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4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71" autoAdjust="0"/>
    <p:restoredTop sz="86454" autoAdjust="0"/>
  </p:normalViewPr>
  <p:slideViewPr>
    <p:cSldViewPr>
      <p:cViewPr varScale="1">
        <p:scale>
          <a:sx n="30" d="100"/>
          <a:sy n="30" d="100"/>
        </p:scale>
        <p:origin x="36" y="100"/>
      </p:cViewPr>
      <p:guideLst>
        <p:guide orient="horz" pos="2880"/>
        <p:guide pos="2160"/>
      </p:guideLst>
    </p:cSldViewPr>
  </p:slideViewPr>
  <p:outlineViewPr>
    <p:cViewPr>
      <p:scale>
        <a:sx n="33" d="100"/>
        <a:sy n="33" d="100"/>
      </p:scale>
      <p:origin x="0" y="-750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D4E69DD9-FBF6-4259-937A-A6E9F785F4D9}" type="datetimeFigureOut">
              <a:rPr lang="en-US" smtClean="0"/>
              <a:t>8/19/2026</a:t>
            </a:fld>
            <a:endParaRPr lang="en-US"/>
          </a:p>
        </p:txBody>
      </p:sp>
      <p:sp>
        <p:nvSpPr>
          <p:cNvPr id="4" name="Slide Image Placeholder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210F324A-1A22-4706-9704-15FBE2D34B03}" type="slidenum">
              <a:rPr lang="en-US" smtClean="0"/>
              <a:t>‹#›</a:t>
            </a:fld>
            <a:endParaRPr lang="en-US"/>
          </a:p>
        </p:txBody>
      </p:sp>
    </p:spTree>
    <p:extLst>
      <p:ext uri="{BB962C8B-B14F-4D97-AF65-F5344CB8AC3E}">
        <p14:creationId xmlns:p14="http://schemas.microsoft.com/office/powerpoint/2010/main" val="3429437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0F324A-1A22-4706-9704-15FBE2D34B03}" type="slidenum">
              <a:rPr lang="en-US" smtClean="0"/>
              <a:t>26</a:t>
            </a:fld>
            <a:endParaRPr lang="en-US"/>
          </a:p>
        </p:txBody>
      </p:sp>
    </p:spTree>
    <p:extLst>
      <p:ext uri="{BB962C8B-B14F-4D97-AF65-F5344CB8AC3E}">
        <p14:creationId xmlns:p14="http://schemas.microsoft.com/office/powerpoint/2010/main" val="2869085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sz="5000" b="1" i="0">
                <a:solidFill>
                  <a:srgbClr val="D88E29"/>
                </a:solidFill>
                <a:latin typeface="Georgia"/>
                <a:cs typeface="Georgia"/>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3600" b="0" i="0">
                <a:solidFill>
                  <a:srgbClr val="D88E29"/>
                </a:solidFill>
                <a:latin typeface="Georgia"/>
                <a:cs typeface="Georgi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000" b="1" i="0">
                <a:solidFill>
                  <a:srgbClr val="D88E29"/>
                </a:solidFill>
                <a:latin typeface="Georgia"/>
                <a:cs typeface="Georgia"/>
              </a:defRPr>
            </a:lvl1pPr>
          </a:lstStyle>
          <a:p>
            <a:endParaRPr/>
          </a:p>
        </p:txBody>
      </p:sp>
      <p:sp>
        <p:nvSpPr>
          <p:cNvPr id="3" name="Holder 3"/>
          <p:cNvSpPr>
            <a:spLocks noGrp="1"/>
          </p:cNvSpPr>
          <p:nvPr>
            <p:ph type="body" idx="1"/>
          </p:nvPr>
        </p:nvSpPr>
        <p:spPr/>
        <p:txBody>
          <a:bodyPr lIns="0" tIns="0" rIns="0" bIns="0"/>
          <a:lstStyle>
            <a:lvl1pPr>
              <a:defRPr sz="3600" b="0" i="0">
                <a:solidFill>
                  <a:srgbClr val="D88E29"/>
                </a:solidFill>
                <a:latin typeface="Georgia"/>
                <a:cs typeface="Georgi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7529195" cy="10287000"/>
          </a:xfrm>
          <a:custGeom>
            <a:avLst/>
            <a:gdLst/>
            <a:ahLst/>
            <a:cxnLst/>
            <a:rect l="l" t="t" r="r" b="b"/>
            <a:pathLst>
              <a:path w="7529195" h="10287000">
                <a:moveTo>
                  <a:pt x="7528799" y="10286999"/>
                </a:moveTo>
                <a:lnTo>
                  <a:pt x="0" y="10286999"/>
                </a:lnTo>
                <a:lnTo>
                  <a:pt x="0" y="0"/>
                </a:lnTo>
                <a:lnTo>
                  <a:pt x="7528799" y="0"/>
                </a:lnTo>
                <a:lnTo>
                  <a:pt x="7528799" y="10286999"/>
                </a:lnTo>
                <a:close/>
              </a:path>
            </a:pathLst>
          </a:custGeom>
          <a:solidFill>
            <a:srgbClr val="31384D"/>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5000" b="1" i="0">
                <a:solidFill>
                  <a:srgbClr val="D88E29"/>
                </a:solidFill>
                <a:latin typeface="Georgia"/>
                <a:cs typeface="Georgia"/>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9" y="10286999"/>
                </a:moveTo>
                <a:lnTo>
                  <a:pt x="0" y="10286999"/>
                </a:lnTo>
                <a:lnTo>
                  <a:pt x="0" y="0"/>
                </a:lnTo>
                <a:lnTo>
                  <a:pt x="18287999" y="0"/>
                </a:lnTo>
                <a:lnTo>
                  <a:pt x="18287999" y="10286999"/>
                </a:lnTo>
                <a:close/>
              </a:path>
            </a:pathLst>
          </a:custGeom>
          <a:solidFill>
            <a:srgbClr val="31384D"/>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5000" b="1" i="0">
                <a:solidFill>
                  <a:srgbClr val="D88E29"/>
                </a:solidFill>
                <a:latin typeface="Georgia"/>
                <a:cs typeface="Georg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9" y="10286999"/>
                </a:moveTo>
                <a:lnTo>
                  <a:pt x="0" y="10286999"/>
                </a:lnTo>
                <a:lnTo>
                  <a:pt x="0" y="0"/>
                </a:lnTo>
                <a:lnTo>
                  <a:pt x="18287999" y="0"/>
                </a:lnTo>
                <a:lnTo>
                  <a:pt x="18287999" y="10286999"/>
                </a:lnTo>
                <a:close/>
              </a:path>
            </a:pathLst>
          </a:custGeom>
          <a:solidFill>
            <a:srgbClr val="31384D"/>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36927" y="145922"/>
            <a:ext cx="17414144" cy="2037080"/>
          </a:xfrm>
          <a:prstGeom prst="rect">
            <a:avLst/>
          </a:prstGeom>
        </p:spPr>
        <p:txBody>
          <a:bodyPr wrap="square" lIns="0" tIns="0" rIns="0" bIns="0">
            <a:spAutoFit/>
          </a:bodyPr>
          <a:lstStyle>
            <a:lvl1pPr>
              <a:defRPr sz="5000" b="1" i="0">
                <a:solidFill>
                  <a:srgbClr val="D88E29"/>
                </a:solidFill>
                <a:latin typeface="Georgia"/>
                <a:cs typeface="Georgia"/>
              </a:defRPr>
            </a:lvl1pPr>
          </a:lstStyle>
          <a:p>
            <a:endParaRPr/>
          </a:p>
        </p:txBody>
      </p:sp>
      <p:sp>
        <p:nvSpPr>
          <p:cNvPr id="3" name="Holder 3"/>
          <p:cNvSpPr>
            <a:spLocks noGrp="1"/>
          </p:cNvSpPr>
          <p:nvPr>
            <p:ph type="body" idx="1"/>
          </p:nvPr>
        </p:nvSpPr>
        <p:spPr>
          <a:xfrm>
            <a:off x="7661249" y="3854806"/>
            <a:ext cx="8194040" cy="2219960"/>
          </a:xfrm>
          <a:prstGeom prst="rect">
            <a:avLst/>
          </a:prstGeom>
        </p:spPr>
        <p:txBody>
          <a:bodyPr wrap="square" lIns="0" tIns="0" rIns="0" bIns="0">
            <a:spAutoFit/>
          </a:bodyPr>
          <a:lstStyle>
            <a:lvl1pPr>
              <a:defRPr sz="3600" b="0" i="0">
                <a:solidFill>
                  <a:srgbClr val="D88E29"/>
                </a:solidFill>
                <a:latin typeface="Georgia"/>
                <a:cs typeface="Georgia"/>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8/19/2026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opioid-toolkit.mhoa.com/putting-it-all-together/"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g"/><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hyperlink" Target="http://www.youtube.com/watch?v=-w7_Z8wpcqM" TargetMode="External"/><Relationship Id="rId2" Type="http://schemas.openxmlformats.org/officeDocument/2006/relationships/image" Target="../media/image30.jp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1.jpg"/></Relationships>
</file>

<file path=ppt/slides/_rels/slide1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33.jpg"/><Relationship Id="rId4" Type="http://schemas.openxmlformats.org/officeDocument/2006/relationships/hyperlink" Target="http://www.youtube.com/watch?v=6S2VOkAvEIQ"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e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g"/><Relationship Id="rId1" Type="http://schemas.openxmlformats.org/officeDocument/2006/relationships/slideLayout" Target="../slideLayouts/slideLayout2.xml"/><Relationship Id="rId6" Type="http://schemas.openxmlformats.org/officeDocument/2006/relationships/image" Target="../media/image44.jpg"/><Relationship Id="rId5" Type="http://schemas.openxmlformats.org/officeDocument/2006/relationships/hyperlink" Target="http://www.youtube.com/watch?v=X_KcgfHSiFw" TargetMode="External"/><Relationship Id="rId4" Type="http://schemas.openxmlformats.org/officeDocument/2006/relationships/image" Target="../media/image43.jpg"/></Relationships>
</file>

<file path=ppt/slides/_rels/slide1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7.jpg"/><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eg"/><Relationship Id="rId1" Type="http://schemas.openxmlformats.org/officeDocument/2006/relationships/slideLayout" Target="../slideLayouts/slideLayout4.xml"/><Relationship Id="rId4" Type="http://schemas.openxmlformats.org/officeDocument/2006/relationships/image" Target="../media/image50.jpg"/></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1.jp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2.jp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7" Type="http://schemas.openxmlformats.org/officeDocument/2006/relationships/image" Target="../media/image22.jpeg"/><Relationship Id="rId2" Type="http://schemas.openxmlformats.org/officeDocument/2006/relationships/hyperlink" Target="https://masshpc.gov/publications/cost-trends-report/2025-annual-health-care-cost-trends-report" TargetMode="Externa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g"/><Relationship Id="rId4" Type="http://schemas.openxmlformats.org/officeDocument/2006/relationships/hyperlink" Target="https://masshpc.gov/publications/policyresearch-brief/dire-diagnosis-declining-health-primary-care-massachusetts-and"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18287999" y="10286999"/>
                </a:moveTo>
                <a:lnTo>
                  <a:pt x="0" y="10286999"/>
                </a:lnTo>
                <a:lnTo>
                  <a:pt x="0" y="0"/>
                </a:lnTo>
                <a:lnTo>
                  <a:pt x="18287999" y="0"/>
                </a:lnTo>
                <a:lnTo>
                  <a:pt x="18287999" y="10286999"/>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xfrm>
            <a:off x="5334000" y="2171700"/>
            <a:ext cx="7343775" cy="3606800"/>
          </a:xfrm>
          <a:prstGeom prst="rect">
            <a:avLst/>
          </a:prstGeom>
        </p:spPr>
        <p:txBody>
          <a:bodyPr vert="horz" wrap="square" lIns="0" tIns="12700" rIns="0" bIns="0" rtlCol="0">
            <a:spAutoFit/>
          </a:bodyPr>
          <a:lstStyle/>
          <a:p>
            <a:pPr marL="12700" marR="5080" algn="ctr">
              <a:lnSpc>
                <a:spcPct val="106800"/>
              </a:lnSpc>
              <a:spcBef>
                <a:spcPts val="100"/>
              </a:spcBef>
            </a:pPr>
            <a:r>
              <a:rPr sz="5500" spc="-10" dirty="0"/>
              <a:t>Community</a:t>
            </a:r>
            <a:r>
              <a:rPr sz="5500" spc="-295" dirty="0"/>
              <a:t> </a:t>
            </a:r>
            <a:r>
              <a:rPr sz="5500" spc="-10" dirty="0"/>
              <a:t>Policing </a:t>
            </a:r>
            <a:r>
              <a:rPr sz="5500" spc="-25" dirty="0"/>
              <a:t>and</a:t>
            </a:r>
            <a:endParaRPr sz="5500" dirty="0"/>
          </a:p>
          <a:p>
            <a:pPr marL="404495" marR="398145" algn="ctr">
              <a:lnSpc>
                <a:spcPct val="106800"/>
              </a:lnSpc>
            </a:pPr>
            <a:r>
              <a:rPr sz="5500" spc="-10" dirty="0"/>
              <a:t>Behavioral</a:t>
            </a:r>
            <a:r>
              <a:rPr sz="5500" spc="-265" dirty="0"/>
              <a:t> </a:t>
            </a:r>
            <a:r>
              <a:rPr sz="5500" spc="-10" dirty="0"/>
              <a:t>Health </a:t>
            </a:r>
            <a:r>
              <a:rPr sz="5500" dirty="0"/>
              <a:t>Advisory</a:t>
            </a:r>
            <a:r>
              <a:rPr sz="5500" spc="-300" dirty="0"/>
              <a:t> </a:t>
            </a:r>
            <a:r>
              <a:rPr sz="5500" spc="-10" dirty="0"/>
              <a:t>Council</a:t>
            </a:r>
            <a:endParaRPr sz="5500" dirty="0"/>
          </a:p>
        </p:txBody>
      </p:sp>
      <p:sp>
        <p:nvSpPr>
          <p:cNvPr id="4" name="object 4"/>
          <p:cNvSpPr txBox="1"/>
          <p:nvPr/>
        </p:nvSpPr>
        <p:spPr>
          <a:xfrm>
            <a:off x="4572000" y="6591300"/>
            <a:ext cx="9276080" cy="2146300"/>
          </a:xfrm>
          <a:prstGeom prst="rect">
            <a:avLst/>
          </a:prstGeom>
        </p:spPr>
        <p:txBody>
          <a:bodyPr vert="horz" wrap="square" lIns="0" tIns="12700" rIns="0" bIns="0" rtlCol="0">
            <a:spAutoFit/>
          </a:bodyPr>
          <a:lstStyle/>
          <a:p>
            <a:pPr marL="234315" algn="ctr">
              <a:lnSpc>
                <a:spcPct val="100000"/>
              </a:lnSpc>
              <a:spcBef>
                <a:spcPts val="100"/>
              </a:spcBef>
            </a:pPr>
            <a:r>
              <a:rPr sz="3700" b="1" dirty="0">
                <a:solidFill>
                  <a:srgbClr val="D88E29"/>
                </a:solidFill>
                <a:latin typeface="Georgia"/>
                <a:cs typeface="Georgia"/>
              </a:rPr>
              <a:t>June</a:t>
            </a:r>
            <a:r>
              <a:rPr sz="3700" b="1" spc="-35" dirty="0">
                <a:solidFill>
                  <a:srgbClr val="D88E29"/>
                </a:solidFill>
                <a:latin typeface="Georgia"/>
                <a:cs typeface="Georgia"/>
              </a:rPr>
              <a:t> </a:t>
            </a:r>
            <a:r>
              <a:rPr sz="3700" b="1" dirty="0">
                <a:solidFill>
                  <a:srgbClr val="D88E29"/>
                </a:solidFill>
                <a:latin typeface="Georgia"/>
                <a:cs typeface="Georgia"/>
              </a:rPr>
              <a:t>15,</a:t>
            </a:r>
            <a:r>
              <a:rPr sz="3700" b="1" spc="-15" dirty="0">
                <a:solidFill>
                  <a:srgbClr val="D88E29"/>
                </a:solidFill>
                <a:latin typeface="Georgia"/>
                <a:cs typeface="Georgia"/>
              </a:rPr>
              <a:t> </a:t>
            </a:r>
            <a:r>
              <a:rPr sz="3700" b="1" spc="-20" dirty="0">
                <a:solidFill>
                  <a:srgbClr val="D88E29"/>
                </a:solidFill>
                <a:latin typeface="Georgia"/>
                <a:cs typeface="Georgia"/>
              </a:rPr>
              <a:t>2026</a:t>
            </a:r>
            <a:endParaRPr sz="3700" dirty="0">
              <a:latin typeface="Georgia"/>
              <a:cs typeface="Georgia"/>
            </a:endParaRPr>
          </a:p>
          <a:p>
            <a:pPr>
              <a:lnSpc>
                <a:spcPct val="100000"/>
              </a:lnSpc>
              <a:spcBef>
                <a:spcPts val="95"/>
              </a:spcBef>
            </a:pPr>
            <a:endParaRPr sz="3700" dirty="0">
              <a:latin typeface="Georgia"/>
              <a:cs typeface="Georgia"/>
            </a:endParaRPr>
          </a:p>
          <a:p>
            <a:pPr marL="12700" marR="5080">
              <a:lnSpc>
                <a:spcPct val="106900"/>
              </a:lnSpc>
              <a:spcBef>
                <a:spcPts val="5"/>
              </a:spcBef>
            </a:pPr>
            <a:r>
              <a:rPr sz="3100" b="1" dirty="0">
                <a:solidFill>
                  <a:srgbClr val="D88E29"/>
                </a:solidFill>
                <a:latin typeface="Georgia"/>
                <a:cs typeface="Georgia"/>
              </a:rPr>
              <a:t>DHHS</a:t>
            </a:r>
            <a:r>
              <a:rPr sz="3100" b="1" spc="-125" dirty="0">
                <a:solidFill>
                  <a:srgbClr val="D88E29"/>
                </a:solidFill>
                <a:latin typeface="Georgia"/>
                <a:cs typeface="Georgia"/>
              </a:rPr>
              <a:t> </a:t>
            </a:r>
            <a:r>
              <a:rPr sz="3100" b="1" dirty="0">
                <a:solidFill>
                  <a:srgbClr val="D88E29"/>
                </a:solidFill>
                <a:latin typeface="Georgia"/>
                <a:cs typeface="Georgia"/>
              </a:rPr>
              <a:t>Deputy</a:t>
            </a:r>
            <a:r>
              <a:rPr sz="3100" b="1" spc="-120" dirty="0">
                <a:solidFill>
                  <a:srgbClr val="D88E29"/>
                </a:solidFill>
                <a:latin typeface="Georgia"/>
                <a:cs typeface="Georgia"/>
              </a:rPr>
              <a:t> </a:t>
            </a:r>
            <a:r>
              <a:rPr sz="3100" b="1" spc="-10" dirty="0">
                <a:solidFill>
                  <a:srgbClr val="D88E29"/>
                </a:solidFill>
                <a:latin typeface="Georgia"/>
                <a:cs typeface="Georgia"/>
              </a:rPr>
              <a:t>Commissioner,</a:t>
            </a:r>
            <a:r>
              <a:rPr sz="3100" b="1" spc="-125" dirty="0">
                <a:solidFill>
                  <a:srgbClr val="D88E29"/>
                </a:solidFill>
                <a:latin typeface="Georgia"/>
                <a:cs typeface="Georgia"/>
              </a:rPr>
              <a:t> </a:t>
            </a:r>
            <a:r>
              <a:rPr sz="3100" b="1" dirty="0">
                <a:solidFill>
                  <a:srgbClr val="D88E29"/>
                </a:solidFill>
                <a:latin typeface="Georgia"/>
                <a:cs typeface="Georgia"/>
              </a:rPr>
              <a:t>Michele</a:t>
            </a:r>
            <a:r>
              <a:rPr sz="3100" b="1" spc="-120" dirty="0">
                <a:solidFill>
                  <a:srgbClr val="D88E29"/>
                </a:solidFill>
                <a:latin typeface="Georgia"/>
                <a:cs typeface="Georgia"/>
              </a:rPr>
              <a:t> </a:t>
            </a:r>
            <a:r>
              <a:rPr sz="3100" b="1" spc="-10" dirty="0">
                <a:solidFill>
                  <a:srgbClr val="D88E29"/>
                </a:solidFill>
                <a:latin typeface="Georgia"/>
                <a:cs typeface="Georgia"/>
              </a:rPr>
              <a:t>Farry </a:t>
            </a:r>
            <a:r>
              <a:rPr sz="3100" b="1" dirty="0">
                <a:solidFill>
                  <a:srgbClr val="D88E29"/>
                </a:solidFill>
                <a:latin typeface="Georgia"/>
                <a:cs typeface="Georgia"/>
              </a:rPr>
              <a:t>Sgt.</a:t>
            </a:r>
            <a:r>
              <a:rPr sz="3100" b="1" spc="-105" dirty="0">
                <a:solidFill>
                  <a:srgbClr val="D88E29"/>
                </a:solidFill>
                <a:latin typeface="Georgia"/>
                <a:cs typeface="Georgia"/>
              </a:rPr>
              <a:t> </a:t>
            </a:r>
            <a:r>
              <a:rPr sz="3100" b="1" dirty="0">
                <a:solidFill>
                  <a:srgbClr val="D88E29"/>
                </a:solidFill>
                <a:latin typeface="Georgia"/>
                <a:cs typeface="Georgia"/>
              </a:rPr>
              <a:t>David</a:t>
            </a:r>
            <a:r>
              <a:rPr sz="3100" b="1" spc="-105" dirty="0">
                <a:solidFill>
                  <a:srgbClr val="D88E29"/>
                </a:solidFill>
                <a:latin typeface="Georgia"/>
                <a:cs typeface="Georgia"/>
              </a:rPr>
              <a:t> </a:t>
            </a:r>
            <a:r>
              <a:rPr sz="3100" b="1" dirty="0">
                <a:solidFill>
                  <a:srgbClr val="D88E29"/>
                </a:solidFill>
                <a:latin typeface="Georgia"/>
                <a:cs typeface="Georgia"/>
              </a:rPr>
              <a:t>Burns,</a:t>
            </a:r>
            <a:r>
              <a:rPr sz="3100" b="1" spc="-105" dirty="0">
                <a:solidFill>
                  <a:srgbClr val="D88E29"/>
                </a:solidFill>
                <a:latin typeface="Georgia"/>
                <a:cs typeface="Georgia"/>
              </a:rPr>
              <a:t> </a:t>
            </a:r>
            <a:r>
              <a:rPr sz="3100" b="1" dirty="0">
                <a:solidFill>
                  <a:srgbClr val="D88E29"/>
                </a:solidFill>
                <a:latin typeface="Georgia"/>
                <a:cs typeface="Georgia"/>
              </a:rPr>
              <a:t>Palmer</a:t>
            </a:r>
            <a:r>
              <a:rPr sz="3100" b="1" spc="-100" dirty="0">
                <a:solidFill>
                  <a:srgbClr val="D88E29"/>
                </a:solidFill>
                <a:latin typeface="Georgia"/>
                <a:cs typeface="Georgia"/>
              </a:rPr>
              <a:t> </a:t>
            </a:r>
            <a:r>
              <a:rPr sz="3100" b="1" dirty="0">
                <a:solidFill>
                  <a:srgbClr val="D88E29"/>
                </a:solidFill>
                <a:latin typeface="Georgia"/>
                <a:cs typeface="Georgia"/>
              </a:rPr>
              <a:t>Police</a:t>
            </a:r>
            <a:r>
              <a:rPr sz="3100" b="1" spc="-110" dirty="0">
                <a:solidFill>
                  <a:srgbClr val="D88E29"/>
                </a:solidFill>
                <a:latin typeface="Georgia"/>
                <a:cs typeface="Georgia"/>
              </a:rPr>
              <a:t> </a:t>
            </a:r>
            <a:r>
              <a:rPr sz="3100" b="1" dirty="0">
                <a:solidFill>
                  <a:srgbClr val="D88E29"/>
                </a:solidFill>
                <a:latin typeface="Georgia"/>
                <a:cs typeface="Georgia"/>
              </a:rPr>
              <a:t>TA</a:t>
            </a:r>
            <a:r>
              <a:rPr sz="3100" b="1" spc="-105" dirty="0">
                <a:solidFill>
                  <a:srgbClr val="D88E29"/>
                </a:solidFill>
                <a:latin typeface="Georgia"/>
                <a:cs typeface="Georgia"/>
              </a:rPr>
              <a:t> </a:t>
            </a:r>
            <a:r>
              <a:rPr sz="3100" b="1" spc="-35" dirty="0">
                <a:solidFill>
                  <a:srgbClr val="D88E29"/>
                </a:solidFill>
                <a:latin typeface="Georgia"/>
                <a:cs typeface="Georgia"/>
              </a:rPr>
              <a:t>LEAD-</a:t>
            </a:r>
            <a:r>
              <a:rPr sz="3100" b="1" spc="-25" dirty="0">
                <a:solidFill>
                  <a:srgbClr val="D88E29"/>
                </a:solidFill>
                <a:latin typeface="Georgia"/>
                <a:cs typeface="Georgia"/>
              </a:rPr>
              <a:t>CIT</a:t>
            </a:r>
            <a:endParaRPr sz="3100" dirty="0">
              <a:latin typeface="Georgia"/>
              <a:cs typeface="Georgia"/>
            </a:endParaRPr>
          </a:p>
        </p:txBody>
      </p:sp>
      <p:pic>
        <p:nvPicPr>
          <p:cNvPr id="6" name="object 6">
            <a:extLst>
              <a:ext uri="{C183D7F6-B498-43B3-948B-1728B52AA6E4}">
                <adec:decorative xmlns:adec="http://schemas.microsoft.com/office/drawing/2017/decorative" val="1"/>
              </a:ext>
            </a:extLst>
          </p:cNvPr>
          <p:cNvPicPr/>
          <p:nvPr/>
        </p:nvPicPr>
        <p:blipFill>
          <a:blip r:embed="rId2" cstate="print"/>
          <a:stretch>
            <a:fillRect/>
          </a:stretch>
        </p:blipFill>
        <p:spPr>
          <a:xfrm>
            <a:off x="16197575" y="161150"/>
            <a:ext cx="1835189" cy="183489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2554605"/>
          </a:xfrm>
          <a:custGeom>
            <a:avLst/>
            <a:gdLst/>
            <a:ahLst/>
            <a:cxnLst/>
            <a:rect l="l" t="t" r="r" b="b"/>
            <a:pathLst>
              <a:path w="18288000" h="2554605">
                <a:moveTo>
                  <a:pt x="18287999" y="2554199"/>
                </a:moveTo>
                <a:lnTo>
                  <a:pt x="0" y="2554199"/>
                </a:lnTo>
                <a:lnTo>
                  <a:pt x="0" y="0"/>
                </a:lnTo>
                <a:lnTo>
                  <a:pt x="18287999" y="0"/>
                </a:lnTo>
                <a:lnTo>
                  <a:pt x="18287999" y="2554199"/>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xfrm>
            <a:off x="350874" y="434723"/>
            <a:ext cx="15163800" cy="1366520"/>
          </a:xfrm>
          <a:prstGeom prst="rect">
            <a:avLst/>
          </a:prstGeom>
        </p:spPr>
        <p:txBody>
          <a:bodyPr vert="horz" wrap="square" lIns="0" tIns="12700" rIns="0" bIns="0" rtlCol="0">
            <a:spAutoFit/>
          </a:bodyPr>
          <a:lstStyle/>
          <a:p>
            <a:pPr marL="12700" marR="5080">
              <a:lnSpc>
                <a:spcPct val="100000"/>
              </a:lnSpc>
              <a:spcBef>
                <a:spcPts val="100"/>
              </a:spcBef>
            </a:pPr>
            <a:r>
              <a:rPr sz="4400" dirty="0"/>
              <a:t>Essential</a:t>
            </a:r>
            <a:r>
              <a:rPr sz="4400" spc="-50" dirty="0"/>
              <a:t> </a:t>
            </a:r>
            <a:r>
              <a:rPr sz="4400" dirty="0"/>
              <a:t>Measures:A</a:t>
            </a:r>
            <a:r>
              <a:rPr sz="4400" spc="-40" dirty="0"/>
              <a:t> </a:t>
            </a:r>
            <a:r>
              <a:rPr sz="4400" dirty="0"/>
              <a:t>Local</a:t>
            </a:r>
            <a:r>
              <a:rPr sz="4400" spc="-35" dirty="0"/>
              <a:t> </a:t>
            </a:r>
            <a:r>
              <a:rPr sz="4400" dirty="0"/>
              <a:t>Public</a:t>
            </a:r>
            <a:r>
              <a:rPr sz="4400" spc="-40" dirty="0"/>
              <a:t> </a:t>
            </a:r>
            <a:r>
              <a:rPr sz="4400" dirty="0"/>
              <a:t>Health</a:t>
            </a:r>
            <a:r>
              <a:rPr sz="4400" spc="-40" dirty="0"/>
              <a:t> </a:t>
            </a:r>
            <a:r>
              <a:rPr sz="4400" dirty="0"/>
              <a:t>Toolkit</a:t>
            </a:r>
            <a:r>
              <a:rPr sz="4400" spc="-40" dirty="0"/>
              <a:t> </a:t>
            </a:r>
            <a:r>
              <a:rPr sz="4400" spc="-25" dirty="0"/>
              <a:t>for </a:t>
            </a:r>
            <a:r>
              <a:rPr sz="4400" dirty="0"/>
              <a:t>Addressing</a:t>
            </a:r>
            <a:r>
              <a:rPr sz="4400" spc="-50" dirty="0"/>
              <a:t> </a:t>
            </a:r>
            <a:r>
              <a:rPr sz="4400" dirty="0"/>
              <a:t>the</a:t>
            </a:r>
            <a:r>
              <a:rPr sz="4400" spc="-35" dirty="0"/>
              <a:t> </a:t>
            </a:r>
            <a:r>
              <a:rPr sz="4400" dirty="0"/>
              <a:t>Opioid</a:t>
            </a:r>
            <a:r>
              <a:rPr sz="4400" spc="-30" dirty="0"/>
              <a:t> </a:t>
            </a:r>
            <a:r>
              <a:rPr sz="4400" spc="-10" dirty="0"/>
              <a:t>Epidemic</a:t>
            </a:r>
            <a:endParaRPr sz="4400"/>
          </a:p>
        </p:txBody>
      </p:sp>
      <p:sp>
        <p:nvSpPr>
          <p:cNvPr id="4" name="object 4"/>
          <p:cNvSpPr txBox="1"/>
          <p:nvPr/>
        </p:nvSpPr>
        <p:spPr>
          <a:xfrm>
            <a:off x="199116" y="3395179"/>
            <a:ext cx="11591925" cy="6647815"/>
          </a:xfrm>
          <a:prstGeom prst="rect">
            <a:avLst/>
          </a:prstGeom>
        </p:spPr>
        <p:txBody>
          <a:bodyPr vert="horz" wrap="square" lIns="0" tIns="33019" rIns="0" bIns="0" rtlCol="0">
            <a:spAutoFit/>
          </a:bodyPr>
          <a:lstStyle/>
          <a:p>
            <a:pPr marL="12700" marR="89535">
              <a:lnSpc>
                <a:spcPct val="95700"/>
              </a:lnSpc>
              <a:spcBef>
                <a:spcPts val="259"/>
              </a:spcBef>
            </a:pPr>
            <a:r>
              <a:rPr sz="2600" b="1" spc="-60" dirty="0">
                <a:solidFill>
                  <a:srgbClr val="002F4A"/>
                </a:solidFill>
                <a:latin typeface="Trebuchet MS"/>
                <a:cs typeface="Trebuchet MS"/>
              </a:rPr>
              <a:t>Developed</a:t>
            </a:r>
            <a:r>
              <a:rPr sz="2600" b="1" spc="-120" dirty="0">
                <a:solidFill>
                  <a:srgbClr val="002F4A"/>
                </a:solidFill>
                <a:latin typeface="Trebuchet MS"/>
                <a:cs typeface="Trebuchet MS"/>
              </a:rPr>
              <a:t> </a:t>
            </a:r>
            <a:r>
              <a:rPr sz="2600" b="1" spc="-65" dirty="0">
                <a:solidFill>
                  <a:srgbClr val="002F4A"/>
                </a:solidFill>
                <a:latin typeface="Trebuchet MS"/>
                <a:cs typeface="Trebuchet MS"/>
              </a:rPr>
              <a:t>by</a:t>
            </a:r>
            <a:r>
              <a:rPr sz="2600" b="1" spc="-114" dirty="0">
                <a:solidFill>
                  <a:srgbClr val="002F4A"/>
                </a:solidFill>
                <a:latin typeface="Trebuchet MS"/>
                <a:cs typeface="Trebuchet MS"/>
              </a:rPr>
              <a:t> </a:t>
            </a:r>
            <a:r>
              <a:rPr sz="2600" b="1" spc="-120" dirty="0">
                <a:solidFill>
                  <a:srgbClr val="002F4A"/>
                </a:solidFill>
                <a:latin typeface="Trebuchet MS"/>
                <a:cs typeface="Trebuchet MS"/>
              </a:rPr>
              <a:t>the</a:t>
            </a:r>
            <a:r>
              <a:rPr sz="2600" b="1" spc="-114" dirty="0">
                <a:solidFill>
                  <a:srgbClr val="002F4A"/>
                </a:solidFill>
                <a:latin typeface="Trebuchet MS"/>
                <a:cs typeface="Trebuchet MS"/>
              </a:rPr>
              <a:t> </a:t>
            </a:r>
            <a:r>
              <a:rPr sz="2600" b="1" spc="45" dirty="0">
                <a:solidFill>
                  <a:srgbClr val="002F4A"/>
                </a:solidFill>
                <a:latin typeface="Trebuchet MS"/>
                <a:cs typeface="Trebuchet MS"/>
              </a:rPr>
              <a:t>Massachusetts</a:t>
            </a:r>
            <a:r>
              <a:rPr sz="2600" b="1" spc="-114" dirty="0">
                <a:solidFill>
                  <a:srgbClr val="002F4A"/>
                </a:solidFill>
                <a:latin typeface="Trebuchet MS"/>
                <a:cs typeface="Trebuchet MS"/>
              </a:rPr>
              <a:t> </a:t>
            </a:r>
            <a:r>
              <a:rPr sz="2600" b="1" spc="-65" dirty="0">
                <a:solidFill>
                  <a:srgbClr val="002F4A"/>
                </a:solidFill>
                <a:latin typeface="Trebuchet MS"/>
                <a:cs typeface="Trebuchet MS"/>
              </a:rPr>
              <a:t>Health</a:t>
            </a:r>
            <a:r>
              <a:rPr sz="2600" b="1" spc="-114" dirty="0">
                <a:solidFill>
                  <a:srgbClr val="002F4A"/>
                </a:solidFill>
                <a:latin typeface="Trebuchet MS"/>
                <a:cs typeface="Trebuchet MS"/>
              </a:rPr>
              <a:t> </a:t>
            </a:r>
            <a:r>
              <a:rPr sz="2600" b="1" dirty="0">
                <a:solidFill>
                  <a:srgbClr val="002F4A"/>
                </a:solidFill>
                <a:latin typeface="Trebuchet MS"/>
                <a:cs typeface="Trebuchet MS"/>
              </a:rPr>
              <a:t>Oﬃcers</a:t>
            </a:r>
            <a:r>
              <a:rPr sz="2600" b="1" spc="-114" dirty="0">
                <a:solidFill>
                  <a:srgbClr val="002F4A"/>
                </a:solidFill>
                <a:latin typeface="Trebuchet MS"/>
                <a:cs typeface="Trebuchet MS"/>
              </a:rPr>
              <a:t> </a:t>
            </a:r>
            <a:r>
              <a:rPr sz="2600" b="1" dirty="0">
                <a:solidFill>
                  <a:srgbClr val="002F4A"/>
                </a:solidFill>
                <a:latin typeface="Trebuchet MS"/>
                <a:cs typeface="Trebuchet MS"/>
              </a:rPr>
              <a:t>Association</a:t>
            </a:r>
            <a:r>
              <a:rPr sz="2600" b="1" spc="-114" dirty="0">
                <a:solidFill>
                  <a:srgbClr val="002F4A"/>
                </a:solidFill>
                <a:latin typeface="Trebuchet MS"/>
                <a:cs typeface="Trebuchet MS"/>
              </a:rPr>
              <a:t> </a:t>
            </a:r>
            <a:r>
              <a:rPr sz="2600" b="1" spc="-20" dirty="0">
                <a:solidFill>
                  <a:srgbClr val="002F4A"/>
                </a:solidFill>
                <a:latin typeface="Trebuchet MS"/>
                <a:cs typeface="Trebuchet MS"/>
              </a:rPr>
              <a:t>and</a:t>
            </a:r>
            <a:r>
              <a:rPr sz="2600" b="1" spc="-114" dirty="0">
                <a:solidFill>
                  <a:srgbClr val="002F4A"/>
                </a:solidFill>
                <a:latin typeface="Trebuchet MS"/>
                <a:cs typeface="Trebuchet MS"/>
              </a:rPr>
              <a:t> </a:t>
            </a:r>
            <a:r>
              <a:rPr sz="2600" b="1" spc="-10" dirty="0">
                <a:solidFill>
                  <a:srgbClr val="002F4A"/>
                </a:solidFill>
                <a:latin typeface="Trebuchet MS"/>
                <a:cs typeface="Trebuchet MS"/>
              </a:rPr>
              <a:t>Education </a:t>
            </a:r>
            <a:r>
              <a:rPr sz="2600" b="1" spc="-60" dirty="0">
                <a:solidFill>
                  <a:srgbClr val="002F4A"/>
                </a:solidFill>
                <a:latin typeface="Trebuchet MS"/>
                <a:cs typeface="Trebuchet MS"/>
              </a:rPr>
              <a:t>Development</a:t>
            </a:r>
            <a:r>
              <a:rPr sz="2600" b="1" spc="-125" dirty="0">
                <a:solidFill>
                  <a:srgbClr val="002F4A"/>
                </a:solidFill>
                <a:latin typeface="Trebuchet MS"/>
                <a:cs typeface="Trebuchet MS"/>
              </a:rPr>
              <a:t> </a:t>
            </a:r>
            <a:r>
              <a:rPr sz="2600" b="1" spc="-80" dirty="0">
                <a:solidFill>
                  <a:srgbClr val="002F4A"/>
                </a:solidFill>
                <a:latin typeface="Trebuchet MS"/>
                <a:cs typeface="Trebuchet MS"/>
              </a:rPr>
              <a:t>Center</a:t>
            </a:r>
            <a:r>
              <a:rPr sz="2600" b="1" spc="-120" dirty="0">
                <a:solidFill>
                  <a:srgbClr val="002F4A"/>
                </a:solidFill>
                <a:latin typeface="Trebuchet MS"/>
                <a:cs typeface="Trebuchet MS"/>
              </a:rPr>
              <a:t> with </a:t>
            </a:r>
            <a:r>
              <a:rPr sz="2600" b="1" spc="-25" dirty="0">
                <a:solidFill>
                  <a:srgbClr val="002F4A"/>
                </a:solidFill>
                <a:latin typeface="Trebuchet MS"/>
                <a:cs typeface="Trebuchet MS"/>
              </a:rPr>
              <a:t>support</a:t>
            </a:r>
            <a:r>
              <a:rPr sz="2600" b="1" spc="-125" dirty="0">
                <a:solidFill>
                  <a:srgbClr val="002F4A"/>
                </a:solidFill>
                <a:latin typeface="Trebuchet MS"/>
                <a:cs typeface="Trebuchet MS"/>
              </a:rPr>
              <a:t> </a:t>
            </a:r>
            <a:r>
              <a:rPr sz="2600" b="1" spc="-50" dirty="0">
                <a:solidFill>
                  <a:srgbClr val="002F4A"/>
                </a:solidFill>
                <a:latin typeface="Trebuchet MS"/>
                <a:cs typeface="Trebuchet MS"/>
              </a:rPr>
              <a:t>from</a:t>
            </a:r>
            <a:r>
              <a:rPr sz="2600" b="1" spc="-120" dirty="0">
                <a:solidFill>
                  <a:srgbClr val="002F4A"/>
                </a:solidFill>
                <a:latin typeface="Trebuchet MS"/>
                <a:cs typeface="Trebuchet MS"/>
              </a:rPr>
              <a:t> the </a:t>
            </a:r>
            <a:r>
              <a:rPr sz="2600" b="1" spc="-10" dirty="0">
                <a:solidFill>
                  <a:srgbClr val="002F4A"/>
                </a:solidFill>
                <a:latin typeface="Trebuchet MS"/>
                <a:cs typeface="Trebuchet MS"/>
              </a:rPr>
              <a:t>Local</a:t>
            </a:r>
            <a:r>
              <a:rPr sz="2600" b="1" spc="-125" dirty="0">
                <a:solidFill>
                  <a:srgbClr val="002F4A"/>
                </a:solidFill>
                <a:latin typeface="Trebuchet MS"/>
                <a:cs typeface="Trebuchet MS"/>
              </a:rPr>
              <a:t> </a:t>
            </a:r>
            <a:r>
              <a:rPr sz="2600" b="1" spc="-10" dirty="0">
                <a:solidFill>
                  <a:srgbClr val="002F4A"/>
                </a:solidFill>
                <a:latin typeface="Trebuchet MS"/>
                <a:cs typeface="Trebuchet MS"/>
              </a:rPr>
              <a:t>Public</a:t>
            </a:r>
            <a:r>
              <a:rPr sz="2600" b="1" spc="-120" dirty="0">
                <a:solidFill>
                  <a:srgbClr val="002F4A"/>
                </a:solidFill>
                <a:latin typeface="Trebuchet MS"/>
                <a:cs typeface="Trebuchet MS"/>
              </a:rPr>
              <a:t> </a:t>
            </a:r>
            <a:r>
              <a:rPr sz="2600" b="1" spc="-65" dirty="0">
                <a:solidFill>
                  <a:srgbClr val="002F4A"/>
                </a:solidFill>
                <a:latin typeface="Trebuchet MS"/>
                <a:cs typeface="Trebuchet MS"/>
              </a:rPr>
              <a:t>Health</a:t>
            </a:r>
            <a:r>
              <a:rPr sz="2600" b="1" spc="-120" dirty="0">
                <a:solidFill>
                  <a:srgbClr val="002F4A"/>
                </a:solidFill>
                <a:latin typeface="Trebuchet MS"/>
                <a:cs typeface="Trebuchet MS"/>
              </a:rPr>
              <a:t> </a:t>
            </a:r>
            <a:r>
              <a:rPr sz="2600" b="1" spc="-70" dirty="0">
                <a:solidFill>
                  <a:srgbClr val="002F4A"/>
                </a:solidFill>
                <a:latin typeface="Trebuchet MS"/>
                <a:cs typeface="Trebuchet MS"/>
              </a:rPr>
              <a:t>Institute</a:t>
            </a:r>
            <a:r>
              <a:rPr sz="2600" b="1" spc="-125" dirty="0">
                <a:solidFill>
                  <a:srgbClr val="002F4A"/>
                </a:solidFill>
                <a:latin typeface="Trebuchet MS"/>
                <a:cs typeface="Trebuchet MS"/>
              </a:rPr>
              <a:t> </a:t>
            </a:r>
            <a:r>
              <a:rPr sz="2600" b="1" spc="-25" dirty="0">
                <a:solidFill>
                  <a:srgbClr val="002F4A"/>
                </a:solidFill>
                <a:latin typeface="Trebuchet MS"/>
                <a:cs typeface="Trebuchet MS"/>
              </a:rPr>
              <a:t>of </a:t>
            </a:r>
            <a:r>
              <a:rPr sz="2600" b="1" dirty="0">
                <a:solidFill>
                  <a:srgbClr val="002F4A"/>
                </a:solidFill>
                <a:latin typeface="Trebuchet MS"/>
                <a:cs typeface="Trebuchet MS"/>
              </a:rPr>
              <a:t>Massachusetts:</a:t>
            </a:r>
            <a:r>
              <a:rPr sz="2200" b="1" i="1" u="heavy" dirty="0">
                <a:solidFill>
                  <a:srgbClr val="009384"/>
                </a:solidFill>
                <a:uFill>
                  <a:solidFill>
                    <a:srgbClr val="009384"/>
                  </a:solidFill>
                </a:uFill>
                <a:latin typeface="Gill Sans MT"/>
                <a:cs typeface="Gill Sans MT"/>
                <a:hlinkClick r:id="rId2"/>
              </a:rPr>
              <a:t>This</a:t>
            </a:r>
            <a:r>
              <a:rPr sz="2200" b="1" i="1" u="heavy" spc="-10" dirty="0">
                <a:solidFill>
                  <a:srgbClr val="009384"/>
                </a:solidFill>
                <a:uFill>
                  <a:solidFill>
                    <a:srgbClr val="009384"/>
                  </a:solidFill>
                </a:uFill>
                <a:latin typeface="Gill Sans MT"/>
                <a:cs typeface="Gill Sans MT"/>
                <a:hlinkClick r:id="rId2"/>
              </a:rPr>
              <a:t> </a:t>
            </a:r>
            <a:r>
              <a:rPr sz="2200" b="1" i="1" u="heavy" spc="-100" dirty="0">
                <a:solidFill>
                  <a:srgbClr val="009384"/>
                </a:solidFill>
                <a:uFill>
                  <a:solidFill>
                    <a:srgbClr val="009384"/>
                  </a:solidFill>
                </a:uFill>
                <a:latin typeface="Gill Sans MT"/>
                <a:cs typeface="Gill Sans MT"/>
                <a:hlinkClick r:id="rId2"/>
              </a:rPr>
              <a:t>Opioid</a:t>
            </a:r>
            <a:r>
              <a:rPr sz="2200" b="1" i="1" u="heavy" spc="-65" dirty="0">
                <a:solidFill>
                  <a:srgbClr val="009384"/>
                </a:solidFill>
                <a:uFill>
                  <a:solidFill>
                    <a:srgbClr val="009384"/>
                  </a:solidFill>
                </a:uFill>
                <a:latin typeface="Gill Sans MT"/>
                <a:cs typeface="Gill Sans MT"/>
                <a:hlinkClick r:id="rId2"/>
              </a:rPr>
              <a:t> </a:t>
            </a:r>
            <a:r>
              <a:rPr sz="2200" b="1" i="1" u="heavy" spc="-70" dirty="0">
                <a:solidFill>
                  <a:srgbClr val="009384"/>
                </a:solidFill>
                <a:uFill>
                  <a:solidFill>
                    <a:srgbClr val="009384"/>
                  </a:solidFill>
                </a:uFill>
                <a:latin typeface="Gill Sans MT"/>
                <a:cs typeface="Gill Sans MT"/>
                <a:hlinkClick r:id="rId2"/>
              </a:rPr>
              <a:t>Toolkit</a:t>
            </a:r>
            <a:r>
              <a:rPr sz="2200" b="1" i="1" u="heavy" spc="-5" dirty="0">
                <a:solidFill>
                  <a:srgbClr val="009384"/>
                </a:solidFill>
                <a:uFill>
                  <a:solidFill>
                    <a:srgbClr val="009384"/>
                  </a:solidFill>
                </a:uFill>
                <a:latin typeface="Gill Sans MT"/>
                <a:cs typeface="Gill Sans MT"/>
                <a:hlinkClick r:id="rId2"/>
              </a:rPr>
              <a:t> </a:t>
            </a:r>
            <a:r>
              <a:rPr sz="2200" b="1" i="1" u="heavy" spc="120" dirty="0">
                <a:solidFill>
                  <a:srgbClr val="009384"/>
                </a:solidFill>
                <a:uFill>
                  <a:solidFill>
                    <a:srgbClr val="009384"/>
                  </a:solidFill>
                </a:uFill>
                <a:latin typeface="Gill Sans MT"/>
                <a:cs typeface="Gill Sans MT"/>
                <a:hlinkClick r:id="rId2"/>
              </a:rPr>
              <a:t>is</a:t>
            </a:r>
            <a:r>
              <a:rPr sz="2200" b="1" i="1" u="heavy" spc="-5" dirty="0">
                <a:solidFill>
                  <a:srgbClr val="009384"/>
                </a:solidFill>
                <a:uFill>
                  <a:solidFill>
                    <a:srgbClr val="009384"/>
                  </a:solidFill>
                </a:uFill>
                <a:latin typeface="Gill Sans MT"/>
                <a:cs typeface="Gill Sans MT"/>
                <a:hlinkClick r:id="rId2"/>
              </a:rPr>
              <a:t> </a:t>
            </a:r>
            <a:r>
              <a:rPr sz="2200" b="1" i="1" u="heavy" dirty="0">
                <a:solidFill>
                  <a:srgbClr val="009384"/>
                </a:solidFill>
                <a:uFill>
                  <a:solidFill>
                    <a:srgbClr val="009384"/>
                  </a:solidFill>
                </a:uFill>
                <a:latin typeface="Gill Sans MT"/>
                <a:cs typeface="Gill Sans MT"/>
                <a:hlinkClick r:id="rId2"/>
              </a:rPr>
              <a:t>funded</a:t>
            </a:r>
            <a:r>
              <a:rPr sz="2200" b="1" i="1" u="heavy" spc="-5" dirty="0">
                <a:solidFill>
                  <a:srgbClr val="009384"/>
                </a:solidFill>
                <a:uFill>
                  <a:solidFill>
                    <a:srgbClr val="009384"/>
                  </a:solidFill>
                </a:uFill>
                <a:latin typeface="Gill Sans MT"/>
                <a:cs typeface="Gill Sans MT"/>
                <a:hlinkClick r:id="rId2"/>
              </a:rPr>
              <a:t> </a:t>
            </a:r>
            <a:r>
              <a:rPr sz="2200" b="1" i="1" u="heavy" dirty="0">
                <a:solidFill>
                  <a:srgbClr val="009384"/>
                </a:solidFill>
                <a:uFill>
                  <a:solidFill>
                    <a:srgbClr val="009384"/>
                  </a:solidFill>
                </a:uFill>
                <a:latin typeface="Gill Sans MT"/>
                <a:cs typeface="Gill Sans MT"/>
                <a:hlinkClick r:id="rId2"/>
              </a:rPr>
              <a:t>by</a:t>
            </a:r>
            <a:r>
              <a:rPr sz="2200" b="1" i="1" u="heavy" spc="-5" dirty="0">
                <a:solidFill>
                  <a:srgbClr val="009384"/>
                </a:solidFill>
                <a:uFill>
                  <a:solidFill>
                    <a:srgbClr val="009384"/>
                  </a:solidFill>
                </a:uFill>
                <a:latin typeface="Gill Sans MT"/>
                <a:cs typeface="Gill Sans MT"/>
                <a:hlinkClick r:id="rId2"/>
              </a:rPr>
              <a:t> </a:t>
            </a:r>
            <a:r>
              <a:rPr sz="2200" b="1" i="1" u="heavy" dirty="0">
                <a:solidFill>
                  <a:srgbClr val="009384"/>
                </a:solidFill>
                <a:uFill>
                  <a:solidFill>
                    <a:srgbClr val="009384"/>
                  </a:solidFill>
                </a:uFill>
                <a:latin typeface="Gill Sans MT"/>
                <a:cs typeface="Gill Sans MT"/>
                <a:hlinkClick r:id="rId2"/>
              </a:rPr>
              <a:t>a</a:t>
            </a:r>
            <a:r>
              <a:rPr sz="2200" b="1" i="1" u="heavy" spc="-5" dirty="0">
                <a:solidFill>
                  <a:srgbClr val="009384"/>
                </a:solidFill>
                <a:uFill>
                  <a:solidFill>
                    <a:srgbClr val="009384"/>
                  </a:solidFill>
                </a:uFill>
                <a:latin typeface="Gill Sans MT"/>
                <a:cs typeface="Gill Sans MT"/>
                <a:hlinkClick r:id="rId2"/>
              </a:rPr>
              <a:t> </a:t>
            </a:r>
            <a:r>
              <a:rPr sz="2200" b="1" i="1" u="heavy" dirty="0">
                <a:solidFill>
                  <a:srgbClr val="009384"/>
                </a:solidFill>
                <a:uFill>
                  <a:solidFill>
                    <a:srgbClr val="009384"/>
                  </a:solidFill>
                </a:uFill>
                <a:latin typeface="Gill Sans MT"/>
                <a:cs typeface="Gill Sans MT"/>
                <a:hlinkClick r:id="rId2"/>
              </a:rPr>
              <a:t>State</a:t>
            </a:r>
            <a:r>
              <a:rPr sz="2200" b="1" i="1" u="heavy" spc="-10" dirty="0">
                <a:solidFill>
                  <a:srgbClr val="009384"/>
                </a:solidFill>
                <a:uFill>
                  <a:solidFill>
                    <a:srgbClr val="009384"/>
                  </a:solidFill>
                </a:uFill>
                <a:latin typeface="Gill Sans MT"/>
                <a:cs typeface="Gill Sans MT"/>
                <a:hlinkClick r:id="rId2"/>
              </a:rPr>
              <a:t> </a:t>
            </a:r>
            <a:r>
              <a:rPr sz="2200" b="1" i="1" u="heavy" spc="-100" dirty="0">
                <a:solidFill>
                  <a:srgbClr val="009384"/>
                </a:solidFill>
                <a:uFill>
                  <a:solidFill>
                    <a:srgbClr val="009384"/>
                  </a:solidFill>
                </a:uFill>
                <a:latin typeface="Gill Sans MT"/>
                <a:cs typeface="Gill Sans MT"/>
                <a:hlinkClick r:id="rId2"/>
              </a:rPr>
              <a:t>Opioid</a:t>
            </a:r>
            <a:r>
              <a:rPr sz="2200" b="1" i="1" u="heavy" spc="-5" dirty="0">
                <a:solidFill>
                  <a:srgbClr val="009384"/>
                </a:solidFill>
                <a:uFill>
                  <a:solidFill>
                    <a:srgbClr val="009384"/>
                  </a:solidFill>
                </a:uFill>
                <a:latin typeface="Gill Sans MT"/>
                <a:cs typeface="Gill Sans MT"/>
                <a:hlinkClick r:id="rId2"/>
              </a:rPr>
              <a:t> </a:t>
            </a:r>
            <a:r>
              <a:rPr sz="2200" b="1" i="1" u="heavy" dirty="0">
                <a:solidFill>
                  <a:srgbClr val="009384"/>
                </a:solidFill>
                <a:uFill>
                  <a:solidFill>
                    <a:srgbClr val="009384"/>
                  </a:solidFill>
                </a:uFill>
                <a:latin typeface="Gill Sans MT"/>
                <a:cs typeface="Gill Sans MT"/>
                <a:hlinkClick r:id="rId2"/>
              </a:rPr>
              <a:t>Response</a:t>
            </a:r>
            <a:r>
              <a:rPr sz="2200" b="1" i="1" u="heavy" spc="-5" dirty="0">
                <a:solidFill>
                  <a:srgbClr val="009384"/>
                </a:solidFill>
                <a:uFill>
                  <a:solidFill>
                    <a:srgbClr val="009384"/>
                  </a:solidFill>
                </a:uFill>
                <a:latin typeface="Gill Sans MT"/>
                <a:cs typeface="Gill Sans MT"/>
                <a:hlinkClick r:id="rId2"/>
              </a:rPr>
              <a:t> </a:t>
            </a:r>
            <a:r>
              <a:rPr sz="2200" b="1" i="1" u="heavy" spc="-20" dirty="0">
                <a:solidFill>
                  <a:srgbClr val="009384"/>
                </a:solidFill>
                <a:uFill>
                  <a:solidFill>
                    <a:srgbClr val="009384"/>
                  </a:solidFill>
                </a:uFill>
                <a:latin typeface="Gill Sans MT"/>
                <a:cs typeface="Gill Sans MT"/>
                <a:hlinkClick r:id="rId2"/>
              </a:rPr>
              <a:t>grant</a:t>
            </a:r>
            <a:r>
              <a:rPr sz="2200" b="1" i="1" u="heavy" spc="-5" dirty="0">
                <a:solidFill>
                  <a:srgbClr val="009384"/>
                </a:solidFill>
                <a:uFill>
                  <a:solidFill>
                    <a:srgbClr val="009384"/>
                  </a:solidFill>
                </a:uFill>
                <a:latin typeface="Gill Sans MT"/>
                <a:cs typeface="Gill Sans MT"/>
                <a:hlinkClick r:id="rId2"/>
              </a:rPr>
              <a:t> </a:t>
            </a:r>
            <a:r>
              <a:rPr sz="2200" b="1" i="1" u="heavy" dirty="0">
                <a:solidFill>
                  <a:srgbClr val="009384"/>
                </a:solidFill>
                <a:uFill>
                  <a:solidFill>
                    <a:srgbClr val="009384"/>
                  </a:solidFill>
                </a:uFill>
                <a:latin typeface="Gill Sans MT"/>
                <a:cs typeface="Gill Sans MT"/>
                <a:hlinkClick r:id="rId2"/>
              </a:rPr>
              <a:t>from</a:t>
            </a:r>
            <a:r>
              <a:rPr sz="2200" b="1" i="1" u="heavy" spc="-5" dirty="0">
                <a:solidFill>
                  <a:srgbClr val="009384"/>
                </a:solidFill>
                <a:uFill>
                  <a:solidFill>
                    <a:srgbClr val="009384"/>
                  </a:solidFill>
                </a:uFill>
                <a:latin typeface="Gill Sans MT"/>
                <a:cs typeface="Gill Sans MT"/>
                <a:hlinkClick r:id="rId2"/>
              </a:rPr>
              <a:t> </a:t>
            </a:r>
            <a:r>
              <a:rPr sz="2200" b="1" i="1" u="heavy" spc="-25" dirty="0">
                <a:solidFill>
                  <a:srgbClr val="009384"/>
                </a:solidFill>
                <a:uFill>
                  <a:solidFill>
                    <a:srgbClr val="009384"/>
                  </a:solidFill>
                </a:uFill>
                <a:latin typeface="Gill Sans MT"/>
                <a:cs typeface="Gill Sans MT"/>
                <a:hlinkClick r:id="rId2"/>
              </a:rPr>
              <a:t>the</a:t>
            </a:r>
            <a:r>
              <a:rPr sz="2200" b="1" i="1" u="none" spc="-25" dirty="0">
                <a:solidFill>
                  <a:srgbClr val="009384"/>
                </a:solidFill>
                <a:latin typeface="Gill Sans MT"/>
                <a:cs typeface="Gill Sans MT"/>
              </a:rPr>
              <a:t> </a:t>
            </a:r>
            <a:r>
              <a:rPr sz="2200" b="1" i="1" u="heavy" dirty="0">
                <a:solidFill>
                  <a:srgbClr val="009384"/>
                </a:solidFill>
                <a:uFill>
                  <a:solidFill>
                    <a:srgbClr val="009384"/>
                  </a:solidFill>
                </a:uFill>
                <a:latin typeface="Gill Sans MT"/>
                <a:cs typeface="Gill Sans MT"/>
                <a:hlinkClick r:id="rId2"/>
              </a:rPr>
              <a:t>Substance</a:t>
            </a:r>
            <a:r>
              <a:rPr sz="2200" b="1" i="1" u="heavy" spc="-65" dirty="0">
                <a:solidFill>
                  <a:srgbClr val="009384"/>
                </a:solidFill>
                <a:uFill>
                  <a:solidFill>
                    <a:srgbClr val="009384"/>
                  </a:solidFill>
                </a:uFill>
                <a:latin typeface="Gill Sans MT"/>
                <a:cs typeface="Gill Sans MT"/>
                <a:hlinkClick r:id="rId2"/>
              </a:rPr>
              <a:t> </a:t>
            </a:r>
            <a:r>
              <a:rPr sz="2200" b="1" i="1" u="heavy" spc="60" dirty="0">
                <a:solidFill>
                  <a:srgbClr val="009384"/>
                </a:solidFill>
                <a:uFill>
                  <a:solidFill>
                    <a:srgbClr val="009384"/>
                  </a:solidFill>
                </a:uFill>
                <a:latin typeface="Gill Sans MT"/>
                <a:cs typeface="Gill Sans MT"/>
                <a:hlinkClick r:id="rId2"/>
              </a:rPr>
              <a:t>Abuse</a:t>
            </a:r>
            <a:r>
              <a:rPr sz="2200" b="1" i="1" u="heavy" spc="-60" dirty="0">
                <a:solidFill>
                  <a:srgbClr val="009384"/>
                </a:solidFill>
                <a:uFill>
                  <a:solidFill>
                    <a:srgbClr val="009384"/>
                  </a:solidFill>
                </a:uFill>
                <a:latin typeface="Gill Sans MT"/>
                <a:cs typeface="Gill Sans MT"/>
                <a:hlinkClick r:id="rId2"/>
              </a:rPr>
              <a:t> </a:t>
            </a:r>
            <a:r>
              <a:rPr sz="2200" b="1" i="1" u="heavy" spc="-10" dirty="0">
                <a:solidFill>
                  <a:srgbClr val="009384"/>
                </a:solidFill>
                <a:uFill>
                  <a:solidFill>
                    <a:srgbClr val="009384"/>
                  </a:solidFill>
                </a:uFill>
                <a:latin typeface="Gill Sans MT"/>
                <a:cs typeface="Gill Sans MT"/>
                <a:hlinkClick r:id="rId2"/>
              </a:rPr>
              <a:t>and</a:t>
            </a:r>
            <a:r>
              <a:rPr sz="2200" b="1" i="1" u="heavy" spc="-65" dirty="0">
                <a:solidFill>
                  <a:srgbClr val="009384"/>
                </a:solidFill>
                <a:uFill>
                  <a:solidFill>
                    <a:srgbClr val="009384"/>
                  </a:solidFill>
                </a:uFill>
                <a:latin typeface="Gill Sans MT"/>
                <a:cs typeface="Gill Sans MT"/>
                <a:hlinkClick r:id="rId2"/>
              </a:rPr>
              <a:t> </a:t>
            </a:r>
            <a:r>
              <a:rPr sz="2200" b="1" i="1" u="heavy" spc="-75" dirty="0">
                <a:solidFill>
                  <a:srgbClr val="009384"/>
                </a:solidFill>
                <a:uFill>
                  <a:solidFill>
                    <a:srgbClr val="009384"/>
                  </a:solidFill>
                </a:uFill>
                <a:latin typeface="Gill Sans MT"/>
                <a:cs typeface="Gill Sans MT"/>
                <a:hlinkClick r:id="rId2"/>
              </a:rPr>
              <a:t>Mental</a:t>
            </a:r>
            <a:r>
              <a:rPr sz="2200" b="1" i="1" u="heavy" spc="-60" dirty="0">
                <a:solidFill>
                  <a:srgbClr val="009384"/>
                </a:solidFill>
                <a:uFill>
                  <a:solidFill>
                    <a:srgbClr val="009384"/>
                  </a:solidFill>
                </a:uFill>
                <a:latin typeface="Gill Sans MT"/>
                <a:cs typeface="Gill Sans MT"/>
                <a:hlinkClick r:id="rId2"/>
              </a:rPr>
              <a:t> </a:t>
            </a:r>
            <a:r>
              <a:rPr sz="2200" b="1" i="1" u="heavy" spc="-75" dirty="0">
                <a:solidFill>
                  <a:srgbClr val="009384"/>
                </a:solidFill>
                <a:uFill>
                  <a:solidFill>
                    <a:srgbClr val="009384"/>
                  </a:solidFill>
                </a:uFill>
                <a:latin typeface="Gill Sans MT"/>
                <a:cs typeface="Gill Sans MT"/>
                <a:hlinkClick r:id="rId2"/>
              </a:rPr>
              <a:t>Health</a:t>
            </a:r>
            <a:r>
              <a:rPr sz="2200" b="1" i="1" u="heavy" spc="-65" dirty="0">
                <a:solidFill>
                  <a:srgbClr val="009384"/>
                </a:solidFill>
                <a:uFill>
                  <a:solidFill>
                    <a:srgbClr val="009384"/>
                  </a:solidFill>
                </a:uFill>
                <a:latin typeface="Gill Sans MT"/>
                <a:cs typeface="Gill Sans MT"/>
                <a:hlinkClick r:id="rId2"/>
              </a:rPr>
              <a:t> </a:t>
            </a:r>
            <a:r>
              <a:rPr sz="2200" b="1" i="1" u="heavy" spc="65" dirty="0">
                <a:solidFill>
                  <a:srgbClr val="009384"/>
                </a:solidFill>
                <a:uFill>
                  <a:solidFill>
                    <a:srgbClr val="009384"/>
                  </a:solidFill>
                </a:uFill>
                <a:latin typeface="Gill Sans MT"/>
                <a:cs typeface="Gill Sans MT"/>
                <a:hlinkClick r:id="rId2"/>
              </a:rPr>
              <a:t>Services</a:t>
            </a:r>
            <a:r>
              <a:rPr sz="2200" b="1" i="1" u="heavy" spc="-60" dirty="0">
                <a:solidFill>
                  <a:srgbClr val="009384"/>
                </a:solidFill>
                <a:uFill>
                  <a:solidFill>
                    <a:srgbClr val="009384"/>
                  </a:solidFill>
                </a:uFill>
                <a:latin typeface="Gill Sans MT"/>
                <a:cs typeface="Gill Sans MT"/>
                <a:hlinkClick r:id="rId2"/>
              </a:rPr>
              <a:t> </a:t>
            </a:r>
            <a:r>
              <a:rPr sz="2200" b="1" i="1" u="heavy" spc="-10" dirty="0">
                <a:solidFill>
                  <a:srgbClr val="009384"/>
                </a:solidFill>
                <a:uFill>
                  <a:solidFill>
                    <a:srgbClr val="009384"/>
                  </a:solidFill>
                </a:uFill>
                <a:latin typeface="Gill Sans MT"/>
                <a:cs typeface="Gill Sans MT"/>
                <a:hlinkClick r:id="rId2"/>
              </a:rPr>
              <a:t>Administration</a:t>
            </a:r>
            <a:r>
              <a:rPr sz="2200" b="1" i="1" u="heavy" spc="-65" dirty="0">
                <a:solidFill>
                  <a:srgbClr val="009384"/>
                </a:solidFill>
                <a:uFill>
                  <a:solidFill>
                    <a:srgbClr val="009384"/>
                  </a:solidFill>
                </a:uFill>
                <a:latin typeface="Gill Sans MT"/>
                <a:cs typeface="Gill Sans MT"/>
                <a:hlinkClick r:id="rId2"/>
              </a:rPr>
              <a:t> </a:t>
            </a:r>
            <a:r>
              <a:rPr sz="2200" b="1" i="1" u="heavy" spc="-10" dirty="0">
                <a:solidFill>
                  <a:srgbClr val="009384"/>
                </a:solidFill>
                <a:uFill>
                  <a:solidFill>
                    <a:srgbClr val="009384"/>
                  </a:solidFill>
                </a:uFill>
                <a:latin typeface="Gill Sans MT"/>
                <a:cs typeface="Gill Sans MT"/>
                <a:hlinkClick r:id="rId2"/>
              </a:rPr>
              <a:t>(SAMHSA)</a:t>
            </a:r>
            <a:r>
              <a:rPr sz="2200" b="1" i="1" u="heavy" spc="-60" dirty="0">
                <a:solidFill>
                  <a:srgbClr val="009384"/>
                </a:solidFill>
                <a:uFill>
                  <a:solidFill>
                    <a:srgbClr val="009384"/>
                  </a:solidFill>
                </a:uFill>
                <a:latin typeface="Gill Sans MT"/>
                <a:cs typeface="Gill Sans MT"/>
                <a:hlinkClick r:id="rId2"/>
              </a:rPr>
              <a:t> </a:t>
            </a:r>
            <a:r>
              <a:rPr sz="2200" b="1" i="1" u="heavy" spc="-75" dirty="0">
                <a:solidFill>
                  <a:srgbClr val="009384"/>
                </a:solidFill>
                <a:uFill>
                  <a:solidFill>
                    <a:srgbClr val="009384"/>
                  </a:solidFill>
                </a:uFill>
                <a:latin typeface="Gill Sans MT"/>
                <a:cs typeface="Gill Sans MT"/>
                <a:hlinkClick r:id="rId2"/>
              </a:rPr>
              <a:t>to</a:t>
            </a:r>
            <a:r>
              <a:rPr sz="2200" b="1" i="1" u="heavy" spc="-60" dirty="0">
                <a:solidFill>
                  <a:srgbClr val="009384"/>
                </a:solidFill>
                <a:uFill>
                  <a:solidFill>
                    <a:srgbClr val="009384"/>
                  </a:solidFill>
                </a:uFill>
                <a:latin typeface="Gill Sans MT"/>
                <a:cs typeface="Gill Sans MT"/>
                <a:hlinkClick r:id="rId2"/>
              </a:rPr>
              <a:t> </a:t>
            </a:r>
            <a:r>
              <a:rPr sz="2200" b="1" i="1" u="heavy" spc="-10" dirty="0">
                <a:solidFill>
                  <a:srgbClr val="009384"/>
                </a:solidFill>
                <a:uFill>
                  <a:solidFill>
                    <a:srgbClr val="009384"/>
                  </a:solidFill>
                </a:uFill>
                <a:latin typeface="Gill Sans MT"/>
                <a:cs typeface="Gill Sans MT"/>
                <a:hlinkClick r:id="rId2"/>
              </a:rPr>
              <a:t>the</a:t>
            </a:r>
            <a:r>
              <a:rPr sz="2200" b="1" i="1" u="heavy" spc="-65" dirty="0">
                <a:solidFill>
                  <a:srgbClr val="009384"/>
                </a:solidFill>
                <a:uFill>
                  <a:solidFill>
                    <a:srgbClr val="009384"/>
                  </a:solidFill>
                </a:uFill>
                <a:latin typeface="Gill Sans MT"/>
                <a:cs typeface="Gill Sans MT"/>
                <a:hlinkClick r:id="rId2"/>
              </a:rPr>
              <a:t> </a:t>
            </a:r>
            <a:r>
              <a:rPr sz="2200" b="1" i="1" u="heavy" spc="-10" dirty="0">
                <a:solidFill>
                  <a:srgbClr val="009384"/>
                </a:solidFill>
                <a:uFill>
                  <a:solidFill>
                    <a:srgbClr val="009384"/>
                  </a:solidFill>
                </a:uFill>
                <a:latin typeface="Gill Sans MT"/>
                <a:cs typeface="Gill Sans MT"/>
                <a:hlinkClick r:id="rId2"/>
              </a:rPr>
              <a:t>Massachusetts</a:t>
            </a:r>
            <a:r>
              <a:rPr sz="2200" b="1" i="1" u="none" spc="-10" dirty="0">
                <a:solidFill>
                  <a:srgbClr val="009384"/>
                </a:solidFill>
                <a:latin typeface="Gill Sans MT"/>
                <a:cs typeface="Gill Sans MT"/>
              </a:rPr>
              <a:t> </a:t>
            </a:r>
            <a:r>
              <a:rPr sz="2200" b="1" i="1" u="heavy" spc="-55" dirty="0">
                <a:solidFill>
                  <a:srgbClr val="009384"/>
                </a:solidFill>
                <a:uFill>
                  <a:solidFill>
                    <a:srgbClr val="009384"/>
                  </a:solidFill>
                </a:uFill>
                <a:latin typeface="Gill Sans MT"/>
                <a:cs typeface="Gill Sans MT"/>
                <a:hlinkClick r:id="rId2"/>
              </a:rPr>
              <a:t>Department</a:t>
            </a:r>
            <a:r>
              <a:rPr sz="2200" b="1" i="1" u="heavy" spc="-45" dirty="0">
                <a:solidFill>
                  <a:srgbClr val="009384"/>
                </a:solidFill>
                <a:uFill>
                  <a:solidFill>
                    <a:srgbClr val="009384"/>
                  </a:solidFill>
                </a:uFill>
                <a:latin typeface="Gill Sans MT"/>
                <a:cs typeface="Gill Sans MT"/>
                <a:hlinkClick r:id="rId2"/>
              </a:rPr>
              <a:t> </a:t>
            </a:r>
            <a:r>
              <a:rPr sz="2200" b="1" i="1" u="heavy" dirty="0">
                <a:solidFill>
                  <a:srgbClr val="009384"/>
                </a:solidFill>
                <a:uFill>
                  <a:solidFill>
                    <a:srgbClr val="009384"/>
                  </a:solidFill>
                </a:uFill>
                <a:latin typeface="Gill Sans MT"/>
                <a:cs typeface="Gill Sans MT"/>
                <a:hlinkClick r:id="rId2"/>
              </a:rPr>
              <a:t>of</a:t>
            </a:r>
            <a:r>
              <a:rPr sz="2200" b="1" i="1" u="heavy" spc="-45" dirty="0">
                <a:solidFill>
                  <a:srgbClr val="009384"/>
                </a:solidFill>
                <a:uFill>
                  <a:solidFill>
                    <a:srgbClr val="009384"/>
                  </a:solidFill>
                </a:uFill>
                <a:latin typeface="Gill Sans MT"/>
                <a:cs typeface="Gill Sans MT"/>
                <a:hlinkClick r:id="rId2"/>
              </a:rPr>
              <a:t> </a:t>
            </a:r>
            <a:r>
              <a:rPr sz="2200" b="1" i="1" u="heavy" dirty="0">
                <a:solidFill>
                  <a:srgbClr val="009384"/>
                </a:solidFill>
                <a:uFill>
                  <a:solidFill>
                    <a:srgbClr val="009384"/>
                  </a:solidFill>
                </a:uFill>
                <a:latin typeface="Gill Sans MT"/>
                <a:cs typeface="Gill Sans MT"/>
                <a:hlinkClick r:id="rId2"/>
              </a:rPr>
              <a:t>Public</a:t>
            </a:r>
            <a:r>
              <a:rPr sz="2200" b="1" i="1" u="heavy" spc="-45" dirty="0">
                <a:solidFill>
                  <a:srgbClr val="009384"/>
                </a:solidFill>
                <a:uFill>
                  <a:solidFill>
                    <a:srgbClr val="009384"/>
                  </a:solidFill>
                </a:uFill>
                <a:latin typeface="Gill Sans MT"/>
                <a:cs typeface="Gill Sans MT"/>
                <a:hlinkClick r:id="rId2"/>
              </a:rPr>
              <a:t> </a:t>
            </a:r>
            <a:r>
              <a:rPr sz="2200" b="1" i="1" u="heavy" spc="-75" dirty="0">
                <a:solidFill>
                  <a:srgbClr val="009384"/>
                </a:solidFill>
                <a:uFill>
                  <a:solidFill>
                    <a:srgbClr val="009384"/>
                  </a:solidFill>
                </a:uFill>
                <a:latin typeface="Gill Sans MT"/>
                <a:cs typeface="Gill Sans MT"/>
                <a:hlinkClick r:id="rId2"/>
              </a:rPr>
              <a:t>Health,</a:t>
            </a:r>
            <a:r>
              <a:rPr sz="2200" b="1" i="1" u="heavy" spc="-45" dirty="0">
                <a:solidFill>
                  <a:srgbClr val="009384"/>
                </a:solidFill>
                <a:uFill>
                  <a:solidFill>
                    <a:srgbClr val="009384"/>
                  </a:solidFill>
                </a:uFill>
                <a:latin typeface="Gill Sans MT"/>
                <a:cs typeface="Gill Sans MT"/>
                <a:hlinkClick r:id="rId2"/>
              </a:rPr>
              <a:t> </a:t>
            </a:r>
            <a:r>
              <a:rPr sz="2200" b="1" i="1" u="heavy" spc="-30" dirty="0">
                <a:solidFill>
                  <a:srgbClr val="009384"/>
                </a:solidFill>
                <a:uFill>
                  <a:solidFill>
                    <a:srgbClr val="009384"/>
                  </a:solidFill>
                </a:uFill>
                <a:latin typeface="Gill Sans MT"/>
                <a:cs typeface="Gill Sans MT"/>
                <a:hlinkClick r:id="rId2"/>
              </a:rPr>
              <a:t>Bureau</a:t>
            </a:r>
            <a:r>
              <a:rPr sz="2200" b="1" i="1" u="heavy" spc="-45" dirty="0">
                <a:solidFill>
                  <a:srgbClr val="009384"/>
                </a:solidFill>
                <a:uFill>
                  <a:solidFill>
                    <a:srgbClr val="009384"/>
                  </a:solidFill>
                </a:uFill>
                <a:latin typeface="Gill Sans MT"/>
                <a:cs typeface="Gill Sans MT"/>
                <a:hlinkClick r:id="rId2"/>
              </a:rPr>
              <a:t> </a:t>
            </a:r>
            <a:r>
              <a:rPr sz="2200" b="1" i="1" u="heavy" dirty="0">
                <a:solidFill>
                  <a:srgbClr val="009384"/>
                </a:solidFill>
                <a:uFill>
                  <a:solidFill>
                    <a:srgbClr val="009384"/>
                  </a:solidFill>
                </a:uFill>
                <a:latin typeface="Gill Sans MT"/>
                <a:cs typeface="Gill Sans MT"/>
                <a:hlinkClick r:id="rId2"/>
              </a:rPr>
              <a:t>of</a:t>
            </a:r>
            <a:r>
              <a:rPr sz="2200" b="1" i="1" u="heavy" spc="-45" dirty="0">
                <a:solidFill>
                  <a:srgbClr val="009384"/>
                </a:solidFill>
                <a:uFill>
                  <a:solidFill>
                    <a:srgbClr val="009384"/>
                  </a:solidFill>
                </a:uFill>
                <a:latin typeface="Gill Sans MT"/>
                <a:cs typeface="Gill Sans MT"/>
                <a:hlinkClick r:id="rId2"/>
              </a:rPr>
              <a:t> </a:t>
            </a:r>
            <a:r>
              <a:rPr sz="2200" b="1" i="1" u="heavy" dirty="0">
                <a:solidFill>
                  <a:srgbClr val="009384"/>
                </a:solidFill>
                <a:uFill>
                  <a:solidFill>
                    <a:srgbClr val="009384"/>
                  </a:solidFill>
                </a:uFill>
                <a:latin typeface="Gill Sans MT"/>
                <a:cs typeface="Gill Sans MT"/>
                <a:hlinkClick r:id="rId2"/>
              </a:rPr>
              <a:t>Substance</a:t>
            </a:r>
            <a:r>
              <a:rPr sz="2200" b="1" i="1" u="heavy" spc="-45" dirty="0">
                <a:solidFill>
                  <a:srgbClr val="009384"/>
                </a:solidFill>
                <a:uFill>
                  <a:solidFill>
                    <a:srgbClr val="009384"/>
                  </a:solidFill>
                </a:uFill>
                <a:latin typeface="Gill Sans MT"/>
                <a:cs typeface="Gill Sans MT"/>
                <a:hlinkClick r:id="rId2"/>
              </a:rPr>
              <a:t> </a:t>
            </a:r>
            <a:r>
              <a:rPr sz="2200" b="1" i="1" u="heavy" dirty="0">
                <a:solidFill>
                  <a:srgbClr val="009384"/>
                </a:solidFill>
                <a:uFill>
                  <a:solidFill>
                    <a:srgbClr val="009384"/>
                  </a:solidFill>
                </a:uFill>
                <a:latin typeface="Gill Sans MT"/>
                <a:cs typeface="Gill Sans MT"/>
                <a:hlinkClick r:id="rId2"/>
              </a:rPr>
              <a:t>Addiction</a:t>
            </a:r>
            <a:r>
              <a:rPr sz="2200" b="1" i="1" u="heavy" spc="-45" dirty="0">
                <a:solidFill>
                  <a:srgbClr val="009384"/>
                </a:solidFill>
                <a:uFill>
                  <a:solidFill>
                    <a:srgbClr val="009384"/>
                  </a:solidFill>
                </a:uFill>
                <a:latin typeface="Gill Sans MT"/>
                <a:cs typeface="Gill Sans MT"/>
                <a:hlinkClick r:id="rId2"/>
              </a:rPr>
              <a:t> </a:t>
            </a:r>
            <a:r>
              <a:rPr sz="2200" b="1" i="1" u="heavy" spc="55" dirty="0">
                <a:solidFill>
                  <a:srgbClr val="009384"/>
                </a:solidFill>
                <a:uFill>
                  <a:solidFill>
                    <a:srgbClr val="009384"/>
                  </a:solidFill>
                </a:uFill>
                <a:latin typeface="Gill Sans MT"/>
                <a:cs typeface="Gill Sans MT"/>
                <a:hlinkClick r:id="rId2"/>
              </a:rPr>
              <a:t>Services.</a:t>
            </a:r>
            <a:endParaRPr sz="2200" dirty="0">
              <a:latin typeface="Gill Sans MT"/>
              <a:cs typeface="Gill Sans MT"/>
            </a:endParaRPr>
          </a:p>
          <a:p>
            <a:pPr>
              <a:lnSpc>
                <a:spcPct val="100000"/>
              </a:lnSpc>
              <a:spcBef>
                <a:spcPts val="1445"/>
              </a:spcBef>
            </a:pPr>
            <a:endParaRPr sz="2200" dirty="0">
              <a:latin typeface="Gill Sans MT"/>
              <a:cs typeface="Gill Sans MT"/>
            </a:endParaRPr>
          </a:p>
          <a:p>
            <a:pPr marL="12700">
              <a:lnSpc>
                <a:spcPct val="100000"/>
              </a:lnSpc>
            </a:pPr>
            <a:r>
              <a:rPr sz="2000" b="1" spc="-25" dirty="0">
                <a:solidFill>
                  <a:srgbClr val="002F4A"/>
                </a:solidFill>
                <a:latin typeface="Trebuchet MS"/>
                <a:cs typeface="Trebuchet MS"/>
                <a:hlinkClick r:id="rId2"/>
              </a:rPr>
              <a:t>Section</a:t>
            </a:r>
            <a:r>
              <a:rPr sz="2000" b="1" spc="-105" dirty="0">
                <a:solidFill>
                  <a:srgbClr val="002F4A"/>
                </a:solidFill>
                <a:latin typeface="Trebuchet MS"/>
                <a:cs typeface="Trebuchet MS"/>
                <a:hlinkClick r:id="rId2"/>
              </a:rPr>
              <a:t> </a:t>
            </a:r>
            <a:r>
              <a:rPr sz="2000" b="1" spc="-40" dirty="0">
                <a:solidFill>
                  <a:srgbClr val="002F4A"/>
                </a:solidFill>
                <a:latin typeface="Trebuchet MS"/>
                <a:cs typeface="Trebuchet MS"/>
                <a:hlinkClick r:id="rId2"/>
              </a:rPr>
              <a:t>IV:</a:t>
            </a:r>
            <a:r>
              <a:rPr sz="2000" b="1" spc="-100" dirty="0">
                <a:solidFill>
                  <a:srgbClr val="002F4A"/>
                </a:solidFill>
                <a:latin typeface="Trebuchet MS"/>
                <a:cs typeface="Trebuchet MS"/>
                <a:hlinkClick r:id="rId2"/>
              </a:rPr>
              <a:t> </a:t>
            </a:r>
            <a:r>
              <a:rPr sz="2000" b="1" spc="-35" dirty="0">
                <a:solidFill>
                  <a:srgbClr val="002F4A"/>
                </a:solidFill>
                <a:latin typeface="Trebuchet MS"/>
                <a:cs typeface="Trebuchet MS"/>
                <a:hlinkClick r:id="rId2"/>
              </a:rPr>
              <a:t>Putting</a:t>
            </a:r>
            <a:r>
              <a:rPr sz="2000" b="1" spc="-100" dirty="0">
                <a:solidFill>
                  <a:srgbClr val="002F4A"/>
                </a:solidFill>
                <a:latin typeface="Trebuchet MS"/>
                <a:cs typeface="Trebuchet MS"/>
                <a:hlinkClick r:id="rId2"/>
              </a:rPr>
              <a:t> </a:t>
            </a:r>
            <a:r>
              <a:rPr sz="2000" b="1" spc="-50" dirty="0">
                <a:solidFill>
                  <a:srgbClr val="002F4A"/>
                </a:solidFill>
                <a:latin typeface="Trebuchet MS"/>
                <a:cs typeface="Trebuchet MS"/>
                <a:hlinkClick r:id="rId2"/>
              </a:rPr>
              <a:t>It</a:t>
            </a:r>
            <a:r>
              <a:rPr sz="2000" b="1" spc="-100" dirty="0">
                <a:solidFill>
                  <a:srgbClr val="002F4A"/>
                </a:solidFill>
                <a:latin typeface="Trebuchet MS"/>
                <a:cs typeface="Trebuchet MS"/>
                <a:hlinkClick r:id="rId2"/>
              </a:rPr>
              <a:t> </a:t>
            </a:r>
            <a:r>
              <a:rPr sz="2000" b="1" spc="-25" dirty="0">
                <a:solidFill>
                  <a:srgbClr val="002F4A"/>
                </a:solidFill>
                <a:latin typeface="Trebuchet MS"/>
                <a:cs typeface="Trebuchet MS"/>
                <a:hlinkClick r:id="rId2"/>
              </a:rPr>
              <a:t>All</a:t>
            </a:r>
            <a:r>
              <a:rPr sz="2000" b="1" spc="-150" dirty="0">
                <a:solidFill>
                  <a:srgbClr val="002F4A"/>
                </a:solidFill>
                <a:latin typeface="Trebuchet MS"/>
                <a:cs typeface="Trebuchet MS"/>
                <a:hlinkClick r:id="rId2"/>
              </a:rPr>
              <a:t> </a:t>
            </a:r>
            <a:r>
              <a:rPr sz="2000" b="1" spc="-10" dirty="0">
                <a:solidFill>
                  <a:srgbClr val="002F4A"/>
                </a:solidFill>
                <a:latin typeface="Trebuchet MS"/>
                <a:cs typeface="Trebuchet MS"/>
                <a:hlinkClick r:id="rId2"/>
              </a:rPr>
              <a:t>Together</a:t>
            </a:r>
            <a:endParaRPr sz="2000" dirty="0">
              <a:latin typeface="Trebuchet MS"/>
              <a:cs typeface="Trebuchet MS"/>
            </a:endParaRPr>
          </a:p>
          <a:p>
            <a:pPr marL="12700">
              <a:lnSpc>
                <a:spcPct val="100000"/>
              </a:lnSpc>
              <a:spcBef>
                <a:spcPts val="1920"/>
              </a:spcBef>
            </a:pPr>
            <a:r>
              <a:rPr sz="2000" b="1" spc="-75" dirty="0">
                <a:solidFill>
                  <a:srgbClr val="002F4A"/>
                </a:solidFill>
                <a:latin typeface="Trebuchet MS"/>
                <a:cs typeface="Trebuchet MS"/>
              </a:rPr>
              <a:t>Northampton’s</a:t>
            </a:r>
            <a:r>
              <a:rPr sz="2000" b="1" spc="-90" dirty="0">
                <a:solidFill>
                  <a:srgbClr val="002F4A"/>
                </a:solidFill>
                <a:latin typeface="Trebuchet MS"/>
                <a:cs typeface="Trebuchet MS"/>
              </a:rPr>
              <a:t> </a:t>
            </a:r>
            <a:r>
              <a:rPr sz="2000" b="1" spc="-10" dirty="0">
                <a:solidFill>
                  <a:srgbClr val="002F4A"/>
                </a:solidFill>
                <a:latin typeface="Trebuchet MS"/>
                <a:cs typeface="Trebuchet MS"/>
              </a:rPr>
              <a:t>Drug</a:t>
            </a:r>
            <a:r>
              <a:rPr sz="2000" b="1" spc="-85" dirty="0">
                <a:solidFill>
                  <a:srgbClr val="002F4A"/>
                </a:solidFill>
                <a:latin typeface="Trebuchet MS"/>
                <a:cs typeface="Trebuchet MS"/>
              </a:rPr>
              <a:t> </a:t>
            </a:r>
            <a:r>
              <a:rPr sz="2000" b="1" spc="-45" dirty="0">
                <a:solidFill>
                  <a:srgbClr val="002F4A"/>
                </a:solidFill>
                <a:latin typeface="Trebuchet MS"/>
                <a:cs typeface="Trebuchet MS"/>
              </a:rPr>
              <a:t>Addiction</a:t>
            </a:r>
            <a:r>
              <a:rPr sz="2000" b="1" spc="-90" dirty="0">
                <a:solidFill>
                  <a:srgbClr val="002F4A"/>
                </a:solidFill>
                <a:latin typeface="Trebuchet MS"/>
                <a:cs typeface="Trebuchet MS"/>
              </a:rPr>
              <a:t> </a:t>
            </a:r>
            <a:r>
              <a:rPr sz="2000" b="1" spc="-40" dirty="0">
                <a:solidFill>
                  <a:srgbClr val="002F4A"/>
                </a:solidFill>
                <a:latin typeface="Trebuchet MS"/>
                <a:cs typeface="Trebuchet MS"/>
              </a:rPr>
              <a:t>and</a:t>
            </a:r>
            <a:r>
              <a:rPr sz="2000" b="1" spc="-85" dirty="0">
                <a:solidFill>
                  <a:srgbClr val="002F4A"/>
                </a:solidFill>
                <a:latin typeface="Trebuchet MS"/>
                <a:cs typeface="Trebuchet MS"/>
              </a:rPr>
              <a:t> </a:t>
            </a:r>
            <a:r>
              <a:rPr sz="2000" b="1" spc="-55" dirty="0">
                <a:solidFill>
                  <a:srgbClr val="002F4A"/>
                </a:solidFill>
                <a:latin typeface="Trebuchet MS"/>
                <a:cs typeface="Trebuchet MS"/>
              </a:rPr>
              <a:t>Recovery</a:t>
            </a:r>
            <a:r>
              <a:rPr sz="2000" b="1" spc="-140" dirty="0">
                <a:solidFill>
                  <a:srgbClr val="002F4A"/>
                </a:solidFill>
                <a:latin typeface="Trebuchet MS"/>
                <a:cs typeface="Trebuchet MS"/>
              </a:rPr>
              <a:t> </a:t>
            </a:r>
            <a:r>
              <a:rPr sz="2000" b="1" spc="-20" dirty="0">
                <a:solidFill>
                  <a:srgbClr val="002F4A"/>
                </a:solidFill>
                <a:latin typeface="Trebuchet MS"/>
                <a:cs typeface="Trebuchet MS"/>
              </a:rPr>
              <a:t>Team</a:t>
            </a:r>
            <a:endParaRPr sz="2000" dirty="0">
              <a:latin typeface="Trebuchet MS"/>
              <a:cs typeface="Trebuchet MS"/>
            </a:endParaRPr>
          </a:p>
          <a:p>
            <a:pPr>
              <a:lnSpc>
                <a:spcPct val="100000"/>
              </a:lnSpc>
              <a:spcBef>
                <a:spcPts val="75"/>
              </a:spcBef>
            </a:pPr>
            <a:endParaRPr sz="2000" dirty="0">
              <a:latin typeface="Trebuchet MS"/>
              <a:cs typeface="Trebuchet MS"/>
            </a:endParaRPr>
          </a:p>
          <a:p>
            <a:pPr marL="12700" marR="5080">
              <a:lnSpc>
                <a:spcPct val="80000"/>
              </a:lnSpc>
            </a:pPr>
            <a:r>
              <a:rPr sz="1800" b="1" spc="-70" dirty="0">
                <a:solidFill>
                  <a:srgbClr val="002F4A"/>
                </a:solidFill>
                <a:latin typeface="Trebuchet MS"/>
                <a:cs typeface="Trebuchet MS"/>
              </a:rPr>
              <a:t>Introduction:</a:t>
            </a:r>
            <a:r>
              <a:rPr sz="1800" b="1" spc="-55" dirty="0">
                <a:solidFill>
                  <a:srgbClr val="002F4A"/>
                </a:solidFill>
                <a:latin typeface="Trebuchet MS"/>
                <a:cs typeface="Trebuchet MS"/>
              </a:rPr>
              <a:t> </a:t>
            </a:r>
            <a:r>
              <a:rPr sz="1800" spc="-10" dirty="0">
                <a:solidFill>
                  <a:srgbClr val="002F4A"/>
                </a:solidFill>
                <a:latin typeface="Trebuchet MS"/>
                <a:cs typeface="Trebuchet MS"/>
              </a:rPr>
              <a:t>The</a:t>
            </a:r>
            <a:r>
              <a:rPr sz="1800" spc="-70" dirty="0">
                <a:solidFill>
                  <a:srgbClr val="002F4A"/>
                </a:solidFill>
                <a:latin typeface="Trebuchet MS"/>
                <a:cs typeface="Trebuchet MS"/>
              </a:rPr>
              <a:t> </a:t>
            </a:r>
            <a:r>
              <a:rPr sz="1800" dirty="0">
                <a:solidFill>
                  <a:srgbClr val="002F4A"/>
                </a:solidFill>
                <a:latin typeface="Trebuchet MS"/>
                <a:cs typeface="Trebuchet MS"/>
              </a:rPr>
              <a:t>Drug</a:t>
            </a:r>
            <a:r>
              <a:rPr sz="1800" spc="-70" dirty="0">
                <a:solidFill>
                  <a:srgbClr val="002F4A"/>
                </a:solidFill>
                <a:latin typeface="Trebuchet MS"/>
                <a:cs typeface="Trebuchet MS"/>
              </a:rPr>
              <a:t> </a:t>
            </a:r>
            <a:r>
              <a:rPr sz="1800" spc="-20" dirty="0">
                <a:solidFill>
                  <a:srgbClr val="002F4A"/>
                </a:solidFill>
                <a:latin typeface="Trebuchet MS"/>
                <a:cs typeface="Trebuchet MS"/>
              </a:rPr>
              <a:t>Addiction</a:t>
            </a:r>
            <a:r>
              <a:rPr sz="1800" spc="-70" dirty="0">
                <a:solidFill>
                  <a:srgbClr val="002F4A"/>
                </a:solidFill>
                <a:latin typeface="Trebuchet MS"/>
                <a:cs typeface="Trebuchet MS"/>
              </a:rPr>
              <a:t> </a:t>
            </a:r>
            <a:r>
              <a:rPr sz="1800" dirty="0">
                <a:solidFill>
                  <a:srgbClr val="002F4A"/>
                </a:solidFill>
                <a:latin typeface="Trebuchet MS"/>
                <a:cs typeface="Trebuchet MS"/>
              </a:rPr>
              <a:t>and</a:t>
            </a:r>
            <a:r>
              <a:rPr sz="1800" spc="-70" dirty="0">
                <a:solidFill>
                  <a:srgbClr val="002F4A"/>
                </a:solidFill>
                <a:latin typeface="Trebuchet MS"/>
                <a:cs typeface="Trebuchet MS"/>
              </a:rPr>
              <a:t> </a:t>
            </a:r>
            <a:r>
              <a:rPr sz="1800" spc="-25" dirty="0">
                <a:solidFill>
                  <a:srgbClr val="002F4A"/>
                </a:solidFill>
                <a:latin typeface="Trebuchet MS"/>
                <a:cs typeface="Trebuchet MS"/>
              </a:rPr>
              <a:t>Recovery</a:t>
            </a:r>
            <a:r>
              <a:rPr sz="1800" spc="-105" dirty="0">
                <a:solidFill>
                  <a:srgbClr val="002F4A"/>
                </a:solidFill>
                <a:latin typeface="Trebuchet MS"/>
                <a:cs typeface="Trebuchet MS"/>
              </a:rPr>
              <a:t> </a:t>
            </a:r>
            <a:r>
              <a:rPr sz="1800" dirty="0">
                <a:solidFill>
                  <a:srgbClr val="002F4A"/>
                </a:solidFill>
                <a:latin typeface="Trebuchet MS"/>
                <a:cs typeface="Trebuchet MS"/>
              </a:rPr>
              <a:t>Team</a:t>
            </a:r>
            <a:r>
              <a:rPr sz="1800" spc="-70" dirty="0">
                <a:solidFill>
                  <a:srgbClr val="002F4A"/>
                </a:solidFill>
                <a:latin typeface="Trebuchet MS"/>
                <a:cs typeface="Trebuchet MS"/>
              </a:rPr>
              <a:t> </a:t>
            </a:r>
            <a:r>
              <a:rPr sz="1800" dirty="0">
                <a:solidFill>
                  <a:srgbClr val="002F4A"/>
                </a:solidFill>
                <a:latin typeface="Trebuchet MS"/>
                <a:cs typeface="Trebuchet MS"/>
              </a:rPr>
              <a:t>(DART)</a:t>
            </a:r>
            <a:r>
              <a:rPr sz="1800" spc="-70" dirty="0">
                <a:solidFill>
                  <a:srgbClr val="002F4A"/>
                </a:solidFill>
                <a:latin typeface="Trebuchet MS"/>
                <a:cs typeface="Trebuchet MS"/>
              </a:rPr>
              <a:t> </a:t>
            </a:r>
            <a:r>
              <a:rPr sz="1800" spc="55" dirty="0">
                <a:solidFill>
                  <a:srgbClr val="002F4A"/>
                </a:solidFill>
                <a:latin typeface="Trebuchet MS"/>
                <a:cs typeface="Trebuchet MS"/>
              </a:rPr>
              <a:t>is</a:t>
            </a:r>
            <a:r>
              <a:rPr sz="1800" spc="-65" dirty="0">
                <a:solidFill>
                  <a:srgbClr val="002F4A"/>
                </a:solidFill>
                <a:latin typeface="Trebuchet MS"/>
                <a:cs typeface="Trebuchet MS"/>
              </a:rPr>
              <a:t> </a:t>
            </a:r>
            <a:r>
              <a:rPr sz="1800" dirty="0">
                <a:solidFill>
                  <a:srgbClr val="002F4A"/>
                </a:solidFill>
                <a:latin typeface="Trebuchet MS"/>
                <a:cs typeface="Trebuchet MS"/>
              </a:rPr>
              <a:t>a</a:t>
            </a:r>
            <a:r>
              <a:rPr sz="1800" spc="-70" dirty="0">
                <a:solidFill>
                  <a:srgbClr val="002F4A"/>
                </a:solidFill>
                <a:latin typeface="Trebuchet MS"/>
                <a:cs typeface="Trebuchet MS"/>
              </a:rPr>
              <a:t> </a:t>
            </a:r>
            <a:r>
              <a:rPr sz="1800" dirty="0">
                <a:solidFill>
                  <a:srgbClr val="002F4A"/>
                </a:solidFill>
                <a:latin typeface="Trebuchet MS"/>
                <a:cs typeface="Trebuchet MS"/>
              </a:rPr>
              <a:t>program</a:t>
            </a:r>
            <a:r>
              <a:rPr sz="1800" spc="-70" dirty="0">
                <a:solidFill>
                  <a:srgbClr val="002F4A"/>
                </a:solidFill>
                <a:latin typeface="Trebuchet MS"/>
                <a:cs typeface="Trebuchet MS"/>
              </a:rPr>
              <a:t> </a:t>
            </a:r>
            <a:r>
              <a:rPr sz="1800" spc="-40" dirty="0">
                <a:solidFill>
                  <a:srgbClr val="002F4A"/>
                </a:solidFill>
                <a:latin typeface="Trebuchet MS"/>
                <a:cs typeface="Trebuchet MS"/>
              </a:rPr>
              <a:t>created</a:t>
            </a:r>
            <a:r>
              <a:rPr sz="1800" spc="-70" dirty="0">
                <a:solidFill>
                  <a:srgbClr val="002F4A"/>
                </a:solidFill>
                <a:latin typeface="Trebuchet MS"/>
                <a:cs typeface="Trebuchet MS"/>
              </a:rPr>
              <a:t> </a:t>
            </a:r>
            <a:r>
              <a:rPr sz="1800" spc="-50" dirty="0">
                <a:solidFill>
                  <a:srgbClr val="002F4A"/>
                </a:solidFill>
                <a:latin typeface="Trebuchet MS"/>
                <a:cs typeface="Trebuchet MS"/>
              </a:rPr>
              <a:t>to</a:t>
            </a:r>
            <a:r>
              <a:rPr sz="1800" spc="-70" dirty="0">
                <a:solidFill>
                  <a:srgbClr val="002F4A"/>
                </a:solidFill>
                <a:latin typeface="Trebuchet MS"/>
                <a:cs typeface="Trebuchet MS"/>
              </a:rPr>
              <a:t> </a:t>
            </a:r>
            <a:r>
              <a:rPr sz="1800" spc="-25" dirty="0">
                <a:solidFill>
                  <a:srgbClr val="002F4A"/>
                </a:solidFill>
                <a:latin typeface="Trebuchet MS"/>
                <a:cs typeface="Trebuchet MS"/>
              </a:rPr>
              <a:t>reduce</a:t>
            </a:r>
            <a:r>
              <a:rPr sz="1800" spc="-70" dirty="0">
                <a:solidFill>
                  <a:srgbClr val="002F4A"/>
                </a:solidFill>
                <a:latin typeface="Trebuchet MS"/>
                <a:cs typeface="Trebuchet MS"/>
              </a:rPr>
              <a:t> </a:t>
            </a:r>
            <a:r>
              <a:rPr sz="1800" dirty="0">
                <a:solidFill>
                  <a:srgbClr val="002F4A"/>
                </a:solidFill>
                <a:latin typeface="Trebuchet MS"/>
                <a:cs typeface="Trebuchet MS"/>
              </a:rPr>
              <a:t>overdose</a:t>
            </a:r>
            <a:r>
              <a:rPr sz="1800" spc="-70" dirty="0">
                <a:solidFill>
                  <a:srgbClr val="002F4A"/>
                </a:solidFill>
                <a:latin typeface="Trebuchet MS"/>
                <a:cs typeface="Trebuchet MS"/>
              </a:rPr>
              <a:t> </a:t>
            </a:r>
            <a:r>
              <a:rPr sz="1800" dirty="0">
                <a:solidFill>
                  <a:srgbClr val="002F4A"/>
                </a:solidFill>
                <a:latin typeface="Trebuchet MS"/>
                <a:cs typeface="Trebuchet MS"/>
              </a:rPr>
              <a:t>deaths</a:t>
            </a:r>
            <a:r>
              <a:rPr sz="1800" spc="-65" dirty="0">
                <a:solidFill>
                  <a:srgbClr val="002F4A"/>
                </a:solidFill>
                <a:latin typeface="Trebuchet MS"/>
                <a:cs typeface="Trebuchet MS"/>
              </a:rPr>
              <a:t> </a:t>
            </a:r>
            <a:r>
              <a:rPr sz="1800" spc="-25" dirty="0">
                <a:solidFill>
                  <a:srgbClr val="002F4A"/>
                </a:solidFill>
                <a:latin typeface="Trebuchet MS"/>
                <a:cs typeface="Trebuchet MS"/>
              </a:rPr>
              <a:t>and </a:t>
            </a:r>
            <a:r>
              <a:rPr sz="1800" dirty="0">
                <a:solidFill>
                  <a:srgbClr val="002F4A"/>
                </a:solidFill>
                <a:latin typeface="Trebuchet MS"/>
                <a:cs typeface="Trebuchet MS"/>
              </a:rPr>
              <a:t>risks</a:t>
            </a:r>
            <a:r>
              <a:rPr sz="1800" spc="-55" dirty="0">
                <a:solidFill>
                  <a:srgbClr val="002F4A"/>
                </a:solidFill>
                <a:latin typeface="Trebuchet MS"/>
                <a:cs typeface="Trebuchet MS"/>
              </a:rPr>
              <a:t> </a:t>
            </a:r>
            <a:r>
              <a:rPr sz="1800" spc="-60" dirty="0">
                <a:solidFill>
                  <a:srgbClr val="002F4A"/>
                </a:solidFill>
                <a:latin typeface="Trebuchet MS"/>
                <a:cs typeface="Trebuchet MS"/>
              </a:rPr>
              <a:t>related</a:t>
            </a:r>
            <a:r>
              <a:rPr sz="1800" spc="-50" dirty="0">
                <a:solidFill>
                  <a:srgbClr val="002F4A"/>
                </a:solidFill>
                <a:latin typeface="Trebuchet MS"/>
                <a:cs typeface="Trebuchet MS"/>
              </a:rPr>
              <a:t> to </a:t>
            </a:r>
            <a:r>
              <a:rPr sz="1800" dirty="0">
                <a:solidFill>
                  <a:srgbClr val="002F4A"/>
                </a:solidFill>
                <a:latin typeface="Trebuchet MS"/>
                <a:cs typeface="Trebuchet MS"/>
              </a:rPr>
              <a:t>any</a:t>
            </a:r>
            <a:r>
              <a:rPr sz="1800" spc="-50" dirty="0">
                <a:solidFill>
                  <a:srgbClr val="002F4A"/>
                </a:solidFill>
                <a:latin typeface="Trebuchet MS"/>
                <a:cs typeface="Trebuchet MS"/>
              </a:rPr>
              <a:t> </a:t>
            </a:r>
            <a:r>
              <a:rPr sz="1800" dirty="0">
                <a:solidFill>
                  <a:srgbClr val="002F4A"/>
                </a:solidFill>
                <a:latin typeface="Trebuchet MS"/>
                <a:cs typeface="Trebuchet MS"/>
              </a:rPr>
              <a:t>substance</a:t>
            </a:r>
            <a:r>
              <a:rPr sz="1800" spc="-50" dirty="0">
                <a:solidFill>
                  <a:srgbClr val="002F4A"/>
                </a:solidFill>
                <a:latin typeface="Trebuchet MS"/>
                <a:cs typeface="Trebuchet MS"/>
              </a:rPr>
              <a:t> </a:t>
            </a:r>
            <a:r>
              <a:rPr sz="1800" dirty="0">
                <a:solidFill>
                  <a:srgbClr val="002F4A"/>
                </a:solidFill>
                <a:latin typeface="Trebuchet MS"/>
                <a:cs typeface="Trebuchet MS"/>
              </a:rPr>
              <a:t>of</a:t>
            </a:r>
            <a:r>
              <a:rPr sz="1800" spc="-50" dirty="0">
                <a:solidFill>
                  <a:srgbClr val="002F4A"/>
                </a:solidFill>
                <a:latin typeface="Trebuchet MS"/>
                <a:cs typeface="Trebuchet MS"/>
              </a:rPr>
              <a:t> </a:t>
            </a:r>
            <a:r>
              <a:rPr sz="1800" spc="50" dirty="0">
                <a:solidFill>
                  <a:srgbClr val="002F4A"/>
                </a:solidFill>
                <a:latin typeface="Trebuchet MS"/>
                <a:cs typeface="Trebuchet MS"/>
              </a:rPr>
              <a:t>use</a:t>
            </a:r>
            <a:r>
              <a:rPr sz="1800" spc="-50" dirty="0">
                <a:solidFill>
                  <a:srgbClr val="002F4A"/>
                </a:solidFill>
                <a:latin typeface="Trebuchet MS"/>
                <a:cs typeface="Trebuchet MS"/>
              </a:rPr>
              <a:t> </a:t>
            </a:r>
            <a:r>
              <a:rPr sz="1800" spc="-10" dirty="0">
                <a:solidFill>
                  <a:srgbClr val="002F4A"/>
                </a:solidFill>
                <a:latin typeface="Trebuchet MS"/>
                <a:cs typeface="Trebuchet MS"/>
              </a:rPr>
              <a:t>by</a:t>
            </a:r>
            <a:r>
              <a:rPr sz="1800" spc="-50" dirty="0">
                <a:solidFill>
                  <a:srgbClr val="002F4A"/>
                </a:solidFill>
                <a:latin typeface="Trebuchet MS"/>
                <a:cs typeface="Trebuchet MS"/>
              </a:rPr>
              <a:t> </a:t>
            </a:r>
            <a:r>
              <a:rPr sz="1800" dirty="0">
                <a:solidFill>
                  <a:srgbClr val="002F4A"/>
                </a:solidFill>
                <a:latin typeface="Trebuchet MS"/>
                <a:cs typeface="Trebuchet MS"/>
              </a:rPr>
              <a:t>supporting</a:t>
            </a:r>
            <a:r>
              <a:rPr sz="1800" spc="-50" dirty="0">
                <a:solidFill>
                  <a:srgbClr val="002F4A"/>
                </a:solidFill>
                <a:latin typeface="Trebuchet MS"/>
                <a:cs typeface="Trebuchet MS"/>
              </a:rPr>
              <a:t> </a:t>
            </a:r>
            <a:r>
              <a:rPr sz="1800" spc="-70" dirty="0">
                <a:solidFill>
                  <a:srgbClr val="002F4A"/>
                </a:solidFill>
                <a:latin typeface="Trebuchet MS"/>
                <a:cs typeface="Trebuchet MS"/>
              </a:rPr>
              <a:t>people,</a:t>
            </a:r>
            <a:r>
              <a:rPr sz="1800" spc="-50" dirty="0">
                <a:solidFill>
                  <a:srgbClr val="002F4A"/>
                </a:solidFill>
                <a:latin typeface="Trebuchet MS"/>
                <a:cs typeface="Trebuchet MS"/>
              </a:rPr>
              <a:t> </a:t>
            </a:r>
            <a:r>
              <a:rPr sz="1800" spc="-25" dirty="0">
                <a:solidFill>
                  <a:srgbClr val="002F4A"/>
                </a:solidFill>
                <a:latin typeface="Trebuchet MS"/>
                <a:cs typeface="Trebuchet MS"/>
              </a:rPr>
              <a:t>communities,</a:t>
            </a:r>
            <a:r>
              <a:rPr sz="1800" spc="-50" dirty="0">
                <a:solidFill>
                  <a:srgbClr val="002F4A"/>
                </a:solidFill>
                <a:latin typeface="Trebuchet MS"/>
                <a:cs typeface="Trebuchet MS"/>
              </a:rPr>
              <a:t> </a:t>
            </a:r>
            <a:r>
              <a:rPr sz="1800" dirty="0">
                <a:solidFill>
                  <a:srgbClr val="002F4A"/>
                </a:solidFill>
                <a:latin typeface="Trebuchet MS"/>
                <a:cs typeface="Trebuchet MS"/>
              </a:rPr>
              <a:t>and</a:t>
            </a:r>
            <a:r>
              <a:rPr sz="1800" spc="-50" dirty="0">
                <a:solidFill>
                  <a:srgbClr val="002F4A"/>
                </a:solidFill>
                <a:latin typeface="Trebuchet MS"/>
                <a:cs typeface="Trebuchet MS"/>
              </a:rPr>
              <a:t> </a:t>
            </a:r>
            <a:r>
              <a:rPr sz="1800" dirty="0">
                <a:solidFill>
                  <a:srgbClr val="002F4A"/>
                </a:solidFill>
                <a:latin typeface="Trebuchet MS"/>
                <a:cs typeface="Trebuchet MS"/>
              </a:rPr>
              <a:t>organizations</a:t>
            </a:r>
            <a:r>
              <a:rPr sz="1800" spc="-50" dirty="0">
                <a:solidFill>
                  <a:srgbClr val="002F4A"/>
                </a:solidFill>
                <a:latin typeface="Trebuchet MS"/>
                <a:cs typeface="Trebuchet MS"/>
              </a:rPr>
              <a:t> </a:t>
            </a:r>
            <a:r>
              <a:rPr sz="1800" spc="-70" dirty="0">
                <a:solidFill>
                  <a:srgbClr val="002F4A"/>
                </a:solidFill>
                <a:latin typeface="Trebuchet MS"/>
                <a:cs typeface="Trebuchet MS"/>
              </a:rPr>
              <a:t>that</a:t>
            </a:r>
            <a:r>
              <a:rPr sz="1800" spc="-50" dirty="0">
                <a:solidFill>
                  <a:srgbClr val="002F4A"/>
                </a:solidFill>
                <a:latin typeface="Trebuchet MS"/>
                <a:cs typeface="Trebuchet MS"/>
              </a:rPr>
              <a:t> are </a:t>
            </a:r>
            <a:r>
              <a:rPr sz="1800" spc="-35" dirty="0">
                <a:solidFill>
                  <a:srgbClr val="002F4A"/>
                </a:solidFill>
                <a:latin typeface="Trebuchet MS"/>
                <a:cs typeface="Trebuchet MS"/>
              </a:rPr>
              <a:t>affected</a:t>
            </a:r>
            <a:r>
              <a:rPr sz="1800" spc="-50" dirty="0">
                <a:solidFill>
                  <a:srgbClr val="002F4A"/>
                </a:solidFill>
                <a:latin typeface="Trebuchet MS"/>
                <a:cs typeface="Trebuchet MS"/>
              </a:rPr>
              <a:t> </a:t>
            </a:r>
            <a:r>
              <a:rPr sz="1800" spc="75" dirty="0">
                <a:solidFill>
                  <a:srgbClr val="002F4A"/>
                </a:solidFill>
                <a:latin typeface="Trebuchet MS"/>
                <a:cs typeface="Trebuchet MS"/>
              </a:rPr>
              <a:t>as </a:t>
            </a:r>
            <a:r>
              <a:rPr sz="1800" spc="-55" dirty="0">
                <a:solidFill>
                  <a:srgbClr val="002F4A"/>
                </a:solidFill>
                <a:latin typeface="Trebuchet MS"/>
                <a:cs typeface="Trebuchet MS"/>
              </a:rPr>
              <a:t>well</a:t>
            </a:r>
            <a:r>
              <a:rPr sz="1800" spc="-65" dirty="0">
                <a:solidFill>
                  <a:srgbClr val="002F4A"/>
                </a:solidFill>
                <a:latin typeface="Trebuchet MS"/>
                <a:cs typeface="Trebuchet MS"/>
              </a:rPr>
              <a:t> </a:t>
            </a:r>
            <a:r>
              <a:rPr sz="1800" spc="105" dirty="0">
                <a:solidFill>
                  <a:srgbClr val="002F4A"/>
                </a:solidFill>
                <a:latin typeface="Trebuchet MS"/>
                <a:cs typeface="Trebuchet MS"/>
              </a:rPr>
              <a:t>as</a:t>
            </a:r>
            <a:r>
              <a:rPr sz="1800" spc="-60" dirty="0">
                <a:solidFill>
                  <a:srgbClr val="002F4A"/>
                </a:solidFill>
                <a:latin typeface="Trebuchet MS"/>
                <a:cs typeface="Trebuchet MS"/>
              </a:rPr>
              <a:t> </a:t>
            </a:r>
            <a:r>
              <a:rPr sz="1800" dirty="0">
                <a:solidFill>
                  <a:srgbClr val="002F4A"/>
                </a:solidFill>
                <a:latin typeface="Trebuchet MS"/>
                <a:cs typeface="Trebuchet MS"/>
              </a:rPr>
              <a:t>those</a:t>
            </a:r>
            <a:r>
              <a:rPr sz="1800" spc="-60" dirty="0">
                <a:solidFill>
                  <a:srgbClr val="002F4A"/>
                </a:solidFill>
                <a:latin typeface="Trebuchet MS"/>
                <a:cs typeface="Trebuchet MS"/>
              </a:rPr>
              <a:t> </a:t>
            </a:r>
            <a:r>
              <a:rPr sz="1800" dirty="0">
                <a:solidFill>
                  <a:srgbClr val="002F4A"/>
                </a:solidFill>
                <a:latin typeface="Trebuchet MS"/>
                <a:cs typeface="Trebuchet MS"/>
              </a:rPr>
              <a:t>who</a:t>
            </a:r>
            <a:r>
              <a:rPr sz="1800" spc="-60" dirty="0">
                <a:solidFill>
                  <a:srgbClr val="002F4A"/>
                </a:solidFill>
                <a:latin typeface="Trebuchet MS"/>
                <a:cs typeface="Trebuchet MS"/>
              </a:rPr>
              <a:t> </a:t>
            </a:r>
            <a:r>
              <a:rPr sz="1800" spc="-35" dirty="0">
                <a:solidFill>
                  <a:srgbClr val="002F4A"/>
                </a:solidFill>
                <a:latin typeface="Trebuchet MS"/>
                <a:cs typeface="Trebuchet MS"/>
              </a:rPr>
              <a:t>experience</a:t>
            </a:r>
            <a:r>
              <a:rPr sz="1800" spc="-60" dirty="0">
                <a:solidFill>
                  <a:srgbClr val="002F4A"/>
                </a:solidFill>
                <a:latin typeface="Trebuchet MS"/>
                <a:cs typeface="Trebuchet MS"/>
              </a:rPr>
              <a:t> </a:t>
            </a:r>
            <a:r>
              <a:rPr sz="1800" spc="90" dirty="0">
                <a:solidFill>
                  <a:srgbClr val="002F4A"/>
                </a:solidFill>
                <a:latin typeface="Trebuchet MS"/>
                <a:cs typeface="Trebuchet MS"/>
              </a:rPr>
              <a:t>loss</a:t>
            </a:r>
            <a:r>
              <a:rPr sz="1800" spc="-65" dirty="0">
                <a:solidFill>
                  <a:srgbClr val="002F4A"/>
                </a:solidFill>
                <a:latin typeface="Trebuchet MS"/>
                <a:cs typeface="Trebuchet MS"/>
              </a:rPr>
              <a:t> </a:t>
            </a:r>
            <a:r>
              <a:rPr sz="1800" dirty="0">
                <a:solidFill>
                  <a:srgbClr val="002F4A"/>
                </a:solidFill>
                <a:latin typeface="Trebuchet MS"/>
                <a:cs typeface="Trebuchet MS"/>
              </a:rPr>
              <a:t>and</a:t>
            </a:r>
            <a:r>
              <a:rPr sz="1800" spc="-60" dirty="0">
                <a:solidFill>
                  <a:srgbClr val="002F4A"/>
                </a:solidFill>
                <a:latin typeface="Trebuchet MS"/>
                <a:cs typeface="Trebuchet MS"/>
              </a:rPr>
              <a:t> </a:t>
            </a:r>
            <a:r>
              <a:rPr sz="1800" spc="-35" dirty="0">
                <a:solidFill>
                  <a:srgbClr val="002F4A"/>
                </a:solidFill>
                <a:latin typeface="Trebuchet MS"/>
                <a:cs typeface="Trebuchet MS"/>
              </a:rPr>
              <a:t>grief</a:t>
            </a:r>
            <a:r>
              <a:rPr sz="1800" spc="-60" dirty="0">
                <a:solidFill>
                  <a:srgbClr val="002F4A"/>
                </a:solidFill>
                <a:latin typeface="Trebuchet MS"/>
                <a:cs typeface="Trebuchet MS"/>
              </a:rPr>
              <a:t> </a:t>
            </a:r>
            <a:r>
              <a:rPr sz="1800" spc="-10" dirty="0">
                <a:solidFill>
                  <a:srgbClr val="002F4A"/>
                </a:solidFill>
                <a:latin typeface="Trebuchet MS"/>
                <a:cs typeface="Trebuchet MS"/>
              </a:rPr>
              <a:t>due</a:t>
            </a:r>
            <a:r>
              <a:rPr sz="1800" spc="-60" dirty="0">
                <a:solidFill>
                  <a:srgbClr val="002F4A"/>
                </a:solidFill>
                <a:latin typeface="Trebuchet MS"/>
                <a:cs typeface="Trebuchet MS"/>
              </a:rPr>
              <a:t> </a:t>
            </a:r>
            <a:r>
              <a:rPr sz="1800" spc="-50" dirty="0">
                <a:solidFill>
                  <a:srgbClr val="002F4A"/>
                </a:solidFill>
                <a:latin typeface="Trebuchet MS"/>
                <a:cs typeface="Trebuchet MS"/>
              </a:rPr>
              <a:t>to</a:t>
            </a:r>
            <a:r>
              <a:rPr sz="1800" spc="-60" dirty="0">
                <a:solidFill>
                  <a:srgbClr val="002F4A"/>
                </a:solidFill>
                <a:latin typeface="Trebuchet MS"/>
                <a:cs typeface="Trebuchet MS"/>
              </a:rPr>
              <a:t> </a:t>
            </a:r>
            <a:r>
              <a:rPr sz="1800" dirty="0">
                <a:solidFill>
                  <a:srgbClr val="002F4A"/>
                </a:solidFill>
                <a:latin typeface="Trebuchet MS"/>
                <a:cs typeface="Trebuchet MS"/>
              </a:rPr>
              <a:t>substance</a:t>
            </a:r>
            <a:r>
              <a:rPr sz="1800" spc="-60" dirty="0">
                <a:solidFill>
                  <a:srgbClr val="002F4A"/>
                </a:solidFill>
                <a:latin typeface="Trebuchet MS"/>
                <a:cs typeface="Trebuchet MS"/>
              </a:rPr>
              <a:t> </a:t>
            </a:r>
            <a:r>
              <a:rPr sz="1800" spc="-10" dirty="0">
                <a:solidFill>
                  <a:srgbClr val="002F4A"/>
                </a:solidFill>
                <a:latin typeface="Trebuchet MS"/>
                <a:cs typeface="Trebuchet MS"/>
              </a:rPr>
              <a:t>use.</a:t>
            </a:r>
            <a:r>
              <a:rPr sz="1800" spc="-65" dirty="0">
                <a:solidFill>
                  <a:srgbClr val="002F4A"/>
                </a:solidFill>
                <a:latin typeface="Trebuchet MS"/>
                <a:cs typeface="Trebuchet MS"/>
              </a:rPr>
              <a:t> </a:t>
            </a:r>
            <a:r>
              <a:rPr sz="1800" dirty="0">
                <a:solidFill>
                  <a:srgbClr val="002F4A"/>
                </a:solidFill>
                <a:latin typeface="Trebuchet MS"/>
                <a:cs typeface="Trebuchet MS"/>
              </a:rPr>
              <a:t>DART</a:t>
            </a:r>
            <a:r>
              <a:rPr sz="1800" spc="-95" dirty="0">
                <a:solidFill>
                  <a:srgbClr val="002F4A"/>
                </a:solidFill>
                <a:latin typeface="Trebuchet MS"/>
                <a:cs typeface="Trebuchet MS"/>
              </a:rPr>
              <a:t> </a:t>
            </a:r>
            <a:r>
              <a:rPr sz="1800" dirty="0">
                <a:solidFill>
                  <a:srgbClr val="002F4A"/>
                </a:solidFill>
                <a:latin typeface="Trebuchet MS"/>
                <a:cs typeface="Trebuchet MS"/>
              </a:rPr>
              <a:t>strives</a:t>
            </a:r>
            <a:r>
              <a:rPr sz="1800" spc="-65" dirty="0">
                <a:solidFill>
                  <a:srgbClr val="002F4A"/>
                </a:solidFill>
                <a:latin typeface="Trebuchet MS"/>
                <a:cs typeface="Trebuchet MS"/>
              </a:rPr>
              <a:t> </a:t>
            </a:r>
            <a:r>
              <a:rPr sz="1800" spc="-50" dirty="0">
                <a:solidFill>
                  <a:srgbClr val="002F4A"/>
                </a:solidFill>
                <a:latin typeface="Trebuchet MS"/>
                <a:cs typeface="Trebuchet MS"/>
              </a:rPr>
              <a:t>to</a:t>
            </a:r>
            <a:r>
              <a:rPr sz="1800" spc="-60" dirty="0">
                <a:solidFill>
                  <a:srgbClr val="002F4A"/>
                </a:solidFill>
                <a:latin typeface="Trebuchet MS"/>
                <a:cs typeface="Trebuchet MS"/>
              </a:rPr>
              <a:t> </a:t>
            </a:r>
            <a:r>
              <a:rPr sz="1800" spc="-45" dirty="0">
                <a:solidFill>
                  <a:srgbClr val="002F4A"/>
                </a:solidFill>
                <a:latin typeface="Trebuchet MS"/>
                <a:cs typeface="Trebuchet MS"/>
              </a:rPr>
              <a:t>meet</a:t>
            </a:r>
            <a:r>
              <a:rPr sz="1800" spc="-60" dirty="0">
                <a:solidFill>
                  <a:srgbClr val="002F4A"/>
                </a:solidFill>
                <a:latin typeface="Trebuchet MS"/>
                <a:cs typeface="Trebuchet MS"/>
              </a:rPr>
              <a:t> </a:t>
            </a:r>
            <a:r>
              <a:rPr sz="1800" spc="-25" dirty="0">
                <a:solidFill>
                  <a:srgbClr val="002F4A"/>
                </a:solidFill>
                <a:latin typeface="Trebuchet MS"/>
                <a:cs typeface="Trebuchet MS"/>
              </a:rPr>
              <a:t>people</a:t>
            </a:r>
            <a:r>
              <a:rPr sz="1800" spc="-60" dirty="0">
                <a:solidFill>
                  <a:srgbClr val="002F4A"/>
                </a:solidFill>
                <a:latin typeface="Trebuchet MS"/>
                <a:cs typeface="Trebuchet MS"/>
              </a:rPr>
              <a:t> </a:t>
            </a:r>
            <a:r>
              <a:rPr sz="1800" spc="-40" dirty="0">
                <a:solidFill>
                  <a:srgbClr val="002F4A"/>
                </a:solidFill>
                <a:latin typeface="Trebuchet MS"/>
                <a:cs typeface="Trebuchet MS"/>
              </a:rPr>
              <a:t>where</a:t>
            </a:r>
            <a:r>
              <a:rPr sz="1800" spc="-60" dirty="0">
                <a:solidFill>
                  <a:srgbClr val="002F4A"/>
                </a:solidFill>
                <a:latin typeface="Trebuchet MS"/>
                <a:cs typeface="Trebuchet MS"/>
              </a:rPr>
              <a:t> </a:t>
            </a:r>
            <a:r>
              <a:rPr sz="1800" spc="-65" dirty="0">
                <a:solidFill>
                  <a:srgbClr val="002F4A"/>
                </a:solidFill>
                <a:latin typeface="Trebuchet MS"/>
                <a:cs typeface="Trebuchet MS"/>
              </a:rPr>
              <a:t>they </a:t>
            </a:r>
            <a:r>
              <a:rPr sz="1800" spc="-20" dirty="0">
                <a:solidFill>
                  <a:srgbClr val="002F4A"/>
                </a:solidFill>
                <a:latin typeface="Trebuchet MS"/>
                <a:cs typeface="Trebuchet MS"/>
              </a:rPr>
              <a:t>are, </a:t>
            </a:r>
            <a:r>
              <a:rPr sz="1800" dirty="0">
                <a:solidFill>
                  <a:srgbClr val="002F4A"/>
                </a:solidFill>
                <a:latin typeface="Trebuchet MS"/>
                <a:cs typeface="Trebuchet MS"/>
              </a:rPr>
              <a:t>using</a:t>
            </a:r>
            <a:r>
              <a:rPr sz="1800" spc="-55" dirty="0">
                <a:solidFill>
                  <a:srgbClr val="002F4A"/>
                </a:solidFill>
                <a:latin typeface="Trebuchet MS"/>
                <a:cs typeface="Trebuchet MS"/>
              </a:rPr>
              <a:t> </a:t>
            </a:r>
            <a:r>
              <a:rPr sz="1800" dirty="0">
                <a:solidFill>
                  <a:srgbClr val="002F4A"/>
                </a:solidFill>
                <a:latin typeface="Trebuchet MS"/>
                <a:cs typeface="Trebuchet MS"/>
              </a:rPr>
              <a:t>a</a:t>
            </a:r>
            <a:r>
              <a:rPr sz="1800" spc="-55" dirty="0">
                <a:solidFill>
                  <a:srgbClr val="002F4A"/>
                </a:solidFill>
                <a:latin typeface="Trebuchet MS"/>
                <a:cs typeface="Trebuchet MS"/>
              </a:rPr>
              <a:t> </a:t>
            </a:r>
            <a:r>
              <a:rPr sz="1800" dirty="0">
                <a:solidFill>
                  <a:srgbClr val="002F4A"/>
                </a:solidFill>
                <a:latin typeface="Trebuchet MS"/>
                <a:cs typeface="Trebuchet MS"/>
              </a:rPr>
              <a:t>harm</a:t>
            </a:r>
            <a:r>
              <a:rPr sz="1800" spc="-55" dirty="0">
                <a:solidFill>
                  <a:srgbClr val="002F4A"/>
                </a:solidFill>
                <a:latin typeface="Trebuchet MS"/>
                <a:cs typeface="Trebuchet MS"/>
              </a:rPr>
              <a:t> </a:t>
            </a:r>
            <a:r>
              <a:rPr sz="1800" spc="-35" dirty="0">
                <a:solidFill>
                  <a:srgbClr val="002F4A"/>
                </a:solidFill>
                <a:latin typeface="Trebuchet MS"/>
                <a:cs typeface="Trebuchet MS"/>
              </a:rPr>
              <a:t>reduction</a:t>
            </a:r>
            <a:r>
              <a:rPr sz="1800" spc="-55" dirty="0">
                <a:solidFill>
                  <a:srgbClr val="002F4A"/>
                </a:solidFill>
                <a:latin typeface="Trebuchet MS"/>
                <a:cs typeface="Trebuchet MS"/>
              </a:rPr>
              <a:t> </a:t>
            </a:r>
            <a:r>
              <a:rPr sz="1800" spc="-45" dirty="0">
                <a:solidFill>
                  <a:srgbClr val="002F4A"/>
                </a:solidFill>
                <a:latin typeface="Trebuchet MS"/>
                <a:cs typeface="Trebuchet MS"/>
              </a:rPr>
              <a:t>framework.</a:t>
            </a:r>
            <a:r>
              <a:rPr sz="1800" spc="-95" dirty="0">
                <a:solidFill>
                  <a:srgbClr val="002F4A"/>
                </a:solidFill>
                <a:latin typeface="Trebuchet MS"/>
                <a:cs typeface="Trebuchet MS"/>
              </a:rPr>
              <a:t> </a:t>
            </a:r>
            <a:r>
              <a:rPr sz="1800" spc="-10" dirty="0">
                <a:solidFill>
                  <a:srgbClr val="002F4A"/>
                </a:solidFill>
                <a:latin typeface="Trebuchet MS"/>
                <a:cs typeface="Trebuchet MS"/>
              </a:rPr>
              <a:t>The</a:t>
            </a:r>
            <a:r>
              <a:rPr sz="1800" spc="-50" dirty="0">
                <a:solidFill>
                  <a:srgbClr val="002F4A"/>
                </a:solidFill>
                <a:latin typeface="Trebuchet MS"/>
                <a:cs typeface="Trebuchet MS"/>
              </a:rPr>
              <a:t> </a:t>
            </a:r>
            <a:r>
              <a:rPr sz="1800" dirty="0">
                <a:solidFill>
                  <a:srgbClr val="002F4A"/>
                </a:solidFill>
                <a:latin typeface="Trebuchet MS"/>
                <a:cs typeface="Trebuchet MS"/>
              </a:rPr>
              <a:t>program</a:t>
            </a:r>
            <a:r>
              <a:rPr sz="1800" spc="-55" dirty="0">
                <a:solidFill>
                  <a:srgbClr val="002F4A"/>
                </a:solidFill>
                <a:latin typeface="Trebuchet MS"/>
                <a:cs typeface="Trebuchet MS"/>
              </a:rPr>
              <a:t> </a:t>
            </a:r>
            <a:r>
              <a:rPr sz="1800" dirty="0">
                <a:solidFill>
                  <a:srgbClr val="002F4A"/>
                </a:solidFill>
                <a:latin typeface="Trebuchet MS"/>
                <a:cs typeface="Trebuchet MS"/>
              </a:rPr>
              <a:t>offers</a:t>
            </a:r>
            <a:r>
              <a:rPr sz="1800" spc="-55" dirty="0">
                <a:solidFill>
                  <a:srgbClr val="002F4A"/>
                </a:solidFill>
                <a:latin typeface="Trebuchet MS"/>
                <a:cs typeface="Trebuchet MS"/>
              </a:rPr>
              <a:t> </a:t>
            </a:r>
            <a:r>
              <a:rPr sz="1800" spc="-70" dirty="0">
                <a:solidFill>
                  <a:srgbClr val="002F4A"/>
                </a:solidFill>
                <a:latin typeface="Trebuchet MS"/>
                <a:cs typeface="Trebuchet MS"/>
              </a:rPr>
              <a:t>free</a:t>
            </a:r>
            <a:r>
              <a:rPr sz="1800" spc="-55" dirty="0">
                <a:solidFill>
                  <a:srgbClr val="002F4A"/>
                </a:solidFill>
                <a:latin typeface="Trebuchet MS"/>
                <a:cs typeface="Trebuchet MS"/>
              </a:rPr>
              <a:t> </a:t>
            </a:r>
            <a:r>
              <a:rPr sz="1800" spc="-10" dirty="0">
                <a:solidFill>
                  <a:srgbClr val="002F4A"/>
                </a:solidFill>
                <a:latin typeface="Trebuchet MS"/>
                <a:cs typeface="Trebuchet MS"/>
              </a:rPr>
              <a:t>community-</a:t>
            </a:r>
            <a:r>
              <a:rPr sz="1800" dirty="0">
                <a:solidFill>
                  <a:srgbClr val="002F4A"/>
                </a:solidFill>
                <a:latin typeface="Trebuchet MS"/>
                <a:cs typeface="Trebuchet MS"/>
              </a:rPr>
              <a:t>based</a:t>
            </a:r>
            <a:r>
              <a:rPr sz="1800" spc="-55" dirty="0">
                <a:solidFill>
                  <a:srgbClr val="002F4A"/>
                </a:solidFill>
                <a:latin typeface="Trebuchet MS"/>
                <a:cs typeface="Trebuchet MS"/>
              </a:rPr>
              <a:t> </a:t>
            </a:r>
            <a:r>
              <a:rPr sz="1800" dirty="0">
                <a:solidFill>
                  <a:srgbClr val="002F4A"/>
                </a:solidFill>
                <a:latin typeface="Trebuchet MS"/>
                <a:cs typeface="Trebuchet MS"/>
              </a:rPr>
              <a:t>services</a:t>
            </a:r>
            <a:r>
              <a:rPr sz="1800" spc="-55" dirty="0">
                <a:solidFill>
                  <a:srgbClr val="002F4A"/>
                </a:solidFill>
                <a:latin typeface="Trebuchet MS"/>
                <a:cs typeface="Trebuchet MS"/>
              </a:rPr>
              <a:t> </a:t>
            </a:r>
            <a:r>
              <a:rPr sz="1800" spc="-50" dirty="0">
                <a:solidFill>
                  <a:srgbClr val="002F4A"/>
                </a:solidFill>
                <a:latin typeface="Trebuchet MS"/>
                <a:cs typeface="Trebuchet MS"/>
              </a:rPr>
              <a:t>to</a:t>
            </a:r>
            <a:r>
              <a:rPr sz="1800" spc="-55" dirty="0">
                <a:solidFill>
                  <a:srgbClr val="002F4A"/>
                </a:solidFill>
                <a:latin typeface="Trebuchet MS"/>
                <a:cs typeface="Trebuchet MS"/>
              </a:rPr>
              <a:t> </a:t>
            </a:r>
            <a:r>
              <a:rPr sz="1800" spc="-25" dirty="0">
                <a:solidFill>
                  <a:srgbClr val="002F4A"/>
                </a:solidFill>
                <a:latin typeface="Trebuchet MS"/>
                <a:cs typeface="Trebuchet MS"/>
              </a:rPr>
              <a:t>people</a:t>
            </a:r>
            <a:r>
              <a:rPr sz="1800" spc="-55" dirty="0">
                <a:solidFill>
                  <a:srgbClr val="002F4A"/>
                </a:solidFill>
                <a:latin typeface="Trebuchet MS"/>
                <a:cs typeface="Trebuchet MS"/>
              </a:rPr>
              <a:t> </a:t>
            </a:r>
            <a:r>
              <a:rPr sz="1800" spc="-65" dirty="0">
                <a:solidFill>
                  <a:srgbClr val="002F4A"/>
                </a:solidFill>
                <a:latin typeface="Trebuchet MS"/>
                <a:cs typeface="Trebuchet MS"/>
              </a:rPr>
              <a:t>referred</a:t>
            </a:r>
            <a:r>
              <a:rPr sz="1800" spc="-50" dirty="0">
                <a:solidFill>
                  <a:srgbClr val="002F4A"/>
                </a:solidFill>
                <a:latin typeface="Trebuchet MS"/>
                <a:cs typeface="Trebuchet MS"/>
              </a:rPr>
              <a:t> </a:t>
            </a:r>
            <a:r>
              <a:rPr sz="1800" spc="-25" dirty="0">
                <a:solidFill>
                  <a:srgbClr val="002F4A"/>
                </a:solidFill>
                <a:latin typeface="Trebuchet MS"/>
                <a:cs typeface="Trebuchet MS"/>
              </a:rPr>
              <a:t>by </a:t>
            </a:r>
            <a:r>
              <a:rPr sz="1800" spc="-35" dirty="0">
                <a:solidFill>
                  <a:srgbClr val="002F4A"/>
                </a:solidFill>
                <a:latin typeface="Trebuchet MS"/>
                <a:cs typeface="Trebuchet MS"/>
              </a:rPr>
              <a:t>partnering</a:t>
            </a:r>
            <a:r>
              <a:rPr sz="1800" spc="-55" dirty="0">
                <a:solidFill>
                  <a:srgbClr val="002F4A"/>
                </a:solidFill>
                <a:latin typeface="Trebuchet MS"/>
                <a:cs typeface="Trebuchet MS"/>
              </a:rPr>
              <a:t> </a:t>
            </a:r>
            <a:r>
              <a:rPr sz="1800" spc="-20" dirty="0">
                <a:solidFill>
                  <a:srgbClr val="002F4A"/>
                </a:solidFill>
                <a:latin typeface="Trebuchet MS"/>
                <a:cs typeface="Trebuchet MS"/>
              </a:rPr>
              <a:t>agencies,</a:t>
            </a:r>
            <a:r>
              <a:rPr sz="1800" spc="-50" dirty="0">
                <a:solidFill>
                  <a:srgbClr val="002F4A"/>
                </a:solidFill>
                <a:latin typeface="Trebuchet MS"/>
                <a:cs typeface="Trebuchet MS"/>
              </a:rPr>
              <a:t> other </a:t>
            </a:r>
            <a:r>
              <a:rPr sz="1800" spc="-10" dirty="0">
                <a:solidFill>
                  <a:srgbClr val="002F4A"/>
                </a:solidFill>
                <a:latin typeface="Trebuchet MS"/>
                <a:cs typeface="Trebuchet MS"/>
              </a:rPr>
              <a:t>community</a:t>
            </a:r>
            <a:r>
              <a:rPr sz="1800" spc="-50" dirty="0">
                <a:solidFill>
                  <a:srgbClr val="002F4A"/>
                </a:solidFill>
                <a:latin typeface="Trebuchet MS"/>
                <a:cs typeface="Trebuchet MS"/>
              </a:rPr>
              <a:t> </a:t>
            </a:r>
            <a:r>
              <a:rPr sz="1800" spc="-20" dirty="0">
                <a:solidFill>
                  <a:srgbClr val="002F4A"/>
                </a:solidFill>
                <a:latin typeface="Trebuchet MS"/>
                <a:cs typeface="Trebuchet MS"/>
              </a:rPr>
              <a:t>organizations,</a:t>
            </a:r>
            <a:r>
              <a:rPr sz="1800" spc="-50" dirty="0">
                <a:solidFill>
                  <a:srgbClr val="002F4A"/>
                </a:solidFill>
                <a:latin typeface="Trebuchet MS"/>
                <a:cs typeface="Trebuchet MS"/>
              </a:rPr>
              <a:t> </a:t>
            </a:r>
            <a:r>
              <a:rPr sz="1800" dirty="0">
                <a:solidFill>
                  <a:srgbClr val="002F4A"/>
                </a:solidFill>
                <a:latin typeface="Trebuchet MS"/>
                <a:cs typeface="Trebuchet MS"/>
              </a:rPr>
              <a:t>and</a:t>
            </a:r>
            <a:r>
              <a:rPr sz="1800" spc="-50" dirty="0">
                <a:solidFill>
                  <a:srgbClr val="002F4A"/>
                </a:solidFill>
                <a:latin typeface="Trebuchet MS"/>
                <a:cs typeface="Trebuchet MS"/>
              </a:rPr>
              <a:t> </a:t>
            </a:r>
            <a:r>
              <a:rPr sz="1800" spc="-20" dirty="0">
                <a:solidFill>
                  <a:srgbClr val="002F4A"/>
                </a:solidFill>
                <a:latin typeface="Trebuchet MS"/>
                <a:cs typeface="Trebuchet MS"/>
              </a:rPr>
              <a:t>loved</a:t>
            </a:r>
            <a:r>
              <a:rPr sz="1800" spc="-55" dirty="0">
                <a:solidFill>
                  <a:srgbClr val="002F4A"/>
                </a:solidFill>
                <a:latin typeface="Trebuchet MS"/>
                <a:cs typeface="Trebuchet MS"/>
              </a:rPr>
              <a:t> </a:t>
            </a:r>
            <a:r>
              <a:rPr sz="1800" spc="-20" dirty="0">
                <a:solidFill>
                  <a:srgbClr val="002F4A"/>
                </a:solidFill>
                <a:latin typeface="Trebuchet MS"/>
                <a:cs typeface="Trebuchet MS"/>
              </a:rPr>
              <a:t>ones,</a:t>
            </a:r>
            <a:r>
              <a:rPr sz="1800" spc="-50" dirty="0">
                <a:solidFill>
                  <a:srgbClr val="002F4A"/>
                </a:solidFill>
                <a:latin typeface="Trebuchet MS"/>
                <a:cs typeface="Trebuchet MS"/>
              </a:rPr>
              <a:t> </a:t>
            </a:r>
            <a:r>
              <a:rPr sz="1800" spc="105" dirty="0">
                <a:solidFill>
                  <a:srgbClr val="002F4A"/>
                </a:solidFill>
                <a:latin typeface="Trebuchet MS"/>
                <a:cs typeface="Trebuchet MS"/>
              </a:rPr>
              <a:t>as</a:t>
            </a:r>
            <a:r>
              <a:rPr sz="1800" spc="-50" dirty="0">
                <a:solidFill>
                  <a:srgbClr val="002F4A"/>
                </a:solidFill>
                <a:latin typeface="Trebuchet MS"/>
                <a:cs typeface="Trebuchet MS"/>
              </a:rPr>
              <a:t> </a:t>
            </a:r>
            <a:r>
              <a:rPr sz="1800" spc="-55" dirty="0">
                <a:solidFill>
                  <a:srgbClr val="002F4A"/>
                </a:solidFill>
                <a:latin typeface="Trebuchet MS"/>
                <a:cs typeface="Trebuchet MS"/>
              </a:rPr>
              <a:t>well</a:t>
            </a:r>
            <a:r>
              <a:rPr sz="1800" spc="-50" dirty="0">
                <a:solidFill>
                  <a:srgbClr val="002F4A"/>
                </a:solidFill>
                <a:latin typeface="Trebuchet MS"/>
                <a:cs typeface="Trebuchet MS"/>
              </a:rPr>
              <a:t> </a:t>
            </a:r>
            <a:r>
              <a:rPr sz="1800" spc="105" dirty="0">
                <a:solidFill>
                  <a:srgbClr val="002F4A"/>
                </a:solidFill>
                <a:latin typeface="Trebuchet MS"/>
                <a:cs typeface="Trebuchet MS"/>
              </a:rPr>
              <a:t>as</a:t>
            </a:r>
            <a:r>
              <a:rPr sz="1800" spc="-50" dirty="0">
                <a:solidFill>
                  <a:srgbClr val="002F4A"/>
                </a:solidFill>
                <a:latin typeface="Trebuchet MS"/>
                <a:cs typeface="Trebuchet MS"/>
              </a:rPr>
              <a:t> to self-</a:t>
            </a:r>
            <a:r>
              <a:rPr sz="1800" spc="-55" dirty="0">
                <a:solidFill>
                  <a:srgbClr val="002F4A"/>
                </a:solidFill>
                <a:latin typeface="Trebuchet MS"/>
                <a:cs typeface="Trebuchet MS"/>
              </a:rPr>
              <a:t>referrals. </a:t>
            </a:r>
            <a:r>
              <a:rPr sz="1800" dirty="0">
                <a:solidFill>
                  <a:srgbClr val="002F4A"/>
                </a:solidFill>
                <a:latin typeface="Trebuchet MS"/>
                <a:cs typeface="Trebuchet MS"/>
              </a:rPr>
              <a:t>Programs</a:t>
            </a:r>
            <a:r>
              <a:rPr sz="1800" spc="-50" dirty="0">
                <a:solidFill>
                  <a:srgbClr val="002F4A"/>
                </a:solidFill>
                <a:latin typeface="Trebuchet MS"/>
                <a:cs typeface="Trebuchet MS"/>
              </a:rPr>
              <a:t> </a:t>
            </a:r>
            <a:r>
              <a:rPr sz="1800" spc="-10" dirty="0">
                <a:solidFill>
                  <a:srgbClr val="002F4A"/>
                </a:solidFill>
                <a:latin typeface="Trebuchet MS"/>
                <a:cs typeface="Trebuchet MS"/>
              </a:rPr>
              <a:t>focus</a:t>
            </a:r>
            <a:r>
              <a:rPr sz="1800" dirty="0">
                <a:solidFill>
                  <a:srgbClr val="002F4A"/>
                </a:solidFill>
                <a:latin typeface="Trebuchet MS"/>
                <a:cs typeface="Trebuchet MS"/>
              </a:rPr>
              <a:t>  on</a:t>
            </a:r>
            <a:r>
              <a:rPr sz="1800" spc="-45" dirty="0">
                <a:solidFill>
                  <a:srgbClr val="002F4A"/>
                </a:solidFill>
                <a:latin typeface="Trebuchet MS"/>
                <a:cs typeface="Trebuchet MS"/>
              </a:rPr>
              <a:t> </a:t>
            </a:r>
            <a:r>
              <a:rPr sz="1800" spc="-40" dirty="0">
                <a:solidFill>
                  <a:srgbClr val="002F4A"/>
                </a:solidFill>
                <a:latin typeface="Trebuchet MS"/>
                <a:cs typeface="Trebuchet MS"/>
              </a:rPr>
              <a:t>limiting </a:t>
            </a:r>
            <a:r>
              <a:rPr sz="1800" spc="-65" dirty="0">
                <a:solidFill>
                  <a:srgbClr val="002F4A"/>
                </a:solidFill>
                <a:latin typeface="Trebuchet MS"/>
                <a:cs typeface="Trebuchet MS"/>
              </a:rPr>
              <a:t>the</a:t>
            </a:r>
            <a:r>
              <a:rPr sz="1800" spc="-40" dirty="0">
                <a:solidFill>
                  <a:srgbClr val="002F4A"/>
                </a:solidFill>
                <a:latin typeface="Trebuchet MS"/>
                <a:cs typeface="Trebuchet MS"/>
              </a:rPr>
              <a:t> </a:t>
            </a:r>
            <a:r>
              <a:rPr sz="1800" dirty="0">
                <a:solidFill>
                  <a:srgbClr val="002F4A"/>
                </a:solidFill>
                <a:latin typeface="Trebuchet MS"/>
                <a:cs typeface="Trebuchet MS"/>
              </a:rPr>
              <a:t>risks</a:t>
            </a:r>
            <a:r>
              <a:rPr sz="1800" spc="-40" dirty="0">
                <a:solidFill>
                  <a:srgbClr val="002F4A"/>
                </a:solidFill>
                <a:latin typeface="Trebuchet MS"/>
                <a:cs typeface="Trebuchet MS"/>
              </a:rPr>
              <a:t> </a:t>
            </a:r>
            <a:r>
              <a:rPr sz="1800" dirty="0">
                <a:solidFill>
                  <a:srgbClr val="002F4A"/>
                </a:solidFill>
                <a:latin typeface="Trebuchet MS"/>
                <a:cs typeface="Trebuchet MS"/>
              </a:rPr>
              <a:t>and</a:t>
            </a:r>
            <a:r>
              <a:rPr sz="1800" spc="-40" dirty="0">
                <a:solidFill>
                  <a:srgbClr val="002F4A"/>
                </a:solidFill>
                <a:latin typeface="Trebuchet MS"/>
                <a:cs typeface="Trebuchet MS"/>
              </a:rPr>
              <a:t> </a:t>
            </a:r>
            <a:r>
              <a:rPr sz="1800" dirty="0">
                <a:solidFill>
                  <a:srgbClr val="002F4A"/>
                </a:solidFill>
                <a:latin typeface="Trebuchet MS"/>
                <a:cs typeface="Trebuchet MS"/>
              </a:rPr>
              <a:t>harms</a:t>
            </a:r>
            <a:r>
              <a:rPr sz="1800" spc="-40" dirty="0">
                <a:solidFill>
                  <a:srgbClr val="002F4A"/>
                </a:solidFill>
                <a:latin typeface="Trebuchet MS"/>
                <a:cs typeface="Trebuchet MS"/>
              </a:rPr>
              <a:t> </a:t>
            </a:r>
            <a:r>
              <a:rPr sz="1800" dirty="0">
                <a:solidFill>
                  <a:srgbClr val="002F4A"/>
                </a:solidFill>
                <a:latin typeface="Trebuchet MS"/>
                <a:cs typeface="Trebuchet MS"/>
              </a:rPr>
              <a:t>associated</a:t>
            </a:r>
            <a:r>
              <a:rPr sz="1800" spc="-40" dirty="0">
                <a:solidFill>
                  <a:srgbClr val="002F4A"/>
                </a:solidFill>
                <a:latin typeface="Trebuchet MS"/>
                <a:cs typeface="Trebuchet MS"/>
              </a:rPr>
              <a:t> </a:t>
            </a:r>
            <a:r>
              <a:rPr sz="1800" spc="-65" dirty="0">
                <a:solidFill>
                  <a:srgbClr val="002F4A"/>
                </a:solidFill>
                <a:latin typeface="Trebuchet MS"/>
                <a:cs typeface="Trebuchet MS"/>
              </a:rPr>
              <a:t>with</a:t>
            </a:r>
            <a:r>
              <a:rPr sz="1800" spc="-45" dirty="0">
                <a:solidFill>
                  <a:srgbClr val="002F4A"/>
                </a:solidFill>
                <a:latin typeface="Trebuchet MS"/>
                <a:cs typeface="Trebuchet MS"/>
              </a:rPr>
              <a:t> </a:t>
            </a:r>
            <a:r>
              <a:rPr sz="1800" dirty="0">
                <a:solidFill>
                  <a:srgbClr val="002F4A"/>
                </a:solidFill>
                <a:latin typeface="Trebuchet MS"/>
                <a:cs typeface="Trebuchet MS"/>
              </a:rPr>
              <a:t>unsafe</a:t>
            </a:r>
            <a:r>
              <a:rPr sz="1800" spc="-40" dirty="0">
                <a:solidFill>
                  <a:srgbClr val="002F4A"/>
                </a:solidFill>
                <a:latin typeface="Trebuchet MS"/>
                <a:cs typeface="Trebuchet MS"/>
              </a:rPr>
              <a:t> </a:t>
            </a:r>
            <a:r>
              <a:rPr sz="1800" dirty="0">
                <a:solidFill>
                  <a:srgbClr val="002F4A"/>
                </a:solidFill>
                <a:latin typeface="Trebuchet MS"/>
                <a:cs typeface="Trebuchet MS"/>
              </a:rPr>
              <a:t>drug</a:t>
            </a:r>
            <a:r>
              <a:rPr sz="1800" spc="-40" dirty="0">
                <a:solidFill>
                  <a:srgbClr val="002F4A"/>
                </a:solidFill>
                <a:latin typeface="Trebuchet MS"/>
                <a:cs typeface="Trebuchet MS"/>
              </a:rPr>
              <a:t> </a:t>
            </a:r>
            <a:r>
              <a:rPr sz="1800" dirty="0">
                <a:solidFill>
                  <a:srgbClr val="002F4A"/>
                </a:solidFill>
                <a:latin typeface="Trebuchet MS"/>
                <a:cs typeface="Trebuchet MS"/>
              </a:rPr>
              <a:t>use—by</a:t>
            </a:r>
            <a:r>
              <a:rPr sz="1800" spc="-40" dirty="0">
                <a:solidFill>
                  <a:srgbClr val="002F4A"/>
                </a:solidFill>
                <a:latin typeface="Trebuchet MS"/>
                <a:cs typeface="Trebuchet MS"/>
              </a:rPr>
              <a:t> </a:t>
            </a:r>
            <a:r>
              <a:rPr sz="1800" spc="-30" dirty="0">
                <a:solidFill>
                  <a:srgbClr val="002F4A"/>
                </a:solidFill>
                <a:latin typeface="Trebuchet MS"/>
                <a:cs typeface="Trebuchet MS"/>
              </a:rPr>
              <a:t>creating</a:t>
            </a:r>
            <a:r>
              <a:rPr sz="1800" spc="-40" dirty="0">
                <a:solidFill>
                  <a:srgbClr val="002F4A"/>
                </a:solidFill>
                <a:latin typeface="Trebuchet MS"/>
                <a:cs typeface="Trebuchet MS"/>
              </a:rPr>
              <a:t> </a:t>
            </a:r>
            <a:r>
              <a:rPr sz="1800" spc="-20" dirty="0">
                <a:solidFill>
                  <a:srgbClr val="002F4A"/>
                </a:solidFill>
                <a:latin typeface="Trebuchet MS"/>
                <a:cs typeface="Trebuchet MS"/>
              </a:rPr>
              <a:t>opportunities</a:t>
            </a:r>
            <a:r>
              <a:rPr sz="1800" spc="-40" dirty="0">
                <a:solidFill>
                  <a:srgbClr val="002F4A"/>
                </a:solidFill>
                <a:latin typeface="Trebuchet MS"/>
                <a:cs typeface="Trebuchet MS"/>
              </a:rPr>
              <a:t> </a:t>
            </a:r>
            <a:r>
              <a:rPr sz="1800" spc="-50" dirty="0">
                <a:solidFill>
                  <a:srgbClr val="002F4A"/>
                </a:solidFill>
                <a:latin typeface="Trebuchet MS"/>
                <a:cs typeface="Trebuchet MS"/>
              </a:rPr>
              <a:t>to</a:t>
            </a:r>
            <a:r>
              <a:rPr sz="1800" spc="-40" dirty="0">
                <a:solidFill>
                  <a:srgbClr val="002F4A"/>
                </a:solidFill>
                <a:latin typeface="Trebuchet MS"/>
                <a:cs typeface="Trebuchet MS"/>
              </a:rPr>
              <a:t> </a:t>
            </a:r>
            <a:r>
              <a:rPr sz="1800" spc="-25" dirty="0">
                <a:solidFill>
                  <a:srgbClr val="002F4A"/>
                </a:solidFill>
                <a:latin typeface="Trebuchet MS"/>
                <a:cs typeface="Trebuchet MS"/>
              </a:rPr>
              <a:t>reduce</a:t>
            </a:r>
            <a:r>
              <a:rPr sz="1800" spc="-45" dirty="0">
                <a:solidFill>
                  <a:srgbClr val="002F4A"/>
                </a:solidFill>
                <a:latin typeface="Trebuchet MS"/>
                <a:cs typeface="Trebuchet MS"/>
              </a:rPr>
              <a:t> </a:t>
            </a:r>
            <a:r>
              <a:rPr sz="1800" spc="-20" dirty="0">
                <a:solidFill>
                  <a:srgbClr val="002F4A"/>
                </a:solidFill>
                <a:latin typeface="Trebuchet MS"/>
                <a:cs typeface="Trebuchet MS"/>
              </a:rPr>
              <a:t>isolation,</a:t>
            </a:r>
            <a:r>
              <a:rPr sz="1800" spc="459" dirty="0">
                <a:solidFill>
                  <a:srgbClr val="002F4A"/>
                </a:solidFill>
                <a:latin typeface="Trebuchet MS"/>
                <a:cs typeface="Trebuchet MS"/>
              </a:rPr>
              <a:t> </a:t>
            </a:r>
            <a:r>
              <a:rPr sz="1800" spc="-25" dirty="0">
                <a:solidFill>
                  <a:srgbClr val="002F4A"/>
                </a:solidFill>
                <a:latin typeface="Trebuchet MS"/>
                <a:cs typeface="Trebuchet MS"/>
              </a:rPr>
              <a:t>by building</a:t>
            </a:r>
            <a:r>
              <a:rPr sz="1800" spc="-70" dirty="0">
                <a:solidFill>
                  <a:srgbClr val="002F4A"/>
                </a:solidFill>
                <a:latin typeface="Trebuchet MS"/>
                <a:cs typeface="Trebuchet MS"/>
              </a:rPr>
              <a:t> </a:t>
            </a:r>
            <a:r>
              <a:rPr sz="1800" dirty="0">
                <a:solidFill>
                  <a:srgbClr val="002F4A"/>
                </a:solidFill>
                <a:latin typeface="Trebuchet MS"/>
                <a:cs typeface="Trebuchet MS"/>
              </a:rPr>
              <a:t>connections</a:t>
            </a:r>
            <a:r>
              <a:rPr sz="1800" spc="-65" dirty="0">
                <a:solidFill>
                  <a:srgbClr val="002F4A"/>
                </a:solidFill>
                <a:latin typeface="Trebuchet MS"/>
                <a:cs typeface="Trebuchet MS"/>
              </a:rPr>
              <a:t> rather </a:t>
            </a:r>
            <a:r>
              <a:rPr sz="1800" spc="-30" dirty="0">
                <a:solidFill>
                  <a:srgbClr val="002F4A"/>
                </a:solidFill>
                <a:latin typeface="Trebuchet MS"/>
                <a:cs typeface="Trebuchet MS"/>
              </a:rPr>
              <a:t>than</a:t>
            </a:r>
            <a:r>
              <a:rPr sz="1800" spc="-65" dirty="0">
                <a:solidFill>
                  <a:srgbClr val="002F4A"/>
                </a:solidFill>
                <a:latin typeface="Trebuchet MS"/>
                <a:cs typeface="Trebuchet MS"/>
              </a:rPr>
              <a:t> </a:t>
            </a:r>
            <a:r>
              <a:rPr sz="1800" spc="-10" dirty="0">
                <a:solidFill>
                  <a:srgbClr val="002F4A"/>
                </a:solidFill>
                <a:latin typeface="Trebuchet MS"/>
                <a:cs typeface="Trebuchet MS"/>
              </a:rPr>
              <a:t>promoting</a:t>
            </a:r>
            <a:r>
              <a:rPr sz="1800" spc="-70" dirty="0">
                <a:solidFill>
                  <a:srgbClr val="002F4A"/>
                </a:solidFill>
                <a:latin typeface="Trebuchet MS"/>
                <a:cs typeface="Trebuchet MS"/>
              </a:rPr>
              <a:t> </a:t>
            </a:r>
            <a:r>
              <a:rPr sz="1800" spc="-35" dirty="0">
                <a:solidFill>
                  <a:srgbClr val="002F4A"/>
                </a:solidFill>
                <a:latin typeface="Trebuchet MS"/>
                <a:cs typeface="Trebuchet MS"/>
              </a:rPr>
              <a:t>abstinence,</a:t>
            </a:r>
            <a:r>
              <a:rPr sz="1800" spc="-65" dirty="0">
                <a:solidFill>
                  <a:srgbClr val="002F4A"/>
                </a:solidFill>
                <a:latin typeface="Trebuchet MS"/>
                <a:cs typeface="Trebuchet MS"/>
              </a:rPr>
              <a:t> </a:t>
            </a:r>
            <a:r>
              <a:rPr sz="1800" dirty="0">
                <a:solidFill>
                  <a:srgbClr val="002F4A"/>
                </a:solidFill>
                <a:latin typeface="Trebuchet MS"/>
                <a:cs typeface="Trebuchet MS"/>
              </a:rPr>
              <a:t>and</a:t>
            </a:r>
            <a:r>
              <a:rPr sz="1800" spc="-65" dirty="0">
                <a:solidFill>
                  <a:srgbClr val="002F4A"/>
                </a:solidFill>
                <a:latin typeface="Trebuchet MS"/>
                <a:cs typeface="Trebuchet MS"/>
              </a:rPr>
              <a:t> </a:t>
            </a:r>
            <a:r>
              <a:rPr sz="1800" spc="-10" dirty="0">
                <a:solidFill>
                  <a:srgbClr val="002F4A"/>
                </a:solidFill>
                <a:latin typeface="Trebuchet MS"/>
                <a:cs typeface="Trebuchet MS"/>
              </a:rPr>
              <a:t>by</a:t>
            </a:r>
            <a:r>
              <a:rPr sz="1800" spc="-65" dirty="0">
                <a:solidFill>
                  <a:srgbClr val="002F4A"/>
                </a:solidFill>
                <a:latin typeface="Trebuchet MS"/>
                <a:cs typeface="Trebuchet MS"/>
              </a:rPr>
              <a:t> </a:t>
            </a:r>
            <a:r>
              <a:rPr sz="1800" dirty="0">
                <a:solidFill>
                  <a:srgbClr val="002F4A"/>
                </a:solidFill>
                <a:latin typeface="Trebuchet MS"/>
                <a:cs typeface="Trebuchet MS"/>
              </a:rPr>
              <a:t>recognizing</a:t>
            </a:r>
            <a:r>
              <a:rPr sz="1800" spc="-70" dirty="0">
                <a:solidFill>
                  <a:srgbClr val="002F4A"/>
                </a:solidFill>
                <a:latin typeface="Trebuchet MS"/>
                <a:cs typeface="Trebuchet MS"/>
              </a:rPr>
              <a:t> that</a:t>
            </a:r>
            <a:r>
              <a:rPr sz="1800" spc="-65" dirty="0">
                <a:solidFill>
                  <a:srgbClr val="002F4A"/>
                </a:solidFill>
                <a:latin typeface="Trebuchet MS"/>
                <a:cs typeface="Trebuchet MS"/>
              </a:rPr>
              <a:t> </a:t>
            </a:r>
            <a:r>
              <a:rPr sz="1800" dirty="0">
                <a:solidFill>
                  <a:srgbClr val="002F4A"/>
                </a:solidFill>
                <a:latin typeface="Trebuchet MS"/>
                <a:cs typeface="Trebuchet MS"/>
              </a:rPr>
              <a:t>many</a:t>
            </a:r>
            <a:r>
              <a:rPr sz="1800" spc="-65" dirty="0">
                <a:solidFill>
                  <a:srgbClr val="002F4A"/>
                </a:solidFill>
                <a:latin typeface="Trebuchet MS"/>
                <a:cs typeface="Trebuchet MS"/>
              </a:rPr>
              <a:t> </a:t>
            </a:r>
            <a:r>
              <a:rPr sz="1800" spc="-20" dirty="0">
                <a:solidFill>
                  <a:srgbClr val="002F4A"/>
                </a:solidFill>
                <a:latin typeface="Trebuchet MS"/>
                <a:cs typeface="Trebuchet MS"/>
              </a:rPr>
              <a:t>individuals</a:t>
            </a:r>
            <a:r>
              <a:rPr sz="1800" spc="-65" dirty="0">
                <a:solidFill>
                  <a:srgbClr val="002F4A"/>
                </a:solidFill>
                <a:latin typeface="Trebuchet MS"/>
                <a:cs typeface="Trebuchet MS"/>
              </a:rPr>
              <a:t> </a:t>
            </a:r>
            <a:r>
              <a:rPr sz="1800" dirty="0">
                <a:solidFill>
                  <a:srgbClr val="002F4A"/>
                </a:solidFill>
                <a:latin typeface="Trebuchet MS"/>
                <a:cs typeface="Trebuchet MS"/>
              </a:rPr>
              <a:t>who</a:t>
            </a:r>
            <a:r>
              <a:rPr sz="1800" spc="-70" dirty="0">
                <a:solidFill>
                  <a:srgbClr val="002F4A"/>
                </a:solidFill>
                <a:latin typeface="Trebuchet MS"/>
                <a:cs typeface="Trebuchet MS"/>
              </a:rPr>
              <a:t> </a:t>
            </a:r>
            <a:r>
              <a:rPr sz="1800" spc="50" dirty="0">
                <a:solidFill>
                  <a:srgbClr val="002F4A"/>
                </a:solidFill>
                <a:latin typeface="Trebuchet MS"/>
                <a:cs typeface="Trebuchet MS"/>
              </a:rPr>
              <a:t>use</a:t>
            </a:r>
            <a:r>
              <a:rPr sz="1800" spc="-65" dirty="0">
                <a:solidFill>
                  <a:srgbClr val="002F4A"/>
                </a:solidFill>
                <a:latin typeface="Trebuchet MS"/>
                <a:cs typeface="Trebuchet MS"/>
              </a:rPr>
              <a:t> </a:t>
            </a:r>
            <a:r>
              <a:rPr sz="1800" spc="-10" dirty="0">
                <a:solidFill>
                  <a:srgbClr val="002F4A"/>
                </a:solidFill>
                <a:latin typeface="Trebuchet MS"/>
                <a:cs typeface="Trebuchet MS"/>
              </a:rPr>
              <a:t>drugs </a:t>
            </a:r>
            <a:r>
              <a:rPr sz="1800" dirty="0">
                <a:solidFill>
                  <a:srgbClr val="002F4A"/>
                </a:solidFill>
                <a:latin typeface="Trebuchet MS"/>
                <a:cs typeface="Trebuchet MS"/>
              </a:rPr>
              <a:t>may</a:t>
            </a:r>
            <a:r>
              <a:rPr sz="1800" spc="-70" dirty="0">
                <a:solidFill>
                  <a:srgbClr val="002F4A"/>
                </a:solidFill>
                <a:latin typeface="Trebuchet MS"/>
                <a:cs typeface="Trebuchet MS"/>
              </a:rPr>
              <a:t> </a:t>
            </a:r>
            <a:r>
              <a:rPr sz="1800" spc="-20" dirty="0">
                <a:solidFill>
                  <a:srgbClr val="002F4A"/>
                </a:solidFill>
                <a:latin typeface="Trebuchet MS"/>
                <a:cs typeface="Trebuchet MS"/>
              </a:rPr>
              <a:t>not</a:t>
            </a:r>
            <a:r>
              <a:rPr sz="1800" spc="-70" dirty="0">
                <a:solidFill>
                  <a:srgbClr val="002F4A"/>
                </a:solidFill>
                <a:latin typeface="Trebuchet MS"/>
                <a:cs typeface="Trebuchet MS"/>
              </a:rPr>
              <a:t> </a:t>
            </a:r>
            <a:r>
              <a:rPr sz="1800" spc="-20" dirty="0">
                <a:solidFill>
                  <a:srgbClr val="002F4A"/>
                </a:solidFill>
                <a:latin typeface="Trebuchet MS"/>
                <a:cs typeface="Trebuchet MS"/>
              </a:rPr>
              <a:t>be</a:t>
            </a:r>
            <a:r>
              <a:rPr sz="1800" spc="-65" dirty="0">
                <a:solidFill>
                  <a:srgbClr val="002F4A"/>
                </a:solidFill>
                <a:latin typeface="Trebuchet MS"/>
                <a:cs typeface="Trebuchet MS"/>
              </a:rPr>
              <a:t> </a:t>
            </a:r>
            <a:r>
              <a:rPr sz="1800" spc="-35" dirty="0">
                <a:solidFill>
                  <a:srgbClr val="002F4A"/>
                </a:solidFill>
                <a:latin typeface="Trebuchet MS"/>
                <a:cs typeface="Trebuchet MS"/>
              </a:rPr>
              <a:t>ready</a:t>
            </a:r>
            <a:r>
              <a:rPr sz="1800" spc="-70" dirty="0">
                <a:solidFill>
                  <a:srgbClr val="002F4A"/>
                </a:solidFill>
                <a:latin typeface="Trebuchet MS"/>
                <a:cs typeface="Trebuchet MS"/>
              </a:rPr>
              <a:t> </a:t>
            </a:r>
            <a:r>
              <a:rPr sz="1800" spc="-50" dirty="0">
                <a:solidFill>
                  <a:srgbClr val="002F4A"/>
                </a:solidFill>
                <a:latin typeface="Trebuchet MS"/>
                <a:cs typeface="Trebuchet MS"/>
              </a:rPr>
              <a:t>to</a:t>
            </a:r>
            <a:r>
              <a:rPr sz="1800" spc="-70" dirty="0">
                <a:solidFill>
                  <a:srgbClr val="002F4A"/>
                </a:solidFill>
                <a:latin typeface="Trebuchet MS"/>
                <a:cs typeface="Trebuchet MS"/>
              </a:rPr>
              <a:t> </a:t>
            </a:r>
            <a:r>
              <a:rPr sz="1800" spc="-20" dirty="0">
                <a:solidFill>
                  <a:srgbClr val="002F4A"/>
                </a:solidFill>
                <a:latin typeface="Trebuchet MS"/>
                <a:cs typeface="Trebuchet MS"/>
              </a:rPr>
              <a:t>stop.</a:t>
            </a:r>
            <a:r>
              <a:rPr sz="1800" spc="-65" dirty="0">
                <a:solidFill>
                  <a:srgbClr val="002F4A"/>
                </a:solidFill>
                <a:latin typeface="Trebuchet MS"/>
                <a:cs typeface="Trebuchet MS"/>
              </a:rPr>
              <a:t> </a:t>
            </a:r>
            <a:r>
              <a:rPr sz="1800" dirty="0">
                <a:solidFill>
                  <a:srgbClr val="002F4A"/>
                </a:solidFill>
                <a:latin typeface="Trebuchet MS"/>
                <a:cs typeface="Trebuchet MS"/>
              </a:rPr>
              <a:t>Its</a:t>
            </a:r>
            <a:r>
              <a:rPr sz="1800" spc="-70" dirty="0">
                <a:solidFill>
                  <a:srgbClr val="002F4A"/>
                </a:solidFill>
                <a:latin typeface="Trebuchet MS"/>
                <a:cs typeface="Trebuchet MS"/>
              </a:rPr>
              <a:t> </a:t>
            </a:r>
            <a:r>
              <a:rPr sz="1800" spc="-10" dirty="0">
                <a:solidFill>
                  <a:srgbClr val="002F4A"/>
                </a:solidFill>
                <a:latin typeface="Trebuchet MS"/>
                <a:cs typeface="Trebuchet MS"/>
              </a:rPr>
              <a:t>work</a:t>
            </a:r>
            <a:r>
              <a:rPr sz="1800" spc="-65" dirty="0">
                <a:solidFill>
                  <a:srgbClr val="002F4A"/>
                </a:solidFill>
                <a:latin typeface="Trebuchet MS"/>
                <a:cs typeface="Trebuchet MS"/>
              </a:rPr>
              <a:t> </a:t>
            </a:r>
            <a:r>
              <a:rPr sz="1800" spc="55" dirty="0">
                <a:solidFill>
                  <a:srgbClr val="002F4A"/>
                </a:solidFill>
                <a:latin typeface="Trebuchet MS"/>
                <a:cs typeface="Trebuchet MS"/>
              </a:rPr>
              <a:t>is</a:t>
            </a:r>
            <a:r>
              <a:rPr sz="1800" spc="-70" dirty="0">
                <a:solidFill>
                  <a:srgbClr val="002F4A"/>
                </a:solidFill>
                <a:latin typeface="Trebuchet MS"/>
                <a:cs typeface="Trebuchet MS"/>
              </a:rPr>
              <a:t> </a:t>
            </a:r>
            <a:r>
              <a:rPr sz="1800" dirty="0">
                <a:solidFill>
                  <a:srgbClr val="002F4A"/>
                </a:solidFill>
                <a:latin typeface="Trebuchet MS"/>
                <a:cs typeface="Trebuchet MS"/>
              </a:rPr>
              <a:t>grounded</a:t>
            </a:r>
            <a:r>
              <a:rPr sz="1800" spc="-70" dirty="0">
                <a:solidFill>
                  <a:srgbClr val="002F4A"/>
                </a:solidFill>
                <a:latin typeface="Trebuchet MS"/>
                <a:cs typeface="Trebuchet MS"/>
              </a:rPr>
              <a:t> </a:t>
            </a:r>
            <a:r>
              <a:rPr sz="1800" spc="-40" dirty="0">
                <a:solidFill>
                  <a:srgbClr val="002F4A"/>
                </a:solidFill>
                <a:latin typeface="Trebuchet MS"/>
                <a:cs typeface="Trebuchet MS"/>
              </a:rPr>
              <a:t>in</a:t>
            </a:r>
            <a:r>
              <a:rPr sz="1800" spc="-65" dirty="0">
                <a:solidFill>
                  <a:srgbClr val="002F4A"/>
                </a:solidFill>
                <a:latin typeface="Trebuchet MS"/>
                <a:cs typeface="Trebuchet MS"/>
              </a:rPr>
              <a:t> the</a:t>
            </a:r>
            <a:r>
              <a:rPr sz="1800" spc="-70" dirty="0">
                <a:solidFill>
                  <a:srgbClr val="002F4A"/>
                </a:solidFill>
                <a:latin typeface="Trebuchet MS"/>
                <a:cs typeface="Trebuchet MS"/>
              </a:rPr>
              <a:t> </a:t>
            </a:r>
            <a:r>
              <a:rPr sz="1800" spc="-10" dirty="0">
                <a:solidFill>
                  <a:srgbClr val="002F4A"/>
                </a:solidFill>
                <a:latin typeface="Trebuchet MS"/>
                <a:cs typeface="Trebuchet MS"/>
              </a:rPr>
              <a:t>understanding</a:t>
            </a:r>
            <a:r>
              <a:rPr sz="1800" spc="-70" dirty="0">
                <a:solidFill>
                  <a:srgbClr val="002F4A"/>
                </a:solidFill>
                <a:latin typeface="Trebuchet MS"/>
                <a:cs typeface="Trebuchet MS"/>
              </a:rPr>
              <a:t> that</a:t>
            </a:r>
            <a:r>
              <a:rPr sz="1800" spc="-65" dirty="0">
                <a:solidFill>
                  <a:srgbClr val="002F4A"/>
                </a:solidFill>
                <a:latin typeface="Trebuchet MS"/>
                <a:cs typeface="Trebuchet MS"/>
              </a:rPr>
              <a:t> </a:t>
            </a:r>
            <a:r>
              <a:rPr sz="1800" dirty="0">
                <a:solidFill>
                  <a:srgbClr val="002F4A"/>
                </a:solidFill>
                <a:latin typeface="Trebuchet MS"/>
                <a:cs typeface="Trebuchet MS"/>
              </a:rPr>
              <a:t>substance</a:t>
            </a:r>
            <a:r>
              <a:rPr sz="1800" spc="-70" dirty="0">
                <a:solidFill>
                  <a:srgbClr val="002F4A"/>
                </a:solidFill>
                <a:latin typeface="Trebuchet MS"/>
                <a:cs typeface="Trebuchet MS"/>
              </a:rPr>
              <a:t> </a:t>
            </a:r>
            <a:r>
              <a:rPr sz="1800" spc="50" dirty="0">
                <a:solidFill>
                  <a:srgbClr val="002F4A"/>
                </a:solidFill>
                <a:latin typeface="Trebuchet MS"/>
                <a:cs typeface="Trebuchet MS"/>
              </a:rPr>
              <a:t>use</a:t>
            </a:r>
            <a:r>
              <a:rPr sz="1800" spc="-65" dirty="0">
                <a:solidFill>
                  <a:srgbClr val="002F4A"/>
                </a:solidFill>
                <a:latin typeface="Trebuchet MS"/>
                <a:cs typeface="Trebuchet MS"/>
              </a:rPr>
              <a:t> </a:t>
            </a:r>
            <a:r>
              <a:rPr sz="1800" spc="-10" dirty="0">
                <a:solidFill>
                  <a:srgbClr val="002F4A"/>
                </a:solidFill>
                <a:latin typeface="Trebuchet MS"/>
                <a:cs typeface="Trebuchet MS"/>
              </a:rPr>
              <a:t>disorder</a:t>
            </a:r>
            <a:r>
              <a:rPr sz="1800" spc="-70" dirty="0">
                <a:solidFill>
                  <a:srgbClr val="002F4A"/>
                </a:solidFill>
                <a:latin typeface="Trebuchet MS"/>
                <a:cs typeface="Trebuchet MS"/>
              </a:rPr>
              <a:t> </a:t>
            </a:r>
            <a:r>
              <a:rPr sz="1800" spc="55" dirty="0">
                <a:solidFill>
                  <a:srgbClr val="002F4A"/>
                </a:solidFill>
                <a:latin typeface="Trebuchet MS"/>
                <a:cs typeface="Trebuchet MS"/>
              </a:rPr>
              <a:t>is</a:t>
            </a:r>
            <a:r>
              <a:rPr sz="1800" spc="-70" dirty="0">
                <a:solidFill>
                  <a:srgbClr val="002F4A"/>
                </a:solidFill>
                <a:latin typeface="Trebuchet MS"/>
                <a:cs typeface="Trebuchet MS"/>
              </a:rPr>
              <a:t> </a:t>
            </a:r>
            <a:r>
              <a:rPr sz="1800" dirty="0">
                <a:solidFill>
                  <a:srgbClr val="002F4A"/>
                </a:solidFill>
                <a:latin typeface="Trebuchet MS"/>
                <a:cs typeface="Trebuchet MS"/>
              </a:rPr>
              <a:t>a</a:t>
            </a:r>
            <a:r>
              <a:rPr sz="1800" spc="-65" dirty="0">
                <a:solidFill>
                  <a:srgbClr val="002F4A"/>
                </a:solidFill>
                <a:latin typeface="Trebuchet MS"/>
                <a:cs typeface="Trebuchet MS"/>
              </a:rPr>
              <a:t> </a:t>
            </a:r>
            <a:r>
              <a:rPr sz="1800" spc="-20" dirty="0">
                <a:solidFill>
                  <a:srgbClr val="002F4A"/>
                </a:solidFill>
                <a:latin typeface="Trebuchet MS"/>
                <a:cs typeface="Trebuchet MS"/>
              </a:rPr>
              <a:t>condition</a:t>
            </a:r>
            <a:r>
              <a:rPr sz="1800" spc="-70" dirty="0">
                <a:solidFill>
                  <a:srgbClr val="002F4A"/>
                </a:solidFill>
                <a:latin typeface="Trebuchet MS"/>
                <a:cs typeface="Trebuchet MS"/>
              </a:rPr>
              <a:t> </a:t>
            </a:r>
            <a:r>
              <a:rPr sz="1800" spc="-20" dirty="0">
                <a:solidFill>
                  <a:srgbClr val="002F4A"/>
                </a:solidFill>
                <a:latin typeface="Trebuchet MS"/>
                <a:cs typeface="Trebuchet MS"/>
              </a:rPr>
              <a:t>that </a:t>
            </a:r>
            <a:r>
              <a:rPr sz="1800" dirty="0">
                <a:solidFill>
                  <a:srgbClr val="002F4A"/>
                </a:solidFill>
                <a:latin typeface="Trebuchet MS"/>
                <a:cs typeface="Trebuchet MS"/>
              </a:rPr>
              <a:t>includes</a:t>
            </a:r>
            <a:r>
              <a:rPr sz="1800" spc="-80" dirty="0">
                <a:solidFill>
                  <a:srgbClr val="002F4A"/>
                </a:solidFill>
                <a:latin typeface="Trebuchet MS"/>
                <a:cs typeface="Trebuchet MS"/>
              </a:rPr>
              <a:t> </a:t>
            </a:r>
            <a:r>
              <a:rPr sz="1800" spc="-40" dirty="0">
                <a:solidFill>
                  <a:srgbClr val="002F4A"/>
                </a:solidFill>
                <a:latin typeface="Trebuchet MS"/>
                <a:cs typeface="Trebuchet MS"/>
              </a:rPr>
              <a:t>recurrence</a:t>
            </a:r>
            <a:r>
              <a:rPr sz="1800" spc="-80" dirty="0">
                <a:solidFill>
                  <a:srgbClr val="002F4A"/>
                </a:solidFill>
                <a:latin typeface="Trebuchet MS"/>
                <a:cs typeface="Trebuchet MS"/>
              </a:rPr>
              <a:t> </a:t>
            </a:r>
            <a:r>
              <a:rPr sz="1800" dirty="0">
                <a:solidFill>
                  <a:srgbClr val="002F4A"/>
                </a:solidFill>
                <a:latin typeface="Trebuchet MS"/>
                <a:cs typeface="Trebuchet MS"/>
              </a:rPr>
              <a:t>of</a:t>
            </a:r>
            <a:r>
              <a:rPr sz="1800" spc="-80" dirty="0">
                <a:solidFill>
                  <a:srgbClr val="002F4A"/>
                </a:solidFill>
                <a:latin typeface="Trebuchet MS"/>
                <a:cs typeface="Trebuchet MS"/>
              </a:rPr>
              <a:t> </a:t>
            </a:r>
            <a:r>
              <a:rPr sz="1800" spc="-45" dirty="0">
                <a:solidFill>
                  <a:srgbClr val="002F4A"/>
                </a:solidFill>
                <a:latin typeface="Trebuchet MS"/>
                <a:cs typeface="Trebuchet MS"/>
              </a:rPr>
              <a:t>use,</a:t>
            </a:r>
            <a:r>
              <a:rPr sz="1800" spc="-80" dirty="0">
                <a:solidFill>
                  <a:srgbClr val="002F4A"/>
                </a:solidFill>
                <a:latin typeface="Trebuchet MS"/>
                <a:cs typeface="Trebuchet MS"/>
              </a:rPr>
              <a:t> </a:t>
            </a:r>
            <a:r>
              <a:rPr sz="1800" dirty="0">
                <a:solidFill>
                  <a:srgbClr val="002F4A"/>
                </a:solidFill>
                <a:latin typeface="Trebuchet MS"/>
                <a:cs typeface="Trebuchet MS"/>
              </a:rPr>
              <a:t>and</a:t>
            </a:r>
            <a:r>
              <a:rPr sz="1800" spc="-75" dirty="0">
                <a:solidFill>
                  <a:srgbClr val="002F4A"/>
                </a:solidFill>
                <a:latin typeface="Trebuchet MS"/>
                <a:cs typeface="Trebuchet MS"/>
              </a:rPr>
              <a:t> </a:t>
            </a:r>
            <a:r>
              <a:rPr sz="1800" spc="-70" dirty="0">
                <a:solidFill>
                  <a:srgbClr val="002F4A"/>
                </a:solidFill>
                <a:latin typeface="Trebuchet MS"/>
                <a:cs typeface="Trebuchet MS"/>
              </a:rPr>
              <a:t>that</a:t>
            </a:r>
            <a:r>
              <a:rPr sz="1800" spc="-80" dirty="0">
                <a:solidFill>
                  <a:srgbClr val="002F4A"/>
                </a:solidFill>
                <a:latin typeface="Trebuchet MS"/>
                <a:cs typeface="Trebuchet MS"/>
              </a:rPr>
              <a:t> </a:t>
            </a:r>
            <a:r>
              <a:rPr sz="1800" spc="-85" dirty="0">
                <a:solidFill>
                  <a:srgbClr val="002F4A"/>
                </a:solidFill>
                <a:latin typeface="Trebuchet MS"/>
                <a:cs typeface="Trebuchet MS"/>
              </a:rPr>
              <a:t>“relapse”</a:t>
            </a:r>
            <a:r>
              <a:rPr sz="1800" spc="-80" dirty="0">
                <a:solidFill>
                  <a:srgbClr val="002F4A"/>
                </a:solidFill>
                <a:latin typeface="Trebuchet MS"/>
                <a:cs typeface="Trebuchet MS"/>
              </a:rPr>
              <a:t> </a:t>
            </a:r>
            <a:r>
              <a:rPr sz="1800" spc="55" dirty="0">
                <a:solidFill>
                  <a:srgbClr val="002F4A"/>
                </a:solidFill>
                <a:latin typeface="Trebuchet MS"/>
                <a:cs typeface="Trebuchet MS"/>
              </a:rPr>
              <a:t>is</a:t>
            </a:r>
            <a:r>
              <a:rPr sz="1800" spc="-80" dirty="0">
                <a:solidFill>
                  <a:srgbClr val="002F4A"/>
                </a:solidFill>
                <a:latin typeface="Trebuchet MS"/>
                <a:cs typeface="Trebuchet MS"/>
              </a:rPr>
              <a:t> </a:t>
            </a:r>
            <a:r>
              <a:rPr sz="1800" dirty="0">
                <a:solidFill>
                  <a:srgbClr val="002F4A"/>
                </a:solidFill>
                <a:latin typeface="Trebuchet MS"/>
                <a:cs typeface="Trebuchet MS"/>
              </a:rPr>
              <a:t>an</a:t>
            </a:r>
            <a:r>
              <a:rPr sz="1800" spc="-75" dirty="0">
                <a:solidFill>
                  <a:srgbClr val="002F4A"/>
                </a:solidFill>
                <a:latin typeface="Trebuchet MS"/>
                <a:cs typeface="Trebuchet MS"/>
              </a:rPr>
              <a:t> </a:t>
            </a:r>
            <a:r>
              <a:rPr sz="1800" spc="-25" dirty="0">
                <a:solidFill>
                  <a:srgbClr val="002F4A"/>
                </a:solidFill>
                <a:latin typeface="Trebuchet MS"/>
                <a:cs typeface="Trebuchet MS"/>
              </a:rPr>
              <a:t>expected</a:t>
            </a:r>
            <a:r>
              <a:rPr sz="1800" spc="-80" dirty="0">
                <a:solidFill>
                  <a:srgbClr val="002F4A"/>
                </a:solidFill>
                <a:latin typeface="Trebuchet MS"/>
                <a:cs typeface="Trebuchet MS"/>
              </a:rPr>
              <a:t> </a:t>
            </a:r>
            <a:r>
              <a:rPr sz="1800" spc="-45" dirty="0">
                <a:solidFill>
                  <a:srgbClr val="002F4A"/>
                </a:solidFill>
                <a:latin typeface="Trebuchet MS"/>
                <a:cs typeface="Trebuchet MS"/>
              </a:rPr>
              <a:t>part</a:t>
            </a:r>
            <a:r>
              <a:rPr sz="1800" spc="-80" dirty="0">
                <a:solidFill>
                  <a:srgbClr val="002F4A"/>
                </a:solidFill>
                <a:latin typeface="Trebuchet MS"/>
                <a:cs typeface="Trebuchet MS"/>
              </a:rPr>
              <a:t> </a:t>
            </a:r>
            <a:r>
              <a:rPr sz="1800" dirty="0">
                <a:solidFill>
                  <a:srgbClr val="002F4A"/>
                </a:solidFill>
                <a:latin typeface="Trebuchet MS"/>
                <a:cs typeface="Trebuchet MS"/>
              </a:rPr>
              <a:t>of</a:t>
            </a:r>
            <a:r>
              <a:rPr sz="1800" spc="-80" dirty="0">
                <a:solidFill>
                  <a:srgbClr val="002F4A"/>
                </a:solidFill>
                <a:latin typeface="Trebuchet MS"/>
                <a:cs typeface="Trebuchet MS"/>
              </a:rPr>
              <a:t> </a:t>
            </a:r>
            <a:r>
              <a:rPr sz="1800" spc="-65" dirty="0">
                <a:solidFill>
                  <a:srgbClr val="002F4A"/>
                </a:solidFill>
                <a:latin typeface="Trebuchet MS"/>
                <a:cs typeface="Trebuchet MS"/>
              </a:rPr>
              <a:t>the</a:t>
            </a:r>
            <a:r>
              <a:rPr sz="1800" spc="-75" dirty="0">
                <a:solidFill>
                  <a:srgbClr val="002F4A"/>
                </a:solidFill>
                <a:latin typeface="Trebuchet MS"/>
                <a:cs typeface="Trebuchet MS"/>
              </a:rPr>
              <a:t> </a:t>
            </a:r>
            <a:r>
              <a:rPr sz="1800" spc="-35" dirty="0">
                <a:solidFill>
                  <a:srgbClr val="002F4A"/>
                </a:solidFill>
                <a:latin typeface="Trebuchet MS"/>
                <a:cs typeface="Trebuchet MS"/>
              </a:rPr>
              <a:t>recovery</a:t>
            </a:r>
            <a:r>
              <a:rPr sz="1800" spc="-80" dirty="0">
                <a:solidFill>
                  <a:srgbClr val="002F4A"/>
                </a:solidFill>
                <a:latin typeface="Trebuchet MS"/>
                <a:cs typeface="Trebuchet MS"/>
              </a:rPr>
              <a:t> </a:t>
            </a:r>
            <a:r>
              <a:rPr sz="1800" spc="-10" dirty="0">
                <a:solidFill>
                  <a:srgbClr val="002F4A"/>
                </a:solidFill>
                <a:latin typeface="Trebuchet MS"/>
                <a:cs typeface="Trebuchet MS"/>
              </a:rPr>
              <a:t>spectrum.</a:t>
            </a:r>
            <a:endParaRPr sz="1800" dirty="0">
              <a:latin typeface="Trebuchet MS"/>
              <a:cs typeface="Trebuchet MS"/>
            </a:endParaRPr>
          </a:p>
          <a:p>
            <a:pPr>
              <a:lnSpc>
                <a:spcPct val="100000"/>
              </a:lnSpc>
              <a:spcBef>
                <a:spcPts val="310"/>
              </a:spcBef>
            </a:pPr>
            <a:endParaRPr sz="1800" dirty="0">
              <a:latin typeface="Trebuchet MS"/>
              <a:cs typeface="Trebuchet MS"/>
            </a:endParaRPr>
          </a:p>
          <a:p>
            <a:pPr marL="12700" marR="286385" indent="56515">
              <a:lnSpc>
                <a:spcPct val="80000"/>
              </a:lnSpc>
            </a:pPr>
            <a:r>
              <a:rPr sz="1800" spc="-125" dirty="0">
                <a:solidFill>
                  <a:srgbClr val="002F4A"/>
                </a:solidFill>
                <a:latin typeface="Trebuchet MS"/>
                <a:cs typeface="Trebuchet MS"/>
              </a:rPr>
              <a:t>“We</a:t>
            </a:r>
            <a:r>
              <a:rPr sz="1800" spc="-75" dirty="0">
                <a:solidFill>
                  <a:srgbClr val="002F4A"/>
                </a:solidFill>
                <a:latin typeface="Trebuchet MS"/>
                <a:cs typeface="Trebuchet MS"/>
              </a:rPr>
              <a:t> </a:t>
            </a:r>
            <a:r>
              <a:rPr sz="1800" spc="-50" dirty="0">
                <a:solidFill>
                  <a:srgbClr val="002F4A"/>
                </a:solidFill>
                <a:latin typeface="Trebuchet MS"/>
                <a:cs typeface="Trebuchet MS"/>
              </a:rPr>
              <a:t>are</a:t>
            </a:r>
            <a:r>
              <a:rPr sz="1800" spc="-70" dirty="0">
                <a:solidFill>
                  <a:srgbClr val="002F4A"/>
                </a:solidFill>
                <a:latin typeface="Trebuchet MS"/>
                <a:cs typeface="Trebuchet MS"/>
              </a:rPr>
              <a:t> </a:t>
            </a:r>
            <a:r>
              <a:rPr sz="1800" dirty="0">
                <a:solidFill>
                  <a:srgbClr val="002F4A"/>
                </a:solidFill>
                <a:latin typeface="Trebuchet MS"/>
                <a:cs typeface="Trebuchet MS"/>
              </a:rPr>
              <a:t>one</a:t>
            </a:r>
            <a:r>
              <a:rPr sz="1800" spc="-75" dirty="0">
                <a:solidFill>
                  <a:srgbClr val="002F4A"/>
                </a:solidFill>
                <a:latin typeface="Trebuchet MS"/>
                <a:cs typeface="Trebuchet MS"/>
              </a:rPr>
              <a:t> </a:t>
            </a:r>
            <a:r>
              <a:rPr sz="1800" dirty="0">
                <a:solidFill>
                  <a:srgbClr val="002F4A"/>
                </a:solidFill>
                <a:latin typeface="Trebuchet MS"/>
                <a:cs typeface="Trebuchet MS"/>
              </a:rPr>
              <a:t>of</a:t>
            </a:r>
            <a:r>
              <a:rPr sz="1800" spc="-70" dirty="0">
                <a:solidFill>
                  <a:srgbClr val="002F4A"/>
                </a:solidFill>
                <a:latin typeface="Trebuchet MS"/>
                <a:cs typeface="Trebuchet MS"/>
              </a:rPr>
              <a:t> </a:t>
            </a:r>
            <a:r>
              <a:rPr sz="1800" spc="-65" dirty="0">
                <a:solidFill>
                  <a:srgbClr val="002F4A"/>
                </a:solidFill>
                <a:latin typeface="Trebuchet MS"/>
                <a:cs typeface="Trebuchet MS"/>
              </a:rPr>
              <a:t>the</a:t>
            </a:r>
            <a:r>
              <a:rPr sz="1800" spc="-75" dirty="0">
                <a:solidFill>
                  <a:srgbClr val="002F4A"/>
                </a:solidFill>
                <a:latin typeface="Trebuchet MS"/>
                <a:cs typeface="Trebuchet MS"/>
              </a:rPr>
              <a:t> </a:t>
            </a:r>
            <a:r>
              <a:rPr sz="1800" spc="-20" dirty="0">
                <a:solidFill>
                  <a:srgbClr val="002F4A"/>
                </a:solidFill>
                <a:latin typeface="Trebuchet MS"/>
                <a:cs typeface="Trebuchet MS"/>
              </a:rPr>
              <a:t>only</a:t>
            </a:r>
            <a:r>
              <a:rPr sz="1800" spc="-70" dirty="0">
                <a:solidFill>
                  <a:srgbClr val="002F4A"/>
                </a:solidFill>
                <a:latin typeface="Trebuchet MS"/>
                <a:cs typeface="Trebuchet MS"/>
              </a:rPr>
              <a:t> </a:t>
            </a:r>
            <a:r>
              <a:rPr sz="1800" dirty="0">
                <a:solidFill>
                  <a:srgbClr val="002F4A"/>
                </a:solidFill>
                <a:latin typeface="Trebuchet MS"/>
                <a:cs typeface="Trebuchet MS"/>
              </a:rPr>
              <a:t>programs</a:t>
            </a:r>
            <a:r>
              <a:rPr sz="1800" spc="-75" dirty="0">
                <a:solidFill>
                  <a:srgbClr val="002F4A"/>
                </a:solidFill>
                <a:latin typeface="Trebuchet MS"/>
                <a:cs typeface="Trebuchet MS"/>
              </a:rPr>
              <a:t> </a:t>
            </a:r>
            <a:r>
              <a:rPr sz="1800" spc="-70" dirty="0">
                <a:solidFill>
                  <a:srgbClr val="002F4A"/>
                </a:solidFill>
                <a:latin typeface="Trebuchet MS"/>
                <a:cs typeface="Trebuchet MS"/>
              </a:rPr>
              <a:t>that </a:t>
            </a:r>
            <a:r>
              <a:rPr sz="1800" spc="-75" dirty="0">
                <a:solidFill>
                  <a:srgbClr val="002F4A"/>
                </a:solidFill>
                <a:latin typeface="Trebuchet MS"/>
                <a:cs typeface="Trebuchet MS"/>
              </a:rPr>
              <a:t>truly </a:t>
            </a:r>
            <a:r>
              <a:rPr sz="1800" spc="50" dirty="0">
                <a:solidFill>
                  <a:srgbClr val="002F4A"/>
                </a:solidFill>
                <a:latin typeface="Trebuchet MS"/>
                <a:cs typeface="Trebuchet MS"/>
              </a:rPr>
              <a:t>does</a:t>
            </a:r>
            <a:r>
              <a:rPr sz="1800" spc="-70" dirty="0">
                <a:solidFill>
                  <a:srgbClr val="002F4A"/>
                </a:solidFill>
                <a:latin typeface="Trebuchet MS"/>
                <a:cs typeface="Trebuchet MS"/>
              </a:rPr>
              <a:t> </a:t>
            </a:r>
            <a:r>
              <a:rPr sz="1800" spc="-20" dirty="0">
                <a:solidFill>
                  <a:srgbClr val="002F4A"/>
                </a:solidFill>
                <a:latin typeface="Trebuchet MS"/>
                <a:cs typeface="Trebuchet MS"/>
              </a:rPr>
              <a:t>not</a:t>
            </a:r>
            <a:r>
              <a:rPr sz="1800" spc="-75" dirty="0">
                <a:solidFill>
                  <a:srgbClr val="002F4A"/>
                </a:solidFill>
                <a:latin typeface="Trebuchet MS"/>
                <a:cs typeface="Trebuchet MS"/>
              </a:rPr>
              <a:t> </a:t>
            </a:r>
            <a:r>
              <a:rPr sz="1800" spc="-20" dirty="0">
                <a:solidFill>
                  <a:srgbClr val="002F4A"/>
                </a:solidFill>
                <a:latin typeface="Trebuchet MS"/>
                <a:cs typeface="Trebuchet MS"/>
              </a:rPr>
              <a:t>have</a:t>
            </a:r>
            <a:r>
              <a:rPr sz="1800" spc="-70" dirty="0">
                <a:solidFill>
                  <a:srgbClr val="002F4A"/>
                </a:solidFill>
                <a:latin typeface="Trebuchet MS"/>
                <a:cs typeface="Trebuchet MS"/>
              </a:rPr>
              <a:t> </a:t>
            </a:r>
            <a:r>
              <a:rPr sz="1800" dirty="0">
                <a:solidFill>
                  <a:srgbClr val="002F4A"/>
                </a:solidFill>
                <a:latin typeface="Trebuchet MS"/>
                <a:cs typeface="Trebuchet MS"/>
              </a:rPr>
              <a:t>an</a:t>
            </a:r>
            <a:r>
              <a:rPr sz="1800" spc="-75" dirty="0">
                <a:solidFill>
                  <a:srgbClr val="002F4A"/>
                </a:solidFill>
                <a:latin typeface="Trebuchet MS"/>
                <a:cs typeface="Trebuchet MS"/>
              </a:rPr>
              <a:t> </a:t>
            </a:r>
            <a:r>
              <a:rPr sz="1800" spc="-35" dirty="0">
                <a:solidFill>
                  <a:srgbClr val="002F4A"/>
                </a:solidFill>
                <a:latin typeface="Trebuchet MS"/>
                <a:cs typeface="Trebuchet MS"/>
              </a:rPr>
              <a:t>expectation</a:t>
            </a:r>
            <a:r>
              <a:rPr sz="1800" spc="-70" dirty="0">
                <a:solidFill>
                  <a:srgbClr val="002F4A"/>
                </a:solidFill>
                <a:latin typeface="Trebuchet MS"/>
                <a:cs typeface="Trebuchet MS"/>
              </a:rPr>
              <a:t> that</a:t>
            </a:r>
            <a:r>
              <a:rPr sz="1800" spc="-75" dirty="0">
                <a:solidFill>
                  <a:srgbClr val="002F4A"/>
                </a:solidFill>
                <a:latin typeface="Trebuchet MS"/>
                <a:cs typeface="Trebuchet MS"/>
              </a:rPr>
              <a:t> </a:t>
            </a:r>
            <a:r>
              <a:rPr sz="1800" spc="-10" dirty="0">
                <a:solidFill>
                  <a:srgbClr val="002F4A"/>
                </a:solidFill>
                <a:latin typeface="Trebuchet MS"/>
                <a:cs typeface="Trebuchet MS"/>
              </a:rPr>
              <a:t>our</a:t>
            </a:r>
            <a:r>
              <a:rPr sz="1800" spc="-70" dirty="0">
                <a:solidFill>
                  <a:srgbClr val="002F4A"/>
                </a:solidFill>
                <a:latin typeface="Trebuchet MS"/>
                <a:cs typeface="Trebuchet MS"/>
              </a:rPr>
              <a:t> </a:t>
            </a:r>
            <a:r>
              <a:rPr sz="1800" spc="-20" dirty="0">
                <a:solidFill>
                  <a:srgbClr val="002F4A"/>
                </a:solidFill>
                <a:latin typeface="Trebuchet MS"/>
                <a:cs typeface="Trebuchet MS"/>
              </a:rPr>
              <a:t>participants</a:t>
            </a:r>
            <a:r>
              <a:rPr sz="1800" spc="-75" dirty="0">
                <a:solidFill>
                  <a:srgbClr val="002F4A"/>
                </a:solidFill>
                <a:latin typeface="Trebuchet MS"/>
                <a:cs typeface="Trebuchet MS"/>
              </a:rPr>
              <a:t> enter</a:t>
            </a:r>
            <a:r>
              <a:rPr sz="1800" spc="-70" dirty="0">
                <a:solidFill>
                  <a:srgbClr val="002F4A"/>
                </a:solidFill>
                <a:latin typeface="Trebuchet MS"/>
                <a:cs typeface="Trebuchet MS"/>
              </a:rPr>
              <a:t> </a:t>
            </a:r>
            <a:r>
              <a:rPr sz="1800" spc="-35" dirty="0">
                <a:solidFill>
                  <a:srgbClr val="002F4A"/>
                </a:solidFill>
                <a:latin typeface="Trebuchet MS"/>
                <a:cs typeface="Trebuchet MS"/>
              </a:rPr>
              <a:t>detox</a:t>
            </a:r>
            <a:r>
              <a:rPr sz="1800" spc="-75" dirty="0">
                <a:solidFill>
                  <a:srgbClr val="002F4A"/>
                </a:solidFill>
                <a:latin typeface="Trebuchet MS"/>
                <a:cs typeface="Trebuchet MS"/>
              </a:rPr>
              <a:t> </a:t>
            </a:r>
            <a:r>
              <a:rPr sz="1800" spc="-25" dirty="0">
                <a:solidFill>
                  <a:srgbClr val="002F4A"/>
                </a:solidFill>
                <a:latin typeface="Trebuchet MS"/>
                <a:cs typeface="Trebuchet MS"/>
              </a:rPr>
              <a:t>or </a:t>
            </a:r>
            <a:r>
              <a:rPr sz="1800" spc="-120" dirty="0">
                <a:solidFill>
                  <a:srgbClr val="002F4A"/>
                </a:solidFill>
                <a:latin typeface="Trebuchet MS"/>
                <a:cs typeface="Trebuchet MS"/>
              </a:rPr>
              <a:t>treatment,”</a:t>
            </a:r>
            <a:r>
              <a:rPr sz="1800" spc="-50" dirty="0">
                <a:solidFill>
                  <a:srgbClr val="002F4A"/>
                </a:solidFill>
                <a:latin typeface="Trebuchet MS"/>
                <a:cs typeface="Trebuchet MS"/>
              </a:rPr>
              <a:t> </a:t>
            </a:r>
            <a:r>
              <a:rPr sz="1800" spc="85" dirty="0">
                <a:solidFill>
                  <a:srgbClr val="002F4A"/>
                </a:solidFill>
                <a:latin typeface="Trebuchet MS"/>
                <a:cs typeface="Trebuchet MS"/>
              </a:rPr>
              <a:t>says</a:t>
            </a:r>
            <a:r>
              <a:rPr sz="1800" spc="-45" dirty="0">
                <a:solidFill>
                  <a:srgbClr val="002F4A"/>
                </a:solidFill>
                <a:latin typeface="Trebuchet MS"/>
                <a:cs typeface="Trebuchet MS"/>
              </a:rPr>
              <a:t> </a:t>
            </a:r>
            <a:r>
              <a:rPr sz="1800" dirty="0">
                <a:solidFill>
                  <a:srgbClr val="002F4A"/>
                </a:solidFill>
                <a:latin typeface="Trebuchet MS"/>
                <a:cs typeface="Trebuchet MS"/>
              </a:rPr>
              <a:t>Michele</a:t>
            </a:r>
            <a:r>
              <a:rPr sz="1800" spc="-45" dirty="0">
                <a:solidFill>
                  <a:srgbClr val="002F4A"/>
                </a:solidFill>
                <a:latin typeface="Trebuchet MS"/>
                <a:cs typeface="Trebuchet MS"/>
              </a:rPr>
              <a:t> </a:t>
            </a:r>
            <a:r>
              <a:rPr sz="1800" spc="-105" dirty="0">
                <a:solidFill>
                  <a:srgbClr val="002F4A"/>
                </a:solidFill>
                <a:latin typeface="Trebuchet MS"/>
                <a:cs typeface="Trebuchet MS"/>
              </a:rPr>
              <a:t>Farry,</a:t>
            </a:r>
            <a:r>
              <a:rPr sz="1800" spc="-45" dirty="0">
                <a:solidFill>
                  <a:srgbClr val="002F4A"/>
                </a:solidFill>
                <a:latin typeface="Trebuchet MS"/>
                <a:cs typeface="Trebuchet MS"/>
              </a:rPr>
              <a:t> </a:t>
            </a:r>
            <a:r>
              <a:rPr sz="1800" spc="110" dirty="0">
                <a:solidFill>
                  <a:srgbClr val="002F4A"/>
                </a:solidFill>
                <a:latin typeface="Trebuchet MS"/>
                <a:cs typeface="Trebuchet MS"/>
              </a:rPr>
              <a:t>DHHS</a:t>
            </a:r>
            <a:r>
              <a:rPr sz="1800" spc="-45" dirty="0">
                <a:solidFill>
                  <a:srgbClr val="002F4A"/>
                </a:solidFill>
                <a:latin typeface="Trebuchet MS"/>
                <a:cs typeface="Trebuchet MS"/>
              </a:rPr>
              <a:t> </a:t>
            </a:r>
            <a:r>
              <a:rPr sz="1800" spc="-25" dirty="0">
                <a:solidFill>
                  <a:srgbClr val="002F4A"/>
                </a:solidFill>
                <a:latin typeface="Trebuchet MS"/>
                <a:cs typeface="Trebuchet MS"/>
              </a:rPr>
              <a:t>Deputy</a:t>
            </a:r>
            <a:r>
              <a:rPr sz="1800" spc="-45" dirty="0">
                <a:solidFill>
                  <a:srgbClr val="002F4A"/>
                </a:solidFill>
                <a:latin typeface="Trebuchet MS"/>
                <a:cs typeface="Trebuchet MS"/>
              </a:rPr>
              <a:t> </a:t>
            </a:r>
            <a:r>
              <a:rPr sz="1800" dirty="0">
                <a:solidFill>
                  <a:srgbClr val="002F4A"/>
                </a:solidFill>
                <a:latin typeface="Trebuchet MS"/>
                <a:cs typeface="Trebuchet MS"/>
              </a:rPr>
              <a:t>Commissioner</a:t>
            </a:r>
            <a:r>
              <a:rPr sz="1800" spc="-50" dirty="0">
                <a:solidFill>
                  <a:srgbClr val="002F4A"/>
                </a:solidFill>
                <a:latin typeface="Trebuchet MS"/>
                <a:cs typeface="Trebuchet MS"/>
              </a:rPr>
              <a:t> </a:t>
            </a:r>
            <a:r>
              <a:rPr sz="1800" spc="-25" dirty="0">
                <a:solidFill>
                  <a:srgbClr val="002F4A"/>
                </a:solidFill>
                <a:latin typeface="Trebuchet MS"/>
                <a:cs typeface="Trebuchet MS"/>
              </a:rPr>
              <a:t>for</a:t>
            </a:r>
            <a:r>
              <a:rPr sz="1800" spc="-45" dirty="0">
                <a:solidFill>
                  <a:srgbClr val="002F4A"/>
                </a:solidFill>
                <a:latin typeface="Trebuchet MS"/>
                <a:cs typeface="Trebuchet MS"/>
              </a:rPr>
              <a:t> </a:t>
            </a:r>
            <a:r>
              <a:rPr sz="1800" spc="-65" dirty="0">
                <a:solidFill>
                  <a:srgbClr val="002F4A"/>
                </a:solidFill>
                <a:latin typeface="Trebuchet MS"/>
                <a:cs typeface="Trebuchet MS"/>
              </a:rPr>
              <a:t>the</a:t>
            </a:r>
            <a:r>
              <a:rPr sz="1800" spc="-45" dirty="0">
                <a:solidFill>
                  <a:srgbClr val="002F4A"/>
                </a:solidFill>
                <a:latin typeface="Trebuchet MS"/>
                <a:cs typeface="Trebuchet MS"/>
              </a:rPr>
              <a:t> City </a:t>
            </a:r>
            <a:r>
              <a:rPr sz="1800" dirty="0">
                <a:solidFill>
                  <a:srgbClr val="002F4A"/>
                </a:solidFill>
                <a:latin typeface="Trebuchet MS"/>
                <a:cs typeface="Trebuchet MS"/>
              </a:rPr>
              <a:t>of</a:t>
            </a:r>
            <a:r>
              <a:rPr sz="1800" spc="-45" dirty="0">
                <a:solidFill>
                  <a:srgbClr val="002F4A"/>
                </a:solidFill>
                <a:latin typeface="Trebuchet MS"/>
                <a:cs typeface="Trebuchet MS"/>
              </a:rPr>
              <a:t> </a:t>
            </a:r>
            <a:r>
              <a:rPr sz="1800" spc="-30" dirty="0">
                <a:solidFill>
                  <a:srgbClr val="002F4A"/>
                </a:solidFill>
                <a:latin typeface="Trebuchet MS"/>
                <a:cs typeface="Trebuchet MS"/>
              </a:rPr>
              <a:t>Northampton’s</a:t>
            </a:r>
            <a:r>
              <a:rPr sz="1800" spc="-45" dirty="0">
                <a:solidFill>
                  <a:srgbClr val="002F4A"/>
                </a:solidFill>
                <a:latin typeface="Trebuchet MS"/>
                <a:cs typeface="Trebuchet MS"/>
              </a:rPr>
              <a:t> </a:t>
            </a:r>
            <a:r>
              <a:rPr sz="1800" spc="-30" dirty="0">
                <a:solidFill>
                  <a:srgbClr val="002F4A"/>
                </a:solidFill>
                <a:latin typeface="Trebuchet MS"/>
                <a:cs typeface="Trebuchet MS"/>
              </a:rPr>
              <a:t>Department</a:t>
            </a:r>
            <a:r>
              <a:rPr sz="1800" spc="-45" dirty="0">
                <a:solidFill>
                  <a:srgbClr val="002F4A"/>
                </a:solidFill>
                <a:latin typeface="Trebuchet MS"/>
                <a:cs typeface="Trebuchet MS"/>
              </a:rPr>
              <a:t> </a:t>
            </a:r>
            <a:r>
              <a:rPr sz="1800" dirty="0">
                <a:solidFill>
                  <a:srgbClr val="002F4A"/>
                </a:solidFill>
                <a:latin typeface="Trebuchet MS"/>
                <a:cs typeface="Trebuchet MS"/>
              </a:rPr>
              <a:t>of</a:t>
            </a:r>
            <a:r>
              <a:rPr sz="1800" spc="-50" dirty="0">
                <a:solidFill>
                  <a:srgbClr val="002F4A"/>
                </a:solidFill>
                <a:latin typeface="Trebuchet MS"/>
                <a:cs typeface="Trebuchet MS"/>
              </a:rPr>
              <a:t> </a:t>
            </a:r>
            <a:r>
              <a:rPr sz="1800" spc="-10" dirty="0">
                <a:solidFill>
                  <a:srgbClr val="002F4A"/>
                </a:solidFill>
                <a:latin typeface="Trebuchet MS"/>
                <a:cs typeface="Trebuchet MS"/>
              </a:rPr>
              <a:t>Health </a:t>
            </a:r>
            <a:r>
              <a:rPr sz="1800" dirty="0">
                <a:solidFill>
                  <a:srgbClr val="002F4A"/>
                </a:solidFill>
                <a:latin typeface="Trebuchet MS"/>
                <a:cs typeface="Trebuchet MS"/>
              </a:rPr>
              <a:t>and</a:t>
            </a:r>
            <a:r>
              <a:rPr sz="1800" spc="-75" dirty="0">
                <a:solidFill>
                  <a:srgbClr val="002F4A"/>
                </a:solidFill>
                <a:latin typeface="Trebuchet MS"/>
                <a:cs typeface="Trebuchet MS"/>
              </a:rPr>
              <a:t> </a:t>
            </a:r>
            <a:r>
              <a:rPr sz="1800" dirty="0">
                <a:solidFill>
                  <a:srgbClr val="002F4A"/>
                </a:solidFill>
                <a:latin typeface="Trebuchet MS"/>
                <a:cs typeface="Trebuchet MS"/>
              </a:rPr>
              <a:t>Human</a:t>
            </a:r>
            <a:r>
              <a:rPr sz="1800" spc="-70" dirty="0">
                <a:solidFill>
                  <a:srgbClr val="002F4A"/>
                </a:solidFill>
                <a:latin typeface="Trebuchet MS"/>
                <a:cs typeface="Trebuchet MS"/>
              </a:rPr>
              <a:t> </a:t>
            </a:r>
            <a:r>
              <a:rPr sz="1800" spc="-10" dirty="0">
                <a:solidFill>
                  <a:srgbClr val="002F4A"/>
                </a:solidFill>
                <a:latin typeface="Trebuchet MS"/>
                <a:cs typeface="Trebuchet MS"/>
              </a:rPr>
              <a:t>Services.</a:t>
            </a:r>
            <a:r>
              <a:rPr sz="1800" spc="-70" dirty="0">
                <a:solidFill>
                  <a:srgbClr val="002F4A"/>
                </a:solidFill>
                <a:latin typeface="Trebuchet MS"/>
                <a:cs typeface="Trebuchet MS"/>
              </a:rPr>
              <a:t> </a:t>
            </a:r>
            <a:r>
              <a:rPr sz="1800" spc="-100" dirty="0">
                <a:solidFill>
                  <a:srgbClr val="002F4A"/>
                </a:solidFill>
                <a:latin typeface="Trebuchet MS"/>
                <a:cs typeface="Trebuchet MS"/>
              </a:rPr>
              <a:t>“Our</a:t>
            </a:r>
            <a:r>
              <a:rPr sz="1800" spc="-70" dirty="0">
                <a:solidFill>
                  <a:srgbClr val="002F4A"/>
                </a:solidFill>
                <a:latin typeface="Trebuchet MS"/>
                <a:cs typeface="Trebuchet MS"/>
              </a:rPr>
              <a:t> </a:t>
            </a:r>
            <a:r>
              <a:rPr sz="1800" spc="-20" dirty="0">
                <a:solidFill>
                  <a:srgbClr val="002F4A"/>
                </a:solidFill>
                <a:latin typeface="Trebuchet MS"/>
                <a:cs typeface="Trebuchet MS"/>
              </a:rPr>
              <a:t>only</a:t>
            </a:r>
            <a:r>
              <a:rPr sz="1800" spc="-70" dirty="0">
                <a:solidFill>
                  <a:srgbClr val="002F4A"/>
                </a:solidFill>
                <a:latin typeface="Trebuchet MS"/>
                <a:cs typeface="Trebuchet MS"/>
              </a:rPr>
              <a:t> </a:t>
            </a:r>
            <a:r>
              <a:rPr sz="1800" dirty="0">
                <a:solidFill>
                  <a:srgbClr val="002F4A"/>
                </a:solidFill>
                <a:latin typeface="Trebuchet MS"/>
                <a:cs typeface="Trebuchet MS"/>
              </a:rPr>
              <a:t>goal</a:t>
            </a:r>
            <a:r>
              <a:rPr sz="1800" spc="-70" dirty="0">
                <a:solidFill>
                  <a:srgbClr val="002F4A"/>
                </a:solidFill>
                <a:latin typeface="Trebuchet MS"/>
                <a:cs typeface="Trebuchet MS"/>
              </a:rPr>
              <a:t> </a:t>
            </a:r>
            <a:r>
              <a:rPr sz="1800" spc="55" dirty="0">
                <a:solidFill>
                  <a:srgbClr val="002F4A"/>
                </a:solidFill>
                <a:latin typeface="Trebuchet MS"/>
                <a:cs typeface="Trebuchet MS"/>
              </a:rPr>
              <a:t>is</a:t>
            </a:r>
            <a:r>
              <a:rPr sz="1800" spc="-70" dirty="0">
                <a:solidFill>
                  <a:srgbClr val="002F4A"/>
                </a:solidFill>
                <a:latin typeface="Trebuchet MS"/>
                <a:cs typeface="Trebuchet MS"/>
              </a:rPr>
              <a:t> </a:t>
            </a:r>
            <a:r>
              <a:rPr sz="1800" spc="-50" dirty="0">
                <a:solidFill>
                  <a:srgbClr val="002F4A"/>
                </a:solidFill>
                <a:latin typeface="Trebuchet MS"/>
                <a:cs typeface="Trebuchet MS"/>
              </a:rPr>
              <a:t>to</a:t>
            </a:r>
            <a:r>
              <a:rPr sz="1800" spc="-70" dirty="0">
                <a:solidFill>
                  <a:srgbClr val="002F4A"/>
                </a:solidFill>
                <a:latin typeface="Trebuchet MS"/>
                <a:cs typeface="Trebuchet MS"/>
              </a:rPr>
              <a:t> </a:t>
            </a:r>
            <a:r>
              <a:rPr sz="1800" spc="-95" dirty="0">
                <a:solidFill>
                  <a:srgbClr val="002F4A"/>
                </a:solidFill>
                <a:latin typeface="Trebuchet MS"/>
                <a:cs typeface="Trebuchet MS"/>
              </a:rPr>
              <a:t>try</a:t>
            </a:r>
            <a:r>
              <a:rPr sz="1800" spc="-70" dirty="0">
                <a:solidFill>
                  <a:srgbClr val="002F4A"/>
                </a:solidFill>
                <a:latin typeface="Trebuchet MS"/>
                <a:cs typeface="Trebuchet MS"/>
              </a:rPr>
              <a:t> </a:t>
            </a:r>
            <a:r>
              <a:rPr sz="1800" spc="-50" dirty="0">
                <a:solidFill>
                  <a:srgbClr val="002F4A"/>
                </a:solidFill>
                <a:latin typeface="Trebuchet MS"/>
                <a:cs typeface="Trebuchet MS"/>
              </a:rPr>
              <a:t>to</a:t>
            </a:r>
            <a:r>
              <a:rPr sz="1800" spc="-70" dirty="0">
                <a:solidFill>
                  <a:srgbClr val="002F4A"/>
                </a:solidFill>
                <a:latin typeface="Trebuchet MS"/>
                <a:cs typeface="Trebuchet MS"/>
              </a:rPr>
              <a:t> </a:t>
            </a:r>
            <a:r>
              <a:rPr sz="1800" spc="-45" dirty="0">
                <a:solidFill>
                  <a:srgbClr val="002F4A"/>
                </a:solidFill>
                <a:latin typeface="Trebuchet MS"/>
                <a:cs typeface="Trebuchet MS"/>
              </a:rPr>
              <a:t>build</a:t>
            </a:r>
            <a:r>
              <a:rPr sz="1800" spc="-70" dirty="0">
                <a:solidFill>
                  <a:srgbClr val="002F4A"/>
                </a:solidFill>
                <a:latin typeface="Trebuchet MS"/>
                <a:cs typeface="Trebuchet MS"/>
              </a:rPr>
              <a:t> </a:t>
            </a:r>
            <a:r>
              <a:rPr sz="1800" spc="-65" dirty="0">
                <a:solidFill>
                  <a:srgbClr val="002F4A"/>
                </a:solidFill>
                <a:latin typeface="Trebuchet MS"/>
                <a:cs typeface="Trebuchet MS"/>
              </a:rPr>
              <a:t>trust.</a:t>
            </a:r>
            <a:r>
              <a:rPr sz="1800" spc="-70" dirty="0">
                <a:solidFill>
                  <a:srgbClr val="002F4A"/>
                </a:solidFill>
                <a:latin typeface="Trebuchet MS"/>
                <a:cs typeface="Trebuchet MS"/>
              </a:rPr>
              <a:t> </a:t>
            </a:r>
            <a:r>
              <a:rPr sz="1800" dirty="0">
                <a:solidFill>
                  <a:srgbClr val="002F4A"/>
                </a:solidFill>
                <a:latin typeface="Trebuchet MS"/>
                <a:cs typeface="Trebuchet MS"/>
              </a:rPr>
              <a:t>We</a:t>
            </a:r>
            <a:r>
              <a:rPr sz="1800" spc="-70" dirty="0">
                <a:solidFill>
                  <a:srgbClr val="002F4A"/>
                </a:solidFill>
                <a:latin typeface="Trebuchet MS"/>
                <a:cs typeface="Trebuchet MS"/>
              </a:rPr>
              <a:t> </a:t>
            </a:r>
            <a:r>
              <a:rPr sz="1800" spc="-20" dirty="0">
                <a:solidFill>
                  <a:srgbClr val="002F4A"/>
                </a:solidFill>
                <a:latin typeface="Trebuchet MS"/>
                <a:cs typeface="Trebuchet MS"/>
              </a:rPr>
              <a:t>have</a:t>
            </a:r>
            <a:r>
              <a:rPr sz="1800" spc="-70" dirty="0">
                <a:solidFill>
                  <a:srgbClr val="002F4A"/>
                </a:solidFill>
                <a:latin typeface="Trebuchet MS"/>
                <a:cs typeface="Trebuchet MS"/>
              </a:rPr>
              <a:t> </a:t>
            </a:r>
            <a:r>
              <a:rPr sz="1800" spc="-55" dirty="0">
                <a:solidFill>
                  <a:srgbClr val="002F4A"/>
                </a:solidFill>
                <a:latin typeface="Trebuchet MS"/>
                <a:cs typeface="Trebuchet MS"/>
              </a:rPr>
              <a:t>facilitated</a:t>
            </a:r>
            <a:r>
              <a:rPr sz="1800" spc="-70" dirty="0">
                <a:solidFill>
                  <a:srgbClr val="002F4A"/>
                </a:solidFill>
                <a:latin typeface="Trebuchet MS"/>
                <a:cs typeface="Trebuchet MS"/>
              </a:rPr>
              <a:t> </a:t>
            </a:r>
            <a:r>
              <a:rPr sz="1800" spc="-65" dirty="0">
                <a:solidFill>
                  <a:srgbClr val="002F4A"/>
                </a:solidFill>
                <a:latin typeface="Trebuchet MS"/>
                <a:cs typeface="Trebuchet MS"/>
              </a:rPr>
              <a:t>entry</a:t>
            </a:r>
            <a:r>
              <a:rPr sz="1800" spc="-70" dirty="0">
                <a:solidFill>
                  <a:srgbClr val="002F4A"/>
                </a:solidFill>
                <a:latin typeface="Trebuchet MS"/>
                <a:cs typeface="Trebuchet MS"/>
              </a:rPr>
              <a:t> </a:t>
            </a:r>
            <a:r>
              <a:rPr sz="1800" spc="-50" dirty="0">
                <a:solidFill>
                  <a:srgbClr val="002F4A"/>
                </a:solidFill>
                <a:latin typeface="Trebuchet MS"/>
                <a:cs typeface="Trebuchet MS"/>
              </a:rPr>
              <a:t>into</a:t>
            </a:r>
            <a:r>
              <a:rPr sz="1800" spc="-70" dirty="0">
                <a:solidFill>
                  <a:srgbClr val="002F4A"/>
                </a:solidFill>
                <a:latin typeface="Trebuchet MS"/>
                <a:cs typeface="Trebuchet MS"/>
              </a:rPr>
              <a:t> </a:t>
            </a:r>
            <a:r>
              <a:rPr sz="1800" spc="-60" dirty="0">
                <a:solidFill>
                  <a:srgbClr val="002F4A"/>
                </a:solidFill>
                <a:latin typeface="Trebuchet MS"/>
                <a:cs typeface="Trebuchet MS"/>
              </a:rPr>
              <a:t>treatment</a:t>
            </a:r>
            <a:r>
              <a:rPr sz="1800" spc="-70" dirty="0">
                <a:solidFill>
                  <a:srgbClr val="002F4A"/>
                </a:solidFill>
                <a:latin typeface="Trebuchet MS"/>
                <a:cs typeface="Trebuchet MS"/>
              </a:rPr>
              <a:t> </a:t>
            </a:r>
            <a:r>
              <a:rPr sz="1800" spc="-25" dirty="0">
                <a:solidFill>
                  <a:srgbClr val="002F4A"/>
                </a:solidFill>
                <a:latin typeface="Trebuchet MS"/>
                <a:cs typeface="Trebuchet MS"/>
              </a:rPr>
              <a:t>for</a:t>
            </a:r>
            <a:r>
              <a:rPr sz="1800" spc="-70" dirty="0">
                <a:solidFill>
                  <a:srgbClr val="002F4A"/>
                </a:solidFill>
                <a:latin typeface="Trebuchet MS"/>
                <a:cs typeface="Trebuchet MS"/>
              </a:rPr>
              <a:t> </a:t>
            </a:r>
            <a:r>
              <a:rPr sz="1800" spc="-20" dirty="0">
                <a:solidFill>
                  <a:srgbClr val="002F4A"/>
                </a:solidFill>
                <a:latin typeface="Trebuchet MS"/>
                <a:cs typeface="Trebuchet MS"/>
              </a:rPr>
              <a:t>many </a:t>
            </a:r>
            <a:r>
              <a:rPr sz="1800" spc="-30" dirty="0">
                <a:solidFill>
                  <a:srgbClr val="002F4A"/>
                </a:solidFill>
                <a:latin typeface="Trebuchet MS"/>
                <a:cs typeface="Trebuchet MS"/>
              </a:rPr>
              <a:t>people—</a:t>
            </a:r>
            <a:r>
              <a:rPr sz="1800" spc="-20" dirty="0">
                <a:solidFill>
                  <a:srgbClr val="002F4A"/>
                </a:solidFill>
                <a:latin typeface="Trebuchet MS"/>
                <a:cs typeface="Trebuchet MS"/>
              </a:rPr>
              <a:t>but</a:t>
            </a:r>
            <a:r>
              <a:rPr sz="1800" spc="-85" dirty="0">
                <a:solidFill>
                  <a:srgbClr val="002F4A"/>
                </a:solidFill>
                <a:latin typeface="Trebuchet MS"/>
                <a:cs typeface="Trebuchet MS"/>
              </a:rPr>
              <a:t> </a:t>
            </a:r>
            <a:r>
              <a:rPr sz="1800" spc="-20" dirty="0">
                <a:solidFill>
                  <a:srgbClr val="002F4A"/>
                </a:solidFill>
                <a:latin typeface="Trebuchet MS"/>
                <a:cs typeface="Trebuchet MS"/>
              </a:rPr>
              <a:t>only</a:t>
            </a:r>
            <a:r>
              <a:rPr sz="1800" spc="-85" dirty="0">
                <a:solidFill>
                  <a:srgbClr val="002F4A"/>
                </a:solidFill>
                <a:latin typeface="Trebuchet MS"/>
                <a:cs typeface="Trebuchet MS"/>
              </a:rPr>
              <a:t> </a:t>
            </a:r>
            <a:r>
              <a:rPr sz="1800" spc="-70" dirty="0">
                <a:solidFill>
                  <a:srgbClr val="002F4A"/>
                </a:solidFill>
                <a:latin typeface="Trebuchet MS"/>
                <a:cs typeface="Trebuchet MS"/>
              </a:rPr>
              <a:t>if</a:t>
            </a:r>
            <a:r>
              <a:rPr sz="1800" spc="-85" dirty="0">
                <a:solidFill>
                  <a:srgbClr val="002F4A"/>
                </a:solidFill>
                <a:latin typeface="Trebuchet MS"/>
                <a:cs typeface="Trebuchet MS"/>
              </a:rPr>
              <a:t> </a:t>
            </a:r>
            <a:r>
              <a:rPr sz="1800" spc="-75" dirty="0">
                <a:solidFill>
                  <a:srgbClr val="002F4A"/>
                </a:solidFill>
                <a:latin typeface="Trebuchet MS"/>
                <a:cs typeface="Trebuchet MS"/>
              </a:rPr>
              <a:t>that’s</a:t>
            </a:r>
            <a:r>
              <a:rPr sz="1800" spc="-85" dirty="0">
                <a:solidFill>
                  <a:srgbClr val="002F4A"/>
                </a:solidFill>
                <a:latin typeface="Trebuchet MS"/>
                <a:cs typeface="Trebuchet MS"/>
              </a:rPr>
              <a:t> </a:t>
            </a:r>
            <a:r>
              <a:rPr sz="1800" spc="-25" dirty="0">
                <a:solidFill>
                  <a:srgbClr val="002F4A"/>
                </a:solidFill>
                <a:latin typeface="Trebuchet MS"/>
                <a:cs typeface="Trebuchet MS"/>
              </a:rPr>
              <a:t>what</a:t>
            </a:r>
            <a:r>
              <a:rPr sz="1800" spc="-85" dirty="0">
                <a:solidFill>
                  <a:srgbClr val="002F4A"/>
                </a:solidFill>
                <a:latin typeface="Trebuchet MS"/>
                <a:cs typeface="Trebuchet MS"/>
              </a:rPr>
              <a:t> </a:t>
            </a:r>
            <a:r>
              <a:rPr sz="1800" spc="-65" dirty="0">
                <a:solidFill>
                  <a:srgbClr val="002F4A"/>
                </a:solidFill>
                <a:latin typeface="Trebuchet MS"/>
                <a:cs typeface="Trebuchet MS"/>
              </a:rPr>
              <a:t>they</a:t>
            </a:r>
            <a:r>
              <a:rPr sz="1800" spc="-85" dirty="0">
                <a:solidFill>
                  <a:srgbClr val="002F4A"/>
                </a:solidFill>
                <a:latin typeface="Trebuchet MS"/>
                <a:cs typeface="Trebuchet MS"/>
              </a:rPr>
              <a:t> </a:t>
            </a:r>
            <a:r>
              <a:rPr sz="1800" spc="-10" dirty="0">
                <a:solidFill>
                  <a:srgbClr val="002F4A"/>
                </a:solidFill>
                <a:latin typeface="Trebuchet MS"/>
                <a:cs typeface="Trebuchet MS"/>
              </a:rPr>
              <a:t>wanted.”</a:t>
            </a:r>
            <a:endParaRPr sz="1800" dirty="0">
              <a:latin typeface="Trebuchet MS"/>
              <a:cs typeface="Trebuchet MS"/>
            </a:endParaRPr>
          </a:p>
        </p:txBody>
      </p:sp>
      <p:pic>
        <p:nvPicPr>
          <p:cNvPr id="5" name="object 5">
            <a:extLst>
              <a:ext uri="{C183D7F6-B498-43B3-948B-1728B52AA6E4}">
                <adec:decorative xmlns:adec="http://schemas.microsoft.com/office/drawing/2017/decorative" val="1"/>
              </a:ext>
            </a:extLst>
          </p:cNvPr>
          <p:cNvPicPr/>
          <p:nvPr/>
        </p:nvPicPr>
        <p:blipFill>
          <a:blip r:embed="rId3" cstate="email">
            <a:extLst>
              <a:ext uri="{28A0092B-C50C-407E-A947-70E740481C1C}">
                <a14:useLocalDpi xmlns:a14="http://schemas.microsoft.com/office/drawing/2010/main"/>
              </a:ext>
            </a:extLst>
          </a:blip>
          <a:stretch>
            <a:fillRect/>
          </a:stretch>
        </p:blipFill>
        <p:spPr>
          <a:xfrm>
            <a:off x="12159150" y="6806251"/>
            <a:ext cx="6023152" cy="2882447"/>
          </a:xfrm>
          <a:prstGeom prst="rect">
            <a:avLst/>
          </a:prstGeom>
        </p:spPr>
      </p:pic>
      <p:pic>
        <p:nvPicPr>
          <p:cNvPr id="6" name="object 6" descr="Circular logo with the words Massachusetts Health Officers Association"/>
          <p:cNvPicPr/>
          <p:nvPr/>
        </p:nvPicPr>
        <p:blipFill>
          <a:blip r:embed="rId4" cstate="print"/>
          <a:stretch>
            <a:fillRect/>
          </a:stretch>
        </p:blipFill>
        <p:spPr>
          <a:xfrm>
            <a:off x="13493501" y="2890250"/>
            <a:ext cx="3509999" cy="350984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2554605"/>
          </a:xfrm>
          <a:custGeom>
            <a:avLst/>
            <a:gdLst/>
            <a:ahLst/>
            <a:cxnLst/>
            <a:rect l="l" t="t" r="r" b="b"/>
            <a:pathLst>
              <a:path w="18288000" h="2554605">
                <a:moveTo>
                  <a:pt x="18287999" y="2554199"/>
                </a:moveTo>
                <a:lnTo>
                  <a:pt x="0" y="2554199"/>
                </a:lnTo>
                <a:lnTo>
                  <a:pt x="0" y="0"/>
                </a:lnTo>
                <a:lnTo>
                  <a:pt x="18287999" y="0"/>
                </a:lnTo>
                <a:lnTo>
                  <a:pt x="18287999" y="2554199"/>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prstGeom prst="rect">
            <a:avLst/>
          </a:prstGeom>
        </p:spPr>
        <p:txBody>
          <a:bodyPr vert="horz" wrap="square" lIns="0" tIns="237249" rIns="0" bIns="0" rtlCol="0">
            <a:spAutoFit/>
          </a:bodyPr>
          <a:lstStyle/>
          <a:p>
            <a:pPr marL="226060" marR="5080">
              <a:lnSpc>
                <a:spcPct val="100000"/>
              </a:lnSpc>
              <a:spcBef>
                <a:spcPts val="100"/>
              </a:spcBef>
            </a:pPr>
            <a:r>
              <a:rPr sz="4400" dirty="0"/>
              <a:t>How</a:t>
            </a:r>
            <a:r>
              <a:rPr sz="4400" spc="-45" dirty="0"/>
              <a:t> </a:t>
            </a:r>
            <a:r>
              <a:rPr sz="4400" dirty="0"/>
              <a:t>The</a:t>
            </a:r>
            <a:r>
              <a:rPr sz="4400" spc="-35" dirty="0"/>
              <a:t> </a:t>
            </a:r>
            <a:r>
              <a:rPr sz="4400" dirty="0"/>
              <a:t>DHHS</a:t>
            </a:r>
            <a:r>
              <a:rPr sz="4400" spc="-35" dirty="0"/>
              <a:t> </a:t>
            </a:r>
            <a:r>
              <a:rPr sz="4400" dirty="0"/>
              <a:t>Participates:</a:t>
            </a:r>
            <a:r>
              <a:rPr sz="4400" spc="-25" dirty="0"/>
              <a:t> </a:t>
            </a:r>
            <a:r>
              <a:rPr sz="4400" dirty="0"/>
              <a:t>Local</a:t>
            </a:r>
            <a:r>
              <a:rPr sz="4400" spc="-30" dirty="0"/>
              <a:t> </a:t>
            </a:r>
            <a:r>
              <a:rPr sz="4400" dirty="0"/>
              <a:t>Public</a:t>
            </a:r>
            <a:r>
              <a:rPr sz="4400" spc="-35" dirty="0"/>
              <a:t> </a:t>
            </a:r>
            <a:r>
              <a:rPr sz="4400" dirty="0"/>
              <a:t>Health</a:t>
            </a:r>
            <a:r>
              <a:rPr sz="4400" spc="-30" dirty="0"/>
              <a:t> </a:t>
            </a:r>
            <a:r>
              <a:rPr sz="4400" spc="-10" dirty="0"/>
              <a:t>Strategic Development</a:t>
            </a:r>
            <a:r>
              <a:rPr sz="4400" spc="-114" dirty="0"/>
              <a:t> </a:t>
            </a:r>
            <a:r>
              <a:rPr sz="4400" dirty="0"/>
              <a:t>Informs</a:t>
            </a:r>
            <a:r>
              <a:rPr sz="4400" spc="-110" dirty="0"/>
              <a:t> </a:t>
            </a:r>
            <a:r>
              <a:rPr sz="4400" dirty="0"/>
              <a:t>National</a:t>
            </a:r>
            <a:r>
              <a:rPr sz="4400" spc="-110" dirty="0"/>
              <a:t> </a:t>
            </a:r>
            <a:r>
              <a:rPr sz="4400" spc="-10" dirty="0"/>
              <a:t>Efforts</a:t>
            </a:r>
            <a:endParaRPr sz="4400"/>
          </a:p>
        </p:txBody>
      </p:sp>
      <p:pic>
        <p:nvPicPr>
          <p:cNvPr id="6" name="object 6" descr="City of Northampton Public Health Department logo of a circle with the words Public Health, Prevent, Promote, Protect underneath"/>
          <p:cNvPicPr/>
          <p:nvPr/>
        </p:nvPicPr>
        <p:blipFill>
          <a:blip r:embed="rId2" cstate="print"/>
          <a:stretch>
            <a:fillRect/>
          </a:stretch>
        </p:blipFill>
        <p:spPr>
          <a:xfrm>
            <a:off x="598349" y="3335149"/>
            <a:ext cx="4190099" cy="4190149"/>
          </a:xfrm>
          <a:prstGeom prst="rect">
            <a:avLst/>
          </a:prstGeom>
        </p:spPr>
      </p:pic>
      <p:sp>
        <p:nvSpPr>
          <p:cNvPr id="7" name="object 7"/>
          <p:cNvSpPr txBox="1"/>
          <p:nvPr/>
        </p:nvSpPr>
        <p:spPr>
          <a:xfrm>
            <a:off x="895925" y="7791333"/>
            <a:ext cx="3623945" cy="1122680"/>
          </a:xfrm>
          <a:prstGeom prst="rect">
            <a:avLst/>
          </a:prstGeom>
        </p:spPr>
        <p:txBody>
          <a:bodyPr vert="horz" wrap="square" lIns="0" tIns="12700" rIns="0" bIns="0" rtlCol="0">
            <a:spAutoFit/>
          </a:bodyPr>
          <a:lstStyle/>
          <a:p>
            <a:pPr marL="12700" marR="5080">
              <a:lnSpc>
                <a:spcPct val="100000"/>
              </a:lnSpc>
              <a:spcBef>
                <a:spcPts val="100"/>
              </a:spcBef>
            </a:pPr>
            <a:r>
              <a:rPr sz="2400" b="1" spc="-75" dirty="0">
                <a:solidFill>
                  <a:srgbClr val="002F4A"/>
                </a:solidFill>
                <a:latin typeface="Book Antiqua"/>
                <a:cs typeface="Book Antiqua"/>
              </a:rPr>
              <a:t>DHHS</a:t>
            </a:r>
            <a:r>
              <a:rPr sz="2400" b="1" spc="-40" dirty="0">
                <a:solidFill>
                  <a:srgbClr val="002F4A"/>
                </a:solidFill>
                <a:latin typeface="Book Antiqua"/>
                <a:cs typeface="Book Antiqua"/>
              </a:rPr>
              <a:t> </a:t>
            </a:r>
            <a:r>
              <a:rPr sz="2400" b="1" spc="100" dirty="0">
                <a:solidFill>
                  <a:srgbClr val="002F4A"/>
                </a:solidFill>
                <a:latin typeface="Book Antiqua"/>
                <a:cs typeface="Book Antiqua"/>
              </a:rPr>
              <a:t>Participates</a:t>
            </a:r>
            <a:r>
              <a:rPr sz="2400" b="1" spc="-35" dirty="0">
                <a:solidFill>
                  <a:srgbClr val="002F4A"/>
                </a:solidFill>
                <a:latin typeface="Book Antiqua"/>
                <a:cs typeface="Book Antiqua"/>
              </a:rPr>
              <a:t> </a:t>
            </a:r>
            <a:r>
              <a:rPr sz="2400" b="1" spc="55" dirty="0">
                <a:solidFill>
                  <a:srgbClr val="002F4A"/>
                </a:solidFill>
                <a:latin typeface="Book Antiqua"/>
                <a:cs typeface="Book Antiqua"/>
              </a:rPr>
              <a:t>in </a:t>
            </a:r>
            <a:r>
              <a:rPr sz="2400" b="1" spc="-175" dirty="0">
                <a:solidFill>
                  <a:srgbClr val="002F4A"/>
                </a:solidFill>
                <a:latin typeface="Book Antiqua"/>
                <a:cs typeface="Book Antiqua"/>
              </a:rPr>
              <a:t>NACCHO</a:t>
            </a:r>
            <a:r>
              <a:rPr sz="2400" b="1" spc="5" dirty="0">
                <a:solidFill>
                  <a:srgbClr val="002F4A"/>
                </a:solidFill>
                <a:latin typeface="Book Antiqua"/>
                <a:cs typeface="Book Antiqua"/>
              </a:rPr>
              <a:t> </a:t>
            </a:r>
            <a:r>
              <a:rPr sz="2400" b="1" dirty="0">
                <a:solidFill>
                  <a:srgbClr val="002F4A"/>
                </a:solidFill>
                <a:latin typeface="Book Antiqua"/>
                <a:cs typeface="Book Antiqua"/>
              </a:rPr>
              <a:t>Key</a:t>
            </a:r>
            <a:r>
              <a:rPr sz="2400" b="1" spc="5" dirty="0">
                <a:solidFill>
                  <a:srgbClr val="002F4A"/>
                </a:solidFill>
                <a:latin typeface="Book Antiqua"/>
                <a:cs typeface="Book Antiqua"/>
              </a:rPr>
              <a:t> </a:t>
            </a:r>
            <a:r>
              <a:rPr sz="2400" b="1" spc="105" dirty="0">
                <a:solidFill>
                  <a:srgbClr val="002F4A"/>
                </a:solidFill>
                <a:latin typeface="Book Antiqua"/>
                <a:cs typeface="Book Antiqua"/>
              </a:rPr>
              <a:t>Informant </a:t>
            </a:r>
            <a:r>
              <a:rPr sz="2400" b="1" spc="90" dirty="0">
                <a:solidFill>
                  <a:srgbClr val="002F4A"/>
                </a:solidFill>
                <a:latin typeface="Book Antiqua"/>
                <a:cs typeface="Book Antiqua"/>
              </a:rPr>
              <a:t>Interviews</a:t>
            </a:r>
            <a:r>
              <a:rPr sz="2400" b="1" spc="10" dirty="0">
                <a:solidFill>
                  <a:srgbClr val="002F4A"/>
                </a:solidFill>
                <a:latin typeface="Book Antiqua"/>
                <a:cs typeface="Book Antiqua"/>
              </a:rPr>
              <a:t> </a:t>
            </a:r>
            <a:r>
              <a:rPr sz="2400" b="1" spc="-20" dirty="0">
                <a:solidFill>
                  <a:srgbClr val="002F4A"/>
                </a:solidFill>
                <a:latin typeface="Book Antiqua"/>
                <a:cs typeface="Book Antiqua"/>
              </a:rPr>
              <a:t>(KII)</a:t>
            </a:r>
            <a:endParaRPr sz="2400">
              <a:latin typeface="Book Antiqua"/>
              <a:cs typeface="Book Antiqua"/>
            </a:endParaRPr>
          </a:p>
        </p:txBody>
      </p:sp>
      <p:pic>
        <p:nvPicPr>
          <p:cNvPr id="4" name="object 4" descr="Images from NACCHO Public Health Frameworks Field Evaluation Results"/>
          <p:cNvPicPr/>
          <p:nvPr/>
        </p:nvPicPr>
        <p:blipFill>
          <a:blip r:embed="rId3" cstate="email">
            <a:extLst>
              <a:ext uri="{28A0092B-C50C-407E-A947-70E740481C1C}">
                <a14:useLocalDpi xmlns:a14="http://schemas.microsoft.com/office/drawing/2010/main"/>
              </a:ext>
            </a:extLst>
          </a:blip>
          <a:stretch>
            <a:fillRect/>
          </a:stretch>
        </p:blipFill>
        <p:spPr>
          <a:xfrm>
            <a:off x="5958101" y="2733821"/>
            <a:ext cx="5774396" cy="7423201"/>
          </a:xfrm>
          <a:prstGeom prst="rect">
            <a:avLst/>
          </a:prstGeom>
        </p:spPr>
      </p:pic>
      <p:pic>
        <p:nvPicPr>
          <p:cNvPr id="5" name="object 5" descr="Images from NACCHO Public Health Frameworks Field Evaluation Results"/>
          <p:cNvPicPr/>
          <p:nvPr/>
        </p:nvPicPr>
        <p:blipFill>
          <a:blip r:embed="rId4" cstate="email">
            <a:extLst>
              <a:ext uri="{28A0092B-C50C-407E-A947-70E740481C1C}">
                <a14:useLocalDpi xmlns:a14="http://schemas.microsoft.com/office/drawing/2010/main"/>
              </a:ext>
            </a:extLst>
          </a:blip>
          <a:stretch>
            <a:fillRect/>
          </a:stretch>
        </p:blipFill>
        <p:spPr>
          <a:xfrm>
            <a:off x="12186949" y="2686444"/>
            <a:ext cx="5774396" cy="74705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noGrp="1"/>
          </p:cNvSpPr>
          <p:nvPr>
            <p:ph type="title"/>
          </p:nvPr>
        </p:nvSpPr>
        <p:spPr>
          <a:prstGeom prst="rect">
            <a:avLst/>
          </a:prstGeom>
        </p:spPr>
        <p:txBody>
          <a:bodyPr vert="horz" wrap="square" lIns="0" tIns="12700" rIns="0" bIns="0" rtlCol="0">
            <a:spAutoFit/>
          </a:bodyPr>
          <a:lstStyle/>
          <a:p>
            <a:pPr marL="6774180" marR="5080" indent="-3059430">
              <a:lnSpc>
                <a:spcPct val="107000"/>
              </a:lnSpc>
              <a:spcBef>
                <a:spcPts val="100"/>
              </a:spcBef>
            </a:pPr>
            <a:r>
              <a:rPr sz="4400" dirty="0"/>
              <a:t>From</a:t>
            </a:r>
            <a:r>
              <a:rPr sz="4400" spc="-114" dirty="0"/>
              <a:t> </a:t>
            </a:r>
            <a:r>
              <a:rPr sz="4400" dirty="0"/>
              <a:t>Local</a:t>
            </a:r>
            <a:r>
              <a:rPr sz="4400" spc="-105" dirty="0"/>
              <a:t> </a:t>
            </a:r>
            <a:r>
              <a:rPr sz="4400" spc="-10" dirty="0"/>
              <a:t>Innovation</a:t>
            </a:r>
            <a:r>
              <a:rPr sz="4400" spc="-114" dirty="0"/>
              <a:t> </a:t>
            </a:r>
            <a:r>
              <a:rPr sz="4400" dirty="0"/>
              <a:t>to</a:t>
            </a:r>
            <a:r>
              <a:rPr sz="4400" spc="-110" dirty="0"/>
              <a:t> </a:t>
            </a:r>
            <a:r>
              <a:rPr sz="4400" spc="-10" dirty="0"/>
              <a:t>National Conversation</a:t>
            </a:r>
            <a:endParaRPr sz="4400"/>
          </a:p>
        </p:txBody>
      </p:sp>
      <p:pic>
        <p:nvPicPr>
          <p:cNvPr id="4" name="object 4" descr="Square logo from Logo from IACP 2022 conference with the words A source for excellance "/>
          <p:cNvPicPr/>
          <p:nvPr/>
        </p:nvPicPr>
        <p:blipFill>
          <a:blip r:embed="rId2" cstate="print"/>
          <a:stretch>
            <a:fillRect/>
          </a:stretch>
        </p:blipFill>
        <p:spPr>
          <a:xfrm>
            <a:off x="1595300" y="2988898"/>
            <a:ext cx="5953399" cy="5785399"/>
          </a:xfrm>
          <a:prstGeom prst="rect">
            <a:avLst/>
          </a:prstGeom>
        </p:spPr>
      </p:pic>
      <p:pic>
        <p:nvPicPr>
          <p:cNvPr id="5" name="object 5" descr="Blue rectangle with the words Rx Drug Abuse and Heroin Summit"/>
          <p:cNvPicPr/>
          <p:nvPr/>
        </p:nvPicPr>
        <p:blipFill>
          <a:blip r:embed="rId3" cstate="email">
            <a:extLst>
              <a:ext uri="{28A0092B-C50C-407E-A947-70E740481C1C}">
                <a14:useLocalDpi xmlns:a14="http://schemas.microsoft.com/office/drawing/2010/main"/>
              </a:ext>
            </a:extLst>
          </a:blip>
          <a:stretch>
            <a:fillRect/>
          </a:stretch>
        </p:blipFill>
        <p:spPr>
          <a:xfrm>
            <a:off x="8397899" y="3263950"/>
            <a:ext cx="8743500" cy="4786200"/>
          </a:xfrm>
          <a:prstGeom prst="rect">
            <a:avLst/>
          </a:prstGeom>
        </p:spPr>
      </p:pic>
      <p:pic>
        <p:nvPicPr>
          <p:cNvPr id="6" name="object 6">
            <a:extLst>
              <a:ext uri="{C183D7F6-B498-43B3-948B-1728B52AA6E4}">
                <adec:decorative xmlns:adec="http://schemas.microsoft.com/office/drawing/2017/decorative" val="1"/>
              </a:ext>
            </a:extLst>
          </p:cNvPr>
          <p:cNvPicPr/>
          <p:nvPr/>
        </p:nvPicPr>
        <p:blipFill>
          <a:blip r:embed="rId4" cstate="print"/>
          <a:stretch>
            <a:fillRect/>
          </a:stretch>
        </p:blipFill>
        <p:spPr>
          <a:xfrm>
            <a:off x="255224" y="161000"/>
            <a:ext cx="1835198" cy="1835198"/>
          </a:xfrm>
          <a:prstGeom prst="rect">
            <a:avLst/>
          </a:prstGeom>
        </p:spPr>
      </p:pic>
      <p:pic>
        <p:nvPicPr>
          <p:cNvPr id="2" name="object 2">
            <a:extLst>
              <a:ext uri="{C183D7F6-B498-43B3-948B-1728B52AA6E4}">
                <adec:decorative xmlns:adec="http://schemas.microsoft.com/office/drawing/2017/decorative" val="1"/>
              </a:ext>
            </a:extLst>
          </p:cNvPr>
          <p:cNvPicPr/>
          <p:nvPr/>
        </p:nvPicPr>
        <p:blipFill>
          <a:blip r:embed="rId5" cstate="print"/>
          <a:stretch>
            <a:fillRect/>
          </a:stretch>
        </p:blipFill>
        <p:spPr>
          <a:xfrm>
            <a:off x="16197575" y="161150"/>
            <a:ext cx="1835189" cy="183489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18287999" y="10286999"/>
                </a:moveTo>
                <a:lnTo>
                  <a:pt x="0" y="10286999"/>
                </a:lnTo>
                <a:lnTo>
                  <a:pt x="0" y="0"/>
                </a:lnTo>
                <a:lnTo>
                  <a:pt x="18287999" y="0"/>
                </a:lnTo>
                <a:lnTo>
                  <a:pt x="18287999" y="10286999"/>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prstGeom prst="rect">
            <a:avLst/>
          </a:prstGeom>
        </p:spPr>
        <p:txBody>
          <a:bodyPr vert="horz" wrap="square" lIns="0" tIns="122634" rIns="0" bIns="0" rtlCol="0">
            <a:spAutoFit/>
          </a:bodyPr>
          <a:lstStyle/>
          <a:p>
            <a:pPr marL="3279775">
              <a:lnSpc>
                <a:spcPct val="100000"/>
              </a:lnSpc>
              <a:spcBef>
                <a:spcPts val="100"/>
              </a:spcBef>
            </a:pPr>
            <a:r>
              <a:rPr sz="4600" dirty="0"/>
              <a:t>DHHS</a:t>
            </a:r>
            <a:r>
              <a:rPr sz="4600" spc="-75" dirty="0"/>
              <a:t> </a:t>
            </a:r>
            <a:r>
              <a:rPr sz="4600" dirty="0"/>
              <a:t>Prevention</a:t>
            </a:r>
            <a:r>
              <a:rPr sz="4600" spc="-75" dirty="0"/>
              <a:t> </a:t>
            </a:r>
            <a:r>
              <a:rPr sz="4600" dirty="0"/>
              <a:t>Programs</a:t>
            </a:r>
            <a:r>
              <a:rPr sz="4600" spc="-75" dirty="0"/>
              <a:t> </a:t>
            </a:r>
            <a:r>
              <a:rPr sz="4600" dirty="0"/>
              <a:t>and</a:t>
            </a:r>
            <a:r>
              <a:rPr sz="4600" spc="-70" dirty="0"/>
              <a:t> </a:t>
            </a:r>
            <a:r>
              <a:rPr sz="4600" spc="-10" dirty="0"/>
              <a:t>Outreach</a:t>
            </a:r>
            <a:endParaRPr sz="4600" dirty="0"/>
          </a:p>
        </p:txBody>
      </p:sp>
      <p:pic>
        <p:nvPicPr>
          <p:cNvPr id="4" name="object 4" descr="Image showing the DART program components with the word DART in the center and circles radiating out that read:&#10;• Regional collaboration&#10;• police partnerships&#10;• recovery coaches&#10;• harm reduction&#10;• dispatch training&#10;• data sharing&#10;• family engagement&#10;• community trust&#10;Underneath the circle are the words &#10;DART became a platform for culture change, partnership building, and systems development&#10;"/>
          <p:cNvPicPr/>
          <p:nvPr/>
        </p:nvPicPr>
        <p:blipFill>
          <a:blip r:embed="rId2" cstate="print"/>
          <a:stretch>
            <a:fillRect/>
          </a:stretch>
        </p:blipFill>
        <p:spPr>
          <a:xfrm>
            <a:off x="348999" y="2412501"/>
            <a:ext cx="9781898" cy="7336451"/>
          </a:xfrm>
          <a:prstGeom prst="rect">
            <a:avLst/>
          </a:prstGeom>
        </p:spPr>
      </p:pic>
      <p:pic>
        <p:nvPicPr>
          <p:cNvPr id="5" name="object 5" descr="Woman sitting at a café counter">
            <a:hlinkClick r:id="rId3"/>
          </p:cNvPr>
          <p:cNvPicPr/>
          <p:nvPr/>
        </p:nvPicPr>
        <p:blipFill>
          <a:blip r:embed="rId4" cstate="print"/>
          <a:stretch>
            <a:fillRect/>
          </a:stretch>
        </p:blipFill>
        <p:spPr>
          <a:xfrm>
            <a:off x="10996372" y="3912449"/>
            <a:ext cx="5806324" cy="3266057"/>
          </a:xfrm>
          <a:prstGeom prst="rect">
            <a:avLst/>
          </a:prstGeom>
        </p:spPr>
      </p:pic>
      <p:sp>
        <p:nvSpPr>
          <p:cNvPr id="7" name="object 7"/>
          <p:cNvSpPr txBox="1"/>
          <p:nvPr/>
        </p:nvSpPr>
        <p:spPr>
          <a:xfrm>
            <a:off x="11378155" y="7567748"/>
            <a:ext cx="5036820" cy="1341755"/>
          </a:xfrm>
          <a:prstGeom prst="rect">
            <a:avLst/>
          </a:prstGeom>
        </p:spPr>
        <p:txBody>
          <a:bodyPr vert="horz" wrap="square" lIns="0" tIns="12700" rIns="0" bIns="0" rtlCol="0">
            <a:spAutoFit/>
          </a:bodyPr>
          <a:lstStyle/>
          <a:p>
            <a:pPr marL="541020" marR="5080" indent="-528955">
              <a:lnSpc>
                <a:spcPct val="119900"/>
              </a:lnSpc>
              <a:spcBef>
                <a:spcPts val="100"/>
              </a:spcBef>
            </a:pPr>
            <a:r>
              <a:rPr sz="3600" b="1" dirty="0">
                <a:solidFill>
                  <a:srgbClr val="D88E29"/>
                </a:solidFill>
                <a:latin typeface="Georgia"/>
                <a:cs typeface="Georgia"/>
              </a:rPr>
              <a:t>State</a:t>
            </a:r>
            <a:r>
              <a:rPr sz="3600" b="1" spc="-35" dirty="0">
                <a:solidFill>
                  <a:srgbClr val="D88E29"/>
                </a:solidFill>
                <a:latin typeface="Georgia"/>
                <a:cs typeface="Georgia"/>
              </a:rPr>
              <a:t> </a:t>
            </a:r>
            <a:r>
              <a:rPr sz="3600" b="1" dirty="0">
                <a:solidFill>
                  <a:srgbClr val="D88E29"/>
                </a:solidFill>
                <a:latin typeface="Georgia"/>
                <a:cs typeface="Georgia"/>
              </a:rPr>
              <a:t>Without</a:t>
            </a:r>
            <a:r>
              <a:rPr sz="3600" b="1" spc="-30" dirty="0">
                <a:solidFill>
                  <a:srgbClr val="D88E29"/>
                </a:solidFill>
                <a:latin typeface="Georgia"/>
                <a:cs typeface="Georgia"/>
              </a:rPr>
              <a:t> </a:t>
            </a:r>
            <a:r>
              <a:rPr sz="3600" b="1" spc="-10" dirty="0">
                <a:solidFill>
                  <a:srgbClr val="D88E29"/>
                </a:solidFill>
                <a:latin typeface="Georgia"/>
                <a:cs typeface="Georgia"/>
              </a:rPr>
              <a:t>Stigma </a:t>
            </a:r>
            <a:r>
              <a:rPr sz="3600" b="1" dirty="0">
                <a:solidFill>
                  <a:srgbClr val="D88E29"/>
                </a:solidFill>
                <a:latin typeface="Georgia"/>
                <a:cs typeface="Georgia"/>
              </a:rPr>
              <a:t>Media</a:t>
            </a:r>
            <a:r>
              <a:rPr sz="3600" b="1" spc="-150" dirty="0">
                <a:solidFill>
                  <a:srgbClr val="D88E29"/>
                </a:solidFill>
                <a:latin typeface="Georgia"/>
                <a:cs typeface="Georgia"/>
              </a:rPr>
              <a:t> </a:t>
            </a:r>
            <a:r>
              <a:rPr sz="3600" b="1" spc="-10" dirty="0">
                <a:solidFill>
                  <a:srgbClr val="D88E29"/>
                </a:solidFill>
                <a:latin typeface="Georgia"/>
                <a:cs typeface="Georgia"/>
              </a:rPr>
              <a:t>Campaign</a:t>
            </a:r>
            <a:endParaRPr sz="3600">
              <a:latin typeface="Georgia"/>
              <a:cs typeface="Georgia"/>
            </a:endParaRPr>
          </a:p>
        </p:txBody>
      </p:sp>
      <p:pic>
        <p:nvPicPr>
          <p:cNvPr id="6" name="object 6">
            <a:extLst>
              <a:ext uri="{C183D7F6-B498-43B3-948B-1728B52AA6E4}">
                <adec:decorative xmlns:adec="http://schemas.microsoft.com/office/drawing/2017/decorative" val="1"/>
              </a:ext>
            </a:extLst>
          </p:cNvPr>
          <p:cNvPicPr/>
          <p:nvPr/>
        </p:nvPicPr>
        <p:blipFill>
          <a:blip r:embed="rId5" cstate="print"/>
          <a:stretch>
            <a:fillRect/>
          </a:stretch>
        </p:blipFill>
        <p:spPr>
          <a:xfrm>
            <a:off x="255224" y="161000"/>
            <a:ext cx="1835198" cy="183519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18287999" y="10286999"/>
                </a:moveTo>
                <a:lnTo>
                  <a:pt x="0" y="10286999"/>
                </a:lnTo>
                <a:lnTo>
                  <a:pt x="0" y="0"/>
                </a:lnTo>
                <a:lnTo>
                  <a:pt x="18287999" y="0"/>
                </a:lnTo>
                <a:lnTo>
                  <a:pt x="18287999" y="10286999"/>
                </a:lnTo>
                <a:close/>
              </a:path>
            </a:pathLst>
          </a:custGeom>
          <a:solidFill>
            <a:srgbClr val="31384D"/>
          </a:solidFill>
        </p:spPr>
        <p:txBody>
          <a:bodyPr wrap="square" lIns="0" tIns="0" rIns="0" bIns="0" rtlCol="0"/>
          <a:lstStyle/>
          <a:p>
            <a:endParaRPr/>
          </a:p>
        </p:txBody>
      </p:sp>
      <p:pic>
        <p:nvPicPr>
          <p:cNvPr id="3" name="object 3">
            <a:extLst>
              <a:ext uri="{C183D7F6-B498-43B3-948B-1728B52AA6E4}">
                <adec:decorative xmlns:adec="http://schemas.microsoft.com/office/drawing/2017/decorative" val="1"/>
              </a:ext>
            </a:extLst>
          </p:cNvPr>
          <p:cNvPicPr/>
          <p:nvPr/>
        </p:nvPicPr>
        <p:blipFill>
          <a:blip r:embed="rId2" cstate="print"/>
          <a:stretch>
            <a:fillRect/>
          </a:stretch>
        </p:blipFill>
        <p:spPr>
          <a:xfrm>
            <a:off x="16197575" y="161150"/>
            <a:ext cx="1835188" cy="1834896"/>
          </a:xfrm>
          <a:prstGeom prst="rect">
            <a:avLst/>
          </a:prstGeom>
        </p:spPr>
      </p:pic>
      <p:sp>
        <p:nvSpPr>
          <p:cNvPr id="4" name="object 4" descr="$PPTXTitle"/>
          <p:cNvSpPr txBox="1">
            <a:spLocks noGrp="1"/>
          </p:cNvSpPr>
          <p:nvPr>
            <p:ph type="title"/>
          </p:nvPr>
        </p:nvSpPr>
        <p:spPr>
          <a:prstGeom prst="rect">
            <a:avLst/>
          </a:prstGeom>
        </p:spPr>
        <p:txBody>
          <a:bodyPr vert="horz" wrap="square" lIns="0" tIns="369234" rIns="0" bIns="0" rtlCol="0">
            <a:spAutoFit/>
          </a:bodyPr>
          <a:lstStyle/>
          <a:p>
            <a:pPr marL="4234815">
              <a:lnSpc>
                <a:spcPct val="100000"/>
              </a:lnSpc>
              <a:spcBef>
                <a:spcPts val="100"/>
              </a:spcBef>
            </a:pPr>
            <a:r>
              <a:rPr sz="4600" dirty="0"/>
              <a:t>DART</a:t>
            </a:r>
            <a:r>
              <a:rPr sz="4600" spc="-20" dirty="0"/>
              <a:t> </a:t>
            </a:r>
            <a:r>
              <a:rPr sz="4600" dirty="0"/>
              <a:t>and</a:t>
            </a:r>
            <a:r>
              <a:rPr sz="4600" spc="-15" dirty="0"/>
              <a:t> </a:t>
            </a:r>
            <a:r>
              <a:rPr sz="4600" dirty="0"/>
              <a:t>CIT</a:t>
            </a:r>
            <a:r>
              <a:rPr sz="4600" spc="-20" dirty="0"/>
              <a:t> </a:t>
            </a:r>
            <a:r>
              <a:rPr sz="4600" dirty="0"/>
              <a:t>Grew</a:t>
            </a:r>
            <a:r>
              <a:rPr sz="4600" spc="-20" dirty="0"/>
              <a:t> </a:t>
            </a:r>
            <a:r>
              <a:rPr sz="4600" spc="-10" dirty="0"/>
              <a:t>Together</a:t>
            </a:r>
            <a:endParaRPr sz="4600"/>
          </a:p>
        </p:txBody>
      </p:sp>
      <p:pic>
        <p:nvPicPr>
          <p:cNvPr id="5" name="object 5" descr="Graphic of a venn diagram&#10;Left side: DART&#10;• Substance use, recovery, harm reduction, outreach&#10;Center: Shared Values&#10;• Training, relationship-building, person centered response, cross system collaboration&#10;&#10;Right side: CIT&#10;• Behavioral health, crisis response, de-escalation, community partnerships&#10;&#10;Underneath diagram&#10;While DART and CIT emerged from different needs, both helped advance a more collaborative, community centered approach to crisis response&#10;"/>
          <p:cNvPicPr/>
          <p:nvPr/>
        </p:nvPicPr>
        <p:blipFill>
          <a:blip r:embed="rId3" cstate="print"/>
          <a:stretch>
            <a:fillRect/>
          </a:stretch>
        </p:blipFill>
        <p:spPr>
          <a:xfrm>
            <a:off x="372299" y="2645399"/>
            <a:ext cx="9996825" cy="6664550"/>
          </a:xfrm>
          <a:prstGeom prst="rect">
            <a:avLst/>
          </a:prstGeom>
        </p:spPr>
      </p:pic>
      <p:pic>
        <p:nvPicPr>
          <p:cNvPr id="6" name="object 6" descr="Image of Chief Jennifer Gundersen, South Hadley">
            <a:hlinkClick r:id="rId4"/>
          </p:cNvPr>
          <p:cNvPicPr/>
          <p:nvPr/>
        </p:nvPicPr>
        <p:blipFill>
          <a:blip r:embed="rId5" cstate="print"/>
          <a:stretch>
            <a:fillRect/>
          </a:stretch>
        </p:blipFill>
        <p:spPr>
          <a:xfrm>
            <a:off x="10623625" y="3168484"/>
            <a:ext cx="7280050" cy="4095024"/>
          </a:xfrm>
          <a:prstGeom prst="rect">
            <a:avLst/>
          </a:prstGeom>
        </p:spPr>
      </p:pic>
      <p:sp>
        <p:nvSpPr>
          <p:cNvPr id="8" name="object 8"/>
          <p:cNvSpPr txBox="1"/>
          <p:nvPr/>
        </p:nvSpPr>
        <p:spPr>
          <a:xfrm>
            <a:off x="11021852" y="7651887"/>
            <a:ext cx="6680200" cy="1122680"/>
          </a:xfrm>
          <a:prstGeom prst="rect">
            <a:avLst/>
          </a:prstGeom>
        </p:spPr>
        <p:txBody>
          <a:bodyPr vert="horz" wrap="square" lIns="0" tIns="12700" rIns="0" bIns="0" rtlCol="0">
            <a:spAutoFit/>
          </a:bodyPr>
          <a:lstStyle/>
          <a:p>
            <a:pPr marL="12700" marR="5080" indent="212725">
              <a:lnSpc>
                <a:spcPct val="100000"/>
              </a:lnSpc>
              <a:spcBef>
                <a:spcPts val="100"/>
              </a:spcBef>
            </a:pPr>
            <a:r>
              <a:rPr sz="3600" b="1" dirty="0">
                <a:solidFill>
                  <a:srgbClr val="D88E29"/>
                </a:solidFill>
                <a:latin typeface="Georgia"/>
                <a:cs typeface="Georgia"/>
              </a:rPr>
              <a:t>Chief</a:t>
            </a:r>
            <a:r>
              <a:rPr sz="3600" b="1" spc="-165" dirty="0">
                <a:solidFill>
                  <a:srgbClr val="D88E29"/>
                </a:solidFill>
                <a:latin typeface="Georgia"/>
                <a:cs typeface="Georgia"/>
              </a:rPr>
              <a:t> </a:t>
            </a:r>
            <a:r>
              <a:rPr sz="3600" b="1" dirty="0">
                <a:solidFill>
                  <a:srgbClr val="D88E29"/>
                </a:solidFill>
                <a:latin typeface="Georgia"/>
                <a:cs typeface="Georgia"/>
              </a:rPr>
              <a:t>Jennifer</a:t>
            </a:r>
            <a:r>
              <a:rPr sz="3600" b="1" spc="-160" dirty="0">
                <a:solidFill>
                  <a:srgbClr val="D88E29"/>
                </a:solidFill>
                <a:latin typeface="Georgia"/>
                <a:cs typeface="Georgia"/>
              </a:rPr>
              <a:t> </a:t>
            </a:r>
            <a:r>
              <a:rPr sz="3600" b="1" spc="-10" dirty="0">
                <a:solidFill>
                  <a:srgbClr val="D88E29"/>
                </a:solidFill>
                <a:latin typeface="Georgia"/>
                <a:cs typeface="Georgia"/>
              </a:rPr>
              <a:t>Gundersen, </a:t>
            </a:r>
            <a:r>
              <a:rPr sz="3600" b="1" dirty="0">
                <a:solidFill>
                  <a:srgbClr val="D88E29"/>
                </a:solidFill>
                <a:latin typeface="Georgia"/>
                <a:cs typeface="Georgia"/>
              </a:rPr>
              <a:t>South</a:t>
            </a:r>
            <a:r>
              <a:rPr sz="3600" b="1" spc="-75" dirty="0">
                <a:solidFill>
                  <a:srgbClr val="D88E29"/>
                </a:solidFill>
                <a:latin typeface="Georgia"/>
                <a:cs typeface="Georgia"/>
              </a:rPr>
              <a:t> </a:t>
            </a:r>
            <a:r>
              <a:rPr sz="3600" b="1" dirty="0">
                <a:solidFill>
                  <a:srgbClr val="D88E29"/>
                </a:solidFill>
                <a:latin typeface="Georgia"/>
                <a:cs typeface="Georgia"/>
              </a:rPr>
              <a:t>Hadley</a:t>
            </a:r>
            <a:r>
              <a:rPr sz="3600" b="1" spc="-70" dirty="0">
                <a:solidFill>
                  <a:srgbClr val="D88E29"/>
                </a:solidFill>
                <a:latin typeface="Georgia"/>
                <a:cs typeface="Georgia"/>
              </a:rPr>
              <a:t> </a:t>
            </a:r>
            <a:r>
              <a:rPr sz="3600" b="1" dirty="0">
                <a:solidFill>
                  <a:srgbClr val="D88E29"/>
                </a:solidFill>
                <a:latin typeface="Georgia"/>
                <a:cs typeface="Georgia"/>
              </a:rPr>
              <a:t>-</a:t>
            </a:r>
            <a:r>
              <a:rPr sz="3600" b="1" spc="-75" dirty="0">
                <a:solidFill>
                  <a:srgbClr val="D88E29"/>
                </a:solidFill>
                <a:latin typeface="Georgia"/>
                <a:cs typeface="Georgia"/>
              </a:rPr>
              <a:t> </a:t>
            </a:r>
            <a:r>
              <a:rPr sz="3600" b="1" dirty="0">
                <a:solidFill>
                  <a:srgbClr val="D88E29"/>
                </a:solidFill>
                <a:latin typeface="Georgia"/>
                <a:cs typeface="Georgia"/>
              </a:rPr>
              <a:t>Data</a:t>
            </a:r>
            <a:r>
              <a:rPr sz="3600" b="1" spc="-70" dirty="0">
                <a:solidFill>
                  <a:srgbClr val="D88E29"/>
                </a:solidFill>
                <a:latin typeface="Georgia"/>
                <a:cs typeface="Georgia"/>
              </a:rPr>
              <a:t> </a:t>
            </a:r>
            <a:r>
              <a:rPr sz="3600" b="1" spc="-10" dirty="0">
                <a:solidFill>
                  <a:srgbClr val="D88E29"/>
                </a:solidFill>
                <a:latin typeface="Georgia"/>
                <a:cs typeface="Georgia"/>
              </a:rPr>
              <a:t>Sharing</a:t>
            </a:r>
            <a:endParaRPr sz="3600">
              <a:latin typeface="Georgia"/>
              <a:cs typeface="Georgia"/>
            </a:endParaRPr>
          </a:p>
        </p:txBody>
      </p:sp>
      <p:pic>
        <p:nvPicPr>
          <p:cNvPr id="7" name="object 7">
            <a:extLst>
              <a:ext uri="{C183D7F6-B498-43B3-948B-1728B52AA6E4}">
                <adec:decorative xmlns:adec="http://schemas.microsoft.com/office/drawing/2017/decorative" val="1"/>
              </a:ext>
            </a:extLst>
          </p:cNvPr>
          <p:cNvPicPr/>
          <p:nvPr/>
        </p:nvPicPr>
        <p:blipFill>
          <a:blip r:embed="rId6" cstate="print"/>
          <a:stretch>
            <a:fillRect/>
          </a:stretch>
        </p:blipFill>
        <p:spPr>
          <a:xfrm>
            <a:off x="255224" y="161000"/>
            <a:ext cx="1835198" cy="183519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descr="$PPTXTitle">
            <a:extLst>
              <a:ext uri="{C183D7F6-B498-43B3-948B-1728B52AA6E4}">
                <adec:decorative xmlns:adec="http://schemas.microsoft.com/office/drawing/2017/decorative" val="0"/>
              </a:ext>
            </a:extLst>
          </p:cNvPr>
          <p:cNvSpPr txBox="1">
            <a:spLocks noGrp="1"/>
          </p:cNvSpPr>
          <p:nvPr>
            <p:ph type="title"/>
          </p:nvPr>
        </p:nvSpPr>
        <p:spPr>
          <a:xfrm>
            <a:off x="3084892" y="8712872"/>
            <a:ext cx="12110085" cy="695960"/>
          </a:xfrm>
          <a:prstGeom prst="rect">
            <a:avLst/>
          </a:prstGeom>
        </p:spPr>
        <p:txBody>
          <a:bodyPr vert="horz" wrap="square" lIns="0" tIns="12700" rIns="0" bIns="0" rtlCol="0">
            <a:spAutoFit/>
          </a:bodyPr>
          <a:lstStyle/>
          <a:p>
            <a:pPr marL="12700">
              <a:lnSpc>
                <a:spcPct val="100000"/>
              </a:lnSpc>
              <a:spcBef>
                <a:spcPts val="100"/>
              </a:spcBef>
            </a:pPr>
            <a:r>
              <a:rPr sz="4400" dirty="0">
                <a:solidFill>
                  <a:schemeClr val="bg1"/>
                </a:solidFill>
              </a:rPr>
              <a:t>From</a:t>
            </a:r>
            <a:r>
              <a:rPr sz="4400" spc="-90" dirty="0">
                <a:solidFill>
                  <a:schemeClr val="bg1"/>
                </a:solidFill>
              </a:rPr>
              <a:t> </a:t>
            </a:r>
            <a:r>
              <a:rPr sz="4400" dirty="0">
                <a:solidFill>
                  <a:schemeClr val="bg1"/>
                </a:solidFill>
              </a:rPr>
              <a:t>local</a:t>
            </a:r>
            <a:r>
              <a:rPr sz="4400" spc="-85" dirty="0">
                <a:solidFill>
                  <a:schemeClr val="bg1"/>
                </a:solidFill>
              </a:rPr>
              <a:t> </a:t>
            </a:r>
            <a:r>
              <a:rPr sz="4400" dirty="0">
                <a:solidFill>
                  <a:schemeClr val="bg1"/>
                </a:solidFill>
              </a:rPr>
              <a:t>challenges</a:t>
            </a:r>
            <a:r>
              <a:rPr sz="4400" spc="-85" dirty="0">
                <a:solidFill>
                  <a:schemeClr val="bg1"/>
                </a:solidFill>
              </a:rPr>
              <a:t> </a:t>
            </a:r>
            <a:r>
              <a:rPr sz="4400" dirty="0">
                <a:solidFill>
                  <a:schemeClr val="bg1"/>
                </a:solidFill>
              </a:rPr>
              <a:t>to</a:t>
            </a:r>
            <a:r>
              <a:rPr sz="4400" spc="-90" dirty="0">
                <a:solidFill>
                  <a:schemeClr val="bg1"/>
                </a:solidFill>
              </a:rPr>
              <a:t> </a:t>
            </a:r>
            <a:r>
              <a:rPr sz="4400" dirty="0">
                <a:solidFill>
                  <a:schemeClr val="bg1"/>
                </a:solidFill>
              </a:rPr>
              <a:t>shared</a:t>
            </a:r>
            <a:r>
              <a:rPr sz="4400" spc="-80" dirty="0">
                <a:solidFill>
                  <a:schemeClr val="bg1"/>
                </a:solidFill>
              </a:rPr>
              <a:t> </a:t>
            </a:r>
            <a:r>
              <a:rPr sz="4400" spc="-10" dirty="0">
                <a:solidFill>
                  <a:schemeClr val="bg1"/>
                </a:solidFill>
              </a:rPr>
              <a:t>solutions.</a:t>
            </a:r>
            <a:endParaRPr sz="4400" dirty="0">
              <a:solidFill>
                <a:schemeClr val="bg1"/>
              </a:solidFill>
            </a:endParaRPr>
          </a:p>
        </p:txBody>
      </p:sp>
      <p:pic>
        <p:nvPicPr>
          <p:cNvPr id="4" name="object 4" descr="image with two boxes with text&#10;&#10;Left box has a graphic of a lightbuld with the following text under it&#10;Innovation through necessity&#10;Resource limitations&#10;workforce shortages&#10;geographic challenges&#10;&#10;Right box has a graphic of a star with the following text under it&#10;Innovation worth sharing&#10;DART&#10;recovery workforce&#10;harm reduction integration&#10;community crisis response&#10;"/>
          <p:cNvPicPr/>
          <p:nvPr/>
        </p:nvPicPr>
        <p:blipFill>
          <a:blip r:embed="rId2" cstate="email">
            <a:extLst>
              <a:ext uri="{28A0092B-C50C-407E-A947-70E740481C1C}">
                <a14:useLocalDpi xmlns:a14="http://schemas.microsoft.com/office/drawing/2010/main"/>
              </a:ext>
            </a:extLst>
          </a:blip>
          <a:stretch>
            <a:fillRect/>
          </a:stretch>
        </p:blipFill>
        <p:spPr>
          <a:xfrm>
            <a:off x="2198905" y="390887"/>
            <a:ext cx="14148576" cy="7962800"/>
          </a:xfrm>
          <a:prstGeom prst="rect">
            <a:avLst/>
          </a:prstGeom>
        </p:spPr>
      </p:pic>
      <p:pic>
        <p:nvPicPr>
          <p:cNvPr id="2" name="object 2">
            <a:extLst>
              <a:ext uri="{C183D7F6-B498-43B3-948B-1728B52AA6E4}">
                <adec:decorative xmlns:adec="http://schemas.microsoft.com/office/drawing/2017/decorative" val="1"/>
              </a:ext>
            </a:extLst>
          </p:cNvPr>
          <p:cNvPicPr/>
          <p:nvPr/>
        </p:nvPicPr>
        <p:blipFill>
          <a:blip r:embed="rId3" cstate="print"/>
          <a:stretch>
            <a:fillRect/>
          </a:stretch>
        </p:blipFill>
        <p:spPr>
          <a:xfrm>
            <a:off x="118650" y="8320775"/>
            <a:ext cx="1845699" cy="1845699"/>
          </a:xfrm>
          <a:prstGeom prst="rect">
            <a:avLst/>
          </a:prstGeom>
        </p:spPr>
      </p:pic>
      <p:pic>
        <p:nvPicPr>
          <p:cNvPr id="3" name="object 3">
            <a:extLst>
              <a:ext uri="{C183D7F6-B498-43B3-948B-1728B52AA6E4}">
                <adec:decorative xmlns:adec="http://schemas.microsoft.com/office/drawing/2017/decorative" val="1"/>
              </a:ext>
            </a:extLst>
          </p:cNvPr>
          <p:cNvPicPr/>
          <p:nvPr/>
        </p:nvPicPr>
        <p:blipFill>
          <a:blip r:embed="rId4" cstate="print"/>
          <a:stretch>
            <a:fillRect/>
          </a:stretch>
        </p:blipFill>
        <p:spPr>
          <a:xfrm>
            <a:off x="16452800" y="8326175"/>
            <a:ext cx="1835189" cy="183489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descr="$PPTXTitle"/>
          <p:cNvSpPr txBox="1">
            <a:spLocks noGrp="1"/>
          </p:cNvSpPr>
          <p:nvPr>
            <p:ph type="title"/>
          </p:nvPr>
        </p:nvSpPr>
        <p:spPr>
          <a:xfrm>
            <a:off x="3533813" y="18367"/>
            <a:ext cx="11383010" cy="1366520"/>
          </a:xfrm>
          <a:prstGeom prst="rect">
            <a:avLst/>
          </a:prstGeom>
        </p:spPr>
        <p:txBody>
          <a:bodyPr vert="horz" wrap="square" lIns="0" tIns="12700" rIns="0" bIns="0" rtlCol="0">
            <a:spAutoFit/>
          </a:bodyPr>
          <a:lstStyle/>
          <a:p>
            <a:pPr marL="422909" marR="5080" indent="-410845">
              <a:lnSpc>
                <a:spcPct val="100000"/>
              </a:lnSpc>
              <a:spcBef>
                <a:spcPts val="100"/>
              </a:spcBef>
            </a:pPr>
            <a:r>
              <a:rPr sz="4400" dirty="0"/>
              <a:t>City</a:t>
            </a:r>
            <a:r>
              <a:rPr sz="4400" spc="-130" dirty="0"/>
              <a:t> </a:t>
            </a:r>
            <a:r>
              <a:rPr sz="4400" dirty="0"/>
              <a:t>leadership</a:t>
            </a:r>
            <a:r>
              <a:rPr sz="4400" spc="-114" dirty="0"/>
              <a:t> </a:t>
            </a:r>
            <a:r>
              <a:rPr sz="4400" dirty="0"/>
              <a:t>Strategic</a:t>
            </a:r>
            <a:r>
              <a:rPr sz="4400" spc="-120" dirty="0"/>
              <a:t> </a:t>
            </a:r>
            <a:r>
              <a:rPr sz="4400" spc="-10" dirty="0"/>
              <a:t>Development</a:t>
            </a:r>
            <a:r>
              <a:rPr sz="4400" spc="-114" dirty="0"/>
              <a:t> </a:t>
            </a:r>
            <a:r>
              <a:rPr sz="4400" spc="-50" dirty="0"/>
              <a:t>- </a:t>
            </a:r>
            <a:r>
              <a:rPr sz="4400" dirty="0"/>
              <a:t>The</a:t>
            </a:r>
            <a:r>
              <a:rPr sz="4400" spc="-50" dirty="0"/>
              <a:t> </a:t>
            </a:r>
            <a:r>
              <a:rPr sz="4400" dirty="0"/>
              <a:t>Role</a:t>
            </a:r>
            <a:r>
              <a:rPr sz="4400" spc="-45" dirty="0"/>
              <a:t> </a:t>
            </a:r>
            <a:r>
              <a:rPr sz="4400" dirty="0"/>
              <a:t>of</a:t>
            </a:r>
            <a:r>
              <a:rPr sz="4400" spc="-45" dirty="0"/>
              <a:t> </a:t>
            </a:r>
            <a:r>
              <a:rPr sz="4400" dirty="0"/>
              <a:t>Public</a:t>
            </a:r>
            <a:r>
              <a:rPr sz="4400" spc="-45" dirty="0"/>
              <a:t> </a:t>
            </a:r>
            <a:r>
              <a:rPr sz="4400" dirty="0"/>
              <a:t>Health</a:t>
            </a:r>
            <a:r>
              <a:rPr sz="4400" spc="-45" dirty="0"/>
              <a:t> </a:t>
            </a:r>
            <a:r>
              <a:rPr sz="4400" spc="-10" dirty="0"/>
              <a:t>Expanding</a:t>
            </a:r>
            <a:endParaRPr sz="4400"/>
          </a:p>
        </p:txBody>
      </p:sp>
      <p:pic>
        <p:nvPicPr>
          <p:cNvPr id="3" name="object 3" descr="Image showing visual evolution from NHD to DHHS with arrows pointing left:&#10;• Hampshire HOPE&#10;• DART&#10;• Recovery Workforce&#10;• Crisis Partnerships&#10;• Community Care&#10;Community needs evolved. So did the response."/>
          <p:cNvPicPr/>
          <p:nvPr/>
        </p:nvPicPr>
        <p:blipFill>
          <a:blip r:embed="rId2" cstate="email">
            <a:extLst>
              <a:ext uri="{28A0092B-C50C-407E-A947-70E740481C1C}">
                <a14:useLocalDpi xmlns:a14="http://schemas.microsoft.com/office/drawing/2010/main"/>
              </a:ext>
            </a:extLst>
          </a:blip>
          <a:stretch>
            <a:fillRect/>
          </a:stretch>
        </p:blipFill>
        <p:spPr>
          <a:xfrm>
            <a:off x="3084501" y="1620662"/>
            <a:ext cx="12678523" cy="8457874"/>
          </a:xfrm>
          <a:prstGeom prst="rect">
            <a:avLst/>
          </a:prstGeom>
        </p:spPr>
      </p:pic>
      <p:pic>
        <p:nvPicPr>
          <p:cNvPr id="2" name="object 2">
            <a:extLst>
              <a:ext uri="{C183D7F6-B498-43B3-948B-1728B52AA6E4}">
                <adec:decorative xmlns:adec="http://schemas.microsoft.com/office/drawing/2017/decorative" val="1"/>
              </a:ext>
            </a:extLst>
          </p:cNvPr>
          <p:cNvPicPr/>
          <p:nvPr/>
        </p:nvPicPr>
        <p:blipFill>
          <a:blip r:embed="rId3" cstate="print"/>
          <a:stretch>
            <a:fillRect/>
          </a:stretch>
        </p:blipFill>
        <p:spPr>
          <a:xfrm>
            <a:off x="16197575" y="161150"/>
            <a:ext cx="1835189" cy="1834896"/>
          </a:xfrm>
          <a:prstGeom prst="rect">
            <a:avLst/>
          </a:prstGeom>
        </p:spPr>
      </p:pic>
      <p:pic>
        <p:nvPicPr>
          <p:cNvPr id="4" name="object 4">
            <a:extLst>
              <a:ext uri="{C183D7F6-B498-43B3-948B-1728B52AA6E4}">
                <adec:decorative xmlns:adec="http://schemas.microsoft.com/office/drawing/2017/decorative" val="1"/>
              </a:ext>
            </a:extLst>
          </p:cNvPr>
          <p:cNvPicPr/>
          <p:nvPr/>
        </p:nvPicPr>
        <p:blipFill>
          <a:blip r:embed="rId4" cstate="print"/>
          <a:stretch>
            <a:fillRect/>
          </a:stretch>
        </p:blipFill>
        <p:spPr>
          <a:xfrm>
            <a:off x="255224" y="161000"/>
            <a:ext cx="1835198" cy="183519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2554605"/>
          </a:xfrm>
          <a:custGeom>
            <a:avLst/>
            <a:gdLst/>
            <a:ahLst/>
            <a:cxnLst/>
            <a:rect l="l" t="t" r="r" b="b"/>
            <a:pathLst>
              <a:path w="18288000" h="2554605">
                <a:moveTo>
                  <a:pt x="18287999" y="2554199"/>
                </a:moveTo>
                <a:lnTo>
                  <a:pt x="0" y="2554199"/>
                </a:lnTo>
                <a:lnTo>
                  <a:pt x="0" y="0"/>
                </a:lnTo>
                <a:lnTo>
                  <a:pt x="18287999" y="0"/>
                </a:lnTo>
                <a:lnTo>
                  <a:pt x="18287999" y="2554199"/>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prstGeom prst="rect">
            <a:avLst/>
          </a:prstGeom>
        </p:spPr>
        <p:txBody>
          <a:bodyPr vert="horz" wrap="square" lIns="0" tIns="12700" rIns="0" bIns="0" rtlCol="0">
            <a:spAutoFit/>
          </a:bodyPr>
          <a:lstStyle/>
          <a:p>
            <a:pPr marR="5080" indent="5080" algn="ctr">
              <a:lnSpc>
                <a:spcPct val="100000"/>
              </a:lnSpc>
              <a:spcBef>
                <a:spcPts val="100"/>
              </a:spcBef>
            </a:pPr>
            <a:r>
              <a:rPr sz="4400" dirty="0"/>
              <a:t>DHHS</a:t>
            </a:r>
            <a:r>
              <a:rPr sz="4400" spc="-70" dirty="0"/>
              <a:t> </a:t>
            </a:r>
            <a:r>
              <a:rPr sz="4400" dirty="0"/>
              <a:t>Includes</a:t>
            </a:r>
            <a:r>
              <a:rPr sz="4400" spc="-70" dirty="0"/>
              <a:t> </a:t>
            </a:r>
            <a:r>
              <a:rPr sz="4400" dirty="0"/>
              <a:t>and</a:t>
            </a:r>
            <a:r>
              <a:rPr sz="4400" spc="-65" dirty="0"/>
              <a:t> </a:t>
            </a:r>
            <a:r>
              <a:rPr sz="4400" dirty="0"/>
              <a:t>Elevates</a:t>
            </a:r>
            <a:r>
              <a:rPr sz="4400" spc="-70" dirty="0"/>
              <a:t> </a:t>
            </a:r>
            <a:r>
              <a:rPr sz="4400" spc="-10" dirty="0"/>
              <a:t>“Community</a:t>
            </a:r>
            <a:r>
              <a:rPr sz="4400" spc="-65" dirty="0"/>
              <a:t> </a:t>
            </a:r>
            <a:r>
              <a:rPr sz="4400" dirty="0"/>
              <a:t>Voices</a:t>
            </a:r>
            <a:r>
              <a:rPr sz="4400" spc="-65" dirty="0"/>
              <a:t> </a:t>
            </a:r>
            <a:r>
              <a:rPr sz="4400" spc="-10" dirty="0"/>
              <a:t>Data” </a:t>
            </a:r>
            <a:r>
              <a:rPr sz="4400" dirty="0"/>
              <a:t>Example</a:t>
            </a:r>
            <a:r>
              <a:rPr sz="4400" spc="-100" dirty="0"/>
              <a:t> </a:t>
            </a:r>
            <a:r>
              <a:rPr sz="4400" dirty="0"/>
              <a:t>of</a:t>
            </a:r>
            <a:r>
              <a:rPr sz="4400" spc="-90" dirty="0"/>
              <a:t> </a:t>
            </a:r>
            <a:r>
              <a:rPr sz="4400" dirty="0"/>
              <a:t>Primary</a:t>
            </a:r>
            <a:r>
              <a:rPr sz="4400" spc="-95" dirty="0"/>
              <a:t> </a:t>
            </a:r>
            <a:r>
              <a:rPr sz="4400" dirty="0"/>
              <a:t>Relationships</a:t>
            </a:r>
            <a:r>
              <a:rPr sz="4400" spc="-95" dirty="0"/>
              <a:t> </a:t>
            </a:r>
            <a:r>
              <a:rPr sz="4400" dirty="0"/>
              <a:t>and</a:t>
            </a:r>
            <a:r>
              <a:rPr sz="4400" spc="-95" dirty="0"/>
              <a:t> </a:t>
            </a:r>
            <a:r>
              <a:rPr sz="4400" dirty="0"/>
              <a:t>Trust</a:t>
            </a:r>
            <a:r>
              <a:rPr sz="4400" spc="-95" dirty="0"/>
              <a:t> </a:t>
            </a:r>
            <a:r>
              <a:rPr sz="4400" dirty="0"/>
              <a:t>Data</a:t>
            </a:r>
            <a:r>
              <a:rPr sz="4400" spc="-100" dirty="0"/>
              <a:t> </a:t>
            </a:r>
            <a:r>
              <a:rPr sz="4400" dirty="0"/>
              <a:t>Question</a:t>
            </a:r>
            <a:r>
              <a:rPr sz="4400" spc="-95" dirty="0"/>
              <a:t> </a:t>
            </a:r>
            <a:r>
              <a:rPr sz="4400" spc="-50" dirty="0"/>
              <a:t>- </a:t>
            </a:r>
            <a:r>
              <a:rPr sz="4400" dirty="0"/>
              <a:t>“Who</a:t>
            </a:r>
            <a:r>
              <a:rPr sz="4400" spc="-45" dirty="0"/>
              <a:t> </a:t>
            </a:r>
            <a:r>
              <a:rPr sz="4400" dirty="0"/>
              <a:t>is</a:t>
            </a:r>
            <a:r>
              <a:rPr sz="4400" spc="-45" dirty="0"/>
              <a:t> </a:t>
            </a:r>
            <a:r>
              <a:rPr sz="4400" dirty="0"/>
              <a:t>the</a:t>
            </a:r>
            <a:r>
              <a:rPr sz="4400" spc="-45" dirty="0"/>
              <a:t> </a:t>
            </a:r>
            <a:r>
              <a:rPr sz="4400" dirty="0"/>
              <a:t>911</a:t>
            </a:r>
            <a:r>
              <a:rPr sz="4400" spc="-45" dirty="0"/>
              <a:t> </a:t>
            </a:r>
            <a:r>
              <a:rPr sz="4400" dirty="0"/>
              <a:t>Caller</a:t>
            </a:r>
            <a:r>
              <a:rPr sz="4400" spc="-40" dirty="0"/>
              <a:t> </a:t>
            </a:r>
            <a:r>
              <a:rPr sz="4400" dirty="0"/>
              <a:t>and</a:t>
            </a:r>
            <a:r>
              <a:rPr sz="4400" spc="-40" dirty="0"/>
              <a:t> </a:t>
            </a:r>
            <a:r>
              <a:rPr sz="4400" spc="-10" dirty="0"/>
              <a:t>Why?”</a:t>
            </a:r>
            <a:endParaRPr sz="4400" dirty="0"/>
          </a:p>
        </p:txBody>
      </p:sp>
      <p:sp>
        <p:nvSpPr>
          <p:cNvPr id="4" name="object 4"/>
          <p:cNvSpPr txBox="1"/>
          <p:nvPr/>
        </p:nvSpPr>
        <p:spPr>
          <a:xfrm>
            <a:off x="441375" y="3001783"/>
            <a:ext cx="6055995" cy="6609080"/>
          </a:xfrm>
          <a:prstGeom prst="rect">
            <a:avLst/>
          </a:prstGeom>
        </p:spPr>
        <p:txBody>
          <a:bodyPr vert="horz" wrap="square" lIns="0" tIns="12700" rIns="0" bIns="0" rtlCol="0">
            <a:spAutoFit/>
          </a:bodyPr>
          <a:lstStyle/>
          <a:p>
            <a:pPr marL="653415" marR="519430" indent="-641350">
              <a:lnSpc>
                <a:spcPct val="100000"/>
              </a:lnSpc>
              <a:spcBef>
                <a:spcPts val="100"/>
              </a:spcBef>
              <a:buFont typeface="Arial"/>
              <a:buChar char="●"/>
              <a:tabLst>
                <a:tab pos="653415" algn="l"/>
              </a:tabLst>
            </a:pPr>
            <a:r>
              <a:rPr sz="2400" dirty="0">
                <a:solidFill>
                  <a:srgbClr val="002F4A"/>
                </a:solidFill>
                <a:latin typeface="Trebuchet MS"/>
                <a:cs typeface="Trebuchet MS"/>
              </a:rPr>
              <a:t>Working</a:t>
            </a:r>
            <a:r>
              <a:rPr sz="2400" spc="-135" dirty="0">
                <a:solidFill>
                  <a:srgbClr val="002F4A"/>
                </a:solidFill>
                <a:latin typeface="Trebuchet MS"/>
                <a:cs typeface="Trebuchet MS"/>
              </a:rPr>
              <a:t> </a:t>
            </a:r>
            <a:r>
              <a:rPr sz="2400" spc="-80" dirty="0">
                <a:solidFill>
                  <a:srgbClr val="002F4A"/>
                </a:solidFill>
                <a:latin typeface="Trebuchet MS"/>
                <a:cs typeface="Trebuchet MS"/>
              </a:rPr>
              <a:t>with</a:t>
            </a:r>
            <a:r>
              <a:rPr sz="2400" spc="-130" dirty="0">
                <a:solidFill>
                  <a:srgbClr val="002F4A"/>
                </a:solidFill>
                <a:latin typeface="Trebuchet MS"/>
                <a:cs typeface="Trebuchet MS"/>
              </a:rPr>
              <a:t> </a:t>
            </a:r>
            <a:r>
              <a:rPr sz="2400" dirty="0">
                <a:solidFill>
                  <a:srgbClr val="002F4A"/>
                </a:solidFill>
                <a:latin typeface="Trebuchet MS"/>
                <a:cs typeface="Trebuchet MS"/>
              </a:rPr>
              <a:t>Public</a:t>
            </a:r>
            <a:r>
              <a:rPr sz="2400" spc="-130" dirty="0">
                <a:solidFill>
                  <a:srgbClr val="002F4A"/>
                </a:solidFill>
                <a:latin typeface="Trebuchet MS"/>
                <a:cs typeface="Trebuchet MS"/>
              </a:rPr>
              <a:t> </a:t>
            </a:r>
            <a:r>
              <a:rPr sz="2400" spc="-40" dirty="0">
                <a:solidFill>
                  <a:srgbClr val="002F4A"/>
                </a:solidFill>
                <a:latin typeface="Trebuchet MS"/>
                <a:cs typeface="Trebuchet MS"/>
              </a:rPr>
              <a:t>Health</a:t>
            </a:r>
            <a:r>
              <a:rPr sz="2400" spc="-135" dirty="0">
                <a:solidFill>
                  <a:srgbClr val="002F4A"/>
                </a:solidFill>
                <a:latin typeface="Trebuchet MS"/>
                <a:cs typeface="Trebuchet MS"/>
              </a:rPr>
              <a:t> </a:t>
            </a:r>
            <a:r>
              <a:rPr sz="2400" spc="70" dirty="0">
                <a:solidFill>
                  <a:srgbClr val="002F4A"/>
                </a:solidFill>
                <a:latin typeface="Trebuchet MS"/>
                <a:cs typeface="Trebuchet MS"/>
              </a:rPr>
              <a:t>Systems </a:t>
            </a:r>
            <a:r>
              <a:rPr sz="2400" spc="-10" dirty="0">
                <a:solidFill>
                  <a:srgbClr val="002F4A"/>
                </a:solidFill>
                <a:latin typeface="Trebuchet MS"/>
                <a:cs typeface="Trebuchet MS"/>
              </a:rPr>
              <a:t>Partners</a:t>
            </a:r>
            <a:endParaRPr sz="2400" dirty="0">
              <a:latin typeface="Trebuchet MS"/>
              <a:cs typeface="Trebuchet MS"/>
            </a:endParaRPr>
          </a:p>
          <a:p>
            <a:pPr marL="653415" marR="793115" indent="-641350">
              <a:lnSpc>
                <a:spcPct val="100000"/>
              </a:lnSpc>
              <a:buFont typeface="Arial"/>
              <a:buChar char="●"/>
              <a:tabLst>
                <a:tab pos="653415" algn="l"/>
              </a:tabLst>
            </a:pPr>
            <a:r>
              <a:rPr sz="2400" spc="-10" dirty="0">
                <a:solidFill>
                  <a:srgbClr val="002F4A"/>
                </a:solidFill>
                <a:latin typeface="Trebuchet MS"/>
                <a:cs typeface="Trebuchet MS"/>
              </a:rPr>
              <a:t>Understanding</a:t>
            </a:r>
            <a:r>
              <a:rPr sz="2400" spc="-100" dirty="0">
                <a:solidFill>
                  <a:srgbClr val="002F4A"/>
                </a:solidFill>
                <a:latin typeface="Trebuchet MS"/>
                <a:cs typeface="Trebuchet MS"/>
              </a:rPr>
              <a:t> </a:t>
            </a:r>
            <a:r>
              <a:rPr sz="2400" spc="-25" dirty="0">
                <a:solidFill>
                  <a:srgbClr val="002F4A"/>
                </a:solidFill>
                <a:latin typeface="Trebuchet MS"/>
                <a:cs typeface="Trebuchet MS"/>
              </a:rPr>
              <a:t>policy</a:t>
            </a:r>
            <a:r>
              <a:rPr sz="2400" spc="-100" dirty="0">
                <a:solidFill>
                  <a:srgbClr val="002F4A"/>
                </a:solidFill>
                <a:latin typeface="Trebuchet MS"/>
                <a:cs typeface="Trebuchet MS"/>
              </a:rPr>
              <a:t> </a:t>
            </a:r>
            <a:r>
              <a:rPr sz="2400" dirty="0">
                <a:solidFill>
                  <a:srgbClr val="002F4A"/>
                </a:solidFill>
                <a:latin typeface="Trebuchet MS"/>
                <a:cs typeface="Trebuchet MS"/>
              </a:rPr>
              <a:t>and</a:t>
            </a:r>
            <a:r>
              <a:rPr sz="2400" spc="-100" dirty="0">
                <a:solidFill>
                  <a:srgbClr val="002F4A"/>
                </a:solidFill>
                <a:latin typeface="Trebuchet MS"/>
                <a:cs typeface="Trebuchet MS"/>
              </a:rPr>
              <a:t> </a:t>
            </a:r>
            <a:r>
              <a:rPr sz="2400" spc="-10" dirty="0">
                <a:solidFill>
                  <a:srgbClr val="002F4A"/>
                </a:solidFill>
                <a:latin typeface="Trebuchet MS"/>
                <a:cs typeface="Trebuchet MS"/>
              </a:rPr>
              <a:t>impacts </a:t>
            </a:r>
            <a:r>
              <a:rPr sz="2400" spc="-65" dirty="0">
                <a:solidFill>
                  <a:srgbClr val="002F4A"/>
                </a:solidFill>
                <a:latin typeface="Trebuchet MS"/>
                <a:cs typeface="Trebuchet MS"/>
              </a:rPr>
              <a:t>“Good</a:t>
            </a:r>
            <a:r>
              <a:rPr sz="2400" spc="-85" dirty="0">
                <a:solidFill>
                  <a:srgbClr val="002F4A"/>
                </a:solidFill>
                <a:latin typeface="Trebuchet MS"/>
                <a:cs typeface="Trebuchet MS"/>
              </a:rPr>
              <a:t> </a:t>
            </a:r>
            <a:r>
              <a:rPr sz="2400" dirty="0">
                <a:solidFill>
                  <a:srgbClr val="002F4A"/>
                </a:solidFill>
                <a:latin typeface="Trebuchet MS"/>
                <a:cs typeface="Trebuchet MS"/>
              </a:rPr>
              <a:t>Samaritan</a:t>
            </a:r>
            <a:r>
              <a:rPr sz="2400" spc="-80" dirty="0">
                <a:solidFill>
                  <a:srgbClr val="002F4A"/>
                </a:solidFill>
                <a:latin typeface="Trebuchet MS"/>
                <a:cs typeface="Trebuchet MS"/>
              </a:rPr>
              <a:t> </a:t>
            </a:r>
            <a:r>
              <a:rPr sz="2400" spc="-20" dirty="0">
                <a:solidFill>
                  <a:srgbClr val="002F4A"/>
                </a:solidFill>
                <a:latin typeface="Trebuchet MS"/>
                <a:cs typeface="Trebuchet MS"/>
              </a:rPr>
              <a:t>Law”</a:t>
            </a:r>
            <a:endParaRPr sz="2400" dirty="0">
              <a:latin typeface="Trebuchet MS"/>
              <a:cs typeface="Trebuchet MS"/>
            </a:endParaRPr>
          </a:p>
          <a:p>
            <a:pPr marL="653415" marR="417830" indent="-641350">
              <a:lnSpc>
                <a:spcPct val="100000"/>
              </a:lnSpc>
              <a:buFont typeface="Arial"/>
              <a:buChar char="●"/>
              <a:tabLst>
                <a:tab pos="653415" algn="l"/>
              </a:tabLst>
            </a:pPr>
            <a:r>
              <a:rPr sz="2400" dirty="0">
                <a:solidFill>
                  <a:srgbClr val="002F4A"/>
                </a:solidFill>
                <a:latin typeface="Trebuchet MS"/>
                <a:cs typeface="Trebuchet MS"/>
              </a:rPr>
              <a:t>Overdose</a:t>
            </a:r>
            <a:r>
              <a:rPr sz="2400" spc="-100" dirty="0">
                <a:solidFill>
                  <a:srgbClr val="002F4A"/>
                </a:solidFill>
                <a:latin typeface="Trebuchet MS"/>
                <a:cs typeface="Trebuchet MS"/>
              </a:rPr>
              <a:t> </a:t>
            </a:r>
            <a:r>
              <a:rPr sz="2400" spc="-114" dirty="0">
                <a:solidFill>
                  <a:srgbClr val="002F4A"/>
                </a:solidFill>
                <a:latin typeface="Trebuchet MS"/>
                <a:cs typeface="Trebuchet MS"/>
              </a:rPr>
              <a:t>data,</a:t>
            </a:r>
            <a:r>
              <a:rPr sz="2400" spc="-95" dirty="0">
                <a:solidFill>
                  <a:srgbClr val="002F4A"/>
                </a:solidFill>
                <a:latin typeface="Trebuchet MS"/>
                <a:cs typeface="Trebuchet MS"/>
              </a:rPr>
              <a:t> </a:t>
            </a:r>
            <a:r>
              <a:rPr sz="2400" spc="240" dirty="0">
                <a:solidFill>
                  <a:srgbClr val="002F4A"/>
                </a:solidFill>
                <a:latin typeface="Trebuchet MS"/>
                <a:cs typeface="Trebuchet MS"/>
              </a:rPr>
              <a:t>EMS</a:t>
            </a:r>
            <a:r>
              <a:rPr sz="2400" spc="-95" dirty="0">
                <a:solidFill>
                  <a:srgbClr val="002F4A"/>
                </a:solidFill>
                <a:latin typeface="Trebuchet MS"/>
                <a:cs typeface="Trebuchet MS"/>
              </a:rPr>
              <a:t> </a:t>
            </a:r>
            <a:r>
              <a:rPr sz="2400" spc="75" dirty="0">
                <a:solidFill>
                  <a:srgbClr val="002F4A"/>
                </a:solidFill>
                <a:latin typeface="Trebuchet MS"/>
                <a:cs typeface="Trebuchet MS"/>
              </a:rPr>
              <a:t>Massachusetts </a:t>
            </a:r>
            <a:r>
              <a:rPr sz="2400" dirty="0">
                <a:solidFill>
                  <a:srgbClr val="002F4A"/>
                </a:solidFill>
                <a:latin typeface="Trebuchet MS"/>
                <a:cs typeface="Trebuchet MS"/>
              </a:rPr>
              <a:t>Ambulance</a:t>
            </a:r>
            <a:r>
              <a:rPr sz="2400" spc="-100" dirty="0">
                <a:solidFill>
                  <a:srgbClr val="002F4A"/>
                </a:solidFill>
                <a:latin typeface="Trebuchet MS"/>
                <a:cs typeface="Trebuchet MS"/>
              </a:rPr>
              <a:t> </a:t>
            </a:r>
            <a:r>
              <a:rPr sz="2400" spc="-80" dirty="0">
                <a:solidFill>
                  <a:srgbClr val="002F4A"/>
                </a:solidFill>
                <a:latin typeface="Trebuchet MS"/>
                <a:cs typeface="Trebuchet MS"/>
              </a:rPr>
              <a:t>Trip</a:t>
            </a:r>
            <a:r>
              <a:rPr sz="2400" spc="-40" dirty="0">
                <a:solidFill>
                  <a:srgbClr val="002F4A"/>
                </a:solidFill>
                <a:latin typeface="Trebuchet MS"/>
                <a:cs typeface="Trebuchet MS"/>
              </a:rPr>
              <a:t> </a:t>
            </a:r>
            <a:r>
              <a:rPr sz="2400" dirty="0">
                <a:solidFill>
                  <a:srgbClr val="002F4A"/>
                </a:solidFill>
                <a:latin typeface="Trebuchet MS"/>
                <a:cs typeface="Trebuchet MS"/>
              </a:rPr>
              <a:t>Record</a:t>
            </a:r>
            <a:r>
              <a:rPr sz="2400" spc="-50" dirty="0">
                <a:solidFill>
                  <a:srgbClr val="002F4A"/>
                </a:solidFill>
                <a:latin typeface="Trebuchet MS"/>
                <a:cs typeface="Trebuchet MS"/>
              </a:rPr>
              <a:t> </a:t>
            </a:r>
            <a:r>
              <a:rPr sz="2400" spc="-10" dirty="0">
                <a:solidFill>
                  <a:srgbClr val="002F4A"/>
                </a:solidFill>
                <a:latin typeface="Trebuchet MS"/>
                <a:cs typeface="Trebuchet MS"/>
              </a:rPr>
              <a:t>Information </a:t>
            </a:r>
            <a:r>
              <a:rPr sz="2400" spc="55" dirty="0">
                <a:solidFill>
                  <a:srgbClr val="002F4A"/>
                </a:solidFill>
                <a:latin typeface="Trebuchet MS"/>
                <a:cs typeface="Trebuchet MS"/>
              </a:rPr>
              <a:t>System</a:t>
            </a:r>
            <a:r>
              <a:rPr sz="2400" spc="-80" dirty="0">
                <a:solidFill>
                  <a:srgbClr val="002F4A"/>
                </a:solidFill>
                <a:latin typeface="Trebuchet MS"/>
                <a:cs typeface="Trebuchet MS"/>
              </a:rPr>
              <a:t> </a:t>
            </a:r>
            <a:r>
              <a:rPr sz="2400" spc="75" dirty="0">
                <a:solidFill>
                  <a:srgbClr val="002F4A"/>
                </a:solidFill>
                <a:latin typeface="Trebuchet MS"/>
                <a:cs typeface="Trebuchet MS"/>
              </a:rPr>
              <a:t>(MATRIS)</a:t>
            </a:r>
            <a:r>
              <a:rPr sz="2400" spc="-55" dirty="0">
                <a:solidFill>
                  <a:srgbClr val="002F4A"/>
                </a:solidFill>
                <a:latin typeface="Trebuchet MS"/>
                <a:cs typeface="Trebuchet MS"/>
              </a:rPr>
              <a:t> </a:t>
            </a:r>
            <a:r>
              <a:rPr sz="2400" spc="-114" dirty="0">
                <a:solidFill>
                  <a:srgbClr val="002F4A"/>
                </a:solidFill>
                <a:latin typeface="Trebuchet MS"/>
                <a:cs typeface="Trebuchet MS"/>
              </a:rPr>
              <a:t>data,</a:t>
            </a:r>
            <a:r>
              <a:rPr sz="2400" spc="-70" dirty="0">
                <a:solidFill>
                  <a:srgbClr val="002F4A"/>
                </a:solidFill>
                <a:latin typeface="Trebuchet MS"/>
                <a:cs typeface="Trebuchet MS"/>
              </a:rPr>
              <a:t> </a:t>
            </a:r>
            <a:r>
              <a:rPr sz="2400" dirty="0">
                <a:solidFill>
                  <a:srgbClr val="002F4A"/>
                </a:solidFill>
                <a:latin typeface="Trebuchet MS"/>
                <a:cs typeface="Trebuchet MS"/>
              </a:rPr>
              <a:t>Dispatch</a:t>
            </a:r>
            <a:r>
              <a:rPr sz="2400" spc="-75" dirty="0">
                <a:solidFill>
                  <a:srgbClr val="002F4A"/>
                </a:solidFill>
                <a:latin typeface="Trebuchet MS"/>
                <a:cs typeface="Trebuchet MS"/>
              </a:rPr>
              <a:t> </a:t>
            </a:r>
            <a:r>
              <a:rPr sz="2400" spc="50" dirty="0">
                <a:solidFill>
                  <a:srgbClr val="002F4A"/>
                </a:solidFill>
                <a:latin typeface="Trebuchet MS"/>
                <a:cs typeface="Trebuchet MS"/>
              </a:rPr>
              <a:t>911 </a:t>
            </a:r>
            <a:r>
              <a:rPr sz="2400" spc="-95" dirty="0">
                <a:solidFill>
                  <a:srgbClr val="002F4A"/>
                </a:solidFill>
                <a:latin typeface="Trebuchet MS"/>
                <a:cs typeface="Trebuchet MS"/>
              </a:rPr>
              <a:t>Data,</a:t>
            </a:r>
            <a:r>
              <a:rPr sz="2400" spc="-70" dirty="0">
                <a:solidFill>
                  <a:srgbClr val="002F4A"/>
                </a:solidFill>
                <a:latin typeface="Trebuchet MS"/>
                <a:cs typeface="Trebuchet MS"/>
              </a:rPr>
              <a:t> </a:t>
            </a:r>
            <a:r>
              <a:rPr sz="2400" dirty="0">
                <a:solidFill>
                  <a:srgbClr val="002F4A"/>
                </a:solidFill>
                <a:latin typeface="Trebuchet MS"/>
                <a:cs typeface="Trebuchet MS"/>
              </a:rPr>
              <a:t>engagement</a:t>
            </a:r>
            <a:r>
              <a:rPr sz="2400" spc="-65" dirty="0">
                <a:solidFill>
                  <a:srgbClr val="002F4A"/>
                </a:solidFill>
                <a:latin typeface="Trebuchet MS"/>
                <a:cs typeface="Trebuchet MS"/>
              </a:rPr>
              <a:t> </a:t>
            </a:r>
            <a:r>
              <a:rPr sz="2400" spc="-95" dirty="0">
                <a:solidFill>
                  <a:srgbClr val="002F4A"/>
                </a:solidFill>
                <a:latin typeface="Trebuchet MS"/>
                <a:cs typeface="Trebuchet MS"/>
              </a:rPr>
              <a:t>low-</a:t>
            </a:r>
            <a:r>
              <a:rPr sz="2400" spc="-75" dirty="0">
                <a:solidFill>
                  <a:srgbClr val="002F4A"/>
                </a:solidFill>
                <a:latin typeface="Trebuchet MS"/>
                <a:cs typeface="Trebuchet MS"/>
              </a:rPr>
              <a:t>risk,</a:t>
            </a:r>
            <a:r>
              <a:rPr sz="2400" spc="-65" dirty="0">
                <a:solidFill>
                  <a:srgbClr val="002F4A"/>
                </a:solidFill>
                <a:latin typeface="Trebuchet MS"/>
                <a:cs typeface="Trebuchet MS"/>
              </a:rPr>
              <a:t> </a:t>
            </a:r>
            <a:r>
              <a:rPr sz="2400" spc="-20" dirty="0">
                <a:solidFill>
                  <a:srgbClr val="002F4A"/>
                </a:solidFill>
                <a:latin typeface="Trebuchet MS"/>
                <a:cs typeface="Trebuchet MS"/>
              </a:rPr>
              <a:t>high </a:t>
            </a:r>
            <a:r>
              <a:rPr sz="2400" spc="-40" dirty="0">
                <a:solidFill>
                  <a:srgbClr val="002F4A"/>
                </a:solidFill>
                <a:latin typeface="Trebuchet MS"/>
                <a:cs typeface="Trebuchet MS"/>
              </a:rPr>
              <a:t>frequency</a:t>
            </a:r>
            <a:r>
              <a:rPr sz="2400" spc="-110" dirty="0">
                <a:solidFill>
                  <a:srgbClr val="002F4A"/>
                </a:solidFill>
                <a:latin typeface="Trebuchet MS"/>
                <a:cs typeface="Trebuchet MS"/>
              </a:rPr>
              <a:t> </a:t>
            </a:r>
            <a:r>
              <a:rPr sz="2400" dirty="0">
                <a:solidFill>
                  <a:srgbClr val="002F4A"/>
                </a:solidFill>
                <a:latin typeface="Trebuchet MS"/>
                <a:cs typeface="Trebuchet MS"/>
              </a:rPr>
              <a:t>calls</a:t>
            </a:r>
            <a:r>
              <a:rPr sz="2400" spc="-105" dirty="0">
                <a:solidFill>
                  <a:srgbClr val="002F4A"/>
                </a:solidFill>
                <a:latin typeface="Trebuchet MS"/>
                <a:cs typeface="Trebuchet MS"/>
              </a:rPr>
              <a:t> </a:t>
            </a:r>
            <a:r>
              <a:rPr sz="2400" dirty="0">
                <a:solidFill>
                  <a:srgbClr val="002F4A"/>
                </a:solidFill>
                <a:latin typeface="Trebuchet MS"/>
                <a:cs typeface="Trebuchet MS"/>
              </a:rPr>
              <a:t>from</a:t>
            </a:r>
            <a:r>
              <a:rPr sz="2400" spc="-114" dirty="0">
                <a:solidFill>
                  <a:srgbClr val="002F4A"/>
                </a:solidFill>
                <a:latin typeface="Trebuchet MS"/>
                <a:cs typeface="Trebuchet MS"/>
              </a:rPr>
              <a:t> </a:t>
            </a:r>
            <a:r>
              <a:rPr sz="2400" spc="75" dirty="0">
                <a:solidFill>
                  <a:srgbClr val="002F4A"/>
                </a:solidFill>
                <a:latin typeface="Trebuchet MS"/>
                <a:cs typeface="Trebuchet MS"/>
              </a:rPr>
              <a:t>911</a:t>
            </a:r>
            <a:r>
              <a:rPr sz="2400" spc="-105" dirty="0">
                <a:solidFill>
                  <a:srgbClr val="002F4A"/>
                </a:solidFill>
                <a:latin typeface="Trebuchet MS"/>
                <a:cs typeface="Trebuchet MS"/>
              </a:rPr>
              <a:t> </a:t>
            </a:r>
            <a:r>
              <a:rPr sz="2400" dirty="0">
                <a:solidFill>
                  <a:srgbClr val="002F4A"/>
                </a:solidFill>
                <a:latin typeface="Trebuchet MS"/>
                <a:cs typeface="Trebuchet MS"/>
              </a:rPr>
              <a:t>and</a:t>
            </a:r>
            <a:r>
              <a:rPr sz="2400" spc="-110" dirty="0">
                <a:solidFill>
                  <a:srgbClr val="002F4A"/>
                </a:solidFill>
                <a:latin typeface="Trebuchet MS"/>
                <a:cs typeface="Trebuchet MS"/>
              </a:rPr>
              <a:t> </a:t>
            </a:r>
            <a:r>
              <a:rPr sz="2400" spc="-20" dirty="0">
                <a:solidFill>
                  <a:srgbClr val="002F4A"/>
                </a:solidFill>
                <a:latin typeface="Trebuchet MS"/>
                <a:cs typeface="Trebuchet MS"/>
              </a:rPr>
              <a:t>ED’s</a:t>
            </a:r>
            <a:endParaRPr sz="2400" dirty="0">
              <a:latin typeface="Trebuchet MS"/>
              <a:cs typeface="Trebuchet MS"/>
            </a:endParaRPr>
          </a:p>
          <a:p>
            <a:pPr marL="653415" marR="214629" indent="-641350">
              <a:lnSpc>
                <a:spcPct val="100000"/>
              </a:lnSpc>
              <a:buFont typeface="Arial"/>
              <a:buChar char="●"/>
              <a:tabLst>
                <a:tab pos="653415" algn="l"/>
              </a:tabLst>
            </a:pPr>
            <a:r>
              <a:rPr sz="2400" spc="-30" dirty="0">
                <a:solidFill>
                  <a:srgbClr val="002F4A"/>
                </a:solidFill>
                <a:latin typeface="Trebuchet MS"/>
                <a:cs typeface="Trebuchet MS"/>
              </a:rPr>
              <a:t>Stabilization</a:t>
            </a:r>
            <a:r>
              <a:rPr sz="2400" spc="-75" dirty="0">
                <a:solidFill>
                  <a:srgbClr val="002F4A"/>
                </a:solidFill>
                <a:latin typeface="Trebuchet MS"/>
                <a:cs typeface="Trebuchet MS"/>
              </a:rPr>
              <a:t> </a:t>
            </a:r>
            <a:r>
              <a:rPr sz="2400" spc="-60" dirty="0">
                <a:solidFill>
                  <a:srgbClr val="002F4A"/>
                </a:solidFill>
                <a:latin typeface="Trebuchet MS"/>
                <a:cs typeface="Trebuchet MS"/>
              </a:rPr>
              <a:t>without</a:t>
            </a:r>
            <a:r>
              <a:rPr sz="2400" spc="-75" dirty="0">
                <a:solidFill>
                  <a:srgbClr val="002F4A"/>
                </a:solidFill>
                <a:latin typeface="Trebuchet MS"/>
                <a:cs typeface="Trebuchet MS"/>
              </a:rPr>
              <a:t> </a:t>
            </a:r>
            <a:r>
              <a:rPr sz="2400" spc="-40" dirty="0">
                <a:solidFill>
                  <a:srgbClr val="002F4A"/>
                </a:solidFill>
                <a:latin typeface="Trebuchet MS"/>
                <a:cs typeface="Trebuchet MS"/>
              </a:rPr>
              <a:t>criminalization</a:t>
            </a:r>
            <a:r>
              <a:rPr sz="2400" spc="-75" dirty="0">
                <a:solidFill>
                  <a:srgbClr val="002F4A"/>
                </a:solidFill>
                <a:latin typeface="Trebuchet MS"/>
                <a:cs typeface="Trebuchet MS"/>
              </a:rPr>
              <a:t> </a:t>
            </a:r>
            <a:r>
              <a:rPr sz="2400" spc="-25" dirty="0">
                <a:solidFill>
                  <a:srgbClr val="002F4A"/>
                </a:solidFill>
                <a:latin typeface="Trebuchet MS"/>
                <a:cs typeface="Trebuchet MS"/>
              </a:rPr>
              <a:t>or </a:t>
            </a:r>
            <a:r>
              <a:rPr sz="2400" spc="-30" dirty="0">
                <a:solidFill>
                  <a:srgbClr val="002F4A"/>
                </a:solidFill>
                <a:latin typeface="Trebuchet MS"/>
                <a:cs typeface="Trebuchet MS"/>
              </a:rPr>
              <a:t>hospitalization</a:t>
            </a:r>
            <a:r>
              <a:rPr sz="2400" spc="-120" dirty="0">
                <a:solidFill>
                  <a:srgbClr val="002F4A"/>
                </a:solidFill>
                <a:latin typeface="Trebuchet MS"/>
                <a:cs typeface="Trebuchet MS"/>
              </a:rPr>
              <a:t> </a:t>
            </a:r>
            <a:r>
              <a:rPr sz="2400" spc="-240" dirty="0">
                <a:solidFill>
                  <a:srgbClr val="002F4A"/>
                </a:solidFill>
                <a:latin typeface="Trebuchet MS"/>
                <a:cs typeface="Trebuchet MS"/>
              </a:rPr>
              <a:t>-</a:t>
            </a:r>
            <a:r>
              <a:rPr sz="2400" spc="-120" dirty="0">
                <a:solidFill>
                  <a:srgbClr val="002F4A"/>
                </a:solidFill>
                <a:latin typeface="Trebuchet MS"/>
                <a:cs typeface="Trebuchet MS"/>
              </a:rPr>
              <a:t> </a:t>
            </a:r>
            <a:r>
              <a:rPr sz="2400" dirty="0">
                <a:solidFill>
                  <a:srgbClr val="002F4A"/>
                </a:solidFill>
                <a:latin typeface="Trebuchet MS"/>
                <a:cs typeface="Trebuchet MS"/>
              </a:rPr>
              <a:t>Public</a:t>
            </a:r>
            <a:r>
              <a:rPr sz="2400" spc="-114" dirty="0">
                <a:solidFill>
                  <a:srgbClr val="002F4A"/>
                </a:solidFill>
                <a:latin typeface="Trebuchet MS"/>
                <a:cs typeface="Trebuchet MS"/>
              </a:rPr>
              <a:t> </a:t>
            </a:r>
            <a:r>
              <a:rPr sz="2400" spc="-40" dirty="0">
                <a:solidFill>
                  <a:srgbClr val="002F4A"/>
                </a:solidFill>
                <a:latin typeface="Trebuchet MS"/>
                <a:cs typeface="Trebuchet MS"/>
              </a:rPr>
              <a:t>Health</a:t>
            </a:r>
            <a:r>
              <a:rPr sz="2400" spc="-120" dirty="0">
                <a:solidFill>
                  <a:srgbClr val="002F4A"/>
                </a:solidFill>
                <a:latin typeface="Trebuchet MS"/>
                <a:cs typeface="Trebuchet MS"/>
              </a:rPr>
              <a:t> </a:t>
            </a:r>
            <a:r>
              <a:rPr sz="2400" spc="-10" dirty="0">
                <a:solidFill>
                  <a:srgbClr val="002F4A"/>
                </a:solidFill>
                <a:latin typeface="Trebuchet MS"/>
                <a:cs typeface="Trebuchet MS"/>
              </a:rPr>
              <a:t>Doing </a:t>
            </a:r>
            <a:r>
              <a:rPr sz="2400" spc="130" dirty="0">
                <a:solidFill>
                  <a:srgbClr val="002F4A"/>
                </a:solidFill>
                <a:latin typeface="Trebuchet MS"/>
                <a:cs typeface="Trebuchet MS"/>
              </a:rPr>
              <a:t>Less</a:t>
            </a:r>
            <a:r>
              <a:rPr sz="2400" spc="-90" dirty="0">
                <a:solidFill>
                  <a:srgbClr val="002F4A"/>
                </a:solidFill>
                <a:latin typeface="Trebuchet MS"/>
                <a:cs typeface="Trebuchet MS"/>
              </a:rPr>
              <a:t> </a:t>
            </a:r>
            <a:r>
              <a:rPr sz="2400" dirty="0">
                <a:solidFill>
                  <a:srgbClr val="002F4A"/>
                </a:solidFill>
                <a:latin typeface="Trebuchet MS"/>
                <a:cs typeface="Trebuchet MS"/>
              </a:rPr>
              <a:t>Harm</a:t>
            </a:r>
            <a:r>
              <a:rPr sz="2400" spc="-90" dirty="0">
                <a:solidFill>
                  <a:srgbClr val="002F4A"/>
                </a:solidFill>
                <a:latin typeface="Trebuchet MS"/>
                <a:cs typeface="Trebuchet MS"/>
              </a:rPr>
              <a:t> </a:t>
            </a:r>
            <a:r>
              <a:rPr sz="2400" spc="-240" dirty="0">
                <a:solidFill>
                  <a:srgbClr val="002F4A"/>
                </a:solidFill>
                <a:latin typeface="Trebuchet MS"/>
                <a:cs typeface="Trebuchet MS"/>
              </a:rPr>
              <a:t>-</a:t>
            </a:r>
            <a:r>
              <a:rPr sz="2400" spc="-85" dirty="0">
                <a:solidFill>
                  <a:srgbClr val="002F4A"/>
                </a:solidFill>
                <a:latin typeface="Trebuchet MS"/>
                <a:cs typeface="Trebuchet MS"/>
              </a:rPr>
              <a:t> </a:t>
            </a:r>
            <a:r>
              <a:rPr sz="2400" spc="80" dirty="0">
                <a:solidFill>
                  <a:srgbClr val="002F4A"/>
                </a:solidFill>
                <a:latin typeface="Trebuchet MS"/>
                <a:cs typeface="Trebuchet MS"/>
              </a:rPr>
              <a:t>Systems</a:t>
            </a:r>
            <a:r>
              <a:rPr sz="2400" spc="-85" dirty="0">
                <a:solidFill>
                  <a:srgbClr val="002F4A"/>
                </a:solidFill>
                <a:latin typeface="Trebuchet MS"/>
                <a:cs typeface="Trebuchet MS"/>
              </a:rPr>
              <a:t> </a:t>
            </a:r>
            <a:r>
              <a:rPr sz="2400" spc="-10" dirty="0">
                <a:solidFill>
                  <a:srgbClr val="002F4A"/>
                </a:solidFill>
                <a:latin typeface="Trebuchet MS"/>
                <a:cs typeface="Trebuchet MS"/>
              </a:rPr>
              <a:t>Change</a:t>
            </a:r>
            <a:endParaRPr sz="2400" dirty="0">
              <a:latin typeface="Trebuchet MS"/>
              <a:cs typeface="Trebuchet MS"/>
            </a:endParaRPr>
          </a:p>
          <a:p>
            <a:pPr marL="653415" marR="439420" indent="-641350">
              <a:lnSpc>
                <a:spcPct val="100000"/>
              </a:lnSpc>
              <a:buFont typeface="Arial"/>
              <a:buChar char="●"/>
              <a:tabLst>
                <a:tab pos="653415" algn="l"/>
              </a:tabLst>
            </a:pPr>
            <a:r>
              <a:rPr sz="2400" spc="-90" dirty="0">
                <a:solidFill>
                  <a:srgbClr val="002F4A"/>
                </a:solidFill>
                <a:latin typeface="Trebuchet MS"/>
                <a:cs typeface="Trebuchet MS"/>
              </a:rPr>
              <a:t>Deﬁne,</a:t>
            </a:r>
            <a:r>
              <a:rPr sz="2400" spc="-95" dirty="0">
                <a:solidFill>
                  <a:srgbClr val="002F4A"/>
                </a:solidFill>
                <a:latin typeface="Trebuchet MS"/>
                <a:cs typeface="Trebuchet MS"/>
              </a:rPr>
              <a:t> </a:t>
            </a:r>
            <a:r>
              <a:rPr sz="2400" spc="-45" dirty="0">
                <a:solidFill>
                  <a:srgbClr val="002F4A"/>
                </a:solidFill>
                <a:latin typeface="Trebuchet MS"/>
                <a:cs typeface="Trebuchet MS"/>
              </a:rPr>
              <a:t>collaborate</a:t>
            </a:r>
            <a:r>
              <a:rPr sz="2400" spc="-95" dirty="0">
                <a:solidFill>
                  <a:srgbClr val="002F4A"/>
                </a:solidFill>
                <a:latin typeface="Trebuchet MS"/>
                <a:cs typeface="Trebuchet MS"/>
              </a:rPr>
              <a:t> </a:t>
            </a:r>
            <a:r>
              <a:rPr sz="2400" dirty="0">
                <a:solidFill>
                  <a:srgbClr val="002F4A"/>
                </a:solidFill>
                <a:latin typeface="Trebuchet MS"/>
                <a:cs typeface="Trebuchet MS"/>
              </a:rPr>
              <a:t>and</a:t>
            </a:r>
            <a:r>
              <a:rPr sz="2400" spc="-95" dirty="0">
                <a:solidFill>
                  <a:srgbClr val="002F4A"/>
                </a:solidFill>
                <a:latin typeface="Trebuchet MS"/>
                <a:cs typeface="Trebuchet MS"/>
              </a:rPr>
              <a:t> </a:t>
            </a:r>
            <a:r>
              <a:rPr sz="2400" spc="-35" dirty="0">
                <a:solidFill>
                  <a:srgbClr val="002F4A"/>
                </a:solidFill>
                <a:latin typeface="Trebuchet MS"/>
                <a:cs typeface="Trebuchet MS"/>
              </a:rPr>
              <a:t>innovate</a:t>
            </a:r>
            <a:r>
              <a:rPr sz="2400" spc="-95" dirty="0">
                <a:solidFill>
                  <a:srgbClr val="002F4A"/>
                </a:solidFill>
                <a:latin typeface="Trebuchet MS"/>
                <a:cs typeface="Trebuchet MS"/>
              </a:rPr>
              <a:t> </a:t>
            </a:r>
            <a:r>
              <a:rPr sz="2400" spc="-25" dirty="0">
                <a:solidFill>
                  <a:srgbClr val="002F4A"/>
                </a:solidFill>
                <a:latin typeface="Trebuchet MS"/>
                <a:cs typeface="Trebuchet MS"/>
              </a:rPr>
              <a:t>new data</a:t>
            </a:r>
            <a:r>
              <a:rPr sz="2400" spc="-150" dirty="0">
                <a:solidFill>
                  <a:srgbClr val="002F4A"/>
                </a:solidFill>
                <a:latin typeface="Trebuchet MS"/>
                <a:cs typeface="Trebuchet MS"/>
              </a:rPr>
              <a:t> </a:t>
            </a:r>
            <a:r>
              <a:rPr sz="2400" spc="-10" dirty="0">
                <a:solidFill>
                  <a:srgbClr val="002F4A"/>
                </a:solidFill>
                <a:latin typeface="Trebuchet MS"/>
                <a:cs typeface="Trebuchet MS"/>
              </a:rPr>
              <a:t>measures</a:t>
            </a:r>
            <a:endParaRPr sz="2400" dirty="0">
              <a:latin typeface="Trebuchet MS"/>
              <a:cs typeface="Trebuchet MS"/>
            </a:endParaRPr>
          </a:p>
          <a:p>
            <a:pPr marL="653415" marR="5080" indent="-641350">
              <a:lnSpc>
                <a:spcPct val="100000"/>
              </a:lnSpc>
              <a:buFont typeface="Arial"/>
              <a:buChar char="●"/>
              <a:tabLst>
                <a:tab pos="653415" algn="l"/>
              </a:tabLst>
            </a:pPr>
            <a:r>
              <a:rPr sz="2400" dirty="0">
                <a:solidFill>
                  <a:srgbClr val="002F4A"/>
                </a:solidFill>
                <a:latin typeface="Trebuchet MS"/>
                <a:cs typeface="Trebuchet MS"/>
              </a:rPr>
              <a:t>Impacts</a:t>
            </a:r>
            <a:r>
              <a:rPr sz="2400" spc="-80" dirty="0">
                <a:solidFill>
                  <a:srgbClr val="002F4A"/>
                </a:solidFill>
                <a:latin typeface="Trebuchet MS"/>
                <a:cs typeface="Trebuchet MS"/>
              </a:rPr>
              <a:t> </a:t>
            </a:r>
            <a:r>
              <a:rPr sz="2400" spc="60" dirty="0">
                <a:solidFill>
                  <a:srgbClr val="002F4A"/>
                </a:solidFill>
                <a:latin typeface="Trebuchet MS"/>
                <a:cs typeface="Trebuchet MS"/>
              </a:rPr>
              <a:t>using</a:t>
            </a:r>
            <a:r>
              <a:rPr sz="2400" spc="-80" dirty="0">
                <a:solidFill>
                  <a:srgbClr val="002F4A"/>
                </a:solidFill>
                <a:latin typeface="Trebuchet MS"/>
                <a:cs typeface="Trebuchet MS"/>
              </a:rPr>
              <a:t> </a:t>
            </a:r>
            <a:r>
              <a:rPr sz="2400" spc="-25" dirty="0">
                <a:solidFill>
                  <a:srgbClr val="002F4A"/>
                </a:solidFill>
                <a:latin typeface="Trebuchet MS"/>
                <a:cs typeface="Trebuchet MS"/>
              </a:rPr>
              <a:t>data</a:t>
            </a:r>
            <a:r>
              <a:rPr sz="2400" spc="-85" dirty="0">
                <a:solidFill>
                  <a:srgbClr val="002F4A"/>
                </a:solidFill>
                <a:latin typeface="Trebuchet MS"/>
                <a:cs typeface="Trebuchet MS"/>
              </a:rPr>
              <a:t> </a:t>
            </a:r>
            <a:r>
              <a:rPr sz="2400" spc="-65" dirty="0">
                <a:solidFill>
                  <a:srgbClr val="002F4A"/>
                </a:solidFill>
                <a:latin typeface="Trebuchet MS"/>
                <a:cs typeface="Trebuchet MS"/>
              </a:rPr>
              <a:t>to</a:t>
            </a:r>
            <a:r>
              <a:rPr sz="2400" spc="-80" dirty="0">
                <a:solidFill>
                  <a:srgbClr val="002F4A"/>
                </a:solidFill>
                <a:latin typeface="Trebuchet MS"/>
                <a:cs typeface="Trebuchet MS"/>
              </a:rPr>
              <a:t> </a:t>
            </a:r>
            <a:r>
              <a:rPr sz="2400" spc="-70" dirty="0">
                <a:solidFill>
                  <a:srgbClr val="002F4A"/>
                </a:solidFill>
                <a:latin typeface="Trebuchet MS"/>
                <a:cs typeface="Trebuchet MS"/>
              </a:rPr>
              <a:t>identify</a:t>
            </a:r>
            <a:r>
              <a:rPr sz="2400" spc="-80" dirty="0">
                <a:solidFill>
                  <a:srgbClr val="002F4A"/>
                </a:solidFill>
                <a:latin typeface="Trebuchet MS"/>
                <a:cs typeface="Trebuchet MS"/>
              </a:rPr>
              <a:t> </a:t>
            </a:r>
            <a:r>
              <a:rPr sz="2400" spc="-10" dirty="0">
                <a:solidFill>
                  <a:srgbClr val="002F4A"/>
                </a:solidFill>
                <a:latin typeface="Trebuchet MS"/>
                <a:cs typeface="Trebuchet MS"/>
              </a:rPr>
              <a:t>pathways </a:t>
            </a:r>
            <a:r>
              <a:rPr sz="2400" spc="-90" dirty="0">
                <a:solidFill>
                  <a:srgbClr val="002F4A"/>
                </a:solidFill>
                <a:latin typeface="Trebuchet MS"/>
                <a:cs typeface="Trebuchet MS"/>
              </a:rPr>
              <a:t>that</a:t>
            </a:r>
            <a:r>
              <a:rPr sz="2400" spc="-110" dirty="0">
                <a:solidFill>
                  <a:srgbClr val="002F4A"/>
                </a:solidFill>
                <a:latin typeface="Trebuchet MS"/>
                <a:cs typeface="Trebuchet MS"/>
              </a:rPr>
              <a:t> </a:t>
            </a:r>
            <a:r>
              <a:rPr sz="2400" spc="-30" dirty="0">
                <a:solidFill>
                  <a:srgbClr val="002F4A"/>
                </a:solidFill>
                <a:latin typeface="Trebuchet MS"/>
                <a:cs typeface="Trebuchet MS"/>
              </a:rPr>
              <a:t>reduce</a:t>
            </a:r>
            <a:r>
              <a:rPr sz="2400" spc="-105" dirty="0">
                <a:solidFill>
                  <a:srgbClr val="002F4A"/>
                </a:solidFill>
                <a:latin typeface="Trebuchet MS"/>
                <a:cs typeface="Trebuchet MS"/>
              </a:rPr>
              <a:t> </a:t>
            </a:r>
            <a:r>
              <a:rPr sz="2400" spc="-80" dirty="0">
                <a:solidFill>
                  <a:srgbClr val="002F4A"/>
                </a:solidFill>
                <a:latin typeface="Trebuchet MS"/>
                <a:cs typeface="Trebuchet MS"/>
              </a:rPr>
              <a:t>repeat</a:t>
            </a:r>
            <a:r>
              <a:rPr sz="2400" spc="-105" dirty="0">
                <a:solidFill>
                  <a:srgbClr val="002F4A"/>
                </a:solidFill>
                <a:latin typeface="Trebuchet MS"/>
                <a:cs typeface="Trebuchet MS"/>
              </a:rPr>
              <a:t> </a:t>
            </a:r>
            <a:r>
              <a:rPr sz="2400" spc="-65" dirty="0">
                <a:solidFill>
                  <a:srgbClr val="002F4A"/>
                </a:solidFill>
                <a:latin typeface="Trebuchet MS"/>
                <a:cs typeface="Trebuchet MS"/>
              </a:rPr>
              <a:t>utilization</a:t>
            </a:r>
            <a:r>
              <a:rPr sz="2400" spc="-105" dirty="0">
                <a:solidFill>
                  <a:srgbClr val="002F4A"/>
                </a:solidFill>
                <a:latin typeface="Trebuchet MS"/>
                <a:cs typeface="Trebuchet MS"/>
              </a:rPr>
              <a:t> </a:t>
            </a:r>
            <a:r>
              <a:rPr sz="2400" spc="-10" dirty="0">
                <a:solidFill>
                  <a:srgbClr val="002F4A"/>
                </a:solidFill>
                <a:latin typeface="Trebuchet MS"/>
                <a:cs typeface="Trebuchet MS"/>
              </a:rPr>
              <a:t>through </a:t>
            </a:r>
            <a:r>
              <a:rPr sz="2400" spc="-55" dirty="0">
                <a:solidFill>
                  <a:srgbClr val="002F4A"/>
                </a:solidFill>
                <a:latin typeface="Trebuchet MS"/>
                <a:cs typeface="Trebuchet MS"/>
              </a:rPr>
              <a:t>follow-</a:t>
            </a:r>
            <a:r>
              <a:rPr sz="2400" spc="-25" dirty="0">
                <a:solidFill>
                  <a:srgbClr val="002F4A"/>
                </a:solidFill>
                <a:latin typeface="Trebuchet MS"/>
                <a:cs typeface="Trebuchet MS"/>
              </a:rPr>
              <a:t>up</a:t>
            </a:r>
            <a:endParaRPr sz="2400" dirty="0">
              <a:latin typeface="Trebuchet MS"/>
              <a:cs typeface="Trebuchet MS"/>
            </a:endParaRPr>
          </a:p>
          <a:p>
            <a:pPr marL="653415" indent="-640715">
              <a:lnSpc>
                <a:spcPct val="100000"/>
              </a:lnSpc>
              <a:buFont typeface="Arial"/>
              <a:buChar char="●"/>
              <a:tabLst>
                <a:tab pos="653415" algn="l"/>
              </a:tabLst>
            </a:pPr>
            <a:r>
              <a:rPr sz="2400" spc="-10" dirty="0">
                <a:solidFill>
                  <a:srgbClr val="002F4A"/>
                </a:solidFill>
                <a:latin typeface="Trebuchet MS"/>
                <a:cs typeface="Trebuchet MS"/>
              </a:rPr>
              <a:t>Right</a:t>
            </a:r>
            <a:r>
              <a:rPr sz="2400" spc="-140" dirty="0">
                <a:solidFill>
                  <a:srgbClr val="002F4A"/>
                </a:solidFill>
                <a:latin typeface="Trebuchet MS"/>
                <a:cs typeface="Trebuchet MS"/>
              </a:rPr>
              <a:t> </a:t>
            </a:r>
            <a:r>
              <a:rPr sz="2400" spc="70" dirty="0">
                <a:solidFill>
                  <a:srgbClr val="002F4A"/>
                </a:solidFill>
                <a:latin typeface="Trebuchet MS"/>
                <a:cs typeface="Trebuchet MS"/>
              </a:rPr>
              <a:t>sizes</a:t>
            </a:r>
            <a:r>
              <a:rPr sz="2400" spc="-140" dirty="0">
                <a:solidFill>
                  <a:srgbClr val="002F4A"/>
                </a:solidFill>
                <a:latin typeface="Trebuchet MS"/>
                <a:cs typeface="Trebuchet MS"/>
              </a:rPr>
              <a:t> </a:t>
            </a:r>
            <a:r>
              <a:rPr sz="2400" spc="-35" dirty="0">
                <a:solidFill>
                  <a:srgbClr val="002F4A"/>
                </a:solidFill>
                <a:latin typeface="Trebuchet MS"/>
                <a:cs typeface="Trebuchet MS"/>
              </a:rPr>
              <a:t>public</a:t>
            </a:r>
            <a:r>
              <a:rPr sz="2400" spc="-140" dirty="0">
                <a:solidFill>
                  <a:srgbClr val="002F4A"/>
                </a:solidFill>
                <a:latin typeface="Trebuchet MS"/>
                <a:cs typeface="Trebuchet MS"/>
              </a:rPr>
              <a:t> </a:t>
            </a:r>
            <a:r>
              <a:rPr sz="2400" spc="-10" dirty="0">
                <a:solidFill>
                  <a:srgbClr val="002F4A"/>
                </a:solidFill>
                <a:latin typeface="Trebuchet MS"/>
                <a:cs typeface="Trebuchet MS"/>
              </a:rPr>
              <a:t>safety</a:t>
            </a:r>
            <a:r>
              <a:rPr sz="2400" spc="-140" dirty="0">
                <a:solidFill>
                  <a:srgbClr val="002F4A"/>
                </a:solidFill>
                <a:latin typeface="Trebuchet MS"/>
                <a:cs typeface="Trebuchet MS"/>
              </a:rPr>
              <a:t> </a:t>
            </a:r>
            <a:r>
              <a:rPr sz="2400" spc="-10" dirty="0">
                <a:solidFill>
                  <a:srgbClr val="002F4A"/>
                </a:solidFill>
                <a:latin typeface="Trebuchet MS"/>
                <a:cs typeface="Trebuchet MS"/>
              </a:rPr>
              <a:t>response</a:t>
            </a:r>
            <a:endParaRPr sz="2400" dirty="0">
              <a:latin typeface="Trebuchet MS"/>
              <a:cs typeface="Trebuchet MS"/>
            </a:endParaRPr>
          </a:p>
        </p:txBody>
      </p:sp>
      <p:grpSp>
        <p:nvGrpSpPr>
          <p:cNvPr id="9" name="object 9" descr="Image from a report published by C4 Innovations “Understanding Potential Barriers Calling 911 in Northampton”"/>
          <p:cNvGrpSpPr/>
          <p:nvPr/>
        </p:nvGrpSpPr>
        <p:grpSpPr>
          <a:xfrm>
            <a:off x="7976699" y="2684298"/>
            <a:ext cx="3979545" cy="4159885"/>
            <a:chOff x="7976699" y="2684298"/>
            <a:chExt cx="3979545" cy="4159885"/>
          </a:xfrm>
        </p:grpSpPr>
        <p:pic>
          <p:nvPicPr>
            <p:cNvPr id="10" name="object 10"/>
            <p:cNvPicPr/>
            <p:nvPr/>
          </p:nvPicPr>
          <p:blipFill>
            <a:blip r:embed="rId2" cstate="print"/>
            <a:stretch>
              <a:fillRect/>
            </a:stretch>
          </p:blipFill>
          <p:spPr>
            <a:xfrm>
              <a:off x="7995749" y="2703349"/>
              <a:ext cx="3941148" cy="4121601"/>
            </a:xfrm>
            <a:prstGeom prst="rect">
              <a:avLst/>
            </a:prstGeom>
          </p:spPr>
        </p:pic>
        <p:sp>
          <p:nvSpPr>
            <p:cNvPr id="11" name="object 11"/>
            <p:cNvSpPr/>
            <p:nvPr/>
          </p:nvSpPr>
          <p:spPr>
            <a:xfrm>
              <a:off x="7986224" y="2693823"/>
              <a:ext cx="3960495" cy="4140835"/>
            </a:xfrm>
            <a:custGeom>
              <a:avLst/>
              <a:gdLst/>
              <a:ahLst/>
              <a:cxnLst/>
              <a:rect l="l" t="t" r="r" b="b"/>
              <a:pathLst>
                <a:path w="3960495" h="4140834">
                  <a:moveTo>
                    <a:pt x="0" y="0"/>
                  </a:moveTo>
                  <a:lnTo>
                    <a:pt x="3960199" y="0"/>
                  </a:lnTo>
                  <a:lnTo>
                    <a:pt x="3960199" y="4140651"/>
                  </a:lnTo>
                  <a:lnTo>
                    <a:pt x="0" y="4140651"/>
                  </a:lnTo>
                  <a:lnTo>
                    <a:pt x="0" y="0"/>
                  </a:lnTo>
                  <a:close/>
                </a:path>
              </a:pathLst>
            </a:custGeom>
            <a:ln w="19049">
              <a:solidFill>
                <a:srgbClr val="666666"/>
              </a:solidFill>
            </a:ln>
          </p:spPr>
          <p:txBody>
            <a:bodyPr wrap="square" lIns="0" tIns="0" rIns="0" bIns="0" rtlCol="0"/>
            <a:lstStyle/>
            <a:p>
              <a:endParaRPr/>
            </a:p>
          </p:txBody>
        </p:sp>
      </p:grpSp>
      <p:pic>
        <p:nvPicPr>
          <p:cNvPr id="5" name="object 5" descr="Image from a report published by C4 Innovations “Understanding Potential Barriers Calling 911 in Northampton”"/>
          <p:cNvPicPr/>
          <p:nvPr/>
        </p:nvPicPr>
        <p:blipFill>
          <a:blip r:embed="rId3" cstate="print"/>
          <a:stretch>
            <a:fillRect/>
          </a:stretch>
        </p:blipFill>
        <p:spPr>
          <a:xfrm>
            <a:off x="8076052" y="7100049"/>
            <a:ext cx="4084481" cy="3054703"/>
          </a:xfrm>
          <a:prstGeom prst="rect">
            <a:avLst/>
          </a:prstGeom>
        </p:spPr>
      </p:pic>
      <p:grpSp>
        <p:nvGrpSpPr>
          <p:cNvPr id="6" name="object 6" descr="Image from a report published by C4 Innovations “Understanding Potential Barriers Calling 911 in Northampton”"/>
          <p:cNvGrpSpPr/>
          <p:nvPr/>
        </p:nvGrpSpPr>
        <p:grpSpPr>
          <a:xfrm>
            <a:off x="12999966" y="2815123"/>
            <a:ext cx="5107940" cy="7472045"/>
            <a:chOff x="12999966" y="2815123"/>
            <a:chExt cx="5107940" cy="7472045"/>
          </a:xfrm>
        </p:grpSpPr>
        <p:pic>
          <p:nvPicPr>
            <p:cNvPr id="7" name="object 7"/>
            <p:cNvPicPr/>
            <p:nvPr/>
          </p:nvPicPr>
          <p:blipFill>
            <a:blip r:embed="rId4" cstate="email">
              <a:extLst>
                <a:ext uri="{28A0092B-C50C-407E-A947-70E740481C1C}">
                  <a14:useLocalDpi xmlns:a14="http://schemas.microsoft.com/office/drawing/2010/main"/>
                </a:ext>
              </a:extLst>
            </a:blip>
            <a:stretch>
              <a:fillRect/>
            </a:stretch>
          </p:blipFill>
          <p:spPr>
            <a:xfrm>
              <a:off x="13085516" y="2815123"/>
              <a:ext cx="5001788" cy="3438736"/>
            </a:xfrm>
            <a:prstGeom prst="rect">
              <a:avLst/>
            </a:prstGeom>
          </p:spPr>
        </p:pic>
        <p:pic>
          <p:nvPicPr>
            <p:cNvPr id="8" name="object 8"/>
            <p:cNvPicPr/>
            <p:nvPr/>
          </p:nvPicPr>
          <p:blipFill>
            <a:blip r:embed="rId5" cstate="email">
              <a:extLst>
                <a:ext uri="{28A0092B-C50C-407E-A947-70E740481C1C}">
                  <a14:useLocalDpi xmlns:a14="http://schemas.microsoft.com/office/drawing/2010/main"/>
                </a:ext>
              </a:extLst>
            </a:blip>
            <a:stretch>
              <a:fillRect/>
            </a:stretch>
          </p:blipFill>
          <p:spPr>
            <a:xfrm>
              <a:off x="12999966" y="6283847"/>
              <a:ext cx="5107817" cy="4003152"/>
            </a:xfrm>
            <a:prstGeom prst="rect">
              <a:avLst/>
            </a:prstGeom>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2554605"/>
          </a:xfrm>
          <a:custGeom>
            <a:avLst/>
            <a:gdLst/>
            <a:ahLst/>
            <a:cxnLst/>
            <a:rect l="l" t="t" r="r" b="b"/>
            <a:pathLst>
              <a:path w="18288000" h="2554605">
                <a:moveTo>
                  <a:pt x="18287999" y="2554199"/>
                </a:moveTo>
                <a:lnTo>
                  <a:pt x="0" y="2554199"/>
                </a:lnTo>
                <a:lnTo>
                  <a:pt x="0" y="0"/>
                </a:lnTo>
                <a:lnTo>
                  <a:pt x="18287999" y="0"/>
                </a:lnTo>
                <a:lnTo>
                  <a:pt x="18287999" y="2554199"/>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prstGeom prst="rect">
            <a:avLst/>
          </a:prstGeom>
        </p:spPr>
        <p:txBody>
          <a:bodyPr vert="horz" wrap="square" lIns="0" tIns="291511" rIns="0" bIns="0" rtlCol="0">
            <a:spAutoFit/>
          </a:bodyPr>
          <a:lstStyle/>
          <a:p>
            <a:pPr marL="878205" marR="5080" indent="219710">
              <a:lnSpc>
                <a:spcPts val="5330"/>
              </a:lnSpc>
              <a:spcBef>
                <a:spcPts val="195"/>
              </a:spcBef>
            </a:pPr>
            <a:r>
              <a:rPr sz="4450" dirty="0"/>
              <a:t>The</a:t>
            </a:r>
            <a:r>
              <a:rPr sz="4450" spc="-175" dirty="0"/>
              <a:t> </a:t>
            </a:r>
            <a:r>
              <a:rPr sz="4450" spc="-10" dirty="0"/>
              <a:t>Northampton</a:t>
            </a:r>
            <a:r>
              <a:rPr sz="4450" spc="-175" dirty="0"/>
              <a:t> </a:t>
            </a:r>
            <a:r>
              <a:rPr sz="4450" dirty="0"/>
              <a:t>Division</a:t>
            </a:r>
            <a:r>
              <a:rPr sz="4450" spc="-175" dirty="0"/>
              <a:t> </a:t>
            </a:r>
            <a:r>
              <a:rPr sz="4450" dirty="0"/>
              <a:t>of</a:t>
            </a:r>
            <a:r>
              <a:rPr sz="4450" spc="-175" dirty="0"/>
              <a:t> </a:t>
            </a:r>
            <a:r>
              <a:rPr sz="4450" spc="-10" dirty="0"/>
              <a:t>Community</a:t>
            </a:r>
            <a:r>
              <a:rPr sz="4450" spc="-170" dirty="0"/>
              <a:t> </a:t>
            </a:r>
            <a:r>
              <a:rPr sz="4450" dirty="0"/>
              <a:t>Care</a:t>
            </a:r>
            <a:r>
              <a:rPr sz="4450" spc="-170" dirty="0"/>
              <a:t> </a:t>
            </a:r>
            <a:r>
              <a:rPr sz="4450" spc="-10" dirty="0"/>
              <a:t>(DCC) </a:t>
            </a:r>
            <a:r>
              <a:rPr sz="4450" dirty="0"/>
              <a:t>Public</a:t>
            </a:r>
            <a:r>
              <a:rPr sz="4450" spc="-170" dirty="0"/>
              <a:t> </a:t>
            </a:r>
            <a:r>
              <a:rPr sz="4450" dirty="0"/>
              <a:t>Health</a:t>
            </a:r>
            <a:r>
              <a:rPr sz="4450" spc="-170" dirty="0"/>
              <a:t> </a:t>
            </a:r>
            <a:r>
              <a:rPr sz="4450" dirty="0"/>
              <a:t>Led</a:t>
            </a:r>
            <a:r>
              <a:rPr sz="4450" spc="-165" dirty="0"/>
              <a:t> </a:t>
            </a:r>
            <a:r>
              <a:rPr sz="4450" dirty="0"/>
              <a:t>4th</a:t>
            </a:r>
            <a:r>
              <a:rPr sz="4450" spc="-170" dirty="0"/>
              <a:t> </a:t>
            </a:r>
            <a:r>
              <a:rPr sz="4450" dirty="0"/>
              <a:t>Tier</a:t>
            </a:r>
            <a:r>
              <a:rPr sz="4450" spc="-165" dirty="0"/>
              <a:t> </a:t>
            </a:r>
            <a:r>
              <a:rPr sz="4450" spc="-10" dirty="0"/>
              <a:t>Emergency</a:t>
            </a:r>
            <a:r>
              <a:rPr sz="4450" spc="-170" dirty="0"/>
              <a:t> </a:t>
            </a:r>
            <a:r>
              <a:rPr sz="4450" dirty="0"/>
              <a:t>Response</a:t>
            </a:r>
            <a:r>
              <a:rPr sz="4450" spc="-165" dirty="0"/>
              <a:t> </a:t>
            </a:r>
            <a:r>
              <a:rPr sz="4450" spc="-10" dirty="0"/>
              <a:t>Model</a:t>
            </a:r>
            <a:endParaRPr sz="4450"/>
          </a:p>
        </p:txBody>
      </p:sp>
      <p:pic>
        <p:nvPicPr>
          <p:cNvPr id="6" name="object 6" descr="Image of a flyer with DCC workers and contact information for the team:&#10;CALL OR TEXT 877-322-0413&#10;VISIT THE DCC LOCATION&#10;1 ROUNDHOUSE PLAZA, 1ST FLOOR, NORTHAMPTON, MA 01060&#10;WWW.NORTHAMPTONDCC.ORG&#10;SERVICES ARE FREE, VOLUNTARY, AND CONFIDENTIAL&#10;HOURS OF OPERATION&#10;MONDAY – TUESDAY 8:30 AM - 4:00 PM&#10;WEDNESDAY – FRIDAY 8:30 AM - 7:00 PM&#10;SATURDAY 12:00 PM - 5:00 PM"/>
          <p:cNvPicPr/>
          <p:nvPr/>
        </p:nvPicPr>
        <p:blipFill>
          <a:blip r:embed="rId2" cstate="print"/>
          <a:stretch>
            <a:fillRect/>
          </a:stretch>
        </p:blipFill>
        <p:spPr>
          <a:xfrm>
            <a:off x="68150" y="2623650"/>
            <a:ext cx="6930782" cy="4135174"/>
          </a:xfrm>
          <a:prstGeom prst="rect">
            <a:avLst/>
          </a:prstGeom>
        </p:spPr>
      </p:pic>
      <p:sp>
        <p:nvSpPr>
          <p:cNvPr id="4" name="object 4"/>
          <p:cNvSpPr txBox="1"/>
          <p:nvPr/>
        </p:nvSpPr>
        <p:spPr>
          <a:xfrm>
            <a:off x="631499" y="7181230"/>
            <a:ext cx="5473700" cy="2799080"/>
          </a:xfrm>
          <a:prstGeom prst="rect">
            <a:avLst/>
          </a:prstGeom>
        </p:spPr>
        <p:txBody>
          <a:bodyPr vert="horz" wrap="square" lIns="0" tIns="12700" rIns="0" bIns="0" rtlCol="0">
            <a:spAutoFit/>
          </a:bodyPr>
          <a:lstStyle/>
          <a:p>
            <a:pPr marL="607695" marR="86360" indent="-595630">
              <a:lnSpc>
                <a:spcPct val="100000"/>
              </a:lnSpc>
              <a:spcBef>
                <a:spcPts val="100"/>
              </a:spcBef>
              <a:buFont typeface="Arial"/>
              <a:buChar char="●"/>
              <a:tabLst>
                <a:tab pos="607695" algn="l"/>
              </a:tabLst>
            </a:pPr>
            <a:r>
              <a:rPr sz="1800" b="1" spc="-25" dirty="0">
                <a:solidFill>
                  <a:srgbClr val="002F4A"/>
                </a:solidFill>
                <a:latin typeface="Trebuchet MS"/>
                <a:cs typeface="Trebuchet MS"/>
              </a:rPr>
              <a:t>Public</a:t>
            </a:r>
            <a:r>
              <a:rPr sz="1800" b="1" spc="-80" dirty="0">
                <a:solidFill>
                  <a:srgbClr val="002F4A"/>
                </a:solidFill>
                <a:latin typeface="Trebuchet MS"/>
                <a:cs typeface="Trebuchet MS"/>
              </a:rPr>
              <a:t> </a:t>
            </a:r>
            <a:r>
              <a:rPr sz="1800" b="1" spc="-70" dirty="0">
                <a:solidFill>
                  <a:srgbClr val="002F4A"/>
                </a:solidFill>
                <a:latin typeface="Trebuchet MS"/>
                <a:cs typeface="Trebuchet MS"/>
              </a:rPr>
              <a:t>health</a:t>
            </a:r>
            <a:r>
              <a:rPr sz="1800" b="1" spc="-75" dirty="0">
                <a:solidFill>
                  <a:srgbClr val="002F4A"/>
                </a:solidFill>
                <a:latin typeface="Trebuchet MS"/>
                <a:cs typeface="Trebuchet MS"/>
              </a:rPr>
              <a:t> </a:t>
            </a:r>
            <a:r>
              <a:rPr sz="1800" b="1" dirty="0">
                <a:solidFill>
                  <a:srgbClr val="002F4A"/>
                </a:solidFill>
                <a:latin typeface="Trebuchet MS"/>
                <a:cs typeface="Trebuchet MS"/>
              </a:rPr>
              <a:t>-</a:t>
            </a:r>
            <a:r>
              <a:rPr sz="1800" b="1" spc="-80" dirty="0">
                <a:solidFill>
                  <a:srgbClr val="002F4A"/>
                </a:solidFill>
                <a:latin typeface="Trebuchet MS"/>
                <a:cs typeface="Trebuchet MS"/>
              </a:rPr>
              <a:t> </a:t>
            </a:r>
            <a:r>
              <a:rPr sz="1800" b="1" spc="-65" dirty="0">
                <a:solidFill>
                  <a:srgbClr val="002F4A"/>
                </a:solidFill>
                <a:latin typeface="Trebuchet MS"/>
                <a:cs typeface="Trebuchet MS"/>
              </a:rPr>
              <a:t>led</a:t>
            </a:r>
            <a:r>
              <a:rPr sz="1800" b="1" spc="-75" dirty="0">
                <a:solidFill>
                  <a:srgbClr val="002F4A"/>
                </a:solidFill>
                <a:latin typeface="Trebuchet MS"/>
                <a:cs typeface="Trebuchet MS"/>
              </a:rPr>
              <a:t> </a:t>
            </a:r>
            <a:r>
              <a:rPr sz="1800" b="1" spc="-25" dirty="0">
                <a:solidFill>
                  <a:srgbClr val="002F4A"/>
                </a:solidFill>
                <a:latin typeface="Trebuchet MS"/>
                <a:cs typeface="Trebuchet MS"/>
              </a:rPr>
              <a:t>Division</a:t>
            </a:r>
            <a:r>
              <a:rPr sz="1800" b="1" spc="-75" dirty="0">
                <a:solidFill>
                  <a:srgbClr val="002F4A"/>
                </a:solidFill>
                <a:latin typeface="Trebuchet MS"/>
                <a:cs typeface="Trebuchet MS"/>
              </a:rPr>
              <a:t> </a:t>
            </a:r>
            <a:r>
              <a:rPr sz="1800" b="1" dirty="0">
                <a:solidFill>
                  <a:srgbClr val="002F4A"/>
                </a:solidFill>
                <a:latin typeface="Trebuchet MS"/>
                <a:cs typeface="Trebuchet MS"/>
              </a:rPr>
              <a:t>of</a:t>
            </a:r>
            <a:r>
              <a:rPr sz="1800" b="1" spc="-80" dirty="0">
                <a:solidFill>
                  <a:srgbClr val="002F4A"/>
                </a:solidFill>
                <a:latin typeface="Trebuchet MS"/>
                <a:cs typeface="Trebuchet MS"/>
              </a:rPr>
              <a:t> </a:t>
            </a:r>
            <a:r>
              <a:rPr sz="1800" b="1" spc="-40" dirty="0">
                <a:solidFill>
                  <a:srgbClr val="002F4A"/>
                </a:solidFill>
                <a:latin typeface="Trebuchet MS"/>
                <a:cs typeface="Trebuchet MS"/>
              </a:rPr>
              <a:t>Community</a:t>
            </a:r>
            <a:r>
              <a:rPr sz="1800" b="1" spc="-75" dirty="0">
                <a:solidFill>
                  <a:srgbClr val="002F4A"/>
                </a:solidFill>
                <a:latin typeface="Trebuchet MS"/>
                <a:cs typeface="Trebuchet MS"/>
              </a:rPr>
              <a:t> </a:t>
            </a:r>
            <a:r>
              <a:rPr sz="1800" b="1" spc="-20" dirty="0">
                <a:solidFill>
                  <a:srgbClr val="002F4A"/>
                </a:solidFill>
                <a:latin typeface="Trebuchet MS"/>
                <a:cs typeface="Trebuchet MS"/>
              </a:rPr>
              <a:t>Care </a:t>
            </a:r>
            <a:r>
              <a:rPr sz="1800" b="1" spc="-10" dirty="0">
                <a:solidFill>
                  <a:srgbClr val="002F4A"/>
                </a:solidFill>
                <a:latin typeface="Trebuchet MS"/>
                <a:cs typeface="Trebuchet MS"/>
              </a:rPr>
              <a:t>(DCC)</a:t>
            </a:r>
            <a:endParaRPr sz="1800" dirty="0">
              <a:latin typeface="Trebuchet MS"/>
              <a:cs typeface="Trebuchet MS"/>
            </a:endParaRPr>
          </a:p>
          <a:p>
            <a:pPr marL="607695" marR="364490" indent="-595630">
              <a:lnSpc>
                <a:spcPct val="100000"/>
              </a:lnSpc>
              <a:spcBef>
                <a:spcPts val="600"/>
              </a:spcBef>
              <a:buFont typeface="Arial"/>
              <a:buChar char="●"/>
              <a:tabLst>
                <a:tab pos="607695" algn="l"/>
              </a:tabLst>
            </a:pPr>
            <a:r>
              <a:rPr sz="1800" b="1" spc="-55" dirty="0">
                <a:solidFill>
                  <a:srgbClr val="002F4A"/>
                </a:solidFill>
                <a:latin typeface="Trebuchet MS"/>
                <a:cs typeface="Trebuchet MS"/>
              </a:rPr>
              <a:t>Freestanding,</a:t>
            </a:r>
            <a:r>
              <a:rPr sz="1800" b="1" spc="-60" dirty="0">
                <a:solidFill>
                  <a:srgbClr val="002F4A"/>
                </a:solidFill>
                <a:latin typeface="Trebuchet MS"/>
                <a:cs typeface="Trebuchet MS"/>
              </a:rPr>
              <a:t> </a:t>
            </a:r>
            <a:r>
              <a:rPr sz="1800" b="1" spc="-55" dirty="0">
                <a:solidFill>
                  <a:srgbClr val="002F4A"/>
                </a:solidFill>
                <a:latin typeface="Trebuchet MS"/>
                <a:cs typeface="Trebuchet MS"/>
              </a:rPr>
              <a:t>civilian</a:t>
            </a:r>
            <a:r>
              <a:rPr sz="1800" b="1" spc="-60" dirty="0">
                <a:solidFill>
                  <a:srgbClr val="002F4A"/>
                </a:solidFill>
                <a:latin typeface="Trebuchet MS"/>
                <a:cs typeface="Trebuchet MS"/>
              </a:rPr>
              <a:t> </a:t>
            </a:r>
            <a:r>
              <a:rPr sz="1800" b="1" spc="-50" dirty="0">
                <a:solidFill>
                  <a:srgbClr val="002F4A"/>
                </a:solidFill>
                <a:latin typeface="Trebuchet MS"/>
                <a:cs typeface="Trebuchet MS"/>
              </a:rPr>
              <a:t>community</a:t>
            </a:r>
            <a:r>
              <a:rPr sz="1800" b="1" spc="-55" dirty="0">
                <a:solidFill>
                  <a:srgbClr val="002F4A"/>
                </a:solidFill>
                <a:latin typeface="Trebuchet MS"/>
                <a:cs typeface="Trebuchet MS"/>
              </a:rPr>
              <a:t> </a:t>
            </a:r>
            <a:r>
              <a:rPr sz="1800" b="1" spc="-20" dirty="0">
                <a:solidFill>
                  <a:srgbClr val="002F4A"/>
                </a:solidFill>
                <a:latin typeface="Trebuchet MS"/>
                <a:cs typeface="Trebuchet MS"/>
              </a:rPr>
              <a:t>responder </a:t>
            </a:r>
            <a:r>
              <a:rPr sz="1800" b="1" spc="-10" dirty="0">
                <a:solidFill>
                  <a:srgbClr val="002F4A"/>
                </a:solidFill>
                <a:latin typeface="Trebuchet MS"/>
                <a:cs typeface="Trebuchet MS"/>
              </a:rPr>
              <a:t>system</a:t>
            </a:r>
            <a:endParaRPr sz="1800" dirty="0">
              <a:latin typeface="Trebuchet MS"/>
              <a:cs typeface="Trebuchet MS"/>
            </a:endParaRPr>
          </a:p>
          <a:p>
            <a:pPr marL="607695" marR="195580" indent="-595630">
              <a:lnSpc>
                <a:spcPct val="100000"/>
              </a:lnSpc>
              <a:spcBef>
                <a:spcPts val="600"/>
              </a:spcBef>
              <a:buFont typeface="Arial"/>
              <a:buChar char="●"/>
              <a:tabLst>
                <a:tab pos="607695" algn="l"/>
              </a:tabLst>
            </a:pPr>
            <a:r>
              <a:rPr sz="1800" b="1" spc="-35" dirty="0">
                <a:solidFill>
                  <a:srgbClr val="002F4A"/>
                </a:solidFill>
                <a:latin typeface="Trebuchet MS"/>
                <a:cs typeface="Trebuchet MS"/>
              </a:rPr>
              <a:t>Multiple</a:t>
            </a:r>
            <a:r>
              <a:rPr sz="1800" b="1" spc="-40" dirty="0">
                <a:solidFill>
                  <a:srgbClr val="002F4A"/>
                </a:solidFill>
                <a:latin typeface="Trebuchet MS"/>
                <a:cs typeface="Trebuchet MS"/>
              </a:rPr>
              <a:t> </a:t>
            </a:r>
            <a:r>
              <a:rPr sz="1800" b="1" dirty="0">
                <a:solidFill>
                  <a:srgbClr val="002F4A"/>
                </a:solidFill>
                <a:latin typeface="Trebuchet MS"/>
                <a:cs typeface="Trebuchet MS"/>
              </a:rPr>
              <a:t>access</a:t>
            </a:r>
            <a:r>
              <a:rPr sz="1800" b="1" spc="-40" dirty="0">
                <a:solidFill>
                  <a:srgbClr val="002F4A"/>
                </a:solidFill>
                <a:latin typeface="Trebuchet MS"/>
                <a:cs typeface="Trebuchet MS"/>
              </a:rPr>
              <a:t> </a:t>
            </a:r>
            <a:r>
              <a:rPr sz="1800" b="1" spc="-80" dirty="0">
                <a:solidFill>
                  <a:srgbClr val="002F4A"/>
                </a:solidFill>
                <a:latin typeface="Trebuchet MS"/>
                <a:cs typeface="Trebuchet MS"/>
              </a:rPr>
              <a:t>point:</a:t>
            </a:r>
            <a:r>
              <a:rPr sz="1800" b="1" spc="-40" dirty="0">
                <a:solidFill>
                  <a:srgbClr val="002F4A"/>
                </a:solidFill>
                <a:latin typeface="Trebuchet MS"/>
                <a:cs typeface="Trebuchet MS"/>
              </a:rPr>
              <a:t> </a:t>
            </a:r>
            <a:r>
              <a:rPr sz="1800" b="1" spc="-75" dirty="0">
                <a:solidFill>
                  <a:srgbClr val="002F4A"/>
                </a:solidFill>
                <a:latin typeface="Trebuchet MS"/>
                <a:cs typeface="Trebuchet MS"/>
              </a:rPr>
              <a:t>walk-</a:t>
            </a:r>
            <a:r>
              <a:rPr sz="1800" b="1" spc="-65" dirty="0">
                <a:solidFill>
                  <a:srgbClr val="002F4A"/>
                </a:solidFill>
                <a:latin typeface="Trebuchet MS"/>
                <a:cs typeface="Trebuchet MS"/>
              </a:rPr>
              <a:t>in,</a:t>
            </a:r>
            <a:r>
              <a:rPr sz="1800" b="1" spc="-40" dirty="0">
                <a:solidFill>
                  <a:srgbClr val="002F4A"/>
                </a:solidFill>
                <a:latin typeface="Trebuchet MS"/>
                <a:cs typeface="Trebuchet MS"/>
              </a:rPr>
              <a:t> </a:t>
            </a:r>
            <a:r>
              <a:rPr sz="1800" b="1" spc="-75" dirty="0">
                <a:solidFill>
                  <a:srgbClr val="002F4A"/>
                </a:solidFill>
                <a:latin typeface="Trebuchet MS"/>
                <a:cs typeface="Trebuchet MS"/>
              </a:rPr>
              <a:t>direct</a:t>
            </a:r>
            <a:r>
              <a:rPr sz="1800" b="1" spc="-35" dirty="0">
                <a:solidFill>
                  <a:srgbClr val="002F4A"/>
                </a:solidFill>
                <a:latin typeface="Trebuchet MS"/>
                <a:cs typeface="Trebuchet MS"/>
              </a:rPr>
              <a:t> request, </a:t>
            </a:r>
            <a:r>
              <a:rPr sz="1800" b="1" spc="-25" dirty="0">
                <a:solidFill>
                  <a:srgbClr val="002F4A"/>
                </a:solidFill>
                <a:latin typeface="Trebuchet MS"/>
                <a:cs typeface="Trebuchet MS"/>
              </a:rPr>
              <a:t>dispatch</a:t>
            </a:r>
            <a:r>
              <a:rPr sz="1800" b="1" spc="-80" dirty="0">
                <a:solidFill>
                  <a:srgbClr val="002F4A"/>
                </a:solidFill>
                <a:latin typeface="Trebuchet MS"/>
                <a:cs typeface="Trebuchet MS"/>
              </a:rPr>
              <a:t> </a:t>
            </a:r>
            <a:r>
              <a:rPr sz="1800" b="1" spc="-10" dirty="0">
                <a:solidFill>
                  <a:srgbClr val="002F4A"/>
                </a:solidFill>
                <a:latin typeface="Trebuchet MS"/>
                <a:cs typeface="Trebuchet MS"/>
              </a:rPr>
              <a:t>referral</a:t>
            </a:r>
            <a:endParaRPr sz="1800" dirty="0">
              <a:latin typeface="Trebuchet MS"/>
              <a:cs typeface="Trebuchet MS"/>
            </a:endParaRPr>
          </a:p>
          <a:p>
            <a:pPr marL="607695" indent="-594995">
              <a:lnSpc>
                <a:spcPct val="100000"/>
              </a:lnSpc>
              <a:spcBef>
                <a:spcPts val="600"/>
              </a:spcBef>
              <a:buFont typeface="Arial"/>
              <a:buChar char="●"/>
              <a:tabLst>
                <a:tab pos="607695" algn="l"/>
              </a:tabLst>
            </a:pPr>
            <a:r>
              <a:rPr sz="1800" b="1" spc="-50" dirty="0">
                <a:solidFill>
                  <a:srgbClr val="002F4A"/>
                </a:solidFill>
                <a:latin typeface="Trebuchet MS"/>
                <a:cs typeface="Trebuchet MS"/>
              </a:rPr>
              <a:t>Embedded</a:t>
            </a:r>
            <a:r>
              <a:rPr sz="1800" b="1" spc="-70" dirty="0">
                <a:solidFill>
                  <a:srgbClr val="002F4A"/>
                </a:solidFill>
                <a:latin typeface="Trebuchet MS"/>
                <a:cs typeface="Trebuchet MS"/>
              </a:rPr>
              <a:t> </a:t>
            </a:r>
            <a:r>
              <a:rPr sz="1800" b="1" spc="-10" dirty="0">
                <a:solidFill>
                  <a:srgbClr val="002F4A"/>
                </a:solidFill>
                <a:latin typeface="Trebuchet MS"/>
                <a:cs typeface="Trebuchet MS"/>
              </a:rPr>
              <a:t>cross-</a:t>
            </a:r>
            <a:r>
              <a:rPr sz="1800" b="1" dirty="0">
                <a:solidFill>
                  <a:srgbClr val="002F4A"/>
                </a:solidFill>
                <a:latin typeface="Trebuchet MS"/>
                <a:cs typeface="Trebuchet MS"/>
              </a:rPr>
              <a:t>sector</a:t>
            </a:r>
            <a:r>
              <a:rPr sz="1800" b="1" spc="-70" dirty="0">
                <a:solidFill>
                  <a:srgbClr val="002F4A"/>
                </a:solidFill>
                <a:latin typeface="Trebuchet MS"/>
                <a:cs typeface="Trebuchet MS"/>
              </a:rPr>
              <a:t> </a:t>
            </a:r>
            <a:r>
              <a:rPr sz="1800" b="1" spc="-10" dirty="0">
                <a:solidFill>
                  <a:srgbClr val="002F4A"/>
                </a:solidFill>
                <a:latin typeface="Trebuchet MS"/>
                <a:cs typeface="Trebuchet MS"/>
              </a:rPr>
              <a:t>partnerships</a:t>
            </a:r>
            <a:endParaRPr sz="1800" dirty="0">
              <a:latin typeface="Trebuchet MS"/>
              <a:cs typeface="Trebuchet MS"/>
            </a:endParaRPr>
          </a:p>
          <a:p>
            <a:pPr marL="607695" marR="5080" indent="-595630">
              <a:lnSpc>
                <a:spcPct val="100000"/>
              </a:lnSpc>
              <a:spcBef>
                <a:spcPts val="600"/>
              </a:spcBef>
              <a:buFont typeface="Arial"/>
              <a:buChar char="●"/>
              <a:tabLst>
                <a:tab pos="607695" algn="l"/>
              </a:tabLst>
            </a:pPr>
            <a:r>
              <a:rPr sz="1800" b="1" dirty="0">
                <a:solidFill>
                  <a:srgbClr val="002F4A"/>
                </a:solidFill>
                <a:latin typeface="Trebuchet MS"/>
                <a:cs typeface="Trebuchet MS"/>
              </a:rPr>
              <a:t>Custom</a:t>
            </a:r>
            <a:r>
              <a:rPr sz="1800" b="1" spc="-50" dirty="0">
                <a:solidFill>
                  <a:srgbClr val="002F4A"/>
                </a:solidFill>
                <a:latin typeface="Trebuchet MS"/>
                <a:cs typeface="Trebuchet MS"/>
              </a:rPr>
              <a:t> </a:t>
            </a:r>
            <a:r>
              <a:rPr sz="1800" b="1" spc="-20" dirty="0">
                <a:solidFill>
                  <a:srgbClr val="002F4A"/>
                </a:solidFill>
                <a:latin typeface="Trebuchet MS"/>
                <a:cs typeface="Trebuchet MS"/>
              </a:rPr>
              <a:t>designed</a:t>
            </a:r>
            <a:r>
              <a:rPr sz="1800" b="1" spc="-50" dirty="0">
                <a:solidFill>
                  <a:srgbClr val="002F4A"/>
                </a:solidFill>
                <a:latin typeface="Trebuchet MS"/>
                <a:cs typeface="Trebuchet MS"/>
              </a:rPr>
              <a:t> </a:t>
            </a:r>
            <a:r>
              <a:rPr sz="1800" b="1" spc="-55" dirty="0">
                <a:solidFill>
                  <a:srgbClr val="002F4A"/>
                </a:solidFill>
                <a:latin typeface="Trebuchet MS"/>
                <a:cs typeface="Trebuchet MS"/>
              </a:rPr>
              <a:t>Electronic</a:t>
            </a:r>
            <a:r>
              <a:rPr sz="1800" b="1" spc="-50" dirty="0">
                <a:solidFill>
                  <a:srgbClr val="002F4A"/>
                </a:solidFill>
                <a:latin typeface="Trebuchet MS"/>
                <a:cs typeface="Trebuchet MS"/>
              </a:rPr>
              <a:t> </a:t>
            </a:r>
            <a:r>
              <a:rPr sz="1800" b="1" dirty="0">
                <a:solidFill>
                  <a:srgbClr val="002F4A"/>
                </a:solidFill>
                <a:latin typeface="Trebuchet MS"/>
                <a:cs typeface="Trebuchet MS"/>
              </a:rPr>
              <a:t>Case</a:t>
            </a:r>
            <a:r>
              <a:rPr sz="1800" b="1" spc="-45" dirty="0">
                <a:solidFill>
                  <a:srgbClr val="002F4A"/>
                </a:solidFill>
                <a:latin typeface="Trebuchet MS"/>
                <a:cs typeface="Trebuchet MS"/>
              </a:rPr>
              <a:t> </a:t>
            </a:r>
            <a:r>
              <a:rPr sz="1800" b="1" spc="-10" dirty="0">
                <a:solidFill>
                  <a:srgbClr val="002F4A"/>
                </a:solidFill>
                <a:latin typeface="Trebuchet MS"/>
                <a:cs typeface="Trebuchet MS"/>
              </a:rPr>
              <a:t>Management </a:t>
            </a:r>
            <a:r>
              <a:rPr sz="1800" b="1" dirty="0">
                <a:solidFill>
                  <a:srgbClr val="002F4A"/>
                </a:solidFill>
                <a:latin typeface="Trebuchet MS"/>
                <a:cs typeface="Trebuchet MS"/>
              </a:rPr>
              <a:t>Systems</a:t>
            </a:r>
            <a:r>
              <a:rPr sz="1800" b="1" spc="-30" dirty="0">
                <a:solidFill>
                  <a:srgbClr val="002F4A"/>
                </a:solidFill>
                <a:latin typeface="Trebuchet MS"/>
                <a:cs typeface="Trebuchet MS"/>
              </a:rPr>
              <a:t> </a:t>
            </a:r>
            <a:r>
              <a:rPr sz="1800" b="1" spc="-40" dirty="0">
                <a:solidFill>
                  <a:srgbClr val="002F4A"/>
                </a:solidFill>
                <a:latin typeface="Trebuchet MS"/>
                <a:cs typeface="Trebuchet MS"/>
              </a:rPr>
              <a:t>and</a:t>
            </a:r>
            <a:r>
              <a:rPr sz="1800" b="1" spc="-30" dirty="0">
                <a:solidFill>
                  <a:srgbClr val="002F4A"/>
                </a:solidFill>
                <a:latin typeface="Trebuchet MS"/>
                <a:cs typeface="Trebuchet MS"/>
              </a:rPr>
              <a:t> </a:t>
            </a:r>
            <a:r>
              <a:rPr sz="1800" b="1" spc="-25" dirty="0">
                <a:solidFill>
                  <a:srgbClr val="002F4A"/>
                </a:solidFill>
                <a:latin typeface="Trebuchet MS"/>
                <a:cs typeface="Trebuchet MS"/>
              </a:rPr>
              <a:t>Dispatch</a:t>
            </a:r>
            <a:r>
              <a:rPr sz="1800" b="1" spc="-30" dirty="0">
                <a:solidFill>
                  <a:srgbClr val="002F4A"/>
                </a:solidFill>
                <a:latin typeface="Trebuchet MS"/>
                <a:cs typeface="Trebuchet MS"/>
              </a:rPr>
              <a:t> </a:t>
            </a:r>
            <a:r>
              <a:rPr sz="1800" b="1" spc="-25" dirty="0">
                <a:solidFill>
                  <a:srgbClr val="002F4A"/>
                </a:solidFill>
                <a:latin typeface="Trebuchet MS"/>
                <a:cs typeface="Trebuchet MS"/>
              </a:rPr>
              <a:t>CAD</a:t>
            </a:r>
            <a:endParaRPr sz="1800" dirty="0">
              <a:latin typeface="Trebuchet MS"/>
              <a:cs typeface="Trebuchet MS"/>
            </a:endParaRPr>
          </a:p>
        </p:txBody>
      </p:sp>
      <p:pic>
        <p:nvPicPr>
          <p:cNvPr id="8" name="object 8" descr="Image of a flyer for City of Northampton Department of Health and Human Services&#10;DIVISION OF COMMUNITY CARE&#10;SUPPORT, CONNECTION, COMMUNITY&#10;The Division of Community Care (DCC) is a public health-led, public safety initiative in the City of Northampton, MA. DCC Community Responders provide non-clinical crisis support and unarmed mobile response for community members who need immediate help with nonviolent mental health challenges or quality of life concerns and connect people to immediate and long-term resources.&#10;In the first 2 years of operation, the DCC had 13,029 engagements with community members and provided services to more than 1,648 people.&#10;In this time, the DCC received 1,896 calls for service and 10,813 visits to its community space.&#10;The DCC launched a coordinated partnership with Northampton Public Safety Dispatch in March 2025. In August 2025, 11% of calls received by the DCC were from Northampton Public Safety Dispatch. Calls include access to DCC support for yourself or another person.&#10;How did the DCC provide support to community members in the second year of operation?&#10;&#10;Graphic of a Pie Chart with service utilization details&#10;• 20% Basic Needs Assistance – Emergency Food Access&#10;• 19% Stabilization and Support Space&#10;• 12% Resource Connection&#10;• 12% Wellness Checks, Conflict Resolution, De-Escalation, and Emotional Support&#10;• 12% Cooling or Warming Center&#10;• 10% Sharps Collection, Transportation, Harm Reduction Supplies, and More&#10;• 9% Technology Use (Charge Device, Legal Kiosk, Phone, Fax)&#10;SERVICES ARE FREE, VOLUNTARY, AND CONFIDENTIAL&#10;Call or Text&#10;877-322-0413&#10;Visit the DCC Location&#10;1 Roundhouse Plaza, 1st Floor,&#10;Northampton, MA 01060&#10;Website&#10;WWW.NORTHAMPTONDCC.ORG&#10;Email&#10;DCC@NORTHAMPTONMA.GOV&#10;&#10;Hours of Operation&#10;Monday – Tuesday&#10;8:30 AM – 4:00 PM&#10;Wednesday – Friday&#10;8:30 AM – 7:00 PM&#10;Saturday&#10;12:00 PM – 5:00 PM"/>
          <p:cNvPicPr/>
          <p:nvPr/>
        </p:nvPicPr>
        <p:blipFill>
          <a:blip r:embed="rId3" cstate="email">
            <a:extLst>
              <a:ext uri="{28A0092B-C50C-407E-A947-70E740481C1C}">
                <a14:useLocalDpi xmlns:a14="http://schemas.microsoft.com/office/drawing/2010/main"/>
              </a:ext>
            </a:extLst>
          </a:blip>
          <a:stretch>
            <a:fillRect/>
          </a:stretch>
        </p:blipFill>
        <p:spPr>
          <a:xfrm>
            <a:off x="7334626" y="2602599"/>
            <a:ext cx="5397477" cy="7634032"/>
          </a:xfrm>
          <a:prstGeom prst="rect">
            <a:avLst/>
          </a:prstGeom>
        </p:spPr>
      </p:pic>
      <p:pic>
        <p:nvPicPr>
          <p:cNvPr id="5" name="object 5" descr="Image of a venn diagram with three circles&#10;Top Circle&#10;• Prevention&#10;• Referrals&#10;• Healthcare&#10;• Advocacy&#10;• Resources&#10;Left Circle&#10;• Connection&#10;• Social Service Agencies&#10;• Peer and Recovery Supports&#10;• Stabilizations&#10;• de-escalation&#10;• Deflection from Justice Systems&#10;Overlap of Top and Left Circles&#10;• Basic Needs&#10;• local resources&#10;• Free Services&#10;Right Circle&#10;• Respect&#10;• no-barrier care access&#10;• Inclusivity&#10;• Trauma Informed Municipal Partnerships&#10;• Reduce Emergency Department Visits&#10;Overlap of Top and Right Circles&#10;• Health Equity&#10;• Harm Reduction&#10;• Safety Planning&#10;The DCC is working across sectors to transform the way in which our community supports those most in need.&#10;"/>
          <p:cNvPicPr/>
          <p:nvPr/>
        </p:nvPicPr>
        <p:blipFill>
          <a:blip r:embed="rId4" cstate="print"/>
          <a:stretch>
            <a:fillRect/>
          </a:stretch>
        </p:blipFill>
        <p:spPr>
          <a:xfrm>
            <a:off x="13338911" y="2715260"/>
            <a:ext cx="4362369" cy="4221695"/>
          </a:xfrm>
          <a:prstGeom prst="rect">
            <a:avLst/>
          </a:prstGeom>
        </p:spPr>
      </p:pic>
      <p:pic>
        <p:nvPicPr>
          <p:cNvPr id="7" name="object 7" descr="Image of a service worker at a cash register">
            <a:hlinkClick r:id="rId5"/>
          </p:cNvPr>
          <p:cNvPicPr/>
          <p:nvPr/>
        </p:nvPicPr>
        <p:blipFill>
          <a:blip r:embed="rId6" cstate="print"/>
          <a:stretch>
            <a:fillRect/>
          </a:stretch>
        </p:blipFill>
        <p:spPr>
          <a:xfrm>
            <a:off x="12879051" y="7089617"/>
            <a:ext cx="5307048" cy="310474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018650" y="271099"/>
            <a:ext cx="12399010" cy="1366520"/>
          </a:xfrm>
          <a:prstGeom prst="rect">
            <a:avLst/>
          </a:prstGeom>
        </p:spPr>
        <p:txBody>
          <a:bodyPr vert="horz" wrap="square" lIns="0" tIns="12700" rIns="0" bIns="0" rtlCol="0">
            <a:spAutoFit/>
          </a:bodyPr>
          <a:lstStyle/>
          <a:p>
            <a:pPr marL="12700" marR="5080">
              <a:lnSpc>
                <a:spcPct val="100000"/>
              </a:lnSpc>
              <a:spcBef>
                <a:spcPts val="100"/>
              </a:spcBef>
            </a:pPr>
            <a:r>
              <a:rPr sz="4400" dirty="0"/>
              <a:t>City</a:t>
            </a:r>
            <a:r>
              <a:rPr sz="4400" spc="-165" dirty="0"/>
              <a:t> </a:t>
            </a:r>
            <a:r>
              <a:rPr sz="4400" dirty="0"/>
              <a:t>of</a:t>
            </a:r>
            <a:r>
              <a:rPr sz="4400" spc="-150" dirty="0"/>
              <a:t> </a:t>
            </a:r>
            <a:r>
              <a:rPr sz="4400" spc="-10" dirty="0"/>
              <a:t>Northampton</a:t>
            </a:r>
            <a:r>
              <a:rPr sz="4400" spc="-150" dirty="0"/>
              <a:t> </a:t>
            </a:r>
            <a:r>
              <a:rPr sz="4400" spc="-10" dirty="0"/>
              <a:t>Approaches</a:t>
            </a:r>
            <a:r>
              <a:rPr sz="4400" spc="-155" dirty="0"/>
              <a:t> </a:t>
            </a:r>
            <a:r>
              <a:rPr sz="4400" spc="-25" dirty="0"/>
              <a:t>For </a:t>
            </a:r>
            <a:r>
              <a:rPr sz="4400" spc="-10" dirty="0"/>
              <a:t>Community</a:t>
            </a:r>
            <a:r>
              <a:rPr sz="4400" spc="-55" dirty="0"/>
              <a:t> </a:t>
            </a:r>
            <a:r>
              <a:rPr sz="4400" dirty="0"/>
              <a:t>Health</a:t>
            </a:r>
            <a:r>
              <a:rPr sz="4400" spc="-60" dirty="0"/>
              <a:t> </a:t>
            </a:r>
            <a:r>
              <a:rPr sz="4400" dirty="0"/>
              <a:t>and</a:t>
            </a:r>
            <a:r>
              <a:rPr sz="4400" spc="-55" dirty="0"/>
              <a:t> </a:t>
            </a:r>
            <a:r>
              <a:rPr sz="4400" dirty="0"/>
              <a:t>Safety</a:t>
            </a:r>
            <a:r>
              <a:rPr sz="4400" spc="-50" dirty="0"/>
              <a:t> </a:t>
            </a:r>
            <a:r>
              <a:rPr sz="4400" dirty="0"/>
              <a:t>-</a:t>
            </a:r>
            <a:r>
              <a:rPr sz="4400" spc="-60" dirty="0"/>
              <a:t> </a:t>
            </a:r>
            <a:r>
              <a:rPr sz="4400" dirty="0"/>
              <a:t>DHHS</a:t>
            </a:r>
            <a:r>
              <a:rPr sz="4400" spc="-60" dirty="0"/>
              <a:t> </a:t>
            </a:r>
            <a:r>
              <a:rPr sz="4400" spc="-25" dirty="0"/>
              <a:t>DCC</a:t>
            </a:r>
            <a:endParaRPr sz="4400"/>
          </a:p>
        </p:txBody>
      </p:sp>
      <p:pic>
        <p:nvPicPr>
          <p:cNvPr id="3" name="object 3">
            <a:extLst>
              <a:ext uri="{C183D7F6-B498-43B3-948B-1728B52AA6E4}">
                <adec:decorative xmlns:adec="http://schemas.microsoft.com/office/drawing/2017/decorative" val="1"/>
              </a:ext>
            </a:extLst>
          </p:cNvPr>
          <p:cNvPicPr/>
          <p:nvPr/>
        </p:nvPicPr>
        <p:blipFill>
          <a:blip r:embed="rId2" cstate="print"/>
          <a:stretch>
            <a:fillRect/>
          </a:stretch>
        </p:blipFill>
        <p:spPr>
          <a:xfrm>
            <a:off x="16645525" y="120212"/>
            <a:ext cx="1502049" cy="1421317"/>
          </a:xfrm>
          <a:prstGeom prst="rect">
            <a:avLst/>
          </a:prstGeom>
        </p:spPr>
      </p:pic>
      <p:grpSp>
        <p:nvGrpSpPr>
          <p:cNvPr id="4" name="object 4" descr="City of Northampton Approaches for Community Health and Safety-DHHS DCC&#10;What DCC provides:&#10;Non-clinical urgent crisis support&#10;Responding with compassion and connection in moments that matter.&#10;Trauma informed engagement&#10;Building trust through trauma-informed, person-centered approaches.&#10;Resource navigation &amp; follow up&#10;Connecting individuals to needed services and ensuring continuity of care.&#10;Community stabilization&#10;Supporting safety, well-being, and stability where people live.&#10;Wellness checks&#10;Proactive outreach to promote wellness and prevent escalation.&#10;Cross-system coordination&#10;Partnering across health, public safety, social services, and community systems.&#10;&#10;Graphic of a circle with 9 circles radiating from center&#10;Center circle: DCC Stabilization Infrastructure Coordinate Public Health Support&#10;Outside circles (right to left): Police Department, Fire/EMS, Hospitals, Legal Aid, Behavioral Health Partners, Community Organizations, Housing Supports, Public Health Nursing&#10;MODELING CARE. SHARING IMPACT.&#10;The DCC and DHHS have provided inspiration, information, and guidance on compassionate, peer-based models of care to communities across Massachusetts.&#10;Image of Pittsfield and Northampton government officials&#10;Pittsfield, MA December 2025&#10;Officials from Pittsfield visiting Northampton to learn how the DCC Community Responders provider support to residents, particularly those experiencing housing instability, mental health concerns, and substance use challenges. Following the visit Pittsfield leaders began developing a peer-based outreach initiative rooted in compassion, connection to services, and harm reduction-inspired by our model.&#10;Image of Cambridge CARE logo&#10;Cambridge, MA March 2024&#10;The Cambridge Community Assistance Response and Engagement (CARE) team visited the DCC to discuss operations, protocols, scene safety, and self-care in health and helping professions.&#10;"/>
          <p:cNvGrpSpPr/>
          <p:nvPr/>
        </p:nvGrpSpPr>
        <p:grpSpPr>
          <a:xfrm>
            <a:off x="255224" y="161000"/>
            <a:ext cx="17545050" cy="9752330"/>
            <a:chOff x="255224" y="161000"/>
            <a:chExt cx="17545050" cy="9752330"/>
          </a:xfrm>
        </p:grpSpPr>
        <p:pic>
          <p:nvPicPr>
            <p:cNvPr id="5" name="object 5"/>
            <p:cNvPicPr/>
            <p:nvPr/>
          </p:nvPicPr>
          <p:blipFill>
            <a:blip r:embed="rId3" cstate="print"/>
            <a:stretch>
              <a:fillRect/>
            </a:stretch>
          </p:blipFill>
          <p:spPr>
            <a:xfrm>
              <a:off x="487900" y="2022825"/>
              <a:ext cx="17312201" cy="7890449"/>
            </a:xfrm>
            <a:prstGeom prst="rect">
              <a:avLst/>
            </a:prstGeom>
          </p:spPr>
        </p:pic>
        <p:pic>
          <p:nvPicPr>
            <p:cNvPr id="6" name="object 6"/>
            <p:cNvPicPr/>
            <p:nvPr/>
          </p:nvPicPr>
          <p:blipFill>
            <a:blip r:embed="rId4" cstate="email">
              <a:extLst>
                <a:ext uri="{28A0092B-C50C-407E-A947-70E740481C1C}">
                  <a14:useLocalDpi xmlns:a14="http://schemas.microsoft.com/office/drawing/2010/main"/>
                </a:ext>
              </a:extLst>
            </a:blip>
            <a:stretch>
              <a:fillRect/>
            </a:stretch>
          </p:blipFill>
          <p:spPr>
            <a:xfrm>
              <a:off x="255224" y="161000"/>
              <a:ext cx="1835198" cy="1835198"/>
            </a:xfrm>
            <a:prstGeom prst="rect">
              <a:avLst/>
            </a:prstGeom>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3185150" y="5223634"/>
            <a:ext cx="11918315" cy="878205"/>
          </a:xfrm>
          <a:custGeom>
            <a:avLst/>
            <a:gdLst/>
            <a:ahLst/>
            <a:cxnLst/>
            <a:rect l="l" t="t" r="r" b="b"/>
            <a:pathLst>
              <a:path w="11918315" h="878204">
                <a:moveTo>
                  <a:pt x="11918175" y="877768"/>
                </a:moveTo>
                <a:lnTo>
                  <a:pt x="0" y="877768"/>
                </a:lnTo>
                <a:lnTo>
                  <a:pt x="0" y="0"/>
                </a:lnTo>
                <a:lnTo>
                  <a:pt x="11918175" y="0"/>
                </a:lnTo>
                <a:lnTo>
                  <a:pt x="11918175" y="877768"/>
                </a:lnTo>
                <a:close/>
              </a:path>
            </a:pathLst>
          </a:custGeom>
          <a:solidFill>
            <a:srgbClr val="D88E29"/>
          </a:solidFill>
        </p:spPr>
        <p:txBody>
          <a:bodyPr wrap="square" lIns="0" tIns="0" rIns="0" bIns="0" rtlCol="0"/>
          <a:lstStyle/>
          <a:p>
            <a:endParaRPr/>
          </a:p>
        </p:txBody>
      </p:sp>
      <p:sp>
        <p:nvSpPr>
          <p:cNvPr id="6" name="object 6"/>
          <p:cNvSpPr txBox="1">
            <a:spLocks noGrp="1"/>
          </p:cNvSpPr>
          <p:nvPr>
            <p:ph type="title" idx="4294967295"/>
          </p:nvPr>
        </p:nvSpPr>
        <p:spPr>
          <a:xfrm>
            <a:off x="575474" y="124767"/>
            <a:ext cx="17330420" cy="3399154"/>
          </a:xfrm>
          <a:prstGeom prst="rect">
            <a:avLst/>
          </a:prstGeom>
          <a:noFill/>
          <a:ln w="9524">
            <a:solidFill>
              <a:srgbClr val="D88E29"/>
            </a:solid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18110" marR="0" lvl="0" indent="0" algn="ctr" defTabSz="914400" eaLnBrk="1" fontAlgn="auto" latinLnBrk="0" hangingPunct="1">
              <a:lnSpc>
                <a:spcPts val="5105"/>
              </a:lnSpc>
              <a:spcBef>
                <a:spcPts val="0"/>
              </a:spcBef>
              <a:spcAft>
                <a:spcPts val="0"/>
              </a:spcAft>
              <a:buClrTx/>
              <a:buSzTx/>
              <a:buFontTx/>
              <a:buNone/>
              <a:tabLst/>
              <a:defRPr/>
            </a:pPr>
            <a:r>
              <a:rPr kumimoji="0" lang="en-US" sz="4400" b="1" i="0" u="none" strike="noStrike" kern="0" cap="none" spc="-10" normalizeH="0" baseline="0" noProof="0" dirty="0">
                <a:ln>
                  <a:noFill/>
                </a:ln>
                <a:solidFill>
                  <a:srgbClr val="D88E29"/>
                </a:solidFill>
                <a:effectLst/>
                <a:uLnTx/>
                <a:uFillTx/>
                <a:latin typeface="Georgia"/>
                <a:cs typeface="Georgia"/>
              </a:rPr>
              <a:t>Department</a:t>
            </a:r>
            <a:r>
              <a:rPr kumimoji="0" lang="en-US" sz="4400" b="1" i="0" u="none" strike="noStrike" kern="0" cap="none" spc="-95" normalizeH="0" baseline="0" noProof="0" dirty="0">
                <a:ln>
                  <a:noFill/>
                </a:ln>
                <a:solidFill>
                  <a:srgbClr val="D88E29"/>
                </a:solidFill>
                <a:effectLst/>
                <a:uLnTx/>
                <a:uFillTx/>
                <a:latin typeface="Georgia"/>
                <a:cs typeface="Georgia"/>
              </a:rPr>
              <a:t> </a:t>
            </a:r>
            <a:r>
              <a:rPr kumimoji="0" lang="en-US" sz="4400" b="1" i="0" u="none" strike="noStrike" kern="0" cap="none" spc="0" normalizeH="0" baseline="0" noProof="0" dirty="0">
                <a:ln>
                  <a:noFill/>
                </a:ln>
                <a:solidFill>
                  <a:srgbClr val="D88E29"/>
                </a:solidFill>
                <a:effectLst/>
                <a:uLnTx/>
                <a:uFillTx/>
                <a:latin typeface="Georgia"/>
                <a:cs typeface="Georgia"/>
              </a:rPr>
              <a:t>of</a:t>
            </a:r>
            <a:r>
              <a:rPr kumimoji="0" lang="en-US" sz="4400" b="1" i="0" u="none" strike="noStrike" kern="0" cap="none" spc="-85" normalizeH="0" baseline="0" noProof="0" dirty="0">
                <a:ln>
                  <a:noFill/>
                </a:ln>
                <a:solidFill>
                  <a:srgbClr val="D88E29"/>
                </a:solidFill>
                <a:effectLst/>
                <a:uLnTx/>
                <a:uFillTx/>
                <a:latin typeface="Georgia"/>
                <a:cs typeface="Georgia"/>
              </a:rPr>
              <a:t> </a:t>
            </a:r>
            <a:r>
              <a:rPr kumimoji="0" lang="en-US" sz="4400" b="1" i="0" u="none" strike="noStrike" kern="0" cap="none" spc="0" normalizeH="0" baseline="0" noProof="0" dirty="0">
                <a:ln>
                  <a:noFill/>
                </a:ln>
                <a:solidFill>
                  <a:srgbClr val="D88E29"/>
                </a:solidFill>
                <a:effectLst/>
                <a:uLnTx/>
                <a:uFillTx/>
                <a:latin typeface="Georgia"/>
                <a:cs typeface="Georgia"/>
              </a:rPr>
              <a:t>Health</a:t>
            </a:r>
            <a:r>
              <a:rPr kumimoji="0" lang="en-US" sz="4400" b="1" i="0" u="none" strike="noStrike" kern="0" cap="none" spc="-90" normalizeH="0" baseline="0" noProof="0" dirty="0">
                <a:ln>
                  <a:noFill/>
                </a:ln>
                <a:solidFill>
                  <a:srgbClr val="D88E29"/>
                </a:solidFill>
                <a:effectLst/>
                <a:uLnTx/>
                <a:uFillTx/>
                <a:latin typeface="Georgia"/>
                <a:cs typeface="Georgia"/>
              </a:rPr>
              <a:t> </a:t>
            </a:r>
            <a:r>
              <a:rPr kumimoji="0" lang="en-US" sz="4400" b="1" i="0" u="none" strike="noStrike" kern="0" cap="none" spc="0" normalizeH="0" baseline="0" noProof="0" dirty="0">
                <a:ln>
                  <a:noFill/>
                </a:ln>
                <a:solidFill>
                  <a:srgbClr val="D88E29"/>
                </a:solidFill>
                <a:effectLst/>
                <a:uLnTx/>
                <a:uFillTx/>
                <a:latin typeface="Georgia"/>
                <a:cs typeface="Georgia"/>
              </a:rPr>
              <a:t>and</a:t>
            </a:r>
            <a:r>
              <a:rPr kumimoji="0" lang="en-US" sz="4400" b="1" i="0" u="none" strike="noStrike" kern="0" cap="none" spc="-85" normalizeH="0" baseline="0" noProof="0" dirty="0">
                <a:ln>
                  <a:noFill/>
                </a:ln>
                <a:solidFill>
                  <a:srgbClr val="D88E29"/>
                </a:solidFill>
                <a:effectLst/>
                <a:uLnTx/>
                <a:uFillTx/>
                <a:latin typeface="Georgia"/>
                <a:cs typeface="Georgia"/>
              </a:rPr>
              <a:t> </a:t>
            </a:r>
            <a:r>
              <a:rPr kumimoji="0" lang="en-US" sz="4400" b="1" i="0" u="none" strike="noStrike" kern="0" cap="none" spc="0" normalizeH="0" baseline="0" noProof="0" dirty="0">
                <a:ln>
                  <a:noFill/>
                </a:ln>
                <a:solidFill>
                  <a:srgbClr val="D88E29"/>
                </a:solidFill>
                <a:effectLst/>
                <a:uLnTx/>
                <a:uFillTx/>
                <a:latin typeface="Georgia"/>
                <a:cs typeface="Georgia"/>
              </a:rPr>
              <a:t>Human</a:t>
            </a:r>
            <a:r>
              <a:rPr kumimoji="0" lang="en-US" sz="4400" b="1" i="0" u="none" strike="noStrike" kern="0" cap="none" spc="-95" normalizeH="0" baseline="0" noProof="0" dirty="0">
                <a:ln>
                  <a:noFill/>
                </a:ln>
                <a:solidFill>
                  <a:srgbClr val="D88E29"/>
                </a:solidFill>
                <a:effectLst/>
                <a:uLnTx/>
                <a:uFillTx/>
                <a:latin typeface="Georgia"/>
                <a:cs typeface="Georgia"/>
              </a:rPr>
              <a:t> </a:t>
            </a:r>
            <a:r>
              <a:rPr kumimoji="0" lang="en-US" sz="4400" b="1" i="0" u="none" strike="noStrike" kern="0" cap="none" spc="0" normalizeH="0" baseline="0" noProof="0" dirty="0">
                <a:ln>
                  <a:noFill/>
                </a:ln>
                <a:solidFill>
                  <a:srgbClr val="D88E29"/>
                </a:solidFill>
                <a:effectLst/>
                <a:uLnTx/>
                <a:uFillTx/>
                <a:latin typeface="Georgia"/>
                <a:cs typeface="Georgia"/>
              </a:rPr>
              <a:t>Services</a:t>
            </a:r>
            <a:r>
              <a:rPr kumimoji="0" lang="en-US" sz="4400" b="1" i="0" u="none" strike="noStrike" kern="0" cap="none" spc="-90" normalizeH="0" baseline="0" noProof="0" dirty="0">
                <a:ln>
                  <a:noFill/>
                </a:ln>
                <a:solidFill>
                  <a:srgbClr val="D88E29"/>
                </a:solidFill>
                <a:effectLst/>
                <a:uLnTx/>
                <a:uFillTx/>
                <a:latin typeface="Georgia"/>
                <a:cs typeface="Georgia"/>
              </a:rPr>
              <a:t> </a:t>
            </a:r>
            <a:r>
              <a:rPr kumimoji="0" lang="en-US" sz="4400" b="1" i="0" u="none" strike="noStrike" kern="0" cap="none" spc="-10" normalizeH="0" baseline="0" noProof="0" dirty="0">
                <a:ln>
                  <a:noFill/>
                </a:ln>
                <a:solidFill>
                  <a:srgbClr val="D88E29"/>
                </a:solidFill>
                <a:effectLst/>
                <a:uLnTx/>
                <a:uFillTx/>
                <a:latin typeface="Georgia"/>
                <a:cs typeface="Georgia"/>
              </a:rPr>
              <a:t>(DHHS)</a:t>
            </a:r>
            <a:endParaRPr kumimoji="0" lang="en-US" sz="4400" b="0" i="0" u="none" strike="noStrike" kern="0" cap="none" spc="0" normalizeH="0" baseline="0" noProof="0" dirty="0">
              <a:ln>
                <a:noFill/>
              </a:ln>
              <a:solidFill>
                <a:sysClr val="windowText" lastClr="000000"/>
              </a:solidFill>
              <a:effectLst/>
              <a:uLnTx/>
              <a:uFillTx/>
              <a:latin typeface="Georgia"/>
              <a:cs typeface="Georgia"/>
            </a:endParaRPr>
          </a:p>
          <a:p>
            <a:pPr marL="0" marR="0" lvl="0" indent="0" algn="ctr" defTabSz="914400" eaLnBrk="1" fontAlgn="auto" latinLnBrk="0" hangingPunct="1">
              <a:lnSpc>
                <a:spcPct val="100000"/>
              </a:lnSpc>
              <a:spcBef>
                <a:spcPts val="2110"/>
              </a:spcBef>
              <a:spcAft>
                <a:spcPts val="0"/>
              </a:spcAft>
              <a:buClrTx/>
              <a:buSzTx/>
              <a:buFontTx/>
              <a:buNone/>
              <a:tabLst/>
              <a:defRPr/>
            </a:pPr>
            <a:r>
              <a:rPr kumimoji="0" lang="en-US" sz="4400" b="1" i="0" u="none" strike="noStrike" kern="0" cap="none" spc="0" normalizeH="0" baseline="0" noProof="0" dirty="0">
                <a:ln>
                  <a:noFill/>
                </a:ln>
                <a:solidFill>
                  <a:srgbClr val="D88E29"/>
                </a:solidFill>
                <a:effectLst/>
                <a:uLnTx/>
                <a:uFillTx/>
                <a:latin typeface="Georgia"/>
                <a:cs typeface="Georgia"/>
              </a:rPr>
              <a:t>City</a:t>
            </a:r>
            <a:r>
              <a:rPr kumimoji="0" lang="en-US" sz="4400" b="1" i="0" u="none" strike="noStrike" kern="0" cap="none" spc="-145" normalizeH="0" baseline="0" noProof="0" dirty="0">
                <a:ln>
                  <a:noFill/>
                </a:ln>
                <a:solidFill>
                  <a:srgbClr val="D88E29"/>
                </a:solidFill>
                <a:effectLst/>
                <a:uLnTx/>
                <a:uFillTx/>
                <a:latin typeface="Georgia"/>
                <a:cs typeface="Georgia"/>
              </a:rPr>
              <a:t> </a:t>
            </a:r>
            <a:r>
              <a:rPr kumimoji="0" lang="en-US" sz="4400" b="1" i="0" u="none" strike="noStrike" kern="0" cap="none" spc="0" normalizeH="0" baseline="0" noProof="0" dirty="0">
                <a:ln>
                  <a:noFill/>
                </a:ln>
                <a:solidFill>
                  <a:srgbClr val="D88E29"/>
                </a:solidFill>
                <a:effectLst/>
                <a:uLnTx/>
                <a:uFillTx/>
                <a:latin typeface="Georgia"/>
                <a:cs typeface="Georgia"/>
              </a:rPr>
              <a:t>of</a:t>
            </a:r>
            <a:r>
              <a:rPr kumimoji="0" lang="en-US" sz="4400" b="1" i="0" u="none" strike="noStrike" kern="0" cap="none" spc="-125" normalizeH="0" baseline="0" noProof="0" dirty="0">
                <a:ln>
                  <a:noFill/>
                </a:ln>
                <a:solidFill>
                  <a:srgbClr val="D88E29"/>
                </a:solidFill>
                <a:effectLst/>
                <a:uLnTx/>
                <a:uFillTx/>
                <a:latin typeface="Georgia"/>
                <a:cs typeface="Georgia"/>
              </a:rPr>
              <a:t> </a:t>
            </a:r>
            <a:r>
              <a:rPr kumimoji="0" lang="en-US" sz="4400" b="1" i="0" u="none" strike="noStrike" kern="0" cap="none" spc="-10" normalizeH="0" baseline="0" noProof="0" dirty="0">
                <a:ln>
                  <a:noFill/>
                </a:ln>
                <a:solidFill>
                  <a:srgbClr val="D88E29"/>
                </a:solidFill>
                <a:effectLst/>
                <a:uLnTx/>
                <a:uFillTx/>
                <a:latin typeface="Georgia"/>
                <a:cs typeface="Georgia"/>
              </a:rPr>
              <a:t>Northampton,</a:t>
            </a:r>
            <a:r>
              <a:rPr kumimoji="0" lang="en-US" sz="4400" b="1" i="0" u="none" strike="noStrike" kern="0" cap="none" spc="-130" normalizeH="0" baseline="0" noProof="0" dirty="0">
                <a:ln>
                  <a:noFill/>
                </a:ln>
                <a:solidFill>
                  <a:srgbClr val="D88E29"/>
                </a:solidFill>
                <a:effectLst/>
                <a:uLnTx/>
                <a:uFillTx/>
                <a:latin typeface="Georgia"/>
                <a:cs typeface="Georgia"/>
              </a:rPr>
              <a:t> </a:t>
            </a:r>
            <a:r>
              <a:rPr kumimoji="0" lang="en-US" sz="4400" b="1" i="0" u="none" strike="noStrike" kern="0" cap="none" spc="-10" normalizeH="0" baseline="0" noProof="0" dirty="0">
                <a:ln>
                  <a:noFill/>
                </a:ln>
                <a:solidFill>
                  <a:srgbClr val="D88E29"/>
                </a:solidFill>
                <a:effectLst/>
                <a:uLnTx/>
                <a:uFillTx/>
                <a:latin typeface="Georgia"/>
                <a:cs typeface="Georgia"/>
              </a:rPr>
              <a:t>Massachusetts</a:t>
            </a:r>
            <a:endParaRPr kumimoji="0" lang="en-US" sz="4400" b="0" i="0" u="none" strike="noStrike" kern="0" cap="none" spc="0" normalizeH="0" baseline="0" noProof="0" dirty="0">
              <a:ln>
                <a:noFill/>
              </a:ln>
              <a:solidFill>
                <a:sysClr val="windowText" lastClr="000000"/>
              </a:solidFill>
              <a:effectLst/>
              <a:uLnTx/>
              <a:uFillTx/>
              <a:latin typeface="Georgia"/>
              <a:cs typeface="Georgia"/>
            </a:endParaRPr>
          </a:p>
        </p:txBody>
      </p:sp>
      <p:pic>
        <p:nvPicPr>
          <p:cNvPr id="16" name="object 16" descr="small logo of Northampton's Public Health department with the words Public Health, Prevent, Promote, Protect underneath "/>
          <p:cNvPicPr/>
          <p:nvPr/>
        </p:nvPicPr>
        <p:blipFill>
          <a:blip r:embed="rId2" cstate="print"/>
          <a:stretch>
            <a:fillRect/>
          </a:stretch>
        </p:blipFill>
        <p:spPr>
          <a:xfrm>
            <a:off x="7669838" y="1988685"/>
            <a:ext cx="3068802" cy="1726201"/>
          </a:xfrm>
          <a:prstGeom prst="rect">
            <a:avLst/>
          </a:prstGeom>
        </p:spPr>
      </p:pic>
      <p:pic>
        <p:nvPicPr>
          <p:cNvPr id="8" name="object 8" descr="Drawing of a hand with a leaf and a circle with a plus sign "/>
          <p:cNvPicPr/>
          <p:nvPr/>
        </p:nvPicPr>
        <p:blipFill>
          <a:blip r:embed="rId3" cstate="print"/>
          <a:stretch>
            <a:fillRect/>
          </a:stretch>
        </p:blipFill>
        <p:spPr>
          <a:xfrm>
            <a:off x="3907727" y="4425910"/>
            <a:ext cx="2402672" cy="2402672"/>
          </a:xfrm>
          <a:prstGeom prst="rect">
            <a:avLst/>
          </a:prstGeom>
        </p:spPr>
      </p:pic>
      <p:grpSp>
        <p:nvGrpSpPr>
          <p:cNvPr id="10" name="object 10" descr="arrow pointing right "/>
          <p:cNvGrpSpPr/>
          <p:nvPr/>
        </p:nvGrpSpPr>
        <p:grpSpPr>
          <a:xfrm>
            <a:off x="6447100" y="5523779"/>
            <a:ext cx="979169" cy="207010"/>
            <a:chOff x="6447100" y="5523779"/>
            <a:chExt cx="979169" cy="207010"/>
          </a:xfrm>
        </p:grpSpPr>
        <p:sp>
          <p:nvSpPr>
            <p:cNvPr id="11" name="object 11"/>
            <p:cNvSpPr/>
            <p:nvPr/>
          </p:nvSpPr>
          <p:spPr>
            <a:xfrm>
              <a:off x="6451875" y="5528554"/>
              <a:ext cx="969010" cy="197485"/>
            </a:xfrm>
            <a:custGeom>
              <a:avLst/>
              <a:gdLst/>
              <a:ahLst/>
              <a:cxnLst/>
              <a:rect l="l" t="t" r="r" b="b"/>
              <a:pathLst>
                <a:path w="969009" h="197485">
                  <a:moveTo>
                    <a:pt x="870299" y="197399"/>
                  </a:moveTo>
                  <a:lnTo>
                    <a:pt x="870299" y="148049"/>
                  </a:lnTo>
                  <a:lnTo>
                    <a:pt x="0" y="148049"/>
                  </a:lnTo>
                  <a:lnTo>
                    <a:pt x="0" y="49349"/>
                  </a:lnTo>
                  <a:lnTo>
                    <a:pt x="870299" y="49349"/>
                  </a:lnTo>
                  <a:lnTo>
                    <a:pt x="870299" y="0"/>
                  </a:lnTo>
                  <a:lnTo>
                    <a:pt x="968999" y="98699"/>
                  </a:lnTo>
                  <a:lnTo>
                    <a:pt x="870299" y="197399"/>
                  </a:lnTo>
                  <a:close/>
                </a:path>
              </a:pathLst>
            </a:custGeom>
            <a:solidFill>
              <a:srgbClr val="626B73"/>
            </a:solidFill>
          </p:spPr>
          <p:txBody>
            <a:bodyPr wrap="square" lIns="0" tIns="0" rIns="0" bIns="0" rtlCol="0"/>
            <a:lstStyle/>
            <a:p>
              <a:endParaRPr/>
            </a:p>
          </p:txBody>
        </p:sp>
        <p:sp>
          <p:nvSpPr>
            <p:cNvPr id="12" name="object 12"/>
            <p:cNvSpPr/>
            <p:nvPr/>
          </p:nvSpPr>
          <p:spPr>
            <a:xfrm>
              <a:off x="6451875" y="5528554"/>
              <a:ext cx="969010" cy="197485"/>
            </a:xfrm>
            <a:custGeom>
              <a:avLst/>
              <a:gdLst/>
              <a:ahLst/>
              <a:cxnLst/>
              <a:rect l="l" t="t" r="r" b="b"/>
              <a:pathLst>
                <a:path w="969009" h="197485">
                  <a:moveTo>
                    <a:pt x="0" y="49349"/>
                  </a:moveTo>
                  <a:lnTo>
                    <a:pt x="870299" y="49349"/>
                  </a:lnTo>
                  <a:lnTo>
                    <a:pt x="870299" y="0"/>
                  </a:lnTo>
                  <a:lnTo>
                    <a:pt x="968999" y="98699"/>
                  </a:lnTo>
                  <a:lnTo>
                    <a:pt x="870299" y="197399"/>
                  </a:lnTo>
                  <a:lnTo>
                    <a:pt x="870299" y="148049"/>
                  </a:lnTo>
                  <a:lnTo>
                    <a:pt x="0" y="148049"/>
                  </a:lnTo>
                  <a:lnTo>
                    <a:pt x="0" y="49349"/>
                  </a:lnTo>
                  <a:close/>
                </a:path>
              </a:pathLst>
            </a:custGeom>
            <a:ln w="9549">
              <a:solidFill>
                <a:srgbClr val="055994"/>
              </a:solidFill>
            </a:ln>
          </p:spPr>
          <p:txBody>
            <a:bodyPr wrap="square" lIns="0" tIns="0" rIns="0" bIns="0" rtlCol="0"/>
            <a:lstStyle/>
            <a:p>
              <a:endParaRPr/>
            </a:p>
          </p:txBody>
        </p:sp>
      </p:grpSp>
      <p:pic>
        <p:nvPicPr>
          <p:cNvPr id="7" name="object 7" descr="Drawing of a hand with an outline of a person"/>
          <p:cNvPicPr/>
          <p:nvPr/>
        </p:nvPicPr>
        <p:blipFill>
          <a:blip r:embed="rId4" cstate="print"/>
          <a:stretch>
            <a:fillRect/>
          </a:stretch>
        </p:blipFill>
        <p:spPr>
          <a:xfrm>
            <a:off x="8039075" y="4501348"/>
            <a:ext cx="2402672" cy="2402671"/>
          </a:xfrm>
          <a:prstGeom prst="rect">
            <a:avLst/>
          </a:prstGeom>
        </p:spPr>
      </p:pic>
      <p:grpSp>
        <p:nvGrpSpPr>
          <p:cNvPr id="13" name="object 13" descr="arrow pointing right "/>
          <p:cNvGrpSpPr/>
          <p:nvPr/>
        </p:nvGrpSpPr>
        <p:grpSpPr>
          <a:xfrm>
            <a:off x="10734275" y="5523780"/>
            <a:ext cx="979169" cy="207010"/>
            <a:chOff x="10734275" y="5523780"/>
            <a:chExt cx="979169" cy="207010"/>
          </a:xfrm>
        </p:grpSpPr>
        <p:sp>
          <p:nvSpPr>
            <p:cNvPr id="14" name="object 14"/>
            <p:cNvSpPr/>
            <p:nvPr/>
          </p:nvSpPr>
          <p:spPr>
            <a:xfrm>
              <a:off x="10739050" y="5528555"/>
              <a:ext cx="969010" cy="197485"/>
            </a:xfrm>
            <a:custGeom>
              <a:avLst/>
              <a:gdLst/>
              <a:ahLst/>
              <a:cxnLst/>
              <a:rect l="l" t="t" r="r" b="b"/>
              <a:pathLst>
                <a:path w="969009" h="197485">
                  <a:moveTo>
                    <a:pt x="870299" y="197399"/>
                  </a:moveTo>
                  <a:lnTo>
                    <a:pt x="870299" y="148049"/>
                  </a:lnTo>
                  <a:lnTo>
                    <a:pt x="0" y="148049"/>
                  </a:lnTo>
                  <a:lnTo>
                    <a:pt x="0" y="49349"/>
                  </a:lnTo>
                  <a:lnTo>
                    <a:pt x="870299" y="49349"/>
                  </a:lnTo>
                  <a:lnTo>
                    <a:pt x="870299" y="0"/>
                  </a:lnTo>
                  <a:lnTo>
                    <a:pt x="968999" y="98699"/>
                  </a:lnTo>
                  <a:lnTo>
                    <a:pt x="870299" y="197399"/>
                  </a:lnTo>
                  <a:close/>
                </a:path>
              </a:pathLst>
            </a:custGeom>
            <a:solidFill>
              <a:srgbClr val="626B73"/>
            </a:solidFill>
          </p:spPr>
          <p:txBody>
            <a:bodyPr wrap="square" lIns="0" tIns="0" rIns="0" bIns="0" rtlCol="0"/>
            <a:lstStyle/>
            <a:p>
              <a:endParaRPr/>
            </a:p>
          </p:txBody>
        </p:sp>
        <p:sp>
          <p:nvSpPr>
            <p:cNvPr id="15" name="object 15"/>
            <p:cNvSpPr/>
            <p:nvPr/>
          </p:nvSpPr>
          <p:spPr>
            <a:xfrm>
              <a:off x="10739050" y="5528555"/>
              <a:ext cx="969010" cy="197485"/>
            </a:xfrm>
            <a:custGeom>
              <a:avLst/>
              <a:gdLst/>
              <a:ahLst/>
              <a:cxnLst/>
              <a:rect l="l" t="t" r="r" b="b"/>
              <a:pathLst>
                <a:path w="969009" h="197485">
                  <a:moveTo>
                    <a:pt x="0" y="49349"/>
                  </a:moveTo>
                  <a:lnTo>
                    <a:pt x="870299" y="49349"/>
                  </a:lnTo>
                  <a:lnTo>
                    <a:pt x="870299" y="0"/>
                  </a:lnTo>
                  <a:lnTo>
                    <a:pt x="968999" y="98699"/>
                  </a:lnTo>
                  <a:lnTo>
                    <a:pt x="870299" y="197399"/>
                  </a:lnTo>
                  <a:lnTo>
                    <a:pt x="870299" y="148049"/>
                  </a:lnTo>
                  <a:lnTo>
                    <a:pt x="0" y="148049"/>
                  </a:lnTo>
                  <a:lnTo>
                    <a:pt x="0" y="49349"/>
                  </a:lnTo>
                  <a:close/>
                </a:path>
              </a:pathLst>
            </a:custGeom>
            <a:ln w="9549">
              <a:solidFill>
                <a:srgbClr val="666666"/>
              </a:solidFill>
            </a:ln>
          </p:spPr>
          <p:txBody>
            <a:bodyPr wrap="square" lIns="0" tIns="0" rIns="0" bIns="0" rtlCol="0"/>
            <a:lstStyle/>
            <a:p>
              <a:endParaRPr/>
            </a:p>
          </p:txBody>
        </p:sp>
      </p:grpSp>
      <p:pic>
        <p:nvPicPr>
          <p:cNvPr id="9" name="object 9" descr="drawing of two hand holding a heart with a plus sign "/>
          <p:cNvPicPr/>
          <p:nvPr/>
        </p:nvPicPr>
        <p:blipFill>
          <a:blip r:embed="rId5" cstate="print"/>
          <a:stretch>
            <a:fillRect/>
          </a:stretch>
        </p:blipFill>
        <p:spPr>
          <a:xfrm>
            <a:off x="12520562" y="4425896"/>
            <a:ext cx="2402672" cy="2402702"/>
          </a:xfrm>
          <a:prstGeom prst="rect">
            <a:avLst/>
          </a:prstGeom>
        </p:spPr>
      </p:pic>
      <p:pic>
        <p:nvPicPr>
          <p:cNvPr id="18" name="object 18">
            <a:extLst>
              <a:ext uri="{C183D7F6-B498-43B3-948B-1728B52AA6E4}">
                <adec:decorative xmlns:adec="http://schemas.microsoft.com/office/drawing/2017/decorative" val="1"/>
              </a:ext>
            </a:extLst>
          </p:cNvPr>
          <p:cNvPicPr/>
          <p:nvPr/>
        </p:nvPicPr>
        <p:blipFill>
          <a:blip r:embed="rId6" cstate="print"/>
          <a:stretch>
            <a:fillRect/>
          </a:stretch>
        </p:blipFill>
        <p:spPr>
          <a:xfrm>
            <a:off x="16564909" y="1234921"/>
            <a:ext cx="968853" cy="832002"/>
          </a:xfrm>
          <a:prstGeom prst="rect">
            <a:avLst/>
          </a:prstGeom>
        </p:spPr>
      </p:pic>
      <p:sp>
        <p:nvSpPr>
          <p:cNvPr id="17" name="object 17"/>
          <p:cNvSpPr txBox="1"/>
          <p:nvPr/>
        </p:nvSpPr>
        <p:spPr>
          <a:xfrm>
            <a:off x="598843" y="7696034"/>
            <a:ext cx="16779240" cy="1854200"/>
          </a:xfrm>
          <a:prstGeom prst="rect">
            <a:avLst/>
          </a:prstGeom>
        </p:spPr>
        <p:txBody>
          <a:bodyPr vert="horz" wrap="square" lIns="0" tIns="12700" rIns="0" bIns="0" rtlCol="0">
            <a:spAutoFit/>
          </a:bodyPr>
          <a:lstStyle/>
          <a:p>
            <a:pPr marL="12700" marR="5080">
              <a:lnSpc>
                <a:spcPct val="100000"/>
              </a:lnSpc>
              <a:spcBef>
                <a:spcPts val="100"/>
              </a:spcBef>
            </a:pPr>
            <a:r>
              <a:rPr sz="3000" dirty="0">
                <a:solidFill>
                  <a:srgbClr val="FFFFFF"/>
                </a:solidFill>
                <a:latin typeface="Trebuchet MS"/>
                <a:cs typeface="Trebuchet MS"/>
              </a:rPr>
              <a:t>The</a:t>
            </a:r>
            <a:r>
              <a:rPr sz="3000" spc="-140" dirty="0">
                <a:solidFill>
                  <a:srgbClr val="FFFFFF"/>
                </a:solidFill>
                <a:latin typeface="Trebuchet MS"/>
                <a:cs typeface="Trebuchet MS"/>
              </a:rPr>
              <a:t> </a:t>
            </a:r>
            <a:r>
              <a:rPr sz="3000" spc="-30" dirty="0">
                <a:solidFill>
                  <a:srgbClr val="FFFFFF"/>
                </a:solidFill>
                <a:latin typeface="Trebuchet MS"/>
                <a:cs typeface="Trebuchet MS"/>
              </a:rPr>
              <a:t>public</a:t>
            </a:r>
            <a:r>
              <a:rPr sz="3000" spc="-135" dirty="0">
                <a:solidFill>
                  <a:srgbClr val="FFFFFF"/>
                </a:solidFill>
                <a:latin typeface="Trebuchet MS"/>
                <a:cs typeface="Trebuchet MS"/>
              </a:rPr>
              <a:t> </a:t>
            </a:r>
            <a:r>
              <a:rPr sz="3000" spc="-70" dirty="0">
                <a:solidFill>
                  <a:srgbClr val="FFFFFF"/>
                </a:solidFill>
                <a:latin typeface="Trebuchet MS"/>
                <a:cs typeface="Trebuchet MS"/>
              </a:rPr>
              <a:t>health</a:t>
            </a:r>
            <a:r>
              <a:rPr sz="3000" spc="-135" dirty="0">
                <a:solidFill>
                  <a:srgbClr val="FFFFFF"/>
                </a:solidFill>
                <a:latin typeface="Trebuchet MS"/>
                <a:cs typeface="Trebuchet MS"/>
              </a:rPr>
              <a:t> </a:t>
            </a:r>
            <a:r>
              <a:rPr sz="3000" spc="90" dirty="0">
                <a:solidFill>
                  <a:srgbClr val="FFFFFF"/>
                </a:solidFill>
                <a:latin typeface="Trebuchet MS"/>
                <a:cs typeface="Trebuchet MS"/>
              </a:rPr>
              <a:t>mission</a:t>
            </a:r>
            <a:r>
              <a:rPr sz="3000" spc="-135" dirty="0">
                <a:solidFill>
                  <a:srgbClr val="FFFFFF"/>
                </a:solidFill>
                <a:latin typeface="Trebuchet MS"/>
                <a:cs typeface="Trebuchet MS"/>
              </a:rPr>
              <a:t> </a:t>
            </a:r>
            <a:r>
              <a:rPr sz="3000" spc="100" dirty="0">
                <a:solidFill>
                  <a:srgbClr val="FFFFFF"/>
                </a:solidFill>
                <a:latin typeface="Trebuchet MS"/>
                <a:cs typeface="Trebuchet MS"/>
              </a:rPr>
              <a:t>is</a:t>
            </a:r>
            <a:r>
              <a:rPr sz="3000" spc="-135" dirty="0">
                <a:solidFill>
                  <a:srgbClr val="FFFFFF"/>
                </a:solidFill>
                <a:latin typeface="Trebuchet MS"/>
                <a:cs typeface="Trebuchet MS"/>
              </a:rPr>
              <a:t> </a:t>
            </a:r>
            <a:r>
              <a:rPr sz="3000" spc="-60" dirty="0">
                <a:solidFill>
                  <a:srgbClr val="FFFFFF"/>
                </a:solidFill>
                <a:latin typeface="Trebuchet MS"/>
                <a:cs typeface="Trebuchet MS"/>
              </a:rPr>
              <a:t>to</a:t>
            </a:r>
            <a:r>
              <a:rPr sz="3000" spc="-105" dirty="0">
                <a:solidFill>
                  <a:srgbClr val="FFFFFF"/>
                </a:solidFill>
                <a:latin typeface="Trebuchet MS"/>
                <a:cs typeface="Trebuchet MS"/>
              </a:rPr>
              <a:t> </a:t>
            </a:r>
            <a:r>
              <a:rPr sz="3000" b="1" spc="-140" dirty="0">
                <a:solidFill>
                  <a:srgbClr val="FFFFFF"/>
                </a:solidFill>
                <a:latin typeface="Trebuchet MS"/>
                <a:cs typeface="Trebuchet MS"/>
              </a:rPr>
              <a:t>prevent</a:t>
            </a:r>
            <a:r>
              <a:rPr sz="3000" b="1" spc="-130" dirty="0">
                <a:solidFill>
                  <a:srgbClr val="FFFFFF"/>
                </a:solidFill>
                <a:latin typeface="Trebuchet MS"/>
                <a:cs typeface="Trebuchet MS"/>
              </a:rPr>
              <a:t> </a:t>
            </a:r>
            <a:r>
              <a:rPr sz="3000" spc="65" dirty="0">
                <a:solidFill>
                  <a:srgbClr val="FFFFFF"/>
                </a:solidFill>
                <a:latin typeface="Trebuchet MS"/>
                <a:cs typeface="Trebuchet MS"/>
              </a:rPr>
              <a:t>disease</a:t>
            </a:r>
            <a:r>
              <a:rPr sz="3000" spc="-135" dirty="0">
                <a:solidFill>
                  <a:srgbClr val="FFFFFF"/>
                </a:solidFill>
                <a:latin typeface="Trebuchet MS"/>
                <a:cs typeface="Trebuchet MS"/>
              </a:rPr>
              <a:t> </a:t>
            </a:r>
            <a:r>
              <a:rPr sz="3000" dirty="0">
                <a:solidFill>
                  <a:srgbClr val="FFFFFF"/>
                </a:solidFill>
                <a:latin typeface="Trebuchet MS"/>
                <a:cs typeface="Trebuchet MS"/>
              </a:rPr>
              <a:t>and</a:t>
            </a:r>
            <a:r>
              <a:rPr sz="3000" spc="-135" dirty="0">
                <a:solidFill>
                  <a:srgbClr val="FFFFFF"/>
                </a:solidFill>
                <a:latin typeface="Trebuchet MS"/>
                <a:cs typeface="Trebuchet MS"/>
              </a:rPr>
              <a:t> </a:t>
            </a:r>
            <a:r>
              <a:rPr sz="3000" spc="-204" dirty="0">
                <a:solidFill>
                  <a:srgbClr val="FFFFFF"/>
                </a:solidFill>
                <a:latin typeface="Trebuchet MS"/>
                <a:cs typeface="Trebuchet MS"/>
              </a:rPr>
              <a:t>injury,</a:t>
            </a:r>
            <a:r>
              <a:rPr sz="3000" spc="-100" dirty="0">
                <a:solidFill>
                  <a:srgbClr val="FFFFFF"/>
                </a:solidFill>
                <a:latin typeface="Trebuchet MS"/>
                <a:cs typeface="Trebuchet MS"/>
              </a:rPr>
              <a:t> </a:t>
            </a:r>
            <a:r>
              <a:rPr sz="3000" b="1" spc="-110" dirty="0">
                <a:solidFill>
                  <a:srgbClr val="FFFFFF"/>
                </a:solidFill>
                <a:latin typeface="Trebuchet MS"/>
                <a:cs typeface="Trebuchet MS"/>
              </a:rPr>
              <a:t>promote</a:t>
            </a:r>
            <a:r>
              <a:rPr sz="3000" b="1" spc="-130" dirty="0">
                <a:solidFill>
                  <a:srgbClr val="FFFFFF"/>
                </a:solidFill>
                <a:latin typeface="Trebuchet MS"/>
                <a:cs typeface="Trebuchet MS"/>
              </a:rPr>
              <a:t> </a:t>
            </a:r>
            <a:r>
              <a:rPr sz="3000" spc="-70" dirty="0">
                <a:solidFill>
                  <a:srgbClr val="FFFFFF"/>
                </a:solidFill>
                <a:latin typeface="Trebuchet MS"/>
                <a:cs typeface="Trebuchet MS"/>
              </a:rPr>
              <a:t>healthy</a:t>
            </a:r>
            <a:r>
              <a:rPr sz="3000" spc="-135" dirty="0">
                <a:solidFill>
                  <a:srgbClr val="FFFFFF"/>
                </a:solidFill>
                <a:latin typeface="Trebuchet MS"/>
                <a:cs typeface="Trebuchet MS"/>
              </a:rPr>
              <a:t> </a:t>
            </a:r>
            <a:r>
              <a:rPr sz="3000" dirty="0">
                <a:solidFill>
                  <a:srgbClr val="FFFFFF"/>
                </a:solidFill>
                <a:latin typeface="Trebuchet MS"/>
                <a:cs typeface="Trebuchet MS"/>
              </a:rPr>
              <a:t>behaviors</a:t>
            </a:r>
            <a:r>
              <a:rPr sz="3000" spc="-135" dirty="0">
                <a:solidFill>
                  <a:srgbClr val="FFFFFF"/>
                </a:solidFill>
                <a:latin typeface="Trebuchet MS"/>
                <a:cs typeface="Trebuchet MS"/>
              </a:rPr>
              <a:t> </a:t>
            </a:r>
            <a:r>
              <a:rPr sz="3000" dirty="0">
                <a:solidFill>
                  <a:srgbClr val="FFFFFF"/>
                </a:solidFill>
                <a:latin typeface="Trebuchet MS"/>
                <a:cs typeface="Trebuchet MS"/>
              </a:rPr>
              <a:t>and</a:t>
            </a:r>
            <a:r>
              <a:rPr sz="3000" spc="-135" dirty="0">
                <a:solidFill>
                  <a:srgbClr val="FFFFFF"/>
                </a:solidFill>
                <a:latin typeface="Trebuchet MS"/>
                <a:cs typeface="Trebuchet MS"/>
              </a:rPr>
              <a:t> </a:t>
            </a:r>
            <a:r>
              <a:rPr sz="3000" spc="-10" dirty="0">
                <a:solidFill>
                  <a:srgbClr val="FFFFFF"/>
                </a:solidFill>
                <a:latin typeface="Trebuchet MS"/>
                <a:cs typeface="Trebuchet MS"/>
              </a:rPr>
              <a:t>lifestyles, </a:t>
            </a:r>
            <a:r>
              <a:rPr sz="3000" dirty="0">
                <a:solidFill>
                  <a:srgbClr val="FFFFFF"/>
                </a:solidFill>
                <a:latin typeface="Trebuchet MS"/>
                <a:cs typeface="Trebuchet MS"/>
              </a:rPr>
              <a:t>and</a:t>
            </a:r>
            <a:r>
              <a:rPr sz="3000" spc="-130" dirty="0">
                <a:solidFill>
                  <a:srgbClr val="FFFFFF"/>
                </a:solidFill>
                <a:latin typeface="Trebuchet MS"/>
                <a:cs typeface="Trebuchet MS"/>
              </a:rPr>
              <a:t> </a:t>
            </a:r>
            <a:r>
              <a:rPr sz="3000" b="1" spc="-120" dirty="0">
                <a:solidFill>
                  <a:srgbClr val="FFFFFF"/>
                </a:solidFill>
                <a:latin typeface="Trebuchet MS"/>
                <a:cs typeface="Trebuchet MS"/>
              </a:rPr>
              <a:t>protect</a:t>
            </a:r>
            <a:r>
              <a:rPr sz="3000" b="1" spc="-125" dirty="0">
                <a:solidFill>
                  <a:srgbClr val="FFFFFF"/>
                </a:solidFill>
                <a:latin typeface="Trebuchet MS"/>
                <a:cs typeface="Trebuchet MS"/>
              </a:rPr>
              <a:t> </a:t>
            </a:r>
            <a:r>
              <a:rPr sz="3000" spc="-30" dirty="0">
                <a:solidFill>
                  <a:srgbClr val="FFFFFF"/>
                </a:solidFill>
                <a:latin typeface="Trebuchet MS"/>
                <a:cs typeface="Trebuchet MS"/>
              </a:rPr>
              <a:t>people</a:t>
            </a:r>
            <a:r>
              <a:rPr sz="3000" spc="-140" dirty="0">
                <a:solidFill>
                  <a:srgbClr val="FFFFFF"/>
                </a:solidFill>
                <a:latin typeface="Trebuchet MS"/>
                <a:cs typeface="Trebuchet MS"/>
              </a:rPr>
              <a:t> </a:t>
            </a:r>
            <a:r>
              <a:rPr sz="3000" spc="-10" dirty="0">
                <a:solidFill>
                  <a:srgbClr val="FFFFFF"/>
                </a:solidFill>
                <a:latin typeface="Trebuchet MS"/>
                <a:cs typeface="Trebuchet MS"/>
              </a:rPr>
              <a:t>from</a:t>
            </a:r>
            <a:r>
              <a:rPr sz="3000" spc="-140" dirty="0">
                <a:solidFill>
                  <a:srgbClr val="FFFFFF"/>
                </a:solidFill>
                <a:latin typeface="Trebuchet MS"/>
                <a:cs typeface="Trebuchet MS"/>
              </a:rPr>
              <a:t> </a:t>
            </a:r>
            <a:r>
              <a:rPr sz="3000" spc="-70" dirty="0">
                <a:solidFill>
                  <a:srgbClr val="FFFFFF"/>
                </a:solidFill>
                <a:latin typeface="Trebuchet MS"/>
                <a:cs typeface="Trebuchet MS"/>
              </a:rPr>
              <a:t>health</a:t>
            </a:r>
            <a:r>
              <a:rPr sz="3000" spc="-135" dirty="0">
                <a:solidFill>
                  <a:srgbClr val="FFFFFF"/>
                </a:solidFill>
                <a:latin typeface="Trebuchet MS"/>
                <a:cs typeface="Trebuchet MS"/>
              </a:rPr>
              <a:t> </a:t>
            </a:r>
            <a:r>
              <a:rPr sz="3000" spc="-10" dirty="0">
                <a:solidFill>
                  <a:srgbClr val="FFFFFF"/>
                </a:solidFill>
                <a:latin typeface="Trebuchet MS"/>
                <a:cs typeface="Trebuchet MS"/>
              </a:rPr>
              <a:t>hazards.</a:t>
            </a:r>
            <a:r>
              <a:rPr sz="3000" spc="-195" dirty="0">
                <a:solidFill>
                  <a:srgbClr val="FFFFFF"/>
                </a:solidFill>
                <a:latin typeface="Trebuchet MS"/>
                <a:cs typeface="Trebuchet MS"/>
              </a:rPr>
              <a:t> </a:t>
            </a:r>
            <a:r>
              <a:rPr sz="3000" spc="60" dirty="0">
                <a:solidFill>
                  <a:srgbClr val="FFFFFF"/>
                </a:solidFill>
                <a:latin typeface="Trebuchet MS"/>
                <a:cs typeface="Trebuchet MS"/>
              </a:rPr>
              <a:t>This</a:t>
            </a:r>
            <a:r>
              <a:rPr sz="3000" spc="-85" dirty="0">
                <a:solidFill>
                  <a:srgbClr val="FFFFFF"/>
                </a:solidFill>
                <a:latin typeface="Trebuchet MS"/>
                <a:cs typeface="Trebuchet MS"/>
              </a:rPr>
              <a:t> </a:t>
            </a:r>
            <a:r>
              <a:rPr sz="3000" b="1" spc="-190" dirty="0">
                <a:solidFill>
                  <a:srgbClr val="FFFFFF"/>
                </a:solidFill>
                <a:latin typeface="Trebuchet MS"/>
                <a:cs typeface="Trebuchet MS"/>
              </a:rPr>
              <a:t>“Prevent,</a:t>
            </a:r>
            <a:r>
              <a:rPr sz="3000" b="1" spc="-140" dirty="0">
                <a:solidFill>
                  <a:srgbClr val="FFFFFF"/>
                </a:solidFill>
                <a:latin typeface="Trebuchet MS"/>
                <a:cs typeface="Trebuchet MS"/>
              </a:rPr>
              <a:t> </a:t>
            </a:r>
            <a:r>
              <a:rPr sz="3000" b="1" spc="-110" dirty="0">
                <a:solidFill>
                  <a:srgbClr val="FFFFFF"/>
                </a:solidFill>
                <a:latin typeface="Trebuchet MS"/>
                <a:cs typeface="Trebuchet MS"/>
              </a:rPr>
              <a:t>Promote,</a:t>
            </a:r>
            <a:r>
              <a:rPr sz="3000" b="1" spc="-135" dirty="0">
                <a:solidFill>
                  <a:srgbClr val="FFFFFF"/>
                </a:solidFill>
                <a:latin typeface="Trebuchet MS"/>
                <a:cs typeface="Trebuchet MS"/>
              </a:rPr>
              <a:t> </a:t>
            </a:r>
            <a:r>
              <a:rPr sz="3000" b="1" spc="-145" dirty="0">
                <a:solidFill>
                  <a:srgbClr val="FFFFFF"/>
                </a:solidFill>
                <a:latin typeface="Trebuchet MS"/>
                <a:cs typeface="Trebuchet MS"/>
              </a:rPr>
              <a:t>Protect”</a:t>
            </a:r>
            <a:r>
              <a:rPr sz="3000" b="1" spc="-120" dirty="0">
                <a:solidFill>
                  <a:srgbClr val="FFFFFF"/>
                </a:solidFill>
                <a:latin typeface="Trebuchet MS"/>
                <a:cs typeface="Trebuchet MS"/>
              </a:rPr>
              <a:t> </a:t>
            </a:r>
            <a:r>
              <a:rPr sz="3000" dirty="0">
                <a:solidFill>
                  <a:srgbClr val="FFFFFF"/>
                </a:solidFill>
                <a:latin typeface="Trebuchet MS"/>
                <a:cs typeface="Trebuchet MS"/>
              </a:rPr>
              <a:t>model</a:t>
            </a:r>
            <a:r>
              <a:rPr sz="3000" spc="-135" dirty="0">
                <a:solidFill>
                  <a:srgbClr val="FFFFFF"/>
                </a:solidFill>
                <a:latin typeface="Trebuchet MS"/>
                <a:cs typeface="Trebuchet MS"/>
              </a:rPr>
              <a:t> </a:t>
            </a:r>
            <a:r>
              <a:rPr sz="3000" spc="60" dirty="0">
                <a:solidFill>
                  <a:srgbClr val="FFFFFF"/>
                </a:solidFill>
                <a:latin typeface="Trebuchet MS"/>
                <a:cs typeface="Trebuchet MS"/>
              </a:rPr>
              <a:t>serves</a:t>
            </a:r>
            <a:r>
              <a:rPr sz="3000" spc="-140" dirty="0">
                <a:solidFill>
                  <a:srgbClr val="FFFFFF"/>
                </a:solidFill>
                <a:latin typeface="Trebuchet MS"/>
                <a:cs typeface="Trebuchet MS"/>
              </a:rPr>
              <a:t> </a:t>
            </a:r>
            <a:r>
              <a:rPr sz="3000" spc="190" dirty="0">
                <a:solidFill>
                  <a:srgbClr val="FFFFFF"/>
                </a:solidFill>
                <a:latin typeface="Trebuchet MS"/>
                <a:cs typeface="Trebuchet MS"/>
              </a:rPr>
              <a:t>as</a:t>
            </a:r>
            <a:r>
              <a:rPr sz="3000" spc="-140" dirty="0">
                <a:solidFill>
                  <a:srgbClr val="FFFFFF"/>
                </a:solidFill>
                <a:latin typeface="Trebuchet MS"/>
                <a:cs typeface="Trebuchet MS"/>
              </a:rPr>
              <a:t> </a:t>
            </a:r>
            <a:r>
              <a:rPr sz="3000" spc="-100" dirty="0">
                <a:solidFill>
                  <a:srgbClr val="FFFFFF"/>
                </a:solidFill>
                <a:latin typeface="Trebuchet MS"/>
                <a:cs typeface="Trebuchet MS"/>
              </a:rPr>
              <a:t>the</a:t>
            </a:r>
            <a:r>
              <a:rPr sz="3000" spc="-135" dirty="0">
                <a:solidFill>
                  <a:srgbClr val="FFFFFF"/>
                </a:solidFill>
                <a:latin typeface="Trebuchet MS"/>
                <a:cs typeface="Trebuchet MS"/>
              </a:rPr>
              <a:t> </a:t>
            </a:r>
            <a:r>
              <a:rPr sz="3000" spc="-20" dirty="0">
                <a:solidFill>
                  <a:srgbClr val="FFFFFF"/>
                </a:solidFill>
                <a:latin typeface="Trebuchet MS"/>
                <a:cs typeface="Trebuchet MS"/>
              </a:rPr>
              <a:t>core </a:t>
            </a:r>
            <a:r>
              <a:rPr sz="3000" spc="-30" dirty="0">
                <a:solidFill>
                  <a:srgbClr val="FFFFFF"/>
                </a:solidFill>
                <a:latin typeface="Trebuchet MS"/>
                <a:cs typeface="Trebuchet MS"/>
              </a:rPr>
              <a:t>function</a:t>
            </a:r>
            <a:r>
              <a:rPr sz="3000" spc="-150" dirty="0">
                <a:solidFill>
                  <a:srgbClr val="FFFFFF"/>
                </a:solidFill>
                <a:latin typeface="Trebuchet MS"/>
                <a:cs typeface="Trebuchet MS"/>
              </a:rPr>
              <a:t> </a:t>
            </a:r>
            <a:r>
              <a:rPr sz="3000" dirty="0">
                <a:solidFill>
                  <a:srgbClr val="FFFFFF"/>
                </a:solidFill>
                <a:latin typeface="Trebuchet MS"/>
                <a:cs typeface="Trebuchet MS"/>
              </a:rPr>
              <a:t>of</a:t>
            </a:r>
            <a:r>
              <a:rPr sz="3000" spc="-145" dirty="0">
                <a:solidFill>
                  <a:srgbClr val="FFFFFF"/>
                </a:solidFill>
                <a:latin typeface="Trebuchet MS"/>
                <a:cs typeface="Trebuchet MS"/>
              </a:rPr>
              <a:t> </a:t>
            </a:r>
            <a:r>
              <a:rPr sz="3000" spc="-30" dirty="0">
                <a:solidFill>
                  <a:srgbClr val="FFFFFF"/>
                </a:solidFill>
                <a:latin typeface="Trebuchet MS"/>
                <a:cs typeface="Trebuchet MS"/>
              </a:rPr>
              <a:t>public</a:t>
            </a:r>
            <a:r>
              <a:rPr sz="3000" spc="-145" dirty="0">
                <a:solidFill>
                  <a:srgbClr val="FFFFFF"/>
                </a:solidFill>
                <a:latin typeface="Trebuchet MS"/>
                <a:cs typeface="Trebuchet MS"/>
              </a:rPr>
              <a:t> </a:t>
            </a:r>
            <a:r>
              <a:rPr sz="3000" spc="-135" dirty="0">
                <a:solidFill>
                  <a:srgbClr val="FFFFFF"/>
                </a:solidFill>
                <a:latin typeface="Trebuchet MS"/>
                <a:cs typeface="Trebuchet MS"/>
              </a:rPr>
              <a:t>health,</a:t>
            </a:r>
            <a:r>
              <a:rPr sz="3000" spc="-145" dirty="0">
                <a:solidFill>
                  <a:srgbClr val="FFFFFF"/>
                </a:solidFill>
                <a:latin typeface="Trebuchet MS"/>
                <a:cs typeface="Trebuchet MS"/>
              </a:rPr>
              <a:t> </a:t>
            </a:r>
            <a:r>
              <a:rPr sz="3000" dirty="0">
                <a:solidFill>
                  <a:srgbClr val="FFFFFF"/>
                </a:solidFill>
                <a:latin typeface="Trebuchet MS"/>
                <a:cs typeface="Trebuchet MS"/>
              </a:rPr>
              <a:t>which</a:t>
            </a:r>
            <a:r>
              <a:rPr sz="3000" spc="-150" dirty="0">
                <a:solidFill>
                  <a:srgbClr val="FFFFFF"/>
                </a:solidFill>
                <a:latin typeface="Trebuchet MS"/>
                <a:cs typeface="Trebuchet MS"/>
              </a:rPr>
              <a:t> </a:t>
            </a:r>
            <a:r>
              <a:rPr sz="3000" spc="85" dirty="0">
                <a:solidFill>
                  <a:srgbClr val="FFFFFF"/>
                </a:solidFill>
                <a:latin typeface="Trebuchet MS"/>
                <a:cs typeface="Trebuchet MS"/>
              </a:rPr>
              <a:t>aims</a:t>
            </a:r>
            <a:r>
              <a:rPr sz="3000" spc="-145" dirty="0">
                <a:solidFill>
                  <a:srgbClr val="FFFFFF"/>
                </a:solidFill>
                <a:latin typeface="Trebuchet MS"/>
                <a:cs typeface="Trebuchet MS"/>
              </a:rPr>
              <a:t> </a:t>
            </a:r>
            <a:r>
              <a:rPr sz="3000" spc="-80" dirty="0">
                <a:solidFill>
                  <a:srgbClr val="FFFFFF"/>
                </a:solidFill>
                <a:latin typeface="Trebuchet MS"/>
                <a:cs typeface="Trebuchet MS"/>
              </a:rPr>
              <a:t>to</a:t>
            </a:r>
            <a:r>
              <a:rPr sz="3000" spc="-145" dirty="0">
                <a:solidFill>
                  <a:srgbClr val="FFFFFF"/>
                </a:solidFill>
                <a:latin typeface="Trebuchet MS"/>
                <a:cs typeface="Trebuchet MS"/>
              </a:rPr>
              <a:t> </a:t>
            </a:r>
            <a:r>
              <a:rPr sz="3000" spc="-25" dirty="0">
                <a:solidFill>
                  <a:srgbClr val="FFFFFF"/>
                </a:solidFill>
                <a:latin typeface="Trebuchet MS"/>
                <a:cs typeface="Trebuchet MS"/>
              </a:rPr>
              <a:t>improve</a:t>
            </a:r>
            <a:r>
              <a:rPr sz="3000" spc="-145" dirty="0">
                <a:solidFill>
                  <a:srgbClr val="FFFFFF"/>
                </a:solidFill>
                <a:latin typeface="Trebuchet MS"/>
                <a:cs typeface="Trebuchet MS"/>
              </a:rPr>
              <a:t> </a:t>
            </a:r>
            <a:r>
              <a:rPr sz="3000" spc="-100" dirty="0">
                <a:solidFill>
                  <a:srgbClr val="FFFFFF"/>
                </a:solidFill>
                <a:latin typeface="Trebuchet MS"/>
                <a:cs typeface="Trebuchet MS"/>
              </a:rPr>
              <a:t>the</a:t>
            </a:r>
            <a:r>
              <a:rPr sz="3000" spc="-145" dirty="0">
                <a:solidFill>
                  <a:srgbClr val="FFFFFF"/>
                </a:solidFill>
                <a:latin typeface="Trebuchet MS"/>
                <a:cs typeface="Trebuchet MS"/>
              </a:rPr>
              <a:t> </a:t>
            </a:r>
            <a:r>
              <a:rPr sz="3000" spc="-70" dirty="0">
                <a:solidFill>
                  <a:srgbClr val="FFFFFF"/>
                </a:solidFill>
                <a:latin typeface="Trebuchet MS"/>
                <a:cs typeface="Trebuchet MS"/>
              </a:rPr>
              <a:t>health</a:t>
            </a:r>
            <a:r>
              <a:rPr sz="3000" spc="-150" dirty="0">
                <a:solidFill>
                  <a:srgbClr val="FFFFFF"/>
                </a:solidFill>
                <a:latin typeface="Trebuchet MS"/>
                <a:cs typeface="Trebuchet MS"/>
              </a:rPr>
              <a:t> </a:t>
            </a:r>
            <a:r>
              <a:rPr sz="3000" dirty="0">
                <a:solidFill>
                  <a:srgbClr val="FFFFFF"/>
                </a:solidFill>
                <a:latin typeface="Trebuchet MS"/>
                <a:cs typeface="Trebuchet MS"/>
              </a:rPr>
              <a:t>and</a:t>
            </a:r>
            <a:r>
              <a:rPr sz="3000" spc="-145" dirty="0">
                <a:solidFill>
                  <a:srgbClr val="FFFFFF"/>
                </a:solidFill>
                <a:latin typeface="Trebuchet MS"/>
                <a:cs typeface="Trebuchet MS"/>
              </a:rPr>
              <a:t> </a:t>
            </a:r>
            <a:r>
              <a:rPr sz="3000" spc="-80" dirty="0">
                <a:solidFill>
                  <a:srgbClr val="FFFFFF"/>
                </a:solidFill>
                <a:latin typeface="Trebuchet MS"/>
                <a:cs typeface="Trebuchet MS"/>
              </a:rPr>
              <a:t>well-</a:t>
            </a:r>
            <a:r>
              <a:rPr sz="3000" spc="-85" dirty="0">
                <a:solidFill>
                  <a:srgbClr val="FFFFFF"/>
                </a:solidFill>
                <a:latin typeface="Trebuchet MS"/>
                <a:cs typeface="Trebuchet MS"/>
              </a:rPr>
              <a:t>being</a:t>
            </a:r>
            <a:r>
              <a:rPr sz="3000" spc="-145" dirty="0">
                <a:solidFill>
                  <a:srgbClr val="FFFFFF"/>
                </a:solidFill>
                <a:latin typeface="Trebuchet MS"/>
                <a:cs typeface="Trebuchet MS"/>
              </a:rPr>
              <a:t> </a:t>
            </a:r>
            <a:r>
              <a:rPr sz="3000" dirty="0">
                <a:solidFill>
                  <a:srgbClr val="FFFFFF"/>
                </a:solidFill>
                <a:latin typeface="Trebuchet MS"/>
                <a:cs typeface="Trebuchet MS"/>
              </a:rPr>
              <a:t>of</a:t>
            </a:r>
            <a:r>
              <a:rPr sz="3000" spc="-145" dirty="0">
                <a:solidFill>
                  <a:srgbClr val="FFFFFF"/>
                </a:solidFill>
                <a:latin typeface="Trebuchet MS"/>
                <a:cs typeface="Trebuchet MS"/>
              </a:rPr>
              <a:t> </a:t>
            </a:r>
            <a:r>
              <a:rPr sz="3000" spc="-20" dirty="0">
                <a:solidFill>
                  <a:srgbClr val="FFFFFF"/>
                </a:solidFill>
                <a:latin typeface="Trebuchet MS"/>
                <a:cs typeface="Trebuchet MS"/>
              </a:rPr>
              <a:t>individuals</a:t>
            </a:r>
            <a:r>
              <a:rPr sz="3000" spc="-145" dirty="0">
                <a:solidFill>
                  <a:srgbClr val="FFFFFF"/>
                </a:solidFill>
                <a:latin typeface="Trebuchet MS"/>
                <a:cs typeface="Trebuchet MS"/>
              </a:rPr>
              <a:t> </a:t>
            </a:r>
            <a:r>
              <a:rPr sz="3000" spc="-25" dirty="0">
                <a:solidFill>
                  <a:srgbClr val="FFFFFF"/>
                </a:solidFill>
                <a:latin typeface="Trebuchet MS"/>
                <a:cs typeface="Trebuchet MS"/>
              </a:rPr>
              <a:t>and </a:t>
            </a:r>
            <a:r>
              <a:rPr sz="3000" dirty="0">
                <a:solidFill>
                  <a:srgbClr val="FFFFFF"/>
                </a:solidFill>
                <a:latin typeface="Trebuchet MS"/>
                <a:cs typeface="Trebuchet MS"/>
              </a:rPr>
              <a:t>communities</a:t>
            </a:r>
            <a:r>
              <a:rPr sz="3000" spc="-130" dirty="0">
                <a:solidFill>
                  <a:srgbClr val="FFFFFF"/>
                </a:solidFill>
                <a:latin typeface="Trebuchet MS"/>
                <a:cs typeface="Trebuchet MS"/>
              </a:rPr>
              <a:t> </a:t>
            </a:r>
            <a:r>
              <a:rPr sz="3000" spc="-20" dirty="0">
                <a:solidFill>
                  <a:srgbClr val="FFFFFF"/>
                </a:solidFill>
                <a:latin typeface="Trebuchet MS"/>
                <a:cs typeface="Trebuchet MS"/>
              </a:rPr>
              <a:t>through</a:t>
            </a:r>
            <a:r>
              <a:rPr sz="3000" spc="-125" dirty="0">
                <a:solidFill>
                  <a:srgbClr val="FFFFFF"/>
                </a:solidFill>
                <a:latin typeface="Trebuchet MS"/>
                <a:cs typeface="Trebuchet MS"/>
              </a:rPr>
              <a:t> </a:t>
            </a:r>
            <a:r>
              <a:rPr sz="3000" dirty="0">
                <a:solidFill>
                  <a:srgbClr val="FFFFFF"/>
                </a:solidFill>
                <a:latin typeface="Trebuchet MS"/>
                <a:cs typeface="Trebuchet MS"/>
              </a:rPr>
              <a:t>various</a:t>
            </a:r>
            <a:r>
              <a:rPr sz="3000" spc="-125" dirty="0">
                <a:solidFill>
                  <a:srgbClr val="FFFFFF"/>
                </a:solidFill>
                <a:latin typeface="Trebuchet MS"/>
                <a:cs typeface="Trebuchet MS"/>
              </a:rPr>
              <a:t> </a:t>
            </a:r>
            <a:r>
              <a:rPr sz="3000" spc="-45" dirty="0">
                <a:solidFill>
                  <a:srgbClr val="FFFFFF"/>
                </a:solidFill>
                <a:latin typeface="Trebuchet MS"/>
                <a:cs typeface="Trebuchet MS"/>
              </a:rPr>
              <a:t>actions,</a:t>
            </a:r>
            <a:r>
              <a:rPr sz="3000" spc="-125" dirty="0">
                <a:solidFill>
                  <a:srgbClr val="FFFFFF"/>
                </a:solidFill>
                <a:latin typeface="Trebuchet MS"/>
                <a:cs typeface="Trebuchet MS"/>
              </a:rPr>
              <a:t> </a:t>
            </a:r>
            <a:r>
              <a:rPr sz="3000" spc="-10" dirty="0">
                <a:solidFill>
                  <a:srgbClr val="FFFFFF"/>
                </a:solidFill>
                <a:latin typeface="Trebuchet MS"/>
                <a:cs typeface="Trebuchet MS"/>
              </a:rPr>
              <a:t>including</a:t>
            </a:r>
            <a:r>
              <a:rPr sz="3000" spc="-70" dirty="0">
                <a:solidFill>
                  <a:srgbClr val="FFFFFF"/>
                </a:solidFill>
                <a:latin typeface="Trebuchet MS"/>
                <a:cs typeface="Trebuchet MS"/>
              </a:rPr>
              <a:t> </a:t>
            </a:r>
            <a:r>
              <a:rPr sz="3000" b="1" spc="-100" dirty="0">
                <a:solidFill>
                  <a:srgbClr val="FFFFFF"/>
                </a:solidFill>
                <a:latin typeface="Trebuchet MS"/>
                <a:cs typeface="Trebuchet MS"/>
              </a:rPr>
              <a:t>research,</a:t>
            </a:r>
            <a:r>
              <a:rPr sz="3000" b="1" spc="-125" dirty="0">
                <a:solidFill>
                  <a:srgbClr val="FFFFFF"/>
                </a:solidFill>
                <a:latin typeface="Trebuchet MS"/>
                <a:cs typeface="Trebuchet MS"/>
              </a:rPr>
              <a:t> </a:t>
            </a:r>
            <a:r>
              <a:rPr sz="3000" b="1" spc="-140" dirty="0">
                <a:solidFill>
                  <a:srgbClr val="FFFFFF"/>
                </a:solidFill>
                <a:latin typeface="Trebuchet MS"/>
                <a:cs typeface="Trebuchet MS"/>
              </a:rPr>
              <a:t>policy,</a:t>
            </a:r>
            <a:r>
              <a:rPr sz="3000" b="1" spc="-125" dirty="0">
                <a:solidFill>
                  <a:srgbClr val="FFFFFF"/>
                </a:solidFill>
                <a:latin typeface="Trebuchet MS"/>
                <a:cs typeface="Trebuchet MS"/>
              </a:rPr>
              <a:t> </a:t>
            </a:r>
            <a:r>
              <a:rPr sz="3000" b="1" spc="-60" dirty="0">
                <a:solidFill>
                  <a:srgbClr val="FFFFFF"/>
                </a:solidFill>
                <a:latin typeface="Trebuchet MS"/>
                <a:cs typeface="Trebuchet MS"/>
              </a:rPr>
              <a:t>and</a:t>
            </a:r>
            <a:r>
              <a:rPr sz="3000" b="1" spc="-130" dirty="0">
                <a:solidFill>
                  <a:srgbClr val="FFFFFF"/>
                </a:solidFill>
                <a:latin typeface="Trebuchet MS"/>
                <a:cs typeface="Trebuchet MS"/>
              </a:rPr>
              <a:t> </a:t>
            </a:r>
            <a:r>
              <a:rPr sz="3000" b="1" spc="-120" dirty="0">
                <a:solidFill>
                  <a:srgbClr val="FFFFFF"/>
                </a:solidFill>
                <a:latin typeface="Trebuchet MS"/>
                <a:cs typeface="Trebuchet MS"/>
              </a:rPr>
              <a:t>direct</a:t>
            </a:r>
            <a:r>
              <a:rPr sz="3000" b="1" spc="-125" dirty="0">
                <a:solidFill>
                  <a:srgbClr val="FFFFFF"/>
                </a:solidFill>
                <a:latin typeface="Trebuchet MS"/>
                <a:cs typeface="Trebuchet MS"/>
              </a:rPr>
              <a:t> </a:t>
            </a:r>
            <a:r>
              <a:rPr sz="3000" b="1" spc="-75" dirty="0">
                <a:solidFill>
                  <a:srgbClr val="FFFFFF"/>
                </a:solidFill>
                <a:latin typeface="Trebuchet MS"/>
                <a:cs typeface="Trebuchet MS"/>
              </a:rPr>
              <a:t>community</a:t>
            </a:r>
            <a:r>
              <a:rPr sz="3000" b="1" spc="-125" dirty="0">
                <a:solidFill>
                  <a:srgbClr val="FFFFFF"/>
                </a:solidFill>
                <a:latin typeface="Trebuchet MS"/>
                <a:cs typeface="Trebuchet MS"/>
              </a:rPr>
              <a:t> </a:t>
            </a:r>
            <a:r>
              <a:rPr sz="3000" b="1" spc="-10" dirty="0">
                <a:solidFill>
                  <a:srgbClr val="FFFFFF"/>
                </a:solidFill>
                <a:latin typeface="Trebuchet MS"/>
                <a:cs typeface="Trebuchet MS"/>
              </a:rPr>
              <a:t>services.</a:t>
            </a:r>
            <a:endParaRPr sz="3000">
              <a:latin typeface="Trebuchet MS"/>
              <a:cs typeface="Trebuchet MS"/>
            </a:endParaRPr>
          </a:p>
        </p:txBody>
      </p:sp>
      <p:pic>
        <p:nvPicPr>
          <p:cNvPr id="19" name="object 19">
            <a:extLst>
              <a:ext uri="{C183D7F6-B498-43B3-948B-1728B52AA6E4}">
                <adec:decorative xmlns:adec="http://schemas.microsoft.com/office/drawing/2017/decorative" val="1"/>
              </a:ext>
            </a:extLst>
          </p:cNvPr>
          <p:cNvPicPr/>
          <p:nvPr/>
        </p:nvPicPr>
        <p:blipFill>
          <a:blip r:embed="rId6" cstate="print"/>
          <a:stretch>
            <a:fillRect/>
          </a:stretch>
        </p:blipFill>
        <p:spPr>
          <a:xfrm>
            <a:off x="751808" y="1263017"/>
            <a:ext cx="968853" cy="83200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2275850" y="180925"/>
            <a:ext cx="13634085" cy="1300480"/>
          </a:xfrm>
          <a:prstGeom prst="rect">
            <a:avLst/>
          </a:prstGeom>
          <a:noFill/>
          <a:ln w="9524">
            <a:solidFill>
              <a:srgbClr val="D88E29"/>
            </a:solidFill>
            <a:prstDash/>
          </a:ln>
          <a:effectLst/>
        </p:spPr>
        <p:txBody>
          <a:bodyPr rot="0" spcFirstLastPara="0" vertOverflow="overflow" horzOverflow="overflow" vert="horz" wrap="square" lIns="0" tIns="64769" rIns="0" bIns="0" numCol="1" spcCol="0" rtlCol="0" fromWordArt="0" anchor="t" anchorCtr="0" forceAA="0" compatLnSpc="1">
            <a:prstTxWarp prst="textNoShape">
              <a:avLst/>
            </a:prstTxWarp>
            <a:spAutoFit/>
          </a:bodyPr>
          <a:lstStyle/>
          <a:p>
            <a:pPr marL="0" marR="635" lvl="0" indent="0" algn="ctr" defTabSz="914400" eaLnBrk="1" fontAlgn="auto" latinLnBrk="0" hangingPunct="1">
              <a:lnSpc>
                <a:spcPct val="100000"/>
              </a:lnSpc>
              <a:spcBef>
                <a:spcPts val="509"/>
              </a:spcBef>
              <a:spcAft>
                <a:spcPts val="0"/>
              </a:spcAft>
              <a:buClrTx/>
              <a:buSzTx/>
              <a:buFontTx/>
              <a:buNone/>
              <a:tabLst/>
              <a:defRPr/>
            </a:pPr>
            <a:r>
              <a:rPr kumimoji="0" lang="en-US" sz="4400" b="1" i="0" u="none" strike="noStrike" kern="0" cap="none" spc="0" normalizeH="0" baseline="0" noProof="0" dirty="0">
                <a:ln>
                  <a:noFill/>
                </a:ln>
                <a:solidFill>
                  <a:srgbClr val="D88E29"/>
                </a:solidFill>
                <a:effectLst/>
                <a:uLnTx/>
                <a:uFillTx/>
                <a:latin typeface="Georgia"/>
                <a:cs typeface="Georgia"/>
              </a:rPr>
              <a:t>DHHS</a:t>
            </a:r>
            <a:r>
              <a:rPr kumimoji="0" lang="en-US" sz="4400" b="1" i="0" u="none" strike="noStrike" kern="0" cap="none" spc="-30" normalizeH="0" baseline="0" noProof="0" dirty="0">
                <a:ln>
                  <a:noFill/>
                </a:ln>
                <a:solidFill>
                  <a:srgbClr val="D88E29"/>
                </a:solidFill>
                <a:effectLst/>
                <a:uLnTx/>
                <a:uFillTx/>
                <a:latin typeface="Georgia"/>
                <a:cs typeface="Georgia"/>
              </a:rPr>
              <a:t> </a:t>
            </a:r>
            <a:r>
              <a:rPr kumimoji="0" lang="en-US" sz="4400" b="1" i="0" u="none" strike="noStrike" kern="0" cap="none" spc="0" normalizeH="0" baseline="0" noProof="0" dirty="0">
                <a:ln>
                  <a:noFill/>
                </a:ln>
                <a:solidFill>
                  <a:srgbClr val="D88E29"/>
                </a:solidFill>
                <a:effectLst/>
                <a:uLnTx/>
                <a:uFillTx/>
                <a:latin typeface="Georgia"/>
                <a:cs typeface="Georgia"/>
              </a:rPr>
              <a:t>DCC</a:t>
            </a:r>
            <a:r>
              <a:rPr kumimoji="0" lang="en-US" sz="4400" b="1" i="0" u="none" strike="noStrike" kern="0" cap="none" spc="-20" normalizeH="0" baseline="0" noProof="0" dirty="0">
                <a:ln>
                  <a:noFill/>
                </a:ln>
                <a:solidFill>
                  <a:srgbClr val="D88E29"/>
                </a:solidFill>
                <a:effectLst/>
                <a:uLnTx/>
                <a:uFillTx/>
                <a:latin typeface="Georgia"/>
                <a:cs typeface="Georgia"/>
              </a:rPr>
              <a:t> </a:t>
            </a:r>
            <a:r>
              <a:rPr kumimoji="0" lang="en-US" sz="4400" b="1" i="0" u="none" strike="noStrike" kern="0" cap="none" spc="0" normalizeH="0" baseline="0" noProof="0" dirty="0">
                <a:ln>
                  <a:noFill/>
                </a:ln>
                <a:solidFill>
                  <a:srgbClr val="D88E29"/>
                </a:solidFill>
                <a:effectLst/>
                <a:uLnTx/>
                <a:uFillTx/>
                <a:latin typeface="Georgia"/>
                <a:cs typeface="Georgia"/>
              </a:rPr>
              <a:t>Impacts</a:t>
            </a:r>
            <a:r>
              <a:rPr kumimoji="0" lang="en-US" sz="4400" b="1" i="0" u="none" strike="noStrike" kern="0" cap="none" spc="-20" normalizeH="0" baseline="0" noProof="0" dirty="0">
                <a:ln>
                  <a:noFill/>
                </a:ln>
                <a:solidFill>
                  <a:srgbClr val="D88E29"/>
                </a:solidFill>
                <a:effectLst/>
                <a:uLnTx/>
                <a:uFillTx/>
                <a:latin typeface="Georgia"/>
                <a:cs typeface="Georgia"/>
              </a:rPr>
              <a:t> </a:t>
            </a:r>
            <a:r>
              <a:rPr kumimoji="0" lang="en-US" sz="4400" b="1" i="0" u="none" strike="noStrike" kern="0" cap="none" spc="0" normalizeH="0" baseline="0" noProof="0" dirty="0">
                <a:ln>
                  <a:noFill/>
                </a:ln>
                <a:solidFill>
                  <a:srgbClr val="D88E29"/>
                </a:solidFill>
                <a:effectLst/>
                <a:uLnTx/>
                <a:uFillTx/>
                <a:latin typeface="Georgia"/>
                <a:cs typeface="Georgia"/>
              </a:rPr>
              <a:t>and</a:t>
            </a:r>
            <a:r>
              <a:rPr kumimoji="0" lang="en-US" sz="4400" b="1" i="0" u="none" strike="noStrike" kern="0" cap="none" spc="-20" normalizeH="0" baseline="0" noProof="0" dirty="0">
                <a:ln>
                  <a:noFill/>
                </a:ln>
                <a:solidFill>
                  <a:srgbClr val="D88E29"/>
                </a:solidFill>
                <a:effectLst/>
                <a:uLnTx/>
                <a:uFillTx/>
                <a:latin typeface="Georgia"/>
                <a:cs typeface="Georgia"/>
              </a:rPr>
              <a:t> </a:t>
            </a:r>
            <a:r>
              <a:rPr kumimoji="0" lang="en-US" sz="4400" b="1" i="0" u="none" strike="noStrike" kern="0" cap="none" spc="-10" normalizeH="0" baseline="0" noProof="0" dirty="0">
                <a:ln>
                  <a:noFill/>
                </a:ln>
                <a:solidFill>
                  <a:srgbClr val="D88E29"/>
                </a:solidFill>
                <a:effectLst/>
                <a:uLnTx/>
                <a:uFillTx/>
                <a:latin typeface="Georgia"/>
                <a:cs typeface="Georgia"/>
              </a:rPr>
              <a:t>Engagement</a:t>
            </a:r>
            <a:endParaRPr kumimoji="0" lang="en-US" sz="4400" b="0" i="0" u="none" strike="noStrike" kern="0" cap="none" spc="0" normalizeH="0" baseline="0" noProof="0" dirty="0">
              <a:ln>
                <a:noFill/>
              </a:ln>
              <a:solidFill>
                <a:sysClr val="windowText" lastClr="000000"/>
              </a:solidFill>
              <a:effectLst/>
              <a:uLnTx/>
              <a:uFillTx/>
              <a:latin typeface="Georgia"/>
              <a:cs typeface="Georgia"/>
            </a:endParaRPr>
          </a:p>
          <a:p>
            <a:pPr marL="0" marR="0" lvl="0" indent="0" algn="ctr" defTabSz="914400" eaLnBrk="1" fontAlgn="auto" latinLnBrk="0" hangingPunct="1">
              <a:lnSpc>
                <a:spcPct val="100000"/>
              </a:lnSpc>
              <a:spcBef>
                <a:spcPts val="110"/>
              </a:spcBef>
              <a:spcAft>
                <a:spcPts val="0"/>
              </a:spcAft>
              <a:buClrTx/>
              <a:buSzTx/>
              <a:buFontTx/>
              <a:buNone/>
              <a:tabLst/>
              <a:defRPr/>
            </a:pPr>
            <a:r>
              <a:rPr kumimoji="0" lang="en-US" sz="2550" b="1" i="1" u="none" strike="noStrike" kern="0" cap="none" spc="0" normalizeH="0" baseline="0" noProof="0" dirty="0">
                <a:ln>
                  <a:noFill/>
                </a:ln>
                <a:solidFill>
                  <a:srgbClr val="D88E29"/>
                </a:solidFill>
                <a:effectLst/>
                <a:uLnTx/>
                <a:uFillTx/>
                <a:latin typeface="Georgia"/>
                <a:cs typeface="Georgia"/>
              </a:rPr>
              <a:t>Public</a:t>
            </a:r>
            <a:r>
              <a:rPr kumimoji="0" lang="en-US" sz="2550" b="1" i="1" u="none" strike="noStrike" kern="0" cap="none" spc="80" normalizeH="0" baseline="0" noProof="0" dirty="0">
                <a:ln>
                  <a:noFill/>
                </a:ln>
                <a:solidFill>
                  <a:srgbClr val="D88E29"/>
                </a:solidFill>
                <a:effectLst/>
                <a:uLnTx/>
                <a:uFillTx/>
                <a:latin typeface="Georgia"/>
                <a:cs typeface="Georgia"/>
              </a:rPr>
              <a:t> </a:t>
            </a:r>
            <a:r>
              <a:rPr kumimoji="0" lang="en-US" sz="2550" b="1" i="1" u="none" strike="noStrike" kern="0" cap="none" spc="0" normalizeH="0" baseline="0" noProof="0" dirty="0">
                <a:ln>
                  <a:noFill/>
                </a:ln>
                <a:solidFill>
                  <a:srgbClr val="D88E29"/>
                </a:solidFill>
                <a:effectLst/>
                <a:uLnTx/>
                <a:uFillTx/>
                <a:latin typeface="Georgia"/>
                <a:cs typeface="Georgia"/>
              </a:rPr>
              <a:t>health</a:t>
            </a:r>
            <a:r>
              <a:rPr kumimoji="0" lang="en-US" sz="2550" b="1" i="1" u="none" strike="noStrike" kern="0" cap="none" spc="85" normalizeH="0" baseline="0" noProof="0" dirty="0">
                <a:ln>
                  <a:noFill/>
                </a:ln>
                <a:solidFill>
                  <a:srgbClr val="D88E29"/>
                </a:solidFill>
                <a:effectLst/>
                <a:uLnTx/>
                <a:uFillTx/>
                <a:latin typeface="Georgia"/>
                <a:cs typeface="Georgia"/>
              </a:rPr>
              <a:t> </a:t>
            </a:r>
            <a:r>
              <a:rPr kumimoji="0" lang="en-US" sz="2550" b="1" i="1" u="none" strike="noStrike" kern="0" cap="none" spc="0" normalizeH="0" baseline="0" noProof="0" dirty="0">
                <a:ln>
                  <a:noFill/>
                </a:ln>
                <a:solidFill>
                  <a:srgbClr val="D88E29"/>
                </a:solidFill>
                <a:effectLst/>
                <a:uLnTx/>
                <a:uFillTx/>
                <a:latin typeface="Georgia"/>
                <a:cs typeface="Georgia"/>
              </a:rPr>
              <a:t>led</a:t>
            </a:r>
            <a:r>
              <a:rPr kumimoji="0" lang="en-US" sz="2550" b="1" i="1" u="none" strike="noStrike" kern="0" cap="none" spc="80" normalizeH="0" baseline="0" noProof="0" dirty="0">
                <a:ln>
                  <a:noFill/>
                </a:ln>
                <a:solidFill>
                  <a:srgbClr val="D88E29"/>
                </a:solidFill>
                <a:effectLst/>
                <a:uLnTx/>
                <a:uFillTx/>
                <a:latin typeface="Georgia"/>
                <a:cs typeface="Georgia"/>
              </a:rPr>
              <a:t> </a:t>
            </a:r>
            <a:r>
              <a:rPr kumimoji="0" lang="en-US" sz="2550" b="1" i="1" u="none" strike="noStrike" kern="0" cap="none" spc="0" normalizeH="0" baseline="0" noProof="0" dirty="0">
                <a:ln>
                  <a:noFill/>
                </a:ln>
                <a:solidFill>
                  <a:srgbClr val="D88E29"/>
                </a:solidFill>
                <a:effectLst/>
                <a:uLnTx/>
                <a:uFillTx/>
                <a:latin typeface="Georgia"/>
                <a:cs typeface="Georgia"/>
              </a:rPr>
              <a:t>community</a:t>
            </a:r>
            <a:r>
              <a:rPr kumimoji="0" lang="en-US" sz="2550" b="1" i="1" u="none" strike="noStrike" kern="0" cap="none" spc="80" normalizeH="0" baseline="0" noProof="0" dirty="0">
                <a:ln>
                  <a:noFill/>
                </a:ln>
                <a:solidFill>
                  <a:srgbClr val="D88E29"/>
                </a:solidFill>
                <a:effectLst/>
                <a:uLnTx/>
                <a:uFillTx/>
                <a:latin typeface="Georgia"/>
                <a:cs typeface="Georgia"/>
              </a:rPr>
              <a:t> </a:t>
            </a:r>
            <a:r>
              <a:rPr kumimoji="0" lang="en-US" sz="2550" b="1" i="1" u="none" strike="noStrike" kern="0" cap="none" spc="0" normalizeH="0" baseline="0" noProof="0" dirty="0">
                <a:ln>
                  <a:noFill/>
                </a:ln>
                <a:solidFill>
                  <a:srgbClr val="D88E29"/>
                </a:solidFill>
                <a:effectLst/>
                <a:uLnTx/>
                <a:uFillTx/>
                <a:latin typeface="Georgia"/>
                <a:cs typeface="Georgia"/>
              </a:rPr>
              <a:t>response,</a:t>
            </a:r>
            <a:r>
              <a:rPr kumimoji="0" lang="en-US" sz="2550" b="1" i="1" u="none" strike="noStrike" kern="0" cap="none" spc="85" normalizeH="0" baseline="0" noProof="0" dirty="0">
                <a:ln>
                  <a:noFill/>
                </a:ln>
                <a:solidFill>
                  <a:srgbClr val="D88E29"/>
                </a:solidFill>
                <a:effectLst/>
                <a:uLnTx/>
                <a:uFillTx/>
                <a:latin typeface="Georgia"/>
                <a:cs typeface="Georgia"/>
              </a:rPr>
              <a:t> </a:t>
            </a:r>
            <a:r>
              <a:rPr kumimoji="0" lang="en-US" sz="2550" b="1" i="1" u="none" strike="noStrike" kern="0" cap="none" spc="0" normalizeH="0" baseline="0" noProof="0" dirty="0">
                <a:ln>
                  <a:noFill/>
                </a:ln>
                <a:solidFill>
                  <a:srgbClr val="D88E29"/>
                </a:solidFill>
                <a:effectLst/>
                <a:uLnTx/>
                <a:uFillTx/>
                <a:latin typeface="Georgia"/>
                <a:cs typeface="Georgia"/>
              </a:rPr>
              <a:t>stabilization</a:t>
            </a:r>
            <a:r>
              <a:rPr kumimoji="0" lang="en-US" sz="2550" b="1" i="1" u="none" strike="noStrike" kern="0" cap="none" spc="80" normalizeH="0" baseline="0" noProof="0" dirty="0">
                <a:ln>
                  <a:noFill/>
                </a:ln>
                <a:solidFill>
                  <a:srgbClr val="D88E29"/>
                </a:solidFill>
                <a:effectLst/>
                <a:uLnTx/>
                <a:uFillTx/>
                <a:latin typeface="Georgia"/>
                <a:cs typeface="Georgia"/>
              </a:rPr>
              <a:t> </a:t>
            </a:r>
            <a:r>
              <a:rPr kumimoji="0" lang="en-US" sz="2550" b="1" i="1" u="none" strike="noStrike" kern="0" cap="none" spc="0" normalizeH="0" baseline="0" noProof="0" dirty="0">
                <a:ln>
                  <a:noFill/>
                </a:ln>
                <a:solidFill>
                  <a:srgbClr val="D88E29"/>
                </a:solidFill>
                <a:effectLst/>
                <a:uLnTx/>
                <a:uFillTx/>
                <a:latin typeface="Georgia"/>
                <a:cs typeface="Georgia"/>
              </a:rPr>
              <a:t>and</a:t>
            </a:r>
            <a:r>
              <a:rPr kumimoji="0" lang="en-US" sz="2550" b="1" i="1" u="none" strike="noStrike" kern="0" cap="none" spc="80" normalizeH="0" baseline="0" noProof="0" dirty="0">
                <a:ln>
                  <a:noFill/>
                </a:ln>
                <a:solidFill>
                  <a:srgbClr val="D88E29"/>
                </a:solidFill>
                <a:effectLst/>
                <a:uLnTx/>
                <a:uFillTx/>
                <a:latin typeface="Georgia"/>
                <a:cs typeface="Georgia"/>
              </a:rPr>
              <a:t> </a:t>
            </a:r>
            <a:r>
              <a:rPr kumimoji="0" lang="en-US" sz="2550" b="1" i="1" u="none" strike="noStrike" kern="0" cap="none" spc="0" normalizeH="0" baseline="0" noProof="0" dirty="0">
                <a:ln>
                  <a:noFill/>
                </a:ln>
                <a:solidFill>
                  <a:srgbClr val="D88E29"/>
                </a:solidFill>
                <a:effectLst/>
                <a:uLnTx/>
                <a:uFillTx/>
                <a:latin typeface="Georgia"/>
                <a:cs typeface="Georgia"/>
              </a:rPr>
              <a:t>coordinated</a:t>
            </a:r>
            <a:r>
              <a:rPr kumimoji="0" lang="en-US" sz="2550" b="1" i="1" u="none" strike="noStrike" kern="0" cap="none" spc="80" normalizeH="0" baseline="0" noProof="0" dirty="0">
                <a:ln>
                  <a:noFill/>
                </a:ln>
                <a:solidFill>
                  <a:srgbClr val="D88E29"/>
                </a:solidFill>
                <a:effectLst/>
                <a:uLnTx/>
                <a:uFillTx/>
                <a:latin typeface="Georgia"/>
                <a:cs typeface="Georgia"/>
              </a:rPr>
              <a:t> </a:t>
            </a:r>
            <a:r>
              <a:rPr kumimoji="0" lang="en-US" sz="2550" b="1" i="1" u="none" strike="noStrike" kern="0" cap="none" spc="-20" normalizeH="0" baseline="0" noProof="0" dirty="0">
                <a:ln>
                  <a:noFill/>
                </a:ln>
                <a:solidFill>
                  <a:srgbClr val="D88E29"/>
                </a:solidFill>
                <a:effectLst/>
                <a:uLnTx/>
                <a:uFillTx/>
                <a:latin typeface="Georgia"/>
                <a:cs typeface="Georgia"/>
              </a:rPr>
              <a:t>care</a:t>
            </a:r>
            <a:endParaRPr kumimoji="0" lang="en-US" sz="2550" b="0" i="0" u="none" strike="noStrike" kern="0" cap="none" spc="0" normalizeH="0" baseline="0" noProof="0" dirty="0">
              <a:ln>
                <a:noFill/>
              </a:ln>
              <a:solidFill>
                <a:sysClr val="windowText" lastClr="000000"/>
              </a:solidFill>
              <a:effectLst/>
              <a:uLnTx/>
              <a:uFillTx/>
              <a:latin typeface="Georgia"/>
              <a:cs typeface="Georgia"/>
            </a:endParaRPr>
          </a:p>
        </p:txBody>
      </p:sp>
      <p:pic>
        <p:nvPicPr>
          <p:cNvPr id="3" name="object 3" descr="Infographic showing community engagements&#10;• 17,236+ Total Engagements Since Opening&#10;• 2,149+ Community Members Supported&#10;• 8,460 Engagements in 2025&#10;• 864+ First-Time Community Members Served&#10;• 2,610 Community Resource Connections &#10;• 26 Community Members Supported into Permanent Housing &#10;&#10;Types of Support Provided by the DCC in 2025&#10;• 20% – Stabilization &amp; Support Space&#10;Safe respite, support space, and stabilization.&#10;• 18% – Basic Needs Assistance&#10;Food, clothing, hygiene, and essential needs.&#10;• 18% – Warming / Cooling Center&#10;Extreme weather respite and safety.&#10;• 12% – Wellness Checks &amp; Emotional Support&#10;Wellness outreach and emotional support.&#10;• 12% – Resource Connection&#10;Linkage to services and systems of care.&#10;• 11% – Harm Reduction &amp; Transportation&#10;Supplies, harm reduction, and transportation support.&#10;Line graph showing DCC Engagements by Month&#10;• Sep ‘23-167&#10;• Jan ‘24- 474&#10;• May ‘24-382&#10;• Sept ‘24- 468&#10;• Jan ‘25- 638&#10;• May ’25- 768&#10;• Sept ’25- 1,036&#10;• Jan ’26- 853&#10;• Mar ’26- 563&#10;DCC engagement has continued to grow as community members increasingly utilize low-barrier public health support and stabilization services.&#10;Over 1,860 engagements occurred in the first three months of 2026 alone.&#10;The DCC provides real-time, low-barrier public health support that helps community members navigate crisis, stabilize needs, and connect to longer-term care and resources.&#10;• Warming &amp; cooling center services provided 2,647 times in 2025&#10;• 142 connections to long-term mental health care&#10;• Ongoing support navigating housing, healthcare, and social service systems&#10;"/>
          <p:cNvPicPr/>
          <p:nvPr/>
        </p:nvPicPr>
        <p:blipFill>
          <a:blip r:embed="rId2" cstate="print"/>
          <a:stretch>
            <a:fillRect/>
          </a:stretch>
        </p:blipFill>
        <p:spPr>
          <a:xfrm>
            <a:off x="468318" y="1825699"/>
            <a:ext cx="17391773" cy="8202900"/>
          </a:xfrm>
          <a:prstGeom prst="rect">
            <a:avLst/>
          </a:prstGeom>
        </p:spPr>
      </p:pic>
      <p:pic>
        <p:nvPicPr>
          <p:cNvPr id="4" name="object 4">
            <a:extLst>
              <a:ext uri="{C183D7F6-B498-43B3-948B-1728B52AA6E4}">
                <adec:decorative xmlns:adec="http://schemas.microsoft.com/office/drawing/2017/decorative" val="1"/>
              </a:ext>
            </a:extLst>
          </p:cNvPr>
          <p:cNvPicPr/>
          <p:nvPr/>
        </p:nvPicPr>
        <p:blipFill>
          <a:blip r:embed="rId3" cstate="print"/>
          <a:stretch>
            <a:fillRect/>
          </a:stretch>
        </p:blipFill>
        <p:spPr>
          <a:xfrm>
            <a:off x="16566601" y="120212"/>
            <a:ext cx="1502049" cy="1421317"/>
          </a:xfrm>
          <a:prstGeom prst="rect">
            <a:avLst/>
          </a:prstGeom>
        </p:spPr>
      </p:pic>
      <p:pic>
        <p:nvPicPr>
          <p:cNvPr id="5" name="object 5">
            <a:extLst>
              <a:ext uri="{C183D7F6-B498-43B3-948B-1728B52AA6E4}">
                <adec:decorative xmlns:adec="http://schemas.microsoft.com/office/drawing/2017/decorative" val="1"/>
              </a:ext>
            </a:extLst>
          </p:cNvPr>
          <p:cNvPicPr/>
          <p:nvPr/>
        </p:nvPicPr>
        <p:blipFill>
          <a:blip r:embed="rId4" cstate="print"/>
          <a:stretch>
            <a:fillRect/>
          </a:stretch>
        </p:blipFill>
        <p:spPr>
          <a:xfrm>
            <a:off x="116550" y="79850"/>
            <a:ext cx="1502048" cy="150204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descr="$PPTXTitle">
            <a:extLst>
              <a:ext uri="{C183D7F6-B498-43B3-948B-1728B52AA6E4}">
                <adec:decorative xmlns:adec="http://schemas.microsoft.com/office/drawing/2017/decorative" val="0"/>
              </a:ext>
            </a:extLst>
          </p:cNvPr>
          <p:cNvSpPr txBox="1">
            <a:spLocks noGrp="1"/>
          </p:cNvSpPr>
          <p:nvPr>
            <p:ph type="title"/>
          </p:nvPr>
        </p:nvSpPr>
        <p:spPr>
          <a:xfrm>
            <a:off x="3817317" y="369498"/>
            <a:ext cx="10705465" cy="1366520"/>
          </a:xfrm>
          <a:prstGeom prst="rect">
            <a:avLst/>
          </a:prstGeom>
        </p:spPr>
        <p:txBody>
          <a:bodyPr vert="horz" wrap="square" lIns="0" tIns="12700" rIns="0" bIns="0" rtlCol="0">
            <a:spAutoFit/>
          </a:bodyPr>
          <a:lstStyle/>
          <a:p>
            <a:pPr marL="908685" marR="5080" indent="-896619">
              <a:lnSpc>
                <a:spcPct val="100000"/>
              </a:lnSpc>
              <a:spcBef>
                <a:spcPts val="100"/>
              </a:spcBef>
            </a:pPr>
            <a:r>
              <a:rPr sz="4400" dirty="0">
                <a:solidFill>
                  <a:schemeClr val="tx1"/>
                </a:solidFill>
              </a:rPr>
              <a:t>University</a:t>
            </a:r>
            <a:r>
              <a:rPr sz="4400" spc="-55" dirty="0">
                <a:solidFill>
                  <a:schemeClr val="tx1"/>
                </a:solidFill>
              </a:rPr>
              <a:t> </a:t>
            </a:r>
            <a:r>
              <a:rPr sz="4400" dirty="0">
                <a:solidFill>
                  <a:schemeClr val="tx1"/>
                </a:solidFill>
              </a:rPr>
              <a:t>of</a:t>
            </a:r>
            <a:r>
              <a:rPr sz="4400" spc="-40" dirty="0">
                <a:solidFill>
                  <a:schemeClr val="tx1"/>
                </a:solidFill>
              </a:rPr>
              <a:t> </a:t>
            </a:r>
            <a:r>
              <a:rPr sz="4400" dirty="0">
                <a:solidFill>
                  <a:schemeClr val="tx1"/>
                </a:solidFill>
              </a:rPr>
              <a:t>Massachusetts</a:t>
            </a:r>
            <a:r>
              <a:rPr sz="4400" spc="-45" dirty="0">
                <a:solidFill>
                  <a:schemeClr val="tx1"/>
                </a:solidFill>
              </a:rPr>
              <a:t> </a:t>
            </a:r>
            <a:r>
              <a:rPr sz="4400" spc="-10" dirty="0">
                <a:solidFill>
                  <a:schemeClr val="tx1"/>
                </a:solidFill>
              </a:rPr>
              <a:t>Amherst </a:t>
            </a:r>
            <a:r>
              <a:rPr sz="4400" dirty="0">
                <a:solidFill>
                  <a:schemeClr val="tx1"/>
                </a:solidFill>
              </a:rPr>
              <a:t>Center</a:t>
            </a:r>
            <a:r>
              <a:rPr sz="4400" spc="-95" dirty="0">
                <a:solidFill>
                  <a:schemeClr val="tx1"/>
                </a:solidFill>
              </a:rPr>
              <a:t> </a:t>
            </a:r>
            <a:r>
              <a:rPr sz="4400" dirty="0">
                <a:solidFill>
                  <a:schemeClr val="tx1"/>
                </a:solidFill>
              </a:rPr>
              <a:t>for</a:t>
            </a:r>
            <a:r>
              <a:rPr sz="4400" spc="-95" dirty="0">
                <a:solidFill>
                  <a:schemeClr val="tx1"/>
                </a:solidFill>
              </a:rPr>
              <a:t> </a:t>
            </a:r>
            <a:r>
              <a:rPr sz="4400" dirty="0">
                <a:solidFill>
                  <a:schemeClr val="tx1"/>
                </a:solidFill>
              </a:rPr>
              <a:t>Program</a:t>
            </a:r>
            <a:r>
              <a:rPr sz="4400" spc="-100" dirty="0">
                <a:solidFill>
                  <a:schemeClr val="tx1"/>
                </a:solidFill>
              </a:rPr>
              <a:t> </a:t>
            </a:r>
            <a:r>
              <a:rPr sz="4400" spc="-10" dirty="0">
                <a:solidFill>
                  <a:schemeClr val="tx1"/>
                </a:solidFill>
              </a:rPr>
              <a:t>Evaluation</a:t>
            </a:r>
            <a:endParaRPr sz="4400" dirty="0">
              <a:solidFill>
                <a:schemeClr val="tx1"/>
              </a:solidFill>
            </a:endParaRPr>
          </a:p>
        </p:txBody>
      </p:sp>
      <p:pic>
        <p:nvPicPr>
          <p:cNvPr id="6" name="object 6" descr="Image of the front of an office building"/>
          <p:cNvPicPr/>
          <p:nvPr/>
        </p:nvPicPr>
        <p:blipFill>
          <a:blip r:embed="rId2" cstate="email">
            <a:extLst>
              <a:ext uri="{28A0092B-C50C-407E-A947-70E740481C1C}">
                <a14:useLocalDpi xmlns:a14="http://schemas.microsoft.com/office/drawing/2010/main"/>
              </a:ext>
            </a:extLst>
          </a:blip>
          <a:stretch>
            <a:fillRect/>
          </a:stretch>
        </p:blipFill>
        <p:spPr>
          <a:xfrm>
            <a:off x="483022" y="3562656"/>
            <a:ext cx="5717217" cy="3782340"/>
          </a:xfrm>
          <a:prstGeom prst="rect">
            <a:avLst/>
          </a:prstGeom>
        </p:spPr>
      </p:pic>
      <p:pic>
        <p:nvPicPr>
          <p:cNvPr id="5" name="object 5" descr="Image of buildings with cars parked out front and a tall steeple with a clock">
            <a:extLst>
              <a:ext uri="{C183D7F6-B498-43B3-948B-1728B52AA6E4}">
                <adec:decorative xmlns:adec="http://schemas.microsoft.com/office/drawing/2017/decorative" val="0"/>
              </a:ext>
            </a:extLst>
          </p:cNvPr>
          <p:cNvPicPr/>
          <p:nvPr/>
        </p:nvPicPr>
        <p:blipFill>
          <a:blip r:embed="rId3" cstate="print"/>
          <a:stretch>
            <a:fillRect/>
          </a:stretch>
        </p:blipFill>
        <p:spPr>
          <a:xfrm>
            <a:off x="6486574" y="3981138"/>
            <a:ext cx="4108312" cy="3349927"/>
          </a:xfrm>
          <a:prstGeom prst="rect">
            <a:avLst/>
          </a:prstGeom>
        </p:spPr>
      </p:pic>
      <p:pic>
        <p:nvPicPr>
          <p:cNvPr id="4" name="object 4" descr="UMass Amherst School of Public Health &amp; Health Sciences"/>
          <p:cNvPicPr/>
          <p:nvPr/>
        </p:nvPicPr>
        <p:blipFill>
          <a:blip r:embed="rId4" cstate="print"/>
          <a:stretch>
            <a:fillRect/>
          </a:stretch>
        </p:blipFill>
        <p:spPr>
          <a:xfrm>
            <a:off x="10881200" y="3698026"/>
            <a:ext cx="7009754" cy="3035706"/>
          </a:xfrm>
          <a:prstGeom prst="rect">
            <a:avLst/>
          </a:prstGeom>
        </p:spPr>
      </p:pic>
      <p:sp>
        <p:nvSpPr>
          <p:cNvPr id="7" name="object 7">
            <a:extLst>
              <a:ext uri="{C183D7F6-B498-43B3-948B-1728B52AA6E4}">
                <adec:decorative xmlns:adec="http://schemas.microsoft.com/office/drawing/2017/decorative" val="1"/>
              </a:ext>
            </a:extLst>
          </p:cNvPr>
          <p:cNvSpPr/>
          <p:nvPr/>
        </p:nvSpPr>
        <p:spPr>
          <a:xfrm>
            <a:off x="0" y="9148602"/>
            <a:ext cx="18288000" cy="1138555"/>
          </a:xfrm>
          <a:custGeom>
            <a:avLst/>
            <a:gdLst/>
            <a:ahLst/>
            <a:cxnLst/>
            <a:rect l="l" t="t" r="r" b="b"/>
            <a:pathLst>
              <a:path w="18288000" h="1138554">
                <a:moveTo>
                  <a:pt x="18277640" y="1138397"/>
                </a:moveTo>
                <a:lnTo>
                  <a:pt x="68902" y="1138397"/>
                </a:lnTo>
                <a:lnTo>
                  <a:pt x="62527" y="1138226"/>
                </a:lnTo>
                <a:lnTo>
                  <a:pt x="29985" y="1135309"/>
                </a:lnTo>
                <a:lnTo>
                  <a:pt x="8045" y="1130983"/>
                </a:lnTo>
                <a:lnTo>
                  <a:pt x="0" y="1125685"/>
                </a:lnTo>
                <a:lnTo>
                  <a:pt x="0" y="13609"/>
                </a:lnTo>
                <a:lnTo>
                  <a:pt x="8045" y="8311"/>
                </a:lnTo>
                <a:lnTo>
                  <a:pt x="29985" y="3985"/>
                </a:lnTo>
                <a:lnTo>
                  <a:pt x="62903" y="1035"/>
                </a:lnTo>
                <a:lnTo>
                  <a:pt x="63781" y="1035"/>
                </a:lnTo>
                <a:lnTo>
                  <a:pt x="102378" y="0"/>
                </a:lnTo>
                <a:lnTo>
                  <a:pt x="18244164" y="0"/>
                </a:lnTo>
                <a:lnTo>
                  <a:pt x="18264231" y="263"/>
                </a:lnTo>
                <a:lnTo>
                  <a:pt x="18283344" y="1035"/>
                </a:lnTo>
                <a:lnTo>
                  <a:pt x="18287999" y="1366"/>
                </a:lnTo>
                <a:lnTo>
                  <a:pt x="18287999" y="1137869"/>
                </a:lnTo>
                <a:lnTo>
                  <a:pt x="18284015" y="1138226"/>
                </a:lnTo>
                <a:lnTo>
                  <a:pt x="18277640" y="1138397"/>
                </a:lnTo>
                <a:close/>
              </a:path>
            </a:pathLst>
          </a:custGeom>
          <a:solidFill>
            <a:srgbClr val="EDF0F1"/>
          </a:solidFill>
        </p:spPr>
        <p:txBody>
          <a:bodyPr wrap="square" lIns="0" tIns="0" rIns="0" bIns="0" rtlCol="0"/>
          <a:lstStyle/>
          <a:p>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3759200"/>
          </a:xfrm>
          <a:custGeom>
            <a:avLst/>
            <a:gdLst/>
            <a:ahLst/>
            <a:cxnLst/>
            <a:rect l="l" t="t" r="r" b="b"/>
            <a:pathLst>
              <a:path w="18288000" h="3759200">
                <a:moveTo>
                  <a:pt x="18288000" y="0"/>
                </a:moveTo>
                <a:lnTo>
                  <a:pt x="0" y="0"/>
                </a:lnTo>
                <a:lnTo>
                  <a:pt x="0" y="401878"/>
                </a:lnTo>
                <a:lnTo>
                  <a:pt x="0" y="2554211"/>
                </a:lnTo>
                <a:lnTo>
                  <a:pt x="0" y="3759187"/>
                </a:lnTo>
                <a:lnTo>
                  <a:pt x="18288000" y="3759187"/>
                </a:lnTo>
                <a:lnTo>
                  <a:pt x="18288000" y="2554211"/>
                </a:lnTo>
                <a:lnTo>
                  <a:pt x="18288000" y="401878"/>
                </a:lnTo>
                <a:lnTo>
                  <a:pt x="18288000" y="0"/>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xfrm>
            <a:off x="243783" y="547798"/>
            <a:ext cx="17787620" cy="2707640"/>
          </a:xfrm>
          <a:prstGeom prst="rect">
            <a:avLst/>
          </a:prstGeom>
        </p:spPr>
        <p:txBody>
          <a:bodyPr vert="horz" wrap="square" lIns="0" tIns="12700" rIns="0" bIns="0" rtlCol="0">
            <a:spAutoFit/>
          </a:bodyPr>
          <a:lstStyle/>
          <a:p>
            <a:pPr algn="ctr">
              <a:lnSpc>
                <a:spcPct val="100000"/>
              </a:lnSpc>
              <a:spcBef>
                <a:spcPts val="100"/>
              </a:spcBef>
            </a:pPr>
            <a:r>
              <a:rPr sz="4400" dirty="0"/>
              <a:t>Why</a:t>
            </a:r>
            <a:r>
              <a:rPr sz="4400" spc="-95" dirty="0"/>
              <a:t> </a:t>
            </a:r>
            <a:r>
              <a:rPr sz="4400" spc="-10" dirty="0"/>
              <a:t>Evaluation</a:t>
            </a:r>
            <a:r>
              <a:rPr sz="4400" spc="-100" dirty="0"/>
              <a:t> </a:t>
            </a:r>
            <a:r>
              <a:rPr sz="4400" dirty="0"/>
              <a:t>Was</a:t>
            </a:r>
            <a:r>
              <a:rPr sz="4400" spc="-100" dirty="0"/>
              <a:t> </a:t>
            </a:r>
            <a:r>
              <a:rPr sz="4400" dirty="0"/>
              <a:t>Embedded</a:t>
            </a:r>
            <a:r>
              <a:rPr sz="4400" spc="-95" dirty="0"/>
              <a:t> </a:t>
            </a:r>
            <a:r>
              <a:rPr sz="4400" dirty="0"/>
              <a:t>Early</a:t>
            </a:r>
            <a:r>
              <a:rPr sz="4400" spc="-95" dirty="0"/>
              <a:t> </a:t>
            </a:r>
            <a:r>
              <a:rPr sz="4400" dirty="0"/>
              <a:t>-</a:t>
            </a:r>
            <a:r>
              <a:rPr sz="4400" spc="-95" dirty="0"/>
              <a:t> </a:t>
            </a:r>
            <a:r>
              <a:rPr sz="4400" dirty="0"/>
              <a:t>Academic</a:t>
            </a:r>
            <a:r>
              <a:rPr sz="4400" spc="-100" dirty="0"/>
              <a:t> </a:t>
            </a:r>
            <a:r>
              <a:rPr sz="4400" spc="-10" dirty="0"/>
              <a:t>Partnership</a:t>
            </a:r>
            <a:endParaRPr sz="4400"/>
          </a:p>
          <a:p>
            <a:pPr marL="1149350" marR="1133475" algn="ctr">
              <a:lnSpc>
                <a:spcPct val="100000"/>
              </a:lnSpc>
            </a:pPr>
            <a:r>
              <a:rPr sz="4400" dirty="0"/>
              <a:t>-</a:t>
            </a:r>
            <a:r>
              <a:rPr sz="4400" spc="-85" dirty="0"/>
              <a:t> </a:t>
            </a:r>
            <a:r>
              <a:rPr sz="4400" spc="-10" dirty="0"/>
              <a:t>Transparency</a:t>
            </a:r>
            <a:r>
              <a:rPr sz="4400" spc="-80" dirty="0"/>
              <a:t> </a:t>
            </a:r>
            <a:r>
              <a:rPr sz="4400" dirty="0"/>
              <a:t>Create</a:t>
            </a:r>
            <a:r>
              <a:rPr sz="4400" spc="-80" dirty="0"/>
              <a:t> </a:t>
            </a:r>
            <a:r>
              <a:rPr sz="4400" dirty="0"/>
              <a:t>Accountability,</a:t>
            </a:r>
            <a:r>
              <a:rPr sz="4400" spc="-80" dirty="0"/>
              <a:t> </a:t>
            </a:r>
            <a:r>
              <a:rPr sz="4400" dirty="0"/>
              <a:t>Build</a:t>
            </a:r>
            <a:r>
              <a:rPr sz="4400" spc="-75" dirty="0"/>
              <a:t> </a:t>
            </a:r>
            <a:r>
              <a:rPr sz="4400" spc="-10" dirty="0"/>
              <a:t>Evidence, </a:t>
            </a:r>
            <a:r>
              <a:rPr sz="4400" dirty="0"/>
              <a:t>Measurable</a:t>
            </a:r>
            <a:r>
              <a:rPr sz="4400" spc="-90" dirty="0"/>
              <a:t> </a:t>
            </a:r>
            <a:r>
              <a:rPr sz="4400" dirty="0"/>
              <a:t>Impacts,</a:t>
            </a:r>
            <a:r>
              <a:rPr sz="4400" spc="-85" dirty="0"/>
              <a:t> </a:t>
            </a:r>
            <a:r>
              <a:rPr sz="4400" spc="-10" dirty="0"/>
              <a:t>Community</a:t>
            </a:r>
            <a:r>
              <a:rPr sz="4400" spc="-80" dirty="0"/>
              <a:t> </a:t>
            </a:r>
            <a:r>
              <a:rPr sz="4400" dirty="0"/>
              <a:t>Trust</a:t>
            </a:r>
            <a:r>
              <a:rPr sz="4400" spc="-90" dirty="0"/>
              <a:t> </a:t>
            </a:r>
            <a:r>
              <a:rPr sz="4400" dirty="0"/>
              <a:t>&amp;</a:t>
            </a:r>
            <a:r>
              <a:rPr sz="4400" spc="-85" dirty="0"/>
              <a:t> </a:t>
            </a:r>
            <a:r>
              <a:rPr sz="4400" dirty="0"/>
              <a:t>PH</a:t>
            </a:r>
            <a:r>
              <a:rPr sz="4400" spc="-85" dirty="0"/>
              <a:t> </a:t>
            </a:r>
            <a:r>
              <a:rPr sz="4400" dirty="0"/>
              <a:t>Ethics</a:t>
            </a:r>
            <a:r>
              <a:rPr sz="4400" spc="-85" dirty="0"/>
              <a:t> </a:t>
            </a:r>
            <a:r>
              <a:rPr sz="4400" spc="-50" dirty="0"/>
              <a:t>- </a:t>
            </a:r>
            <a:r>
              <a:rPr sz="4400" dirty="0"/>
              <a:t>Municipal</a:t>
            </a:r>
            <a:r>
              <a:rPr sz="4400" spc="-50" dirty="0"/>
              <a:t> </a:t>
            </a:r>
            <a:r>
              <a:rPr sz="4400" dirty="0"/>
              <a:t>Role</a:t>
            </a:r>
            <a:r>
              <a:rPr sz="4400" spc="-50" dirty="0"/>
              <a:t> </a:t>
            </a:r>
            <a:r>
              <a:rPr sz="4400" dirty="0"/>
              <a:t>of</a:t>
            </a:r>
            <a:r>
              <a:rPr sz="4400" spc="-50" dirty="0"/>
              <a:t> </a:t>
            </a:r>
            <a:r>
              <a:rPr sz="4400" dirty="0"/>
              <a:t>Local</a:t>
            </a:r>
            <a:r>
              <a:rPr sz="4400" spc="-45" dirty="0"/>
              <a:t> </a:t>
            </a:r>
            <a:r>
              <a:rPr sz="4400" dirty="0"/>
              <a:t>Health</a:t>
            </a:r>
            <a:r>
              <a:rPr sz="4400" spc="-50" dirty="0"/>
              <a:t> </a:t>
            </a:r>
            <a:r>
              <a:rPr sz="4400" spc="-10" dirty="0"/>
              <a:t>Departments</a:t>
            </a:r>
            <a:endParaRPr sz="4400"/>
          </a:p>
        </p:txBody>
      </p:sp>
      <p:sp>
        <p:nvSpPr>
          <p:cNvPr id="4" name="object 4"/>
          <p:cNvSpPr txBox="1"/>
          <p:nvPr/>
        </p:nvSpPr>
        <p:spPr>
          <a:xfrm>
            <a:off x="972774" y="4574741"/>
            <a:ext cx="7355205" cy="4744085"/>
          </a:xfrm>
          <a:prstGeom prst="rect">
            <a:avLst/>
          </a:prstGeom>
        </p:spPr>
        <p:txBody>
          <a:bodyPr vert="horz" wrap="square" lIns="0" tIns="53340" rIns="0" bIns="0" rtlCol="0">
            <a:spAutoFit/>
          </a:bodyPr>
          <a:lstStyle/>
          <a:p>
            <a:pPr marL="745490" marR="284480" indent="-733425">
              <a:lnSpc>
                <a:spcPts val="4100"/>
              </a:lnSpc>
              <a:spcBef>
                <a:spcPts val="420"/>
              </a:spcBef>
              <a:buFont typeface="Arial"/>
              <a:buChar char="●"/>
              <a:tabLst>
                <a:tab pos="745490" algn="l"/>
              </a:tabLst>
            </a:pPr>
            <a:r>
              <a:rPr sz="3600" spc="-40" dirty="0">
                <a:solidFill>
                  <a:srgbClr val="002F4A"/>
                </a:solidFill>
                <a:latin typeface="Trebuchet MS"/>
                <a:cs typeface="Trebuchet MS"/>
              </a:rPr>
              <a:t>Independent</a:t>
            </a:r>
            <a:r>
              <a:rPr sz="3600" spc="-195" dirty="0">
                <a:solidFill>
                  <a:srgbClr val="002F4A"/>
                </a:solidFill>
                <a:latin typeface="Trebuchet MS"/>
                <a:cs typeface="Trebuchet MS"/>
              </a:rPr>
              <a:t> </a:t>
            </a:r>
            <a:r>
              <a:rPr sz="3600" spc="-60" dirty="0">
                <a:solidFill>
                  <a:srgbClr val="002F4A"/>
                </a:solidFill>
                <a:latin typeface="Trebuchet MS"/>
                <a:cs typeface="Trebuchet MS"/>
              </a:rPr>
              <a:t>evaluation</a:t>
            </a:r>
            <a:r>
              <a:rPr sz="3600" spc="-190" dirty="0">
                <a:solidFill>
                  <a:srgbClr val="002F4A"/>
                </a:solidFill>
                <a:latin typeface="Trebuchet MS"/>
                <a:cs typeface="Trebuchet MS"/>
              </a:rPr>
              <a:t> </a:t>
            </a:r>
            <a:r>
              <a:rPr sz="3600" spc="-30" dirty="0">
                <a:solidFill>
                  <a:srgbClr val="002F4A"/>
                </a:solidFill>
                <a:latin typeface="Trebuchet MS"/>
                <a:cs typeface="Trebuchet MS"/>
              </a:rPr>
              <a:t>partner </a:t>
            </a:r>
            <a:r>
              <a:rPr sz="3600" spc="-10" dirty="0">
                <a:solidFill>
                  <a:srgbClr val="002F4A"/>
                </a:solidFill>
                <a:latin typeface="Trebuchet MS"/>
                <a:cs typeface="Trebuchet MS"/>
              </a:rPr>
              <a:t>from</a:t>
            </a:r>
            <a:r>
              <a:rPr sz="3600" spc="-240" dirty="0">
                <a:solidFill>
                  <a:srgbClr val="002F4A"/>
                </a:solidFill>
                <a:latin typeface="Trebuchet MS"/>
                <a:cs typeface="Trebuchet MS"/>
              </a:rPr>
              <a:t> </a:t>
            </a:r>
            <a:r>
              <a:rPr sz="3600" spc="-10" dirty="0">
                <a:solidFill>
                  <a:srgbClr val="002F4A"/>
                </a:solidFill>
                <a:latin typeface="Trebuchet MS"/>
                <a:cs typeface="Trebuchet MS"/>
              </a:rPr>
              <a:t>launch</a:t>
            </a:r>
            <a:endParaRPr sz="3600">
              <a:latin typeface="Trebuchet MS"/>
              <a:cs typeface="Trebuchet MS"/>
            </a:endParaRPr>
          </a:p>
          <a:p>
            <a:pPr marL="745490" marR="1350645" indent="-733425">
              <a:lnSpc>
                <a:spcPts val="4100"/>
              </a:lnSpc>
              <a:spcBef>
                <a:spcPts val="5"/>
              </a:spcBef>
              <a:buFont typeface="Arial"/>
              <a:buChar char="●"/>
              <a:tabLst>
                <a:tab pos="745490" algn="l"/>
              </a:tabLst>
            </a:pPr>
            <a:r>
              <a:rPr sz="3600" spc="120" dirty="0">
                <a:solidFill>
                  <a:srgbClr val="002F4A"/>
                </a:solidFill>
                <a:latin typeface="Trebuchet MS"/>
                <a:cs typeface="Trebuchet MS"/>
              </a:rPr>
              <a:t>Focus</a:t>
            </a:r>
            <a:r>
              <a:rPr sz="3600" spc="-190" dirty="0">
                <a:solidFill>
                  <a:srgbClr val="002F4A"/>
                </a:solidFill>
                <a:latin typeface="Trebuchet MS"/>
                <a:cs typeface="Trebuchet MS"/>
              </a:rPr>
              <a:t> </a:t>
            </a:r>
            <a:r>
              <a:rPr sz="3600" spc="55" dirty="0">
                <a:solidFill>
                  <a:srgbClr val="002F4A"/>
                </a:solidFill>
                <a:latin typeface="Trebuchet MS"/>
                <a:cs typeface="Trebuchet MS"/>
              </a:rPr>
              <a:t>on</a:t>
            </a:r>
            <a:r>
              <a:rPr sz="3600" spc="-190" dirty="0">
                <a:solidFill>
                  <a:srgbClr val="002F4A"/>
                </a:solidFill>
                <a:latin typeface="Trebuchet MS"/>
                <a:cs typeface="Trebuchet MS"/>
              </a:rPr>
              <a:t> </a:t>
            </a:r>
            <a:r>
              <a:rPr sz="3600" spc="-80" dirty="0">
                <a:solidFill>
                  <a:srgbClr val="002F4A"/>
                </a:solidFill>
                <a:latin typeface="Trebuchet MS"/>
                <a:cs typeface="Trebuchet MS"/>
              </a:rPr>
              <a:t>implementation, </a:t>
            </a:r>
            <a:r>
              <a:rPr sz="3600" spc="-20" dirty="0">
                <a:solidFill>
                  <a:srgbClr val="002F4A"/>
                </a:solidFill>
                <a:latin typeface="Trebuchet MS"/>
                <a:cs typeface="Trebuchet MS"/>
              </a:rPr>
              <a:t>outcomes,</a:t>
            </a:r>
            <a:r>
              <a:rPr sz="3600" spc="-160" dirty="0">
                <a:solidFill>
                  <a:srgbClr val="002F4A"/>
                </a:solidFill>
                <a:latin typeface="Trebuchet MS"/>
                <a:cs typeface="Trebuchet MS"/>
              </a:rPr>
              <a:t> </a:t>
            </a:r>
            <a:r>
              <a:rPr sz="3600" dirty="0">
                <a:solidFill>
                  <a:srgbClr val="002F4A"/>
                </a:solidFill>
                <a:latin typeface="Trebuchet MS"/>
                <a:cs typeface="Trebuchet MS"/>
              </a:rPr>
              <a:t>and</a:t>
            </a:r>
            <a:r>
              <a:rPr sz="3600" spc="-160" dirty="0">
                <a:solidFill>
                  <a:srgbClr val="002F4A"/>
                </a:solidFill>
                <a:latin typeface="Trebuchet MS"/>
                <a:cs typeface="Trebuchet MS"/>
              </a:rPr>
              <a:t> </a:t>
            </a:r>
            <a:r>
              <a:rPr sz="3600" spc="-10" dirty="0">
                <a:solidFill>
                  <a:srgbClr val="002F4A"/>
                </a:solidFill>
                <a:latin typeface="Trebuchet MS"/>
                <a:cs typeface="Trebuchet MS"/>
              </a:rPr>
              <a:t>learning</a:t>
            </a:r>
            <a:endParaRPr sz="3600">
              <a:latin typeface="Trebuchet MS"/>
              <a:cs typeface="Trebuchet MS"/>
            </a:endParaRPr>
          </a:p>
          <a:p>
            <a:pPr marL="745490" marR="5080" indent="-733425">
              <a:lnSpc>
                <a:spcPts val="4100"/>
              </a:lnSpc>
              <a:spcBef>
                <a:spcPts val="10"/>
              </a:spcBef>
              <a:buFont typeface="Arial"/>
              <a:buChar char="●"/>
              <a:tabLst>
                <a:tab pos="745490" algn="l"/>
              </a:tabLst>
            </a:pPr>
            <a:r>
              <a:rPr sz="3600" spc="-40" dirty="0">
                <a:solidFill>
                  <a:srgbClr val="002F4A"/>
                </a:solidFill>
                <a:latin typeface="Trebuchet MS"/>
                <a:cs typeface="Trebuchet MS"/>
              </a:rPr>
              <a:t>Evaluation</a:t>
            </a:r>
            <a:r>
              <a:rPr sz="3600" spc="-130" dirty="0">
                <a:solidFill>
                  <a:srgbClr val="002F4A"/>
                </a:solidFill>
                <a:latin typeface="Trebuchet MS"/>
                <a:cs typeface="Trebuchet MS"/>
              </a:rPr>
              <a:t> </a:t>
            </a:r>
            <a:r>
              <a:rPr sz="3600" dirty="0">
                <a:solidFill>
                  <a:srgbClr val="002F4A"/>
                </a:solidFill>
                <a:latin typeface="Trebuchet MS"/>
                <a:cs typeface="Trebuchet MS"/>
              </a:rPr>
              <a:t>informs</a:t>
            </a:r>
            <a:r>
              <a:rPr sz="3600" spc="-125" dirty="0">
                <a:solidFill>
                  <a:srgbClr val="002F4A"/>
                </a:solidFill>
                <a:latin typeface="Trebuchet MS"/>
                <a:cs typeface="Trebuchet MS"/>
              </a:rPr>
              <a:t> </a:t>
            </a:r>
            <a:r>
              <a:rPr sz="3600" spc="-120" dirty="0">
                <a:solidFill>
                  <a:srgbClr val="002F4A"/>
                </a:solidFill>
                <a:latin typeface="Trebuchet MS"/>
                <a:cs typeface="Trebuchet MS"/>
              </a:rPr>
              <a:t>iteration</a:t>
            </a:r>
            <a:r>
              <a:rPr sz="3600" spc="-130" dirty="0">
                <a:solidFill>
                  <a:srgbClr val="002F4A"/>
                </a:solidFill>
                <a:latin typeface="Trebuchet MS"/>
                <a:cs typeface="Trebuchet MS"/>
              </a:rPr>
              <a:t> </a:t>
            </a:r>
            <a:r>
              <a:rPr sz="3600" spc="-335" dirty="0">
                <a:solidFill>
                  <a:srgbClr val="002F4A"/>
                </a:solidFill>
                <a:latin typeface="Trebuchet MS"/>
                <a:cs typeface="Trebuchet MS"/>
              </a:rPr>
              <a:t>-</a:t>
            </a:r>
            <a:r>
              <a:rPr sz="3600" spc="-95" dirty="0">
                <a:solidFill>
                  <a:srgbClr val="002F4A"/>
                </a:solidFill>
                <a:latin typeface="Trebuchet MS"/>
                <a:cs typeface="Trebuchet MS"/>
              </a:rPr>
              <a:t> </a:t>
            </a:r>
            <a:r>
              <a:rPr sz="3600" spc="-25" dirty="0">
                <a:solidFill>
                  <a:srgbClr val="002F4A"/>
                </a:solidFill>
                <a:latin typeface="Trebuchet MS"/>
                <a:cs typeface="Trebuchet MS"/>
              </a:rPr>
              <a:t>not </a:t>
            </a:r>
            <a:r>
              <a:rPr sz="3600" spc="-85" dirty="0">
                <a:solidFill>
                  <a:srgbClr val="002F4A"/>
                </a:solidFill>
                <a:latin typeface="Trebuchet MS"/>
                <a:cs typeface="Trebuchet MS"/>
              </a:rPr>
              <a:t>just</a:t>
            </a:r>
            <a:r>
              <a:rPr sz="3600" spc="-180" dirty="0">
                <a:solidFill>
                  <a:srgbClr val="002F4A"/>
                </a:solidFill>
                <a:latin typeface="Trebuchet MS"/>
                <a:cs typeface="Trebuchet MS"/>
              </a:rPr>
              <a:t> </a:t>
            </a:r>
            <a:r>
              <a:rPr sz="3600" spc="-10" dirty="0">
                <a:solidFill>
                  <a:srgbClr val="002F4A"/>
                </a:solidFill>
                <a:latin typeface="Trebuchet MS"/>
                <a:cs typeface="Trebuchet MS"/>
              </a:rPr>
              <a:t>reporting</a:t>
            </a:r>
            <a:endParaRPr sz="3600">
              <a:latin typeface="Trebuchet MS"/>
              <a:cs typeface="Trebuchet MS"/>
            </a:endParaRPr>
          </a:p>
          <a:p>
            <a:pPr marL="745490" marR="170180" indent="-733425">
              <a:lnSpc>
                <a:spcPts val="4100"/>
              </a:lnSpc>
              <a:spcBef>
                <a:spcPts val="10"/>
              </a:spcBef>
              <a:buFont typeface="Arial"/>
              <a:buChar char="●"/>
              <a:tabLst>
                <a:tab pos="745490" algn="l"/>
              </a:tabLst>
            </a:pPr>
            <a:r>
              <a:rPr sz="3600" dirty="0">
                <a:solidFill>
                  <a:srgbClr val="002F4A"/>
                </a:solidFill>
                <a:latin typeface="Trebuchet MS"/>
                <a:cs typeface="Trebuchet MS"/>
              </a:rPr>
              <a:t>Designed</a:t>
            </a:r>
            <a:r>
              <a:rPr sz="3600" spc="-5" dirty="0">
                <a:solidFill>
                  <a:srgbClr val="002F4A"/>
                </a:solidFill>
                <a:latin typeface="Trebuchet MS"/>
                <a:cs typeface="Trebuchet MS"/>
              </a:rPr>
              <a:t> </a:t>
            </a:r>
            <a:r>
              <a:rPr sz="3600" spc="-75" dirty="0">
                <a:solidFill>
                  <a:srgbClr val="002F4A"/>
                </a:solidFill>
                <a:latin typeface="Trebuchet MS"/>
                <a:cs typeface="Trebuchet MS"/>
              </a:rPr>
              <a:t>collaboratively</a:t>
            </a:r>
            <a:r>
              <a:rPr sz="3600" spc="5" dirty="0">
                <a:solidFill>
                  <a:srgbClr val="002F4A"/>
                </a:solidFill>
                <a:latin typeface="Trebuchet MS"/>
                <a:cs typeface="Trebuchet MS"/>
              </a:rPr>
              <a:t> </a:t>
            </a:r>
            <a:r>
              <a:rPr sz="3600" spc="-25" dirty="0">
                <a:solidFill>
                  <a:srgbClr val="002F4A"/>
                </a:solidFill>
                <a:latin typeface="Trebuchet MS"/>
                <a:cs typeface="Trebuchet MS"/>
              </a:rPr>
              <a:t>to </a:t>
            </a:r>
            <a:r>
              <a:rPr sz="3600" dirty="0">
                <a:solidFill>
                  <a:srgbClr val="002F4A"/>
                </a:solidFill>
                <a:latin typeface="Trebuchet MS"/>
                <a:cs typeface="Trebuchet MS"/>
              </a:rPr>
              <a:t>support</a:t>
            </a:r>
            <a:r>
              <a:rPr sz="3600" spc="-95" dirty="0">
                <a:solidFill>
                  <a:srgbClr val="002F4A"/>
                </a:solidFill>
                <a:latin typeface="Trebuchet MS"/>
                <a:cs typeface="Trebuchet MS"/>
              </a:rPr>
              <a:t> </a:t>
            </a:r>
            <a:r>
              <a:rPr sz="3600" spc="-110" dirty="0">
                <a:solidFill>
                  <a:srgbClr val="002F4A"/>
                </a:solidFill>
                <a:latin typeface="Trebuchet MS"/>
                <a:cs typeface="Trebuchet MS"/>
              </a:rPr>
              <a:t>learning,</a:t>
            </a:r>
            <a:r>
              <a:rPr sz="3600" spc="-90" dirty="0">
                <a:solidFill>
                  <a:srgbClr val="002F4A"/>
                </a:solidFill>
                <a:latin typeface="Trebuchet MS"/>
                <a:cs typeface="Trebuchet MS"/>
              </a:rPr>
              <a:t> accountability, </a:t>
            </a:r>
            <a:r>
              <a:rPr sz="3600" dirty="0">
                <a:solidFill>
                  <a:srgbClr val="002F4A"/>
                </a:solidFill>
                <a:latin typeface="Trebuchet MS"/>
                <a:cs typeface="Trebuchet MS"/>
              </a:rPr>
              <a:t>and</a:t>
            </a:r>
            <a:r>
              <a:rPr sz="3600" spc="-95" dirty="0">
                <a:solidFill>
                  <a:srgbClr val="002F4A"/>
                </a:solidFill>
                <a:latin typeface="Trebuchet MS"/>
                <a:cs typeface="Trebuchet MS"/>
              </a:rPr>
              <a:t> </a:t>
            </a:r>
            <a:r>
              <a:rPr sz="3600" spc="-10" dirty="0">
                <a:solidFill>
                  <a:srgbClr val="002F4A"/>
                </a:solidFill>
                <a:latin typeface="Trebuchet MS"/>
                <a:cs typeface="Trebuchet MS"/>
              </a:rPr>
              <a:t>equity</a:t>
            </a:r>
            <a:endParaRPr sz="3600">
              <a:latin typeface="Trebuchet MS"/>
              <a:cs typeface="Trebuchet MS"/>
            </a:endParaRPr>
          </a:p>
        </p:txBody>
      </p:sp>
      <p:pic>
        <p:nvPicPr>
          <p:cNvPr id="6" name="object 6" descr="UMass Amherst School of Public Health &amp; Health Sciences"/>
          <p:cNvPicPr/>
          <p:nvPr/>
        </p:nvPicPr>
        <p:blipFill>
          <a:blip r:embed="rId2" cstate="print"/>
          <a:stretch>
            <a:fillRect/>
          </a:stretch>
        </p:blipFill>
        <p:spPr>
          <a:xfrm>
            <a:off x="8705225" y="5534081"/>
            <a:ext cx="4567682" cy="1978142"/>
          </a:xfrm>
          <a:prstGeom prst="rect">
            <a:avLst/>
          </a:prstGeom>
        </p:spPr>
      </p:pic>
      <p:pic>
        <p:nvPicPr>
          <p:cNvPr id="5" name="object 5" descr="Northampton Department of Public Health logo"/>
          <p:cNvPicPr/>
          <p:nvPr/>
        </p:nvPicPr>
        <p:blipFill>
          <a:blip r:embed="rId3" cstate="print"/>
          <a:stretch>
            <a:fillRect/>
          </a:stretch>
        </p:blipFill>
        <p:spPr>
          <a:xfrm>
            <a:off x="13509950" y="4786025"/>
            <a:ext cx="3130599" cy="3130549"/>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object 18" descr="$PPTXTitle"/>
          <p:cNvSpPr txBox="1">
            <a:spLocks noGrp="1"/>
          </p:cNvSpPr>
          <p:nvPr>
            <p:ph type="title"/>
          </p:nvPr>
        </p:nvSpPr>
        <p:spPr>
          <a:xfrm>
            <a:off x="436927" y="145922"/>
            <a:ext cx="17414144" cy="1014976"/>
          </a:xfrm>
          <a:prstGeom prst="rect">
            <a:avLst/>
          </a:prstGeom>
        </p:spPr>
        <p:txBody>
          <a:bodyPr vert="horz" wrap="square" lIns="0" tIns="334600" rIns="0" bIns="0" rtlCol="0">
            <a:spAutoFit/>
          </a:bodyPr>
          <a:lstStyle/>
          <a:p>
            <a:pPr marL="3994785">
              <a:lnSpc>
                <a:spcPct val="100000"/>
              </a:lnSpc>
              <a:spcBef>
                <a:spcPts val="100"/>
              </a:spcBef>
            </a:pPr>
            <a:r>
              <a:rPr sz="4400" spc="-10" dirty="0">
                <a:solidFill>
                  <a:schemeClr val="tx1"/>
                </a:solidFill>
              </a:rPr>
              <a:t>Mixed-</a:t>
            </a:r>
            <a:r>
              <a:rPr sz="4400" dirty="0">
                <a:solidFill>
                  <a:schemeClr val="tx1"/>
                </a:solidFill>
              </a:rPr>
              <a:t>Methods</a:t>
            </a:r>
            <a:r>
              <a:rPr sz="4400" spc="-15" dirty="0">
                <a:solidFill>
                  <a:schemeClr val="tx1"/>
                </a:solidFill>
              </a:rPr>
              <a:t> </a:t>
            </a:r>
            <a:r>
              <a:rPr sz="4400" dirty="0">
                <a:solidFill>
                  <a:schemeClr val="tx1"/>
                </a:solidFill>
              </a:rPr>
              <a:t>&amp;</a:t>
            </a:r>
            <a:r>
              <a:rPr sz="4400" spc="-15" dirty="0">
                <a:solidFill>
                  <a:schemeClr val="tx1"/>
                </a:solidFill>
              </a:rPr>
              <a:t> </a:t>
            </a:r>
            <a:r>
              <a:rPr sz="4400" dirty="0">
                <a:solidFill>
                  <a:schemeClr val="tx1"/>
                </a:solidFill>
              </a:rPr>
              <a:t>SDOH</a:t>
            </a:r>
            <a:r>
              <a:rPr sz="4400" spc="-10" dirty="0">
                <a:solidFill>
                  <a:schemeClr val="tx1"/>
                </a:solidFill>
              </a:rPr>
              <a:t> </a:t>
            </a:r>
            <a:r>
              <a:rPr sz="4400" spc="-20" dirty="0">
                <a:solidFill>
                  <a:schemeClr val="tx1"/>
                </a:solidFill>
              </a:rPr>
              <a:t>Lens</a:t>
            </a:r>
            <a:endParaRPr sz="4400" dirty="0">
              <a:solidFill>
                <a:schemeClr val="tx1"/>
              </a:solidFill>
            </a:endParaRPr>
          </a:p>
        </p:txBody>
      </p:sp>
      <p:grpSp>
        <p:nvGrpSpPr>
          <p:cNvPr id="6" name="object 6">
            <a:extLst>
              <a:ext uri="{C183D7F6-B498-43B3-948B-1728B52AA6E4}">
                <adec:decorative xmlns:adec="http://schemas.microsoft.com/office/drawing/2017/decorative" val="1"/>
              </a:ext>
            </a:extLst>
          </p:cNvPr>
          <p:cNvGrpSpPr/>
          <p:nvPr/>
        </p:nvGrpSpPr>
        <p:grpSpPr>
          <a:xfrm>
            <a:off x="789149" y="2929800"/>
            <a:ext cx="7875905" cy="1932939"/>
            <a:chOff x="789149" y="2929800"/>
            <a:chExt cx="7875905" cy="1932939"/>
          </a:xfrm>
        </p:grpSpPr>
        <p:sp>
          <p:nvSpPr>
            <p:cNvPr id="7" name="object 7"/>
            <p:cNvSpPr/>
            <p:nvPr/>
          </p:nvSpPr>
          <p:spPr>
            <a:xfrm>
              <a:off x="798674" y="2939325"/>
              <a:ext cx="7856855" cy="1913889"/>
            </a:xfrm>
            <a:custGeom>
              <a:avLst/>
              <a:gdLst/>
              <a:ahLst/>
              <a:cxnLst/>
              <a:rect l="l" t="t" r="r" b="b"/>
              <a:pathLst>
                <a:path w="7856855" h="1913889">
                  <a:moveTo>
                    <a:pt x="7632271" y="1913627"/>
                  </a:moveTo>
                  <a:lnTo>
                    <a:pt x="224135" y="1913627"/>
                  </a:lnTo>
                  <a:lnTo>
                    <a:pt x="164551" y="1910398"/>
                  </a:lnTo>
                  <a:lnTo>
                    <a:pt x="111009" y="1901283"/>
                  </a:lnTo>
                  <a:lnTo>
                    <a:pt x="65647" y="1887145"/>
                  </a:lnTo>
                  <a:lnTo>
                    <a:pt x="30600" y="1868846"/>
                  </a:lnTo>
                  <a:lnTo>
                    <a:pt x="0" y="1823212"/>
                  </a:lnTo>
                  <a:lnTo>
                    <a:pt x="0" y="90416"/>
                  </a:lnTo>
                  <a:lnTo>
                    <a:pt x="30600" y="44781"/>
                  </a:lnTo>
                  <a:lnTo>
                    <a:pt x="65647" y="26482"/>
                  </a:lnTo>
                  <a:lnTo>
                    <a:pt x="111009" y="12344"/>
                  </a:lnTo>
                  <a:lnTo>
                    <a:pt x="164551" y="3229"/>
                  </a:lnTo>
                  <a:lnTo>
                    <a:pt x="224135" y="0"/>
                  </a:lnTo>
                  <a:lnTo>
                    <a:pt x="7632271" y="0"/>
                  </a:lnTo>
                  <a:lnTo>
                    <a:pt x="7691856" y="3229"/>
                  </a:lnTo>
                  <a:lnTo>
                    <a:pt x="7745397" y="12344"/>
                  </a:lnTo>
                  <a:lnTo>
                    <a:pt x="7790759" y="26482"/>
                  </a:lnTo>
                  <a:lnTo>
                    <a:pt x="7825806" y="44781"/>
                  </a:lnTo>
                  <a:lnTo>
                    <a:pt x="7856406" y="90416"/>
                  </a:lnTo>
                  <a:lnTo>
                    <a:pt x="7856406" y="1823212"/>
                  </a:lnTo>
                  <a:lnTo>
                    <a:pt x="7825806" y="1868846"/>
                  </a:lnTo>
                  <a:lnTo>
                    <a:pt x="7790759" y="1887145"/>
                  </a:lnTo>
                  <a:lnTo>
                    <a:pt x="7745397" y="1901283"/>
                  </a:lnTo>
                  <a:lnTo>
                    <a:pt x="7691856" y="1910398"/>
                  </a:lnTo>
                  <a:lnTo>
                    <a:pt x="7632271" y="1913627"/>
                  </a:lnTo>
                  <a:close/>
                </a:path>
              </a:pathLst>
            </a:custGeom>
            <a:solidFill>
              <a:srgbClr val="EDF0F1"/>
            </a:solidFill>
          </p:spPr>
          <p:txBody>
            <a:bodyPr wrap="square" lIns="0" tIns="0" rIns="0" bIns="0" rtlCol="0"/>
            <a:lstStyle/>
            <a:p>
              <a:endParaRPr/>
            </a:p>
          </p:txBody>
        </p:sp>
        <p:sp>
          <p:nvSpPr>
            <p:cNvPr id="8" name="object 8"/>
            <p:cNvSpPr/>
            <p:nvPr/>
          </p:nvSpPr>
          <p:spPr>
            <a:xfrm>
              <a:off x="798674" y="2939325"/>
              <a:ext cx="7856855" cy="1913889"/>
            </a:xfrm>
            <a:custGeom>
              <a:avLst/>
              <a:gdLst/>
              <a:ahLst/>
              <a:cxnLst/>
              <a:rect l="l" t="t" r="r" b="b"/>
              <a:pathLst>
                <a:path w="7856855" h="1913889">
                  <a:moveTo>
                    <a:pt x="224135" y="0"/>
                  </a:moveTo>
                  <a:lnTo>
                    <a:pt x="7632271" y="0"/>
                  </a:lnTo>
                  <a:lnTo>
                    <a:pt x="7691856" y="3229"/>
                  </a:lnTo>
                  <a:lnTo>
                    <a:pt x="7745397" y="12344"/>
                  </a:lnTo>
                  <a:lnTo>
                    <a:pt x="7790759" y="26482"/>
                  </a:lnTo>
                  <a:lnTo>
                    <a:pt x="7825806" y="44781"/>
                  </a:lnTo>
                  <a:lnTo>
                    <a:pt x="7856406" y="90416"/>
                  </a:lnTo>
                  <a:lnTo>
                    <a:pt x="7856406" y="1823212"/>
                  </a:lnTo>
                  <a:lnTo>
                    <a:pt x="7825806" y="1868846"/>
                  </a:lnTo>
                  <a:lnTo>
                    <a:pt x="7790759" y="1887145"/>
                  </a:lnTo>
                  <a:lnTo>
                    <a:pt x="7745397" y="1901283"/>
                  </a:lnTo>
                  <a:lnTo>
                    <a:pt x="7691856" y="1910398"/>
                  </a:lnTo>
                  <a:lnTo>
                    <a:pt x="7632271" y="1913627"/>
                  </a:lnTo>
                  <a:lnTo>
                    <a:pt x="224135" y="1913627"/>
                  </a:lnTo>
                  <a:lnTo>
                    <a:pt x="164551" y="1910398"/>
                  </a:lnTo>
                  <a:lnTo>
                    <a:pt x="111009" y="1901283"/>
                  </a:lnTo>
                  <a:lnTo>
                    <a:pt x="65647" y="1887145"/>
                  </a:lnTo>
                  <a:lnTo>
                    <a:pt x="30600" y="1868846"/>
                  </a:lnTo>
                  <a:lnTo>
                    <a:pt x="0" y="1823212"/>
                  </a:lnTo>
                  <a:lnTo>
                    <a:pt x="0" y="90416"/>
                  </a:lnTo>
                  <a:lnTo>
                    <a:pt x="30600" y="44781"/>
                  </a:lnTo>
                  <a:lnTo>
                    <a:pt x="65647" y="26482"/>
                  </a:lnTo>
                  <a:lnTo>
                    <a:pt x="111009" y="12344"/>
                  </a:lnTo>
                  <a:lnTo>
                    <a:pt x="164551" y="3229"/>
                  </a:lnTo>
                  <a:lnTo>
                    <a:pt x="224135" y="0"/>
                  </a:lnTo>
                  <a:close/>
                </a:path>
              </a:pathLst>
            </a:custGeom>
            <a:ln w="19049">
              <a:solidFill>
                <a:srgbClr val="888888"/>
              </a:solidFill>
            </a:ln>
          </p:spPr>
          <p:txBody>
            <a:bodyPr wrap="square" lIns="0" tIns="0" rIns="0" bIns="0" rtlCol="0"/>
            <a:lstStyle/>
            <a:p>
              <a:endParaRPr/>
            </a:p>
          </p:txBody>
        </p:sp>
      </p:grpSp>
      <p:grpSp>
        <p:nvGrpSpPr>
          <p:cNvPr id="19" name="Group 18" descr="Quantitative Methods&#10;Surveys&#10;Administrative Record Data&#10;">
            <a:extLst>
              <a:ext uri="{FF2B5EF4-FFF2-40B4-BE49-F238E27FC236}">
                <a16:creationId xmlns:a16="http://schemas.microsoft.com/office/drawing/2014/main" id="{AA06F119-3A35-12D2-74A5-58B4C7890F9B}"/>
              </a:ext>
            </a:extLst>
          </p:cNvPr>
          <p:cNvGrpSpPr/>
          <p:nvPr/>
        </p:nvGrpSpPr>
        <p:grpSpPr>
          <a:xfrm>
            <a:off x="1418410" y="2288395"/>
            <a:ext cx="5900420" cy="2161347"/>
            <a:chOff x="1418410" y="2288395"/>
            <a:chExt cx="5900420" cy="2161347"/>
          </a:xfrm>
        </p:grpSpPr>
        <p:sp>
          <p:nvSpPr>
            <p:cNvPr id="10" name="object 10"/>
            <p:cNvSpPr txBox="1"/>
            <p:nvPr/>
          </p:nvSpPr>
          <p:spPr>
            <a:xfrm>
              <a:off x="2261266" y="2288395"/>
              <a:ext cx="4930775" cy="604520"/>
            </a:xfrm>
            <a:prstGeom prst="rect">
              <a:avLst/>
            </a:prstGeom>
          </p:spPr>
          <p:txBody>
            <a:bodyPr vert="horz" wrap="square" lIns="0" tIns="12700" rIns="0" bIns="0" rtlCol="0">
              <a:spAutoFit/>
            </a:bodyPr>
            <a:lstStyle/>
            <a:p>
              <a:pPr marL="12700">
                <a:lnSpc>
                  <a:spcPct val="100000"/>
                </a:lnSpc>
                <a:spcBef>
                  <a:spcPts val="100"/>
                </a:spcBef>
              </a:pPr>
              <a:r>
                <a:rPr sz="3800" b="1" dirty="0">
                  <a:solidFill>
                    <a:srgbClr val="31384D"/>
                  </a:solidFill>
                  <a:latin typeface="Arial"/>
                  <a:cs typeface="Arial"/>
                </a:rPr>
                <a:t>Quantitative</a:t>
              </a:r>
              <a:r>
                <a:rPr sz="3800" b="1" spc="-70" dirty="0">
                  <a:solidFill>
                    <a:srgbClr val="31384D"/>
                  </a:solidFill>
                  <a:latin typeface="Arial"/>
                  <a:cs typeface="Arial"/>
                </a:rPr>
                <a:t> </a:t>
              </a:r>
              <a:r>
                <a:rPr sz="3800" b="1" spc="-10" dirty="0">
                  <a:solidFill>
                    <a:srgbClr val="31384D"/>
                  </a:solidFill>
                  <a:latin typeface="Arial"/>
                  <a:cs typeface="Arial"/>
                </a:rPr>
                <a:t>Methods</a:t>
              </a:r>
              <a:endParaRPr sz="3800" dirty="0">
                <a:latin typeface="Arial"/>
                <a:cs typeface="Arial"/>
              </a:endParaRPr>
            </a:p>
          </p:txBody>
        </p:sp>
        <p:sp>
          <p:nvSpPr>
            <p:cNvPr id="9" name="object 9"/>
            <p:cNvSpPr txBox="1"/>
            <p:nvPr/>
          </p:nvSpPr>
          <p:spPr>
            <a:xfrm>
              <a:off x="1418410" y="3327062"/>
              <a:ext cx="5900420" cy="1122680"/>
            </a:xfrm>
            <a:prstGeom prst="rect">
              <a:avLst/>
            </a:prstGeom>
          </p:spPr>
          <p:txBody>
            <a:bodyPr vert="horz" wrap="square" lIns="0" tIns="12700" rIns="0" bIns="0" rtlCol="0">
              <a:spAutoFit/>
            </a:bodyPr>
            <a:lstStyle/>
            <a:p>
              <a:pPr marL="324485" indent="-311785">
                <a:lnSpc>
                  <a:spcPct val="100000"/>
                </a:lnSpc>
                <a:spcBef>
                  <a:spcPts val="100"/>
                </a:spcBef>
                <a:buChar char="•"/>
                <a:tabLst>
                  <a:tab pos="324485" algn="l"/>
                </a:tabLst>
              </a:pPr>
              <a:r>
                <a:rPr sz="3600" spc="-10" dirty="0">
                  <a:solidFill>
                    <a:srgbClr val="31384D"/>
                  </a:solidFill>
                  <a:latin typeface="Arial"/>
                  <a:cs typeface="Arial"/>
                </a:rPr>
                <a:t>Surveys</a:t>
              </a:r>
              <a:endParaRPr sz="3600" dirty="0">
                <a:latin typeface="Arial"/>
                <a:cs typeface="Arial"/>
              </a:endParaRPr>
            </a:p>
            <a:p>
              <a:pPr marL="324485" indent="-311785">
                <a:lnSpc>
                  <a:spcPct val="100000"/>
                </a:lnSpc>
                <a:buChar char="•"/>
                <a:tabLst>
                  <a:tab pos="324485" algn="l"/>
                </a:tabLst>
              </a:pPr>
              <a:r>
                <a:rPr sz="3600" dirty="0">
                  <a:solidFill>
                    <a:srgbClr val="31384D"/>
                  </a:solidFill>
                  <a:latin typeface="Arial"/>
                  <a:cs typeface="Arial"/>
                </a:rPr>
                <a:t>Administrative</a:t>
              </a:r>
              <a:r>
                <a:rPr sz="3600" spc="-60" dirty="0">
                  <a:solidFill>
                    <a:srgbClr val="31384D"/>
                  </a:solidFill>
                  <a:latin typeface="Arial"/>
                  <a:cs typeface="Arial"/>
                </a:rPr>
                <a:t> </a:t>
              </a:r>
              <a:r>
                <a:rPr sz="3600" dirty="0">
                  <a:solidFill>
                    <a:srgbClr val="31384D"/>
                  </a:solidFill>
                  <a:latin typeface="Arial"/>
                  <a:cs typeface="Arial"/>
                </a:rPr>
                <a:t>Record</a:t>
              </a:r>
              <a:r>
                <a:rPr sz="3600" spc="-50" dirty="0">
                  <a:solidFill>
                    <a:srgbClr val="31384D"/>
                  </a:solidFill>
                  <a:latin typeface="Arial"/>
                  <a:cs typeface="Arial"/>
                </a:rPr>
                <a:t> </a:t>
              </a:r>
              <a:r>
                <a:rPr sz="3600" spc="-20" dirty="0">
                  <a:solidFill>
                    <a:srgbClr val="31384D"/>
                  </a:solidFill>
                  <a:latin typeface="Arial"/>
                  <a:cs typeface="Arial"/>
                </a:rPr>
                <a:t>Data</a:t>
              </a:r>
              <a:endParaRPr sz="3600" dirty="0">
                <a:latin typeface="Arial"/>
                <a:cs typeface="Arial"/>
              </a:endParaRPr>
            </a:p>
          </p:txBody>
        </p:sp>
      </p:grpSp>
      <p:grpSp>
        <p:nvGrpSpPr>
          <p:cNvPr id="2" name="object 2">
            <a:extLst>
              <a:ext uri="{C183D7F6-B498-43B3-948B-1728B52AA6E4}">
                <adec:decorative xmlns:adec="http://schemas.microsoft.com/office/drawing/2017/decorative" val="1"/>
              </a:ext>
            </a:extLst>
          </p:cNvPr>
          <p:cNvGrpSpPr/>
          <p:nvPr/>
        </p:nvGrpSpPr>
        <p:grpSpPr>
          <a:xfrm>
            <a:off x="9260675" y="2930500"/>
            <a:ext cx="8095615" cy="1932939"/>
            <a:chOff x="9260675" y="2930500"/>
            <a:chExt cx="8095615" cy="1932939"/>
          </a:xfrm>
        </p:grpSpPr>
        <p:sp>
          <p:nvSpPr>
            <p:cNvPr id="3" name="object 3"/>
            <p:cNvSpPr/>
            <p:nvPr/>
          </p:nvSpPr>
          <p:spPr>
            <a:xfrm>
              <a:off x="9270200" y="2940025"/>
              <a:ext cx="8076565" cy="1913889"/>
            </a:xfrm>
            <a:custGeom>
              <a:avLst/>
              <a:gdLst/>
              <a:ahLst/>
              <a:cxnLst/>
              <a:rect l="l" t="t" r="r" b="b"/>
              <a:pathLst>
                <a:path w="8076565" h="1913889">
                  <a:moveTo>
                    <a:pt x="7845567" y="1913627"/>
                  </a:moveTo>
                  <a:lnTo>
                    <a:pt x="230399" y="1913627"/>
                  </a:lnTo>
                  <a:lnTo>
                    <a:pt x="169150" y="1910398"/>
                  </a:lnTo>
                  <a:lnTo>
                    <a:pt x="114112" y="1901283"/>
                  </a:lnTo>
                  <a:lnTo>
                    <a:pt x="67482" y="1887145"/>
                  </a:lnTo>
                  <a:lnTo>
                    <a:pt x="31456" y="1868846"/>
                  </a:lnTo>
                  <a:lnTo>
                    <a:pt x="0" y="1823212"/>
                  </a:lnTo>
                  <a:lnTo>
                    <a:pt x="0" y="90416"/>
                  </a:lnTo>
                  <a:lnTo>
                    <a:pt x="31456" y="44781"/>
                  </a:lnTo>
                  <a:lnTo>
                    <a:pt x="67482" y="26482"/>
                  </a:lnTo>
                  <a:lnTo>
                    <a:pt x="114112" y="12344"/>
                  </a:lnTo>
                  <a:lnTo>
                    <a:pt x="169150" y="3229"/>
                  </a:lnTo>
                  <a:lnTo>
                    <a:pt x="230399" y="0"/>
                  </a:lnTo>
                  <a:lnTo>
                    <a:pt x="7845567" y="0"/>
                  </a:lnTo>
                  <a:lnTo>
                    <a:pt x="7906816" y="3229"/>
                  </a:lnTo>
                  <a:lnTo>
                    <a:pt x="7961854" y="12344"/>
                  </a:lnTo>
                  <a:lnTo>
                    <a:pt x="8008484" y="26482"/>
                  </a:lnTo>
                  <a:lnTo>
                    <a:pt x="8044511" y="44781"/>
                  </a:lnTo>
                  <a:lnTo>
                    <a:pt x="8075967" y="90416"/>
                  </a:lnTo>
                  <a:lnTo>
                    <a:pt x="8075967" y="1823212"/>
                  </a:lnTo>
                  <a:lnTo>
                    <a:pt x="8044511" y="1868846"/>
                  </a:lnTo>
                  <a:lnTo>
                    <a:pt x="8008484" y="1887145"/>
                  </a:lnTo>
                  <a:lnTo>
                    <a:pt x="7961854" y="1901283"/>
                  </a:lnTo>
                  <a:lnTo>
                    <a:pt x="7906816" y="1910398"/>
                  </a:lnTo>
                  <a:lnTo>
                    <a:pt x="7845567" y="1913627"/>
                  </a:lnTo>
                  <a:close/>
                </a:path>
              </a:pathLst>
            </a:custGeom>
            <a:solidFill>
              <a:srgbClr val="EDF0F1"/>
            </a:solidFill>
          </p:spPr>
          <p:txBody>
            <a:bodyPr wrap="square" lIns="0" tIns="0" rIns="0" bIns="0" rtlCol="0"/>
            <a:lstStyle/>
            <a:p>
              <a:endParaRPr/>
            </a:p>
          </p:txBody>
        </p:sp>
        <p:sp>
          <p:nvSpPr>
            <p:cNvPr id="4" name="object 4"/>
            <p:cNvSpPr/>
            <p:nvPr/>
          </p:nvSpPr>
          <p:spPr>
            <a:xfrm>
              <a:off x="9270200" y="2940025"/>
              <a:ext cx="8076565" cy="1913889"/>
            </a:xfrm>
            <a:custGeom>
              <a:avLst/>
              <a:gdLst/>
              <a:ahLst/>
              <a:cxnLst/>
              <a:rect l="l" t="t" r="r" b="b"/>
              <a:pathLst>
                <a:path w="8076565" h="1913889">
                  <a:moveTo>
                    <a:pt x="230399" y="0"/>
                  </a:moveTo>
                  <a:lnTo>
                    <a:pt x="7845567" y="0"/>
                  </a:lnTo>
                  <a:lnTo>
                    <a:pt x="7906816" y="3229"/>
                  </a:lnTo>
                  <a:lnTo>
                    <a:pt x="7961854" y="12344"/>
                  </a:lnTo>
                  <a:lnTo>
                    <a:pt x="8008484" y="26482"/>
                  </a:lnTo>
                  <a:lnTo>
                    <a:pt x="8044511" y="44781"/>
                  </a:lnTo>
                  <a:lnTo>
                    <a:pt x="8075967" y="90416"/>
                  </a:lnTo>
                  <a:lnTo>
                    <a:pt x="8075967" y="1823212"/>
                  </a:lnTo>
                  <a:lnTo>
                    <a:pt x="8044511" y="1868846"/>
                  </a:lnTo>
                  <a:lnTo>
                    <a:pt x="8008484" y="1887145"/>
                  </a:lnTo>
                  <a:lnTo>
                    <a:pt x="7961854" y="1901283"/>
                  </a:lnTo>
                  <a:lnTo>
                    <a:pt x="7906816" y="1910398"/>
                  </a:lnTo>
                  <a:lnTo>
                    <a:pt x="7845567" y="1913627"/>
                  </a:lnTo>
                  <a:lnTo>
                    <a:pt x="230399" y="1913627"/>
                  </a:lnTo>
                  <a:lnTo>
                    <a:pt x="169150" y="1910398"/>
                  </a:lnTo>
                  <a:lnTo>
                    <a:pt x="114112" y="1901283"/>
                  </a:lnTo>
                  <a:lnTo>
                    <a:pt x="67482" y="1887145"/>
                  </a:lnTo>
                  <a:lnTo>
                    <a:pt x="31456" y="1868846"/>
                  </a:lnTo>
                  <a:lnTo>
                    <a:pt x="0" y="1823212"/>
                  </a:lnTo>
                  <a:lnTo>
                    <a:pt x="0" y="90416"/>
                  </a:lnTo>
                  <a:lnTo>
                    <a:pt x="31456" y="44781"/>
                  </a:lnTo>
                  <a:lnTo>
                    <a:pt x="67482" y="26482"/>
                  </a:lnTo>
                  <a:lnTo>
                    <a:pt x="114112" y="12344"/>
                  </a:lnTo>
                  <a:lnTo>
                    <a:pt x="169150" y="3229"/>
                  </a:lnTo>
                  <a:lnTo>
                    <a:pt x="230399" y="0"/>
                  </a:lnTo>
                  <a:close/>
                </a:path>
              </a:pathLst>
            </a:custGeom>
            <a:ln w="19049">
              <a:solidFill>
                <a:srgbClr val="888888"/>
              </a:solidFill>
            </a:ln>
          </p:spPr>
          <p:txBody>
            <a:bodyPr wrap="square" lIns="0" tIns="0" rIns="0" bIns="0" rtlCol="0"/>
            <a:lstStyle/>
            <a:p>
              <a:endParaRPr/>
            </a:p>
          </p:txBody>
        </p:sp>
      </p:grpSp>
      <p:grpSp>
        <p:nvGrpSpPr>
          <p:cNvPr id="20" name="Group 19" descr="Qualitative Method&#10;• Interviews&#10;• Focus Groups&#10;• Ethnography&#10;• Document Review&#10;">
            <a:extLst>
              <a:ext uri="{FF2B5EF4-FFF2-40B4-BE49-F238E27FC236}">
                <a16:creationId xmlns:a16="http://schemas.microsoft.com/office/drawing/2014/main" id="{325D366D-653C-EADE-F5B8-7EF9362D7070}"/>
              </a:ext>
            </a:extLst>
          </p:cNvPr>
          <p:cNvGrpSpPr/>
          <p:nvPr/>
        </p:nvGrpSpPr>
        <p:grpSpPr>
          <a:xfrm>
            <a:off x="9494011" y="2274546"/>
            <a:ext cx="7618192" cy="2175196"/>
            <a:chOff x="9494011" y="2274546"/>
            <a:chExt cx="7618192" cy="2175196"/>
          </a:xfrm>
        </p:grpSpPr>
        <p:sp>
          <p:nvSpPr>
            <p:cNvPr id="11" name="object 11"/>
            <p:cNvSpPr txBox="1"/>
            <p:nvPr/>
          </p:nvSpPr>
          <p:spPr>
            <a:xfrm>
              <a:off x="10893467" y="2274546"/>
              <a:ext cx="4609465" cy="604520"/>
            </a:xfrm>
            <a:prstGeom prst="rect">
              <a:avLst/>
            </a:prstGeom>
          </p:spPr>
          <p:txBody>
            <a:bodyPr vert="horz" wrap="square" lIns="0" tIns="12700" rIns="0" bIns="0" rtlCol="0">
              <a:spAutoFit/>
            </a:bodyPr>
            <a:lstStyle/>
            <a:p>
              <a:pPr marL="12700">
                <a:lnSpc>
                  <a:spcPct val="100000"/>
                </a:lnSpc>
                <a:spcBef>
                  <a:spcPts val="100"/>
                </a:spcBef>
              </a:pPr>
              <a:r>
                <a:rPr sz="3800" b="1" dirty="0">
                  <a:solidFill>
                    <a:srgbClr val="31384D"/>
                  </a:solidFill>
                  <a:latin typeface="Arial"/>
                  <a:cs typeface="Arial"/>
                </a:rPr>
                <a:t>Qualitative</a:t>
              </a:r>
              <a:r>
                <a:rPr sz="3800" b="1" spc="-55" dirty="0">
                  <a:solidFill>
                    <a:srgbClr val="31384D"/>
                  </a:solidFill>
                  <a:latin typeface="Arial"/>
                  <a:cs typeface="Arial"/>
                </a:rPr>
                <a:t> </a:t>
              </a:r>
              <a:r>
                <a:rPr sz="3800" b="1" spc="-10" dirty="0">
                  <a:solidFill>
                    <a:srgbClr val="31384D"/>
                  </a:solidFill>
                  <a:latin typeface="Arial"/>
                  <a:cs typeface="Arial"/>
                </a:rPr>
                <a:t>Methods</a:t>
              </a:r>
              <a:endParaRPr sz="3800">
                <a:latin typeface="Arial"/>
                <a:cs typeface="Arial"/>
              </a:endParaRPr>
            </a:p>
          </p:txBody>
        </p:sp>
        <p:sp>
          <p:nvSpPr>
            <p:cNvPr id="5" name="object 5"/>
            <p:cNvSpPr txBox="1"/>
            <p:nvPr/>
          </p:nvSpPr>
          <p:spPr>
            <a:xfrm>
              <a:off x="9494011" y="3326337"/>
              <a:ext cx="3209290" cy="1122680"/>
            </a:xfrm>
            <a:prstGeom prst="rect">
              <a:avLst/>
            </a:prstGeom>
          </p:spPr>
          <p:txBody>
            <a:bodyPr vert="horz" wrap="square" lIns="0" tIns="12700" rIns="0" bIns="0" rtlCol="0">
              <a:spAutoFit/>
            </a:bodyPr>
            <a:lstStyle/>
            <a:p>
              <a:pPr marL="324485" indent="-311785">
                <a:lnSpc>
                  <a:spcPct val="100000"/>
                </a:lnSpc>
                <a:spcBef>
                  <a:spcPts val="100"/>
                </a:spcBef>
                <a:buChar char="•"/>
                <a:tabLst>
                  <a:tab pos="324485" algn="l"/>
                </a:tabLst>
              </a:pPr>
              <a:r>
                <a:rPr sz="3600" spc="-10" dirty="0">
                  <a:solidFill>
                    <a:srgbClr val="31384D"/>
                  </a:solidFill>
                  <a:latin typeface="Arial"/>
                  <a:cs typeface="Arial"/>
                </a:rPr>
                <a:t>Interviews</a:t>
              </a:r>
              <a:endParaRPr sz="3600">
                <a:latin typeface="Arial"/>
                <a:cs typeface="Arial"/>
              </a:endParaRPr>
            </a:p>
            <a:p>
              <a:pPr marL="324485" indent="-311785">
                <a:lnSpc>
                  <a:spcPct val="100000"/>
                </a:lnSpc>
                <a:buChar char="•"/>
                <a:tabLst>
                  <a:tab pos="324485" algn="l"/>
                </a:tabLst>
              </a:pPr>
              <a:r>
                <a:rPr sz="3600" dirty="0">
                  <a:solidFill>
                    <a:srgbClr val="31384D"/>
                  </a:solidFill>
                  <a:latin typeface="Arial"/>
                  <a:cs typeface="Arial"/>
                </a:rPr>
                <a:t>Focus</a:t>
              </a:r>
              <a:r>
                <a:rPr sz="3600" spc="-5" dirty="0">
                  <a:solidFill>
                    <a:srgbClr val="31384D"/>
                  </a:solidFill>
                  <a:latin typeface="Arial"/>
                  <a:cs typeface="Arial"/>
                </a:rPr>
                <a:t> </a:t>
              </a:r>
              <a:r>
                <a:rPr sz="3600" spc="-10" dirty="0">
                  <a:solidFill>
                    <a:srgbClr val="31384D"/>
                  </a:solidFill>
                  <a:latin typeface="Arial"/>
                  <a:cs typeface="Arial"/>
                </a:rPr>
                <a:t>Groups</a:t>
              </a:r>
              <a:endParaRPr sz="3600">
                <a:latin typeface="Arial"/>
                <a:cs typeface="Arial"/>
              </a:endParaRPr>
            </a:p>
          </p:txBody>
        </p:sp>
        <p:sp>
          <p:nvSpPr>
            <p:cNvPr id="16" name="object 16"/>
            <p:cNvSpPr txBox="1"/>
            <p:nvPr/>
          </p:nvSpPr>
          <p:spPr>
            <a:xfrm>
              <a:off x="12991688" y="3327062"/>
              <a:ext cx="4120515" cy="1122680"/>
            </a:xfrm>
            <a:prstGeom prst="rect">
              <a:avLst/>
            </a:prstGeom>
          </p:spPr>
          <p:txBody>
            <a:bodyPr vert="horz" wrap="square" lIns="0" tIns="12700" rIns="0" bIns="0" rtlCol="0">
              <a:spAutoFit/>
            </a:bodyPr>
            <a:lstStyle/>
            <a:p>
              <a:pPr marL="400685" indent="-387985">
                <a:lnSpc>
                  <a:spcPct val="100000"/>
                </a:lnSpc>
                <a:spcBef>
                  <a:spcPts val="100"/>
                </a:spcBef>
                <a:buChar char="•"/>
                <a:tabLst>
                  <a:tab pos="400685" algn="l"/>
                </a:tabLst>
              </a:pPr>
              <a:r>
                <a:rPr sz="3600" spc="-10" dirty="0">
                  <a:solidFill>
                    <a:srgbClr val="31384D"/>
                  </a:solidFill>
                  <a:latin typeface="Arial"/>
                  <a:cs typeface="Arial"/>
                </a:rPr>
                <a:t>Ethnography</a:t>
              </a:r>
              <a:endParaRPr sz="3600">
                <a:latin typeface="Arial"/>
                <a:cs typeface="Arial"/>
              </a:endParaRPr>
            </a:p>
            <a:p>
              <a:pPr marL="400685" indent="-387985">
                <a:lnSpc>
                  <a:spcPct val="100000"/>
                </a:lnSpc>
                <a:buChar char="•"/>
                <a:tabLst>
                  <a:tab pos="400685" algn="l"/>
                </a:tabLst>
              </a:pPr>
              <a:r>
                <a:rPr sz="3600" dirty="0">
                  <a:solidFill>
                    <a:srgbClr val="31384D"/>
                  </a:solidFill>
                  <a:latin typeface="Arial"/>
                  <a:cs typeface="Arial"/>
                </a:rPr>
                <a:t>Document</a:t>
              </a:r>
              <a:r>
                <a:rPr sz="3600" spc="-55" dirty="0">
                  <a:solidFill>
                    <a:srgbClr val="31384D"/>
                  </a:solidFill>
                  <a:latin typeface="Arial"/>
                  <a:cs typeface="Arial"/>
                </a:rPr>
                <a:t> </a:t>
              </a:r>
              <a:r>
                <a:rPr sz="3600" spc="-10" dirty="0">
                  <a:solidFill>
                    <a:srgbClr val="31384D"/>
                  </a:solidFill>
                  <a:latin typeface="Arial"/>
                  <a:cs typeface="Arial"/>
                </a:rPr>
                <a:t>Review</a:t>
              </a:r>
              <a:endParaRPr sz="3600">
                <a:latin typeface="Arial"/>
                <a:cs typeface="Arial"/>
              </a:endParaRPr>
            </a:p>
          </p:txBody>
        </p:sp>
      </p:grpSp>
      <p:grpSp>
        <p:nvGrpSpPr>
          <p:cNvPr id="12" name="object 12" descr="Social Determinants of Health (SDOH) lens:&#10;Looking beyond symptoms to conditions:&#10;Housing, transportation, income, social isolation, behavioral health access&#10;Ask: Who is missing from our data? Who is under-counted or misclassified?&#10;"/>
          <p:cNvGrpSpPr/>
          <p:nvPr/>
        </p:nvGrpSpPr>
        <p:grpSpPr>
          <a:xfrm>
            <a:off x="793899" y="5340725"/>
            <a:ext cx="16564610" cy="4032885"/>
            <a:chOff x="793899" y="5340725"/>
            <a:chExt cx="16564610" cy="4032885"/>
          </a:xfrm>
        </p:grpSpPr>
        <p:sp>
          <p:nvSpPr>
            <p:cNvPr id="13" name="object 13"/>
            <p:cNvSpPr/>
            <p:nvPr/>
          </p:nvSpPr>
          <p:spPr>
            <a:xfrm>
              <a:off x="798674" y="5345500"/>
              <a:ext cx="16555085" cy="4023360"/>
            </a:xfrm>
            <a:custGeom>
              <a:avLst/>
              <a:gdLst/>
              <a:ahLst/>
              <a:cxnLst/>
              <a:rect l="l" t="t" r="r" b="b"/>
              <a:pathLst>
                <a:path w="16555085" h="4023359">
                  <a:moveTo>
                    <a:pt x="16462676" y="4022825"/>
                  </a:moveTo>
                  <a:lnTo>
                    <a:pt x="92381" y="4022825"/>
                  </a:lnTo>
                  <a:lnTo>
                    <a:pt x="56422" y="4019049"/>
                  </a:lnTo>
                  <a:lnTo>
                    <a:pt x="27057" y="4008749"/>
                  </a:lnTo>
                  <a:lnTo>
                    <a:pt x="7259" y="3993474"/>
                  </a:lnTo>
                  <a:lnTo>
                    <a:pt x="0" y="3974767"/>
                  </a:lnTo>
                  <a:lnTo>
                    <a:pt x="0" y="48057"/>
                  </a:lnTo>
                  <a:lnTo>
                    <a:pt x="7259" y="29351"/>
                  </a:lnTo>
                  <a:lnTo>
                    <a:pt x="27057" y="14075"/>
                  </a:lnTo>
                  <a:lnTo>
                    <a:pt x="56422" y="3776"/>
                  </a:lnTo>
                  <a:lnTo>
                    <a:pt x="92381" y="0"/>
                  </a:lnTo>
                  <a:lnTo>
                    <a:pt x="16462676" y="0"/>
                  </a:lnTo>
                  <a:lnTo>
                    <a:pt x="16513929" y="8074"/>
                  </a:lnTo>
                  <a:lnTo>
                    <a:pt x="16548025" y="29667"/>
                  </a:lnTo>
                  <a:lnTo>
                    <a:pt x="16555057" y="48057"/>
                  </a:lnTo>
                  <a:lnTo>
                    <a:pt x="16555057" y="3974767"/>
                  </a:lnTo>
                  <a:lnTo>
                    <a:pt x="16547797" y="3993474"/>
                  </a:lnTo>
                  <a:lnTo>
                    <a:pt x="16528000" y="4008749"/>
                  </a:lnTo>
                  <a:lnTo>
                    <a:pt x="16498635" y="4019049"/>
                  </a:lnTo>
                  <a:lnTo>
                    <a:pt x="16462676" y="4022825"/>
                  </a:lnTo>
                  <a:close/>
                </a:path>
              </a:pathLst>
            </a:custGeom>
            <a:solidFill>
              <a:srgbClr val="EDF0F1"/>
            </a:solidFill>
          </p:spPr>
          <p:txBody>
            <a:bodyPr wrap="square" lIns="0" tIns="0" rIns="0" bIns="0" rtlCol="0"/>
            <a:lstStyle/>
            <a:p>
              <a:endParaRPr/>
            </a:p>
          </p:txBody>
        </p:sp>
        <p:sp>
          <p:nvSpPr>
            <p:cNvPr id="14" name="object 14"/>
            <p:cNvSpPr/>
            <p:nvPr/>
          </p:nvSpPr>
          <p:spPr>
            <a:xfrm>
              <a:off x="798674" y="5345500"/>
              <a:ext cx="16555085" cy="4023360"/>
            </a:xfrm>
            <a:custGeom>
              <a:avLst/>
              <a:gdLst/>
              <a:ahLst/>
              <a:cxnLst/>
              <a:rect l="l" t="t" r="r" b="b"/>
              <a:pathLst>
                <a:path w="16555085" h="4023359">
                  <a:moveTo>
                    <a:pt x="92381" y="0"/>
                  </a:moveTo>
                  <a:lnTo>
                    <a:pt x="16462676" y="0"/>
                  </a:lnTo>
                  <a:lnTo>
                    <a:pt x="16480783" y="931"/>
                  </a:lnTo>
                  <a:lnTo>
                    <a:pt x="16527998" y="14076"/>
                  </a:lnTo>
                  <a:lnTo>
                    <a:pt x="16555057" y="48057"/>
                  </a:lnTo>
                  <a:lnTo>
                    <a:pt x="16555057" y="3974767"/>
                  </a:lnTo>
                  <a:lnTo>
                    <a:pt x="16547797" y="3993474"/>
                  </a:lnTo>
                  <a:lnTo>
                    <a:pt x="16528000" y="4008749"/>
                  </a:lnTo>
                  <a:lnTo>
                    <a:pt x="16498635" y="4019049"/>
                  </a:lnTo>
                  <a:lnTo>
                    <a:pt x="16462676" y="4022825"/>
                  </a:lnTo>
                  <a:lnTo>
                    <a:pt x="92381" y="4022825"/>
                  </a:lnTo>
                  <a:lnTo>
                    <a:pt x="56422" y="4019049"/>
                  </a:lnTo>
                  <a:lnTo>
                    <a:pt x="27057" y="4008749"/>
                  </a:lnTo>
                  <a:lnTo>
                    <a:pt x="7259" y="3993474"/>
                  </a:lnTo>
                  <a:lnTo>
                    <a:pt x="0" y="3974767"/>
                  </a:lnTo>
                  <a:lnTo>
                    <a:pt x="0" y="48057"/>
                  </a:lnTo>
                  <a:lnTo>
                    <a:pt x="7259" y="29351"/>
                  </a:lnTo>
                  <a:lnTo>
                    <a:pt x="27057" y="14075"/>
                  </a:lnTo>
                  <a:lnTo>
                    <a:pt x="56422" y="3776"/>
                  </a:lnTo>
                  <a:lnTo>
                    <a:pt x="92381" y="0"/>
                  </a:lnTo>
                  <a:close/>
                </a:path>
              </a:pathLst>
            </a:custGeom>
            <a:ln w="9549">
              <a:solidFill>
                <a:srgbClr val="888888"/>
              </a:solidFill>
            </a:ln>
          </p:spPr>
          <p:txBody>
            <a:bodyPr wrap="square" lIns="0" tIns="0" rIns="0" bIns="0" rtlCol="0"/>
            <a:lstStyle/>
            <a:p>
              <a:endParaRPr/>
            </a:p>
          </p:txBody>
        </p:sp>
      </p:grpSp>
      <p:sp>
        <p:nvSpPr>
          <p:cNvPr id="15" name="object 15">
            <a:extLst>
              <a:ext uri="{C183D7F6-B498-43B3-948B-1728B52AA6E4}">
                <adec:decorative xmlns:adec="http://schemas.microsoft.com/office/drawing/2017/decorative" val="1"/>
              </a:ext>
            </a:extLst>
          </p:cNvPr>
          <p:cNvSpPr txBox="1"/>
          <p:nvPr/>
        </p:nvSpPr>
        <p:spPr>
          <a:xfrm>
            <a:off x="994275" y="5395229"/>
            <a:ext cx="13882369" cy="3857625"/>
          </a:xfrm>
          <a:prstGeom prst="rect">
            <a:avLst/>
          </a:prstGeom>
        </p:spPr>
        <p:txBody>
          <a:bodyPr vert="horz" wrap="square" lIns="0" tIns="105410" rIns="0" bIns="0" rtlCol="0">
            <a:spAutoFit/>
          </a:bodyPr>
          <a:lstStyle/>
          <a:p>
            <a:pPr marL="12700">
              <a:lnSpc>
                <a:spcPct val="100000"/>
              </a:lnSpc>
              <a:spcBef>
                <a:spcPts val="830"/>
              </a:spcBef>
            </a:pPr>
            <a:r>
              <a:rPr sz="3800" b="1" dirty="0">
                <a:solidFill>
                  <a:srgbClr val="31384D"/>
                </a:solidFill>
                <a:latin typeface="Arial"/>
                <a:cs typeface="Arial"/>
              </a:rPr>
              <a:t>Social</a:t>
            </a:r>
            <a:r>
              <a:rPr sz="3800" b="1" spc="-65" dirty="0">
                <a:solidFill>
                  <a:srgbClr val="31384D"/>
                </a:solidFill>
                <a:latin typeface="Arial"/>
                <a:cs typeface="Arial"/>
              </a:rPr>
              <a:t> </a:t>
            </a:r>
            <a:r>
              <a:rPr sz="3800" b="1" dirty="0">
                <a:solidFill>
                  <a:srgbClr val="31384D"/>
                </a:solidFill>
                <a:latin typeface="Arial"/>
                <a:cs typeface="Arial"/>
              </a:rPr>
              <a:t>Determinants</a:t>
            </a:r>
            <a:r>
              <a:rPr sz="3800" b="1" spc="-65" dirty="0">
                <a:solidFill>
                  <a:srgbClr val="31384D"/>
                </a:solidFill>
                <a:latin typeface="Arial"/>
                <a:cs typeface="Arial"/>
              </a:rPr>
              <a:t> </a:t>
            </a:r>
            <a:r>
              <a:rPr sz="3800" b="1" dirty="0">
                <a:solidFill>
                  <a:srgbClr val="31384D"/>
                </a:solidFill>
                <a:latin typeface="Arial"/>
                <a:cs typeface="Arial"/>
              </a:rPr>
              <a:t>of</a:t>
            </a:r>
            <a:r>
              <a:rPr sz="3800" b="1" spc="-60" dirty="0">
                <a:solidFill>
                  <a:srgbClr val="31384D"/>
                </a:solidFill>
                <a:latin typeface="Arial"/>
                <a:cs typeface="Arial"/>
              </a:rPr>
              <a:t> </a:t>
            </a:r>
            <a:r>
              <a:rPr sz="3800" b="1" dirty="0">
                <a:solidFill>
                  <a:srgbClr val="31384D"/>
                </a:solidFill>
                <a:latin typeface="Arial"/>
                <a:cs typeface="Arial"/>
              </a:rPr>
              <a:t>Health</a:t>
            </a:r>
            <a:r>
              <a:rPr sz="3800" b="1" spc="-65" dirty="0">
                <a:solidFill>
                  <a:srgbClr val="31384D"/>
                </a:solidFill>
                <a:latin typeface="Arial"/>
                <a:cs typeface="Arial"/>
              </a:rPr>
              <a:t> </a:t>
            </a:r>
            <a:r>
              <a:rPr sz="3800" b="1" dirty="0">
                <a:solidFill>
                  <a:srgbClr val="31384D"/>
                </a:solidFill>
                <a:latin typeface="Arial"/>
                <a:cs typeface="Arial"/>
              </a:rPr>
              <a:t>(SDOH)</a:t>
            </a:r>
            <a:r>
              <a:rPr sz="3800" b="1" spc="-60" dirty="0">
                <a:solidFill>
                  <a:srgbClr val="31384D"/>
                </a:solidFill>
                <a:latin typeface="Arial"/>
                <a:cs typeface="Arial"/>
              </a:rPr>
              <a:t> </a:t>
            </a:r>
            <a:r>
              <a:rPr sz="3800" b="1" spc="-10" dirty="0">
                <a:solidFill>
                  <a:srgbClr val="31384D"/>
                </a:solidFill>
                <a:latin typeface="Arial"/>
                <a:cs typeface="Arial"/>
              </a:rPr>
              <a:t>lens:</a:t>
            </a:r>
            <a:endParaRPr sz="3800" dirty="0">
              <a:latin typeface="Arial"/>
              <a:cs typeface="Arial"/>
            </a:endParaRPr>
          </a:p>
          <a:p>
            <a:pPr marL="12700">
              <a:lnSpc>
                <a:spcPct val="100000"/>
              </a:lnSpc>
              <a:spcBef>
                <a:spcPts val="690"/>
              </a:spcBef>
            </a:pPr>
            <a:r>
              <a:rPr sz="3600" dirty="0">
                <a:solidFill>
                  <a:srgbClr val="31384D"/>
                </a:solidFill>
                <a:latin typeface="Arial"/>
                <a:cs typeface="Arial"/>
              </a:rPr>
              <a:t>Looking</a:t>
            </a:r>
            <a:r>
              <a:rPr sz="3600" spc="-30" dirty="0">
                <a:solidFill>
                  <a:srgbClr val="31384D"/>
                </a:solidFill>
                <a:latin typeface="Arial"/>
                <a:cs typeface="Arial"/>
              </a:rPr>
              <a:t> </a:t>
            </a:r>
            <a:r>
              <a:rPr sz="3600" dirty="0">
                <a:solidFill>
                  <a:srgbClr val="31384D"/>
                </a:solidFill>
                <a:latin typeface="Arial"/>
                <a:cs typeface="Arial"/>
              </a:rPr>
              <a:t>beyond</a:t>
            </a:r>
            <a:r>
              <a:rPr sz="3600" spc="-20" dirty="0">
                <a:solidFill>
                  <a:srgbClr val="31384D"/>
                </a:solidFill>
                <a:latin typeface="Arial"/>
                <a:cs typeface="Arial"/>
              </a:rPr>
              <a:t> </a:t>
            </a:r>
            <a:r>
              <a:rPr sz="3600" dirty="0">
                <a:solidFill>
                  <a:srgbClr val="31384D"/>
                </a:solidFill>
                <a:latin typeface="Arial"/>
                <a:cs typeface="Arial"/>
              </a:rPr>
              <a:t>symptoms</a:t>
            </a:r>
            <a:r>
              <a:rPr sz="3600" spc="-20" dirty="0">
                <a:solidFill>
                  <a:srgbClr val="31384D"/>
                </a:solidFill>
                <a:latin typeface="Arial"/>
                <a:cs typeface="Arial"/>
              </a:rPr>
              <a:t> </a:t>
            </a:r>
            <a:r>
              <a:rPr sz="3600" dirty="0">
                <a:solidFill>
                  <a:srgbClr val="31384D"/>
                </a:solidFill>
                <a:latin typeface="Arial"/>
                <a:cs typeface="Arial"/>
              </a:rPr>
              <a:t>to</a:t>
            </a:r>
            <a:r>
              <a:rPr sz="3600" spc="-20" dirty="0">
                <a:solidFill>
                  <a:srgbClr val="31384D"/>
                </a:solidFill>
                <a:latin typeface="Arial"/>
                <a:cs typeface="Arial"/>
              </a:rPr>
              <a:t> </a:t>
            </a:r>
            <a:r>
              <a:rPr sz="3600" spc="-10" dirty="0">
                <a:solidFill>
                  <a:srgbClr val="31384D"/>
                </a:solidFill>
                <a:latin typeface="Arial"/>
                <a:cs typeface="Arial"/>
              </a:rPr>
              <a:t>conditions:</a:t>
            </a:r>
            <a:endParaRPr sz="3600" dirty="0">
              <a:latin typeface="Arial"/>
              <a:cs typeface="Arial"/>
            </a:endParaRPr>
          </a:p>
          <a:p>
            <a:pPr marL="469900" marR="5080">
              <a:lnSpc>
                <a:spcPct val="114999"/>
              </a:lnSpc>
            </a:pPr>
            <a:r>
              <a:rPr sz="3600" dirty="0">
                <a:solidFill>
                  <a:srgbClr val="31384D"/>
                </a:solidFill>
                <a:latin typeface="Arial"/>
                <a:cs typeface="Arial"/>
              </a:rPr>
              <a:t>Housing,</a:t>
            </a:r>
            <a:r>
              <a:rPr sz="3600" spc="-65" dirty="0">
                <a:solidFill>
                  <a:srgbClr val="31384D"/>
                </a:solidFill>
                <a:latin typeface="Arial"/>
                <a:cs typeface="Arial"/>
              </a:rPr>
              <a:t> </a:t>
            </a:r>
            <a:r>
              <a:rPr sz="3600" dirty="0">
                <a:solidFill>
                  <a:srgbClr val="31384D"/>
                </a:solidFill>
                <a:latin typeface="Arial"/>
                <a:cs typeface="Arial"/>
              </a:rPr>
              <a:t>transportation,</a:t>
            </a:r>
            <a:r>
              <a:rPr sz="3600" spc="-50" dirty="0">
                <a:solidFill>
                  <a:srgbClr val="31384D"/>
                </a:solidFill>
                <a:latin typeface="Arial"/>
                <a:cs typeface="Arial"/>
              </a:rPr>
              <a:t> </a:t>
            </a:r>
            <a:r>
              <a:rPr sz="3600" dirty="0">
                <a:solidFill>
                  <a:srgbClr val="31384D"/>
                </a:solidFill>
                <a:latin typeface="Arial"/>
                <a:cs typeface="Arial"/>
              </a:rPr>
              <a:t>income,</a:t>
            </a:r>
            <a:r>
              <a:rPr sz="3600" spc="-50" dirty="0">
                <a:solidFill>
                  <a:srgbClr val="31384D"/>
                </a:solidFill>
                <a:latin typeface="Arial"/>
                <a:cs typeface="Arial"/>
              </a:rPr>
              <a:t> </a:t>
            </a:r>
            <a:r>
              <a:rPr sz="3600" dirty="0">
                <a:solidFill>
                  <a:srgbClr val="31384D"/>
                </a:solidFill>
                <a:latin typeface="Arial"/>
                <a:cs typeface="Arial"/>
              </a:rPr>
              <a:t>social</a:t>
            </a:r>
            <a:r>
              <a:rPr sz="3600" spc="-50" dirty="0">
                <a:solidFill>
                  <a:srgbClr val="31384D"/>
                </a:solidFill>
                <a:latin typeface="Arial"/>
                <a:cs typeface="Arial"/>
              </a:rPr>
              <a:t> </a:t>
            </a:r>
            <a:r>
              <a:rPr sz="3600" dirty="0">
                <a:solidFill>
                  <a:srgbClr val="31384D"/>
                </a:solidFill>
                <a:latin typeface="Arial"/>
                <a:cs typeface="Arial"/>
              </a:rPr>
              <a:t>isolation,</a:t>
            </a:r>
            <a:r>
              <a:rPr sz="3600" spc="-50" dirty="0">
                <a:solidFill>
                  <a:srgbClr val="31384D"/>
                </a:solidFill>
                <a:latin typeface="Arial"/>
                <a:cs typeface="Arial"/>
              </a:rPr>
              <a:t> </a:t>
            </a:r>
            <a:r>
              <a:rPr sz="3600" dirty="0">
                <a:solidFill>
                  <a:srgbClr val="31384D"/>
                </a:solidFill>
                <a:latin typeface="Arial"/>
                <a:cs typeface="Arial"/>
              </a:rPr>
              <a:t>behavioral</a:t>
            </a:r>
            <a:r>
              <a:rPr sz="3600" spc="-45" dirty="0">
                <a:solidFill>
                  <a:srgbClr val="31384D"/>
                </a:solidFill>
                <a:latin typeface="Arial"/>
                <a:cs typeface="Arial"/>
              </a:rPr>
              <a:t> </a:t>
            </a:r>
            <a:r>
              <a:rPr sz="3600" spc="-10" dirty="0">
                <a:solidFill>
                  <a:srgbClr val="31384D"/>
                </a:solidFill>
                <a:latin typeface="Arial"/>
                <a:cs typeface="Arial"/>
              </a:rPr>
              <a:t>health access</a:t>
            </a:r>
            <a:endParaRPr sz="3600" dirty="0">
              <a:latin typeface="Arial"/>
              <a:cs typeface="Arial"/>
            </a:endParaRPr>
          </a:p>
          <a:p>
            <a:pPr marL="469900" marR="1094105">
              <a:lnSpc>
                <a:spcPct val="114999"/>
              </a:lnSpc>
            </a:pPr>
            <a:r>
              <a:rPr sz="3600" dirty="0">
                <a:solidFill>
                  <a:srgbClr val="31384D"/>
                </a:solidFill>
                <a:latin typeface="Arial"/>
                <a:cs typeface="Arial"/>
              </a:rPr>
              <a:t>Ask:</a:t>
            </a:r>
            <a:r>
              <a:rPr sz="3600" spc="-5" dirty="0">
                <a:solidFill>
                  <a:srgbClr val="31384D"/>
                </a:solidFill>
                <a:latin typeface="Arial"/>
                <a:cs typeface="Arial"/>
              </a:rPr>
              <a:t> </a:t>
            </a:r>
            <a:r>
              <a:rPr sz="3600" i="1" dirty="0">
                <a:solidFill>
                  <a:srgbClr val="31384D"/>
                </a:solidFill>
                <a:latin typeface="Arial"/>
                <a:cs typeface="Arial"/>
              </a:rPr>
              <a:t>Who</a:t>
            </a:r>
            <a:r>
              <a:rPr sz="3600" i="1" spc="-10" dirty="0">
                <a:solidFill>
                  <a:srgbClr val="31384D"/>
                </a:solidFill>
                <a:latin typeface="Arial"/>
                <a:cs typeface="Arial"/>
              </a:rPr>
              <a:t> </a:t>
            </a:r>
            <a:r>
              <a:rPr sz="3600" i="1" dirty="0">
                <a:solidFill>
                  <a:srgbClr val="31384D"/>
                </a:solidFill>
                <a:latin typeface="Arial"/>
                <a:cs typeface="Arial"/>
              </a:rPr>
              <a:t>is</a:t>
            </a:r>
            <a:r>
              <a:rPr sz="3600" i="1" spc="-10" dirty="0">
                <a:solidFill>
                  <a:srgbClr val="31384D"/>
                </a:solidFill>
                <a:latin typeface="Arial"/>
                <a:cs typeface="Arial"/>
              </a:rPr>
              <a:t> </a:t>
            </a:r>
            <a:r>
              <a:rPr sz="3600" i="1" dirty="0">
                <a:solidFill>
                  <a:srgbClr val="31384D"/>
                </a:solidFill>
                <a:latin typeface="Arial"/>
                <a:cs typeface="Arial"/>
              </a:rPr>
              <a:t>missing</a:t>
            </a:r>
            <a:r>
              <a:rPr sz="3600" i="1" spc="-15" dirty="0">
                <a:solidFill>
                  <a:srgbClr val="31384D"/>
                </a:solidFill>
                <a:latin typeface="Arial"/>
                <a:cs typeface="Arial"/>
              </a:rPr>
              <a:t> </a:t>
            </a:r>
            <a:r>
              <a:rPr sz="3600" i="1" dirty="0">
                <a:solidFill>
                  <a:srgbClr val="31384D"/>
                </a:solidFill>
                <a:latin typeface="Arial"/>
                <a:cs typeface="Arial"/>
              </a:rPr>
              <a:t>from</a:t>
            </a:r>
            <a:r>
              <a:rPr sz="3600" i="1" spc="-10" dirty="0">
                <a:solidFill>
                  <a:srgbClr val="31384D"/>
                </a:solidFill>
                <a:latin typeface="Arial"/>
                <a:cs typeface="Arial"/>
              </a:rPr>
              <a:t> </a:t>
            </a:r>
            <a:r>
              <a:rPr sz="3600" i="1" dirty="0">
                <a:solidFill>
                  <a:srgbClr val="31384D"/>
                </a:solidFill>
                <a:latin typeface="Arial"/>
                <a:cs typeface="Arial"/>
              </a:rPr>
              <a:t>our</a:t>
            </a:r>
            <a:r>
              <a:rPr sz="3600" i="1" spc="-10" dirty="0">
                <a:solidFill>
                  <a:srgbClr val="31384D"/>
                </a:solidFill>
                <a:latin typeface="Arial"/>
                <a:cs typeface="Arial"/>
              </a:rPr>
              <a:t> </a:t>
            </a:r>
            <a:r>
              <a:rPr sz="3600" i="1" dirty="0">
                <a:solidFill>
                  <a:srgbClr val="31384D"/>
                </a:solidFill>
                <a:latin typeface="Arial"/>
                <a:cs typeface="Arial"/>
              </a:rPr>
              <a:t>data?</a:t>
            </a:r>
            <a:r>
              <a:rPr sz="3600" i="1" spc="-15" dirty="0">
                <a:solidFill>
                  <a:srgbClr val="31384D"/>
                </a:solidFill>
                <a:latin typeface="Arial"/>
                <a:cs typeface="Arial"/>
              </a:rPr>
              <a:t> </a:t>
            </a:r>
            <a:r>
              <a:rPr sz="3600" i="1" dirty="0">
                <a:solidFill>
                  <a:srgbClr val="31384D"/>
                </a:solidFill>
                <a:latin typeface="Arial"/>
                <a:cs typeface="Arial"/>
              </a:rPr>
              <a:t>Who</a:t>
            </a:r>
            <a:r>
              <a:rPr sz="3600" i="1" spc="-10" dirty="0">
                <a:solidFill>
                  <a:srgbClr val="31384D"/>
                </a:solidFill>
                <a:latin typeface="Arial"/>
                <a:cs typeface="Arial"/>
              </a:rPr>
              <a:t> </a:t>
            </a:r>
            <a:r>
              <a:rPr sz="3600" i="1" dirty="0">
                <a:solidFill>
                  <a:srgbClr val="31384D"/>
                </a:solidFill>
                <a:latin typeface="Arial"/>
                <a:cs typeface="Arial"/>
              </a:rPr>
              <a:t>is</a:t>
            </a:r>
            <a:r>
              <a:rPr sz="3600" i="1" spc="-10" dirty="0">
                <a:solidFill>
                  <a:srgbClr val="31384D"/>
                </a:solidFill>
                <a:latin typeface="Arial"/>
                <a:cs typeface="Arial"/>
              </a:rPr>
              <a:t> </a:t>
            </a:r>
            <a:r>
              <a:rPr sz="3600" i="1" spc="-20" dirty="0">
                <a:solidFill>
                  <a:srgbClr val="31384D"/>
                </a:solidFill>
                <a:latin typeface="Arial"/>
                <a:cs typeface="Arial"/>
              </a:rPr>
              <a:t>under-</a:t>
            </a:r>
            <a:r>
              <a:rPr sz="3600" i="1" dirty="0">
                <a:solidFill>
                  <a:srgbClr val="31384D"/>
                </a:solidFill>
                <a:latin typeface="Arial"/>
                <a:cs typeface="Arial"/>
              </a:rPr>
              <a:t>counted</a:t>
            </a:r>
            <a:r>
              <a:rPr sz="3600" i="1" spc="-10" dirty="0">
                <a:solidFill>
                  <a:srgbClr val="31384D"/>
                </a:solidFill>
                <a:latin typeface="Arial"/>
                <a:cs typeface="Arial"/>
              </a:rPr>
              <a:t> </a:t>
            </a:r>
            <a:r>
              <a:rPr sz="3600" i="1" spc="-25" dirty="0">
                <a:solidFill>
                  <a:srgbClr val="31384D"/>
                </a:solidFill>
                <a:latin typeface="Arial"/>
                <a:cs typeface="Arial"/>
              </a:rPr>
              <a:t>or </a:t>
            </a:r>
            <a:r>
              <a:rPr sz="3600" i="1" spc="-10" dirty="0">
                <a:solidFill>
                  <a:srgbClr val="31384D"/>
                </a:solidFill>
                <a:latin typeface="Arial"/>
                <a:cs typeface="Arial"/>
              </a:rPr>
              <a:t>misclassified?</a:t>
            </a:r>
            <a:endParaRPr sz="3600" dirty="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descr="$PPTXTitle"/>
          <p:cNvSpPr txBox="1">
            <a:spLocks noGrp="1"/>
          </p:cNvSpPr>
          <p:nvPr>
            <p:ph type="title"/>
          </p:nvPr>
        </p:nvSpPr>
        <p:spPr>
          <a:xfrm>
            <a:off x="4206851" y="156573"/>
            <a:ext cx="9876155" cy="1366520"/>
          </a:xfrm>
          <a:prstGeom prst="rect">
            <a:avLst/>
          </a:prstGeom>
        </p:spPr>
        <p:txBody>
          <a:bodyPr vert="horz" wrap="square" lIns="0" tIns="12700" rIns="0" bIns="0" rtlCol="0">
            <a:spAutoFit/>
          </a:bodyPr>
          <a:lstStyle/>
          <a:p>
            <a:pPr marL="1574165" marR="5080" indent="-1562100">
              <a:lnSpc>
                <a:spcPct val="100000"/>
              </a:lnSpc>
              <a:spcBef>
                <a:spcPts val="100"/>
              </a:spcBef>
            </a:pPr>
            <a:r>
              <a:rPr sz="4400" spc="-10" dirty="0">
                <a:solidFill>
                  <a:schemeClr val="tx1"/>
                </a:solidFill>
              </a:rPr>
              <a:t>Translating</a:t>
            </a:r>
            <a:r>
              <a:rPr sz="4400" spc="-140" dirty="0">
                <a:solidFill>
                  <a:schemeClr val="tx1"/>
                </a:solidFill>
              </a:rPr>
              <a:t> </a:t>
            </a:r>
            <a:r>
              <a:rPr sz="4400" dirty="0">
                <a:solidFill>
                  <a:schemeClr val="tx1"/>
                </a:solidFill>
              </a:rPr>
              <a:t>Findings</a:t>
            </a:r>
            <a:r>
              <a:rPr sz="4400" spc="-125" dirty="0">
                <a:solidFill>
                  <a:schemeClr val="tx1"/>
                </a:solidFill>
              </a:rPr>
              <a:t> </a:t>
            </a:r>
            <a:r>
              <a:rPr sz="4400" dirty="0">
                <a:solidFill>
                  <a:schemeClr val="tx1"/>
                </a:solidFill>
              </a:rPr>
              <a:t>Into</a:t>
            </a:r>
            <a:r>
              <a:rPr sz="4400" spc="-125" dirty="0">
                <a:solidFill>
                  <a:schemeClr val="tx1"/>
                </a:solidFill>
              </a:rPr>
              <a:t> </a:t>
            </a:r>
            <a:r>
              <a:rPr sz="4400" spc="-10" dirty="0">
                <a:solidFill>
                  <a:schemeClr val="tx1"/>
                </a:solidFill>
              </a:rPr>
              <a:t>Actions: </a:t>
            </a:r>
            <a:r>
              <a:rPr sz="4400" dirty="0">
                <a:solidFill>
                  <a:schemeClr val="tx1"/>
                </a:solidFill>
              </a:rPr>
              <a:t>From</a:t>
            </a:r>
            <a:r>
              <a:rPr sz="4400" spc="-114" dirty="0">
                <a:solidFill>
                  <a:schemeClr val="tx1"/>
                </a:solidFill>
              </a:rPr>
              <a:t> </a:t>
            </a:r>
            <a:r>
              <a:rPr sz="4400" dirty="0">
                <a:solidFill>
                  <a:schemeClr val="tx1"/>
                </a:solidFill>
              </a:rPr>
              <a:t>Data</a:t>
            </a:r>
            <a:r>
              <a:rPr sz="4400" spc="-114" dirty="0">
                <a:solidFill>
                  <a:schemeClr val="tx1"/>
                </a:solidFill>
              </a:rPr>
              <a:t> </a:t>
            </a:r>
            <a:r>
              <a:rPr sz="4400" dirty="0">
                <a:solidFill>
                  <a:schemeClr val="tx1"/>
                </a:solidFill>
              </a:rPr>
              <a:t>to</a:t>
            </a:r>
            <a:r>
              <a:rPr sz="4400" spc="-114" dirty="0">
                <a:solidFill>
                  <a:schemeClr val="tx1"/>
                </a:solidFill>
              </a:rPr>
              <a:t> </a:t>
            </a:r>
            <a:r>
              <a:rPr sz="4400" spc="-10" dirty="0">
                <a:solidFill>
                  <a:schemeClr val="tx1"/>
                </a:solidFill>
              </a:rPr>
              <a:t>Decisions</a:t>
            </a:r>
            <a:endParaRPr sz="4400" dirty="0">
              <a:solidFill>
                <a:schemeClr val="tx1"/>
              </a:solidFill>
            </a:endParaRPr>
          </a:p>
        </p:txBody>
      </p:sp>
      <p:grpSp>
        <p:nvGrpSpPr>
          <p:cNvPr id="2" name="object 2">
            <a:extLst>
              <a:ext uri="{C183D7F6-B498-43B3-948B-1728B52AA6E4}">
                <adec:decorative xmlns:adec="http://schemas.microsoft.com/office/drawing/2017/decorative" val="1"/>
              </a:ext>
            </a:extLst>
          </p:cNvPr>
          <p:cNvGrpSpPr/>
          <p:nvPr/>
        </p:nvGrpSpPr>
        <p:grpSpPr>
          <a:xfrm>
            <a:off x="942625" y="2781974"/>
            <a:ext cx="16414115" cy="6532880"/>
            <a:chOff x="942625" y="2781974"/>
            <a:chExt cx="16414115" cy="6532880"/>
          </a:xfrm>
        </p:grpSpPr>
        <p:sp>
          <p:nvSpPr>
            <p:cNvPr id="3" name="object 3"/>
            <p:cNvSpPr/>
            <p:nvPr/>
          </p:nvSpPr>
          <p:spPr>
            <a:xfrm>
              <a:off x="947400" y="2786749"/>
              <a:ext cx="16404590" cy="6523355"/>
            </a:xfrm>
            <a:custGeom>
              <a:avLst/>
              <a:gdLst/>
              <a:ahLst/>
              <a:cxnLst/>
              <a:rect l="l" t="t" r="r" b="b"/>
              <a:pathLst>
                <a:path w="16404590" h="6523355">
                  <a:moveTo>
                    <a:pt x="16312431" y="6523228"/>
                  </a:moveTo>
                  <a:lnTo>
                    <a:pt x="91538" y="6523228"/>
                  </a:lnTo>
                  <a:lnTo>
                    <a:pt x="55907" y="6517104"/>
                  </a:lnTo>
                  <a:lnTo>
                    <a:pt x="26810" y="6500404"/>
                  </a:lnTo>
                  <a:lnTo>
                    <a:pt x="7193" y="6475633"/>
                  </a:lnTo>
                  <a:lnTo>
                    <a:pt x="0" y="6445300"/>
                  </a:lnTo>
                  <a:lnTo>
                    <a:pt x="0" y="77927"/>
                  </a:lnTo>
                  <a:lnTo>
                    <a:pt x="7193" y="47594"/>
                  </a:lnTo>
                  <a:lnTo>
                    <a:pt x="26810" y="22824"/>
                  </a:lnTo>
                  <a:lnTo>
                    <a:pt x="55907" y="6123"/>
                  </a:lnTo>
                  <a:lnTo>
                    <a:pt x="91538" y="0"/>
                  </a:lnTo>
                  <a:lnTo>
                    <a:pt x="16312431" y="0"/>
                  </a:lnTo>
                  <a:lnTo>
                    <a:pt x="16363216" y="13093"/>
                  </a:lnTo>
                  <a:lnTo>
                    <a:pt x="16397000" y="48107"/>
                  </a:lnTo>
                  <a:lnTo>
                    <a:pt x="16403968" y="77927"/>
                  </a:lnTo>
                  <a:lnTo>
                    <a:pt x="16403968" y="6445300"/>
                  </a:lnTo>
                  <a:lnTo>
                    <a:pt x="16396775" y="6475633"/>
                  </a:lnTo>
                  <a:lnTo>
                    <a:pt x="16377157" y="6500404"/>
                  </a:lnTo>
                  <a:lnTo>
                    <a:pt x="16348061" y="6517104"/>
                  </a:lnTo>
                  <a:lnTo>
                    <a:pt x="16312431" y="6523228"/>
                  </a:lnTo>
                  <a:close/>
                </a:path>
              </a:pathLst>
            </a:custGeom>
            <a:solidFill>
              <a:srgbClr val="EDF0F1"/>
            </a:solidFill>
          </p:spPr>
          <p:txBody>
            <a:bodyPr wrap="square" lIns="0" tIns="0" rIns="0" bIns="0" rtlCol="0"/>
            <a:lstStyle/>
            <a:p>
              <a:endParaRPr/>
            </a:p>
          </p:txBody>
        </p:sp>
        <p:sp>
          <p:nvSpPr>
            <p:cNvPr id="4" name="object 4"/>
            <p:cNvSpPr/>
            <p:nvPr/>
          </p:nvSpPr>
          <p:spPr>
            <a:xfrm>
              <a:off x="947400" y="2786749"/>
              <a:ext cx="16404590" cy="6523355"/>
            </a:xfrm>
            <a:custGeom>
              <a:avLst/>
              <a:gdLst/>
              <a:ahLst/>
              <a:cxnLst/>
              <a:rect l="l" t="t" r="r" b="b"/>
              <a:pathLst>
                <a:path w="16404590" h="6523355">
                  <a:moveTo>
                    <a:pt x="91538" y="0"/>
                  </a:moveTo>
                  <a:lnTo>
                    <a:pt x="16312431" y="0"/>
                  </a:lnTo>
                  <a:lnTo>
                    <a:pt x="16330373" y="1511"/>
                  </a:lnTo>
                  <a:lnTo>
                    <a:pt x="16377156" y="22826"/>
                  </a:lnTo>
                  <a:lnTo>
                    <a:pt x="16402193" y="62655"/>
                  </a:lnTo>
                  <a:lnTo>
                    <a:pt x="16403968" y="77927"/>
                  </a:lnTo>
                  <a:lnTo>
                    <a:pt x="16403968" y="6445300"/>
                  </a:lnTo>
                  <a:lnTo>
                    <a:pt x="16396775" y="6475633"/>
                  </a:lnTo>
                  <a:lnTo>
                    <a:pt x="16377157" y="6500404"/>
                  </a:lnTo>
                  <a:lnTo>
                    <a:pt x="16348061" y="6517104"/>
                  </a:lnTo>
                  <a:lnTo>
                    <a:pt x="16312431" y="6523228"/>
                  </a:lnTo>
                  <a:lnTo>
                    <a:pt x="91538" y="6523228"/>
                  </a:lnTo>
                  <a:lnTo>
                    <a:pt x="55907" y="6517104"/>
                  </a:lnTo>
                  <a:lnTo>
                    <a:pt x="26810" y="6500404"/>
                  </a:lnTo>
                  <a:lnTo>
                    <a:pt x="7193" y="6475633"/>
                  </a:lnTo>
                  <a:lnTo>
                    <a:pt x="0" y="6445300"/>
                  </a:lnTo>
                  <a:lnTo>
                    <a:pt x="0" y="77927"/>
                  </a:lnTo>
                  <a:lnTo>
                    <a:pt x="7193" y="47594"/>
                  </a:lnTo>
                  <a:lnTo>
                    <a:pt x="26810" y="22824"/>
                  </a:lnTo>
                  <a:lnTo>
                    <a:pt x="55907" y="6123"/>
                  </a:lnTo>
                  <a:lnTo>
                    <a:pt x="91538" y="0"/>
                  </a:lnTo>
                  <a:close/>
                </a:path>
              </a:pathLst>
            </a:custGeom>
            <a:ln w="9549">
              <a:solidFill>
                <a:srgbClr val="888888"/>
              </a:solidFill>
            </a:ln>
          </p:spPr>
          <p:txBody>
            <a:bodyPr wrap="square" lIns="0" tIns="0" rIns="0" bIns="0" rtlCol="0"/>
            <a:lstStyle/>
            <a:p>
              <a:endParaRPr/>
            </a:p>
          </p:txBody>
        </p:sp>
      </p:grpSp>
      <p:sp>
        <p:nvSpPr>
          <p:cNvPr id="5" name="object 5"/>
          <p:cNvSpPr txBox="1"/>
          <p:nvPr/>
        </p:nvSpPr>
        <p:spPr>
          <a:xfrm>
            <a:off x="1731271" y="2920730"/>
            <a:ext cx="13985875" cy="4874260"/>
          </a:xfrm>
          <a:prstGeom prst="rect">
            <a:avLst/>
          </a:prstGeom>
        </p:spPr>
        <p:txBody>
          <a:bodyPr vert="horz" wrap="square" lIns="0" tIns="317500" rIns="0" bIns="0" rtlCol="0">
            <a:spAutoFit/>
          </a:bodyPr>
          <a:lstStyle/>
          <a:p>
            <a:pPr marL="521970" indent="-509270">
              <a:lnSpc>
                <a:spcPct val="100000"/>
              </a:lnSpc>
              <a:spcBef>
                <a:spcPts val="2500"/>
              </a:spcBef>
              <a:buChar char="●"/>
              <a:tabLst>
                <a:tab pos="521970" algn="l"/>
              </a:tabLst>
            </a:pPr>
            <a:r>
              <a:rPr sz="4000" b="1" dirty="0">
                <a:solidFill>
                  <a:srgbClr val="31384D"/>
                </a:solidFill>
                <a:latin typeface="Arial"/>
                <a:cs typeface="Arial"/>
              </a:rPr>
              <a:t>Operational</a:t>
            </a:r>
            <a:r>
              <a:rPr sz="4000" b="1" spc="-40" dirty="0">
                <a:solidFill>
                  <a:srgbClr val="31384D"/>
                </a:solidFill>
                <a:latin typeface="Arial"/>
                <a:cs typeface="Arial"/>
              </a:rPr>
              <a:t> </a:t>
            </a:r>
            <a:r>
              <a:rPr sz="4000" b="1" dirty="0">
                <a:solidFill>
                  <a:srgbClr val="31384D"/>
                </a:solidFill>
                <a:latin typeface="Arial"/>
                <a:cs typeface="Arial"/>
              </a:rPr>
              <a:t>changes</a:t>
            </a:r>
            <a:r>
              <a:rPr sz="4000" b="1" spc="-35" dirty="0">
                <a:solidFill>
                  <a:srgbClr val="31384D"/>
                </a:solidFill>
                <a:latin typeface="Arial"/>
                <a:cs typeface="Arial"/>
              </a:rPr>
              <a:t> </a:t>
            </a:r>
            <a:r>
              <a:rPr sz="4000" b="1" dirty="0">
                <a:solidFill>
                  <a:srgbClr val="31384D"/>
                </a:solidFill>
                <a:latin typeface="Arial"/>
                <a:cs typeface="Arial"/>
              </a:rPr>
              <a:t>informed</a:t>
            </a:r>
            <a:r>
              <a:rPr sz="4000" b="1" spc="-40" dirty="0">
                <a:solidFill>
                  <a:srgbClr val="31384D"/>
                </a:solidFill>
                <a:latin typeface="Arial"/>
                <a:cs typeface="Arial"/>
              </a:rPr>
              <a:t> </a:t>
            </a:r>
            <a:r>
              <a:rPr sz="4000" b="1" dirty="0">
                <a:solidFill>
                  <a:srgbClr val="31384D"/>
                </a:solidFill>
                <a:latin typeface="Arial"/>
                <a:cs typeface="Arial"/>
              </a:rPr>
              <a:t>by</a:t>
            </a:r>
            <a:r>
              <a:rPr sz="4000" b="1" spc="-35" dirty="0">
                <a:solidFill>
                  <a:srgbClr val="31384D"/>
                </a:solidFill>
                <a:latin typeface="Arial"/>
                <a:cs typeface="Arial"/>
              </a:rPr>
              <a:t> </a:t>
            </a:r>
            <a:r>
              <a:rPr sz="4000" b="1" spc="-10" dirty="0">
                <a:solidFill>
                  <a:srgbClr val="31384D"/>
                </a:solidFill>
                <a:latin typeface="Arial"/>
                <a:cs typeface="Arial"/>
              </a:rPr>
              <a:t>evaluation</a:t>
            </a:r>
            <a:endParaRPr sz="4000" dirty="0">
              <a:latin typeface="Arial"/>
              <a:cs typeface="Arial"/>
            </a:endParaRPr>
          </a:p>
          <a:p>
            <a:pPr marL="521970" indent="-509270">
              <a:lnSpc>
                <a:spcPct val="100000"/>
              </a:lnSpc>
              <a:spcBef>
                <a:spcPts val="2400"/>
              </a:spcBef>
              <a:buChar char="●"/>
              <a:tabLst>
                <a:tab pos="521970" algn="l"/>
              </a:tabLst>
            </a:pPr>
            <a:r>
              <a:rPr sz="4000" b="1" spc="-10" dirty="0">
                <a:solidFill>
                  <a:srgbClr val="31384D"/>
                </a:solidFill>
                <a:latin typeface="Arial"/>
                <a:cs typeface="Arial"/>
              </a:rPr>
              <a:t>Workforce</a:t>
            </a:r>
            <a:r>
              <a:rPr sz="4000" b="1" spc="-70" dirty="0">
                <a:solidFill>
                  <a:srgbClr val="31384D"/>
                </a:solidFill>
                <a:latin typeface="Arial"/>
                <a:cs typeface="Arial"/>
              </a:rPr>
              <a:t> </a:t>
            </a:r>
            <a:r>
              <a:rPr sz="4000" b="1" dirty="0">
                <a:solidFill>
                  <a:srgbClr val="31384D"/>
                </a:solidFill>
                <a:latin typeface="Arial"/>
                <a:cs typeface="Arial"/>
              </a:rPr>
              <a:t>&amp;</a:t>
            </a:r>
            <a:r>
              <a:rPr sz="4000" b="1" spc="-65" dirty="0">
                <a:solidFill>
                  <a:srgbClr val="31384D"/>
                </a:solidFill>
                <a:latin typeface="Arial"/>
                <a:cs typeface="Arial"/>
              </a:rPr>
              <a:t> </a:t>
            </a:r>
            <a:r>
              <a:rPr sz="4000" b="1" dirty="0">
                <a:solidFill>
                  <a:srgbClr val="31384D"/>
                </a:solidFill>
                <a:latin typeface="Arial"/>
                <a:cs typeface="Arial"/>
              </a:rPr>
              <a:t>support</a:t>
            </a:r>
            <a:r>
              <a:rPr sz="4000" b="1" spc="-70" dirty="0">
                <a:solidFill>
                  <a:srgbClr val="31384D"/>
                </a:solidFill>
                <a:latin typeface="Arial"/>
                <a:cs typeface="Arial"/>
              </a:rPr>
              <a:t> </a:t>
            </a:r>
            <a:r>
              <a:rPr sz="4000" b="1" spc="-10" dirty="0">
                <a:solidFill>
                  <a:srgbClr val="31384D"/>
                </a:solidFill>
                <a:latin typeface="Arial"/>
                <a:cs typeface="Arial"/>
              </a:rPr>
              <a:t>decisions</a:t>
            </a:r>
            <a:endParaRPr sz="4000" dirty="0">
              <a:latin typeface="Arial"/>
              <a:cs typeface="Arial"/>
            </a:endParaRPr>
          </a:p>
          <a:p>
            <a:pPr marL="521970" indent="-509270">
              <a:lnSpc>
                <a:spcPct val="100000"/>
              </a:lnSpc>
              <a:spcBef>
                <a:spcPts val="2400"/>
              </a:spcBef>
              <a:buChar char="●"/>
              <a:tabLst>
                <a:tab pos="521970" algn="l"/>
              </a:tabLst>
            </a:pPr>
            <a:r>
              <a:rPr sz="4000" b="1" dirty="0">
                <a:solidFill>
                  <a:srgbClr val="31384D"/>
                </a:solidFill>
                <a:latin typeface="Arial"/>
                <a:cs typeface="Arial"/>
              </a:rPr>
              <a:t>Policy</a:t>
            </a:r>
            <a:r>
              <a:rPr sz="4000" b="1" spc="-35" dirty="0">
                <a:solidFill>
                  <a:srgbClr val="31384D"/>
                </a:solidFill>
                <a:latin typeface="Arial"/>
                <a:cs typeface="Arial"/>
              </a:rPr>
              <a:t> </a:t>
            </a:r>
            <a:r>
              <a:rPr sz="4000" b="1" dirty="0">
                <a:solidFill>
                  <a:srgbClr val="31384D"/>
                </a:solidFill>
                <a:latin typeface="Arial"/>
                <a:cs typeface="Arial"/>
              </a:rPr>
              <a:t>&amp;</a:t>
            </a:r>
            <a:r>
              <a:rPr sz="4000" b="1" spc="-25" dirty="0">
                <a:solidFill>
                  <a:srgbClr val="31384D"/>
                </a:solidFill>
                <a:latin typeface="Arial"/>
                <a:cs typeface="Arial"/>
              </a:rPr>
              <a:t> </a:t>
            </a:r>
            <a:r>
              <a:rPr sz="4000" b="1" dirty="0">
                <a:solidFill>
                  <a:srgbClr val="31384D"/>
                </a:solidFill>
                <a:latin typeface="Arial"/>
                <a:cs typeface="Arial"/>
              </a:rPr>
              <a:t>Funding</a:t>
            </a:r>
            <a:r>
              <a:rPr sz="4000" b="1" spc="-25" dirty="0">
                <a:solidFill>
                  <a:srgbClr val="31384D"/>
                </a:solidFill>
                <a:latin typeface="Arial"/>
                <a:cs typeface="Arial"/>
              </a:rPr>
              <a:t> </a:t>
            </a:r>
            <a:r>
              <a:rPr sz="4000" b="1" spc="-10" dirty="0">
                <a:solidFill>
                  <a:srgbClr val="31384D"/>
                </a:solidFill>
                <a:latin typeface="Arial"/>
                <a:cs typeface="Arial"/>
              </a:rPr>
              <a:t>Implications</a:t>
            </a:r>
            <a:endParaRPr sz="4000" dirty="0">
              <a:latin typeface="Arial"/>
              <a:cs typeface="Arial"/>
            </a:endParaRPr>
          </a:p>
          <a:p>
            <a:pPr marL="521970" indent="-509270">
              <a:lnSpc>
                <a:spcPct val="100000"/>
              </a:lnSpc>
              <a:spcBef>
                <a:spcPts val="2400"/>
              </a:spcBef>
              <a:buChar char="●"/>
              <a:tabLst>
                <a:tab pos="521970" algn="l"/>
              </a:tabLst>
            </a:pPr>
            <a:r>
              <a:rPr sz="4000" b="1" dirty="0">
                <a:solidFill>
                  <a:srgbClr val="31384D"/>
                </a:solidFill>
                <a:latin typeface="Arial"/>
                <a:cs typeface="Arial"/>
              </a:rPr>
              <a:t>Evaluation</a:t>
            </a:r>
            <a:r>
              <a:rPr sz="4000" b="1" spc="-50" dirty="0">
                <a:solidFill>
                  <a:srgbClr val="31384D"/>
                </a:solidFill>
                <a:latin typeface="Arial"/>
                <a:cs typeface="Arial"/>
              </a:rPr>
              <a:t> </a:t>
            </a:r>
            <a:r>
              <a:rPr sz="4000" b="1" dirty="0">
                <a:solidFill>
                  <a:srgbClr val="31384D"/>
                </a:solidFill>
                <a:latin typeface="Arial"/>
                <a:cs typeface="Arial"/>
              </a:rPr>
              <a:t>can</a:t>
            </a:r>
            <a:r>
              <a:rPr sz="4000" b="1" spc="-35" dirty="0">
                <a:solidFill>
                  <a:srgbClr val="31384D"/>
                </a:solidFill>
                <a:latin typeface="Arial"/>
                <a:cs typeface="Arial"/>
              </a:rPr>
              <a:t> </a:t>
            </a:r>
            <a:r>
              <a:rPr sz="4000" b="1" dirty="0">
                <a:solidFill>
                  <a:srgbClr val="31384D"/>
                </a:solidFill>
                <a:latin typeface="Arial"/>
                <a:cs typeface="Arial"/>
              </a:rPr>
              <a:t>help</a:t>
            </a:r>
            <a:r>
              <a:rPr sz="4000" b="1" spc="-35" dirty="0">
                <a:solidFill>
                  <a:srgbClr val="31384D"/>
                </a:solidFill>
                <a:latin typeface="Arial"/>
                <a:cs typeface="Arial"/>
              </a:rPr>
              <a:t> </a:t>
            </a:r>
            <a:r>
              <a:rPr sz="4000" b="1" dirty="0">
                <a:solidFill>
                  <a:srgbClr val="31384D"/>
                </a:solidFill>
                <a:latin typeface="Arial"/>
                <a:cs typeface="Arial"/>
              </a:rPr>
              <a:t>programs</a:t>
            </a:r>
            <a:r>
              <a:rPr sz="4000" b="1" spc="-30" dirty="0">
                <a:solidFill>
                  <a:srgbClr val="31384D"/>
                </a:solidFill>
                <a:latin typeface="Arial"/>
                <a:cs typeface="Arial"/>
              </a:rPr>
              <a:t> </a:t>
            </a:r>
            <a:r>
              <a:rPr sz="4000" b="1" spc="-10" dirty="0">
                <a:solidFill>
                  <a:srgbClr val="31384D"/>
                </a:solidFill>
                <a:latin typeface="Arial"/>
                <a:cs typeface="Arial"/>
              </a:rPr>
              <a:t>claim:</a:t>
            </a:r>
            <a:endParaRPr sz="4000" dirty="0">
              <a:latin typeface="Arial"/>
              <a:cs typeface="Arial"/>
            </a:endParaRPr>
          </a:p>
          <a:p>
            <a:pPr marL="979805" marR="5080">
              <a:lnSpc>
                <a:spcPct val="100000"/>
              </a:lnSpc>
              <a:spcBef>
                <a:spcPts val="735"/>
              </a:spcBef>
            </a:pPr>
            <a:r>
              <a:rPr sz="3600" dirty="0">
                <a:solidFill>
                  <a:srgbClr val="31384D"/>
                </a:solidFill>
                <a:latin typeface="Arial"/>
                <a:cs typeface="Arial"/>
              </a:rPr>
              <a:t>Not</a:t>
            </a:r>
            <a:r>
              <a:rPr sz="3600" spc="-45" dirty="0">
                <a:solidFill>
                  <a:srgbClr val="31384D"/>
                </a:solidFill>
                <a:latin typeface="Arial"/>
                <a:cs typeface="Arial"/>
              </a:rPr>
              <a:t> </a:t>
            </a:r>
            <a:r>
              <a:rPr sz="3600" dirty="0">
                <a:solidFill>
                  <a:srgbClr val="31384D"/>
                </a:solidFill>
                <a:latin typeface="Arial"/>
                <a:cs typeface="Arial"/>
              </a:rPr>
              <a:t>just</a:t>
            </a:r>
            <a:r>
              <a:rPr sz="3600" spc="-30" dirty="0">
                <a:solidFill>
                  <a:srgbClr val="31384D"/>
                </a:solidFill>
                <a:latin typeface="Arial"/>
                <a:cs typeface="Arial"/>
              </a:rPr>
              <a:t> </a:t>
            </a:r>
            <a:r>
              <a:rPr sz="3600" dirty="0">
                <a:solidFill>
                  <a:srgbClr val="31384D"/>
                </a:solidFill>
                <a:latin typeface="Arial"/>
                <a:cs typeface="Arial"/>
              </a:rPr>
              <a:t>running</a:t>
            </a:r>
            <a:r>
              <a:rPr sz="3600" spc="-25" dirty="0">
                <a:solidFill>
                  <a:srgbClr val="31384D"/>
                </a:solidFill>
                <a:latin typeface="Arial"/>
                <a:cs typeface="Arial"/>
              </a:rPr>
              <a:t> </a:t>
            </a:r>
            <a:r>
              <a:rPr sz="3600" dirty="0">
                <a:solidFill>
                  <a:srgbClr val="31384D"/>
                </a:solidFill>
                <a:latin typeface="Arial"/>
                <a:cs typeface="Arial"/>
              </a:rPr>
              <a:t>a</a:t>
            </a:r>
            <a:r>
              <a:rPr sz="3600" spc="-30" dirty="0">
                <a:solidFill>
                  <a:srgbClr val="31384D"/>
                </a:solidFill>
                <a:latin typeface="Arial"/>
                <a:cs typeface="Arial"/>
              </a:rPr>
              <a:t> </a:t>
            </a:r>
            <a:r>
              <a:rPr sz="3600" dirty="0">
                <a:solidFill>
                  <a:srgbClr val="31384D"/>
                </a:solidFill>
                <a:latin typeface="Arial"/>
                <a:cs typeface="Arial"/>
              </a:rPr>
              <a:t>program,</a:t>
            </a:r>
            <a:r>
              <a:rPr sz="3600" spc="-30" dirty="0">
                <a:solidFill>
                  <a:srgbClr val="31384D"/>
                </a:solidFill>
                <a:latin typeface="Arial"/>
                <a:cs typeface="Arial"/>
              </a:rPr>
              <a:t> </a:t>
            </a:r>
            <a:r>
              <a:rPr sz="3600" dirty="0">
                <a:solidFill>
                  <a:srgbClr val="31384D"/>
                </a:solidFill>
                <a:latin typeface="Arial"/>
                <a:cs typeface="Arial"/>
              </a:rPr>
              <a:t>but</a:t>
            </a:r>
            <a:r>
              <a:rPr sz="3600" spc="-30" dirty="0">
                <a:solidFill>
                  <a:srgbClr val="31384D"/>
                </a:solidFill>
                <a:latin typeface="Arial"/>
                <a:cs typeface="Arial"/>
              </a:rPr>
              <a:t> </a:t>
            </a:r>
            <a:r>
              <a:rPr sz="3600" dirty="0">
                <a:solidFill>
                  <a:srgbClr val="31384D"/>
                </a:solidFill>
                <a:latin typeface="Arial"/>
                <a:cs typeface="Arial"/>
              </a:rPr>
              <a:t>studying,</a:t>
            </a:r>
            <a:r>
              <a:rPr sz="3600" spc="-35" dirty="0">
                <a:solidFill>
                  <a:srgbClr val="31384D"/>
                </a:solidFill>
                <a:latin typeface="Arial"/>
                <a:cs typeface="Arial"/>
              </a:rPr>
              <a:t> </a:t>
            </a:r>
            <a:r>
              <a:rPr sz="3600" dirty="0">
                <a:solidFill>
                  <a:srgbClr val="31384D"/>
                </a:solidFill>
                <a:latin typeface="Arial"/>
                <a:cs typeface="Arial"/>
              </a:rPr>
              <a:t>improving,</a:t>
            </a:r>
            <a:r>
              <a:rPr sz="3600" spc="-30" dirty="0">
                <a:solidFill>
                  <a:srgbClr val="31384D"/>
                </a:solidFill>
                <a:latin typeface="Arial"/>
                <a:cs typeface="Arial"/>
              </a:rPr>
              <a:t> </a:t>
            </a:r>
            <a:r>
              <a:rPr sz="3600" dirty="0">
                <a:solidFill>
                  <a:srgbClr val="31384D"/>
                </a:solidFill>
                <a:latin typeface="Arial"/>
                <a:cs typeface="Arial"/>
              </a:rPr>
              <a:t>and</a:t>
            </a:r>
            <a:r>
              <a:rPr sz="3600" spc="-25" dirty="0">
                <a:solidFill>
                  <a:srgbClr val="31384D"/>
                </a:solidFill>
                <a:latin typeface="Arial"/>
                <a:cs typeface="Arial"/>
              </a:rPr>
              <a:t> </a:t>
            </a:r>
            <a:r>
              <a:rPr sz="3600" spc="-10" dirty="0">
                <a:solidFill>
                  <a:srgbClr val="31384D"/>
                </a:solidFill>
                <a:latin typeface="Arial"/>
                <a:cs typeface="Arial"/>
              </a:rPr>
              <a:t>sharing </a:t>
            </a:r>
            <a:r>
              <a:rPr sz="3600" dirty="0">
                <a:solidFill>
                  <a:srgbClr val="31384D"/>
                </a:solidFill>
                <a:latin typeface="Arial"/>
                <a:cs typeface="Arial"/>
              </a:rPr>
              <a:t>what</a:t>
            </a:r>
            <a:r>
              <a:rPr sz="3600" spc="-30" dirty="0">
                <a:solidFill>
                  <a:srgbClr val="31384D"/>
                </a:solidFill>
                <a:latin typeface="Arial"/>
                <a:cs typeface="Arial"/>
              </a:rPr>
              <a:t> </a:t>
            </a:r>
            <a:r>
              <a:rPr sz="3600" dirty="0">
                <a:solidFill>
                  <a:srgbClr val="31384D"/>
                </a:solidFill>
                <a:latin typeface="Arial"/>
                <a:cs typeface="Arial"/>
              </a:rPr>
              <a:t>has</a:t>
            </a:r>
            <a:r>
              <a:rPr sz="3600" spc="-15" dirty="0">
                <a:solidFill>
                  <a:srgbClr val="31384D"/>
                </a:solidFill>
                <a:latin typeface="Arial"/>
                <a:cs typeface="Arial"/>
              </a:rPr>
              <a:t> </a:t>
            </a:r>
            <a:r>
              <a:rPr sz="3600" dirty="0">
                <a:solidFill>
                  <a:srgbClr val="31384D"/>
                </a:solidFill>
                <a:latin typeface="Arial"/>
                <a:cs typeface="Arial"/>
              </a:rPr>
              <a:t>been</a:t>
            </a:r>
            <a:r>
              <a:rPr sz="3600" spc="-15" dirty="0">
                <a:solidFill>
                  <a:srgbClr val="31384D"/>
                </a:solidFill>
                <a:latin typeface="Arial"/>
                <a:cs typeface="Arial"/>
              </a:rPr>
              <a:t> </a:t>
            </a:r>
            <a:r>
              <a:rPr sz="3600" spc="-10" dirty="0">
                <a:solidFill>
                  <a:srgbClr val="31384D"/>
                </a:solidFill>
                <a:latin typeface="Arial"/>
                <a:cs typeface="Arial"/>
              </a:rPr>
              <a:t>learned</a:t>
            </a:r>
            <a:endParaRPr sz="3600" dirty="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descr="$PPTXTitle"/>
          <p:cNvSpPr txBox="1">
            <a:spLocks noGrp="1"/>
          </p:cNvSpPr>
          <p:nvPr>
            <p:ph type="title"/>
          </p:nvPr>
        </p:nvSpPr>
        <p:spPr>
          <a:xfrm>
            <a:off x="436927" y="145922"/>
            <a:ext cx="17414144" cy="981946"/>
          </a:xfrm>
          <a:prstGeom prst="rect">
            <a:avLst/>
          </a:prstGeom>
        </p:spPr>
        <p:txBody>
          <a:bodyPr vert="horz" wrap="square" lIns="0" tIns="271409" rIns="0" bIns="0" rtlCol="0">
            <a:spAutoFit/>
          </a:bodyPr>
          <a:lstStyle/>
          <a:p>
            <a:pPr marL="2268855">
              <a:lnSpc>
                <a:spcPct val="100000"/>
              </a:lnSpc>
              <a:spcBef>
                <a:spcPts val="100"/>
              </a:spcBef>
            </a:pPr>
            <a:r>
              <a:rPr sz="4600" dirty="0">
                <a:solidFill>
                  <a:schemeClr val="tx1"/>
                </a:solidFill>
              </a:rPr>
              <a:t>Summary</a:t>
            </a:r>
            <a:r>
              <a:rPr sz="4600" spc="-140" dirty="0">
                <a:solidFill>
                  <a:schemeClr val="tx1"/>
                </a:solidFill>
              </a:rPr>
              <a:t> </a:t>
            </a:r>
            <a:r>
              <a:rPr sz="4600" dirty="0">
                <a:solidFill>
                  <a:schemeClr val="tx1"/>
                </a:solidFill>
              </a:rPr>
              <a:t>of</a:t>
            </a:r>
            <a:r>
              <a:rPr sz="4600" spc="-135" dirty="0">
                <a:solidFill>
                  <a:schemeClr val="tx1"/>
                </a:solidFill>
              </a:rPr>
              <a:t> </a:t>
            </a:r>
            <a:r>
              <a:rPr sz="4600" dirty="0">
                <a:solidFill>
                  <a:schemeClr val="tx1"/>
                </a:solidFill>
              </a:rPr>
              <a:t>UMASS</a:t>
            </a:r>
            <a:r>
              <a:rPr sz="4600" spc="-140" dirty="0">
                <a:solidFill>
                  <a:schemeClr val="tx1"/>
                </a:solidFill>
              </a:rPr>
              <a:t> </a:t>
            </a:r>
            <a:r>
              <a:rPr sz="4600" dirty="0">
                <a:solidFill>
                  <a:schemeClr val="tx1"/>
                </a:solidFill>
              </a:rPr>
              <a:t>CPE</a:t>
            </a:r>
            <a:r>
              <a:rPr sz="4600" spc="-135" dirty="0">
                <a:solidFill>
                  <a:schemeClr val="tx1"/>
                </a:solidFill>
              </a:rPr>
              <a:t> </a:t>
            </a:r>
            <a:r>
              <a:rPr sz="4600" spc="-10" dirty="0">
                <a:solidFill>
                  <a:schemeClr val="tx1"/>
                </a:solidFill>
              </a:rPr>
              <a:t>Evaluation</a:t>
            </a:r>
            <a:endParaRPr sz="4600" dirty="0">
              <a:solidFill>
                <a:schemeClr val="tx1"/>
              </a:solidFill>
            </a:endParaRPr>
          </a:p>
        </p:txBody>
      </p:sp>
      <p:sp>
        <p:nvSpPr>
          <p:cNvPr id="2" name="object 2">
            <a:extLst>
              <a:ext uri="{C183D7F6-B498-43B3-948B-1728B52AA6E4}">
                <adec:decorative xmlns:adec="http://schemas.microsoft.com/office/drawing/2017/decorative" val="1"/>
              </a:ext>
            </a:extLst>
          </p:cNvPr>
          <p:cNvSpPr/>
          <p:nvPr/>
        </p:nvSpPr>
        <p:spPr>
          <a:xfrm>
            <a:off x="708539" y="2225094"/>
            <a:ext cx="16615410" cy="7101205"/>
          </a:xfrm>
          <a:custGeom>
            <a:avLst/>
            <a:gdLst/>
            <a:ahLst/>
            <a:cxnLst/>
            <a:rect l="l" t="t" r="r" b="b"/>
            <a:pathLst>
              <a:path w="16615410" h="7101205">
                <a:moveTo>
                  <a:pt x="16614899" y="7101199"/>
                </a:moveTo>
                <a:lnTo>
                  <a:pt x="0" y="7101199"/>
                </a:lnTo>
                <a:lnTo>
                  <a:pt x="0" y="0"/>
                </a:lnTo>
                <a:lnTo>
                  <a:pt x="16614899" y="0"/>
                </a:lnTo>
                <a:lnTo>
                  <a:pt x="16614899" y="7101199"/>
                </a:lnTo>
                <a:close/>
              </a:path>
            </a:pathLst>
          </a:custGeom>
          <a:solidFill>
            <a:srgbClr val="E7ECF4"/>
          </a:solidFill>
        </p:spPr>
        <p:txBody>
          <a:bodyPr wrap="square" lIns="0" tIns="0" rIns="0" bIns="0" rtlCol="0"/>
          <a:lstStyle/>
          <a:p>
            <a:endParaRPr/>
          </a:p>
        </p:txBody>
      </p:sp>
      <p:graphicFrame>
        <p:nvGraphicFramePr>
          <p:cNvPr id="3" name="object 3"/>
          <p:cNvGraphicFramePr>
            <a:graphicFrameLocks noGrp="1"/>
          </p:cNvGraphicFramePr>
          <p:nvPr/>
        </p:nvGraphicFramePr>
        <p:xfrm>
          <a:off x="703764" y="2220318"/>
          <a:ext cx="16617311" cy="7099935"/>
        </p:xfrm>
        <a:graphic>
          <a:graphicData uri="http://schemas.openxmlformats.org/drawingml/2006/table">
            <a:tbl>
              <a:tblPr firstRow="1" bandRow="1">
                <a:tableStyleId>{2D5ABB26-0587-4C30-8999-92F81FD0307C}</a:tableStyleId>
              </a:tblPr>
              <a:tblGrid>
                <a:gridCol w="3478529">
                  <a:extLst>
                    <a:ext uri="{9D8B030D-6E8A-4147-A177-3AD203B41FA5}">
                      <a16:colId xmlns:a16="http://schemas.microsoft.com/office/drawing/2014/main" val="20000"/>
                    </a:ext>
                  </a:extLst>
                </a:gridCol>
                <a:gridCol w="3478529">
                  <a:extLst>
                    <a:ext uri="{9D8B030D-6E8A-4147-A177-3AD203B41FA5}">
                      <a16:colId xmlns:a16="http://schemas.microsoft.com/office/drawing/2014/main" val="20001"/>
                    </a:ext>
                  </a:extLst>
                </a:gridCol>
                <a:gridCol w="3479165">
                  <a:extLst>
                    <a:ext uri="{9D8B030D-6E8A-4147-A177-3AD203B41FA5}">
                      <a16:colId xmlns:a16="http://schemas.microsoft.com/office/drawing/2014/main" val="20002"/>
                    </a:ext>
                  </a:extLst>
                </a:gridCol>
                <a:gridCol w="3579494">
                  <a:extLst>
                    <a:ext uri="{9D8B030D-6E8A-4147-A177-3AD203B41FA5}">
                      <a16:colId xmlns:a16="http://schemas.microsoft.com/office/drawing/2014/main" val="20003"/>
                    </a:ext>
                  </a:extLst>
                </a:gridCol>
                <a:gridCol w="2601594">
                  <a:extLst>
                    <a:ext uri="{9D8B030D-6E8A-4147-A177-3AD203B41FA5}">
                      <a16:colId xmlns:a16="http://schemas.microsoft.com/office/drawing/2014/main" val="20004"/>
                    </a:ext>
                  </a:extLst>
                </a:gridCol>
              </a:tblGrid>
              <a:tr h="1194435">
                <a:tc>
                  <a:txBody>
                    <a:bodyPr/>
                    <a:lstStyle/>
                    <a:p>
                      <a:pPr>
                        <a:lnSpc>
                          <a:spcPct val="100000"/>
                        </a:lnSpc>
                        <a:spcBef>
                          <a:spcPts val="290"/>
                        </a:spcBef>
                      </a:pPr>
                      <a:endParaRPr sz="2400" dirty="0">
                        <a:latin typeface="Times New Roman"/>
                        <a:cs typeface="Times New Roman"/>
                      </a:endParaRPr>
                    </a:p>
                    <a:p>
                      <a:pPr marL="85725">
                        <a:lnSpc>
                          <a:spcPct val="100000"/>
                        </a:lnSpc>
                        <a:spcBef>
                          <a:spcPts val="5"/>
                        </a:spcBef>
                      </a:pPr>
                      <a:r>
                        <a:rPr sz="2400" b="1" dirty="0">
                          <a:latin typeface="Arial"/>
                          <a:cs typeface="Arial"/>
                        </a:rPr>
                        <a:t>Evaluation</a:t>
                      </a:r>
                      <a:r>
                        <a:rPr sz="2400" b="1" spc="-140" dirty="0">
                          <a:latin typeface="Arial"/>
                          <a:cs typeface="Arial"/>
                        </a:rPr>
                        <a:t> </a:t>
                      </a:r>
                      <a:r>
                        <a:rPr sz="2400" b="1" spc="-10" dirty="0">
                          <a:latin typeface="Arial"/>
                          <a:cs typeface="Arial"/>
                        </a:rPr>
                        <a:t>Activity</a:t>
                      </a:r>
                      <a:endParaRPr sz="2400" dirty="0">
                        <a:latin typeface="Arial"/>
                        <a:cs typeface="Arial"/>
                      </a:endParaRPr>
                    </a:p>
                  </a:txBody>
                  <a:tcPr marL="0" marR="0" marT="3683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EF1F3"/>
                    </a:solidFill>
                  </a:tcPr>
                </a:tc>
                <a:tc>
                  <a:txBody>
                    <a:bodyPr/>
                    <a:lstStyle/>
                    <a:p>
                      <a:pPr>
                        <a:lnSpc>
                          <a:spcPct val="100000"/>
                        </a:lnSpc>
                        <a:spcBef>
                          <a:spcPts val="290"/>
                        </a:spcBef>
                      </a:pPr>
                      <a:endParaRPr sz="2400">
                        <a:latin typeface="Times New Roman"/>
                        <a:cs typeface="Times New Roman"/>
                      </a:endParaRPr>
                    </a:p>
                    <a:p>
                      <a:pPr marL="85725">
                        <a:lnSpc>
                          <a:spcPct val="100000"/>
                        </a:lnSpc>
                        <a:spcBef>
                          <a:spcPts val="5"/>
                        </a:spcBef>
                      </a:pPr>
                      <a:r>
                        <a:rPr sz="2400" b="1" spc="-10" dirty="0">
                          <a:latin typeface="Arial"/>
                          <a:cs typeface="Arial"/>
                        </a:rPr>
                        <a:t>Purpose</a:t>
                      </a:r>
                      <a:endParaRPr sz="2400">
                        <a:latin typeface="Arial"/>
                        <a:cs typeface="Arial"/>
                      </a:endParaRPr>
                    </a:p>
                  </a:txBody>
                  <a:tcPr marL="0" marR="0" marT="3683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EF1F3"/>
                    </a:solidFill>
                  </a:tcPr>
                </a:tc>
                <a:tc>
                  <a:txBody>
                    <a:bodyPr/>
                    <a:lstStyle/>
                    <a:p>
                      <a:pPr>
                        <a:lnSpc>
                          <a:spcPct val="100000"/>
                        </a:lnSpc>
                        <a:spcBef>
                          <a:spcPts val="290"/>
                        </a:spcBef>
                      </a:pPr>
                      <a:endParaRPr sz="2400">
                        <a:latin typeface="Times New Roman"/>
                        <a:cs typeface="Times New Roman"/>
                      </a:endParaRPr>
                    </a:p>
                    <a:p>
                      <a:pPr marL="85725">
                        <a:lnSpc>
                          <a:spcPct val="100000"/>
                        </a:lnSpc>
                        <a:spcBef>
                          <a:spcPts val="5"/>
                        </a:spcBef>
                      </a:pPr>
                      <a:r>
                        <a:rPr sz="2400" b="1" dirty="0">
                          <a:latin typeface="Arial"/>
                          <a:cs typeface="Arial"/>
                        </a:rPr>
                        <a:t>Data</a:t>
                      </a:r>
                      <a:r>
                        <a:rPr sz="2400" b="1" spc="-65" dirty="0">
                          <a:latin typeface="Arial"/>
                          <a:cs typeface="Arial"/>
                        </a:rPr>
                        <a:t> </a:t>
                      </a:r>
                      <a:r>
                        <a:rPr sz="2400" b="1" dirty="0">
                          <a:latin typeface="Arial"/>
                          <a:cs typeface="Arial"/>
                        </a:rPr>
                        <a:t>Collection</a:t>
                      </a:r>
                      <a:r>
                        <a:rPr sz="2400" b="1" spc="-60" dirty="0">
                          <a:latin typeface="Arial"/>
                          <a:cs typeface="Arial"/>
                        </a:rPr>
                        <a:t> </a:t>
                      </a:r>
                      <a:r>
                        <a:rPr sz="2400" b="1" spc="-10" dirty="0">
                          <a:latin typeface="Arial"/>
                          <a:cs typeface="Arial"/>
                        </a:rPr>
                        <a:t>Period</a:t>
                      </a:r>
                      <a:endParaRPr sz="2400">
                        <a:latin typeface="Arial"/>
                        <a:cs typeface="Arial"/>
                      </a:endParaRPr>
                    </a:p>
                  </a:txBody>
                  <a:tcPr marL="0" marR="0" marT="3683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EF1F3"/>
                    </a:solidFill>
                  </a:tcPr>
                </a:tc>
                <a:tc>
                  <a:txBody>
                    <a:bodyPr/>
                    <a:lstStyle/>
                    <a:p>
                      <a:pPr>
                        <a:lnSpc>
                          <a:spcPct val="100000"/>
                        </a:lnSpc>
                        <a:spcBef>
                          <a:spcPts val="290"/>
                        </a:spcBef>
                      </a:pPr>
                      <a:endParaRPr sz="2400">
                        <a:latin typeface="Times New Roman"/>
                        <a:cs typeface="Times New Roman"/>
                      </a:endParaRPr>
                    </a:p>
                    <a:p>
                      <a:pPr marL="85725">
                        <a:lnSpc>
                          <a:spcPct val="100000"/>
                        </a:lnSpc>
                        <a:spcBef>
                          <a:spcPts val="5"/>
                        </a:spcBef>
                      </a:pPr>
                      <a:r>
                        <a:rPr sz="2400" b="1" dirty="0">
                          <a:latin typeface="Arial"/>
                          <a:cs typeface="Arial"/>
                        </a:rPr>
                        <a:t>Evaluation</a:t>
                      </a:r>
                      <a:r>
                        <a:rPr sz="2400" b="1" spc="-50" dirty="0">
                          <a:latin typeface="Arial"/>
                          <a:cs typeface="Arial"/>
                        </a:rPr>
                        <a:t> </a:t>
                      </a:r>
                      <a:r>
                        <a:rPr sz="2400" b="1" spc="-20" dirty="0">
                          <a:latin typeface="Arial"/>
                          <a:cs typeface="Arial"/>
                        </a:rPr>
                        <a:t>Type</a:t>
                      </a:r>
                      <a:endParaRPr sz="2400">
                        <a:latin typeface="Arial"/>
                        <a:cs typeface="Arial"/>
                      </a:endParaRPr>
                    </a:p>
                  </a:txBody>
                  <a:tcPr marL="0" marR="0" marT="3683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EF1F3"/>
                    </a:solidFill>
                  </a:tcPr>
                </a:tc>
                <a:tc>
                  <a:txBody>
                    <a:bodyPr/>
                    <a:lstStyle/>
                    <a:p>
                      <a:pPr>
                        <a:lnSpc>
                          <a:spcPct val="100000"/>
                        </a:lnSpc>
                        <a:spcBef>
                          <a:spcPts val="290"/>
                        </a:spcBef>
                      </a:pPr>
                      <a:endParaRPr sz="2400">
                        <a:latin typeface="Times New Roman"/>
                        <a:cs typeface="Times New Roman"/>
                      </a:endParaRPr>
                    </a:p>
                    <a:p>
                      <a:pPr marL="85725">
                        <a:lnSpc>
                          <a:spcPct val="100000"/>
                        </a:lnSpc>
                        <a:spcBef>
                          <a:spcPts val="5"/>
                        </a:spcBef>
                      </a:pPr>
                      <a:r>
                        <a:rPr sz="2400" b="1" dirty="0">
                          <a:latin typeface="Arial"/>
                          <a:cs typeface="Arial"/>
                        </a:rPr>
                        <a:t>Data</a:t>
                      </a:r>
                      <a:r>
                        <a:rPr sz="2400" b="1" spc="-75" dirty="0">
                          <a:latin typeface="Arial"/>
                          <a:cs typeface="Arial"/>
                        </a:rPr>
                        <a:t> </a:t>
                      </a:r>
                      <a:r>
                        <a:rPr sz="2400" b="1" spc="-20" dirty="0">
                          <a:latin typeface="Arial"/>
                          <a:cs typeface="Arial"/>
                        </a:rPr>
                        <a:t>Type</a:t>
                      </a:r>
                      <a:endParaRPr sz="2400">
                        <a:latin typeface="Arial"/>
                        <a:cs typeface="Arial"/>
                      </a:endParaRPr>
                    </a:p>
                  </a:txBody>
                  <a:tcPr marL="0" marR="0" marT="3683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EF1F3"/>
                    </a:solidFill>
                  </a:tcPr>
                </a:tc>
                <a:extLst>
                  <a:ext uri="{0D108BD9-81ED-4DB2-BD59-A6C34878D82A}">
                    <a16:rowId xmlns:a16="http://schemas.microsoft.com/office/drawing/2014/main" val="10000"/>
                  </a:ext>
                </a:extLst>
              </a:tr>
              <a:tr h="1476375">
                <a:tc>
                  <a:txBody>
                    <a:bodyPr/>
                    <a:lstStyle/>
                    <a:p>
                      <a:pPr>
                        <a:lnSpc>
                          <a:spcPct val="100000"/>
                        </a:lnSpc>
                        <a:spcBef>
                          <a:spcPts val="1405"/>
                        </a:spcBef>
                      </a:pPr>
                      <a:endParaRPr sz="2400">
                        <a:latin typeface="Times New Roman"/>
                        <a:cs typeface="Times New Roman"/>
                      </a:endParaRPr>
                    </a:p>
                    <a:p>
                      <a:pPr marL="85725">
                        <a:lnSpc>
                          <a:spcPct val="100000"/>
                        </a:lnSpc>
                      </a:pPr>
                      <a:r>
                        <a:rPr sz="2400" b="1" dirty="0">
                          <a:latin typeface="Arial"/>
                          <a:cs typeface="Arial"/>
                        </a:rPr>
                        <a:t>Community</a:t>
                      </a:r>
                      <a:r>
                        <a:rPr sz="2400" b="1" spc="-45" dirty="0">
                          <a:latin typeface="Arial"/>
                          <a:cs typeface="Arial"/>
                        </a:rPr>
                        <a:t> </a:t>
                      </a:r>
                      <a:r>
                        <a:rPr sz="2400" b="1" spc="-10" dirty="0">
                          <a:latin typeface="Arial"/>
                          <a:cs typeface="Arial"/>
                        </a:rPr>
                        <a:t>Survey</a:t>
                      </a:r>
                      <a:endParaRPr sz="2400">
                        <a:latin typeface="Arial"/>
                        <a:cs typeface="Arial"/>
                      </a:endParaRPr>
                    </a:p>
                  </a:txBody>
                  <a:tcPr marL="0" marR="0" marT="1784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1EBFA"/>
                    </a:solidFill>
                  </a:tcPr>
                </a:tc>
                <a:tc>
                  <a:txBody>
                    <a:bodyPr/>
                    <a:lstStyle/>
                    <a:p>
                      <a:pPr marL="85725" marR="202565">
                        <a:lnSpc>
                          <a:spcPct val="100000"/>
                        </a:lnSpc>
                        <a:spcBef>
                          <a:spcPts val="1285"/>
                        </a:spcBef>
                      </a:pPr>
                      <a:r>
                        <a:rPr sz="2400" dirty="0">
                          <a:latin typeface="Arial"/>
                          <a:cs typeface="Arial"/>
                        </a:rPr>
                        <a:t>Community</a:t>
                      </a:r>
                      <a:r>
                        <a:rPr sz="2400" spc="-130" dirty="0">
                          <a:latin typeface="Arial"/>
                          <a:cs typeface="Arial"/>
                        </a:rPr>
                        <a:t> </a:t>
                      </a:r>
                      <a:r>
                        <a:rPr sz="2400" spc="-10" dirty="0">
                          <a:latin typeface="Arial"/>
                          <a:cs typeface="Arial"/>
                        </a:rPr>
                        <a:t>awareness, </a:t>
                      </a:r>
                      <a:r>
                        <a:rPr sz="2400" dirty="0">
                          <a:latin typeface="Arial"/>
                          <a:cs typeface="Arial"/>
                        </a:rPr>
                        <a:t>priorities,</a:t>
                      </a:r>
                      <a:r>
                        <a:rPr sz="2400" spc="-155" dirty="0">
                          <a:latin typeface="Arial"/>
                          <a:cs typeface="Arial"/>
                        </a:rPr>
                        <a:t> </a:t>
                      </a:r>
                      <a:r>
                        <a:rPr sz="2400" spc="-25" dirty="0">
                          <a:latin typeface="Arial"/>
                          <a:cs typeface="Arial"/>
                        </a:rPr>
                        <a:t>and </a:t>
                      </a:r>
                      <a:r>
                        <a:rPr sz="2400" spc="-10" dirty="0">
                          <a:latin typeface="Arial"/>
                          <a:cs typeface="Arial"/>
                        </a:rPr>
                        <a:t>preferences</a:t>
                      </a:r>
                      <a:endParaRPr sz="2400">
                        <a:latin typeface="Arial"/>
                        <a:cs typeface="Arial"/>
                      </a:endParaRPr>
                    </a:p>
                  </a:txBody>
                  <a:tcPr marL="0" marR="0" marT="16319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1EBFA"/>
                    </a:solidFill>
                  </a:tcPr>
                </a:tc>
                <a:tc>
                  <a:txBody>
                    <a:bodyPr/>
                    <a:lstStyle/>
                    <a:p>
                      <a:pPr>
                        <a:lnSpc>
                          <a:spcPct val="100000"/>
                        </a:lnSpc>
                        <a:spcBef>
                          <a:spcPts val="1405"/>
                        </a:spcBef>
                      </a:pPr>
                      <a:endParaRPr sz="2400" dirty="0">
                        <a:latin typeface="Times New Roman"/>
                        <a:cs typeface="Times New Roman"/>
                      </a:endParaRPr>
                    </a:p>
                    <a:p>
                      <a:pPr marL="85725">
                        <a:lnSpc>
                          <a:spcPct val="100000"/>
                        </a:lnSpc>
                      </a:pPr>
                      <a:r>
                        <a:rPr sz="2400" dirty="0">
                          <a:latin typeface="Arial"/>
                          <a:cs typeface="Arial"/>
                        </a:rPr>
                        <a:t>Baseline</a:t>
                      </a:r>
                      <a:r>
                        <a:rPr sz="2400" spc="-85" dirty="0">
                          <a:latin typeface="Arial"/>
                          <a:cs typeface="Arial"/>
                        </a:rPr>
                        <a:t> </a:t>
                      </a:r>
                      <a:r>
                        <a:rPr sz="2400" spc="-20" dirty="0">
                          <a:latin typeface="Arial"/>
                          <a:cs typeface="Arial"/>
                        </a:rPr>
                        <a:t>(pre-</a:t>
                      </a:r>
                      <a:r>
                        <a:rPr sz="2400" spc="-10" dirty="0">
                          <a:latin typeface="Arial"/>
                          <a:cs typeface="Arial"/>
                        </a:rPr>
                        <a:t>launch)</a:t>
                      </a:r>
                      <a:endParaRPr sz="2400" dirty="0">
                        <a:latin typeface="Arial"/>
                        <a:cs typeface="Arial"/>
                      </a:endParaRPr>
                    </a:p>
                  </a:txBody>
                  <a:tcPr marL="0" marR="0" marT="1784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1EBFA"/>
                    </a:solidFill>
                  </a:tcPr>
                </a:tc>
                <a:tc>
                  <a:txBody>
                    <a:bodyPr/>
                    <a:lstStyle/>
                    <a:p>
                      <a:pPr>
                        <a:lnSpc>
                          <a:spcPct val="100000"/>
                        </a:lnSpc>
                        <a:spcBef>
                          <a:spcPts val="1405"/>
                        </a:spcBef>
                      </a:pPr>
                      <a:endParaRPr sz="2400">
                        <a:latin typeface="Times New Roman"/>
                        <a:cs typeface="Times New Roman"/>
                      </a:endParaRPr>
                    </a:p>
                    <a:p>
                      <a:pPr marL="85725">
                        <a:lnSpc>
                          <a:spcPct val="100000"/>
                        </a:lnSpc>
                      </a:pPr>
                      <a:r>
                        <a:rPr sz="2400" dirty="0">
                          <a:latin typeface="Arial"/>
                          <a:cs typeface="Arial"/>
                        </a:rPr>
                        <a:t>Formative</a:t>
                      </a:r>
                      <a:r>
                        <a:rPr sz="2400" spc="-155" dirty="0">
                          <a:latin typeface="Arial"/>
                          <a:cs typeface="Arial"/>
                        </a:rPr>
                        <a:t> </a:t>
                      </a:r>
                      <a:r>
                        <a:rPr sz="2400" spc="-10" dirty="0">
                          <a:latin typeface="Arial"/>
                          <a:cs typeface="Arial"/>
                        </a:rPr>
                        <a:t>Evaluation</a:t>
                      </a:r>
                      <a:endParaRPr sz="2400">
                        <a:latin typeface="Arial"/>
                        <a:cs typeface="Arial"/>
                      </a:endParaRPr>
                    </a:p>
                  </a:txBody>
                  <a:tcPr marL="0" marR="0" marT="1784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1EBFA"/>
                    </a:solidFill>
                  </a:tcPr>
                </a:tc>
                <a:tc>
                  <a:txBody>
                    <a:bodyPr/>
                    <a:lstStyle/>
                    <a:p>
                      <a:pPr>
                        <a:lnSpc>
                          <a:spcPct val="100000"/>
                        </a:lnSpc>
                        <a:spcBef>
                          <a:spcPts val="1405"/>
                        </a:spcBef>
                      </a:pPr>
                      <a:endParaRPr sz="2400">
                        <a:latin typeface="Times New Roman"/>
                        <a:cs typeface="Times New Roman"/>
                      </a:endParaRPr>
                    </a:p>
                    <a:p>
                      <a:pPr marL="85725">
                        <a:lnSpc>
                          <a:spcPct val="100000"/>
                        </a:lnSpc>
                      </a:pPr>
                      <a:r>
                        <a:rPr sz="2400" spc="-10" dirty="0">
                          <a:latin typeface="Arial"/>
                          <a:cs typeface="Arial"/>
                        </a:rPr>
                        <a:t>Quantitative</a:t>
                      </a:r>
                      <a:endParaRPr sz="2400">
                        <a:latin typeface="Arial"/>
                        <a:cs typeface="Arial"/>
                      </a:endParaRPr>
                    </a:p>
                  </a:txBody>
                  <a:tcPr marL="0" marR="0" marT="1784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1EBFA"/>
                    </a:solidFill>
                  </a:tcPr>
                </a:tc>
                <a:extLst>
                  <a:ext uri="{0D108BD9-81ED-4DB2-BD59-A6C34878D82A}">
                    <a16:rowId xmlns:a16="http://schemas.microsoft.com/office/drawing/2014/main" val="10001"/>
                  </a:ext>
                </a:extLst>
              </a:tr>
              <a:tr h="1476375">
                <a:tc>
                  <a:txBody>
                    <a:bodyPr/>
                    <a:lstStyle/>
                    <a:p>
                      <a:pPr marL="85725" marR="557530">
                        <a:lnSpc>
                          <a:spcPct val="100000"/>
                        </a:lnSpc>
                        <a:spcBef>
                          <a:spcPts val="2725"/>
                        </a:spcBef>
                      </a:pPr>
                      <a:r>
                        <a:rPr sz="2400" b="1" dirty="0">
                          <a:latin typeface="Arial"/>
                          <a:cs typeface="Arial"/>
                        </a:rPr>
                        <a:t>Community</a:t>
                      </a:r>
                      <a:r>
                        <a:rPr sz="2400" b="1" spc="-45" dirty="0">
                          <a:latin typeface="Arial"/>
                          <a:cs typeface="Arial"/>
                        </a:rPr>
                        <a:t> </a:t>
                      </a:r>
                      <a:r>
                        <a:rPr sz="2400" b="1" spc="-10" dirty="0">
                          <a:latin typeface="Arial"/>
                          <a:cs typeface="Arial"/>
                        </a:rPr>
                        <a:t>Partner Interviews</a:t>
                      </a:r>
                      <a:endParaRPr sz="2400">
                        <a:latin typeface="Arial"/>
                        <a:cs typeface="Arial"/>
                      </a:endParaRPr>
                    </a:p>
                  </a:txBody>
                  <a:tcPr marL="0" marR="0" marT="34607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CAE7C9"/>
                    </a:solidFill>
                  </a:tcPr>
                </a:tc>
                <a:tc>
                  <a:txBody>
                    <a:bodyPr/>
                    <a:lstStyle/>
                    <a:p>
                      <a:pPr marL="85725" marR="154305">
                        <a:lnSpc>
                          <a:spcPct val="100000"/>
                        </a:lnSpc>
                        <a:spcBef>
                          <a:spcPts val="2725"/>
                        </a:spcBef>
                      </a:pPr>
                      <a:r>
                        <a:rPr sz="2400" spc="-10" dirty="0">
                          <a:latin typeface="Arial"/>
                          <a:cs typeface="Arial"/>
                        </a:rPr>
                        <a:t>Expectations,</a:t>
                      </a:r>
                      <a:r>
                        <a:rPr sz="2400" spc="-80" dirty="0">
                          <a:latin typeface="Arial"/>
                          <a:cs typeface="Arial"/>
                        </a:rPr>
                        <a:t> </a:t>
                      </a:r>
                      <a:r>
                        <a:rPr sz="2400" spc="-10" dirty="0">
                          <a:latin typeface="Arial"/>
                          <a:cs typeface="Arial"/>
                        </a:rPr>
                        <a:t>concerns, </a:t>
                      </a:r>
                      <a:r>
                        <a:rPr sz="2400" dirty="0">
                          <a:latin typeface="Arial"/>
                          <a:cs typeface="Arial"/>
                        </a:rPr>
                        <a:t>and</a:t>
                      </a:r>
                      <a:r>
                        <a:rPr sz="2400" spc="-35" dirty="0">
                          <a:latin typeface="Arial"/>
                          <a:cs typeface="Arial"/>
                        </a:rPr>
                        <a:t> </a:t>
                      </a:r>
                      <a:r>
                        <a:rPr sz="2400" dirty="0">
                          <a:latin typeface="Arial"/>
                          <a:cs typeface="Arial"/>
                        </a:rPr>
                        <a:t>system</a:t>
                      </a:r>
                      <a:r>
                        <a:rPr sz="2400" spc="-30" dirty="0">
                          <a:latin typeface="Arial"/>
                          <a:cs typeface="Arial"/>
                        </a:rPr>
                        <a:t> </a:t>
                      </a:r>
                      <a:r>
                        <a:rPr sz="2400" spc="-10" dirty="0">
                          <a:latin typeface="Arial"/>
                          <a:cs typeface="Arial"/>
                        </a:rPr>
                        <a:t>integration</a:t>
                      </a:r>
                      <a:endParaRPr sz="2400">
                        <a:latin typeface="Arial"/>
                        <a:cs typeface="Arial"/>
                      </a:endParaRPr>
                    </a:p>
                  </a:txBody>
                  <a:tcPr marL="0" marR="0" marT="34607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CAE7C9"/>
                    </a:solidFill>
                  </a:tcPr>
                </a:tc>
                <a:tc>
                  <a:txBody>
                    <a:bodyPr/>
                    <a:lstStyle/>
                    <a:p>
                      <a:pPr>
                        <a:lnSpc>
                          <a:spcPct val="100000"/>
                        </a:lnSpc>
                        <a:spcBef>
                          <a:spcPts val="1405"/>
                        </a:spcBef>
                      </a:pPr>
                      <a:endParaRPr sz="2400">
                        <a:latin typeface="Times New Roman"/>
                        <a:cs typeface="Times New Roman"/>
                      </a:endParaRPr>
                    </a:p>
                    <a:p>
                      <a:pPr marL="85725">
                        <a:lnSpc>
                          <a:spcPct val="100000"/>
                        </a:lnSpc>
                      </a:pPr>
                      <a:r>
                        <a:rPr sz="2400" dirty="0">
                          <a:latin typeface="Arial"/>
                          <a:cs typeface="Arial"/>
                        </a:rPr>
                        <a:t>Baseline</a:t>
                      </a:r>
                      <a:r>
                        <a:rPr sz="2400" spc="-85" dirty="0">
                          <a:latin typeface="Arial"/>
                          <a:cs typeface="Arial"/>
                        </a:rPr>
                        <a:t> </a:t>
                      </a:r>
                      <a:r>
                        <a:rPr sz="2400" spc="-20" dirty="0">
                          <a:latin typeface="Arial"/>
                          <a:cs typeface="Arial"/>
                        </a:rPr>
                        <a:t>(pre-</a:t>
                      </a:r>
                      <a:r>
                        <a:rPr sz="2400" spc="-10" dirty="0">
                          <a:latin typeface="Arial"/>
                          <a:cs typeface="Arial"/>
                        </a:rPr>
                        <a:t>launch)</a:t>
                      </a:r>
                      <a:endParaRPr sz="2400">
                        <a:latin typeface="Arial"/>
                        <a:cs typeface="Arial"/>
                      </a:endParaRPr>
                    </a:p>
                  </a:txBody>
                  <a:tcPr marL="0" marR="0" marT="1784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CAE7C9"/>
                    </a:solidFill>
                  </a:tcPr>
                </a:tc>
                <a:tc>
                  <a:txBody>
                    <a:bodyPr/>
                    <a:lstStyle/>
                    <a:p>
                      <a:pPr>
                        <a:lnSpc>
                          <a:spcPct val="100000"/>
                        </a:lnSpc>
                        <a:spcBef>
                          <a:spcPts val="1405"/>
                        </a:spcBef>
                      </a:pPr>
                      <a:endParaRPr sz="2400">
                        <a:latin typeface="Times New Roman"/>
                        <a:cs typeface="Times New Roman"/>
                      </a:endParaRPr>
                    </a:p>
                    <a:p>
                      <a:pPr marL="85725">
                        <a:lnSpc>
                          <a:spcPct val="100000"/>
                        </a:lnSpc>
                      </a:pPr>
                      <a:r>
                        <a:rPr sz="2400" dirty="0">
                          <a:latin typeface="Arial"/>
                          <a:cs typeface="Arial"/>
                        </a:rPr>
                        <a:t>Formative</a:t>
                      </a:r>
                      <a:r>
                        <a:rPr sz="2400" spc="-155" dirty="0">
                          <a:latin typeface="Arial"/>
                          <a:cs typeface="Arial"/>
                        </a:rPr>
                        <a:t> </a:t>
                      </a:r>
                      <a:r>
                        <a:rPr sz="2400" spc="-10" dirty="0">
                          <a:latin typeface="Arial"/>
                          <a:cs typeface="Arial"/>
                        </a:rPr>
                        <a:t>Evaluation</a:t>
                      </a:r>
                      <a:endParaRPr sz="2400">
                        <a:latin typeface="Arial"/>
                        <a:cs typeface="Arial"/>
                      </a:endParaRPr>
                    </a:p>
                  </a:txBody>
                  <a:tcPr marL="0" marR="0" marT="1784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CAE7C9"/>
                    </a:solidFill>
                  </a:tcPr>
                </a:tc>
                <a:tc>
                  <a:txBody>
                    <a:bodyPr/>
                    <a:lstStyle/>
                    <a:p>
                      <a:pPr>
                        <a:lnSpc>
                          <a:spcPct val="100000"/>
                        </a:lnSpc>
                        <a:spcBef>
                          <a:spcPts val="1405"/>
                        </a:spcBef>
                      </a:pPr>
                      <a:endParaRPr sz="2400">
                        <a:latin typeface="Times New Roman"/>
                        <a:cs typeface="Times New Roman"/>
                      </a:endParaRPr>
                    </a:p>
                    <a:p>
                      <a:pPr marL="85725">
                        <a:lnSpc>
                          <a:spcPct val="100000"/>
                        </a:lnSpc>
                      </a:pPr>
                      <a:r>
                        <a:rPr sz="2400" spc="-10" dirty="0">
                          <a:latin typeface="Arial"/>
                          <a:cs typeface="Arial"/>
                        </a:rPr>
                        <a:t>Qualitative</a:t>
                      </a:r>
                      <a:endParaRPr sz="2400">
                        <a:latin typeface="Arial"/>
                        <a:cs typeface="Arial"/>
                      </a:endParaRPr>
                    </a:p>
                  </a:txBody>
                  <a:tcPr marL="0" marR="0" marT="1784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CAE7C9"/>
                    </a:solidFill>
                  </a:tcPr>
                </a:tc>
                <a:extLst>
                  <a:ext uri="{0D108BD9-81ED-4DB2-BD59-A6C34878D82A}">
                    <a16:rowId xmlns:a16="http://schemas.microsoft.com/office/drawing/2014/main" val="10002"/>
                  </a:ext>
                </a:extLst>
              </a:tr>
              <a:tr h="1476375">
                <a:tc>
                  <a:txBody>
                    <a:bodyPr/>
                    <a:lstStyle/>
                    <a:p>
                      <a:pPr marL="85725" marR="218440">
                        <a:lnSpc>
                          <a:spcPct val="100000"/>
                        </a:lnSpc>
                        <a:spcBef>
                          <a:spcPts val="2725"/>
                        </a:spcBef>
                      </a:pPr>
                      <a:r>
                        <a:rPr sz="2400" b="1" dirty="0">
                          <a:latin typeface="Arial"/>
                          <a:cs typeface="Arial"/>
                        </a:rPr>
                        <a:t>DCC</a:t>
                      </a:r>
                      <a:r>
                        <a:rPr sz="2400" b="1" spc="-70" dirty="0">
                          <a:latin typeface="Arial"/>
                          <a:cs typeface="Arial"/>
                        </a:rPr>
                        <a:t> </a:t>
                      </a:r>
                      <a:r>
                        <a:rPr sz="2400" b="1" spc="-10" dirty="0">
                          <a:latin typeface="Arial"/>
                          <a:cs typeface="Arial"/>
                        </a:rPr>
                        <a:t>Community Responder</a:t>
                      </a:r>
                      <a:r>
                        <a:rPr sz="2400" b="1" spc="-85" dirty="0">
                          <a:latin typeface="Arial"/>
                          <a:cs typeface="Arial"/>
                        </a:rPr>
                        <a:t> </a:t>
                      </a:r>
                      <a:r>
                        <a:rPr sz="2400" b="1" spc="-10" dirty="0">
                          <a:latin typeface="Arial"/>
                          <a:cs typeface="Arial"/>
                        </a:rPr>
                        <a:t>Interviews</a:t>
                      </a:r>
                      <a:endParaRPr sz="2400">
                        <a:latin typeface="Arial"/>
                        <a:cs typeface="Arial"/>
                      </a:endParaRPr>
                    </a:p>
                  </a:txBody>
                  <a:tcPr marL="0" marR="0" marT="34607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D1D1"/>
                    </a:solidFill>
                  </a:tcPr>
                </a:tc>
                <a:tc>
                  <a:txBody>
                    <a:bodyPr/>
                    <a:lstStyle/>
                    <a:p>
                      <a:pPr marL="85725" marR="403860">
                        <a:lnSpc>
                          <a:spcPct val="100000"/>
                        </a:lnSpc>
                        <a:spcBef>
                          <a:spcPts val="1285"/>
                        </a:spcBef>
                      </a:pPr>
                      <a:r>
                        <a:rPr sz="2400" dirty="0">
                          <a:latin typeface="Arial"/>
                          <a:cs typeface="Arial"/>
                        </a:rPr>
                        <a:t>Frontline</a:t>
                      </a:r>
                      <a:r>
                        <a:rPr sz="2400" spc="-140" dirty="0">
                          <a:latin typeface="Arial"/>
                          <a:cs typeface="Arial"/>
                        </a:rPr>
                        <a:t> </a:t>
                      </a:r>
                      <a:r>
                        <a:rPr sz="2400" spc="-10" dirty="0">
                          <a:latin typeface="Arial"/>
                          <a:cs typeface="Arial"/>
                        </a:rPr>
                        <a:t>perspectives </a:t>
                      </a:r>
                      <a:r>
                        <a:rPr sz="2400" dirty="0">
                          <a:latin typeface="Arial"/>
                          <a:cs typeface="Arial"/>
                        </a:rPr>
                        <a:t>during</a:t>
                      </a:r>
                      <a:r>
                        <a:rPr sz="2400" spc="-100" dirty="0">
                          <a:latin typeface="Arial"/>
                          <a:cs typeface="Arial"/>
                        </a:rPr>
                        <a:t> </a:t>
                      </a:r>
                      <a:r>
                        <a:rPr sz="2400" spc="-10" dirty="0">
                          <a:latin typeface="Arial"/>
                          <a:cs typeface="Arial"/>
                        </a:rPr>
                        <a:t>early implementation</a:t>
                      </a:r>
                      <a:endParaRPr sz="2400">
                        <a:latin typeface="Arial"/>
                        <a:cs typeface="Arial"/>
                      </a:endParaRPr>
                    </a:p>
                  </a:txBody>
                  <a:tcPr marL="0" marR="0" marT="16319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D1D1"/>
                    </a:solidFill>
                  </a:tcPr>
                </a:tc>
                <a:tc>
                  <a:txBody>
                    <a:bodyPr/>
                    <a:lstStyle/>
                    <a:p>
                      <a:pPr marL="85725" marR="523240">
                        <a:lnSpc>
                          <a:spcPct val="100000"/>
                        </a:lnSpc>
                        <a:spcBef>
                          <a:spcPts val="2725"/>
                        </a:spcBef>
                      </a:pPr>
                      <a:r>
                        <a:rPr sz="2400" dirty="0">
                          <a:latin typeface="Arial"/>
                          <a:cs typeface="Arial"/>
                        </a:rPr>
                        <a:t>Early</a:t>
                      </a:r>
                      <a:r>
                        <a:rPr sz="2400" spc="-60" dirty="0">
                          <a:latin typeface="Arial"/>
                          <a:cs typeface="Arial"/>
                        </a:rPr>
                        <a:t> </a:t>
                      </a:r>
                      <a:r>
                        <a:rPr sz="2400" spc="-10" dirty="0">
                          <a:latin typeface="Arial"/>
                          <a:cs typeface="Arial"/>
                        </a:rPr>
                        <a:t>Implementation </a:t>
                      </a:r>
                      <a:r>
                        <a:rPr sz="2400" spc="-30" dirty="0">
                          <a:latin typeface="Arial"/>
                          <a:cs typeface="Arial"/>
                        </a:rPr>
                        <a:t>(Year</a:t>
                      </a:r>
                      <a:r>
                        <a:rPr sz="2400" spc="-130" dirty="0">
                          <a:latin typeface="Arial"/>
                          <a:cs typeface="Arial"/>
                        </a:rPr>
                        <a:t> </a:t>
                      </a:r>
                      <a:r>
                        <a:rPr sz="2400" spc="-25" dirty="0">
                          <a:latin typeface="Arial"/>
                          <a:cs typeface="Arial"/>
                        </a:rPr>
                        <a:t>1)</a:t>
                      </a:r>
                      <a:endParaRPr sz="2400">
                        <a:latin typeface="Arial"/>
                        <a:cs typeface="Arial"/>
                      </a:endParaRPr>
                    </a:p>
                  </a:txBody>
                  <a:tcPr marL="0" marR="0" marT="34607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D1D1"/>
                    </a:solidFill>
                  </a:tcPr>
                </a:tc>
                <a:tc>
                  <a:txBody>
                    <a:bodyPr/>
                    <a:lstStyle/>
                    <a:p>
                      <a:pPr>
                        <a:lnSpc>
                          <a:spcPct val="100000"/>
                        </a:lnSpc>
                        <a:spcBef>
                          <a:spcPts val="1405"/>
                        </a:spcBef>
                      </a:pPr>
                      <a:endParaRPr sz="2400">
                        <a:latin typeface="Times New Roman"/>
                        <a:cs typeface="Times New Roman"/>
                      </a:endParaRPr>
                    </a:p>
                    <a:p>
                      <a:pPr marL="85725">
                        <a:lnSpc>
                          <a:spcPct val="100000"/>
                        </a:lnSpc>
                      </a:pPr>
                      <a:r>
                        <a:rPr sz="2400" dirty="0">
                          <a:latin typeface="Arial"/>
                          <a:cs typeface="Arial"/>
                        </a:rPr>
                        <a:t>Process</a:t>
                      </a:r>
                      <a:r>
                        <a:rPr sz="2400" spc="-95" dirty="0">
                          <a:latin typeface="Arial"/>
                          <a:cs typeface="Arial"/>
                        </a:rPr>
                        <a:t> </a:t>
                      </a:r>
                      <a:r>
                        <a:rPr sz="2400" spc="-10" dirty="0">
                          <a:latin typeface="Arial"/>
                          <a:cs typeface="Arial"/>
                        </a:rPr>
                        <a:t>Evaluation</a:t>
                      </a:r>
                      <a:endParaRPr sz="2400">
                        <a:latin typeface="Arial"/>
                        <a:cs typeface="Arial"/>
                      </a:endParaRPr>
                    </a:p>
                  </a:txBody>
                  <a:tcPr marL="0" marR="0" marT="1784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D1D1"/>
                    </a:solidFill>
                  </a:tcPr>
                </a:tc>
                <a:tc>
                  <a:txBody>
                    <a:bodyPr/>
                    <a:lstStyle/>
                    <a:p>
                      <a:pPr>
                        <a:lnSpc>
                          <a:spcPct val="100000"/>
                        </a:lnSpc>
                        <a:spcBef>
                          <a:spcPts val="1405"/>
                        </a:spcBef>
                      </a:pPr>
                      <a:endParaRPr sz="2400">
                        <a:latin typeface="Times New Roman"/>
                        <a:cs typeface="Times New Roman"/>
                      </a:endParaRPr>
                    </a:p>
                    <a:p>
                      <a:pPr marL="85725">
                        <a:lnSpc>
                          <a:spcPct val="100000"/>
                        </a:lnSpc>
                      </a:pPr>
                      <a:r>
                        <a:rPr sz="2400" spc="-10" dirty="0">
                          <a:latin typeface="Arial"/>
                          <a:cs typeface="Arial"/>
                        </a:rPr>
                        <a:t>Qualitative</a:t>
                      </a:r>
                      <a:endParaRPr sz="2400">
                        <a:latin typeface="Arial"/>
                        <a:cs typeface="Arial"/>
                      </a:endParaRPr>
                    </a:p>
                  </a:txBody>
                  <a:tcPr marL="0" marR="0" marT="1784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DD1D1"/>
                    </a:solidFill>
                  </a:tcPr>
                </a:tc>
                <a:extLst>
                  <a:ext uri="{0D108BD9-81ED-4DB2-BD59-A6C34878D82A}">
                    <a16:rowId xmlns:a16="http://schemas.microsoft.com/office/drawing/2014/main" val="10003"/>
                  </a:ext>
                </a:extLst>
              </a:tr>
              <a:tr h="1476375">
                <a:tc>
                  <a:txBody>
                    <a:bodyPr/>
                    <a:lstStyle/>
                    <a:p>
                      <a:pPr>
                        <a:lnSpc>
                          <a:spcPct val="100000"/>
                        </a:lnSpc>
                        <a:spcBef>
                          <a:spcPts val="1405"/>
                        </a:spcBef>
                      </a:pPr>
                      <a:endParaRPr sz="2400">
                        <a:latin typeface="Times New Roman"/>
                        <a:cs typeface="Times New Roman"/>
                      </a:endParaRPr>
                    </a:p>
                    <a:p>
                      <a:pPr marL="85725">
                        <a:lnSpc>
                          <a:spcPct val="100000"/>
                        </a:lnSpc>
                      </a:pPr>
                      <a:r>
                        <a:rPr sz="2400" b="1" dirty="0">
                          <a:latin typeface="Arial"/>
                          <a:cs typeface="Arial"/>
                        </a:rPr>
                        <a:t>DCC</a:t>
                      </a:r>
                      <a:r>
                        <a:rPr sz="2400" b="1" spc="-40" dirty="0">
                          <a:latin typeface="Arial"/>
                          <a:cs typeface="Arial"/>
                        </a:rPr>
                        <a:t> </a:t>
                      </a:r>
                      <a:r>
                        <a:rPr sz="2400" b="1" dirty="0">
                          <a:latin typeface="Arial"/>
                          <a:cs typeface="Arial"/>
                        </a:rPr>
                        <a:t>Client</a:t>
                      </a:r>
                      <a:r>
                        <a:rPr sz="2400" b="1" spc="-35" dirty="0">
                          <a:latin typeface="Arial"/>
                          <a:cs typeface="Arial"/>
                        </a:rPr>
                        <a:t> </a:t>
                      </a:r>
                      <a:r>
                        <a:rPr sz="2400" b="1" spc="-10" dirty="0">
                          <a:latin typeface="Arial"/>
                          <a:cs typeface="Arial"/>
                        </a:rPr>
                        <a:t>Interviews</a:t>
                      </a:r>
                      <a:endParaRPr sz="2400">
                        <a:latin typeface="Arial"/>
                        <a:cs typeface="Arial"/>
                      </a:endParaRPr>
                    </a:p>
                  </a:txBody>
                  <a:tcPr marL="0" marR="0" marT="1784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CE4BD"/>
                    </a:solidFill>
                  </a:tcPr>
                </a:tc>
                <a:tc>
                  <a:txBody>
                    <a:bodyPr/>
                    <a:lstStyle/>
                    <a:p>
                      <a:pPr marL="85725" marR="458470" algn="just">
                        <a:lnSpc>
                          <a:spcPct val="100000"/>
                        </a:lnSpc>
                        <a:spcBef>
                          <a:spcPts val="1285"/>
                        </a:spcBef>
                      </a:pPr>
                      <a:r>
                        <a:rPr sz="2400" dirty="0">
                          <a:latin typeface="Arial"/>
                          <a:cs typeface="Arial"/>
                        </a:rPr>
                        <a:t>Client</a:t>
                      </a:r>
                      <a:r>
                        <a:rPr sz="2400" spc="-114" dirty="0">
                          <a:latin typeface="Arial"/>
                          <a:cs typeface="Arial"/>
                        </a:rPr>
                        <a:t> </a:t>
                      </a:r>
                      <a:r>
                        <a:rPr sz="2400" dirty="0">
                          <a:latin typeface="Arial"/>
                          <a:cs typeface="Arial"/>
                        </a:rPr>
                        <a:t>experiences</a:t>
                      </a:r>
                      <a:r>
                        <a:rPr sz="2400" spc="-114" dirty="0">
                          <a:latin typeface="Arial"/>
                          <a:cs typeface="Arial"/>
                        </a:rPr>
                        <a:t> </a:t>
                      </a:r>
                      <a:r>
                        <a:rPr sz="2400" spc="-25" dirty="0">
                          <a:latin typeface="Arial"/>
                          <a:cs typeface="Arial"/>
                        </a:rPr>
                        <a:t>of </a:t>
                      </a:r>
                      <a:r>
                        <a:rPr sz="2400" dirty="0">
                          <a:latin typeface="Arial"/>
                          <a:cs typeface="Arial"/>
                        </a:rPr>
                        <a:t>services,</a:t>
                      </a:r>
                      <a:r>
                        <a:rPr sz="2400" spc="-130" dirty="0">
                          <a:latin typeface="Arial"/>
                          <a:cs typeface="Arial"/>
                        </a:rPr>
                        <a:t> </a:t>
                      </a:r>
                      <a:r>
                        <a:rPr sz="2400" dirty="0">
                          <a:latin typeface="Arial"/>
                          <a:cs typeface="Arial"/>
                        </a:rPr>
                        <a:t>spaces,</a:t>
                      </a:r>
                      <a:r>
                        <a:rPr sz="2400" spc="-130" dirty="0">
                          <a:latin typeface="Arial"/>
                          <a:cs typeface="Arial"/>
                        </a:rPr>
                        <a:t> </a:t>
                      </a:r>
                      <a:r>
                        <a:rPr sz="2400" spc="-25" dirty="0">
                          <a:latin typeface="Arial"/>
                          <a:cs typeface="Arial"/>
                        </a:rPr>
                        <a:t>and </a:t>
                      </a:r>
                      <a:r>
                        <a:rPr sz="2400" spc="-10" dirty="0">
                          <a:latin typeface="Arial"/>
                          <a:cs typeface="Arial"/>
                        </a:rPr>
                        <a:t>relationships</a:t>
                      </a:r>
                      <a:endParaRPr sz="2400" dirty="0">
                        <a:latin typeface="Arial"/>
                        <a:cs typeface="Arial"/>
                      </a:endParaRPr>
                    </a:p>
                  </a:txBody>
                  <a:tcPr marL="0" marR="0" marT="16319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CE4BD"/>
                    </a:solidFill>
                  </a:tcPr>
                </a:tc>
                <a:tc>
                  <a:txBody>
                    <a:bodyPr/>
                    <a:lstStyle/>
                    <a:p>
                      <a:pPr marL="85725" marR="65405">
                        <a:lnSpc>
                          <a:spcPct val="100000"/>
                        </a:lnSpc>
                        <a:spcBef>
                          <a:spcPts val="2725"/>
                        </a:spcBef>
                      </a:pPr>
                      <a:r>
                        <a:rPr sz="2400" dirty="0">
                          <a:latin typeface="Arial"/>
                          <a:cs typeface="Arial"/>
                        </a:rPr>
                        <a:t>Ongoing</a:t>
                      </a:r>
                      <a:r>
                        <a:rPr sz="2400" spc="-130" dirty="0">
                          <a:latin typeface="Arial"/>
                          <a:cs typeface="Arial"/>
                        </a:rPr>
                        <a:t> </a:t>
                      </a:r>
                      <a:r>
                        <a:rPr sz="2400" spc="-10" dirty="0">
                          <a:latin typeface="Arial"/>
                          <a:cs typeface="Arial"/>
                        </a:rPr>
                        <a:t>Implementation </a:t>
                      </a:r>
                      <a:r>
                        <a:rPr sz="2400" spc="-30" dirty="0">
                          <a:latin typeface="Arial"/>
                          <a:cs typeface="Arial"/>
                        </a:rPr>
                        <a:t>(Year</a:t>
                      </a:r>
                      <a:r>
                        <a:rPr sz="2400" spc="-130" dirty="0">
                          <a:latin typeface="Arial"/>
                          <a:cs typeface="Arial"/>
                        </a:rPr>
                        <a:t> </a:t>
                      </a:r>
                      <a:r>
                        <a:rPr sz="2400" spc="-25" dirty="0">
                          <a:latin typeface="Arial"/>
                          <a:cs typeface="Arial"/>
                        </a:rPr>
                        <a:t>2)</a:t>
                      </a:r>
                      <a:endParaRPr sz="2400">
                        <a:latin typeface="Arial"/>
                        <a:cs typeface="Arial"/>
                      </a:endParaRPr>
                    </a:p>
                  </a:txBody>
                  <a:tcPr marL="0" marR="0" marT="34607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CE4BD"/>
                    </a:solidFill>
                  </a:tcPr>
                </a:tc>
                <a:tc>
                  <a:txBody>
                    <a:bodyPr/>
                    <a:lstStyle/>
                    <a:p>
                      <a:pPr>
                        <a:lnSpc>
                          <a:spcPct val="100000"/>
                        </a:lnSpc>
                        <a:spcBef>
                          <a:spcPts val="1405"/>
                        </a:spcBef>
                      </a:pPr>
                      <a:endParaRPr sz="2400">
                        <a:latin typeface="Times New Roman"/>
                        <a:cs typeface="Times New Roman"/>
                      </a:endParaRPr>
                    </a:p>
                    <a:p>
                      <a:pPr marL="85725">
                        <a:lnSpc>
                          <a:spcPct val="100000"/>
                        </a:lnSpc>
                      </a:pPr>
                      <a:r>
                        <a:rPr sz="2400" dirty="0">
                          <a:latin typeface="Arial"/>
                          <a:cs typeface="Arial"/>
                        </a:rPr>
                        <a:t>Process</a:t>
                      </a:r>
                      <a:r>
                        <a:rPr sz="2400" spc="-95" dirty="0">
                          <a:latin typeface="Arial"/>
                          <a:cs typeface="Arial"/>
                        </a:rPr>
                        <a:t> </a:t>
                      </a:r>
                      <a:r>
                        <a:rPr sz="2400" spc="-10" dirty="0">
                          <a:latin typeface="Arial"/>
                          <a:cs typeface="Arial"/>
                        </a:rPr>
                        <a:t>Evaluation</a:t>
                      </a:r>
                      <a:endParaRPr sz="2400">
                        <a:latin typeface="Arial"/>
                        <a:cs typeface="Arial"/>
                      </a:endParaRPr>
                    </a:p>
                  </a:txBody>
                  <a:tcPr marL="0" marR="0" marT="1784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CE4BD"/>
                    </a:solidFill>
                  </a:tcPr>
                </a:tc>
                <a:tc>
                  <a:txBody>
                    <a:bodyPr/>
                    <a:lstStyle/>
                    <a:p>
                      <a:pPr>
                        <a:lnSpc>
                          <a:spcPct val="100000"/>
                        </a:lnSpc>
                        <a:spcBef>
                          <a:spcPts val="1405"/>
                        </a:spcBef>
                      </a:pPr>
                      <a:endParaRPr sz="2400" dirty="0">
                        <a:latin typeface="Times New Roman"/>
                        <a:cs typeface="Times New Roman"/>
                      </a:endParaRPr>
                    </a:p>
                    <a:p>
                      <a:pPr marL="85725">
                        <a:lnSpc>
                          <a:spcPct val="100000"/>
                        </a:lnSpc>
                      </a:pPr>
                      <a:r>
                        <a:rPr sz="2400" spc="-10" dirty="0">
                          <a:latin typeface="Arial"/>
                          <a:cs typeface="Arial"/>
                        </a:rPr>
                        <a:t>Qualitative</a:t>
                      </a:r>
                      <a:endParaRPr sz="2400" dirty="0">
                        <a:latin typeface="Arial"/>
                        <a:cs typeface="Arial"/>
                      </a:endParaRPr>
                    </a:p>
                  </a:txBody>
                  <a:tcPr marL="0" marR="0" marT="1784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CE4BD"/>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606136" y="2147453"/>
            <a:ext cx="16748125" cy="6378575"/>
          </a:xfrm>
          <a:custGeom>
            <a:avLst/>
            <a:gdLst/>
            <a:ahLst/>
            <a:cxnLst/>
            <a:rect l="l" t="t" r="r" b="b"/>
            <a:pathLst>
              <a:path w="16748125" h="6378575">
                <a:moveTo>
                  <a:pt x="16747899" y="6378349"/>
                </a:moveTo>
                <a:lnTo>
                  <a:pt x="0" y="6378349"/>
                </a:lnTo>
                <a:lnTo>
                  <a:pt x="0" y="0"/>
                </a:lnTo>
                <a:lnTo>
                  <a:pt x="16747899" y="0"/>
                </a:lnTo>
                <a:lnTo>
                  <a:pt x="16747899" y="6378349"/>
                </a:lnTo>
                <a:close/>
              </a:path>
            </a:pathLst>
          </a:custGeom>
          <a:solidFill>
            <a:srgbClr val="E7ECF4"/>
          </a:solidFill>
        </p:spPr>
        <p:txBody>
          <a:bodyPr wrap="square" lIns="0" tIns="0" rIns="0" bIns="0" rtlCol="0"/>
          <a:lstStyle/>
          <a:p>
            <a:endParaRPr/>
          </a:p>
        </p:txBody>
      </p:sp>
      <p:sp>
        <p:nvSpPr>
          <p:cNvPr id="8" name="object 5" descr="$PPTXTitle"/>
          <p:cNvSpPr txBox="1">
            <a:spLocks noGrp="1"/>
          </p:cNvSpPr>
          <p:nvPr>
            <p:ph type="title" idx="4294967295"/>
          </p:nvPr>
        </p:nvSpPr>
        <p:spPr>
          <a:xfrm>
            <a:off x="3200400" y="800100"/>
            <a:ext cx="10944225" cy="72707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sz="5000" b="1" i="0">
                <a:solidFill>
                  <a:srgbClr val="D88E29"/>
                </a:solidFill>
                <a:latin typeface="Georgia"/>
                <a:ea typeface="+mj-ea"/>
                <a:cs typeface="Georgia"/>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600" b="1" i="0" u="none" strike="noStrike" kern="0" cap="none" spc="0" normalizeH="0" baseline="0" noProof="0" dirty="0">
                <a:ln>
                  <a:noFill/>
                </a:ln>
                <a:solidFill>
                  <a:schemeClr val="tx1"/>
                </a:solidFill>
                <a:effectLst/>
                <a:uLnTx/>
                <a:uFillTx/>
                <a:latin typeface="Georgia"/>
                <a:ea typeface="+mj-ea"/>
                <a:cs typeface="Georgia"/>
              </a:rPr>
              <a:t>Summary</a:t>
            </a:r>
            <a:r>
              <a:rPr kumimoji="0" lang="en-US" sz="4600" b="1" i="0" u="none" strike="noStrike" kern="0" cap="none" spc="-140" normalizeH="0" baseline="0" noProof="0" dirty="0">
                <a:ln>
                  <a:noFill/>
                </a:ln>
                <a:solidFill>
                  <a:schemeClr val="tx1"/>
                </a:solidFill>
                <a:effectLst/>
                <a:uLnTx/>
                <a:uFillTx/>
                <a:latin typeface="Georgia"/>
                <a:ea typeface="+mj-ea"/>
                <a:cs typeface="Georgia"/>
              </a:rPr>
              <a:t> </a:t>
            </a:r>
            <a:r>
              <a:rPr kumimoji="0" lang="en-US" sz="4600" b="1" i="0" u="none" strike="noStrike" kern="0" cap="none" spc="0" normalizeH="0" baseline="0" noProof="0" dirty="0">
                <a:ln>
                  <a:noFill/>
                </a:ln>
                <a:solidFill>
                  <a:schemeClr val="tx1"/>
                </a:solidFill>
                <a:effectLst/>
                <a:uLnTx/>
                <a:uFillTx/>
                <a:latin typeface="Georgia"/>
                <a:ea typeface="+mj-ea"/>
                <a:cs typeface="Georgia"/>
              </a:rPr>
              <a:t>of</a:t>
            </a:r>
            <a:r>
              <a:rPr kumimoji="0" lang="en-US" sz="4600" b="1" i="0" u="none" strike="noStrike" kern="0" cap="none" spc="-135" normalizeH="0" baseline="0" noProof="0" dirty="0">
                <a:ln>
                  <a:noFill/>
                </a:ln>
                <a:solidFill>
                  <a:schemeClr val="tx1"/>
                </a:solidFill>
                <a:effectLst/>
                <a:uLnTx/>
                <a:uFillTx/>
                <a:latin typeface="Georgia"/>
                <a:ea typeface="+mj-ea"/>
                <a:cs typeface="Georgia"/>
              </a:rPr>
              <a:t> </a:t>
            </a:r>
            <a:r>
              <a:rPr kumimoji="0" lang="en-US" sz="4600" b="1" i="0" u="none" strike="noStrike" kern="0" cap="none" spc="0" normalizeH="0" baseline="0" noProof="0" dirty="0">
                <a:ln>
                  <a:noFill/>
                </a:ln>
                <a:solidFill>
                  <a:schemeClr val="tx1"/>
                </a:solidFill>
                <a:effectLst/>
                <a:uLnTx/>
                <a:uFillTx/>
                <a:latin typeface="Georgia"/>
                <a:ea typeface="+mj-ea"/>
                <a:cs typeface="Georgia"/>
              </a:rPr>
              <a:t>UMASS</a:t>
            </a:r>
            <a:r>
              <a:rPr kumimoji="0" lang="en-US" sz="4600" b="1" i="0" u="none" strike="noStrike" kern="0" cap="none" spc="-140" normalizeH="0" baseline="0" noProof="0" dirty="0">
                <a:ln>
                  <a:noFill/>
                </a:ln>
                <a:solidFill>
                  <a:schemeClr val="tx1"/>
                </a:solidFill>
                <a:effectLst/>
                <a:uLnTx/>
                <a:uFillTx/>
                <a:latin typeface="Georgia"/>
                <a:ea typeface="+mj-ea"/>
                <a:cs typeface="Georgia"/>
              </a:rPr>
              <a:t> </a:t>
            </a:r>
            <a:r>
              <a:rPr kumimoji="0" lang="en-US" sz="4600" b="1" i="0" u="none" strike="noStrike" kern="0" cap="none" spc="0" normalizeH="0" baseline="0" noProof="0" dirty="0">
                <a:ln>
                  <a:noFill/>
                </a:ln>
                <a:solidFill>
                  <a:schemeClr val="tx1"/>
                </a:solidFill>
                <a:effectLst/>
                <a:uLnTx/>
                <a:uFillTx/>
                <a:latin typeface="Georgia"/>
                <a:ea typeface="+mj-ea"/>
                <a:cs typeface="Georgia"/>
              </a:rPr>
              <a:t>CPE</a:t>
            </a:r>
            <a:r>
              <a:rPr kumimoji="0" lang="en-US" sz="4600" b="1" i="0" u="none" strike="noStrike" kern="0" cap="none" spc="-135" normalizeH="0" baseline="0" noProof="0" dirty="0">
                <a:ln>
                  <a:noFill/>
                </a:ln>
                <a:solidFill>
                  <a:schemeClr val="tx1"/>
                </a:solidFill>
                <a:effectLst/>
                <a:uLnTx/>
                <a:uFillTx/>
                <a:latin typeface="Georgia"/>
                <a:ea typeface="+mj-ea"/>
                <a:cs typeface="Georgia"/>
              </a:rPr>
              <a:t> </a:t>
            </a:r>
            <a:r>
              <a:rPr kumimoji="0" lang="en-US" sz="4600" b="1" i="0" u="none" strike="noStrike" kern="0" cap="none" spc="-10" normalizeH="0" baseline="0" noProof="0" dirty="0">
                <a:ln>
                  <a:noFill/>
                </a:ln>
                <a:solidFill>
                  <a:schemeClr val="tx1"/>
                </a:solidFill>
                <a:effectLst/>
                <a:uLnTx/>
                <a:uFillTx/>
                <a:latin typeface="Georgia"/>
                <a:ea typeface="+mj-ea"/>
                <a:cs typeface="Georgia"/>
              </a:rPr>
              <a:t>Evaluation continued </a:t>
            </a:r>
            <a:endParaRPr kumimoji="0" lang="en-US" sz="4600" b="1" i="0" u="none" strike="noStrike" kern="0" cap="none" spc="0" normalizeH="0" baseline="0" noProof="0" dirty="0">
              <a:ln>
                <a:noFill/>
              </a:ln>
              <a:solidFill>
                <a:schemeClr val="tx1"/>
              </a:solidFill>
              <a:effectLst/>
              <a:uLnTx/>
              <a:uFillTx/>
              <a:latin typeface="Georgia"/>
              <a:ea typeface="+mj-ea"/>
              <a:cs typeface="Georgia"/>
            </a:endParaRPr>
          </a:p>
        </p:txBody>
      </p:sp>
      <p:graphicFrame>
        <p:nvGraphicFramePr>
          <p:cNvPr id="3" name="object 3"/>
          <p:cNvGraphicFramePr>
            <a:graphicFrameLocks noGrp="1"/>
          </p:cNvGraphicFramePr>
          <p:nvPr/>
        </p:nvGraphicFramePr>
        <p:xfrm>
          <a:off x="601361" y="2142678"/>
          <a:ext cx="16747487" cy="6376670"/>
        </p:xfrm>
        <a:graphic>
          <a:graphicData uri="http://schemas.openxmlformats.org/drawingml/2006/table">
            <a:tbl>
              <a:tblPr firstRow="1" bandRow="1">
                <a:tableStyleId>{2D5ABB26-0587-4C30-8999-92F81FD0307C}</a:tableStyleId>
              </a:tblPr>
              <a:tblGrid>
                <a:gridCol w="3498215">
                  <a:extLst>
                    <a:ext uri="{9D8B030D-6E8A-4147-A177-3AD203B41FA5}">
                      <a16:colId xmlns:a16="http://schemas.microsoft.com/office/drawing/2014/main" val="20000"/>
                    </a:ext>
                  </a:extLst>
                </a:gridCol>
                <a:gridCol w="3602354">
                  <a:extLst>
                    <a:ext uri="{9D8B030D-6E8A-4147-A177-3AD203B41FA5}">
                      <a16:colId xmlns:a16="http://schemas.microsoft.com/office/drawing/2014/main" val="20001"/>
                    </a:ext>
                  </a:extLst>
                </a:gridCol>
                <a:gridCol w="3688715">
                  <a:extLst>
                    <a:ext uri="{9D8B030D-6E8A-4147-A177-3AD203B41FA5}">
                      <a16:colId xmlns:a16="http://schemas.microsoft.com/office/drawing/2014/main" val="20002"/>
                    </a:ext>
                  </a:extLst>
                </a:gridCol>
                <a:gridCol w="3134359">
                  <a:extLst>
                    <a:ext uri="{9D8B030D-6E8A-4147-A177-3AD203B41FA5}">
                      <a16:colId xmlns:a16="http://schemas.microsoft.com/office/drawing/2014/main" val="20003"/>
                    </a:ext>
                  </a:extLst>
                </a:gridCol>
                <a:gridCol w="2823844">
                  <a:extLst>
                    <a:ext uri="{9D8B030D-6E8A-4147-A177-3AD203B41FA5}">
                      <a16:colId xmlns:a16="http://schemas.microsoft.com/office/drawing/2014/main" val="20004"/>
                    </a:ext>
                  </a:extLst>
                </a:gridCol>
              </a:tblGrid>
              <a:tr h="1384935">
                <a:tc>
                  <a:txBody>
                    <a:bodyPr/>
                    <a:lstStyle/>
                    <a:p>
                      <a:pPr>
                        <a:lnSpc>
                          <a:spcPct val="100000"/>
                        </a:lnSpc>
                        <a:spcBef>
                          <a:spcPts val="1045"/>
                        </a:spcBef>
                      </a:pPr>
                      <a:endParaRPr sz="2400">
                        <a:latin typeface="Times New Roman"/>
                        <a:cs typeface="Times New Roman"/>
                      </a:endParaRPr>
                    </a:p>
                    <a:p>
                      <a:pPr marL="85725">
                        <a:lnSpc>
                          <a:spcPct val="100000"/>
                        </a:lnSpc>
                      </a:pPr>
                      <a:r>
                        <a:rPr sz="2400" b="1" dirty="0">
                          <a:latin typeface="Arial"/>
                          <a:cs typeface="Arial"/>
                        </a:rPr>
                        <a:t>Evaluation</a:t>
                      </a:r>
                      <a:r>
                        <a:rPr sz="2400" b="1" spc="-140" dirty="0">
                          <a:latin typeface="Arial"/>
                          <a:cs typeface="Arial"/>
                        </a:rPr>
                        <a:t> </a:t>
                      </a:r>
                      <a:r>
                        <a:rPr sz="2400" b="1" spc="-10" dirty="0">
                          <a:latin typeface="Arial"/>
                          <a:cs typeface="Arial"/>
                        </a:rPr>
                        <a:t>Activity</a:t>
                      </a:r>
                      <a:endParaRPr sz="2400">
                        <a:latin typeface="Arial"/>
                        <a:cs typeface="Arial"/>
                      </a:endParaRPr>
                    </a:p>
                  </a:txBody>
                  <a:tcPr marL="0" marR="0" marT="13271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EF1F3"/>
                    </a:solidFill>
                  </a:tcPr>
                </a:tc>
                <a:tc>
                  <a:txBody>
                    <a:bodyPr/>
                    <a:lstStyle/>
                    <a:p>
                      <a:pPr>
                        <a:lnSpc>
                          <a:spcPct val="100000"/>
                        </a:lnSpc>
                        <a:spcBef>
                          <a:spcPts val="1045"/>
                        </a:spcBef>
                      </a:pPr>
                      <a:endParaRPr sz="2400">
                        <a:latin typeface="Times New Roman"/>
                        <a:cs typeface="Times New Roman"/>
                      </a:endParaRPr>
                    </a:p>
                    <a:p>
                      <a:pPr marL="85725">
                        <a:lnSpc>
                          <a:spcPct val="100000"/>
                        </a:lnSpc>
                      </a:pPr>
                      <a:r>
                        <a:rPr sz="2400" b="1" spc="-10" dirty="0">
                          <a:latin typeface="Arial"/>
                          <a:cs typeface="Arial"/>
                        </a:rPr>
                        <a:t>Purpose</a:t>
                      </a:r>
                      <a:endParaRPr sz="2400">
                        <a:latin typeface="Arial"/>
                        <a:cs typeface="Arial"/>
                      </a:endParaRPr>
                    </a:p>
                  </a:txBody>
                  <a:tcPr marL="0" marR="0" marT="13271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EF1F3"/>
                    </a:solidFill>
                  </a:tcPr>
                </a:tc>
                <a:tc>
                  <a:txBody>
                    <a:bodyPr/>
                    <a:lstStyle/>
                    <a:p>
                      <a:pPr>
                        <a:lnSpc>
                          <a:spcPct val="100000"/>
                        </a:lnSpc>
                        <a:spcBef>
                          <a:spcPts val="1045"/>
                        </a:spcBef>
                      </a:pPr>
                      <a:endParaRPr sz="2400">
                        <a:latin typeface="Times New Roman"/>
                        <a:cs typeface="Times New Roman"/>
                      </a:endParaRPr>
                    </a:p>
                    <a:p>
                      <a:pPr marL="85725">
                        <a:lnSpc>
                          <a:spcPct val="100000"/>
                        </a:lnSpc>
                      </a:pPr>
                      <a:r>
                        <a:rPr sz="2400" b="1" dirty="0">
                          <a:latin typeface="Arial"/>
                          <a:cs typeface="Arial"/>
                        </a:rPr>
                        <a:t>Data</a:t>
                      </a:r>
                      <a:r>
                        <a:rPr sz="2400" b="1" spc="-65" dirty="0">
                          <a:latin typeface="Arial"/>
                          <a:cs typeface="Arial"/>
                        </a:rPr>
                        <a:t> </a:t>
                      </a:r>
                      <a:r>
                        <a:rPr sz="2400" b="1" dirty="0">
                          <a:latin typeface="Arial"/>
                          <a:cs typeface="Arial"/>
                        </a:rPr>
                        <a:t>Collection</a:t>
                      </a:r>
                      <a:r>
                        <a:rPr sz="2400" b="1" spc="-60" dirty="0">
                          <a:latin typeface="Arial"/>
                          <a:cs typeface="Arial"/>
                        </a:rPr>
                        <a:t> </a:t>
                      </a:r>
                      <a:r>
                        <a:rPr sz="2400" b="1" spc="-10" dirty="0">
                          <a:latin typeface="Arial"/>
                          <a:cs typeface="Arial"/>
                        </a:rPr>
                        <a:t>Period</a:t>
                      </a:r>
                      <a:endParaRPr sz="2400">
                        <a:latin typeface="Arial"/>
                        <a:cs typeface="Arial"/>
                      </a:endParaRPr>
                    </a:p>
                  </a:txBody>
                  <a:tcPr marL="0" marR="0" marT="13271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EF1F3"/>
                    </a:solidFill>
                  </a:tcPr>
                </a:tc>
                <a:tc>
                  <a:txBody>
                    <a:bodyPr/>
                    <a:lstStyle/>
                    <a:p>
                      <a:pPr>
                        <a:lnSpc>
                          <a:spcPct val="100000"/>
                        </a:lnSpc>
                        <a:spcBef>
                          <a:spcPts val="1045"/>
                        </a:spcBef>
                      </a:pPr>
                      <a:endParaRPr sz="2400">
                        <a:latin typeface="Times New Roman"/>
                        <a:cs typeface="Times New Roman"/>
                      </a:endParaRPr>
                    </a:p>
                    <a:p>
                      <a:pPr marL="85725">
                        <a:lnSpc>
                          <a:spcPct val="100000"/>
                        </a:lnSpc>
                      </a:pPr>
                      <a:r>
                        <a:rPr sz="2400" b="1" dirty="0">
                          <a:latin typeface="Arial"/>
                          <a:cs typeface="Arial"/>
                        </a:rPr>
                        <a:t>Evaluation</a:t>
                      </a:r>
                      <a:r>
                        <a:rPr sz="2400" b="1" spc="-50" dirty="0">
                          <a:latin typeface="Arial"/>
                          <a:cs typeface="Arial"/>
                        </a:rPr>
                        <a:t> </a:t>
                      </a:r>
                      <a:r>
                        <a:rPr sz="2400" b="1" spc="-20" dirty="0">
                          <a:latin typeface="Arial"/>
                          <a:cs typeface="Arial"/>
                        </a:rPr>
                        <a:t>Type</a:t>
                      </a:r>
                      <a:endParaRPr sz="2400">
                        <a:latin typeface="Arial"/>
                        <a:cs typeface="Arial"/>
                      </a:endParaRPr>
                    </a:p>
                  </a:txBody>
                  <a:tcPr marL="0" marR="0" marT="13271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EF1F3"/>
                    </a:solidFill>
                  </a:tcPr>
                </a:tc>
                <a:tc>
                  <a:txBody>
                    <a:bodyPr/>
                    <a:lstStyle/>
                    <a:p>
                      <a:pPr>
                        <a:lnSpc>
                          <a:spcPct val="100000"/>
                        </a:lnSpc>
                        <a:spcBef>
                          <a:spcPts val="1045"/>
                        </a:spcBef>
                      </a:pPr>
                      <a:endParaRPr sz="2400">
                        <a:latin typeface="Times New Roman"/>
                        <a:cs typeface="Times New Roman"/>
                      </a:endParaRPr>
                    </a:p>
                    <a:p>
                      <a:pPr marL="85725">
                        <a:lnSpc>
                          <a:spcPct val="100000"/>
                        </a:lnSpc>
                      </a:pPr>
                      <a:r>
                        <a:rPr sz="2400" b="1" dirty="0">
                          <a:latin typeface="Arial"/>
                          <a:cs typeface="Arial"/>
                        </a:rPr>
                        <a:t>Data</a:t>
                      </a:r>
                      <a:r>
                        <a:rPr sz="2400" b="1" spc="-75" dirty="0">
                          <a:latin typeface="Arial"/>
                          <a:cs typeface="Arial"/>
                        </a:rPr>
                        <a:t> </a:t>
                      </a:r>
                      <a:r>
                        <a:rPr sz="2400" b="1" spc="-20" dirty="0">
                          <a:latin typeface="Arial"/>
                          <a:cs typeface="Arial"/>
                        </a:rPr>
                        <a:t>Type</a:t>
                      </a:r>
                      <a:endParaRPr sz="2400">
                        <a:latin typeface="Arial"/>
                        <a:cs typeface="Arial"/>
                      </a:endParaRPr>
                    </a:p>
                  </a:txBody>
                  <a:tcPr marL="0" marR="0" marT="13271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EEF1F3"/>
                    </a:solidFill>
                  </a:tcPr>
                </a:tc>
                <a:extLst>
                  <a:ext uri="{0D108BD9-81ED-4DB2-BD59-A6C34878D82A}">
                    <a16:rowId xmlns:a16="http://schemas.microsoft.com/office/drawing/2014/main" val="10000"/>
                  </a:ext>
                </a:extLst>
              </a:tr>
              <a:tr h="1679575">
                <a:tc>
                  <a:txBody>
                    <a:bodyPr/>
                    <a:lstStyle/>
                    <a:p>
                      <a:pPr>
                        <a:lnSpc>
                          <a:spcPct val="100000"/>
                        </a:lnSpc>
                        <a:spcBef>
                          <a:spcPts val="765"/>
                        </a:spcBef>
                      </a:pPr>
                      <a:endParaRPr sz="2400">
                        <a:latin typeface="Times New Roman"/>
                        <a:cs typeface="Times New Roman"/>
                      </a:endParaRPr>
                    </a:p>
                    <a:p>
                      <a:pPr marL="85725" marR="220979">
                        <a:lnSpc>
                          <a:spcPct val="100000"/>
                        </a:lnSpc>
                      </a:pPr>
                      <a:r>
                        <a:rPr sz="2400" b="1" spc="-10" dirty="0">
                          <a:latin typeface="Arial"/>
                          <a:cs typeface="Arial"/>
                        </a:rPr>
                        <a:t>Emergency</a:t>
                      </a:r>
                      <a:r>
                        <a:rPr sz="2400" b="1" spc="-85" dirty="0">
                          <a:latin typeface="Arial"/>
                          <a:cs typeface="Arial"/>
                        </a:rPr>
                        <a:t> </a:t>
                      </a:r>
                      <a:r>
                        <a:rPr sz="2400" b="1" spc="-10" dirty="0">
                          <a:latin typeface="Arial"/>
                          <a:cs typeface="Arial"/>
                        </a:rPr>
                        <a:t>Response </a:t>
                      </a:r>
                      <a:r>
                        <a:rPr sz="2400" b="1" dirty="0">
                          <a:latin typeface="Arial"/>
                          <a:cs typeface="Arial"/>
                        </a:rPr>
                        <a:t>Agency</a:t>
                      </a:r>
                      <a:r>
                        <a:rPr sz="2400" b="1" spc="-120" dirty="0">
                          <a:latin typeface="Arial"/>
                          <a:cs typeface="Arial"/>
                        </a:rPr>
                        <a:t> </a:t>
                      </a:r>
                      <a:r>
                        <a:rPr sz="2400" b="1" spc="-10" dirty="0">
                          <a:latin typeface="Arial"/>
                          <a:cs typeface="Arial"/>
                        </a:rPr>
                        <a:t>Interviews</a:t>
                      </a:r>
                      <a:endParaRPr sz="2400">
                        <a:latin typeface="Arial"/>
                        <a:cs typeface="Arial"/>
                      </a:endParaRPr>
                    </a:p>
                  </a:txBody>
                  <a:tcPr marL="0" marR="0" marT="9715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AB1A5"/>
                    </a:solidFill>
                  </a:tcPr>
                </a:tc>
                <a:tc>
                  <a:txBody>
                    <a:bodyPr/>
                    <a:lstStyle/>
                    <a:p>
                      <a:pPr marL="85725" marR="194310">
                        <a:lnSpc>
                          <a:spcPct val="100000"/>
                        </a:lnSpc>
                        <a:spcBef>
                          <a:spcPts val="645"/>
                        </a:spcBef>
                      </a:pPr>
                      <a:r>
                        <a:rPr sz="2400" spc="-25" dirty="0">
                          <a:latin typeface="Arial"/>
                          <a:cs typeface="Arial"/>
                        </a:rPr>
                        <a:t>System-</a:t>
                      </a:r>
                      <a:r>
                        <a:rPr sz="2400" spc="-10" dirty="0">
                          <a:latin typeface="Arial"/>
                          <a:cs typeface="Arial"/>
                        </a:rPr>
                        <a:t>level </a:t>
                      </a:r>
                      <a:r>
                        <a:rPr sz="2400" dirty="0">
                          <a:latin typeface="Arial"/>
                          <a:cs typeface="Arial"/>
                        </a:rPr>
                        <a:t>perspectives</a:t>
                      </a:r>
                      <a:r>
                        <a:rPr sz="2400" spc="-140" dirty="0">
                          <a:latin typeface="Arial"/>
                          <a:cs typeface="Arial"/>
                        </a:rPr>
                        <a:t> </a:t>
                      </a:r>
                      <a:r>
                        <a:rPr sz="2400" spc="-25" dirty="0">
                          <a:latin typeface="Arial"/>
                          <a:cs typeface="Arial"/>
                        </a:rPr>
                        <a:t>on </a:t>
                      </a:r>
                      <a:r>
                        <a:rPr sz="2400" spc="-10" dirty="0">
                          <a:latin typeface="Arial"/>
                          <a:cs typeface="Arial"/>
                        </a:rPr>
                        <a:t>collaboration,</a:t>
                      </a:r>
                      <a:r>
                        <a:rPr sz="2400" spc="-75" dirty="0">
                          <a:latin typeface="Arial"/>
                          <a:cs typeface="Arial"/>
                        </a:rPr>
                        <a:t> </a:t>
                      </a:r>
                      <a:r>
                        <a:rPr sz="2400" spc="-10" dirty="0">
                          <a:latin typeface="Arial"/>
                          <a:cs typeface="Arial"/>
                        </a:rPr>
                        <a:t>workflows, </a:t>
                      </a:r>
                      <a:r>
                        <a:rPr sz="2400" dirty="0">
                          <a:latin typeface="Arial"/>
                          <a:cs typeface="Arial"/>
                        </a:rPr>
                        <a:t>and</a:t>
                      </a:r>
                      <a:r>
                        <a:rPr sz="2400" spc="-90" dirty="0">
                          <a:latin typeface="Arial"/>
                          <a:cs typeface="Arial"/>
                        </a:rPr>
                        <a:t> </a:t>
                      </a:r>
                      <a:r>
                        <a:rPr sz="2400" dirty="0">
                          <a:latin typeface="Arial"/>
                          <a:cs typeface="Arial"/>
                        </a:rPr>
                        <a:t>DCC’s</a:t>
                      </a:r>
                      <a:r>
                        <a:rPr sz="2400" spc="-90" dirty="0">
                          <a:latin typeface="Arial"/>
                          <a:cs typeface="Arial"/>
                        </a:rPr>
                        <a:t> </a:t>
                      </a:r>
                      <a:r>
                        <a:rPr sz="2400" spc="-20" dirty="0">
                          <a:latin typeface="Arial"/>
                          <a:cs typeface="Arial"/>
                        </a:rPr>
                        <a:t>role</a:t>
                      </a:r>
                      <a:endParaRPr sz="2400">
                        <a:latin typeface="Arial"/>
                        <a:cs typeface="Arial"/>
                      </a:endParaRPr>
                    </a:p>
                  </a:txBody>
                  <a:tcPr marL="0" marR="0" marT="8191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AB1A5"/>
                    </a:solidFill>
                  </a:tcPr>
                </a:tc>
                <a:tc>
                  <a:txBody>
                    <a:bodyPr/>
                    <a:lstStyle/>
                    <a:p>
                      <a:pPr>
                        <a:lnSpc>
                          <a:spcPct val="100000"/>
                        </a:lnSpc>
                        <a:spcBef>
                          <a:spcPts val="765"/>
                        </a:spcBef>
                      </a:pPr>
                      <a:endParaRPr sz="2400">
                        <a:latin typeface="Times New Roman"/>
                        <a:cs typeface="Times New Roman"/>
                      </a:endParaRPr>
                    </a:p>
                    <a:p>
                      <a:pPr marL="85725" marR="275590">
                        <a:lnSpc>
                          <a:spcPct val="100000"/>
                        </a:lnSpc>
                      </a:pPr>
                      <a:r>
                        <a:rPr sz="2400" dirty="0">
                          <a:latin typeface="Arial"/>
                          <a:cs typeface="Arial"/>
                        </a:rPr>
                        <a:t>Ongoing</a:t>
                      </a:r>
                      <a:r>
                        <a:rPr sz="2400" spc="-130" dirty="0">
                          <a:latin typeface="Arial"/>
                          <a:cs typeface="Arial"/>
                        </a:rPr>
                        <a:t> </a:t>
                      </a:r>
                      <a:r>
                        <a:rPr sz="2400" spc="-10" dirty="0">
                          <a:latin typeface="Arial"/>
                          <a:cs typeface="Arial"/>
                        </a:rPr>
                        <a:t>Implementation </a:t>
                      </a:r>
                      <a:r>
                        <a:rPr sz="2400" spc="-30" dirty="0">
                          <a:latin typeface="Arial"/>
                          <a:cs typeface="Arial"/>
                        </a:rPr>
                        <a:t>(Year</a:t>
                      </a:r>
                      <a:r>
                        <a:rPr sz="2400" spc="-130" dirty="0">
                          <a:latin typeface="Arial"/>
                          <a:cs typeface="Arial"/>
                        </a:rPr>
                        <a:t> </a:t>
                      </a:r>
                      <a:r>
                        <a:rPr sz="2400" spc="-25" dirty="0">
                          <a:latin typeface="Arial"/>
                          <a:cs typeface="Arial"/>
                        </a:rPr>
                        <a:t>2)</a:t>
                      </a:r>
                      <a:endParaRPr sz="2400">
                        <a:latin typeface="Arial"/>
                        <a:cs typeface="Arial"/>
                      </a:endParaRPr>
                    </a:p>
                  </a:txBody>
                  <a:tcPr marL="0" marR="0" marT="9715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AB1A5"/>
                    </a:solidFill>
                  </a:tcPr>
                </a:tc>
                <a:tc>
                  <a:txBody>
                    <a:bodyPr/>
                    <a:lstStyle/>
                    <a:p>
                      <a:pPr>
                        <a:lnSpc>
                          <a:spcPct val="100000"/>
                        </a:lnSpc>
                        <a:spcBef>
                          <a:spcPts val="2205"/>
                        </a:spcBef>
                      </a:pPr>
                      <a:endParaRPr sz="2400">
                        <a:latin typeface="Times New Roman"/>
                        <a:cs typeface="Times New Roman"/>
                      </a:endParaRPr>
                    </a:p>
                    <a:p>
                      <a:pPr marL="85725">
                        <a:lnSpc>
                          <a:spcPct val="100000"/>
                        </a:lnSpc>
                      </a:pPr>
                      <a:r>
                        <a:rPr sz="2400" dirty="0">
                          <a:latin typeface="Arial"/>
                          <a:cs typeface="Arial"/>
                        </a:rPr>
                        <a:t>Process</a:t>
                      </a:r>
                      <a:r>
                        <a:rPr sz="2400" spc="-95" dirty="0">
                          <a:latin typeface="Arial"/>
                          <a:cs typeface="Arial"/>
                        </a:rPr>
                        <a:t> </a:t>
                      </a:r>
                      <a:r>
                        <a:rPr sz="2400" spc="-10" dirty="0">
                          <a:latin typeface="Arial"/>
                          <a:cs typeface="Arial"/>
                        </a:rPr>
                        <a:t>Evaluation</a:t>
                      </a:r>
                      <a:endParaRPr sz="2400">
                        <a:latin typeface="Arial"/>
                        <a:cs typeface="Arial"/>
                      </a:endParaRPr>
                    </a:p>
                  </a:txBody>
                  <a:tcPr marL="0" marR="0" marT="2800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AB1A5"/>
                    </a:solidFill>
                  </a:tcPr>
                </a:tc>
                <a:tc>
                  <a:txBody>
                    <a:bodyPr/>
                    <a:lstStyle/>
                    <a:p>
                      <a:pPr>
                        <a:lnSpc>
                          <a:spcPct val="100000"/>
                        </a:lnSpc>
                        <a:spcBef>
                          <a:spcPts val="2205"/>
                        </a:spcBef>
                      </a:pPr>
                      <a:endParaRPr sz="2400">
                        <a:latin typeface="Times New Roman"/>
                        <a:cs typeface="Times New Roman"/>
                      </a:endParaRPr>
                    </a:p>
                    <a:p>
                      <a:pPr marL="85725">
                        <a:lnSpc>
                          <a:spcPct val="100000"/>
                        </a:lnSpc>
                      </a:pPr>
                      <a:r>
                        <a:rPr sz="2400" spc="-10" dirty="0">
                          <a:latin typeface="Arial"/>
                          <a:cs typeface="Arial"/>
                        </a:rPr>
                        <a:t>Qualitative</a:t>
                      </a:r>
                      <a:endParaRPr sz="2400">
                        <a:latin typeface="Arial"/>
                        <a:cs typeface="Arial"/>
                      </a:endParaRPr>
                    </a:p>
                  </a:txBody>
                  <a:tcPr marL="0" marR="0" marT="2800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AB1A5"/>
                    </a:solidFill>
                  </a:tcPr>
                </a:tc>
                <a:extLst>
                  <a:ext uri="{0D108BD9-81ED-4DB2-BD59-A6C34878D82A}">
                    <a16:rowId xmlns:a16="http://schemas.microsoft.com/office/drawing/2014/main" val="10001"/>
                  </a:ext>
                </a:extLst>
              </a:tr>
              <a:tr h="1731645">
                <a:tc>
                  <a:txBody>
                    <a:bodyPr/>
                    <a:lstStyle/>
                    <a:p>
                      <a:pPr>
                        <a:lnSpc>
                          <a:spcPct val="100000"/>
                        </a:lnSpc>
                        <a:spcBef>
                          <a:spcPts val="2410"/>
                        </a:spcBef>
                      </a:pPr>
                      <a:endParaRPr sz="2400">
                        <a:latin typeface="Times New Roman"/>
                        <a:cs typeface="Times New Roman"/>
                      </a:endParaRPr>
                    </a:p>
                    <a:p>
                      <a:pPr marL="85725">
                        <a:lnSpc>
                          <a:spcPct val="100000"/>
                        </a:lnSpc>
                      </a:pPr>
                      <a:r>
                        <a:rPr sz="2400" b="1" dirty="0">
                          <a:latin typeface="Arial"/>
                          <a:cs typeface="Arial"/>
                        </a:rPr>
                        <a:t>Dispatch</a:t>
                      </a:r>
                      <a:r>
                        <a:rPr sz="2400" b="1" spc="-140" dirty="0">
                          <a:latin typeface="Arial"/>
                          <a:cs typeface="Arial"/>
                        </a:rPr>
                        <a:t> </a:t>
                      </a:r>
                      <a:r>
                        <a:rPr sz="2400" b="1" dirty="0">
                          <a:latin typeface="Arial"/>
                          <a:cs typeface="Arial"/>
                        </a:rPr>
                        <a:t>Data</a:t>
                      </a:r>
                      <a:r>
                        <a:rPr sz="2400" b="1" spc="-165" dirty="0">
                          <a:latin typeface="Arial"/>
                          <a:cs typeface="Arial"/>
                        </a:rPr>
                        <a:t> </a:t>
                      </a:r>
                      <a:r>
                        <a:rPr sz="2400" b="1" spc="-10" dirty="0">
                          <a:latin typeface="Arial"/>
                          <a:cs typeface="Arial"/>
                        </a:rPr>
                        <a:t>Analysis</a:t>
                      </a:r>
                      <a:endParaRPr sz="2400">
                        <a:latin typeface="Arial"/>
                        <a:cs typeface="Arial"/>
                      </a:endParaRPr>
                    </a:p>
                  </a:txBody>
                  <a:tcPr marL="0" marR="0" marT="30607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CEEAEE"/>
                    </a:solidFill>
                  </a:tcPr>
                </a:tc>
                <a:tc>
                  <a:txBody>
                    <a:bodyPr/>
                    <a:lstStyle/>
                    <a:p>
                      <a:pPr marL="85725" marR="258445">
                        <a:lnSpc>
                          <a:spcPct val="100000"/>
                        </a:lnSpc>
                        <a:spcBef>
                          <a:spcPts val="2290"/>
                        </a:spcBef>
                      </a:pPr>
                      <a:r>
                        <a:rPr sz="2400" dirty="0">
                          <a:latin typeface="Arial"/>
                          <a:cs typeface="Arial"/>
                        </a:rPr>
                        <a:t>Patterns</a:t>
                      </a:r>
                      <a:r>
                        <a:rPr sz="2400" spc="-25" dirty="0">
                          <a:latin typeface="Arial"/>
                          <a:cs typeface="Arial"/>
                        </a:rPr>
                        <a:t> </a:t>
                      </a:r>
                      <a:r>
                        <a:rPr sz="2400" dirty="0">
                          <a:latin typeface="Arial"/>
                          <a:cs typeface="Arial"/>
                        </a:rPr>
                        <a:t>of</a:t>
                      </a:r>
                      <a:r>
                        <a:rPr sz="2400" spc="-25" dirty="0">
                          <a:latin typeface="Arial"/>
                          <a:cs typeface="Arial"/>
                        </a:rPr>
                        <a:t> </a:t>
                      </a:r>
                      <a:r>
                        <a:rPr sz="2400" dirty="0">
                          <a:latin typeface="Arial"/>
                          <a:cs typeface="Arial"/>
                        </a:rPr>
                        <a:t>call</a:t>
                      </a:r>
                      <a:r>
                        <a:rPr sz="2400" spc="-25" dirty="0">
                          <a:latin typeface="Arial"/>
                          <a:cs typeface="Arial"/>
                        </a:rPr>
                        <a:t> </a:t>
                      </a:r>
                      <a:r>
                        <a:rPr sz="2400" spc="-10" dirty="0">
                          <a:latin typeface="Arial"/>
                          <a:cs typeface="Arial"/>
                        </a:rPr>
                        <a:t>types, </a:t>
                      </a:r>
                      <a:r>
                        <a:rPr sz="2400" dirty="0">
                          <a:latin typeface="Arial"/>
                          <a:cs typeface="Arial"/>
                        </a:rPr>
                        <a:t>routing,</a:t>
                      </a:r>
                      <a:r>
                        <a:rPr sz="2400" spc="-110" dirty="0">
                          <a:latin typeface="Arial"/>
                          <a:cs typeface="Arial"/>
                        </a:rPr>
                        <a:t> </a:t>
                      </a:r>
                      <a:r>
                        <a:rPr sz="2400" dirty="0">
                          <a:latin typeface="Arial"/>
                          <a:cs typeface="Arial"/>
                        </a:rPr>
                        <a:t>and</a:t>
                      </a:r>
                      <a:r>
                        <a:rPr sz="2400" spc="-105" dirty="0">
                          <a:latin typeface="Arial"/>
                          <a:cs typeface="Arial"/>
                        </a:rPr>
                        <a:t> </a:t>
                      </a:r>
                      <a:r>
                        <a:rPr sz="2400" dirty="0">
                          <a:latin typeface="Arial"/>
                          <a:cs typeface="Arial"/>
                        </a:rPr>
                        <a:t>diversion</a:t>
                      </a:r>
                      <a:r>
                        <a:rPr sz="2400" spc="-105" dirty="0">
                          <a:latin typeface="Arial"/>
                          <a:cs typeface="Arial"/>
                        </a:rPr>
                        <a:t> </a:t>
                      </a:r>
                      <a:r>
                        <a:rPr sz="2400" spc="-25" dirty="0">
                          <a:latin typeface="Arial"/>
                          <a:cs typeface="Arial"/>
                        </a:rPr>
                        <a:t>to DCC</a:t>
                      </a:r>
                      <a:endParaRPr sz="2400">
                        <a:latin typeface="Arial"/>
                        <a:cs typeface="Arial"/>
                      </a:endParaRPr>
                    </a:p>
                  </a:txBody>
                  <a:tcPr marL="0" marR="0" marT="29083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CEEAEE"/>
                    </a:solidFill>
                  </a:tcPr>
                </a:tc>
                <a:tc>
                  <a:txBody>
                    <a:bodyPr/>
                    <a:lstStyle/>
                    <a:p>
                      <a:pPr>
                        <a:lnSpc>
                          <a:spcPct val="100000"/>
                        </a:lnSpc>
                        <a:spcBef>
                          <a:spcPts val="969"/>
                        </a:spcBef>
                      </a:pPr>
                      <a:endParaRPr sz="2400">
                        <a:latin typeface="Times New Roman"/>
                        <a:cs typeface="Times New Roman"/>
                      </a:endParaRPr>
                    </a:p>
                    <a:p>
                      <a:pPr marL="85725" marR="275590">
                        <a:lnSpc>
                          <a:spcPct val="100000"/>
                        </a:lnSpc>
                      </a:pPr>
                      <a:r>
                        <a:rPr sz="2400" dirty="0">
                          <a:latin typeface="Arial"/>
                          <a:cs typeface="Arial"/>
                        </a:rPr>
                        <a:t>Ongoing</a:t>
                      </a:r>
                      <a:r>
                        <a:rPr sz="2400" spc="-130" dirty="0">
                          <a:latin typeface="Arial"/>
                          <a:cs typeface="Arial"/>
                        </a:rPr>
                        <a:t> </a:t>
                      </a:r>
                      <a:r>
                        <a:rPr sz="2400" spc="-10" dirty="0">
                          <a:latin typeface="Arial"/>
                          <a:cs typeface="Arial"/>
                        </a:rPr>
                        <a:t>Implementation </a:t>
                      </a:r>
                      <a:r>
                        <a:rPr sz="2400" spc="-30" dirty="0">
                          <a:latin typeface="Arial"/>
                          <a:cs typeface="Arial"/>
                        </a:rPr>
                        <a:t>(Year</a:t>
                      </a:r>
                      <a:r>
                        <a:rPr sz="2400" spc="-130" dirty="0">
                          <a:latin typeface="Arial"/>
                          <a:cs typeface="Arial"/>
                        </a:rPr>
                        <a:t> </a:t>
                      </a:r>
                      <a:r>
                        <a:rPr sz="2400" spc="-25" dirty="0">
                          <a:latin typeface="Arial"/>
                          <a:cs typeface="Arial"/>
                        </a:rPr>
                        <a:t>2)</a:t>
                      </a:r>
                      <a:endParaRPr sz="2400">
                        <a:latin typeface="Arial"/>
                        <a:cs typeface="Arial"/>
                      </a:endParaRPr>
                    </a:p>
                  </a:txBody>
                  <a:tcPr marL="0" marR="0" marT="123189"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CEEAEE"/>
                    </a:solidFill>
                  </a:tcPr>
                </a:tc>
                <a:tc>
                  <a:txBody>
                    <a:bodyPr/>
                    <a:lstStyle/>
                    <a:p>
                      <a:pPr>
                        <a:lnSpc>
                          <a:spcPct val="100000"/>
                        </a:lnSpc>
                        <a:spcBef>
                          <a:spcPts val="2410"/>
                        </a:spcBef>
                      </a:pPr>
                      <a:endParaRPr sz="2400">
                        <a:latin typeface="Times New Roman"/>
                        <a:cs typeface="Times New Roman"/>
                      </a:endParaRPr>
                    </a:p>
                    <a:p>
                      <a:pPr marL="85725">
                        <a:lnSpc>
                          <a:spcPct val="100000"/>
                        </a:lnSpc>
                      </a:pPr>
                      <a:r>
                        <a:rPr sz="2400" dirty="0">
                          <a:latin typeface="Arial"/>
                          <a:cs typeface="Arial"/>
                        </a:rPr>
                        <a:t>Process</a:t>
                      </a:r>
                      <a:r>
                        <a:rPr sz="2400" spc="-95" dirty="0">
                          <a:latin typeface="Arial"/>
                          <a:cs typeface="Arial"/>
                        </a:rPr>
                        <a:t> </a:t>
                      </a:r>
                      <a:r>
                        <a:rPr sz="2400" spc="-10" dirty="0">
                          <a:latin typeface="Arial"/>
                          <a:cs typeface="Arial"/>
                        </a:rPr>
                        <a:t>Evaluation</a:t>
                      </a:r>
                      <a:endParaRPr sz="2400">
                        <a:latin typeface="Arial"/>
                        <a:cs typeface="Arial"/>
                      </a:endParaRPr>
                    </a:p>
                  </a:txBody>
                  <a:tcPr marL="0" marR="0" marT="30607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CEEAEE"/>
                    </a:solidFill>
                  </a:tcPr>
                </a:tc>
                <a:tc>
                  <a:txBody>
                    <a:bodyPr/>
                    <a:lstStyle/>
                    <a:p>
                      <a:pPr>
                        <a:lnSpc>
                          <a:spcPct val="100000"/>
                        </a:lnSpc>
                        <a:spcBef>
                          <a:spcPts val="2410"/>
                        </a:spcBef>
                      </a:pPr>
                      <a:endParaRPr sz="2400">
                        <a:latin typeface="Times New Roman"/>
                        <a:cs typeface="Times New Roman"/>
                      </a:endParaRPr>
                    </a:p>
                    <a:p>
                      <a:pPr marL="85725">
                        <a:lnSpc>
                          <a:spcPct val="100000"/>
                        </a:lnSpc>
                      </a:pPr>
                      <a:r>
                        <a:rPr sz="2400" spc="-10" dirty="0">
                          <a:latin typeface="Arial"/>
                          <a:cs typeface="Arial"/>
                        </a:rPr>
                        <a:t>Quantitative</a:t>
                      </a:r>
                      <a:endParaRPr sz="2400">
                        <a:latin typeface="Arial"/>
                        <a:cs typeface="Arial"/>
                      </a:endParaRPr>
                    </a:p>
                  </a:txBody>
                  <a:tcPr marL="0" marR="0" marT="30607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CEEAEE"/>
                    </a:solidFill>
                  </a:tcPr>
                </a:tc>
                <a:extLst>
                  <a:ext uri="{0D108BD9-81ED-4DB2-BD59-A6C34878D82A}">
                    <a16:rowId xmlns:a16="http://schemas.microsoft.com/office/drawing/2014/main" val="10002"/>
                  </a:ext>
                </a:extLst>
              </a:tr>
              <a:tr h="1580515">
                <a:tc>
                  <a:txBody>
                    <a:bodyPr/>
                    <a:lstStyle/>
                    <a:p>
                      <a:pPr>
                        <a:lnSpc>
                          <a:spcPct val="100000"/>
                        </a:lnSpc>
                        <a:spcBef>
                          <a:spcPts val="1814"/>
                        </a:spcBef>
                      </a:pPr>
                      <a:endParaRPr sz="2400">
                        <a:latin typeface="Times New Roman"/>
                        <a:cs typeface="Times New Roman"/>
                      </a:endParaRPr>
                    </a:p>
                    <a:p>
                      <a:pPr marL="85725">
                        <a:lnSpc>
                          <a:spcPct val="100000"/>
                        </a:lnSpc>
                      </a:pPr>
                      <a:r>
                        <a:rPr sz="2400" b="1" dirty="0">
                          <a:latin typeface="Arial"/>
                          <a:cs typeface="Arial"/>
                        </a:rPr>
                        <a:t>Client</a:t>
                      </a:r>
                      <a:r>
                        <a:rPr sz="2400" b="1" spc="-35" dirty="0">
                          <a:latin typeface="Arial"/>
                          <a:cs typeface="Arial"/>
                        </a:rPr>
                        <a:t> </a:t>
                      </a:r>
                      <a:r>
                        <a:rPr sz="2400" b="1" spc="-10" dirty="0">
                          <a:latin typeface="Arial"/>
                          <a:cs typeface="Arial"/>
                        </a:rPr>
                        <a:t>Record</a:t>
                      </a:r>
                      <a:r>
                        <a:rPr sz="2400" b="1" spc="-114" dirty="0">
                          <a:latin typeface="Arial"/>
                          <a:cs typeface="Arial"/>
                        </a:rPr>
                        <a:t> </a:t>
                      </a:r>
                      <a:r>
                        <a:rPr sz="2400" b="1" spc="-10" dirty="0">
                          <a:latin typeface="Arial"/>
                          <a:cs typeface="Arial"/>
                        </a:rPr>
                        <a:t>Analysis</a:t>
                      </a:r>
                      <a:endParaRPr sz="2400">
                        <a:latin typeface="Arial"/>
                        <a:cs typeface="Arial"/>
                      </a:endParaRPr>
                    </a:p>
                  </a:txBody>
                  <a:tcPr marL="0" marR="0" marT="230504"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6D6D6"/>
                    </a:solidFill>
                  </a:tcPr>
                </a:tc>
                <a:tc>
                  <a:txBody>
                    <a:bodyPr/>
                    <a:lstStyle/>
                    <a:p>
                      <a:pPr marL="85725" marR="680720">
                        <a:lnSpc>
                          <a:spcPct val="100000"/>
                        </a:lnSpc>
                        <a:spcBef>
                          <a:spcPts val="1695"/>
                        </a:spcBef>
                      </a:pPr>
                      <a:r>
                        <a:rPr sz="2400" dirty="0">
                          <a:latin typeface="Arial"/>
                          <a:cs typeface="Arial"/>
                        </a:rPr>
                        <a:t>Service</a:t>
                      </a:r>
                      <a:r>
                        <a:rPr sz="2400" spc="-120" dirty="0">
                          <a:latin typeface="Arial"/>
                          <a:cs typeface="Arial"/>
                        </a:rPr>
                        <a:t> </a:t>
                      </a:r>
                      <a:r>
                        <a:rPr sz="2400" spc="-10" dirty="0">
                          <a:latin typeface="Arial"/>
                          <a:cs typeface="Arial"/>
                        </a:rPr>
                        <a:t>utilization, </a:t>
                      </a:r>
                      <a:r>
                        <a:rPr sz="2400" spc="-20" dirty="0">
                          <a:latin typeface="Arial"/>
                          <a:cs typeface="Arial"/>
                        </a:rPr>
                        <a:t>follow-</a:t>
                      </a:r>
                      <a:r>
                        <a:rPr sz="2400" dirty="0">
                          <a:latin typeface="Arial"/>
                          <a:cs typeface="Arial"/>
                        </a:rPr>
                        <a:t>up,</a:t>
                      </a:r>
                      <a:r>
                        <a:rPr sz="2400" spc="-35" dirty="0">
                          <a:latin typeface="Arial"/>
                          <a:cs typeface="Arial"/>
                        </a:rPr>
                        <a:t> </a:t>
                      </a:r>
                      <a:r>
                        <a:rPr sz="2400" dirty="0">
                          <a:latin typeface="Arial"/>
                          <a:cs typeface="Arial"/>
                        </a:rPr>
                        <a:t>and</a:t>
                      </a:r>
                      <a:r>
                        <a:rPr sz="2400" spc="-35" dirty="0">
                          <a:latin typeface="Arial"/>
                          <a:cs typeface="Arial"/>
                        </a:rPr>
                        <a:t> </a:t>
                      </a:r>
                      <a:r>
                        <a:rPr sz="2400" spc="-10" dirty="0">
                          <a:latin typeface="Arial"/>
                          <a:cs typeface="Arial"/>
                        </a:rPr>
                        <a:t>client </a:t>
                      </a:r>
                      <a:r>
                        <a:rPr sz="2400" dirty="0">
                          <a:latin typeface="Arial"/>
                          <a:cs typeface="Arial"/>
                        </a:rPr>
                        <a:t>trajectories</a:t>
                      </a:r>
                      <a:r>
                        <a:rPr sz="2400" spc="-90" dirty="0">
                          <a:latin typeface="Arial"/>
                          <a:cs typeface="Arial"/>
                        </a:rPr>
                        <a:t> </a:t>
                      </a:r>
                      <a:r>
                        <a:rPr sz="2400" dirty="0">
                          <a:latin typeface="Arial"/>
                          <a:cs typeface="Arial"/>
                        </a:rPr>
                        <a:t>over</a:t>
                      </a:r>
                      <a:r>
                        <a:rPr sz="2400" spc="-85" dirty="0">
                          <a:latin typeface="Arial"/>
                          <a:cs typeface="Arial"/>
                        </a:rPr>
                        <a:t> </a:t>
                      </a:r>
                      <a:r>
                        <a:rPr sz="2400" spc="-20" dirty="0">
                          <a:latin typeface="Arial"/>
                          <a:cs typeface="Arial"/>
                        </a:rPr>
                        <a:t>time</a:t>
                      </a:r>
                      <a:endParaRPr sz="2400">
                        <a:latin typeface="Arial"/>
                        <a:cs typeface="Arial"/>
                      </a:endParaRPr>
                    </a:p>
                  </a:txBody>
                  <a:tcPr marL="0" marR="0" marT="21526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6D6D6"/>
                    </a:solidFill>
                  </a:tcPr>
                </a:tc>
                <a:tc>
                  <a:txBody>
                    <a:bodyPr/>
                    <a:lstStyle/>
                    <a:p>
                      <a:pPr>
                        <a:lnSpc>
                          <a:spcPct val="100000"/>
                        </a:lnSpc>
                        <a:spcBef>
                          <a:spcPts val="375"/>
                        </a:spcBef>
                      </a:pPr>
                      <a:endParaRPr sz="2400">
                        <a:latin typeface="Times New Roman"/>
                        <a:cs typeface="Times New Roman"/>
                      </a:endParaRPr>
                    </a:p>
                    <a:p>
                      <a:pPr marL="85725" marR="275590">
                        <a:lnSpc>
                          <a:spcPct val="100000"/>
                        </a:lnSpc>
                      </a:pPr>
                      <a:r>
                        <a:rPr sz="2400" dirty="0">
                          <a:latin typeface="Arial"/>
                          <a:cs typeface="Arial"/>
                        </a:rPr>
                        <a:t>Ongoing</a:t>
                      </a:r>
                      <a:r>
                        <a:rPr sz="2400" spc="-130" dirty="0">
                          <a:latin typeface="Arial"/>
                          <a:cs typeface="Arial"/>
                        </a:rPr>
                        <a:t> </a:t>
                      </a:r>
                      <a:r>
                        <a:rPr sz="2400" spc="-10" dirty="0">
                          <a:latin typeface="Arial"/>
                          <a:cs typeface="Arial"/>
                        </a:rPr>
                        <a:t>Implementation </a:t>
                      </a:r>
                      <a:r>
                        <a:rPr sz="2400" spc="-30" dirty="0">
                          <a:latin typeface="Arial"/>
                          <a:cs typeface="Arial"/>
                        </a:rPr>
                        <a:t>(Year</a:t>
                      </a:r>
                      <a:r>
                        <a:rPr sz="2400" spc="-130" dirty="0">
                          <a:latin typeface="Arial"/>
                          <a:cs typeface="Arial"/>
                        </a:rPr>
                        <a:t> </a:t>
                      </a:r>
                      <a:r>
                        <a:rPr sz="2400" spc="-25" dirty="0">
                          <a:latin typeface="Arial"/>
                          <a:cs typeface="Arial"/>
                        </a:rPr>
                        <a:t>2)</a:t>
                      </a:r>
                      <a:endParaRPr sz="2400">
                        <a:latin typeface="Arial"/>
                        <a:cs typeface="Arial"/>
                      </a:endParaRPr>
                    </a:p>
                  </a:txBody>
                  <a:tcPr marL="0" marR="0" marT="4762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6D6D6"/>
                    </a:solidFill>
                  </a:tcPr>
                </a:tc>
                <a:tc>
                  <a:txBody>
                    <a:bodyPr/>
                    <a:lstStyle/>
                    <a:p>
                      <a:pPr>
                        <a:lnSpc>
                          <a:spcPct val="100000"/>
                        </a:lnSpc>
                        <a:spcBef>
                          <a:spcPts val="1814"/>
                        </a:spcBef>
                      </a:pPr>
                      <a:endParaRPr sz="2400">
                        <a:latin typeface="Times New Roman"/>
                        <a:cs typeface="Times New Roman"/>
                      </a:endParaRPr>
                    </a:p>
                    <a:p>
                      <a:pPr marL="85725">
                        <a:lnSpc>
                          <a:spcPct val="100000"/>
                        </a:lnSpc>
                      </a:pPr>
                      <a:r>
                        <a:rPr sz="2400" dirty="0">
                          <a:latin typeface="Arial"/>
                          <a:cs typeface="Arial"/>
                        </a:rPr>
                        <a:t>Process</a:t>
                      </a:r>
                      <a:r>
                        <a:rPr sz="2400" spc="-95" dirty="0">
                          <a:latin typeface="Arial"/>
                          <a:cs typeface="Arial"/>
                        </a:rPr>
                        <a:t> </a:t>
                      </a:r>
                      <a:r>
                        <a:rPr sz="2400" spc="-10" dirty="0">
                          <a:latin typeface="Arial"/>
                          <a:cs typeface="Arial"/>
                        </a:rPr>
                        <a:t>Evaluation</a:t>
                      </a:r>
                      <a:endParaRPr sz="2400">
                        <a:latin typeface="Arial"/>
                        <a:cs typeface="Arial"/>
                      </a:endParaRPr>
                    </a:p>
                  </a:txBody>
                  <a:tcPr marL="0" marR="0" marT="230504"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6D6D6"/>
                    </a:solidFill>
                  </a:tcPr>
                </a:tc>
                <a:tc>
                  <a:txBody>
                    <a:bodyPr/>
                    <a:lstStyle/>
                    <a:p>
                      <a:pPr>
                        <a:lnSpc>
                          <a:spcPct val="100000"/>
                        </a:lnSpc>
                        <a:spcBef>
                          <a:spcPts val="1814"/>
                        </a:spcBef>
                      </a:pPr>
                      <a:endParaRPr sz="2400" dirty="0">
                        <a:latin typeface="Times New Roman"/>
                        <a:cs typeface="Times New Roman"/>
                      </a:endParaRPr>
                    </a:p>
                    <a:p>
                      <a:pPr marL="85725">
                        <a:lnSpc>
                          <a:spcPct val="100000"/>
                        </a:lnSpc>
                      </a:pPr>
                      <a:r>
                        <a:rPr sz="2400" spc="-10" dirty="0">
                          <a:latin typeface="Arial"/>
                          <a:cs typeface="Arial"/>
                        </a:rPr>
                        <a:t>Quantitative</a:t>
                      </a:r>
                      <a:endParaRPr sz="2400" dirty="0">
                        <a:latin typeface="Arial"/>
                        <a:cs typeface="Arial"/>
                      </a:endParaRPr>
                    </a:p>
                  </a:txBody>
                  <a:tcPr marL="0" marR="0" marT="230504"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D6D6D6"/>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5" name="object 15">
            <a:extLst>
              <a:ext uri="{C183D7F6-B498-43B3-948B-1728B52AA6E4}">
                <adec:decorative xmlns:adec="http://schemas.microsoft.com/office/drawing/2017/decorative" val="1"/>
              </a:ext>
            </a:extLst>
          </p:cNvPr>
          <p:cNvGrpSpPr/>
          <p:nvPr/>
        </p:nvGrpSpPr>
        <p:grpSpPr>
          <a:xfrm>
            <a:off x="6228714" y="1805370"/>
            <a:ext cx="5327650" cy="1537970"/>
            <a:chOff x="6228714" y="1805370"/>
            <a:chExt cx="5327650" cy="1537970"/>
          </a:xfrm>
        </p:grpSpPr>
        <p:sp>
          <p:nvSpPr>
            <p:cNvPr id="16" name="object 16"/>
            <p:cNvSpPr/>
            <p:nvPr/>
          </p:nvSpPr>
          <p:spPr>
            <a:xfrm>
              <a:off x="6233794" y="1810450"/>
              <a:ext cx="5317490" cy="1527810"/>
            </a:xfrm>
            <a:custGeom>
              <a:avLst/>
              <a:gdLst/>
              <a:ahLst/>
              <a:cxnLst/>
              <a:rect l="l" t="t" r="r" b="b"/>
              <a:pathLst>
                <a:path w="5317490" h="1527810">
                  <a:moveTo>
                    <a:pt x="5054505" y="1527448"/>
                  </a:moveTo>
                  <a:lnTo>
                    <a:pt x="262607" y="1527448"/>
                  </a:lnTo>
                  <a:lnTo>
                    <a:pt x="209683" y="1523320"/>
                  </a:lnTo>
                  <a:lnTo>
                    <a:pt x="160389" y="1511481"/>
                  </a:lnTo>
                  <a:lnTo>
                    <a:pt x="115781" y="1492748"/>
                  </a:lnTo>
                  <a:lnTo>
                    <a:pt x="76916" y="1467938"/>
                  </a:lnTo>
                  <a:lnTo>
                    <a:pt x="44849" y="1437869"/>
                  </a:lnTo>
                  <a:lnTo>
                    <a:pt x="20637" y="1403356"/>
                  </a:lnTo>
                  <a:lnTo>
                    <a:pt x="5335" y="1365217"/>
                  </a:lnTo>
                  <a:lnTo>
                    <a:pt x="0" y="1324270"/>
                  </a:lnTo>
                  <a:lnTo>
                    <a:pt x="0" y="203177"/>
                  </a:lnTo>
                  <a:lnTo>
                    <a:pt x="5335" y="162230"/>
                  </a:lnTo>
                  <a:lnTo>
                    <a:pt x="20637" y="124091"/>
                  </a:lnTo>
                  <a:lnTo>
                    <a:pt x="44849" y="89579"/>
                  </a:lnTo>
                  <a:lnTo>
                    <a:pt x="76916" y="59509"/>
                  </a:lnTo>
                  <a:lnTo>
                    <a:pt x="115781" y="34699"/>
                  </a:lnTo>
                  <a:lnTo>
                    <a:pt x="160389" y="15966"/>
                  </a:lnTo>
                  <a:lnTo>
                    <a:pt x="209683" y="4127"/>
                  </a:lnTo>
                  <a:lnTo>
                    <a:pt x="262607" y="0"/>
                  </a:lnTo>
                  <a:lnTo>
                    <a:pt x="5054505" y="0"/>
                  </a:lnTo>
                  <a:lnTo>
                    <a:pt x="5107430" y="4127"/>
                  </a:lnTo>
                  <a:lnTo>
                    <a:pt x="5156724" y="15966"/>
                  </a:lnTo>
                  <a:lnTo>
                    <a:pt x="5201331" y="34699"/>
                  </a:lnTo>
                  <a:lnTo>
                    <a:pt x="5240197" y="59509"/>
                  </a:lnTo>
                  <a:lnTo>
                    <a:pt x="5272263" y="89579"/>
                  </a:lnTo>
                  <a:lnTo>
                    <a:pt x="5296476" y="124091"/>
                  </a:lnTo>
                  <a:lnTo>
                    <a:pt x="5311777" y="162230"/>
                  </a:lnTo>
                  <a:lnTo>
                    <a:pt x="5317113" y="203177"/>
                  </a:lnTo>
                  <a:lnTo>
                    <a:pt x="5317113" y="1324270"/>
                  </a:lnTo>
                  <a:lnTo>
                    <a:pt x="5311777" y="1365217"/>
                  </a:lnTo>
                  <a:lnTo>
                    <a:pt x="5296476" y="1403356"/>
                  </a:lnTo>
                  <a:lnTo>
                    <a:pt x="5272263" y="1437869"/>
                  </a:lnTo>
                  <a:lnTo>
                    <a:pt x="5240197" y="1467938"/>
                  </a:lnTo>
                  <a:lnTo>
                    <a:pt x="5201331" y="1492748"/>
                  </a:lnTo>
                  <a:lnTo>
                    <a:pt x="5156724" y="1511481"/>
                  </a:lnTo>
                  <a:lnTo>
                    <a:pt x="5107430" y="1523320"/>
                  </a:lnTo>
                  <a:lnTo>
                    <a:pt x="5054505" y="1527448"/>
                  </a:lnTo>
                  <a:close/>
                </a:path>
              </a:pathLst>
            </a:custGeom>
            <a:solidFill>
              <a:srgbClr val="EDF0F1"/>
            </a:solidFill>
          </p:spPr>
          <p:txBody>
            <a:bodyPr wrap="square" lIns="0" tIns="0" rIns="0" bIns="0" rtlCol="0"/>
            <a:lstStyle/>
            <a:p>
              <a:endParaRPr/>
            </a:p>
          </p:txBody>
        </p:sp>
        <p:sp>
          <p:nvSpPr>
            <p:cNvPr id="17" name="object 17"/>
            <p:cNvSpPr/>
            <p:nvPr/>
          </p:nvSpPr>
          <p:spPr>
            <a:xfrm>
              <a:off x="6233794" y="1810450"/>
              <a:ext cx="5317490" cy="1527810"/>
            </a:xfrm>
            <a:custGeom>
              <a:avLst/>
              <a:gdLst/>
              <a:ahLst/>
              <a:cxnLst/>
              <a:rect l="l" t="t" r="r" b="b"/>
              <a:pathLst>
                <a:path w="5317490" h="1527810">
                  <a:moveTo>
                    <a:pt x="262607" y="0"/>
                  </a:moveTo>
                  <a:lnTo>
                    <a:pt x="5054505" y="0"/>
                  </a:lnTo>
                  <a:lnTo>
                    <a:pt x="5107430" y="4127"/>
                  </a:lnTo>
                  <a:lnTo>
                    <a:pt x="5156724" y="15966"/>
                  </a:lnTo>
                  <a:lnTo>
                    <a:pt x="5201331" y="34699"/>
                  </a:lnTo>
                  <a:lnTo>
                    <a:pt x="5240197" y="59509"/>
                  </a:lnTo>
                  <a:lnTo>
                    <a:pt x="5272263" y="89579"/>
                  </a:lnTo>
                  <a:lnTo>
                    <a:pt x="5296476" y="124091"/>
                  </a:lnTo>
                  <a:lnTo>
                    <a:pt x="5311777" y="162230"/>
                  </a:lnTo>
                  <a:lnTo>
                    <a:pt x="5317113" y="203177"/>
                  </a:lnTo>
                  <a:lnTo>
                    <a:pt x="5317113" y="1324270"/>
                  </a:lnTo>
                  <a:lnTo>
                    <a:pt x="5311777" y="1365217"/>
                  </a:lnTo>
                  <a:lnTo>
                    <a:pt x="5296476" y="1403356"/>
                  </a:lnTo>
                  <a:lnTo>
                    <a:pt x="5272263" y="1437869"/>
                  </a:lnTo>
                  <a:lnTo>
                    <a:pt x="5240197" y="1467938"/>
                  </a:lnTo>
                  <a:lnTo>
                    <a:pt x="5201331" y="1492748"/>
                  </a:lnTo>
                  <a:lnTo>
                    <a:pt x="5156724" y="1511481"/>
                  </a:lnTo>
                  <a:lnTo>
                    <a:pt x="5107430" y="1523320"/>
                  </a:lnTo>
                  <a:lnTo>
                    <a:pt x="5054505" y="1527448"/>
                  </a:lnTo>
                  <a:lnTo>
                    <a:pt x="262607" y="1527448"/>
                  </a:lnTo>
                  <a:lnTo>
                    <a:pt x="209683" y="1523320"/>
                  </a:lnTo>
                  <a:lnTo>
                    <a:pt x="160389" y="1511481"/>
                  </a:lnTo>
                  <a:lnTo>
                    <a:pt x="115781" y="1492748"/>
                  </a:lnTo>
                  <a:lnTo>
                    <a:pt x="76916" y="1467938"/>
                  </a:lnTo>
                  <a:lnTo>
                    <a:pt x="44849" y="1437869"/>
                  </a:lnTo>
                  <a:lnTo>
                    <a:pt x="20637" y="1403356"/>
                  </a:lnTo>
                  <a:lnTo>
                    <a:pt x="5335" y="1365217"/>
                  </a:lnTo>
                  <a:lnTo>
                    <a:pt x="0" y="1324270"/>
                  </a:lnTo>
                  <a:lnTo>
                    <a:pt x="0" y="203177"/>
                  </a:lnTo>
                  <a:lnTo>
                    <a:pt x="5335" y="162230"/>
                  </a:lnTo>
                  <a:lnTo>
                    <a:pt x="20637" y="124091"/>
                  </a:lnTo>
                  <a:lnTo>
                    <a:pt x="44849" y="89579"/>
                  </a:lnTo>
                  <a:lnTo>
                    <a:pt x="76916" y="59509"/>
                  </a:lnTo>
                  <a:lnTo>
                    <a:pt x="115781" y="34699"/>
                  </a:lnTo>
                  <a:lnTo>
                    <a:pt x="160389" y="15966"/>
                  </a:lnTo>
                  <a:lnTo>
                    <a:pt x="209683" y="4127"/>
                  </a:lnTo>
                  <a:lnTo>
                    <a:pt x="262607" y="0"/>
                  </a:lnTo>
                  <a:close/>
                </a:path>
              </a:pathLst>
            </a:custGeom>
            <a:ln w="9549">
              <a:solidFill>
                <a:srgbClr val="888888"/>
              </a:solidFill>
            </a:ln>
          </p:spPr>
          <p:txBody>
            <a:bodyPr wrap="square" lIns="0" tIns="0" rIns="0" bIns="0" rtlCol="0"/>
            <a:lstStyle/>
            <a:p>
              <a:endParaRPr/>
            </a:p>
          </p:txBody>
        </p:sp>
      </p:grpSp>
      <p:grpSp>
        <p:nvGrpSpPr>
          <p:cNvPr id="11" name="object 11">
            <a:extLst>
              <a:ext uri="{C183D7F6-B498-43B3-948B-1728B52AA6E4}">
                <adec:decorative xmlns:adec="http://schemas.microsoft.com/office/drawing/2017/decorative" val="1"/>
              </a:ext>
            </a:extLst>
          </p:cNvPr>
          <p:cNvGrpSpPr/>
          <p:nvPr/>
        </p:nvGrpSpPr>
        <p:grpSpPr>
          <a:xfrm>
            <a:off x="589913" y="1805370"/>
            <a:ext cx="5327650" cy="1537970"/>
            <a:chOff x="589913" y="1805370"/>
            <a:chExt cx="5327650" cy="1537970"/>
          </a:xfrm>
        </p:grpSpPr>
        <p:sp>
          <p:nvSpPr>
            <p:cNvPr id="12" name="object 12"/>
            <p:cNvSpPr/>
            <p:nvPr/>
          </p:nvSpPr>
          <p:spPr>
            <a:xfrm>
              <a:off x="594993" y="1810450"/>
              <a:ext cx="5317490" cy="1527810"/>
            </a:xfrm>
            <a:custGeom>
              <a:avLst/>
              <a:gdLst/>
              <a:ahLst/>
              <a:cxnLst/>
              <a:rect l="l" t="t" r="r" b="b"/>
              <a:pathLst>
                <a:path w="5317490" h="1527810">
                  <a:moveTo>
                    <a:pt x="5054505" y="1527448"/>
                  </a:moveTo>
                  <a:lnTo>
                    <a:pt x="262608" y="1527448"/>
                  </a:lnTo>
                  <a:lnTo>
                    <a:pt x="209683" y="1523320"/>
                  </a:lnTo>
                  <a:lnTo>
                    <a:pt x="160389" y="1511481"/>
                  </a:lnTo>
                  <a:lnTo>
                    <a:pt x="115781" y="1492748"/>
                  </a:lnTo>
                  <a:lnTo>
                    <a:pt x="76916" y="1467938"/>
                  </a:lnTo>
                  <a:lnTo>
                    <a:pt x="44849" y="1437869"/>
                  </a:lnTo>
                  <a:lnTo>
                    <a:pt x="20637" y="1403356"/>
                  </a:lnTo>
                  <a:lnTo>
                    <a:pt x="5335" y="1365217"/>
                  </a:lnTo>
                  <a:lnTo>
                    <a:pt x="0" y="1324270"/>
                  </a:lnTo>
                  <a:lnTo>
                    <a:pt x="0" y="203177"/>
                  </a:lnTo>
                  <a:lnTo>
                    <a:pt x="5335" y="162230"/>
                  </a:lnTo>
                  <a:lnTo>
                    <a:pt x="20637" y="124091"/>
                  </a:lnTo>
                  <a:lnTo>
                    <a:pt x="44849" y="89579"/>
                  </a:lnTo>
                  <a:lnTo>
                    <a:pt x="76916" y="59509"/>
                  </a:lnTo>
                  <a:lnTo>
                    <a:pt x="115781" y="34699"/>
                  </a:lnTo>
                  <a:lnTo>
                    <a:pt x="160389" y="15966"/>
                  </a:lnTo>
                  <a:lnTo>
                    <a:pt x="209683" y="4127"/>
                  </a:lnTo>
                  <a:lnTo>
                    <a:pt x="262608" y="0"/>
                  </a:lnTo>
                  <a:lnTo>
                    <a:pt x="5054505" y="0"/>
                  </a:lnTo>
                  <a:lnTo>
                    <a:pt x="5107430" y="4127"/>
                  </a:lnTo>
                  <a:lnTo>
                    <a:pt x="5156724" y="15966"/>
                  </a:lnTo>
                  <a:lnTo>
                    <a:pt x="5201332" y="34699"/>
                  </a:lnTo>
                  <a:lnTo>
                    <a:pt x="5240197" y="59509"/>
                  </a:lnTo>
                  <a:lnTo>
                    <a:pt x="5272264" y="89579"/>
                  </a:lnTo>
                  <a:lnTo>
                    <a:pt x="5296476" y="124091"/>
                  </a:lnTo>
                  <a:lnTo>
                    <a:pt x="5311778" y="162230"/>
                  </a:lnTo>
                  <a:lnTo>
                    <a:pt x="5317113" y="203177"/>
                  </a:lnTo>
                  <a:lnTo>
                    <a:pt x="5317113" y="1324270"/>
                  </a:lnTo>
                  <a:lnTo>
                    <a:pt x="5311778" y="1365217"/>
                  </a:lnTo>
                  <a:lnTo>
                    <a:pt x="5296476" y="1403356"/>
                  </a:lnTo>
                  <a:lnTo>
                    <a:pt x="5272264" y="1437869"/>
                  </a:lnTo>
                  <a:lnTo>
                    <a:pt x="5240197" y="1467938"/>
                  </a:lnTo>
                  <a:lnTo>
                    <a:pt x="5201332" y="1492748"/>
                  </a:lnTo>
                  <a:lnTo>
                    <a:pt x="5156724" y="1511481"/>
                  </a:lnTo>
                  <a:lnTo>
                    <a:pt x="5107430" y="1523320"/>
                  </a:lnTo>
                  <a:lnTo>
                    <a:pt x="5054505" y="1527448"/>
                  </a:lnTo>
                  <a:close/>
                </a:path>
              </a:pathLst>
            </a:custGeom>
            <a:solidFill>
              <a:srgbClr val="EDF0F1"/>
            </a:solidFill>
          </p:spPr>
          <p:txBody>
            <a:bodyPr wrap="square" lIns="0" tIns="0" rIns="0" bIns="0" rtlCol="0"/>
            <a:lstStyle/>
            <a:p>
              <a:endParaRPr/>
            </a:p>
          </p:txBody>
        </p:sp>
        <p:sp>
          <p:nvSpPr>
            <p:cNvPr id="13" name="object 13"/>
            <p:cNvSpPr/>
            <p:nvPr/>
          </p:nvSpPr>
          <p:spPr>
            <a:xfrm>
              <a:off x="594993" y="1810450"/>
              <a:ext cx="5317490" cy="1527810"/>
            </a:xfrm>
            <a:custGeom>
              <a:avLst/>
              <a:gdLst/>
              <a:ahLst/>
              <a:cxnLst/>
              <a:rect l="l" t="t" r="r" b="b"/>
              <a:pathLst>
                <a:path w="5317490" h="1527810">
                  <a:moveTo>
                    <a:pt x="262608" y="0"/>
                  </a:moveTo>
                  <a:lnTo>
                    <a:pt x="5054505" y="0"/>
                  </a:lnTo>
                  <a:lnTo>
                    <a:pt x="5107430" y="4127"/>
                  </a:lnTo>
                  <a:lnTo>
                    <a:pt x="5156724" y="15966"/>
                  </a:lnTo>
                  <a:lnTo>
                    <a:pt x="5201332" y="34699"/>
                  </a:lnTo>
                  <a:lnTo>
                    <a:pt x="5240197" y="59509"/>
                  </a:lnTo>
                  <a:lnTo>
                    <a:pt x="5272264" y="89579"/>
                  </a:lnTo>
                  <a:lnTo>
                    <a:pt x="5296476" y="124091"/>
                  </a:lnTo>
                  <a:lnTo>
                    <a:pt x="5311778" y="162230"/>
                  </a:lnTo>
                  <a:lnTo>
                    <a:pt x="5317113" y="203177"/>
                  </a:lnTo>
                  <a:lnTo>
                    <a:pt x="5317113" y="1324270"/>
                  </a:lnTo>
                  <a:lnTo>
                    <a:pt x="5311778" y="1365217"/>
                  </a:lnTo>
                  <a:lnTo>
                    <a:pt x="5296476" y="1403356"/>
                  </a:lnTo>
                  <a:lnTo>
                    <a:pt x="5272264" y="1437869"/>
                  </a:lnTo>
                  <a:lnTo>
                    <a:pt x="5240197" y="1467938"/>
                  </a:lnTo>
                  <a:lnTo>
                    <a:pt x="5201332" y="1492748"/>
                  </a:lnTo>
                  <a:lnTo>
                    <a:pt x="5156724" y="1511481"/>
                  </a:lnTo>
                  <a:lnTo>
                    <a:pt x="5107430" y="1523320"/>
                  </a:lnTo>
                  <a:lnTo>
                    <a:pt x="5054505" y="1527448"/>
                  </a:lnTo>
                  <a:lnTo>
                    <a:pt x="262608" y="1527448"/>
                  </a:lnTo>
                  <a:lnTo>
                    <a:pt x="209683" y="1523320"/>
                  </a:lnTo>
                  <a:lnTo>
                    <a:pt x="160389" y="1511481"/>
                  </a:lnTo>
                  <a:lnTo>
                    <a:pt x="115781" y="1492748"/>
                  </a:lnTo>
                  <a:lnTo>
                    <a:pt x="76916" y="1467938"/>
                  </a:lnTo>
                  <a:lnTo>
                    <a:pt x="44849" y="1437869"/>
                  </a:lnTo>
                  <a:lnTo>
                    <a:pt x="20637" y="1403356"/>
                  </a:lnTo>
                  <a:lnTo>
                    <a:pt x="5335" y="1365217"/>
                  </a:lnTo>
                  <a:lnTo>
                    <a:pt x="0" y="1324270"/>
                  </a:lnTo>
                  <a:lnTo>
                    <a:pt x="0" y="203177"/>
                  </a:lnTo>
                  <a:lnTo>
                    <a:pt x="5335" y="162230"/>
                  </a:lnTo>
                  <a:lnTo>
                    <a:pt x="20637" y="124091"/>
                  </a:lnTo>
                  <a:lnTo>
                    <a:pt x="44849" y="89579"/>
                  </a:lnTo>
                  <a:lnTo>
                    <a:pt x="76916" y="59509"/>
                  </a:lnTo>
                  <a:lnTo>
                    <a:pt x="115781" y="34699"/>
                  </a:lnTo>
                  <a:lnTo>
                    <a:pt x="160389" y="15966"/>
                  </a:lnTo>
                  <a:lnTo>
                    <a:pt x="209683" y="4127"/>
                  </a:lnTo>
                  <a:lnTo>
                    <a:pt x="262608" y="0"/>
                  </a:lnTo>
                  <a:close/>
                </a:path>
              </a:pathLst>
            </a:custGeom>
            <a:ln w="9549">
              <a:solidFill>
                <a:srgbClr val="888888"/>
              </a:solidFill>
            </a:ln>
          </p:spPr>
          <p:txBody>
            <a:bodyPr wrap="square" lIns="0" tIns="0" rIns="0" bIns="0" rtlCol="0"/>
            <a:lstStyle/>
            <a:p>
              <a:endParaRPr/>
            </a:p>
          </p:txBody>
        </p:sp>
      </p:grpSp>
      <p:grpSp>
        <p:nvGrpSpPr>
          <p:cNvPr id="2" name="object 2">
            <a:extLst>
              <a:ext uri="{C183D7F6-B498-43B3-948B-1728B52AA6E4}">
                <adec:decorative xmlns:adec="http://schemas.microsoft.com/office/drawing/2017/decorative" val="1"/>
              </a:ext>
            </a:extLst>
          </p:cNvPr>
          <p:cNvGrpSpPr/>
          <p:nvPr/>
        </p:nvGrpSpPr>
        <p:grpSpPr>
          <a:xfrm>
            <a:off x="11927244" y="1805370"/>
            <a:ext cx="5633720" cy="1537970"/>
            <a:chOff x="11927244" y="1805370"/>
            <a:chExt cx="5633720" cy="1537970"/>
          </a:xfrm>
        </p:grpSpPr>
        <p:sp>
          <p:nvSpPr>
            <p:cNvPr id="3" name="object 3"/>
            <p:cNvSpPr/>
            <p:nvPr/>
          </p:nvSpPr>
          <p:spPr>
            <a:xfrm>
              <a:off x="11932324" y="1810450"/>
              <a:ext cx="5623560" cy="1527810"/>
            </a:xfrm>
            <a:custGeom>
              <a:avLst/>
              <a:gdLst/>
              <a:ahLst/>
              <a:cxnLst/>
              <a:rect l="l" t="t" r="r" b="b"/>
              <a:pathLst>
                <a:path w="5623559" h="1527810">
                  <a:moveTo>
                    <a:pt x="5344710" y="1527448"/>
                  </a:moveTo>
                  <a:lnTo>
                    <a:pt x="278683" y="1527448"/>
                  </a:lnTo>
                  <a:lnTo>
                    <a:pt x="222519" y="1523313"/>
                  </a:lnTo>
                  <a:lnTo>
                    <a:pt x="170207" y="1511454"/>
                  </a:lnTo>
                  <a:lnTo>
                    <a:pt x="122869" y="1492689"/>
                  </a:lnTo>
                  <a:lnTo>
                    <a:pt x="81624" y="1467837"/>
                  </a:lnTo>
                  <a:lnTo>
                    <a:pt x="47594" y="1437715"/>
                  </a:lnTo>
                  <a:lnTo>
                    <a:pt x="21900" y="1403144"/>
                  </a:lnTo>
                  <a:lnTo>
                    <a:pt x="5661" y="1364940"/>
                  </a:lnTo>
                  <a:lnTo>
                    <a:pt x="0" y="1323923"/>
                  </a:lnTo>
                  <a:lnTo>
                    <a:pt x="0" y="203524"/>
                  </a:lnTo>
                  <a:lnTo>
                    <a:pt x="5661" y="162507"/>
                  </a:lnTo>
                  <a:lnTo>
                    <a:pt x="21900" y="124304"/>
                  </a:lnTo>
                  <a:lnTo>
                    <a:pt x="47594" y="89732"/>
                  </a:lnTo>
                  <a:lnTo>
                    <a:pt x="81624" y="59611"/>
                  </a:lnTo>
                  <a:lnTo>
                    <a:pt x="122869" y="34759"/>
                  </a:lnTo>
                  <a:lnTo>
                    <a:pt x="170207" y="15994"/>
                  </a:lnTo>
                  <a:lnTo>
                    <a:pt x="222519" y="4134"/>
                  </a:lnTo>
                  <a:lnTo>
                    <a:pt x="278683" y="0"/>
                  </a:lnTo>
                  <a:lnTo>
                    <a:pt x="5344710" y="0"/>
                  </a:lnTo>
                  <a:lnTo>
                    <a:pt x="5400875" y="4134"/>
                  </a:lnTo>
                  <a:lnTo>
                    <a:pt x="5453186" y="15994"/>
                  </a:lnTo>
                  <a:lnTo>
                    <a:pt x="5500525" y="34759"/>
                  </a:lnTo>
                  <a:lnTo>
                    <a:pt x="5541769" y="59611"/>
                  </a:lnTo>
                  <a:lnTo>
                    <a:pt x="5575799" y="89732"/>
                  </a:lnTo>
                  <a:lnTo>
                    <a:pt x="5601494" y="124304"/>
                  </a:lnTo>
                  <a:lnTo>
                    <a:pt x="5617732" y="162507"/>
                  </a:lnTo>
                  <a:lnTo>
                    <a:pt x="5623394" y="203524"/>
                  </a:lnTo>
                  <a:lnTo>
                    <a:pt x="5623394" y="1323923"/>
                  </a:lnTo>
                  <a:lnTo>
                    <a:pt x="5617732" y="1364940"/>
                  </a:lnTo>
                  <a:lnTo>
                    <a:pt x="5601494" y="1403144"/>
                  </a:lnTo>
                  <a:lnTo>
                    <a:pt x="5575799" y="1437715"/>
                  </a:lnTo>
                  <a:lnTo>
                    <a:pt x="5541769" y="1467837"/>
                  </a:lnTo>
                  <a:lnTo>
                    <a:pt x="5500525" y="1492689"/>
                  </a:lnTo>
                  <a:lnTo>
                    <a:pt x="5453186" y="1511454"/>
                  </a:lnTo>
                  <a:lnTo>
                    <a:pt x="5400875" y="1523313"/>
                  </a:lnTo>
                  <a:lnTo>
                    <a:pt x="5344710" y="1527448"/>
                  </a:lnTo>
                  <a:close/>
                </a:path>
              </a:pathLst>
            </a:custGeom>
            <a:solidFill>
              <a:srgbClr val="EDF0F1"/>
            </a:solidFill>
          </p:spPr>
          <p:txBody>
            <a:bodyPr wrap="square" lIns="0" tIns="0" rIns="0" bIns="0" rtlCol="0"/>
            <a:lstStyle/>
            <a:p>
              <a:endParaRPr/>
            </a:p>
          </p:txBody>
        </p:sp>
        <p:sp>
          <p:nvSpPr>
            <p:cNvPr id="4" name="object 4"/>
            <p:cNvSpPr/>
            <p:nvPr/>
          </p:nvSpPr>
          <p:spPr>
            <a:xfrm>
              <a:off x="11932324" y="1810450"/>
              <a:ext cx="5623560" cy="1527810"/>
            </a:xfrm>
            <a:custGeom>
              <a:avLst/>
              <a:gdLst/>
              <a:ahLst/>
              <a:cxnLst/>
              <a:rect l="l" t="t" r="r" b="b"/>
              <a:pathLst>
                <a:path w="5623559" h="1527810">
                  <a:moveTo>
                    <a:pt x="278683" y="0"/>
                  </a:moveTo>
                  <a:lnTo>
                    <a:pt x="5344710" y="0"/>
                  </a:lnTo>
                  <a:lnTo>
                    <a:pt x="5400875" y="4134"/>
                  </a:lnTo>
                  <a:lnTo>
                    <a:pt x="5453186" y="15994"/>
                  </a:lnTo>
                  <a:lnTo>
                    <a:pt x="5500525" y="34759"/>
                  </a:lnTo>
                  <a:lnTo>
                    <a:pt x="5541769" y="59611"/>
                  </a:lnTo>
                  <a:lnTo>
                    <a:pt x="5575799" y="89732"/>
                  </a:lnTo>
                  <a:lnTo>
                    <a:pt x="5601494" y="124304"/>
                  </a:lnTo>
                  <a:lnTo>
                    <a:pt x="5617732" y="162507"/>
                  </a:lnTo>
                  <a:lnTo>
                    <a:pt x="5623394" y="203524"/>
                  </a:lnTo>
                  <a:lnTo>
                    <a:pt x="5623394" y="1323923"/>
                  </a:lnTo>
                  <a:lnTo>
                    <a:pt x="5617732" y="1364940"/>
                  </a:lnTo>
                  <a:lnTo>
                    <a:pt x="5601494" y="1403144"/>
                  </a:lnTo>
                  <a:lnTo>
                    <a:pt x="5575799" y="1437715"/>
                  </a:lnTo>
                  <a:lnTo>
                    <a:pt x="5541769" y="1467837"/>
                  </a:lnTo>
                  <a:lnTo>
                    <a:pt x="5500525" y="1492689"/>
                  </a:lnTo>
                  <a:lnTo>
                    <a:pt x="5453186" y="1511454"/>
                  </a:lnTo>
                  <a:lnTo>
                    <a:pt x="5400875" y="1523313"/>
                  </a:lnTo>
                  <a:lnTo>
                    <a:pt x="5344710" y="1527448"/>
                  </a:lnTo>
                  <a:lnTo>
                    <a:pt x="278683" y="1527448"/>
                  </a:lnTo>
                  <a:lnTo>
                    <a:pt x="222519" y="1523313"/>
                  </a:lnTo>
                  <a:lnTo>
                    <a:pt x="170207" y="1511454"/>
                  </a:lnTo>
                  <a:lnTo>
                    <a:pt x="122869" y="1492689"/>
                  </a:lnTo>
                  <a:lnTo>
                    <a:pt x="81624" y="1467837"/>
                  </a:lnTo>
                  <a:lnTo>
                    <a:pt x="47594" y="1437715"/>
                  </a:lnTo>
                  <a:lnTo>
                    <a:pt x="21900" y="1403144"/>
                  </a:lnTo>
                  <a:lnTo>
                    <a:pt x="5661" y="1364940"/>
                  </a:lnTo>
                  <a:lnTo>
                    <a:pt x="0" y="1323923"/>
                  </a:lnTo>
                  <a:lnTo>
                    <a:pt x="0" y="203524"/>
                  </a:lnTo>
                  <a:lnTo>
                    <a:pt x="5661" y="162507"/>
                  </a:lnTo>
                  <a:lnTo>
                    <a:pt x="21900" y="124304"/>
                  </a:lnTo>
                  <a:lnTo>
                    <a:pt x="47594" y="89732"/>
                  </a:lnTo>
                  <a:lnTo>
                    <a:pt x="81624" y="59611"/>
                  </a:lnTo>
                  <a:lnTo>
                    <a:pt x="122869" y="34759"/>
                  </a:lnTo>
                  <a:lnTo>
                    <a:pt x="170207" y="15994"/>
                  </a:lnTo>
                  <a:lnTo>
                    <a:pt x="222519" y="4134"/>
                  </a:lnTo>
                  <a:lnTo>
                    <a:pt x="278683" y="0"/>
                  </a:lnTo>
                  <a:close/>
                </a:path>
              </a:pathLst>
            </a:custGeom>
            <a:ln w="9549">
              <a:solidFill>
                <a:srgbClr val="888888"/>
              </a:solidFill>
            </a:ln>
          </p:spPr>
          <p:txBody>
            <a:bodyPr wrap="square" lIns="0" tIns="0" rIns="0" bIns="0" rtlCol="0"/>
            <a:lstStyle/>
            <a:p>
              <a:endParaRPr/>
            </a:p>
          </p:txBody>
        </p:sp>
      </p:grpSp>
      <p:sp>
        <p:nvSpPr>
          <p:cNvPr id="40" name="object 40" descr="$PPTXTitle"/>
          <p:cNvSpPr txBox="1">
            <a:spLocks noGrp="1"/>
          </p:cNvSpPr>
          <p:nvPr>
            <p:ph type="title"/>
          </p:nvPr>
        </p:nvSpPr>
        <p:spPr>
          <a:xfrm>
            <a:off x="3505200" y="342900"/>
            <a:ext cx="11595100" cy="726440"/>
          </a:xfrm>
          <a:prstGeom prst="rect">
            <a:avLst/>
          </a:prstGeom>
        </p:spPr>
        <p:txBody>
          <a:bodyPr vert="horz" wrap="square" lIns="0" tIns="12700" rIns="0" bIns="0" rtlCol="0">
            <a:spAutoFit/>
          </a:bodyPr>
          <a:lstStyle/>
          <a:p>
            <a:pPr marL="12700" algn="ctr">
              <a:lnSpc>
                <a:spcPct val="100000"/>
              </a:lnSpc>
              <a:spcBef>
                <a:spcPts val="100"/>
              </a:spcBef>
            </a:pPr>
            <a:r>
              <a:rPr sz="4600" dirty="0">
                <a:solidFill>
                  <a:schemeClr val="tx1"/>
                </a:solidFill>
              </a:rPr>
              <a:t>Our</a:t>
            </a:r>
            <a:r>
              <a:rPr sz="4600" spc="-35" dirty="0">
                <a:solidFill>
                  <a:schemeClr val="tx1"/>
                </a:solidFill>
              </a:rPr>
              <a:t> </a:t>
            </a:r>
            <a:r>
              <a:rPr sz="4600" dirty="0">
                <a:solidFill>
                  <a:schemeClr val="tx1"/>
                </a:solidFill>
              </a:rPr>
              <a:t>Case</a:t>
            </a:r>
            <a:r>
              <a:rPr sz="4600" spc="-25" dirty="0">
                <a:solidFill>
                  <a:schemeClr val="tx1"/>
                </a:solidFill>
              </a:rPr>
              <a:t> </a:t>
            </a:r>
            <a:r>
              <a:rPr sz="4600" dirty="0">
                <a:solidFill>
                  <a:schemeClr val="tx1"/>
                </a:solidFill>
              </a:rPr>
              <a:t>Example</a:t>
            </a:r>
            <a:r>
              <a:rPr sz="4600" spc="-30" dirty="0">
                <a:solidFill>
                  <a:schemeClr val="tx1"/>
                </a:solidFill>
              </a:rPr>
              <a:t> </a:t>
            </a:r>
            <a:r>
              <a:rPr sz="4600" dirty="0">
                <a:solidFill>
                  <a:schemeClr val="tx1"/>
                </a:solidFill>
              </a:rPr>
              <a:t>From</a:t>
            </a:r>
            <a:r>
              <a:rPr sz="4600" spc="-25" dirty="0">
                <a:solidFill>
                  <a:schemeClr val="tx1"/>
                </a:solidFill>
              </a:rPr>
              <a:t> </a:t>
            </a:r>
            <a:r>
              <a:rPr sz="4600" spc="-10" dirty="0">
                <a:solidFill>
                  <a:schemeClr val="tx1"/>
                </a:solidFill>
              </a:rPr>
              <a:t>Northampton</a:t>
            </a:r>
            <a:endParaRPr sz="4600" dirty="0">
              <a:solidFill>
                <a:schemeClr val="tx1"/>
              </a:solidFill>
            </a:endParaRPr>
          </a:p>
        </p:txBody>
      </p:sp>
      <p:grpSp>
        <p:nvGrpSpPr>
          <p:cNvPr id="41" name="Group 40" descr="Baseline Pre-Launch&#10;What do people want and worry about?&#10;Community Survey: awareness, priorities, willingness to call a community responder&#10;Community Partner Interviews: hopes, fears, system-fit, data&#10;">
            <a:extLst>
              <a:ext uri="{FF2B5EF4-FFF2-40B4-BE49-F238E27FC236}">
                <a16:creationId xmlns:a16="http://schemas.microsoft.com/office/drawing/2014/main" id="{63FEEFD2-4D4F-137E-68F0-53E1918806C5}"/>
              </a:ext>
            </a:extLst>
          </p:cNvPr>
          <p:cNvGrpSpPr/>
          <p:nvPr/>
        </p:nvGrpSpPr>
        <p:grpSpPr>
          <a:xfrm>
            <a:off x="934918" y="1943322"/>
            <a:ext cx="4538980" cy="6751759"/>
            <a:chOff x="934918" y="1943322"/>
            <a:chExt cx="4538980" cy="6751759"/>
          </a:xfrm>
        </p:grpSpPr>
        <p:sp>
          <p:nvSpPr>
            <p:cNvPr id="14" name="object 14"/>
            <p:cNvSpPr txBox="1"/>
            <p:nvPr/>
          </p:nvSpPr>
          <p:spPr>
            <a:xfrm>
              <a:off x="2085014" y="1943322"/>
              <a:ext cx="2333625" cy="1158875"/>
            </a:xfrm>
            <a:prstGeom prst="rect">
              <a:avLst/>
            </a:prstGeom>
          </p:spPr>
          <p:txBody>
            <a:bodyPr vert="horz" wrap="square" lIns="0" tIns="81915" rIns="0" bIns="0" rtlCol="0">
              <a:spAutoFit/>
            </a:bodyPr>
            <a:lstStyle/>
            <a:p>
              <a:pPr marL="12700">
                <a:lnSpc>
                  <a:spcPct val="100000"/>
                </a:lnSpc>
                <a:spcBef>
                  <a:spcPts val="645"/>
                </a:spcBef>
              </a:pPr>
              <a:r>
                <a:rPr sz="3600" b="1" spc="-10" dirty="0">
                  <a:solidFill>
                    <a:srgbClr val="31384D"/>
                  </a:solidFill>
                  <a:latin typeface="Arial"/>
                  <a:cs typeface="Arial"/>
                </a:rPr>
                <a:t>BASELINE</a:t>
              </a:r>
              <a:endParaRPr sz="3600" dirty="0">
                <a:latin typeface="Arial"/>
                <a:cs typeface="Arial"/>
              </a:endParaRPr>
            </a:p>
            <a:p>
              <a:pPr marL="183515">
                <a:lnSpc>
                  <a:spcPct val="100000"/>
                </a:lnSpc>
                <a:spcBef>
                  <a:spcPts val="455"/>
                </a:spcBef>
              </a:pPr>
              <a:r>
                <a:rPr sz="3000" spc="-10" dirty="0">
                  <a:solidFill>
                    <a:srgbClr val="31384D"/>
                  </a:solidFill>
                  <a:latin typeface="Arial"/>
                  <a:cs typeface="Arial"/>
                </a:rPr>
                <a:t>Pre-Launch</a:t>
              </a:r>
              <a:endParaRPr sz="3000" dirty="0">
                <a:latin typeface="Arial"/>
                <a:cs typeface="Arial"/>
              </a:endParaRPr>
            </a:p>
          </p:txBody>
        </p:sp>
        <p:sp>
          <p:nvSpPr>
            <p:cNvPr id="34" name="object 34"/>
            <p:cNvSpPr txBox="1"/>
            <p:nvPr/>
          </p:nvSpPr>
          <p:spPr>
            <a:xfrm>
              <a:off x="1335012" y="3609442"/>
              <a:ext cx="3833495" cy="894080"/>
            </a:xfrm>
            <a:prstGeom prst="rect">
              <a:avLst/>
            </a:prstGeom>
          </p:spPr>
          <p:txBody>
            <a:bodyPr vert="horz" wrap="square" lIns="0" tIns="64135" rIns="0" bIns="0" rtlCol="0">
              <a:spAutoFit/>
            </a:bodyPr>
            <a:lstStyle/>
            <a:p>
              <a:pPr marL="319405" marR="5080" indent="-307340">
                <a:lnSpc>
                  <a:spcPts val="3240"/>
                </a:lnSpc>
                <a:spcBef>
                  <a:spcPts val="505"/>
                </a:spcBef>
              </a:pPr>
              <a:r>
                <a:rPr sz="3000" b="1" dirty="0">
                  <a:solidFill>
                    <a:schemeClr val="tx1"/>
                  </a:solidFill>
                  <a:latin typeface="Arial"/>
                  <a:cs typeface="Arial"/>
                </a:rPr>
                <a:t>What</a:t>
              </a:r>
              <a:r>
                <a:rPr sz="3000" b="1" spc="-85" dirty="0">
                  <a:solidFill>
                    <a:schemeClr val="tx1"/>
                  </a:solidFill>
                  <a:latin typeface="Arial"/>
                  <a:cs typeface="Arial"/>
                </a:rPr>
                <a:t> </a:t>
              </a:r>
              <a:r>
                <a:rPr sz="3000" b="1" dirty="0">
                  <a:solidFill>
                    <a:schemeClr val="tx1"/>
                  </a:solidFill>
                  <a:latin typeface="Arial"/>
                  <a:cs typeface="Arial"/>
                </a:rPr>
                <a:t>do</a:t>
              </a:r>
              <a:r>
                <a:rPr sz="3000" b="1" spc="-85" dirty="0">
                  <a:solidFill>
                    <a:schemeClr val="tx1"/>
                  </a:solidFill>
                  <a:latin typeface="Arial"/>
                  <a:cs typeface="Arial"/>
                </a:rPr>
                <a:t> </a:t>
              </a:r>
              <a:r>
                <a:rPr sz="3000" b="1" dirty="0">
                  <a:solidFill>
                    <a:schemeClr val="tx1"/>
                  </a:solidFill>
                  <a:latin typeface="Arial"/>
                  <a:cs typeface="Arial"/>
                </a:rPr>
                <a:t>people</a:t>
              </a:r>
              <a:r>
                <a:rPr sz="3000" b="1" spc="-85" dirty="0">
                  <a:solidFill>
                    <a:schemeClr val="tx1"/>
                  </a:solidFill>
                  <a:latin typeface="Arial"/>
                  <a:cs typeface="Arial"/>
                </a:rPr>
                <a:t> </a:t>
              </a:r>
              <a:r>
                <a:rPr sz="3000" b="1" spc="-20" dirty="0">
                  <a:solidFill>
                    <a:schemeClr val="tx1"/>
                  </a:solidFill>
                  <a:latin typeface="Arial"/>
                  <a:cs typeface="Arial"/>
                </a:rPr>
                <a:t>want </a:t>
              </a:r>
              <a:r>
                <a:rPr sz="3000" b="1" dirty="0">
                  <a:solidFill>
                    <a:schemeClr val="tx1"/>
                  </a:solidFill>
                  <a:latin typeface="Arial"/>
                  <a:cs typeface="Arial"/>
                </a:rPr>
                <a:t>and</a:t>
              </a:r>
              <a:r>
                <a:rPr sz="3000" b="1" spc="-50" dirty="0">
                  <a:solidFill>
                    <a:schemeClr val="tx1"/>
                  </a:solidFill>
                  <a:latin typeface="Arial"/>
                  <a:cs typeface="Arial"/>
                </a:rPr>
                <a:t> </a:t>
              </a:r>
              <a:r>
                <a:rPr sz="3000" b="1" dirty="0">
                  <a:solidFill>
                    <a:schemeClr val="tx1"/>
                  </a:solidFill>
                  <a:latin typeface="Arial"/>
                  <a:cs typeface="Arial"/>
                </a:rPr>
                <a:t>worry</a:t>
              </a:r>
              <a:r>
                <a:rPr sz="3000" b="1" spc="-45" dirty="0">
                  <a:solidFill>
                    <a:schemeClr val="tx1"/>
                  </a:solidFill>
                  <a:latin typeface="Arial"/>
                  <a:cs typeface="Arial"/>
                </a:rPr>
                <a:t> </a:t>
              </a:r>
              <a:r>
                <a:rPr sz="3000" b="1" spc="-10" dirty="0">
                  <a:solidFill>
                    <a:schemeClr val="tx1"/>
                  </a:solidFill>
                  <a:latin typeface="Arial"/>
                  <a:cs typeface="Arial"/>
                </a:rPr>
                <a:t>about?</a:t>
              </a:r>
              <a:endParaRPr sz="3000" dirty="0">
                <a:solidFill>
                  <a:schemeClr val="tx1"/>
                </a:solidFill>
                <a:latin typeface="Arial"/>
                <a:cs typeface="Arial"/>
              </a:endParaRPr>
            </a:p>
          </p:txBody>
        </p:sp>
        <p:sp>
          <p:nvSpPr>
            <p:cNvPr id="9" name="object 9"/>
            <p:cNvSpPr txBox="1"/>
            <p:nvPr/>
          </p:nvSpPr>
          <p:spPr>
            <a:xfrm>
              <a:off x="934918" y="5283385"/>
              <a:ext cx="4538980" cy="1699895"/>
            </a:xfrm>
            <a:prstGeom prst="rect">
              <a:avLst/>
            </a:prstGeom>
          </p:spPr>
          <p:txBody>
            <a:bodyPr vert="horz" wrap="square" lIns="0" tIns="1905" rIns="0" bIns="0" rtlCol="0">
              <a:spAutoFit/>
            </a:bodyPr>
            <a:lstStyle/>
            <a:p>
              <a:pPr marL="12700" marR="5080">
                <a:lnSpc>
                  <a:spcPct val="102299"/>
                </a:lnSpc>
                <a:spcBef>
                  <a:spcPts val="15"/>
                </a:spcBef>
              </a:pPr>
              <a:r>
                <a:rPr sz="3000" b="1" dirty="0">
                  <a:latin typeface="Arial"/>
                  <a:cs typeface="Arial"/>
                </a:rPr>
                <a:t>Community</a:t>
              </a:r>
              <a:r>
                <a:rPr sz="3000" b="1" spc="-55" dirty="0">
                  <a:latin typeface="Arial"/>
                  <a:cs typeface="Arial"/>
                </a:rPr>
                <a:t> </a:t>
              </a:r>
              <a:r>
                <a:rPr sz="3000" b="1" spc="-10" dirty="0">
                  <a:latin typeface="Arial"/>
                  <a:cs typeface="Arial"/>
                </a:rPr>
                <a:t>Survey: </a:t>
              </a:r>
              <a:r>
                <a:rPr sz="2600" spc="-10" dirty="0">
                  <a:latin typeface="Arial"/>
                  <a:cs typeface="Arial"/>
                </a:rPr>
                <a:t>awareness,</a:t>
              </a:r>
              <a:r>
                <a:rPr sz="2600" spc="-85" dirty="0">
                  <a:latin typeface="Arial"/>
                  <a:cs typeface="Arial"/>
                </a:rPr>
                <a:t> </a:t>
              </a:r>
              <a:r>
                <a:rPr sz="2600" spc="-10" dirty="0">
                  <a:latin typeface="Arial"/>
                  <a:cs typeface="Arial"/>
                </a:rPr>
                <a:t>priorities, </a:t>
              </a:r>
              <a:r>
                <a:rPr sz="2600" dirty="0">
                  <a:latin typeface="Arial"/>
                  <a:cs typeface="Arial"/>
                </a:rPr>
                <a:t>willingness</a:t>
              </a:r>
              <a:r>
                <a:rPr sz="2600" spc="-55" dirty="0">
                  <a:latin typeface="Arial"/>
                  <a:cs typeface="Arial"/>
                </a:rPr>
                <a:t> </a:t>
              </a:r>
              <a:r>
                <a:rPr sz="2600" dirty="0">
                  <a:latin typeface="Arial"/>
                  <a:cs typeface="Arial"/>
                </a:rPr>
                <a:t>to</a:t>
              </a:r>
              <a:r>
                <a:rPr sz="2600" spc="-50" dirty="0">
                  <a:latin typeface="Arial"/>
                  <a:cs typeface="Arial"/>
                </a:rPr>
                <a:t> </a:t>
              </a:r>
              <a:r>
                <a:rPr sz="2600" dirty="0">
                  <a:latin typeface="Arial"/>
                  <a:cs typeface="Arial"/>
                </a:rPr>
                <a:t>call</a:t>
              </a:r>
              <a:r>
                <a:rPr sz="2600" spc="-50" dirty="0">
                  <a:latin typeface="Arial"/>
                  <a:cs typeface="Arial"/>
                </a:rPr>
                <a:t> </a:t>
              </a:r>
              <a:r>
                <a:rPr sz="2600" dirty="0">
                  <a:latin typeface="Arial"/>
                  <a:cs typeface="Arial"/>
                </a:rPr>
                <a:t>a</a:t>
              </a:r>
              <a:r>
                <a:rPr sz="2600" spc="-50" dirty="0">
                  <a:latin typeface="Arial"/>
                  <a:cs typeface="Arial"/>
                </a:rPr>
                <a:t> </a:t>
              </a:r>
              <a:r>
                <a:rPr sz="2600" spc="-10" dirty="0">
                  <a:latin typeface="Arial"/>
                  <a:cs typeface="Arial"/>
                </a:rPr>
                <a:t>community responder</a:t>
              </a:r>
              <a:endParaRPr sz="2600">
                <a:latin typeface="Arial"/>
                <a:cs typeface="Arial"/>
              </a:endParaRPr>
            </a:p>
          </p:txBody>
        </p:sp>
        <p:sp>
          <p:nvSpPr>
            <p:cNvPr id="10" name="object 10"/>
            <p:cNvSpPr txBox="1"/>
            <p:nvPr/>
          </p:nvSpPr>
          <p:spPr>
            <a:xfrm>
              <a:off x="934918" y="7337451"/>
              <a:ext cx="4257675" cy="1357630"/>
            </a:xfrm>
            <a:prstGeom prst="rect">
              <a:avLst/>
            </a:prstGeom>
          </p:spPr>
          <p:txBody>
            <a:bodyPr vert="horz" wrap="square" lIns="0" tIns="3175" rIns="0" bIns="0" rtlCol="0">
              <a:spAutoFit/>
            </a:bodyPr>
            <a:lstStyle/>
            <a:p>
              <a:pPr marL="12700" marR="702945">
                <a:lnSpc>
                  <a:spcPct val="102099"/>
                </a:lnSpc>
                <a:spcBef>
                  <a:spcPts val="25"/>
                </a:spcBef>
              </a:pPr>
              <a:r>
                <a:rPr sz="3000" b="1" dirty="0">
                  <a:latin typeface="Arial"/>
                  <a:cs typeface="Arial"/>
                </a:rPr>
                <a:t>Community</a:t>
              </a:r>
              <a:r>
                <a:rPr sz="3000" b="1" spc="-55" dirty="0">
                  <a:latin typeface="Arial"/>
                  <a:cs typeface="Arial"/>
                </a:rPr>
                <a:t> </a:t>
              </a:r>
              <a:r>
                <a:rPr sz="3000" b="1" spc="-10" dirty="0">
                  <a:latin typeface="Arial"/>
                  <a:cs typeface="Arial"/>
                </a:rPr>
                <a:t>Partner Interviews:</a:t>
              </a:r>
              <a:endParaRPr sz="3000">
                <a:latin typeface="Arial"/>
                <a:cs typeface="Arial"/>
              </a:endParaRPr>
            </a:p>
            <a:p>
              <a:pPr marL="12700">
                <a:lnSpc>
                  <a:spcPct val="100000"/>
                </a:lnSpc>
                <a:spcBef>
                  <a:spcPts val="90"/>
                </a:spcBef>
              </a:pPr>
              <a:r>
                <a:rPr sz="2600" dirty="0">
                  <a:latin typeface="Arial"/>
                  <a:cs typeface="Arial"/>
                </a:rPr>
                <a:t>hopes,</a:t>
              </a:r>
              <a:r>
                <a:rPr sz="2600" spc="-70" dirty="0">
                  <a:latin typeface="Arial"/>
                  <a:cs typeface="Arial"/>
                </a:rPr>
                <a:t> </a:t>
              </a:r>
              <a:r>
                <a:rPr sz="2600" dirty="0">
                  <a:latin typeface="Arial"/>
                  <a:cs typeface="Arial"/>
                </a:rPr>
                <a:t>fears,</a:t>
              </a:r>
              <a:r>
                <a:rPr sz="2600" spc="-65" dirty="0">
                  <a:latin typeface="Arial"/>
                  <a:cs typeface="Arial"/>
                </a:rPr>
                <a:t> </a:t>
              </a:r>
              <a:r>
                <a:rPr sz="2600" spc="-25" dirty="0">
                  <a:latin typeface="Arial"/>
                  <a:cs typeface="Arial"/>
                </a:rPr>
                <a:t>system-</a:t>
              </a:r>
              <a:r>
                <a:rPr sz="2600" dirty="0">
                  <a:latin typeface="Arial"/>
                  <a:cs typeface="Arial"/>
                </a:rPr>
                <a:t>fit,</a:t>
              </a:r>
              <a:r>
                <a:rPr sz="2600" spc="-70" dirty="0">
                  <a:latin typeface="Arial"/>
                  <a:cs typeface="Arial"/>
                </a:rPr>
                <a:t> </a:t>
              </a:r>
              <a:r>
                <a:rPr sz="2600" spc="-20" dirty="0">
                  <a:latin typeface="Arial"/>
                  <a:cs typeface="Arial"/>
                </a:rPr>
                <a:t>data</a:t>
              </a:r>
              <a:endParaRPr sz="2600">
                <a:latin typeface="Arial"/>
                <a:cs typeface="Arial"/>
              </a:endParaRPr>
            </a:p>
          </p:txBody>
        </p:sp>
      </p:grpSp>
      <p:grpSp>
        <p:nvGrpSpPr>
          <p:cNvPr id="42" name="Group 41" descr="Launch/early implementation&#10;What is actually happening?&#10;Responder Interviews: leadership transition, responder characteristics, burnout risk, documentation resource needs&#10;Early Case-Note Review: referral source, call-types, what needs/work do the records reflect&#10;">
            <a:extLst>
              <a:ext uri="{FF2B5EF4-FFF2-40B4-BE49-F238E27FC236}">
                <a16:creationId xmlns:a16="http://schemas.microsoft.com/office/drawing/2014/main" id="{53845CC5-CF60-20CF-8CB5-DDA6F0C8CC25}"/>
              </a:ext>
            </a:extLst>
          </p:cNvPr>
          <p:cNvGrpSpPr/>
          <p:nvPr/>
        </p:nvGrpSpPr>
        <p:grpSpPr>
          <a:xfrm>
            <a:off x="6555294" y="2005518"/>
            <a:ext cx="4646930" cy="7031828"/>
            <a:chOff x="6555294" y="2005518"/>
            <a:chExt cx="4646930" cy="7031828"/>
          </a:xfrm>
        </p:grpSpPr>
        <p:sp>
          <p:nvSpPr>
            <p:cNvPr id="18" name="object 18"/>
            <p:cNvSpPr txBox="1"/>
            <p:nvPr/>
          </p:nvSpPr>
          <p:spPr>
            <a:xfrm>
              <a:off x="6856295" y="2005518"/>
              <a:ext cx="4069079" cy="1068070"/>
            </a:xfrm>
            <a:prstGeom prst="rect">
              <a:avLst/>
            </a:prstGeom>
          </p:spPr>
          <p:txBody>
            <a:bodyPr vert="horz" wrap="square" lIns="0" tIns="74295" rIns="0" bIns="0" rtlCol="0">
              <a:spAutoFit/>
            </a:bodyPr>
            <a:lstStyle/>
            <a:p>
              <a:pPr marL="12700" marR="5080" indent="113664">
                <a:lnSpc>
                  <a:spcPts val="3890"/>
                </a:lnSpc>
                <a:spcBef>
                  <a:spcPts val="585"/>
                </a:spcBef>
              </a:pPr>
              <a:r>
                <a:rPr sz="3600" b="1" dirty="0">
                  <a:solidFill>
                    <a:srgbClr val="31384D"/>
                  </a:solidFill>
                  <a:latin typeface="Arial"/>
                  <a:cs typeface="Arial"/>
                </a:rPr>
                <a:t>LAUNCH</a:t>
              </a:r>
              <a:r>
                <a:rPr sz="3600" b="1" spc="-95" dirty="0">
                  <a:solidFill>
                    <a:srgbClr val="31384D"/>
                  </a:solidFill>
                  <a:latin typeface="Arial"/>
                  <a:cs typeface="Arial"/>
                </a:rPr>
                <a:t> </a:t>
              </a:r>
              <a:r>
                <a:rPr sz="3600" b="1" dirty="0">
                  <a:solidFill>
                    <a:srgbClr val="31384D"/>
                  </a:solidFill>
                  <a:latin typeface="Arial"/>
                  <a:cs typeface="Arial"/>
                </a:rPr>
                <a:t>/</a:t>
              </a:r>
              <a:r>
                <a:rPr sz="3600" b="1" spc="-100" dirty="0">
                  <a:solidFill>
                    <a:srgbClr val="31384D"/>
                  </a:solidFill>
                  <a:latin typeface="Arial"/>
                  <a:cs typeface="Arial"/>
                </a:rPr>
                <a:t> </a:t>
              </a:r>
              <a:r>
                <a:rPr sz="3600" b="1" spc="-10" dirty="0">
                  <a:solidFill>
                    <a:srgbClr val="31384D"/>
                  </a:solidFill>
                  <a:latin typeface="Arial"/>
                  <a:cs typeface="Arial"/>
                </a:rPr>
                <a:t>EARLY </a:t>
              </a:r>
              <a:r>
                <a:rPr sz="3600" b="1" spc="-50" dirty="0">
                  <a:solidFill>
                    <a:srgbClr val="31384D"/>
                  </a:solidFill>
                  <a:latin typeface="Arial"/>
                  <a:cs typeface="Arial"/>
                </a:rPr>
                <a:t>IMPLEMENTATION</a:t>
              </a:r>
              <a:endParaRPr sz="3600">
                <a:latin typeface="Arial"/>
                <a:cs typeface="Arial"/>
              </a:endParaRPr>
            </a:p>
          </p:txBody>
        </p:sp>
        <p:sp>
          <p:nvSpPr>
            <p:cNvPr id="38" name="object 38"/>
            <p:cNvSpPr txBox="1"/>
            <p:nvPr/>
          </p:nvSpPr>
          <p:spPr>
            <a:xfrm>
              <a:off x="7426673" y="3614105"/>
              <a:ext cx="2903855" cy="894080"/>
            </a:xfrm>
            <a:prstGeom prst="rect">
              <a:avLst/>
            </a:prstGeom>
          </p:spPr>
          <p:txBody>
            <a:bodyPr vert="horz" wrap="square" lIns="0" tIns="64135" rIns="0" bIns="0" rtlCol="0">
              <a:spAutoFit/>
            </a:bodyPr>
            <a:lstStyle/>
            <a:p>
              <a:pPr marL="372745" marR="5080" indent="-360680">
                <a:lnSpc>
                  <a:spcPts val="3240"/>
                </a:lnSpc>
                <a:spcBef>
                  <a:spcPts val="505"/>
                </a:spcBef>
              </a:pPr>
              <a:r>
                <a:rPr sz="3000" b="1" dirty="0">
                  <a:solidFill>
                    <a:schemeClr val="tx1"/>
                  </a:solidFill>
                  <a:latin typeface="Arial"/>
                  <a:cs typeface="Arial"/>
                </a:rPr>
                <a:t>What</a:t>
              </a:r>
              <a:r>
                <a:rPr sz="3000" b="1" spc="-45" dirty="0">
                  <a:solidFill>
                    <a:schemeClr val="tx1"/>
                  </a:solidFill>
                  <a:latin typeface="Arial"/>
                  <a:cs typeface="Arial"/>
                </a:rPr>
                <a:t> </a:t>
              </a:r>
              <a:r>
                <a:rPr sz="3000" b="1" dirty="0">
                  <a:solidFill>
                    <a:schemeClr val="tx1"/>
                  </a:solidFill>
                  <a:latin typeface="Arial"/>
                  <a:cs typeface="Arial"/>
                </a:rPr>
                <a:t>is</a:t>
              </a:r>
              <a:r>
                <a:rPr sz="3000" b="1" spc="-45" dirty="0">
                  <a:solidFill>
                    <a:schemeClr val="tx1"/>
                  </a:solidFill>
                  <a:latin typeface="Arial"/>
                  <a:cs typeface="Arial"/>
                </a:rPr>
                <a:t> </a:t>
              </a:r>
              <a:r>
                <a:rPr sz="3000" b="1" spc="-10" dirty="0">
                  <a:solidFill>
                    <a:schemeClr val="tx1"/>
                  </a:solidFill>
                  <a:latin typeface="Arial"/>
                  <a:cs typeface="Arial"/>
                </a:rPr>
                <a:t>actually happening?</a:t>
              </a:r>
              <a:endParaRPr sz="3000" dirty="0">
                <a:solidFill>
                  <a:schemeClr val="tx1"/>
                </a:solidFill>
                <a:latin typeface="Arial"/>
                <a:cs typeface="Arial"/>
              </a:endParaRPr>
            </a:p>
          </p:txBody>
        </p:sp>
        <p:sp>
          <p:nvSpPr>
            <p:cNvPr id="27" name="object 27"/>
            <p:cNvSpPr txBox="1"/>
            <p:nvPr/>
          </p:nvSpPr>
          <p:spPr>
            <a:xfrm>
              <a:off x="6555294" y="5283385"/>
              <a:ext cx="4646930" cy="1699895"/>
            </a:xfrm>
            <a:prstGeom prst="rect">
              <a:avLst/>
            </a:prstGeom>
          </p:spPr>
          <p:txBody>
            <a:bodyPr vert="horz" wrap="square" lIns="0" tIns="1905" rIns="0" bIns="0" rtlCol="0">
              <a:spAutoFit/>
            </a:bodyPr>
            <a:lstStyle/>
            <a:p>
              <a:pPr marL="12700" marR="5080">
                <a:lnSpc>
                  <a:spcPct val="102299"/>
                </a:lnSpc>
                <a:spcBef>
                  <a:spcPts val="15"/>
                </a:spcBef>
              </a:pPr>
              <a:r>
                <a:rPr sz="3000" b="1" dirty="0">
                  <a:latin typeface="Arial"/>
                  <a:cs typeface="Arial"/>
                </a:rPr>
                <a:t>Responder</a:t>
              </a:r>
              <a:r>
                <a:rPr sz="3000" b="1" spc="-45" dirty="0">
                  <a:latin typeface="Arial"/>
                  <a:cs typeface="Arial"/>
                </a:rPr>
                <a:t> </a:t>
              </a:r>
              <a:r>
                <a:rPr sz="3000" b="1" spc="-10" dirty="0">
                  <a:latin typeface="Arial"/>
                  <a:cs typeface="Arial"/>
                </a:rPr>
                <a:t>Interviews: </a:t>
              </a:r>
              <a:r>
                <a:rPr sz="2600" dirty="0">
                  <a:latin typeface="Arial"/>
                  <a:cs typeface="Arial"/>
                </a:rPr>
                <a:t>leadership</a:t>
              </a:r>
              <a:r>
                <a:rPr sz="2600" spc="-170" dirty="0">
                  <a:latin typeface="Arial"/>
                  <a:cs typeface="Arial"/>
                </a:rPr>
                <a:t> </a:t>
              </a:r>
              <a:r>
                <a:rPr sz="2600" dirty="0">
                  <a:latin typeface="Arial"/>
                  <a:cs typeface="Arial"/>
                </a:rPr>
                <a:t>transition,</a:t>
              </a:r>
              <a:r>
                <a:rPr sz="2600" spc="-170" dirty="0">
                  <a:latin typeface="Arial"/>
                  <a:cs typeface="Arial"/>
                </a:rPr>
                <a:t> </a:t>
              </a:r>
              <a:r>
                <a:rPr sz="2600" spc="-10" dirty="0">
                  <a:latin typeface="Arial"/>
                  <a:cs typeface="Arial"/>
                </a:rPr>
                <a:t>responder characteristics,</a:t>
              </a:r>
              <a:r>
                <a:rPr sz="2600" spc="-110" dirty="0">
                  <a:latin typeface="Arial"/>
                  <a:cs typeface="Arial"/>
                </a:rPr>
                <a:t> </a:t>
              </a:r>
              <a:r>
                <a:rPr sz="2600" dirty="0">
                  <a:latin typeface="Arial"/>
                  <a:cs typeface="Arial"/>
                </a:rPr>
                <a:t>burnout</a:t>
              </a:r>
              <a:r>
                <a:rPr sz="2600" spc="-110" dirty="0">
                  <a:latin typeface="Arial"/>
                  <a:cs typeface="Arial"/>
                </a:rPr>
                <a:t> </a:t>
              </a:r>
              <a:r>
                <a:rPr sz="2600" spc="-10" dirty="0">
                  <a:latin typeface="Arial"/>
                  <a:cs typeface="Arial"/>
                </a:rPr>
                <a:t>risk, documentation</a:t>
              </a:r>
              <a:r>
                <a:rPr sz="2600" spc="-125" dirty="0">
                  <a:latin typeface="Arial"/>
                  <a:cs typeface="Arial"/>
                </a:rPr>
                <a:t> </a:t>
              </a:r>
              <a:r>
                <a:rPr sz="2600" dirty="0">
                  <a:latin typeface="Arial"/>
                  <a:cs typeface="Arial"/>
                </a:rPr>
                <a:t>resource</a:t>
              </a:r>
              <a:r>
                <a:rPr sz="2600" spc="-125" dirty="0">
                  <a:latin typeface="Arial"/>
                  <a:cs typeface="Arial"/>
                </a:rPr>
                <a:t> </a:t>
              </a:r>
              <a:r>
                <a:rPr sz="2600" spc="-10" dirty="0">
                  <a:latin typeface="Arial"/>
                  <a:cs typeface="Arial"/>
                </a:rPr>
                <a:t>needs</a:t>
              </a:r>
              <a:endParaRPr sz="2600">
                <a:latin typeface="Arial"/>
                <a:cs typeface="Arial"/>
              </a:endParaRPr>
            </a:p>
          </p:txBody>
        </p:sp>
        <p:sp>
          <p:nvSpPr>
            <p:cNvPr id="28" name="object 28"/>
            <p:cNvSpPr txBox="1"/>
            <p:nvPr/>
          </p:nvSpPr>
          <p:spPr>
            <a:xfrm>
              <a:off x="6555294" y="7337451"/>
              <a:ext cx="4606290" cy="1699895"/>
            </a:xfrm>
            <a:prstGeom prst="rect">
              <a:avLst/>
            </a:prstGeom>
          </p:spPr>
          <p:txBody>
            <a:bodyPr vert="horz" wrap="square" lIns="0" tIns="1905" rIns="0" bIns="0" rtlCol="0">
              <a:spAutoFit/>
            </a:bodyPr>
            <a:lstStyle/>
            <a:p>
              <a:pPr marL="12700" marR="5080">
                <a:lnSpc>
                  <a:spcPct val="102299"/>
                </a:lnSpc>
                <a:spcBef>
                  <a:spcPts val="15"/>
                </a:spcBef>
              </a:pPr>
              <a:r>
                <a:rPr sz="3000" b="1" dirty="0">
                  <a:latin typeface="Arial"/>
                  <a:cs typeface="Arial"/>
                </a:rPr>
                <a:t>Early</a:t>
              </a:r>
              <a:r>
                <a:rPr sz="3000" b="1" spc="-10" dirty="0">
                  <a:latin typeface="Arial"/>
                  <a:cs typeface="Arial"/>
                </a:rPr>
                <a:t> Case-</a:t>
              </a:r>
              <a:r>
                <a:rPr sz="3000" b="1" dirty="0">
                  <a:latin typeface="Arial"/>
                  <a:cs typeface="Arial"/>
                </a:rPr>
                <a:t>Note</a:t>
              </a:r>
              <a:r>
                <a:rPr sz="3000" b="1" spc="-10" dirty="0">
                  <a:latin typeface="Arial"/>
                  <a:cs typeface="Arial"/>
                </a:rPr>
                <a:t> Review: </a:t>
              </a:r>
              <a:r>
                <a:rPr sz="2600" dirty="0">
                  <a:latin typeface="Arial"/>
                  <a:cs typeface="Arial"/>
                </a:rPr>
                <a:t>referral</a:t>
              </a:r>
              <a:r>
                <a:rPr sz="2600" spc="-105" dirty="0">
                  <a:latin typeface="Arial"/>
                  <a:cs typeface="Arial"/>
                </a:rPr>
                <a:t> </a:t>
              </a:r>
              <a:r>
                <a:rPr sz="2600" dirty="0">
                  <a:latin typeface="Arial"/>
                  <a:cs typeface="Arial"/>
                </a:rPr>
                <a:t>source,</a:t>
              </a:r>
              <a:r>
                <a:rPr sz="2600" spc="-105" dirty="0">
                  <a:latin typeface="Arial"/>
                  <a:cs typeface="Arial"/>
                </a:rPr>
                <a:t> </a:t>
              </a:r>
              <a:r>
                <a:rPr sz="2600" spc="-20" dirty="0">
                  <a:latin typeface="Arial"/>
                  <a:cs typeface="Arial"/>
                </a:rPr>
                <a:t>call-</a:t>
              </a:r>
              <a:r>
                <a:rPr sz="2600" dirty="0">
                  <a:latin typeface="Arial"/>
                  <a:cs typeface="Arial"/>
                </a:rPr>
                <a:t>types,</a:t>
              </a:r>
              <a:r>
                <a:rPr sz="2600" spc="-105" dirty="0">
                  <a:latin typeface="Arial"/>
                  <a:cs typeface="Arial"/>
                </a:rPr>
                <a:t> </a:t>
              </a:r>
              <a:r>
                <a:rPr sz="2600" spc="-20" dirty="0">
                  <a:latin typeface="Arial"/>
                  <a:cs typeface="Arial"/>
                </a:rPr>
                <a:t>what </a:t>
              </a:r>
              <a:r>
                <a:rPr sz="2600" dirty="0">
                  <a:latin typeface="Arial"/>
                  <a:cs typeface="Arial"/>
                </a:rPr>
                <a:t>needs/work</a:t>
              </a:r>
              <a:r>
                <a:rPr sz="2600" spc="-80" dirty="0">
                  <a:latin typeface="Arial"/>
                  <a:cs typeface="Arial"/>
                </a:rPr>
                <a:t> </a:t>
              </a:r>
              <a:r>
                <a:rPr sz="2600" dirty="0">
                  <a:latin typeface="Arial"/>
                  <a:cs typeface="Arial"/>
                </a:rPr>
                <a:t>do</a:t>
              </a:r>
              <a:r>
                <a:rPr sz="2600" spc="-75" dirty="0">
                  <a:latin typeface="Arial"/>
                  <a:cs typeface="Arial"/>
                </a:rPr>
                <a:t> </a:t>
              </a:r>
              <a:r>
                <a:rPr sz="2600" dirty="0">
                  <a:latin typeface="Arial"/>
                  <a:cs typeface="Arial"/>
                </a:rPr>
                <a:t>the</a:t>
              </a:r>
              <a:r>
                <a:rPr sz="2600" spc="-75" dirty="0">
                  <a:latin typeface="Arial"/>
                  <a:cs typeface="Arial"/>
                </a:rPr>
                <a:t> </a:t>
              </a:r>
              <a:r>
                <a:rPr sz="2600" spc="-10" dirty="0">
                  <a:latin typeface="Arial"/>
                  <a:cs typeface="Arial"/>
                </a:rPr>
                <a:t>records reflect</a:t>
              </a:r>
              <a:endParaRPr sz="2600">
                <a:latin typeface="Arial"/>
                <a:cs typeface="Arial"/>
              </a:endParaRPr>
            </a:p>
          </p:txBody>
        </p:sp>
      </p:grpSp>
      <p:grpSp>
        <p:nvGrpSpPr>
          <p:cNvPr id="43" name="Group 42" descr="Ongoing Implementation&#10;How is this landing with clients &amp; systems?&#10;Emergency-Response Partner Interviews: how DCC fits into 911 + EMS workflows&#10;Dispatch Record Analysis: patterns in call types and diversion&#10;">
            <a:extLst>
              <a:ext uri="{FF2B5EF4-FFF2-40B4-BE49-F238E27FC236}">
                <a16:creationId xmlns:a16="http://schemas.microsoft.com/office/drawing/2014/main" id="{9FEF5995-09E7-C1F0-6E73-6263C1F43F66}"/>
              </a:ext>
            </a:extLst>
          </p:cNvPr>
          <p:cNvGrpSpPr/>
          <p:nvPr/>
        </p:nvGrpSpPr>
        <p:grpSpPr>
          <a:xfrm>
            <a:off x="12180926" y="2005518"/>
            <a:ext cx="5104130" cy="7250032"/>
            <a:chOff x="12180926" y="2005518"/>
            <a:chExt cx="5104130" cy="7250032"/>
          </a:xfrm>
        </p:grpSpPr>
        <p:sp>
          <p:nvSpPr>
            <p:cNvPr id="5" name="object 5"/>
            <p:cNvSpPr txBox="1"/>
            <p:nvPr/>
          </p:nvSpPr>
          <p:spPr>
            <a:xfrm>
              <a:off x="12707966" y="2005518"/>
              <a:ext cx="4069079" cy="1068070"/>
            </a:xfrm>
            <a:prstGeom prst="rect">
              <a:avLst/>
            </a:prstGeom>
          </p:spPr>
          <p:txBody>
            <a:bodyPr vert="horz" wrap="square" lIns="0" tIns="74295" rIns="0" bIns="0" rtlCol="0">
              <a:spAutoFit/>
            </a:bodyPr>
            <a:lstStyle/>
            <a:p>
              <a:pPr marL="12700" marR="5080" indent="918210">
                <a:lnSpc>
                  <a:spcPts val="3890"/>
                </a:lnSpc>
                <a:spcBef>
                  <a:spcPts val="585"/>
                </a:spcBef>
              </a:pPr>
              <a:r>
                <a:rPr sz="3600" b="1" spc="-10" dirty="0">
                  <a:solidFill>
                    <a:srgbClr val="31384D"/>
                  </a:solidFill>
                  <a:latin typeface="Arial"/>
                  <a:cs typeface="Arial"/>
                </a:rPr>
                <a:t>ONGOING </a:t>
              </a:r>
              <a:r>
                <a:rPr sz="3600" b="1" spc="-50" dirty="0">
                  <a:solidFill>
                    <a:srgbClr val="31384D"/>
                  </a:solidFill>
                  <a:latin typeface="Arial"/>
                  <a:cs typeface="Arial"/>
                </a:rPr>
                <a:t>IMPLEMENTATION</a:t>
              </a:r>
              <a:endParaRPr sz="3600">
                <a:latin typeface="Arial"/>
                <a:cs typeface="Arial"/>
              </a:endParaRPr>
            </a:p>
          </p:txBody>
        </p:sp>
        <p:sp>
          <p:nvSpPr>
            <p:cNvPr id="29" name="object 29"/>
            <p:cNvSpPr txBox="1"/>
            <p:nvPr/>
          </p:nvSpPr>
          <p:spPr>
            <a:xfrm>
              <a:off x="12591789" y="3597808"/>
              <a:ext cx="4358640" cy="894080"/>
            </a:xfrm>
            <a:prstGeom prst="rect">
              <a:avLst/>
            </a:prstGeom>
          </p:spPr>
          <p:txBody>
            <a:bodyPr vert="horz" wrap="square" lIns="0" tIns="64135" rIns="0" bIns="0" rtlCol="0">
              <a:spAutoFit/>
            </a:bodyPr>
            <a:lstStyle/>
            <a:p>
              <a:pPr marL="455930" marR="5080" indent="-443865">
                <a:lnSpc>
                  <a:spcPts val="3240"/>
                </a:lnSpc>
                <a:spcBef>
                  <a:spcPts val="505"/>
                </a:spcBef>
              </a:pPr>
              <a:r>
                <a:rPr sz="3000" b="1" dirty="0">
                  <a:solidFill>
                    <a:schemeClr val="tx1"/>
                  </a:solidFill>
                  <a:latin typeface="Arial"/>
                  <a:cs typeface="Arial"/>
                </a:rPr>
                <a:t>How</a:t>
              </a:r>
              <a:r>
                <a:rPr sz="3000" b="1" spc="-80" dirty="0">
                  <a:solidFill>
                    <a:schemeClr val="tx1"/>
                  </a:solidFill>
                  <a:latin typeface="Arial"/>
                  <a:cs typeface="Arial"/>
                </a:rPr>
                <a:t> </a:t>
              </a:r>
              <a:r>
                <a:rPr sz="3000" b="1" dirty="0">
                  <a:solidFill>
                    <a:schemeClr val="tx1"/>
                  </a:solidFill>
                  <a:latin typeface="Arial"/>
                  <a:cs typeface="Arial"/>
                </a:rPr>
                <a:t>is</a:t>
              </a:r>
              <a:r>
                <a:rPr sz="3000" b="1" spc="-75" dirty="0">
                  <a:solidFill>
                    <a:schemeClr val="tx1"/>
                  </a:solidFill>
                  <a:latin typeface="Arial"/>
                  <a:cs typeface="Arial"/>
                </a:rPr>
                <a:t> </a:t>
              </a:r>
              <a:r>
                <a:rPr sz="3000" b="1" dirty="0">
                  <a:solidFill>
                    <a:schemeClr val="tx1"/>
                  </a:solidFill>
                  <a:latin typeface="Arial"/>
                  <a:cs typeface="Arial"/>
                </a:rPr>
                <a:t>this</a:t>
              </a:r>
              <a:r>
                <a:rPr sz="3000" b="1" spc="-75" dirty="0">
                  <a:solidFill>
                    <a:schemeClr val="tx1"/>
                  </a:solidFill>
                  <a:latin typeface="Arial"/>
                  <a:cs typeface="Arial"/>
                </a:rPr>
                <a:t> </a:t>
              </a:r>
              <a:r>
                <a:rPr sz="3000" b="1" dirty="0">
                  <a:solidFill>
                    <a:schemeClr val="tx1"/>
                  </a:solidFill>
                  <a:latin typeface="Arial"/>
                  <a:cs typeface="Arial"/>
                </a:rPr>
                <a:t>landing</a:t>
              </a:r>
              <a:r>
                <a:rPr sz="3000" b="1" spc="-75" dirty="0">
                  <a:solidFill>
                    <a:schemeClr val="tx1"/>
                  </a:solidFill>
                  <a:latin typeface="Arial"/>
                  <a:cs typeface="Arial"/>
                </a:rPr>
                <a:t> </a:t>
              </a:r>
              <a:r>
                <a:rPr sz="3000" b="1" spc="-20" dirty="0">
                  <a:solidFill>
                    <a:schemeClr val="tx1"/>
                  </a:solidFill>
                  <a:latin typeface="Arial"/>
                  <a:cs typeface="Arial"/>
                </a:rPr>
                <a:t>with </a:t>
              </a:r>
              <a:r>
                <a:rPr sz="3000" b="1" dirty="0">
                  <a:solidFill>
                    <a:schemeClr val="tx1"/>
                  </a:solidFill>
                  <a:latin typeface="Arial"/>
                  <a:cs typeface="Arial"/>
                </a:rPr>
                <a:t>clients</a:t>
              </a:r>
              <a:r>
                <a:rPr sz="3000" b="1" spc="-20" dirty="0">
                  <a:solidFill>
                    <a:schemeClr val="tx1"/>
                  </a:solidFill>
                  <a:latin typeface="Arial"/>
                  <a:cs typeface="Arial"/>
                </a:rPr>
                <a:t> </a:t>
              </a:r>
              <a:r>
                <a:rPr sz="3000" b="1" dirty="0">
                  <a:solidFill>
                    <a:schemeClr val="tx1"/>
                  </a:solidFill>
                  <a:latin typeface="Arial"/>
                  <a:cs typeface="Arial"/>
                </a:rPr>
                <a:t>&amp;</a:t>
              </a:r>
              <a:r>
                <a:rPr sz="3000" b="1" spc="-20" dirty="0">
                  <a:solidFill>
                    <a:schemeClr val="tx1"/>
                  </a:solidFill>
                  <a:latin typeface="Arial"/>
                  <a:cs typeface="Arial"/>
                </a:rPr>
                <a:t> </a:t>
              </a:r>
              <a:r>
                <a:rPr sz="3000" b="1" spc="-10" dirty="0">
                  <a:solidFill>
                    <a:schemeClr val="tx1"/>
                  </a:solidFill>
                  <a:latin typeface="Arial"/>
                  <a:cs typeface="Arial"/>
                </a:rPr>
                <a:t>systems?</a:t>
              </a:r>
              <a:endParaRPr sz="3000" dirty="0">
                <a:solidFill>
                  <a:schemeClr val="tx1"/>
                </a:solidFill>
                <a:latin typeface="Arial"/>
                <a:cs typeface="Arial"/>
              </a:endParaRPr>
            </a:p>
          </p:txBody>
        </p:sp>
        <p:sp>
          <p:nvSpPr>
            <p:cNvPr id="30" name="object 30"/>
            <p:cNvSpPr txBox="1"/>
            <p:nvPr/>
          </p:nvSpPr>
          <p:spPr>
            <a:xfrm>
              <a:off x="12180926" y="5163610"/>
              <a:ext cx="5104130" cy="4091940"/>
            </a:xfrm>
            <a:prstGeom prst="rect">
              <a:avLst/>
            </a:prstGeom>
          </p:spPr>
          <p:txBody>
            <a:bodyPr vert="horz" wrap="square" lIns="0" tIns="12700" rIns="0" bIns="0" rtlCol="0">
              <a:spAutoFit/>
            </a:bodyPr>
            <a:lstStyle/>
            <a:p>
              <a:pPr marL="12700">
                <a:lnSpc>
                  <a:spcPct val="100000"/>
                </a:lnSpc>
                <a:spcBef>
                  <a:spcPts val="100"/>
                </a:spcBef>
              </a:pPr>
              <a:r>
                <a:rPr sz="3000" b="1" dirty="0">
                  <a:latin typeface="Arial"/>
                  <a:cs typeface="Arial"/>
                </a:rPr>
                <a:t>Client</a:t>
              </a:r>
              <a:r>
                <a:rPr sz="3000" b="1" spc="-90" dirty="0">
                  <a:latin typeface="Arial"/>
                  <a:cs typeface="Arial"/>
                </a:rPr>
                <a:t> </a:t>
              </a:r>
              <a:r>
                <a:rPr sz="3000" b="1" spc="-10" dirty="0">
                  <a:latin typeface="Arial"/>
                  <a:cs typeface="Arial"/>
                </a:rPr>
                <a:t>Interviews:</a:t>
              </a:r>
              <a:endParaRPr sz="3000" dirty="0">
                <a:latin typeface="Arial"/>
                <a:cs typeface="Arial"/>
              </a:endParaRPr>
            </a:p>
            <a:p>
              <a:pPr marL="12700" marR="187325">
                <a:lnSpc>
                  <a:spcPct val="100000"/>
                </a:lnSpc>
                <a:spcBef>
                  <a:spcPts val="15"/>
                </a:spcBef>
              </a:pPr>
              <a:r>
                <a:rPr sz="2600" dirty="0">
                  <a:latin typeface="Arial"/>
                  <a:cs typeface="Arial"/>
                </a:rPr>
                <a:t>value</a:t>
              </a:r>
              <a:r>
                <a:rPr sz="2600" spc="-85" dirty="0">
                  <a:latin typeface="Arial"/>
                  <a:cs typeface="Arial"/>
                </a:rPr>
                <a:t> </a:t>
              </a:r>
              <a:r>
                <a:rPr sz="2600" dirty="0">
                  <a:latin typeface="Arial"/>
                  <a:cs typeface="Arial"/>
                </a:rPr>
                <a:t>of</a:t>
              </a:r>
              <a:r>
                <a:rPr sz="2600" spc="-80" dirty="0">
                  <a:latin typeface="Arial"/>
                  <a:cs typeface="Arial"/>
                </a:rPr>
                <a:t> </a:t>
              </a:r>
              <a:r>
                <a:rPr sz="2600" dirty="0">
                  <a:latin typeface="Arial"/>
                  <a:cs typeface="Arial"/>
                </a:rPr>
                <a:t>safe</a:t>
              </a:r>
              <a:r>
                <a:rPr sz="2600" spc="-80" dirty="0">
                  <a:latin typeface="Arial"/>
                  <a:cs typeface="Arial"/>
                </a:rPr>
                <a:t> </a:t>
              </a:r>
              <a:r>
                <a:rPr sz="2600" dirty="0">
                  <a:latin typeface="Arial"/>
                  <a:cs typeface="Arial"/>
                </a:rPr>
                <a:t>physical</a:t>
              </a:r>
              <a:r>
                <a:rPr sz="2600" spc="-80" dirty="0">
                  <a:latin typeface="Arial"/>
                  <a:cs typeface="Arial"/>
                </a:rPr>
                <a:t> </a:t>
              </a:r>
              <a:r>
                <a:rPr sz="2600" spc="-10" dirty="0">
                  <a:latin typeface="Arial"/>
                  <a:cs typeface="Arial"/>
                </a:rPr>
                <a:t>space, </a:t>
              </a:r>
              <a:r>
                <a:rPr sz="2600" dirty="0">
                  <a:latin typeface="Arial"/>
                  <a:cs typeface="Arial"/>
                </a:rPr>
                <a:t>mobile</a:t>
              </a:r>
              <a:r>
                <a:rPr sz="2600" spc="-114" dirty="0">
                  <a:latin typeface="Arial"/>
                  <a:cs typeface="Arial"/>
                </a:rPr>
                <a:t> </a:t>
              </a:r>
              <a:r>
                <a:rPr sz="2600" dirty="0">
                  <a:latin typeface="Arial"/>
                  <a:cs typeface="Arial"/>
                </a:rPr>
                <a:t>support,</a:t>
              </a:r>
              <a:r>
                <a:rPr sz="2600" spc="-110" dirty="0">
                  <a:latin typeface="Arial"/>
                  <a:cs typeface="Arial"/>
                </a:rPr>
                <a:t> </a:t>
              </a:r>
              <a:r>
                <a:rPr sz="2600" dirty="0">
                  <a:latin typeface="Arial"/>
                  <a:cs typeface="Arial"/>
                </a:rPr>
                <a:t>admin</a:t>
              </a:r>
              <a:r>
                <a:rPr sz="2600" spc="-114" dirty="0">
                  <a:latin typeface="Arial"/>
                  <a:cs typeface="Arial"/>
                </a:rPr>
                <a:t> </a:t>
              </a:r>
              <a:r>
                <a:rPr sz="2600" spc="-10" dirty="0">
                  <a:latin typeface="Arial"/>
                  <a:cs typeface="Arial"/>
                </a:rPr>
                <a:t>assistance</a:t>
              </a:r>
              <a:endParaRPr sz="2600" dirty="0">
                <a:latin typeface="Arial"/>
                <a:cs typeface="Arial"/>
              </a:endParaRPr>
            </a:p>
            <a:p>
              <a:pPr marL="12700" marR="1082675">
                <a:lnSpc>
                  <a:spcPct val="100000"/>
                </a:lnSpc>
                <a:spcBef>
                  <a:spcPts val="1085"/>
                </a:spcBef>
              </a:pPr>
              <a:r>
                <a:rPr sz="3000" b="1" spc="-10" dirty="0">
                  <a:latin typeface="Arial"/>
                  <a:cs typeface="Arial"/>
                </a:rPr>
                <a:t>Emergency-Response </a:t>
              </a:r>
              <a:r>
                <a:rPr sz="3000" b="1" dirty="0">
                  <a:latin typeface="Arial"/>
                  <a:cs typeface="Arial"/>
                </a:rPr>
                <a:t>Partner</a:t>
              </a:r>
              <a:r>
                <a:rPr sz="3000" b="1" spc="-35" dirty="0">
                  <a:latin typeface="Arial"/>
                  <a:cs typeface="Arial"/>
                </a:rPr>
                <a:t> </a:t>
              </a:r>
              <a:r>
                <a:rPr sz="3000" b="1" spc="-10" dirty="0">
                  <a:latin typeface="Arial"/>
                  <a:cs typeface="Arial"/>
                </a:rPr>
                <a:t>Interviews:</a:t>
              </a:r>
              <a:endParaRPr sz="3000" dirty="0">
                <a:latin typeface="Arial"/>
                <a:cs typeface="Arial"/>
              </a:endParaRPr>
            </a:p>
            <a:p>
              <a:pPr marL="12700" marR="826135">
                <a:lnSpc>
                  <a:spcPct val="100000"/>
                </a:lnSpc>
                <a:spcBef>
                  <a:spcPts val="20"/>
                </a:spcBef>
              </a:pPr>
              <a:r>
                <a:rPr sz="2600" dirty="0">
                  <a:latin typeface="Arial"/>
                  <a:cs typeface="Arial"/>
                </a:rPr>
                <a:t>how</a:t>
              </a:r>
              <a:r>
                <a:rPr sz="2600" spc="-55" dirty="0">
                  <a:latin typeface="Arial"/>
                  <a:cs typeface="Arial"/>
                </a:rPr>
                <a:t> </a:t>
              </a:r>
              <a:r>
                <a:rPr sz="2600" dirty="0">
                  <a:latin typeface="Arial"/>
                  <a:cs typeface="Arial"/>
                </a:rPr>
                <a:t>DCC</a:t>
              </a:r>
              <a:r>
                <a:rPr sz="2600" spc="-50" dirty="0">
                  <a:latin typeface="Arial"/>
                  <a:cs typeface="Arial"/>
                </a:rPr>
                <a:t> </a:t>
              </a:r>
              <a:r>
                <a:rPr sz="2600" dirty="0">
                  <a:latin typeface="Arial"/>
                  <a:cs typeface="Arial"/>
                </a:rPr>
                <a:t>fits</a:t>
              </a:r>
              <a:r>
                <a:rPr sz="2600" spc="-55" dirty="0">
                  <a:latin typeface="Arial"/>
                  <a:cs typeface="Arial"/>
                </a:rPr>
                <a:t> </a:t>
              </a:r>
              <a:r>
                <a:rPr sz="2600" dirty="0">
                  <a:latin typeface="Arial"/>
                  <a:cs typeface="Arial"/>
                </a:rPr>
                <a:t>into</a:t>
              </a:r>
              <a:r>
                <a:rPr sz="2600" spc="-50" dirty="0">
                  <a:latin typeface="Arial"/>
                  <a:cs typeface="Arial"/>
                </a:rPr>
                <a:t> </a:t>
              </a:r>
              <a:r>
                <a:rPr sz="2600" spc="-40" dirty="0">
                  <a:latin typeface="Arial"/>
                  <a:cs typeface="Arial"/>
                </a:rPr>
                <a:t>911</a:t>
              </a:r>
              <a:r>
                <a:rPr sz="2600" spc="-50" dirty="0">
                  <a:latin typeface="Arial"/>
                  <a:cs typeface="Arial"/>
                </a:rPr>
                <a:t> </a:t>
              </a:r>
              <a:r>
                <a:rPr sz="2600" dirty="0">
                  <a:latin typeface="Arial"/>
                  <a:cs typeface="Arial"/>
                </a:rPr>
                <a:t>+</a:t>
              </a:r>
              <a:r>
                <a:rPr sz="2600" spc="-55" dirty="0">
                  <a:latin typeface="Arial"/>
                  <a:cs typeface="Arial"/>
                </a:rPr>
                <a:t> </a:t>
              </a:r>
              <a:r>
                <a:rPr sz="2600" spc="-25" dirty="0">
                  <a:latin typeface="Arial"/>
                  <a:cs typeface="Arial"/>
                </a:rPr>
                <a:t>EMS </a:t>
              </a:r>
              <a:r>
                <a:rPr sz="2600" spc="-10" dirty="0">
                  <a:latin typeface="Arial"/>
                  <a:cs typeface="Arial"/>
                </a:rPr>
                <a:t>workflows</a:t>
              </a:r>
              <a:endParaRPr sz="2600" dirty="0">
                <a:latin typeface="Arial"/>
                <a:cs typeface="Arial"/>
              </a:endParaRPr>
            </a:p>
            <a:p>
              <a:pPr marL="27305">
                <a:lnSpc>
                  <a:spcPct val="100000"/>
                </a:lnSpc>
                <a:spcBef>
                  <a:spcPts val="880"/>
                </a:spcBef>
              </a:pPr>
              <a:r>
                <a:rPr sz="3000" b="1" dirty="0">
                  <a:latin typeface="Arial"/>
                  <a:cs typeface="Arial"/>
                </a:rPr>
                <a:t>Dispatch</a:t>
              </a:r>
              <a:r>
                <a:rPr sz="3000" b="1" spc="-40" dirty="0">
                  <a:latin typeface="Arial"/>
                  <a:cs typeface="Arial"/>
                </a:rPr>
                <a:t> </a:t>
              </a:r>
              <a:r>
                <a:rPr sz="3000" b="1" dirty="0">
                  <a:latin typeface="Arial"/>
                  <a:cs typeface="Arial"/>
                </a:rPr>
                <a:t>Record</a:t>
              </a:r>
              <a:r>
                <a:rPr sz="3000" b="1" spc="-145" dirty="0">
                  <a:latin typeface="Arial"/>
                  <a:cs typeface="Arial"/>
                </a:rPr>
                <a:t> </a:t>
              </a:r>
              <a:r>
                <a:rPr sz="3000" b="1" spc="-10" dirty="0">
                  <a:latin typeface="Arial"/>
                  <a:cs typeface="Arial"/>
                </a:rPr>
                <a:t>Analysis:</a:t>
              </a:r>
              <a:endParaRPr sz="3000" dirty="0">
                <a:latin typeface="Arial"/>
                <a:cs typeface="Arial"/>
              </a:endParaRPr>
            </a:p>
            <a:p>
              <a:pPr marL="27305">
                <a:lnSpc>
                  <a:spcPct val="100000"/>
                </a:lnSpc>
                <a:spcBef>
                  <a:spcPts val="15"/>
                </a:spcBef>
              </a:pPr>
              <a:r>
                <a:rPr sz="2600" dirty="0">
                  <a:latin typeface="Arial"/>
                  <a:cs typeface="Arial"/>
                </a:rPr>
                <a:t>patterns</a:t>
              </a:r>
              <a:r>
                <a:rPr sz="2600" spc="-55" dirty="0">
                  <a:latin typeface="Arial"/>
                  <a:cs typeface="Arial"/>
                </a:rPr>
                <a:t> </a:t>
              </a:r>
              <a:r>
                <a:rPr sz="2600" dirty="0">
                  <a:latin typeface="Arial"/>
                  <a:cs typeface="Arial"/>
                </a:rPr>
                <a:t>in</a:t>
              </a:r>
              <a:r>
                <a:rPr sz="2600" spc="-55" dirty="0">
                  <a:latin typeface="Arial"/>
                  <a:cs typeface="Arial"/>
                </a:rPr>
                <a:t> </a:t>
              </a:r>
              <a:r>
                <a:rPr sz="2600" dirty="0">
                  <a:latin typeface="Arial"/>
                  <a:cs typeface="Arial"/>
                </a:rPr>
                <a:t>call</a:t>
              </a:r>
              <a:r>
                <a:rPr sz="2600" spc="-60" dirty="0">
                  <a:latin typeface="Arial"/>
                  <a:cs typeface="Arial"/>
                </a:rPr>
                <a:t> </a:t>
              </a:r>
              <a:r>
                <a:rPr sz="2600" dirty="0">
                  <a:latin typeface="Arial"/>
                  <a:cs typeface="Arial"/>
                </a:rPr>
                <a:t>types</a:t>
              </a:r>
              <a:r>
                <a:rPr sz="2600" spc="-55" dirty="0">
                  <a:latin typeface="Arial"/>
                  <a:cs typeface="Arial"/>
                </a:rPr>
                <a:t> </a:t>
              </a:r>
              <a:r>
                <a:rPr sz="2600" dirty="0">
                  <a:latin typeface="Arial"/>
                  <a:cs typeface="Arial"/>
                </a:rPr>
                <a:t>and</a:t>
              </a:r>
              <a:r>
                <a:rPr sz="2600" spc="-55" dirty="0">
                  <a:latin typeface="Arial"/>
                  <a:cs typeface="Arial"/>
                </a:rPr>
                <a:t> </a:t>
              </a:r>
              <a:r>
                <a:rPr sz="2600" spc="-10" dirty="0">
                  <a:latin typeface="Arial"/>
                  <a:cs typeface="Arial"/>
                </a:rPr>
                <a:t>diversion</a:t>
              </a:r>
              <a:endParaRPr sz="2600" dirty="0">
                <a:latin typeface="Arial"/>
                <a:cs typeface="Arial"/>
              </a:endParaRPr>
            </a:p>
          </p:txBody>
        </p:sp>
      </p:grpSp>
      <p:grpSp>
        <p:nvGrpSpPr>
          <p:cNvPr id="6" name="object 6">
            <a:extLst>
              <a:ext uri="{C183D7F6-B498-43B3-948B-1728B52AA6E4}">
                <adec:decorative xmlns:adec="http://schemas.microsoft.com/office/drawing/2017/decorative" val="1"/>
              </a:ext>
            </a:extLst>
          </p:cNvPr>
          <p:cNvGrpSpPr/>
          <p:nvPr/>
        </p:nvGrpSpPr>
        <p:grpSpPr>
          <a:xfrm>
            <a:off x="594389" y="4736675"/>
            <a:ext cx="5329555" cy="4926965"/>
            <a:chOff x="594389" y="4736675"/>
            <a:chExt cx="5329555" cy="4926965"/>
          </a:xfrm>
        </p:grpSpPr>
        <p:sp>
          <p:nvSpPr>
            <p:cNvPr id="7" name="object 7"/>
            <p:cNvSpPr/>
            <p:nvPr/>
          </p:nvSpPr>
          <p:spPr>
            <a:xfrm>
              <a:off x="599469" y="4741755"/>
              <a:ext cx="5319395" cy="4916805"/>
            </a:xfrm>
            <a:custGeom>
              <a:avLst/>
              <a:gdLst/>
              <a:ahLst/>
              <a:cxnLst/>
              <a:rect l="l" t="t" r="r" b="b"/>
              <a:pathLst>
                <a:path w="5319395" h="4916805">
                  <a:moveTo>
                    <a:pt x="5037028" y="4916268"/>
                  </a:moveTo>
                  <a:lnTo>
                    <a:pt x="282294" y="4916268"/>
                  </a:lnTo>
                  <a:lnTo>
                    <a:pt x="236504" y="4912238"/>
                  </a:lnTo>
                  <a:lnTo>
                    <a:pt x="193067" y="4900570"/>
                  </a:lnTo>
                  <a:lnTo>
                    <a:pt x="152564" y="4881898"/>
                  </a:lnTo>
                  <a:lnTo>
                    <a:pt x="115575" y="4856856"/>
                  </a:lnTo>
                  <a:lnTo>
                    <a:pt x="82682" y="4826079"/>
                  </a:lnTo>
                  <a:lnTo>
                    <a:pt x="54466" y="4790200"/>
                  </a:lnTo>
                  <a:lnTo>
                    <a:pt x="31509" y="4749853"/>
                  </a:lnTo>
                  <a:lnTo>
                    <a:pt x="14391" y="4705672"/>
                  </a:lnTo>
                  <a:lnTo>
                    <a:pt x="3694" y="4658291"/>
                  </a:lnTo>
                  <a:lnTo>
                    <a:pt x="0" y="4608344"/>
                  </a:lnTo>
                  <a:lnTo>
                    <a:pt x="0" y="307923"/>
                  </a:lnTo>
                  <a:lnTo>
                    <a:pt x="3694" y="257977"/>
                  </a:lnTo>
                  <a:lnTo>
                    <a:pt x="14391" y="210596"/>
                  </a:lnTo>
                  <a:lnTo>
                    <a:pt x="31509" y="166415"/>
                  </a:lnTo>
                  <a:lnTo>
                    <a:pt x="54466" y="126068"/>
                  </a:lnTo>
                  <a:lnTo>
                    <a:pt x="82682" y="90189"/>
                  </a:lnTo>
                  <a:lnTo>
                    <a:pt x="115575" y="59411"/>
                  </a:lnTo>
                  <a:lnTo>
                    <a:pt x="152564" y="34370"/>
                  </a:lnTo>
                  <a:lnTo>
                    <a:pt x="193067" y="15698"/>
                  </a:lnTo>
                  <a:lnTo>
                    <a:pt x="236504" y="4030"/>
                  </a:lnTo>
                  <a:lnTo>
                    <a:pt x="282294" y="0"/>
                  </a:lnTo>
                  <a:lnTo>
                    <a:pt x="5037028" y="0"/>
                  </a:lnTo>
                  <a:lnTo>
                    <a:pt x="5082818" y="4030"/>
                  </a:lnTo>
                  <a:lnTo>
                    <a:pt x="5126255" y="15698"/>
                  </a:lnTo>
                  <a:lnTo>
                    <a:pt x="5166759" y="34370"/>
                  </a:lnTo>
                  <a:lnTo>
                    <a:pt x="5203748" y="59411"/>
                  </a:lnTo>
                  <a:lnTo>
                    <a:pt x="5236641" y="90189"/>
                  </a:lnTo>
                  <a:lnTo>
                    <a:pt x="5264856" y="126068"/>
                  </a:lnTo>
                  <a:lnTo>
                    <a:pt x="5287814" y="166415"/>
                  </a:lnTo>
                  <a:lnTo>
                    <a:pt x="5304931" y="210596"/>
                  </a:lnTo>
                  <a:lnTo>
                    <a:pt x="5315628" y="257977"/>
                  </a:lnTo>
                  <a:lnTo>
                    <a:pt x="5319323" y="307923"/>
                  </a:lnTo>
                  <a:lnTo>
                    <a:pt x="5319323" y="4608344"/>
                  </a:lnTo>
                  <a:lnTo>
                    <a:pt x="5315628" y="4658291"/>
                  </a:lnTo>
                  <a:lnTo>
                    <a:pt x="5304931" y="4705672"/>
                  </a:lnTo>
                  <a:lnTo>
                    <a:pt x="5287814" y="4749853"/>
                  </a:lnTo>
                  <a:lnTo>
                    <a:pt x="5264856" y="4790200"/>
                  </a:lnTo>
                  <a:lnTo>
                    <a:pt x="5236641" y="4826079"/>
                  </a:lnTo>
                  <a:lnTo>
                    <a:pt x="5203748" y="4856856"/>
                  </a:lnTo>
                  <a:lnTo>
                    <a:pt x="5166759" y="4881898"/>
                  </a:lnTo>
                  <a:lnTo>
                    <a:pt x="5126255" y="4900570"/>
                  </a:lnTo>
                  <a:lnTo>
                    <a:pt x="5082818" y="4912238"/>
                  </a:lnTo>
                  <a:lnTo>
                    <a:pt x="5037028" y="4916268"/>
                  </a:lnTo>
                  <a:close/>
                </a:path>
              </a:pathLst>
            </a:custGeom>
            <a:solidFill>
              <a:srgbClr val="A2AAAD">
                <a:alpha val="16859"/>
              </a:srgbClr>
            </a:solidFill>
          </p:spPr>
          <p:txBody>
            <a:bodyPr wrap="square" lIns="0" tIns="0" rIns="0" bIns="0" rtlCol="0"/>
            <a:lstStyle/>
            <a:p>
              <a:endParaRPr/>
            </a:p>
          </p:txBody>
        </p:sp>
        <p:sp>
          <p:nvSpPr>
            <p:cNvPr id="8" name="object 8"/>
            <p:cNvSpPr/>
            <p:nvPr/>
          </p:nvSpPr>
          <p:spPr>
            <a:xfrm>
              <a:off x="599469" y="4741755"/>
              <a:ext cx="5319395" cy="4916805"/>
            </a:xfrm>
            <a:custGeom>
              <a:avLst/>
              <a:gdLst/>
              <a:ahLst/>
              <a:cxnLst/>
              <a:rect l="l" t="t" r="r" b="b"/>
              <a:pathLst>
                <a:path w="5319395" h="4916805">
                  <a:moveTo>
                    <a:pt x="282294" y="0"/>
                  </a:moveTo>
                  <a:lnTo>
                    <a:pt x="5037028" y="0"/>
                  </a:lnTo>
                  <a:lnTo>
                    <a:pt x="5082818" y="4030"/>
                  </a:lnTo>
                  <a:lnTo>
                    <a:pt x="5126255" y="15698"/>
                  </a:lnTo>
                  <a:lnTo>
                    <a:pt x="5166759" y="34370"/>
                  </a:lnTo>
                  <a:lnTo>
                    <a:pt x="5203748" y="59411"/>
                  </a:lnTo>
                  <a:lnTo>
                    <a:pt x="5236641" y="90189"/>
                  </a:lnTo>
                  <a:lnTo>
                    <a:pt x="5264856" y="126068"/>
                  </a:lnTo>
                  <a:lnTo>
                    <a:pt x="5287814" y="166415"/>
                  </a:lnTo>
                  <a:lnTo>
                    <a:pt x="5304931" y="210596"/>
                  </a:lnTo>
                  <a:lnTo>
                    <a:pt x="5315628" y="257977"/>
                  </a:lnTo>
                  <a:lnTo>
                    <a:pt x="5319323" y="307923"/>
                  </a:lnTo>
                  <a:lnTo>
                    <a:pt x="5319323" y="4608344"/>
                  </a:lnTo>
                  <a:lnTo>
                    <a:pt x="5315628" y="4658291"/>
                  </a:lnTo>
                  <a:lnTo>
                    <a:pt x="5304931" y="4705672"/>
                  </a:lnTo>
                  <a:lnTo>
                    <a:pt x="5287814" y="4749853"/>
                  </a:lnTo>
                  <a:lnTo>
                    <a:pt x="5264856" y="4790200"/>
                  </a:lnTo>
                  <a:lnTo>
                    <a:pt x="5236641" y="4826079"/>
                  </a:lnTo>
                  <a:lnTo>
                    <a:pt x="5203748" y="4856856"/>
                  </a:lnTo>
                  <a:lnTo>
                    <a:pt x="5166759" y="4881898"/>
                  </a:lnTo>
                  <a:lnTo>
                    <a:pt x="5126255" y="4900570"/>
                  </a:lnTo>
                  <a:lnTo>
                    <a:pt x="5082818" y="4912238"/>
                  </a:lnTo>
                  <a:lnTo>
                    <a:pt x="5037028" y="4916268"/>
                  </a:lnTo>
                  <a:lnTo>
                    <a:pt x="282294" y="4916268"/>
                  </a:lnTo>
                  <a:lnTo>
                    <a:pt x="236504" y="4912238"/>
                  </a:lnTo>
                  <a:lnTo>
                    <a:pt x="193067" y="4900570"/>
                  </a:lnTo>
                  <a:lnTo>
                    <a:pt x="152564" y="4881898"/>
                  </a:lnTo>
                  <a:lnTo>
                    <a:pt x="115575" y="4856856"/>
                  </a:lnTo>
                  <a:lnTo>
                    <a:pt x="82682" y="4826079"/>
                  </a:lnTo>
                  <a:lnTo>
                    <a:pt x="54466" y="4790200"/>
                  </a:lnTo>
                  <a:lnTo>
                    <a:pt x="31509" y="4749853"/>
                  </a:lnTo>
                  <a:lnTo>
                    <a:pt x="14391" y="4705672"/>
                  </a:lnTo>
                  <a:lnTo>
                    <a:pt x="3694" y="4658291"/>
                  </a:lnTo>
                  <a:lnTo>
                    <a:pt x="0" y="4608344"/>
                  </a:lnTo>
                  <a:lnTo>
                    <a:pt x="0" y="307923"/>
                  </a:lnTo>
                  <a:lnTo>
                    <a:pt x="3694" y="257977"/>
                  </a:lnTo>
                  <a:lnTo>
                    <a:pt x="14391" y="210596"/>
                  </a:lnTo>
                  <a:lnTo>
                    <a:pt x="31509" y="166415"/>
                  </a:lnTo>
                  <a:lnTo>
                    <a:pt x="54466" y="126068"/>
                  </a:lnTo>
                  <a:lnTo>
                    <a:pt x="82682" y="90189"/>
                  </a:lnTo>
                  <a:lnTo>
                    <a:pt x="115575" y="59411"/>
                  </a:lnTo>
                  <a:lnTo>
                    <a:pt x="152564" y="34370"/>
                  </a:lnTo>
                  <a:lnTo>
                    <a:pt x="193067" y="15698"/>
                  </a:lnTo>
                  <a:lnTo>
                    <a:pt x="236504" y="4030"/>
                  </a:lnTo>
                  <a:lnTo>
                    <a:pt x="282294" y="0"/>
                  </a:lnTo>
                  <a:close/>
                </a:path>
              </a:pathLst>
            </a:custGeom>
            <a:ln w="9549">
              <a:solidFill>
                <a:srgbClr val="888888"/>
              </a:solidFill>
            </a:ln>
          </p:spPr>
          <p:txBody>
            <a:bodyPr wrap="square" lIns="0" tIns="0" rIns="0" bIns="0" rtlCol="0"/>
            <a:lstStyle/>
            <a:p>
              <a:endParaRPr/>
            </a:p>
          </p:txBody>
        </p:sp>
      </p:grpSp>
      <p:grpSp>
        <p:nvGrpSpPr>
          <p:cNvPr id="19" name="object 19">
            <a:extLst>
              <a:ext uri="{C183D7F6-B498-43B3-948B-1728B52AA6E4}">
                <adec:decorative xmlns:adec="http://schemas.microsoft.com/office/drawing/2017/decorative" val="1"/>
              </a:ext>
            </a:extLst>
          </p:cNvPr>
          <p:cNvGrpSpPr/>
          <p:nvPr/>
        </p:nvGrpSpPr>
        <p:grpSpPr>
          <a:xfrm>
            <a:off x="6260794" y="4719970"/>
            <a:ext cx="5322570" cy="4855845"/>
            <a:chOff x="6260794" y="4719970"/>
            <a:chExt cx="5322570" cy="4855845"/>
          </a:xfrm>
        </p:grpSpPr>
        <p:sp>
          <p:nvSpPr>
            <p:cNvPr id="20" name="object 20"/>
            <p:cNvSpPr/>
            <p:nvPr/>
          </p:nvSpPr>
          <p:spPr>
            <a:xfrm>
              <a:off x="6265874" y="4725050"/>
              <a:ext cx="5312410" cy="4845685"/>
            </a:xfrm>
            <a:custGeom>
              <a:avLst/>
              <a:gdLst/>
              <a:ahLst/>
              <a:cxnLst/>
              <a:rect l="l" t="t" r="r" b="b"/>
              <a:pathLst>
                <a:path w="5312409" h="4845684">
                  <a:moveTo>
                    <a:pt x="5030401" y="4845103"/>
                  </a:moveTo>
                  <a:lnTo>
                    <a:pt x="281922" y="4845103"/>
                  </a:lnTo>
                  <a:lnTo>
                    <a:pt x="236193" y="4841132"/>
                  </a:lnTo>
                  <a:lnTo>
                    <a:pt x="192813" y="4829632"/>
                  </a:lnTo>
                  <a:lnTo>
                    <a:pt x="152363" y="4811231"/>
                  </a:lnTo>
                  <a:lnTo>
                    <a:pt x="115423" y="4786552"/>
                  </a:lnTo>
                  <a:lnTo>
                    <a:pt x="82573" y="4756220"/>
                  </a:lnTo>
                  <a:lnTo>
                    <a:pt x="54395" y="4720860"/>
                  </a:lnTo>
                  <a:lnTo>
                    <a:pt x="31467" y="4681097"/>
                  </a:lnTo>
                  <a:lnTo>
                    <a:pt x="14372" y="4637556"/>
                  </a:lnTo>
                  <a:lnTo>
                    <a:pt x="3689" y="4590861"/>
                  </a:lnTo>
                  <a:lnTo>
                    <a:pt x="0" y="4541637"/>
                  </a:lnTo>
                  <a:lnTo>
                    <a:pt x="0" y="303466"/>
                  </a:lnTo>
                  <a:lnTo>
                    <a:pt x="3689" y="254242"/>
                  </a:lnTo>
                  <a:lnTo>
                    <a:pt x="14372" y="207547"/>
                  </a:lnTo>
                  <a:lnTo>
                    <a:pt x="31467" y="164006"/>
                  </a:lnTo>
                  <a:lnTo>
                    <a:pt x="54395" y="124243"/>
                  </a:lnTo>
                  <a:lnTo>
                    <a:pt x="82573" y="88883"/>
                  </a:lnTo>
                  <a:lnTo>
                    <a:pt x="115423" y="58551"/>
                  </a:lnTo>
                  <a:lnTo>
                    <a:pt x="152363" y="33872"/>
                  </a:lnTo>
                  <a:lnTo>
                    <a:pt x="192813" y="15470"/>
                  </a:lnTo>
                  <a:lnTo>
                    <a:pt x="236193" y="3971"/>
                  </a:lnTo>
                  <a:lnTo>
                    <a:pt x="281922" y="0"/>
                  </a:lnTo>
                  <a:lnTo>
                    <a:pt x="5030401" y="0"/>
                  </a:lnTo>
                  <a:lnTo>
                    <a:pt x="5076130" y="3971"/>
                  </a:lnTo>
                  <a:lnTo>
                    <a:pt x="5119510" y="15470"/>
                  </a:lnTo>
                  <a:lnTo>
                    <a:pt x="5159961" y="33872"/>
                  </a:lnTo>
                  <a:lnTo>
                    <a:pt x="5196901" y="58551"/>
                  </a:lnTo>
                  <a:lnTo>
                    <a:pt x="5229750" y="88883"/>
                  </a:lnTo>
                  <a:lnTo>
                    <a:pt x="5257929" y="124243"/>
                  </a:lnTo>
                  <a:lnTo>
                    <a:pt x="5280856" y="164006"/>
                  </a:lnTo>
                  <a:lnTo>
                    <a:pt x="5297951" y="207547"/>
                  </a:lnTo>
                  <a:lnTo>
                    <a:pt x="5308634" y="254242"/>
                  </a:lnTo>
                  <a:lnTo>
                    <a:pt x="5312324" y="303466"/>
                  </a:lnTo>
                  <a:lnTo>
                    <a:pt x="5312324" y="4541637"/>
                  </a:lnTo>
                  <a:lnTo>
                    <a:pt x="5308634" y="4590861"/>
                  </a:lnTo>
                  <a:lnTo>
                    <a:pt x="5297951" y="4637556"/>
                  </a:lnTo>
                  <a:lnTo>
                    <a:pt x="5280856" y="4681097"/>
                  </a:lnTo>
                  <a:lnTo>
                    <a:pt x="5257929" y="4720860"/>
                  </a:lnTo>
                  <a:lnTo>
                    <a:pt x="5229750" y="4756220"/>
                  </a:lnTo>
                  <a:lnTo>
                    <a:pt x="5196901" y="4786552"/>
                  </a:lnTo>
                  <a:lnTo>
                    <a:pt x="5159961" y="4811231"/>
                  </a:lnTo>
                  <a:lnTo>
                    <a:pt x="5119510" y="4829632"/>
                  </a:lnTo>
                  <a:lnTo>
                    <a:pt x="5076130" y="4841132"/>
                  </a:lnTo>
                  <a:lnTo>
                    <a:pt x="5030401" y="4845103"/>
                  </a:lnTo>
                  <a:close/>
                </a:path>
              </a:pathLst>
            </a:custGeom>
            <a:solidFill>
              <a:srgbClr val="A2AAAD">
                <a:alpha val="16859"/>
              </a:srgbClr>
            </a:solidFill>
          </p:spPr>
          <p:txBody>
            <a:bodyPr wrap="square" lIns="0" tIns="0" rIns="0" bIns="0" rtlCol="0"/>
            <a:lstStyle/>
            <a:p>
              <a:endParaRPr/>
            </a:p>
          </p:txBody>
        </p:sp>
        <p:sp>
          <p:nvSpPr>
            <p:cNvPr id="21" name="object 21"/>
            <p:cNvSpPr/>
            <p:nvPr/>
          </p:nvSpPr>
          <p:spPr>
            <a:xfrm>
              <a:off x="6265874" y="4725050"/>
              <a:ext cx="5312410" cy="4845685"/>
            </a:xfrm>
            <a:custGeom>
              <a:avLst/>
              <a:gdLst/>
              <a:ahLst/>
              <a:cxnLst/>
              <a:rect l="l" t="t" r="r" b="b"/>
              <a:pathLst>
                <a:path w="5312409" h="4845684">
                  <a:moveTo>
                    <a:pt x="281922" y="0"/>
                  </a:moveTo>
                  <a:lnTo>
                    <a:pt x="5030401" y="0"/>
                  </a:lnTo>
                  <a:lnTo>
                    <a:pt x="5076130" y="3971"/>
                  </a:lnTo>
                  <a:lnTo>
                    <a:pt x="5119510" y="15470"/>
                  </a:lnTo>
                  <a:lnTo>
                    <a:pt x="5159961" y="33872"/>
                  </a:lnTo>
                  <a:lnTo>
                    <a:pt x="5196901" y="58551"/>
                  </a:lnTo>
                  <a:lnTo>
                    <a:pt x="5229750" y="88883"/>
                  </a:lnTo>
                  <a:lnTo>
                    <a:pt x="5257929" y="124243"/>
                  </a:lnTo>
                  <a:lnTo>
                    <a:pt x="5280856" y="164006"/>
                  </a:lnTo>
                  <a:lnTo>
                    <a:pt x="5297951" y="207547"/>
                  </a:lnTo>
                  <a:lnTo>
                    <a:pt x="5308634" y="254242"/>
                  </a:lnTo>
                  <a:lnTo>
                    <a:pt x="5312324" y="303466"/>
                  </a:lnTo>
                  <a:lnTo>
                    <a:pt x="5312324" y="4541637"/>
                  </a:lnTo>
                  <a:lnTo>
                    <a:pt x="5308634" y="4590861"/>
                  </a:lnTo>
                  <a:lnTo>
                    <a:pt x="5297951" y="4637556"/>
                  </a:lnTo>
                  <a:lnTo>
                    <a:pt x="5280856" y="4681097"/>
                  </a:lnTo>
                  <a:lnTo>
                    <a:pt x="5257929" y="4720860"/>
                  </a:lnTo>
                  <a:lnTo>
                    <a:pt x="5229750" y="4756220"/>
                  </a:lnTo>
                  <a:lnTo>
                    <a:pt x="5196901" y="4786552"/>
                  </a:lnTo>
                  <a:lnTo>
                    <a:pt x="5159961" y="4811231"/>
                  </a:lnTo>
                  <a:lnTo>
                    <a:pt x="5119510" y="4829632"/>
                  </a:lnTo>
                  <a:lnTo>
                    <a:pt x="5076130" y="4841132"/>
                  </a:lnTo>
                  <a:lnTo>
                    <a:pt x="5030401" y="4845103"/>
                  </a:lnTo>
                  <a:lnTo>
                    <a:pt x="281922" y="4845103"/>
                  </a:lnTo>
                  <a:lnTo>
                    <a:pt x="236193" y="4841132"/>
                  </a:lnTo>
                  <a:lnTo>
                    <a:pt x="192813" y="4829632"/>
                  </a:lnTo>
                  <a:lnTo>
                    <a:pt x="152363" y="4811231"/>
                  </a:lnTo>
                  <a:lnTo>
                    <a:pt x="115423" y="4786552"/>
                  </a:lnTo>
                  <a:lnTo>
                    <a:pt x="82573" y="4756220"/>
                  </a:lnTo>
                  <a:lnTo>
                    <a:pt x="54395" y="4720860"/>
                  </a:lnTo>
                  <a:lnTo>
                    <a:pt x="31467" y="4681097"/>
                  </a:lnTo>
                  <a:lnTo>
                    <a:pt x="14372" y="4637556"/>
                  </a:lnTo>
                  <a:lnTo>
                    <a:pt x="3689" y="4590861"/>
                  </a:lnTo>
                  <a:lnTo>
                    <a:pt x="0" y="4541637"/>
                  </a:lnTo>
                  <a:lnTo>
                    <a:pt x="0" y="303466"/>
                  </a:lnTo>
                  <a:lnTo>
                    <a:pt x="3689" y="254242"/>
                  </a:lnTo>
                  <a:lnTo>
                    <a:pt x="14372" y="207547"/>
                  </a:lnTo>
                  <a:lnTo>
                    <a:pt x="31467" y="164006"/>
                  </a:lnTo>
                  <a:lnTo>
                    <a:pt x="54395" y="124243"/>
                  </a:lnTo>
                  <a:lnTo>
                    <a:pt x="82573" y="88883"/>
                  </a:lnTo>
                  <a:lnTo>
                    <a:pt x="115423" y="58551"/>
                  </a:lnTo>
                  <a:lnTo>
                    <a:pt x="152363" y="33872"/>
                  </a:lnTo>
                  <a:lnTo>
                    <a:pt x="192813" y="15470"/>
                  </a:lnTo>
                  <a:lnTo>
                    <a:pt x="236193" y="3971"/>
                  </a:lnTo>
                  <a:lnTo>
                    <a:pt x="281922" y="0"/>
                  </a:lnTo>
                  <a:close/>
                </a:path>
              </a:pathLst>
            </a:custGeom>
            <a:ln w="9549">
              <a:solidFill>
                <a:srgbClr val="888888"/>
              </a:solidFill>
            </a:ln>
          </p:spPr>
          <p:txBody>
            <a:bodyPr wrap="square" lIns="0" tIns="0" rIns="0" bIns="0" rtlCol="0"/>
            <a:lstStyle/>
            <a:p>
              <a:endParaRPr/>
            </a:p>
          </p:txBody>
        </p:sp>
      </p:grpSp>
      <p:grpSp>
        <p:nvGrpSpPr>
          <p:cNvPr id="22" name="object 22">
            <a:extLst>
              <a:ext uri="{C183D7F6-B498-43B3-948B-1728B52AA6E4}">
                <adec:decorative xmlns:adec="http://schemas.microsoft.com/office/drawing/2017/decorative" val="1"/>
              </a:ext>
            </a:extLst>
          </p:cNvPr>
          <p:cNvGrpSpPr/>
          <p:nvPr/>
        </p:nvGrpSpPr>
        <p:grpSpPr>
          <a:xfrm>
            <a:off x="11928775" y="4740453"/>
            <a:ext cx="5617845" cy="4845685"/>
            <a:chOff x="11928775" y="4740453"/>
            <a:chExt cx="5617845" cy="4845685"/>
          </a:xfrm>
        </p:grpSpPr>
        <p:sp>
          <p:nvSpPr>
            <p:cNvPr id="23" name="object 23"/>
            <p:cNvSpPr/>
            <p:nvPr/>
          </p:nvSpPr>
          <p:spPr>
            <a:xfrm>
              <a:off x="11928775" y="4740453"/>
              <a:ext cx="5617845" cy="4845685"/>
            </a:xfrm>
            <a:custGeom>
              <a:avLst/>
              <a:gdLst/>
              <a:ahLst/>
              <a:cxnLst/>
              <a:rect l="l" t="t" r="r" b="b"/>
              <a:pathLst>
                <a:path w="5617844" h="4845684">
                  <a:moveTo>
                    <a:pt x="5318560" y="4845103"/>
                  </a:moveTo>
                  <a:lnTo>
                    <a:pt x="299148" y="4845103"/>
                  </a:lnTo>
                  <a:lnTo>
                    <a:pt x="250625" y="4841124"/>
                  </a:lnTo>
                  <a:lnTo>
                    <a:pt x="204594" y="4829606"/>
                  </a:lnTo>
                  <a:lnTo>
                    <a:pt x="161673" y="4811173"/>
                  </a:lnTo>
                  <a:lnTo>
                    <a:pt x="122475" y="4786453"/>
                  </a:lnTo>
                  <a:lnTo>
                    <a:pt x="87618" y="4756069"/>
                  </a:lnTo>
                  <a:lnTo>
                    <a:pt x="57718" y="4720649"/>
                  </a:lnTo>
                  <a:lnTo>
                    <a:pt x="33390" y="4680818"/>
                  </a:lnTo>
                  <a:lnTo>
                    <a:pt x="15250" y="4637202"/>
                  </a:lnTo>
                  <a:lnTo>
                    <a:pt x="3915" y="4590427"/>
                  </a:lnTo>
                  <a:lnTo>
                    <a:pt x="0" y="4541118"/>
                  </a:lnTo>
                  <a:lnTo>
                    <a:pt x="0" y="303985"/>
                  </a:lnTo>
                  <a:lnTo>
                    <a:pt x="3915" y="254677"/>
                  </a:lnTo>
                  <a:lnTo>
                    <a:pt x="15250" y="207902"/>
                  </a:lnTo>
                  <a:lnTo>
                    <a:pt x="33390" y="164287"/>
                  </a:lnTo>
                  <a:lnTo>
                    <a:pt x="57718" y="124456"/>
                  </a:lnTo>
                  <a:lnTo>
                    <a:pt x="87618" y="89035"/>
                  </a:lnTo>
                  <a:lnTo>
                    <a:pt x="122475" y="58651"/>
                  </a:lnTo>
                  <a:lnTo>
                    <a:pt x="161673" y="33930"/>
                  </a:lnTo>
                  <a:lnTo>
                    <a:pt x="204594" y="15497"/>
                  </a:lnTo>
                  <a:lnTo>
                    <a:pt x="250625" y="3978"/>
                  </a:lnTo>
                  <a:lnTo>
                    <a:pt x="299148" y="0"/>
                  </a:lnTo>
                  <a:lnTo>
                    <a:pt x="5318560" y="0"/>
                  </a:lnTo>
                  <a:lnTo>
                    <a:pt x="5367084" y="3978"/>
                  </a:lnTo>
                  <a:lnTo>
                    <a:pt x="5413114" y="15497"/>
                  </a:lnTo>
                  <a:lnTo>
                    <a:pt x="5456036" y="33930"/>
                  </a:lnTo>
                  <a:lnTo>
                    <a:pt x="5495233" y="58651"/>
                  </a:lnTo>
                  <a:lnTo>
                    <a:pt x="5530090" y="89035"/>
                  </a:lnTo>
                  <a:lnTo>
                    <a:pt x="5559991" y="124456"/>
                  </a:lnTo>
                  <a:lnTo>
                    <a:pt x="5584319" y="164287"/>
                  </a:lnTo>
                  <a:lnTo>
                    <a:pt x="5602459" y="207902"/>
                  </a:lnTo>
                  <a:lnTo>
                    <a:pt x="5613794" y="254677"/>
                  </a:lnTo>
                  <a:lnTo>
                    <a:pt x="5617709" y="303985"/>
                  </a:lnTo>
                  <a:lnTo>
                    <a:pt x="5617709" y="4541118"/>
                  </a:lnTo>
                  <a:lnTo>
                    <a:pt x="5613794" y="4590427"/>
                  </a:lnTo>
                  <a:lnTo>
                    <a:pt x="5602459" y="4637202"/>
                  </a:lnTo>
                  <a:lnTo>
                    <a:pt x="5584319" y="4680818"/>
                  </a:lnTo>
                  <a:lnTo>
                    <a:pt x="5559991" y="4720649"/>
                  </a:lnTo>
                  <a:lnTo>
                    <a:pt x="5530090" y="4756069"/>
                  </a:lnTo>
                  <a:lnTo>
                    <a:pt x="5495233" y="4786453"/>
                  </a:lnTo>
                  <a:lnTo>
                    <a:pt x="5456036" y="4811173"/>
                  </a:lnTo>
                  <a:lnTo>
                    <a:pt x="5413114" y="4829606"/>
                  </a:lnTo>
                  <a:lnTo>
                    <a:pt x="5367084" y="4841124"/>
                  </a:lnTo>
                  <a:lnTo>
                    <a:pt x="5318560" y="4845103"/>
                  </a:lnTo>
                  <a:close/>
                </a:path>
              </a:pathLst>
            </a:custGeom>
            <a:solidFill>
              <a:srgbClr val="A2AAAD">
                <a:alpha val="16859"/>
              </a:srgbClr>
            </a:solidFill>
          </p:spPr>
          <p:txBody>
            <a:bodyPr wrap="square" lIns="0" tIns="0" rIns="0" bIns="0" rtlCol="0"/>
            <a:lstStyle/>
            <a:p>
              <a:endParaRPr/>
            </a:p>
          </p:txBody>
        </p:sp>
        <p:sp>
          <p:nvSpPr>
            <p:cNvPr id="24" name="object 24"/>
            <p:cNvSpPr/>
            <p:nvPr/>
          </p:nvSpPr>
          <p:spPr>
            <a:xfrm>
              <a:off x="11928775" y="4740453"/>
              <a:ext cx="5617845" cy="4845685"/>
            </a:xfrm>
            <a:custGeom>
              <a:avLst/>
              <a:gdLst/>
              <a:ahLst/>
              <a:cxnLst/>
              <a:rect l="l" t="t" r="r" b="b"/>
              <a:pathLst>
                <a:path w="5617844" h="4845684">
                  <a:moveTo>
                    <a:pt x="299148" y="0"/>
                  </a:moveTo>
                  <a:lnTo>
                    <a:pt x="5318560" y="0"/>
                  </a:lnTo>
                  <a:lnTo>
                    <a:pt x="5367084" y="3978"/>
                  </a:lnTo>
                  <a:lnTo>
                    <a:pt x="5413114" y="15497"/>
                  </a:lnTo>
                  <a:lnTo>
                    <a:pt x="5456036" y="33930"/>
                  </a:lnTo>
                  <a:lnTo>
                    <a:pt x="5495233" y="58651"/>
                  </a:lnTo>
                  <a:lnTo>
                    <a:pt x="5530090" y="89035"/>
                  </a:lnTo>
                  <a:lnTo>
                    <a:pt x="5559991" y="124456"/>
                  </a:lnTo>
                  <a:lnTo>
                    <a:pt x="5584319" y="164287"/>
                  </a:lnTo>
                  <a:lnTo>
                    <a:pt x="5602459" y="207902"/>
                  </a:lnTo>
                  <a:lnTo>
                    <a:pt x="5613794" y="254677"/>
                  </a:lnTo>
                  <a:lnTo>
                    <a:pt x="5617709" y="303985"/>
                  </a:lnTo>
                  <a:lnTo>
                    <a:pt x="5617709" y="4541118"/>
                  </a:lnTo>
                  <a:lnTo>
                    <a:pt x="5613794" y="4590427"/>
                  </a:lnTo>
                  <a:lnTo>
                    <a:pt x="5602459" y="4637202"/>
                  </a:lnTo>
                  <a:lnTo>
                    <a:pt x="5584319" y="4680818"/>
                  </a:lnTo>
                  <a:lnTo>
                    <a:pt x="5559991" y="4720649"/>
                  </a:lnTo>
                  <a:lnTo>
                    <a:pt x="5530090" y="4756069"/>
                  </a:lnTo>
                  <a:lnTo>
                    <a:pt x="5495233" y="4786453"/>
                  </a:lnTo>
                  <a:lnTo>
                    <a:pt x="5456036" y="4811173"/>
                  </a:lnTo>
                  <a:lnTo>
                    <a:pt x="5413114" y="4829606"/>
                  </a:lnTo>
                  <a:lnTo>
                    <a:pt x="5367084" y="4841124"/>
                  </a:lnTo>
                  <a:lnTo>
                    <a:pt x="5318560" y="4845103"/>
                  </a:lnTo>
                  <a:lnTo>
                    <a:pt x="299148" y="4845103"/>
                  </a:lnTo>
                  <a:lnTo>
                    <a:pt x="250625" y="4841124"/>
                  </a:lnTo>
                  <a:lnTo>
                    <a:pt x="204594" y="4829606"/>
                  </a:lnTo>
                  <a:lnTo>
                    <a:pt x="161673" y="4811173"/>
                  </a:lnTo>
                  <a:lnTo>
                    <a:pt x="122475" y="4786453"/>
                  </a:lnTo>
                  <a:lnTo>
                    <a:pt x="87618" y="4756069"/>
                  </a:lnTo>
                  <a:lnTo>
                    <a:pt x="57718" y="4720649"/>
                  </a:lnTo>
                  <a:lnTo>
                    <a:pt x="33390" y="4680818"/>
                  </a:lnTo>
                  <a:lnTo>
                    <a:pt x="15250" y="4637202"/>
                  </a:lnTo>
                  <a:lnTo>
                    <a:pt x="3915" y="4590427"/>
                  </a:lnTo>
                  <a:lnTo>
                    <a:pt x="0" y="4541118"/>
                  </a:lnTo>
                  <a:lnTo>
                    <a:pt x="0" y="303985"/>
                  </a:lnTo>
                  <a:lnTo>
                    <a:pt x="3915" y="254677"/>
                  </a:lnTo>
                  <a:lnTo>
                    <a:pt x="15250" y="207902"/>
                  </a:lnTo>
                  <a:lnTo>
                    <a:pt x="33390" y="164287"/>
                  </a:lnTo>
                  <a:lnTo>
                    <a:pt x="57718" y="124456"/>
                  </a:lnTo>
                  <a:lnTo>
                    <a:pt x="87618" y="89035"/>
                  </a:lnTo>
                  <a:lnTo>
                    <a:pt x="122475" y="58651"/>
                  </a:lnTo>
                  <a:lnTo>
                    <a:pt x="161673" y="33930"/>
                  </a:lnTo>
                  <a:lnTo>
                    <a:pt x="204594" y="15497"/>
                  </a:lnTo>
                  <a:lnTo>
                    <a:pt x="250625" y="3978"/>
                  </a:lnTo>
                  <a:lnTo>
                    <a:pt x="299148" y="0"/>
                  </a:lnTo>
                  <a:close/>
                </a:path>
              </a:pathLst>
            </a:custGeom>
            <a:ln w="9549">
              <a:solidFill>
                <a:srgbClr val="888888"/>
              </a:solidFill>
            </a:ln>
          </p:spPr>
          <p:txBody>
            <a:bodyPr wrap="square" lIns="0" tIns="0" rIns="0" bIns="0" rtlCol="0"/>
            <a:lstStyle/>
            <a:p>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a:extLst>
              <a:ext uri="{C183D7F6-B498-43B3-948B-1728B52AA6E4}">
                <adec:decorative xmlns:adec="http://schemas.microsoft.com/office/drawing/2017/decorative" val="1"/>
              </a:ext>
            </a:extLst>
          </p:cNvPr>
          <p:cNvSpPr/>
          <p:nvPr/>
        </p:nvSpPr>
        <p:spPr>
          <a:xfrm>
            <a:off x="0" y="0"/>
            <a:ext cx="18288000" cy="3044190"/>
          </a:xfrm>
          <a:custGeom>
            <a:avLst/>
            <a:gdLst/>
            <a:ahLst/>
            <a:cxnLst/>
            <a:rect l="l" t="t" r="r" b="b"/>
            <a:pathLst>
              <a:path w="18288000" h="3044190">
                <a:moveTo>
                  <a:pt x="18287999" y="3044099"/>
                </a:moveTo>
                <a:lnTo>
                  <a:pt x="0" y="3044099"/>
                </a:lnTo>
                <a:lnTo>
                  <a:pt x="0" y="0"/>
                </a:lnTo>
                <a:lnTo>
                  <a:pt x="18287999" y="0"/>
                </a:lnTo>
                <a:lnTo>
                  <a:pt x="18287999" y="3044099"/>
                </a:lnTo>
                <a:close/>
              </a:path>
            </a:pathLst>
          </a:custGeom>
          <a:solidFill>
            <a:srgbClr val="31384D"/>
          </a:solidFill>
        </p:spPr>
        <p:txBody>
          <a:bodyPr wrap="square" lIns="0" tIns="0" rIns="0" bIns="0" rtlCol="0"/>
          <a:lstStyle/>
          <a:p>
            <a:endParaRPr/>
          </a:p>
        </p:txBody>
      </p:sp>
      <p:sp>
        <p:nvSpPr>
          <p:cNvPr id="7" name="object 7" descr="$PPTXTitle"/>
          <p:cNvSpPr txBox="1">
            <a:spLocks noGrp="1"/>
          </p:cNvSpPr>
          <p:nvPr>
            <p:ph type="title"/>
          </p:nvPr>
        </p:nvSpPr>
        <p:spPr>
          <a:prstGeom prst="rect">
            <a:avLst/>
          </a:prstGeom>
        </p:spPr>
        <p:txBody>
          <a:bodyPr vert="horz" wrap="square" lIns="0" tIns="125104" rIns="0" bIns="0" rtlCol="0">
            <a:spAutoFit/>
          </a:bodyPr>
          <a:lstStyle/>
          <a:p>
            <a:pPr marL="6769100" marR="5080" indent="-5793105">
              <a:lnSpc>
                <a:spcPct val="100000"/>
              </a:lnSpc>
              <a:spcBef>
                <a:spcPts val="100"/>
              </a:spcBef>
            </a:pPr>
            <a:r>
              <a:rPr sz="5600" dirty="0"/>
              <a:t>Example:</a:t>
            </a:r>
            <a:r>
              <a:rPr sz="5600" spc="-155" dirty="0"/>
              <a:t> </a:t>
            </a:r>
            <a:r>
              <a:rPr sz="5600" dirty="0"/>
              <a:t>Community</a:t>
            </a:r>
            <a:r>
              <a:rPr sz="5600" spc="-140" dirty="0"/>
              <a:t> </a:t>
            </a:r>
            <a:r>
              <a:rPr sz="5600" dirty="0"/>
              <a:t>Responder</a:t>
            </a:r>
            <a:r>
              <a:rPr sz="5600" spc="-140" dirty="0"/>
              <a:t> </a:t>
            </a:r>
            <a:r>
              <a:rPr sz="5600" spc="-10" dirty="0"/>
              <a:t>Program Evaluation</a:t>
            </a:r>
            <a:endParaRPr sz="5600"/>
          </a:p>
        </p:txBody>
      </p:sp>
      <p:grpSp>
        <p:nvGrpSpPr>
          <p:cNvPr id="2" name="object 2">
            <a:extLst>
              <a:ext uri="{C183D7F6-B498-43B3-948B-1728B52AA6E4}">
                <adec:decorative xmlns:adec="http://schemas.microsoft.com/office/drawing/2017/decorative" val="1"/>
              </a:ext>
            </a:extLst>
          </p:cNvPr>
          <p:cNvGrpSpPr/>
          <p:nvPr/>
        </p:nvGrpSpPr>
        <p:grpSpPr>
          <a:xfrm>
            <a:off x="822949" y="3601415"/>
            <a:ext cx="16414115" cy="6047740"/>
            <a:chOff x="822949" y="3601415"/>
            <a:chExt cx="16414115" cy="6047740"/>
          </a:xfrm>
        </p:grpSpPr>
        <p:sp>
          <p:nvSpPr>
            <p:cNvPr id="3" name="object 3"/>
            <p:cNvSpPr/>
            <p:nvPr/>
          </p:nvSpPr>
          <p:spPr>
            <a:xfrm>
              <a:off x="827724" y="3606190"/>
              <a:ext cx="16404590" cy="6038215"/>
            </a:xfrm>
            <a:custGeom>
              <a:avLst/>
              <a:gdLst/>
              <a:ahLst/>
              <a:cxnLst/>
              <a:rect l="l" t="t" r="r" b="b"/>
              <a:pathLst>
                <a:path w="16404590" h="6038215">
                  <a:moveTo>
                    <a:pt x="16312431" y="6038170"/>
                  </a:moveTo>
                  <a:lnTo>
                    <a:pt x="91538" y="6038170"/>
                  </a:lnTo>
                  <a:lnTo>
                    <a:pt x="55907" y="6032302"/>
                  </a:lnTo>
                  <a:lnTo>
                    <a:pt x="26810" y="6016297"/>
                  </a:lnTo>
                  <a:lnTo>
                    <a:pt x="7193" y="5992559"/>
                  </a:lnTo>
                  <a:lnTo>
                    <a:pt x="0" y="5963491"/>
                  </a:lnTo>
                  <a:lnTo>
                    <a:pt x="0" y="74675"/>
                  </a:lnTo>
                  <a:lnTo>
                    <a:pt x="7193" y="45608"/>
                  </a:lnTo>
                  <a:lnTo>
                    <a:pt x="26810" y="21872"/>
                  </a:lnTo>
                  <a:lnTo>
                    <a:pt x="55907" y="5868"/>
                  </a:lnTo>
                  <a:lnTo>
                    <a:pt x="91538" y="0"/>
                  </a:lnTo>
                  <a:lnTo>
                    <a:pt x="16312431" y="0"/>
                  </a:lnTo>
                  <a:lnTo>
                    <a:pt x="16363216" y="12547"/>
                  </a:lnTo>
                  <a:lnTo>
                    <a:pt x="16397000" y="46099"/>
                  </a:lnTo>
                  <a:lnTo>
                    <a:pt x="16403968" y="74675"/>
                  </a:lnTo>
                  <a:lnTo>
                    <a:pt x="16403968" y="5963491"/>
                  </a:lnTo>
                  <a:lnTo>
                    <a:pt x="16396775" y="5992559"/>
                  </a:lnTo>
                  <a:lnTo>
                    <a:pt x="16377157" y="6016297"/>
                  </a:lnTo>
                  <a:lnTo>
                    <a:pt x="16348061" y="6032302"/>
                  </a:lnTo>
                  <a:lnTo>
                    <a:pt x="16312431" y="6038170"/>
                  </a:lnTo>
                  <a:close/>
                </a:path>
              </a:pathLst>
            </a:custGeom>
            <a:solidFill>
              <a:srgbClr val="EDF0F1"/>
            </a:solidFill>
          </p:spPr>
          <p:txBody>
            <a:bodyPr wrap="square" lIns="0" tIns="0" rIns="0" bIns="0" rtlCol="0"/>
            <a:lstStyle/>
            <a:p>
              <a:endParaRPr/>
            </a:p>
          </p:txBody>
        </p:sp>
        <p:sp>
          <p:nvSpPr>
            <p:cNvPr id="4" name="object 4"/>
            <p:cNvSpPr/>
            <p:nvPr/>
          </p:nvSpPr>
          <p:spPr>
            <a:xfrm>
              <a:off x="827724" y="3606190"/>
              <a:ext cx="16404590" cy="6038215"/>
            </a:xfrm>
            <a:custGeom>
              <a:avLst/>
              <a:gdLst/>
              <a:ahLst/>
              <a:cxnLst/>
              <a:rect l="l" t="t" r="r" b="b"/>
              <a:pathLst>
                <a:path w="16404590" h="6038215">
                  <a:moveTo>
                    <a:pt x="91538" y="0"/>
                  </a:moveTo>
                  <a:lnTo>
                    <a:pt x="16312431" y="0"/>
                  </a:lnTo>
                  <a:lnTo>
                    <a:pt x="16330373" y="1448"/>
                  </a:lnTo>
                  <a:lnTo>
                    <a:pt x="16377156" y="21873"/>
                  </a:lnTo>
                  <a:lnTo>
                    <a:pt x="16402193" y="60040"/>
                  </a:lnTo>
                  <a:lnTo>
                    <a:pt x="16403968" y="74675"/>
                  </a:lnTo>
                  <a:lnTo>
                    <a:pt x="16403968" y="5963491"/>
                  </a:lnTo>
                  <a:lnTo>
                    <a:pt x="16396775" y="5992559"/>
                  </a:lnTo>
                  <a:lnTo>
                    <a:pt x="16377157" y="6016297"/>
                  </a:lnTo>
                  <a:lnTo>
                    <a:pt x="16348061" y="6032302"/>
                  </a:lnTo>
                  <a:lnTo>
                    <a:pt x="16312431" y="6038170"/>
                  </a:lnTo>
                  <a:lnTo>
                    <a:pt x="91538" y="6038170"/>
                  </a:lnTo>
                  <a:lnTo>
                    <a:pt x="55907" y="6032302"/>
                  </a:lnTo>
                  <a:lnTo>
                    <a:pt x="26810" y="6016297"/>
                  </a:lnTo>
                  <a:lnTo>
                    <a:pt x="7193" y="5992559"/>
                  </a:lnTo>
                  <a:lnTo>
                    <a:pt x="0" y="5963491"/>
                  </a:lnTo>
                  <a:lnTo>
                    <a:pt x="0" y="74675"/>
                  </a:lnTo>
                  <a:lnTo>
                    <a:pt x="7193" y="45608"/>
                  </a:lnTo>
                  <a:lnTo>
                    <a:pt x="26810" y="21872"/>
                  </a:lnTo>
                  <a:lnTo>
                    <a:pt x="55907" y="5868"/>
                  </a:lnTo>
                  <a:lnTo>
                    <a:pt x="91538" y="0"/>
                  </a:lnTo>
                  <a:close/>
                </a:path>
              </a:pathLst>
            </a:custGeom>
            <a:ln w="9549">
              <a:solidFill>
                <a:srgbClr val="888888"/>
              </a:solidFill>
            </a:ln>
          </p:spPr>
          <p:txBody>
            <a:bodyPr wrap="square" lIns="0" tIns="0" rIns="0" bIns="0" rtlCol="0"/>
            <a:lstStyle/>
            <a:p>
              <a:endParaRPr/>
            </a:p>
          </p:txBody>
        </p:sp>
      </p:grpSp>
      <p:sp>
        <p:nvSpPr>
          <p:cNvPr id="5" name="object 5"/>
          <p:cNvSpPr txBox="1"/>
          <p:nvPr/>
        </p:nvSpPr>
        <p:spPr>
          <a:xfrm>
            <a:off x="1553017" y="3924510"/>
            <a:ext cx="14771369" cy="5487035"/>
          </a:xfrm>
          <a:prstGeom prst="rect">
            <a:avLst/>
          </a:prstGeom>
        </p:spPr>
        <p:txBody>
          <a:bodyPr vert="horz" wrap="square" lIns="0" tIns="12700" rIns="0" bIns="0" rtlCol="0">
            <a:spAutoFit/>
          </a:bodyPr>
          <a:lstStyle/>
          <a:p>
            <a:pPr marL="367030" marR="1332865" indent="-354965">
              <a:lnSpc>
                <a:spcPct val="110000"/>
              </a:lnSpc>
              <a:spcBef>
                <a:spcPts val="100"/>
              </a:spcBef>
              <a:buChar char="•"/>
              <a:tabLst>
                <a:tab pos="368300" algn="l"/>
              </a:tabLst>
            </a:pPr>
            <a:r>
              <a:rPr sz="4000" b="1" dirty="0">
                <a:latin typeface="Arial"/>
                <a:cs typeface="Arial"/>
              </a:rPr>
              <a:t>Northampton’s</a:t>
            </a:r>
            <a:r>
              <a:rPr sz="4000" b="1" spc="-65" dirty="0">
                <a:latin typeface="Arial"/>
                <a:cs typeface="Arial"/>
              </a:rPr>
              <a:t> </a:t>
            </a:r>
            <a:r>
              <a:rPr sz="4000" b="1" dirty="0">
                <a:latin typeface="Arial"/>
                <a:cs typeface="Arial"/>
              </a:rPr>
              <a:t>DCC</a:t>
            </a:r>
            <a:r>
              <a:rPr sz="4000" b="1" spc="-60" dirty="0">
                <a:latin typeface="Arial"/>
                <a:cs typeface="Arial"/>
              </a:rPr>
              <a:t> </a:t>
            </a:r>
            <a:r>
              <a:rPr sz="4000" b="1" dirty="0">
                <a:latin typeface="Arial"/>
                <a:cs typeface="Arial"/>
              </a:rPr>
              <a:t>is</a:t>
            </a:r>
            <a:r>
              <a:rPr sz="4000" b="1" spc="-65" dirty="0">
                <a:latin typeface="Arial"/>
                <a:cs typeface="Arial"/>
              </a:rPr>
              <a:t> </a:t>
            </a:r>
            <a:r>
              <a:rPr sz="4000" b="1" dirty="0">
                <a:latin typeface="Arial"/>
                <a:cs typeface="Arial"/>
              </a:rPr>
              <a:t>part</a:t>
            </a:r>
            <a:r>
              <a:rPr sz="4000" b="1" spc="-60" dirty="0">
                <a:latin typeface="Arial"/>
                <a:cs typeface="Arial"/>
              </a:rPr>
              <a:t> </a:t>
            </a:r>
            <a:r>
              <a:rPr sz="4000" b="1" dirty="0">
                <a:latin typeface="Arial"/>
                <a:cs typeface="Arial"/>
              </a:rPr>
              <a:t>of</a:t>
            </a:r>
            <a:r>
              <a:rPr sz="4000" b="1" spc="-60" dirty="0">
                <a:latin typeface="Arial"/>
                <a:cs typeface="Arial"/>
              </a:rPr>
              <a:t> </a:t>
            </a:r>
            <a:r>
              <a:rPr sz="4000" b="1" dirty="0">
                <a:latin typeface="Arial"/>
                <a:cs typeface="Arial"/>
              </a:rPr>
              <a:t>a</a:t>
            </a:r>
            <a:r>
              <a:rPr sz="4000" b="1" spc="-65" dirty="0">
                <a:latin typeface="Arial"/>
                <a:cs typeface="Arial"/>
              </a:rPr>
              <a:t> </a:t>
            </a:r>
            <a:r>
              <a:rPr sz="4000" b="1" dirty="0">
                <a:latin typeface="Arial"/>
                <a:cs typeface="Arial"/>
              </a:rPr>
              <a:t>broader</a:t>
            </a:r>
            <a:r>
              <a:rPr sz="4000" b="1" spc="-60" dirty="0">
                <a:latin typeface="Arial"/>
                <a:cs typeface="Arial"/>
              </a:rPr>
              <a:t> </a:t>
            </a:r>
            <a:r>
              <a:rPr sz="4000" b="1" dirty="0">
                <a:latin typeface="Arial"/>
                <a:cs typeface="Arial"/>
              </a:rPr>
              <a:t>national</a:t>
            </a:r>
            <a:r>
              <a:rPr sz="4000" b="1" spc="-65" dirty="0">
                <a:latin typeface="Arial"/>
                <a:cs typeface="Arial"/>
              </a:rPr>
              <a:t> </a:t>
            </a:r>
            <a:r>
              <a:rPr sz="4000" b="1" spc="-10" dirty="0">
                <a:latin typeface="Arial"/>
                <a:cs typeface="Arial"/>
              </a:rPr>
              <a:t>trend 	</a:t>
            </a:r>
            <a:r>
              <a:rPr sz="4000" b="1" dirty="0">
                <a:latin typeface="Arial"/>
                <a:cs typeface="Arial"/>
              </a:rPr>
              <a:t>toward</a:t>
            </a:r>
            <a:r>
              <a:rPr sz="4000" b="1" spc="-55" dirty="0">
                <a:latin typeface="Arial"/>
                <a:cs typeface="Arial"/>
              </a:rPr>
              <a:t> </a:t>
            </a:r>
            <a:r>
              <a:rPr sz="4000" b="1" dirty="0">
                <a:latin typeface="Arial"/>
                <a:cs typeface="Arial"/>
              </a:rPr>
              <a:t>community</a:t>
            </a:r>
            <a:r>
              <a:rPr sz="4000" b="1" spc="-40" dirty="0">
                <a:latin typeface="Arial"/>
                <a:cs typeface="Arial"/>
              </a:rPr>
              <a:t> </a:t>
            </a:r>
            <a:r>
              <a:rPr sz="4000" b="1" dirty="0">
                <a:latin typeface="Arial"/>
                <a:cs typeface="Arial"/>
              </a:rPr>
              <a:t>responder</a:t>
            </a:r>
            <a:r>
              <a:rPr sz="4000" b="1" spc="-40" dirty="0">
                <a:latin typeface="Arial"/>
                <a:cs typeface="Arial"/>
              </a:rPr>
              <a:t> </a:t>
            </a:r>
            <a:r>
              <a:rPr sz="4000" b="1" spc="-10" dirty="0">
                <a:latin typeface="Arial"/>
                <a:cs typeface="Arial"/>
              </a:rPr>
              <a:t>programs</a:t>
            </a:r>
            <a:endParaRPr sz="4000">
              <a:latin typeface="Arial"/>
              <a:cs typeface="Arial"/>
            </a:endParaRPr>
          </a:p>
          <a:p>
            <a:pPr marL="367665" indent="-354965">
              <a:lnSpc>
                <a:spcPct val="100000"/>
              </a:lnSpc>
              <a:spcBef>
                <a:spcPts val="1105"/>
              </a:spcBef>
              <a:buChar char="•"/>
              <a:tabLst>
                <a:tab pos="367665" algn="l"/>
              </a:tabLst>
            </a:pPr>
            <a:r>
              <a:rPr sz="4000" b="1" dirty="0">
                <a:latin typeface="Arial"/>
                <a:cs typeface="Arial"/>
              </a:rPr>
              <a:t>These</a:t>
            </a:r>
            <a:r>
              <a:rPr sz="4000" b="1" spc="-50" dirty="0">
                <a:latin typeface="Arial"/>
                <a:cs typeface="Arial"/>
              </a:rPr>
              <a:t> </a:t>
            </a:r>
            <a:r>
              <a:rPr sz="4000" b="1" dirty="0">
                <a:latin typeface="Arial"/>
                <a:cs typeface="Arial"/>
              </a:rPr>
              <a:t>programs</a:t>
            </a:r>
            <a:r>
              <a:rPr sz="4000" b="1" spc="-50" dirty="0">
                <a:latin typeface="Arial"/>
                <a:cs typeface="Arial"/>
              </a:rPr>
              <a:t> </a:t>
            </a:r>
            <a:r>
              <a:rPr sz="4000" b="1" dirty="0">
                <a:latin typeface="Arial"/>
                <a:cs typeface="Arial"/>
              </a:rPr>
              <a:t>aim</a:t>
            </a:r>
            <a:r>
              <a:rPr sz="4000" b="1" spc="-50" dirty="0">
                <a:latin typeface="Arial"/>
                <a:cs typeface="Arial"/>
              </a:rPr>
              <a:t> </a:t>
            </a:r>
            <a:r>
              <a:rPr sz="4000" b="1" spc="-25" dirty="0">
                <a:latin typeface="Arial"/>
                <a:cs typeface="Arial"/>
              </a:rPr>
              <a:t>to:</a:t>
            </a:r>
            <a:endParaRPr sz="4000">
              <a:latin typeface="Arial"/>
              <a:cs typeface="Arial"/>
            </a:endParaRPr>
          </a:p>
          <a:p>
            <a:pPr marL="1003300" marR="585470" indent="-528320">
              <a:lnSpc>
                <a:spcPct val="110000"/>
              </a:lnSpc>
              <a:spcBef>
                <a:spcPts val="1450"/>
              </a:spcBef>
              <a:tabLst>
                <a:tab pos="1002665" algn="l"/>
              </a:tabLst>
            </a:pPr>
            <a:r>
              <a:rPr sz="3600" spc="185" dirty="0">
                <a:latin typeface="Segoe UI Symbol"/>
                <a:cs typeface="Segoe UI Symbol"/>
              </a:rPr>
              <a:t>⚬</a:t>
            </a:r>
            <a:r>
              <a:rPr sz="3600" dirty="0">
                <a:latin typeface="Segoe UI Symbol"/>
                <a:cs typeface="Segoe UI Symbol"/>
              </a:rPr>
              <a:t>	</a:t>
            </a:r>
            <a:r>
              <a:rPr sz="3600" dirty="0">
                <a:latin typeface="Arial"/>
                <a:cs typeface="Arial"/>
              </a:rPr>
              <a:t>Reduce</a:t>
            </a:r>
            <a:r>
              <a:rPr sz="3600" spc="-25" dirty="0">
                <a:latin typeface="Arial"/>
                <a:cs typeface="Arial"/>
              </a:rPr>
              <a:t> </a:t>
            </a:r>
            <a:r>
              <a:rPr sz="3600" dirty="0">
                <a:latin typeface="Arial"/>
                <a:cs typeface="Arial"/>
              </a:rPr>
              <a:t>unnecessary</a:t>
            </a:r>
            <a:r>
              <a:rPr sz="3600" spc="-30" dirty="0">
                <a:latin typeface="Arial"/>
                <a:cs typeface="Arial"/>
              </a:rPr>
              <a:t> </a:t>
            </a:r>
            <a:r>
              <a:rPr sz="3600" dirty="0">
                <a:latin typeface="Arial"/>
                <a:cs typeface="Arial"/>
              </a:rPr>
              <a:t>law</a:t>
            </a:r>
            <a:r>
              <a:rPr sz="3600" spc="-25" dirty="0">
                <a:latin typeface="Arial"/>
                <a:cs typeface="Arial"/>
              </a:rPr>
              <a:t> </a:t>
            </a:r>
            <a:r>
              <a:rPr sz="3600" dirty="0">
                <a:latin typeface="Arial"/>
                <a:cs typeface="Arial"/>
              </a:rPr>
              <a:t>enforcement</a:t>
            </a:r>
            <a:r>
              <a:rPr sz="3600" spc="-25" dirty="0">
                <a:latin typeface="Arial"/>
                <a:cs typeface="Arial"/>
              </a:rPr>
              <a:t> </a:t>
            </a:r>
            <a:r>
              <a:rPr sz="3600" dirty="0">
                <a:latin typeface="Arial"/>
                <a:cs typeface="Arial"/>
              </a:rPr>
              <a:t>involvement</a:t>
            </a:r>
            <a:r>
              <a:rPr sz="3600" spc="-30" dirty="0">
                <a:latin typeface="Arial"/>
                <a:cs typeface="Arial"/>
              </a:rPr>
              <a:t> </a:t>
            </a:r>
            <a:r>
              <a:rPr sz="3600" dirty="0">
                <a:latin typeface="Arial"/>
                <a:cs typeface="Arial"/>
              </a:rPr>
              <a:t>in</a:t>
            </a:r>
            <a:r>
              <a:rPr sz="3600" spc="-25" dirty="0">
                <a:latin typeface="Arial"/>
                <a:cs typeface="Arial"/>
              </a:rPr>
              <a:t> </a:t>
            </a:r>
            <a:r>
              <a:rPr sz="3600" spc="-10" dirty="0">
                <a:latin typeface="Arial"/>
                <a:cs typeface="Arial"/>
              </a:rPr>
              <a:t>non-violent crises,</a:t>
            </a:r>
            <a:endParaRPr sz="3600">
              <a:latin typeface="Arial"/>
              <a:cs typeface="Arial"/>
            </a:endParaRPr>
          </a:p>
          <a:p>
            <a:pPr marL="474980">
              <a:lnSpc>
                <a:spcPct val="100000"/>
              </a:lnSpc>
              <a:spcBef>
                <a:spcPts val="280"/>
              </a:spcBef>
              <a:tabLst>
                <a:tab pos="1002665" algn="l"/>
              </a:tabLst>
            </a:pPr>
            <a:r>
              <a:rPr sz="3600" spc="185" dirty="0">
                <a:latin typeface="Segoe UI Symbol"/>
                <a:cs typeface="Segoe UI Symbol"/>
              </a:rPr>
              <a:t>⚬</a:t>
            </a:r>
            <a:r>
              <a:rPr sz="3600" dirty="0">
                <a:latin typeface="Segoe UI Symbol"/>
                <a:cs typeface="Segoe UI Symbol"/>
              </a:rPr>
              <a:t>	</a:t>
            </a:r>
            <a:r>
              <a:rPr sz="3600" dirty="0">
                <a:latin typeface="Arial"/>
                <a:cs typeface="Arial"/>
              </a:rPr>
              <a:t>Provide</a:t>
            </a:r>
            <a:r>
              <a:rPr sz="3600" spc="-40" dirty="0">
                <a:latin typeface="Arial"/>
                <a:cs typeface="Arial"/>
              </a:rPr>
              <a:t> </a:t>
            </a:r>
            <a:r>
              <a:rPr sz="3600" dirty="0">
                <a:latin typeface="Arial"/>
                <a:cs typeface="Arial"/>
              </a:rPr>
              <a:t>more</a:t>
            </a:r>
            <a:r>
              <a:rPr sz="3600" spc="-40" dirty="0">
                <a:latin typeface="Arial"/>
                <a:cs typeface="Arial"/>
              </a:rPr>
              <a:t> </a:t>
            </a:r>
            <a:r>
              <a:rPr sz="3600" dirty="0">
                <a:latin typeface="Arial"/>
                <a:cs typeface="Arial"/>
              </a:rPr>
              <a:t>appropriate</a:t>
            </a:r>
            <a:r>
              <a:rPr sz="3600" spc="-40" dirty="0">
                <a:latin typeface="Arial"/>
                <a:cs typeface="Arial"/>
              </a:rPr>
              <a:t> </a:t>
            </a:r>
            <a:r>
              <a:rPr sz="3600" dirty="0">
                <a:latin typeface="Arial"/>
                <a:cs typeface="Arial"/>
              </a:rPr>
              <a:t>supports,</a:t>
            </a:r>
            <a:r>
              <a:rPr sz="3600" spc="-40" dirty="0">
                <a:latin typeface="Arial"/>
                <a:cs typeface="Arial"/>
              </a:rPr>
              <a:t> </a:t>
            </a:r>
            <a:r>
              <a:rPr sz="3600" spc="-25" dirty="0">
                <a:latin typeface="Arial"/>
                <a:cs typeface="Arial"/>
              </a:rPr>
              <a:t>and</a:t>
            </a:r>
            <a:endParaRPr sz="3600">
              <a:latin typeface="Arial"/>
              <a:cs typeface="Arial"/>
            </a:endParaRPr>
          </a:p>
          <a:p>
            <a:pPr marL="474980">
              <a:lnSpc>
                <a:spcPct val="100000"/>
              </a:lnSpc>
              <a:spcBef>
                <a:spcPts val="1355"/>
              </a:spcBef>
              <a:tabLst>
                <a:tab pos="1002665" algn="l"/>
              </a:tabLst>
            </a:pPr>
            <a:r>
              <a:rPr sz="3600" spc="185" dirty="0">
                <a:latin typeface="Segoe UI Symbol"/>
                <a:cs typeface="Segoe UI Symbol"/>
              </a:rPr>
              <a:t>⚬</a:t>
            </a:r>
            <a:r>
              <a:rPr sz="3600" dirty="0">
                <a:latin typeface="Segoe UI Symbol"/>
                <a:cs typeface="Segoe UI Symbol"/>
              </a:rPr>
              <a:t>	</a:t>
            </a:r>
            <a:r>
              <a:rPr sz="3600" dirty="0">
                <a:latin typeface="Arial"/>
                <a:cs typeface="Arial"/>
              </a:rPr>
              <a:t>Improve</a:t>
            </a:r>
            <a:r>
              <a:rPr sz="3600" spc="-20" dirty="0">
                <a:latin typeface="Arial"/>
                <a:cs typeface="Arial"/>
              </a:rPr>
              <a:t> </a:t>
            </a:r>
            <a:r>
              <a:rPr sz="3600" dirty="0">
                <a:latin typeface="Arial"/>
                <a:cs typeface="Arial"/>
              </a:rPr>
              <a:t>equity</a:t>
            </a:r>
            <a:r>
              <a:rPr sz="3600" spc="-15" dirty="0">
                <a:latin typeface="Arial"/>
                <a:cs typeface="Arial"/>
              </a:rPr>
              <a:t> </a:t>
            </a:r>
            <a:r>
              <a:rPr sz="3600" dirty="0">
                <a:latin typeface="Arial"/>
                <a:cs typeface="Arial"/>
              </a:rPr>
              <a:t>and</a:t>
            </a:r>
            <a:r>
              <a:rPr sz="3600" spc="-15" dirty="0">
                <a:latin typeface="Arial"/>
                <a:cs typeface="Arial"/>
              </a:rPr>
              <a:t> </a:t>
            </a:r>
            <a:r>
              <a:rPr sz="3600" dirty="0">
                <a:latin typeface="Arial"/>
                <a:cs typeface="Arial"/>
              </a:rPr>
              <a:t>trust</a:t>
            </a:r>
            <a:r>
              <a:rPr sz="3600" spc="-20" dirty="0">
                <a:latin typeface="Arial"/>
                <a:cs typeface="Arial"/>
              </a:rPr>
              <a:t> </a:t>
            </a:r>
            <a:r>
              <a:rPr sz="3600" dirty="0">
                <a:latin typeface="Arial"/>
                <a:cs typeface="Arial"/>
              </a:rPr>
              <a:t>in</a:t>
            </a:r>
            <a:r>
              <a:rPr sz="3600" spc="-20" dirty="0">
                <a:latin typeface="Arial"/>
                <a:cs typeface="Arial"/>
              </a:rPr>
              <a:t> </a:t>
            </a:r>
            <a:r>
              <a:rPr sz="3600" dirty="0">
                <a:latin typeface="Arial"/>
                <a:cs typeface="Arial"/>
              </a:rPr>
              <a:t>public</a:t>
            </a:r>
            <a:r>
              <a:rPr sz="3600" spc="-15" dirty="0">
                <a:latin typeface="Arial"/>
                <a:cs typeface="Arial"/>
              </a:rPr>
              <a:t> </a:t>
            </a:r>
            <a:r>
              <a:rPr sz="3600" dirty="0">
                <a:latin typeface="Arial"/>
                <a:cs typeface="Arial"/>
              </a:rPr>
              <a:t>safety</a:t>
            </a:r>
            <a:r>
              <a:rPr sz="3600" spc="-15" dirty="0">
                <a:latin typeface="Arial"/>
                <a:cs typeface="Arial"/>
              </a:rPr>
              <a:t> </a:t>
            </a:r>
            <a:r>
              <a:rPr sz="3600" dirty="0">
                <a:latin typeface="Arial"/>
                <a:cs typeface="Arial"/>
              </a:rPr>
              <a:t>and</a:t>
            </a:r>
            <a:r>
              <a:rPr sz="3600" spc="-15" dirty="0">
                <a:latin typeface="Arial"/>
                <a:cs typeface="Arial"/>
              </a:rPr>
              <a:t> </a:t>
            </a:r>
            <a:r>
              <a:rPr sz="3600" dirty="0">
                <a:latin typeface="Arial"/>
                <a:cs typeface="Arial"/>
              </a:rPr>
              <a:t>health</a:t>
            </a:r>
            <a:r>
              <a:rPr sz="3600" spc="-15" dirty="0">
                <a:latin typeface="Arial"/>
                <a:cs typeface="Arial"/>
              </a:rPr>
              <a:t> </a:t>
            </a:r>
            <a:r>
              <a:rPr sz="3600" spc="-10" dirty="0">
                <a:latin typeface="Arial"/>
                <a:cs typeface="Arial"/>
              </a:rPr>
              <a:t>systems.</a:t>
            </a:r>
            <a:endParaRPr sz="3600">
              <a:latin typeface="Arial"/>
              <a:cs typeface="Arial"/>
            </a:endParaRPr>
          </a:p>
          <a:p>
            <a:pPr marL="1991995">
              <a:lnSpc>
                <a:spcPct val="100000"/>
              </a:lnSpc>
              <a:spcBef>
                <a:spcPts val="3385"/>
              </a:spcBef>
            </a:pPr>
            <a:r>
              <a:rPr sz="1600" dirty="0">
                <a:latin typeface="Arial"/>
                <a:cs typeface="Arial"/>
              </a:rPr>
              <a:t>Spolum,</a:t>
            </a:r>
            <a:r>
              <a:rPr sz="1600" spc="-40" dirty="0">
                <a:latin typeface="Arial"/>
                <a:cs typeface="Arial"/>
              </a:rPr>
              <a:t> </a:t>
            </a:r>
            <a:r>
              <a:rPr sz="1600" dirty="0">
                <a:latin typeface="Arial"/>
                <a:cs typeface="Arial"/>
              </a:rPr>
              <a:t>M.</a:t>
            </a:r>
            <a:r>
              <a:rPr sz="1600" spc="-30" dirty="0">
                <a:latin typeface="Arial"/>
                <a:cs typeface="Arial"/>
              </a:rPr>
              <a:t> </a:t>
            </a:r>
            <a:r>
              <a:rPr sz="1600" dirty="0">
                <a:latin typeface="Arial"/>
                <a:cs typeface="Arial"/>
              </a:rPr>
              <a:t>M.,</a:t>
            </a:r>
            <a:r>
              <a:rPr sz="1600" spc="-30" dirty="0">
                <a:latin typeface="Arial"/>
                <a:cs typeface="Arial"/>
              </a:rPr>
              <a:t> </a:t>
            </a:r>
            <a:r>
              <a:rPr sz="1600" dirty="0">
                <a:latin typeface="Arial"/>
                <a:cs typeface="Arial"/>
              </a:rPr>
              <a:t>et</a:t>
            </a:r>
            <a:r>
              <a:rPr sz="1600" spc="-25" dirty="0">
                <a:latin typeface="Arial"/>
                <a:cs typeface="Arial"/>
              </a:rPr>
              <a:t> </a:t>
            </a:r>
            <a:r>
              <a:rPr sz="1600" dirty="0">
                <a:latin typeface="Arial"/>
                <a:cs typeface="Arial"/>
              </a:rPr>
              <a:t>al.</a:t>
            </a:r>
            <a:r>
              <a:rPr sz="1600" spc="-30" dirty="0">
                <a:latin typeface="Arial"/>
                <a:cs typeface="Arial"/>
              </a:rPr>
              <a:t> </a:t>
            </a:r>
            <a:r>
              <a:rPr sz="1600" dirty="0">
                <a:latin typeface="Arial"/>
                <a:cs typeface="Arial"/>
              </a:rPr>
              <a:t>2023.</a:t>
            </a:r>
            <a:r>
              <a:rPr sz="1600" spc="-30" dirty="0">
                <a:latin typeface="Arial"/>
                <a:cs typeface="Arial"/>
              </a:rPr>
              <a:t> </a:t>
            </a:r>
            <a:r>
              <a:rPr sz="1600" dirty="0">
                <a:latin typeface="Arial"/>
                <a:cs typeface="Arial"/>
              </a:rPr>
              <a:t>Police</a:t>
            </a:r>
            <a:r>
              <a:rPr sz="1600" spc="-30" dirty="0">
                <a:latin typeface="Arial"/>
                <a:cs typeface="Arial"/>
              </a:rPr>
              <a:t> </a:t>
            </a:r>
            <a:r>
              <a:rPr sz="1600" dirty="0">
                <a:latin typeface="Arial"/>
                <a:cs typeface="Arial"/>
              </a:rPr>
              <a:t>Violence:</a:t>
            </a:r>
            <a:r>
              <a:rPr sz="1600" spc="-30" dirty="0">
                <a:latin typeface="Arial"/>
                <a:cs typeface="Arial"/>
              </a:rPr>
              <a:t> </a:t>
            </a:r>
            <a:r>
              <a:rPr sz="1600" dirty="0">
                <a:latin typeface="Arial"/>
                <a:cs typeface="Arial"/>
              </a:rPr>
              <a:t>Reducing</a:t>
            </a:r>
            <a:r>
              <a:rPr sz="1600" spc="-30" dirty="0">
                <a:latin typeface="Arial"/>
                <a:cs typeface="Arial"/>
              </a:rPr>
              <a:t> </a:t>
            </a:r>
            <a:r>
              <a:rPr sz="1600" dirty="0">
                <a:latin typeface="Arial"/>
                <a:cs typeface="Arial"/>
              </a:rPr>
              <a:t>the</a:t>
            </a:r>
            <a:r>
              <a:rPr sz="1600" spc="-30" dirty="0">
                <a:latin typeface="Arial"/>
                <a:cs typeface="Arial"/>
              </a:rPr>
              <a:t> </a:t>
            </a:r>
            <a:r>
              <a:rPr sz="1600" dirty="0">
                <a:latin typeface="Arial"/>
                <a:cs typeface="Arial"/>
              </a:rPr>
              <a:t>Harms</a:t>
            </a:r>
            <a:r>
              <a:rPr sz="1600" spc="-25" dirty="0">
                <a:latin typeface="Arial"/>
                <a:cs typeface="Arial"/>
              </a:rPr>
              <a:t> </a:t>
            </a:r>
            <a:r>
              <a:rPr sz="1600" dirty="0">
                <a:latin typeface="Arial"/>
                <a:cs typeface="Arial"/>
              </a:rPr>
              <a:t>of</a:t>
            </a:r>
            <a:r>
              <a:rPr sz="1600" spc="-30" dirty="0">
                <a:latin typeface="Arial"/>
                <a:cs typeface="Arial"/>
              </a:rPr>
              <a:t> </a:t>
            </a:r>
            <a:r>
              <a:rPr sz="1600" dirty="0">
                <a:latin typeface="Arial"/>
                <a:cs typeface="Arial"/>
              </a:rPr>
              <a:t>Policing</a:t>
            </a:r>
            <a:r>
              <a:rPr sz="1600" spc="-60" dirty="0">
                <a:latin typeface="Arial"/>
                <a:cs typeface="Arial"/>
              </a:rPr>
              <a:t> </a:t>
            </a:r>
            <a:r>
              <a:rPr sz="1600" dirty="0">
                <a:latin typeface="Arial"/>
                <a:cs typeface="Arial"/>
              </a:rPr>
              <a:t>Through</a:t>
            </a:r>
            <a:r>
              <a:rPr sz="1600" spc="-30" dirty="0">
                <a:latin typeface="Arial"/>
                <a:cs typeface="Arial"/>
              </a:rPr>
              <a:t> </a:t>
            </a:r>
            <a:r>
              <a:rPr sz="1600" dirty="0">
                <a:latin typeface="Arial"/>
                <a:cs typeface="Arial"/>
              </a:rPr>
              <a:t>Public</a:t>
            </a:r>
            <a:r>
              <a:rPr sz="1600" spc="-30" dirty="0">
                <a:latin typeface="Arial"/>
                <a:cs typeface="Arial"/>
              </a:rPr>
              <a:t> </a:t>
            </a:r>
            <a:r>
              <a:rPr sz="1600" spc="-10" dirty="0">
                <a:latin typeface="Arial"/>
                <a:cs typeface="Arial"/>
              </a:rPr>
              <a:t>Health–Informed</a:t>
            </a:r>
            <a:r>
              <a:rPr sz="1600" spc="-100" dirty="0">
                <a:latin typeface="Arial"/>
                <a:cs typeface="Arial"/>
              </a:rPr>
              <a:t> </a:t>
            </a:r>
            <a:r>
              <a:rPr sz="1600" dirty="0">
                <a:latin typeface="Arial"/>
                <a:cs typeface="Arial"/>
              </a:rPr>
              <a:t>Alternative</a:t>
            </a:r>
            <a:r>
              <a:rPr sz="1600" spc="-30" dirty="0">
                <a:latin typeface="Arial"/>
                <a:cs typeface="Arial"/>
              </a:rPr>
              <a:t> </a:t>
            </a:r>
            <a:r>
              <a:rPr sz="1600" dirty="0">
                <a:latin typeface="Arial"/>
                <a:cs typeface="Arial"/>
              </a:rPr>
              <a:t>Response</a:t>
            </a:r>
            <a:r>
              <a:rPr sz="1600" spc="-30" dirty="0">
                <a:latin typeface="Arial"/>
                <a:cs typeface="Arial"/>
              </a:rPr>
              <a:t> </a:t>
            </a:r>
            <a:r>
              <a:rPr sz="1600" spc="-10" dirty="0">
                <a:latin typeface="Arial"/>
                <a:cs typeface="Arial"/>
              </a:rPr>
              <a:t>Programs.</a:t>
            </a:r>
            <a:endParaRPr sz="1600">
              <a:latin typeface="Arial"/>
              <a:cs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descr="$PPTXTitle"/>
          <p:cNvSpPr txBox="1">
            <a:spLocks noGrp="1"/>
          </p:cNvSpPr>
          <p:nvPr>
            <p:ph type="title"/>
          </p:nvPr>
        </p:nvSpPr>
        <p:spPr>
          <a:xfrm>
            <a:off x="436927" y="145922"/>
            <a:ext cx="17414144" cy="1039815"/>
          </a:xfrm>
          <a:prstGeom prst="rect">
            <a:avLst/>
          </a:prstGeom>
        </p:spPr>
        <p:txBody>
          <a:bodyPr vert="horz" wrap="square" lIns="0" tIns="359199" rIns="0" bIns="0" rtlCol="0">
            <a:spAutoFit/>
          </a:bodyPr>
          <a:lstStyle/>
          <a:p>
            <a:pPr marL="601345">
              <a:lnSpc>
                <a:spcPct val="100000"/>
              </a:lnSpc>
              <a:spcBef>
                <a:spcPts val="100"/>
              </a:spcBef>
            </a:pPr>
            <a:r>
              <a:rPr sz="4400" dirty="0">
                <a:solidFill>
                  <a:schemeClr val="tx1"/>
                </a:solidFill>
              </a:rPr>
              <a:t>Success</a:t>
            </a:r>
            <a:r>
              <a:rPr sz="4400" spc="-55" dirty="0">
                <a:solidFill>
                  <a:schemeClr val="tx1"/>
                </a:solidFill>
              </a:rPr>
              <a:t> </a:t>
            </a:r>
            <a:r>
              <a:rPr sz="4400" dirty="0">
                <a:solidFill>
                  <a:schemeClr val="tx1"/>
                </a:solidFill>
              </a:rPr>
              <a:t>Stories:</a:t>
            </a:r>
            <a:r>
              <a:rPr sz="4400" spc="-55" dirty="0">
                <a:solidFill>
                  <a:schemeClr val="tx1"/>
                </a:solidFill>
              </a:rPr>
              <a:t> </a:t>
            </a:r>
            <a:r>
              <a:rPr sz="4400" dirty="0">
                <a:solidFill>
                  <a:schemeClr val="tx1"/>
                </a:solidFill>
              </a:rPr>
              <a:t>Client</a:t>
            </a:r>
            <a:r>
              <a:rPr sz="4400" spc="-50" dirty="0">
                <a:solidFill>
                  <a:schemeClr val="tx1"/>
                </a:solidFill>
              </a:rPr>
              <a:t> </a:t>
            </a:r>
            <a:r>
              <a:rPr sz="4400" dirty="0">
                <a:solidFill>
                  <a:schemeClr val="tx1"/>
                </a:solidFill>
              </a:rPr>
              <a:t>Achievements</a:t>
            </a:r>
            <a:r>
              <a:rPr sz="4400" spc="-55" dirty="0">
                <a:solidFill>
                  <a:schemeClr val="tx1"/>
                </a:solidFill>
              </a:rPr>
              <a:t> </a:t>
            </a:r>
            <a:r>
              <a:rPr sz="4400" dirty="0">
                <a:solidFill>
                  <a:schemeClr val="tx1"/>
                </a:solidFill>
              </a:rPr>
              <a:t>with</a:t>
            </a:r>
            <a:r>
              <a:rPr sz="4400" spc="-55" dirty="0">
                <a:solidFill>
                  <a:schemeClr val="tx1"/>
                </a:solidFill>
              </a:rPr>
              <a:t> </a:t>
            </a:r>
            <a:r>
              <a:rPr sz="4400" dirty="0">
                <a:solidFill>
                  <a:schemeClr val="tx1"/>
                </a:solidFill>
              </a:rPr>
              <a:t>DCC</a:t>
            </a:r>
            <a:r>
              <a:rPr sz="4400" spc="-55" dirty="0">
                <a:solidFill>
                  <a:schemeClr val="tx1"/>
                </a:solidFill>
              </a:rPr>
              <a:t> </a:t>
            </a:r>
            <a:r>
              <a:rPr sz="4400" spc="-10" dirty="0">
                <a:solidFill>
                  <a:schemeClr val="tx1"/>
                </a:solidFill>
              </a:rPr>
              <a:t>Support</a:t>
            </a:r>
            <a:endParaRPr sz="4400" dirty="0">
              <a:solidFill>
                <a:schemeClr val="tx1"/>
              </a:solidFill>
            </a:endParaRPr>
          </a:p>
        </p:txBody>
      </p:sp>
      <p:sp>
        <p:nvSpPr>
          <p:cNvPr id="9" name="object 9"/>
          <p:cNvSpPr txBox="1"/>
          <p:nvPr/>
        </p:nvSpPr>
        <p:spPr>
          <a:xfrm>
            <a:off x="374049" y="2317899"/>
            <a:ext cx="5477510" cy="7615555"/>
          </a:xfrm>
          <a:prstGeom prst="rect">
            <a:avLst/>
          </a:prstGeom>
          <a:solidFill>
            <a:srgbClr val="D9D9D9"/>
          </a:solidFill>
          <a:ln w="19049">
            <a:solidFill>
              <a:srgbClr val="666666"/>
            </a:solidFill>
          </a:ln>
        </p:spPr>
        <p:txBody>
          <a:bodyPr vert="horz" wrap="square" lIns="0" tIns="426084" rIns="0" bIns="0" rtlCol="0">
            <a:spAutoFit/>
          </a:bodyPr>
          <a:lstStyle/>
          <a:p>
            <a:pPr marL="419734">
              <a:lnSpc>
                <a:spcPct val="100000"/>
              </a:lnSpc>
              <a:spcBef>
                <a:spcPts val="3354"/>
              </a:spcBef>
            </a:pPr>
            <a:r>
              <a:rPr sz="3400" b="1" spc="160" dirty="0">
                <a:solidFill>
                  <a:srgbClr val="063763"/>
                </a:solidFill>
                <a:latin typeface="Book Antiqua"/>
                <a:cs typeface="Book Antiqua"/>
              </a:rPr>
              <a:t>Anonymous</a:t>
            </a:r>
            <a:r>
              <a:rPr sz="3400" b="1" spc="-40" dirty="0">
                <a:solidFill>
                  <a:srgbClr val="063763"/>
                </a:solidFill>
                <a:latin typeface="Book Antiqua"/>
                <a:cs typeface="Book Antiqua"/>
              </a:rPr>
              <a:t> </a:t>
            </a:r>
            <a:r>
              <a:rPr sz="3400" b="1" spc="70" dirty="0">
                <a:solidFill>
                  <a:srgbClr val="063763"/>
                </a:solidFill>
                <a:latin typeface="Book Antiqua"/>
                <a:cs typeface="Book Antiqua"/>
              </a:rPr>
              <a:t>Client</a:t>
            </a:r>
            <a:r>
              <a:rPr sz="3400" b="1" spc="-35" dirty="0">
                <a:solidFill>
                  <a:srgbClr val="063763"/>
                </a:solidFill>
                <a:latin typeface="Book Antiqua"/>
                <a:cs typeface="Book Antiqua"/>
              </a:rPr>
              <a:t> </a:t>
            </a:r>
            <a:r>
              <a:rPr sz="3400" b="1" spc="-315" dirty="0">
                <a:solidFill>
                  <a:srgbClr val="063763"/>
                </a:solidFill>
                <a:latin typeface="Book Antiqua"/>
                <a:cs typeface="Book Antiqua"/>
              </a:rPr>
              <a:t>A</a:t>
            </a:r>
            <a:endParaRPr sz="3400" dirty="0">
              <a:latin typeface="Book Antiqua"/>
              <a:cs typeface="Book Antiqua"/>
            </a:endParaRPr>
          </a:p>
          <a:p>
            <a:pPr marL="452120">
              <a:lnSpc>
                <a:spcPct val="100000"/>
              </a:lnSpc>
              <a:spcBef>
                <a:spcPts val="2330"/>
              </a:spcBef>
            </a:pPr>
            <a:r>
              <a:rPr sz="3000" b="1" spc="-10" dirty="0">
                <a:solidFill>
                  <a:srgbClr val="0D0D0D"/>
                </a:solidFill>
                <a:latin typeface="Calibri"/>
                <a:cs typeface="Calibri"/>
              </a:rPr>
              <a:t>Milestones</a:t>
            </a:r>
            <a:r>
              <a:rPr sz="3000" b="1" spc="-140" dirty="0">
                <a:solidFill>
                  <a:srgbClr val="0D0D0D"/>
                </a:solidFill>
                <a:latin typeface="Calibri"/>
                <a:cs typeface="Calibri"/>
              </a:rPr>
              <a:t> </a:t>
            </a:r>
            <a:r>
              <a:rPr sz="3000" b="1" spc="-10" dirty="0">
                <a:solidFill>
                  <a:srgbClr val="0D0D0D"/>
                </a:solidFill>
                <a:latin typeface="Calibri"/>
                <a:cs typeface="Calibri"/>
              </a:rPr>
              <a:t>reached:</a:t>
            </a:r>
            <a:endParaRPr sz="3000" dirty="0">
              <a:latin typeface="Calibri"/>
              <a:cs typeface="Calibri"/>
            </a:endParaRPr>
          </a:p>
          <a:p>
            <a:pPr marL="998219" marR="1919605" indent="-481965">
              <a:lnSpc>
                <a:spcPct val="100000"/>
              </a:lnSpc>
              <a:spcBef>
                <a:spcPts val="550"/>
              </a:spcBef>
              <a:buFont typeface="Arial"/>
              <a:buChar char="●"/>
              <a:tabLst>
                <a:tab pos="998219" algn="l"/>
              </a:tabLst>
            </a:pPr>
            <a:r>
              <a:rPr sz="2800" dirty="0">
                <a:solidFill>
                  <a:srgbClr val="0D0D0D"/>
                </a:solidFill>
                <a:latin typeface="Calibri"/>
                <a:cs typeface="Calibri"/>
              </a:rPr>
              <a:t>Immediate</a:t>
            </a:r>
            <a:r>
              <a:rPr sz="2800" spc="-70" dirty="0">
                <a:solidFill>
                  <a:srgbClr val="0D0D0D"/>
                </a:solidFill>
                <a:latin typeface="Calibri"/>
                <a:cs typeface="Calibri"/>
              </a:rPr>
              <a:t> </a:t>
            </a:r>
            <a:r>
              <a:rPr sz="2800" spc="-10" dirty="0">
                <a:solidFill>
                  <a:srgbClr val="0D0D0D"/>
                </a:solidFill>
                <a:latin typeface="Calibri"/>
                <a:cs typeface="Calibri"/>
              </a:rPr>
              <a:t>Needs Fulfillment</a:t>
            </a:r>
            <a:endParaRPr sz="2800" dirty="0">
              <a:latin typeface="Calibri"/>
              <a:cs typeface="Calibri"/>
            </a:endParaRPr>
          </a:p>
          <a:p>
            <a:pPr marL="998219" marR="1733550" indent="-481965">
              <a:lnSpc>
                <a:spcPct val="100000"/>
              </a:lnSpc>
              <a:buFont typeface="Arial"/>
              <a:buChar char="●"/>
              <a:tabLst>
                <a:tab pos="998219" algn="l"/>
              </a:tabLst>
            </a:pPr>
            <a:r>
              <a:rPr sz="2800" dirty="0">
                <a:solidFill>
                  <a:srgbClr val="0D0D0D"/>
                </a:solidFill>
                <a:latin typeface="Calibri"/>
                <a:cs typeface="Calibri"/>
              </a:rPr>
              <a:t>Medical</a:t>
            </a:r>
            <a:r>
              <a:rPr sz="2800" spc="-95" dirty="0">
                <a:solidFill>
                  <a:srgbClr val="0D0D0D"/>
                </a:solidFill>
                <a:latin typeface="Calibri"/>
                <a:cs typeface="Calibri"/>
              </a:rPr>
              <a:t> </a:t>
            </a:r>
            <a:r>
              <a:rPr sz="2800" dirty="0">
                <a:solidFill>
                  <a:srgbClr val="0D0D0D"/>
                </a:solidFill>
                <a:latin typeface="Calibri"/>
                <a:cs typeface="Calibri"/>
              </a:rPr>
              <a:t>and</a:t>
            </a:r>
            <a:r>
              <a:rPr sz="2800" spc="-90" dirty="0">
                <a:solidFill>
                  <a:srgbClr val="0D0D0D"/>
                </a:solidFill>
                <a:latin typeface="Calibri"/>
                <a:cs typeface="Calibri"/>
              </a:rPr>
              <a:t> </a:t>
            </a:r>
            <a:r>
              <a:rPr sz="2800" spc="-10" dirty="0">
                <a:solidFill>
                  <a:srgbClr val="0D0D0D"/>
                </a:solidFill>
                <a:latin typeface="Calibri"/>
                <a:cs typeface="Calibri"/>
              </a:rPr>
              <a:t>Safety Assistance</a:t>
            </a:r>
            <a:endParaRPr sz="2800" dirty="0">
              <a:latin typeface="Calibri"/>
              <a:cs typeface="Calibri"/>
            </a:endParaRPr>
          </a:p>
          <a:p>
            <a:pPr marL="998219" marR="636270" indent="-481965">
              <a:lnSpc>
                <a:spcPct val="100000"/>
              </a:lnSpc>
              <a:buFont typeface="Arial"/>
              <a:buChar char="●"/>
              <a:tabLst>
                <a:tab pos="998219" algn="l"/>
              </a:tabLst>
            </a:pPr>
            <a:r>
              <a:rPr sz="2800" spc="-10" dirty="0">
                <a:solidFill>
                  <a:srgbClr val="0D0D0D"/>
                </a:solidFill>
                <a:latin typeface="Calibri"/>
                <a:cs typeface="Calibri"/>
              </a:rPr>
              <a:t>Consistent</a:t>
            </a:r>
            <a:r>
              <a:rPr sz="2800" spc="-125" dirty="0">
                <a:solidFill>
                  <a:srgbClr val="0D0D0D"/>
                </a:solidFill>
                <a:latin typeface="Calibri"/>
                <a:cs typeface="Calibri"/>
              </a:rPr>
              <a:t> </a:t>
            </a:r>
            <a:r>
              <a:rPr sz="2800" spc="-10" dirty="0">
                <a:solidFill>
                  <a:srgbClr val="0D0D0D"/>
                </a:solidFill>
                <a:latin typeface="Calibri"/>
                <a:cs typeface="Calibri"/>
              </a:rPr>
              <a:t>Responsive</a:t>
            </a:r>
            <a:r>
              <a:rPr sz="2800" spc="-125" dirty="0">
                <a:solidFill>
                  <a:srgbClr val="0D0D0D"/>
                </a:solidFill>
                <a:latin typeface="Calibri"/>
                <a:cs typeface="Calibri"/>
              </a:rPr>
              <a:t> </a:t>
            </a:r>
            <a:r>
              <a:rPr sz="2800" spc="-25" dirty="0">
                <a:solidFill>
                  <a:srgbClr val="0D0D0D"/>
                </a:solidFill>
                <a:latin typeface="Calibri"/>
                <a:cs typeface="Calibri"/>
              </a:rPr>
              <a:t>and </a:t>
            </a:r>
            <a:r>
              <a:rPr sz="2800" dirty="0">
                <a:solidFill>
                  <a:srgbClr val="0D0D0D"/>
                </a:solidFill>
                <a:latin typeface="Calibri"/>
                <a:cs typeface="Calibri"/>
              </a:rPr>
              <a:t>Positive</a:t>
            </a:r>
            <a:r>
              <a:rPr sz="2800" spc="-135" dirty="0">
                <a:solidFill>
                  <a:srgbClr val="0D0D0D"/>
                </a:solidFill>
                <a:latin typeface="Calibri"/>
                <a:cs typeface="Calibri"/>
              </a:rPr>
              <a:t> </a:t>
            </a:r>
            <a:r>
              <a:rPr sz="2800" spc="-10" dirty="0">
                <a:solidFill>
                  <a:srgbClr val="0D0D0D"/>
                </a:solidFill>
                <a:latin typeface="Calibri"/>
                <a:cs typeface="Calibri"/>
              </a:rPr>
              <a:t>Engagements</a:t>
            </a:r>
            <a:endParaRPr sz="2800" dirty="0">
              <a:latin typeface="Calibri"/>
              <a:cs typeface="Calibri"/>
            </a:endParaRPr>
          </a:p>
          <a:p>
            <a:pPr marL="998219" marR="1250315" indent="-481965">
              <a:lnSpc>
                <a:spcPct val="100000"/>
              </a:lnSpc>
              <a:buFont typeface="Arial"/>
              <a:buChar char="●"/>
              <a:tabLst>
                <a:tab pos="998219" algn="l"/>
              </a:tabLst>
            </a:pPr>
            <a:r>
              <a:rPr sz="2800" dirty="0">
                <a:solidFill>
                  <a:srgbClr val="0D0D0D"/>
                </a:solidFill>
                <a:latin typeface="Calibri"/>
                <a:cs typeface="Calibri"/>
              </a:rPr>
              <a:t>Legal</a:t>
            </a:r>
            <a:r>
              <a:rPr sz="2800" spc="-70" dirty="0">
                <a:solidFill>
                  <a:srgbClr val="0D0D0D"/>
                </a:solidFill>
                <a:latin typeface="Calibri"/>
                <a:cs typeface="Calibri"/>
              </a:rPr>
              <a:t> </a:t>
            </a:r>
            <a:r>
              <a:rPr sz="2800" dirty="0">
                <a:solidFill>
                  <a:srgbClr val="0D0D0D"/>
                </a:solidFill>
                <a:latin typeface="Calibri"/>
                <a:cs typeface="Calibri"/>
              </a:rPr>
              <a:t>and</a:t>
            </a:r>
            <a:r>
              <a:rPr sz="2800" spc="-65" dirty="0">
                <a:solidFill>
                  <a:srgbClr val="0D0D0D"/>
                </a:solidFill>
                <a:latin typeface="Calibri"/>
                <a:cs typeface="Calibri"/>
              </a:rPr>
              <a:t> </a:t>
            </a:r>
            <a:r>
              <a:rPr sz="2800" spc="-10" dirty="0">
                <a:solidFill>
                  <a:srgbClr val="0D0D0D"/>
                </a:solidFill>
                <a:latin typeface="Calibri"/>
                <a:cs typeface="Calibri"/>
              </a:rPr>
              <a:t>Housing </a:t>
            </a:r>
            <a:r>
              <a:rPr sz="2800" dirty="0">
                <a:solidFill>
                  <a:srgbClr val="0D0D0D"/>
                </a:solidFill>
                <a:latin typeface="Calibri"/>
                <a:cs typeface="Calibri"/>
              </a:rPr>
              <a:t>Advocacy</a:t>
            </a:r>
            <a:r>
              <a:rPr sz="2800" spc="-110" dirty="0">
                <a:solidFill>
                  <a:srgbClr val="0D0D0D"/>
                </a:solidFill>
                <a:latin typeface="Calibri"/>
                <a:cs typeface="Calibri"/>
              </a:rPr>
              <a:t> </a:t>
            </a:r>
            <a:r>
              <a:rPr sz="2800" dirty="0">
                <a:solidFill>
                  <a:srgbClr val="0D0D0D"/>
                </a:solidFill>
                <a:latin typeface="Calibri"/>
                <a:cs typeface="Calibri"/>
              </a:rPr>
              <a:t>and</a:t>
            </a:r>
            <a:r>
              <a:rPr sz="2800" spc="-105" dirty="0">
                <a:solidFill>
                  <a:srgbClr val="0D0D0D"/>
                </a:solidFill>
                <a:latin typeface="Calibri"/>
                <a:cs typeface="Calibri"/>
              </a:rPr>
              <a:t> </a:t>
            </a:r>
            <a:r>
              <a:rPr sz="2800" spc="-10" dirty="0">
                <a:solidFill>
                  <a:srgbClr val="0D0D0D"/>
                </a:solidFill>
                <a:latin typeface="Calibri"/>
                <a:cs typeface="Calibri"/>
              </a:rPr>
              <a:t>Support</a:t>
            </a:r>
            <a:endParaRPr sz="2800" dirty="0">
              <a:latin typeface="Calibri"/>
              <a:cs typeface="Calibri"/>
            </a:endParaRPr>
          </a:p>
          <a:p>
            <a:pPr marL="997585" indent="-481330">
              <a:lnSpc>
                <a:spcPct val="100000"/>
              </a:lnSpc>
              <a:buFont typeface="Arial"/>
              <a:buChar char="●"/>
              <a:tabLst>
                <a:tab pos="997585" algn="l"/>
              </a:tabLst>
            </a:pPr>
            <a:r>
              <a:rPr sz="2800" b="1" dirty="0">
                <a:solidFill>
                  <a:srgbClr val="0D0D0D"/>
                </a:solidFill>
                <a:latin typeface="Calibri"/>
                <a:cs typeface="Calibri"/>
              </a:rPr>
              <a:t>Stable</a:t>
            </a:r>
            <a:r>
              <a:rPr sz="2800" b="1" spc="-85" dirty="0">
                <a:solidFill>
                  <a:srgbClr val="0D0D0D"/>
                </a:solidFill>
                <a:latin typeface="Calibri"/>
                <a:cs typeface="Calibri"/>
              </a:rPr>
              <a:t> </a:t>
            </a:r>
            <a:r>
              <a:rPr sz="2800" b="1" dirty="0">
                <a:solidFill>
                  <a:srgbClr val="0D0D0D"/>
                </a:solidFill>
                <a:latin typeface="Calibri"/>
                <a:cs typeface="Calibri"/>
              </a:rPr>
              <a:t>Housing</a:t>
            </a:r>
            <a:r>
              <a:rPr sz="2800" b="1" spc="-80" dirty="0">
                <a:solidFill>
                  <a:srgbClr val="0D0D0D"/>
                </a:solidFill>
                <a:latin typeface="Calibri"/>
                <a:cs typeface="Calibri"/>
              </a:rPr>
              <a:t> </a:t>
            </a:r>
            <a:r>
              <a:rPr sz="2800" b="1" spc="-10" dirty="0">
                <a:solidFill>
                  <a:srgbClr val="0D0D0D"/>
                </a:solidFill>
                <a:latin typeface="Calibri"/>
                <a:cs typeface="Calibri"/>
              </a:rPr>
              <a:t>Achieved!</a:t>
            </a:r>
            <a:endParaRPr sz="2800" dirty="0">
              <a:latin typeface="Calibri"/>
              <a:cs typeface="Calibri"/>
            </a:endParaRPr>
          </a:p>
          <a:p>
            <a:pPr marL="998219" marR="560705" indent="-481965">
              <a:lnSpc>
                <a:spcPct val="100000"/>
              </a:lnSpc>
              <a:buFont typeface="Arial"/>
              <a:buChar char="●"/>
              <a:tabLst>
                <a:tab pos="998219" algn="l"/>
              </a:tabLst>
            </a:pPr>
            <a:r>
              <a:rPr sz="2800" dirty="0">
                <a:solidFill>
                  <a:srgbClr val="0D0D0D"/>
                </a:solidFill>
                <a:latin typeface="Calibri"/>
                <a:cs typeface="Calibri"/>
              </a:rPr>
              <a:t>Mental</a:t>
            </a:r>
            <a:r>
              <a:rPr sz="2800" spc="-105" dirty="0">
                <a:solidFill>
                  <a:srgbClr val="0D0D0D"/>
                </a:solidFill>
                <a:latin typeface="Calibri"/>
                <a:cs typeface="Calibri"/>
              </a:rPr>
              <a:t> </a:t>
            </a:r>
            <a:r>
              <a:rPr sz="2800" dirty="0">
                <a:solidFill>
                  <a:srgbClr val="0D0D0D"/>
                </a:solidFill>
                <a:latin typeface="Calibri"/>
                <a:cs typeface="Calibri"/>
              </a:rPr>
              <a:t>and</a:t>
            </a:r>
            <a:r>
              <a:rPr sz="2800" spc="-105" dirty="0">
                <a:solidFill>
                  <a:srgbClr val="0D0D0D"/>
                </a:solidFill>
                <a:latin typeface="Calibri"/>
                <a:cs typeface="Calibri"/>
              </a:rPr>
              <a:t> </a:t>
            </a:r>
            <a:r>
              <a:rPr sz="2800" spc="-10" dirty="0">
                <a:solidFill>
                  <a:srgbClr val="0D0D0D"/>
                </a:solidFill>
                <a:latin typeface="Calibri"/>
                <a:cs typeface="Calibri"/>
              </a:rPr>
              <a:t>Physical</a:t>
            </a:r>
            <a:r>
              <a:rPr sz="2800" spc="-105" dirty="0">
                <a:solidFill>
                  <a:srgbClr val="0D0D0D"/>
                </a:solidFill>
                <a:latin typeface="Calibri"/>
                <a:cs typeface="Calibri"/>
              </a:rPr>
              <a:t> </a:t>
            </a:r>
            <a:r>
              <a:rPr sz="2800" spc="-10" dirty="0">
                <a:solidFill>
                  <a:srgbClr val="0D0D0D"/>
                </a:solidFill>
                <a:latin typeface="Calibri"/>
                <a:cs typeface="Calibri"/>
              </a:rPr>
              <a:t>Health Improvements</a:t>
            </a:r>
            <a:endParaRPr sz="2800" dirty="0">
              <a:latin typeface="Calibri"/>
              <a:cs typeface="Calibri"/>
            </a:endParaRPr>
          </a:p>
          <a:p>
            <a:pPr marL="997585" indent="-481330">
              <a:lnSpc>
                <a:spcPct val="100000"/>
              </a:lnSpc>
              <a:buFont typeface="Arial"/>
              <a:buChar char="●"/>
              <a:tabLst>
                <a:tab pos="997585" algn="l"/>
              </a:tabLst>
            </a:pPr>
            <a:r>
              <a:rPr sz="2800" spc="-10" dirty="0">
                <a:solidFill>
                  <a:srgbClr val="0D0D0D"/>
                </a:solidFill>
                <a:latin typeface="Calibri"/>
                <a:cs typeface="Calibri"/>
              </a:rPr>
              <a:t>Long-</a:t>
            </a:r>
            <a:r>
              <a:rPr sz="2800" dirty="0">
                <a:solidFill>
                  <a:srgbClr val="0D0D0D"/>
                </a:solidFill>
                <a:latin typeface="Calibri"/>
                <a:cs typeface="Calibri"/>
              </a:rPr>
              <a:t>term</a:t>
            </a:r>
            <a:r>
              <a:rPr sz="2800" spc="-25" dirty="0">
                <a:solidFill>
                  <a:srgbClr val="0D0D0D"/>
                </a:solidFill>
                <a:latin typeface="Calibri"/>
                <a:cs typeface="Calibri"/>
              </a:rPr>
              <a:t> </a:t>
            </a:r>
            <a:r>
              <a:rPr sz="2800" dirty="0">
                <a:solidFill>
                  <a:srgbClr val="0D0D0D"/>
                </a:solidFill>
                <a:latin typeface="Calibri"/>
                <a:cs typeface="Calibri"/>
              </a:rPr>
              <a:t>Goal</a:t>
            </a:r>
            <a:r>
              <a:rPr sz="2800" spc="-20" dirty="0">
                <a:solidFill>
                  <a:srgbClr val="0D0D0D"/>
                </a:solidFill>
                <a:latin typeface="Calibri"/>
                <a:cs typeface="Calibri"/>
              </a:rPr>
              <a:t> </a:t>
            </a:r>
            <a:r>
              <a:rPr sz="2800" spc="-10" dirty="0">
                <a:solidFill>
                  <a:srgbClr val="0D0D0D"/>
                </a:solidFill>
                <a:latin typeface="Calibri"/>
                <a:cs typeface="Calibri"/>
              </a:rPr>
              <a:t>Facilitation</a:t>
            </a:r>
            <a:endParaRPr sz="2800" dirty="0">
              <a:latin typeface="Calibri"/>
              <a:cs typeface="Calibri"/>
            </a:endParaRPr>
          </a:p>
        </p:txBody>
      </p:sp>
      <p:sp>
        <p:nvSpPr>
          <p:cNvPr id="10" name="object 10"/>
          <p:cNvSpPr txBox="1"/>
          <p:nvPr/>
        </p:nvSpPr>
        <p:spPr>
          <a:xfrm>
            <a:off x="6204348" y="2317899"/>
            <a:ext cx="5626100" cy="7615555"/>
          </a:xfrm>
          <a:prstGeom prst="rect">
            <a:avLst/>
          </a:prstGeom>
          <a:solidFill>
            <a:srgbClr val="D9D9D9"/>
          </a:solidFill>
          <a:ln w="19049">
            <a:solidFill>
              <a:srgbClr val="666666"/>
            </a:solidFill>
          </a:ln>
        </p:spPr>
        <p:txBody>
          <a:bodyPr vert="horz" wrap="square" lIns="0" tIns="426084" rIns="0" bIns="0" rtlCol="0">
            <a:spAutoFit/>
          </a:bodyPr>
          <a:lstStyle/>
          <a:p>
            <a:pPr marL="492125">
              <a:lnSpc>
                <a:spcPct val="100000"/>
              </a:lnSpc>
              <a:spcBef>
                <a:spcPts val="3354"/>
              </a:spcBef>
            </a:pPr>
            <a:r>
              <a:rPr sz="3400" b="1" spc="160" dirty="0">
                <a:solidFill>
                  <a:srgbClr val="063763"/>
                </a:solidFill>
                <a:latin typeface="Book Antiqua"/>
                <a:cs typeface="Book Antiqua"/>
              </a:rPr>
              <a:t>Anonymous</a:t>
            </a:r>
            <a:r>
              <a:rPr sz="3400" b="1" spc="-40" dirty="0">
                <a:solidFill>
                  <a:srgbClr val="063763"/>
                </a:solidFill>
                <a:latin typeface="Book Antiqua"/>
                <a:cs typeface="Book Antiqua"/>
              </a:rPr>
              <a:t> </a:t>
            </a:r>
            <a:r>
              <a:rPr sz="3400" b="1" spc="70" dirty="0">
                <a:solidFill>
                  <a:srgbClr val="063763"/>
                </a:solidFill>
                <a:latin typeface="Book Antiqua"/>
                <a:cs typeface="Book Antiqua"/>
              </a:rPr>
              <a:t>Client</a:t>
            </a:r>
            <a:r>
              <a:rPr sz="3400" b="1" spc="-35" dirty="0">
                <a:solidFill>
                  <a:srgbClr val="063763"/>
                </a:solidFill>
                <a:latin typeface="Book Antiqua"/>
                <a:cs typeface="Book Antiqua"/>
              </a:rPr>
              <a:t> </a:t>
            </a:r>
            <a:r>
              <a:rPr sz="3400" b="1" spc="105" dirty="0">
                <a:solidFill>
                  <a:srgbClr val="063763"/>
                </a:solidFill>
                <a:latin typeface="Book Antiqua"/>
                <a:cs typeface="Book Antiqua"/>
              </a:rPr>
              <a:t>B</a:t>
            </a:r>
            <a:endParaRPr sz="3400">
              <a:latin typeface="Book Antiqua"/>
              <a:cs typeface="Book Antiqua"/>
            </a:endParaRPr>
          </a:p>
          <a:p>
            <a:pPr marL="525780">
              <a:lnSpc>
                <a:spcPct val="100000"/>
              </a:lnSpc>
              <a:spcBef>
                <a:spcPts val="3529"/>
              </a:spcBef>
            </a:pPr>
            <a:r>
              <a:rPr sz="3000" b="1" spc="-10" dirty="0">
                <a:solidFill>
                  <a:srgbClr val="0D0D0D"/>
                </a:solidFill>
                <a:latin typeface="Calibri"/>
                <a:cs typeface="Calibri"/>
              </a:rPr>
              <a:t>Milestones</a:t>
            </a:r>
            <a:r>
              <a:rPr sz="3000" b="1" spc="-140" dirty="0">
                <a:solidFill>
                  <a:srgbClr val="0D0D0D"/>
                </a:solidFill>
                <a:latin typeface="Calibri"/>
                <a:cs typeface="Calibri"/>
              </a:rPr>
              <a:t> </a:t>
            </a:r>
            <a:r>
              <a:rPr sz="3000" b="1" spc="-10" dirty="0">
                <a:solidFill>
                  <a:srgbClr val="0D0D0D"/>
                </a:solidFill>
                <a:latin typeface="Calibri"/>
                <a:cs typeface="Calibri"/>
              </a:rPr>
              <a:t>reached:</a:t>
            </a:r>
            <a:endParaRPr sz="3000">
              <a:latin typeface="Calibri"/>
              <a:cs typeface="Calibri"/>
            </a:endParaRPr>
          </a:p>
          <a:p>
            <a:pPr marL="1071880" indent="-481330">
              <a:lnSpc>
                <a:spcPct val="100000"/>
              </a:lnSpc>
              <a:spcBef>
                <a:spcPts val="550"/>
              </a:spcBef>
              <a:buFont typeface="Arial"/>
              <a:buChar char="●"/>
              <a:tabLst>
                <a:tab pos="1071880" algn="l"/>
              </a:tabLst>
            </a:pPr>
            <a:r>
              <a:rPr sz="2800" dirty="0">
                <a:solidFill>
                  <a:srgbClr val="0D0D0D"/>
                </a:solidFill>
                <a:latin typeface="Calibri"/>
                <a:cs typeface="Calibri"/>
              </a:rPr>
              <a:t>Initial</a:t>
            </a:r>
            <a:r>
              <a:rPr sz="2800" spc="-85" dirty="0">
                <a:solidFill>
                  <a:srgbClr val="0D0D0D"/>
                </a:solidFill>
                <a:latin typeface="Calibri"/>
                <a:cs typeface="Calibri"/>
              </a:rPr>
              <a:t> </a:t>
            </a:r>
            <a:r>
              <a:rPr sz="2800" dirty="0">
                <a:solidFill>
                  <a:srgbClr val="0D0D0D"/>
                </a:solidFill>
                <a:latin typeface="Calibri"/>
                <a:cs typeface="Calibri"/>
              </a:rPr>
              <a:t>Medical</a:t>
            </a:r>
            <a:r>
              <a:rPr sz="2800" spc="-80" dirty="0">
                <a:solidFill>
                  <a:srgbClr val="0D0D0D"/>
                </a:solidFill>
                <a:latin typeface="Calibri"/>
                <a:cs typeface="Calibri"/>
              </a:rPr>
              <a:t> </a:t>
            </a:r>
            <a:r>
              <a:rPr sz="2800" spc="-20" dirty="0">
                <a:solidFill>
                  <a:srgbClr val="0D0D0D"/>
                </a:solidFill>
                <a:latin typeface="Calibri"/>
                <a:cs typeface="Calibri"/>
              </a:rPr>
              <a:t>Care</a:t>
            </a:r>
            <a:endParaRPr sz="2800">
              <a:latin typeface="Calibri"/>
              <a:cs typeface="Calibri"/>
            </a:endParaRPr>
          </a:p>
          <a:p>
            <a:pPr marL="1071880" marR="1597660" indent="-481965">
              <a:lnSpc>
                <a:spcPct val="100000"/>
              </a:lnSpc>
              <a:buFont typeface="Arial"/>
              <a:buChar char="●"/>
              <a:tabLst>
                <a:tab pos="1071880" algn="l"/>
              </a:tabLst>
            </a:pPr>
            <a:r>
              <a:rPr sz="2800" spc="-10" dirty="0">
                <a:solidFill>
                  <a:srgbClr val="0D0D0D"/>
                </a:solidFill>
                <a:latin typeface="Calibri"/>
                <a:cs typeface="Calibri"/>
              </a:rPr>
              <a:t>Continuous</a:t>
            </a:r>
            <a:r>
              <a:rPr sz="2800" spc="-65" dirty="0">
                <a:solidFill>
                  <a:srgbClr val="0D0D0D"/>
                </a:solidFill>
                <a:latin typeface="Calibri"/>
                <a:cs typeface="Calibri"/>
              </a:rPr>
              <a:t> </a:t>
            </a:r>
            <a:r>
              <a:rPr sz="2800" spc="-10" dirty="0">
                <a:solidFill>
                  <a:srgbClr val="0D0D0D"/>
                </a:solidFill>
                <a:latin typeface="Calibri"/>
                <a:cs typeface="Calibri"/>
              </a:rPr>
              <a:t>Practical Assistance</a:t>
            </a:r>
            <a:endParaRPr sz="2800">
              <a:latin typeface="Calibri"/>
              <a:cs typeface="Calibri"/>
            </a:endParaRPr>
          </a:p>
          <a:p>
            <a:pPr marL="1071880" indent="-481330">
              <a:lnSpc>
                <a:spcPct val="100000"/>
              </a:lnSpc>
              <a:buFont typeface="Arial"/>
              <a:buChar char="●"/>
              <a:tabLst>
                <a:tab pos="1071880" algn="l"/>
              </a:tabLst>
            </a:pPr>
            <a:r>
              <a:rPr sz="2800" dirty="0">
                <a:solidFill>
                  <a:srgbClr val="0D0D0D"/>
                </a:solidFill>
                <a:latin typeface="Calibri"/>
                <a:cs typeface="Calibri"/>
              </a:rPr>
              <a:t>Access</a:t>
            </a:r>
            <a:r>
              <a:rPr sz="2800" spc="-90" dirty="0">
                <a:solidFill>
                  <a:srgbClr val="0D0D0D"/>
                </a:solidFill>
                <a:latin typeface="Calibri"/>
                <a:cs typeface="Calibri"/>
              </a:rPr>
              <a:t> </a:t>
            </a:r>
            <a:r>
              <a:rPr sz="2800" dirty="0">
                <a:solidFill>
                  <a:srgbClr val="0D0D0D"/>
                </a:solidFill>
                <a:latin typeface="Calibri"/>
                <a:cs typeface="Calibri"/>
              </a:rPr>
              <a:t>to</a:t>
            </a:r>
            <a:r>
              <a:rPr sz="2800" spc="-85" dirty="0">
                <a:solidFill>
                  <a:srgbClr val="0D0D0D"/>
                </a:solidFill>
                <a:latin typeface="Calibri"/>
                <a:cs typeface="Calibri"/>
              </a:rPr>
              <a:t> </a:t>
            </a:r>
            <a:r>
              <a:rPr sz="2800" dirty="0">
                <a:solidFill>
                  <a:srgbClr val="0D0D0D"/>
                </a:solidFill>
                <a:latin typeface="Calibri"/>
                <a:cs typeface="Calibri"/>
              </a:rPr>
              <a:t>Specialized</a:t>
            </a:r>
            <a:r>
              <a:rPr sz="2800" spc="-85" dirty="0">
                <a:solidFill>
                  <a:srgbClr val="0D0D0D"/>
                </a:solidFill>
                <a:latin typeface="Calibri"/>
                <a:cs typeface="Calibri"/>
              </a:rPr>
              <a:t> </a:t>
            </a:r>
            <a:r>
              <a:rPr sz="2800" spc="-20" dirty="0">
                <a:solidFill>
                  <a:srgbClr val="0D0D0D"/>
                </a:solidFill>
                <a:latin typeface="Calibri"/>
                <a:cs typeface="Calibri"/>
              </a:rPr>
              <a:t>Care</a:t>
            </a:r>
            <a:endParaRPr sz="2800">
              <a:latin typeface="Calibri"/>
              <a:cs typeface="Calibri"/>
            </a:endParaRPr>
          </a:p>
          <a:p>
            <a:pPr marL="1071880" marR="1530350" indent="-481965">
              <a:lnSpc>
                <a:spcPct val="100000"/>
              </a:lnSpc>
              <a:buFont typeface="Arial"/>
              <a:buChar char="●"/>
              <a:tabLst>
                <a:tab pos="1071880" algn="l"/>
              </a:tabLst>
            </a:pPr>
            <a:r>
              <a:rPr sz="2800" dirty="0">
                <a:solidFill>
                  <a:srgbClr val="0D0D0D"/>
                </a:solidFill>
                <a:latin typeface="Calibri"/>
                <a:cs typeface="Calibri"/>
              </a:rPr>
              <a:t>Support</a:t>
            </a:r>
            <a:r>
              <a:rPr sz="2800" spc="-80" dirty="0">
                <a:solidFill>
                  <a:srgbClr val="0D0D0D"/>
                </a:solidFill>
                <a:latin typeface="Calibri"/>
                <a:cs typeface="Calibri"/>
              </a:rPr>
              <a:t> </a:t>
            </a:r>
            <a:r>
              <a:rPr sz="2800" dirty="0">
                <a:solidFill>
                  <a:srgbClr val="0D0D0D"/>
                </a:solidFill>
                <a:latin typeface="Calibri"/>
                <a:cs typeface="Calibri"/>
              </a:rPr>
              <a:t>During</a:t>
            </a:r>
            <a:r>
              <a:rPr sz="2800" spc="-80" dirty="0">
                <a:solidFill>
                  <a:srgbClr val="0D0D0D"/>
                </a:solidFill>
                <a:latin typeface="Calibri"/>
                <a:cs typeface="Calibri"/>
              </a:rPr>
              <a:t> </a:t>
            </a:r>
            <a:r>
              <a:rPr sz="2800" spc="-20" dirty="0">
                <a:solidFill>
                  <a:srgbClr val="0D0D0D"/>
                </a:solidFill>
                <a:latin typeface="Calibri"/>
                <a:cs typeface="Calibri"/>
              </a:rPr>
              <a:t>Legal </a:t>
            </a:r>
            <a:r>
              <a:rPr sz="2800" spc="-10" dirty="0">
                <a:solidFill>
                  <a:srgbClr val="0D0D0D"/>
                </a:solidFill>
                <a:latin typeface="Calibri"/>
                <a:cs typeface="Calibri"/>
              </a:rPr>
              <a:t>Proceedings</a:t>
            </a:r>
            <a:endParaRPr sz="2800">
              <a:latin typeface="Calibri"/>
              <a:cs typeface="Calibri"/>
            </a:endParaRPr>
          </a:p>
          <a:p>
            <a:pPr marL="1071880" marR="1483995" indent="-481965">
              <a:lnSpc>
                <a:spcPct val="100000"/>
              </a:lnSpc>
              <a:buFont typeface="Arial"/>
              <a:buChar char="●"/>
              <a:tabLst>
                <a:tab pos="1071880" algn="l"/>
              </a:tabLst>
            </a:pPr>
            <a:r>
              <a:rPr sz="2800" dirty="0">
                <a:solidFill>
                  <a:srgbClr val="0D0D0D"/>
                </a:solidFill>
                <a:latin typeface="Calibri"/>
                <a:cs typeface="Calibri"/>
              </a:rPr>
              <a:t>Emotional</a:t>
            </a:r>
            <a:r>
              <a:rPr sz="2800" spc="-55" dirty="0">
                <a:solidFill>
                  <a:srgbClr val="0D0D0D"/>
                </a:solidFill>
                <a:latin typeface="Calibri"/>
                <a:cs typeface="Calibri"/>
              </a:rPr>
              <a:t> </a:t>
            </a:r>
            <a:r>
              <a:rPr sz="2800" dirty="0">
                <a:solidFill>
                  <a:srgbClr val="0D0D0D"/>
                </a:solidFill>
                <a:latin typeface="Calibri"/>
                <a:cs typeface="Calibri"/>
              </a:rPr>
              <a:t>and</a:t>
            </a:r>
            <a:r>
              <a:rPr sz="2800" spc="-50" dirty="0">
                <a:solidFill>
                  <a:srgbClr val="0D0D0D"/>
                </a:solidFill>
                <a:latin typeface="Calibri"/>
                <a:cs typeface="Calibri"/>
              </a:rPr>
              <a:t> </a:t>
            </a:r>
            <a:r>
              <a:rPr sz="2800" spc="-10" dirty="0">
                <a:solidFill>
                  <a:srgbClr val="0D0D0D"/>
                </a:solidFill>
                <a:latin typeface="Calibri"/>
                <a:cs typeface="Calibri"/>
              </a:rPr>
              <a:t>Safety Support</a:t>
            </a:r>
            <a:endParaRPr sz="2800">
              <a:latin typeface="Calibri"/>
              <a:cs typeface="Calibri"/>
            </a:endParaRPr>
          </a:p>
          <a:p>
            <a:pPr marL="1071880" marR="2058035" indent="-481965">
              <a:lnSpc>
                <a:spcPct val="100000"/>
              </a:lnSpc>
              <a:buFont typeface="Arial"/>
              <a:buChar char="●"/>
              <a:tabLst>
                <a:tab pos="1071880" algn="l"/>
              </a:tabLst>
            </a:pPr>
            <a:r>
              <a:rPr sz="2800" spc="-10" dirty="0">
                <a:solidFill>
                  <a:srgbClr val="0D0D0D"/>
                </a:solidFill>
                <a:latin typeface="Calibri"/>
                <a:cs typeface="Calibri"/>
              </a:rPr>
              <a:t>Long-</a:t>
            </a:r>
            <a:r>
              <a:rPr sz="2800" dirty="0">
                <a:solidFill>
                  <a:srgbClr val="0D0D0D"/>
                </a:solidFill>
                <a:latin typeface="Calibri"/>
                <a:cs typeface="Calibri"/>
              </a:rPr>
              <a:t>term</a:t>
            </a:r>
            <a:r>
              <a:rPr sz="2800" spc="-25" dirty="0">
                <a:solidFill>
                  <a:srgbClr val="0D0D0D"/>
                </a:solidFill>
                <a:latin typeface="Calibri"/>
                <a:cs typeface="Calibri"/>
              </a:rPr>
              <a:t> </a:t>
            </a:r>
            <a:r>
              <a:rPr sz="2800" spc="-10" dirty="0">
                <a:solidFill>
                  <a:srgbClr val="0D0D0D"/>
                </a:solidFill>
                <a:latin typeface="Calibri"/>
                <a:cs typeface="Calibri"/>
              </a:rPr>
              <a:t>Needs Management</a:t>
            </a:r>
            <a:endParaRPr sz="2800">
              <a:latin typeface="Calibri"/>
              <a:cs typeface="Calibri"/>
            </a:endParaRPr>
          </a:p>
          <a:p>
            <a:pPr marL="1071880" marR="1670685" indent="-481965">
              <a:lnSpc>
                <a:spcPct val="100000"/>
              </a:lnSpc>
              <a:buFont typeface="Arial"/>
              <a:buChar char="●"/>
              <a:tabLst>
                <a:tab pos="1071880" algn="l"/>
              </a:tabLst>
            </a:pPr>
            <a:r>
              <a:rPr sz="2800" dirty="0">
                <a:solidFill>
                  <a:srgbClr val="0D0D0D"/>
                </a:solidFill>
                <a:latin typeface="Calibri"/>
                <a:cs typeface="Calibri"/>
              </a:rPr>
              <a:t>Comprehensive</a:t>
            </a:r>
            <a:r>
              <a:rPr sz="2800" spc="-135" dirty="0">
                <a:solidFill>
                  <a:srgbClr val="0D0D0D"/>
                </a:solidFill>
                <a:latin typeface="Calibri"/>
                <a:cs typeface="Calibri"/>
              </a:rPr>
              <a:t> </a:t>
            </a:r>
            <a:r>
              <a:rPr sz="2800" spc="-25" dirty="0">
                <a:solidFill>
                  <a:srgbClr val="0D0D0D"/>
                </a:solidFill>
                <a:latin typeface="Calibri"/>
                <a:cs typeface="Calibri"/>
              </a:rPr>
              <a:t>and </a:t>
            </a:r>
            <a:r>
              <a:rPr sz="2800" dirty="0">
                <a:solidFill>
                  <a:srgbClr val="0D0D0D"/>
                </a:solidFill>
                <a:latin typeface="Calibri"/>
                <a:cs typeface="Calibri"/>
              </a:rPr>
              <a:t>Empathetic</a:t>
            </a:r>
            <a:r>
              <a:rPr sz="2800" spc="-85" dirty="0">
                <a:solidFill>
                  <a:srgbClr val="0D0D0D"/>
                </a:solidFill>
                <a:latin typeface="Calibri"/>
                <a:cs typeface="Calibri"/>
              </a:rPr>
              <a:t> </a:t>
            </a:r>
            <a:r>
              <a:rPr sz="2800" spc="-10" dirty="0">
                <a:solidFill>
                  <a:srgbClr val="0D0D0D"/>
                </a:solidFill>
                <a:latin typeface="Calibri"/>
                <a:cs typeface="Calibri"/>
              </a:rPr>
              <a:t>Support</a:t>
            </a:r>
            <a:endParaRPr sz="2800">
              <a:latin typeface="Calibri"/>
              <a:cs typeface="Calibri"/>
            </a:endParaRPr>
          </a:p>
        </p:txBody>
      </p:sp>
      <p:grpSp>
        <p:nvGrpSpPr>
          <p:cNvPr id="6" name="object 6" descr="Anonymous Client C&#10;Milestones reached:&#10;● Financial Management and Planning&#10;● Access and Advocacy for Support Services&#10;● Emotional Support and Empowerment&#10;● Practical Assistance and Resource Connection&#10;● Healthcare Coordination and Support&#10;● Enhanced Community Integration&#10;"/>
          <p:cNvGrpSpPr/>
          <p:nvPr/>
        </p:nvGrpSpPr>
        <p:grpSpPr>
          <a:xfrm>
            <a:off x="12173323" y="2308374"/>
            <a:ext cx="5645150" cy="7634605"/>
            <a:chOff x="12173323" y="2308374"/>
            <a:chExt cx="5645150" cy="7634605"/>
          </a:xfrm>
        </p:grpSpPr>
        <p:sp>
          <p:nvSpPr>
            <p:cNvPr id="7" name="object 7"/>
            <p:cNvSpPr/>
            <p:nvPr/>
          </p:nvSpPr>
          <p:spPr>
            <a:xfrm>
              <a:off x="12182848" y="2317899"/>
              <a:ext cx="5626100" cy="7615555"/>
            </a:xfrm>
            <a:custGeom>
              <a:avLst/>
              <a:gdLst/>
              <a:ahLst/>
              <a:cxnLst/>
              <a:rect l="l" t="t" r="r" b="b"/>
              <a:pathLst>
                <a:path w="5626100" h="7615555">
                  <a:moveTo>
                    <a:pt x="5625599" y="7615199"/>
                  </a:moveTo>
                  <a:lnTo>
                    <a:pt x="0" y="7615199"/>
                  </a:lnTo>
                  <a:lnTo>
                    <a:pt x="0" y="0"/>
                  </a:lnTo>
                  <a:lnTo>
                    <a:pt x="5625599" y="0"/>
                  </a:lnTo>
                  <a:lnTo>
                    <a:pt x="5625599" y="7615199"/>
                  </a:lnTo>
                  <a:close/>
                </a:path>
              </a:pathLst>
            </a:custGeom>
            <a:solidFill>
              <a:srgbClr val="D9D9D9"/>
            </a:solidFill>
          </p:spPr>
          <p:txBody>
            <a:bodyPr wrap="square" lIns="0" tIns="0" rIns="0" bIns="0" rtlCol="0"/>
            <a:lstStyle/>
            <a:p>
              <a:endParaRPr/>
            </a:p>
          </p:txBody>
        </p:sp>
        <p:sp>
          <p:nvSpPr>
            <p:cNvPr id="8" name="object 8"/>
            <p:cNvSpPr/>
            <p:nvPr/>
          </p:nvSpPr>
          <p:spPr>
            <a:xfrm>
              <a:off x="12182848" y="2317899"/>
              <a:ext cx="5626100" cy="7615555"/>
            </a:xfrm>
            <a:custGeom>
              <a:avLst/>
              <a:gdLst/>
              <a:ahLst/>
              <a:cxnLst/>
              <a:rect l="l" t="t" r="r" b="b"/>
              <a:pathLst>
                <a:path w="5626100" h="7615555">
                  <a:moveTo>
                    <a:pt x="0" y="0"/>
                  </a:moveTo>
                  <a:lnTo>
                    <a:pt x="5625599" y="0"/>
                  </a:lnTo>
                  <a:lnTo>
                    <a:pt x="5625599" y="7615199"/>
                  </a:lnTo>
                  <a:lnTo>
                    <a:pt x="0" y="7615199"/>
                  </a:lnTo>
                  <a:lnTo>
                    <a:pt x="0" y="0"/>
                  </a:lnTo>
                  <a:close/>
                </a:path>
              </a:pathLst>
            </a:custGeom>
            <a:ln w="19049">
              <a:solidFill>
                <a:srgbClr val="666666"/>
              </a:solidFill>
            </a:ln>
          </p:spPr>
          <p:txBody>
            <a:bodyPr wrap="square" lIns="0" tIns="0" rIns="0" bIns="0" rtlCol="0"/>
            <a:lstStyle/>
            <a:p>
              <a:endParaRPr/>
            </a:p>
          </p:txBody>
        </p:sp>
      </p:grpSp>
      <p:grpSp>
        <p:nvGrpSpPr>
          <p:cNvPr id="15" name="Group 14">
            <a:extLst>
              <a:ext uri="{FF2B5EF4-FFF2-40B4-BE49-F238E27FC236}">
                <a16:creationId xmlns:a16="http://schemas.microsoft.com/office/drawing/2014/main" id="{A6ECB3F7-6D20-9D36-ABD6-6F763536AB74}"/>
              </a:ext>
              <a:ext uri="{C183D7F6-B498-43B3-948B-1728B52AA6E4}">
                <adec:decorative xmlns:adec="http://schemas.microsoft.com/office/drawing/2017/decorative" val="1"/>
              </a:ext>
            </a:extLst>
          </p:cNvPr>
          <p:cNvGrpSpPr/>
          <p:nvPr/>
        </p:nvGrpSpPr>
        <p:grpSpPr>
          <a:xfrm>
            <a:off x="12622325" y="2731587"/>
            <a:ext cx="4482761" cy="6639483"/>
            <a:chOff x="12622325" y="2731587"/>
            <a:chExt cx="4482761" cy="6639483"/>
          </a:xfrm>
        </p:grpSpPr>
        <p:sp>
          <p:nvSpPr>
            <p:cNvPr id="13" name="object 13"/>
            <p:cNvSpPr txBox="1"/>
            <p:nvPr/>
          </p:nvSpPr>
          <p:spPr>
            <a:xfrm>
              <a:off x="12672786" y="2731587"/>
              <a:ext cx="4432300" cy="543560"/>
            </a:xfrm>
            <a:prstGeom prst="rect">
              <a:avLst/>
            </a:prstGeom>
          </p:spPr>
          <p:txBody>
            <a:bodyPr vert="horz" wrap="square" lIns="0" tIns="12700" rIns="0" bIns="0" rtlCol="0">
              <a:spAutoFit/>
            </a:bodyPr>
            <a:lstStyle/>
            <a:p>
              <a:pPr marL="12700">
                <a:lnSpc>
                  <a:spcPct val="100000"/>
                </a:lnSpc>
                <a:spcBef>
                  <a:spcPts val="100"/>
                </a:spcBef>
              </a:pPr>
              <a:r>
                <a:rPr sz="3400" b="1" spc="160" dirty="0">
                  <a:solidFill>
                    <a:srgbClr val="063763"/>
                  </a:solidFill>
                  <a:latin typeface="Book Antiqua"/>
                  <a:cs typeface="Book Antiqua"/>
                </a:rPr>
                <a:t>Anonymous</a:t>
              </a:r>
              <a:r>
                <a:rPr sz="3400" b="1" spc="-40" dirty="0">
                  <a:solidFill>
                    <a:srgbClr val="063763"/>
                  </a:solidFill>
                  <a:latin typeface="Book Antiqua"/>
                  <a:cs typeface="Book Antiqua"/>
                </a:rPr>
                <a:t> </a:t>
              </a:r>
              <a:r>
                <a:rPr sz="3400" b="1" spc="70" dirty="0">
                  <a:solidFill>
                    <a:srgbClr val="063763"/>
                  </a:solidFill>
                  <a:latin typeface="Book Antiqua"/>
                  <a:cs typeface="Book Antiqua"/>
                </a:rPr>
                <a:t>Client</a:t>
              </a:r>
              <a:r>
                <a:rPr sz="3400" b="1" spc="-35" dirty="0">
                  <a:solidFill>
                    <a:srgbClr val="063763"/>
                  </a:solidFill>
                  <a:latin typeface="Book Antiqua"/>
                  <a:cs typeface="Book Antiqua"/>
                </a:rPr>
                <a:t> </a:t>
              </a:r>
              <a:r>
                <a:rPr sz="3400" b="1" spc="-50" dirty="0">
                  <a:solidFill>
                    <a:srgbClr val="063763"/>
                  </a:solidFill>
                  <a:latin typeface="Book Antiqua"/>
                  <a:cs typeface="Book Antiqua"/>
                </a:rPr>
                <a:t>C</a:t>
              </a:r>
              <a:endParaRPr sz="3400" dirty="0">
                <a:latin typeface="Book Antiqua"/>
                <a:cs typeface="Book Antiqua"/>
              </a:endParaRPr>
            </a:p>
          </p:txBody>
        </p:sp>
        <p:sp>
          <p:nvSpPr>
            <p:cNvPr id="11" name="object 11"/>
            <p:cNvSpPr txBox="1"/>
            <p:nvPr/>
          </p:nvSpPr>
          <p:spPr>
            <a:xfrm>
              <a:off x="12622325" y="3698235"/>
              <a:ext cx="3223895" cy="482600"/>
            </a:xfrm>
            <a:prstGeom prst="rect">
              <a:avLst/>
            </a:prstGeom>
          </p:spPr>
          <p:txBody>
            <a:bodyPr vert="horz" wrap="square" lIns="0" tIns="12700" rIns="0" bIns="0" rtlCol="0">
              <a:spAutoFit/>
            </a:bodyPr>
            <a:lstStyle/>
            <a:p>
              <a:pPr marL="12700">
                <a:lnSpc>
                  <a:spcPct val="100000"/>
                </a:lnSpc>
                <a:spcBef>
                  <a:spcPts val="100"/>
                </a:spcBef>
              </a:pPr>
              <a:r>
                <a:rPr sz="3000" b="1" spc="-10" dirty="0">
                  <a:solidFill>
                    <a:srgbClr val="0D0D0D"/>
                  </a:solidFill>
                  <a:latin typeface="Calibri"/>
                  <a:cs typeface="Calibri"/>
                </a:rPr>
                <a:t>Milestones</a:t>
              </a:r>
              <a:r>
                <a:rPr sz="3000" b="1" spc="-140" dirty="0">
                  <a:solidFill>
                    <a:srgbClr val="0D0D0D"/>
                  </a:solidFill>
                  <a:latin typeface="Calibri"/>
                  <a:cs typeface="Calibri"/>
                </a:rPr>
                <a:t> </a:t>
              </a:r>
              <a:r>
                <a:rPr sz="3000" b="1" spc="-10" dirty="0">
                  <a:solidFill>
                    <a:srgbClr val="0D0D0D"/>
                  </a:solidFill>
                  <a:latin typeface="Calibri"/>
                  <a:cs typeface="Calibri"/>
                </a:rPr>
                <a:t>reached:</a:t>
              </a:r>
              <a:endParaRPr sz="3000">
                <a:latin typeface="Calibri"/>
                <a:cs typeface="Calibri"/>
              </a:endParaRPr>
            </a:p>
          </p:txBody>
        </p:sp>
        <p:sp>
          <p:nvSpPr>
            <p:cNvPr id="12" name="object 12"/>
            <p:cNvSpPr txBox="1"/>
            <p:nvPr/>
          </p:nvSpPr>
          <p:spPr>
            <a:xfrm>
              <a:off x="12686971" y="4225030"/>
              <a:ext cx="4417695" cy="5146040"/>
            </a:xfrm>
            <a:prstGeom prst="rect">
              <a:avLst/>
            </a:prstGeom>
          </p:spPr>
          <p:txBody>
            <a:bodyPr vert="horz" wrap="square" lIns="0" tIns="12700" rIns="0" bIns="0" rtlCol="0">
              <a:spAutoFit/>
            </a:bodyPr>
            <a:lstStyle/>
            <a:p>
              <a:pPr marL="494030" marR="5080" indent="-481965">
                <a:lnSpc>
                  <a:spcPct val="100000"/>
                </a:lnSpc>
                <a:spcBef>
                  <a:spcPts val="100"/>
                </a:spcBef>
                <a:buFont typeface="Arial"/>
                <a:buChar char="●"/>
                <a:tabLst>
                  <a:tab pos="494030" algn="l"/>
                </a:tabLst>
              </a:pPr>
              <a:r>
                <a:rPr sz="2800" dirty="0">
                  <a:solidFill>
                    <a:srgbClr val="0D0D0D"/>
                  </a:solidFill>
                  <a:latin typeface="Calibri"/>
                  <a:cs typeface="Calibri"/>
                </a:rPr>
                <a:t>Financial</a:t>
              </a:r>
              <a:r>
                <a:rPr sz="2800" spc="-80" dirty="0">
                  <a:solidFill>
                    <a:srgbClr val="0D0D0D"/>
                  </a:solidFill>
                  <a:latin typeface="Calibri"/>
                  <a:cs typeface="Calibri"/>
                </a:rPr>
                <a:t> </a:t>
              </a:r>
              <a:r>
                <a:rPr sz="2800" dirty="0">
                  <a:solidFill>
                    <a:srgbClr val="0D0D0D"/>
                  </a:solidFill>
                  <a:latin typeface="Calibri"/>
                  <a:cs typeface="Calibri"/>
                </a:rPr>
                <a:t>Management</a:t>
              </a:r>
              <a:r>
                <a:rPr sz="2800" spc="-70" dirty="0">
                  <a:solidFill>
                    <a:srgbClr val="0D0D0D"/>
                  </a:solidFill>
                  <a:latin typeface="Calibri"/>
                  <a:cs typeface="Calibri"/>
                </a:rPr>
                <a:t> </a:t>
              </a:r>
              <a:r>
                <a:rPr sz="2800" spc="-25" dirty="0">
                  <a:solidFill>
                    <a:srgbClr val="0D0D0D"/>
                  </a:solidFill>
                  <a:latin typeface="Calibri"/>
                  <a:cs typeface="Calibri"/>
                </a:rPr>
                <a:t>and </a:t>
              </a:r>
              <a:r>
                <a:rPr sz="2800" spc="-10" dirty="0">
                  <a:solidFill>
                    <a:srgbClr val="0D0D0D"/>
                  </a:solidFill>
                  <a:latin typeface="Calibri"/>
                  <a:cs typeface="Calibri"/>
                </a:rPr>
                <a:t>Planning</a:t>
              </a:r>
              <a:endParaRPr sz="2800">
                <a:latin typeface="Calibri"/>
                <a:cs typeface="Calibri"/>
              </a:endParaRPr>
            </a:p>
            <a:p>
              <a:pPr marL="494030" marR="391795" indent="-481965">
                <a:lnSpc>
                  <a:spcPct val="100000"/>
                </a:lnSpc>
                <a:buFont typeface="Arial"/>
                <a:buChar char="●"/>
                <a:tabLst>
                  <a:tab pos="494030" algn="l"/>
                </a:tabLst>
              </a:pPr>
              <a:r>
                <a:rPr sz="2800" dirty="0">
                  <a:solidFill>
                    <a:srgbClr val="0D0D0D"/>
                  </a:solidFill>
                  <a:latin typeface="Calibri"/>
                  <a:cs typeface="Calibri"/>
                </a:rPr>
                <a:t>Access</a:t>
              </a:r>
              <a:r>
                <a:rPr sz="2800" spc="-110" dirty="0">
                  <a:solidFill>
                    <a:srgbClr val="0D0D0D"/>
                  </a:solidFill>
                  <a:latin typeface="Calibri"/>
                  <a:cs typeface="Calibri"/>
                </a:rPr>
                <a:t> </a:t>
              </a:r>
              <a:r>
                <a:rPr sz="2800" dirty="0">
                  <a:solidFill>
                    <a:srgbClr val="0D0D0D"/>
                  </a:solidFill>
                  <a:latin typeface="Calibri"/>
                  <a:cs typeface="Calibri"/>
                </a:rPr>
                <a:t>and</a:t>
              </a:r>
              <a:r>
                <a:rPr sz="2800" spc="-105" dirty="0">
                  <a:solidFill>
                    <a:srgbClr val="0D0D0D"/>
                  </a:solidFill>
                  <a:latin typeface="Calibri"/>
                  <a:cs typeface="Calibri"/>
                </a:rPr>
                <a:t> </a:t>
              </a:r>
              <a:r>
                <a:rPr sz="2800" dirty="0">
                  <a:solidFill>
                    <a:srgbClr val="0D0D0D"/>
                  </a:solidFill>
                  <a:latin typeface="Calibri"/>
                  <a:cs typeface="Calibri"/>
                </a:rPr>
                <a:t>Advocacy</a:t>
              </a:r>
              <a:r>
                <a:rPr sz="2800" spc="-105" dirty="0">
                  <a:solidFill>
                    <a:srgbClr val="0D0D0D"/>
                  </a:solidFill>
                  <a:latin typeface="Calibri"/>
                  <a:cs typeface="Calibri"/>
                </a:rPr>
                <a:t> </a:t>
              </a:r>
              <a:r>
                <a:rPr sz="2800" spc="-25" dirty="0">
                  <a:solidFill>
                    <a:srgbClr val="0D0D0D"/>
                  </a:solidFill>
                  <a:latin typeface="Calibri"/>
                  <a:cs typeface="Calibri"/>
                </a:rPr>
                <a:t>for </a:t>
              </a:r>
              <a:r>
                <a:rPr sz="2800" dirty="0">
                  <a:solidFill>
                    <a:srgbClr val="0D0D0D"/>
                  </a:solidFill>
                  <a:latin typeface="Calibri"/>
                  <a:cs typeface="Calibri"/>
                </a:rPr>
                <a:t>Support</a:t>
              </a:r>
              <a:r>
                <a:rPr sz="2800" spc="-130" dirty="0">
                  <a:solidFill>
                    <a:srgbClr val="0D0D0D"/>
                  </a:solidFill>
                  <a:latin typeface="Calibri"/>
                  <a:cs typeface="Calibri"/>
                </a:rPr>
                <a:t> </a:t>
              </a:r>
              <a:r>
                <a:rPr sz="2800" spc="-10" dirty="0">
                  <a:solidFill>
                    <a:srgbClr val="0D0D0D"/>
                  </a:solidFill>
                  <a:latin typeface="Calibri"/>
                  <a:cs typeface="Calibri"/>
                </a:rPr>
                <a:t>Services</a:t>
              </a:r>
              <a:endParaRPr sz="2800">
                <a:latin typeface="Calibri"/>
                <a:cs typeface="Calibri"/>
              </a:endParaRPr>
            </a:p>
            <a:p>
              <a:pPr marL="494030" marR="588010" indent="-481965">
                <a:lnSpc>
                  <a:spcPct val="100000"/>
                </a:lnSpc>
                <a:buFont typeface="Arial"/>
                <a:buChar char="●"/>
                <a:tabLst>
                  <a:tab pos="494030" algn="l"/>
                </a:tabLst>
              </a:pPr>
              <a:r>
                <a:rPr sz="2800" dirty="0">
                  <a:solidFill>
                    <a:srgbClr val="0D0D0D"/>
                  </a:solidFill>
                  <a:latin typeface="Calibri"/>
                  <a:cs typeface="Calibri"/>
                </a:rPr>
                <a:t>Emotional</a:t>
              </a:r>
              <a:r>
                <a:rPr sz="2800" spc="-90" dirty="0">
                  <a:solidFill>
                    <a:srgbClr val="0D0D0D"/>
                  </a:solidFill>
                  <a:latin typeface="Calibri"/>
                  <a:cs typeface="Calibri"/>
                </a:rPr>
                <a:t> </a:t>
              </a:r>
              <a:r>
                <a:rPr sz="2800" dirty="0">
                  <a:solidFill>
                    <a:srgbClr val="0D0D0D"/>
                  </a:solidFill>
                  <a:latin typeface="Calibri"/>
                  <a:cs typeface="Calibri"/>
                </a:rPr>
                <a:t>Support</a:t>
              </a:r>
              <a:r>
                <a:rPr sz="2800" spc="-85" dirty="0">
                  <a:solidFill>
                    <a:srgbClr val="0D0D0D"/>
                  </a:solidFill>
                  <a:latin typeface="Calibri"/>
                  <a:cs typeface="Calibri"/>
                </a:rPr>
                <a:t> </a:t>
              </a:r>
              <a:r>
                <a:rPr sz="2800" spc="-25" dirty="0">
                  <a:solidFill>
                    <a:srgbClr val="0D0D0D"/>
                  </a:solidFill>
                  <a:latin typeface="Calibri"/>
                  <a:cs typeface="Calibri"/>
                </a:rPr>
                <a:t>and </a:t>
              </a:r>
              <a:r>
                <a:rPr sz="2800" spc="-10" dirty="0">
                  <a:solidFill>
                    <a:srgbClr val="0D0D0D"/>
                  </a:solidFill>
                  <a:latin typeface="Calibri"/>
                  <a:cs typeface="Calibri"/>
                </a:rPr>
                <a:t>Empowerment</a:t>
              </a:r>
              <a:endParaRPr sz="2800">
                <a:latin typeface="Calibri"/>
                <a:cs typeface="Calibri"/>
              </a:endParaRPr>
            </a:p>
            <a:p>
              <a:pPr marL="494030" marR="492759" indent="-481965">
                <a:lnSpc>
                  <a:spcPct val="100000"/>
                </a:lnSpc>
                <a:buFont typeface="Arial"/>
                <a:buChar char="●"/>
                <a:tabLst>
                  <a:tab pos="494030" algn="l"/>
                </a:tabLst>
              </a:pPr>
              <a:r>
                <a:rPr sz="2800" dirty="0">
                  <a:solidFill>
                    <a:srgbClr val="0D0D0D"/>
                  </a:solidFill>
                  <a:latin typeface="Calibri"/>
                  <a:cs typeface="Calibri"/>
                </a:rPr>
                <a:t>Practical</a:t>
              </a:r>
              <a:r>
                <a:rPr sz="2800" spc="-110" dirty="0">
                  <a:solidFill>
                    <a:srgbClr val="0D0D0D"/>
                  </a:solidFill>
                  <a:latin typeface="Calibri"/>
                  <a:cs typeface="Calibri"/>
                </a:rPr>
                <a:t> </a:t>
              </a:r>
              <a:r>
                <a:rPr sz="2800" spc="-10" dirty="0">
                  <a:solidFill>
                    <a:srgbClr val="0D0D0D"/>
                  </a:solidFill>
                  <a:latin typeface="Calibri"/>
                  <a:cs typeface="Calibri"/>
                </a:rPr>
                <a:t>Assistance</a:t>
              </a:r>
              <a:r>
                <a:rPr sz="2800" spc="-105" dirty="0">
                  <a:solidFill>
                    <a:srgbClr val="0D0D0D"/>
                  </a:solidFill>
                  <a:latin typeface="Calibri"/>
                  <a:cs typeface="Calibri"/>
                </a:rPr>
                <a:t> </a:t>
              </a:r>
              <a:r>
                <a:rPr sz="2800" spc="-25" dirty="0">
                  <a:solidFill>
                    <a:srgbClr val="0D0D0D"/>
                  </a:solidFill>
                  <a:latin typeface="Calibri"/>
                  <a:cs typeface="Calibri"/>
                </a:rPr>
                <a:t>and </a:t>
              </a:r>
              <a:r>
                <a:rPr sz="2800" spc="-10" dirty="0">
                  <a:solidFill>
                    <a:srgbClr val="0D0D0D"/>
                  </a:solidFill>
                  <a:latin typeface="Calibri"/>
                  <a:cs typeface="Calibri"/>
                </a:rPr>
                <a:t>Resource</a:t>
              </a:r>
              <a:r>
                <a:rPr sz="2800" spc="-130" dirty="0">
                  <a:solidFill>
                    <a:srgbClr val="0D0D0D"/>
                  </a:solidFill>
                  <a:latin typeface="Calibri"/>
                  <a:cs typeface="Calibri"/>
                </a:rPr>
                <a:t> </a:t>
              </a:r>
              <a:r>
                <a:rPr sz="2800" spc="-10" dirty="0">
                  <a:solidFill>
                    <a:srgbClr val="0D0D0D"/>
                  </a:solidFill>
                  <a:latin typeface="Calibri"/>
                  <a:cs typeface="Calibri"/>
                </a:rPr>
                <a:t>Connection</a:t>
              </a:r>
              <a:endParaRPr sz="2800">
                <a:latin typeface="Calibri"/>
                <a:cs typeface="Calibri"/>
              </a:endParaRPr>
            </a:p>
            <a:p>
              <a:pPr marL="494030" marR="386715" indent="-481965">
                <a:lnSpc>
                  <a:spcPct val="100000"/>
                </a:lnSpc>
                <a:buFont typeface="Arial"/>
                <a:buChar char="●"/>
                <a:tabLst>
                  <a:tab pos="494030" algn="l"/>
                </a:tabLst>
              </a:pPr>
              <a:r>
                <a:rPr sz="2800" dirty="0">
                  <a:solidFill>
                    <a:srgbClr val="0D0D0D"/>
                  </a:solidFill>
                  <a:latin typeface="Calibri"/>
                  <a:cs typeface="Calibri"/>
                </a:rPr>
                <a:t>Healthcare</a:t>
              </a:r>
              <a:r>
                <a:rPr sz="2800" spc="-105" dirty="0">
                  <a:solidFill>
                    <a:srgbClr val="0D0D0D"/>
                  </a:solidFill>
                  <a:latin typeface="Calibri"/>
                  <a:cs typeface="Calibri"/>
                </a:rPr>
                <a:t> </a:t>
              </a:r>
              <a:r>
                <a:rPr sz="2800" spc="-10" dirty="0">
                  <a:solidFill>
                    <a:srgbClr val="0D0D0D"/>
                  </a:solidFill>
                  <a:latin typeface="Calibri"/>
                  <a:cs typeface="Calibri"/>
                </a:rPr>
                <a:t>Coordination </a:t>
              </a:r>
              <a:r>
                <a:rPr sz="2800" dirty="0">
                  <a:solidFill>
                    <a:srgbClr val="0D0D0D"/>
                  </a:solidFill>
                  <a:latin typeface="Calibri"/>
                  <a:cs typeface="Calibri"/>
                </a:rPr>
                <a:t>and</a:t>
              </a:r>
              <a:r>
                <a:rPr sz="2800" spc="-60" dirty="0">
                  <a:solidFill>
                    <a:srgbClr val="0D0D0D"/>
                  </a:solidFill>
                  <a:latin typeface="Calibri"/>
                  <a:cs typeface="Calibri"/>
                </a:rPr>
                <a:t> </a:t>
              </a:r>
              <a:r>
                <a:rPr sz="2800" spc="-10" dirty="0">
                  <a:solidFill>
                    <a:srgbClr val="0D0D0D"/>
                  </a:solidFill>
                  <a:latin typeface="Calibri"/>
                  <a:cs typeface="Calibri"/>
                </a:rPr>
                <a:t>Support</a:t>
              </a:r>
              <a:endParaRPr sz="2800">
                <a:latin typeface="Calibri"/>
                <a:cs typeface="Calibri"/>
              </a:endParaRPr>
            </a:p>
            <a:p>
              <a:pPr marL="494030" marR="738505" indent="-481965">
                <a:lnSpc>
                  <a:spcPct val="100000"/>
                </a:lnSpc>
                <a:buFont typeface="Arial"/>
                <a:buChar char="●"/>
                <a:tabLst>
                  <a:tab pos="494030" algn="l"/>
                </a:tabLst>
              </a:pPr>
              <a:r>
                <a:rPr sz="2800" dirty="0">
                  <a:solidFill>
                    <a:srgbClr val="0D0D0D"/>
                  </a:solidFill>
                  <a:latin typeface="Calibri"/>
                  <a:cs typeface="Calibri"/>
                </a:rPr>
                <a:t>Enhanced</a:t>
              </a:r>
              <a:r>
                <a:rPr sz="2800" spc="-155" dirty="0">
                  <a:solidFill>
                    <a:srgbClr val="0D0D0D"/>
                  </a:solidFill>
                  <a:latin typeface="Calibri"/>
                  <a:cs typeface="Calibri"/>
                </a:rPr>
                <a:t> </a:t>
              </a:r>
              <a:r>
                <a:rPr sz="2800" spc="-10" dirty="0">
                  <a:solidFill>
                    <a:srgbClr val="0D0D0D"/>
                  </a:solidFill>
                  <a:latin typeface="Calibri"/>
                  <a:cs typeface="Calibri"/>
                </a:rPr>
                <a:t>Community Integration</a:t>
              </a:r>
              <a:endParaRPr sz="2800">
                <a:latin typeface="Calibri"/>
                <a:cs typeface="Calibri"/>
              </a:endParaRPr>
            </a:p>
          </p:txBody>
        </p:sp>
      </p:grpSp>
      <p:sp>
        <p:nvSpPr>
          <p:cNvPr id="14" name="object 14">
            <a:extLst>
              <a:ext uri="{C183D7F6-B498-43B3-948B-1728B52AA6E4}">
                <adec:decorative xmlns:adec="http://schemas.microsoft.com/office/drawing/2017/decorative" val="1"/>
              </a:ext>
            </a:extLst>
          </p:cNvPr>
          <p:cNvSpPr txBox="1"/>
          <p:nvPr/>
        </p:nvSpPr>
        <p:spPr>
          <a:xfrm>
            <a:off x="17563250" y="9544773"/>
            <a:ext cx="311150" cy="330200"/>
          </a:xfrm>
          <a:prstGeom prst="rect">
            <a:avLst/>
          </a:prstGeom>
        </p:spPr>
        <p:txBody>
          <a:bodyPr vert="horz" wrap="square" lIns="0" tIns="12700" rIns="0" bIns="0" rtlCol="0">
            <a:spAutoFit/>
          </a:bodyPr>
          <a:lstStyle/>
          <a:p>
            <a:pPr marL="12700">
              <a:lnSpc>
                <a:spcPct val="100000"/>
              </a:lnSpc>
              <a:spcBef>
                <a:spcPts val="100"/>
              </a:spcBef>
            </a:pPr>
            <a:r>
              <a:rPr sz="2000" spc="45" dirty="0">
                <a:solidFill>
                  <a:srgbClr val="666666"/>
                </a:solidFill>
                <a:latin typeface="Trebuchet MS"/>
                <a:cs typeface="Trebuchet MS"/>
              </a:rPr>
              <a:t>29</a:t>
            </a:r>
            <a:endParaRPr sz="2000">
              <a:latin typeface="Trebuchet MS"/>
              <a:cs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18287999" y="10286999"/>
                </a:moveTo>
                <a:lnTo>
                  <a:pt x="0" y="10286999"/>
                </a:lnTo>
                <a:lnTo>
                  <a:pt x="0" y="0"/>
                </a:lnTo>
                <a:lnTo>
                  <a:pt x="18287999" y="0"/>
                </a:lnTo>
                <a:lnTo>
                  <a:pt x="18287999" y="10286999"/>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xfrm>
            <a:off x="2148150" y="327336"/>
            <a:ext cx="13992225" cy="769620"/>
          </a:xfrm>
          <a:prstGeom prst="rect">
            <a:avLst/>
          </a:prstGeom>
          <a:ln w="9524">
            <a:solidFill>
              <a:srgbClr val="FFFFFF"/>
            </a:solidFill>
          </a:ln>
        </p:spPr>
        <p:txBody>
          <a:bodyPr vert="horz" wrap="square" lIns="0" tIns="0" rIns="0" bIns="0" rtlCol="0">
            <a:spAutoFit/>
          </a:bodyPr>
          <a:lstStyle/>
          <a:p>
            <a:pPr marL="654050">
              <a:lnSpc>
                <a:spcPts val="5800"/>
              </a:lnSpc>
            </a:pPr>
            <a:r>
              <a:rPr dirty="0"/>
              <a:t>The</a:t>
            </a:r>
            <a:r>
              <a:rPr spc="-110" dirty="0"/>
              <a:t> </a:t>
            </a:r>
            <a:r>
              <a:rPr dirty="0"/>
              <a:t>View</a:t>
            </a:r>
            <a:r>
              <a:rPr spc="-105" dirty="0"/>
              <a:t> </a:t>
            </a:r>
            <a:r>
              <a:rPr dirty="0"/>
              <a:t>from</a:t>
            </a:r>
            <a:r>
              <a:rPr spc="-105" dirty="0"/>
              <a:t> </a:t>
            </a:r>
            <a:r>
              <a:rPr dirty="0"/>
              <a:t>Western</a:t>
            </a:r>
            <a:r>
              <a:rPr spc="-110" dirty="0"/>
              <a:t> </a:t>
            </a:r>
            <a:r>
              <a:rPr spc="-10" dirty="0"/>
              <a:t>Massachusetts</a:t>
            </a:r>
          </a:p>
        </p:txBody>
      </p:sp>
      <p:pic>
        <p:nvPicPr>
          <p:cNvPr id="4" name="object 4">
            <a:extLst>
              <a:ext uri="{C183D7F6-B498-43B3-948B-1728B52AA6E4}">
                <adec:decorative xmlns:adec="http://schemas.microsoft.com/office/drawing/2017/decorative" val="1"/>
              </a:ext>
            </a:extLst>
          </p:cNvPr>
          <p:cNvPicPr/>
          <p:nvPr/>
        </p:nvPicPr>
        <p:blipFill>
          <a:blip r:embed="rId2" cstate="print"/>
          <a:stretch>
            <a:fillRect/>
          </a:stretch>
        </p:blipFill>
        <p:spPr>
          <a:xfrm>
            <a:off x="16197575" y="161150"/>
            <a:ext cx="1835188" cy="1834896"/>
          </a:xfrm>
          <a:prstGeom prst="rect">
            <a:avLst/>
          </a:prstGeom>
        </p:spPr>
      </p:pic>
      <p:sp>
        <p:nvSpPr>
          <p:cNvPr id="5" name="object 5"/>
          <p:cNvSpPr txBox="1"/>
          <p:nvPr/>
        </p:nvSpPr>
        <p:spPr>
          <a:xfrm>
            <a:off x="762046" y="3016072"/>
            <a:ext cx="7268209" cy="3911600"/>
          </a:xfrm>
          <a:prstGeom prst="rect">
            <a:avLst/>
          </a:prstGeom>
        </p:spPr>
        <p:txBody>
          <a:bodyPr vert="horz" wrap="square" lIns="0" tIns="271780" rIns="0" bIns="0" rtlCol="0">
            <a:spAutoFit/>
          </a:bodyPr>
          <a:lstStyle/>
          <a:p>
            <a:pPr marL="501650" indent="-488950">
              <a:lnSpc>
                <a:spcPct val="100000"/>
              </a:lnSpc>
              <a:spcBef>
                <a:spcPts val="2140"/>
              </a:spcBef>
              <a:buFont typeface="Arial"/>
              <a:buChar char="●"/>
              <a:tabLst>
                <a:tab pos="501650" algn="l"/>
              </a:tabLst>
            </a:pPr>
            <a:r>
              <a:rPr sz="3400" b="1" spc="-10" dirty="0">
                <a:solidFill>
                  <a:srgbClr val="D8D8D8"/>
                </a:solidFill>
                <a:latin typeface="Georgia"/>
                <a:cs typeface="Georgia"/>
              </a:rPr>
              <a:t>800,000+</a:t>
            </a:r>
            <a:r>
              <a:rPr sz="3400" b="1" spc="-165" dirty="0">
                <a:solidFill>
                  <a:srgbClr val="D8D8D8"/>
                </a:solidFill>
                <a:latin typeface="Georgia"/>
                <a:cs typeface="Georgia"/>
              </a:rPr>
              <a:t> </a:t>
            </a:r>
            <a:r>
              <a:rPr sz="3400" b="1" dirty="0">
                <a:solidFill>
                  <a:srgbClr val="D8D8D8"/>
                </a:solidFill>
                <a:latin typeface="Georgia"/>
                <a:cs typeface="Georgia"/>
              </a:rPr>
              <a:t>regional</a:t>
            </a:r>
            <a:r>
              <a:rPr sz="3400" b="1" spc="-160" dirty="0">
                <a:solidFill>
                  <a:srgbClr val="D8D8D8"/>
                </a:solidFill>
                <a:latin typeface="Georgia"/>
                <a:cs typeface="Georgia"/>
              </a:rPr>
              <a:t> </a:t>
            </a:r>
            <a:r>
              <a:rPr sz="3400" b="1" spc="-10" dirty="0">
                <a:solidFill>
                  <a:srgbClr val="D8D8D8"/>
                </a:solidFill>
                <a:latin typeface="Georgia"/>
                <a:cs typeface="Georgia"/>
              </a:rPr>
              <a:t>population</a:t>
            </a:r>
            <a:endParaRPr sz="3400" dirty="0">
              <a:latin typeface="Georgia"/>
              <a:cs typeface="Georgia"/>
            </a:endParaRPr>
          </a:p>
          <a:p>
            <a:pPr marL="501650" indent="-488950">
              <a:lnSpc>
                <a:spcPct val="100000"/>
              </a:lnSpc>
              <a:spcBef>
                <a:spcPts val="2039"/>
              </a:spcBef>
              <a:buFont typeface="Arial"/>
              <a:buChar char="●"/>
              <a:tabLst>
                <a:tab pos="501650" algn="l"/>
              </a:tabLst>
            </a:pPr>
            <a:r>
              <a:rPr sz="3400" b="1" dirty="0">
                <a:solidFill>
                  <a:srgbClr val="D8D8D8"/>
                </a:solidFill>
                <a:latin typeface="Georgia"/>
                <a:cs typeface="Georgia"/>
              </a:rPr>
              <a:t>multiple</a:t>
            </a:r>
            <a:r>
              <a:rPr sz="3400" b="1" spc="-195" dirty="0">
                <a:solidFill>
                  <a:srgbClr val="D8D8D8"/>
                </a:solidFill>
                <a:latin typeface="Georgia"/>
                <a:cs typeface="Georgia"/>
              </a:rPr>
              <a:t> </a:t>
            </a:r>
            <a:r>
              <a:rPr sz="3400" b="1" spc="-10" dirty="0">
                <a:solidFill>
                  <a:srgbClr val="D8D8D8"/>
                </a:solidFill>
                <a:latin typeface="Georgia"/>
                <a:cs typeface="Georgia"/>
              </a:rPr>
              <a:t>counties</a:t>
            </a:r>
            <a:endParaRPr sz="3400" dirty="0">
              <a:latin typeface="Georgia"/>
              <a:cs typeface="Georgia"/>
            </a:endParaRPr>
          </a:p>
          <a:p>
            <a:pPr marL="501650" indent="-488950">
              <a:lnSpc>
                <a:spcPct val="100000"/>
              </a:lnSpc>
              <a:spcBef>
                <a:spcPts val="2039"/>
              </a:spcBef>
              <a:buFont typeface="Arial"/>
              <a:buChar char="●"/>
              <a:tabLst>
                <a:tab pos="501650" algn="l"/>
              </a:tabLst>
            </a:pPr>
            <a:r>
              <a:rPr sz="3400" b="1" dirty="0">
                <a:solidFill>
                  <a:srgbClr val="D8D8D8"/>
                </a:solidFill>
                <a:latin typeface="Georgia"/>
                <a:cs typeface="Georgia"/>
              </a:rPr>
              <a:t>limited</a:t>
            </a:r>
            <a:r>
              <a:rPr sz="3400" b="1" spc="-35" dirty="0">
                <a:solidFill>
                  <a:srgbClr val="D8D8D8"/>
                </a:solidFill>
                <a:latin typeface="Georgia"/>
                <a:cs typeface="Georgia"/>
              </a:rPr>
              <a:t> </a:t>
            </a:r>
            <a:r>
              <a:rPr sz="3400" b="1" spc="-10" dirty="0">
                <a:solidFill>
                  <a:srgbClr val="D8D8D8"/>
                </a:solidFill>
                <a:latin typeface="Georgia"/>
                <a:cs typeface="Georgia"/>
              </a:rPr>
              <a:t>transportation</a:t>
            </a:r>
            <a:endParaRPr sz="3400" dirty="0">
              <a:latin typeface="Georgia"/>
              <a:cs typeface="Georgia"/>
            </a:endParaRPr>
          </a:p>
          <a:p>
            <a:pPr marL="501650" indent="-488950">
              <a:lnSpc>
                <a:spcPct val="100000"/>
              </a:lnSpc>
              <a:spcBef>
                <a:spcPts val="2039"/>
              </a:spcBef>
              <a:buFont typeface="Arial"/>
              <a:buChar char="●"/>
              <a:tabLst>
                <a:tab pos="501650" algn="l"/>
              </a:tabLst>
            </a:pPr>
            <a:r>
              <a:rPr sz="3400" b="1" spc="-10" dirty="0">
                <a:solidFill>
                  <a:srgbClr val="D8D8D8"/>
                </a:solidFill>
                <a:latin typeface="Georgia"/>
                <a:cs typeface="Georgia"/>
              </a:rPr>
              <a:t>workforce</a:t>
            </a:r>
            <a:r>
              <a:rPr sz="3400" b="1" spc="-145" dirty="0">
                <a:solidFill>
                  <a:srgbClr val="D8D8D8"/>
                </a:solidFill>
                <a:latin typeface="Georgia"/>
                <a:cs typeface="Georgia"/>
              </a:rPr>
              <a:t> </a:t>
            </a:r>
            <a:r>
              <a:rPr sz="3400" b="1" spc="-10" dirty="0">
                <a:solidFill>
                  <a:srgbClr val="D8D8D8"/>
                </a:solidFill>
                <a:latin typeface="Georgia"/>
                <a:cs typeface="Georgia"/>
              </a:rPr>
              <a:t>shortages</a:t>
            </a:r>
            <a:endParaRPr sz="3400" dirty="0">
              <a:latin typeface="Georgia"/>
              <a:cs typeface="Georgia"/>
            </a:endParaRPr>
          </a:p>
          <a:p>
            <a:pPr marL="501650" indent="-488950">
              <a:lnSpc>
                <a:spcPct val="100000"/>
              </a:lnSpc>
              <a:spcBef>
                <a:spcPts val="2040"/>
              </a:spcBef>
              <a:buFont typeface="Arial"/>
              <a:buChar char="●"/>
              <a:tabLst>
                <a:tab pos="501650" algn="l"/>
              </a:tabLst>
            </a:pPr>
            <a:r>
              <a:rPr sz="3400" b="1" spc="-10" dirty="0">
                <a:solidFill>
                  <a:srgbClr val="D8D8D8"/>
                </a:solidFill>
                <a:latin typeface="Georgia"/>
                <a:cs typeface="Georgia"/>
              </a:rPr>
              <a:t>treatment</a:t>
            </a:r>
            <a:r>
              <a:rPr sz="3400" b="1" spc="-140" dirty="0">
                <a:solidFill>
                  <a:srgbClr val="D8D8D8"/>
                </a:solidFill>
                <a:latin typeface="Georgia"/>
                <a:cs typeface="Georgia"/>
              </a:rPr>
              <a:t> </a:t>
            </a:r>
            <a:r>
              <a:rPr sz="3400" b="1" dirty="0">
                <a:solidFill>
                  <a:srgbClr val="D8D8D8"/>
                </a:solidFill>
                <a:latin typeface="Georgia"/>
                <a:cs typeface="Georgia"/>
              </a:rPr>
              <a:t>access</a:t>
            </a:r>
            <a:r>
              <a:rPr sz="3400" b="1" spc="-140" dirty="0">
                <a:solidFill>
                  <a:srgbClr val="D8D8D8"/>
                </a:solidFill>
                <a:latin typeface="Georgia"/>
                <a:cs typeface="Georgia"/>
              </a:rPr>
              <a:t> </a:t>
            </a:r>
            <a:r>
              <a:rPr sz="3400" b="1" spc="-20" dirty="0">
                <a:solidFill>
                  <a:srgbClr val="D8D8D8"/>
                </a:solidFill>
                <a:latin typeface="Georgia"/>
                <a:cs typeface="Georgia"/>
              </a:rPr>
              <a:t>gaps</a:t>
            </a:r>
            <a:endParaRPr sz="3400" dirty="0">
              <a:latin typeface="Georgia"/>
              <a:cs typeface="Georgia"/>
            </a:endParaRPr>
          </a:p>
        </p:txBody>
      </p:sp>
      <p:pic>
        <p:nvPicPr>
          <p:cNvPr id="6" name="object 6" descr="Map of western Massachusetts area served by the Department of Mental Health. Cities are noted on the map "/>
          <p:cNvPicPr/>
          <p:nvPr/>
        </p:nvPicPr>
        <p:blipFill>
          <a:blip r:embed="rId3" cstate="print"/>
          <a:stretch>
            <a:fillRect/>
          </a:stretch>
        </p:blipFill>
        <p:spPr>
          <a:xfrm>
            <a:off x="9017075" y="2391988"/>
            <a:ext cx="8622899" cy="5748599"/>
          </a:xfrm>
          <a:prstGeom prst="rect">
            <a:avLst/>
          </a:prstGeom>
        </p:spPr>
      </p:pic>
      <p:sp>
        <p:nvSpPr>
          <p:cNvPr id="7" name="object 7"/>
          <p:cNvSpPr txBox="1"/>
          <p:nvPr/>
        </p:nvSpPr>
        <p:spPr>
          <a:xfrm>
            <a:off x="2213599" y="9086625"/>
            <a:ext cx="14357985" cy="852805"/>
          </a:xfrm>
          <a:prstGeom prst="rect">
            <a:avLst/>
          </a:prstGeom>
          <a:solidFill>
            <a:srgbClr val="D88E29"/>
          </a:solidFill>
        </p:spPr>
        <p:txBody>
          <a:bodyPr vert="horz" wrap="square" lIns="0" tIns="68580" rIns="0" bIns="0" rtlCol="0">
            <a:spAutoFit/>
          </a:bodyPr>
          <a:lstStyle/>
          <a:p>
            <a:pPr marL="835025">
              <a:lnSpc>
                <a:spcPct val="100000"/>
              </a:lnSpc>
              <a:spcBef>
                <a:spcPts val="540"/>
              </a:spcBef>
            </a:pPr>
            <a:r>
              <a:rPr sz="3400" b="1" spc="-10" dirty="0">
                <a:solidFill>
                  <a:srgbClr val="0D224E"/>
                </a:solidFill>
                <a:latin typeface="Georgia"/>
                <a:cs typeface="Georgia"/>
              </a:rPr>
              <a:t>“Innovation</a:t>
            </a:r>
            <a:r>
              <a:rPr sz="3400" b="1" spc="-125" dirty="0">
                <a:solidFill>
                  <a:srgbClr val="0D224E"/>
                </a:solidFill>
                <a:latin typeface="Georgia"/>
                <a:cs typeface="Georgia"/>
              </a:rPr>
              <a:t> </a:t>
            </a:r>
            <a:r>
              <a:rPr sz="3400" b="1" dirty="0">
                <a:solidFill>
                  <a:srgbClr val="0D224E"/>
                </a:solidFill>
                <a:latin typeface="Georgia"/>
                <a:cs typeface="Georgia"/>
              </a:rPr>
              <a:t>often</a:t>
            </a:r>
            <a:r>
              <a:rPr sz="3400" b="1" spc="-120" dirty="0">
                <a:solidFill>
                  <a:srgbClr val="0D224E"/>
                </a:solidFill>
                <a:latin typeface="Georgia"/>
                <a:cs typeface="Georgia"/>
              </a:rPr>
              <a:t> </a:t>
            </a:r>
            <a:r>
              <a:rPr sz="3400" b="1" dirty="0">
                <a:solidFill>
                  <a:srgbClr val="0D224E"/>
                </a:solidFill>
                <a:latin typeface="Georgia"/>
                <a:cs typeface="Georgia"/>
              </a:rPr>
              <a:t>emerges</a:t>
            </a:r>
            <a:r>
              <a:rPr sz="3400" b="1" spc="-120" dirty="0">
                <a:solidFill>
                  <a:srgbClr val="0D224E"/>
                </a:solidFill>
                <a:latin typeface="Georgia"/>
                <a:cs typeface="Georgia"/>
              </a:rPr>
              <a:t> </a:t>
            </a:r>
            <a:r>
              <a:rPr sz="3400" b="1" dirty="0">
                <a:solidFill>
                  <a:srgbClr val="0D224E"/>
                </a:solidFill>
                <a:latin typeface="Georgia"/>
                <a:cs typeface="Georgia"/>
              </a:rPr>
              <a:t>when</a:t>
            </a:r>
            <a:r>
              <a:rPr sz="3400" b="1" spc="-125" dirty="0">
                <a:solidFill>
                  <a:srgbClr val="0D224E"/>
                </a:solidFill>
                <a:latin typeface="Georgia"/>
                <a:cs typeface="Georgia"/>
              </a:rPr>
              <a:t> </a:t>
            </a:r>
            <a:r>
              <a:rPr sz="3400" b="1" dirty="0">
                <a:solidFill>
                  <a:srgbClr val="0D224E"/>
                </a:solidFill>
                <a:latin typeface="Georgia"/>
                <a:cs typeface="Georgia"/>
              </a:rPr>
              <a:t>waiting</a:t>
            </a:r>
            <a:r>
              <a:rPr sz="3400" b="1" spc="-120" dirty="0">
                <a:solidFill>
                  <a:srgbClr val="0D224E"/>
                </a:solidFill>
                <a:latin typeface="Georgia"/>
                <a:cs typeface="Georgia"/>
              </a:rPr>
              <a:t> </a:t>
            </a:r>
            <a:r>
              <a:rPr sz="3400" b="1" dirty="0">
                <a:solidFill>
                  <a:srgbClr val="0D224E"/>
                </a:solidFill>
                <a:latin typeface="Georgia"/>
                <a:cs typeface="Georgia"/>
              </a:rPr>
              <a:t>isn’t</a:t>
            </a:r>
            <a:r>
              <a:rPr sz="3400" b="1" spc="-114" dirty="0">
                <a:solidFill>
                  <a:srgbClr val="0D224E"/>
                </a:solidFill>
                <a:latin typeface="Georgia"/>
                <a:cs typeface="Georgia"/>
              </a:rPr>
              <a:t> </a:t>
            </a:r>
            <a:r>
              <a:rPr sz="3400" b="1" dirty="0">
                <a:solidFill>
                  <a:srgbClr val="0D224E"/>
                </a:solidFill>
                <a:latin typeface="Georgia"/>
                <a:cs typeface="Georgia"/>
              </a:rPr>
              <a:t>an</a:t>
            </a:r>
            <a:r>
              <a:rPr sz="3400" b="1" spc="-125" dirty="0">
                <a:solidFill>
                  <a:srgbClr val="0D224E"/>
                </a:solidFill>
                <a:latin typeface="Georgia"/>
                <a:cs typeface="Georgia"/>
              </a:rPr>
              <a:t> </a:t>
            </a:r>
            <a:r>
              <a:rPr sz="3400" b="1" spc="-10" dirty="0">
                <a:solidFill>
                  <a:srgbClr val="0D224E"/>
                </a:solidFill>
                <a:latin typeface="Georgia"/>
                <a:cs typeface="Georgia"/>
              </a:rPr>
              <a:t>option.”</a:t>
            </a:r>
            <a:endParaRPr sz="3400">
              <a:latin typeface="Georgia"/>
              <a:cs typeface="Georgia"/>
            </a:endParaRPr>
          </a:p>
        </p:txBody>
      </p:sp>
      <p:pic>
        <p:nvPicPr>
          <p:cNvPr id="8" name="object 8">
            <a:extLst>
              <a:ext uri="{C183D7F6-B498-43B3-948B-1728B52AA6E4}">
                <adec:decorative xmlns:adec="http://schemas.microsoft.com/office/drawing/2017/decorative" val="1"/>
              </a:ext>
            </a:extLst>
          </p:cNvPr>
          <p:cNvPicPr/>
          <p:nvPr/>
        </p:nvPicPr>
        <p:blipFill>
          <a:blip r:embed="rId4" cstate="print"/>
          <a:stretch>
            <a:fillRect/>
          </a:stretch>
        </p:blipFill>
        <p:spPr>
          <a:xfrm>
            <a:off x="255224" y="161000"/>
            <a:ext cx="1835198" cy="1835198"/>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18287999" y="10286999"/>
                </a:moveTo>
                <a:lnTo>
                  <a:pt x="0" y="10286999"/>
                </a:lnTo>
                <a:lnTo>
                  <a:pt x="0" y="0"/>
                </a:lnTo>
                <a:lnTo>
                  <a:pt x="18287999" y="0"/>
                </a:lnTo>
                <a:lnTo>
                  <a:pt x="18287999" y="10286999"/>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xfrm>
            <a:off x="1238965" y="3692428"/>
            <a:ext cx="15577185" cy="1336040"/>
          </a:xfrm>
          <a:prstGeom prst="rect">
            <a:avLst/>
          </a:prstGeom>
        </p:spPr>
        <p:txBody>
          <a:bodyPr vert="horz" wrap="square" lIns="0" tIns="12700" rIns="0" bIns="0" rtlCol="0">
            <a:spAutoFit/>
          </a:bodyPr>
          <a:lstStyle/>
          <a:p>
            <a:pPr marL="4680585" marR="5080" indent="-4668520">
              <a:lnSpc>
                <a:spcPct val="100000"/>
              </a:lnSpc>
              <a:spcBef>
                <a:spcPts val="100"/>
              </a:spcBef>
            </a:pPr>
            <a:r>
              <a:rPr sz="4300" dirty="0"/>
              <a:t>THANK</a:t>
            </a:r>
            <a:r>
              <a:rPr sz="4300" spc="-95" dirty="0"/>
              <a:t> </a:t>
            </a:r>
            <a:r>
              <a:rPr sz="4300" dirty="0"/>
              <a:t>YOU</a:t>
            </a:r>
            <a:r>
              <a:rPr sz="4300" spc="-95" dirty="0"/>
              <a:t> </a:t>
            </a:r>
            <a:r>
              <a:rPr sz="4300" dirty="0"/>
              <a:t>CPBHC</a:t>
            </a:r>
            <a:r>
              <a:rPr sz="4300" spc="-95" dirty="0"/>
              <a:t> </a:t>
            </a:r>
            <a:r>
              <a:rPr sz="4300" dirty="0"/>
              <a:t>Advisory</a:t>
            </a:r>
            <a:r>
              <a:rPr sz="4300" spc="-90" dirty="0"/>
              <a:t> </a:t>
            </a:r>
            <a:r>
              <a:rPr sz="4300" dirty="0"/>
              <a:t>Council</a:t>
            </a:r>
            <a:r>
              <a:rPr sz="4300" spc="-90" dirty="0"/>
              <a:t> </a:t>
            </a:r>
            <a:r>
              <a:rPr sz="4300" dirty="0"/>
              <a:t>for</a:t>
            </a:r>
            <a:r>
              <a:rPr sz="4300" spc="-90" dirty="0"/>
              <a:t> </a:t>
            </a:r>
            <a:r>
              <a:rPr sz="4300" dirty="0"/>
              <a:t>inviting</a:t>
            </a:r>
            <a:r>
              <a:rPr sz="4300" spc="-95" dirty="0"/>
              <a:t> </a:t>
            </a:r>
            <a:r>
              <a:rPr sz="4300" dirty="0"/>
              <a:t>us</a:t>
            </a:r>
            <a:r>
              <a:rPr sz="4300" spc="-95" dirty="0"/>
              <a:t> </a:t>
            </a:r>
            <a:r>
              <a:rPr sz="4300" spc="-25" dirty="0"/>
              <a:t>to </a:t>
            </a:r>
            <a:r>
              <a:rPr sz="4300" dirty="0"/>
              <a:t>share</a:t>
            </a:r>
            <a:r>
              <a:rPr sz="4300" spc="-140" dirty="0"/>
              <a:t> </a:t>
            </a:r>
            <a:r>
              <a:rPr sz="4300" dirty="0"/>
              <a:t>about</a:t>
            </a:r>
            <a:r>
              <a:rPr sz="4300" spc="-135" dirty="0"/>
              <a:t> </a:t>
            </a:r>
            <a:r>
              <a:rPr sz="4300" dirty="0"/>
              <a:t>our</a:t>
            </a:r>
            <a:r>
              <a:rPr sz="4300" spc="-130" dirty="0"/>
              <a:t> </a:t>
            </a:r>
            <a:r>
              <a:rPr sz="4300" spc="-10" dirty="0"/>
              <a:t>work.</a:t>
            </a:r>
            <a:endParaRPr sz="4300"/>
          </a:p>
        </p:txBody>
      </p:sp>
      <p:pic>
        <p:nvPicPr>
          <p:cNvPr id="7" name="object 7" descr="Image of Department of Public Health team in front of an office building"/>
          <p:cNvPicPr/>
          <p:nvPr/>
        </p:nvPicPr>
        <p:blipFill>
          <a:blip r:embed="rId2" cstate="print"/>
          <a:stretch>
            <a:fillRect/>
          </a:stretch>
        </p:blipFill>
        <p:spPr>
          <a:xfrm>
            <a:off x="6518888" y="216102"/>
            <a:ext cx="5757849" cy="3235176"/>
          </a:xfrm>
          <a:prstGeom prst="rect">
            <a:avLst/>
          </a:prstGeom>
        </p:spPr>
      </p:pic>
      <p:sp>
        <p:nvSpPr>
          <p:cNvPr id="4" name="object 4"/>
          <p:cNvSpPr txBox="1"/>
          <p:nvPr/>
        </p:nvSpPr>
        <p:spPr>
          <a:xfrm>
            <a:off x="1688497" y="5658388"/>
            <a:ext cx="14675485" cy="4018279"/>
          </a:xfrm>
          <a:prstGeom prst="rect">
            <a:avLst/>
          </a:prstGeom>
        </p:spPr>
        <p:txBody>
          <a:bodyPr vert="horz" wrap="square" lIns="0" tIns="12700" rIns="0" bIns="0" rtlCol="0">
            <a:spAutoFit/>
          </a:bodyPr>
          <a:lstStyle/>
          <a:p>
            <a:pPr marL="12065" marR="5080" algn="ctr">
              <a:lnSpc>
                <a:spcPct val="100000"/>
              </a:lnSpc>
              <a:spcBef>
                <a:spcPts val="100"/>
              </a:spcBef>
            </a:pPr>
            <a:r>
              <a:rPr sz="4300" b="1" dirty="0">
                <a:solidFill>
                  <a:srgbClr val="D88E29"/>
                </a:solidFill>
                <a:latin typeface="Georgia"/>
                <a:cs typeface="Georgia"/>
              </a:rPr>
              <a:t>We</a:t>
            </a:r>
            <a:r>
              <a:rPr sz="4300" b="1" spc="-105" dirty="0">
                <a:solidFill>
                  <a:srgbClr val="D88E29"/>
                </a:solidFill>
                <a:latin typeface="Georgia"/>
                <a:cs typeface="Georgia"/>
              </a:rPr>
              <a:t> </a:t>
            </a:r>
            <a:r>
              <a:rPr sz="4300" b="1" dirty="0">
                <a:solidFill>
                  <a:srgbClr val="D88E29"/>
                </a:solidFill>
                <a:latin typeface="Georgia"/>
                <a:cs typeface="Georgia"/>
              </a:rPr>
              <a:t>warmly</a:t>
            </a:r>
            <a:r>
              <a:rPr sz="4300" b="1" spc="-100" dirty="0">
                <a:solidFill>
                  <a:srgbClr val="D88E29"/>
                </a:solidFill>
                <a:latin typeface="Georgia"/>
                <a:cs typeface="Georgia"/>
              </a:rPr>
              <a:t> </a:t>
            </a:r>
            <a:r>
              <a:rPr sz="4300" b="1" dirty="0">
                <a:solidFill>
                  <a:srgbClr val="D88E29"/>
                </a:solidFill>
                <a:latin typeface="Georgia"/>
                <a:cs typeface="Georgia"/>
              </a:rPr>
              <a:t>extend</a:t>
            </a:r>
            <a:r>
              <a:rPr sz="4300" b="1" spc="-100" dirty="0">
                <a:solidFill>
                  <a:srgbClr val="D88E29"/>
                </a:solidFill>
                <a:latin typeface="Georgia"/>
                <a:cs typeface="Georgia"/>
              </a:rPr>
              <a:t> </a:t>
            </a:r>
            <a:r>
              <a:rPr sz="4300" b="1" dirty="0">
                <a:solidFill>
                  <a:srgbClr val="D88E29"/>
                </a:solidFill>
                <a:latin typeface="Georgia"/>
                <a:cs typeface="Georgia"/>
              </a:rPr>
              <a:t>an</a:t>
            </a:r>
            <a:r>
              <a:rPr sz="4300" b="1" spc="-105" dirty="0">
                <a:solidFill>
                  <a:srgbClr val="D88E29"/>
                </a:solidFill>
                <a:latin typeface="Georgia"/>
                <a:cs typeface="Georgia"/>
              </a:rPr>
              <a:t> </a:t>
            </a:r>
            <a:r>
              <a:rPr sz="4300" b="1" dirty="0">
                <a:solidFill>
                  <a:srgbClr val="D88E29"/>
                </a:solidFill>
                <a:latin typeface="Georgia"/>
                <a:cs typeface="Georgia"/>
              </a:rPr>
              <a:t>invitation</a:t>
            </a:r>
            <a:r>
              <a:rPr sz="4300" b="1" spc="-100" dirty="0">
                <a:solidFill>
                  <a:srgbClr val="D88E29"/>
                </a:solidFill>
                <a:latin typeface="Georgia"/>
                <a:cs typeface="Georgia"/>
              </a:rPr>
              <a:t> </a:t>
            </a:r>
            <a:r>
              <a:rPr sz="4300" b="1" dirty="0">
                <a:solidFill>
                  <a:srgbClr val="D88E29"/>
                </a:solidFill>
                <a:latin typeface="Georgia"/>
                <a:cs typeface="Georgia"/>
              </a:rPr>
              <a:t>to</a:t>
            </a:r>
            <a:r>
              <a:rPr sz="4300" b="1" spc="-105" dirty="0">
                <a:solidFill>
                  <a:srgbClr val="D88E29"/>
                </a:solidFill>
                <a:latin typeface="Georgia"/>
                <a:cs typeface="Georgia"/>
              </a:rPr>
              <a:t> </a:t>
            </a:r>
            <a:r>
              <a:rPr sz="4300" b="1" dirty="0">
                <a:solidFill>
                  <a:srgbClr val="D88E29"/>
                </a:solidFill>
                <a:latin typeface="Georgia"/>
                <a:cs typeface="Georgia"/>
              </a:rPr>
              <a:t>visit</a:t>
            </a:r>
            <a:r>
              <a:rPr sz="4300" b="1" spc="-105" dirty="0">
                <a:solidFill>
                  <a:srgbClr val="D88E29"/>
                </a:solidFill>
                <a:latin typeface="Georgia"/>
                <a:cs typeface="Georgia"/>
              </a:rPr>
              <a:t> </a:t>
            </a:r>
            <a:r>
              <a:rPr sz="4300" b="1" dirty="0">
                <a:solidFill>
                  <a:srgbClr val="D88E29"/>
                </a:solidFill>
                <a:latin typeface="Georgia"/>
                <a:cs typeface="Georgia"/>
              </a:rPr>
              <a:t>at</a:t>
            </a:r>
            <a:r>
              <a:rPr sz="4300" b="1" spc="-105" dirty="0">
                <a:solidFill>
                  <a:srgbClr val="D88E29"/>
                </a:solidFill>
                <a:latin typeface="Georgia"/>
                <a:cs typeface="Georgia"/>
              </a:rPr>
              <a:t> </a:t>
            </a:r>
            <a:r>
              <a:rPr sz="4300" b="1" dirty="0">
                <a:solidFill>
                  <a:srgbClr val="D88E29"/>
                </a:solidFill>
                <a:latin typeface="Georgia"/>
                <a:cs typeface="Georgia"/>
              </a:rPr>
              <a:t>the</a:t>
            </a:r>
            <a:r>
              <a:rPr sz="4300" b="1" spc="-100" dirty="0">
                <a:solidFill>
                  <a:srgbClr val="D88E29"/>
                </a:solidFill>
                <a:latin typeface="Georgia"/>
                <a:cs typeface="Georgia"/>
              </a:rPr>
              <a:t> </a:t>
            </a:r>
            <a:r>
              <a:rPr sz="4300" b="1" dirty="0">
                <a:solidFill>
                  <a:srgbClr val="D88E29"/>
                </a:solidFill>
                <a:latin typeface="Georgia"/>
                <a:cs typeface="Georgia"/>
              </a:rPr>
              <a:t>City</a:t>
            </a:r>
            <a:r>
              <a:rPr sz="4300" b="1" spc="-100" dirty="0">
                <a:solidFill>
                  <a:srgbClr val="D88E29"/>
                </a:solidFill>
                <a:latin typeface="Georgia"/>
                <a:cs typeface="Georgia"/>
              </a:rPr>
              <a:t> </a:t>
            </a:r>
            <a:r>
              <a:rPr sz="4300" b="1" spc="-25" dirty="0">
                <a:solidFill>
                  <a:srgbClr val="D88E29"/>
                </a:solidFill>
                <a:latin typeface="Georgia"/>
                <a:cs typeface="Georgia"/>
              </a:rPr>
              <a:t>of </a:t>
            </a:r>
            <a:r>
              <a:rPr sz="4300" b="1" spc="-10" dirty="0">
                <a:solidFill>
                  <a:srgbClr val="D88E29"/>
                </a:solidFill>
                <a:latin typeface="Georgia"/>
                <a:cs typeface="Georgia"/>
              </a:rPr>
              <a:t>Northampton,</a:t>
            </a:r>
            <a:r>
              <a:rPr sz="4300" b="1" spc="-100" dirty="0">
                <a:solidFill>
                  <a:srgbClr val="D88E29"/>
                </a:solidFill>
                <a:latin typeface="Georgia"/>
                <a:cs typeface="Georgia"/>
              </a:rPr>
              <a:t> </a:t>
            </a:r>
            <a:r>
              <a:rPr sz="4300" b="1" dirty="0">
                <a:solidFill>
                  <a:srgbClr val="D88E29"/>
                </a:solidFill>
                <a:latin typeface="Georgia"/>
                <a:cs typeface="Georgia"/>
              </a:rPr>
              <a:t>DHHS</a:t>
            </a:r>
            <a:r>
              <a:rPr sz="4300" b="1" spc="-105" dirty="0">
                <a:solidFill>
                  <a:srgbClr val="D88E29"/>
                </a:solidFill>
                <a:latin typeface="Georgia"/>
                <a:cs typeface="Georgia"/>
              </a:rPr>
              <a:t> </a:t>
            </a:r>
            <a:r>
              <a:rPr sz="4300" b="1" dirty="0">
                <a:solidFill>
                  <a:srgbClr val="D88E29"/>
                </a:solidFill>
                <a:latin typeface="Georgia"/>
                <a:cs typeface="Georgia"/>
              </a:rPr>
              <a:t>and</a:t>
            </a:r>
            <a:r>
              <a:rPr sz="4300" b="1" spc="-95" dirty="0">
                <a:solidFill>
                  <a:srgbClr val="D88E29"/>
                </a:solidFill>
                <a:latin typeface="Georgia"/>
                <a:cs typeface="Georgia"/>
              </a:rPr>
              <a:t> </a:t>
            </a:r>
            <a:r>
              <a:rPr sz="4300" b="1" spc="-20" dirty="0">
                <a:solidFill>
                  <a:srgbClr val="D88E29"/>
                </a:solidFill>
                <a:latin typeface="Georgia"/>
                <a:cs typeface="Georgia"/>
              </a:rPr>
              <a:t>DCC!</a:t>
            </a:r>
            <a:endParaRPr sz="4300" dirty="0">
              <a:latin typeface="Georgia"/>
              <a:cs typeface="Georgia"/>
            </a:endParaRPr>
          </a:p>
          <a:p>
            <a:pPr>
              <a:lnSpc>
                <a:spcPct val="100000"/>
              </a:lnSpc>
            </a:pPr>
            <a:endParaRPr sz="4300" dirty="0">
              <a:latin typeface="Georgia"/>
              <a:cs typeface="Georgia"/>
            </a:endParaRPr>
          </a:p>
          <a:p>
            <a:pPr>
              <a:lnSpc>
                <a:spcPct val="100000"/>
              </a:lnSpc>
              <a:spcBef>
                <a:spcPts val="780"/>
              </a:spcBef>
            </a:pPr>
            <a:endParaRPr sz="4300" dirty="0">
              <a:latin typeface="Georgia"/>
              <a:cs typeface="Georgia"/>
            </a:endParaRPr>
          </a:p>
          <a:p>
            <a:pPr marL="5080" algn="ctr">
              <a:lnSpc>
                <a:spcPct val="100000"/>
              </a:lnSpc>
              <a:spcBef>
                <a:spcPts val="5"/>
              </a:spcBef>
            </a:pPr>
            <a:r>
              <a:rPr sz="4400" b="1" dirty="0">
                <a:solidFill>
                  <a:srgbClr val="D88E29"/>
                </a:solidFill>
                <a:latin typeface="Georgia"/>
                <a:cs typeface="Georgia"/>
              </a:rPr>
              <a:t>It</a:t>
            </a:r>
            <a:r>
              <a:rPr sz="4400" b="1" spc="-50" dirty="0">
                <a:solidFill>
                  <a:srgbClr val="D88E29"/>
                </a:solidFill>
                <a:latin typeface="Georgia"/>
                <a:cs typeface="Georgia"/>
              </a:rPr>
              <a:t> </a:t>
            </a:r>
            <a:r>
              <a:rPr sz="4400" b="1" dirty="0">
                <a:solidFill>
                  <a:srgbClr val="D88E29"/>
                </a:solidFill>
                <a:latin typeface="Georgia"/>
                <a:cs typeface="Georgia"/>
              </a:rPr>
              <a:t>is</a:t>
            </a:r>
            <a:r>
              <a:rPr sz="4400" b="1" spc="-50" dirty="0">
                <a:solidFill>
                  <a:srgbClr val="D88E29"/>
                </a:solidFill>
                <a:latin typeface="Georgia"/>
                <a:cs typeface="Georgia"/>
              </a:rPr>
              <a:t> </a:t>
            </a:r>
            <a:r>
              <a:rPr sz="4400" b="1" dirty="0">
                <a:solidFill>
                  <a:srgbClr val="D88E29"/>
                </a:solidFill>
                <a:latin typeface="Georgia"/>
                <a:cs typeface="Georgia"/>
              </a:rPr>
              <a:t>our</a:t>
            </a:r>
            <a:r>
              <a:rPr sz="4400" b="1" spc="-40" dirty="0">
                <a:solidFill>
                  <a:srgbClr val="D88E29"/>
                </a:solidFill>
                <a:latin typeface="Georgia"/>
                <a:cs typeface="Georgia"/>
              </a:rPr>
              <a:t> </a:t>
            </a:r>
            <a:r>
              <a:rPr sz="4400" b="1" dirty="0">
                <a:solidFill>
                  <a:srgbClr val="D88E29"/>
                </a:solidFill>
                <a:latin typeface="Georgia"/>
                <a:cs typeface="Georgia"/>
              </a:rPr>
              <a:t>pleasure</a:t>
            </a:r>
            <a:r>
              <a:rPr sz="4400" b="1" spc="-50" dirty="0">
                <a:solidFill>
                  <a:srgbClr val="D88E29"/>
                </a:solidFill>
                <a:latin typeface="Georgia"/>
                <a:cs typeface="Georgia"/>
              </a:rPr>
              <a:t> </a:t>
            </a:r>
            <a:r>
              <a:rPr sz="4400" b="1" dirty="0">
                <a:solidFill>
                  <a:srgbClr val="D88E29"/>
                </a:solidFill>
                <a:latin typeface="Georgia"/>
                <a:cs typeface="Georgia"/>
              </a:rPr>
              <a:t>to</a:t>
            </a:r>
            <a:r>
              <a:rPr sz="4400" b="1" spc="-45" dirty="0">
                <a:solidFill>
                  <a:srgbClr val="D88E29"/>
                </a:solidFill>
                <a:latin typeface="Georgia"/>
                <a:cs typeface="Georgia"/>
              </a:rPr>
              <a:t> </a:t>
            </a:r>
            <a:r>
              <a:rPr sz="4400" b="1" dirty="0">
                <a:solidFill>
                  <a:srgbClr val="D88E29"/>
                </a:solidFill>
                <a:latin typeface="Georgia"/>
                <a:cs typeface="Georgia"/>
              </a:rPr>
              <a:t>now</a:t>
            </a:r>
            <a:r>
              <a:rPr sz="4400" b="1" spc="-50" dirty="0">
                <a:solidFill>
                  <a:srgbClr val="D88E29"/>
                </a:solidFill>
                <a:latin typeface="Georgia"/>
                <a:cs typeface="Georgia"/>
              </a:rPr>
              <a:t> </a:t>
            </a:r>
            <a:r>
              <a:rPr sz="4400" b="1" dirty="0">
                <a:solidFill>
                  <a:srgbClr val="D88E29"/>
                </a:solidFill>
                <a:latin typeface="Georgia"/>
                <a:cs typeface="Georgia"/>
              </a:rPr>
              <a:t>hear</a:t>
            </a:r>
            <a:r>
              <a:rPr sz="4400" b="1" spc="-40" dirty="0">
                <a:solidFill>
                  <a:srgbClr val="D88E29"/>
                </a:solidFill>
                <a:latin typeface="Georgia"/>
                <a:cs typeface="Georgia"/>
              </a:rPr>
              <a:t> </a:t>
            </a:r>
            <a:r>
              <a:rPr sz="4400" b="1" spc="-20" dirty="0">
                <a:solidFill>
                  <a:srgbClr val="D88E29"/>
                </a:solidFill>
                <a:latin typeface="Georgia"/>
                <a:cs typeface="Georgia"/>
              </a:rPr>
              <a:t>from</a:t>
            </a:r>
            <a:endParaRPr sz="4400" dirty="0">
              <a:latin typeface="Georgia"/>
              <a:cs typeface="Georgia"/>
            </a:endParaRPr>
          </a:p>
          <a:p>
            <a:pPr marL="9525" algn="ctr">
              <a:lnSpc>
                <a:spcPct val="100000"/>
              </a:lnSpc>
            </a:pPr>
            <a:r>
              <a:rPr sz="4400" b="1" dirty="0">
                <a:solidFill>
                  <a:srgbClr val="D88E29"/>
                </a:solidFill>
                <a:latin typeface="Georgia"/>
                <a:cs typeface="Georgia"/>
              </a:rPr>
              <a:t>Sgt.</a:t>
            </a:r>
            <a:r>
              <a:rPr sz="4400" b="1" spc="-120" dirty="0">
                <a:solidFill>
                  <a:srgbClr val="D88E29"/>
                </a:solidFill>
                <a:latin typeface="Georgia"/>
                <a:cs typeface="Georgia"/>
              </a:rPr>
              <a:t> </a:t>
            </a:r>
            <a:r>
              <a:rPr sz="4400" b="1" dirty="0">
                <a:solidFill>
                  <a:srgbClr val="D88E29"/>
                </a:solidFill>
                <a:latin typeface="Georgia"/>
                <a:cs typeface="Georgia"/>
              </a:rPr>
              <a:t>David</a:t>
            </a:r>
            <a:r>
              <a:rPr sz="4400" b="1" spc="-120" dirty="0">
                <a:solidFill>
                  <a:srgbClr val="D88E29"/>
                </a:solidFill>
                <a:latin typeface="Georgia"/>
                <a:cs typeface="Georgia"/>
              </a:rPr>
              <a:t> </a:t>
            </a:r>
            <a:r>
              <a:rPr sz="4400" b="1" dirty="0">
                <a:solidFill>
                  <a:srgbClr val="D88E29"/>
                </a:solidFill>
                <a:latin typeface="Georgia"/>
                <a:cs typeface="Georgia"/>
              </a:rPr>
              <a:t>Burns,</a:t>
            </a:r>
            <a:r>
              <a:rPr sz="4400" b="1" spc="-120" dirty="0">
                <a:solidFill>
                  <a:srgbClr val="D88E29"/>
                </a:solidFill>
                <a:latin typeface="Georgia"/>
                <a:cs typeface="Georgia"/>
              </a:rPr>
              <a:t> </a:t>
            </a:r>
            <a:r>
              <a:rPr sz="4400" b="1" dirty="0">
                <a:solidFill>
                  <a:srgbClr val="D88E29"/>
                </a:solidFill>
                <a:latin typeface="Georgia"/>
                <a:cs typeface="Georgia"/>
              </a:rPr>
              <a:t>Palmer</a:t>
            </a:r>
            <a:r>
              <a:rPr sz="4400" b="1" spc="-120" dirty="0">
                <a:solidFill>
                  <a:srgbClr val="D88E29"/>
                </a:solidFill>
                <a:latin typeface="Georgia"/>
                <a:cs typeface="Georgia"/>
              </a:rPr>
              <a:t> </a:t>
            </a:r>
            <a:r>
              <a:rPr sz="4400" b="1" dirty="0">
                <a:solidFill>
                  <a:srgbClr val="D88E29"/>
                </a:solidFill>
                <a:latin typeface="Georgia"/>
                <a:cs typeface="Georgia"/>
              </a:rPr>
              <a:t>Police</a:t>
            </a:r>
            <a:r>
              <a:rPr sz="4400" b="1" spc="-125" dirty="0">
                <a:solidFill>
                  <a:srgbClr val="D88E29"/>
                </a:solidFill>
                <a:latin typeface="Georgia"/>
                <a:cs typeface="Georgia"/>
              </a:rPr>
              <a:t> </a:t>
            </a:r>
            <a:r>
              <a:rPr sz="4400" b="1" dirty="0">
                <a:solidFill>
                  <a:srgbClr val="D88E29"/>
                </a:solidFill>
                <a:latin typeface="Georgia"/>
                <a:cs typeface="Georgia"/>
              </a:rPr>
              <a:t>TA</a:t>
            </a:r>
            <a:r>
              <a:rPr sz="4400" b="1" spc="-125" dirty="0">
                <a:solidFill>
                  <a:srgbClr val="D88E29"/>
                </a:solidFill>
                <a:latin typeface="Georgia"/>
                <a:cs typeface="Georgia"/>
              </a:rPr>
              <a:t> </a:t>
            </a:r>
            <a:r>
              <a:rPr sz="4400" b="1" spc="-40" dirty="0">
                <a:solidFill>
                  <a:srgbClr val="D88E29"/>
                </a:solidFill>
                <a:latin typeface="Georgia"/>
                <a:cs typeface="Georgia"/>
              </a:rPr>
              <a:t>LEAD-</a:t>
            </a:r>
            <a:r>
              <a:rPr sz="4400" b="1" spc="-20" dirty="0">
                <a:solidFill>
                  <a:srgbClr val="D88E29"/>
                </a:solidFill>
                <a:latin typeface="Georgia"/>
                <a:cs typeface="Georgia"/>
              </a:rPr>
              <a:t>CIT.</a:t>
            </a:r>
            <a:endParaRPr sz="4400" dirty="0">
              <a:latin typeface="Georgia"/>
              <a:cs typeface="Georgia"/>
            </a:endParaRPr>
          </a:p>
        </p:txBody>
      </p:sp>
      <p:pic>
        <p:nvPicPr>
          <p:cNvPr id="5" name="object 5">
            <a:extLst>
              <a:ext uri="{C183D7F6-B498-43B3-948B-1728B52AA6E4}">
                <adec:decorative xmlns:adec="http://schemas.microsoft.com/office/drawing/2017/decorative" val="1"/>
              </a:ext>
            </a:extLst>
          </p:cNvPr>
          <p:cNvPicPr/>
          <p:nvPr/>
        </p:nvPicPr>
        <p:blipFill>
          <a:blip r:embed="rId3" cstate="print"/>
          <a:stretch>
            <a:fillRect/>
          </a:stretch>
        </p:blipFill>
        <p:spPr>
          <a:xfrm>
            <a:off x="16645525" y="120212"/>
            <a:ext cx="1502049" cy="1421317"/>
          </a:xfrm>
          <a:prstGeom prst="rect">
            <a:avLst/>
          </a:prstGeom>
        </p:spPr>
      </p:pic>
      <p:pic>
        <p:nvPicPr>
          <p:cNvPr id="6" name="object 6">
            <a:extLst>
              <a:ext uri="{C183D7F6-B498-43B3-948B-1728B52AA6E4}">
                <adec:decorative xmlns:adec="http://schemas.microsoft.com/office/drawing/2017/decorative" val="1"/>
              </a:ext>
            </a:extLst>
          </p:cNvPr>
          <p:cNvPicPr/>
          <p:nvPr/>
        </p:nvPicPr>
        <p:blipFill>
          <a:blip r:embed="rId4" cstate="print"/>
          <a:stretch>
            <a:fillRect/>
          </a:stretch>
        </p:blipFill>
        <p:spPr>
          <a:xfrm>
            <a:off x="255224" y="161000"/>
            <a:ext cx="1835198" cy="183519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18287999" y="10286999"/>
                </a:moveTo>
                <a:lnTo>
                  <a:pt x="0" y="10286999"/>
                </a:lnTo>
                <a:lnTo>
                  <a:pt x="0" y="0"/>
                </a:lnTo>
                <a:lnTo>
                  <a:pt x="18287999" y="0"/>
                </a:lnTo>
                <a:lnTo>
                  <a:pt x="18287999" y="10286999"/>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xfrm>
            <a:off x="2023216" y="528222"/>
            <a:ext cx="14290675" cy="1366520"/>
          </a:xfrm>
          <a:prstGeom prst="rect">
            <a:avLst/>
          </a:prstGeom>
        </p:spPr>
        <p:txBody>
          <a:bodyPr vert="horz" wrap="square" lIns="0" tIns="12700" rIns="0" bIns="0" rtlCol="0">
            <a:spAutoFit/>
          </a:bodyPr>
          <a:lstStyle/>
          <a:p>
            <a:pPr marL="1852295" marR="5080" indent="-1840230">
              <a:lnSpc>
                <a:spcPct val="100000"/>
              </a:lnSpc>
              <a:spcBef>
                <a:spcPts val="100"/>
              </a:spcBef>
            </a:pPr>
            <a:r>
              <a:rPr sz="4400" dirty="0"/>
              <a:t>Post</a:t>
            </a:r>
            <a:r>
              <a:rPr sz="4400" spc="-110" dirty="0"/>
              <a:t> </a:t>
            </a:r>
            <a:r>
              <a:rPr sz="4400" dirty="0"/>
              <a:t>OD</a:t>
            </a:r>
            <a:r>
              <a:rPr sz="4400" spc="-95" dirty="0"/>
              <a:t> </a:t>
            </a:r>
            <a:r>
              <a:rPr sz="4400" dirty="0"/>
              <a:t>Outreach</a:t>
            </a:r>
            <a:r>
              <a:rPr sz="4400" spc="-95" dirty="0"/>
              <a:t> </a:t>
            </a:r>
            <a:r>
              <a:rPr sz="4400" dirty="0"/>
              <a:t>Evolving</a:t>
            </a:r>
            <a:r>
              <a:rPr sz="4400" spc="-95" dirty="0"/>
              <a:t> </a:t>
            </a:r>
            <a:r>
              <a:rPr sz="4400" dirty="0"/>
              <a:t>To</a:t>
            </a:r>
            <a:r>
              <a:rPr sz="4400" spc="-90" dirty="0"/>
              <a:t> </a:t>
            </a:r>
            <a:r>
              <a:rPr sz="4400" dirty="0"/>
              <a:t>At</a:t>
            </a:r>
            <a:r>
              <a:rPr sz="4400" spc="-95" dirty="0"/>
              <a:t> </a:t>
            </a:r>
            <a:r>
              <a:rPr sz="4400" dirty="0"/>
              <a:t>Risk</a:t>
            </a:r>
            <a:r>
              <a:rPr sz="4400" spc="-95" dirty="0"/>
              <a:t> </a:t>
            </a:r>
            <a:r>
              <a:rPr sz="4400" spc="-10" dirty="0"/>
              <a:t>Individuals Problem-Oriented-</a:t>
            </a:r>
            <a:r>
              <a:rPr sz="4400" dirty="0"/>
              <a:t>Policing</a:t>
            </a:r>
            <a:r>
              <a:rPr sz="4400" spc="-25" dirty="0"/>
              <a:t> </a:t>
            </a:r>
            <a:r>
              <a:rPr sz="4400" dirty="0"/>
              <a:t>In</a:t>
            </a:r>
            <a:r>
              <a:rPr sz="4400" spc="-10" dirty="0"/>
              <a:t> Action</a:t>
            </a:r>
            <a:endParaRPr sz="4400"/>
          </a:p>
        </p:txBody>
      </p:sp>
      <p:pic>
        <p:nvPicPr>
          <p:cNvPr id="7" name="object 7" descr="Image of Palmer Police Department badge"/>
          <p:cNvPicPr/>
          <p:nvPr/>
        </p:nvPicPr>
        <p:blipFill>
          <a:blip r:embed="rId2" cstate="print"/>
          <a:stretch>
            <a:fillRect/>
          </a:stretch>
        </p:blipFill>
        <p:spPr>
          <a:xfrm>
            <a:off x="1830575" y="3403125"/>
            <a:ext cx="3128774" cy="3480749"/>
          </a:xfrm>
          <a:prstGeom prst="rect">
            <a:avLst/>
          </a:prstGeom>
        </p:spPr>
      </p:pic>
      <p:sp>
        <p:nvSpPr>
          <p:cNvPr id="4" name="object 4"/>
          <p:cNvSpPr txBox="1"/>
          <p:nvPr/>
        </p:nvSpPr>
        <p:spPr>
          <a:xfrm>
            <a:off x="6885249" y="2543966"/>
            <a:ext cx="9475470" cy="7157720"/>
          </a:xfrm>
          <a:prstGeom prst="rect">
            <a:avLst/>
          </a:prstGeom>
        </p:spPr>
        <p:txBody>
          <a:bodyPr vert="horz" wrap="square" lIns="0" tIns="12700" rIns="0" bIns="0" rtlCol="0">
            <a:spAutoFit/>
          </a:bodyPr>
          <a:lstStyle/>
          <a:p>
            <a:pPr marL="516890" indent="-504190">
              <a:lnSpc>
                <a:spcPct val="100000"/>
              </a:lnSpc>
              <a:spcBef>
                <a:spcPts val="100"/>
              </a:spcBef>
              <a:buFont typeface="Arial"/>
              <a:buChar char="●"/>
              <a:tabLst>
                <a:tab pos="516890" algn="l"/>
              </a:tabLst>
            </a:pPr>
            <a:r>
              <a:rPr sz="3600" dirty="0">
                <a:solidFill>
                  <a:srgbClr val="D88E29"/>
                </a:solidFill>
                <a:latin typeface="Georgia"/>
                <a:cs typeface="Georgia"/>
              </a:rPr>
              <a:t>Initial</a:t>
            </a:r>
            <a:r>
              <a:rPr sz="3600" spc="-65" dirty="0">
                <a:solidFill>
                  <a:srgbClr val="D88E29"/>
                </a:solidFill>
                <a:latin typeface="Georgia"/>
                <a:cs typeface="Georgia"/>
              </a:rPr>
              <a:t> </a:t>
            </a:r>
            <a:r>
              <a:rPr sz="3600" dirty="0">
                <a:solidFill>
                  <a:srgbClr val="D88E29"/>
                </a:solidFill>
                <a:latin typeface="Georgia"/>
                <a:cs typeface="Georgia"/>
              </a:rPr>
              <a:t>Implementation</a:t>
            </a:r>
            <a:r>
              <a:rPr sz="3600" spc="-50" dirty="0">
                <a:solidFill>
                  <a:srgbClr val="D88E29"/>
                </a:solidFill>
                <a:latin typeface="Georgia"/>
                <a:cs typeface="Georgia"/>
              </a:rPr>
              <a:t> </a:t>
            </a:r>
            <a:r>
              <a:rPr sz="3600" spc="-20" dirty="0">
                <a:solidFill>
                  <a:srgbClr val="D88E29"/>
                </a:solidFill>
                <a:latin typeface="Georgia"/>
                <a:cs typeface="Georgia"/>
              </a:rPr>
              <a:t>2020</a:t>
            </a:r>
            <a:endParaRPr sz="3600">
              <a:latin typeface="Georgia"/>
              <a:cs typeface="Georgia"/>
            </a:endParaRPr>
          </a:p>
          <a:p>
            <a:pPr marL="516890" indent="-504190">
              <a:lnSpc>
                <a:spcPct val="100000"/>
              </a:lnSpc>
              <a:buFont typeface="Arial"/>
              <a:buChar char="●"/>
              <a:tabLst>
                <a:tab pos="516890" algn="l"/>
              </a:tabLst>
            </a:pPr>
            <a:r>
              <a:rPr sz="3600" dirty="0">
                <a:solidFill>
                  <a:srgbClr val="D88E29"/>
                </a:solidFill>
                <a:latin typeface="Georgia"/>
                <a:cs typeface="Georgia"/>
              </a:rPr>
              <a:t>Community</a:t>
            </a:r>
            <a:r>
              <a:rPr sz="3600" spc="-55" dirty="0">
                <a:solidFill>
                  <a:srgbClr val="D88E29"/>
                </a:solidFill>
                <a:latin typeface="Georgia"/>
                <a:cs typeface="Georgia"/>
              </a:rPr>
              <a:t> </a:t>
            </a:r>
            <a:r>
              <a:rPr sz="3600" spc="-10" dirty="0">
                <a:solidFill>
                  <a:srgbClr val="D88E29"/>
                </a:solidFill>
                <a:latin typeface="Georgia"/>
                <a:cs typeface="Georgia"/>
              </a:rPr>
              <a:t>engagement</a:t>
            </a:r>
            <a:endParaRPr sz="3600">
              <a:latin typeface="Georgia"/>
              <a:cs typeface="Georgia"/>
            </a:endParaRPr>
          </a:p>
          <a:p>
            <a:pPr marL="516890" indent="-504190">
              <a:lnSpc>
                <a:spcPct val="100000"/>
              </a:lnSpc>
              <a:buFont typeface="Arial"/>
              <a:buChar char="●"/>
              <a:tabLst>
                <a:tab pos="516890" algn="l"/>
              </a:tabLst>
            </a:pPr>
            <a:r>
              <a:rPr sz="3600" dirty="0">
                <a:solidFill>
                  <a:srgbClr val="D88E29"/>
                </a:solidFill>
                <a:latin typeface="Georgia"/>
                <a:cs typeface="Georgia"/>
              </a:rPr>
              <a:t>Identification</a:t>
            </a:r>
            <a:r>
              <a:rPr sz="3600" spc="-60" dirty="0">
                <a:solidFill>
                  <a:srgbClr val="D88E29"/>
                </a:solidFill>
                <a:latin typeface="Georgia"/>
                <a:cs typeface="Georgia"/>
              </a:rPr>
              <a:t> </a:t>
            </a:r>
            <a:r>
              <a:rPr sz="3600" dirty="0">
                <a:solidFill>
                  <a:srgbClr val="D88E29"/>
                </a:solidFill>
                <a:latin typeface="Georgia"/>
                <a:cs typeface="Georgia"/>
              </a:rPr>
              <a:t>of</a:t>
            </a:r>
            <a:r>
              <a:rPr sz="3600" spc="-55" dirty="0">
                <a:solidFill>
                  <a:srgbClr val="D88E29"/>
                </a:solidFill>
                <a:latin typeface="Georgia"/>
                <a:cs typeface="Georgia"/>
              </a:rPr>
              <a:t> </a:t>
            </a:r>
            <a:r>
              <a:rPr sz="3600" spc="-10" dirty="0">
                <a:solidFill>
                  <a:srgbClr val="D88E29"/>
                </a:solidFill>
                <a:latin typeface="Georgia"/>
                <a:cs typeface="Georgia"/>
              </a:rPr>
              <a:t>resources</a:t>
            </a:r>
            <a:endParaRPr sz="3600">
              <a:latin typeface="Georgia"/>
              <a:cs typeface="Georgia"/>
            </a:endParaRPr>
          </a:p>
          <a:p>
            <a:pPr marL="3260090" marR="5080" lvl="1" indent="-504825">
              <a:lnSpc>
                <a:spcPct val="100000"/>
              </a:lnSpc>
              <a:buFont typeface="Arial"/>
              <a:buChar char="○"/>
              <a:tabLst>
                <a:tab pos="3260090" algn="l"/>
              </a:tabLst>
            </a:pPr>
            <a:r>
              <a:rPr sz="3600" dirty="0">
                <a:solidFill>
                  <a:srgbClr val="D88E29"/>
                </a:solidFill>
                <a:latin typeface="Georgia"/>
                <a:cs typeface="Georgia"/>
              </a:rPr>
              <a:t>Expanded</a:t>
            </a:r>
            <a:r>
              <a:rPr sz="3600" spc="-35" dirty="0">
                <a:solidFill>
                  <a:srgbClr val="D88E29"/>
                </a:solidFill>
                <a:latin typeface="Georgia"/>
                <a:cs typeface="Georgia"/>
              </a:rPr>
              <a:t> </a:t>
            </a:r>
            <a:r>
              <a:rPr sz="3600" dirty="0">
                <a:solidFill>
                  <a:srgbClr val="D88E29"/>
                </a:solidFill>
                <a:latin typeface="Georgia"/>
                <a:cs typeface="Georgia"/>
              </a:rPr>
              <a:t>use</a:t>
            </a:r>
            <a:r>
              <a:rPr sz="3600" spc="-30" dirty="0">
                <a:solidFill>
                  <a:srgbClr val="D88E29"/>
                </a:solidFill>
                <a:latin typeface="Georgia"/>
                <a:cs typeface="Georgia"/>
              </a:rPr>
              <a:t> </a:t>
            </a:r>
            <a:r>
              <a:rPr sz="3600" dirty="0">
                <a:solidFill>
                  <a:srgbClr val="D88E29"/>
                </a:solidFill>
                <a:latin typeface="Georgia"/>
                <a:cs typeface="Georgia"/>
              </a:rPr>
              <a:t>of</a:t>
            </a:r>
            <a:r>
              <a:rPr sz="3600" spc="-35" dirty="0">
                <a:solidFill>
                  <a:srgbClr val="D88E29"/>
                </a:solidFill>
                <a:latin typeface="Georgia"/>
                <a:cs typeface="Georgia"/>
              </a:rPr>
              <a:t> </a:t>
            </a:r>
            <a:r>
              <a:rPr sz="3600" spc="-10" dirty="0">
                <a:solidFill>
                  <a:srgbClr val="D88E29"/>
                </a:solidFill>
                <a:latin typeface="Georgia"/>
                <a:cs typeface="Georgia"/>
              </a:rPr>
              <a:t>recovery </a:t>
            </a:r>
            <a:r>
              <a:rPr sz="3600" dirty="0">
                <a:solidFill>
                  <a:srgbClr val="D88E29"/>
                </a:solidFill>
                <a:latin typeface="Georgia"/>
                <a:cs typeface="Georgia"/>
              </a:rPr>
              <a:t>coaches</a:t>
            </a:r>
            <a:r>
              <a:rPr sz="3600" spc="-35" dirty="0">
                <a:solidFill>
                  <a:srgbClr val="D88E29"/>
                </a:solidFill>
                <a:latin typeface="Georgia"/>
                <a:cs typeface="Georgia"/>
              </a:rPr>
              <a:t> </a:t>
            </a:r>
            <a:r>
              <a:rPr sz="3600" dirty="0">
                <a:solidFill>
                  <a:srgbClr val="D88E29"/>
                </a:solidFill>
                <a:latin typeface="Georgia"/>
                <a:cs typeface="Georgia"/>
              </a:rPr>
              <a:t>lit</a:t>
            </a:r>
            <a:r>
              <a:rPr sz="3600" spc="-35" dirty="0">
                <a:solidFill>
                  <a:srgbClr val="D88E29"/>
                </a:solidFill>
                <a:latin typeface="Georgia"/>
                <a:cs typeface="Georgia"/>
              </a:rPr>
              <a:t> </a:t>
            </a:r>
            <a:r>
              <a:rPr sz="3600" dirty="0">
                <a:solidFill>
                  <a:srgbClr val="D88E29"/>
                </a:solidFill>
                <a:latin typeface="Georgia"/>
                <a:cs typeface="Georgia"/>
              </a:rPr>
              <a:t>the</a:t>
            </a:r>
            <a:r>
              <a:rPr sz="3600" spc="-35" dirty="0">
                <a:solidFill>
                  <a:srgbClr val="D88E29"/>
                </a:solidFill>
                <a:latin typeface="Georgia"/>
                <a:cs typeface="Georgia"/>
              </a:rPr>
              <a:t> </a:t>
            </a:r>
            <a:r>
              <a:rPr sz="3600" dirty="0">
                <a:solidFill>
                  <a:srgbClr val="D88E29"/>
                </a:solidFill>
                <a:latin typeface="Georgia"/>
                <a:cs typeface="Georgia"/>
              </a:rPr>
              <a:t>path</a:t>
            </a:r>
            <a:r>
              <a:rPr sz="3600" spc="-30" dirty="0">
                <a:solidFill>
                  <a:srgbClr val="D88E29"/>
                </a:solidFill>
                <a:latin typeface="Georgia"/>
                <a:cs typeface="Georgia"/>
              </a:rPr>
              <a:t> </a:t>
            </a:r>
            <a:r>
              <a:rPr sz="3600" dirty="0">
                <a:solidFill>
                  <a:srgbClr val="D88E29"/>
                </a:solidFill>
                <a:latin typeface="Georgia"/>
                <a:cs typeface="Georgia"/>
              </a:rPr>
              <a:t>to</a:t>
            </a:r>
            <a:r>
              <a:rPr sz="3600" spc="-35" dirty="0">
                <a:solidFill>
                  <a:srgbClr val="D88E29"/>
                </a:solidFill>
                <a:latin typeface="Georgia"/>
                <a:cs typeface="Georgia"/>
              </a:rPr>
              <a:t> </a:t>
            </a:r>
            <a:r>
              <a:rPr sz="3600" spc="-10" dirty="0">
                <a:solidFill>
                  <a:srgbClr val="D88E29"/>
                </a:solidFill>
                <a:latin typeface="Georgia"/>
                <a:cs typeface="Georgia"/>
              </a:rPr>
              <a:t>evolving </a:t>
            </a:r>
            <a:r>
              <a:rPr sz="3600" dirty="0">
                <a:solidFill>
                  <a:srgbClr val="D88E29"/>
                </a:solidFill>
                <a:latin typeface="Georgia"/>
                <a:cs typeface="Georgia"/>
              </a:rPr>
              <a:t>the</a:t>
            </a:r>
            <a:r>
              <a:rPr sz="3600" spc="-30" dirty="0">
                <a:solidFill>
                  <a:srgbClr val="D88E29"/>
                </a:solidFill>
                <a:latin typeface="Georgia"/>
                <a:cs typeface="Georgia"/>
              </a:rPr>
              <a:t> </a:t>
            </a:r>
            <a:r>
              <a:rPr sz="3600" dirty="0">
                <a:solidFill>
                  <a:srgbClr val="D88E29"/>
                </a:solidFill>
                <a:latin typeface="Georgia"/>
                <a:cs typeface="Georgia"/>
              </a:rPr>
              <a:t>role</a:t>
            </a:r>
            <a:r>
              <a:rPr sz="3600" spc="-25" dirty="0">
                <a:solidFill>
                  <a:srgbClr val="D88E29"/>
                </a:solidFill>
                <a:latin typeface="Georgia"/>
                <a:cs typeface="Georgia"/>
              </a:rPr>
              <a:t> </a:t>
            </a:r>
            <a:r>
              <a:rPr sz="3600" dirty="0">
                <a:solidFill>
                  <a:srgbClr val="D88E29"/>
                </a:solidFill>
                <a:latin typeface="Georgia"/>
                <a:cs typeface="Georgia"/>
              </a:rPr>
              <a:t>of</a:t>
            </a:r>
            <a:r>
              <a:rPr sz="3600" spc="-25" dirty="0">
                <a:solidFill>
                  <a:srgbClr val="D88E29"/>
                </a:solidFill>
                <a:latin typeface="Georgia"/>
                <a:cs typeface="Georgia"/>
              </a:rPr>
              <a:t> </a:t>
            </a:r>
            <a:r>
              <a:rPr sz="3600" spc="-10" dirty="0">
                <a:solidFill>
                  <a:srgbClr val="D88E29"/>
                </a:solidFill>
                <a:latin typeface="Georgia"/>
                <a:cs typeface="Georgia"/>
              </a:rPr>
              <a:t>DART/DCC</a:t>
            </a:r>
            <a:endParaRPr sz="3600">
              <a:latin typeface="Georgia"/>
              <a:cs typeface="Georgia"/>
            </a:endParaRPr>
          </a:p>
          <a:p>
            <a:pPr marL="516890" indent="-504190">
              <a:lnSpc>
                <a:spcPct val="100000"/>
              </a:lnSpc>
              <a:buFont typeface="Arial"/>
              <a:buChar char="●"/>
              <a:tabLst>
                <a:tab pos="516890" algn="l"/>
              </a:tabLst>
            </a:pPr>
            <a:r>
              <a:rPr sz="3600" dirty="0">
                <a:solidFill>
                  <a:srgbClr val="D88E29"/>
                </a:solidFill>
                <a:latin typeface="Georgia"/>
                <a:cs typeface="Georgia"/>
              </a:rPr>
              <a:t>Relationship</a:t>
            </a:r>
            <a:r>
              <a:rPr sz="3600" spc="-60" dirty="0">
                <a:solidFill>
                  <a:srgbClr val="D88E29"/>
                </a:solidFill>
                <a:latin typeface="Georgia"/>
                <a:cs typeface="Georgia"/>
              </a:rPr>
              <a:t> </a:t>
            </a:r>
            <a:r>
              <a:rPr sz="3600" spc="-10" dirty="0">
                <a:solidFill>
                  <a:srgbClr val="D88E29"/>
                </a:solidFill>
                <a:latin typeface="Georgia"/>
                <a:cs typeface="Georgia"/>
              </a:rPr>
              <a:t>building</a:t>
            </a:r>
            <a:endParaRPr sz="3600">
              <a:latin typeface="Georgia"/>
              <a:cs typeface="Georgia"/>
            </a:endParaRPr>
          </a:p>
          <a:p>
            <a:pPr marL="3260090" marR="534670" lvl="1" indent="-504825">
              <a:lnSpc>
                <a:spcPct val="100000"/>
              </a:lnSpc>
              <a:buFont typeface="Arial"/>
              <a:buChar char="○"/>
              <a:tabLst>
                <a:tab pos="3260090" algn="l"/>
              </a:tabLst>
            </a:pPr>
            <a:r>
              <a:rPr sz="3600" dirty="0">
                <a:solidFill>
                  <a:srgbClr val="D88E29"/>
                </a:solidFill>
                <a:latin typeface="Georgia"/>
                <a:cs typeface="Georgia"/>
              </a:rPr>
              <a:t>Recognizing</a:t>
            </a:r>
            <a:r>
              <a:rPr sz="3600" spc="-40" dirty="0">
                <a:solidFill>
                  <a:srgbClr val="D88E29"/>
                </a:solidFill>
                <a:latin typeface="Georgia"/>
                <a:cs typeface="Georgia"/>
              </a:rPr>
              <a:t> </a:t>
            </a:r>
            <a:r>
              <a:rPr sz="3600" dirty="0">
                <a:solidFill>
                  <a:srgbClr val="D88E29"/>
                </a:solidFill>
                <a:latin typeface="Georgia"/>
                <a:cs typeface="Georgia"/>
              </a:rPr>
              <a:t>the</a:t>
            </a:r>
            <a:r>
              <a:rPr sz="3600" spc="-40" dirty="0">
                <a:solidFill>
                  <a:srgbClr val="D88E29"/>
                </a:solidFill>
                <a:latin typeface="Georgia"/>
                <a:cs typeface="Georgia"/>
              </a:rPr>
              <a:t> </a:t>
            </a:r>
            <a:r>
              <a:rPr sz="3600" dirty="0">
                <a:solidFill>
                  <a:srgbClr val="D88E29"/>
                </a:solidFill>
                <a:latin typeface="Georgia"/>
                <a:cs typeface="Georgia"/>
              </a:rPr>
              <a:t>necessity</a:t>
            </a:r>
            <a:r>
              <a:rPr sz="3600" spc="-35" dirty="0">
                <a:solidFill>
                  <a:srgbClr val="D88E29"/>
                </a:solidFill>
                <a:latin typeface="Georgia"/>
                <a:cs typeface="Georgia"/>
              </a:rPr>
              <a:t> </a:t>
            </a:r>
            <a:r>
              <a:rPr sz="3600" spc="-25" dirty="0">
                <a:solidFill>
                  <a:srgbClr val="D88E29"/>
                </a:solidFill>
                <a:latin typeface="Georgia"/>
                <a:cs typeface="Georgia"/>
              </a:rPr>
              <a:t>of </a:t>
            </a:r>
            <a:r>
              <a:rPr sz="3600" spc="-10" dirty="0">
                <a:solidFill>
                  <a:srgbClr val="D88E29"/>
                </a:solidFill>
                <a:latin typeface="Georgia"/>
                <a:cs typeface="Georgia"/>
              </a:rPr>
              <a:t>partnerships</a:t>
            </a:r>
            <a:endParaRPr sz="3600">
              <a:latin typeface="Georgia"/>
              <a:cs typeface="Georgia"/>
            </a:endParaRPr>
          </a:p>
          <a:p>
            <a:pPr marL="516890" indent="-504190">
              <a:lnSpc>
                <a:spcPct val="100000"/>
              </a:lnSpc>
              <a:buFont typeface="Arial"/>
              <a:buChar char="●"/>
              <a:tabLst>
                <a:tab pos="516890" algn="l"/>
              </a:tabLst>
            </a:pPr>
            <a:r>
              <a:rPr sz="3600" spc="-10" dirty="0">
                <a:solidFill>
                  <a:srgbClr val="D88E29"/>
                </a:solidFill>
                <a:latin typeface="Georgia"/>
                <a:cs typeface="Georgia"/>
              </a:rPr>
              <a:t>Advocacy</a:t>
            </a:r>
            <a:endParaRPr sz="3600">
              <a:latin typeface="Georgia"/>
              <a:cs typeface="Georgia"/>
            </a:endParaRPr>
          </a:p>
          <a:p>
            <a:pPr marL="3260090" marR="470534" lvl="1" indent="-504825">
              <a:lnSpc>
                <a:spcPct val="100000"/>
              </a:lnSpc>
              <a:buFont typeface="Arial"/>
              <a:buChar char="○"/>
              <a:tabLst>
                <a:tab pos="3260090" algn="l"/>
              </a:tabLst>
            </a:pPr>
            <a:r>
              <a:rPr sz="3600" dirty="0">
                <a:solidFill>
                  <a:srgbClr val="D88E29"/>
                </a:solidFill>
                <a:latin typeface="Georgia"/>
                <a:cs typeface="Georgia"/>
              </a:rPr>
              <a:t>Nalox</a:t>
            </a:r>
            <a:r>
              <a:rPr sz="3600" spc="-40" dirty="0">
                <a:solidFill>
                  <a:srgbClr val="D88E29"/>
                </a:solidFill>
                <a:latin typeface="Georgia"/>
                <a:cs typeface="Georgia"/>
              </a:rPr>
              <a:t> </a:t>
            </a:r>
            <a:r>
              <a:rPr sz="3600" dirty="0">
                <a:solidFill>
                  <a:srgbClr val="D88E29"/>
                </a:solidFill>
                <a:latin typeface="Georgia"/>
                <a:cs typeface="Georgia"/>
              </a:rPr>
              <a:t>Box</a:t>
            </a:r>
            <a:r>
              <a:rPr sz="3600" spc="-25" dirty="0">
                <a:solidFill>
                  <a:srgbClr val="D88E29"/>
                </a:solidFill>
                <a:latin typeface="Georgia"/>
                <a:cs typeface="Georgia"/>
              </a:rPr>
              <a:t> </a:t>
            </a:r>
            <a:r>
              <a:rPr sz="3600" dirty="0">
                <a:solidFill>
                  <a:srgbClr val="D88E29"/>
                </a:solidFill>
                <a:latin typeface="Georgia"/>
                <a:cs typeface="Georgia"/>
              </a:rPr>
              <a:t>installation</a:t>
            </a:r>
            <a:r>
              <a:rPr sz="3600" spc="-30" dirty="0">
                <a:solidFill>
                  <a:srgbClr val="D88E29"/>
                </a:solidFill>
                <a:latin typeface="Georgia"/>
                <a:cs typeface="Georgia"/>
              </a:rPr>
              <a:t> </a:t>
            </a:r>
            <a:r>
              <a:rPr sz="3600" dirty="0">
                <a:solidFill>
                  <a:srgbClr val="D88E29"/>
                </a:solidFill>
                <a:latin typeface="Georgia"/>
                <a:cs typeface="Georgia"/>
              </a:rPr>
              <a:t>in</a:t>
            </a:r>
            <a:r>
              <a:rPr sz="3600" spc="-25" dirty="0">
                <a:solidFill>
                  <a:srgbClr val="D88E29"/>
                </a:solidFill>
                <a:latin typeface="Georgia"/>
                <a:cs typeface="Georgia"/>
              </a:rPr>
              <a:t> the </a:t>
            </a:r>
            <a:r>
              <a:rPr sz="3600" spc="-10" dirty="0">
                <a:solidFill>
                  <a:srgbClr val="D88E29"/>
                </a:solidFill>
                <a:latin typeface="Georgia"/>
                <a:cs typeface="Georgia"/>
              </a:rPr>
              <a:t>community</a:t>
            </a:r>
            <a:endParaRPr sz="3600">
              <a:latin typeface="Georgia"/>
              <a:cs typeface="Georgia"/>
            </a:endParaRPr>
          </a:p>
          <a:p>
            <a:pPr marL="516890" indent="-504190">
              <a:lnSpc>
                <a:spcPct val="100000"/>
              </a:lnSpc>
              <a:buFont typeface="Arial"/>
              <a:buChar char="●"/>
              <a:tabLst>
                <a:tab pos="516890" algn="l"/>
              </a:tabLst>
            </a:pPr>
            <a:r>
              <a:rPr sz="3600" dirty="0">
                <a:solidFill>
                  <a:srgbClr val="D88E29"/>
                </a:solidFill>
                <a:latin typeface="Georgia"/>
                <a:cs typeface="Georgia"/>
              </a:rPr>
              <a:t>Building</a:t>
            </a:r>
            <a:r>
              <a:rPr sz="3600" spc="-40" dirty="0">
                <a:solidFill>
                  <a:srgbClr val="D88E29"/>
                </a:solidFill>
                <a:latin typeface="Georgia"/>
                <a:cs typeface="Georgia"/>
              </a:rPr>
              <a:t> </a:t>
            </a:r>
            <a:r>
              <a:rPr sz="3600" dirty="0">
                <a:solidFill>
                  <a:srgbClr val="D88E29"/>
                </a:solidFill>
                <a:latin typeface="Georgia"/>
                <a:cs typeface="Georgia"/>
              </a:rPr>
              <a:t>trust</a:t>
            </a:r>
            <a:r>
              <a:rPr sz="3600" spc="-25" dirty="0">
                <a:solidFill>
                  <a:srgbClr val="D88E29"/>
                </a:solidFill>
                <a:latin typeface="Georgia"/>
                <a:cs typeface="Georgia"/>
              </a:rPr>
              <a:t> </a:t>
            </a:r>
            <a:r>
              <a:rPr sz="3600" dirty="0">
                <a:solidFill>
                  <a:srgbClr val="D88E29"/>
                </a:solidFill>
                <a:latin typeface="Georgia"/>
                <a:cs typeface="Georgia"/>
              </a:rPr>
              <a:t>and</a:t>
            </a:r>
            <a:r>
              <a:rPr sz="3600" spc="-25" dirty="0">
                <a:solidFill>
                  <a:srgbClr val="D88E29"/>
                </a:solidFill>
                <a:latin typeface="Georgia"/>
                <a:cs typeface="Georgia"/>
              </a:rPr>
              <a:t> </a:t>
            </a:r>
            <a:r>
              <a:rPr sz="3600" spc="-10" dirty="0">
                <a:solidFill>
                  <a:srgbClr val="D88E29"/>
                </a:solidFill>
                <a:latin typeface="Georgia"/>
                <a:cs typeface="Georgia"/>
              </a:rPr>
              <a:t>legitimacy</a:t>
            </a:r>
            <a:endParaRPr sz="3600">
              <a:latin typeface="Georgia"/>
              <a:cs typeface="Georgia"/>
            </a:endParaRPr>
          </a:p>
        </p:txBody>
      </p:sp>
      <p:pic>
        <p:nvPicPr>
          <p:cNvPr id="5" name="object 5">
            <a:extLst>
              <a:ext uri="{C183D7F6-B498-43B3-948B-1728B52AA6E4}">
                <adec:decorative xmlns:adec="http://schemas.microsoft.com/office/drawing/2017/decorative" val="1"/>
              </a:ext>
            </a:extLst>
          </p:cNvPr>
          <p:cNvPicPr/>
          <p:nvPr/>
        </p:nvPicPr>
        <p:blipFill>
          <a:blip r:embed="rId3" cstate="print"/>
          <a:stretch>
            <a:fillRect/>
          </a:stretch>
        </p:blipFill>
        <p:spPr>
          <a:xfrm>
            <a:off x="16645525" y="120212"/>
            <a:ext cx="1502049" cy="1421317"/>
          </a:xfrm>
          <a:prstGeom prst="rect">
            <a:avLst/>
          </a:prstGeom>
        </p:spPr>
      </p:pic>
      <p:pic>
        <p:nvPicPr>
          <p:cNvPr id="6" name="object 6">
            <a:extLst>
              <a:ext uri="{C183D7F6-B498-43B3-948B-1728B52AA6E4}">
                <adec:decorative xmlns:adec="http://schemas.microsoft.com/office/drawing/2017/decorative" val="1"/>
              </a:ext>
            </a:extLst>
          </p:cNvPr>
          <p:cNvPicPr/>
          <p:nvPr/>
        </p:nvPicPr>
        <p:blipFill>
          <a:blip r:embed="rId4" cstate="print"/>
          <a:stretch>
            <a:fillRect/>
          </a:stretch>
        </p:blipFill>
        <p:spPr>
          <a:xfrm>
            <a:off x="233245" y="120225"/>
            <a:ext cx="1502625" cy="150262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18287999" y="10286999"/>
                </a:moveTo>
                <a:lnTo>
                  <a:pt x="0" y="10286999"/>
                </a:lnTo>
                <a:lnTo>
                  <a:pt x="0" y="0"/>
                </a:lnTo>
                <a:lnTo>
                  <a:pt x="18287999" y="0"/>
                </a:lnTo>
                <a:lnTo>
                  <a:pt x="18287999" y="10286999"/>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prstGeom prst="rect">
            <a:avLst/>
          </a:prstGeom>
        </p:spPr>
        <p:txBody>
          <a:bodyPr vert="horz" wrap="square" lIns="0" tIns="813856" rIns="0" bIns="0" rtlCol="0">
            <a:spAutoFit/>
          </a:bodyPr>
          <a:lstStyle/>
          <a:p>
            <a:pPr marL="1481455">
              <a:lnSpc>
                <a:spcPct val="100000"/>
              </a:lnSpc>
              <a:spcBef>
                <a:spcPts val="100"/>
              </a:spcBef>
            </a:pPr>
            <a:r>
              <a:rPr sz="4200" dirty="0"/>
              <a:t>City</a:t>
            </a:r>
            <a:r>
              <a:rPr sz="4200" spc="-110" dirty="0"/>
              <a:t> </a:t>
            </a:r>
            <a:r>
              <a:rPr sz="4200" dirty="0"/>
              <a:t>of</a:t>
            </a:r>
            <a:r>
              <a:rPr sz="4200" spc="-110" dirty="0"/>
              <a:t> </a:t>
            </a:r>
            <a:r>
              <a:rPr sz="4200" dirty="0"/>
              <a:t>Palmer</a:t>
            </a:r>
            <a:r>
              <a:rPr sz="4200" spc="-110" dirty="0"/>
              <a:t> </a:t>
            </a:r>
            <a:r>
              <a:rPr sz="4200" dirty="0"/>
              <a:t>Police</a:t>
            </a:r>
            <a:r>
              <a:rPr sz="4200" spc="-114" dirty="0"/>
              <a:t> </a:t>
            </a:r>
            <a:r>
              <a:rPr sz="4200" spc="-10" dirty="0"/>
              <a:t>Initiative:</a:t>
            </a:r>
            <a:r>
              <a:rPr sz="4200" spc="-110" dirty="0"/>
              <a:t> </a:t>
            </a:r>
            <a:r>
              <a:rPr sz="4200" dirty="0"/>
              <a:t>Community</a:t>
            </a:r>
            <a:r>
              <a:rPr sz="4200" spc="-110" dirty="0"/>
              <a:t> </a:t>
            </a:r>
            <a:r>
              <a:rPr sz="4200" spc="-10" dirty="0"/>
              <a:t>Wellness</a:t>
            </a:r>
            <a:endParaRPr sz="4200" dirty="0"/>
          </a:p>
        </p:txBody>
      </p:sp>
      <p:pic>
        <p:nvPicPr>
          <p:cNvPr id="7" name="object 7" descr="Image of 2 Palmer Police Officers and two DART workers at an outdoor event standing behind a table"/>
          <p:cNvPicPr/>
          <p:nvPr/>
        </p:nvPicPr>
        <p:blipFill>
          <a:blip r:embed="rId2" cstate="email">
            <a:extLst>
              <a:ext uri="{28A0092B-C50C-407E-A947-70E740481C1C}">
                <a14:useLocalDpi xmlns:a14="http://schemas.microsoft.com/office/drawing/2010/main"/>
              </a:ext>
            </a:extLst>
          </a:blip>
          <a:stretch>
            <a:fillRect/>
          </a:stretch>
        </p:blipFill>
        <p:spPr>
          <a:xfrm>
            <a:off x="424372" y="3309618"/>
            <a:ext cx="7693900" cy="5770425"/>
          </a:xfrm>
          <a:prstGeom prst="rect">
            <a:avLst/>
          </a:prstGeom>
        </p:spPr>
      </p:pic>
      <p:sp>
        <p:nvSpPr>
          <p:cNvPr id="4" name="object 4"/>
          <p:cNvSpPr txBox="1"/>
          <p:nvPr/>
        </p:nvSpPr>
        <p:spPr>
          <a:xfrm>
            <a:off x="8618725" y="3600871"/>
            <a:ext cx="9005570" cy="5237480"/>
          </a:xfrm>
          <a:prstGeom prst="rect">
            <a:avLst/>
          </a:prstGeom>
        </p:spPr>
        <p:txBody>
          <a:bodyPr vert="horz" wrap="square" lIns="0" tIns="12700" rIns="0" bIns="0" rtlCol="0">
            <a:spAutoFit/>
          </a:bodyPr>
          <a:lstStyle/>
          <a:p>
            <a:pPr marL="532130" indent="-519430">
              <a:lnSpc>
                <a:spcPct val="100000"/>
              </a:lnSpc>
              <a:spcBef>
                <a:spcPts val="100"/>
              </a:spcBef>
              <a:buFont typeface="Arial"/>
              <a:buChar char="●"/>
              <a:tabLst>
                <a:tab pos="532130" algn="l"/>
              </a:tabLst>
            </a:pPr>
            <a:r>
              <a:rPr sz="3800" spc="-10" dirty="0">
                <a:solidFill>
                  <a:srgbClr val="D88E29"/>
                </a:solidFill>
                <a:latin typeface="Georgia"/>
                <a:cs typeface="Georgia"/>
              </a:rPr>
              <a:t>Identification</a:t>
            </a:r>
            <a:r>
              <a:rPr sz="3800" spc="-105" dirty="0">
                <a:solidFill>
                  <a:srgbClr val="D88E29"/>
                </a:solidFill>
                <a:latin typeface="Georgia"/>
                <a:cs typeface="Georgia"/>
              </a:rPr>
              <a:t> </a:t>
            </a:r>
            <a:r>
              <a:rPr sz="3800" dirty="0">
                <a:solidFill>
                  <a:srgbClr val="D88E29"/>
                </a:solidFill>
                <a:latin typeface="Georgia"/>
                <a:cs typeface="Georgia"/>
              </a:rPr>
              <a:t>of</a:t>
            </a:r>
            <a:r>
              <a:rPr sz="3800" spc="-100" dirty="0">
                <a:solidFill>
                  <a:srgbClr val="D88E29"/>
                </a:solidFill>
                <a:latin typeface="Georgia"/>
                <a:cs typeface="Georgia"/>
              </a:rPr>
              <a:t> </a:t>
            </a:r>
            <a:r>
              <a:rPr sz="3800" spc="-10" dirty="0">
                <a:solidFill>
                  <a:srgbClr val="D88E29"/>
                </a:solidFill>
                <a:latin typeface="Georgia"/>
                <a:cs typeface="Georgia"/>
              </a:rPr>
              <a:t>needs</a:t>
            </a:r>
            <a:endParaRPr sz="3800">
              <a:latin typeface="Georgia"/>
              <a:cs typeface="Georgia"/>
            </a:endParaRPr>
          </a:p>
          <a:p>
            <a:pPr marL="532130" indent="-519430">
              <a:lnSpc>
                <a:spcPct val="100000"/>
              </a:lnSpc>
              <a:buFont typeface="Arial"/>
              <a:buChar char="●"/>
              <a:tabLst>
                <a:tab pos="532130" algn="l"/>
              </a:tabLst>
            </a:pPr>
            <a:r>
              <a:rPr sz="3800" spc="-10" dirty="0">
                <a:solidFill>
                  <a:srgbClr val="D88E29"/>
                </a:solidFill>
                <a:latin typeface="Georgia"/>
                <a:cs typeface="Georgia"/>
              </a:rPr>
              <a:t>Centralized</a:t>
            </a:r>
            <a:r>
              <a:rPr sz="3800" spc="-140" dirty="0">
                <a:solidFill>
                  <a:srgbClr val="D88E29"/>
                </a:solidFill>
                <a:latin typeface="Georgia"/>
                <a:cs typeface="Georgia"/>
              </a:rPr>
              <a:t> </a:t>
            </a:r>
            <a:r>
              <a:rPr sz="3800" spc="-25" dirty="0">
                <a:solidFill>
                  <a:srgbClr val="D88E29"/>
                </a:solidFill>
                <a:latin typeface="Georgia"/>
                <a:cs typeface="Georgia"/>
              </a:rPr>
              <a:t>hub</a:t>
            </a:r>
            <a:endParaRPr sz="3800">
              <a:latin typeface="Georgia"/>
              <a:cs typeface="Georgia"/>
            </a:endParaRPr>
          </a:p>
          <a:p>
            <a:pPr marL="532130" marR="5080" indent="-520065">
              <a:lnSpc>
                <a:spcPct val="100000"/>
              </a:lnSpc>
              <a:buFont typeface="Arial"/>
              <a:buChar char="●"/>
              <a:tabLst>
                <a:tab pos="532130" algn="l"/>
              </a:tabLst>
            </a:pPr>
            <a:r>
              <a:rPr sz="3800" dirty="0">
                <a:solidFill>
                  <a:srgbClr val="D88E29"/>
                </a:solidFill>
                <a:latin typeface="Georgia"/>
                <a:cs typeface="Georgia"/>
              </a:rPr>
              <a:t>Increasing</a:t>
            </a:r>
            <a:r>
              <a:rPr sz="3800" spc="-95" dirty="0">
                <a:solidFill>
                  <a:srgbClr val="D88E29"/>
                </a:solidFill>
                <a:latin typeface="Georgia"/>
                <a:cs typeface="Georgia"/>
              </a:rPr>
              <a:t> </a:t>
            </a:r>
            <a:r>
              <a:rPr sz="3800" dirty="0">
                <a:solidFill>
                  <a:srgbClr val="D88E29"/>
                </a:solidFill>
                <a:latin typeface="Georgia"/>
                <a:cs typeface="Georgia"/>
              </a:rPr>
              <a:t>access</a:t>
            </a:r>
            <a:r>
              <a:rPr sz="3800" spc="-90" dirty="0">
                <a:solidFill>
                  <a:srgbClr val="D88E29"/>
                </a:solidFill>
                <a:latin typeface="Georgia"/>
                <a:cs typeface="Georgia"/>
              </a:rPr>
              <a:t> </a:t>
            </a:r>
            <a:r>
              <a:rPr sz="3800" dirty="0">
                <a:solidFill>
                  <a:srgbClr val="D88E29"/>
                </a:solidFill>
                <a:latin typeface="Georgia"/>
                <a:cs typeface="Georgia"/>
              </a:rPr>
              <a:t>to</a:t>
            </a:r>
            <a:r>
              <a:rPr sz="3800" spc="-95" dirty="0">
                <a:solidFill>
                  <a:srgbClr val="D88E29"/>
                </a:solidFill>
                <a:latin typeface="Georgia"/>
                <a:cs typeface="Georgia"/>
              </a:rPr>
              <a:t> </a:t>
            </a:r>
            <a:r>
              <a:rPr sz="3800" dirty="0">
                <a:solidFill>
                  <a:srgbClr val="D88E29"/>
                </a:solidFill>
                <a:latin typeface="Georgia"/>
                <a:cs typeface="Georgia"/>
              </a:rPr>
              <a:t>resources</a:t>
            </a:r>
            <a:r>
              <a:rPr sz="3800" spc="-90" dirty="0">
                <a:solidFill>
                  <a:srgbClr val="D88E29"/>
                </a:solidFill>
                <a:latin typeface="Georgia"/>
                <a:cs typeface="Georgia"/>
              </a:rPr>
              <a:t> </a:t>
            </a:r>
            <a:r>
              <a:rPr sz="3800" dirty="0">
                <a:solidFill>
                  <a:srgbClr val="D88E29"/>
                </a:solidFill>
                <a:latin typeface="Georgia"/>
                <a:cs typeface="Georgia"/>
              </a:rPr>
              <a:t>in</a:t>
            </a:r>
            <a:r>
              <a:rPr sz="3800" spc="-95" dirty="0">
                <a:solidFill>
                  <a:srgbClr val="D88E29"/>
                </a:solidFill>
                <a:latin typeface="Georgia"/>
                <a:cs typeface="Georgia"/>
              </a:rPr>
              <a:t> </a:t>
            </a:r>
            <a:r>
              <a:rPr sz="3800" dirty="0">
                <a:solidFill>
                  <a:srgbClr val="D88E29"/>
                </a:solidFill>
                <a:latin typeface="Georgia"/>
                <a:cs typeface="Georgia"/>
              </a:rPr>
              <a:t>a</a:t>
            </a:r>
            <a:r>
              <a:rPr sz="3800" spc="-90" dirty="0">
                <a:solidFill>
                  <a:srgbClr val="D88E29"/>
                </a:solidFill>
                <a:latin typeface="Georgia"/>
                <a:cs typeface="Georgia"/>
              </a:rPr>
              <a:t> </a:t>
            </a:r>
            <a:r>
              <a:rPr sz="3800" spc="-10" dirty="0">
                <a:solidFill>
                  <a:srgbClr val="D88E29"/>
                </a:solidFill>
                <a:latin typeface="Georgia"/>
                <a:cs typeface="Georgia"/>
              </a:rPr>
              <a:t>rural environment</a:t>
            </a:r>
            <a:endParaRPr sz="3800">
              <a:latin typeface="Georgia"/>
              <a:cs typeface="Georgia"/>
            </a:endParaRPr>
          </a:p>
          <a:p>
            <a:pPr marL="532130" indent="-519430">
              <a:lnSpc>
                <a:spcPct val="100000"/>
              </a:lnSpc>
              <a:buFont typeface="Arial"/>
              <a:buChar char="●"/>
              <a:tabLst>
                <a:tab pos="532130" algn="l"/>
              </a:tabLst>
            </a:pPr>
            <a:r>
              <a:rPr sz="3800" spc="-10" dirty="0">
                <a:solidFill>
                  <a:srgbClr val="D88E29"/>
                </a:solidFill>
                <a:latin typeface="Georgia"/>
                <a:cs typeface="Georgia"/>
              </a:rPr>
              <a:t>Identifying</a:t>
            </a:r>
            <a:r>
              <a:rPr sz="3800" spc="-135" dirty="0">
                <a:solidFill>
                  <a:srgbClr val="D88E29"/>
                </a:solidFill>
                <a:latin typeface="Georgia"/>
                <a:cs typeface="Georgia"/>
              </a:rPr>
              <a:t> </a:t>
            </a:r>
            <a:r>
              <a:rPr sz="3800" spc="-10" dirty="0">
                <a:solidFill>
                  <a:srgbClr val="D88E29"/>
                </a:solidFill>
                <a:latin typeface="Georgia"/>
                <a:cs typeface="Georgia"/>
              </a:rPr>
              <a:t>stakeholders</a:t>
            </a:r>
            <a:endParaRPr sz="3800">
              <a:latin typeface="Georgia"/>
              <a:cs typeface="Georgia"/>
            </a:endParaRPr>
          </a:p>
          <a:p>
            <a:pPr marL="3275329" marR="200660" lvl="1" indent="-520065">
              <a:lnSpc>
                <a:spcPct val="100000"/>
              </a:lnSpc>
              <a:buFont typeface="Arial"/>
              <a:buChar char="○"/>
              <a:tabLst>
                <a:tab pos="3275329" algn="l"/>
              </a:tabLst>
            </a:pPr>
            <a:r>
              <a:rPr sz="3800" dirty="0">
                <a:solidFill>
                  <a:srgbClr val="D88E29"/>
                </a:solidFill>
                <a:latin typeface="Georgia"/>
                <a:cs typeface="Georgia"/>
              </a:rPr>
              <a:t>Relationships,</a:t>
            </a:r>
            <a:r>
              <a:rPr sz="3800" spc="-135" dirty="0">
                <a:solidFill>
                  <a:srgbClr val="D88E29"/>
                </a:solidFill>
                <a:latin typeface="Georgia"/>
                <a:cs typeface="Georgia"/>
              </a:rPr>
              <a:t> </a:t>
            </a:r>
            <a:r>
              <a:rPr sz="3800" dirty="0">
                <a:solidFill>
                  <a:srgbClr val="D88E29"/>
                </a:solidFill>
                <a:latin typeface="Georgia"/>
                <a:cs typeface="Georgia"/>
              </a:rPr>
              <a:t>learning,</a:t>
            </a:r>
            <a:r>
              <a:rPr sz="3800" spc="-130" dirty="0">
                <a:solidFill>
                  <a:srgbClr val="D88E29"/>
                </a:solidFill>
                <a:latin typeface="Georgia"/>
                <a:cs typeface="Georgia"/>
              </a:rPr>
              <a:t> </a:t>
            </a:r>
            <a:r>
              <a:rPr sz="3800" spc="-50" dirty="0">
                <a:solidFill>
                  <a:srgbClr val="D88E29"/>
                </a:solidFill>
                <a:latin typeface="Georgia"/>
                <a:cs typeface="Georgia"/>
              </a:rPr>
              <a:t>&amp; </a:t>
            </a:r>
            <a:r>
              <a:rPr sz="3800" dirty="0">
                <a:solidFill>
                  <a:srgbClr val="D88E29"/>
                </a:solidFill>
                <a:latin typeface="Georgia"/>
                <a:cs typeface="Georgia"/>
              </a:rPr>
              <a:t>shared</a:t>
            </a:r>
            <a:r>
              <a:rPr sz="3800" spc="-145" dirty="0">
                <a:solidFill>
                  <a:srgbClr val="D88E29"/>
                </a:solidFill>
                <a:latin typeface="Georgia"/>
                <a:cs typeface="Georgia"/>
              </a:rPr>
              <a:t> </a:t>
            </a:r>
            <a:r>
              <a:rPr sz="3800" spc="-10" dirty="0">
                <a:solidFill>
                  <a:srgbClr val="D88E29"/>
                </a:solidFill>
                <a:latin typeface="Georgia"/>
                <a:cs typeface="Georgia"/>
              </a:rPr>
              <a:t>knowledge</a:t>
            </a:r>
            <a:endParaRPr sz="3800">
              <a:latin typeface="Georgia"/>
              <a:cs typeface="Georgia"/>
            </a:endParaRPr>
          </a:p>
          <a:p>
            <a:pPr marL="532130" indent="-519430">
              <a:lnSpc>
                <a:spcPct val="100000"/>
              </a:lnSpc>
              <a:buFont typeface="Arial"/>
              <a:buChar char="●"/>
              <a:tabLst>
                <a:tab pos="532130" algn="l"/>
              </a:tabLst>
            </a:pPr>
            <a:r>
              <a:rPr sz="3800" dirty="0">
                <a:solidFill>
                  <a:srgbClr val="D88E29"/>
                </a:solidFill>
                <a:latin typeface="Georgia"/>
                <a:cs typeface="Georgia"/>
              </a:rPr>
              <a:t>Creating</a:t>
            </a:r>
            <a:r>
              <a:rPr sz="3800" spc="-65" dirty="0">
                <a:solidFill>
                  <a:srgbClr val="D88E29"/>
                </a:solidFill>
                <a:latin typeface="Georgia"/>
                <a:cs typeface="Georgia"/>
              </a:rPr>
              <a:t> </a:t>
            </a:r>
            <a:r>
              <a:rPr sz="3800" dirty="0">
                <a:solidFill>
                  <a:srgbClr val="D88E29"/>
                </a:solidFill>
                <a:latin typeface="Georgia"/>
                <a:cs typeface="Georgia"/>
              </a:rPr>
              <a:t>a</a:t>
            </a:r>
            <a:r>
              <a:rPr sz="3800" spc="-65" dirty="0">
                <a:solidFill>
                  <a:srgbClr val="D88E29"/>
                </a:solidFill>
                <a:latin typeface="Georgia"/>
                <a:cs typeface="Georgia"/>
              </a:rPr>
              <a:t> </a:t>
            </a:r>
            <a:r>
              <a:rPr sz="3800" dirty="0">
                <a:solidFill>
                  <a:srgbClr val="D88E29"/>
                </a:solidFill>
                <a:latin typeface="Georgia"/>
                <a:cs typeface="Georgia"/>
              </a:rPr>
              <a:t>sense</a:t>
            </a:r>
            <a:r>
              <a:rPr sz="3800" spc="-65" dirty="0">
                <a:solidFill>
                  <a:srgbClr val="D88E29"/>
                </a:solidFill>
                <a:latin typeface="Georgia"/>
                <a:cs typeface="Georgia"/>
              </a:rPr>
              <a:t> </a:t>
            </a:r>
            <a:r>
              <a:rPr sz="3800" dirty="0">
                <a:solidFill>
                  <a:srgbClr val="D88E29"/>
                </a:solidFill>
                <a:latin typeface="Georgia"/>
                <a:cs typeface="Georgia"/>
              </a:rPr>
              <a:t>of</a:t>
            </a:r>
            <a:r>
              <a:rPr sz="3800" spc="-65" dirty="0">
                <a:solidFill>
                  <a:srgbClr val="D88E29"/>
                </a:solidFill>
                <a:latin typeface="Georgia"/>
                <a:cs typeface="Georgia"/>
              </a:rPr>
              <a:t> </a:t>
            </a:r>
            <a:r>
              <a:rPr sz="3800" spc="-10" dirty="0">
                <a:solidFill>
                  <a:srgbClr val="D88E29"/>
                </a:solidFill>
                <a:latin typeface="Georgia"/>
                <a:cs typeface="Georgia"/>
              </a:rPr>
              <a:t>belonging</a:t>
            </a:r>
            <a:endParaRPr sz="3800">
              <a:latin typeface="Georgia"/>
              <a:cs typeface="Georgia"/>
            </a:endParaRPr>
          </a:p>
          <a:p>
            <a:pPr marL="532130" indent="-519430">
              <a:lnSpc>
                <a:spcPct val="100000"/>
              </a:lnSpc>
              <a:buFont typeface="Arial"/>
              <a:buChar char="●"/>
              <a:tabLst>
                <a:tab pos="532130" algn="l"/>
              </a:tabLst>
            </a:pPr>
            <a:r>
              <a:rPr sz="3800" spc="-10" dirty="0">
                <a:solidFill>
                  <a:srgbClr val="D88E29"/>
                </a:solidFill>
                <a:latin typeface="Georgia"/>
                <a:cs typeface="Georgia"/>
              </a:rPr>
              <a:t>Enhancement</a:t>
            </a:r>
            <a:r>
              <a:rPr sz="3800" spc="-120" dirty="0">
                <a:solidFill>
                  <a:srgbClr val="D88E29"/>
                </a:solidFill>
                <a:latin typeface="Georgia"/>
                <a:cs typeface="Georgia"/>
              </a:rPr>
              <a:t> </a:t>
            </a:r>
            <a:r>
              <a:rPr sz="3800" dirty="0">
                <a:solidFill>
                  <a:srgbClr val="D88E29"/>
                </a:solidFill>
                <a:latin typeface="Georgia"/>
                <a:cs typeface="Georgia"/>
              </a:rPr>
              <a:t>of</a:t>
            </a:r>
            <a:r>
              <a:rPr sz="3800" spc="-120" dirty="0">
                <a:solidFill>
                  <a:srgbClr val="D88E29"/>
                </a:solidFill>
                <a:latin typeface="Georgia"/>
                <a:cs typeface="Georgia"/>
              </a:rPr>
              <a:t> </a:t>
            </a:r>
            <a:r>
              <a:rPr sz="3800" dirty="0">
                <a:solidFill>
                  <a:srgbClr val="D88E29"/>
                </a:solidFill>
                <a:latin typeface="Georgia"/>
                <a:cs typeface="Georgia"/>
              </a:rPr>
              <a:t>public</a:t>
            </a:r>
            <a:r>
              <a:rPr sz="3800" spc="-120" dirty="0">
                <a:solidFill>
                  <a:srgbClr val="D88E29"/>
                </a:solidFill>
                <a:latin typeface="Georgia"/>
                <a:cs typeface="Georgia"/>
              </a:rPr>
              <a:t> </a:t>
            </a:r>
            <a:r>
              <a:rPr sz="3800" spc="-10" dirty="0">
                <a:solidFill>
                  <a:srgbClr val="D88E29"/>
                </a:solidFill>
                <a:latin typeface="Georgia"/>
                <a:cs typeface="Georgia"/>
              </a:rPr>
              <a:t>safety</a:t>
            </a:r>
            <a:endParaRPr sz="3800">
              <a:latin typeface="Georgia"/>
              <a:cs typeface="Georgia"/>
            </a:endParaRPr>
          </a:p>
        </p:txBody>
      </p:sp>
      <p:pic>
        <p:nvPicPr>
          <p:cNvPr id="5" name="object 5">
            <a:extLst>
              <a:ext uri="{C183D7F6-B498-43B3-948B-1728B52AA6E4}">
                <adec:decorative xmlns:adec="http://schemas.microsoft.com/office/drawing/2017/decorative" val="1"/>
              </a:ext>
            </a:extLst>
          </p:cNvPr>
          <p:cNvPicPr/>
          <p:nvPr/>
        </p:nvPicPr>
        <p:blipFill>
          <a:blip r:embed="rId3" cstate="print"/>
          <a:stretch>
            <a:fillRect/>
          </a:stretch>
        </p:blipFill>
        <p:spPr>
          <a:xfrm>
            <a:off x="16645525" y="120212"/>
            <a:ext cx="1502049" cy="1421317"/>
          </a:xfrm>
          <a:prstGeom prst="rect">
            <a:avLst/>
          </a:prstGeom>
        </p:spPr>
      </p:pic>
      <p:pic>
        <p:nvPicPr>
          <p:cNvPr id="6" name="object 6">
            <a:extLst>
              <a:ext uri="{C183D7F6-B498-43B3-948B-1728B52AA6E4}">
                <adec:decorative xmlns:adec="http://schemas.microsoft.com/office/drawing/2017/decorative" val="1"/>
              </a:ext>
            </a:extLst>
          </p:cNvPr>
          <p:cNvPicPr/>
          <p:nvPr/>
        </p:nvPicPr>
        <p:blipFill>
          <a:blip r:embed="rId4" cstate="print"/>
          <a:stretch>
            <a:fillRect/>
          </a:stretch>
        </p:blipFill>
        <p:spPr>
          <a:xfrm>
            <a:off x="233245" y="120225"/>
            <a:ext cx="1502625" cy="150262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18287999" y="10286999"/>
                </a:moveTo>
                <a:lnTo>
                  <a:pt x="0" y="10286999"/>
                </a:lnTo>
                <a:lnTo>
                  <a:pt x="0" y="0"/>
                </a:lnTo>
                <a:lnTo>
                  <a:pt x="18287999" y="0"/>
                </a:lnTo>
                <a:lnTo>
                  <a:pt x="18287999" y="10286999"/>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prstGeom prst="rect">
            <a:avLst/>
          </a:prstGeom>
        </p:spPr>
        <p:txBody>
          <a:bodyPr vert="horz" wrap="square" lIns="0" tIns="544552" rIns="0" bIns="0" rtlCol="0">
            <a:spAutoFit/>
          </a:bodyPr>
          <a:lstStyle/>
          <a:p>
            <a:pPr marL="4998085">
              <a:lnSpc>
                <a:spcPct val="100000"/>
              </a:lnSpc>
              <a:spcBef>
                <a:spcPts val="100"/>
              </a:spcBef>
            </a:pPr>
            <a:r>
              <a:rPr dirty="0"/>
              <a:t>Continuing</a:t>
            </a:r>
            <a:r>
              <a:rPr spc="-55" dirty="0"/>
              <a:t> </a:t>
            </a:r>
            <a:r>
              <a:rPr spc="-10" dirty="0"/>
              <a:t>Education</a:t>
            </a:r>
          </a:p>
        </p:txBody>
      </p:sp>
      <p:pic>
        <p:nvPicPr>
          <p:cNvPr id="10" name="object 10" descr="Image of a Police Officer and 2 civilians sitting down"/>
          <p:cNvPicPr/>
          <p:nvPr/>
        </p:nvPicPr>
        <p:blipFill>
          <a:blip r:embed="rId2" cstate="email">
            <a:extLst>
              <a:ext uri="{28A0092B-C50C-407E-A947-70E740481C1C}">
                <a14:useLocalDpi xmlns:a14="http://schemas.microsoft.com/office/drawing/2010/main"/>
              </a:ext>
            </a:extLst>
          </a:blip>
          <a:stretch>
            <a:fillRect/>
          </a:stretch>
        </p:blipFill>
        <p:spPr>
          <a:xfrm>
            <a:off x="2810325" y="2085962"/>
            <a:ext cx="4213474" cy="4360350"/>
          </a:xfrm>
          <a:prstGeom prst="rect">
            <a:avLst/>
          </a:prstGeom>
        </p:spPr>
      </p:pic>
      <p:pic>
        <p:nvPicPr>
          <p:cNvPr id="9" name="object 9" descr="Image of a classroom with individuals sitting at long tables facing two large screens"/>
          <p:cNvPicPr/>
          <p:nvPr/>
        </p:nvPicPr>
        <p:blipFill>
          <a:blip r:embed="rId3" cstate="email">
            <a:extLst>
              <a:ext uri="{28A0092B-C50C-407E-A947-70E740481C1C}">
                <a14:useLocalDpi xmlns:a14="http://schemas.microsoft.com/office/drawing/2010/main"/>
              </a:ext>
            </a:extLst>
          </a:blip>
          <a:stretch>
            <a:fillRect/>
          </a:stretch>
        </p:blipFill>
        <p:spPr>
          <a:xfrm>
            <a:off x="1088825" y="6657125"/>
            <a:ext cx="5934975" cy="3179023"/>
          </a:xfrm>
          <a:prstGeom prst="rect">
            <a:avLst/>
          </a:prstGeom>
        </p:spPr>
      </p:pic>
      <p:sp>
        <p:nvSpPr>
          <p:cNvPr id="5" name="object 5"/>
          <p:cNvSpPr txBox="1">
            <a:spLocks noGrp="1"/>
          </p:cNvSpPr>
          <p:nvPr>
            <p:ph type="body" idx="1"/>
          </p:nvPr>
        </p:nvSpPr>
        <p:spPr>
          <a:xfrm>
            <a:off x="7661249" y="3854806"/>
            <a:ext cx="8194040" cy="2254463"/>
          </a:xfrm>
          <a:prstGeom prst="rect">
            <a:avLst/>
          </a:prstGeom>
        </p:spPr>
        <p:txBody>
          <a:bodyPr vert="horz" wrap="square" lIns="0" tIns="12700" rIns="0" bIns="0" rtlCol="0">
            <a:spAutoFit/>
          </a:bodyPr>
          <a:lstStyle/>
          <a:p>
            <a:pPr marL="516890" indent="-504190">
              <a:lnSpc>
                <a:spcPct val="100000"/>
              </a:lnSpc>
              <a:spcBef>
                <a:spcPts val="100"/>
              </a:spcBef>
              <a:buFont typeface="Arial"/>
              <a:buChar char="●"/>
              <a:tabLst>
                <a:tab pos="516890" algn="l"/>
              </a:tabLst>
            </a:pPr>
            <a:r>
              <a:rPr dirty="0"/>
              <a:t>CIT/TTAC</a:t>
            </a:r>
            <a:r>
              <a:rPr spc="-35" dirty="0"/>
              <a:t> </a:t>
            </a:r>
            <a:r>
              <a:rPr dirty="0"/>
              <a:t>Substance</a:t>
            </a:r>
            <a:r>
              <a:rPr spc="-35" dirty="0"/>
              <a:t> </a:t>
            </a:r>
            <a:r>
              <a:rPr dirty="0"/>
              <a:t>Use</a:t>
            </a:r>
            <a:r>
              <a:rPr spc="-30" dirty="0"/>
              <a:t> </a:t>
            </a:r>
            <a:r>
              <a:rPr spc="-10" dirty="0"/>
              <a:t>Disorder</a:t>
            </a:r>
          </a:p>
          <a:p>
            <a:pPr>
              <a:lnSpc>
                <a:spcPct val="100000"/>
              </a:lnSpc>
              <a:spcBef>
                <a:spcPts val="225"/>
              </a:spcBef>
              <a:buClr>
                <a:srgbClr val="D88E29"/>
              </a:buClr>
              <a:buFont typeface="Arial"/>
              <a:buChar char="●"/>
            </a:pPr>
            <a:endParaRPr spc="-10" dirty="0"/>
          </a:p>
          <a:p>
            <a:pPr marL="516890" marR="5080" indent="-504825">
              <a:lnSpc>
                <a:spcPct val="100000"/>
              </a:lnSpc>
              <a:spcBef>
                <a:spcPts val="5"/>
              </a:spcBef>
              <a:buFont typeface="Arial"/>
              <a:buChar char="●"/>
              <a:tabLst>
                <a:tab pos="516890" algn="l"/>
                <a:tab pos="3693795" algn="l"/>
                <a:tab pos="5010150" algn="l"/>
                <a:tab pos="7003415" algn="l"/>
              </a:tabLst>
            </a:pPr>
            <a:r>
              <a:rPr spc="-10" dirty="0"/>
              <a:t>Collaboration</a:t>
            </a:r>
            <a:r>
              <a:rPr dirty="0"/>
              <a:t>	</a:t>
            </a:r>
            <a:r>
              <a:rPr spc="-20" dirty="0"/>
              <a:t>with</a:t>
            </a:r>
            <a:r>
              <a:rPr dirty="0"/>
              <a:t>	</a:t>
            </a:r>
            <a:r>
              <a:rPr spc="-10" dirty="0"/>
              <a:t>Palmer,</a:t>
            </a:r>
            <a:r>
              <a:rPr dirty="0"/>
              <a:t>	</a:t>
            </a:r>
            <a:r>
              <a:rPr spc="-10" dirty="0"/>
              <a:t>Three</a:t>
            </a:r>
            <a:r>
              <a:rPr lang="en-US" spc="-10" dirty="0"/>
              <a:t> Rivers, </a:t>
            </a:r>
            <a:r>
              <a:rPr spc="-10" dirty="0"/>
              <a:t> </a:t>
            </a:r>
            <a:r>
              <a:rPr dirty="0"/>
              <a:t>Bondsville</a:t>
            </a:r>
            <a:r>
              <a:rPr spc="-45" dirty="0"/>
              <a:t> </a:t>
            </a:r>
            <a:r>
              <a:rPr dirty="0"/>
              <a:t>Fire</a:t>
            </a:r>
            <a:r>
              <a:rPr spc="-35" dirty="0"/>
              <a:t> </a:t>
            </a:r>
            <a:r>
              <a:rPr spc="-10" dirty="0"/>
              <a:t>Departments</a:t>
            </a:r>
          </a:p>
        </p:txBody>
      </p:sp>
      <p:sp>
        <p:nvSpPr>
          <p:cNvPr id="6" name="object 6"/>
          <p:cNvSpPr txBox="1"/>
          <p:nvPr/>
        </p:nvSpPr>
        <p:spPr>
          <a:xfrm>
            <a:off x="7661249" y="6598006"/>
            <a:ext cx="10024745" cy="1122680"/>
          </a:xfrm>
          <a:prstGeom prst="rect">
            <a:avLst/>
          </a:prstGeom>
        </p:spPr>
        <p:txBody>
          <a:bodyPr vert="horz" wrap="square" lIns="0" tIns="12700" rIns="0" bIns="0" rtlCol="0">
            <a:spAutoFit/>
          </a:bodyPr>
          <a:lstStyle/>
          <a:p>
            <a:pPr marL="516890" marR="5080" indent="-504825">
              <a:lnSpc>
                <a:spcPct val="100000"/>
              </a:lnSpc>
              <a:spcBef>
                <a:spcPts val="100"/>
              </a:spcBef>
              <a:buFont typeface="Arial"/>
              <a:buChar char="●"/>
              <a:tabLst>
                <a:tab pos="516890" algn="l"/>
                <a:tab pos="2675255" algn="l"/>
                <a:tab pos="3651250" algn="l"/>
                <a:tab pos="6610984" algn="l"/>
                <a:tab pos="9615805" algn="l"/>
              </a:tabLst>
            </a:pPr>
            <a:r>
              <a:rPr sz="3600" spc="-10" dirty="0">
                <a:solidFill>
                  <a:srgbClr val="D88E29"/>
                </a:solidFill>
                <a:latin typeface="Georgia"/>
                <a:cs typeface="Georgia"/>
              </a:rPr>
              <a:t>Sharing</a:t>
            </a:r>
            <a:r>
              <a:rPr lang="en-US" sz="3600" spc="-10" dirty="0">
                <a:solidFill>
                  <a:srgbClr val="D88E29"/>
                </a:solidFill>
                <a:latin typeface="Georgia"/>
                <a:cs typeface="Georgia"/>
              </a:rPr>
              <a:t> </a:t>
            </a:r>
            <a:r>
              <a:rPr sz="3600" spc="-25" dirty="0">
                <a:solidFill>
                  <a:srgbClr val="D88E29"/>
                </a:solidFill>
                <a:latin typeface="Georgia"/>
                <a:cs typeface="Georgia"/>
              </a:rPr>
              <a:t>of</a:t>
            </a:r>
            <a:r>
              <a:rPr sz="3600" dirty="0">
                <a:solidFill>
                  <a:srgbClr val="D88E29"/>
                </a:solidFill>
                <a:latin typeface="Georgia"/>
                <a:cs typeface="Georgia"/>
              </a:rPr>
              <a:t>	</a:t>
            </a:r>
            <a:r>
              <a:rPr sz="3600" spc="-10" dirty="0">
                <a:solidFill>
                  <a:srgbClr val="D88E29"/>
                </a:solidFill>
                <a:latin typeface="Georgia"/>
                <a:cs typeface="Georgia"/>
              </a:rPr>
              <a:t>knowledge/information</a:t>
            </a:r>
            <a:r>
              <a:rPr lang="en-US" sz="3600" spc="-10" dirty="0">
                <a:solidFill>
                  <a:srgbClr val="D88E29"/>
                </a:solidFill>
                <a:latin typeface="Georgia"/>
                <a:cs typeface="Georgia"/>
              </a:rPr>
              <a:t> </a:t>
            </a:r>
            <a:r>
              <a:rPr sz="3600" spc="-25" dirty="0">
                <a:solidFill>
                  <a:srgbClr val="D88E29"/>
                </a:solidFill>
                <a:latin typeface="Georgia"/>
                <a:cs typeface="Georgia"/>
              </a:rPr>
              <a:t>of </a:t>
            </a:r>
            <a:r>
              <a:rPr sz="3600" dirty="0">
                <a:solidFill>
                  <a:srgbClr val="D88E29"/>
                </a:solidFill>
                <a:latin typeface="Georgia"/>
                <a:cs typeface="Georgia"/>
              </a:rPr>
              <a:t>resources</a:t>
            </a:r>
            <a:r>
              <a:rPr sz="3600" spc="-60" dirty="0">
                <a:solidFill>
                  <a:srgbClr val="D88E29"/>
                </a:solidFill>
                <a:latin typeface="Georgia"/>
                <a:cs typeface="Georgia"/>
              </a:rPr>
              <a:t> </a:t>
            </a:r>
            <a:r>
              <a:rPr sz="3600" dirty="0">
                <a:solidFill>
                  <a:srgbClr val="D88E29"/>
                </a:solidFill>
                <a:latin typeface="Georgia"/>
                <a:cs typeface="Georgia"/>
              </a:rPr>
              <a:t>at</a:t>
            </a:r>
            <a:r>
              <a:rPr sz="3600" spc="-60" dirty="0">
                <a:solidFill>
                  <a:srgbClr val="D88E29"/>
                </a:solidFill>
                <a:latin typeface="Georgia"/>
                <a:cs typeface="Georgia"/>
              </a:rPr>
              <a:t> </a:t>
            </a:r>
            <a:r>
              <a:rPr sz="3600" dirty="0">
                <a:solidFill>
                  <a:srgbClr val="D88E29"/>
                </a:solidFill>
                <a:latin typeface="Georgia"/>
                <a:cs typeface="Georgia"/>
              </a:rPr>
              <a:t>MPTC</a:t>
            </a:r>
            <a:r>
              <a:rPr sz="3600" spc="-60" dirty="0">
                <a:solidFill>
                  <a:srgbClr val="D88E29"/>
                </a:solidFill>
                <a:latin typeface="Georgia"/>
                <a:cs typeface="Georgia"/>
              </a:rPr>
              <a:t> </a:t>
            </a:r>
            <a:r>
              <a:rPr sz="3600" spc="-10" dirty="0">
                <a:solidFill>
                  <a:srgbClr val="D88E29"/>
                </a:solidFill>
                <a:latin typeface="Georgia"/>
                <a:cs typeface="Georgia"/>
              </a:rPr>
              <a:t>training</a:t>
            </a:r>
            <a:endParaRPr sz="3600" dirty="0">
              <a:latin typeface="Georgia"/>
              <a:cs typeface="Georgia"/>
            </a:endParaRPr>
          </a:p>
        </p:txBody>
      </p:sp>
      <p:pic>
        <p:nvPicPr>
          <p:cNvPr id="7" name="object 7">
            <a:extLst>
              <a:ext uri="{C183D7F6-B498-43B3-948B-1728B52AA6E4}">
                <adec:decorative xmlns:adec="http://schemas.microsoft.com/office/drawing/2017/decorative" val="1"/>
              </a:ext>
            </a:extLst>
          </p:cNvPr>
          <p:cNvPicPr/>
          <p:nvPr/>
        </p:nvPicPr>
        <p:blipFill>
          <a:blip r:embed="rId4" cstate="print"/>
          <a:stretch>
            <a:fillRect/>
          </a:stretch>
        </p:blipFill>
        <p:spPr>
          <a:xfrm>
            <a:off x="16645525" y="120212"/>
            <a:ext cx="1502049" cy="1421317"/>
          </a:xfrm>
          <a:prstGeom prst="rect">
            <a:avLst/>
          </a:prstGeom>
        </p:spPr>
      </p:pic>
      <p:pic>
        <p:nvPicPr>
          <p:cNvPr id="8" name="object 8">
            <a:extLst>
              <a:ext uri="{C183D7F6-B498-43B3-948B-1728B52AA6E4}">
                <adec:decorative xmlns:adec="http://schemas.microsoft.com/office/drawing/2017/decorative" val="1"/>
              </a:ext>
            </a:extLst>
          </p:cNvPr>
          <p:cNvPicPr/>
          <p:nvPr/>
        </p:nvPicPr>
        <p:blipFill>
          <a:blip r:embed="rId5" cstate="print"/>
          <a:stretch>
            <a:fillRect/>
          </a:stretch>
        </p:blipFill>
        <p:spPr>
          <a:xfrm>
            <a:off x="233245" y="120225"/>
            <a:ext cx="1502625" cy="15026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2554605"/>
          </a:xfrm>
          <a:custGeom>
            <a:avLst/>
            <a:gdLst/>
            <a:ahLst/>
            <a:cxnLst/>
            <a:rect l="l" t="t" r="r" b="b"/>
            <a:pathLst>
              <a:path w="18288000" h="2554605">
                <a:moveTo>
                  <a:pt x="18287999" y="2554199"/>
                </a:moveTo>
                <a:lnTo>
                  <a:pt x="0" y="2554199"/>
                </a:lnTo>
                <a:lnTo>
                  <a:pt x="0" y="0"/>
                </a:lnTo>
                <a:lnTo>
                  <a:pt x="18287999" y="0"/>
                </a:lnTo>
                <a:lnTo>
                  <a:pt x="18287999" y="2554199"/>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prstGeom prst="rect">
            <a:avLst/>
          </a:prstGeom>
        </p:spPr>
        <p:txBody>
          <a:bodyPr vert="horz" wrap="square" lIns="0" tIns="525178" rIns="0" bIns="0" rtlCol="0">
            <a:spAutoFit/>
          </a:bodyPr>
          <a:lstStyle/>
          <a:p>
            <a:pPr marL="933450">
              <a:lnSpc>
                <a:spcPct val="100000"/>
              </a:lnSpc>
              <a:spcBef>
                <a:spcPts val="90"/>
              </a:spcBef>
            </a:pPr>
            <a:r>
              <a:rPr sz="5050" dirty="0"/>
              <a:t>Local</a:t>
            </a:r>
            <a:r>
              <a:rPr sz="5050" spc="-210" dirty="0"/>
              <a:t> </a:t>
            </a:r>
            <a:r>
              <a:rPr sz="5050" dirty="0"/>
              <a:t>Public</a:t>
            </a:r>
            <a:r>
              <a:rPr sz="5050" spc="-210" dirty="0"/>
              <a:t> </a:t>
            </a:r>
            <a:r>
              <a:rPr sz="5050" dirty="0"/>
              <a:t>Health</a:t>
            </a:r>
            <a:r>
              <a:rPr sz="5050" spc="-215" dirty="0"/>
              <a:t> </a:t>
            </a:r>
            <a:r>
              <a:rPr sz="5050" dirty="0"/>
              <a:t>Essential</a:t>
            </a:r>
            <a:r>
              <a:rPr sz="5050" spc="-210" dirty="0"/>
              <a:t> </a:t>
            </a:r>
            <a:r>
              <a:rPr sz="5050" dirty="0"/>
              <a:t>Skills</a:t>
            </a:r>
            <a:r>
              <a:rPr sz="5050" spc="-215" dirty="0"/>
              <a:t> </a:t>
            </a:r>
            <a:r>
              <a:rPr sz="5050" spc="-10" dirty="0"/>
              <a:t>Frameworks</a:t>
            </a:r>
            <a:endParaRPr sz="5050"/>
          </a:p>
        </p:txBody>
      </p:sp>
      <p:grpSp>
        <p:nvGrpSpPr>
          <p:cNvPr id="34" name="Group 33" descr="Local Public Health Essential Skills Frameworks&#10;The 10 Essential Public Health Services in Practice&#10;● Assess &amp; Monitor Population Health&#10;● Investigate &amp; Address Root Causes&#10;● Communicate Effectively&#10;● Mobilize Partnerships&#10;● Create &amp; Implement Policy&#10;● Utilize Legal &amp; Regulatory Actions&#10;● Enable Equitable Access&#10;● Build a Skilled Workforce&#10;● Improve Through Evaluation &amp; Research&#10;● Maintain Strong Organizational Infrastructure&#10;">
            <a:extLst>
              <a:ext uri="{FF2B5EF4-FFF2-40B4-BE49-F238E27FC236}">
                <a16:creationId xmlns:a16="http://schemas.microsoft.com/office/drawing/2014/main" id="{D6295624-52DB-30B0-9501-F08DF686172B}"/>
              </a:ext>
            </a:extLst>
          </p:cNvPr>
          <p:cNvGrpSpPr/>
          <p:nvPr/>
        </p:nvGrpSpPr>
        <p:grpSpPr>
          <a:xfrm>
            <a:off x="100576" y="2747964"/>
            <a:ext cx="3505835" cy="6588757"/>
            <a:chOff x="100576" y="2747964"/>
            <a:chExt cx="3505835" cy="6588757"/>
          </a:xfrm>
        </p:grpSpPr>
        <p:sp>
          <p:nvSpPr>
            <p:cNvPr id="13" name="object 13"/>
            <p:cNvSpPr txBox="1"/>
            <p:nvPr/>
          </p:nvSpPr>
          <p:spPr>
            <a:xfrm>
              <a:off x="100576" y="2747964"/>
              <a:ext cx="3505835" cy="1517015"/>
            </a:xfrm>
            <a:prstGeom prst="rect">
              <a:avLst/>
            </a:prstGeom>
          </p:spPr>
          <p:txBody>
            <a:bodyPr vert="horz" wrap="square" lIns="0" tIns="12700" rIns="0" bIns="0" rtlCol="0">
              <a:spAutoFit/>
            </a:bodyPr>
            <a:lstStyle/>
            <a:p>
              <a:pPr marL="12700" marR="5080">
                <a:lnSpc>
                  <a:spcPct val="114999"/>
                </a:lnSpc>
                <a:spcBef>
                  <a:spcPts val="100"/>
                </a:spcBef>
              </a:pPr>
              <a:r>
                <a:rPr sz="2000" b="1" spc="-55" dirty="0">
                  <a:solidFill>
                    <a:srgbClr val="002F4A"/>
                  </a:solidFill>
                  <a:latin typeface="Trebuchet MS"/>
                  <a:cs typeface="Trebuchet MS"/>
                </a:rPr>
                <a:t>The</a:t>
              </a:r>
              <a:r>
                <a:rPr sz="2000" b="1" spc="-90" dirty="0">
                  <a:solidFill>
                    <a:srgbClr val="002F4A"/>
                  </a:solidFill>
                  <a:latin typeface="Trebuchet MS"/>
                  <a:cs typeface="Trebuchet MS"/>
                </a:rPr>
                <a:t> </a:t>
              </a:r>
              <a:r>
                <a:rPr sz="2000" b="1" spc="-45" dirty="0">
                  <a:solidFill>
                    <a:srgbClr val="002F4A"/>
                  </a:solidFill>
                  <a:latin typeface="Trebuchet MS"/>
                  <a:cs typeface="Trebuchet MS"/>
                </a:rPr>
                <a:t>10</a:t>
              </a:r>
              <a:r>
                <a:rPr sz="2000" b="1" spc="-85" dirty="0">
                  <a:solidFill>
                    <a:srgbClr val="002F4A"/>
                  </a:solidFill>
                  <a:latin typeface="Trebuchet MS"/>
                  <a:cs typeface="Trebuchet MS"/>
                </a:rPr>
                <a:t> </a:t>
              </a:r>
              <a:r>
                <a:rPr sz="2000" b="1" spc="-20" dirty="0">
                  <a:solidFill>
                    <a:srgbClr val="002F4A"/>
                  </a:solidFill>
                  <a:latin typeface="Trebuchet MS"/>
                  <a:cs typeface="Trebuchet MS"/>
                </a:rPr>
                <a:t>Essential</a:t>
              </a:r>
              <a:r>
                <a:rPr sz="2000" b="1" spc="-85" dirty="0">
                  <a:solidFill>
                    <a:srgbClr val="002F4A"/>
                  </a:solidFill>
                  <a:latin typeface="Trebuchet MS"/>
                  <a:cs typeface="Trebuchet MS"/>
                </a:rPr>
                <a:t> </a:t>
              </a:r>
              <a:r>
                <a:rPr sz="2000" b="1" spc="-25" dirty="0">
                  <a:solidFill>
                    <a:srgbClr val="002F4A"/>
                  </a:solidFill>
                  <a:latin typeface="Trebuchet MS"/>
                  <a:cs typeface="Trebuchet MS"/>
                </a:rPr>
                <a:t>Public</a:t>
              </a:r>
              <a:r>
                <a:rPr sz="2000" b="1" spc="-85" dirty="0">
                  <a:solidFill>
                    <a:srgbClr val="002F4A"/>
                  </a:solidFill>
                  <a:latin typeface="Trebuchet MS"/>
                  <a:cs typeface="Trebuchet MS"/>
                </a:rPr>
                <a:t> </a:t>
              </a:r>
              <a:r>
                <a:rPr sz="2000" b="1" spc="-25" dirty="0">
                  <a:solidFill>
                    <a:srgbClr val="002F4A"/>
                  </a:solidFill>
                  <a:latin typeface="Trebuchet MS"/>
                  <a:cs typeface="Trebuchet MS"/>
                </a:rPr>
                <a:t>Health </a:t>
              </a:r>
              <a:r>
                <a:rPr sz="2000" b="1" dirty="0">
                  <a:solidFill>
                    <a:srgbClr val="002F4A"/>
                  </a:solidFill>
                  <a:latin typeface="Trebuchet MS"/>
                  <a:cs typeface="Trebuchet MS"/>
                </a:rPr>
                <a:t>Services</a:t>
              </a:r>
              <a:r>
                <a:rPr sz="2000" b="1" spc="-114" dirty="0">
                  <a:solidFill>
                    <a:srgbClr val="002F4A"/>
                  </a:solidFill>
                  <a:latin typeface="Trebuchet MS"/>
                  <a:cs typeface="Trebuchet MS"/>
                </a:rPr>
                <a:t> </a:t>
              </a:r>
              <a:r>
                <a:rPr sz="2000" b="1" spc="-80" dirty="0">
                  <a:solidFill>
                    <a:srgbClr val="002F4A"/>
                  </a:solidFill>
                  <a:latin typeface="Trebuchet MS"/>
                  <a:cs typeface="Trebuchet MS"/>
                </a:rPr>
                <a:t>in</a:t>
              </a:r>
              <a:r>
                <a:rPr sz="2000" b="1" spc="-110" dirty="0">
                  <a:solidFill>
                    <a:srgbClr val="002F4A"/>
                  </a:solidFill>
                  <a:latin typeface="Trebuchet MS"/>
                  <a:cs typeface="Trebuchet MS"/>
                </a:rPr>
                <a:t> </a:t>
              </a:r>
              <a:r>
                <a:rPr sz="2000" b="1" spc="-10" dirty="0">
                  <a:solidFill>
                    <a:srgbClr val="002F4A"/>
                  </a:solidFill>
                  <a:latin typeface="Trebuchet MS"/>
                  <a:cs typeface="Trebuchet MS"/>
                </a:rPr>
                <a:t>Practice</a:t>
              </a:r>
              <a:endParaRPr sz="2000">
                <a:latin typeface="Trebuchet MS"/>
                <a:cs typeface="Trebuchet MS"/>
              </a:endParaRPr>
            </a:p>
            <a:p>
              <a:pPr marL="12700" marR="83185">
                <a:lnSpc>
                  <a:spcPct val="100000"/>
                </a:lnSpc>
                <a:spcBef>
                  <a:spcPts val="1185"/>
                </a:spcBef>
              </a:pPr>
              <a:r>
                <a:rPr sz="1400" dirty="0">
                  <a:solidFill>
                    <a:srgbClr val="002F4A"/>
                  </a:solidFill>
                  <a:latin typeface="Trebuchet MS"/>
                  <a:cs typeface="Trebuchet MS"/>
                </a:rPr>
                <a:t>You</a:t>
              </a:r>
              <a:r>
                <a:rPr sz="1400" spc="-35" dirty="0">
                  <a:solidFill>
                    <a:srgbClr val="002F4A"/>
                  </a:solidFill>
                  <a:latin typeface="Trebuchet MS"/>
                  <a:cs typeface="Trebuchet MS"/>
                </a:rPr>
                <a:t> </a:t>
              </a:r>
              <a:r>
                <a:rPr sz="1400" dirty="0">
                  <a:solidFill>
                    <a:srgbClr val="002F4A"/>
                  </a:solidFill>
                  <a:latin typeface="Trebuchet MS"/>
                  <a:cs typeface="Trebuchet MS"/>
                </a:rPr>
                <a:t>can</a:t>
              </a:r>
              <a:r>
                <a:rPr sz="1400" spc="-30" dirty="0">
                  <a:solidFill>
                    <a:srgbClr val="002F4A"/>
                  </a:solidFill>
                  <a:latin typeface="Trebuchet MS"/>
                  <a:cs typeface="Trebuchet MS"/>
                </a:rPr>
                <a:t> optionally </a:t>
              </a:r>
              <a:r>
                <a:rPr sz="1400" spc="-20" dirty="0">
                  <a:solidFill>
                    <a:srgbClr val="002F4A"/>
                  </a:solidFill>
                  <a:latin typeface="Trebuchet MS"/>
                  <a:cs typeface="Trebuchet MS"/>
                </a:rPr>
                <a:t>include</a:t>
              </a:r>
              <a:r>
                <a:rPr sz="1400" spc="-30" dirty="0">
                  <a:solidFill>
                    <a:srgbClr val="002F4A"/>
                  </a:solidFill>
                  <a:latin typeface="Trebuchet MS"/>
                  <a:cs typeface="Trebuchet MS"/>
                </a:rPr>
                <a:t> </a:t>
              </a:r>
              <a:r>
                <a:rPr sz="1400" dirty="0">
                  <a:solidFill>
                    <a:srgbClr val="002F4A"/>
                  </a:solidFill>
                  <a:latin typeface="Trebuchet MS"/>
                  <a:cs typeface="Trebuchet MS"/>
                </a:rPr>
                <a:t>a</a:t>
              </a:r>
              <a:r>
                <a:rPr sz="1400" spc="-35" dirty="0">
                  <a:solidFill>
                    <a:srgbClr val="002F4A"/>
                  </a:solidFill>
                  <a:latin typeface="Trebuchet MS"/>
                  <a:cs typeface="Trebuchet MS"/>
                </a:rPr>
                <a:t> </a:t>
              </a:r>
              <a:r>
                <a:rPr sz="1400" dirty="0">
                  <a:solidFill>
                    <a:srgbClr val="002F4A"/>
                  </a:solidFill>
                  <a:latin typeface="Trebuchet MS"/>
                  <a:cs typeface="Trebuchet MS"/>
                </a:rPr>
                <a:t>small</a:t>
              </a:r>
              <a:r>
                <a:rPr sz="1400" spc="-35" dirty="0">
                  <a:solidFill>
                    <a:srgbClr val="002F4A"/>
                  </a:solidFill>
                  <a:latin typeface="Trebuchet MS"/>
                  <a:cs typeface="Trebuchet MS"/>
                </a:rPr>
                <a:t> footer </a:t>
              </a:r>
              <a:r>
                <a:rPr sz="1400" spc="-25" dirty="0">
                  <a:solidFill>
                    <a:srgbClr val="002F4A"/>
                  </a:solidFill>
                  <a:latin typeface="Trebuchet MS"/>
                  <a:cs typeface="Trebuchet MS"/>
                </a:rPr>
                <a:t>or </a:t>
              </a:r>
              <a:r>
                <a:rPr sz="1400" spc="-10" dirty="0">
                  <a:solidFill>
                    <a:srgbClr val="002F4A"/>
                  </a:solidFill>
                  <a:latin typeface="Trebuchet MS"/>
                  <a:cs typeface="Trebuchet MS"/>
                </a:rPr>
                <a:t>appendix</a:t>
              </a:r>
              <a:r>
                <a:rPr sz="1400" spc="-70" dirty="0">
                  <a:solidFill>
                    <a:srgbClr val="002F4A"/>
                  </a:solidFill>
                  <a:latin typeface="Trebuchet MS"/>
                  <a:cs typeface="Trebuchet MS"/>
                </a:rPr>
                <a:t> </a:t>
              </a:r>
              <a:r>
                <a:rPr sz="1400" spc="-25" dirty="0">
                  <a:solidFill>
                    <a:srgbClr val="002F4A"/>
                  </a:solidFill>
                  <a:latin typeface="Trebuchet MS"/>
                  <a:cs typeface="Trebuchet MS"/>
                </a:rPr>
                <a:t>callout</a:t>
              </a:r>
              <a:r>
                <a:rPr sz="1400" spc="-70" dirty="0">
                  <a:solidFill>
                    <a:srgbClr val="002F4A"/>
                  </a:solidFill>
                  <a:latin typeface="Trebuchet MS"/>
                  <a:cs typeface="Trebuchet MS"/>
                </a:rPr>
                <a:t> </a:t>
              </a:r>
              <a:r>
                <a:rPr sz="1400" dirty="0">
                  <a:solidFill>
                    <a:srgbClr val="002F4A"/>
                  </a:solidFill>
                  <a:latin typeface="Trebuchet MS"/>
                  <a:cs typeface="Trebuchet MS"/>
                </a:rPr>
                <a:t>noting</a:t>
              </a:r>
              <a:r>
                <a:rPr sz="1400" spc="-75" dirty="0">
                  <a:solidFill>
                    <a:srgbClr val="002F4A"/>
                  </a:solidFill>
                  <a:latin typeface="Trebuchet MS"/>
                  <a:cs typeface="Trebuchet MS"/>
                </a:rPr>
                <a:t> </a:t>
              </a:r>
              <a:r>
                <a:rPr sz="1400" spc="-50" dirty="0">
                  <a:solidFill>
                    <a:srgbClr val="002F4A"/>
                  </a:solidFill>
                  <a:latin typeface="Trebuchet MS"/>
                  <a:cs typeface="Trebuchet MS"/>
                </a:rPr>
                <a:t>that</a:t>
              </a:r>
              <a:r>
                <a:rPr sz="1400" spc="-70" dirty="0">
                  <a:solidFill>
                    <a:srgbClr val="002F4A"/>
                  </a:solidFill>
                  <a:latin typeface="Trebuchet MS"/>
                  <a:cs typeface="Trebuchet MS"/>
                </a:rPr>
                <a:t> </a:t>
              </a:r>
              <a:r>
                <a:rPr sz="1400" spc="-45" dirty="0">
                  <a:solidFill>
                    <a:srgbClr val="002F4A"/>
                  </a:solidFill>
                  <a:latin typeface="Trebuchet MS"/>
                  <a:cs typeface="Trebuchet MS"/>
                </a:rPr>
                <a:t>the</a:t>
              </a:r>
              <a:r>
                <a:rPr sz="1400" spc="-70" dirty="0">
                  <a:solidFill>
                    <a:srgbClr val="002F4A"/>
                  </a:solidFill>
                  <a:latin typeface="Trebuchet MS"/>
                  <a:cs typeface="Trebuchet MS"/>
                </a:rPr>
                <a:t> </a:t>
              </a:r>
              <a:r>
                <a:rPr sz="1400" spc="-10" dirty="0">
                  <a:solidFill>
                    <a:srgbClr val="002F4A"/>
                  </a:solidFill>
                  <a:latin typeface="Trebuchet MS"/>
                  <a:cs typeface="Trebuchet MS"/>
                </a:rPr>
                <a:t>document </a:t>
              </a:r>
              <a:r>
                <a:rPr sz="1400" spc="-50" dirty="0">
                  <a:solidFill>
                    <a:srgbClr val="002F4A"/>
                  </a:solidFill>
                  <a:latin typeface="Trebuchet MS"/>
                  <a:cs typeface="Trebuchet MS"/>
                </a:rPr>
                <a:t>explicitly</a:t>
              </a:r>
              <a:r>
                <a:rPr sz="1400" spc="-30" dirty="0">
                  <a:solidFill>
                    <a:srgbClr val="002F4A"/>
                  </a:solidFill>
                  <a:latin typeface="Trebuchet MS"/>
                  <a:cs typeface="Trebuchet MS"/>
                </a:rPr>
                <a:t> </a:t>
              </a:r>
              <a:r>
                <a:rPr sz="1400" spc="-10" dirty="0">
                  <a:solidFill>
                    <a:srgbClr val="002F4A"/>
                  </a:solidFill>
                  <a:latin typeface="Trebuchet MS"/>
                  <a:cs typeface="Trebuchet MS"/>
                </a:rPr>
                <a:t>operationalizes:</a:t>
              </a:r>
              <a:endParaRPr sz="1400">
                <a:latin typeface="Trebuchet MS"/>
                <a:cs typeface="Trebuchet MS"/>
              </a:endParaRPr>
            </a:p>
          </p:txBody>
        </p:sp>
        <p:sp>
          <p:nvSpPr>
            <p:cNvPr id="14" name="object 14"/>
            <p:cNvSpPr txBox="1"/>
            <p:nvPr/>
          </p:nvSpPr>
          <p:spPr>
            <a:xfrm>
              <a:off x="450444" y="4315652"/>
              <a:ext cx="2877185" cy="452120"/>
            </a:xfrm>
            <a:prstGeom prst="rect">
              <a:avLst/>
            </a:prstGeom>
          </p:spPr>
          <p:txBody>
            <a:bodyPr vert="horz" wrap="square" lIns="0" tIns="12700" rIns="0" bIns="0" rtlCol="0">
              <a:spAutoFit/>
            </a:bodyPr>
            <a:lstStyle/>
            <a:p>
              <a:pPr marL="577215" marR="5080" indent="-565150">
                <a:lnSpc>
                  <a:spcPct val="100000"/>
                </a:lnSpc>
                <a:spcBef>
                  <a:spcPts val="100"/>
                </a:spcBef>
                <a:buFont typeface="Arial"/>
                <a:buChar char="●"/>
                <a:tabLst>
                  <a:tab pos="577215" algn="l"/>
                </a:tabLst>
              </a:pPr>
              <a:r>
                <a:rPr sz="1400" spc="110" dirty="0">
                  <a:solidFill>
                    <a:srgbClr val="002F4A"/>
                  </a:solidFill>
                  <a:latin typeface="Trebuchet MS"/>
                  <a:cs typeface="Trebuchet MS"/>
                </a:rPr>
                <a:t>Assess</a:t>
              </a:r>
              <a:r>
                <a:rPr sz="1400" spc="-55" dirty="0">
                  <a:solidFill>
                    <a:srgbClr val="002F4A"/>
                  </a:solidFill>
                  <a:latin typeface="Trebuchet MS"/>
                  <a:cs typeface="Trebuchet MS"/>
                </a:rPr>
                <a:t> </a:t>
              </a:r>
              <a:r>
                <a:rPr sz="1400" spc="-125" dirty="0">
                  <a:solidFill>
                    <a:srgbClr val="002F4A"/>
                  </a:solidFill>
                  <a:latin typeface="Trebuchet MS"/>
                  <a:cs typeface="Trebuchet MS"/>
                </a:rPr>
                <a:t>&amp;</a:t>
              </a:r>
              <a:r>
                <a:rPr sz="1400" spc="-50" dirty="0">
                  <a:solidFill>
                    <a:srgbClr val="002F4A"/>
                  </a:solidFill>
                  <a:latin typeface="Trebuchet MS"/>
                  <a:cs typeface="Trebuchet MS"/>
                </a:rPr>
                <a:t> </a:t>
              </a:r>
              <a:r>
                <a:rPr sz="1400" dirty="0">
                  <a:solidFill>
                    <a:srgbClr val="002F4A"/>
                  </a:solidFill>
                  <a:latin typeface="Trebuchet MS"/>
                  <a:cs typeface="Trebuchet MS"/>
                </a:rPr>
                <a:t>Monitor</a:t>
              </a:r>
              <a:r>
                <a:rPr sz="1400" spc="-55" dirty="0">
                  <a:solidFill>
                    <a:srgbClr val="002F4A"/>
                  </a:solidFill>
                  <a:latin typeface="Trebuchet MS"/>
                  <a:cs typeface="Trebuchet MS"/>
                </a:rPr>
                <a:t> </a:t>
              </a:r>
              <a:r>
                <a:rPr sz="1400" spc="-10" dirty="0">
                  <a:solidFill>
                    <a:srgbClr val="002F4A"/>
                  </a:solidFill>
                  <a:latin typeface="Trebuchet MS"/>
                  <a:cs typeface="Trebuchet MS"/>
                </a:rPr>
                <a:t>Population Health</a:t>
              </a:r>
              <a:endParaRPr sz="1400">
                <a:latin typeface="Trebuchet MS"/>
                <a:cs typeface="Trebuchet MS"/>
              </a:endParaRPr>
            </a:p>
          </p:txBody>
        </p:sp>
        <p:sp>
          <p:nvSpPr>
            <p:cNvPr id="15" name="object 15"/>
            <p:cNvSpPr txBox="1"/>
            <p:nvPr/>
          </p:nvSpPr>
          <p:spPr>
            <a:xfrm>
              <a:off x="450444" y="4997794"/>
              <a:ext cx="2723515" cy="409575"/>
            </a:xfrm>
            <a:prstGeom prst="rect">
              <a:avLst/>
            </a:prstGeom>
          </p:spPr>
          <p:txBody>
            <a:bodyPr vert="horz" wrap="square" lIns="0" tIns="55244" rIns="0" bIns="0" rtlCol="0">
              <a:spAutoFit/>
            </a:bodyPr>
            <a:lstStyle/>
            <a:p>
              <a:pPr marL="577215" marR="5080" indent="-565150">
                <a:lnSpc>
                  <a:spcPct val="80000"/>
                </a:lnSpc>
                <a:spcBef>
                  <a:spcPts val="434"/>
                </a:spcBef>
                <a:buFont typeface="Arial"/>
                <a:buChar char="●"/>
                <a:tabLst>
                  <a:tab pos="577215" algn="l"/>
                </a:tabLst>
              </a:pPr>
              <a:r>
                <a:rPr sz="1400" spc="-10" dirty="0">
                  <a:solidFill>
                    <a:srgbClr val="002F4A"/>
                  </a:solidFill>
                  <a:latin typeface="Trebuchet MS"/>
                  <a:cs typeface="Trebuchet MS"/>
                </a:rPr>
                <a:t>Investigate</a:t>
              </a:r>
              <a:r>
                <a:rPr sz="1400" spc="10" dirty="0">
                  <a:solidFill>
                    <a:srgbClr val="002F4A"/>
                  </a:solidFill>
                  <a:latin typeface="Trebuchet MS"/>
                  <a:cs typeface="Trebuchet MS"/>
                </a:rPr>
                <a:t> </a:t>
              </a:r>
              <a:r>
                <a:rPr sz="1400" spc="-125" dirty="0">
                  <a:solidFill>
                    <a:srgbClr val="002F4A"/>
                  </a:solidFill>
                  <a:latin typeface="Trebuchet MS"/>
                  <a:cs typeface="Trebuchet MS"/>
                </a:rPr>
                <a:t>&amp;</a:t>
              </a:r>
              <a:r>
                <a:rPr sz="1400" spc="15" dirty="0">
                  <a:solidFill>
                    <a:srgbClr val="002F4A"/>
                  </a:solidFill>
                  <a:latin typeface="Trebuchet MS"/>
                  <a:cs typeface="Trebuchet MS"/>
                </a:rPr>
                <a:t> </a:t>
              </a:r>
              <a:r>
                <a:rPr sz="1400" dirty="0">
                  <a:solidFill>
                    <a:srgbClr val="002F4A"/>
                  </a:solidFill>
                  <a:latin typeface="Trebuchet MS"/>
                  <a:cs typeface="Trebuchet MS"/>
                </a:rPr>
                <a:t>Address</a:t>
              </a:r>
              <a:r>
                <a:rPr sz="1400" spc="15" dirty="0">
                  <a:solidFill>
                    <a:srgbClr val="002F4A"/>
                  </a:solidFill>
                  <a:latin typeface="Trebuchet MS"/>
                  <a:cs typeface="Trebuchet MS"/>
                </a:rPr>
                <a:t> </a:t>
              </a:r>
              <a:r>
                <a:rPr sz="1400" spc="-20" dirty="0">
                  <a:solidFill>
                    <a:srgbClr val="002F4A"/>
                  </a:solidFill>
                  <a:latin typeface="Trebuchet MS"/>
                  <a:cs typeface="Trebuchet MS"/>
                </a:rPr>
                <a:t>Root </a:t>
              </a:r>
              <a:r>
                <a:rPr sz="1400" spc="45" dirty="0">
                  <a:solidFill>
                    <a:srgbClr val="002F4A"/>
                  </a:solidFill>
                  <a:latin typeface="Trebuchet MS"/>
                  <a:cs typeface="Trebuchet MS"/>
                </a:rPr>
                <a:t>Causes</a:t>
              </a:r>
              <a:endParaRPr sz="1400">
                <a:latin typeface="Trebuchet MS"/>
                <a:cs typeface="Trebuchet MS"/>
              </a:endParaRPr>
            </a:p>
          </p:txBody>
        </p:sp>
        <p:sp>
          <p:nvSpPr>
            <p:cNvPr id="16" name="object 16"/>
            <p:cNvSpPr txBox="1"/>
            <p:nvPr/>
          </p:nvSpPr>
          <p:spPr>
            <a:xfrm>
              <a:off x="450444" y="5586058"/>
              <a:ext cx="2560320" cy="238760"/>
            </a:xfrm>
            <a:prstGeom prst="rect">
              <a:avLst/>
            </a:prstGeom>
          </p:spPr>
          <p:txBody>
            <a:bodyPr vert="horz" wrap="square" lIns="0" tIns="12700" rIns="0" bIns="0" rtlCol="0">
              <a:spAutoFit/>
            </a:bodyPr>
            <a:lstStyle/>
            <a:p>
              <a:pPr marL="576580" indent="-563880">
                <a:lnSpc>
                  <a:spcPct val="100000"/>
                </a:lnSpc>
                <a:spcBef>
                  <a:spcPts val="100"/>
                </a:spcBef>
                <a:buFont typeface="Arial"/>
                <a:buChar char="●"/>
                <a:tabLst>
                  <a:tab pos="576580" algn="l"/>
                </a:tabLst>
              </a:pPr>
              <a:r>
                <a:rPr sz="1400" dirty="0">
                  <a:solidFill>
                    <a:srgbClr val="002F4A"/>
                  </a:solidFill>
                  <a:latin typeface="Trebuchet MS"/>
                  <a:cs typeface="Trebuchet MS"/>
                </a:rPr>
                <a:t>Communicate</a:t>
              </a:r>
              <a:r>
                <a:rPr sz="1400" spc="-40" dirty="0">
                  <a:solidFill>
                    <a:srgbClr val="002F4A"/>
                  </a:solidFill>
                  <a:latin typeface="Trebuchet MS"/>
                  <a:cs typeface="Trebuchet MS"/>
                </a:rPr>
                <a:t> </a:t>
              </a:r>
              <a:r>
                <a:rPr sz="1400" spc="-20" dirty="0">
                  <a:solidFill>
                    <a:srgbClr val="002F4A"/>
                  </a:solidFill>
                  <a:latin typeface="Trebuchet MS"/>
                  <a:cs typeface="Trebuchet MS"/>
                </a:rPr>
                <a:t>Effectively</a:t>
              </a:r>
              <a:endParaRPr sz="1400">
                <a:latin typeface="Trebuchet MS"/>
                <a:cs typeface="Trebuchet MS"/>
              </a:endParaRPr>
            </a:p>
          </p:txBody>
        </p:sp>
        <p:sp>
          <p:nvSpPr>
            <p:cNvPr id="17" name="object 17"/>
            <p:cNvSpPr txBox="1"/>
            <p:nvPr/>
          </p:nvSpPr>
          <p:spPr>
            <a:xfrm>
              <a:off x="450444" y="6003633"/>
              <a:ext cx="2308860" cy="238760"/>
            </a:xfrm>
            <a:prstGeom prst="rect">
              <a:avLst/>
            </a:prstGeom>
          </p:spPr>
          <p:txBody>
            <a:bodyPr vert="horz" wrap="square" lIns="0" tIns="12700" rIns="0" bIns="0" rtlCol="0">
              <a:spAutoFit/>
            </a:bodyPr>
            <a:lstStyle/>
            <a:p>
              <a:pPr marL="576580" indent="-563880">
                <a:lnSpc>
                  <a:spcPct val="100000"/>
                </a:lnSpc>
                <a:spcBef>
                  <a:spcPts val="100"/>
                </a:spcBef>
                <a:buFont typeface="Arial"/>
                <a:buChar char="●"/>
                <a:tabLst>
                  <a:tab pos="576580" algn="l"/>
                </a:tabLst>
              </a:pPr>
              <a:r>
                <a:rPr sz="1400" dirty="0">
                  <a:solidFill>
                    <a:srgbClr val="002F4A"/>
                  </a:solidFill>
                  <a:latin typeface="Trebuchet MS"/>
                  <a:cs typeface="Trebuchet MS"/>
                </a:rPr>
                <a:t>Mobilize</a:t>
              </a:r>
              <a:r>
                <a:rPr sz="1400" spc="-10" dirty="0">
                  <a:solidFill>
                    <a:srgbClr val="002F4A"/>
                  </a:solidFill>
                  <a:latin typeface="Trebuchet MS"/>
                  <a:cs typeface="Trebuchet MS"/>
                </a:rPr>
                <a:t> Partnerships</a:t>
              </a:r>
              <a:endParaRPr sz="1400">
                <a:latin typeface="Trebuchet MS"/>
                <a:cs typeface="Trebuchet MS"/>
              </a:endParaRPr>
            </a:p>
          </p:txBody>
        </p:sp>
        <p:sp>
          <p:nvSpPr>
            <p:cNvPr id="18" name="object 18"/>
            <p:cNvSpPr txBox="1"/>
            <p:nvPr/>
          </p:nvSpPr>
          <p:spPr>
            <a:xfrm>
              <a:off x="450444" y="6421209"/>
              <a:ext cx="2673985" cy="238760"/>
            </a:xfrm>
            <a:prstGeom prst="rect">
              <a:avLst/>
            </a:prstGeom>
          </p:spPr>
          <p:txBody>
            <a:bodyPr vert="horz" wrap="square" lIns="0" tIns="12700" rIns="0" bIns="0" rtlCol="0">
              <a:spAutoFit/>
            </a:bodyPr>
            <a:lstStyle/>
            <a:p>
              <a:pPr marL="576580" indent="-563880">
                <a:lnSpc>
                  <a:spcPct val="100000"/>
                </a:lnSpc>
                <a:spcBef>
                  <a:spcPts val="100"/>
                </a:spcBef>
                <a:buFont typeface="Arial"/>
                <a:buChar char="●"/>
                <a:tabLst>
                  <a:tab pos="576580" algn="l"/>
                </a:tabLst>
              </a:pPr>
              <a:r>
                <a:rPr sz="1400" spc="-30" dirty="0">
                  <a:solidFill>
                    <a:srgbClr val="002F4A"/>
                  </a:solidFill>
                  <a:latin typeface="Trebuchet MS"/>
                  <a:cs typeface="Trebuchet MS"/>
                </a:rPr>
                <a:t>Create</a:t>
              </a:r>
              <a:r>
                <a:rPr sz="1400" spc="-75" dirty="0">
                  <a:solidFill>
                    <a:srgbClr val="002F4A"/>
                  </a:solidFill>
                  <a:latin typeface="Trebuchet MS"/>
                  <a:cs typeface="Trebuchet MS"/>
                </a:rPr>
                <a:t> </a:t>
              </a:r>
              <a:r>
                <a:rPr sz="1400" spc="-125" dirty="0">
                  <a:solidFill>
                    <a:srgbClr val="002F4A"/>
                  </a:solidFill>
                  <a:latin typeface="Trebuchet MS"/>
                  <a:cs typeface="Trebuchet MS"/>
                </a:rPr>
                <a:t>&amp;</a:t>
              </a:r>
              <a:r>
                <a:rPr sz="1400" spc="-70" dirty="0">
                  <a:solidFill>
                    <a:srgbClr val="002F4A"/>
                  </a:solidFill>
                  <a:latin typeface="Trebuchet MS"/>
                  <a:cs typeface="Trebuchet MS"/>
                </a:rPr>
                <a:t> </a:t>
              </a:r>
              <a:r>
                <a:rPr sz="1400" spc="-10" dirty="0">
                  <a:solidFill>
                    <a:srgbClr val="002F4A"/>
                  </a:solidFill>
                  <a:latin typeface="Trebuchet MS"/>
                  <a:cs typeface="Trebuchet MS"/>
                </a:rPr>
                <a:t>Implement</a:t>
              </a:r>
              <a:r>
                <a:rPr sz="1400" spc="-75" dirty="0">
                  <a:solidFill>
                    <a:srgbClr val="002F4A"/>
                  </a:solidFill>
                  <a:latin typeface="Trebuchet MS"/>
                  <a:cs typeface="Trebuchet MS"/>
                </a:rPr>
                <a:t> </a:t>
              </a:r>
              <a:r>
                <a:rPr sz="1400" spc="-10" dirty="0">
                  <a:solidFill>
                    <a:srgbClr val="002F4A"/>
                  </a:solidFill>
                  <a:latin typeface="Trebuchet MS"/>
                  <a:cs typeface="Trebuchet MS"/>
                </a:rPr>
                <a:t>Policy</a:t>
              </a:r>
              <a:endParaRPr sz="1400">
                <a:latin typeface="Trebuchet MS"/>
                <a:cs typeface="Trebuchet MS"/>
              </a:endParaRPr>
            </a:p>
          </p:txBody>
        </p:sp>
        <p:sp>
          <p:nvSpPr>
            <p:cNvPr id="19" name="object 19"/>
            <p:cNvSpPr txBox="1"/>
            <p:nvPr/>
          </p:nvSpPr>
          <p:spPr>
            <a:xfrm>
              <a:off x="450444" y="6838785"/>
              <a:ext cx="2592070" cy="409575"/>
            </a:xfrm>
            <a:prstGeom prst="rect">
              <a:avLst/>
            </a:prstGeom>
          </p:spPr>
          <p:txBody>
            <a:bodyPr vert="horz" wrap="square" lIns="0" tIns="55244" rIns="0" bIns="0" rtlCol="0">
              <a:spAutoFit/>
            </a:bodyPr>
            <a:lstStyle/>
            <a:p>
              <a:pPr marL="577215" marR="5080" indent="-565150">
                <a:lnSpc>
                  <a:spcPct val="80000"/>
                </a:lnSpc>
                <a:spcBef>
                  <a:spcPts val="434"/>
                </a:spcBef>
                <a:buFont typeface="Arial"/>
                <a:buChar char="●"/>
                <a:tabLst>
                  <a:tab pos="577215" algn="l"/>
                </a:tabLst>
              </a:pPr>
              <a:r>
                <a:rPr sz="1400" spc="-50" dirty="0">
                  <a:solidFill>
                    <a:srgbClr val="002F4A"/>
                  </a:solidFill>
                  <a:latin typeface="Trebuchet MS"/>
                  <a:cs typeface="Trebuchet MS"/>
                </a:rPr>
                <a:t>Utilize</a:t>
              </a:r>
              <a:r>
                <a:rPr sz="1400" spc="-60" dirty="0">
                  <a:solidFill>
                    <a:srgbClr val="002F4A"/>
                  </a:solidFill>
                  <a:latin typeface="Trebuchet MS"/>
                  <a:cs typeface="Trebuchet MS"/>
                </a:rPr>
                <a:t> </a:t>
              </a:r>
              <a:r>
                <a:rPr sz="1400" dirty="0">
                  <a:solidFill>
                    <a:srgbClr val="002F4A"/>
                  </a:solidFill>
                  <a:latin typeface="Trebuchet MS"/>
                  <a:cs typeface="Trebuchet MS"/>
                </a:rPr>
                <a:t>Legal</a:t>
              </a:r>
              <a:r>
                <a:rPr sz="1400" spc="-65" dirty="0">
                  <a:solidFill>
                    <a:srgbClr val="002F4A"/>
                  </a:solidFill>
                  <a:latin typeface="Trebuchet MS"/>
                  <a:cs typeface="Trebuchet MS"/>
                </a:rPr>
                <a:t> </a:t>
              </a:r>
              <a:r>
                <a:rPr sz="1400" spc="-125" dirty="0">
                  <a:solidFill>
                    <a:srgbClr val="002F4A"/>
                  </a:solidFill>
                  <a:latin typeface="Trebuchet MS"/>
                  <a:cs typeface="Trebuchet MS"/>
                </a:rPr>
                <a:t>&amp;</a:t>
              </a:r>
              <a:r>
                <a:rPr sz="1400" spc="-60" dirty="0">
                  <a:solidFill>
                    <a:srgbClr val="002F4A"/>
                  </a:solidFill>
                  <a:latin typeface="Trebuchet MS"/>
                  <a:cs typeface="Trebuchet MS"/>
                </a:rPr>
                <a:t> </a:t>
              </a:r>
              <a:r>
                <a:rPr sz="1400" spc="-10" dirty="0">
                  <a:solidFill>
                    <a:srgbClr val="002F4A"/>
                  </a:solidFill>
                  <a:latin typeface="Trebuchet MS"/>
                  <a:cs typeface="Trebuchet MS"/>
                </a:rPr>
                <a:t>Regulatory Actions</a:t>
              </a:r>
              <a:endParaRPr sz="1400">
                <a:latin typeface="Trebuchet MS"/>
                <a:cs typeface="Trebuchet MS"/>
              </a:endParaRPr>
            </a:p>
          </p:txBody>
        </p:sp>
        <p:sp>
          <p:nvSpPr>
            <p:cNvPr id="20" name="object 20"/>
            <p:cNvSpPr txBox="1"/>
            <p:nvPr/>
          </p:nvSpPr>
          <p:spPr>
            <a:xfrm>
              <a:off x="450444" y="7427048"/>
              <a:ext cx="2524760" cy="238760"/>
            </a:xfrm>
            <a:prstGeom prst="rect">
              <a:avLst/>
            </a:prstGeom>
          </p:spPr>
          <p:txBody>
            <a:bodyPr vert="horz" wrap="square" lIns="0" tIns="12700" rIns="0" bIns="0" rtlCol="0">
              <a:spAutoFit/>
            </a:bodyPr>
            <a:lstStyle/>
            <a:p>
              <a:pPr marL="576580" indent="-563880">
                <a:lnSpc>
                  <a:spcPct val="100000"/>
                </a:lnSpc>
                <a:spcBef>
                  <a:spcPts val="100"/>
                </a:spcBef>
                <a:buFont typeface="Arial"/>
                <a:buChar char="●"/>
                <a:tabLst>
                  <a:tab pos="576580" algn="l"/>
                </a:tabLst>
              </a:pPr>
              <a:r>
                <a:rPr sz="1400" spc="-10" dirty="0">
                  <a:solidFill>
                    <a:srgbClr val="002F4A"/>
                  </a:solidFill>
                  <a:latin typeface="Trebuchet MS"/>
                  <a:cs typeface="Trebuchet MS"/>
                </a:rPr>
                <a:t>Enable</a:t>
              </a:r>
              <a:r>
                <a:rPr sz="1400" spc="-50" dirty="0">
                  <a:solidFill>
                    <a:srgbClr val="002F4A"/>
                  </a:solidFill>
                  <a:latin typeface="Trebuchet MS"/>
                  <a:cs typeface="Trebuchet MS"/>
                </a:rPr>
                <a:t> </a:t>
              </a:r>
              <a:r>
                <a:rPr sz="1400" spc="-30" dirty="0">
                  <a:solidFill>
                    <a:srgbClr val="002F4A"/>
                  </a:solidFill>
                  <a:latin typeface="Trebuchet MS"/>
                  <a:cs typeface="Trebuchet MS"/>
                </a:rPr>
                <a:t>Equitable</a:t>
              </a:r>
              <a:r>
                <a:rPr sz="1400" spc="-50" dirty="0">
                  <a:solidFill>
                    <a:srgbClr val="002F4A"/>
                  </a:solidFill>
                  <a:latin typeface="Trebuchet MS"/>
                  <a:cs typeface="Trebuchet MS"/>
                </a:rPr>
                <a:t> </a:t>
              </a:r>
              <a:r>
                <a:rPr sz="1400" spc="55" dirty="0">
                  <a:solidFill>
                    <a:srgbClr val="002F4A"/>
                  </a:solidFill>
                  <a:latin typeface="Trebuchet MS"/>
                  <a:cs typeface="Trebuchet MS"/>
                </a:rPr>
                <a:t>Access</a:t>
              </a:r>
              <a:endParaRPr sz="1400">
                <a:latin typeface="Trebuchet MS"/>
                <a:cs typeface="Trebuchet MS"/>
              </a:endParaRPr>
            </a:p>
          </p:txBody>
        </p:sp>
        <p:sp>
          <p:nvSpPr>
            <p:cNvPr id="21" name="object 21"/>
            <p:cNvSpPr txBox="1"/>
            <p:nvPr/>
          </p:nvSpPr>
          <p:spPr>
            <a:xfrm>
              <a:off x="450444" y="7844624"/>
              <a:ext cx="2547620" cy="238760"/>
            </a:xfrm>
            <a:prstGeom prst="rect">
              <a:avLst/>
            </a:prstGeom>
          </p:spPr>
          <p:txBody>
            <a:bodyPr vert="horz" wrap="square" lIns="0" tIns="12700" rIns="0" bIns="0" rtlCol="0">
              <a:spAutoFit/>
            </a:bodyPr>
            <a:lstStyle/>
            <a:p>
              <a:pPr marL="576580" indent="-563880">
                <a:lnSpc>
                  <a:spcPct val="100000"/>
                </a:lnSpc>
                <a:spcBef>
                  <a:spcPts val="100"/>
                </a:spcBef>
                <a:buFont typeface="Arial"/>
                <a:buChar char="●"/>
                <a:tabLst>
                  <a:tab pos="576580" algn="l"/>
                </a:tabLst>
              </a:pPr>
              <a:r>
                <a:rPr sz="1400" spc="-10" dirty="0">
                  <a:solidFill>
                    <a:srgbClr val="002F4A"/>
                  </a:solidFill>
                  <a:latin typeface="Trebuchet MS"/>
                  <a:cs typeface="Trebuchet MS"/>
                </a:rPr>
                <a:t>Build</a:t>
              </a:r>
              <a:r>
                <a:rPr sz="1400" spc="-65" dirty="0">
                  <a:solidFill>
                    <a:srgbClr val="002F4A"/>
                  </a:solidFill>
                  <a:latin typeface="Trebuchet MS"/>
                  <a:cs typeface="Trebuchet MS"/>
                </a:rPr>
                <a:t> </a:t>
              </a:r>
              <a:r>
                <a:rPr sz="1400" dirty="0">
                  <a:solidFill>
                    <a:srgbClr val="002F4A"/>
                  </a:solidFill>
                  <a:latin typeface="Trebuchet MS"/>
                  <a:cs typeface="Trebuchet MS"/>
                </a:rPr>
                <a:t>a</a:t>
              </a:r>
              <a:r>
                <a:rPr sz="1400" spc="-65" dirty="0">
                  <a:solidFill>
                    <a:srgbClr val="002F4A"/>
                  </a:solidFill>
                  <a:latin typeface="Trebuchet MS"/>
                  <a:cs typeface="Trebuchet MS"/>
                </a:rPr>
                <a:t> </a:t>
              </a:r>
              <a:r>
                <a:rPr sz="1400" spc="-20" dirty="0">
                  <a:solidFill>
                    <a:srgbClr val="002F4A"/>
                  </a:solidFill>
                  <a:latin typeface="Trebuchet MS"/>
                  <a:cs typeface="Trebuchet MS"/>
                </a:rPr>
                <a:t>Skilled</a:t>
              </a:r>
              <a:r>
                <a:rPr sz="1400" spc="-65" dirty="0">
                  <a:solidFill>
                    <a:srgbClr val="002F4A"/>
                  </a:solidFill>
                  <a:latin typeface="Trebuchet MS"/>
                  <a:cs typeface="Trebuchet MS"/>
                </a:rPr>
                <a:t> </a:t>
              </a:r>
              <a:r>
                <a:rPr sz="1400" spc="-10" dirty="0">
                  <a:solidFill>
                    <a:srgbClr val="002F4A"/>
                  </a:solidFill>
                  <a:latin typeface="Trebuchet MS"/>
                  <a:cs typeface="Trebuchet MS"/>
                </a:rPr>
                <a:t>Workforce</a:t>
              </a:r>
              <a:endParaRPr sz="1400" dirty="0">
                <a:latin typeface="Trebuchet MS"/>
                <a:cs typeface="Trebuchet MS"/>
              </a:endParaRPr>
            </a:p>
          </p:txBody>
        </p:sp>
        <p:sp>
          <p:nvSpPr>
            <p:cNvPr id="22" name="object 22"/>
            <p:cNvSpPr txBox="1"/>
            <p:nvPr/>
          </p:nvSpPr>
          <p:spPr>
            <a:xfrm>
              <a:off x="450444" y="8262200"/>
              <a:ext cx="2948940" cy="409575"/>
            </a:xfrm>
            <a:prstGeom prst="rect">
              <a:avLst/>
            </a:prstGeom>
          </p:spPr>
          <p:txBody>
            <a:bodyPr vert="horz" wrap="square" lIns="0" tIns="55244" rIns="0" bIns="0" rtlCol="0">
              <a:spAutoFit/>
            </a:bodyPr>
            <a:lstStyle/>
            <a:p>
              <a:pPr marL="577215" marR="5080" indent="-565150">
                <a:lnSpc>
                  <a:spcPct val="80000"/>
                </a:lnSpc>
                <a:spcBef>
                  <a:spcPts val="434"/>
                </a:spcBef>
                <a:buFont typeface="Arial"/>
                <a:buChar char="●"/>
                <a:tabLst>
                  <a:tab pos="577215" algn="l"/>
                </a:tabLst>
              </a:pPr>
              <a:r>
                <a:rPr sz="1400" spc="-20" dirty="0">
                  <a:solidFill>
                    <a:srgbClr val="002F4A"/>
                  </a:solidFill>
                  <a:latin typeface="Trebuchet MS"/>
                  <a:cs typeface="Trebuchet MS"/>
                </a:rPr>
                <a:t>Improve</a:t>
              </a:r>
              <a:r>
                <a:rPr sz="1400" spc="-55" dirty="0">
                  <a:solidFill>
                    <a:srgbClr val="002F4A"/>
                  </a:solidFill>
                  <a:latin typeface="Trebuchet MS"/>
                  <a:cs typeface="Trebuchet MS"/>
                </a:rPr>
                <a:t> </a:t>
              </a:r>
              <a:r>
                <a:rPr sz="1400" dirty="0">
                  <a:solidFill>
                    <a:srgbClr val="002F4A"/>
                  </a:solidFill>
                  <a:latin typeface="Trebuchet MS"/>
                  <a:cs typeface="Trebuchet MS"/>
                </a:rPr>
                <a:t>Through</a:t>
              </a:r>
              <a:r>
                <a:rPr sz="1400" spc="-25" dirty="0">
                  <a:solidFill>
                    <a:srgbClr val="002F4A"/>
                  </a:solidFill>
                  <a:latin typeface="Trebuchet MS"/>
                  <a:cs typeface="Trebuchet MS"/>
                </a:rPr>
                <a:t> Evaluation</a:t>
              </a:r>
              <a:r>
                <a:rPr sz="1400" spc="-15" dirty="0">
                  <a:solidFill>
                    <a:srgbClr val="002F4A"/>
                  </a:solidFill>
                  <a:latin typeface="Trebuchet MS"/>
                  <a:cs typeface="Trebuchet MS"/>
                </a:rPr>
                <a:t> </a:t>
              </a:r>
              <a:r>
                <a:rPr sz="1400" spc="-50" dirty="0">
                  <a:solidFill>
                    <a:srgbClr val="002F4A"/>
                  </a:solidFill>
                  <a:latin typeface="Trebuchet MS"/>
                  <a:cs typeface="Trebuchet MS"/>
                </a:rPr>
                <a:t>&amp; </a:t>
              </a:r>
              <a:r>
                <a:rPr sz="1400" spc="-10" dirty="0">
                  <a:solidFill>
                    <a:srgbClr val="002F4A"/>
                  </a:solidFill>
                  <a:latin typeface="Trebuchet MS"/>
                  <a:cs typeface="Trebuchet MS"/>
                </a:rPr>
                <a:t>Research</a:t>
              </a:r>
              <a:endParaRPr sz="1400">
                <a:latin typeface="Trebuchet MS"/>
                <a:cs typeface="Trebuchet MS"/>
              </a:endParaRPr>
            </a:p>
          </p:txBody>
        </p:sp>
        <p:sp>
          <p:nvSpPr>
            <p:cNvPr id="23" name="object 23"/>
            <p:cNvSpPr txBox="1"/>
            <p:nvPr/>
          </p:nvSpPr>
          <p:spPr>
            <a:xfrm>
              <a:off x="450444" y="8884601"/>
              <a:ext cx="3032760" cy="452120"/>
            </a:xfrm>
            <a:prstGeom prst="rect">
              <a:avLst/>
            </a:prstGeom>
          </p:spPr>
          <p:txBody>
            <a:bodyPr vert="horz" wrap="square" lIns="0" tIns="12700" rIns="0" bIns="0" rtlCol="0">
              <a:spAutoFit/>
            </a:bodyPr>
            <a:lstStyle/>
            <a:p>
              <a:pPr marL="577215" marR="5080" indent="-565150">
                <a:lnSpc>
                  <a:spcPct val="100000"/>
                </a:lnSpc>
                <a:spcBef>
                  <a:spcPts val="100"/>
                </a:spcBef>
                <a:buFont typeface="Arial"/>
                <a:buChar char="●"/>
                <a:tabLst>
                  <a:tab pos="577215" algn="l"/>
                </a:tabLst>
              </a:pPr>
              <a:r>
                <a:rPr sz="1400" dirty="0">
                  <a:solidFill>
                    <a:srgbClr val="002F4A"/>
                  </a:solidFill>
                  <a:latin typeface="Trebuchet MS"/>
                  <a:cs typeface="Trebuchet MS"/>
                </a:rPr>
                <a:t>Maintain</a:t>
              </a:r>
              <a:r>
                <a:rPr sz="1400" spc="-30" dirty="0">
                  <a:solidFill>
                    <a:srgbClr val="002F4A"/>
                  </a:solidFill>
                  <a:latin typeface="Trebuchet MS"/>
                  <a:cs typeface="Trebuchet MS"/>
                </a:rPr>
                <a:t> </a:t>
              </a:r>
              <a:r>
                <a:rPr sz="1400" dirty="0">
                  <a:solidFill>
                    <a:srgbClr val="002F4A"/>
                  </a:solidFill>
                  <a:latin typeface="Trebuchet MS"/>
                  <a:cs typeface="Trebuchet MS"/>
                </a:rPr>
                <a:t>Strong</a:t>
              </a:r>
              <a:r>
                <a:rPr sz="1400" spc="-30" dirty="0">
                  <a:solidFill>
                    <a:srgbClr val="002F4A"/>
                  </a:solidFill>
                  <a:latin typeface="Trebuchet MS"/>
                  <a:cs typeface="Trebuchet MS"/>
                </a:rPr>
                <a:t> </a:t>
              </a:r>
              <a:r>
                <a:rPr sz="1400" spc="-10" dirty="0">
                  <a:solidFill>
                    <a:srgbClr val="002F4A"/>
                  </a:solidFill>
                  <a:latin typeface="Trebuchet MS"/>
                  <a:cs typeface="Trebuchet MS"/>
                </a:rPr>
                <a:t>Organizational Infrastructure</a:t>
              </a:r>
              <a:endParaRPr sz="1400" dirty="0">
                <a:latin typeface="Trebuchet MS"/>
                <a:cs typeface="Trebuchet MS"/>
              </a:endParaRPr>
            </a:p>
          </p:txBody>
        </p:sp>
      </p:grpSp>
      <p:pic>
        <p:nvPicPr>
          <p:cNvPr id="24" name="object 24" descr="Image of a circle with sections in colors of the rainbow with the word Equity in the center of the graphic. The following are in the graphic and listed next to it:&#10; &#10;1. Assess and monitor population health status, factors that influence health, and community needs and assets&#10;2. Investigate, diagnose, and address health problems and hazards affecting the population&#10;3. Community effectively to inform and educate people about health, factors that influence it, and how to improve it&#10;4. Strengthen, support, and mobilize communities and partnerships to improve health&#10;5. Create, champion, and implement policies, plans, and laws that impact health&#10;6. Utilize legal and regulatory actions designed to improve and protect the public’s health&#10;7. Assure an effective system that enables equitable access to the individual services and care needed to be healthy&#10;8. Build and support a diverse and skilled public health workforce&#10;9. Improve and innovate public health functions through ongoing evaluation, research, and continuous quality improvement&#10;10. Build and maintain a strong organizational infrastructure for public health"/>
          <p:cNvPicPr/>
          <p:nvPr/>
        </p:nvPicPr>
        <p:blipFill>
          <a:blip r:embed="rId2" cstate="email">
            <a:extLst>
              <a:ext uri="{28A0092B-C50C-407E-A947-70E740481C1C}">
                <a14:useLocalDpi xmlns:a14="http://schemas.microsoft.com/office/drawing/2010/main"/>
              </a:ext>
            </a:extLst>
          </a:blip>
          <a:stretch>
            <a:fillRect/>
          </a:stretch>
        </p:blipFill>
        <p:spPr>
          <a:xfrm>
            <a:off x="3690198" y="2561461"/>
            <a:ext cx="5787094" cy="7725538"/>
          </a:xfrm>
          <a:prstGeom prst="rect">
            <a:avLst/>
          </a:prstGeom>
        </p:spPr>
      </p:pic>
      <p:grpSp>
        <p:nvGrpSpPr>
          <p:cNvPr id="35" name="Group 34" descr="Program Origins &amp; Purpose&#10;Meeting People Where They Are: Harm Reduction as Public Health Practice&#10;Trust Before Treatment: Relationship-First Engagement&#10;Substance Use Disorder as a Chronic, Recurring Condition&#10;Systems Alignment &amp; Cross-Sector Design&#10;Public Health and Public Safety as Co-Designers, Not Opposites&#10;From Arrest Cycles to Care Pathways&#10;Navigating Community Fear, Trauma, and System Fatigue&#10;Governance, Policy, and Ethics&#10;Clear Role Boundaries to Protect Trust and Prevent Harm&#10;Liability, Policy, and Regulatory Design as Enablers of Care&#10;Political Neutrality as a Public Health Strategy&#10;">
            <a:extLst>
              <a:ext uri="{FF2B5EF4-FFF2-40B4-BE49-F238E27FC236}">
                <a16:creationId xmlns:a16="http://schemas.microsoft.com/office/drawing/2014/main" id="{8299FD31-61E4-E3E7-6995-A92E4D1AE9F7}"/>
              </a:ext>
            </a:extLst>
          </p:cNvPr>
          <p:cNvGrpSpPr/>
          <p:nvPr/>
        </p:nvGrpSpPr>
        <p:grpSpPr>
          <a:xfrm>
            <a:off x="9599905" y="2645611"/>
            <a:ext cx="4783455" cy="7322159"/>
            <a:chOff x="9599905" y="2645611"/>
            <a:chExt cx="4783455" cy="7322159"/>
          </a:xfrm>
        </p:grpSpPr>
        <p:sp>
          <p:nvSpPr>
            <p:cNvPr id="25" name="object 25"/>
            <p:cNvSpPr txBox="1"/>
            <p:nvPr/>
          </p:nvSpPr>
          <p:spPr>
            <a:xfrm>
              <a:off x="9599905" y="2645611"/>
              <a:ext cx="4722495" cy="829944"/>
            </a:xfrm>
            <a:prstGeom prst="rect">
              <a:avLst/>
            </a:prstGeom>
          </p:spPr>
          <p:txBody>
            <a:bodyPr vert="horz" wrap="square" lIns="0" tIns="46355" rIns="0" bIns="0" rtlCol="0">
              <a:spAutoFit/>
            </a:bodyPr>
            <a:lstStyle/>
            <a:p>
              <a:pPr marL="12700">
                <a:lnSpc>
                  <a:spcPct val="100000"/>
                </a:lnSpc>
                <a:spcBef>
                  <a:spcPts val="365"/>
                </a:spcBef>
              </a:pPr>
              <a:r>
                <a:rPr sz="2000" b="1" spc="-20" dirty="0">
                  <a:solidFill>
                    <a:srgbClr val="002F4A"/>
                  </a:solidFill>
                  <a:latin typeface="Trebuchet MS"/>
                  <a:cs typeface="Trebuchet MS"/>
                </a:rPr>
                <a:t>Program</a:t>
              </a:r>
              <a:r>
                <a:rPr sz="2000" b="1" spc="-110" dirty="0">
                  <a:solidFill>
                    <a:srgbClr val="002F4A"/>
                  </a:solidFill>
                  <a:latin typeface="Trebuchet MS"/>
                  <a:cs typeface="Trebuchet MS"/>
                </a:rPr>
                <a:t> </a:t>
              </a:r>
              <a:r>
                <a:rPr sz="2000" b="1" spc="-10" dirty="0">
                  <a:solidFill>
                    <a:srgbClr val="002F4A"/>
                  </a:solidFill>
                  <a:latin typeface="Trebuchet MS"/>
                  <a:cs typeface="Trebuchet MS"/>
                </a:rPr>
                <a:t>Origins</a:t>
              </a:r>
              <a:r>
                <a:rPr sz="2000" b="1" spc="-105" dirty="0">
                  <a:solidFill>
                    <a:srgbClr val="002F4A"/>
                  </a:solidFill>
                  <a:latin typeface="Trebuchet MS"/>
                  <a:cs typeface="Trebuchet MS"/>
                </a:rPr>
                <a:t> &amp; </a:t>
              </a:r>
              <a:r>
                <a:rPr sz="2000" b="1" spc="-10" dirty="0">
                  <a:solidFill>
                    <a:srgbClr val="002F4A"/>
                  </a:solidFill>
                  <a:latin typeface="Trebuchet MS"/>
                  <a:cs typeface="Trebuchet MS"/>
                </a:rPr>
                <a:t>Purpose</a:t>
              </a:r>
              <a:endParaRPr sz="2000" dirty="0">
                <a:latin typeface="Trebuchet MS"/>
                <a:cs typeface="Trebuchet MS"/>
              </a:endParaRPr>
            </a:p>
            <a:p>
              <a:pPr marL="12700" marR="5080">
                <a:lnSpc>
                  <a:spcPts val="1540"/>
                </a:lnSpc>
                <a:spcBef>
                  <a:spcPts val="580"/>
                </a:spcBef>
              </a:pPr>
              <a:r>
                <a:rPr sz="1600" dirty="0">
                  <a:solidFill>
                    <a:srgbClr val="002F4A"/>
                  </a:solidFill>
                  <a:latin typeface="Trebuchet MS"/>
                  <a:cs typeface="Trebuchet MS"/>
                </a:rPr>
                <a:t>Meeting</a:t>
              </a:r>
              <a:r>
                <a:rPr sz="1600" spc="-50" dirty="0">
                  <a:solidFill>
                    <a:srgbClr val="002F4A"/>
                  </a:solidFill>
                  <a:latin typeface="Trebuchet MS"/>
                  <a:cs typeface="Trebuchet MS"/>
                </a:rPr>
                <a:t> </a:t>
              </a:r>
              <a:r>
                <a:rPr sz="1600" dirty="0">
                  <a:solidFill>
                    <a:srgbClr val="002F4A"/>
                  </a:solidFill>
                  <a:latin typeface="Trebuchet MS"/>
                  <a:cs typeface="Trebuchet MS"/>
                </a:rPr>
                <a:t>People</a:t>
              </a:r>
              <a:r>
                <a:rPr sz="1600" spc="-45" dirty="0">
                  <a:solidFill>
                    <a:srgbClr val="002F4A"/>
                  </a:solidFill>
                  <a:latin typeface="Trebuchet MS"/>
                  <a:cs typeface="Trebuchet MS"/>
                </a:rPr>
                <a:t> </a:t>
              </a:r>
              <a:r>
                <a:rPr sz="1600" spc="-35" dirty="0">
                  <a:solidFill>
                    <a:srgbClr val="002F4A"/>
                  </a:solidFill>
                  <a:latin typeface="Trebuchet MS"/>
                  <a:cs typeface="Trebuchet MS"/>
                </a:rPr>
                <a:t>Where</a:t>
              </a:r>
              <a:r>
                <a:rPr sz="1600" spc="-80" dirty="0">
                  <a:solidFill>
                    <a:srgbClr val="002F4A"/>
                  </a:solidFill>
                  <a:latin typeface="Trebuchet MS"/>
                  <a:cs typeface="Trebuchet MS"/>
                </a:rPr>
                <a:t> </a:t>
              </a:r>
              <a:r>
                <a:rPr sz="1600" spc="-10" dirty="0">
                  <a:solidFill>
                    <a:srgbClr val="002F4A"/>
                  </a:solidFill>
                  <a:latin typeface="Trebuchet MS"/>
                  <a:cs typeface="Trebuchet MS"/>
                </a:rPr>
                <a:t>They</a:t>
              </a:r>
              <a:r>
                <a:rPr sz="1600" spc="-45" dirty="0">
                  <a:solidFill>
                    <a:srgbClr val="002F4A"/>
                  </a:solidFill>
                  <a:latin typeface="Trebuchet MS"/>
                  <a:cs typeface="Trebuchet MS"/>
                </a:rPr>
                <a:t> </a:t>
              </a:r>
              <a:r>
                <a:rPr sz="1600" spc="-75" dirty="0">
                  <a:solidFill>
                    <a:srgbClr val="002F4A"/>
                  </a:solidFill>
                  <a:latin typeface="Trebuchet MS"/>
                  <a:cs typeface="Trebuchet MS"/>
                </a:rPr>
                <a:t>Are:</a:t>
              </a:r>
              <a:r>
                <a:rPr sz="1600" spc="-45" dirty="0">
                  <a:solidFill>
                    <a:srgbClr val="002F4A"/>
                  </a:solidFill>
                  <a:latin typeface="Trebuchet MS"/>
                  <a:cs typeface="Trebuchet MS"/>
                </a:rPr>
                <a:t> </a:t>
              </a:r>
              <a:r>
                <a:rPr sz="1600" dirty="0">
                  <a:solidFill>
                    <a:srgbClr val="002F4A"/>
                  </a:solidFill>
                  <a:latin typeface="Trebuchet MS"/>
                  <a:cs typeface="Trebuchet MS"/>
                </a:rPr>
                <a:t>Harm</a:t>
              </a:r>
              <a:r>
                <a:rPr sz="1600" spc="-45" dirty="0">
                  <a:solidFill>
                    <a:srgbClr val="002F4A"/>
                  </a:solidFill>
                  <a:latin typeface="Trebuchet MS"/>
                  <a:cs typeface="Trebuchet MS"/>
                </a:rPr>
                <a:t> </a:t>
              </a:r>
              <a:r>
                <a:rPr sz="1600" spc="-20" dirty="0">
                  <a:solidFill>
                    <a:srgbClr val="002F4A"/>
                  </a:solidFill>
                  <a:latin typeface="Trebuchet MS"/>
                  <a:cs typeface="Trebuchet MS"/>
                </a:rPr>
                <a:t>Reduction</a:t>
              </a:r>
              <a:r>
                <a:rPr sz="1600" spc="-45" dirty="0">
                  <a:solidFill>
                    <a:srgbClr val="002F4A"/>
                  </a:solidFill>
                  <a:latin typeface="Trebuchet MS"/>
                  <a:cs typeface="Trebuchet MS"/>
                </a:rPr>
                <a:t> </a:t>
              </a:r>
              <a:r>
                <a:rPr sz="1600" spc="70" dirty="0">
                  <a:solidFill>
                    <a:srgbClr val="002F4A"/>
                  </a:solidFill>
                  <a:latin typeface="Trebuchet MS"/>
                  <a:cs typeface="Trebuchet MS"/>
                </a:rPr>
                <a:t>as </a:t>
              </a:r>
              <a:r>
                <a:rPr sz="1600" dirty="0">
                  <a:solidFill>
                    <a:srgbClr val="002F4A"/>
                  </a:solidFill>
                  <a:latin typeface="Trebuchet MS"/>
                  <a:cs typeface="Trebuchet MS"/>
                </a:rPr>
                <a:t>Public</a:t>
              </a:r>
              <a:r>
                <a:rPr sz="1600" spc="-105" dirty="0">
                  <a:solidFill>
                    <a:srgbClr val="002F4A"/>
                  </a:solidFill>
                  <a:latin typeface="Trebuchet MS"/>
                  <a:cs typeface="Trebuchet MS"/>
                </a:rPr>
                <a:t> </a:t>
              </a:r>
              <a:r>
                <a:rPr sz="1600" spc="-30" dirty="0">
                  <a:solidFill>
                    <a:srgbClr val="002F4A"/>
                  </a:solidFill>
                  <a:latin typeface="Trebuchet MS"/>
                  <a:cs typeface="Trebuchet MS"/>
                </a:rPr>
                <a:t>Health</a:t>
              </a:r>
              <a:r>
                <a:rPr sz="1600" spc="-90" dirty="0">
                  <a:solidFill>
                    <a:srgbClr val="002F4A"/>
                  </a:solidFill>
                  <a:latin typeface="Trebuchet MS"/>
                  <a:cs typeface="Trebuchet MS"/>
                </a:rPr>
                <a:t> </a:t>
              </a:r>
              <a:r>
                <a:rPr sz="1600" spc="-10" dirty="0">
                  <a:solidFill>
                    <a:srgbClr val="002F4A"/>
                  </a:solidFill>
                  <a:latin typeface="Trebuchet MS"/>
                  <a:cs typeface="Trebuchet MS"/>
                </a:rPr>
                <a:t>Practice</a:t>
              </a:r>
              <a:endParaRPr sz="1600" dirty="0">
                <a:latin typeface="Trebuchet MS"/>
                <a:cs typeface="Trebuchet MS"/>
              </a:endParaRPr>
            </a:p>
          </p:txBody>
        </p:sp>
        <p:sp>
          <p:nvSpPr>
            <p:cNvPr id="26" name="object 26"/>
            <p:cNvSpPr txBox="1"/>
            <p:nvPr/>
          </p:nvSpPr>
          <p:spPr>
            <a:xfrm>
              <a:off x="9599905" y="3748835"/>
              <a:ext cx="3787140" cy="464820"/>
            </a:xfrm>
            <a:prstGeom prst="rect">
              <a:avLst/>
            </a:prstGeom>
          </p:spPr>
          <p:txBody>
            <a:bodyPr vert="horz" wrap="square" lIns="0" tIns="59055" rIns="0" bIns="0" rtlCol="0">
              <a:spAutoFit/>
            </a:bodyPr>
            <a:lstStyle/>
            <a:p>
              <a:pPr marL="12700" marR="5080">
                <a:lnSpc>
                  <a:spcPts val="1540"/>
                </a:lnSpc>
                <a:spcBef>
                  <a:spcPts val="465"/>
                </a:spcBef>
              </a:pPr>
              <a:r>
                <a:rPr sz="1600" spc="-20" dirty="0">
                  <a:solidFill>
                    <a:srgbClr val="002F4A"/>
                  </a:solidFill>
                  <a:latin typeface="Trebuchet MS"/>
                  <a:cs typeface="Trebuchet MS"/>
                </a:rPr>
                <a:t>Trust</a:t>
              </a:r>
              <a:r>
                <a:rPr sz="1600" spc="-35" dirty="0">
                  <a:solidFill>
                    <a:srgbClr val="002F4A"/>
                  </a:solidFill>
                  <a:latin typeface="Trebuchet MS"/>
                  <a:cs typeface="Trebuchet MS"/>
                </a:rPr>
                <a:t> </a:t>
              </a:r>
              <a:r>
                <a:rPr sz="1600" spc="-20" dirty="0">
                  <a:solidFill>
                    <a:srgbClr val="002F4A"/>
                  </a:solidFill>
                  <a:latin typeface="Trebuchet MS"/>
                  <a:cs typeface="Trebuchet MS"/>
                </a:rPr>
                <a:t>Before</a:t>
              </a:r>
              <a:r>
                <a:rPr sz="1600" spc="-65" dirty="0">
                  <a:solidFill>
                    <a:srgbClr val="002F4A"/>
                  </a:solidFill>
                  <a:latin typeface="Trebuchet MS"/>
                  <a:cs typeface="Trebuchet MS"/>
                </a:rPr>
                <a:t> </a:t>
              </a:r>
              <a:r>
                <a:rPr sz="1600" spc="-60" dirty="0">
                  <a:solidFill>
                    <a:srgbClr val="002F4A"/>
                  </a:solidFill>
                  <a:latin typeface="Trebuchet MS"/>
                  <a:cs typeface="Trebuchet MS"/>
                </a:rPr>
                <a:t>Treatment:</a:t>
              </a:r>
              <a:r>
                <a:rPr sz="1600" spc="-35" dirty="0">
                  <a:solidFill>
                    <a:srgbClr val="002F4A"/>
                  </a:solidFill>
                  <a:latin typeface="Trebuchet MS"/>
                  <a:cs typeface="Trebuchet MS"/>
                </a:rPr>
                <a:t> </a:t>
              </a:r>
              <a:r>
                <a:rPr sz="1600" spc="-25" dirty="0">
                  <a:solidFill>
                    <a:srgbClr val="002F4A"/>
                  </a:solidFill>
                  <a:latin typeface="Trebuchet MS"/>
                  <a:cs typeface="Trebuchet MS"/>
                </a:rPr>
                <a:t>Relationship-</a:t>
              </a:r>
              <a:r>
                <a:rPr sz="1600" spc="-10" dirty="0">
                  <a:solidFill>
                    <a:srgbClr val="002F4A"/>
                  </a:solidFill>
                  <a:latin typeface="Trebuchet MS"/>
                  <a:cs typeface="Trebuchet MS"/>
                </a:rPr>
                <a:t>First Engagement</a:t>
              </a:r>
              <a:endParaRPr sz="1600">
                <a:latin typeface="Trebuchet MS"/>
                <a:cs typeface="Trebuchet MS"/>
              </a:endParaRPr>
            </a:p>
          </p:txBody>
        </p:sp>
        <p:sp>
          <p:nvSpPr>
            <p:cNvPr id="27" name="object 27"/>
            <p:cNvSpPr txBox="1"/>
            <p:nvPr/>
          </p:nvSpPr>
          <p:spPr>
            <a:xfrm>
              <a:off x="9599905" y="4486451"/>
              <a:ext cx="4310380" cy="464820"/>
            </a:xfrm>
            <a:prstGeom prst="rect">
              <a:avLst/>
            </a:prstGeom>
          </p:spPr>
          <p:txBody>
            <a:bodyPr vert="horz" wrap="square" lIns="0" tIns="59055" rIns="0" bIns="0" rtlCol="0">
              <a:spAutoFit/>
            </a:bodyPr>
            <a:lstStyle/>
            <a:p>
              <a:pPr marL="12700" marR="5080">
                <a:lnSpc>
                  <a:spcPts val="1540"/>
                </a:lnSpc>
                <a:spcBef>
                  <a:spcPts val="465"/>
                </a:spcBef>
              </a:pPr>
              <a:r>
                <a:rPr sz="1600" dirty="0">
                  <a:solidFill>
                    <a:srgbClr val="002F4A"/>
                  </a:solidFill>
                  <a:latin typeface="Trebuchet MS"/>
                  <a:cs typeface="Trebuchet MS"/>
                </a:rPr>
                <a:t>Substance</a:t>
              </a:r>
              <a:r>
                <a:rPr sz="1600" spc="-15" dirty="0">
                  <a:solidFill>
                    <a:srgbClr val="002F4A"/>
                  </a:solidFill>
                  <a:latin typeface="Trebuchet MS"/>
                  <a:cs typeface="Trebuchet MS"/>
                </a:rPr>
                <a:t> </a:t>
              </a:r>
              <a:r>
                <a:rPr sz="1600" dirty="0">
                  <a:solidFill>
                    <a:srgbClr val="002F4A"/>
                  </a:solidFill>
                  <a:latin typeface="Trebuchet MS"/>
                  <a:cs typeface="Trebuchet MS"/>
                </a:rPr>
                <a:t>Use</a:t>
              </a:r>
              <a:r>
                <a:rPr sz="1600" spc="-15" dirty="0">
                  <a:solidFill>
                    <a:srgbClr val="002F4A"/>
                  </a:solidFill>
                  <a:latin typeface="Trebuchet MS"/>
                  <a:cs typeface="Trebuchet MS"/>
                </a:rPr>
                <a:t> </a:t>
              </a:r>
              <a:r>
                <a:rPr sz="1600" spc="-10" dirty="0">
                  <a:solidFill>
                    <a:srgbClr val="002F4A"/>
                  </a:solidFill>
                  <a:latin typeface="Trebuchet MS"/>
                  <a:cs typeface="Trebuchet MS"/>
                </a:rPr>
                <a:t>Disorder</a:t>
              </a:r>
              <a:r>
                <a:rPr sz="1600" spc="-15" dirty="0">
                  <a:solidFill>
                    <a:srgbClr val="002F4A"/>
                  </a:solidFill>
                  <a:latin typeface="Trebuchet MS"/>
                  <a:cs typeface="Trebuchet MS"/>
                </a:rPr>
                <a:t> </a:t>
              </a:r>
              <a:r>
                <a:rPr sz="1600" spc="100" dirty="0">
                  <a:solidFill>
                    <a:srgbClr val="002F4A"/>
                  </a:solidFill>
                  <a:latin typeface="Trebuchet MS"/>
                  <a:cs typeface="Trebuchet MS"/>
                </a:rPr>
                <a:t>as</a:t>
              </a:r>
              <a:r>
                <a:rPr sz="1600" spc="-15" dirty="0">
                  <a:solidFill>
                    <a:srgbClr val="002F4A"/>
                  </a:solidFill>
                  <a:latin typeface="Trebuchet MS"/>
                  <a:cs typeface="Trebuchet MS"/>
                </a:rPr>
                <a:t> </a:t>
              </a:r>
              <a:r>
                <a:rPr sz="1600" dirty="0">
                  <a:solidFill>
                    <a:srgbClr val="002F4A"/>
                  </a:solidFill>
                  <a:latin typeface="Trebuchet MS"/>
                  <a:cs typeface="Trebuchet MS"/>
                </a:rPr>
                <a:t>a</a:t>
              </a:r>
              <a:r>
                <a:rPr sz="1600" spc="-10" dirty="0">
                  <a:solidFill>
                    <a:srgbClr val="002F4A"/>
                  </a:solidFill>
                  <a:latin typeface="Trebuchet MS"/>
                  <a:cs typeface="Trebuchet MS"/>
                </a:rPr>
                <a:t> </a:t>
              </a:r>
              <a:r>
                <a:rPr sz="1600" spc="-40" dirty="0">
                  <a:solidFill>
                    <a:srgbClr val="002F4A"/>
                  </a:solidFill>
                  <a:latin typeface="Trebuchet MS"/>
                  <a:cs typeface="Trebuchet MS"/>
                </a:rPr>
                <a:t>Chronic,</a:t>
              </a:r>
              <a:r>
                <a:rPr sz="1600" spc="-15" dirty="0">
                  <a:solidFill>
                    <a:srgbClr val="002F4A"/>
                  </a:solidFill>
                  <a:latin typeface="Trebuchet MS"/>
                  <a:cs typeface="Trebuchet MS"/>
                </a:rPr>
                <a:t> </a:t>
              </a:r>
              <a:r>
                <a:rPr sz="1600" spc="-10" dirty="0">
                  <a:solidFill>
                    <a:srgbClr val="002F4A"/>
                  </a:solidFill>
                  <a:latin typeface="Trebuchet MS"/>
                  <a:cs typeface="Trebuchet MS"/>
                </a:rPr>
                <a:t>Recurring Condition</a:t>
              </a:r>
              <a:endParaRPr sz="1600">
                <a:latin typeface="Trebuchet MS"/>
                <a:cs typeface="Trebuchet MS"/>
              </a:endParaRPr>
            </a:p>
          </p:txBody>
        </p:sp>
        <p:sp>
          <p:nvSpPr>
            <p:cNvPr id="28" name="object 28"/>
            <p:cNvSpPr txBox="1"/>
            <p:nvPr/>
          </p:nvSpPr>
          <p:spPr>
            <a:xfrm>
              <a:off x="9599905" y="5261050"/>
              <a:ext cx="4780915" cy="1040130"/>
            </a:xfrm>
            <a:prstGeom prst="rect">
              <a:avLst/>
            </a:prstGeom>
          </p:spPr>
          <p:txBody>
            <a:bodyPr vert="horz" wrap="square" lIns="0" tIns="73660" rIns="0" bIns="0" rtlCol="0">
              <a:spAutoFit/>
            </a:bodyPr>
            <a:lstStyle/>
            <a:p>
              <a:pPr marL="12700" marR="735965">
                <a:lnSpc>
                  <a:spcPct val="80000"/>
                </a:lnSpc>
                <a:spcBef>
                  <a:spcPts val="580"/>
                </a:spcBef>
              </a:pPr>
              <a:r>
                <a:rPr sz="2000" b="1" dirty="0">
                  <a:solidFill>
                    <a:srgbClr val="002F4A"/>
                  </a:solidFill>
                  <a:latin typeface="Trebuchet MS"/>
                  <a:cs typeface="Trebuchet MS"/>
                </a:rPr>
                <a:t>Systems</a:t>
              </a:r>
              <a:r>
                <a:rPr sz="2000" b="1" spc="20" dirty="0">
                  <a:solidFill>
                    <a:srgbClr val="002F4A"/>
                  </a:solidFill>
                  <a:latin typeface="Trebuchet MS"/>
                  <a:cs typeface="Trebuchet MS"/>
                </a:rPr>
                <a:t> </a:t>
              </a:r>
              <a:r>
                <a:rPr sz="2000" b="1" spc="-30" dirty="0">
                  <a:solidFill>
                    <a:srgbClr val="002F4A"/>
                  </a:solidFill>
                  <a:latin typeface="Trebuchet MS"/>
                  <a:cs typeface="Trebuchet MS"/>
                </a:rPr>
                <a:t>Alignment</a:t>
              </a:r>
              <a:r>
                <a:rPr sz="2000" b="1" spc="20" dirty="0">
                  <a:solidFill>
                    <a:srgbClr val="002F4A"/>
                  </a:solidFill>
                  <a:latin typeface="Trebuchet MS"/>
                  <a:cs typeface="Trebuchet MS"/>
                </a:rPr>
                <a:t> </a:t>
              </a:r>
              <a:r>
                <a:rPr sz="2000" b="1" spc="-105" dirty="0">
                  <a:solidFill>
                    <a:srgbClr val="002F4A"/>
                  </a:solidFill>
                  <a:latin typeface="Trebuchet MS"/>
                  <a:cs typeface="Trebuchet MS"/>
                </a:rPr>
                <a:t>&amp;</a:t>
              </a:r>
              <a:r>
                <a:rPr sz="2000" b="1" spc="20" dirty="0">
                  <a:solidFill>
                    <a:srgbClr val="002F4A"/>
                  </a:solidFill>
                  <a:latin typeface="Trebuchet MS"/>
                  <a:cs typeface="Trebuchet MS"/>
                </a:rPr>
                <a:t> </a:t>
              </a:r>
              <a:r>
                <a:rPr sz="2000" b="1" dirty="0">
                  <a:solidFill>
                    <a:srgbClr val="002F4A"/>
                  </a:solidFill>
                  <a:latin typeface="Trebuchet MS"/>
                  <a:cs typeface="Trebuchet MS"/>
                </a:rPr>
                <a:t>Cross-</a:t>
              </a:r>
              <a:r>
                <a:rPr sz="2000" b="1" spc="-10" dirty="0">
                  <a:solidFill>
                    <a:srgbClr val="002F4A"/>
                  </a:solidFill>
                  <a:latin typeface="Trebuchet MS"/>
                  <a:cs typeface="Trebuchet MS"/>
                </a:rPr>
                <a:t>Sector Design</a:t>
              </a:r>
              <a:endParaRPr sz="2000" dirty="0">
                <a:latin typeface="Trebuchet MS"/>
                <a:cs typeface="Trebuchet MS"/>
              </a:endParaRPr>
            </a:p>
            <a:p>
              <a:pPr marL="12700" marR="5080">
                <a:lnSpc>
                  <a:spcPct val="80000"/>
                </a:lnSpc>
                <a:spcBef>
                  <a:spcPts val="595"/>
                </a:spcBef>
              </a:pPr>
              <a:r>
                <a:rPr sz="1600" dirty="0">
                  <a:solidFill>
                    <a:srgbClr val="002F4A"/>
                  </a:solidFill>
                  <a:latin typeface="Trebuchet MS"/>
                  <a:cs typeface="Trebuchet MS"/>
                </a:rPr>
                <a:t>Public</a:t>
              </a:r>
              <a:r>
                <a:rPr sz="1600" spc="-80" dirty="0">
                  <a:solidFill>
                    <a:srgbClr val="002F4A"/>
                  </a:solidFill>
                  <a:latin typeface="Trebuchet MS"/>
                  <a:cs typeface="Trebuchet MS"/>
                </a:rPr>
                <a:t> </a:t>
              </a:r>
              <a:r>
                <a:rPr sz="1600" spc="-30" dirty="0">
                  <a:solidFill>
                    <a:srgbClr val="002F4A"/>
                  </a:solidFill>
                  <a:latin typeface="Trebuchet MS"/>
                  <a:cs typeface="Trebuchet MS"/>
                </a:rPr>
                <a:t>Health</a:t>
              </a:r>
              <a:r>
                <a:rPr sz="1600" spc="-75" dirty="0">
                  <a:solidFill>
                    <a:srgbClr val="002F4A"/>
                  </a:solidFill>
                  <a:latin typeface="Trebuchet MS"/>
                  <a:cs typeface="Trebuchet MS"/>
                </a:rPr>
                <a:t> </a:t>
              </a:r>
              <a:r>
                <a:rPr sz="1600" dirty="0">
                  <a:solidFill>
                    <a:srgbClr val="002F4A"/>
                  </a:solidFill>
                  <a:latin typeface="Trebuchet MS"/>
                  <a:cs typeface="Trebuchet MS"/>
                </a:rPr>
                <a:t>and</a:t>
              </a:r>
              <a:r>
                <a:rPr sz="1600" spc="-80" dirty="0">
                  <a:solidFill>
                    <a:srgbClr val="002F4A"/>
                  </a:solidFill>
                  <a:latin typeface="Trebuchet MS"/>
                  <a:cs typeface="Trebuchet MS"/>
                </a:rPr>
                <a:t> </a:t>
              </a:r>
              <a:r>
                <a:rPr sz="1600" dirty="0">
                  <a:solidFill>
                    <a:srgbClr val="002F4A"/>
                  </a:solidFill>
                  <a:latin typeface="Trebuchet MS"/>
                  <a:cs typeface="Trebuchet MS"/>
                </a:rPr>
                <a:t>Public</a:t>
              </a:r>
              <a:r>
                <a:rPr sz="1600" spc="-75" dirty="0">
                  <a:solidFill>
                    <a:srgbClr val="002F4A"/>
                  </a:solidFill>
                  <a:latin typeface="Trebuchet MS"/>
                  <a:cs typeface="Trebuchet MS"/>
                </a:rPr>
                <a:t> </a:t>
              </a:r>
              <a:r>
                <a:rPr sz="1600" spc="-10" dirty="0">
                  <a:solidFill>
                    <a:srgbClr val="002F4A"/>
                  </a:solidFill>
                  <a:latin typeface="Trebuchet MS"/>
                  <a:cs typeface="Trebuchet MS"/>
                </a:rPr>
                <a:t>Safety</a:t>
              </a:r>
              <a:r>
                <a:rPr sz="1600" spc="-80" dirty="0">
                  <a:solidFill>
                    <a:srgbClr val="002F4A"/>
                  </a:solidFill>
                  <a:latin typeface="Trebuchet MS"/>
                  <a:cs typeface="Trebuchet MS"/>
                </a:rPr>
                <a:t> </a:t>
              </a:r>
              <a:r>
                <a:rPr sz="1600" spc="100" dirty="0">
                  <a:solidFill>
                    <a:srgbClr val="002F4A"/>
                  </a:solidFill>
                  <a:latin typeface="Trebuchet MS"/>
                  <a:cs typeface="Trebuchet MS"/>
                </a:rPr>
                <a:t>as</a:t>
              </a:r>
              <a:r>
                <a:rPr sz="1600" spc="-75" dirty="0">
                  <a:solidFill>
                    <a:srgbClr val="002F4A"/>
                  </a:solidFill>
                  <a:latin typeface="Trebuchet MS"/>
                  <a:cs typeface="Trebuchet MS"/>
                </a:rPr>
                <a:t> </a:t>
              </a:r>
              <a:r>
                <a:rPr sz="1600" spc="-10" dirty="0">
                  <a:solidFill>
                    <a:srgbClr val="002F4A"/>
                  </a:solidFill>
                  <a:latin typeface="Trebuchet MS"/>
                  <a:cs typeface="Trebuchet MS"/>
                </a:rPr>
                <a:t>Co-Designers,</a:t>
              </a:r>
              <a:r>
                <a:rPr sz="1600" spc="-80" dirty="0">
                  <a:solidFill>
                    <a:srgbClr val="002F4A"/>
                  </a:solidFill>
                  <a:latin typeface="Trebuchet MS"/>
                  <a:cs typeface="Trebuchet MS"/>
                </a:rPr>
                <a:t> </a:t>
              </a:r>
              <a:r>
                <a:rPr sz="1600" spc="-25" dirty="0">
                  <a:solidFill>
                    <a:srgbClr val="002F4A"/>
                  </a:solidFill>
                  <a:latin typeface="Trebuchet MS"/>
                  <a:cs typeface="Trebuchet MS"/>
                </a:rPr>
                <a:t>Not </a:t>
              </a:r>
              <a:r>
                <a:rPr sz="1600" spc="-10" dirty="0">
                  <a:solidFill>
                    <a:srgbClr val="002F4A"/>
                  </a:solidFill>
                  <a:latin typeface="Trebuchet MS"/>
                  <a:cs typeface="Trebuchet MS"/>
                </a:rPr>
                <a:t>Opposites</a:t>
              </a:r>
              <a:endParaRPr sz="1600" dirty="0">
                <a:latin typeface="Trebuchet MS"/>
                <a:cs typeface="Trebuchet MS"/>
              </a:endParaRPr>
            </a:p>
          </p:txBody>
        </p:sp>
        <p:sp>
          <p:nvSpPr>
            <p:cNvPr id="29" name="object 29"/>
            <p:cNvSpPr txBox="1"/>
            <p:nvPr/>
          </p:nvSpPr>
          <p:spPr>
            <a:xfrm>
              <a:off x="9599905" y="6574332"/>
              <a:ext cx="3365500" cy="269240"/>
            </a:xfrm>
            <a:prstGeom prst="rect">
              <a:avLst/>
            </a:prstGeom>
          </p:spPr>
          <p:txBody>
            <a:bodyPr vert="horz" wrap="square" lIns="0" tIns="12700" rIns="0" bIns="0" rtlCol="0">
              <a:spAutoFit/>
            </a:bodyPr>
            <a:lstStyle/>
            <a:p>
              <a:pPr marL="12700">
                <a:lnSpc>
                  <a:spcPct val="100000"/>
                </a:lnSpc>
                <a:spcBef>
                  <a:spcPts val="100"/>
                </a:spcBef>
              </a:pPr>
              <a:r>
                <a:rPr sz="1600" dirty="0">
                  <a:solidFill>
                    <a:srgbClr val="002F4A"/>
                  </a:solidFill>
                  <a:latin typeface="Trebuchet MS"/>
                  <a:cs typeface="Trebuchet MS"/>
                </a:rPr>
                <a:t>From</a:t>
              </a:r>
              <a:r>
                <a:rPr sz="1600" spc="-65" dirty="0">
                  <a:solidFill>
                    <a:srgbClr val="002F4A"/>
                  </a:solidFill>
                  <a:latin typeface="Trebuchet MS"/>
                  <a:cs typeface="Trebuchet MS"/>
                </a:rPr>
                <a:t> </a:t>
              </a:r>
              <a:r>
                <a:rPr sz="1600" spc="-20" dirty="0">
                  <a:solidFill>
                    <a:srgbClr val="002F4A"/>
                  </a:solidFill>
                  <a:latin typeface="Trebuchet MS"/>
                  <a:cs typeface="Trebuchet MS"/>
                </a:rPr>
                <a:t>Arrest</a:t>
              </a:r>
              <a:r>
                <a:rPr sz="1600" spc="-60" dirty="0">
                  <a:solidFill>
                    <a:srgbClr val="002F4A"/>
                  </a:solidFill>
                  <a:latin typeface="Trebuchet MS"/>
                  <a:cs typeface="Trebuchet MS"/>
                </a:rPr>
                <a:t> </a:t>
              </a:r>
              <a:r>
                <a:rPr sz="1600" dirty="0">
                  <a:solidFill>
                    <a:srgbClr val="002F4A"/>
                  </a:solidFill>
                  <a:latin typeface="Trebuchet MS"/>
                  <a:cs typeface="Trebuchet MS"/>
                </a:rPr>
                <a:t>Cycles</a:t>
              </a:r>
              <a:r>
                <a:rPr sz="1600" spc="-60" dirty="0">
                  <a:solidFill>
                    <a:srgbClr val="002F4A"/>
                  </a:solidFill>
                  <a:latin typeface="Trebuchet MS"/>
                  <a:cs typeface="Trebuchet MS"/>
                </a:rPr>
                <a:t> </a:t>
              </a:r>
              <a:r>
                <a:rPr sz="1600" spc="-45" dirty="0">
                  <a:solidFill>
                    <a:srgbClr val="002F4A"/>
                  </a:solidFill>
                  <a:latin typeface="Trebuchet MS"/>
                  <a:cs typeface="Trebuchet MS"/>
                </a:rPr>
                <a:t>to</a:t>
              </a:r>
              <a:r>
                <a:rPr sz="1600" spc="-60" dirty="0">
                  <a:solidFill>
                    <a:srgbClr val="002F4A"/>
                  </a:solidFill>
                  <a:latin typeface="Trebuchet MS"/>
                  <a:cs typeface="Trebuchet MS"/>
                </a:rPr>
                <a:t> </a:t>
              </a:r>
              <a:r>
                <a:rPr sz="1600" spc="-10" dirty="0">
                  <a:solidFill>
                    <a:srgbClr val="002F4A"/>
                  </a:solidFill>
                  <a:latin typeface="Trebuchet MS"/>
                  <a:cs typeface="Trebuchet MS"/>
                </a:rPr>
                <a:t>Care</a:t>
              </a:r>
              <a:r>
                <a:rPr sz="1600" spc="-60" dirty="0">
                  <a:solidFill>
                    <a:srgbClr val="002F4A"/>
                  </a:solidFill>
                  <a:latin typeface="Trebuchet MS"/>
                  <a:cs typeface="Trebuchet MS"/>
                </a:rPr>
                <a:t> </a:t>
              </a:r>
              <a:r>
                <a:rPr sz="1600" spc="-10" dirty="0">
                  <a:solidFill>
                    <a:srgbClr val="002F4A"/>
                  </a:solidFill>
                  <a:latin typeface="Trebuchet MS"/>
                  <a:cs typeface="Trebuchet MS"/>
                </a:rPr>
                <a:t>Pathways</a:t>
              </a:r>
              <a:endParaRPr sz="1600">
                <a:latin typeface="Trebuchet MS"/>
                <a:cs typeface="Trebuchet MS"/>
              </a:endParaRPr>
            </a:p>
          </p:txBody>
        </p:sp>
        <p:sp>
          <p:nvSpPr>
            <p:cNvPr id="30" name="object 30"/>
            <p:cNvSpPr txBox="1"/>
            <p:nvPr/>
          </p:nvSpPr>
          <p:spPr>
            <a:xfrm>
              <a:off x="9599905" y="7116876"/>
              <a:ext cx="4445000" cy="464820"/>
            </a:xfrm>
            <a:prstGeom prst="rect">
              <a:avLst/>
            </a:prstGeom>
          </p:spPr>
          <p:txBody>
            <a:bodyPr vert="horz" wrap="square" lIns="0" tIns="61594" rIns="0" bIns="0" rtlCol="0">
              <a:spAutoFit/>
            </a:bodyPr>
            <a:lstStyle/>
            <a:p>
              <a:pPr marL="12700" marR="5080">
                <a:lnSpc>
                  <a:spcPct val="80000"/>
                </a:lnSpc>
                <a:spcBef>
                  <a:spcPts val="484"/>
                </a:spcBef>
              </a:pPr>
              <a:r>
                <a:rPr sz="1600" dirty="0">
                  <a:solidFill>
                    <a:srgbClr val="002F4A"/>
                  </a:solidFill>
                  <a:latin typeface="Trebuchet MS"/>
                  <a:cs typeface="Trebuchet MS"/>
                </a:rPr>
                <a:t>Navigating</a:t>
              </a:r>
              <a:r>
                <a:rPr sz="1600" spc="-60" dirty="0">
                  <a:solidFill>
                    <a:srgbClr val="002F4A"/>
                  </a:solidFill>
                  <a:latin typeface="Trebuchet MS"/>
                  <a:cs typeface="Trebuchet MS"/>
                </a:rPr>
                <a:t> </a:t>
              </a:r>
              <a:r>
                <a:rPr sz="1600" dirty="0">
                  <a:solidFill>
                    <a:srgbClr val="002F4A"/>
                  </a:solidFill>
                  <a:latin typeface="Trebuchet MS"/>
                  <a:cs typeface="Trebuchet MS"/>
                </a:rPr>
                <a:t>Community</a:t>
              </a:r>
              <a:r>
                <a:rPr sz="1600" spc="-55" dirty="0">
                  <a:solidFill>
                    <a:srgbClr val="002F4A"/>
                  </a:solidFill>
                  <a:latin typeface="Trebuchet MS"/>
                  <a:cs typeface="Trebuchet MS"/>
                </a:rPr>
                <a:t> </a:t>
              </a:r>
              <a:r>
                <a:rPr sz="1600" spc="-100" dirty="0">
                  <a:solidFill>
                    <a:srgbClr val="002F4A"/>
                  </a:solidFill>
                  <a:latin typeface="Trebuchet MS"/>
                  <a:cs typeface="Trebuchet MS"/>
                </a:rPr>
                <a:t>Fear,</a:t>
              </a:r>
              <a:r>
                <a:rPr sz="1600" spc="-85" dirty="0">
                  <a:solidFill>
                    <a:srgbClr val="002F4A"/>
                  </a:solidFill>
                  <a:latin typeface="Trebuchet MS"/>
                  <a:cs typeface="Trebuchet MS"/>
                </a:rPr>
                <a:t> </a:t>
              </a:r>
              <a:r>
                <a:rPr sz="1600" spc="-45" dirty="0">
                  <a:solidFill>
                    <a:srgbClr val="002F4A"/>
                  </a:solidFill>
                  <a:latin typeface="Trebuchet MS"/>
                  <a:cs typeface="Trebuchet MS"/>
                </a:rPr>
                <a:t>Trauma,</a:t>
              </a:r>
              <a:r>
                <a:rPr sz="1600" spc="-60" dirty="0">
                  <a:solidFill>
                    <a:srgbClr val="002F4A"/>
                  </a:solidFill>
                  <a:latin typeface="Trebuchet MS"/>
                  <a:cs typeface="Trebuchet MS"/>
                </a:rPr>
                <a:t> </a:t>
              </a:r>
              <a:r>
                <a:rPr sz="1600" dirty="0">
                  <a:solidFill>
                    <a:srgbClr val="002F4A"/>
                  </a:solidFill>
                  <a:latin typeface="Trebuchet MS"/>
                  <a:cs typeface="Trebuchet MS"/>
                </a:rPr>
                <a:t>and</a:t>
              </a:r>
              <a:r>
                <a:rPr sz="1600" spc="-55" dirty="0">
                  <a:solidFill>
                    <a:srgbClr val="002F4A"/>
                  </a:solidFill>
                  <a:latin typeface="Trebuchet MS"/>
                  <a:cs typeface="Trebuchet MS"/>
                </a:rPr>
                <a:t> </a:t>
              </a:r>
              <a:r>
                <a:rPr sz="1600" spc="-10" dirty="0">
                  <a:solidFill>
                    <a:srgbClr val="002F4A"/>
                  </a:solidFill>
                  <a:latin typeface="Trebuchet MS"/>
                  <a:cs typeface="Trebuchet MS"/>
                </a:rPr>
                <a:t>System Fatigue</a:t>
              </a:r>
              <a:endParaRPr sz="1600">
                <a:latin typeface="Trebuchet MS"/>
                <a:cs typeface="Trebuchet MS"/>
              </a:endParaRPr>
            </a:p>
          </p:txBody>
        </p:sp>
        <p:sp>
          <p:nvSpPr>
            <p:cNvPr id="31" name="object 31"/>
            <p:cNvSpPr txBox="1"/>
            <p:nvPr/>
          </p:nvSpPr>
          <p:spPr>
            <a:xfrm>
              <a:off x="9599905" y="7857692"/>
              <a:ext cx="4588510" cy="829944"/>
            </a:xfrm>
            <a:prstGeom prst="rect">
              <a:avLst/>
            </a:prstGeom>
          </p:spPr>
          <p:txBody>
            <a:bodyPr vert="horz" wrap="square" lIns="0" tIns="46355" rIns="0" bIns="0" rtlCol="0">
              <a:spAutoFit/>
            </a:bodyPr>
            <a:lstStyle/>
            <a:p>
              <a:pPr marL="12700">
                <a:lnSpc>
                  <a:spcPct val="100000"/>
                </a:lnSpc>
                <a:spcBef>
                  <a:spcPts val="365"/>
                </a:spcBef>
              </a:pPr>
              <a:r>
                <a:rPr sz="2000" b="1" spc="-75" dirty="0">
                  <a:solidFill>
                    <a:srgbClr val="002F4A"/>
                  </a:solidFill>
                  <a:latin typeface="Trebuchet MS"/>
                  <a:cs typeface="Trebuchet MS"/>
                </a:rPr>
                <a:t>Governance,</a:t>
              </a:r>
              <a:r>
                <a:rPr sz="2000" b="1" spc="-95" dirty="0">
                  <a:solidFill>
                    <a:srgbClr val="002F4A"/>
                  </a:solidFill>
                  <a:latin typeface="Trebuchet MS"/>
                  <a:cs typeface="Trebuchet MS"/>
                </a:rPr>
                <a:t> </a:t>
              </a:r>
              <a:r>
                <a:rPr sz="2000" b="1" spc="-75" dirty="0">
                  <a:solidFill>
                    <a:srgbClr val="002F4A"/>
                  </a:solidFill>
                  <a:latin typeface="Trebuchet MS"/>
                  <a:cs typeface="Trebuchet MS"/>
                </a:rPr>
                <a:t>Policy,</a:t>
              </a:r>
              <a:r>
                <a:rPr sz="2000" b="1" spc="-90" dirty="0">
                  <a:solidFill>
                    <a:srgbClr val="002F4A"/>
                  </a:solidFill>
                  <a:latin typeface="Trebuchet MS"/>
                  <a:cs typeface="Trebuchet MS"/>
                </a:rPr>
                <a:t> </a:t>
              </a:r>
              <a:r>
                <a:rPr sz="2000" b="1" spc="-40" dirty="0">
                  <a:solidFill>
                    <a:srgbClr val="002F4A"/>
                  </a:solidFill>
                  <a:latin typeface="Trebuchet MS"/>
                  <a:cs typeface="Trebuchet MS"/>
                </a:rPr>
                <a:t>and</a:t>
              </a:r>
              <a:r>
                <a:rPr sz="2000" b="1" spc="-90" dirty="0">
                  <a:solidFill>
                    <a:srgbClr val="002F4A"/>
                  </a:solidFill>
                  <a:latin typeface="Trebuchet MS"/>
                  <a:cs typeface="Trebuchet MS"/>
                </a:rPr>
                <a:t> </a:t>
              </a:r>
              <a:r>
                <a:rPr sz="2000" b="1" spc="-10" dirty="0">
                  <a:solidFill>
                    <a:srgbClr val="002F4A"/>
                  </a:solidFill>
                  <a:latin typeface="Trebuchet MS"/>
                  <a:cs typeface="Trebuchet MS"/>
                </a:rPr>
                <a:t>Ethics</a:t>
              </a:r>
              <a:endParaRPr sz="2000">
                <a:latin typeface="Trebuchet MS"/>
                <a:cs typeface="Trebuchet MS"/>
              </a:endParaRPr>
            </a:p>
            <a:p>
              <a:pPr marL="12700" marR="5080">
                <a:lnSpc>
                  <a:spcPct val="80000"/>
                </a:lnSpc>
                <a:spcBef>
                  <a:spcPts val="595"/>
                </a:spcBef>
              </a:pPr>
              <a:r>
                <a:rPr sz="1600" spc="-30" dirty="0">
                  <a:solidFill>
                    <a:srgbClr val="002F4A"/>
                  </a:solidFill>
                  <a:latin typeface="Trebuchet MS"/>
                  <a:cs typeface="Trebuchet MS"/>
                </a:rPr>
                <a:t>Clear</a:t>
              </a:r>
              <a:r>
                <a:rPr sz="1600" spc="-60" dirty="0">
                  <a:solidFill>
                    <a:srgbClr val="002F4A"/>
                  </a:solidFill>
                  <a:latin typeface="Trebuchet MS"/>
                  <a:cs typeface="Trebuchet MS"/>
                </a:rPr>
                <a:t> </a:t>
              </a:r>
              <a:r>
                <a:rPr sz="1600" spc="-10" dirty="0">
                  <a:solidFill>
                    <a:srgbClr val="002F4A"/>
                  </a:solidFill>
                  <a:latin typeface="Trebuchet MS"/>
                  <a:cs typeface="Trebuchet MS"/>
                </a:rPr>
                <a:t>Role</a:t>
              </a:r>
              <a:r>
                <a:rPr sz="1600" spc="-55" dirty="0">
                  <a:solidFill>
                    <a:srgbClr val="002F4A"/>
                  </a:solidFill>
                  <a:latin typeface="Trebuchet MS"/>
                  <a:cs typeface="Trebuchet MS"/>
                </a:rPr>
                <a:t> </a:t>
              </a:r>
              <a:r>
                <a:rPr sz="1600" dirty="0">
                  <a:solidFill>
                    <a:srgbClr val="002F4A"/>
                  </a:solidFill>
                  <a:latin typeface="Trebuchet MS"/>
                  <a:cs typeface="Trebuchet MS"/>
                </a:rPr>
                <a:t>Boundaries</a:t>
              </a:r>
              <a:r>
                <a:rPr sz="1600" spc="-55" dirty="0">
                  <a:solidFill>
                    <a:srgbClr val="002F4A"/>
                  </a:solidFill>
                  <a:latin typeface="Trebuchet MS"/>
                  <a:cs typeface="Trebuchet MS"/>
                </a:rPr>
                <a:t> </a:t>
              </a:r>
              <a:r>
                <a:rPr sz="1600" spc="-45" dirty="0">
                  <a:solidFill>
                    <a:srgbClr val="002F4A"/>
                  </a:solidFill>
                  <a:latin typeface="Trebuchet MS"/>
                  <a:cs typeface="Trebuchet MS"/>
                </a:rPr>
                <a:t>to</a:t>
              </a:r>
              <a:r>
                <a:rPr sz="1600" spc="-60" dirty="0">
                  <a:solidFill>
                    <a:srgbClr val="002F4A"/>
                  </a:solidFill>
                  <a:latin typeface="Trebuchet MS"/>
                  <a:cs typeface="Trebuchet MS"/>
                </a:rPr>
                <a:t> </a:t>
              </a:r>
              <a:r>
                <a:rPr sz="1600" spc="-35" dirty="0">
                  <a:solidFill>
                    <a:srgbClr val="002F4A"/>
                  </a:solidFill>
                  <a:latin typeface="Trebuchet MS"/>
                  <a:cs typeface="Trebuchet MS"/>
                </a:rPr>
                <a:t>Protect</a:t>
              </a:r>
              <a:r>
                <a:rPr sz="1600" spc="-85" dirty="0">
                  <a:solidFill>
                    <a:srgbClr val="002F4A"/>
                  </a:solidFill>
                  <a:latin typeface="Trebuchet MS"/>
                  <a:cs typeface="Trebuchet MS"/>
                </a:rPr>
                <a:t> </a:t>
              </a:r>
              <a:r>
                <a:rPr sz="1600" spc="-20" dirty="0">
                  <a:solidFill>
                    <a:srgbClr val="002F4A"/>
                  </a:solidFill>
                  <a:latin typeface="Trebuchet MS"/>
                  <a:cs typeface="Trebuchet MS"/>
                </a:rPr>
                <a:t>Trust</a:t>
              </a:r>
              <a:r>
                <a:rPr sz="1600" spc="-60" dirty="0">
                  <a:solidFill>
                    <a:srgbClr val="002F4A"/>
                  </a:solidFill>
                  <a:latin typeface="Trebuchet MS"/>
                  <a:cs typeface="Trebuchet MS"/>
                </a:rPr>
                <a:t> </a:t>
              </a:r>
              <a:r>
                <a:rPr sz="1600" dirty="0">
                  <a:solidFill>
                    <a:srgbClr val="002F4A"/>
                  </a:solidFill>
                  <a:latin typeface="Trebuchet MS"/>
                  <a:cs typeface="Trebuchet MS"/>
                </a:rPr>
                <a:t>and</a:t>
              </a:r>
              <a:r>
                <a:rPr sz="1600" spc="-55" dirty="0">
                  <a:solidFill>
                    <a:srgbClr val="002F4A"/>
                  </a:solidFill>
                  <a:latin typeface="Trebuchet MS"/>
                  <a:cs typeface="Trebuchet MS"/>
                </a:rPr>
                <a:t> </a:t>
              </a:r>
              <a:r>
                <a:rPr sz="1600" spc="-10" dirty="0">
                  <a:solidFill>
                    <a:srgbClr val="002F4A"/>
                  </a:solidFill>
                  <a:latin typeface="Trebuchet MS"/>
                  <a:cs typeface="Trebuchet MS"/>
                </a:rPr>
                <a:t>Prevent </a:t>
              </a:r>
              <a:r>
                <a:rPr sz="1600" spc="-20" dirty="0">
                  <a:solidFill>
                    <a:srgbClr val="002F4A"/>
                  </a:solidFill>
                  <a:latin typeface="Trebuchet MS"/>
                  <a:cs typeface="Trebuchet MS"/>
                </a:rPr>
                <a:t>Harm</a:t>
              </a:r>
              <a:endParaRPr sz="1600">
                <a:latin typeface="Trebuchet MS"/>
                <a:cs typeface="Trebuchet MS"/>
              </a:endParaRPr>
            </a:p>
          </p:txBody>
        </p:sp>
        <p:sp>
          <p:nvSpPr>
            <p:cNvPr id="32" name="object 32"/>
            <p:cNvSpPr txBox="1"/>
            <p:nvPr/>
          </p:nvSpPr>
          <p:spPr>
            <a:xfrm>
              <a:off x="9599905" y="8960915"/>
              <a:ext cx="4783455" cy="464820"/>
            </a:xfrm>
            <a:prstGeom prst="rect">
              <a:avLst/>
            </a:prstGeom>
          </p:spPr>
          <p:txBody>
            <a:bodyPr vert="horz" wrap="square" lIns="0" tIns="59055" rIns="0" bIns="0" rtlCol="0">
              <a:spAutoFit/>
            </a:bodyPr>
            <a:lstStyle/>
            <a:p>
              <a:pPr marL="12700" marR="5080">
                <a:lnSpc>
                  <a:spcPts val="1540"/>
                </a:lnSpc>
                <a:spcBef>
                  <a:spcPts val="465"/>
                </a:spcBef>
              </a:pPr>
              <a:r>
                <a:rPr sz="1600" spc="-85" dirty="0">
                  <a:solidFill>
                    <a:srgbClr val="002F4A"/>
                  </a:solidFill>
                  <a:latin typeface="Trebuchet MS"/>
                  <a:cs typeface="Trebuchet MS"/>
                </a:rPr>
                <a:t>Liability,</a:t>
              </a:r>
              <a:r>
                <a:rPr sz="1600" spc="-35" dirty="0">
                  <a:solidFill>
                    <a:srgbClr val="002F4A"/>
                  </a:solidFill>
                  <a:latin typeface="Trebuchet MS"/>
                  <a:cs typeface="Trebuchet MS"/>
                </a:rPr>
                <a:t> </a:t>
              </a:r>
              <a:r>
                <a:rPr sz="1600" spc="-60" dirty="0">
                  <a:solidFill>
                    <a:srgbClr val="002F4A"/>
                  </a:solidFill>
                  <a:latin typeface="Trebuchet MS"/>
                  <a:cs typeface="Trebuchet MS"/>
                </a:rPr>
                <a:t>Policy,</a:t>
              </a:r>
              <a:r>
                <a:rPr sz="1600" spc="-35" dirty="0">
                  <a:solidFill>
                    <a:srgbClr val="002F4A"/>
                  </a:solidFill>
                  <a:latin typeface="Trebuchet MS"/>
                  <a:cs typeface="Trebuchet MS"/>
                </a:rPr>
                <a:t> </a:t>
              </a:r>
              <a:r>
                <a:rPr sz="1600" dirty="0">
                  <a:solidFill>
                    <a:srgbClr val="002F4A"/>
                  </a:solidFill>
                  <a:latin typeface="Trebuchet MS"/>
                  <a:cs typeface="Trebuchet MS"/>
                </a:rPr>
                <a:t>and</a:t>
              </a:r>
              <a:r>
                <a:rPr sz="1600" spc="-35" dirty="0">
                  <a:solidFill>
                    <a:srgbClr val="002F4A"/>
                  </a:solidFill>
                  <a:latin typeface="Trebuchet MS"/>
                  <a:cs typeface="Trebuchet MS"/>
                </a:rPr>
                <a:t> </a:t>
              </a:r>
              <a:r>
                <a:rPr sz="1600" spc="-20" dirty="0">
                  <a:solidFill>
                    <a:srgbClr val="002F4A"/>
                  </a:solidFill>
                  <a:latin typeface="Trebuchet MS"/>
                  <a:cs typeface="Trebuchet MS"/>
                </a:rPr>
                <a:t>Regulatory</a:t>
              </a:r>
              <a:r>
                <a:rPr sz="1600" spc="-35" dirty="0">
                  <a:solidFill>
                    <a:srgbClr val="002F4A"/>
                  </a:solidFill>
                  <a:latin typeface="Trebuchet MS"/>
                  <a:cs typeface="Trebuchet MS"/>
                </a:rPr>
                <a:t> </a:t>
              </a:r>
              <a:r>
                <a:rPr sz="1600" dirty="0">
                  <a:solidFill>
                    <a:srgbClr val="002F4A"/>
                  </a:solidFill>
                  <a:latin typeface="Trebuchet MS"/>
                  <a:cs typeface="Trebuchet MS"/>
                </a:rPr>
                <a:t>Design</a:t>
              </a:r>
              <a:r>
                <a:rPr sz="1600" spc="-35" dirty="0">
                  <a:solidFill>
                    <a:srgbClr val="002F4A"/>
                  </a:solidFill>
                  <a:latin typeface="Trebuchet MS"/>
                  <a:cs typeface="Trebuchet MS"/>
                </a:rPr>
                <a:t> </a:t>
              </a:r>
              <a:r>
                <a:rPr sz="1600" spc="100" dirty="0">
                  <a:solidFill>
                    <a:srgbClr val="002F4A"/>
                  </a:solidFill>
                  <a:latin typeface="Trebuchet MS"/>
                  <a:cs typeface="Trebuchet MS"/>
                </a:rPr>
                <a:t>as</a:t>
              </a:r>
              <a:r>
                <a:rPr sz="1600" spc="-35" dirty="0">
                  <a:solidFill>
                    <a:srgbClr val="002F4A"/>
                  </a:solidFill>
                  <a:latin typeface="Trebuchet MS"/>
                  <a:cs typeface="Trebuchet MS"/>
                </a:rPr>
                <a:t> </a:t>
              </a:r>
              <a:r>
                <a:rPr sz="1600" dirty="0">
                  <a:solidFill>
                    <a:srgbClr val="002F4A"/>
                  </a:solidFill>
                  <a:latin typeface="Trebuchet MS"/>
                  <a:cs typeface="Trebuchet MS"/>
                </a:rPr>
                <a:t>Enablers</a:t>
              </a:r>
              <a:r>
                <a:rPr sz="1600" spc="-35" dirty="0">
                  <a:solidFill>
                    <a:srgbClr val="002F4A"/>
                  </a:solidFill>
                  <a:latin typeface="Trebuchet MS"/>
                  <a:cs typeface="Trebuchet MS"/>
                </a:rPr>
                <a:t> </a:t>
              </a:r>
              <a:r>
                <a:rPr sz="1600" spc="-25" dirty="0">
                  <a:solidFill>
                    <a:srgbClr val="002F4A"/>
                  </a:solidFill>
                  <a:latin typeface="Trebuchet MS"/>
                  <a:cs typeface="Trebuchet MS"/>
                </a:rPr>
                <a:t>of </a:t>
              </a:r>
              <a:r>
                <a:rPr sz="1600" spc="-20" dirty="0">
                  <a:solidFill>
                    <a:srgbClr val="002F4A"/>
                  </a:solidFill>
                  <a:latin typeface="Trebuchet MS"/>
                  <a:cs typeface="Trebuchet MS"/>
                </a:rPr>
                <a:t>Care</a:t>
              </a:r>
              <a:endParaRPr sz="1600">
                <a:latin typeface="Trebuchet MS"/>
                <a:cs typeface="Trebuchet MS"/>
              </a:endParaRPr>
            </a:p>
          </p:txBody>
        </p:sp>
        <p:sp>
          <p:nvSpPr>
            <p:cNvPr id="33" name="object 33"/>
            <p:cNvSpPr txBox="1"/>
            <p:nvPr/>
          </p:nvSpPr>
          <p:spPr>
            <a:xfrm>
              <a:off x="9599905" y="9698530"/>
              <a:ext cx="4139565" cy="269240"/>
            </a:xfrm>
            <a:prstGeom prst="rect">
              <a:avLst/>
            </a:prstGeom>
          </p:spPr>
          <p:txBody>
            <a:bodyPr vert="horz" wrap="square" lIns="0" tIns="12700" rIns="0" bIns="0" rtlCol="0">
              <a:spAutoFit/>
            </a:bodyPr>
            <a:lstStyle/>
            <a:p>
              <a:pPr marL="12700">
                <a:lnSpc>
                  <a:spcPct val="100000"/>
                </a:lnSpc>
                <a:spcBef>
                  <a:spcPts val="100"/>
                </a:spcBef>
              </a:pPr>
              <a:r>
                <a:rPr sz="1600" spc="-30" dirty="0">
                  <a:solidFill>
                    <a:srgbClr val="002F4A"/>
                  </a:solidFill>
                  <a:latin typeface="Trebuchet MS"/>
                  <a:cs typeface="Trebuchet MS"/>
                </a:rPr>
                <a:t>Political</a:t>
              </a:r>
              <a:r>
                <a:rPr sz="1600" spc="-75" dirty="0">
                  <a:solidFill>
                    <a:srgbClr val="002F4A"/>
                  </a:solidFill>
                  <a:latin typeface="Trebuchet MS"/>
                  <a:cs typeface="Trebuchet MS"/>
                </a:rPr>
                <a:t> </a:t>
              </a:r>
              <a:r>
                <a:rPr sz="1600" spc="-55" dirty="0">
                  <a:solidFill>
                    <a:srgbClr val="002F4A"/>
                  </a:solidFill>
                  <a:latin typeface="Trebuchet MS"/>
                  <a:cs typeface="Trebuchet MS"/>
                </a:rPr>
                <a:t>Neutrality</a:t>
              </a:r>
              <a:r>
                <a:rPr sz="1600" spc="-70" dirty="0">
                  <a:solidFill>
                    <a:srgbClr val="002F4A"/>
                  </a:solidFill>
                  <a:latin typeface="Trebuchet MS"/>
                  <a:cs typeface="Trebuchet MS"/>
                </a:rPr>
                <a:t> </a:t>
              </a:r>
              <a:r>
                <a:rPr sz="1600" spc="100" dirty="0">
                  <a:solidFill>
                    <a:srgbClr val="002F4A"/>
                  </a:solidFill>
                  <a:latin typeface="Trebuchet MS"/>
                  <a:cs typeface="Trebuchet MS"/>
                </a:rPr>
                <a:t>as</a:t>
              </a:r>
              <a:r>
                <a:rPr sz="1600" spc="-70" dirty="0">
                  <a:solidFill>
                    <a:srgbClr val="002F4A"/>
                  </a:solidFill>
                  <a:latin typeface="Trebuchet MS"/>
                  <a:cs typeface="Trebuchet MS"/>
                </a:rPr>
                <a:t> </a:t>
              </a:r>
              <a:r>
                <a:rPr sz="1600" dirty="0">
                  <a:solidFill>
                    <a:srgbClr val="002F4A"/>
                  </a:solidFill>
                  <a:latin typeface="Trebuchet MS"/>
                  <a:cs typeface="Trebuchet MS"/>
                </a:rPr>
                <a:t>a</a:t>
              </a:r>
              <a:r>
                <a:rPr sz="1600" spc="-70" dirty="0">
                  <a:solidFill>
                    <a:srgbClr val="002F4A"/>
                  </a:solidFill>
                  <a:latin typeface="Trebuchet MS"/>
                  <a:cs typeface="Trebuchet MS"/>
                </a:rPr>
                <a:t> </a:t>
              </a:r>
              <a:r>
                <a:rPr sz="1600" dirty="0">
                  <a:solidFill>
                    <a:srgbClr val="002F4A"/>
                  </a:solidFill>
                  <a:latin typeface="Trebuchet MS"/>
                  <a:cs typeface="Trebuchet MS"/>
                </a:rPr>
                <a:t>Public</a:t>
              </a:r>
              <a:r>
                <a:rPr sz="1600" spc="-70" dirty="0">
                  <a:solidFill>
                    <a:srgbClr val="002F4A"/>
                  </a:solidFill>
                  <a:latin typeface="Trebuchet MS"/>
                  <a:cs typeface="Trebuchet MS"/>
                </a:rPr>
                <a:t> </a:t>
              </a:r>
              <a:r>
                <a:rPr sz="1600" spc="-30" dirty="0">
                  <a:solidFill>
                    <a:srgbClr val="002F4A"/>
                  </a:solidFill>
                  <a:latin typeface="Trebuchet MS"/>
                  <a:cs typeface="Trebuchet MS"/>
                </a:rPr>
                <a:t>Health</a:t>
              </a:r>
              <a:r>
                <a:rPr sz="1600" spc="-70" dirty="0">
                  <a:solidFill>
                    <a:srgbClr val="002F4A"/>
                  </a:solidFill>
                  <a:latin typeface="Trebuchet MS"/>
                  <a:cs typeface="Trebuchet MS"/>
                </a:rPr>
                <a:t> </a:t>
              </a:r>
              <a:r>
                <a:rPr sz="1600" spc="-10" dirty="0">
                  <a:solidFill>
                    <a:srgbClr val="002F4A"/>
                  </a:solidFill>
                  <a:latin typeface="Trebuchet MS"/>
                  <a:cs typeface="Trebuchet MS"/>
                </a:rPr>
                <a:t>Strategy</a:t>
              </a:r>
              <a:endParaRPr sz="1600">
                <a:latin typeface="Trebuchet MS"/>
                <a:cs typeface="Trebuchet MS"/>
              </a:endParaRPr>
            </a:p>
          </p:txBody>
        </p:sp>
      </p:grpSp>
      <p:grpSp>
        <p:nvGrpSpPr>
          <p:cNvPr id="36" name="Group 35" descr="Workforce &amp; Capacity&#10;Building&#10;Cross-Training as Infrastructure&#10;Shared Language Across Disciplines&#10;Addressing Secondary Trauma in First Responders&#10;Data, Evaluation, and Ethics&#10;Data Ethics as a Foundation, Not an Afterthought&#10;HIPAA-Compliant Multi Sector Data Sharing&#10;Evaluation for Learning, Not Surveillance&#10;Community &amp; Regional Scale&#10;Regional Collaboration Through Shared Services&#10;Respecting Local Autonomy While Scaling Infrastructure&#10;A Menu of Responses, Not a Single Model&#10;">
            <a:extLst>
              <a:ext uri="{FF2B5EF4-FFF2-40B4-BE49-F238E27FC236}">
                <a16:creationId xmlns:a16="http://schemas.microsoft.com/office/drawing/2014/main" id="{560FC5F5-98EE-CE87-A423-5E7773EDF571}"/>
              </a:ext>
            </a:extLst>
          </p:cNvPr>
          <p:cNvGrpSpPr/>
          <p:nvPr/>
        </p:nvGrpSpPr>
        <p:grpSpPr>
          <a:xfrm>
            <a:off x="14727674" y="2728007"/>
            <a:ext cx="3199765" cy="7270596"/>
            <a:chOff x="14727674" y="2728007"/>
            <a:chExt cx="3199765" cy="7270596"/>
          </a:xfrm>
        </p:grpSpPr>
        <p:sp>
          <p:nvSpPr>
            <p:cNvPr id="4" name="object 4"/>
            <p:cNvSpPr txBox="1"/>
            <p:nvPr/>
          </p:nvSpPr>
          <p:spPr>
            <a:xfrm>
              <a:off x="14727674" y="2728007"/>
              <a:ext cx="2870835" cy="845185"/>
            </a:xfrm>
            <a:prstGeom prst="rect">
              <a:avLst/>
            </a:prstGeom>
          </p:spPr>
          <p:txBody>
            <a:bodyPr vert="horz" wrap="square" lIns="0" tIns="73660" rIns="0" bIns="0" rtlCol="0">
              <a:spAutoFit/>
            </a:bodyPr>
            <a:lstStyle/>
            <a:p>
              <a:pPr marL="12700" marR="379095">
                <a:lnSpc>
                  <a:spcPct val="80000"/>
                </a:lnSpc>
                <a:spcBef>
                  <a:spcPts val="580"/>
                </a:spcBef>
              </a:pPr>
              <a:r>
                <a:rPr sz="2000" b="1" spc="-60" dirty="0">
                  <a:solidFill>
                    <a:srgbClr val="002F4A"/>
                  </a:solidFill>
                  <a:latin typeface="Trebuchet MS"/>
                  <a:cs typeface="Trebuchet MS"/>
                </a:rPr>
                <a:t>Workforce</a:t>
              </a:r>
              <a:r>
                <a:rPr sz="2000" b="1" spc="-95" dirty="0">
                  <a:solidFill>
                    <a:srgbClr val="002F4A"/>
                  </a:solidFill>
                  <a:latin typeface="Trebuchet MS"/>
                  <a:cs typeface="Trebuchet MS"/>
                </a:rPr>
                <a:t> </a:t>
              </a:r>
              <a:r>
                <a:rPr sz="2000" b="1" spc="-105" dirty="0">
                  <a:solidFill>
                    <a:srgbClr val="002F4A"/>
                  </a:solidFill>
                  <a:latin typeface="Trebuchet MS"/>
                  <a:cs typeface="Trebuchet MS"/>
                </a:rPr>
                <a:t>&amp;</a:t>
              </a:r>
              <a:r>
                <a:rPr sz="2000" b="1" spc="-95" dirty="0">
                  <a:solidFill>
                    <a:srgbClr val="002F4A"/>
                  </a:solidFill>
                  <a:latin typeface="Trebuchet MS"/>
                  <a:cs typeface="Trebuchet MS"/>
                </a:rPr>
                <a:t> </a:t>
              </a:r>
              <a:r>
                <a:rPr sz="2000" b="1" spc="-20" dirty="0">
                  <a:solidFill>
                    <a:srgbClr val="002F4A"/>
                  </a:solidFill>
                  <a:latin typeface="Trebuchet MS"/>
                  <a:cs typeface="Trebuchet MS"/>
                </a:rPr>
                <a:t>Capacity </a:t>
              </a:r>
              <a:r>
                <a:rPr sz="2000" b="1" spc="-10" dirty="0">
                  <a:solidFill>
                    <a:srgbClr val="002F4A"/>
                  </a:solidFill>
                  <a:latin typeface="Trebuchet MS"/>
                  <a:cs typeface="Trebuchet MS"/>
                </a:rPr>
                <a:t>Building</a:t>
              </a:r>
              <a:endParaRPr sz="2000">
                <a:latin typeface="Trebuchet MS"/>
                <a:cs typeface="Trebuchet MS"/>
              </a:endParaRPr>
            </a:p>
            <a:p>
              <a:pPr marL="12700">
                <a:lnSpc>
                  <a:spcPct val="100000"/>
                </a:lnSpc>
                <a:spcBef>
                  <a:spcPts val="210"/>
                </a:spcBef>
              </a:pPr>
              <a:r>
                <a:rPr sz="1600" dirty="0">
                  <a:solidFill>
                    <a:srgbClr val="002F4A"/>
                  </a:solidFill>
                  <a:latin typeface="Trebuchet MS"/>
                  <a:cs typeface="Trebuchet MS"/>
                </a:rPr>
                <a:t>Cross-</a:t>
              </a:r>
              <a:r>
                <a:rPr sz="1600" spc="-20" dirty="0">
                  <a:solidFill>
                    <a:srgbClr val="002F4A"/>
                  </a:solidFill>
                  <a:latin typeface="Trebuchet MS"/>
                  <a:cs typeface="Trebuchet MS"/>
                </a:rPr>
                <a:t>Training</a:t>
              </a:r>
              <a:r>
                <a:rPr sz="1600" spc="-15" dirty="0">
                  <a:solidFill>
                    <a:srgbClr val="002F4A"/>
                  </a:solidFill>
                  <a:latin typeface="Trebuchet MS"/>
                  <a:cs typeface="Trebuchet MS"/>
                </a:rPr>
                <a:t> </a:t>
              </a:r>
              <a:r>
                <a:rPr sz="1600" spc="100" dirty="0">
                  <a:solidFill>
                    <a:srgbClr val="002F4A"/>
                  </a:solidFill>
                  <a:latin typeface="Trebuchet MS"/>
                  <a:cs typeface="Trebuchet MS"/>
                </a:rPr>
                <a:t>as</a:t>
              </a:r>
              <a:r>
                <a:rPr sz="1600" spc="-15" dirty="0">
                  <a:solidFill>
                    <a:srgbClr val="002F4A"/>
                  </a:solidFill>
                  <a:latin typeface="Trebuchet MS"/>
                  <a:cs typeface="Trebuchet MS"/>
                </a:rPr>
                <a:t> </a:t>
              </a:r>
              <a:r>
                <a:rPr sz="1600" spc="-20" dirty="0">
                  <a:solidFill>
                    <a:srgbClr val="002F4A"/>
                  </a:solidFill>
                  <a:latin typeface="Trebuchet MS"/>
                  <a:cs typeface="Trebuchet MS"/>
                </a:rPr>
                <a:t>Infrastructure</a:t>
              </a:r>
              <a:endParaRPr sz="1600">
                <a:latin typeface="Trebuchet MS"/>
                <a:cs typeface="Trebuchet MS"/>
              </a:endParaRPr>
            </a:p>
          </p:txBody>
        </p:sp>
        <p:sp>
          <p:nvSpPr>
            <p:cNvPr id="5" name="object 5"/>
            <p:cNvSpPr txBox="1"/>
            <p:nvPr/>
          </p:nvSpPr>
          <p:spPr>
            <a:xfrm>
              <a:off x="14727674" y="3770016"/>
              <a:ext cx="2279015" cy="464820"/>
            </a:xfrm>
            <a:prstGeom prst="rect">
              <a:avLst/>
            </a:prstGeom>
          </p:spPr>
          <p:txBody>
            <a:bodyPr vert="horz" wrap="square" lIns="0" tIns="61594" rIns="0" bIns="0" rtlCol="0">
              <a:spAutoFit/>
            </a:bodyPr>
            <a:lstStyle/>
            <a:p>
              <a:pPr marL="12700" marR="5080">
                <a:lnSpc>
                  <a:spcPct val="80000"/>
                </a:lnSpc>
                <a:spcBef>
                  <a:spcPts val="484"/>
                </a:spcBef>
              </a:pPr>
              <a:r>
                <a:rPr sz="1600" dirty="0">
                  <a:solidFill>
                    <a:srgbClr val="002F4A"/>
                  </a:solidFill>
                  <a:latin typeface="Trebuchet MS"/>
                  <a:cs typeface="Trebuchet MS"/>
                </a:rPr>
                <a:t>Shared</a:t>
              </a:r>
              <a:r>
                <a:rPr sz="1600" spc="60" dirty="0">
                  <a:solidFill>
                    <a:srgbClr val="002F4A"/>
                  </a:solidFill>
                  <a:latin typeface="Trebuchet MS"/>
                  <a:cs typeface="Trebuchet MS"/>
                </a:rPr>
                <a:t> </a:t>
              </a:r>
              <a:r>
                <a:rPr sz="1600" dirty="0">
                  <a:solidFill>
                    <a:srgbClr val="002F4A"/>
                  </a:solidFill>
                  <a:latin typeface="Trebuchet MS"/>
                  <a:cs typeface="Trebuchet MS"/>
                </a:rPr>
                <a:t>Language</a:t>
              </a:r>
              <a:r>
                <a:rPr sz="1600" spc="60" dirty="0">
                  <a:solidFill>
                    <a:srgbClr val="002F4A"/>
                  </a:solidFill>
                  <a:latin typeface="Trebuchet MS"/>
                  <a:cs typeface="Trebuchet MS"/>
                </a:rPr>
                <a:t> </a:t>
              </a:r>
              <a:r>
                <a:rPr sz="1600" spc="55" dirty="0">
                  <a:solidFill>
                    <a:srgbClr val="002F4A"/>
                  </a:solidFill>
                  <a:latin typeface="Trebuchet MS"/>
                  <a:cs typeface="Trebuchet MS"/>
                </a:rPr>
                <a:t>Across </a:t>
              </a:r>
              <a:r>
                <a:rPr sz="1600" spc="-10" dirty="0">
                  <a:solidFill>
                    <a:srgbClr val="002F4A"/>
                  </a:solidFill>
                  <a:latin typeface="Trebuchet MS"/>
                  <a:cs typeface="Trebuchet MS"/>
                </a:rPr>
                <a:t>Disciplines</a:t>
              </a:r>
              <a:endParaRPr sz="1600">
                <a:latin typeface="Trebuchet MS"/>
                <a:cs typeface="Trebuchet MS"/>
              </a:endParaRPr>
            </a:p>
          </p:txBody>
        </p:sp>
        <p:sp>
          <p:nvSpPr>
            <p:cNvPr id="6" name="object 6"/>
            <p:cNvSpPr txBox="1"/>
            <p:nvPr/>
          </p:nvSpPr>
          <p:spPr>
            <a:xfrm>
              <a:off x="14727674" y="4431432"/>
              <a:ext cx="2997835" cy="464820"/>
            </a:xfrm>
            <a:prstGeom prst="rect">
              <a:avLst/>
            </a:prstGeom>
          </p:spPr>
          <p:txBody>
            <a:bodyPr vert="horz" wrap="square" lIns="0" tIns="61594" rIns="0" bIns="0" rtlCol="0">
              <a:spAutoFit/>
            </a:bodyPr>
            <a:lstStyle/>
            <a:p>
              <a:pPr marL="12700" marR="5080">
                <a:lnSpc>
                  <a:spcPct val="80000"/>
                </a:lnSpc>
                <a:spcBef>
                  <a:spcPts val="484"/>
                </a:spcBef>
              </a:pPr>
              <a:r>
                <a:rPr sz="1600" dirty="0">
                  <a:solidFill>
                    <a:srgbClr val="002F4A"/>
                  </a:solidFill>
                  <a:latin typeface="Trebuchet MS"/>
                  <a:cs typeface="Trebuchet MS"/>
                </a:rPr>
                <a:t>Addressing</a:t>
              </a:r>
              <a:r>
                <a:rPr sz="1600" spc="65" dirty="0">
                  <a:solidFill>
                    <a:srgbClr val="002F4A"/>
                  </a:solidFill>
                  <a:latin typeface="Trebuchet MS"/>
                  <a:cs typeface="Trebuchet MS"/>
                </a:rPr>
                <a:t> </a:t>
              </a:r>
              <a:r>
                <a:rPr sz="1600" dirty="0">
                  <a:solidFill>
                    <a:srgbClr val="002F4A"/>
                  </a:solidFill>
                  <a:latin typeface="Trebuchet MS"/>
                  <a:cs typeface="Trebuchet MS"/>
                </a:rPr>
                <a:t>Secondary</a:t>
              </a:r>
              <a:r>
                <a:rPr sz="1600" spc="30" dirty="0">
                  <a:solidFill>
                    <a:srgbClr val="002F4A"/>
                  </a:solidFill>
                  <a:latin typeface="Trebuchet MS"/>
                  <a:cs typeface="Trebuchet MS"/>
                </a:rPr>
                <a:t> </a:t>
              </a:r>
              <a:r>
                <a:rPr sz="1600" spc="-10" dirty="0">
                  <a:solidFill>
                    <a:srgbClr val="002F4A"/>
                  </a:solidFill>
                  <a:latin typeface="Trebuchet MS"/>
                  <a:cs typeface="Trebuchet MS"/>
                </a:rPr>
                <a:t>Trauma</a:t>
              </a:r>
              <a:r>
                <a:rPr sz="1600" spc="65" dirty="0">
                  <a:solidFill>
                    <a:srgbClr val="002F4A"/>
                  </a:solidFill>
                  <a:latin typeface="Trebuchet MS"/>
                  <a:cs typeface="Trebuchet MS"/>
                </a:rPr>
                <a:t> </a:t>
              </a:r>
              <a:r>
                <a:rPr sz="1600" spc="-25" dirty="0">
                  <a:solidFill>
                    <a:srgbClr val="002F4A"/>
                  </a:solidFill>
                  <a:latin typeface="Trebuchet MS"/>
                  <a:cs typeface="Trebuchet MS"/>
                </a:rPr>
                <a:t>in </a:t>
              </a:r>
              <a:r>
                <a:rPr sz="1600" spc="-20" dirty="0">
                  <a:solidFill>
                    <a:srgbClr val="002F4A"/>
                  </a:solidFill>
                  <a:latin typeface="Trebuchet MS"/>
                  <a:cs typeface="Trebuchet MS"/>
                </a:rPr>
                <a:t>First</a:t>
              </a:r>
              <a:r>
                <a:rPr sz="1600" spc="-75" dirty="0">
                  <a:solidFill>
                    <a:srgbClr val="002F4A"/>
                  </a:solidFill>
                  <a:latin typeface="Trebuchet MS"/>
                  <a:cs typeface="Trebuchet MS"/>
                </a:rPr>
                <a:t> </a:t>
              </a:r>
              <a:r>
                <a:rPr sz="1600" spc="-10" dirty="0">
                  <a:solidFill>
                    <a:srgbClr val="002F4A"/>
                  </a:solidFill>
                  <a:latin typeface="Trebuchet MS"/>
                  <a:cs typeface="Trebuchet MS"/>
                </a:rPr>
                <a:t>Responders</a:t>
              </a:r>
              <a:endParaRPr sz="1600">
                <a:latin typeface="Trebuchet MS"/>
                <a:cs typeface="Trebuchet MS"/>
              </a:endParaRPr>
            </a:p>
          </p:txBody>
        </p:sp>
        <p:sp>
          <p:nvSpPr>
            <p:cNvPr id="7" name="object 7"/>
            <p:cNvSpPr txBox="1"/>
            <p:nvPr/>
          </p:nvSpPr>
          <p:spPr>
            <a:xfrm>
              <a:off x="14727674" y="5172249"/>
              <a:ext cx="3169285" cy="829944"/>
            </a:xfrm>
            <a:prstGeom prst="rect">
              <a:avLst/>
            </a:prstGeom>
          </p:spPr>
          <p:txBody>
            <a:bodyPr vert="horz" wrap="square" lIns="0" tIns="46355" rIns="0" bIns="0" rtlCol="0">
              <a:spAutoFit/>
            </a:bodyPr>
            <a:lstStyle/>
            <a:p>
              <a:pPr marL="12700">
                <a:lnSpc>
                  <a:spcPct val="100000"/>
                </a:lnSpc>
                <a:spcBef>
                  <a:spcPts val="365"/>
                </a:spcBef>
              </a:pPr>
              <a:r>
                <a:rPr sz="2000" b="1" spc="-75" dirty="0">
                  <a:solidFill>
                    <a:srgbClr val="002F4A"/>
                  </a:solidFill>
                  <a:latin typeface="Trebuchet MS"/>
                  <a:cs typeface="Trebuchet MS"/>
                </a:rPr>
                <a:t>Data,</a:t>
              </a:r>
              <a:r>
                <a:rPr sz="2000" b="1" spc="-85" dirty="0">
                  <a:solidFill>
                    <a:srgbClr val="002F4A"/>
                  </a:solidFill>
                  <a:latin typeface="Trebuchet MS"/>
                  <a:cs typeface="Trebuchet MS"/>
                </a:rPr>
                <a:t> </a:t>
              </a:r>
              <a:r>
                <a:rPr sz="2000" b="1" spc="-80" dirty="0">
                  <a:solidFill>
                    <a:srgbClr val="002F4A"/>
                  </a:solidFill>
                  <a:latin typeface="Trebuchet MS"/>
                  <a:cs typeface="Trebuchet MS"/>
                </a:rPr>
                <a:t>Evaluation, </a:t>
              </a:r>
              <a:r>
                <a:rPr sz="2000" b="1" spc="-40" dirty="0">
                  <a:solidFill>
                    <a:srgbClr val="002F4A"/>
                  </a:solidFill>
                  <a:latin typeface="Trebuchet MS"/>
                  <a:cs typeface="Trebuchet MS"/>
                </a:rPr>
                <a:t>and</a:t>
              </a:r>
              <a:r>
                <a:rPr sz="2000" b="1" spc="-80" dirty="0">
                  <a:solidFill>
                    <a:srgbClr val="002F4A"/>
                  </a:solidFill>
                  <a:latin typeface="Trebuchet MS"/>
                  <a:cs typeface="Trebuchet MS"/>
                </a:rPr>
                <a:t> </a:t>
              </a:r>
              <a:r>
                <a:rPr sz="2000" b="1" spc="-10" dirty="0">
                  <a:solidFill>
                    <a:srgbClr val="002F4A"/>
                  </a:solidFill>
                  <a:latin typeface="Trebuchet MS"/>
                  <a:cs typeface="Trebuchet MS"/>
                </a:rPr>
                <a:t>Ethics</a:t>
              </a:r>
              <a:endParaRPr sz="2000">
                <a:latin typeface="Trebuchet MS"/>
                <a:cs typeface="Trebuchet MS"/>
              </a:endParaRPr>
            </a:p>
            <a:p>
              <a:pPr marL="12700" marR="211454">
                <a:lnSpc>
                  <a:spcPts val="1540"/>
                </a:lnSpc>
                <a:spcBef>
                  <a:spcPts val="580"/>
                </a:spcBef>
              </a:pPr>
              <a:r>
                <a:rPr sz="1600" dirty="0">
                  <a:solidFill>
                    <a:srgbClr val="002F4A"/>
                  </a:solidFill>
                  <a:latin typeface="Trebuchet MS"/>
                  <a:cs typeface="Trebuchet MS"/>
                </a:rPr>
                <a:t>Data</a:t>
              </a:r>
              <a:r>
                <a:rPr sz="1600" spc="-65" dirty="0">
                  <a:solidFill>
                    <a:srgbClr val="002F4A"/>
                  </a:solidFill>
                  <a:latin typeface="Trebuchet MS"/>
                  <a:cs typeface="Trebuchet MS"/>
                </a:rPr>
                <a:t> </a:t>
              </a:r>
              <a:r>
                <a:rPr sz="1600" dirty="0">
                  <a:solidFill>
                    <a:srgbClr val="002F4A"/>
                  </a:solidFill>
                  <a:latin typeface="Trebuchet MS"/>
                  <a:cs typeface="Trebuchet MS"/>
                </a:rPr>
                <a:t>Ethics</a:t>
              </a:r>
              <a:r>
                <a:rPr sz="1600" spc="-65" dirty="0">
                  <a:solidFill>
                    <a:srgbClr val="002F4A"/>
                  </a:solidFill>
                  <a:latin typeface="Trebuchet MS"/>
                  <a:cs typeface="Trebuchet MS"/>
                </a:rPr>
                <a:t> </a:t>
              </a:r>
              <a:r>
                <a:rPr sz="1600" spc="100" dirty="0">
                  <a:solidFill>
                    <a:srgbClr val="002F4A"/>
                  </a:solidFill>
                  <a:latin typeface="Trebuchet MS"/>
                  <a:cs typeface="Trebuchet MS"/>
                </a:rPr>
                <a:t>as</a:t>
              </a:r>
              <a:r>
                <a:rPr sz="1600" spc="-65" dirty="0">
                  <a:solidFill>
                    <a:srgbClr val="002F4A"/>
                  </a:solidFill>
                  <a:latin typeface="Trebuchet MS"/>
                  <a:cs typeface="Trebuchet MS"/>
                </a:rPr>
                <a:t> </a:t>
              </a:r>
              <a:r>
                <a:rPr sz="1600" dirty="0">
                  <a:solidFill>
                    <a:srgbClr val="002F4A"/>
                  </a:solidFill>
                  <a:latin typeface="Trebuchet MS"/>
                  <a:cs typeface="Trebuchet MS"/>
                </a:rPr>
                <a:t>a</a:t>
              </a:r>
              <a:r>
                <a:rPr sz="1600" spc="-65" dirty="0">
                  <a:solidFill>
                    <a:srgbClr val="002F4A"/>
                  </a:solidFill>
                  <a:latin typeface="Trebuchet MS"/>
                  <a:cs typeface="Trebuchet MS"/>
                </a:rPr>
                <a:t> </a:t>
              </a:r>
              <a:r>
                <a:rPr sz="1600" spc="-35" dirty="0">
                  <a:solidFill>
                    <a:srgbClr val="002F4A"/>
                  </a:solidFill>
                  <a:latin typeface="Trebuchet MS"/>
                  <a:cs typeface="Trebuchet MS"/>
                </a:rPr>
                <a:t>Foundation,</a:t>
              </a:r>
              <a:r>
                <a:rPr sz="1600" spc="-65" dirty="0">
                  <a:solidFill>
                    <a:srgbClr val="002F4A"/>
                  </a:solidFill>
                  <a:latin typeface="Trebuchet MS"/>
                  <a:cs typeface="Trebuchet MS"/>
                </a:rPr>
                <a:t> </a:t>
              </a:r>
              <a:r>
                <a:rPr sz="1600" spc="-25" dirty="0">
                  <a:solidFill>
                    <a:srgbClr val="002F4A"/>
                  </a:solidFill>
                  <a:latin typeface="Trebuchet MS"/>
                  <a:cs typeface="Trebuchet MS"/>
                </a:rPr>
                <a:t>Not </a:t>
              </a:r>
              <a:r>
                <a:rPr sz="1600" dirty="0">
                  <a:solidFill>
                    <a:srgbClr val="002F4A"/>
                  </a:solidFill>
                  <a:latin typeface="Trebuchet MS"/>
                  <a:cs typeface="Trebuchet MS"/>
                </a:rPr>
                <a:t>an</a:t>
              </a:r>
              <a:r>
                <a:rPr sz="1600" spc="-65" dirty="0">
                  <a:solidFill>
                    <a:srgbClr val="002F4A"/>
                  </a:solidFill>
                  <a:latin typeface="Trebuchet MS"/>
                  <a:cs typeface="Trebuchet MS"/>
                </a:rPr>
                <a:t> </a:t>
              </a:r>
              <a:r>
                <a:rPr sz="1600" spc="-10" dirty="0">
                  <a:solidFill>
                    <a:srgbClr val="002F4A"/>
                  </a:solidFill>
                  <a:latin typeface="Trebuchet MS"/>
                  <a:cs typeface="Trebuchet MS"/>
                </a:rPr>
                <a:t>Afterthought</a:t>
              </a:r>
              <a:endParaRPr sz="1600">
                <a:latin typeface="Trebuchet MS"/>
                <a:cs typeface="Trebuchet MS"/>
              </a:endParaRPr>
            </a:p>
          </p:txBody>
        </p:sp>
        <p:sp>
          <p:nvSpPr>
            <p:cNvPr id="8" name="object 8"/>
            <p:cNvSpPr txBox="1"/>
            <p:nvPr/>
          </p:nvSpPr>
          <p:spPr>
            <a:xfrm>
              <a:off x="14727674" y="6199272"/>
              <a:ext cx="3199765" cy="464820"/>
            </a:xfrm>
            <a:prstGeom prst="rect">
              <a:avLst/>
            </a:prstGeom>
          </p:spPr>
          <p:txBody>
            <a:bodyPr vert="horz" wrap="square" lIns="0" tIns="59055" rIns="0" bIns="0" rtlCol="0">
              <a:spAutoFit/>
            </a:bodyPr>
            <a:lstStyle/>
            <a:p>
              <a:pPr marL="12700" marR="5080">
                <a:lnSpc>
                  <a:spcPts val="1540"/>
                </a:lnSpc>
                <a:spcBef>
                  <a:spcPts val="465"/>
                </a:spcBef>
              </a:pPr>
              <a:r>
                <a:rPr sz="1600" dirty="0">
                  <a:solidFill>
                    <a:srgbClr val="002F4A"/>
                  </a:solidFill>
                  <a:latin typeface="Trebuchet MS"/>
                  <a:cs typeface="Trebuchet MS"/>
                </a:rPr>
                <a:t>HIPAA-</a:t>
              </a:r>
              <a:r>
                <a:rPr sz="1600" spc="-20" dirty="0">
                  <a:solidFill>
                    <a:srgbClr val="002F4A"/>
                  </a:solidFill>
                  <a:latin typeface="Trebuchet MS"/>
                  <a:cs typeface="Trebuchet MS"/>
                </a:rPr>
                <a:t>Compliant</a:t>
              </a:r>
              <a:r>
                <a:rPr sz="1600" spc="-35" dirty="0">
                  <a:solidFill>
                    <a:srgbClr val="002F4A"/>
                  </a:solidFill>
                  <a:latin typeface="Trebuchet MS"/>
                  <a:cs typeface="Trebuchet MS"/>
                </a:rPr>
                <a:t> </a:t>
              </a:r>
              <a:r>
                <a:rPr sz="1600" spc="-10" dirty="0">
                  <a:solidFill>
                    <a:srgbClr val="002F4A"/>
                  </a:solidFill>
                  <a:latin typeface="Trebuchet MS"/>
                  <a:cs typeface="Trebuchet MS"/>
                </a:rPr>
                <a:t>Multi</a:t>
              </a:r>
              <a:r>
                <a:rPr sz="1600" spc="-35" dirty="0">
                  <a:solidFill>
                    <a:srgbClr val="002F4A"/>
                  </a:solidFill>
                  <a:latin typeface="Trebuchet MS"/>
                  <a:cs typeface="Trebuchet MS"/>
                </a:rPr>
                <a:t> </a:t>
              </a:r>
              <a:r>
                <a:rPr sz="1600" dirty="0">
                  <a:solidFill>
                    <a:srgbClr val="002F4A"/>
                  </a:solidFill>
                  <a:latin typeface="Trebuchet MS"/>
                  <a:cs typeface="Trebuchet MS"/>
                </a:rPr>
                <a:t>Sector</a:t>
              </a:r>
              <a:r>
                <a:rPr sz="1600" spc="-30" dirty="0">
                  <a:solidFill>
                    <a:srgbClr val="002F4A"/>
                  </a:solidFill>
                  <a:latin typeface="Trebuchet MS"/>
                  <a:cs typeface="Trebuchet MS"/>
                </a:rPr>
                <a:t> </a:t>
              </a:r>
              <a:r>
                <a:rPr sz="1600" spc="-20" dirty="0">
                  <a:solidFill>
                    <a:srgbClr val="002F4A"/>
                  </a:solidFill>
                  <a:latin typeface="Trebuchet MS"/>
                  <a:cs typeface="Trebuchet MS"/>
                </a:rPr>
                <a:t>Data </a:t>
              </a:r>
              <a:r>
                <a:rPr sz="1600" spc="-10" dirty="0">
                  <a:solidFill>
                    <a:srgbClr val="002F4A"/>
                  </a:solidFill>
                  <a:latin typeface="Trebuchet MS"/>
                  <a:cs typeface="Trebuchet MS"/>
                </a:rPr>
                <a:t>Sharing</a:t>
              </a:r>
              <a:endParaRPr sz="1600">
                <a:latin typeface="Trebuchet MS"/>
                <a:cs typeface="Trebuchet MS"/>
              </a:endParaRPr>
            </a:p>
          </p:txBody>
        </p:sp>
        <p:sp>
          <p:nvSpPr>
            <p:cNvPr id="9" name="object 9"/>
            <p:cNvSpPr txBox="1"/>
            <p:nvPr/>
          </p:nvSpPr>
          <p:spPr>
            <a:xfrm>
              <a:off x="14727674" y="6860688"/>
              <a:ext cx="2517775" cy="464820"/>
            </a:xfrm>
            <a:prstGeom prst="rect">
              <a:avLst/>
            </a:prstGeom>
          </p:spPr>
          <p:txBody>
            <a:bodyPr vert="horz" wrap="square" lIns="0" tIns="59055" rIns="0" bIns="0" rtlCol="0">
              <a:spAutoFit/>
            </a:bodyPr>
            <a:lstStyle/>
            <a:p>
              <a:pPr marL="12700" marR="5080">
                <a:lnSpc>
                  <a:spcPts val="1540"/>
                </a:lnSpc>
                <a:spcBef>
                  <a:spcPts val="465"/>
                </a:spcBef>
              </a:pPr>
              <a:r>
                <a:rPr sz="1600" spc="-25" dirty="0">
                  <a:solidFill>
                    <a:srgbClr val="002F4A"/>
                  </a:solidFill>
                  <a:latin typeface="Trebuchet MS"/>
                  <a:cs typeface="Trebuchet MS"/>
                </a:rPr>
                <a:t>Evaluation</a:t>
              </a:r>
              <a:r>
                <a:rPr sz="1600" spc="-55" dirty="0">
                  <a:solidFill>
                    <a:srgbClr val="002F4A"/>
                  </a:solidFill>
                  <a:latin typeface="Trebuchet MS"/>
                  <a:cs typeface="Trebuchet MS"/>
                </a:rPr>
                <a:t> </a:t>
              </a:r>
              <a:r>
                <a:rPr sz="1600" spc="-40" dirty="0">
                  <a:solidFill>
                    <a:srgbClr val="002F4A"/>
                  </a:solidFill>
                  <a:latin typeface="Trebuchet MS"/>
                  <a:cs typeface="Trebuchet MS"/>
                </a:rPr>
                <a:t>for</a:t>
              </a:r>
              <a:r>
                <a:rPr sz="1600" spc="-55" dirty="0">
                  <a:solidFill>
                    <a:srgbClr val="002F4A"/>
                  </a:solidFill>
                  <a:latin typeface="Trebuchet MS"/>
                  <a:cs typeface="Trebuchet MS"/>
                </a:rPr>
                <a:t> </a:t>
              </a:r>
              <a:r>
                <a:rPr sz="1600" spc="-40" dirty="0">
                  <a:solidFill>
                    <a:srgbClr val="002F4A"/>
                  </a:solidFill>
                  <a:latin typeface="Trebuchet MS"/>
                  <a:cs typeface="Trebuchet MS"/>
                </a:rPr>
                <a:t>Learning,</a:t>
              </a:r>
              <a:r>
                <a:rPr sz="1600" spc="-55" dirty="0">
                  <a:solidFill>
                    <a:srgbClr val="002F4A"/>
                  </a:solidFill>
                  <a:latin typeface="Trebuchet MS"/>
                  <a:cs typeface="Trebuchet MS"/>
                </a:rPr>
                <a:t> </a:t>
              </a:r>
              <a:r>
                <a:rPr sz="1600" spc="-25" dirty="0">
                  <a:solidFill>
                    <a:srgbClr val="002F4A"/>
                  </a:solidFill>
                  <a:latin typeface="Trebuchet MS"/>
                  <a:cs typeface="Trebuchet MS"/>
                </a:rPr>
                <a:t>Not </a:t>
              </a:r>
              <a:r>
                <a:rPr sz="1600" spc="-10" dirty="0">
                  <a:solidFill>
                    <a:srgbClr val="002F4A"/>
                  </a:solidFill>
                  <a:latin typeface="Trebuchet MS"/>
                  <a:cs typeface="Trebuchet MS"/>
                </a:rPr>
                <a:t>Surveillance</a:t>
              </a:r>
              <a:endParaRPr sz="1600">
                <a:latin typeface="Trebuchet MS"/>
                <a:cs typeface="Trebuchet MS"/>
              </a:endParaRPr>
            </a:p>
          </p:txBody>
        </p:sp>
        <p:sp>
          <p:nvSpPr>
            <p:cNvPr id="10" name="object 10"/>
            <p:cNvSpPr txBox="1"/>
            <p:nvPr/>
          </p:nvSpPr>
          <p:spPr>
            <a:xfrm>
              <a:off x="14727674" y="7635287"/>
              <a:ext cx="2865120" cy="1040130"/>
            </a:xfrm>
            <a:prstGeom prst="rect">
              <a:avLst/>
            </a:prstGeom>
          </p:spPr>
          <p:txBody>
            <a:bodyPr vert="horz" wrap="square" lIns="0" tIns="73660" rIns="0" bIns="0" rtlCol="0">
              <a:spAutoFit/>
            </a:bodyPr>
            <a:lstStyle/>
            <a:p>
              <a:pPr marL="12700" marR="237490">
                <a:lnSpc>
                  <a:spcPct val="80000"/>
                </a:lnSpc>
                <a:spcBef>
                  <a:spcPts val="580"/>
                </a:spcBef>
              </a:pPr>
              <a:r>
                <a:rPr sz="2000" b="1" spc="-45" dirty="0">
                  <a:solidFill>
                    <a:srgbClr val="002F4A"/>
                  </a:solidFill>
                  <a:latin typeface="Trebuchet MS"/>
                  <a:cs typeface="Trebuchet MS"/>
                </a:rPr>
                <a:t>Community</a:t>
              </a:r>
              <a:r>
                <a:rPr sz="2000" b="1" spc="-85" dirty="0">
                  <a:solidFill>
                    <a:srgbClr val="002F4A"/>
                  </a:solidFill>
                  <a:latin typeface="Trebuchet MS"/>
                  <a:cs typeface="Trebuchet MS"/>
                </a:rPr>
                <a:t> </a:t>
              </a:r>
              <a:r>
                <a:rPr sz="2000" b="1" spc="-105" dirty="0">
                  <a:solidFill>
                    <a:srgbClr val="002F4A"/>
                  </a:solidFill>
                  <a:latin typeface="Trebuchet MS"/>
                  <a:cs typeface="Trebuchet MS"/>
                </a:rPr>
                <a:t>&amp;</a:t>
              </a:r>
              <a:r>
                <a:rPr sz="2000" b="1" spc="-85" dirty="0">
                  <a:solidFill>
                    <a:srgbClr val="002F4A"/>
                  </a:solidFill>
                  <a:latin typeface="Trebuchet MS"/>
                  <a:cs typeface="Trebuchet MS"/>
                </a:rPr>
                <a:t> </a:t>
              </a:r>
              <a:r>
                <a:rPr sz="2000" b="1" spc="-10" dirty="0">
                  <a:solidFill>
                    <a:srgbClr val="002F4A"/>
                  </a:solidFill>
                  <a:latin typeface="Trebuchet MS"/>
                  <a:cs typeface="Trebuchet MS"/>
                </a:rPr>
                <a:t>Regional Scale</a:t>
              </a:r>
              <a:endParaRPr sz="2000">
                <a:latin typeface="Trebuchet MS"/>
                <a:cs typeface="Trebuchet MS"/>
              </a:endParaRPr>
            </a:p>
            <a:p>
              <a:pPr marL="12700" marR="5080">
                <a:lnSpc>
                  <a:spcPts val="1540"/>
                </a:lnSpc>
                <a:spcBef>
                  <a:spcPts val="580"/>
                </a:spcBef>
              </a:pPr>
              <a:r>
                <a:rPr sz="1600" spc="-10" dirty="0">
                  <a:solidFill>
                    <a:srgbClr val="002F4A"/>
                  </a:solidFill>
                  <a:latin typeface="Trebuchet MS"/>
                  <a:cs typeface="Trebuchet MS"/>
                </a:rPr>
                <a:t>Regional</a:t>
              </a:r>
              <a:r>
                <a:rPr sz="1600" spc="-35" dirty="0">
                  <a:solidFill>
                    <a:srgbClr val="002F4A"/>
                  </a:solidFill>
                  <a:latin typeface="Trebuchet MS"/>
                  <a:cs typeface="Trebuchet MS"/>
                </a:rPr>
                <a:t> </a:t>
              </a:r>
              <a:r>
                <a:rPr sz="1600" spc="-25" dirty="0">
                  <a:solidFill>
                    <a:srgbClr val="002F4A"/>
                  </a:solidFill>
                  <a:latin typeface="Trebuchet MS"/>
                  <a:cs typeface="Trebuchet MS"/>
                </a:rPr>
                <a:t>Collaboration</a:t>
              </a:r>
              <a:r>
                <a:rPr sz="1600" spc="-70" dirty="0">
                  <a:solidFill>
                    <a:srgbClr val="002F4A"/>
                  </a:solidFill>
                  <a:latin typeface="Trebuchet MS"/>
                  <a:cs typeface="Trebuchet MS"/>
                </a:rPr>
                <a:t> </a:t>
              </a:r>
              <a:r>
                <a:rPr sz="1600" spc="-10" dirty="0">
                  <a:solidFill>
                    <a:srgbClr val="002F4A"/>
                  </a:solidFill>
                  <a:latin typeface="Trebuchet MS"/>
                  <a:cs typeface="Trebuchet MS"/>
                </a:rPr>
                <a:t>Through </a:t>
              </a:r>
              <a:r>
                <a:rPr sz="1600" dirty="0">
                  <a:solidFill>
                    <a:srgbClr val="002F4A"/>
                  </a:solidFill>
                  <a:latin typeface="Trebuchet MS"/>
                  <a:cs typeface="Trebuchet MS"/>
                </a:rPr>
                <a:t>Shared</a:t>
              </a:r>
              <a:r>
                <a:rPr sz="1600" spc="-25" dirty="0">
                  <a:solidFill>
                    <a:srgbClr val="002F4A"/>
                  </a:solidFill>
                  <a:latin typeface="Trebuchet MS"/>
                  <a:cs typeface="Trebuchet MS"/>
                </a:rPr>
                <a:t> </a:t>
              </a:r>
              <a:r>
                <a:rPr sz="1600" spc="-10" dirty="0">
                  <a:solidFill>
                    <a:srgbClr val="002F4A"/>
                  </a:solidFill>
                  <a:latin typeface="Trebuchet MS"/>
                  <a:cs typeface="Trebuchet MS"/>
                </a:rPr>
                <a:t>Services</a:t>
              </a:r>
              <a:endParaRPr sz="1600">
                <a:latin typeface="Trebuchet MS"/>
                <a:cs typeface="Trebuchet MS"/>
              </a:endParaRPr>
            </a:p>
          </p:txBody>
        </p:sp>
        <p:sp>
          <p:nvSpPr>
            <p:cNvPr id="11" name="object 11"/>
            <p:cNvSpPr txBox="1"/>
            <p:nvPr/>
          </p:nvSpPr>
          <p:spPr>
            <a:xfrm>
              <a:off x="14727674" y="8872367"/>
              <a:ext cx="3100070" cy="464820"/>
            </a:xfrm>
            <a:prstGeom prst="rect">
              <a:avLst/>
            </a:prstGeom>
          </p:spPr>
          <p:txBody>
            <a:bodyPr vert="horz" wrap="square" lIns="0" tIns="61594" rIns="0" bIns="0" rtlCol="0">
              <a:spAutoFit/>
            </a:bodyPr>
            <a:lstStyle/>
            <a:p>
              <a:pPr marL="12700" marR="5080">
                <a:lnSpc>
                  <a:spcPct val="80000"/>
                </a:lnSpc>
                <a:spcBef>
                  <a:spcPts val="484"/>
                </a:spcBef>
              </a:pPr>
              <a:r>
                <a:rPr sz="1600" dirty="0">
                  <a:solidFill>
                    <a:srgbClr val="002F4A"/>
                  </a:solidFill>
                  <a:latin typeface="Trebuchet MS"/>
                  <a:cs typeface="Trebuchet MS"/>
                </a:rPr>
                <a:t>Respecting</a:t>
              </a:r>
              <a:r>
                <a:rPr sz="1600" spc="-45" dirty="0">
                  <a:solidFill>
                    <a:srgbClr val="002F4A"/>
                  </a:solidFill>
                  <a:latin typeface="Trebuchet MS"/>
                  <a:cs typeface="Trebuchet MS"/>
                </a:rPr>
                <a:t> </a:t>
              </a:r>
              <a:r>
                <a:rPr sz="1600" dirty="0">
                  <a:solidFill>
                    <a:srgbClr val="002F4A"/>
                  </a:solidFill>
                  <a:latin typeface="Trebuchet MS"/>
                  <a:cs typeface="Trebuchet MS"/>
                </a:rPr>
                <a:t>Local</a:t>
              </a:r>
              <a:r>
                <a:rPr sz="1600" spc="-40" dirty="0">
                  <a:solidFill>
                    <a:srgbClr val="002F4A"/>
                  </a:solidFill>
                  <a:latin typeface="Trebuchet MS"/>
                  <a:cs typeface="Trebuchet MS"/>
                </a:rPr>
                <a:t> </a:t>
              </a:r>
              <a:r>
                <a:rPr sz="1600" dirty="0">
                  <a:solidFill>
                    <a:srgbClr val="002F4A"/>
                  </a:solidFill>
                  <a:latin typeface="Trebuchet MS"/>
                  <a:cs typeface="Trebuchet MS"/>
                </a:rPr>
                <a:t>Autonomy</a:t>
              </a:r>
              <a:r>
                <a:rPr sz="1600" spc="-45" dirty="0">
                  <a:solidFill>
                    <a:srgbClr val="002F4A"/>
                  </a:solidFill>
                  <a:latin typeface="Trebuchet MS"/>
                  <a:cs typeface="Trebuchet MS"/>
                </a:rPr>
                <a:t> </a:t>
              </a:r>
              <a:r>
                <a:rPr sz="1600" spc="-10" dirty="0">
                  <a:solidFill>
                    <a:srgbClr val="002F4A"/>
                  </a:solidFill>
                  <a:latin typeface="Trebuchet MS"/>
                  <a:cs typeface="Trebuchet MS"/>
                </a:rPr>
                <a:t>While </a:t>
              </a:r>
              <a:r>
                <a:rPr sz="1600" dirty="0">
                  <a:solidFill>
                    <a:srgbClr val="002F4A"/>
                  </a:solidFill>
                  <a:latin typeface="Trebuchet MS"/>
                  <a:cs typeface="Trebuchet MS"/>
                </a:rPr>
                <a:t>Scaling</a:t>
              </a:r>
              <a:r>
                <a:rPr sz="1600" spc="80" dirty="0">
                  <a:solidFill>
                    <a:srgbClr val="002F4A"/>
                  </a:solidFill>
                  <a:latin typeface="Trebuchet MS"/>
                  <a:cs typeface="Trebuchet MS"/>
                </a:rPr>
                <a:t> </a:t>
              </a:r>
              <a:r>
                <a:rPr sz="1600" spc="-10" dirty="0">
                  <a:solidFill>
                    <a:srgbClr val="002F4A"/>
                  </a:solidFill>
                  <a:latin typeface="Trebuchet MS"/>
                  <a:cs typeface="Trebuchet MS"/>
                </a:rPr>
                <a:t>Infrastructure</a:t>
              </a:r>
              <a:endParaRPr sz="1600">
                <a:latin typeface="Trebuchet MS"/>
                <a:cs typeface="Trebuchet MS"/>
              </a:endParaRPr>
            </a:p>
          </p:txBody>
        </p:sp>
        <p:sp>
          <p:nvSpPr>
            <p:cNvPr id="12" name="object 12"/>
            <p:cNvSpPr txBox="1"/>
            <p:nvPr/>
          </p:nvSpPr>
          <p:spPr>
            <a:xfrm>
              <a:off x="14727674" y="9533783"/>
              <a:ext cx="3182620" cy="464820"/>
            </a:xfrm>
            <a:prstGeom prst="rect">
              <a:avLst/>
            </a:prstGeom>
          </p:spPr>
          <p:txBody>
            <a:bodyPr vert="horz" wrap="square" lIns="0" tIns="61594" rIns="0" bIns="0" rtlCol="0">
              <a:spAutoFit/>
            </a:bodyPr>
            <a:lstStyle/>
            <a:p>
              <a:pPr marL="12700" marR="5080">
                <a:lnSpc>
                  <a:spcPct val="80000"/>
                </a:lnSpc>
                <a:spcBef>
                  <a:spcPts val="484"/>
                </a:spcBef>
              </a:pPr>
              <a:r>
                <a:rPr sz="1600" spc="85" dirty="0">
                  <a:solidFill>
                    <a:srgbClr val="002F4A"/>
                  </a:solidFill>
                  <a:latin typeface="Trebuchet MS"/>
                  <a:cs typeface="Trebuchet MS"/>
                </a:rPr>
                <a:t>A</a:t>
              </a:r>
              <a:r>
                <a:rPr sz="1600" spc="-35" dirty="0">
                  <a:solidFill>
                    <a:srgbClr val="002F4A"/>
                  </a:solidFill>
                  <a:latin typeface="Trebuchet MS"/>
                  <a:cs typeface="Trebuchet MS"/>
                </a:rPr>
                <a:t> </a:t>
              </a:r>
              <a:r>
                <a:rPr sz="1600" spc="50" dirty="0">
                  <a:solidFill>
                    <a:srgbClr val="002F4A"/>
                  </a:solidFill>
                  <a:latin typeface="Trebuchet MS"/>
                  <a:cs typeface="Trebuchet MS"/>
                </a:rPr>
                <a:t>Menu</a:t>
              </a:r>
              <a:r>
                <a:rPr sz="1600" spc="-30" dirty="0">
                  <a:solidFill>
                    <a:srgbClr val="002F4A"/>
                  </a:solidFill>
                  <a:latin typeface="Trebuchet MS"/>
                  <a:cs typeface="Trebuchet MS"/>
                </a:rPr>
                <a:t> </a:t>
              </a:r>
              <a:r>
                <a:rPr sz="1600" dirty="0">
                  <a:solidFill>
                    <a:srgbClr val="002F4A"/>
                  </a:solidFill>
                  <a:latin typeface="Trebuchet MS"/>
                  <a:cs typeface="Trebuchet MS"/>
                </a:rPr>
                <a:t>of</a:t>
              </a:r>
              <a:r>
                <a:rPr sz="1600" spc="-30" dirty="0">
                  <a:solidFill>
                    <a:srgbClr val="002F4A"/>
                  </a:solidFill>
                  <a:latin typeface="Trebuchet MS"/>
                  <a:cs typeface="Trebuchet MS"/>
                </a:rPr>
                <a:t> </a:t>
              </a:r>
              <a:r>
                <a:rPr sz="1600" dirty="0">
                  <a:solidFill>
                    <a:srgbClr val="002F4A"/>
                  </a:solidFill>
                  <a:latin typeface="Trebuchet MS"/>
                  <a:cs typeface="Trebuchet MS"/>
                </a:rPr>
                <a:t>Responses,</a:t>
              </a:r>
              <a:r>
                <a:rPr sz="1600" spc="-30" dirty="0">
                  <a:solidFill>
                    <a:srgbClr val="002F4A"/>
                  </a:solidFill>
                  <a:latin typeface="Trebuchet MS"/>
                  <a:cs typeface="Trebuchet MS"/>
                </a:rPr>
                <a:t> </a:t>
              </a:r>
              <a:r>
                <a:rPr sz="1600" dirty="0">
                  <a:solidFill>
                    <a:srgbClr val="002F4A"/>
                  </a:solidFill>
                  <a:latin typeface="Trebuchet MS"/>
                  <a:cs typeface="Trebuchet MS"/>
                </a:rPr>
                <a:t>Not</a:t>
              </a:r>
              <a:r>
                <a:rPr sz="1600" spc="-30" dirty="0">
                  <a:solidFill>
                    <a:srgbClr val="002F4A"/>
                  </a:solidFill>
                  <a:latin typeface="Trebuchet MS"/>
                  <a:cs typeface="Trebuchet MS"/>
                </a:rPr>
                <a:t> </a:t>
              </a:r>
              <a:r>
                <a:rPr sz="1600" dirty="0">
                  <a:solidFill>
                    <a:srgbClr val="002F4A"/>
                  </a:solidFill>
                  <a:latin typeface="Trebuchet MS"/>
                  <a:cs typeface="Trebuchet MS"/>
                </a:rPr>
                <a:t>a</a:t>
              </a:r>
              <a:r>
                <a:rPr sz="1600" spc="-30" dirty="0">
                  <a:solidFill>
                    <a:srgbClr val="002F4A"/>
                  </a:solidFill>
                  <a:latin typeface="Trebuchet MS"/>
                  <a:cs typeface="Trebuchet MS"/>
                </a:rPr>
                <a:t> </a:t>
              </a:r>
              <a:r>
                <a:rPr sz="1600" spc="-10" dirty="0">
                  <a:solidFill>
                    <a:srgbClr val="002F4A"/>
                  </a:solidFill>
                  <a:latin typeface="Trebuchet MS"/>
                  <a:cs typeface="Trebuchet MS"/>
                </a:rPr>
                <a:t>Single Model</a:t>
              </a:r>
              <a:endParaRPr sz="1600">
                <a:latin typeface="Trebuchet MS"/>
                <a:cs typeface="Trebuchet MS"/>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2554605"/>
          </a:xfrm>
          <a:custGeom>
            <a:avLst/>
            <a:gdLst/>
            <a:ahLst/>
            <a:cxnLst/>
            <a:rect l="l" t="t" r="r" b="b"/>
            <a:pathLst>
              <a:path w="18288000" h="2554605">
                <a:moveTo>
                  <a:pt x="18287999" y="2554199"/>
                </a:moveTo>
                <a:lnTo>
                  <a:pt x="0" y="2554199"/>
                </a:lnTo>
                <a:lnTo>
                  <a:pt x="0" y="0"/>
                </a:lnTo>
                <a:lnTo>
                  <a:pt x="18287999" y="0"/>
                </a:lnTo>
                <a:lnTo>
                  <a:pt x="18287999" y="2554199"/>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xfrm>
            <a:off x="428058" y="492792"/>
            <a:ext cx="17628235" cy="1366520"/>
          </a:xfrm>
          <a:prstGeom prst="rect">
            <a:avLst/>
          </a:prstGeom>
        </p:spPr>
        <p:txBody>
          <a:bodyPr vert="horz" wrap="square" lIns="0" tIns="12700" rIns="0" bIns="0" rtlCol="0">
            <a:spAutoFit/>
          </a:bodyPr>
          <a:lstStyle/>
          <a:p>
            <a:pPr marL="12700" marR="5080" indent="1234440">
              <a:lnSpc>
                <a:spcPct val="100000"/>
              </a:lnSpc>
              <a:spcBef>
                <a:spcPts val="100"/>
              </a:spcBef>
            </a:pPr>
            <a:r>
              <a:rPr sz="4400" dirty="0"/>
              <a:t>How</a:t>
            </a:r>
            <a:r>
              <a:rPr sz="4400" spc="-60" dirty="0"/>
              <a:t> </a:t>
            </a:r>
            <a:r>
              <a:rPr sz="4400" dirty="0"/>
              <a:t>DHHS</a:t>
            </a:r>
            <a:r>
              <a:rPr sz="4400" spc="-60" dirty="0"/>
              <a:t> </a:t>
            </a:r>
            <a:r>
              <a:rPr sz="4400" spc="-10" dirty="0"/>
              <a:t>Approaches</a:t>
            </a:r>
            <a:r>
              <a:rPr sz="4400" spc="-60" dirty="0"/>
              <a:t> </a:t>
            </a:r>
            <a:r>
              <a:rPr sz="4400" dirty="0"/>
              <a:t>LHD</a:t>
            </a:r>
            <a:r>
              <a:rPr sz="4400" spc="-60" dirty="0"/>
              <a:t> </a:t>
            </a:r>
            <a:r>
              <a:rPr sz="4400" dirty="0"/>
              <a:t>Public</a:t>
            </a:r>
            <a:r>
              <a:rPr sz="4400" spc="-60" dirty="0"/>
              <a:t> </a:t>
            </a:r>
            <a:r>
              <a:rPr sz="4400" dirty="0"/>
              <a:t>Health</a:t>
            </a:r>
            <a:r>
              <a:rPr sz="4400" spc="-60" dirty="0"/>
              <a:t> </a:t>
            </a:r>
            <a:r>
              <a:rPr sz="4400" spc="-10" dirty="0"/>
              <a:t>Regional </a:t>
            </a:r>
            <a:r>
              <a:rPr sz="4400" dirty="0"/>
              <a:t>Leadership</a:t>
            </a:r>
            <a:r>
              <a:rPr sz="4400" spc="-140" dirty="0"/>
              <a:t> </a:t>
            </a:r>
            <a:r>
              <a:rPr sz="4400" spc="-10" dirty="0"/>
              <a:t>Prevention,</a:t>
            </a:r>
            <a:r>
              <a:rPr sz="4400" spc="-135" dirty="0"/>
              <a:t> </a:t>
            </a:r>
            <a:r>
              <a:rPr sz="4400" spc="-10" dirty="0"/>
              <a:t>Protection</a:t>
            </a:r>
            <a:r>
              <a:rPr sz="4400" spc="-135" dirty="0"/>
              <a:t> </a:t>
            </a:r>
            <a:r>
              <a:rPr sz="4400" dirty="0"/>
              <a:t>and</a:t>
            </a:r>
            <a:r>
              <a:rPr sz="4400" spc="-135" dirty="0"/>
              <a:t> </a:t>
            </a:r>
            <a:r>
              <a:rPr sz="4400" spc="-10" dirty="0"/>
              <a:t>Promotion</a:t>
            </a:r>
            <a:r>
              <a:rPr sz="4400" spc="-140" dirty="0"/>
              <a:t> </a:t>
            </a:r>
            <a:r>
              <a:rPr sz="4400" spc="-10" dirty="0"/>
              <a:t>Responses</a:t>
            </a:r>
            <a:endParaRPr sz="4400"/>
          </a:p>
        </p:txBody>
      </p:sp>
      <p:sp>
        <p:nvSpPr>
          <p:cNvPr id="5" name="object 5"/>
          <p:cNvSpPr txBox="1"/>
          <p:nvPr/>
        </p:nvSpPr>
        <p:spPr>
          <a:xfrm>
            <a:off x="395349" y="2845634"/>
            <a:ext cx="17222470" cy="2768600"/>
          </a:xfrm>
          <a:prstGeom prst="rect">
            <a:avLst/>
          </a:prstGeom>
        </p:spPr>
        <p:txBody>
          <a:bodyPr vert="horz" wrap="square" lIns="0" tIns="12700" rIns="0" bIns="0" rtlCol="0">
            <a:spAutoFit/>
          </a:bodyPr>
          <a:lstStyle/>
          <a:p>
            <a:pPr marL="699770" marR="5080" indent="-687705">
              <a:lnSpc>
                <a:spcPct val="100000"/>
              </a:lnSpc>
              <a:spcBef>
                <a:spcPts val="100"/>
              </a:spcBef>
              <a:buFont typeface="Arial"/>
              <a:buChar char="●"/>
              <a:tabLst>
                <a:tab pos="699770" algn="l"/>
                <a:tab pos="2501900" algn="l"/>
                <a:tab pos="12545060" algn="l"/>
              </a:tabLst>
            </a:pPr>
            <a:r>
              <a:rPr sz="3000" dirty="0">
                <a:solidFill>
                  <a:srgbClr val="002F4A"/>
                </a:solidFill>
                <a:latin typeface="Trebuchet MS"/>
                <a:cs typeface="Trebuchet MS"/>
              </a:rPr>
              <a:t>Regional</a:t>
            </a:r>
            <a:r>
              <a:rPr sz="3000" spc="-135" dirty="0">
                <a:solidFill>
                  <a:srgbClr val="002F4A"/>
                </a:solidFill>
                <a:latin typeface="Trebuchet MS"/>
                <a:cs typeface="Trebuchet MS"/>
              </a:rPr>
              <a:t> </a:t>
            </a:r>
            <a:r>
              <a:rPr sz="3000" dirty="0">
                <a:solidFill>
                  <a:srgbClr val="002F4A"/>
                </a:solidFill>
                <a:latin typeface="Trebuchet MS"/>
                <a:cs typeface="Trebuchet MS"/>
              </a:rPr>
              <a:t>partnerships</a:t>
            </a:r>
            <a:r>
              <a:rPr sz="3000" spc="-135" dirty="0">
                <a:solidFill>
                  <a:srgbClr val="002F4A"/>
                </a:solidFill>
                <a:latin typeface="Trebuchet MS"/>
                <a:cs typeface="Trebuchet MS"/>
              </a:rPr>
              <a:t> </a:t>
            </a:r>
            <a:r>
              <a:rPr sz="3000" dirty="0">
                <a:solidFill>
                  <a:srgbClr val="002F4A"/>
                </a:solidFill>
                <a:latin typeface="Trebuchet MS"/>
                <a:cs typeface="Trebuchet MS"/>
              </a:rPr>
              <a:t>and</a:t>
            </a:r>
            <a:r>
              <a:rPr sz="3000" spc="-135" dirty="0">
                <a:solidFill>
                  <a:srgbClr val="002F4A"/>
                </a:solidFill>
                <a:latin typeface="Trebuchet MS"/>
                <a:cs typeface="Trebuchet MS"/>
              </a:rPr>
              <a:t> </a:t>
            </a:r>
            <a:r>
              <a:rPr sz="3000" spc="-35" dirty="0">
                <a:solidFill>
                  <a:srgbClr val="002F4A"/>
                </a:solidFill>
                <a:latin typeface="Trebuchet MS"/>
                <a:cs typeface="Trebuchet MS"/>
              </a:rPr>
              <a:t>data</a:t>
            </a:r>
            <a:r>
              <a:rPr sz="3000" spc="-130" dirty="0">
                <a:solidFill>
                  <a:srgbClr val="002F4A"/>
                </a:solidFill>
                <a:latin typeface="Trebuchet MS"/>
                <a:cs typeface="Trebuchet MS"/>
              </a:rPr>
              <a:t> </a:t>
            </a:r>
            <a:r>
              <a:rPr sz="3000" spc="-50" dirty="0">
                <a:solidFill>
                  <a:srgbClr val="002F4A"/>
                </a:solidFill>
                <a:latin typeface="Trebuchet MS"/>
                <a:cs typeface="Trebuchet MS"/>
              </a:rPr>
              <a:t>collaborations,</a:t>
            </a:r>
            <a:r>
              <a:rPr sz="3000" spc="-135" dirty="0">
                <a:solidFill>
                  <a:srgbClr val="002F4A"/>
                </a:solidFill>
                <a:latin typeface="Trebuchet MS"/>
                <a:cs typeface="Trebuchet MS"/>
              </a:rPr>
              <a:t> </a:t>
            </a:r>
            <a:r>
              <a:rPr sz="3000" spc="50" dirty="0">
                <a:solidFill>
                  <a:srgbClr val="002F4A"/>
                </a:solidFill>
                <a:latin typeface="Trebuchet MS"/>
                <a:cs typeface="Trebuchet MS"/>
              </a:rPr>
              <a:t>ongoing</a:t>
            </a:r>
            <a:r>
              <a:rPr sz="3000" spc="-135" dirty="0">
                <a:solidFill>
                  <a:srgbClr val="002F4A"/>
                </a:solidFill>
                <a:latin typeface="Trebuchet MS"/>
                <a:cs typeface="Trebuchet MS"/>
              </a:rPr>
              <a:t> </a:t>
            </a:r>
            <a:r>
              <a:rPr sz="3000" spc="-35" dirty="0">
                <a:solidFill>
                  <a:srgbClr val="002F4A"/>
                </a:solidFill>
                <a:latin typeface="Trebuchet MS"/>
                <a:cs typeface="Trebuchet MS"/>
              </a:rPr>
              <a:t>data</a:t>
            </a:r>
            <a:r>
              <a:rPr sz="3000" spc="-135" dirty="0">
                <a:solidFill>
                  <a:srgbClr val="002F4A"/>
                </a:solidFill>
                <a:latin typeface="Trebuchet MS"/>
                <a:cs typeface="Trebuchet MS"/>
              </a:rPr>
              <a:t> </a:t>
            </a:r>
            <a:r>
              <a:rPr sz="3000" spc="-25" dirty="0">
                <a:solidFill>
                  <a:srgbClr val="002F4A"/>
                </a:solidFill>
                <a:latin typeface="Trebuchet MS"/>
                <a:cs typeface="Trebuchet MS"/>
              </a:rPr>
              <a:t>surveillance</a:t>
            </a:r>
            <a:r>
              <a:rPr sz="3000" spc="-130" dirty="0">
                <a:solidFill>
                  <a:srgbClr val="002F4A"/>
                </a:solidFill>
                <a:latin typeface="Trebuchet MS"/>
                <a:cs typeface="Trebuchet MS"/>
              </a:rPr>
              <a:t> </a:t>
            </a:r>
            <a:r>
              <a:rPr sz="3000" dirty="0">
                <a:solidFill>
                  <a:srgbClr val="002F4A"/>
                </a:solidFill>
                <a:latin typeface="Trebuchet MS"/>
                <a:cs typeface="Trebuchet MS"/>
              </a:rPr>
              <a:t>and</a:t>
            </a:r>
            <a:r>
              <a:rPr sz="3000" spc="-135" dirty="0">
                <a:solidFill>
                  <a:srgbClr val="002F4A"/>
                </a:solidFill>
                <a:latin typeface="Trebuchet MS"/>
                <a:cs typeface="Trebuchet MS"/>
              </a:rPr>
              <a:t> </a:t>
            </a:r>
            <a:r>
              <a:rPr sz="3000" spc="-25" dirty="0">
                <a:solidFill>
                  <a:srgbClr val="002F4A"/>
                </a:solidFill>
                <a:latin typeface="Trebuchet MS"/>
                <a:cs typeface="Trebuchet MS"/>
              </a:rPr>
              <a:t>incorporating</a:t>
            </a:r>
            <a:r>
              <a:rPr sz="3000" spc="-135" dirty="0">
                <a:solidFill>
                  <a:srgbClr val="002F4A"/>
                </a:solidFill>
                <a:latin typeface="Trebuchet MS"/>
                <a:cs typeface="Trebuchet MS"/>
              </a:rPr>
              <a:t> </a:t>
            </a:r>
            <a:r>
              <a:rPr sz="3000" dirty="0">
                <a:solidFill>
                  <a:srgbClr val="002F4A"/>
                </a:solidFill>
                <a:latin typeface="Trebuchet MS"/>
                <a:cs typeface="Trebuchet MS"/>
              </a:rPr>
              <a:t>of</a:t>
            </a:r>
            <a:r>
              <a:rPr sz="3000" spc="-135" dirty="0">
                <a:solidFill>
                  <a:srgbClr val="002F4A"/>
                </a:solidFill>
                <a:latin typeface="Trebuchet MS"/>
                <a:cs typeface="Trebuchet MS"/>
              </a:rPr>
              <a:t> </a:t>
            </a:r>
            <a:r>
              <a:rPr sz="3000" spc="-20" dirty="0">
                <a:solidFill>
                  <a:srgbClr val="002F4A"/>
                </a:solidFill>
                <a:latin typeface="Trebuchet MS"/>
                <a:cs typeface="Trebuchet MS"/>
              </a:rPr>
              <a:t>real </a:t>
            </a:r>
            <a:r>
              <a:rPr sz="3000" spc="-70" dirty="0">
                <a:solidFill>
                  <a:srgbClr val="002F4A"/>
                </a:solidFill>
                <a:latin typeface="Trebuchet MS"/>
                <a:cs typeface="Trebuchet MS"/>
              </a:rPr>
              <a:t>time</a:t>
            </a:r>
            <a:r>
              <a:rPr sz="3000" spc="-135" dirty="0">
                <a:solidFill>
                  <a:srgbClr val="002F4A"/>
                </a:solidFill>
                <a:latin typeface="Trebuchet MS"/>
                <a:cs typeface="Trebuchet MS"/>
              </a:rPr>
              <a:t> </a:t>
            </a:r>
            <a:r>
              <a:rPr sz="3000" dirty="0">
                <a:solidFill>
                  <a:srgbClr val="002F4A"/>
                </a:solidFill>
                <a:latin typeface="Trebuchet MS"/>
                <a:cs typeface="Trebuchet MS"/>
              </a:rPr>
              <a:t>emergencies</a:t>
            </a:r>
            <a:r>
              <a:rPr sz="3000" spc="-135" dirty="0">
                <a:solidFill>
                  <a:srgbClr val="002F4A"/>
                </a:solidFill>
                <a:latin typeface="Trebuchet MS"/>
                <a:cs typeface="Trebuchet MS"/>
              </a:rPr>
              <a:t> </a:t>
            </a:r>
            <a:r>
              <a:rPr sz="3000" spc="-10" dirty="0">
                <a:solidFill>
                  <a:srgbClr val="002F4A"/>
                </a:solidFill>
                <a:latin typeface="Trebuchet MS"/>
                <a:cs typeface="Trebuchet MS"/>
              </a:rPr>
              <a:t>(programmatic</a:t>
            </a:r>
            <a:r>
              <a:rPr sz="3000" spc="-130" dirty="0">
                <a:solidFill>
                  <a:srgbClr val="002F4A"/>
                </a:solidFill>
                <a:latin typeface="Trebuchet MS"/>
                <a:cs typeface="Trebuchet MS"/>
              </a:rPr>
              <a:t> </a:t>
            </a:r>
            <a:r>
              <a:rPr sz="3000" spc="-30" dirty="0">
                <a:solidFill>
                  <a:srgbClr val="002F4A"/>
                </a:solidFill>
                <a:latin typeface="Trebuchet MS"/>
                <a:cs typeface="Trebuchet MS"/>
              </a:rPr>
              <a:t>data)</a:t>
            </a:r>
            <a:r>
              <a:rPr sz="3000" spc="-135" dirty="0">
                <a:solidFill>
                  <a:srgbClr val="002F4A"/>
                </a:solidFill>
                <a:latin typeface="Trebuchet MS"/>
                <a:cs typeface="Trebuchet MS"/>
              </a:rPr>
              <a:t> </a:t>
            </a:r>
            <a:r>
              <a:rPr sz="3000" dirty="0">
                <a:solidFill>
                  <a:srgbClr val="002F4A"/>
                </a:solidFill>
                <a:latin typeface="Trebuchet MS"/>
                <a:cs typeface="Trebuchet MS"/>
              </a:rPr>
              <a:t>and</a:t>
            </a:r>
            <a:r>
              <a:rPr sz="3000" spc="-135" dirty="0">
                <a:solidFill>
                  <a:srgbClr val="002F4A"/>
                </a:solidFill>
                <a:latin typeface="Trebuchet MS"/>
                <a:cs typeface="Trebuchet MS"/>
              </a:rPr>
              <a:t> </a:t>
            </a:r>
            <a:r>
              <a:rPr sz="3000" spc="110" dirty="0">
                <a:solidFill>
                  <a:srgbClr val="002F4A"/>
                </a:solidFill>
                <a:latin typeface="Trebuchet MS"/>
                <a:cs typeface="Trebuchet MS"/>
              </a:rPr>
              <a:t>systems</a:t>
            </a:r>
            <a:r>
              <a:rPr sz="3000" spc="-130" dirty="0">
                <a:solidFill>
                  <a:srgbClr val="002F4A"/>
                </a:solidFill>
                <a:latin typeface="Trebuchet MS"/>
                <a:cs typeface="Trebuchet MS"/>
              </a:rPr>
              <a:t> </a:t>
            </a:r>
            <a:r>
              <a:rPr sz="3000" dirty="0">
                <a:solidFill>
                  <a:srgbClr val="002F4A"/>
                </a:solidFill>
                <a:latin typeface="Trebuchet MS"/>
                <a:cs typeface="Trebuchet MS"/>
              </a:rPr>
              <a:t>of</a:t>
            </a:r>
            <a:r>
              <a:rPr sz="3000" spc="-135" dirty="0">
                <a:solidFill>
                  <a:srgbClr val="002F4A"/>
                </a:solidFill>
                <a:latin typeface="Trebuchet MS"/>
                <a:cs typeface="Trebuchet MS"/>
              </a:rPr>
              <a:t> </a:t>
            </a:r>
            <a:r>
              <a:rPr sz="3000" spc="-25" dirty="0">
                <a:solidFill>
                  <a:srgbClr val="002F4A"/>
                </a:solidFill>
                <a:latin typeface="Trebuchet MS"/>
                <a:cs typeface="Trebuchet MS"/>
              </a:rPr>
              <a:t>care</a:t>
            </a:r>
            <a:r>
              <a:rPr sz="3000" spc="-135" dirty="0">
                <a:solidFill>
                  <a:srgbClr val="002F4A"/>
                </a:solidFill>
                <a:latin typeface="Trebuchet MS"/>
                <a:cs typeface="Trebuchet MS"/>
              </a:rPr>
              <a:t> </a:t>
            </a:r>
            <a:r>
              <a:rPr sz="3000" spc="-10" dirty="0">
                <a:solidFill>
                  <a:srgbClr val="002F4A"/>
                </a:solidFill>
                <a:latin typeface="Trebuchet MS"/>
                <a:cs typeface="Trebuchet MS"/>
              </a:rPr>
              <a:t>together</a:t>
            </a:r>
            <a:r>
              <a:rPr sz="3000" dirty="0">
                <a:solidFill>
                  <a:srgbClr val="002F4A"/>
                </a:solidFill>
                <a:latin typeface="Trebuchet MS"/>
                <a:cs typeface="Trebuchet MS"/>
              </a:rPr>
              <a:t>	</a:t>
            </a:r>
            <a:r>
              <a:rPr sz="3000" spc="-85" dirty="0">
                <a:solidFill>
                  <a:srgbClr val="002F4A"/>
                </a:solidFill>
                <a:latin typeface="Trebuchet MS"/>
                <a:cs typeface="Trebuchet MS"/>
              </a:rPr>
              <a:t>identify</a:t>
            </a:r>
            <a:r>
              <a:rPr sz="3000" spc="-140" dirty="0">
                <a:solidFill>
                  <a:srgbClr val="002F4A"/>
                </a:solidFill>
                <a:latin typeface="Trebuchet MS"/>
                <a:cs typeface="Trebuchet MS"/>
              </a:rPr>
              <a:t> </a:t>
            </a:r>
            <a:r>
              <a:rPr sz="3000" spc="50" dirty="0">
                <a:solidFill>
                  <a:srgbClr val="002F4A"/>
                </a:solidFill>
                <a:latin typeface="Trebuchet MS"/>
                <a:cs typeface="Trebuchet MS"/>
              </a:rPr>
              <a:t>ongoing</a:t>
            </a:r>
            <a:r>
              <a:rPr sz="3000" spc="-140" dirty="0">
                <a:solidFill>
                  <a:srgbClr val="002F4A"/>
                </a:solidFill>
                <a:latin typeface="Trebuchet MS"/>
                <a:cs typeface="Trebuchet MS"/>
              </a:rPr>
              <a:t> </a:t>
            </a:r>
            <a:r>
              <a:rPr sz="3000" spc="-25" dirty="0">
                <a:solidFill>
                  <a:srgbClr val="002F4A"/>
                </a:solidFill>
                <a:latin typeface="Trebuchet MS"/>
                <a:cs typeface="Trebuchet MS"/>
              </a:rPr>
              <a:t>and </a:t>
            </a:r>
            <a:r>
              <a:rPr sz="3000" spc="-10" dirty="0">
                <a:solidFill>
                  <a:srgbClr val="002F4A"/>
                </a:solidFill>
                <a:latin typeface="Trebuchet MS"/>
                <a:cs typeface="Trebuchet MS"/>
              </a:rPr>
              <a:t>emergent</a:t>
            </a:r>
            <a:r>
              <a:rPr sz="3000" dirty="0">
                <a:solidFill>
                  <a:srgbClr val="002F4A"/>
                </a:solidFill>
                <a:latin typeface="Trebuchet MS"/>
                <a:cs typeface="Trebuchet MS"/>
              </a:rPr>
              <a:t>	</a:t>
            </a:r>
            <a:r>
              <a:rPr sz="3000" spc="-20" dirty="0">
                <a:solidFill>
                  <a:srgbClr val="002F4A"/>
                </a:solidFill>
                <a:latin typeface="Trebuchet MS"/>
                <a:cs typeface="Trebuchet MS"/>
              </a:rPr>
              <a:t>unmet</a:t>
            </a:r>
            <a:r>
              <a:rPr sz="3000" spc="-110" dirty="0">
                <a:solidFill>
                  <a:srgbClr val="002F4A"/>
                </a:solidFill>
                <a:latin typeface="Trebuchet MS"/>
                <a:cs typeface="Trebuchet MS"/>
              </a:rPr>
              <a:t> </a:t>
            </a:r>
            <a:r>
              <a:rPr sz="3000" dirty="0">
                <a:solidFill>
                  <a:srgbClr val="002F4A"/>
                </a:solidFill>
                <a:latin typeface="Trebuchet MS"/>
                <a:cs typeface="Trebuchet MS"/>
              </a:rPr>
              <a:t>social</a:t>
            </a:r>
            <a:r>
              <a:rPr sz="3000" spc="-105" dirty="0">
                <a:solidFill>
                  <a:srgbClr val="002F4A"/>
                </a:solidFill>
                <a:latin typeface="Trebuchet MS"/>
                <a:cs typeface="Trebuchet MS"/>
              </a:rPr>
              <a:t> </a:t>
            </a:r>
            <a:r>
              <a:rPr sz="3000" dirty="0">
                <a:solidFill>
                  <a:srgbClr val="002F4A"/>
                </a:solidFill>
                <a:latin typeface="Trebuchet MS"/>
                <a:cs typeface="Trebuchet MS"/>
              </a:rPr>
              <a:t>and</a:t>
            </a:r>
            <a:r>
              <a:rPr sz="3000" spc="-105" dirty="0">
                <a:solidFill>
                  <a:srgbClr val="002F4A"/>
                </a:solidFill>
                <a:latin typeface="Trebuchet MS"/>
                <a:cs typeface="Trebuchet MS"/>
              </a:rPr>
              <a:t> </a:t>
            </a:r>
            <a:r>
              <a:rPr sz="3000" spc="-45" dirty="0">
                <a:solidFill>
                  <a:srgbClr val="002F4A"/>
                </a:solidFill>
                <a:latin typeface="Trebuchet MS"/>
                <a:cs typeface="Trebuchet MS"/>
              </a:rPr>
              <a:t>behavioral</a:t>
            </a:r>
            <a:r>
              <a:rPr sz="3000" spc="-110" dirty="0">
                <a:solidFill>
                  <a:srgbClr val="002F4A"/>
                </a:solidFill>
                <a:latin typeface="Trebuchet MS"/>
                <a:cs typeface="Trebuchet MS"/>
              </a:rPr>
              <a:t> </a:t>
            </a:r>
            <a:r>
              <a:rPr sz="3000" spc="-70" dirty="0">
                <a:solidFill>
                  <a:srgbClr val="002F4A"/>
                </a:solidFill>
                <a:latin typeface="Trebuchet MS"/>
                <a:cs typeface="Trebuchet MS"/>
              </a:rPr>
              <a:t>health</a:t>
            </a:r>
            <a:r>
              <a:rPr sz="3000" spc="-105" dirty="0">
                <a:solidFill>
                  <a:srgbClr val="002F4A"/>
                </a:solidFill>
                <a:latin typeface="Trebuchet MS"/>
                <a:cs typeface="Trebuchet MS"/>
              </a:rPr>
              <a:t> </a:t>
            </a:r>
            <a:r>
              <a:rPr sz="3000" spc="-10" dirty="0">
                <a:solidFill>
                  <a:srgbClr val="002F4A"/>
                </a:solidFill>
                <a:latin typeface="Trebuchet MS"/>
                <a:cs typeface="Trebuchet MS"/>
              </a:rPr>
              <a:t>needs</a:t>
            </a:r>
            <a:endParaRPr sz="3000" dirty="0">
              <a:latin typeface="Trebuchet MS"/>
              <a:cs typeface="Trebuchet MS"/>
            </a:endParaRPr>
          </a:p>
          <a:p>
            <a:pPr marL="699770" marR="474980" indent="-687705">
              <a:lnSpc>
                <a:spcPct val="100000"/>
              </a:lnSpc>
              <a:buFont typeface="Arial"/>
              <a:buChar char="●"/>
              <a:tabLst>
                <a:tab pos="699770" algn="l"/>
              </a:tabLst>
            </a:pPr>
            <a:r>
              <a:rPr sz="3000" dirty="0">
                <a:solidFill>
                  <a:srgbClr val="002F4A"/>
                </a:solidFill>
                <a:latin typeface="Trebuchet MS"/>
                <a:cs typeface="Trebuchet MS"/>
              </a:rPr>
              <a:t>Public</a:t>
            </a:r>
            <a:r>
              <a:rPr sz="3000" spc="-135" dirty="0">
                <a:solidFill>
                  <a:srgbClr val="002F4A"/>
                </a:solidFill>
                <a:latin typeface="Trebuchet MS"/>
                <a:cs typeface="Trebuchet MS"/>
              </a:rPr>
              <a:t> </a:t>
            </a:r>
            <a:r>
              <a:rPr sz="3000" spc="-70" dirty="0">
                <a:solidFill>
                  <a:srgbClr val="002F4A"/>
                </a:solidFill>
                <a:latin typeface="Trebuchet MS"/>
                <a:cs typeface="Trebuchet MS"/>
              </a:rPr>
              <a:t>health</a:t>
            </a:r>
            <a:r>
              <a:rPr sz="3000" spc="-135" dirty="0">
                <a:solidFill>
                  <a:srgbClr val="002F4A"/>
                </a:solidFill>
                <a:latin typeface="Trebuchet MS"/>
                <a:cs typeface="Trebuchet MS"/>
              </a:rPr>
              <a:t> </a:t>
            </a:r>
            <a:r>
              <a:rPr sz="3000" spc="-30" dirty="0">
                <a:solidFill>
                  <a:srgbClr val="002F4A"/>
                </a:solidFill>
                <a:latin typeface="Trebuchet MS"/>
                <a:cs typeface="Trebuchet MS"/>
              </a:rPr>
              <a:t>integrates</a:t>
            </a:r>
            <a:r>
              <a:rPr sz="3000" spc="-135" dirty="0">
                <a:solidFill>
                  <a:srgbClr val="002F4A"/>
                </a:solidFill>
                <a:latin typeface="Trebuchet MS"/>
                <a:cs typeface="Trebuchet MS"/>
              </a:rPr>
              <a:t> </a:t>
            </a:r>
            <a:r>
              <a:rPr sz="3000" spc="-100" dirty="0">
                <a:solidFill>
                  <a:srgbClr val="002F4A"/>
                </a:solidFill>
                <a:latin typeface="Trebuchet MS"/>
                <a:cs typeface="Trebuchet MS"/>
              </a:rPr>
              <a:t>prevention,</a:t>
            </a:r>
            <a:r>
              <a:rPr sz="3000" spc="-135" dirty="0">
                <a:solidFill>
                  <a:srgbClr val="002F4A"/>
                </a:solidFill>
                <a:latin typeface="Trebuchet MS"/>
                <a:cs typeface="Trebuchet MS"/>
              </a:rPr>
              <a:t> </a:t>
            </a:r>
            <a:r>
              <a:rPr sz="3000" dirty="0">
                <a:solidFill>
                  <a:srgbClr val="002F4A"/>
                </a:solidFill>
                <a:latin typeface="Trebuchet MS"/>
                <a:cs typeface="Trebuchet MS"/>
              </a:rPr>
              <a:t>harm</a:t>
            </a:r>
            <a:r>
              <a:rPr sz="3000" spc="-135" dirty="0">
                <a:solidFill>
                  <a:srgbClr val="002F4A"/>
                </a:solidFill>
                <a:latin typeface="Trebuchet MS"/>
                <a:cs typeface="Trebuchet MS"/>
              </a:rPr>
              <a:t> </a:t>
            </a:r>
            <a:r>
              <a:rPr sz="3000" spc="-100" dirty="0">
                <a:solidFill>
                  <a:srgbClr val="002F4A"/>
                </a:solidFill>
                <a:latin typeface="Trebuchet MS"/>
                <a:cs typeface="Trebuchet MS"/>
              </a:rPr>
              <a:t>reduction,</a:t>
            </a:r>
            <a:r>
              <a:rPr sz="3000" spc="-135" dirty="0">
                <a:solidFill>
                  <a:srgbClr val="002F4A"/>
                </a:solidFill>
                <a:latin typeface="Trebuchet MS"/>
                <a:cs typeface="Trebuchet MS"/>
              </a:rPr>
              <a:t> </a:t>
            </a:r>
            <a:r>
              <a:rPr sz="3000" spc="-25" dirty="0">
                <a:solidFill>
                  <a:srgbClr val="002F4A"/>
                </a:solidFill>
                <a:latin typeface="Trebuchet MS"/>
                <a:cs typeface="Trebuchet MS"/>
              </a:rPr>
              <a:t>strategy</a:t>
            </a:r>
            <a:r>
              <a:rPr sz="3000" spc="-135" dirty="0">
                <a:solidFill>
                  <a:srgbClr val="002F4A"/>
                </a:solidFill>
                <a:latin typeface="Trebuchet MS"/>
                <a:cs typeface="Trebuchet MS"/>
              </a:rPr>
              <a:t> </a:t>
            </a:r>
            <a:r>
              <a:rPr sz="3000" spc="-55" dirty="0">
                <a:solidFill>
                  <a:srgbClr val="002F4A"/>
                </a:solidFill>
                <a:latin typeface="Trebuchet MS"/>
                <a:cs typeface="Trebuchet MS"/>
              </a:rPr>
              <a:t>for</a:t>
            </a:r>
            <a:r>
              <a:rPr sz="3000" spc="-135" dirty="0">
                <a:solidFill>
                  <a:srgbClr val="002F4A"/>
                </a:solidFill>
                <a:latin typeface="Trebuchet MS"/>
                <a:cs typeface="Trebuchet MS"/>
              </a:rPr>
              <a:t> </a:t>
            </a:r>
            <a:r>
              <a:rPr sz="3000" dirty="0">
                <a:solidFill>
                  <a:srgbClr val="002F4A"/>
                </a:solidFill>
                <a:latin typeface="Trebuchet MS"/>
                <a:cs typeface="Trebuchet MS"/>
              </a:rPr>
              <a:t>short</a:t>
            </a:r>
            <a:r>
              <a:rPr sz="3000" spc="-135" dirty="0">
                <a:solidFill>
                  <a:srgbClr val="002F4A"/>
                </a:solidFill>
                <a:latin typeface="Trebuchet MS"/>
                <a:cs typeface="Trebuchet MS"/>
              </a:rPr>
              <a:t> </a:t>
            </a:r>
            <a:r>
              <a:rPr sz="3000" dirty="0">
                <a:solidFill>
                  <a:srgbClr val="002F4A"/>
                </a:solidFill>
                <a:latin typeface="Trebuchet MS"/>
                <a:cs typeface="Trebuchet MS"/>
              </a:rPr>
              <a:t>and</a:t>
            </a:r>
            <a:r>
              <a:rPr sz="3000" spc="-135" dirty="0">
                <a:solidFill>
                  <a:srgbClr val="002F4A"/>
                </a:solidFill>
                <a:latin typeface="Trebuchet MS"/>
                <a:cs typeface="Trebuchet MS"/>
              </a:rPr>
              <a:t> </a:t>
            </a:r>
            <a:r>
              <a:rPr sz="3000" dirty="0">
                <a:solidFill>
                  <a:srgbClr val="002F4A"/>
                </a:solidFill>
                <a:latin typeface="Trebuchet MS"/>
                <a:cs typeface="Trebuchet MS"/>
              </a:rPr>
              <a:t>long</a:t>
            </a:r>
            <a:r>
              <a:rPr sz="3000" spc="-130" dirty="0">
                <a:solidFill>
                  <a:srgbClr val="002F4A"/>
                </a:solidFill>
                <a:latin typeface="Trebuchet MS"/>
                <a:cs typeface="Trebuchet MS"/>
              </a:rPr>
              <a:t> </a:t>
            </a:r>
            <a:r>
              <a:rPr sz="3000" spc="-75" dirty="0">
                <a:solidFill>
                  <a:srgbClr val="002F4A"/>
                </a:solidFill>
                <a:latin typeface="Trebuchet MS"/>
                <a:cs typeface="Trebuchet MS"/>
              </a:rPr>
              <a:t>term</a:t>
            </a:r>
            <a:r>
              <a:rPr sz="3000" spc="-135" dirty="0">
                <a:solidFill>
                  <a:srgbClr val="002F4A"/>
                </a:solidFill>
                <a:latin typeface="Trebuchet MS"/>
                <a:cs typeface="Trebuchet MS"/>
              </a:rPr>
              <a:t> </a:t>
            </a:r>
            <a:r>
              <a:rPr sz="3000" spc="-10" dirty="0">
                <a:solidFill>
                  <a:srgbClr val="002F4A"/>
                </a:solidFill>
                <a:latin typeface="Trebuchet MS"/>
                <a:cs typeface="Trebuchet MS"/>
              </a:rPr>
              <a:t>responses, </a:t>
            </a:r>
            <a:r>
              <a:rPr sz="3000" spc="-50" dirty="0">
                <a:solidFill>
                  <a:srgbClr val="002F4A"/>
                </a:solidFill>
                <a:latin typeface="Trebuchet MS"/>
                <a:cs typeface="Trebuchet MS"/>
              </a:rPr>
              <a:t>advocacy,</a:t>
            </a:r>
            <a:r>
              <a:rPr sz="3000" spc="-140" dirty="0">
                <a:solidFill>
                  <a:srgbClr val="002F4A"/>
                </a:solidFill>
                <a:latin typeface="Trebuchet MS"/>
                <a:cs typeface="Trebuchet MS"/>
              </a:rPr>
              <a:t> </a:t>
            </a:r>
            <a:r>
              <a:rPr sz="3000" dirty="0">
                <a:solidFill>
                  <a:srgbClr val="002F4A"/>
                </a:solidFill>
                <a:latin typeface="Trebuchet MS"/>
                <a:cs typeface="Trebuchet MS"/>
              </a:rPr>
              <a:t>research</a:t>
            </a:r>
            <a:r>
              <a:rPr sz="3000" spc="-140" dirty="0">
                <a:solidFill>
                  <a:srgbClr val="002F4A"/>
                </a:solidFill>
                <a:latin typeface="Trebuchet MS"/>
                <a:cs typeface="Trebuchet MS"/>
              </a:rPr>
              <a:t> </a:t>
            </a:r>
            <a:r>
              <a:rPr sz="3000" dirty="0">
                <a:solidFill>
                  <a:srgbClr val="002F4A"/>
                </a:solidFill>
                <a:latin typeface="Trebuchet MS"/>
                <a:cs typeface="Trebuchet MS"/>
              </a:rPr>
              <a:t>and</a:t>
            </a:r>
            <a:r>
              <a:rPr sz="3000" spc="-140" dirty="0">
                <a:solidFill>
                  <a:srgbClr val="002F4A"/>
                </a:solidFill>
                <a:latin typeface="Trebuchet MS"/>
                <a:cs typeface="Trebuchet MS"/>
              </a:rPr>
              <a:t> </a:t>
            </a:r>
            <a:r>
              <a:rPr sz="3000" spc="-25" dirty="0">
                <a:solidFill>
                  <a:srgbClr val="002F4A"/>
                </a:solidFill>
                <a:latin typeface="Trebuchet MS"/>
                <a:cs typeface="Trebuchet MS"/>
              </a:rPr>
              <a:t>developing</a:t>
            </a:r>
            <a:r>
              <a:rPr sz="3000" spc="-140" dirty="0">
                <a:solidFill>
                  <a:srgbClr val="002F4A"/>
                </a:solidFill>
                <a:latin typeface="Trebuchet MS"/>
                <a:cs typeface="Trebuchet MS"/>
              </a:rPr>
              <a:t> </a:t>
            </a:r>
            <a:r>
              <a:rPr sz="3000" dirty="0">
                <a:solidFill>
                  <a:srgbClr val="002F4A"/>
                </a:solidFill>
                <a:latin typeface="Trebuchet MS"/>
                <a:cs typeface="Trebuchet MS"/>
              </a:rPr>
              <a:t>of</a:t>
            </a:r>
            <a:r>
              <a:rPr sz="3000" spc="-140" dirty="0">
                <a:solidFill>
                  <a:srgbClr val="002F4A"/>
                </a:solidFill>
                <a:latin typeface="Trebuchet MS"/>
                <a:cs typeface="Trebuchet MS"/>
              </a:rPr>
              <a:t> </a:t>
            </a:r>
            <a:r>
              <a:rPr sz="3000" dirty="0">
                <a:solidFill>
                  <a:srgbClr val="002F4A"/>
                </a:solidFill>
                <a:latin typeface="Trebuchet MS"/>
                <a:cs typeface="Trebuchet MS"/>
              </a:rPr>
              <a:t>best</a:t>
            </a:r>
            <a:r>
              <a:rPr sz="3000" spc="-140" dirty="0">
                <a:solidFill>
                  <a:srgbClr val="002F4A"/>
                </a:solidFill>
                <a:latin typeface="Trebuchet MS"/>
                <a:cs typeface="Trebuchet MS"/>
              </a:rPr>
              <a:t> </a:t>
            </a:r>
            <a:r>
              <a:rPr sz="3000" spc="-20" dirty="0">
                <a:solidFill>
                  <a:srgbClr val="002F4A"/>
                </a:solidFill>
                <a:latin typeface="Trebuchet MS"/>
                <a:cs typeface="Trebuchet MS"/>
              </a:rPr>
              <a:t>practices</a:t>
            </a:r>
            <a:r>
              <a:rPr sz="3000" spc="-140" dirty="0">
                <a:solidFill>
                  <a:srgbClr val="002F4A"/>
                </a:solidFill>
                <a:latin typeface="Trebuchet MS"/>
                <a:cs typeface="Trebuchet MS"/>
              </a:rPr>
              <a:t> </a:t>
            </a:r>
            <a:r>
              <a:rPr sz="3000" spc="-110" dirty="0">
                <a:solidFill>
                  <a:srgbClr val="002F4A"/>
                </a:solidFill>
                <a:latin typeface="Trebuchet MS"/>
                <a:cs typeface="Trebuchet MS"/>
              </a:rPr>
              <a:t>that</a:t>
            </a:r>
            <a:r>
              <a:rPr sz="3000" spc="-140" dirty="0">
                <a:solidFill>
                  <a:srgbClr val="002F4A"/>
                </a:solidFill>
                <a:latin typeface="Trebuchet MS"/>
                <a:cs typeface="Trebuchet MS"/>
              </a:rPr>
              <a:t> </a:t>
            </a:r>
            <a:r>
              <a:rPr sz="3000" spc="-80" dirty="0">
                <a:solidFill>
                  <a:srgbClr val="002F4A"/>
                </a:solidFill>
                <a:latin typeface="Trebuchet MS"/>
                <a:cs typeface="Trebuchet MS"/>
              </a:rPr>
              <a:t>create</a:t>
            </a:r>
            <a:r>
              <a:rPr sz="3000" spc="-140" dirty="0">
                <a:solidFill>
                  <a:srgbClr val="002F4A"/>
                </a:solidFill>
                <a:latin typeface="Trebuchet MS"/>
                <a:cs typeface="Trebuchet MS"/>
              </a:rPr>
              <a:t> </a:t>
            </a:r>
            <a:r>
              <a:rPr sz="3000" spc="-20" dirty="0">
                <a:solidFill>
                  <a:srgbClr val="002F4A"/>
                </a:solidFill>
                <a:latin typeface="Trebuchet MS"/>
                <a:cs typeface="Trebuchet MS"/>
              </a:rPr>
              <a:t>impact</a:t>
            </a:r>
            <a:r>
              <a:rPr sz="3000" spc="-140" dirty="0">
                <a:solidFill>
                  <a:srgbClr val="002F4A"/>
                </a:solidFill>
                <a:latin typeface="Trebuchet MS"/>
                <a:cs typeface="Trebuchet MS"/>
              </a:rPr>
              <a:t> </a:t>
            </a:r>
            <a:r>
              <a:rPr sz="3000" dirty="0">
                <a:solidFill>
                  <a:srgbClr val="002F4A"/>
                </a:solidFill>
                <a:latin typeface="Trebuchet MS"/>
                <a:cs typeface="Trebuchet MS"/>
              </a:rPr>
              <a:t>and</a:t>
            </a:r>
            <a:r>
              <a:rPr sz="3000" spc="-140" dirty="0">
                <a:solidFill>
                  <a:srgbClr val="002F4A"/>
                </a:solidFill>
                <a:latin typeface="Trebuchet MS"/>
                <a:cs typeface="Trebuchet MS"/>
              </a:rPr>
              <a:t> </a:t>
            </a:r>
            <a:r>
              <a:rPr sz="3000" spc="-35" dirty="0">
                <a:solidFill>
                  <a:srgbClr val="002F4A"/>
                </a:solidFill>
                <a:latin typeface="Trebuchet MS"/>
                <a:cs typeface="Trebuchet MS"/>
              </a:rPr>
              <a:t>data</a:t>
            </a:r>
            <a:r>
              <a:rPr sz="3000" spc="-140" dirty="0">
                <a:solidFill>
                  <a:srgbClr val="002F4A"/>
                </a:solidFill>
                <a:latin typeface="Trebuchet MS"/>
                <a:cs typeface="Trebuchet MS"/>
              </a:rPr>
              <a:t> </a:t>
            </a:r>
            <a:r>
              <a:rPr sz="3000" spc="-10" dirty="0">
                <a:solidFill>
                  <a:srgbClr val="002F4A"/>
                </a:solidFill>
                <a:latin typeface="Trebuchet MS"/>
                <a:cs typeface="Trebuchet MS"/>
              </a:rPr>
              <a:t>equity</a:t>
            </a:r>
            <a:endParaRPr sz="3000" dirty="0">
              <a:latin typeface="Trebuchet MS"/>
              <a:cs typeface="Trebuchet MS"/>
            </a:endParaRPr>
          </a:p>
          <a:p>
            <a:pPr marL="699770" indent="-687070">
              <a:lnSpc>
                <a:spcPct val="100000"/>
              </a:lnSpc>
              <a:buFont typeface="Arial"/>
              <a:buChar char="●"/>
              <a:tabLst>
                <a:tab pos="699770" algn="l"/>
              </a:tabLst>
            </a:pPr>
            <a:r>
              <a:rPr sz="3000" spc="-60" dirty="0">
                <a:solidFill>
                  <a:srgbClr val="002F4A"/>
                </a:solidFill>
                <a:latin typeface="Trebuchet MS"/>
                <a:cs typeface="Trebuchet MS"/>
              </a:rPr>
              <a:t>Equity</a:t>
            </a:r>
            <a:r>
              <a:rPr sz="3000" spc="-160" dirty="0">
                <a:solidFill>
                  <a:srgbClr val="002F4A"/>
                </a:solidFill>
                <a:latin typeface="Trebuchet MS"/>
                <a:cs typeface="Trebuchet MS"/>
              </a:rPr>
              <a:t> </a:t>
            </a:r>
            <a:r>
              <a:rPr sz="3000" dirty="0">
                <a:solidFill>
                  <a:srgbClr val="002F4A"/>
                </a:solidFill>
                <a:latin typeface="Trebuchet MS"/>
                <a:cs typeface="Trebuchet MS"/>
              </a:rPr>
              <a:t>and</a:t>
            </a:r>
            <a:r>
              <a:rPr sz="3000" spc="-155" dirty="0">
                <a:solidFill>
                  <a:srgbClr val="002F4A"/>
                </a:solidFill>
                <a:latin typeface="Trebuchet MS"/>
                <a:cs typeface="Trebuchet MS"/>
              </a:rPr>
              <a:t> </a:t>
            </a:r>
            <a:r>
              <a:rPr sz="3000" spc="-60" dirty="0">
                <a:solidFill>
                  <a:srgbClr val="002F4A"/>
                </a:solidFill>
                <a:latin typeface="Trebuchet MS"/>
                <a:cs typeface="Trebuchet MS"/>
              </a:rPr>
              <a:t>trust</a:t>
            </a:r>
            <a:r>
              <a:rPr sz="3000" spc="-155" dirty="0">
                <a:solidFill>
                  <a:srgbClr val="002F4A"/>
                </a:solidFill>
                <a:latin typeface="Trebuchet MS"/>
                <a:cs typeface="Trebuchet MS"/>
              </a:rPr>
              <a:t> </a:t>
            </a:r>
            <a:r>
              <a:rPr sz="3000" spc="60" dirty="0">
                <a:solidFill>
                  <a:srgbClr val="002F4A"/>
                </a:solidFill>
                <a:latin typeface="Trebuchet MS"/>
                <a:cs typeface="Trebuchet MS"/>
              </a:rPr>
              <a:t>must</a:t>
            </a:r>
            <a:r>
              <a:rPr sz="3000" spc="-155" dirty="0">
                <a:solidFill>
                  <a:srgbClr val="002F4A"/>
                </a:solidFill>
                <a:latin typeface="Trebuchet MS"/>
                <a:cs typeface="Trebuchet MS"/>
              </a:rPr>
              <a:t> </a:t>
            </a:r>
            <a:r>
              <a:rPr sz="3000" spc="-20" dirty="0">
                <a:solidFill>
                  <a:srgbClr val="002F4A"/>
                </a:solidFill>
                <a:latin typeface="Trebuchet MS"/>
                <a:cs typeface="Trebuchet MS"/>
              </a:rPr>
              <a:t>be</a:t>
            </a:r>
            <a:r>
              <a:rPr sz="3000" spc="-155" dirty="0">
                <a:solidFill>
                  <a:srgbClr val="002F4A"/>
                </a:solidFill>
                <a:latin typeface="Trebuchet MS"/>
                <a:cs typeface="Trebuchet MS"/>
              </a:rPr>
              <a:t> </a:t>
            </a:r>
            <a:r>
              <a:rPr sz="3000" spc="-45" dirty="0">
                <a:solidFill>
                  <a:srgbClr val="002F4A"/>
                </a:solidFill>
                <a:latin typeface="Trebuchet MS"/>
                <a:cs typeface="Trebuchet MS"/>
              </a:rPr>
              <a:t>operationalized</a:t>
            </a:r>
            <a:r>
              <a:rPr sz="3000" spc="-155" dirty="0">
                <a:solidFill>
                  <a:srgbClr val="002F4A"/>
                </a:solidFill>
                <a:latin typeface="Trebuchet MS"/>
                <a:cs typeface="Trebuchet MS"/>
              </a:rPr>
              <a:t> </a:t>
            </a:r>
            <a:r>
              <a:rPr sz="3000" spc="-275" dirty="0">
                <a:solidFill>
                  <a:srgbClr val="002F4A"/>
                </a:solidFill>
                <a:latin typeface="Trebuchet MS"/>
                <a:cs typeface="Trebuchet MS"/>
              </a:rPr>
              <a:t>-</a:t>
            </a:r>
            <a:r>
              <a:rPr sz="3000" spc="-155" dirty="0">
                <a:solidFill>
                  <a:srgbClr val="002F4A"/>
                </a:solidFill>
                <a:latin typeface="Trebuchet MS"/>
                <a:cs typeface="Trebuchet MS"/>
              </a:rPr>
              <a:t> </a:t>
            </a:r>
            <a:r>
              <a:rPr sz="3000" spc="-20" dirty="0">
                <a:solidFill>
                  <a:srgbClr val="002F4A"/>
                </a:solidFill>
                <a:latin typeface="Trebuchet MS"/>
                <a:cs typeface="Trebuchet MS"/>
              </a:rPr>
              <a:t>not</a:t>
            </a:r>
            <a:r>
              <a:rPr sz="3000" spc="-155" dirty="0">
                <a:solidFill>
                  <a:srgbClr val="002F4A"/>
                </a:solidFill>
                <a:latin typeface="Trebuchet MS"/>
                <a:cs typeface="Trebuchet MS"/>
              </a:rPr>
              <a:t> </a:t>
            </a:r>
            <a:r>
              <a:rPr sz="3000" spc="95" dirty="0">
                <a:solidFill>
                  <a:srgbClr val="002F4A"/>
                </a:solidFill>
                <a:latin typeface="Trebuchet MS"/>
                <a:cs typeface="Trebuchet MS"/>
              </a:rPr>
              <a:t>assumed</a:t>
            </a:r>
            <a:endParaRPr sz="3000" dirty="0">
              <a:latin typeface="Trebuchet MS"/>
              <a:cs typeface="Trebuchet MS"/>
            </a:endParaRPr>
          </a:p>
        </p:txBody>
      </p:sp>
      <p:pic>
        <p:nvPicPr>
          <p:cNvPr id="6" name="object 6" descr="Graphic of an arrow with two boxes of text:&#10;Upstream: socioeconomic conditions, environmental conditions, institutional power, social networks&#10;&#10;Downstream: health behaviors, health conditions, health outcomes&#10;"/>
          <p:cNvPicPr/>
          <p:nvPr/>
        </p:nvPicPr>
        <p:blipFill>
          <a:blip r:embed="rId2" cstate="print"/>
          <a:stretch>
            <a:fillRect/>
          </a:stretch>
        </p:blipFill>
        <p:spPr>
          <a:xfrm>
            <a:off x="2344490" y="6029440"/>
            <a:ext cx="6835589" cy="3945424"/>
          </a:xfrm>
          <a:prstGeom prst="rect">
            <a:avLst/>
          </a:prstGeom>
        </p:spPr>
      </p:pic>
      <p:pic>
        <p:nvPicPr>
          <p:cNvPr id="4" name="object 4" descr="Graphic of outline of a person with information on the impact of various factors. From top to bottom the text is:&#10;• 40%- socioeconomic factors; education, job status, family/social support, income, community safety&#10;• 10% physical environment&#10;• 30% health behaviors; tobacco use, diet &amp; exercise, alcohol use, sexual activity&#10;• 20% health care; access to care, quality of care&#10;"/>
          <p:cNvPicPr/>
          <p:nvPr/>
        </p:nvPicPr>
        <p:blipFill>
          <a:blip r:embed="rId3" cstate="print"/>
          <a:stretch>
            <a:fillRect/>
          </a:stretch>
        </p:blipFill>
        <p:spPr>
          <a:xfrm>
            <a:off x="10277399" y="6220532"/>
            <a:ext cx="6056318" cy="385747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descr="$PPTXTitle"/>
          <p:cNvSpPr txBox="1">
            <a:spLocks noGrp="1"/>
          </p:cNvSpPr>
          <p:nvPr>
            <p:ph type="title"/>
          </p:nvPr>
        </p:nvSpPr>
        <p:spPr>
          <a:xfrm>
            <a:off x="8208513" y="140334"/>
            <a:ext cx="9356090" cy="1701800"/>
          </a:xfrm>
          <a:prstGeom prst="rect">
            <a:avLst/>
          </a:prstGeom>
        </p:spPr>
        <p:txBody>
          <a:bodyPr vert="horz" wrap="square" lIns="0" tIns="12700" rIns="0" bIns="0" rtlCol="0">
            <a:spAutoFit/>
          </a:bodyPr>
          <a:lstStyle/>
          <a:p>
            <a:pPr marR="156210" algn="ctr">
              <a:lnSpc>
                <a:spcPct val="100000"/>
              </a:lnSpc>
              <a:spcBef>
                <a:spcPts val="100"/>
              </a:spcBef>
            </a:pPr>
            <a:r>
              <a:rPr sz="5500" spc="-170" dirty="0">
                <a:solidFill>
                  <a:srgbClr val="002F4A"/>
                </a:solidFill>
                <a:latin typeface="Book Antiqua"/>
                <a:cs typeface="Book Antiqua"/>
              </a:rPr>
              <a:t>DHHS</a:t>
            </a:r>
            <a:r>
              <a:rPr sz="5500" spc="-160" dirty="0">
                <a:solidFill>
                  <a:srgbClr val="002F4A"/>
                </a:solidFill>
                <a:latin typeface="Book Antiqua"/>
                <a:cs typeface="Book Antiqua"/>
              </a:rPr>
              <a:t> </a:t>
            </a:r>
            <a:r>
              <a:rPr sz="5500" spc="-25" dirty="0">
                <a:solidFill>
                  <a:srgbClr val="002F4A"/>
                </a:solidFill>
                <a:latin typeface="Book Antiqua"/>
                <a:cs typeface="Book Antiqua"/>
              </a:rPr>
              <a:t>LHD</a:t>
            </a:r>
            <a:endParaRPr sz="5500">
              <a:latin typeface="Book Antiqua"/>
              <a:cs typeface="Book Antiqua"/>
            </a:endParaRPr>
          </a:p>
          <a:p>
            <a:pPr algn="ctr">
              <a:lnSpc>
                <a:spcPct val="100000"/>
              </a:lnSpc>
            </a:pPr>
            <a:r>
              <a:rPr sz="5500" spc="110" dirty="0">
                <a:solidFill>
                  <a:srgbClr val="002F4A"/>
                </a:solidFill>
                <a:latin typeface="Book Antiqua"/>
                <a:cs typeface="Book Antiqua"/>
              </a:rPr>
              <a:t>Building</a:t>
            </a:r>
            <a:r>
              <a:rPr sz="5500" spc="-70" dirty="0">
                <a:solidFill>
                  <a:srgbClr val="002F4A"/>
                </a:solidFill>
                <a:latin typeface="Book Antiqua"/>
                <a:cs typeface="Book Antiqua"/>
              </a:rPr>
              <a:t> </a:t>
            </a:r>
            <a:r>
              <a:rPr sz="5500" spc="165" dirty="0">
                <a:solidFill>
                  <a:srgbClr val="002F4A"/>
                </a:solidFill>
                <a:latin typeface="Book Antiqua"/>
                <a:cs typeface="Book Antiqua"/>
              </a:rPr>
              <a:t>Regional</a:t>
            </a:r>
            <a:r>
              <a:rPr sz="5500" spc="-65" dirty="0">
                <a:solidFill>
                  <a:srgbClr val="002F4A"/>
                </a:solidFill>
                <a:latin typeface="Book Antiqua"/>
                <a:cs typeface="Book Antiqua"/>
              </a:rPr>
              <a:t> </a:t>
            </a:r>
            <a:r>
              <a:rPr sz="5500" spc="140" dirty="0">
                <a:solidFill>
                  <a:srgbClr val="002F4A"/>
                </a:solidFill>
                <a:latin typeface="Book Antiqua"/>
                <a:cs typeface="Book Antiqua"/>
              </a:rPr>
              <a:t>Capacity</a:t>
            </a:r>
            <a:endParaRPr sz="5500">
              <a:latin typeface="Book Antiqua"/>
              <a:cs typeface="Book Antiqua"/>
            </a:endParaRPr>
          </a:p>
        </p:txBody>
      </p:sp>
      <p:sp>
        <p:nvSpPr>
          <p:cNvPr id="2" name="object 2"/>
          <p:cNvSpPr txBox="1"/>
          <p:nvPr/>
        </p:nvSpPr>
        <p:spPr>
          <a:xfrm>
            <a:off x="472850" y="982598"/>
            <a:ext cx="6061075" cy="1457960"/>
          </a:xfrm>
          <a:prstGeom prst="rect">
            <a:avLst/>
          </a:prstGeom>
        </p:spPr>
        <p:txBody>
          <a:bodyPr vert="horz" wrap="square" lIns="0" tIns="12700" rIns="0" bIns="0" rtlCol="0">
            <a:spAutoFit/>
          </a:bodyPr>
          <a:lstStyle/>
          <a:p>
            <a:pPr marL="12700" marR="5080" indent="281305">
              <a:lnSpc>
                <a:spcPct val="100000"/>
              </a:lnSpc>
              <a:spcBef>
                <a:spcPts val="100"/>
              </a:spcBef>
            </a:pPr>
            <a:r>
              <a:rPr sz="4700" b="1" dirty="0">
                <a:solidFill>
                  <a:srgbClr val="D88E29"/>
                </a:solidFill>
                <a:latin typeface="Georgia"/>
                <a:cs typeface="Georgia"/>
              </a:rPr>
              <a:t>Public</a:t>
            </a:r>
            <a:r>
              <a:rPr sz="4700" b="1" spc="-125" dirty="0">
                <a:solidFill>
                  <a:srgbClr val="D88E29"/>
                </a:solidFill>
                <a:latin typeface="Georgia"/>
                <a:cs typeface="Georgia"/>
              </a:rPr>
              <a:t> </a:t>
            </a:r>
            <a:r>
              <a:rPr sz="4700" b="1" dirty="0">
                <a:solidFill>
                  <a:srgbClr val="D88E29"/>
                </a:solidFill>
                <a:latin typeface="Georgia"/>
                <a:cs typeface="Georgia"/>
              </a:rPr>
              <a:t>Health</a:t>
            </a:r>
            <a:r>
              <a:rPr sz="4700" b="1" spc="-110" dirty="0">
                <a:solidFill>
                  <a:srgbClr val="D88E29"/>
                </a:solidFill>
                <a:latin typeface="Georgia"/>
                <a:cs typeface="Georgia"/>
              </a:rPr>
              <a:t> </a:t>
            </a:r>
            <a:r>
              <a:rPr sz="4700" b="1" spc="-25" dirty="0">
                <a:solidFill>
                  <a:srgbClr val="D88E29"/>
                </a:solidFill>
                <a:latin typeface="Georgia"/>
                <a:cs typeface="Georgia"/>
              </a:rPr>
              <a:t>Led </a:t>
            </a:r>
            <a:r>
              <a:rPr sz="4700" b="1" dirty="0">
                <a:solidFill>
                  <a:srgbClr val="D88E29"/>
                </a:solidFill>
                <a:latin typeface="Georgia"/>
                <a:cs typeface="Georgia"/>
              </a:rPr>
              <a:t>Data</a:t>
            </a:r>
            <a:r>
              <a:rPr sz="4700" b="1" spc="-155" dirty="0">
                <a:solidFill>
                  <a:srgbClr val="D88E29"/>
                </a:solidFill>
                <a:latin typeface="Georgia"/>
                <a:cs typeface="Georgia"/>
              </a:rPr>
              <a:t> </a:t>
            </a:r>
            <a:r>
              <a:rPr sz="4700" b="1" spc="-10" dirty="0">
                <a:solidFill>
                  <a:srgbClr val="D88E29"/>
                </a:solidFill>
                <a:latin typeface="Georgia"/>
                <a:cs typeface="Georgia"/>
              </a:rPr>
              <a:t>Infrastructure</a:t>
            </a:r>
            <a:endParaRPr sz="4700">
              <a:latin typeface="Georgia"/>
              <a:cs typeface="Georgia"/>
            </a:endParaRPr>
          </a:p>
        </p:txBody>
      </p:sp>
      <p:sp>
        <p:nvSpPr>
          <p:cNvPr id="3" name="object 3"/>
          <p:cNvSpPr txBox="1"/>
          <p:nvPr/>
        </p:nvSpPr>
        <p:spPr>
          <a:xfrm>
            <a:off x="875720" y="3131439"/>
            <a:ext cx="5255260" cy="2174240"/>
          </a:xfrm>
          <a:prstGeom prst="rect">
            <a:avLst/>
          </a:prstGeom>
        </p:spPr>
        <p:txBody>
          <a:bodyPr vert="horz" wrap="square" lIns="0" tIns="12700" rIns="0" bIns="0" rtlCol="0">
            <a:spAutoFit/>
          </a:bodyPr>
          <a:lstStyle/>
          <a:p>
            <a:pPr marL="12700" marR="5080" indent="1905" algn="ctr">
              <a:lnSpc>
                <a:spcPct val="100000"/>
              </a:lnSpc>
              <a:spcBef>
                <a:spcPts val="100"/>
              </a:spcBef>
            </a:pPr>
            <a:r>
              <a:rPr sz="4700" b="1" dirty="0">
                <a:solidFill>
                  <a:srgbClr val="D88E29"/>
                </a:solidFill>
                <a:latin typeface="Georgia"/>
                <a:cs typeface="Georgia"/>
              </a:rPr>
              <a:t>Innovation</a:t>
            </a:r>
            <a:r>
              <a:rPr sz="4700" b="1" spc="-65" dirty="0">
                <a:solidFill>
                  <a:srgbClr val="D88E29"/>
                </a:solidFill>
                <a:latin typeface="Georgia"/>
                <a:cs typeface="Georgia"/>
              </a:rPr>
              <a:t> </a:t>
            </a:r>
            <a:r>
              <a:rPr sz="4700" b="1" spc="-25" dirty="0">
                <a:solidFill>
                  <a:srgbClr val="D88E29"/>
                </a:solidFill>
                <a:latin typeface="Georgia"/>
                <a:cs typeface="Georgia"/>
              </a:rPr>
              <a:t>and </a:t>
            </a:r>
            <a:r>
              <a:rPr sz="4700" b="1" dirty="0">
                <a:solidFill>
                  <a:srgbClr val="D88E29"/>
                </a:solidFill>
                <a:latin typeface="Georgia"/>
                <a:cs typeface="Georgia"/>
              </a:rPr>
              <a:t>Modernization</a:t>
            </a:r>
            <a:r>
              <a:rPr sz="4700" b="1" spc="-80" dirty="0">
                <a:solidFill>
                  <a:srgbClr val="D88E29"/>
                </a:solidFill>
                <a:latin typeface="Georgia"/>
                <a:cs typeface="Georgia"/>
              </a:rPr>
              <a:t> </a:t>
            </a:r>
            <a:r>
              <a:rPr sz="4700" b="1" spc="-25" dirty="0">
                <a:solidFill>
                  <a:srgbClr val="D88E29"/>
                </a:solidFill>
                <a:latin typeface="Georgia"/>
                <a:cs typeface="Georgia"/>
              </a:rPr>
              <a:t>is </a:t>
            </a:r>
            <a:r>
              <a:rPr sz="4700" b="1" spc="-10" dirty="0">
                <a:solidFill>
                  <a:srgbClr val="D88E29"/>
                </a:solidFill>
                <a:latin typeface="Georgia"/>
                <a:cs typeface="Georgia"/>
              </a:rPr>
              <a:t>Strategic</a:t>
            </a:r>
            <a:endParaRPr sz="4700" dirty="0">
              <a:latin typeface="Georgia"/>
              <a:cs typeface="Georgia"/>
            </a:endParaRPr>
          </a:p>
        </p:txBody>
      </p:sp>
      <p:sp>
        <p:nvSpPr>
          <p:cNvPr id="4" name="object 4"/>
          <p:cNvSpPr txBox="1"/>
          <p:nvPr/>
        </p:nvSpPr>
        <p:spPr>
          <a:xfrm>
            <a:off x="8437396" y="2060201"/>
            <a:ext cx="9062720" cy="7912100"/>
          </a:xfrm>
          <a:prstGeom prst="rect">
            <a:avLst/>
          </a:prstGeom>
        </p:spPr>
        <p:txBody>
          <a:bodyPr vert="horz" wrap="square" lIns="0" tIns="12700" rIns="0" bIns="0" rtlCol="0">
            <a:spAutoFit/>
          </a:bodyPr>
          <a:lstStyle/>
          <a:p>
            <a:pPr marL="699770" marR="151765" indent="-687705">
              <a:lnSpc>
                <a:spcPct val="114999"/>
              </a:lnSpc>
              <a:spcBef>
                <a:spcPts val="100"/>
              </a:spcBef>
              <a:buFont typeface="Arial"/>
              <a:buChar char="●"/>
              <a:tabLst>
                <a:tab pos="699770" algn="l"/>
              </a:tabLst>
            </a:pPr>
            <a:r>
              <a:rPr sz="3000" spc="-70" dirty="0">
                <a:solidFill>
                  <a:srgbClr val="002F4A"/>
                </a:solidFill>
                <a:latin typeface="Trebuchet MS"/>
                <a:cs typeface="Trebuchet MS"/>
              </a:rPr>
              <a:t>Identify</a:t>
            </a:r>
            <a:r>
              <a:rPr sz="3000" spc="-90" dirty="0">
                <a:solidFill>
                  <a:srgbClr val="002F4A"/>
                </a:solidFill>
                <a:latin typeface="Trebuchet MS"/>
                <a:cs typeface="Trebuchet MS"/>
              </a:rPr>
              <a:t> </a:t>
            </a:r>
            <a:r>
              <a:rPr sz="3000" dirty="0">
                <a:solidFill>
                  <a:srgbClr val="002F4A"/>
                </a:solidFill>
                <a:latin typeface="Trebuchet MS"/>
                <a:cs typeface="Trebuchet MS"/>
              </a:rPr>
              <a:t>pathways</a:t>
            </a:r>
            <a:r>
              <a:rPr sz="3000" spc="-90" dirty="0">
                <a:solidFill>
                  <a:srgbClr val="002F4A"/>
                </a:solidFill>
                <a:latin typeface="Trebuchet MS"/>
                <a:cs typeface="Trebuchet MS"/>
              </a:rPr>
              <a:t> </a:t>
            </a:r>
            <a:r>
              <a:rPr sz="3000" spc="-80" dirty="0">
                <a:solidFill>
                  <a:srgbClr val="002F4A"/>
                </a:solidFill>
                <a:latin typeface="Trebuchet MS"/>
                <a:cs typeface="Trebuchet MS"/>
              </a:rPr>
              <a:t>to</a:t>
            </a:r>
            <a:r>
              <a:rPr sz="3000" spc="-90" dirty="0">
                <a:solidFill>
                  <a:srgbClr val="002F4A"/>
                </a:solidFill>
                <a:latin typeface="Trebuchet MS"/>
                <a:cs typeface="Trebuchet MS"/>
              </a:rPr>
              <a:t> </a:t>
            </a:r>
            <a:r>
              <a:rPr sz="3000" dirty="0">
                <a:solidFill>
                  <a:srgbClr val="002F4A"/>
                </a:solidFill>
                <a:latin typeface="Trebuchet MS"/>
                <a:cs typeface="Trebuchet MS"/>
              </a:rPr>
              <a:t>Data</a:t>
            </a:r>
            <a:r>
              <a:rPr sz="3000" spc="-85" dirty="0">
                <a:solidFill>
                  <a:srgbClr val="002F4A"/>
                </a:solidFill>
                <a:latin typeface="Trebuchet MS"/>
                <a:cs typeface="Trebuchet MS"/>
              </a:rPr>
              <a:t> </a:t>
            </a:r>
            <a:r>
              <a:rPr sz="3000" dirty="0">
                <a:solidFill>
                  <a:srgbClr val="002F4A"/>
                </a:solidFill>
                <a:latin typeface="Trebuchet MS"/>
                <a:cs typeface="Trebuchet MS"/>
              </a:rPr>
              <a:t>Sharing</a:t>
            </a:r>
            <a:r>
              <a:rPr sz="3000" spc="-90" dirty="0">
                <a:solidFill>
                  <a:srgbClr val="002F4A"/>
                </a:solidFill>
                <a:latin typeface="Trebuchet MS"/>
                <a:cs typeface="Trebuchet MS"/>
              </a:rPr>
              <a:t> </a:t>
            </a:r>
            <a:r>
              <a:rPr sz="3000" spc="-10" dirty="0">
                <a:solidFill>
                  <a:srgbClr val="002F4A"/>
                </a:solidFill>
                <a:latin typeface="Trebuchet MS"/>
                <a:cs typeface="Trebuchet MS"/>
              </a:rPr>
              <a:t>Agreements, </a:t>
            </a:r>
            <a:r>
              <a:rPr sz="3000" spc="-20" dirty="0">
                <a:solidFill>
                  <a:srgbClr val="002F4A"/>
                </a:solidFill>
                <a:latin typeface="Trebuchet MS"/>
                <a:cs typeface="Trebuchet MS"/>
              </a:rPr>
              <a:t>Capacity</a:t>
            </a:r>
            <a:r>
              <a:rPr sz="3000" spc="-135" dirty="0">
                <a:solidFill>
                  <a:srgbClr val="002F4A"/>
                </a:solidFill>
                <a:latin typeface="Trebuchet MS"/>
                <a:cs typeface="Trebuchet MS"/>
              </a:rPr>
              <a:t> </a:t>
            </a:r>
            <a:r>
              <a:rPr sz="3000" spc="-80" dirty="0">
                <a:solidFill>
                  <a:srgbClr val="002F4A"/>
                </a:solidFill>
                <a:latin typeface="Trebuchet MS"/>
                <a:cs typeface="Trebuchet MS"/>
              </a:rPr>
              <a:t>Building,</a:t>
            </a:r>
            <a:r>
              <a:rPr sz="3000" spc="-130" dirty="0">
                <a:solidFill>
                  <a:srgbClr val="002F4A"/>
                </a:solidFill>
                <a:latin typeface="Trebuchet MS"/>
                <a:cs typeface="Trebuchet MS"/>
              </a:rPr>
              <a:t> </a:t>
            </a:r>
            <a:r>
              <a:rPr sz="3000" spc="120" dirty="0">
                <a:solidFill>
                  <a:srgbClr val="002F4A"/>
                </a:solidFill>
                <a:latin typeface="Trebuchet MS"/>
                <a:cs typeface="Trebuchet MS"/>
              </a:rPr>
              <a:t>Business</a:t>
            </a:r>
            <a:r>
              <a:rPr sz="3000" spc="-130" dirty="0">
                <a:solidFill>
                  <a:srgbClr val="002F4A"/>
                </a:solidFill>
                <a:latin typeface="Trebuchet MS"/>
                <a:cs typeface="Trebuchet MS"/>
              </a:rPr>
              <a:t> </a:t>
            </a:r>
            <a:r>
              <a:rPr sz="3000" spc="50" dirty="0">
                <a:solidFill>
                  <a:srgbClr val="002F4A"/>
                </a:solidFill>
                <a:latin typeface="Trebuchet MS"/>
                <a:cs typeface="Trebuchet MS"/>
              </a:rPr>
              <a:t>Associate </a:t>
            </a:r>
            <a:r>
              <a:rPr sz="3000" spc="-25" dirty="0">
                <a:solidFill>
                  <a:srgbClr val="002F4A"/>
                </a:solidFill>
                <a:latin typeface="Trebuchet MS"/>
                <a:cs typeface="Trebuchet MS"/>
              </a:rPr>
              <a:t>Agreements,</a:t>
            </a:r>
            <a:r>
              <a:rPr sz="3000" spc="-160" dirty="0">
                <a:solidFill>
                  <a:srgbClr val="002F4A"/>
                </a:solidFill>
                <a:latin typeface="Trebuchet MS"/>
                <a:cs typeface="Trebuchet MS"/>
              </a:rPr>
              <a:t> </a:t>
            </a:r>
            <a:r>
              <a:rPr sz="3000" spc="-55" dirty="0">
                <a:solidFill>
                  <a:srgbClr val="002F4A"/>
                </a:solidFill>
                <a:latin typeface="Trebuchet MS"/>
                <a:cs typeface="Trebuchet MS"/>
              </a:rPr>
              <a:t>Contracts,</a:t>
            </a:r>
            <a:r>
              <a:rPr sz="3000" spc="-155" dirty="0">
                <a:solidFill>
                  <a:srgbClr val="002F4A"/>
                </a:solidFill>
                <a:latin typeface="Trebuchet MS"/>
                <a:cs typeface="Trebuchet MS"/>
              </a:rPr>
              <a:t> </a:t>
            </a:r>
            <a:r>
              <a:rPr sz="3000" spc="-10" dirty="0">
                <a:solidFill>
                  <a:srgbClr val="002F4A"/>
                </a:solidFill>
                <a:latin typeface="Trebuchet MS"/>
                <a:cs typeface="Trebuchet MS"/>
              </a:rPr>
              <a:t>Role</a:t>
            </a:r>
            <a:r>
              <a:rPr sz="3000" spc="-160" dirty="0">
                <a:solidFill>
                  <a:srgbClr val="002F4A"/>
                </a:solidFill>
                <a:latin typeface="Trebuchet MS"/>
                <a:cs typeface="Trebuchet MS"/>
              </a:rPr>
              <a:t> </a:t>
            </a:r>
            <a:r>
              <a:rPr sz="3000" spc="85" dirty="0">
                <a:solidFill>
                  <a:srgbClr val="002F4A"/>
                </a:solidFill>
                <a:latin typeface="Trebuchet MS"/>
                <a:cs typeface="Trebuchet MS"/>
              </a:rPr>
              <a:t>Based</a:t>
            </a:r>
            <a:r>
              <a:rPr sz="3000" spc="-155" dirty="0">
                <a:solidFill>
                  <a:srgbClr val="002F4A"/>
                </a:solidFill>
                <a:latin typeface="Trebuchet MS"/>
                <a:cs typeface="Trebuchet MS"/>
              </a:rPr>
              <a:t> </a:t>
            </a:r>
            <a:r>
              <a:rPr sz="3000" spc="40" dirty="0">
                <a:solidFill>
                  <a:srgbClr val="002F4A"/>
                </a:solidFill>
                <a:latin typeface="Trebuchet MS"/>
                <a:cs typeface="Trebuchet MS"/>
              </a:rPr>
              <a:t>Access, </a:t>
            </a:r>
            <a:r>
              <a:rPr sz="3000" dirty="0">
                <a:solidFill>
                  <a:srgbClr val="002F4A"/>
                </a:solidFill>
                <a:latin typeface="Trebuchet MS"/>
                <a:cs typeface="Trebuchet MS"/>
              </a:rPr>
              <a:t>Research</a:t>
            </a:r>
            <a:r>
              <a:rPr sz="3000" spc="-65" dirty="0">
                <a:solidFill>
                  <a:srgbClr val="002F4A"/>
                </a:solidFill>
                <a:latin typeface="Trebuchet MS"/>
                <a:cs typeface="Trebuchet MS"/>
              </a:rPr>
              <a:t> </a:t>
            </a:r>
            <a:r>
              <a:rPr sz="3000" dirty="0">
                <a:solidFill>
                  <a:srgbClr val="002F4A"/>
                </a:solidFill>
                <a:latin typeface="Trebuchet MS"/>
                <a:cs typeface="Trebuchet MS"/>
              </a:rPr>
              <a:t>and</a:t>
            </a:r>
            <a:r>
              <a:rPr sz="3000" spc="-70" dirty="0">
                <a:solidFill>
                  <a:srgbClr val="002F4A"/>
                </a:solidFill>
                <a:latin typeface="Trebuchet MS"/>
                <a:cs typeface="Trebuchet MS"/>
              </a:rPr>
              <a:t> </a:t>
            </a:r>
            <a:r>
              <a:rPr sz="3000" dirty="0">
                <a:solidFill>
                  <a:srgbClr val="002F4A"/>
                </a:solidFill>
                <a:latin typeface="Trebuchet MS"/>
                <a:cs typeface="Trebuchet MS"/>
              </a:rPr>
              <a:t>Data</a:t>
            </a:r>
            <a:r>
              <a:rPr sz="3000" spc="-65" dirty="0">
                <a:solidFill>
                  <a:srgbClr val="002F4A"/>
                </a:solidFill>
                <a:latin typeface="Trebuchet MS"/>
                <a:cs typeface="Trebuchet MS"/>
              </a:rPr>
              <a:t> </a:t>
            </a:r>
            <a:r>
              <a:rPr sz="3000" spc="-80" dirty="0">
                <a:solidFill>
                  <a:srgbClr val="002F4A"/>
                </a:solidFill>
                <a:latin typeface="Trebuchet MS"/>
                <a:cs typeface="Trebuchet MS"/>
              </a:rPr>
              <a:t>to</a:t>
            </a:r>
            <a:r>
              <a:rPr sz="3000" spc="-65" dirty="0">
                <a:solidFill>
                  <a:srgbClr val="002F4A"/>
                </a:solidFill>
                <a:latin typeface="Trebuchet MS"/>
                <a:cs typeface="Trebuchet MS"/>
              </a:rPr>
              <a:t> </a:t>
            </a:r>
            <a:r>
              <a:rPr sz="3000" spc="-80" dirty="0">
                <a:solidFill>
                  <a:srgbClr val="002F4A"/>
                </a:solidFill>
                <a:latin typeface="Trebuchet MS"/>
                <a:cs typeface="Trebuchet MS"/>
              </a:rPr>
              <a:t>Action,</a:t>
            </a:r>
            <a:r>
              <a:rPr sz="3000" spc="-65" dirty="0">
                <a:solidFill>
                  <a:srgbClr val="002F4A"/>
                </a:solidFill>
                <a:latin typeface="Trebuchet MS"/>
                <a:cs typeface="Trebuchet MS"/>
              </a:rPr>
              <a:t> </a:t>
            </a:r>
            <a:r>
              <a:rPr sz="3000" dirty="0">
                <a:solidFill>
                  <a:srgbClr val="002F4A"/>
                </a:solidFill>
                <a:latin typeface="Trebuchet MS"/>
                <a:cs typeface="Trebuchet MS"/>
              </a:rPr>
              <a:t>HIPAA-</a:t>
            </a:r>
            <a:r>
              <a:rPr sz="3000" spc="-10" dirty="0">
                <a:solidFill>
                  <a:srgbClr val="002F4A"/>
                </a:solidFill>
                <a:latin typeface="Trebuchet MS"/>
                <a:cs typeface="Trebuchet MS"/>
              </a:rPr>
              <a:t>compliance, </a:t>
            </a:r>
            <a:r>
              <a:rPr sz="3000" spc="-30" dirty="0">
                <a:solidFill>
                  <a:srgbClr val="002F4A"/>
                </a:solidFill>
                <a:latin typeface="Trebuchet MS"/>
                <a:cs typeface="Trebuchet MS"/>
              </a:rPr>
              <a:t>public</a:t>
            </a:r>
            <a:r>
              <a:rPr sz="3000" spc="-105" dirty="0">
                <a:solidFill>
                  <a:srgbClr val="002F4A"/>
                </a:solidFill>
                <a:latin typeface="Trebuchet MS"/>
                <a:cs typeface="Trebuchet MS"/>
              </a:rPr>
              <a:t> </a:t>
            </a:r>
            <a:r>
              <a:rPr sz="3000" spc="-70" dirty="0">
                <a:solidFill>
                  <a:srgbClr val="002F4A"/>
                </a:solidFill>
                <a:latin typeface="Trebuchet MS"/>
                <a:cs typeface="Trebuchet MS"/>
              </a:rPr>
              <a:t>health-aligned</a:t>
            </a:r>
            <a:r>
              <a:rPr sz="3000" spc="-100" dirty="0">
                <a:solidFill>
                  <a:srgbClr val="002F4A"/>
                </a:solidFill>
                <a:latin typeface="Trebuchet MS"/>
                <a:cs typeface="Trebuchet MS"/>
              </a:rPr>
              <a:t> </a:t>
            </a:r>
            <a:r>
              <a:rPr sz="3000" spc="100" dirty="0">
                <a:solidFill>
                  <a:srgbClr val="002F4A"/>
                </a:solidFill>
                <a:latin typeface="Trebuchet MS"/>
                <a:cs typeface="Trebuchet MS"/>
              </a:rPr>
              <a:t>systems</a:t>
            </a:r>
            <a:endParaRPr sz="3000" dirty="0">
              <a:latin typeface="Trebuchet MS"/>
              <a:cs typeface="Trebuchet MS"/>
            </a:endParaRPr>
          </a:p>
          <a:p>
            <a:pPr marL="699770" marR="1716405" indent="-687705">
              <a:lnSpc>
                <a:spcPct val="114999"/>
              </a:lnSpc>
              <a:buFont typeface="Arial"/>
              <a:buChar char="●"/>
              <a:tabLst>
                <a:tab pos="699770" algn="l"/>
              </a:tabLst>
            </a:pPr>
            <a:r>
              <a:rPr sz="3000" dirty="0">
                <a:solidFill>
                  <a:srgbClr val="002F4A"/>
                </a:solidFill>
                <a:latin typeface="Trebuchet MS"/>
                <a:cs typeface="Trebuchet MS"/>
              </a:rPr>
              <a:t>Designed</a:t>
            </a:r>
            <a:r>
              <a:rPr sz="3000" spc="-110" dirty="0">
                <a:solidFill>
                  <a:srgbClr val="002F4A"/>
                </a:solidFill>
                <a:latin typeface="Trebuchet MS"/>
                <a:cs typeface="Trebuchet MS"/>
              </a:rPr>
              <a:t> </a:t>
            </a:r>
            <a:r>
              <a:rPr sz="3000" spc="-55" dirty="0">
                <a:solidFill>
                  <a:srgbClr val="002F4A"/>
                </a:solidFill>
                <a:latin typeface="Trebuchet MS"/>
                <a:cs typeface="Trebuchet MS"/>
              </a:rPr>
              <a:t>for</a:t>
            </a:r>
            <a:r>
              <a:rPr sz="3000" spc="-110" dirty="0">
                <a:solidFill>
                  <a:srgbClr val="002F4A"/>
                </a:solidFill>
                <a:latin typeface="Trebuchet MS"/>
                <a:cs typeface="Trebuchet MS"/>
              </a:rPr>
              <a:t> </a:t>
            </a:r>
            <a:r>
              <a:rPr sz="3000" spc="-25" dirty="0">
                <a:solidFill>
                  <a:srgbClr val="002F4A"/>
                </a:solidFill>
                <a:latin typeface="Trebuchet MS"/>
                <a:cs typeface="Trebuchet MS"/>
              </a:rPr>
              <a:t>care</a:t>
            </a:r>
            <a:r>
              <a:rPr sz="3000" spc="-110" dirty="0">
                <a:solidFill>
                  <a:srgbClr val="002F4A"/>
                </a:solidFill>
                <a:latin typeface="Trebuchet MS"/>
                <a:cs typeface="Trebuchet MS"/>
              </a:rPr>
              <a:t> </a:t>
            </a:r>
            <a:r>
              <a:rPr sz="3000" spc="-65" dirty="0">
                <a:solidFill>
                  <a:srgbClr val="002F4A"/>
                </a:solidFill>
                <a:latin typeface="Trebuchet MS"/>
                <a:cs typeface="Trebuchet MS"/>
              </a:rPr>
              <a:t>coordination,</a:t>
            </a:r>
            <a:r>
              <a:rPr sz="3000" spc="-105" dirty="0">
                <a:solidFill>
                  <a:srgbClr val="002F4A"/>
                </a:solidFill>
                <a:latin typeface="Trebuchet MS"/>
                <a:cs typeface="Trebuchet MS"/>
              </a:rPr>
              <a:t> </a:t>
            </a:r>
            <a:r>
              <a:rPr sz="3000" spc="-20" dirty="0">
                <a:solidFill>
                  <a:srgbClr val="002F4A"/>
                </a:solidFill>
                <a:latin typeface="Trebuchet MS"/>
                <a:cs typeface="Trebuchet MS"/>
              </a:rPr>
              <a:t>not</a:t>
            </a:r>
            <a:r>
              <a:rPr sz="3000" spc="-110" dirty="0">
                <a:solidFill>
                  <a:srgbClr val="002F4A"/>
                </a:solidFill>
                <a:latin typeface="Trebuchet MS"/>
                <a:cs typeface="Trebuchet MS"/>
              </a:rPr>
              <a:t> </a:t>
            </a:r>
            <a:r>
              <a:rPr sz="3000" spc="-20" dirty="0">
                <a:solidFill>
                  <a:srgbClr val="002F4A"/>
                </a:solidFill>
                <a:latin typeface="Trebuchet MS"/>
                <a:cs typeface="Trebuchet MS"/>
              </a:rPr>
              <a:t>just </a:t>
            </a:r>
            <a:r>
              <a:rPr sz="3000" spc="-10" dirty="0">
                <a:solidFill>
                  <a:srgbClr val="002F4A"/>
                </a:solidFill>
                <a:latin typeface="Trebuchet MS"/>
                <a:cs typeface="Trebuchet MS"/>
              </a:rPr>
              <a:t>compliance</a:t>
            </a:r>
            <a:endParaRPr sz="3000" dirty="0">
              <a:latin typeface="Trebuchet MS"/>
              <a:cs typeface="Trebuchet MS"/>
            </a:endParaRPr>
          </a:p>
          <a:p>
            <a:pPr marL="699770" indent="-687070">
              <a:lnSpc>
                <a:spcPct val="100000"/>
              </a:lnSpc>
              <a:spcBef>
                <a:spcPts val="540"/>
              </a:spcBef>
              <a:buFont typeface="Arial"/>
              <a:buChar char="●"/>
              <a:tabLst>
                <a:tab pos="699770" algn="l"/>
              </a:tabLst>
            </a:pPr>
            <a:r>
              <a:rPr sz="3000" spc="-25" dirty="0">
                <a:solidFill>
                  <a:srgbClr val="002F4A"/>
                </a:solidFill>
                <a:latin typeface="Trebuchet MS"/>
                <a:cs typeface="Trebuchet MS"/>
              </a:rPr>
              <a:t>Integrates</a:t>
            </a:r>
            <a:r>
              <a:rPr sz="3000" spc="-150" dirty="0">
                <a:solidFill>
                  <a:srgbClr val="002F4A"/>
                </a:solidFill>
                <a:latin typeface="Trebuchet MS"/>
                <a:cs typeface="Trebuchet MS"/>
              </a:rPr>
              <a:t> </a:t>
            </a:r>
            <a:r>
              <a:rPr sz="3000" dirty="0">
                <a:solidFill>
                  <a:srgbClr val="002F4A"/>
                </a:solidFill>
                <a:latin typeface="Trebuchet MS"/>
                <a:cs typeface="Trebuchet MS"/>
              </a:rPr>
              <a:t>service</a:t>
            </a:r>
            <a:r>
              <a:rPr sz="3000" spc="-145" dirty="0">
                <a:solidFill>
                  <a:srgbClr val="002F4A"/>
                </a:solidFill>
                <a:latin typeface="Trebuchet MS"/>
                <a:cs typeface="Trebuchet MS"/>
              </a:rPr>
              <a:t> </a:t>
            </a:r>
            <a:r>
              <a:rPr sz="3000" spc="-85" dirty="0">
                <a:solidFill>
                  <a:srgbClr val="002F4A"/>
                </a:solidFill>
                <a:latin typeface="Trebuchet MS"/>
                <a:cs typeface="Trebuchet MS"/>
              </a:rPr>
              <a:t>delivery</a:t>
            </a:r>
            <a:r>
              <a:rPr sz="3000" spc="-145" dirty="0">
                <a:solidFill>
                  <a:srgbClr val="002F4A"/>
                </a:solidFill>
                <a:latin typeface="Trebuchet MS"/>
                <a:cs typeface="Trebuchet MS"/>
              </a:rPr>
              <a:t> </a:t>
            </a:r>
            <a:r>
              <a:rPr sz="3000" dirty="0">
                <a:solidFill>
                  <a:srgbClr val="002F4A"/>
                </a:solidFill>
                <a:latin typeface="Trebuchet MS"/>
                <a:cs typeface="Trebuchet MS"/>
              </a:rPr>
              <a:t>and</a:t>
            </a:r>
            <a:r>
              <a:rPr sz="3000" spc="-145" dirty="0">
                <a:solidFill>
                  <a:srgbClr val="002F4A"/>
                </a:solidFill>
                <a:latin typeface="Trebuchet MS"/>
                <a:cs typeface="Trebuchet MS"/>
              </a:rPr>
              <a:t> </a:t>
            </a:r>
            <a:r>
              <a:rPr sz="3000" spc="-10" dirty="0">
                <a:solidFill>
                  <a:srgbClr val="002F4A"/>
                </a:solidFill>
                <a:latin typeface="Trebuchet MS"/>
                <a:cs typeface="Trebuchet MS"/>
              </a:rPr>
              <a:t>learning</a:t>
            </a:r>
            <a:endParaRPr sz="3000" dirty="0">
              <a:latin typeface="Trebuchet MS"/>
              <a:cs typeface="Trebuchet MS"/>
            </a:endParaRPr>
          </a:p>
          <a:p>
            <a:pPr marL="699770" indent="-687070">
              <a:lnSpc>
                <a:spcPct val="100000"/>
              </a:lnSpc>
              <a:spcBef>
                <a:spcPts val="540"/>
              </a:spcBef>
              <a:buFont typeface="Arial"/>
              <a:buChar char="●"/>
              <a:tabLst>
                <a:tab pos="699770" algn="l"/>
              </a:tabLst>
            </a:pPr>
            <a:r>
              <a:rPr sz="3000" dirty="0">
                <a:solidFill>
                  <a:srgbClr val="002F4A"/>
                </a:solidFill>
                <a:latin typeface="Trebuchet MS"/>
                <a:cs typeface="Trebuchet MS"/>
              </a:rPr>
              <a:t>Data</a:t>
            </a:r>
            <a:r>
              <a:rPr sz="3000" spc="-150" dirty="0">
                <a:solidFill>
                  <a:srgbClr val="002F4A"/>
                </a:solidFill>
                <a:latin typeface="Trebuchet MS"/>
                <a:cs typeface="Trebuchet MS"/>
              </a:rPr>
              <a:t> </a:t>
            </a:r>
            <a:r>
              <a:rPr sz="3000" spc="130" dirty="0">
                <a:solidFill>
                  <a:srgbClr val="002F4A"/>
                </a:solidFill>
                <a:latin typeface="Trebuchet MS"/>
                <a:cs typeface="Trebuchet MS"/>
              </a:rPr>
              <a:t>gaps</a:t>
            </a:r>
            <a:r>
              <a:rPr sz="3000" spc="-150" dirty="0">
                <a:solidFill>
                  <a:srgbClr val="002F4A"/>
                </a:solidFill>
                <a:latin typeface="Trebuchet MS"/>
                <a:cs typeface="Trebuchet MS"/>
              </a:rPr>
              <a:t> </a:t>
            </a:r>
            <a:r>
              <a:rPr sz="3000" spc="-100" dirty="0">
                <a:solidFill>
                  <a:srgbClr val="002F4A"/>
                </a:solidFill>
                <a:latin typeface="Trebuchet MS"/>
                <a:cs typeface="Trebuchet MS"/>
              </a:rPr>
              <a:t>treated</a:t>
            </a:r>
            <a:r>
              <a:rPr sz="3000" spc="-145" dirty="0">
                <a:solidFill>
                  <a:srgbClr val="002F4A"/>
                </a:solidFill>
                <a:latin typeface="Trebuchet MS"/>
                <a:cs typeface="Trebuchet MS"/>
              </a:rPr>
              <a:t> </a:t>
            </a:r>
            <a:r>
              <a:rPr sz="3000" spc="190" dirty="0">
                <a:solidFill>
                  <a:srgbClr val="002F4A"/>
                </a:solidFill>
                <a:latin typeface="Trebuchet MS"/>
                <a:cs typeface="Trebuchet MS"/>
              </a:rPr>
              <a:t>as</a:t>
            </a:r>
            <a:r>
              <a:rPr sz="3000" spc="-150" dirty="0">
                <a:solidFill>
                  <a:srgbClr val="002F4A"/>
                </a:solidFill>
                <a:latin typeface="Trebuchet MS"/>
                <a:cs typeface="Trebuchet MS"/>
              </a:rPr>
              <a:t> </a:t>
            </a:r>
            <a:r>
              <a:rPr sz="3000" spc="-80" dirty="0">
                <a:solidFill>
                  <a:srgbClr val="002F4A"/>
                </a:solidFill>
                <a:latin typeface="Trebuchet MS"/>
                <a:cs typeface="Trebuchet MS"/>
              </a:rPr>
              <a:t>equity</a:t>
            </a:r>
            <a:r>
              <a:rPr sz="3000" spc="-150" dirty="0">
                <a:solidFill>
                  <a:srgbClr val="002F4A"/>
                </a:solidFill>
                <a:latin typeface="Trebuchet MS"/>
                <a:cs typeface="Trebuchet MS"/>
              </a:rPr>
              <a:t> </a:t>
            </a:r>
            <a:r>
              <a:rPr sz="3000" spc="70" dirty="0">
                <a:solidFill>
                  <a:srgbClr val="002F4A"/>
                </a:solidFill>
                <a:latin typeface="Trebuchet MS"/>
                <a:cs typeface="Trebuchet MS"/>
              </a:rPr>
              <a:t>signals</a:t>
            </a:r>
            <a:endParaRPr sz="3000" dirty="0">
              <a:latin typeface="Trebuchet MS"/>
              <a:cs typeface="Trebuchet MS"/>
            </a:endParaRPr>
          </a:p>
          <a:p>
            <a:pPr marL="699770" marR="640715" indent="-687705">
              <a:lnSpc>
                <a:spcPct val="114999"/>
              </a:lnSpc>
              <a:buFont typeface="Arial"/>
              <a:buChar char="●"/>
              <a:tabLst>
                <a:tab pos="699770" algn="l"/>
              </a:tabLst>
            </a:pPr>
            <a:r>
              <a:rPr sz="3000" spc="-25" dirty="0">
                <a:solidFill>
                  <a:srgbClr val="002F4A"/>
                </a:solidFill>
                <a:latin typeface="Trebuchet MS"/>
                <a:cs typeface="Trebuchet MS"/>
              </a:rPr>
              <a:t>Developed</a:t>
            </a:r>
            <a:r>
              <a:rPr sz="3000" spc="-155" dirty="0">
                <a:solidFill>
                  <a:srgbClr val="002F4A"/>
                </a:solidFill>
                <a:latin typeface="Trebuchet MS"/>
                <a:cs typeface="Trebuchet MS"/>
              </a:rPr>
              <a:t> </a:t>
            </a:r>
            <a:r>
              <a:rPr sz="3000" spc="-114" dirty="0">
                <a:solidFill>
                  <a:srgbClr val="002F4A"/>
                </a:solidFill>
                <a:latin typeface="Trebuchet MS"/>
                <a:cs typeface="Trebuchet MS"/>
              </a:rPr>
              <a:t>iteratively</a:t>
            </a:r>
            <a:r>
              <a:rPr sz="3000" spc="-155" dirty="0">
                <a:solidFill>
                  <a:srgbClr val="002F4A"/>
                </a:solidFill>
                <a:latin typeface="Trebuchet MS"/>
                <a:cs typeface="Trebuchet MS"/>
              </a:rPr>
              <a:t> </a:t>
            </a:r>
            <a:r>
              <a:rPr sz="3000" spc="-85" dirty="0">
                <a:solidFill>
                  <a:srgbClr val="002F4A"/>
                </a:solidFill>
                <a:latin typeface="Trebuchet MS"/>
                <a:cs typeface="Trebuchet MS"/>
              </a:rPr>
              <a:t>with</a:t>
            </a:r>
            <a:r>
              <a:rPr sz="3000" spc="-150" dirty="0">
                <a:solidFill>
                  <a:srgbClr val="002F4A"/>
                </a:solidFill>
                <a:latin typeface="Trebuchet MS"/>
                <a:cs typeface="Trebuchet MS"/>
              </a:rPr>
              <a:t> </a:t>
            </a:r>
            <a:r>
              <a:rPr sz="3000" spc="-30" dirty="0">
                <a:solidFill>
                  <a:srgbClr val="002F4A"/>
                </a:solidFill>
                <a:latin typeface="Trebuchet MS"/>
                <a:cs typeface="Trebuchet MS"/>
              </a:rPr>
              <a:t>public</a:t>
            </a:r>
            <a:r>
              <a:rPr sz="3000" spc="-155" dirty="0">
                <a:solidFill>
                  <a:srgbClr val="002F4A"/>
                </a:solidFill>
                <a:latin typeface="Trebuchet MS"/>
                <a:cs typeface="Trebuchet MS"/>
              </a:rPr>
              <a:t> </a:t>
            </a:r>
            <a:r>
              <a:rPr sz="3000" spc="-105" dirty="0">
                <a:solidFill>
                  <a:srgbClr val="002F4A"/>
                </a:solidFill>
                <a:latin typeface="Trebuchet MS"/>
                <a:cs typeface="Trebuchet MS"/>
              </a:rPr>
              <a:t>safety,</a:t>
            </a:r>
            <a:r>
              <a:rPr sz="3000" spc="-150" dirty="0">
                <a:solidFill>
                  <a:srgbClr val="002F4A"/>
                </a:solidFill>
                <a:latin typeface="Trebuchet MS"/>
                <a:cs typeface="Trebuchet MS"/>
              </a:rPr>
              <a:t> </a:t>
            </a:r>
            <a:r>
              <a:rPr sz="3000" spc="-10" dirty="0">
                <a:solidFill>
                  <a:srgbClr val="002F4A"/>
                </a:solidFill>
                <a:latin typeface="Trebuchet MS"/>
                <a:cs typeface="Trebuchet MS"/>
              </a:rPr>
              <a:t>public </a:t>
            </a:r>
            <a:r>
              <a:rPr sz="3000" spc="-135" dirty="0">
                <a:solidFill>
                  <a:srgbClr val="002F4A"/>
                </a:solidFill>
                <a:latin typeface="Trebuchet MS"/>
                <a:cs typeface="Trebuchet MS"/>
              </a:rPr>
              <a:t>health,</a:t>
            </a:r>
            <a:r>
              <a:rPr sz="3000" spc="-155" dirty="0">
                <a:solidFill>
                  <a:srgbClr val="002F4A"/>
                </a:solidFill>
                <a:latin typeface="Trebuchet MS"/>
                <a:cs typeface="Trebuchet MS"/>
              </a:rPr>
              <a:t> </a:t>
            </a:r>
            <a:r>
              <a:rPr sz="3000" dirty="0">
                <a:solidFill>
                  <a:srgbClr val="002F4A"/>
                </a:solidFill>
                <a:latin typeface="Trebuchet MS"/>
                <a:cs typeface="Trebuchet MS"/>
              </a:rPr>
              <a:t>and</a:t>
            </a:r>
            <a:r>
              <a:rPr sz="3000" spc="-150" dirty="0">
                <a:solidFill>
                  <a:srgbClr val="002F4A"/>
                </a:solidFill>
                <a:latin typeface="Trebuchet MS"/>
                <a:cs typeface="Trebuchet MS"/>
              </a:rPr>
              <a:t> </a:t>
            </a:r>
            <a:r>
              <a:rPr sz="3000" dirty="0">
                <a:solidFill>
                  <a:srgbClr val="002F4A"/>
                </a:solidFill>
                <a:latin typeface="Trebuchet MS"/>
                <a:cs typeface="Trebuchet MS"/>
              </a:rPr>
              <a:t>community</a:t>
            </a:r>
            <a:r>
              <a:rPr sz="3000" spc="-150" dirty="0">
                <a:solidFill>
                  <a:srgbClr val="002F4A"/>
                </a:solidFill>
                <a:latin typeface="Trebuchet MS"/>
                <a:cs typeface="Trebuchet MS"/>
              </a:rPr>
              <a:t> </a:t>
            </a:r>
            <a:r>
              <a:rPr sz="3000" spc="-10" dirty="0">
                <a:solidFill>
                  <a:srgbClr val="002F4A"/>
                </a:solidFill>
                <a:latin typeface="Trebuchet MS"/>
                <a:cs typeface="Trebuchet MS"/>
              </a:rPr>
              <a:t>partners</a:t>
            </a:r>
            <a:endParaRPr sz="3000" dirty="0">
              <a:latin typeface="Trebuchet MS"/>
              <a:cs typeface="Trebuchet MS"/>
            </a:endParaRPr>
          </a:p>
          <a:p>
            <a:pPr marL="699770" marR="5080" indent="-687705">
              <a:lnSpc>
                <a:spcPct val="114999"/>
              </a:lnSpc>
              <a:buFont typeface="Arial"/>
              <a:buChar char="●"/>
              <a:tabLst>
                <a:tab pos="699770" algn="l"/>
              </a:tabLst>
            </a:pPr>
            <a:r>
              <a:rPr sz="3000" spc="-70" dirty="0">
                <a:solidFill>
                  <a:srgbClr val="002F4A"/>
                </a:solidFill>
                <a:latin typeface="Trebuchet MS"/>
                <a:cs typeface="Trebuchet MS"/>
              </a:rPr>
              <a:t>Grant</a:t>
            </a:r>
            <a:r>
              <a:rPr sz="3000" spc="-130" dirty="0">
                <a:solidFill>
                  <a:srgbClr val="002F4A"/>
                </a:solidFill>
                <a:latin typeface="Trebuchet MS"/>
                <a:cs typeface="Trebuchet MS"/>
              </a:rPr>
              <a:t> </a:t>
            </a:r>
            <a:r>
              <a:rPr sz="3000" dirty="0">
                <a:solidFill>
                  <a:srgbClr val="002F4A"/>
                </a:solidFill>
                <a:latin typeface="Trebuchet MS"/>
                <a:cs typeface="Trebuchet MS"/>
              </a:rPr>
              <a:t>Funding</a:t>
            </a:r>
            <a:r>
              <a:rPr sz="3000" spc="-130" dirty="0">
                <a:solidFill>
                  <a:srgbClr val="002F4A"/>
                </a:solidFill>
                <a:latin typeface="Trebuchet MS"/>
                <a:cs typeface="Trebuchet MS"/>
              </a:rPr>
              <a:t> </a:t>
            </a:r>
            <a:r>
              <a:rPr sz="3000" spc="-30" dirty="0">
                <a:solidFill>
                  <a:srgbClr val="002F4A"/>
                </a:solidFill>
                <a:latin typeface="Trebuchet MS"/>
                <a:cs typeface="Trebuchet MS"/>
              </a:rPr>
              <a:t>requires</a:t>
            </a:r>
            <a:r>
              <a:rPr sz="3000" spc="-125" dirty="0">
                <a:solidFill>
                  <a:srgbClr val="002F4A"/>
                </a:solidFill>
                <a:latin typeface="Trebuchet MS"/>
                <a:cs typeface="Trebuchet MS"/>
              </a:rPr>
              <a:t> </a:t>
            </a:r>
            <a:r>
              <a:rPr sz="3000" spc="-60" dirty="0">
                <a:solidFill>
                  <a:srgbClr val="002F4A"/>
                </a:solidFill>
                <a:latin typeface="Trebuchet MS"/>
                <a:cs typeface="Trebuchet MS"/>
              </a:rPr>
              <a:t>delivering</a:t>
            </a:r>
            <a:r>
              <a:rPr sz="3000" spc="-130" dirty="0">
                <a:solidFill>
                  <a:srgbClr val="002F4A"/>
                </a:solidFill>
                <a:latin typeface="Trebuchet MS"/>
                <a:cs typeface="Trebuchet MS"/>
              </a:rPr>
              <a:t> </a:t>
            </a:r>
            <a:r>
              <a:rPr sz="3000" spc="-25" dirty="0">
                <a:solidFill>
                  <a:srgbClr val="002F4A"/>
                </a:solidFill>
                <a:latin typeface="Trebuchet MS"/>
                <a:cs typeface="Trebuchet MS"/>
              </a:rPr>
              <a:t>od </a:t>
            </a:r>
            <a:r>
              <a:rPr sz="3000" spc="-70" dirty="0">
                <a:solidFill>
                  <a:srgbClr val="002F4A"/>
                </a:solidFill>
                <a:latin typeface="Trebuchet MS"/>
                <a:cs typeface="Trebuchet MS"/>
              </a:rPr>
              <a:t>requirements,</a:t>
            </a:r>
            <a:r>
              <a:rPr sz="3000" spc="-140" dirty="0">
                <a:solidFill>
                  <a:srgbClr val="002F4A"/>
                </a:solidFill>
                <a:latin typeface="Trebuchet MS"/>
                <a:cs typeface="Trebuchet MS"/>
              </a:rPr>
              <a:t> </a:t>
            </a:r>
            <a:r>
              <a:rPr sz="3000" dirty="0">
                <a:solidFill>
                  <a:srgbClr val="002F4A"/>
                </a:solidFill>
                <a:latin typeface="Trebuchet MS"/>
                <a:cs typeface="Trebuchet MS"/>
              </a:rPr>
              <a:t>products</a:t>
            </a:r>
            <a:r>
              <a:rPr sz="3000" spc="-140" dirty="0">
                <a:solidFill>
                  <a:srgbClr val="002F4A"/>
                </a:solidFill>
                <a:latin typeface="Trebuchet MS"/>
                <a:cs typeface="Trebuchet MS"/>
              </a:rPr>
              <a:t> </a:t>
            </a:r>
            <a:r>
              <a:rPr sz="3000" dirty="0">
                <a:solidFill>
                  <a:srgbClr val="002F4A"/>
                </a:solidFill>
                <a:latin typeface="Trebuchet MS"/>
                <a:cs typeface="Trebuchet MS"/>
              </a:rPr>
              <a:t>and</a:t>
            </a:r>
            <a:r>
              <a:rPr sz="3000" spc="-135" dirty="0">
                <a:solidFill>
                  <a:srgbClr val="002F4A"/>
                </a:solidFill>
                <a:latin typeface="Trebuchet MS"/>
                <a:cs typeface="Trebuchet MS"/>
              </a:rPr>
              <a:t> </a:t>
            </a:r>
            <a:r>
              <a:rPr sz="3000" dirty="0">
                <a:solidFill>
                  <a:srgbClr val="002F4A"/>
                </a:solidFill>
                <a:latin typeface="Trebuchet MS"/>
                <a:cs typeface="Trebuchet MS"/>
              </a:rPr>
              <a:t>a</a:t>
            </a:r>
            <a:r>
              <a:rPr sz="3000" spc="-140" dirty="0">
                <a:solidFill>
                  <a:srgbClr val="002F4A"/>
                </a:solidFill>
                <a:latin typeface="Trebuchet MS"/>
                <a:cs typeface="Trebuchet MS"/>
              </a:rPr>
              <a:t> </a:t>
            </a:r>
            <a:r>
              <a:rPr sz="3000" spc="-105" dirty="0">
                <a:solidFill>
                  <a:srgbClr val="002F4A"/>
                </a:solidFill>
                <a:latin typeface="Trebuchet MS"/>
                <a:cs typeface="Trebuchet MS"/>
              </a:rPr>
              <a:t>tied</a:t>
            </a:r>
            <a:r>
              <a:rPr sz="3000" spc="-135" dirty="0">
                <a:solidFill>
                  <a:srgbClr val="002F4A"/>
                </a:solidFill>
                <a:latin typeface="Trebuchet MS"/>
                <a:cs typeface="Trebuchet MS"/>
              </a:rPr>
              <a:t> </a:t>
            </a:r>
            <a:r>
              <a:rPr sz="3000" spc="85" dirty="0">
                <a:solidFill>
                  <a:srgbClr val="002F4A"/>
                </a:solidFill>
                <a:latin typeface="Trebuchet MS"/>
                <a:cs typeface="Trebuchet MS"/>
              </a:rPr>
              <a:t>scope</a:t>
            </a:r>
            <a:r>
              <a:rPr sz="3000" spc="-140" dirty="0">
                <a:solidFill>
                  <a:srgbClr val="002F4A"/>
                </a:solidFill>
                <a:latin typeface="Trebuchet MS"/>
                <a:cs typeface="Trebuchet MS"/>
              </a:rPr>
              <a:t> </a:t>
            </a:r>
            <a:r>
              <a:rPr sz="3000" dirty="0">
                <a:solidFill>
                  <a:srgbClr val="002F4A"/>
                </a:solidFill>
                <a:latin typeface="Trebuchet MS"/>
                <a:cs typeface="Trebuchet MS"/>
              </a:rPr>
              <a:t>of</a:t>
            </a:r>
            <a:r>
              <a:rPr sz="3000" spc="-140" dirty="0">
                <a:solidFill>
                  <a:srgbClr val="002F4A"/>
                </a:solidFill>
                <a:latin typeface="Trebuchet MS"/>
                <a:cs typeface="Trebuchet MS"/>
              </a:rPr>
              <a:t> </a:t>
            </a:r>
            <a:r>
              <a:rPr sz="3000" spc="-10" dirty="0">
                <a:solidFill>
                  <a:srgbClr val="002F4A"/>
                </a:solidFill>
                <a:latin typeface="Trebuchet MS"/>
                <a:cs typeface="Trebuchet MS"/>
              </a:rPr>
              <a:t>work</a:t>
            </a:r>
            <a:r>
              <a:rPr sz="3000" spc="-135" dirty="0">
                <a:solidFill>
                  <a:srgbClr val="002F4A"/>
                </a:solidFill>
                <a:latin typeface="Trebuchet MS"/>
                <a:cs typeface="Trebuchet MS"/>
              </a:rPr>
              <a:t> </a:t>
            </a:r>
            <a:r>
              <a:rPr sz="3000" spc="-325" dirty="0">
                <a:solidFill>
                  <a:srgbClr val="002F4A"/>
                </a:solidFill>
                <a:latin typeface="Trebuchet MS"/>
                <a:cs typeface="Trebuchet MS"/>
              </a:rPr>
              <a:t>- </a:t>
            </a:r>
            <a:r>
              <a:rPr sz="3000" dirty="0">
                <a:solidFill>
                  <a:srgbClr val="002F4A"/>
                </a:solidFill>
                <a:latin typeface="Trebuchet MS"/>
                <a:cs typeface="Trebuchet MS"/>
              </a:rPr>
              <a:t>more</a:t>
            </a:r>
            <a:r>
              <a:rPr sz="3000" spc="-160" dirty="0">
                <a:solidFill>
                  <a:srgbClr val="002F4A"/>
                </a:solidFill>
                <a:latin typeface="Trebuchet MS"/>
                <a:cs typeface="Trebuchet MS"/>
              </a:rPr>
              <a:t> </a:t>
            </a:r>
            <a:r>
              <a:rPr sz="3000" dirty="0">
                <a:solidFill>
                  <a:srgbClr val="002F4A"/>
                </a:solidFill>
                <a:latin typeface="Trebuchet MS"/>
                <a:cs typeface="Trebuchet MS"/>
              </a:rPr>
              <a:t>funding</a:t>
            </a:r>
            <a:r>
              <a:rPr sz="3000" spc="-155" dirty="0">
                <a:solidFill>
                  <a:srgbClr val="002F4A"/>
                </a:solidFill>
                <a:latin typeface="Trebuchet MS"/>
                <a:cs typeface="Trebuchet MS"/>
              </a:rPr>
              <a:t> </a:t>
            </a:r>
            <a:r>
              <a:rPr sz="3000" spc="85" dirty="0">
                <a:solidFill>
                  <a:srgbClr val="002F4A"/>
                </a:solidFill>
                <a:latin typeface="Trebuchet MS"/>
                <a:cs typeface="Trebuchet MS"/>
              </a:rPr>
              <a:t>does</a:t>
            </a:r>
            <a:r>
              <a:rPr sz="3000" spc="-155" dirty="0">
                <a:solidFill>
                  <a:srgbClr val="002F4A"/>
                </a:solidFill>
                <a:latin typeface="Trebuchet MS"/>
                <a:cs typeface="Trebuchet MS"/>
              </a:rPr>
              <a:t> </a:t>
            </a:r>
            <a:r>
              <a:rPr sz="3000" spc="-20" dirty="0">
                <a:solidFill>
                  <a:srgbClr val="002F4A"/>
                </a:solidFill>
                <a:latin typeface="Trebuchet MS"/>
                <a:cs typeface="Trebuchet MS"/>
              </a:rPr>
              <a:t>not</a:t>
            </a:r>
            <a:r>
              <a:rPr sz="3000" spc="-155" dirty="0">
                <a:solidFill>
                  <a:srgbClr val="002F4A"/>
                </a:solidFill>
                <a:latin typeface="Trebuchet MS"/>
                <a:cs typeface="Trebuchet MS"/>
              </a:rPr>
              <a:t> </a:t>
            </a:r>
            <a:r>
              <a:rPr sz="3000" dirty="0">
                <a:solidFill>
                  <a:srgbClr val="002F4A"/>
                </a:solidFill>
                <a:latin typeface="Trebuchet MS"/>
                <a:cs typeface="Trebuchet MS"/>
              </a:rPr>
              <a:t>always</a:t>
            </a:r>
            <a:r>
              <a:rPr sz="3000" spc="-160" dirty="0">
                <a:solidFill>
                  <a:srgbClr val="002F4A"/>
                </a:solidFill>
                <a:latin typeface="Trebuchet MS"/>
                <a:cs typeface="Trebuchet MS"/>
              </a:rPr>
              <a:t> </a:t>
            </a:r>
            <a:r>
              <a:rPr sz="3000" spc="-30" dirty="0">
                <a:solidFill>
                  <a:srgbClr val="002F4A"/>
                </a:solidFill>
                <a:latin typeface="Trebuchet MS"/>
                <a:cs typeface="Trebuchet MS"/>
              </a:rPr>
              <a:t>equal</a:t>
            </a:r>
            <a:r>
              <a:rPr sz="3000" spc="-155" dirty="0">
                <a:solidFill>
                  <a:srgbClr val="002F4A"/>
                </a:solidFill>
                <a:latin typeface="Trebuchet MS"/>
                <a:cs typeface="Trebuchet MS"/>
              </a:rPr>
              <a:t> </a:t>
            </a:r>
            <a:r>
              <a:rPr sz="3000" spc="150" dirty="0">
                <a:solidFill>
                  <a:srgbClr val="002F4A"/>
                </a:solidFill>
                <a:latin typeface="Trebuchet MS"/>
                <a:cs typeface="Trebuchet MS"/>
              </a:rPr>
              <a:t>successes</a:t>
            </a:r>
            <a:r>
              <a:rPr sz="3000" spc="-155" dirty="0">
                <a:solidFill>
                  <a:srgbClr val="002F4A"/>
                </a:solidFill>
                <a:latin typeface="Trebuchet MS"/>
                <a:cs typeface="Trebuchet MS"/>
              </a:rPr>
              <a:t> </a:t>
            </a:r>
            <a:r>
              <a:rPr sz="3000" spc="-325" dirty="0">
                <a:solidFill>
                  <a:srgbClr val="002F4A"/>
                </a:solidFill>
                <a:latin typeface="Trebuchet MS"/>
                <a:cs typeface="Trebuchet MS"/>
              </a:rPr>
              <a:t>- </a:t>
            </a:r>
            <a:r>
              <a:rPr sz="3000" spc="-10" dirty="0">
                <a:solidFill>
                  <a:srgbClr val="002F4A"/>
                </a:solidFill>
                <a:latin typeface="Trebuchet MS"/>
                <a:cs typeface="Trebuchet MS"/>
              </a:rPr>
              <a:t>Think</a:t>
            </a:r>
            <a:r>
              <a:rPr sz="3000" spc="-210" dirty="0">
                <a:solidFill>
                  <a:srgbClr val="002F4A"/>
                </a:solidFill>
                <a:latin typeface="Trebuchet MS"/>
                <a:cs typeface="Trebuchet MS"/>
              </a:rPr>
              <a:t> </a:t>
            </a:r>
            <a:r>
              <a:rPr sz="3000" spc="-10" dirty="0">
                <a:solidFill>
                  <a:srgbClr val="002F4A"/>
                </a:solidFill>
                <a:latin typeface="Trebuchet MS"/>
                <a:cs typeface="Trebuchet MS"/>
              </a:rPr>
              <a:t>Strategic!</a:t>
            </a:r>
            <a:endParaRPr sz="3000" dirty="0">
              <a:latin typeface="Trebuchet MS"/>
              <a:cs typeface="Trebuchet MS"/>
            </a:endParaRPr>
          </a:p>
        </p:txBody>
      </p:sp>
      <p:pic>
        <p:nvPicPr>
          <p:cNvPr id="5" name="object 5">
            <a:extLst>
              <a:ext uri="{C183D7F6-B498-43B3-948B-1728B52AA6E4}">
                <adec:decorative xmlns:adec="http://schemas.microsoft.com/office/drawing/2017/decorative" val="1"/>
              </a:ext>
            </a:extLst>
          </p:cNvPr>
          <p:cNvPicPr/>
          <p:nvPr/>
        </p:nvPicPr>
        <p:blipFill>
          <a:blip r:embed="rId2" cstate="print"/>
          <a:stretch>
            <a:fillRect/>
          </a:stretch>
        </p:blipFill>
        <p:spPr>
          <a:xfrm>
            <a:off x="2257179" y="5892481"/>
            <a:ext cx="2745700" cy="274569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2554605"/>
          </a:xfrm>
          <a:custGeom>
            <a:avLst/>
            <a:gdLst/>
            <a:ahLst/>
            <a:cxnLst/>
            <a:rect l="l" t="t" r="r" b="b"/>
            <a:pathLst>
              <a:path w="18288000" h="2554605">
                <a:moveTo>
                  <a:pt x="18287999" y="2554199"/>
                </a:moveTo>
                <a:lnTo>
                  <a:pt x="0" y="2554199"/>
                </a:lnTo>
                <a:lnTo>
                  <a:pt x="0" y="0"/>
                </a:lnTo>
                <a:lnTo>
                  <a:pt x="18287999" y="0"/>
                </a:lnTo>
                <a:lnTo>
                  <a:pt x="18287999" y="2554199"/>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xfrm>
            <a:off x="253125" y="415870"/>
            <a:ext cx="17040860" cy="1762760"/>
          </a:xfrm>
          <a:prstGeom prst="rect">
            <a:avLst/>
          </a:prstGeom>
        </p:spPr>
        <p:txBody>
          <a:bodyPr vert="horz" wrap="square" lIns="0" tIns="12700" rIns="0" bIns="0" rtlCol="0">
            <a:spAutoFit/>
          </a:bodyPr>
          <a:lstStyle/>
          <a:p>
            <a:pPr marL="12700" marR="5080">
              <a:lnSpc>
                <a:spcPct val="100000"/>
              </a:lnSpc>
              <a:spcBef>
                <a:spcPts val="100"/>
              </a:spcBef>
            </a:pPr>
            <a:r>
              <a:rPr sz="3800" dirty="0"/>
              <a:t>Commissioner</a:t>
            </a:r>
            <a:r>
              <a:rPr sz="3800" spc="-80" dirty="0"/>
              <a:t> </a:t>
            </a:r>
            <a:r>
              <a:rPr sz="3800" dirty="0"/>
              <a:t>O’Leary</a:t>
            </a:r>
            <a:r>
              <a:rPr sz="3800" spc="-75" dirty="0"/>
              <a:t> </a:t>
            </a:r>
            <a:r>
              <a:rPr sz="3800" dirty="0"/>
              <a:t>Providing</a:t>
            </a:r>
            <a:r>
              <a:rPr sz="3800" spc="-80" dirty="0"/>
              <a:t> </a:t>
            </a:r>
            <a:r>
              <a:rPr sz="3800" dirty="0"/>
              <a:t>Testimony</a:t>
            </a:r>
            <a:r>
              <a:rPr sz="3800" spc="-80" dirty="0"/>
              <a:t> </a:t>
            </a:r>
            <a:r>
              <a:rPr sz="3800" dirty="0"/>
              <a:t>at</a:t>
            </a:r>
            <a:r>
              <a:rPr sz="3800" spc="-80" dirty="0"/>
              <a:t> </a:t>
            </a:r>
            <a:r>
              <a:rPr sz="3800" dirty="0"/>
              <a:t>The</a:t>
            </a:r>
            <a:r>
              <a:rPr sz="3800" spc="-80" dirty="0"/>
              <a:t> </a:t>
            </a:r>
            <a:r>
              <a:rPr sz="3800" spc="-10" dirty="0"/>
              <a:t>Massachusetts </a:t>
            </a:r>
            <a:r>
              <a:rPr sz="3800" dirty="0"/>
              <a:t>State</a:t>
            </a:r>
            <a:r>
              <a:rPr sz="3800" spc="-114" dirty="0"/>
              <a:t> </a:t>
            </a:r>
            <a:r>
              <a:rPr sz="3800" dirty="0"/>
              <a:t>House</a:t>
            </a:r>
            <a:r>
              <a:rPr sz="3800" spc="-114" dirty="0"/>
              <a:t> </a:t>
            </a:r>
            <a:r>
              <a:rPr sz="3800" dirty="0"/>
              <a:t>for</a:t>
            </a:r>
            <a:r>
              <a:rPr sz="3800" spc="-110" dirty="0"/>
              <a:t> </a:t>
            </a:r>
            <a:r>
              <a:rPr sz="3800" dirty="0"/>
              <a:t>Public</a:t>
            </a:r>
            <a:r>
              <a:rPr sz="3800" spc="-110" dirty="0"/>
              <a:t> </a:t>
            </a:r>
            <a:r>
              <a:rPr sz="3800" dirty="0"/>
              <a:t>Health</a:t>
            </a:r>
            <a:r>
              <a:rPr sz="3800" spc="-110" dirty="0"/>
              <a:t> </a:t>
            </a:r>
            <a:r>
              <a:rPr sz="3800" spc="-10" dirty="0"/>
              <a:t>Excellence</a:t>
            </a:r>
            <a:r>
              <a:rPr sz="3800" spc="-114" dirty="0"/>
              <a:t> </a:t>
            </a:r>
            <a:r>
              <a:rPr sz="3800" dirty="0"/>
              <a:t>&amp;</a:t>
            </a:r>
            <a:r>
              <a:rPr sz="3800" spc="-110" dirty="0"/>
              <a:t> </a:t>
            </a:r>
            <a:r>
              <a:rPr sz="3800" dirty="0"/>
              <a:t>Regional</a:t>
            </a:r>
            <a:r>
              <a:rPr sz="3800" spc="-110" dirty="0"/>
              <a:t> </a:t>
            </a:r>
            <a:r>
              <a:rPr sz="3800" dirty="0"/>
              <a:t>Shared</a:t>
            </a:r>
            <a:r>
              <a:rPr sz="3800" spc="-105" dirty="0"/>
              <a:t> </a:t>
            </a:r>
            <a:r>
              <a:rPr sz="3800" spc="-10" dirty="0"/>
              <a:t>Services </a:t>
            </a:r>
            <a:r>
              <a:rPr sz="3800" dirty="0"/>
              <a:t>and</a:t>
            </a:r>
            <a:r>
              <a:rPr sz="3800" spc="-110" dirty="0"/>
              <a:t> </a:t>
            </a:r>
            <a:r>
              <a:rPr sz="3800" dirty="0"/>
              <a:t>The</a:t>
            </a:r>
            <a:r>
              <a:rPr sz="3800" spc="-110" dirty="0"/>
              <a:t> </a:t>
            </a:r>
            <a:r>
              <a:rPr sz="3800" spc="-10" dirty="0"/>
              <a:t>Massachusetts</a:t>
            </a:r>
            <a:r>
              <a:rPr sz="3800" spc="-114" dirty="0"/>
              <a:t> </a:t>
            </a:r>
            <a:r>
              <a:rPr sz="3800" spc="-10" dirty="0"/>
              <a:t>Municipal</a:t>
            </a:r>
            <a:r>
              <a:rPr sz="3800" spc="-105" dirty="0"/>
              <a:t> </a:t>
            </a:r>
            <a:r>
              <a:rPr sz="3800" dirty="0"/>
              <a:t>Lawyers</a:t>
            </a:r>
            <a:r>
              <a:rPr sz="3800" spc="-114" dirty="0"/>
              <a:t> </a:t>
            </a:r>
            <a:r>
              <a:rPr sz="3800" dirty="0"/>
              <a:t>Association</a:t>
            </a:r>
            <a:r>
              <a:rPr sz="3800" spc="-110" dirty="0"/>
              <a:t> </a:t>
            </a:r>
            <a:r>
              <a:rPr sz="3800" spc="-10" dirty="0"/>
              <a:t>(MMLA)</a:t>
            </a:r>
            <a:endParaRPr sz="3800"/>
          </a:p>
        </p:txBody>
      </p:sp>
      <p:pic>
        <p:nvPicPr>
          <p:cNvPr id="4" name="object 4" descr="Image of DHHS Commissioner O’Leary speaking at a podium with the state seal"/>
          <p:cNvPicPr/>
          <p:nvPr/>
        </p:nvPicPr>
        <p:blipFill>
          <a:blip r:embed="rId2" cstate="email">
            <a:extLst>
              <a:ext uri="{28A0092B-C50C-407E-A947-70E740481C1C}">
                <a14:useLocalDpi xmlns:a14="http://schemas.microsoft.com/office/drawing/2010/main"/>
              </a:ext>
            </a:extLst>
          </a:blip>
          <a:stretch>
            <a:fillRect/>
          </a:stretch>
        </p:blipFill>
        <p:spPr>
          <a:xfrm>
            <a:off x="177906" y="2616222"/>
            <a:ext cx="4018348" cy="2974699"/>
          </a:xfrm>
          <a:prstGeom prst="rect">
            <a:avLst/>
          </a:prstGeom>
        </p:spPr>
      </p:pic>
      <p:grpSp>
        <p:nvGrpSpPr>
          <p:cNvPr id="11" name="Group 10" descr="DHHS Commissioner Merridith O'Leary testifies at the Massachusetts State House&#10;&#10;Department of Health and Human Services (DHHS) Commissioner Merridith O’Leary was among four public health professionals invited to testify at a legislative brieﬁng at the Massachusetts statehouse on September 29. The brieﬁng underscored the vital importance of sustained funding for local and regional public health across the Commonwealth.&#10;Commissioner O’Leary highlighted the work of the Hampshire Public Health Shared Services Collaborative (HPHSSC), overseen by Northampton DHHS, showcasing how collaboration among communities strengthens local capacity, consistency, and equity in public health services. The event, hosted by Senator Jo Comerford (D-Northampton) and Representative Hannah Kane (R-Shrewsbury), also featured Massachusetts Department of Public Health (DPH) Commissioner Robbie Goldstein and Director of the Oﬃce of Local and Regional Health Dr. Sam Wong, discussing how recent legislation has modernized and uniﬁed the state’s public health system.&#10;Commissioner O’Leary emphasized that advocating for public health funding is more critical now than ever, as communities continue to face evolving health challenges, workforce demands, and the need to protect and promote the wellbeing of all residents. That advocacy continues at Public Health Excellence (PHE) Day at the State House on Thursday, October 23, where DHHS staff will join statewide partners to celebrate the passage of SAPHE 2.0 and ﬁve years of the PHE program, which has transformed public health in Western Massachusetts and beyond.&#10;">
            <a:extLst>
              <a:ext uri="{FF2B5EF4-FFF2-40B4-BE49-F238E27FC236}">
                <a16:creationId xmlns:a16="http://schemas.microsoft.com/office/drawing/2014/main" id="{F76BA58A-0FC7-2AB1-88F3-3DCD3C4922B2}"/>
              </a:ext>
            </a:extLst>
          </p:cNvPr>
          <p:cNvGrpSpPr/>
          <p:nvPr/>
        </p:nvGrpSpPr>
        <p:grpSpPr>
          <a:xfrm>
            <a:off x="327475" y="3179819"/>
            <a:ext cx="10286365" cy="6871766"/>
            <a:chOff x="327475" y="3179819"/>
            <a:chExt cx="10286365" cy="6871766"/>
          </a:xfrm>
        </p:grpSpPr>
        <p:sp>
          <p:nvSpPr>
            <p:cNvPr id="5" name="object 5"/>
            <p:cNvSpPr txBox="1"/>
            <p:nvPr/>
          </p:nvSpPr>
          <p:spPr>
            <a:xfrm>
              <a:off x="4586842" y="3179819"/>
              <a:ext cx="5477510" cy="360680"/>
            </a:xfrm>
            <a:prstGeom prst="rect">
              <a:avLst/>
            </a:prstGeom>
          </p:spPr>
          <p:txBody>
            <a:bodyPr vert="horz" wrap="square" lIns="0" tIns="12700" rIns="0" bIns="0" rtlCol="0">
              <a:spAutoFit/>
            </a:bodyPr>
            <a:lstStyle/>
            <a:p>
              <a:pPr marL="12700">
                <a:lnSpc>
                  <a:spcPct val="100000"/>
                </a:lnSpc>
                <a:spcBef>
                  <a:spcPts val="100"/>
                </a:spcBef>
              </a:pPr>
              <a:r>
                <a:rPr sz="2000" b="1" spc="-65" dirty="0">
                  <a:solidFill>
                    <a:srgbClr val="002F4A"/>
                  </a:solidFill>
                  <a:latin typeface="Book Antiqua"/>
                  <a:cs typeface="Book Antiqua"/>
                </a:rPr>
                <a:t>DHHS</a:t>
              </a:r>
              <a:r>
                <a:rPr sz="2000" b="1" spc="-20" dirty="0">
                  <a:solidFill>
                    <a:srgbClr val="002F4A"/>
                  </a:solidFill>
                  <a:latin typeface="Book Antiqua"/>
                  <a:cs typeface="Book Antiqua"/>
                </a:rPr>
                <a:t> </a:t>
              </a:r>
              <a:r>
                <a:rPr sz="2200" b="1" spc="80" dirty="0">
                  <a:solidFill>
                    <a:srgbClr val="002F4A"/>
                  </a:solidFill>
                  <a:latin typeface="Book Antiqua"/>
                  <a:cs typeface="Book Antiqua"/>
                </a:rPr>
                <a:t>Commissioner,</a:t>
              </a:r>
              <a:r>
                <a:rPr sz="2200" b="1" spc="-10" dirty="0">
                  <a:solidFill>
                    <a:srgbClr val="002F4A"/>
                  </a:solidFill>
                  <a:latin typeface="Book Antiqua"/>
                  <a:cs typeface="Book Antiqua"/>
                </a:rPr>
                <a:t> </a:t>
              </a:r>
              <a:r>
                <a:rPr sz="2200" b="1" spc="65" dirty="0">
                  <a:solidFill>
                    <a:srgbClr val="002F4A"/>
                  </a:solidFill>
                  <a:latin typeface="Book Antiqua"/>
                  <a:cs typeface="Book Antiqua"/>
                </a:rPr>
                <a:t>Merridith</a:t>
              </a:r>
              <a:r>
                <a:rPr sz="2200" b="1" spc="-10" dirty="0">
                  <a:solidFill>
                    <a:srgbClr val="002F4A"/>
                  </a:solidFill>
                  <a:latin typeface="Book Antiqua"/>
                  <a:cs typeface="Book Antiqua"/>
                </a:rPr>
                <a:t> </a:t>
              </a:r>
              <a:r>
                <a:rPr sz="2200" b="1" spc="35" dirty="0">
                  <a:solidFill>
                    <a:srgbClr val="002F4A"/>
                  </a:solidFill>
                  <a:latin typeface="Book Antiqua"/>
                  <a:cs typeface="Book Antiqua"/>
                </a:rPr>
                <a:t>O’Leary</a:t>
              </a:r>
              <a:endParaRPr sz="2200">
                <a:latin typeface="Book Antiqua"/>
                <a:cs typeface="Book Antiqua"/>
              </a:endParaRPr>
            </a:p>
          </p:txBody>
        </p:sp>
        <p:sp>
          <p:nvSpPr>
            <p:cNvPr id="6" name="object 6"/>
            <p:cNvSpPr txBox="1"/>
            <p:nvPr/>
          </p:nvSpPr>
          <p:spPr>
            <a:xfrm>
              <a:off x="4448600" y="3845299"/>
              <a:ext cx="5882640" cy="360680"/>
            </a:xfrm>
            <a:prstGeom prst="rect">
              <a:avLst/>
            </a:prstGeom>
          </p:spPr>
          <p:txBody>
            <a:bodyPr vert="horz" wrap="square" lIns="0" tIns="12700" rIns="0" bIns="0" rtlCol="0">
              <a:spAutoFit/>
            </a:bodyPr>
            <a:lstStyle/>
            <a:p>
              <a:pPr marL="12700">
                <a:lnSpc>
                  <a:spcPct val="100000"/>
                </a:lnSpc>
                <a:spcBef>
                  <a:spcPts val="100"/>
                </a:spcBef>
              </a:pPr>
              <a:r>
                <a:rPr sz="2200" b="1" spc="120" dirty="0">
                  <a:solidFill>
                    <a:srgbClr val="002F4A"/>
                  </a:solidFill>
                  <a:latin typeface="Book Antiqua"/>
                  <a:cs typeface="Book Antiqua"/>
                </a:rPr>
                <a:t>Testiﬁes</a:t>
              </a:r>
              <a:r>
                <a:rPr sz="2200" b="1" spc="-20" dirty="0">
                  <a:solidFill>
                    <a:srgbClr val="002F4A"/>
                  </a:solidFill>
                  <a:latin typeface="Book Antiqua"/>
                  <a:cs typeface="Book Antiqua"/>
                </a:rPr>
                <a:t> </a:t>
              </a:r>
              <a:r>
                <a:rPr sz="2200" b="1" spc="120" dirty="0">
                  <a:solidFill>
                    <a:srgbClr val="002F4A"/>
                  </a:solidFill>
                  <a:latin typeface="Book Antiqua"/>
                  <a:cs typeface="Book Antiqua"/>
                </a:rPr>
                <a:t>at</a:t>
              </a:r>
              <a:r>
                <a:rPr sz="2200" b="1" spc="-15" dirty="0">
                  <a:solidFill>
                    <a:srgbClr val="002F4A"/>
                  </a:solidFill>
                  <a:latin typeface="Book Antiqua"/>
                  <a:cs typeface="Book Antiqua"/>
                </a:rPr>
                <a:t> </a:t>
              </a:r>
              <a:r>
                <a:rPr sz="2200" b="1" spc="105" dirty="0">
                  <a:solidFill>
                    <a:srgbClr val="002F4A"/>
                  </a:solidFill>
                  <a:latin typeface="Book Antiqua"/>
                  <a:cs typeface="Book Antiqua"/>
                </a:rPr>
                <a:t>the</a:t>
              </a:r>
              <a:r>
                <a:rPr sz="2200" b="1" spc="-15" dirty="0">
                  <a:solidFill>
                    <a:srgbClr val="002F4A"/>
                  </a:solidFill>
                  <a:latin typeface="Book Antiqua"/>
                  <a:cs typeface="Book Antiqua"/>
                </a:rPr>
                <a:t> </a:t>
              </a:r>
              <a:r>
                <a:rPr sz="2200" b="1" spc="114" dirty="0">
                  <a:solidFill>
                    <a:srgbClr val="002F4A"/>
                  </a:solidFill>
                  <a:latin typeface="Book Antiqua"/>
                  <a:cs typeface="Book Antiqua"/>
                </a:rPr>
                <a:t>Massachusetts</a:t>
              </a:r>
              <a:r>
                <a:rPr sz="2200" b="1" spc="-15" dirty="0">
                  <a:solidFill>
                    <a:srgbClr val="002F4A"/>
                  </a:solidFill>
                  <a:latin typeface="Book Antiqua"/>
                  <a:cs typeface="Book Antiqua"/>
                </a:rPr>
                <a:t> </a:t>
              </a:r>
              <a:r>
                <a:rPr sz="2200" b="1" spc="75" dirty="0">
                  <a:solidFill>
                    <a:srgbClr val="002F4A"/>
                  </a:solidFill>
                  <a:latin typeface="Book Antiqua"/>
                  <a:cs typeface="Book Antiqua"/>
                </a:rPr>
                <a:t>State</a:t>
              </a:r>
              <a:r>
                <a:rPr sz="2200" b="1" spc="-15" dirty="0">
                  <a:solidFill>
                    <a:srgbClr val="002F4A"/>
                  </a:solidFill>
                  <a:latin typeface="Book Antiqua"/>
                  <a:cs typeface="Book Antiqua"/>
                </a:rPr>
                <a:t> </a:t>
              </a:r>
              <a:r>
                <a:rPr sz="2200" b="1" spc="45" dirty="0">
                  <a:solidFill>
                    <a:srgbClr val="002F4A"/>
                  </a:solidFill>
                  <a:latin typeface="Book Antiqua"/>
                  <a:cs typeface="Book Antiqua"/>
                </a:rPr>
                <a:t>House</a:t>
              </a:r>
              <a:endParaRPr sz="2200" dirty="0">
                <a:latin typeface="Book Antiqua"/>
                <a:cs typeface="Book Antiqua"/>
              </a:endParaRPr>
            </a:p>
          </p:txBody>
        </p:sp>
        <p:sp>
          <p:nvSpPr>
            <p:cNvPr id="7" name="object 7"/>
            <p:cNvSpPr txBox="1"/>
            <p:nvPr/>
          </p:nvSpPr>
          <p:spPr>
            <a:xfrm>
              <a:off x="327475" y="5676435"/>
              <a:ext cx="10286365" cy="4375150"/>
            </a:xfrm>
            <a:prstGeom prst="rect">
              <a:avLst/>
            </a:prstGeom>
          </p:spPr>
          <p:txBody>
            <a:bodyPr vert="horz" wrap="square" lIns="0" tIns="31115" rIns="0" bIns="0" rtlCol="0">
              <a:spAutoFit/>
            </a:bodyPr>
            <a:lstStyle/>
            <a:p>
              <a:pPr marL="12700" marR="5080">
                <a:lnSpc>
                  <a:spcPts val="1939"/>
                </a:lnSpc>
                <a:spcBef>
                  <a:spcPts val="245"/>
                </a:spcBef>
              </a:pPr>
              <a:r>
                <a:rPr sz="1700" spc="-25" dirty="0">
                  <a:solidFill>
                    <a:srgbClr val="002F4A"/>
                  </a:solidFill>
                  <a:latin typeface="Trebuchet MS"/>
                  <a:cs typeface="Trebuchet MS"/>
                </a:rPr>
                <a:t>Department</a:t>
              </a:r>
              <a:r>
                <a:rPr sz="1700" spc="-5" dirty="0">
                  <a:solidFill>
                    <a:srgbClr val="002F4A"/>
                  </a:solidFill>
                  <a:latin typeface="Trebuchet MS"/>
                  <a:cs typeface="Trebuchet MS"/>
                </a:rPr>
                <a:t> </a:t>
              </a:r>
              <a:r>
                <a:rPr sz="1700" dirty="0">
                  <a:solidFill>
                    <a:srgbClr val="002F4A"/>
                  </a:solidFill>
                  <a:latin typeface="Trebuchet MS"/>
                  <a:cs typeface="Trebuchet MS"/>
                </a:rPr>
                <a:t>of</a:t>
              </a:r>
              <a:r>
                <a:rPr sz="1700" spc="-10" dirty="0">
                  <a:solidFill>
                    <a:srgbClr val="002F4A"/>
                  </a:solidFill>
                  <a:latin typeface="Trebuchet MS"/>
                  <a:cs typeface="Trebuchet MS"/>
                </a:rPr>
                <a:t> </a:t>
              </a:r>
              <a:r>
                <a:rPr sz="1700" spc="-25" dirty="0">
                  <a:solidFill>
                    <a:srgbClr val="002F4A"/>
                  </a:solidFill>
                  <a:latin typeface="Trebuchet MS"/>
                  <a:cs typeface="Trebuchet MS"/>
                </a:rPr>
                <a:t>Health</a:t>
              </a:r>
              <a:r>
                <a:rPr sz="1700" spc="-5" dirty="0">
                  <a:solidFill>
                    <a:srgbClr val="002F4A"/>
                  </a:solidFill>
                  <a:latin typeface="Trebuchet MS"/>
                  <a:cs typeface="Trebuchet MS"/>
                </a:rPr>
                <a:t> </a:t>
              </a:r>
              <a:r>
                <a:rPr sz="1700" dirty="0">
                  <a:solidFill>
                    <a:srgbClr val="002F4A"/>
                  </a:solidFill>
                  <a:latin typeface="Trebuchet MS"/>
                  <a:cs typeface="Trebuchet MS"/>
                </a:rPr>
                <a:t>and</a:t>
              </a:r>
              <a:r>
                <a:rPr sz="1700" spc="-5" dirty="0">
                  <a:solidFill>
                    <a:srgbClr val="002F4A"/>
                  </a:solidFill>
                  <a:latin typeface="Trebuchet MS"/>
                  <a:cs typeface="Trebuchet MS"/>
                </a:rPr>
                <a:t> </a:t>
              </a:r>
              <a:r>
                <a:rPr sz="1700" dirty="0">
                  <a:solidFill>
                    <a:srgbClr val="002F4A"/>
                  </a:solidFill>
                  <a:latin typeface="Trebuchet MS"/>
                  <a:cs typeface="Trebuchet MS"/>
                </a:rPr>
                <a:t>Human</a:t>
              </a:r>
              <a:r>
                <a:rPr sz="1700" spc="-5" dirty="0">
                  <a:solidFill>
                    <a:srgbClr val="002F4A"/>
                  </a:solidFill>
                  <a:latin typeface="Trebuchet MS"/>
                  <a:cs typeface="Trebuchet MS"/>
                </a:rPr>
                <a:t> </a:t>
              </a:r>
              <a:r>
                <a:rPr sz="1700" dirty="0">
                  <a:solidFill>
                    <a:srgbClr val="002F4A"/>
                  </a:solidFill>
                  <a:latin typeface="Trebuchet MS"/>
                  <a:cs typeface="Trebuchet MS"/>
                </a:rPr>
                <a:t>Services</a:t>
              </a:r>
              <a:r>
                <a:rPr sz="1700" spc="-5" dirty="0">
                  <a:solidFill>
                    <a:srgbClr val="002F4A"/>
                  </a:solidFill>
                  <a:latin typeface="Trebuchet MS"/>
                  <a:cs typeface="Trebuchet MS"/>
                </a:rPr>
                <a:t> </a:t>
              </a:r>
              <a:r>
                <a:rPr sz="1700" spc="55" dirty="0">
                  <a:solidFill>
                    <a:srgbClr val="002F4A"/>
                  </a:solidFill>
                  <a:latin typeface="Trebuchet MS"/>
                  <a:cs typeface="Trebuchet MS"/>
                </a:rPr>
                <a:t>(DHHS)</a:t>
              </a:r>
              <a:r>
                <a:rPr sz="1700" spc="-5" dirty="0">
                  <a:solidFill>
                    <a:srgbClr val="002F4A"/>
                  </a:solidFill>
                  <a:latin typeface="Trebuchet MS"/>
                  <a:cs typeface="Trebuchet MS"/>
                </a:rPr>
                <a:t> </a:t>
              </a:r>
              <a:r>
                <a:rPr sz="1700" dirty="0">
                  <a:solidFill>
                    <a:srgbClr val="002F4A"/>
                  </a:solidFill>
                  <a:latin typeface="Trebuchet MS"/>
                  <a:cs typeface="Trebuchet MS"/>
                </a:rPr>
                <a:t>Commissioner</a:t>
              </a:r>
              <a:r>
                <a:rPr sz="1700" spc="-5" dirty="0">
                  <a:solidFill>
                    <a:srgbClr val="002F4A"/>
                  </a:solidFill>
                  <a:latin typeface="Trebuchet MS"/>
                  <a:cs typeface="Trebuchet MS"/>
                </a:rPr>
                <a:t> </a:t>
              </a:r>
              <a:r>
                <a:rPr sz="1700" spc="-30" dirty="0">
                  <a:solidFill>
                    <a:srgbClr val="002F4A"/>
                  </a:solidFill>
                  <a:latin typeface="Trebuchet MS"/>
                  <a:cs typeface="Trebuchet MS"/>
                </a:rPr>
                <a:t>Merridith</a:t>
              </a:r>
              <a:r>
                <a:rPr sz="1700" spc="-5" dirty="0">
                  <a:solidFill>
                    <a:srgbClr val="002F4A"/>
                  </a:solidFill>
                  <a:latin typeface="Trebuchet MS"/>
                  <a:cs typeface="Trebuchet MS"/>
                </a:rPr>
                <a:t> </a:t>
              </a:r>
              <a:r>
                <a:rPr sz="1700" spc="-55" dirty="0">
                  <a:solidFill>
                    <a:srgbClr val="002F4A"/>
                  </a:solidFill>
                  <a:latin typeface="Trebuchet MS"/>
                  <a:cs typeface="Trebuchet MS"/>
                </a:rPr>
                <a:t>O’Leary</a:t>
              </a:r>
              <a:r>
                <a:rPr sz="1700" spc="-5" dirty="0">
                  <a:solidFill>
                    <a:srgbClr val="002F4A"/>
                  </a:solidFill>
                  <a:latin typeface="Trebuchet MS"/>
                  <a:cs typeface="Trebuchet MS"/>
                </a:rPr>
                <a:t> </a:t>
              </a:r>
              <a:r>
                <a:rPr sz="1700" spc="70" dirty="0">
                  <a:solidFill>
                    <a:srgbClr val="002F4A"/>
                  </a:solidFill>
                  <a:latin typeface="Trebuchet MS"/>
                  <a:cs typeface="Trebuchet MS"/>
                </a:rPr>
                <a:t>was</a:t>
              </a:r>
              <a:r>
                <a:rPr sz="1700" spc="-5" dirty="0">
                  <a:solidFill>
                    <a:srgbClr val="002F4A"/>
                  </a:solidFill>
                  <a:latin typeface="Trebuchet MS"/>
                  <a:cs typeface="Trebuchet MS"/>
                </a:rPr>
                <a:t> </a:t>
              </a:r>
              <a:r>
                <a:rPr sz="1700" dirty="0">
                  <a:solidFill>
                    <a:srgbClr val="002F4A"/>
                  </a:solidFill>
                  <a:latin typeface="Trebuchet MS"/>
                  <a:cs typeface="Trebuchet MS"/>
                </a:rPr>
                <a:t>among</a:t>
              </a:r>
              <a:r>
                <a:rPr sz="1700" spc="-5" dirty="0">
                  <a:solidFill>
                    <a:srgbClr val="002F4A"/>
                  </a:solidFill>
                  <a:latin typeface="Trebuchet MS"/>
                  <a:cs typeface="Trebuchet MS"/>
                </a:rPr>
                <a:t> </a:t>
              </a:r>
              <a:r>
                <a:rPr sz="1700" spc="-20" dirty="0">
                  <a:solidFill>
                    <a:srgbClr val="002F4A"/>
                  </a:solidFill>
                  <a:latin typeface="Trebuchet MS"/>
                  <a:cs typeface="Trebuchet MS"/>
                </a:rPr>
                <a:t>four</a:t>
              </a:r>
              <a:r>
                <a:rPr sz="1700" spc="-5" dirty="0">
                  <a:solidFill>
                    <a:srgbClr val="002F4A"/>
                  </a:solidFill>
                  <a:latin typeface="Trebuchet MS"/>
                  <a:cs typeface="Trebuchet MS"/>
                </a:rPr>
                <a:t> </a:t>
              </a:r>
              <a:r>
                <a:rPr sz="1700" spc="-10" dirty="0">
                  <a:solidFill>
                    <a:srgbClr val="002F4A"/>
                  </a:solidFill>
                  <a:latin typeface="Trebuchet MS"/>
                  <a:cs typeface="Trebuchet MS"/>
                </a:rPr>
                <a:t>public </a:t>
              </a:r>
              <a:r>
                <a:rPr sz="1700" spc="-40" dirty="0">
                  <a:solidFill>
                    <a:srgbClr val="002F4A"/>
                  </a:solidFill>
                  <a:latin typeface="Trebuchet MS"/>
                  <a:cs typeface="Trebuchet MS"/>
                </a:rPr>
                <a:t>health</a:t>
              </a:r>
              <a:r>
                <a:rPr sz="1700" spc="-50" dirty="0">
                  <a:solidFill>
                    <a:srgbClr val="002F4A"/>
                  </a:solidFill>
                  <a:latin typeface="Trebuchet MS"/>
                  <a:cs typeface="Trebuchet MS"/>
                </a:rPr>
                <a:t> </a:t>
              </a:r>
              <a:r>
                <a:rPr sz="1700" dirty="0">
                  <a:solidFill>
                    <a:srgbClr val="002F4A"/>
                  </a:solidFill>
                  <a:latin typeface="Trebuchet MS"/>
                  <a:cs typeface="Trebuchet MS"/>
                </a:rPr>
                <a:t>professionals</a:t>
              </a:r>
              <a:r>
                <a:rPr sz="1700" spc="-50" dirty="0">
                  <a:solidFill>
                    <a:srgbClr val="002F4A"/>
                  </a:solidFill>
                  <a:latin typeface="Trebuchet MS"/>
                  <a:cs typeface="Trebuchet MS"/>
                </a:rPr>
                <a:t> invited</a:t>
              </a:r>
              <a:r>
                <a:rPr sz="1700" spc="-45" dirty="0">
                  <a:solidFill>
                    <a:srgbClr val="002F4A"/>
                  </a:solidFill>
                  <a:latin typeface="Trebuchet MS"/>
                  <a:cs typeface="Trebuchet MS"/>
                </a:rPr>
                <a:t> to</a:t>
              </a:r>
              <a:r>
                <a:rPr sz="1700" spc="-50" dirty="0">
                  <a:solidFill>
                    <a:srgbClr val="002F4A"/>
                  </a:solidFill>
                  <a:latin typeface="Trebuchet MS"/>
                  <a:cs typeface="Trebuchet MS"/>
                </a:rPr>
                <a:t> </a:t>
              </a:r>
              <a:r>
                <a:rPr sz="1700" spc="-40" dirty="0">
                  <a:solidFill>
                    <a:srgbClr val="002F4A"/>
                  </a:solidFill>
                  <a:latin typeface="Trebuchet MS"/>
                  <a:cs typeface="Trebuchet MS"/>
                </a:rPr>
                <a:t>testify</a:t>
              </a:r>
              <a:r>
                <a:rPr sz="1700" spc="-50" dirty="0">
                  <a:solidFill>
                    <a:srgbClr val="002F4A"/>
                  </a:solidFill>
                  <a:latin typeface="Trebuchet MS"/>
                  <a:cs typeface="Trebuchet MS"/>
                </a:rPr>
                <a:t> </a:t>
              </a:r>
              <a:r>
                <a:rPr sz="1700" spc="-55" dirty="0">
                  <a:solidFill>
                    <a:srgbClr val="002F4A"/>
                  </a:solidFill>
                  <a:latin typeface="Trebuchet MS"/>
                  <a:cs typeface="Trebuchet MS"/>
                </a:rPr>
                <a:t>at</a:t>
              </a:r>
              <a:r>
                <a:rPr sz="1700" spc="-45" dirty="0">
                  <a:solidFill>
                    <a:srgbClr val="002F4A"/>
                  </a:solidFill>
                  <a:latin typeface="Trebuchet MS"/>
                  <a:cs typeface="Trebuchet MS"/>
                </a:rPr>
                <a:t> </a:t>
              </a:r>
              <a:r>
                <a:rPr sz="1700" dirty="0">
                  <a:solidFill>
                    <a:srgbClr val="002F4A"/>
                  </a:solidFill>
                  <a:latin typeface="Trebuchet MS"/>
                  <a:cs typeface="Trebuchet MS"/>
                </a:rPr>
                <a:t>a</a:t>
              </a:r>
              <a:r>
                <a:rPr sz="1700" spc="-50" dirty="0">
                  <a:solidFill>
                    <a:srgbClr val="002F4A"/>
                  </a:solidFill>
                  <a:latin typeface="Trebuchet MS"/>
                  <a:cs typeface="Trebuchet MS"/>
                </a:rPr>
                <a:t> </a:t>
              </a:r>
              <a:r>
                <a:rPr sz="1700" spc="-30" dirty="0">
                  <a:solidFill>
                    <a:srgbClr val="002F4A"/>
                  </a:solidFill>
                  <a:latin typeface="Trebuchet MS"/>
                  <a:cs typeface="Trebuchet MS"/>
                </a:rPr>
                <a:t>legislative</a:t>
              </a:r>
              <a:r>
                <a:rPr sz="1700" spc="-50" dirty="0">
                  <a:solidFill>
                    <a:srgbClr val="002F4A"/>
                  </a:solidFill>
                  <a:latin typeface="Trebuchet MS"/>
                  <a:cs typeface="Trebuchet MS"/>
                </a:rPr>
                <a:t> </a:t>
              </a:r>
              <a:r>
                <a:rPr sz="1700" spc="-25" dirty="0">
                  <a:solidFill>
                    <a:srgbClr val="002F4A"/>
                  </a:solidFill>
                  <a:latin typeface="Trebuchet MS"/>
                  <a:cs typeface="Trebuchet MS"/>
                </a:rPr>
                <a:t>brieﬁng</a:t>
              </a:r>
              <a:r>
                <a:rPr sz="1700" spc="-45" dirty="0">
                  <a:solidFill>
                    <a:srgbClr val="002F4A"/>
                  </a:solidFill>
                  <a:latin typeface="Trebuchet MS"/>
                  <a:cs typeface="Trebuchet MS"/>
                </a:rPr>
                <a:t> </a:t>
              </a:r>
              <a:r>
                <a:rPr sz="1700" spc="-55" dirty="0">
                  <a:solidFill>
                    <a:srgbClr val="002F4A"/>
                  </a:solidFill>
                  <a:latin typeface="Trebuchet MS"/>
                  <a:cs typeface="Trebuchet MS"/>
                </a:rPr>
                <a:t>at</a:t>
              </a:r>
              <a:r>
                <a:rPr sz="1700" spc="-50" dirty="0">
                  <a:solidFill>
                    <a:srgbClr val="002F4A"/>
                  </a:solidFill>
                  <a:latin typeface="Trebuchet MS"/>
                  <a:cs typeface="Trebuchet MS"/>
                </a:rPr>
                <a:t> </a:t>
              </a:r>
              <a:r>
                <a:rPr sz="1700" spc="-60" dirty="0">
                  <a:solidFill>
                    <a:srgbClr val="002F4A"/>
                  </a:solidFill>
                  <a:latin typeface="Trebuchet MS"/>
                  <a:cs typeface="Trebuchet MS"/>
                </a:rPr>
                <a:t>the</a:t>
              </a:r>
              <a:r>
                <a:rPr sz="1700" spc="-50" dirty="0">
                  <a:solidFill>
                    <a:srgbClr val="002F4A"/>
                  </a:solidFill>
                  <a:latin typeface="Trebuchet MS"/>
                  <a:cs typeface="Trebuchet MS"/>
                </a:rPr>
                <a:t> </a:t>
              </a:r>
              <a:r>
                <a:rPr sz="1700" spc="60" dirty="0">
                  <a:solidFill>
                    <a:srgbClr val="002F4A"/>
                  </a:solidFill>
                  <a:latin typeface="Trebuchet MS"/>
                  <a:cs typeface="Trebuchet MS"/>
                </a:rPr>
                <a:t>Massachusetts</a:t>
              </a:r>
              <a:r>
                <a:rPr sz="1700" spc="-45" dirty="0">
                  <a:solidFill>
                    <a:srgbClr val="002F4A"/>
                  </a:solidFill>
                  <a:latin typeface="Trebuchet MS"/>
                  <a:cs typeface="Trebuchet MS"/>
                </a:rPr>
                <a:t> </a:t>
              </a:r>
              <a:r>
                <a:rPr sz="1700" dirty="0">
                  <a:solidFill>
                    <a:srgbClr val="002F4A"/>
                  </a:solidFill>
                  <a:latin typeface="Trebuchet MS"/>
                  <a:cs typeface="Trebuchet MS"/>
                </a:rPr>
                <a:t>statehouse</a:t>
              </a:r>
              <a:r>
                <a:rPr sz="1700" spc="-50" dirty="0">
                  <a:solidFill>
                    <a:srgbClr val="002F4A"/>
                  </a:solidFill>
                  <a:latin typeface="Trebuchet MS"/>
                  <a:cs typeface="Trebuchet MS"/>
                </a:rPr>
                <a:t> </a:t>
              </a:r>
              <a:r>
                <a:rPr sz="1700" spc="-25" dirty="0">
                  <a:solidFill>
                    <a:srgbClr val="002F4A"/>
                  </a:solidFill>
                  <a:latin typeface="Trebuchet MS"/>
                  <a:cs typeface="Trebuchet MS"/>
                </a:rPr>
                <a:t>on</a:t>
              </a:r>
              <a:r>
                <a:rPr sz="1700" spc="500" dirty="0">
                  <a:solidFill>
                    <a:srgbClr val="002F4A"/>
                  </a:solidFill>
                  <a:latin typeface="Trebuchet MS"/>
                  <a:cs typeface="Trebuchet MS"/>
                </a:rPr>
                <a:t> </a:t>
              </a:r>
              <a:r>
                <a:rPr sz="1700" spc="-10" dirty="0">
                  <a:solidFill>
                    <a:srgbClr val="002F4A"/>
                  </a:solidFill>
                  <a:latin typeface="Trebuchet MS"/>
                  <a:cs typeface="Trebuchet MS"/>
                </a:rPr>
                <a:t>September</a:t>
              </a:r>
              <a:r>
                <a:rPr sz="1700" spc="-75" dirty="0">
                  <a:solidFill>
                    <a:srgbClr val="002F4A"/>
                  </a:solidFill>
                  <a:latin typeface="Trebuchet MS"/>
                  <a:cs typeface="Trebuchet MS"/>
                </a:rPr>
                <a:t> </a:t>
              </a:r>
              <a:r>
                <a:rPr sz="1700" spc="-25" dirty="0">
                  <a:solidFill>
                    <a:srgbClr val="002F4A"/>
                  </a:solidFill>
                  <a:latin typeface="Trebuchet MS"/>
                  <a:cs typeface="Trebuchet MS"/>
                </a:rPr>
                <a:t>29.</a:t>
              </a:r>
              <a:r>
                <a:rPr sz="1700" spc="-105" dirty="0">
                  <a:solidFill>
                    <a:srgbClr val="002F4A"/>
                  </a:solidFill>
                  <a:latin typeface="Trebuchet MS"/>
                  <a:cs typeface="Trebuchet MS"/>
                </a:rPr>
                <a:t> </a:t>
              </a:r>
              <a:r>
                <a:rPr sz="1700" dirty="0">
                  <a:solidFill>
                    <a:srgbClr val="002F4A"/>
                  </a:solidFill>
                  <a:latin typeface="Trebuchet MS"/>
                  <a:cs typeface="Trebuchet MS"/>
                </a:rPr>
                <a:t>The</a:t>
              </a:r>
              <a:r>
                <a:rPr sz="1700" spc="-70" dirty="0">
                  <a:solidFill>
                    <a:srgbClr val="002F4A"/>
                  </a:solidFill>
                  <a:latin typeface="Trebuchet MS"/>
                  <a:cs typeface="Trebuchet MS"/>
                </a:rPr>
                <a:t> </a:t>
              </a:r>
              <a:r>
                <a:rPr sz="1700" spc="-25" dirty="0">
                  <a:solidFill>
                    <a:srgbClr val="002F4A"/>
                  </a:solidFill>
                  <a:latin typeface="Trebuchet MS"/>
                  <a:cs typeface="Trebuchet MS"/>
                </a:rPr>
                <a:t>brieﬁng</a:t>
              </a:r>
              <a:r>
                <a:rPr sz="1700" spc="-70" dirty="0">
                  <a:solidFill>
                    <a:srgbClr val="002F4A"/>
                  </a:solidFill>
                  <a:latin typeface="Trebuchet MS"/>
                  <a:cs typeface="Trebuchet MS"/>
                </a:rPr>
                <a:t> </a:t>
              </a:r>
              <a:r>
                <a:rPr sz="1700" dirty="0">
                  <a:solidFill>
                    <a:srgbClr val="002F4A"/>
                  </a:solidFill>
                  <a:latin typeface="Trebuchet MS"/>
                  <a:cs typeface="Trebuchet MS"/>
                </a:rPr>
                <a:t>underscored</a:t>
              </a:r>
              <a:r>
                <a:rPr sz="1700" spc="-75" dirty="0">
                  <a:solidFill>
                    <a:srgbClr val="002F4A"/>
                  </a:solidFill>
                  <a:latin typeface="Trebuchet MS"/>
                  <a:cs typeface="Trebuchet MS"/>
                </a:rPr>
                <a:t> </a:t>
              </a:r>
              <a:r>
                <a:rPr sz="1700" spc="-60" dirty="0">
                  <a:solidFill>
                    <a:srgbClr val="002F4A"/>
                  </a:solidFill>
                  <a:latin typeface="Trebuchet MS"/>
                  <a:cs typeface="Trebuchet MS"/>
                </a:rPr>
                <a:t>the</a:t>
              </a:r>
              <a:r>
                <a:rPr sz="1700" spc="-70" dirty="0">
                  <a:solidFill>
                    <a:srgbClr val="002F4A"/>
                  </a:solidFill>
                  <a:latin typeface="Trebuchet MS"/>
                  <a:cs typeface="Trebuchet MS"/>
                </a:rPr>
                <a:t> </a:t>
              </a:r>
              <a:r>
                <a:rPr sz="1700" spc="-60" dirty="0">
                  <a:solidFill>
                    <a:srgbClr val="002F4A"/>
                  </a:solidFill>
                  <a:latin typeface="Trebuchet MS"/>
                  <a:cs typeface="Trebuchet MS"/>
                </a:rPr>
                <a:t>vital</a:t>
              </a:r>
              <a:r>
                <a:rPr sz="1700" spc="-75" dirty="0">
                  <a:solidFill>
                    <a:srgbClr val="002F4A"/>
                  </a:solidFill>
                  <a:latin typeface="Trebuchet MS"/>
                  <a:cs typeface="Trebuchet MS"/>
                </a:rPr>
                <a:t> </a:t>
              </a:r>
              <a:r>
                <a:rPr sz="1700" spc="-10" dirty="0">
                  <a:solidFill>
                    <a:srgbClr val="002F4A"/>
                  </a:solidFill>
                  <a:latin typeface="Trebuchet MS"/>
                  <a:cs typeface="Trebuchet MS"/>
                </a:rPr>
                <a:t>importance</a:t>
              </a:r>
              <a:r>
                <a:rPr sz="1700" spc="-70" dirty="0">
                  <a:solidFill>
                    <a:srgbClr val="002F4A"/>
                  </a:solidFill>
                  <a:latin typeface="Trebuchet MS"/>
                  <a:cs typeface="Trebuchet MS"/>
                </a:rPr>
                <a:t> </a:t>
              </a:r>
              <a:r>
                <a:rPr sz="1700" dirty="0">
                  <a:solidFill>
                    <a:srgbClr val="002F4A"/>
                  </a:solidFill>
                  <a:latin typeface="Trebuchet MS"/>
                  <a:cs typeface="Trebuchet MS"/>
                </a:rPr>
                <a:t>of</a:t>
              </a:r>
              <a:r>
                <a:rPr sz="1700" spc="-70" dirty="0">
                  <a:solidFill>
                    <a:srgbClr val="002F4A"/>
                  </a:solidFill>
                  <a:latin typeface="Trebuchet MS"/>
                  <a:cs typeface="Trebuchet MS"/>
                </a:rPr>
                <a:t> </a:t>
              </a:r>
              <a:r>
                <a:rPr sz="1700" dirty="0">
                  <a:solidFill>
                    <a:srgbClr val="002F4A"/>
                  </a:solidFill>
                  <a:latin typeface="Trebuchet MS"/>
                  <a:cs typeface="Trebuchet MS"/>
                </a:rPr>
                <a:t>sustained</a:t>
              </a:r>
              <a:r>
                <a:rPr sz="1700" spc="-75" dirty="0">
                  <a:solidFill>
                    <a:srgbClr val="002F4A"/>
                  </a:solidFill>
                  <a:latin typeface="Trebuchet MS"/>
                  <a:cs typeface="Trebuchet MS"/>
                </a:rPr>
                <a:t> </a:t>
              </a:r>
              <a:r>
                <a:rPr sz="1700" dirty="0">
                  <a:solidFill>
                    <a:srgbClr val="002F4A"/>
                  </a:solidFill>
                  <a:latin typeface="Trebuchet MS"/>
                  <a:cs typeface="Trebuchet MS"/>
                </a:rPr>
                <a:t>funding</a:t>
              </a:r>
              <a:r>
                <a:rPr sz="1700" spc="-70" dirty="0">
                  <a:solidFill>
                    <a:srgbClr val="002F4A"/>
                  </a:solidFill>
                  <a:latin typeface="Trebuchet MS"/>
                  <a:cs typeface="Trebuchet MS"/>
                </a:rPr>
                <a:t> </a:t>
              </a:r>
              <a:r>
                <a:rPr sz="1700" spc="-30" dirty="0">
                  <a:solidFill>
                    <a:srgbClr val="002F4A"/>
                  </a:solidFill>
                  <a:latin typeface="Trebuchet MS"/>
                  <a:cs typeface="Trebuchet MS"/>
                </a:rPr>
                <a:t>for</a:t>
              </a:r>
              <a:r>
                <a:rPr sz="1700" spc="-75" dirty="0">
                  <a:solidFill>
                    <a:srgbClr val="002F4A"/>
                  </a:solidFill>
                  <a:latin typeface="Trebuchet MS"/>
                  <a:cs typeface="Trebuchet MS"/>
                </a:rPr>
                <a:t> </a:t>
              </a:r>
              <a:r>
                <a:rPr sz="1700" spc="-10" dirty="0">
                  <a:solidFill>
                    <a:srgbClr val="002F4A"/>
                  </a:solidFill>
                  <a:latin typeface="Trebuchet MS"/>
                  <a:cs typeface="Trebuchet MS"/>
                </a:rPr>
                <a:t>local</a:t>
              </a:r>
              <a:r>
                <a:rPr sz="1700" spc="-70" dirty="0">
                  <a:solidFill>
                    <a:srgbClr val="002F4A"/>
                  </a:solidFill>
                  <a:latin typeface="Trebuchet MS"/>
                  <a:cs typeface="Trebuchet MS"/>
                </a:rPr>
                <a:t> </a:t>
              </a:r>
              <a:r>
                <a:rPr sz="1700" dirty="0">
                  <a:solidFill>
                    <a:srgbClr val="002F4A"/>
                  </a:solidFill>
                  <a:latin typeface="Trebuchet MS"/>
                  <a:cs typeface="Trebuchet MS"/>
                </a:rPr>
                <a:t>and</a:t>
              </a:r>
              <a:r>
                <a:rPr sz="1700" spc="-70" dirty="0">
                  <a:solidFill>
                    <a:srgbClr val="002F4A"/>
                  </a:solidFill>
                  <a:latin typeface="Trebuchet MS"/>
                  <a:cs typeface="Trebuchet MS"/>
                </a:rPr>
                <a:t> </a:t>
              </a:r>
              <a:r>
                <a:rPr sz="1700" spc="-10" dirty="0">
                  <a:solidFill>
                    <a:srgbClr val="002F4A"/>
                  </a:solidFill>
                  <a:latin typeface="Trebuchet MS"/>
                  <a:cs typeface="Trebuchet MS"/>
                </a:rPr>
                <a:t>regional </a:t>
              </a:r>
              <a:r>
                <a:rPr sz="1700" spc="-20" dirty="0">
                  <a:solidFill>
                    <a:srgbClr val="002F4A"/>
                  </a:solidFill>
                  <a:latin typeface="Trebuchet MS"/>
                  <a:cs typeface="Trebuchet MS"/>
                </a:rPr>
                <a:t>public</a:t>
              </a:r>
              <a:r>
                <a:rPr sz="1700" spc="-85" dirty="0">
                  <a:solidFill>
                    <a:srgbClr val="002F4A"/>
                  </a:solidFill>
                  <a:latin typeface="Trebuchet MS"/>
                  <a:cs typeface="Trebuchet MS"/>
                </a:rPr>
                <a:t> </a:t>
              </a:r>
              <a:r>
                <a:rPr sz="1700" spc="-40" dirty="0">
                  <a:solidFill>
                    <a:srgbClr val="002F4A"/>
                  </a:solidFill>
                  <a:latin typeface="Trebuchet MS"/>
                  <a:cs typeface="Trebuchet MS"/>
                </a:rPr>
                <a:t>health</a:t>
              </a:r>
              <a:r>
                <a:rPr sz="1700" spc="-85" dirty="0">
                  <a:solidFill>
                    <a:srgbClr val="002F4A"/>
                  </a:solidFill>
                  <a:latin typeface="Trebuchet MS"/>
                  <a:cs typeface="Trebuchet MS"/>
                </a:rPr>
                <a:t> </a:t>
              </a:r>
              <a:r>
                <a:rPr sz="1700" spc="65" dirty="0">
                  <a:solidFill>
                    <a:srgbClr val="002F4A"/>
                  </a:solidFill>
                  <a:latin typeface="Trebuchet MS"/>
                  <a:cs typeface="Trebuchet MS"/>
                </a:rPr>
                <a:t>across</a:t>
              </a:r>
              <a:r>
                <a:rPr sz="1700" spc="-80" dirty="0">
                  <a:solidFill>
                    <a:srgbClr val="002F4A"/>
                  </a:solidFill>
                  <a:latin typeface="Trebuchet MS"/>
                  <a:cs typeface="Trebuchet MS"/>
                </a:rPr>
                <a:t> </a:t>
              </a:r>
              <a:r>
                <a:rPr sz="1700" spc="-60" dirty="0">
                  <a:solidFill>
                    <a:srgbClr val="002F4A"/>
                  </a:solidFill>
                  <a:latin typeface="Trebuchet MS"/>
                  <a:cs typeface="Trebuchet MS"/>
                </a:rPr>
                <a:t>the</a:t>
              </a:r>
              <a:r>
                <a:rPr sz="1700" spc="-85" dirty="0">
                  <a:solidFill>
                    <a:srgbClr val="002F4A"/>
                  </a:solidFill>
                  <a:latin typeface="Trebuchet MS"/>
                  <a:cs typeface="Trebuchet MS"/>
                </a:rPr>
                <a:t> </a:t>
              </a:r>
              <a:r>
                <a:rPr sz="1700" spc="-10" dirty="0">
                  <a:solidFill>
                    <a:srgbClr val="002F4A"/>
                  </a:solidFill>
                  <a:latin typeface="Trebuchet MS"/>
                  <a:cs typeface="Trebuchet MS"/>
                </a:rPr>
                <a:t>Commonwealth.</a:t>
              </a:r>
              <a:endParaRPr sz="1700" dirty="0">
                <a:latin typeface="Trebuchet MS"/>
                <a:cs typeface="Trebuchet MS"/>
              </a:endParaRPr>
            </a:p>
            <a:p>
              <a:pPr marL="12700" marR="165735">
                <a:lnSpc>
                  <a:spcPts val="1939"/>
                </a:lnSpc>
                <a:spcBef>
                  <a:spcPts val="595"/>
                </a:spcBef>
              </a:pPr>
              <a:r>
                <a:rPr sz="1700" dirty="0">
                  <a:solidFill>
                    <a:srgbClr val="002F4A"/>
                  </a:solidFill>
                  <a:latin typeface="Trebuchet MS"/>
                  <a:cs typeface="Trebuchet MS"/>
                </a:rPr>
                <a:t>Commissioner</a:t>
              </a:r>
              <a:r>
                <a:rPr sz="1700" spc="-25" dirty="0">
                  <a:solidFill>
                    <a:srgbClr val="002F4A"/>
                  </a:solidFill>
                  <a:latin typeface="Trebuchet MS"/>
                  <a:cs typeface="Trebuchet MS"/>
                </a:rPr>
                <a:t> </a:t>
              </a:r>
              <a:r>
                <a:rPr sz="1700" spc="-55" dirty="0">
                  <a:solidFill>
                    <a:srgbClr val="002F4A"/>
                  </a:solidFill>
                  <a:latin typeface="Trebuchet MS"/>
                  <a:cs typeface="Trebuchet MS"/>
                </a:rPr>
                <a:t>O’Leary</a:t>
              </a:r>
              <a:r>
                <a:rPr sz="1700" spc="-25" dirty="0">
                  <a:solidFill>
                    <a:srgbClr val="002F4A"/>
                  </a:solidFill>
                  <a:latin typeface="Trebuchet MS"/>
                  <a:cs typeface="Trebuchet MS"/>
                </a:rPr>
                <a:t> highlighted </a:t>
              </a:r>
              <a:r>
                <a:rPr sz="1700" spc="-60" dirty="0">
                  <a:solidFill>
                    <a:srgbClr val="002F4A"/>
                  </a:solidFill>
                  <a:latin typeface="Trebuchet MS"/>
                  <a:cs typeface="Trebuchet MS"/>
                </a:rPr>
                <a:t>the</a:t>
              </a:r>
              <a:r>
                <a:rPr sz="1700" spc="-25" dirty="0">
                  <a:solidFill>
                    <a:srgbClr val="002F4A"/>
                  </a:solidFill>
                  <a:latin typeface="Trebuchet MS"/>
                  <a:cs typeface="Trebuchet MS"/>
                </a:rPr>
                <a:t> </a:t>
              </a:r>
              <a:r>
                <a:rPr sz="1700" spc="-10" dirty="0">
                  <a:solidFill>
                    <a:srgbClr val="002F4A"/>
                  </a:solidFill>
                  <a:latin typeface="Trebuchet MS"/>
                  <a:cs typeface="Trebuchet MS"/>
                </a:rPr>
                <a:t>work</a:t>
              </a:r>
              <a:r>
                <a:rPr sz="1700" spc="-20" dirty="0">
                  <a:solidFill>
                    <a:srgbClr val="002F4A"/>
                  </a:solidFill>
                  <a:latin typeface="Trebuchet MS"/>
                  <a:cs typeface="Trebuchet MS"/>
                </a:rPr>
                <a:t> </a:t>
              </a:r>
              <a:r>
                <a:rPr sz="1700" dirty="0">
                  <a:solidFill>
                    <a:srgbClr val="002F4A"/>
                  </a:solidFill>
                  <a:latin typeface="Trebuchet MS"/>
                  <a:cs typeface="Trebuchet MS"/>
                </a:rPr>
                <a:t>of</a:t>
              </a:r>
              <a:r>
                <a:rPr sz="1700" spc="-25" dirty="0">
                  <a:solidFill>
                    <a:srgbClr val="002F4A"/>
                  </a:solidFill>
                  <a:latin typeface="Trebuchet MS"/>
                  <a:cs typeface="Trebuchet MS"/>
                </a:rPr>
                <a:t> </a:t>
              </a:r>
              <a:r>
                <a:rPr sz="1700" spc="-60" dirty="0">
                  <a:solidFill>
                    <a:srgbClr val="002F4A"/>
                  </a:solidFill>
                  <a:latin typeface="Trebuchet MS"/>
                  <a:cs typeface="Trebuchet MS"/>
                </a:rPr>
                <a:t>the</a:t>
              </a:r>
              <a:r>
                <a:rPr sz="1700" spc="-25" dirty="0">
                  <a:solidFill>
                    <a:srgbClr val="002F4A"/>
                  </a:solidFill>
                  <a:latin typeface="Trebuchet MS"/>
                  <a:cs typeface="Trebuchet MS"/>
                </a:rPr>
                <a:t> </a:t>
              </a:r>
              <a:r>
                <a:rPr sz="1700" dirty="0">
                  <a:solidFill>
                    <a:srgbClr val="002F4A"/>
                  </a:solidFill>
                  <a:latin typeface="Trebuchet MS"/>
                  <a:cs typeface="Trebuchet MS"/>
                </a:rPr>
                <a:t>Hampshire</a:t>
              </a:r>
              <a:r>
                <a:rPr sz="1700" spc="-25" dirty="0">
                  <a:solidFill>
                    <a:srgbClr val="002F4A"/>
                  </a:solidFill>
                  <a:latin typeface="Trebuchet MS"/>
                  <a:cs typeface="Trebuchet MS"/>
                </a:rPr>
                <a:t> </a:t>
              </a:r>
              <a:r>
                <a:rPr sz="1700" dirty="0">
                  <a:solidFill>
                    <a:srgbClr val="002F4A"/>
                  </a:solidFill>
                  <a:latin typeface="Trebuchet MS"/>
                  <a:cs typeface="Trebuchet MS"/>
                </a:rPr>
                <a:t>Public</a:t>
              </a:r>
              <a:r>
                <a:rPr sz="1700" spc="-20" dirty="0">
                  <a:solidFill>
                    <a:srgbClr val="002F4A"/>
                  </a:solidFill>
                  <a:latin typeface="Trebuchet MS"/>
                  <a:cs typeface="Trebuchet MS"/>
                </a:rPr>
                <a:t> </a:t>
              </a:r>
              <a:r>
                <a:rPr sz="1700" spc="-25" dirty="0">
                  <a:solidFill>
                    <a:srgbClr val="002F4A"/>
                  </a:solidFill>
                  <a:latin typeface="Trebuchet MS"/>
                  <a:cs typeface="Trebuchet MS"/>
                </a:rPr>
                <a:t>Health </a:t>
              </a:r>
              <a:r>
                <a:rPr sz="1700" dirty="0">
                  <a:solidFill>
                    <a:srgbClr val="002F4A"/>
                  </a:solidFill>
                  <a:latin typeface="Trebuchet MS"/>
                  <a:cs typeface="Trebuchet MS"/>
                </a:rPr>
                <a:t>Shared</a:t>
              </a:r>
              <a:r>
                <a:rPr sz="1700" spc="-25" dirty="0">
                  <a:solidFill>
                    <a:srgbClr val="002F4A"/>
                  </a:solidFill>
                  <a:latin typeface="Trebuchet MS"/>
                  <a:cs typeface="Trebuchet MS"/>
                </a:rPr>
                <a:t> </a:t>
              </a:r>
              <a:r>
                <a:rPr sz="1700" dirty="0">
                  <a:solidFill>
                    <a:srgbClr val="002F4A"/>
                  </a:solidFill>
                  <a:latin typeface="Trebuchet MS"/>
                  <a:cs typeface="Trebuchet MS"/>
                </a:rPr>
                <a:t>Services</a:t>
              </a:r>
              <a:r>
                <a:rPr sz="1700" spc="-25" dirty="0">
                  <a:solidFill>
                    <a:srgbClr val="002F4A"/>
                  </a:solidFill>
                  <a:latin typeface="Trebuchet MS"/>
                  <a:cs typeface="Trebuchet MS"/>
                </a:rPr>
                <a:t> </a:t>
              </a:r>
              <a:r>
                <a:rPr sz="1700" spc="-10" dirty="0">
                  <a:solidFill>
                    <a:srgbClr val="002F4A"/>
                  </a:solidFill>
                  <a:latin typeface="Trebuchet MS"/>
                  <a:cs typeface="Trebuchet MS"/>
                </a:rPr>
                <a:t>Collaborative </a:t>
              </a:r>
              <a:r>
                <a:rPr sz="1700" dirty="0">
                  <a:solidFill>
                    <a:srgbClr val="002F4A"/>
                  </a:solidFill>
                  <a:latin typeface="Trebuchet MS"/>
                  <a:cs typeface="Trebuchet MS"/>
                </a:rPr>
                <a:t>(HPHSSC),</a:t>
              </a:r>
              <a:r>
                <a:rPr sz="1700" spc="-10" dirty="0">
                  <a:solidFill>
                    <a:srgbClr val="002F4A"/>
                  </a:solidFill>
                  <a:latin typeface="Trebuchet MS"/>
                  <a:cs typeface="Trebuchet MS"/>
                </a:rPr>
                <a:t> </a:t>
              </a:r>
              <a:r>
                <a:rPr sz="1700" dirty="0">
                  <a:solidFill>
                    <a:srgbClr val="002F4A"/>
                  </a:solidFill>
                  <a:latin typeface="Trebuchet MS"/>
                  <a:cs typeface="Trebuchet MS"/>
                </a:rPr>
                <a:t>overseen</a:t>
              </a:r>
              <a:r>
                <a:rPr sz="1700" spc="-5" dirty="0">
                  <a:solidFill>
                    <a:srgbClr val="002F4A"/>
                  </a:solidFill>
                  <a:latin typeface="Trebuchet MS"/>
                  <a:cs typeface="Trebuchet MS"/>
                </a:rPr>
                <a:t> </a:t>
              </a:r>
              <a:r>
                <a:rPr sz="1700" spc="-20" dirty="0">
                  <a:solidFill>
                    <a:srgbClr val="002F4A"/>
                  </a:solidFill>
                  <a:latin typeface="Trebuchet MS"/>
                  <a:cs typeface="Trebuchet MS"/>
                </a:rPr>
                <a:t>by</a:t>
              </a:r>
              <a:r>
                <a:rPr sz="1700" spc="-5" dirty="0">
                  <a:solidFill>
                    <a:srgbClr val="002F4A"/>
                  </a:solidFill>
                  <a:latin typeface="Trebuchet MS"/>
                  <a:cs typeface="Trebuchet MS"/>
                </a:rPr>
                <a:t> </a:t>
              </a:r>
              <a:r>
                <a:rPr sz="1700" dirty="0">
                  <a:solidFill>
                    <a:srgbClr val="002F4A"/>
                  </a:solidFill>
                  <a:latin typeface="Trebuchet MS"/>
                  <a:cs typeface="Trebuchet MS"/>
                </a:rPr>
                <a:t>Northampton</a:t>
              </a:r>
              <a:r>
                <a:rPr sz="1700" spc="-5" dirty="0">
                  <a:solidFill>
                    <a:srgbClr val="002F4A"/>
                  </a:solidFill>
                  <a:latin typeface="Trebuchet MS"/>
                  <a:cs typeface="Trebuchet MS"/>
                </a:rPr>
                <a:t> </a:t>
              </a:r>
              <a:r>
                <a:rPr sz="1700" dirty="0">
                  <a:solidFill>
                    <a:srgbClr val="002F4A"/>
                  </a:solidFill>
                  <a:latin typeface="Trebuchet MS"/>
                  <a:cs typeface="Trebuchet MS"/>
                </a:rPr>
                <a:t>DHHS,</a:t>
              </a:r>
              <a:r>
                <a:rPr sz="1700" spc="-5" dirty="0">
                  <a:solidFill>
                    <a:srgbClr val="002F4A"/>
                  </a:solidFill>
                  <a:latin typeface="Trebuchet MS"/>
                  <a:cs typeface="Trebuchet MS"/>
                </a:rPr>
                <a:t> </a:t>
              </a:r>
              <a:r>
                <a:rPr sz="1700" spc="50" dirty="0">
                  <a:solidFill>
                    <a:srgbClr val="002F4A"/>
                  </a:solidFill>
                  <a:latin typeface="Trebuchet MS"/>
                  <a:cs typeface="Trebuchet MS"/>
                </a:rPr>
                <a:t>showcasing</a:t>
              </a:r>
              <a:r>
                <a:rPr sz="1700" spc="-5" dirty="0">
                  <a:solidFill>
                    <a:srgbClr val="002F4A"/>
                  </a:solidFill>
                  <a:latin typeface="Trebuchet MS"/>
                  <a:cs typeface="Trebuchet MS"/>
                </a:rPr>
                <a:t> </a:t>
              </a:r>
              <a:r>
                <a:rPr sz="1700" dirty="0">
                  <a:solidFill>
                    <a:srgbClr val="002F4A"/>
                  </a:solidFill>
                  <a:latin typeface="Trebuchet MS"/>
                  <a:cs typeface="Trebuchet MS"/>
                </a:rPr>
                <a:t>how</a:t>
              </a:r>
              <a:r>
                <a:rPr sz="1700" spc="-5" dirty="0">
                  <a:solidFill>
                    <a:srgbClr val="002F4A"/>
                  </a:solidFill>
                  <a:latin typeface="Trebuchet MS"/>
                  <a:cs typeface="Trebuchet MS"/>
                </a:rPr>
                <a:t> </a:t>
              </a:r>
              <a:r>
                <a:rPr sz="1700" spc="-25" dirty="0">
                  <a:solidFill>
                    <a:srgbClr val="002F4A"/>
                  </a:solidFill>
                  <a:latin typeface="Trebuchet MS"/>
                  <a:cs typeface="Trebuchet MS"/>
                </a:rPr>
                <a:t>collaboration</a:t>
              </a:r>
              <a:r>
                <a:rPr sz="1700" spc="-5" dirty="0">
                  <a:solidFill>
                    <a:srgbClr val="002F4A"/>
                  </a:solidFill>
                  <a:latin typeface="Trebuchet MS"/>
                  <a:cs typeface="Trebuchet MS"/>
                </a:rPr>
                <a:t> </a:t>
              </a:r>
              <a:r>
                <a:rPr sz="1700" dirty="0">
                  <a:solidFill>
                    <a:srgbClr val="002F4A"/>
                  </a:solidFill>
                  <a:latin typeface="Trebuchet MS"/>
                  <a:cs typeface="Trebuchet MS"/>
                </a:rPr>
                <a:t>among</a:t>
              </a:r>
              <a:r>
                <a:rPr sz="1700" spc="-5" dirty="0">
                  <a:solidFill>
                    <a:srgbClr val="002F4A"/>
                  </a:solidFill>
                  <a:latin typeface="Trebuchet MS"/>
                  <a:cs typeface="Trebuchet MS"/>
                </a:rPr>
                <a:t> </a:t>
              </a:r>
              <a:r>
                <a:rPr sz="1700" spc="-10" dirty="0">
                  <a:solidFill>
                    <a:srgbClr val="002F4A"/>
                  </a:solidFill>
                  <a:latin typeface="Trebuchet MS"/>
                  <a:cs typeface="Trebuchet MS"/>
                </a:rPr>
                <a:t>communities </a:t>
              </a:r>
              <a:r>
                <a:rPr sz="1700" dirty="0">
                  <a:solidFill>
                    <a:srgbClr val="002F4A"/>
                  </a:solidFill>
                  <a:latin typeface="Trebuchet MS"/>
                  <a:cs typeface="Trebuchet MS"/>
                </a:rPr>
                <a:t>strengthens</a:t>
              </a:r>
              <a:r>
                <a:rPr sz="1700" spc="-70" dirty="0">
                  <a:solidFill>
                    <a:srgbClr val="002F4A"/>
                  </a:solidFill>
                  <a:latin typeface="Trebuchet MS"/>
                  <a:cs typeface="Trebuchet MS"/>
                </a:rPr>
                <a:t> </a:t>
              </a:r>
              <a:r>
                <a:rPr sz="1700" spc="-10" dirty="0">
                  <a:solidFill>
                    <a:srgbClr val="002F4A"/>
                  </a:solidFill>
                  <a:latin typeface="Trebuchet MS"/>
                  <a:cs typeface="Trebuchet MS"/>
                </a:rPr>
                <a:t>local</a:t>
              </a:r>
              <a:r>
                <a:rPr sz="1700" spc="-70" dirty="0">
                  <a:solidFill>
                    <a:srgbClr val="002F4A"/>
                  </a:solidFill>
                  <a:latin typeface="Trebuchet MS"/>
                  <a:cs typeface="Trebuchet MS"/>
                </a:rPr>
                <a:t> </a:t>
              </a:r>
              <a:r>
                <a:rPr sz="1700" spc="-60" dirty="0">
                  <a:solidFill>
                    <a:srgbClr val="002F4A"/>
                  </a:solidFill>
                  <a:latin typeface="Trebuchet MS"/>
                  <a:cs typeface="Trebuchet MS"/>
                </a:rPr>
                <a:t>capacity,</a:t>
              </a:r>
              <a:r>
                <a:rPr sz="1700" spc="-70" dirty="0">
                  <a:solidFill>
                    <a:srgbClr val="002F4A"/>
                  </a:solidFill>
                  <a:latin typeface="Trebuchet MS"/>
                  <a:cs typeface="Trebuchet MS"/>
                </a:rPr>
                <a:t> </a:t>
              </a:r>
              <a:r>
                <a:rPr sz="1700" spc="-20" dirty="0">
                  <a:solidFill>
                    <a:srgbClr val="002F4A"/>
                  </a:solidFill>
                  <a:latin typeface="Trebuchet MS"/>
                  <a:cs typeface="Trebuchet MS"/>
                </a:rPr>
                <a:t>consistency,</a:t>
              </a:r>
              <a:r>
                <a:rPr sz="1700" spc="-65" dirty="0">
                  <a:solidFill>
                    <a:srgbClr val="002F4A"/>
                  </a:solidFill>
                  <a:latin typeface="Trebuchet MS"/>
                  <a:cs typeface="Trebuchet MS"/>
                </a:rPr>
                <a:t> </a:t>
              </a:r>
              <a:r>
                <a:rPr sz="1700" dirty="0">
                  <a:solidFill>
                    <a:srgbClr val="002F4A"/>
                  </a:solidFill>
                  <a:latin typeface="Trebuchet MS"/>
                  <a:cs typeface="Trebuchet MS"/>
                </a:rPr>
                <a:t>and</a:t>
              </a:r>
              <a:r>
                <a:rPr sz="1700" spc="-70" dirty="0">
                  <a:solidFill>
                    <a:srgbClr val="002F4A"/>
                  </a:solidFill>
                  <a:latin typeface="Trebuchet MS"/>
                  <a:cs typeface="Trebuchet MS"/>
                </a:rPr>
                <a:t> </a:t>
              </a:r>
              <a:r>
                <a:rPr sz="1700" spc="-45" dirty="0">
                  <a:solidFill>
                    <a:srgbClr val="002F4A"/>
                  </a:solidFill>
                  <a:latin typeface="Trebuchet MS"/>
                  <a:cs typeface="Trebuchet MS"/>
                </a:rPr>
                <a:t>equity</a:t>
              </a:r>
              <a:r>
                <a:rPr sz="1700" spc="-70" dirty="0">
                  <a:solidFill>
                    <a:srgbClr val="002F4A"/>
                  </a:solidFill>
                  <a:latin typeface="Trebuchet MS"/>
                  <a:cs typeface="Trebuchet MS"/>
                </a:rPr>
                <a:t> </a:t>
              </a:r>
              <a:r>
                <a:rPr sz="1700" spc="-40" dirty="0">
                  <a:solidFill>
                    <a:srgbClr val="002F4A"/>
                  </a:solidFill>
                  <a:latin typeface="Trebuchet MS"/>
                  <a:cs typeface="Trebuchet MS"/>
                </a:rPr>
                <a:t>in</a:t>
              </a:r>
              <a:r>
                <a:rPr sz="1700" spc="-70" dirty="0">
                  <a:solidFill>
                    <a:srgbClr val="002F4A"/>
                  </a:solidFill>
                  <a:latin typeface="Trebuchet MS"/>
                  <a:cs typeface="Trebuchet MS"/>
                </a:rPr>
                <a:t> </a:t>
              </a:r>
              <a:r>
                <a:rPr sz="1700" spc="-20" dirty="0">
                  <a:solidFill>
                    <a:srgbClr val="002F4A"/>
                  </a:solidFill>
                  <a:latin typeface="Trebuchet MS"/>
                  <a:cs typeface="Trebuchet MS"/>
                </a:rPr>
                <a:t>public</a:t>
              </a:r>
              <a:r>
                <a:rPr sz="1700" spc="-65" dirty="0">
                  <a:solidFill>
                    <a:srgbClr val="002F4A"/>
                  </a:solidFill>
                  <a:latin typeface="Trebuchet MS"/>
                  <a:cs typeface="Trebuchet MS"/>
                </a:rPr>
                <a:t> </a:t>
              </a:r>
              <a:r>
                <a:rPr sz="1700" spc="-40" dirty="0">
                  <a:solidFill>
                    <a:srgbClr val="002F4A"/>
                  </a:solidFill>
                  <a:latin typeface="Trebuchet MS"/>
                  <a:cs typeface="Trebuchet MS"/>
                </a:rPr>
                <a:t>health</a:t>
              </a:r>
              <a:r>
                <a:rPr sz="1700" spc="-70" dirty="0">
                  <a:solidFill>
                    <a:srgbClr val="002F4A"/>
                  </a:solidFill>
                  <a:latin typeface="Trebuchet MS"/>
                  <a:cs typeface="Trebuchet MS"/>
                </a:rPr>
                <a:t> </a:t>
              </a:r>
              <a:r>
                <a:rPr sz="1700" spc="-10" dirty="0">
                  <a:solidFill>
                    <a:srgbClr val="002F4A"/>
                  </a:solidFill>
                  <a:latin typeface="Trebuchet MS"/>
                  <a:cs typeface="Trebuchet MS"/>
                </a:rPr>
                <a:t>services.</a:t>
              </a:r>
              <a:r>
                <a:rPr sz="1700" spc="-100" dirty="0">
                  <a:solidFill>
                    <a:srgbClr val="002F4A"/>
                  </a:solidFill>
                  <a:latin typeface="Trebuchet MS"/>
                  <a:cs typeface="Trebuchet MS"/>
                </a:rPr>
                <a:t> </a:t>
              </a:r>
              <a:r>
                <a:rPr sz="1700" dirty="0">
                  <a:solidFill>
                    <a:srgbClr val="002F4A"/>
                  </a:solidFill>
                  <a:latin typeface="Trebuchet MS"/>
                  <a:cs typeface="Trebuchet MS"/>
                </a:rPr>
                <a:t>The</a:t>
              </a:r>
              <a:r>
                <a:rPr sz="1700" spc="-70" dirty="0">
                  <a:solidFill>
                    <a:srgbClr val="002F4A"/>
                  </a:solidFill>
                  <a:latin typeface="Trebuchet MS"/>
                  <a:cs typeface="Trebuchet MS"/>
                </a:rPr>
                <a:t> </a:t>
              </a:r>
              <a:r>
                <a:rPr sz="1700" spc="-90" dirty="0">
                  <a:solidFill>
                    <a:srgbClr val="002F4A"/>
                  </a:solidFill>
                  <a:latin typeface="Trebuchet MS"/>
                  <a:cs typeface="Trebuchet MS"/>
                </a:rPr>
                <a:t>event,</a:t>
              </a:r>
              <a:r>
                <a:rPr sz="1700" spc="-70" dirty="0">
                  <a:solidFill>
                    <a:srgbClr val="002F4A"/>
                  </a:solidFill>
                  <a:latin typeface="Trebuchet MS"/>
                  <a:cs typeface="Trebuchet MS"/>
                </a:rPr>
                <a:t> </a:t>
              </a:r>
              <a:r>
                <a:rPr sz="1700" dirty="0">
                  <a:solidFill>
                    <a:srgbClr val="002F4A"/>
                  </a:solidFill>
                  <a:latin typeface="Trebuchet MS"/>
                  <a:cs typeface="Trebuchet MS"/>
                </a:rPr>
                <a:t>hosted</a:t>
              </a:r>
              <a:r>
                <a:rPr sz="1700" spc="-65" dirty="0">
                  <a:solidFill>
                    <a:srgbClr val="002F4A"/>
                  </a:solidFill>
                  <a:latin typeface="Trebuchet MS"/>
                  <a:cs typeface="Trebuchet MS"/>
                </a:rPr>
                <a:t> </a:t>
              </a:r>
              <a:r>
                <a:rPr sz="1700" spc="-20" dirty="0">
                  <a:solidFill>
                    <a:srgbClr val="002F4A"/>
                  </a:solidFill>
                  <a:latin typeface="Trebuchet MS"/>
                  <a:cs typeface="Trebuchet MS"/>
                </a:rPr>
                <a:t>by</a:t>
              </a:r>
              <a:r>
                <a:rPr sz="1700" spc="-70" dirty="0">
                  <a:solidFill>
                    <a:srgbClr val="002F4A"/>
                  </a:solidFill>
                  <a:latin typeface="Trebuchet MS"/>
                  <a:cs typeface="Trebuchet MS"/>
                </a:rPr>
                <a:t> </a:t>
              </a:r>
              <a:r>
                <a:rPr sz="1700" spc="-10" dirty="0">
                  <a:solidFill>
                    <a:srgbClr val="002F4A"/>
                  </a:solidFill>
                  <a:latin typeface="Trebuchet MS"/>
                  <a:cs typeface="Trebuchet MS"/>
                </a:rPr>
                <a:t>Senator </a:t>
              </a:r>
              <a:r>
                <a:rPr sz="1700" spc="80" dirty="0">
                  <a:solidFill>
                    <a:srgbClr val="002F4A"/>
                  </a:solidFill>
                  <a:latin typeface="Trebuchet MS"/>
                  <a:cs typeface="Trebuchet MS"/>
                </a:rPr>
                <a:t>Jo</a:t>
              </a:r>
              <a:r>
                <a:rPr sz="1700" spc="-25" dirty="0">
                  <a:solidFill>
                    <a:srgbClr val="002F4A"/>
                  </a:solidFill>
                  <a:latin typeface="Trebuchet MS"/>
                  <a:cs typeface="Trebuchet MS"/>
                </a:rPr>
                <a:t> </a:t>
              </a:r>
              <a:r>
                <a:rPr sz="1700" dirty="0">
                  <a:solidFill>
                    <a:srgbClr val="002F4A"/>
                  </a:solidFill>
                  <a:latin typeface="Trebuchet MS"/>
                  <a:cs typeface="Trebuchet MS"/>
                </a:rPr>
                <a:t>Comerford</a:t>
              </a:r>
              <a:r>
                <a:rPr sz="1700" spc="-25" dirty="0">
                  <a:solidFill>
                    <a:srgbClr val="002F4A"/>
                  </a:solidFill>
                  <a:latin typeface="Trebuchet MS"/>
                  <a:cs typeface="Trebuchet MS"/>
                </a:rPr>
                <a:t> </a:t>
              </a:r>
              <a:r>
                <a:rPr sz="1700" spc="-20" dirty="0">
                  <a:solidFill>
                    <a:srgbClr val="002F4A"/>
                  </a:solidFill>
                  <a:latin typeface="Trebuchet MS"/>
                  <a:cs typeface="Trebuchet MS"/>
                </a:rPr>
                <a:t>(D-</a:t>
              </a:r>
              <a:r>
                <a:rPr sz="1700" spc="-10" dirty="0">
                  <a:solidFill>
                    <a:srgbClr val="002F4A"/>
                  </a:solidFill>
                  <a:latin typeface="Trebuchet MS"/>
                  <a:cs typeface="Trebuchet MS"/>
                </a:rPr>
                <a:t>Northampton)</a:t>
              </a:r>
              <a:r>
                <a:rPr sz="1700" spc="-25" dirty="0">
                  <a:solidFill>
                    <a:srgbClr val="002F4A"/>
                  </a:solidFill>
                  <a:latin typeface="Trebuchet MS"/>
                  <a:cs typeface="Trebuchet MS"/>
                </a:rPr>
                <a:t> </a:t>
              </a:r>
              <a:r>
                <a:rPr sz="1700" dirty="0">
                  <a:solidFill>
                    <a:srgbClr val="002F4A"/>
                  </a:solidFill>
                  <a:latin typeface="Trebuchet MS"/>
                  <a:cs typeface="Trebuchet MS"/>
                </a:rPr>
                <a:t>and</a:t>
              </a:r>
              <a:r>
                <a:rPr sz="1700" spc="-25" dirty="0">
                  <a:solidFill>
                    <a:srgbClr val="002F4A"/>
                  </a:solidFill>
                  <a:latin typeface="Trebuchet MS"/>
                  <a:cs typeface="Trebuchet MS"/>
                </a:rPr>
                <a:t> </a:t>
              </a:r>
              <a:r>
                <a:rPr sz="1700" spc="-30" dirty="0">
                  <a:solidFill>
                    <a:srgbClr val="002F4A"/>
                  </a:solidFill>
                  <a:latin typeface="Trebuchet MS"/>
                  <a:cs typeface="Trebuchet MS"/>
                </a:rPr>
                <a:t>Representative</a:t>
              </a:r>
              <a:r>
                <a:rPr sz="1700" spc="-25" dirty="0">
                  <a:solidFill>
                    <a:srgbClr val="002F4A"/>
                  </a:solidFill>
                  <a:latin typeface="Trebuchet MS"/>
                  <a:cs typeface="Trebuchet MS"/>
                </a:rPr>
                <a:t> </a:t>
              </a:r>
              <a:r>
                <a:rPr sz="1700" dirty="0">
                  <a:solidFill>
                    <a:srgbClr val="002F4A"/>
                  </a:solidFill>
                  <a:latin typeface="Trebuchet MS"/>
                  <a:cs typeface="Trebuchet MS"/>
                </a:rPr>
                <a:t>Hannah</a:t>
              </a:r>
              <a:r>
                <a:rPr sz="1700" spc="-20" dirty="0">
                  <a:solidFill>
                    <a:srgbClr val="002F4A"/>
                  </a:solidFill>
                  <a:latin typeface="Trebuchet MS"/>
                  <a:cs typeface="Trebuchet MS"/>
                </a:rPr>
                <a:t> </a:t>
              </a:r>
              <a:r>
                <a:rPr sz="1700" dirty="0">
                  <a:solidFill>
                    <a:srgbClr val="002F4A"/>
                  </a:solidFill>
                  <a:latin typeface="Trebuchet MS"/>
                  <a:cs typeface="Trebuchet MS"/>
                </a:rPr>
                <a:t>Kane</a:t>
              </a:r>
              <a:r>
                <a:rPr sz="1700" spc="-25" dirty="0">
                  <a:solidFill>
                    <a:srgbClr val="002F4A"/>
                  </a:solidFill>
                  <a:latin typeface="Trebuchet MS"/>
                  <a:cs typeface="Trebuchet MS"/>
                </a:rPr>
                <a:t> </a:t>
              </a:r>
              <a:r>
                <a:rPr sz="1700" spc="-20" dirty="0">
                  <a:solidFill>
                    <a:srgbClr val="002F4A"/>
                  </a:solidFill>
                  <a:latin typeface="Trebuchet MS"/>
                  <a:cs typeface="Trebuchet MS"/>
                </a:rPr>
                <a:t>(R-</a:t>
              </a:r>
              <a:r>
                <a:rPr sz="1700" spc="-35" dirty="0">
                  <a:solidFill>
                    <a:srgbClr val="002F4A"/>
                  </a:solidFill>
                  <a:latin typeface="Trebuchet MS"/>
                  <a:cs typeface="Trebuchet MS"/>
                </a:rPr>
                <a:t>Shrewsbury),</a:t>
              </a:r>
              <a:r>
                <a:rPr sz="1700" spc="-25" dirty="0">
                  <a:solidFill>
                    <a:srgbClr val="002F4A"/>
                  </a:solidFill>
                  <a:latin typeface="Trebuchet MS"/>
                  <a:cs typeface="Trebuchet MS"/>
                </a:rPr>
                <a:t> </a:t>
              </a:r>
              <a:r>
                <a:rPr sz="1700" dirty="0">
                  <a:solidFill>
                    <a:srgbClr val="002F4A"/>
                  </a:solidFill>
                  <a:latin typeface="Trebuchet MS"/>
                  <a:cs typeface="Trebuchet MS"/>
                </a:rPr>
                <a:t>also</a:t>
              </a:r>
              <a:r>
                <a:rPr sz="1700" spc="-25" dirty="0">
                  <a:solidFill>
                    <a:srgbClr val="002F4A"/>
                  </a:solidFill>
                  <a:latin typeface="Trebuchet MS"/>
                  <a:cs typeface="Trebuchet MS"/>
                </a:rPr>
                <a:t> </a:t>
              </a:r>
              <a:r>
                <a:rPr sz="1700" spc="-10" dirty="0">
                  <a:solidFill>
                    <a:srgbClr val="002F4A"/>
                  </a:solidFill>
                  <a:latin typeface="Trebuchet MS"/>
                  <a:cs typeface="Trebuchet MS"/>
                </a:rPr>
                <a:t>featured </a:t>
              </a:r>
              <a:r>
                <a:rPr sz="1700" spc="60" dirty="0">
                  <a:solidFill>
                    <a:srgbClr val="002F4A"/>
                  </a:solidFill>
                  <a:latin typeface="Trebuchet MS"/>
                  <a:cs typeface="Trebuchet MS"/>
                </a:rPr>
                <a:t>Massachusetts</a:t>
              </a:r>
              <a:r>
                <a:rPr sz="1700" spc="-40" dirty="0">
                  <a:solidFill>
                    <a:srgbClr val="002F4A"/>
                  </a:solidFill>
                  <a:latin typeface="Trebuchet MS"/>
                  <a:cs typeface="Trebuchet MS"/>
                </a:rPr>
                <a:t> </a:t>
              </a:r>
              <a:r>
                <a:rPr sz="1700" spc="-25" dirty="0">
                  <a:solidFill>
                    <a:srgbClr val="002F4A"/>
                  </a:solidFill>
                  <a:latin typeface="Trebuchet MS"/>
                  <a:cs typeface="Trebuchet MS"/>
                </a:rPr>
                <a:t>Department</a:t>
              </a:r>
              <a:r>
                <a:rPr sz="1700" spc="-35" dirty="0">
                  <a:solidFill>
                    <a:srgbClr val="002F4A"/>
                  </a:solidFill>
                  <a:latin typeface="Trebuchet MS"/>
                  <a:cs typeface="Trebuchet MS"/>
                </a:rPr>
                <a:t> </a:t>
              </a:r>
              <a:r>
                <a:rPr sz="1700" dirty="0">
                  <a:solidFill>
                    <a:srgbClr val="002F4A"/>
                  </a:solidFill>
                  <a:latin typeface="Trebuchet MS"/>
                  <a:cs typeface="Trebuchet MS"/>
                </a:rPr>
                <a:t>of</a:t>
              </a:r>
              <a:r>
                <a:rPr sz="1700" spc="-40" dirty="0">
                  <a:solidFill>
                    <a:srgbClr val="002F4A"/>
                  </a:solidFill>
                  <a:latin typeface="Trebuchet MS"/>
                  <a:cs typeface="Trebuchet MS"/>
                </a:rPr>
                <a:t> </a:t>
              </a:r>
              <a:r>
                <a:rPr sz="1700" dirty="0">
                  <a:solidFill>
                    <a:srgbClr val="002F4A"/>
                  </a:solidFill>
                  <a:latin typeface="Trebuchet MS"/>
                  <a:cs typeface="Trebuchet MS"/>
                </a:rPr>
                <a:t>Public</a:t>
              </a:r>
              <a:r>
                <a:rPr sz="1700" spc="-35" dirty="0">
                  <a:solidFill>
                    <a:srgbClr val="002F4A"/>
                  </a:solidFill>
                  <a:latin typeface="Trebuchet MS"/>
                  <a:cs typeface="Trebuchet MS"/>
                </a:rPr>
                <a:t> </a:t>
              </a:r>
              <a:r>
                <a:rPr sz="1700" spc="-25" dirty="0">
                  <a:solidFill>
                    <a:srgbClr val="002F4A"/>
                  </a:solidFill>
                  <a:latin typeface="Trebuchet MS"/>
                  <a:cs typeface="Trebuchet MS"/>
                </a:rPr>
                <a:t>Health</a:t>
              </a:r>
              <a:r>
                <a:rPr sz="1700" spc="-40" dirty="0">
                  <a:solidFill>
                    <a:srgbClr val="002F4A"/>
                  </a:solidFill>
                  <a:latin typeface="Trebuchet MS"/>
                  <a:cs typeface="Trebuchet MS"/>
                </a:rPr>
                <a:t> </a:t>
              </a:r>
              <a:r>
                <a:rPr sz="1700" dirty="0">
                  <a:solidFill>
                    <a:srgbClr val="002F4A"/>
                  </a:solidFill>
                  <a:latin typeface="Trebuchet MS"/>
                  <a:cs typeface="Trebuchet MS"/>
                </a:rPr>
                <a:t>(DPH)</a:t>
              </a:r>
              <a:r>
                <a:rPr sz="1700" spc="-35" dirty="0">
                  <a:solidFill>
                    <a:srgbClr val="002F4A"/>
                  </a:solidFill>
                  <a:latin typeface="Trebuchet MS"/>
                  <a:cs typeface="Trebuchet MS"/>
                </a:rPr>
                <a:t> </a:t>
              </a:r>
              <a:r>
                <a:rPr sz="1700" dirty="0">
                  <a:solidFill>
                    <a:srgbClr val="002F4A"/>
                  </a:solidFill>
                  <a:latin typeface="Trebuchet MS"/>
                  <a:cs typeface="Trebuchet MS"/>
                </a:rPr>
                <a:t>Commissioner</a:t>
              </a:r>
              <a:r>
                <a:rPr sz="1700" spc="-35" dirty="0">
                  <a:solidFill>
                    <a:srgbClr val="002F4A"/>
                  </a:solidFill>
                  <a:latin typeface="Trebuchet MS"/>
                  <a:cs typeface="Trebuchet MS"/>
                </a:rPr>
                <a:t> </a:t>
              </a:r>
              <a:r>
                <a:rPr sz="1700" dirty="0">
                  <a:solidFill>
                    <a:srgbClr val="002F4A"/>
                  </a:solidFill>
                  <a:latin typeface="Trebuchet MS"/>
                  <a:cs typeface="Trebuchet MS"/>
                </a:rPr>
                <a:t>Robbie</a:t>
              </a:r>
              <a:r>
                <a:rPr sz="1700" spc="-40" dirty="0">
                  <a:solidFill>
                    <a:srgbClr val="002F4A"/>
                  </a:solidFill>
                  <a:latin typeface="Trebuchet MS"/>
                  <a:cs typeface="Trebuchet MS"/>
                </a:rPr>
                <a:t> </a:t>
              </a:r>
              <a:r>
                <a:rPr sz="1700" spc="-10" dirty="0">
                  <a:solidFill>
                    <a:srgbClr val="002F4A"/>
                  </a:solidFill>
                  <a:latin typeface="Trebuchet MS"/>
                  <a:cs typeface="Trebuchet MS"/>
                </a:rPr>
                <a:t>Goldstein</a:t>
              </a:r>
              <a:r>
                <a:rPr sz="1700" spc="-35" dirty="0">
                  <a:solidFill>
                    <a:srgbClr val="002F4A"/>
                  </a:solidFill>
                  <a:latin typeface="Trebuchet MS"/>
                  <a:cs typeface="Trebuchet MS"/>
                </a:rPr>
                <a:t> </a:t>
              </a:r>
              <a:r>
                <a:rPr sz="1700" dirty="0">
                  <a:solidFill>
                    <a:srgbClr val="002F4A"/>
                  </a:solidFill>
                  <a:latin typeface="Trebuchet MS"/>
                  <a:cs typeface="Trebuchet MS"/>
                </a:rPr>
                <a:t>and</a:t>
              </a:r>
              <a:r>
                <a:rPr sz="1700" spc="-40" dirty="0">
                  <a:solidFill>
                    <a:srgbClr val="002F4A"/>
                  </a:solidFill>
                  <a:latin typeface="Trebuchet MS"/>
                  <a:cs typeface="Trebuchet MS"/>
                </a:rPr>
                <a:t> Director</a:t>
              </a:r>
              <a:r>
                <a:rPr sz="1700" spc="-35" dirty="0">
                  <a:solidFill>
                    <a:srgbClr val="002F4A"/>
                  </a:solidFill>
                  <a:latin typeface="Trebuchet MS"/>
                  <a:cs typeface="Trebuchet MS"/>
                </a:rPr>
                <a:t> </a:t>
              </a:r>
              <a:r>
                <a:rPr sz="1700" dirty="0">
                  <a:solidFill>
                    <a:srgbClr val="002F4A"/>
                  </a:solidFill>
                  <a:latin typeface="Trebuchet MS"/>
                  <a:cs typeface="Trebuchet MS"/>
                </a:rPr>
                <a:t>of</a:t>
              </a:r>
              <a:r>
                <a:rPr sz="1700" spc="-35" dirty="0">
                  <a:solidFill>
                    <a:srgbClr val="002F4A"/>
                  </a:solidFill>
                  <a:latin typeface="Trebuchet MS"/>
                  <a:cs typeface="Trebuchet MS"/>
                </a:rPr>
                <a:t> </a:t>
              </a:r>
              <a:r>
                <a:rPr sz="1700" spc="-25" dirty="0">
                  <a:solidFill>
                    <a:srgbClr val="002F4A"/>
                  </a:solidFill>
                  <a:latin typeface="Trebuchet MS"/>
                  <a:cs typeface="Trebuchet MS"/>
                </a:rPr>
                <a:t>the </a:t>
              </a:r>
              <a:r>
                <a:rPr sz="1700" spc="-10" dirty="0">
                  <a:solidFill>
                    <a:srgbClr val="002F4A"/>
                  </a:solidFill>
                  <a:latin typeface="Trebuchet MS"/>
                  <a:cs typeface="Trebuchet MS"/>
                </a:rPr>
                <a:t>Oﬃce</a:t>
              </a:r>
              <a:r>
                <a:rPr sz="1700" spc="-80" dirty="0">
                  <a:solidFill>
                    <a:srgbClr val="002F4A"/>
                  </a:solidFill>
                  <a:latin typeface="Trebuchet MS"/>
                  <a:cs typeface="Trebuchet MS"/>
                </a:rPr>
                <a:t> </a:t>
              </a:r>
              <a:r>
                <a:rPr sz="1700" dirty="0">
                  <a:solidFill>
                    <a:srgbClr val="002F4A"/>
                  </a:solidFill>
                  <a:latin typeface="Trebuchet MS"/>
                  <a:cs typeface="Trebuchet MS"/>
                </a:rPr>
                <a:t>of</a:t>
              </a:r>
              <a:r>
                <a:rPr sz="1700" spc="-80" dirty="0">
                  <a:solidFill>
                    <a:srgbClr val="002F4A"/>
                  </a:solidFill>
                  <a:latin typeface="Trebuchet MS"/>
                  <a:cs typeface="Trebuchet MS"/>
                </a:rPr>
                <a:t> </a:t>
              </a:r>
              <a:r>
                <a:rPr sz="1700" dirty="0">
                  <a:solidFill>
                    <a:srgbClr val="002F4A"/>
                  </a:solidFill>
                  <a:latin typeface="Trebuchet MS"/>
                  <a:cs typeface="Trebuchet MS"/>
                </a:rPr>
                <a:t>Local</a:t>
              </a:r>
              <a:r>
                <a:rPr sz="1700" spc="-75" dirty="0">
                  <a:solidFill>
                    <a:srgbClr val="002F4A"/>
                  </a:solidFill>
                  <a:latin typeface="Trebuchet MS"/>
                  <a:cs typeface="Trebuchet MS"/>
                </a:rPr>
                <a:t> </a:t>
              </a:r>
              <a:r>
                <a:rPr sz="1700" dirty="0">
                  <a:solidFill>
                    <a:srgbClr val="002F4A"/>
                  </a:solidFill>
                  <a:latin typeface="Trebuchet MS"/>
                  <a:cs typeface="Trebuchet MS"/>
                </a:rPr>
                <a:t>and</a:t>
              </a:r>
              <a:r>
                <a:rPr sz="1700" spc="-80" dirty="0">
                  <a:solidFill>
                    <a:srgbClr val="002F4A"/>
                  </a:solidFill>
                  <a:latin typeface="Trebuchet MS"/>
                  <a:cs typeface="Trebuchet MS"/>
                </a:rPr>
                <a:t> </a:t>
              </a:r>
              <a:r>
                <a:rPr sz="1700" dirty="0">
                  <a:solidFill>
                    <a:srgbClr val="002F4A"/>
                  </a:solidFill>
                  <a:latin typeface="Trebuchet MS"/>
                  <a:cs typeface="Trebuchet MS"/>
                </a:rPr>
                <a:t>Regional</a:t>
              </a:r>
              <a:r>
                <a:rPr sz="1700" spc="-75" dirty="0">
                  <a:solidFill>
                    <a:srgbClr val="002F4A"/>
                  </a:solidFill>
                  <a:latin typeface="Trebuchet MS"/>
                  <a:cs typeface="Trebuchet MS"/>
                </a:rPr>
                <a:t> </a:t>
              </a:r>
              <a:r>
                <a:rPr sz="1700" spc="-25" dirty="0">
                  <a:solidFill>
                    <a:srgbClr val="002F4A"/>
                  </a:solidFill>
                  <a:latin typeface="Trebuchet MS"/>
                  <a:cs typeface="Trebuchet MS"/>
                </a:rPr>
                <a:t>Health</a:t>
              </a:r>
              <a:r>
                <a:rPr sz="1700" spc="-80" dirty="0">
                  <a:solidFill>
                    <a:srgbClr val="002F4A"/>
                  </a:solidFill>
                  <a:latin typeface="Trebuchet MS"/>
                  <a:cs typeface="Trebuchet MS"/>
                </a:rPr>
                <a:t> </a:t>
              </a:r>
              <a:r>
                <a:rPr sz="1700" spc="-110" dirty="0">
                  <a:solidFill>
                    <a:srgbClr val="002F4A"/>
                  </a:solidFill>
                  <a:latin typeface="Trebuchet MS"/>
                  <a:cs typeface="Trebuchet MS"/>
                </a:rPr>
                <a:t>Dr.</a:t>
              </a:r>
              <a:r>
                <a:rPr sz="1700" spc="-80" dirty="0">
                  <a:solidFill>
                    <a:srgbClr val="002F4A"/>
                  </a:solidFill>
                  <a:latin typeface="Trebuchet MS"/>
                  <a:cs typeface="Trebuchet MS"/>
                </a:rPr>
                <a:t> </a:t>
              </a:r>
              <a:r>
                <a:rPr sz="1700" spc="100" dirty="0">
                  <a:solidFill>
                    <a:srgbClr val="002F4A"/>
                  </a:solidFill>
                  <a:latin typeface="Trebuchet MS"/>
                  <a:cs typeface="Trebuchet MS"/>
                </a:rPr>
                <a:t>Sam</a:t>
              </a:r>
              <a:r>
                <a:rPr sz="1700" spc="-75" dirty="0">
                  <a:solidFill>
                    <a:srgbClr val="002F4A"/>
                  </a:solidFill>
                  <a:latin typeface="Trebuchet MS"/>
                  <a:cs typeface="Trebuchet MS"/>
                </a:rPr>
                <a:t> </a:t>
              </a:r>
              <a:r>
                <a:rPr sz="1700" spc="-25" dirty="0">
                  <a:solidFill>
                    <a:srgbClr val="002F4A"/>
                  </a:solidFill>
                  <a:latin typeface="Trebuchet MS"/>
                  <a:cs typeface="Trebuchet MS"/>
                </a:rPr>
                <a:t>Wong,</a:t>
              </a:r>
              <a:r>
                <a:rPr sz="1700" spc="-80" dirty="0">
                  <a:solidFill>
                    <a:srgbClr val="002F4A"/>
                  </a:solidFill>
                  <a:latin typeface="Trebuchet MS"/>
                  <a:cs typeface="Trebuchet MS"/>
                </a:rPr>
                <a:t> </a:t>
              </a:r>
              <a:r>
                <a:rPr sz="1700" spc="55" dirty="0">
                  <a:solidFill>
                    <a:srgbClr val="002F4A"/>
                  </a:solidFill>
                  <a:latin typeface="Trebuchet MS"/>
                  <a:cs typeface="Trebuchet MS"/>
                </a:rPr>
                <a:t>discussing</a:t>
              </a:r>
              <a:r>
                <a:rPr sz="1700" spc="-75" dirty="0">
                  <a:solidFill>
                    <a:srgbClr val="002F4A"/>
                  </a:solidFill>
                  <a:latin typeface="Trebuchet MS"/>
                  <a:cs typeface="Trebuchet MS"/>
                </a:rPr>
                <a:t> </a:t>
              </a:r>
              <a:r>
                <a:rPr sz="1700" dirty="0">
                  <a:solidFill>
                    <a:srgbClr val="002F4A"/>
                  </a:solidFill>
                  <a:latin typeface="Trebuchet MS"/>
                  <a:cs typeface="Trebuchet MS"/>
                </a:rPr>
                <a:t>how</a:t>
              </a:r>
              <a:r>
                <a:rPr sz="1700" spc="-80" dirty="0">
                  <a:solidFill>
                    <a:srgbClr val="002F4A"/>
                  </a:solidFill>
                  <a:latin typeface="Trebuchet MS"/>
                  <a:cs typeface="Trebuchet MS"/>
                </a:rPr>
                <a:t> </a:t>
              </a:r>
              <a:r>
                <a:rPr sz="1700" spc="-45" dirty="0">
                  <a:solidFill>
                    <a:srgbClr val="002F4A"/>
                  </a:solidFill>
                  <a:latin typeface="Trebuchet MS"/>
                  <a:cs typeface="Trebuchet MS"/>
                </a:rPr>
                <a:t>recent</a:t>
              </a:r>
              <a:r>
                <a:rPr sz="1700" spc="-75" dirty="0">
                  <a:solidFill>
                    <a:srgbClr val="002F4A"/>
                  </a:solidFill>
                  <a:latin typeface="Trebuchet MS"/>
                  <a:cs typeface="Trebuchet MS"/>
                </a:rPr>
                <a:t> </a:t>
              </a:r>
              <a:r>
                <a:rPr sz="1700" spc="-10" dirty="0">
                  <a:solidFill>
                    <a:srgbClr val="002F4A"/>
                  </a:solidFill>
                  <a:latin typeface="Trebuchet MS"/>
                  <a:cs typeface="Trebuchet MS"/>
                </a:rPr>
                <a:t>legislation</a:t>
              </a:r>
              <a:r>
                <a:rPr sz="1700" spc="-80" dirty="0">
                  <a:solidFill>
                    <a:srgbClr val="002F4A"/>
                  </a:solidFill>
                  <a:latin typeface="Trebuchet MS"/>
                  <a:cs typeface="Trebuchet MS"/>
                </a:rPr>
                <a:t> </a:t>
              </a:r>
              <a:r>
                <a:rPr sz="1700" spc="70" dirty="0">
                  <a:solidFill>
                    <a:srgbClr val="002F4A"/>
                  </a:solidFill>
                  <a:latin typeface="Trebuchet MS"/>
                  <a:cs typeface="Trebuchet MS"/>
                </a:rPr>
                <a:t>has</a:t>
              </a:r>
              <a:r>
                <a:rPr sz="1700" spc="-80" dirty="0">
                  <a:solidFill>
                    <a:srgbClr val="002F4A"/>
                  </a:solidFill>
                  <a:latin typeface="Trebuchet MS"/>
                  <a:cs typeface="Trebuchet MS"/>
                </a:rPr>
                <a:t> </a:t>
              </a:r>
              <a:r>
                <a:rPr sz="1700" spc="-10" dirty="0">
                  <a:solidFill>
                    <a:srgbClr val="002F4A"/>
                  </a:solidFill>
                  <a:latin typeface="Trebuchet MS"/>
                  <a:cs typeface="Trebuchet MS"/>
                </a:rPr>
                <a:t>modernized</a:t>
              </a:r>
              <a:r>
                <a:rPr sz="1700" spc="-75" dirty="0">
                  <a:solidFill>
                    <a:srgbClr val="002F4A"/>
                  </a:solidFill>
                  <a:latin typeface="Trebuchet MS"/>
                  <a:cs typeface="Trebuchet MS"/>
                </a:rPr>
                <a:t> </a:t>
              </a:r>
              <a:r>
                <a:rPr sz="1700" spc="-25" dirty="0">
                  <a:solidFill>
                    <a:srgbClr val="002F4A"/>
                  </a:solidFill>
                  <a:latin typeface="Trebuchet MS"/>
                  <a:cs typeface="Trebuchet MS"/>
                </a:rPr>
                <a:t>and </a:t>
              </a:r>
              <a:r>
                <a:rPr sz="1700" spc="-30" dirty="0">
                  <a:solidFill>
                    <a:srgbClr val="002F4A"/>
                  </a:solidFill>
                  <a:latin typeface="Trebuchet MS"/>
                  <a:cs typeface="Trebuchet MS"/>
                </a:rPr>
                <a:t>uniﬁed</a:t>
              </a:r>
              <a:r>
                <a:rPr sz="1700" spc="-85" dirty="0">
                  <a:solidFill>
                    <a:srgbClr val="002F4A"/>
                  </a:solidFill>
                  <a:latin typeface="Trebuchet MS"/>
                  <a:cs typeface="Trebuchet MS"/>
                </a:rPr>
                <a:t> </a:t>
              </a:r>
              <a:r>
                <a:rPr sz="1700" spc="-60" dirty="0">
                  <a:solidFill>
                    <a:srgbClr val="002F4A"/>
                  </a:solidFill>
                  <a:latin typeface="Trebuchet MS"/>
                  <a:cs typeface="Trebuchet MS"/>
                </a:rPr>
                <a:t>the</a:t>
              </a:r>
              <a:r>
                <a:rPr sz="1700" spc="-80" dirty="0">
                  <a:solidFill>
                    <a:srgbClr val="002F4A"/>
                  </a:solidFill>
                  <a:latin typeface="Trebuchet MS"/>
                  <a:cs typeface="Trebuchet MS"/>
                </a:rPr>
                <a:t> </a:t>
              </a:r>
              <a:r>
                <a:rPr sz="1700" spc="-50" dirty="0">
                  <a:solidFill>
                    <a:srgbClr val="002F4A"/>
                  </a:solidFill>
                  <a:latin typeface="Trebuchet MS"/>
                  <a:cs typeface="Trebuchet MS"/>
                </a:rPr>
                <a:t>state’s</a:t>
              </a:r>
              <a:r>
                <a:rPr sz="1700" spc="-85" dirty="0">
                  <a:solidFill>
                    <a:srgbClr val="002F4A"/>
                  </a:solidFill>
                  <a:latin typeface="Trebuchet MS"/>
                  <a:cs typeface="Trebuchet MS"/>
                </a:rPr>
                <a:t> </a:t>
              </a:r>
              <a:r>
                <a:rPr sz="1700" spc="-20" dirty="0">
                  <a:solidFill>
                    <a:srgbClr val="002F4A"/>
                  </a:solidFill>
                  <a:latin typeface="Trebuchet MS"/>
                  <a:cs typeface="Trebuchet MS"/>
                </a:rPr>
                <a:t>public</a:t>
              </a:r>
              <a:r>
                <a:rPr sz="1700" spc="-80" dirty="0">
                  <a:solidFill>
                    <a:srgbClr val="002F4A"/>
                  </a:solidFill>
                  <a:latin typeface="Trebuchet MS"/>
                  <a:cs typeface="Trebuchet MS"/>
                </a:rPr>
                <a:t> </a:t>
              </a:r>
              <a:r>
                <a:rPr sz="1700" spc="-40" dirty="0">
                  <a:solidFill>
                    <a:srgbClr val="002F4A"/>
                  </a:solidFill>
                  <a:latin typeface="Trebuchet MS"/>
                  <a:cs typeface="Trebuchet MS"/>
                </a:rPr>
                <a:t>health</a:t>
              </a:r>
              <a:r>
                <a:rPr sz="1700" spc="-80" dirty="0">
                  <a:solidFill>
                    <a:srgbClr val="002F4A"/>
                  </a:solidFill>
                  <a:latin typeface="Trebuchet MS"/>
                  <a:cs typeface="Trebuchet MS"/>
                </a:rPr>
                <a:t> </a:t>
              </a:r>
              <a:r>
                <a:rPr sz="1700" spc="-10" dirty="0">
                  <a:solidFill>
                    <a:srgbClr val="002F4A"/>
                  </a:solidFill>
                  <a:latin typeface="Trebuchet MS"/>
                  <a:cs typeface="Trebuchet MS"/>
                </a:rPr>
                <a:t>system.</a:t>
              </a:r>
              <a:endParaRPr sz="1700" dirty="0">
                <a:latin typeface="Trebuchet MS"/>
                <a:cs typeface="Trebuchet MS"/>
              </a:endParaRPr>
            </a:p>
            <a:p>
              <a:pPr marL="12700" marR="61594">
                <a:lnSpc>
                  <a:spcPts val="1939"/>
                </a:lnSpc>
                <a:spcBef>
                  <a:spcPts val="585"/>
                </a:spcBef>
              </a:pPr>
              <a:r>
                <a:rPr sz="1700" dirty="0">
                  <a:solidFill>
                    <a:srgbClr val="002F4A"/>
                  </a:solidFill>
                  <a:latin typeface="Trebuchet MS"/>
                  <a:cs typeface="Trebuchet MS"/>
                </a:rPr>
                <a:t>Commissioner</a:t>
              </a:r>
              <a:r>
                <a:rPr sz="1700" spc="-50" dirty="0">
                  <a:solidFill>
                    <a:srgbClr val="002F4A"/>
                  </a:solidFill>
                  <a:latin typeface="Trebuchet MS"/>
                  <a:cs typeface="Trebuchet MS"/>
                </a:rPr>
                <a:t> </a:t>
              </a:r>
              <a:r>
                <a:rPr sz="1700" spc="-55" dirty="0">
                  <a:solidFill>
                    <a:srgbClr val="002F4A"/>
                  </a:solidFill>
                  <a:latin typeface="Trebuchet MS"/>
                  <a:cs typeface="Trebuchet MS"/>
                </a:rPr>
                <a:t>O’Leary</a:t>
              </a:r>
              <a:r>
                <a:rPr sz="1700" spc="-45" dirty="0">
                  <a:solidFill>
                    <a:srgbClr val="002F4A"/>
                  </a:solidFill>
                  <a:latin typeface="Trebuchet MS"/>
                  <a:cs typeface="Trebuchet MS"/>
                </a:rPr>
                <a:t> </a:t>
              </a:r>
              <a:r>
                <a:rPr sz="1700" dirty="0">
                  <a:solidFill>
                    <a:srgbClr val="002F4A"/>
                  </a:solidFill>
                  <a:latin typeface="Trebuchet MS"/>
                  <a:cs typeface="Trebuchet MS"/>
                </a:rPr>
                <a:t>emphasized</a:t>
              </a:r>
              <a:r>
                <a:rPr sz="1700" spc="-50" dirty="0">
                  <a:solidFill>
                    <a:srgbClr val="002F4A"/>
                  </a:solidFill>
                  <a:latin typeface="Trebuchet MS"/>
                  <a:cs typeface="Trebuchet MS"/>
                </a:rPr>
                <a:t> </a:t>
              </a:r>
              <a:r>
                <a:rPr sz="1700" spc="-60" dirty="0">
                  <a:solidFill>
                    <a:srgbClr val="002F4A"/>
                  </a:solidFill>
                  <a:latin typeface="Trebuchet MS"/>
                  <a:cs typeface="Trebuchet MS"/>
                </a:rPr>
                <a:t>that</a:t>
              </a:r>
              <a:r>
                <a:rPr sz="1700" spc="-45" dirty="0">
                  <a:solidFill>
                    <a:srgbClr val="002F4A"/>
                  </a:solidFill>
                  <a:latin typeface="Trebuchet MS"/>
                  <a:cs typeface="Trebuchet MS"/>
                </a:rPr>
                <a:t> </a:t>
              </a:r>
              <a:r>
                <a:rPr sz="1700" dirty="0">
                  <a:solidFill>
                    <a:srgbClr val="002F4A"/>
                  </a:solidFill>
                  <a:latin typeface="Trebuchet MS"/>
                  <a:cs typeface="Trebuchet MS"/>
                </a:rPr>
                <a:t>advocating</a:t>
              </a:r>
              <a:r>
                <a:rPr sz="1700" spc="-50" dirty="0">
                  <a:solidFill>
                    <a:srgbClr val="002F4A"/>
                  </a:solidFill>
                  <a:latin typeface="Trebuchet MS"/>
                  <a:cs typeface="Trebuchet MS"/>
                </a:rPr>
                <a:t> </a:t>
              </a:r>
              <a:r>
                <a:rPr sz="1700" spc="-30" dirty="0">
                  <a:solidFill>
                    <a:srgbClr val="002F4A"/>
                  </a:solidFill>
                  <a:latin typeface="Trebuchet MS"/>
                  <a:cs typeface="Trebuchet MS"/>
                </a:rPr>
                <a:t>for</a:t>
              </a:r>
              <a:r>
                <a:rPr sz="1700" spc="-45" dirty="0">
                  <a:solidFill>
                    <a:srgbClr val="002F4A"/>
                  </a:solidFill>
                  <a:latin typeface="Trebuchet MS"/>
                  <a:cs typeface="Trebuchet MS"/>
                </a:rPr>
                <a:t> </a:t>
              </a:r>
              <a:r>
                <a:rPr sz="1700" spc="-20" dirty="0">
                  <a:solidFill>
                    <a:srgbClr val="002F4A"/>
                  </a:solidFill>
                  <a:latin typeface="Trebuchet MS"/>
                  <a:cs typeface="Trebuchet MS"/>
                </a:rPr>
                <a:t>public</a:t>
              </a:r>
              <a:r>
                <a:rPr sz="1700" spc="-50" dirty="0">
                  <a:solidFill>
                    <a:srgbClr val="002F4A"/>
                  </a:solidFill>
                  <a:latin typeface="Trebuchet MS"/>
                  <a:cs typeface="Trebuchet MS"/>
                </a:rPr>
                <a:t> </a:t>
              </a:r>
              <a:r>
                <a:rPr sz="1700" spc="-40" dirty="0">
                  <a:solidFill>
                    <a:srgbClr val="002F4A"/>
                  </a:solidFill>
                  <a:latin typeface="Trebuchet MS"/>
                  <a:cs typeface="Trebuchet MS"/>
                </a:rPr>
                <a:t>health</a:t>
              </a:r>
              <a:r>
                <a:rPr sz="1700" spc="-45" dirty="0">
                  <a:solidFill>
                    <a:srgbClr val="002F4A"/>
                  </a:solidFill>
                  <a:latin typeface="Trebuchet MS"/>
                  <a:cs typeface="Trebuchet MS"/>
                </a:rPr>
                <a:t> </a:t>
              </a:r>
              <a:r>
                <a:rPr sz="1700" dirty="0">
                  <a:solidFill>
                    <a:srgbClr val="002F4A"/>
                  </a:solidFill>
                  <a:latin typeface="Trebuchet MS"/>
                  <a:cs typeface="Trebuchet MS"/>
                </a:rPr>
                <a:t>funding</a:t>
              </a:r>
              <a:r>
                <a:rPr sz="1700" spc="-45" dirty="0">
                  <a:solidFill>
                    <a:srgbClr val="002F4A"/>
                  </a:solidFill>
                  <a:latin typeface="Trebuchet MS"/>
                  <a:cs typeface="Trebuchet MS"/>
                </a:rPr>
                <a:t> </a:t>
              </a:r>
              <a:r>
                <a:rPr sz="1700" spc="50" dirty="0">
                  <a:solidFill>
                    <a:srgbClr val="002F4A"/>
                  </a:solidFill>
                  <a:latin typeface="Trebuchet MS"/>
                  <a:cs typeface="Trebuchet MS"/>
                </a:rPr>
                <a:t>is</a:t>
              </a:r>
              <a:r>
                <a:rPr sz="1700" spc="-50" dirty="0">
                  <a:solidFill>
                    <a:srgbClr val="002F4A"/>
                  </a:solidFill>
                  <a:latin typeface="Trebuchet MS"/>
                  <a:cs typeface="Trebuchet MS"/>
                </a:rPr>
                <a:t> </a:t>
              </a:r>
              <a:r>
                <a:rPr sz="1700" dirty="0">
                  <a:solidFill>
                    <a:srgbClr val="002F4A"/>
                  </a:solidFill>
                  <a:latin typeface="Trebuchet MS"/>
                  <a:cs typeface="Trebuchet MS"/>
                </a:rPr>
                <a:t>more</a:t>
              </a:r>
              <a:r>
                <a:rPr sz="1700" spc="-45" dirty="0">
                  <a:solidFill>
                    <a:srgbClr val="002F4A"/>
                  </a:solidFill>
                  <a:latin typeface="Trebuchet MS"/>
                  <a:cs typeface="Trebuchet MS"/>
                </a:rPr>
                <a:t> </a:t>
              </a:r>
              <a:r>
                <a:rPr sz="1700" spc="-50" dirty="0">
                  <a:solidFill>
                    <a:srgbClr val="002F4A"/>
                  </a:solidFill>
                  <a:latin typeface="Trebuchet MS"/>
                  <a:cs typeface="Trebuchet MS"/>
                </a:rPr>
                <a:t>critical </a:t>
              </a:r>
              <a:r>
                <a:rPr sz="1700" dirty="0">
                  <a:solidFill>
                    <a:srgbClr val="002F4A"/>
                  </a:solidFill>
                  <a:latin typeface="Trebuchet MS"/>
                  <a:cs typeface="Trebuchet MS"/>
                </a:rPr>
                <a:t>now</a:t>
              </a:r>
              <a:r>
                <a:rPr sz="1700" spc="-45" dirty="0">
                  <a:solidFill>
                    <a:srgbClr val="002F4A"/>
                  </a:solidFill>
                  <a:latin typeface="Trebuchet MS"/>
                  <a:cs typeface="Trebuchet MS"/>
                </a:rPr>
                <a:t> </a:t>
              </a:r>
              <a:r>
                <a:rPr sz="1700" spc="-20" dirty="0">
                  <a:solidFill>
                    <a:srgbClr val="002F4A"/>
                  </a:solidFill>
                  <a:latin typeface="Trebuchet MS"/>
                  <a:cs typeface="Trebuchet MS"/>
                </a:rPr>
                <a:t>than</a:t>
              </a:r>
              <a:r>
                <a:rPr sz="1700" spc="-50" dirty="0">
                  <a:solidFill>
                    <a:srgbClr val="002F4A"/>
                  </a:solidFill>
                  <a:latin typeface="Trebuchet MS"/>
                  <a:cs typeface="Trebuchet MS"/>
                </a:rPr>
                <a:t> </a:t>
              </a:r>
              <a:r>
                <a:rPr sz="1700" spc="-10" dirty="0">
                  <a:solidFill>
                    <a:srgbClr val="002F4A"/>
                  </a:solidFill>
                  <a:latin typeface="Trebuchet MS"/>
                  <a:cs typeface="Trebuchet MS"/>
                </a:rPr>
                <a:t>ever, </a:t>
              </a:r>
              <a:r>
                <a:rPr sz="1700" spc="105" dirty="0">
                  <a:solidFill>
                    <a:srgbClr val="002F4A"/>
                  </a:solidFill>
                  <a:latin typeface="Trebuchet MS"/>
                  <a:cs typeface="Trebuchet MS"/>
                </a:rPr>
                <a:t>as</a:t>
              </a:r>
              <a:r>
                <a:rPr sz="1700" spc="-80" dirty="0">
                  <a:solidFill>
                    <a:srgbClr val="002F4A"/>
                  </a:solidFill>
                  <a:latin typeface="Trebuchet MS"/>
                  <a:cs typeface="Trebuchet MS"/>
                </a:rPr>
                <a:t> </a:t>
              </a:r>
              <a:r>
                <a:rPr sz="1700" dirty="0">
                  <a:solidFill>
                    <a:srgbClr val="002F4A"/>
                  </a:solidFill>
                  <a:latin typeface="Trebuchet MS"/>
                  <a:cs typeface="Trebuchet MS"/>
                </a:rPr>
                <a:t>communities</a:t>
              </a:r>
              <a:r>
                <a:rPr sz="1700" spc="-75" dirty="0">
                  <a:solidFill>
                    <a:srgbClr val="002F4A"/>
                  </a:solidFill>
                  <a:latin typeface="Trebuchet MS"/>
                  <a:cs typeface="Trebuchet MS"/>
                </a:rPr>
                <a:t> </a:t>
              </a:r>
              <a:r>
                <a:rPr sz="1700" spc="-25" dirty="0">
                  <a:solidFill>
                    <a:srgbClr val="002F4A"/>
                  </a:solidFill>
                  <a:latin typeface="Trebuchet MS"/>
                  <a:cs typeface="Trebuchet MS"/>
                </a:rPr>
                <a:t>continue</a:t>
              </a:r>
              <a:r>
                <a:rPr sz="1700" spc="-80" dirty="0">
                  <a:solidFill>
                    <a:srgbClr val="002F4A"/>
                  </a:solidFill>
                  <a:latin typeface="Trebuchet MS"/>
                  <a:cs typeface="Trebuchet MS"/>
                </a:rPr>
                <a:t> </a:t>
              </a:r>
              <a:r>
                <a:rPr sz="1700" spc="-45" dirty="0">
                  <a:solidFill>
                    <a:srgbClr val="002F4A"/>
                  </a:solidFill>
                  <a:latin typeface="Trebuchet MS"/>
                  <a:cs typeface="Trebuchet MS"/>
                </a:rPr>
                <a:t>to</a:t>
              </a:r>
              <a:r>
                <a:rPr sz="1700" spc="-75" dirty="0">
                  <a:solidFill>
                    <a:srgbClr val="002F4A"/>
                  </a:solidFill>
                  <a:latin typeface="Trebuchet MS"/>
                  <a:cs typeface="Trebuchet MS"/>
                </a:rPr>
                <a:t> </a:t>
              </a:r>
              <a:r>
                <a:rPr sz="1700" dirty="0">
                  <a:solidFill>
                    <a:srgbClr val="002F4A"/>
                  </a:solidFill>
                  <a:latin typeface="Trebuchet MS"/>
                  <a:cs typeface="Trebuchet MS"/>
                </a:rPr>
                <a:t>face</a:t>
              </a:r>
              <a:r>
                <a:rPr sz="1700" spc="-75" dirty="0">
                  <a:solidFill>
                    <a:srgbClr val="002F4A"/>
                  </a:solidFill>
                  <a:latin typeface="Trebuchet MS"/>
                  <a:cs typeface="Trebuchet MS"/>
                </a:rPr>
                <a:t> </a:t>
              </a:r>
              <a:r>
                <a:rPr sz="1700" spc="-10" dirty="0">
                  <a:solidFill>
                    <a:srgbClr val="002F4A"/>
                  </a:solidFill>
                  <a:latin typeface="Trebuchet MS"/>
                  <a:cs typeface="Trebuchet MS"/>
                </a:rPr>
                <a:t>evolving</a:t>
              </a:r>
              <a:r>
                <a:rPr sz="1700" spc="-80" dirty="0">
                  <a:solidFill>
                    <a:srgbClr val="002F4A"/>
                  </a:solidFill>
                  <a:latin typeface="Trebuchet MS"/>
                  <a:cs typeface="Trebuchet MS"/>
                </a:rPr>
                <a:t> </a:t>
              </a:r>
              <a:r>
                <a:rPr sz="1700" spc="-40" dirty="0">
                  <a:solidFill>
                    <a:srgbClr val="002F4A"/>
                  </a:solidFill>
                  <a:latin typeface="Trebuchet MS"/>
                  <a:cs typeface="Trebuchet MS"/>
                </a:rPr>
                <a:t>health</a:t>
              </a:r>
              <a:r>
                <a:rPr sz="1700" spc="-75" dirty="0">
                  <a:solidFill>
                    <a:srgbClr val="002F4A"/>
                  </a:solidFill>
                  <a:latin typeface="Trebuchet MS"/>
                  <a:cs typeface="Trebuchet MS"/>
                </a:rPr>
                <a:t> </a:t>
              </a:r>
              <a:r>
                <a:rPr sz="1700" spc="-25" dirty="0">
                  <a:solidFill>
                    <a:srgbClr val="002F4A"/>
                  </a:solidFill>
                  <a:latin typeface="Trebuchet MS"/>
                  <a:cs typeface="Trebuchet MS"/>
                </a:rPr>
                <a:t>challenges,</a:t>
              </a:r>
              <a:r>
                <a:rPr sz="1700" spc="-80" dirty="0">
                  <a:solidFill>
                    <a:srgbClr val="002F4A"/>
                  </a:solidFill>
                  <a:latin typeface="Trebuchet MS"/>
                  <a:cs typeface="Trebuchet MS"/>
                </a:rPr>
                <a:t> </a:t>
              </a:r>
              <a:r>
                <a:rPr sz="1700" spc="-20" dirty="0">
                  <a:solidFill>
                    <a:srgbClr val="002F4A"/>
                  </a:solidFill>
                  <a:latin typeface="Trebuchet MS"/>
                  <a:cs typeface="Trebuchet MS"/>
                </a:rPr>
                <a:t>workforce</a:t>
              </a:r>
              <a:r>
                <a:rPr sz="1700" spc="-75" dirty="0">
                  <a:solidFill>
                    <a:srgbClr val="002F4A"/>
                  </a:solidFill>
                  <a:latin typeface="Trebuchet MS"/>
                  <a:cs typeface="Trebuchet MS"/>
                </a:rPr>
                <a:t> </a:t>
              </a:r>
              <a:r>
                <a:rPr sz="1700" spc="-10" dirty="0">
                  <a:solidFill>
                    <a:srgbClr val="002F4A"/>
                  </a:solidFill>
                  <a:latin typeface="Trebuchet MS"/>
                  <a:cs typeface="Trebuchet MS"/>
                </a:rPr>
                <a:t>demands,</a:t>
              </a:r>
              <a:r>
                <a:rPr sz="1700" spc="-75" dirty="0">
                  <a:solidFill>
                    <a:srgbClr val="002F4A"/>
                  </a:solidFill>
                  <a:latin typeface="Trebuchet MS"/>
                  <a:cs typeface="Trebuchet MS"/>
                </a:rPr>
                <a:t> </a:t>
              </a:r>
              <a:r>
                <a:rPr sz="1700" dirty="0">
                  <a:solidFill>
                    <a:srgbClr val="002F4A"/>
                  </a:solidFill>
                  <a:latin typeface="Trebuchet MS"/>
                  <a:cs typeface="Trebuchet MS"/>
                </a:rPr>
                <a:t>and</a:t>
              </a:r>
              <a:r>
                <a:rPr sz="1700" spc="-80" dirty="0">
                  <a:solidFill>
                    <a:srgbClr val="002F4A"/>
                  </a:solidFill>
                  <a:latin typeface="Trebuchet MS"/>
                  <a:cs typeface="Trebuchet MS"/>
                </a:rPr>
                <a:t> </a:t>
              </a:r>
              <a:r>
                <a:rPr sz="1700" spc="-60" dirty="0">
                  <a:solidFill>
                    <a:srgbClr val="002F4A"/>
                  </a:solidFill>
                  <a:latin typeface="Trebuchet MS"/>
                  <a:cs typeface="Trebuchet MS"/>
                </a:rPr>
                <a:t>the</a:t>
              </a:r>
              <a:r>
                <a:rPr sz="1700" spc="-75" dirty="0">
                  <a:solidFill>
                    <a:srgbClr val="002F4A"/>
                  </a:solidFill>
                  <a:latin typeface="Trebuchet MS"/>
                  <a:cs typeface="Trebuchet MS"/>
                </a:rPr>
                <a:t> </a:t>
              </a:r>
              <a:r>
                <a:rPr sz="1700" spc="-10" dirty="0">
                  <a:solidFill>
                    <a:srgbClr val="002F4A"/>
                  </a:solidFill>
                  <a:latin typeface="Trebuchet MS"/>
                  <a:cs typeface="Trebuchet MS"/>
                </a:rPr>
                <a:t>need</a:t>
              </a:r>
              <a:r>
                <a:rPr sz="1700" spc="-80" dirty="0">
                  <a:solidFill>
                    <a:srgbClr val="002F4A"/>
                  </a:solidFill>
                  <a:latin typeface="Trebuchet MS"/>
                  <a:cs typeface="Trebuchet MS"/>
                </a:rPr>
                <a:t> </a:t>
              </a:r>
              <a:r>
                <a:rPr sz="1700" spc="-45" dirty="0">
                  <a:solidFill>
                    <a:srgbClr val="002F4A"/>
                  </a:solidFill>
                  <a:latin typeface="Trebuchet MS"/>
                  <a:cs typeface="Trebuchet MS"/>
                </a:rPr>
                <a:t>to</a:t>
              </a:r>
              <a:r>
                <a:rPr sz="1700" spc="-75" dirty="0">
                  <a:solidFill>
                    <a:srgbClr val="002F4A"/>
                  </a:solidFill>
                  <a:latin typeface="Trebuchet MS"/>
                  <a:cs typeface="Trebuchet MS"/>
                </a:rPr>
                <a:t> </a:t>
              </a:r>
              <a:r>
                <a:rPr sz="1700" spc="-10" dirty="0">
                  <a:solidFill>
                    <a:srgbClr val="002F4A"/>
                  </a:solidFill>
                  <a:latin typeface="Trebuchet MS"/>
                  <a:cs typeface="Trebuchet MS"/>
                </a:rPr>
                <a:t>protect </a:t>
              </a:r>
              <a:r>
                <a:rPr sz="1700" dirty="0">
                  <a:solidFill>
                    <a:srgbClr val="002F4A"/>
                  </a:solidFill>
                  <a:latin typeface="Trebuchet MS"/>
                  <a:cs typeface="Trebuchet MS"/>
                </a:rPr>
                <a:t>and</a:t>
              </a:r>
              <a:r>
                <a:rPr sz="1700" spc="-55" dirty="0">
                  <a:solidFill>
                    <a:srgbClr val="002F4A"/>
                  </a:solidFill>
                  <a:latin typeface="Trebuchet MS"/>
                  <a:cs typeface="Trebuchet MS"/>
                </a:rPr>
                <a:t> </a:t>
              </a:r>
              <a:r>
                <a:rPr sz="1700" spc="-20" dirty="0">
                  <a:solidFill>
                    <a:srgbClr val="002F4A"/>
                  </a:solidFill>
                  <a:latin typeface="Trebuchet MS"/>
                  <a:cs typeface="Trebuchet MS"/>
                </a:rPr>
                <a:t>promote</a:t>
              </a:r>
              <a:r>
                <a:rPr sz="1700" spc="-55" dirty="0">
                  <a:solidFill>
                    <a:srgbClr val="002F4A"/>
                  </a:solidFill>
                  <a:latin typeface="Trebuchet MS"/>
                  <a:cs typeface="Trebuchet MS"/>
                </a:rPr>
                <a:t> </a:t>
              </a:r>
              <a:r>
                <a:rPr sz="1700" spc="-60" dirty="0">
                  <a:solidFill>
                    <a:srgbClr val="002F4A"/>
                  </a:solidFill>
                  <a:latin typeface="Trebuchet MS"/>
                  <a:cs typeface="Trebuchet MS"/>
                </a:rPr>
                <a:t>the</a:t>
              </a:r>
              <a:r>
                <a:rPr sz="1700" spc="-55" dirty="0">
                  <a:solidFill>
                    <a:srgbClr val="002F4A"/>
                  </a:solidFill>
                  <a:latin typeface="Trebuchet MS"/>
                  <a:cs typeface="Trebuchet MS"/>
                </a:rPr>
                <a:t> </a:t>
              </a:r>
              <a:r>
                <a:rPr sz="1700" spc="-35" dirty="0">
                  <a:solidFill>
                    <a:srgbClr val="002F4A"/>
                  </a:solidFill>
                  <a:latin typeface="Trebuchet MS"/>
                  <a:cs typeface="Trebuchet MS"/>
                </a:rPr>
                <a:t>wellbeing</a:t>
              </a:r>
              <a:r>
                <a:rPr sz="1700" spc="-50" dirty="0">
                  <a:solidFill>
                    <a:srgbClr val="002F4A"/>
                  </a:solidFill>
                  <a:latin typeface="Trebuchet MS"/>
                  <a:cs typeface="Trebuchet MS"/>
                </a:rPr>
                <a:t> </a:t>
              </a:r>
              <a:r>
                <a:rPr sz="1700" dirty="0">
                  <a:solidFill>
                    <a:srgbClr val="002F4A"/>
                  </a:solidFill>
                  <a:latin typeface="Trebuchet MS"/>
                  <a:cs typeface="Trebuchet MS"/>
                </a:rPr>
                <a:t>of</a:t>
              </a:r>
              <a:r>
                <a:rPr sz="1700" spc="-55" dirty="0">
                  <a:solidFill>
                    <a:srgbClr val="002F4A"/>
                  </a:solidFill>
                  <a:latin typeface="Trebuchet MS"/>
                  <a:cs typeface="Trebuchet MS"/>
                </a:rPr>
                <a:t> </a:t>
              </a:r>
              <a:r>
                <a:rPr sz="1700" spc="-60" dirty="0">
                  <a:solidFill>
                    <a:srgbClr val="002F4A"/>
                  </a:solidFill>
                  <a:latin typeface="Trebuchet MS"/>
                  <a:cs typeface="Trebuchet MS"/>
                </a:rPr>
                <a:t>all</a:t>
              </a:r>
              <a:r>
                <a:rPr sz="1700" spc="-55" dirty="0">
                  <a:solidFill>
                    <a:srgbClr val="002F4A"/>
                  </a:solidFill>
                  <a:latin typeface="Trebuchet MS"/>
                  <a:cs typeface="Trebuchet MS"/>
                </a:rPr>
                <a:t> </a:t>
              </a:r>
              <a:r>
                <a:rPr sz="1700" spc="-30" dirty="0">
                  <a:solidFill>
                    <a:srgbClr val="002F4A"/>
                  </a:solidFill>
                  <a:latin typeface="Trebuchet MS"/>
                  <a:cs typeface="Trebuchet MS"/>
                </a:rPr>
                <a:t>residents.</a:t>
              </a:r>
              <a:r>
                <a:rPr sz="1700" spc="-85" dirty="0">
                  <a:solidFill>
                    <a:srgbClr val="002F4A"/>
                  </a:solidFill>
                  <a:latin typeface="Trebuchet MS"/>
                  <a:cs typeface="Trebuchet MS"/>
                </a:rPr>
                <a:t> </a:t>
              </a:r>
              <a:r>
                <a:rPr sz="1700" spc="-20" dirty="0">
                  <a:solidFill>
                    <a:srgbClr val="002F4A"/>
                  </a:solidFill>
                  <a:latin typeface="Trebuchet MS"/>
                  <a:cs typeface="Trebuchet MS"/>
                </a:rPr>
                <a:t>That</a:t>
              </a:r>
              <a:r>
                <a:rPr sz="1700" spc="-55" dirty="0">
                  <a:solidFill>
                    <a:srgbClr val="002F4A"/>
                  </a:solidFill>
                  <a:latin typeface="Trebuchet MS"/>
                  <a:cs typeface="Trebuchet MS"/>
                </a:rPr>
                <a:t> </a:t>
              </a:r>
              <a:r>
                <a:rPr sz="1700" dirty="0">
                  <a:solidFill>
                    <a:srgbClr val="002F4A"/>
                  </a:solidFill>
                  <a:latin typeface="Trebuchet MS"/>
                  <a:cs typeface="Trebuchet MS"/>
                </a:rPr>
                <a:t>advocacy</a:t>
              </a:r>
              <a:r>
                <a:rPr sz="1700" spc="-50" dirty="0">
                  <a:solidFill>
                    <a:srgbClr val="002F4A"/>
                  </a:solidFill>
                  <a:latin typeface="Trebuchet MS"/>
                  <a:cs typeface="Trebuchet MS"/>
                </a:rPr>
                <a:t> </a:t>
              </a:r>
              <a:r>
                <a:rPr sz="1700" dirty="0">
                  <a:solidFill>
                    <a:srgbClr val="002F4A"/>
                  </a:solidFill>
                  <a:latin typeface="Trebuchet MS"/>
                  <a:cs typeface="Trebuchet MS"/>
                </a:rPr>
                <a:t>continues</a:t>
              </a:r>
              <a:r>
                <a:rPr sz="1700" spc="-55" dirty="0">
                  <a:solidFill>
                    <a:srgbClr val="002F4A"/>
                  </a:solidFill>
                  <a:latin typeface="Trebuchet MS"/>
                  <a:cs typeface="Trebuchet MS"/>
                </a:rPr>
                <a:t> at </a:t>
              </a:r>
              <a:r>
                <a:rPr sz="1700" dirty="0">
                  <a:solidFill>
                    <a:srgbClr val="002F4A"/>
                  </a:solidFill>
                  <a:latin typeface="Trebuchet MS"/>
                  <a:cs typeface="Trebuchet MS"/>
                </a:rPr>
                <a:t>Public</a:t>
              </a:r>
              <a:r>
                <a:rPr sz="1700" spc="-50" dirty="0">
                  <a:solidFill>
                    <a:srgbClr val="002F4A"/>
                  </a:solidFill>
                  <a:latin typeface="Trebuchet MS"/>
                  <a:cs typeface="Trebuchet MS"/>
                </a:rPr>
                <a:t> </a:t>
              </a:r>
              <a:r>
                <a:rPr sz="1700" spc="-25" dirty="0">
                  <a:solidFill>
                    <a:srgbClr val="002F4A"/>
                  </a:solidFill>
                  <a:latin typeface="Trebuchet MS"/>
                  <a:cs typeface="Trebuchet MS"/>
                </a:rPr>
                <a:t>Health</a:t>
              </a:r>
              <a:r>
                <a:rPr sz="1700" spc="-55" dirty="0">
                  <a:solidFill>
                    <a:srgbClr val="002F4A"/>
                  </a:solidFill>
                  <a:latin typeface="Trebuchet MS"/>
                  <a:cs typeface="Trebuchet MS"/>
                </a:rPr>
                <a:t> </a:t>
              </a:r>
              <a:r>
                <a:rPr sz="1700" spc="-20" dirty="0">
                  <a:solidFill>
                    <a:srgbClr val="002F4A"/>
                  </a:solidFill>
                  <a:latin typeface="Trebuchet MS"/>
                  <a:cs typeface="Trebuchet MS"/>
                </a:rPr>
                <a:t>Excellence</a:t>
              </a:r>
              <a:r>
                <a:rPr sz="1700" spc="-55" dirty="0">
                  <a:solidFill>
                    <a:srgbClr val="002F4A"/>
                  </a:solidFill>
                  <a:latin typeface="Trebuchet MS"/>
                  <a:cs typeface="Trebuchet MS"/>
                </a:rPr>
                <a:t> </a:t>
              </a:r>
              <a:r>
                <a:rPr sz="1700" dirty="0">
                  <a:solidFill>
                    <a:srgbClr val="002F4A"/>
                  </a:solidFill>
                  <a:latin typeface="Trebuchet MS"/>
                  <a:cs typeface="Trebuchet MS"/>
                </a:rPr>
                <a:t>(PHE)</a:t>
              </a:r>
              <a:r>
                <a:rPr sz="1700" spc="-50" dirty="0">
                  <a:solidFill>
                    <a:srgbClr val="002F4A"/>
                  </a:solidFill>
                  <a:latin typeface="Trebuchet MS"/>
                  <a:cs typeface="Trebuchet MS"/>
                </a:rPr>
                <a:t> </a:t>
              </a:r>
              <a:r>
                <a:rPr sz="1700" spc="-25" dirty="0">
                  <a:solidFill>
                    <a:srgbClr val="002F4A"/>
                  </a:solidFill>
                  <a:latin typeface="Trebuchet MS"/>
                  <a:cs typeface="Trebuchet MS"/>
                </a:rPr>
                <a:t>Day </a:t>
              </a:r>
              <a:r>
                <a:rPr sz="1700" spc="-55" dirty="0">
                  <a:solidFill>
                    <a:srgbClr val="002F4A"/>
                  </a:solidFill>
                  <a:latin typeface="Trebuchet MS"/>
                  <a:cs typeface="Trebuchet MS"/>
                </a:rPr>
                <a:t>at</a:t>
              </a:r>
              <a:r>
                <a:rPr sz="1700" spc="-75" dirty="0">
                  <a:solidFill>
                    <a:srgbClr val="002F4A"/>
                  </a:solidFill>
                  <a:latin typeface="Trebuchet MS"/>
                  <a:cs typeface="Trebuchet MS"/>
                </a:rPr>
                <a:t> </a:t>
              </a:r>
              <a:r>
                <a:rPr sz="1700" spc="-60" dirty="0">
                  <a:solidFill>
                    <a:srgbClr val="002F4A"/>
                  </a:solidFill>
                  <a:latin typeface="Trebuchet MS"/>
                  <a:cs typeface="Trebuchet MS"/>
                </a:rPr>
                <a:t>the</a:t>
              </a:r>
              <a:r>
                <a:rPr sz="1700" spc="-75" dirty="0">
                  <a:solidFill>
                    <a:srgbClr val="002F4A"/>
                  </a:solidFill>
                  <a:latin typeface="Trebuchet MS"/>
                  <a:cs typeface="Trebuchet MS"/>
                </a:rPr>
                <a:t> </a:t>
              </a:r>
              <a:r>
                <a:rPr sz="1700" spc="-10" dirty="0">
                  <a:solidFill>
                    <a:srgbClr val="002F4A"/>
                  </a:solidFill>
                  <a:latin typeface="Trebuchet MS"/>
                  <a:cs typeface="Trebuchet MS"/>
                </a:rPr>
                <a:t>State</a:t>
              </a:r>
              <a:r>
                <a:rPr sz="1700" spc="-75" dirty="0">
                  <a:solidFill>
                    <a:srgbClr val="002F4A"/>
                  </a:solidFill>
                  <a:latin typeface="Trebuchet MS"/>
                  <a:cs typeface="Trebuchet MS"/>
                </a:rPr>
                <a:t> </a:t>
              </a:r>
              <a:r>
                <a:rPr sz="1700" spc="55" dirty="0">
                  <a:solidFill>
                    <a:srgbClr val="002F4A"/>
                  </a:solidFill>
                  <a:latin typeface="Trebuchet MS"/>
                  <a:cs typeface="Trebuchet MS"/>
                </a:rPr>
                <a:t>House</a:t>
              </a:r>
              <a:r>
                <a:rPr sz="1700" spc="-75" dirty="0">
                  <a:solidFill>
                    <a:srgbClr val="002F4A"/>
                  </a:solidFill>
                  <a:latin typeface="Trebuchet MS"/>
                  <a:cs typeface="Trebuchet MS"/>
                </a:rPr>
                <a:t> </a:t>
              </a:r>
              <a:r>
                <a:rPr sz="1700" dirty="0">
                  <a:solidFill>
                    <a:srgbClr val="002F4A"/>
                  </a:solidFill>
                  <a:latin typeface="Trebuchet MS"/>
                  <a:cs typeface="Trebuchet MS"/>
                </a:rPr>
                <a:t>on</a:t>
              </a:r>
              <a:r>
                <a:rPr sz="1700" spc="-105" dirty="0">
                  <a:solidFill>
                    <a:srgbClr val="002F4A"/>
                  </a:solidFill>
                  <a:latin typeface="Trebuchet MS"/>
                  <a:cs typeface="Trebuchet MS"/>
                </a:rPr>
                <a:t> </a:t>
              </a:r>
              <a:r>
                <a:rPr sz="1700" spc="-35" dirty="0">
                  <a:solidFill>
                    <a:srgbClr val="002F4A"/>
                  </a:solidFill>
                  <a:latin typeface="Trebuchet MS"/>
                  <a:cs typeface="Trebuchet MS"/>
                </a:rPr>
                <a:t>Thursday,</a:t>
              </a:r>
              <a:r>
                <a:rPr sz="1700" spc="-75" dirty="0">
                  <a:solidFill>
                    <a:srgbClr val="002F4A"/>
                  </a:solidFill>
                  <a:latin typeface="Trebuchet MS"/>
                  <a:cs typeface="Trebuchet MS"/>
                </a:rPr>
                <a:t> </a:t>
              </a:r>
              <a:r>
                <a:rPr sz="1700" spc="-25" dirty="0">
                  <a:solidFill>
                    <a:srgbClr val="002F4A"/>
                  </a:solidFill>
                  <a:latin typeface="Trebuchet MS"/>
                  <a:cs typeface="Trebuchet MS"/>
                </a:rPr>
                <a:t>October</a:t>
              </a:r>
              <a:r>
                <a:rPr sz="1700" spc="-75" dirty="0">
                  <a:solidFill>
                    <a:srgbClr val="002F4A"/>
                  </a:solidFill>
                  <a:latin typeface="Trebuchet MS"/>
                  <a:cs typeface="Trebuchet MS"/>
                </a:rPr>
                <a:t> </a:t>
              </a:r>
              <a:r>
                <a:rPr sz="1700" spc="-65" dirty="0">
                  <a:solidFill>
                    <a:srgbClr val="002F4A"/>
                  </a:solidFill>
                  <a:latin typeface="Trebuchet MS"/>
                  <a:cs typeface="Trebuchet MS"/>
                </a:rPr>
                <a:t>23,</a:t>
              </a:r>
              <a:r>
                <a:rPr sz="1700" spc="-75" dirty="0">
                  <a:solidFill>
                    <a:srgbClr val="002F4A"/>
                  </a:solidFill>
                  <a:latin typeface="Trebuchet MS"/>
                  <a:cs typeface="Trebuchet MS"/>
                </a:rPr>
                <a:t> </a:t>
              </a:r>
              <a:r>
                <a:rPr sz="1700" spc="-45" dirty="0">
                  <a:solidFill>
                    <a:srgbClr val="002F4A"/>
                  </a:solidFill>
                  <a:latin typeface="Trebuchet MS"/>
                  <a:cs typeface="Trebuchet MS"/>
                </a:rPr>
                <a:t>where</a:t>
              </a:r>
              <a:r>
                <a:rPr sz="1700" spc="-75" dirty="0">
                  <a:solidFill>
                    <a:srgbClr val="002F4A"/>
                  </a:solidFill>
                  <a:latin typeface="Trebuchet MS"/>
                  <a:cs typeface="Trebuchet MS"/>
                </a:rPr>
                <a:t> </a:t>
              </a:r>
              <a:r>
                <a:rPr sz="1700" spc="105" dirty="0">
                  <a:solidFill>
                    <a:srgbClr val="002F4A"/>
                  </a:solidFill>
                  <a:latin typeface="Trebuchet MS"/>
                  <a:cs typeface="Trebuchet MS"/>
                </a:rPr>
                <a:t>DHHS</a:t>
              </a:r>
              <a:r>
                <a:rPr sz="1700" spc="-70" dirty="0">
                  <a:solidFill>
                    <a:srgbClr val="002F4A"/>
                  </a:solidFill>
                  <a:latin typeface="Trebuchet MS"/>
                  <a:cs typeface="Trebuchet MS"/>
                </a:rPr>
                <a:t> </a:t>
              </a:r>
              <a:r>
                <a:rPr sz="1700" dirty="0">
                  <a:solidFill>
                    <a:srgbClr val="002F4A"/>
                  </a:solidFill>
                  <a:latin typeface="Trebuchet MS"/>
                  <a:cs typeface="Trebuchet MS"/>
                </a:rPr>
                <a:t>staff</a:t>
              </a:r>
              <a:r>
                <a:rPr sz="1700" spc="-75" dirty="0">
                  <a:solidFill>
                    <a:srgbClr val="002F4A"/>
                  </a:solidFill>
                  <a:latin typeface="Trebuchet MS"/>
                  <a:cs typeface="Trebuchet MS"/>
                </a:rPr>
                <a:t> will </a:t>
              </a:r>
              <a:r>
                <a:rPr sz="1700" spc="-70" dirty="0">
                  <a:solidFill>
                    <a:srgbClr val="002F4A"/>
                  </a:solidFill>
                  <a:latin typeface="Trebuchet MS"/>
                  <a:cs typeface="Trebuchet MS"/>
                </a:rPr>
                <a:t>join</a:t>
              </a:r>
              <a:r>
                <a:rPr sz="1700" spc="-75" dirty="0">
                  <a:solidFill>
                    <a:srgbClr val="002F4A"/>
                  </a:solidFill>
                  <a:latin typeface="Trebuchet MS"/>
                  <a:cs typeface="Trebuchet MS"/>
                </a:rPr>
                <a:t> </a:t>
              </a:r>
              <a:r>
                <a:rPr sz="1700" spc="-25" dirty="0">
                  <a:solidFill>
                    <a:srgbClr val="002F4A"/>
                  </a:solidFill>
                  <a:latin typeface="Trebuchet MS"/>
                  <a:cs typeface="Trebuchet MS"/>
                </a:rPr>
                <a:t>statewide</a:t>
              </a:r>
              <a:r>
                <a:rPr sz="1700" spc="-75" dirty="0">
                  <a:solidFill>
                    <a:srgbClr val="002F4A"/>
                  </a:solidFill>
                  <a:latin typeface="Trebuchet MS"/>
                  <a:cs typeface="Trebuchet MS"/>
                </a:rPr>
                <a:t> </a:t>
              </a:r>
              <a:r>
                <a:rPr sz="1700" spc="-10" dirty="0">
                  <a:solidFill>
                    <a:srgbClr val="002F4A"/>
                  </a:solidFill>
                  <a:latin typeface="Trebuchet MS"/>
                  <a:cs typeface="Trebuchet MS"/>
                </a:rPr>
                <a:t>partners</a:t>
              </a:r>
              <a:r>
                <a:rPr sz="1700" spc="-75" dirty="0">
                  <a:solidFill>
                    <a:srgbClr val="002F4A"/>
                  </a:solidFill>
                  <a:latin typeface="Trebuchet MS"/>
                  <a:cs typeface="Trebuchet MS"/>
                </a:rPr>
                <a:t> </a:t>
              </a:r>
              <a:r>
                <a:rPr sz="1700" spc="-45" dirty="0">
                  <a:solidFill>
                    <a:srgbClr val="002F4A"/>
                  </a:solidFill>
                  <a:latin typeface="Trebuchet MS"/>
                  <a:cs typeface="Trebuchet MS"/>
                </a:rPr>
                <a:t>to</a:t>
              </a:r>
              <a:r>
                <a:rPr sz="1700" spc="-75" dirty="0">
                  <a:solidFill>
                    <a:srgbClr val="002F4A"/>
                  </a:solidFill>
                  <a:latin typeface="Trebuchet MS"/>
                  <a:cs typeface="Trebuchet MS"/>
                </a:rPr>
                <a:t> </a:t>
              </a:r>
              <a:r>
                <a:rPr sz="1700" spc="-45" dirty="0">
                  <a:solidFill>
                    <a:srgbClr val="002F4A"/>
                  </a:solidFill>
                  <a:latin typeface="Trebuchet MS"/>
                  <a:cs typeface="Trebuchet MS"/>
                </a:rPr>
                <a:t>celebrate</a:t>
              </a:r>
              <a:r>
                <a:rPr sz="1700" spc="-70" dirty="0">
                  <a:solidFill>
                    <a:srgbClr val="002F4A"/>
                  </a:solidFill>
                  <a:latin typeface="Trebuchet MS"/>
                  <a:cs typeface="Trebuchet MS"/>
                </a:rPr>
                <a:t> </a:t>
              </a:r>
              <a:r>
                <a:rPr sz="1700" spc="-25" dirty="0">
                  <a:solidFill>
                    <a:srgbClr val="002F4A"/>
                  </a:solidFill>
                  <a:latin typeface="Trebuchet MS"/>
                  <a:cs typeface="Trebuchet MS"/>
                </a:rPr>
                <a:t>the </a:t>
              </a:r>
              <a:r>
                <a:rPr sz="1700" spc="70" dirty="0">
                  <a:solidFill>
                    <a:srgbClr val="002F4A"/>
                  </a:solidFill>
                  <a:latin typeface="Trebuchet MS"/>
                  <a:cs typeface="Trebuchet MS"/>
                </a:rPr>
                <a:t>passage</a:t>
              </a:r>
              <a:r>
                <a:rPr sz="1700" spc="-85" dirty="0">
                  <a:solidFill>
                    <a:srgbClr val="002F4A"/>
                  </a:solidFill>
                  <a:latin typeface="Trebuchet MS"/>
                  <a:cs typeface="Trebuchet MS"/>
                </a:rPr>
                <a:t> </a:t>
              </a:r>
              <a:r>
                <a:rPr sz="1700" dirty="0">
                  <a:solidFill>
                    <a:srgbClr val="002F4A"/>
                  </a:solidFill>
                  <a:latin typeface="Trebuchet MS"/>
                  <a:cs typeface="Trebuchet MS"/>
                </a:rPr>
                <a:t>of</a:t>
              </a:r>
              <a:r>
                <a:rPr sz="1700" spc="-80" dirty="0">
                  <a:solidFill>
                    <a:srgbClr val="002F4A"/>
                  </a:solidFill>
                  <a:latin typeface="Trebuchet MS"/>
                  <a:cs typeface="Trebuchet MS"/>
                </a:rPr>
                <a:t> </a:t>
              </a:r>
              <a:r>
                <a:rPr sz="1700" spc="110" dirty="0">
                  <a:solidFill>
                    <a:srgbClr val="002F4A"/>
                  </a:solidFill>
                  <a:latin typeface="Trebuchet MS"/>
                  <a:cs typeface="Trebuchet MS"/>
                </a:rPr>
                <a:t>SAPHE</a:t>
              </a:r>
              <a:r>
                <a:rPr sz="1700" spc="-80" dirty="0">
                  <a:solidFill>
                    <a:srgbClr val="002F4A"/>
                  </a:solidFill>
                  <a:latin typeface="Trebuchet MS"/>
                  <a:cs typeface="Trebuchet MS"/>
                </a:rPr>
                <a:t> </a:t>
              </a:r>
              <a:r>
                <a:rPr sz="1700" spc="-10" dirty="0">
                  <a:solidFill>
                    <a:srgbClr val="002F4A"/>
                  </a:solidFill>
                  <a:latin typeface="Trebuchet MS"/>
                  <a:cs typeface="Trebuchet MS"/>
                </a:rPr>
                <a:t>2.0</a:t>
              </a:r>
              <a:r>
                <a:rPr sz="1700" spc="-80" dirty="0">
                  <a:solidFill>
                    <a:srgbClr val="002F4A"/>
                  </a:solidFill>
                  <a:latin typeface="Trebuchet MS"/>
                  <a:cs typeface="Trebuchet MS"/>
                </a:rPr>
                <a:t> </a:t>
              </a:r>
              <a:r>
                <a:rPr sz="1700" dirty="0">
                  <a:solidFill>
                    <a:srgbClr val="002F4A"/>
                  </a:solidFill>
                  <a:latin typeface="Trebuchet MS"/>
                  <a:cs typeface="Trebuchet MS"/>
                </a:rPr>
                <a:t>and</a:t>
              </a:r>
              <a:r>
                <a:rPr sz="1700" spc="-85" dirty="0">
                  <a:solidFill>
                    <a:srgbClr val="002F4A"/>
                  </a:solidFill>
                  <a:latin typeface="Trebuchet MS"/>
                  <a:cs typeface="Trebuchet MS"/>
                </a:rPr>
                <a:t> </a:t>
              </a:r>
              <a:r>
                <a:rPr sz="1700" spc="-45" dirty="0">
                  <a:solidFill>
                    <a:srgbClr val="002F4A"/>
                  </a:solidFill>
                  <a:latin typeface="Trebuchet MS"/>
                  <a:cs typeface="Trebuchet MS"/>
                </a:rPr>
                <a:t>ﬁve</a:t>
              </a:r>
              <a:r>
                <a:rPr sz="1700" spc="-80" dirty="0">
                  <a:solidFill>
                    <a:srgbClr val="002F4A"/>
                  </a:solidFill>
                  <a:latin typeface="Trebuchet MS"/>
                  <a:cs typeface="Trebuchet MS"/>
                </a:rPr>
                <a:t> </a:t>
              </a:r>
              <a:r>
                <a:rPr sz="1700" dirty="0">
                  <a:solidFill>
                    <a:srgbClr val="002F4A"/>
                  </a:solidFill>
                  <a:latin typeface="Trebuchet MS"/>
                  <a:cs typeface="Trebuchet MS"/>
                </a:rPr>
                <a:t>years</a:t>
              </a:r>
              <a:r>
                <a:rPr sz="1700" spc="-80" dirty="0">
                  <a:solidFill>
                    <a:srgbClr val="002F4A"/>
                  </a:solidFill>
                  <a:latin typeface="Trebuchet MS"/>
                  <a:cs typeface="Trebuchet MS"/>
                </a:rPr>
                <a:t> </a:t>
              </a:r>
              <a:r>
                <a:rPr sz="1700" dirty="0">
                  <a:solidFill>
                    <a:srgbClr val="002F4A"/>
                  </a:solidFill>
                  <a:latin typeface="Trebuchet MS"/>
                  <a:cs typeface="Trebuchet MS"/>
                </a:rPr>
                <a:t>of</a:t>
              </a:r>
              <a:r>
                <a:rPr sz="1700" spc="-80" dirty="0">
                  <a:solidFill>
                    <a:srgbClr val="002F4A"/>
                  </a:solidFill>
                  <a:latin typeface="Trebuchet MS"/>
                  <a:cs typeface="Trebuchet MS"/>
                </a:rPr>
                <a:t> </a:t>
              </a:r>
              <a:r>
                <a:rPr sz="1700" spc="-60" dirty="0">
                  <a:solidFill>
                    <a:srgbClr val="002F4A"/>
                  </a:solidFill>
                  <a:latin typeface="Trebuchet MS"/>
                  <a:cs typeface="Trebuchet MS"/>
                </a:rPr>
                <a:t>the</a:t>
              </a:r>
              <a:r>
                <a:rPr sz="1700" spc="-80" dirty="0">
                  <a:solidFill>
                    <a:srgbClr val="002F4A"/>
                  </a:solidFill>
                  <a:latin typeface="Trebuchet MS"/>
                  <a:cs typeface="Trebuchet MS"/>
                </a:rPr>
                <a:t> </a:t>
              </a:r>
              <a:r>
                <a:rPr sz="1700" spc="85" dirty="0">
                  <a:solidFill>
                    <a:srgbClr val="002F4A"/>
                  </a:solidFill>
                  <a:latin typeface="Trebuchet MS"/>
                  <a:cs typeface="Trebuchet MS"/>
                </a:rPr>
                <a:t>PHE</a:t>
              </a:r>
              <a:r>
                <a:rPr sz="1700" spc="-85" dirty="0">
                  <a:solidFill>
                    <a:srgbClr val="002F4A"/>
                  </a:solidFill>
                  <a:latin typeface="Trebuchet MS"/>
                  <a:cs typeface="Trebuchet MS"/>
                </a:rPr>
                <a:t> </a:t>
              </a:r>
              <a:r>
                <a:rPr sz="1700" spc="-40" dirty="0">
                  <a:solidFill>
                    <a:srgbClr val="002F4A"/>
                  </a:solidFill>
                  <a:latin typeface="Trebuchet MS"/>
                  <a:cs typeface="Trebuchet MS"/>
                </a:rPr>
                <a:t>program,</a:t>
              </a:r>
              <a:r>
                <a:rPr sz="1700" spc="-80" dirty="0">
                  <a:solidFill>
                    <a:srgbClr val="002F4A"/>
                  </a:solidFill>
                  <a:latin typeface="Trebuchet MS"/>
                  <a:cs typeface="Trebuchet MS"/>
                </a:rPr>
                <a:t> </a:t>
              </a:r>
              <a:r>
                <a:rPr sz="1700" dirty="0">
                  <a:solidFill>
                    <a:srgbClr val="002F4A"/>
                  </a:solidFill>
                  <a:latin typeface="Trebuchet MS"/>
                  <a:cs typeface="Trebuchet MS"/>
                </a:rPr>
                <a:t>which</a:t>
              </a:r>
              <a:r>
                <a:rPr sz="1700" spc="-80" dirty="0">
                  <a:solidFill>
                    <a:srgbClr val="002F4A"/>
                  </a:solidFill>
                  <a:latin typeface="Trebuchet MS"/>
                  <a:cs typeface="Trebuchet MS"/>
                </a:rPr>
                <a:t> </a:t>
              </a:r>
              <a:r>
                <a:rPr sz="1700" spc="70" dirty="0">
                  <a:solidFill>
                    <a:srgbClr val="002F4A"/>
                  </a:solidFill>
                  <a:latin typeface="Trebuchet MS"/>
                  <a:cs typeface="Trebuchet MS"/>
                </a:rPr>
                <a:t>has</a:t>
              </a:r>
              <a:r>
                <a:rPr sz="1700" spc="-80" dirty="0">
                  <a:solidFill>
                    <a:srgbClr val="002F4A"/>
                  </a:solidFill>
                  <a:latin typeface="Trebuchet MS"/>
                  <a:cs typeface="Trebuchet MS"/>
                </a:rPr>
                <a:t> </a:t>
              </a:r>
              <a:r>
                <a:rPr sz="1700" spc="-10" dirty="0">
                  <a:solidFill>
                    <a:srgbClr val="002F4A"/>
                  </a:solidFill>
                  <a:latin typeface="Trebuchet MS"/>
                  <a:cs typeface="Trebuchet MS"/>
                </a:rPr>
                <a:t>transformed</a:t>
              </a:r>
              <a:r>
                <a:rPr sz="1700" spc="-80" dirty="0">
                  <a:solidFill>
                    <a:srgbClr val="002F4A"/>
                  </a:solidFill>
                  <a:latin typeface="Trebuchet MS"/>
                  <a:cs typeface="Trebuchet MS"/>
                </a:rPr>
                <a:t> </a:t>
              </a:r>
              <a:r>
                <a:rPr sz="1700" spc="-20" dirty="0">
                  <a:solidFill>
                    <a:srgbClr val="002F4A"/>
                  </a:solidFill>
                  <a:latin typeface="Trebuchet MS"/>
                  <a:cs typeface="Trebuchet MS"/>
                </a:rPr>
                <a:t>public</a:t>
              </a:r>
              <a:r>
                <a:rPr sz="1700" spc="-85" dirty="0">
                  <a:solidFill>
                    <a:srgbClr val="002F4A"/>
                  </a:solidFill>
                  <a:latin typeface="Trebuchet MS"/>
                  <a:cs typeface="Trebuchet MS"/>
                </a:rPr>
                <a:t> </a:t>
              </a:r>
              <a:r>
                <a:rPr sz="1700" spc="-40" dirty="0">
                  <a:solidFill>
                    <a:srgbClr val="002F4A"/>
                  </a:solidFill>
                  <a:latin typeface="Trebuchet MS"/>
                  <a:cs typeface="Trebuchet MS"/>
                </a:rPr>
                <a:t>health</a:t>
              </a:r>
              <a:r>
                <a:rPr sz="1700" spc="-80" dirty="0">
                  <a:solidFill>
                    <a:srgbClr val="002F4A"/>
                  </a:solidFill>
                  <a:latin typeface="Trebuchet MS"/>
                  <a:cs typeface="Trebuchet MS"/>
                </a:rPr>
                <a:t> </a:t>
              </a:r>
              <a:r>
                <a:rPr sz="1700" spc="-40" dirty="0">
                  <a:solidFill>
                    <a:srgbClr val="002F4A"/>
                  </a:solidFill>
                  <a:latin typeface="Trebuchet MS"/>
                  <a:cs typeface="Trebuchet MS"/>
                </a:rPr>
                <a:t>in</a:t>
              </a:r>
              <a:r>
                <a:rPr sz="1700" spc="-80" dirty="0">
                  <a:solidFill>
                    <a:srgbClr val="002F4A"/>
                  </a:solidFill>
                  <a:latin typeface="Trebuchet MS"/>
                  <a:cs typeface="Trebuchet MS"/>
                </a:rPr>
                <a:t> </a:t>
              </a:r>
              <a:r>
                <a:rPr sz="1700" spc="-10" dirty="0">
                  <a:solidFill>
                    <a:srgbClr val="002F4A"/>
                  </a:solidFill>
                  <a:latin typeface="Trebuchet MS"/>
                  <a:cs typeface="Trebuchet MS"/>
                </a:rPr>
                <a:t>Western </a:t>
              </a:r>
              <a:r>
                <a:rPr sz="1700" spc="60" dirty="0">
                  <a:solidFill>
                    <a:srgbClr val="002F4A"/>
                  </a:solidFill>
                  <a:latin typeface="Trebuchet MS"/>
                  <a:cs typeface="Trebuchet MS"/>
                </a:rPr>
                <a:t>Massachusetts</a:t>
              </a:r>
              <a:r>
                <a:rPr sz="1700" spc="-65" dirty="0">
                  <a:solidFill>
                    <a:srgbClr val="002F4A"/>
                  </a:solidFill>
                  <a:latin typeface="Trebuchet MS"/>
                  <a:cs typeface="Trebuchet MS"/>
                </a:rPr>
                <a:t> </a:t>
              </a:r>
              <a:r>
                <a:rPr sz="1700" dirty="0">
                  <a:solidFill>
                    <a:srgbClr val="002F4A"/>
                  </a:solidFill>
                  <a:latin typeface="Trebuchet MS"/>
                  <a:cs typeface="Trebuchet MS"/>
                </a:rPr>
                <a:t>and</a:t>
              </a:r>
              <a:r>
                <a:rPr sz="1700" spc="-65" dirty="0">
                  <a:solidFill>
                    <a:srgbClr val="002F4A"/>
                  </a:solidFill>
                  <a:latin typeface="Trebuchet MS"/>
                  <a:cs typeface="Trebuchet MS"/>
                </a:rPr>
                <a:t> </a:t>
              </a:r>
              <a:r>
                <a:rPr sz="1700" spc="-10" dirty="0">
                  <a:solidFill>
                    <a:srgbClr val="002F4A"/>
                  </a:solidFill>
                  <a:latin typeface="Trebuchet MS"/>
                  <a:cs typeface="Trebuchet MS"/>
                </a:rPr>
                <a:t>beyond.</a:t>
              </a:r>
              <a:endParaRPr sz="1700" dirty="0">
                <a:latin typeface="Trebuchet MS"/>
                <a:cs typeface="Trebuchet MS"/>
              </a:endParaRPr>
            </a:p>
          </p:txBody>
        </p:sp>
      </p:grpSp>
      <p:pic>
        <p:nvPicPr>
          <p:cNvPr id="9" name="object 9" descr="Circle with the words Hampshire Public Health Shared Services Collaborative and an outline of the state of MA"/>
          <p:cNvPicPr/>
          <p:nvPr/>
        </p:nvPicPr>
        <p:blipFill>
          <a:blip r:embed="rId3" cstate="email">
            <a:extLst>
              <a:ext uri="{28A0092B-C50C-407E-A947-70E740481C1C}">
                <a14:useLocalDpi xmlns:a14="http://schemas.microsoft.com/office/drawing/2010/main"/>
              </a:ext>
            </a:extLst>
          </a:blip>
          <a:stretch>
            <a:fillRect/>
          </a:stretch>
        </p:blipFill>
        <p:spPr>
          <a:xfrm>
            <a:off x="9819355" y="2325508"/>
            <a:ext cx="4593558" cy="4651340"/>
          </a:xfrm>
          <a:prstGeom prst="rect">
            <a:avLst/>
          </a:prstGeom>
        </p:spPr>
      </p:pic>
      <p:pic>
        <p:nvPicPr>
          <p:cNvPr id="8" name="object 8" descr="MA Municipal Lawyers Association logo"/>
          <p:cNvPicPr/>
          <p:nvPr/>
        </p:nvPicPr>
        <p:blipFill>
          <a:blip r:embed="rId4" cstate="print"/>
          <a:stretch>
            <a:fillRect/>
          </a:stretch>
        </p:blipFill>
        <p:spPr>
          <a:xfrm>
            <a:off x="16380235" y="2964898"/>
            <a:ext cx="1787249" cy="1488499"/>
          </a:xfrm>
          <a:prstGeom prst="rect">
            <a:avLst/>
          </a:prstGeom>
        </p:spPr>
      </p:pic>
      <p:sp>
        <p:nvSpPr>
          <p:cNvPr id="10" name="object 10"/>
          <p:cNvSpPr txBox="1"/>
          <p:nvPr/>
        </p:nvSpPr>
        <p:spPr>
          <a:xfrm>
            <a:off x="13737930" y="2665535"/>
            <a:ext cx="4469130" cy="7474584"/>
          </a:xfrm>
          <a:prstGeom prst="rect">
            <a:avLst/>
          </a:prstGeom>
        </p:spPr>
        <p:txBody>
          <a:bodyPr vert="horz" wrap="square" lIns="0" tIns="12700" rIns="0" bIns="0" rtlCol="0">
            <a:spAutoFit/>
          </a:bodyPr>
          <a:lstStyle/>
          <a:p>
            <a:pPr marL="201930" marR="2097405" indent="-635" algn="ctr">
              <a:lnSpc>
                <a:spcPct val="140000"/>
              </a:lnSpc>
              <a:spcBef>
                <a:spcPts val="100"/>
              </a:spcBef>
            </a:pPr>
            <a:r>
              <a:rPr sz="1800" b="1" spc="85" dirty="0">
                <a:solidFill>
                  <a:srgbClr val="002F4A"/>
                </a:solidFill>
                <a:latin typeface="Book Antiqua"/>
                <a:cs typeface="Book Antiqua"/>
              </a:rPr>
              <a:t>Massachusetts </a:t>
            </a:r>
            <a:r>
              <a:rPr sz="1800" b="1" dirty="0">
                <a:solidFill>
                  <a:srgbClr val="002F4A"/>
                </a:solidFill>
                <a:latin typeface="Book Antiqua"/>
                <a:cs typeface="Book Antiqua"/>
              </a:rPr>
              <a:t>Municipal</a:t>
            </a:r>
            <a:r>
              <a:rPr sz="1800" b="1" spc="325" dirty="0">
                <a:solidFill>
                  <a:srgbClr val="002F4A"/>
                </a:solidFill>
                <a:latin typeface="Book Antiqua"/>
                <a:cs typeface="Book Antiqua"/>
              </a:rPr>
              <a:t> </a:t>
            </a:r>
            <a:r>
              <a:rPr sz="1800" b="1" spc="80" dirty="0">
                <a:solidFill>
                  <a:srgbClr val="002F4A"/>
                </a:solidFill>
                <a:latin typeface="Book Antiqua"/>
                <a:cs typeface="Book Antiqua"/>
              </a:rPr>
              <a:t>Lawyers </a:t>
            </a:r>
            <a:r>
              <a:rPr sz="1800" b="1" spc="50" dirty="0">
                <a:solidFill>
                  <a:srgbClr val="002F4A"/>
                </a:solidFill>
                <a:latin typeface="Book Antiqua"/>
                <a:cs typeface="Book Antiqua"/>
              </a:rPr>
              <a:t>Association</a:t>
            </a:r>
            <a:endParaRPr sz="1800" dirty="0">
              <a:latin typeface="Book Antiqua"/>
              <a:cs typeface="Book Antiqua"/>
            </a:endParaRPr>
          </a:p>
          <a:p>
            <a:pPr marL="133350" marR="2029460" algn="ctr">
              <a:lnSpc>
                <a:spcPct val="140000"/>
              </a:lnSpc>
            </a:pPr>
            <a:r>
              <a:rPr sz="1800" b="1" dirty="0">
                <a:solidFill>
                  <a:srgbClr val="002F4A"/>
                </a:solidFill>
                <a:latin typeface="Book Antiqua"/>
                <a:cs typeface="Book Antiqua"/>
              </a:rPr>
              <a:t>Annual</a:t>
            </a:r>
            <a:r>
              <a:rPr sz="1800" b="1" spc="80" dirty="0">
                <a:solidFill>
                  <a:srgbClr val="002F4A"/>
                </a:solidFill>
                <a:latin typeface="Book Antiqua"/>
                <a:cs typeface="Book Antiqua"/>
              </a:rPr>
              <a:t> </a:t>
            </a:r>
            <a:r>
              <a:rPr sz="1800" b="1" spc="70" dirty="0">
                <a:solidFill>
                  <a:srgbClr val="002F4A"/>
                </a:solidFill>
                <a:latin typeface="Book Antiqua"/>
                <a:cs typeface="Book Antiqua"/>
              </a:rPr>
              <a:t>Meeting</a:t>
            </a:r>
            <a:r>
              <a:rPr sz="1800" b="1" spc="90" dirty="0">
                <a:solidFill>
                  <a:srgbClr val="002F4A"/>
                </a:solidFill>
                <a:latin typeface="Book Antiqua"/>
                <a:cs typeface="Book Antiqua"/>
              </a:rPr>
              <a:t> </a:t>
            </a:r>
            <a:r>
              <a:rPr sz="1800" b="1" spc="45" dirty="0">
                <a:solidFill>
                  <a:srgbClr val="002F4A"/>
                </a:solidFill>
                <a:latin typeface="Book Antiqua"/>
                <a:cs typeface="Book Antiqua"/>
              </a:rPr>
              <a:t>and </a:t>
            </a:r>
            <a:r>
              <a:rPr sz="1800" b="1" spc="40" dirty="0">
                <a:solidFill>
                  <a:srgbClr val="002F4A"/>
                </a:solidFill>
                <a:latin typeface="Book Antiqua"/>
                <a:cs typeface="Book Antiqua"/>
              </a:rPr>
              <a:t>Conference</a:t>
            </a:r>
            <a:endParaRPr sz="1800" dirty="0">
              <a:latin typeface="Book Antiqua"/>
              <a:cs typeface="Book Antiqua"/>
            </a:endParaRPr>
          </a:p>
          <a:p>
            <a:pPr marR="1895475" algn="ctr">
              <a:lnSpc>
                <a:spcPct val="100000"/>
              </a:lnSpc>
              <a:spcBef>
                <a:spcPts val="865"/>
              </a:spcBef>
            </a:pPr>
            <a:r>
              <a:rPr sz="1800" b="1" spc="45" dirty="0">
                <a:solidFill>
                  <a:srgbClr val="002F4A"/>
                </a:solidFill>
                <a:latin typeface="Book Antiqua"/>
                <a:cs typeface="Book Antiqua"/>
              </a:rPr>
              <a:t>October</a:t>
            </a:r>
            <a:r>
              <a:rPr sz="1800" b="1" spc="-15" dirty="0">
                <a:solidFill>
                  <a:srgbClr val="002F4A"/>
                </a:solidFill>
                <a:latin typeface="Book Antiqua"/>
                <a:cs typeface="Book Antiqua"/>
              </a:rPr>
              <a:t> </a:t>
            </a:r>
            <a:r>
              <a:rPr sz="1800" b="1" spc="95" dirty="0">
                <a:solidFill>
                  <a:srgbClr val="002F4A"/>
                </a:solidFill>
                <a:latin typeface="Book Antiqua"/>
                <a:cs typeface="Book Antiqua"/>
              </a:rPr>
              <a:t>23-</a:t>
            </a:r>
            <a:r>
              <a:rPr sz="1800" b="1" spc="130" dirty="0">
                <a:solidFill>
                  <a:srgbClr val="002F4A"/>
                </a:solidFill>
                <a:latin typeface="Book Antiqua"/>
                <a:cs typeface="Book Antiqua"/>
              </a:rPr>
              <a:t>24,</a:t>
            </a:r>
            <a:r>
              <a:rPr sz="1800" b="1" spc="-10" dirty="0">
                <a:solidFill>
                  <a:srgbClr val="002F4A"/>
                </a:solidFill>
                <a:latin typeface="Book Antiqua"/>
                <a:cs typeface="Book Antiqua"/>
              </a:rPr>
              <a:t> </a:t>
            </a:r>
            <a:r>
              <a:rPr sz="1800" b="1" spc="130" dirty="0">
                <a:solidFill>
                  <a:srgbClr val="002F4A"/>
                </a:solidFill>
                <a:latin typeface="Book Antiqua"/>
                <a:cs typeface="Book Antiqua"/>
              </a:rPr>
              <a:t>2025</a:t>
            </a:r>
            <a:endParaRPr sz="1800" dirty="0">
              <a:latin typeface="Book Antiqua"/>
              <a:cs typeface="Book Antiqua"/>
            </a:endParaRPr>
          </a:p>
          <a:p>
            <a:pPr marL="12700" marR="5080">
              <a:lnSpc>
                <a:spcPct val="100000"/>
              </a:lnSpc>
              <a:spcBef>
                <a:spcPts val="1745"/>
              </a:spcBef>
            </a:pPr>
            <a:r>
              <a:rPr sz="1700" dirty="0">
                <a:solidFill>
                  <a:srgbClr val="002F4A"/>
                </a:solidFill>
                <a:latin typeface="Trebuchet MS"/>
                <a:cs typeface="Trebuchet MS"/>
              </a:rPr>
              <a:t>Providing</a:t>
            </a:r>
            <a:r>
              <a:rPr sz="1700" spc="-90" dirty="0">
                <a:solidFill>
                  <a:srgbClr val="002F4A"/>
                </a:solidFill>
                <a:latin typeface="Trebuchet MS"/>
                <a:cs typeface="Trebuchet MS"/>
              </a:rPr>
              <a:t> </a:t>
            </a:r>
            <a:r>
              <a:rPr sz="1700" dirty="0">
                <a:solidFill>
                  <a:srgbClr val="002F4A"/>
                </a:solidFill>
                <a:latin typeface="Trebuchet MS"/>
                <a:cs typeface="Trebuchet MS"/>
              </a:rPr>
              <a:t>Public</a:t>
            </a:r>
            <a:r>
              <a:rPr sz="1700" spc="-85" dirty="0">
                <a:solidFill>
                  <a:srgbClr val="002F4A"/>
                </a:solidFill>
                <a:latin typeface="Trebuchet MS"/>
                <a:cs typeface="Trebuchet MS"/>
              </a:rPr>
              <a:t> </a:t>
            </a:r>
            <a:r>
              <a:rPr sz="1700" spc="-25" dirty="0">
                <a:solidFill>
                  <a:srgbClr val="002F4A"/>
                </a:solidFill>
                <a:latin typeface="Trebuchet MS"/>
                <a:cs typeface="Trebuchet MS"/>
              </a:rPr>
              <a:t>Health</a:t>
            </a:r>
            <a:r>
              <a:rPr sz="1700" spc="-90" dirty="0">
                <a:solidFill>
                  <a:srgbClr val="002F4A"/>
                </a:solidFill>
                <a:latin typeface="Trebuchet MS"/>
                <a:cs typeface="Trebuchet MS"/>
              </a:rPr>
              <a:t> </a:t>
            </a:r>
            <a:r>
              <a:rPr sz="1700" dirty="0">
                <a:solidFill>
                  <a:srgbClr val="002F4A"/>
                </a:solidFill>
                <a:latin typeface="Trebuchet MS"/>
                <a:cs typeface="Trebuchet MS"/>
              </a:rPr>
              <a:t>and</a:t>
            </a:r>
            <a:r>
              <a:rPr sz="1700" spc="-90" dirty="0">
                <a:solidFill>
                  <a:srgbClr val="002F4A"/>
                </a:solidFill>
                <a:latin typeface="Trebuchet MS"/>
                <a:cs typeface="Trebuchet MS"/>
              </a:rPr>
              <a:t> </a:t>
            </a:r>
            <a:r>
              <a:rPr sz="1700" spc="-40" dirty="0">
                <a:solidFill>
                  <a:srgbClr val="002F4A"/>
                </a:solidFill>
                <a:latin typeface="Trebuchet MS"/>
                <a:cs typeface="Trebuchet MS"/>
              </a:rPr>
              <a:t>other</a:t>
            </a:r>
            <a:r>
              <a:rPr sz="1700" spc="-85" dirty="0">
                <a:solidFill>
                  <a:srgbClr val="002F4A"/>
                </a:solidFill>
                <a:latin typeface="Trebuchet MS"/>
                <a:cs typeface="Trebuchet MS"/>
              </a:rPr>
              <a:t> </a:t>
            </a:r>
            <a:r>
              <a:rPr sz="1700" spc="-10" dirty="0">
                <a:solidFill>
                  <a:srgbClr val="002F4A"/>
                </a:solidFill>
                <a:latin typeface="Trebuchet MS"/>
                <a:cs typeface="Trebuchet MS"/>
              </a:rPr>
              <a:t>Municipal </a:t>
            </a:r>
            <a:r>
              <a:rPr sz="1700" dirty="0">
                <a:solidFill>
                  <a:srgbClr val="002F4A"/>
                </a:solidFill>
                <a:latin typeface="Trebuchet MS"/>
                <a:cs typeface="Trebuchet MS"/>
              </a:rPr>
              <a:t>Services</a:t>
            </a:r>
            <a:r>
              <a:rPr sz="1700" spc="10" dirty="0">
                <a:solidFill>
                  <a:srgbClr val="002F4A"/>
                </a:solidFill>
                <a:latin typeface="Trebuchet MS"/>
                <a:cs typeface="Trebuchet MS"/>
              </a:rPr>
              <a:t> </a:t>
            </a:r>
            <a:r>
              <a:rPr sz="1700" spc="-10" dirty="0">
                <a:solidFill>
                  <a:srgbClr val="002F4A"/>
                </a:solidFill>
                <a:latin typeface="Trebuchet MS"/>
                <a:cs typeface="Trebuchet MS"/>
              </a:rPr>
              <a:t>through</a:t>
            </a:r>
            <a:r>
              <a:rPr sz="1700" spc="10" dirty="0">
                <a:solidFill>
                  <a:srgbClr val="002F4A"/>
                </a:solidFill>
                <a:latin typeface="Trebuchet MS"/>
                <a:cs typeface="Trebuchet MS"/>
              </a:rPr>
              <a:t> </a:t>
            </a:r>
            <a:r>
              <a:rPr sz="1700" dirty="0">
                <a:solidFill>
                  <a:srgbClr val="002F4A"/>
                </a:solidFill>
                <a:latin typeface="Trebuchet MS"/>
                <a:cs typeface="Trebuchet MS"/>
              </a:rPr>
              <a:t>Cross-Jurisdictional</a:t>
            </a:r>
            <a:r>
              <a:rPr sz="1700" spc="15" dirty="0">
                <a:solidFill>
                  <a:srgbClr val="002F4A"/>
                </a:solidFill>
                <a:latin typeface="Trebuchet MS"/>
                <a:cs typeface="Trebuchet MS"/>
              </a:rPr>
              <a:t> </a:t>
            </a:r>
            <a:r>
              <a:rPr sz="1700" spc="-10" dirty="0">
                <a:solidFill>
                  <a:srgbClr val="002F4A"/>
                </a:solidFill>
                <a:latin typeface="Trebuchet MS"/>
                <a:cs typeface="Trebuchet MS"/>
              </a:rPr>
              <a:t>Sharing: </a:t>
            </a:r>
            <a:r>
              <a:rPr sz="1700" spc="65" dirty="0">
                <a:solidFill>
                  <a:srgbClr val="002F4A"/>
                </a:solidFill>
                <a:latin typeface="Trebuchet MS"/>
                <a:cs typeface="Trebuchet MS"/>
              </a:rPr>
              <a:t>Case</a:t>
            </a:r>
            <a:r>
              <a:rPr sz="1700" spc="-70" dirty="0">
                <a:solidFill>
                  <a:srgbClr val="002F4A"/>
                </a:solidFill>
                <a:latin typeface="Trebuchet MS"/>
                <a:cs typeface="Trebuchet MS"/>
              </a:rPr>
              <a:t> </a:t>
            </a:r>
            <a:r>
              <a:rPr sz="1700" dirty="0">
                <a:solidFill>
                  <a:srgbClr val="002F4A"/>
                </a:solidFill>
                <a:latin typeface="Trebuchet MS"/>
                <a:cs typeface="Trebuchet MS"/>
              </a:rPr>
              <a:t>Study</a:t>
            </a:r>
            <a:r>
              <a:rPr sz="1700" spc="-70" dirty="0">
                <a:solidFill>
                  <a:srgbClr val="002F4A"/>
                </a:solidFill>
                <a:latin typeface="Trebuchet MS"/>
                <a:cs typeface="Trebuchet MS"/>
              </a:rPr>
              <a:t> </a:t>
            </a:r>
            <a:r>
              <a:rPr sz="1700" dirty="0">
                <a:solidFill>
                  <a:srgbClr val="002F4A"/>
                </a:solidFill>
                <a:latin typeface="Trebuchet MS"/>
                <a:cs typeface="Trebuchet MS"/>
              </a:rPr>
              <a:t>of</a:t>
            </a:r>
            <a:r>
              <a:rPr sz="1700" spc="-65" dirty="0">
                <a:solidFill>
                  <a:srgbClr val="002F4A"/>
                </a:solidFill>
                <a:latin typeface="Trebuchet MS"/>
                <a:cs typeface="Trebuchet MS"/>
              </a:rPr>
              <a:t> </a:t>
            </a:r>
            <a:r>
              <a:rPr sz="1700" spc="-60" dirty="0">
                <a:solidFill>
                  <a:srgbClr val="002F4A"/>
                </a:solidFill>
                <a:latin typeface="Trebuchet MS"/>
                <a:cs typeface="Trebuchet MS"/>
              </a:rPr>
              <a:t>the</a:t>
            </a:r>
            <a:r>
              <a:rPr sz="1700" spc="-70" dirty="0">
                <a:solidFill>
                  <a:srgbClr val="002F4A"/>
                </a:solidFill>
                <a:latin typeface="Trebuchet MS"/>
                <a:cs typeface="Trebuchet MS"/>
              </a:rPr>
              <a:t> </a:t>
            </a:r>
            <a:r>
              <a:rPr sz="1700" dirty="0">
                <a:solidFill>
                  <a:srgbClr val="002F4A"/>
                </a:solidFill>
                <a:latin typeface="Trebuchet MS"/>
                <a:cs typeface="Trebuchet MS"/>
              </a:rPr>
              <a:t>Hampshire</a:t>
            </a:r>
            <a:r>
              <a:rPr sz="1700" spc="-65" dirty="0">
                <a:solidFill>
                  <a:srgbClr val="002F4A"/>
                </a:solidFill>
                <a:latin typeface="Trebuchet MS"/>
                <a:cs typeface="Trebuchet MS"/>
              </a:rPr>
              <a:t> </a:t>
            </a:r>
            <a:r>
              <a:rPr sz="1700" dirty="0">
                <a:solidFill>
                  <a:srgbClr val="002F4A"/>
                </a:solidFill>
                <a:latin typeface="Trebuchet MS"/>
                <a:cs typeface="Trebuchet MS"/>
              </a:rPr>
              <a:t>Public</a:t>
            </a:r>
            <a:r>
              <a:rPr sz="1700" spc="-70" dirty="0">
                <a:solidFill>
                  <a:srgbClr val="002F4A"/>
                </a:solidFill>
                <a:latin typeface="Trebuchet MS"/>
                <a:cs typeface="Trebuchet MS"/>
              </a:rPr>
              <a:t> </a:t>
            </a:r>
            <a:r>
              <a:rPr sz="1700" spc="-10" dirty="0">
                <a:solidFill>
                  <a:srgbClr val="002F4A"/>
                </a:solidFill>
                <a:latin typeface="Trebuchet MS"/>
                <a:cs typeface="Trebuchet MS"/>
              </a:rPr>
              <a:t>Health </a:t>
            </a:r>
            <a:r>
              <a:rPr sz="1700" dirty="0">
                <a:solidFill>
                  <a:srgbClr val="002F4A"/>
                </a:solidFill>
                <a:latin typeface="Trebuchet MS"/>
                <a:cs typeface="Trebuchet MS"/>
              </a:rPr>
              <a:t>Shared</a:t>
            </a:r>
            <a:r>
              <a:rPr sz="1700" spc="10" dirty="0">
                <a:solidFill>
                  <a:srgbClr val="002F4A"/>
                </a:solidFill>
                <a:latin typeface="Trebuchet MS"/>
                <a:cs typeface="Trebuchet MS"/>
              </a:rPr>
              <a:t> </a:t>
            </a:r>
            <a:r>
              <a:rPr sz="1700" dirty="0">
                <a:solidFill>
                  <a:srgbClr val="002F4A"/>
                </a:solidFill>
                <a:latin typeface="Trebuchet MS"/>
                <a:cs typeface="Trebuchet MS"/>
              </a:rPr>
              <a:t>Services</a:t>
            </a:r>
            <a:r>
              <a:rPr sz="1700" spc="15" dirty="0">
                <a:solidFill>
                  <a:srgbClr val="002F4A"/>
                </a:solidFill>
                <a:latin typeface="Trebuchet MS"/>
                <a:cs typeface="Trebuchet MS"/>
              </a:rPr>
              <a:t> </a:t>
            </a:r>
            <a:r>
              <a:rPr sz="1700" spc="-35" dirty="0">
                <a:solidFill>
                  <a:srgbClr val="002F4A"/>
                </a:solidFill>
                <a:latin typeface="Trebuchet MS"/>
                <a:cs typeface="Trebuchet MS"/>
              </a:rPr>
              <a:t>Collaborative</a:t>
            </a:r>
            <a:r>
              <a:rPr sz="1700" spc="15" dirty="0">
                <a:solidFill>
                  <a:srgbClr val="002F4A"/>
                </a:solidFill>
                <a:latin typeface="Trebuchet MS"/>
                <a:cs typeface="Trebuchet MS"/>
              </a:rPr>
              <a:t> </a:t>
            </a:r>
            <a:r>
              <a:rPr sz="1700" spc="-10" dirty="0">
                <a:solidFill>
                  <a:srgbClr val="002F4A"/>
                </a:solidFill>
                <a:latin typeface="Trebuchet MS"/>
                <a:cs typeface="Trebuchet MS"/>
              </a:rPr>
              <a:t>Delivering</a:t>
            </a:r>
            <a:r>
              <a:rPr sz="1700" spc="500" dirty="0">
                <a:solidFill>
                  <a:srgbClr val="002F4A"/>
                </a:solidFill>
                <a:latin typeface="Trebuchet MS"/>
                <a:cs typeface="Trebuchet MS"/>
              </a:rPr>
              <a:t> </a:t>
            </a:r>
            <a:r>
              <a:rPr sz="1700" spc="-20" dirty="0">
                <a:solidFill>
                  <a:srgbClr val="002F4A"/>
                </a:solidFill>
                <a:latin typeface="Trebuchet MS"/>
                <a:cs typeface="Trebuchet MS"/>
              </a:rPr>
              <a:t>public</a:t>
            </a:r>
            <a:r>
              <a:rPr sz="1700" spc="-65" dirty="0">
                <a:solidFill>
                  <a:srgbClr val="002F4A"/>
                </a:solidFill>
                <a:latin typeface="Trebuchet MS"/>
                <a:cs typeface="Trebuchet MS"/>
              </a:rPr>
              <a:t> </a:t>
            </a:r>
            <a:r>
              <a:rPr sz="1700" spc="-40" dirty="0">
                <a:solidFill>
                  <a:srgbClr val="002F4A"/>
                </a:solidFill>
                <a:latin typeface="Trebuchet MS"/>
                <a:cs typeface="Trebuchet MS"/>
              </a:rPr>
              <a:t>health</a:t>
            </a:r>
            <a:r>
              <a:rPr sz="1700" spc="-65" dirty="0">
                <a:solidFill>
                  <a:srgbClr val="002F4A"/>
                </a:solidFill>
                <a:latin typeface="Trebuchet MS"/>
                <a:cs typeface="Trebuchet MS"/>
              </a:rPr>
              <a:t> </a:t>
            </a:r>
            <a:r>
              <a:rPr sz="1700" dirty="0">
                <a:solidFill>
                  <a:srgbClr val="002F4A"/>
                </a:solidFill>
                <a:latin typeface="Trebuchet MS"/>
                <a:cs typeface="Trebuchet MS"/>
              </a:rPr>
              <a:t>and</a:t>
            </a:r>
            <a:r>
              <a:rPr sz="1700" spc="-65" dirty="0">
                <a:solidFill>
                  <a:srgbClr val="002F4A"/>
                </a:solidFill>
                <a:latin typeface="Trebuchet MS"/>
                <a:cs typeface="Trebuchet MS"/>
              </a:rPr>
              <a:t> </a:t>
            </a:r>
            <a:r>
              <a:rPr sz="1700" spc="-40" dirty="0">
                <a:solidFill>
                  <a:srgbClr val="002F4A"/>
                </a:solidFill>
                <a:latin typeface="Trebuchet MS"/>
                <a:cs typeface="Trebuchet MS"/>
              </a:rPr>
              <a:t>other</a:t>
            </a:r>
            <a:r>
              <a:rPr sz="1700" spc="-65" dirty="0">
                <a:solidFill>
                  <a:srgbClr val="002F4A"/>
                </a:solidFill>
                <a:latin typeface="Trebuchet MS"/>
                <a:cs typeface="Trebuchet MS"/>
              </a:rPr>
              <a:t> </a:t>
            </a:r>
            <a:r>
              <a:rPr sz="1700" spc="-20" dirty="0">
                <a:solidFill>
                  <a:srgbClr val="002F4A"/>
                </a:solidFill>
                <a:latin typeface="Trebuchet MS"/>
                <a:cs typeface="Trebuchet MS"/>
              </a:rPr>
              <a:t>municipal</a:t>
            </a:r>
            <a:r>
              <a:rPr sz="1700" spc="-65" dirty="0">
                <a:solidFill>
                  <a:srgbClr val="002F4A"/>
                </a:solidFill>
                <a:latin typeface="Trebuchet MS"/>
                <a:cs typeface="Trebuchet MS"/>
              </a:rPr>
              <a:t> </a:t>
            </a:r>
            <a:r>
              <a:rPr sz="1700" spc="-10" dirty="0">
                <a:solidFill>
                  <a:srgbClr val="002F4A"/>
                </a:solidFill>
                <a:latin typeface="Trebuchet MS"/>
                <a:cs typeface="Trebuchet MS"/>
              </a:rPr>
              <a:t>services through</a:t>
            </a:r>
            <a:r>
              <a:rPr sz="1700" spc="-5" dirty="0">
                <a:solidFill>
                  <a:srgbClr val="002F4A"/>
                </a:solidFill>
                <a:latin typeface="Trebuchet MS"/>
                <a:cs typeface="Trebuchet MS"/>
              </a:rPr>
              <a:t> </a:t>
            </a:r>
            <a:r>
              <a:rPr sz="1700" spc="-25" dirty="0">
                <a:solidFill>
                  <a:srgbClr val="002F4A"/>
                </a:solidFill>
                <a:latin typeface="Trebuchet MS"/>
                <a:cs typeface="Trebuchet MS"/>
              </a:rPr>
              <a:t>cross-</a:t>
            </a:r>
            <a:r>
              <a:rPr sz="1700" spc="-20" dirty="0">
                <a:solidFill>
                  <a:srgbClr val="002F4A"/>
                </a:solidFill>
                <a:latin typeface="Trebuchet MS"/>
                <a:cs typeface="Trebuchet MS"/>
              </a:rPr>
              <a:t>jurisdictional</a:t>
            </a:r>
            <a:r>
              <a:rPr sz="1700" dirty="0">
                <a:solidFill>
                  <a:srgbClr val="002F4A"/>
                </a:solidFill>
                <a:latin typeface="Trebuchet MS"/>
                <a:cs typeface="Trebuchet MS"/>
              </a:rPr>
              <a:t> sharing </a:t>
            </a:r>
            <a:r>
              <a:rPr sz="1700" spc="-25" dirty="0">
                <a:solidFill>
                  <a:srgbClr val="002F4A"/>
                </a:solidFill>
                <a:latin typeface="Trebuchet MS"/>
                <a:cs typeface="Trebuchet MS"/>
              </a:rPr>
              <a:t>is </a:t>
            </a:r>
            <a:r>
              <a:rPr sz="1700" dirty="0">
                <a:solidFill>
                  <a:srgbClr val="002F4A"/>
                </a:solidFill>
                <a:latin typeface="Trebuchet MS"/>
                <a:cs typeface="Trebuchet MS"/>
              </a:rPr>
              <a:t>becoming</a:t>
            </a:r>
            <a:r>
              <a:rPr sz="1700" spc="-45" dirty="0">
                <a:solidFill>
                  <a:srgbClr val="002F4A"/>
                </a:solidFill>
                <a:latin typeface="Trebuchet MS"/>
                <a:cs typeface="Trebuchet MS"/>
              </a:rPr>
              <a:t> </a:t>
            </a:r>
            <a:r>
              <a:rPr sz="1700" dirty="0">
                <a:solidFill>
                  <a:srgbClr val="002F4A"/>
                </a:solidFill>
                <a:latin typeface="Trebuchet MS"/>
                <a:cs typeface="Trebuchet MS"/>
              </a:rPr>
              <a:t>an</a:t>
            </a:r>
            <a:r>
              <a:rPr sz="1700" spc="-40" dirty="0">
                <a:solidFill>
                  <a:srgbClr val="002F4A"/>
                </a:solidFill>
                <a:latin typeface="Trebuchet MS"/>
                <a:cs typeface="Trebuchet MS"/>
              </a:rPr>
              <a:t> </a:t>
            </a:r>
            <a:r>
              <a:rPr sz="1700" spc="-10" dirty="0">
                <a:solidFill>
                  <a:srgbClr val="002F4A"/>
                </a:solidFill>
                <a:latin typeface="Trebuchet MS"/>
                <a:cs typeface="Trebuchet MS"/>
              </a:rPr>
              <a:t>increasingly</a:t>
            </a:r>
            <a:r>
              <a:rPr sz="1700" spc="-45" dirty="0">
                <a:solidFill>
                  <a:srgbClr val="002F4A"/>
                </a:solidFill>
                <a:latin typeface="Trebuchet MS"/>
                <a:cs typeface="Trebuchet MS"/>
              </a:rPr>
              <a:t> effective</a:t>
            </a:r>
            <a:r>
              <a:rPr sz="1700" spc="-40" dirty="0">
                <a:solidFill>
                  <a:srgbClr val="002F4A"/>
                </a:solidFill>
                <a:latin typeface="Trebuchet MS"/>
                <a:cs typeface="Trebuchet MS"/>
              </a:rPr>
              <a:t> </a:t>
            </a:r>
            <a:r>
              <a:rPr sz="1700" spc="-10" dirty="0">
                <a:solidFill>
                  <a:srgbClr val="002F4A"/>
                </a:solidFill>
                <a:latin typeface="Trebuchet MS"/>
                <a:cs typeface="Trebuchet MS"/>
              </a:rPr>
              <a:t>strategy</a:t>
            </a:r>
            <a:r>
              <a:rPr sz="1700" spc="500" dirty="0">
                <a:solidFill>
                  <a:srgbClr val="002F4A"/>
                </a:solidFill>
                <a:latin typeface="Trebuchet MS"/>
                <a:cs typeface="Trebuchet MS"/>
              </a:rPr>
              <a:t> </a:t>
            </a:r>
            <a:r>
              <a:rPr sz="1700" spc="-30" dirty="0">
                <a:solidFill>
                  <a:srgbClr val="002F4A"/>
                </a:solidFill>
                <a:latin typeface="Trebuchet MS"/>
                <a:cs typeface="Trebuchet MS"/>
              </a:rPr>
              <a:t>for</a:t>
            </a:r>
            <a:r>
              <a:rPr sz="1700" spc="-55" dirty="0">
                <a:solidFill>
                  <a:srgbClr val="002F4A"/>
                </a:solidFill>
                <a:latin typeface="Trebuchet MS"/>
                <a:cs typeface="Trebuchet MS"/>
              </a:rPr>
              <a:t> </a:t>
            </a:r>
            <a:r>
              <a:rPr sz="1700" spc="-10" dirty="0">
                <a:solidFill>
                  <a:srgbClr val="002F4A"/>
                </a:solidFill>
                <a:latin typeface="Trebuchet MS"/>
                <a:cs typeface="Trebuchet MS"/>
              </a:rPr>
              <a:t>local</a:t>
            </a:r>
            <a:r>
              <a:rPr sz="1700" spc="-50" dirty="0">
                <a:solidFill>
                  <a:srgbClr val="002F4A"/>
                </a:solidFill>
                <a:latin typeface="Trebuchet MS"/>
                <a:cs typeface="Trebuchet MS"/>
              </a:rPr>
              <a:t> </a:t>
            </a:r>
            <a:r>
              <a:rPr sz="1700" dirty="0">
                <a:solidFill>
                  <a:srgbClr val="002F4A"/>
                </a:solidFill>
                <a:latin typeface="Trebuchet MS"/>
                <a:cs typeface="Trebuchet MS"/>
              </a:rPr>
              <a:t>governments</a:t>
            </a:r>
            <a:r>
              <a:rPr sz="1700" spc="-50" dirty="0">
                <a:solidFill>
                  <a:srgbClr val="002F4A"/>
                </a:solidFill>
                <a:latin typeface="Trebuchet MS"/>
                <a:cs typeface="Trebuchet MS"/>
              </a:rPr>
              <a:t> </a:t>
            </a:r>
            <a:r>
              <a:rPr sz="1700" dirty="0">
                <a:solidFill>
                  <a:srgbClr val="002F4A"/>
                </a:solidFill>
                <a:latin typeface="Trebuchet MS"/>
                <a:cs typeface="Trebuchet MS"/>
              </a:rPr>
              <a:t>seeking</a:t>
            </a:r>
            <a:r>
              <a:rPr sz="1700" spc="-50" dirty="0">
                <a:solidFill>
                  <a:srgbClr val="002F4A"/>
                </a:solidFill>
                <a:latin typeface="Trebuchet MS"/>
                <a:cs typeface="Trebuchet MS"/>
              </a:rPr>
              <a:t> </a:t>
            </a:r>
            <a:r>
              <a:rPr sz="1700" spc="-45" dirty="0">
                <a:solidFill>
                  <a:srgbClr val="002F4A"/>
                </a:solidFill>
                <a:latin typeface="Trebuchet MS"/>
                <a:cs typeface="Trebuchet MS"/>
              </a:rPr>
              <a:t>to</a:t>
            </a:r>
            <a:r>
              <a:rPr sz="1700" spc="-50" dirty="0">
                <a:solidFill>
                  <a:srgbClr val="002F4A"/>
                </a:solidFill>
                <a:latin typeface="Trebuchet MS"/>
                <a:cs typeface="Trebuchet MS"/>
              </a:rPr>
              <a:t> </a:t>
            </a:r>
            <a:r>
              <a:rPr sz="1700" spc="-10" dirty="0">
                <a:solidFill>
                  <a:srgbClr val="002F4A"/>
                </a:solidFill>
                <a:latin typeface="Trebuchet MS"/>
                <a:cs typeface="Trebuchet MS"/>
              </a:rPr>
              <a:t>enhance </a:t>
            </a:r>
            <a:r>
              <a:rPr sz="1700" dirty="0">
                <a:solidFill>
                  <a:srgbClr val="002F4A"/>
                </a:solidFill>
                <a:latin typeface="Trebuchet MS"/>
                <a:cs typeface="Trebuchet MS"/>
              </a:rPr>
              <a:t>service</a:t>
            </a:r>
            <a:r>
              <a:rPr sz="1700" spc="-85" dirty="0">
                <a:solidFill>
                  <a:srgbClr val="002F4A"/>
                </a:solidFill>
                <a:latin typeface="Trebuchet MS"/>
                <a:cs typeface="Trebuchet MS"/>
              </a:rPr>
              <a:t> </a:t>
            </a:r>
            <a:r>
              <a:rPr sz="1700" spc="-45" dirty="0">
                <a:solidFill>
                  <a:srgbClr val="002F4A"/>
                </a:solidFill>
                <a:latin typeface="Trebuchet MS"/>
                <a:cs typeface="Trebuchet MS"/>
              </a:rPr>
              <a:t>quality</a:t>
            </a:r>
            <a:r>
              <a:rPr sz="1700" spc="-80" dirty="0">
                <a:solidFill>
                  <a:srgbClr val="002F4A"/>
                </a:solidFill>
                <a:latin typeface="Trebuchet MS"/>
                <a:cs typeface="Trebuchet MS"/>
              </a:rPr>
              <a:t> </a:t>
            </a:r>
            <a:r>
              <a:rPr sz="1700" dirty="0">
                <a:solidFill>
                  <a:srgbClr val="002F4A"/>
                </a:solidFill>
                <a:latin typeface="Trebuchet MS"/>
                <a:cs typeface="Trebuchet MS"/>
              </a:rPr>
              <a:t>and</a:t>
            </a:r>
            <a:r>
              <a:rPr sz="1700" spc="-80" dirty="0">
                <a:solidFill>
                  <a:srgbClr val="002F4A"/>
                </a:solidFill>
                <a:latin typeface="Trebuchet MS"/>
                <a:cs typeface="Trebuchet MS"/>
              </a:rPr>
              <a:t> </a:t>
            </a:r>
            <a:r>
              <a:rPr sz="1700" spc="-25" dirty="0">
                <a:solidFill>
                  <a:srgbClr val="002F4A"/>
                </a:solidFill>
                <a:latin typeface="Trebuchet MS"/>
                <a:cs typeface="Trebuchet MS"/>
              </a:rPr>
              <a:t>eﬃciency</a:t>
            </a:r>
            <a:r>
              <a:rPr sz="1700" spc="-80" dirty="0">
                <a:solidFill>
                  <a:srgbClr val="002F4A"/>
                </a:solidFill>
                <a:latin typeface="Trebuchet MS"/>
                <a:cs typeface="Trebuchet MS"/>
              </a:rPr>
              <a:t> </a:t>
            </a:r>
            <a:r>
              <a:rPr sz="1700" spc="-20" dirty="0">
                <a:solidFill>
                  <a:srgbClr val="002F4A"/>
                </a:solidFill>
                <a:latin typeface="Trebuchet MS"/>
                <a:cs typeface="Trebuchet MS"/>
              </a:rPr>
              <a:t>by</a:t>
            </a:r>
            <a:r>
              <a:rPr sz="1700" spc="-80" dirty="0">
                <a:solidFill>
                  <a:srgbClr val="002F4A"/>
                </a:solidFill>
                <a:latin typeface="Trebuchet MS"/>
                <a:cs typeface="Trebuchet MS"/>
              </a:rPr>
              <a:t> </a:t>
            </a:r>
            <a:r>
              <a:rPr sz="1700" spc="-10" dirty="0">
                <a:solidFill>
                  <a:srgbClr val="002F4A"/>
                </a:solidFill>
                <a:latin typeface="Trebuchet MS"/>
                <a:cs typeface="Trebuchet MS"/>
              </a:rPr>
              <a:t>pooling </a:t>
            </a:r>
            <a:r>
              <a:rPr sz="1700" spc="-20" dirty="0">
                <a:solidFill>
                  <a:srgbClr val="002F4A"/>
                </a:solidFill>
                <a:latin typeface="Trebuchet MS"/>
                <a:cs typeface="Trebuchet MS"/>
              </a:rPr>
              <a:t>resources,</a:t>
            </a:r>
            <a:r>
              <a:rPr sz="1700" spc="-50" dirty="0">
                <a:solidFill>
                  <a:srgbClr val="002F4A"/>
                </a:solidFill>
                <a:latin typeface="Trebuchet MS"/>
                <a:cs typeface="Trebuchet MS"/>
              </a:rPr>
              <a:t> </a:t>
            </a:r>
            <a:r>
              <a:rPr sz="1700" spc="-55" dirty="0">
                <a:solidFill>
                  <a:srgbClr val="002F4A"/>
                </a:solidFill>
                <a:latin typeface="Trebuchet MS"/>
                <a:cs typeface="Trebuchet MS"/>
              </a:rPr>
              <a:t>expertise,</a:t>
            </a:r>
            <a:r>
              <a:rPr sz="1700" spc="-50" dirty="0">
                <a:solidFill>
                  <a:srgbClr val="002F4A"/>
                </a:solidFill>
                <a:latin typeface="Trebuchet MS"/>
                <a:cs typeface="Trebuchet MS"/>
              </a:rPr>
              <a:t> </a:t>
            </a:r>
            <a:r>
              <a:rPr sz="1700" dirty="0">
                <a:solidFill>
                  <a:srgbClr val="002F4A"/>
                </a:solidFill>
                <a:latin typeface="Trebuchet MS"/>
                <a:cs typeface="Trebuchet MS"/>
              </a:rPr>
              <a:t>and</a:t>
            </a:r>
            <a:r>
              <a:rPr sz="1700" spc="-45" dirty="0">
                <a:solidFill>
                  <a:srgbClr val="002F4A"/>
                </a:solidFill>
                <a:latin typeface="Trebuchet MS"/>
                <a:cs typeface="Trebuchet MS"/>
              </a:rPr>
              <a:t> </a:t>
            </a:r>
            <a:r>
              <a:rPr sz="1700" spc="-10" dirty="0">
                <a:solidFill>
                  <a:srgbClr val="002F4A"/>
                </a:solidFill>
                <a:latin typeface="Trebuchet MS"/>
                <a:cs typeface="Trebuchet MS"/>
              </a:rPr>
              <a:t>administrative </a:t>
            </a:r>
            <a:r>
              <a:rPr sz="1700" spc="-20" dirty="0">
                <a:solidFill>
                  <a:srgbClr val="002F4A"/>
                </a:solidFill>
                <a:latin typeface="Trebuchet MS"/>
                <a:cs typeface="Trebuchet MS"/>
              </a:rPr>
              <a:t>functions.</a:t>
            </a:r>
            <a:r>
              <a:rPr sz="1700" spc="-85" dirty="0">
                <a:solidFill>
                  <a:srgbClr val="002F4A"/>
                </a:solidFill>
                <a:latin typeface="Trebuchet MS"/>
                <a:cs typeface="Trebuchet MS"/>
              </a:rPr>
              <a:t> </a:t>
            </a:r>
            <a:r>
              <a:rPr sz="1700" dirty="0">
                <a:solidFill>
                  <a:srgbClr val="002F4A"/>
                </a:solidFill>
                <a:latin typeface="Trebuchet MS"/>
                <a:cs typeface="Trebuchet MS"/>
              </a:rPr>
              <a:t>This</a:t>
            </a:r>
            <a:r>
              <a:rPr sz="1700" spc="-50" dirty="0">
                <a:solidFill>
                  <a:srgbClr val="002F4A"/>
                </a:solidFill>
                <a:latin typeface="Trebuchet MS"/>
                <a:cs typeface="Trebuchet MS"/>
              </a:rPr>
              <a:t> </a:t>
            </a:r>
            <a:r>
              <a:rPr sz="1700" spc="-20" dirty="0">
                <a:solidFill>
                  <a:srgbClr val="002F4A"/>
                </a:solidFill>
                <a:latin typeface="Trebuchet MS"/>
                <a:cs typeface="Trebuchet MS"/>
              </a:rPr>
              <a:t>panel</a:t>
            </a:r>
            <a:r>
              <a:rPr sz="1700" spc="-45" dirty="0">
                <a:solidFill>
                  <a:srgbClr val="002F4A"/>
                </a:solidFill>
                <a:latin typeface="Trebuchet MS"/>
                <a:cs typeface="Trebuchet MS"/>
              </a:rPr>
              <a:t> </a:t>
            </a:r>
            <a:r>
              <a:rPr sz="1700" spc="-75" dirty="0">
                <a:solidFill>
                  <a:srgbClr val="002F4A"/>
                </a:solidFill>
                <a:latin typeface="Trebuchet MS"/>
                <a:cs typeface="Trebuchet MS"/>
              </a:rPr>
              <a:t>will</a:t>
            </a:r>
            <a:r>
              <a:rPr sz="1700" spc="-50" dirty="0">
                <a:solidFill>
                  <a:srgbClr val="002F4A"/>
                </a:solidFill>
                <a:latin typeface="Trebuchet MS"/>
                <a:cs typeface="Trebuchet MS"/>
              </a:rPr>
              <a:t> </a:t>
            </a:r>
            <a:r>
              <a:rPr sz="1700" spc="70" dirty="0">
                <a:solidFill>
                  <a:srgbClr val="002F4A"/>
                </a:solidFill>
                <a:latin typeface="Trebuchet MS"/>
                <a:cs typeface="Trebuchet MS"/>
              </a:rPr>
              <a:t>discuss</a:t>
            </a:r>
            <a:r>
              <a:rPr sz="1700" spc="-50" dirty="0">
                <a:solidFill>
                  <a:srgbClr val="002F4A"/>
                </a:solidFill>
                <a:latin typeface="Trebuchet MS"/>
                <a:cs typeface="Trebuchet MS"/>
              </a:rPr>
              <a:t> </a:t>
            </a:r>
            <a:r>
              <a:rPr sz="1700" spc="-25" dirty="0">
                <a:solidFill>
                  <a:srgbClr val="002F4A"/>
                </a:solidFill>
                <a:latin typeface="Trebuchet MS"/>
                <a:cs typeface="Trebuchet MS"/>
              </a:rPr>
              <a:t>the </a:t>
            </a:r>
            <a:r>
              <a:rPr sz="1700" spc="-35" dirty="0">
                <a:solidFill>
                  <a:srgbClr val="002F4A"/>
                </a:solidFill>
                <a:latin typeface="Trebuchet MS"/>
                <a:cs typeface="Trebuchet MS"/>
              </a:rPr>
              <a:t>collaborative </a:t>
            </a:r>
            <a:r>
              <a:rPr sz="1700" spc="-20" dirty="0">
                <a:solidFill>
                  <a:srgbClr val="002F4A"/>
                </a:solidFill>
                <a:latin typeface="Trebuchet MS"/>
                <a:cs typeface="Trebuchet MS"/>
              </a:rPr>
              <a:t>framework</a:t>
            </a:r>
            <a:r>
              <a:rPr sz="1700" spc="-35" dirty="0">
                <a:solidFill>
                  <a:srgbClr val="002F4A"/>
                </a:solidFill>
                <a:latin typeface="Trebuchet MS"/>
                <a:cs typeface="Trebuchet MS"/>
              </a:rPr>
              <a:t> </a:t>
            </a:r>
            <a:r>
              <a:rPr sz="1700" dirty="0">
                <a:solidFill>
                  <a:srgbClr val="002F4A"/>
                </a:solidFill>
                <a:latin typeface="Trebuchet MS"/>
                <a:cs typeface="Trebuchet MS"/>
              </a:rPr>
              <a:t>and</a:t>
            </a:r>
            <a:r>
              <a:rPr sz="1700" spc="-30" dirty="0">
                <a:solidFill>
                  <a:srgbClr val="002F4A"/>
                </a:solidFill>
                <a:latin typeface="Trebuchet MS"/>
                <a:cs typeface="Trebuchet MS"/>
              </a:rPr>
              <a:t> </a:t>
            </a:r>
            <a:r>
              <a:rPr sz="1700" spc="-10" dirty="0">
                <a:solidFill>
                  <a:srgbClr val="002F4A"/>
                </a:solidFill>
                <a:latin typeface="Trebuchet MS"/>
                <a:cs typeface="Trebuchet MS"/>
              </a:rPr>
              <a:t>strategies</a:t>
            </a:r>
            <a:r>
              <a:rPr sz="1700" spc="-35" dirty="0">
                <a:solidFill>
                  <a:srgbClr val="002F4A"/>
                </a:solidFill>
                <a:latin typeface="Trebuchet MS"/>
                <a:cs typeface="Trebuchet MS"/>
              </a:rPr>
              <a:t> </a:t>
            </a:r>
            <a:r>
              <a:rPr sz="1700" spc="-25" dirty="0">
                <a:solidFill>
                  <a:srgbClr val="002F4A"/>
                </a:solidFill>
                <a:latin typeface="Trebuchet MS"/>
                <a:cs typeface="Trebuchet MS"/>
              </a:rPr>
              <a:t>to coordinate</a:t>
            </a:r>
            <a:r>
              <a:rPr sz="1700" spc="-65" dirty="0">
                <a:solidFill>
                  <a:srgbClr val="002F4A"/>
                </a:solidFill>
                <a:latin typeface="Trebuchet MS"/>
                <a:cs typeface="Trebuchet MS"/>
              </a:rPr>
              <a:t> </a:t>
            </a:r>
            <a:r>
              <a:rPr sz="1700" dirty="0">
                <a:solidFill>
                  <a:srgbClr val="002F4A"/>
                </a:solidFill>
                <a:latin typeface="Trebuchet MS"/>
                <a:cs typeface="Trebuchet MS"/>
              </a:rPr>
              <a:t>and</a:t>
            </a:r>
            <a:r>
              <a:rPr sz="1700" spc="-65" dirty="0">
                <a:solidFill>
                  <a:srgbClr val="002F4A"/>
                </a:solidFill>
                <a:latin typeface="Trebuchet MS"/>
                <a:cs typeface="Trebuchet MS"/>
              </a:rPr>
              <a:t> </a:t>
            </a:r>
            <a:r>
              <a:rPr sz="1700" spc="-55" dirty="0">
                <a:solidFill>
                  <a:srgbClr val="002F4A"/>
                </a:solidFill>
                <a:latin typeface="Trebuchet MS"/>
                <a:cs typeface="Trebuchet MS"/>
              </a:rPr>
              <a:t>deliver</a:t>
            </a:r>
            <a:r>
              <a:rPr sz="1700" spc="-65" dirty="0">
                <a:solidFill>
                  <a:srgbClr val="002F4A"/>
                </a:solidFill>
                <a:latin typeface="Trebuchet MS"/>
                <a:cs typeface="Trebuchet MS"/>
              </a:rPr>
              <a:t> </a:t>
            </a:r>
            <a:r>
              <a:rPr sz="1700" spc="-20" dirty="0">
                <a:solidFill>
                  <a:srgbClr val="002F4A"/>
                </a:solidFill>
                <a:latin typeface="Trebuchet MS"/>
                <a:cs typeface="Trebuchet MS"/>
              </a:rPr>
              <a:t>public</a:t>
            </a:r>
            <a:r>
              <a:rPr sz="1700" spc="-60" dirty="0">
                <a:solidFill>
                  <a:srgbClr val="002F4A"/>
                </a:solidFill>
                <a:latin typeface="Trebuchet MS"/>
                <a:cs typeface="Trebuchet MS"/>
              </a:rPr>
              <a:t> </a:t>
            </a:r>
            <a:r>
              <a:rPr sz="1700" spc="-40" dirty="0">
                <a:solidFill>
                  <a:srgbClr val="002F4A"/>
                </a:solidFill>
                <a:latin typeface="Trebuchet MS"/>
                <a:cs typeface="Trebuchet MS"/>
              </a:rPr>
              <a:t>health</a:t>
            </a:r>
            <a:r>
              <a:rPr sz="1700" spc="-65" dirty="0">
                <a:solidFill>
                  <a:srgbClr val="002F4A"/>
                </a:solidFill>
                <a:latin typeface="Trebuchet MS"/>
                <a:cs typeface="Trebuchet MS"/>
              </a:rPr>
              <a:t> </a:t>
            </a:r>
            <a:r>
              <a:rPr sz="1700" dirty="0">
                <a:solidFill>
                  <a:srgbClr val="002F4A"/>
                </a:solidFill>
                <a:latin typeface="Trebuchet MS"/>
                <a:cs typeface="Trebuchet MS"/>
              </a:rPr>
              <a:t>and</a:t>
            </a:r>
            <a:r>
              <a:rPr sz="1700" spc="-65" dirty="0">
                <a:solidFill>
                  <a:srgbClr val="002F4A"/>
                </a:solidFill>
                <a:latin typeface="Trebuchet MS"/>
                <a:cs typeface="Trebuchet MS"/>
              </a:rPr>
              <a:t> </a:t>
            </a:r>
            <a:r>
              <a:rPr sz="1700" spc="-10" dirty="0">
                <a:solidFill>
                  <a:srgbClr val="002F4A"/>
                </a:solidFill>
                <a:latin typeface="Trebuchet MS"/>
                <a:cs typeface="Trebuchet MS"/>
              </a:rPr>
              <a:t>public safety</a:t>
            </a:r>
            <a:r>
              <a:rPr sz="1700" spc="5" dirty="0">
                <a:solidFill>
                  <a:srgbClr val="002F4A"/>
                </a:solidFill>
                <a:latin typeface="Trebuchet MS"/>
                <a:cs typeface="Trebuchet MS"/>
              </a:rPr>
              <a:t> </a:t>
            </a:r>
            <a:r>
              <a:rPr sz="1700" dirty="0">
                <a:solidFill>
                  <a:srgbClr val="002F4A"/>
                </a:solidFill>
                <a:latin typeface="Trebuchet MS"/>
                <a:cs typeface="Trebuchet MS"/>
              </a:rPr>
              <a:t>services</a:t>
            </a:r>
            <a:r>
              <a:rPr sz="1700" spc="10" dirty="0">
                <a:solidFill>
                  <a:srgbClr val="002F4A"/>
                </a:solidFill>
                <a:latin typeface="Trebuchet MS"/>
                <a:cs typeface="Trebuchet MS"/>
              </a:rPr>
              <a:t> </a:t>
            </a:r>
            <a:r>
              <a:rPr sz="1700" dirty="0">
                <a:solidFill>
                  <a:srgbClr val="002F4A"/>
                </a:solidFill>
                <a:latin typeface="Trebuchet MS"/>
                <a:cs typeface="Trebuchet MS"/>
              </a:rPr>
              <a:t>using</a:t>
            </a:r>
            <a:r>
              <a:rPr sz="1700" spc="10" dirty="0">
                <a:solidFill>
                  <a:srgbClr val="002F4A"/>
                </a:solidFill>
                <a:latin typeface="Trebuchet MS"/>
                <a:cs typeface="Trebuchet MS"/>
              </a:rPr>
              <a:t> </a:t>
            </a:r>
            <a:r>
              <a:rPr sz="1700" spc="-60" dirty="0">
                <a:solidFill>
                  <a:srgbClr val="002F4A"/>
                </a:solidFill>
                <a:latin typeface="Trebuchet MS"/>
                <a:cs typeface="Trebuchet MS"/>
              </a:rPr>
              <a:t>the</a:t>
            </a:r>
            <a:r>
              <a:rPr sz="1700" spc="10" dirty="0">
                <a:solidFill>
                  <a:srgbClr val="002F4A"/>
                </a:solidFill>
                <a:latin typeface="Trebuchet MS"/>
                <a:cs typeface="Trebuchet MS"/>
              </a:rPr>
              <a:t> </a:t>
            </a:r>
            <a:r>
              <a:rPr sz="1700" dirty="0">
                <a:solidFill>
                  <a:srgbClr val="002F4A"/>
                </a:solidFill>
                <a:latin typeface="Trebuchet MS"/>
                <a:cs typeface="Trebuchet MS"/>
              </a:rPr>
              <a:t>Hampshire</a:t>
            </a:r>
            <a:r>
              <a:rPr sz="1700" spc="10" dirty="0">
                <a:solidFill>
                  <a:srgbClr val="002F4A"/>
                </a:solidFill>
                <a:latin typeface="Trebuchet MS"/>
                <a:cs typeface="Trebuchet MS"/>
              </a:rPr>
              <a:t> </a:t>
            </a:r>
            <a:r>
              <a:rPr sz="1700" spc="-10" dirty="0">
                <a:solidFill>
                  <a:srgbClr val="002F4A"/>
                </a:solidFill>
                <a:latin typeface="Trebuchet MS"/>
                <a:cs typeface="Trebuchet MS"/>
              </a:rPr>
              <a:t>Public </a:t>
            </a:r>
            <a:r>
              <a:rPr sz="1700" spc="-25" dirty="0">
                <a:solidFill>
                  <a:srgbClr val="002F4A"/>
                </a:solidFill>
                <a:latin typeface="Trebuchet MS"/>
                <a:cs typeface="Trebuchet MS"/>
              </a:rPr>
              <a:t>Health</a:t>
            </a:r>
            <a:r>
              <a:rPr sz="1700" spc="-10" dirty="0">
                <a:solidFill>
                  <a:srgbClr val="002F4A"/>
                </a:solidFill>
                <a:latin typeface="Trebuchet MS"/>
                <a:cs typeface="Trebuchet MS"/>
              </a:rPr>
              <a:t> </a:t>
            </a:r>
            <a:r>
              <a:rPr sz="1700" dirty="0">
                <a:solidFill>
                  <a:srgbClr val="002F4A"/>
                </a:solidFill>
                <a:latin typeface="Trebuchet MS"/>
                <a:cs typeface="Trebuchet MS"/>
              </a:rPr>
              <a:t>Shared</a:t>
            </a:r>
            <a:r>
              <a:rPr sz="1700" spc="-5" dirty="0">
                <a:solidFill>
                  <a:srgbClr val="002F4A"/>
                </a:solidFill>
                <a:latin typeface="Trebuchet MS"/>
                <a:cs typeface="Trebuchet MS"/>
              </a:rPr>
              <a:t> </a:t>
            </a:r>
            <a:r>
              <a:rPr sz="1700" dirty="0">
                <a:solidFill>
                  <a:srgbClr val="002F4A"/>
                </a:solidFill>
                <a:latin typeface="Trebuchet MS"/>
                <a:cs typeface="Trebuchet MS"/>
              </a:rPr>
              <a:t>Services</a:t>
            </a:r>
            <a:r>
              <a:rPr sz="1700" spc="-10" dirty="0">
                <a:solidFill>
                  <a:srgbClr val="002F4A"/>
                </a:solidFill>
                <a:latin typeface="Trebuchet MS"/>
                <a:cs typeface="Trebuchet MS"/>
              </a:rPr>
              <a:t> Collaborative </a:t>
            </a:r>
            <a:r>
              <a:rPr sz="1700" dirty="0">
                <a:solidFill>
                  <a:srgbClr val="002F4A"/>
                </a:solidFill>
                <a:latin typeface="Trebuchet MS"/>
                <a:cs typeface="Trebuchet MS"/>
              </a:rPr>
              <a:t>(HPHSSC),</a:t>
            </a:r>
            <a:r>
              <a:rPr sz="1700" spc="-35" dirty="0">
                <a:solidFill>
                  <a:srgbClr val="002F4A"/>
                </a:solidFill>
                <a:latin typeface="Trebuchet MS"/>
                <a:cs typeface="Trebuchet MS"/>
              </a:rPr>
              <a:t> </a:t>
            </a:r>
            <a:r>
              <a:rPr sz="1700" spc="-40" dirty="0">
                <a:solidFill>
                  <a:srgbClr val="002F4A"/>
                </a:solidFill>
                <a:latin typeface="Trebuchet MS"/>
                <a:cs typeface="Trebuchet MS"/>
              </a:rPr>
              <a:t>in</a:t>
            </a:r>
            <a:r>
              <a:rPr sz="1700" spc="-35" dirty="0">
                <a:solidFill>
                  <a:srgbClr val="002F4A"/>
                </a:solidFill>
                <a:latin typeface="Trebuchet MS"/>
                <a:cs typeface="Trebuchet MS"/>
              </a:rPr>
              <a:t> </a:t>
            </a:r>
            <a:r>
              <a:rPr sz="1700" dirty="0">
                <a:solidFill>
                  <a:srgbClr val="002F4A"/>
                </a:solidFill>
                <a:latin typeface="Trebuchet MS"/>
                <a:cs typeface="Trebuchet MS"/>
              </a:rPr>
              <a:t>which</a:t>
            </a:r>
            <a:r>
              <a:rPr sz="1700" spc="-30" dirty="0">
                <a:solidFill>
                  <a:srgbClr val="002F4A"/>
                </a:solidFill>
                <a:latin typeface="Trebuchet MS"/>
                <a:cs typeface="Trebuchet MS"/>
              </a:rPr>
              <a:t> </a:t>
            </a:r>
            <a:r>
              <a:rPr sz="1700" spc="-60" dirty="0">
                <a:solidFill>
                  <a:srgbClr val="002F4A"/>
                </a:solidFill>
                <a:latin typeface="Trebuchet MS"/>
                <a:cs typeface="Trebuchet MS"/>
              </a:rPr>
              <a:t>the</a:t>
            </a:r>
            <a:r>
              <a:rPr sz="1700" spc="-35" dirty="0">
                <a:solidFill>
                  <a:srgbClr val="002F4A"/>
                </a:solidFill>
                <a:latin typeface="Trebuchet MS"/>
                <a:cs typeface="Trebuchet MS"/>
              </a:rPr>
              <a:t> </a:t>
            </a:r>
            <a:r>
              <a:rPr sz="1700" spc="-50" dirty="0">
                <a:solidFill>
                  <a:srgbClr val="002F4A"/>
                </a:solidFill>
                <a:latin typeface="Trebuchet MS"/>
                <a:cs typeface="Trebuchet MS"/>
              </a:rPr>
              <a:t>City</a:t>
            </a:r>
            <a:r>
              <a:rPr sz="1700" spc="-35" dirty="0">
                <a:solidFill>
                  <a:srgbClr val="002F4A"/>
                </a:solidFill>
                <a:latin typeface="Trebuchet MS"/>
                <a:cs typeface="Trebuchet MS"/>
              </a:rPr>
              <a:t> </a:t>
            </a:r>
            <a:r>
              <a:rPr sz="1700" dirty="0">
                <a:solidFill>
                  <a:srgbClr val="002F4A"/>
                </a:solidFill>
                <a:latin typeface="Trebuchet MS"/>
                <a:cs typeface="Trebuchet MS"/>
              </a:rPr>
              <a:t>of</a:t>
            </a:r>
            <a:r>
              <a:rPr sz="1700" spc="-30" dirty="0">
                <a:solidFill>
                  <a:srgbClr val="002F4A"/>
                </a:solidFill>
                <a:latin typeface="Trebuchet MS"/>
                <a:cs typeface="Trebuchet MS"/>
              </a:rPr>
              <a:t> </a:t>
            </a:r>
            <a:r>
              <a:rPr sz="1700" spc="-10" dirty="0">
                <a:solidFill>
                  <a:srgbClr val="002F4A"/>
                </a:solidFill>
                <a:latin typeface="Trebuchet MS"/>
                <a:cs typeface="Trebuchet MS"/>
              </a:rPr>
              <a:t>Northampton </a:t>
            </a:r>
            <a:r>
              <a:rPr sz="1700" dirty="0">
                <a:solidFill>
                  <a:srgbClr val="002F4A"/>
                </a:solidFill>
                <a:latin typeface="Trebuchet MS"/>
                <a:cs typeface="Trebuchet MS"/>
              </a:rPr>
              <a:t>serves</a:t>
            </a:r>
            <a:r>
              <a:rPr sz="1700" spc="-25" dirty="0">
                <a:solidFill>
                  <a:srgbClr val="002F4A"/>
                </a:solidFill>
                <a:latin typeface="Trebuchet MS"/>
                <a:cs typeface="Trebuchet MS"/>
              </a:rPr>
              <a:t> </a:t>
            </a:r>
            <a:r>
              <a:rPr sz="1700" spc="105" dirty="0">
                <a:solidFill>
                  <a:srgbClr val="002F4A"/>
                </a:solidFill>
                <a:latin typeface="Trebuchet MS"/>
                <a:cs typeface="Trebuchet MS"/>
              </a:rPr>
              <a:t>as</a:t>
            </a:r>
            <a:r>
              <a:rPr sz="1700" spc="-25" dirty="0">
                <a:solidFill>
                  <a:srgbClr val="002F4A"/>
                </a:solidFill>
                <a:latin typeface="Trebuchet MS"/>
                <a:cs typeface="Trebuchet MS"/>
              </a:rPr>
              <a:t> </a:t>
            </a:r>
            <a:r>
              <a:rPr sz="1700" spc="-60" dirty="0">
                <a:solidFill>
                  <a:srgbClr val="002F4A"/>
                </a:solidFill>
                <a:latin typeface="Trebuchet MS"/>
                <a:cs typeface="Trebuchet MS"/>
              </a:rPr>
              <a:t>the</a:t>
            </a:r>
            <a:r>
              <a:rPr sz="1700" spc="-25" dirty="0">
                <a:solidFill>
                  <a:srgbClr val="002F4A"/>
                </a:solidFill>
                <a:latin typeface="Trebuchet MS"/>
                <a:cs typeface="Trebuchet MS"/>
              </a:rPr>
              <a:t> </a:t>
            </a:r>
            <a:r>
              <a:rPr sz="1700" dirty="0">
                <a:solidFill>
                  <a:srgbClr val="002F4A"/>
                </a:solidFill>
                <a:latin typeface="Trebuchet MS"/>
                <a:cs typeface="Trebuchet MS"/>
              </a:rPr>
              <a:t>host</a:t>
            </a:r>
            <a:r>
              <a:rPr sz="1700" spc="-25" dirty="0">
                <a:solidFill>
                  <a:srgbClr val="002F4A"/>
                </a:solidFill>
                <a:latin typeface="Trebuchet MS"/>
                <a:cs typeface="Trebuchet MS"/>
              </a:rPr>
              <a:t> </a:t>
            </a:r>
            <a:r>
              <a:rPr sz="1700" spc="-35" dirty="0">
                <a:solidFill>
                  <a:srgbClr val="002F4A"/>
                </a:solidFill>
                <a:latin typeface="Trebuchet MS"/>
                <a:cs typeface="Trebuchet MS"/>
              </a:rPr>
              <a:t>municipality</a:t>
            </a:r>
            <a:r>
              <a:rPr sz="1700" spc="-20" dirty="0">
                <a:solidFill>
                  <a:srgbClr val="002F4A"/>
                </a:solidFill>
                <a:latin typeface="Trebuchet MS"/>
                <a:cs typeface="Trebuchet MS"/>
              </a:rPr>
              <a:t> </a:t>
            </a:r>
            <a:r>
              <a:rPr sz="1700" spc="-30" dirty="0">
                <a:solidFill>
                  <a:srgbClr val="002F4A"/>
                </a:solidFill>
                <a:latin typeface="Trebuchet MS"/>
                <a:cs typeface="Trebuchet MS"/>
              </a:rPr>
              <a:t>for</a:t>
            </a:r>
            <a:r>
              <a:rPr sz="1700" spc="-25" dirty="0">
                <a:solidFill>
                  <a:srgbClr val="002F4A"/>
                </a:solidFill>
                <a:latin typeface="Trebuchet MS"/>
                <a:cs typeface="Trebuchet MS"/>
              </a:rPr>
              <a:t> </a:t>
            </a:r>
            <a:r>
              <a:rPr sz="1700" spc="35" dirty="0">
                <a:solidFill>
                  <a:srgbClr val="002F4A"/>
                </a:solidFill>
                <a:latin typeface="Trebuchet MS"/>
                <a:cs typeface="Trebuchet MS"/>
              </a:rPr>
              <a:t>14 </a:t>
            </a:r>
            <a:r>
              <a:rPr sz="1700" spc="-35" dirty="0">
                <a:solidFill>
                  <a:srgbClr val="002F4A"/>
                </a:solidFill>
                <a:latin typeface="Trebuchet MS"/>
                <a:cs typeface="Trebuchet MS"/>
              </a:rPr>
              <a:t>participating</a:t>
            </a:r>
            <a:r>
              <a:rPr sz="1700" spc="-50" dirty="0">
                <a:solidFill>
                  <a:srgbClr val="002F4A"/>
                </a:solidFill>
                <a:latin typeface="Trebuchet MS"/>
                <a:cs typeface="Trebuchet MS"/>
              </a:rPr>
              <a:t> </a:t>
            </a:r>
            <a:r>
              <a:rPr sz="1700" dirty="0">
                <a:solidFill>
                  <a:srgbClr val="002F4A"/>
                </a:solidFill>
                <a:latin typeface="Trebuchet MS"/>
                <a:cs typeface="Trebuchet MS"/>
              </a:rPr>
              <a:t>communities</a:t>
            </a:r>
            <a:r>
              <a:rPr sz="1700" spc="-45" dirty="0">
                <a:solidFill>
                  <a:srgbClr val="002F4A"/>
                </a:solidFill>
                <a:latin typeface="Trebuchet MS"/>
                <a:cs typeface="Trebuchet MS"/>
              </a:rPr>
              <a:t> </a:t>
            </a:r>
            <a:r>
              <a:rPr sz="1700" spc="-40" dirty="0">
                <a:solidFill>
                  <a:srgbClr val="002F4A"/>
                </a:solidFill>
                <a:latin typeface="Trebuchet MS"/>
                <a:cs typeface="Trebuchet MS"/>
              </a:rPr>
              <a:t>in</a:t>
            </a:r>
            <a:r>
              <a:rPr sz="1700" spc="-45" dirty="0">
                <a:solidFill>
                  <a:srgbClr val="002F4A"/>
                </a:solidFill>
                <a:latin typeface="Trebuchet MS"/>
                <a:cs typeface="Trebuchet MS"/>
              </a:rPr>
              <a:t> </a:t>
            </a:r>
            <a:r>
              <a:rPr sz="1700" spc="-10" dirty="0">
                <a:solidFill>
                  <a:srgbClr val="002F4A"/>
                </a:solidFill>
                <a:latin typeface="Trebuchet MS"/>
                <a:cs typeface="Trebuchet MS"/>
              </a:rPr>
              <a:t>western </a:t>
            </a:r>
            <a:r>
              <a:rPr sz="1700" spc="60" dirty="0">
                <a:solidFill>
                  <a:srgbClr val="002F4A"/>
                </a:solidFill>
                <a:latin typeface="Trebuchet MS"/>
                <a:cs typeface="Trebuchet MS"/>
              </a:rPr>
              <a:t>Massachusetts</a:t>
            </a:r>
            <a:r>
              <a:rPr sz="1700" spc="-80" dirty="0">
                <a:solidFill>
                  <a:srgbClr val="002F4A"/>
                </a:solidFill>
                <a:latin typeface="Trebuchet MS"/>
                <a:cs typeface="Trebuchet MS"/>
              </a:rPr>
              <a:t> </a:t>
            </a:r>
            <a:r>
              <a:rPr sz="1700" spc="105" dirty="0">
                <a:solidFill>
                  <a:srgbClr val="002F4A"/>
                </a:solidFill>
                <a:latin typeface="Trebuchet MS"/>
                <a:cs typeface="Trebuchet MS"/>
              </a:rPr>
              <a:t>as</a:t>
            </a:r>
            <a:r>
              <a:rPr sz="1700" spc="-75" dirty="0">
                <a:solidFill>
                  <a:srgbClr val="002F4A"/>
                </a:solidFill>
                <a:latin typeface="Trebuchet MS"/>
                <a:cs typeface="Trebuchet MS"/>
              </a:rPr>
              <a:t> </a:t>
            </a:r>
            <a:r>
              <a:rPr sz="1700" dirty="0">
                <a:solidFill>
                  <a:srgbClr val="002F4A"/>
                </a:solidFill>
                <a:latin typeface="Trebuchet MS"/>
                <a:cs typeface="Trebuchet MS"/>
              </a:rPr>
              <a:t>a</a:t>
            </a:r>
            <a:r>
              <a:rPr sz="1700" spc="-75" dirty="0">
                <a:solidFill>
                  <a:srgbClr val="002F4A"/>
                </a:solidFill>
                <a:latin typeface="Trebuchet MS"/>
                <a:cs typeface="Trebuchet MS"/>
              </a:rPr>
              <a:t> </a:t>
            </a:r>
            <a:r>
              <a:rPr sz="1700" spc="50" dirty="0">
                <a:solidFill>
                  <a:srgbClr val="002F4A"/>
                </a:solidFill>
                <a:latin typeface="Trebuchet MS"/>
                <a:cs typeface="Trebuchet MS"/>
              </a:rPr>
              <a:t>case</a:t>
            </a:r>
            <a:r>
              <a:rPr sz="1700" spc="-75" dirty="0">
                <a:solidFill>
                  <a:srgbClr val="002F4A"/>
                </a:solidFill>
                <a:latin typeface="Trebuchet MS"/>
                <a:cs typeface="Trebuchet MS"/>
              </a:rPr>
              <a:t> </a:t>
            </a:r>
            <a:r>
              <a:rPr sz="1700" dirty="0">
                <a:solidFill>
                  <a:srgbClr val="002F4A"/>
                </a:solidFill>
                <a:latin typeface="Trebuchet MS"/>
                <a:cs typeface="Trebuchet MS"/>
              </a:rPr>
              <a:t>study</a:t>
            </a:r>
            <a:r>
              <a:rPr sz="1700" spc="-75" dirty="0">
                <a:solidFill>
                  <a:srgbClr val="002F4A"/>
                </a:solidFill>
                <a:latin typeface="Trebuchet MS"/>
                <a:cs typeface="Trebuchet MS"/>
              </a:rPr>
              <a:t> </a:t>
            </a:r>
            <a:r>
              <a:rPr sz="1700" spc="-10" dirty="0">
                <a:solidFill>
                  <a:srgbClr val="002F4A"/>
                </a:solidFill>
                <a:latin typeface="Trebuchet MS"/>
                <a:cs typeface="Trebuchet MS"/>
              </a:rPr>
              <a:t>example.</a:t>
            </a:r>
            <a:endParaRPr sz="1700" dirty="0">
              <a:latin typeface="Trebuchet MS"/>
              <a:cs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2554605"/>
          </a:xfrm>
          <a:custGeom>
            <a:avLst/>
            <a:gdLst/>
            <a:ahLst/>
            <a:cxnLst/>
            <a:rect l="l" t="t" r="r" b="b"/>
            <a:pathLst>
              <a:path w="18288000" h="2554605">
                <a:moveTo>
                  <a:pt x="18287999" y="2554199"/>
                </a:moveTo>
                <a:lnTo>
                  <a:pt x="0" y="2554199"/>
                </a:lnTo>
                <a:lnTo>
                  <a:pt x="0" y="0"/>
                </a:lnTo>
                <a:lnTo>
                  <a:pt x="18287999" y="0"/>
                </a:lnTo>
                <a:lnTo>
                  <a:pt x="18287999" y="2554199"/>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xfrm>
            <a:off x="652123" y="298198"/>
            <a:ext cx="17040225" cy="2037080"/>
          </a:xfrm>
          <a:prstGeom prst="rect">
            <a:avLst/>
          </a:prstGeom>
        </p:spPr>
        <p:txBody>
          <a:bodyPr vert="horz" wrap="square" lIns="0" tIns="12700" rIns="0" bIns="0" rtlCol="0">
            <a:spAutoFit/>
          </a:bodyPr>
          <a:lstStyle/>
          <a:p>
            <a:pPr marL="12065" marR="5080" algn="ctr">
              <a:lnSpc>
                <a:spcPct val="100000"/>
              </a:lnSpc>
              <a:spcBef>
                <a:spcPts val="100"/>
              </a:spcBef>
            </a:pPr>
            <a:r>
              <a:rPr sz="4400" dirty="0"/>
              <a:t>The</a:t>
            </a:r>
            <a:r>
              <a:rPr sz="4400" spc="-45" dirty="0"/>
              <a:t> </a:t>
            </a:r>
            <a:r>
              <a:rPr sz="4400" dirty="0"/>
              <a:t>Massachusetts</a:t>
            </a:r>
            <a:r>
              <a:rPr sz="4400" spc="-40" dirty="0"/>
              <a:t> </a:t>
            </a:r>
            <a:r>
              <a:rPr sz="4400" dirty="0"/>
              <a:t>Health</a:t>
            </a:r>
            <a:r>
              <a:rPr sz="4400" spc="-40" dirty="0"/>
              <a:t> </a:t>
            </a:r>
            <a:r>
              <a:rPr sz="4400" dirty="0"/>
              <a:t>Policy</a:t>
            </a:r>
            <a:r>
              <a:rPr sz="4400" spc="-40" dirty="0"/>
              <a:t> </a:t>
            </a:r>
            <a:r>
              <a:rPr sz="4400" dirty="0"/>
              <a:t>Commission</a:t>
            </a:r>
            <a:r>
              <a:rPr sz="4400" spc="-40" dirty="0"/>
              <a:t> </a:t>
            </a:r>
            <a:r>
              <a:rPr sz="4400" dirty="0"/>
              <a:t>(HPC):</a:t>
            </a:r>
            <a:r>
              <a:rPr sz="4400" spc="-35" dirty="0"/>
              <a:t> </a:t>
            </a:r>
            <a:r>
              <a:rPr sz="4400" spc="-20" dirty="0"/>
              <a:t>From </a:t>
            </a:r>
            <a:r>
              <a:rPr sz="4400" dirty="0"/>
              <a:t>Fragmented</a:t>
            </a:r>
            <a:r>
              <a:rPr sz="4400" spc="-70" dirty="0"/>
              <a:t> </a:t>
            </a:r>
            <a:r>
              <a:rPr sz="4400" dirty="0"/>
              <a:t>Systems</a:t>
            </a:r>
            <a:r>
              <a:rPr sz="4400" spc="-75" dirty="0"/>
              <a:t> </a:t>
            </a:r>
            <a:r>
              <a:rPr sz="4400" dirty="0"/>
              <a:t>to</a:t>
            </a:r>
            <a:r>
              <a:rPr sz="4400" spc="-75" dirty="0"/>
              <a:t> </a:t>
            </a:r>
            <a:r>
              <a:rPr sz="4400" dirty="0"/>
              <a:t>Coordinated</a:t>
            </a:r>
            <a:r>
              <a:rPr sz="4400" spc="-70" dirty="0"/>
              <a:t> </a:t>
            </a:r>
            <a:r>
              <a:rPr sz="4400" dirty="0"/>
              <a:t>Policy,</a:t>
            </a:r>
            <a:r>
              <a:rPr sz="4400" spc="-70" dirty="0"/>
              <a:t> </a:t>
            </a:r>
            <a:r>
              <a:rPr sz="4400" dirty="0"/>
              <a:t>Uniform</a:t>
            </a:r>
            <a:r>
              <a:rPr sz="4400" spc="-75" dirty="0"/>
              <a:t> </a:t>
            </a:r>
            <a:r>
              <a:rPr sz="4400" spc="-10" dirty="0"/>
              <a:t>Data, </a:t>
            </a:r>
            <a:r>
              <a:rPr sz="4400" dirty="0"/>
              <a:t>Legislation</a:t>
            </a:r>
            <a:r>
              <a:rPr sz="4400" spc="-70" dirty="0"/>
              <a:t> </a:t>
            </a:r>
            <a:r>
              <a:rPr sz="4400" spc="-10" dirty="0"/>
              <a:t>Action</a:t>
            </a:r>
            <a:endParaRPr sz="4400"/>
          </a:p>
        </p:txBody>
      </p:sp>
      <p:sp>
        <p:nvSpPr>
          <p:cNvPr id="4" name="object 4"/>
          <p:cNvSpPr txBox="1"/>
          <p:nvPr/>
        </p:nvSpPr>
        <p:spPr>
          <a:xfrm>
            <a:off x="460349" y="2725321"/>
            <a:ext cx="3710304" cy="6700520"/>
          </a:xfrm>
          <a:prstGeom prst="rect">
            <a:avLst/>
          </a:prstGeom>
        </p:spPr>
        <p:txBody>
          <a:bodyPr vert="horz" wrap="square" lIns="0" tIns="82550" rIns="0" bIns="0" rtlCol="0">
            <a:spAutoFit/>
          </a:bodyPr>
          <a:lstStyle/>
          <a:p>
            <a:pPr marL="699770" marR="59055" indent="-687705">
              <a:lnSpc>
                <a:spcPts val="3060"/>
              </a:lnSpc>
              <a:spcBef>
                <a:spcPts val="650"/>
              </a:spcBef>
              <a:buFont typeface="Arial"/>
              <a:buChar char="●"/>
              <a:tabLst>
                <a:tab pos="699770" algn="l"/>
              </a:tabLst>
            </a:pPr>
            <a:r>
              <a:rPr sz="3000" spc="-10" dirty="0">
                <a:solidFill>
                  <a:srgbClr val="002F4A"/>
                </a:solidFill>
                <a:latin typeface="Trebuchet MS"/>
                <a:cs typeface="Trebuchet MS"/>
              </a:rPr>
              <a:t>Primary</a:t>
            </a:r>
            <a:r>
              <a:rPr sz="3000" spc="-160" dirty="0">
                <a:solidFill>
                  <a:srgbClr val="002F4A"/>
                </a:solidFill>
                <a:latin typeface="Trebuchet MS"/>
                <a:cs typeface="Trebuchet MS"/>
              </a:rPr>
              <a:t> </a:t>
            </a:r>
            <a:r>
              <a:rPr sz="3000" spc="-10" dirty="0">
                <a:solidFill>
                  <a:srgbClr val="002F4A"/>
                </a:solidFill>
                <a:latin typeface="Trebuchet MS"/>
                <a:cs typeface="Trebuchet MS"/>
              </a:rPr>
              <a:t>Care, Pharmacy </a:t>
            </a:r>
            <a:r>
              <a:rPr sz="3000" spc="40" dirty="0">
                <a:solidFill>
                  <a:srgbClr val="002F4A"/>
                </a:solidFill>
                <a:latin typeface="Trebuchet MS"/>
                <a:cs typeface="Trebuchet MS"/>
              </a:rPr>
              <a:t>Access, </a:t>
            </a:r>
            <a:r>
              <a:rPr sz="3000" spc="-10" dirty="0">
                <a:solidFill>
                  <a:srgbClr val="002F4A"/>
                </a:solidFill>
                <a:latin typeface="Trebuchet MS"/>
                <a:cs typeface="Trebuchet MS"/>
              </a:rPr>
              <a:t>Behavioral Health, </a:t>
            </a:r>
            <a:r>
              <a:rPr sz="3000" spc="55" dirty="0">
                <a:solidFill>
                  <a:srgbClr val="002F4A"/>
                </a:solidFill>
                <a:latin typeface="Trebuchet MS"/>
                <a:cs typeface="Trebuchet MS"/>
              </a:rPr>
              <a:t>Substance</a:t>
            </a:r>
            <a:r>
              <a:rPr sz="3000" spc="-165" dirty="0">
                <a:solidFill>
                  <a:srgbClr val="002F4A"/>
                </a:solidFill>
                <a:latin typeface="Trebuchet MS"/>
                <a:cs typeface="Trebuchet MS"/>
              </a:rPr>
              <a:t> </a:t>
            </a:r>
            <a:r>
              <a:rPr sz="3000" spc="50" dirty="0">
                <a:solidFill>
                  <a:srgbClr val="002F4A"/>
                </a:solidFill>
                <a:latin typeface="Trebuchet MS"/>
                <a:cs typeface="Trebuchet MS"/>
              </a:rPr>
              <a:t>Use </a:t>
            </a:r>
            <a:r>
              <a:rPr sz="3000" dirty="0">
                <a:solidFill>
                  <a:srgbClr val="002F4A"/>
                </a:solidFill>
                <a:latin typeface="Trebuchet MS"/>
                <a:cs typeface="Trebuchet MS"/>
              </a:rPr>
              <a:t>and</a:t>
            </a:r>
            <a:r>
              <a:rPr sz="3000" spc="-45" dirty="0">
                <a:solidFill>
                  <a:srgbClr val="002F4A"/>
                </a:solidFill>
                <a:latin typeface="Trebuchet MS"/>
                <a:cs typeface="Trebuchet MS"/>
              </a:rPr>
              <a:t> </a:t>
            </a:r>
            <a:r>
              <a:rPr sz="3000" dirty="0">
                <a:solidFill>
                  <a:srgbClr val="002F4A"/>
                </a:solidFill>
                <a:latin typeface="Trebuchet MS"/>
                <a:cs typeface="Trebuchet MS"/>
              </a:rPr>
              <a:t>Social</a:t>
            </a:r>
            <a:r>
              <a:rPr sz="3000" spc="-40" dirty="0">
                <a:solidFill>
                  <a:srgbClr val="002F4A"/>
                </a:solidFill>
                <a:latin typeface="Trebuchet MS"/>
                <a:cs typeface="Trebuchet MS"/>
              </a:rPr>
              <a:t> </a:t>
            </a:r>
            <a:r>
              <a:rPr sz="3000" spc="80" dirty="0">
                <a:solidFill>
                  <a:srgbClr val="002F4A"/>
                </a:solidFill>
                <a:latin typeface="Trebuchet MS"/>
                <a:cs typeface="Trebuchet MS"/>
              </a:rPr>
              <a:t>Needs</a:t>
            </a:r>
            <a:endParaRPr sz="3000" dirty="0">
              <a:latin typeface="Trebuchet MS"/>
              <a:cs typeface="Trebuchet MS"/>
            </a:endParaRPr>
          </a:p>
          <a:p>
            <a:pPr marL="699770" marR="132715">
              <a:lnSpc>
                <a:spcPts val="3060"/>
              </a:lnSpc>
            </a:pPr>
            <a:r>
              <a:rPr sz="3000" spc="-275" dirty="0">
                <a:solidFill>
                  <a:srgbClr val="002F4A"/>
                </a:solidFill>
                <a:latin typeface="Trebuchet MS"/>
                <a:cs typeface="Trebuchet MS"/>
              </a:rPr>
              <a:t>-</a:t>
            </a:r>
            <a:r>
              <a:rPr sz="3000" spc="-165" dirty="0">
                <a:solidFill>
                  <a:srgbClr val="002F4A"/>
                </a:solidFill>
                <a:latin typeface="Trebuchet MS"/>
                <a:cs typeface="Trebuchet MS"/>
              </a:rPr>
              <a:t> </a:t>
            </a:r>
            <a:r>
              <a:rPr sz="3000" spc="-10" dirty="0">
                <a:solidFill>
                  <a:srgbClr val="002F4A"/>
                </a:solidFill>
                <a:latin typeface="Trebuchet MS"/>
                <a:cs typeface="Trebuchet MS"/>
              </a:rPr>
              <a:t>increasingly </a:t>
            </a:r>
            <a:r>
              <a:rPr sz="3000" spc="90" dirty="0">
                <a:solidFill>
                  <a:srgbClr val="002F4A"/>
                </a:solidFill>
                <a:latin typeface="Trebuchet MS"/>
                <a:cs typeface="Trebuchet MS"/>
              </a:rPr>
              <a:t>common</a:t>
            </a:r>
            <a:r>
              <a:rPr sz="3000" spc="-145" dirty="0">
                <a:solidFill>
                  <a:srgbClr val="002F4A"/>
                </a:solidFill>
                <a:latin typeface="Trebuchet MS"/>
                <a:cs typeface="Trebuchet MS"/>
              </a:rPr>
              <a:t> </a:t>
            </a:r>
            <a:r>
              <a:rPr sz="3000" spc="-85" dirty="0">
                <a:solidFill>
                  <a:srgbClr val="002F4A"/>
                </a:solidFill>
                <a:latin typeface="Trebuchet MS"/>
                <a:cs typeface="Trebuchet MS"/>
              </a:rPr>
              <a:t>route</a:t>
            </a:r>
            <a:r>
              <a:rPr sz="3000" spc="-140" dirty="0">
                <a:solidFill>
                  <a:srgbClr val="002F4A"/>
                </a:solidFill>
                <a:latin typeface="Trebuchet MS"/>
                <a:cs typeface="Trebuchet MS"/>
              </a:rPr>
              <a:t> </a:t>
            </a:r>
            <a:r>
              <a:rPr sz="3000" spc="70" dirty="0">
                <a:solidFill>
                  <a:srgbClr val="002F4A"/>
                </a:solidFill>
                <a:latin typeface="Trebuchet MS"/>
                <a:cs typeface="Trebuchet MS"/>
              </a:rPr>
              <a:t>is </a:t>
            </a:r>
            <a:r>
              <a:rPr sz="3000" spc="-10" dirty="0">
                <a:solidFill>
                  <a:srgbClr val="002F4A"/>
                </a:solidFill>
                <a:latin typeface="Trebuchet MS"/>
                <a:cs typeface="Trebuchet MS"/>
              </a:rPr>
              <a:t>through emergency </a:t>
            </a:r>
            <a:r>
              <a:rPr sz="3000" spc="100" dirty="0">
                <a:solidFill>
                  <a:srgbClr val="002F4A"/>
                </a:solidFill>
                <a:latin typeface="Trebuchet MS"/>
                <a:cs typeface="Trebuchet MS"/>
              </a:rPr>
              <a:t>systems</a:t>
            </a:r>
            <a:endParaRPr sz="3000" dirty="0">
              <a:latin typeface="Trebuchet MS"/>
              <a:cs typeface="Trebuchet MS"/>
            </a:endParaRPr>
          </a:p>
          <a:p>
            <a:pPr marL="699770" marR="5080" indent="-687705">
              <a:lnSpc>
                <a:spcPts val="3060"/>
              </a:lnSpc>
              <a:buFont typeface="Arial"/>
              <a:buChar char="●"/>
              <a:tabLst>
                <a:tab pos="699770" algn="l"/>
              </a:tabLst>
            </a:pPr>
            <a:r>
              <a:rPr sz="3000" dirty="0">
                <a:solidFill>
                  <a:srgbClr val="002F4A"/>
                </a:solidFill>
                <a:latin typeface="Trebuchet MS"/>
                <a:cs typeface="Trebuchet MS"/>
              </a:rPr>
              <a:t>Local</a:t>
            </a:r>
            <a:r>
              <a:rPr sz="3000" spc="-45" dirty="0">
                <a:solidFill>
                  <a:srgbClr val="002F4A"/>
                </a:solidFill>
                <a:latin typeface="Trebuchet MS"/>
                <a:cs typeface="Trebuchet MS"/>
              </a:rPr>
              <a:t> </a:t>
            </a:r>
            <a:r>
              <a:rPr sz="3000" spc="-10" dirty="0">
                <a:solidFill>
                  <a:srgbClr val="002F4A"/>
                </a:solidFill>
                <a:latin typeface="Trebuchet MS"/>
                <a:cs typeface="Trebuchet MS"/>
              </a:rPr>
              <a:t>public </a:t>
            </a:r>
            <a:r>
              <a:rPr sz="3000" spc="-70" dirty="0">
                <a:solidFill>
                  <a:srgbClr val="002F4A"/>
                </a:solidFill>
                <a:latin typeface="Trebuchet MS"/>
                <a:cs typeface="Trebuchet MS"/>
              </a:rPr>
              <a:t>health</a:t>
            </a:r>
            <a:r>
              <a:rPr sz="3000" spc="-140" dirty="0">
                <a:solidFill>
                  <a:srgbClr val="002F4A"/>
                </a:solidFill>
                <a:latin typeface="Trebuchet MS"/>
                <a:cs typeface="Trebuchet MS"/>
              </a:rPr>
              <a:t> </a:t>
            </a:r>
            <a:r>
              <a:rPr sz="3000" spc="100" dirty="0">
                <a:solidFill>
                  <a:srgbClr val="002F4A"/>
                </a:solidFill>
                <a:latin typeface="Trebuchet MS"/>
                <a:cs typeface="Trebuchet MS"/>
              </a:rPr>
              <a:t>is</a:t>
            </a:r>
            <a:r>
              <a:rPr sz="3000" spc="-140" dirty="0">
                <a:solidFill>
                  <a:srgbClr val="002F4A"/>
                </a:solidFill>
                <a:latin typeface="Trebuchet MS"/>
                <a:cs typeface="Trebuchet MS"/>
              </a:rPr>
              <a:t> </a:t>
            </a:r>
            <a:r>
              <a:rPr sz="3000" spc="-10" dirty="0">
                <a:solidFill>
                  <a:srgbClr val="002F4A"/>
                </a:solidFill>
                <a:latin typeface="Trebuchet MS"/>
                <a:cs typeface="Trebuchet MS"/>
              </a:rPr>
              <a:t>required </a:t>
            </a:r>
            <a:r>
              <a:rPr sz="3000" spc="-80" dirty="0">
                <a:solidFill>
                  <a:srgbClr val="002F4A"/>
                </a:solidFill>
                <a:latin typeface="Trebuchet MS"/>
                <a:cs typeface="Trebuchet MS"/>
              </a:rPr>
              <a:t>to</a:t>
            </a:r>
            <a:r>
              <a:rPr sz="3000" spc="-160" dirty="0">
                <a:solidFill>
                  <a:srgbClr val="002F4A"/>
                </a:solidFill>
                <a:latin typeface="Trebuchet MS"/>
                <a:cs typeface="Trebuchet MS"/>
              </a:rPr>
              <a:t> </a:t>
            </a:r>
            <a:r>
              <a:rPr sz="3000" spc="-20" dirty="0">
                <a:solidFill>
                  <a:srgbClr val="002F4A"/>
                </a:solidFill>
                <a:latin typeface="Trebuchet MS"/>
                <a:cs typeface="Trebuchet MS"/>
              </a:rPr>
              <a:t>act</a:t>
            </a:r>
            <a:r>
              <a:rPr sz="3000" spc="-155" dirty="0">
                <a:solidFill>
                  <a:srgbClr val="002F4A"/>
                </a:solidFill>
                <a:latin typeface="Trebuchet MS"/>
                <a:cs typeface="Trebuchet MS"/>
              </a:rPr>
              <a:t> </a:t>
            </a:r>
            <a:r>
              <a:rPr sz="3000" spc="-60" dirty="0">
                <a:solidFill>
                  <a:srgbClr val="002F4A"/>
                </a:solidFill>
                <a:latin typeface="Trebuchet MS"/>
                <a:cs typeface="Trebuchet MS"/>
              </a:rPr>
              <a:t>before</a:t>
            </a:r>
            <a:r>
              <a:rPr sz="3000" spc="-160" dirty="0">
                <a:solidFill>
                  <a:srgbClr val="002F4A"/>
                </a:solidFill>
                <a:latin typeface="Trebuchet MS"/>
                <a:cs typeface="Trebuchet MS"/>
              </a:rPr>
              <a:t> </a:t>
            </a:r>
            <a:r>
              <a:rPr sz="3000" spc="-20" dirty="0">
                <a:solidFill>
                  <a:srgbClr val="002F4A"/>
                </a:solidFill>
                <a:latin typeface="Trebuchet MS"/>
                <a:cs typeface="Trebuchet MS"/>
              </a:rPr>
              <a:t>data </a:t>
            </a:r>
            <a:r>
              <a:rPr sz="3000" spc="110" dirty="0">
                <a:solidFill>
                  <a:srgbClr val="002F4A"/>
                </a:solidFill>
                <a:latin typeface="Trebuchet MS"/>
                <a:cs typeface="Trebuchet MS"/>
              </a:rPr>
              <a:t>systems</a:t>
            </a:r>
            <a:r>
              <a:rPr sz="3000" spc="-150" dirty="0">
                <a:solidFill>
                  <a:srgbClr val="002F4A"/>
                </a:solidFill>
                <a:latin typeface="Trebuchet MS"/>
                <a:cs typeface="Trebuchet MS"/>
              </a:rPr>
              <a:t> </a:t>
            </a:r>
            <a:r>
              <a:rPr sz="3000" spc="-65" dirty="0">
                <a:solidFill>
                  <a:srgbClr val="002F4A"/>
                </a:solidFill>
                <a:latin typeface="Trebuchet MS"/>
                <a:cs typeface="Trebuchet MS"/>
              </a:rPr>
              <a:t>are</a:t>
            </a:r>
            <a:r>
              <a:rPr sz="3000" spc="-145" dirty="0">
                <a:solidFill>
                  <a:srgbClr val="002F4A"/>
                </a:solidFill>
                <a:latin typeface="Trebuchet MS"/>
                <a:cs typeface="Trebuchet MS"/>
              </a:rPr>
              <a:t> </a:t>
            </a:r>
            <a:r>
              <a:rPr sz="3000" spc="-10" dirty="0">
                <a:solidFill>
                  <a:srgbClr val="002F4A"/>
                </a:solidFill>
                <a:latin typeface="Trebuchet MS"/>
                <a:cs typeface="Trebuchet MS"/>
              </a:rPr>
              <a:t>fully aligned</a:t>
            </a:r>
            <a:endParaRPr sz="3000" dirty="0">
              <a:latin typeface="Trebuchet MS"/>
              <a:cs typeface="Trebuchet MS"/>
            </a:endParaRPr>
          </a:p>
        </p:txBody>
      </p:sp>
      <p:grpSp>
        <p:nvGrpSpPr>
          <p:cNvPr id="5" name="object 5" descr="Graphic of outline of the state and banners that read: Research and report, Market Oversight, Partner, Convene&#10;&#10;Graphic showing flowchart titled Boarding in the Emergency Department from top to bottom:&#10;• Hospital Financial Pressures&#10;• Workforce shortages and Unbalanced Surgical Schedule&#10;• Prior authorization and other insurance hurdles, limited psychiatric facility space, limited inpatient beds available&#10;• Limited skilled nursing facilities available, overflowing emergency department, patient and family stress&#10;• Rising burnout in care teams, rising deaths and worsening outcomes, EMS unavailable, increased avoidable system costs&#10;• Rising workplace violence&#10;"/>
          <p:cNvGrpSpPr/>
          <p:nvPr/>
        </p:nvGrpSpPr>
        <p:grpSpPr>
          <a:xfrm>
            <a:off x="5265041" y="2627162"/>
            <a:ext cx="12968605" cy="7621905"/>
            <a:chOff x="5265041" y="2627162"/>
            <a:chExt cx="12968605" cy="7621905"/>
          </a:xfrm>
        </p:grpSpPr>
        <p:pic>
          <p:nvPicPr>
            <p:cNvPr id="6" name="object 6"/>
            <p:cNvPicPr/>
            <p:nvPr/>
          </p:nvPicPr>
          <p:blipFill>
            <a:blip r:embed="rId2" cstate="email">
              <a:extLst>
                <a:ext uri="{28A0092B-C50C-407E-A947-70E740481C1C}">
                  <a14:useLocalDpi xmlns:a14="http://schemas.microsoft.com/office/drawing/2010/main"/>
                </a:ext>
              </a:extLst>
            </a:blip>
            <a:stretch>
              <a:fillRect/>
            </a:stretch>
          </p:blipFill>
          <p:spPr>
            <a:xfrm>
              <a:off x="5265041" y="2627162"/>
              <a:ext cx="6105150" cy="4552501"/>
            </a:xfrm>
            <a:prstGeom prst="rect">
              <a:avLst/>
            </a:prstGeom>
          </p:spPr>
        </p:pic>
        <p:pic>
          <p:nvPicPr>
            <p:cNvPr id="7" name="object 7"/>
            <p:cNvPicPr/>
            <p:nvPr/>
          </p:nvPicPr>
          <p:blipFill>
            <a:blip r:embed="rId3" cstate="email">
              <a:extLst>
                <a:ext uri="{28A0092B-C50C-407E-A947-70E740481C1C}">
                  <a14:useLocalDpi xmlns:a14="http://schemas.microsoft.com/office/drawing/2010/main"/>
                </a:ext>
              </a:extLst>
            </a:blip>
            <a:stretch>
              <a:fillRect/>
            </a:stretch>
          </p:blipFill>
          <p:spPr>
            <a:xfrm>
              <a:off x="11370189" y="2652525"/>
              <a:ext cx="6863349" cy="7520652"/>
            </a:xfrm>
            <a:prstGeom prst="rect">
              <a:avLst/>
            </a:prstGeom>
          </p:spPr>
        </p:pic>
        <p:pic>
          <p:nvPicPr>
            <p:cNvPr id="8" name="object 8"/>
            <p:cNvPicPr/>
            <p:nvPr/>
          </p:nvPicPr>
          <p:blipFill>
            <a:blip r:embed="rId4" cstate="email">
              <a:extLst>
                <a:ext uri="{28A0092B-C50C-407E-A947-70E740481C1C}">
                  <a14:useLocalDpi xmlns:a14="http://schemas.microsoft.com/office/drawing/2010/main"/>
                </a:ext>
              </a:extLst>
            </a:blip>
            <a:stretch>
              <a:fillRect/>
            </a:stretch>
          </p:blipFill>
          <p:spPr>
            <a:xfrm>
              <a:off x="5324277" y="7106593"/>
              <a:ext cx="6054348" cy="3142449"/>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2554605"/>
          </a:xfrm>
          <a:custGeom>
            <a:avLst/>
            <a:gdLst/>
            <a:ahLst/>
            <a:cxnLst/>
            <a:rect l="l" t="t" r="r" b="b"/>
            <a:pathLst>
              <a:path w="18288000" h="2554605">
                <a:moveTo>
                  <a:pt x="18287999" y="2554199"/>
                </a:moveTo>
                <a:lnTo>
                  <a:pt x="0" y="2554199"/>
                </a:lnTo>
                <a:lnTo>
                  <a:pt x="0" y="0"/>
                </a:lnTo>
                <a:lnTo>
                  <a:pt x="18287999" y="0"/>
                </a:lnTo>
                <a:lnTo>
                  <a:pt x="18287999" y="2554199"/>
                </a:lnTo>
                <a:close/>
              </a:path>
            </a:pathLst>
          </a:custGeom>
          <a:solidFill>
            <a:srgbClr val="31384D"/>
          </a:solidFill>
        </p:spPr>
        <p:txBody>
          <a:bodyPr wrap="square" lIns="0" tIns="0" rIns="0" bIns="0" rtlCol="0"/>
          <a:lstStyle/>
          <a:p>
            <a:endParaRPr/>
          </a:p>
        </p:txBody>
      </p:sp>
      <p:sp>
        <p:nvSpPr>
          <p:cNvPr id="3" name="object 3" descr="$PPTXTitle"/>
          <p:cNvSpPr txBox="1">
            <a:spLocks noGrp="1"/>
          </p:cNvSpPr>
          <p:nvPr>
            <p:ph type="title"/>
          </p:nvPr>
        </p:nvSpPr>
        <p:spPr>
          <a:xfrm>
            <a:off x="384875" y="369432"/>
            <a:ext cx="17352010" cy="1717039"/>
          </a:xfrm>
          <a:prstGeom prst="rect">
            <a:avLst/>
          </a:prstGeom>
        </p:spPr>
        <p:txBody>
          <a:bodyPr vert="horz" wrap="square" lIns="0" tIns="12700" rIns="0" bIns="0" rtlCol="0">
            <a:spAutoFit/>
          </a:bodyPr>
          <a:lstStyle/>
          <a:p>
            <a:pPr marL="12700" marR="5080">
              <a:lnSpc>
                <a:spcPct val="100000"/>
              </a:lnSpc>
              <a:spcBef>
                <a:spcPts val="100"/>
              </a:spcBef>
            </a:pPr>
            <a:r>
              <a:rPr sz="3700" spc="-20" dirty="0"/>
              <a:t>Massachusetts</a:t>
            </a:r>
            <a:r>
              <a:rPr sz="3700" spc="-105" dirty="0"/>
              <a:t> </a:t>
            </a:r>
            <a:r>
              <a:rPr sz="3700" dirty="0"/>
              <a:t>Health</a:t>
            </a:r>
            <a:r>
              <a:rPr sz="3700" spc="-90" dirty="0"/>
              <a:t> </a:t>
            </a:r>
            <a:r>
              <a:rPr sz="3700" dirty="0"/>
              <a:t>Policy</a:t>
            </a:r>
            <a:r>
              <a:rPr sz="3700" spc="-90" dirty="0"/>
              <a:t> </a:t>
            </a:r>
            <a:r>
              <a:rPr sz="3700" spc="-10" dirty="0"/>
              <a:t>Commission</a:t>
            </a:r>
            <a:r>
              <a:rPr sz="3700" spc="-95" dirty="0"/>
              <a:t> </a:t>
            </a:r>
            <a:r>
              <a:rPr sz="3700" dirty="0"/>
              <a:t>(HPC):</a:t>
            </a:r>
            <a:r>
              <a:rPr sz="3700" spc="-85" dirty="0"/>
              <a:t> </a:t>
            </a:r>
            <a:r>
              <a:rPr sz="3700" dirty="0"/>
              <a:t>How</a:t>
            </a:r>
            <a:r>
              <a:rPr sz="3700" spc="-90" dirty="0"/>
              <a:t> </a:t>
            </a:r>
            <a:r>
              <a:rPr sz="3700" dirty="0"/>
              <a:t>The</a:t>
            </a:r>
            <a:r>
              <a:rPr sz="3700" spc="-90" dirty="0"/>
              <a:t> </a:t>
            </a:r>
            <a:r>
              <a:rPr sz="3700" spc="-20" dirty="0"/>
              <a:t>DHHS </a:t>
            </a:r>
            <a:r>
              <a:rPr sz="3700" dirty="0"/>
              <a:t>Regional</a:t>
            </a:r>
            <a:r>
              <a:rPr sz="3700" spc="-60" dirty="0"/>
              <a:t> </a:t>
            </a:r>
            <a:r>
              <a:rPr sz="3700" dirty="0"/>
              <a:t>Local</a:t>
            </a:r>
            <a:r>
              <a:rPr sz="3700" spc="-55" dirty="0"/>
              <a:t> </a:t>
            </a:r>
            <a:r>
              <a:rPr sz="3700" dirty="0"/>
              <a:t>Health</a:t>
            </a:r>
            <a:r>
              <a:rPr sz="3700" spc="-60" dirty="0"/>
              <a:t> </a:t>
            </a:r>
            <a:r>
              <a:rPr sz="3700" spc="-10" dirty="0"/>
              <a:t>Department</a:t>
            </a:r>
            <a:r>
              <a:rPr sz="3700" spc="-60" dirty="0"/>
              <a:t> </a:t>
            </a:r>
            <a:r>
              <a:rPr sz="3700" dirty="0"/>
              <a:t>Role</a:t>
            </a:r>
            <a:r>
              <a:rPr sz="3700" spc="-60" dirty="0"/>
              <a:t> </a:t>
            </a:r>
            <a:r>
              <a:rPr sz="3700" dirty="0"/>
              <a:t>Included</a:t>
            </a:r>
            <a:r>
              <a:rPr sz="3700" spc="-55" dirty="0"/>
              <a:t> </a:t>
            </a:r>
            <a:r>
              <a:rPr sz="3700" dirty="0"/>
              <a:t>Increasing</a:t>
            </a:r>
            <a:r>
              <a:rPr sz="3700" spc="-60" dirty="0"/>
              <a:t> </a:t>
            </a:r>
            <a:r>
              <a:rPr sz="3700" spc="-10" dirty="0"/>
              <a:t>Awareness </a:t>
            </a:r>
            <a:r>
              <a:rPr sz="3700" dirty="0"/>
              <a:t>Through</a:t>
            </a:r>
            <a:r>
              <a:rPr sz="3700" spc="-55" dirty="0"/>
              <a:t> </a:t>
            </a:r>
            <a:r>
              <a:rPr sz="3700" spc="-20" dirty="0"/>
              <a:t>Communications,</a:t>
            </a:r>
            <a:r>
              <a:rPr sz="3700" spc="-50" dirty="0"/>
              <a:t> </a:t>
            </a:r>
            <a:r>
              <a:rPr sz="3700" dirty="0"/>
              <a:t>Advocacy</a:t>
            </a:r>
            <a:r>
              <a:rPr sz="3700" spc="-45" dirty="0"/>
              <a:t> </a:t>
            </a:r>
            <a:r>
              <a:rPr sz="3700" dirty="0"/>
              <a:t>and</a:t>
            </a:r>
            <a:r>
              <a:rPr sz="3700" spc="-50" dirty="0"/>
              <a:t> </a:t>
            </a:r>
            <a:r>
              <a:rPr sz="3700" spc="-10" dirty="0"/>
              <a:t>Opportunity</a:t>
            </a:r>
            <a:r>
              <a:rPr sz="3700" spc="-45" dirty="0"/>
              <a:t> </a:t>
            </a:r>
            <a:r>
              <a:rPr sz="3700" dirty="0"/>
              <a:t>To</a:t>
            </a:r>
            <a:r>
              <a:rPr sz="3700" spc="-55" dirty="0"/>
              <a:t> </a:t>
            </a:r>
            <a:r>
              <a:rPr sz="3700" dirty="0"/>
              <a:t>Voice</a:t>
            </a:r>
            <a:r>
              <a:rPr sz="3700" spc="-50" dirty="0"/>
              <a:t> </a:t>
            </a:r>
            <a:r>
              <a:rPr sz="3700" spc="-10" dirty="0"/>
              <a:t>Needs</a:t>
            </a:r>
            <a:endParaRPr sz="3700"/>
          </a:p>
        </p:txBody>
      </p:sp>
      <p:sp>
        <p:nvSpPr>
          <p:cNvPr id="4" name="object 4"/>
          <p:cNvSpPr txBox="1"/>
          <p:nvPr/>
        </p:nvSpPr>
        <p:spPr>
          <a:xfrm>
            <a:off x="330114" y="2760111"/>
            <a:ext cx="5938520" cy="7179309"/>
          </a:xfrm>
          <a:prstGeom prst="rect">
            <a:avLst/>
          </a:prstGeom>
        </p:spPr>
        <p:txBody>
          <a:bodyPr vert="horz" wrap="square" lIns="0" tIns="79375" rIns="0" bIns="0" rtlCol="0">
            <a:spAutoFit/>
          </a:bodyPr>
          <a:lstStyle/>
          <a:p>
            <a:pPr marL="638175" marR="347345" indent="-626110">
              <a:lnSpc>
                <a:spcPct val="80000"/>
              </a:lnSpc>
              <a:spcBef>
                <a:spcPts val="625"/>
              </a:spcBef>
              <a:buFont typeface="Arial"/>
              <a:buChar char="●"/>
              <a:tabLst>
                <a:tab pos="638175" algn="l"/>
              </a:tabLst>
            </a:pPr>
            <a:r>
              <a:rPr sz="2200" spc="-25" dirty="0">
                <a:solidFill>
                  <a:srgbClr val="002F4A"/>
                </a:solidFill>
                <a:latin typeface="Trebuchet MS"/>
                <a:cs typeface="Trebuchet MS"/>
              </a:rPr>
              <a:t>State</a:t>
            </a:r>
            <a:r>
              <a:rPr sz="2200" spc="-90" dirty="0">
                <a:solidFill>
                  <a:srgbClr val="002F4A"/>
                </a:solidFill>
                <a:latin typeface="Trebuchet MS"/>
                <a:cs typeface="Trebuchet MS"/>
              </a:rPr>
              <a:t> </a:t>
            </a:r>
            <a:r>
              <a:rPr sz="2200" dirty="0">
                <a:solidFill>
                  <a:srgbClr val="002F4A"/>
                </a:solidFill>
                <a:latin typeface="Trebuchet MS"/>
                <a:cs typeface="Trebuchet MS"/>
              </a:rPr>
              <a:t>and</a:t>
            </a:r>
            <a:r>
              <a:rPr sz="2200" spc="-85" dirty="0">
                <a:solidFill>
                  <a:srgbClr val="002F4A"/>
                </a:solidFill>
                <a:latin typeface="Trebuchet MS"/>
                <a:cs typeface="Trebuchet MS"/>
              </a:rPr>
              <a:t> </a:t>
            </a:r>
            <a:r>
              <a:rPr sz="2200" dirty="0">
                <a:solidFill>
                  <a:srgbClr val="002F4A"/>
                </a:solidFill>
                <a:latin typeface="Trebuchet MS"/>
                <a:cs typeface="Trebuchet MS"/>
              </a:rPr>
              <a:t>Regional</a:t>
            </a:r>
            <a:r>
              <a:rPr sz="2200" spc="-85" dirty="0">
                <a:solidFill>
                  <a:srgbClr val="002F4A"/>
                </a:solidFill>
                <a:latin typeface="Trebuchet MS"/>
                <a:cs typeface="Trebuchet MS"/>
              </a:rPr>
              <a:t> </a:t>
            </a:r>
            <a:r>
              <a:rPr sz="2200" spc="-30" dirty="0">
                <a:solidFill>
                  <a:srgbClr val="002F4A"/>
                </a:solidFill>
                <a:latin typeface="Trebuchet MS"/>
                <a:cs typeface="Trebuchet MS"/>
              </a:rPr>
              <a:t>information</a:t>
            </a:r>
            <a:r>
              <a:rPr sz="2200" spc="-85" dirty="0">
                <a:solidFill>
                  <a:srgbClr val="002F4A"/>
                </a:solidFill>
                <a:latin typeface="Trebuchet MS"/>
                <a:cs typeface="Trebuchet MS"/>
              </a:rPr>
              <a:t> </a:t>
            </a:r>
            <a:r>
              <a:rPr sz="2200" spc="-220" dirty="0">
                <a:solidFill>
                  <a:srgbClr val="002F4A"/>
                </a:solidFill>
                <a:latin typeface="Trebuchet MS"/>
                <a:cs typeface="Trebuchet MS"/>
              </a:rPr>
              <a:t>-</a:t>
            </a:r>
            <a:r>
              <a:rPr sz="2200" spc="-85" dirty="0">
                <a:solidFill>
                  <a:srgbClr val="002F4A"/>
                </a:solidFill>
                <a:latin typeface="Trebuchet MS"/>
                <a:cs typeface="Trebuchet MS"/>
              </a:rPr>
              <a:t> </a:t>
            </a:r>
            <a:r>
              <a:rPr sz="2200" spc="-10" dirty="0">
                <a:solidFill>
                  <a:srgbClr val="002F4A"/>
                </a:solidFill>
                <a:latin typeface="Trebuchet MS"/>
                <a:cs typeface="Trebuchet MS"/>
              </a:rPr>
              <a:t>scaling </a:t>
            </a:r>
            <a:r>
              <a:rPr sz="2200" dirty="0">
                <a:solidFill>
                  <a:srgbClr val="002F4A"/>
                </a:solidFill>
                <a:latin typeface="Trebuchet MS"/>
                <a:cs typeface="Trebuchet MS"/>
              </a:rPr>
              <a:t>impacts</a:t>
            </a:r>
            <a:r>
              <a:rPr sz="2200" spc="-85" dirty="0">
                <a:solidFill>
                  <a:srgbClr val="002F4A"/>
                </a:solidFill>
                <a:latin typeface="Trebuchet MS"/>
                <a:cs typeface="Trebuchet MS"/>
              </a:rPr>
              <a:t> </a:t>
            </a:r>
            <a:r>
              <a:rPr sz="2200" spc="-75" dirty="0">
                <a:solidFill>
                  <a:srgbClr val="002F4A"/>
                </a:solidFill>
                <a:latin typeface="Trebuchet MS"/>
                <a:cs typeface="Trebuchet MS"/>
              </a:rPr>
              <a:t>with</a:t>
            </a:r>
            <a:r>
              <a:rPr sz="2200" spc="-85" dirty="0">
                <a:solidFill>
                  <a:srgbClr val="002F4A"/>
                </a:solidFill>
                <a:latin typeface="Trebuchet MS"/>
                <a:cs typeface="Trebuchet MS"/>
              </a:rPr>
              <a:t> </a:t>
            </a:r>
            <a:r>
              <a:rPr sz="2200" dirty="0">
                <a:solidFill>
                  <a:srgbClr val="002F4A"/>
                </a:solidFill>
                <a:latin typeface="Trebuchet MS"/>
                <a:cs typeface="Trebuchet MS"/>
              </a:rPr>
              <a:t>community</a:t>
            </a:r>
            <a:r>
              <a:rPr sz="2200" spc="-85" dirty="0">
                <a:solidFill>
                  <a:srgbClr val="002F4A"/>
                </a:solidFill>
                <a:latin typeface="Trebuchet MS"/>
                <a:cs typeface="Trebuchet MS"/>
              </a:rPr>
              <a:t> </a:t>
            </a:r>
            <a:r>
              <a:rPr sz="2200" spc="-10" dirty="0">
                <a:solidFill>
                  <a:srgbClr val="002F4A"/>
                </a:solidFill>
                <a:latin typeface="Trebuchet MS"/>
                <a:cs typeface="Trebuchet MS"/>
              </a:rPr>
              <a:t>awareness</a:t>
            </a:r>
            <a:endParaRPr sz="2200" dirty="0">
              <a:latin typeface="Trebuchet MS"/>
              <a:cs typeface="Trebuchet MS"/>
            </a:endParaRPr>
          </a:p>
          <a:p>
            <a:pPr marL="638175" marR="165735" indent="-626110">
              <a:lnSpc>
                <a:spcPct val="80000"/>
              </a:lnSpc>
              <a:spcBef>
                <a:spcPts val="600"/>
              </a:spcBef>
              <a:buFont typeface="Arial"/>
              <a:buChar char="●"/>
              <a:tabLst>
                <a:tab pos="638175" algn="l"/>
              </a:tabLst>
            </a:pPr>
            <a:r>
              <a:rPr sz="2200" spc="140" dirty="0">
                <a:solidFill>
                  <a:srgbClr val="002F4A"/>
                </a:solidFill>
                <a:latin typeface="Trebuchet MS"/>
                <a:cs typeface="Trebuchet MS"/>
              </a:rPr>
              <a:t>DHHS</a:t>
            </a:r>
            <a:r>
              <a:rPr sz="2200" spc="-105" dirty="0">
                <a:solidFill>
                  <a:srgbClr val="002F4A"/>
                </a:solidFill>
                <a:latin typeface="Trebuchet MS"/>
                <a:cs typeface="Trebuchet MS"/>
              </a:rPr>
              <a:t> </a:t>
            </a:r>
            <a:r>
              <a:rPr sz="2200" spc="45" dirty="0">
                <a:solidFill>
                  <a:srgbClr val="002F4A"/>
                </a:solidFill>
                <a:latin typeface="Trebuchet MS"/>
                <a:cs typeface="Trebuchet MS"/>
              </a:rPr>
              <a:t>responds</a:t>
            </a:r>
            <a:r>
              <a:rPr sz="2200" spc="-105" dirty="0">
                <a:solidFill>
                  <a:srgbClr val="002F4A"/>
                </a:solidFill>
                <a:latin typeface="Trebuchet MS"/>
                <a:cs typeface="Trebuchet MS"/>
              </a:rPr>
              <a:t> </a:t>
            </a:r>
            <a:r>
              <a:rPr sz="2200" spc="-30" dirty="0">
                <a:solidFill>
                  <a:srgbClr val="002F4A"/>
                </a:solidFill>
                <a:latin typeface="Trebuchet MS"/>
                <a:cs typeface="Trebuchet MS"/>
              </a:rPr>
              <a:t>by</a:t>
            </a:r>
            <a:r>
              <a:rPr sz="2200" spc="-100" dirty="0">
                <a:solidFill>
                  <a:srgbClr val="002F4A"/>
                </a:solidFill>
                <a:latin typeface="Trebuchet MS"/>
                <a:cs typeface="Trebuchet MS"/>
              </a:rPr>
              <a:t> </a:t>
            </a:r>
            <a:r>
              <a:rPr sz="2200" spc="-35" dirty="0">
                <a:solidFill>
                  <a:srgbClr val="002F4A"/>
                </a:solidFill>
                <a:latin typeface="Trebuchet MS"/>
                <a:cs typeface="Trebuchet MS"/>
              </a:rPr>
              <a:t>reﬁning</a:t>
            </a:r>
            <a:r>
              <a:rPr sz="2200" spc="-105" dirty="0">
                <a:solidFill>
                  <a:srgbClr val="002F4A"/>
                </a:solidFill>
                <a:latin typeface="Trebuchet MS"/>
                <a:cs typeface="Trebuchet MS"/>
              </a:rPr>
              <a:t> </a:t>
            </a:r>
            <a:r>
              <a:rPr sz="2200" dirty="0">
                <a:solidFill>
                  <a:srgbClr val="002F4A"/>
                </a:solidFill>
                <a:latin typeface="Trebuchet MS"/>
                <a:cs typeface="Trebuchet MS"/>
              </a:rPr>
              <a:t>dispatch</a:t>
            </a:r>
            <a:r>
              <a:rPr sz="2200" spc="-105" dirty="0">
                <a:solidFill>
                  <a:srgbClr val="002F4A"/>
                </a:solidFill>
                <a:latin typeface="Trebuchet MS"/>
                <a:cs typeface="Trebuchet MS"/>
              </a:rPr>
              <a:t> </a:t>
            </a:r>
            <a:r>
              <a:rPr sz="2200" spc="40" dirty="0">
                <a:solidFill>
                  <a:srgbClr val="002F4A"/>
                </a:solidFill>
                <a:latin typeface="Trebuchet MS"/>
                <a:cs typeface="Trebuchet MS"/>
              </a:rPr>
              <a:t>+ </a:t>
            </a:r>
            <a:r>
              <a:rPr sz="2200" spc="-20" dirty="0">
                <a:solidFill>
                  <a:srgbClr val="002F4A"/>
                </a:solidFill>
                <a:latin typeface="Trebuchet MS"/>
                <a:cs typeface="Trebuchet MS"/>
              </a:rPr>
              <a:t>data</a:t>
            </a:r>
            <a:r>
              <a:rPr sz="2200" spc="-114" dirty="0">
                <a:solidFill>
                  <a:srgbClr val="002F4A"/>
                </a:solidFill>
                <a:latin typeface="Trebuchet MS"/>
                <a:cs typeface="Trebuchet MS"/>
              </a:rPr>
              <a:t> </a:t>
            </a:r>
            <a:r>
              <a:rPr sz="2200" spc="-45" dirty="0">
                <a:solidFill>
                  <a:srgbClr val="002F4A"/>
                </a:solidFill>
                <a:latin typeface="Trebuchet MS"/>
                <a:cs typeface="Trebuchet MS"/>
              </a:rPr>
              <a:t>integration</a:t>
            </a:r>
            <a:r>
              <a:rPr sz="2200" spc="-110" dirty="0">
                <a:solidFill>
                  <a:srgbClr val="002F4A"/>
                </a:solidFill>
                <a:latin typeface="Trebuchet MS"/>
                <a:cs typeface="Trebuchet MS"/>
              </a:rPr>
              <a:t> </a:t>
            </a:r>
            <a:r>
              <a:rPr sz="2200" spc="-65" dirty="0">
                <a:solidFill>
                  <a:srgbClr val="002F4A"/>
                </a:solidFill>
                <a:latin typeface="Trebuchet MS"/>
                <a:cs typeface="Trebuchet MS"/>
              </a:rPr>
              <a:t>to</a:t>
            </a:r>
            <a:r>
              <a:rPr sz="2200" spc="-110" dirty="0">
                <a:solidFill>
                  <a:srgbClr val="002F4A"/>
                </a:solidFill>
                <a:latin typeface="Trebuchet MS"/>
                <a:cs typeface="Trebuchet MS"/>
              </a:rPr>
              <a:t> </a:t>
            </a:r>
            <a:r>
              <a:rPr sz="2200" spc="-25" dirty="0">
                <a:solidFill>
                  <a:srgbClr val="002F4A"/>
                </a:solidFill>
                <a:latin typeface="Trebuchet MS"/>
                <a:cs typeface="Trebuchet MS"/>
              </a:rPr>
              <a:t>include</a:t>
            </a:r>
            <a:r>
              <a:rPr sz="2200" spc="-110" dirty="0">
                <a:solidFill>
                  <a:srgbClr val="002F4A"/>
                </a:solidFill>
                <a:latin typeface="Trebuchet MS"/>
                <a:cs typeface="Trebuchet MS"/>
              </a:rPr>
              <a:t> </a:t>
            </a:r>
            <a:r>
              <a:rPr sz="2200" spc="-10" dirty="0">
                <a:solidFill>
                  <a:srgbClr val="002F4A"/>
                </a:solidFill>
                <a:latin typeface="Trebuchet MS"/>
                <a:cs typeface="Trebuchet MS"/>
              </a:rPr>
              <a:t>state</a:t>
            </a:r>
            <a:r>
              <a:rPr sz="2200" spc="-110" dirty="0">
                <a:solidFill>
                  <a:srgbClr val="002F4A"/>
                </a:solidFill>
                <a:latin typeface="Trebuchet MS"/>
                <a:cs typeface="Trebuchet MS"/>
              </a:rPr>
              <a:t> </a:t>
            </a:r>
            <a:r>
              <a:rPr sz="2200" dirty="0">
                <a:solidFill>
                  <a:srgbClr val="002F4A"/>
                </a:solidFill>
                <a:latin typeface="Trebuchet MS"/>
                <a:cs typeface="Trebuchet MS"/>
              </a:rPr>
              <a:t>and</a:t>
            </a:r>
            <a:r>
              <a:rPr sz="2200" spc="-110" dirty="0">
                <a:solidFill>
                  <a:srgbClr val="002F4A"/>
                </a:solidFill>
                <a:latin typeface="Trebuchet MS"/>
                <a:cs typeface="Trebuchet MS"/>
              </a:rPr>
              <a:t> </a:t>
            </a:r>
            <a:r>
              <a:rPr sz="2200" spc="-10" dirty="0">
                <a:solidFill>
                  <a:srgbClr val="002F4A"/>
                </a:solidFill>
                <a:latin typeface="Trebuchet MS"/>
                <a:cs typeface="Trebuchet MS"/>
              </a:rPr>
              <a:t>local context</a:t>
            </a:r>
            <a:endParaRPr sz="2200" dirty="0">
              <a:latin typeface="Trebuchet MS"/>
              <a:cs typeface="Trebuchet MS"/>
            </a:endParaRPr>
          </a:p>
          <a:p>
            <a:pPr marL="638175" marR="158115" indent="-626110">
              <a:lnSpc>
                <a:spcPts val="2110"/>
              </a:lnSpc>
              <a:spcBef>
                <a:spcPts val="585"/>
              </a:spcBef>
              <a:buFont typeface="Arial"/>
              <a:buChar char="●"/>
              <a:tabLst>
                <a:tab pos="638175" algn="l"/>
              </a:tabLst>
            </a:pPr>
            <a:r>
              <a:rPr sz="2200" spc="-45" dirty="0">
                <a:solidFill>
                  <a:srgbClr val="002F4A"/>
                </a:solidFill>
                <a:latin typeface="Trebuchet MS"/>
                <a:cs typeface="Trebuchet MS"/>
              </a:rPr>
              <a:t>Timely</a:t>
            </a:r>
            <a:r>
              <a:rPr sz="2200" spc="-100" dirty="0">
                <a:solidFill>
                  <a:srgbClr val="002F4A"/>
                </a:solidFill>
                <a:latin typeface="Trebuchet MS"/>
                <a:cs typeface="Trebuchet MS"/>
              </a:rPr>
              <a:t> </a:t>
            </a:r>
            <a:r>
              <a:rPr sz="2200" dirty="0">
                <a:solidFill>
                  <a:srgbClr val="002F4A"/>
                </a:solidFill>
                <a:latin typeface="Trebuchet MS"/>
                <a:cs typeface="Trebuchet MS"/>
              </a:rPr>
              <a:t>expanded</a:t>
            </a:r>
            <a:r>
              <a:rPr sz="2200" spc="-95" dirty="0">
                <a:solidFill>
                  <a:srgbClr val="002F4A"/>
                </a:solidFill>
                <a:latin typeface="Trebuchet MS"/>
                <a:cs typeface="Trebuchet MS"/>
              </a:rPr>
              <a:t> </a:t>
            </a:r>
            <a:r>
              <a:rPr sz="2200" spc="-45" dirty="0">
                <a:solidFill>
                  <a:srgbClr val="002F4A"/>
                </a:solidFill>
                <a:latin typeface="Trebuchet MS"/>
                <a:cs typeface="Trebuchet MS"/>
              </a:rPr>
              <a:t>prevention</a:t>
            </a:r>
            <a:r>
              <a:rPr sz="2200" spc="-95" dirty="0">
                <a:solidFill>
                  <a:srgbClr val="002F4A"/>
                </a:solidFill>
                <a:latin typeface="Trebuchet MS"/>
                <a:cs typeface="Trebuchet MS"/>
              </a:rPr>
              <a:t> </a:t>
            </a:r>
            <a:r>
              <a:rPr sz="2200" dirty="0">
                <a:solidFill>
                  <a:srgbClr val="002F4A"/>
                </a:solidFill>
                <a:latin typeface="Trebuchet MS"/>
                <a:cs typeface="Trebuchet MS"/>
              </a:rPr>
              <a:t>and</a:t>
            </a:r>
            <a:r>
              <a:rPr sz="2200" spc="-95" dirty="0">
                <a:solidFill>
                  <a:srgbClr val="002F4A"/>
                </a:solidFill>
                <a:latin typeface="Trebuchet MS"/>
                <a:cs typeface="Trebuchet MS"/>
              </a:rPr>
              <a:t> </a:t>
            </a:r>
            <a:r>
              <a:rPr sz="2200" spc="-20" dirty="0">
                <a:solidFill>
                  <a:srgbClr val="002F4A"/>
                </a:solidFill>
                <a:latin typeface="Trebuchet MS"/>
                <a:cs typeface="Trebuchet MS"/>
              </a:rPr>
              <a:t>harm </a:t>
            </a:r>
            <a:r>
              <a:rPr sz="2200" spc="-40" dirty="0">
                <a:solidFill>
                  <a:srgbClr val="002F4A"/>
                </a:solidFill>
                <a:latin typeface="Trebuchet MS"/>
                <a:cs typeface="Trebuchet MS"/>
              </a:rPr>
              <a:t>reduction</a:t>
            </a:r>
            <a:r>
              <a:rPr sz="2200" spc="-20" dirty="0">
                <a:solidFill>
                  <a:srgbClr val="002F4A"/>
                </a:solidFill>
                <a:latin typeface="Trebuchet MS"/>
                <a:cs typeface="Trebuchet MS"/>
              </a:rPr>
              <a:t> </a:t>
            </a:r>
            <a:r>
              <a:rPr sz="2200" dirty="0">
                <a:solidFill>
                  <a:srgbClr val="002F4A"/>
                </a:solidFill>
                <a:latin typeface="Trebuchet MS"/>
                <a:cs typeface="Trebuchet MS"/>
              </a:rPr>
              <a:t>resources</a:t>
            </a:r>
            <a:r>
              <a:rPr sz="2200" spc="-15" dirty="0">
                <a:solidFill>
                  <a:srgbClr val="002F4A"/>
                </a:solidFill>
                <a:latin typeface="Trebuchet MS"/>
                <a:cs typeface="Trebuchet MS"/>
              </a:rPr>
              <a:t> </a:t>
            </a:r>
            <a:r>
              <a:rPr sz="2200" spc="-85" dirty="0">
                <a:solidFill>
                  <a:srgbClr val="002F4A"/>
                </a:solidFill>
                <a:latin typeface="Trebuchet MS"/>
                <a:cs typeface="Trebuchet MS"/>
              </a:rPr>
              <a:t>that</a:t>
            </a:r>
            <a:r>
              <a:rPr sz="2200" spc="-20" dirty="0">
                <a:solidFill>
                  <a:srgbClr val="002F4A"/>
                </a:solidFill>
                <a:latin typeface="Trebuchet MS"/>
                <a:cs typeface="Trebuchet MS"/>
              </a:rPr>
              <a:t> </a:t>
            </a:r>
            <a:r>
              <a:rPr sz="2200" spc="-25" dirty="0">
                <a:solidFill>
                  <a:srgbClr val="002F4A"/>
                </a:solidFill>
                <a:latin typeface="Trebuchet MS"/>
                <a:cs typeface="Trebuchet MS"/>
              </a:rPr>
              <a:t>reduce</a:t>
            </a:r>
            <a:r>
              <a:rPr sz="2200" spc="-15" dirty="0">
                <a:solidFill>
                  <a:srgbClr val="002F4A"/>
                </a:solidFill>
                <a:latin typeface="Trebuchet MS"/>
                <a:cs typeface="Trebuchet MS"/>
              </a:rPr>
              <a:t> </a:t>
            </a:r>
            <a:r>
              <a:rPr sz="2200" dirty="0">
                <a:solidFill>
                  <a:srgbClr val="002F4A"/>
                </a:solidFill>
                <a:latin typeface="Trebuchet MS"/>
                <a:cs typeface="Trebuchet MS"/>
              </a:rPr>
              <a:t>risks</a:t>
            </a:r>
            <a:r>
              <a:rPr sz="2200" spc="-20" dirty="0">
                <a:solidFill>
                  <a:srgbClr val="002F4A"/>
                </a:solidFill>
                <a:latin typeface="Trebuchet MS"/>
                <a:cs typeface="Trebuchet MS"/>
              </a:rPr>
              <a:t> </a:t>
            </a:r>
            <a:r>
              <a:rPr sz="2200" spc="-25" dirty="0">
                <a:solidFill>
                  <a:srgbClr val="002F4A"/>
                </a:solidFill>
                <a:latin typeface="Trebuchet MS"/>
                <a:cs typeface="Trebuchet MS"/>
              </a:rPr>
              <a:t>and </a:t>
            </a:r>
            <a:r>
              <a:rPr sz="2200" spc="-20" dirty="0">
                <a:solidFill>
                  <a:srgbClr val="002F4A"/>
                </a:solidFill>
                <a:latin typeface="Trebuchet MS"/>
                <a:cs typeface="Trebuchet MS"/>
              </a:rPr>
              <a:t>harm</a:t>
            </a:r>
            <a:endParaRPr sz="2200" dirty="0">
              <a:latin typeface="Trebuchet MS"/>
              <a:cs typeface="Trebuchet MS"/>
            </a:endParaRPr>
          </a:p>
          <a:p>
            <a:pPr marL="638175" marR="5080" indent="-626110">
              <a:lnSpc>
                <a:spcPct val="80000"/>
              </a:lnSpc>
              <a:spcBef>
                <a:spcPts val="620"/>
              </a:spcBef>
              <a:buFont typeface="Arial"/>
              <a:buChar char="●"/>
              <a:tabLst>
                <a:tab pos="638175" algn="l"/>
              </a:tabLst>
            </a:pPr>
            <a:r>
              <a:rPr sz="2200" dirty="0">
                <a:solidFill>
                  <a:srgbClr val="002F4A"/>
                </a:solidFill>
                <a:latin typeface="Trebuchet MS"/>
                <a:cs typeface="Trebuchet MS"/>
              </a:rPr>
              <a:t>Bigger</a:t>
            </a:r>
            <a:r>
              <a:rPr sz="2200" spc="-55" dirty="0">
                <a:solidFill>
                  <a:srgbClr val="002F4A"/>
                </a:solidFill>
                <a:latin typeface="Trebuchet MS"/>
                <a:cs typeface="Trebuchet MS"/>
              </a:rPr>
              <a:t> picture</a:t>
            </a:r>
            <a:r>
              <a:rPr sz="2200" spc="-50" dirty="0">
                <a:solidFill>
                  <a:srgbClr val="002F4A"/>
                </a:solidFill>
                <a:latin typeface="Trebuchet MS"/>
                <a:cs typeface="Trebuchet MS"/>
              </a:rPr>
              <a:t> </a:t>
            </a:r>
            <a:r>
              <a:rPr sz="2200" dirty="0">
                <a:solidFill>
                  <a:srgbClr val="002F4A"/>
                </a:solidFill>
                <a:latin typeface="Trebuchet MS"/>
                <a:cs typeface="Trebuchet MS"/>
              </a:rPr>
              <a:t>and</a:t>
            </a:r>
            <a:r>
              <a:rPr sz="2200" spc="-55" dirty="0">
                <a:solidFill>
                  <a:srgbClr val="002F4A"/>
                </a:solidFill>
                <a:latin typeface="Trebuchet MS"/>
                <a:cs typeface="Trebuchet MS"/>
              </a:rPr>
              <a:t> </a:t>
            </a:r>
            <a:r>
              <a:rPr sz="2200" dirty="0">
                <a:solidFill>
                  <a:srgbClr val="002F4A"/>
                </a:solidFill>
                <a:latin typeface="Trebuchet MS"/>
                <a:cs typeface="Trebuchet MS"/>
              </a:rPr>
              <a:t>advocacy</a:t>
            </a:r>
            <a:r>
              <a:rPr sz="2200" spc="-50" dirty="0">
                <a:solidFill>
                  <a:srgbClr val="002F4A"/>
                </a:solidFill>
                <a:latin typeface="Trebuchet MS"/>
                <a:cs typeface="Trebuchet MS"/>
              </a:rPr>
              <a:t> </a:t>
            </a:r>
            <a:r>
              <a:rPr sz="2200" spc="-65" dirty="0">
                <a:solidFill>
                  <a:srgbClr val="002F4A"/>
                </a:solidFill>
                <a:latin typeface="Trebuchet MS"/>
                <a:cs typeface="Trebuchet MS"/>
              </a:rPr>
              <a:t>role</a:t>
            </a:r>
            <a:r>
              <a:rPr sz="2200" spc="-50" dirty="0">
                <a:solidFill>
                  <a:srgbClr val="002F4A"/>
                </a:solidFill>
                <a:latin typeface="Trebuchet MS"/>
                <a:cs typeface="Trebuchet MS"/>
              </a:rPr>
              <a:t> </a:t>
            </a:r>
            <a:r>
              <a:rPr sz="2200" spc="45" dirty="0">
                <a:solidFill>
                  <a:srgbClr val="002F4A"/>
                </a:solidFill>
                <a:latin typeface="Trebuchet MS"/>
                <a:cs typeface="Trebuchet MS"/>
              </a:rPr>
              <a:t>using </a:t>
            </a:r>
            <a:r>
              <a:rPr sz="2200" dirty="0">
                <a:solidFill>
                  <a:srgbClr val="002F4A"/>
                </a:solidFill>
                <a:latin typeface="Trebuchet MS"/>
                <a:cs typeface="Trebuchet MS"/>
              </a:rPr>
              <a:t>Local</a:t>
            </a:r>
            <a:r>
              <a:rPr sz="2200" spc="-90" dirty="0">
                <a:solidFill>
                  <a:srgbClr val="002F4A"/>
                </a:solidFill>
                <a:latin typeface="Trebuchet MS"/>
                <a:cs typeface="Trebuchet MS"/>
              </a:rPr>
              <a:t> </a:t>
            </a:r>
            <a:r>
              <a:rPr sz="2200" spc="-25" dirty="0">
                <a:solidFill>
                  <a:srgbClr val="002F4A"/>
                </a:solidFill>
                <a:latin typeface="Trebuchet MS"/>
                <a:cs typeface="Trebuchet MS"/>
              </a:rPr>
              <a:t>Health</a:t>
            </a:r>
            <a:r>
              <a:rPr sz="2200" spc="-90" dirty="0">
                <a:solidFill>
                  <a:srgbClr val="002F4A"/>
                </a:solidFill>
                <a:latin typeface="Trebuchet MS"/>
                <a:cs typeface="Trebuchet MS"/>
              </a:rPr>
              <a:t> </a:t>
            </a:r>
            <a:r>
              <a:rPr sz="2200" spc="-25" dirty="0">
                <a:solidFill>
                  <a:srgbClr val="002F4A"/>
                </a:solidFill>
                <a:latin typeface="Trebuchet MS"/>
                <a:cs typeface="Trebuchet MS"/>
              </a:rPr>
              <a:t>Department</a:t>
            </a:r>
            <a:r>
              <a:rPr sz="2200" spc="-90" dirty="0">
                <a:solidFill>
                  <a:srgbClr val="002F4A"/>
                </a:solidFill>
                <a:latin typeface="Trebuchet MS"/>
                <a:cs typeface="Trebuchet MS"/>
              </a:rPr>
              <a:t> </a:t>
            </a:r>
            <a:r>
              <a:rPr sz="2200" spc="-30" dirty="0">
                <a:solidFill>
                  <a:srgbClr val="002F4A"/>
                </a:solidFill>
                <a:latin typeface="Trebuchet MS"/>
                <a:cs typeface="Trebuchet MS"/>
              </a:rPr>
              <a:t>expertise</a:t>
            </a:r>
            <a:r>
              <a:rPr sz="2200" spc="-85" dirty="0">
                <a:solidFill>
                  <a:srgbClr val="002F4A"/>
                </a:solidFill>
                <a:latin typeface="Trebuchet MS"/>
                <a:cs typeface="Trebuchet MS"/>
              </a:rPr>
              <a:t> </a:t>
            </a:r>
            <a:r>
              <a:rPr sz="2200" spc="-25" dirty="0">
                <a:solidFill>
                  <a:srgbClr val="002F4A"/>
                </a:solidFill>
                <a:latin typeface="Trebuchet MS"/>
                <a:cs typeface="Trebuchet MS"/>
              </a:rPr>
              <a:t>to </a:t>
            </a:r>
            <a:r>
              <a:rPr sz="2200" dirty="0">
                <a:solidFill>
                  <a:srgbClr val="002F4A"/>
                </a:solidFill>
                <a:latin typeface="Trebuchet MS"/>
                <a:cs typeface="Trebuchet MS"/>
              </a:rPr>
              <a:t>design</a:t>
            </a:r>
            <a:r>
              <a:rPr sz="2200" spc="-70" dirty="0">
                <a:solidFill>
                  <a:srgbClr val="002F4A"/>
                </a:solidFill>
                <a:latin typeface="Trebuchet MS"/>
                <a:cs typeface="Trebuchet MS"/>
              </a:rPr>
              <a:t> evaluation, </a:t>
            </a:r>
            <a:r>
              <a:rPr sz="2200" spc="-10" dirty="0">
                <a:solidFill>
                  <a:srgbClr val="002F4A"/>
                </a:solidFill>
                <a:latin typeface="Trebuchet MS"/>
                <a:cs typeface="Trebuchet MS"/>
              </a:rPr>
              <a:t>inform</a:t>
            </a:r>
            <a:r>
              <a:rPr sz="2200" spc="-70" dirty="0">
                <a:solidFill>
                  <a:srgbClr val="002F4A"/>
                </a:solidFill>
                <a:latin typeface="Trebuchet MS"/>
                <a:cs typeface="Trebuchet MS"/>
              </a:rPr>
              <a:t> </a:t>
            </a:r>
            <a:r>
              <a:rPr sz="2200" spc="-60" dirty="0">
                <a:solidFill>
                  <a:srgbClr val="002F4A"/>
                </a:solidFill>
                <a:latin typeface="Trebuchet MS"/>
                <a:cs typeface="Trebuchet MS"/>
              </a:rPr>
              <a:t>regulation,</a:t>
            </a:r>
            <a:r>
              <a:rPr sz="2200" spc="-30" dirty="0">
                <a:solidFill>
                  <a:srgbClr val="002F4A"/>
                </a:solidFill>
                <a:latin typeface="Trebuchet MS"/>
                <a:cs typeface="Trebuchet MS"/>
              </a:rPr>
              <a:t> </a:t>
            </a:r>
            <a:r>
              <a:rPr sz="2200" spc="-10" dirty="0">
                <a:solidFill>
                  <a:srgbClr val="002F4A"/>
                </a:solidFill>
                <a:latin typeface="Trebuchet MS"/>
                <a:cs typeface="Trebuchet MS"/>
              </a:rPr>
              <a:t>policy </a:t>
            </a:r>
            <a:r>
              <a:rPr sz="2200" dirty="0">
                <a:solidFill>
                  <a:srgbClr val="002F4A"/>
                </a:solidFill>
                <a:latin typeface="Trebuchet MS"/>
                <a:cs typeface="Trebuchet MS"/>
              </a:rPr>
              <a:t>and</a:t>
            </a:r>
            <a:r>
              <a:rPr sz="2200" spc="-105" dirty="0">
                <a:solidFill>
                  <a:srgbClr val="002F4A"/>
                </a:solidFill>
                <a:latin typeface="Trebuchet MS"/>
                <a:cs typeface="Trebuchet MS"/>
              </a:rPr>
              <a:t> </a:t>
            </a:r>
            <a:r>
              <a:rPr sz="2200" dirty="0">
                <a:solidFill>
                  <a:srgbClr val="002F4A"/>
                </a:solidFill>
                <a:latin typeface="Trebuchet MS"/>
                <a:cs typeface="Trebuchet MS"/>
              </a:rPr>
              <a:t>funding</a:t>
            </a:r>
            <a:r>
              <a:rPr sz="2200" spc="-105" dirty="0">
                <a:solidFill>
                  <a:srgbClr val="002F4A"/>
                </a:solidFill>
                <a:latin typeface="Trebuchet MS"/>
                <a:cs typeface="Trebuchet MS"/>
              </a:rPr>
              <a:t> </a:t>
            </a:r>
            <a:r>
              <a:rPr sz="2200" spc="-10" dirty="0">
                <a:solidFill>
                  <a:srgbClr val="002F4A"/>
                </a:solidFill>
                <a:latin typeface="Trebuchet MS"/>
                <a:cs typeface="Trebuchet MS"/>
              </a:rPr>
              <a:t>alignment</a:t>
            </a:r>
            <a:endParaRPr sz="2200" dirty="0">
              <a:latin typeface="Trebuchet MS"/>
              <a:cs typeface="Trebuchet MS"/>
            </a:endParaRPr>
          </a:p>
          <a:p>
            <a:pPr marL="638175" marR="28575" indent="-626110">
              <a:lnSpc>
                <a:spcPct val="80000"/>
              </a:lnSpc>
              <a:spcBef>
                <a:spcPts val="600"/>
              </a:spcBef>
              <a:buFont typeface="Arial"/>
              <a:buChar char="●"/>
              <a:tabLst>
                <a:tab pos="638175" algn="l"/>
              </a:tabLst>
            </a:pPr>
            <a:r>
              <a:rPr sz="2200" dirty="0">
                <a:solidFill>
                  <a:srgbClr val="002F4A"/>
                </a:solidFill>
                <a:latin typeface="Trebuchet MS"/>
                <a:cs typeface="Trebuchet MS"/>
              </a:rPr>
              <a:t>Public</a:t>
            </a:r>
            <a:r>
              <a:rPr sz="2200" spc="-65" dirty="0">
                <a:solidFill>
                  <a:srgbClr val="002F4A"/>
                </a:solidFill>
                <a:latin typeface="Trebuchet MS"/>
                <a:cs typeface="Trebuchet MS"/>
              </a:rPr>
              <a:t> </a:t>
            </a:r>
            <a:r>
              <a:rPr sz="2200" spc="-55" dirty="0">
                <a:solidFill>
                  <a:srgbClr val="002F4A"/>
                </a:solidFill>
                <a:latin typeface="Trebuchet MS"/>
                <a:cs typeface="Trebuchet MS"/>
              </a:rPr>
              <a:t>health</a:t>
            </a:r>
            <a:r>
              <a:rPr sz="2200" spc="-60" dirty="0">
                <a:solidFill>
                  <a:srgbClr val="002F4A"/>
                </a:solidFill>
                <a:latin typeface="Trebuchet MS"/>
                <a:cs typeface="Trebuchet MS"/>
              </a:rPr>
              <a:t> </a:t>
            </a:r>
            <a:r>
              <a:rPr sz="2200" dirty="0">
                <a:solidFill>
                  <a:srgbClr val="002F4A"/>
                </a:solidFill>
                <a:latin typeface="Trebuchet MS"/>
                <a:cs typeface="Trebuchet MS"/>
              </a:rPr>
              <a:t>innovations</a:t>
            </a:r>
            <a:r>
              <a:rPr sz="2200" spc="-65" dirty="0">
                <a:solidFill>
                  <a:srgbClr val="002F4A"/>
                </a:solidFill>
                <a:latin typeface="Trebuchet MS"/>
                <a:cs typeface="Trebuchet MS"/>
              </a:rPr>
              <a:t> </a:t>
            </a:r>
            <a:r>
              <a:rPr sz="2200" dirty="0">
                <a:solidFill>
                  <a:srgbClr val="002F4A"/>
                </a:solidFill>
                <a:latin typeface="Trebuchet MS"/>
                <a:cs typeface="Trebuchet MS"/>
              </a:rPr>
              <a:t>must</a:t>
            </a:r>
            <a:r>
              <a:rPr sz="2200" spc="-60" dirty="0">
                <a:solidFill>
                  <a:srgbClr val="002F4A"/>
                </a:solidFill>
                <a:latin typeface="Trebuchet MS"/>
                <a:cs typeface="Trebuchet MS"/>
              </a:rPr>
              <a:t> </a:t>
            </a:r>
            <a:r>
              <a:rPr sz="2200" spc="-10" dirty="0">
                <a:solidFill>
                  <a:srgbClr val="002F4A"/>
                </a:solidFill>
                <a:latin typeface="Trebuchet MS"/>
                <a:cs typeface="Trebuchet MS"/>
              </a:rPr>
              <a:t>include efforts</a:t>
            </a:r>
            <a:r>
              <a:rPr sz="2200" spc="-95" dirty="0">
                <a:solidFill>
                  <a:srgbClr val="002F4A"/>
                </a:solidFill>
                <a:latin typeface="Trebuchet MS"/>
                <a:cs typeface="Trebuchet MS"/>
              </a:rPr>
              <a:t> </a:t>
            </a:r>
            <a:r>
              <a:rPr sz="2200" spc="-25" dirty="0">
                <a:solidFill>
                  <a:srgbClr val="002F4A"/>
                </a:solidFill>
                <a:latin typeface="Trebuchet MS"/>
                <a:cs typeface="Trebuchet MS"/>
              </a:rPr>
              <a:t>for</a:t>
            </a:r>
            <a:r>
              <a:rPr sz="2200" spc="-90" dirty="0">
                <a:solidFill>
                  <a:srgbClr val="002F4A"/>
                </a:solidFill>
                <a:latin typeface="Trebuchet MS"/>
                <a:cs typeface="Trebuchet MS"/>
              </a:rPr>
              <a:t> </a:t>
            </a:r>
            <a:r>
              <a:rPr sz="2200" spc="-10" dirty="0">
                <a:solidFill>
                  <a:srgbClr val="002F4A"/>
                </a:solidFill>
                <a:latin typeface="Trebuchet MS"/>
                <a:cs typeface="Trebuchet MS"/>
              </a:rPr>
              <a:t>modernizing</a:t>
            </a:r>
            <a:r>
              <a:rPr sz="2200" spc="-90" dirty="0">
                <a:solidFill>
                  <a:srgbClr val="002F4A"/>
                </a:solidFill>
                <a:latin typeface="Trebuchet MS"/>
                <a:cs typeface="Trebuchet MS"/>
              </a:rPr>
              <a:t> </a:t>
            </a:r>
            <a:r>
              <a:rPr sz="2200" dirty="0">
                <a:solidFill>
                  <a:srgbClr val="002F4A"/>
                </a:solidFill>
                <a:latin typeface="Trebuchet MS"/>
                <a:cs typeface="Trebuchet MS"/>
              </a:rPr>
              <a:t>of</a:t>
            </a:r>
            <a:r>
              <a:rPr sz="2200" spc="-90" dirty="0">
                <a:solidFill>
                  <a:srgbClr val="002F4A"/>
                </a:solidFill>
                <a:latin typeface="Trebuchet MS"/>
                <a:cs typeface="Trebuchet MS"/>
              </a:rPr>
              <a:t> </a:t>
            </a:r>
            <a:r>
              <a:rPr sz="2200" dirty="0">
                <a:solidFill>
                  <a:srgbClr val="002F4A"/>
                </a:solidFill>
                <a:latin typeface="Trebuchet MS"/>
                <a:cs typeface="Trebuchet MS"/>
              </a:rPr>
              <a:t>a</a:t>
            </a:r>
            <a:r>
              <a:rPr sz="2200" spc="-90" dirty="0">
                <a:solidFill>
                  <a:srgbClr val="002F4A"/>
                </a:solidFill>
                <a:latin typeface="Trebuchet MS"/>
                <a:cs typeface="Trebuchet MS"/>
              </a:rPr>
              <a:t> </a:t>
            </a:r>
            <a:r>
              <a:rPr sz="2200" dirty="0">
                <a:solidFill>
                  <a:srgbClr val="002F4A"/>
                </a:solidFill>
                <a:latin typeface="Trebuchet MS"/>
                <a:cs typeface="Trebuchet MS"/>
              </a:rPr>
              <a:t>growing</a:t>
            </a:r>
            <a:r>
              <a:rPr sz="2200" spc="-95" dirty="0">
                <a:solidFill>
                  <a:srgbClr val="002F4A"/>
                </a:solidFill>
                <a:latin typeface="Trebuchet MS"/>
                <a:cs typeface="Trebuchet MS"/>
              </a:rPr>
              <a:t> </a:t>
            </a:r>
            <a:r>
              <a:rPr sz="2200" spc="-25" dirty="0">
                <a:solidFill>
                  <a:srgbClr val="002F4A"/>
                </a:solidFill>
                <a:latin typeface="Trebuchet MS"/>
                <a:cs typeface="Trebuchet MS"/>
              </a:rPr>
              <a:t>and </a:t>
            </a:r>
            <a:r>
              <a:rPr sz="2200" spc="-10" dirty="0">
                <a:solidFill>
                  <a:srgbClr val="002F4A"/>
                </a:solidFill>
                <a:latin typeface="Trebuchet MS"/>
                <a:cs typeface="Trebuchet MS"/>
              </a:rPr>
              <a:t>evolving</a:t>
            </a:r>
            <a:r>
              <a:rPr sz="2200" spc="-114" dirty="0">
                <a:solidFill>
                  <a:srgbClr val="002F4A"/>
                </a:solidFill>
                <a:latin typeface="Trebuchet MS"/>
                <a:cs typeface="Trebuchet MS"/>
              </a:rPr>
              <a:t> </a:t>
            </a:r>
            <a:r>
              <a:rPr sz="2200" spc="-30" dirty="0">
                <a:solidFill>
                  <a:srgbClr val="002F4A"/>
                </a:solidFill>
                <a:latin typeface="Trebuchet MS"/>
                <a:cs typeface="Trebuchet MS"/>
              </a:rPr>
              <a:t>population</a:t>
            </a:r>
            <a:r>
              <a:rPr sz="2200" spc="-110" dirty="0">
                <a:solidFill>
                  <a:srgbClr val="002F4A"/>
                </a:solidFill>
                <a:latin typeface="Trebuchet MS"/>
                <a:cs typeface="Trebuchet MS"/>
              </a:rPr>
              <a:t> </a:t>
            </a:r>
            <a:r>
              <a:rPr sz="2200" dirty="0">
                <a:solidFill>
                  <a:srgbClr val="002F4A"/>
                </a:solidFill>
                <a:latin typeface="Trebuchet MS"/>
                <a:cs typeface="Trebuchet MS"/>
              </a:rPr>
              <a:t>and</a:t>
            </a:r>
            <a:r>
              <a:rPr sz="2200" spc="-110" dirty="0">
                <a:solidFill>
                  <a:srgbClr val="002F4A"/>
                </a:solidFill>
                <a:latin typeface="Trebuchet MS"/>
                <a:cs typeface="Trebuchet MS"/>
              </a:rPr>
              <a:t> </a:t>
            </a:r>
            <a:r>
              <a:rPr sz="2200" dirty="0">
                <a:solidFill>
                  <a:srgbClr val="002F4A"/>
                </a:solidFill>
                <a:latin typeface="Trebuchet MS"/>
                <a:cs typeface="Trebuchet MS"/>
              </a:rPr>
              <a:t>community</a:t>
            </a:r>
            <a:r>
              <a:rPr sz="2200" spc="-110" dirty="0">
                <a:solidFill>
                  <a:srgbClr val="002F4A"/>
                </a:solidFill>
                <a:latin typeface="Trebuchet MS"/>
                <a:cs typeface="Trebuchet MS"/>
              </a:rPr>
              <a:t> </a:t>
            </a:r>
            <a:r>
              <a:rPr sz="2200" spc="40" dirty="0">
                <a:solidFill>
                  <a:srgbClr val="002F4A"/>
                </a:solidFill>
                <a:latin typeface="Trebuchet MS"/>
                <a:cs typeface="Trebuchet MS"/>
              </a:rPr>
              <a:t>based </a:t>
            </a:r>
            <a:r>
              <a:rPr sz="2200" dirty="0">
                <a:solidFill>
                  <a:srgbClr val="002F4A"/>
                </a:solidFill>
                <a:latin typeface="Trebuchet MS"/>
                <a:cs typeface="Trebuchet MS"/>
              </a:rPr>
              <a:t>roles</a:t>
            </a:r>
            <a:r>
              <a:rPr sz="2200" spc="-80" dirty="0">
                <a:solidFill>
                  <a:srgbClr val="002F4A"/>
                </a:solidFill>
                <a:latin typeface="Trebuchet MS"/>
                <a:cs typeface="Trebuchet MS"/>
              </a:rPr>
              <a:t> </a:t>
            </a:r>
            <a:r>
              <a:rPr sz="2200" spc="-75" dirty="0">
                <a:solidFill>
                  <a:srgbClr val="002F4A"/>
                </a:solidFill>
                <a:latin typeface="Trebuchet MS"/>
                <a:cs typeface="Trebuchet MS"/>
              </a:rPr>
              <a:t>with</a:t>
            </a:r>
            <a:r>
              <a:rPr sz="2200" spc="-80" dirty="0">
                <a:solidFill>
                  <a:srgbClr val="002F4A"/>
                </a:solidFill>
                <a:latin typeface="Trebuchet MS"/>
                <a:cs typeface="Trebuchet MS"/>
              </a:rPr>
              <a:t> </a:t>
            </a:r>
            <a:r>
              <a:rPr sz="2200" dirty="0">
                <a:solidFill>
                  <a:srgbClr val="002F4A"/>
                </a:solidFill>
                <a:latin typeface="Trebuchet MS"/>
                <a:cs typeface="Trebuchet MS"/>
              </a:rPr>
              <a:t>added</a:t>
            </a:r>
            <a:r>
              <a:rPr sz="2200" spc="-75" dirty="0">
                <a:solidFill>
                  <a:srgbClr val="002F4A"/>
                </a:solidFill>
                <a:latin typeface="Trebuchet MS"/>
                <a:cs typeface="Trebuchet MS"/>
              </a:rPr>
              <a:t> </a:t>
            </a:r>
            <a:r>
              <a:rPr sz="2200" dirty="0">
                <a:solidFill>
                  <a:srgbClr val="002F4A"/>
                </a:solidFill>
                <a:latin typeface="Trebuchet MS"/>
                <a:cs typeface="Trebuchet MS"/>
              </a:rPr>
              <a:t>skills</a:t>
            </a:r>
            <a:r>
              <a:rPr sz="2200" spc="-80" dirty="0">
                <a:solidFill>
                  <a:srgbClr val="002F4A"/>
                </a:solidFill>
                <a:latin typeface="Trebuchet MS"/>
                <a:cs typeface="Trebuchet MS"/>
              </a:rPr>
              <a:t> </a:t>
            </a:r>
            <a:r>
              <a:rPr sz="2200" spc="-65" dirty="0">
                <a:solidFill>
                  <a:srgbClr val="002F4A"/>
                </a:solidFill>
                <a:latin typeface="Trebuchet MS"/>
                <a:cs typeface="Trebuchet MS"/>
              </a:rPr>
              <a:t>to</a:t>
            </a:r>
            <a:r>
              <a:rPr sz="2200" spc="-80" dirty="0">
                <a:solidFill>
                  <a:srgbClr val="002F4A"/>
                </a:solidFill>
                <a:latin typeface="Trebuchet MS"/>
                <a:cs typeface="Trebuchet MS"/>
              </a:rPr>
              <a:t> </a:t>
            </a:r>
            <a:r>
              <a:rPr sz="2200" spc="-10" dirty="0">
                <a:solidFill>
                  <a:srgbClr val="002F4A"/>
                </a:solidFill>
                <a:latin typeface="Trebuchet MS"/>
                <a:cs typeface="Trebuchet MS"/>
              </a:rPr>
              <a:t>enhance </a:t>
            </a:r>
            <a:r>
              <a:rPr sz="2200" spc="-25" dirty="0">
                <a:solidFill>
                  <a:srgbClr val="002F4A"/>
                </a:solidFill>
                <a:latin typeface="Trebuchet MS"/>
                <a:cs typeface="Trebuchet MS"/>
              </a:rPr>
              <a:t>workforce</a:t>
            </a:r>
            <a:r>
              <a:rPr sz="2200" spc="-75" dirty="0">
                <a:solidFill>
                  <a:srgbClr val="002F4A"/>
                </a:solidFill>
                <a:latin typeface="Trebuchet MS"/>
                <a:cs typeface="Trebuchet MS"/>
              </a:rPr>
              <a:t> </a:t>
            </a:r>
            <a:r>
              <a:rPr sz="2200" spc="-30" dirty="0">
                <a:solidFill>
                  <a:srgbClr val="002F4A"/>
                </a:solidFill>
                <a:latin typeface="Trebuchet MS"/>
                <a:cs typeface="Trebuchet MS"/>
              </a:rPr>
              <a:t>development</a:t>
            </a:r>
            <a:r>
              <a:rPr sz="2200" spc="-75" dirty="0">
                <a:solidFill>
                  <a:srgbClr val="002F4A"/>
                </a:solidFill>
                <a:latin typeface="Trebuchet MS"/>
                <a:cs typeface="Trebuchet MS"/>
              </a:rPr>
              <a:t> </a:t>
            </a:r>
            <a:r>
              <a:rPr sz="2200" dirty="0">
                <a:solidFill>
                  <a:srgbClr val="002F4A"/>
                </a:solidFill>
                <a:latin typeface="Trebuchet MS"/>
                <a:cs typeface="Trebuchet MS"/>
              </a:rPr>
              <a:t>and</a:t>
            </a:r>
            <a:r>
              <a:rPr sz="2200" spc="-75" dirty="0">
                <a:solidFill>
                  <a:srgbClr val="002F4A"/>
                </a:solidFill>
                <a:latin typeface="Trebuchet MS"/>
                <a:cs typeface="Trebuchet MS"/>
              </a:rPr>
              <a:t> </a:t>
            </a:r>
            <a:r>
              <a:rPr sz="2200" spc="-10" dirty="0">
                <a:solidFill>
                  <a:srgbClr val="002F4A"/>
                </a:solidFill>
                <a:latin typeface="Trebuchet MS"/>
                <a:cs typeface="Trebuchet MS"/>
              </a:rPr>
              <a:t>effectiveness.</a:t>
            </a:r>
            <a:endParaRPr sz="2200" dirty="0">
              <a:latin typeface="Trebuchet MS"/>
              <a:cs typeface="Trebuchet MS"/>
            </a:endParaRPr>
          </a:p>
          <a:p>
            <a:pPr marL="638175" marR="113664" indent="-626110">
              <a:lnSpc>
                <a:spcPct val="80000"/>
              </a:lnSpc>
              <a:spcBef>
                <a:spcPts val="600"/>
              </a:spcBef>
              <a:buFont typeface="Arial"/>
              <a:buChar char="●"/>
              <a:tabLst>
                <a:tab pos="638175" algn="l"/>
              </a:tabLst>
            </a:pPr>
            <a:r>
              <a:rPr sz="2200" dirty="0">
                <a:solidFill>
                  <a:srgbClr val="002F4A"/>
                </a:solidFill>
                <a:latin typeface="Trebuchet MS"/>
                <a:cs typeface="Trebuchet MS"/>
              </a:rPr>
              <a:t>Local</a:t>
            </a:r>
            <a:r>
              <a:rPr sz="2200" spc="-25" dirty="0">
                <a:solidFill>
                  <a:srgbClr val="002F4A"/>
                </a:solidFill>
                <a:latin typeface="Trebuchet MS"/>
                <a:cs typeface="Trebuchet MS"/>
              </a:rPr>
              <a:t> </a:t>
            </a:r>
            <a:r>
              <a:rPr sz="2200" spc="-55" dirty="0">
                <a:solidFill>
                  <a:srgbClr val="002F4A"/>
                </a:solidFill>
                <a:latin typeface="Trebuchet MS"/>
                <a:cs typeface="Trebuchet MS"/>
              </a:rPr>
              <a:t>health</a:t>
            </a:r>
            <a:r>
              <a:rPr sz="2200" spc="-25" dirty="0">
                <a:solidFill>
                  <a:srgbClr val="002F4A"/>
                </a:solidFill>
                <a:latin typeface="Trebuchet MS"/>
                <a:cs typeface="Trebuchet MS"/>
              </a:rPr>
              <a:t> </a:t>
            </a:r>
            <a:r>
              <a:rPr sz="2200" spc="-10" dirty="0">
                <a:solidFill>
                  <a:srgbClr val="002F4A"/>
                </a:solidFill>
                <a:latin typeface="Trebuchet MS"/>
                <a:cs typeface="Trebuchet MS"/>
              </a:rPr>
              <a:t>departments</a:t>
            </a:r>
            <a:r>
              <a:rPr sz="2200" spc="-25" dirty="0">
                <a:solidFill>
                  <a:srgbClr val="002F4A"/>
                </a:solidFill>
                <a:latin typeface="Trebuchet MS"/>
                <a:cs typeface="Trebuchet MS"/>
              </a:rPr>
              <a:t> </a:t>
            </a:r>
            <a:r>
              <a:rPr sz="2200" dirty="0">
                <a:solidFill>
                  <a:srgbClr val="002F4A"/>
                </a:solidFill>
                <a:latin typeface="Trebuchet MS"/>
                <a:cs typeface="Trebuchet MS"/>
              </a:rPr>
              <a:t>sustain</a:t>
            </a:r>
            <a:r>
              <a:rPr sz="2200" spc="-25" dirty="0">
                <a:solidFill>
                  <a:srgbClr val="002F4A"/>
                </a:solidFill>
                <a:latin typeface="Trebuchet MS"/>
                <a:cs typeface="Trebuchet MS"/>
              </a:rPr>
              <a:t> by offering</a:t>
            </a:r>
            <a:r>
              <a:rPr sz="2200" spc="-85" dirty="0">
                <a:solidFill>
                  <a:srgbClr val="002F4A"/>
                </a:solidFill>
                <a:latin typeface="Trebuchet MS"/>
                <a:cs typeface="Trebuchet MS"/>
              </a:rPr>
              <a:t> </a:t>
            </a:r>
            <a:r>
              <a:rPr sz="2200" spc="-20" dirty="0">
                <a:solidFill>
                  <a:srgbClr val="002F4A"/>
                </a:solidFill>
                <a:latin typeface="Trebuchet MS"/>
                <a:cs typeface="Trebuchet MS"/>
              </a:rPr>
              <a:t>mentorships,</a:t>
            </a:r>
            <a:r>
              <a:rPr sz="2200" spc="-80" dirty="0">
                <a:solidFill>
                  <a:srgbClr val="002F4A"/>
                </a:solidFill>
                <a:latin typeface="Trebuchet MS"/>
                <a:cs typeface="Trebuchet MS"/>
              </a:rPr>
              <a:t> </a:t>
            </a:r>
            <a:r>
              <a:rPr sz="2200" spc="-10" dirty="0">
                <a:solidFill>
                  <a:srgbClr val="002F4A"/>
                </a:solidFill>
                <a:latin typeface="Trebuchet MS"/>
                <a:cs typeface="Trebuchet MS"/>
              </a:rPr>
              <a:t>learning </a:t>
            </a:r>
            <a:r>
              <a:rPr sz="2200" spc="-50" dirty="0">
                <a:solidFill>
                  <a:srgbClr val="002F4A"/>
                </a:solidFill>
                <a:latin typeface="Trebuchet MS"/>
                <a:cs typeface="Trebuchet MS"/>
              </a:rPr>
              <a:t>experiences,</a:t>
            </a:r>
            <a:r>
              <a:rPr sz="2200" spc="-80" dirty="0">
                <a:solidFill>
                  <a:srgbClr val="002F4A"/>
                </a:solidFill>
                <a:latin typeface="Trebuchet MS"/>
                <a:cs typeface="Trebuchet MS"/>
              </a:rPr>
              <a:t> </a:t>
            </a:r>
            <a:r>
              <a:rPr sz="2200" spc="-35" dirty="0">
                <a:solidFill>
                  <a:srgbClr val="002F4A"/>
                </a:solidFill>
                <a:latin typeface="Trebuchet MS"/>
                <a:cs typeface="Trebuchet MS"/>
              </a:rPr>
              <a:t>internships,</a:t>
            </a:r>
            <a:r>
              <a:rPr sz="2200" spc="-85" dirty="0">
                <a:solidFill>
                  <a:srgbClr val="002F4A"/>
                </a:solidFill>
                <a:latin typeface="Trebuchet MS"/>
                <a:cs typeface="Trebuchet MS"/>
              </a:rPr>
              <a:t> </a:t>
            </a:r>
            <a:r>
              <a:rPr sz="2200" spc="-40" dirty="0">
                <a:solidFill>
                  <a:srgbClr val="002F4A"/>
                </a:solidFill>
                <a:latin typeface="Trebuchet MS"/>
                <a:cs typeface="Trebuchet MS"/>
              </a:rPr>
              <a:t>volunteering</a:t>
            </a:r>
            <a:r>
              <a:rPr sz="2200" spc="-80" dirty="0">
                <a:solidFill>
                  <a:srgbClr val="002F4A"/>
                </a:solidFill>
                <a:latin typeface="Trebuchet MS"/>
                <a:cs typeface="Trebuchet MS"/>
              </a:rPr>
              <a:t> </a:t>
            </a:r>
            <a:r>
              <a:rPr sz="2200" spc="-25" dirty="0">
                <a:solidFill>
                  <a:srgbClr val="002F4A"/>
                </a:solidFill>
                <a:latin typeface="Trebuchet MS"/>
                <a:cs typeface="Trebuchet MS"/>
              </a:rPr>
              <a:t>and </a:t>
            </a:r>
            <a:r>
              <a:rPr sz="2200" spc="-10" dirty="0">
                <a:solidFill>
                  <a:srgbClr val="002F4A"/>
                </a:solidFill>
                <a:latin typeface="Trebuchet MS"/>
                <a:cs typeface="Trebuchet MS"/>
              </a:rPr>
              <a:t>mixed</a:t>
            </a:r>
            <a:r>
              <a:rPr sz="2200" spc="-114" dirty="0">
                <a:solidFill>
                  <a:srgbClr val="002F4A"/>
                </a:solidFill>
                <a:latin typeface="Trebuchet MS"/>
                <a:cs typeface="Trebuchet MS"/>
              </a:rPr>
              <a:t> </a:t>
            </a:r>
            <a:r>
              <a:rPr sz="2200" spc="-20" dirty="0">
                <a:solidFill>
                  <a:srgbClr val="002F4A"/>
                </a:solidFill>
                <a:latin typeface="Trebuchet MS"/>
                <a:cs typeface="Trebuchet MS"/>
              </a:rPr>
              <a:t>disciplinary</a:t>
            </a:r>
            <a:r>
              <a:rPr sz="2200" spc="-114" dirty="0">
                <a:solidFill>
                  <a:srgbClr val="002F4A"/>
                </a:solidFill>
                <a:latin typeface="Trebuchet MS"/>
                <a:cs typeface="Trebuchet MS"/>
              </a:rPr>
              <a:t> </a:t>
            </a:r>
            <a:r>
              <a:rPr sz="2200" spc="-10" dirty="0">
                <a:solidFill>
                  <a:srgbClr val="002F4A"/>
                </a:solidFill>
                <a:latin typeface="Trebuchet MS"/>
                <a:cs typeface="Trebuchet MS"/>
              </a:rPr>
              <a:t>local</a:t>
            </a:r>
            <a:r>
              <a:rPr sz="2200" spc="-110" dirty="0">
                <a:solidFill>
                  <a:srgbClr val="002F4A"/>
                </a:solidFill>
                <a:latin typeface="Trebuchet MS"/>
                <a:cs typeface="Trebuchet MS"/>
              </a:rPr>
              <a:t> </a:t>
            </a:r>
            <a:r>
              <a:rPr sz="2200" spc="-25" dirty="0">
                <a:solidFill>
                  <a:srgbClr val="002F4A"/>
                </a:solidFill>
                <a:latin typeface="Trebuchet MS"/>
                <a:cs typeface="Trebuchet MS"/>
              </a:rPr>
              <a:t>learning</a:t>
            </a:r>
            <a:r>
              <a:rPr sz="2200" spc="-114" dirty="0">
                <a:solidFill>
                  <a:srgbClr val="002F4A"/>
                </a:solidFill>
                <a:latin typeface="Trebuchet MS"/>
                <a:cs typeface="Trebuchet MS"/>
              </a:rPr>
              <a:t> </a:t>
            </a:r>
            <a:r>
              <a:rPr sz="2200" spc="-25" dirty="0">
                <a:solidFill>
                  <a:srgbClr val="002F4A"/>
                </a:solidFill>
                <a:latin typeface="Trebuchet MS"/>
                <a:cs typeface="Trebuchet MS"/>
              </a:rPr>
              <a:t>and </a:t>
            </a:r>
            <a:r>
              <a:rPr sz="2200" spc="-55" dirty="0">
                <a:solidFill>
                  <a:srgbClr val="002F4A"/>
                </a:solidFill>
                <a:latin typeface="Trebuchet MS"/>
                <a:cs typeface="Trebuchet MS"/>
              </a:rPr>
              <a:t>create</a:t>
            </a:r>
            <a:r>
              <a:rPr sz="2200" spc="-75" dirty="0">
                <a:solidFill>
                  <a:srgbClr val="002F4A"/>
                </a:solidFill>
                <a:latin typeface="Trebuchet MS"/>
                <a:cs typeface="Trebuchet MS"/>
              </a:rPr>
              <a:t> </a:t>
            </a:r>
            <a:r>
              <a:rPr sz="2200" dirty="0">
                <a:solidFill>
                  <a:srgbClr val="002F4A"/>
                </a:solidFill>
                <a:latin typeface="Trebuchet MS"/>
                <a:cs typeface="Trebuchet MS"/>
              </a:rPr>
              <a:t>pathways</a:t>
            </a:r>
            <a:r>
              <a:rPr sz="2200" spc="-75" dirty="0">
                <a:solidFill>
                  <a:srgbClr val="002F4A"/>
                </a:solidFill>
                <a:latin typeface="Trebuchet MS"/>
                <a:cs typeface="Trebuchet MS"/>
              </a:rPr>
              <a:t> </a:t>
            </a:r>
            <a:r>
              <a:rPr sz="2200" spc="-25" dirty="0">
                <a:solidFill>
                  <a:srgbClr val="002F4A"/>
                </a:solidFill>
                <a:latin typeface="Trebuchet MS"/>
                <a:cs typeface="Trebuchet MS"/>
              </a:rPr>
              <a:t>for</a:t>
            </a:r>
            <a:r>
              <a:rPr sz="2200" spc="-75" dirty="0">
                <a:solidFill>
                  <a:srgbClr val="002F4A"/>
                </a:solidFill>
                <a:latin typeface="Trebuchet MS"/>
                <a:cs typeface="Trebuchet MS"/>
              </a:rPr>
              <a:t> </a:t>
            </a:r>
            <a:r>
              <a:rPr sz="2200" spc="-25" dirty="0">
                <a:solidFill>
                  <a:srgbClr val="002F4A"/>
                </a:solidFill>
                <a:latin typeface="Trebuchet MS"/>
                <a:cs typeface="Trebuchet MS"/>
              </a:rPr>
              <a:t>opportunities</a:t>
            </a:r>
            <a:r>
              <a:rPr sz="2200" spc="-75" dirty="0">
                <a:solidFill>
                  <a:srgbClr val="002F4A"/>
                </a:solidFill>
                <a:latin typeface="Trebuchet MS"/>
                <a:cs typeface="Trebuchet MS"/>
              </a:rPr>
              <a:t> </a:t>
            </a:r>
            <a:r>
              <a:rPr sz="2200" spc="-25" dirty="0">
                <a:solidFill>
                  <a:srgbClr val="002F4A"/>
                </a:solidFill>
                <a:latin typeface="Trebuchet MS"/>
                <a:cs typeface="Trebuchet MS"/>
              </a:rPr>
              <a:t>to </a:t>
            </a:r>
            <a:r>
              <a:rPr sz="2200" spc="-20" dirty="0">
                <a:solidFill>
                  <a:srgbClr val="002F4A"/>
                </a:solidFill>
                <a:latin typeface="Trebuchet MS"/>
                <a:cs typeface="Trebuchet MS"/>
              </a:rPr>
              <a:t>sustainability</a:t>
            </a:r>
            <a:r>
              <a:rPr sz="2200" spc="-65" dirty="0">
                <a:solidFill>
                  <a:srgbClr val="002F4A"/>
                </a:solidFill>
                <a:latin typeface="Trebuchet MS"/>
                <a:cs typeface="Trebuchet MS"/>
              </a:rPr>
              <a:t> </a:t>
            </a:r>
            <a:r>
              <a:rPr sz="2200" dirty="0">
                <a:solidFill>
                  <a:srgbClr val="002F4A"/>
                </a:solidFill>
                <a:latin typeface="Trebuchet MS"/>
                <a:cs typeface="Trebuchet MS"/>
              </a:rPr>
              <a:t>and</a:t>
            </a:r>
            <a:r>
              <a:rPr sz="2200" spc="-65" dirty="0">
                <a:solidFill>
                  <a:srgbClr val="002F4A"/>
                </a:solidFill>
                <a:latin typeface="Trebuchet MS"/>
                <a:cs typeface="Trebuchet MS"/>
              </a:rPr>
              <a:t> </a:t>
            </a:r>
            <a:r>
              <a:rPr sz="2200" spc="80" dirty="0">
                <a:solidFill>
                  <a:srgbClr val="002F4A"/>
                </a:solidFill>
                <a:latin typeface="Trebuchet MS"/>
                <a:cs typeface="Trebuchet MS"/>
              </a:rPr>
              <a:t>systems</a:t>
            </a:r>
            <a:r>
              <a:rPr sz="2200" spc="-65" dirty="0">
                <a:solidFill>
                  <a:srgbClr val="002F4A"/>
                </a:solidFill>
                <a:latin typeface="Trebuchet MS"/>
                <a:cs typeface="Trebuchet MS"/>
              </a:rPr>
              <a:t> </a:t>
            </a:r>
            <a:r>
              <a:rPr sz="2200" spc="-10" dirty="0">
                <a:solidFill>
                  <a:srgbClr val="002F4A"/>
                </a:solidFill>
                <a:latin typeface="Trebuchet MS"/>
                <a:cs typeface="Trebuchet MS"/>
              </a:rPr>
              <a:t>professional </a:t>
            </a:r>
            <a:r>
              <a:rPr sz="2200" dirty="0">
                <a:solidFill>
                  <a:srgbClr val="002F4A"/>
                </a:solidFill>
                <a:latin typeface="Trebuchet MS"/>
                <a:cs typeface="Trebuchet MS"/>
              </a:rPr>
              <a:t>expanded</a:t>
            </a:r>
            <a:r>
              <a:rPr sz="2200" spc="-100" dirty="0">
                <a:solidFill>
                  <a:srgbClr val="002F4A"/>
                </a:solidFill>
                <a:latin typeface="Trebuchet MS"/>
                <a:cs typeface="Trebuchet MS"/>
              </a:rPr>
              <a:t> </a:t>
            </a:r>
            <a:r>
              <a:rPr sz="2200" spc="-80" dirty="0">
                <a:solidFill>
                  <a:srgbClr val="002F4A"/>
                </a:solidFill>
                <a:latin typeface="Trebuchet MS"/>
                <a:cs typeface="Trebuchet MS"/>
              </a:rPr>
              <a:t>non-</a:t>
            </a:r>
            <a:r>
              <a:rPr sz="2200" spc="-45" dirty="0">
                <a:solidFill>
                  <a:srgbClr val="002F4A"/>
                </a:solidFill>
                <a:latin typeface="Trebuchet MS"/>
                <a:cs typeface="Trebuchet MS"/>
              </a:rPr>
              <a:t>traditional</a:t>
            </a:r>
            <a:r>
              <a:rPr sz="2200" spc="-100" dirty="0">
                <a:solidFill>
                  <a:srgbClr val="002F4A"/>
                </a:solidFill>
                <a:latin typeface="Trebuchet MS"/>
                <a:cs typeface="Trebuchet MS"/>
              </a:rPr>
              <a:t> </a:t>
            </a:r>
            <a:r>
              <a:rPr sz="2200" spc="-10" dirty="0">
                <a:solidFill>
                  <a:srgbClr val="002F4A"/>
                </a:solidFill>
                <a:latin typeface="Trebuchet MS"/>
                <a:cs typeface="Trebuchet MS"/>
              </a:rPr>
              <a:t>work</a:t>
            </a:r>
            <a:r>
              <a:rPr sz="2200" spc="-100" dirty="0">
                <a:solidFill>
                  <a:srgbClr val="002F4A"/>
                </a:solidFill>
                <a:latin typeface="Trebuchet MS"/>
                <a:cs typeface="Trebuchet MS"/>
              </a:rPr>
              <a:t> </a:t>
            </a:r>
            <a:r>
              <a:rPr sz="2200" dirty="0">
                <a:solidFill>
                  <a:srgbClr val="002F4A"/>
                </a:solidFill>
                <a:latin typeface="Trebuchet MS"/>
                <a:cs typeface="Trebuchet MS"/>
              </a:rPr>
              <a:t>and</a:t>
            </a:r>
            <a:r>
              <a:rPr sz="2200" spc="-100" dirty="0">
                <a:solidFill>
                  <a:srgbClr val="002F4A"/>
                </a:solidFill>
                <a:latin typeface="Trebuchet MS"/>
                <a:cs typeface="Trebuchet MS"/>
              </a:rPr>
              <a:t> </a:t>
            </a:r>
            <a:r>
              <a:rPr sz="2200" spc="-10" dirty="0">
                <a:solidFill>
                  <a:srgbClr val="002F4A"/>
                </a:solidFill>
                <a:latin typeface="Trebuchet MS"/>
                <a:cs typeface="Trebuchet MS"/>
              </a:rPr>
              <a:t>lived </a:t>
            </a:r>
            <a:r>
              <a:rPr sz="2200" spc="-40" dirty="0">
                <a:solidFill>
                  <a:srgbClr val="002F4A"/>
                </a:solidFill>
                <a:latin typeface="Trebuchet MS"/>
                <a:cs typeface="Trebuchet MS"/>
              </a:rPr>
              <a:t>experience</a:t>
            </a:r>
            <a:r>
              <a:rPr sz="2200" spc="-20" dirty="0">
                <a:solidFill>
                  <a:srgbClr val="002F4A"/>
                </a:solidFill>
                <a:latin typeface="Trebuchet MS"/>
                <a:cs typeface="Trebuchet MS"/>
              </a:rPr>
              <a:t> </a:t>
            </a:r>
            <a:r>
              <a:rPr sz="2200" dirty="0">
                <a:solidFill>
                  <a:srgbClr val="002F4A"/>
                </a:solidFill>
                <a:latin typeface="Trebuchet MS"/>
                <a:cs typeface="Trebuchet MS"/>
              </a:rPr>
              <a:t>moving</a:t>
            </a:r>
            <a:r>
              <a:rPr sz="2200" spc="-15" dirty="0">
                <a:solidFill>
                  <a:srgbClr val="002F4A"/>
                </a:solidFill>
                <a:latin typeface="Trebuchet MS"/>
                <a:cs typeface="Trebuchet MS"/>
              </a:rPr>
              <a:t> </a:t>
            </a:r>
            <a:r>
              <a:rPr sz="2200" spc="-10" dirty="0">
                <a:solidFill>
                  <a:srgbClr val="002F4A"/>
                </a:solidFill>
                <a:latin typeface="Trebuchet MS"/>
                <a:cs typeface="Trebuchet MS"/>
              </a:rPr>
              <a:t>ahead.</a:t>
            </a:r>
            <a:endParaRPr sz="2200" dirty="0">
              <a:latin typeface="Trebuchet MS"/>
              <a:cs typeface="Trebuchet MS"/>
            </a:endParaRPr>
          </a:p>
        </p:txBody>
      </p:sp>
      <p:pic>
        <p:nvPicPr>
          <p:cNvPr id="5" name="object 5" descr="Image of cover page from MA Health Policy Commission’s 2025 Annual Health Care Cost Trends Report and Policy Recommendations">
            <a:hlinkClick r:id="rId2"/>
          </p:cNvPr>
          <p:cNvPicPr/>
          <p:nvPr/>
        </p:nvPicPr>
        <p:blipFill>
          <a:blip r:embed="rId3" cstate="print"/>
          <a:stretch>
            <a:fillRect/>
          </a:stretch>
        </p:blipFill>
        <p:spPr>
          <a:xfrm>
            <a:off x="7029687" y="2990951"/>
            <a:ext cx="5939348" cy="6429401"/>
          </a:xfrm>
          <a:prstGeom prst="rect">
            <a:avLst/>
          </a:prstGeom>
        </p:spPr>
      </p:pic>
      <p:pic>
        <p:nvPicPr>
          <p:cNvPr id="6" name="object 6" descr="Image from health care cost trends report with the words A Direc Diagnosis The Declining Health of Primary Care in Massachusetts and the urgent need for action">
            <a:hlinkClick r:id="rId4"/>
          </p:cNvPr>
          <p:cNvPicPr/>
          <p:nvPr/>
        </p:nvPicPr>
        <p:blipFill>
          <a:blip r:embed="rId5" cstate="print">
            <a:extLst>
              <a:ext uri="{28A0092B-C50C-407E-A947-70E740481C1C}">
                <a14:useLocalDpi xmlns:a14="http://schemas.microsoft.com/office/drawing/2010/main"/>
              </a:ext>
            </a:extLst>
          </a:blip>
          <a:stretch>
            <a:fillRect/>
          </a:stretch>
        </p:blipFill>
        <p:spPr>
          <a:xfrm>
            <a:off x="13408893" y="2563578"/>
            <a:ext cx="4796579" cy="2660591"/>
          </a:xfrm>
          <a:prstGeom prst="rect">
            <a:avLst/>
          </a:prstGeom>
        </p:spPr>
      </p:pic>
      <p:pic>
        <p:nvPicPr>
          <p:cNvPr id="7" name="object 7">
            <a:extLst>
              <a:ext uri="{C183D7F6-B498-43B3-948B-1728B52AA6E4}">
                <adec:decorative xmlns:adec="http://schemas.microsoft.com/office/drawing/2017/decorative" val="1"/>
              </a:ext>
            </a:extLst>
          </p:cNvPr>
          <p:cNvPicPr/>
          <p:nvPr/>
        </p:nvPicPr>
        <p:blipFill>
          <a:blip r:embed="rId6" cstate="email">
            <a:extLst>
              <a:ext uri="{28A0092B-C50C-407E-A947-70E740481C1C}">
                <a14:useLocalDpi xmlns:a14="http://schemas.microsoft.com/office/drawing/2010/main"/>
              </a:ext>
            </a:extLst>
          </a:blip>
          <a:stretch>
            <a:fillRect/>
          </a:stretch>
        </p:blipFill>
        <p:spPr>
          <a:xfrm>
            <a:off x="13440658" y="5282522"/>
            <a:ext cx="4796579" cy="2623163"/>
          </a:xfrm>
          <a:prstGeom prst="rect">
            <a:avLst/>
          </a:prstGeom>
        </p:spPr>
      </p:pic>
      <p:pic>
        <p:nvPicPr>
          <p:cNvPr id="8" name="object 8">
            <a:extLst>
              <a:ext uri="{C183D7F6-B498-43B3-948B-1728B52AA6E4}">
                <adec:decorative xmlns:adec="http://schemas.microsoft.com/office/drawing/2017/decorative" val="1"/>
              </a:ext>
            </a:extLst>
          </p:cNvPr>
          <p:cNvPicPr/>
          <p:nvPr/>
        </p:nvPicPr>
        <p:blipFill>
          <a:blip r:embed="rId7" cstate="email">
            <a:extLst>
              <a:ext uri="{28A0092B-C50C-407E-A947-70E740481C1C}">
                <a14:useLocalDpi xmlns:a14="http://schemas.microsoft.com/office/drawing/2010/main"/>
              </a:ext>
            </a:extLst>
          </a:blip>
          <a:stretch>
            <a:fillRect/>
          </a:stretch>
        </p:blipFill>
        <p:spPr>
          <a:xfrm>
            <a:off x="13429391" y="8064787"/>
            <a:ext cx="4742103" cy="190275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243</TotalTime>
  <Words>2603</Words>
  <Application>Microsoft Office PowerPoint</Application>
  <PresentationFormat>Custom</PresentationFormat>
  <Paragraphs>313</Paragraphs>
  <Slides>33</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33</vt:i4>
      </vt:variant>
    </vt:vector>
  </HeadingPairs>
  <TitlesOfParts>
    <vt:vector size="43" baseType="lpstr">
      <vt:lpstr>Aptos</vt:lpstr>
      <vt:lpstr>Arial</vt:lpstr>
      <vt:lpstr>Book Antiqua</vt:lpstr>
      <vt:lpstr>Calibri</vt:lpstr>
      <vt:lpstr>Georgia</vt:lpstr>
      <vt:lpstr>Gill Sans MT</vt:lpstr>
      <vt:lpstr>Segoe UI Symbol</vt:lpstr>
      <vt:lpstr>Times New Roman</vt:lpstr>
      <vt:lpstr>Trebuchet MS</vt:lpstr>
      <vt:lpstr>Office Theme</vt:lpstr>
      <vt:lpstr>Community Policing and Behavioral Health Advisory Council</vt:lpstr>
      <vt:lpstr>Department of Health and Human Services (DHHS) City of Northampton, Massachusetts</vt:lpstr>
      <vt:lpstr>The View from Western Massachusetts</vt:lpstr>
      <vt:lpstr>Local Public Health Essential Skills Frameworks</vt:lpstr>
      <vt:lpstr>How DHHS Approaches LHD Public Health Regional Leadership Prevention, Protection and Promotion Responses</vt:lpstr>
      <vt:lpstr>DHHS LHD Building Regional Capacity</vt:lpstr>
      <vt:lpstr>Commissioner O’Leary Providing Testimony at The Massachusetts State House for Public Health Excellence &amp; Regional Shared Services and The Massachusetts Municipal Lawyers Association (MMLA)</vt:lpstr>
      <vt:lpstr>The Massachusetts Health Policy Commission (HPC): From Fragmented Systems to Coordinated Policy, Uniform Data, Legislation Action</vt:lpstr>
      <vt:lpstr>Massachusetts Health Policy Commission (HPC): How The DHHS Regional Local Health Department Role Included Increasing Awareness Through Communications, Advocacy and Opportunity To Voice Needs</vt:lpstr>
      <vt:lpstr>Essential Measures:A Local Public Health Toolkit for Addressing the Opioid Epidemic</vt:lpstr>
      <vt:lpstr>How The DHHS Participates: Local Public Health Strategic Development Informs National Efforts</vt:lpstr>
      <vt:lpstr>From Local Innovation to National Conversation</vt:lpstr>
      <vt:lpstr>DHHS Prevention Programs and Outreach</vt:lpstr>
      <vt:lpstr>DART and CIT Grew Together</vt:lpstr>
      <vt:lpstr>From local challenges to shared solutions.</vt:lpstr>
      <vt:lpstr>City leadership Strategic Development - The Role of Public Health Expanding</vt:lpstr>
      <vt:lpstr>DHHS Includes and Elevates “Community Voices Data” Example of Primary Relationships and Trust Data Question - “Who is the 911 Caller and Why?”</vt:lpstr>
      <vt:lpstr>The Northampton Division of Community Care (DCC) Public Health Led 4th Tier Emergency Response Model</vt:lpstr>
      <vt:lpstr>City of Northampton Approaches For Community Health and Safety - DHHS DCC</vt:lpstr>
      <vt:lpstr>DHHS DCC Impacts and Engagement Public health led community response, stabilization and coordinated care</vt:lpstr>
      <vt:lpstr>University of Massachusetts Amherst Center for Program Evaluation</vt:lpstr>
      <vt:lpstr>Why Evaluation Was Embedded Early - Academic Partnership - Transparency Create Accountability, Build Evidence, Measurable Impacts, Community Trust &amp; PH Ethics - Municipal Role of Local Health Departments</vt:lpstr>
      <vt:lpstr>Mixed-Methods &amp; SDOH Lens</vt:lpstr>
      <vt:lpstr>Translating Findings Into Actions: From Data to Decisions</vt:lpstr>
      <vt:lpstr>Summary of UMASS CPE Evaluation</vt:lpstr>
      <vt:lpstr>Summary of UMASS CPE Evaluation continued </vt:lpstr>
      <vt:lpstr>Our Case Example From Northampton</vt:lpstr>
      <vt:lpstr>Example: Community Responder Program Evaluation</vt:lpstr>
      <vt:lpstr>Success Stories: Client Achievements with DCC Support</vt:lpstr>
      <vt:lpstr>THANK YOU CPBHC Advisory Council for inviting us to share about our work.</vt:lpstr>
      <vt:lpstr>Post OD Outreach Evolving To At Risk Individuals Problem-Oriented-Policing In Action</vt:lpstr>
      <vt:lpstr>City of Palmer Police Initiative: Community Wellness</vt:lpstr>
      <vt:lpstr>Continuing Education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DHHS - CPBHAC Presentation Slides 06/15/2026</dc:title>
  <dc:creator>Merisola, Eileen J (EHS)</dc:creator>
  <cp:lastModifiedBy>Merisola, Eileen J (EHS)</cp:lastModifiedBy>
  <cp:revision>19</cp:revision>
  <dcterms:created xsi:type="dcterms:W3CDTF">2026-08-18T14:20:56Z</dcterms:created>
  <dcterms:modified xsi:type="dcterms:W3CDTF">2026-08-19T18:53:33Z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2026-08-18T00:00:00Z</vt:filetime>
  </property>
  <property fmtid="{D5CDD505-2E9C-101B-9397-08002B2CF9AE}" pid="3" name="Creator">
    <vt:lpwstr>Google</vt:lpwstr>
  </property>
  <property fmtid="{D5CDD505-2E9C-101B-9397-08002B2CF9AE}" pid="4" name="LastSaved">
    <vt:filetime>2026-08-18T00:00:00Z</vt:filetime>
  </property>
</Properties>
</file>