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5" r:id="rId5"/>
  </p:sldMasterIdLst>
  <p:notesMasterIdLst>
    <p:notesMasterId r:id="rId18"/>
  </p:notesMasterIdLst>
  <p:handoutMasterIdLst>
    <p:handoutMasterId r:id="rId19"/>
  </p:handoutMasterIdLst>
  <p:sldIdLst>
    <p:sldId id="257" r:id="rId6"/>
    <p:sldId id="2145707574" r:id="rId7"/>
    <p:sldId id="2145707823" r:id="rId8"/>
    <p:sldId id="2145708108" r:id="rId9"/>
    <p:sldId id="2145707881" r:id="rId10"/>
    <p:sldId id="330" r:id="rId11"/>
    <p:sldId id="2145707910" r:id="rId12"/>
    <p:sldId id="2147472544" r:id="rId13"/>
    <p:sldId id="2147472545" r:id="rId14"/>
    <p:sldId id="2145707990" r:id="rId15"/>
    <p:sldId id="2145707884" r:id="rId16"/>
    <p:sldId id="2145708109"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CEF536-379B-BC49-431C-D13D9FF298F5}" name="Rinehardt, Hannah C (EHS)" initials="R(" userId="S::hannah.c.rinehardt@mass.gov::3f4eb960-8726-4665-90ce-ccafabc1a5cb" providerId="AD"/>
  <p188:author id="{BAF40A63-AEA1-7C99-D068-6751BA877C47}" name="Robinson, Lee (EHS)" initials="LR" userId="S::Lee.Robinson@mass.gov::59f17166-3fd3-4429-a8ee-0e6cad41e068" providerId="AD"/>
  <p188:author id="{03839563-B0FD-9DE5-47A6-16DC69AA84EE}" name="Bosworth, Elizabeth (EHS)" initials="EB" userId="S::Elizabeth.Bosworth@mass.gov::a7cf4420-681d-4ae2-8a84-3d89e027216d" providerId="AD"/>
  <p188:author id="{D651B17C-FC81-7C61-7E96-ECF1E4C58340}" name="Gafuri, Neshe (EHS)" initials="GN(" userId="S::neshe.gafuri@mass.gov::ac0cb56a-bc51-4792-9478-c5b62e094d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73E"/>
    <a:srgbClr val="F04C3E"/>
    <a:srgbClr val="F7A59E"/>
    <a:srgbClr val="B2B2B2"/>
    <a:srgbClr val="95CB89"/>
    <a:srgbClr val="C0C0C0"/>
    <a:srgbClr val="91B0FF"/>
    <a:srgbClr val="083669"/>
    <a:srgbClr val="C7E0FB"/>
    <a:srgbClr val="223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4C9D9-E9CD-48D1-A622-3F931E6CE578}" v="8" dt="2025-09-12T19:45:4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712" autoAdjust="0"/>
  </p:normalViewPr>
  <p:slideViewPr>
    <p:cSldViewPr>
      <p:cViewPr varScale="1">
        <p:scale>
          <a:sx n="48" d="100"/>
          <a:sy n="48" d="100"/>
        </p:scale>
        <p:origin x="58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600"/>
    </p:cViewPr>
  </p:sorter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worth, Elizabeth (EHS)" userId="a7cf4420-681d-4ae2-8a84-3d89e027216d" providerId="ADAL" clId="{02D765B5-4664-4B6B-803E-651E19AEE5D2}"/>
    <pc:docChg chg="custSel addSld delSld modSld sldOrd">
      <pc:chgData name="Bosworth, Elizabeth (EHS)" userId="a7cf4420-681d-4ae2-8a84-3d89e027216d" providerId="ADAL" clId="{02D765B5-4664-4B6B-803E-651E19AEE5D2}" dt="2025-09-15T17:58:32.459" v="78" actId="20577"/>
      <pc:docMkLst>
        <pc:docMk/>
      </pc:docMkLst>
      <pc:sldChg chg="modSp mod">
        <pc:chgData name="Bosworth, Elizabeth (EHS)" userId="a7cf4420-681d-4ae2-8a84-3d89e027216d" providerId="ADAL" clId="{02D765B5-4664-4B6B-803E-651E19AEE5D2}" dt="2025-09-15T17:58:32.459" v="78" actId="20577"/>
        <pc:sldMkLst>
          <pc:docMk/>
          <pc:sldMk cId="2537078521" sldId="257"/>
        </pc:sldMkLst>
        <pc:spChg chg="mod">
          <ac:chgData name="Bosworth, Elizabeth (EHS)" userId="a7cf4420-681d-4ae2-8a84-3d89e027216d" providerId="ADAL" clId="{02D765B5-4664-4B6B-803E-651E19AEE5D2}" dt="2025-09-08T12:54:05.242" v="43" actId="14100"/>
          <ac:spMkLst>
            <pc:docMk/>
            <pc:sldMk cId="2537078521" sldId="257"/>
            <ac:spMk id="2" creationId="{00000000-0000-0000-0000-000000000000}"/>
          </ac:spMkLst>
        </pc:spChg>
        <pc:spChg chg="mod">
          <ac:chgData name="Bosworth, Elizabeth (EHS)" userId="a7cf4420-681d-4ae2-8a84-3d89e027216d" providerId="ADAL" clId="{02D765B5-4664-4B6B-803E-651E19AEE5D2}" dt="2025-09-15T17:58:32.459" v="78" actId="20577"/>
          <ac:spMkLst>
            <pc:docMk/>
            <pc:sldMk cId="2537078521" sldId="257"/>
            <ac:spMk id="3" creationId="{00000000-0000-0000-0000-000000000000}"/>
          </ac:spMkLst>
        </pc:spChg>
      </pc:sldChg>
      <pc:sldChg chg="modSp add mod">
        <pc:chgData name="Bosworth, Elizabeth (EHS)" userId="a7cf4420-681d-4ae2-8a84-3d89e027216d" providerId="ADAL" clId="{02D765B5-4664-4B6B-803E-651E19AEE5D2}" dt="2025-09-09T14:34:52.544" v="57" actId="27636"/>
        <pc:sldMkLst>
          <pc:docMk/>
          <pc:sldMk cId="2720718388" sldId="330"/>
        </pc:sldMkLst>
        <pc:spChg chg="mod">
          <ac:chgData name="Bosworth, Elizabeth (EHS)" userId="a7cf4420-681d-4ae2-8a84-3d89e027216d" providerId="ADAL" clId="{02D765B5-4664-4B6B-803E-651E19AEE5D2}" dt="2025-09-09T14:34:52.544" v="57" actId="27636"/>
          <ac:spMkLst>
            <pc:docMk/>
            <pc:sldMk cId="2720718388" sldId="330"/>
            <ac:spMk id="8" creationId="{6BBE0348-1527-4055-BA8A-E2754222743D}"/>
          </ac:spMkLst>
        </pc:spChg>
      </pc:sldChg>
      <pc:sldChg chg="modSp mod">
        <pc:chgData name="Bosworth, Elizabeth (EHS)" userId="a7cf4420-681d-4ae2-8a84-3d89e027216d" providerId="ADAL" clId="{02D765B5-4664-4B6B-803E-651E19AEE5D2}" dt="2025-09-08T13:03:38.970" v="47" actId="20577"/>
        <pc:sldMkLst>
          <pc:docMk/>
          <pc:sldMk cId="2078748359" sldId="2145707574"/>
        </pc:sldMkLst>
        <pc:spChg chg="mod">
          <ac:chgData name="Bosworth, Elizabeth (EHS)" userId="a7cf4420-681d-4ae2-8a84-3d89e027216d" providerId="ADAL" clId="{02D765B5-4664-4B6B-803E-651E19AEE5D2}" dt="2025-09-08T13:03:38.970" v="47" actId="20577"/>
          <ac:spMkLst>
            <pc:docMk/>
            <pc:sldMk cId="2078748359" sldId="2145707574"/>
            <ac:spMk id="3" creationId="{1105BB20-033C-6BA1-2B89-FCFEB36D85E6}"/>
          </ac:spMkLst>
        </pc:spChg>
        <pc:spChg chg="mod">
          <ac:chgData name="Bosworth, Elizabeth (EHS)" userId="a7cf4420-681d-4ae2-8a84-3d89e027216d" providerId="ADAL" clId="{02D765B5-4664-4B6B-803E-651E19AEE5D2}" dt="2025-09-08T13:02:04.889" v="45" actId="6549"/>
          <ac:spMkLst>
            <pc:docMk/>
            <pc:sldMk cId="2078748359" sldId="2145707574"/>
            <ac:spMk id="5" creationId="{E259537E-B003-FC18-7C6C-8BA46BC808A5}"/>
          </ac:spMkLst>
        </pc:spChg>
      </pc:sldChg>
      <pc:sldChg chg="add">
        <pc:chgData name="Bosworth, Elizabeth (EHS)" userId="a7cf4420-681d-4ae2-8a84-3d89e027216d" providerId="ADAL" clId="{02D765B5-4664-4B6B-803E-651E19AEE5D2}" dt="2025-09-12T19:45:41.197" v="66"/>
        <pc:sldMkLst>
          <pc:docMk/>
          <pc:sldMk cId="648367236" sldId="2145707881"/>
        </pc:sldMkLst>
      </pc:sldChg>
      <pc:sldChg chg="add">
        <pc:chgData name="Bosworth, Elizabeth (EHS)" userId="a7cf4420-681d-4ae2-8a84-3d89e027216d" providerId="ADAL" clId="{02D765B5-4664-4B6B-803E-651E19AEE5D2}" dt="2025-09-09T14:18:33.789" v="55"/>
        <pc:sldMkLst>
          <pc:docMk/>
          <pc:sldMk cId="2151513589" sldId="2145707910"/>
        </pc:sldMkLst>
      </pc:sldChg>
      <pc:sldChg chg="del">
        <pc:chgData name="Bosworth, Elizabeth (EHS)" userId="a7cf4420-681d-4ae2-8a84-3d89e027216d" providerId="ADAL" clId="{02D765B5-4664-4B6B-803E-651E19AEE5D2}" dt="2025-09-12T19:45:47.067" v="67" actId="47"/>
        <pc:sldMkLst>
          <pc:docMk/>
          <pc:sldMk cId="1074135641" sldId="2145707969"/>
        </pc:sldMkLst>
      </pc:sldChg>
      <pc:sldChg chg="delSp modSp add mod ord">
        <pc:chgData name="Bosworth, Elizabeth (EHS)" userId="a7cf4420-681d-4ae2-8a84-3d89e027216d" providerId="ADAL" clId="{02D765B5-4664-4B6B-803E-651E19AEE5D2}" dt="2025-09-09T14:15:56.783" v="54" actId="478"/>
        <pc:sldMkLst>
          <pc:docMk/>
          <pc:sldMk cId="4146761215" sldId="2145707990"/>
        </pc:sldMkLst>
        <pc:spChg chg="mod">
          <ac:chgData name="Bosworth, Elizabeth (EHS)" userId="a7cf4420-681d-4ae2-8a84-3d89e027216d" providerId="ADAL" clId="{02D765B5-4664-4B6B-803E-651E19AEE5D2}" dt="2025-09-09T14:15:29.576" v="49" actId="27636"/>
          <ac:spMkLst>
            <pc:docMk/>
            <pc:sldMk cId="4146761215" sldId="2145707990"/>
            <ac:spMk id="2" creationId="{96DF1554-6CB0-5F15-891B-99A6D5AB4325}"/>
          </ac:spMkLst>
        </pc:spChg>
        <pc:spChg chg="mod">
          <ac:chgData name="Bosworth, Elizabeth (EHS)" userId="a7cf4420-681d-4ae2-8a84-3d89e027216d" providerId="ADAL" clId="{02D765B5-4664-4B6B-803E-651E19AEE5D2}" dt="2025-09-09T14:15:51.725" v="53" actId="20577"/>
          <ac:spMkLst>
            <pc:docMk/>
            <pc:sldMk cId="4146761215" sldId="2145707990"/>
            <ac:spMk id="6" creationId="{D09BDF47-6049-E691-03A4-E707B571F6EA}"/>
          </ac:spMkLst>
        </pc:spChg>
      </pc:sldChg>
      <pc:sldChg chg="modSp add mod ord">
        <pc:chgData name="Bosworth, Elizabeth (EHS)" userId="a7cf4420-681d-4ae2-8a84-3d89e027216d" providerId="ADAL" clId="{02D765B5-4664-4B6B-803E-651E19AEE5D2}" dt="2025-09-12T19:46:13.987" v="69"/>
        <pc:sldMkLst>
          <pc:docMk/>
          <pc:sldMk cId="48892412" sldId="2145708108"/>
        </pc:sldMkLst>
        <pc:spChg chg="mod">
          <ac:chgData name="Bosworth, Elizabeth (EHS)" userId="a7cf4420-681d-4ae2-8a84-3d89e027216d" providerId="ADAL" clId="{02D765B5-4664-4B6B-803E-651E19AEE5D2}" dt="2025-09-09T14:35:26.338" v="59" actId="20577"/>
          <ac:spMkLst>
            <pc:docMk/>
            <pc:sldMk cId="48892412" sldId="2145708108"/>
            <ac:spMk id="5" creationId="{34346872-05A8-9BC8-14D9-4EE6E5FD2D8D}"/>
          </ac:spMkLst>
        </pc:spChg>
      </pc:sldChg>
      <pc:sldChg chg="add">
        <pc:chgData name="Bosworth, Elizabeth (EHS)" userId="a7cf4420-681d-4ae2-8a84-3d89e027216d" providerId="ADAL" clId="{02D765B5-4664-4B6B-803E-651E19AEE5D2}" dt="2025-09-08T12:40:24.460" v="10"/>
        <pc:sldMkLst>
          <pc:docMk/>
          <pc:sldMk cId="2639920706" sldId="2145708109"/>
        </pc:sldMkLst>
      </pc:sldChg>
      <pc:sldChg chg="del">
        <pc:chgData name="Bosworth, Elizabeth (EHS)" userId="a7cf4420-681d-4ae2-8a84-3d89e027216d" providerId="ADAL" clId="{02D765B5-4664-4B6B-803E-651E19AEE5D2}" dt="2025-09-08T12:38:11.653" v="6" actId="47"/>
        <pc:sldMkLst>
          <pc:docMk/>
          <pc:sldMk cId="1286538655" sldId="2145708451"/>
        </pc:sldMkLst>
      </pc:sldChg>
      <pc:sldChg chg="del">
        <pc:chgData name="Bosworth, Elizabeth (EHS)" userId="a7cf4420-681d-4ae2-8a84-3d89e027216d" providerId="ADAL" clId="{02D765B5-4664-4B6B-803E-651E19AEE5D2}" dt="2025-09-05T20:14:52.005" v="1" actId="47"/>
        <pc:sldMkLst>
          <pc:docMk/>
          <pc:sldMk cId="402327971" sldId="2145708479"/>
        </pc:sldMkLst>
      </pc:sldChg>
      <pc:sldChg chg="del">
        <pc:chgData name="Bosworth, Elizabeth (EHS)" userId="a7cf4420-681d-4ae2-8a84-3d89e027216d" providerId="ADAL" clId="{02D765B5-4664-4B6B-803E-651E19AEE5D2}" dt="2025-09-05T20:15:25.366" v="3" actId="47"/>
        <pc:sldMkLst>
          <pc:docMk/>
          <pc:sldMk cId="982809655" sldId="2145708483"/>
        </pc:sldMkLst>
      </pc:sldChg>
      <pc:sldChg chg="del">
        <pc:chgData name="Bosworth, Elizabeth (EHS)" userId="a7cf4420-681d-4ae2-8a84-3d89e027216d" providerId="ADAL" clId="{02D765B5-4664-4B6B-803E-651E19AEE5D2}" dt="2025-09-08T12:38:08.420" v="5" actId="47"/>
        <pc:sldMkLst>
          <pc:docMk/>
          <pc:sldMk cId="2371142862" sldId="2145708497"/>
        </pc:sldMkLst>
      </pc:sldChg>
      <pc:sldChg chg="del">
        <pc:chgData name="Bosworth, Elizabeth (EHS)" userId="a7cf4420-681d-4ae2-8a84-3d89e027216d" providerId="ADAL" clId="{02D765B5-4664-4B6B-803E-651E19AEE5D2}" dt="2025-09-08T12:38:01.822" v="4" actId="47"/>
        <pc:sldMkLst>
          <pc:docMk/>
          <pc:sldMk cId="3381370227" sldId="2145708498"/>
        </pc:sldMkLst>
      </pc:sldChg>
      <pc:sldChg chg="add ord">
        <pc:chgData name="Bosworth, Elizabeth (EHS)" userId="a7cf4420-681d-4ae2-8a84-3d89e027216d" providerId="ADAL" clId="{02D765B5-4664-4B6B-803E-651E19AEE5D2}" dt="2025-09-09T14:48:58.177" v="63"/>
        <pc:sldMkLst>
          <pc:docMk/>
          <pc:sldMk cId="680054100" sldId="2147472544"/>
        </pc:sldMkLst>
      </pc:sldChg>
      <pc:sldChg chg="add ord">
        <pc:chgData name="Bosworth, Elizabeth (EHS)" userId="a7cf4420-681d-4ae2-8a84-3d89e027216d" providerId="ADAL" clId="{02D765B5-4664-4B6B-803E-651E19AEE5D2}" dt="2025-09-09T14:49:00.520" v="65"/>
        <pc:sldMkLst>
          <pc:docMk/>
          <pc:sldMk cId="2174552928" sldId="2147472545"/>
        </pc:sldMkLst>
      </pc:sldChg>
      <pc:sldMasterChg chg="delSldLayout">
        <pc:chgData name="Bosworth, Elizabeth (EHS)" userId="a7cf4420-681d-4ae2-8a84-3d89e027216d" providerId="ADAL" clId="{02D765B5-4664-4B6B-803E-651E19AEE5D2}" dt="2025-09-12T19:45:47.067" v="67" actId="47"/>
        <pc:sldMasterMkLst>
          <pc:docMk/>
          <pc:sldMasterMk cId="2497204213" sldId="2147483648"/>
        </pc:sldMasterMkLst>
        <pc:sldLayoutChg chg="del">
          <pc:chgData name="Bosworth, Elizabeth (EHS)" userId="a7cf4420-681d-4ae2-8a84-3d89e027216d" providerId="ADAL" clId="{02D765B5-4664-4B6B-803E-651E19AEE5D2}" dt="2025-09-12T19:45:47.067" v="67" actId="47"/>
          <pc:sldLayoutMkLst>
            <pc:docMk/>
            <pc:sldMasterMk cId="2497204213" sldId="2147483648"/>
            <pc:sldLayoutMk cId="731029042" sldId="2147483751"/>
          </pc:sldLayoutMkLst>
        </pc:sldLayoutChg>
      </pc:sldMasterChg>
      <pc:sldMasterChg chg="delSldLayout">
        <pc:chgData name="Bosworth, Elizabeth (EHS)" userId="a7cf4420-681d-4ae2-8a84-3d89e027216d" providerId="ADAL" clId="{02D765B5-4664-4B6B-803E-651E19AEE5D2}" dt="2025-09-08T12:38:11.653" v="6" actId="47"/>
        <pc:sldMasterMkLst>
          <pc:docMk/>
          <pc:sldMasterMk cId="917844804" sldId="2147483715"/>
        </pc:sldMasterMkLst>
        <pc:sldLayoutChg chg="del">
          <pc:chgData name="Bosworth, Elizabeth (EHS)" userId="a7cf4420-681d-4ae2-8a84-3d89e027216d" providerId="ADAL" clId="{02D765B5-4664-4B6B-803E-651E19AEE5D2}" dt="2025-09-08T12:38:11.653" v="6" actId="47"/>
          <pc:sldLayoutMkLst>
            <pc:docMk/>
            <pc:sldMasterMk cId="917844804" sldId="2147483715"/>
            <pc:sldLayoutMk cId="3609594588" sldId="214748371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35379561498098E-2"/>
          <c:y val="0.11246185353996911"/>
          <c:w val="0.93706462043850192"/>
          <c:h val="0.59566348050355045"/>
        </c:manualLayout>
      </c:layout>
      <c:barChart>
        <c:barDir val="col"/>
        <c:grouping val="stacked"/>
        <c:varyColors val="0"/>
        <c:ser>
          <c:idx val="0"/>
          <c:order val="0"/>
          <c:tx>
            <c:strRef>
              <c:f>Sheet1!$B$1</c:f>
              <c:strCache>
                <c:ptCount val="1"/>
                <c:pt idx="0">
                  <c:v>Commercial - In State</c:v>
                </c:pt>
              </c:strCache>
            </c:strRef>
          </c:tx>
          <c:spPr>
            <a:solidFill>
              <a:schemeClr val="bg2">
                <a:lumMod val="50000"/>
              </a:schemeClr>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_(* #,##0_);_(* \(#,##0\);_(* "-"??_);_(@_)</c:formatCode>
                <c:ptCount val="3"/>
                <c:pt idx="0">
                  <c:v>602</c:v>
                </c:pt>
                <c:pt idx="1">
                  <c:v>489</c:v>
                </c:pt>
                <c:pt idx="2">
                  <c:v>269</c:v>
                </c:pt>
              </c:numCache>
            </c:numRef>
          </c:val>
          <c:extLst>
            <c:ext xmlns:c16="http://schemas.microsoft.com/office/drawing/2014/chart" uri="{C3380CC4-5D6E-409C-BE32-E72D297353CC}">
              <c16:uniqueId val="{00000000-D1B7-4876-9583-6A9F59CF27B6}"/>
            </c:ext>
          </c:extLst>
        </c:ser>
        <c:ser>
          <c:idx val="1"/>
          <c:order val="1"/>
          <c:tx>
            <c:strRef>
              <c:f>Sheet1!$C$1</c:f>
              <c:strCache>
                <c:ptCount val="1"/>
                <c:pt idx="0">
                  <c:v>Commercial - Out of State</c:v>
                </c:pt>
              </c:strCache>
            </c:strRef>
          </c:tx>
          <c:spPr>
            <a:solidFill>
              <a:srgbClr val="0070C0"/>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_(* #,##0_);_(* \(#,##0\);_(* "-"??_);_(@_)</c:formatCode>
                <c:ptCount val="3"/>
                <c:pt idx="0">
                  <c:v>188</c:v>
                </c:pt>
                <c:pt idx="1">
                  <c:v>107</c:v>
                </c:pt>
                <c:pt idx="2">
                  <c:v>0</c:v>
                </c:pt>
              </c:numCache>
            </c:numRef>
          </c:val>
          <c:extLst>
            <c:ext xmlns:c16="http://schemas.microsoft.com/office/drawing/2014/chart" uri="{C3380CC4-5D6E-409C-BE32-E72D297353CC}">
              <c16:uniqueId val="{00000001-D1B7-4876-9583-6A9F59CF27B6}"/>
            </c:ext>
          </c:extLst>
        </c:ser>
        <c:ser>
          <c:idx val="2"/>
          <c:order val="2"/>
          <c:tx>
            <c:strRef>
              <c:f>Sheet1!$D$1</c:f>
              <c:strCache>
                <c:ptCount val="1"/>
                <c:pt idx="0">
                  <c:v>Managed Medicaid</c:v>
                </c:pt>
              </c:strCache>
            </c:strRef>
          </c:tx>
          <c:spPr>
            <a:solidFill>
              <a:srgbClr val="00B050"/>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_(* #,##0_);_(* \(#,##0\);_(* "-"??_);_(@_)</c:formatCode>
                <c:ptCount val="3"/>
                <c:pt idx="0">
                  <c:v>5215</c:v>
                </c:pt>
                <c:pt idx="1">
                  <c:v>2863</c:v>
                </c:pt>
                <c:pt idx="2">
                  <c:v>1430</c:v>
                </c:pt>
              </c:numCache>
            </c:numRef>
          </c:val>
          <c:extLst>
            <c:ext xmlns:c16="http://schemas.microsoft.com/office/drawing/2014/chart" uri="{C3380CC4-5D6E-409C-BE32-E72D297353CC}">
              <c16:uniqueId val="{00000002-D1B7-4876-9583-6A9F59CF27B6}"/>
            </c:ext>
          </c:extLst>
        </c:ser>
        <c:ser>
          <c:idx val="3"/>
          <c:order val="3"/>
          <c:tx>
            <c:strRef>
              <c:f>Sheet1!$E$1</c:f>
              <c:strCache>
                <c:ptCount val="1"/>
                <c:pt idx="0">
                  <c:v>Unmanaged Medicaid</c:v>
                </c:pt>
              </c:strCache>
            </c:strRef>
          </c:tx>
          <c:spPr>
            <a:solidFill>
              <a:srgbClr val="FF6600"/>
            </a:solidFill>
            <a:ln>
              <a:noFill/>
            </a:ln>
            <a:effectLst/>
          </c:spPr>
          <c:invertIfNegative val="0"/>
          <c:cat>
            <c:numRef>
              <c:f>Sheet1!$A$2:$A$4</c:f>
              <c:numCache>
                <c:formatCode>General</c:formatCode>
                <c:ptCount val="3"/>
                <c:pt idx="0">
                  <c:v>2022</c:v>
                </c:pt>
                <c:pt idx="1">
                  <c:v>2023</c:v>
                </c:pt>
                <c:pt idx="2">
                  <c:v>2024</c:v>
                </c:pt>
              </c:numCache>
            </c:numRef>
          </c:cat>
          <c:val>
            <c:numRef>
              <c:f>Sheet1!$E$2:$E$4</c:f>
              <c:numCache>
                <c:formatCode>_(* #,##0_);_(* \(#,##0\);_(* "-"??_);_(@_)</c:formatCode>
                <c:ptCount val="3"/>
                <c:pt idx="0">
                  <c:v>67</c:v>
                </c:pt>
                <c:pt idx="1">
                  <c:v>212</c:v>
                </c:pt>
                <c:pt idx="2">
                  <c:v>49</c:v>
                </c:pt>
              </c:numCache>
            </c:numRef>
          </c:val>
          <c:extLst>
            <c:ext xmlns:c16="http://schemas.microsoft.com/office/drawing/2014/chart" uri="{C3380CC4-5D6E-409C-BE32-E72D297353CC}">
              <c16:uniqueId val="{00000003-D1B7-4876-9583-6A9F59CF27B6}"/>
            </c:ext>
          </c:extLst>
        </c:ser>
        <c:ser>
          <c:idx val="4"/>
          <c:order val="4"/>
          <c:tx>
            <c:strRef>
              <c:f>Sheet1!$F$1</c:f>
              <c:strCache>
                <c:ptCount val="1"/>
                <c:pt idx="0">
                  <c:v>Medicare Medicaid</c:v>
                </c:pt>
              </c:strCache>
            </c:strRef>
          </c:tx>
          <c:spPr>
            <a:solidFill>
              <a:schemeClr val="accent5"/>
            </a:solidFill>
            <a:ln>
              <a:noFill/>
            </a:ln>
            <a:effectLst/>
          </c:spPr>
          <c:invertIfNegative val="0"/>
          <c:cat>
            <c:numRef>
              <c:f>Sheet1!$A$2:$A$4</c:f>
              <c:numCache>
                <c:formatCode>General</c:formatCode>
                <c:ptCount val="3"/>
                <c:pt idx="0">
                  <c:v>2022</c:v>
                </c:pt>
                <c:pt idx="1">
                  <c:v>2023</c:v>
                </c:pt>
                <c:pt idx="2">
                  <c:v>2024</c:v>
                </c:pt>
              </c:numCache>
            </c:numRef>
          </c:cat>
          <c:val>
            <c:numRef>
              <c:f>Sheet1!$F$2:$F$4</c:f>
              <c:numCache>
                <c:formatCode>_(* #,##0_);_(* \(#,##0\);_(* "-"??_);_(@_)</c:formatCode>
                <c:ptCount val="3"/>
                <c:pt idx="0">
                  <c:v>1311</c:v>
                </c:pt>
                <c:pt idx="1">
                  <c:v>1196</c:v>
                </c:pt>
                <c:pt idx="2">
                  <c:v>877</c:v>
                </c:pt>
              </c:numCache>
            </c:numRef>
          </c:val>
          <c:extLst>
            <c:ext xmlns:c16="http://schemas.microsoft.com/office/drawing/2014/chart" uri="{C3380CC4-5D6E-409C-BE32-E72D297353CC}">
              <c16:uniqueId val="{00000004-D1B7-4876-9583-6A9F59CF27B6}"/>
            </c:ext>
          </c:extLst>
        </c:ser>
        <c:ser>
          <c:idx val="5"/>
          <c:order val="5"/>
          <c:tx>
            <c:strRef>
              <c:f>Sheet1!$G$1</c:f>
              <c:strCache>
                <c:ptCount val="1"/>
                <c:pt idx="0">
                  <c:v>Uninsured or Unknown</c:v>
                </c:pt>
              </c:strCache>
            </c:strRef>
          </c:tx>
          <c:spPr>
            <a:solidFill>
              <a:srgbClr val="D9E4FF"/>
            </a:solidFill>
            <a:ln>
              <a:noFill/>
            </a:ln>
            <a:effectLst/>
          </c:spPr>
          <c:invertIfNegative val="0"/>
          <c:cat>
            <c:numRef>
              <c:f>Sheet1!$A$2:$A$4</c:f>
              <c:numCache>
                <c:formatCode>General</c:formatCode>
                <c:ptCount val="3"/>
                <c:pt idx="0">
                  <c:v>2022</c:v>
                </c:pt>
                <c:pt idx="1">
                  <c:v>2023</c:v>
                </c:pt>
                <c:pt idx="2">
                  <c:v>2024</c:v>
                </c:pt>
              </c:numCache>
            </c:numRef>
          </c:cat>
          <c:val>
            <c:numRef>
              <c:f>Sheet1!$G$2:$G$4</c:f>
              <c:numCache>
                <c:formatCode>_(* #,##0_);_(* \(#,##0\);_(* "-"??_);_(@_)</c:formatCode>
                <c:ptCount val="3"/>
                <c:pt idx="0">
                  <c:v>274</c:v>
                </c:pt>
                <c:pt idx="1">
                  <c:v>269</c:v>
                </c:pt>
                <c:pt idx="2">
                  <c:v>275</c:v>
                </c:pt>
              </c:numCache>
            </c:numRef>
          </c:val>
          <c:extLst>
            <c:ext xmlns:c16="http://schemas.microsoft.com/office/drawing/2014/chart" uri="{C3380CC4-5D6E-409C-BE32-E72D297353CC}">
              <c16:uniqueId val="{00000005-D1B7-4876-9583-6A9F59CF27B6}"/>
            </c:ext>
          </c:extLst>
        </c:ser>
        <c:dLbls>
          <c:showLegendKey val="0"/>
          <c:showVal val="0"/>
          <c:showCatName val="0"/>
          <c:showSerName val="0"/>
          <c:showPercent val="0"/>
          <c:showBubbleSize val="0"/>
        </c:dLbls>
        <c:gapWidth val="150"/>
        <c:overlap val="100"/>
        <c:axId val="1170072975"/>
        <c:axId val="1170099375"/>
      </c:barChart>
      <c:catAx>
        <c:axId val="117007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70099375"/>
        <c:crosses val="autoZero"/>
        <c:auto val="0"/>
        <c:lblAlgn val="ctr"/>
        <c:lblOffset val="100"/>
        <c:noMultiLvlLbl val="0"/>
      </c:catAx>
      <c:valAx>
        <c:axId val="1170099375"/>
        <c:scaling>
          <c:orientation val="minMax"/>
          <c:max val="8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70072975"/>
        <c:crosses val="autoZero"/>
        <c:crossBetween val="between"/>
        <c:minorUnit val="2000"/>
      </c:valAx>
      <c:spPr>
        <a:noFill/>
        <a:ln w="25400">
          <a:noFill/>
        </a:ln>
        <a:effectLst/>
      </c:spPr>
    </c:plotArea>
    <c:legend>
      <c:legendPos val="b"/>
      <c:layout>
        <c:manualLayout>
          <c:xMode val="edge"/>
          <c:yMode val="edge"/>
          <c:x val="9.5448695276898546E-2"/>
          <c:y val="0.81448526105551544"/>
          <c:w val="0.86597045683503282"/>
          <c:h val="0.16321286804690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0.60437</cdr:x>
      <cdr:y>0.33096</cdr:y>
    </cdr:from>
    <cdr:to>
      <cdr:x>0.81828</cdr:x>
      <cdr:y>0.49354</cdr:y>
    </cdr:to>
    <cdr:cxnSp macro="">
      <cdr:nvCxnSpPr>
        <cdr:cNvPr id="15" name="Connector: Elbow 14">
          <a:extLst xmlns:a="http://schemas.openxmlformats.org/drawingml/2006/main">
            <a:ext uri="{FF2B5EF4-FFF2-40B4-BE49-F238E27FC236}">
              <a16:creationId xmlns:a16="http://schemas.microsoft.com/office/drawing/2014/main" id="{B8F26811-4642-BA9E-34C4-19C04220E7D3}"/>
            </a:ext>
          </a:extLst>
        </cdr:cNvPr>
        <cdr:cNvCxnSpPr>
          <a:cxnSpLocks xmlns:a="http://schemas.openxmlformats.org/drawingml/2006/main"/>
        </cdr:cNvCxnSpPr>
      </cdr:nvCxnSpPr>
      <cdr:spPr>
        <a:xfrm xmlns:a="http://schemas.openxmlformats.org/drawingml/2006/main">
          <a:off x="3786687" y="1582507"/>
          <a:ext cx="1340293" cy="777359"/>
        </a:xfrm>
        <a:prstGeom xmlns:a="http://schemas.openxmlformats.org/drawingml/2006/main" prst="bentConnector3">
          <a:avLst>
            <a:gd name="adj1" fmla="val 99747"/>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0.64382</cdr:x>
      <cdr:y>0.28137</cdr:y>
    </cdr:from>
    <cdr:to>
      <cdr:x>0.77381</cdr:x>
      <cdr:y>0.3756</cdr:y>
    </cdr:to>
    <cdr:sp macro="" textlink="">
      <cdr:nvSpPr>
        <cdr:cNvPr id="2" name="Oval 1">
          <a:extLst xmlns:a="http://schemas.openxmlformats.org/drawingml/2006/main">
            <a:ext uri="{FF2B5EF4-FFF2-40B4-BE49-F238E27FC236}">
              <a16:creationId xmlns:a16="http://schemas.microsoft.com/office/drawing/2014/main" id="{BBCE2169-CF46-0F44-2C50-F48310F3D670}"/>
            </a:ext>
          </a:extLst>
        </cdr:cNvPr>
        <cdr:cNvSpPr/>
      </cdr:nvSpPr>
      <cdr:spPr>
        <a:xfrm xmlns:a="http://schemas.openxmlformats.org/drawingml/2006/main">
          <a:off x="4033854" y="1345370"/>
          <a:ext cx="814475" cy="450574"/>
        </a:xfrm>
        <a:prstGeom xmlns:a="http://schemas.openxmlformats.org/drawingml/2006/main" prst="ellipse">
          <a:avLst/>
        </a:prstGeom>
        <a:solidFill xmlns:a="http://schemas.openxmlformats.org/drawingml/2006/main">
          <a:schemeClr val="accent2">
            <a:lumMod val="20000"/>
            <a:lumOff val="80000"/>
          </a:schemeClr>
        </a:solidFill>
        <a:ln xmlns:a="http://schemas.openxmlformats.org/drawingml/2006/main" w="9525">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err="1">
            <a:solidFill>
              <a:schemeClr val="tx1"/>
            </a:solidFill>
          </a:endParaRPr>
        </a:p>
      </cdr:txBody>
    </cdr:sp>
  </cdr:relSizeAnchor>
  <cdr:relSizeAnchor xmlns:cdr="http://schemas.openxmlformats.org/drawingml/2006/chartDrawing">
    <cdr:from>
      <cdr:x>0.33592</cdr:x>
      <cdr:y>0.24687</cdr:y>
    </cdr:from>
    <cdr:to>
      <cdr:x>0.37772</cdr:x>
      <cdr:y>0.65481</cdr:y>
    </cdr:to>
    <cdr:sp macro="" textlink="">
      <cdr:nvSpPr>
        <cdr:cNvPr id="3" name="TextBox 1">
          <a:extLst xmlns:a="http://schemas.openxmlformats.org/drawingml/2006/main">
            <a:ext uri="{FF2B5EF4-FFF2-40B4-BE49-F238E27FC236}">
              <a16:creationId xmlns:a16="http://schemas.microsoft.com/office/drawing/2014/main" id="{8EBAC860-D587-1BF9-8ACF-638E7C55D3EB}"/>
            </a:ext>
          </a:extLst>
        </cdr:cNvPr>
        <cdr:cNvSpPr txBox="1"/>
      </cdr:nvSpPr>
      <cdr:spPr bwMode="auto">
        <a:xfrm xmlns:a="http://schemas.openxmlformats.org/drawingml/2006/main" rot="16200000">
          <a:off x="2238129" y="1466160"/>
          <a:ext cx="1484604" cy="349149"/>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76200" tIns="76200" rIns="76200" bIns="762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kern="0" dirty="0">
              <a:solidFill>
                <a:schemeClr val="bg1">
                  <a:lumMod val="50000"/>
                </a:schemeClr>
              </a:solidFill>
              <a:cs typeface="Arial" panose="020B0604020202020204" pitchFamily="34" charset="0"/>
            </a:rPr>
            <a:t>Roadmap launch</a:t>
          </a:r>
        </a:p>
      </cdr:txBody>
    </cdr:sp>
  </cdr:relSizeAnchor>
  <cdr:relSizeAnchor xmlns:cdr="http://schemas.openxmlformats.org/drawingml/2006/chartDrawing">
    <cdr:from>
      <cdr:x>0.37108</cdr:x>
      <cdr:y>0.31027</cdr:y>
    </cdr:from>
    <cdr:to>
      <cdr:x>0.37108</cdr:x>
      <cdr:y>0.69489</cdr:y>
    </cdr:to>
    <cdr:cxnSp macro="">
      <cdr:nvCxnSpPr>
        <cdr:cNvPr id="4" name="Straight Arrow Connector 3">
          <a:extLst xmlns:a="http://schemas.openxmlformats.org/drawingml/2006/main">
            <a:ext uri="{FF2B5EF4-FFF2-40B4-BE49-F238E27FC236}">
              <a16:creationId xmlns:a16="http://schemas.microsoft.com/office/drawing/2014/main" id="{E5A82172-665D-5A9E-B14A-42EDEAD98C40}"/>
            </a:ext>
          </a:extLst>
        </cdr:cNvPr>
        <cdr:cNvCxnSpPr/>
      </cdr:nvCxnSpPr>
      <cdr:spPr>
        <a:xfrm xmlns:a="http://schemas.openxmlformats.org/drawingml/2006/main">
          <a:off x="3099544" y="1129145"/>
          <a:ext cx="0" cy="1399735"/>
        </a:xfrm>
        <a:prstGeom xmlns:a="http://schemas.openxmlformats.org/drawingml/2006/main" prst="straightConnector1">
          <a:avLst/>
        </a:prstGeom>
        <a:ln xmlns:a="http://schemas.openxmlformats.org/drawingml/2006/main">
          <a:solidFill>
            <a:schemeClr val="accent6"/>
          </a:solidFill>
          <a:prstDash val="sys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0.6792</cdr:x>
      <cdr:y>0.29402</cdr:y>
    </cdr:from>
    <cdr:to>
      <cdr:x>0.78313</cdr:x>
      <cdr:y>0.36483</cdr:y>
    </cdr:to>
    <cdr:sp macro="" textlink="">
      <cdr:nvSpPr>
        <cdr:cNvPr id="7" name="TextBox 22">
          <a:extLst xmlns:a="http://schemas.openxmlformats.org/drawingml/2006/main">
            <a:ext uri="{FF2B5EF4-FFF2-40B4-BE49-F238E27FC236}">
              <a16:creationId xmlns:a16="http://schemas.microsoft.com/office/drawing/2014/main" id="{3F1BBDD4-45D1-E3DD-7071-AE6F406C9D9B}"/>
            </a:ext>
          </a:extLst>
        </cdr:cNvPr>
        <cdr:cNvSpPr txBox="1"/>
      </cdr:nvSpPr>
      <cdr:spPr>
        <a:xfrm xmlns:a="http://schemas.openxmlformats.org/drawingml/2006/main">
          <a:off x="4255586" y="1405893"/>
          <a:ext cx="65114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44%</a:t>
          </a:r>
        </a:p>
      </cdr:txBody>
    </cdr:sp>
  </cdr:relSizeAnchor>
  <cdr:relSizeAnchor xmlns:cdr="http://schemas.openxmlformats.org/drawingml/2006/chartDrawing">
    <cdr:from>
      <cdr:x>0.66228</cdr:x>
      <cdr:y>0.30994</cdr:y>
    </cdr:from>
    <cdr:to>
      <cdr:x>0.6792</cdr:x>
      <cdr:y>0.34891</cdr:y>
    </cdr:to>
    <cdr:sp macro="" textlink="">
      <cdr:nvSpPr>
        <cdr:cNvPr id="8" name="Arrow: Down 7">
          <a:extLst xmlns:a="http://schemas.openxmlformats.org/drawingml/2006/main">
            <a:ext uri="{FF2B5EF4-FFF2-40B4-BE49-F238E27FC236}">
              <a16:creationId xmlns:a16="http://schemas.microsoft.com/office/drawing/2014/main" id="{FD47A6FC-D41B-2779-B188-E6A7A02FE78A}"/>
            </a:ext>
          </a:extLst>
        </cdr:cNvPr>
        <cdr:cNvSpPr/>
      </cdr:nvSpPr>
      <cdr:spPr>
        <a:xfrm xmlns:a="http://schemas.openxmlformats.org/drawingml/2006/main">
          <a:off x="4149568" y="1481988"/>
          <a:ext cx="106018" cy="186364"/>
        </a:xfrm>
        <a:prstGeom xmlns:a="http://schemas.openxmlformats.org/drawingml/2006/main" prst="downArrow">
          <a:avLst/>
        </a:prstGeom>
        <a:solidFill xmlns:a="http://schemas.openxmlformats.org/drawingml/2006/main">
          <a:schemeClr val="tx1"/>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err="1">
            <a:solidFill>
              <a:schemeClr val="tx1"/>
            </a:solidFill>
          </a:endParaRPr>
        </a:p>
      </cdr:txBody>
    </cdr:sp>
  </cdr:relSizeAnchor>
  <cdr:relSizeAnchor xmlns:cdr="http://schemas.openxmlformats.org/drawingml/2006/chartDrawing">
    <cdr:from>
      <cdr:x>0.30445</cdr:x>
      <cdr:y>0.14997</cdr:y>
    </cdr:from>
    <cdr:to>
      <cdr:x>0.88973</cdr:x>
      <cdr:y>0.48606</cdr:y>
    </cdr:to>
    <cdr:cxnSp macro="">
      <cdr:nvCxnSpPr>
        <cdr:cNvPr id="10" name="Connector: Elbow 9">
          <a:extLst xmlns:a="http://schemas.openxmlformats.org/drawingml/2006/main">
            <a:ext uri="{FF2B5EF4-FFF2-40B4-BE49-F238E27FC236}">
              <a16:creationId xmlns:a16="http://schemas.microsoft.com/office/drawing/2014/main" id="{1AA5976A-FED6-93DB-59A2-5CC730333E95}"/>
            </a:ext>
          </a:extLst>
        </cdr:cNvPr>
        <cdr:cNvCxnSpPr/>
      </cdr:nvCxnSpPr>
      <cdr:spPr>
        <a:xfrm xmlns:a="http://schemas.openxmlformats.org/drawingml/2006/main">
          <a:off x="1907530" y="717082"/>
          <a:ext cx="3667125" cy="1607018"/>
        </a:xfrm>
        <a:prstGeom xmlns:a="http://schemas.openxmlformats.org/drawingml/2006/main" prst="bentConnector3">
          <a:avLst>
            <a:gd name="adj1" fmla="val 99870"/>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572F3-28B1-40B1-9814-E6DB6F441E0C}" type="datetimeFigureOut">
              <a:rPr lang="en-US" smtClean="0"/>
              <a:t>10/7/2025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51ACD-0C67-4CDF-841A-B6ED40D41F91}" type="slidenum">
              <a:rPr lang="en-US" smtClean="0"/>
              <a:t>‹#›</a:t>
            </a:fld>
            <a:endParaRPr lang="en-US"/>
          </a:p>
        </p:txBody>
      </p:sp>
    </p:spTree>
    <p:extLst>
      <p:ext uri="{BB962C8B-B14F-4D97-AF65-F5344CB8AC3E}">
        <p14:creationId xmlns:p14="http://schemas.microsoft.com/office/powerpoint/2010/main" val="12197137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9T15:39:18.671"/>
    </inkml:context>
    <inkml:brush xml:id="br0">
      <inkml:brushProperty name="width" value="0.05" units="cm"/>
      <inkml:brushProperty name="height" value="0.05" units="cm"/>
    </inkml:brush>
  </inkml:definitions>
  <inkml:trace contextRef="#ctx0" brushRef="#br0">985 1185 24575,'1'-2'0,"1"0"0,0 0 0,0 0 0,1 0 0,-1 0 0,0 1 0,0-1 0,1 1 0,-1-1 0,1 1 0,0 0 0,-1 0 0,1 0 0,4 0 0,2-3 0,12-4 0,-1 0 0,24-5 0,-31 11 0,0-2 0,0 0 0,0 0 0,-1-1 0,0-1 0,0 0 0,0 0 0,18-15 0,-11 5 0,-1-1 0,-1 0 0,0-1 0,-2-1 0,0-1 0,-1 0 0,-1-1 0,-1-1 0,10-23 0,-12 25 0,1 2 0,1-1 0,1 1 0,0 1 0,1 0 0,22-20 0,18-21 0,-12 6 0,45-49 0,78-59 0,-154 151 0,1 0 0,0 0 0,0 1 0,1 1 0,0 0 0,16-6 0,26-15 0,22-25 0,-9 21 0,-58 28 0,1 0 0,-1 0 0,0-1 0,0 0 0,-1-1 0,1 0 0,-1-1 0,-1 0 0,1 0 0,9-11 0,-14 12 0,0 0 0,1 0 0,0 1 0,0-1 0,0 1 0,1 1 0,0-1 0,0 1 0,0 0 0,0 0 0,1 1 0,-1-1 0,1 1 0,0 1 0,0 0 0,0 0 0,0 0 0,1 1 0,-1 0 0,0 0 0,1 1 0,7 0 0,158-14 0,-146 15 0,1 2 0,43 11 0,5 0 0,18 17 0,-83-30 0,0 0 0,-1 1 0,1 1 0,-1 0 0,1 0 0,-1 1 0,0 0 0,0 1 0,-1 0 0,0 0 0,1 1 0,-2 1 0,1-1 0,14 16 0,115 100 0,-129-114 0,1-1 0,0-1 0,0 1 0,0-1 0,1-1 0,19 7 0,-18-7 0,0 0 0,-1 0 0,1 1 0,-1 1 0,20 15 0,-14-6 0,1 0 0,23 32 0,-36-42 0,-1 0 0,0 1 0,0 0 0,-1-1 0,0 1 0,0 0 0,0 0 0,-1 1 0,0-1 0,-1 1 0,0-1 0,1 12 0,-1 1 0,1-1 0,2 1 0,4 19 0,-3-20 0,-1 0 0,-1 0 0,1 29 0,-4-23 0,-1 0 0,-1 0 0,-1 0 0,-13 48 0,8-39 0,1 2 0,2-1 0,2 1 0,1 0 0,4 48 0,-5 75 0,-4-106 0,-2 34 0,8-46 0,-13 74 0,12-108 0,0 0 0,0 0 0,-1-1 0,0 1 0,0-1 0,-5 8 0,4-7 0,0 0 0,0 0 0,1 1 0,0-1 0,-3 12 0,4-8 0,-1 0 0,0 0 0,-1-1 0,0 1 0,0-1 0,-1 0 0,0 0 0,-1-1 0,0 0 0,-1 0 0,0 0 0,0-1 0,-1 0 0,0 0 0,0-1 0,-1 0 0,-16 10 0,4-5 0,-1-2 0,1-1 0,-2 0 0,1-2 0,-1 0 0,0-2 0,-32 4 0,-67 13 0,69-11 0,0-3 0,-90 3 0,-798-11 0,754-16 0,93 15 0,-84 3 0,173-1 0,0 1 0,0-1 0,1 1 0,-1-1 0,0 1 0,1 1 0,0-1 0,-1 1 0,1-1 0,0 1 0,0 1 0,1-1 0,-6 6 0,-43 54 0,47-56 0,0-1 0,1 1 0,0 0 0,1 0 0,-1 0 0,1 0 0,1 0 0,-1 1 0,1 0 0,1-1 0,-2 12 0,2 5 0,0 1 0,4 24 0,-1-34 0,-1 1 0,-1-1 0,0 0 0,-1 1 0,-1-1 0,0 0 0,-7 25 0,6-32 0,-1 0 0,0 0 0,-1-1 0,1 1 0,-1-1 0,-1 0 0,1-1 0,-1 1 0,0-1 0,-1 0 0,0-1 0,0 0 0,0 0 0,0 0 0,-1-1 0,1 0 0,-1 0 0,0-1 0,-1 0 0,1 0 0,-17 2 0,-12 1 0,-1-2 0,0-2 0,-68-3 0,38-1 0,58 1 0,1-1 0,-1-1 0,1 1 0,0-1 0,0-1 0,0 0 0,0 0 0,1-1 0,-1 0 0,1 0 0,0-1 0,1 0 0,-13-13 0,-33-21 0,43 32 0,1-1 0,-1 0 0,2 0 0,-1-1 0,1 0 0,1 0 0,0-1 0,-6-13 0,-24-32 0,17 29 0,-26-49 0,30 48 0,-33-46 0,36 56 0,0-1 0,1-1 0,2 0 0,0 0 0,-13-38 0,10 18 0,3 0 0,-8-51 0,2-50 0,12 114 0,0 0 0,-11-29 0,11 42 0,0-2 0,2 6 0,0 0 0,-1 0 0,-1 0 0,1 1 0,-1-1 0,-1 1 0,0 0 0,0 0 0,-11-13 0,12 17 0,0-1 0,0 0 0,1 0 0,0 0 0,0 0 0,0-1 0,1 1 0,0-1 0,0 0 0,1 1 0,0-1 0,0 0 0,0 0 0,1 0 0,0 0 0,0 0 0,1 0 0,0 0 0,0 1 0,1-1 0,0 0 0,0 1 0,0-1 0,1 1 0,0-1 0,0 1 0,1 0 0,0 1 0,5-8 0,-2 6 0,1 1 0,-1 0 0,1 1 0,1-1 0,-1 2 0,1-1 0,-1 1 0,1 0 0,0 1 0,17-4 0,-2 3 0,0 2 0,-1 0 0,30 3 0,103-17 0,-15 13 0,168 9 0,-281-2-1365,-5-1-5461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9T15:39:21.859"/>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23D5D-05BF-458D-8494-2550901E4C33}" type="datetimeFigureOut">
              <a:rPr lang="en-US" smtClean="0"/>
              <a:t>10/7/2025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9890E-7CF6-4448-B58E-405862340BEB}" type="slidenum">
              <a:rPr lang="en-US" smtClean="0"/>
              <a:t>‹#›</a:t>
            </a:fld>
            <a:endParaRPr lang="en-US"/>
          </a:p>
        </p:txBody>
      </p:sp>
    </p:spTree>
    <p:extLst>
      <p:ext uri="{BB962C8B-B14F-4D97-AF65-F5344CB8AC3E}">
        <p14:creationId xmlns:p14="http://schemas.microsoft.com/office/powerpoint/2010/main" val="13852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MassHealth Office of Behavioral Health is excited to share with you a suite of changes to the behavioral health system of care intended to improve access and patient experience.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objective today is [read slide].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will begin with welcome and introductions, then provide background on our work to gather feedback on the gaps and barriers in the behavioral health system of care.  We will then discuss the new programs and services rolling out to address these gaps and barriers, and how you can support individuals with whom you work to seek the supports they need.</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2</a:t>
            </a:fld>
            <a:endParaRPr lang="en-US"/>
          </a:p>
        </p:txBody>
      </p:sp>
    </p:spTree>
    <p:extLst>
      <p:ext uri="{BB962C8B-B14F-4D97-AF65-F5344CB8AC3E}">
        <p14:creationId xmlns:p14="http://schemas.microsoft.com/office/powerpoint/2010/main" val="220787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Emergency department boarding has been a large and increasing concern within the behavioral health field.</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 in 2019, MassHealth solicited input across the state to identify the specific pain points within the behavioral health system of care.  Nearly 700 individuals, families, and others identified challenges and gaps in the system at listening sessions across Massachusetts.  The highlights of the feedback includes:</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Hospital emergency departments are the only universal and commonly known front door to behavioral health care</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People struggle to find the right behavioral health treatment with the right provider with the right insurance coverage for them – including providers with cultural and linguistic competency</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Behavioral health services are siloed; mental health from addiction and both of these from physical health</a:t>
            </a:r>
          </a:p>
        </p:txBody>
      </p:sp>
      <p:sp>
        <p:nvSpPr>
          <p:cNvPr id="4" name="Slide Number Placeholder 3"/>
          <p:cNvSpPr>
            <a:spLocks noGrp="1"/>
          </p:cNvSpPr>
          <p:nvPr>
            <p:ph type="sldNum" sz="quarter" idx="5"/>
          </p:nvPr>
        </p:nvSpPr>
        <p:spPr/>
        <p:txBody>
          <a:bodyPr/>
          <a:lstStyle/>
          <a:p>
            <a:fld id="{7A910CA2-83E0-4713-8F97-ED0221FC49E2}" type="slidenum">
              <a:rPr lang="en-US" smtClean="0"/>
              <a:t>3</a:t>
            </a:fld>
            <a:endParaRPr lang="en-US"/>
          </a:p>
        </p:txBody>
      </p:sp>
    </p:spTree>
    <p:extLst>
      <p:ext uri="{BB962C8B-B14F-4D97-AF65-F5344CB8AC3E}">
        <p14:creationId xmlns:p14="http://schemas.microsoft.com/office/powerpoint/2010/main" val="7953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6A228-1AC5-47F8-95FD-F42B1EAD7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36553A81-262D-25F7-9C93-85EBF115621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51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66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FA4A6B-8B18-4482-AC87-E1343B50BB10}" type="slidenum">
              <a:rPr lang="en-US" smtClean="0"/>
              <a:t>6</a:t>
            </a:fld>
            <a:endParaRPr lang="en-US"/>
          </a:p>
        </p:txBody>
      </p:sp>
    </p:spTree>
    <p:extLst>
      <p:ext uri="{BB962C8B-B14F-4D97-AF65-F5344CB8AC3E}">
        <p14:creationId xmlns:p14="http://schemas.microsoft.com/office/powerpoint/2010/main" val="173294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155BA74-D5C5-4CD9-8BC6-8FCD033F7D33}" type="slidenum">
              <a:rPr lang="en-US" smtClean="0"/>
              <a:t>7</a:t>
            </a:fld>
            <a:endParaRPr lang="en-US"/>
          </a:p>
        </p:txBody>
      </p:sp>
    </p:spTree>
    <p:extLst>
      <p:ext uri="{BB962C8B-B14F-4D97-AF65-F5344CB8AC3E}">
        <p14:creationId xmlns:p14="http://schemas.microsoft.com/office/powerpoint/2010/main" val="26592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EE99E-2DD1-0B31-7EBC-888FFDFA1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56B9A-6DF8-199A-753A-EF19E5E99BB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FA2988-3B52-252F-05B0-DE8EC4D5E0A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FB6F6DD9-C931-5CA1-4EFE-1BD098AF447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6294007-6F07-829E-BDBF-C2305C2247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6A228-1AC5-47F8-95FD-F42B1EAD7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50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FA4A6B-8B18-4482-AC87-E1343B50BB10}" type="slidenum">
              <a:rPr lang="en-US" smtClean="0"/>
              <a:t>10</a:t>
            </a:fld>
            <a:endParaRPr lang="en-US"/>
          </a:p>
        </p:txBody>
      </p:sp>
    </p:spTree>
    <p:extLst>
      <p:ext uri="{BB962C8B-B14F-4D97-AF65-F5344CB8AC3E}">
        <p14:creationId xmlns:p14="http://schemas.microsoft.com/office/powerpoint/2010/main" val="99236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37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8.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421884301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04800" y="6553200"/>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dirty="0">
                <a:solidFill>
                  <a:schemeClr val="tx2"/>
                </a:solidFill>
                <a:latin typeface="Arial"/>
                <a:ea typeface="ＭＳ Ｐゴシック"/>
              </a:rPr>
              <a:t>CONFIDENTIAL; FOR POLICY DEVELOPMENT PURPOSES ONLY</a:t>
            </a:r>
          </a:p>
        </p:txBody>
      </p:sp>
      <p:sp>
        <p:nvSpPr>
          <p:cNvPr id="24" name="McK Disclaime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dirty="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71" y="1630"/>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71" y="1630"/>
                        <a:ext cx="2159" cy="1619"/>
                      </a:xfrm>
                      <a:prstGeom prst="rect">
                        <a:avLst/>
                      </a:prstGeom>
                    </p:spPr>
                  </p:pic>
                </p:oleObj>
              </mc:Fallback>
            </mc:AlternateContent>
          </a:graphicData>
        </a:graphic>
      </p:graphicFrame>
      <p:sp>
        <p:nvSpPr>
          <p:cNvPr id="2" name="McK 2. Slide Title"/>
          <p:cNvSpPr>
            <a:spLocks noGrp="1"/>
          </p:cNvSpPr>
          <p:nvPr>
            <p:ph type="title"/>
          </p:nvPr>
        </p:nvSpPr>
        <p:spPr>
          <a:xfrm>
            <a:off x="406400" y="214661"/>
            <a:ext cx="11509248" cy="338554"/>
          </a:xfrm>
        </p:spPr>
        <p:txBody>
          <a:bodyPr>
            <a:noAutofit/>
          </a:bodyPr>
          <a:lstStyle>
            <a:lvl1pPr>
              <a:defRPr sz="1650"/>
            </a:lvl1pPr>
          </a:lstStyle>
          <a:p>
            <a:r>
              <a:rPr lang="en-US"/>
              <a:t>Click to edit Master title style</a:t>
            </a:r>
          </a:p>
        </p:txBody>
      </p:sp>
    </p:spTree>
    <p:extLst>
      <p:ext uri="{BB962C8B-B14F-4D97-AF65-F5344CB8AC3E}">
        <p14:creationId xmlns:p14="http://schemas.microsoft.com/office/powerpoint/2010/main" val="42762033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92">
          <p15:clr>
            <a:srgbClr val="FBAE40"/>
          </p15:clr>
        </p15:guide>
        <p15:guide id="4" pos="5568">
          <p15:clr>
            <a:srgbClr val="FBAE40"/>
          </p15:clr>
        </p15:guide>
        <p15:guide id="5" orient="horz" pos="4176">
          <p15:clr>
            <a:srgbClr val="FBAE40"/>
          </p15:clr>
        </p15:guide>
        <p15:guide id="6" orient="horz" pos="1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141443911"/>
              </p:ext>
            </p:extLst>
          </p:nvPr>
        </p:nvGraphicFramePr>
        <p:xfrm>
          <a:off x="2186" y="165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86" y="1652"/>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31" y="4932871"/>
            <a:ext cx="6714780" cy="377401"/>
            <a:chOff x="1663" y="3142"/>
            <a:chExt cx="3109" cy="233"/>
          </a:xfrm>
        </p:grpSpPr>
        <p:sp>
          <p:nvSpPr>
            <p:cNvPr id="9" name="McK Document type"/>
            <p:cNvSpPr txBox="1">
              <a:spLocks noChangeArrowheads="1"/>
            </p:cNvSpPr>
            <p:nvPr/>
          </p:nvSpPr>
          <p:spPr bwMode="auto">
            <a:xfrm>
              <a:off x="1663" y="3142"/>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050">
                  <a:solidFill>
                    <a:srgbClr val="000000"/>
                  </a:solidFill>
                  <a:latin typeface="Arial"/>
                </a:rPr>
                <a:t>Document type</a:t>
              </a:r>
            </a:p>
          </p:txBody>
        </p:sp>
        <p:sp>
          <p:nvSpPr>
            <p:cNvPr id="10" name="McK Date"/>
            <p:cNvSpPr txBox="1">
              <a:spLocks noChangeArrowheads="1"/>
            </p:cNvSpPr>
            <p:nvPr/>
          </p:nvSpPr>
          <p:spPr bwMode="auto">
            <a:xfrm>
              <a:off x="1663" y="3275"/>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050">
                  <a:solidFill>
                    <a:srgbClr val="000000"/>
                  </a:solidFill>
                  <a:latin typeface="Arial"/>
                </a:rPr>
                <a:t>Date</a:t>
              </a:r>
            </a:p>
          </p:txBody>
        </p:sp>
      </p:grpSp>
      <p:sp>
        <p:nvSpPr>
          <p:cNvPr id="13314" name="Rectangle 1026"/>
          <p:cNvSpPr>
            <a:spLocks noGrp="1" noChangeArrowheads="1"/>
          </p:cNvSpPr>
          <p:nvPr>
            <p:ph type="ctrTitle"/>
          </p:nvPr>
        </p:nvSpPr>
        <p:spPr bwMode="auto">
          <a:xfrm>
            <a:off x="3591739" y="2775230"/>
            <a:ext cx="7385660" cy="380873"/>
          </a:xfrm>
          <a:prstGeom prst="rect">
            <a:avLst/>
          </a:prstGeom>
        </p:spPr>
        <p:txBody>
          <a:bodyPr anchor="b">
            <a:spAutoFit/>
          </a:bodyPr>
          <a:lstStyle>
            <a:lvl1pPr>
              <a:defRPr sz="247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39" y="3770665"/>
            <a:ext cx="7385660" cy="161583"/>
          </a:xfrm>
        </p:spPr>
        <p:txBody>
          <a:bodyPr>
            <a:spAutoFit/>
          </a:bodyPr>
          <a:lstStyle>
            <a:lvl1pPr>
              <a:defRPr sz="105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7" y="3245981"/>
            <a:ext cx="2834204" cy="436455"/>
          </a:xfrm>
          <a:prstGeom prst="rect">
            <a:avLst/>
          </a:prstGeom>
          <a:solidFill>
            <a:schemeClr val="accent4">
              <a:alpha val="77000"/>
            </a:schemeClr>
          </a:solidFill>
          <a:ln w="9525">
            <a:noFill/>
            <a:miter lim="800000"/>
            <a:headEnd/>
            <a:tailEnd/>
          </a:ln>
          <a:effectLst/>
        </p:spPr>
        <p:txBody>
          <a:bodyPr wrap="none" lIns="69927" tIns="34964" rIns="69927" bIns="34964" anchor="ctr"/>
          <a:lstStyle/>
          <a:p>
            <a:endParaRPr lang="en-US" sz="1350">
              <a:solidFill>
                <a:srgbClr val="000000"/>
              </a:solidFill>
            </a:endParaRPr>
          </a:p>
        </p:txBody>
      </p:sp>
      <p:sp>
        <p:nvSpPr>
          <p:cNvPr id="13" name="TitleTopPlaceholder"/>
          <p:cNvSpPr>
            <a:spLocks noChangeArrowheads="1"/>
          </p:cNvSpPr>
          <p:nvPr/>
        </p:nvSpPr>
        <p:spPr bwMode="ltGray">
          <a:xfrm>
            <a:off x="3" y="3245981"/>
            <a:ext cx="2834204" cy="436455"/>
          </a:xfrm>
          <a:prstGeom prst="rect">
            <a:avLst/>
          </a:prstGeom>
          <a:solidFill>
            <a:srgbClr val="FFC000">
              <a:alpha val="80000"/>
            </a:srgbClr>
          </a:solidFill>
          <a:ln w="9525">
            <a:noFill/>
            <a:miter lim="800000"/>
            <a:headEnd/>
            <a:tailEnd/>
          </a:ln>
          <a:effectLst/>
        </p:spPr>
        <p:txBody>
          <a:bodyPr wrap="none" lIns="69927" tIns="34964" rIns="69927" bIns="34964" anchor="ctr"/>
          <a:lstStyle/>
          <a:p>
            <a:endParaRPr lang="en-US" sz="1350">
              <a:solidFill>
                <a:srgbClr val="000000"/>
              </a:solidFill>
            </a:endParaRPr>
          </a:p>
        </p:txBody>
      </p:sp>
      <p:sp>
        <p:nvSpPr>
          <p:cNvPr id="14" name="TitleTopPlaceholder"/>
          <p:cNvSpPr>
            <a:spLocks noChangeArrowheads="1"/>
          </p:cNvSpPr>
          <p:nvPr/>
        </p:nvSpPr>
        <p:spPr bwMode="ltGray">
          <a:xfrm>
            <a:off x="5181341" y="3246847"/>
            <a:ext cx="7010659" cy="436455"/>
          </a:xfrm>
          <a:prstGeom prst="rect">
            <a:avLst/>
          </a:prstGeom>
          <a:solidFill>
            <a:srgbClr val="009900">
              <a:alpha val="69000"/>
            </a:srgbClr>
          </a:solidFill>
          <a:ln w="9525">
            <a:noFill/>
            <a:miter lim="800000"/>
            <a:headEnd/>
            <a:tailEnd/>
          </a:ln>
          <a:effectLst/>
        </p:spPr>
        <p:txBody>
          <a:bodyPr wrap="none" lIns="69927" tIns="34964" rIns="69927" bIns="34964" anchor="ctr"/>
          <a:lstStyle/>
          <a:p>
            <a:endParaRPr lang="en-US" sz="135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28" y="2029634"/>
            <a:ext cx="276711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3A2AED-F055-54BC-01AF-027F1B305075}"/>
              </a:ext>
            </a:extLst>
          </p:cNvPr>
          <p:cNvSpPr txBox="1"/>
          <p:nvPr userDrawn="1"/>
        </p:nvSpPr>
        <p:spPr>
          <a:xfrm>
            <a:off x="3496109" y="5310271"/>
            <a:ext cx="7960660" cy="338554"/>
          </a:xfrm>
          <a:prstGeom prst="rect">
            <a:avLst/>
          </a:prstGeom>
          <a:noFill/>
        </p:spPr>
        <p:txBody>
          <a:bodyPr wrap="square" rtlCol="0">
            <a:spAutoFit/>
          </a:bodyPr>
          <a:lstStyle/>
          <a:p>
            <a:r>
              <a:rPr lang="en-US" sz="1600"/>
              <a:t>Confidential- for Internal Planning Only</a:t>
            </a:r>
          </a:p>
        </p:txBody>
      </p:sp>
    </p:spTree>
    <p:extLst>
      <p:ext uri="{BB962C8B-B14F-4D97-AF65-F5344CB8AC3E}">
        <p14:creationId xmlns:p14="http://schemas.microsoft.com/office/powerpoint/2010/main" val="29201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A63C4AE3-3B81-2DA6-77CE-AE67CD47A63E}"/>
              </a:ext>
            </a:extLst>
          </p:cNvPr>
          <p:cNvSpPr txBox="1"/>
          <p:nvPr userDrawn="1"/>
        </p:nvSpPr>
        <p:spPr>
          <a:xfrm>
            <a:off x="7776878" y="669641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77856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5"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1"/>
            <a:ext cx="3869008" cy="92333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0DB152-C3E5-9D0E-6E0A-6038DC0330DA}"/>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41366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0A75-205F-2646-BE02-679B9629835C}"/>
              </a:ext>
            </a:extLst>
          </p:cNvPr>
          <p:cNvSpPr>
            <a:spLocks noGrp="1"/>
          </p:cNvSpPr>
          <p:nvPr>
            <p:ph type="title"/>
          </p:nvPr>
        </p:nvSpPr>
        <p:spPr>
          <a:xfrm>
            <a:off x="839788" y="1780401"/>
            <a:ext cx="3932237" cy="276999"/>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85599E13-25D4-EA42-AE82-C6B75D5E58A6}"/>
              </a:ext>
            </a:extLst>
          </p:cNvPr>
          <p:cNvSpPr>
            <a:spLocks noGrp="1"/>
          </p:cNvSpPr>
          <p:nvPr>
            <p:ph type="pic" idx="1"/>
          </p:nvPr>
        </p:nvSpPr>
        <p:spPr>
          <a:xfrm>
            <a:off x="5183188" y="987431"/>
            <a:ext cx="6172200" cy="276999"/>
          </a:xfrm>
        </p:spPr>
        <p:txBody>
          <a:bodyPr/>
          <a:lstStyle>
            <a:lvl1pPr marL="0" indent="0">
              <a:buNone/>
              <a:defRPr sz="1800"/>
            </a:lvl1pPr>
            <a:lvl2pPr marL="257150" indent="0">
              <a:buNone/>
              <a:defRPr sz="1575"/>
            </a:lvl2pPr>
            <a:lvl3pPr marL="514301" indent="0">
              <a:buNone/>
              <a:defRPr sz="1350"/>
            </a:lvl3pPr>
            <a:lvl4pPr marL="771449" indent="0">
              <a:buNone/>
              <a:defRPr sz="1125"/>
            </a:lvl4pPr>
            <a:lvl5pPr marL="1028598" indent="0">
              <a:buNone/>
              <a:defRPr sz="1125"/>
            </a:lvl5pPr>
            <a:lvl6pPr marL="1285747" indent="0">
              <a:buNone/>
              <a:defRPr sz="1125"/>
            </a:lvl6pPr>
            <a:lvl7pPr marL="1542896" indent="0">
              <a:buNone/>
              <a:defRPr sz="1125"/>
            </a:lvl7pPr>
            <a:lvl8pPr marL="1800045" indent="0">
              <a:buNone/>
              <a:defRPr sz="1125"/>
            </a:lvl8pPr>
            <a:lvl9pPr marL="2057195" indent="0">
              <a:buNone/>
              <a:defRPr sz="1125"/>
            </a:lvl9pPr>
          </a:lstStyle>
          <a:p>
            <a:endParaRPr lang="en-US"/>
          </a:p>
        </p:txBody>
      </p:sp>
      <p:sp>
        <p:nvSpPr>
          <p:cNvPr id="4" name="Text Placeholder 3">
            <a:extLst>
              <a:ext uri="{FF2B5EF4-FFF2-40B4-BE49-F238E27FC236}">
                <a16:creationId xmlns:a16="http://schemas.microsoft.com/office/drawing/2014/main" id="{92E63319-8B5A-0649-8B14-AFD0EA135FE7}"/>
              </a:ext>
            </a:extLst>
          </p:cNvPr>
          <p:cNvSpPr>
            <a:spLocks noGrp="1"/>
          </p:cNvSpPr>
          <p:nvPr>
            <p:ph type="body" sz="half" idx="2"/>
          </p:nvPr>
        </p:nvSpPr>
        <p:spPr>
          <a:xfrm>
            <a:off x="839788" y="2057405"/>
            <a:ext cx="3932237" cy="138499"/>
          </a:xfrm>
        </p:spPr>
        <p:txBody>
          <a:bodyPr/>
          <a:lstStyle>
            <a:lvl1pPr marL="0" indent="0">
              <a:buNone/>
              <a:defRPr sz="900"/>
            </a:lvl1pPr>
            <a:lvl2pPr marL="257150" indent="0">
              <a:buNone/>
              <a:defRPr sz="788"/>
            </a:lvl2pPr>
            <a:lvl3pPr marL="514301" indent="0">
              <a:buNone/>
              <a:defRPr sz="675"/>
            </a:lvl3pPr>
            <a:lvl4pPr marL="771449" indent="0">
              <a:buNone/>
              <a:defRPr sz="563"/>
            </a:lvl4pPr>
            <a:lvl5pPr marL="1028598" indent="0">
              <a:buNone/>
              <a:defRPr sz="563"/>
            </a:lvl5pPr>
            <a:lvl6pPr marL="1285747" indent="0">
              <a:buNone/>
              <a:defRPr sz="563"/>
            </a:lvl6pPr>
            <a:lvl7pPr marL="1542896" indent="0">
              <a:buNone/>
              <a:defRPr sz="563"/>
            </a:lvl7pPr>
            <a:lvl8pPr marL="1800045" indent="0">
              <a:buNone/>
              <a:defRPr sz="563"/>
            </a:lvl8pPr>
            <a:lvl9pPr marL="2057195"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F19954D2-36B1-AB41-B69E-F64E9FBE96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2A1229-B9A8-CA45-B45C-C04A53CE2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D5EDB-92CD-0440-95AF-028CE0C0BCF7}"/>
              </a:ext>
            </a:extLst>
          </p:cNvPr>
          <p:cNvSpPr>
            <a:spLocks noGrp="1"/>
          </p:cNvSpPr>
          <p:nvPr>
            <p:ph type="sldNum" sz="quarter" idx="12"/>
          </p:nvPr>
        </p:nvSpPr>
        <p:spPr/>
        <p:txBody>
          <a:bodyPr/>
          <a:lstStyle/>
          <a:p>
            <a:fld id="{FE1847A3-E795-E742-B73C-18A76909F104}" type="slidenum">
              <a:rPr lang="en-US" smtClean="0"/>
              <a:t>‹#›</a:t>
            </a:fld>
            <a:endParaRPr lang="en-US"/>
          </a:p>
        </p:txBody>
      </p:sp>
      <p:sp>
        <p:nvSpPr>
          <p:cNvPr id="8" name="TextBox 7">
            <a:extLst>
              <a:ext uri="{FF2B5EF4-FFF2-40B4-BE49-F238E27FC236}">
                <a16:creationId xmlns:a16="http://schemas.microsoft.com/office/drawing/2014/main" id="{7FFBBD3E-C6B8-41A5-6CC1-4B071A7F7405}"/>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50887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3971805"/>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3C510F-2418-4596-A0AA-6F65BAF4A951}"/>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McK 2. Slide Title"/>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C4E52032-D482-858F-2501-C82F98E80A3C}"/>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85613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75634864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661F878-49B3-D8D5-2BC5-9B51032A0E8E}"/>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416394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1"/>
            <a:ext cx="3869008" cy="92333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62F5673-1D38-574D-34A5-651FAD4A685F}"/>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553994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7031866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7A34C161-F1AA-2B4F-4BB2-C1F498FE9BC3}"/>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91581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28241817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19291"/>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276999"/>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276999"/>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276999"/>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105D6BE0-0371-F845-41ED-26D7DA1E98CD}"/>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30578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70785870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dirty="0"/>
              <a:t>Click to edit Master title style</a:t>
            </a:r>
          </a:p>
        </p:txBody>
      </p:sp>
      <p:sp>
        <p:nvSpPr>
          <p:cNvPr id="4" name="Text Placeholder 3"/>
          <p:cNvSpPr>
            <a:spLocks noGrp="1"/>
          </p:cNvSpPr>
          <p:nvPr>
            <p:ph type="body" sz="quarter" idx="10"/>
          </p:nvPr>
        </p:nvSpPr>
        <p:spPr>
          <a:xfrm>
            <a:off x="812800" y="1143001"/>
            <a:ext cx="10566400" cy="1200329"/>
          </a:xfrm>
        </p:spPr>
        <p:txBody>
          <a:bodyPr wrap="square"/>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6264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9864742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0"/>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1EF33139-7754-1B6F-C51C-911CAE409B95}"/>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4209316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461294" y="6593207"/>
            <a:ext cx="730711" cy="259998"/>
          </a:xfrm>
          <a:prstGeom prst="rect">
            <a:avLst/>
          </a:prstGeom>
        </p:spPr>
        <p:txBody>
          <a:bodyPr lIns="89611" tIns="44806" rIns="89611" bIns="44806"/>
          <a:lstStyle>
            <a:lvl1pPr algn="ctr">
              <a:defRPr/>
            </a:lvl1pPr>
          </a:lstStyle>
          <a:p>
            <a:fld id="{1B845CE2-52C6-D640-906F-6FEE9CFEE2EC}" type="slidenum">
              <a:rPr lang="en-US" sz="1020" smtClean="0">
                <a:solidFill>
                  <a:srgbClr val="000000"/>
                </a:solidFill>
              </a:rPr>
              <a:pPr/>
              <a:t>‹#›</a:t>
            </a:fld>
            <a:endParaRPr lang="en-US" sz="1020">
              <a:solidFill>
                <a:srgbClr val="000000"/>
              </a:solidFill>
            </a:endParaRPr>
          </a:p>
        </p:txBody>
      </p:sp>
      <p:sp>
        <p:nvSpPr>
          <p:cNvPr id="4" name="TextBox 3">
            <a:extLst>
              <a:ext uri="{FF2B5EF4-FFF2-40B4-BE49-F238E27FC236}">
                <a16:creationId xmlns:a16="http://schemas.microsoft.com/office/drawing/2014/main" id="{98D557E6-B6BF-BA02-3D83-16F99E70D0F1}"/>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10821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B38DAAFE-2200-BF97-B284-52C88FC58CF7}"/>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26044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49C9AF82-512C-5B1B-D57C-8C9EAAABAE69}"/>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4187272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17635398"/>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3ACC4885-D5D2-44E8-8ABF-C7E47DFF376E}"/>
              </a:ext>
            </a:extLst>
          </p:cNvPr>
          <p:cNvSpPr/>
          <p:nvPr userDrawn="1">
            <p:custDataLst>
              <p:tags r:id="rId2"/>
            </p:custDataLst>
          </p:nvPr>
        </p:nvSpPr>
        <p:spPr>
          <a:xfrm>
            <a:off x="0" y="0"/>
            <a:ext cx="211667"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39" b="1" i="0" baseline="0" err="1">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McK 2. Slide Title"/>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D7C2F32E-370F-B44E-B039-5B3712AB119D}"/>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389385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BEE82306-0779-28F8-609B-E07C6D9C8967}"/>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346208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367E774E-E024-9C53-BBB8-932498D0CAAC}"/>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330330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B91A3F01-BCA9-5702-327A-1C7B7AE10236}"/>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14979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4" name="TextBox 3">
            <a:extLst>
              <a:ext uri="{FF2B5EF4-FFF2-40B4-BE49-F238E27FC236}">
                <a16:creationId xmlns:a16="http://schemas.microsoft.com/office/drawing/2014/main" id="{C7FB9526-F74E-0C7C-1A04-DF4DA2ACC10A}"/>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530975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4" name="TextBox 3">
            <a:extLst>
              <a:ext uri="{FF2B5EF4-FFF2-40B4-BE49-F238E27FC236}">
                <a16:creationId xmlns:a16="http://schemas.microsoft.com/office/drawing/2014/main" id="{647708BC-7954-5596-5DE5-0DEFF45C0F89}"/>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41384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57645972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812800" y="1066801"/>
            <a:ext cx="3869008" cy="116955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630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4" name="TextBox 3">
            <a:extLst>
              <a:ext uri="{FF2B5EF4-FFF2-40B4-BE49-F238E27FC236}">
                <a16:creationId xmlns:a16="http://schemas.microsoft.com/office/drawing/2014/main" id="{FC868048-4E2E-D5E5-2B1B-2B94BD241203}"/>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3605532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solidFill>
                  <a:srgbClr val="0070C0"/>
                </a:solidFill>
              </a:defRPr>
            </a:lvl1pPr>
          </a:lstStyle>
          <a:p>
            <a:r>
              <a:rPr lang="en-US"/>
              <a:t>Click to edit Master title style</a:t>
            </a:r>
          </a:p>
        </p:txBody>
      </p:sp>
      <p:sp>
        <p:nvSpPr>
          <p:cNvPr id="4" name="TextBox 3">
            <a:extLst>
              <a:ext uri="{FF2B5EF4-FFF2-40B4-BE49-F238E27FC236}">
                <a16:creationId xmlns:a16="http://schemas.microsoft.com/office/drawing/2014/main" id="{394A7300-1A20-37EE-D380-BE6BD4D06A57}"/>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363266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707858704"/>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812800" y="1143002"/>
            <a:ext cx="10566400" cy="807913"/>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7B33B0E1-3E86-9904-D49D-A7C950808EF2}"/>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379554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576459722"/>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812800" y="1066802"/>
            <a:ext cx="3869008" cy="92333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CB695C1-9E6B-64D1-19E0-513BDAAF1937}"/>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589926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888720647"/>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A68E170-5152-B48B-DE2C-E71AB03E6D58}"/>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966603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124718449"/>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231648" y="274293"/>
            <a:ext cx="11655552" cy="219291"/>
          </a:xfrm>
        </p:spPr>
        <p:txBody>
          <a:bodyPr vert="horz"/>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1" y="944435"/>
            <a:ext cx="1009251" cy="276999"/>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1" y="944435"/>
            <a:ext cx="1009251" cy="276999"/>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1" y="944435"/>
            <a:ext cx="1009251" cy="276999"/>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2"/>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3C12C43-32FF-B443-428D-DCD90A744D0D}"/>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3186103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795932442"/>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914400" y="1143001"/>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FD507AF9-DD3C-BE60-715D-54675766001C}"/>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3170038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06351865"/>
              </p:ext>
            </p:ext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 y="1624"/>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3C510F-2418-4596-A0AA-6F65BAF4A951}"/>
              </a:ext>
            </a:extLst>
          </p:cNvPr>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425"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McK 2. Slide Title"/>
          <p:cNvSpPr>
            <a:spLocks noGrp="1"/>
          </p:cNvSpPr>
          <p:nvPr>
            <p:ph type="title"/>
          </p:nvPr>
        </p:nvSpPr>
        <p:spPr/>
        <p:txBody>
          <a:bodyPr vert="horz"/>
          <a:lstStyle/>
          <a:p>
            <a:r>
              <a:rPr lang="en-US"/>
              <a:t>Click to edit Master title style</a:t>
            </a:r>
          </a:p>
        </p:txBody>
      </p:sp>
      <p:sp>
        <p:nvSpPr>
          <p:cNvPr id="5" name="TextBox 4">
            <a:extLst>
              <a:ext uri="{FF2B5EF4-FFF2-40B4-BE49-F238E27FC236}">
                <a16:creationId xmlns:a16="http://schemas.microsoft.com/office/drawing/2014/main" id="{F0FC17F9-F52B-E84B-F7B6-6BD1E5429AD7}"/>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224603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88385194"/>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ABCD7885-18A6-557E-E391-4E4AC66B4315}"/>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729776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0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472945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A9CC24BC-4DCB-FAD2-D3A8-7B8710F8DD6A}"/>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421920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88872064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dirty="0"/>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8947074"/>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7D05F770-06BD-563F-3AE1-6ABDA0F8992D}"/>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991296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83518519"/>
              </p:ext>
            </p:ext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 y="1624"/>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p>
            <a:r>
              <a:rPr lang="en-US"/>
              <a:t>Click to edit Master title style</a:t>
            </a:r>
          </a:p>
        </p:txBody>
      </p:sp>
      <p:sp>
        <p:nvSpPr>
          <p:cNvPr id="4" name="TextBox 3">
            <a:extLst>
              <a:ext uri="{FF2B5EF4-FFF2-40B4-BE49-F238E27FC236}">
                <a16:creationId xmlns:a16="http://schemas.microsoft.com/office/drawing/2014/main" id="{26E285F9-5EEE-916C-0B67-2805470B488C}"/>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1715548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98746023"/>
              </p:ext>
            </p:ext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 y="1624"/>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p>
            <a:r>
              <a:rPr lang="en-US"/>
              <a:t>Click to edit Master title style</a:t>
            </a:r>
          </a:p>
        </p:txBody>
      </p:sp>
      <p:sp>
        <p:nvSpPr>
          <p:cNvPr id="4" name="TextBox 3">
            <a:extLst>
              <a:ext uri="{FF2B5EF4-FFF2-40B4-BE49-F238E27FC236}">
                <a16:creationId xmlns:a16="http://schemas.microsoft.com/office/drawing/2014/main" id="{DEF91967-4FC3-2FE6-08E7-C9731EEE252E}"/>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557754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49179669"/>
              </p:ext>
            </p:ext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 y="1624"/>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lvl1pPr>
              <a:defRPr>
                <a:solidFill>
                  <a:schemeClr val="accent4"/>
                </a:solidFill>
              </a:defRPr>
            </a:lvl1pPr>
          </a:lstStyle>
          <a:p>
            <a:r>
              <a:rPr lang="en-US"/>
              <a:t>Click to edit Master title style</a:t>
            </a:r>
          </a:p>
        </p:txBody>
      </p:sp>
      <p:sp>
        <p:nvSpPr>
          <p:cNvPr id="4" name="TextBox 3">
            <a:extLst>
              <a:ext uri="{FF2B5EF4-FFF2-40B4-BE49-F238E27FC236}">
                <a16:creationId xmlns:a16="http://schemas.microsoft.com/office/drawing/2014/main" id="{EA750F6E-D637-30F1-5576-BFC8663F0CED}"/>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2810037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31726537"/>
              </p:ext>
            </p:ext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 y="1624"/>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lvl1pPr>
              <a:defRPr>
                <a:solidFill>
                  <a:schemeClr val="accent4"/>
                </a:solidFill>
              </a:defRPr>
            </a:lvl1pPr>
          </a:lstStyle>
          <a:p>
            <a:r>
              <a:rPr lang="en-US"/>
              <a:t>Click to edit Master title style</a:t>
            </a:r>
          </a:p>
        </p:txBody>
      </p:sp>
      <p:sp>
        <p:nvSpPr>
          <p:cNvPr id="4" name="TextBox 3">
            <a:extLst>
              <a:ext uri="{FF2B5EF4-FFF2-40B4-BE49-F238E27FC236}">
                <a16:creationId xmlns:a16="http://schemas.microsoft.com/office/drawing/2014/main" id="{EC2A1536-3533-D6D8-196C-EB972C3D6FC8}"/>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850287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sz="1050"/>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r>
              <a:rPr lang="en-US"/>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1948607110"/>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p:nvSpPr>
        <p:spPr>
          <a:xfrm>
            <a:off x="0" y="2720288"/>
            <a:ext cx="12192000" cy="4029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323850" y="3025244"/>
            <a:ext cx="7086600" cy="1563849"/>
          </a:xfrm>
        </p:spPr>
        <p:txBody>
          <a:bodyPr anchor="t">
            <a:noAutofit/>
          </a:bodyPr>
          <a:lstStyle>
            <a:lvl1pPr>
              <a:defRPr sz="6600" b="1" spc="-20" baseline="0">
                <a:solidFill>
                  <a:schemeClr val="bg1"/>
                </a:solidFill>
                <a:latin typeface="Arial Narrow" panose="020B060602020203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6" y="4924424"/>
            <a:ext cx="4656380" cy="1019175"/>
          </a:xfrm>
        </p:spPr>
        <p:txBody>
          <a:bodyPr anchor="b">
            <a:normAutofit/>
          </a:bodyPr>
          <a:lstStyle>
            <a:lvl1pPr marL="0" indent="0">
              <a:buNone/>
              <a:defRPr sz="2800" b="0">
                <a:solidFill>
                  <a:schemeClr val="bg1"/>
                </a:solidFill>
                <a:latin typeface="Arial Narrow" panose="020B0606020202030204" pitchFamily="34" charset="0"/>
              </a:defRPr>
            </a:lvl1pPr>
          </a:lstStyle>
          <a:p>
            <a:r>
              <a:rPr lang="en-US"/>
              <a:t>Click to edit Master subtitle style</a:t>
            </a:r>
          </a:p>
        </p:txBody>
      </p:sp>
      <p:pic>
        <p:nvPicPr>
          <p:cNvPr id="3" name="Picture 2" descr="A blue and yellow text&#10;&#10;Description automatically generated with low confidence">
            <a:extLst>
              <a:ext uri="{FF2B5EF4-FFF2-40B4-BE49-F238E27FC236}">
                <a16:creationId xmlns:a16="http://schemas.microsoft.com/office/drawing/2014/main" id="{BCD313E2-7968-0CEB-E91A-808E8A2BE745}"/>
              </a:ext>
            </a:extLst>
          </p:cNvPr>
          <p:cNvPicPr>
            <a:picLocks noChangeAspect="1"/>
          </p:cNvPicPr>
          <p:nvPr/>
        </p:nvPicPr>
        <p:blipFill>
          <a:blip r:embed="rId2"/>
          <a:stretch>
            <a:fillRect/>
          </a:stretch>
        </p:blipFill>
        <p:spPr>
          <a:xfrm>
            <a:off x="304800" y="314325"/>
            <a:ext cx="5019675" cy="2195393"/>
          </a:xfrm>
          <a:prstGeom prst="rect">
            <a:avLst/>
          </a:prstGeom>
        </p:spPr>
      </p:pic>
      <p:sp useBgFill="1">
        <p:nvSpPr>
          <p:cNvPr id="7" name="Rectangle 6">
            <a:extLst>
              <a:ext uri="{FF2B5EF4-FFF2-40B4-BE49-F238E27FC236}">
                <a16:creationId xmlns:a16="http://schemas.microsoft.com/office/drawing/2014/main" id="{56AA388D-FE42-7ECD-A311-1F984E9B72E5}"/>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Rectangle 11">
            <a:extLst>
              <a:ext uri="{FF2B5EF4-FFF2-40B4-BE49-F238E27FC236}">
                <a16:creationId xmlns:a16="http://schemas.microsoft.com/office/drawing/2014/main" id="{1BFD6DC3-475D-59A9-84C7-7CD83862248D}"/>
              </a:ext>
              <a:ext uri="{C183D7F6-B498-43B3-948B-1728B52AA6E4}">
                <adec:decorative xmlns:adec="http://schemas.microsoft.com/office/drawing/2017/decorative" val="1"/>
              </a:ext>
            </a:extLst>
          </p:cNvPr>
          <p:cNvSpPr/>
          <p:nvPr userDrawn="1"/>
        </p:nvSpPr>
        <p:spPr>
          <a:xfrm>
            <a:off x="0" y="2720288"/>
            <a:ext cx="12192000" cy="4029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pic>
        <p:nvPicPr>
          <p:cNvPr id="13" name="Picture 12" descr="A blue and yellow text&#10;&#10;Description automatically generated with low confidence">
            <a:extLst>
              <a:ext uri="{FF2B5EF4-FFF2-40B4-BE49-F238E27FC236}">
                <a16:creationId xmlns:a16="http://schemas.microsoft.com/office/drawing/2014/main" id="{D2512198-3624-9022-3617-FA8CC4682E0B}"/>
              </a:ext>
            </a:extLst>
          </p:cNvPr>
          <p:cNvPicPr>
            <a:picLocks noChangeAspect="1"/>
          </p:cNvPicPr>
          <p:nvPr userDrawn="1"/>
        </p:nvPicPr>
        <p:blipFill>
          <a:blip r:embed="rId2"/>
          <a:stretch>
            <a:fillRect/>
          </a:stretch>
        </p:blipFill>
        <p:spPr>
          <a:xfrm>
            <a:off x="304800" y="314325"/>
            <a:ext cx="5019675" cy="2195393"/>
          </a:xfrm>
          <a:prstGeom prst="rect">
            <a:avLst/>
          </a:prstGeom>
        </p:spPr>
      </p:pic>
    </p:spTree>
    <p:extLst>
      <p:ext uri="{BB962C8B-B14F-4D97-AF65-F5344CB8AC3E}">
        <p14:creationId xmlns:p14="http://schemas.microsoft.com/office/powerpoint/2010/main" val="283266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12471844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endParaRPr lang="en-US" dirty="0"/>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dirty="0"/>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dirty="0"/>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dirty="0"/>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79593244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914400" y="1143000"/>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06351865"/>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3C510F-2418-4596-A0AA-6F65BAF4A951}"/>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McK 2. Slide Title"/>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81635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69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sz="1050"/>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r>
              <a:rPr lang="en-US"/>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350782075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tags" Target="../tags/tag20.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ags" Target="../tags/tag23.xml"/><Relationship Id="rId47" Type="http://schemas.openxmlformats.org/officeDocument/2006/relationships/tags" Target="../tags/tag28.xml"/><Relationship Id="rId50" Type="http://schemas.openxmlformats.org/officeDocument/2006/relationships/tags" Target="../tags/tag31.xml"/><Relationship Id="rId55" Type="http://schemas.openxmlformats.org/officeDocument/2006/relationships/image" Target="../media/image5.emf"/><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theme" Target="../theme/theme2.xml"/><Relationship Id="rId40" Type="http://schemas.openxmlformats.org/officeDocument/2006/relationships/tags" Target="../tags/tag21.xml"/><Relationship Id="rId45" Type="http://schemas.openxmlformats.org/officeDocument/2006/relationships/tags" Target="../tags/tag26.xml"/><Relationship Id="rId53" Type="http://schemas.openxmlformats.org/officeDocument/2006/relationships/tags" Target="../tags/tag3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tags" Target="../tags/tag25.xml"/><Relationship Id="rId52" Type="http://schemas.openxmlformats.org/officeDocument/2006/relationships/tags" Target="../tags/tag3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tags" Target="../tags/tag24.xml"/><Relationship Id="rId48" Type="http://schemas.openxmlformats.org/officeDocument/2006/relationships/tags" Target="../tags/tag29.xml"/><Relationship Id="rId56" Type="http://schemas.openxmlformats.org/officeDocument/2006/relationships/image" Target="../media/image6.png"/><Relationship Id="rId8" Type="http://schemas.openxmlformats.org/officeDocument/2006/relationships/slideLayout" Target="../slideLayouts/slideLayout18.xml"/><Relationship Id="rId51" Type="http://schemas.openxmlformats.org/officeDocument/2006/relationships/tags" Target="../tags/tag32.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tags" Target="../tags/tag19.xml"/><Relationship Id="rId46" Type="http://schemas.openxmlformats.org/officeDocument/2006/relationships/tags" Target="../tags/tag27.xml"/><Relationship Id="rId20" Type="http://schemas.openxmlformats.org/officeDocument/2006/relationships/slideLayout" Target="../slideLayouts/slideLayout30.xml"/><Relationship Id="rId41" Type="http://schemas.openxmlformats.org/officeDocument/2006/relationships/tags" Target="../tags/tag22.xml"/><Relationship Id="rId54" Type="http://schemas.openxmlformats.org/officeDocument/2006/relationships/oleObject" Target="../embeddings/oleObject10.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tags" Target="../tags/tag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2"/>
            </p:custDataLst>
            <p:extLst>
              <p:ext uri="{D42A27DB-BD31-4B8C-83A1-F6EECF244321}">
                <p14:modId xmlns:p14="http://schemas.microsoft.com/office/powerpoint/2010/main" val="322905419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8" name="Object 7" hidden="1"/>
                      <p:cNvPicPr/>
                      <p:nvPr/>
                    </p:nvPicPr>
                    <p:blipFill>
                      <a:blip r:embed="rId15"/>
                      <a:stretch>
                        <a:fillRect/>
                      </a:stretch>
                    </p:blipFill>
                    <p:spPr>
                      <a:xfrm>
                        <a:off x="2118" y="1588"/>
                        <a:ext cx="2117"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2E797EC-78C2-4CB0-8EBF-9B6930F958C7}"/>
              </a:ext>
            </a:extLst>
          </p:cNvPr>
          <p:cNvGrpSpPr/>
          <p:nvPr userDrawn="1"/>
        </p:nvGrpSpPr>
        <p:grpSpPr>
          <a:xfrm>
            <a:off x="1" y="6565612"/>
            <a:ext cx="12191999" cy="292388"/>
            <a:chOff x="1" y="3246406"/>
            <a:chExt cx="9143999" cy="436455"/>
          </a:xfrm>
        </p:grpSpPr>
        <p:sp>
          <p:nvSpPr>
            <p:cNvPr id="13" name="TitleTopPlaceholder">
              <a:extLst>
                <a:ext uri="{FF2B5EF4-FFF2-40B4-BE49-F238E27FC236}">
                  <a16:creationId xmlns:a16="http://schemas.microsoft.com/office/drawing/2014/main" id="{F0A848F1-DF84-42D1-8D59-2294D99D43D1}"/>
                </a:ext>
              </a:extLst>
            </p:cNvPr>
            <p:cNvSpPr>
              <a:spLocks noChangeArrowheads="1"/>
            </p:cNvSpPr>
            <p:nvPr userDrawn="1"/>
          </p:nvSpPr>
          <p:spPr bwMode="ltGray">
            <a:xfrm>
              <a:off x="2125654" y="3246406"/>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14" name="TitleTopPlaceholder">
              <a:extLst>
                <a:ext uri="{FF2B5EF4-FFF2-40B4-BE49-F238E27FC236}">
                  <a16:creationId xmlns:a16="http://schemas.microsoft.com/office/drawing/2014/main" id="{F110B6E9-4F9C-48BC-85E1-46543045340D}"/>
                </a:ext>
              </a:extLst>
            </p:cNvPr>
            <p:cNvSpPr>
              <a:spLocks noChangeArrowheads="1"/>
            </p:cNvSpPr>
            <p:nvPr userDrawn="1"/>
          </p:nvSpPr>
          <p:spPr bwMode="ltGray">
            <a:xfrm>
              <a:off x="1" y="3246406"/>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15" name="TitleTopPlaceholder">
              <a:extLst>
                <a:ext uri="{FF2B5EF4-FFF2-40B4-BE49-F238E27FC236}">
                  <a16:creationId xmlns:a16="http://schemas.microsoft.com/office/drawing/2014/main" id="{6F721DB0-1D80-41F3-97D9-FCA44AA8F960}"/>
                </a:ext>
              </a:extLst>
            </p:cNvPr>
            <p:cNvSpPr>
              <a:spLocks noChangeArrowheads="1"/>
            </p:cNvSpPr>
            <p:nvPr userDrawn="1"/>
          </p:nvSpPr>
          <p:spPr bwMode="ltGray">
            <a:xfrm>
              <a:off x="3886006" y="3246406"/>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grpSp>
      <p:sp>
        <p:nvSpPr>
          <p:cNvPr id="7" name="Rectangle 6" hidden="1"/>
          <p:cNvSpPr/>
          <p:nvPr userDrawn="1">
            <p:custDataLst>
              <p:tags r:id="rId1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Placeholder 1"/>
          <p:cNvSpPr>
            <a:spLocks noGrp="1"/>
          </p:cNvSpPr>
          <p:nvPr>
            <p:ph type="title"/>
          </p:nvPr>
        </p:nvSpPr>
        <p:spPr>
          <a:xfrm>
            <a:off x="231648" y="237744"/>
            <a:ext cx="11684000" cy="292388"/>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711200" y="914401"/>
            <a:ext cx="3869008" cy="1200329"/>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cNvSpPr txBox="1">
            <a:spLocks/>
          </p:cNvSpPr>
          <p:nvPr userDrawn="1"/>
        </p:nvSpPr>
        <p:spPr bwMode="auto">
          <a:xfrm>
            <a:off x="11842231" y="6634862"/>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chemeClr val="bg2"/>
                </a:solidFill>
                <a:latin typeface="Arial"/>
              </a:rPr>
              <a:pPr algn="r" fontAlgn="base">
                <a:spcBef>
                  <a:spcPct val="0"/>
                </a:spcBef>
                <a:spcAft>
                  <a:spcPct val="0"/>
                </a:spcAft>
              </a:pPr>
              <a:t>‹#›</a:t>
            </a:fld>
            <a:endParaRPr lang="en-US" sz="1000" dirty="0">
              <a:solidFill>
                <a:schemeClr val="bg2"/>
              </a:solidFill>
              <a:latin typeface="Arial"/>
            </a:endParaRPr>
          </a:p>
        </p:txBody>
      </p:sp>
      <p:sp>
        <p:nvSpPr>
          <p:cNvPr id="20" name="TextBox 19"/>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chemeClr val="bg2"/>
                </a:solidFill>
                <a:latin typeface="Arial"/>
              </a:rPr>
              <a:t>Confidential – for policy development purposes only   |</a:t>
            </a: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2" r:id="rId4"/>
    <p:sldLayoutId id="2147483653" r:id="rId5"/>
    <p:sldLayoutId id="2147483654" r:id="rId6"/>
    <p:sldLayoutId id="2147483658" r:id="rId7"/>
    <p:sldLayoutId id="2147483752" r:id="rId8"/>
    <p:sldLayoutId id="2147483753" r:id="rId9"/>
    <p:sldLayoutId id="2147483756" r:id="rId10"/>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8"/>
            </p:custDataLst>
            <p:extLst>
              <p:ext uri="{D42A27DB-BD31-4B8C-83A1-F6EECF244321}">
                <p14:modId xmlns:p14="http://schemas.microsoft.com/office/powerpoint/2010/main" val="2520427846"/>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54" imgW="270" imgH="270" progId="TCLayout.ActiveDocument.1">
                  <p:embed/>
                </p:oleObj>
              </mc:Choice>
              <mc:Fallback>
                <p:oleObj name="think-cell Slide" r:id="rId54" imgW="270" imgH="270" progId="TCLayout.ActiveDocument.1">
                  <p:embed/>
                  <p:pic>
                    <p:nvPicPr>
                      <p:cNvPr id="2" name="Object 1" hidden="1"/>
                      <p:cNvPicPr/>
                      <p:nvPr/>
                    </p:nvPicPr>
                    <p:blipFill>
                      <a:blip r:embed="rId55"/>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27" y="6565717"/>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endParaRPr lang="en-US" sz="135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endParaRPr lang="en-US" sz="135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endParaRPr lang="en-US" sz="1350">
                <a:solidFill>
                  <a:srgbClr val="000000"/>
                </a:solidFill>
              </a:endParaRPr>
            </a:p>
          </p:txBody>
        </p:sp>
      </p:grpSp>
      <p:sp>
        <p:nvSpPr>
          <p:cNvPr id="1036" name="Rectangle 286"/>
          <p:cNvSpPr>
            <a:spLocks noGrp="1" noChangeArrowheads="1"/>
          </p:cNvSpPr>
          <p:nvPr>
            <p:ph type="body" idx="1"/>
          </p:nvPr>
        </p:nvSpPr>
        <p:spPr bwMode="auto">
          <a:xfrm>
            <a:off x="1976213" y="1990667"/>
            <a:ext cx="5853024"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77" y="234870"/>
            <a:ext cx="10738233"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66" y="27542"/>
            <a:ext cx="644407"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50">
                <a:solidFill>
                  <a:srgbClr val="808080"/>
                </a:solidFill>
              </a:rPr>
              <a:t>TRACKER</a:t>
            </a:r>
          </a:p>
        </p:txBody>
      </p:sp>
      <p:sp>
        <p:nvSpPr>
          <p:cNvPr id="11" name="McK 3. Unit of measure" hidden="1"/>
          <p:cNvSpPr txBox="1">
            <a:spLocks noChangeArrowheads="1"/>
          </p:cNvSpPr>
          <p:nvPr/>
        </p:nvSpPr>
        <p:spPr bwMode="auto">
          <a:xfrm>
            <a:off x="233276" y="542641"/>
            <a:ext cx="107382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00">
                <a:solidFill>
                  <a:srgbClr val="808080"/>
                </a:solidFill>
                <a:latin typeface="Arial"/>
              </a:rPr>
              <a:t>Unit of measure</a:t>
            </a:r>
          </a:p>
        </p:txBody>
      </p:sp>
      <p:grpSp>
        <p:nvGrpSpPr>
          <p:cNvPr id="12" name="McK Slide Elements" hidden="1"/>
          <p:cNvGrpSpPr>
            <a:grpSpLocks/>
          </p:cNvGrpSpPr>
          <p:nvPr/>
        </p:nvGrpSpPr>
        <p:grpSpPr bwMode="auto">
          <a:xfrm>
            <a:off x="233267" y="6128518"/>
            <a:ext cx="11732172" cy="370922"/>
            <a:chOff x="75" y="3921"/>
            <a:chExt cx="689" cy="229"/>
          </a:xfrm>
        </p:grpSpPr>
        <p:sp>
          <p:nvSpPr>
            <p:cNvPr id="13" name="McK 4. Footnote"/>
            <p:cNvSpPr txBox="1">
              <a:spLocks noChangeArrowheads="1"/>
            </p:cNvSpPr>
            <p:nvPr/>
          </p:nvSpPr>
          <p:spPr bwMode="auto">
            <a:xfrm>
              <a:off x="75" y="3921"/>
              <a:ext cx="68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750">
                  <a:solidFill>
                    <a:srgbClr val="000000"/>
                  </a:solidFill>
                  <a:latin typeface="Arial"/>
                </a:rPr>
                <a:t>1 Footnote</a:t>
              </a:r>
            </a:p>
          </p:txBody>
        </p:sp>
        <p:sp>
          <p:nvSpPr>
            <p:cNvPr id="14" name="McK 5. Source"/>
            <p:cNvSpPr>
              <a:spLocks noChangeArrowheads="1"/>
            </p:cNvSpPr>
            <p:nvPr/>
          </p:nvSpPr>
          <p:spPr bwMode="auto">
            <a:xfrm>
              <a:off x="75" y="4079"/>
              <a:ext cx="68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6088" indent="-466088" defTabSz="684567">
                <a:tabLst>
                  <a:tab pos="468515" algn="l"/>
                </a:tabLst>
              </a:pPr>
              <a:r>
                <a:rPr lang="en-US" sz="750">
                  <a:solidFill>
                    <a:srgbClr val="000000"/>
                  </a:solidFill>
                </a:rPr>
                <a:t>SOURCE: Source</a:t>
              </a:r>
            </a:p>
          </p:txBody>
        </p:sp>
      </p:grpSp>
      <p:grpSp>
        <p:nvGrpSpPr>
          <p:cNvPr id="15" name="ACET" hidden="1"/>
          <p:cNvGrpSpPr>
            <a:grpSpLocks/>
          </p:cNvGrpSpPr>
          <p:nvPr/>
        </p:nvGrpSpPr>
        <p:grpSpPr bwMode="auto">
          <a:xfrm>
            <a:off x="1976216" y="1234247"/>
            <a:ext cx="5801189" cy="434092"/>
            <a:chOff x="915" y="762"/>
            <a:chExt cx="2686" cy="26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62"/>
              <a:ext cx="2686" cy="2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350" b="1">
                  <a:solidFill>
                    <a:srgbClr val="000000"/>
                  </a:solidFill>
                </a:rPr>
                <a:t>Title</a:t>
              </a:r>
            </a:p>
            <a:p>
              <a:r>
                <a:rPr lang="en-US" sz="1350">
                  <a:solidFill>
                    <a:srgbClr val="808080"/>
                  </a:solidFill>
                </a:rPr>
                <a:t>Unit of measure</a:t>
              </a:r>
            </a:p>
          </p:txBody>
        </p:sp>
      </p:grpSp>
      <p:grpSp>
        <p:nvGrpSpPr>
          <p:cNvPr id="63" name="LegendBoxes" hidden="1"/>
          <p:cNvGrpSpPr>
            <a:grpSpLocks/>
          </p:cNvGrpSpPr>
          <p:nvPr/>
        </p:nvGrpSpPr>
        <p:grpSpPr bwMode="auto">
          <a:xfrm>
            <a:off x="9932650" y="275446"/>
            <a:ext cx="730010" cy="1004244"/>
            <a:chOff x="4936" y="176"/>
            <a:chExt cx="338" cy="620"/>
          </a:xfrm>
        </p:grpSpPr>
        <p:sp>
          <p:nvSpPr>
            <p:cNvPr id="64" name="Legend1"/>
            <p:cNvSpPr>
              <a:spLocks noChangeArrowheads="1"/>
            </p:cNvSpPr>
            <p:nvPr/>
          </p:nvSpPr>
          <p:spPr bwMode="auto">
            <a:xfrm>
              <a:off x="5096" y="17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66" name="Legend2"/>
            <p:cNvSpPr>
              <a:spLocks noChangeArrowheads="1"/>
            </p:cNvSpPr>
            <p:nvPr/>
          </p:nvSpPr>
          <p:spPr bwMode="auto">
            <a:xfrm>
              <a:off x="5096" y="34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68" name="Legend3"/>
            <p:cNvSpPr>
              <a:spLocks noChangeArrowheads="1"/>
            </p:cNvSpPr>
            <p:nvPr/>
          </p:nvSpPr>
          <p:spPr bwMode="auto">
            <a:xfrm>
              <a:off x="5096" y="517"/>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70" name="Legend4"/>
            <p:cNvSpPr>
              <a:spLocks noChangeArrowheads="1"/>
            </p:cNvSpPr>
            <p:nvPr/>
          </p:nvSpPr>
          <p:spPr bwMode="auto">
            <a:xfrm>
              <a:off x="5096" y="688"/>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grpSp>
      <p:grpSp>
        <p:nvGrpSpPr>
          <p:cNvPr id="72" name="LegendLines" hidden="1"/>
          <p:cNvGrpSpPr>
            <a:grpSpLocks/>
          </p:cNvGrpSpPr>
          <p:nvPr/>
        </p:nvGrpSpPr>
        <p:grpSpPr bwMode="auto">
          <a:xfrm>
            <a:off x="9513619" y="275463"/>
            <a:ext cx="1149006" cy="696492"/>
            <a:chOff x="4750" y="176"/>
            <a:chExt cx="532" cy="43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rgbClr val="000000"/>
                </a:solidFill>
              </a:endParaRPr>
            </a:p>
          </p:txBody>
        </p:sp>
        <p:sp>
          <p:nvSpPr>
            <p:cNvPr id="76" name="Legend1"/>
            <p:cNvSpPr>
              <a:spLocks noChangeArrowheads="1"/>
            </p:cNvSpPr>
            <p:nvPr/>
          </p:nvSpPr>
          <p:spPr bwMode="auto">
            <a:xfrm>
              <a:off x="5104" y="17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77" name="Legend2"/>
            <p:cNvSpPr>
              <a:spLocks noChangeArrowheads="1"/>
            </p:cNvSpPr>
            <p:nvPr/>
          </p:nvSpPr>
          <p:spPr bwMode="auto">
            <a:xfrm>
              <a:off x="5104" y="344"/>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78" name="Legend3"/>
            <p:cNvSpPr>
              <a:spLocks noChangeArrowheads="1"/>
            </p:cNvSpPr>
            <p:nvPr/>
          </p:nvSpPr>
          <p:spPr bwMode="auto">
            <a:xfrm>
              <a:off x="5104" y="520"/>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grpSp>
      <p:grpSp>
        <p:nvGrpSpPr>
          <p:cNvPr id="79" name="McKSticker" hidden="1"/>
          <p:cNvGrpSpPr/>
          <p:nvPr/>
        </p:nvGrpSpPr>
        <p:grpSpPr bwMode="auto">
          <a:xfrm>
            <a:off x="10161596" y="275444"/>
            <a:ext cx="809965" cy="166199"/>
            <a:chOff x="8145437" y="285750"/>
            <a:chExt cx="595338" cy="162890"/>
          </a:xfrm>
        </p:grpSpPr>
        <p:sp>
          <p:nvSpPr>
            <p:cNvPr id="80" name="StickerRectangle"/>
            <p:cNvSpPr>
              <a:spLocks noChangeArrowheads="1"/>
            </p:cNvSpPr>
            <p:nvPr/>
          </p:nvSpPr>
          <p:spPr bwMode="auto">
            <a:xfrm>
              <a:off x="8145437" y="285750"/>
              <a:ext cx="595338" cy="16289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4640">
                <a:buClr>
                  <a:srgbClr val="000000"/>
                </a:buClr>
              </a:pPr>
              <a:r>
                <a:rPr lang="en-US" sz="900">
                  <a:solidFill>
                    <a:srgbClr val="808080"/>
                  </a:solidFill>
                </a:rPr>
                <a:t>PRELIMINARY</a:t>
              </a:r>
            </a:p>
          </p:txBody>
        </p:sp>
        <p:cxnSp>
          <p:nvCxnSpPr>
            <p:cNvPr id="81" name="AutoShape 31"/>
            <p:cNvCxnSpPr>
              <a:cxnSpLocks noChangeShapeType="1"/>
              <a:stCxn id="80" idx="2"/>
              <a:endCxn id="80" idx="4"/>
            </p:cNvCxnSpPr>
            <p:nvPr/>
          </p:nvCxnSpPr>
          <p:spPr bwMode="auto">
            <a:xfrm>
              <a:off x="8145437" y="285750"/>
              <a:ext cx="0" cy="16289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8145437" y="448640"/>
              <a:ext cx="59533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706" y="275438"/>
            <a:ext cx="820997" cy="1333054"/>
            <a:chOff x="6655594" y="273840"/>
            <a:chExt cx="603455" cy="1306516"/>
          </a:xfrm>
        </p:grpSpPr>
        <p:grpSp>
          <p:nvGrpSpPr>
            <p:cNvPr id="84" name="MoonLegend1"/>
            <p:cNvGrpSpPr>
              <a:grpSpLocks noChangeAspect="1"/>
            </p:cNvGrpSpPr>
            <p:nvPr>
              <p:custDataLst>
                <p:tags r:id="rId3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5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103" name="Arc 39"/>
              <p:cNvSpPr>
                <a:spLocks noChangeAspect="1"/>
              </p:cNvSpPr>
              <p:nvPr>
                <p:custDataLst>
                  <p:tags r:id="rId5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grpSp>
        <p:grpSp>
          <p:nvGrpSpPr>
            <p:cNvPr id="85" name="MoonLegend2"/>
            <p:cNvGrpSpPr>
              <a:grpSpLocks noChangeAspect="1"/>
            </p:cNvGrpSpPr>
            <p:nvPr>
              <p:custDataLst>
                <p:tags r:id="rId4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5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101" name="Arc 42"/>
              <p:cNvSpPr>
                <a:spLocks noChangeAspect="1"/>
              </p:cNvSpPr>
              <p:nvPr>
                <p:custDataLst>
                  <p:tags r:id="rId5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grpSp>
        <p:grpSp>
          <p:nvGrpSpPr>
            <p:cNvPr id="86" name="MoonLegend4"/>
            <p:cNvGrpSpPr>
              <a:grpSpLocks noChangeAspect="1"/>
            </p:cNvGrpSpPr>
            <p:nvPr>
              <p:custDataLst>
                <p:tags r:id="rId4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4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99" name="Arc 48"/>
              <p:cNvSpPr>
                <a:spLocks noChangeAspect="1"/>
              </p:cNvSpPr>
              <p:nvPr>
                <p:custDataLst>
                  <p:tags r:id="rId4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grpSp>
        <p:grpSp>
          <p:nvGrpSpPr>
            <p:cNvPr id="87" name="MoonLegend5"/>
            <p:cNvGrpSpPr>
              <a:grpSpLocks noChangeAspect="1"/>
            </p:cNvGrpSpPr>
            <p:nvPr>
              <p:custDataLst>
                <p:tags r:id="rId4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4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97" name="Oval 51"/>
              <p:cNvSpPr>
                <a:spLocks noChangeAspect="1" noChangeArrowheads="1"/>
              </p:cNvSpPr>
              <p:nvPr>
                <p:custDataLst>
                  <p:tags r:id="rId4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grpSp>
        <p:sp>
          <p:nvSpPr>
            <p:cNvPr id="88" name="Legend1"/>
            <p:cNvSpPr>
              <a:spLocks noChangeArrowheads="1"/>
            </p:cNvSpPr>
            <p:nvPr/>
          </p:nvSpPr>
          <p:spPr bwMode="auto">
            <a:xfrm>
              <a:off x="6976269" y="286540"/>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89" name="Legend2"/>
            <p:cNvSpPr>
              <a:spLocks noChangeArrowheads="1"/>
            </p:cNvSpPr>
            <p:nvPr/>
          </p:nvSpPr>
          <p:spPr bwMode="auto">
            <a:xfrm>
              <a:off x="6976269" y="561178"/>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90" name="Legend3"/>
            <p:cNvSpPr>
              <a:spLocks noChangeArrowheads="1"/>
            </p:cNvSpPr>
            <p:nvPr/>
          </p:nvSpPr>
          <p:spPr bwMode="auto">
            <a:xfrm>
              <a:off x="6976269" y="835817"/>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91" name="Legend4"/>
            <p:cNvSpPr>
              <a:spLocks noChangeArrowheads="1"/>
            </p:cNvSpPr>
            <p:nvPr/>
          </p:nvSpPr>
          <p:spPr bwMode="auto">
            <a:xfrm>
              <a:off x="6976269" y="1107280"/>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sp>
          <p:nvSpPr>
            <p:cNvPr id="92" name="Legend5"/>
            <p:cNvSpPr>
              <a:spLocks noChangeArrowheads="1"/>
            </p:cNvSpPr>
            <p:nvPr/>
          </p:nvSpPr>
          <p:spPr bwMode="auto">
            <a:xfrm>
              <a:off x="6976269" y="1383505"/>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640">
                <a:buClr>
                  <a:srgbClr val="000000"/>
                </a:buClr>
              </a:pPr>
              <a:r>
                <a:rPr lang="en-US" sz="900">
                  <a:solidFill>
                    <a:srgbClr val="000000"/>
                  </a:solidFill>
                </a:rPr>
                <a:t>Legend</a:t>
              </a:r>
            </a:p>
          </p:txBody>
        </p:sp>
        <p:grpSp>
          <p:nvGrpSpPr>
            <p:cNvPr id="93" name="MoonLegend3"/>
            <p:cNvGrpSpPr>
              <a:grpSpLocks noChangeAspect="1"/>
            </p:cNvGrpSpPr>
            <p:nvPr>
              <p:custDataLst>
                <p:tags r:id="rId4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4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sp>
            <p:nvSpPr>
              <p:cNvPr id="95" name="Arc 48"/>
              <p:cNvSpPr>
                <a:spLocks noChangeAspect="1"/>
              </p:cNvSpPr>
              <p:nvPr>
                <p:custDataLst>
                  <p:tags r:id="rId4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solidFill>
                    <a:srgbClr val="000000"/>
                  </a:solidFill>
                </a:endParaRPr>
              </a:p>
            </p:txBody>
          </p:sp>
        </p:grpSp>
      </p:grpSp>
      <p:sp>
        <p:nvSpPr>
          <p:cNvPr id="104" name="Slide Number"/>
          <p:cNvSpPr txBox="1">
            <a:spLocks/>
          </p:cNvSpPr>
          <p:nvPr/>
        </p:nvSpPr>
        <p:spPr bwMode="auto">
          <a:xfrm>
            <a:off x="11841740" y="6654135"/>
            <a:ext cx="117019" cy="11541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50" smtClean="0">
                <a:solidFill>
                  <a:srgbClr val="FFFFFF"/>
                </a:solidFill>
              </a:rPr>
              <a:pPr algn="r"/>
              <a:t>‹#›</a:t>
            </a:fld>
            <a:endParaRPr lang="en-US" sz="75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5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19956" y="135845"/>
            <a:ext cx="838789"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C52AF609-D489-B2DA-7416-46B5D98A1F56}"/>
              </a:ext>
            </a:extLst>
          </p:cNvPr>
          <p:cNvSpPr txBox="1"/>
          <p:nvPr userDrawn="1"/>
        </p:nvSpPr>
        <p:spPr>
          <a:xfrm>
            <a:off x="5825516" y="6604440"/>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rgbClr val="FFFFFF"/>
                </a:solidFill>
              </a:rPr>
              <a:t>CONFIDENTIAL – FOR INTERNAL PLANNING ONLY</a:t>
            </a:r>
          </a:p>
        </p:txBody>
      </p:sp>
      <p:sp>
        <p:nvSpPr>
          <p:cNvPr id="3" name="TextBox 2">
            <a:extLst>
              <a:ext uri="{FF2B5EF4-FFF2-40B4-BE49-F238E27FC236}">
                <a16:creationId xmlns:a16="http://schemas.microsoft.com/office/drawing/2014/main" id="{F01D8156-CAF2-5F91-D38C-1A82C43BE59E}"/>
              </a:ext>
            </a:extLst>
          </p:cNvPr>
          <p:cNvSpPr txBox="1"/>
          <p:nvPr userDrawn="1"/>
        </p:nvSpPr>
        <p:spPr>
          <a:xfrm>
            <a:off x="5670986" y="6640708"/>
            <a:ext cx="6133229"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50" b="1">
                <a:solidFill>
                  <a:schemeClr val="tx1"/>
                </a:solidFill>
              </a:rPr>
              <a:t>CONFIDENTIAL – FOR INTERNAL PLANNING ONLY</a:t>
            </a:r>
          </a:p>
        </p:txBody>
      </p:sp>
    </p:spTree>
    <p:extLst>
      <p:ext uri="{BB962C8B-B14F-4D97-AF65-F5344CB8AC3E}">
        <p14:creationId xmlns:p14="http://schemas.microsoft.com/office/powerpoint/2010/main" val="9178448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4" r:id="rId35"/>
    <p:sldLayoutId id="2147483755" r:id="rId36"/>
  </p:sldLayoutIdLst>
  <p:hf sldNum="0" hdr="0" ftr="0" dt="0"/>
  <p:txStyles>
    <p:titleStyle>
      <a:lvl1pPr algn="l" defTabSz="684567" rtl="0" eaLnBrk="1" fontAlgn="base" hangingPunct="1">
        <a:spcBef>
          <a:spcPct val="0"/>
        </a:spcBef>
        <a:spcAft>
          <a:spcPct val="0"/>
        </a:spcAft>
        <a:tabLst>
          <a:tab pos="206342" algn="l"/>
        </a:tabLst>
        <a:defRPr sz="1425" b="1" baseline="0">
          <a:solidFill>
            <a:schemeClr val="tx2"/>
          </a:solidFill>
          <a:latin typeface="+mj-lt"/>
          <a:ea typeface="+mj-ea"/>
          <a:cs typeface="+mj-cs"/>
        </a:defRPr>
      </a:lvl1pPr>
      <a:lvl2pPr algn="l" defTabSz="684567" rtl="0" eaLnBrk="1" fontAlgn="base" hangingPunct="1">
        <a:spcBef>
          <a:spcPct val="0"/>
        </a:spcBef>
        <a:spcAft>
          <a:spcPct val="0"/>
        </a:spcAft>
        <a:defRPr sz="1425" b="1">
          <a:solidFill>
            <a:schemeClr val="tx2"/>
          </a:solidFill>
          <a:latin typeface="Arial" charset="0"/>
        </a:defRPr>
      </a:lvl2pPr>
      <a:lvl3pPr algn="l" defTabSz="684567" rtl="0" eaLnBrk="1" fontAlgn="base" hangingPunct="1">
        <a:spcBef>
          <a:spcPct val="0"/>
        </a:spcBef>
        <a:spcAft>
          <a:spcPct val="0"/>
        </a:spcAft>
        <a:defRPr sz="1425" b="1">
          <a:solidFill>
            <a:schemeClr val="tx2"/>
          </a:solidFill>
          <a:latin typeface="Arial" charset="0"/>
        </a:defRPr>
      </a:lvl3pPr>
      <a:lvl4pPr algn="l" defTabSz="684567" rtl="0" eaLnBrk="1" fontAlgn="base" hangingPunct="1">
        <a:spcBef>
          <a:spcPct val="0"/>
        </a:spcBef>
        <a:spcAft>
          <a:spcPct val="0"/>
        </a:spcAft>
        <a:defRPr sz="1425" b="1">
          <a:solidFill>
            <a:schemeClr val="tx2"/>
          </a:solidFill>
          <a:latin typeface="Arial" charset="0"/>
        </a:defRPr>
      </a:lvl4pPr>
      <a:lvl5pPr algn="l" defTabSz="684567" rtl="0" eaLnBrk="1" fontAlgn="base" hangingPunct="1">
        <a:spcBef>
          <a:spcPct val="0"/>
        </a:spcBef>
        <a:spcAft>
          <a:spcPct val="0"/>
        </a:spcAft>
        <a:defRPr sz="1425" b="1">
          <a:solidFill>
            <a:schemeClr val="tx2"/>
          </a:solidFill>
          <a:latin typeface="Arial" charset="0"/>
        </a:defRPr>
      </a:lvl5pPr>
      <a:lvl6pPr marL="349562" algn="l" defTabSz="684567" rtl="0" eaLnBrk="1" fontAlgn="base" hangingPunct="1">
        <a:spcBef>
          <a:spcPct val="0"/>
        </a:spcBef>
        <a:spcAft>
          <a:spcPct val="0"/>
        </a:spcAft>
        <a:defRPr sz="1425" b="1">
          <a:solidFill>
            <a:schemeClr val="tx2"/>
          </a:solidFill>
          <a:latin typeface="Arial" charset="0"/>
        </a:defRPr>
      </a:lvl6pPr>
      <a:lvl7pPr marL="699131" algn="l" defTabSz="684567" rtl="0" eaLnBrk="1" fontAlgn="base" hangingPunct="1">
        <a:spcBef>
          <a:spcPct val="0"/>
        </a:spcBef>
        <a:spcAft>
          <a:spcPct val="0"/>
        </a:spcAft>
        <a:defRPr sz="1425" b="1">
          <a:solidFill>
            <a:schemeClr val="tx2"/>
          </a:solidFill>
          <a:latin typeface="Arial" charset="0"/>
        </a:defRPr>
      </a:lvl7pPr>
      <a:lvl8pPr marL="1048701" algn="l" defTabSz="684567" rtl="0" eaLnBrk="1" fontAlgn="base" hangingPunct="1">
        <a:spcBef>
          <a:spcPct val="0"/>
        </a:spcBef>
        <a:spcAft>
          <a:spcPct val="0"/>
        </a:spcAft>
        <a:defRPr sz="1425" b="1">
          <a:solidFill>
            <a:schemeClr val="tx2"/>
          </a:solidFill>
          <a:latin typeface="Arial" charset="0"/>
        </a:defRPr>
      </a:lvl8pPr>
      <a:lvl9pPr marL="1398265" algn="l" defTabSz="684567" rtl="0" eaLnBrk="1" fontAlgn="base" hangingPunct="1">
        <a:spcBef>
          <a:spcPct val="0"/>
        </a:spcBef>
        <a:spcAft>
          <a:spcPct val="0"/>
        </a:spcAft>
        <a:defRPr sz="1425" b="1">
          <a:solidFill>
            <a:schemeClr val="tx2"/>
          </a:solidFill>
          <a:latin typeface="Arial" charset="0"/>
        </a:defRPr>
      </a:lvl9pPr>
    </p:titleStyle>
    <p:bodyStyle>
      <a:lvl1pPr marL="0" indent="0" algn="l" defTabSz="684567"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48082" indent="-146870" algn="l" defTabSz="684567"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9562" indent="-200273" algn="l" defTabSz="684567"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469730" indent="-118950" algn="l" defTabSz="684567"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573290" indent="-99527" algn="l" defTabSz="684567"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573290" indent="-99527" algn="l" defTabSz="684567"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290" indent="-99527" algn="l" defTabSz="684567"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290" indent="-99527" algn="l" defTabSz="684567"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290" indent="-99527" algn="l" defTabSz="684567"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131" rtl="0" eaLnBrk="1" latinLnBrk="0" hangingPunct="1">
        <a:defRPr sz="1350" kern="1200">
          <a:solidFill>
            <a:schemeClr val="tx1"/>
          </a:solidFill>
          <a:latin typeface="+mn-lt"/>
          <a:ea typeface="+mn-ea"/>
          <a:cs typeface="+mn-cs"/>
        </a:defRPr>
      </a:lvl1pPr>
      <a:lvl2pPr marL="349562" algn="l" defTabSz="699131" rtl="0" eaLnBrk="1" latinLnBrk="0" hangingPunct="1">
        <a:defRPr sz="1350" kern="1200">
          <a:solidFill>
            <a:schemeClr val="tx1"/>
          </a:solidFill>
          <a:latin typeface="+mn-lt"/>
          <a:ea typeface="+mn-ea"/>
          <a:cs typeface="+mn-cs"/>
        </a:defRPr>
      </a:lvl2pPr>
      <a:lvl3pPr marL="699131" algn="l" defTabSz="699131" rtl="0" eaLnBrk="1" latinLnBrk="0" hangingPunct="1">
        <a:defRPr sz="1350" kern="1200">
          <a:solidFill>
            <a:schemeClr val="tx1"/>
          </a:solidFill>
          <a:latin typeface="+mn-lt"/>
          <a:ea typeface="+mn-ea"/>
          <a:cs typeface="+mn-cs"/>
        </a:defRPr>
      </a:lvl3pPr>
      <a:lvl4pPr marL="1048701" algn="l" defTabSz="699131" rtl="0" eaLnBrk="1" latinLnBrk="0" hangingPunct="1">
        <a:defRPr sz="1350" kern="1200">
          <a:solidFill>
            <a:schemeClr val="tx1"/>
          </a:solidFill>
          <a:latin typeface="+mn-lt"/>
          <a:ea typeface="+mn-ea"/>
          <a:cs typeface="+mn-cs"/>
        </a:defRPr>
      </a:lvl4pPr>
      <a:lvl5pPr marL="1398265" algn="l" defTabSz="699131" rtl="0" eaLnBrk="1" latinLnBrk="0" hangingPunct="1">
        <a:defRPr sz="1350" kern="1200">
          <a:solidFill>
            <a:schemeClr val="tx1"/>
          </a:solidFill>
          <a:latin typeface="+mn-lt"/>
          <a:ea typeface="+mn-ea"/>
          <a:cs typeface="+mn-cs"/>
        </a:defRPr>
      </a:lvl5pPr>
      <a:lvl6pPr marL="1747833" algn="l" defTabSz="699131" rtl="0" eaLnBrk="1" latinLnBrk="0" hangingPunct="1">
        <a:defRPr sz="1350" kern="1200">
          <a:solidFill>
            <a:schemeClr val="tx1"/>
          </a:solidFill>
          <a:latin typeface="+mn-lt"/>
          <a:ea typeface="+mn-ea"/>
          <a:cs typeface="+mn-cs"/>
        </a:defRPr>
      </a:lvl6pPr>
      <a:lvl7pPr marL="2097398" algn="l" defTabSz="699131" rtl="0" eaLnBrk="1" latinLnBrk="0" hangingPunct="1">
        <a:defRPr sz="1350" kern="1200">
          <a:solidFill>
            <a:schemeClr val="tx1"/>
          </a:solidFill>
          <a:latin typeface="+mn-lt"/>
          <a:ea typeface="+mn-ea"/>
          <a:cs typeface="+mn-cs"/>
        </a:defRPr>
      </a:lvl7pPr>
      <a:lvl8pPr marL="2446965" algn="l" defTabSz="699131" rtl="0" eaLnBrk="1" latinLnBrk="0" hangingPunct="1">
        <a:defRPr sz="1350" kern="1200">
          <a:solidFill>
            <a:schemeClr val="tx1"/>
          </a:solidFill>
          <a:latin typeface="+mn-lt"/>
          <a:ea typeface="+mn-ea"/>
          <a:cs typeface="+mn-cs"/>
        </a:defRPr>
      </a:lvl8pPr>
      <a:lvl9pPr marL="2796532" algn="l" defTabSz="69913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9.emf"/><Relationship Id="rId4" Type="http://schemas.openxmlformats.org/officeDocument/2006/relationships/oleObject" Target="../embeddings/oleObject28.bin"/></Relationships>
</file>

<file path=ppt/slides/_rels/slide10.xml.rels><?xml version="1.0" encoding="UTF-8" standalone="yes"?>
<Relationships xmlns="http://schemas.openxmlformats.org/package/2006/relationships"><Relationship Id="rId3" Type="http://schemas.openxmlformats.org/officeDocument/2006/relationships/hyperlink" Target="https://s-us.chkmkt.com/?e=365251&amp;d=l&amp;h=4FD610BC164E15C"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41.png"/><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customXml" Target="../ink/ink1.xml"/><Relationship Id="rId4" Type="http://schemas.openxmlformats.org/officeDocument/2006/relationships/hyperlink" Target="https://www.mass.gov/community-behavioral-health-center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mass.gov/BHroadmap"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svg"/><Relationship Id="rId1" Type="http://schemas.openxmlformats.org/officeDocument/2006/relationships/slideLayout" Target="../slideLayouts/slideLayout45.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1"/>
            </p:custDataLst>
            <p:extLst>
              <p:ext uri="{D42A27DB-BD31-4B8C-83A1-F6EECF244321}">
                <p14:modId xmlns:p14="http://schemas.microsoft.com/office/powerpoint/2010/main" val="449924401"/>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08E1A0E-58FC-4C3A-BE87-CD4FC383EE3A}"/>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3561598" y="2286000"/>
            <a:ext cx="6039602" cy="861774"/>
          </a:xfrm>
        </p:spPr>
        <p:txBody>
          <a:bodyPr vert="horz"/>
          <a:lstStyle/>
          <a:p>
            <a:r>
              <a:rPr lang="en-US" dirty="0"/>
              <a:t>Behavioral Health Crisis Services</a:t>
            </a:r>
          </a:p>
        </p:txBody>
      </p:sp>
      <p:sp>
        <p:nvSpPr>
          <p:cNvPr id="3" name="Subtitle 2"/>
          <p:cNvSpPr>
            <a:spLocks noGrp="1"/>
          </p:cNvSpPr>
          <p:nvPr>
            <p:ph type="subTitle" idx="1"/>
          </p:nvPr>
        </p:nvSpPr>
        <p:spPr/>
        <p:txBody>
          <a:bodyPr/>
          <a:lstStyle/>
          <a:p>
            <a:r>
              <a:rPr lang="en-US"/>
              <a:t>September </a:t>
            </a:r>
            <a:r>
              <a:rPr lang="en-US" dirty="0"/>
              <a:t>2025</a:t>
            </a:r>
          </a:p>
        </p:txBody>
      </p:sp>
      <p:sp>
        <p:nvSpPr>
          <p:cNvPr id="6" name="Rectangle 5">
            <a:extLst>
              <a:ext uri="{FF2B5EF4-FFF2-40B4-BE49-F238E27FC236}">
                <a16:creationId xmlns:a16="http://schemas.microsoft.com/office/drawing/2014/main" id="{6CC13EA3-59E0-E3E0-1597-89EF3E44B052}"/>
              </a:ext>
            </a:extLst>
          </p:cNvPr>
          <p:cNvSpPr/>
          <p:nvPr/>
        </p:nvSpPr>
        <p:spPr>
          <a:xfrm>
            <a:off x="304800" y="6477000"/>
            <a:ext cx="3962400" cy="2154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1554-6CB0-5F15-891B-99A6D5AB4325}"/>
              </a:ext>
            </a:extLst>
          </p:cNvPr>
          <p:cNvSpPr>
            <a:spLocks noGrp="1"/>
          </p:cNvSpPr>
          <p:nvPr>
            <p:ph type="title"/>
          </p:nvPr>
        </p:nvSpPr>
        <p:spPr>
          <a:xfrm>
            <a:off x="950432" y="194783"/>
            <a:ext cx="10314555" cy="769493"/>
          </a:xfrm>
        </p:spPr>
        <p:txBody>
          <a:bodyPr>
            <a:normAutofit/>
          </a:bodyPr>
          <a:lstStyle/>
          <a:p>
            <a:r>
              <a:rPr lang="en-US" dirty="0">
                <a:latin typeface="Arial Narrow"/>
              </a:rPr>
              <a:t>Behavioral Health Roadmap Feedback Portal</a:t>
            </a:r>
            <a:endParaRPr lang="en-US" dirty="0"/>
          </a:p>
        </p:txBody>
      </p:sp>
      <p:sp>
        <p:nvSpPr>
          <p:cNvPr id="6" name="Slide Number Placeholder 5">
            <a:extLst>
              <a:ext uri="{FF2B5EF4-FFF2-40B4-BE49-F238E27FC236}">
                <a16:creationId xmlns:a16="http://schemas.microsoft.com/office/drawing/2014/main" id="{D09BDF47-6049-E691-03A4-E707B571F6EA}"/>
              </a:ext>
            </a:extLst>
          </p:cNvPr>
          <p:cNvSpPr>
            <a:spLocks noGrp="1"/>
          </p:cNvSpPr>
          <p:nvPr>
            <p:ph type="sldNum" sz="quarter" idx="12"/>
          </p:nvPr>
        </p:nvSpPr>
        <p:spPr/>
        <p:txBody>
          <a:bodyPr/>
          <a:lstStyle/>
          <a:p>
            <a:endParaRPr lang="en-US" dirty="0"/>
          </a:p>
        </p:txBody>
      </p:sp>
      <p:sp>
        <p:nvSpPr>
          <p:cNvPr id="8" name="Chord 7">
            <a:extLst>
              <a:ext uri="{FF2B5EF4-FFF2-40B4-BE49-F238E27FC236}">
                <a16:creationId xmlns:a16="http://schemas.microsoft.com/office/drawing/2014/main" id="{FDE39033-ECF0-BB53-9FCB-0A8F29F0B4A1}"/>
              </a:ext>
            </a:extLst>
          </p:cNvPr>
          <p:cNvSpPr/>
          <p:nvPr/>
        </p:nvSpPr>
        <p:spPr>
          <a:xfrm rot="254132">
            <a:off x="550145" y="2545161"/>
            <a:ext cx="3275014" cy="3444380"/>
          </a:xfrm>
          <a:prstGeom prst="chord">
            <a:avLst>
              <a:gd name="adj1" fmla="val 4884031"/>
              <a:gd name="adj2" fmla="val 16200000"/>
            </a:avLst>
          </a:prstGeom>
          <a:solidFill>
            <a:srgbClr val="28AAE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D92B2917-5FA7-C466-B613-F69FF08A125C}"/>
              </a:ext>
            </a:extLst>
          </p:cNvPr>
          <p:cNvSpPr txBox="1"/>
          <p:nvPr/>
        </p:nvSpPr>
        <p:spPr>
          <a:xfrm>
            <a:off x="2511374" y="3248938"/>
            <a:ext cx="8750300" cy="2492990"/>
          </a:xfrm>
          <a:prstGeom prst="rect">
            <a:avLst/>
          </a:prstGeom>
          <a:noFill/>
        </p:spPr>
        <p:txBody>
          <a:bodyPr wrap="square" lIns="0" tIns="0" rIns="0" bIns="0" rtlCol="0" anchor="t">
            <a:spAutoFit/>
          </a:bodyPr>
          <a:lstStyle/>
          <a:p>
            <a:pPr marL="0" marR="0">
              <a:spcBef>
                <a:spcPts val="0"/>
              </a:spcBef>
              <a:spcAft>
                <a:spcPts val="0"/>
              </a:spcAft>
            </a:pPr>
            <a:endParaRPr lang="es-ES_tradnl" sz="1800" dirty="0">
              <a:solidFill>
                <a:schemeClr val="tx2"/>
              </a:solidFill>
              <a:effectLst/>
              <a:latin typeface="Arial"/>
              <a:ea typeface="Calibri" panose="020F0502020204030204" pitchFamily="34" charset="0"/>
              <a:cs typeface="Arial"/>
            </a:endParaRPr>
          </a:p>
          <a:p>
            <a:pPr marL="0" marR="0">
              <a:spcBef>
                <a:spcPts val="0"/>
              </a:spcBef>
              <a:spcAft>
                <a:spcPts val="0"/>
              </a:spcAft>
            </a:pPr>
            <a:r>
              <a:rPr lang="en-US" sz="1400" dirty="0">
                <a:solidFill>
                  <a:schemeClr val="tx2"/>
                </a:solidFill>
                <a:effectLst/>
                <a:latin typeface="Metropolis"/>
                <a:ea typeface="Calibri"/>
                <a:cs typeface="Arial"/>
              </a:rPr>
              <a:t>Portal for individuals, families, groups, and providers to submit issues and concerns related to behavioral health services including the Behavioral Health Help Line (BHHL), Community Behavioral Health Centers (CBHCs), and Behavioral Health (BH) Urgent Care.</a:t>
            </a:r>
            <a:endParaRPr lang="es-ES_tradnl" sz="1400" dirty="0">
              <a:solidFill>
                <a:schemeClr val="tx2"/>
              </a:solidFill>
              <a:effectLst/>
              <a:latin typeface="Metropolis"/>
              <a:ea typeface="Calibri"/>
              <a:cs typeface="Arial"/>
            </a:endParaRPr>
          </a:p>
          <a:p>
            <a:pPr marL="0" marR="0">
              <a:spcBef>
                <a:spcPts val="0"/>
              </a:spcBef>
              <a:spcAft>
                <a:spcPts val="0"/>
              </a:spcAft>
            </a:pPr>
            <a:endParaRPr lang="es-ES_tradnl" sz="1400" dirty="0">
              <a:solidFill>
                <a:schemeClr val="tx2"/>
              </a:solidFill>
              <a:effectLst/>
              <a:latin typeface="Metropolis" panose="00000800000000000000" pitchFamily="50" charset="0"/>
              <a:ea typeface="Calibri" panose="020F0502020204030204" pitchFamily="34" charset="0"/>
              <a:cs typeface="Arial"/>
            </a:endParaRPr>
          </a:p>
          <a:p>
            <a:r>
              <a:rPr lang="en-US" sz="1400" dirty="0">
                <a:solidFill>
                  <a:schemeClr val="tx2"/>
                </a:solidFill>
                <a:effectLst/>
                <a:latin typeface="Metropolis"/>
                <a:ea typeface="Calibri"/>
                <a:cs typeface="Arial"/>
              </a:rPr>
              <a:t>This form is only monitored during normal business hours of Monday-Friday, 8:30 a.m. to 5 p.m.</a:t>
            </a:r>
            <a:r>
              <a:rPr lang="en-US" sz="1400" dirty="0">
                <a:solidFill>
                  <a:schemeClr val="tx2"/>
                </a:solidFill>
                <a:latin typeface="Metropolis"/>
                <a:ea typeface="Calibri"/>
                <a:cs typeface="Arial"/>
              </a:rPr>
              <a:t> </a:t>
            </a:r>
            <a:r>
              <a:rPr lang="en-US" sz="1400" dirty="0">
                <a:solidFill>
                  <a:schemeClr val="tx2"/>
                </a:solidFill>
                <a:effectLst/>
                <a:latin typeface="Metropolis"/>
                <a:ea typeface="Calibri"/>
                <a:cs typeface="Arial"/>
              </a:rPr>
              <a:t>If you require immediate connection to services, please call the BHHL at 833-773-2445</a:t>
            </a:r>
            <a:endParaRPr lang="es-ES_tradnl" sz="1400" dirty="0">
              <a:solidFill>
                <a:schemeClr val="tx2"/>
              </a:solidFill>
              <a:effectLst/>
              <a:latin typeface="Metropolis"/>
              <a:ea typeface="Calibri"/>
              <a:cs typeface="Arial"/>
            </a:endParaRPr>
          </a:p>
          <a:p>
            <a:pPr marL="0" marR="0">
              <a:spcBef>
                <a:spcPts val="0"/>
              </a:spcBef>
              <a:spcAft>
                <a:spcPts val="0"/>
              </a:spcAft>
            </a:pPr>
            <a:endParaRPr lang="es-ES_tradnl" sz="1400" b="1" dirty="0">
              <a:solidFill>
                <a:schemeClr val="tx2"/>
              </a:solidFill>
              <a:effectLst/>
              <a:latin typeface="Metropolis" panose="00000800000000000000" pitchFamily="50" charset="0"/>
              <a:ea typeface="Calibri" panose="020F0502020204030204" pitchFamily="34" charset="0"/>
              <a:cs typeface="Arial"/>
            </a:endParaRPr>
          </a:p>
          <a:p>
            <a:r>
              <a:rPr lang="en-US" sz="1400" dirty="0">
                <a:solidFill>
                  <a:schemeClr val="tx2"/>
                </a:solidFill>
                <a:effectLst/>
                <a:latin typeface="Metropolis"/>
                <a:ea typeface="Calibri"/>
                <a:cs typeface="Arial"/>
              </a:rPr>
              <a:t>Note to Providers:</a:t>
            </a:r>
            <a:r>
              <a:rPr lang="en-US" dirty="0">
                <a:solidFill>
                  <a:schemeClr val="tx2"/>
                </a:solidFill>
                <a:effectLst/>
                <a:latin typeface="Arial Narrow"/>
                <a:ea typeface="Calibri"/>
                <a:cs typeface="Arial"/>
              </a:rPr>
              <a:t> </a:t>
            </a:r>
            <a:r>
              <a:rPr lang="en-US" sz="1400" dirty="0">
                <a:solidFill>
                  <a:schemeClr val="tx2"/>
                </a:solidFill>
                <a:effectLst/>
                <a:latin typeface="Metropolis"/>
                <a:ea typeface="Calibri"/>
                <a:cs typeface="Arial"/>
              </a:rPr>
              <a:t>Please </a:t>
            </a:r>
            <a:r>
              <a:rPr lang="en-US" sz="1400" u="sng" dirty="0">
                <a:solidFill>
                  <a:schemeClr val="tx2"/>
                </a:solidFill>
                <a:effectLst/>
                <a:latin typeface="Metropolis"/>
                <a:ea typeface="Calibri"/>
                <a:cs typeface="Arial"/>
              </a:rPr>
              <a:t>do not report formal adverse incidents and serious reportable events here</a:t>
            </a:r>
            <a:r>
              <a:rPr lang="en-US" sz="1400" dirty="0">
                <a:solidFill>
                  <a:schemeClr val="tx2"/>
                </a:solidFill>
                <a:effectLst/>
                <a:latin typeface="Metropolis"/>
                <a:ea typeface="Calibri"/>
                <a:cs typeface="Arial"/>
              </a:rPr>
              <a:t>.</a:t>
            </a:r>
            <a:r>
              <a:rPr lang="en-US" sz="1400" dirty="0">
                <a:solidFill>
                  <a:schemeClr val="tx2"/>
                </a:solidFill>
                <a:latin typeface="Metropolis"/>
                <a:ea typeface="Calibri"/>
                <a:cs typeface="Arial"/>
              </a:rPr>
              <a:t> </a:t>
            </a:r>
          </a:p>
          <a:p>
            <a:pPr marL="0" marR="0">
              <a:spcBef>
                <a:spcPts val="0"/>
              </a:spcBef>
              <a:spcAft>
                <a:spcPts val="0"/>
              </a:spcAft>
            </a:pPr>
            <a:r>
              <a:rPr lang="en-US" sz="1400" dirty="0">
                <a:solidFill>
                  <a:schemeClr val="tx2"/>
                </a:solidFill>
                <a:effectLst/>
                <a:latin typeface="Metropolis"/>
                <a:ea typeface="Calibri"/>
                <a:cs typeface="Arial"/>
              </a:rPr>
              <a:t>Instead, follow your standard Provider/Payer/ DMH process for reporting adverse incidents and serious reportable events.</a:t>
            </a:r>
            <a:r>
              <a:rPr lang="en-US" sz="1400" dirty="0">
                <a:solidFill>
                  <a:schemeClr val="tx2"/>
                </a:solidFill>
                <a:latin typeface="Metropolis"/>
                <a:ea typeface="Calibri"/>
                <a:cs typeface="Arial"/>
              </a:rPr>
              <a:t> </a:t>
            </a:r>
            <a:endParaRPr lang="es-ES_tradnl" sz="1400" dirty="0">
              <a:solidFill>
                <a:schemeClr val="tx2"/>
              </a:solidFill>
              <a:effectLst/>
              <a:latin typeface="Metropolis"/>
              <a:ea typeface="Calibri"/>
            </a:endParaRPr>
          </a:p>
        </p:txBody>
      </p:sp>
      <p:cxnSp>
        <p:nvCxnSpPr>
          <p:cNvPr id="14" name="Straight Connector 13">
            <a:extLst>
              <a:ext uri="{FF2B5EF4-FFF2-40B4-BE49-F238E27FC236}">
                <a16:creationId xmlns:a16="http://schemas.microsoft.com/office/drawing/2014/main" id="{65EC1719-59A5-044A-35AB-9779DD2E90D8}"/>
              </a:ext>
            </a:extLst>
          </p:cNvPr>
          <p:cNvCxnSpPr>
            <a:cxnSpLocks/>
          </p:cNvCxnSpPr>
          <p:nvPr/>
        </p:nvCxnSpPr>
        <p:spPr>
          <a:xfrm>
            <a:off x="2293883" y="5965497"/>
            <a:ext cx="86868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1E4B59-5704-78FE-1BF0-EAC60310C532}"/>
              </a:ext>
            </a:extLst>
          </p:cNvPr>
          <p:cNvCxnSpPr>
            <a:cxnSpLocks/>
          </p:cNvCxnSpPr>
          <p:nvPr/>
        </p:nvCxnSpPr>
        <p:spPr>
          <a:xfrm>
            <a:off x="2293883" y="2561897"/>
            <a:ext cx="868680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63FB444-4811-9CE9-73C9-8897C614444B}"/>
              </a:ext>
            </a:extLst>
          </p:cNvPr>
          <p:cNvSpPr txBox="1"/>
          <p:nvPr/>
        </p:nvSpPr>
        <p:spPr>
          <a:xfrm>
            <a:off x="2458983" y="2925964"/>
            <a:ext cx="6834716" cy="307777"/>
          </a:xfrm>
          <a:prstGeom prst="rect">
            <a:avLst/>
          </a:prstGeom>
          <a:noFill/>
        </p:spPr>
        <p:txBody>
          <a:bodyPr wrap="square" lIns="0" tIns="0" rIns="0" bIns="0" rtlCol="0" anchor="t">
            <a:spAutoFit/>
          </a:bodyPr>
          <a:lstStyle/>
          <a:p>
            <a:r>
              <a:rPr lang="en-US" sz="2000" b="1" dirty="0">
                <a:solidFill>
                  <a:srgbClr val="0070C0"/>
                </a:solidFill>
                <a:latin typeface="Arial Narrow"/>
                <a:ea typeface="+mn-lt"/>
                <a:cs typeface="+mn-lt"/>
                <a:hlinkClick r:id="rId3">
                  <a:extLst>
                    <a:ext uri="{A12FA001-AC4F-418D-AE19-62706E023703}">
                      <ahyp:hlinkClr xmlns:ahyp="http://schemas.microsoft.com/office/drawing/2018/hyperlinkcolor" val="tx"/>
                    </a:ext>
                  </a:extLst>
                </a:hlinkClick>
              </a:rPr>
              <a:t>https://s-us.chkmkt.com/?e=365251&amp;d=l&amp;h=4FD610BC164E15C</a:t>
            </a:r>
            <a:endParaRPr lang="en-US" sz="2000" b="1" dirty="0">
              <a:solidFill>
                <a:srgbClr val="0070C0"/>
              </a:solidFill>
              <a:latin typeface="Arial Narrow"/>
              <a:hlinkClick r:id="rId3">
                <a:extLst>
                  <a:ext uri="{A12FA001-AC4F-418D-AE19-62706E023703}">
                    <ahyp:hlinkClr xmlns:ahyp="http://schemas.microsoft.com/office/drawing/2018/hyperlinkcolor" val="tx"/>
                  </a:ext>
                </a:extLst>
              </a:hlinkClick>
            </a:endParaRPr>
          </a:p>
        </p:txBody>
      </p:sp>
      <p:pic>
        <p:nvPicPr>
          <p:cNvPr id="20" name="Picture 19" descr="A qr code on a black background&#10;&#10;Description automatically generated">
            <a:extLst>
              <a:ext uri="{FF2B5EF4-FFF2-40B4-BE49-F238E27FC236}">
                <a16:creationId xmlns:a16="http://schemas.microsoft.com/office/drawing/2014/main" id="{C82E2FC7-4B7C-0B07-88B5-25A9CD330E14}"/>
              </a:ext>
            </a:extLst>
          </p:cNvPr>
          <p:cNvPicPr>
            <a:picLocks noChangeAspect="1"/>
          </p:cNvPicPr>
          <p:nvPr/>
        </p:nvPicPr>
        <p:blipFill>
          <a:blip r:embed="rId4"/>
          <a:stretch>
            <a:fillRect/>
          </a:stretch>
        </p:blipFill>
        <p:spPr>
          <a:xfrm>
            <a:off x="8879698" y="1448624"/>
            <a:ext cx="1888781" cy="1888781"/>
          </a:xfrm>
          <a:prstGeom prst="rect">
            <a:avLst/>
          </a:prstGeom>
        </p:spPr>
      </p:pic>
      <p:sp>
        <p:nvSpPr>
          <p:cNvPr id="3" name="Rectangle 2">
            <a:extLst>
              <a:ext uri="{FF2B5EF4-FFF2-40B4-BE49-F238E27FC236}">
                <a16:creationId xmlns:a16="http://schemas.microsoft.com/office/drawing/2014/main" id="{26FF9741-FAC6-758E-536A-24FA41FF237A}"/>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76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943" t="7407"/>
          <a:stretch/>
        </p:blipFill>
        <p:spPr>
          <a:xfrm>
            <a:off x="1597675" y="837842"/>
            <a:ext cx="9067800" cy="5715358"/>
          </a:xfrm>
          <a:prstGeom prst="rect">
            <a:avLst/>
          </a:prstGeom>
        </p:spPr>
      </p:pic>
      <p:sp>
        <p:nvSpPr>
          <p:cNvPr id="2" name="Title 1"/>
          <p:cNvSpPr>
            <a:spLocks noGrp="1"/>
          </p:cNvSpPr>
          <p:nvPr>
            <p:ph type="title"/>
          </p:nvPr>
        </p:nvSpPr>
        <p:spPr>
          <a:xfrm>
            <a:off x="1828800" y="88774"/>
            <a:ext cx="8763000" cy="307777"/>
          </a:xfrm>
        </p:spPr>
        <p:txBody>
          <a:bodyPr/>
          <a:lstStyle/>
          <a:p>
            <a:r>
              <a:rPr lang="en-US" sz="2000" dirty="0"/>
              <a:t>Community Behavioral Health Centers and their catchment areas</a:t>
            </a:r>
          </a:p>
        </p:txBody>
      </p:sp>
      <p:cxnSp>
        <p:nvCxnSpPr>
          <p:cNvPr id="9" name="Straight Connector 8"/>
          <p:cNvCxnSpPr>
            <a:cxnSpLocks/>
            <a:endCxn id="10" idx="1"/>
          </p:cNvCxnSpPr>
          <p:nvPr/>
        </p:nvCxnSpPr>
        <p:spPr>
          <a:xfrm>
            <a:off x="7599997" y="2505667"/>
            <a:ext cx="495524" cy="140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61897" y="2467567"/>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 name="Rectangle 10"/>
          <p:cNvSpPr/>
          <p:nvPr/>
        </p:nvSpPr>
        <p:spPr>
          <a:xfrm>
            <a:off x="8234363" y="2398276"/>
            <a:ext cx="914400" cy="369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 name="Rectangle 11"/>
          <p:cNvSpPr/>
          <p:nvPr/>
        </p:nvSpPr>
        <p:spPr>
          <a:xfrm>
            <a:off x="8991600" y="3809642"/>
            <a:ext cx="762000" cy="369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 name="TextBox 12"/>
          <p:cNvSpPr txBox="1"/>
          <p:nvPr/>
        </p:nvSpPr>
        <p:spPr bwMode="auto">
          <a:xfrm>
            <a:off x="7474359" y="1203162"/>
            <a:ext cx="618888" cy="163748"/>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NORTH ESSEX</a:t>
            </a:r>
          </a:p>
        </p:txBody>
      </p:sp>
      <p:sp>
        <p:nvSpPr>
          <p:cNvPr id="10" name="TextBox 9"/>
          <p:cNvSpPr txBox="1"/>
          <p:nvPr/>
        </p:nvSpPr>
        <p:spPr bwMode="auto">
          <a:xfrm>
            <a:off x="8095524" y="2589848"/>
            <a:ext cx="1557337" cy="112803"/>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North Suffolk Mental Health Assoc.</a:t>
            </a:r>
            <a:endParaRPr lang="en-US" sz="600" b="1" kern="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bwMode="auto">
          <a:xfrm>
            <a:off x="7579046" y="2407565"/>
            <a:ext cx="1557337" cy="132097"/>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BOSTON/CAMBRIDGE/SOMERVILLE</a:t>
            </a:r>
          </a:p>
        </p:txBody>
      </p:sp>
      <p:sp>
        <p:nvSpPr>
          <p:cNvPr id="19" name="TextBox 18"/>
          <p:cNvSpPr txBox="1"/>
          <p:nvPr/>
        </p:nvSpPr>
        <p:spPr bwMode="auto">
          <a:xfrm>
            <a:off x="7438907" y="2035468"/>
            <a:ext cx="373619" cy="133349"/>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TRI-CITY</a:t>
            </a:r>
          </a:p>
        </p:txBody>
      </p:sp>
      <p:sp>
        <p:nvSpPr>
          <p:cNvPr id="14" name="TextBox 13"/>
          <p:cNvSpPr txBox="1"/>
          <p:nvPr/>
        </p:nvSpPr>
        <p:spPr bwMode="auto">
          <a:xfrm>
            <a:off x="6804476" y="3085924"/>
            <a:ext cx="603567" cy="152221"/>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NORWOOD</a:t>
            </a:r>
          </a:p>
        </p:txBody>
      </p:sp>
      <p:sp>
        <p:nvSpPr>
          <p:cNvPr id="27" name="TextBox 26"/>
          <p:cNvSpPr txBox="1"/>
          <p:nvPr/>
        </p:nvSpPr>
        <p:spPr bwMode="auto">
          <a:xfrm>
            <a:off x="6477000" y="2239838"/>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METRO WEST</a:t>
            </a:r>
          </a:p>
        </p:txBody>
      </p:sp>
      <p:sp>
        <p:nvSpPr>
          <p:cNvPr id="28" name="TextBox 27"/>
          <p:cNvSpPr txBox="1"/>
          <p:nvPr/>
        </p:nvSpPr>
        <p:spPr bwMode="auto">
          <a:xfrm>
            <a:off x="7104697" y="1514784"/>
            <a:ext cx="457200" cy="133349"/>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LAWRENCE</a:t>
            </a:r>
          </a:p>
        </p:txBody>
      </p:sp>
      <p:sp>
        <p:nvSpPr>
          <p:cNvPr id="29" name="TextBox 28"/>
          <p:cNvSpPr txBox="1"/>
          <p:nvPr/>
        </p:nvSpPr>
        <p:spPr bwMode="auto">
          <a:xfrm>
            <a:off x="6591300" y="1695096"/>
            <a:ext cx="457200" cy="133349"/>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LOWELL</a:t>
            </a:r>
          </a:p>
        </p:txBody>
      </p:sp>
      <p:sp>
        <p:nvSpPr>
          <p:cNvPr id="32" name="TextBox 31"/>
          <p:cNvSpPr txBox="1"/>
          <p:nvPr/>
        </p:nvSpPr>
        <p:spPr bwMode="auto">
          <a:xfrm>
            <a:off x="7117005" y="4467607"/>
            <a:ext cx="603567" cy="152221"/>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FALL RIVER</a:t>
            </a:r>
          </a:p>
        </p:txBody>
      </p:sp>
      <p:sp>
        <p:nvSpPr>
          <p:cNvPr id="33" name="TextBox 32"/>
          <p:cNvSpPr txBox="1"/>
          <p:nvPr/>
        </p:nvSpPr>
        <p:spPr bwMode="auto">
          <a:xfrm>
            <a:off x="8215858" y="4082437"/>
            <a:ext cx="603567" cy="220764"/>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SOUTHERN COAST</a:t>
            </a:r>
          </a:p>
        </p:txBody>
      </p:sp>
      <p:sp>
        <p:nvSpPr>
          <p:cNvPr id="34" name="TextBox 33"/>
          <p:cNvSpPr txBox="1"/>
          <p:nvPr/>
        </p:nvSpPr>
        <p:spPr bwMode="auto">
          <a:xfrm>
            <a:off x="9308783" y="4995328"/>
            <a:ext cx="685800" cy="220764"/>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CAPE COD &amp; THE ISLANDS</a:t>
            </a:r>
          </a:p>
        </p:txBody>
      </p:sp>
      <p:sp>
        <p:nvSpPr>
          <p:cNvPr id="35" name="TextBox 34"/>
          <p:cNvSpPr txBox="1"/>
          <p:nvPr/>
        </p:nvSpPr>
        <p:spPr bwMode="auto">
          <a:xfrm>
            <a:off x="1981200" y="2285642"/>
            <a:ext cx="8382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THE BERKSHIRES</a:t>
            </a:r>
          </a:p>
        </p:txBody>
      </p:sp>
      <p:sp>
        <p:nvSpPr>
          <p:cNvPr id="36" name="TextBox 35"/>
          <p:cNvSpPr txBox="1"/>
          <p:nvPr/>
        </p:nvSpPr>
        <p:spPr bwMode="auto">
          <a:xfrm>
            <a:off x="3505200" y="1777607"/>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GREENFIELD</a:t>
            </a:r>
          </a:p>
        </p:txBody>
      </p:sp>
      <p:sp>
        <p:nvSpPr>
          <p:cNvPr id="37" name="TextBox 36"/>
          <p:cNvSpPr txBox="1"/>
          <p:nvPr/>
        </p:nvSpPr>
        <p:spPr bwMode="auto">
          <a:xfrm>
            <a:off x="3349390" y="2505667"/>
            <a:ext cx="7620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NORTHAMPTON</a:t>
            </a:r>
          </a:p>
        </p:txBody>
      </p:sp>
      <p:cxnSp>
        <p:nvCxnSpPr>
          <p:cNvPr id="45" name="Straight Connector 44"/>
          <p:cNvCxnSpPr>
            <a:stCxn id="46" idx="6"/>
            <a:endCxn id="47" idx="1"/>
          </p:cNvCxnSpPr>
          <p:nvPr/>
        </p:nvCxnSpPr>
        <p:spPr>
          <a:xfrm flipV="1">
            <a:off x="7575269" y="2142503"/>
            <a:ext cx="903015" cy="193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499066" y="229802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47" name="TextBox 46"/>
          <p:cNvSpPr txBox="1"/>
          <p:nvPr/>
        </p:nvSpPr>
        <p:spPr bwMode="auto">
          <a:xfrm>
            <a:off x="8478281" y="2079399"/>
            <a:ext cx="1447800"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baseline="30000">
                <a:solidFill>
                  <a:srgbClr val="000000"/>
                </a:solidFill>
                <a:latin typeface="Arial"/>
                <a:cs typeface="Arial"/>
              </a:rPr>
              <a:t> </a:t>
            </a:r>
            <a:r>
              <a:rPr lang="en-US" sz="600" b="1" kern="0">
                <a:solidFill>
                  <a:srgbClr val="000000"/>
                </a:solidFill>
                <a:latin typeface="Arial"/>
                <a:cs typeface="Arial"/>
              </a:rPr>
              <a:t>Cambridge Health Alliance</a:t>
            </a:r>
            <a:endParaRPr lang="en-US" sz="600" b="1" kern="0" baseline="30000">
              <a:solidFill>
                <a:srgbClr val="000000"/>
              </a:solidFill>
              <a:latin typeface="Arial"/>
              <a:cs typeface="Arial"/>
            </a:endParaRPr>
          </a:p>
        </p:txBody>
      </p:sp>
      <p:cxnSp>
        <p:nvCxnSpPr>
          <p:cNvPr id="52" name="Straight Connector 51"/>
          <p:cNvCxnSpPr>
            <a:stCxn id="53" idx="6"/>
            <a:endCxn id="54" idx="1"/>
          </p:cNvCxnSpPr>
          <p:nvPr/>
        </p:nvCxnSpPr>
        <p:spPr>
          <a:xfrm>
            <a:off x="7489242" y="2733376"/>
            <a:ext cx="818664" cy="132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413042" y="269527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4" name="TextBox 53"/>
          <p:cNvSpPr txBox="1"/>
          <p:nvPr/>
        </p:nvSpPr>
        <p:spPr bwMode="auto">
          <a:xfrm>
            <a:off x="8307906" y="2802504"/>
            <a:ext cx="1097278"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Boston Medical Center</a:t>
            </a:r>
          </a:p>
        </p:txBody>
      </p:sp>
      <p:cxnSp>
        <p:nvCxnSpPr>
          <p:cNvPr id="60" name="Straight Connector 59"/>
          <p:cNvCxnSpPr>
            <a:stCxn id="61" idx="3"/>
            <a:endCxn id="62" idx="3"/>
          </p:cNvCxnSpPr>
          <p:nvPr/>
        </p:nvCxnSpPr>
        <p:spPr>
          <a:xfrm flipH="1">
            <a:off x="6632329" y="3318509"/>
            <a:ext cx="423025" cy="558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044192" y="325346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62" name="TextBox 61"/>
          <p:cNvSpPr txBox="1"/>
          <p:nvPr/>
        </p:nvSpPr>
        <p:spPr bwMode="auto">
          <a:xfrm>
            <a:off x="5828944" y="3786076"/>
            <a:ext cx="803382" cy="18171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Riverside Community Care</a:t>
            </a:r>
          </a:p>
        </p:txBody>
      </p:sp>
      <p:cxnSp>
        <p:nvCxnSpPr>
          <p:cNvPr id="68" name="Straight Connector 67"/>
          <p:cNvCxnSpPr>
            <a:stCxn id="69" idx="6"/>
            <a:endCxn id="70" idx="1"/>
          </p:cNvCxnSpPr>
          <p:nvPr/>
        </p:nvCxnSpPr>
        <p:spPr>
          <a:xfrm>
            <a:off x="7701914" y="2910952"/>
            <a:ext cx="724330" cy="166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625714" y="2872849"/>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70" name="TextBox 69"/>
          <p:cNvSpPr txBox="1"/>
          <p:nvPr/>
        </p:nvSpPr>
        <p:spPr bwMode="auto">
          <a:xfrm>
            <a:off x="8426244" y="3014816"/>
            <a:ext cx="1007196"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Aspire Health Alliance</a:t>
            </a:r>
          </a:p>
        </p:txBody>
      </p:sp>
      <p:sp>
        <p:nvSpPr>
          <p:cNvPr id="15" name="TextBox 14"/>
          <p:cNvSpPr txBox="1"/>
          <p:nvPr/>
        </p:nvSpPr>
        <p:spPr bwMode="auto">
          <a:xfrm>
            <a:off x="7467602" y="2954019"/>
            <a:ext cx="766763" cy="116756"/>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 SHORE</a:t>
            </a:r>
          </a:p>
        </p:txBody>
      </p:sp>
      <p:cxnSp>
        <p:nvCxnSpPr>
          <p:cNvPr id="73" name="Straight Connector 72"/>
          <p:cNvCxnSpPr>
            <a:stCxn id="74" idx="7"/>
            <a:endCxn id="75" idx="1"/>
          </p:cNvCxnSpPr>
          <p:nvPr/>
        </p:nvCxnSpPr>
        <p:spPr>
          <a:xfrm flipV="1">
            <a:off x="8504088" y="3803467"/>
            <a:ext cx="187477" cy="14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8439044" y="393547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75" name="TextBox 74"/>
          <p:cNvSpPr txBox="1"/>
          <p:nvPr/>
        </p:nvSpPr>
        <p:spPr bwMode="auto">
          <a:xfrm>
            <a:off x="8691562" y="3740360"/>
            <a:ext cx="1138238"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Child and Family Services</a:t>
            </a:r>
          </a:p>
        </p:txBody>
      </p:sp>
      <p:cxnSp>
        <p:nvCxnSpPr>
          <p:cNvPr id="86" name="Straight Connector 85"/>
          <p:cNvCxnSpPr>
            <a:cxnSpLocks/>
            <a:stCxn id="87" idx="3"/>
            <a:endCxn id="88" idx="1"/>
          </p:cNvCxnSpPr>
          <p:nvPr/>
        </p:nvCxnSpPr>
        <p:spPr>
          <a:xfrm flipV="1">
            <a:off x="7598773" y="3274397"/>
            <a:ext cx="1084238" cy="256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7587614" y="346546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88" name="TextBox 87"/>
          <p:cNvSpPr txBox="1"/>
          <p:nvPr/>
        </p:nvSpPr>
        <p:spPr bwMode="auto">
          <a:xfrm>
            <a:off x="8683011" y="3228588"/>
            <a:ext cx="1243070" cy="9161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High Point Treatment Center</a:t>
            </a:r>
          </a:p>
        </p:txBody>
      </p:sp>
      <p:sp>
        <p:nvSpPr>
          <p:cNvPr id="31" name="TextBox 30"/>
          <p:cNvSpPr txBox="1"/>
          <p:nvPr/>
        </p:nvSpPr>
        <p:spPr bwMode="auto">
          <a:xfrm>
            <a:off x="7298216" y="3543303"/>
            <a:ext cx="603567" cy="152221"/>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BROCKTON</a:t>
            </a:r>
          </a:p>
        </p:txBody>
      </p:sp>
      <p:cxnSp>
        <p:nvCxnSpPr>
          <p:cNvPr id="94" name="Straight Connector 93"/>
          <p:cNvCxnSpPr>
            <a:stCxn id="95" idx="3"/>
            <a:endCxn id="96" idx="3"/>
          </p:cNvCxnSpPr>
          <p:nvPr/>
        </p:nvCxnSpPr>
        <p:spPr>
          <a:xfrm flipH="1">
            <a:off x="6691125" y="4118911"/>
            <a:ext cx="664572" cy="20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344538" y="405387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96" name="TextBox 95"/>
          <p:cNvSpPr txBox="1"/>
          <p:nvPr/>
        </p:nvSpPr>
        <p:spPr bwMode="auto">
          <a:xfrm>
            <a:off x="5676903" y="4188332"/>
            <a:ext cx="1014225" cy="27671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Community Counseling of Bristol County</a:t>
            </a:r>
          </a:p>
        </p:txBody>
      </p:sp>
      <p:sp>
        <p:nvSpPr>
          <p:cNvPr id="30" name="TextBox 29"/>
          <p:cNvSpPr txBox="1"/>
          <p:nvPr/>
        </p:nvSpPr>
        <p:spPr bwMode="auto">
          <a:xfrm>
            <a:off x="6952297" y="3909448"/>
            <a:ext cx="685800" cy="181027"/>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TAUNTON, ATTLEBORO</a:t>
            </a:r>
          </a:p>
        </p:txBody>
      </p:sp>
      <p:cxnSp>
        <p:nvCxnSpPr>
          <p:cNvPr id="99" name="Straight Connector 98"/>
          <p:cNvCxnSpPr>
            <a:cxnSpLocks/>
            <a:stCxn id="100" idx="7"/>
            <a:endCxn id="101" idx="2"/>
          </p:cNvCxnSpPr>
          <p:nvPr/>
        </p:nvCxnSpPr>
        <p:spPr>
          <a:xfrm flipV="1">
            <a:off x="9276058" y="4377779"/>
            <a:ext cx="181414" cy="418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9211017" y="478546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1" name="TextBox 100"/>
          <p:cNvSpPr txBox="1"/>
          <p:nvPr/>
        </p:nvSpPr>
        <p:spPr bwMode="auto">
          <a:xfrm>
            <a:off x="8856547" y="4248018"/>
            <a:ext cx="1201855" cy="129761"/>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Bay Cove Human Services</a:t>
            </a:r>
            <a:endParaRPr lang="en-US" sz="600" b="1" kern="0" baseline="30000">
              <a:solidFill>
                <a:srgbClr val="000000"/>
              </a:solidFill>
              <a:latin typeface="Arial"/>
              <a:cs typeface="Arial"/>
            </a:endParaRPr>
          </a:p>
        </p:txBody>
      </p:sp>
      <p:cxnSp>
        <p:nvCxnSpPr>
          <p:cNvPr id="119" name="Straight Connector 118"/>
          <p:cNvCxnSpPr>
            <a:stCxn id="120" idx="6"/>
            <a:endCxn id="121" idx="1"/>
          </p:cNvCxnSpPr>
          <p:nvPr/>
        </p:nvCxnSpPr>
        <p:spPr>
          <a:xfrm flipV="1">
            <a:off x="7873258" y="1307945"/>
            <a:ext cx="523900" cy="555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7797058" y="182582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1" name="TextBox 120"/>
          <p:cNvSpPr txBox="1"/>
          <p:nvPr/>
        </p:nvSpPr>
        <p:spPr bwMode="auto">
          <a:xfrm>
            <a:off x="8397158" y="1172482"/>
            <a:ext cx="825618" cy="270931"/>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Eliot Community Human Services</a:t>
            </a:r>
          </a:p>
        </p:txBody>
      </p:sp>
      <p:cxnSp>
        <p:nvCxnSpPr>
          <p:cNvPr id="123" name="Straight Connector 122"/>
          <p:cNvCxnSpPr>
            <a:stCxn id="124" idx="1"/>
            <a:endCxn id="125" idx="2"/>
          </p:cNvCxnSpPr>
          <p:nvPr/>
        </p:nvCxnSpPr>
        <p:spPr>
          <a:xfrm flipH="1" flipV="1">
            <a:off x="7129081" y="967702"/>
            <a:ext cx="130058" cy="482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7247980" y="1438581"/>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5" name="TextBox 124"/>
          <p:cNvSpPr txBox="1"/>
          <p:nvPr/>
        </p:nvSpPr>
        <p:spPr bwMode="auto">
          <a:xfrm>
            <a:off x="6742621" y="771168"/>
            <a:ext cx="772925" cy="196534"/>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BILH Behavioral Services</a:t>
            </a:r>
            <a:endParaRPr lang="en-US" sz="600" b="1" kern="0" baseline="30000">
              <a:solidFill>
                <a:srgbClr val="000000"/>
              </a:solidFill>
              <a:latin typeface="Arial"/>
              <a:cs typeface="Arial"/>
            </a:endParaRPr>
          </a:p>
        </p:txBody>
      </p:sp>
      <p:cxnSp>
        <p:nvCxnSpPr>
          <p:cNvPr id="134" name="Straight Connector 133"/>
          <p:cNvCxnSpPr>
            <a:cxnSpLocks/>
            <a:stCxn id="135" idx="0"/>
            <a:endCxn id="136" idx="2"/>
          </p:cNvCxnSpPr>
          <p:nvPr/>
        </p:nvCxnSpPr>
        <p:spPr>
          <a:xfrm flipH="1" flipV="1">
            <a:off x="6797285" y="1402329"/>
            <a:ext cx="113632" cy="200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6872817" y="1602639"/>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6" name="TextBox 135"/>
          <p:cNvSpPr txBox="1"/>
          <p:nvPr/>
        </p:nvSpPr>
        <p:spPr bwMode="auto">
          <a:xfrm>
            <a:off x="6582331" y="1187471"/>
            <a:ext cx="429908" cy="214861"/>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Vinfen</a:t>
            </a:r>
            <a:endParaRPr lang="en-US" sz="600" b="1" kern="0" baseline="30000">
              <a:solidFill>
                <a:srgbClr val="000000"/>
              </a:solidFill>
              <a:latin typeface="Arial"/>
              <a:cs typeface="Arial"/>
            </a:endParaRPr>
          </a:p>
        </p:txBody>
      </p:sp>
      <p:cxnSp>
        <p:nvCxnSpPr>
          <p:cNvPr id="137" name="Straight Connector 136"/>
          <p:cNvCxnSpPr>
            <a:stCxn id="138" idx="1"/>
            <a:endCxn id="139" idx="2"/>
          </p:cNvCxnSpPr>
          <p:nvPr/>
        </p:nvCxnSpPr>
        <p:spPr>
          <a:xfrm flipH="1" flipV="1">
            <a:off x="1946085" y="1290453"/>
            <a:ext cx="201940" cy="85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136866" y="2130932"/>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9" name="TextBox 138"/>
          <p:cNvSpPr txBox="1"/>
          <p:nvPr/>
        </p:nvSpPr>
        <p:spPr bwMode="auto">
          <a:xfrm>
            <a:off x="1529969" y="1138829"/>
            <a:ext cx="832232" cy="151627"/>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The Brien Center</a:t>
            </a:r>
            <a:endParaRPr lang="en-US" sz="600" b="1" kern="0" baseline="30000">
              <a:solidFill>
                <a:srgbClr val="000000"/>
              </a:solidFill>
              <a:latin typeface="Arial"/>
              <a:cs typeface="Arial"/>
            </a:endParaRPr>
          </a:p>
        </p:txBody>
      </p:sp>
      <p:cxnSp>
        <p:nvCxnSpPr>
          <p:cNvPr id="142" name="Straight Connector 141"/>
          <p:cNvCxnSpPr>
            <a:stCxn id="143" idx="1"/>
            <a:endCxn id="144" idx="2"/>
          </p:cNvCxnSpPr>
          <p:nvPr/>
        </p:nvCxnSpPr>
        <p:spPr>
          <a:xfrm flipH="1" flipV="1">
            <a:off x="5013698" y="1353557"/>
            <a:ext cx="255007" cy="443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5257543" y="178561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44" name="TextBox 143"/>
          <p:cNvSpPr txBox="1"/>
          <p:nvPr/>
        </p:nvSpPr>
        <p:spPr bwMode="auto">
          <a:xfrm>
            <a:off x="4603388" y="1139955"/>
            <a:ext cx="820614"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Clinical Support Options</a:t>
            </a:r>
          </a:p>
        </p:txBody>
      </p:sp>
      <p:cxnSp>
        <p:nvCxnSpPr>
          <p:cNvPr id="148" name="Straight Connector 147"/>
          <p:cNvCxnSpPr>
            <a:stCxn id="149" idx="4"/>
            <a:endCxn id="150" idx="0"/>
          </p:cNvCxnSpPr>
          <p:nvPr/>
        </p:nvCxnSpPr>
        <p:spPr>
          <a:xfrm flipH="1">
            <a:off x="2978648" y="3213658"/>
            <a:ext cx="885175" cy="542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3825723" y="3137458"/>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50" name="TextBox 149"/>
          <p:cNvSpPr txBox="1"/>
          <p:nvPr/>
        </p:nvSpPr>
        <p:spPr bwMode="auto">
          <a:xfrm>
            <a:off x="2578620" y="3756055"/>
            <a:ext cx="800056" cy="198986"/>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dirty="0">
                <a:solidFill>
                  <a:srgbClr val="000000"/>
                </a:solidFill>
                <a:latin typeface="Arial"/>
                <a:cs typeface="Arial"/>
              </a:rPr>
              <a:t>Center for Human Development</a:t>
            </a:r>
          </a:p>
        </p:txBody>
      </p:sp>
      <p:cxnSp>
        <p:nvCxnSpPr>
          <p:cNvPr id="157" name="Straight Connector 156"/>
          <p:cNvCxnSpPr>
            <a:stCxn id="158" idx="4"/>
            <a:endCxn id="159" idx="0"/>
          </p:cNvCxnSpPr>
          <p:nvPr/>
        </p:nvCxnSpPr>
        <p:spPr>
          <a:xfrm>
            <a:off x="3897406" y="3405220"/>
            <a:ext cx="221195" cy="356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3859306" y="332902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59" name="TextBox 158"/>
          <p:cNvSpPr txBox="1"/>
          <p:nvPr/>
        </p:nvSpPr>
        <p:spPr bwMode="auto">
          <a:xfrm>
            <a:off x="3718573" y="3761923"/>
            <a:ext cx="800056" cy="198986"/>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dirty="0">
                <a:solidFill>
                  <a:srgbClr val="000000"/>
                </a:solidFill>
                <a:latin typeface="Arial"/>
                <a:cs typeface="Arial"/>
              </a:rPr>
              <a:t>Behavioral Health Network</a:t>
            </a:r>
          </a:p>
        </p:txBody>
      </p:sp>
      <p:sp>
        <p:nvSpPr>
          <p:cNvPr id="20" name="TextBox 19"/>
          <p:cNvSpPr txBox="1"/>
          <p:nvPr/>
        </p:nvSpPr>
        <p:spPr bwMode="auto">
          <a:xfrm>
            <a:off x="3238500" y="3161942"/>
            <a:ext cx="8382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SOUTHERN PIONEER</a:t>
            </a:r>
          </a:p>
        </p:txBody>
      </p:sp>
      <p:cxnSp>
        <p:nvCxnSpPr>
          <p:cNvPr id="170" name="Straight Connector 169"/>
          <p:cNvCxnSpPr>
            <a:cxnSpLocks/>
            <a:stCxn id="171" idx="1"/>
            <a:endCxn id="172" idx="2"/>
          </p:cNvCxnSpPr>
          <p:nvPr/>
        </p:nvCxnSpPr>
        <p:spPr>
          <a:xfrm flipH="1" flipV="1">
            <a:off x="5927149" y="1201438"/>
            <a:ext cx="370510" cy="1338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6286500" y="2529237"/>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72" name="TextBox 171"/>
          <p:cNvSpPr txBox="1"/>
          <p:nvPr/>
        </p:nvSpPr>
        <p:spPr bwMode="auto">
          <a:xfrm>
            <a:off x="5617235" y="1066301"/>
            <a:ext cx="619833" cy="135137"/>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Advocates</a:t>
            </a:r>
            <a:r>
              <a:rPr lang="en-US" sz="600" b="1" kern="0" baseline="30000">
                <a:solidFill>
                  <a:srgbClr val="000000"/>
                </a:solidFill>
                <a:latin typeface="Arial"/>
                <a:cs typeface="Arial"/>
              </a:rPr>
              <a:t> </a:t>
            </a:r>
            <a:endParaRPr lang="en-US" sz="600" b="1" kern="0">
              <a:solidFill>
                <a:srgbClr val="000000"/>
              </a:solidFill>
              <a:latin typeface="Arial"/>
              <a:cs typeface="Arial"/>
            </a:endParaRPr>
          </a:p>
        </p:txBody>
      </p:sp>
      <p:sp>
        <p:nvSpPr>
          <p:cNvPr id="17" name="TextBox 16"/>
          <p:cNvSpPr txBox="1"/>
          <p:nvPr/>
        </p:nvSpPr>
        <p:spPr bwMode="auto">
          <a:xfrm>
            <a:off x="5676900" y="1828442"/>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NORTH COUNTY</a:t>
            </a:r>
          </a:p>
        </p:txBody>
      </p:sp>
      <p:cxnSp>
        <p:nvCxnSpPr>
          <p:cNvPr id="89" name="Straight Connector 88"/>
          <p:cNvCxnSpPr>
            <a:stCxn id="90" idx="4"/>
            <a:endCxn id="62" idx="0"/>
          </p:cNvCxnSpPr>
          <p:nvPr/>
        </p:nvCxnSpPr>
        <p:spPr>
          <a:xfrm flipH="1">
            <a:off x="6230635" y="3255316"/>
            <a:ext cx="206660" cy="530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6399195" y="317911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2" name="TextBox 21"/>
          <p:cNvSpPr txBox="1"/>
          <p:nvPr/>
        </p:nvSpPr>
        <p:spPr bwMode="auto">
          <a:xfrm>
            <a:off x="5867400" y="3352442"/>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 COUNTY</a:t>
            </a:r>
          </a:p>
        </p:txBody>
      </p:sp>
      <p:cxnSp>
        <p:nvCxnSpPr>
          <p:cNvPr id="104" name="Straight Connector 103"/>
          <p:cNvCxnSpPr>
            <a:stCxn id="105" idx="1"/>
            <a:endCxn id="106" idx="2"/>
          </p:cNvCxnSpPr>
          <p:nvPr/>
        </p:nvCxnSpPr>
        <p:spPr>
          <a:xfrm flipH="1" flipV="1">
            <a:off x="5360503" y="1041397"/>
            <a:ext cx="532240" cy="73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5881584" y="176805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6" name="TextBox 105"/>
          <p:cNvSpPr txBox="1"/>
          <p:nvPr/>
        </p:nvSpPr>
        <p:spPr bwMode="auto">
          <a:xfrm>
            <a:off x="5046460" y="827795"/>
            <a:ext cx="628091"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Community HealthLink</a:t>
            </a:r>
            <a:r>
              <a:rPr lang="en-US" sz="600" b="1" kern="0" baseline="30000">
                <a:solidFill>
                  <a:srgbClr val="000000"/>
                </a:solidFill>
                <a:latin typeface="Arial"/>
                <a:cs typeface="Arial"/>
              </a:rPr>
              <a:t> </a:t>
            </a:r>
            <a:endParaRPr lang="en-US" sz="600" b="1" kern="0">
              <a:solidFill>
                <a:srgbClr val="000000"/>
              </a:solidFill>
              <a:latin typeface="Arial"/>
              <a:cs typeface="Arial"/>
            </a:endParaRPr>
          </a:p>
        </p:txBody>
      </p:sp>
      <p:sp>
        <p:nvSpPr>
          <p:cNvPr id="117" name="Oval 116"/>
          <p:cNvSpPr/>
          <p:nvPr/>
        </p:nvSpPr>
        <p:spPr>
          <a:xfrm>
            <a:off x="5636448" y="2890612"/>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2" name="TextBox 121"/>
          <p:cNvSpPr txBox="1"/>
          <p:nvPr/>
        </p:nvSpPr>
        <p:spPr bwMode="auto">
          <a:xfrm>
            <a:off x="4962959" y="3739776"/>
            <a:ext cx="628091"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Community HealthLink</a:t>
            </a:r>
            <a:endParaRPr lang="en-US" sz="600" b="1" kern="0" baseline="30000">
              <a:solidFill>
                <a:srgbClr val="000000"/>
              </a:solidFill>
              <a:latin typeface="Arial"/>
              <a:cs typeface="Arial"/>
            </a:endParaRPr>
          </a:p>
        </p:txBody>
      </p:sp>
      <p:cxnSp>
        <p:nvCxnSpPr>
          <p:cNvPr id="126" name="Straight Connector 125"/>
          <p:cNvCxnSpPr>
            <a:stCxn id="117" idx="3"/>
            <a:endCxn id="122" idx="0"/>
          </p:cNvCxnSpPr>
          <p:nvPr/>
        </p:nvCxnSpPr>
        <p:spPr>
          <a:xfrm flipH="1">
            <a:off x="5277005" y="2955656"/>
            <a:ext cx="370605" cy="784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5347647" y="2721862"/>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WORCESTER</a:t>
            </a:r>
          </a:p>
        </p:txBody>
      </p:sp>
      <p:cxnSp>
        <p:nvCxnSpPr>
          <p:cNvPr id="91" name="Straight Connector 90"/>
          <p:cNvCxnSpPr>
            <a:stCxn id="92" idx="3"/>
          </p:cNvCxnSpPr>
          <p:nvPr/>
        </p:nvCxnSpPr>
        <p:spPr>
          <a:xfrm flipH="1">
            <a:off x="6819900" y="4693501"/>
            <a:ext cx="582658" cy="263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391399" y="4628457"/>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97" name="TextBox 96"/>
          <p:cNvSpPr txBox="1"/>
          <p:nvPr/>
        </p:nvSpPr>
        <p:spPr bwMode="auto">
          <a:xfrm>
            <a:off x="6239867" y="4979376"/>
            <a:ext cx="1143000"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Child and Family Services</a:t>
            </a:r>
          </a:p>
        </p:txBody>
      </p:sp>
      <p:cxnSp>
        <p:nvCxnSpPr>
          <p:cNvPr id="98" name="Straight Connector 97"/>
          <p:cNvCxnSpPr>
            <a:stCxn id="102" idx="1"/>
            <a:endCxn id="103" idx="2"/>
          </p:cNvCxnSpPr>
          <p:nvPr/>
        </p:nvCxnSpPr>
        <p:spPr>
          <a:xfrm flipH="1" flipV="1">
            <a:off x="3737379" y="1227165"/>
            <a:ext cx="52949" cy="480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779166" y="1696068"/>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3" name="TextBox 102"/>
          <p:cNvSpPr txBox="1"/>
          <p:nvPr/>
        </p:nvSpPr>
        <p:spPr bwMode="auto">
          <a:xfrm>
            <a:off x="3327069" y="1013560"/>
            <a:ext cx="820614"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Clinical Support Options</a:t>
            </a:r>
          </a:p>
        </p:txBody>
      </p:sp>
      <p:cxnSp>
        <p:nvCxnSpPr>
          <p:cNvPr id="107" name="Straight Connector 106"/>
          <p:cNvCxnSpPr>
            <a:stCxn id="108" idx="1"/>
            <a:endCxn id="103" idx="2"/>
          </p:cNvCxnSpPr>
          <p:nvPr/>
        </p:nvCxnSpPr>
        <p:spPr>
          <a:xfrm flipV="1">
            <a:off x="3564524" y="1227165"/>
            <a:ext cx="172855" cy="1180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3553362" y="239658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109" name="Straight Connector 108"/>
          <p:cNvCxnSpPr>
            <a:stCxn id="110" idx="6"/>
            <a:endCxn id="121" idx="1"/>
          </p:cNvCxnSpPr>
          <p:nvPr/>
        </p:nvCxnSpPr>
        <p:spPr>
          <a:xfrm flipV="1">
            <a:off x="7797058" y="1307945"/>
            <a:ext cx="600100" cy="90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720858" y="2174283"/>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4" name="Freeform 3"/>
          <p:cNvSpPr/>
          <p:nvPr/>
        </p:nvSpPr>
        <p:spPr>
          <a:xfrm>
            <a:off x="9514686" y="5710241"/>
            <a:ext cx="665161" cy="490537"/>
          </a:xfrm>
          <a:custGeom>
            <a:avLst/>
            <a:gdLst>
              <a:gd name="connsiteX0" fmla="*/ 465136 w 665161"/>
              <a:gd name="connsiteY0" fmla="*/ 0 h 490537"/>
              <a:gd name="connsiteX1" fmla="*/ 467517 w 665161"/>
              <a:gd name="connsiteY1" fmla="*/ 16668 h 490537"/>
              <a:gd name="connsiteX2" fmla="*/ 469898 w 665161"/>
              <a:gd name="connsiteY2" fmla="*/ 23812 h 490537"/>
              <a:gd name="connsiteX3" fmla="*/ 498473 w 665161"/>
              <a:gd name="connsiteY3" fmla="*/ 61912 h 490537"/>
              <a:gd name="connsiteX4" fmla="*/ 505617 w 665161"/>
              <a:gd name="connsiteY4" fmla="*/ 64293 h 490537"/>
              <a:gd name="connsiteX5" fmla="*/ 519905 w 665161"/>
              <a:gd name="connsiteY5" fmla="*/ 71437 h 490537"/>
              <a:gd name="connsiteX6" fmla="*/ 527048 w 665161"/>
              <a:gd name="connsiteY6" fmla="*/ 76200 h 490537"/>
              <a:gd name="connsiteX7" fmla="*/ 536573 w 665161"/>
              <a:gd name="connsiteY7" fmla="*/ 90487 h 490537"/>
              <a:gd name="connsiteX8" fmla="*/ 541336 w 665161"/>
              <a:gd name="connsiteY8" fmla="*/ 97631 h 490537"/>
              <a:gd name="connsiteX9" fmla="*/ 546098 w 665161"/>
              <a:gd name="connsiteY9" fmla="*/ 111918 h 490537"/>
              <a:gd name="connsiteX10" fmla="*/ 550861 w 665161"/>
              <a:gd name="connsiteY10" fmla="*/ 121443 h 490537"/>
              <a:gd name="connsiteX11" fmla="*/ 555623 w 665161"/>
              <a:gd name="connsiteY11" fmla="*/ 135731 h 490537"/>
              <a:gd name="connsiteX12" fmla="*/ 558005 w 665161"/>
              <a:gd name="connsiteY12" fmla="*/ 145256 h 490537"/>
              <a:gd name="connsiteX13" fmla="*/ 567530 w 665161"/>
              <a:gd name="connsiteY13" fmla="*/ 161925 h 490537"/>
              <a:gd name="connsiteX14" fmla="*/ 572292 w 665161"/>
              <a:gd name="connsiteY14" fmla="*/ 171450 h 490537"/>
              <a:gd name="connsiteX15" fmla="*/ 574673 w 665161"/>
              <a:gd name="connsiteY15" fmla="*/ 178593 h 490537"/>
              <a:gd name="connsiteX16" fmla="*/ 581817 w 665161"/>
              <a:gd name="connsiteY16" fmla="*/ 183356 h 490537"/>
              <a:gd name="connsiteX17" fmla="*/ 586580 w 665161"/>
              <a:gd name="connsiteY17" fmla="*/ 197643 h 490537"/>
              <a:gd name="connsiteX18" fmla="*/ 588961 w 665161"/>
              <a:gd name="connsiteY18" fmla="*/ 204787 h 490537"/>
              <a:gd name="connsiteX19" fmla="*/ 593723 w 665161"/>
              <a:gd name="connsiteY19" fmla="*/ 211931 h 490537"/>
              <a:gd name="connsiteX20" fmla="*/ 598486 w 665161"/>
              <a:gd name="connsiteY20" fmla="*/ 228600 h 490537"/>
              <a:gd name="connsiteX21" fmla="*/ 600867 w 665161"/>
              <a:gd name="connsiteY21" fmla="*/ 235743 h 490537"/>
              <a:gd name="connsiteX22" fmla="*/ 610392 w 665161"/>
              <a:gd name="connsiteY22" fmla="*/ 252412 h 490537"/>
              <a:gd name="connsiteX23" fmla="*/ 615155 w 665161"/>
              <a:gd name="connsiteY23" fmla="*/ 266700 h 490537"/>
              <a:gd name="connsiteX24" fmla="*/ 624680 w 665161"/>
              <a:gd name="connsiteY24" fmla="*/ 280987 h 490537"/>
              <a:gd name="connsiteX25" fmla="*/ 629442 w 665161"/>
              <a:gd name="connsiteY25" fmla="*/ 288131 h 490537"/>
              <a:gd name="connsiteX26" fmla="*/ 634205 w 665161"/>
              <a:gd name="connsiteY26" fmla="*/ 297656 h 490537"/>
              <a:gd name="connsiteX27" fmla="*/ 638967 w 665161"/>
              <a:gd name="connsiteY27" fmla="*/ 311943 h 490537"/>
              <a:gd name="connsiteX28" fmla="*/ 643730 w 665161"/>
              <a:gd name="connsiteY28" fmla="*/ 319087 h 490537"/>
              <a:gd name="connsiteX29" fmla="*/ 648492 w 665161"/>
              <a:gd name="connsiteY29" fmla="*/ 342900 h 490537"/>
              <a:gd name="connsiteX30" fmla="*/ 650873 w 665161"/>
              <a:gd name="connsiteY30" fmla="*/ 350043 h 490537"/>
              <a:gd name="connsiteX31" fmla="*/ 655636 w 665161"/>
              <a:gd name="connsiteY31" fmla="*/ 357187 h 490537"/>
              <a:gd name="connsiteX32" fmla="*/ 660398 w 665161"/>
              <a:gd name="connsiteY32" fmla="*/ 378618 h 490537"/>
              <a:gd name="connsiteX33" fmla="*/ 665161 w 665161"/>
              <a:gd name="connsiteY33" fmla="*/ 385762 h 490537"/>
              <a:gd name="connsiteX34" fmla="*/ 660398 w 665161"/>
              <a:gd name="connsiteY34" fmla="*/ 431006 h 490537"/>
              <a:gd name="connsiteX35" fmla="*/ 650873 w 665161"/>
              <a:gd name="connsiteY35" fmla="*/ 438150 h 490537"/>
              <a:gd name="connsiteX36" fmla="*/ 643730 w 665161"/>
              <a:gd name="connsiteY36" fmla="*/ 442912 h 490537"/>
              <a:gd name="connsiteX37" fmla="*/ 627061 w 665161"/>
              <a:gd name="connsiteY37" fmla="*/ 447675 h 490537"/>
              <a:gd name="connsiteX38" fmla="*/ 619917 w 665161"/>
              <a:gd name="connsiteY38" fmla="*/ 452437 h 490537"/>
              <a:gd name="connsiteX39" fmla="*/ 603248 w 665161"/>
              <a:gd name="connsiteY39" fmla="*/ 457200 h 490537"/>
              <a:gd name="connsiteX40" fmla="*/ 588961 w 665161"/>
              <a:gd name="connsiteY40" fmla="*/ 466725 h 490537"/>
              <a:gd name="connsiteX41" fmla="*/ 581817 w 665161"/>
              <a:gd name="connsiteY41" fmla="*/ 471487 h 490537"/>
              <a:gd name="connsiteX42" fmla="*/ 574673 w 665161"/>
              <a:gd name="connsiteY42" fmla="*/ 476250 h 490537"/>
              <a:gd name="connsiteX43" fmla="*/ 553242 w 665161"/>
              <a:gd name="connsiteY43" fmla="*/ 483393 h 490537"/>
              <a:gd name="connsiteX44" fmla="*/ 546098 w 665161"/>
              <a:gd name="connsiteY44" fmla="*/ 485775 h 490537"/>
              <a:gd name="connsiteX45" fmla="*/ 527048 w 665161"/>
              <a:gd name="connsiteY45" fmla="*/ 490537 h 490537"/>
              <a:gd name="connsiteX46" fmla="*/ 393698 w 665161"/>
              <a:gd name="connsiteY46" fmla="*/ 488156 h 490537"/>
              <a:gd name="connsiteX47" fmla="*/ 381792 w 665161"/>
              <a:gd name="connsiteY47" fmla="*/ 485775 h 490537"/>
              <a:gd name="connsiteX48" fmla="*/ 362742 w 665161"/>
              <a:gd name="connsiteY48" fmla="*/ 483393 h 490537"/>
              <a:gd name="connsiteX49" fmla="*/ 338930 w 665161"/>
              <a:gd name="connsiteY49" fmla="*/ 476250 h 490537"/>
              <a:gd name="connsiteX50" fmla="*/ 329405 w 665161"/>
              <a:gd name="connsiteY50" fmla="*/ 473868 h 490537"/>
              <a:gd name="connsiteX51" fmla="*/ 307973 w 665161"/>
              <a:gd name="connsiteY51" fmla="*/ 466725 h 490537"/>
              <a:gd name="connsiteX52" fmla="*/ 300830 w 665161"/>
              <a:gd name="connsiteY52" fmla="*/ 464343 h 490537"/>
              <a:gd name="connsiteX53" fmla="*/ 279398 w 665161"/>
              <a:gd name="connsiteY53" fmla="*/ 459581 h 490537"/>
              <a:gd name="connsiteX54" fmla="*/ 265111 w 665161"/>
              <a:gd name="connsiteY54" fmla="*/ 454818 h 490537"/>
              <a:gd name="connsiteX55" fmla="*/ 250823 w 665161"/>
              <a:gd name="connsiteY55" fmla="*/ 450056 h 490537"/>
              <a:gd name="connsiteX56" fmla="*/ 243680 w 665161"/>
              <a:gd name="connsiteY56" fmla="*/ 447675 h 490537"/>
              <a:gd name="connsiteX57" fmla="*/ 212723 w 665161"/>
              <a:gd name="connsiteY57" fmla="*/ 440531 h 490537"/>
              <a:gd name="connsiteX58" fmla="*/ 198436 w 665161"/>
              <a:gd name="connsiteY58" fmla="*/ 435768 h 490537"/>
              <a:gd name="connsiteX59" fmla="*/ 191292 w 665161"/>
              <a:gd name="connsiteY59" fmla="*/ 433387 h 490537"/>
              <a:gd name="connsiteX60" fmla="*/ 172242 w 665161"/>
              <a:gd name="connsiteY60" fmla="*/ 428625 h 490537"/>
              <a:gd name="connsiteX61" fmla="*/ 165098 w 665161"/>
              <a:gd name="connsiteY61" fmla="*/ 421481 h 490537"/>
              <a:gd name="connsiteX62" fmla="*/ 153192 w 665161"/>
              <a:gd name="connsiteY62" fmla="*/ 419100 h 490537"/>
              <a:gd name="connsiteX63" fmla="*/ 146048 w 665161"/>
              <a:gd name="connsiteY63" fmla="*/ 416718 h 490537"/>
              <a:gd name="connsiteX64" fmla="*/ 136523 w 665161"/>
              <a:gd name="connsiteY64" fmla="*/ 414337 h 490537"/>
              <a:gd name="connsiteX65" fmla="*/ 122236 w 665161"/>
              <a:gd name="connsiteY65" fmla="*/ 409575 h 490537"/>
              <a:gd name="connsiteX66" fmla="*/ 105567 w 665161"/>
              <a:gd name="connsiteY66" fmla="*/ 404812 h 490537"/>
              <a:gd name="connsiteX67" fmla="*/ 96042 w 665161"/>
              <a:gd name="connsiteY67" fmla="*/ 402431 h 490537"/>
              <a:gd name="connsiteX68" fmla="*/ 86517 w 665161"/>
              <a:gd name="connsiteY68" fmla="*/ 397668 h 490537"/>
              <a:gd name="connsiteX69" fmla="*/ 76992 w 665161"/>
              <a:gd name="connsiteY69" fmla="*/ 395287 h 490537"/>
              <a:gd name="connsiteX70" fmla="*/ 69848 w 665161"/>
              <a:gd name="connsiteY70" fmla="*/ 390525 h 490537"/>
              <a:gd name="connsiteX71" fmla="*/ 53180 w 665161"/>
              <a:gd name="connsiteY71" fmla="*/ 388143 h 490537"/>
              <a:gd name="connsiteX72" fmla="*/ 43655 w 665161"/>
              <a:gd name="connsiteY72" fmla="*/ 385762 h 490537"/>
              <a:gd name="connsiteX73" fmla="*/ 31748 w 665161"/>
              <a:gd name="connsiteY73" fmla="*/ 381000 h 490537"/>
              <a:gd name="connsiteX74" fmla="*/ 15080 w 665161"/>
              <a:gd name="connsiteY74" fmla="*/ 376237 h 490537"/>
              <a:gd name="connsiteX75" fmla="*/ 5555 w 665161"/>
              <a:gd name="connsiteY75" fmla="*/ 369093 h 490537"/>
              <a:gd name="connsiteX76" fmla="*/ 792 w 665161"/>
              <a:gd name="connsiteY76" fmla="*/ 361950 h 490537"/>
              <a:gd name="connsiteX77" fmla="*/ 100805 w 665161"/>
              <a:gd name="connsiteY77" fmla="*/ 359568 h 490537"/>
              <a:gd name="connsiteX78" fmla="*/ 98423 w 665161"/>
              <a:gd name="connsiteY78" fmla="*/ 338137 h 490537"/>
              <a:gd name="connsiteX79" fmla="*/ 93661 w 665161"/>
              <a:gd name="connsiteY79" fmla="*/ 330993 h 490537"/>
              <a:gd name="connsiteX80" fmla="*/ 105567 w 665161"/>
              <a:gd name="connsiteY80" fmla="*/ 328612 h 490537"/>
              <a:gd name="connsiteX81" fmla="*/ 188911 w 665161"/>
              <a:gd name="connsiteY81" fmla="*/ 330993 h 490537"/>
              <a:gd name="connsiteX82" fmla="*/ 281780 w 665161"/>
              <a:gd name="connsiteY82" fmla="*/ 326231 h 490537"/>
              <a:gd name="connsiteX83" fmla="*/ 291305 w 665161"/>
              <a:gd name="connsiteY83" fmla="*/ 323850 h 490537"/>
              <a:gd name="connsiteX84" fmla="*/ 317498 w 665161"/>
              <a:gd name="connsiteY84" fmla="*/ 319087 h 490537"/>
              <a:gd name="connsiteX85" fmla="*/ 324642 w 665161"/>
              <a:gd name="connsiteY85" fmla="*/ 316706 h 490537"/>
              <a:gd name="connsiteX86" fmla="*/ 334167 w 665161"/>
              <a:gd name="connsiteY86" fmla="*/ 314325 h 490537"/>
              <a:gd name="connsiteX87" fmla="*/ 348455 w 665161"/>
              <a:gd name="connsiteY87" fmla="*/ 309562 h 490537"/>
              <a:gd name="connsiteX88" fmla="*/ 367505 w 665161"/>
              <a:gd name="connsiteY88" fmla="*/ 307181 h 490537"/>
              <a:gd name="connsiteX89" fmla="*/ 369886 w 665161"/>
              <a:gd name="connsiteY89" fmla="*/ 314325 h 490537"/>
              <a:gd name="connsiteX90" fmla="*/ 365123 w 665161"/>
              <a:gd name="connsiteY90" fmla="*/ 342900 h 490537"/>
              <a:gd name="connsiteX91" fmla="*/ 367505 w 665161"/>
              <a:gd name="connsiteY91" fmla="*/ 359568 h 490537"/>
              <a:gd name="connsiteX92" fmla="*/ 407986 w 665161"/>
              <a:gd name="connsiteY92" fmla="*/ 350043 h 490537"/>
              <a:gd name="connsiteX93" fmla="*/ 415130 w 665161"/>
              <a:gd name="connsiteY93" fmla="*/ 342900 h 490537"/>
              <a:gd name="connsiteX94" fmla="*/ 422273 w 665161"/>
              <a:gd name="connsiteY94" fmla="*/ 338137 h 490537"/>
              <a:gd name="connsiteX95" fmla="*/ 438942 w 665161"/>
              <a:gd name="connsiteY95" fmla="*/ 326231 h 490537"/>
              <a:gd name="connsiteX96" fmla="*/ 448467 w 665161"/>
              <a:gd name="connsiteY96" fmla="*/ 319087 h 490537"/>
              <a:gd name="connsiteX97" fmla="*/ 455611 w 665161"/>
              <a:gd name="connsiteY97" fmla="*/ 311943 h 490537"/>
              <a:gd name="connsiteX98" fmla="*/ 469898 w 665161"/>
              <a:gd name="connsiteY98" fmla="*/ 302418 h 490537"/>
              <a:gd name="connsiteX99" fmla="*/ 486567 w 665161"/>
              <a:gd name="connsiteY99" fmla="*/ 292893 h 490537"/>
              <a:gd name="connsiteX100" fmla="*/ 500855 w 665161"/>
              <a:gd name="connsiteY100" fmla="*/ 290512 h 490537"/>
              <a:gd name="connsiteX101" fmla="*/ 507998 w 665161"/>
              <a:gd name="connsiteY101" fmla="*/ 288131 h 490537"/>
              <a:gd name="connsiteX102" fmla="*/ 510380 w 665161"/>
              <a:gd name="connsiteY102" fmla="*/ 280987 h 490537"/>
              <a:gd name="connsiteX103" fmla="*/ 515142 w 665161"/>
              <a:gd name="connsiteY103" fmla="*/ 271462 h 490537"/>
              <a:gd name="connsiteX104" fmla="*/ 517523 w 665161"/>
              <a:gd name="connsiteY104" fmla="*/ 254793 h 490537"/>
              <a:gd name="connsiteX105" fmla="*/ 522286 w 665161"/>
              <a:gd name="connsiteY105" fmla="*/ 240506 h 490537"/>
              <a:gd name="connsiteX106" fmla="*/ 524667 w 665161"/>
              <a:gd name="connsiteY106" fmla="*/ 233362 h 490537"/>
              <a:gd name="connsiteX107" fmla="*/ 538955 w 665161"/>
              <a:gd name="connsiteY107" fmla="*/ 209550 h 490537"/>
              <a:gd name="connsiteX108" fmla="*/ 546098 w 665161"/>
              <a:gd name="connsiteY108" fmla="*/ 200025 h 490537"/>
              <a:gd name="connsiteX109" fmla="*/ 553242 w 665161"/>
              <a:gd name="connsiteY109" fmla="*/ 195262 h 490537"/>
              <a:gd name="connsiteX110" fmla="*/ 550861 w 665161"/>
              <a:gd name="connsiteY110" fmla="*/ 169068 h 490537"/>
              <a:gd name="connsiteX111" fmla="*/ 538955 w 665161"/>
              <a:gd name="connsiteY111" fmla="*/ 154781 h 490537"/>
              <a:gd name="connsiteX112" fmla="*/ 531811 w 665161"/>
              <a:gd name="connsiteY112" fmla="*/ 145256 h 490537"/>
              <a:gd name="connsiteX113" fmla="*/ 529430 w 665161"/>
              <a:gd name="connsiteY113" fmla="*/ 138112 h 490537"/>
              <a:gd name="connsiteX114" fmla="*/ 522286 w 665161"/>
              <a:gd name="connsiteY114" fmla="*/ 130968 h 490537"/>
              <a:gd name="connsiteX115" fmla="*/ 517523 w 665161"/>
              <a:gd name="connsiteY115" fmla="*/ 123825 h 490537"/>
              <a:gd name="connsiteX116" fmla="*/ 507998 w 665161"/>
              <a:gd name="connsiteY116" fmla="*/ 109537 h 490537"/>
              <a:gd name="connsiteX117" fmla="*/ 505617 w 665161"/>
              <a:gd name="connsiteY117" fmla="*/ 102393 h 490537"/>
              <a:gd name="connsiteX118" fmla="*/ 500855 w 665161"/>
              <a:gd name="connsiteY118" fmla="*/ 90487 h 490537"/>
              <a:gd name="connsiteX119" fmla="*/ 491330 w 665161"/>
              <a:gd name="connsiteY119" fmla="*/ 80962 h 490537"/>
              <a:gd name="connsiteX120" fmla="*/ 486567 w 665161"/>
              <a:gd name="connsiteY120" fmla="*/ 73818 h 490537"/>
              <a:gd name="connsiteX121" fmla="*/ 474661 w 665161"/>
              <a:gd name="connsiteY121" fmla="*/ 57150 h 490537"/>
              <a:gd name="connsiteX122" fmla="*/ 469898 w 665161"/>
              <a:gd name="connsiteY122" fmla="*/ 42862 h 490537"/>
              <a:gd name="connsiteX123" fmla="*/ 467517 w 665161"/>
              <a:gd name="connsiteY123" fmla="*/ 35718 h 490537"/>
              <a:gd name="connsiteX124" fmla="*/ 465136 w 665161"/>
              <a:gd name="connsiteY124" fmla="*/ 28575 h 490537"/>
              <a:gd name="connsiteX125" fmla="*/ 465136 w 665161"/>
              <a:gd name="connsiteY125" fmla="*/ 0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5161" h="490537">
                <a:moveTo>
                  <a:pt x="465136" y="0"/>
                </a:moveTo>
                <a:cubicBezTo>
                  <a:pt x="465930" y="5556"/>
                  <a:pt x="466416" y="11165"/>
                  <a:pt x="467517" y="16668"/>
                </a:cubicBezTo>
                <a:cubicBezTo>
                  <a:pt x="468009" y="19129"/>
                  <a:pt x="468859" y="21527"/>
                  <a:pt x="469898" y="23812"/>
                </a:cubicBezTo>
                <a:cubicBezTo>
                  <a:pt x="476402" y="38121"/>
                  <a:pt x="483493" y="54423"/>
                  <a:pt x="498473" y="61912"/>
                </a:cubicBezTo>
                <a:cubicBezTo>
                  <a:pt x="500718" y="63034"/>
                  <a:pt x="503236" y="63499"/>
                  <a:pt x="505617" y="64293"/>
                </a:cubicBezTo>
                <a:cubicBezTo>
                  <a:pt x="526096" y="77947"/>
                  <a:pt x="500182" y="61575"/>
                  <a:pt x="519905" y="71437"/>
                </a:cubicBezTo>
                <a:cubicBezTo>
                  <a:pt x="522465" y="72717"/>
                  <a:pt x="524667" y="74612"/>
                  <a:pt x="527048" y="76200"/>
                </a:cubicBezTo>
                <a:lnTo>
                  <a:pt x="536573" y="90487"/>
                </a:lnTo>
                <a:lnTo>
                  <a:pt x="541336" y="97631"/>
                </a:lnTo>
                <a:cubicBezTo>
                  <a:pt x="542923" y="102393"/>
                  <a:pt x="543853" y="107428"/>
                  <a:pt x="546098" y="111918"/>
                </a:cubicBezTo>
                <a:cubicBezTo>
                  <a:pt x="547686" y="115093"/>
                  <a:pt x="549543" y="118147"/>
                  <a:pt x="550861" y="121443"/>
                </a:cubicBezTo>
                <a:cubicBezTo>
                  <a:pt x="552725" y="126104"/>
                  <a:pt x="554405" y="130861"/>
                  <a:pt x="555623" y="135731"/>
                </a:cubicBezTo>
                <a:cubicBezTo>
                  <a:pt x="556417" y="138906"/>
                  <a:pt x="556856" y="142192"/>
                  <a:pt x="558005" y="145256"/>
                </a:cubicBezTo>
                <a:cubicBezTo>
                  <a:pt x="561933" y="155730"/>
                  <a:pt x="562502" y="153127"/>
                  <a:pt x="567530" y="161925"/>
                </a:cubicBezTo>
                <a:cubicBezTo>
                  <a:pt x="569291" y="165007"/>
                  <a:pt x="570894" y="168187"/>
                  <a:pt x="572292" y="171450"/>
                </a:cubicBezTo>
                <a:cubicBezTo>
                  <a:pt x="573281" y="173757"/>
                  <a:pt x="573105" y="176633"/>
                  <a:pt x="574673" y="178593"/>
                </a:cubicBezTo>
                <a:cubicBezTo>
                  <a:pt x="576461" y="180828"/>
                  <a:pt x="579436" y="181768"/>
                  <a:pt x="581817" y="183356"/>
                </a:cubicBezTo>
                <a:lnTo>
                  <a:pt x="586580" y="197643"/>
                </a:lnTo>
                <a:cubicBezTo>
                  <a:pt x="587374" y="200024"/>
                  <a:pt x="587569" y="202698"/>
                  <a:pt x="588961" y="204787"/>
                </a:cubicBezTo>
                <a:cubicBezTo>
                  <a:pt x="590548" y="207168"/>
                  <a:pt x="592443" y="209371"/>
                  <a:pt x="593723" y="211931"/>
                </a:cubicBezTo>
                <a:cubicBezTo>
                  <a:pt x="595629" y="215743"/>
                  <a:pt x="597467" y="225032"/>
                  <a:pt x="598486" y="228600"/>
                </a:cubicBezTo>
                <a:cubicBezTo>
                  <a:pt x="599175" y="231013"/>
                  <a:pt x="599745" y="233498"/>
                  <a:pt x="600867" y="235743"/>
                </a:cubicBezTo>
                <a:cubicBezTo>
                  <a:pt x="609460" y="252928"/>
                  <a:pt x="602042" y="231537"/>
                  <a:pt x="610392" y="252412"/>
                </a:cubicBezTo>
                <a:cubicBezTo>
                  <a:pt x="612256" y="257073"/>
                  <a:pt x="612370" y="262523"/>
                  <a:pt x="615155" y="266700"/>
                </a:cubicBezTo>
                <a:lnTo>
                  <a:pt x="624680" y="280987"/>
                </a:lnTo>
                <a:cubicBezTo>
                  <a:pt x="626267" y="283368"/>
                  <a:pt x="628162" y="285571"/>
                  <a:pt x="629442" y="288131"/>
                </a:cubicBezTo>
                <a:cubicBezTo>
                  <a:pt x="631030" y="291306"/>
                  <a:pt x="632887" y="294360"/>
                  <a:pt x="634205" y="297656"/>
                </a:cubicBezTo>
                <a:cubicBezTo>
                  <a:pt x="636069" y="302317"/>
                  <a:pt x="636182" y="307766"/>
                  <a:pt x="638967" y="311943"/>
                </a:cubicBezTo>
                <a:lnTo>
                  <a:pt x="643730" y="319087"/>
                </a:lnTo>
                <a:cubicBezTo>
                  <a:pt x="645601" y="330313"/>
                  <a:pt x="645651" y="332954"/>
                  <a:pt x="648492" y="342900"/>
                </a:cubicBezTo>
                <a:cubicBezTo>
                  <a:pt x="649181" y="345313"/>
                  <a:pt x="649751" y="347798"/>
                  <a:pt x="650873" y="350043"/>
                </a:cubicBezTo>
                <a:cubicBezTo>
                  <a:pt x="652153" y="352603"/>
                  <a:pt x="654048" y="354806"/>
                  <a:pt x="655636" y="357187"/>
                </a:cubicBezTo>
                <a:cubicBezTo>
                  <a:pt x="656060" y="359305"/>
                  <a:pt x="659137" y="375676"/>
                  <a:pt x="660398" y="378618"/>
                </a:cubicBezTo>
                <a:cubicBezTo>
                  <a:pt x="661525" y="381249"/>
                  <a:pt x="663573" y="383381"/>
                  <a:pt x="665161" y="385762"/>
                </a:cubicBezTo>
                <a:cubicBezTo>
                  <a:pt x="663573" y="400843"/>
                  <a:pt x="664388" y="416376"/>
                  <a:pt x="660398" y="431006"/>
                </a:cubicBezTo>
                <a:cubicBezTo>
                  <a:pt x="659354" y="434835"/>
                  <a:pt x="654103" y="435843"/>
                  <a:pt x="650873" y="438150"/>
                </a:cubicBezTo>
                <a:cubicBezTo>
                  <a:pt x="648544" y="439813"/>
                  <a:pt x="646290" y="441632"/>
                  <a:pt x="643730" y="442912"/>
                </a:cubicBezTo>
                <a:cubicBezTo>
                  <a:pt x="640317" y="444618"/>
                  <a:pt x="630108" y="446913"/>
                  <a:pt x="627061" y="447675"/>
                </a:cubicBezTo>
                <a:cubicBezTo>
                  <a:pt x="624680" y="449262"/>
                  <a:pt x="622548" y="451310"/>
                  <a:pt x="619917" y="452437"/>
                </a:cubicBezTo>
                <a:cubicBezTo>
                  <a:pt x="614513" y="454753"/>
                  <a:pt x="608468" y="454300"/>
                  <a:pt x="603248" y="457200"/>
                </a:cubicBezTo>
                <a:cubicBezTo>
                  <a:pt x="598245" y="459980"/>
                  <a:pt x="593723" y="463550"/>
                  <a:pt x="588961" y="466725"/>
                </a:cubicBezTo>
                <a:lnTo>
                  <a:pt x="581817" y="471487"/>
                </a:lnTo>
                <a:cubicBezTo>
                  <a:pt x="579436" y="473075"/>
                  <a:pt x="577388" y="475345"/>
                  <a:pt x="574673" y="476250"/>
                </a:cubicBezTo>
                <a:lnTo>
                  <a:pt x="553242" y="483393"/>
                </a:lnTo>
                <a:cubicBezTo>
                  <a:pt x="550861" y="484187"/>
                  <a:pt x="548559" y="485283"/>
                  <a:pt x="546098" y="485775"/>
                </a:cubicBezTo>
                <a:cubicBezTo>
                  <a:pt x="531731" y="488648"/>
                  <a:pt x="538032" y="486876"/>
                  <a:pt x="527048" y="490537"/>
                </a:cubicBezTo>
                <a:lnTo>
                  <a:pt x="393698" y="488156"/>
                </a:lnTo>
                <a:cubicBezTo>
                  <a:pt x="389653" y="488023"/>
                  <a:pt x="385792" y="486390"/>
                  <a:pt x="381792" y="485775"/>
                </a:cubicBezTo>
                <a:cubicBezTo>
                  <a:pt x="375467" y="484802"/>
                  <a:pt x="369054" y="484445"/>
                  <a:pt x="362742" y="483393"/>
                </a:cubicBezTo>
                <a:cubicBezTo>
                  <a:pt x="351408" y="481504"/>
                  <a:pt x="351627" y="479425"/>
                  <a:pt x="338930" y="476250"/>
                </a:cubicBezTo>
                <a:lnTo>
                  <a:pt x="329405" y="473868"/>
                </a:lnTo>
                <a:cubicBezTo>
                  <a:pt x="316974" y="465582"/>
                  <a:pt x="327225" y="471004"/>
                  <a:pt x="307973" y="466725"/>
                </a:cubicBezTo>
                <a:cubicBezTo>
                  <a:pt x="305523" y="466180"/>
                  <a:pt x="303265" y="464952"/>
                  <a:pt x="300830" y="464343"/>
                </a:cubicBezTo>
                <a:cubicBezTo>
                  <a:pt x="287231" y="460943"/>
                  <a:pt x="291623" y="463249"/>
                  <a:pt x="279398" y="459581"/>
                </a:cubicBezTo>
                <a:cubicBezTo>
                  <a:pt x="274590" y="458138"/>
                  <a:pt x="269873" y="456406"/>
                  <a:pt x="265111" y="454818"/>
                </a:cubicBezTo>
                <a:lnTo>
                  <a:pt x="250823" y="450056"/>
                </a:lnTo>
                <a:cubicBezTo>
                  <a:pt x="248442" y="449262"/>
                  <a:pt x="246141" y="448167"/>
                  <a:pt x="243680" y="447675"/>
                </a:cubicBezTo>
                <a:cubicBezTo>
                  <a:pt x="234243" y="445787"/>
                  <a:pt x="221326" y="443399"/>
                  <a:pt x="212723" y="440531"/>
                </a:cubicBezTo>
                <a:lnTo>
                  <a:pt x="198436" y="435768"/>
                </a:lnTo>
                <a:cubicBezTo>
                  <a:pt x="196055" y="434974"/>
                  <a:pt x="193753" y="433879"/>
                  <a:pt x="191292" y="433387"/>
                </a:cubicBezTo>
                <a:cubicBezTo>
                  <a:pt x="176925" y="430514"/>
                  <a:pt x="183226" y="432286"/>
                  <a:pt x="172242" y="428625"/>
                </a:cubicBezTo>
                <a:cubicBezTo>
                  <a:pt x="169861" y="426244"/>
                  <a:pt x="168110" y="422987"/>
                  <a:pt x="165098" y="421481"/>
                </a:cubicBezTo>
                <a:cubicBezTo>
                  <a:pt x="161478" y="419671"/>
                  <a:pt x="157118" y="420082"/>
                  <a:pt x="153192" y="419100"/>
                </a:cubicBezTo>
                <a:cubicBezTo>
                  <a:pt x="150757" y="418491"/>
                  <a:pt x="148462" y="417408"/>
                  <a:pt x="146048" y="416718"/>
                </a:cubicBezTo>
                <a:cubicBezTo>
                  <a:pt x="142901" y="415819"/>
                  <a:pt x="139658" y="415277"/>
                  <a:pt x="136523" y="414337"/>
                </a:cubicBezTo>
                <a:cubicBezTo>
                  <a:pt x="131715" y="412895"/>
                  <a:pt x="127106" y="410793"/>
                  <a:pt x="122236" y="409575"/>
                </a:cubicBezTo>
                <a:cubicBezTo>
                  <a:pt x="92407" y="402115"/>
                  <a:pt x="129521" y="411655"/>
                  <a:pt x="105567" y="404812"/>
                </a:cubicBezTo>
                <a:cubicBezTo>
                  <a:pt x="102420" y="403913"/>
                  <a:pt x="99217" y="403225"/>
                  <a:pt x="96042" y="402431"/>
                </a:cubicBezTo>
                <a:cubicBezTo>
                  <a:pt x="92867" y="400843"/>
                  <a:pt x="89841" y="398914"/>
                  <a:pt x="86517" y="397668"/>
                </a:cubicBezTo>
                <a:cubicBezTo>
                  <a:pt x="83453" y="396519"/>
                  <a:pt x="80000" y="396576"/>
                  <a:pt x="76992" y="395287"/>
                </a:cubicBezTo>
                <a:cubicBezTo>
                  <a:pt x="74361" y="394160"/>
                  <a:pt x="72589" y="391347"/>
                  <a:pt x="69848" y="390525"/>
                </a:cubicBezTo>
                <a:cubicBezTo>
                  <a:pt x="64472" y="388912"/>
                  <a:pt x="58702" y="389147"/>
                  <a:pt x="53180" y="388143"/>
                </a:cubicBezTo>
                <a:cubicBezTo>
                  <a:pt x="49960" y="387557"/>
                  <a:pt x="46760" y="386797"/>
                  <a:pt x="43655" y="385762"/>
                </a:cubicBezTo>
                <a:cubicBezTo>
                  <a:pt x="39600" y="384410"/>
                  <a:pt x="35750" y="382501"/>
                  <a:pt x="31748" y="381000"/>
                </a:cubicBezTo>
                <a:cubicBezTo>
                  <a:pt x="24905" y="378434"/>
                  <a:pt x="22601" y="378117"/>
                  <a:pt x="15080" y="376237"/>
                </a:cubicBezTo>
                <a:cubicBezTo>
                  <a:pt x="11905" y="373856"/>
                  <a:pt x="8361" y="371899"/>
                  <a:pt x="5555" y="369093"/>
                </a:cubicBezTo>
                <a:cubicBezTo>
                  <a:pt x="3531" y="367069"/>
                  <a:pt x="-2056" y="362235"/>
                  <a:pt x="792" y="361950"/>
                </a:cubicBezTo>
                <a:cubicBezTo>
                  <a:pt x="33974" y="358632"/>
                  <a:pt x="67467" y="360362"/>
                  <a:pt x="100805" y="359568"/>
                </a:cubicBezTo>
                <a:cubicBezTo>
                  <a:pt x="100011" y="352424"/>
                  <a:pt x="100166" y="345110"/>
                  <a:pt x="98423" y="338137"/>
                </a:cubicBezTo>
                <a:cubicBezTo>
                  <a:pt x="97729" y="335361"/>
                  <a:pt x="91944" y="333282"/>
                  <a:pt x="93661" y="330993"/>
                </a:cubicBezTo>
                <a:cubicBezTo>
                  <a:pt x="96089" y="327755"/>
                  <a:pt x="101598" y="329406"/>
                  <a:pt x="105567" y="328612"/>
                </a:cubicBezTo>
                <a:cubicBezTo>
                  <a:pt x="133348" y="329406"/>
                  <a:pt x="161118" y="330993"/>
                  <a:pt x="188911" y="330993"/>
                </a:cubicBezTo>
                <a:cubicBezTo>
                  <a:pt x="234712" y="330993"/>
                  <a:pt x="245122" y="329563"/>
                  <a:pt x="281780" y="326231"/>
                </a:cubicBezTo>
                <a:cubicBezTo>
                  <a:pt x="284955" y="325437"/>
                  <a:pt x="288096" y="324492"/>
                  <a:pt x="291305" y="323850"/>
                </a:cubicBezTo>
                <a:cubicBezTo>
                  <a:pt x="301903" y="321730"/>
                  <a:pt x="307296" y="321637"/>
                  <a:pt x="317498" y="319087"/>
                </a:cubicBezTo>
                <a:cubicBezTo>
                  <a:pt x="319933" y="318478"/>
                  <a:pt x="322228" y="317396"/>
                  <a:pt x="324642" y="316706"/>
                </a:cubicBezTo>
                <a:cubicBezTo>
                  <a:pt x="327789" y="315807"/>
                  <a:pt x="331032" y="315265"/>
                  <a:pt x="334167" y="314325"/>
                </a:cubicBezTo>
                <a:cubicBezTo>
                  <a:pt x="338976" y="312882"/>
                  <a:pt x="343473" y="310185"/>
                  <a:pt x="348455" y="309562"/>
                </a:cubicBezTo>
                <a:lnTo>
                  <a:pt x="367505" y="307181"/>
                </a:lnTo>
                <a:cubicBezTo>
                  <a:pt x="368299" y="309562"/>
                  <a:pt x="370053" y="311820"/>
                  <a:pt x="369886" y="314325"/>
                </a:cubicBezTo>
                <a:cubicBezTo>
                  <a:pt x="369243" y="323960"/>
                  <a:pt x="365123" y="342900"/>
                  <a:pt x="365123" y="342900"/>
                </a:cubicBezTo>
                <a:cubicBezTo>
                  <a:pt x="365917" y="348456"/>
                  <a:pt x="362181" y="357793"/>
                  <a:pt x="367505" y="359568"/>
                </a:cubicBezTo>
                <a:cubicBezTo>
                  <a:pt x="379681" y="363627"/>
                  <a:pt x="397620" y="358681"/>
                  <a:pt x="407986" y="350043"/>
                </a:cubicBezTo>
                <a:cubicBezTo>
                  <a:pt x="410573" y="347887"/>
                  <a:pt x="412543" y="345056"/>
                  <a:pt x="415130" y="342900"/>
                </a:cubicBezTo>
                <a:cubicBezTo>
                  <a:pt x="417328" y="341068"/>
                  <a:pt x="420249" y="340161"/>
                  <a:pt x="422273" y="338137"/>
                </a:cubicBezTo>
                <a:cubicBezTo>
                  <a:pt x="435427" y="324983"/>
                  <a:pt x="422230" y="330408"/>
                  <a:pt x="438942" y="326231"/>
                </a:cubicBezTo>
                <a:cubicBezTo>
                  <a:pt x="442117" y="323850"/>
                  <a:pt x="445454" y="321670"/>
                  <a:pt x="448467" y="319087"/>
                </a:cubicBezTo>
                <a:cubicBezTo>
                  <a:pt x="451024" y="316895"/>
                  <a:pt x="452953" y="314011"/>
                  <a:pt x="455611" y="311943"/>
                </a:cubicBezTo>
                <a:cubicBezTo>
                  <a:pt x="460129" y="308429"/>
                  <a:pt x="465136" y="305593"/>
                  <a:pt x="469898" y="302418"/>
                </a:cubicBezTo>
                <a:cubicBezTo>
                  <a:pt x="474678" y="299232"/>
                  <a:pt x="481079" y="294540"/>
                  <a:pt x="486567" y="292893"/>
                </a:cubicBezTo>
                <a:cubicBezTo>
                  <a:pt x="491192" y="291506"/>
                  <a:pt x="496092" y="291306"/>
                  <a:pt x="500855" y="290512"/>
                </a:cubicBezTo>
                <a:cubicBezTo>
                  <a:pt x="503236" y="289718"/>
                  <a:pt x="506223" y="289906"/>
                  <a:pt x="507998" y="288131"/>
                </a:cubicBezTo>
                <a:cubicBezTo>
                  <a:pt x="509773" y="286356"/>
                  <a:pt x="509391" y="283294"/>
                  <a:pt x="510380" y="280987"/>
                </a:cubicBezTo>
                <a:cubicBezTo>
                  <a:pt x="511778" y="277724"/>
                  <a:pt x="513555" y="274637"/>
                  <a:pt x="515142" y="271462"/>
                </a:cubicBezTo>
                <a:cubicBezTo>
                  <a:pt x="515936" y="265906"/>
                  <a:pt x="516261" y="260262"/>
                  <a:pt x="517523" y="254793"/>
                </a:cubicBezTo>
                <a:cubicBezTo>
                  <a:pt x="518652" y="249902"/>
                  <a:pt x="520698" y="245268"/>
                  <a:pt x="522286" y="240506"/>
                </a:cubicBezTo>
                <a:cubicBezTo>
                  <a:pt x="523080" y="238125"/>
                  <a:pt x="523544" y="235607"/>
                  <a:pt x="524667" y="233362"/>
                </a:cubicBezTo>
                <a:cubicBezTo>
                  <a:pt x="530209" y="222279"/>
                  <a:pt x="530333" y="221048"/>
                  <a:pt x="538955" y="209550"/>
                </a:cubicBezTo>
                <a:cubicBezTo>
                  <a:pt x="541336" y="206375"/>
                  <a:pt x="543292" y="202831"/>
                  <a:pt x="546098" y="200025"/>
                </a:cubicBezTo>
                <a:cubicBezTo>
                  <a:pt x="548122" y="198001"/>
                  <a:pt x="550861" y="196850"/>
                  <a:pt x="553242" y="195262"/>
                </a:cubicBezTo>
                <a:cubicBezTo>
                  <a:pt x="552448" y="186531"/>
                  <a:pt x="552698" y="177641"/>
                  <a:pt x="550861" y="169068"/>
                </a:cubicBezTo>
                <a:cubicBezTo>
                  <a:pt x="549859" y="164394"/>
                  <a:pt x="541497" y="157747"/>
                  <a:pt x="538955" y="154781"/>
                </a:cubicBezTo>
                <a:cubicBezTo>
                  <a:pt x="536372" y="151768"/>
                  <a:pt x="534192" y="148431"/>
                  <a:pt x="531811" y="145256"/>
                </a:cubicBezTo>
                <a:cubicBezTo>
                  <a:pt x="531017" y="142875"/>
                  <a:pt x="530822" y="140201"/>
                  <a:pt x="529430" y="138112"/>
                </a:cubicBezTo>
                <a:cubicBezTo>
                  <a:pt x="527562" y="135310"/>
                  <a:pt x="524442" y="133555"/>
                  <a:pt x="522286" y="130968"/>
                </a:cubicBezTo>
                <a:cubicBezTo>
                  <a:pt x="520454" y="128770"/>
                  <a:pt x="519111" y="126206"/>
                  <a:pt x="517523" y="123825"/>
                </a:cubicBezTo>
                <a:cubicBezTo>
                  <a:pt x="511862" y="106838"/>
                  <a:pt x="519889" y="127375"/>
                  <a:pt x="507998" y="109537"/>
                </a:cubicBezTo>
                <a:cubicBezTo>
                  <a:pt x="506606" y="107448"/>
                  <a:pt x="506498" y="104743"/>
                  <a:pt x="505617" y="102393"/>
                </a:cubicBezTo>
                <a:cubicBezTo>
                  <a:pt x="504116" y="98391"/>
                  <a:pt x="503226" y="94043"/>
                  <a:pt x="500855" y="90487"/>
                </a:cubicBezTo>
                <a:cubicBezTo>
                  <a:pt x="498364" y="86751"/>
                  <a:pt x="494252" y="84371"/>
                  <a:pt x="491330" y="80962"/>
                </a:cubicBezTo>
                <a:cubicBezTo>
                  <a:pt x="489467" y="78789"/>
                  <a:pt x="488155" y="76199"/>
                  <a:pt x="486567" y="73818"/>
                </a:cubicBezTo>
                <a:cubicBezTo>
                  <a:pt x="479608" y="52942"/>
                  <a:pt x="491610" y="85398"/>
                  <a:pt x="474661" y="57150"/>
                </a:cubicBezTo>
                <a:cubicBezTo>
                  <a:pt x="472078" y="52845"/>
                  <a:pt x="471486" y="47625"/>
                  <a:pt x="469898" y="42862"/>
                </a:cubicBezTo>
                <a:lnTo>
                  <a:pt x="467517" y="35718"/>
                </a:lnTo>
                <a:cubicBezTo>
                  <a:pt x="466723" y="33337"/>
                  <a:pt x="465745" y="31010"/>
                  <a:pt x="465136" y="28575"/>
                </a:cubicBezTo>
                <a:lnTo>
                  <a:pt x="465136" y="0"/>
                </a:ln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 name="Freeform 4"/>
          <p:cNvSpPr/>
          <p:nvPr/>
        </p:nvSpPr>
        <p:spPr>
          <a:xfrm>
            <a:off x="9420225" y="5969628"/>
            <a:ext cx="97048" cy="88275"/>
          </a:xfrm>
          <a:custGeom>
            <a:avLst/>
            <a:gdLst>
              <a:gd name="connsiteX0" fmla="*/ 28575 w 97048"/>
              <a:gd name="connsiteY0" fmla="*/ 169 h 88275"/>
              <a:gd name="connsiteX1" fmla="*/ 7144 w 97048"/>
              <a:gd name="connsiteY1" fmla="*/ 7313 h 88275"/>
              <a:gd name="connsiteX2" fmla="*/ 2381 w 97048"/>
              <a:gd name="connsiteY2" fmla="*/ 14456 h 88275"/>
              <a:gd name="connsiteX3" fmla="*/ 0 w 97048"/>
              <a:gd name="connsiteY3" fmla="*/ 21600 h 88275"/>
              <a:gd name="connsiteX4" fmla="*/ 2381 w 97048"/>
              <a:gd name="connsiteY4" fmla="*/ 62081 h 88275"/>
              <a:gd name="connsiteX5" fmla="*/ 4763 w 97048"/>
              <a:gd name="connsiteY5" fmla="*/ 69225 h 88275"/>
              <a:gd name="connsiteX6" fmla="*/ 11906 w 97048"/>
              <a:gd name="connsiteY6" fmla="*/ 73988 h 88275"/>
              <a:gd name="connsiteX7" fmla="*/ 19050 w 97048"/>
              <a:gd name="connsiteY7" fmla="*/ 81131 h 88275"/>
              <a:gd name="connsiteX8" fmla="*/ 26194 w 97048"/>
              <a:gd name="connsiteY8" fmla="*/ 83513 h 88275"/>
              <a:gd name="connsiteX9" fmla="*/ 33338 w 97048"/>
              <a:gd name="connsiteY9" fmla="*/ 88275 h 88275"/>
              <a:gd name="connsiteX10" fmla="*/ 71438 w 97048"/>
              <a:gd name="connsiteY10" fmla="*/ 85894 h 88275"/>
              <a:gd name="connsiteX11" fmla="*/ 76200 w 97048"/>
              <a:gd name="connsiteY11" fmla="*/ 78750 h 88275"/>
              <a:gd name="connsiteX12" fmla="*/ 85725 w 97048"/>
              <a:gd name="connsiteY12" fmla="*/ 62081 h 88275"/>
              <a:gd name="connsiteX13" fmla="*/ 92869 w 97048"/>
              <a:gd name="connsiteY13" fmla="*/ 54938 h 88275"/>
              <a:gd name="connsiteX14" fmla="*/ 92869 w 97048"/>
              <a:gd name="connsiteY14" fmla="*/ 19219 h 88275"/>
              <a:gd name="connsiteX15" fmla="*/ 83344 w 97048"/>
              <a:gd name="connsiteY15" fmla="*/ 14456 h 88275"/>
              <a:gd name="connsiteX16" fmla="*/ 57150 w 97048"/>
              <a:gd name="connsiteY16" fmla="*/ 7313 h 88275"/>
              <a:gd name="connsiteX17" fmla="*/ 42863 w 97048"/>
              <a:gd name="connsiteY17" fmla="*/ 4931 h 88275"/>
              <a:gd name="connsiteX18" fmla="*/ 35719 w 97048"/>
              <a:gd name="connsiteY18" fmla="*/ 2550 h 88275"/>
              <a:gd name="connsiteX19" fmla="*/ 28575 w 97048"/>
              <a:gd name="connsiteY19" fmla="*/ 169 h 8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048" h="88275">
                <a:moveTo>
                  <a:pt x="28575" y="169"/>
                </a:moveTo>
                <a:cubicBezTo>
                  <a:pt x="23813" y="963"/>
                  <a:pt x="13372" y="2123"/>
                  <a:pt x="7144" y="7313"/>
                </a:cubicBezTo>
                <a:cubicBezTo>
                  <a:pt x="4945" y="9145"/>
                  <a:pt x="3969" y="12075"/>
                  <a:pt x="2381" y="14456"/>
                </a:cubicBezTo>
                <a:cubicBezTo>
                  <a:pt x="1587" y="16837"/>
                  <a:pt x="0" y="19090"/>
                  <a:pt x="0" y="21600"/>
                </a:cubicBezTo>
                <a:cubicBezTo>
                  <a:pt x="0" y="35117"/>
                  <a:pt x="1036" y="48631"/>
                  <a:pt x="2381" y="62081"/>
                </a:cubicBezTo>
                <a:cubicBezTo>
                  <a:pt x="2631" y="64579"/>
                  <a:pt x="3195" y="67265"/>
                  <a:pt x="4763" y="69225"/>
                </a:cubicBezTo>
                <a:cubicBezTo>
                  <a:pt x="6551" y="71460"/>
                  <a:pt x="9708" y="72156"/>
                  <a:pt x="11906" y="73988"/>
                </a:cubicBezTo>
                <a:cubicBezTo>
                  <a:pt x="14493" y="76144"/>
                  <a:pt x="16248" y="79263"/>
                  <a:pt x="19050" y="81131"/>
                </a:cubicBezTo>
                <a:cubicBezTo>
                  <a:pt x="21139" y="82523"/>
                  <a:pt x="23949" y="82390"/>
                  <a:pt x="26194" y="83513"/>
                </a:cubicBezTo>
                <a:cubicBezTo>
                  <a:pt x="28754" y="84793"/>
                  <a:pt x="30957" y="86688"/>
                  <a:pt x="33338" y="88275"/>
                </a:cubicBezTo>
                <a:cubicBezTo>
                  <a:pt x="46038" y="87481"/>
                  <a:pt x="59016" y="88654"/>
                  <a:pt x="71438" y="85894"/>
                </a:cubicBezTo>
                <a:cubicBezTo>
                  <a:pt x="74232" y="85273"/>
                  <a:pt x="74780" y="81235"/>
                  <a:pt x="76200" y="78750"/>
                </a:cubicBezTo>
                <a:cubicBezTo>
                  <a:pt x="80430" y="71347"/>
                  <a:pt x="80456" y="68404"/>
                  <a:pt x="85725" y="62081"/>
                </a:cubicBezTo>
                <a:cubicBezTo>
                  <a:pt x="87881" y="59494"/>
                  <a:pt x="90488" y="57319"/>
                  <a:pt x="92869" y="54938"/>
                </a:cubicBezTo>
                <a:cubicBezTo>
                  <a:pt x="97193" y="41963"/>
                  <a:pt x="99566" y="37971"/>
                  <a:pt x="92869" y="19219"/>
                </a:cubicBezTo>
                <a:cubicBezTo>
                  <a:pt x="91675" y="15876"/>
                  <a:pt x="86640" y="15774"/>
                  <a:pt x="83344" y="14456"/>
                </a:cubicBezTo>
                <a:cubicBezTo>
                  <a:pt x="72495" y="10117"/>
                  <a:pt x="68111" y="9306"/>
                  <a:pt x="57150" y="7313"/>
                </a:cubicBezTo>
                <a:cubicBezTo>
                  <a:pt x="52400" y="6449"/>
                  <a:pt x="47576" y="5978"/>
                  <a:pt x="42863" y="4931"/>
                </a:cubicBezTo>
                <a:cubicBezTo>
                  <a:pt x="40413" y="4386"/>
                  <a:pt x="38154" y="3159"/>
                  <a:pt x="35719" y="2550"/>
                </a:cubicBezTo>
                <a:cubicBezTo>
                  <a:pt x="31793" y="1568"/>
                  <a:pt x="33337" y="-625"/>
                  <a:pt x="28575" y="169"/>
                </a:cubicBez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6" name="Freeform 5"/>
          <p:cNvSpPr/>
          <p:nvPr/>
        </p:nvSpPr>
        <p:spPr>
          <a:xfrm>
            <a:off x="9311439" y="5862641"/>
            <a:ext cx="84974" cy="71573"/>
          </a:xfrm>
          <a:custGeom>
            <a:avLst/>
            <a:gdLst>
              <a:gd name="connsiteX0" fmla="*/ 80211 w 84974"/>
              <a:gd name="connsiteY0" fmla="*/ 11906 h 71573"/>
              <a:gd name="connsiteX1" fmla="*/ 58780 w 84974"/>
              <a:gd name="connsiteY1" fmla="*/ 7143 h 71573"/>
              <a:gd name="connsiteX2" fmla="*/ 44492 w 84974"/>
              <a:gd name="connsiteY2" fmla="*/ 2381 h 71573"/>
              <a:gd name="connsiteX3" fmla="*/ 37349 w 84974"/>
              <a:gd name="connsiteY3" fmla="*/ 0 h 71573"/>
              <a:gd name="connsiteX4" fmla="*/ 18299 w 84974"/>
              <a:gd name="connsiteY4" fmla="*/ 2381 h 71573"/>
              <a:gd name="connsiteX5" fmla="*/ 4011 w 84974"/>
              <a:gd name="connsiteY5" fmla="*/ 19050 h 71573"/>
              <a:gd name="connsiteX6" fmla="*/ 4011 w 84974"/>
              <a:gd name="connsiteY6" fmla="*/ 52387 h 71573"/>
              <a:gd name="connsiteX7" fmla="*/ 13536 w 84974"/>
              <a:gd name="connsiteY7" fmla="*/ 57150 h 71573"/>
              <a:gd name="connsiteX8" fmla="*/ 20680 w 84974"/>
              <a:gd name="connsiteY8" fmla="*/ 64293 h 71573"/>
              <a:gd name="connsiteX9" fmla="*/ 37349 w 84974"/>
              <a:gd name="connsiteY9" fmla="*/ 71437 h 71573"/>
              <a:gd name="connsiteX10" fmla="*/ 82592 w 84974"/>
              <a:gd name="connsiteY10" fmla="*/ 59531 h 71573"/>
              <a:gd name="connsiteX11" fmla="*/ 84974 w 84974"/>
              <a:gd name="connsiteY11" fmla="*/ 52387 h 71573"/>
              <a:gd name="connsiteX12" fmla="*/ 82592 w 84974"/>
              <a:gd name="connsiteY12" fmla="*/ 16668 h 71573"/>
              <a:gd name="connsiteX13" fmla="*/ 77830 w 84974"/>
              <a:gd name="connsiteY13" fmla="*/ 9525 h 71573"/>
              <a:gd name="connsiteX14" fmla="*/ 80211 w 84974"/>
              <a:gd name="connsiteY14" fmla="*/ 11906 h 7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74" h="71573">
                <a:moveTo>
                  <a:pt x="80211" y="11906"/>
                </a:moveTo>
                <a:cubicBezTo>
                  <a:pt x="77036" y="11509"/>
                  <a:pt x="65517" y="9164"/>
                  <a:pt x="58780" y="7143"/>
                </a:cubicBezTo>
                <a:cubicBezTo>
                  <a:pt x="53972" y="5700"/>
                  <a:pt x="49255" y="3968"/>
                  <a:pt x="44492" y="2381"/>
                </a:cubicBezTo>
                <a:lnTo>
                  <a:pt x="37349" y="0"/>
                </a:lnTo>
                <a:cubicBezTo>
                  <a:pt x="30999" y="794"/>
                  <a:pt x="24206" y="-80"/>
                  <a:pt x="18299" y="2381"/>
                </a:cubicBezTo>
                <a:cubicBezTo>
                  <a:pt x="12969" y="4602"/>
                  <a:pt x="7301" y="14116"/>
                  <a:pt x="4011" y="19050"/>
                </a:cubicBezTo>
                <a:cubicBezTo>
                  <a:pt x="-22" y="31150"/>
                  <a:pt x="-2510" y="35432"/>
                  <a:pt x="4011" y="52387"/>
                </a:cubicBezTo>
                <a:cubicBezTo>
                  <a:pt x="5285" y="55700"/>
                  <a:pt x="10647" y="55087"/>
                  <a:pt x="13536" y="57150"/>
                </a:cubicBezTo>
                <a:cubicBezTo>
                  <a:pt x="16276" y="59107"/>
                  <a:pt x="17940" y="62336"/>
                  <a:pt x="20680" y="64293"/>
                </a:cubicBezTo>
                <a:cubicBezTo>
                  <a:pt x="25832" y="67973"/>
                  <a:pt x="31517" y="69493"/>
                  <a:pt x="37349" y="71437"/>
                </a:cubicBezTo>
                <a:cubicBezTo>
                  <a:pt x="63228" y="69712"/>
                  <a:pt x="70018" y="77134"/>
                  <a:pt x="82592" y="59531"/>
                </a:cubicBezTo>
                <a:cubicBezTo>
                  <a:pt x="84051" y="57488"/>
                  <a:pt x="84180" y="54768"/>
                  <a:pt x="84974" y="52387"/>
                </a:cubicBezTo>
                <a:cubicBezTo>
                  <a:pt x="84180" y="40481"/>
                  <a:pt x="84554" y="28438"/>
                  <a:pt x="82592" y="16668"/>
                </a:cubicBezTo>
                <a:cubicBezTo>
                  <a:pt x="82122" y="13845"/>
                  <a:pt x="80257" y="11042"/>
                  <a:pt x="77830" y="9525"/>
                </a:cubicBezTo>
                <a:cubicBezTo>
                  <a:pt x="73573" y="6864"/>
                  <a:pt x="83386" y="12303"/>
                  <a:pt x="80211" y="11906"/>
                </a:cubicBez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3" name="Freeform 22"/>
          <p:cNvSpPr/>
          <p:nvPr/>
        </p:nvSpPr>
        <p:spPr>
          <a:xfrm>
            <a:off x="8083931" y="6122171"/>
            <a:ext cx="76932" cy="54795"/>
          </a:xfrm>
          <a:custGeom>
            <a:avLst/>
            <a:gdLst>
              <a:gd name="connsiteX0" fmla="*/ 48038 w 76932"/>
              <a:gd name="connsiteY0" fmla="*/ 26 h 54795"/>
              <a:gd name="connsiteX1" fmla="*/ 21844 w 76932"/>
              <a:gd name="connsiteY1" fmla="*/ 7170 h 54795"/>
              <a:gd name="connsiteX2" fmla="*/ 7557 w 76932"/>
              <a:gd name="connsiteY2" fmla="*/ 14313 h 54795"/>
              <a:gd name="connsiteX3" fmla="*/ 413 w 76932"/>
              <a:gd name="connsiteY3" fmla="*/ 21457 h 54795"/>
              <a:gd name="connsiteX4" fmla="*/ 2794 w 76932"/>
              <a:gd name="connsiteY4" fmla="*/ 38126 h 54795"/>
              <a:gd name="connsiteX5" fmla="*/ 9938 w 76932"/>
              <a:gd name="connsiteY5" fmla="*/ 42888 h 54795"/>
              <a:gd name="connsiteX6" fmla="*/ 31369 w 76932"/>
              <a:gd name="connsiteY6" fmla="*/ 47651 h 54795"/>
              <a:gd name="connsiteX7" fmla="*/ 50419 w 76932"/>
              <a:gd name="connsiteY7" fmla="*/ 54795 h 54795"/>
              <a:gd name="connsiteX8" fmla="*/ 71850 w 76932"/>
              <a:gd name="connsiteY8" fmla="*/ 50032 h 54795"/>
              <a:gd name="connsiteX9" fmla="*/ 76613 w 76932"/>
              <a:gd name="connsiteY9" fmla="*/ 35745 h 54795"/>
              <a:gd name="connsiteX10" fmla="*/ 71850 w 76932"/>
              <a:gd name="connsiteY10" fmla="*/ 21457 h 54795"/>
              <a:gd name="connsiteX11" fmla="*/ 50419 w 76932"/>
              <a:gd name="connsiteY11" fmla="*/ 9551 h 54795"/>
              <a:gd name="connsiteX12" fmla="*/ 48038 w 76932"/>
              <a:gd name="connsiteY12" fmla="*/ 26 h 5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32" h="54795">
                <a:moveTo>
                  <a:pt x="48038" y="26"/>
                </a:moveTo>
                <a:cubicBezTo>
                  <a:pt x="43276" y="-371"/>
                  <a:pt x="27026" y="3716"/>
                  <a:pt x="21844" y="7170"/>
                </a:cubicBezTo>
                <a:cubicBezTo>
                  <a:pt x="12612" y="13324"/>
                  <a:pt x="17415" y="11027"/>
                  <a:pt x="7557" y="14313"/>
                </a:cubicBezTo>
                <a:cubicBezTo>
                  <a:pt x="5176" y="16694"/>
                  <a:pt x="1074" y="18155"/>
                  <a:pt x="413" y="21457"/>
                </a:cubicBezTo>
                <a:cubicBezTo>
                  <a:pt x="-688" y="26961"/>
                  <a:pt x="514" y="32997"/>
                  <a:pt x="2794" y="38126"/>
                </a:cubicBezTo>
                <a:cubicBezTo>
                  <a:pt x="3956" y="40741"/>
                  <a:pt x="7378" y="41608"/>
                  <a:pt x="9938" y="42888"/>
                </a:cubicBezTo>
                <a:cubicBezTo>
                  <a:pt x="15804" y="45821"/>
                  <a:pt x="25874" y="46735"/>
                  <a:pt x="31369" y="47651"/>
                </a:cubicBezTo>
                <a:cubicBezTo>
                  <a:pt x="36785" y="50359"/>
                  <a:pt x="43937" y="54795"/>
                  <a:pt x="50419" y="54795"/>
                </a:cubicBezTo>
                <a:cubicBezTo>
                  <a:pt x="58798" y="54795"/>
                  <a:pt x="64484" y="52487"/>
                  <a:pt x="71850" y="50032"/>
                </a:cubicBezTo>
                <a:cubicBezTo>
                  <a:pt x="73438" y="45270"/>
                  <a:pt x="78201" y="40507"/>
                  <a:pt x="76613" y="35745"/>
                </a:cubicBezTo>
                <a:cubicBezTo>
                  <a:pt x="75025" y="30982"/>
                  <a:pt x="74986" y="25377"/>
                  <a:pt x="71850" y="21457"/>
                </a:cubicBezTo>
                <a:cubicBezTo>
                  <a:pt x="65894" y="14012"/>
                  <a:pt x="58423" y="12219"/>
                  <a:pt x="50419" y="9551"/>
                </a:cubicBezTo>
                <a:cubicBezTo>
                  <a:pt x="41798" y="3804"/>
                  <a:pt x="52800" y="423"/>
                  <a:pt x="48038" y="26"/>
                </a:cubicBez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2" name="Oval 111">
            <a:extLst>
              <a:ext uri="{FF2B5EF4-FFF2-40B4-BE49-F238E27FC236}">
                <a16:creationId xmlns:a16="http://schemas.microsoft.com/office/drawing/2014/main" id="{C3F15058-40F2-2293-EDFC-F468E7A5B3F9}"/>
              </a:ext>
            </a:extLst>
          </p:cNvPr>
          <p:cNvSpPr/>
          <p:nvPr/>
        </p:nvSpPr>
        <p:spPr>
          <a:xfrm>
            <a:off x="9982200" y="601980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113" name="Straight Connector 112">
            <a:extLst>
              <a:ext uri="{FF2B5EF4-FFF2-40B4-BE49-F238E27FC236}">
                <a16:creationId xmlns:a16="http://schemas.microsoft.com/office/drawing/2014/main" id="{86F93CCA-08AC-6B65-EE1C-117D6F77CF63}"/>
              </a:ext>
            </a:extLst>
          </p:cNvPr>
          <p:cNvCxnSpPr/>
          <p:nvPr/>
        </p:nvCxnSpPr>
        <p:spPr>
          <a:xfrm flipV="1">
            <a:off x="10058400" y="5585236"/>
            <a:ext cx="149606" cy="422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7810500" y="4146372"/>
            <a:ext cx="2468880" cy="1512025"/>
          </a:xfrm>
          <a:custGeom>
            <a:avLst/>
            <a:gdLst>
              <a:gd name="connsiteX0" fmla="*/ 0 w 2468880"/>
              <a:gd name="connsiteY0" fmla="*/ 1505494 h 1512025"/>
              <a:gd name="connsiteX1" fmla="*/ 16329 w 2468880"/>
              <a:gd name="connsiteY1" fmla="*/ 1508760 h 1512025"/>
              <a:gd name="connsiteX2" fmla="*/ 29391 w 2468880"/>
              <a:gd name="connsiteY2" fmla="*/ 1512025 h 1512025"/>
              <a:gd name="connsiteX3" fmla="*/ 111034 w 2468880"/>
              <a:gd name="connsiteY3" fmla="*/ 1508760 h 1512025"/>
              <a:gd name="connsiteX4" fmla="*/ 140426 w 2468880"/>
              <a:gd name="connsiteY4" fmla="*/ 1492431 h 1512025"/>
              <a:gd name="connsiteX5" fmla="*/ 163286 w 2468880"/>
              <a:gd name="connsiteY5" fmla="*/ 1482634 h 1512025"/>
              <a:gd name="connsiteX6" fmla="*/ 212271 w 2468880"/>
              <a:gd name="connsiteY6" fmla="*/ 1469571 h 1512025"/>
              <a:gd name="connsiteX7" fmla="*/ 222069 w 2468880"/>
              <a:gd name="connsiteY7" fmla="*/ 1463040 h 1512025"/>
              <a:gd name="connsiteX8" fmla="*/ 254726 w 2468880"/>
              <a:gd name="connsiteY8" fmla="*/ 1453242 h 1512025"/>
              <a:gd name="connsiteX9" fmla="*/ 277586 w 2468880"/>
              <a:gd name="connsiteY9" fmla="*/ 1440180 h 1512025"/>
              <a:gd name="connsiteX10" fmla="*/ 297180 w 2468880"/>
              <a:gd name="connsiteY10" fmla="*/ 1433648 h 1512025"/>
              <a:gd name="connsiteX11" fmla="*/ 320040 w 2468880"/>
              <a:gd name="connsiteY11" fmla="*/ 1423851 h 1512025"/>
              <a:gd name="connsiteX12" fmla="*/ 329837 w 2468880"/>
              <a:gd name="connsiteY12" fmla="*/ 1417320 h 1512025"/>
              <a:gd name="connsiteX13" fmla="*/ 349431 w 2468880"/>
              <a:gd name="connsiteY13" fmla="*/ 1410788 h 1512025"/>
              <a:gd name="connsiteX14" fmla="*/ 369026 w 2468880"/>
              <a:gd name="connsiteY14" fmla="*/ 1397725 h 1512025"/>
              <a:gd name="connsiteX15" fmla="*/ 388620 w 2468880"/>
              <a:gd name="connsiteY15" fmla="*/ 1381397 h 1512025"/>
              <a:gd name="connsiteX16" fmla="*/ 395151 w 2468880"/>
              <a:gd name="connsiteY16" fmla="*/ 1374865 h 1512025"/>
              <a:gd name="connsiteX17" fmla="*/ 418011 w 2468880"/>
              <a:gd name="connsiteY17" fmla="*/ 1368334 h 1512025"/>
              <a:gd name="connsiteX18" fmla="*/ 424543 w 2468880"/>
              <a:gd name="connsiteY18" fmla="*/ 1358537 h 1512025"/>
              <a:gd name="connsiteX19" fmla="*/ 434340 w 2468880"/>
              <a:gd name="connsiteY19" fmla="*/ 1355271 h 1512025"/>
              <a:gd name="connsiteX20" fmla="*/ 444137 w 2468880"/>
              <a:gd name="connsiteY20" fmla="*/ 1348740 h 1512025"/>
              <a:gd name="connsiteX21" fmla="*/ 463731 w 2468880"/>
              <a:gd name="connsiteY21" fmla="*/ 1342208 h 1512025"/>
              <a:gd name="connsiteX22" fmla="*/ 486591 w 2468880"/>
              <a:gd name="connsiteY22" fmla="*/ 1332411 h 1512025"/>
              <a:gd name="connsiteX23" fmla="*/ 509451 w 2468880"/>
              <a:gd name="connsiteY23" fmla="*/ 1316082 h 1512025"/>
              <a:gd name="connsiteX24" fmla="*/ 519249 w 2468880"/>
              <a:gd name="connsiteY24" fmla="*/ 1312817 h 1512025"/>
              <a:gd name="connsiteX25" fmla="*/ 529046 w 2468880"/>
              <a:gd name="connsiteY25" fmla="*/ 1306285 h 1512025"/>
              <a:gd name="connsiteX26" fmla="*/ 538843 w 2468880"/>
              <a:gd name="connsiteY26" fmla="*/ 1303020 h 1512025"/>
              <a:gd name="connsiteX27" fmla="*/ 551906 w 2468880"/>
              <a:gd name="connsiteY27" fmla="*/ 1286691 h 1512025"/>
              <a:gd name="connsiteX28" fmla="*/ 564969 w 2468880"/>
              <a:gd name="connsiteY28" fmla="*/ 1280160 h 1512025"/>
              <a:gd name="connsiteX29" fmla="*/ 581297 w 2468880"/>
              <a:gd name="connsiteY29" fmla="*/ 1263831 h 1512025"/>
              <a:gd name="connsiteX30" fmla="*/ 610689 w 2468880"/>
              <a:gd name="connsiteY30" fmla="*/ 1247502 h 1512025"/>
              <a:gd name="connsiteX31" fmla="*/ 620486 w 2468880"/>
              <a:gd name="connsiteY31" fmla="*/ 1240971 h 1512025"/>
              <a:gd name="connsiteX32" fmla="*/ 630283 w 2468880"/>
              <a:gd name="connsiteY32" fmla="*/ 1237705 h 1512025"/>
              <a:gd name="connsiteX33" fmla="*/ 649877 w 2468880"/>
              <a:gd name="connsiteY33" fmla="*/ 1224642 h 1512025"/>
              <a:gd name="connsiteX34" fmla="*/ 656409 w 2468880"/>
              <a:gd name="connsiteY34" fmla="*/ 1218111 h 1512025"/>
              <a:gd name="connsiteX35" fmla="*/ 676003 w 2468880"/>
              <a:gd name="connsiteY35" fmla="*/ 1211580 h 1512025"/>
              <a:gd name="connsiteX36" fmla="*/ 692331 w 2468880"/>
              <a:gd name="connsiteY36" fmla="*/ 1198517 h 1512025"/>
              <a:gd name="connsiteX37" fmla="*/ 711926 w 2468880"/>
              <a:gd name="connsiteY37" fmla="*/ 1191985 h 1512025"/>
              <a:gd name="connsiteX38" fmla="*/ 724989 w 2468880"/>
              <a:gd name="connsiteY38" fmla="*/ 1185454 h 1512025"/>
              <a:gd name="connsiteX39" fmla="*/ 731520 w 2468880"/>
              <a:gd name="connsiteY39" fmla="*/ 1178922 h 1512025"/>
              <a:gd name="connsiteX40" fmla="*/ 751114 w 2468880"/>
              <a:gd name="connsiteY40" fmla="*/ 1172391 h 1512025"/>
              <a:gd name="connsiteX41" fmla="*/ 760911 w 2468880"/>
              <a:gd name="connsiteY41" fmla="*/ 1169125 h 1512025"/>
              <a:gd name="connsiteX42" fmla="*/ 780506 w 2468880"/>
              <a:gd name="connsiteY42" fmla="*/ 1159328 h 1512025"/>
              <a:gd name="connsiteX43" fmla="*/ 796834 w 2468880"/>
              <a:gd name="connsiteY43" fmla="*/ 1146265 h 1512025"/>
              <a:gd name="connsiteX44" fmla="*/ 806631 w 2468880"/>
              <a:gd name="connsiteY44" fmla="*/ 1143000 h 1512025"/>
              <a:gd name="connsiteX45" fmla="*/ 832757 w 2468880"/>
              <a:gd name="connsiteY45" fmla="*/ 1136468 h 1512025"/>
              <a:gd name="connsiteX46" fmla="*/ 842554 w 2468880"/>
              <a:gd name="connsiteY46" fmla="*/ 1129937 h 1512025"/>
              <a:gd name="connsiteX47" fmla="*/ 852351 w 2468880"/>
              <a:gd name="connsiteY47" fmla="*/ 1126671 h 1512025"/>
              <a:gd name="connsiteX48" fmla="*/ 881743 w 2468880"/>
              <a:gd name="connsiteY48" fmla="*/ 1120140 h 1512025"/>
              <a:gd name="connsiteX49" fmla="*/ 904603 w 2468880"/>
              <a:gd name="connsiteY49" fmla="*/ 1113608 h 1512025"/>
              <a:gd name="connsiteX50" fmla="*/ 1054826 w 2468880"/>
              <a:gd name="connsiteY50" fmla="*/ 1110342 h 1512025"/>
              <a:gd name="connsiteX51" fmla="*/ 1067889 w 2468880"/>
              <a:gd name="connsiteY51" fmla="*/ 1107077 h 1512025"/>
              <a:gd name="connsiteX52" fmla="*/ 1077686 w 2468880"/>
              <a:gd name="connsiteY52" fmla="*/ 1103811 h 1512025"/>
              <a:gd name="connsiteX53" fmla="*/ 1094014 w 2468880"/>
              <a:gd name="connsiteY53" fmla="*/ 1100545 h 1512025"/>
              <a:gd name="connsiteX54" fmla="*/ 1113609 w 2468880"/>
              <a:gd name="connsiteY54" fmla="*/ 1094014 h 1512025"/>
              <a:gd name="connsiteX55" fmla="*/ 1133203 w 2468880"/>
              <a:gd name="connsiteY55" fmla="*/ 1080951 h 1512025"/>
              <a:gd name="connsiteX56" fmla="*/ 1156063 w 2468880"/>
              <a:gd name="connsiteY56" fmla="*/ 1074420 h 1512025"/>
              <a:gd name="connsiteX57" fmla="*/ 1185454 w 2468880"/>
              <a:gd name="connsiteY57" fmla="*/ 1061357 h 1512025"/>
              <a:gd name="connsiteX58" fmla="*/ 1198517 w 2468880"/>
              <a:gd name="connsiteY58" fmla="*/ 1054825 h 1512025"/>
              <a:gd name="connsiteX59" fmla="*/ 1208314 w 2468880"/>
              <a:gd name="connsiteY59" fmla="*/ 1045028 h 1512025"/>
              <a:gd name="connsiteX60" fmla="*/ 1218111 w 2468880"/>
              <a:gd name="connsiteY60" fmla="*/ 1041762 h 1512025"/>
              <a:gd name="connsiteX61" fmla="*/ 1227909 w 2468880"/>
              <a:gd name="connsiteY61" fmla="*/ 1035231 h 1512025"/>
              <a:gd name="connsiteX62" fmla="*/ 1234440 w 2468880"/>
              <a:gd name="connsiteY62" fmla="*/ 1025434 h 1512025"/>
              <a:gd name="connsiteX63" fmla="*/ 1240971 w 2468880"/>
              <a:gd name="connsiteY63" fmla="*/ 1018902 h 1512025"/>
              <a:gd name="connsiteX64" fmla="*/ 1244237 w 2468880"/>
              <a:gd name="connsiteY64" fmla="*/ 1009105 h 1512025"/>
              <a:gd name="connsiteX65" fmla="*/ 1250769 w 2468880"/>
              <a:gd name="connsiteY65" fmla="*/ 999308 h 1512025"/>
              <a:gd name="connsiteX66" fmla="*/ 1260566 w 2468880"/>
              <a:gd name="connsiteY66" fmla="*/ 976448 h 1512025"/>
              <a:gd name="connsiteX67" fmla="*/ 1270363 w 2468880"/>
              <a:gd name="connsiteY67" fmla="*/ 966651 h 1512025"/>
              <a:gd name="connsiteX68" fmla="*/ 1276894 w 2468880"/>
              <a:gd name="connsiteY68" fmla="*/ 940525 h 1512025"/>
              <a:gd name="connsiteX69" fmla="*/ 1286691 w 2468880"/>
              <a:gd name="connsiteY69" fmla="*/ 911134 h 1512025"/>
              <a:gd name="connsiteX70" fmla="*/ 1319349 w 2468880"/>
              <a:gd name="connsiteY70" fmla="*/ 898071 h 1512025"/>
              <a:gd name="connsiteX71" fmla="*/ 1338943 w 2468880"/>
              <a:gd name="connsiteY71" fmla="*/ 891540 h 1512025"/>
              <a:gd name="connsiteX72" fmla="*/ 1404257 w 2468880"/>
              <a:gd name="connsiteY72" fmla="*/ 885008 h 1512025"/>
              <a:gd name="connsiteX73" fmla="*/ 1505494 w 2468880"/>
              <a:gd name="connsiteY73" fmla="*/ 881742 h 1512025"/>
              <a:gd name="connsiteX74" fmla="*/ 1561011 w 2468880"/>
              <a:gd name="connsiteY74" fmla="*/ 875211 h 1512025"/>
              <a:gd name="connsiteX75" fmla="*/ 1593669 w 2468880"/>
              <a:gd name="connsiteY75" fmla="*/ 868680 h 1512025"/>
              <a:gd name="connsiteX76" fmla="*/ 1704703 w 2468880"/>
              <a:gd name="connsiteY76" fmla="*/ 865414 h 1512025"/>
              <a:gd name="connsiteX77" fmla="*/ 1740626 w 2468880"/>
              <a:gd name="connsiteY77" fmla="*/ 858882 h 1512025"/>
              <a:gd name="connsiteX78" fmla="*/ 1753689 w 2468880"/>
              <a:gd name="connsiteY78" fmla="*/ 855617 h 1512025"/>
              <a:gd name="connsiteX79" fmla="*/ 1763486 w 2468880"/>
              <a:gd name="connsiteY79" fmla="*/ 852351 h 1512025"/>
              <a:gd name="connsiteX80" fmla="*/ 1783080 w 2468880"/>
              <a:gd name="connsiteY80" fmla="*/ 849085 h 1512025"/>
              <a:gd name="connsiteX81" fmla="*/ 1796143 w 2468880"/>
              <a:gd name="connsiteY81" fmla="*/ 845820 h 1512025"/>
              <a:gd name="connsiteX82" fmla="*/ 1815737 w 2468880"/>
              <a:gd name="connsiteY82" fmla="*/ 842554 h 1512025"/>
              <a:gd name="connsiteX83" fmla="*/ 1825534 w 2468880"/>
              <a:gd name="connsiteY83" fmla="*/ 839288 h 1512025"/>
              <a:gd name="connsiteX84" fmla="*/ 1845129 w 2468880"/>
              <a:gd name="connsiteY84" fmla="*/ 836022 h 1512025"/>
              <a:gd name="connsiteX85" fmla="*/ 1854926 w 2468880"/>
              <a:gd name="connsiteY85" fmla="*/ 832757 h 1512025"/>
              <a:gd name="connsiteX86" fmla="*/ 1926771 w 2468880"/>
              <a:gd name="connsiteY86" fmla="*/ 819694 h 1512025"/>
              <a:gd name="connsiteX87" fmla="*/ 1936569 w 2468880"/>
              <a:gd name="connsiteY87" fmla="*/ 816428 h 1512025"/>
              <a:gd name="connsiteX88" fmla="*/ 1962694 w 2468880"/>
              <a:gd name="connsiteY88" fmla="*/ 813162 h 1512025"/>
              <a:gd name="connsiteX89" fmla="*/ 1985554 w 2468880"/>
              <a:gd name="connsiteY89" fmla="*/ 800100 h 1512025"/>
              <a:gd name="connsiteX90" fmla="*/ 1995351 w 2468880"/>
              <a:gd name="connsiteY90" fmla="*/ 796834 h 1512025"/>
              <a:gd name="connsiteX91" fmla="*/ 2021477 w 2468880"/>
              <a:gd name="connsiteY91" fmla="*/ 787037 h 1512025"/>
              <a:gd name="connsiteX92" fmla="*/ 2034540 w 2468880"/>
              <a:gd name="connsiteY92" fmla="*/ 780505 h 1512025"/>
              <a:gd name="connsiteX93" fmla="*/ 2047603 w 2468880"/>
              <a:gd name="connsiteY93" fmla="*/ 777240 h 1512025"/>
              <a:gd name="connsiteX94" fmla="*/ 2076994 w 2468880"/>
              <a:gd name="connsiteY94" fmla="*/ 770708 h 1512025"/>
              <a:gd name="connsiteX95" fmla="*/ 2122714 w 2468880"/>
              <a:gd name="connsiteY95" fmla="*/ 754380 h 1512025"/>
              <a:gd name="connsiteX96" fmla="*/ 2132511 w 2468880"/>
              <a:gd name="connsiteY96" fmla="*/ 751114 h 1512025"/>
              <a:gd name="connsiteX97" fmla="*/ 2161903 w 2468880"/>
              <a:gd name="connsiteY97" fmla="*/ 747848 h 1512025"/>
              <a:gd name="connsiteX98" fmla="*/ 2181497 w 2468880"/>
              <a:gd name="connsiteY98" fmla="*/ 744582 h 1512025"/>
              <a:gd name="connsiteX99" fmla="*/ 2227217 w 2468880"/>
              <a:gd name="connsiteY99" fmla="*/ 747848 h 1512025"/>
              <a:gd name="connsiteX100" fmla="*/ 2243546 w 2468880"/>
              <a:gd name="connsiteY100" fmla="*/ 764177 h 1512025"/>
              <a:gd name="connsiteX101" fmla="*/ 2246811 w 2468880"/>
              <a:gd name="connsiteY101" fmla="*/ 773974 h 1512025"/>
              <a:gd name="connsiteX102" fmla="*/ 2246811 w 2468880"/>
              <a:gd name="connsiteY102" fmla="*/ 849085 h 1512025"/>
              <a:gd name="connsiteX103" fmla="*/ 2237014 w 2468880"/>
              <a:gd name="connsiteY103" fmla="*/ 871945 h 1512025"/>
              <a:gd name="connsiteX104" fmla="*/ 2227217 w 2468880"/>
              <a:gd name="connsiteY104" fmla="*/ 891540 h 1512025"/>
              <a:gd name="connsiteX105" fmla="*/ 2217420 w 2468880"/>
              <a:gd name="connsiteY105" fmla="*/ 937260 h 1512025"/>
              <a:gd name="connsiteX106" fmla="*/ 2204357 w 2468880"/>
              <a:gd name="connsiteY106" fmla="*/ 963385 h 1512025"/>
              <a:gd name="connsiteX107" fmla="*/ 2201091 w 2468880"/>
              <a:gd name="connsiteY107" fmla="*/ 979714 h 1512025"/>
              <a:gd name="connsiteX108" fmla="*/ 2197826 w 2468880"/>
              <a:gd name="connsiteY108" fmla="*/ 989511 h 1512025"/>
              <a:gd name="connsiteX109" fmla="*/ 2207623 w 2468880"/>
              <a:gd name="connsiteY109" fmla="*/ 1061357 h 1512025"/>
              <a:gd name="connsiteX110" fmla="*/ 2210889 w 2468880"/>
              <a:gd name="connsiteY110" fmla="*/ 1074420 h 1512025"/>
              <a:gd name="connsiteX111" fmla="*/ 2230483 w 2468880"/>
              <a:gd name="connsiteY111" fmla="*/ 1087482 h 1512025"/>
              <a:gd name="connsiteX112" fmla="*/ 2246811 w 2468880"/>
              <a:gd name="connsiteY112" fmla="*/ 1094014 h 1512025"/>
              <a:gd name="connsiteX113" fmla="*/ 2295797 w 2468880"/>
              <a:gd name="connsiteY113" fmla="*/ 1097280 h 1512025"/>
              <a:gd name="connsiteX114" fmla="*/ 2377440 w 2468880"/>
              <a:gd name="connsiteY114" fmla="*/ 1094014 h 1512025"/>
              <a:gd name="connsiteX115" fmla="*/ 2387237 w 2468880"/>
              <a:gd name="connsiteY115" fmla="*/ 1087482 h 1512025"/>
              <a:gd name="connsiteX116" fmla="*/ 2403566 w 2468880"/>
              <a:gd name="connsiteY116" fmla="*/ 1074420 h 1512025"/>
              <a:gd name="connsiteX117" fmla="*/ 2413363 w 2468880"/>
              <a:gd name="connsiteY117" fmla="*/ 1061357 h 1512025"/>
              <a:gd name="connsiteX118" fmla="*/ 2426426 w 2468880"/>
              <a:gd name="connsiteY118" fmla="*/ 1048294 h 1512025"/>
              <a:gd name="connsiteX119" fmla="*/ 2429691 w 2468880"/>
              <a:gd name="connsiteY119" fmla="*/ 1035231 h 1512025"/>
              <a:gd name="connsiteX120" fmla="*/ 2446020 w 2468880"/>
              <a:gd name="connsiteY120" fmla="*/ 996042 h 1512025"/>
              <a:gd name="connsiteX121" fmla="*/ 2452551 w 2468880"/>
              <a:gd name="connsiteY121" fmla="*/ 960120 h 1512025"/>
              <a:gd name="connsiteX122" fmla="*/ 2459083 w 2468880"/>
              <a:gd name="connsiteY122" fmla="*/ 920931 h 1512025"/>
              <a:gd name="connsiteX123" fmla="*/ 2462349 w 2468880"/>
              <a:gd name="connsiteY123" fmla="*/ 881742 h 1512025"/>
              <a:gd name="connsiteX124" fmla="*/ 2465614 w 2468880"/>
              <a:gd name="connsiteY124" fmla="*/ 868680 h 1512025"/>
              <a:gd name="connsiteX125" fmla="*/ 2468880 w 2468880"/>
              <a:gd name="connsiteY125" fmla="*/ 702128 h 1512025"/>
              <a:gd name="connsiteX126" fmla="*/ 2465614 w 2468880"/>
              <a:gd name="connsiteY126" fmla="*/ 153488 h 1512025"/>
              <a:gd name="connsiteX127" fmla="*/ 2459083 w 2468880"/>
              <a:gd name="connsiteY127" fmla="*/ 143691 h 1512025"/>
              <a:gd name="connsiteX128" fmla="*/ 2455817 w 2468880"/>
              <a:gd name="connsiteY128" fmla="*/ 133894 h 1512025"/>
              <a:gd name="connsiteX129" fmla="*/ 2449286 w 2468880"/>
              <a:gd name="connsiteY129" fmla="*/ 127362 h 1512025"/>
              <a:gd name="connsiteX130" fmla="*/ 2442754 w 2468880"/>
              <a:gd name="connsiteY130" fmla="*/ 117565 h 1512025"/>
              <a:gd name="connsiteX131" fmla="*/ 2436223 w 2468880"/>
              <a:gd name="connsiteY131" fmla="*/ 81642 h 1512025"/>
              <a:gd name="connsiteX132" fmla="*/ 2426426 w 2468880"/>
              <a:gd name="connsiteY132" fmla="*/ 48985 h 1512025"/>
              <a:gd name="connsiteX133" fmla="*/ 2423160 w 2468880"/>
              <a:gd name="connsiteY133" fmla="*/ 39188 h 1512025"/>
              <a:gd name="connsiteX134" fmla="*/ 2416629 w 2468880"/>
              <a:gd name="connsiteY134" fmla="*/ 13062 h 1512025"/>
              <a:gd name="connsiteX135" fmla="*/ 2413363 w 2468880"/>
              <a:gd name="connsiteY135" fmla="*/ 0 h 15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468880" h="1512025">
                <a:moveTo>
                  <a:pt x="0" y="1505494"/>
                </a:moveTo>
                <a:cubicBezTo>
                  <a:pt x="5443" y="1506583"/>
                  <a:pt x="10910" y="1507556"/>
                  <a:pt x="16329" y="1508760"/>
                </a:cubicBezTo>
                <a:cubicBezTo>
                  <a:pt x="20710" y="1509734"/>
                  <a:pt x="24903" y="1512025"/>
                  <a:pt x="29391" y="1512025"/>
                </a:cubicBezTo>
                <a:cubicBezTo>
                  <a:pt x="56627" y="1512025"/>
                  <a:pt x="83820" y="1509848"/>
                  <a:pt x="111034" y="1508760"/>
                </a:cubicBezTo>
                <a:cubicBezTo>
                  <a:pt x="141777" y="1478014"/>
                  <a:pt x="92483" y="1524392"/>
                  <a:pt x="140426" y="1492431"/>
                </a:cubicBezTo>
                <a:cubicBezTo>
                  <a:pt x="156328" y="1481830"/>
                  <a:pt x="143704" y="1488659"/>
                  <a:pt x="163286" y="1482634"/>
                </a:cubicBezTo>
                <a:cubicBezTo>
                  <a:pt x="205444" y="1469662"/>
                  <a:pt x="178332" y="1475228"/>
                  <a:pt x="212271" y="1469571"/>
                </a:cubicBezTo>
                <a:cubicBezTo>
                  <a:pt x="215537" y="1467394"/>
                  <a:pt x="218461" y="1464586"/>
                  <a:pt x="222069" y="1463040"/>
                </a:cubicBezTo>
                <a:cubicBezTo>
                  <a:pt x="234847" y="1457564"/>
                  <a:pt x="241555" y="1462022"/>
                  <a:pt x="254726" y="1453242"/>
                </a:cubicBezTo>
                <a:cubicBezTo>
                  <a:pt x="263565" y="1447350"/>
                  <a:pt x="267226" y="1444324"/>
                  <a:pt x="277586" y="1440180"/>
                </a:cubicBezTo>
                <a:cubicBezTo>
                  <a:pt x="283978" y="1437623"/>
                  <a:pt x="291451" y="1437467"/>
                  <a:pt x="297180" y="1433648"/>
                </a:cubicBezTo>
                <a:cubicBezTo>
                  <a:pt x="310712" y="1424627"/>
                  <a:pt x="303169" y="1428069"/>
                  <a:pt x="320040" y="1423851"/>
                </a:cubicBezTo>
                <a:cubicBezTo>
                  <a:pt x="323306" y="1421674"/>
                  <a:pt x="326251" y="1418914"/>
                  <a:pt x="329837" y="1417320"/>
                </a:cubicBezTo>
                <a:cubicBezTo>
                  <a:pt x="336128" y="1414524"/>
                  <a:pt x="343703" y="1414607"/>
                  <a:pt x="349431" y="1410788"/>
                </a:cubicBezTo>
                <a:cubicBezTo>
                  <a:pt x="355963" y="1406434"/>
                  <a:pt x="363475" y="1403276"/>
                  <a:pt x="369026" y="1397725"/>
                </a:cubicBezTo>
                <a:cubicBezTo>
                  <a:pt x="392306" y="1374445"/>
                  <a:pt x="365881" y="1399589"/>
                  <a:pt x="388620" y="1381397"/>
                </a:cubicBezTo>
                <a:cubicBezTo>
                  <a:pt x="391024" y="1379474"/>
                  <a:pt x="392511" y="1376449"/>
                  <a:pt x="395151" y="1374865"/>
                </a:cubicBezTo>
                <a:cubicBezTo>
                  <a:pt x="398493" y="1372860"/>
                  <a:pt x="415577" y="1368943"/>
                  <a:pt x="418011" y="1368334"/>
                </a:cubicBezTo>
                <a:cubicBezTo>
                  <a:pt x="420188" y="1365068"/>
                  <a:pt x="421478" y="1360989"/>
                  <a:pt x="424543" y="1358537"/>
                </a:cubicBezTo>
                <a:cubicBezTo>
                  <a:pt x="427231" y="1356387"/>
                  <a:pt x="431261" y="1356810"/>
                  <a:pt x="434340" y="1355271"/>
                </a:cubicBezTo>
                <a:cubicBezTo>
                  <a:pt x="437850" y="1353516"/>
                  <a:pt x="440551" y="1350334"/>
                  <a:pt x="444137" y="1348740"/>
                </a:cubicBezTo>
                <a:cubicBezTo>
                  <a:pt x="450428" y="1345944"/>
                  <a:pt x="457200" y="1344385"/>
                  <a:pt x="463731" y="1342208"/>
                </a:cubicBezTo>
                <a:cubicBezTo>
                  <a:pt x="473256" y="1339033"/>
                  <a:pt x="477366" y="1338176"/>
                  <a:pt x="486591" y="1332411"/>
                </a:cubicBezTo>
                <a:cubicBezTo>
                  <a:pt x="492494" y="1328721"/>
                  <a:pt x="502553" y="1319531"/>
                  <a:pt x="509451" y="1316082"/>
                </a:cubicBezTo>
                <a:cubicBezTo>
                  <a:pt x="512530" y="1314543"/>
                  <a:pt x="515983" y="1313905"/>
                  <a:pt x="519249" y="1312817"/>
                </a:cubicBezTo>
                <a:cubicBezTo>
                  <a:pt x="522515" y="1310640"/>
                  <a:pt x="525535" y="1308040"/>
                  <a:pt x="529046" y="1306285"/>
                </a:cubicBezTo>
                <a:cubicBezTo>
                  <a:pt x="532125" y="1304746"/>
                  <a:pt x="535891" y="1304791"/>
                  <a:pt x="538843" y="1303020"/>
                </a:cubicBezTo>
                <a:cubicBezTo>
                  <a:pt x="550657" y="1295932"/>
                  <a:pt x="540469" y="1296221"/>
                  <a:pt x="551906" y="1286691"/>
                </a:cubicBezTo>
                <a:cubicBezTo>
                  <a:pt x="555646" y="1283575"/>
                  <a:pt x="560615" y="1282337"/>
                  <a:pt x="564969" y="1280160"/>
                </a:cubicBezTo>
                <a:cubicBezTo>
                  <a:pt x="570412" y="1274717"/>
                  <a:pt x="573995" y="1266265"/>
                  <a:pt x="581297" y="1263831"/>
                </a:cubicBezTo>
                <a:cubicBezTo>
                  <a:pt x="598541" y="1258082"/>
                  <a:pt x="588229" y="1262475"/>
                  <a:pt x="610689" y="1247502"/>
                </a:cubicBezTo>
                <a:cubicBezTo>
                  <a:pt x="613955" y="1245325"/>
                  <a:pt x="616763" y="1242212"/>
                  <a:pt x="620486" y="1240971"/>
                </a:cubicBezTo>
                <a:cubicBezTo>
                  <a:pt x="623752" y="1239882"/>
                  <a:pt x="627274" y="1239377"/>
                  <a:pt x="630283" y="1237705"/>
                </a:cubicBezTo>
                <a:cubicBezTo>
                  <a:pt x="637145" y="1233893"/>
                  <a:pt x="644326" y="1230192"/>
                  <a:pt x="649877" y="1224642"/>
                </a:cubicBezTo>
                <a:cubicBezTo>
                  <a:pt x="652054" y="1222465"/>
                  <a:pt x="653655" y="1219488"/>
                  <a:pt x="656409" y="1218111"/>
                </a:cubicBezTo>
                <a:cubicBezTo>
                  <a:pt x="662567" y="1215032"/>
                  <a:pt x="676003" y="1211580"/>
                  <a:pt x="676003" y="1211580"/>
                </a:cubicBezTo>
                <a:cubicBezTo>
                  <a:pt x="681432" y="1206150"/>
                  <a:pt x="684914" y="1201814"/>
                  <a:pt x="692331" y="1198517"/>
                </a:cubicBezTo>
                <a:cubicBezTo>
                  <a:pt x="698623" y="1195721"/>
                  <a:pt x="705768" y="1195064"/>
                  <a:pt x="711926" y="1191985"/>
                </a:cubicBezTo>
                <a:lnTo>
                  <a:pt x="724989" y="1185454"/>
                </a:lnTo>
                <a:cubicBezTo>
                  <a:pt x="727166" y="1183277"/>
                  <a:pt x="728766" y="1180299"/>
                  <a:pt x="731520" y="1178922"/>
                </a:cubicBezTo>
                <a:cubicBezTo>
                  <a:pt x="737678" y="1175843"/>
                  <a:pt x="744583" y="1174568"/>
                  <a:pt x="751114" y="1172391"/>
                </a:cubicBezTo>
                <a:cubicBezTo>
                  <a:pt x="754380" y="1171302"/>
                  <a:pt x="758047" y="1171034"/>
                  <a:pt x="760911" y="1169125"/>
                </a:cubicBezTo>
                <a:cubicBezTo>
                  <a:pt x="788996" y="1150404"/>
                  <a:pt x="753459" y="1172851"/>
                  <a:pt x="780506" y="1159328"/>
                </a:cubicBezTo>
                <a:cubicBezTo>
                  <a:pt x="819734" y="1139714"/>
                  <a:pt x="766449" y="1164496"/>
                  <a:pt x="796834" y="1146265"/>
                </a:cubicBezTo>
                <a:cubicBezTo>
                  <a:pt x="799786" y="1144494"/>
                  <a:pt x="803292" y="1143835"/>
                  <a:pt x="806631" y="1143000"/>
                </a:cubicBezTo>
                <a:cubicBezTo>
                  <a:pt x="814085" y="1141137"/>
                  <a:pt x="825291" y="1140201"/>
                  <a:pt x="832757" y="1136468"/>
                </a:cubicBezTo>
                <a:cubicBezTo>
                  <a:pt x="836267" y="1134713"/>
                  <a:pt x="839044" y="1131692"/>
                  <a:pt x="842554" y="1129937"/>
                </a:cubicBezTo>
                <a:cubicBezTo>
                  <a:pt x="845633" y="1128398"/>
                  <a:pt x="849041" y="1127617"/>
                  <a:pt x="852351" y="1126671"/>
                </a:cubicBezTo>
                <a:cubicBezTo>
                  <a:pt x="875823" y="1119964"/>
                  <a:pt x="854799" y="1126875"/>
                  <a:pt x="881743" y="1120140"/>
                </a:cubicBezTo>
                <a:cubicBezTo>
                  <a:pt x="888797" y="1118377"/>
                  <a:pt x="897328" y="1113899"/>
                  <a:pt x="904603" y="1113608"/>
                </a:cubicBezTo>
                <a:cubicBezTo>
                  <a:pt x="954649" y="1111606"/>
                  <a:pt x="1004752" y="1111431"/>
                  <a:pt x="1054826" y="1110342"/>
                </a:cubicBezTo>
                <a:cubicBezTo>
                  <a:pt x="1059180" y="1109254"/>
                  <a:pt x="1063573" y="1108310"/>
                  <a:pt x="1067889" y="1107077"/>
                </a:cubicBezTo>
                <a:cubicBezTo>
                  <a:pt x="1071199" y="1106131"/>
                  <a:pt x="1074346" y="1104646"/>
                  <a:pt x="1077686" y="1103811"/>
                </a:cubicBezTo>
                <a:cubicBezTo>
                  <a:pt x="1083071" y="1102465"/>
                  <a:pt x="1088659" y="1102005"/>
                  <a:pt x="1094014" y="1100545"/>
                </a:cubicBezTo>
                <a:cubicBezTo>
                  <a:pt x="1100656" y="1098733"/>
                  <a:pt x="1113609" y="1094014"/>
                  <a:pt x="1113609" y="1094014"/>
                </a:cubicBezTo>
                <a:cubicBezTo>
                  <a:pt x="1120140" y="1089660"/>
                  <a:pt x="1125588" y="1082855"/>
                  <a:pt x="1133203" y="1080951"/>
                </a:cubicBezTo>
                <a:cubicBezTo>
                  <a:pt x="1149605" y="1076850"/>
                  <a:pt x="1142008" y="1079104"/>
                  <a:pt x="1156063" y="1074420"/>
                </a:cubicBezTo>
                <a:cubicBezTo>
                  <a:pt x="1184884" y="1055204"/>
                  <a:pt x="1138815" y="1084678"/>
                  <a:pt x="1185454" y="1061357"/>
                </a:cubicBezTo>
                <a:cubicBezTo>
                  <a:pt x="1189808" y="1059180"/>
                  <a:pt x="1194555" y="1057655"/>
                  <a:pt x="1198517" y="1054825"/>
                </a:cubicBezTo>
                <a:cubicBezTo>
                  <a:pt x="1202275" y="1052141"/>
                  <a:pt x="1204471" y="1047590"/>
                  <a:pt x="1208314" y="1045028"/>
                </a:cubicBezTo>
                <a:cubicBezTo>
                  <a:pt x="1211178" y="1043118"/>
                  <a:pt x="1215032" y="1043301"/>
                  <a:pt x="1218111" y="1041762"/>
                </a:cubicBezTo>
                <a:cubicBezTo>
                  <a:pt x="1221622" y="1040007"/>
                  <a:pt x="1224643" y="1037408"/>
                  <a:pt x="1227909" y="1035231"/>
                </a:cubicBezTo>
                <a:cubicBezTo>
                  <a:pt x="1230086" y="1031965"/>
                  <a:pt x="1231988" y="1028499"/>
                  <a:pt x="1234440" y="1025434"/>
                </a:cubicBezTo>
                <a:cubicBezTo>
                  <a:pt x="1236363" y="1023030"/>
                  <a:pt x="1239387" y="1021542"/>
                  <a:pt x="1240971" y="1018902"/>
                </a:cubicBezTo>
                <a:cubicBezTo>
                  <a:pt x="1242742" y="1015950"/>
                  <a:pt x="1242697" y="1012184"/>
                  <a:pt x="1244237" y="1009105"/>
                </a:cubicBezTo>
                <a:cubicBezTo>
                  <a:pt x="1245992" y="1005594"/>
                  <a:pt x="1248592" y="1002574"/>
                  <a:pt x="1250769" y="999308"/>
                </a:cubicBezTo>
                <a:cubicBezTo>
                  <a:pt x="1253434" y="991310"/>
                  <a:pt x="1255519" y="983513"/>
                  <a:pt x="1260566" y="976448"/>
                </a:cubicBezTo>
                <a:cubicBezTo>
                  <a:pt x="1263250" y="972690"/>
                  <a:pt x="1267097" y="969917"/>
                  <a:pt x="1270363" y="966651"/>
                </a:cubicBezTo>
                <a:cubicBezTo>
                  <a:pt x="1282399" y="906474"/>
                  <a:pt x="1266854" y="980687"/>
                  <a:pt x="1276894" y="940525"/>
                </a:cubicBezTo>
                <a:cubicBezTo>
                  <a:pt x="1279095" y="931721"/>
                  <a:pt x="1279449" y="918376"/>
                  <a:pt x="1286691" y="911134"/>
                </a:cubicBezTo>
                <a:cubicBezTo>
                  <a:pt x="1291498" y="906327"/>
                  <a:pt x="1315520" y="899347"/>
                  <a:pt x="1319349" y="898071"/>
                </a:cubicBezTo>
                <a:lnTo>
                  <a:pt x="1338943" y="891540"/>
                </a:lnTo>
                <a:cubicBezTo>
                  <a:pt x="1363018" y="888530"/>
                  <a:pt x="1378812" y="886192"/>
                  <a:pt x="1404257" y="885008"/>
                </a:cubicBezTo>
                <a:cubicBezTo>
                  <a:pt x="1437984" y="883439"/>
                  <a:pt x="1471748" y="882831"/>
                  <a:pt x="1505494" y="881742"/>
                </a:cubicBezTo>
                <a:cubicBezTo>
                  <a:pt x="1538038" y="873608"/>
                  <a:pt x="1496022" y="883335"/>
                  <a:pt x="1561011" y="875211"/>
                </a:cubicBezTo>
                <a:cubicBezTo>
                  <a:pt x="1610348" y="869043"/>
                  <a:pt x="1495324" y="873477"/>
                  <a:pt x="1593669" y="868680"/>
                </a:cubicBezTo>
                <a:cubicBezTo>
                  <a:pt x="1630652" y="866876"/>
                  <a:pt x="1667692" y="866503"/>
                  <a:pt x="1704703" y="865414"/>
                </a:cubicBezTo>
                <a:cubicBezTo>
                  <a:pt x="1718891" y="863049"/>
                  <a:pt x="1726926" y="861926"/>
                  <a:pt x="1740626" y="858882"/>
                </a:cubicBezTo>
                <a:cubicBezTo>
                  <a:pt x="1745007" y="857908"/>
                  <a:pt x="1749373" y="856850"/>
                  <a:pt x="1753689" y="855617"/>
                </a:cubicBezTo>
                <a:cubicBezTo>
                  <a:pt x="1756999" y="854671"/>
                  <a:pt x="1760126" y="853098"/>
                  <a:pt x="1763486" y="852351"/>
                </a:cubicBezTo>
                <a:cubicBezTo>
                  <a:pt x="1769950" y="850914"/>
                  <a:pt x="1776587" y="850383"/>
                  <a:pt x="1783080" y="849085"/>
                </a:cubicBezTo>
                <a:cubicBezTo>
                  <a:pt x="1787481" y="848205"/>
                  <a:pt x="1791742" y="846700"/>
                  <a:pt x="1796143" y="845820"/>
                </a:cubicBezTo>
                <a:cubicBezTo>
                  <a:pt x="1802636" y="844522"/>
                  <a:pt x="1809273" y="843991"/>
                  <a:pt x="1815737" y="842554"/>
                </a:cubicBezTo>
                <a:cubicBezTo>
                  <a:pt x="1819097" y="841807"/>
                  <a:pt x="1822174" y="840035"/>
                  <a:pt x="1825534" y="839288"/>
                </a:cubicBezTo>
                <a:cubicBezTo>
                  <a:pt x="1831998" y="837851"/>
                  <a:pt x="1838665" y="837458"/>
                  <a:pt x="1845129" y="836022"/>
                </a:cubicBezTo>
                <a:cubicBezTo>
                  <a:pt x="1848489" y="835275"/>
                  <a:pt x="1851566" y="833504"/>
                  <a:pt x="1854926" y="832757"/>
                </a:cubicBezTo>
                <a:cubicBezTo>
                  <a:pt x="1895633" y="823711"/>
                  <a:pt x="1894742" y="824270"/>
                  <a:pt x="1926771" y="819694"/>
                </a:cubicBezTo>
                <a:cubicBezTo>
                  <a:pt x="1930037" y="818605"/>
                  <a:pt x="1933182" y="817044"/>
                  <a:pt x="1936569" y="816428"/>
                </a:cubicBezTo>
                <a:cubicBezTo>
                  <a:pt x="1945204" y="814858"/>
                  <a:pt x="1954180" y="815291"/>
                  <a:pt x="1962694" y="813162"/>
                </a:cubicBezTo>
                <a:cubicBezTo>
                  <a:pt x="1974145" y="810299"/>
                  <a:pt x="1975836" y="804959"/>
                  <a:pt x="1985554" y="800100"/>
                </a:cubicBezTo>
                <a:cubicBezTo>
                  <a:pt x="1988633" y="798561"/>
                  <a:pt x="1992187" y="798190"/>
                  <a:pt x="1995351" y="796834"/>
                </a:cubicBezTo>
                <a:cubicBezTo>
                  <a:pt x="2019256" y="786588"/>
                  <a:pt x="1997397" y="793056"/>
                  <a:pt x="2021477" y="787037"/>
                </a:cubicBezTo>
                <a:cubicBezTo>
                  <a:pt x="2025831" y="784860"/>
                  <a:pt x="2029982" y="782214"/>
                  <a:pt x="2034540" y="780505"/>
                </a:cubicBezTo>
                <a:cubicBezTo>
                  <a:pt x="2038743" y="778929"/>
                  <a:pt x="2043287" y="778473"/>
                  <a:pt x="2047603" y="777240"/>
                </a:cubicBezTo>
                <a:cubicBezTo>
                  <a:pt x="2070122" y="770806"/>
                  <a:pt x="2041616" y="776605"/>
                  <a:pt x="2076994" y="770708"/>
                </a:cubicBezTo>
                <a:cubicBezTo>
                  <a:pt x="2133784" y="747992"/>
                  <a:pt x="2090633" y="763545"/>
                  <a:pt x="2122714" y="754380"/>
                </a:cubicBezTo>
                <a:cubicBezTo>
                  <a:pt x="2126024" y="753434"/>
                  <a:pt x="2129115" y="751680"/>
                  <a:pt x="2132511" y="751114"/>
                </a:cubicBezTo>
                <a:cubicBezTo>
                  <a:pt x="2142234" y="749493"/>
                  <a:pt x="2152132" y="749151"/>
                  <a:pt x="2161903" y="747848"/>
                </a:cubicBezTo>
                <a:cubicBezTo>
                  <a:pt x="2168466" y="746973"/>
                  <a:pt x="2174966" y="745671"/>
                  <a:pt x="2181497" y="744582"/>
                </a:cubicBezTo>
                <a:cubicBezTo>
                  <a:pt x="2196737" y="745671"/>
                  <a:pt x="2212647" y="743247"/>
                  <a:pt x="2227217" y="747848"/>
                </a:cubicBezTo>
                <a:cubicBezTo>
                  <a:pt x="2234557" y="750166"/>
                  <a:pt x="2243546" y="764177"/>
                  <a:pt x="2243546" y="764177"/>
                </a:cubicBezTo>
                <a:cubicBezTo>
                  <a:pt x="2244634" y="767443"/>
                  <a:pt x="2245865" y="770664"/>
                  <a:pt x="2246811" y="773974"/>
                </a:cubicBezTo>
                <a:cubicBezTo>
                  <a:pt x="2254968" y="802524"/>
                  <a:pt x="2250927" y="803809"/>
                  <a:pt x="2246811" y="849085"/>
                </a:cubicBezTo>
                <a:cubicBezTo>
                  <a:pt x="2246222" y="855569"/>
                  <a:pt x="2239125" y="867020"/>
                  <a:pt x="2237014" y="871945"/>
                </a:cubicBezTo>
                <a:cubicBezTo>
                  <a:pt x="2228900" y="890878"/>
                  <a:pt x="2239772" y="872707"/>
                  <a:pt x="2227217" y="891540"/>
                </a:cubicBezTo>
                <a:cubicBezTo>
                  <a:pt x="2224477" y="907981"/>
                  <a:pt x="2222843" y="920989"/>
                  <a:pt x="2217420" y="937260"/>
                </a:cubicBezTo>
                <a:cubicBezTo>
                  <a:pt x="2209915" y="959775"/>
                  <a:pt x="2215758" y="951986"/>
                  <a:pt x="2204357" y="963385"/>
                </a:cubicBezTo>
                <a:cubicBezTo>
                  <a:pt x="2203268" y="968828"/>
                  <a:pt x="2202437" y="974329"/>
                  <a:pt x="2201091" y="979714"/>
                </a:cubicBezTo>
                <a:cubicBezTo>
                  <a:pt x="2200256" y="983053"/>
                  <a:pt x="2197670" y="986072"/>
                  <a:pt x="2197826" y="989511"/>
                </a:cubicBezTo>
                <a:cubicBezTo>
                  <a:pt x="2201669" y="1074050"/>
                  <a:pt x="2198284" y="1028674"/>
                  <a:pt x="2207623" y="1061357"/>
                </a:cubicBezTo>
                <a:cubicBezTo>
                  <a:pt x="2208856" y="1065673"/>
                  <a:pt x="2208662" y="1070523"/>
                  <a:pt x="2210889" y="1074420"/>
                </a:cubicBezTo>
                <a:cubicBezTo>
                  <a:pt x="2217026" y="1085160"/>
                  <a:pt x="2220847" y="1083868"/>
                  <a:pt x="2230483" y="1087482"/>
                </a:cubicBezTo>
                <a:cubicBezTo>
                  <a:pt x="2235972" y="1089540"/>
                  <a:pt x="2241014" y="1093144"/>
                  <a:pt x="2246811" y="1094014"/>
                </a:cubicBezTo>
                <a:cubicBezTo>
                  <a:pt x="2262995" y="1096442"/>
                  <a:pt x="2279468" y="1096191"/>
                  <a:pt x="2295797" y="1097280"/>
                </a:cubicBezTo>
                <a:cubicBezTo>
                  <a:pt x="2323011" y="1096191"/>
                  <a:pt x="2350359" y="1096916"/>
                  <a:pt x="2377440" y="1094014"/>
                </a:cubicBezTo>
                <a:cubicBezTo>
                  <a:pt x="2381343" y="1093596"/>
                  <a:pt x="2384172" y="1089934"/>
                  <a:pt x="2387237" y="1087482"/>
                </a:cubicBezTo>
                <a:cubicBezTo>
                  <a:pt x="2410494" y="1068877"/>
                  <a:pt x="2373426" y="1094512"/>
                  <a:pt x="2403566" y="1074420"/>
                </a:cubicBezTo>
                <a:cubicBezTo>
                  <a:pt x="2406832" y="1070066"/>
                  <a:pt x="2409779" y="1065453"/>
                  <a:pt x="2413363" y="1061357"/>
                </a:cubicBezTo>
                <a:cubicBezTo>
                  <a:pt x="2417418" y="1056723"/>
                  <a:pt x="2426426" y="1048294"/>
                  <a:pt x="2426426" y="1048294"/>
                </a:cubicBezTo>
                <a:cubicBezTo>
                  <a:pt x="2427514" y="1043940"/>
                  <a:pt x="2428115" y="1039434"/>
                  <a:pt x="2429691" y="1035231"/>
                </a:cubicBezTo>
                <a:cubicBezTo>
                  <a:pt x="2434660" y="1021980"/>
                  <a:pt x="2446020" y="996042"/>
                  <a:pt x="2446020" y="996042"/>
                </a:cubicBezTo>
                <a:cubicBezTo>
                  <a:pt x="2448836" y="981963"/>
                  <a:pt x="2450460" y="974761"/>
                  <a:pt x="2452551" y="960120"/>
                </a:cubicBezTo>
                <a:cubicBezTo>
                  <a:pt x="2457646" y="924450"/>
                  <a:pt x="2453037" y="945111"/>
                  <a:pt x="2459083" y="920931"/>
                </a:cubicBezTo>
                <a:cubicBezTo>
                  <a:pt x="2460172" y="907868"/>
                  <a:pt x="2460723" y="894749"/>
                  <a:pt x="2462349" y="881742"/>
                </a:cubicBezTo>
                <a:cubicBezTo>
                  <a:pt x="2462906" y="877289"/>
                  <a:pt x="2465451" y="873165"/>
                  <a:pt x="2465614" y="868680"/>
                </a:cubicBezTo>
                <a:cubicBezTo>
                  <a:pt x="2467632" y="813189"/>
                  <a:pt x="2467791" y="757645"/>
                  <a:pt x="2468880" y="702128"/>
                </a:cubicBezTo>
                <a:cubicBezTo>
                  <a:pt x="2467791" y="519248"/>
                  <a:pt x="2468822" y="336343"/>
                  <a:pt x="2465614" y="153488"/>
                </a:cubicBezTo>
                <a:cubicBezTo>
                  <a:pt x="2465545" y="149564"/>
                  <a:pt x="2460838" y="147201"/>
                  <a:pt x="2459083" y="143691"/>
                </a:cubicBezTo>
                <a:cubicBezTo>
                  <a:pt x="2457544" y="140612"/>
                  <a:pt x="2457588" y="136846"/>
                  <a:pt x="2455817" y="133894"/>
                </a:cubicBezTo>
                <a:cubicBezTo>
                  <a:pt x="2454233" y="131254"/>
                  <a:pt x="2451209" y="129766"/>
                  <a:pt x="2449286" y="127362"/>
                </a:cubicBezTo>
                <a:cubicBezTo>
                  <a:pt x="2446834" y="124297"/>
                  <a:pt x="2444931" y="120831"/>
                  <a:pt x="2442754" y="117565"/>
                </a:cubicBezTo>
                <a:cubicBezTo>
                  <a:pt x="2435748" y="96543"/>
                  <a:pt x="2442379" y="118574"/>
                  <a:pt x="2436223" y="81642"/>
                </a:cubicBezTo>
                <a:cubicBezTo>
                  <a:pt x="2434579" y="71778"/>
                  <a:pt x="2429326" y="57686"/>
                  <a:pt x="2426426" y="48985"/>
                </a:cubicBezTo>
                <a:cubicBezTo>
                  <a:pt x="2425337" y="45719"/>
                  <a:pt x="2423995" y="42528"/>
                  <a:pt x="2423160" y="39188"/>
                </a:cubicBezTo>
                <a:lnTo>
                  <a:pt x="2416629" y="13062"/>
                </a:lnTo>
                <a:lnTo>
                  <a:pt x="241336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5" name="Rectangle 24"/>
          <p:cNvSpPr/>
          <p:nvPr/>
        </p:nvSpPr>
        <p:spPr>
          <a:xfrm>
            <a:off x="10294729" y="4075792"/>
            <a:ext cx="258573" cy="240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6" name="Rectangle 25"/>
          <p:cNvSpPr/>
          <p:nvPr/>
        </p:nvSpPr>
        <p:spPr>
          <a:xfrm>
            <a:off x="7884756" y="6229352"/>
            <a:ext cx="2489942"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8" name="Rectangle 37"/>
          <p:cNvSpPr/>
          <p:nvPr/>
        </p:nvSpPr>
        <p:spPr>
          <a:xfrm rot="20499981">
            <a:off x="7785265" y="5680483"/>
            <a:ext cx="156344" cy="65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1" name="Rectangle 110"/>
          <p:cNvSpPr/>
          <p:nvPr/>
        </p:nvSpPr>
        <p:spPr>
          <a:xfrm rot="20499981">
            <a:off x="7933119" y="6026431"/>
            <a:ext cx="156344" cy="374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40" name="Freeform 39"/>
          <p:cNvSpPr/>
          <p:nvPr/>
        </p:nvSpPr>
        <p:spPr>
          <a:xfrm>
            <a:off x="9206769" y="5603059"/>
            <a:ext cx="1051038" cy="694214"/>
          </a:xfrm>
          <a:custGeom>
            <a:avLst/>
            <a:gdLst>
              <a:gd name="connsiteX0" fmla="*/ 787413 w 977191"/>
              <a:gd name="connsiteY0" fmla="*/ 32657 h 646611"/>
              <a:gd name="connsiteX1" fmla="*/ 800476 w 977191"/>
              <a:gd name="connsiteY1" fmla="*/ 52251 h 646611"/>
              <a:gd name="connsiteX2" fmla="*/ 803742 w 977191"/>
              <a:gd name="connsiteY2" fmla="*/ 62048 h 646611"/>
              <a:gd name="connsiteX3" fmla="*/ 826602 w 977191"/>
              <a:gd name="connsiteY3" fmla="*/ 97971 h 646611"/>
              <a:gd name="connsiteX4" fmla="*/ 839664 w 977191"/>
              <a:gd name="connsiteY4" fmla="*/ 117565 h 646611"/>
              <a:gd name="connsiteX5" fmla="*/ 846196 w 977191"/>
              <a:gd name="connsiteY5" fmla="*/ 127363 h 646611"/>
              <a:gd name="connsiteX6" fmla="*/ 855993 w 977191"/>
              <a:gd name="connsiteY6" fmla="*/ 156754 h 646611"/>
              <a:gd name="connsiteX7" fmla="*/ 859259 w 977191"/>
              <a:gd name="connsiteY7" fmla="*/ 166551 h 646611"/>
              <a:gd name="connsiteX8" fmla="*/ 865790 w 977191"/>
              <a:gd name="connsiteY8" fmla="*/ 173083 h 646611"/>
              <a:gd name="connsiteX9" fmla="*/ 869056 w 977191"/>
              <a:gd name="connsiteY9" fmla="*/ 182880 h 646611"/>
              <a:gd name="connsiteX10" fmla="*/ 882119 w 977191"/>
              <a:gd name="connsiteY10" fmla="*/ 209005 h 646611"/>
              <a:gd name="connsiteX11" fmla="*/ 891916 w 977191"/>
              <a:gd name="connsiteY11" fmla="*/ 244928 h 646611"/>
              <a:gd name="connsiteX12" fmla="*/ 895182 w 977191"/>
              <a:gd name="connsiteY12" fmla="*/ 254725 h 646611"/>
              <a:gd name="connsiteX13" fmla="*/ 898447 w 977191"/>
              <a:gd name="connsiteY13" fmla="*/ 264523 h 646611"/>
              <a:gd name="connsiteX14" fmla="*/ 904979 w 977191"/>
              <a:gd name="connsiteY14" fmla="*/ 271054 h 646611"/>
              <a:gd name="connsiteX15" fmla="*/ 914776 w 977191"/>
              <a:gd name="connsiteY15" fmla="*/ 306977 h 646611"/>
              <a:gd name="connsiteX16" fmla="*/ 918042 w 977191"/>
              <a:gd name="connsiteY16" fmla="*/ 316774 h 646611"/>
              <a:gd name="connsiteX17" fmla="*/ 924573 w 977191"/>
              <a:gd name="connsiteY17" fmla="*/ 326571 h 646611"/>
              <a:gd name="connsiteX18" fmla="*/ 931104 w 977191"/>
              <a:gd name="connsiteY18" fmla="*/ 333103 h 646611"/>
              <a:gd name="connsiteX19" fmla="*/ 937636 w 977191"/>
              <a:gd name="connsiteY19" fmla="*/ 346165 h 646611"/>
              <a:gd name="connsiteX20" fmla="*/ 940902 w 977191"/>
              <a:gd name="connsiteY20" fmla="*/ 359228 h 646611"/>
              <a:gd name="connsiteX21" fmla="*/ 947433 w 977191"/>
              <a:gd name="connsiteY21" fmla="*/ 369025 h 646611"/>
              <a:gd name="connsiteX22" fmla="*/ 953964 w 977191"/>
              <a:gd name="connsiteY22" fmla="*/ 382088 h 646611"/>
              <a:gd name="connsiteX23" fmla="*/ 957230 w 977191"/>
              <a:gd name="connsiteY23" fmla="*/ 395151 h 646611"/>
              <a:gd name="connsiteX24" fmla="*/ 960496 w 977191"/>
              <a:gd name="connsiteY24" fmla="*/ 404948 h 646611"/>
              <a:gd name="connsiteX25" fmla="*/ 967027 w 977191"/>
              <a:gd name="connsiteY25" fmla="*/ 421277 h 646611"/>
              <a:gd name="connsiteX26" fmla="*/ 976824 w 977191"/>
              <a:gd name="connsiteY26" fmla="*/ 453934 h 646611"/>
              <a:gd name="connsiteX27" fmla="*/ 973559 w 977191"/>
              <a:gd name="connsiteY27" fmla="*/ 564968 h 646611"/>
              <a:gd name="connsiteX28" fmla="*/ 953964 w 977191"/>
              <a:gd name="connsiteY28" fmla="*/ 584563 h 646611"/>
              <a:gd name="connsiteX29" fmla="*/ 944167 w 977191"/>
              <a:gd name="connsiteY29" fmla="*/ 597625 h 646611"/>
              <a:gd name="connsiteX30" fmla="*/ 934370 w 977191"/>
              <a:gd name="connsiteY30" fmla="*/ 600891 h 646611"/>
              <a:gd name="connsiteX31" fmla="*/ 914776 w 977191"/>
              <a:gd name="connsiteY31" fmla="*/ 613954 h 646611"/>
              <a:gd name="connsiteX32" fmla="*/ 904979 w 977191"/>
              <a:gd name="connsiteY32" fmla="*/ 617220 h 646611"/>
              <a:gd name="connsiteX33" fmla="*/ 895182 w 977191"/>
              <a:gd name="connsiteY33" fmla="*/ 623751 h 646611"/>
              <a:gd name="connsiteX34" fmla="*/ 882119 w 977191"/>
              <a:gd name="connsiteY34" fmla="*/ 633548 h 646611"/>
              <a:gd name="connsiteX35" fmla="*/ 865790 w 977191"/>
              <a:gd name="connsiteY35" fmla="*/ 636814 h 646611"/>
              <a:gd name="connsiteX36" fmla="*/ 855993 w 977191"/>
              <a:gd name="connsiteY36" fmla="*/ 640080 h 646611"/>
              <a:gd name="connsiteX37" fmla="*/ 829867 w 977191"/>
              <a:gd name="connsiteY37" fmla="*/ 643345 h 646611"/>
              <a:gd name="connsiteX38" fmla="*/ 810273 w 977191"/>
              <a:gd name="connsiteY38" fmla="*/ 646611 h 646611"/>
              <a:gd name="connsiteX39" fmla="*/ 666582 w 977191"/>
              <a:gd name="connsiteY39" fmla="*/ 643345 h 646611"/>
              <a:gd name="connsiteX40" fmla="*/ 617596 w 977191"/>
              <a:gd name="connsiteY40" fmla="*/ 636814 h 646611"/>
              <a:gd name="connsiteX41" fmla="*/ 578407 w 977191"/>
              <a:gd name="connsiteY41" fmla="*/ 633548 h 646611"/>
              <a:gd name="connsiteX42" fmla="*/ 558813 w 977191"/>
              <a:gd name="connsiteY42" fmla="*/ 627017 h 646611"/>
              <a:gd name="connsiteX43" fmla="*/ 549016 w 977191"/>
              <a:gd name="connsiteY43" fmla="*/ 623751 h 646611"/>
              <a:gd name="connsiteX44" fmla="*/ 535953 w 977191"/>
              <a:gd name="connsiteY44" fmla="*/ 617220 h 646611"/>
              <a:gd name="connsiteX45" fmla="*/ 526156 w 977191"/>
              <a:gd name="connsiteY45" fmla="*/ 610688 h 646611"/>
              <a:gd name="connsiteX46" fmla="*/ 516359 w 977191"/>
              <a:gd name="connsiteY46" fmla="*/ 607423 h 646611"/>
              <a:gd name="connsiteX47" fmla="*/ 506562 w 977191"/>
              <a:gd name="connsiteY47" fmla="*/ 600891 h 646611"/>
              <a:gd name="connsiteX48" fmla="*/ 493499 w 977191"/>
              <a:gd name="connsiteY48" fmla="*/ 597625 h 646611"/>
              <a:gd name="connsiteX49" fmla="*/ 477170 w 977191"/>
              <a:gd name="connsiteY49" fmla="*/ 581297 h 646611"/>
              <a:gd name="connsiteX50" fmla="*/ 457576 w 977191"/>
              <a:gd name="connsiteY50" fmla="*/ 574765 h 646611"/>
              <a:gd name="connsiteX51" fmla="*/ 447779 w 977191"/>
              <a:gd name="connsiteY51" fmla="*/ 571500 h 646611"/>
              <a:gd name="connsiteX52" fmla="*/ 434716 w 977191"/>
              <a:gd name="connsiteY52" fmla="*/ 568234 h 646611"/>
              <a:gd name="connsiteX53" fmla="*/ 424919 w 977191"/>
              <a:gd name="connsiteY53" fmla="*/ 564968 h 646611"/>
              <a:gd name="connsiteX54" fmla="*/ 385730 w 977191"/>
              <a:gd name="connsiteY54" fmla="*/ 558437 h 646611"/>
              <a:gd name="connsiteX55" fmla="*/ 375933 w 977191"/>
              <a:gd name="connsiteY55" fmla="*/ 555171 h 646611"/>
              <a:gd name="connsiteX56" fmla="*/ 349807 w 977191"/>
              <a:gd name="connsiteY56" fmla="*/ 548640 h 646611"/>
              <a:gd name="connsiteX57" fmla="*/ 340010 w 977191"/>
              <a:gd name="connsiteY57" fmla="*/ 542108 h 646611"/>
              <a:gd name="connsiteX58" fmla="*/ 330213 w 977191"/>
              <a:gd name="connsiteY58" fmla="*/ 532311 h 646611"/>
              <a:gd name="connsiteX59" fmla="*/ 310619 w 977191"/>
              <a:gd name="connsiteY59" fmla="*/ 525780 h 646611"/>
              <a:gd name="connsiteX60" fmla="*/ 271430 w 977191"/>
              <a:gd name="connsiteY60" fmla="*/ 509451 h 646611"/>
              <a:gd name="connsiteX61" fmla="*/ 261633 w 977191"/>
              <a:gd name="connsiteY61" fmla="*/ 502920 h 646611"/>
              <a:gd name="connsiteX62" fmla="*/ 248570 w 977191"/>
              <a:gd name="connsiteY62" fmla="*/ 496388 h 646611"/>
              <a:gd name="connsiteX63" fmla="*/ 238773 w 977191"/>
              <a:gd name="connsiteY63" fmla="*/ 486591 h 646611"/>
              <a:gd name="connsiteX64" fmla="*/ 206116 w 977191"/>
              <a:gd name="connsiteY64" fmla="*/ 470263 h 646611"/>
              <a:gd name="connsiteX65" fmla="*/ 193053 w 977191"/>
              <a:gd name="connsiteY65" fmla="*/ 463731 h 646611"/>
              <a:gd name="connsiteX66" fmla="*/ 163662 w 977191"/>
              <a:gd name="connsiteY66" fmla="*/ 440871 h 646611"/>
              <a:gd name="connsiteX67" fmla="*/ 147333 w 977191"/>
              <a:gd name="connsiteY67" fmla="*/ 431074 h 646611"/>
              <a:gd name="connsiteX68" fmla="*/ 121207 w 977191"/>
              <a:gd name="connsiteY68" fmla="*/ 411480 h 646611"/>
              <a:gd name="connsiteX69" fmla="*/ 111410 w 977191"/>
              <a:gd name="connsiteY69" fmla="*/ 404948 h 646611"/>
              <a:gd name="connsiteX70" fmla="*/ 91816 w 977191"/>
              <a:gd name="connsiteY70" fmla="*/ 382088 h 646611"/>
              <a:gd name="connsiteX71" fmla="*/ 85284 w 977191"/>
              <a:gd name="connsiteY71" fmla="*/ 372291 h 646611"/>
              <a:gd name="connsiteX72" fmla="*/ 75487 w 977191"/>
              <a:gd name="connsiteY72" fmla="*/ 365760 h 646611"/>
              <a:gd name="connsiteX73" fmla="*/ 65690 w 977191"/>
              <a:gd name="connsiteY73" fmla="*/ 352697 h 646611"/>
              <a:gd name="connsiteX74" fmla="*/ 59159 w 977191"/>
              <a:gd name="connsiteY74" fmla="*/ 346165 h 646611"/>
              <a:gd name="connsiteX75" fmla="*/ 49362 w 977191"/>
              <a:gd name="connsiteY75" fmla="*/ 326571 h 646611"/>
              <a:gd name="connsiteX76" fmla="*/ 42830 w 977191"/>
              <a:gd name="connsiteY76" fmla="*/ 316774 h 646611"/>
              <a:gd name="connsiteX77" fmla="*/ 36299 w 977191"/>
              <a:gd name="connsiteY77" fmla="*/ 303711 h 646611"/>
              <a:gd name="connsiteX78" fmla="*/ 29767 w 977191"/>
              <a:gd name="connsiteY78" fmla="*/ 293914 h 646611"/>
              <a:gd name="connsiteX79" fmla="*/ 23236 w 977191"/>
              <a:gd name="connsiteY79" fmla="*/ 277585 h 646611"/>
              <a:gd name="connsiteX80" fmla="*/ 16704 w 977191"/>
              <a:gd name="connsiteY80" fmla="*/ 257991 h 646611"/>
              <a:gd name="connsiteX81" fmla="*/ 10173 w 977191"/>
              <a:gd name="connsiteY81" fmla="*/ 244928 h 646611"/>
              <a:gd name="connsiteX82" fmla="*/ 3642 w 977191"/>
              <a:gd name="connsiteY82" fmla="*/ 235131 h 646611"/>
              <a:gd name="connsiteX83" fmla="*/ 376 w 977191"/>
              <a:gd name="connsiteY83" fmla="*/ 225334 h 646611"/>
              <a:gd name="connsiteX84" fmla="*/ 10173 w 977191"/>
              <a:gd name="connsiteY84" fmla="*/ 176348 h 646611"/>
              <a:gd name="connsiteX85" fmla="*/ 19970 w 977191"/>
              <a:gd name="connsiteY85" fmla="*/ 169817 h 646611"/>
              <a:gd name="connsiteX86" fmla="*/ 33033 w 977191"/>
              <a:gd name="connsiteY86" fmla="*/ 166551 h 646611"/>
              <a:gd name="connsiteX87" fmla="*/ 88550 w 977191"/>
              <a:gd name="connsiteY87" fmla="*/ 169817 h 646611"/>
              <a:gd name="connsiteX88" fmla="*/ 104879 w 977191"/>
              <a:gd name="connsiteY88" fmla="*/ 179614 h 646611"/>
              <a:gd name="connsiteX89" fmla="*/ 134270 w 977191"/>
              <a:gd name="connsiteY89" fmla="*/ 189411 h 646611"/>
              <a:gd name="connsiteX90" fmla="*/ 157130 w 977191"/>
              <a:gd name="connsiteY90" fmla="*/ 202474 h 646611"/>
              <a:gd name="connsiteX91" fmla="*/ 163662 w 977191"/>
              <a:gd name="connsiteY91" fmla="*/ 209005 h 646611"/>
              <a:gd name="connsiteX92" fmla="*/ 173459 w 977191"/>
              <a:gd name="connsiteY92" fmla="*/ 215537 h 646611"/>
              <a:gd name="connsiteX93" fmla="*/ 189787 w 977191"/>
              <a:gd name="connsiteY93" fmla="*/ 231865 h 646611"/>
              <a:gd name="connsiteX94" fmla="*/ 228976 w 977191"/>
              <a:gd name="connsiteY94" fmla="*/ 248194 h 646611"/>
              <a:gd name="connsiteX95" fmla="*/ 242039 w 977191"/>
              <a:gd name="connsiteY95" fmla="*/ 257991 h 646611"/>
              <a:gd name="connsiteX96" fmla="*/ 277962 w 977191"/>
              <a:gd name="connsiteY96" fmla="*/ 274320 h 646611"/>
              <a:gd name="connsiteX97" fmla="*/ 287759 w 977191"/>
              <a:gd name="connsiteY97" fmla="*/ 277585 h 646611"/>
              <a:gd name="connsiteX98" fmla="*/ 300822 w 977191"/>
              <a:gd name="connsiteY98" fmla="*/ 284117 h 646611"/>
              <a:gd name="connsiteX99" fmla="*/ 310619 w 977191"/>
              <a:gd name="connsiteY99" fmla="*/ 290648 h 646611"/>
              <a:gd name="connsiteX100" fmla="*/ 349807 w 977191"/>
              <a:gd name="connsiteY100" fmla="*/ 297180 h 646611"/>
              <a:gd name="connsiteX101" fmla="*/ 369402 w 977191"/>
              <a:gd name="connsiteY101" fmla="*/ 306977 h 646611"/>
              <a:gd name="connsiteX102" fmla="*/ 382464 w 977191"/>
              <a:gd name="connsiteY102" fmla="*/ 310243 h 646611"/>
              <a:gd name="connsiteX103" fmla="*/ 405324 w 977191"/>
              <a:gd name="connsiteY103" fmla="*/ 316774 h 646611"/>
              <a:gd name="connsiteX104" fmla="*/ 454310 w 977191"/>
              <a:gd name="connsiteY104" fmla="*/ 323305 h 646611"/>
              <a:gd name="connsiteX105" fmla="*/ 464107 w 977191"/>
              <a:gd name="connsiteY105" fmla="*/ 326571 h 646611"/>
              <a:gd name="connsiteX106" fmla="*/ 575142 w 977191"/>
              <a:gd name="connsiteY106" fmla="*/ 320040 h 646611"/>
              <a:gd name="connsiteX107" fmla="*/ 601267 w 977191"/>
              <a:gd name="connsiteY107" fmla="*/ 300445 h 646611"/>
              <a:gd name="connsiteX108" fmla="*/ 611064 w 977191"/>
              <a:gd name="connsiteY108" fmla="*/ 290648 h 646611"/>
              <a:gd name="connsiteX109" fmla="*/ 627393 w 977191"/>
              <a:gd name="connsiteY109" fmla="*/ 277585 h 646611"/>
              <a:gd name="connsiteX110" fmla="*/ 630659 w 977191"/>
              <a:gd name="connsiteY110" fmla="*/ 267788 h 646611"/>
              <a:gd name="connsiteX111" fmla="*/ 637190 w 977191"/>
              <a:gd name="connsiteY111" fmla="*/ 251460 h 646611"/>
              <a:gd name="connsiteX112" fmla="*/ 633924 w 977191"/>
              <a:gd name="connsiteY112" fmla="*/ 140425 h 646611"/>
              <a:gd name="connsiteX113" fmla="*/ 640456 w 977191"/>
              <a:gd name="connsiteY113" fmla="*/ 68580 h 646611"/>
              <a:gd name="connsiteX114" fmla="*/ 646987 w 977191"/>
              <a:gd name="connsiteY114" fmla="*/ 62048 h 646611"/>
              <a:gd name="connsiteX115" fmla="*/ 653519 w 977191"/>
              <a:gd name="connsiteY115" fmla="*/ 48985 h 646611"/>
              <a:gd name="connsiteX116" fmla="*/ 682910 w 977191"/>
              <a:gd name="connsiteY116" fmla="*/ 16328 h 646611"/>
              <a:gd name="connsiteX117" fmla="*/ 702504 w 977191"/>
              <a:gd name="connsiteY117" fmla="*/ 3265 h 646611"/>
              <a:gd name="connsiteX118" fmla="*/ 712302 w 977191"/>
              <a:gd name="connsiteY118" fmla="*/ 0 h 646611"/>
              <a:gd name="connsiteX119" fmla="*/ 777616 w 977191"/>
              <a:gd name="connsiteY119" fmla="*/ 6531 h 646611"/>
              <a:gd name="connsiteX120" fmla="*/ 797210 w 977191"/>
              <a:gd name="connsiteY120" fmla="*/ 22860 h 646611"/>
              <a:gd name="connsiteX121" fmla="*/ 787413 w 977191"/>
              <a:gd name="connsiteY121" fmla="*/ 32657 h 64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7191" h="646611">
                <a:moveTo>
                  <a:pt x="787413" y="32657"/>
                </a:moveTo>
                <a:cubicBezTo>
                  <a:pt x="787957" y="37556"/>
                  <a:pt x="796664" y="45389"/>
                  <a:pt x="800476" y="52251"/>
                </a:cubicBezTo>
                <a:cubicBezTo>
                  <a:pt x="802148" y="55260"/>
                  <a:pt x="802034" y="59059"/>
                  <a:pt x="803742" y="62048"/>
                </a:cubicBezTo>
                <a:cubicBezTo>
                  <a:pt x="810784" y="74371"/>
                  <a:pt x="818927" y="86032"/>
                  <a:pt x="826602" y="97971"/>
                </a:cubicBezTo>
                <a:cubicBezTo>
                  <a:pt x="830847" y="104574"/>
                  <a:pt x="835310" y="111034"/>
                  <a:pt x="839664" y="117565"/>
                </a:cubicBezTo>
                <a:cubicBezTo>
                  <a:pt x="841841" y="120831"/>
                  <a:pt x="844955" y="123639"/>
                  <a:pt x="846196" y="127363"/>
                </a:cubicBezTo>
                <a:lnTo>
                  <a:pt x="855993" y="156754"/>
                </a:lnTo>
                <a:cubicBezTo>
                  <a:pt x="857082" y="160020"/>
                  <a:pt x="856825" y="164117"/>
                  <a:pt x="859259" y="166551"/>
                </a:cubicBezTo>
                <a:lnTo>
                  <a:pt x="865790" y="173083"/>
                </a:lnTo>
                <a:cubicBezTo>
                  <a:pt x="866879" y="176349"/>
                  <a:pt x="867631" y="179746"/>
                  <a:pt x="869056" y="182880"/>
                </a:cubicBezTo>
                <a:cubicBezTo>
                  <a:pt x="873085" y="191744"/>
                  <a:pt x="882119" y="209005"/>
                  <a:pt x="882119" y="209005"/>
                </a:cubicBezTo>
                <a:cubicBezTo>
                  <a:pt x="886734" y="232085"/>
                  <a:pt x="883629" y="220068"/>
                  <a:pt x="891916" y="244928"/>
                </a:cubicBezTo>
                <a:lnTo>
                  <a:pt x="895182" y="254725"/>
                </a:lnTo>
                <a:cubicBezTo>
                  <a:pt x="896271" y="257991"/>
                  <a:pt x="896013" y="262089"/>
                  <a:pt x="898447" y="264523"/>
                </a:cubicBezTo>
                <a:lnTo>
                  <a:pt x="904979" y="271054"/>
                </a:lnTo>
                <a:cubicBezTo>
                  <a:pt x="909594" y="294134"/>
                  <a:pt x="906489" y="282117"/>
                  <a:pt x="914776" y="306977"/>
                </a:cubicBezTo>
                <a:cubicBezTo>
                  <a:pt x="915865" y="310243"/>
                  <a:pt x="916133" y="313910"/>
                  <a:pt x="918042" y="316774"/>
                </a:cubicBezTo>
                <a:cubicBezTo>
                  <a:pt x="920219" y="320040"/>
                  <a:pt x="922121" y="323506"/>
                  <a:pt x="924573" y="326571"/>
                </a:cubicBezTo>
                <a:cubicBezTo>
                  <a:pt x="926496" y="328975"/>
                  <a:pt x="929396" y="330541"/>
                  <a:pt x="931104" y="333103"/>
                </a:cubicBezTo>
                <a:cubicBezTo>
                  <a:pt x="933804" y="337153"/>
                  <a:pt x="935459" y="341811"/>
                  <a:pt x="937636" y="346165"/>
                </a:cubicBezTo>
                <a:cubicBezTo>
                  <a:pt x="938725" y="350519"/>
                  <a:pt x="939134" y="355103"/>
                  <a:pt x="940902" y="359228"/>
                </a:cubicBezTo>
                <a:cubicBezTo>
                  <a:pt x="942448" y="362835"/>
                  <a:pt x="945486" y="365617"/>
                  <a:pt x="947433" y="369025"/>
                </a:cubicBezTo>
                <a:cubicBezTo>
                  <a:pt x="949848" y="373252"/>
                  <a:pt x="952255" y="377530"/>
                  <a:pt x="953964" y="382088"/>
                </a:cubicBezTo>
                <a:cubicBezTo>
                  <a:pt x="955540" y="386291"/>
                  <a:pt x="955997" y="390835"/>
                  <a:pt x="957230" y="395151"/>
                </a:cubicBezTo>
                <a:cubicBezTo>
                  <a:pt x="958176" y="398461"/>
                  <a:pt x="959287" y="401725"/>
                  <a:pt x="960496" y="404948"/>
                </a:cubicBezTo>
                <a:cubicBezTo>
                  <a:pt x="962554" y="410437"/>
                  <a:pt x="965343" y="415662"/>
                  <a:pt x="967027" y="421277"/>
                </a:cubicBezTo>
                <a:cubicBezTo>
                  <a:pt x="980273" y="465431"/>
                  <a:pt x="958906" y="409134"/>
                  <a:pt x="976824" y="453934"/>
                </a:cubicBezTo>
                <a:cubicBezTo>
                  <a:pt x="975736" y="490945"/>
                  <a:pt x="979942" y="528495"/>
                  <a:pt x="973559" y="564968"/>
                </a:cubicBezTo>
                <a:cubicBezTo>
                  <a:pt x="971967" y="574067"/>
                  <a:pt x="959506" y="577173"/>
                  <a:pt x="953964" y="584563"/>
                </a:cubicBezTo>
                <a:cubicBezTo>
                  <a:pt x="950698" y="588917"/>
                  <a:pt x="948348" y="594141"/>
                  <a:pt x="944167" y="597625"/>
                </a:cubicBezTo>
                <a:cubicBezTo>
                  <a:pt x="941522" y="599829"/>
                  <a:pt x="937379" y="599219"/>
                  <a:pt x="934370" y="600891"/>
                </a:cubicBezTo>
                <a:cubicBezTo>
                  <a:pt x="927508" y="604703"/>
                  <a:pt x="922223" y="611471"/>
                  <a:pt x="914776" y="613954"/>
                </a:cubicBezTo>
                <a:cubicBezTo>
                  <a:pt x="911510" y="615043"/>
                  <a:pt x="908058" y="615681"/>
                  <a:pt x="904979" y="617220"/>
                </a:cubicBezTo>
                <a:cubicBezTo>
                  <a:pt x="901469" y="618975"/>
                  <a:pt x="898376" y="621470"/>
                  <a:pt x="895182" y="623751"/>
                </a:cubicBezTo>
                <a:cubicBezTo>
                  <a:pt x="890753" y="626915"/>
                  <a:pt x="887093" y="631337"/>
                  <a:pt x="882119" y="633548"/>
                </a:cubicBezTo>
                <a:cubicBezTo>
                  <a:pt x="877047" y="635802"/>
                  <a:pt x="871175" y="635468"/>
                  <a:pt x="865790" y="636814"/>
                </a:cubicBezTo>
                <a:cubicBezTo>
                  <a:pt x="862450" y="637649"/>
                  <a:pt x="859380" y="639464"/>
                  <a:pt x="855993" y="640080"/>
                </a:cubicBezTo>
                <a:cubicBezTo>
                  <a:pt x="847358" y="641650"/>
                  <a:pt x="838555" y="642104"/>
                  <a:pt x="829867" y="643345"/>
                </a:cubicBezTo>
                <a:cubicBezTo>
                  <a:pt x="823312" y="644281"/>
                  <a:pt x="816804" y="645522"/>
                  <a:pt x="810273" y="646611"/>
                </a:cubicBezTo>
                <a:lnTo>
                  <a:pt x="666582" y="643345"/>
                </a:lnTo>
                <a:cubicBezTo>
                  <a:pt x="603727" y="641017"/>
                  <a:pt x="657170" y="641470"/>
                  <a:pt x="617596" y="636814"/>
                </a:cubicBezTo>
                <a:cubicBezTo>
                  <a:pt x="604578" y="635282"/>
                  <a:pt x="591470" y="634637"/>
                  <a:pt x="578407" y="633548"/>
                </a:cubicBezTo>
                <a:lnTo>
                  <a:pt x="558813" y="627017"/>
                </a:lnTo>
                <a:cubicBezTo>
                  <a:pt x="555547" y="625928"/>
                  <a:pt x="552095" y="625290"/>
                  <a:pt x="549016" y="623751"/>
                </a:cubicBezTo>
                <a:cubicBezTo>
                  <a:pt x="544662" y="621574"/>
                  <a:pt x="540180" y="619635"/>
                  <a:pt x="535953" y="617220"/>
                </a:cubicBezTo>
                <a:cubicBezTo>
                  <a:pt x="532545" y="615273"/>
                  <a:pt x="529667" y="612443"/>
                  <a:pt x="526156" y="610688"/>
                </a:cubicBezTo>
                <a:cubicBezTo>
                  <a:pt x="523077" y="609149"/>
                  <a:pt x="519625" y="608511"/>
                  <a:pt x="516359" y="607423"/>
                </a:cubicBezTo>
                <a:cubicBezTo>
                  <a:pt x="513093" y="605246"/>
                  <a:pt x="510170" y="602437"/>
                  <a:pt x="506562" y="600891"/>
                </a:cubicBezTo>
                <a:cubicBezTo>
                  <a:pt x="502437" y="599123"/>
                  <a:pt x="497234" y="600115"/>
                  <a:pt x="493499" y="597625"/>
                </a:cubicBezTo>
                <a:cubicBezTo>
                  <a:pt x="487094" y="593355"/>
                  <a:pt x="484472" y="583731"/>
                  <a:pt x="477170" y="581297"/>
                </a:cubicBezTo>
                <a:lnTo>
                  <a:pt x="457576" y="574765"/>
                </a:lnTo>
                <a:cubicBezTo>
                  <a:pt x="454310" y="573676"/>
                  <a:pt x="451118" y="572335"/>
                  <a:pt x="447779" y="571500"/>
                </a:cubicBezTo>
                <a:cubicBezTo>
                  <a:pt x="443425" y="570411"/>
                  <a:pt x="439032" y="569467"/>
                  <a:pt x="434716" y="568234"/>
                </a:cubicBezTo>
                <a:cubicBezTo>
                  <a:pt x="431406" y="567288"/>
                  <a:pt x="428295" y="565643"/>
                  <a:pt x="424919" y="564968"/>
                </a:cubicBezTo>
                <a:cubicBezTo>
                  <a:pt x="411933" y="562371"/>
                  <a:pt x="398293" y="562625"/>
                  <a:pt x="385730" y="558437"/>
                </a:cubicBezTo>
                <a:cubicBezTo>
                  <a:pt x="382464" y="557348"/>
                  <a:pt x="379273" y="556006"/>
                  <a:pt x="375933" y="555171"/>
                </a:cubicBezTo>
                <a:lnTo>
                  <a:pt x="349807" y="548640"/>
                </a:lnTo>
                <a:cubicBezTo>
                  <a:pt x="346541" y="546463"/>
                  <a:pt x="343025" y="544621"/>
                  <a:pt x="340010" y="542108"/>
                </a:cubicBezTo>
                <a:cubicBezTo>
                  <a:pt x="336462" y="539151"/>
                  <a:pt x="334250" y="534554"/>
                  <a:pt x="330213" y="532311"/>
                </a:cubicBezTo>
                <a:cubicBezTo>
                  <a:pt x="324195" y="528968"/>
                  <a:pt x="316777" y="528859"/>
                  <a:pt x="310619" y="525780"/>
                </a:cubicBezTo>
                <a:cubicBezTo>
                  <a:pt x="280478" y="510710"/>
                  <a:pt x="293939" y="515079"/>
                  <a:pt x="271430" y="509451"/>
                </a:cubicBezTo>
                <a:cubicBezTo>
                  <a:pt x="268164" y="507274"/>
                  <a:pt x="265041" y="504867"/>
                  <a:pt x="261633" y="502920"/>
                </a:cubicBezTo>
                <a:cubicBezTo>
                  <a:pt x="257406" y="500505"/>
                  <a:pt x="252532" y="499218"/>
                  <a:pt x="248570" y="496388"/>
                </a:cubicBezTo>
                <a:cubicBezTo>
                  <a:pt x="244812" y="493704"/>
                  <a:pt x="242706" y="489011"/>
                  <a:pt x="238773" y="486591"/>
                </a:cubicBezTo>
                <a:cubicBezTo>
                  <a:pt x="228408" y="480213"/>
                  <a:pt x="217002" y="475706"/>
                  <a:pt x="206116" y="470263"/>
                </a:cubicBezTo>
                <a:cubicBezTo>
                  <a:pt x="201762" y="468086"/>
                  <a:pt x="196793" y="466848"/>
                  <a:pt x="193053" y="463731"/>
                </a:cubicBezTo>
                <a:cubicBezTo>
                  <a:pt x="177764" y="450990"/>
                  <a:pt x="177153" y="449303"/>
                  <a:pt x="163662" y="440871"/>
                </a:cubicBezTo>
                <a:cubicBezTo>
                  <a:pt x="158279" y="437507"/>
                  <a:pt x="152552" y="434687"/>
                  <a:pt x="147333" y="431074"/>
                </a:cubicBezTo>
                <a:cubicBezTo>
                  <a:pt x="138383" y="424878"/>
                  <a:pt x="130264" y="417519"/>
                  <a:pt x="121207" y="411480"/>
                </a:cubicBezTo>
                <a:cubicBezTo>
                  <a:pt x="117941" y="409303"/>
                  <a:pt x="114185" y="407723"/>
                  <a:pt x="111410" y="404948"/>
                </a:cubicBezTo>
                <a:cubicBezTo>
                  <a:pt x="104314" y="397851"/>
                  <a:pt x="98086" y="389925"/>
                  <a:pt x="91816" y="382088"/>
                </a:cubicBezTo>
                <a:cubicBezTo>
                  <a:pt x="89364" y="379023"/>
                  <a:pt x="88059" y="375066"/>
                  <a:pt x="85284" y="372291"/>
                </a:cubicBezTo>
                <a:cubicBezTo>
                  <a:pt x="82509" y="369516"/>
                  <a:pt x="78753" y="367937"/>
                  <a:pt x="75487" y="365760"/>
                </a:cubicBezTo>
                <a:cubicBezTo>
                  <a:pt x="72221" y="361406"/>
                  <a:pt x="69174" y="356878"/>
                  <a:pt x="65690" y="352697"/>
                </a:cubicBezTo>
                <a:cubicBezTo>
                  <a:pt x="63719" y="350332"/>
                  <a:pt x="60791" y="348776"/>
                  <a:pt x="59159" y="346165"/>
                </a:cubicBezTo>
                <a:cubicBezTo>
                  <a:pt x="55289" y="339973"/>
                  <a:pt x="52908" y="332954"/>
                  <a:pt x="49362" y="326571"/>
                </a:cubicBezTo>
                <a:cubicBezTo>
                  <a:pt x="47456" y="323140"/>
                  <a:pt x="44777" y="320182"/>
                  <a:pt x="42830" y="316774"/>
                </a:cubicBezTo>
                <a:cubicBezTo>
                  <a:pt x="40415" y="312547"/>
                  <a:pt x="38714" y="307938"/>
                  <a:pt x="36299" y="303711"/>
                </a:cubicBezTo>
                <a:cubicBezTo>
                  <a:pt x="34352" y="300303"/>
                  <a:pt x="31522" y="297425"/>
                  <a:pt x="29767" y="293914"/>
                </a:cubicBezTo>
                <a:cubicBezTo>
                  <a:pt x="27145" y="288671"/>
                  <a:pt x="25239" y="283094"/>
                  <a:pt x="23236" y="277585"/>
                </a:cubicBezTo>
                <a:cubicBezTo>
                  <a:pt x="20883" y="271115"/>
                  <a:pt x="19783" y="264149"/>
                  <a:pt x="16704" y="257991"/>
                </a:cubicBezTo>
                <a:cubicBezTo>
                  <a:pt x="14527" y="253637"/>
                  <a:pt x="12588" y="249155"/>
                  <a:pt x="10173" y="244928"/>
                </a:cubicBezTo>
                <a:cubicBezTo>
                  <a:pt x="8226" y="241520"/>
                  <a:pt x="5397" y="238641"/>
                  <a:pt x="3642" y="235131"/>
                </a:cubicBezTo>
                <a:cubicBezTo>
                  <a:pt x="2103" y="232052"/>
                  <a:pt x="1465" y="228600"/>
                  <a:pt x="376" y="225334"/>
                </a:cubicBezTo>
                <a:cubicBezTo>
                  <a:pt x="2625" y="196094"/>
                  <a:pt x="-6122" y="189384"/>
                  <a:pt x="10173" y="176348"/>
                </a:cubicBezTo>
                <a:cubicBezTo>
                  <a:pt x="13238" y="173896"/>
                  <a:pt x="16363" y="171363"/>
                  <a:pt x="19970" y="169817"/>
                </a:cubicBezTo>
                <a:cubicBezTo>
                  <a:pt x="24095" y="168049"/>
                  <a:pt x="28679" y="167640"/>
                  <a:pt x="33033" y="166551"/>
                </a:cubicBezTo>
                <a:cubicBezTo>
                  <a:pt x="51539" y="167640"/>
                  <a:pt x="70311" y="166501"/>
                  <a:pt x="88550" y="169817"/>
                </a:cubicBezTo>
                <a:cubicBezTo>
                  <a:pt x="94795" y="170952"/>
                  <a:pt x="99045" y="177114"/>
                  <a:pt x="104879" y="179614"/>
                </a:cubicBezTo>
                <a:cubicBezTo>
                  <a:pt x="114371" y="183682"/>
                  <a:pt x="124473" y="186145"/>
                  <a:pt x="134270" y="189411"/>
                </a:cubicBezTo>
                <a:cubicBezTo>
                  <a:pt x="148978" y="204119"/>
                  <a:pt x="130270" y="187126"/>
                  <a:pt x="157130" y="202474"/>
                </a:cubicBezTo>
                <a:cubicBezTo>
                  <a:pt x="159803" y="204002"/>
                  <a:pt x="161258" y="207082"/>
                  <a:pt x="163662" y="209005"/>
                </a:cubicBezTo>
                <a:cubicBezTo>
                  <a:pt x="166727" y="211457"/>
                  <a:pt x="170505" y="212952"/>
                  <a:pt x="173459" y="215537"/>
                </a:cubicBezTo>
                <a:cubicBezTo>
                  <a:pt x="179252" y="220606"/>
                  <a:pt x="183711" y="227139"/>
                  <a:pt x="189787" y="231865"/>
                </a:cubicBezTo>
                <a:cubicBezTo>
                  <a:pt x="197018" y="237489"/>
                  <a:pt x="225327" y="246369"/>
                  <a:pt x="228976" y="248194"/>
                </a:cubicBezTo>
                <a:cubicBezTo>
                  <a:pt x="233844" y="250628"/>
                  <a:pt x="237423" y="255106"/>
                  <a:pt x="242039" y="257991"/>
                </a:cubicBezTo>
                <a:cubicBezTo>
                  <a:pt x="249105" y="262408"/>
                  <a:pt x="273466" y="272522"/>
                  <a:pt x="277962" y="274320"/>
                </a:cubicBezTo>
                <a:cubicBezTo>
                  <a:pt x="281158" y="275598"/>
                  <a:pt x="284595" y="276229"/>
                  <a:pt x="287759" y="277585"/>
                </a:cubicBezTo>
                <a:cubicBezTo>
                  <a:pt x="292234" y="279503"/>
                  <a:pt x="296595" y="281702"/>
                  <a:pt x="300822" y="284117"/>
                </a:cubicBezTo>
                <a:cubicBezTo>
                  <a:pt x="304230" y="286064"/>
                  <a:pt x="306944" y="289270"/>
                  <a:pt x="310619" y="290648"/>
                </a:cubicBezTo>
                <a:cubicBezTo>
                  <a:pt x="316498" y="292852"/>
                  <a:pt x="346411" y="296695"/>
                  <a:pt x="349807" y="297180"/>
                </a:cubicBezTo>
                <a:cubicBezTo>
                  <a:pt x="356339" y="300446"/>
                  <a:pt x="362622" y="304265"/>
                  <a:pt x="369402" y="306977"/>
                </a:cubicBezTo>
                <a:cubicBezTo>
                  <a:pt x="373569" y="308644"/>
                  <a:pt x="378134" y="309062"/>
                  <a:pt x="382464" y="310243"/>
                </a:cubicBezTo>
                <a:cubicBezTo>
                  <a:pt x="390110" y="312328"/>
                  <a:pt x="397602" y="314992"/>
                  <a:pt x="405324" y="316774"/>
                </a:cubicBezTo>
                <a:cubicBezTo>
                  <a:pt x="418942" y="319916"/>
                  <a:pt x="441709" y="321905"/>
                  <a:pt x="454310" y="323305"/>
                </a:cubicBezTo>
                <a:cubicBezTo>
                  <a:pt x="457576" y="324394"/>
                  <a:pt x="460665" y="326571"/>
                  <a:pt x="464107" y="326571"/>
                </a:cubicBezTo>
                <a:cubicBezTo>
                  <a:pt x="547070" y="326571"/>
                  <a:pt x="530877" y="328891"/>
                  <a:pt x="575142" y="320040"/>
                </a:cubicBezTo>
                <a:cubicBezTo>
                  <a:pt x="591565" y="303614"/>
                  <a:pt x="568041" y="326288"/>
                  <a:pt x="601267" y="300445"/>
                </a:cubicBezTo>
                <a:cubicBezTo>
                  <a:pt x="604912" y="297610"/>
                  <a:pt x="607516" y="293604"/>
                  <a:pt x="611064" y="290648"/>
                </a:cubicBezTo>
                <a:cubicBezTo>
                  <a:pt x="635771" y="270060"/>
                  <a:pt x="608401" y="296580"/>
                  <a:pt x="627393" y="277585"/>
                </a:cubicBezTo>
                <a:cubicBezTo>
                  <a:pt x="628482" y="274319"/>
                  <a:pt x="629450" y="271011"/>
                  <a:pt x="630659" y="267788"/>
                </a:cubicBezTo>
                <a:cubicBezTo>
                  <a:pt x="632717" y="262299"/>
                  <a:pt x="637040" y="257320"/>
                  <a:pt x="637190" y="251460"/>
                </a:cubicBezTo>
                <a:cubicBezTo>
                  <a:pt x="638139" y="214444"/>
                  <a:pt x="635013" y="177437"/>
                  <a:pt x="633924" y="140425"/>
                </a:cubicBezTo>
                <a:cubicBezTo>
                  <a:pt x="636101" y="116477"/>
                  <a:pt x="636503" y="92300"/>
                  <a:pt x="640456" y="68580"/>
                </a:cubicBezTo>
                <a:cubicBezTo>
                  <a:pt x="640962" y="65543"/>
                  <a:pt x="645279" y="64610"/>
                  <a:pt x="646987" y="62048"/>
                </a:cubicBezTo>
                <a:cubicBezTo>
                  <a:pt x="649687" y="57997"/>
                  <a:pt x="650939" y="53113"/>
                  <a:pt x="653519" y="48985"/>
                </a:cubicBezTo>
                <a:cubicBezTo>
                  <a:pt x="659541" y="39350"/>
                  <a:pt x="675280" y="21415"/>
                  <a:pt x="682910" y="16328"/>
                </a:cubicBezTo>
                <a:cubicBezTo>
                  <a:pt x="689441" y="11974"/>
                  <a:pt x="695057" y="5747"/>
                  <a:pt x="702504" y="3265"/>
                </a:cubicBezTo>
                <a:lnTo>
                  <a:pt x="712302" y="0"/>
                </a:lnTo>
                <a:cubicBezTo>
                  <a:pt x="734073" y="2177"/>
                  <a:pt x="756034" y="2934"/>
                  <a:pt x="777616" y="6531"/>
                </a:cubicBezTo>
                <a:cubicBezTo>
                  <a:pt x="784987" y="7760"/>
                  <a:pt x="795397" y="14703"/>
                  <a:pt x="797210" y="22860"/>
                </a:cubicBezTo>
                <a:cubicBezTo>
                  <a:pt x="798627" y="29236"/>
                  <a:pt x="786869" y="27758"/>
                  <a:pt x="787413" y="3265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4" name="TextBox 113">
            <a:extLst>
              <a:ext uri="{FF2B5EF4-FFF2-40B4-BE49-F238E27FC236}">
                <a16:creationId xmlns:a16="http://schemas.microsoft.com/office/drawing/2014/main" id="{3A79B418-5280-A0EF-7E3A-1B197C1C3208}"/>
              </a:ext>
            </a:extLst>
          </p:cNvPr>
          <p:cNvSpPr txBox="1"/>
          <p:nvPr/>
        </p:nvSpPr>
        <p:spPr bwMode="auto">
          <a:xfrm>
            <a:off x="9948339" y="5446504"/>
            <a:ext cx="576586" cy="14166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dirty="0">
                <a:solidFill>
                  <a:srgbClr val="000000"/>
                </a:solidFill>
                <a:latin typeface="Arial" panose="020B0604020202020204" pitchFamily="34" charset="0"/>
                <a:cs typeface="Arial" panose="020B0604020202020204" pitchFamily="34" charset="0"/>
              </a:rPr>
              <a:t>Fairwinds</a:t>
            </a:r>
          </a:p>
        </p:txBody>
      </p:sp>
      <p:sp>
        <p:nvSpPr>
          <p:cNvPr id="24" name="TextBox 23">
            <a:extLst>
              <a:ext uri="{FF2B5EF4-FFF2-40B4-BE49-F238E27FC236}">
                <a16:creationId xmlns:a16="http://schemas.microsoft.com/office/drawing/2014/main" id="{51BAA1C2-78A9-4B4F-C2C1-0912F1B0E7A9}"/>
              </a:ext>
            </a:extLst>
          </p:cNvPr>
          <p:cNvSpPr txBox="1"/>
          <p:nvPr/>
        </p:nvSpPr>
        <p:spPr>
          <a:xfrm>
            <a:off x="3327069" y="354268"/>
            <a:ext cx="4960053" cy="307777"/>
          </a:xfrm>
          <a:prstGeom prst="rect">
            <a:avLst/>
          </a:prstGeom>
          <a:noFill/>
        </p:spPr>
        <p:txBody>
          <a:bodyPr wrap="square">
            <a:spAutoFit/>
          </a:bodyPr>
          <a:lstStyle/>
          <a:p>
            <a:r>
              <a:rPr lang="en-US" sz="1400" dirty="0">
                <a:hlinkClick r:id="rId4"/>
              </a:rPr>
              <a:t>https://www.mass.gov/community-behavioral-health-centers</a:t>
            </a:r>
            <a:r>
              <a:rPr lang="en-US" sz="1400" dirty="0"/>
              <a:t> </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4E86B68B-BE65-D83F-9E48-D911D89F5616}"/>
                  </a:ext>
                </a:extLst>
              </p14:cNvPr>
              <p14:cNvContentPartPr/>
              <p14:nvPr/>
            </p14:nvContentPartPr>
            <p14:xfrm>
              <a:off x="7830035" y="5297518"/>
              <a:ext cx="1269720" cy="938520"/>
            </p14:xfrm>
          </p:contentPart>
        </mc:Choice>
        <mc:Fallback xmlns="">
          <p:pic>
            <p:nvPicPr>
              <p:cNvPr id="41" name="Ink 40">
                <a:extLst>
                  <a:ext uri="{FF2B5EF4-FFF2-40B4-BE49-F238E27FC236}">
                    <a16:creationId xmlns:a16="http://schemas.microsoft.com/office/drawing/2014/main" id="{4E86B68B-BE65-D83F-9E48-D911D89F5616}"/>
                  </a:ext>
                </a:extLst>
              </p:cNvPr>
              <p:cNvPicPr/>
              <p:nvPr/>
            </p:nvPicPr>
            <p:blipFill>
              <a:blip r:embed="rId6"/>
              <a:stretch>
                <a:fillRect/>
              </a:stretch>
            </p:blipFill>
            <p:spPr>
              <a:xfrm>
                <a:off x="7821035" y="5288878"/>
                <a:ext cx="128736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2" name="Ink 41">
                <a:extLst>
                  <a:ext uri="{FF2B5EF4-FFF2-40B4-BE49-F238E27FC236}">
                    <a16:creationId xmlns:a16="http://schemas.microsoft.com/office/drawing/2014/main" id="{B9A5F4D1-E8C2-4209-D6FF-D66E84D8F6C8}"/>
                  </a:ext>
                </a:extLst>
              </p14:cNvPr>
              <p14:cNvContentPartPr/>
              <p14:nvPr/>
            </p14:nvContentPartPr>
            <p14:xfrm>
              <a:off x="8173115" y="5718718"/>
              <a:ext cx="360" cy="360"/>
            </p14:xfrm>
          </p:contentPart>
        </mc:Choice>
        <mc:Fallback xmlns="">
          <p:pic>
            <p:nvPicPr>
              <p:cNvPr id="42" name="Ink 41">
                <a:extLst>
                  <a:ext uri="{FF2B5EF4-FFF2-40B4-BE49-F238E27FC236}">
                    <a16:creationId xmlns:a16="http://schemas.microsoft.com/office/drawing/2014/main" id="{B9A5F4D1-E8C2-4209-D6FF-D66E84D8F6C8}"/>
                  </a:ext>
                </a:extLst>
              </p:cNvPr>
              <p:cNvPicPr/>
              <p:nvPr/>
            </p:nvPicPr>
            <p:blipFill>
              <a:blip r:embed="rId8"/>
              <a:stretch>
                <a:fillRect/>
              </a:stretch>
            </p:blipFill>
            <p:spPr>
              <a:xfrm>
                <a:off x="8164475" y="5709718"/>
                <a:ext cx="18000" cy="18000"/>
              </a:xfrm>
              <a:prstGeom prst="rect">
                <a:avLst/>
              </a:prstGeom>
            </p:spPr>
          </p:pic>
        </mc:Fallback>
      </mc:AlternateContent>
      <p:cxnSp>
        <p:nvCxnSpPr>
          <p:cNvPr id="50" name="Straight Connector 49">
            <a:extLst>
              <a:ext uri="{FF2B5EF4-FFF2-40B4-BE49-F238E27FC236}">
                <a16:creationId xmlns:a16="http://schemas.microsoft.com/office/drawing/2014/main" id="{5CC999FC-19EE-235F-6CEB-0C8C1848C1F3}"/>
              </a:ext>
            </a:extLst>
          </p:cNvPr>
          <p:cNvCxnSpPr>
            <a:cxnSpLocks/>
            <a:stCxn id="51" idx="1"/>
            <a:endCxn id="55" idx="0"/>
          </p:cNvCxnSpPr>
          <p:nvPr/>
        </p:nvCxnSpPr>
        <p:spPr>
          <a:xfrm flipH="1">
            <a:off x="7489441" y="5777584"/>
            <a:ext cx="988840" cy="257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5376A80-37B5-0C17-7ED8-B3D1826DF3DF}"/>
              </a:ext>
            </a:extLst>
          </p:cNvPr>
          <p:cNvSpPr/>
          <p:nvPr/>
        </p:nvSpPr>
        <p:spPr>
          <a:xfrm>
            <a:off x="8467122" y="576642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5" name="TextBox 54">
            <a:extLst>
              <a:ext uri="{FF2B5EF4-FFF2-40B4-BE49-F238E27FC236}">
                <a16:creationId xmlns:a16="http://schemas.microsoft.com/office/drawing/2014/main" id="{7174E086-4C0C-1596-9255-B4CF73D22D5F}"/>
              </a:ext>
            </a:extLst>
          </p:cNvPr>
          <p:cNvSpPr txBox="1"/>
          <p:nvPr/>
        </p:nvSpPr>
        <p:spPr bwMode="auto">
          <a:xfrm>
            <a:off x="7073325" y="6035529"/>
            <a:ext cx="832232" cy="359617"/>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dirty="0">
                <a:solidFill>
                  <a:srgbClr val="000000"/>
                </a:solidFill>
                <a:latin typeface="Arial"/>
                <a:cs typeface="Arial"/>
              </a:rPr>
              <a:t>Martha's Vineyard Community Services</a:t>
            </a:r>
            <a:endParaRPr lang="en-US" sz="600" b="1" kern="0" baseline="30000" dirty="0">
              <a:solidFill>
                <a:srgbClr val="000000"/>
              </a:solidFill>
              <a:latin typeface="Arial"/>
              <a:cs typeface="Arial"/>
            </a:endParaRPr>
          </a:p>
        </p:txBody>
      </p:sp>
      <p:sp>
        <p:nvSpPr>
          <p:cNvPr id="3" name="Rectangle 2">
            <a:extLst>
              <a:ext uri="{FF2B5EF4-FFF2-40B4-BE49-F238E27FC236}">
                <a16:creationId xmlns:a16="http://schemas.microsoft.com/office/drawing/2014/main" id="{86D3989B-70D3-C3BB-C44B-605B6DEBEEF6}"/>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02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9362-CBA6-283C-1460-DB9A3E38748E}"/>
              </a:ext>
            </a:extLst>
          </p:cNvPr>
          <p:cNvSpPr>
            <a:spLocks noGrp="1"/>
          </p:cNvSpPr>
          <p:nvPr>
            <p:ph type="title"/>
          </p:nvPr>
        </p:nvSpPr>
        <p:spPr/>
        <p:txBody>
          <a:bodyPr/>
          <a:lstStyle/>
          <a:p>
            <a:r>
              <a:rPr lang="en-US" dirty="0"/>
              <a:t>CBHC Contacts</a:t>
            </a:r>
          </a:p>
        </p:txBody>
      </p:sp>
      <p:pic>
        <p:nvPicPr>
          <p:cNvPr id="5" name="Picture 4">
            <a:extLst>
              <a:ext uri="{FF2B5EF4-FFF2-40B4-BE49-F238E27FC236}">
                <a16:creationId xmlns:a16="http://schemas.microsoft.com/office/drawing/2014/main" id="{563E7FBC-FB14-7423-2E1B-1D1AEDB613EC}"/>
              </a:ext>
            </a:extLst>
          </p:cNvPr>
          <p:cNvPicPr>
            <a:picLocks noChangeAspect="1"/>
          </p:cNvPicPr>
          <p:nvPr/>
        </p:nvPicPr>
        <p:blipFill>
          <a:blip r:embed="rId2"/>
          <a:stretch>
            <a:fillRect/>
          </a:stretch>
        </p:blipFill>
        <p:spPr>
          <a:xfrm>
            <a:off x="1131993" y="540636"/>
            <a:ext cx="8940800" cy="5991987"/>
          </a:xfrm>
          <a:prstGeom prst="rect">
            <a:avLst/>
          </a:prstGeom>
        </p:spPr>
      </p:pic>
      <p:sp>
        <p:nvSpPr>
          <p:cNvPr id="3" name="Rectangle 2">
            <a:extLst>
              <a:ext uri="{FF2B5EF4-FFF2-40B4-BE49-F238E27FC236}">
                <a16:creationId xmlns:a16="http://schemas.microsoft.com/office/drawing/2014/main" id="{E700630C-6BE9-96C4-2A1B-7A3F811EDEA6}"/>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92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8D0E-34B4-45C8-AFF2-59B8E2FDCECC}"/>
              </a:ext>
            </a:extLst>
          </p:cNvPr>
          <p:cNvSpPr>
            <a:spLocks noGrp="1"/>
          </p:cNvSpPr>
          <p:nvPr>
            <p:ph type="title"/>
          </p:nvPr>
        </p:nvSpPr>
        <p:spPr>
          <a:xfrm>
            <a:off x="1808684" y="2434715"/>
            <a:ext cx="8053675" cy="369332"/>
          </a:xfrm>
        </p:spPr>
        <p:txBody>
          <a:bodyPr/>
          <a:lstStyle/>
          <a:p>
            <a:r>
              <a:rPr lang="en-US" sz="2000">
                <a:latin typeface="Arial"/>
                <a:cs typeface="Arial"/>
              </a:rPr>
              <a:t>Agenda</a:t>
            </a:r>
            <a:r>
              <a:rPr lang="en-US" sz="2400">
                <a:latin typeface="Arial"/>
                <a:cs typeface="Arial"/>
              </a:rPr>
              <a:t> </a:t>
            </a:r>
            <a:endParaRPr lang="en-US" sz="2400"/>
          </a:p>
        </p:txBody>
      </p:sp>
      <p:sp>
        <p:nvSpPr>
          <p:cNvPr id="3" name="TextBox 2">
            <a:extLst>
              <a:ext uri="{FF2B5EF4-FFF2-40B4-BE49-F238E27FC236}">
                <a16:creationId xmlns:a16="http://schemas.microsoft.com/office/drawing/2014/main" id="{1105BB20-033C-6BA1-2B89-FCFEB36D85E6}"/>
              </a:ext>
            </a:extLst>
          </p:cNvPr>
          <p:cNvSpPr txBox="1"/>
          <p:nvPr/>
        </p:nvSpPr>
        <p:spPr bwMode="auto">
          <a:xfrm>
            <a:off x="2133600" y="2890209"/>
            <a:ext cx="7648684" cy="2327489"/>
          </a:xfrm>
          <a:prstGeom prst="rect">
            <a:avLst/>
          </a:prstGeom>
          <a:noFill/>
          <a:ln w="9525">
            <a:noFill/>
            <a:miter lim="800000"/>
            <a:headEnd/>
            <a:tailEnd/>
          </a:ln>
          <a:effectLst/>
        </p:spPr>
        <p:txBody>
          <a:bodyPr vert="horz" wrap="none" lIns="76200" tIns="76200" rIns="76200" bIns="76200" numCol="1" rtlCol="0" anchor="t" anchorCtr="0" compatLnSpc="1">
            <a:prstTxWarp prst="textNoShape">
              <a:avLst/>
            </a:prstTxWarp>
            <a:noAutofit/>
          </a:bodyPr>
          <a:lstStyle/>
          <a:p>
            <a:pPr marL="342900" indent="-342900">
              <a:spcAft>
                <a:spcPts val="600"/>
              </a:spcAft>
              <a:buFont typeface="Arial"/>
              <a:buChar char="•"/>
            </a:pPr>
            <a:r>
              <a:rPr lang="en-US" sz="2000" kern="0" dirty="0">
                <a:ea typeface="+mn-lt"/>
                <a:cs typeface="+mn-lt"/>
              </a:rPr>
              <a:t>Background</a:t>
            </a:r>
          </a:p>
          <a:p>
            <a:pPr marL="342900" indent="-342900">
              <a:spcAft>
                <a:spcPts val="600"/>
              </a:spcAft>
              <a:buFont typeface="Arial"/>
              <a:buChar char="•"/>
            </a:pPr>
            <a:r>
              <a:rPr lang="en-US" sz="2000" kern="0" dirty="0">
                <a:ea typeface="+mn-lt"/>
                <a:cs typeface="+mn-lt"/>
              </a:rPr>
              <a:t>Roadmap Services</a:t>
            </a:r>
          </a:p>
          <a:p>
            <a:pPr marL="342900" indent="-342900">
              <a:spcAft>
                <a:spcPts val="600"/>
              </a:spcAft>
              <a:buFont typeface="Arial"/>
              <a:buChar char="•"/>
            </a:pPr>
            <a:r>
              <a:rPr lang="en-US" sz="2000" kern="0" dirty="0">
                <a:ea typeface="+mn-lt"/>
                <a:cs typeface="+mn-lt"/>
              </a:rPr>
              <a:t>Successes </a:t>
            </a:r>
          </a:p>
          <a:p>
            <a:pPr marL="342900" indent="-342900">
              <a:spcAft>
                <a:spcPts val="600"/>
              </a:spcAft>
              <a:buFont typeface="Arial"/>
              <a:buChar char="•"/>
            </a:pPr>
            <a:r>
              <a:rPr lang="en-US" sz="2000" dirty="0">
                <a:cs typeface="Calibri"/>
              </a:rPr>
              <a:t>How to access services</a:t>
            </a:r>
            <a:endParaRPr lang="en-US" sz="2000" dirty="0"/>
          </a:p>
        </p:txBody>
      </p:sp>
      <p:sp>
        <p:nvSpPr>
          <p:cNvPr id="8" name="Title 1">
            <a:extLst>
              <a:ext uri="{FF2B5EF4-FFF2-40B4-BE49-F238E27FC236}">
                <a16:creationId xmlns:a16="http://schemas.microsoft.com/office/drawing/2014/main" id="{BC9DC700-AB8B-4B6B-95D3-9BAA3B7FA5FD}"/>
              </a:ext>
            </a:extLst>
          </p:cNvPr>
          <p:cNvSpPr txBox="1">
            <a:spLocks/>
          </p:cNvSpPr>
          <p:nvPr/>
        </p:nvSpPr>
        <p:spPr>
          <a:xfrm>
            <a:off x="1774900" y="342883"/>
            <a:ext cx="8631936"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sz="2000">
                <a:solidFill>
                  <a:srgbClr val="002060"/>
                </a:solidFill>
                <a:latin typeface="Arial"/>
                <a:cs typeface="Arial"/>
              </a:rPr>
              <a:t>Objective</a:t>
            </a:r>
            <a:endParaRPr lang="en-US" sz="2400">
              <a:solidFill>
                <a:srgbClr val="002060"/>
              </a:solidFill>
            </a:endParaRPr>
          </a:p>
        </p:txBody>
      </p:sp>
      <p:sp>
        <p:nvSpPr>
          <p:cNvPr id="5" name="TextBox 4">
            <a:extLst>
              <a:ext uri="{FF2B5EF4-FFF2-40B4-BE49-F238E27FC236}">
                <a16:creationId xmlns:a16="http://schemas.microsoft.com/office/drawing/2014/main" id="{E259537E-B003-FC18-7C6C-8BA46BC808A5}"/>
              </a:ext>
            </a:extLst>
          </p:cNvPr>
          <p:cNvSpPr txBox="1"/>
          <p:nvPr/>
        </p:nvSpPr>
        <p:spPr bwMode="auto">
          <a:xfrm>
            <a:off x="2020713" y="850190"/>
            <a:ext cx="8140310" cy="1384995"/>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spAutoFit/>
          </a:bodyPr>
          <a:lstStyle/>
          <a:p>
            <a:r>
              <a:rPr lang="en-US" sz="2000" dirty="0">
                <a:ea typeface="Calibri" panose="020F0502020204030204" pitchFamily="34" charset="0"/>
              </a:rPr>
              <a:t>Outline changes to the behavioral health crisis system as a result of the Behavioral Health Roadmap and discuss resulting potential patient transitions of care, system workflows, and how to help individuals in Massachusetts access these services.</a:t>
            </a:r>
            <a:endParaRPr lang="en-US" sz="1600" b="1" kern="0" dirty="0">
              <a:cs typeface="Arial" panose="020B0604020202020204" pitchFamily="34" charset="0"/>
            </a:endParaRPr>
          </a:p>
        </p:txBody>
      </p:sp>
      <p:sp>
        <p:nvSpPr>
          <p:cNvPr id="4" name="Rectangle 3">
            <a:extLst>
              <a:ext uri="{FF2B5EF4-FFF2-40B4-BE49-F238E27FC236}">
                <a16:creationId xmlns:a16="http://schemas.microsoft.com/office/drawing/2014/main" id="{547096A9-5D74-6CF6-B38C-D69C18A11774}"/>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4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364C-F474-48CF-973F-44A4CD106450}"/>
              </a:ext>
            </a:extLst>
          </p:cNvPr>
          <p:cNvSpPr>
            <a:spLocks noGrp="1"/>
          </p:cNvSpPr>
          <p:nvPr>
            <p:ph type="title"/>
          </p:nvPr>
        </p:nvSpPr>
        <p:spPr>
          <a:xfrm>
            <a:off x="1698947" y="234866"/>
            <a:ext cx="8053675" cy="307777"/>
          </a:xfrm>
        </p:spPr>
        <p:txBody>
          <a:bodyPr/>
          <a:lstStyle/>
          <a:p>
            <a:r>
              <a:rPr lang="en-US" sz="2000" dirty="0"/>
              <a:t>Historical and Structural Challenges in Behavioral Health </a:t>
            </a:r>
            <a:endParaRPr lang="en-US" sz="2000" dirty="0">
              <a:cs typeface="Calibri"/>
            </a:endParaRPr>
          </a:p>
        </p:txBody>
      </p:sp>
      <p:sp>
        <p:nvSpPr>
          <p:cNvPr id="4" name="TextBox 3">
            <a:extLst>
              <a:ext uri="{FF2B5EF4-FFF2-40B4-BE49-F238E27FC236}">
                <a16:creationId xmlns:a16="http://schemas.microsoft.com/office/drawing/2014/main" id="{CED1D754-233A-E6CF-7FE0-64574F2C3977}"/>
              </a:ext>
            </a:extLst>
          </p:cNvPr>
          <p:cNvSpPr txBox="1"/>
          <p:nvPr/>
        </p:nvSpPr>
        <p:spPr bwMode="auto">
          <a:xfrm>
            <a:off x="1929552" y="1744906"/>
            <a:ext cx="8332896" cy="4339650"/>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spAutoFit/>
          </a:bodyPr>
          <a:lstStyle/>
          <a:p>
            <a:pPr marL="0" lvl="1"/>
            <a:r>
              <a:rPr lang="en-US" sz="1600" dirty="0"/>
              <a:t>The Commonwealth’s Roadmap for Behavioral Health Reform is based upon statewide listening sessions and feedback. In statewide listening sessions, </a:t>
            </a:r>
            <a:r>
              <a:rPr lang="en-US" sz="1600" b="1" dirty="0"/>
              <a:t>nearly 700 individuals, families, and others identified challenges and gaps in the system:</a:t>
            </a:r>
          </a:p>
          <a:p>
            <a:pPr marL="0" lvl="1"/>
            <a:endParaRPr lang="en-US" sz="1600" dirty="0"/>
          </a:p>
          <a:p>
            <a:pPr marL="285750" lvl="1" indent="-285750">
              <a:buFont typeface="Arial" panose="020B0604020202020204" pitchFamily="34" charset="0"/>
              <a:buChar char="•"/>
            </a:pPr>
            <a:r>
              <a:rPr lang="en-US" sz="1600" dirty="0"/>
              <a:t>Too many people struggle to find the </a:t>
            </a:r>
            <a:r>
              <a:rPr lang="en-US" sz="1600" b="1" dirty="0"/>
              <a:t>right type of behavioral health treatment </a:t>
            </a:r>
            <a:r>
              <a:rPr lang="en-US" sz="1600" dirty="0"/>
              <a:t>and </a:t>
            </a:r>
            <a:r>
              <a:rPr lang="en-US" sz="1600" b="1" dirty="0"/>
              <a:t>clinical provider that accepts their insurance</a:t>
            </a:r>
            <a:r>
              <a:rPr lang="en-US" sz="1600" dirty="0"/>
              <a:t>. </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Too often </a:t>
            </a:r>
            <a:r>
              <a:rPr lang="en-US" sz="1600" b="1" dirty="0"/>
              <a:t>hospital emergency rooms are the entry point </a:t>
            </a:r>
            <a:r>
              <a:rPr lang="en-US" sz="1600" dirty="0"/>
              <a:t>into seeking behavioral health treatment.</a:t>
            </a:r>
          </a:p>
          <a:p>
            <a:pPr marL="0" lvl="1"/>
            <a:r>
              <a:rPr lang="en-US" sz="1600" dirty="0"/>
              <a:t> </a:t>
            </a:r>
          </a:p>
          <a:p>
            <a:pPr marL="285750" lvl="1" indent="-285750">
              <a:buFont typeface="Arial" panose="020B0604020202020204" pitchFamily="34" charset="0"/>
              <a:buChar char="•"/>
            </a:pPr>
            <a:r>
              <a:rPr lang="en-US" sz="1600" dirty="0"/>
              <a:t>Individuals often </a:t>
            </a:r>
            <a:r>
              <a:rPr lang="en-US" sz="1600" b="1" dirty="0"/>
              <a:t>can’t get mental health and addiction treatment at the same location</a:t>
            </a:r>
            <a:r>
              <a:rPr lang="en-US" sz="1600" dirty="0"/>
              <a:t>, even though mental health conditions and substance use disorder (SUD) often co-occur.</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b="1" dirty="0"/>
              <a:t>Culturally competent behavioral health care </a:t>
            </a:r>
            <a:r>
              <a:rPr lang="en-US" sz="1600" dirty="0"/>
              <a:t>for racially, ethnically and linguistically diverse communities can be difficult to find. </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These longstanding challenges were </a:t>
            </a:r>
            <a:r>
              <a:rPr lang="en-US" sz="1600" b="1" dirty="0"/>
              <a:t>exacerbated by the pandemic</a:t>
            </a:r>
            <a:r>
              <a:rPr lang="en-US" sz="1600" dirty="0"/>
              <a:t>.</a:t>
            </a:r>
          </a:p>
        </p:txBody>
      </p:sp>
      <p:grpSp>
        <p:nvGrpSpPr>
          <p:cNvPr id="3" name="Group 2">
            <a:extLst>
              <a:ext uri="{FF2B5EF4-FFF2-40B4-BE49-F238E27FC236}">
                <a16:creationId xmlns:a16="http://schemas.microsoft.com/office/drawing/2014/main" id="{FA614B57-846F-E43F-3B22-E76E290AE92E}"/>
              </a:ext>
            </a:extLst>
          </p:cNvPr>
          <p:cNvGrpSpPr/>
          <p:nvPr/>
        </p:nvGrpSpPr>
        <p:grpSpPr>
          <a:xfrm>
            <a:off x="1524000" y="693599"/>
            <a:ext cx="9144000" cy="777240"/>
            <a:chOff x="0" y="731699"/>
            <a:chExt cx="9144000" cy="777240"/>
          </a:xfrm>
        </p:grpSpPr>
        <p:sp>
          <p:nvSpPr>
            <p:cNvPr id="11" name="Rectangle 10">
              <a:extLst>
                <a:ext uri="{FF2B5EF4-FFF2-40B4-BE49-F238E27FC236}">
                  <a16:creationId xmlns:a16="http://schemas.microsoft.com/office/drawing/2014/main" id="{5A798220-2AD3-0740-7296-EA1FF7D9DF80}"/>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algn="ctr">
                <a:defRPr/>
              </a:pPr>
              <a:endParaRPr lang="en-US" sz="1428">
                <a:solidFill>
                  <a:srgbClr val="000000"/>
                </a:solidFill>
                <a:latin typeface="+mj-lt"/>
              </a:endParaRPr>
            </a:p>
          </p:txBody>
        </p:sp>
        <p:sp>
          <p:nvSpPr>
            <p:cNvPr id="12" name="Rectangle 8">
              <a:extLst>
                <a:ext uri="{FF2B5EF4-FFF2-40B4-BE49-F238E27FC236}">
                  <a16:creationId xmlns:a16="http://schemas.microsoft.com/office/drawing/2014/main" id="{2057C2FD-B988-6EE5-BDFF-7F016C8B7353}"/>
                </a:ext>
              </a:extLst>
            </p:cNvPr>
            <p:cNvSpPr txBox="1"/>
            <p:nvPr/>
          </p:nvSpPr>
          <p:spPr>
            <a:xfrm>
              <a:off x="584138" y="734539"/>
              <a:ext cx="8437286" cy="7715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270" lvl="1" indent="0">
                <a:spcAft>
                  <a:spcPts val="204"/>
                </a:spcAft>
                <a:buClrTx/>
                <a:buNone/>
              </a:pPr>
              <a:r>
                <a:rPr lang="en-US" dirty="0">
                  <a:latin typeface="Arial"/>
                  <a:cs typeface="Arial"/>
                </a:rPr>
                <a:t>The Commonwealth has implemented recent legislation, policy reforms, and substantial public investment, despite these efforts further improvement is needed.</a:t>
              </a:r>
            </a:p>
          </p:txBody>
        </p:sp>
        <p:grpSp>
          <p:nvGrpSpPr>
            <p:cNvPr id="13" name="Group 12">
              <a:extLst>
                <a:ext uri="{FF2B5EF4-FFF2-40B4-BE49-F238E27FC236}">
                  <a16:creationId xmlns:a16="http://schemas.microsoft.com/office/drawing/2014/main" id="{A1C0B98A-48E7-6683-EDA1-D69C62552BE0}"/>
                </a:ext>
              </a:extLst>
            </p:cNvPr>
            <p:cNvGrpSpPr/>
            <p:nvPr/>
          </p:nvGrpSpPr>
          <p:grpSpPr>
            <a:xfrm>
              <a:off x="122576" y="731699"/>
              <a:ext cx="365814" cy="777240"/>
              <a:chOff x="2557036" y="673487"/>
              <a:chExt cx="450569" cy="585073"/>
            </a:xfrm>
          </p:grpSpPr>
          <p:sp>
            <p:nvSpPr>
              <p:cNvPr id="14" name="Chevron 21">
                <a:extLst>
                  <a:ext uri="{FF2B5EF4-FFF2-40B4-BE49-F238E27FC236}">
                    <a16:creationId xmlns:a16="http://schemas.microsoft.com/office/drawing/2014/main" id="{648940C2-A788-6700-A40F-6A7A197963FA}"/>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mj-lt"/>
                </a:endParaRPr>
              </a:p>
            </p:txBody>
          </p:sp>
          <p:sp>
            <p:nvSpPr>
              <p:cNvPr id="15" name="Chevron 22">
                <a:extLst>
                  <a:ext uri="{FF2B5EF4-FFF2-40B4-BE49-F238E27FC236}">
                    <a16:creationId xmlns:a16="http://schemas.microsoft.com/office/drawing/2014/main" id="{F892E596-70CA-0D65-5DB6-A62B4248EED8}"/>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mj-lt"/>
                </a:endParaRPr>
              </a:p>
            </p:txBody>
          </p:sp>
        </p:grpSp>
      </p:grpSp>
      <p:sp>
        <p:nvSpPr>
          <p:cNvPr id="5" name="Rectangle 4">
            <a:extLst>
              <a:ext uri="{FF2B5EF4-FFF2-40B4-BE49-F238E27FC236}">
                <a16:creationId xmlns:a16="http://schemas.microsoft.com/office/drawing/2014/main" id="{5C1E2DA7-BCA9-9913-F2D9-F6292325053A}"/>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23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02CF-B11F-E87D-4FEB-BD6BD1DFAE46}"/>
              </a:ext>
            </a:extLst>
          </p:cNvPr>
          <p:cNvSpPr>
            <a:spLocks noGrp="1"/>
          </p:cNvSpPr>
          <p:nvPr>
            <p:ph type="title"/>
          </p:nvPr>
        </p:nvSpPr>
        <p:spPr>
          <a:xfrm>
            <a:off x="1698958" y="234870"/>
            <a:ext cx="8053675" cy="584775"/>
          </a:xfrm>
        </p:spPr>
        <p:txBody>
          <a:bodyPr/>
          <a:lstStyle/>
          <a:p>
            <a:r>
              <a:rPr lang="en-US" dirty="0">
                <a:solidFill>
                  <a:srgbClr val="002060"/>
                </a:solidFill>
                <a:cs typeface="Arial"/>
              </a:rPr>
              <a:t>The Behavioral Health Roadmap: </a:t>
            </a:r>
            <a:br>
              <a:rPr lang="en-US" dirty="0">
                <a:solidFill>
                  <a:srgbClr val="002060"/>
                </a:solidFill>
                <a:cs typeface="Arial"/>
              </a:rPr>
            </a:br>
            <a:r>
              <a:rPr lang="en-US" dirty="0">
                <a:solidFill>
                  <a:srgbClr val="002060"/>
                </a:solidFill>
                <a:cs typeface="Arial"/>
              </a:rPr>
              <a:t>Community Behavioral Health Centers (CBHCs)</a:t>
            </a:r>
          </a:p>
        </p:txBody>
      </p:sp>
      <p:sp>
        <p:nvSpPr>
          <p:cNvPr id="13" name="TextBox 12">
            <a:extLst>
              <a:ext uri="{FF2B5EF4-FFF2-40B4-BE49-F238E27FC236}">
                <a16:creationId xmlns:a16="http://schemas.microsoft.com/office/drawing/2014/main" id="{A8164A9E-A0DA-EE5F-CF0E-3C081D3EF979}"/>
              </a:ext>
            </a:extLst>
          </p:cNvPr>
          <p:cNvSpPr txBox="1"/>
          <p:nvPr/>
        </p:nvSpPr>
        <p:spPr>
          <a:xfrm>
            <a:off x="1677524" y="2261304"/>
            <a:ext cx="8403245" cy="30777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a:defRPr/>
            </a:pPr>
            <a:r>
              <a:rPr lang="en-US" sz="1400" dirty="0">
                <a:solidFill>
                  <a:srgbClr val="000000"/>
                </a:solidFill>
                <a:latin typeface="Arial"/>
                <a:cs typeface="Arial"/>
              </a:rPr>
              <a:t> Services include:</a:t>
            </a:r>
          </a:p>
        </p:txBody>
      </p:sp>
      <p:sp>
        <p:nvSpPr>
          <p:cNvPr id="6" name="TextBox 5">
            <a:extLst>
              <a:ext uri="{FF2B5EF4-FFF2-40B4-BE49-F238E27FC236}">
                <a16:creationId xmlns:a16="http://schemas.microsoft.com/office/drawing/2014/main" id="{B31C2A5E-1EE2-3090-81D1-7235A6C01D36}"/>
              </a:ext>
            </a:extLst>
          </p:cNvPr>
          <p:cNvSpPr txBox="1"/>
          <p:nvPr/>
        </p:nvSpPr>
        <p:spPr>
          <a:xfrm>
            <a:off x="5879146" y="6623074"/>
            <a:ext cx="44274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000000"/>
              </a:solidFill>
              <a:latin typeface="Arial"/>
            </a:endParaRPr>
          </a:p>
        </p:txBody>
      </p:sp>
      <p:grpSp>
        <p:nvGrpSpPr>
          <p:cNvPr id="23" name="Group 22">
            <a:extLst>
              <a:ext uri="{FF2B5EF4-FFF2-40B4-BE49-F238E27FC236}">
                <a16:creationId xmlns:a16="http://schemas.microsoft.com/office/drawing/2014/main" id="{B17C4D45-0B8C-0937-A392-328EA47FF8D9}"/>
              </a:ext>
            </a:extLst>
          </p:cNvPr>
          <p:cNvGrpSpPr/>
          <p:nvPr/>
        </p:nvGrpSpPr>
        <p:grpSpPr>
          <a:xfrm>
            <a:off x="1763120" y="3727249"/>
            <a:ext cx="8618136" cy="619125"/>
            <a:chOff x="392515" y="3337309"/>
            <a:chExt cx="8618136" cy="619125"/>
          </a:xfrm>
        </p:grpSpPr>
        <p:sp>
          <p:nvSpPr>
            <p:cNvPr id="7" name="TextBox 6">
              <a:extLst>
                <a:ext uri="{FF2B5EF4-FFF2-40B4-BE49-F238E27FC236}">
                  <a16:creationId xmlns:a16="http://schemas.microsoft.com/office/drawing/2014/main" id="{905659F8-80B0-4FFE-654B-2B0D26D7304E}"/>
                </a:ext>
              </a:extLst>
            </p:cNvPr>
            <p:cNvSpPr txBox="1"/>
            <p:nvPr/>
          </p:nvSpPr>
          <p:spPr>
            <a:xfrm>
              <a:off x="1104027" y="3377099"/>
              <a:ext cx="79066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0000"/>
                  </a:solidFill>
                  <a:latin typeface="Arial"/>
                  <a:cs typeface="Arial"/>
                </a:rPr>
                <a:t>CBHC Outpatient Services: </a:t>
              </a:r>
              <a:r>
                <a:rPr lang="en-US" sz="1400" dirty="0">
                  <a:solidFill>
                    <a:srgbClr val="000000"/>
                  </a:solidFill>
                  <a:latin typeface="Arial"/>
                  <a:cs typeface="Arial"/>
                </a:rPr>
                <a:t>Urgent and routine mental health and substance use disorder clinic services provided 8am-8pm on weekdays and 9am-5pm on weekends.</a:t>
              </a:r>
            </a:p>
          </p:txBody>
        </p:sp>
        <p:pic>
          <p:nvPicPr>
            <p:cNvPr id="8" name="Picture 7">
              <a:extLst>
                <a:ext uri="{FF2B5EF4-FFF2-40B4-BE49-F238E27FC236}">
                  <a16:creationId xmlns:a16="http://schemas.microsoft.com/office/drawing/2014/main" id="{A000E66F-D826-75E4-A459-F9DC1B42750B}"/>
                </a:ext>
              </a:extLst>
            </p:cNvPr>
            <p:cNvPicPr>
              <a:picLocks noChangeAspect="1"/>
            </p:cNvPicPr>
            <p:nvPr/>
          </p:nvPicPr>
          <p:blipFill>
            <a:blip r:embed="rId3"/>
            <a:stretch>
              <a:fillRect/>
            </a:stretch>
          </p:blipFill>
          <p:spPr>
            <a:xfrm>
              <a:off x="392515" y="3337309"/>
              <a:ext cx="590550" cy="619125"/>
            </a:xfrm>
            <a:prstGeom prst="rect">
              <a:avLst/>
            </a:prstGeom>
          </p:spPr>
        </p:pic>
      </p:grpSp>
      <p:sp>
        <p:nvSpPr>
          <p:cNvPr id="21" name="Arrow: Pentagon 20">
            <a:extLst>
              <a:ext uri="{FF2B5EF4-FFF2-40B4-BE49-F238E27FC236}">
                <a16:creationId xmlns:a16="http://schemas.microsoft.com/office/drawing/2014/main" id="{91563642-759F-A804-F441-13F451F0447D}"/>
              </a:ext>
            </a:extLst>
          </p:cNvPr>
          <p:cNvSpPr/>
          <p:nvPr/>
        </p:nvSpPr>
        <p:spPr>
          <a:xfrm>
            <a:off x="1524000" y="5940425"/>
            <a:ext cx="8228633" cy="439535"/>
          </a:xfrm>
          <a:prstGeom prst="homePlate">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rgbClr val="000000"/>
              </a:solidFill>
              <a:latin typeface="Arial"/>
            </a:endParaRPr>
          </a:p>
        </p:txBody>
      </p:sp>
      <p:pic>
        <p:nvPicPr>
          <p:cNvPr id="19" name="Picture 18">
            <a:extLst>
              <a:ext uri="{FF2B5EF4-FFF2-40B4-BE49-F238E27FC236}">
                <a16:creationId xmlns:a16="http://schemas.microsoft.com/office/drawing/2014/main" id="{EFF25643-4303-B991-8D72-B8FF15F2D5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907206" y="5836908"/>
            <a:ext cx="731520" cy="542740"/>
          </a:xfrm>
          <a:prstGeom prst="rect">
            <a:avLst/>
          </a:prstGeom>
        </p:spPr>
      </p:pic>
      <p:grpSp>
        <p:nvGrpSpPr>
          <p:cNvPr id="24" name="Group 23">
            <a:extLst>
              <a:ext uri="{FF2B5EF4-FFF2-40B4-BE49-F238E27FC236}">
                <a16:creationId xmlns:a16="http://schemas.microsoft.com/office/drawing/2014/main" id="{292792D1-F88C-3158-D69F-C34C8710057D}"/>
              </a:ext>
            </a:extLst>
          </p:cNvPr>
          <p:cNvGrpSpPr/>
          <p:nvPr/>
        </p:nvGrpSpPr>
        <p:grpSpPr>
          <a:xfrm>
            <a:off x="1763120" y="4674713"/>
            <a:ext cx="8641948" cy="657225"/>
            <a:chOff x="392515" y="4722498"/>
            <a:chExt cx="8641948" cy="657225"/>
          </a:xfrm>
        </p:grpSpPr>
        <p:pic>
          <p:nvPicPr>
            <p:cNvPr id="11" name="Picture 10">
              <a:extLst>
                <a:ext uri="{FF2B5EF4-FFF2-40B4-BE49-F238E27FC236}">
                  <a16:creationId xmlns:a16="http://schemas.microsoft.com/office/drawing/2014/main" id="{E4DFAC23-8A3B-8357-2B83-8F1CE8815211}"/>
                </a:ext>
              </a:extLst>
            </p:cNvPr>
            <p:cNvPicPr>
              <a:picLocks noChangeAspect="1"/>
            </p:cNvPicPr>
            <p:nvPr/>
          </p:nvPicPr>
          <p:blipFill>
            <a:blip r:embed="rId6"/>
            <a:stretch>
              <a:fillRect/>
            </a:stretch>
          </p:blipFill>
          <p:spPr>
            <a:xfrm>
              <a:off x="392515" y="4722498"/>
              <a:ext cx="638175" cy="657225"/>
            </a:xfrm>
            <a:prstGeom prst="rect">
              <a:avLst/>
            </a:prstGeom>
          </p:spPr>
        </p:pic>
        <p:sp>
          <p:nvSpPr>
            <p:cNvPr id="4" name="TextBox 3">
              <a:extLst>
                <a:ext uri="{FF2B5EF4-FFF2-40B4-BE49-F238E27FC236}">
                  <a16:creationId xmlns:a16="http://schemas.microsoft.com/office/drawing/2014/main" id="{54E15167-E224-3851-5010-BA4BA44B3F9F}"/>
                </a:ext>
              </a:extLst>
            </p:cNvPr>
            <p:cNvSpPr txBox="1"/>
            <p:nvPr/>
          </p:nvSpPr>
          <p:spPr>
            <a:xfrm>
              <a:off x="1127839" y="4829746"/>
              <a:ext cx="79066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0000"/>
                  </a:solidFill>
                  <a:latin typeface="Arial"/>
                  <a:cs typeface="Arial"/>
                </a:rPr>
                <a:t>Community Crisis Stabilization (CCS): </a:t>
              </a:r>
              <a:r>
                <a:rPr lang="en-US" sz="1400" dirty="0">
                  <a:solidFill>
                    <a:srgbClr val="000000"/>
                  </a:solidFill>
                  <a:latin typeface="Arial"/>
                  <a:cs typeface="Arial"/>
                </a:rPr>
                <a:t>24-hour bedded diversionary level of care able to provide days/weeks of stabilization in the community. </a:t>
              </a:r>
            </a:p>
          </p:txBody>
        </p:sp>
      </p:grpSp>
      <p:grpSp>
        <p:nvGrpSpPr>
          <p:cNvPr id="22" name="Group 21">
            <a:extLst>
              <a:ext uri="{FF2B5EF4-FFF2-40B4-BE49-F238E27FC236}">
                <a16:creationId xmlns:a16="http://schemas.microsoft.com/office/drawing/2014/main" id="{DBF275D0-0133-4D08-A610-AA6104073512}"/>
              </a:ext>
            </a:extLst>
          </p:cNvPr>
          <p:cNvGrpSpPr/>
          <p:nvPr/>
        </p:nvGrpSpPr>
        <p:grpSpPr>
          <a:xfrm>
            <a:off x="1805982" y="2657468"/>
            <a:ext cx="8580036" cy="657225"/>
            <a:chOff x="430615" y="2308781"/>
            <a:chExt cx="8580036" cy="657225"/>
          </a:xfrm>
        </p:grpSpPr>
        <p:pic>
          <p:nvPicPr>
            <p:cNvPr id="10" name="Picture 9">
              <a:extLst>
                <a:ext uri="{FF2B5EF4-FFF2-40B4-BE49-F238E27FC236}">
                  <a16:creationId xmlns:a16="http://schemas.microsoft.com/office/drawing/2014/main" id="{2BD14992-3912-790F-C3C3-5765A0DE7B02}"/>
                </a:ext>
              </a:extLst>
            </p:cNvPr>
            <p:cNvPicPr>
              <a:picLocks noChangeAspect="1"/>
            </p:cNvPicPr>
            <p:nvPr/>
          </p:nvPicPr>
          <p:blipFill>
            <a:blip r:embed="rId7"/>
            <a:stretch>
              <a:fillRect/>
            </a:stretch>
          </p:blipFill>
          <p:spPr>
            <a:xfrm>
              <a:off x="430615" y="2308781"/>
              <a:ext cx="514350" cy="657225"/>
            </a:xfrm>
            <a:prstGeom prst="rect">
              <a:avLst/>
            </a:prstGeom>
          </p:spPr>
        </p:pic>
        <p:sp>
          <p:nvSpPr>
            <p:cNvPr id="17" name="TextBox 16">
              <a:extLst>
                <a:ext uri="{FF2B5EF4-FFF2-40B4-BE49-F238E27FC236}">
                  <a16:creationId xmlns:a16="http://schemas.microsoft.com/office/drawing/2014/main" id="{3EB67C9B-3D59-BAB1-71D2-9E830E85195F}"/>
                </a:ext>
              </a:extLst>
            </p:cNvPr>
            <p:cNvSpPr txBox="1"/>
            <p:nvPr/>
          </p:nvSpPr>
          <p:spPr>
            <a:xfrm>
              <a:off x="1104027" y="2371639"/>
              <a:ext cx="79066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0000"/>
                  </a:solidFill>
                  <a:latin typeface="Arial"/>
                  <a:cs typeface="Segoe UI"/>
                </a:rPr>
                <a:t>Mobile Crisis Intervention (MCI): </a:t>
              </a:r>
              <a:r>
                <a:rPr lang="en-US" sz="1400" dirty="0">
                  <a:solidFill>
                    <a:srgbClr val="000000"/>
                  </a:solidFill>
                  <a:latin typeface="Arial"/>
                  <a:cs typeface="Segoe UI"/>
                </a:rPr>
                <a:t>Multidisciplinary crisis teams that evaluate individuals in their homes, at the CBHC location or in communities, 24 hours a day, 7 days a week.</a:t>
              </a:r>
            </a:p>
          </p:txBody>
        </p:sp>
      </p:grpSp>
      <p:sp>
        <p:nvSpPr>
          <p:cNvPr id="18" name="TextBox 17">
            <a:extLst>
              <a:ext uri="{FF2B5EF4-FFF2-40B4-BE49-F238E27FC236}">
                <a16:creationId xmlns:a16="http://schemas.microsoft.com/office/drawing/2014/main" id="{D1AB31F2-881B-582A-0D74-63F40E1F7B30}"/>
              </a:ext>
            </a:extLst>
          </p:cNvPr>
          <p:cNvSpPr txBox="1"/>
          <p:nvPr/>
        </p:nvSpPr>
        <p:spPr>
          <a:xfrm>
            <a:off x="1689104" y="6019916"/>
            <a:ext cx="6827782" cy="307777"/>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FFFFFF"/>
                </a:solidFill>
                <a:latin typeface="Arial"/>
                <a:cs typeface="Arial"/>
              </a:rPr>
              <a:t> </a:t>
            </a:r>
            <a:r>
              <a:rPr lang="en-US" sz="1400" b="1" dirty="0">
                <a:solidFill>
                  <a:srgbClr val="000000"/>
                </a:solidFill>
                <a:latin typeface="Arial"/>
                <a:cs typeface="Arial"/>
              </a:rPr>
              <a:t>Early results show positive impact on Emergency Department boarding. </a:t>
            </a:r>
            <a:endParaRPr lang="en-US" sz="1400" dirty="0">
              <a:solidFill>
                <a:srgbClr val="000000"/>
              </a:solidFill>
              <a:latin typeface="Arial"/>
            </a:endParaRPr>
          </a:p>
        </p:txBody>
      </p:sp>
      <p:sp>
        <p:nvSpPr>
          <p:cNvPr id="5" name="TextBox 4">
            <a:extLst>
              <a:ext uri="{FF2B5EF4-FFF2-40B4-BE49-F238E27FC236}">
                <a16:creationId xmlns:a16="http://schemas.microsoft.com/office/drawing/2014/main" id="{34346872-05A8-9BC8-14D9-4EE6E5FD2D8D}"/>
              </a:ext>
            </a:extLst>
          </p:cNvPr>
          <p:cNvSpPr txBox="1"/>
          <p:nvPr/>
        </p:nvSpPr>
        <p:spPr>
          <a:xfrm>
            <a:off x="1523999" y="877970"/>
            <a:ext cx="9144000" cy="1384995"/>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0000"/>
                </a:solidFill>
                <a:latin typeface="Arial"/>
                <a:cs typeface="Segoe UI"/>
              </a:rPr>
              <a:t>The vision for the Roadmap is to provide access to real-time urgent care, evidence-based, integrated mental health and addiction treatment for all ages, and 24/7 ​community crisis response and stabilization in communities. A key component of the Roadmap is the Community Behavioral Health Center, or CBHC. </a:t>
            </a:r>
          </a:p>
          <a:p>
            <a:endParaRPr lang="en-US" sz="1400" b="1" dirty="0">
              <a:solidFill>
                <a:srgbClr val="000000"/>
              </a:solidFill>
              <a:latin typeface="Arial"/>
              <a:cs typeface="Segoe UI"/>
            </a:endParaRPr>
          </a:p>
          <a:p>
            <a:pPr algn="ctr"/>
            <a:r>
              <a:rPr lang="en-US" sz="1400" b="1" dirty="0">
                <a:solidFill>
                  <a:srgbClr val="000000"/>
                </a:solidFill>
                <a:latin typeface="Arial"/>
                <a:cs typeface="Arial"/>
              </a:rPr>
              <a:t>27 CBHCs opened in 2023, covering every city and town throughout the Commonwealth.</a:t>
            </a:r>
          </a:p>
          <a:p>
            <a:endParaRPr lang="en-US" sz="1400" dirty="0">
              <a:solidFill>
                <a:srgbClr val="000000"/>
              </a:solidFill>
              <a:latin typeface="Arial"/>
              <a:cs typeface="Segoe UI"/>
            </a:endParaRPr>
          </a:p>
        </p:txBody>
      </p:sp>
      <p:sp>
        <p:nvSpPr>
          <p:cNvPr id="3" name="Rectangle 2">
            <a:extLst>
              <a:ext uri="{FF2B5EF4-FFF2-40B4-BE49-F238E27FC236}">
                <a16:creationId xmlns:a16="http://schemas.microsoft.com/office/drawing/2014/main" id="{E216C5C2-5600-46FC-FA2E-360B6267356A}"/>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B641C-08A4-2942-88C4-8320D8759216}"/>
              </a:ext>
            </a:extLst>
          </p:cNvPr>
          <p:cNvSpPr>
            <a:spLocks noGrp="1"/>
          </p:cNvSpPr>
          <p:nvPr>
            <p:ph type="title"/>
          </p:nvPr>
        </p:nvSpPr>
        <p:spPr>
          <a:xfrm>
            <a:off x="138896" y="131647"/>
            <a:ext cx="11830497" cy="464425"/>
          </a:xfrm>
        </p:spPr>
        <p:txBody>
          <a:bodyPr anchor="t" anchorCtr="0"/>
          <a:lstStyle/>
          <a:p>
            <a:r>
              <a:rPr lang="en-US" sz="2400" dirty="0">
                <a:solidFill>
                  <a:srgbClr val="002060"/>
                </a:solidFill>
              </a:rPr>
              <a:t>CBHC Background: Easier, more convenient access to behavioral health services</a:t>
            </a:r>
          </a:p>
        </p:txBody>
      </p:sp>
      <p:grpSp>
        <p:nvGrpSpPr>
          <p:cNvPr id="13" name="Group 12">
            <a:extLst>
              <a:ext uri="{FF2B5EF4-FFF2-40B4-BE49-F238E27FC236}">
                <a16:creationId xmlns:a16="http://schemas.microsoft.com/office/drawing/2014/main" id="{CC57CF8C-E35C-4E11-B59C-6866E8A209C1}"/>
              </a:ext>
            </a:extLst>
          </p:cNvPr>
          <p:cNvGrpSpPr/>
          <p:nvPr/>
        </p:nvGrpSpPr>
        <p:grpSpPr>
          <a:xfrm>
            <a:off x="5026306" y="1793473"/>
            <a:ext cx="5320683" cy="2900794"/>
            <a:chOff x="3034872" y="1741034"/>
            <a:chExt cx="6382995" cy="3867726"/>
          </a:xfrm>
        </p:grpSpPr>
        <p:sp>
          <p:nvSpPr>
            <p:cNvPr id="16" name="TextBox 15">
              <a:extLst>
                <a:ext uri="{FF2B5EF4-FFF2-40B4-BE49-F238E27FC236}">
                  <a16:creationId xmlns:a16="http://schemas.microsoft.com/office/drawing/2014/main" id="{60FA0526-33CB-0C09-C739-BDE74B324EFE}"/>
                </a:ext>
              </a:extLst>
            </p:cNvPr>
            <p:cNvSpPr txBox="1"/>
            <p:nvPr/>
          </p:nvSpPr>
          <p:spPr>
            <a:xfrm>
              <a:off x="3034872" y="1741587"/>
              <a:ext cx="1722115" cy="3447099"/>
            </a:xfrm>
            <a:prstGeom prst="rect">
              <a:avLst/>
            </a:prstGeom>
            <a:noFill/>
            <a:ln w="38100">
              <a:noFill/>
            </a:ln>
          </p:spPr>
          <p:txBody>
            <a:bodyPr wrap="square" rtlCol="0" anchor="t">
              <a:spAutoFit/>
            </a:bodyPr>
            <a:lstStyle/>
            <a:p>
              <a:pPr defTabSz="685800"/>
              <a:r>
                <a:rPr lang="en-US" sz="1100" b="1" dirty="0">
                  <a:solidFill>
                    <a:srgbClr val="333637"/>
                  </a:solidFill>
                  <a:latin typeface="Avenir Next LT Pro"/>
                </a:rPr>
                <a:t>Mobile Crisis Intervention (MCI)</a:t>
              </a:r>
            </a:p>
            <a:p>
              <a:pPr defTabSz="685800"/>
              <a:r>
                <a:rPr lang="en-US" sz="800" dirty="0">
                  <a:solidFill>
                    <a:srgbClr val="333637"/>
                  </a:solidFill>
                  <a:latin typeface="Avenir Next LT Pro"/>
                </a:rPr>
                <a:t> </a:t>
              </a:r>
            </a:p>
            <a:p>
              <a:pPr marL="128588" indent="-128588" defTabSz="685800">
                <a:buFont typeface="Wingdings" panose="05000000000000000000" pitchFamily="2" charset="2"/>
                <a:buChar char="ü"/>
              </a:pPr>
              <a:r>
                <a:rPr lang="en-US" sz="1100" dirty="0">
                  <a:solidFill>
                    <a:srgbClr val="333637"/>
                  </a:solidFill>
                  <a:latin typeface="Avenir Next LT Pro"/>
                </a:rPr>
                <a:t>24/7/365.</a:t>
              </a:r>
            </a:p>
            <a:p>
              <a:pPr marL="128588" indent="-128588" defTabSz="685800">
                <a:buFont typeface="Wingdings" panose="05000000000000000000" pitchFamily="2" charset="2"/>
                <a:buChar char="ü"/>
              </a:pPr>
              <a:r>
                <a:rPr lang="en-US" sz="1100" dirty="0">
                  <a:solidFill>
                    <a:srgbClr val="333637"/>
                  </a:solidFill>
                  <a:latin typeface="Avenir Next LT Pro"/>
                </a:rPr>
                <a:t>No insurance necessary.</a:t>
              </a:r>
            </a:p>
            <a:p>
              <a:pPr marL="128588" indent="-128588" defTabSz="685800">
                <a:buFont typeface="Wingdings" panose="05000000000000000000" pitchFamily="2" charset="2"/>
                <a:buChar char="ü"/>
              </a:pPr>
              <a:r>
                <a:rPr lang="en-US" sz="1100" dirty="0">
                  <a:solidFill>
                    <a:srgbClr val="333637"/>
                  </a:solidFill>
                  <a:latin typeface="Avenir Next LT Pro"/>
                </a:rPr>
                <a:t>At your home or other community location.</a:t>
              </a:r>
            </a:p>
            <a:p>
              <a:pPr marL="128588" indent="-128588" defTabSz="685800">
                <a:buFont typeface="Wingdings" panose="05000000000000000000" pitchFamily="2" charset="2"/>
                <a:buChar char="ü"/>
              </a:pPr>
              <a:r>
                <a:rPr lang="en-US" sz="1100" dirty="0">
                  <a:solidFill>
                    <a:srgbClr val="333637"/>
                  </a:solidFill>
                  <a:latin typeface="Avenir Next LT Pro"/>
                </a:rPr>
                <a:t>At the CBHC.</a:t>
              </a:r>
            </a:p>
            <a:p>
              <a:pPr marL="128588" indent="-128588" defTabSz="685800">
                <a:buFont typeface="Wingdings" panose="05000000000000000000" pitchFamily="2" charset="2"/>
                <a:buChar char="ü"/>
              </a:pPr>
              <a:r>
                <a:rPr lang="en-US" sz="1100" dirty="0">
                  <a:solidFill>
                    <a:srgbClr val="333637"/>
                  </a:solidFill>
                  <a:latin typeface="Avenir Next LT Pro"/>
                </a:rPr>
                <a:t>Clinical assessment, de-escalation, safety planning and triage.</a:t>
              </a:r>
            </a:p>
          </p:txBody>
        </p:sp>
        <p:sp>
          <p:nvSpPr>
            <p:cNvPr id="17" name="TextBox 16">
              <a:extLst>
                <a:ext uri="{FF2B5EF4-FFF2-40B4-BE49-F238E27FC236}">
                  <a16:creationId xmlns:a16="http://schemas.microsoft.com/office/drawing/2014/main" id="{308FEAA5-E115-6F35-6D1F-1FA2E5DCBBE4}"/>
                </a:ext>
              </a:extLst>
            </p:cNvPr>
            <p:cNvSpPr txBox="1"/>
            <p:nvPr/>
          </p:nvSpPr>
          <p:spPr>
            <a:xfrm>
              <a:off x="4756987" y="1741034"/>
              <a:ext cx="2832351" cy="3867726"/>
            </a:xfrm>
            <a:prstGeom prst="rect">
              <a:avLst/>
            </a:prstGeom>
            <a:noFill/>
            <a:ln w="38100">
              <a:noFill/>
            </a:ln>
          </p:spPr>
          <p:txBody>
            <a:bodyPr wrap="square" lIns="68580" tIns="34290" rIns="68580" bIns="34290" rtlCol="0" anchor="t">
              <a:spAutoFit/>
            </a:bodyPr>
            <a:lstStyle/>
            <a:p>
              <a:pPr defTabSz="685800"/>
              <a:r>
                <a:rPr lang="en-US" sz="1100" b="1" dirty="0">
                  <a:solidFill>
                    <a:srgbClr val="333637"/>
                  </a:solidFill>
                  <a:latin typeface="Avenir Next LT Pro"/>
                </a:rPr>
                <a:t>Urgent &amp; ongoing clinic services</a:t>
              </a:r>
              <a:br>
                <a:rPr lang="en-US" sz="1100" b="1" dirty="0">
                  <a:solidFill>
                    <a:srgbClr val="333637"/>
                  </a:solidFill>
                  <a:latin typeface="Avenir Next LT Pro"/>
                </a:rPr>
              </a:br>
              <a:r>
                <a:rPr lang="en-US" sz="800" b="1" dirty="0">
                  <a:solidFill>
                    <a:srgbClr val="333637"/>
                  </a:solidFill>
                  <a:latin typeface="Avenir Next LT Pro"/>
                </a:rPr>
                <a:t> </a:t>
              </a:r>
            </a:p>
            <a:p>
              <a:pPr marL="128588" indent="-128588" defTabSz="685800">
                <a:buFont typeface="Wingdings" panose="05000000000000000000" pitchFamily="2" charset="2"/>
                <a:buChar char="ü"/>
              </a:pPr>
              <a:r>
                <a:rPr lang="en-US" sz="1100" dirty="0">
                  <a:solidFill>
                    <a:srgbClr val="333637"/>
                  </a:solidFill>
                  <a:latin typeface="Avenir Next LT Pro"/>
                </a:rPr>
                <a:t>Available to all MassHealth members and may be available through commercial insurance.</a:t>
              </a:r>
              <a:endParaRPr lang="en-US" sz="1100" dirty="0">
                <a:solidFill>
                  <a:srgbClr val="333637"/>
                </a:solidFill>
                <a:latin typeface="Avenir Next LT Pro"/>
                <a:cs typeface="Arial"/>
              </a:endParaRPr>
            </a:p>
            <a:p>
              <a:pPr marL="128588" indent="-128588" defTabSz="685800">
                <a:buFont typeface="Wingdings" panose="05000000000000000000" pitchFamily="2" charset="2"/>
                <a:buChar char="ü"/>
              </a:pPr>
              <a:r>
                <a:rPr lang="en-US" sz="1100" dirty="0">
                  <a:solidFill>
                    <a:srgbClr val="333637"/>
                  </a:solidFill>
                  <a:latin typeface="Avenir Next LT Pro"/>
                </a:rPr>
                <a:t>Same day evaluation, assessment, group therapy, peer support.</a:t>
              </a:r>
              <a:endParaRPr lang="en-US" sz="1100" dirty="0">
                <a:solidFill>
                  <a:srgbClr val="333637"/>
                </a:solidFill>
                <a:latin typeface="Avenir Next LT Pro"/>
                <a:cs typeface="Arial"/>
              </a:endParaRPr>
            </a:p>
            <a:p>
              <a:pPr marL="128588" indent="-128588" defTabSz="685800">
                <a:buFont typeface="Wingdings" panose="05000000000000000000" pitchFamily="2" charset="2"/>
                <a:buChar char="ü"/>
              </a:pPr>
              <a:r>
                <a:rPr lang="en-US" sz="1100" dirty="0">
                  <a:solidFill>
                    <a:srgbClr val="333637"/>
                  </a:solidFill>
                  <a:latin typeface="Avenir Next LT Pro"/>
                </a:rPr>
                <a:t>Same or next day appointments, including psychopharmacology and medication for addiction treatment.</a:t>
              </a:r>
              <a:endParaRPr lang="en-US" sz="1100" dirty="0">
                <a:solidFill>
                  <a:srgbClr val="333637"/>
                </a:solidFill>
                <a:latin typeface="Avenir Next LT Pro"/>
                <a:cs typeface="Arial"/>
              </a:endParaRPr>
            </a:p>
            <a:p>
              <a:pPr marL="128588" indent="-128588" defTabSz="685800">
                <a:buFont typeface="Wingdings" panose="05000000000000000000" pitchFamily="2" charset="2"/>
                <a:buChar char="ü"/>
              </a:pPr>
              <a:r>
                <a:rPr lang="en-US" sz="1100" dirty="0">
                  <a:solidFill>
                    <a:srgbClr val="333637"/>
                  </a:solidFill>
                  <a:latin typeface="Avenir Next LT Pro"/>
                </a:rPr>
                <a:t>Care coordination and referral to needed services.</a:t>
              </a:r>
              <a:endParaRPr lang="en-US" sz="1100" dirty="0">
                <a:solidFill>
                  <a:srgbClr val="333637"/>
                </a:solidFill>
                <a:latin typeface="Avenir Next LT Pro"/>
                <a:cs typeface="Arial"/>
              </a:endParaRPr>
            </a:p>
            <a:p>
              <a:pPr marL="128588" indent="-128588" defTabSz="685800">
                <a:buFont typeface="Wingdings" panose="05000000000000000000" pitchFamily="2" charset="2"/>
                <a:buChar char="ü"/>
              </a:pPr>
              <a:r>
                <a:rPr lang="en-US" sz="1100" dirty="0">
                  <a:solidFill>
                    <a:srgbClr val="333637"/>
                  </a:solidFill>
                  <a:latin typeface="Avenir Next LT Pro"/>
                </a:rPr>
                <a:t>Extended hours:</a:t>
              </a:r>
              <a:endParaRPr lang="en-US" sz="1100" dirty="0">
                <a:solidFill>
                  <a:srgbClr val="333637"/>
                </a:solidFill>
                <a:latin typeface="Avenir Next LT Pro"/>
                <a:cs typeface="Arial"/>
              </a:endParaRPr>
            </a:p>
            <a:p>
              <a:pPr defTabSz="685800"/>
              <a:r>
                <a:rPr lang="en-US" sz="1100" dirty="0">
                  <a:solidFill>
                    <a:srgbClr val="333637"/>
                  </a:solidFill>
                  <a:latin typeface="Avenir Next LT Pro"/>
                </a:rPr>
                <a:t>          8 AM – 8 PM week days</a:t>
              </a:r>
              <a:endParaRPr lang="en-US" sz="1100" dirty="0">
                <a:solidFill>
                  <a:srgbClr val="333637"/>
                </a:solidFill>
                <a:latin typeface="Avenir Next LT Pro"/>
                <a:cs typeface="Arial"/>
              </a:endParaRPr>
            </a:p>
            <a:p>
              <a:pPr defTabSz="685800"/>
              <a:r>
                <a:rPr lang="en-US" sz="1100" dirty="0">
                  <a:solidFill>
                    <a:srgbClr val="333637"/>
                  </a:solidFill>
                  <a:latin typeface="Avenir Next LT Pro"/>
                </a:rPr>
                <a:t>          9-5 weekends</a:t>
              </a:r>
              <a:endParaRPr lang="en-US" sz="1100" dirty="0">
                <a:solidFill>
                  <a:srgbClr val="333637"/>
                </a:solidFill>
                <a:latin typeface="Avenir Next LT Pro"/>
                <a:cs typeface="Arial"/>
              </a:endParaRPr>
            </a:p>
          </p:txBody>
        </p:sp>
        <p:sp>
          <p:nvSpPr>
            <p:cNvPr id="18" name="TextBox 17">
              <a:extLst>
                <a:ext uri="{FF2B5EF4-FFF2-40B4-BE49-F238E27FC236}">
                  <a16:creationId xmlns:a16="http://schemas.microsoft.com/office/drawing/2014/main" id="{D08E5C53-B6C7-A529-C418-EBA381706D0B}"/>
                </a:ext>
              </a:extLst>
            </p:cNvPr>
            <p:cNvSpPr txBox="1"/>
            <p:nvPr/>
          </p:nvSpPr>
          <p:spPr>
            <a:xfrm>
              <a:off x="7611255" y="1741587"/>
              <a:ext cx="1806612" cy="2995693"/>
            </a:xfrm>
            <a:prstGeom prst="rect">
              <a:avLst/>
            </a:prstGeom>
            <a:noFill/>
            <a:ln w="38100">
              <a:noFill/>
            </a:ln>
          </p:spPr>
          <p:txBody>
            <a:bodyPr wrap="square" rtlCol="0" anchor="t">
              <a:spAutoFit/>
            </a:bodyPr>
            <a:lstStyle/>
            <a:p>
              <a:pPr defTabSz="685800"/>
              <a:r>
                <a:rPr lang="en-US" sz="1100" b="1" dirty="0">
                  <a:solidFill>
                    <a:srgbClr val="333637"/>
                  </a:solidFill>
                  <a:latin typeface="Avenir Next LT Pro"/>
                </a:rPr>
                <a:t>Adult &amp; Youth Community Crisis Stabilization (CCS)</a:t>
              </a:r>
            </a:p>
            <a:p>
              <a:pPr defTabSz="685800"/>
              <a:r>
                <a:rPr lang="en-US" sz="800" dirty="0">
                  <a:solidFill>
                    <a:srgbClr val="333637"/>
                  </a:solidFill>
                  <a:latin typeface="Avenir Next LT Pro"/>
                </a:rPr>
                <a:t> </a:t>
              </a:r>
            </a:p>
            <a:p>
              <a:pPr marL="128588" indent="-128588" defTabSz="685800">
                <a:buFont typeface="Wingdings" panose="05000000000000000000" pitchFamily="2" charset="2"/>
                <a:buChar char="ü"/>
              </a:pPr>
              <a:r>
                <a:rPr lang="en-US" sz="1100" dirty="0">
                  <a:solidFill>
                    <a:srgbClr val="333637"/>
                  </a:solidFill>
                  <a:latin typeface="Avenir Next LT Pro"/>
                </a:rPr>
                <a:t>24-hour diversionary level of care for individuals in crisis who don’t need inpatient level of care.</a:t>
              </a:r>
            </a:p>
            <a:p>
              <a:pPr marL="128588" indent="-128588" defTabSz="685800">
                <a:buFont typeface="Wingdings" panose="05000000000000000000" pitchFamily="2" charset="2"/>
                <a:buChar char="ü"/>
              </a:pPr>
              <a:r>
                <a:rPr lang="en-US" sz="1100" dirty="0">
                  <a:solidFill>
                    <a:srgbClr val="333637"/>
                  </a:solidFill>
                  <a:latin typeface="Avenir Next LT Pro"/>
                </a:rPr>
                <a:t>No insurance necessary.</a:t>
              </a:r>
            </a:p>
          </p:txBody>
        </p:sp>
      </p:grpSp>
      <p:sp>
        <p:nvSpPr>
          <p:cNvPr id="21" name="TextBox 20">
            <a:extLst>
              <a:ext uri="{FF2B5EF4-FFF2-40B4-BE49-F238E27FC236}">
                <a16:creationId xmlns:a16="http://schemas.microsoft.com/office/drawing/2014/main" id="{0DF2AC29-919B-D4D4-60B4-034A40FEB673}"/>
              </a:ext>
            </a:extLst>
          </p:cNvPr>
          <p:cNvSpPr txBox="1"/>
          <p:nvPr/>
        </p:nvSpPr>
        <p:spPr>
          <a:xfrm>
            <a:off x="2004585" y="5013198"/>
            <a:ext cx="8182830" cy="1154162"/>
          </a:xfrm>
          <a:prstGeom prst="rect">
            <a:avLst/>
          </a:prstGeom>
          <a:solidFill>
            <a:srgbClr val="FFF5D6"/>
          </a:solidFill>
          <a:ln w="38100">
            <a:solidFill>
              <a:srgbClr val="FFF5D6"/>
            </a:solidFill>
          </a:ln>
        </p:spPr>
        <p:txBody>
          <a:bodyPr wrap="square" lIns="68580" tIns="34290" rIns="68580" bIns="34290" rtlCol="0" anchor="ctr">
            <a:spAutoFit/>
          </a:bodyPr>
          <a:lstStyle/>
          <a:p>
            <a:pPr algn="ctr" defTabSz="685800"/>
            <a:r>
              <a:rPr lang="en-US" sz="1200" b="1" dirty="0">
                <a:solidFill>
                  <a:srgbClr val="333637"/>
                </a:solidFill>
                <a:latin typeface="Avenir Next LT Pro"/>
              </a:rPr>
              <a:t>Behavioral Health Urgent Care (BHUC)</a:t>
            </a:r>
            <a:br>
              <a:rPr lang="en-US" sz="1200" dirty="0">
                <a:solidFill>
                  <a:srgbClr val="333637"/>
                </a:solidFill>
                <a:latin typeface="Avenir Next LT Pro"/>
              </a:rPr>
            </a:br>
            <a:r>
              <a:rPr lang="en-US" sz="600" dirty="0">
                <a:solidFill>
                  <a:srgbClr val="333637"/>
                </a:solidFill>
                <a:latin typeface="Avenir Next LT Pro"/>
              </a:rPr>
              <a:t> </a:t>
            </a:r>
            <a:endParaRPr lang="en-US" sz="1200" b="1" dirty="0">
              <a:solidFill>
                <a:srgbClr val="333637"/>
              </a:solidFill>
              <a:latin typeface="Avenir Next LT Pro"/>
            </a:endParaRPr>
          </a:p>
          <a:p>
            <a:pPr marL="128588" indent="-128588" defTabSz="685800">
              <a:buFont typeface="Wingdings" panose="05000000000000000000" pitchFamily="2" charset="2"/>
              <a:buChar char="ü"/>
            </a:pPr>
            <a:r>
              <a:rPr lang="en-US" sz="1050" dirty="0">
                <a:solidFill>
                  <a:srgbClr val="333637"/>
                </a:solidFill>
                <a:latin typeface="Avenir Next LT Pro"/>
              </a:rPr>
              <a:t>Available to all MassHealth members and may be available through commercial insurance.</a:t>
            </a:r>
            <a:endParaRPr lang="en-US" sz="1050" dirty="0">
              <a:solidFill>
                <a:srgbClr val="333637"/>
              </a:solidFill>
              <a:latin typeface="Avenir Next LT Pro"/>
              <a:cs typeface="Arial"/>
            </a:endParaRPr>
          </a:p>
          <a:p>
            <a:pPr marL="128588" indent="-128588" defTabSz="685800">
              <a:buFont typeface="Wingdings" panose="05000000000000000000" pitchFamily="2" charset="2"/>
              <a:buChar char="ü"/>
            </a:pPr>
            <a:r>
              <a:rPr lang="en-US" sz="1050" dirty="0">
                <a:solidFill>
                  <a:srgbClr val="333637"/>
                </a:solidFill>
                <a:latin typeface="Avenir Next LT Pro"/>
              </a:rPr>
              <a:t>Same/next day appointments for diagnostic evaluation for new clients and urgent appointments for existing clients.</a:t>
            </a:r>
            <a:endParaRPr lang="en-US" sz="1050" dirty="0">
              <a:solidFill>
                <a:srgbClr val="333637"/>
              </a:solidFill>
              <a:latin typeface="Avenir Next LT Pro"/>
              <a:cs typeface="Arial"/>
            </a:endParaRPr>
          </a:p>
          <a:p>
            <a:pPr marL="128588" indent="-128588" defTabSz="685800">
              <a:buFont typeface="Wingdings" panose="05000000000000000000" pitchFamily="2" charset="2"/>
              <a:buChar char="ü"/>
            </a:pPr>
            <a:r>
              <a:rPr lang="en-US" sz="1050" dirty="0">
                <a:solidFill>
                  <a:srgbClr val="333637"/>
                </a:solidFill>
                <a:latin typeface="Avenir Next LT Pro"/>
              </a:rPr>
              <a:t>Urgent psychopharmacology, medication for addiction treatment evaluation.</a:t>
            </a:r>
            <a:endParaRPr lang="en-US" sz="1050" dirty="0">
              <a:solidFill>
                <a:srgbClr val="333637"/>
              </a:solidFill>
              <a:latin typeface="Avenir Next LT Pro"/>
              <a:cs typeface="Arial"/>
            </a:endParaRPr>
          </a:p>
          <a:p>
            <a:pPr marL="128588" indent="-128588" defTabSz="685800">
              <a:buFont typeface="Wingdings" panose="05000000000000000000" pitchFamily="2" charset="2"/>
              <a:buChar char="ü"/>
            </a:pPr>
            <a:r>
              <a:rPr lang="en-US" sz="1050" dirty="0">
                <a:solidFill>
                  <a:srgbClr val="333637"/>
                </a:solidFill>
                <a:latin typeface="Avenir Next LT Pro"/>
              </a:rPr>
              <a:t>Non-urgent appointments within 2 weeks.</a:t>
            </a:r>
            <a:endParaRPr lang="en-US" sz="1050" dirty="0">
              <a:solidFill>
                <a:srgbClr val="333637"/>
              </a:solidFill>
              <a:latin typeface="Avenir Next LT Pro"/>
              <a:cs typeface="Arial"/>
            </a:endParaRPr>
          </a:p>
          <a:p>
            <a:pPr marL="128588" indent="-128588" defTabSz="685800">
              <a:buFont typeface="Wingdings" panose="05000000000000000000" pitchFamily="2" charset="2"/>
              <a:buChar char="ü"/>
            </a:pPr>
            <a:r>
              <a:rPr lang="en-US" sz="1050" dirty="0">
                <a:solidFill>
                  <a:srgbClr val="333637"/>
                </a:solidFill>
                <a:latin typeface="Avenir Next LT Pro"/>
              </a:rPr>
              <a:t>Extended hours.</a:t>
            </a:r>
            <a:endParaRPr lang="en-US" sz="1050" dirty="0">
              <a:solidFill>
                <a:srgbClr val="333637"/>
              </a:solidFill>
              <a:latin typeface="Avenir Next LT Pro"/>
              <a:cs typeface="Arial"/>
            </a:endParaRPr>
          </a:p>
        </p:txBody>
      </p:sp>
      <p:grpSp>
        <p:nvGrpSpPr>
          <p:cNvPr id="27" name="Group 26">
            <a:extLst>
              <a:ext uri="{FF2B5EF4-FFF2-40B4-BE49-F238E27FC236}">
                <a16:creationId xmlns:a16="http://schemas.microsoft.com/office/drawing/2014/main" id="{760BAA6A-65F7-4C1E-AEFC-C182B44E04E5}"/>
              </a:ext>
            </a:extLst>
          </p:cNvPr>
          <p:cNvGrpSpPr/>
          <p:nvPr/>
        </p:nvGrpSpPr>
        <p:grpSpPr>
          <a:xfrm>
            <a:off x="1849626" y="1073872"/>
            <a:ext cx="2887145" cy="3693558"/>
            <a:chOff x="126041" y="800401"/>
            <a:chExt cx="3849525" cy="4924746"/>
          </a:xfrm>
        </p:grpSpPr>
        <p:sp>
          <p:nvSpPr>
            <p:cNvPr id="20" name="TextBox 19">
              <a:extLst>
                <a:ext uri="{FF2B5EF4-FFF2-40B4-BE49-F238E27FC236}">
                  <a16:creationId xmlns:a16="http://schemas.microsoft.com/office/drawing/2014/main" id="{F4660BA5-C86A-03C8-434F-9626F931BA1C}"/>
                </a:ext>
              </a:extLst>
            </p:cNvPr>
            <p:cNvSpPr txBox="1"/>
            <p:nvPr/>
          </p:nvSpPr>
          <p:spPr>
            <a:xfrm>
              <a:off x="126041" y="1765087"/>
              <a:ext cx="3837344" cy="3960060"/>
            </a:xfrm>
            <a:prstGeom prst="rect">
              <a:avLst/>
            </a:prstGeom>
            <a:noFill/>
            <a:ln w="38100">
              <a:noFill/>
            </a:ln>
          </p:spPr>
          <p:txBody>
            <a:bodyPr wrap="square" rtlCol="0" anchor="ctr">
              <a:spAutoFit/>
            </a:bodyPr>
            <a:lstStyle/>
            <a:p>
              <a:pPr marL="128588" indent="-128588" defTabSz="685800">
                <a:buFont typeface="Wingdings" panose="05000000000000000000" pitchFamily="2" charset="2"/>
                <a:buChar char="ü"/>
              </a:pPr>
              <a:r>
                <a:rPr lang="en-US" sz="1100" dirty="0">
                  <a:solidFill>
                    <a:srgbClr val="333637"/>
                  </a:solidFill>
                  <a:latin typeface="Avenir Next LT Pro"/>
                </a:rPr>
                <a:t>Multi-lingual live response.</a:t>
              </a:r>
            </a:p>
            <a:p>
              <a:pPr marL="128588" indent="-128588" defTabSz="685800">
                <a:buFont typeface="Wingdings" panose="05000000000000000000" pitchFamily="2" charset="2"/>
                <a:buChar char="ü"/>
              </a:pPr>
              <a:r>
                <a:rPr lang="en-US" sz="1100" dirty="0">
                  <a:solidFill>
                    <a:srgbClr val="333637"/>
                  </a:solidFill>
                  <a:latin typeface="Avenir Next LT Pro"/>
                </a:rPr>
                <a:t>Call, text, chat.</a:t>
              </a:r>
            </a:p>
            <a:p>
              <a:pPr marL="128588" indent="-128588" defTabSz="685800">
                <a:buFont typeface="Wingdings" panose="05000000000000000000" pitchFamily="2" charset="2"/>
                <a:buChar char="ü"/>
              </a:pPr>
              <a:r>
                <a:rPr lang="en-US" sz="1100" dirty="0">
                  <a:solidFill>
                    <a:srgbClr val="333637"/>
                  </a:solidFill>
                  <a:latin typeface="Avenir Next LT Pro"/>
                </a:rPr>
                <a:t>24/7/365.</a:t>
              </a:r>
            </a:p>
            <a:p>
              <a:pPr marL="128588" indent="-128588" defTabSz="685800">
                <a:buFont typeface="Wingdings" panose="05000000000000000000" pitchFamily="2" charset="2"/>
                <a:buChar char="ü"/>
              </a:pPr>
              <a:r>
                <a:rPr lang="en-US" sz="1100" dirty="0">
                  <a:solidFill>
                    <a:srgbClr val="333637"/>
                  </a:solidFill>
                  <a:latin typeface="Avenir Next LT Pro"/>
                </a:rPr>
                <a:t>No insurance necessary.</a:t>
              </a:r>
            </a:p>
            <a:p>
              <a:pPr marL="128588" indent="-128588" defTabSz="685800">
                <a:buFont typeface="Wingdings" panose="05000000000000000000" pitchFamily="2" charset="2"/>
                <a:buChar char="ü"/>
              </a:pPr>
              <a:r>
                <a:rPr lang="en-US" sz="1100" dirty="0">
                  <a:solidFill>
                    <a:srgbClr val="333637"/>
                  </a:solidFill>
                  <a:latin typeface="Avenir Next LT Pro"/>
                </a:rPr>
                <a:t>All ages.</a:t>
              </a:r>
            </a:p>
            <a:p>
              <a:pPr marL="128588" indent="-128588" defTabSz="685800">
                <a:buFont typeface="Wingdings" panose="05000000000000000000" pitchFamily="2" charset="2"/>
                <a:buChar char="ü"/>
              </a:pPr>
              <a:r>
                <a:rPr lang="en-US" sz="1100" dirty="0">
                  <a:solidFill>
                    <a:srgbClr val="333637"/>
                  </a:solidFill>
                  <a:latin typeface="Avenir Next LT Pro"/>
                </a:rPr>
                <a:t>Mental health and addictions.</a:t>
              </a:r>
            </a:p>
            <a:p>
              <a:pPr marL="128588" indent="-128588" defTabSz="685800">
                <a:buFont typeface="Wingdings" panose="05000000000000000000" pitchFamily="2" charset="2"/>
                <a:buChar char="ü"/>
              </a:pPr>
              <a:r>
                <a:rPr lang="en-US" sz="1100" dirty="0">
                  <a:solidFill>
                    <a:srgbClr val="333637"/>
                  </a:solidFill>
                  <a:latin typeface="Avenir Next LT Pro"/>
                </a:rPr>
                <a:t>Crisis identification and action when needed:</a:t>
              </a:r>
            </a:p>
            <a:p>
              <a:pPr marL="471488" lvl="1" indent="-128588" defTabSz="685800">
                <a:buFont typeface="Arial" panose="020B0604020202020204" pitchFamily="34" charset="0"/>
                <a:buChar char="•"/>
              </a:pPr>
              <a:r>
                <a:rPr lang="en-US" sz="1100" dirty="0">
                  <a:solidFill>
                    <a:srgbClr val="333637"/>
                  </a:solidFill>
                  <a:latin typeface="Avenir Next LT Pro"/>
                </a:rPr>
                <a:t>Dispatch Mobile Crisis Intervention.</a:t>
              </a:r>
            </a:p>
            <a:p>
              <a:pPr marL="471488" lvl="1" indent="-128588" defTabSz="685800">
                <a:buFont typeface="Arial" panose="020B0604020202020204" pitchFamily="34" charset="0"/>
                <a:buChar char="•"/>
              </a:pPr>
              <a:r>
                <a:rPr lang="en-US" sz="1100" dirty="0">
                  <a:solidFill>
                    <a:srgbClr val="333637"/>
                  </a:solidFill>
                  <a:latin typeface="Avenir Next LT Pro"/>
                </a:rPr>
                <a:t>911 connection when needed.</a:t>
              </a:r>
            </a:p>
            <a:p>
              <a:pPr marL="471488" lvl="1" indent="-128588" defTabSz="685800">
                <a:buFont typeface="Arial" panose="020B0604020202020204" pitchFamily="34" charset="0"/>
                <a:buChar char="•"/>
              </a:pPr>
              <a:r>
                <a:rPr lang="en-US" sz="1100" dirty="0">
                  <a:solidFill>
                    <a:srgbClr val="333637"/>
                  </a:solidFill>
                  <a:latin typeface="Avenir Next LT Pro"/>
                </a:rPr>
                <a:t>Follow-up within 48 hours.</a:t>
              </a:r>
            </a:p>
            <a:p>
              <a:pPr marL="128588" indent="-128588" defTabSz="685800">
                <a:buFont typeface="Wingdings" panose="05000000000000000000" pitchFamily="2" charset="2"/>
                <a:buChar char="ü"/>
              </a:pPr>
              <a:r>
                <a:rPr lang="en-US" sz="1100" dirty="0">
                  <a:solidFill>
                    <a:srgbClr val="333637"/>
                  </a:solidFill>
                  <a:latin typeface="Avenir Next LT Pro"/>
                </a:rPr>
                <a:t>Clinical assessment, triage and warm handoff to a provider with appropriate expertise.</a:t>
              </a:r>
            </a:p>
            <a:p>
              <a:pPr marL="128588" indent="-128588" defTabSz="685800">
                <a:buFont typeface="Wingdings" panose="05000000000000000000" pitchFamily="2" charset="2"/>
                <a:buChar char="ü"/>
              </a:pPr>
              <a:r>
                <a:rPr lang="en-US" sz="1100" dirty="0">
                  <a:solidFill>
                    <a:srgbClr val="333637"/>
                  </a:solidFill>
                  <a:latin typeface="Avenir Next LT Pro"/>
                </a:rPr>
                <a:t>Follow-up to ensure connection is made.</a:t>
              </a:r>
            </a:p>
          </p:txBody>
        </p:sp>
        <p:grpSp>
          <p:nvGrpSpPr>
            <p:cNvPr id="26" name="Group 25">
              <a:extLst>
                <a:ext uri="{FF2B5EF4-FFF2-40B4-BE49-F238E27FC236}">
                  <a16:creationId xmlns:a16="http://schemas.microsoft.com/office/drawing/2014/main" id="{D7C2CBF2-F231-422E-9D1D-6D343843023B}"/>
                </a:ext>
              </a:extLst>
            </p:cNvPr>
            <p:cNvGrpSpPr/>
            <p:nvPr/>
          </p:nvGrpSpPr>
          <p:grpSpPr>
            <a:xfrm>
              <a:off x="138224" y="800401"/>
              <a:ext cx="3837342" cy="916644"/>
              <a:chOff x="124552" y="800401"/>
              <a:chExt cx="3837342" cy="916644"/>
            </a:xfrm>
          </p:grpSpPr>
          <p:sp>
            <p:nvSpPr>
              <p:cNvPr id="9" name="Rectangle 8">
                <a:extLst>
                  <a:ext uri="{FF2B5EF4-FFF2-40B4-BE49-F238E27FC236}">
                    <a16:creationId xmlns:a16="http://schemas.microsoft.com/office/drawing/2014/main" id="{7B7712DB-AF54-4E91-B459-6BE84AA16A1F}"/>
                  </a:ext>
                </a:extLst>
              </p:cNvPr>
              <p:cNvSpPr/>
              <p:nvPr/>
            </p:nvSpPr>
            <p:spPr>
              <a:xfrm>
                <a:off x="124552" y="800401"/>
                <a:ext cx="3837342" cy="916644"/>
              </a:xfrm>
              <a:prstGeom prst="rect">
                <a:avLst/>
              </a:prstGeom>
              <a:solidFill>
                <a:srgbClr val="FFF5D6"/>
              </a:solidFill>
              <a:ln w="9525">
                <a:solidFill>
                  <a:srgbClr val="FF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err="1">
                  <a:solidFill>
                    <a:srgbClr val="333637"/>
                  </a:solidFill>
                  <a:latin typeface="Avenir Next LT Pro"/>
                </a:endParaRPr>
              </a:p>
            </p:txBody>
          </p:sp>
          <p:sp>
            <p:nvSpPr>
              <p:cNvPr id="22" name="TextBox 21">
                <a:extLst>
                  <a:ext uri="{FF2B5EF4-FFF2-40B4-BE49-F238E27FC236}">
                    <a16:creationId xmlns:a16="http://schemas.microsoft.com/office/drawing/2014/main" id="{44EB8D15-1827-45AA-89CE-4830B7830F16}"/>
                  </a:ext>
                </a:extLst>
              </p:cNvPr>
              <p:cNvSpPr txBox="1"/>
              <p:nvPr/>
            </p:nvSpPr>
            <p:spPr>
              <a:xfrm>
                <a:off x="166200" y="1007893"/>
                <a:ext cx="3783511" cy="584776"/>
              </a:xfrm>
              <a:prstGeom prst="rect">
                <a:avLst/>
              </a:prstGeom>
              <a:noFill/>
              <a:ln w="38100">
                <a:noFill/>
              </a:ln>
            </p:spPr>
            <p:txBody>
              <a:bodyPr wrap="square" rtlCol="0" anchor="ctr">
                <a:spAutoFit/>
              </a:bodyPr>
              <a:lstStyle/>
              <a:p>
                <a:pPr algn="ctr" defTabSz="685800"/>
                <a:r>
                  <a:rPr lang="en-US" sz="1200" b="1" dirty="0">
                    <a:solidFill>
                      <a:srgbClr val="333637"/>
                    </a:solidFill>
                    <a:latin typeface="Avenir Next LT Pro"/>
                  </a:rPr>
                  <a:t>Behavioral Health Help Line (BHHL)</a:t>
                </a:r>
              </a:p>
              <a:p>
                <a:pPr algn="ctr" defTabSz="685800"/>
                <a:r>
                  <a:rPr lang="en-US" sz="1050" dirty="0">
                    <a:solidFill>
                      <a:srgbClr val="333637"/>
                    </a:solidFill>
                    <a:latin typeface="Avenir Next LT Pro"/>
                  </a:rPr>
                  <a:t>(833) 773-BHHL</a:t>
                </a:r>
              </a:p>
            </p:txBody>
          </p:sp>
        </p:grpSp>
      </p:grpSp>
      <p:grpSp>
        <p:nvGrpSpPr>
          <p:cNvPr id="14" name="Group 13">
            <a:extLst>
              <a:ext uri="{FF2B5EF4-FFF2-40B4-BE49-F238E27FC236}">
                <a16:creationId xmlns:a16="http://schemas.microsoft.com/office/drawing/2014/main" id="{11BDB66D-B3E7-410C-BD54-1DBB610D58E3}"/>
              </a:ext>
            </a:extLst>
          </p:cNvPr>
          <p:cNvGrpSpPr/>
          <p:nvPr/>
        </p:nvGrpSpPr>
        <p:grpSpPr>
          <a:xfrm>
            <a:off x="5026306" y="1073873"/>
            <a:ext cx="5320683" cy="687483"/>
            <a:chOff x="3151573" y="752853"/>
            <a:chExt cx="5876478" cy="916644"/>
          </a:xfrm>
        </p:grpSpPr>
        <p:sp>
          <p:nvSpPr>
            <p:cNvPr id="19" name="Rectangle 18">
              <a:extLst>
                <a:ext uri="{FF2B5EF4-FFF2-40B4-BE49-F238E27FC236}">
                  <a16:creationId xmlns:a16="http://schemas.microsoft.com/office/drawing/2014/main" id="{F0F01883-1AF8-4FCD-BD42-C614796B1592}"/>
                </a:ext>
              </a:extLst>
            </p:cNvPr>
            <p:cNvSpPr/>
            <p:nvPr/>
          </p:nvSpPr>
          <p:spPr>
            <a:xfrm>
              <a:off x="3151573" y="752853"/>
              <a:ext cx="5876478" cy="916644"/>
            </a:xfrm>
            <a:prstGeom prst="rect">
              <a:avLst/>
            </a:prstGeom>
            <a:solidFill>
              <a:srgbClr val="FFF5D6"/>
            </a:solidFill>
            <a:ln w="9525">
              <a:solidFill>
                <a:srgbClr val="FF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600" err="1">
                <a:solidFill>
                  <a:srgbClr val="333637"/>
                </a:solidFill>
                <a:latin typeface="Avenir Next LT Pro"/>
              </a:endParaRPr>
            </a:p>
          </p:txBody>
        </p:sp>
        <p:grpSp>
          <p:nvGrpSpPr>
            <p:cNvPr id="12" name="Group 11">
              <a:extLst>
                <a:ext uri="{FF2B5EF4-FFF2-40B4-BE49-F238E27FC236}">
                  <a16:creationId xmlns:a16="http://schemas.microsoft.com/office/drawing/2014/main" id="{DFF5D007-A959-4A0F-9548-52B330B89EA2}"/>
                </a:ext>
              </a:extLst>
            </p:cNvPr>
            <p:cNvGrpSpPr/>
            <p:nvPr/>
          </p:nvGrpSpPr>
          <p:grpSpPr>
            <a:xfrm>
              <a:off x="6281775" y="940557"/>
              <a:ext cx="2746275" cy="602791"/>
              <a:chOff x="6281775" y="954457"/>
              <a:chExt cx="2746275" cy="602791"/>
            </a:xfrm>
          </p:grpSpPr>
          <p:sp>
            <p:nvSpPr>
              <p:cNvPr id="23" name="TextBox 22">
                <a:extLst>
                  <a:ext uri="{FF2B5EF4-FFF2-40B4-BE49-F238E27FC236}">
                    <a16:creationId xmlns:a16="http://schemas.microsoft.com/office/drawing/2014/main" id="{821194D9-3F4F-4198-9BB6-0AFBE4BF4BB0}"/>
                  </a:ext>
                </a:extLst>
              </p:cNvPr>
              <p:cNvSpPr txBox="1"/>
              <p:nvPr/>
            </p:nvSpPr>
            <p:spPr>
              <a:xfrm>
                <a:off x="6281775" y="1218694"/>
                <a:ext cx="2746275" cy="338554"/>
              </a:xfrm>
              <a:prstGeom prst="rect">
                <a:avLst/>
              </a:prstGeom>
              <a:noFill/>
            </p:spPr>
            <p:txBody>
              <a:bodyPr wrap="square">
                <a:spAutoFit/>
              </a:bodyPr>
              <a:lstStyle/>
              <a:p>
                <a:pPr marL="128588" indent="-128588" defTabSz="685800">
                  <a:buFont typeface="Wingdings" panose="05000000000000000000" pitchFamily="2" charset="2"/>
                  <a:buChar char="ü"/>
                </a:pPr>
                <a:r>
                  <a:rPr lang="en-US" sz="1050" dirty="0">
                    <a:solidFill>
                      <a:srgbClr val="333637"/>
                    </a:solidFill>
                    <a:latin typeface="Avenir Next LT Pro"/>
                  </a:rPr>
                  <a:t>Mental health and addictions.</a:t>
                </a:r>
              </a:p>
            </p:txBody>
          </p:sp>
          <p:sp>
            <p:nvSpPr>
              <p:cNvPr id="24" name="TextBox 23">
                <a:extLst>
                  <a:ext uri="{FF2B5EF4-FFF2-40B4-BE49-F238E27FC236}">
                    <a16:creationId xmlns:a16="http://schemas.microsoft.com/office/drawing/2014/main" id="{4D361363-59EA-4738-A066-D4A50039B1C7}"/>
                  </a:ext>
                </a:extLst>
              </p:cNvPr>
              <p:cNvSpPr txBox="1"/>
              <p:nvPr/>
            </p:nvSpPr>
            <p:spPr>
              <a:xfrm>
                <a:off x="6281776" y="954457"/>
                <a:ext cx="2426495" cy="338554"/>
              </a:xfrm>
              <a:prstGeom prst="rect">
                <a:avLst/>
              </a:prstGeom>
              <a:noFill/>
            </p:spPr>
            <p:txBody>
              <a:bodyPr wrap="square">
                <a:spAutoFit/>
              </a:bodyPr>
              <a:lstStyle/>
              <a:p>
                <a:pPr marL="128588" indent="-128588" defTabSz="685800">
                  <a:buFont typeface="Wingdings" panose="05000000000000000000" pitchFamily="2" charset="2"/>
                  <a:buChar char="ü"/>
                </a:pPr>
                <a:r>
                  <a:rPr lang="en-US" sz="1050" dirty="0">
                    <a:solidFill>
                      <a:srgbClr val="333637"/>
                    </a:solidFill>
                    <a:latin typeface="Avenir Next LT Pro"/>
                  </a:rPr>
                  <a:t>All ages.</a:t>
                </a:r>
              </a:p>
            </p:txBody>
          </p:sp>
        </p:grpSp>
        <p:sp>
          <p:nvSpPr>
            <p:cNvPr id="25" name="TextBox 24">
              <a:extLst>
                <a:ext uri="{FF2B5EF4-FFF2-40B4-BE49-F238E27FC236}">
                  <a16:creationId xmlns:a16="http://schemas.microsoft.com/office/drawing/2014/main" id="{66F51B4A-AFCE-4AD5-B228-EBC5F3FEE192}"/>
                </a:ext>
              </a:extLst>
            </p:cNvPr>
            <p:cNvSpPr txBox="1"/>
            <p:nvPr/>
          </p:nvSpPr>
          <p:spPr>
            <a:xfrm>
              <a:off x="3324293" y="795677"/>
              <a:ext cx="2546422" cy="830997"/>
            </a:xfrm>
            <a:prstGeom prst="rect">
              <a:avLst/>
            </a:prstGeom>
            <a:noFill/>
            <a:ln w="38100">
              <a:noFill/>
            </a:ln>
          </p:spPr>
          <p:txBody>
            <a:bodyPr wrap="square" rtlCol="0" anchor="ctr">
              <a:spAutoFit/>
            </a:bodyPr>
            <a:lstStyle/>
            <a:p>
              <a:pPr algn="ctr" defTabSz="685800"/>
              <a:r>
                <a:rPr lang="en-US" sz="1200" b="1" dirty="0">
                  <a:solidFill>
                    <a:srgbClr val="333637"/>
                  </a:solidFill>
                  <a:latin typeface="Avenir Next LT Pro"/>
                </a:rPr>
                <a:t>Community Behavioral Health Centers (CBHC)</a:t>
              </a:r>
            </a:p>
            <a:p>
              <a:pPr algn="ctr" defTabSz="685800"/>
              <a:r>
                <a:rPr lang="en-US" sz="1050" dirty="0">
                  <a:solidFill>
                    <a:srgbClr val="333637"/>
                  </a:solidFill>
                  <a:latin typeface="Avenir Next LT Pro"/>
                </a:rPr>
                <a:t>www.mass.gov/CBHCs</a:t>
              </a:r>
            </a:p>
          </p:txBody>
        </p:sp>
      </p:grpSp>
      <p:sp>
        <p:nvSpPr>
          <p:cNvPr id="33" name="TextBox 32">
            <a:extLst>
              <a:ext uri="{FF2B5EF4-FFF2-40B4-BE49-F238E27FC236}">
                <a16:creationId xmlns:a16="http://schemas.microsoft.com/office/drawing/2014/main" id="{167E40ED-01E3-4DBB-8FEB-811E0CF22F8D}"/>
              </a:ext>
            </a:extLst>
          </p:cNvPr>
          <p:cNvSpPr txBox="1"/>
          <p:nvPr/>
        </p:nvSpPr>
        <p:spPr>
          <a:xfrm>
            <a:off x="6504563" y="6274270"/>
            <a:ext cx="3533495" cy="307777"/>
          </a:xfrm>
          <a:prstGeom prst="rect">
            <a:avLst/>
          </a:prstGeom>
          <a:noFill/>
        </p:spPr>
        <p:txBody>
          <a:bodyPr wrap="square">
            <a:spAutoFit/>
          </a:bodyPr>
          <a:lstStyle/>
          <a:p>
            <a:pPr algn="ctr" defTabSz="685800"/>
            <a:r>
              <a:rPr lang="en-US" sz="1400" b="1" dirty="0">
                <a:solidFill>
                  <a:srgbClr val="333637"/>
                </a:solidFill>
                <a:latin typeface="Avenir Next LT Pro"/>
              </a:rPr>
              <a:t> </a:t>
            </a:r>
            <a:r>
              <a:rPr lang="en-US" sz="1400" dirty="0">
                <a:solidFill>
                  <a:srgbClr val="333637"/>
                </a:solidFill>
                <a:latin typeface="Avenir Next LT Pro"/>
                <a:hlinkClick r:id="rId3"/>
              </a:rPr>
              <a:t>www.mass.gov/BHroadmap</a:t>
            </a:r>
            <a:endParaRPr lang="en-US" sz="1400" dirty="0">
              <a:solidFill>
                <a:srgbClr val="333637"/>
              </a:solidFill>
              <a:latin typeface="Avenir Next LT Pro"/>
            </a:endParaRPr>
          </a:p>
        </p:txBody>
      </p:sp>
      <p:sp>
        <p:nvSpPr>
          <p:cNvPr id="6" name="Rectangle 5">
            <a:extLst>
              <a:ext uri="{FF2B5EF4-FFF2-40B4-BE49-F238E27FC236}">
                <a16:creationId xmlns:a16="http://schemas.microsoft.com/office/drawing/2014/main" id="{E9ED0D73-A727-7049-74B8-2FFD91A37649}"/>
              </a:ext>
            </a:extLst>
          </p:cNvPr>
          <p:cNvSpPr/>
          <p:nvPr/>
        </p:nvSpPr>
        <p:spPr>
          <a:xfrm>
            <a:off x="4896091" y="949124"/>
            <a:ext cx="5538445" cy="395716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195482E-E6FC-F74C-1AC0-809E2AD736F3}"/>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36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DFDD5-649D-82A8-9F43-E152C94348B6}"/>
              </a:ext>
            </a:extLst>
          </p:cNvPr>
          <p:cNvSpPr>
            <a:spLocks noGrp="1"/>
          </p:cNvSpPr>
          <p:nvPr>
            <p:ph type="ctrTitle"/>
          </p:nvPr>
        </p:nvSpPr>
        <p:spPr>
          <a:xfrm>
            <a:off x="323849" y="3025244"/>
            <a:ext cx="10452397" cy="1912516"/>
          </a:xfrm>
        </p:spPr>
        <p:txBody>
          <a:bodyPr/>
          <a:lstStyle/>
          <a:p>
            <a:r>
              <a:rPr lang="en-US" sz="5500" dirty="0">
                <a:latin typeface="Metropolis" panose="00000800000000000000" pitchFamily="50" charset="0"/>
              </a:rPr>
              <a:t>The Massachusetts </a:t>
            </a:r>
            <a:br>
              <a:rPr lang="en-US" sz="5500" dirty="0">
                <a:latin typeface="Metropolis" panose="00000800000000000000" pitchFamily="50" charset="0"/>
              </a:rPr>
            </a:br>
            <a:r>
              <a:rPr lang="en-US" sz="5500" dirty="0">
                <a:latin typeface="Metropolis" panose="00000800000000000000" pitchFamily="50" charset="0"/>
              </a:rPr>
              <a:t>Behavioral Health Help Line </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682812" y="5573799"/>
            <a:ext cx="5247117" cy="843348"/>
          </a:xfrm>
        </p:spPr>
        <p:txBody>
          <a:bodyPr>
            <a:normAutofit fontScale="77500" lnSpcReduction="20000"/>
          </a:bodyPr>
          <a:lstStyle/>
          <a:p>
            <a:r>
              <a:rPr lang="en-US" i="1" dirty="0"/>
              <a:t>A service of the Commonwealth of Massachusetts, operated by the Massachusetts Behavioral Health Partnership (MBHP)</a:t>
            </a:r>
          </a:p>
        </p:txBody>
      </p:sp>
      <p:sp>
        <p:nvSpPr>
          <p:cNvPr id="2" name="TextBox 1">
            <a:extLst>
              <a:ext uri="{FF2B5EF4-FFF2-40B4-BE49-F238E27FC236}">
                <a16:creationId xmlns:a16="http://schemas.microsoft.com/office/drawing/2014/main" id="{52A2FAAC-F7B1-8941-B2D4-F2E8C4389B83}"/>
              </a:ext>
            </a:extLst>
          </p:cNvPr>
          <p:cNvSpPr txBox="1"/>
          <p:nvPr/>
        </p:nvSpPr>
        <p:spPr>
          <a:xfrm>
            <a:off x="376663" y="4776143"/>
            <a:ext cx="7049632" cy="523220"/>
          </a:xfrm>
          <a:prstGeom prst="rect">
            <a:avLst/>
          </a:prstGeom>
          <a:noFill/>
        </p:spPr>
        <p:txBody>
          <a:bodyPr wrap="square" rtlCol="0">
            <a:spAutoFit/>
          </a:bodyPr>
          <a:lstStyle/>
          <a:p>
            <a:r>
              <a:rPr lang="en-US" sz="2800">
                <a:solidFill>
                  <a:schemeClr val="bg1"/>
                </a:solidFill>
                <a:latin typeface="Arial Narrow" panose="020B0606020202030204" pitchFamily="34" charset="0"/>
              </a:rPr>
              <a:t>masshelpline.com | 833-773-2445 (BHHL)</a:t>
            </a:r>
            <a:r>
              <a:rPr lang="en-US"/>
              <a:t> </a:t>
            </a:r>
          </a:p>
        </p:txBody>
      </p:sp>
    </p:spTree>
    <p:extLst>
      <p:ext uri="{BB962C8B-B14F-4D97-AF65-F5344CB8AC3E}">
        <p14:creationId xmlns:p14="http://schemas.microsoft.com/office/powerpoint/2010/main" val="272071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C2768102-71B2-56D7-FA11-D8A9787BE054}"/>
              </a:ext>
            </a:extLst>
          </p:cNvPr>
          <p:cNvGrpSpPr/>
          <p:nvPr/>
        </p:nvGrpSpPr>
        <p:grpSpPr>
          <a:xfrm>
            <a:off x="503435" y="1614389"/>
            <a:ext cx="10593359" cy="4469600"/>
            <a:chOff x="1087396" y="2374871"/>
            <a:chExt cx="9823622" cy="4001175"/>
          </a:xfrm>
        </p:grpSpPr>
        <p:pic>
          <p:nvPicPr>
            <p:cNvPr id="45" name="Graphic 44" descr="Confused person with solid fill">
              <a:extLst>
                <a:ext uri="{FF2B5EF4-FFF2-40B4-BE49-F238E27FC236}">
                  <a16:creationId xmlns:a16="http://schemas.microsoft.com/office/drawing/2014/main" id="{338E53D9-9C37-6B28-831A-AECD9B865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396" y="3868419"/>
              <a:ext cx="2167639" cy="2507627"/>
            </a:xfrm>
            <a:prstGeom prst="rect">
              <a:avLst/>
            </a:prstGeom>
          </p:spPr>
        </p:pic>
        <p:pic>
          <p:nvPicPr>
            <p:cNvPr id="19" name="Graphic 18" descr="Doctor female with solid fill">
              <a:extLst>
                <a:ext uri="{FF2B5EF4-FFF2-40B4-BE49-F238E27FC236}">
                  <a16:creationId xmlns:a16="http://schemas.microsoft.com/office/drawing/2014/main" id="{02F30695-BA9D-2FA7-43E6-CFE7CC61EC6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4235" y="2374871"/>
              <a:ext cx="794753" cy="919408"/>
            </a:xfrm>
            <a:prstGeom prst="rect">
              <a:avLst/>
            </a:prstGeom>
          </p:spPr>
        </p:pic>
        <p:sp>
          <p:nvSpPr>
            <p:cNvPr id="20" name="TextBox 19">
              <a:extLst>
                <a:ext uri="{FF2B5EF4-FFF2-40B4-BE49-F238E27FC236}">
                  <a16:creationId xmlns:a16="http://schemas.microsoft.com/office/drawing/2014/main" id="{89C44FA1-F234-6E92-55A9-B4A3742964FE}"/>
                </a:ext>
              </a:extLst>
            </p:cNvPr>
            <p:cNvSpPr txBox="1"/>
            <p:nvPr/>
          </p:nvSpPr>
          <p:spPr>
            <a:xfrm>
              <a:off x="5486660" y="3351711"/>
              <a:ext cx="2604271" cy="1143412"/>
            </a:xfrm>
            <a:prstGeom prst="rect">
              <a:avLst/>
            </a:prstGeom>
            <a:noFill/>
          </p:spPr>
          <p:txBody>
            <a:bodyPr wrap="square" lIns="91440" tIns="45720" rIns="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etropolis"/>
                  <a:cs typeface="Arial"/>
                </a:rPr>
                <a:t>Knowledgeable </a:t>
              </a:r>
              <a:r>
                <a:rPr lang="en-US" sz="1200" b="1" dirty="0">
                  <a:solidFill>
                    <a:srgbClr val="000000"/>
                  </a:solidFill>
                  <a:latin typeface="Metropolis"/>
                  <a:cs typeface="Arial"/>
                </a:rPr>
                <a:t>Clinical</a:t>
              </a:r>
              <a:r>
                <a:rPr kumimoji="0" lang="en-US" sz="1200" b="1" i="0" u="none" strike="noStrike" kern="1200" cap="none" spc="0" normalizeH="0" baseline="0" noProof="0" dirty="0">
                  <a:ln>
                    <a:noFill/>
                  </a:ln>
                  <a:solidFill>
                    <a:srgbClr val="000000"/>
                  </a:solidFill>
                  <a:effectLst/>
                  <a:uLnTx/>
                  <a:uFillTx/>
                  <a:latin typeface="Metropolis"/>
                  <a:cs typeface="Arial"/>
                </a:rPr>
                <a:t> </a:t>
              </a:r>
              <a:r>
                <a:rPr lang="en-US" sz="1200" b="1" dirty="0">
                  <a:solidFill>
                    <a:srgbClr val="000000"/>
                  </a:solidFill>
                  <a:latin typeface="Metropolis"/>
                  <a:cs typeface="Arial"/>
                </a:rPr>
                <a:t>Team</a:t>
              </a:r>
              <a:endParaRPr lang="en-US" sz="1200" b="1" i="0" u="none" strike="noStrike" kern="1200" cap="none" spc="0" normalizeH="0" baseline="0" noProof="0" dirty="0">
                <a:ln>
                  <a:noFill/>
                </a:ln>
                <a:solidFill>
                  <a:srgbClr val="000000"/>
                </a:solidFill>
                <a:effectLst/>
                <a:uLnTx/>
                <a:uFillTx/>
                <a:latin typeface="Metropolis"/>
                <a:cs typeface="Arial"/>
              </a:endParaRPr>
            </a:p>
            <a:p>
              <a:pPr marL="87630" indent="-87630" defTabSz="457200">
                <a:buFont typeface="Arial" panose="020B0604020202020204" pitchFamily="34" charset="0"/>
                <a:buChar char="•"/>
                <a:defRPr/>
              </a:pPr>
              <a:r>
                <a:rPr lang="en-US" sz="1050" dirty="0">
                  <a:solidFill>
                    <a:srgbClr val="000000"/>
                  </a:solidFill>
                  <a:latin typeface="Arial"/>
                  <a:cs typeface="Arial"/>
                </a:rPr>
                <a:t>Clinical providers with expertise in crisis identification &amp; referral services in MA</a:t>
              </a:r>
            </a:p>
            <a:p>
              <a:pPr marL="87630" indent="-87630" defTabSz="457200">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a:cs typeface="Arial"/>
                </a:rPr>
                <a:t>MA </a:t>
              </a:r>
              <a:r>
                <a:rPr lang="en-US" sz="1050" dirty="0">
                  <a:solidFill>
                    <a:srgbClr val="000000"/>
                  </a:solidFill>
                  <a:latin typeface="Arial"/>
                  <a:cs typeface="Arial"/>
                </a:rPr>
                <a:t>clinicians</a:t>
              </a:r>
              <a:r>
                <a:rPr kumimoji="0" lang="en-US" sz="1050" b="0" i="0" u="none" strike="noStrike" kern="1200" cap="none" spc="0" normalizeH="0" baseline="0" noProof="0" dirty="0">
                  <a:ln>
                    <a:noFill/>
                  </a:ln>
                  <a:solidFill>
                    <a:srgbClr val="000000"/>
                  </a:solidFill>
                  <a:effectLst/>
                  <a:uLnTx/>
                  <a:uFillTx/>
                  <a:latin typeface="Arial"/>
                  <a:cs typeface="Arial"/>
                </a:rPr>
                <a:t>, Peer Specialists</a:t>
              </a:r>
              <a:r>
                <a:rPr lang="en-US" sz="1050" dirty="0">
                  <a:solidFill>
                    <a:srgbClr val="000000"/>
                  </a:solidFill>
                  <a:latin typeface="Arial"/>
                  <a:cs typeface="Arial"/>
                </a:rPr>
                <a:t>, Follow-Up Specialists</a:t>
              </a:r>
              <a:endParaRPr lang="en-US" sz="1050" dirty="0"/>
            </a:p>
            <a:p>
              <a:pPr marL="87630" indent="-87630" defTabSz="457200">
                <a:buFont typeface="Arial" panose="020B0604020202020204" pitchFamily="34" charset="0"/>
                <a:buChar char="•"/>
                <a:defRPr/>
              </a:pPr>
              <a:endParaRPr lang="en-US" sz="1050" dirty="0">
                <a:solidFill>
                  <a:srgbClr val="000000"/>
                </a:solidFill>
                <a:latin typeface="Arial"/>
                <a:cs typeface="Arial"/>
              </a:endParaRPr>
            </a:p>
            <a:p>
              <a:pPr marL="87630" marR="0" lvl="0" indent="-87630" algn="l" defTabSz="457200">
                <a:lnSpc>
                  <a:spcPct val="100000"/>
                </a:lnSpc>
                <a:spcBef>
                  <a:spcPts val="0"/>
                </a:spcBef>
                <a:spcAft>
                  <a:spcPts val="0"/>
                </a:spcAft>
                <a:buClrTx/>
                <a:buSzTx/>
                <a:buFont typeface="Arial" panose="020B0604020202020204" pitchFamily="34" charset="0"/>
                <a:buChar char="•"/>
                <a:tabLst/>
                <a:defRPr/>
              </a:pPr>
              <a:endParaRPr lang="en-US" sz="1050" b="0" i="0" u="none" strike="noStrike" kern="1200" cap="none" spc="0" normalizeH="0" baseline="0" noProof="0" dirty="0">
                <a:ln>
                  <a:noFill/>
                </a:ln>
                <a:solidFill>
                  <a:srgbClr val="000000"/>
                </a:solidFill>
                <a:effectLst/>
                <a:uLnTx/>
                <a:uFillTx/>
                <a:latin typeface="Arial"/>
                <a:cs typeface="Arial"/>
              </a:endParaRPr>
            </a:p>
          </p:txBody>
        </p:sp>
        <p:pic>
          <p:nvPicPr>
            <p:cNvPr id="22" name="Graphic 21" descr="Arrow circle with solid fill">
              <a:extLst>
                <a:ext uri="{FF2B5EF4-FFF2-40B4-BE49-F238E27FC236}">
                  <a16:creationId xmlns:a16="http://schemas.microsoft.com/office/drawing/2014/main" id="{62D80614-BD90-55FA-5DC1-7710F4CE28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0701" y="4599021"/>
              <a:ext cx="794753" cy="919408"/>
            </a:xfrm>
            <a:prstGeom prst="rect">
              <a:avLst/>
            </a:prstGeom>
          </p:spPr>
        </p:pic>
        <p:sp>
          <p:nvSpPr>
            <p:cNvPr id="23" name="TextBox 22">
              <a:extLst>
                <a:ext uri="{FF2B5EF4-FFF2-40B4-BE49-F238E27FC236}">
                  <a16:creationId xmlns:a16="http://schemas.microsoft.com/office/drawing/2014/main" id="{CE4477FB-D9E2-6734-5467-80746E8110B8}"/>
                </a:ext>
              </a:extLst>
            </p:cNvPr>
            <p:cNvSpPr txBox="1"/>
            <p:nvPr/>
          </p:nvSpPr>
          <p:spPr>
            <a:xfrm>
              <a:off x="3813607" y="5485656"/>
              <a:ext cx="2543210" cy="799010"/>
            </a:xfrm>
            <a:prstGeom prst="rect">
              <a:avLst/>
            </a:prstGeom>
            <a:noFill/>
          </p:spPr>
          <p:txBody>
            <a:bodyPr wrap="square" lIns="91440" tIns="45720" rIns="0" bIns="45720" rtlCol="0" anchor="t">
              <a:spAutoFit/>
            </a:bodyPr>
            <a:lstStyle/>
            <a:p>
              <a:pPr defTabSz="457200">
                <a:defRPr/>
              </a:pPr>
              <a:r>
                <a:rPr lang="en-US" sz="1200" b="1" dirty="0">
                  <a:solidFill>
                    <a:prstClr val="black"/>
                  </a:solidFill>
                  <a:latin typeface="Metropolis" panose="00000800000000000000" pitchFamily="50" charset="0"/>
                  <a:cs typeface="Arial" panose="020B0604020202020204" pitchFamily="34" charset="0"/>
                </a:rPr>
                <a:t>Consistent Follow Up</a:t>
              </a:r>
              <a:endParaRPr lang="en-US" sz="1200" dirty="0">
                <a:solidFill>
                  <a:prstClr val="black"/>
                </a:solidFill>
                <a:latin typeface="Metropolis" panose="00000800000000000000" pitchFamily="50" charset="0"/>
                <a:cs typeface="Arial" panose="020B0604020202020204" pitchFamily="34" charset="0"/>
              </a:endParaRPr>
            </a:p>
            <a:p>
              <a:pPr marL="87630" indent="-87630" defTabSz="457200">
                <a:buFont typeface="Arial,Sans-Serif"/>
                <a:buChar char="•"/>
                <a:defRPr/>
              </a:pPr>
              <a:r>
                <a:rPr lang="en-US" sz="1000" dirty="0">
                  <a:solidFill>
                    <a:prstClr val="black"/>
                  </a:solidFill>
                  <a:latin typeface="Arial" panose="020B0604020202020204" pitchFamily="34" charset="0"/>
                  <a:cs typeface="Arial" panose="020B0604020202020204" pitchFamily="34" charset="0"/>
                </a:rPr>
                <a:t>Process to ensure Individual is successfully connecting with the right services</a:t>
              </a:r>
            </a:p>
            <a:p>
              <a:pPr marL="87630" indent="-87630" defTabSz="457200">
                <a:buFont typeface="Arial,Sans-Serif"/>
                <a:buChar char="•"/>
                <a:defRPr/>
              </a:pPr>
              <a:r>
                <a:rPr lang="en-US" sz="1000" dirty="0">
                  <a:solidFill>
                    <a:prstClr val="black"/>
                  </a:solidFill>
                  <a:latin typeface="Arial"/>
                  <a:cs typeface="Arial"/>
                </a:rPr>
                <a:t>Within 48 hours for urgent handoffs</a:t>
              </a:r>
            </a:p>
            <a:p>
              <a:pPr marL="87630" indent="-87630" defTabSz="457200">
                <a:buFont typeface="Arial,Sans-Serif"/>
                <a:buChar char="•"/>
                <a:defRPr/>
              </a:pPr>
              <a:r>
                <a:rPr lang="en-US" sz="1000" dirty="0">
                  <a:solidFill>
                    <a:prstClr val="black"/>
                  </a:solidFill>
                  <a:latin typeface="Arial" panose="020B0604020202020204" pitchFamily="34" charset="0"/>
                  <a:cs typeface="Arial" panose="020B0604020202020204" pitchFamily="34" charset="0"/>
                </a:rPr>
                <a:t>Within 14 days for outpatient referrals </a:t>
              </a:r>
              <a:endParaRPr lang="en-US" dirty="0"/>
            </a:p>
          </p:txBody>
        </p:sp>
        <p:grpSp>
          <p:nvGrpSpPr>
            <p:cNvPr id="24" name="Group 23">
              <a:extLst>
                <a:ext uri="{FF2B5EF4-FFF2-40B4-BE49-F238E27FC236}">
                  <a16:creationId xmlns:a16="http://schemas.microsoft.com/office/drawing/2014/main" id="{94EEBE5F-E2C5-BF02-E19D-22C27C34E1D5}"/>
                </a:ext>
              </a:extLst>
            </p:cNvPr>
            <p:cNvGrpSpPr/>
            <p:nvPr/>
          </p:nvGrpSpPr>
          <p:grpSpPr>
            <a:xfrm>
              <a:off x="3053694" y="2581448"/>
              <a:ext cx="2156090" cy="1731145"/>
              <a:chOff x="2495614" y="1239022"/>
              <a:chExt cx="2480682" cy="1721717"/>
            </a:xfrm>
          </p:grpSpPr>
          <p:grpSp>
            <p:nvGrpSpPr>
              <p:cNvPr id="25" name="Group 24">
                <a:extLst>
                  <a:ext uri="{FF2B5EF4-FFF2-40B4-BE49-F238E27FC236}">
                    <a16:creationId xmlns:a16="http://schemas.microsoft.com/office/drawing/2014/main" id="{03B6BFE1-7B53-7243-0963-96E3DBAE679D}"/>
                  </a:ext>
                </a:extLst>
              </p:cNvPr>
              <p:cNvGrpSpPr/>
              <p:nvPr/>
            </p:nvGrpSpPr>
            <p:grpSpPr>
              <a:xfrm>
                <a:off x="2870981" y="1239022"/>
                <a:ext cx="1578055" cy="809515"/>
                <a:chOff x="809570" y="1149210"/>
                <a:chExt cx="1578055" cy="809515"/>
              </a:xfrm>
            </p:grpSpPr>
            <p:pic>
              <p:nvPicPr>
                <p:cNvPr id="27" name="Graphic 26" descr="Chat with solid fill">
                  <a:extLst>
                    <a:ext uri="{FF2B5EF4-FFF2-40B4-BE49-F238E27FC236}">
                      <a16:creationId xmlns:a16="http://schemas.microsoft.com/office/drawing/2014/main" id="{EBECC6AE-2595-BCE0-C0FE-B018D1ADCAF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7489" y="1149210"/>
                  <a:ext cx="573087" cy="573087"/>
                </a:xfrm>
                <a:prstGeom prst="rect">
                  <a:avLst/>
                </a:prstGeom>
              </p:spPr>
            </p:pic>
            <p:pic>
              <p:nvPicPr>
                <p:cNvPr id="28" name="Graphic 27" descr="Internet with solid fill">
                  <a:extLst>
                    <a:ext uri="{FF2B5EF4-FFF2-40B4-BE49-F238E27FC236}">
                      <a16:creationId xmlns:a16="http://schemas.microsoft.com/office/drawing/2014/main" id="{A69CB9A8-4E27-4B90-B565-1B00CB35812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4538" y="1385638"/>
                  <a:ext cx="573087" cy="573087"/>
                </a:xfrm>
                <a:prstGeom prst="rect">
                  <a:avLst/>
                </a:prstGeom>
              </p:spPr>
            </p:pic>
            <p:pic>
              <p:nvPicPr>
                <p:cNvPr id="29" name="Graphic 28" descr="Speaker phone with solid fill">
                  <a:extLst>
                    <a:ext uri="{FF2B5EF4-FFF2-40B4-BE49-F238E27FC236}">
                      <a16:creationId xmlns:a16="http://schemas.microsoft.com/office/drawing/2014/main" id="{2426D9B8-1BFD-D14B-A2A1-0DE7F31BC69D}"/>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570" y="1369530"/>
                  <a:ext cx="573087" cy="573087"/>
                </a:xfrm>
                <a:prstGeom prst="rect">
                  <a:avLst/>
                </a:prstGeom>
              </p:spPr>
            </p:pic>
          </p:grpSp>
          <p:sp>
            <p:nvSpPr>
              <p:cNvPr id="26" name="TextBox 25">
                <a:extLst>
                  <a:ext uri="{FF2B5EF4-FFF2-40B4-BE49-F238E27FC236}">
                    <a16:creationId xmlns:a16="http://schemas.microsoft.com/office/drawing/2014/main" id="{B1C86402-3EDE-6076-1AD7-B0D42369042F}"/>
                  </a:ext>
                </a:extLst>
              </p:cNvPr>
              <p:cNvSpPr txBox="1"/>
              <p:nvPr/>
            </p:nvSpPr>
            <p:spPr>
              <a:xfrm>
                <a:off x="2495614" y="1994818"/>
                <a:ext cx="2480682" cy="965921"/>
              </a:xfrm>
              <a:prstGeom prst="rect">
                <a:avLst/>
              </a:prstGeom>
              <a:noFill/>
            </p:spPr>
            <p:txBody>
              <a:bodyPr wrap="square" lIns="68580" tIns="45720" rIns="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Metropolis"/>
                    <a:cs typeface="Arial"/>
                  </a:rPr>
                  <a:t>Multi-Channel</a:t>
                </a:r>
                <a:r>
                  <a:rPr kumimoji="0" lang="en-US" sz="1200" b="1" i="0" u="none" strike="noStrike" kern="1200" cap="none" spc="0" normalizeH="0" baseline="0" noProof="0" dirty="0">
                    <a:ln>
                      <a:noFill/>
                    </a:ln>
                    <a:solidFill>
                      <a:srgbClr val="000000"/>
                    </a:solidFill>
                    <a:effectLst/>
                    <a:uLnTx/>
                    <a:uFillTx/>
                    <a:latin typeface="Metropolis"/>
                    <a:cs typeface="Arial"/>
                  </a:rPr>
                  <a:t> </a:t>
                </a:r>
                <a:r>
                  <a:rPr lang="en-US" sz="1200" b="1" dirty="0">
                    <a:solidFill>
                      <a:srgbClr val="000000"/>
                    </a:solidFill>
                    <a:latin typeface="Metropolis"/>
                    <a:cs typeface="Arial"/>
                  </a:rPr>
                  <a:t>Access</a:t>
                </a:r>
                <a:endParaRPr lang="en-US" sz="1200" b="1" i="0" u="none" strike="noStrike" kern="1200" cap="none" spc="0" normalizeH="0" baseline="0" noProof="0" dirty="0">
                  <a:ln>
                    <a:noFill/>
                  </a:ln>
                  <a:solidFill>
                    <a:srgbClr val="000000"/>
                  </a:solidFill>
                  <a:effectLst/>
                  <a:uLnTx/>
                  <a:uFillTx/>
                  <a:latin typeface="Metropolis" panose="00000800000000000000" pitchFamily="50" charset="0"/>
                  <a:cs typeface="Arial"/>
                </a:endParaRPr>
              </a:p>
              <a:p>
                <a:pPr marL="87630" marR="0" lvl="0" indent="-8763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cs typeface="Arial"/>
                  </a:rPr>
                  <a:t>Available 24/7/365</a:t>
                </a:r>
                <a:endParaRPr lang="en-US" sz="1050" b="0" i="0" u="none" strike="noStrike" kern="1200" cap="none" spc="0" normalizeH="0" baseline="0" noProof="0" dirty="0">
                  <a:ln>
                    <a:noFill/>
                  </a:ln>
                  <a:solidFill>
                    <a:srgbClr val="000000"/>
                  </a:solidFill>
                  <a:effectLst/>
                  <a:uLnTx/>
                  <a:uFillTx/>
                  <a:latin typeface="Arial"/>
                  <a:cs typeface="Arial"/>
                </a:endParaRPr>
              </a:p>
              <a:p>
                <a:pPr marL="87630" marR="0" lvl="0" indent="-8763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cs typeface="Arial"/>
                  </a:rPr>
                  <a:t>Multi-lingual live response</a:t>
                </a:r>
                <a:endParaRPr lang="en-US" sz="1050" b="0" i="0" u="none" strike="noStrike" kern="1200" cap="none" spc="0" normalizeH="0" baseline="0" noProof="0" dirty="0">
                  <a:ln>
                    <a:noFill/>
                  </a:ln>
                  <a:solidFill>
                    <a:srgbClr val="000000"/>
                  </a:solidFill>
                  <a:effectLst/>
                  <a:uLnTx/>
                  <a:uFillTx/>
                  <a:latin typeface="Arial"/>
                  <a:cs typeface="Arial"/>
                </a:endParaRPr>
              </a:p>
              <a:p>
                <a:pPr marL="87630" indent="-87630" defTabSz="457200">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a:cs typeface="Arial"/>
                  </a:rPr>
                  <a:t>Phone</a:t>
                </a:r>
                <a:r>
                  <a:rPr lang="en-US" sz="1050" dirty="0">
                    <a:solidFill>
                      <a:srgbClr val="000000"/>
                    </a:solidFill>
                    <a:latin typeface="Arial"/>
                    <a:cs typeface="Arial"/>
                  </a:rPr>
                  <a:t> (200+ languages)</a:t>
                </a:r>
              </a:p>
              <a:p>
                <a:pPr marL="87630" indent="-87630" defTabSz="457200">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a:cs typeface="Arial"/>
                  </a:rPr>
                  <a:t>Text</a:t>
                </a:r>
                <a:r>
                  <a:rPr lang="en-US" sz="1050" dirty="0">
                    <a:solidFill>
                      <a:srgbClr val="000000"/>
                    </a:solidFill>
                    <a:latin typeface="Arial"/>
                    <a:cs typeface="Arial"/>
                  </a:rPr>
                  <a:t> &amp; </a:t>
                </a:r>
                <a:r>
                  <a:rPr kumimoji="0" lang="en-US" sz="1050" b="0" i="0" u="none" strike="noStrike" kern="1200" cap="none" spc="0" normalizeH="0" baseline="0" noProof="0" dirty="0">
                    <a:ln>
                      <a:noFill/>
                    </a:ln>
                    <a:solidFill>
                      <a:srgbClr val="000000"/>
                    </a:solidFill>
                    <a:effectLst/>
                    <a:uLnTx/>
                    <a:uFillTx/>
                    <a:latin typeface="Arial"/>
                    <a:cs typeface="Arial"/>
                  </a:rPr>
                  <a:t>Chat</a:t>
                </a:r>
                <a:r>
                  <a:rPr lang="en-US" sz="1050" dirty="0">
                    <a:solidFill>
                      <a:srgbClr val="000000"/>
                    </a:solidFill>
                    <a:latin typeface="Arial"/>
                    <a:cs typeface="Arial"/>
                  </a:rPr>
                  <a:t> (currently English only)</a:t>
                </a:r>
                <a:endParaRPr lang="en-US" sz="1050" dirty="0"/>
              </a:p>
              <a:p>
                <a:pPr marL="87630" marR="0" lvl="0" indent="-8763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cs typeface="Arial"/>
                  </a:rPr>
                  <a:t>Includes informative website</a:t>
                </a:r>
                <a:endParaRPr lang="en-US" sz="1050" b="0" i="0" u="none" strike="noStrike" kern="1200" cap="none" spc="0" normalizeH="0" baseline="0" noProof="0" dirty="0">
                  <a:ln>
                    <a:noFill/>
                  </a:ln>
                  <a:solidFill>
                    <a:srgbClr val="000000"/>
                  </a:solidFill>
                  <a:effectLst/>
                  <a:uLnTx/>
                  <a:uFillTx/>
                  <a:latin typeface="Arial"/>
                  <a:cs typeface="Arial"/>
                </a:endParaRPr>
              </a:p>
            </p:txBody>
          </p:sp>
        </p:grpSp>
        <p:cxnSp>
          <p:nvCxnSpPr>
            <p:cNvPr id="30" name="Straight Arrow Connector 42">
              <a:extLst>
                <a:ext uri="{FF2B5EF4-FFF2-40B4-BE49-F238E27FC236}">
                  <a16:creationId xmlns:a16="http://schemas.microsoft.com/office/drawing/2014/main" id="{CA637DB7-28F0-E00C-BD3E-94395FB6F29E}"/>
                </a:ext>
              </a:extLst>
            </p:cNvPr>
            <p:cNvCxnSpPr>
              <a:cxnSpLocks/>
            </p:cNvCxnSpPr>
            <p:nvPr/>
          </p:nvCxnSpPr>
          <p:spPr>
            <a:xfrm flipH="1">
              <a:off x="9935641" y="2959126"/>
              <a:ext cx="743525" cy="2066376"/>
            </a:xfrm>
            <a:prstGeom prst="bentConnector3">
              <a:avLst>
                <a:gd name="adj1" fmla="val -4942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D008FE2-E148-E9A1-ED72-B4133456B2B4}"/>
                </a:ext>
              </a:extLst>
            </p:cNvPr>
            <p:cNvCxnSpPr>
              <a:cxnSpLocks/>
            </p:cNvCxnSpPr>
            <p:nvPr/>
          </p:nvCxnSpPr>
          <p:spPr>
            <a:xfrm>
              <a:off x="5085214" y="2989307"/>
              <a:ext cx="898253"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227544-E0F3-CE86-7F7F-F3C7DA01E3DC}"/>
                </a:ext>
              </a:extLst>
            </p:cNvPr>
            <p:cNvCxnSpPr>
              <a:cxnSpLocks/>
            </p:cNvCxnSpPr>
            <p:nvPr/>
          </p:nvCxnSpPr>
          <p:spPr>
            <a:xfrm>
              <a:off x="7747896" y="2989307"/>
              <a:ext cx="86676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F37A2CA-3F48-4A61-E2C5-021718B424FE}"/>
                </a:ext>
              </a:extLst>
            </p:cNvPr>
            <p:cNvSpPr txBox="1"/>
            <p:nvPr/>
          </p:nvSpPr>
          <p:spPr>
            <a:xfrm>
              <a:off x="7490486" y="5488040"/>
              <a:ext cx="2851148" cy="826563"/>
            </a:xfrm>
            <a:prstGeom prst="rect">
              <a:avLst/>
            </a:prstGeom>
            <a:noFill/>
          </p:spPr>
          <p:txBody>
            <a:bodyPr wrap="square" lIns="91440" tIns="45720" rIns="0" bIns="45720" rtlCol="0" anchor="t">
              <a:spAutoFit/>
            </a:bodyPr>
            <a:lstStyle/>
            <a:p>
              <a:pPr defTabSz="457200">
                <a:defRPr/>
              </a:pPr>
              <a:r>
                <a:rPr kumimoji="0" lang="en-US" sz="1200" b="1" i="0" u="none" strike="noStrike" kern="1200" cap="none" spc="0" normalizeH="0" baseline="0" noProof="0" dirty="0">
                  <a:ln>
                    <a:noFill/>
                  </a:ln>
                  <a:solidFill>
                    <a:srgbClr val="000000"/>
                  </a:solidFill>
                  <a:effectLst/>
                  <a:uLnTx/>
                  <a:uFillTx/>
                  <a:latin typeface="Metropolis"/>
                  <a:cs typeface="Arial"/>
                </a:rPr>
                <a:t>Referral </a:t>
              </a:r>
              <a:r>
                <a:rPr lang="en-US" sz="1200" b="1" dirty="0">
                  <a:solidFill>
                    <a:srgbClr val="000000"/>
                  </a:solidFill>
                  <a:latin typeface="Metropolis"/>
                  <a:cs typeface="Arial"/>
                </a:rPr>
                <a:t>Match </a:t>
              </a:r>
              <a:r>
                <a:rPr kumimoji="0" lang="en-US" sz="1200" b="1" i="0" u="none" strike="noStrike" kern="1200" cap="none" spc="0" normalizeH="0" baseline="0" noProof="0" dirty="0">
                  <a:ln>
                    <a:noFill/>
                  </a:ln>
                  <a:solidFill>
                    <a:srgbClr val="000000"/>
                  </a:solidFill>
                  <a:effectLst/>
                  <a:uLnTx/>
                  <a:uFillTx/>
                  <a:latin typeface="Metropolis"/>
                  <a:cs typeface="Arial"/>
                </a:rPr>
                <a:t>&amp; </a:t>
              </a:r>
              <a:r>
                <a:rPr lang="en-US" sz="1200" b="1" dirty="0">
                  <a:solidFill>
                    <a:srgbClr val="000000"/>
                  </a:solidFill>
                  <a:latin typeface="Metropolis"/>
                  <a:cs typeface="Arial"/>
                </a:rPr>
                <a:t>Warm</a:t>
              </a:r>
              <a:r>
                <a:rPr kumimoji="0" lang="en-US" sz="1200" b="1" i="0" u="none" strike="noStrike" kern="1200" cap="none" spc="0" normalizeH="0" baseline="0" noProof="0" dirty="0">
                  <a:ln>
                    <a:noFill/>
                  </a:ln>
                  <a:solidFill>
                    <a:srgbClr val="000000"/>
                  </a:solidFill>
                  <a:effectLst/>
                  <a:uLnTx/>
                  <a:uFillTx/>
                  <a:latin typeface="Metropolis"/>
                  <a:cs typeface="Arial"/>
                </a:rPr>
                <a:t> </a:t>
              </a:r>
              <a:r>
                <a:rPr lang="en-US" sz="1200" b="1" dirty="0">
                  <a:solidFill>
                    <a:srgbClr val="000000"/>
                  </a:solidFill>
                  <a:latin typeface="Metropolis"/>
                  <a:cs typeface="Arial"/>
                </a:rPr>
                <a:t>Handoff</a:t>
              </a:r>
              <a:endParaRPr lang="en-US" sz="1200" b="1" i="0" u="none" strike="noStrike" kern="1200" cap="none" spc="0" normalizeH="0" baseline="0" noProof="0" dirty="0">
                <a:ln>
                  <a:noFill/>
                </a:ln>
                <a:solidFill>
                  <a:srgbClr val="000000"/>
                </a:solidFill>
                <a:effectLst/>
                <a:uLnTx/>
                <a:uFillTx/>
                <a:latin typeface="Metropolis"/>
                <a:cs typeface="Arial"/>
              </a:endParaRPr>
            </a:p>
            <a:p>
              <a:pPr marL="87630" marR="0" lvl="0" indent="-8763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cs typeface="Arial"/>
                </a:rPr>
                <a:t>Staff search for &amp; identify providers with appropriate expertise</a:t>
              </a:r>
              <a:endParaRPr lang="en-US" sz="1050" b="0" i="0" u="none" strike="noStrike" kern="1200" cap="none" spc="0" normalizeH="0" baseline="0" noProof="0" dirty="0">
                <a:ln>
                  <a:noFill/>
                </a:ln>
                <a:solidFill>
                  <a:srgbClr val="000000"/>
                </a:solidFill>
                <a:effectLst/>
                <a:uLnTx/>
                <a:uFillTx/>
                <a:latin typeface="Arial"/>
                <a:cs typeface="Arial"/>
              </a:endParaRPr>
            </a:p>
            <a:p>
              <a:pPr marL="87630" indent="-87630" defTabSz="457200">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a:cs typeface="Arial"/>
                </a:rPr>
                <a:t>Warm handoff to referring provider whenever possible</a:t>
              </a:r>
              <a:r>
                <a:rPr lang="en-US" sz="1050" dirty="0">
                  <a:solidFill>
                    <a:srgbClr val="000000"/>
                  </a:solidFill>
                  <a:latin typeface="Arial"/>
                  <a:cs typeface="Arial"/>
                </a:rPr>
                <a:t> &amp;</a:t>
              </a:r>
              <a:r>
                <a:rPr kumimoji="0" lang="en-US" sz="1050" b="0" i="0" u="none" strike="noStrike" kern="1200" cap="none" spc="0" normalizeH="0" baseline="0" noProof="0" dirty="0">
                  <a:ln>
                    <a:noFill/>
                  </a:ln>
                  <a:solidFill>
                    <a:srgbClr val="000000"/>
                  </a:solidFill>
                  <a:effectLst/>
                  <a:uLnTx/>
                  <a:uFillTx/>
                  <a:latin typeface="Arial"/>
                  <a:cs typeface="Arial"/>
                </a:rPr>
                <a:t> appropriate</a:t>
              </a:r>
              <a:endParaRPr lang="en-US" sz="1050" b="0" i="0" u="none" strike="noStrike" kern="1200" cap="none" spc="0" normalizeH="0" baseline="0" noProof="0" dirty="0">
                <a:ln>
                  <a:noFill/>
                </a:ln>
                <a:solidFill>
                  <a:srgbClr val="000000"/>
                </a:solidFill>
                <a:effectLst/>
                <a:uLnTx/>
                <a:uFillTx/>
                <a:latin typeface="Arial"/>
                <a:cs typeface="Arial"/>
              </a:endParaRPr>
            </a:p>
          </p:txBody>
        </p:sp>
        <p:grpSp>
          <p:nvGrpSpPr>
            <p:cNvPr id="35" name="Group 34">
              <a:extLst>
                <a:ext uri="{FF2B5EF4-FFF2-40B4-BE49-F238E27FC236}">
                  <a16:creationId xmlns:a16="http://schemas.microsoft.com/office/drawing/2014/main" id="{48CFAA74-E702-301F-F7D5-EC159DC49DB4}"/>
                </a:ext>
              </a:extLst>
            </p:cNvPr>
            <p:cNvGrpSpPr/>
            <p:nvPr/>
          </p:nvGrpSpPr>
          <p:grpSpPr>
            <a:xfrm>
              <a:off x="7726046" y="4592303"/>
              <a:ext cx="1714203" cy="919409"/>
              <a:chOff x="7249155" y="3551939"/>
              <a:chExt cx="1972270" cy="914400"/>
            </a:xfrm>
          </p:grpSpPr>
          <p:grpSp>
            <p:nvGrpSpPr>
              <p:cNvPr id="36" name="Graphic 16" descr="Care outline">
                <a:extLst>
                  <a:ext uri="{FF2B5EF4-FFF2-40B4-BE49-F238E27FC236}">
                    <a16:creationId xmlns:a16="http://schemas.microsoft.com/office/drawing/2014/main" id="{31D4F342-6A83-112D-1D2A-BC0C6BBF78AA}"/>
                  </a:ext>
                </a:extLst>
              </p:cNvPr>
              <p:cNvGrpSpPr/>
              <p:nvPr/>
            </p:nvGrpSpPr>
            <p:grpSpPr>
              <a:xfrm>
                <a:off x="8364193" y="3671479"/>
                <a:ext cx="857232" cy="675321"/>
                <a:chOff x="8486607" y="1576562"/>
                <a:chExt cx="857232" cy="675321"/>
              </a:xfrm>
              <a:solidFill>
                <a:schemeClr val="accent4"/>
              </a:solidFill>
            </p:grpSpPr>
            <p:sp>
              <p:nvSpPr>
                <p:cNvPr id="38" name="Graphic 16" descr="Care outline">
                  <a:extLst>
                    <a:ext uri="{FF2B5EF4-FFF2-40B4-BE49-F238E27FC236}">
                      <a16:creationId xmlns:a16="http://schemas.microsoft.com/office/drawing/2014/main" id="{133B280F-8C0E-65C5-F1CB-6A093215C627}"/>
                    </a:ext>
                  </a:extLst>
                </p:cNvPr>
                <p:cNvSpPr/>
                <p:nvPr/>
              </p:nvSpPr>
              <p:spPr>
                <a:xfrm>
                  <a:off x="8486607" y="1957485"/>
                  <a:ext cx="600057" cy="161048"/>
                </a:xfrm>
                <a:custGeom>
                  <a:avLst/>
                  <a:gdLst>
                    <a:gd name="connsiteX0" fmla="*/ 9507 w 600057"/>
                    <a:gd name="connsiteY0" fmla="*/ 161049 h 161048"/>
                    <a:gd name="connsiteX1" fmla="*/ 0 w 600057"/>
                    <a:gd name="connsiteY1" fmla="*/ 151506 h 161048"/>
                    <a:gd name="connsiteX2" fmla="*/ 5373 w 600057"/>
                    <a:gd name="connsiteY2" fmla="*/ 142951 h 161048"/>
                    <a:gd name="connsiteX3" fmla="*/ 274931 w 600057"/>
                    <a:gd name="connsiteY3" fmla="*/ 13411 h 161048"/>
                    <a:gd name="connsiteX4" fmla="*/ 323832 w 600057"/>
                    <a:gd name="connsiteY4" fmla="*/ 0 h 161048"/>
                    <a:gd name="connsiteX5" fmla="*/ 552432 w 600057"/>
                    <a:gd name="connsiteY5" fmla="*/ 0 h 161048"/>
                    <a:gd name="connsiteX6" fmla="*/ 600057 w 600057"/>
                    <a:gd name="connsiteY6" fmla="*/ 47625 h 161048"/>
                    <a:gd name="connsiteX7" fmla="*/ 552432 w 600057"/>
                    <a:gd name="connsiteY7" fmla="*/ 95250 h 161048"/>
                    <a:gd name="connsiteX8" fmla="*/ 380982 w 600057"/>
                    <a:gd name="connsiteY8" fmla="*/ 95250 h 161048"/>
                    <a:gd name="connsiteX9" fmla="*/ 371457 w 600057"/>
                    <a:gd name="connsiteY9" fmla="*/ 85725 h 161048"/>
                    <a:gd name="connsiteX10" fmla="*/ 380982 w 600057"/>
                    <a:gd name="connsiteY10" fmla="*/ 76200 h 161048"/>
                    <a:gd name="connsiteX11" fmla="*/ 552432 w 600057"/>
                    <a:gd name="connsiteY11" fmla="*/ 76200 h 161048"/>
                    <a:gd name="connsiteX12" fmla="*/ 581007 w 600057"/>
                    <a:gd name="connsiteY12" fmla="*/ 47625 h 161048"/>
                    <a:gd name="connsiteX13" fmla="*/ 552432 w 600057"/>
                    <a:gd name="connsiteY13" fmla="*/ 19050 h 161048"/>
                    <a:gd name="connsiteX14" fmla="*/ 323832 w 600057"/>
                    <a:gd name="connsiteY14" fmla="*/ 19050 h 161048"/>
                    <a:gd name="connsiteX15" fmla="*/ 283827 w 600057"/>
                    <a:gd name="connsiteY15" fmla="*/ 30175 h 161048"/>
                    <a:gd name="connsiteX16" fmla="*/ 13641 w 600057"/>
                    <a:gd name="connsiteY16" fmla="*/ 160096 h 161048"/>
                    <a:gd name="connsiteX17" fmla="*/ 9507 w 600057"/>
                    <a:gd name="connsiteY17" fmla="*/ 161049 h 1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57" h="161048">
                      <a:moveTo>
                        <a:pt x="9507" y="161049"/>
                      </a:moveTo>
                      <a:cubicBezTo>
                        <a:pt x="4247" y="161039"/>
                        <a:pt x="-10" y="156766"/>
                        <a:pt x="0" y="151506"/>
                      </a:cubicBezTo>
                      <a:cubicBezTo>
                        <a:pt x="7" y="147861"/>
                        <a:pt x="2093" y="144540"/>
                        <a:pt x="5373" y="142951"/>
                      </a:cubicBezTo>
                      <a:lnTo>
                        <a:pt x="274931" y="13411"/>
                      </a:lnTo>
                      <a:cubicBezTo>
                        <a:pt x="289795" y="4782"/>
                        <a:pt x="306645" y="162"/>
                        <a:pt x="323832" y="0"/>
                      </a:cubicBezTo>
                      <a:lnTo>
                        <a:pt x="552432" y="0"/>
                      </a:lnTo>
                      <a:cubicBezTo>
                        <a:pt x="578734" y="0"/>
                        <a:pt x="600057" y="21323"/>
                        <a:pt x="600057" y="47625"/>
                      </a:cubicBezTo>
                      <a:cubicBezTo>
                        <a:pt x="600057" y="73927"/>
                        <a:pt x="578734" y="95250"/>
                        <a:pt x="552432" y="95250"/>
                      </a:cubicBezTo>
                      <a:lnTo>
                        <a:pt x="380982" y="95250"/>
                      </a:lnTo>
                      <a:cubicBezTo>
                        <a:pt x="375721" y="95250"/>
                        <a:pt x="371457" y="90986"/>
                        <a:pt x="371457" y="85725"/>
                      </a:cubicBezTo>
                      <a:cubicBezTo>
                        <a:pt x="371457" y="80464"/>
                        <a:pt x="375721" y="76200"/>
                        <a:pt x="380982" y="76200"/>
                      </a:cubicBezTo>
                      <a:lnTo>
                        <a:pt x="552432" y="76200"/>
                      </a:lnTo>
                      <a:cubicBezTo>
                        <a:pt x="568214" y="76200"/>
                        <a:pt x="581007" y="63407"/>
                        <a:pt x="581007" y="47625"/>
                      </a:cubicBezTo>
                      <a:cubicBezTo>
                        <a:pt x="581007" y="31843"/>
                        <a:pt x="568214" y="19050"/>
                        <a:pt x="552432" y="19050"/>
                      </a:cubicBezTo>
                      <a:lnTo>
                        <a:pt x="323832" y="19050"/>
                      </a:lnTo>
                      <a:cubicBezTo>
                        <a:pt x="309751" y="19177"/>
                        <a:pt x="295951" y="23013"/>
                        <a:pt x="283827" y="30175"/>
                      </a:cubicBezTo>
                      <a:lnTo>
                        <a:pt x="13641" y="160096"/>
                      </a:lnTo>
                      <a:cubicBezTo>
                        <a:pt x="12353" y="160724"/>
                        <a:pt x="10939" y="161050"/>
                        <a:pt x="9507" y="161049"/>
                      </a:cubicBezTo>
                      <a:close/>
                    </a:path>
                  </a:pathLst>
                </a:custGeom>
                <a:grpFill/>
                <a:ln w="19050" cap="flat">
                  <a:solidFill>
                    <a:schemeClr val="accent4"/>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Graphic 16" descr="Care outline">
                  <a:extLst>
                    <a:ext uri="{FF2B5EF4-FFF2-40B4-BE49-F238E27FC236}">
                      <a16:creationId xmlns:a16="http://schemas.microsoft.com/office/drawing/2014/main" id="{802628FF-A960-27BA-9977-21002FE946A2}"/>
                    </a:ext>
                  </a:extLst>
                </p:cNvPr>
                <p:cNvSpPr/>
                <p:nvPr/>
              </p:nvSpPr>
              <p:spPr>
                <a:xfrm>
                  <a:off x="8619941" y="1880305"/>
                  <a:ext cx="723898" cy="371578"/>
                </a:xfrm>
                <a:custGeom>
                  <a:avLst/>
                  <a:gdLst>
                    <a:gd name="connsiteX0" fmla="*/ 9523 w 723898"/>
                    <a:gd name="connsiteY0" fmla="*/ 371579 h 371578"/>
                    <a:gd name="connsiteX1" fmla="*/ 0 w 723898"/>
                    <a:gd name="connsiteY1" fmla="*/ 362052 h 371578"/>
                    <a:gd name="connsiteX2" fmla="*/ 2789 w 723898"/>
                    <a:gd name="connsiteY2" fmla="*/ 355319 h 371578"/>
                    <a:gd name="connsiteX3" fmla="*/ 238123 w 723898"/>
                    <a:gd name="connsiteY3" fmla="*/ 266804 h 371578"/>
                    <a:gd name="connsiteX4" fmla="*/ 416241 w 723898"/>
                    <a:gd name="connsiteY4" fmla="*/ 266804 h 371578"/>
                    <a:gd name="connsiteX5" fmla="*/ 433557 w 723898"/>
                    <a:gd name="connsiteY5" fmla="*/ 260965 h 371578"/>
                    <a:gd name="connsiteX6" fmla="*/ 694828 w 723898"/>
                    <a:gd name="connsiteY6" fmla="*/ 69941 h 371578"/>
                    <a:gd name="connsiteX7" fmla="*/ 704848 w 723898"/>
                    <a:gd name="connsiteY7" fmla="*/ 47643 h 371578"/>
                    <a:gd name="connsiteX8" fmla="*/ 676273 w 723898"/>
                    <a:gd name="connsiteY8" fmla="*/ 19068 h 371578"/>
                    <a:gd name="connsiteX9" fmla="*/ 661557 w 723898"/>
                    <a:gd name="connsiteY9" fmla="*/ 23183 h 371578"/>
                    <a:gd name="connsiteX10" fmla="*/ 498156 w 723898"/>
                    <a:gd name="connsiteY10" fmla="*/ 116880 h 371578"/>
                    <a:gd name="connsiteX11" fmla="*/ 485232 w 723898"/>
                    <a:gd name="connsiteY11" fmla="*/ 113080 h 371578"/>
                    <a:gd name="connsiteX12" fmla="*/ 488688 w 723898"/>
                    <a:gd name="connsiteY12" fmla="*/ 100354 h 371578"/>
                    <a:gd name="connsiteX13" fmla="*/ 651565 w 723898"/>
                    <a:gd name="connsiteY13" fmla="*/ 7009 h 371578"/>
                    <a:gd name="connsiteX14" fmla="*/ 676273 w 723898"/>
                    <a:gd name="connsiteY14" fmla="*/ 8 h 371578"/>
                    <a:gd name="connsiteX15" fmla="*/ 723898 w 723898"/>
                    <a:gd name="connsiteY15" fmla="*/ 47633 h 371578"/>
                    <a:gd name="connsiteX16" fmla="*/ 707820 w 723898"/>
                    <a:gd name="connsiteY16" fmla="*/ 83924 h 371578"/>
                    <a:gd name="connsiteX17" fmla="*/ 706696 w 723898"/>
                    <a:gd name="connsiteY17" fmla="*/ 84876 h 371578"/>
                    <a:gd name="connsiteX18" fmla="*/ 444758 w 723898"/>
                    <a:gd name="connsiteY18" fmla="*/ 276386 h 371578"/>
                    <a:gd name="connsiteX19" fmla="*/ 416241 w 723898"/>
                    <a:gd name="connsiteY19" fmla="*/ 285854 h 371578"/>
                    <a:gd name="connsiteX20" fmla="*/ 238123 w 723898"/>
                    <a:gd name="connsiteY20" fmla="*/ 285854 h 371578"/>
                    <a:gd name="connsiteX21" fmla="*/ 16248 w 723898"/>
                    <a:gd name="connsiteY21" fmla="*/ 368816 h 371578"/>
                    <a:gd name="connsiteX22" fmla="*/ 9523 w 723898"/>
                    <a:gd name="connsiteY22" fmla="*/ 371579 h 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898" h="371578">
                      <a:moveTo>
                        <a:pt x="9523" y="371579"/>
                      </a:moveTo>
                      <a:cubicBezTo>
                        <a:pt x="4262" y="371578"/>
                        <a:pt x="-1" y="367312"/>
                        <a:pt x="0" y="362052"/>
                      </a:cubicBezTo>
                      <a:cubicBezTo>
                        <a:pt x="1" y="359527"/>
                        <a:pt x="1004" y="357105"/>
                        <a:pt x="2789" y="355319"/>
                      </a:cubicBezTo>
                      <a:cubicBezTo>
                        <a:pt x="61530" y="296569"/>
                        <a:pt x="140711" y="266804"/>
                        <a:pt x="238123" y="266804"/>
                      </a:cubicBezTo>
                      <a:lnTo>
                        <a:pt x="416241" y="266804"/>
                      </a:lnTo>
                      <a:cubicBezTo>
                        <a:pt x="422491" y="266773"/>
                        <a:pt x="428565" y="264725"/>
                        <a:pt x="433557" y="260965"/>
                      </a:cubicBezTo>
                      <a:lnTo>
                        <a:pt x="694828" y="69941"/>
                      </a:lnTo>
                      <a:cubicBezTo>
                        <a:pt x="700894" y="64061"/>
                        <a:pt x="704480" y="56083"/>
                        <a:pt x="704848" y="47643"/>
                      </a:cubicBezTo>
                      <a:cubicBezTo>
                        <a:pt x="704848" y="31861"/>
                        <a:pt x="692055" y="19068"/>
                        <a:pt x="676273" y="19068"/>
                      </a:cubicBezTo>
                      <a:cubicBezTo>
                        <a:pt x="671064" y="18916"/>
                        <a:pt x="665932" y="20352"/>
                        <a:pt x="661557" y="23183"/>
                      </a:cubicBezTo>
                      <a:lnTo>
                        <a:pt x="498156" y="116880"/>
                      </a:lnTo>
                      <a:cubicBezTo>
                        <a:pt x="493538" y="119399"/>
                        <a:pt x="487751" y="117698"/>
                        <a:pt x="485232" y="113080"/>
                      </a:cubicBezTo>
                      <a:cubicBezTo>
                        <a:pt x="482787" y="108597"/>
                        <a:pt x="484311" y="102984"/>
                        <a:pt x="488688" y="100354"/>
                      </a:cubicBezTo>
                      <a:lnTo>
                        <a:pt x="651565" y="7009"/>
                      </a:lnTo>
                      <a:cubicBezTo>
                        <a:pt x="658923" y="2274"/>
                        <a:pt x="667524" y="-162"/>
                        <a:pt x="676273" y="8"/>
                      </a:cubicBezTo>
                      <a:cubicBezTo>
                        <a:pt x="702563" y="40"/>
                        <a:pt x="723867" y="21343"/>
                        <a:pt x="723898" y="47633"/>
                      </a:cubicBezTo>
                      <a:cubicBezTo>
                        <a:pt x="723583" y="61388"/>
                        <a:pt x="717796" y="74449"/>
                        <a:pt x="707820" y="83924"/>
                      </a:cubicBezTo>
                      <a:lnTo>
                        <a:pt x="706696" y="84876"/>
                      </a:lnTo>
                      <a:lnTo>
                        <a:pt x="444758" y="276386"/>
                      </a:lnTo>
                      <a:cubicBezTo>
                        <a:pt x="436506" y="282503"/>
                        <a:pt x="426513" y="285820"/>
                        <a:pt x="416241" y="285854"/>
                      </a:cubicBezTo>
                      <a:lnTo>
                        <a:pt x="238123" y="285854"/>
                      </a:lnTo>
                      <a:cubicBezTo>
                        <a:pt x="145931" y="285854"/>
                        <a:pt x="71274" y="313771"/>
                        <a:pt x="16248" y="368816"/>
                      </a:cubicBezTo>
                      <a:cubicBezTo>
                        <a:pt x="14460" y="370590"/>
                        <a:pt x="12042" y="371583"/>
                        <a:pt x="9523" y="371579"/>
                      </a:cubicBezTo>
                      <a:close/>
                    </a:path>
                  </a:pathLst>
                </a:custGeom>
                <a:grpFill/>
                <a:ln w="19050" cap="flat">
                  <a:solidFill>
                    <a:schemeClr val="accent4"/>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Graphic 16" descr="Care outline">
                  <a:extLst>
                    <a:ext uri="{FF2B5EF4-FFF2-40B4-BE49-F238E27FC236}">
                      <a16:creationId xmlns:a16="http://schemas.microsoft.com/office/drawing/2014/main" id="{A4604165-6D78-A9D3-C4D4-003B7982CA82}"/>
                    </a:ext>
                  </a:extLst>
                </p:cNvPr>
                <p:cNvSpPr/>
                <p:nvPr/>
              </p:nvSpPr>
              <p:spPr>
                <a:xfrm>
                  <a:off x="8791390" y="1576562"/>
                  <a:ext cx="323850" cy="306847"/>
                </a:xfrm>
                <a:custGeom>
                  <a:avLst/>
                  <a:gdLst>
                    <a:gd name="connsiteX0" fmla="*/ 242888 w 323850"/>
                    <a:gd name="connsiteY0" fmla="*/ 19050 h 306847"/>
                    <a:gd name="connsiteX1" fmla="*/ 304800 w 323850"/>
                    <a:gd name="connsiteY1" fmla="*/ 83010 h 306847"/>
                    <a:gd name="connsiteX2" fmla="*/ 161925 w 323850"/>
                    <a:gd name="connsiteY2" fmla="*/ 282531 h 306847"/>
                    <a:gd name="connsiteX3" fmla="*/ 19050 w 323850"/>
                    <a:gd name="connsiteY3" fmla="*/ 83010 h 306847"/>
                    <a:gd name="connsiteX4" fmla="*/ 38100 w 323850"/>
                    <a:gd name="connsiteY4" fmla="*/ 39376 h 306847"/>
                    <a:gd name="connsiteX5" fmla="*/ 80963 w 323850"/>
                    <a:gd name="connsiteY5" fmla="*/ 19050 h 306847"/>
                    <a:gd name="connsiteX6" fmla="*/ 144913 w 323850"/>
                    <a:gd name="connsiteY6" fmla="*/ 72533 h 306847"/>
                    <a:gd name="connsiteX7" fmla="*/ 161839 w 323850"/>
                    <a:gd name="connsiteY7" fmla="*/ 106118 h 306847"/>
                    <a:gd name="connsiteX8" fmla="*/ 162011 w 323850"/>
                    <a:gd name="connsiteY8" fmla="*/ 106118 h 306847"/>
                    <a:gd name="connsiteX9" fmla="*/ 178937 w 323850"/>
                    <a:gd name="connsiteY9" fmla="*/ 72533 h 306847"/>
                    <a:gd name="connsiteX10" fmla="*/ 242888 w 323850"/>
                    <a:gd name="connsiteY10" fmla="*/ 19050 h 306847"/>
                    <a:gd name="connsiteX11" fmla="*/ 242888 w 323850"/>
                    <a:gd name="connsiteY11" fmla="*/ 0 h 306847"/>
                    <a:gd name="connsiteX12" fmla="*/ 162011 w 323850"/>
                    <a:gd name="connsiteY12" fmla="*/ 63818 h 306847"/>
                    <a:gd name="connsiteX13" fmla="*/ 161839 w 323850"/>
                    <a:gd name="connsiteY13" fmla="*/ 63818 h 306847"/>
                    <a:gd name="connsiteX14" fmla="*/ 80963 w 323850"/>
                    <a:gd name="connsiteY14" fmla="*/ 0 h 306847"/>
                    <a:gd name="connsiteX15" fmla="*/ 0 w 323850"/>
                    <a:gd name="connsiteY15" fmla="*/ 83010 h 306847"/>
                    <a:gd name="connsiteX16" fmla="*/ 161925 w 323850"/>
                    <a:gd name="connsiteY16" fmla="*/ 306848 h 306847"/>
                    <a:gd name="connsiteX17" fmla="*/ 323850 w 323850"/>
                    <a:gd name="connsiteY17" fmla="*/ 83010 h 306847"/>
                    <a:gd name="connsiteX18" fmla="*/ 242888 w 323850"/>
                    <a:gd name="connsiteY18" fmla="*/ 0 h 3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06847">
                      <a:moveTo>
                        <a:pt x="242888" y="19050"/>
                      </a:moveTo>
                      <a:cubicBezTo>
                        <a:pt x="276225" y="19050"/>
                        <a:pt x="304800" y="54216"/>
                        <a:pt x="304800" y="83010"/>
                      </a:cubicBezTo>
                      <a:cubicBezTo>
                        <a:pt x="304800" y="151267"/>
                        <a:pt x="210502" y="242697"/>
                        <a:pt x="161925" y="282531"/>
                      </a:cubicBezTo>
                      <a:cubicBezTo>
                        <a:pt x="113348" y="242745"/>
                        <a:pt x="19050" y="151371"/>
                        <a:pt x="19050" y="83010"/>
                      </a:cubicBezTo>
                      <a:cubicBezTo>
                        <a:pt x="19770" y="66606"/>
                        <a:pt x="26559" y="51056"/>
                        <a:pt x="38100" y="39376"/>
                      </a:cubicBezTo>
                      <a:cubicBezTo>
                        <a:pt x="49030" y="27056"/>
                        <a:pt x="64506" y="19717"/>
                        <a:pt x="80963" y="19050"/>
                      </a:cubicBezTo>
                      <a:cubicBezTo>
                        <a:pt x="105166" y="19050"/>
                        <a:pt x="127283" y="37548"/>
                        <a:pt x="144913" y="72533"/>
                      </a:cubicBezTo>
                      <a:lnTo>
                        <a:pt x="161839" y="106118"/>
                      </a:lnTo>
                      <a:cubicBezTo>
                        <a:pt x="161887" y="106213"/>
                        <a:pt x="161963" y="106213"/>
                        <a:pt x="162011" y="106118"/>
                      </a:cubicBezTo>
                      <a:lnTo>
                        <a:pt x="178937" y="72533"/>
                      </a:lnTo>
                      <a:cubicBezTo>
                        <a:pt x="196567" y="37548"/>
                        <a:pt x="218684" y="19050"/>
                        <a:pt x="242888" y="19050"/>
                      </a:cubicBezTo>
                      <a:moveTo>
                        <a:pt x="242888" y="0"/>
                      </a:moveTo>
                      <a:cubicBezTo>
                        <a:pt x="215265" y="0"/>
                        <a:pt x="185452" y="17393"/>
                        <a:pt x="162011" y="63818"/>
                      </a:cubicBezTo>
                      <a:cubicBezTo>
                        <a:pt x="161963" y="63903"/>
                        <a:pt x="161887" y="63903"/>
                        <a:pt x="161839" y="63818"/>
                      </a:cubicBezTo>
                      <a:cubicBezTo>
                        <a:pt x="138408" y="17402"/>
                        <a:pt x="108585" y="0"/>
                        <a:pt x="80963" y="0"/>
                      </a:cubicBezTo>
                      <a:cubicBezTo>
                        <a:pt x="37833" y="0"/>
                        <a:pt x="0" y="42386"/>
                        <a:pt x="0" y="83010"/>
                      </a:cubicBezTo>
                      <a:cubicBezTo>
                        <a:pt x="0" y="183023"/>
                        <a:pt x="161925" y="306848"/>
                        <a:pt x="161925" y="306848"/>
                      </a:cubicBezTo>
                      <a:cubicBezTo>
                        <a:pt x="161925" y="306848"/>
                        <a:pt x="323850" y="183023"/>
                        <a:pt x="323850" y="83010"/>
                      </a:cubicBezTo>
                      <a:cubicBezTo>
                        <a:pt x="323850" y="42396"/>
                        <a:pt x="286017" y="0"/>
                        <a:pt x="242888" y="0"/>
                      </a:cubicBezTo>
                      <a:close/>
                    </a:path>
                  </a:pathLst>
                </a:custGeom>
                <a:grpFill/>
                <a:ln w="19050" cap="flat">
                  <a:solidFill>
                    <a:schemeClr val="accent4"/>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37" name="Graphic 36" descr="Map with pin with solid fill">
                <a:extLst>
                  <a:ext uri="{FF2B5EF4-FFF2-40B4-BE49-F238E27FC236}">
                    <a16:creationId xmlns:a16="http://schemas.microsoft.com/office/drawing/2014/main" id="{EDA3BA1E-EAF5-E2A7-EDCE-FD39DD7FD09B}"/>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49155" y="3551939"/>
                <a:ext cx="914400" cy="914400"/>
              </a:xfrm>
              <a:prstGeom prst="rect">
                <a:avLst/>
              </a:prstGeom>
            </p:spPr>
          </p:pic>
        </p:grpSp>
        <p:pic>
          <p:nvPicPr>
            <p:cNvPr id="42" name="Graphic 41" descr="Clipboard Partially Checked with solid fill">
              <a:extLst>
                <a:ext uri="{FF2B5EF4-FFF2-40B4-BE49-F238E27FC236}">
                  <a16:creationId xmlns:a16="http://schemas.microsoft.com/office/drawing/2014/main" id="{F449E7C1-9433-572C-D1EA-C8E6AA34CD57}"/>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03493" y="2374872"/>
              <a:ext cx="794753" cy="919408"/>
            </a:xfrm>
            <a:prstGeom prst="rect">
              <a:avLst/>
            </a:prstGeom>
          </p:spPr>
        </p:pic>
        <p:sp>
          <p:nvSpPr>
            <p:cNvPr id="43" name="TextBox 42">
              <a:extLst>
                <a:ext uri="{FF2B5EF4-FFF2-40B4-BE49-F238E27FC236}">
                  <a16:creationId xmlns:a16="http://schemas.microsoft.com/office/drawing/2014/main" id="{EB6DA59E-CF87-73F5-080E-F35741EA3DF8}"/>
                </a:ext>
              </a:extLst>
            </p:cNvPr>
            <p:cNvSpPr txBox="1"/>
            <p:nvPr/>
          </p:nvSpPr>
          <p:spPr>
            <a:xfrm>
              <a:off x="8367808" y="3338939"/>
              <a:ext cx="2543210" cy="826563"/>
            </a:xfrm>
            <a:prstGeom prst="rect">
              <a:avLst/>
            </a:prstGeom>
            <a:noFill/>
          </p:spPr>
          <p:txBody>
            <a:bodyPr wrap="square" lIns="91440" tIns="45720" rIns="0" bIns="45720" rtlCol="0" anchor="t">
              <a:spAutoFit/>
            </a:bodyPr>
            <a:lstStyle/>
            <a:p>
              <a:pPr defTabSz="457200">
                <a:defRPr/>
              </a:pPr>
              <a:r>
                <a:rPr lang="en-US" sz="1200" b="1" dirty="0">
                  <a:solidFill>
                    <a:srgbClr val="000000"/>
                  </a:solidFill>
                  <a:latin typeface="Metropolis"/>
                  <a:cs typeface="Arial"/>
                </a:rPr>
                <a:t>Assessment</a:t>
              </a:r>
              <a:r>
                <a:rPr kumimoji="0" lang="en-US" sz="1200" b="1" i="0" u="none" strike="noStrike" kern="1200" cap="none" spc="0" normalizeH="0" baseline="0" noProof="0" dirty="0">
                  <a:ln>
                    <a:noFill/>
                  </a:ln>
                  <a:solidFill>
                    <a:srgbClr val="000000"/>
                  </a:solidFill>
                  <a:effectLst/>
                  <a:uLnTx/>
                  <a:uFillTx/>
                  <a:latin typeface="Metropolis"/>
                  <a:cs typeface="Arial"/>
                </a:rPr>
                <a:t> </a:t>
              </a:r>
              <a:r>
                <a:rPr lang="en-US" sz="1200" b="1" dirty="0">
                  <a:solidFill>
                    <a:srgbClr val="000000"/>
                  </a:solidFill>
                  <a:latin typeface="Metropolis"/>
                  <a:cs typeface="Arial"/>
                </a:rPr>
                <a:t>&amp; Triage</a:t>
              </a:r>
              <a:endParaRPr lang="en-US" sz="1200" b="1" i="0" u="none" strike="noStrike" kern="1200" cap="none" spc="0" normalizeH="0" baseline="0" noProof="0" dirty="0">
                <a:ln>
                  <a:noFill/>
                </a:ln>
                <a:solidFill>
                  <a:srgbClr val="000000"/>
                </a:solidFill>
                <a:effectLst/>
                <a:uLnTx/>
                <a:uFillTx/>
                <a:latin typeface="Metropolis"/>
                <a:cs typeface="Arial"/>
              </a:endParaRPr>
            </a:p>
            <a:p>
              <a:pPr marL="87630" indent="-87630" defTabSz="457200">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a:cs typeface="Arial"/>
                </a:rPr>
                <a:t>Formalized </a:t>
              </a:r>
              <a:r>
                <a:rPr lang="en-US" sz="1050" dirty="0">
                  <a:solidFill>
                    <a:srgbClr val="000000"/>
                  </a:solidFill>
                  <a:latin typeface="Arial"/>
                  <a:cs typeface="Arial"/>
                </a:rPr>
                <a:t>risk </a:t>
              </a:r>
              <a:r>
                <a:rPr kumimoji="0" lang="en-US" sz="1050" b="0" i="0" u="none" strike="noStrike" kern="1200" cap="none" spc="0" normalizeH="0" baseline="0" noProof="0" dirty="0">
                  <a:ln>
                    <a:noFill/>
                  </a:ln>
                  <a:solidFill>
                    <a:srgbClr val="000000"/>
                  </a:solidFill>
                  <a:effectLst/>
                  <a:uLnTx/>
                  <a:uFillTx/>
                  <a:latin typeface="Arial"/>
                  <a:cs typeface="Arial"/>
                </a:rPr>
                <a:t>assessment tool supports appropriate triage pathway </a:t>
              </a:r>
              <a:endParaRPr lang="en-US" sz="1050" b="0" i="0" u="none" strike="noStrike" kern="1200" cap="none" spc="0" normalizeH="0" baseline="0" noProof="0" dirty="0">
                <a:ln>
                  <a:noFill/>
                </a:ln>
                <a:solidFill>
                  <a:srgbClr val="000000"/>
                </a:solidFill>
                <a:effectLst/>
                <a:uLnTx/>
                <a:uFillTx/>
                <a:latin typeface="Arial"/>
                <a:cs typeface="Arial"/>
              </a:endParaRPr>
            </a:p>
            <a:p>
              <a:pPr marL="87630" indent="-87630" defTabSz="457200">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a:cs typeface="Arial"/>
                </a:rPr>
                <a:t>Rapid determination of immediate crisis </a:t>
              </a:r>
              <a:br>
                <a:rPr lang="en-US" sz="105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050" b="0" i="0" u="none" strike="noStrike" kern="1200" cap="none" spc="0" normalizeH="0" baseline="0" noProof="0" dirty="0">
                  <a:ln>
                    <a:noFill/>
                  </a:ln>
                  <a:solidFill>
                    <a:srgbClr val="000000"/>
                  </a:solidFill>
                  <a:effectLst/>
                  <a:uLnTx/>
                  <a:uFillTx/>
                  <a:latin typeface="Arial"/>
                  <a:cs typeface="Arial"/>
                </a:rPr>
                <a:t>&amp; completion of appropriate handoff</a:t>
              </a:r>
              <a:r>
                <a:rPr lang="en-US" sz="1050" dirty="0">
                  <a:solidFill>
                    <a:srgbClr val="000000"/>
                  </a:solidFill>
                  <a:latin typeface="Arial"/>
                  <a:cs typeface="Arial"/>
                </a:rPr>
                <a:t> </a:t>
              </a:r>
              <a:endParaRPr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46" name="Straight Arrow Connector 42">
              <a:extLst>
                <a:ext uri="{FF2B5EF4-FFF2-40B4-BE49-F238E27FC236}">
                  <a16:creationId xmlns:a16="http://schemas.microsoft.com/office/drawing/2014/main" id="{024EC314-AB29-2D3B-CF7A-5CFFCE5136F5}"/>
                </a:ext>
              </a:extLst>
            </p:cNvPr>
            <p:cNvCxnSpPr>
              <a:cxnSpLocks/>
            </p:cNvCxnSpPr>
            <p:nvPr/>
          </p:nvCxnSpPr>
          <p:spPr>
            <a:xfrm rot="5400000" flipH="1" flipV="1">
              <a:off x="2326929" y="2802135"/>
              <a:ext cx="460743" cy="934602"/>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AB41B9C-ACC9-EFF2-DF01-E66510EDBF21}"/>
                </a:ext>
              </a:extLst>
            </p:cNvPr>
            <p:cNvCxnSpPr>
              <a:cxnSpLocks/>
            </p:cNvCxnSpPr>
            <p:nvPr/>
          </p:nvCxnSpPr>
          <p:spPr>
            <a:xfrm flipH="1">
              <a:off x="3053693" y="5103868"/>
              <a:ext cx="86784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E57C036-9BF1-C906-2230-E06F8BE6F722}"/>
                </a:ext>
              </a:extLst>
            </p:cNvPr>
            <p:cNvCxnSpPr>
              <a:cxnSpLocks/>
            </p:cNvCxnSpPr>
            <p:nvPr/>
          </p:nvCxnSpPr>
          <p:spPr>
            <a:xfrm flipH="1">
              <a:off x="5899541" y="5088383"/>
              <a:ext cx="1326847" cy="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Title 76">
            <a:extLst>
              <a:ext uri="{FF2B5EF4-FFF2-40B4-BE49-F238E27FC236}">
                <a16:creationId xmlns:a16="http://schemas.microsoft.com/office/drawing/2014/main" id="{4B0A22BF-CF72-65EA-B352-7E563A4FF372}"/>
              </a:ext>
            </a:extLst>
          </p:cNvPr>
          <p:cNvSpPr>
            <a:spLocks noGrp="1"/>
          </p:cNvSpPr>
          <p:nvPr>
            <p:ph type="title"/>
          </p:nvPr>
        </p:nvSpPr>
        <p:spPr>
          <a:xfrm>
            <a:off x="653287" y="194783"/>
            <a:ext cx="10022841" cy="760892"/>
          </a:xfrm>
        </p:spPr>
        <p:txBody>
          <a:bodyPr>
            <a:normAutofit/>
          </a:bodyPr>
          <a:lstStyle/>
          <a:p>
            <a:r>
              <a:rPr lang="en-US" sz="4300" b="1" dirty="0">
                <a:latin typeface="Arial Narrow"/>
                <a:cs typeface="Arial"/>
              </a:rPr>
              <a:t>Behavioral Health Help Line: Key Elements</a:t>
            </a:r>
          </a:p>
        </p:txBody>
      </p:sp>
      <p:sp>
        <p:nvSpPr>
          <p:cNvPr id="2" name="Rectangle 1">
            <a:extLst>
              <a:ext uri="{FF2B5EF4-FFF2-40B4-BE49-F238E27FC236}">
                <a16:creationId xmlns:a16="http://schemas.microsoft.com/office/drawing/2014/main" id="{82DF0CCE-8187-ADDD-98ED-85048B64FE96}"/>
              </a:ext>
            </a:extLst>
          </p:cNvPr>
          <p:cNvSpPr/>
          <p:nvPr/>
        </p:nvSpPr>
        <p:spPr>
          <a:xfrm>
            <a:off x="5181600" y="6550223"/>
            <a:ext cx="7010400" cy="30777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51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0B877-6F14-3E99-B8C0-F6701480E4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E18487-2B33-97A2-8384-DB13AA25F4D5}"/>
              </a:ext>
            </a:extLst>
          </p:cNvPr>
          <p:cNvSpPr>
            <a:spLocks noGrp="1"/>
          </p:cNvSpPr>
          <p:nvPr>
            <p:ph type="title"/>
          </p:nvPr>
        </p:nvSpPr>
        <p:spPr>
          <a:xfrm>
            <a:off x="233277" y="234870"/>
            <a:ext cx="10738233" cy="246221"/>
          </a:xfrm>
        </p:spPr>
        <p:txBody>
          <a:bodyPr/>
          <a:lstStyle/>
          <a:p>
            <a:r>
              <a:rPr kumimoji="0" lang="en-US" sz="1600" b="1" i="0" u="none" strike="noStrike" kern="0" cap="none" spc="0" normalizeH="0" baseline="0" noProof="0" dirty="0">
                <a:ln>
                  <a:noFill/>
                </a:ln>
                <a:solidFill>
                  <a:srgbClr val="002060"/>
                </a:solidFill>
                <a:effectLst/>
                <a:uLnTx/>
                <a:uFillTx/>
                <a:latin typeface="Arial"/>
                <a:ea typeface="+mj-ea"/>
                <a:cs typeface="Arial"/>
              </a:rPr>
              <a:t>BH Roadmap Impact Since Launch January 2023, as of July 2025</a:t>
            </a:r>
            <a:endParaRPr lang="en-US" dirty="0"/>
          </a:p>
        </p:txBody>
      </p:sp>
      <p:sp>
        <p:nvSpPr>
          <p:cNvPr id="2" name="Rectangle 1">
            <a:extLst>
              <a:ext uri="{FF2B5EF4-FFF2-40B4-BE49-F238E27FC236}">
                <a16:creationId xmlns:a16="http://schemas.microsoft.com/office/drawing/2014/main" id="{302C8976-64EC-10A3-FD2C-FD7A0A1F42C8}"/>
              </a:ext>
            </a:extLst>
          </p:cNvPr>
          <p:cNvSpPr/>
          <p:nvPr/>
        </p:nvSpPr>
        <p:spPr>
          <a:xfrm>
            <a:off x="1464637" y="1461274"/>
            <a:ext cx="9780305" cy="822960"/>
          </a:xfrm>
          <a:prstGeom prst="rect">
            <a:avLst/>
          </a:prstGeom>
          <a:solidFill>
            <a:srgbClr val="FFFFFF">
              <a:lumMod val="95000"/>
            </a:srgbClr>
          </a:solidFill>
          <a:ln w="3175" cap="flat" cmpd="sng" algn="ctr">
            <a:solidFill>
              <a:schemeClr val="bg2"/>
            </a:solidFill>
            <a:prstDash val="solid"/>
          </a:ln>
          <a:effectLst/>
        </p:spPr>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 name="Oval 4">
            <a:extLst>
              <a:ext uri="{FF2B5EF4-FFF2-40B4-BE49-F238E27FC236}">
                <a16:creationId xmlns:a16="http://schemas.microsoft.com/office/drawing/2014/main" id="{A2AD5530-6961-F801-F28E-6943CB9A93F7}"/>
              </a:ext>
            </a:extLst>
          </p:cNvPr>
          <p:cNvSpPr/>
          <p:nvPr/>
        </p:nvSpPr>
        <p:spPr>
          <a:xfrm>
            <a:off x="1044798" y="1431514"/>
            <a:ext cx="887542" cy="852263"/>
          </a:xfrm>
          <a:prstGeom prst="ellipse">
            <a:avLst/>
          </a:prstGeom>
          <a:solidFill>
            <a:srgbClr val="E9EFFF"/>
          </a:solidFill>
          <a:ln w="25400" cap="flat" cmpd="sng" algn="ctr">
            <a:solidFill>
              <a:schemeClr val="accent1">
                <a:lumMod val="20000"/>
                <a:lumOff val="8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 name="Rectangle 5">
            <a:extLst>
              <a:ext uri="{FF2B5EF4-FFF2-40B4-BE49-F238E27FC236}">
                <a16:creationId xmlns:a16="http://schemas.microsoft.com/office/drawing/2014/main" id="{BD8D8BD6-A271-E48C-6DF8-C253AF56ED3F}"/>
              </a:ext>
            </a:extLst>
          </p:cNvPr>
          <p:cNvSpPr/>
          <p:nvPr/>
        </p:nvSpPr>
        <p:spPr>
          <a:xfrm>
            <a:off x="1458744" y="2422465"/>
            <a:ext cx="9780305" cy="822960"/>
          </a:xfrm>
          <a:prstGeom prst="rect">
            <a:avLst/>
          </a:prstGeom>
          <a:solidFill>
            <a:srgbClr val="FFFFFF">
              <a:lumMod val="95000"/>
            </a:srgbClr>
          </a:solidFill>
          <a:ln w="3175" cap="flat" cmpd="sng" algn="ctr">
            <a:solidFill>
              <a:schemeClr val="bg2"/>
            </a:solidFill>
            <a:prstDash val="solid"/>
          </a:ln>
          <a:effectLst/>
        </p:spPr>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 name="Oval 6">
            <a:extLst>
              <a:ext uri="{FF2B5EF4-FFF2-40B4-BE49-F238E27FC236}">
                <a16:creationId xmlns:a16="http://schemas.microsoft.com/office/drawing/2014/main" id="{8D3320AE-A145-EA98-15CF-6EFBBC6624C4}"/>
              </a:ext>
            </a:extLst>
          </p:cNvPr>
          <p:cNvSpPr/>
          <p:nvPr/>
        </p:nvSpPr>
        <p:spPr>
          <a:xfrm>
            <a:off x="1035619" y="2412677"/>
            <a:ext cx="887542" cy="852263"/>
          </a:xfrm>
          <a:prstGeom prst="ellipse">
            <a:avLst/>
          </a:prstGeom>
          <a:solidFill>
            <a:srgbClr val="E9EFFF"/>
          </a:solidFill>
          <a:ln w="25400" cap="flat" cmpd="sng" algn="ctr">
            <a:solidFill>
              <a:schemeClr val="accent1">
                <a:lumMod val="20000"/>
                <a:lumOff val="8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 name="Rectangle 7">
            <a:extLst>
              <a:ext uri="{FF2B5EF4-FFF2-40B4-BE49-F238E27FC236}">
                <a16:creationId xmlns:a16="http://schemas.microsoft.com/office/drawing/2014/main" id="{46F2929E-BC69-7641-64D7-CD77032666D7}"/>
              </a:ext>
            </a:extLst>
          </p:cNvPr>
          <p:cNvSpPr/>
          <p:nvPr/>
        </p:nvSpPr>
        <p:spPr>
          <a:xfrm>
            <a:off x="1446632" y="3384743"/>
            <a:ext cx="9792417" cy="822960"/>
          </a:xfrm>
          <a:prstGeom prst="rect">
            <a:avLst/>
          </a:prstGeom>
          <a:solidFill>
            <a:srgbClr val="FFFFFF">
              <a:lumMod val="95000"/>
            </a:srgbClr>
          </a:solidFill>
          <a:ln w="3175" cap="flat" cmpd="sng" algn="ctr">
            <a:solidFill>
              <a:schemeClr val="bg2"/>
            </a:solidFill>
            <a:prstDash val="solid"/>
          </a:ln>
          <a:effectLst/>
        </p:spPr>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9" name="Oval 8">
            <a:extLst>
              <a:ext uri="{FF2B5EF4-FFF2-40B4-BE49-F238E27FC236}">
                <a16:creationId xmlns:a16="http://schemas.microsoft.com/office/drawing/2014/main" id="{E4063FDB-3D5F-1633-B39C-C85B6BB0696D}"/>
              </a:ext>
            </a:extLst>
          </p:cNvPr>
          <p:cNvSpPr/>
          <p:nvPr/>
        </p:nvSpPr>
        <p:spPr>
          <a:xfrm>
            <a:off x="1020867" y="3383199"/>
            <a:ext cx="887542" cy="852263"/>
          </a:xfrm>
          <a:prstGeom prst="ellipse">
            <a:avLst/>
          </a:prstGeom>
          <a:solidFill>
            <a:srgbClr val="E9EFFF"/>
          </a:solidFill>
          <a:ln w="25400" cap="flat" cmpd="sng" algn="ctr">
            <a:solidFill>
              <a:schemeClr val="accent1">
                <a:lumMod val="20000"/>
                <a:lumOff val="8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E62DB75F-0196-BF47-8E47-AFDE8023A45A}"/>
              </a:ext>
            </a:extLst>
          </p:cNvPr>
          <p:cNvSpPr/>
          <p:nvPr/>
        </p:nvSpPr>
        <p:spPr>
          <a:xfrm>
            <a:off x="1424995" y="4368883"/>
            <a:ext cx="9814053" cy="822960"/>
          </a:xfrm>
          <a:prstGeom prst="rect">
            <a:avLst/>
          </a:prstGeom>
          <a:solidFill>
            <a:srgbClr val="FFFFFF">
              <a:lumMod val="95000"/>
            </a:srgbClr>
          </a:solidFill>
          <a:ln w="3175" cap="flat" cmpd="sng" algn="ctr">
            <a:solidFill>
              <a:schemeClr val="bg2"/>
            </a:solidFill>
            <a:prstDash val="solid"/>
          </a:ln>
          <a:effectLst/>
        </p:spPr>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 name="Oval 10">
            <a:extLst>
              <a:ext uri="{FF2B5EF4-FFF2-40B4-BE49-F238E27FC236}">
                <a16:creationId xmlns:a16="http://schemas.microsoft.com/office/drawing/2014/main" id="{D131099B-AB01-E57C-FF10-7540C04D89F2}"/>
              </a:ext>
            </a:extLst>
          </p:cNvPr>
          <p:cNvSpPr/>
          <p:nvPr/>
        </p:nvSpPr>
        <p:spPr>
          <a:xfrm>
            <a:off x="1020867" y="4375354"/>
            <a:ext cx="887542" cy="852263"/>
          </a:xfrm>
          <a:prstGeom prst="ellipse">
            <a:avLst/>
          </a:prstGeom>
          <a:solidFill>
            <a:srgbClr val="E9EFFF"/>
          </a:solidFill>
          <a:ln w="25400" cap="flat" cmpd="sng" algn="ctr">
            <a:solidFill>
              <a:schemeClr val="accent1">
                <a:lumMod val="20000"/>
                <a:lumOff val="8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2" name="Rectangle 11">
            <a:extLst>
              <a:ext uri="{FF2B5EF4-FFF2-40B4-BE49-F238E27FC236}">
                <a16:creationId xmlns:a16="http://schemas.microsoft.com/office/drawing/2014/main" id="{624C133C-1C1D-AF24-441D-1CE83E6B8184}"/>
              </a:ext>
            </a:extLst>
          </p:cNvPr>
          <p:cNvSpPr/>
          <p:nvPr/>
        </p:nvSpPr>
        <p:spPr>
          <a:xfrm>
            <a:off x="1433868" y="5336088"/>
            <a:ext cx="9805179" cy="822960"/>
          </a:xfrm>
          <a:prstGeom prst="rect">
            <a:avLst/>
          </a:prstGeom>
          <a:solidFill>
            <a:srgbClr val="FFFFFF">
              <a:lumMod val="95000"/>
            </a:srgbClr>
          </a:solidFill>
          <a:ln w="3175" cap="flat" cmpd="sng" algn="ctr">
            <a:solidFill>
              <a:schemeClr val="bg2"/>
            </a:solidFill>
            <a:prstDash val="solid"/>
          </a:ln>
          <a:effectLst/>
        </p:spPr>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5" name="TextBox 14">
            <a:extLst>
              <a:ext uri="{FF2B5EF4-FFF2-40B4-BE49-F238E27FC236}">
                <a16:creationId xmlns:a16="http://schemas.microsoft.com/office/drawing/2014/main" id="{0A28B226-ACF0-BD73-3B67-C48A74115682}"/>
              </a:ext>
            </a:extLst>
          </p:cNvPr>
          <p:cNvSpPr txBox="1"/>
          <p:nvPr/>
        </p:nvSpPr>
        <p:spPr bwMode="auto">
          <a:xfrm>
            <a:off x="2085474" y="4493708"/>
            <a:ext cx="8698188" cy="61555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Police have transported </a:t>
            </a:r>
            <a:r>
              <a:rPr lang="en-US" sz="1500" b="1" dirty="0">
                <a:solidFill>
                  <a:srgbClr val="000000"/>
                </a:solidFill>
                <a:latin typeface="Arial" panose="020B0604020202020204" pitchFamily="34" charset="0"/>
              </a:rPr>
              <a:t>&gt;1.3k</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individuals directly to a CBHC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a BH Crisis Evaluation, diverting crisis services from the ED to the community, </a:t>
            </a:r>
            <a:r>
              <a:rPr lang="en-US" sz="1500" b="1" dirty="0">
                <a:solidFill>
                  <a:srgbClr val="000000"/>
                </a:solidFill>
                <a:latin typeface="Arial" panose="020B0604020202020204" pitchFamily="34" charset="0"/>
              </a:rPr>
              <a:t>&gt;700 drop offs </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occurred in 2024</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6" name="TextBox 15">
            <a:extLst>
              <a:ext uri="{FF2B5EF4-FFF2-40B4-BE49-F238E27FC236}">
                <a16:creationId xmlns:a16="http://schemas.microsoft.com/office/drawing/2014/main" id="{E508485A-A2A0-584F-830C-356431181C4E}"/>
              </a:ext>
            </a:extLst>
          </p:cNvPr>
          <p:cNvSpPr txBox="1"/>
          <p:nvPr/>
        </p:nvSpPr>
        <p:spPr>
          <a:xfrm>
            <a:off x="2068855" y="3519224"/>
            <a:ext cx="8337586" cy="553998"/>
          </a:xfrm>
          <a:prstGeom prst="rect">
            <a:avLst/>
          </a:prstGeom>
          <a:noFill/>
        </p:spPr>
        <p:txBody>
          <a:bodyPr wrap="square">
            <a:spAutoFit/>
          </a:bodyPr>
          <a:lstStyle/>
          <a:p>
            <a:pPr marL="0" marR="0" lvl="0" indent="0" algn="l" defTabSz="684567" rtl="0" eaLnBrk="1" fontAlgn="base" latinLnBrk="0" hangingPunct="1">
              <a:lnSpc>
                <a:spcPct val="100000"/>
              </a:lnSpc>
              <a:spcBef>
                <a:spcPts val="0"/>
              </a:spcBef>
              <a:spcAft>
                <a:spcPts val="0"/>
              </a:spcAft>
              <a:buClr>
                <a:srgbClr val="000000"/>
              </a:buClr>
              <a:buSzTx/>
              <a:buFontTx/>
              <a:buNone/>
              <a:tabLst/>
              <a:defRPr/>
            </a:pPr>
            <a:r>
              <a:rPr kumimoji="0" lang="en-US" sz="15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than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11.7k admissions to </a:t>
            </a:r>
            <a:r>
              <a:rPr lang="en-US" sz="1500" b="1" kern="0" dirty="0">
                <a:solidFill>
                  <a:srgbClr val="000000"/>
                </a:solidFill>
                <a:latin typeface="Arial" panose="020B0604020202020204" pitchFamily="34" charset="0"/>
                <a:cs typeface="Arial" panose="020B0604020202020204" pitchFamily="34" charset="0"/>
              </a:rPr>
              <a:t>CCS,</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24-hour diversionary services,</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providing community-based crisis stabilization to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&gt;</a:t>
            </a:r>
            <a:r>
              <a:rPr lang="en-US" sz="1500" b="1" kern="0" dirty="0">
                <a:solidFill>
                  <a:srgbClr val="000000"/>
                </a:solidFill>
                <a:latin typeface="Arial" panose="020B0604020202020204" pitchFamily="34" charset="0"/>
                <a:cs typeface="Arial" panose="020B0604020202020204" pitchFamily="34" charset="0"/>
              </a:rPr>
              <a:t>7.7k </a:t>
            </a: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unique members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n-US" sz="1500" kern="0" dirty="0">
                <a:solidFill>
                  <a:srgbClr val="000000"/>
                </a:solidFill>
                <a:latin typeface="Arial" panose="020B0604020202020204" pitchFamily="34" charset="0"/>
                <a:cs typeface="Arial" panose="020B0604020202020204" pitchFamily="34" charset="0"/>
              </a:rPr>
              <a:t>6k adults; 1.4k </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youth). </a:t>
            </a:r>
            <a:endPar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8793FAAC-C327-FAC7-B3C6-D0DBC02CF5C3}"/>
              </a:ext>
            </a:extLst>
          </p:cNvPr>
          <p:cNvSpPr txBox="1"/>
          <p:nvPr/>
        </p:nvSpPr>
        <p:spPr>
          <a:xfrm>
            <a:off x="2091098" y="2571427"/>
            <a:ext cx="8902655"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Arial"/>
                <a:cs typeface="Arial"/>
              </a:rPr>
              <a:t>CBHC </a:t>
            </a:r>
            <a:r>
              <a:rPr kumimoji="0" lang="en-US" sz="1500" b="0" i="0" u="none" strike="noStrike" kern="1200" cap="none" spc="0" normalizeH="0" baseline="0" noProof="0" dirty="0">
                <a:ln>
                  <a:noFill/>
                </a:ln>
                <a:solidFill>
                  <a:srgbClr val="000000"/>
                </a:solidFill>
                <a:effectLst/>
                <a:uLnTx/>
                <a:uFillTx/>
                <a:latin typeface="Arial"/>
                <a:ea typeface="+mn-ea"/>
                <a:cs typeface="Arial"/>
              </a:rPr>
              <a:t>MCI teams have provided </a:t>
            </a:r>
            <a:r>
              <a:rPr kumimoji="0" lang="en-US" sz="1500" b="1" i="0" u="none" strike="noStrike" kern="1200" cap="none" spc="0" normalizeH="0" baseline="0" noProof="0" dirty="0">
                <a:ln>
                  <a:noFill/>
                </a:ln>
                <a:solidFill>
                  <a:srgbClr val="000000"/>
                </a:solidFill>
                <a:effectLst/>
                <a:uLnTx/>
                <a:uFillTx/>
                <a:latin typeface="Arial"/>
                <a:ea typeface="+mn-ea"/>
                <a:cs typeface="Arial"/>
              </a:rPr>
              <a:t>&gt;66k crisis evaluations to </a:t>
            </a:r>
            <a:r>
              <a:rPr lang="en-US" sz="1500" b="1" dirty="0">
                <a:solidFill>
                  <a:srgbClr val="000000"/>
                </a:solidFill>
                <a:latin typeface="Arial"/>
                <a:cs typeface="Arial"/>
              </a:rPr>
              <a:t>&gt;38k</a:t>
            </a:r>
            <a:r>
              <a:rPr kumimoji="0" lang="en-US" sz="1500" b="1" i="0" u="none" strike="noStrike" kern="1200" cap="none" spc="0" normalizeH="0" baseline="0" noProof="0" dirty="0">
                <a:ln>
                  <a:noFill/>
                </a:ln>
                <a:solidFill>
                  <a:srgbClr val="000000"/>
                </a:solidFill>
                <a:effectLst/>
                <a:uLnTx/>
                <a:uFillTx/>
                <a:latin typeface="Arial"/>
                <a:ea typeface="+mn-ea"/>
                <a:cs typeface="Arial"/>
              </a:rPr>
              <a:t> members </a:t>
            </a:r>
            <a:r>
              <a:rPr kumimoji="0" lang="en-US" sz="1500" i="0" u="none" strike="noStrike" kern="1200" cap="none" spc="0" normalizeH="0" baseline="0" noProof="0" dirty="0">
                <a:ln>
                  <a:noFill/>
                </a:ln>
                <a:solidFill>
                  <a:srgbClr val="000000"/>
                </a:solidFill>
                <a:effectLst/>
                <a:uLnTx/>
                <a:uFillTx/>
                <a:latin typeface="Arial"/>
                <a:ea typeface="+mn-ea"/>
                <a:cs typeface="Arial"/>
              </a:rPr>
              <a:t>(21k adults; 18k youth). </a:t>
            </a:r>
            <a:r>
              <a:rPr kumimoji="0" lang="en-US" sz="1500" b="0" i="0" u="none" strike="noStrike" kern="1200" cap="none" spc="0" normalizeH="0" baseline="0" noProof="0" dirty="0">
                <a:ln>
                  <a:noFill/>
                </a:ln>
                <a:solidFill>
                  <a:srgbClr val="000000"/>
                </a:solidFill>
                <a:effectLst/>
                <a:uLnTx/>
                <a:uFillTx/>
                <a:latin typeface="Arial"/>
                <a:ea typeface="+mn-ea"/>
                <a:cs typeface="Arial"/>
              </a:rPr>
              <a:t>4</a:t>
            </a:r>
            <a:r>
              <a:rPr lang="en-US" sz="1500" dirty="0">
                <a:solidFill>
                  <a:srgbClr val="000000"/>
                </a:solidFill>
                <a:latin typeface="Arial"/>
                <a:cs typeface="Arial"/>
              </a:rPr>
              <a:t>6% of MCI Crisis Evaluations have been completed </a:t>
            </a:r>
            <a:r>
              <a:rPr kumimoji="0" lang="en-US" sz="1500" b="0" i="0" u="none" strike="noStrike" kern="1200" cap="none" spc="0" normalizeH="0" baseline="0" noProof="0" dirty="0">
                <a:ln>
                  <a:noFill/>
                </a:ln>
                <a:solidFill>
                  <a:srgbClr val="000000"/>
                </a:solidFill>
                <a:effectLst/>
                <a:uLnTx/>
                <a:uFillTx/>
                <a:latin typeface="Arial"/>
                <a:ea typeface="+mn-ea"/>
                <a:cs typeface="Arial"/>
              </a:rPr>
              <a:t>in-person, in the community. </a:t>
            </a:r>
            <a:endParaRPr kumimoji="0" lang="en-US" sz="1500" b="0" i="0" u="none" strike="noStrike" kern="1200" cap="none" spc="0" normalizeH="0" baseline="0" noProof="0" dirty="0">
              <a:ln>
                <a:noFill/>
              </a:ln>
              <a:solidFill>
                <a:srgbClr val="000000">
                  <a:lumMod val="75000"/>
                  <a:lumOff val="25000"/>
                </a:srgbClr>
              </a:solidFill>
              <a:effectLst/>
              <a:uLnTx/>
              <a:uFillTx/>
              <a:latin typeface="Arial"/>
              <a:ea typeface="+mn-ea"/>
              <a:cs typeface="Arial"/>
            </a:endParaRPr>
          </a:p>
        </p:txBody>
      </p:sp>
      <p:sp>
        <p:nvSpPr>
          <p:cNvPr id="18" name="TextBox 17">
            <a:extLst>
              <a:ext uri="{FF2B5EF4-FFF2-40B4-BE49-F238E27FC236}">
                <a16:creationId xmlns:a16="http://schemas.microsoft.com/office/drawing/2014/main" id="{3F3DDABF-9D6D-E00D-44C7-8AFD7649C08D}"/>
              </a:ext>
            </a:extLst>
          </p:cNvPr>
          <p:cNvSpPr txBox="1"/>
          <p:nvPr/>
        </p:nvSpPr>
        <p:spPr>
          <a:xfrm>
            <a:off x="2091098" y="5478038"/>
            <a:ext cx="8698188" cy="56836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500" b="0"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CBHCs have completed </a:t>
            </a:r>
            <a:r>
              <a:rPr lang="en-US" sz="1500" b="1" kern="100" dirty="0">
                <a:solidFill>
                  <a:srgbClr val="000000"/>
                </a:solidFill>
                <a:latin typeface="Arial"/>
                <a:ea typeface="Aptos" panose="020B0004020202020204" pitchFamily="34" charset="0"/>
                <a:cs typeface="Times New Roman" panose="02020603050405020304" pitchFamily="18" charset="0"/>
              </a:rPr>
              <a:t>&gt;500</a:t>
            </a:r>
            <a:r>
              <a:rPr kumimoji="0" lang="en-US" sz="1500" b="1"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 direct admissions </a:t>
            </a:r>
            <a:r>
              <a:rPr kumimoji="0" lang="en-US" sz="1500" b="0"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to </a:t>
            </a:r>
            <a:r>
              <a:rPr kumimoji="0" lang="en-US" sz="1500" b="1"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inpatient psychiatry</a:t>
            </a:r>
            <a:r>
              <a:rPr kumimoji="0" lang="en-US" sz="1500" b="0"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a:t>
            </a:r>
            <a:r>
              <a:rPr kumimoji="0" lang="en-US" sz="1500" b="1"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 </a:t>
            </a:r>
            <a:r>
              <a:rPr kumimoji="0" lang="en-US" sz="1500" b="0"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rPr>
              <a:t>avoiding the ED for “medical clearance”. Across the CBHC network, there are an average of 18 direct admits per month*.  </a:t>
            </a:r>
            <a:endParaRPr kumimoji="0" lang="en-US" sz="1500" b="1" i="0" u="none" strike="noStrike" kern="100" cap="none" spc="0" normalizeH="0" baseline="0" noProof="0" dirty="0">
              <a:ln>
                <a:noFill/>
              </a:ln>
              <a:solidFill>
                <a:srgbClr val="000000"/>
              </a:solidFill>
              <a:effectLst/>
              <a:uLnTx/>
              <a:uFillTx/>
              <a:latin typeface="Arial"/>
              <a:ea typeface="Aptos" panose="020B000402020202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AD91525E-FFF1-96B4-FB74-9B67B85E5C5F}"/>
              </a:ext>
            </a:extLst>
          </p:cNvPr>
          <p:cNvGrpSpPr/>
          <p:nvPr/>
        </p:nvGrpSpPr>
        <p:grpSpPr>
          <a:xfrm>
            <a:off x="0" y="614512"/>
            <a:ext cx="12192000" cy="640080"/>
            <a:chOff x="0" y="731699"/>
            <a:chExt cx="9144000" cy="777240"/>
          </a:xfrm>
        </p:grpSpPr>
        <p:sp>
          <p:nvSpPr>
            <p:cNvPr id="25" name="Rectangle 24">
              <a:extLst>
                <a:ext uri="{FF2B5EF4-FFF2-40B4-BE49-F238E27FC236}">
                  <a16:creationId xmlns:a16="http://schemas.microsoft.com/office/drawing/2014/main" id="{B8E3A869-64D5-3D91-8BEB-00E8743D84AF}"/>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Arial"/>
                <a:ea typeface="+mn-ea"/>
                <a:cs typeface="+mn-cs"/>
              </a:endParaRPr>
            </a:p>
          </p:txBody>
        </p:sp>
        <p:sp>
          <p:nvSpPr>
            <p:cNvPr id="26" name="Rectangle 8">
              <a:extLst>
                <a:ext uri="{FF2B5EF4-FFF2-40B4-BE49-F238E27FC236}">
                  <a16:creationId xmlns:a16="http://schemas.microsoft.com/office/drawing/2014/main" id="{F312EB8F-8707-015E-86ED-488EE339D5F7}"/>
                </a:ext>
              </a:extLst>
            </p:cNvPr>
            <p:cNvSpPr txBox="1"/>
            <p:nvPr/>
          </p:nvSpPr>
          <p:spPr>
            <a:xfrm>
              <a:off x="584138" y="734539"/>
              <a:ext cx="8289478" cy="7715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marR="0" lvl="1" indent="0" algn="l" defTabSz="895350" rtl="0" eaLnBrk="1" fontAlgn="auto" latinLnBrk="0" hangingPunct="1">
                <a:lnSpc>
                  <a:spcPct val="100000"/>
                </a:lnSpc>
                <a:spcBef>
                  <a:spcPts val="0"/>
                </a:spcBef>
                <a:spcAft>
                  <a:spcPts val="204"/>
                </a:spcAft>
                <a:buClrTx/>
                <a:buSzPct val="125000"/>
                <a:buFont typeface="Arial"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7" name="Group 26">
              <a:extLst>
                <a:ext uri="{FF2B5EF4-FFF2-40B4-BE49-F238E27FC236}">
                  <a16:creationId xmlns:a16="http://schemas.microsoft.com/office/drawing/2014/main" id="{8426B9BB-5D08-56CA-D63D-9B0C8155CF02}"/>
                </a:ext>
              </a:extLst>
            </p:cNvPr>
            <p:cNvGrpSpPr/>
            <p:nvPr/>
          </p:nvGrpSpPr>
          <p:grpSpPr>
            <a:xfrm>
              <a:off x="122576" y="731699"/>
              <a:ext cx="365814" cy="777240"/>
              <a:chOff x="2557036" y="673487"/>
              <a:chExt cx="450569" cy="585073"/>
            </a:xfrm>
          </p:grpSpPr>
          <p:sp>
            <p:nvSpPr>
              <p:cNvPr id="28" name="Chevron 21">
                <a:extLst>
                  <a:ext uri="{FF2B5EF4-FFF2-40B4-BE49-F238E27FC236}">
                    <a16:creationId xmlns:a16="http://schemas.microsoft.com/office/drawing/2014/main" id="{8439A769-F9A7-4826-E7BE-6069FE8B6612}"/>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Arial"/>
                  <a:ea typeface="+mn-ea"/>
                  <a:cs typeface="+mn-cs"/>
                </a:endParaRPr>
              </a:p>
            </p:txBody>
          </p:sp>
          <p:sp>
            <p:nvSpPr>
              <p:cNvPr id="29" name="Chevron 22">
                <a:extLst>
                  <a:ext uri="{FF2B5EF4-FFF2-40B4-BE49-F238E27FC236}">
                    <a16:creationId xmlns:a16="http://schemas.microsoft.com/office/drawing/2014/main" id="{1A87D063-DD10-B393-411B-5269523F34F0}"/>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Arial"/>
                  <a:ea typeface="+mn-ea"/>
                  <a:cs typeface="+mn-cs"/>
                </a:endParaRPr>
              </a:p>
            </p:txBody>
          </p:sp>
        </p:grpSp>
      </p:grpSp>
      <p:sp>
        <p:nvSpPr>
          <p:cNvPr id="36" name="TextBox 35">
            <a:extLst>
              <a:ext uri="{FF2B5EF4-FFF2-40B4-BE49-F238E27FC236}">
                <a16:creationId xmlns:a16="http://schemas.microsoft.com/office/drawing/2014/main" id="{FA40E139-FA61-5908-3484-FD0365A645BA}"/>
              </a:ext>
            </a:extLst>
          </p:cNvPr>
          <p:cNvSpPr txBox="1"/>
          <p:nvPr/>
        </p:nvSpPr>
        <p:spPr>
          <a:xfrm>
            <a:off x="715019" y="634766"/>
            <a:ext cx="114058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Community Behavioral Health Centers (CBHC) have served &gt;112k unique members in Outpatient Clinic, Mobile Crisis Intervention (MCI), </a:t>
            </a:r>
            <a:r>
              <a:rPr lang="en-US" sz="1600" dirty="0">
                <a:solidFill>
                  <a:srgbClr val="000000"/>
                </a:solidFill>
                <a:latin typeface="Arial"/>
              </a:rPr>
              <a:t>and</a:t>
            </a:r>
            <a:r>
              <a:rPr kumimoji="0" lang="en-US" sz="1600" b="0" i="0" u="none" strike="noStrike" kern="1200" cap="none" spc="0" normalizeH="0" baseline="0" noProof="0" dirty="0">
                <a:ln>
                  <a:noFill/>
                </a:ln>
                <a:solidFill>
                  <a:srgbClr val="000000"/>
                </a:solidFill>
                <a:effectLst/>
                <a:uLnTx/>
                <a:uFillTx/>
                <a:latin typeface="Arial"/>
                <a:ea typeface="+mn-ea"/>
                <a:cs typeface="+mn-cs"/>
              </a:rPr>
              <a:t> Community Crisis Stabilization (CCS) services. </a:t>
            </a:r>
          </a:p>
        </p:txBody>
      </p:sp>
      <p:pic>
        <p:nvPicPr>
          <p:cNvPr id="37" name="Graphic 36" descr="Taxi with solid fill">
            <a:extLst>
              <a:ext uri="{FF2B5EF4-FFF2-40B4-BE49-F238E27FC236}">
                <a16:creationId xmlns:a16="http://schemas.microsoft.com/office/drawing/2014/main" id="{CF82AF31-93F3-5148-DB88-CA63E98537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5633" y="2511095"/>
            <a:ext cx="660871" cy="645872"/>
          </a:xfrm>
          <a:prstGeom prst="rect">
            <a:avLst/>
          </a:prstGeom>
        </p:spPr>
      </p:pic>
      <p:pic>
        <p:nvPicPr>
          <p:cNvPr id="38" name="Graphic 37" descr="Users with solid fill">
            <a:extLst>
              <a:ext uri="{FF2B5EF4-FFF2-40B4-BE49-F238E27FC236}">
                <a16:creationId xmlns:a16="http://schemas.microsoft.com/office/drawing/2014/main" id="{DFFA55AF-9CF6-B08C-59EC-CA0323FEEBF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19435" y="3490919"/>
            <a:ext cx="678620" cy="678620"/>
          </a:xfrm>
          <a:prstGeom prst="rect">
            <a:avLst/>
          </a:prstGeom>
        </p:spPr>
      </p:pic>
      <p:pic>
        <p:nvPicPr>
          <p:cNvPr id="39" name="Graphic 38" descr="Care with solid fill">
            <a:extLst>
              <a:ext uri="{FF2B5EF4-FFF2-40B4-BE49-F238E27FC236}">
                <a16:creationId xmlns:a16="http://schemas.microsoft.com/office/drawing/2014/main" id="{B66887DB-8F52-C405-CF1A-878289A7591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69183" y="1549275"/>
            <a:ext cx="645872" cy="645872"/>
          </a:xfrm>
          <a:prstGeom prst="rect">
            <a:avLst/>
          </a:prstGeom>
        </p:spPr>
      </p:pic>
      <p:pic>
        <p:nvPicPr>
          <p:cNvPr id="40" name="Graphic 39" descr="Social network with solid fill">
            <a:extLst>
              <a:ext uri="{FF2B5EF4-FFF2-40B4-BE49-F238E27FC236}">
                <a16:creationId xmlns:a16="http://schemas.microsoft.com/office/drawing/2014/main" id="{0853ADC6-652C-5C55-3DA4-DD664BDE60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5222" y="4387727"/>
            <a:ext cx="768336" cy="768336"/>
          </a:xfrm>
          <a:prstGeom prst="rect">
            <a:avLst/>
          </a:prstGeom>
        </p:spPr>
      </p:pic>
      <p:sp>
        <p:nvSpPr>
          <p:cNvPr id="41" name="Oval 40">
            <a:extLst>
              <a:ext uri="{FF2B5EF4-FFF2-40B4-BE49-F238E27FC236}">
                <a16:creationId xmlns:a16="http://schemas.microsoft.com/office/drawing/2014/main" id="{38C2AE18-64CA-98AF-1831-8181F2CF19EA}"/>
              </a:ext>
            </a:extLst>
          </p:cNvPr>
          <p:cNvSpPr/>
          <p:nvPr/>
        </p:nvSpPr>
        <p:spPr>
          <a:xfrm>
            <a:off x="1020867" y="5336088"/>
            <a:ext cx="887542" cy="852263"/>
          </a:xfrm>
          <a:prstGeom prst="ellipse">
            <a:avLst/>
          </a:prstGeom>
          <a:solidFill>
            <a:srgbClr val="E9EFFF"/>
          </a:solidFill>
          <a:ln w="25400" cap="flat" cmpd="sng" algn="ctr">
            <a:solidFill>
              <a:srgbClr val="C0C0C0">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42" name="Graphic 41" descr="Hospital with solid fill">
            <a:extLst>
              <a:ext uri="{FF2B5EF4-FFF2-40B4-BE49-F238E27FC236}">
                <a16:creationId xmlns:a16="http://schemas.microsoft.com/office/drawing/2014/main" id="{443EB17D-0130-806B-DAAE-8908080032D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165633" y="5406064"/>
            <a:ext cx="645872" cy="645872"/>
          </a:xfrm>
          <a:prstGeom prst="rect">
            <a:avLst/>
          </a:prstGeom>
        </p:spPr>
      </p:pic>
      <p:sp>
        <p:nvSpPr>
          <p:cNvPr id="43" name="TextBox 42">
            <a:extLst>
              <a:ext uri="{FF2B5EF4-FFF2-40B4-BE49-F238E27FC236}">
                <a16:creationId xmlns:a16="http://schemas.microsoft.com/office/drawing/2014/main" id="{15758838-A797-4119-540F-C4DB24CECA11}"/>
              </a:ext>
            </a:extLst>
          </p:cNvPr>
          <p:cNvSpPr txBox="1"/>
          <p:nvPr/>
        </p:nvSpPr>
        <p:spPr>
          <a:xfrm>
            <a:off x="0" y="6428292"/>
            <a:ext cx="9274515" cy="405063"/>
          </a:xfrm>
          <a:prstGeom prst="rect">
            <a:avLst/>
          </a:prstGeom>
          <a:noFill/>
        </p:spPr>
        <p:txBody>
          <a:bodyPr wrap="square" lIns="65864" tIns="32933" rIns="65864" bIns="32933"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Note: CBHC Claims lag have been reported up to 10 months-post service. Standard claims lag is 6 months-post service 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Source: EHS Claims Data Jan 2023 – </a:t>
            </a:r>
            <a:r>
              <a:rPr lang="en-US" altLang="en-US" sz="1100" dirty="0">
                <a:solidFill>
                  <a:srgbClr val="000000">
                    <a:lumMod val="50000"/>
                    <a:lumOff val="50000"/>
                  </a:srgbClr>
                </a:solidFill>
                <a:latin typeface="Arial"/>
                <a:cs typeface="Arial"/>
              </a:rPr>
              <a:t>March 2025</a:t>
            </a:r>
            <a:r>
              <a:rPr kumimoji="0" lang="en-US" altLang="en-US" sz="11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 </a:t>
            </a:r>
            <a:r>
              <a:rPr kumimoji="0" lang="en-US" altLang="en-US" sz="1100" b="0" i="0" u="none" strike="noStrike" kern="1200" cap="none" spc="0" normalizeH="0" baseline="30000" noProof="0" dirty="0">
                <a:ln>
                  <a:noFill/>
                </a:ln>
                <a:solidFill>
                  <a:srgbClr val="000000">
                    <a:lumMod val="50000"/>
                    <a:lumOff val="50000"/>
                  </a:srgbClr>
                </a:solidFill>
                <a:effectLst/>
                <a:uLnTx/>
                <a:uFillTx/>
                <a:latin typeface="Arial"/>
                <a:ea typeface="+mn-ea"/>
                <a:cs typeface="Arial"/>
              </a:rPr>
              <a:t>*=</a:t>
            </a:r>
            <a:r>
              <a:rPr kumimoji="0" lang="en-US" altLang="en-US" sz="11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 Site-Reported Data Jan 23 – </a:t>
            </a:r>
            <a:r>
              <a:rPr lang="en-US" altLang="en-US" sz="1100" dirty="0">
                <a:solidFill>
                  <a:srgbClr val="000000">
                    <a:lumMod val="50000"/>
                    <a:lumOff val="50000"/>
                  </a:srgbClr>
                </a:solidFill>
                <a:latin typeface="Arial"/>
                <a:cs typeface="Arial"/>
              </a:rPr>
              <a:t>June</a:t>
            </a:r>
            <a:r>
              <a:rPr kumimoji="0" lang="en-US" altLang="en-US" sz="11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 25</a:t>
            </a:r>
          </a:p>
        </p:txBody>
      </p:sp>
      <p:sp>
        <p:nvSpPr>
          <p:cNvPr id="4" name="TextBox 3">
            <a:extLst>
              <a:ext uri="{FF2B5EF4-FFF2-40B4-BE49-F238E27FC236}">
                <a16:creationId xmlns:a16="http://schemas.microsoft.com/office/drawing/2014/main" id="{182AC0B8-D4F7-50F8-445F-1333C1C3A858}"/>
              </a:ext>
            </a:extLst>
          </p:cNvPr>
          <p:cNvSpPr txBox="1"/>
          <p:nvPr/>
        </p:nvSpPr>
        <p:spPr bwMode="auto">
          <a:xfrm>
            <a:off x="2085474" y="1599223"/>
            <a:ext cx="8886036" cy="553998"/>
          </a:xfrm>
          <a:prstGeom prst="rect">
            <a:avLst/>
          </a:prstGeom>
          <a:noFill/>
          <a:ln w="9525">
            <a:noFill/>
            <a:miter lim="800000"/>
            <a:headEnd/>
            <a:tailEnd/>
          </a:ln>
          <a:effectLst/>
        </p:spPr>
        <p:txBody>
          <a:bodyPr wrap="square" lIns="91440" tIns="45720" rIns="91440" bIns="45720" anchor="ctr">
            <a:spAutoFit/>
          </a:bodyPr>
          <a:lstStyle/>
          <a:p>
            <a:pPr>
              <a:defRPr/>
            </a:pPr>
            <a:r>
              <a:rPr lang="en-US" sz="1500" dirty="0">
                <a:solidFill>
                  <a:srgbClr val="000000"/>
                </a:solidFill>
                <a:latin typeface="Arial"/>
                <a:cs typeface="Arial"/>
              </a:rPr>
              <a:t>CBHCs have provided </a:t>
            </a:r>
            <a:r>
              <a:rPr lang="en-US" sz="1500" b="1" dirty="0">
                <a:solidFill>
                  <a:srgbClr val="000000"/>
                </a:solidFill>
                <a:latin typeface="Arial"/>
                <a:cs typeface="Arial"/>
              </a:rPr>
              <a:t>over 1.4 million outpatient clinic visits</a:t>
            </a:r>
            <a:r>
              <a:rPr lang="en-US" sz="1500" dirty="0">
                <a:solidFill>
                  <a:srgbClr val="000000"/>
                </a:solidFill>
                <a:latin typeface="Arial"/>
                <a:cs typeface="Arial"/>
              </a:rPr>
              <a:t>, serving </a:t>
            </a:r>
            <a:r>
              <a:rPr lang="en-US" sz="1500" b="1" dirty="0">
                <a:solidFill>
                  <a:srgbClr val="000000"/>
                </a:solidFill>
                <a:latin typeface="Arial"/>
                <a:cs typeface="Arial"/>
              </a:rPr>
              <a:t>nearly 81k unique members </a:t>
            </a:r>
            <a:r>
              <a:rPr lang="en-US" sz="1500" dirty="0">
                <a:solidFill>
                  <a:srgbClr val="000000"/>
                </a:solidFill>
                <a:latin typeface="Arial"/>
                <a:cs typeface="Arial"/>
              </a:rPr>
              <a:t>(56k adults; 27k youth) </a:t>
            </a:r>
          </a:p>
        </p:txBody>
      </p:sp>
      <p:sp>
        <p:nvSpPr>
          <p:cNvPr id="13" name="Rectangle 12">
            <a:extLst>
              <a:ext uri="{FF2B5EF4-FFF2-40B4-BE49-F238E27FC236}">
                <a16:creationId xmlns:a16="http://schemas.microsoft.com/office/drawing/2014/main" id="{F62B7A66-3274-445D-B885-673F5FBD2663}"/>
              </a:ext>
            </a:extLst>
          </p:cNvPr>
          <p:cNvSpPr/>
          <p:nvPr/>
        </p:nvSpPr>
        <p:spPr>
          <a:xfrm>
            <a:off x="7772400" y="6550223"/>
            <a:ext cx="4419600" cy="307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05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8549-C6CB-B872-F7DC-2103FC16669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40EC624C-7FAC-7FB3-071A-40B49E047365}"/>
              </a:ext>
            </a:extLst>
          </p:cNvPr>
          <p:cNvGrpSpPr/>
          <p:nvPr/>
        </p:nvGrpSpPr>
        <p:grpSpPr>
          <a:xfrm>
            <a:off x="0" y="603443"/>
            <a:ext cx="12192000" cy="640080"/>
            <a:chOff x="0" y="731699"/>
            <a:chExt cx="9144000" cy="777240"/>
          </a:xfrm>
        </p:grpSpPr>
        <p:sp>
          <p:nvSpPr>
            <p:cNvPr id="8" name="Rectangle 7">
              <a:extLst>
                <a:ext uri="{FF2B5EF4-FFF2-40B4-BE49-F238E27FC236}">
                  <a16:creationId xmlns:a16="http://schemas.microsoft.com/office/drawing/2014/main" id="{497FCDFB-E606-55AF-9C32-42908EEBCC1C}"/>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algn="ctr">
                <a:defRPr/>
              </a:pPr>
              <a:endParaRPr lang="en-US" sz="1428">
                <a:solidFill>
                  <a:srgbClr val="000000"/>
                </a:solidFill>
                <a:latin typeface="Arial"/>
              </a:endParaRPr>
            </a:p>
          </p:txBody>
        </p:sp>
        <p:sp>
          <p:nvSpPr>
            <p:cNvPr id="9" name="Rectangle 8">
              <a:extLst>
                <a:ext uri="{FF2B5EF4-FFF2-40B4-BE49-F238E27FC236}">
                  <a16:creationId xmlns:a16="http://schemas.microsoft.com/office/drawing/2014/main" id="{AC26FB2C-AB70-C7B7-FEA6-13A09DCAD5A1}"/>
                </a:ext>
              </a:extLst>
            </p:cNvPr>
            <p:cNvSpPr txBox="1"/>
            <p:nvPr/>
          </p:nvSpPr>
          <p:spPr>
            <a:xfrm>
              <a:off x="584138" y="734539"/>
              <a:ext cx="8289478" cy="7715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spcAft>
                  <a:spcPts val="204"/>
                </a:spcAft>
                <a:buClrTx/>
                <a:buNone/>
                <a:defRPr/>
              </a:pPr>
              <a:endParaRPr lang="en-US">
                <a:solidFill>
                  <a:srgbClr val="0000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CB9238B-6AA3-D25D-8F05-DB5A21DB8933}"/>
                </a:ext>
              </a:extLst>
            </p:cNvPr>
            <p:cNvGrpSpPr/>
            <p:nvPr/>
          </p:nvGrpSpPr>
          <p:grpSpPr>
            <a:xfrm>
              <a:off x="122576" y="731699"/>
              <a:ext cx="365814" cy="777240"/>
              <a:chOff x="2557036" y="673487"/>
              <a:chExt cx="450569" cy="585073"/>
            </a:xfrm>
          </p:grpSpPr>
          <p:sp>
            <p:nvSpPr>
              <p:cNvPr id="11" name="Chevron 21">
                <a:extLst>
                  <a:ext uri="{FF2B5EF4-FFF2-40B4-BE49-F238E27FC236}">
                    <a16:creationId xmlns:a16="http://schemas.microsoft.com/office/drawing/2014/main" id="{48DD0B60-B1A4-901E-7B36-02FEB177BBF3}"/>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Arial"/>
                </a:endParaRPr>
              </a:p>
            </p:txBody>
          </p:sp>
          <p:sp>
            <p:nvSpPr>
              <p:cNvPr id="13" name="Chevron 22">
                <a:extLst>
                  <a:ext uri="{FF2B5EF4-FFF2-40B4-BE49-F238E27FC236}">
                    <a16:creationId xmlns:a16="http://schemas.microsoft.com/office/drawing/2014/main" id="{A67A60DA-3CA8-7BE3-C248-7A6D1710247B}"/>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Arial"/>
                </a:endParaRPr>
              </a:p>
            </p:txBody>
          </p:sp>
        </p:grpSp>
      </p:grpSp>
      <p:graphicFrame>
        <p:nvGraphicFramePr>
          <p:cNvPr id="6" name="Chart 5">
            <a:extLst>
              <a:ext uri="{FF2B5EF4-FFF2-40B4-BE49-F238E27FC236}">
                <a16:creationId xmlns:a16="http://schemas.microsoft.com/office/drawing/2014/main" id="{DB317306-1619-54B7-3B16-A1DA820FE021}"/>
              </a:ext>
            </a:extLst>
          </p:cNvPr>
          <p:cNvGraphicFramePr/>
          <p:nvPr/>
        </p:nvGraphicFramePr>
        <p:xfrm>
          <a:off x="713363" y="1430316"/>
          <a:ext cx="6265544"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3">
            <a:extLst>
              <a:ext uri="{FF2B5EF4-FFF2-40B4-BE49-F238E27FC236}">
                <a16:creationId xmlns:a16="http://schemas.microsoft.com/office/drawing/2014/main" id="{E4FC7D51-2671-5E7A-0320-E3ADAC1E3E0F}"/>
              </a:ext>
            </a:extLst>
          </p:cNvPr>
          <p:cNvSpPr txBox="1"/>
          <p:nvPr/>
        </p:nvSpPr>
        <p:spPr>
          <a:xfrm>
            <a:off x="3209965" y="1886571"/>
            <a:ext cx="2712007"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across </a:t>
            </a: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plans</a:t>
            </a:r>
          </a:p>
        </p:txBody>
      </p:sp>
      <p:sp>
        <p:nvSpPr>
          <p:cNvPr id="3" name="Title 2">
            <a:extLst>
              <a:ext uri="{FF2B5EF4-FFF2-40B4-BE49-F238E27FC236}">
                <a16:creationId xmlns:a16="http://schemas.microsoft.com/office/drawing/2014/main" id="{726C35EF-FD28-FB4B-6F63-7AD36B854D76}"/>
              </a:ext>
            </a:extLst>
          </p:cNvPr>
          <p:cNvSpPr>
            <a:spLocks noGrp="1"/>
          </p:cNvSpPr>
          <p:nvPr>
            <p:ph type="title"/>
          </p:nvPr>
        </p:nvSpPr>
        <p:spPr>
          <a:xfrm>
            <a:off x="233277" y="234870"/>
            <a:ext cx="10738233" cy="246221"/>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1600" i="0" u="none" strike="noStrike" kern="0" cap="none" spc="0" normalizeH="0" baseline="0" noProof="0" dirty="0">
                <a:ln>
                  <a:noFill/>
                </a:ln>
                <a:solidFill>
                  <a:srgbClr val="002060"/>
                </a:solidFill>
                <a:effectLst/>
                <a:uLnTx/>
                <a:uFillTx/>
                <a:latin typeface="Arial"/>
                <a:ea typeface="+mn-ea"/>
                <a:cs typeface="Arial"/>
              </a:rPr>
              <a:t>Expedited Psychiatric Inpatient Admission (EPIA) Trends 2022-2024</a:t>
            </a:r>
            <a:endParaRPr lang="en-US" sz="1600" dirty="0">
              <a:solidFill>
                <a:schemeClr val="tx1"/>
              </a:solidFill>
              <a:latin typeface="Arial"/>
              <a:cs typeface="Arial"/>
            </a:endParaRPr>
          </a:p>
        </p:txBody>
      </p:sp>
      <p:sp>
        <p:nvSpPr>
          <p:cNvPr id="22" name="TextBox 21">
            <a:extLst>
              <a:ext uri="{FF2B5EF4-FFF2-40B4-BE49-F238E27FC236}">
                <a16:creationId xmlns:a16="http://schemas.microsoft.com/office/drawing/2014/main" id="{7C6BA610-BDF9-2DBF-8479-29D192619A0F}"/>
              </a:ext>
            </a:extLst>
          </p:cNvPr>
          <p:cNvSpPr txBox="1"/>
          <p:nvPr/>
        </p:nvSpPr>
        <p:spPr>
          <a:xfrm>
            <a:off x="0" y="6483714"/>
            <a:ext cx="12192000" cy="374286"/>
          </a:xfrm>
          <a:prstGeom prst="rect">
            <a:avLst/>
          </a:prstGeom>
          <a:noFill/>
        </p:spPr>
        <p:txBody>
          <a:bodyPr wrap="square" lIns="65864" tIns="32933" rIns="65864" bIns="32933"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Note: EPIA protocol is codified into law. The EOHHS EPIA team is alerted of patients waiting for an inpatient psychiatric bed for longer than 48 hours for youth and 60 hours for adults to assist with advocacy.</a:t>
            </a:r>
            <a:b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br>
            <a:r>
              <a:rPr kumimoji="0" lang="en-US" alt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Source: *= EPIA</a:t>
            </a:r>
          </a:p>
        </p:txBody>
      </p:sp>
      <p:sp>
        <p:nvSpPr>
          <p:cNvPr id="2" name="TextBox 1">
            <a:extLst>
              <a:ext uri="{FF2B5EF4-FFF2-40B4-BE49-F238E27FC236}">
                <a16:creationId xmlns:a16="http://schemas.microsoft.com/office/drawing/2014/main" id="{A483B058-5DEB-0EEF-23F3-9F17B3C7E8B1}"/>
              </a:ext>
            </a:extLst>
          </p:cNvPr>
          <p:cNvSpPr txBox="1"/>
          <p:nvPr/>
        </p:nvSpPr>
        <p:spPr>
          <a:xfrm>
            <a:off x="7724784" y="6696417"/>
            <a:ext cx="4599922"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255" rtl="0"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CONFIDENTIAL – FOR INTERNAL PLANNING ONLY</a:t>
            </a:r>
          </a:p>
        </p:txBody>
      </p:sp>
      <p:sp>
        <p:nvSpPr>
          <p:cNvPr id="12" name="TextBox 11">
            <a:extLst>
              <a:ext uri="{FF2B5EF4-FFF2-40B4-BE49-F238E27FC236}">
                <a16:creationId xmlns:a16="http://schemas.microsoft.com/office/drawing/2014/main" id="{A8AB351C-E28F-9905-00F0-8E0DCF0E00E2}"/>
              </a:ext>
            </a:extLst>
          </p:cNvPr>
          <p:cNvSpPr txBox="1"/>
          <p:nvPr/>
        </p:nvSpPr>
        <p:spPr>
          <a:xfrm>
            <a:off x="7332017" y="1924584"/>
            <a:ext cx="3986224" cy="2693045"/>
          </a:xfrm>
          <a:prstGeom prst="rect">
            <a:avLst/>
          </a:prstGeom>
          <a:noFill/>
        </p:spPr>
        <p:txBody>
          <a:bodyPr wrap="square">
            <a:spAutoFit/>
          </a:bodyPr>
          <a:lstStyle/>
          <a:p>
            <a:pPr marL="182880" marR="0" lvl="0" indent="-182880" algn="l" defTabSz="68578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EPIA referrals for </a:t>
            </a:r>
            <a:r>
              <a:rPr kumimoji="0" lang="en-US" sz="1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all plans have decreased 62% from 2022 to 2024. </a:t>
            </a:r>
          </a:p>
          <a:p>
            <a:pPr marL="640080" lvl="1" indent="-182880" defTabSz="685783">
              <a:spcAft>
                <a:spcPts val="600"/>
              </a:spcAft>
              <a:buFont typeface="Arial" panose="020B0604020202020204" pitchFamily="34" charset="0"/>
              <a:buChar char="•"/>
              <a:defRPr/>
            </a:pPr>
            <a:r>
              <a:rPr kumimoji="0" lang="en-US" sz="140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Referrals for Non-dual MassHealth members (Managed &amp; Unmanaged Medicaid) decreased 72% (2022 vs 2024). </a:t>
            </a:r>
            <a:endParaRPr kumimoji="0" lang="en-US" sz="14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182880" marR="0" lvl="0" indent="-182880" algn="l" defTabSz="68578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EPIA referrals decreased by </a:t>
            </a:r>
            <a:r>
              <a:rPr kumimoji="0" lang="en-US" sz="1400" b="1" i="0" u="none" strike="noStrike" kern="1200" cap="none" spc="0" normalizeH="0" baseline="0" noProof="0" dirty="0">
                <a:ln>
                  <a:noFill/>
                </a:ln>
                <a:solidFill>
                  <a:srgbClr val="000000"/>
                </a:solidFill>
                <a:effectLst/>
                <a:uLnTx/>
                <a:uFillTx/>
                <a:latin typeface="Arial"/>
                <a:ea typeface="+mn-ea"/>
                <a:cs typeface="+mn-cs"/>
              </a:rPr>
              <a:t>44% for all plans </a:t>
            </a:r>
            <a:r>
              <a:rPr kumimoji="0" lang="en-US" sz="1400" b="0" i="0" u="none" strike="noStrike" kern="1200" cap="none" spc="0" normalizeH="0" baseline="0" noProof="0" dirty="0">
                <a:ln>
                  <a:noFill/>
                </a:ln>
                <a:solidFill>
                  <a:srgbClr val="000000"/>
                </a:solidFill>
                <a:effectLst/>
                <a:uLnTx/>
                <a:uFillTx/>
                <a:latin typeface="Arial"/>
                <a:ea typeface="+mn-ea"/>
                <a:cs typeface="+mn-cs"/>
              </a:rPr>
              <a:t>(2023 vs 2024). </a:t>
            </a:r>
          </a:p>
          <a:p>
            <a:pPr marL="640080" lvl="1" indent="-182880" defTabSz="685783">
              <a:spcAft>
                <a:spcPts val="6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For Non-dual MassHealth members, referrals </a:t>
            </a:r>
            <a:r>
              <a:rPr kumimoji="0" lang="en-US" sz="1400" b="1" i="0" u="none" strike="noStrike" kern="1200" cap="none" spc="0" normalizeH="0" baseline="0" noProof="0" dirty="0">
                <a:ln>
                  <a:noFill/>
                </a:ln>
                <a:solidFill>
                  <a:srgbClr val="000000"/>
                </a:solidFill>
                <a:effectLst/>
                <a:uLnTx/>
                <a:uFillTx/>
                <a:latin typeface="Arial"/>
                <a:ea typeface="+mn-ea"/>
                <a:cs typeface="+mn-cs"/>
              </a:rPr>
              <a:t>decreased by 52</a:t>
            </a:r>
            <a:r>
              <a:rPr kumimoji="0" lang="en-US" sz="1400" b="0" i="0" u="none" strike="noStrike" kern="1200" cap="none" spc="0" normalizeH="0" baseline="0" noProof="0" dirty="0">
                <a:ln>
                  <a:noFill/>
                </a:ln>
                <a:solidFill>
                  <a:srgbClr val="000000"/>
                </a:solidFill>
                <a:effectLst/>
                <a:uLnTx/>
                <a:uFillTx/>
                <a:latin typeface="Arial"/>
                <a:ea typeface="+mn-ea"/>
                <a:cs typeface="+mn-cs"/>
              </a:rPr>
              <a:t>% (2023 vs 2024).</a:t>
            </a:r>
          </a:p>
        </p:txBody>
      </p:sp>
      <p:sp>
        <p:nvSpPr>
          <p:cNvPr id="21" name="Oval 20">
            <a:extLst>
              <a:ext uri="{FF2B5EF4-FFF2-40B4-BE49-F238E27FC236}">
                <a16:creationId xmlns:a16="http://schemas.microsoft.com/office/drawing/2014/main" id="{BBCE2169-CF46-0F44-2C50-F48310F3D670}"/>
              </a:ext>
            </a:extLst>
          </p:cNvPr>
          <p:cNvSpPr/>
          <p:nvPr/>
        </p:nvSpPr>
        <p:spPr>
          <a:xfrm>
            <a:off x="2788787" y="1948706"/>
            <a:ext cx="814475" cy="450574"/>
          </a:xfrm>
          <a:prstGeom prst="ellipse">
            <a:avLst/>
          </a:prstGeom>
          <a:solidFill>
            <a:schemeClr val="accent2">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3F1BBDD4-45D1-E3DD-7071-AE6F406C9D9B}"/>
              </a:ext>
            </a:extLst>
          </p:cNvPr>
          <p:cNvSpPr txBox="1"/>
          <p:nvPr/>
        </p:nvSpPr>
        <p:spPr>
          <a:xfrm>
            <a:off x="2968128" y="1994830"/>
            <a:ext cx="6511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62%</a:t>
            </a:r>
          </a:p>
        </p:txBody>
      </p:sp>
      <p:sp>
        <p:nvSpPr>
          <p:cNvPr id="24" name="Arrow: Down 23">
            <a:extLst>
              <a:ext uri="{FF2B5EF4-FFF2-40B4-BE49-F238E27FC236}">
                <a16:creationId xmlns:a16="http://schemas.microsoft.com/office/drawing/2014/main" id="{FD47A6FC-D41B-2779-B188-E6A7A02FE78A}"/>
              </a:ext>
            </a:extLst>
          </p:cNvPr>
          <p:cNvSpPr/>
          <p:nvPr/>
        </p:nvSpPr>
        <p:spPr>
          <a:xfrm>
            <a:off x="2905892" y="2066716"/>
            <a:ext cx="106018" cy="1863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Arial"/>
              <a:ea typeface="+mn-ea"/>
              <a:cs typeface="+mn-cs"/>
            </a:endParaRPr>
          </a:p>
        </p:txBody>
      </p:sp>
      <p:sp>
        <p:nvSpPr>
          <p:cNvPr id="36" name="TextBox 17">
            <a:extLst>
              <a:ext uri="{FF2B5EF4-FFF2-40B4-BE49-F238E27FC236}">
                <a16:creationId xmlns:a16="http://schemas.microsoft.com/office/drawing/2014/main" id="{09C52660-6C6C-5E0B-EB66-99036807CBE8}"/>
              </a:ext>
            </a:extLst>
          </p:cNvPr>
          <p:cNvSpPr txBox="1"/>
          <p:nvPr/>
        </p:nvSpPr>
        <p:spPr>
          <a:xfrm>
            <a:off x="4396594" y="3213556"/>
            <a:ext cx="1525378"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600"/>
              </a:spcBef>
              <a:spcAft>
                <a:spcPts val="600"/>
              </a:spcAft>
              <a:buClrTx/>
              <a:buSzTx/>
              <a:buFontTx/>
              <a:buNone/>
              <a:tabLst/>
              <a:defRPr/>
            </a:pPr>
            <a:r>
              <a:rPr kumimoji="0" lang="en-US" sz="11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1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US" sz="11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 for Non-Dual MassHealth)</a:t>
            </a:r>
            <a:endPar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TextBox 15">
            <a:extLst>
              <a:ext uri="{FF2B5EF4-FFF2-40B4-BE49-F238E27FC236}">
                <a16:creationId xmlns:a16="http://schemas.microsoft.com/office/drawing/2014/main" id="{81A5A416-3F2A-1554-A6F8-793AF99041DB}"/>
              </a:ext>
            </a:extLst>
          </p:cNvPr>
          <p:cNvSpPr txBox="1"/>
          <p:nvPr/>
        </p:nvSpPr>
        <p:spPr>
          <a:xfrm>
            <a:off x="3447088" y="2114854"/>
            <a:ext cx="2775850" cy="261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600"/>
              </a:spcBef>
              <a:spcAft>
                <a:spcPts val="600"/>
              </a:spcAft>
              <a:buClrTx/>
              <a:buSzTx/>
              <a:buFontTx/>
              <a:buNone/>
              <a:tabLst/>
              <a:defRPr/>
            </a:pPr>
            <a:r>
              <a:rPr kumimoji="0" lang="en-US" sz="11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1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11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72% for Non-Dual MassHealth)</a:t>
            </a:r>
            <a:endPar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2C627632-059A-1EF7-D36A-3B2142DD6FEA}"/>
              </a:ext>
            </a:extLst>
          </p:cNvPr>
          <p:cNvSpPr txBox="1"/>
          <p:nvPr/>
        </p:nvSpPr>
        <p:spPr>
          <a:xfrm>
            <a:off x="669134" y="621419"/>
            <a:ext cx="11134816" cy="584775"/>
          </a:xfrm>
          <a:prstGeom prst="rect">
            <a:avLst/>
          </a:prstGeom>
          <a:noFill/>
        </p:spPr>
        <p:txBody>
          <a:bodyPr wrap="square">
            <a:spAutoFit/>
          </a:bodyPr>
          <a:lstStyle/>
          <a:p>
            <a:r>
              <a:rPr kumimoji="0" lang="en-US" sz="1600" b="0" i="0" u="none" strike="noStrike" kern="0" cap="none" spc="0" normalizeH="0" baseline="0" noProof="0" dirty="0">
                <a:ln>
                  <a:noFill/>
                </a:ln>
                <a:solidFill>
                  <a:srgbClr val="000000"/>
                </a:solidFill>
                <a:effectLst/>
                <a:uLnTx/>
                <a:uFillTx/>
                <a:latin typeface="Arial"/>
                <a:ea typeface="+mj-ea"/>
                <a:cs typeface="Arial"/>
              </a:rPr>
              <a:t>Rates of EPIA admissions for members awaiting inpatient psychiatry beds for &gt;48 hours for youth and 60 hours for adults continue to decline.</a:t>
            </a:r>
            <a:endParaRPr lang="en-US" dirty="0"/>
          </a:p>
        </p:txBody>
      </p:sp>
      <p:sp>
        <p:nvSpPr>
          <p:cNvPr id="4" name="Rectangle 3">
            <a:extLst>
              <a:ext uri="{FF2B5EF4-FFF2-40B4-BE49-F238E27FC236}">
                <a16:creationId xmlns:a16="http://schemas.microsoft.com/office/drawing/2014/main" id="{C5D86F90-F7C1-99F5-9B96-59FF6427D8CD}"/>
              </a:ext>
            </a:extLst>
          </p:cNvPr>
          <p:cNvSpPr/>
          <p:nvPr/>
        </p:nvSpPr>
        <p:spPr>
          <a:xfrm>
            <a:off x="7592078" y="6696417"/>
            <a:ext cx="4599922" cy="161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552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ZFqrXhPKHU8Yhhb3vx3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ZFqrXhPKHU8Yhhb3vx3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vnt24sbzCuZEp.pcHEd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ZFqrXhPKHU8Yhhb3vx3Q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heme/theme1.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MH theme">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3136e126907695fff5bbe466e92f37c0">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e878acc0b5a03c4ff6afc3f34f0f2729"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033965b-dcc6-4f7a-862c-ab8aa33e72ed}"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1C43B-F658-46CF-9FA1-11E9428FE2E7}">
  <ds:schemaRefs>
    <ds:schemaRef ds:uri="http://schemas.microsoft.com/sharepoint/v3/contenttype/forms"/>
  </ds:schemaRefs>
</ds:datastoreItem>
</file>

<file path=customXml/itemProps2.xml><?xml version="1.0" encoding="utf-8"?>
<ds:datastoreItem xmlns:ds="http://schemas.openxmlformats.org/officeDocument/2006/customXml" ds:itemID="{259F294A-B342-48AB-862E-64C1BD47EB09}">
  <ds:schemaRefs>
    <ds:schemaRef ds:uri="http://www.w3.org/XML/1998/namespace"/>
    <ds:schemaRef ds:uri="http://schemas.microsoft.com/office/2006/documentManagement/types"/>
    <ds:schemaRef ds:uri="http://schemas.openxmlformats.org/package/2006/metadata/core-properties"/>
    <ds:schemaRef ds:uri="84e97cf7-d201-4266-b669-9750d8c82d63"/>
    <ds:schemaRef ds:uri="http://schemas.microsoft.com/office/2006/metadata/properties"/>
    <ds:schemaRef ds:uri="http://purl.org/dc/dcmitype/"/>
    <ds:schemaRef ds:uri="http://schemas.microsoft.com/office/infopath/2007/PartnerControls"/>
    <ds:schemaRef ds:uri="3681058a-78c6-45c7-bc37-ed8082d13ab2"/>
    <ds:schemaRef ds:uri="http://purl.org/dc/terms/"/>
    <ds:schemaRef ds:uri="http://purl.org/dc/elements/1.1/"/>
    <ds:schemaRef ds:uri="8dc463d1-7512-4307-aa25-cd34dcf4b9c6"/>
    <ds:schemaRef ds:uri="085a72da-5ea7-4a13-8700-b4c95b94bfc9"/>
    <ds:schemaRef ds:uri="e1196768-4157-4d80-b3c6-79cf9493a5fe"/>
    <ds:schemaRef ds:uri="5f8eec94-f1e8-4333-9199-0fcb2e707b9d"/>
  </ds:schemaRefs>
</ds:datastoreItem>
</file>

<file path=customXml/itemProps3.xml><?xml version="1.0" encoding="utf-8"?>
<ds:datastoreItem xmlns:ds="http://schemas.openxmlformats.org/officeDocument/2006/customXml" ds:itemID="{AF56066F-C2A9-4729-81F2-6452B81483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96768-4157-4d80-b3c6-79cf9493a5fe"/>
    <ds:schemaRef ds:uri="5f8eec94-f1e8-4333-9199-0fcb2e707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blank</Template>
  <TotalTime>19088</TotalTime>
  <Words>1792</Words>
  <Application>Microsoft Office PowerPoint</Application>
  <PresentationFormat>Widescreen</PresentationFormat>
  <Paragraphs>197</Paragraphs>
  <Slides>12</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3" baseType="lpstr">
      <vt:lpstr>Aptos</vt:lpstr>
      <vt:lpstr>Arial</vt:lpstr>
      <vt:lpstr>Arial Narrow</vt:lpstr>
      <vt:lpstr>Arial,Sans-Serif</vt:lpstr>
      <vt:lpstr>Avenir Next LT Pro</vt:lpstr>
      <vt:lpstr>Calibri</vt:lpstr>
      <vt:lpstr>Metropolis</vt:lpstr>
      <vt:lpstr>Wingdings</vt:lpstr>
      <vt:lpstr>Office Theme</vt:lpstr>
      <vt:lpstr>MH theme</vt:lpstr>
      <vt:lpstr>think-cell Slide</vt:lpstr>
      <vt:lpstr>Behavioral Health Crisis Services</vt:lpstr>
      <vt:lpstr>Agenda </vt:lpstr>
      <vt:lpstr>Historical and Structural Challenges in Behavioral Health </vt:lpstr>
      <vt:lpstr>The Behavioral Health Roadmap:  Community Behavioral Health Centers (CBHCs)</vt:lpstr>
      <vt:lpstr>CBHC Background: Easier, more convenient access to behavioral health services</vt:lpstr>
      <vt:lpstr>The Massachusetts  Behavioral Health Help Line </vt:lpstr>
      <vt:lpstr>Behavioral Health Help Line: Key Elements</vt:lpstr>
      <vt:lpstr>BH Roadmap Impact Since Launch January 2023, as of July 2025</vt:lpstr>
      <vt:lpstr>Expedited Psychiatric Inpatient Admission (EPIA) Trends 2022-2024</vt:lpstr>
      <vt:lpstr>Behavioral Health Roadmap Feedback Portal</vt:lpstr>
      <vt:lpstr>Community Behavioral Health Centers and their catchment areas</vt:lpstr>
      <vt:lpstr>CBHC Contacts</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PowerPoint Templates</dc:title>
  <dc:creator>Rubel, Jeremy (EHS)</dc:creator>
  <cp:lastModifiedBy>Merisola, Eileen J (EHS)</cp:lastModifiedBy>
  <cp:revision>68</cp:revision>
  <dcterms:created xsi:type="dcterms:W3CDTF">2020-02-28T12:40:34Z</dcterms:created>
  <dcterms:modified xsi:type="dcterms:W3CDTF">2025-10-07T15:35:21Z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