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</p:sldMasterIdLst>
  <p:notesMasterIdLst>
    <p:notesMasterId r:id="rId13"/>
  </p:notesMasterIdLst>
  <p:sldIdLst>
    <p:sldId id="256" r:id="rId5"/>
    <p:sldId id="2145705583" r:id="rId6"/>
    <p:sldId id="2145705728" r:id="rId7"/>
    <p:sldId id="2145705730" r:id="rId8"/>
    <p:sldId id="2145705723" r:id="rId9"/>
    <p:sldId id="2145705729" r:id="rId10"/>
    <p:sldId id="2145705702" r:id="rId11"/>
    <p:sldId id="214570571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1B9E0C-1823-9ABF-8D52-FAC168531F6B}" name="Delaney, Megan R. (A&amp;F)" initials="DMR(" userId="S::Megan.R.Delaney2@mass.gov::730d6824-8d60-4eb8-89aa-b1380896617a" providerId="AD"/>
  <p188:author id="{9752AE1A-BD6E-C802-793E-6B450C9BDE1C}" name="Stone, Ben (EOHLC)" initials="S(" userId="S::ben.stone@mass.gov::0f424737-e0a8-485e-8b2b-d868465df3b2" providerId="AD"/>
  <p188:author id="{DDF49221-BD9C-7E7D-BD1D-1FED62A37D93}" name="Simao, Conor (A&amp;F)" initials="S(" userId="S::conor.simao@mass.gov::24a3fdc9-76f9-44a5-9eb3-4d4cffee8da6" providerId="AD"/>
  <p188:author id="{02DF5826-D80F-0AD6-7A68-3C181699E5B1}" name="Marceau, Amelia (A&amp;F)" initials="M(" userId="S::amelia.marceau@mass.gov::6c42bb6f-22e3-476b-a51a-b4799ff4565c" providerId="AD"/>
  <p188:author id="{87268935-4B0D-9DCD-E85C-FDE5BA153150}" name="Rooney, Jake (A&amp;F)" initials="R(" userId="S::jake.rooney@mass.gov::0b895a14-7b0d-4122-bdb6-b61f1a8e0c82" providerId="AD"/>
  <p188:author id="{03BF0441-3D68-6BF3-0FE4-8DAB55A9CE1E}" name="Caljouw, John (A&amp;F)" initials="CJ(" userId="S::john.Caljouw@mass.gov::98f79e61-9be3-4869-99d8-e269d906329f" providerId="AD"/>
  <p188:author id="{80AAC445-F916-5087-4AF0-9E650705E59A}" name="Taronas, Laura (A&amp;F)" initials="T(" userId="S::laura.taronas@mass.gov::e61f96bf-22d5-46a2-8cbd-f483af5681fd" providerId="AD"/>
  <p188:author id="{1470584B-79CF-69EE-322C-2705A162878B}" name="Bryant, Benjamin (EOHLC)" initials="BB(" userId="S::Benjamin.Bryant@mass.gov::d9f20d2d-3d0a-4c4c-bc1c-5d95aab57509" providerId="AD"/>
  <p188:author id="{18CC7F4C-439E-CFA7-BD51-C4E901705248}" name="Dearing, Philip (EOHLC)" initials="DP" userId="S::philip.dearing@mass.gov::ce333ee0-ab1a-4fe1-9c34-5cddae6d31b6" providerId="AD"/>
  <p188:author id="{B6552A53-3A94-4486-38B1-3F74EAC993C5}" name="Dearing, Philip (EOHLC)" initials="PD" userId="S::Philip.Dearing@mass.gov::ce333ee0-ab1a-4fe1-9c34-5cddae6d31b6" providerId="AD"/>
  <p188:author id="{A531355E-2B15-76AA-81D6-FA6682EA9573}" name="Walsh, Matthew (EOHLC)" initials="WM" userId="S::matthew.walsh@mass.gov::6b9d2727-13b7-4fba-bda7-e67533322e9c" providerId="AD"/>
  <p188:author id="{5D0B106C-19C5-C25D-CC22-1F2C9A8B4A47}" name="Rubin, Roberta (EOHLC)" initials="RR" userId="S::roberta.rubin@mass.gov::2cbd6095-3de4-4e08-a541-e182ee3ba991" providerId="AD"/>
  <p188:author id="{755CA26C-E983-2981-90EC-EECEB853650F}" name="McLaughlin, Gina (EOHLC)" initials="M(" userId="S::gina.mclaughlin@mass.gov::34be0a45-b8e4-4c3b-8f50-cef1dc2b6f0b" providerId="AD"/>
  <p188:author id="{7D38A573-056E-60D3-8E60-1F2A5A13B5D1}" name="Sullivan, Dana C. (ANF)" initials="DCS" userId="Sullivan, Dana C. (ANF)" providerId="None"/>
  <p188:author id="{DD852876-9768-2730-E848-51568AB9C37A}" name="Ricciarelli, Julia (A&amp;F)" initials="R(" userId="S::julia.ricciarelli@mass.gov::22b536b9-b675-40a9-b573-19d5593eb837" providerId="AD"/>
  <p188:author id="{C631F979-F338-EDEB-5F1D-2578B91121E3}" name="Attia, Mark (A&amp;F)" initials="A(" userId="S::mark.attia@mass.gov::4aeb8811-86d4-4fe3-aa7a-edc5a4bee0c3" providerId="AD"/>
  <p188:author id="{DD67527A-C5DA-C6BC-AF98-9F9921C092EE}" name="Walsh, Matthew (EOHLC)" initials="WM(" userId="S::Matthew.Walsh@mass.gov::6b9d2727-13b7-4fba-bda7-e67533322e9c" providerId="AD"/>
  <p188:author id="{4CAE6795-1068-CD6B-6BD3-1F72B1FA07A8}" name="Jesse Kanson-Benanav" initials="JK" userId="S::JesseKanson-Benanav@abundanthousingma.onmicrosoft.com::4cf58c7c-58fa-4e69-a99b-62f500f06064" providerId="AD"/>
  <p188:author id="{4E2B4199-C085-8E73-9EF6-9AFD60BEE019}" name="DeHaven, Carter (A&amp;F)" initials="D(" userId="S::carter.dehaven@mass.gov::481c3a8d-9d64-40e7-8e99-d539b562e513" providerId="AD"/>
  <p188:author id="{36AB639B-E166-9380-9F55-3ED993DE57A1}" name="Barrese, Sarah (EOHLC)" initials="SB" userId="S::Sarah.Barrese2@mass.gov::60d0b564-cec7-47ef-b244-e30e0cfbf4b7" providerId="AD"/>
  <p188:author id="{7F64CD9D-A50E-A048-F989-5748E3F4AF09}" name="Kluchman, Chris (EOHLC)" initials="CK" userId="S::Chris.Kluchman@mass.gov::3b2805cf-7dc0-4105-8ee7-e9f9424f61fe" providerId="AD"/>
  <p188:author id="{E928B0A5-0EEB-7C36-140C-297ACD6F18B2}" name="Tierney, Sean (EOHLC)" initials="ST" userId="S::Sean.Tierney@mass.gov::7a98376c-9b3b-40c3-bb0f-571004252cd9" providerId="AD"/>
  <p188:author id="{557D60B5-E313-7BFF-B708-0D087EF5CC2E}" name="Razzaq, Fatima (EOHLC)" initials="R(" userId="S::fatima.razzaq@mass.gov::cde9a7e3-8673-4b79-b8f3-7056c8fe4543" providerId="AD"/>
  <p188:author id="{250876BA-F1AD-14B1-2976-6B6B94EB1832}" name="Coogan, John (A&amp;F)" initials="CJ(" userId="S::John.Coogan2@mass.gov::9ac26b41-245e-4f87-940c-21856b06aa5b" providerId="AD"/>
  <p188:author id="{2EFB27D2-5561-7D95-F0B4-D9E809F4A868}" name="Shupin, Eric (EOHLC)" initials="S(" userId="S::eric.shupin@mass.gov::c0128860-9151-4cc9-aba2-fd00b56a7c93" providerId="AD"/>
  <p188:author id="{37A928D6-7D11-640A-825D-EF51D928CA94}" name="Simao, Conor (A&amp;F)" initials="SC(" userId="S::Conor.Simao@mass.gov::24a3fdc9-76f9-44a5-9eb3-4d4cffee8da6" providerId="AD"/>
  <p188:author id="{44063EDF-C9FF-F029-E99B-05E45AD09F2D}" name="Renkert, Sara (A&amp;F)" initials="R(" userId="S::sara.renkert@mass.gov::bbfca1a2-6040-42c4-9130-046d166ca358" providerId="AD"/>
  <p188:author id="{5B6282E4-328C-95C6-0EEE-93E1EB5BFD61}" name="Connors, Kaitlyn (A&amp;F)" initials="CK(" userId="S::Kaitlyn.Connors@mass.gov::40e30303-1c2c-4e3c-8345-7c82e4704ecd" providerId="AD"/>
  <p188:author id="{318524F4-E8AA-09B8-D395-D4B952D3FB85}" name="Christopher Marino" initials="CM" userId="S::Christopher.Marino@mass.gov::6cf04f02-1305-410e-ba8b-a7e1fa5d7de3" providerId="AD"/>
  <p188:author id="{B9E483F5-1E99-AD31-9F70-1FF1F133CDED}" name="DeHaven, Carter (A&amp;F)" initials="CD" userId="S::Carter.DeHaven@mass.gov::481c3a8d-9d64-40e7-8e99-d539b562e513" providerId="AD"/>
  <p188:author id="{874EF8FB-0CE7-0198-341B-19C8688BAF69}" name="Coogan, John (A&amp;F)" initials="C(" userId="S::john.coogan2@mass.gov::9ac26b41-245e-4f87-940c-21856b06aa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Jihae A. (A&amp;F)" initials="LJA(" lastIdx="1" clrIdx="0">
    <p:extLst>
      <p:ext uri="{19B8F6BF-5375-455C-9EA6-DF929625EA0E}">
        <p15:presenceInfo xmlns:p15="http://schemas.microsoft.com/office/powerpoint/2012/main" userId="S::Jihae.A.Lee@mass.gov::f5d32d7f-c765-4fd4-bae8-c6ceadb603e2" providerId="AD"/>
      </p:ext>
    </p:extLst>
  </p:cmAuthor>
  <p:cmAuthor id="2" name="Attia, Mark (A&amp;F)" initials="A(" lastIdx="1" clrIdx="1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3" name="Amanda Lee" initials="AL" lastIdx="1" clrIdx="2">
    <p:extLst>
      <p:ext uri="{19B8F6BF-5375-455C-9EA6-DF929625EA0E}">
        <p15:presenceInfo xmlns:p15="http://schemas.microsoft.com/office/powerpoint/2012/main" userId="S::Amanda.Lee@Jefferies.com::a687420c-f119-4693-8740-1458f753c6f2" providerId="AD"/>
      </p:ext>
    </p:extLst>
  </p:cmAuthor>
  <p:cmAuthor id="4" name="Simao, Conor (A&amp;F)" initials="SC(" lastIdx="6" clrIdx="3">
    <p:extLst>
      <p:ext uri="{19B8F6BF-5375-455C-9EA6-DF929625EA0E}">
        <p15:presenceInfo xmlns:p15="http://schemas.microsoft.com/office/powerpoint/2012/main" userId="S::Conor.Simao@mass.gov::24a3fdc9-76f9-44a5-9eb3-4d4cffee8da6" providerId="AD"/>
      </p:ext>
    </p:extLst>
  </p:cmAuthor>
  <p:cmAuthor id="5" name="Delaney, Megan R. (A&amp;F)" initials="D(" lastIdx="5" clrIdx="4">
    <p:extLst>
      <p:ext uri="{19B8F6BF-5375-455C-9EA6-DF929625EA0E}">
        <p15:presenceInfo xmlns:p15="http://schemas.microsoft.com/office/powerpoint/2012/main" userId="S::megan.r.delaney2@mass.gov::730d6824-8d60-4eb8-89aa-b1380896617a" providerId="AD"/>
      </p:ext>
    </p:extLst>
  </p:cmAuthor>
  <p:cmAuthor id="6" name="Coogan, John (A&amp;F)" initials="C(" lastIdx="2" clrIdx="5">
    <p:extLst>
      <p:ext uri="{19B8F6BF-5375-455C-9EA6-DF929625EA0E}">
        <p15:presenceInfo xmlns:p15="http://schemas.microsoft.com/office/powerpoint/2012/main" userId="S::john.coogan2@mass.gov::9ac26b41-245e-4f87-940c-21856b06aa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8F"/>
    <a:srgbClr val="388557"/>
    <a:srgbClr val="D2ECDC"/>
    <a:srgbClr val="C6EFCE"/>
    <a:srgbClr val="FFC7CE"/>
    <a:srgbClr val="FFEB9C"/>
    <a:srgbClr val="FFFFCC"/>
    <a:srgbClr val="F2F2F2"/>
    <a:srgbClr val="CCD1DB"/>
    <a:srgbClr val="F6C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>
        <p:guide orient="horz" pos="1080"/>
        <p:guide pos="2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0168" tIns="40085" rIns="80168" bIns="4008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0168" tIns="40085" rIns="80168" bIns="40085" rtlCol="0"/>
          <a:lstStyle>
            <a:lvl1pPr algn="r">
              <a:defRPr sz="1100"/>
            </a:lvl1pPr>
          </a:lstStyle>
          <a:p>
            <a:fld id="{AAB89070-0BFF-4174-9B51-8A7B8537D77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68" tIns="40085" rIns="80168" bIns="400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80168" tIns="40085" rIns="80168" bIns="400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80168" tIns="40085" rIns="80168" bIns="4008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80168" tIns="40085" rIns="80168" bIns="40085" rtlCol="0" anchor="b"/>
          <a:lstStyle>
            <a:lvl1pPr algn="r">
              <a:defRPr sz="1100"/>
            </a:lvl1pPr>
          </a:lstStyle>
          <a:p>
            <a:fld id="{DA14EB8E-230F-42FB-9C39-F1454E16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1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4EB8E-230F-42FB-9C39-F1454E168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F20DF4-2614-7F5A-76D3-4F3EABFDBF30}"/>
              </a:ext>
            </a:extLst>
          </p:cNvPr>
          <p:cNvSpPr/>
          <p:nvPr userDrawn="1"/>
        </p:nvSpPr>
        <p:spPr>
          <a:xfrm>
            <a:off x="0" y="0"/>
            <a:ext cx="727862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accent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5187276"/>
            <a:ext cx="617397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14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769667"/>
            <a:ext cx="617397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3294404"/>
            <a:ext cx="617397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0C57-9906-930F-C061-20C2B96975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0" y="895739"/>
            <a:ext cx="1353127" cy="13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C31E0-FE61-6220-BFB9-B1E9B7A0E32D}"/>
              </a:ext>
            </a:extLst>
          </p:cNvPr>
          <p:cNvCxnSpPr/>
          <p:nvPr userDrawn="1"/>
        </p:nvCxnSpPr>
        <p:spPr>
          <a:xfrm>
            <a:off x="2211353" y="914236"/>
            <a:ext cx="0" cy="1334278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0EB922-D971-A4F7-34F9-8EF47A437A1F}"/>
              </a:ext>
            </a:extLst>
          </p:cNvPr>
          <p:cNvSpPr txBox="1"/>
          <p:nvPr userDrawn="1"/>
        </p:nvSpPr>
        <p:spPr>
          <a:xfrm>
            <a:off x="2464027" y="1100360"/>
            <a:ext cx="3778900" cy="32682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>
                <a:solidFill>
                  <a:schemeClr val="accent1"/>
                </a:solidFill>
              </a:rPr>
              <a:t>Commonwealth of Massachusetts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A5555-129C-09F4-91DC-889097E4247D}"/>
              </a:ext>
            </a:extLst>
          </p:cNvPr>
          <p:cNvSpPr txBox="1"/>
          <p:nvPr userDrawn="1"/>
        </p:nvSpPr>
        <p:spPr>
          <a:xfrm>
            <a:off x="2477650" y="1503684"/>
            <a:ext cx="4161455" cy="74483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Executive Office of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1"/>
                </a:solidFill>
              </a:rPr>
              <a:t>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23239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FBF15-1051-FCF6-43DD-23A96E7E4983}"/>
              </a:ext>
            </a:extLst>
          </p:cNvPr>
          <p:cNvSpPr/>
          <p:nvPr userDrawn="1"/>
        </p:nvSpPr>
        <p:spPr>
          <a:xfrm>
            <a:off x="0" y="0"/>
            <a:ext cx="12191404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6964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893929" y="3454055"/>
            <a:ext cx="81815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buNone/>
              <a:defRPr lang="en-US" sz="2000" dirty="0">
                <a:solidFill>
                  <a:schemeClr val="accent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3929" y="2655901"/>
            <a:ext cx="818150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lang="en-US" sz="4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" name="Picture 2" descr="Seal of Massachusetts - Wikipedia">
            <a:extLst>
              <a:ext uri="{FF2B5EF4-FFF2-40B4-BE49-F238E27FC236}">
                <a16:creationId xmlns:a16="http://schemas.microsoft.com/office/drawing/2014/main" id="{240B148E-504A-11A8-DFC1-2E317A8ED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" y="2305359"/>
            <a:ext cx="1778045" cy="17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A4EEE50B-DE53-0267-B987-86DDCD5611E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C07408-8552-DE7C-EE84-27BD15DAEB34}"/>
              </a:ext>
            </a:extLst>
          </p:cNvPr>
          <p:cNvCxnSpPr>
            <a:cxnSpLocks/>
          </p:cNvCxnSpPr>
          <p:nvPr userDrawn="1"/>
        </p:nvCxnSpPr>
        <p:spPr>
          <a:xfrm>
            <a:off x="2621900" y="2305359"/>
            <a:ext cx="0" cy="1777582"/>
          </a:xfrm>
          <a:prstGeom prst="line">
            <a:avLst/>
          </a:prstGeom>
          <a:ln w="571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E5C6D73-C03E-A17A-DB6A-E78B3DA81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3518322-8913-5D27-9601-BFE9BEFB4AB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323EB21B-95AA-2B4C-9134-1269A575FFF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2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037" y="1514475"/>
            <a:ext cx="11082528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E21AFB-10B9-74DC-B192-87E6947FA2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DB5644E-EE7D-06EC-1B37-CA063FC4E5E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01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3" imgH="416" progId="TCLayout.ActiveDocument.1">
                  <p:embed/>
                </p:oleObj>
              </mc:Choice>
              <mc:Fallback>
                <p:oleObj name="think-cell Slide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BD363-9B0F-4C6C-AEB1-A224173E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64D26E-6FA9-ED28-5A65-6241195C2D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35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3CB03F8-3FD8-C7CD-0FF1-0432A52AAC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8489" y="1514475"/>
            <a:ext cx="5438775" cy="485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54CE8EF-B3B7-CDFC-9AF7-EE2F780B2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" y="1101337"/>
            <a:ext cx="11082528" cy="27699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824416D-AFE6-08A7-E4B9-0CFE919218E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00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6" name="Picture 2" descr="Seal of Massachusetts - Wikipedia">
            <a:extLst>
              <a:ext uri="{FF2B5EF4-FFF2-40B4-BE49-F238E27FC236}">
                <a16:creationId xmlns:a16="http://schemas.microsoft.com/office/drawing/2014/main" id="{80C093E0-C817-4F0A-A377-B08ED9F22A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80" y="65317"/>
            <a:ext cx="845972" cy="8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">
            <a:extLst>
              <a:ext uri="{FF2B5EF4-FFF2-40B4-BE49-F238E27FC236}">
                <a16:creationId xmlns:a16="http://schemas.microsoft.com/office/drawing/2014/main" id="{4A14795E-7C1B-5C31-ACF6-1E34D7B703C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716610" y="661359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5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35914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FB1479BB-3467-409E-A104-0D87D27AAC4B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33172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8816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411265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211646D3-F78C-4B25-8400-C661FAD08A4E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B021BBA-48A1-429D-AA7E-AC9A036BC7FF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0AC70767-09D6-4921-87E1-C04A7A85D81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9F3F402B-1959-4C86-B039-9DEA006D844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F117518E-15B0-4AA6-BDED-9D4E3B0E5B1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15FADA6A-22D9-4F7E-B242-9B37942876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107AB14C-664F-48E5-B849-8B34F08AEE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DF7B842-1ABC-48A3-80EB-6CE45E94B1A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E4295754-646D-423F-B67B-4DE55D3505A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3FFEC667-EC80-4497-8AC9-AB964A0B741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D8A52052-770F-4D10-BC37-4F3CD2A190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0D17E38E-FA20-4D94-AAE9-C1214F8D21B0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3D7D201-9065-4BA2-8174-C06ADE0EC9E5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CBE9DD3-6EA1-4E1C-B31C-078C64F019C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18EB24D-60A7-4E7B-8C92-584C918D6F2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A2E9A3E-201E-44F7-B8A2-EB045F5DC738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B8F539DC-1462-4592-8D65-533D04087074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F42F8DB-B562-4ED4-8ED5-5A971C7B987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A13A721-530D-48D9-9C3C-84145923620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8D5F220-86F6-47D7-A1D1-D19205E2A59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CBF3CE22-7BA6-42A1-83BD-D41C363738B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6C9D0E8E-0975-4B29-A4AD-AB48A3F1BD5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D139EA4C-B92F-4DFE-B991-1AF2ACD5B2D7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02F0F19-90EE-488E-9352-AF3D808ACB3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B8594A-A475-4AE5-8DA2-25F4DF3A7C4C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F037FB3B-A298-46B9-B5AC-43C63B06031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AE0541F-C09C-4180-88B5-9D227A18492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48728647-1FDA-48A8-9913-AAAA99F369D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AC5E30E-42F9-4F3E-96F6-75B07AFB41C7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77E130E0-46CA-4B27-9B39-FF8BB4C297C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7ECA85FA-CF5C-40DE-BDB1-AEBD248992A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4C65CC24-94AC-4BCA-9DF2-1F7B276A854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6200114-E40E-4A8E-AE10-F89A1D77D4D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A7C0AE57-9CA5-4DCD-81B0-00B01DC0471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06A73F36-16E3-43A8-AB3E-09620D2FFBE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D8625409-BDD1-45C7-AD1E-3BDAEDB5094C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B8563CB-99B9-46F3-9F32-999D5EBE12F2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C0D429E6-96A8-4BE1-AB91-221C57BB01AD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0C9A666D-7268-404F-BCEC-978D1FD5E54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5B6943-4B16-4DBA-FC8B-554C77CC2CB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3" y="76430"/>
            <a:ext cx="853046" cy="8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77" r:id="rId3"/>
    <p:sldLayoutId id="2147483692" r:id="rId4"/>
    <p:sldLayoutId id="2147483689" r:id="rId5"/>
    <p:sldLayoutId id="2147483690" r:id="rId6"/>
    <p:sldLayoutId id="2147483688" r:id="rId7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1" kern="1200" spc="0" baseline="0" dirty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25771-1314-5BF7-7213-1785A2AB1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146" y="5865069"/>
            <a:ext cx="6173979" cy="215444"/>
          </a:xfrm>
        </p:spPr>
        <p:txBody>
          <a:bodyPr/>
          <a:lstStyle/>
          <a:p>
            <a:r>
              <a:rPr lang="en-US">
                <a:cs typeface="Arial"/>
              </a:rPr>
              <a:t>March 11</a:t>
            </a:r>
            <a:r>
              <a:rPr lang="en-US" dirty="0">
                <a:cs typeface="Arial"/>
              </a:rPr>
              <a:t>, 2026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1A61C-8CFC-7695-51FC-A864F0CF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40" y="3537510"/>
            <a:ext cx="6173979" cy="1846659"/>
          </a:xfrm>
        </p:spPr>
        <p:txBody>
          <a:bodyPr/>
          <a:lstStyle/>
          <a:p>
            <a:r>
              <a:rPr lang="en-US" sz="3600"/>
              <a:t>Crumbling Concrete Stakeholder Working Group</a:t>
            </a:r>
            <a:br>
              <a:rPr lang="en-US" sz="2000"/>
            </a:br>
            <a:br>
              <a:rPr lang="en-US" sz="2400" b="0"/>
            </a:br>
            <a:r>
              <a:rPr lang="en-US" sz="2400" b="0"/>
              <a:t>Draft Recommendations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028B61B-25D8-5187-F9E2-429ADA713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58670"/>
              </p:ext>
            </p:extLst>
          </p:nvPr>
        </p:nvGraphicFramePr>
        <p:xfrm>
          <a:off x="554736" y="1665442"/>
          <a:ext cx="10975979" cy="3147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085">
                  <a:extLst>
                    <a:ext uri="{9D8B030D-6E8A-4147-A177-3AD203B41FA5}">
                      <a16:colId xmlns:a16="http://schemas.microsoft.com/office/drawing/2014/main" val="3478081800"/>
                    </a:ext>
                  </a:extLst>
                </a:gridCol>
                <a:gridCol w="1887894">
                  <a:extLst>
                    <a:ext uri="{9D8B030D-6E8A-4147-A177-3AD203B41FA5}">
                      <a16:colId xmlns:a16="http://schemas.microsoft.com/office/drawing/2014/main" val="1808871423"/>
                    </a:ext>
                  </a:extLst>
                </a:gridCol>
              </a:tblGrid>
              <a:tr h="1035435">
                <a:tc>
                  <a:txBody>
                    <a:bodyPr/>
                    <a:lstStyle/>
                    <a:p>
                      <a:r>
                        <a:rPr lang="en-US" sz="2000" b="0" strike="noStrike" dirty="0">
                          <a:solidFill>
                            <a:schemeClr val="tx1"/>
                          </a:solidFill>
                        </a:rPr>
                        <a:t>Remediation sub-group discussion</a:t>
                      </a:r>
                    </a:p>
                  </a:txBody>
                  <a:tcPr marL="86141" marR="86141" marT="38604" marB="386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3 - 4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6141" marR="86141" marT="38604" marB="386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982569"/>
                  </a:ext>
                </a:extLst>
              </a:tr>
              <a:tr h="10354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Lending and prevention sub-groups updates</a:t>
                      </a:r>
                      <a:endParaRPr lang="en-US" sz="20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86141" marR="86141" marT="38604" marB="386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5 - 6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6141" marR="86141" marT="38604" marB="386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34489"/>
                  </a:ext>
                </a:extLst>
              </a:tr>
              <a:tr h="1076853">
                <a:tc>
                  <a:txBody>
                    <a:bodyPr/>
                    <a:lstStyle/>
                    <a:p>
                      <a:r>
                        <a:rPr lang="en-US" sz="2000" b="0" strike="noStrike" dirty="0">
                          <a:solidFill>
                            <a:schemeClr val="tx1"/>
                          </a:solidFill>
                        </a:rPr>
                        <a:t>Next Steps</a:t>
                      </a:r>
                    </a:p>
                  </a:txBody>
                  <a:tcPr marL="86141" marR="86141" marT="38604" marB="386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7 - 8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6141" marR="86141" marT="38604" marB="386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9392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CA91A0F-8708-3D73-4D59-9DC4E67C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0602418" cy="731520"/>
          </a:xfrm>
        </p:spPr>
        <p:txBody>
          <a:bodyPr/>
          <a:lstStyle/>
          <a:p>
            <a:r>
              <a:rPr lang="en-US" sz="2800">
                <a:cs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1800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DB22C-5058-9B0A-4D69-018B33F71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A7C3-29D7-F9F4-7AC2-BF3B1E4D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 sub-group: Implementation trade-offs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5FBFC-EEBE-1D90-F512-7BAA4772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5388695" cy="426270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i="0" u="sng" dirty="0">
                <a:cs typeface="Arial"/>
              </a:rPr>
              <a:t>Developing a parallel CFSIC program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Connecticut has built out a captive insurance program that works well for homeowners – it has deployed over $190M to over 1,500 homes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MA could build a parallel 'clone' of that program. It would be a distinct entity governed by a MA-based trust and board of directors, but could be set up using the proven model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Upfront cost of $1M for buying CT IP and incorporating.</a:t>
            </a:r>
            <a:endParaRPr lang="en-US" b="0" i="0" dirty="0"/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~$1.5-$1.8M to administer the program each year by a team of consultants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Program likely ready to disburse funds within a year of passage with funding</a:t>
            </a:r>
            <a:endParaRPr lang="en-US" b="0" i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6ED2856-A01A-AD07-86B1-C7815AFF1BBB}"/>
              </a:ext>
            </a:extLst>
          </p:cNvPr>
          <p:cNvSpPr txBox="1">
            <a:spLocks/>
          </p:cNvSpPr>
          <p:nvPr/>
        </p:nvSpPr>
        <p:spPr>
          <a:xfrm>
            <a:off x="6484937" y="1094987"/>
            <a:ext cx="5388695" cy="38318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en-US" sz="1800" b="1" i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43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i="0" u="sng" dirty="0">
                <a:cs typeface="Arial"/>
              </a:rPr>
              <a:t>Developing an in-house program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Massachusetts could build out a distinct program with similar goals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A quasi-governmental entity like MHP, </a:t>
            </a:r>
            <a:r>
              <a:rPr lang="en-US" b="0" i="0" dirty="0" err="1">
                <a:cs typeface="Arial"/>
              </a:rPr>
              <a:t>MassHousing</a:t>
            </a:r>
            <a:r>
              <a:rPr lang="en-US" b="0" i="0" dirty="0">
                <a:cs typeface="Arial"/>
              </a:rPr>
              <a:t>, or CEDAC might be best positioned to run a program like this given their nimbleness and experience with programs like this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cs typeface="Arial"/>
              </a:rPr>
              <a:t>The sub-group is working to model out what administrative costs and timing would look like. It would likely take 12-18 months to set up the program, but the ongoing administrative costs may be lower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129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B4B5-0AAA-E44E-F20D-294AFAB3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Remediation sub-group: financing options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E70DC-3768-48E9-6A65-E4E18004EC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11082528" cy="407803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400" b="0" i="0" dirty="0">
                <a:cs typeface="Arial"/>
              </a:rPr>
              <a:t>Proposed financing options for the program: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 b="0" i="0" dirty="0">
                <a:cs typeface="Arial"/>
              </a:rPr>
              <a:t>$6-$12 per year homeowner's insurance surcharge. Would generate ~$15-$30M per year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 b="0" i="0" dirty="0">
                <a:latin typeface="Arial"/>
                <a:cs typeface="Arial"/>
              </a:rPr>
              <a:t>$6 surcharge per cubic yard of concrete sold in the Commonwealth. May bring in around $12M per year, but further refinement is needed on that estimate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 b="0" i="0" dirty="0">
                <a:cs typeface="Arial"/>
              </a:rPr>
              <a:t>Other options include: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 sz="2400" dirty="0">
                <a:solidFill>
                  <a:srgbClr val="14558F"/>
                </a:solidFill>
                <a:cs typeface="Arial"/>
              </a:rPr>
              <a:t>Bond financing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 sz="2400" dirty="0">
                <a:solidFill>
                  <a:srgbClr val="14558F"/>
                </a:solidFill>
                <a:cs typeface="Arial"/>
              </a:rPr>
              <a:t>Annual appropriation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 sz="2400" dirty="0">
                <a:solidFill>
                  <a:srgbClr val="14558F"/>
                </a:solidFill>
                <a:cs typeface="Arial"/>
              </a:rPr>
              <a:t>An initial earmark</a:t>
            </a:r>
          </a:p>
          <a:p>
            <a:pPr lvl="1" indent="0">
              <a:buNone/>
            </a:pPr>
            <a:endParaRPr lang="en-US" sz="2400">
              <a:solidFill>
                <a:srgbClr val="14558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1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D180-ADAA-69FC-487A-F0A13163D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D3D2-2DFA-4E47-CADE-DF5C81B1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Lending sub-group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3788B-44CF-C3FD-E3A6-4AC14DB9AE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11082528" cy="477053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800" b="0" i="0" dirty="0">
                <a:cs typeface="Arial"/>
              </a:rPr>
              <a:t>Lending options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cs typeface="Arial"/>
              </a:rPr>
              <a:t>Zero interest loan repaid monthly. Passes on to the next homeowner after sale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cs typeface="Arial"/>
              </a:rPr>
              <a:t>Zero interest loan repaid at sale/closing. Forgivable up to the mortgage amount.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cs typeface="Arial"/>
              </a:rPr>
              <a:t>Supplemental loan program if grant program is set up</a:t>
            </a:r>
          </a:p>
          <a:p>
            <a:pPr marL="514350" indent="-514350">
              <a:buAutoNum type="arabicPeriod"/>
            </a:pPr>
            <a:r>
              <a:rPr lang="en-US" sz="2800" b="0" i="0" dirty="0">
                <a:cs typeface="Arial"/>
              </a:rPr>
              <a:t>Other ideas TBD</a:t>
            </a:r>
            <a:endParaRPr lang="en-US" sz="2800" b="0" i="0" dirty="0"/>
          </a:p>
          <a:p>
            <a:pPr marL="514350" indent="-514350">
              <a:buAutoNum type="arabicPeriod"/>
            </a:pPr>
            <a:endParaRPr lang="en-US" sz="2800" b="0" i="0" dirty="0"/>
          </a:p>
          <a:p>
            <a:r>
              <a:rPr lang="en-US" sz="2800" b="0" i="0" dirty="0" err="1">
                <a:cs typeface="Arial"/>
              </a:rPr>
              <a:t>MassHousing</a:t>
            </a:r>
            <a:r>
              <a:rPr lang="en-US" sz="2800" b="0" i="0" dirty="0">
                <a:cs typeface="Arial"/>
              </a:rPr>
              <a:t>, MHP, or CEDAC may be best positioned to administer a loan program with their partners</a:t>
            </a:r>
            <a:endParaRPr lang="en-US" sz="2800" b="0" i="0" dirty="0"/>
          </a:p>
        </p:txBody>
      </p:sp>
    </p:spTree>
    <p:extLst>
      <p:ext uri="{BB962C8B-B14F-4D97-AF65-F5344CB8AC3E}">
        <p14:creationId xmlns:p14="http://schemas.microsoft.com/office/powerpoint/2010/main" val="388957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79CB-13BA-A227-216F-DA5D42DC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Prevention sub-group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5F937-0CFF-F0CE-39CC-B86BC56AA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037" y="1101337"/>
            <a:ext cx="11082528" cy="30315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800" dirty="0">
                <a:cs typeface="Arial"/>
              </a:rPr>
              <a:t>The Prevention Group has aligned on five core recommendations</a:t>
            </a:r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14558F"/>
                </a:solidFill>
                <a:latin typeface="Arial"/>
                <a:cs typeface="Arial"/>
              </a:rPr>
              <a:t>Introduce Continuing Education (CE) Requirements on Pyrrhotite</a:t>
            </a:r>
            <a:endParaRPr lang="en-US" sz="2400" b="0" i="0"/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14558F"/>
                </a:solidFill>
                <a:latin typeface="Arial"/>
                <a:cs typeface="Arial"/>
              </a:rPr>
              <a:t>Incorporate MassDOT Aggregate Licensure Standards into the State Building Code</a:t>
            </a:r>
            <a:endParaRPr lang="en-US" sz="2400" b="0" i="0"/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14558F"/>
                </a:solidFill>
                <a:latin typeface="Arial"/>
                <a:cs typeface="Arial"/>
              </a:rPr>
              <a:t>Require Submission and Retention of Concrete Batch Tickets</a:t>
            </a:r>
            <a:endParaRPr lang="en-US" sz="2400" b="0" i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14558F"/>
                </a:solidFill>
                <a:latin typeface="Arial"/>
                <a:cs typeface="Arial"/>
              </a:rPr>
              <a:t>Launch a Statewide Public Education Campaign on Pyrrhotite</a:t>
            </a:r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14558F"/>
                </a:solidFill>
                <a:latin typeface="Arial"/>
                <a:cs typeface="Arial"/>
              </a:rPr>
              <a:t>Encourage Pyrrhotite Testing for Remediation Eligibility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152169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202F3-A765-B91A-27D3-4A847396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29" y="2850214"/>
            <a:ext cx="8181508" cy="677108"/>
          </a:xfrm>
        </p:spPr>
        <p:txBody>
          <a:bodyPr/>
          <a:lstStyle/>
          <a:p>
            <a:pPr algn="l"/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09103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67C3-413C-9D44-1F19-88C20CF32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4958" y="1377033"/>
            <a:ext cx="9722083" cy="276998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i="0" u="sng" dirty="0">
                <a:solidFill>
                  <a:schemeClr val="tx1"/>
                </a:solidFill>
                <a:latin typeface="Arial"/>
                <a:cs typeface="Arial"/>
              </a:rPr>
              <a:t>Deadline:</a:t>
            </a:r>
            <a:r>
              <a:rPr lang="en-US" i="0" dirty="0">
                <a:solidFill>
                  <a:schemeClr val="tx1"/>
                </a:solidFill>
                <a:latin typeface="Arial"/>
                <a:cs typeface="Arial"/>
              </a:rPr>
              <a:t> March 31, 2026</a:t>
            </a:r>
          </a:p>
          <a:p>
            <a:r>
              <a:rPr lang="en-US" i="0" u="sng" dirty="0">
                <a:solidFill>
                  <a:schemeClr val="tx1"/>
                </a:solidFill>
                <a:latin typeface="Arial"/>
                <a:cs typeface="Arial"/>
              </a:rPr>
              <a:t>Informal deadline: March 24, 2026</a:t>
            </a:r>
            <a:r>
              <a:rPr lang="en-US" b="0" i="0" u="sng" dirty="0">
                <a:solidFill>
                  <a:schemeClr val="tx1"/>
                </a:solidFill>
                <a:latin typeface="Arial"/>
                <a:cs typeface="Arial"/>
              </a:rPr>
              <a:t> (for final editing and review)</a:t>
            </a:r>
            <a:endParaRPr lang="en-US" i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solidFill>
                  <a:schemeClr val="tx1"/>
                </a:solidFill>
                <a:latin typeface="Arial"/>
                <a:cs typeface="Arial"/>
              </a:rPr>
              <a:t>By 3/13 - send the opening section and prevention language for review by the group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solidFill>
                  <a:schemeClr val="tx1"/>
                </a:solidFill>
                <a:latin typeface="Arial"/>
                <a:cs typeface="Arial"/>
              </a:rPr>
              <a:t>By 3/20 - send the lending and remediation language for review by the group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b="0" i="0" dirty="0">
                <a:solidFill>
                  <a:schemeClr val="tx1"/>
                </a:solidFill>
                <a:latin typeface="Arial"/>
                <a:cs typeface="Arial"/>
              </a:rPr>
              <a:t>3/23 + 3/24 - final refinement and conversations as needed</a:t>
            </a:r>
          </a:p>
          <a:p>
            <a:endParaRPr lang="en-US" sz="1300" b="0" i="0">
              <a:solidFill>
                <a:schemeClr val="tx1"/>
              </a:solidFill>
              <a:latin typeface="Arial"/>
            </a:endParaRPr>
          </a:p>
          <a:p>
            <a:r>
              <a:rPr lang="en-US" sz="1300" b="0" i="0" dirty="0">
                <a:solidFill>
                  <a:schemeClr val="tx1"/>
                </a:solidFill>
                <a:latin typeface="Arial"/>
                <a:cs typeface="Arial"/>
              </a:rPr>
              <a:t>Please note that the Working Group's schedule is subject to change based on administrative and legislative requirements and directives.</a:t>
            </a:r>
            <a:endParaRPr lang="en-US" sz="1300" b="0" i="0" dirty="0">
              <a:solidFill>
                <a:schemeClr val="tx1"/>
              </a:solidFill>
              <a:latin typeface="Arial"/>
            </a:endParaRPr>
          </a:p>
          <a:p>
            <a:endParaRPr lang="en-US" sz="1600" b="0" i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83C06-E845-D7C7-E451-557859E3D512}"/>
              </a:ext>
            </a:extLst>
          </p:cNvPr>
          <p:cNvSpPr txBox="1">
            <a:spLocks/>
          </p:cNvSpPr>
          <p:nvPr/>
        </p:nvSpPr>
        <p:spPr>
          <a:xfrm>
            <a:off x="554736" y="172212"/>
            <a:ext cx="1060241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spc="0" baseline="0">
                <a:ln w="6350" cap="flat">
                  <a:noFill/>
                  <a:miter lim="800000"/>
                </a:ln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Next steps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953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White">
  <a:themeElements>
    <a:clrScheme name="Official Mass.gov">
      <a:dk1>
        <a:srgbClr val="000000"/>
      </a:dk1>
      <a:lt1>
        <a:srgbClr val="FFFFFF"/>
      </a:lt1>
      <a:dk2>
        <a:srgbClr val="535353"/>
      </a:dk2>
      <a:lt2>
        <a:srgbClr val="F2F2F2"/>
      </a:lt2>
      <a:accent1>
        <a:srgbClr val="14558F"/>
      </a:accent1>
      <a:accent2>
        <a:srgbClr val="388557"/>
      </a:accent2>
      <a:accent3>
        <a:srgbClr val="F6C51B"/>
      </a:accent3>
      <a:accent4>
        <a:srgbClr val="CD0D0D"/>
      </a:accent4>
      <a:accent5>
        <a:srgbClr val="680A1D"/>
      </a:accent5>
      <a:accent6>
        <a:srgbClr val="3E92CF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F497D"/>
        </a:accent1>
        <a:accent2>
          <a:srgbClr val="4F81BD"/>
        </a:accent2>
        <a:accent3>
          <a:srgbClr val="C0504D"/>
        </a:accent3>
        <a:accent4>
          <a:srgbClr val="9BBB59"/>
        </a:accent4>
        <a:accent5>
          <a:srgbClr val="00269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64A2"/>
    </a:custClr>
    <a:custClr name="Custom Color7">
      <a:srgbClr val="4BACC6"/>
    </a:custClr>
    <a:custClr name="Custom Color8">
      <a:srgbClr val="F79646"/>
    </a:custClr>
    <a:custClr name="Custom Color9">
      <a:srgbClr val="EEECE1"/>
    </a:custClr>
  </a:custClrLst>
  <a:extLst>
    <a:ext uri="{05A4C25C-085E-4340-85A3-A5531E510DB2}">
      <thm15:themeFamily xmlns:thm15="http://schemas.microsoft.com/office/thememl/2012/main" name="20210518_HAF_Kickoff_v1.potx" id="{A0B862EF-0DE6-4840-AD4F-1140F8E4C274}" vid="{364821FC-BB00-4440-A08F-FB81417C5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05FA77C05741BA89022CC0E90882" ma:contentTypeVersion="17" ma:contentTypeDescription="Create a new document." ma:contentTypeScope="" ma:versionID="d1e3f3f3dd099fbd5774604d5a8c3449">
  <xsd:schema xmlns:xsd="http://www.w3.org/2001/XMLSchema" xmlns:xs="http://www.w3.org/2001/XMLSchema" xmlns:p="http://schemas.microsoft.com/office/2006/metadata/properties" xmlns:ns2="9c3321f1-cec2-43ac-861f-4d8bf3f40846" xmlns:ns3="7b83dbe2-6fd2-449a-a932-0d75829bf641" targetNamespace="http://schemas.microsoft.com/office/2006/metadata/properties" ma:root="true" ma:fieldsID="a82381fa7c1cec7e95ac80ce1288fe3a" ns2:_="" ns3:_="">
    <xsd:import namespace="9c3321f1-cec2-43ac-861f-4d8bf3f40846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321f1-cec2-43ac-861f-4d8bf3f40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83c703-fc0f-4438-b893-9b091c0cb656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83dbe2-6fd2-449a-a932-0d75829bf641" xsi:nil="true"/>
    <lcf76f155ced4ddcb4097134ff3c332f xmlns="9c3321f1-cec2-43ac-861f-4d8bf3f408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879CA0-DAEF-4A32-952C-8A46A48293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6235B2-5E67-456E-8530-DB328D4307C0}">
  <ds:schemaRefs>
    <ds:schemaRef ds:uri="7b83dbe2-6fd2-449a-a932-0d75829bf641"/>
    <ds:schemaRef ds:uri="9c3321f1-cec2-43ac-861f-4d8bf3f408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111BB3-6091-45DD-8E22-425CEAE2FC56}">
  <ds:schemaRefs>
    <ds:schemaRef ds:uri="http://purl.org/dc/elements/1.1/"/>
    <ds:schemaRef ds:uri="http://schemas.microsoft.com/office/2006/documentManagement/types"/>
    <ds:schemaRef ds:uri="9c3321f1-cec2-43ac-861f-4d8bf3f40846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7b83dbe2-6fd2-449a-a932-0d75829bf641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1636</Words>
  <Application>Microsoft Office PowerPoint</Application>
  <PresentationFormat>Widescreen</PresentationFormat>
  <Paragraphs>157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Crumbling Concrete Stakeholder Working Group  Draft Recommendations </vt:lpstr>
      <vt:lpstr>Agenda</vt:lpstr>
      <vt:lpstr>Remediation sub-group: Implementation trade-offs</vt:lpstr>
      <vt:lpstr>Remediation sub-group: financing options</vt:lpstr>
      <vt:lpstr>Lending sub-group</vt:lpstr>
      <vt:lpstr>Prevention sub-group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 Template</dc:title>
  <dc:creator>Bryant, Benjamin (EOHLC)</dc:creator>
  <cp:lastModifiedBy>Dearing, Philip (EOHLC)</cp:lastModifiedBy>
  <cp:revision>239</cp:revision>
  <cp:lastPrinted>2025-03-19T18:24:56Z</cp:lastPrinted>
  <dcterms:created xsi:type="dcterms:W3CDTF">2021-09-26T22:27:24Z</dcterms:created>
  <dcterms:modified xsi:type="dcterms:W3CDTF">2026-04-01T18:00:42Z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ubTitleWidth">
    <vt:r8>9.80000019073486</vt:r8>
  </property>
  <property fmtid="{D5CDD505-2E9C-101B-9397-08002B2CF9AE}" pid="3" name="AutoPageNumberingON">
    <vt:bool>true</vt:bool>
  </property>
  <property fmtid="{D5CDD505-2E9C-101B-9397-08002B2CF9AE}" pid="4" name="TabStyleTOC">
    <vt:bool>false</vt:bool>
  </property>
  <property fmtid="{D5CDD505-2E9C-101B-9397-08002B2CF9AE}" pid="5" name="MediaServiceImageTags">
    <vt:lpwstr/>
  </property>
  <property fmtid="{D5CDD505-2E9C-101B-9397-08002B2CF9AE}" pid="6" name="ContentTypeId">
    <vt:lpwstr>0x0101009CFC05FA77C05741BA89022CC0E90882</vt:lpwstr>
  </property>
</Properties>
</file>