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9"/>
  </p:notesMasterIdLst>
  <p:sldIdLst>
    <p:sldId id="256" r:id="rId5"/>
    <p:sldId id="2145705583" r:id="rId6"/>
    <p:sldId id="2145705641" r:id="rId7"/>
    <p:sldId id="2145705719" r:id="rId8"/>
    <p:sldId id="2145705714" r:id="rId9"/>
    <p:sldId id="2145705720" r:id="rId10"/>
    <p:sldId id="2145705710" r:id="rId11"/>
    <p:sldId id="2145705721" r:id="rId12"/>
    <p:sldId id="2145705722" r:id="rId13"/>
    <p:sldId id="2145705724" r:id="rId14"/>
    <p:sldId id="2145705711" r:id="rId15"/>
    <p:sldId id="2145705716" r:id="rId16"/>
    <p:sldId id="2145705702" r:id="rId17"/>
    <p:sldId id="214570570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18CC7F4C-439E-CFA7-BD51-C4E901705248}" name="Dearing, Philip (EOHLC)" initials="DP" userId="S::philip.dearing@mass.gov::ce333ee0-ab1a-4fe1-9c34-5cddae6d31b6"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388557"/>
    <a:srgbClr val="D2ECDC"/>
    <a:srgbClr val="C6EFCE"/>
    <a:srgbClr val="FFC7CE"/>
    <a:srgbClr val="FFEB9C"/>
    <a:srgbClr val="FFFFCC"/>
    <a:srgbClr val="F2F2F2"/>
    <a:srgbClr val="CCD1DB"/>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6EE43-2F04-8621-7321-C5259BF3EAA2}" v="54" dt="2025-10-21T21:17:05.411"/>
    <p1510:client id="{A2CC5982-0D31-8A01-8BE6-3CD6ECE32F52}" v="128" dt="2025-10-22T18:07:52.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1/12/2026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340449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89899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426174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397595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6981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1540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318781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27878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344866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83247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54155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35051523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63146" y="5865069"/>
            <a:ext cx="6173979" cy="215444"/>
          </a:xfrm>
        </p:spPr>
        <p:txBody>
          <a:bodyPr/>
          <a:lstStyle/>
          <a:p>
            <a:r>
              <a:rPr lang="en-US">
                <a:cs typeface="Arial"/>
              </a:rPr>
              <a:t>October 23rd,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37510"/>
            <a:ext cx="6173979" cy="1846659"/>
          </a:xfrm>
        </p:spPr>
        <p:txBody>
          <a:bodyPr/>
          <a:lstStyle/>
          <a:p>
            <a:r>
              <a:rPr lang="en-US" sz="3600"/>
              <a:t>Crumbling Concrete Stakeholder Working Group</a:t>
            </a:r>
            <a:br>
              <a:rPr lang="en-US" sz="2000"/>
            </a:br>
            <a:br>
              <a:rPr lang="en-US" sz="2400" b="0"/>
            </a:br>
            <a:r>
              <a:rPr lang="en-US" sz="2400" b="0"/>
              <a:t>Kick-Off Meeting</a:t>
            </a:r>
            <a:endParaRPr lang="en-US"/>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4E92-12F4-A7F5-5C3A-D854A4AEF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15D9B-0329-2312-BA8E-582881676441}"/>
              </a:ext>
            </a:extLst>
          </p:cNvPr>
          <p:cNvSpPr>
            <a:spLocks noGrp="1"/>
          </p:cNvSpPr>
          <p:nvPr>
            <p:ph type="title"/>
          </p:nvPr>
        </p:nvSpPr>
        <p:spPr/>
        <p:txBody>
          <a:bodyPr/>
          <a:lstStyle/>
          <a:p>
            <a:r>
              <a:rPr lang="en-US">
                <a:cs typeface="Arial"/>
              </a:rPr>
              <a:t>Potential Solutions – Plan Going Forward</a:t>
            </a:r>
            <a:endParaRPr lang="en-US"/>
          </a:p>
        </p:txBody>
      </p:sp>
      <p:sp>
        <p:nvSpPr>
          <p:cNvPr id="3" name="Text Placeholder 2">
            <a:extLst>
              <a:ext uri="{FF2B5EF4-FFF2-40B4-BE49-F238E27FC236}">
                <a16:creationId xmlns:a16="http://schemas.microsoft.com/office/drawing/2014/main" id="{C45D88F8-C3D9-1EDA-7F84-AEEF962C1C72}"/>
              </a:ext>
            </a:extLst>
          </p:cNvPr>
          <p:cNvSpPr>
            <a:spLocks noGrp="1"/>
          </p:cNvSpPr>
          <p:nvPr>
            <p:ph type="body" sz="quarter" idx="12"/>
          </p:nvPr>
        </p:nvSpPr>
        <p:spPr>
          <a:xfrm>
            <a:off x="554037" y="1101337"/>
            <a:ext cx="10017970" cy="2462213"/>
          </a:xfrm>
        </p:spPr>
        <p:txBody>
          <a:bodyPr vert="horz" wrap="square" lIns="0" tIns="0" rIns="0" bIns="0" rtlCol="0" anchor="t">
            <a:spAutoFit/>
          </a:bodyPr>
          <a:lstStyle/>
          <a:p>
            <a:r>
              <a:rPr lang="en-US" sz="2000" i="0" u="sng">
                <a:solidFill>
                  <a:schemeClr val="tx1"/>
                </a:solidFill>
                <a:cs typeface="Arial"/>
              </a:rPr>
              <a:t>Develop a comprehensive list of solutions for the Legislature to consider, including:</a:t>
            </a:r>
          </a:p>
          <a:p>
            <a:pPr marL="342900" indent="-342900">
              <a:buFont typeface="Arial" panose="05000000000000000000" pitchFamily="2" charset="2"/>
              <a:buChar char="•"/>
            </a:pPr>
            <a:r>
              <a:rPr lang="en-US" sz="2000" b="0" i="0">
                <a:solidFill>
                  <a:schemeClr val="tx1"/>
                </a:solidFill>
                <a:cs typeface="Arial"/>
              </a:rPr>
              <a:t>What the policy would accomplish</a:t>
            </a:r>
            <a:endParaRPr lang="en-US" sz="2000" b="0" i="0">
              <a:solidFill>
                <a:schemeClr val="tx1"/>
              </a:solidFill>
            </a:endParaRPr>
          </a:p>
          <a:p>
            <a:pPr marL="342900" indent="-342900">
              <a:buFont typeface="Arial" panose="05000000000000000000" pitchFamily="2" charset="2"/>
              <a:buChar char="•"/>
            </a:pPr>
            <a:r>
              <a:rPr lang="en-US" sz="2000" b="0" i="0">
                <a:solidFill>
                  <a:schemeClr val="tx1"/>
                </a:solidFill>
                <a:cs typeface="Arial"/>
              </a:rPr>
              <a:t>What legislative, regulatory, or administrative action would be required to implement it and how the solution would work in practice</a:t>
            </a:r>
          </a:p>
          <a:p>
            <a:pPr marL="342900" indent="-342900">
              <a:buFont typeface="Arial" panose="05000000000000000000" pitchFamily="2" charset="2"/>
              <a:buChar char="•"/>
            </a:pPr>
            <a:r>
              <a:rPr lang="en-US" sz="2000" b="0" i="0">
                <a:solidFill>
                  <a:schemeClr val="tx1"/>
                </a:solidFill>
                <a:cs typeface="Arial"/>
              </a:rPr>
              <a:t>Opportunities and challenges of this potential solution</a:t>
            </a:r>
          </a:p>
          <a:p>
            <a:pPr marL="342900" indent="-342900">
              <a:buFont typeface="Arial" panose="05000000000000000000" pitchFamily="2" charset="2"/>
              <a:buChar char="•"/>
            </a:pPr>
            <a:endParaRPr lang="en-US" sz="2000" b="0" i="0">
              <a:solidFill>
                <a:schemeClr val="tx1"/>
              </a:solidFill>
              <a:cs typeface="Arial"/>
            </a:endParaRPr>
          </a:p>
        </p:txBody>
      </p:sp>
      <p:sp>
        <p:nvSpPr>
          <p:cNvPr id="4" name="Text Placeholder 2">
            <a:extLst>
              <a:ext uri="{FF2B5EF4-FFF2-40B4-BE49-F238E27FC236}">
                <a16:creationId xmlns:a16="http://schemas.microsoft.com/office/drawing/2014/main" id="{9FE7DB9E-66AA-7270-EDB1-F4EBB8A1E293}"/>
              </a:ext>
            </a:extLst>
          </p:cNvPr>
          <p:cNvSpPr txBox="1">
            <a:spLocks/>
          </p:cNvSpPr>
          <p:nvPr/>
        </p:nvSpPr>
        <p:spPr>
          <a:xfrm>
            <a:off x="549555" y="3506120"/>
            <a:ext cx="10903235" cy="2539157"/>
          </a:xfrm>
          <a:prstGeom prst="rect">
            <a:avLst/>
          </a:prstGeom>
        </p:spPr>
        <p:txBody>
          <a:bodyPr vert="horz" wrap="square" lIns="0" tIns="0" rIns="0" bIns="0" rtlCol="0" anchor="t">
            <a:spAutoFit/>
          </a:bodyPr>
          <a:lstStyle>
            <a:defPPr>
              <a:defRPr lang="en-US"/>
            </a:defPPr>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i="0" u="sng">
                <a:solidFill>
                  <a:schemeClr val="tx1"/>
                </a:solidFill>
                <a:cs typeface="Arial"/>
              </a:rPr>
              <a:t>Potential solutions to evaluate:</a:t>
            </a:r>
          </a:p>
          <a:p>
            <a:pPr marL="285750" indent="-285750">
              <a:buFont typeface="Arial" panose="05000000000000000000" pitchFamily="2" charset="2"/>
              <a:buChar char="•"/>
            </a:pPr>
            <a:r>
              <a:rPr lang="en-US" sz="2000" b="0" i="0">
                <a:solidFill>
                  <a:schemeClr val="tx1"/>
                </a:solidFill>
                <a:ea typeface="+mn-lt"/>
                <a:cs typeface="+mn-lt"/>
              </a:rPr>
              <a:t>Join the Connecticut captive insurance program or launch a MA-specific program funded by homeowner's insurance policies</a:t>
            </a:r>
          </a:p>
          <a:p>
            <a:pPr marL="285750" indent="-285750">
              <a:buFont typeface="Arial" panose="05000000000000000000" pitchFamily="2" charset="2"/>
              <a:buChar char="•"/>
            </a:pPr>
            <a:r>
              <a:rPr lang="en-US" sz="2000" b="0" i="0">
                <a:solidFill>
                  <a:schemeClr val="tx1"/>
                </a:solidFill>
                <a:cs typeface="Arial"/>
              </a:rPr>
              <a:t>Launch a low-interest loan program</a:t>
            </a:r>
            <a:endParaRPr lang="en-US" sz="2000" b="0" i="0">
              <a:solidFill>
                <a:schemeClr val="tx1"/>
              </a:solidFill>
            </a:endParaRPr>
          </a:p>
          <a:p>
            <a:pPr marL="285750" indent="-285750">
              <a:buFont typeface="Arial" panose="05000000000000000000" pitchFamily="2" charset="2"/>
              <a:buChar char="•"/>
            </a:pPr>
            <a:r>
              <a:rPr lang="en-US" sz="2000" b="0" i="0">
                <a:solidFill>
                  <a:schemeClr val="tx1"/>
                </a:solidFill>
                <a:cs typeface="Arial"/>
              </a:rPr>
              <a:t>Authorize bond funding to support remediation</a:t>
            </a:r>
            <a:endParaRPr lang="en-US" sz="2000" b="0" i="0">
              <a:solidFill>
                <a:schemeClr val="tx1"/>
              </a:solidFill>
            </a:endParaRPr>
          </a:p>
          <a:p>
            <a:pPr marL="285750" indent="-285750">
              <a:buFont typeface="Arial" panose="05000000000000000000" pitchFamily="2" charset="2"/>
              <a:buChar char="•"/>
            </a:pPr>
            <a:r>
              <a:rPr lang="en-US" sz="2000" b="0" i="0">
                <a:solidFill>
                  <a:schemeClr val="tx1"/>
                </a:solidFill>
                <a:cs typeface="Arial"/>
              </a:rPr>
              <a:t>Others to be developed</a:t>
            </a:r>
            <a:endParaRPr lang="en-US" sz="2000" b="0" i="0">
              <a:solidFill>
                <a:schemeClr val="tx1"/>
              </a:solidFill>
            </a:endParaRPr>
          </a:p>
          <a:p>
            <a:endParaRPr lang="en-US" sz="2000" i="0">
              <a:solidFill>
                <a:schemeClr val="tx1"/>
              </a:solidFill>
            </a:endParaRPr>
          </a:p>
        </p:txBody>
      </p:sp>
    </p:spTree>
    <p:extLst>
      <p:ext uri="{BB962C8B-B14F-4D97-AF65-F5344CB8AC3E}">
        <p14:creationId xmlns:p14="http://schemas.microsoft.com/office/powerpoint/2010/main" val="425258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794791" y="1219502"/>
            <a:ext cx="10602418" cy="5278368"/>
          </a:xfrm>
        </p:spPr>
        <p:txBody>
          <a:bodyPr vert="horz" wrap="square" lIns="0" tIns="0" rIns="0" bIns="0" rtlCol="0" anchor="t">
            <a:spAutoFit/>
          </a:bodyPr>
          <a:lstStyle/>
          <a:p>
            <a:r>
              <a:rPr lang="en-US" i="0" u="sng">
                <a:solidFill>
                  <a:schemeClr val="tx1"/>
                </a:solidFill>
                <a:cs typeface="Arial"/>
              </a:rPr>
              <a:t>Time Commitment: </a:t>
            </a:r>
          </a:p>
          <a:p>
            <a:pPr marL="285750" indent="-285750">
              <a:buFont typeface="Arial" panose="020B0604020202020204" pitchFamily="34" charset="0"/>
              <a:buChar char="•"/>
            </a:pPr>
            <a:r>
              <a:rPr lang="en-US" i="0">
                <a:solidFill>
                  <a:schemeClr val="tx1"/>
                </a:solidFill>
                <a:cs typeface="Arial"/>
              </a:rPr>
              <a:t>Up to 2 hours for each meeting</a:t>
            </a:r>
            <a:r>
              <a:rPr lang="en-US" b="0" i="0">
                <a:solidFill>
                  <a:schemeClr val="tx1"/>
                </a:solidFill>
                <a:cs typeface="Arial"/>
              </a:rPr>
              <a:t> of the Working Group</a:t>
            </a:r>
            <a:endParaRPr lang="en-US" i="0">
              <a:solidFill>
                <a:schemeClr val="tx1"/>
              </a:solidFill>
              <a:cs typeface="Arial"/>
            </a:endParaRPr>
          </a:p>
          <a:p>
            <a:pPr marL="285750" indent="-285750">
              <a:buFont typeface="Arial" panose="020B0604020202020204" pitchFamily="34" charset="0"/>
              <a:buChar char="•"/>
            </a:pPr>
            <a:r>
              <a:rPr lang="en-US" i="0">
                <a:solidFill>
                  <a:schemeClr val="tx1"/>
                </a:solidFill>
                <a:cs typeface="Arial"/>
              </a:rPr>
              <a:t>Up to 2 additional hours each month </a:t>
            </a:r>
            <a:r>
              <a:rPr lang="en-US" b="0" i="0">
                <a:solidFill>
                  <a:schemeClr val="tx1"/>
                </a:solidFill>
                <a:cs typeface="Arial"/>
              </a:rPr>
              <a:t>for topic research, recommendation development, and smaller group meetings (as applicable)</a:t>
            </a:r>
            <a:endParaRPr lang="en-US" i="0">
              <a:solidFill>
                <a:schemeClr val="tx1"/>
              </a:solidFill>
              <a:cs typeface="Arial"/>
            </a:endParaRPr>
          </a:p>
          <a:p>
            <a:pPr marL="285750" indent="-285750">
              <a:buFont typeface="Arial" panose="020B0604020202020204" pitchFamily="34" charset="0"/>
              <a:buChar char="•"/>
            </a:pPr>
            <a:endParaRPr lang="en-US" b="0" i="0">
              <a:solidFill>
                <a:schemeClr val="tx1"/>
              </a:solidFill>
            </a:endParaRPr>
          </a:p>
          <a:p>
            <a:r>
              <a:rPr lang="en-US" i="0" u="sng">
                <a:solidFill>
                  <a:schemeClr val="tx1"/>
                </a:solidFill>
                <a:cs typeface="Arial"/>
              </a:rPr>
              <a:t>Absences:</a:t>
            </a:r>
          </a:p>
          <a:p>
            <a:pPr marL="285750" indent="-285750">
              <a:buFont typeface="Arial" panose="020B0604020202020204" pitchFamily="34" charset="0"/>
              <a:buChar char="•"/>
            </a:pPr>
            <a:r>
              <a:rPr lang="en-US" i="0">
                <a:solidFill>
                  <a:schemeClr val="tx1"/>
                </a:solidFill>
                <a:cs typeface="Arial"/>
              </a:rPr>
              <a:t>Inform EOHLC staff </a:t>
            </a:r>
            <a:r>
              <a:rPr lang="en-US" b="0" i="0">
                <a:solidFill>
                  <a:schemeClr val="tx1"/>
                </a:solidFill>
                <a:cs typeface="Arial"/>
              </a:rPr>
              <a:t>if you cannot attend a meeting</a:t>
            </a:r>
          </a:p>
          <a:p>
            <a:pPr marL="285750" indent="-285750">
              <a:buFont typeface="Arial" panose="020B0604020202020204" pitchFamily="34" charset="0"/>
              <a:buChar char="•"/>
            </a:pPr>
            <a:r>
              <a:rPr lang="en-US" i="0">
                <a:solidFill>
                  <a:schemeClr val="tx1"/>
                </a:solidFill>
                <a:cs typeface="Arial"/>
              </a:rPr>
              <a:t>Staff may attend meetings in a member’s absence, </a:t>
            </a:r>
            <a:r>
              <a:rPr lang="en-US" b="0" i="0">
                <a:solidFill>
                  <a:schemeClr val="tx1"/>
                </a:solidFill>
                <a:cs typeface="Arial"/>
              </a:rPr>
              <a:t>but may not vote and may only participate directly at the discretion of the Chair</a:t>
            </a:r>
            <a:endParaRPr lang="en-US" i="0">
              <a:solidFill>
                <a:schemeClr val="tx1"/>
              </a:solidFill>
              <a:cs typeface="Arial"/>
            </a:endParaRPr>
          </a:p>
          <a:p>
            <a:endParaRPr lang="en-US" i="0">
              <a:solidFill>
                <a:schemeClr val="tx1"/>
              </a:solidFill>
            </a:endParaRPr>
          </a:p>
          <a:p>
            <a:r>
              <a:rPr lang="en-US" i="0" u="sng">
                <a:solidFill>
                  <a:schemeClr val="tx1"/>
                </a:solidFill>
                <a:cs typeface="Arial"/>
              </a:rPr>
              <a:t>Respectful, Collaborative Environment:</a:t>
            </a:r>
          </a:p>
          <a:p>
            <a:pPr marL="285750" indent="-285750">
              <a:buFont typeface="Arial" panose="020B0604020202020204" pitchFamily="34" charset="0"/>
              <a:buChar char="•"/>
            </a:pPr>
            <a:r>
              <a:rPr lang="en-US" i="0">
                <a:solidFill>
                  <a:schemeClr val="tx1"/>
                </a:solidFill>
                <a:cs typeface="Arial"/>
              </a:rPr>
              <a:t>Be present </a:t>
            </a:r>
            <a:r>
              <a:rPr lang="en-US" b="0" i="0">
                <a:solidFill>
                  <a:schemeClr val="tx1"/>
                </a:solidFill>
                <a:cs typeface="Arial"/>
              </a:rPr>
              <a:t>– Come ready to listen, learn, share, and collaborate.</a:t>
            </a:r>
          </a:p>
          <a:p>
            <a:pPr marL="285750" indent="-285750">
              <a:buFont typeface="Arial" panose="020B0604020202020204" pitchFamily="34" charset="0"/>
              <a:buChar char="•"/>
            </a:pPr>
            <a:r>
              <a:rPr lang="en-US" i="0">
                <a:solidFill>
                  <a:schemeClr val="tx1"/>
                </a:solidFill>
                <a:cs typeface="Arial"/>
              </a:rPr>
              <a:t>Welcome other perspectives </a:t>
            </a:r>
            <a:r>
              <a:rPr lang="en-US" b="0" i="0">
                <a:solidFill>
                  <a:schemeClr val="tx1"/>
                </a:solidFill>
                <a:cs typeface="Arial"/>
              </a:rPr>
              <a:t>– Make space for, and engage earnestly with, members’ differing points of view</a:t>
            </a:r>
          </a:p>
          <a:p>
            <a:pPr marL="285750" indent="-285750">
              <a:buFont typeface="Arial" panose="020B0604020202020204" pitchFamily="34" charset="0"/>
              <a:buChar char="•"/>
            </a:pPr>
            <a:r>
              <a:rPr lang="en-US" i="0">
                <a:solidFill>
                  <a:schemeClr val="tx1"/>
                </a:solidFill>
                <a:cs typeface="Arial"/>
              </a:rPr>
              <a:t>Assume best intentions </a:t>
            </a:r>
            <a:r>
              <a:rPr lang="en-US" b="0" i="0">
                <a:solidFill>
                  <a:schemeClr val="tx1"/>
                </a:solidFill>
                <a:cs typeface="Arial"/>
              </a:rPr>
              <a:t>– Work from the assumption that all members are working toward the same, positive goal</a:t>
            </a:r>
          </a:p>
        </p:txBody>
      </p:sp>
      <p:sp>
        <p:nvSpPr>
          <p:cNvPr id="6" name="Title 1">
            <a:extLst>
              <a:ext uri="{FF2B5EF4-FFF2-40B4-BE49-F238E27FC236}">
                <a16:creationId xmlns:a16="http://schemas.microsoft.com/office/drawing/2014/main" id="{B1601D87-75D2-BB60-DF07-D026BB4B6A0C}"/>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Expectations</a:t>
            </a:r>
            <a:endParaRPr lang="en-US" sz="2800">
              <a:cs typeface="Arial"/>
            </a:endParaRPr>
          </a:p>
        </p:txBody>
      </p:sp>
    </p:spTree>
    <p:extLst>
      <p:ext uri="{BB962C8B-B14F-4D97-AF65-F5344CB8AC3E}">
        <p14:creationId xmlns:p14="http://schemas.microsoft.com/office/powerpoint/2010/main" val="382478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1234958" y="1377033"/>
            <a:ext cx="9722083" cy="3385542"/>
          </a:xfrm>
        </p:spPr>
        <p:txBody>
          <a:bodyPr vert="horz" wrap="square" lIns="0" tIns="0" rIns="0" bIns="0" rtlCol="0" anchor="t">
            <a:spAutoFit/>
          </a:bodyPr>
          <a:lstStyle/>
          <a:p>
            <a:r>
              <a:rPr lang="en-US" i="0" u="sng">
                <a:solidFill>
                  <a:schemeClr val="tx1"/>
                </a:solidFill>
                <a:latin typeface="Arial"/>
                <a:cs typeface="Arial"/>
              </a:rPr>
              <a:t>Deadline:</a:t>
            </a:r>
            <a:r>
              <a:rPr lang="en-US" i="0">
                <a:solidFill>
                  <a:schemeClr val="tx1"/>
                </a:solidFill>
                <a:latin typeface="Arial"/>
                <a:cs typeface="Arial"/>
              </a:rPr>
              <a:t> </a:t>
            </a:r>
            <a:r>
              <a:rPr lang="en-US" b="0" i="0">
                <a:solidFill>
                  <a:schemeClr val="tx1"/>
                </a:solidFill>
                <a:latin typeface="Arial"/>
                <a:cs typeface="Arial"/>
              </a:rPr>
              <a:t>March 31, 2026</a:t>
            </a:r>
          </a:p>
          <a:p>
            <a:endParaRPr lang="en-US" sz="1200" b="0" i="0">
              <a:solidFill>
                <a:schemeClr val="tx1"/>
              </a:solidFill>
              <a:latin typeface="Arial"/>
              <a:cs typeface="Arial"/>
            </a:endParaRPr>
          </a:p>
          <a:p>
            <a:r>
              <a:rPr lang="en-US" i="0" u="sng">
                <a:solidFill>
                  <a:schemeClr val="tx1"/>
                </a:solidFill>
                <a:latin typeface="Arial"/>
                <a:cs typeface="Arial"/>
              </a:rPr>
              <a:t>Meeting Cadence:</a:t>
            </a:r>
            <a:r>
              <a:rPr lang="en-US" b="0" i="0">
                <a:solidFill>
                  <a:schemeClr val="tx1"/>
                </a:solidFill>
                <a:latin typeface="Arial"/>
                <a:cs typeface="Arial"/>
              </a:rPr>
              <a:t> </a:t>
            </a:r>
          </a:p>
          <a:p>
            <a:pPr marL="285750" indent="-285750">
              <a:buFont typeface="Arial,Sans-Serif"/>
              <a:buChar char="•"/>
            </a:pPr>
            <a:r>
              <a:rPr lang="en-US" b="0" i="0">
                <a:solidFill>
                  <a:schemeClr val="tx1"/>
                </a:solidFill>
                <a:latin typeface="Arial"/>
                <a:cs typeface="Arial"/>
              </a:rPr>
              <a:t>January: Review potential solutions in more detail</a:t>
            </a:r>
            <a:endParaRPr lang="en-US" b="0" i="0">
              <a:solidFill>
                <a:schemeClr val="tx1"/>
              </a:solidFill>
              <a:latin typeface="Arial"/>
            </a:endParaRPr>
          </a:p>
          <a:p>
            <a:pPr marL="285750" indent="-285750">
              <a:buFont typeface="Arial,Sans-Serif"/>
              <a:buChar char="•"/>
            </a:pPr>
            <a:r>
              <a:rPr lang="en-US" b="0" i="0">
                <a:solidFill>
                  <a:schemeClr val="tx1"/>
                </a:solidFill>
                <a:latin typeface="Arial"/>
                <a:cs typeface="Arial"/>
              </a:rPr>
              <a:t>March: Review Content, refine solutions, review full draft</a:t>
            </a:r>
            <a:endParaRPr lang="en-US" b="0" i="0">
              <a:solidFill>
                <a:schemeClr val="tx1"/>
              </a:solidFill>
              <a:latin typeface="Arial"/>
            </a:endParaRPr>
          </a:p>
          <a:p>
            <a:pPr marL="285750" indent="-285750">
              <a:buFont typeface="Arial,Sans-Serif"/>
              <a:buChar char="•"/>
            </a:pPr>
            <a:r>
              <a:rPr lang="en-US" b="0" i="0">
                <a:solidFill>
                  <a:schemeClr val="tx1"/>
                </a:solidFill>
                <a:latin typeface="Arial"/>
                <a:cs typeface="Arial"/>
              </a:rPr>
              <a:t>By end of March: Submit recommendations</a:t>
            </a:r>
          </a:p>
          <a:p>
            <a:pPr marL="285750" indent="-285750">
              <a:buFont typeface="Arial,Sans-Serif"/>
              <a:buChar char="•"/>
            </a:pPr>
            <a:endParaRPr lang="en-US" b="0" i="0">
              <a:solidFill>
                <a:schemeClr val="tx1"/>
              </a:solidFill>
              <a:latin typeface="Arial"/>
            </a:endParaRPr>
          </a:p>
          <a:p>
            <a:endParaRPr lang="en-US" sz="1300" b="0" i="0">
              <a:solidFill>
                <a:schemeClr val="tx1"/>
              </a:solidFill>
              <a:latin typeface="Arial"/>
            </a:endParaRPr>
          </a:p>
          <a:p>
            <a:r>
              <a:rPr lang="en-US" sz="1300" b="0" i="0">
                <a:solidFill>
                  <a:schemeClr val="tx1"/>
                </a:solidFill>
                <a:latin typeface="Arial"/>
                <a:cs typeface="Arial"/>
              </a:rPr>
              <a:t>Please note that the Commission's schedule is subject to change based on administrative and legislative requirements and directives.</a:t>
            </a:r>
            <a:endParaRPr lang="en-US" sz="1300" b="0" i="0">
              <a:solidFill>
                <a:schemeClr val="tx1"/>
              </a:solidFill>
              <a:latin typeface="Arial"/>
            </a:endParaRPr>
          </a:p>
          <a:p>
            <a:endParaRPr lang="en-US" sz="1600" b="0" i="0">
              <a:solidFill>
                <a:schemeClr val="tx1"/>
              </a:solidFill>
              <a:latin typeface="Arial"/>
            </a:endParaRPr>
          </a:p>
        </p:txBody>
      </p:sp>
      <p:sp>
        <p:nvSpPr>
          <p:cNvPr id="6" name="Title 1">
            <a:extLst>
              <a:ext uri="{FF2B5EF4-FFF2-40B4-BE49-F238E27FC236}">
                <a16:creationId xmlns:a16="http://schemas.microsoft.com/office/drawing/2014/main" id="{93283C06-E845-D7C7-E451-557859E3D512}"/>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Work Plan</a:t>
            </a:r>
            <a:endParaRPr lang="en-US" sz="2800">
              <a:cs typeface="Arial"/>
            </a:endParaRPr>
          </a:p>
        </p:txBody>
      </p:sp>
    </p:spTree>
    <p:extLst>
      <p:ext uri="{BB962C8B-B14F-4D97-AF65-F5344CB8AC3E}">
        <p14:creationId xmlns:p14="http://schemas.microsoft.com/office/powerpoint/2010/main" val="111395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50214"/>
            <a:ext cx="8181508" cy="677108"/>
          </a:xfrm>
        </p:spPr>
        <p:txBody>
          <a:bodyPr/>
          <a:lstStyle/>
          <a:p>
            <a:pPr algn="l"/>
            <a:r>
              <a:rPr lang="en-US"/>
              <a:t>Next Steps</a:t>
            </a:r>
          </a:p>
        </p:txBody>
      </p:sp>
    </p:spTree>
    <p:extLst>
      <p:ext uri="{BB962C8B-B14F-4D97-AF65-F5344CB8AC3E}">
        <p14:creationId xmlns:p14="http://schemas.microsoft.com/office/powerpoint/2010/main" val="209103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Next Steps</a:t>
            </a:r>
          </a:p>
        </p:txBody>
      </p:sp>
      <p:graphicFrame>
        <p:nvGraphicFramePr>
          <p:cNvPr id="4" name="Table 7">
            <a:extLst>
              <a:ext uri="{FF2B5EF4-FFF2-40B4-BE49-F238E27FC236}">
                <a16:creationId xmlns:a16="http://schemas.microsoft.com/office/drawing/2014/main" id="{7B50AD15-C093-08E2-5C51-048A92C39D96}"/>
              </a:ext>
            </a:extLst>
          </p:cNvPr>
          <p:cNvGraphicFramePr>
            <a:graphicFrameLocks noGrp="1"/>
          </p:cNvGraphicFramePr>
          <p:nvPr>
            <p:extLst>
              <p:ext uri="{D42A27DB-BD31-4B8C-83A1-F6EECF244321}">
                <p14:modId xmlns:p14="http://schemas.microsoft.com/office/powerpoint/2010/main" val="3817041337"/>
              </p:ext>
            </p:extLst>
          </p:nvPr>
        </p:nvGraphicFramePr>
        <p:xfrm>
          <a:off x="554736" y="1480457"/>
          <a:ext cx="11038079" cy="2791125"/>
        </p:xfrm>
        <a:graphic>
          <a:graphicData uri="http://schemas.openxmlformats.org/drawingml/2006/table">
            <a:tbl>
              <a:tblPr firstRow="1" bandRow="1">
                <a:tableStyleId>{5C22544A-7EE6-4342-B048-85BDC9FD1C3A}</a:tableStyleId>
              </a:tblPr>
              <a:tblGrid>
                <a:gridCol w="11038079">
                  <a:extLst>
                    <a:ext uri="{9D8B030D-6E8A-4147-A177-3AD203B41FA5}">
                      <a16:colId xmlns:a16="http://schemas.microsoft.com/office/drawing/2014/main" val="3478081800"/>
                    </a:ext>
                  </a:extLst>
                </a:gridCol>
              </a:tblGrid>
              <a:tr h="930375">
                <a:tc>
                  <a:txBody>
                    <a:bodyPr/>
                    <a:lstStyle/>
                    <a:p>
                      <a:pPr marL="229870" lvl="0" indent="0" algn="l">
                        <a:buNone/>
                      </a:pPr>
                      <a:r>
                        <a:rPr lang="en-US" sz="1800" b="1" i="0" u="none" strike="noStrike" noProof="0">
                          <a:solidFill>
                            <a:schemeClr val="tx1"/>
                          </a:solidFill>
                          <a:latin typeface="Arial"/>
                        </a:rPr>
                        <a:t>Share background materials / key reports </a:t>
                      </a:r>
                      <a:r>
                        <a:rPr lang="en-US" sz="1800" b="0" i="0" u="none" strike="noStrike" noProof="0">
                          <a:solidFill>
                            <a:schemeClr val="tx1"/>
                          </a:solidFill>
                          <a:latin typeface="Arial"/>
                        </a:rPr>
                        <a:t>with EOHLC staff via email</a:t>
                      </a:r>
                      <a:endParaRPr lang="en-US" sz="1800" b="1" i="0" u="none" strike="noStrike" noProof="0">
                        <a:solidFill>
                          <a:srgbClr val="FFFFFF"/>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679502"/>
                  </a:ext>
                </a:extLst>
              </a:tr>
              <a:tr h="930375">
                <a:tc>
                  <a:txBody>
                    <a:bodyPr/>
                    <a:lstStyle/>
                    <a:p>
                      <a:pPr marL="229870" marR="0" lvl="0" indent="0" algn="l">
                        <a:lnSpc>
                          <a:spcPct val="100000"/>
                        </a:lnSpc>
                        <a:spcBef>
                          <a:spcPts val="0"/>
                        </a:spcBef>
                        <a:spcAft>
                          <a:spcPts val="0"/>
                        </a:spcAft>
                        <a:buNone/>
                      </a:pPr>
                      <a:r>
                        <a:rPr lang="en-US" sz="1800" b="1" i="0" u="none" strike="noStrike" noProof="0">
                          <a:solidFill>
                            <a:schemeClr val="tx1"/>
                          </a:solidFill>
                          <a:latin typeface="Arial"/>
                        </a:rPr>
                        <a:t>Recommend experts and connections </a:t>
                      </a:r>
                      <a:r>
                        <a:rPr lang="en-US" sz="1800" b="0" i="0" u="none" strike="noStrike" noProof="0">
                          <a:solidFill>
                            <a:schemeClr val="tx1"/>
                          </a:solidFill>
                          <a:latin typeface="Arial"/>
                        </a:rPr>
                        <a:t>for team to connect with to learn more</a:t>
                      </a:r>
                      <a:endParaRPr lang="en-US"/>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930375">
                <a:tc>
                  <a:txBody>
                    <a:bodyPr/>
                    <a:lstStyle/>
                    <a:p>
                      <a:pPr marL="229870" marR="0" lvl="0" indent="0" algn="l">
                        <a:lnSpc>
                          <a:spcPct val="100000"/>
                        </a:lnSpc>
                        <a:spcBef>
                          <a:spcPts val="0"/>
                        </a:spcBef>
                        <a:spcAft>
                          <a:spcPts val="0"/>
                        </a:spcAft>
                        <a:buNone/>
                      </a:pPr>
                      <a:r>
                        <a:rPr lang="en-US" sz="1800" b="1" i="0" u="none" strike="noStrike" noProof="0">
                          <a:solidFill>
                            <a:schemeClr val="tx1"/>
                          </a:solidFill>
                          <a:latin typeface="Arial"/>
                        </a:rPr>
                        <a:t>EOHLC to consolidate feedback on challenges and solutions </a:t>
                      </a:r>
                      <a:r>
                        <a:rPr lang="en-US" sz="1800" b="0" i="0" u="none" strike="noStrike" noProof="0">
                          <a:solidFill>
                            <a:schemeClr val="tx1"/>
                          </a:solidFill>
                          <a:latin typeface="Arial"/>
                        </a:rPr>
                        <a:t>and share with Working Group in advance of next meeting, likely in January</a:t>
                      </a:r>
                      <a:endParaRPr lang="en-US" sz="1800" b="0" i="0" u="none" strike="noStrike" noProof="0">
                        <a:solidFill>
                          <a:srgbClr val="000000"/>
                        </a:solidFill>
                        <a:latin typeface="Arial"/>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bl>
          </a:graphicData>
        </a:graphic>
      </p:graphicFrame>
    </p:spTree>
    <p:extLst>
      <p:ext uri="{BB962C8B-B14F-4D97-AF65-F5344CB8AC3E}">
        <p14:creationId xmlns:p14="http://schemas.microsoft.com/office/powerpoint/2010/main" val="368595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614175736"/>
              </p:ext>
            </p:extLst>
          </p:nvPr>
        </p:nvGraphicFramePr>
        <p:xfrm>
          <a:off x="554736" y="1665442"/>
          <a:ext cx="10975979" cy="422457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035435">
                <a:tc>
                  <a:txBody>
                    <a:bodyPr/>
                    <a:lstStyle/>
                    <a:p>
                      <a:r>
                        <a:rPr lang="en-US" sz="2000" b="0" strike="noStrike">
                          <a:solidFill>
                            <a:schemeClr val="tx1"/>
                          </a:solidFill>
                        </a:rPr>
                        <a:t>Call to Order &amp; Swearing In</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035435">
                <a:tc>
                  <a:txBody>
                    <a:bodyPr/>
                    <a:lstStyle/>
                    <a:p>
                      <a:r>
                        <a:rPr lang="en-US" sz="2000" b="0" strike="noStrike">
                          <a:solidFill>
                            <a:schemeClr val="tx1"/>
                          </a:solidFill>
                        </a:rPr>
                        <a:t>Welcome &amp; Introductions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3 – 5</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076853">
                <a:tc>
                  <a:txBody>
                    <a:bodyPr/>
                    <a:lstStyle/>
                    <a:p>
                      <a:r>
                        <a:rPr lang="en-US" sz="2000" b="0" strike="noStrike">
                          <a:solidFill>
                            <a:schemeClr val="tx1"/>
                          </a:solidFill>
                        </a:rPr>
                        <a:t>Commission Charge &amp; Logistics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6 – </a:t>
                      </a:r>
                      <a:r>
                        <a:rPr lang="en-US" sz="2000" b="0" i="0" u="none" strike="noStrike" kern="1200" cap="none" spc="0" normalizeH="0" baseline="0" noProof="0">
                          <a:ln>
                            <a:noFill/>
                          </a:ln>
                          <a:solidFill>
                            <a:srgbClr val="000000"/>
                          </a:solidFill>
                          <a:effectLst/>
                          <a:uLnTx/>
                          <a:uFillTx/>
                          <a:latin typeface="Arial"/>
                          <a:ea typeface="+mn-ea"/>
                          <a:cs typeface="+mn-cs"/>
                        </a:rPr>
                        <a:t>12</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1076853">
                <a:tc>
                  <a:txBody>
                    <a:bodyPr/>
                    <a:lstStyle/>
                    <a:p>
                      <a:r>
                        <a:rPr lang="en-US" sz="2000" b="0" strike="noStrike">
                          <a:solidFill>
                            <a:schemeClr val="tx1"/>
                          </a:solidFill>
                        </a:rPr>
                        <a:t>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cap="none" spc="0" normalizeH="0" baseline="0" noProof="0">
                          <a:ln>
                            <a:noFill/>
                          </a:ln>
                          <a:solidFill>
                            <a:srgbClr val="000000"/>
                          </a:solidFill>
                          <a:effectLst/>
                          <a:uLnTx/>
                          <a:uFillTx/>
                          <a:latin typeface="Arial"/>
                          <a:ea typeface="+mn-ea"/>
                          <a:cs typeface="+mn-cs"/>
                        </a:rPr>
                        <a:t>13</a:t>
                      </a:r>
                      <a:r>
                        <a:rPr kumimoji="0" lang="en-US" sz="2000" b="0" i="0" u="none" strike="noStrike" kern="1200" cap="none" spc="0" normalizeH="0" baseline="0" noProof="0">
                          <a:ln>
                            <a:noFill/>
                          </a:ln>
                          <a:solidFill>
                            <a:srgbClr val="000000"/>
                          </a:solidFill>
                          <a:effectLst/>
                          <a:uLnTx/>
                          <a:uFillTx/>
                          <a:latin typeface="Arial"/>
                          <a:ea typeface="+mn-ea"/>
                          <a:cs typeface="+mn-cs"/>
                        </a:rPr>
                        <a:t> – </a:t>
                      </a:r>
                      <a:r>
                        <a:rPr lang="en-US" sz="2000" b="0" i="0" u="none" strike="noStrike" kern="1200" cap="none" spc="0" normalizeH="0" baseline="0" noProof="0">
                          <a:ln>
                            <a:noFill/>
                          </a:ln>
                          <a:solidFill>
                            <a:srgbClr val="000000"/>
                          </a:solidFill>
                          <a:effectLst/>
                          <a:uLnTx/>
                          <a:uFillTx/>
                          <a:latin typeface="Arial"/>
                          <a:ea typeface="+mn-ea"/>
                          <a:cs typeface="+mn-cs"/>
                        </a:rPr>
                        <a:t>14</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67221"/>
            <a:ext cx="8181508" cy="677108"/>
          </a:xfrm>
        </p:spPr>
        <p:txBody>
          <a:bodyPr/>
          <a:lstStyle/>
          <a:p>
            <a:pPr algn="l"/>
            <a:r>
              <a:rPr lang="en-US"/>
              <a:t>Welcome &amp; Introductions</a:t>
            </a:r>
            <a:endParaRPr lang="en-US" sz="2000"/>
          </a:p>
        </p:txBody>
      </p:sp>
      <p:sp>
        <p:nvSpPr>
          <p:cNvPr id="3" name="TextBox 2">
            <a:extLst>
              <a:ext uri="{FF2B5EF4-FFF2-40B4-BE49-F238E27FC236}">
                <a16:creationId xmlns:a16="http://schemas.microsoft.com/office/drawing/2014/main" id="{2C0DF579-765F-C1DF-8351-A80D7C35D6DC}"/>
              </a:ext>
            </a:extLst>
          </p:cNvPr>
          <p:cNvSpPr txBox="1"/>
          <p:nvPr/>
        </p:nvSpPr>
        <p:spPr>
          <a:xfrm>
            <a:off x="3048000" y="3711388"/>
            <a:ext cx="6472518" cy="35858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1BECED-3396-3C9A-0B2A-C14F6296C7D2}"/>
              </a:ext>
            </a:extLst>
          </p:cNvPr>
          <p:cNvGrpSpPr/>
          <p:nvPr/>
        </p:nvGrpSpPr>
        <p:grpSpPr>
          <a:xfrm>
            <a:off x="685799" y="1598866"/>
            <a:ext cx="10820401" cy="4660419"/>
            <a:chOff x="762000" y="1371418"/>
            <a:chExt cx="10820401" cy="3213306"/>
          </a:xfrm>
        </p:grpSpPr>
        <p:sp>
          <p:nvSpPr>
            <p:cNvPr id="7" name="Flowchart: Alternate Process 6">
              <a:extLst>
                <a:ext uri="{FF2B5EF4-FFF2-40B4-BE49-F238E27FC236}">
                  <a16:creationId xmlns:a16="http://schemas.microsoft.com/office/drawing/2014/main" id="{D095B075-FBBA-DA0F-F867-11D92B7D4637}"/>
                </a:ext>
              </a:extLst>
            </p:cNvPr>
            <p:cNvSpPr/>
            <p:nvPr/>
          </p:nvSpPr>
          <p:spPr>
            <a:xfrm>
              <a:off x="762000" y="1371418"/>
              <a:ext cx="10820401" cy="3213306"/>
            </a:xfrm>
            <a:prstGeom prst="flowChartAlternateProcess">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4F81BD"/>
                </a:solidFill>
              </a:endParaRPr>
            </a:p>
          </p:txBody>
        </p:sp>
        <p:sp>
          <p:nvSpPr>
            <p:cNvPr id="8" name="TextBox 7">
              <a:extLst>
                <a:ext uri="{FF2B5EF4-FFF2-40B4-BE49-F238E27FC236}">
                  <a16:creationId xmlns:a16="http://schemas.microsoft.com/office/drawing/2014/main" id="{DD243D1F-5CE4-00BE-4A34-CF6BDF69393D}"/>
                </a:ext>
              </a:extLst>
            </p:cNvPr>
            <p:cNvSpPr txBox="1"/>
            <p:nvPr/>
          </p:nvSpPr>
          <p:spPr>
            <a:xfrm>
              <a:off x="1649186" y="1632407"/>
              <a:ext cx="8893628" cy="2399321"/>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2800" b="1">
                  <a:solidFill>
                    <a:schemeClr val="bg1"/>
                  </a:solidFill>
                </a:rPr>
                <a:t>Please share…</a:t>
              </a:r>
            </a:p>
            <a:p>
              <a:pPr algn="ctr">
                <a:spcBef>
                  <a:spcPts val="300"/>
                </a:spcBef>
                <a:spcAft>
                  <a:spcPts val="300"/>
                </a:spcAft>
              </a:pPr>
              <a:endParaRPr lang="en-US" sz="2400">
                <a:solidFill>
                  <a:schemeClr val="bg1"/>
                </a:solidFill>
              </a:endParaRPr>
            </a:p>
            <a:p>
              <a:pPr marL="457200" indent="-457200" algn="ctr">
                <a:spcBef>
                  <a:spcPts val="300"/>
                </a:spcBef>
                <a:spcAft>
                  <a:spcPts val="300"/>
                </a:spcAft>
                <a:buAutoNum type="arabicParenR"/>
              </a:pPr>
              <a:r>
                <a:rPr lang="en-US" sz="2400">
                  <a:solidFill>
                    <a:schemeClr val="bg1"/>
                  </a:solidFill>
                </a:rPr>
                <a:t>Your name, organization, and role</a:t>
              </a:r>
              <a:endParaRPr lang="en-US" sz="2400">
                <a:solidFill>
                  <a:schemeClr val="bg1"/>
                </a:solidFill>
                <a:cs typeface="Arial"/>
              </a:endParaRPr>
            </a:p>
            <a:p>
              <a:pPr marL="457200" indent="-457200" algn="ctr">
                <a:spcBef>
                  <a:spcPts val="300"/>
                </a:spcBef>
                <a:spcAft>
                  <a:spcPts val="300"/>
                </a:spcAft>
                <a:buAutoNum type="arabicParenR"/>
              </a:pPr>
              <a:endParaRPr lang="en-US" sz="2400">
                <a:solidFill>
                  <a:schemeClr val="bg1"/>
                </a:solidFill>
              </a:endParaRPr>
            </a:p>
            <a:p>
              <a:pPr algn="ctr">
                <a:spcBef>
                  <a:spcPts val="300"/>
                </a:spcBef>
                <a:spcAft>
                  <a:spcPts val="300"/>
                </a:spcAft>
              </a:pPr>
              <a:r>
                <a:rPr lang="en-US" sz="2400" u="sng">
                  <a:solidFill>
                    <a:schemeClr val="bg1"/>
                  </a:solidFill>
                </a:rPr>
                <a:t>and</a:t>
              </a:r>
              <a:endParaRPr lang="en-US" sz="2400" u="sng">
                <a:solidFill>
                  <a:schemeClr val="bg1"/>
                </a:solidFill>
                <a:cs typeface="Arial"/>
              </a:endParaRPr>
            </a:p>
            <a:p>
              <a:pPr algn="ctr">
                <a:spcBef>
                  <a:spcPts val="300"/>
                </a:spcBef>
                <a:spcAft>
                  <a:spcPts val="300"/>
                </a:spcAft>
              </a:pPr>
              <a:endParaRPr lang="en-US" sz="2400" u="sng">
                <a:solidFill>
                  <a:schemeClr val="bg1"/>
                </a:solidFill>
              </a:endParaRPr>
            </a:p>
            <a:p>
              <a:pPr algn="ctr">
                <a:spcBef>
                  <a:spcPts val="300"/>
                </a:spcBef>
                <a:spcAft>
                  <a:spcPts val="300"/>
                </a:spcAft>
              </a:pPr>
              <a:r>
                <a:rPr lang="en-US" sz="2400">
                  <a:solidFill>
                    <a:schemeClr val="bg1"/>
                  </a:solidFill>
                </a:rPr>
                <a:t>2) A key perspective or role you hope to bring to this working group</a:t>
              </a:r>
              <a:endParaRPr lang="en-US" sz="2400">
                <a:solidFill>
                  <a:schemeClr val="bg1"/>
                </a:solidFill>
                <a:cs typeface="Arial"/>
              </a:endParaRPr>
            </a:p>
            <a:p>
              <a:pPr algn="ctr">
                <a:spcBef>
                  <a:spcPts val="300"/>
                </a:spcBef>
                <a:spcAft>
                  <a:spcPts val="300"/>
                </a:spcAft>
              </a:pPr>
              <a:endParaRPr lang="en-US" sz="2400">
                <a:solidFill>
                  <a:schemeClr val="bg1"/>
                </a:solidFill>
                <a:cs typeface="Arial"/>
              </a:endParaRPr>
            </a:p>
          </p:txBody>
        </p:sp>
      </p:grpSp>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 Introductions</a:t>
            </a:r>
            <a:endParaRPr lang="en-US" sz="2800">
              <a:cs typeface="Arial"/>
            </a:endParaRPr>
          </a:p>
        </p:txBody>
      </p:sp>
    </p:spTree>
    <p:extLst>
      <p:ext uri="{BB962C8B-B14F-4D97-AF65-F5344CB8AC3E}">
        <p14:creationId xmlns:p14="http://schemas.microsoft.com/office/powerpoint/2010/main" val="300951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5A0DDC7-2C8D-DD5C-00D6-15CD4C73BC63}"/>
              </a:ext>
            </a:extLst>
          </p:cNvPr>
          <p:cNvGraphicFramePr>
            <a:graphicFrameLocks noGrp="1"/>
          </p:cNvGraphicFramePr>
          <p:nvPr>
            <p:extLst>
              <p:ext uri="{D42A27DB-BD31-4B8C-83A1-F6EECF244321}">
                <p14:modId xmlns:p14="http://schemas.microsoft.com/office/powerpoint/2010/main" val="3149394278"/>
              </p:ext>
            </p:extLst>
          </p:nvPr>
        </p:nvGraphicFramePr>
        <p:xfrm>
          <a:off x="215016" y="1124811"/>
          <a:ext cx="5961469" cy="5001213"/>
        </p:xfrm>
        <a:graphic>
          <a:graphicData uri="http://schemas.openxmlformats.org/drawingml/2006/table">
            <a:tbl>
              <a:tblPr bandRow="1">
                <a:tableStyleId>{3B4B98B0-60AC-42C2-AFA5-B58CD77FA1E5}</a:tableStyleId>
              </a:tblPr>
              <a:tblGrid>
                <a:gridCol w="1831875">
                  <a:extLst>
                    <a:ext uri="{9D8B030D-6E8A-4147-A177-3AD203B41FA5}">
                      <a16:colId xmlns:a16="http://schemas.microsoft.com/office/drawing/2014/main" val="778307951"/>
                    </a:ext>
                  </a:extLst>
                </a:gridCol>
                <a:gridCol w="2173941">
                  <a:extLst>
                    <a:ext uri="{9D8B030D-6E8A-4147-A177-3AD203B41FA5}">
                      <a16:colId xmlns:a16="http://schemas.microsoft.com/office/drawing/2014/main" val="2277792090"/>
                    </a:ext>
                  </a:extLst>
                </a:gridCol>
                <a:gridCol w="1955653">
                  <a:extLst>
                    <a:ext uri="{9D8B030D-6E8A-4147-A177-3AD203B41FA5}">
                      <a16:colId xmlns:a16="http://schemas.microsoft.com/office/drawing/2014/main" val="670168782"/>
                    </a:ext>
                  </a:extLst>
                </a:gridCol>
              </a:tblGrid>
              <a:tr h="225742">
                <a:tc>
                  <a:txBody>
                    <a:bodyPr/>
                    <a:lstStyle/>
                    <a:p>
                      <a:pPr fontAlgn="base">
                        <a:lnSpc>
                          <a:spcPts val="2175"/>
                        </a:lnSpc>
                      </a:pPr>
                      <a:r>
                        <a:rPr lang="en-US" sz="1200" b="1">
                          <a:solidFill>
                            <a:srgbClr val="FFFFFF"/>
                          </a:solidFill>
                          <a:effectLst/>
                          <a:latin typeface="+mj-lt"/>
                        </a:rPr>
                        <a:t>Member</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Member Organization</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Title</a:t>
                      </a:r>
                    </a:p>
                  </a:txBody>
                  <a:tcPr marL="85288" marR="85288" marT="41564" marB="41564">
                    <a:solidFill>
                      <a:srgbClr val="14558F"/>
                    </a:solidFill>
                  </a:tcPr>
                </a:tc>
                <a:extLst>
                  <a:ext uri="{0D108BD9-81ED-4DB2-BD59-A6C34878D82A}">
                    <a16:rowId xmlns:a16="http://schemas.microsoft.com/office/drawing/2014/main" val="2934628208"/>
                  </a:ext>
                </a:extLst>
              </a:tr>
              <a:tr h="340384">
                <a:tc>
                  <a:txBody>
                    <a:bodyPr/>
                    <a:lstStyle/>
                    <a:p>
                      <a:pPr fontAlgn="base">
                        <a:lnSpc>
                          <a:spcPts val="1650"/>
                        </a:lnSpc>
                      </a:pPr>
                      <a:r>
                        <a:rPr lang="en-US" sz="1200">
                          <a:effectLst/>
                          <a:latin typeface="+mj-lt"/>
                        </a:rPr>
                        <a:t>Ed Augustus</a:t>
                      </a:r>
                    </a:p>
                  </a:txBody>
                  <a:tcPr marL="85288" marR="85288" marT="41564" marB="41564" anchor="ctr"/>
                </a:tc>
                <a:tc>
                  <a:txBody>
                    <a:bodyPr/>
                    <a:lstStyle/>
                    <a:p>
                      <a:pPr fontAlgn="base">
                        <a:lnSpc>
                          <a:spcPts val="1650"/>
                        </a:lnSpc>
                      </a:pPr>
                      <a:r>
                        <a:rPr lang="en-US" sz="1200">
                          <a:effectLst/>
                          <a:latin typeface="+mj-lt"/>
                        </a:rPr>
                        <a:t>Executive Office of Housing and Livable Communities (EOHLC)</a:t>
                      </a:r>
                    </a:p>
                  </a:txBody>
                  <a:tcPr marL="85288" marR="85288" marT="41564" marB="41564" anchor="ctr"/>
                </a:tc>
                <a:tc>
                  <a:txBody>
                    <a:bodyPr/>
                    <a:lstStyle/>
                    <a:p>
                      <a:pPr fontAlgn="base">
                        <a:lnSpc>
                          <a:spcPts val="1650"/>
                        </a:lnSpc>
                      </a:pPr>
                      <a:r>
                        <a:rPr lang="en-US" sz="1200">
                          <a:effectLst/>
                          <a:latin typeface="+mj-lt"/>
                        </a:rPr>
                        <a:t>Secretary</a:t>
                      </a:r>
                    </a:p>
                  </a:txBody>
                  <a:tcPr marL="85288" marR="85288" marT="41564" marB="41564" anchor="ctr"/>
                </a:tc>
                <a:extLst>
                  <a:ext uri="{0D108BD9-81ED-4DB2-BD59-A6C34878D82A}">
                    <a16:rowId xmlns:a16="http://schemas.microsoft.com/office/drawing/2014/main" val="1512403989"/>
                  </a:ext>
                </a:extLst>
              </a:tr>
              <a:tr h="340384">
                <a:tc>
                  <a:txBody>
                    <a:bodyPr/>
                    <a:lstStyle/>
                    <a:p>
                      <a:pPr lvl="0">
                        <a:lnSpc>
                          <a:spcPts val="1650"/>
                        </a:lnSpc>
                        <a:buNone/>
                      </a:pPr>
                      <a:r>
                        <a:rPr lang="en-US" sz="1200" b="0" i="0" u="none" strike="noStrike" noProof="0">
                          <a:effectLst/>
                        </a:rPr>
                        <a:t>Jason Robertson</a:t>
                      </a:r>
                      <a:endParaRPr lang="en-US"/>
                    </a:p>
                  </a:txBody>
                  <a:tcPr marL="85288" marR="85288" marT="41564" marB="41564" anchor="ctr"/>
                </a:tc>
                <a:tc>
                  <a:txBody>
                    <a:bodyPr/>
                    <a:lstStyle/>
                    <a:p>
                      <a:pPr lvl="0">
                        <a:lnSpc>
                          <a:spcPts val="1650"/>
                        </a:lnSpc>
                        <a:buNone/>
                      </a:pPr>
                      <a:r>
                        <a:rPr lang="en-US" sz="1200" b="0" i="0" u="none" strike="noStrike" noProof="0">
                          <a:effectLst/>
                        </a:rPr>
                        <a:t>Department of Transportation </a:t>
                      </a:r>
                      <a:endParaRPr lang="en-US" sz="1200">
                        <a:effectLst/>
                        <a:latin typeface="+mj-lt"/>
                      </a:endParaRPr>
                    </a:p>
                  </a:txBody>
                  <a:tcPr marL="85288" marR="85288" marT="41564" marB="41564" anchor="ctr"/>
                </a:tc>
                <a:tc>
                  <a:txBody>
                    <a:bodyPr/>
                    <a:lstStyle/>
                    <a:p>
                      <a:pPr lvl="0">
                        <a:lnSpc>
                          <a:spcPts val="1650"/>
                        </a:lnSpc>
                        <a:buNone/>
                      </a:pPr>
                      <a:r>
                        <a:rPr lang="en-US" sz="1200" b="0" i="0" u="none" strike="noStrike" noProof="0">
                          <a:effectLst/>
                        </a:rPr>
                        <a:t>Director of Research &amp; Materials</a:t>
                      </a:r>
                      <a:endParaRPr lang="en-US"/>
                    </a:p>
                  </a:txBody>
                  <a:tcPr marL="85288" marR="85288" marT="41564" marB="41564" anchor="ctr"/>
                </a:tc>
                <a:extLst>
                  <a:ext uri="{0D108BD9-81ED-4DB2-BD59-A6C34878D82A}">
                    <a16:rowId xmlns:a16="http://schemas.microsoft.com/office/drawing/2014/main" val="4105261478"/>
                  </a:ext>
                </a:extLst>
              </a:tr>
              <a:tr h="193296">
                <a:tc>
                  <a:txBody>
                    <a:bodyPr/>
                    <a:lstStyle/>
                    <a:p>
                      <a:pPr lvl="0">
                        <a:lnSpc>
                          <a:spcPts val="1650"/>
                        </a:lnSpc>
                        <a:buNone/>
                      </a:pPr>
                      <a:r>
                        <a:rPr lang="en-US" sz="1200" b="0" i="0" u="none" strike="noStrike" noProof="0">
                          <a:effectLst/>
                        </a:rPr>
                        <a:t>Ross Seavey</a:t>
                      </a:r>
                      <a:endParaRPr lang="en-US"/>
                    </a:p>
                  </a:txBody>
                  <a:tcPr marL="85288" marR="85288" marT="41564" marB="41564" anchor="ctr"/>
                </a:tc>
                <a:tc>
                  <a:txBody>
                    <a:bodyPr/>
                    <a:lstStyle/>
                    <a:p>
                      <a:pPr lvl="0">
                        <a:lnSpc>
                          <a:spcPts val="1650"/>
                        </a:lnSpc>
                        <a:buNone/>
                      </a:pPr>
                      <a:r>
                        <a:rPr lang="en-US" sz="1200" b="0" i="0" u="none" strike="noStrike" noProof="0">
                          <a:effectLst/>
                        </a:rPr>
                        <a:t>Office of Consumer Affairs &amp; Business Regulation  (OCABR)</a:t>
                      </a:r>
                      <a:endParaRPr lang="en-US"/>
                    </a:p>
                  </a:txBody>
                  <a:tcPr marL="85288" marR="85288" marT="41564" marB="41564" anchor="ctr"/>
                </a:tc>
                <a:tc>
                  <a:txBody>
                    <a:bodyPr/>
                    <a:lstStyle/>
                    <a:p>
                      <a:pPr lvl="0">
                        <a:lnSpc>
                          <a:spcPts val="1650"/>
                        </a:lnSpc>
                        <a:buNone/>
                      </a:pPr>
                      <a:r>
                        <a:rPr lang="en-US" sz="1200" b="0" i="0" u="none" strike="noStrike" noProof="0">
                          <a:effectLst/>
                        </a:rPr>
                        <a:t>Chief Building Inspector</a:t>
                      </a:r>
                      <a:endParaRPr lang="en-US"/>
                    </a:p>
                  </a:txBody>
                  <a:tcPr marL="85288" marR="85288" marT="41564" marB="41564" anchor="ctr"/>
                </a:tc>
                <a:extLst>
                  <a:ext uri="{0D108BD9-81ED-4DB2-BD59-A6C34878D82A}">
                    <a16:rowId xmlns:a16="http://schemas.microsoft.com/office/drawing/2014/main" val="3663768203"/>
                  </a:ext>
                </a:extLst>
              </a:tr>
              <a:tr h="340384">
                <a:tc>
                  <a:txBody>
                    <a:bodyPr/>
                    <a:lstStyle/>
                    <a:p>
                      <a:pPr lvl="0">
                        <a:lnSpc>
                          <a:spcPts val="1650"/>
                        </a:lnSpc>
                        <a:buNone/>
                      </a:pPr>
                      <a:r>
                        <a:rPr lang="en-US" sz="1200" b="0" i="0" u="none" strike="noStrike" noProof="0">
                          <a:effectLst/>
                        </a:rPr>
                        <a:t>Jackie Horigan</a:t>
                      </a:r>
                      <a:endParaRPr lang="en-US" sz="1200">
                        <a:effectLst/>
                        <a:latin typeface="+mj-lt"/>
                      </a:endParaRPr>
                    </a:p>
                  </a:txBody>
                  <a:tcPr marL="85288" marR="85288" marT="41564" marB="41564" anchor="ctr"/>
                </a:tc>
                <a:tc>
                  <a:txBody>
                    <a:bodyPr/>
                    <a:lstStyle/>
                    <a:p>
                      <a:pPr lvl="0">
                        <a:lnSpc>
                          <a:spcPts val="1650"/>
                        </a:lnSpc>
                        <a:buNone/>
                      </a:pPr>
                      <a:r>
                        <a:rPr lang="en-US" sz="1200" b="0" i="0" u="none" strike="noStrike" noProof="0">
                          <a:effectLst/>
                        </a:rPr>
                        <a:t>Division of Insurance </a:t>
                      </a:r>
                      <a:endParaRPr lang="en-US" sz="1200">
                        <a:effectLst/>
                        <a:latin typeface="+mj-lt"/>
                      </a:endParaRPr>
                    </a:p>
                  </a:txBody>
                  <a:tcPr marL="85288" marR="85288" marT="41564" marB="41564" anchor="ctr"/>
                </a:tc>
                <a:tc>
                  <a:txBody>
                    <a:bodyPr/>
                    <a:lstStyle/>
                    <a:p>
                      <a:pPr lvl="0">
                        <a:lnSpc>
                          <a:spcPts val="1650"/>
                        </a:lnSpc>
                        <a:buNone/>
                      </a:pPr>
                      <a:r>
                        <a:rPr lang="en-US" sz="1200" b="0" i="0" u="none" strike="noStrike" noProof="0">
                          <a:effectLst/>
                        </a:rPr>
                        <a:t>Deputy Commissioner, Product Regulation and Innovation</a:t>
                      </a:r>
                      <a:endParaRPr lang="en-US" sz="1200">
                        <a:effectLst/>
                        <a:latin typeface="+mj-lt"/>
                      </a:endParaRPr>
                    </a:p>
                  </a:txBody>
                  <a:tcPr marL="85288" marR="85288" marT="41564" marB="41564" anchor="ctr"/>
                </a:tc>
                <a:extLst>
                  <a:ext uri="{0D108BD9-81ED-4DB2-BD59-A6C34878D82A}">
                    <a16:rowId xmlns:a16="http://schemas.microsoft.com/office/drawing/2014/main" val="2395088509"/>
                  </a:ext>
                </a:extLst>
              </a:tr>
              <a:tr h="340384">
                <a:tc>
                  <a:txBody>
                    <a:bodyPr/>
                    <a:lstStyle/>
                    <a:p>
                      <a:pPr lvl="0">
                        <a:lnSpc>
                          <a:spcPts val="1650"/>
                        </a:lnSpc>
                        <a:buNone/>
                      </a:pPr>
                      <a:r>
                        <a:rPr lang="en-US" sz="1200" b="0" i="0" u="none" strike="noStrike" noProof="0">
                          <a:effectLst/>
                        </a:rPr>
                        <a:t>Kevin Cuff</a:t>
                      </a:r>
                      <a:endParaRPr lang="en-US"/>
                    </a:p>
                  </a:txBody>
                  <a:tcPr marL="85288" marR="85288" marT="41564" marB="41564" anchor="ctr"/>
                </a:tc>
                <a:tc>
                  <a:txBody>
                    <a:bodyPr/>
                    <a:lstStyle/>
                    <a:p>
                      <a:pPr lvl="0">
                        <a:lnSpc>
                          <a:spcPts val="1650"/>
                        </a:lnSpc>
                        <a:buNone/>
                      </a:pPr>
                      <a:r>
                        <a:rPr lang="en-US" sz="1200" b="0" i="0" u="none" strike="noStrike" noProof="0">
                          <a:effectLst/>
                        </a:rPr>
                        <a:t>Division of Banks </a:t>
                      </a:r>
                      <a:endParaRPr lang="en-US"/>
                    </a:p>
                  </a:txBody>
                  <a:tcPr marL="85288" marR="85288" marT="41564" marB="41564" anchor="ctr"/>
                </a:tc>
                <a:tc>
                  <a:txBody>
                    <a:bodyPr/>
                    <a:lstStyle/>
                    <a:p>
                      <a:pPr lvl="0">
                        <a:lnSpc>
                          <a:spcPts val="1650"/>
                        </a:lnSpc>
                        <a:buNone/>
                      </a:pPr>
                      <a:r>
                        <a:rPr lang="en-US" sz="1200" b="0" i="0" u="none" strike="noStrike" noProof="0">
                          <a:effectLst/>
                        </a:rPr>
                        <a:t>Deputy Commissioner for Mortgage Supervision</a:t>
                      </a:r>
                    </a:p>
                  </a:txBody>
                  <a:tcPr marL="85288" marR="85288" marT="41564" marB="41564" anchor="ctr"/>
                </a:tc>
                <a:extLst>
                  <a:ext uri="{0D108BD9-81ED-4DB2-BD59-A6C34878D82A}">
                    <a16:rowId xmlns:a16="http://schemas.microsoft.com/office/drawing/2014/main" val="3957986079"/>
                  </a:ext>
                </a:extLst>
              </a:tr>
              <a:tr h="340384">
                <a:tc>
                  <a:txBody>
                    <a:bodyPr/>
                    <a:lstStyle/>
                    <a:p>
                      <a:pPr lvl="0">
                        <a:lnSpc>
                          <a:spcPts val="1650"/>
                        </a:lnSpc>
                        <a:buNone/>
                      </a:pPr>
                      <a:r>
                        <a:rPr lang="en-US" sz="1200" b="0" i="0" u="none" strike="noStrike" noProof="0">
                          <a:effectLst/>
                        </a:rPr>
                        <a:t>Lisa Sears</a:t>
                      </a:r>
                      <a:endParaRPr lang="en-US" sz="1200">
                        <a:effectLst/>
                        <a:latin typeface="+mj-lt"/>
                      </a:endParaRPr>
                    </a:p>
                  </a:txBody>
                  <a:tcPr marL="85288" marR="85288" marT="41564" marB="41564" anchor="ctr"/>
                </a:tc>
                <a:tc>
                  <a:txBody>
                    <a:bodyPr/>
                    <a:lstStyle/>
                    <a:p>
                      <a:pPr lvl="0">
                        <a:lnSpc>
                          <a:spcPts val="1650"/>
                        </a:lnSpc>
                        <a:buNone/>
                      </a:pPr>
                      <a:r>
                        <a:rPr lang="en-US" sz="1200" b="0" i="0" u="none" strike="noStrike" noProof="0">
                          <a:effectLst/>
                        </a:rPr>
                        <a:t>Attorney General's Office</a:t>
                      </a:r>
                      <a:endParaRPr lang="en-US"/>
                    </a:p>
                  </a:txBody>
                  <a:tcPr marL="85288" marR="85288" marT="41564" marB="41564" anchor="ctr"/>
                </a:tc>
                <a:tc>
                  <a:txBody>
                    <a:bodyPr/>
                    <a:lstStyle/>
                    <a:p>
                      <a:pPr lvl="0">
                        <a:lnSpc>
                          <a:spcPts val="1650"/>
                        </a:lnSpc>
                        <a:buNone/>
                      </a:pPr>
                      <a:r>
                        <a:rPr lang="en-US" sz="1200" b="0" i="0" u="none" strike="noStrike" noProof="0">
                          <a:effectLst/>
                        </a:rPr>
                        <a:t>Senior Policy Advisor</a:t>
                      </a:r>
                    </a:p>
                  </a:txBody>
                  <a:tcPr marL="85288" marR="85288" marT="41564" marB="41564" anchor="ctr"/>
                </a:tc>
                <a:extLst>
                  <a:ext uri="{0D108BD9-81ED-4DB2-BD59-A6C34878D82A}">
                    <a16:rowId xmlns:a16="http://schemas.microsoft.com/office/drawing/2014/main" val="2721514255"/>
                  </a:ext>
                </a:extLst>
              </a:tr>
              <a:tr h="340384">
                <a:tc>
                  <a:txBody>
                    <a:bodyPr/>
                    <a:lstStyle/>
                    <a:p>
                      <a:pPr lvl="0">
                        <a:lnSpc>
                          <a:spcPts val="1650"/>
                        </a:lnSpc>
                        <a:buNone/>
                      </a:pPr>
                      <a:r>
                        <a:rPr lang="en-US" sz="1200" b="0" i="0" u="none" strike="noStrike" noProof="0">
                          <a:effectLst/>
                        </a:rPr>
                        <a:t>Ann </a:t>
                      </a:r>
                      <a:r>
                        <a:rPr lang="en-US" sz="1200" b="0" i="0" u="none" strike="noStrike" noProof="0" err="1">
                          <a:effectLst/>
                        </a:rPr>
                        <a:t>Refolo</a:t>
                      </a:r>
                      <a:endParaRPr lang="en-US" sz="1200" err="1">
                        <a:effectLst/>
                        <a:latin typeface="+mj-lt"/>
                      </a:endParaRPr>
                    </a:p>
                  </a:txBody>
                  <a:tcPr marL="85288" marR="85288" marT="41564" marB="41564" anchor="ctr"/>
                </a:tc>
                <a:tc>
                  <a:txBody>
                    <a:bodyPr/>
                    <a:lstStyle/>
                    <a:p>
                      <a:pPr lvl="0">
                        <a:lnSpc>
                          <a:spcPts val="1650"/>
                        </a:lnSpc>
                        <a:buNone/>
                      </a:pPr>
                      <a:r>
                        <a:rPr lang="en-US" sz="1200" b="0" i="0" u="none" strike="noStrike" noProof="0">
                          <a:solidFill>
                            <a:srgbClr val="000000"/>
                          </a:solidFill>
                          <a:effectLst/>
                          <a:latin typeface="Arial"/>
                        </a:rPr>
                        <a:t>Attorney General's Office</a:t>
                      </a:r>
                      <a:endParaRPr lang="en-US" sz="1200"/>
                    </a:p>
                  </a:txBody>
                  <a:tcPr marL="85288" marR="85288" marT="41564" marB="41564" anchor="ctr"/>
                </a:tc>
                <a:tc>
                  <a:txBody>
                    <a:bodyPr/>
                    <a:lstStyle/>
                    <a:p>
                      <a:pPr lvl="0">
                        <a:lnSpc>
                          <a:spcPts val="1650"/>
                        </a:lnSpc>
                        <a:buNone/>
                      </a:pPr>
                      <a:r>
                        <a:rPr lang="en-US" sz="1200" b="0" i="0" u="none" strike="noStrike" noProof="0">
                          <a:effectLst/>
                        </a:rPr>
                        <a:t>Assistant Attorney General, False Claims Division</a:t>
                      </a:r>
                      <a:endParaRPr lang="en-US"/>
                    </a:p>
                  </a:txBody>
                  <a:tcPr marL="85288" marR="85288" marT="41564" marB="41564" anchor="ctr"/>
                </a:tc>
                <a:extLst>
                  <a:ext uri="{0D108BD9-81ED-4DB2-BD59-A6C34878D82A}">
                    <a16:rowId xmlns:a16="http://schemas.microsoft.com/office/drawing/2014/main" val="1765746747"/>
                  </a:ext>
                </a:extLst>
              </a:tr>
              <a:tr h="340384">
                <a:tc>
                  <a:txBody>
                    <a:bodyPr/>
                    <a:lstStyle/>
                    <a:p>
                      <a:pPr lvl="0">
                        <a:lnSpc>
                          <a:spcPts val="1650"/>
                        </a:lnSpc>
                        <a:buNone/>
                      </a:pPr>
                      <a:r>
                        <a:rPr lang="en-US" sz="1200" b="0" i="0" u="none" strike="noStrike" noProof="0">
                          <a:effectLst/>
                        </a:rPr>
                        <a:t>James Murphy</a:t>
                      </a:r>
                      <a:endParaRPr lang="en-US"/>
                    </a:p>
                  </a:txBody>
                  <a:tcPr marL="85288" marR="85288" marT="41564" marB="41564" anchor="ctr"/>
                </a:tc>
                <a:tc>
                  <a:txBody>
                    <a:bodyPr/>
                    <a:lstStyle/>
                    <a:p>
                      <a:pPr lvl="0">
                        <a:lnSpc>
                          <a:spcPts val="1650"/>
                        </a:lnSpc>
                        <a:buNone/>
                      </a:pPr>
                      <a:r>
                        <a:rPr lang="en-US" sz="1200" b="0" i="0" u="none" strike="noStrike" noProof="0">
                          <a:effectLst/>
                        </a:rPr>
                        <a:t>House Chair, Financial Services Committee </a:t>
                      </a:r>
                      <a:endParaRPr lang="en-US"/>
                    </a:p>
                  </a:txBody>
                  <a:tcPr marL="85288" marR="85288" marT="41564" marB="41564" anchor="ctr"/>
                </a:tc>
                <a:tc>
                  <a:txBody>
                    <a:bodyPr/>
                    <a:lstStyle/>
                    <a:p>
                      <a:pPr lvl="0">
                        <a:lnSpc>
                          <a:spcPts val="1650"/>
                        </a:lnSpc>
                        <a:buNone/>
                      </a:pPr>
                      <a:r>
                        <a:rPr lang="en-US" sz="1200" b="0" i="0" u="none" strike="noStrike" noProof="0">
                          <a:effectLst/>
                        </a:rPr>
                        <a:t>Representative</a:t>
                      </a:r>
                      <a:endParaRPr lang="en-US"/>
                    </a:p>
                  </a:txBody>
                  <a:tcPr marL="85288" marR="85288" marT="41564" marB="41564" anchor="ctr"/>
                </a:tc>
                <a:extLst>
                  <a:ext uri="{0D108BD9-81ED-4DB2-BD59-A6C34878D82A}">
                    <a16:rowId xmlns:a16="http://schemas.microsoft.com/office/drawing/2014/main" val="3791785758"/>
                  </a:ext>
                </a:extLst>
              </a:tr>
            </a:tbl>
          </a:graphicData>
        </a:graphic>
      </p:graphicFrame>
      <p:graphicFrame>
        <p:nvGraphicFramePr>
          <p:cNvPr id="8" name="Table 7">
            <a:extLst>
              <a:ext uri="{FF2B5EF4-FFF2-40B4-BE49-F238E27FC236}">
                <a16:creationId xmlns:a16="http://schemas.microsoft.com/office/drawing/2014/main" id="{F504E19C-0CDC-F59C-6708-7486649A4EA7}"/>
              </a:ext>
            </a:extLst>
          </p:cNvPr>
          <p:cNvGraphicFramePr>
            <a:graphicFrameLocks noGrp="1"/>
          </p:cNvGraphicFramePr>
          <p:nvPr>
            <p:extLst>
              <p:ext uri="{D42A27DB-BD31-4B8C-83A1-F6EECF244321}">
                <p14:modId xmlns:p14="http://schemas.microsoft.com/office/powerpoint/2010/main" val="2008130488"/>
              </p:ext>
            </p:extLst>
          </p:nvPr>
        </p:nvGraphicFramePr>
        <p:xfrm>
          <a:off x="6597776" y="1117783"/>
          <a:ext cx="5402612" cy="4047280"/>
        </p:xfrm>
        <a:graphic>
          <a:graphicData uri="http://schemas.openxmlformats.org/drawingml/2006/table">
            <a:tbl>
              <a:tblPr bandRow="1">
                <a:tableStyleId>{3B4B98B0-60AC-42C2-AFA5-B58CD77FA1E5}</a:tableStyleId>
              </a:tblPr>
              <a:tblGrid>
                <a:gridCol w="1660147">
                  <a:extLst>
                    <a:ext uri="{9D8B030D-6E8A-4147-A177-3AD203B41FA5}">
                      <a16:colId xmlns:a16="http://schemas.microsoft.com/office/drawing/2014/main" val="778307951"/>
                    </a:ext>
                  </a:extLst>
                </a:gridCol>
                <a:gridCol w="2300005">
                  <a:extLst>
                    <a:ext uri="{9D8B030D-6E8A-4147-A177-3AD203B41FA5}">
                      <a16:colId xmlns:a16="http://schemas.microsoft.com/office/drawing/2014/main" val="2277792090"/>
                    </a:ext>
                  </a:extLst>
                </a:gridCol>
                <a:gridCol w="1442460">
                  <a:extLst>
                    <a:ext uri="{9D8B030D-6E8A-4147-A177-3AD203B41FA5}">
                      <a16:colId xmlns:a16="http://schemas.microsoft.com/office/drawing/2014/main" val="670168782"/>
                    </a:ext>
                  </a:extLst>
                </a:gridCol>
              </a:tblGrid>
              <a:tr h="276264">
                <a:tc>
                  <a:txBody>
                    <a:bodyPr/>
                    <a:lstStyle/>
                    <a:p>
                      <a:pPr fontAlgn="base">
                        <a:lnSpc>
                          <a:spcPts val="2175"/>
                        </a:lnSpc>
                      </a:pPr>
                      <a:r>
                        <a:rPr lang="en-US" sz="1200" b="1">
                          <a:solidFill>
                            <a:srgbClr val="FFFFFF"/>
                          </a:solidFill>
                          <a:effectLst/>
                          <a:latin typeface="+mj-lt"/>
                        </a:rPr>
                        <a:t>Member</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Member Organization</a:t>
                      </a:r>
                    </a:p>
                  </a:txBody>
                  <a:tcPr marL="85288" marR="85288" marT="41564" marB="41564">
                    <a:solidFill>
                      <a:srgbClr val="14558F"/>
                    </a:solidFill>
                  </a:tcPr>
                </a:tc>
                <a:tc>
                  <a:txBody>
                    <a:bodyPr/>
                    <a:lstStyle/>
                    <a:p>
                      <a:pPr fontAlgn="base">
                        <a:lnSpc>
                          <a:spcPts val="2175"/>
                        </a:lnSpc>
                      </a:pPr>
                      <a:r>
                        <a:rPr lang="en-US" sz="1200" b="1">
                          <a:solidFill>
                            <a:srgbClr val="FFFFFF"/>
                          </a:solidFill>
                          <a:effectLst/>
                          <a:latin typeface="+mj-lt"/>
                        </a:rPr>
                        <a:t>Title</a:t>
                      </a:r>
                    </a:p>
                  </a:txBody>
                  <a:tcPr marL="85288" marR="85288" marT="41564" marB="41564">
                    <a:solidFill>
                      <a:srgbClr val="14558F"/>
                    </a:solidFill>
                  </a:tcPr>
                </a:tc>
                <a:extLst>
                  <a:ext uri="{0D108BD9-81ED-4DB2-BD59-A6C34878D82A}">
                    <a16:rowId xmlns:a16="http://schemas.microsoft.com/office/drawing/2014/main" val="2934628208"/>
                  </a:ext>
                </a:extLst>
              </a:tr>
              <a:tr h="331516">
                <a:tc>
                  <a:txBody>
                    <a:bodyPr/>
                    <a:lstStyle/>
                    <a:p>
                      <a:pPr lvl="0">
                        <a:lnSpc>
                          <a:spcPts val="1650"/>
                        </a:lnSpc>
                        <a:buNone/>
                      </a:pPr>
                      <a:r>
                        <a:rPr lang="en-US" sz="1200" b="0" i="0" u="none" strike="noStrike" noProof="0">
                          <a:effectLst/>
                        </a:rPr>
                        <a:t>Paul Feeney</a:t>
                      </a:r>
                      <a:endParaRPr lang="en-US"/>
                    </a:p>
                  </a:txBody>
                  <a:tcPr marL="85288" marR="85288" marT="41564" marB="41564" anchor="ctr">
                    <a:lnTlToBr w="12700" cmpd="sng">
                      <a:noFill/>
                      <a:prstDash val="solid"/>
                    </a:lnTlToBr>
                    <a:lnBlToTr w="12700" cmpd="sng">
                      <a:noFill/>
                      <a:prstDash val="solid"/>
                    </a:lnBlToTr>
                  </a:tcPr>
                </a:tc>
                <a:tc>
                  <a:txBody>
                    <a:bodyPr/>
                    <a:lstStyle/>
                    <a:p>
                      <a:pPr lvl="0">
                        <a:lnSpc>
                          <a:spcPts val="1650"/>
                        </a:lnSpc>
                        <a:buNone/>
                      </a:pPr>
                      <a:r>
                        <a:rPr lang="en-US" sz="1200" b="0" i="0" u="none" strike="noStrike" noProof="0">
                          <a:effectLst/>
                        </a:rPr>
                        <a:t>Senate Chair, Financial Services Committee </a:t>
                      </a:r>
                      <a:endParaRPr lang="en-US"/>
                    </a:p>
                  </a:txBody>
                  <a:tcPr marL="85288" marR="85288" marT="41564" marB="41564" anchor="ctr">
                    <a:lnTlToBr w="12700" cmpd="sng">
                      <a:noFill/>
                      <a:prstDash val="solid"/>
                    </a:lnTlToBr>
                    <a:lnBlToTr w="12700" cmpd="sng">
                      <a:noFill/>
                      <a:prstDash val="solid"/>
                    </a:lnBlToTr>
                  </a:tcPr>
                </a:tc>
                <a:tc>
                  <a:txBody>
                    <a:bodyPr/>
                    <a:lstStyle/>
                    <a:p>
                      <a:pPr lvl="0">
                        <a:lnSpc>
                          <a:spcPts val="1650"/>
                        </a:lnSpc>
                        <a:buNone/>
                      </a:pPr>
                      <a:r>
                        <a:rPr lang="en-US" sz="1200" b="0" i="0" u="none" strike="noStrike" noProof="0">
                          <a:effectLst/>
                        </a:rPr>
                        <a:t>Senator</a:t>
                      </a:r>
                      <a:endParaRPr lang="en-US" sz="1200">
                        <a:effectLst/>
                        <a:latin typeface="+mj-lt"/>
                      </a:endParaRPr>
                    </a:p>
                  </a:txBody>
                  <a:tcPr marL="85288" marR="85288" marT="41564" marB="41564" anchor="ctr">
                    <a:lnTlToBr w="12700" cmpd="sng">
                      <a:noFill/>
                      <a:prstDash val="solid"/>
                    </a:lnTlToBr>
                    <a:lnBlToTr w="12700" cmpd="sng">
                      <a:noFill/>
                      <a:prstDash val="solid"/>
                    </a:lnBlToTr>
                  </a:tcPr>
                </a:tc>
                <a:extLst>
                  <a:ext uri="{0D108BD9-81ED-4DB2-BD59-A6C34878D82A}">
                    <a16:rowId xmlns:a16="http://schemas.microsoft.com/office/drawing/2014/main" val="1269631025"/>
                  </a:ext>
                </a:extLst>
              </a:tr>
              <a:tr h="331516">
                <a:tc>
                  <a:txBody>
                    <a:bodyPr/>
                    <a:lstStyle/>
                    <a:p>
                      <a:pPr lvl="0">
                        <a:lnSpc>
                          <a:spcPts val="1650"/>
                        </a:lnSpc>
                        <a:buNone/>
                      </a:pPr>
                      <a:r>
                        <a:rPr lang="en-US" sz="1200" b="0" i="0" u="none" strike="noStrike" noProof="0">
                          <a:effectLst/>
                        </a:rPr>
                        <a:t>John Marsi</a:t>
                      </a:r>
                      <a:endParaRPr lang="en-US"/>
                    </a:p>
                  </a:txBody>
                  <a:tcPr marL="85288" marR="85288" marT="41564" marB="41564" anchor="ctr">
                    <a:lnB>
                      <a:noFill/>
                    </a:lnB>
                  </a:tcPr>
                </a:tc>
                <a:tc>
                  <a:txBody>
                    <a:bodyPr/>
                    <a:lstStyle/>
                    <a:p>
                      <a:pPr lvl="0">
                        <a:lnSpc>
                          <a:spcPts val="1650"/>
                        </a:lnSpc>
                        <a:buNone/>
                      </a:pPr>
                      <a:r>
                        <a:rPr lang="en-US" sz="1200" b="0" i="0" u="none" strike="noStrike" noProof="0">
                          <a:effectLst/>
                        </a:rPr>
                        <a:t>Member, Joint Committee on Ways and Means</a:t>
                      </a:r>
                    </a:p>
                  </a:txBody>
                  <a:tcPr marL="85288" marR="85288" marT="41564" marB="41564" anchor="ctr">
                    <a:lnB>
                      <a:noFill/>
                    </a:lnB>
                  </a:tcPr>
                </a:tc>
                <a:tc>
                  <a:txBody>
                    <a:bodyPr/>
                    <a:lstStyle/>
                    <a:p>
                      <a:pPr lvl="0">
                        <a:lnSpc>
                          <a:spcPts val="1650"/>
                        </a:lnSpc>
                        <a:buNone/>
                      </a:pPr>
                      <a:r>
                        <a:rPr lang="en-US" sz="1200" b="0" i="0" u="none" strike="noStrike" noProof="0">
                          <a:effectLst/>
                        </a:rPr>
                        <a:t>Representative</a:t>
                      </a:r>
                      <a:endParaRPr lang="en-US"/>
                    </a:p>
                  </a:txBody>
                  <a:tcPr marL="85288" marR="85288" marT="41564" marB="41564" anchor="ctr">
                    <a:lnB>
                      <a:noFill/>
                    </a:lnB>
                  </a:tcPr>
                </a:tc>
                <a:extLst>
                  <a:ext uri="{0D108BD9-81ED-4DB2-BD59-A6C34878D82A}">
                    <a16:rowId xmlns:a16="http://schemas.microsoft.com/office/drawing/2014/main" val="3198371994"/>
                  </a:ext>
                </a:extLst>
              </a:tr>
              <a:tr h="338423">
                <a:tc>
                  <a:txBody>
                    <a:bodyPr/>
                    <a:lstStyle/>
                    <a:p>
                      <a:pPr lvl="0">
                        <a:lnSpc>
                          <a:spcPts val="1299"/>
                        </a:lnSpc>
                        <a:buNone/>
                      </a:pPr>
                      <a:r>
                        <a:rPr lang="en-US" sz="1200" b="0" i="0" u="none" strike="noStrike" noProof="0">
                          <a:effectLst/>
                        </a:rPr>
                        <a:t>Peter Durant</a:t>
                      </a:r>
                      <a:endParaRPr lang="en-US" sz="1200">
                        <a:effectLst/>
                        <a:latin typeface="+mj-lt"/>
                      </a:endParaRPr>
                    </a:p>
                  </a:txBody>
                  <a:tcPr marL="67164" marR="67164" marT="32732" marB="32732" anchor="ctr">
                    <a:lnT>
                      <a:noFill/>
                    </a:lnT>
                  </a:tcPr>
                </a:tc>
                <a:tc>
                  <a:txBody>
                    <a:bodyPr/>
                    <a:lstStyle/>
                    <a:p>
                      <a:pPr lvl="0">
                        <a:lnSpc>
                          <a:spcPts val="1299"/>
                        </a:lnSpc>
                        <a:buNone/>
                      </a:pPr>
                      <a:r>
                        <a:rPr lang="en-US" sz="1200" b="0" i="0" u="none" strike="noStrike" noProof="0">
                          <a:effectLst/>
                        </a:rPr>
                        <a:t>Assistant Senate Minority Leader</a:t>
                      </a:r>
                    </a:p>
                  </a:txBody>
                  <a:tcPr marL="67164" marR="67164" marT="32732" marB="32732" anchor="ctr">
                    <a:lnT>
                      <a:noFill/>
                    </a:lnT>
                  </a:tcPr>
                </a:tc>
                <a:tc>
                  <a:txBody>
                    <a:bodyPr/>
                    <a:lstStyle/>
                    <a:p>
                      <a:pPr lvl="0">
                        <a:lnSpc>
                          <a:spcPts val="1299"/>
                        </a:lnSpc>
                        <a:buNone/>
                      </a:pPr>
                      <a:r>
                        <a:rPr lang="en-US" sz="1200" b="0" i="0" u="none" strike="noStrike" noProof="0">
                          <a:effectLst/>
                        </a:rPr>
                        <a:t>Senator</a:t>
                      </a:r>
                      <a:endParaRPr lang="en-US"/>
                    </a:p>
                  </a:txBody>
                  <a:tcPr marL="67164" marR="67164" marT="32732" marB="32732" anchor="ctr">
                    <a:lnT>
                      <a:noFill/>
                    </a:lnT>
                  </a:tcPr>
                </a:tc>
                <a:extLst>
                  <a:ext uri="{0D108BD9-81ED-4DB2-BD59-A6C34878D82A}">
                    <a16:rowId xmlns:a16="http://schemas.microsoft.com/office/drawing/2014/main" val="1512403989"/>
                  </a:ext>
                </a:extLst>
              </a:tr>
              <a:tr h="302917">
                <a:tc>
                  <a:txBody>
                    <a:bodyPr/>
                    <a:lstStyle/>
                    <a:p>
                      <a:pPr lvl="0">
                        <a:lnSpc>
                          <a:spcPts val="1299"/>
                        </a:lnSpc>
                        <a:buNone/>
                      </a:pPr>
                      <a:r>
                        <a:rPr lang="en-US" sz="1200" b="0" i="0" u="none" strike="noStrike" noProof="0">
                          <a:effectLst/>
                        </a:rPr>
                        <a:t>Michelle Loglisci</a:t>
                      </a:r>
                      <a:endParaRPr lang="en-US"/>
                    </a:p>
                  </a:txBody>
                  <a:tcPr marL="67164" marR="67164" marT="32732" marB="32732" anchor="ctr"/>
                </a:tc>
                <a:tc>
                  <a:txBody>
                    <a:bodyPr/>
                    <a:lstStyle/>
                    <a:p>
                      <a:pPr lvl="0">
                        <a:lnSpc>
                          <a:spcPts val="1299"/>
                        </a:lnSpc>
                        <a:buNone/>
                      </a:pPr>
                      <a:r>
                        <a:rPr lang="en-US" sz="1200" b="0" i="0" u="none" strike="noStrike" noProof="0">
                          <a:effectLst/>
                        </a:rPr>
                        <a:t>MA Residents Against Crumbling Foundations </a:t>
                      </a:r>
                      <a:endParaRPr lang="en-US"/>
                    </a:p>
                  </a:txBody>
                  <a:tcPr marL="67164" marR="67164" marT="32732" marB="32732" anchor="ctr"/>
                </a:tc>
                <a:tc>
                  <a:txBody>
                    <a:bodyPr/>
                    <a:lstStyle/>
                    <a:p>
                      <a:pPr lvl="0">
                        <a:lnSpc>
                          <a:spcPts val="1299"/>
                        </a:lnSpc>
                        <a:buNone/>
                      </a:pPr>
                      <a:r>
                        <a:rPr lang="en-US" sz="1200" b="0" i="0" u="none" strike="noStrike" noProof="0">
                          <a:effectLst/>
                        </a:rPr>
                        <a:t>Community Advocate</a:t>
                      </a:r>
                      <a:endParaRPr lang="en-US"/>
                    </a:p>
                  </a:txBody>
                  <a:tcPr marL="67164" marR="67164" marT="32732" marB="32732" anchor="ctr"/>
                </a:tc>
                <a:extLst>
                  <a:ext uri="{0D108BD9-81ED-4DB2-BD59-A6C34878D82A}">
                    <a16:rowId xmlns:a16="http://schemas.microsoft.com/office/drawing/2014/main" val="4105261478"/>
                  </a:ext>
                </a:extLst>
              </a:tr>
              <a:tr h="331516">
                <a:tc>
                  <a:txBody>
                    <a:bodyPr/>
                    <a:lstStyle/>
                    <a:p>
                      <a:pPr lvl="0">
                        <a:lnSpc>
                          <a:spcPts val="1299"/>
                        </a:lnSpc>
                        <a:buNone/>
                      </a:pPr>
                      <a:r>
                        <a:rPr lang="en-US" sz="1200" b="0" i="0" u="none" strike="noStrike" noProof="0">
                          <a:effectLst/>
                        </a:rPr>
                        <a:t>Karen Riani</a:t>
                      </a:r>
                      <a:endParaRPr lang="en-US"/>
                    </a:p>
                  </a:txBody>
                  <a:tcPr marL="67164" marR="67164" marT="32732" marB="32732" anchor="ctr"/>
                </a:tc>
                <a:tc>
                  <a:txBody>
                    <a:bodyPr/>
                    <a:lstStyle/>
                    <a:p>
                      <a:pPr lvl="0">
                        <a:lnSpc>
                          <a:spcPts val="1299"/>
                        </a:lnSpc>
                        <a:buNone/>
                      </a:pPr>
                      <a:r>
                        <a:rPr lang="en-US" sz="1200" b="0" i="0" u="none" strike="noStrike" noProof="0">
                          <a:effectLst/>
                        </a:rPr>
                        <a:t>MA Residents Against Crumbling Foundations </a:t>
                      </a:r>
                      <a:endParaRPr lang="en-US"/>
                    </a:p>
                  </a:txBody>
                  <a:tcPr marL="67164" marR="67164" marT="32732" marB="32732" anchor="ctr"/>
                </a:tc>
                <a:tc>
                  <a:txBody>
                    <a:bodyPr/>
                    <a:lstStyle/>
                    <a:p>
                      <a:pPr lvl="0">
                        <a:lnSpc>
                          <a:spcPts val="1299"/>
                        </a:lnSpc>
                        <a:buNone/>
                      </a:pPr>
                      <a:r>
                        <a:rPr lang="en-US" sz="1200" b="0" i="0" u="none" strike="noStrike" noProof="0">
                          <a:effectLst/>
                        </a:rPr>
                        <a:t>Community Advocate</a:t>
                      </a:r>
                      <a:endParaRPr lang="en-US"/>
                    </a:p>
                  </a:txBody>
                  <a:tcPr marL="67164" marR="67164" marT="32732" marB="32732" anchor="ctr"/>
                </a:tc>
                <a:extLst>
                  <a:ext uri="{0D108BD9-81ED-4DB2-BD59-A6C34878D82A}">
                    <a16:rowId xmlns:a16="http://schemas.microsoft.com/office/drawing/2014/main" val="3663768203"/>
                  </a:ext>
                </a:extLst>
              </a:tr>
              <a:tr h="334442">
                <a:tc>
                  <a:txBody>
                    <a:bodyPr/>
                    <a:lstStyle/>
                    <a:p>
                      <a:pPr lvl="0">
                        <a:lnSpc>
                          <a:spcPts val="1299"/>
                        </a:lnSpc>
                        <a:buNone/>
                      </a:pPr>
                      <a:r>
                        <a:rPr lang="en-US" sz="1200" b="0" i="0" u="none" strike="noStrike" noProof="0">
                          <a:effectLst/>
                        </a:rPr>
                        <a:t>Craig Dauphinais</a:t>
                      </a:r>
                      <a:endParaRPr lang="en-US" sz="1200">
                        <a:effectLst/>
                        <a:latin typeface="+mj-lt"/>
                      </a:endParaRPr>
                    </a:p>
                  </a:txBody>
                  <a:tcPr marL="67164" marR="67164" marT="32732" marB="32732" anchor="ctr"/>
                </a:tc>
                <a:tc>
                  <a:txBody>
                    <a:bodyPr/>
                    <a:lstStyle/>
                    <a:p>
                      <a:pPr lvl="0">
                        <a:lnSpc>
                          <a:spcPts val="1299"/>
                        </a:lnSpc>
                        <a:buNone/>
                      </a:pPr>
                      <a:r>
                        <a:rPr lang="en-US" sz="1200" b="0" i="0" u="none" strike="noStrike" noProof="0">
                          <a:effectLst/>
                        </a:rPr>
                        <a:t>MA Concrete &amp; Aggregate Producers Association </a:t>
                      </a:r>
                      <a:endParaRPr lang="en-US"/>
                    </a:p>
                  </a:txBody>
                  <a:tcPr marL="67164" marR="67164" marT="32732" marB="32732" anchor="ctr"/>
                </a:tc>
                <a:tc>
                  <a:txBody>
                    <a:bodyPr/>
                    <a:lstStyle/>
                    <a:p>
                      <a:pPr lvl="0">
                        <a:lnSpc>
                          <a:spcPts val="1299"/>
                        </a:lnSpc>
                        <a:buNone/>
                      </a:pPr>
                      <a:r>
                        <a:rPr lang="en-US" sz="1200" b="0" i="0" u="none" strike="noStrike" noProof="0">
                          <a:effectLst/>
                        </a:rPr>
                        <a:t>Executive Director</a:t>
                      </a:r>
                      <a:endParaRPr lang="en-US" sz="1200" err="1">
                        <a:effectLst/>
                        <a:latin typeface="+mj-lt"/>
                      </a:endParaRPr>
                    </a:p>
                  </a:txBody>
                  <a:tcPr marL="67164" marR="67164" marT="32732" marB="32732" anchor="ctr"/>
                </a:tc>
                <a:extLst>
                  <a:ext uri="{0D108BD9-81ED-4DB2-BD59-A6C34878D82A}">
                    <a16:rowId xmlns:a16="http://schemas.microsoft.com/office/drawing/2014/main" val="2395088509"/>
                  </a:ext>
                </a:extLst>
              </a:tr>
              <a:tr h="354507">
                <a:tc>
                  <a:txBody>
                    <a:bodyPr/>
                    <a:lstStyle/>
                    <a:p>
                      <a:pPr lvl="0">
                        <a:lnSpc>
                          <a:spcPts val="1299"/>
                        </a:lnSpc>
                        <a:buNone/>
                      </a:pPr>
                      <a:r>
                        <a:rPr lang="en-US" sz="1200" b="0" i="0" u="none" strike="noStrike" noProof="0">
                          <a:effectLst/>
                        </a:rPr>
                        <a:t>Andrew Golas</a:t>
                      </a:r>
                      <a:endParaRPr lang="en-US" sz="1200" err="1">
                        <a:effectLst/>
                        <a:latin typeface="+mj-lt"/>
                      </a:endParaRPr>
                    </a:p>
                  </a:txBody>
                  <a:tcPr marL="67164" marR="67164" marT="32732" marB="32732" anchor="ctr"/>
                </a:tc>
                <a:tc>
                  <a:txBody>
                    <a:bodyPr/>
                    <a:lstStyle/>
                    <a:p>
                      <a:pPr lvl="0">
                        <a:lnSpc>
                          <a:spcPts val="1299"/>
                        </a:lnSpc>
                        <a:buNone/>
                      </a:pPr>
                      <a:r>
                        <a:rPr lang="en-US" sz="1200" b="0" i="0" u="none" strike="noStrike" noProof="0">
                          <a:effectLst/>
                        </a:rPr>
                        <a:t>Town of Charlton</a:t>
                      </a:r>
                      <a:endParaRPr lang="en-US"/>
                    </a:p>
                  </a:txBody>
                  <a:tcPr marL="67164" marR="67164" marT="32732" marB="32732" anchor="ctr"/>
                </a:tc>
                <a:tc>
                  <a:txBody>
                    <a:bodyPr/>
                    <a:lstStyle/>
                    <a:p>
                      <a:pPr lvl="0">
                        <a:lnSpc>
                          <a:spcPts val="1299"/>
                        </a:lnSpc>
                        <a:buNone/>
                      </a:pPr>
                      <a:r>
                        <a:rPr lang="en-US" sz="1200" b="0" i="0" u="none" strike="noStrike" noProof="0">
                          <a:effectLst/>
                        </a:rPr>
                        <a:t>Town Administrator</a:t>
                      </a:r>
                      <a:endParaRPr lang="en-US" sz="1200">
                        <a:effectLst/>
                        <a:latin typeface="+mj-lt"/>
                      </a:endParaRPr>
                    </a:p>
                  </a:txBody>
                  <a:tcPr marL="67164" marR="67164" marT="32732" marB="32732" anchor="ctr"/>
                </a:tc>
                <a:extLst>
                  <a:ext uri="{0D108BD9-81ED-4DB2-BD59-A6C34878D82A}">
                    <a16:rowId xmlns:a16="http://schemas.microsoft.com/office/drawing/2014/main" val="3957986079"/>
                  </a:ext>
                </a:extLst>
              </a:tr>
              <a:tr h="324609">
                <a:tc>
                  <a:txBody>
                    <a:bodyPr/>
                    <a:lstStyle/>
                    <a:p>
                      <a:pPr lvl="0">
                        <a:lnSpc>
                          <a:spcPts val="1299"/>
                        </a:lnSpc>
                        <a:buNone/>
                      </a:pPr>
                      <a:r>
                        <a:rPr lang="en-US" sz="1200" b="0" i="0" u="none" strike="noStrike" noProof="0">
                          <a:effectLst/>
                        </a:rPr>
                        <a:t>Christopher Stark</a:t>
                      </a:r>
                      <a:endParaRPr lang="en-US" sz="1200">
                        <a:effectLst/>
                        <a:latin typeface="+mj-lt"/>
                      </a:endParaRPr>
                    </a:p>
                  </a:txBody>
                  <a:tcPr marL="67164" marR="67164" marT="32732" marB="32732" anchor="ctr"/>
                </a:tc>
                <a:tc>
                  <a:txBody>
                    <a:bodyPr/>
                    <a:lstStyle/>
                    <a:p>
                      <a:pPr lvl="0">
                        <a:lnSpc>
                          <a:spcPts val="1299"/>
                        </a:lnSpc>
                        <a:buNone/>
                      </a:pPr>
                      <a:r>
                        <a:rPr lang="en-US" sz="1200" b="0" i="0" u="none" strike="noStrike" noProof="0">
                          <a:effectLst/>
                        </a:rPr>
                        <a:t>MA and RI Insurance Federation </a:t>
                      </a:r>
                      <a:endParaRPr lang="en-US"/>
                    </a:p>
                  </a:txBody>
                  <a:tcPr marL="67164" marR="67164" marT="32732" marB="32732" anchor="ctr"/>
                </a:tc>
                <a:tc>
                  <a:txBody>
                    <a:bodyPr/>
                    <a:lstStyle/>
                    <a:p>
                      <a:pPr lvl="0">
                        <a:lnSpc>
                          <a:spcPts val="1299"/>
                        </a:lnSpc>
                        <a:buNone/>
                      </a:pPr>
                      <a:r>
                        <a:rPr lang="en-US" sz="1200" b="0" i="0" u="none" strike="noStrike" noProof="0">
                          <a:effectLst/>
                        </a:rPr>
                        <a:t>President</a:t>
                      </a:r>
                      <a:endParaRPr lang="en-US"/>
                    </a:p>
                  </a:txBody>
                  <a:tcPr marL="67164" marR="67164" marT="32732" marB="32732" anchor="ctr"/>
                </a:tc>
                <a:extLst>
                  <a:ext uri="{0D108BD9-81ED-4DB2-BD59-A6C34878D82A}">
                    <a16:rowId xmlns:a16="http://schemas.microsoft.com/office/drawing/2014/main" val="2721514255"/>
                  </a:ext>
                </a:extLst>
              </a:tr>
              <a:tr h="345329">
                <a:tc>
                  <a:txBody>
                    <a:bodyPr/>
                    <a:lstStyle/>
                    <a:p>
                      <a:pPr lvl="0">
                        <a:lnSpc>
                          <a:spcPts val="1299"/>
                        </a:lnSpc>
                        <a:buNone/>
                      </a:pPr>
                      <a:r>
                        <a:rPr lang="en-US" sz="1200" b="0" i="0" u="none" strike="noStrike" noProof="0">
                          <a:effectLst/>
                        </a:rPr>
                        <a:t>Darryl Caffee</a:t>
                      </a:r>
                      <a:endParaRPr lang="en-US" sz="1200">
                        <a:effectLst/>
                        <a:latin typeface="+mj-lt"/>
                      </a:endParaRPr>
                    </a:p>
                  </a:txBody>
                  <a:tcPr marL="67164" marR="67164" marT="32732" marB="32732" anchor="ctr"/>
                </a:tc>
                <a:tc>
                  <a:txBody>
                    <a:bodyPr/>
                    <a:lstStyle/>
                    <a:p>
                      <a:pPr lvl="0">
                        <a:lnSpc>
                          <a:spcPts val="1299"/>
                        </a:lnSpc>
                        <a:buNone/>
                      </a:pPr>
                      <a:r>
                        <a:rPr lang="en-US" sz="1200" b="0" i="0" u="none" strike="noStrike" noProof="0">
                          <a:effectLst/>
                        </a:rPr>
                        <a:t>MA Mortgage Bankers Association </a:t>
                      </a:r>
                      <a:endParaRPr lang="en-US"/>
                    </a:p>
                  </a:txBody>
                  <a:tcPr marL="67164" marR="67164" marT="32732" marB="32732" anchor="ctr"/>
                </a:tc>
                <a:tc>
                  <a:txBody>
                    <a:bodyPr/>
                    <a:lstStyle/>
                    <a:p>
                      <a:pPr lvl="0">
                        <a:lnSpc>
                          <a:spcPts val="1299"/>
                        </a:lnSpc>
                        <a:buNone/>
                      </a:pPr>
                      <a:r>
                        <a:rPr lang="en-US" sz="1200" b="0" i="0" u="none" strike="noStrike" noProof="0">
                          <a:effectLst/>
                        </a:rPr>
                        <a:t>Treasurer of the board</a:t>
                      </a:r>
                      <a:endParaRPr lang="en-US"/>
                    </a:p>
                  </a:txBody>
                  <a:tcPr marL="67164" marR="67164" marT="32732" marB="32732" anchor="ctr"/>
                </a:tc>
                <a:extLst>
                  <a:ext uri="{0D108BD9-81ED-4DB2-BD59-A6C34878D82A}">
                    <a16:rowId xmlns:a16="http://schemas.microsoft.com/office/drawing/2014/main" val="1765746747"/>
                  </a:ext>
                </a:extLst>
              </a:tr>
            </a:tbl>
          </a:graphicData>
        </a:graphic>
      </p:graphicFrame>
      <p:sp>
        <p:nvSpPr>
          <p:cNvPr id="2" name="Title 1">
            <a:extLst>
              <a:ext uri="{FF2B5EF4-FFF2-40B4-BE49-F238E27FC236}">
                <a16:creationId xmlns:a16="http://schemas.microsoft.com/office/drawing/2014/main" id="{C15A75DF-0395-8207-6D1F-E2BE82FB7098}"/>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Membership</a:t>
            </a:r>
            <a:endParaRPr lang="en-US" sz="2800">
              <a:cs typeface="Arial"/>
            </a:endParaRPr>
          </a:p>
        </p:txBody>
      </p:sp>
    </p:spTree>
    <p:extLst>
      <p:ext uri="{BB962C8B-B14F-4D97-AF65-F5344CB8AC3E}">
        <p14:creationId xmlns:p14="http://schemas.microsoft.com/office/powerpoint/2010/main" val="138483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AAAB-3A19-B21E-95E6-BE38F10205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BD350E-CB27-75C7-3265-2531F4183438}"/>
              </a:ext>
            </a:extLst>
          </p:cNvPr>
          <p:cNvSpPr>
            <a:spLocks noGrp="1"/>
          </p:cNvSpPr>
          <p:nvPr>
            <p:ph type="title"/>
          </p:nvPr>
        </p:nvSpPr>
        <p:spPr>
          <a:xfrm>
            <a:off x="2893929" y="2536465"/>
            <a:ext cx="8181508" cy="1354217"/>
          </a:xfrm>
        </p:spPr>
        <p:txBody>
          <a:bodyPr/>
          <a:lstStyle/>
          <a:p>
            <a:pPr algn="l"/>
            <a:r>
              <a:rPr lang="en-US"/>
              <a:t>Commission Charge &amp; Logistics</a:t>
            </a:r>
            <a:endParaRPr lang="en-US" sz="2000"/>
          </a:p>
        </p:txBody>
      </p:sp>
    </p:spTree>
    <p:extLst>
      <p:ext uri="{BB962C8B-B14F-4D97-AF65-F5344CB8AC3E}">
        <p14:creationId xmlns:p14="http://schemas.microsoft.com/office/powerpoint/2010/main" val="412198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7656B6-66D1-CE3D-FE73-47C21A53EA1D}"/>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Working Group Charge</a:t>
            </a:r>
            <a:endParaRPr lang="en-US" sz="2800">
              <a:cs typeface="Arial"/>
            </a:endParaRPr>
          </a:p>
        </p:txBody>
      </p:sp>
      <p:sp>
        <p:nvSpPr>
          <p:cNvPr id="3" name="TextBox 2">
            <a:extLst>
              <a:ext uri="{FF2B5EF4-FFF2-40B4-BE49-F238E27FC236}">
                <a16:creationId xmlns:a16="http://schemas.microsoft.com/office/drawing/2014/main" id="{BE785B7D-4352-B67A-FCCE-1B4E09730934}"/>
              </a:ext>
            </a:extLst>
          </p:cNvPr>
          <p:cNvSpPr txBox="1"/>
          <p:nvPr/>
        </p:nvSpPr>
        <p:spPr>
          <a:xfrm>
            <a:off x="558412" y="1484185"/>
            <a:ext cx="10966319" cy="4949272"/>
          </a:xfrm>
          <a:prstGeom prst="rect">
            <a:avLst/>
          </a:prstGeom>
          <a:ln w="6350">
            <a:noFill/>
            <a:miter lim="800000"/>
          </a:ln>
        </p:spPr>
        <p:txBody>
          <a:bodyPr vert="horz" wrap="square" lIns="0" tIns="0" rIns="0" bIns="0" rtlCol="0" anchor="t">
            <a:noAutofit/>
          </a:bodyPr>
          <a:lstStyle/>
          <a:p>
            <a:pPr algn="just">
              <a:spcBef>
                <a:spcPts val="300"/>
              </a:spcBef>
              <a:spcAft>
                <a:spcPts val="300"/>
              </a:spcAft>
            </a:pPr>
            <a:r>
              <a:rPr lang="en-US" b="1" i="1" u="sng">
                <a:solidFill>
                  <a:srgbClr val="000000"/>
                </a:solidFill>
                <a:latin typeface="Arial"/>
                <a:cs typeface="Arial"/>
              </a:rPr>
              <a:t>The working group shall examine:</a:t>
            </a:r>
            <a:r>
              <a:rPr lang="en-US" i="1" u="sng">
                <a:solidFill>
                  <a:srgbClr val="000000"/>
                </a:solidFill>
                <a:latin typeface="Arial"/>
                <a:cs typeface="Arial"/>
              </a:rPr>
              <a:t> </a:t>
            </a:r>
          </a:p>
          <a:p>
            <a:pPr marL="228600" indent="-228600" algn="just">
              <a:spcBef>
                <a:spcPts val="300"/>
              </a:spcBef>
              <a:spcAft>
                <a:spcPts val="300"/>
              </a:spcAft>
              <a:buAutoNum type="arabicPeriod"/>
            </a:pPr>
            <a:r>
              <a:rPr lang="en-US" sz="1400" i="1">
                <a:solidFill>
                  <a:srgbClr val="000000"/>
                </a:solidFill>
                <a:latin typeface="Arial"/>
                <a:cs typeface="Arial"/>
              </a:rPr>
              <a:t>Which executive office, department, agency or bureau within an executive office, if any, is best equipped to administer a program to assist residential property owners impacted by the presence of pyrite or pyrrhotite or which executive office or department is best equipped to oversee a new agency or bureau;</a:t>
            </a:r>
          </a:p>
          <a:p>
            <a:pPr marL="228600" indent="-228600" algn="just">
              <a:spcBef>
                <a:spcPts val="300"/>
              </a:spcBef>
              <a:spcAft>
                <a:spcPts val="300"/>
              </a:spcAft>
              <a:buAutoNum type="arabicPeriod"/>
            </a:pPr>
            <a:r>
              <a:rPr lang="en-US" sz="1400" i="1">
                <a:solidFill>
                  <a:srgbClr val="000000"/>
                </a:solidFill>
                <a:latin typeface="Arial"/>
                <a:cs typeface="Arial"/>
              </a:rPr>
              <a:t>Relevant models to assist impacted homeowners including, but not limited to, a captive insurance company, a supplemental loan program, an interstate agreement with a captive insurance company with expertise in assessing residential property foundation claims, property tax abatement and waiving local and state permit fees;</a:t>
            </a:r>
          </a:p>
          <a:p>
            <a:pPr marL="228600" indent="-228600" algn="just">
              <a:spcBef>
                <a:spcPts val="300"/>
              </a:spcBef>
              <a:spcAft>
                <a:spcPts val="300"/>
              </a:spcAft>
              <a:buAutoNum type="arabicPeriod"/>
            </a:pPr>
            <a:r>
              <a:rPr lang="en-US" sz="1400" i="1">
                <a:solidFill>
                  <a:srgbClr val="000000"/>
                </a:solidFill>
                <a:latin typeface="Arial"/>
                <a:cs typeface="Arial"/>
              </a:rPr>
              <a:t>Models to assist impacted homeowners including, but not limited to: </a:t>
            </a:r>
          </a:p>
          <a:p>
            <a:pPr marL="685800" lvl="1" indent="-228600" algn="just">
              <a:spcBef>
                <a:spcPts val="300"/>
              </a:spcBef>
              <a:spcAft>
                <a:spcPts val="300"/>
              </a:spcAft>
              <a:buAutoNum type="alphaUcPeriod"/>
            </a:pPr>
            <a:r>
              <a:rPr lang="en-US" sz="1400" i="1">
                <a:solidFill>
                  <a:srgbClr val="000000"/>
                </a:solidFill>
                <a:latin typeface="Arial"/>
                <a:cs typeface="Arial"/>
              </a:rPr>
              <a:t>insurance surcharges on certain homeowners’ insurance policies which shall not exceed $12 annually and when and on which policies the surcharge would apply </a:t>
            </a:r>
          </a:p>
          <a:p>
            <a:pPr marL="685800" lvl="1" indent="-228600" algn="just">
              <a:spcBef>
                <a:spcPts val="300"/>
              </a:spcBef>
              <a:spcAft>
                <a:spcPts val="300"/>
              </a:spcAft>
              <a:buAutoNum type="alphaUcPeriod"/>
            </a:pPr>
            <a:r>
              <a:rPr lang="en-US" sz="1400" i="1">
                <a:solidFill>
                  <a:srgbClr val="000000"/>
                </a:solidFill>
                <a:latin typeface="Arial"/>
                <a:cs typeface="Arial"/>
              </a:rPr>
              <a:t>other sources of state and federal funding opportunities;</a:t>
            </a:r>
          </a:p>
          <a:p>
            <a:pPr marL="228600" indent="-228600" algn="just">
              <a:spcBef>
                <a:spcPts val="300"/>
              </a:spcBef>
              <a:spcAft>
                <a:spcPts val="300"/>
              </a:spcAft>
              <a:buAutoNum type="arabicPeriod"/>
            </a:pPr>
            <a:r>
              <a:rPr lang="en-US" sz="1400" i="1">
                <a:solidFill>
                  <a:srgbClr val="000000"/>
                </a:solidFill>
                <a:latin typeface="Arial"/>
                <a:cs typeface="Arial"/>
              </a:rPr>
              <a:t>Methods to improve consumer protection through means including disclosures, appointment of a homeowner advocate within a department, agency or bureau to assist impacted homeowners and consumer education. </a:t>
            </a:r>
          </a:p>
          <a:p>
            <a:pPr algn="just">
              <a:spcBef>
                <a:spcPts val="300"/>
              </a:spcBef>
              <a:spcAft>
                <a:spcPts val="300"/>
              </a:spcAft>
            </a:pPr>
            <a:endParaRPr lang="en-US" sz="1400" i="1">
              <a:solidFill>
                <a:srgbClr val="000000"/>
              </a:solidFill>
              <a:latin typeface="Arial"/>
              <a:cs typeface="Arial"/>
            </a:endParaRPr>
          </a:p>
          <a:p>
            <a:pPr algn="just">
              <a:spcBef>
                <a:spcPts val="300"/>
              </a:spcBef>
              <a:spcAft>
                <a:spcPts val="300"/>
              </a:spcAft>
            </a:pPr>
            <a:r>
              <a:rPr lang="en-US" sz="1400" i="1">
                <a:solidFill>
                  <a:srgbClr val="000000"/>
                </a:solidFill>
                <a:latin typeface="Arial"/>
                <a:cs typeface="Arial"/>
              </a:rPr>
              <a:t>The working group shall submit its report and any recommendations to the clerks of the senate and house of representatives, the joint committee on environment and natural resources, the joint committee on housing and the senate and house committees on ways and means not later than March 31, 2026.</a:t>
            </a:r>
            <a:endParaRPr lang="en-US" sz="1400" i="1">
              <a:cs typeface="Arial"/>
            </a:endParaRPr>
          </a:p>
        </p:txBody>
      </p:sp>
      <p:sp>
        <p:nvSpPr>
          <p:cNvPr id="5" name="TextBox 4">
            <a:extLst>
              <a:ext uri="{FF2B5EF4-FFF2-40B4-BE49-F238E27FC236}">
                <a16:creationId xmlns:a16="http://schemas.microsoft.com/office/drawing/2014/main" id="{83E5695E-6916-CE56-9293-8169AE66579C}"/>
              </a:ext>
            </a:extLst>
          </p:cNvPr>
          <p:cNvSpPr txBox="1"/>
          <p:nvPr/>
        </p:nvSpPr>
        <p:spPr>
          <a:xfrm>
            <a:off x="554692" y="5816297"/>
            <a:ext cx="8057028" cy="65543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US" sz="1300" b="1" u="sng">
                <a:latin typeface="Arial"/>
                <a:cs typeface="Segoe UI"/>
              </a:rPr>
              <a:t>Source:</a:t>
            </a:r>
            <a:endParaRPr lang="en-US" sz="1300" b="1" u="sng">
              <a:cs typeface="Segoe UI"/>
            </a:endParaRPr>
          </a:p>
          <a:p>
            <a:pPr>
              <a:lnSpc>
                <a:spcPts val="900"/>
              </a:lnSpc>
            </a:pPr>
            <a:r>
              <a:rPr lang="en-US" sz="1300">
                <a:solidFill>
                  <a:srgbClr val="000000"/>
                </a:solidFill>
                <a:latin typeface="Arial"/>
                <a:ea typeface="Segoe UI"/>
                <a:cs typeface="Segoe UI"/>
              </a:rPr>
              <a:t>Quoted from Outside Section 105 of the FY2026 MA Budget</a:t>
            </a:r>
          </a:p>
          <a:p>
            <a:pPr>
              <a:lnSpc>
                <a:spcPts val="900"/>
              </a:lnSpc>
            </a:pPr>
            <a:endParaRPr lang="en-US" sz="1300">
              <a:solidFill>
                <a:srgbClr val="000000"/>
              </a:solidFill>
              <a:latin typeface="Arial"/>
              <a:ea typeface="Segoe UI"/>
              <a:cs typeface="Segoe UI"/>
            </a:endParaRPr>
          </a:p>
          <a:p>
            <a:pPr rtl="0">
              <a:lnSpc>
                <a:spcPts val="900"/>
              </a:lnSpc>
            </a:pPr>
            <a:endParaRPr lang="en-US" sz="1300">
              <a:solidFill>
                <a:srgbClr val="14558F"/>
              </a:solidFill>
              <a:cs typeface="Segoe UI"/>
            </a:endParaRPr>
          </a:p>
        </p:txBody>
      </p:sp>
    </p:spTree>
    <p:extLst>
      <p:ext uri="{BB962C8B-B14F-4D97-AF65-F5344CB8AC3E}">
        <p14:creationId xmlns:p14="http://schemas.microsoft.com/office/powerpoint/2010/main" val="426588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5CD7-10DB-0F47-5B95-AF047A3FC5A0}"/>
              </a:ext>
            </a:extLst>
          </p:cNvPr>
          <p:cNvSpPr>
            <a:spLocks noGrp="1"/>
          </p:cNvSpPr>
          <p:nvPr>
            <p:ph type="title"/>
          </p:nvPr>
        </p:nvSpPr>
        <p:spPr/>
        <p:txBody>
          <a:bodyPr/>
          <a:lstStyle/>
          <a:p>
            <a:r>
              <a:rPr lang="en-US">
                <a:cs typeface="Arial"/>
              </a:rPr>
              <a:t>History and Problem Overview</a:t>
            </a:r>
            <a:endParaRPr lang="en-US"/>
          </a:p>
        </p:txBody>
      </p:sp>
      <p:sp>
        <p:nvSpPr>
          <p:cNvPr id="3" name="Text Placeholder 2">
            <a:extLst>
              <a:ext uri="{FF2B5EF4-FFF2-40B4-BE49-F238E27FC236}">
                <a16:creationId xmlns:a16="http://schemas.microsoft.com/office/drawing/2014/main" id="{BC79E6D7-A988-4684-4E59-28F730B662B7}"/>
              </a:ext>
            </a:extLst>
          </p:cNvPr>
          <p:cNvSpPr>
            <a:spLocks noGrp="1"/>
          </p:cNvSpPr>
          <p:nvPr>
            <p:ph type="body" sz="quarter" idx="12"/>
          </p:nvPr>
        </p:nvSpPr>
        <p:spPr>
          <a:xfrm>
            <a:off x="554037" y="1101337"/>
            <a:ext cx="11082528" cy="3570208"/>
          </a:xfrm>
        </p:spPr>
        <p:txBody>
          <a:bodyPr vert="horz" wrap="square" lIns="0" tIns="0" rIns="0" bIns="0" rtlCol="0" anchor="t">
            <a:spAutoFit/>
          </a:bodyPr>
          <a:lstStyle/>
          <a:p>
            <a:pPr marL="285750" indent="-285750">
              <a:buFont typeface="Arial" panose="020B0604020202020204" pitchFamily="34" charset="0"/>
              <a:buChar char="•"/>
            </a:pPr>
            <a:r>
              <a:rPr lang="en-US" b="0" i="0">
                <a:solidFill>
                  <a:schemeClr val="tx1"/>
                </a:solidFill>
                <a:cs typeface="Arial"/>
              </a:rPr>
              <a:t>Spread from a CT quarry initially</a:t>
            </a:r>
          </a:p>
          <a:p>
            <a:pPr marL="285750" indent="-285750">
              <a:buFont typeface="Arial" panose="020B0604020202020204" pitchFamily="34" charset="0"/>
              <a:buChar char="•"/>
            </a:pPr>
            <a:r>
              <a:rPr lang="en-US" b="0" i="0">
                <a:solidFill>
                  <a:schemeClr val="tx1"/>
                </a:solidFill>
                <a:cs typeface="Arial"/>
              </a:rPr>
              <a:t>Leads to premature cracking in the foundation. Replacement costs $150K-$250K+ and it is not covered by homeowners insurance </a:t>
            </a:r>
          </a:p>
          <a:p>
            <a:pPr marL="285750" indent="-285750">
              <a:buFont typeface="Arial" panose="020B0604020202020204" pitchFamily="34" charset="0"/>
              <a:buChar char="•"/>
            </a:pPr>
            <a:r>
              <a:rPr lang="en-US" b="0" i="0">
                <a:solidFill>
                  <a:schemeClr val="tx1"/>
                </a:solidFill>
                <a:cs typeface="Arial"/>
              </a:rPr>
              <a:t>2019 commission report findings</a:t>
            </a:r>
          </a:p>
          <a:p>
            <a:pPr marL="285750" indent="-285750">
              <a:buFont typeface="Arial" panose="020B0604020202020204" pitchFamily="34" charset="0"/>
              <a:buChar char="•"/>
            </a:pPr>
            <a:r>
              <a:rPr lang="en-US" b="0" i="0">
                <a:solidFill>
                  <a:schemeClr val="tx1"/>
                </a:solidFill>
                <a:cs typeface="Arial"/>
              </a:rPr>
              <a:t>Found additional pyrrhotite in MA-based quarries</a:t>
            </a:r>
          </a:p>
          <a:p>
            <a:pPr marL="285750" indent="-285750">
              <a:buFont typeface="Arial" panose="05000000000000000000" pitchFamily="2" charset="2"/>
              <a:buChar char="•"/>
            </a:pPr>
            <a:r>
              <a:rPr lang="en-US" b="0" i="0">
                <a:solidFill>
                  <a:schemeClr val="tx1"/>
                </a:solidFill>
                <a:latin typeface="Arial"/>
                <a:cs typeface="Arial"/>
              </a:rPr>
              <a:t>43 towns in MA have at least one home reported with a pyrrhotite foundation</a:t>
            </a:r>
            <a:endParaRPr lang="en-US" b="0" i="0">
              <a:solidFill>
                <a:schemeClr val="tx1"/>
              </a:solidFill>
              <a:latin typeface="Arial"/>
            </a:endParaRPr>
          </a:p>
          <a:p>
            <a:pPr marL="285750" indent="-285750">
              <a:buFont typeface="Arial" panose="05000000000000000000" pitchFamily="2" charset="2"/>
              <a:buChar char="•"/>
            </a:pPr>
            <a:r>
              <a:rPr lang="en-US" b="0" i="0">
                <a:solidFill>
                  <a:schemeClr val="tx1"/>
                </a:solidFill>
                <a:latin typeface="Arial"/>
                <a:cs typeface="Arial"/>
              </a:rPr>
              <a:t>The exact number of cases is unknown because it requires testing to identify and there are incentives for homeowners not to report it</a:t>
            </a:r>
          </a:p>
          <a:p>
            <a:pPr marL="285750" indent="-285750">
              <a:buFont typeface="Arial" panose="05000000000000000000" pitchFamily="2" charset="2"/>
              <a:buChar char="•"/>
            </a:pPr>
            <a:endParaRPr lang="en-US" sz="1200" b="0" i="0">
              <a:solidFill>
                <a:schemeClr val="tx1"/>
              </a:solidFill>
              <a:latin typeface="Aptos"/>
            </a:endParaRPr>
          </a:p>
          <a:p>
            <a:endParaRPr lang="en-US" i="0">
              <a:solidFill>
                <a:schemeClr val="tx1"/>
              </a:solidFill>
            </a:endParaRPr>
          </a:p>
          <a:p>
            <a:endParaRPr lang="en-US" i="0">
              <a:solidFill>
                <a:schemeClr val="tx1"/>
              </a:solidFill>
            </a:endParaRPr>
          </a:p>
        </p:txBody>
      </p:sp>
      <p:sp>
        <p:nvSpPr>
          <p:cNvPr id="4" name="TextBox 3">
            <a:extLst>
              <a:ext uri="{FF2B5EF4-FFF2-40B4-BE49-F238E27FC236}">
                <a16:creationId xmlns:a16="http://schemas.microsoft.com/office/drawing/2014/main" id="{EBA49830-E02D-3AAC-EA30-4833ABD2E005}"/>
              </a:ext>
            </a:extLst>
          </p:cNvPr>
          <p:cNvSpPr txBox="1"/>
          <p:nvPr/>
        </p:nvSpPr>
        <p:spPr>
          <a:xfrm>
            <a:off x="553453" y="4136189"/>
            <a:ext cx="10777621" cy="322139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2025"/>
              </a:lnSpc>
              <a:spcBef>
                <a:spcPts val="300"/>
              </a:spcBef>
              <a:spcAft>
                <a:spcPts val="300"/>
              </a:spcAft>
            </a:pPr>
            <a:r>
              <a:rPr lang="en-US" b="1" u="sng">
                <a:cs typeface="Segoe UI"/>
              </a:rPr>
              <a:t>What Massachusetts has done so far:</a:t>
            </a:r>
            <a:r>
              <a:rPr lang="en-US">
                <a:cs typeface="Segoe UI"/>
              </a:rPr>
              <a:t>​</a:t>
            </a:r>
          </a:p>
          <a:p>
            <a:pPr marL="285750" indent="-285750">
              <a:lnSpc>
                <a:spcPts val="2025"/>
              </a:lnSpc>
              <a:spcBef>
                <a:spcPts val="300"/>
              </a:spcBef>
              <a:spcAft>
                <a:spcPts val="300"/>
              </a:spcAft>
              <a:buFont typeface="Arial,Sans-Serif"/>
              <a:buChar char="•"/>
            </a:pPr>
            <a:r>
              <a:rPr lang="en-US">
                <a:cs typeface="Arial"/>
              </a:rPr>
              <a:t>Offered funding for core testing to understand the scope of the problem​</a:t>
            </a:r>
          </a:p>
          <a:p>
            <a:pPr marL="285750" indent="-285750">
              <a:lnSpc>
                <a:spcPts val="2025"/>
              </a:lnSpc>
              <a:spcBef>
                <a:spcPts val="300"/>
              </a:spcBef>
              <a:spcAft>
                <a:spcPts val="300"/>
              </a:spcAft>
              <a:buFont typeface="Arial,Sans-Serif"/>
              <a:buChar char="•"/>
            </a:pPr>
            <a:r>
              <a:rPr lang="en-US">
                <a:solidFill>
                  <a:srgbClr val="000000"/>
                </a:solidFill>
                <a:ea typeface="+mn-lt"/>
                <a:cs typeface="+mn-lt"/>
              </a:rPr>
              <a:t>Issued a bulletin requiring that insurers not cancel, non-renew, or raise rates for homes with potential crumbling foundations caused by pyrrhotite</a:t>
            </a:r>
            <a:endParaRPr lang="en-US">
              <a:solidFill>
                <a:srgbClr val="000000"/>
              </a:solidFill>
              <a:cs typeface="Arial"/>
            </a:endParaRPr>
          </a:p>
          <a:p>
            <a:pPr marL="285750" indent="-285750">
              <a:lnSpc>
                <a:spcPts val="2025"/>
              </a:lnSpc>
              <a:spcBef>
                <a:spcPts val="300"/>
              </a:spcBef>
              <a:spcAft>
                <a:spcPts val="300"/>
              </a:spcAft>
              <a:buFont typeface="Arial,Sans-Serif"/>
              <a:buChar char="•"/>
            </a:pPr>
            <a:r>
              <a:rPr lang="en-US">
                <a:cs typeface="Arial"/>
              </a:rPr>
              <a:t>Promulgated new regulations to require quarry testing​ for pyrrhotite</a:t>
            </a:r>
            <a:endParaRPr lang="en-US"/>
          </a:p>
          <a:p>
            <a:pPr marL="285750" indent="-285750">
              <a:lnSpc>
                <a:spcPts val="2025"/>
              </a:lnSpc>
              <a:spcBef>
                <a:spcPts val="300"/>
              </a:spcBef>
              <a:spcAft>
                <a:spcPts val="300"/>
              </a:spcAft>
              <a:buFont typeface="Arial,Sans-Serif"/>
              <a:buChar char="•"/>
            </a:pPr>
            <a:r>
              <a:rPr lang="en-US">
                <a:cs typeface="Arial"/>
              </a:rPr>
              <a:t>Created the 2019 commission report​</a:t>
            </a:r>
          </a:p>
          <a:p>
            <a:pPr marL="285750" indent="-285750">
              <a:lnSpc>
                <a:spcPts val="2025"/>
              </a:lnSpc>
              <a:spcBef>
                <a:spcPts val="300"/>
              </a:spcBef>
              <a:spcAft>
                <a:spcPts val="300"/>
              </a:spcAft>
              <a:buFont typeface="Arial,Sans-Serif"/>
              <a:buChar char="•"/>
            </a:pPr>
            <a:r>
              <a:rPr lang="en-US">
                <a:cs typeface="Arial"/>
              </a:rPr>
              <a:t>Launched this working group​</a:t>
            </a:r>
          </a:p>
          <a:p>
            <a:pPr marL="285750" indent="-285750">
              <a:spcBef>
                <a:spcPts val="300"/>
              </a:spcBef>
              <a:spcAft>
                <a:spcPts val="300"/>
              </a:spcAft>
              <a:buFont typeface="Arial,Sans-Serif"/>
              <a:buChar char="•"/>
            </a:pPr>
            <a:endParaRPr lang="en-US">
              <a:cs typeface="Arial"/>
            </a:endParaRPr>
          </a:p>
          <a:p>
            <a:pPr marL="285750" indent="-285750">
              <a:spcBef>
                <a:spcPts val="300"/>
              </a:spcBef>
              <a:spcAft>
                <a:spcPts val="300"/>
              </a:spcAft>
              <a:buFont typeface="Arial,Sans-Serif"/>
              <a:buChar char="•"/>
            </a:pPr>
            <a:endParaRPr lang="en-US">
              <a:cs typeface="Arial"/>
            </a:endParaRPr>
          </a:p>
          <a:p>
            <a:pPr>
              <a:lnSpc>
                <a:spcPts val="2025"/>
              </a:lnSpc>
              <a:spcBef>
                <a:spcPts val="300"/>
              </a:spcBef>
              <a:spcAft>
                <a:spcPts val="300"/>
              </a:spcAft>
              <a:buNone/>
            </a:pPr>
            <a:r>
              <a:rPr lang="en-US">
                <a:cs typeface="Segoe UI"/>
              </a:rPr>
              <a:t>​</a:t>
            </a:r>
          </a:p>
        </p:txBody>
      </p:sp>
    </p:spTree>
    <p:extLst>
      <p:ext uri="{BB962C8B-B14F-4D97-AF65-F5344CB8AC3E}">
        <p14:creationId xmlns:p14="http://schemas.microsoft.com/office/powerpoint/2010/main" val="261895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BA10-16E3-5EEF-4ED6-D36A47FE2B7A}"/>
              </a:ext>
            </a:extLst>
          </p:cNvPr>
          <p:cNvSpPr>
            <a:spLocks noGrp="1"/>
          </p:cNvSpPr>
          <p:nvPr>
            <p:ph type="title"/>
          </p:nvPr>
        </p:nvSpPr>
        <p:spPr/>
        <p:txBody>
          <a:bodyPr/>
          <a:lstStyle/>
          <a:p>
            <a:r>
              <a:rPr lang="en-US">
                <a:cs typeface="Arial"/>
              </a:rPr>
              <a:t>How Connecticut has Approached the Challenge</a:t>
            </a:r>
            <a:endParaRPr lang="en-US"/>
          </a:p>
        </p:txBody>
      </p:sp>
      <p:sp>
        <p:nvSpPr>
          <p:cNvPr id="3" name="Text Placeholder 2">
            <a:extLst>
              <a:ext uri="{FF2B5EF4-FFF2-40B4-BE49-F238E27FC236}">
                <a16:creationId xmlns:a16="http://schemas.microsoft.com/office/drawing/2014/main" id="{326B1D4F-1B09-0D3C-CC3F-18CB155B8F05}"/>
              </a:ext>
            </a:extLst>
          </p:cNvPr>
          <p:cNvSpPr>
            <a:spLocks noGrp="1"/>
          </p:cNvSpPr>
          <p:nvPr>
            <p:ph type="body" sz="quarter" idx="12"/>
          </p:nvPr>
        </p:nvSpPr>
        <p:spPr>
          <a:xfrm>
            <a:off x="554736" y="1329937"/>
            <a:ext cx="11082528" cy="6024726"/>
          </a:xfrm>
        </p:spPr>
        <p:txBody>
          <a:bodyPr vert="horz" wrap="square" lIns="0" tIns="0" rIns="0" bIns="0" rtlCol="0" anchor="t">
            <a:spAutoFit/>
          </a:bodyPr>
          <a:lstStyle/>
          <a:p>
            <a:pPr marL="285750" indent="-285750">
              <a:spcBef>
                <a:spcPts val="600"/>
              </a:spcBef>
              <a:spcAft>
                <a:spcPts val="600"/>
              </a:spcAft>
              <a:buFont typeface="Arial,Sans-Serif"/>
              <a:buChar char="•"/>
            </a:pPr>
            <a:r>
              <a:rPr lang="en-US" sz="2200" b="0" i="0">
                <a:solidFill>
                  <a:schemeClr val="tx1"/>
                </a:solidFill>
                <a:cs typeface="Arial"/>
              </a:rPr>
              <a:t>Created the Connecticut Foundation Solutions Indemnity Company (CFSIC)—a state-chartered “captive” insurer to administer foundation repair/remediation. It is a nonprofit, overseen by the Connecticut Insurance Department</a:t>
            </a:r>
          </a:p>
          <a:p>
            <a:pPr marL="285750" indent="-285750">
              <a:spcBef>
                <a:spcPts val="600"/>
              </a:spcBef>
              <a:spcAft>
                <a:spcPts val="600"/>
              </a:spcAft>
              <a:buFont typeface="Arial,Sans-Serif"/>
              <a:buChar char="•"/>
            </a:pPr>
            <a:r>
              <a:rPr lang="en-US" sz="2200" b="0" i="0">
                <a:solidFill>
                  <a:schemeClr val="tx1"/>
                </a:solidFill>
                <a:cs typeface="Arial"/>
              </a:rPr>
              <a:t>Connecticut has deployed about $400M in funds through a $300M general obligation bond and a $12/year surcharge added to homeowners' insurance through 2031 </a:t>
            </a:r>
          </a:p>
          <a:p>
            <a:pPr marL="285750" indent="-285750">
              <a:spcBef>
                <a:spcPts val="600"/>
              </a:spcBef>
              <a:spcAft>
                <a:spcPts val="600"/>
              </a:spcAft>
              <a:buFont typeface="Arial,Sans-Serif"/>
              <a:buChar char="•"/>
            </a:pPr>
            <a:r>
              <a:rPr lang="en-US" sz="2200" b="0" i="0">
                <a:solidFill>
                  <a:schemeClr val="tx1"/>
                </a:solidFill>
                <a:cs typeface="Arial"/>
              </a:rPr>
              <a:t>Connecticut offers a max reimbursement of $190,000 per home and only covers concrete repair work. </a:t>
            </a:r>
          </a:p>
          <a:p>
            <a:pPr marL="285750" indent="-285750">
              <a:spcBef>
                <a:spcPts val="600"/>
              </a:spcBef>
              <a:spcAft>
                <a:spcPts val="600"/>
              </a:spcAft>
              <a:buFont typeface="Arial,Sans-Serif"/>
              <a:buChar char="•"/>
            </a:pPr>
            <a:r>
              <a:rPr lang="en-US" sz="2200" b="0" i="0">
                <a:solidFill>
                  <a:schemeClr val="tx1"/>
                </a:solidFill>
                <a:cs typeface="Arial"/>
              </a:rPr>
              <a:t>There is also a low-interest loan program for non-concrete remediation for approved CFSIC projects </a:t>
            </a:r>
          </a:p>
          <a:p>
            <a:pPr marL="285750" indent="-285750">
              <a:spcBef>
                <a:spcPts val="600"/>
              </a:spcBef>
              <a:spcAft>
                <a:spcPts val="600"/>
              </a:spcAft>
              <a:buFont typeface="Arial,Sans-Serif"/>
              <a:buChar char="•"/>
            </a:pPr>
            <a:r>
              <a:rPr lang="en-US" sz="2200" b="0" i="0">
                <a:solidFill>
                  <a:schemeClr val="tx1"/>
                </a:solidFill>
                <a:cs typeface="Arial"/>
              </a:rPr>
              <a:t>The state provides 50% reimbursement on foundation core testing or 100% reimbursement for a visual inspection </a:t>
            </a:r>
            <a:endParaRPr lang="en-US" sz="2200">
              <a:solidFill>
                <a:schemeClr val="tx1"/>
              </a:solidFill>
            </a:endParaRPr>
          </a:p>
          <a:p>
            <a:pPr marL="285750" indent="-285750">
              <a:spcBef>
                <a:spcPts val="600"/>
              </a:spcBef>
              <a:spcAft>
                <a:spcPts val="600"/>
              </a:spcAft>
              <a:buFont typeface="Arial,Sans-Serif"/>
              <a:buChar char="•"/>
            </a:pPr>
            <a:r>
              <a:rPr lang="en-US" sz="2200" b="0" i="0">
                <a:solidFill>
                  <a:schemeClr val="tx1"/>
                </a:solidFill>
                <a:cs typeface="Arial"/>
              </a:rPr>
              <a:t>As of May 2025, Connecticut has paid $170M to remediate over 1,000 homes</a:t>
            </a:r>
          </a:p>
          <a:p>
            <a:endParaRPr lang="en-US" b="0" i="0">
              <a:solidFill>
                <a:schemeClr val="tx1"/>
              </a:solidFill>
            </a:endParaRPr>
          </a:p>
          <a:p>
            <a:pPr marL="285750" indent="-285750">
              <a:buFont typeface="Arial,Sans-Serif"/>
              <a:buChar char="•"/>
            </a:pPr>
            <a:endParaRPr lang="en-US" b="0" i="0">
              <a:solidFill>
                <a:schemeClr val="tx1"/>
              </a:solidFill>
            </a:endParaRPr>
          </a:p>
          <a:p>
            <a:endParaRPr lang="en-US" sz="2400" b="0" i="0">
              <a:solidFill>
                <a:schemeClr val="tx1"/>
              </a:solidFill>
            </a:endParaRPr>
          </a:p>
        </p:txBody>
      </p:sp>
    </p:spTree>
    <p:extLst>
      <p:ext uri="{BB962C8B-B14F-4D97-AF65-F5344CB8AC3E}">
        <p14:creationId xmlns:p14="http://schemas.microsoft.com/office/powerpoint/2010/main" val="278066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C05FA77C05741BA89022CC0E90882" ma:contentTypeVersion="17" ma:contentTypeDescription="Create a new document." ma:contentTypeScope="" ma:versionID="0a338dd9a4042f875a2d2da50e3199a6">
  <xsd:schema xmlns:xsd="http://www.w3.org/2001/XMLSchema" xmlns:xs="http://www.w3.org/2001/XMLSchema" xmlns:p="http://schemas.microsoft.com/office/2006/metadata/properties" xmlns:ns2="9c3321f1-cec2-43ac-861f-4d8bf3f40846" xmlns:ns3="7b83dbe2-6fd2-449a-a932-0d75829bf641" targetNamespace="http://schemas.microsoft.com/office/2006/metadata/properties" ma:root="true" ma:fieldsID="9a12d15e0117d67f4684fdc33e269fc1" ns2:_="" ns3:_="">
    <xsd:import namespace="9c3321f1-cec2-43ac-861f-4d8bf3f4084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321f1-cec2-43ac-861f-4d8bf3f40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83c703-fc0f-4438-b893-9b091c0cb656}"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83dbe2-6fd2-449a-a932-0d75829bf641" xsi:nil="true"/>
    <lcf76f155ced4ddcb4097134ff3c332f xmlns="9c3321f1-cec2-43ac-861f-4d8bf3f408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2.xml><?xml version="1.0" encoding="utf-8"?>
<ds:datastoreItem xmlns:ds="http://schemas.openxmlformats.org/officeDocument/2006/customXml" ds:itemID="{ECC9E75A-4E19-46A6-9FBA-C276ECCBC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321f1-cec2-43ac-861f-4d8bf3f40846"/>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111BB3-6091-45DD-8E22-425CEAE2FC56}">
  <ds:schemaRefs>
    <ds:schemaRef ds:uri="7b83dbe2-6fd2-449a-a932-0d75829bf641"/>
    <ds:schemaRef ds:uri="9c3321f1-cec2-43ac-861f-4d8bf3f408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Crumbling Concrete Stakeholder Working Group  Kick-Off Meeting</vt:lpstr>
      <vt:lpstr>Agenda</vt:lpstr>
      <vt:lpstr>Welcome &amp; Introductions</vt:lpstr>
      <vt:lpstr>PowerPoint Presentation</vt:lpstr>
      <vt:lpstr>PowerPoint Presentation</vt:lpstr>
      <vt:lpstr>Commission Charge &amp; Logistics</vt:lpstr>
      <vt:lpstr>PowerPoint Presentation</vt:lpstr>
      <vt:lpstr>History and Problem Overview</vt:lpstr>
      <vt:lpstr>How Connecticut has Approached the Challenge</vt:lpstr>
      <vt:lpstr>Potential Solutions – Plan Going Forward</vt:lpstr>
      <vt:lpstr>PowerPoint Presentation</vt:lpstr>
      <vt:lpstr>PowerPoint Presentation</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9</cp:revision>
  <cp:lastPrinted>2025-03-19T18:24:56Z</cp:lastPrinted>
  <dcterms:created xsi:type="dcterms:W3CDTF">2021-09-26T22:27:24Z</dcterms:created>
  <dcterms:modified xsi:type="dcterms:W3CDTF">2026-01-12T19:20:26Z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0x0101009CFC05FA77C05741BA89022CC0E90882</vt:lpwstr>
  </property>
</Properties>
</file>