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1"/>
  </p:notesMasterIdLst>
  <p:handoutMasterIdLst>
    <p:handoutMasterId r:id="rId22"/>
  </p:handoutMasterIdLst>
  <p:sldIdLst>
    <p:sldId id="358" r:id="rId2"/>
    <p:sldId id="350" r:id="rId3"/>
    <p:sldId id="351" r:id="rId4"/>
    <p:sldId id="352" r:id="rId5"/>
    <p:sldId id="353" r:id="rId6"/>
    <p:sldId id="354" r:id="rId7"/>
    <p:sldId id="355" r:id="rId8"/>
    <p:sldId id="356" r:id="rId9"/>
    <p:sldId id="360" r:id="rId10"/>
    <p:sldId id="328" r:id="rId11"/>
    <p:sldId id="315" r:id="rId12"/>
    <p:sldId id="318" r:id="rId13"/>
    <p:sldId id="361" r:id="rId14"/>
    <p:sldId id="321" r:id="rId15"/>
    <p:sldId id="322" r:id="rId16"/>
    <p:sldId id="341" r:id="rId17"/>
    <p:sldId id="348" r:id="rId18"/>
    <p:sldId id="339" r:id="rId19"/>
    <p:sldId id="377"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oguen, Beth (EOL)" initials="GB(" lastIdx="5" clrIdx="0"/>
  <p:cmAuthor id="1" name="Leonard, Kim (EOL)" initials="KL" lastIdx="4" clrIdx="1"/>
  <p:cmAuthor id="2" name="Kim" initials="K"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2060"/>
    <a:srgbClr val="CC9B00"/>
    <a:srgbClr val="FABE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1369" autoAdjust="0"/>
    <p:restoredTop sz="74855" autoAdjust="0"/>
  </p:normalViewPr>
  <p:slideViewPr>
    <p:cSldViewPr>
      <p:cViewPr varScale="1">
        <p:scale>
          <a:sx n="63" d="100"/>
          <a:sy n="63" d="100"/>
        </p:scale>
        <p:origin x="1310"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2784"/>
    </p:cViewPr>
  </p:sorterViewPr>
  <p:notesViewPr>
    <p:cSldViewPr>
      <p:cViewPr varScale="1">
        <p:scale>
          <a:sx n="63" d="100"/>
          <a:sy n="63" d="100"/>
        </p:scale>
        <p:origin x="2602" y="72"/>
      </p:cViewPr>
      <p:guideLst>
        <p:guide orient="horz" pos="2928"/>
        <p:guide pos="2208"/>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notesMaster" Target="notesMasters/notesMaster1.xml"/>
  <Relationship Id="rId22" Type="http://schemas.openxmlformats.org/officeDocument/2006/relationships/handoutMaster" Target="handoutMasters/handoutMaster1.xml"/>
  <Relationship Id="rId23" Type="http://schemas.openxmlformats.org/officeDocument/2006/relationships/commentAuthors" Target="commentAuthors.xml"/>
  <Relationship Id="rId24" Type="http://schemas.openxmlformats.org/officeDocument/2006/relationships/presProps" Target="presProps.xml"/>
  <Relationship Id="rId25" Type="http://schemas.openxmlformats.org/officeDocument/2006/relationships/viewProps" Target="viewProps.xml"/>
  <Relationship Id="rId26" Type="http://schemas.openxmlformats.org/officeDocument/2006/relationships/theme" Target="theme/theme1.xml"/>
  <Relationship Id="rId27"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6441EB4-2412-414D-9F24-18491B6DF3E2}" type="datetimeFigureOut">
              <a:rPr lang="en-US" smtClean="0"/>
              <a:t>5/12/2017</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70C7CEF-9A31-4D60-9A26-81EB310AB853}" type="slidenum">
              <a:rPr lang="en-US" smtClean="0"/>
              <a:t>‹#›</a:t>
            </a:fld>
            <a:endParaRPr lang="en-US" dirty="0"/>
          </a:p>
        </p:txBody>
      </p:sp>
    </p:spTree>
    <p:extLst>
      <p:ext uri="{BB962C8B-B14F-4D97-AF65-F5344CB8AC3E}">
        <p14:creationId xmlns:p14="http://schemas.microsoft.com/office/powerpoint/2010/main" val="766360564"/>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6026A69-5425-4576-A0AF-F233842890C2}" type="datetimeFigureOut">
              <a:rPr lang="en-US" smtClean="0"/>
              <a:t>5/12/2017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52663EB-2BF4-42F9-9520-B6778BD23A59}" type="slidenum">
              <a:rPr lang="en-US" smtClean="0"/>
              <a:t>‹#›</a:t>
            </a:fld>
            <a:endParaRPr lang="en-US" dirty="0"/>
          </a:p>
        </p:txBody>
      </p:sp>
    </p:spTree>
    <p:extLst>
      <p:ext uri="{BB962C8B-B14F-4D97-AF65-F5344CB8AC3E}">
        <p14:creationId xmlns:p14="http://schemas.microsoft.com/office/powerpoint/2010/main" val="617864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 Id="rId3" Type="http://schemas.openxmlformats.org/officeDocument/2006/relationships/hyperlink" TargetMode="External" Target="https://www.doleta.gov/business/incentives/opptax/eligible.cfm"/>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 Id="rId3" Type="http://schemas.openxmlformats.org/officeDocument/2006/relationships/hyperlink" TargetMode="External" Target="http://www.mass.gov/massworkforce/resources/oscc-operations/"/>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300" dirty="0" smtClean="0"/>
              <a:t>This slide is an introduction</a:t>
            </a:r>
            <a:r>
              <a:rPr lang="en-US" sz="1300" baseline="0" dirty="0" smtClean="0"/>
              <a:t> slide for the Career Center staff creating their CCS presentation to better understand the requirements of the 2017 CCS and is not listed in the ‘At A Glance’ document or the Explanation Guide</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0</a:t>
            </a:fld>
            <a:endParaRPr lang="en-US" dirty="0"/>
          </a:p>
        </p:txBody>
      </p:sp>
    </p:spTree>
    <p:extLst>
      <p:ext uri="{BB962C8B-B14F-4D97-AF65-F5344CB8AC3E}">
        <p14:creationId xmlns:p14="http://schemas.microsoft.com/office/powerpoint/2010/main" val="26576063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4825"/>
            <a:ext cx="5608320" cy="4183380"/>
          </a:xfrm>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Inform customers of Section 30 (TOPS) program for training; stress the 20th payable week deadline</a:t>
            </a:r>
          </a:p>
          <a:p>
            <a:pPr marL="171450" indent="-171450">
              <a:buFont typeface="Arial" panose="020B0604020202020204" pitchFamily="34" charset="0"/>
              <a:buChar char="•"/>
            </a:pPr>
            <a:endParaRPr lang="en-US" dirty="0" smtClean="0"/>
          </a:p>
          <a:p>
            <a:pPr marL="0" indent="0">
              <a:buFont typeface="Arial" panose="020B0604020202020204" pitchFamily="34" charset="0"/>
              <a:buNone/>
            </a:pPr>
            <a:r>
              <a:rPr lang="en-US" dirty="0" smtClean="0"/>
              <a:t>Other Details </a:t>
            </a:r>
            <a:r>
              <a:rPr lang="en-US" b="1" dirty="0" smtClean="0"/>
              <a:t>(</a:t>
            </a:r>
            <a:r>
              <a:rPr lang="en-US" sz="1300" b="1" u="sng" dirty="0" smtClean="0"/>
              <a:t>not required</a:t>
            </a:r>
            <a:r>
              <a:rPr lang="en-US" b="1" dirty="0" smtClean="0"/>
              <a:t>):</a:t>
            </a:r>
          </a:p>
          <a:p>
            <a:pPr marL="171450" indent="-171450">
              <a:buFont typeface="Arial" panose="020B0604020202020204" pitchFamily="34" charset="0"/>
              <a:buChar char="•"/>
            </a:pPr>
            <a:r>
              <a:rPr lang="en-US" baseline="0" dirty="0" smtClean="0"/>
              <a:t>Application is in customer’s UI inbox</a:t>
            </a:r>
          </a:p>
          <a:p>
            <a:pPr marL="171450" indent="-171450">
              <a:buFont typeface="Arial" panose="020B0604020202020204" pitchFamily="34" charset="0"/>
              <a:buChar char="•"/>
            </a:pPr>
            <a:r>
              <a:rPr lang="en-US" baseline="0" dirty="0" smtClean="0"/>
              <a:t>Application must be </a:t>
            </a:r>
            <a:r>
              <a:rPr lang="en-US" u="sng" baseline="0" dirty="0" smtClean="0"/>
              <a:t>submitted </a:t>
            </a:r>
            <a:r>
              <a:rPr lang="en-US" baseline="0" dirty="0" smtClean="0"/>
              <a:t>by 20</a:t>
            </a:r>
            <a:r>
              <a:rPr lang="en-US" baseline="30000" dirty="0" smtClean="0"/>
              <a:t>th</a:t>
            </a:r>
            <a:r>
              <a:rPr lang="en-US" baseline="0" dirty="0" smtClean="0"/>
              <a:t> payable week; does not have to be  </a:t>
            </a:r>
            <a:r>
              <a:rPr lang="en-US" u="sng" baseline="0" dirty="0" smtClean="0"/>
              <a:t>approved</a:t>
            </a:r>
            <a:r>
              <a:rPr lang="en-US" u="none" baseline="0" dirty="0" smtClean="0"/>
              <a:t> by 20</a:t>
            </a:r>
            <a:r>
              <a:rPr lang="en-US" u="none" baseline="30000" dirty="0" smtClean="0"/>
              <a:t>th</a:t>
            </a:r>
            <a:r>
              <a:rPr lang="en-US" u="none" baseline="0" dirty="0" smtClean="0"/>
              <a:t> payable week</a:t>
            </a:r>
          </a:p>
          <a:p>
            <a:pPr marL="171450" indent="-171450">
              <a:buFont typeface="Arial" panose="020B0604020202020204" pitchFamily="34" charset="0"/>
              <a:buChar char="•"/>
            </a:pPr>
            <a:r>
              <a:rPr lang="en-US" u="none" baseline="0" dirty="0" smtClean="0"/>
              <a:t>Work search may be waived if in approved training</a:t>
            </a:r>
          </a:p>
          <a:p>
            <a:pPr marL="171450" indent="-171450">
              <a:buFont typeface="Arial" panose="020B0604020202020204" pitchFamily="34" charset="0"/>
              <a:buChar char="•"/>
            </a:pPr>
            <a:r>
              <a:rPr lang="en-US" dirty="0" smtClean="0"/>
              <a:t>If approved by DUA, may be eligible for an extension of up to 26 weeks of benefits while in training</a:t>
            </a:r>
          </a:p>
          <a:p>
            <a:pPr marL="628650" lvl="1" indent="-171450">
              <a:buFont typeface="Arial" panose="020B0604020202020204" pitchFamily="34" charset="0"/>
              <a:buChar char="•"/>
            </a:pPr>
            <a:r>
              <a:rPr lang="en-US" u="sng" dirty="0" smtClean="0"/>
              <a:t>Important to note</a:t>
            </a:r>
            <a:r>
              <a:rPr lang="en-US" dirty="0" smtClean="0"/>
              <a:t>:  The additional weeks are not activated until the customer  exhausts the remaining weeks on their original UI claim </a:t>
            </a:r>
          </a:p>
          <a:p>
            <a:pPr marL="628650" lvl="1" indent="-171450">
              <a:buFont typeface="Arial" panose="020B0604020202020204" pitchFamily="34" charset="0"/>
              <a:buChar char="•"/>
            </a:pPr>
            <a:r>
              <a:rPr lang="en-US" dirty="0" smtClean="0"/>
              <a:t>Once training is complete, the additional weeks end</a:t>
            </a:r>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9</a:t>
            </a:fld>
            <a:endParaRPr lang="en-US" dirty="0"/>
          </a:p>
        </p:txBody>
      </p:sp>
    </p:spTree>
    <p:extLst>
      <p:ext uri="{BB962C8B-B14F-4D97-AF65-F5344CB8AC3E}">
        <p14:creationId xmlns:p14="http://schemas.microsoft.com/office/powerpoint/2010/main" val="28874095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defRPr/>
            </a:pPr>
            <a:r>
              <a:rPr lang="en-US" sz="1200" kern="1200" dirty="0" smtClean="0">
                <a:solidFill>
                  <a:schemeClr val="tx1"/>
                </a:solidFill>
                <a:effectLst/>
                <a:latin typeface="+mn-lt"/>
                <a:ea typeface="+mn-ea"/>
                <a:cs typeface="+mn-cs"/>
              </a:rPr>
              <a:t>Highlight Veteran’s Services and assure that Veterans and eligible spouses are aware of priority of service at the Career Center; thank Veterans for their service; offer introduction to DVOP or Vet Rep</a:t>
            </a:r>
            <a:endParaRPr lang="en-US" dirty="0" smtClean="0"/>
          </a:p>
          <a:p>
            <a:pPr>
              <a:defRPr/>
            </a:pPr>
            <a:endParaRPr lang="en-US" dirty="0" smtClean="0"/>
          </a:p>
        </p:txBody>
      </p:sp>
      <p:sp>
        <p:nvSpPr>
          <p:cNvPr id="4" name="Slide Number Placeholder 3"/>
          <p:cNvSpPr>
            <a:spLocks noGrp="1"/>
          </p:cNvSpPr>
          <p:nvPr>
            <p:ph type="sldNum" sz="quarter" idx="10"/>
          </p:nvPr>
        </p:nvSpPr>
        <p:spPr/>
        <p:txBody>
          <a:bodyPr/>
          <a:lstStyle/>
          <a:p>
            <a:fld id="{A52663EB-2BF4-42F9-9520-B6778BD23A59}" type="slidenum">
              <a:rPr lang="en-US" smtClean="0"/>
              <a:t>10</a:t>
            </a:fld>
            <a:endParaRPr lang="en-US" dirty="0"/>
          </a:p>
        </p:txBody>
      </p:sp>
    </p:spTree>
    <p:extLst>
      <p:ext uri="{BB962C8B-B14F-4D97-AF65-F5344CB8AC3E}">
        <p14:creationId xmlns:p14="http://schemas.microsoft.com/office/powerpoint/2010/main" val="3891945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267200"/>
            <a:ext cx="6172200" cy="4648200"/>
          </a:xfrm>
        </p:spPr>
        <p:txBody>
          <a:bodyPr/>
          <a:lstStyle/>
          <a:p>
            <a:r>
              <a:rPr lang="en-US" b="1" dirty="0" smtClean="0"/>
              <a:t>Required Talking Point:</a:t>
            </a:r>
          </a:p>
          <a:p>
            <a:pPr marL="171450" indent="-171450">
              <a:buFont typeface="Arial" panose="020B0604020202020204" pitchFamily="34" charset="0"/>
              <a:buChar char="•"/>
              <a:defRPr/>
            </a:pPr>
            <a:r>
              <a:rPr lang="en-US" sz="1200" kern="1200" dirty="0" smtClean="0">
                <a:solidFill>
                  <a:schemeClr val="tx1"/>
                </a:solidFill>
                <a:effectLst/>
                <a:latin typeface="+mn-lt"/>
                <a:ea typeface="+mn-ea"/>
                <a:cs typeface="+mn-cs"/>
              </a:rPr>
              <a:t>Highlight that Career Center staff provide a full-range of workforce development services to agricultural and food processing workers and employers; applicants may have to meet certain program requirements</a:t>
            </a:r>
            <a:endParaRPr lang="en-US" dirty="0" smtClean="0"/>
          </a:p>
          <a:p>
            <a:endParaRPr lang="en-US" dirty="0" smtClean="0"/>
          </a:p>
          <a:p>
            <a:endParaRPr lang="en-US" dirty="0" smtClean="0"/>
          </a:p>
          <a:p>
            <a:r>
              <a:rPr lang="en-US" b="1" dirty="0" smtClean="0"/>
              <a:t>BACKGROUND INFORMATION </a:t>
            </a:r>
            <a:r>
              <a:rPr lang="en-US" sz="1300" b="1" dirty="0" smtClean="0"/>
              <a:t>(</a:t>
            </a:r>
            <a:r>
              <a:rPr lang="en-US" sz="1300" b="1" i="1" u="sng" dirty="0" smtClean="0"/>
              <a:t>not required</a:t>
            </a:r>
            <a:r>
              <a:rPr lang="en-US" sz="1300" b="1" dirty="0" smtClean="0"/>
              <a:t>)</a:t>
            </a:r>
            <a:r>
              <a:rPr lang="en-US" b="1" dirty="0" smtClean="0"/>
              <a:t>:</a:t>
            </a:r>
            <a:endParaRPr lang="en-US" b="1" dirty="0"/>
          </a:p>
          <a:p>
            <a:r>
              <a:rPr lang="en-US" dirty="0" smtClean="0"/>
              <a:t>Career Center services include:</a:t>
            </a:r>
          </a:p>
          <a:p>
            <a:pPr marL="171450" indent="-171450">
              <a:buFont typeface="Arial" panose="020B0604020202020204" pitchFamily="34" charset="0"/>
              <a:buChar char="•"/>
            </a:pPr>
            <a:r>
              <a:rPr lang="en-US" dirty="0" smtClean="0"/>
              <a:t>Career </a:t>
            </a:r>
            <a:r>
              <a:rPr lang="en-US" dirty="0"/>
              <a:t>guidance/counseling, testing, assistance registering for </a:t>
            </a:r>
            <a:r>
              <a:rPr lang="en-US" dirty="0" smtClean="0"/>
              <a:t>services, </a:t>
            </a:r>
            <a:r>
              <a:rPr lang="en-US" dirty="0"/>
              <a:t>job development, job training, and job referral services, language assistance services for ELL applicants, referrals to migrant health providers, migrant education and referrals to enforcement agencies, labor market information, posting of job orders, coordination of recruitment fairs, </a:t>
            </a:r>
            <a:r>
              <a:rPr lang="en-US" dirty="0" smtClean="0"/>
              <a:t>etc.</a:t>
            </a:r>
            <a:endParaRPr lang="en-US" dirty="0"/>
          </a:p>
          <a:p>
            <a:r>
              <a:rPr lang="en-US" dirty="0"/>
              <a:t> </a:t>
            </a:r>
            <a:endParaRPr lang="en-US" dirty="0" smtClean="0"/>
          </a:p>
          <a:p>
            <a:pPr marL="171450" indent="-171450">
              <a:buFont typeface="Arial" panose="020B0604020202020204" pitchFamily="34" charset="0"/>
              <a:buChar char="•"/>
            </a:pPr>
            <a:r>
              <a:rPr lang="en-US" dirty="0"/>
              <a:t>One Stop Career Center </a:t>
            </a:r>
            <a:r>
              <a:rPr lang="en-US" dirty="0" smtClean="0"/>
              <a:t>staff can also assist agricultural and food processing workers and employers with filing complaints.</a:t>
            </a:r>
          </a:p>
          <a:p>
            <a:pPr marL="171450" indent="-171450">
              <a:buFont typeface="Arial" panose="020B0604020202020204" pitchFamily="34" charset="0"/>
              <a:buChar char="•"/>
            </a:pPr>
            <a:endParaRPr lang="en-US" dirty="0"/>
          </a:p>
          <a:p>
            <a:r>
              <a:rPr lang="en-US" dirty="0"/>
              <a:t> </a:t>
            </a:r>
            <a:endParaRPr lang="en-US" dirty="0" smtClean="0"/>
          </a:p>
          <a:p>
            <a:pPr marL="171450" indent="-171450">
              <a:buFont typeface="Arial" panose="020B0604020202020204" pitchFamily="34" charset="0"/>
              <a:buChar char="•"/>
            </a:pPr>
            <a:r>
              <a:rPr lang="en-US" b="1" dirty="0" smtClean="0"/>
              <a:t>Farmworker</a:t>
            </a:r>
            <a:r>
              <a:rPr lang="en-US" dirty="0" smtClean="0"/>
              <a:t> means an individual employed in farm work who goes to live temporarily where the farm work is (migrates) for a season or designated period of time and then returns to their home during the off-season.</a:t>
            </a:r>
          </a:p>
          <a:p>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11</a:t>
            </a:fld>
            <a:endParaRPr lang="en-US" dirty="0"/>
          </a:p>
        </p:txBody>
      </p:sp>
    </p:spTree>
    <p:extLst>
      <p:ext uri="{BB962C8B-B14F-4D97-AF65-F5344CB8AC3E}">
        <p14:creationId xmlns:p14="http://schemas.microsoft.com/office/powerpoint/2010/main" val="4181028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267200"/>
            <a:ext cx="6553200" cy="4648200"/>
          </a:xfrm>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Inform customers that employers may get a tax credit for hiring individuals from specific target groups who have consistently faced significant barriers to employment</a:t>
            </a:r>
          </a:p>
          <a:p>
            <a:endParaRPr lang="en-US" dirty="0" smtClean="0"/>
          </a:p>
          <a:p>
            <a:endParaRPr lang="en-US" dirty="0" smtClean="0"/>
          </a:p>
          <a:p>
            <a:r>
              <a:rPr lang="en-US" b="1" dirty="0" smtClean="0"/>
              <a:t>BACKGROUND INFORMATION (</a:t>
            </a:r>
            <a:r>
              <a:rPr lang="en-US" sz="1300" b="1" i="1" u="sng" dirty="0" smtClean="0"/>
              <a:t>not required</a:t>
            </a:r>
            <a:r>
              <a:rPr lang="en-US" b="1" dirty="0" smtClean="0"/>
              <a:t>)</a:t>
            </a:r>
            <a:r>
              <a:rPr lang="en-US" dirty="0" smtClean="0"/>
              <a:t>:</a:t>
            </a:r>
          </a:p>
          <a:p>
            <a:pPr marL="171450" indent="-171450">
              <a:buFont typeface="Arial" panose="020B0604020202020204" pitchFamily="34" charset="0"/>
              <a:buChar char="•"/>
            </a:pPr>
            <a:r>
              <a:rPr lang="en-US" dirty="0" smtClean="0"/>
              <a:t>WOTC </a:t>
            </a:r>
            <a:r>
              <a:rPr lang="en-US" dirty="0"/>
              <a:t>is a Federal tax credit available to employers for hiring individuals from certain target groups who have consistently faced significant barriers to </a:t>
            </a:r>
            <a:r>
              <a:rPr lang="en-US" dirty="0" smtClean="0"/>
              <a:t>employment</a:t>
            </a:r>
          </a:p>
          <a:p>
            <a:pPr marL="457200" lvl="1" indent="0">
              <a:buFont typeface="Arial" panose="020B0604020202020204" pitchFamily="34" charset="0"/>
              <a:buNone/>
            </a:pPr>
            <a:r>
              <a:rPr lang="en-US" dirty="0" smtClean="0"/>
              <a:t>Potentially eligible categories include: </a:t>
            </a:r>
          </a:p>
          <a:p>
            <a:pPr marL="457200" lvl="1" indent="0">
              <a:buFont typeface="Arial" panose="020B0604020202020204" pitchFamily="34" charset="0"/>
              <a:buNone/>
            </a:pPr>
            <a:r>
              <a:rPr lang="en-US" dirty="0" smtClean="0"/>
              <a:t>• Qualified veterans (unemployed, disabled, food stamp recipients) </a:t>
            </a:r>
          </a:p>
          <a:p>
            <a:pPr marL="457200" lvl="1" indent="0">
              <a:buFont typeface="Arial" panose="020B0604020202020204" pitchFamily="34" charset="0"/>
              <a:buNone/>
            </a:pPr>
            <a:r>
              <a:rPr lang="en-US" dirty="0" smtClean="0"/>
              <a:t>• Food stamp or other assistance recipients </a:t>
            </a:r>
          </a:p>
          <a:p>
            <a:pPr marL="457200" lvl="1" indent="0">
              <a:buFont typeface="Arial" panose="020B0604020202020204" pitchFamily="34" charset="0"/>
              <a:buNone/>
            </a:pPr>
            <a:r>
              <a:rPr lang="en-US" dirty="0" smtClean="0"/>
              <a:t>• Qualified ex-felons </a:t>
            </a:r>
          </a:p>
          <a:p>
            <a:pPr marL="457200" lvl="1" indent="0">
              <a:buFont typeface="Arial" panose="020B0604020202020204" pitchFamily="34" charset="0"/>
              <a:buNone/>
            </a:pPr>
            <a:r>
              <a:rPr lang="en-US" dirty="0" smtClean="0"/>
              <a:t>• Vocational rehabilitation referrals </a:t>
            </a:r>
          </a:p>
          <a:p>
            <a:pPr marL="457200" lvl="1" indent="0">
              <a:buFont typeface="Arial" panose="020B0604020202020204" pitchFamily="34" charset="0"/>
              <a:buNone/>
            </a:pPr>
            <a:r>
              <a:rPr lang="en-US" dirty="0" smtClean="0"/>
              <a:t>• Supplemental Security Income recipients </a:t>
            </a:r>
          </a:p>
          <a:p>
            <a:pPr marL="457200" lvl="1" indent="0">
              <a:buFont typeface="Arial" panose="020B0604020202020204" pitchFamily="34" charset="0"/>
              <a:buNone/>
            </a:pPr>
            <a:r>
              <a:rPr lang="en-US" dirty="0" smtClean="0"/>
              <a:t>• Qualified long-term unemployed </a:t>
            </a:r>
          </a:p>
          <a:p>
            <a:pPr marL="457200" lvl="1" indent="0">
              <a:buFont typeface="Arial" panose="020B0604020202020204" pitchFamily="34" charset="0"/>
              <a:buNone/>
            </a:pPr>
            <a:r>
              <a:rPr lang="en-US" dirty="0" smtClean="0"/>
              <a:t>• Temporary Assistance for Needy Families recipients </a:t>
            </a:r>
          </a:p>
          <a:p>
            <a:pPr marL="457200" lvl="1" indent="0">
              <a:buFont typeface="Arial" panose="020B0604020202020204" pitchFamily="34" charset="0"/>
              <a:buNone/>
            </a:pPr>
            <a:r>
              <a:rPr lang="en-US" dirty="0" smtClean="0"/>
              <a:t>• Summer youth employees </a:t>
            </a:r>
          </a:p>
          <a:p>
            <a:pPr marL="457200" lvl="1" indent="0">
              <a:buFont typeface="Arial" panose="020B0604020202020204" pitchFamily="34" charset="0"/>
              <a:buNone/>
            </a:pPr>
            <a:endParaRPr lang="en-US" dirty="0"/>
          </a:p>
          <a:p>
            <a:pPr marL="171450" indent="-171450">
              <a:buFont typeface="Arial" panose="020B0604020202020204" pitchFamily="34" charset="0"/>
              <a:buChar char="•"/>
            </a:pPr>
            <a:r>
              <a:rPr lang="en-US" dirty="0" smtClean="0"/>
              <a:t>The </a:t>
            </a:r>
            <a:r>
              <a:rPr lang="en-US" dirty="0"/>
              <a:t>main objective of this program is to enable the targeted employees to gradually move from economic dependency into self-sufficiency as they earn a steady income and become contributing taxpayers, while participating employers are compensated by being able to reduce their federal income tax liability</a:t>
            </a:r>
            <a:r>
              <a:rPr lang="en-US" dirty="0" smtClean="0"/>
              <a:t>.</a:t>
            </a:r>
          </a:p>
          <a:p>
            <a:pPr marL="171450" indent="-171450">
              <a:buFont typeface="Arial" panose="020B0604020202020204" pitchFamily="34" charset="0"/>
              <a:buChar char="•"/>
            </a:pPr>
            <a:r>
              <a:rPr lang="en-US" dirty="0" smtClean="0"/>
              <a:t>To find detailed information regarding </a:t>
            </a:r>
            <a:r>
              <a:rPr lang="en-US" dirty="0"/>
              <a:t>Eligible New Hires: </a:t>
            </a:r>
            <a:r>
              <a:rPr lang="en-US" dirty="0">
                <a:hlinkClick r:id="rId3"/>
              </a:rPr>
              <a:t>https://</a:t>
            </a:r>
            <a:r>
              <a:rPr lang="en-US" dirty="0" smtClean="0">
                <a:hlinkClick r:id="rId3"/>
              </a:rPr>
              <a:t>www.doleta.gov/business/incentives/opptax/eligible.cfm</a:t>
            </a:r>
            <a:r>
              <a:rPr lang="en-US" dirty="0" smtClean="0"/>
              <a:t> </a:t>
            </a: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12</a:t>
            </a:fld>
            <a:endParaRPr lang="en-US" dirty="0"/>
          </a:p>
        </p:txBody>
      </p:sp>
    </p:spTree>
    <p:extLst>
      <p:ext uri="{BB962C8B-B14F-4D97-AF65-F5344CB8AC3E}">
        <p14:creationId xmlns:p14="http://schemas.microsoft.com/office/powerpoint/2010/main" val="806704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415790"/>
            <a:ext cx="6019800" cy="4575810"/>
          </a:xfrm>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Inform customers of the Trade Program and how it provides for reemployment services and benefits for eligible customers whose job has been adversely affected by foreign competition and who may have worked for a Trade certified company; inform customers of the strict deadlines that apply</a:t>
            </a:r>
            <a:endParaRPr lang="en-US" b="1"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smtClean="0"/>
              <a:t>BACKGROUND INFORMATION (</a:t>
            </a:r>
            <a:r>
              <a:rPr lang="en-US" sz="1300" b="1" i="1" u="sng" dirty="0" smtClean="0"/>
              <a:t>not required</a:t>
            </a:r>
            <a:r>
              <a:rPr lang="en-US" b="1" dirty="0" smtClean="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Services provided under the Trade Act are administered by the Department of Career Services (DCS) and Department of Unemployment Assistance (DUA)</a:t>
            </a:r>
          </a:p>
          <a:p>
            <a:pPr marL="171450" indent="-171450">
              <a:buFont typeface="Arial" panose="020B0604020202020204" pitchFamily="34" charset="0"/>
              <a:buChar char="•"/>
            </a:pPr>
            <a:r>
              <a:rPr lang="en-US" dirty="0" smtClean="0"/>
              <a:t>These </a:t>
            </a:r>
            <a:r>
              <a:rPr lang="en-US" dirty="0"/>
              <a:t>services and allowances may include: Employment Counseling, Vocational Testing, Job Placement, Supportive Services, Paid Retraining Programs, Additional Weekly Benefit Payments (TRA), wage subsidies for reemployed older workers (RTAA), Job Search and Relocation Allowances, and the Health Coverage Tax Credit (HCTC</a:t>
            </a:r>
            <a:r>
              <a:rPr lang="en-US" dirty="0" smtClean="0"/>
              <a:t>)</a:t>
            </a:r>
          </a:p>
          <a:p>
            <a:endParaRPr lang="en-US" b="1" dirty="0" smtClean="0"/>
          </a:p>
          <a:p>
            <a:endParaRPr lang="en-US" b="1" dirty="0" smtClean="0"/>
          </a:p>
          <a:p>
            <a:r>
              <a:rPr lang="en-US" b="1" dirty="0" smtClean="0"/>
              <a:t>Required</a:t>
            </a:r>
            <a:r>
              <a:rPr lang="en-US" b="1" baseline="0" dirty="0" smtClean="0"/>
              <a:t> Action:</a:t>
            </a:r>
            <a:endParaRPr lang="en-US" b="1" dirty="0"/>
          </a:p>
          <a:p>
            <a:pPr marL="171450" indent="-171450">
              <a:buFont typeface="Arial" panose="020B0604020202020204" pitchFamily="34" charset="0"/>
              <a:buChar char="•"/>
            </a:pPr>
            <a:r>
              <a:rPr lang="en-US" dirty="0" smtClean="0"/>
              <a:t>Hand out or have available, a </a:t>
            </a:r>
            <a:r>
              <a:rPr lang="en-US" dirty="0"/>
              <a:t>list of Trade certified companies </a:t>
            </a:r>
            <a:r>
              <a:rPr lang="en-US" dirty="0" smtClean="0"/>
              <a:t>that is </a:t>
            </a:r>
            <a:r>
              <a:rPr lang="en-US" dirty="0"/>
              <a:t>updated on the first of the month and can be found at </a:t>
            </a:r>
            <a:r>
              <a:rPr lang="en-US" u="sng" dirty="0">
                <a:hlinkClick r:id="rId3"/>
              </a:rPr>
              <a:t>http://www.mass.gov/massworkforce/resources/oscc-operations</a:t>
            </a:r>
            <a:r>
              <a:rPr lang="en-US" u="sng" dirty="0" smtClean="0">
                <a:hlinkClick r:id="rId3"/>
              </a:rPr>
              <a:t>/</a:t>
            </a:r>
            <a:endParaRPr lang="en-US" u="sng" dirty="0" smtClean="0"/>
          </a:p>
        </p:txBody>
      </p:sp>
      <p:sp>
        <p:nvSpPr>
          <p:cNvPr id="4" name="Slide Number Placeholder 3"/>
          <p:cNvSpPr>
            <a:spLocks noGrp="1"/>
          </p:cNvSpPr>
          <p:nvPr>
            <p:ph type="sldNum" sz="quarter" idx="10"/>
          </p:nvPr>
        </p:nvSpPr>
        <p:spPr/>
        <p:txBody>
          <a:bodyPr/>
          <a:lstStyle/>
          <a:p>
            <a:fld id="{A52663EB-2BF4-42F9-9520-B6778BD23A59}" type="slidenum">
              <a:rPr lang="en-US" smtClean="0"/>
              <a:t>13</a:t>
            </a:fld>
            <a:endParaRPr lang="en-US" dirty="0"/>
          </a:p>
        </p:txBody>
      </p:sp>
    </p:spTree>
    <p:extLst>
      <p:ext uri="{BB962C8B-B14F-4D97-AF65-F5344CB8AC3E}">
        <p14:creationId xmlns:p14="http://schemas.microsoft.com/office/powerpoint/2010/main" val="1222738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Highlight the benefits of these grants and related services. Assure customers are aware of the companies that have National Dislocated Worker Grants</a:t>
            </a:r>
            <a:endParaRPr lang="en-US" dirty="0" smtClean="0"/>
          </a:p>
          <a:p>
            <a:endParaRPr lang="en-US" b="1" dirty="0" smtClean="0"/>
          </a:p>
          <a:p>
            <a:pPr marL="171450" indent="-171450">
              <a:buFont typeface="Arial" panose="020B0604020202020204" pitchFamily="34" charset="0"/>
              <a:buChar char="•"/>
            </a:pPr>
            <a:r>
              <a:rPr lang="en-US" b="0" dirty="0" smtClean="0"/>
              <a:t>ADD </a:t>
            </a:r>
            <a:r>
              <a:rPr lang="en-US" b="0" dirty="0"/>
              <a:t>CAREER CENTER </a:t>
            </a:r>
            <a:r>
              <a:rPr lang="en-US" b="0" dirty="0" smtClean="0"/>
              <a:t>NDWGs </a:t>
            </a:r>
            <a:r>
              <a:rPr lang="en-US" b="0" dirty="0"/>
              <a:t>AS </a:t>
            </a:r>
            <a:r>
              <a:rPr lang="en-US" b="0" dirty="0" smtClean="0"/>
              <a:t>APPROPRIATE</a:t>
            </a:r>
          </a:p>
          <a:p>
            <a:pPr marL="171450" indent="-171450">
              <a:buFont typeface="Arial" panose="020B0604020202020204" pitchFamily="34" charset="0"/>
              <a:buChar char="•"/>
            </a:pPr>
            <a:r>
              <a:rPr lang="en-US" dirty="0"/>
              <a:t>Reference </a:t>
            </a:r>
            <a:r>
              <a:rPr lang="en-US" dirty="0" smtClean="0"/>
              <a:t>NDWG list </a:t>
            </a:r>
            <a:r>
              <a:rPr lang="en-US" dirty="0"/>
              <a:t>in CCS</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endParaRPr lang="en-US" dirty="0"/>
          </a:p>
          <a:p>
            <a:endParaRPr lang="en-US" dirty="0" smtClean="0"/>
          </a:p>
          <a:p>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14</a:t>
            </a:fld>
            <a:endParaRPr lang="en-US" dirty="0"/>
          </a:p>
        </p:txBody>
      </p:sp>
    </p:spTree>
    <p:extLst>
      <p:ext uri="{BB962C8B-B14F-4D97-AF65-F5344CB8AC3E}">
        <p14:creationId xmlns:p14="http://schemas.microsoft.com/office/powerpoint/2010/main" val="14428736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0095" marR="0" indent="-170095" algn="l" defTabSz="907171"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Highlight services available at your Career Center related to UI claims assistance, including the days and hours staff are available to assist; inform customers that the Teleclaims Center may have long wait times and that UI online or the call back option is the best method to contact UI</a:t>
            </a:r>
          </a:p>
          <a:p>
            <a:pPr marL="170095" indent="-170095" defTabSz="907171">
              <a:buFont typeface="Arial" panose="020B0604020202020204" pitchFamily="34" charset="0"/>
              <a:buChar char="•"/>
              <a:defRPr/>
            </a:pPr>
            <a:endParaRPr lang="en-US" dirty="0" smtClean="0"/>
          </a:p>
          <a:p>
            <a:pPr marL="170095" indent="-170095" defTabSz="907171">
              <a:buFont typeface="Arial" panose="020B0604020202020204" pitchFamily="34" charset="0"/>
              <a:buChar char="•"/>
              <a:defRPr/>
            </a:pPr>
            <a:endParaRPr lang="en-US" dirty="0" smtClean="0"/>
          </a:p>
          <a:p>
            <a:pPr marL="0" indent="0">
              <a:buFont typeface="Arial" panose="020B0604020202020204" pitchFamily="34" charset="0"/>
              <a:buNone/>
              <a:defRPr/>
            </a:pPr>
            <a:r>
              <a:rPr lang="en-US" dirty="0" smtClean="0"/>
              <a:t>To inform customers about UI online </a:t>
            </a:r>
            <a:r>
              <a:rPr lang="en-US" b="1" dirty="0" smtClean="0"/>
              <a:t>(</a:t>
            </a:r>
            <a:r>
              <a:rPr lang="en-US" sz="1300" b="1" i="1" u="sng" dirty="0" smtClean="0"/>
              <a:t>not required</a:t>
            </a:r>
            <a:r>
              <a:rPr lang="en-US" b="1" dirty="0" smtClean="0"/>
              <a:t>):</a:t>
            </a:r>
            <a:r>
              <a:rPr lang="en-US" b="1" baseline="0" dirty="0" smtClean="0"/>
              <a:t> </a:t>
            </a:r>
          </a:p>
          <a:p>
            <a:pPr marL="627295" lvl="1" indent="-170095">
              <a:buFont typeface="Arial" panose="020B0604020202020204" pitchFamily="34" charset="0"/>
              <a:buChar char="•"/>
              <a:defRPr/>
            </a:pPr>
            <a:r>
              <a:rPr lang="en-US" dirty="0" smtClean="0"/>
              <a:t>Convenient and easy to access </a:t>
            </a:r>
          </a:p>
          <a:p>
            <a:pPr marL="627295" lvl="1" indent="-170095">
              <a:buFont typeface="Arial" panose="020B0604020202020204" pitchFamily="34" charset="0"/>
              <a:buChar char="•"/>
              <a:defRPr/>
            </a:pPr>
            <a:r>
              <a:rPr lang="en-US" dirty="0" smtClean="0"/>
              <a:t>customers can:</a:t>
            </a:r>
          </a:p>
          <a:p>
            <a:pPr marL="1080880" lvl="2" indent="-170095">
              <a:buFont typeface="Arial" panose="020B0604020202020204" pitchFamily="34" charset="0"/>
              <a:buChar char="•"/>
              <a:defRPr/>
            </a:pPr>
            <a:r>
              <a:rPr lang="en-US" dirty="0" smtClean="0"/>
              <a:t>Apply </a:t>
            </a:r>
            <a:r>
              <a:rPr lang="en-US" dirty="0"/>
              <a:t>for </a:t>
            </a:r>
            <a:r>
              <a:rPr lang="en-US" dirty="0" smtClean="0"/>
              <a:t>benefits</a:t>
            </a:r>
          </a:p>
          <a:p>
            <a:pPr marL="1080880" lvl="2" indent="-170095">
              <a:buFont typeface="Arial" panose="020B0604020202020204" pitchFamily="34" charset="0"/>
              <a:buChar char="•"/>
              <a:defRPr/>
            </a:pPr>
            <a:r>
              <a:rPr lang="en-US" dirty="0" smtClean="0"/>
              <a:t>Request weekly benefit payments (sign or certify)</a:t>
            </a:r>
          </a:p>
          <a:p>
            <a:pPr marL="1080880" lvl="2" indent="-170095">
              <a:buFont typeface="Arial" panose="020B0604020202020204" pitchFamily="34" charset="0"/>
              <a:buChar char="•"/>
              <a:defRPr/>
            </a:pPr>
            <a:r>
              <a:rPr lang="en-US" dirty="0"/>
              <a:t>Check claim/payment </a:t>
            </a:r>
            <a:r>
              <a:rPr lang="en-US" dirty="0" smtClean="0"/>
              <a:t>status</a:t>
            </a:r>
          </a:p>
          <a:p>
            <a:pPr marL="1080880" lvl="2" indent="-170095">
              <a:buFont typeface="Arial" panose="020B0604020202020204" pitchFamily="34" charset="0"/>
              <a:buChar char="•"/>
              <a:defRPr/>
            </a:pPr>
            <a:r>
              <a:rPr lang="en-US" dirty="0"/>
              <a:t>Update personal </a:t>
            </a:r>
            <a:r>
              <a:rPr lang="en-US" dirty="0" smtClean="0"/>
              <a:t>information</a:t>
            </a:r>
          </a:p>
          <a:p>
            <a:pPr marL="1080880" lvl="2" indent="-170095">
              <a:buFont typeface="Arial" panose="020B0604020202020204" pitchFamily="34" charset="0"/>
              <a:buChar char="•"/>
              <a:defRPr/>
            </a:pPr>
            <a:r>
              <a:rPr lang="en-US" dirty="0"/>
              <a:t>Additional </a:t>
            </a:r>
            <a:r>
              <a:rPr lang="en-US" dirty="0" smtClean="0"/>
              <a:t>services:</a:t>
            </a:r>
          </a:p>
          <a:p>
            <a:pPr marL="1534466" lvl="3" indent="-170095">
              <a:buFont typeface="Arial" panose="020B0604020202020204" pitchFamily="34" charset="0"/>
              <a:buChar char="•"/>
              <a:defRPr/>
            </a:pPr>
            <a:r>
              <a:rPr lang="en-US" dirty="0" smtClean="0"/>
              <a:t>Print blank work search logs</a:t>
            </a:r>
          </a:p>
          <a:p>
            <a:pPr marL="1534466" lvl="3" indent="-170095">
              <a:buFont typeface="Arial" panose="020B0604020202020204" pitchFamily="34" charset="0"/>
              <a:buChar char="•"/>
              <a:defRPr/>
            </a:pPr>
            <a:r>
              <a:rPr lang="en-US" dirty="0" smtClean="0"/>
              <a:t>Print Section 30 Training Opportunity Program (TOP) application</a:t>
            </a:r>
            <a:endParaRPr lang="en-US" dirty="0"/>
          </a:p>
          <a:p>
            <a:pPr lvl="1">
              <a:defRPr/>
            </a:pPr>
            <a:r>
              <a:rPr lang="en-US" dirty="0" smtClean="0"/>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187095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Highlight the RESEA Program and overview; inform customers that RESEA is a DUA program that is administered by career centers across the state and offers customers a chance to access a full array of Career services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52663EB-2BF4-42F9-9520-B6778BD23A59}" type="slidenum">
              <a:rPr lang="en-US" smtClean="0"/>
              <a:t>16</a:t>
            </a:fld>
            <a:endParaRPr lang="en-US" dirty="0"/>
          </a:p>
        </p:txBody>
      </p:sp>
    </p:spTree>
    <p:extLst>
      <p:ext uri="{BB962C8B-B14F-4D97-AF65-F5344CB8AC3E}">
        <p14:creationId xmlns:p14="http://schemas.microsoft.com/office/powerpoint/2010/main" val="41768036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Highlight multilingual services, resources and benefits</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endParaRPr lang="en-US" dirty="0" smtClean="0"/>
          </a:p>
          <a:p>
            <a:pPr marL="0" indent="0">
              <a:buFont typeface="Arial" panose="020B0604020202020204" pitchFamily="34" charset="0"/>
              <a:buNone/>
            </a:pPr>
            <a:r>
              <a:rPr lang="en-US" b="1" dirty="0" smtClean="0"/>
              <a:t>BACKGROUND INFORMATION (</a:t>
            </a:r>
            <a:r>
              <a:rPr lang="en-US" sz="1300" b="1" i="1" u="sng" dirty="0" smtClean="0"/>
              <a:t>not required</a:t>
            </a:r>
            <a:r>
              <a:rPr lang="en-US" b="1" dirty="0" smtClean="0"/>
              <a:t>):</a:t>
            </a:r>
          </a:p>
          <a:p>
            <a:pPr marL="171450" indent="-171450">
              <a:buFont typeface="Arial" panose="020B0604020202020204" pitchFamily="34" charset="0"/>
              <a:buChar char="•"/>
            </a:pPr>
            <a:r>
              <a:rPr lang="en-US" b="1" u="sng" dirty="0" smtClean="0"/>
              <a:t>Website</a:t>
            </a:r>
            <a:r>
              <a:rPr lang="en-US" dirty="0" smtClean="0"/>
              <a:t>:  Customers can get translated documents of publications and forms in multiple languages.  This can be helpful for customers who understand English and attend the English CCS, but prefer to read documentation in their native language.</a:t>
            </a:r>
          </a:p>
          <a:p>
            <a:pPr marL="171450" indent="-171450">
              <a:buFont typeface="Arial" panose="020B0604020202020204" pitchFamily="34" charset="0"/>
              <a:buChar char="•"/>
            </a:pPr>
            <a:r>
              <a:rPr lang="en-US" b="1" u="sng" dirty="0" smtClean="0"/>
              <a:t>Multilingual Toll-free telephone number</a:t>
            </a:r>
            <a:r>
              <a:rPr lang="en-US" dirty="0" smtClean="0"/>
              <a:t>:  Customers can speak with an interpreter for general information regarding UI Online, scheduling a CCS or RESEA Review</a:t>
            </a:r>
          </a:p>
          <a:p>
            <a:pPr marL="628650" lvl="1" indent="-171450">
              <a:buFont typeface="Arial" panose="020B0604020202020204" pitchFamily="34" charset="0"/>
              <a:buChar char="•"/>
            </a:pPr>
            <a:r>
              <a:rPr lang="en-US" dirty="0" smtClean="0"/>
              <a:t>Staff in the multilingual unit have limited access to MOSES and can look up customer information and add Notes</a:t>
            </a:r>
          </a:p>
          <a:p>
            <a:pPr marL="628650" lvl="1" indent="-171450">
              <a:buFont typeface="Arial" panose="020B0604020202020204" pitchFamily="34" charset="0"/>
              <a:buChar char="•"/>
            </a:pPr>
            <a:r>
              <a:rPr lang="en-US" dirty="0" smtClean="0"/>
              <a:t>Multilingual staff will contact the Career Center if they have questions while speaking with a customer</a:t>
            </a:r>
          </a:p>
          <a:p>
            <a:pPr marL="171450" indent="-171450">
              <a:buFont typeface="Arial" panose="020B0604020202020204" pitchFamily="34" charset="0"/>
              <a:buChar char="•"/>
            </a:pPr>
            <a:r>
              <a:rPr lang="en-US" dirty="0" smtClean="0"/>
              <a:t>The language that a customer chooses when they open their claim is the language that the CCS letter and all documentation is sent</a:t>
            </a:r>
          </a:p>
          <a:p>
            <a:endParaRPr lang="en-US" dirty="0"/>
          </a:p>
          <a:p>
            <a:pPr marL="628650" lvl="1" indent="-171450">
              <a:buFont typeface="Arial" panose="020B0604020202020204"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17</a:t>
            </a:fld>
            <a:endParaRPr lang="en-US" dirty="0"/>
          </a:p>
        </p:txBody>
      </p:sp>
    </p:spTree>
    <p:extLst>
      <p:ext uri="{BB962C8B-B14F-4D97-AF65-F5344CB8AC3E}">
        <p14:creationId xmlns:p14="http://schemas.microsoft.com/office/powerpoint/2010/main" val="11824876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300" dirty="0" smtClean="0"/>
              <a:t>This slide is </a:t>
            </a:r>
            <a:r>
              <a:rPr lang="en-US" sz="1300" baseline="0" dirty="0" smtClean="0"/>
              <a:t>for Career Center staff creating their CCS presentation to better understand the requirements of the 2017 CCS and is not listed in the ‘At A Glance’ document or the Explanation Guide</a:t>
            </a:r>
          </a:p>
        </p:txBody>
      </p:sp>
      <p:sp>
        <p:nvSpPr>
          <p:cNvPr id="4" name="Slide Number Placeholder 3"/>
          <p:cNvSpPr>
            <a:spLocks noGrp="1"/>
          </p:cNvSpPr>
          <p:nvPr>
            <p:ph type="sldNum" sz="quarter" idx="10"/>
          </p:nvPr>
        </p:nvSpPr>
        <p:spPr/>
        <p:txBody>
          <a:bodyPr/>
          <a:lstStyle/>
          <a:p>
            <a:fld id="{A52663EB-2BF4-42F9-9520-B6778BD23A59}" type="slidenum">
              <a:rPr lang="en-US" smtClean="0"/>
              <a:t>18</a:t>
            </a:fld>
            <a:endParaRPr lang="en-US" dirty="0"/>
          </a:p>
        </p:txBody>
      </p:sp>
    </p:spTree>
    <p:extLst>
      <p:ext uri="{BB962C8B-B14F-4D97-AF65-F5344CB8AC3E}">
        <p14:creationId xmlns:p14="http://schemas.microsoft.com/office/powerpoint/2010/main" val="2746308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8500"/>
            <a:ext cx="4648200" cy="3486150"/>
          </a:xfrm>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Brief explanation of the One-Stop Career Center system; communities served;  WIOA Overview - inform customers that job search services such as career planning, training and support services are the result of funding from the WIOA program</a:t>
            </a:r>
          </a:p>
          <a:p>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1</a:t>
            </a:fld>
            <a:endParaRPr lang="en-US" dirty="0"/>
          </a:p>
        </p:txBody>
      </p:sp>
    </p:spTree>
    <p:extLst>
      <p:ext uri="{BB962C8B-B14F-4D97-AF65-F5344CB8AC3E}">
        <p14:creationId xmlns:p14="http://schemas.microsoft.com/office/powerpoint/2010/main" val="3959039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62000" y="4267200"/>
            <a:ext cx="5638800" cy="4796710"/>
          </a:xfrm>
        </p:spPr>
        <p:txBody>
          <a:bodyPr/>
          <a:lstStyle/>
          <a:p>
            <a:r>
              <a:rPr lang="en-US" b="1" dirty="0" smtClean="0"/>
              <a:t>Required Talking Point:</a:t>
            </a:r>
          </a:p>
          <a:p>
            <a:pPr marL="171450" indent="-171450">
              <a:buFont typeface="Arial" panose="020B0604020202020204" pitchFamily="34" charset="0"/>
              <a:buChar char="•"/>
            </a:pPr>
            <a:r>
              <a:rPr lang="en-US" dirty="0" smtClean="0"/>
              <a:t>Overview </a:t>
            </a:r>
            <a:r>
              <a:rPr lang="en-US" dirty="0"/>
              <a:t>of how staff and Career Center services help customers with the job search process and how to connect with employers; opportunity to promote </a:t>
            </a:r>
            <a:r>
              <a:rPr lang="en-US" dirty="0" smtClean="0"/>
              <a:t>workshops.</a:t>
            </a:r>
          </a:p>
        </p:txBody>
      </p:sp>
      <p:sp>
        <p:nvSpPr>
          <p:cNvPr id="4" name="Slide Number Placeholder 3"/>
          <p:cNvSpPr>
            <a:spLocks noGrp="1"/>
          </p:cNvSpPr>
          <p:nvPr>
            <p:ph type="sldNum" sz="quarter" idx="10"/>
          </p:nvPr>
        </p:nvSpPr>
        <p:spPr/>
        <p:txBody>
          <a:bodyPr/>
          <a:lstStyle/>
          <a:p>
            <a:fld id="{A52663EB-2BF4-42F9-9520-B6778BD23A59}" type="slidenum">
              <a:rPr lang="en-US" smtClean="0"/>
              <a:t>2</a:t>
            </a:fld>
            <a:endParaRPr lang="en-US" dirty="0"/>
          </a:p>
        </p:txBody>
      </p:sp>
    </p:spTree>
    <p:extLst>
      <p:ext uri="{BB962C8B-B14F-4D97-AF65-F5344CB8AC3E}">
        <p14:creationId xmlns:p14="http://schemas.microsoft.com/office/powerpoint/2010/main" val="2043012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57200" y="4415790"/>
            <a:ext cx="6096000" cy="4183380"/>
          </a:xfrm>
        </p:spPr>
        <p:txBody>
          <a:bodyPr/>
          <a:lstStyle/>
          <a:p>
            <a:r>
              <a:rPr lang="en-US" b="1" dirty="0" smtClean="0"/>
              <a:t>Required Talking Point:</a:t>
            </a:r>
          </a:p>
          <a:p>
            <a:pPr marL="171450" indent="-171450">
              <a:buFont typeface="Arial" panose="020B0604020202020204" pitchFamily="34" charset="0"/>
              <a:buChar char="•"/>
              <a:defRPr/>
            </a:pPr>
            <a:r>
              <a:rPr lang="en-US" sz="1200" kern="1200" dirty="0" smtClean="0">
                <a:solidFill>
                  <a:schemeClr val="tx1"/>
                </a:solidFill>
                <a:effectLst/>
                <a:latin typeface="+mn-lt"/>
                <a:ea typeface="+mn-ea"/>
                <a:cs typeface="+mn-cs"/>
              </a:rPr>
              <a:t>Explain and have customers complete the INA in preparation for filling out the Career Action Plan (CAP) form and/or triaging for services</a:t>
            </a:r>
            <a:endParaRPr lang="en-US" sz="1200" dirty="0" smtClean="0"/>
          </a:p>
        </p:txBody>
      </p:sp>
      <p:sp>
        <p:nvSpPr>
          <p:cNvPr id="4" name="Slide Number Placeholder 3"/>
          <p:cNvSpPr>
            <a:spLocks noGrp="1"/>
          </p:cNvSpPr>
          <p:nvPr>
            <p:ph type="sldNum" sz="quarter" idx="10"/>
          </p:nvPr>
        </p:nvSpPr>
        <p:spPr/>
        <p:txBody>
          <a:bodyPr/>
          <a:lstStyle/>
          <a:p>
            <a:fld id="{A52663EB-2BF4-42F9-9520-B6778BD23A59}" type="slidenum">
              <a:rPr lang="en-US" smtClean="0"/>
              <a:t>3</a:t>
            </a:fld>
            <a:endParaRPr lang="en-US" dirty="0"/>
          </a:p>
        </p:txBody>
      </p:sp>
    </p:spTree>
    <p:extLst>
      <p:ext uri="{BB962C8B-B14F-4D97-AF65-F5344CB8AC3E}">
        <p14:creationId xmlns:p14="http://schemas.microsoft.com/office/powerpoint/2010/main" val="4196463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pPr>
            <a:r>
              <a:rPr lang="en-US" dirty="0" smtClean="0"/>
              <a:t>Highlight </a:t>
            </a:r>
            <a:r>
              <a:rPr lang="en-US" dirty="0"/>
              <a:t>disability services, including services for customers with physical, learning and/or psychiatric disabilities and related </a:t>
            </a:r>
            <a:r>
              <a:rPr lang="en-US" dirty="0" smtClean="0"/>
              <a:t>partnership referrals.</a:t>
            </a:r>
          </a:p>
          <a:p>
            <a:r>
              <a:rPr lang="en-US" dirty="0" smtClean="0"/>
              <a:t> </a:t>
            </a:r>
          </a:p>
          <a:p>
            <a:pPr marL="171450" indent="-171450">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fld id="{A52663EB-2BF4-42F9-9520-B6778BD23A59}" type="slidenum">
              <a:rPr lang="en-US" smtClean="0"/>
              <a:t>4</a:t>
            </a:fld>
            <a:endParaRPr lang="en-US" dirty="0"/>
          </a:p>
        </p:txBody>
      </p:sp>
    </p:spTree>
    <p:extLst>
      <p:ext uri="{BB962C8B-B14F-4D97-AF65-F5344CB8AC3E}">
        <p14:creationId xmlns:p14="http://schemas.microsoft.com/office/powerpoint/2010/main" val="931534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r>
              <a:rPr lang="en-US" dirty="0" smtClean="0"/>
              <a:t>Highlight </a:t>
            </a:r>
            <a:r>
              <a:rPr lang="en-US" dirty="0"/>
              <a:t>services for young adults, including </a:t>
            </a:r>
            <a:r>
              <a:rPr lang="en-US" dirty="0" smtClean="0"/>
              <a:t>partner agency referrals </a:t>
            </a:r>
            <a:r>
              <a:rPr lang="en-US" dirty="0"/>
              <a:t>that your Career Center works with to assist </a:t>
            </a:r>
            <a:r>
              <a:rPr lang="en-US" dirty="0" smtClean="0"/>
              <a:t>youth</a:t>
            </a:r>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5</a:t>
            </a:fld>
            <a:endParaRPr lang="en-US" dirty="0"/>
          </a:p>
        </p:txBody>
      </p:sp>
    </p:spTree>
    <p:extLst>
      <p:ext uri="{BB962C8B-B14F-4D97-AF65-F5344CB8AC3E}">
        <p14:creationId xmlns:p14="http://schemas.microsoft.com/office/powerpoint/2010/main" val="1829792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 Inform customers of your center’s partnerships with local, state and federal agencies, and highlight services and referrals. Talking points will be based on the Career Center’s individual MOU that include: MCR, MCB, ACLS, SCSEP</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52663EB-2BF4-42F9-9520-B6778BD23A59}" type="slidenum">
              <a:rPr lang="en-US" smtClean="0"/>
              <a:t>6</a:t>
            </a:fld>
            <a:endParaRPr lang="en-US" dirty="0"/>
          </a:p>
        </p:txBody>
      </p:sp>
    </p:spTree>
    <p:extLst>
      <p:ext uri="{BB962C8B-B14F-4D97-AF65-F5344CB8AC3E}">
        <p14:creationId xmlns:p14="http://schemas.microsoft.com/office/powerpoint/2010/main" val="69016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pPr>
            <a:r>
              <a:rPr lang="en-US" dirty="0" smtClean="0"/>
              <a:t>Highlight community resources local to your Career Center, including at a minimum, 211</a:t>
            </a:r>
          </a:p>
          <a:p>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7</a:t>
            </a:fld>
            <a:endParaRPr lang="en-US" dirty="0"/>
          </a:p>
        </p:txBody>
      </p:sp>
    </p:spTree>
    <p:extLst>
      <p:ext uri="{BB962C8B-B14F-4D97-AF65-F5344CB8AC3E}">
        <p14:creationId xmlns:p14="http://schemas.microsoft.com/office/powerpoint/2010/main" val="3460761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Required Talking Point:</a:t>
            </a:r>
          </a:p>
          <a:p>
            <a:pPr marL="171450" indent="-171450">
              <a:buFont typeface="Arial" panose="020B0604020202020204" pitchFamily="34" charset="0"/>
              <a:buChar char="•"/>
              <a:defRPr/>
            </a:pPr>
            <a:r>
              <a:rPr lang="en-US" dirty="0" smtClean="0"/>
              <a:t>Highlight </a:t>
            </a:r>
            <a:r>
              <a:rPr lang="en-US" dirty="0"/>
              <a:t>the features and benefits of JobQuest and how it can be useful in the job search; My </a:t>
            </a:r>
            <a:r>
              <a:rPr lang="en-US" dirty="0" smtClean="0"/>
              <a:t>JobQuest</a:t>
            </a:r>
          </a:p>
          <a:p>
            <a:pPr>
              <a:defRPr/>
            </a:pPr>
            <a:endParaRPr lang="en-US" dirty="0"/>
          </a:p>
        </p:txBody>
      </p:sp>
      <p:sp>
        <p:nvSpPr>
          <p:cNvPr id="4" name="Slide Number Placeholder 3"/>
          <p:cNvSpPr>
            <a:spLocks noGrp="1"/>
          </p:cNvSpPr>
          <p:nvPr>
            <p:ph type="sldNum" sz="quarter" idx="10"/>
          </p:nvPr>
        </p:nvSpPr>
        <p:spPr/>
        <p:txBody>
          <a:bodyPr/>
          <a:lstStyle/>
          <a:p>
            <a:fld id="{A52663EB-2BF4-42F9-9520-B6778BD23A59}" type="slidenum">
              <a:rPr lang="en-US" smtClean="0"/>
              <a:t>8</a:t>
            </a:fld>
            <a:endParaRPr lang="en-US" dirty="0"/>
          </a:p>
        </p:txBody>
      </p:sp>
    </p:spTree>
    <p:extLst>
      <p:ext uri="{BB962C8B-B14F-4D97-AF65-F5344CB8AC3E}">
        <p14:creationId xmlns:p14="http://schemas.microsoft.com/office/powerpoint/2010/main" val="2322010045"/>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a:prstGeom prst="rect">
            <a:avLst/>
          </a:prstGeom>
        </p:spPr>
        <p:txBody>
          <a:bodyPr>
            <a:normAutofit/>
          </a:bodyPr>
          <a:lstStyle>
            <a:lvl1pPr marL="0" indent="0" algn="ctr">
              <a:buNone/>
              <a:defRPr sz="2800">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635030BD-987F-4591-9BAE-4DDD9754EBB2}" type="datetime1">
              <a:rPr lang="en-US" smtClean="0"/>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0F23F-F36E-4D6A-BECA-D213D0B8AC8D}" type="slidenum">
              <a:rPr lang="en-US" smtClean="0"/>
              <a:t>‹#›</a:t>
            </a:fld>
            <a:endParaRPr lang="en-US" dirty="0"/>
          </a:p>
        </p:txBody>
      </p:sp>
      <p:pic>
        <p:nvPicPr>
          <p:cNvPr id="8" name="Picture 7" descr="topgraphic"/>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1553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85567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AD553B-213A-4421-ABCD-A9C0B7A993CA}" type="datetime1">
              <a:rPr lang="en-US" smtClean="0"/>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0F23F-F36E-4D6A-BECA-D213D0B8AC8D}" type="slidenum">
              <a:rPr lang="en-US" smtClean="0"/>
              <a:t>‹#›</a:t>
            </a:fld>
            <a:endParaRPr lang="en-US" dirty="0"/>
          </a:p>
        </p:txBody>
      </p:sp>
    </p:spTree>
    <p:extLst>
      <p:ext uri="{BB962C8B-B14F-4D97-AF65-F5344CB8AC3E}">
        <p14:creationId xmlns:p14="http://schemas.microsoft.com/office/powerpoint/2010/main" val="885313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A8F68E15-2CB3-4FB2-AFAB-BF5769A8E657}" type="datetime1">
              <a:rPr lang="en-US" smtClean="0"/>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0F23F-F36E-4D6A-BECA-D213D0B8AC8D}" type="slidenum">
              <a:rPr lang="en-US" smtClean="0"/>
              <a:t>‹#›</a:t>
            </a:fld>
            <a:endParaRPr lang="en-US" dirty="0"/>
          </a:p>
        </p:txBody>
      </p:sp>
    </p:spTree>
    <p:extLst>
      <p:ext uri="{BB962C8B-B14F-4D97-AF65-F5344CB8AC3E}">
        <p14:creationId xmlns:p14="http://schemas.microsoft.com/office/powerpoint/2010/main" val="31305663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1F8CD925-F1C9-473C-83B9-76D18813147F}" type="datetime1">
              <a:rPr lang="en-US" smtClean="0"/>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0F23F-F36E-4D6A-BECA-D213D0B8AC8D}" type="slidenum">
              <a:rPr lang="en-US" smtClean="0"/>
              <a:t>‹#›</a:t>
            </a:fld>
            <a:endParaRPr lang="en-US" dirty="0"/>
          </a:p>
        </p:txBody>
      </p:sp>
    </p:spTree>
    <p:extLst>
      <p:ext uri="{BB962C8B-B14F-4D97-AF65-F5344CB8AC3E}">
        <p14:creationId xmlns:p14="http://schemas.microsoft.com/office/powerpoint/2010/main" val="39466243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99C34A47-3F30-4C4A-BAD8-567519557C84}" type="datetime1">
              <a:rPr lang="en-US" smtClean="0"/>
              <a:t>5/12/2017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A0F23F-F36E-4D6A-BECA-D213D0B8AC8D}" type="slidenum">
              <a:rPr lang="en-US" smtClean="0"/>
              <a:t>‹#›</a:t>
            </a:fld>
            <a:endParaRPr lang="en-US" dirty="0"/>
          </a:p>
        </p:txBody>
      </p:sp>
    </p:spTree>
    <p:extLst>
      <p:ext uri="{BB962C8B-B14F-4D97-AF65-F5344CB8AC3E}">
        <p14:creationId xmlns:p14="http://schemas.microsoft.com/office/powerpoint/2010/main" val="3671290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7EF408-1149-48C0-8FD0-38420476F79F}" type="datetime1">
              <a:rPr lang="en-US" smtClean="0"/>
              <a:t>5/12/2017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A0F23F-F36E-4D6A-BECA-D213D0B8AC8D}" type="slidenum">
              <a:rPr lang="en-US" smtClean="0"/>
              <a:t>‹#›</a:t>
            </a:fld>
            <a:endParaRPr lang="en-US" dirty="0"/>
          </a:p>
        </p:txBody>
      </p:sp>
      <p:pic>
        <p:nvPicPr>
          <p:cNvPr id="10" name="Picture 9" descr="Mass state seal-for printnot spot-wbkrd"/>
          <p:cNvPicPr>
            <a:picLocks noChangeAspect="1" noChangeArrowheads="1"/>
          </p:cNvPicPr>
          <p:nvPr userDrawn="1"/>
        </p:nvPicPr>
        <p:blipFill>
          <a:blip r:embed="rId2" cstate="print"/>
          <a:srcRect/>
          <a:stretch>
            <a:fillRect/>
          </a:stretch>
        </p:blipFill>
        <p:spPr bwMode="auto">
          <a:xfrm>
            <a:off x="8373454" y="126762"/>
            <a:ext cx="685800" cy="609600"/>
          </a:xfrm>
          <a:prstGeom prst="rect">
            <a:avLst/>
          </a:prstGeom>
          <a:noFill/>
          <a:ln w="9525">
            <a:noFill/>
            <a:miter lim="800000"/>
            <a:headEnd/>
            <a:tailEnd/>
          </a:ln>
        </p:spPr>
      </p:pic>
    </p:spTree>
    <p:extLst>
      <p:ext uri="{BB962C8B-B14F-4D97-AF65-F5344CB8AC3E}">
        <p14:creationId xmlns:p14="http://schemas.microsoft.com/office/powerpoint/2010/main" val="335465345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ip 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739596-4888-4F5D-8037-89832576BA42}" type="datetime1">
              <a:rPr lang="en-US" smtClean="0"/>
              <a:t>5/12/2017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A0F23F-F36E-4D6A-BECA-D213D0B8AC8D}" type="slidenum">
              <a:rPr lang="en-US" smtClean="0"/>
              <a:t>‹#›</a:t>
            </a:fld>
            <a:endParaRPr lang="en-US" dirty="0"/>
          </a:p>
        </p:txBody>
      </p:sp>
      <p:sp>
        <p:nvSpPr>
          <p:cNvPr id="7" name="Text Placeholder 6"/>
          <p:cNvSpPr>
            <a:spLocks noGrp="1"/>
          </p:cNvSpPr>
          <p:nvPr>
            <p:ph type="body" sz="quarter" idx="13"/>
          </p:nvPr>
        </p:nvSpPr>
        <p:spPr>
          <a:xfrm>
            <a:off x="762000" y="1295400"/>
            <a:ext cx="7315200" cy="22098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lipArt Placeholder 8"/>
          <p:cNvSpPr>
            <a:spLocks noGrp="1"/>
          </p:cNvSpPr>
          <p:nvPr>
            <p:ph type="clipArt" sz="quarter" idx="14"/>
          </p:nvPr>
        </p:nvSpPr>
        <p:spPr>
          <a:xfrm>
            <a:off x="762000" y="4191000"/>
            <a:ext cx="7467600" cy="1828800"/>
          </a:xfrm>
          <a:prstGeom prst="rect">
            <a:avLst/>
          </a:prstGeom>
        </p:spPr>
        <p:txBody>
          <a:bodyPr/>
          <a:lstStyle/>
          <a:p>
            <a:endParaRPr lang="en-US" dirty="0"/>
          </a:p>
        </p:txBody>
      </p:sp>
      <p:pic>
        <p:nvPicPr>
          <p:cNvPr id="10" name="Picture 9" descr="Mass state seal-for printnot spot-wbkrd"/>
          <p:cNvPicPr>
            <a:picLocks noChangeAspect="1" noChangeArrowheads="1"/>
          </p:cNvPicPr>
          <p:nvPr userDrawn="1"/>
        </p:nvPicPr>
        <p:blipFill>
          <a:blip r:embed="rId2" cstate="print"/>
          <a:srcRect/>
          <a:stretch>
            <a:fillRect/>
          </a:stretch>
        </p:blipFill>
        <p:spPr bwMode="auto">
          <a:xfrm>
            <a:off x="8373454" y="126762"/>
            <a:ext cx="685800" cy="609600"/>
          </a:xfrm>
          <a:prstGeom prst="rect">
            <a:avLst/>
          </a:prstGeom>
          <a:noFill/>
          <a:ln w="9525">
            <a:noFill/>
            <a:miter lim="800000"/>
            <a:headEnd/>
            <a:tailEnd/>
          </a:ln>
        </p:spPr>
      </p:pic>
    </p:spTree>
    <p:extLst>
      <p:ext uri="{BB962C8B-B14F-4D97-AF65-F5344CB8AC3E}">
        <p14:creationId xmlns:p14="http://schemas.microsoft.com/office/powerpoint/2010/main" val="8315790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A66D1E02-9AA0-43EC-AAC1-C5D5777F7AD6}" type="datetime1">
              <a:rPr lang="en-US" smtClean="0"/>
              <a:t>5/12/2017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A0F23F-F36E-4D6A-BECA-D213D0B8AC8D}" type="slidenum">
              <a:rPr lang="en-US" smtClean="0"/>
              <a:t>‹#›</a:t>
            </a:fld>
            <a:endParaRPr lang="en-US" dirty="0"/>
          </a:p>
        </p:txBody>
      </p:sp>
    </p:spTree>
    <p:extLst>
      <p:ext uri="{BB962C8B-B14F-4D97-AF65-F5344CB8AC3E}">
        <p14:creationId xmlns:p14="http://schemas.microsoft.com/office/powerpoint/2010/main" val="195937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FEA271-B10D-4721-958F-3FA1D90C3218}" type="datetime1">
              <a:rPr lang="en-US" smtClean="0"/>
              <a:t>5/12/2017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A0F23F-F36E-4D6A-BECA-D213D0B8AC8D}" type="slidenum">
              <a:rPr lang="en-US" smtClean="0"/>
              <a:t>‹#›</a:t>
            </a:fld>
            <a:endParaRPr lang="en-US" dirty="0"/>
          </a:p>
        </p:txBody>
      </p:sp>
    </p:spTree>
    <p:extLst>
      <p:ext uri="{BB962C8B-B14F-4D97-AF65-F5344CB8AC3E}">
        <p14:creationId xmlns:p14="http://schemas.microsoft.com/office/powerpoint/2010/main" val="228817180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Horizontal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rot="16200000">
            <a:off x="3479851" y="-1879652"/>
            <a:ext cx="2108097" cy="8001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A746AE-A2D2-486F-A3CD-337A1ACDE3ED}" type="datetime1">
              <a:rPr lang="en-US" smtClean="0"/>
              <a:t>5/12/2017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0F23F-F36E-4D6A-BECA-D213D0B8AC8D}" type="slidenum">
              <a:rPr lang="en-US" smtClean="0"/>
              <a:t>‹#›</a:t>
            </a:fld>
            <a:endParaRPr lang="en-US" dirty="0"/>
          </a:p>
        </p:txBody>
      </p:sp>
      <p:sp>
        <p:nvSpPr>
          <p:cNvPr id="7" name="Vertical Text Placeholder 2"/>
          <p:cNvSpPr>
            <a:spLocks noGrp="1"/>
          </p:cNvSpPr>
          <p:nvPr>
            <p:ph type="body" orient="vert" idx="13"/>
          </p:nvPr>
        </p:nvSpPr>
        <p:spPr>
          <a:xfrm rot="16200000">
            <a:off x="3479851" y="863548"/>
            <a:ext cx="2108097" cy="8001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483245"/>
      </p:ext>
    </p:extLst>
  </p:cSld>
  <p:clrMapOvr>
    <a:masterClrMapping/>
  </p:clrMapOvr>
  <p:timing>
    <p:tnLst>
      <p:par>
        <p:cTn id="1" dur="indefinite" restart="never" nodeType="tmRoot"/>
      </p:par>
    </p:tnLst>
  </p:timing>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theme" Target="../theme/theme1.xml"/>
  <Relationship Id="rId12"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46" y="0"/>
            <a:ext cx="9144000" cy="838200"/>
          </a:xfrm>
          <a:prstGeom prst="rect">
            <a:avLst/>
          </a:prstGeom>
          <a:solidFill>
            <a:srgbClr val="FFC000"/>
          </a:solidFill>
        </p:spPr>
        <p:txBody>
          <a:bodyPr vert="horz" lIns="91440" tIns="45720" rIns="91440" bIns="45720" rtlCol="0" anchor="ctr">
            <a:normAutofit/>
          </a:bodyPr>
          <a:lstStyle/>
          <a:p>
            <a:r>
              <a:rPr lang="en-US" dirty="0"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87B452-0757-47C1-8EEC-B6BFCD60545D}" type="datetime1">
              <a:rPr lang="en-US" smtClean="0"/>
              <a:t>5/12/2017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B1327-B0D2-4140-A4E5-7DA9D3CD3FD9}" type="slidenum">
              <a:rPr lang="en-US" smtClean="0"/>
              <a:t>‹#›</a:t>
            </a:fld>
            <a:endParaRPr lang="en-US" dirty="0"/>
          </a:p>
        </p:txBody>
      </p:sp>
      <p:pic>
        <p:nvPicPr>
          <p:cNvPr id="9" name="Picture 8" descr="Mass state seal-for printnot spot-wbkrd"/>
          <p:cNvPicPr>
            <a:picLocks noChangeAspect="1" noChangeArrowheads="1"/>
          </p:cNvPicPr>
          <p:nvPr userDrawn="1"/>
        </p:nvPicPr>
        <p:blipFill>
          <a:blip r:embed="rId12" cstate="print"/>
          <a:srcRect/>
          <a:stretch>
            <a:fillRect/>
          </a:stretch>
        </p:blipFill>
        <p:spPr bwMode="auto">
          <a:xfrm>
            <a:off x="8305800" y="111940"/>
            <a:ext cx="685800" cy="661307"/>
          </a:xfrm>
          <a:prstGeom prst="rect">
            <a:avLst/>
          </a:prstGeom>
          <a:noFill/>
          <a:ln w="9525">
            <a:noFill/>
            <a:miter lim="800000"/>
            <a:headEnd/>
            <a:tailEnd/>
          </a:ln>
        </p:spPr>
      </p:pic>
    </p:spTree>
    <p:extLst>
      <p:ext uri="{BB962C8B-B14F-4D97-AF65-F5344CB8AC3E}">
        <p14:creationId xmlns:p14="http://schemas.microsoft.com/office/powerpoint/2010/main" val="2507676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timing>
    <p:tnLst>
      <p:par>
        <p:cTn id="1" dur="indefinite" restart="never" nodeType="tmRoot"/>
      </p:par>
    </p:tnLst>
  </p:timing>
  <p:hf hdr="0" ftr="0" dt="0"/>
  <p:txStyles>
    <p:titleStyle>
      <a:lvl1pPr algn="ctr" defTabSz="914400" rtl="0" eaLnBrk="1" latinLnBrk="0" hangingPunct="1">
        <a:spcBef>
          <a:spcPct val="0"/>
        </a:spcBef>
        <a:buNone/>
        <a:defRPr sz="3600" b="1" kern="1200">
          <a:solidFill>
            <a:srgbClr val="002060"/>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rgbClr val="002060"/>
          </a:solidFill>
          <a:latin typeface="+mn-lt"/>
          <a:ea typeface="+mn-ea"/>
          <a:cs typeface="+mn-cs"/>
        </a:defRPr>
      </a:lvl1pPr>
      <a:lvl2pPr marL="742950" indent="-285750" algn="l" defTabSz="914400" rtl="0" eaLnBrk="1" latinLnBrk="0" hangingPunct="1">
        <a:spcBef>
          <a:spcPct val="20000"/>
        </a:spcBef>
        <a:buFont typeface="Courier New" panose="02070309020205020404" pitchFamily="49" charset="0"/>
        <a:buChar char="o"/>
        <a:defRPr sz="2200" kern="1200">
          <a:solidFill>
            <a:srgbClr val="002060"/>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rgbClr val="002060"/>
          </a:solidFill>
          <a:latin typeface="+mn-lt"/>
          <a:ea typeface="+mn-ea"/>
          <a:cs typeface="+mn-cs"/>
        </a:defRPr>
      </a:lvl3pPr>
      <a:lvl4pPr marL="1600200" indent="-228600" algn="l" defTabSz="914400" rtl="0" eaLnBrk="1" latinLnBrk="0" hangingPunct="1">
        <a:spcBef>
          <a:spcPct val="20000"/>
        </a:spcBef>
        <a:buFont typeface="Courier New" panose="02070309020205020404" pitchFamily="49" charset="0"/>
        <a:buChar char="o"/>
        <a:defRPr sz="1800" kern="1200">
          <a:solidFill>
            <a:srgbClr val="002060"/>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Ø"/>
        <a:defRPr sz="1800" kern="1200">
          <a:solidFill>
            <a:srgbClr val="00206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image" Target="../media/image1.png"/>
  <Relationship Id="rId4" Type="http://schemas.openxmlformats.org/officeDocument/2006/relationships/hyperlink" TargetMode="External" Target="http://www.mass.gov/dua/top"/>
  <Relationship Id="rId5" Type="http://schemas.openxmlformats.org/officeDocument/2006/relationships/image" Target="../media/image3.jpe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11.xml"/>
  <Relationship Id="rId3" Type="http://schemas.openxmlformats.org/officeDocument/2006/relationships/image" Target="../media/image4.jpeg"/>
  <Relationship Id="rId4" Type="http://schemas.openxmlformats.org/officeDocument/2006/relationships/image" Target="../media/image1.png"/>
  <Relationship Id="rId5" Type="http://schemas.openxmlformats.org/officeDocument/2006/relationships/image" Target="../media/image5.jpeg"/>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image" Target="../media/image6.jpeg"/>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image" Target="../media/image7.png"/>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image" Target="../media/image8.jpg"/>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6.xml"/>
  <Relationship Id="rId3" Type="http://schemas.openxmlformats.org/officeDocument/2006/relationships/image" Target="../media/image1.png"/>
  <Relationship Id="rId4" Type="http://schemas.openxmlformats.org/officeDocument/2006/relationships/hyperlink" TargetMode="External" Target="http://www.mass.gov/dua"/>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 Id="rId3" Type="http://schemas.openxmlformats.org/officeDocument/2006/relationships/image" Target="../media/image9.jpeg"/>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8.xml"/>
  <Relationship Id="rId3" Type="http://schemas.openxmlformats.org/officeDocument/2006/relationships/hyperlink" TargetMode="External" Target="http://www.mass.gov/lwd/eolwd/multilingual-information/multilingual/"/>
  <Relationship Id="rId4" Type="http://schemas.openxmlformats.org/officeDocument/2006/relationships/image" Target="../media/image10.png"/>
  <Relationship Id="rId5" Type="http://schemas.openxmlformats.org/officeDocument/2006/relationships/image" Target="../media/image11.jpeg"/>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Introduction of Updated CCS</a:t>
            </a:r>
            <a:endParaRPr lang="en-US" sz="4400" dirty="0"/>
          </a:p>
        </p:txBody>
      </p:sp>
      <p:sp>
        <p:nvSpPr>
          <p:cNvPr id="3" name="Slide Number Placeholder 2"/>
          <p:cNvSpPr>
            <a:spLocks noGrp="1"/>
          </p:cNvSpPr>
          <p:nvPr>
            <p:ph type="sldNum" sz="quarter" idx="12"/>
          </p:nvPr>
        </p:nvSpPr>
        <p:spPr/>
        <p:txBody>
          <a:bodyPr/>
          <a:lstStyle/>
          <a:p>
            <a:fld id="{10A0F23F-F36E-4D6A-BECA-D213D0B8AC8D}" type="slidenum">
              <a:rPr lang="en-US" smtClean="0"/>
              <a:t>0</a:t>
            </a:fld>
            <a:endParaRPr lang="en-US" dirty="0"/>
          </a:p>
        </p:txBody>
      </p:sp>
      <p:sp>
        <p:nvSpPr>
          <p:cNvPr id="4" name="TextBox 3"/>
          <p:cNvSpPr txBox="1"/>
          <p:nvPr/>
        </p:nvSpPr>
        <p:spPr>
          <a:xfrm>
            <a:off x="419100" y="1167913"/>
            <a:ext cx="8305800" cy="5401479"/>
          </a:xfrm>
          <a:prstGeom prst="rect">
            <a:avLst/>
          </a:prstGeom>
          <a:noFill/>
        </p:spPr>
        <p:txBody>
          <a:bodyPr wrap="square" rtlCol="0">
            <a:spAutoFit/>
          </a:bodyPr>
          <a:lstStyle/>
          <a:p>
            <a:r>
              <a:rPr lang="en-US" sz="2200" dirty="0">
                <a:solidFill>
                  <a:schemeClr val="tx2"/>
                </a:solidFill>
                <a:latin typeface="Arial" panose="020B0604020202020204" pitchFamily="34" charset="0"/>
                <a:cs typeface="Arial" panose="020B0604020202020204" pitchFamily="34" charset="0"/>
              </a:rPr>
              <a:t>The </a:t>
            </a:r>
            <a:r>
              <a:rPr lang="en-US" sz="2200" dirty="0" smtClean="0">
                <a:solidFill>
                  <a:schemeClr val="tx2"/>
                </a:solidFill>
                <a:latin typeface="Arial" panose="020B0604020202020204" pitchFamily="34" charset="0"/>
                <a:cs typeface="Arial" panose="020B0604020202020204" pitchFamily="34" charset="0"/>
              </a:rPr>
              <a:t>following slides can be placed </a:t>
            </a:r>
            <a:r>
              <a:rPr lang="en-US" sz="2200" dirty="0">
                <a:solidFill>
                  <a:schemeClr val="tx2"/>
                </a:solidFill>
                <a:latin typeface="Arial" panose="020B0604020202020204" pitchFamily="34" charset="0"/>
                <a:cs typeface="Arial" panose="020B0604020202020204" pitchFamily="34" charset="0"/>
              </a:rPr>
              <a:t>within your </a:t>
            </a:r>
            <a:r>
              <a:rPr lang="en-US" sz="2200" dirty="0" smtClean="0">
                <a:solidFill>
                  <a:schemeClr val="tx2"/>
                </a:solidFill>
                <a:latin typeface="Arial" panose="020B0604020202020204" pitchFamily="34" charset="0"/>
                <a:cs typeface="Arial" panose="020B0604020202020204" pitchFamily="34" charset="0"/>
              </a:rPr>
              <a:t>CCS presentation wherever your Career Center sees fit. Included are:</a:t>
            </a:r>
          </a:p>
          <a:p>
            <a:endParaRPr lang="en-US" sz="22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200" b="1" i="1" u="sng" dirty="0" smtClean="0">
                <a:solidFill>
                  <a:schemeClr val="tx2"/>
                </a:solidFill>
                <a:latin typeface="Arial" panose="020B0604020202020204" pitchFamily="34" charset="0"/>
                <a:cs typeface="Arial" panose="020B0604020202020204" pitchFamily="34" charset="0"/>
              </a:rPr>
              <a:t>Eight</a:t>
            </a:r>
            <a:r>
              <a:rPr lang="en-US" sz="2200" dirty="0" smtClean="0">
                <a:solidFill>
                  <a:schemeClr val="tx2"/>
                </a:solidFill>
                <a:latin typeface="Arial" panose="020B0604020202020204" pitchFamily="34" charset="0"/>
                <a:cs typeface="Arial" panose="020B0604020202020204" pitchFamily="34" charset="0"/>
              </a:rPr>
              <a:t> </a:t>
            </a:r>
            <a:r>
              <a:rPr lang="en-US" sz="2200" dirty="0">
                <a:solidFill>
                  <a:schemeClr val="tx2"/>
                </a:solidFill>
                <a:latin typeface="Arial" panose="020B0604020202020204" pitchFamily="34" charset="0"/>
                <a:cs typeface="Arial" panose="020B0604020202020204" pitchFamily="34" charset="0"/>
              </a:rPr>
              <a:t>slides with topic </a:t>
            </a:r>
            <a:r>
              <a:rPr lang="en-US" sz="2200" dirty="0" smtClean="0">
                <a:solidFill>
                  <a:schemeClr val="tx2"/>
                </a:solidFill>
                <a:latin typeface="Arial" panose="020B0604020202020204" pitchFamily="34" charset="0"/>
                <a:cs typeface="Arial" panose="020B0604020202020204" pitchFamily="34" charset="0"/>
              </a:rPr>
              <a:t>headers: Career Centers </a:t>
            </a:r>
            <a:r>
              <a:rPr lang="en-US" sz="2200" dirty="0">
                <a:solidFill>
                  <a:schemeClr val="tx2"/>
                </a:solidFill>
                <a:latin typeface="Arial" panose="020B0604020202020204" pitchFamily="34" charset="0"/>
                <a:cs typeface="Arial" panose="020B0604020202020204" pitchFamily="34" charset="0"/>
              </a:rPr>
              <a:t>can </a:t>
            </a:r>
            <a:r>
              <a:rPr lang="en-US" sz="2200" dirty="0" smtClean="0">
                <a:solidFill>
                  <a:schemeClr val="tx2"/>
                </a:solidFill>
                <a:latin typeface="Arial" panose="020B0604020202020204" pitchFamily="34" charset="0"/>
                <a:cs typeface="Arial" panose="020B0604020202020204" pitchFamily="34" charset="0"/>
              </a:rPr>
              <a:t>customize these slides to make the required points</a:t>
            </a:r>
          </a:p>
          <a:p>
            <a:pPr marL="342900" indent="-342900">
              <a:buFont typeface="Arial" panose="020B0604020202020204" pitchFamily="34" charset="0"/>
              <a:buChar char="•"/>
            </a:pPr>
            <a:endParaRPr lang="en-US" sz="15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200" b="1" i="1" u="sng" dirty="0" smtClean="0">
                <a:solidFill>
                  <a:schemeClr val="tx2"/>
                </a:solidFill>
                <a:latin typeface="Arial" panose="020B0604020202020204" pitchFamily="34" charset="0"/>
                <a:cs typeface="Arial" panose="020B0604020202020204" pitchFamily="34" charset="0"/>
              </a:rPr>
              <a:t>Nine</a:t>
            </a:r>
            <a:r>
              <a:rPr lang="en-US" sz="2200" dirty="0" smtClean="0">
                <a:solidFill>
                  <a:schemeClr val="tx2"/>
                </a:solidFill>
                <a:latin typeface="Arial" panose="020B0604020202020204" pitchFamily="34" charset="0"/>
                <a:cs typeface="Arial" panose="020B0604020202020204" pitchFamily="34" charset="0"/>
              </a:rPr>
              <a:t> </a:t>
            </a:r>
            <a:r>
              <a:rPr lang="en-US" sz="2200" dirty="0">
                <a:solidFill>
                  <a:schemeClr val="tx2"/>
                </a:solidFill>
                <a:latin typeface="Arial" panose="020B0604020202020204" pitchFamily="34" charset="0"/>
                <a:cs typeface="Arial" panose="020B0604020202020204" pitchFamily="34" charset="0"/>
              </a:rPr>
              <a:t>mandatory program slides that cannot be </a:t>
            </a:r>
            <a:r>
              <a:rPr lang="en-US" sz="2200" dirty="0" smtClean="0">
                <a:solidFill>
                  <a:schemeClr val="tx2"/>
                </a:solidFill>
                <a:latin typeface="Arial" panose="020B0604020202020204" pitchFamily="34" charset="0"/>
                <a:cs typeface="Arial" panose="020B0604020202020204" pitchFamily="34" charset="0"/>
              </a:rPr>
              <a:t>altered</a:t>
            </a:r>
          </a:p>
          <a:p>
            <a:endParaRPr lang="en-US" sz="2200" dirty="0">
              <a:solidFill>
                <a:schemeClr val="tx2"/>
              </a:solidFill>
              <a:latin typeface="Arial" panose="020B0604020202020204" pitchFamily="34" charset="0"/>
              <a:cs typeface="Arial" panose="020B0604020202020204" pitchFamily="34" charset="0"/>
            </a:endParaRPr>
          </a:p>
          <a:p>
            <a:r>
              <a:rPr lang="en-US" sz="2200" dirty="0" smtClean="0">
                <a:solidFill>
                  <a:schemeClr val="tx2"/>
                </a:solidFill>
                <a:latin typeface="Arial" panose="020B0604020202020204" pitchFamily="34" charset="0"/>
                <a:cs typeface="Arial" panose="020B0604020202020204" pitchFamily="34" charset="0"/>
              </a:rPr>
              <a:t>This </a:t>
            </a:r>
            <a:r>
              <a:rPr lang="en-US" sz="2200" dirty="0">
                <a:solidFill>
                  <a:schemeClr val="tx2"/>
                </a:solidFill>
                <a:latin typeface="Arial" panose="020B0604020202020204" pitchFamily="34" charset="0"/>
                <a:cs typeface="Arial" panose="020B0604020202020204" pitchFamily="34" charset="0"/>
              </a:rPr>
              <a:t>P</a:t>
            </a:r>
            <a:r>
              <a:rPr lang="en-US" sz="2200" dirty="0" smtClean="0">
                <a:solidFill>
                  <a:schemeClr val="tx2"/>
                </a:solidFill>
                <a:latin typeface="Arial" panose="020B0604020202020204" pitchFamily="34" charset="0"/>
                <a:cs typeface="Arial" panose="020B0604020202020204" pitchFamily="34" charset="0"/>
              </a:rPr>
              <a:t>owerPoint </a:t>
            </a:r>
            <a:r>
              <a:rPr lang="en-US" sz="2200" dirty="0">
                <a:solidFill>
                  <a:schemeClr val="tx2"/>
                </a:solidFill>
                <a:latin typeface="Arial" panose="020B0604020202020204" pitchFamily="34" charset="0"/>
                <a:cs typeface="Arial" panose="020B0604020202020204" pitchFamily="34" charset="0"/>
              </a:rPr>
              <a:t>does not include </a:t>
            </a:r>
            <a:r>
              <a:rPr lang="en-US" sz="2200" dirty="0" smtClean="0">
                <a:solidFill>
                  <a:schemeClr val="tx2"/>
                </a:solidFill>
                <a:latin typeface="Arial" panose="020B0604020202020204" pitchFamily="34" charset="0"/>
                <a:cs typeface="Arial" panose="020B0604020202020204" pitchFamily="34" charset="0"/>
              </a:rPr>
              <a:t>slides for the </a:t>
            </a:r>
            <a:r>
              <a:rPr lang="en-US" sz="2200" b="1" i="1" u="sng" dirty="0" smtClean="0">
                <a:solidFill>
                  <a:schemeClr val="tx2"/>
                </a:solidFill>
                <a:latin typeface="Arial" panose="020B0604020202020204" pitchFamily="34" charset="0"/>
                <a:cs typeface="Arial" panose="020B0604020202020204" pitchFamily="34" charset="0"/>
              </a:rPr>
              <a:t>fifteen</a:t>
            </a:r>
            <a:r>
              <a:rPr lang="en-US" sz="2200" dirty="0" smtClean="0">
                <a:solidFill>
                  <a:schemeClr val="tx2"/>
                </a:solidFill>
                <a:latin typeface="Arial" panose="020B0604020202020204" pitchFamily="34" charset="0"/>
                <a:cs typeface="Arial" panose="020B0604020202020204" pitchFamily="34" charset="0"/>
              </a:rPr>
              <a:t> additional </a:t>
            </a:r>
            <a:r>
              <a:rPr lang="en-US" sz="2200" b="1" i="1" u="sng" dirty="0" smtClean="0">
                <a:solidFill>
                  <a:schemeClr val="tx2"/>
                </a:solidFill>
                <a:latin typeface="Arial" panose="020B0604020202020204" pitchFamily="34" charset="0"/>
                <a:cs typeface="Arial" panose="020B0604020202020204" pitchFamily="34" charset="0"/>
              </a:rPr>
              <a:t>mandatory</a:t>
            </a:r>
            <a:r>
              <a:rPr lang="en-US" sz="2200" b="1" i="1" dirty="0" smtClean="0">
                <a:solidFill>
                  <a:schemeClr val="tx2"/>
                </a:solidFill>
                <a:latin typeface="Arial" panose="020B0604020202020204" pitchFamily="34" charset="0"/>
                <a:cs typeface="Arial" panose="020B0604020202020204" pitchFamily="34" charset="0"/>
              </a:rPr>
              <a:t> </a:t>
            </a:r>
            <a:r>
              <a:rPr lang="en-US" sz="2200" dirty="0" smtClean="0">
                <a:solidFill>
                  <a:schemeClr val="tx2"/>
                </a:solidFill>
                <a:latin typeface="Arial" panose="020B0604020202020204" pitchFamily="34" charset="0"/>
                <a:cs typeface="Arial" panose="020B0604020202020204" pitchFamily="34" charset="0"/>
              </a:rPr>
              <a:t>topics, </a:t>
            </a:r>
            <a:r>
              <a:rPr lang="en-US" sz="2200" dirty="0">
                <a:solidFill>
                  <a:schemeClr val="tx2"/>
                </a:solidFill>
                <a:latin typeface="Arial" panose="020B0604020202020204" pitchFamily="34" charset="0"/>
                <a:cs typeface="Arial" panose="020B0604020202020204" pitchFamily="34" charset="0"/>
              </a:rPr>
              <a:t>which </a:t>
            </a:r>
            <a:r>
              <a:rPr lang="en-US" sz="2200" dirty="0" smtClean="0">
                <a:solidFill>
                  <a:schemeClr val="tx2"/>
                </a:solidFill>
                <a:latin typeface="Arial" panose="020B0604020202020204" pitchFamily="34" charset="0"/>
                <a:cs typeface="Arial" panose="020B0604020202020204" pitchFamily="34" charset="0"/>
              </a:rPr>
              <a:t>can be covered in the presentation whatever way that your Career Center sees </a:t>
            </a:r>
            <a:r>
              <a:rPr lang="en-US" sz="2200" dirty="0">
                <a:solidFill>
                  <a:schemeClr val="tx2"/>
                </a:solidFill>
                <a:latin typeface="Arial" panose="020B0604020202020204" pitchFamily="34" charset="0"/>
                <a:cs typeface="Arial" panose="020B0604020202020204" pitchFamily="34" charset="0"/>
              </a:rPr>
              <a:t>fit </a:t>
            </a:r>
            <a:r>
              <a:rPr lang="en-US" sz="2200" dirty="0" smtClean="0">
                <a:solidFill>
                  <a:schemeClr val="tx2"/>
                </a:solidFill>
                <a:latin typeface="Arial" panose="020B0604020202020204" pitchFamily="34" charset="0"/>
                <a:cs typeface="Arial" panose="020B0604020202020204" pitchFamily="34" charset="0"/>
              </a:rPr>
              <a:t>(handout</a:t>
            </a:r>
            <a:r>
              <a:rPr lang="en-US" sz="2200" dirty="0">
                <a:solidFill>
                  <a:schemeClr val="tx2"/>
                </a:solidFill>
                <a:latin typeface="Arial" panose="020B0604020202020204" pitchFamily="34" charset="0"/>
                <a:cs typeface="Arial" panose="020B0604020202020204" pitchFamily="34" charset="0"/>
              </a:rPr>
              <a:t>, talking point, role play, PPT </a:t>
            </a:r>
            <a:r>
              <a:rPr lang="en-US" sz="2200" dirty="0" smtClean="0">
                <a:solidFill>
                  <a:schemeClr val="tx2"/>
                </a:solidFill>
                <a:latin typeface="Arial" panose="020B0604020202020204" pitchFamily="34" charset="0"/>
                <a:cs typeface="Arial" panose="020B0604020202020204" pitchFamily="34" charset="0"/>
              </a:rPr>
              <a:t>slide, case study, etc.)</a:t>
            </a:r>
          </a:p>
          <a:p>
            <a:pPr marL="342900" indent="-342900">
              <a:buFont typeface="Arial" panose="020B0604020202020204" pitchFamily="34" charset="0"/>
              <a:buChar char="•"/>
            </a:pPr>
            <a:endParaRPr lang="en-US" sz="2200" b="1" i="1" dirty="0">
              <a:solidFill>
                <a:schemeClr val="tx2"/>
              </a:solidFill>
              <a:latin typeface="Arial" panose="020B0604020202020204" pitchFamily="34" charset="0"/>
              <a:cs typeface="Arial" panose="020B0604020202020204" pitchFamily="34" charset="0"/>
            </a:endParaRPr>
          </a:p>
          <a:p>
            <a:pPr algn="ctr"/>
            <a:r>
              <a:rPr lang="en-US" sz="2200" b="1" i="1" dirty="0" smtClean="0">
                <a:solidFill>
                  <a:schemeClr val="tx2"/>
                </a:solidFill>
                <a:latin typeface="Arial" panose="020B0604020202020204" pitchFamily="34" charset="0"/>
                <a:cs typeface="Arial" panose="020B0604020202020204" pitchFamily="34" charset="0"/>
              </a:rPr>
              <a:t>For more details on the 15 additional mandatory topics, please review the final slide and the accompanying documents in the Information Packet.</a:t>
            </a:r>
            <a:endParaRPr lang="en-US" b="1" i="1" dirty="0">
              <a:solidFill>
                <a:schemeClr val="tx2"/>
              </a:solidFill>
            </a:endParaRPr>
          </a:p>
        </p:txBody>
      </p:sp>
    </p:spTree>
    <p:extLst>
      <p:ext uri="{BB962C8B-B14F-4D97-AF65-F5344CB8AC3E}">
        <p14:creationId xmlns:p14="http://schemas.microsoft.com/office/powerpoint/2010/main" val="3081401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Mass state seal-for printnot spot-wbkrd"/>
          <p:cNvPicPr>
            <a:picLocks noChangeAspect="1" noChangeArrowheads="1"/>
          </p:cNvPicPr>
          <p:nvPr/>
        </p:nvPicPr>
        <p:blipFill>
          <a:blip r:embed="rId3" cstate="print"/>
          <a:srcRect/>
          <a:stretch>
            <a:fillRect/>
          </a:stretch>
        </p:blipFill>
        <p:spPr bwMode="auto">
          <a:xfrm>
            <a:off x="8382000" y="56719"/>
            <a:ext cx="685800" cy="661307"/>
          </a:xfrm>
          <a:prstGeom prst="rect">
            <a:avLst/>
          </a:prstGeom>
          <a:noFill/>
          <a:ln w="9525">
            <a:noFill/>
            <a:miter lim="800000"/>
            <a:headEnd/>
            <a:tailEnd/>
          </a:ln>
        </p:spPr>
      </p:pic>
      <p:sp>
        <p:nvSpPr>
          <p:cNvPr id="3" name="Content Placeholder 2"/>
          <p:cNvSpPr>
            <a:spLocks noGrp="1"/>
          </p:cNvSpPr>
          <p:nvPr>
            <p:ph idx="4294967295"/>
          </p:nvPr>
        </p:nvSpPr>
        <p:spPr>
          <a:xfrm>
            <a:off x="-17099" y="1023665"/>
            <a:ext cx="8991600" cy="4724400"/>
          </a:xfrm>
          <a:prstGeom prst="rect">
            <a:avLst/>
          </a:prstGeom>
        </p:spPr>
        <p:txBody>
          <a:bodyPr>
            <a:noAutofit/>
          </a:bodyPr>
          <a:lstStyle/>
          <a:p>
            <a:pPr marL="0" indent="0">
              <a:buNone/>
            </a:pPr>
            <a:r>
              <a:rPr lang="en-US" i="1" dirty="0" smtClean="0"/>
              <a:t>Your work search </a:t>
            </a:r>
            <a:r>
              <a:rPr lang="en-US" i="1" dirty="0"/>
              <a:t>requirements may be waived while attending full-time, approved </a:t>
            </a:r>
            <a:r>
              <a:rPr lang="en-US" i="1" dirty="0" smtClean="0"/>
              <a:t>training:</a:t>
            </a:r>
          </a:p>
          <a:p>
            <a:pPr marL="0" indent="0">
              <a:buNone/>
            </a:pPr>
            <a:endParaRPr lang="en-US" sz="150" dirty="0"/>
          </a:p>
          <a:p>
            <a:pPr lvl="2"/>
            <a:r>
              <a:rPr lang="en-US" sz="2100" dirty="0"/>
              <a:t>You may be eligible for up to an additional 26 weeks of unemployment benefits while in approved training</a:t>
            </a:r>
          </a:p>
          <a:p>
            <a:pPr lvl="2"/>
            <a:r>
              <a:rPr lang="en-US" sz="2100" dirty="0" smtClean="0"/>
              <a:t>Submit application to the </a:t>
            </a:r>
            <a:r>
              <a:rPr lang="en-US" sz="2100" i="1" dirty="0" smtClean="0"/>
              <a:t>Department of Unemployment Assistance </a:t>
            </a:r>
            <a:r>
              <a:rPr lang="en-US" sz="2100" dirty="0" smtClean="0"/>
              <a:t>(DUA) </a:t>
            </a:r>
            <a:r>
              <a:rPr lang="en-US" sz="2100" dirty="0"/>
              <a:t>by the </a:t>
            </a:r>
            <a:r>
              <a:rPr lang="en-US" sz="2100" b="1" dirty="0"/>
              <a:t>20th</a:t>
            </a:r>
            <a:r>
              <a:rPr lang="en-US" sz="2100" dirty="0"/>
              <a:t> payable week of benefits</a:t>
            </a:r>
          </a:p>
          <a:p>
            <a:pPr lvl="2"/>
            <a:r>
              <a:rPr lang="en-US" sz="2100" dirty="0"/>
              <a:t>Training must be approved by </a:t>
            </a:r>
            <a:r>
              <a:rPr lang="en-US" sz="2100" dirty="0" smtClean="0"/>
              <a:t>the </a:t>
            </a:r>
            <a:r>
              <a:rPr lang="en-US" sz="2100" i="1" dirty="0" smtClean="0"/>
              <a:t>Department </a:t>
            </a:r>
            <a:r>
              <a:rPr lang="en-US" sz="2100" i="1" dirty="0"/>
              <a:t>of Unemployment Assistance</a:t>
            </a:r>
            <a:r>
              <a:rPr lang="en-US" sz="2100" dirty="0"/>
              <a:t> (DUA) </a:t>
            </a:r>
            <a:endParaRPr lang="en-US" sz="2100" dirty="0" smtClean="0"/>
          </a:p>
          <a:p>
            <a:pPr lvl="2"/>
            <a:r>
              <a:rPr lang="en-US" sz="2100" dirty="0" smtClean="0"/>
              <a:t>Training </a:t>
            </a:r>
            <a:r>
              <a:rPr lang="en-US" sz="2100" dirty="0"/>
              <a:t>must </a:t>
            </a:r>
            <a:r>
              <a:rPr lang="en-US" sz="2100" dirty="0" smtClean="0"/>
              <a:t>enhance </a:t>
            </a:r>
            <a:r>
              <a:rPr lang="en-US" sz="2100" dirty="0"/>
              <a:t>skills for </a:t>
            </a:r>
            <a:r>
              <a:rPr lang="en-US" sz="2100" dirty="0" smtClean="0"/>
              <a:t>jobs that are in demand</a:t>
            </a:r>
            <a:endParaRPr lang="en-US" sz="2100" dirty="0"/>
          </a:p>
          <a:p>
            <a:pPr lvl="2"/>
            <a:r>
              <a:rPr lang="en-US" sz="2100" dirty="0"/>
              <a:t>Department of Unemployment Assistance (DUA) does not pay for the </a:t>
            </a:r>
            <a:r>
              <a:rPr lang="en-US" sz="2100" dirty="0" smtClean="0"/>
              <a:t>training</a:t>
            </a:r>
          </a:p>
          <a:p>
            <a:pPr marL="914400" lvl="2" indent="0">
              <a:buNone/>
            </a:pPr>
            <a:endParaRPr lang="en-US" sz="1100" dirty="0"/>
          </a:p>
          <a:p>
            <a:pPr marL="0" indent="0">
              <a:buNone/>
            </a:pPr>
            <a:r>
              <a:rPr lang="en-US" sz="2300" i="1" dirty="0" smtClean="0"/>
              <a:t>For </a:t>
            </a:r>
            <a:r>
              <a:rPr lang="en-US" sz="2300" i="1" dirty="0"/>
              <a:t>more information</a:t>
            </a:r>
            <a:r>
              <a:rPr lang="en-US" sz="2300" dirty="0"/>
              <a:t>: </a:t>
            </a:r>
          </a:p>
          <a:p>
            <a:pPr lvl="2"/>
            <a:r>
              <a:rPr lang="en-US" sz="2100" dirty="0"/>
              <a:t>visit your local Career </a:t>
            </a:r>
            <a:r>
              <a:rPr lang="en-US" sz="2100" dirty="0" smtClean="0"/>
              <a:t>Center</a:t>
            </a:r>
            <a:endParaRPr lang="en-US" sz="2100" dirty="0"/>
          </a:p>
          <a:p>
            <a:pPr lvl="2"/>
            <a:r>
              <a:rPr lang="en-US" sz="2100" dirty="0" smtClean="0"/>
              <a:t>contact </a:t>
            </a:r>
            <a:r>
              <a:rPr lang="en-US" sz="2100" dirty="0"/>
              <a:t>the TOP </a:t>
            </a:r>
            <a:r>
              <a:rPr lang="en-US" sz="2100" dirty="0" smtClean="0"/>
              <a:t>unit: </a:t>
            </a:r>
            <a:r>
              <a:rPr lang="en-US" sz="2200" dirty="0" smtClean="0"/>
              <a:t>(617)-626-5521</a:t>
            </a:r>
            <a:r>
              <a:rPr lang="en-US" sz="2200" dirty="0"/>
              <a:t> </a:t>
            </a:r>
            <a:r>
              <a:rPr lang="en-US" sz="2100" i="1" dirty="0" smtClean="0"/>
              <a:t>or</a:t>
            </a:r>
            <a:r>
              <a:rPr lang="en-US" sz="2100" dirty="0" smtClean="0"/>
              <a:t>  </a:t>
            </a:r>
            <a:r>
              <a:rPr lang="en-US" sz="2100" dirty="0" smtClean="0">
                <a:hlinkClick r:id="rId4"/>
              </a:rPr>
              <a:t>http</a:t>
            </a:r>
            <a:r>
              <a:rPr lang="en-US" sz="2100" dirty="0">
                <a:hlinkClick r:id="rId4"/>
              </a:rPr>
              <a:t>://www.mass.gov/dua/top </a:t>
            </a:r>
            <a:endParaRPr lang="en-US" sz="2100" dirty="0"/>
          </a:p>
        </p:txBody>
      </p:sp>
      <p:sp>
        <p:nvSpPr>
          <p:cNvPr id="2" name="Title 1"/>
          <p:cNvSpPr>
            <a:spLocks noGrp="1"/>
          </p:cNvSpPr>
          <p:nvPr>
            <p:ph type="title"/>
          </p:nvPr>
        </p:nvSpPr>
        <p:spPr/>
        <p:txBody>
          <a:bodyPr>
            <a:noAutofit/>
          </a:bodyPr>
          <a:lstStyle/>
          <a:p>
            <a:r>
              <a:rPr lang="en-US" dirty="0" smtClean="0"/>
              <a:t>Training Opportunities Program (TOP)</a:t>
            </a:r>
            <a:br>
              <a:rPr lang="en-US" dirty="0" smtClean="0"/>
            </a:br>
            <a:r>
              <a:rPr lang="en-US" dirty="0" smtClean="0"/>
              <a:t>Section 30</a:t>
            </a:r>
            <a:endParaRPr lang="en-US" dirty="0"/>
          </a:p>
        </p:txBody>
      </p:sp>
      <p:sp>
        <p:nvSpPr>
          <p:cNvPr id="5" name="Slide Number Placeholder 4"/>
          <p:cNvSpPr>
            <a:spLocks noGrp="1"/>
          </p:cNvSpPr>
          <p:nvPr>
            <p:ph type="sldNum" sz="quarter" idx="12"/>
          </p:nvPr>
        </p:nvSpPr>
        <p:spPr/>
        <p:txBody>
          <a:bodyPr/>
          <a:lstStyle/>
          <a:p>
            <a:fld id="{10A0F23F-F36E-4D6A-BECA-D213D0B8AC8D}" type="slidenum">
              <a:rPr lang="en-US" smtClean="0"/>
              <a:t>9</a:t>
            </a:fld>
            <a:endParaRPr lang="en-US" dirty="0"/>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52464" y="4817327"/>
            <a:ext cx="2537277" cy="1904148"/>
          </a:xfrm>
          <a:prstGeom prst="ellipse">
            <a:avLst/>
          </a:prstGeom>
          <a:ln>
            <a:noFill/>
          </a:ln>
          <a:effectLst>
            <a:softEdge rad="112500"/>
          </a:effectLst>
        </p:spPr>
      </p:pic>
    </p:spTree>
    <p:extLst>
      <p:ext uri="{BB962C8B-B14F-4D97-AF65-F5344CB8AC3E}">
        <p14:creationId xmlns:p14="http://schemas.microsoft.com/office/powerpoint/2010/main" val="2413024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lipArt Placeholder 7" descr="Image of Veteran and Massachusetts Flag"/>
          <p:cNvPicPr>
            <a:picLocks noGrp="1" noChangeAspect="1"/>
          </p:cNvPicPr>
          <p:nvPr>
            <p:ph type="clipArt" sz="quarter" idx="14"/>
          </p:nvPr>
        </p:nvPicPr>
        <p:blipFill rotWithShape="1">
          <a:blip r:embed="rId3" cstate="print"/>
          <a:srcRect l="15000"/>
          <a:stretch/>
        </p:blipFill>
        <p:spPr>
          <a:xfrm>
            <a:off x="304800" y="4970261"/>
            <a:ext cx="4749730" cy="1751214"/>
          </a:xfrm>
          <a:prstGeom prst="rect">
            <a:avLst/>
          </a:prstGeom>
          <a:ln>
            <a:noFill/>
          </a:ln>
          <a:effectLst>
            <a:softEdge rad="112500"/>
          </a:effectLst>
        </p:spPr>
      </p:pic>
      <p:pic>
        <p:nvPicPr>
          <p:cNvPr id="9" name="Picture 8" descr="Mass state seal-for printnot spot-wbkrd"/>
          <p:cNvPicPr>
            <a:picLocks noChangeAspect="1" noChangeArrowheads="1"/>
          </p:cNvPicPr>
          <p:nvPr/>
        </p:nvPicPr>
        <p:blipFill>
          <a:blip r:embed="rId4" cstate="print"/>
          <a:srcRect/>
          <a:stretch>
            <a:fillRect/>
          </a:stretch>
        </p:blipFill>
        <p:spPr bwMode="auto">
          <a:xfrm>
            <a:off x="8373454" y="126762"/>
            <a:ext cx="685800" cy="609600"/>
          </a:xfrm>
          <a:prstGeom prst="rect">
            <a:avLst/>
          </a:prstGeom>
          <a:noFill/>
          <a:ln w="9525">
            <a:noFill/>
            <a:miter lim="800000"/>
            <a:headEnd/>
            <a:tailEnd/>
          </a:ln>
        </p:spPr>
      </p:pic>
      <p:sp>
        <p:nvSpPr>
          <p:cNvPr id="7" name="Text Placeholder 6"/>
          <p:cNvSpPr txBox="1">
            <a:spLocks noGrp="1"/>
          </p:cNvSpPr>
          <p:nvPr>
            <p:ph type="body" sz="quarter" idx="13"/>
          </p:nvPr>
        </p:nvSpPr>
        <p:spPr>
          <a:xfrm>
            <a:off x="1058254" y="1295400"/>
            <a:ext cx="7315200" cy="2382191"/>
          </a:xfrm>
          <a:prstGeom prst="rect">
            <a:avLst/>
          </a:prstGeom>
          <a:noFill/>
        </p:spPr>
        <p:txBody>
          <a:bodyPr wrap="square" rtlCol="0">
            <a:spAutoFit/>
          </a:bodyPr>
          <a:lstStyle/>
          <a:p>
            <a:pPr marL="287338" indent="-287338" eaLnBrk="0" hangingPunct="0">
              <a:lnSpc>
                <a:spcPct val="90000"/>
              </a:lnSpc>
              <a:spcBef>
                <a:spcPts val="0"/>
              </a:spcBef>
              <a:spcAft>
                <a:spcPts val="0"/>
              </a:spcAft>
              <a:buFont typeface="Wingdings" pitchFamily="2" charset="2"/>
              <a:buChar char="§"/>
              <a:defRPr/>
            </a:pPr>
            <a:r>
              <a:rPr lang="en-US" dirty="0" smtClean="0">
                <a:cs typeface="Arial" charset="0"/>
              </a:rPr>
              <a:t>All Veteran Customers and Eligible Spouses receive </a:t>
            </a:r>
            <a:r>
              <a:rPr lang="en-US" i="1" u="sng" dirty="0" smtClean="0">
                <a:cs typeface="Arial" charset="0"/>
              </a:rPr>
              <a:t>Priority of Service</a:t>
            </a:r>
            <a:r>
              <a:rPr lang="en-US" dirty="0" smtClean="0">
                <a:cs typeface="Arial" charset="0"/>
              </a:rPr>
              <a:t>.</a:t>
            </a:r>
          </a:p>
          <a:p>
            <a:pPr marL="287338" indent="-287338" eaLnBrk="0" hangingPunct="0">
              <a:lnSpc>
                <a:spcPct val="70000"/>
              </a:lnSpc>
              <a:spcBef>
                <a:spcPts val="0"/>
              </a:spcBef>
              <a:spcAft>
                <a:spcPts val="0"/>
              </a:spcAft>
              <a:buFont typeface="Wingdings" pitchFamily="2" charset="2"/>
              <a:buChar char="§"/>
              <a:defRPr/>
            </a:pPr>
            <a:endParaRPr lang="en-US" dirty="0" smtClean="0">
              <a:cs typeface="Arial" charset="0"/>
            </a:endParaRPr>
          </a:p>
          <a:p>
            <a:pPr marL="287338" indent="-287338" eaLnBrk="0" hangingPunct="0">
              <a:lnSpc>
                <a:spcPct val="70000"/>
              </a:lnSpc>
              <a:spcBef>
                <a:spcPts val="0"/>
              </a:spcBef>
              <a:spcAft>
                <a:spcPts val="0"/>
              </a:spcAft>
              <a:buFont typeface="Wingdings" pitchFamily="2" charset="2"/>
              <a:buChar char="§"/>
              <a:defRPr/>
            </a:pPr>
            <a:r>
              <a:rPr lang="en-US" dirty="0" smtClean="0">
                <a:cs typeface="Arial" charset="0"/>
              </a:rPr>
              <a:t>Individual assistance available</a:t>
            </a:r>
          </a:p>
          <a:p>
            <a:pPr marL="287338" indent="-287338" eaLnBrk="0" hangingPunct="0">
              <a:lnSpc>
                <a:spcPct val="70000"/>
              </a:lnSpc>
              <a:spcBef>
                <a:spcPts val="0"/>
              </a:spcBef>
              <a:buFont typeface="Wingdings" pitchFamily="2" charset="2"/>
              <a:buChar char="§"/>
              <a:defRPr/>
            </a:pPr>
            <a:endParaRPr lang="en-US" dirty="0" smtClean="0">
              <a:cs typeface="Arial" charset="0"/>
            </a:endParaRPr>
          </a:p>
          <a:p>
            <a:pPr marL="287338" indent="-287338" eaLnBrk="0" hangingPunct="0">
              <a:lnSpc>
                <a:spcPct val="70000"/>
              </a:lnSpc>
              <a:spcBef>
                <a:spcPts val="0"/>
              </a:spcBef>
              <a:buFont typeface="Wingdings" pitchFamily="2" charset="2"/>
              <a:buChar char="§"/>
              <a:defRPr/>
            </a:pPr>
            <a:r>
              <a:rPr lang="en-US" dirty="0" smtClean="0">
                <a:cs typeface="Arial" charset="0"/>
              </a:rPr>
              <a:t>Veterans</a:t>
            </a:r>
            <a:r>
              <a:rPr lang="en-US" dirty="0">
                <a:cs typeface="Arial" charset="0"/>
              </a:rPr>
              <a:t>’ Employment </a:t>
            </a:r>
            <a:r>
              <a:rPr lang="en-US" dirty="0" smtClean="0">
                <a:cs typeface="Arial" charset="0"/>
              </a:rPr>
              <a:t>Representatives on site</a:t>
            </a:r>
            <a:endParaRPr lang="en-US" dirty="0">
              <a:cs typeface="Arial" charset="0"/>
            </a:endParaRPr>
          </a:p>
          <a:p>
            <a:pPr marL="287338" indent="-287338" eaLnBrk="0" hangingPunct="0">
              <a:lnSpc>
                <a:spcPct val="70000"/>
              </a:lnSpc>
              <a:spcBef>
                <a:spcPts val="0"/>
              </a:spcBef>
              <a:spcAft>
                <a:spcPts val="0"/>
              </a:spcAft>
              <a:buFont typeface="Wingdings" pitchFamily="2" charset="2"/>
              <a:buChar char="§"/>
              <a:defRPr/>
            </a:pPr>
            <a:endParaRPr lang="en-US" dirty="0" smtClean="0">
              <a:cs typeface="Arial" charset="0"/>
            </a:endParaRPr>
          </a:p>
          <a:p>
            <a:pPr marL="287338" indent="-287338" eaLnBrk="0" hangingPunct="0">
              <a:lnSpc>
                <a:spcPct val="90000"/>
              </a:lnSpc>
              <a:spcBef>
                <a:spcPts val="0"/>
              </a:spcBef>
              <a:spcAft>
                <a:spcPts val="0"/>
              </a:spcAft>
              <a:buFont typeface="Wingdings" pitchFamily="2" charset="2"/>
              <a:buChar char="§"/>
              <a:defRPr/>
            </a:pPr>
            <a:r>
              <a:rPr lang="en-US" dirty="0" smtClean="0">
                <a:cs typeface="Arial" charset="0"/>
              </a:rPr>
              <a:t>Access to other Veterans’ Services &amp; Benefits</a:t>
            </a:r>
            <a:endParaRPr lang="en-US" dirty="0"/>
          </a:p>
        </p:txBody>
      </p:sp>
      <p:sp>
        <p:nvSpPr>
          <p:cNvPr id="2" name="Title 1"/>
          <p:cNvSpPr>
            <a:spLocks noGrp="1"/>
          </p:cNvSpPr>
          <p:nvPr>
            <p:ph type="title"/>
          </p:nvPr>
        </p:nvSpPr>
        <p:spPr>
          <a:xfrm>
            <a:off x="-4887" y="0"/>
            <a:ext cx="9144000" cy="838200"/>
          </a:xfrm>
        </p:spPr>
        <p:txBody>
          <a:bodyPr>
            <a:normAutofit/>
          </a:bodyPr>
          <a:lstStyle/>
          <a:p>
            <a:r>
              <a:rPr lang="en-US" sz="4400" dirty="0" smtClean="0"/>
              <a:t>Veteran Services</a:t>
            </a:r>
            <a:endParaRPr lang="en-US" sz="4400" dirty="0"/>
          </a:p>
        </p:txBody>
      </p:sp>
      <p:sp>
        <p:nvSpPr>
          <p:cNvPr id="4" name="Slide Number Placeholder 3"/>
          <p:cNvSpPr>
            <a:spLocks noGrp="1"/>
          </p:cNvSpPr>
          <p:nvPr>
            <p:ph type="sldNum" sz="quarter" idx="12"/>
          </p:nvPr>
        </p:nvSpPr>
        <p:spPr/>
        <p:txBody>
          <a:bodyPr/>
          <a:lstStyle/>
          <a:p>
            <a:fld id="{10A0F23F-F36E-4D6A-BECA-D213D0B8AC8D}" type="slidenum">
              <a:rPr lang="en-US" smtClean="0"/>
              <a:t>10</a:t>
            </a:fld>
            <a:endParaRPr lang="en-US" dirty="0"/>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34000" y="4876800"/>
            <a:ext cx="2870269" cy="1567768"/>
          </a:xfrm>
          <a:prstGeom prst="rect">
            <a:avLst/>
          </a:prstGeom>
        </p:spPr>
      </p:pic>
      <p:sp>
        <p:nvSpPr>
          <p:cNvPr id="10" name="TextBox 9"/>
          <p:cNvSpPr txBox="1"/>
          <p:nvPr/>
        </p:nvSpPr>
        <p:spPr>
          <a:xfrm>
            <a:off x="685800" y="3987951"/>
            <a:ext cx="6553200" cy="523220"/>
          </a:xfrm>
          <a:prstGeom prst="rect">
            <a:avLst/>
          </a:prstGeom>
          <a:noFill/>
        </p:spPr>
        <p:txBody>
          <a:bodyPr wrap="square" rtlCol="0">
            <a:spAutoFit/>
          </a:bodyPr>
          <a:lstStyle/>
          <a:p>
            <a:pPr algn="ctr"/>
            <a:r>
              <a:rPr lang="en-US" sz="2800" i="1" dirty="0" smtClean="0">
                <a:solidFill>
                  <a:srgbClr val="002060"/>
                </a:solidFill>
              </a:rPr>
              <a:t>Thank you for your service!</a:t>
            </a:r>
            <a:endParaRPr lang="en-US" sz="2800" i="1" dirty="0">
              <a:solidFill>
                <a:srgbClr val="002060"/>
              </a:solidFill>
            </a:endParaRPr>
          </a:p>
        </p:txBody>
      </p:sp>
    </p:spTree>
    <p:extLst>
      <p:ext uri="{BB962C8B-B14F-4D97-AF65-F5344CB8AC3E}">
        <p14:creationId xmlns:p14="http://schemas.microsoft.com/office/powerpoint/2010/main" val="1309332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4"/>
          <p:cNvSpPr txBox="1">
            <a:spLocks noGrp="1" noChangeArrowheads="1"/>
          </p:cNvSpPr>
          <p:nvPr>
            <p:ph sz="half" idx="2"/>
          </p:nvPr>
        </p:nvSpPr>
        <p:spPr bwMode="auto">
          <a:xfrm>
            <a:off x="4724400" y="1621274"/>
            <a:ext cx="4267200" cy="4751276"/>
          </a:xfrm>
          <a:prstGeom prst="rect">
            <a:avLst/>
          </a:prstGeom>
          <a:noFill/>
          <a:ln w="57150">
            <a:solidFill>
              <a:srgbClr val="FFC000"/>
            </a:solidFill>
            <a:miter lim="800000"/>
            <a:headEnd/>
            <a:tailEnd/>
          </a:ln>
          <a:extLst>
            <a:ext uri="{909E8E84-426E-40DD-AFC4-6F175D3DCCD1}">
              <a14:hiddenFill xmlns:a14="http://schemas.microsoft.com/office/drawing/2010/main">
                <a:solidFill>
                  <a:srgbClr val="FFFFFF"/>
                </a:solidFill>
              </a14:hiddenFill>
            </a:ext>
          </a:extLst>
        </p:spPr>
        <p:txBody>
          <a:bodyPr wrap="square" lIns="91416" tIns="45708" rIns="91416" bIns="45708">
            <a:spAutoFit/>
          </a:bodyPr>
          <a:lstStyle>
            <a:lvl1pPr eaLnBrk="0" hangingPunct="0">
              <a:spcBef>
                <a:spcPct val="20000"/>
              </a:spcBef>
              <a:buChar char="•"/>
              <a:defRPr sz="3200">
                <a:solidFill>
                  <a:schemeClr val="accent2"/>
                </a:solidFill>
                <a:latin typeface="Arial" charset="0"/>
              </a:defRPr>
            </a:lvl1pPr>
            <a:lvl2pPr marL="742950" indent="-28575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lvl="0" algn="ctr" eaLnBrk="1" hangingPunct="1">
              <a:spcBef>
                <a:spcPct val="0"/>
              </a:spcBef>
              <a:buClr>
                <a:srgbClr val="C0504D"/>
              </a:buClr>
              <a:buSzPct val="105000"/>
              <a:buNone/>
            </a:pPr>
            <a:r>
              <a:rPr lang="en-US" altLang="en-US" sz="2500" b="1" u="sng" dirty="0">
                <a:solidFill>
                  <a:srgbClr val="002060"/>
                </a:solidFill>
                <a:latin typeface="Calibri"/>
              </a:rPr>
              <a:t>Referrals to Support Services</a:t>
            </a:r>
            <a:r>
              <a:rPr lang="en-US" altLang="en-US" sz="2500" b="1" dirty="0">
                <a:solidFill>
                  <a:srgbClr val="002060"/>
                </a:solidFill>
                <a:latin typeface="Calibri"/>
              </a:rPr>
              <a:t>:</a:t>
            </a:r>
          </a:p>
          <a:p>
            <a:pPr marL="0" lvl="0" indent="0" eaLnBrk="1" hangingPunct="1">
              <a:spcBef>
                <a:spcPts val="480"/>
              </a:spcBef>
              <a:buNone/>
            </a:pPr>
            <a:endParaRPr lang="en-US" altLang="en-US" sz="1000" b="1" dirty="0">
              <a:solidFill>
                <a:srgbClr val="002060"/>
              </a:solidFill>
              <a:latin typeface="Calibri"/>
            </a:endParaRPr>
          </a:p>
          <a:p>
            <a:pPr lvl="0" eaLnBrk="1" hangingPunct="1">
              <a:spcBef>
                <a:spcPts val="480"/>
              </a:spcBef>
              <a:buFont typeface="Wingdings" pitchFamily="2" charset="2"/>
              <a:buChar char="§"/>
            </a:pPr>
            <a:r>
              <a:rPr lang="en-US" altLang="en-US" sz="2400" dirty="0">
                <a:solidFill>
                  <a:srgbClr val="002060"/>
                </a:solidFill>
                <a:latin typeface="Calibri"/>
              </a:rPr>
              <a:t>Child Care </a:t>
            </a:r>
            <a:r>
              <a:rPr lang="en-US" altLang="en-US" sz="2400" dirty="0" smtClean="0">
                <a:solidFill>
                  <a:srgbClr val="002060"/>
                </a:solidFill>
                <a:latin typeface="Calibri"/>
              </a:rPr>
              <a:t>Information</a:t>
            </a:r>
          </a:p>
          <a:p>
            <a:pPr lvl="0" eaLnBrk="1" hangingPunct="1">
              <a:spcBef>
                <a:spcPts val="480"/>
              </a:spcBef>
              <a:buFont typeface="Wingdings" pitchFamily="2" charset="2"/>
              <a:buChar char="§"/>
            </a:pPr>
            <a:endParaRPr lang="en-US" altLang="en-US" sz="150" dirty="0">
              <a:solidFill>
                <a:srgbClr val="002060"/>
              </a:solidFill>
              <a:latin typeface="Calibri"/>
            </a:endParaRPr>
          </a:p>
          <a:p>
            <a:pPr lvl="0" eaLnBrk="1" hangingPunct="1">
              <a:spcBef>
                <a:spcPts val="0"/>
              </a:spcBef>
              <a:buFont typeface="Wingdings" pitchFamily="2" charset="2"/>
              <a:buChar char="§"/>
            </a:pPr>
            <a:r>
              <a:rPr lang="en-US" altLang="en-US" sz="2400" dirty="0">
                <a:solidFill>
                  <a:srgbClr val="002060"/>
                </a:solidFill>
                <a:latin typeface="Calibri"/>
              </a:rPr>
              <a:t>Educational Resources and </a:t>
            </a:r>
          </a:p>
          <a:p>
            <a:pPr lvl="0" eaLnBrk="1" hangingPunct="1">
              <a:spcBef>
                <a:spcPts val="0"/>
              </a:spcBef>
              <a:buNone/>
            </a:pPr>
            <a:r>
              <a:rPr lang="en-US" altLang="en-US" sz="2400" dirty="0">
                <a:solidFill>
                  <a:srgbClr val="002060"/>
                </a:solidFill>
                <a:latin typeface="Calibri"/>
              </a:rPr>
              <a:t>      Training </a:t>
            </a:r>
            <a:r>
              <a:rPr lang="en-US" altLang="en-US" sz="2400" dirty="0" smtClean="0">
                <a:solidFill>
                  <a:srgbClr val="002060"/>
                </a:solidFill>
                <a:latin typeface="Calibri"/>
              </a:rPr>
              <a:t>Programs</a:t>
            </a:r>
          </a:p>
          <a:p>
            <a:pPr lvl="0" eaLnBrk="1" hangingPunct="1">
              <a:spcBef>
                <a:spcPts val="0"/>
              </a:spcBef>
              <a:buNone/>
            </a:pPr>
            <a:endParaRPr lang="en-US" altLang="en-US" sz="150" dirty="0">
              <a:solidFill>
                <a:srgbClr val="002060"/>
              </a:solidFill>
              <a:latin typeface="Calibri"/>
            </a:endParaRPr>
          </a:p>
          <a:p>
            <a:pPr lvl="0" eaLnBrk="1" hangingPunct="1">
              <a:spcBef>
                <a:spcPct val="0"/>
              </a:spcBef>
              <a:buFont typeface="Wingdings" pitchFamily="2" charset="2"/>
              <a:buChar char="§"/>
            </a:pPr>
            <a:r>
              <a:rPr lang="en-US" altLang="en-US" sz="2400" dirty="0">
                <a:solidFill>
                  <a:srgbClr val="002060"/>
                </a:solidFill>
                <a:latin typeface="Calibri"/>
              </a:rPr>
              <a:t>Healthcare Service </a:t>
            </a:r>
            <a:r>
              <a:rPr lang="en-US" altLang="en-US" sz="2400" dirty="0" smtClean="0">
                <a:solidFill>
                  <a:srgbClr val="002060"/>
                </a:solidFill>
                <a:latin typeface="Calibri"/>
              </a:rPr>
              <a:t>Providers</a:t>
            </a:r>
          </a:p>
          <a:p>
            <a:pPr lvl="0" eaLnBrk="1" hangingPunct="1">
              <a:spcBef>
                <a:spcPct val="0"/>
              </a:spcBef>
              <a:buFont typeface="Wingdings" pitchFamily="2" charset="2"/>
              <a:buChar char="§"/>
            </a:pPr>
            <a:endParaRPr lang="en-US" altLang="en-US" sz="150" dirty="0">
              <a:solidFill>
                <a:srgbClr val="002060"/>
              </a:solidFill>
              <a:latin typeface="Calibri"/>
            </a:endParaRPr>
          </a:p>
          <a:p>
            <a:pPr lvl="0" eaLnBrk="1" hangingPunct="1">
              <a:spcBef>
                <a:spcPct val="0"/>
              </a:spcBef>
              <a:buFont typeface="Wingdings" pitchFamily="2" charset="2"/>
              <a:buChar char="§"/>
            </a:pPr>
            <a:r>
              <a:rPr lang="en-US" altLang="en-US" sz="2400" dirty="0">
                <a:solidFill>
                  <a:srgbClr val="002060"/>
                </a:solidFill>
                <a:latin typeface="Calibri"/>
              </a:rPr>
              <a:t>Legal </a:t>
            </a:r>
            <a:r>
              <a:rPr lang="en-US" altLang="en-US" sz="2400" dirty="0" smtClean="0">
                <a:solidFill>
                  <a:srgbClr val="002060"/>
                </a:solidFill>
                <a:latin typeface="Calibri"/>
              </a:rPr>
              <a:t>Assistance</a:t>
            </a:r>
          </a:p>
          <a:p>
            <a:pPr lvl="0" eaLnBrk="1" hangingPunct="1">
              <a:spcBef>
                <a:spcPct val="0"/>
              </a:spcBef>
              <a:buFont typeface="Wingdings" pitchFamily="2" charset="2"/>
              <a:buChar char="§"/>
            </a:pPr>
            <a:endParaRPr lang="en-US" altLang="en-US" sz="150" dirty="0">
              <a:solidFill>
                <a:srgbClr val="002060"/>
              </a:solidFill>
              <a:latin typeface="Calibri"/>
            </a:endParaRPr>
          </a:p>
          <a:p>
            <a:pPr lvl="0" eaLnBrk="1" hangingPunct="1">
              <a:spcBef>
                <a:spcPct val="0"/>
              </a:spcBef>
              <a:buFont typeface="Wingdings" pitchFamily="2" charset="2"/>
              <a:buChar char="§"/>
            </a:pPr>
            <a:r>
              <a:rPr lang="en-US" altLang="en-US" sz="2400" dirty="0">
                <a:solidFill>
                  <a:srgbClr val="002060"/>
                </a:solidFill>
                <a:latin typeface="Calibri"/>
              </a:rPr>
              <a:t>Emergency Needs </a:t>
            </a:r>
            <a:r>
              <a:rPr lang="en-US" altLang="en-US" sz="2400" dirty="0" smtClean="0">
                <a:solidFill>
                  <a:srgbClr val="002060"/>
                </a:solidFill>
                <a:latin typeface="Calibri"/>
              </a:rPr>
              <a:t>Resources</a:t>
            </a:r>
          </a:p>
          <a:p>
            <a:pPr lvl="0" eaLnBrk="1" hangingPunct="1">
              <a:spcBef>
                <a:spcPct val="0"/>
              </a:spcBef>
              <a:buFont typeface="Wingdings" pitchFamily="2" charset="2"/>
              <a:buChar char="§"/>
            </a:pPr>
            <a:endParaRPr lang="en-US" altLang="en-US" sz="175" dirty="0" smtClean="0">
              <a:solidFill>
                <a:srgbClr val="002060"/>
              </a:solidFill>
              <a:latin typeface="Calibri"/>
            </a:endParaRPr>
          </a:p>
          <a:p>
            <a:pPr lvl="0" eaLnBrk="1" hangingPunct="1">
              <a:spcBef>
                <a:spcPct val="0"/>
              </a:spcBef>
              <a:buFont typeface="Wingdings" pitchFamily="2" charset="2"/>
              <a:buChar char="§"/>
            </a:pPr>
            <a:endParaRPr lang="en-US" altLang="en-US" sz="150" dirty="0">
              <a:solidFill>
                <a:srgbClr val="002060"/>
              </a:solidFill>
              <a:latin typeface="Calibri"/>
            </a:endParaRPr>
          </a:p>
          <a:p>
            <a:pPr lvl="0" eaLnBrk="1" hangingPunct="1">
              <a:spcBef>
                <a:spcPct val="0"/>
              </a:spcBef>
              <a:buFont typeface="Wingdings" pitchFamily="2" charset="2"/>
              <a:buChar char="§"/>
            </a:pPr>
            <a:r>
              <a:rPr lang="en-US" altLang="en-US" sz="2400" dirty="0" smtClean="0">
                <a:solidFill>
                  <a:srgbClr val="002060"/>
                </a:solidFill>
                <a:latin typeface="Calibri"/>
              </a:rPr>
              <a:t>Federal, State &amp; </a:t>
            </a:r>
            <a:r>
              <a:rPr lang="en-US" altLang="en-US" sz="2400" dirty="0">
                <a:solidFill>
                  <a:srgbClr val="002060"/>
                </a:solidFill>
                <a:latin typeface="Calibri"/>
              </a:rPr>
              <a:t>Local</a:t>
            </a:r>
          </a:p>
          <a:p>
            <a:pPr lvl="0" eaLnBrk="1" hangingPunct="1">
              <a:spcBef>
                <a:spcPct val="0"/>
              </a:spcBef>
              <a:buNone/>
            </a:pPr>
            <a:r>
              <a:rPr lang="en-US" altLang="en-US" sz="2400" dirty="0">
                <a:solidFill>
                  <a:srgbClr val="002060"/>
                </a:solidFill>
                <a:latin typeface="Calibri"/>
              </a:rPr>
              <a:t>     </a:t>
            </a:r>
            <a:r>
              <a:rPr lang="en-US" altLang="en-US" sz="2400" dirty="0" smtClean="0">
                <a:solidFill>
                  <a:srgbClr val="002060"/>
                </a:solidFill>
                <a:latin typeface="Calibri"/>
              </a:rPr>
              <a:t>Compliance </a:t>
            </a:r>
            <a:r>
              <a:rPr lang="en-US" altLang="en-US" sz="2400" dirty="0">
                <a:solidFill>
                  <a:srgbClr val="002060"/>
                </a:solidFill>
                <a:latin typeface="Calibri"/>
              </a:rPr>
              <a:t>Administrators and Enforcement </a:t>
            </a:r>
            <a:r>
              <a:rPr lang="en-US" altLang="en-US" sz="2400" dirty="0" smtClean="0">
                <a:solidFill>
                  <a:srgbClr val="002060"/>
                </a:solidFill>
                <a:latin typeface="Calibri"/>
              </a:rPr>
              <a:t>Agencies</a:t>
            </a:r>
          </a:p>
          <a:p>
            <a:pPr lvl="0" eaLnBrk="1" hangingPunct="1">
              <a:spcBef>
                <a:spcPct val="0"/>
              </a:spcBef>
              <a:buNone/>
            </a:pPr>
            <a:endParaRPr lang="en-US" altLang="en-US" sz="3000" b="1" dirty="0" smtClean="0">
              <a:solidFill>
                <a:srgbClr val="002060"/>
              </a:solidFill>
              <a:latin typeface="+mn-lt"/>
            </a:endParaRPr>
          </a:p>
        </p:txBody>
      </p:sp>
      <p:sp>
        <p:nvSpPr>
          <p:cNvPr id="9" name="Content Placeholder 8"/>
          <p:cNvSpPr>
            <a:spLocks noGrp="1"/>
          </p:cNvSpPr>
          <p:nvPr>
            <p:ph sz="half" idx="1"/>
          </p:nvPr>
        </p:nvSpPr>
        <p:spPr>
          <a:xfrm>
            <a:off x="152400" y="1600200"/>
            <a:ext cx="4419600" cy="4775153"/>
          </a:xfrm>
          <a:prstGeom prst="rect">
            <a:avLst/>
          </a:prstGeom>
          <a:ln w="57150">
            <a:solidFill>
              <a:srgbClr val="FFC000"/>
            </a:solidFill>
          </a:ln>
        </p:spPr>
        <p:txBody>
          <a:bodyPr wrap="square">
            <a:spAutoFit/>
          </a:bodyPr>
          <a:lstStyle/>
          <a:p>
            <a:pPr marL="0" indent="0" algn="ctr">
              <a:buNone/>
            </a:pPr>
            <a:r>
              <a:rPr lang="en-US" altLang="en-US" sz="2500" b="1" u="sng" dirty="0"/>
              <a:t>Staff Assisted</a:t>
            </a:r>
            <a:r>
              <a:rPr lang="en-US" altLang="en-US" sz="2500" b="1" dirty="0" smtClean="0"/>
              <a:t>:</a:t>
            </a:r>
            <a:endParaRPr lang="en-US" altLang="en-US" sz="2500" b="1" dirty="0"/>
          </a:p>
          <a:p>
            <a:pPr marL="0" indent="0">
              <a:buNone/>
            </a:pPr>
            <a:endParaRPr lang="en-US" altLang="en-US" sz="1000" b="1" dirty="0" smtClean="0"/>
          </a:p>
          <a:p>
            <a:pPr>
              <a:buFont typeface="Wingdings" pitchFamily="2" charset="2"/>
              <a:buChar char="§"/>
            </a:pPr>
            <a:r>
              <a:rPr lang="en-US" altLang="en-US" dirty="0" smtClean="0"/>
              <a:t>Program Registration</a:t>
            </a:r>
          </a:p>
          <a:p>
            <a:pPr>
              <a:buFont typeface="Wingdings" pitchFamily="2" charset="2"/>
              <a:buChar char="§"/>
            </a:pPr>
            <a:endParaRPr lang="en-US" altLang="en-US" sz="150" dirty="0"/>
          </a:p>
          <a:p>
            <a:pPr>
              <a:buFont typeface="Wingdings" pitchFamily="2" charset="2"/>
              <a:buChar char="§"/>
            </a:pPr>
            <a:r>
              <a:rPr lang="en-US" altLang="en-US" dirty="0" smtClean="0"/>
              <a:t>Job Referrals</a:t>
            </a:r>
          </a:p>
          <a:p>
            <a:pPr>
              <a:buFont typeface="Wingdings" pitchFamily="2" charset="2"/>
              <a:buChar char="§"/>
            </a:pPr>
            <a:endParaRPr lang="en-US" altLang="en-US" sz="150" dirty="0"/>
          </a:p>
          <a:p>
            <a:pPr>
              <a:buFont typeface="Wingdings" pitchFamily="2" charset="2"/>
              <a:buChar char="§"/>
            </a:pPr>
            <a:r>
              <a:rPr lang="en-US" altLang="en-US" dirty="0" smtClean="0"/>
              <a:t>Job Development / Training</a:t>
            </a:r>
          </a:p>
          <a:p>
            <a:pPr>
              <a:buFont typeface="Wingdings" pitchFamily="2" charset="2"/>
              <a:buChar char="§"/>
            </a:pPr>
            <a:endParaRPr lang="en-US" altLang="en-US" sz="150" dirty="0"/>
          </a:p>
          <a:p>
            <a:pPr>
              <a:buFont typeface="Wingdings" pitchFamily="2" charset="2"/>
              <a:buChar char="§"/>
            </a:pPr>
            <a:r>
              <a:rPr lang="en-US" altLang="en-US" dirty="0" smtClean="0"/>
              <a:t>Job Placement</a:t>
            </a:r>
          </a:p>
          <a:p>
            <a:pPr>
              <a:buFont typeface="Wingdings" pitchFamily="2" charset="2"/>
              <a:buChar char="§"/>
            </a:pPr>
            <a:endParaRPr lang="en-US" altLang="en-US" sz="150" dirty="0"/>
          </a:p>
          <a:p>
            <a:pPr>
              <a:buFont typeface="Wingdings" pitchFamily="2" charset="2"/>
              <a:buChar char="§"/>
            </a:pPr>
            <a:r>
              <a:rPr lang="en-US" altLang="en-US" dirty="0" smtClean="0"/>
              <a:t>Career Guidance / Counseling</a:t>
            </a:r>
          </a:p>
          <a:p>
            <a:pPr>
              <a:buFont typeface="Wingdings" pitchFamily="2" charset="2"/>
              <a:buChar char="§"/>
            </a:pPr>
            <a:endParaRPr lang="en-US" altLang="en-US" sz="150" dirty="0"/>
          </a:p>
          <a:p>
            <a:pPr>
              <a:buFont typeface="Wingdings" pitchFamily="2" charset="2"/>
              <a:buChar char="§"/>
            </a:pPr>
            <a:r>
              <a:rPr lang="en-US" altLang="en-US" dirty="0" smtClean="0"/>
              <a:t>Complaint System</a:t>
            </a:r>
          </a:p>
          <a:p>
            <a:pPr>
              <a:buFont typeface="Wingdings" pitchFamily="2" charset="2"/>
              <a:buChar char="§"/>
            </a:pPr>
            <a:endParaRPr lang="en-US" altLang="en-US" sz="150" dirty="0"/>
          </a:p>
          <a:p>
            <a:pPr>
              <a:buFont typeface="Wingdings" pitchFamily="2" charset="2"/>
              <a:buChar char="§"/>
            </a:pPr>
            <a:r>
              <a:rPr lang="en-US" altLang="en-US" dirty="0" smtClean="0"/>
              <a:t>Job </a:t>
            </a:r>
            <a:r>
              <a:rPr lang="en-US" altLang="en-US" dirty="0"/>
              <a:t>Order </a:t>
            </a:r>
            <a:r>
              <a:rPr lang="en-US" altLang="en-US" dirty="0" smtClean="0"/>
              <a:t>Posting</a:t>
            </a:r>
          </a:p>
          <a:p>
            <a:pPr>
              <a:buFont typeface="Wingdings" pitchFamily="2" charset="2"/>
              <a:buChar char="§"/>
            </a:pPr>
            <a:endParaRPr lang="en-US" altLang="en-US" sz="175" dirty="0" smtClean="0"/>
          </a:p>
          <a:p>
            <a:pPr>
              <a:buFont typeface="Wingdings" pitchFamily="2" charset="2"/>
              <a:buChar char="§"/>
            </a:pPr>
            <a:endParaRPr lang="en-US" altLang="en-US" sz="150" dirty="0"/>
          </a:p>
          <a:p>
            <a:pPr>
              <a:spcBef>
                <a:spcPts val="0"/>
              </a:spcBef>
              <a:buFont typeface="Wingdings" pitchFamily="2" charset="2"/>
              <a:buChar char="§"/>
            </a:pPr>
            <a:r>
              <a:rPr lang="en-US" altLang="en-US" dirty="0" smtClean="0"/>
              <a:t>Recruitment Assistance</a:t>
            </a:r>
          </a:p>
          <a:p>
            <a:pPr>
              <a:spcBef>
                <a:spcPts val="0"/>
              </a:spcBef>
              <a:buFont typeface="Wingdings" pitchFamily="2" charset="2"/>
              <a:buChar char="§"/>
            </a:pPr>
            <a:endParaRPr lang="en-US" altLang="en-US" sz="2700" b="1" dirty="0"/>
          </a:p>
        </p:txBody>
      </p:sp>
      <p:sp>
        <p:nvSpPr>
          <p:cNvPr id="2" name="Title 1"/>
          <p:cNvSpPr>
            <a:spLocks noGrp="1"/>
          </p:cNvSpPr>
          <p:nvPr>
            <p:ph type="title"/>
          </p:nvPr>
        </p:nvSpPr>
        <p:spPr/>
        <p:txBody>
          <a:bodyPr>
            <a:noAutofit/>
          </a:bodyPr>
          <a:lstStyle/>
          <a:p>
            <a:r>
              <a:rPr lang="en-US" sz="3200" dirty="0" smtClean="0"/>
              <a:t>Services to Migrant Seasonal Farmworkers</a:t>
            </a:r>
            <a:br>
              <a:rPr lang="en-US" sz="3200" dirty="0" smtClean="0"/>
            </a:br>
            <a:r>
              <a:rPr lang="en-US" sz="3200" dirty="0" smtClean="0"/>
              <a:t>(MSFWs) and Agricultural Employers</a:t>
            </a:r>
            <a:endParaRPr lang="en-US" sz="3200" dirty="0"/>
          </a:p>
        </p:txBody>
      </p:sp>
      <p:sp>
        <p:nvSpPr>
          <p:cNvPr id="6" name="Slide Number Placeholder 5"/>
          <p:cNvSpPr>
            <a:spLocks noGrp="1"/>
          </p:cNvSpPr>
          <p:nvPr>
            <p:ph type="sldNum" sz="quarter" idx="12"/>
          </p:nvPr>
        </p:nvSpPr>
        <p:spPr/>
        <p:txBody>
          <a:bodyPr/>
          <a:lstStyle/>
          <a:p>
            <a:fld id="{10A0F23F-F36E-4D6A-BECA-D213D0B8AC8D}" type="slidenum">
              <a:rPr lang="en-US" smtClean="0"/>
              <a:t>11</a:t>
            </a:fld>
            <a:endParaRPr lang="en-US" dirty="0"/>
          </a:p>
        </p:txBody>
      </p:sp>
    </p:spTree>
    <p:extLst>
      <p:ext uri="{BB962C8B-B14F-4D97-AF65-F5344CB8AC3E}">
        <p14:creationId xmlns:p14="http://schemas.microsoft.com/office/powerpoint/2010/main" val="1162929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Work Opportunity Tax Credit image"/>
          <p:cNvPicPr>
            <a:picLocks noChangeAspect="1"/>
          </p:cNvPicPr>
          <p:nvPr/>
        </p:nvPicPr>
        <p:blipFill>
          <a:blip r:embed="rId3" cstate="print"/>
          <a:stretch>
            <a:fillRect/>
          </a:stretch>
        </p:blipFill>
        <p:spPr>
          <a:xfrm>
            <a:off x="6793706" y="2286000"/>
            <a:ext cx="1652588" cy="1498967"/>
          </a:xfrm>
          <a:prstGeom prst="rect">
            <a:avLst/>
          </a:prstGeom>
          <a:ln>
            <a:noFill/>
          </a:ln>
          <a:effectLst>
            <a:outerShdw blurRad="292100" dist="139700" dir="2700000" algn="tl" rotWithShape="0">
              <a:srgbClr val="333333">
                <a:alpha val="65000"/>
              </a:srgbClr>
            </a:outerShdw>
          </a:effectLst>
        </p:spPr>
      </p:pic>
      <p:sp>
        <p:nvSpPr>
          <p:cNvPr id="6" name="Text Box 3"/>
          <p:cNvSpPr txBox="1">
            <a:spLocks noGrp="1" noChangeArrowheads="1"/>
          </p:cNvSpPr>
          <p:nvPr>
            <p:ph idx="4294967295"/>
          </p:nvPr>
        </p:nvSpPr>
        <p:spPr bwMode="auto">
          <a:xfrm>
            <a:off x="225266" y="1116864"/>
            <a:ext cx="8693468" cy="5604611"/>
          </a:xfrm>
          <a:prstGeom prst="rect">
            <a:avLst/>
          </a:prstGeom>
          <a:noFill/>
          <a:ln w="9525">
            <a:noFill/>
            <a:miter lim="800000"/>
            <a:headEnd/>
            <a:tailEnd/>
          </a:ln>
          <a:effectLst/>
        </p:spPr>
        <p:txBody>
          <a:bodyPr wrap="square">
            <a:spAutoFit/>
          </a:bodyPr>
          <a:lstStyle/>
          <a:p>
            <a:pPr marL="114300" indent="0">
              <a:buNone/>
              <a:defRPr/>
            </a:pPr>
            <a:r>
              <a:rPr lang="en-US" sz="2500" dirty="0" smtClean="0">
                <a:cs typeface="Arial" charset="0"/>
              </a:rPr>
              <a:t>The WOTC Program </a:t>
            </a:r>
            <a:r>
              <a:rPr lang="en-US" sz="2500" dirty="0" smtClean="0"/>
              <a:t>provides money to companies that hire jobseekers from nine targeted groups who face </a:t>
            </a:r>
            <a:r>
              <a:rPr lang="en-US" sz="2500" dirty="0"/>
              <a:t>barriers to employment</a:t>
            </a:r>
            <a:endParaRPr lang="en-US" sz="2500" dirty="0" smtClean="0"/>
          </a:p>
          <a:p>
            <a:pPr marL="114300" indent="0">
              <a:buNone/>
              <a:defRPr/>
            </a:pPr>
            <a:endParaRPr lang="en-US" sz="1400" dirty="0" smtClean="0"/>
          </a:p>
          <a:p>
            <a:pPr marL="114300" indent="0">
              <a:buNone/>
              <a:defRPr/>
            </a:pPr>
            <a:r>
              <a:rPr lang="en-US" sz="2500" dirty="0" smtClean="0"/>
              <a:t>The targeted jobseeker groups include:</a:t>
            </a:r>
          </a:p>
          <a:p>
            <a:pPr marL="114300" indent="0">
              <a:buNone/>
              <a:defRPr/>
            </a:pPr>
            <a:endParaRPr lang="en-US" sz="100" dirty="0" smtClean="0"/>
          </a:p>
          <a:p>
            <a:pPr marL="571500" indent="-457200">
              <a:defRPr/>
            </a:pPr>
            <a:r>
              <a:rPr lang="en-US" sz="2300" dirty="0" smtClean="0"/>
              <a:t>Qualified Veterans</a:t>
            </a:r>
          </a:p>
          <a:p>
            <a:pPr marL="571500" indent="-457200">
              <a:defRPr/>
            </a:pPr>
            <a:r>
              <a:rPr lang="en-US" sz="2300" dirty="0" smtClean="0"/>
              <a:t>People with Disabilities</a:t>
            </a:r>
          </a:p>
          <a:p>
            <a:pPr marL="571500" indent="-457200">
              <a:defRPr/>
            </a:pPr>
            <a:r>
              <a:rPr lang="en-US" sz="2300" dirty="0" smtClean="0"/>
              <a:t>Qualified </a:t>
            </a:r>
            <a:r>
              <a:rPr lang="en-US" sz="2300" dirty="0"/>
              <a:t>long-term </a:t>
            </a:r>
            <a:r>
              <a:rPr lang="en-US" sz="2300" dirty="0" smtClean="0"/>
              <a:t>unemployed jobseekers</a:t>
            </a:r>
          </a:p>
          <a:p>
            <a:pPr marL="571500" indent="-457200">
              <a:defRPr/>
            </a:pPr>
            <a:r>
              <a:rPr lang="en-US" sz="2300" dirty="0" smtClean="0"/>
              <a:t>Recipients of Temporary </a:t>
            </a:r>
            <a:r>
              <a:rPr lang="en-US" sz="2300" dirty="0"/>
              <a:t>Assistance for Needy Families </a:t>
            </a:r>
            <a:endParaRPr lang="en-US" sz="2300" dirty="0" smtClean="0"/>
          </a:p>
          <a:p>
            <a:pPr marL="114300" indent="0">
              <a:buNone/>
              <a:defRPr/>
            </a:pPr>
            <a:endParaRPr lang="en-US" sz="2300" dirty="0" smtClean="0"/>
          </a:p>
          <a:p>
            <a:pPr marL="114300" indent="0" algn="ctr">
              <a:buNone/>
              <a:defRPr/>
            </a:pPr>
            <a:r>
              <a:rPr lang="en-US" sz="2500" i="1" dirty="0" smtClean="0">
                <a:latin typeface="+mn-lt"/>
                <a:cs typeface="Arial" charset="0"/>
              </a:rPr>
              <a:t>Please see Career Center staff for more information</a:t>
            </a:r>
          </a:p>
          <a:p>
            <a:pPr marL="114300" indent="0">
              <a:buNone/>
              <a:defRPr/>
            </a:pPr>
            <a:endParaRPr lang="en-US" sz="2800" dirty="0" smtClean="0">
              <a:cs typeface="Arial" charset="0"/>
            </a:endParaRPr>
          </a:p>
          <a:p>
            <a:pPr marL="114300" indent="0">
              <a:buNone/>
              <a:defRPr/>
            </a:pPr>
            <a:endParaRPr lang="en-US" sz="2800" dirty="0" smtClean="0">
              <a:latin typeface="+mn-lt"/>
              <a:cs typeface="Arial" charset="0"/>
            </a:endParaRPr>
          </a:p>
        </p:txBody>
      </p:sp>
      <p:sp>
        <p:nvSpPr>
          <p:cNvPr id="2" name="Title 1"/>
          <p:cNvSpPr>
            <a:spLocks noGrp="1"/>
          </p:cNvSpPr>
          <p:nvPr>
            <p:ph type="title"/>
          </p:nvPr>
        </p:nvSpPr>
        <p:spPr/>
        <p:txBody>
          <a:bodyPr>
            <a:normAutofit/>
          </a:bodyPr>
          <a:lstStyle/>
          <a:p>
            <a:r>
              <a:rPr lang="en-US" sz="4200" dirty="0" smtClean="0"/>
              <a:t>Work Opportunity Tax Credit (WOTC)</a:t>
            </a:r>
            <a:endParaRPr lang="en-US" sz="4200" dirty="0"/>
          </a:p>
        </p:txBody>
      </p:sp>
      <p:sp>
        <p:nvSpPr>
          <p:cNvPr id="5" name="Slide Number Placeholder 4"/>
          <p:cNvSpPr>
            <a:spLocks noGrp="1"/>
          </p:cNvSpPr>
          <p:nvPr>
            <p:ph type="sldNum" sz="quarter" idx="12"/>
          </p:nvPr>
        </p:nvSpPr>
        <p:spPr/>
        <p:txBody>
          <a:bodyPr/>
          <a:lstStyle/>
          <a:p>
            <a:fld id="{10A0F23F-F36E-4D6A-BECA-D213D0B8AC8D}" type="slidenum">
              <a:rPr lang="en-US" smtClean="0"/>
              <a:t>12</a:t>
            </a:fld>
            <a:endParaRPr lang="en-US" dirty="0"/>
          </a:p>
        </p:txBody>
      </p:sp>
    </p:spTree>
    <p:extLst>
      <p:ext uri="{BB962C8B-B14F-4D97-AF65-F5344CB8AC3E}">
        <p14:creationId xmlns:p14="http://schemas.microsoft.com/office/powerpoint/2010/main" val="15292078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
          <p:cNvPicPr>
            <a:picLocks noChangeAspect="1" noChangeArrowheads="1"/>
          </p:cNvPicPr>
          <p:nvPr/>
        </p:nvPicPr>
        <p:blipFill>
          <a:blip r:embed="rId3"/>
          <a:srcRect/>
          <a:stretch>
            <a:fillRect/>
          </a:stretch>
        </p:blipFill>
        <p:spPr bwMode="auto">
          <a:xfrm>
            <a:off x="6629400" y="2438400"/>
            <a:ext cx="1365081" cy="115887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2"/>
          <p:cNvSpPr txBox="1">
            <a:spLocks noGrp="1"/>
          </p:cNvSpPr>
          <p:nvPr>
            <p:ph idx="4294967295"/>
          </p:nvPr>
        </p:nvSpPr>
        <p:spPr>
          <a:xfrm>
            <a:off x="38100" y="990600"/>
            <a:ext cx="9105900" cy="5213350"/>
          </a:xfrm>
          <a:prstGeom prst="rect">
            <a:avLst/>
          </a:prstGeom>
        </p:spPr>
        <p:txBody>
          <a:bodyPr>
            <a:noAutofit/>
          </a:bodyPr>
          <a:lstStyle/>
          <a:p>
            <a:pPr marL="342900" lvl="1" indent="-342900" eaLnBrk="0" hangingPunct="0">
              <a:spcBef>
                <a:spcPts val="0"/>
              </a:spcBef>
              <a:buFont typeface="Wingdings" panose="05000000000000000000" pitchFamily="2" charset="2"/>
              <a:buChar char="ü"/>
            </a:pPr>
            <a:r>
              <a:rPr lang="en-US" sz="1900" b="1" dirty="0" smtClean="0">
                <a:cs typeface="Arial" charset="0"/>
              </a:rPr>
              <a:t>Have </a:t>
            </a:r>
            <a:r>
              <a:rPr lang="en-US" sz="1900" b="1" dirty="0">
                <a:cs typeface="Arial" charset="0"/>
              </a:rPr>
              <a:t>your hours been reduced due to </a:t>
            </a:r>
            <a:r>
              <a:rPr lang="en-US" sz="1900" b="1" dirty="0" smtClean="0">
                <a:cs typeface="Arial" charset="0"/>
              </a:rPr>
              <a:t>international trade</a:t>
            </a:r>
            <a:r>
              <a:rPr lang="en-US" sz="1900" b="1" dirty="0">
                <a:cs typeface="Arial" charset="0"/>
              </a:rPr>
              <a:t>?</a:t>
            </a:r>
          </a:p>
          <a:p>
            <a:pPr marL="285750" lvl="1" eaLnBrk="0" hangingPunct="0">
              <a:spcBef>
                <a:spcPts val="0"/>
              </a:spcBef>
              <a:buFont typeface="Wingdings" panose="05000000000000000000" pitchFamily="2" charset="2"/>
              <a:buChar char="ü"/>
            </a:pPr>
            <a:r>
              <a:rPr lang="en-US" sz="1900" b="1" dirty="0" smtClean="0">
                <a:cs typeface="Arial" charset="0"/>
              </a:rPr>
              <a:t> Has </a:t>
            </a:r>
            <a:r>
              <a:rPr lang="en-US" sz="1900" b="1" dirty="0">
                <a:cs typeface="Arial" charset="0"/>
              </a:rPr>
              <a:t>the impact of </a:t>
            </a:r>
            <a:r>
              <a:rPr lang="en-US" sz="1900" b="1" dirty="0" smtClean="0">
                <a:cs typeface="Arial" charset="0"/>
              </a:rPr>
              <a:t>international </a:t>
            </a:r>
            <a:r>
              <a:rPr lang="en-US" sz="1900" b="1" dirty="0">
                <a:cs typeface="Arial" charset="0"/>
              </a:rPr>
              <a:t>trade caused or will cause a layoff at your company?</a:t>
            </a:r>
          </a:p>
          <a:p>
            <a:pPr marL="285750" lvl="1" eaLnBrk="0" hangingPunct="0">
              <a:spcBef>
                <a:spcPts val="0"/>
              </a:spcBef>
              <a:buFont typeface="Wingdings" panose="05000000000000000000" pitchFamily="2" charset="2"/>
              <a:buChar char="ü"/>
            </a:pPr>
            <a:r>
              <a:rPr lang="en-US" sz="1900" b="1" dirty="0">
                <a:cs typeface="Arial" charset="0"/>
              </a:rPr>
              <a:t> </a:t>
            </a:r>
            <a:r>
              <a:rPr lang="en-US" sz="1900" b="1" dirty="0" smtClean="0">
                <a:cs typeface="Arial" charset="0"/>
              </a:rPr>
              <a:t>Have </a:t>
            </a:r>
            <a:r>
              <a:rPr lang="en-US" sz="1900" b="1" dirty="0">
                <a:cs typeface="Arial" charset="0"/>
              </a:rPr>
              <a:t>you lost your </a:t>
            </a:r>
            <a:r>
              <a:rPr lang="en-US" sz="1900" b="1" dirty="0" smtClean="0">
                <a:cs typeface="Arial" charset="0"/>
              </a:rPr>
              <a:t>job through </a:t>
            </a:r>
            <a:r>
              <a:rPr lang="en-US" sz="1900" b="1" dirty="0">
                <a:cs typeface="Arial" charset="0"/>
              </a:rPr>
              <a:t>no fault of your own as </a:t>
            </a:r>
            <a:r>
              <a:rPr lang="en-US" sz="1900" b="1" dirty="0" smtClean="0">
                <a:cs typeface="Arial" charset="0"/>
              </a:rPr>
              <a:t>a result of foreign competition?</a:t>
            </a:r>
            <a:endParaRPr lang="en-US" sz="1900" b="1" dirty="0">
              <a:cs typeface="Arial" charset="0"/>
            </a:endParaRPr>
          </a:p>
          <a:p>
            <a:pPr marL="0" indent="0" eaLnBrk="0" hangingPunct="0">
              <a:spcBef>
                <a:spcPts val="0"/>
              </a:spcBef>
              <a:buNone/>
            </a:pPr>
            <a:endParaRPr lang="en-US" altLang="en-US" sz="1800" dirty="0" smtClean="0"/>
          </a:p>
          <a:p>
            <a:pPr marL="0" indent="0" eaLnBrk="0" hangingPunct="0">
              <a:spcBef>
                <a:spcPts val="0"/>
              </a:spcBef>
              <a:buNone/>
            </a:pPr>
            <a:r>
              <a:rPr lang="en-US" altLang="en-US" sz="2000" dirty="0" smtClean="0"/>
              <a:t>If your job has been adversely affected by:</a:t>
            </a:r>
          </a:p>
          <a:p>
            <a:pPr eaLnBrk="0" hangingPunct="0">
              <a:spcBef>
                <a:spcPts val="0"/>
              </a:spcBef>
            </a:pPr>
            <a:r>
              <a:rPr lang="en-US" altLang="en-US" sz="2000" dirty="0" smtClean="0"/>
              <a:t>Foreign competition or production</a:t>
            </a:r>
          </a:p>
          <a:p>
            <a:pPr eaLnBrk="0" hangingPunct="0">
              <a:spcBef>
                <a:spcPts val="0"/>
              </a:spcBef>
            </a:pPr>
            <a:r>
              <a:rPr lang="en-US" altLang="en-US" sz="2000" dirty="0"/>
              <a:t>T</a:t>
            </a:r>
            <a:r>
              <a:rPr lang="en-US" altLang="en-US" sz="2000" dirty="0" smtClean="0"/>
              <a:t>he service you provided moved overseas</a:t>
            </a:r>
          </a:p>
          <a:p>
            <a:pPr eaLnBrk="0" hangingPunct="0">
              <a:spcBef>
                <a:spcPts val="0"/>
              </a:spcBef>
            </a:pPr>
            <a:endParaRPr lang="en-US" altLang="en-US" sz="2000" dirty="0" smtClean="0"/>
          </a:p>
          <a:p>
            <a:pPr marL="0" indent="0" eaLnBrk="0" hangingPunct="0">
              <a:spcBef>
                <a:spcPts val="0"/>
              </a:spcBef>
              <a:buNone/>
            </a:pPr>
            <a:r>
              <a:rPr lang="en-US" altLang="en-US" sz="2000" dirty="0" smtClean="0"/>
              <a:t>If yes, you may be eligible for benefits including:</a:t>
            </a:r>
          </a:p>
          <a:p>
            <a:pPr marL="800100" lvl="1" indent="-342900" eaLnBrk="0" hangingPunct="0">
              <a:spcBef>
                <a:spcPts val="0"/>
              </a:spcBef>
              <a:buFont typeface="Arial" charset="0"/>
              <a:buChar char="‒"/>
            </a:pPr>
            <a:r>
              <a:rPr lang="en-US" altLang="en-US" sz="2000" b="1" dirty="0" smtClean="0">
                <a:solidFill>
                  <a:srgbClr val="D37A03"/>
                </a:solidFill>
              </a:rPr>
              <a:t>Financial assistance for job training</a:t>
            </a:r>
          </a:p>
          <a:p>
            <a:pPr marL="800100" lvl="1" indent="-342900" eaLnBrk="0" hangingPunct="0">
              <a:spcBef>
                <a:spcPts val="0"/>
              </a:spcBef>
              <a:buFont typeface="Arial" charset="0"/>
              <a:buChar char="‒"/>
            </a:pPr>
            <a:r>
              <a:rPr lang="en-US" altLang="en-US" sz="2000" b="1" dirty="0" smtClean="0">
                <a:solidFill>
                  <a:srgbClr val="D37A03"/>
                </a:solidFill>
              </a:rPr>
              <a:t>Extension of your Unemployment Benefits (TRA) </a:t>
            </a:r>
          </a:p>
          <a:p>
            <a:pPr marL="0" lvl="1" indent="0" algn="just" eaLnBrk="0" hangingPunct="0">
              <a:lnSpc>
                <a:spcPct val="90000"/>
              </a:lnSpc>
              <a:spcBef>
                <a:spcPts val="600"/>
              </a:spcBef>
              <a:spcAft>
                <a:spcPts val="600"/>
              </a:spcAft>
              <a:buNone/>
            </a:pPr>
            <a:endParaRPr lang="en-US" altLang="en-US" sz="1000" u="sng" dirty="0" smtClean="0">
              <a:solidFill>
                <a:srgbClr val="D37A03"/>
              </a:solidFill>
            </a:endParaRPr>
          </a:p>
          <a:p>
            <a:pPr marL="0" lvl="1" indent="0" algn="just" eaLnBrk="0" hangingPunct="0">
              <a:lnSpc>
                <a:spcPct val="90000"/>
              </a:lnSpc>
              <a:spcBef>
                <a:spcPts val="600"/>
              </a:spcBef>
              <a:spcAft>
                <a:spcPts val="600"/>
              </a:spcAft>
              <a:buNone/>
            </a:pPr>
            <a:r>
              <a:rPr lang="en-US" altLang="en-US" sz="2000" i="1" u="sng" dirty="0" smtClean="0">
                <a:solidFill>
                  <a:srgbClr val="D37A03"/>
                </a:solidFill>
              </a:rPr>
              <a:t>Strict deadlines</a:t>
            </a:r>
            <a:r>
              <a:rPr lang="en-US" altLang="en-US" sz="2000" i="1" dirty="0" smtClean="0">
                <a:solidFill>
                  <a:srgbClr val="000099"/>
                </a:solidFill>
              </a:rPr>
              <a:t> </a:t>
            </a:r>
            <a:r>
              <a:rPr lang="en-US" altLang="en-US" sz="2000" dirty="0" smtClean="0"/>
              <a:t>apply for obtaining some of the benefits under the Trade Adjustment Assistance (TAA) Programs, especially for Trade Readjustment Allowance (TRA) cash benefits.  </a:t>
            </a:r>
          </a:p>
          <a:p>
            <a:pPr marL="0" lvl="1" indent="0" algn="just" eaLnBrk="0" hangingPunct="0">
              <a:lnSpc>
                <a:spcPct val="90000"/>
              </a:lnSpc>
              <a:spcBef>
                <a:spcPts val="600"/>
              </a:spcBef>
              <a:spcAft>
                <a:spcPts val="600"/>
              </a:spcAft>
              <a:buNone/>
            </a:pPr>
            <a:r>
              <a:rPr lang="en-US" altLang="en-US" sz="2100" i="1" dirty="0" smtClean="0"/>
              <a:t>For additional information and/or to obtain a listing of TAA certified companies   ask a Career Center staff person </a:t>
            </a:r>
            <a:r>
              <a:rPr lang="en-US" altLang="en-US" sz="2100" i="1" u="sng" dirty="0" smtClean="0">
                <a:solidFill>
                  <a:srgbClr val="C97403"/>
                </a:solidFill>
              </a:rPr>
              <a:t>immediately</a:t>
            </a:r>
            <a:r>
              <a:rPr lang="en-US" altLang="en-US" sz="2100" i="1" dirty="0" smtClean="0">
                <a:solidFill>
                  <a:srgbClr val="C97403"/>
                </a:solidFill>
              </a:rPr>
              <a:t> </a:t>
            </a:r>
            <a:r>
              <a:rPr lang="en-US" altLang="en-US" sz="2100" i="1" dirty="0" smtClean="0"/>
              <a:t>about these benefits.</a:t>
            </a:r>
          </a:p>
          <a:p>
            <a:pPr marL="0" lvl="1" indent="0" eaLnBrk="0" hangingPunct="0">
              <a:lnSpc>
                <a:spcPct val="90000"/>
              </a:lnSpc>
              <a:spcBef>
                <a:spcPts val="600"/>
              </a:spcBef>
              <a:spcAft>
                <a:spcPts val="1200"/>
              </a:spcAft>
              <a:buNone/>
            </a:pPr>
            <a:endParaRPr kumimoji="0" lang="en-US" sz="1800" b="0" i="0" u="none" strike="noStrike" kern="0" cap="none" spc="0" normalizeH="0" baseline="0" noProof="0" dirty="0">
              <a:ln>
                <a:noFill/>
              </a:ln>
              <a:solidFill>
                <a:srgbClr val="00B050"/>
              </a:solidFill>
              <a:effectLst/>
              <a:uLnTx/>
              <a:uFillTx/>
            </a:endParaRPr>
          </a:p>
        </p:txBody>
      </p:sp>
      <p:sp>
        <p:nvSpPr>
          <p:cNvPr id="2" name="Title 1"/>
          <p:cNvSpPr>
            <a:spLocks noGrp="1"/>
          </p:cNvSpPr>
          <p:nvPr>
            <p:ph type="title"/>
          </p:nvPr>
        </p:nvSpPr>
        <p:spPr/>
        <p:txBody>
          <a:bodyPr>
            <a:normAutofit/>
          </a:bodyPr>
          <a:lstStyle/>
          <a:p>
            <a:r>
              <a:rPr lang="en-US" sz="4400" dirty="0" smtClean="0"/>
              <a:t>Trade Programs</a:t>
            </a:r>
            <a:endParaRPr lang="en-US" sz="4400" dirty="0"/>
          </a:p>
        </p:txBody>
      </p:sp>
      <p:sp>
        <p:nvSpPr>
          <p:cNvPr id="5" name="Slide Number Placeholder 4"/>
          <p:cNvSpPr>
            <a:spLocks noGrp="1"/>
          </p:cNvSpPr>
          <p:nvPr>
            <p:ph type="sldNum" sz="quarter" idx="12"/>
          </p:nvPr>
        </p:nvSpPr>
        <p:spPr/>
        <p:txBody>
          <a:bodyPr/>
          <a:lstStyle/>
          <a:p>
            <a:fld id="{10A0F23F-F36E-4D6A-BECA-D213D0B8AC8D}" type="slidenum">
              <a:rPr lang="en-US" smtClean="0"/>
              <a:t>13</a:t>
            </a:fld>
            <a:endParaRPr lang="en-US" dirty="0"/>
          </a:p>
        </p:txBody>
      </p:sp>
    </p:spTree>
    <p:extLst>
      <p:ext uri="{BB962C8B-B14F-4D97-AF65-F5344CB8AC3E}">
        <p14:creationId xmlns:p14="http://schemas.microsoft.com/office/powerpoint/2010/main" val="13373712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noGrp="1"/>
          </p:cNvSpPr>
          <p:nvPr>
            <p:ph idx="4294967295"/>
          </p:nvPr>
        </p:nvSpPr>
        <p:spPr>
          <a:xfrm>
            <a:off x="228600" y="1200784"/>
            <a:ext cx="8534400" cy="5155566"/>
          </a:xfrm>
          <a:prstGeom prst="rect">
            <a:avLst/>
          </a:prstGeom>
        </p:spPr>
        <p:txBody>
          <a:bodyPr>
            <a:normAutofit/>
          </a:bodyPr>
          <a:lstStyle/>
          <a:p>
            <a:pPr indent="0" eaLnBrk="0" hangingPunct="0">
              <a:lnSpc>
                <a:spcPct val="90000"/>
              </a:lnSpc>
              <a:buNone/>
              <a:defRPr/>
            </a:pPr>
            <a:endParaRPr lang="en-US" sz="1600" dirty="0">
              <a:solidFill>
                <a:srgbClr val="000099"/>
              </a:solidFill>
            </a:endParaRPr>
          </a:p>
          <a:p>
            <a:pPr indent="0" eaLnBrk="0" hangingPunct="0">
              <a:lnSpc>
                <a:spcPct val="90000"/>
              </a:lnSpc>
              <a:buNone/>
              <a:defRPr/>
            </a:pPr>
            <a:r>
              <a:rPr lang="en-US" sz="2000" i="1" dirty="0" smtClean="0">
                <a:cs typeface="Arial" charset="0"/>
              </a:rPr>
              <a:t> </a:t>
            </a:r>
          </a:p>
          <a:p>
            <a:pPr indent="0" eaLnBrk="0" hangingPunct="0">
              <a:lnSpc>
                <a:spcPct val="90000"/>
              </a:lnSpc>
              <a:buNone/>
              <a:defRPr/>
            </a:pPr>
            <a:endParaRPr lang="en-US" sz="800" i="1" dirty="0" smtClean="0">
              <a:cs typeface="Arial" charset="0"/>
            </a:endParaRPr>
          </a:p>
          <a:p>
            <a:pPr marL="800100" indent="-457200" eaLnBrk="0" hangingPunct="0">
              <a:lnSpc>
                <a:spcPct val="90000"/>
              </a:lnSpc>
              <a:buFont typeface="Wingdings" panose="05000000000000000000" pitchFamily="2" charset="2"/>
              <a:buChar char="§"/>
              <a:defRPr/>
            </a:pPr>
            <a:r>
              <a:rPr lang="en-US" sz="2700" dirty="0" smtClean="0">
                <a:cs typeface="Arial" charset="0"/>
              </a:rPr>
              <a:t>National </a:t>
            </a:r>
            <a:r>
              <a:rPr lang="en-US" sz="2700" dirty="0">
                <a:cs typeface="Arial" charset="0"/>
              </a:rPr>
              <a:t>Dislocated Worker Grants </a:t>
            </a:r>
            <a:r>
              <a:rPr lang="en-US" sz="2700" dirty="0" smtClean="0">
                <a:cs typeface="Arial" charset="0"/>
              </a:rPr>
              <a:t>(NDWGs) assist customers who </a:t>
            </a:r>
            <a:r>
              <a:rPr lang="en-US" sz="2700" dirty="0">
                <a:cs typeface="Arial" charset="0"/>
              </a:rPr>
              <a:t>are affected by large scale layoffs caused by </a:t>
            </a:r>
            <a:r>
              <a:rPr lang="en-US" sz="2700" dirty="0" smtClean="0">
                <a:cs typeface="Arial" charset="0"/>
              </a:rPr>
              <a:t>unexpected </a:t>
            </a:r>
            <a:r>
              <a:rPr lang="en-US" sz="2700" dirty="0">
                <a:cs typeface="Arial" charset="0"/>
              </a:rPr>
              <a:t>economic </a:t>
            </a:r>
            <a:r>
              <a:rPr lang="en-US" sz="2700" dirty="0" smtClean="0">
                <a:cs typeface="Arial" charset="0"/>
              </a:rPr>
              <a:t>events</a:t>
            </a:r>
            <a:endParaRPr lang="en-US" sz="2700" dirty="0">
              <a:cs typeface="Arial" charset="0"/>
            </a:endParaRPr>
          </a:p>
          <a:p>
            <a:pPr eaLnBrk="0" hangingPunct="0">
              <a:lnSpc>
                <a:spcPct val="90000"/>
              </a:lnSpc>
              <a:buFont typeface="Wingdings" panose="05000000000000000000" pitchFamily="2" charset="2"/>
              <a:buChar char="§"/>
              <a:defRPr/>
            </a:pPr>
            <a:endParaRPr lang="en-US" sz="2000" dirty="0">
              <a:cs typeface="Arial" charset="0"/>
            </a:endParaRPr>
          </a:p>
          <a:p>
            <a:pPr marL="800100" indent="-457200" eaLnBrk="0" hangingPunct="0">
              <a:lnSpc>
                <a:spcPct val="90000"/>
              </a:lnSpc>
              <a:buFont typeface="Wingdings" panose="05000000000000000000" pitchFamily="2" charset="2"/>
              <a:buChar char="§"/>
              <a:tabLst>
                <a:tab pos="233363" algn="l"/>
              </a:tabLst>
              <a:defRPr/>
            </a:pPr>
            <a:r>
              <a:rPr lang="en-US" sz="2700" dirty="0" smtClean="0">
                <a:cs typeface="Arial" charset="0"/>
              </a:rPr>
              <a:t>NDWGs </a:t>
            </a:r>
            <a:r>
              <a:rPr lang="en-US" sz="2700" dirty="0">
                <a:cs typeface="Arial" charset="0"/>
              </a:rPr>
              <a:t>help </a:t>
            </a:r>
            <a:r>
              <a:rPr lang="en-US" sz="2700" dirty="0" smtClean="0">
                <a:cs typeface="Arial" charset="0"/>
              </a:rPr>
              <a:t>customers by </a:t>
            </a:r>
            <a:r>
              <a:rPr lang="en-US" sz="2700" dirty="0">
                <a:cs typeface="Arial" charset="0"/>
              </a:rPr>
              <a:t>providing funding </a:t>
            </a:r>
            <a:r>
              <a:rPr lang="en-US" sz="2700" dirty="0" smtClean="0">
                <a:cs typeface="Arial" charset="0"/>
              </a:rPr>
              <a:t>assistance </a:t>
            </a:r>
            <a:r>
              <a:rPr lang="en-US" sz="2700" dirty="0">
                <a:cs typeface="Arial" charset="0"/>
              </a:rPr>
              <a:t>for training, career development, and job </a:t>
            </a:r>
            <a:r>
              <a:rPr lang="en-US" sz="2700" dirty="0" smtClean="0">
                <a:cs typeface="Arial" charset="0"/>
              </a:rPr>
              <a:t>placement</a:t>
            </a:r>
          </a:p>
          <a:p>
            <a:pPr indent="57150" eaLnBrk="0" hangingPunct="0">
              <a:lnSpc>
                <a:spcPct val="90000"/>
              </a:lnSpc>
              <a:buFont typeface="Wingdings" pitchFamily="2" charset="2"/>
              <a:buChar char="§"/>
              <a:tabLst>
                <a:tab pos="233363" algn="l"/>
              </a:tabLst>
              <a:defRPr/>
            </a:pPr>
            <a:endParaRPr lang="en-US" sz="2000" b="1" dirty="0">
              <a:solidFill>
                <a:srgbClr val="00B050"/>
              </a:solidFill>
              <a:cs typeface="Arial" charset="0"/>
            </a:endParaRPr>
          </a:p>
          <a:p>
            <a:pPr marL="342900" marR="0" lvl="0" indent="-342900"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0" cap="none" spc="0" normalizeH="0" baseline="0" noProof="0" dirty="0">
              <a:ln>
                <a:noFill/>
              </a:ln>
              <a:solidFill>
                <a:schemeClr val="accent2"/>
              </a:solidFill>
              <a:effectLst/>
              <a:uLnTx/>
              <a:uFillTx/>
              <a:latin typeface="+mn-lt"/>
              <a:ea typeface="+mn-ea"/>
              <a:cs typeface="+mn-cs"/>
            </a:endParaRPr>
          </a:p>
        </p:txBody>
      </p:sp>
      <p:sp>
        <p:nvSpPr>
          <p:cNvPr id="2" name="Title 1"/>
          <p:cNvSpPr>
            <a:spLocks noGrp="1"/>
          </p:cNvSpPr>
          <p:nvPr>
            <p:ph type="title"/>
          </p:nvPr>
        </p:nvSpPr>
        <p:spPr/>
        <p:txBody>
          <a:bodyPr>
            <a:normAutofit fontScale="90000"/>
          </a:bodyPr>
          <a:lstStyle/>
          <a:p>
            <a:r>
              <a:rPr lang="en-US" sz="4000" dirty="0" smtClean="0"/>
              <a:t>National Dislocated Worker Grants (NDWGs)</a:t>
            </a:r>
            <a:endParaRPr lang="en-US" sz="4000" dirty="0"/>
          </a:p>
        </p:txBody>
      </p:sp>
      <p:sp>
        <p:nvSpPr>
          <p:cNvPr id="5" name="Slide Number Placeholder 4"/>
          <p:cNvSpPr>
            <a:spLocks noGrp="1"/>
          </p:cNvSpPr>
          <p:nvPr>
            <p:ph type="sldNum" sz="quarter" idx="12"/>
          </p:nvPr>
        </p:nvSpPr>
        <p:spPr/>
        <p:txBody>
          <a:bodyPr/>
          <a:lstStyle/>
          <a:p>
            <a:fld id="{10A0F23F-F36E-4D6A-BECA-D213D0B8AC8D}" type="slidenum">
              <a:rPr lang="en-US" smtClean="0"/>
              <a:t>14</a:t>
            </a:fld>
            <a:endParaRPr lang="en-US" dirty="0"/>
          </a:p>
        </p:txBody>
      </p:sp>
      <p:sp>
        <p:nvSpPr>
          <p:cNvPr id="3" name="Rectangle 2"/>
          <p:cNvSpPr/>
          <p:nvPr/>
        </p:nvSpPr>
        <p:spPr>
          <a:xfrm>
            <a:off x="228600" y="1200784"/>
            <a:ext cx="7041671" cy="535531"/>
          </a:xfrm>
          <a:prstGeom prst="rect">
            <a:avLst/>
          </a:prstGeom>
        </p:spPr>
        <p:txBody>
          <a:bodyPr wrap="none">
            <a:spAutoFit/>
          </a:bodyPr>
          <a:lstStyle/>
          <a:p>
            <a:pPr indent="0" eaLnBrk="0" hangingPunct="0">
              <a:lnSpc>
                <a:spcPct val="90000"/>
              </a:lnSpc>
              <a:buNone/>
              <a:defRPr/>
            </a:pPr>
            <a:r>
              <a:rPr lang="en-US" sz="3200" i="1" dirty="0">
                <a:solidFill>
                  <a:schemeClr val="tx2">
                    <a:lumMod val="75000"/>
                  </a:schemeClr>
                </a:solidFill>
                <a:cs typeface="Arial" charset="0"/>
              </a:rPr>
              <a:t>What are the services that NDWGs offer?</a:t>
            </a: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600" y="4526486"/>
            <a:ext cx="3067050" cy="2331513"/>
          </a:xfrm>
          <a:prstGeom prst="rect">
            <a:avLst/>
          </a:prstGeom>
        </p:spPr>
      </p:pic>
    </p:spTree>
    <p:extLst>
      <p:ext uri="{BB962C8B-B14F-4D97-AF65-F5344CB8AC3E}">
        <p14:creationId xmlns:p14="http://schemas.microsoft.com/office/powerpoint/2010/main" val="34458382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52400" y="2044704"/>
            <a:ext cx="8829724" cy="2283321"/>
          </a:xfrm>
          <a:prstGeom prst="rect">
            <a:avLst/>
          </a:prstGeom>
          <a:noFill/>
          <a:ln w="28575">
            <a:solidFill>
              <a:schemeClr val="tx2"/>
            </a:solidFill>
          </a:ln>
        </p:spPr>
        <p:txBody>
          <a:bodyPr wrap="square" rtlCol="0">
            <a:spAutoFit/>
          </a:bodyPr>
          <a:lstStyle/>
          <a:p>
            <a:endParaRPr lang="en-US" dirty="0"/>
          </a:p>
        </p:txBody>
      </p:sp>
      <p:pic>
        <p:nvPicPr>
          <p:cNvPr id="11" name="Picture 10" descr="Mass state seal-for printnot spot-wbkrd"/>
          <p:cNvPicPr>
            <a:picLocks noChangeAspect="1" noChangeArrowheads="1"/>
          </p:cNvPicPr>
          <p:nvPr/>
        </p:nvPicPr>
        <p:blipFill>
          <a:blip r:embed="rId3" cstate="print"/>
          <a:srcRect/>
          <a:stretch>
            <a:fillRect/>
          </a:stretch>
        </p:blipFill>
        <p:spPr bwMode="auto">
          <a:xfrm>
            <a:off x="8373454" y="126762"/>
            <a:ext cx="685800" cy="609600"/>
          </a:xfrm>
          <a:prstGeom prst="rect">
            <a:avLst/>
          </a:prstGeom>
          <a:noFill/>
          <a:ln w="9525">
            <a:noFill/>
            <a:miter lim="800000"/>
            <a:headEnd/>
            <a:tailEnd/>
          </a:ln>
        </p:spPr>
      </p:pic>
      <p:sp>
        <p:nvSpPr>
          <p:cNvPr id="2" name="Title 1"/>
          <p:cNvSpPr>
            <a:spLocks noGrp="1"/>
          </p:cNvSpPr>
          <p:nvPr>
            <p:ph type="title"/>
          </p:nvPr>
        </p:nvSpPr>
        <p:spPr/>
        <p:txBody>
          <a:bodyPr>
            <a:normAutofit/>
          </a:bodyPr>
          <a:lstStyle/>
          <a:p>
            <a:r>
              <a:rPr lang="en-US" sz="3400" dirty="0"/>
              <a:t>Department of Unemployment Assistance (DUA)</a:t>
            </a:r>
          </a:p>
        </p:txBody>
      </p:sp>
      <p:sp>
        <p:nvSpPr>
          <p:cNvPr id="7" name="Content Placeholder 4"/>
          <p:cNvSpPr>
            <a:spLocks noGrp="1"/>
          </p:cNvSpPr>
          <p:nvPr>
            <p:ph sz="half" idx="1"/>
          </p:nvPr>
        </p:nvSpPr>
        <p:spPr>
          <a:xfrm>
            <a:off x="152400" y="990601"/>
            <a:ext cx="8829724" cy="3581400"/>
          </a:xfrm>
          <a:prstGeom prst="rect">
            <a:avLst/>
          </a:prstGeom>
        </p:spPr>
        <p:txBody>
          <a:bodyPr/>
          <a:lstStyle/>
          <a:p>
            <a:pPr marL="0" indent="0" eaLnBrk="0" hangingPunct="0">
              <a:lnSpc>
                <a:spcPct val="80000"/>
              </a:lnSpc>
              <a:buNone/>
              <a:defRPr/>
            </a:pPr>
            <a:r>
              <a:rPr lang="en-US" sz="2200" i="1" dirty="0" smtClean="0">
                <a:cs typeface="Arial" charset="0"/>
              </a:rPr>
              <a:t>Unemployment Insurance (UI) </a:t>
            </a:r>
            <a:r>
              <a:rPr lang="en-US" sz="2200" dirty="0" smtClean="0">
                <a:cs typeface="Arial" charset="0"/>
              </a:rPr>
              <a:t>provides temporary, partial wage replacement. </a:t>
            </a:r>
            <a:endParaRPr lang="en-US" sz="500" dirty="0" smtClean="0">
              <a:cs typeface="Arial" charset="0"/>
            </a:endParaRPr>
          </a:p>
          <a:p>
            <a:pPr lvl="1" eaLnBrk="0" hangingPunct="0">
              <a:lnSpc>
                <a:spcPct val="80000"/>
              </a:lnSpc>
              <a:buFont typeface="Wingdings" panose="05000000000000000000" pitchFamily="2" charset="2"/>
              <a:buChar char="§"/>
              <a:defRPr/>
            </a:pPr>
            <a:r>
              <a:rPr lang="en-US" sz="1800" dirty="0" smtClean="0">
                <a:cs typeface="Arial" charset="0"/>
              </a:rPr>
              <a:t>You must be able, available and actively seeking work while collecting UI benefits.</a:t>
            </a:r>
          </a:p>
          <a:p>
            <a:pPr marL="457200" lvl="1" indent="0" eaLnBrk="0" hangingPunct="0">
              <a:lnSpc>
                <a:spcPct val="80000"/>
              </a:lnSpc>
              <a:buNone/>
              <a:defRPr/>
            </a:pPr>
            <a:endParaRPr lang="en-US" sz="1200" dirty="0" smtClean="0">
              <a:cs typeface="Arial" charset="0"/>
            </a:endParaRPr>
          </a:p>
          <a:p>
            <a:pPr marL="0" lvl="0" indent="0" eaLnBrk="0" hangingPunct="0">
              <a:lnSpc>
                <a:spcPct val="80000"/>
              </a:lnSpc>
              <a:buNone/>
              <a:defRPr/>
            </a:pPr>
            <a:endParaRPr lang="en-US" sz="1800" i="1" dirty="0" smtClean="0">
              <a:cs typeface="Arial" charset="0"/>
            </a:endParaRPr>
          </a:p>
        </p:txBody>
      </p:sp>
      <p:sp>
        <p:nvSpPr>
          <p:cNvPr id="6" name="Slide Number Placeholder 5"/>
          <p:cNvSpPr>
            <a:spLocks noGrp="1"/>
          </p:cNvSpPr>
          <p:nvPr>
            <p:ph type="sldNum" sz="quarter" idx="12"/>
          </p:nvPr>
        </p:nvSpPr>
        <p:spPr/>
        <p:txBody>
          <a:bodyPr/>
          <a:lstStyle/>
          <a:p>
            <a:fld id="{10A0F23F-F36E-4D6A-BECA-D213D0B8AC8D}" type="slidenum">
              <a:rPr lang="en-US" smtClean="0">
                <a:solidFill>
                  <a:prstClr val="black">
                    <a:tint val="75000"/>
                  </a:prstClr>
                </a:solidFill>
              </a:rPr>
              <a:pPr/>
              <a:t>15</a:t>
            </a:fld>
            <a:endParaRPr lang="en-US" dirty="0">
              <a:solidFill>
                <a:prstClr val="black">
                  <a:tint val="75000"/>
                </a:prst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298349702"/>
              </p:ext>
            </p:extLst>
          </p:nvPr>
        </p:nvGraphicFramePr>
        <p:xfrm>
          <a:off x="257390" y="2448800"/>
          <a:ext cx="8610600" cy="1280160"/>
        </p:xfrm>
        <a:graphic>
          <a:graphicData uri="http://schemas.openxmlformats.org/drawingml/2006/table">
            <a:tbl>
              <a:tblPr firstRow="1" bandRow="1">
                <a:tableStyleId>{5C22544A-7EE6-4342-B048-85BDC9FD1C3A}</a:tableStyleId>
              </a:tblPr>
              <a:tblGrid>
                <a:gridCol w="4138457">
                  <a:extLst>
                    <a:ext uri="{9D8B030D-6E8A-4147-A177-3AD203B41FA5}">
                      <a16:colId xmlns:a16="http://schemas.microsoft.com/office/drawing/2014/main" val="20000"/>
                    </a:ext>
                  </a:extLst>
                </a:gridCol>
                <a:gridCol w="4472143">
                  <a:extLst>
                    <a:ext uri="{9D8B030D-6E8A-4147-A177-3AD203B41FA5}">
                      <a16:colId xmlns:a16="http://schemas.microsoft.com/office/drawing/2014/main" val="20001"/>
                    </a:ext>
                  </a:extLst>
                </a:gridCol>
              </a:tblGrid>
              <a:tr h="303742">
                <a:tc>
                  <a:txBody>
                    <a:bodyPr/>
                    <a:lstStyle/>
                    <a:p>
                      <a:r>
                        <a:rPr lang="en-US" dirty="0" smtClean="0"/>
                        <a:t>Online</a:t>
                      </a:r>
                      <a:endParaRPr lang="en-US" dirty="0"/>
                    </a:p>
                  </a:txBody>
                  <a:tcPr/>
                </a:tc>
                <a:tc>
                  <a:txBody>
                    <a:bodyPr/>
                    <a:lstStyle/>
                    <a:p>
                      <a:r>
                        <a:rPr lang="en-US" dirty="0" smtClean="0"/>
                        <a:t>By Phone</a:t>
                      </a:r>
                      <a:endParaRPr lang="en-US" dirty="0"/>
                    </a:p>
                  </a:txBody>
                  <a:tcPr/>
                </a:tc>
                <a:extLst>
                  <a:ext uri="{0D108BD9-81ED-4DB2-BD59-A6C34878D82A}">
                    <a16:rowId xmlns:a16="http://schemas.microsoft.com/office/drawing/2014/main" val="10000"/>
                  </a:ext>
                </a:extLst>
              </a:tr>
              <a:tr h="802468">
                <a:tc>
                  <a:txBody>
                    <a:bodyPr/>
                    <a:lstStyle/>
                    <a:p>
                      <a:pPr algn="ctr"/>
                      <a:r>
                        <a:rPr lang="en-US" sz="1800" dirty="0" smtClean="0"/>
                        <a:t>To apply online, create a</a:t>
                      </a:r>
                      <a:r>
                        <a:rPr lang="en-US" sz="1800" baseline="0" dirty="0" smtClean="0"/>
                        <a:t> UI Online</a:t>
                      </a:r>
                      <a:r>
                        <a:rPr lang="en-US" sz="1800" dirty="0" smtClean="0"/>
                        <a:t> account, </a:t>
                      </a:r>
                      <a:r>
                        <a:rPr lang="en-US" sz="1800" b="1" dirty="0" smtClean="0"/>
                        <a:t>manage your account, </a:t>
                      </a:r>
                      <a:r>
                        <a:rPr lang="en-US" sz="1800" b="1" baseline="0" dirty="0" smtClean="0"/>
                        <a:t>schedule a callback</a:t>
                      </a:r>
                      <a:r>
                        <a:rPr lang="en-US" sz="1800" dirty="0" smtClean="0"/>
                        <a:t>: </a:t>
                      </a:r>
                      <a:r>
                        <a:rPr lang="en-US" sz="1800" dirty="0" smtClean="0">
                          <a:hlinkClick r:id="rId4"/>
                        </a:rPr>
                        <a:t>www.mass.gov/dua</a:t>
                      </a:r>
                      <a:r>
                        <a:rPr lang="en-US" sz="1800" baseline="0" dirty="0"/>
                        <a:t> </a:t>
                      </a:r>
                      <a:endParaRPr lang="en-US" sz="1800" dirty="0" smtClean="0"/>
                    </a:p>
                  </a:txBody>
                  <a:tcPr>
                    <a:solidFill>
                      <a:schemeClr val="tx2">
                        <a:lumMod val="20000"/>
                        <a:lumOff val="80000"/>
                      </a:schemeClr>
                    </a:solidFill>
                  </a:tcPr>
                </a:tc>
                <a:tc>
                  <a:txBody>
                    <a:bodyPr/>
                    <a:lstStyle/>
                    <a:p>
                      <a:pPr algn="ctr"/>
                      <a:endParaRPr lang="en-US" sz="1500" dirty="0" smtClean="0"/>
                    </a:p>
                    <a:p>
                      <a:pPr algn="ctr"/>
                      <a:r>
                        <a:rPr lang="en-US" sz="1800" dirty="0" smtClean="0"/>
                        <a:t>To file by phone or </a:t>
                      </a:r>
                      <a:r>
                        <a:rPr lang="en-US" sz="1800" baseline="0" dirty="0" smtClean="0"/>
                        <a:t>reach the TeleClaim Center call </a:t>
                      </a:r>
                      <a:r>
                        <a:rPr lang="en-US" sz="1800" b="0" baseline="0" dirty="0" smtClean="0">
                          <a:solidFill>
                            <a:srgbClr val="0000FF"/>
                          </a:solidFill>
                        </a:rPr>
                        <a:t>(617) 626-6800</a:t>
                      </a:r>
                      <a:endParaRPr lang="en-US" sz="1800" baseline="0" dirty="0" smtClean="0"/>
                    </a:p>
                  </a:txBody>
                  <a:tcPr>
                    <a:solidFill>
                      <a:schemeClr val="tx2">
                        <a:lumMod val="20000"/>
                        <a:lumOff val="80000"/>
                      </a:schemeClr>
                    </a:solidFill>
                  </a:tcPr>
                </a:tc>
                <a:extLst>
                  <a:ext uri="{0D108BD9-81ED-4DB2-BD59-A6C34878D82A}">
                    <a16:rowId xmlns:a16="http://schemas.microsoft.com/office/drawing/2014/main" val="10001"/>
                  </a:ext>
                </a:extLst>
              </a:tr>
            </a:tbl>
          </a:graphicData>
        </a:graphic>
      </p:graphicFrame>
      <p:sp>
        <p:nvSpPr>
          <p:cNvPr id="12" name="TextBox 11"/>
          <p:cNvSpPr txBox="1"/>
          <p:nvPr/>
        </p:nvSpPr>
        <p:spPr>
          <a:xfrm>
            <a:off x="-304800" y="2147361"/>
            <a:ext cx="7058721" cy="344710"/>
          </a:xfrm>
          <a:prstGeom prst="rect">
            <a:avLst/>
          </a:prstGeom>
          <a:noFill/>
        </p:spPr>
        <p:txBody>
          <a:bodyPr wrap="square" rtlCol="0">
            <a:spAutoFit/>
          </a:bodyPr>
          <a:lstStyle/>
          <a:p>
            <a:pPr lvl="1" eaLnBrk="0" hangingPunct="0">
              <a:lnSpc>
                <a:spcPct val="80000"/>
              </a:lnSpc>
              <a:defRPr/>
            </a:pPr>
            <a:r>
              <a:rPr lang="en-US" sz="2000" b="1" i="1" dirty="0">
                <a:solidFill>
                  <a:srgbClr val="002060"/>
                </a:solidFill>
                <a:cs typeface="Arial" charset="0"/>
              </a:rPr>
              <a:t>To apply for UI Benefits or contact DUA directly:</a:t>
            </a:r>
          </a:p>
        </p:txBody>
      </p:sp>
      <p:sp>
        <p:nvSpPr>
          <p:cNvPr id="13" name="Rectangle 12"/>
          <p:cNvSpPr/>
          <p:nvPr/>
        </p:nvSpPr>
        <p:spPr>
          <a:xfrm>
            <a:off x="143256" y="4576924"/>
            <a:ext cx="8838868" cy="2092239"/>
          </a:xfrm>
          <a:prstGeom prst="rect">
            <a:avLst/>
          </a:prstGeom>
          <a:ln w="28575">
            <a:solidFill>
              <a:schemeClr val="tx2"/>
            </a:solidFill>
          </a:ln>
        </p:spPr>
        <p:txBody>
          <a:bodyPr wrap="square">
            <a:spAutoFit/>
          </a:bodyPr>
          <a:lstStyle/>
          <a:p>
            <a:r>
              <a:rPr lang="en-US" b="1" i="1" dirty="0" smtClean="0">
                <a:solidFill>
                  <a:srgbClr val="002060"/>
                </a:solidFill>
              </a:rPr>
              <a:t>Direct Deposit of Unemployment Payments:</a:t>
            </a:r>
          </a:p>
          <a:p>
            <a:pPr marL="742950" lvl="1" indent="-285750">
              <a:buFont typeface="Wingdings" panose="05000000000000000000" pitchFamily="2" charset="2"/>
              <a:buChar char="§"/>
            </a:pPr>
            <a:r>
              <a:rPr lang="en-US" dirty="0">
                <a:solidFill>
                  <a:srgbClr val="002060"/>
                </a:solidFill>
              </a:rPr>
              <a:t>A</a:t>
            </a:r>
            <a:r>
              <a:rPr lang="en-US" dirty="0" smtClean="0">
                <a:solidFill>
                  <a:srgbClr val="002060"/>
                </a:solidFill>
              </a:rPr>
              <a:t>vailable to new and existing claimants. Sign up today by phone or web</a:t>
            </a:r>
          </a:p>
          <a:p>
            <a:pPr marL="742950" lvl="1" indent="-285750">
              <a:buFont typeface="Wingdings" panose="05000000000000000000" pitchFamily="2" charset="2"/>
              <a:buChar char="§"/>
            </a:pPr>
            <a:r>
              <a:rPr lang="en-US" dirty="0" smtClean="0">
                <a:solidFill>
                  <a:srgbClr val="002060"/>
                </a:solidFill>
              </a:rPr>
              <a:t>Direct Deposit dedicated phone line and multi-language menu (617) 626-6570</a:t>
            </a:r>
          </a:p>
          <a:p>
            <a:endParaRPr lang="en-US" dirty="0" smtClean="0"/>
          </a:p>
          <a:p>
            <a:pPr eaLnBrk="0" hangingPunct="0">
              <a:lnSpc>
                <a:spcPct val="80000"/>
              </a:lnSpc>
              <a:defRPr/>
            </a:pPr>
            <a:r>
              <a:rPr lang="en-US" b="1" i="1" dirty="0" smtClean="0">
                <a:solidFill>
                  <a:srgbClr val="1F497D">
                    <a:lumMod val="75000"/>
                  </a:srgbClr>
                </a:solidFill>
                <a:cs typeface="Arial" charset="0"/>
              </a:rPr>
              <a:t>DUA </a:t>
            </a:r>
            <a:r>
              <a:rPr lang="en-US" b="1" i="1" dirty="0">
                <a:solidFill>
                  <a:srgbClr val="1F497D">
                    <a:lumMod val="75000"/>
                  </a:srgbClr>
                </a:solidFill>
                <a:cs typeface="Arial" charset="0"/>
              </a:rPr>
              <a:t>provides debit cards to access your UI </a:t>
            </a:r>
            <a:r>
              <a:rPr lang="en-US" b="1" i="1" dirty="0" smtClean="0">
                <a:solidFill>
                  <a:srgbClr val="1F497D">
                    <a:lumMod val="75000"/>
                  </a:srgbClr>
                </a:solidFill>
                <a:cs typeface="Arial" charset="0"/>
              </a:rPr>
              <a:t>benefits:</a:t>
            </a:r>
          </a:p>
          <a:p>
            <a:pPr marL="742950" lvl="1" indent="-285750" eaLnBrk="0" hangingPunct="0">
              <a:lnSpc>
                <a:spcPct val="80000"/>
              </a:lnSpc>
              <a:buFont typeface="Wingdings" panose="05000000000000000000" pitchFamily="2" charset="2"/>
              <a:buChar char="§"/>
              <a:defRPr/>
            </a:pPr>
            <a:r>
              <a:rPr lang="en-US" dirty="0" smtClean="0">
                <a:solidFill>
                  <a:srgbClr val="1F497D">
                    <a:lumMod val="75000"/>
                  </a:srgbClr>
                </a:solidFill>
              </a:rPr>
              <a:t>DUA </a:t>
            </a:r>
            <a:r>
              <a:rPr lang="en-US" dirty="0">
                <a:solidFill>
                  <a:srgbClr val="1F497D">
                    <a:lumMod val="75000"/>
                  </a:srgbClr>
                </a:solidFill>
              </a:rPr>
              <a:t>Debit Cards expire after 3 </a:t>
            </a:r>
            <a:r>
              <a:rPr lang="en-US" dirty="0" smtClean="0">
                <a:solidFill>
                  <a:srgbClr val="1F497D">
                    <a:lumMod val="75000"/>
                  </a:srgbClr>
                </a:solidFill>
              </a:rPr>
              <a:t>years</a:t>
            </a:r>
          </a:p>
          <a:p>
            <a:pPr marL="742950" lvl="1" indent="-285750" eaLnBrk="0" hangingPunct="0">
              <a:lnSpc>
                <a:spcPct val="80000"/>
              </a:lnSpc>
              <a:buFont typeface="Wingdings" panose="05000000000000000000" pitchFamily="2" charset="2"/>
              <a:buChar char="§"/>
              <a:defRPr/>
            </a:pPr>
            <a:r>
              <a:rPr lang="en-US" dirty="0" smtClean="0">
                <a:solidFill>
                  <a:srgbClr val="1F497D">
                    <a:lumMod val="75000"/>
                  </a:srgbClr>
                </a:solidFill>
              </a:rPr>
              <a:t>If </a:t>
            </a:r>
            <a:r>
              <a:rPr lang="en-US" dirty="0">
                <a:solidFill>
                  <a:srgbClr val="1F497D">
                    <a:lumMod val="75000"/>
                  </a:srgbClr>
                </a:solidFill>
              </a:rPr>
              <a:t>your card is expiring this month and you have not yet received a replacement card, please call Bank of America at (855) </a:t>
            </a:r>
            <a:r>
              <a:rPr lang="en-US" dirty="0" smtClean="0">
                <a:solidFill>
                  <a:srgbClr val="1F497D">
                    <a:lumMod val="75000"/>
                  </a:srgbClr>
                </a:solidFill>
              </a:rPr>
              <a:t>898-7292</a:t>
            </a:r>
            <a:endParaRPr lang="en-US" i="1" dirty="0">
              <a:solidFill>
                <a:srgbClr val="1F497D">
                  <a:lumMod val="75000"/>
                </a:srgbClr>
              </a:solidFill>
              <a:cs typeface="Arial" charset="0"/>
            </a:endParaRPr>
          </a:p>
        </p:txBody>
      </p:sp>
      <p:sp>
        <p:nvSpPr>
          <p:cNvPr id="4" name="Rectangle 3"/>
          <p:cNvSpPr/>
          <p:nvPr/>
        </p:nvSpPr>
        <p:spPr>
          <a:xfrm>
            <a:off x="143256" y="3728960"/>
            <a:ext cx="8592014" cy="646331"/>
          </a:xfrm>
          <a:prstGeom prst="rect">
            <a:avLst/>
          </a:prstGeom>
        </p:spPr>
        <p:txBody>
          <a:bodyPr wrap="square">
            <a:spAutoFit/>
          </a:bodyPr>
          <a:lstStyle/>
          <a:p>
            <a:pPr lvl="0" algn="ctr">
              <a:defRPr/>
            </a:pPr>
            <a:r>
              <a:rPr lang="en-US" b="1" i="1" dirty="0">
                <a:solidFill>
                  <a:schemeClr val="tx2"/>
                </a:solidFill>
                <a:effectLst>
                  <a:outerShdw blurRad="38100" dist="38100" dir="2700000" algn="tl">
                    <a:srgbClr val="000000">
                      <a:alpha val="43137"/>
                    </a:srgbClr>
                  </a:outerShdw>
                </a:effectLst>
                <a:cs typeface="Arial" charset="0"/>
              </a:rPr>
              <a:t>Computer access to UI is available at each of the</a:t>
            </a:r>
            <a:r>
              <a:rPr lang="en-US" b="1" i="1" u="sng" dirty="0">
                <a:solidFill>
                  <a:schemeClr val="tx2"/>
                </a:solidFill>
                <a:effectLst>
                  <a:outerShdw blurRad="38100" dist="38100" dir="2700000" algn="tl">
                    <a:srgbClr val="000000">
                      <a:alpha val="43137"/>
                    </a:srgbClr>
                  </a:outerShdw>
                </a:effectLst>
                <a:cs typeface="Arial" charset="0"/>
              </a:rPr>
              <a:t> One Stop Career Centers </a:t>
            </a:r>
            <a:r>
              <a:rPr lang="en-US" b="1" i="1" dirty="0">
                <a:solidFill>
                  <a:schemeClr val="tx2"/>
                </a:solidFill>
                <a:effectLst>
                  <a:outerShdw blurRad="38100" dist="38100" dir="2700000" algn="tl">
                    <a:srgbClr val="000000">
                      <a:alpha val="43137"/>
                    </a:srgbClr>
                  </a:outerShdw>
                </a:effectLst>
                <a:cs typeface="Arial" charset="0"/>
              </a:rPr>
              <a:t>across the Commonwealth </a:t>
            </a:r>
          </a:p>
        </p:txBody>
      </p:sp>
    </p:spTree>
    <p:extLst>
      <p:ext uri="{BB962C8B-B14F-4D97-AF65-F5344CB8AC3E}">
        <p14:creationId xmlns:p14="http://schemas.microsoft.com/office/powerpoint/2010/main" val="21880256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ReEmployment Services and Eligibility Assessment (RESEA)</a:t>
            </a:r>
            <a:endParaRPr lang="en-US" sz="2800" dirty="0"/>
          </a:p>
        </p:txBody>
      </p:sp>
      <p:sp>
        <p:nvSpPr>
          <p:cNvPr id="5" name="Slide Number Placeholder 4"/>
          <p:cNvSpPr>
            <a:spLocks noGrp="1"/>
          </p:cNvSpPr>
          <p:nvPr>
            <p:ph type="sldNum" sz="quarter" idx="12"/>
          </p:nvPr>
        </p:nvSpPr>
        <p:spPr/>
        <p:txBody>
          <a:bodyPr/>
          <a:lstStyle/>
          <a:p>
            <a:fld id="{10A0F23F-F36E-4D6A-BECA-D213D0B8AC8D}" type="slidenum">
              <a:rPr lang="en-US" smtClean="0"/>
              <a:t>16</a:t>
            </a:fld>
            <a:endParaRPr lang="en-US" dirty="0"/>
          </a:p>
        </p:txBody>
      </p:sp>
      <p:sp>
        <p:nvSpPr>
          <p:cNvPr id="3" name="Rectangle 2"/>
          <p:cNvSpPr/>
          <p:nvPr/>
        </p:nvSpPr>
        <p:spPr>
          <a:xfrm>
            <a:off x="76200" y="969101"/>
            <a:ext cx="8915400" cy="5755422"/>
          </a:xfrm>
          <a:prstGeom prst="rect">
            <a:avLst/>
          </a:prstGeom>
        </p:spPr>
        <p:txBody>
          <a:bodyPr wrap="square">
            <a:spAutoFit/>
          </a:bodyPr>
          <a:lstStyle/>
          <a:p>
            <a:r>
              <a:rPr lang="en-US" sz="2200" i="1" dirty="0">
                <a:solidFill>
                  <a:srgbClr val="002060"/>
                </a:solidFill>
                <a:latin typeface="Arial" panose="020B0604020202020204" pitchFamily="34" charset="0"/>
                <a:cs typeface="Arial" panose="020B0604020202020204" pitchFamily="34" charset="0"/>
              </a:rPr>
              <a:t>RESEA</a:t>
            </a:r>
            <a:r>
              <a:rPr lang="en-US" sz="2200" dirty="0">
                <a:solidFill>
                  <a:srgbClr val="002060"/>
                </a:solidFill>
                <a:latin typeface="Arial" panose="020B0604020202020204" pitchFamily="34" charset="0"/>
                <a:cs typeface="Arial" panose="020B0604020202020204" pitchFamily="34" charset="0"/>
              </a:rPr>
              <a:t> is a federally-funded program that </a:t>
            </a:r>
            <a:r>
              <a:rPr lang="en-US" sz="2200" dirty="0" smtClean="0">
                <a:solidFill>
                  <a:srgbClr val="002060"/>
                </a:solidFill>
                <a:latin typeface="Arial" panose="020B0604020202020204" pitchFamily="34" charset="0"/>
                <a:cs typeface="Arial" panose="020B0604020202020204" pitchFamily="34" charset="0"/>
              </a:rPr>
              <a:t>helps </a:t>
            </a:r>
            <a:r>
              <a:rPr lang="en-US" sz="2200" dirty="0">
                <a:solidFill>
                  <a:srgbClr val="002060"/>
                </a:solidFill>
                <a:latin typeface="Arial" panose="020B0604020202020204" pitchFamily="34" charset="0"/>
                <a:cs typeface="Arial" panose="020B0604020202020204" pitchFamily="34" charset="0"/>
              </a:rPr>
              <a:t>customers </a:t>
            </a:r>
            <a:r>
              <a:rPr lang="en-US" sz="2200" dirty="0" smtClean="0">
                <a:solidFill>
                  <a:srgbClr val="002060"/>
                </a:solidFill>
                <a:latin typeface="Arial" panose="020B0604020202020204" pitchFamily="34" charset="0"/>
                <a:cs typeface="Arial" panose="020B0604020202020204" pitchFamily="34" charset="0"/>
              </a:rPr>
              <a:t>get back to work by using the services offered at </a:t>
            </a:r>
            <a:r>
              <a:rPr lang="en-US" sz="2200" dirty="0">
                <a:solidFill>
                  <a:srgbClr val="002060"/>
                </a:solidFill>
                <a:latin typeface="Arial" panose="020B0604020202020204" pitchFamily="34" charset="0"/>
                <a:cs typeface="Arial" panose="020B0604020202020204" pitchFamily="34" charset="0"/>
              </a:rPr>
              <a:t>career </a:t>
            </a:r>
            <a:r>
              <a:rPr lang="en-US" sz="2200" dirty="0" smtClean="0">
                <a:solidFill>
                  <a:srgbClr val="002060"/>
                </a:solidFill>
                <a:latin typeface="Arial" panose="020B0604020202020204" pitchFamily="34" charset="0"/>
                <a:cs typeface="Arial" panose="020B0604020202020204" pitchFamily="34" charset="0"/>
              </a:rPr>
              <a:t>centers:</a:t>
            </a:r>
          </a:p>
          <a:p>
            <a:endParaRPr lang="en-US" sz="1200" dirty="0" smtClean="0">
              <a:solidFill>
                <a:srgbClr val="002060"/>
              </a:solidFill>
              <a:latin typeface="Arial" panose="020B0604020202020204" pitchFamily="34" charset="0"/>
              <a:cs typeface="Arial" panose="020B0604020202020204" pitchFamily="34" charset="0"/>
            </a:endParaRPr>
          </a:p>
          <a:p>
            <a:endParaRPr lang="en-US" sz="500" dirty="0" smtClean="0">
              <a:solidFill>
                <a:srgbClr val="002060"/>
              </a:solidFill>
              <a:latin typeface="Arial" panose="020B0604020202020204" pitchFamily="34" charset="0"/>
              <a:cs typeface="Arial" panose="020B0604020202020204" pitchFamily="34" charset="0"/>
            </a:endParaRPr>
          </a:p>
          <a:p>
            <a:endParaRPr lang="en-US" sz="500" dirty="0" smtClean="0">
              <a:solidFill>
                <a:srgbClr val="002060"/>
              </a:solidFill>
              <a:latin typeface="Arial" panose="020B0604020202020204" pitchFamily="34" charset="0"/>
              <a:cs typeface="Arial" panose="020B0604020202020204" pitchFamily="34" charset="0"/>
            </a:endParaRPr>
          </a:p>
          <a:p>
            <a:endParaRPr lang="en-US" sz="100" dirty="0">
              <a:solidFill>
                <a:srgbClr val="002060"/>
              </a:solidFill>
              <a:latin typeface="Arial" panose="020B0604020202020204" pitchFamily="34" charset="0"/>
              <a:cs typeface="Arial" panose="020B0604020202020204" pitchFamily="34" charset="0"/>
            </a:endParaRPr>
          </a:p>
          <a:p>
            <a:endParaRPr lang="en-US" sz="1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200" dirty="0" smtClean="0">
              <a:solidFill>
                <a:srgbClr val="002060"/>
              </a:solidFill>
              <a:latin typeface="Arial" panose="020B0604020202020204" pitchFamily="34" charset="0"/>
              <a:cs typeface="Arial" panose="020B0604020202020204" pitchFamily="34" charset="0"/>
            </a:endParaRPr>
          </a:p>
          <a:p>
            <a:pPr algn="ctr"/>
            <a:endParaRPr lang="en-US" sz="2200" dirty="0" smtClean="0">
              <a:solidFill>
                <a:srgbClr val="002060"/>
              </a:solidFill>
              <a:latin typeface="Arial" panose="020B0604020202020204" pitchFamily="34" charset="0"/>
              <a:cs typeface="Arial" panose="020B0604020202020204" pitchFamily="34" charset="0"/>
            </a:endParaRPr>
          </a:p>
          <a:p>
            <a:pPr algn="ctr"/>
            <a:r>
              <a:rPr lang="en-US" sz="2200" dirty="0" smtClean="0">
                <a:solidFill>
                  <a:srgbClr val="002060"/>
                </a:solidFill>
                <a:latin typeface="Arial" panose="020B0604020202020204" pitchFamily="34" charset="0"/>
                <a:cs typeface="Arial" panose="020B0604020202020204" pitchFamily="34" charset="0"/>
              </a:rPr>
              <a:t>The Department of Unemployment Assistance (DUA) oversees the              RESEA program and is managed </a:t>
            </a:r>
            <a:r>
              <a:rPr lang="en-US" sz="2200" dirty="0">
                <a:solidFill>
                  <a:srgbClr val="002060"/>
                </a:solidFill>
                <a:latin typeface="Arial" panose="020B0604020202020204" pitchFamily="34" charset="0"/>
                <a:cs typeface="Arial" panose="020B0604020202020204" pitchFamily="34" charset="0"/>
              </a:rPr>
              <a:t>by </a:t>
            </a:r>
            <a:endParaRPr lang="en-US" sz="2200" dirty="0" smtClean="0">
              <a:solidFill>
                <a:srgbClr val="002060"/>
              </a:solidFill>
              <a:latin typeface="Arial" panose="020B0604020202020204" pitchFamily="34" charset="0"/>
              <a:cs typeface="Arial" panose="020B0604020202020204" pitchFamily="34" charset="0"/>
            </a:endParaRPr>
          </a:p>
          <a:p>
            <a:pPr algn="ctr"/>
            <a:r>
              <a:rPr lang="en-US" sz="2200" dirty="0" smtClean="0">
                <a:solidFill>
                  <a:srgbClr val="002060"/>
                </a:solidFill>
                <a:latin typeface="Arial" panose="020B0604020202020204" pitchFamily="34" charset="0"/>
                <a:cs typeface="Arial" panose="020B0604020202020204" pitchFamily="34" charset="0"/>
              </a:rPr>
              <a:t>career </a:t>
            </a:r>
            <a:r>
              <a:rPr lang="en-US" sz="2200" dirty="0">
                <a:solidFill>
                  <a:srgbClr val="002060"/>
                </a:solidFill>
                <a:latin typeface="Arial" panose="020B0604020202020204" pitchFamily="34" charset="0"/>
                <a:cs typeface="Arial" panose="020B0604020202020204" pitchFamily="34" charset="0"/>
              </a:rPr>
              <a:t>centers across the state</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7600" y="1524000"/>
            <a:ext cx="1524000" cy="1496568"/>
          </a:xfrm>
          <a:prstGeom prst="rect">
            <a:avLst/>
          </a:prstGeom>
          <a:ln>
            <a:noFill/>
          </a:ln>
          <a:effectLst>
            <a:outerShdw blurRad="292100" dist="139700" dir="2700000" algn="tl" rotWithShape="0">
              <a:srgbClr val="333333">
                <a:alpha val="65000"/>
              </a:srgbClr>
            </a:outerShdw>
          </a:effectLst>
        </p:spPr>
      </p:pic>
      <p:sp>
        <p:nvSpPr>
          <p:cNvPr id="6" name="Rectangle 5"/>
          <p:cNvSpPr/>
          <p:nvPr/>
        </p:nvSpPr>
        <p:spPr>
          <a:xfrm>
            <a:off x="-237744" y="1930690"/>
            <a:ext cx="8906256" cy="3485570"/>
          </a:xfrm>
          <a:prstGeom prst="rect">
            <a:avLst/>
          </a:prstGeom>
        </p:spPr>
        <p:txBody>
          <a:bodyPr wrap="square">
            <a:spAutoFit/>
          </a:bodyPr>
          <a:lstStyle/>
          <a:p>
            <a:pPr marL="1085850" lvl="2" indent="-171450">
              <a:lnSpc>
                <a:spcPct val="150000"/>
              </a:lnSpc>
              <a:buFont typeface="Arial" panose="020B0604020202020204" pitchFamily="34" charset="0"/>
              <a:buChar char="•"/>
            </a:pPr>
            <a:r>
              <a:rPr lang="en-US" sz="2100" dirty="0">
                <a:solidFill>
                  <a:srgbClr val="002060"/>
                </a:solidFill>
                <a:latin typeface="Arial" panose="020B0604020202020204" pitchFamily="34" charset="0"/>
                <a:cs typeface="Arial" panose="020B0604020202020204" pitchFamily="34" charset="0"/>
              </a:rPr>
              <a:t>Assistance organizing your job search</a:t>
            </a:r>
          </a:p>
          <a:p>
            <a:pPr marL="1085850" lvl="2" indent="-171450">
              <a:lnSpc>
                <a:spcPct val="150000"/>
              </a:lnSpc>
              <a:buFont typeface="Arial" panose="020B0604020202020204" pitchFamily="34" charset="0"/>
              <a:buChar char="•"/>
            </a:pPr>
            <a:r>
              <a:rPr lang="en-US" sz="2100" dirty="0">
                <a:solidFill>
                  <a:srgbClr val="002060"/>
                </a:solidFill>
                <a:latin typeface="Arial" panose="020B0604020202020204" pitchFamily="34" charset="0"/>
                <a:cs typeface="Arial" panose="020B0604020202020204" pitchFamily="34" charset="0"/>
              </a:rPr>
              <a:t>Creating or updating your resume</a:t>
            </a:r>
          </a:p>
          <a:p>
            <a:pPr marL="1085850" lvl="2" indent="-171450">
              <a:lnSpc>
                <a:spcPct val="150000"/>
              </a:lnSpc>
              <a:buFont typeface="Arial" panose="020B0604020202020204" pitchFamily="34" charset="0"/>
              <a:buChar char="•"/>
            </a:pPr>
            <a:r>
              <a:rPr lang="en-US" sz="2100" dirty="0">
                <a:solidFill>
                  <a:srgbClr val="002060"/>
                </a:solidFill>
                <a:latin typeface="Arial" panose="020B0604020202020204" pitchFamily="34" charset="0"/>
                <a:cs typeface="Arial" panose="020B0604020202020204" pitchFamily="34" charset="0"/>
              </a:rPr>
              <a:t>Assistance with Unemployment Insurance requirements</a:t>
            </a:r>
          </a:p>
          <a:p>
            <a:pPr marL="1085850" lvl="2" indent="-171450">
              <a:lnSpc>
                <a:spcPct val="150000"/>
              </a:lnSpc>
              <a:buFont typeface="Arial" panose="020B0604020202020204" pitchFamily="34" charset="0"/>
              <a:buChar char="•"/>
            </a:pPr>
            <a:r>
              <a:rPr lang="en-US" sz="2100" dirty="0">
                <a:solidFill>
                  <a:srgbClr val="002060"/>
                </a:solidFill>
                <a:latin typeface="Arial" panose="020B0604020202020204" pitchFamily="34" charset="0"/>
                <a:cs typeface="Arial" panose="020B0604020202020204" pitchFamily="34" charset="0"/>
              </a:rPr>
              <a:t>Demonstration of how labor market research can be helpful to your job search</a:t>
            </a:r>
          </a:p>
          <a:p>
            <a:pPr marL="1085850" lvl="2" indent="-171450">
              <a:lnSpc>
                <a:spcPct val="150000"/>
              </a:lnSpc>
              <a:buFont typeface="Arial" panose="020B0604020202020204" pitchFamily="34" charset="0"/>
              <a:buChar char="•"/>
            </a:pPr>
            <a:r>
              <a:rPr lang="en-US" sz="2100" dirty="0">
                <a:solidFill>
                  <a:srgbClr val="002060"/>
                </a:solidFill>
                <a:latin typeface="Arial" panose="020B0604020202020204" pitchFamily="34" charset="0"/>
                <a:cs typeface="Arial" panose="020B0604020202020204" pitchFamily="34" charset="0"/>
              </a:rPr>
              <a:t>Registration on Massachusetts’ online job bank – </a:t>
            </a:r>
            <a:r>
              <a:rPr lang="en-US" sz="2100" dirty="0" err="1">
                <a:solidFill>
                  <a:srgbClr val="002060"/>
                </a:solidFill>
                <a:latin typeface="Arial" panose="020B0604020202020204" pitchFamily="34" charset="0"/>
                <a:cs typeface="Arial" panose="020B0604020202020204" pitchFamily="34" charset="0"/>
              </a:rPr>
              <a:t>JobQuest</a:t>
            </a:r>
            <a:endParaRPr lang="en-US" sz="2100" dirty="0">
              <a:solidFill>
                <a:srgbClr val="002060"/>
              </a:solidFill>
              <a:latin typeface="Arial" panose="020B0604020202020204" pitchFamily="34" charset="0"/>
              <a:cs typeface="Arial" panose="020B0604020202020204" pitchFamily="34" charset="0"/>
            </a:endParaRPr>
          </a:p>
          <a:p>
            <a:pPr marL="1085850" lvl="2" indent="-171450">
              <a:lnSpc>
                <a:spcPct val="150000"/>
              </a:lnSpc>
              <a:buFont typeface="Arial" panose="020B0604020202020204" pitchFamily="34" charset="0"/>
              <a:buChar char="•"/>
            </a:pPr>
            <a:r>
              <a:rPr lang="en-US" sz="2100" dirty="0">
                <a:solidFill>
                  <a:srgbClr val="002060"/>
                </a:solidFill>
                <a:latin typeface="Arial" panose="020B0604020202020204" pitchFamily="34" charset="0"/>
                <a:cs typeface="Arial" panose="020B0604020202020204" pitchFamily="34" charset="0"/>
              </a:rPr>
              <a:t>Meeting with Career Center staff to review your progress</a:t>
            </a:r>
          </a:p>
        </p:txBody>
      </p:sp>
    </p:spTree>
    <p:extLst>
      <p:ext uri="{BB962C8B-B14F-4D97-AF65-F5344CB8AC3E}">
        <p14:creationId xmlns:p14="http://schemas.microsoft.com/office/powerpoint/2010/main" val="35469399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Multilingual Services</a:t>
            </a:r>
          </a:p>
        </p:txBody>
      </p:sp>
      <p:sp>
        <p:nvSpPr>
          <p:cNvPr id="3" name="Content Placeholder 2"/>
          <p:cNvSpPr>
            <a:spLocks noGrp="1"/>
          </p:cNvSpPr>
          <p:nvPr>
            <p:ph sz="half" idx="1"/>
          </p:nvPr>
        </p:nvSpPr>
        <p:spPr>
          <a:xfrm>
            <a:off x="228600" y="1066800"/>
            <a:ext cx="8839200" cy="5486400"/>
          </a:xfrm>
        </p:spPr>
        <p:txBody>
          <a:bodyPr/>
          <a:lstStyle/>
          <a:p>
            <a:pPr marL="0" lvl="1" indent="0">
              <a:buNone/>
            </a:pPr>
            <a:r>
              <a:rPr lang="en-US" sz="2300" dirty="0">
                <a:latin typeface="+mj-lt"/>
              </a:rPr>
              <a:t>Multilingual Services coordinates </a:t>
            </a:r>
            <a:r>
              <a:rPr lang="en-US" sz="2300" i="1" dirty="0">
                <a:latin typeface="+mj-lt"/>
              </a:rPr>
              <a:t>translation and interpretation services </a:t>
            </a:r>
            <a:r>
              <a:rPr lang="en-US" sz="2300" dirty="0">
                <a:latin typeface="+mj-lt"/>
              </a:rPr>
              <a:t>for multiple languages, including American Sign Language (ASL</a:t>
            </a:r>
            <a:r>
              <a:rPr lang="en-US" sz="2300" dirty="0" smtClean="0">
                <a:latin typeface="+mj-lt"/>
              </a:rPr>
              <a:t>).</a:t>
            </a:r>
            <a:endParaRPr lang="en-US" sz="2300" i="1" dirty="0" smtClean="0">
              <a:latin typeface="+mj-lt"/>
              <a:cs typeface="Arial" charset="0"/>
            </a:endParaRPr>
          </a:p>
          <a:p>
            <a:pPr marL="342900" lvl="1" indent="-342900">
              <a:buFont typeface="Arial" panose="020B0604020202020204" pitchFamily="34" charset="0"/>
              <a:buChar char="•"/>
            </a:pPr>
            <a:endParaRPr lang="en-US" sz="1400" dirty="0">
              <a:latin typeface="+mj-lt"/>
            </a:endParaRPr>
          </a:p>
          <a:p>
            <a:pPr marL="0" indent="0">
              <a:buNone/>
            </a:pPr>
            <a:endParaRPr lang="en-US" sz="1400" dirty="0" smtClean="0">
              <a:latin typeface="+mj-lt"/>
            </a:endParaRPr>
          </a:p>
          <a:p>
            <a:pPr marL="0" indent="0">
              <a:buNone/>
            </a:pPr>
            <a:endParaRPr lang="en-US" sz="1400" dirty="0" smtClean="0">
              <a:latin typeface="+mj-lt"/>
            </a:endParaRPr>
          </a:p>
          <a:p>
            <a:pPr marL="0" indent="0">
              <a:buNone/>
            </a:pPr>
            <a:endParaRPr lang="en-US" sz="1400" dirty="0" smtClean="0">
              <a:latin typeface="+mj-lt"/>
            </a:endParaRPr>
          </a:p>
          <a:p>
            <a:pPr marL="0" indent="0">
              <a:buNone/>
            </a:pPr>
            <a:endParaRPr lang="en-US" sz="1400" dirty="0" smtClean="0">
              <a:latin typeface="+mj-lt"/>
            </a:endParaRPr>
          </a:p>
          <a:p>
            <a:pPr marL="0" indent="0">
              <a:buNone/>
            </a:pPr>
            <a:endParaRPr lang="en-US" sz="1400" dirty="0">
              <a:latin typeface="+mj-lt"/>
            </a:endParaRPr>
          </a:p>
          <a:p>
            <a:pPr marL="0" indent="0">
              <a:buNone/>
            </a:pPr>
            <a:endParaRPr lang="en-US" sz="1400" dirty="0" smtClean="0">
              <a:latin typeface="+mj-lt"/>
            </a:endParaRPr>
          </a:p>
          <a:p>
            <a:pPr marL="0" indent="0">
              <a:buNone/>
            </a:pPr>
            <a:endParaRPr lang="en-US" sz="1400" dirty="0">
              <a:latin typeface="+mj-lt"/>
            </a:endParaRPr>
          </a:p>
          <a:p>
            <a:pPr marL="0" indent="0">
              <a:buNone/>
            </a:pPr>
            <a:endParaRPr lang="en-US" sz="1400" dirty="0" smtClean="0">
              <a:latin typeface="+mj-lt"/>
            </a:endParaRPr>
          </a:p>
          <a:p>
            <a:pPr marL="0" lvl="1" indent="0">
              <a:buNone/>
            </a:pPr>
            <a:endParaRPr lang="en-US" altLang="en-US" sz="1400" dirty="0" smtClean="0">
              <a:latin typeface="+mj-lt"/>
            </a:endParaRPr>
          </a:p>
          <a:p>
            <a:pPr marL="0" lvl="1" indent="0">
              <a:buNone/>
            </a:pPr>
            <a:endParaRPr lang="en-US" altLang="en-US" sz="1400" dirty="0">
              <a:latin typeface="+mj-lt"/>
            </a:endParaRPr>
          </a:p>
          <a:p>
            <a:pPr marL="0" lvl="1" indent="0">
              <a:buNone/>
            </a:pPr>
            <a:endParaRPr lang="en-US" altLang="en-US" sz="1400" dirty="0" smtClean="0">
              <a:latin typeface="+mj-lt"/>
            </a:endParaRPr>
          </a:p>
          <a:p>
            <a:pPr marL="0" indent="0">
              <a:buNone/>
            </a:pPr>
            <a:endParaRPr lang="en-US" sz="1400" dirty="0" smtClean="0">
              <a:latin typeface="+mj-lt"/>
            </a:endParaRPr>
          </a:p>
          <a:p>
            <a:pPr marL="0" indent="0" algn="ctr">
              <a:buNone/>
            </a:pPr>
            <a:endParaRPr lang="en-US" sz="2200" dirty="0" smtClean="0">
              <a:latin typeface="+mj-lt"/>
            </a:endParaRPr>
          </a:p>
          <a:p>
            <a:pPr marL="0" indent="0" algn="ctr">
              <a:buNone/>
            </a:pPr>
            <a:r>
              <a:rPr lang="en-US" sz="2200" dirty="0" smtClean="0">
                <a:latin typeface="+mj-lt"/>
              </a:rPr>
              <a:t>If you need language assistance call  the Multilingual Toll-free </a:t>
            </a:r>
            <a:r>
              <a:rPr lang="en-US" sz="2200" dirty="0">
                <a:latin typeface="+mj-lt"/>
              </a:rPr>
              <a:t>telephone </a:t>
            </a:r>
            <a:r>
              <a:rPr lang="en-US" sz="2200" dirty="0" smtClean="0">
                <a:latin typeface="+mj-lt"/>
              </a:rPr>
              <a:t>line: </a:t>
            </a:r>
            <a:r>
              <a:rPr lang="en-US" u="sng" dirty="0" smtClean="0">
                <a:latin typeface="+mj-lt"/>
              </a:rPr>
              <a:t>(888) 822-3422 </a:t>
            </a:r>
            <a:r>
              <a:rPr lang="en-US" sz="2200" dirty="0" smtClean="0">
                <a:latin typeface="+mj-lt"/>
              </a:rPr>
              <a:t>for Spanish, Haitian Creole, Cantonese, Mandarin, Vietnamese, Portuguese, Russian, Khmer, Lao, Korean, French and Arabic</a:t>
            </a:r>
          </a:p>
          <a:p>
            <a:pPr marL="0" indent="0">
              <a:buNone/>
            </a:pPr>
            <a:endParaRPr lang="en-US" sz="1400" dirty="0">
              <a:latin typeface="+mj-lt"/>
            </a:endParaRPr>
          </a:p>
          <a:p>
            <a:pPr marL="0" indent="0">
              <a:buNone/>
            </a:pPr>
            <a:endParaRPr lang="en-US" dirty="0"/>
          </a:p>
        </p:txBody>
      </p:sp>
      <p:sp>
        <p:nvSpPr>
          <p:cNvPr id="5" name="Slide Number Placeholder 4"/>
          <p:cNvSpPr>
            <a:spLocks noGrp="1"/>
          </p:cNvSpPr>
          <p:nvPr>
            <p:ph type="sldNum" sz="quarter" idx="12"/>
          </p:nvPr>
        </p:nvSpPr>
        <p:spPr/>
        <p:txBody>
          <a:bodyPr/>
          <a:lstStyle/>
          <a:p>
            <a:fld id="{10A0F23F-F36E-4D6A-BECA-D213D0B8AC8D}" type="slidenum">
              <a:rPr lang="en-US" smtClean="0">
                <a:solidFill>
                  <a:prstClr val="black">
                    <a:tint val="75000"/>
                  </a:prstClr>
                </a:solidFill>
              </a:rPr>
              <a:pPr/>
              <a:t>17</a:t>
            </a:fld>
            <a:endParaRPr lang="en-US" dirty="0">
              <a:solidFill>
                <a:prstClr val="black">
                  <a:tint val="75000"/>
                </a:prstClr>
              </a:solidFill>
            </a:endParaRPr>
          </a:p>
        </p:txBody>
      </p:sp>
      <p:sp>
        <p:nvSpPr>
          <p:cNvPr id="4" name="Rectangle 3"/>
          <p:cNvSpPr/>
          <p:nvPr/>
        </p:nvSpPr>
        <p:spPr>
          <a:xfrm>
            <a:off x="76200" y="3124200"/>
            <a:ext cx="8991600" cy="929485"/>
          </a:xfrm>
          <a:prstGeom prst="rect">
            <a:avLst/>
          </a:prstGeom>
        </p:spPr>
        <p:txBody>
          <a:bodyPr wrap="square">
            <a:spAutoFit/>
          </a:bodyPr>
          <a:lstStyle/>
          <a:p>
            <a:pPr marL="114300" algn="ctr" eaLnBrk="0" hangingPunct="0">
              <a:lnSpc>
                <a:spcPct val="80000"/>
              </a:lnSpc>
              <a:spcBef>
                <a:spcPct val="20000"/>
              </a:spcBef>
              <a:defRPr/>
            </a:pPr>
            <a:endParaRPr lang="en-US" altLang="en-US" dirty="0" smtClean="0">
              <a:solidFill>
                <a:schemeClr val="accent1">
                  <a:lumMod val="75000"/>
                </a:schemeClr>
              </a:solidFill>
            </a:endParaRPr>
          </a:p>
          <a:p>
            <a:pPr marL="114300" algn="ctr" eaLnBrk="0" hangingPunct="0">
              <a:lnSpc>
                <a:spcPct val="80000"/>
              </a:lnSpc>
              <a:spcBef>
                <a:spcPct val="20000"/>
              </a:spcBef>
              <a:defRPr/>
            </a:pPr>
            <a:r>
              <a:rPr lang="en-US" altLang="en-US" sz="2000" dirty="0" smtClean="0">
                <a:solidFill>
                  <a:srgbClr val="002060"/>
                </a:solidFill>
              </a:rPr>
              <a:t>To </a:t>
            </a:r>
            <a:r>
              <a:rPr lang="en-US" altLang="en-US" sz="2000" dirty="0">
                <a:solidFill>
                  <a:srgbClr val="002060"/>
                </a:solidFill>
              </a:rPr>
              <a:t>access translated publications and documents, visit </a:t>
            </a:r>
            <a:r>
              <a:rPr lang="en-US" altLang="en-US" sz="2000" dirty="0" smtClean="0">
                <a:solidFill>
                  <a:srgbClr val="002060"/>
                </a:solidFill>
              </a:rPr>
              <a:t> our Multilingual webpage at:</a:t>
            </a:r>
            <a:r>
              <a:rPr lang="en-US" altLang="en-US" sz="2000" dirty="0" smtClean="0">
                <a:solidFill>
                  <a:srgbClr val="002060"/>
                </a:solidFill>
                <a:cs typeface="Arial" charset="0"/>
              </a:rPr>
              <a:t> </a:t>
            </a:r>
            <a:endParaRPr lang="en-US" altLang="en-US" sz="2000" dirty="0">
              <a:solidFill>
                <a:srgbClr val="002060"/>
              </a:solidFill>
              <a:cs typeface="Arial" charset="0"/>
            </a:endParaRPr>
          </a:p>
          <a:p>
            <a:pPr marL="114300" algn="ctr" eaLnBrk="0" hangingPunct="0">
              <a:lnSpc>
                <a:spcPct val="80000"/>
              </a:lnSpc>
              <a:spcBef>
                <a:spcPct val="20000"/>
              </a:spcBef>
              <a:defRPr/>
            </a:pPr>
            <a:r>
              <a:rPr lang="en-US" sz="2000" dirty="0" smtClean="0">
                <a:solidFill>
                  <a:schemeClr val="accent1">
                    <a:lumMod val="75000"/>
                  </a:schemeClr>
                </a:solidFill>
                <a:cs typeface="Arial" charset="0"/>
                <a:hlinkClick r:id="rId3"/>
              </a:rPr>
              <a:t>http://www.mass.gov/lwd/eolwd/multilingual-information/multilingual</a:t>
            </a:r>
            <a:r>
              <a:rPr lang="en-US" sz="2000" dirty="0" smtClean="0">
                <a:solidFill>
                  <a:srgbClr val="000099"/>
                </a:solidFill>
                <a:cs typeface="Arial" charset="0"/>
                <a:hlinkClick r:id="rId3"/>
              </a:rPr>
              <a:t>/</a:t>
            </a:r>
            <a:endParaRPr lang="en-US" sz="2000" dirty="0" smtClean="0">
              <a:solidFill>
                <a:srgbClr val="000099"/>
              </a:solidFill>
              <a:cs typeface="Arial" charset="0"/>
            </a:endParaRPr>
          </a:p>
        </p:txBody>
      </p:sp>
      <p:pic>
        <p:nvPicPr>
          <p:cNvPr id="6"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5188" y="4267045"/>
            <a:ext cx="2005852" cy="10549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7" name="Picture 5" descr="Multi-Lingual image"/>
          <p:cNvPicPr>
            <a:picLocks noChangeAspect="1" noChangeArrowheads="1"/>
          </p:cNvPicPr>
          <p:nvPr/>
        </p:nvPicPr>
        <p:blipFill>
          <a:blip r:embed="rId5" cstate="print"/>
          <a:srcRect/>
          <a:stretch>
            <a:fillRect/>
          </a:stretch>
        </p:blipFill>
        <p:spPr bwMode="auto">
          <a:xfrm>
            <a:off x="3759573" y="1925518"/>
            <a:ext cx="1624853" cy="1290396"/>
          </a:xfrm>
          <a:prstGeom prst="rect">
            <a:avLst/>
          </a:prstGeom>
          <a:noFill/>
        </p:spPr>
      </p:pic>
    </p:spTree>
    <p:extLst>
      <p:ext uri="{BB962C8B-B14F-4D97-AF65-F5344CB8AC3E}">
        <p14:creationId xmlns:p14="http://schemas.microsoft.com/office/powerpoint/2010/main" val="588645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Mandatory Topics </a:t>
            </a:r>
            <a:endParaRPr lang="en-US" dirty="0"/>
          </a:p>
        </p:txBody>
      </p:sp>
      <p:sp>
        <p:nvSpPr>
          <p:cNvPr id="5" name="Slide Number Placeholder 4"/>
          <p:cNvSpPr>
            <a:spLocks noGrp="1"/>
          </p:cNvSpPr>
          <p:nvPr>
            <p:ph type="sldNum" sz="quarter" idx="12"/>
          </p:nvPr>
        </p:nvSpPr>
        <p:spPr/>
        <p:txBody>
          <a:bodyPr/>
          <a:lstStyle/>
          <a:p>
            <a:fld id="{10A0F23F-F36E-4D6A-BECA-D213D0B8AC8D}" type="slidenum">
              <a:rPr lang="en-US" smtClean="0">
                <a:solidFill>
                  <a:prstClr val="black">
                    <a:tint val="75000"/>
                  </a:prstClr>
                </a:solidFill>
              </a:rPr>
              <a:pPr/>
              <a:t>18</a:t>
            </a:fld>
            <a:endParaRPr lang="en-US" dirty="0">
              <a:solidFill>
                <a:prstClr val="black">
                  <a:tint val="75000"/>
                </a:prstClr>
              </a:solidFill>
            </a:endParaRPr>
          </a:p>
        </p:txBody>
      </p:sp>
      <p:sp>
        <p:nvSpPr>
          <p:cNvPr id="8" name="Content Placeholder 7"/>
          <p:cNvSpPr>
            <a:spLocks noGrp="1"/>
          </p:cNvSpPr>
          <p:nvPr>
            <p:ph sz="half" idx="1"/>
          </p:nvPr>
        </p:nvSpPr>
        <p:spPr>
          <a:xfrm>
            <a:off x="342899" y="945938"/>
            <a:ext cx="8640417" cy="1620552"/>
          </a:xfrm>
          <a:ln w="38100">
            <a:solidFill>
              <a:srgbClr val="002060"/>
            </a:solidFill>
          </a:ln>
        </p:spPr>
        <p:txBody>
          <a:bodyPr/>
          <a:lstStyle/>
          <a:p>
            <a:pPr marL="0" indent="0">
              <a:buNone/>
            </a:pPr>
            <a:r>
              <a:rPr lang="en-US" sz="2200" dirty="0" smtClean="0"/>
              <a:t>The additional fifteen mandatory </a:t>
            </a:r>
            <a:r>
              <a:rPr lang="en-US" sz="2200" dirty="0"/>
              <a:t>topics </a:t>
            </a:r>
            <a:r>
              <a:rPr lang="en-US" sz="2200" dirty="0" smtClean="0"/>
              <a:t>are listed below and numbered accordingly with the </a:t>
            </a:r>
            <a:r>
              <a:rPr lang="en-US" sz="2200" i="1" dirty="0" smtClean="0"/>
              <a:t>At A Glance</a:t>
            </a:r>
            <a:r>
              <a:rPr lang="en-US" sz="2200" dirty="0" smtClean="0"/>
              <a:t> document &amp; the </a:t>
            </a:r>
            <a:r>
              <a:rPr lang="en-US" sz="2200" i="1" dirty="0" smtClean="0"/>
              <a:t>Explanation Guide</a:t>
            </a:r>
            <a:r>
              <a:rPr lang="en-US" sz="2200" dirty="0" smtClean="0"/>
              <a:t>. </a:t>
            </a:r>
          </a:p>
          <a:p>
            <a:pPr marL="0" indent="0">
              <a:buNone/>
            </a:pPr>
            <a:endParaRPr lang="en-US" sz="500" dirty="0"/>
          </a:p>
          <a:p>
            <a:pPr marL="0" indent="0">
              <a:buNone/>
            </a:pPr>
            <a:r>
              <a:rPr lang="en-US" sz="2200" dirty="0" smtClean="0"/>
              <a:t>These topics can be covered in a handout, </a:t>
            </a:r>
            <a:r>
              <a:rPr lang="en-US" sz="2200" dirty="0"/>
              <a:t>as a talking </a:t>
            </a:r>
            <a:r>
              <a:rPr lang="en-US" sz="2200" dirty="0" smtClean="0"/>
              <a:t>point, case study, PPT slide, role play or whatever method works best for your center</a:t>
            </a:r>
            <a:r>
              <a:rPr lang="en-US" sz="2200" dirty="0"/>
              <a:t>!</a:t>
            </a:r>
          </a:p>
          <a:p>
            <a:endParaRPr lang="en-US" sz="2600" i="1" dirty="0"/>
          </a:p>
        </p:txBody>
      </p:sp>
      <p:sp>
        <p:nvSpPr>
          <p:cNvPr id="6" name="TextBox 5"/>
          <p:cNvSpPr txBox="1"/>
          <p:nvPr/>
        </p:nvSpPr>
        <p:spPr>
          <a:xfrm>
            <a:off x="4800599" y="2681907"/>
            <a:ext cx="4182717" cy="4016484"/>
          </a:xfrm>
          <a:prstGeom prst="rect">
            <a:avLst/>
          </a:prstGeom>
          <a:noFill/>
          <a:ln w="57150">
            <a:solidFill>
              <a:srgbClr val="FFC000"/>
            </a:solidFill>
          </a:ln>
        </p:spPr>
        <p:txBody>
          <a:bodyPr wrap="square" rtlCol="0">
            <a:spAutoFit/>
          </a:bodyPr>
          <a:lstStyle/>
          <a:p>
            <a:pPr>
              <a:lnSpc>
                <a:spcPct val="150000"/>
              </a:lnSpc>
            </a:pPr>
            <a:endParaRPr lang="en-US" sz="500" b="1" dirty="0" smtClean="0">
              <a:solidFill>
                <a:schemeClr val="tx2"/>
              </a:solidFill>
            </a:endParaRPr>
          </a:p>
          <a:p>
            <a:pPr marL="457200" indent="-457200">
              <a:lnSpc>
                <a:spcPct val="150000"/>
              </a:lnSpc>
              <a:buFont typeface="+mj-lt"/>
              <a:buAutoNum type="arabicPeriod" startAt="26"/>
            </a:pPr>
            <a:r>
              <a:rPr lang="en-US" sz="2100" b="1" dirty="0" smtClean="0">
                <a:solidFill>
                  <a:schemeClr val="tx2"/>
                </a:solidFill>
              </a:rPr>
              <a:t>Individual Career Guidance</a:t>
            </a:r>
            <a:endParaRPr lang="en-US" sz="2100" dirty="0">
              <a:solidFill>
                <a:schemeClr val="tx2"/>
              </a:solidFill>
            </a:endParaRPr>
          </a:p>
          <a:p>
            <a:pPr marL="457200" indent="-457200">
              <a:lnSpc>
                <a:spcPct val="150000"/>
              </a:lnSpc>
              <a:buFont typeface="+mj-lt"/>
              <a:buAutoNum type="arabicPeriod" startAt="26"/>
            </a:pPr>
            <a:r>
              <a:rPr lang="en-US" sz="2100" b="1" dirty="0" smtClean="0">
                <a:solidFill>
                  <a:schemeClr val="tx2"/>
                </a:solidFill>
              </a:rPr>
              <a:t>Career </a:t>
            </a:r>
            <a:r>
              <a:rPr lang="en-US" sz="2100" b="1" dirty="0">
                <a:solidFill>
                  <a:schemeClr val="tx2"/>
                </a:solidFill>
              </a:rPr>
              <a:t>Guidance: Training</a:t>
            </a:r>
          </a:p>
          <a:p>
            <a:pPr marL="457200" indent="-457200">
              <a:lnSpc>
                <a:spcPct val="150000"/>
              </a:lnSpc>
              <a:buFont typeface="+mj-lt"/>
              <a:buAutoNum type="arabicPeriod" startAt="26"/>
            </a:pPr>
            <a:r>
              <a:rPr lang="en-US" sz="2100" b="1" dirty="0" smtClean="0">
                <a:solidFill>
                  <a:schemeClr val="tx2"/>
                </a:solidFill>
              </a:rPr>
              <a:t>Business </a:t>
            </a:r>
            <a:r>
              <a:rPr lang="en-US" sz="2100" b="1" dirty="0">
                <a:solidFill>
                  <a:schemeClr val="tx2"/>
                </a:solidFill>
              </a:rPr>
              <a:t>Services</a:t>
            </a:r>
          </a:p>
          <a:p>
            <a:pPr marL="457200" indent="-457200">
              <a:lnSpc>
                <a:spcPct val="150000"/>
              </a:lnSpc>
              <a:buFont typeface="+mj-lt"/>
              <a:buAutoNum type="arabicPeriod" startAt="26"/>
            </a:pPr>
            <a:r>
              <a:rPr lang="en-US" sz="2100" b="1" dirty="0">
                <a:solidFill>
                  <a:schemeClr val="tx2"/>
                </a:solidFill>
              </a:rPr>
              <a:t>Customer Feedback</a:t>
            </a:r>
          </a:p>
          <a:p>
            <a:pPr marL="457200" indent="-457200">
              <a:lnSpc>
                <a:spcPct val="150000"/>
              </a:lnSpc>
              <a:buFont typeface="+mj-lt"/>
              <a:buAutoNum type="arabicPeriod" startAt="26"/>
            </a:pPr>
            <a:r>
              <a:rPr lang="en-US" sz="2100" b="1" dirty="0" smtClean="0">
                <a:solidFill>
                  <a:schemeClr val="tx2"/>
                </a:solidFill>
              </a:rPr>
              <a:t>Customers Reporting RTW</a:t>
            </a:r>
          </a:p>
          <a:p>
            <a:pPr marL="457200" indent="-457200">
              <a:lnSpc>
                <a:spcPct val="150000"/>
              </a:lnSpc>
              <a:buFont typeface="+mj-lt"/>
              <a:buAutoNum type="arabicPeriod" startAt="26"/>
            </a:pPr>
            <a:r>
              <a:rPr lang="en-US" sz="2100" b="1" dirty="0" smtClean="0">
                <a:solidFill>
                  <a:schemeClr val="tx2"/>
                </a:solidFill>
              </a:rPr>
              <a:t>Next </a:t>
            </a:r>
            <a:r>
              <a:rPr lang="en-US" sz="2100" b="1" dirty="0">
                <a:solidFill>
                  <a:schemeClr val="tx2"/>
                </a:solidFill>
              </a:rPr>
              <a:t>Steps after CCS</a:t>
            </a:r>
          </a:p>
          <a:p>
            <a:pPr marL="457200" indent="-457200">
              <a:lnSpc>
                <a:spcPct val="150000"/>
              </a:lnSpc>
              <a:buFont typeface="+mj-lt"/>
              <a:buAutoNum type="arabicPeriod" startAt="26"/>
            </a:pPr>
            <a:r>
              <a:rPr lang="en-US" sz="2100" b="1" dirty="0" smtClean="0">
                <a:solidFill>
                  <a:schemeClr val="tx2"/>
                </a:solidFill>
              </a:rPr>
              <a:t>Career Action Plan</a:t>
            </a:r>
            <a:endParaRPr lang="en-US" sz="800" b="1" dirty="0" smtClean="0">
              <a:solidFill>
                <a:schemeClr val="tx2"/>
              </a:solidFill>
            </a:endParaRPr>
          </a:p>
          <a:p>
            <a:pPr>
              <a:lnSpc>
                <a:spcPct val="150000"/>
              </a:lnSpc>
            </a:pPr>
            <a:endParaRPr lang="en-US" b="1" dirty="0">
              <a:solidFill>
                <a:schemeClr val="tx2"/>
              </a:solidFill>
            </a:endParaRPr>
          </a:p>
        </p:txBody>
      </p:sp>
      <p:sp>
        <p:nvSpPr>
          <p:cNvPr id="7" name="TextBox 6"/>
          <p:cNvSpPr txBox="1"/>
          <p:nvPr/>
        </p:nvSpPr>
        <p:spPr>
          <a:xfrm>
            <a:off x="236883" y="2681907"/>
            <a:ext cx="4267200" cy="4035657"/>
          </a:xfrm>
          <a:prstGeom prst="rect">
            <a:avLst/>
          </a:prstGeom>
          <a:noFill/>
          <a:ln w="57150">
            <a:solidFill>
              <a:srgbClr val="FFC000"/>
            </a:solidFill>
          </a:ln>
        </p:spPr>
        <p:txBody>
          <a:bodyPr wrap="square" rtlCol="0">
            <a:spAutoFit/>
          </a:bodyPr>
          <a:lstStyle/>
          <a:p>
            <a:pPr>
              <a:lnSpc>
                <a:spcPct val="150000"/>
              </a:lnSpc>
            </a:pPr>
            <a:endParaRPr lang="en-US" sz="500" b="1" dirty="0" smtClean="0">
              <a:solidFill>
                <a:schemeClr val="tx2"/>
              </a:solidFill>
            </a:endParaRPr>
          </a:p>
          <a:p>
            <a:pPr marL="457200" indent="-457200">
              <a:lnSpc>
                <a:spcPct val="150000"/>
              </a:lnSpc>
              <a:buFont typeface="+mj-lt"/>
              <a:buAutoNum type="arabicPeriod" startAt="18"/>
            </a:pPr>
            <a:r>
              <a:rPr lang="en-US" sz="2100" b="1" dirty="0" smtClean="0">
                <a:solidFill>
                  <a:schemeClr val="tx2"/>
                </a:solidFill>
              </a:rPr>
              <a:t>Resource </a:t>
            </a:r>
            <a:r>
              <a:rPr lang="en-US" sz="2100" b="1" dirty="0">
                <a:solidFill>
                  <a:schemeClr val="tx2"/>
                </a:solidFill>
              </a:rPr>
              <a:t>Room</a:t>
            </a:r>
          </a:p>
          <a:p>
            <a:pPr marL="457200" indent="-457200">
              <a:lnSpc>
                <a:spcPct val="150000"/>
              </a:lnSpc>
              <a:buFont typeface="+mj-lt"/>
              <a:buAutoNum type="arabicPeriod" startAt="18"/>
            </a:pPr>
            <a:r>
              <a:rPr lang="en-US" sz="2100" b="1" dirty="0">
                <a:solidFill>
                  <a:schemeClr val="tx2"/>
                </a:solidFill>
              </a:rPr>
              <a:t>Job Search Process </a:t>
            </a:r>
            <a:r>
              <a:rPr lang="en-US" sz="2100" b="1" dirty="0" smtClean="0">
                <a:solidFill>
                  <a:schemeClr val="tx2"/>
                </a:solidFill>
              </a:rPr>
              <a:t> </a:t>
            </a:r>
            <a:endParaRPr lang="en-US" sz="2100" b="1" dirty="0">
              <a:solidFill>
                <a:schemeClr val="tx2"/>
              </a:solidFill>
            </a:endParaRPr>
          </a:p>
          <a:p>
            <a:pPr marL="457200" indent="-457200">
              <a:lnSpc>
                <a:spcPct val="150000"/>
              </a:lnSpc>
              <a:buFont typeface="+mj-lt"/>
              <a:buAutoNum type="arabicPeriod" startAt="18"/>
            </a:pPr>
            <a:r>
              <a:rPr lang="en-US" sz="2100" b="1" dirty="0" smtClean="0">
                <a:solidFill>
                  <a:schemeClr val="tx2"/>
                </a:solidFill>
              </a:rPr>
              <a:t>Assessments</a:t>
            </a:r>
            <a:endParaRPr lang="en-US" sz="2100" b="1" dirty="0">
              <a:solidFill>
                <a:schemeClr val="tx2"/>
              </a:solidFill>
            </a:endParaRPr>
          </a:p>
          <a:p>
            <a:pPr marL="457200" indent="-457200">
              <a:lnSpc>
                <a:spcPct val="150000"/>
              </a:lnSpc>
              <a:buFont typeface="+mj-lt"/>
              <a:buAutoNum type="arabicPeriod" startAt="18"/>
            </a:pPr>
            <a:r>
              <a:rPr lang="en-US" sz="2100" b="1" dirty="0" smtClean="0">
                <a:solidFill>
                  <a:schemeClr val="tx2"/>
                </a:solidFill>
              </a:rPr>
              <a:t>Labor Market Information (LMI)</a:t>
            </a:r>
          </a:p>
          <a:p>
            <a:pPr marL="457200" indent="-457200">
              <a:lnSpc>
                <a:spcPct val="150000"/>
              </a:lnSpc>
              <a:buFont typeface="+mj-lt"/>
              <a:buAutoNum type="arabicPeriod" startAt="18"/>
            </a:pPr>
            <a:r>
              <a:rPr lang="en-US" sz="2100" b="1" dirty="0" smtClean="0">
                <a:solidFill>
                  <a:schemeClr val="tx2"/>
                </a:solidFill>
              </a:rPr>
              <a:t>LMI Worksheet</a:t>
            </a:r>
            <a:endParaRPr lang="en-US" sz="2100" b="1" dirty="0">
              <a:solidFill>
                <a:schemeClr val="tx2"/>
              </a:solidFill>
            </a:endParaRPr>
          </a:p>
          <a:p>
            <a:pPr marL="457200" indent="-457200">
              <a:lnSpc>
                <a:spcPct val="150000"/>
              </a:lnSpc>
              <a:buFont typeface="+mj-lt"/>
              <a:buAutoNum type="arabicPeriod" startAt="18"/>
            </a:pPr>
            <a:r>
              <a:rPr lang="en-US" sz="2100" b="1" dirty="0" smtClean="0">
                <a:solidFill>
                  <a:schemeClr val="tx2"/>
                </a:solidFill>
              </a:rPr>
              <a:t>Benefits </a:t>
            </a:r>
            <a:r>
              <a:rPr lang="en-US" sz="2100" b="1" dirty="0">
                <a:solidFill>
                  <a:schemeClr val="tx2"/>
                </a:solidFill>
              </a:rPr>
              <a:t>of Tracking Job Search</a:t>
            </a:r>
          </a:p>
          <a:p>
            <a:pPr marL="457200" indent="-457200">
              <a:lnSpc>
                <a:spcPct val="150000"/>
              </a:lnSpc>
              <a:buFont typeface="+mj-lt"/>
              <a:buAutoNum type="arabicPeriod" startAt="18"/>
            </a:pPr>
            <a:r>
              <a:rPr lang="en-US" sz="2100" b="1" dirty="0">
                <a:solidFill>
                  <a:schemeClr val="tx2"/>
                </a:solidFill>
              </a:rPr>
              <a:t>Work Search </a:t>
            </a:r>
            <a:r>
              <a:rPr lang="en-US" sz="2100" b="1" dirty="0" smtClean="0">
                <a:solidFill>
                  <a:schemeClr val="tx2"/>
                </a:solidFill>
              </a:rPr>
              <a:t>Logs</a:t>
            </a:r>
          </a:p>
          <a:p>
            <a:pPr marL="457200" indent="-457200">
              <a:lnSpc>
                <a:spcPct val="150000"/>
              </a:lnSpc>
              <a:buFont typeface="+mj-lt"/>
              <a:buAutoNum type="arabicPeriod" startAt="18"/>
            </a:pPr>
            <a:r>
              <a:rPr lang="en-US" sz="2100" b="1" dirty="0" smtClean="0">
                <a:solidFill>
                  <a:schemeClr val="tx2"/>
                </a:solidFill>
              </a:rPr>
              <a:t>Career Center Workshops</a:t>
            </a:r>
            <a:endParaRPr lang="en-US" sz="500" b="1" dirty="0" smtClean="0">
              <a:solidFill>
                <a:schemeClr val="tx2"/>
              </a:solidFill>
            </a:endParaRPr>
          </a:p>
        </p:txBody>
      </p:sp>
    </p:spTree>
    <p:extLst>
      <p:ext uri="{BB962C8B-B14F-4D97-AF65-F5344CB8AC3E}">
        <p14:creationId xmlns:p14="http://schemas.microsoft.com/office/powerpoint/2010/main" val="3489944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Getting to Know Us</a:t>
            </a:r>
            <a:endParaRPr lang="en-US" sz="4800" dirty="0"/>
          </a:p>
        </p:txBody>
      </p:sp>
      <p:sp>
        <p:nvSpPr>
          <p:cNvPr id="4" name="Slide Number Placeholder 3"/>
          <p:cNvSpPr>
            <a:spLocks noGrp="1"/>
          </p:cNvSpPr>
          <p:nvPr>
            <p:ph type="sldNum" sz="quarter" idx="12"/>
          </p:nvPr>
        </p:nvSpPr>
        <p:spPr>
          <a:xfrm>
            <a:off x="6629400" y="6400800"/>
            <a:ext cx="2133600" cy="365125"/>
          </a:xfrm>
        </p:spPr>
        <p:txBody>
          <a:bodyPr/>
          <a:lstStyle/>
          <a:p>
            <a:fld id="{10A0F23F-F36E-4D6A-BECA-D213D0B8AC8D}" type="slidenum">
              <a:rPr lang="en-US" smtClean="0"/>
              <a:t>1</a:t>
            </a:fld>
            <a:endParaRPr lang="en-US" dirty="0"/>
          </a:p>
        </p:txBody>
      </p:sp>
    </p:spTree>
    <p:extLst>
      <p:ext uri="{BB962C8B-B14F-4D97-AF65-F5344CB8AC3E}">
        <p14:creationId xmlns:p14="http://schemas.microsoft.com/office/powerpoint/2010/main" val="31849511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200" dirty="0" smtClean="0"/>
              <a:t>The Career Center Can Help You</a:t>
            </a:r>
            <a:endParaRPr lang="en-US" sz="4200" dirty="0"/>
          </a:p>
        </p:txBody>
      </p:sp>
      <p:sp>
        <p:nvSpPr>
          <p:cNvPr id="4" name="Slide Number Placeholder 3"/>
          <p:cNvSpPr>
            <a:spLocks noGrp="1"/>
          </p:cNvSpPr>
          <p:nvPr>
            <p:ph type="sldNum" sz="quarter" idx="12"/>
          </p:nvPr>
        </p:nvSpPr>
        <p:spPr/>
        <p:txBody>
          <a:bodyPr/>
          <a:lstStyle/>
          <a:p>
            <a:fld id="{10A0F23F-F36E-4D6A-BECA-D213D0B8AC8D}" type="slidenum">
              <a:rPr lang="en-US" smtClean="0"/>
              <a:t>2</a:t>
            </a:fld>
            <a:endParaRPr lang="en-US" dirty="0"/>
          </a:p>
        </p:txBody>
      </p:sp>
    </p:spTree>
    <p:extLst>
      <p:ext uri="{BB962C8B-B14F-4D97-AF65-F5344CB8AC3E}">
        <p14:creationId xmlns:p14="http://schemas.microsoft.com/office/powerpoint/2010/main" val="195373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12"/>
          </p:nvPr>
        </p:nvSpPr>
        <p:spPr/>
        <p:txBody>
          <a:bodyPr/>
          <a:lstStyle/>
          <a:p>
            <a:fld id="{10A0F23F-F36E-4D6A-BECA-D213D0B8AC8D}" type="slidenum">
              <a:rPr lang="en-US" smtClean="0"/>
              <a:t>3</a:t>
            </a:fld>
            <a:endParaRPr lang="en-US" dirty="0"/>
          </a:p>
        </p:txBody>
      </p:sp>
      <p:sp>
        <p:nvSpPr>
          <p:cNvPr id="9" name="Title 8"/>
          <p:cNvSpPr>
            <a:spLocks noGrp="1"/>
          </p:cNvSpPr>
          <p:nvPr>
            <p:ph type="title"/>
          </p:nvPr>
        </p:nvSpPr>
        <p:spPr>
          <a:xfrm>
            <a:off x="0" y="0"/>
            <a:ext cx="9144000" cy="838200"/>
          </a:xfrm>
        </p:spPr>
        <p:txBody>
          <a:bodyPr>
            <a:normAutofit/>
          </a:bodyPr>
          <a:lstStyle/>
          <a:p>
            <a:r>
              <a:rPr lang="en-US" sz="4400" dirty="0" smtClean="0"/>
              <a:t>Individual Needs Assessment (INA)</a:t>
            </a:r>
            <a:endParaRPr lang="en-US" sz="4400" dirty="0"/>
          </a:p>
        </p:txBody>
      </p:sp>
    </p:spTree>
    <p:extLst>
      <p:ext uri="{BB962C8B-B14F-4D97-AF65-F5344CB8AC3E}">
        <p14:creationId xmlns:p14="http://schemas.microsoft.com/office/powerpoint/2010/main" val="3762940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Customers with Disabilities</a:t>
            </a:r>
            <a:endParaRPr lang="en-US" sz="4400" dirty="0"/>
          </a:p>
        </p:txBody>
      </p:sp>
      <p:sp>
        <p:nvSpPr>
          <p:cNvPr id="4" name="Slide Number Placeholder 3"/>
          <p:cNvSpPr>
            <a:spLocks noGrp="1"/>
          </p:cNvSpPr>
          <p:nvPr>
            <p:ph type="sldNum" sz="quarter" idx="12"/>
          </p:nvPr>
        </p:nvSpPr>
        <p:spPr/>
        <p:txBody>
          <a:bodyPr/>
          <a:lstStyle/>
          <a:p>
            <a:fld id="{10A0F23F-F36E-4D6A-BECA-D213D0B8AC8D}" type="slidenum">
              <a:rPr lang="en-US" smtClean="0"/>
              <a:t>4</a:t>
            </a:fld>
            <a:endParaRPr lang="en-US" dirty="0"/>
          </a:p>
        </p:txBody>
      </p:sp>
    </p:spTree>
    <p:extLst>
      <p:ext uri="{BB962C8B-B14F-4D97-AF65-F5344CB8AC3E}">
        <p14:creationId xmlns:p14="http://schemas.microsoft.com/office/powerpoint/2010/main" val="1725781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Young Adults</a:t>
            </a:r>
            <a:endParaRPr lang="en-US" sz="4400" dirty="0"/>
          </a:p>
        </p:txBody>
      </p:sp>
      <p:sp>
        <p:nvSpPr>
          <p:cNvPr id="5" name="Slide Number Placeholder 4"/>
          <p:cNvSpPr>
            <a:spLocks noGrp="1"/>
          </p:cNvSpPr>
          <p:nvPr>
            <p:ph type="sldNum" sz="quarter" idx="12"/>
          </p:nvPr>
        </p:nvSpPr>
        <p:spPr/>
        <p:txBody>
          <a:bodyPr/>
          <a:lstStyle/>
          <a:p>
            <a:fld id="{10A0F23F-F36E-4D6A-BECA-D213D0B8AC8D}" type="slidenum">
              <a:rPr lang="en-US" smtClean="0"/>
              <a:t>5</a:t>
            </a:fld>
            <a:endParaRPr lang="en-US" dirty="0"/>
          </a:p>
        </p:txBody>
      </p:sp>
    </p:spTree>
    <p:extLst>
      <p:ext uri="{BB962C8B-B14F-4D97-AF65-F5344CB8AC3E}">
        <p14:creationId xmlns:p14="http://schemas.microsoft.com/office/powerpoint/2010/main" val="11676070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Career Center Partnerships</a:t>
            </a:r>
            <a:endParaRPr lang="en-US" sz="4400" dirty="0"/>
          </a:p>
        </p:txBody>
      </p:sp>
      <p:sp>
        <p:nvSpPr>
          <p:cNvPr id="3" name="Slide Number Placeholder 2"/>
          <p:cNvSpPr>
            <a:spLocks noGrp="1"/>
          </p:cNvSpPr>
          <p:nvPr>
            <p:ph type="sldNum" sz="quarter" idx="12"/>
          </p:nvPr>
        </p:nvSpPr>
        <p:spPr/>
        <p:txBody>
          <a:bodyPr/>
          <a:lstStyle/>
          <a:p>
            <a:fld id="{10A0F23F-F36E-4D6A-BECA-D213D0B8AC8D}" type="slidenum">
              <a:rPr lang="en-US" smtClean="0"/>
              <a:t>6</a:t>
            </a:fld>
            <a:endParaRPr lang="en-US" dirty="0"/>
          </a:p>
        </p:txBody>
      </p:sp>
    </p:spTree>
    <p:extLst>
      <p:ext uri="{BB962C8B-B14F-4D97-AF65-F5344CB8AC3E}">
        <p14:creationId xmlns:p14="http://schemas.microsoft.com/office/powerpoint/2010/main" val="2605990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Connect to Community Resources</a:t>
            </a:r>
            <a:endParaRPr lang="en-US" sz="4400" dirty="0"/>
          </a:p>
        </p:txBody>
      </p:sp>
      <p:sp>
        <p:nvSpPr>
          <p:cNvPr id="5" name="Slide Number Placeholder 4"/>
          <p:cNvSpPr>
            <a:spLocks noGrp="1"/>
          </p:cNvSpPr>
          <p:nvPr>
            <p:ph type="sldNum" sz="quarter" idx="12"/>
          </p:nvPr>
        </p:nvSpPr>
        <p:spPr/>
        <p:txBody>
          <a:bodyPr/>
          <a:lstStyle/>
          <a:p>
            <a:fld id="{10A0F23F-F36E-4D6A-BECA-D213D0B8AC8D}" type="slidenum">
              <a:rPr lang="en-US" smtClean="0"/>
              <a:t>7</a:t>
            </a:fld>
            <a:endParaRPr lang="en-US" dirty="0"/>
          </a:p>
        </p:txBody>
      </p:sp>
    </p:spTree>
    <p:extLst>
      <p:ext uri="{BB962C8B-B14F-4D97-AF65-F5344CB8AC3E}">
        <p14:creationId xmlns:p14="http://schemas.microsoft.com/office/powerpoint/2010/main" val="2175942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46"/>
            <a:ext cx="9144000" cy="829654"/>
          </a:xfrm>
        </p:spPr>
        <p:txBody>
          <a:bodyPr>
            <a:normAutofit fontScale="90000"/>
          </a:bodyPr>
          <a:lstStyle/>
          <a:p>
            <a:r>
              <a:rPr lang="en-US" sz="3200" dirty="0"/>
              <a:t/>
            </a:r>
            <a:br>
              <a:rPr lang="en-US" sz="3200" dirty="0"/>
            </a:br>
            <a:r>
              <a:rPr lang="en-US" sz="3200" dirty="0" smtClean="0"/>
              <a:t/>
            </a:r>
            <a:br>
              <a:rPr lang="en-US" sz="3200" dirty="0" smtClean="0"/>
            </a:br>
            <a:r>
              <a:rPr lang="en-US" sz="4900" dirty="0" smtClean="0"/>
              <a:t>Massachusetts JobQuest</a:t>
            </a:r>
            <a:br>
              <a:rPr lang="en-US" sz="4900" dirty="0" smtClean="0"/>
            </a:br>
            <a:endParaRPr lang="en-US" sz="4900" dirty="0"/>
          </a:p>
        </p:txBody>
      </p:sp>
      <p:sp>
        <p:nvSpPr>
          <p:cNvPr id="5" name="Slide Number Placeholder 4"/>
          <p:cNvSpPr>
            <a:spLocks noGrp="1"/>
          </p:cNvSpPr>
          <p:nvPr>
            <p:ph type="sldNum" sz="quarter" idx="12"/>
          </p:nvPr>
        </p:nvSpPr>
        <p:spPr/>
        <p:txBody>
          <a:bodyPr/>
          <a:lstStyle/>
          <a:p>
            <a:fld id="{10A0F23F-F36E-4D6A-BECA-D213D0B8AC8D}" type="slidenum">
              <a:rPr lang="en-US" smtClean="0"/>
              <a:t>8</a:t>
            </a:fld>
            <a:endParaRPr lang="en-US" dirty="0"/>
          </a:p>
        </p:txBody>
      </p:sp>
    </p:spTree>
    <p:extLst>
      <p:ext uri="{BB962C8B-B14F-4D97-AF65-F5344CB8AC3E}">
        <p14:creationId xmlns:p14="http://schemas.microsoft.com/office/powerpoint/2010/main" val="8339649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8940</TotalTime>
  <Words>2330</Words>
  <Application>Microsoft Office PowerPoint</Application>
  <PresentationFormat>On-screen Show (4:3)</PresentationFormat>
  <Paragraphs>433</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Courier New</vt:lpstr>
      <vt:lpstr>Wingdings</vt:lpstr>
      <vt:lpstr>Office Theme</vt:lpstr>
      <vt:lpstr>Introduction of Updated CCS</vt:lpstr>
      <vt:lpstr>Getting to Know Us</vt:lpstr>
      <vt:lpstr>The Career Center Can Help You</vt:lpstr>
      <vt:lpstr>Individual Needs Assessment (INA)</vt:lpstr>
      <vt:lpstr>Customers with Disabilities</vt:lpstr>
      <vt:lpstr>Young Adults</vt:lpstr>
      <vt:lpstr>Career Center Partnerships</vt:lpstr>
      <vt:lpstr>Connect to Community Resources</vt:lpstr>
      <vt:lpstr>  Massachusetts JobQuest </vt:lpstr>
      <vt:lpstr>Training Opportunities Program (TOP) Section 30</vt:lpstr>
      <vt:lpstr>Veteran Services</vt:lpstr>
      <vt:lpstr>Services to Migrant Seasonal Farmworkers (MSFWs) and Agricultural Employers</vt:lpstr>
      <vt:lpstr>Work Opportunity Tax Credit (WOTC)</vt:lpstr>
      <vt:lpstr>Trade Programs</vt:lpstr>
      <vt:lpstr>National Dislocated Worker Grants (NDWGs)</vt:lpstr>
      <vt:lpstr>Department of Unemployment Assistance (DUA)</vt:lpstr>
      <vt:lpstr>ReEmployment Services and Eligibility Assessment (RESEA)</vt:lpstr>
      <vt:lpstr>Multilingual Services</vt:lpstr>
      <vt:lpstr>Additional Mandatory Topics </vt:lpstr>
    </vt:vector>
  </TitlesOfParts>
  <Company>EOLWD</Company>
  <LinksUpToDate>false</LinksUpToDate>
  <SharedDoc>false</SharedDoc>
  <HyperlinksChanged>false</HyperlinksChanged>
  <AppVersion>16.0000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2016-11-28T14:27:13Z</dcterms:created>
  <dc:creator>Leonard, Kim (EOL)</dc:creator>
  <lastModifiedBy>Fallon, Erin (EOL)</lastModifiedBy>
  <lastPrinted>2017-05-08T13:10:07Z</lastPrinted>
  <dcterms:modified xsi:type="dcterms:W3CDTF">2017-05-12T15:12:06Z</dcterms:modified>
  <revision>440</revision>
  <dc:title>PowerPoint Presentation</dc:title>
</coreProperties>
</file>