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sldIdLst>
    <p:sldId id="2145705601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CC3010-D752-3C46-7DC7-E6EB8D5D6342}" name="Petrik, Brittanee L. (EHS)" initials="BP" userId="S::Brittanee.L.Petrik@mass.gov::6c6e3b48-8079-49cd-ae49-1a4102f652ff" providerId="AD"/>
  <p188:author id="{E874F55A-8AE6-DC32-61B9-A2AFA325A3AA}" name="Jona, Vered (EHS)" initials="VJ" userId="S::vered.jona@mass.gov::82a30348-5009-4405-a4e4-1e0ed717818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Cassel Kraft" initials="ACK" lastIdx="12" clrIdx="0">
    <p:extLst>
      <p:ext uri="{19B8F6BF-5375-455C-9EA6-DF929625EA0E}">
        <p15:presenceInfo xmlns:p15="http://schemas.microsoft.com/office/powerpoint/2012/main" userId="Amanda Cassel Kraft" providerId="None"/>
      </p:ext>
    </p:extLst>
  </p:cmAuthor>
  <p:cmAuthor id="2" name="Tierney, Laxmi (EHS)" initials="TL(" lastIdx="26" clrIdx="1">
    <p:extLst>
      <p:ext uri="{19B8F6BF-5375-455C-9EA6-DF929625EA0E}">
        <p15:presenceInfo xmlns:p15="http://schemas.microsoft.com/office/powerpoint/2012/main" userId="S::Laxmi.Tierney@massmail.state.ma.us::e28d0aa0-4ce9-4140-ba84-85fe89b02c2e" providerId="AD"/>
      </p:ext>
    </p:extLst>
  </p:cmAuthor>
  <p:cmAuthor id="3" name="Levine, Mike (EHS)" initials="LM(" lastIdx="14" clrIdx="2">
    <p:extLst>
      <p:ext uri="{19B8F6BF-5375-455C-9EA6-DF929625EA0E}">
        <p15:presenceInfo xmlns:p15="http://schemas.microsoft.com/office/powerpoint/2012/main" userId="S::mike.levine@mass.gov::fd31057d-0fcd-48ce-9827-6667b8a2568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87E73-84FB-49C5-9515-B094A0C97FDE}" v="3" dt="2024-11-07T19:41:28.0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8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75361-F7E4-4BCC-8EAA-983910CA6FD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D8DC5-30CC-4CC5-984C-9258044D4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19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2" name="Object 1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21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8338" y="2778777"/>
            <a:ext cx="4956485" cy="323165"/>
          </a:xfrm>
        </p:spPr>
        <p:txBody>
          <a:bodyPr wrap="square" lIns="0" tIns="0" rIns="0" bIns="0">
            <a:spAutoFit/>
          </a:bodyPr>
          <a:lstStyle>
            <a:lvl1pPr algn="l"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9604" y="4937762"/>
            <a:ext cx="2781211" cy="161583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05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" name="TitleTopPlaceholder"/>
          <p:cNvSpPr>
            <a:spLocks noChangeArrowheads="1"/>
          </p:cNvSpPr>
          <p:nvPr userDrawn="1"/>
        </p:nvSpPr>
        <p:spPr bwMode="ltGray">
          <a:xfrm>
            <a:off x="2125655" y="3245971"/>
            <a:ext cx="2125653" cy="436455"/>
          </a:xfrm>
          <a:prstGeom prst="rect">
            <a:avLst/>
          </a:prstGeom>
          <a:solidFill>
            <a:srgbClr val="5E8BFF">
              <a:alpha val="76863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9972" tIns="34986" rIns="69972" bIns="3498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TitleTopPlaceholder"/>
          <p:cNvSpPr>
            <a:spLocks noChangeArrowheads="1"/>
          </p:cNvSpPr>
          <p:nvPr userDrawn="1"/>
        </p:nvSpPr>
        <p:spPr bwMode="ltGray">
          <a:xfrm>
            <a:off x="2" y="3245971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9972" tIns="34986" rIns="69972" bIns="3498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TitleTopPlaceholder"/>
          <p:cNvSpPr>
            <a:spLocks noChangeArrowheads="1"/>
          </p:cNvSpPr>
          <p:nvPr userDrawn="1"/>
        </p:nvSpPr>
        <p:spPr bwMode="ltGray">
          <a:xfrm>
            <a:off x="3886006" y="3246847"/>
            <a:ext cx="5257994" cy="436455"/>
          </a:xfrm>
          <a:prstGeom prst="rect">
            <a:avLst/>
          </a:prstGeom>
          <a:solidFill>
            <a:srgbClr val="009900">
              <a:alpha val="68627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9972" tIns="34986" rIns="69972" bIns="3498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8" y="2029607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McK Disclaimer"/>
          <p:cNvSpPr>
            <a:spLocks noChangeArrowheads="1"/>
          </p:cNvSpPr>
          <p:nvPr userDrawn="1"/>
        </p:nvSpPr>
        <p:spPr bwMode="auto">
          <a:xfrm>
            <a:off x="2689602" y="4420346"/>
            <a:ext cx="5616198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defTabSz="602816" eaLnBrk="0" hangingPunct="0"/>
            <a:r>
              <a:rPr lang="en-US" sz="1500">
                <a:solidFill>
                  <a:schemeClr val="tx2"/>
                </a:solidFill>
                <a:latin typeface="Arial"/>
                <a:ea typeface="ＭＳ Ｐゴシック"/>
              </a:rPr>
              <a:t>Executive Office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274465581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9600" y="1066804"/>
            <a:ext cx="2901756" cy="1015663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170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ow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028700" y="1371600"/>
            <a:ext cx="7086600" cy="43434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0704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8" name="Object 2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74294"/>
            <a:ext cx="8741664" cy="21929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716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5654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7592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9530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1" y="944436"/>
            <a:ext cx="756938" cy="276999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1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4686301" y="944436"/>
            <a:ext cx="756938" cy="276999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2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7086601" y="944436"/>
            <a:ext cx="756938" cy="276999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2590800" y="1752604"/>
            <a:ext cx="2901756" cy="101566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798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5800" y="1143002"/>
            <a:ext cx="2901756" cy="101566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785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941836424"/>
              </p:ext>
            </p:ext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8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736" y="274294"/>
            <a:ext cx="8763000" cy="21929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914404"/>
            <a:ext cx="2901756" cy="10156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Slide Number"/>
          <p:cNvSpPr txBox="1">
            <a:spLocks/>
          </p:cNvSpPr>
          <p:nvPr userDrawn="1"/>
        </p:nvSpPr>
        <p:spPr bwMode="auto">
          <a:xfrm>
            <a:off x="8882475" y="6631069"/>
            <a:ext cx="117020" cy="115416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750" smtClean="0">
                <a:solidFill>
                  <a:srgbClr val="000000"/>
                </a:solidFill>
                <a:latin typeface="Arial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75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5715000" y="6611833"/>
            <a:ext cx="3116490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255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55" lvl="1" indent="-192067" defTabSz="895255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51" lvl="2" indent="-261910" defTabSz="895255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98" lvl="3" indent="-155558" defTabSz="895255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728" lvl="4" indent="-130162" defTabSz="895255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buClr>
                <a:srgbClr val="000000"/>
              </a:buClr>
            </a:pPr>
            <a:r>
              <a:rPr lang="en-US" sz="750" dirty="0">
                <a:solidFill>
                  <a:srgbClr val="000000"/>
                </a:solidFill>
                <a:latin typeface="Arial"/>
              </a:rPr>
              <a:t>Confidential – for policy development purposes only   |</a:t>
            </a:r>
          </a:p>
        </p:txBody>
      </p:sp>
    </p:spTree>
    <p:extLst>
      <p:ext uri="{BB962C8B-B14F-4D97-AF65-F5344CB8AC3E}">
        <p14:creationId xmlns:p14="http://schemas.microsoft.com/office/powerpoint/2010/main" val="115326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hf hdr="0" dt="0"/>
  <p:txStyles>
    <p:titleStyle>
      <a:lvl1pPr algn="l" defTabSz="685800" rtl="0" eaLnBrk="1" latinLnBrk="0" hangingPunct="1">
        <a:spcBef>
          <a:spcPct val="0"/>
        </a:spcBef>
        <a:buNone/>
        <a:defRPr sz="1425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72641" indent="-172641" algn="l" defTabSz="685800" rtl="0" eaLnBrk="1" latinLnBrk="0" hangingPunct="1"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47663" indent="-171450" algn="l" defTabSz="685800" rtl="0" eaLnBrk="1" latinLnBrk="0" hangingPunct="1">
        <a:spcBef>
          <a:spcPts val="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14350" indent="-171450" algn="l" defTabSz="685800" rtl="0" eaLnBrk="1" latinLnBrk="0" hangingPunct="1">
        <a:spcBef>
          <a:spcPts val="0"/>
        </a:spcBef>
        <a:buSzPct val="125000"/>
        <a:buFont typeface="Arial" panose="020B0604020202020204" pitchFamily="34" charset="0"/>
        <a:buChar char="▫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86991" indent="-171450" algn="l" defTabSz="685800" rtl="0" eaLnBrk="1" latinLnBrk="0" hangingPunct="1">
        <a:spcBef>
          <a:spcPts val="0"/>
        </a:spcBef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4BA963-E4C8-0D8E-1076-17907EA406FF}"/>
              </a:ext>
            </a:extLst>
          </p:cNvPr>
          <p:cNvSpPr txBox="1"/>
          <p:nvPr/>
        </p:nvSpPr>
        <p:spPr>
          <a:xfrm>
            <a:off x="173736" y="998121"/>
            <a:ext cx="56712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Safe and Successful Youth Initiative (</a:t>
            </a:r>
            <a:r>
              <a:rPr lang="en-US" sz="1800" b="1" dirty="0">
                <a:solidFill>
                  <a:srgbClr val="FF0000"/>
                </a:solidFill>
              </a:rPr>
              <a:t>SSYI</a:t>
            </a:r>
            <a:r>
              <a:rPr lang="en-US" sz="1800" b="1" dirty="0"/>
              <a:t>)  structure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238B7A-786A-6005-785C-80685BC98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36" y="1482119"/>
            <a:ext cx="5187584" cy="48019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BA0BF96-BFE8-745C-E1FC-114E2DE55E1D}"/>
              </a:ext>
            </a:extLst>
          </p:cNvPr>
          <p:cNvSpPr txBox="1"/>
          <p:nvPr/>
        </p:nvSpPr>
        <p:spPr>
          <a:xfrm>
            <a:off x="6145452" y="1482119"/>
            <a:ext cx="299854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Line Item 4000-0005</a:t>
            </a:r>
            <a:br>
              <a:rPr lang="en-US" sz="1400" dirty="0"/>
            </a:b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FY25: $10,952,630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14 grantees </a:t>
            </a:r>
            <a:br>
              <a:rPr lang="en-US" sz="1400" dirty="0"/>
            </a:b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43 subcontractors </a:t>
            </a:r>
            <a:br>
              <a:rPr lang="en-US" sz="1400" dirty="0"/>
            </a:b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3 TA/IT/Eval contracts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Approximately 2,000 youth served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F2D5F8E-FFA9-42EE-BA30-B60F8E0A7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36" y="137718"/>
            <a:ext cx="8763000" cy="492443"/>
          </a:xfrm>
        </p:spPr>
        <p:txBody>
          <a:bodyPr vert="horz"/>
          <a:lstStyle/>
          <a:p>
            <a:pPr algn="ctr"/>
            <a:r>
              <a:rPr lang="en-US" sz="1600" dirty="0">
                <a:latin typeface="Arial"/>
                <a:cs typeface="Arial"/>
              </a:rPr>
              <a:t>Claiming Federal Financial Participation (FFP) for Community Violence Prevention   </a:t>
            </a:r>
            <a:br>
              <a:rPr lang="en-US" sz="1600" dirty="0">
                <a:latin typeface="Arial"/>
                <a:cs typeface="Arial"/>
              </a:rPr>
            </a:br>
            <a:r>
              <a:rPr lang="en-US" sz="1600" dirty="0">
                <a:latin typeface="Arial"/>
                <a:cs typeface="Arial"/>
              </a:rPr>
              <a:t>DRAFT not for distribution  </a:t>
            </a:r>
          </a:p>
        </p:txBody>
      </p:sp>
    </p:spTree>
    <p:extLst>
      <p:ext uri="{BB962C8B-B14F-4D97-AF65-F5344CB8AC3E}">
        <p14:creationId xmlns:p14="http://schemas.microsoft.com/office/powerpoint/2010/main" val="3420504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085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blEEfJJRA3Z_qO1pXby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.TcTX_dx.tdoQ_GivVB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m8S55baQtz7LEf4MoC1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qM3SISEIKLw7bvuLj2dQ"/>
</p:tagLst>
</file>

<file path=ppt/theme/theme1.xml><?xml version="1.0" encoding="utf-8"?>
<a:theme xmlns:a="http://schemas.openxmlformats.org/drawingml/2006/main" name="2_Office Theme">
  <a:themeElements>
    <a:clrScheme name="Strategy Team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51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2_Office Theme</vt:lpstr>
      <vt:lpstr>think-cell Slide</vt:lpstr>
      <vt:lpstr>Claiming Federal Financial Participation (FFP) for Community Violence Prevention    DRAFT not for distribution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Tierney, Laxmi (EHS)</dc:creator>
  <cp:lastModifiedBy>Cohen, Gabriel R. (EHS)</cp:lastModifiedBy>
  <cp:revision>12</cp:revision>
  <dcterms:created xsi:type="dcterms:W3CDTF">2021-02-26T17:49:08Z</dcterms:created>
  <dcterms:modified xsi:type="dcterms:W3CDTF">2024-11-08T16:54:59Z</dcterms:modified>
</cp:coreProperties>
</file>