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3.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8"/>
  </p:notesMasterIdLst>
  <p:sldIdLst>
    <p:sldId id="257" r:id="rId3"/>
    <p:sldId id="2145705596" r:id="rId4"/>
    <p:sldId id="2145705585" r:id="rId5"/>
    <p:sldId id="2145705579" r:id="rId6"/>
    <p:sldId id="2145705597" r:id="rId7"/>
  </p:sldIdLst>
  <p:sldSz cx="9144000" cy="6858000" type="screen4x3"/>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BCC3010-D752-3C46-7DC7-E6EB8D5D6342}" name="Petrik, Brittanee L. (EHS)" initials="BP" userId="S::Brittanee.L.Petrik@mass.gov::6c6e3b48-8079-49cd-ae49-1a4102f652ff" providerId="AD"/>
  <p188:author id="{E874F55A-8AE6-DC32-61B9-A2AFA325A3AA}" name="Jona, Vered (EHS)" initials="VJ" userId="S::vered.jona@mass.gov::82a30348-5009-4405-a4e4-1e0ed717818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manda Cassel Kraft" initials="ACK" lastIdx="12" clrIdx="0">
    <p:extLst>
      <p:ext uri="{19B8F6BF-5375-455C-9EA6-DF929625EA0E}">
        <p15:presenceInfo xmlns:p15="http://schemas.microsoft.com/office/powerpoint/2012/main" userId="Amanda Cassel Kraft" providerId="None"/>
      </p:ext>
    </p:extLst>
  </p:cmAuthor>
  <p:cmAuthor id="2" name="Tierney, Laxmi (EHS)" initials="TL(" lastIdx="26" clrIdx="1">
    <p:extLst>
      <p:ext uri="{19B8F6BF-5375-455C-9EA6-DF929625EA0E}">
        <p15:presenceInfo xmlns:p15="http://schemas.microsoft.com/office/powerpoint/2012/main" userId="S::Laxmi.Tierney@massmail.state.ma.us::e28d0aa0-4ce9-4140-ba84-85fe89b02c2e" providerId="AD"/>
      </p:ext>
    </p:extLst>
  </p:cmAuthor>
  <p:cmAuthor id="3" name="Levine, Mike (EHS)" initials="LM(" lastIdx="14" clrIdx="2">
    <p:extLst>
      <p:ext uri="{19B8F6BF-5375-455C-9EA6-DF929625EA0E}">
        <p15:presenceInfo xmlns:p15="http://schemas.microsoft.com/office/powerpoint/2012/main" userId="S::mike.levine@mass.gov::fd31057d-0fcd-48ce-9827-6667b8a2568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D43923-F3F8-4C47-8478-DC77A7205560}" v="3" dt="2024-10-31T14:55:27.6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146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tags" Target="tags/tag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C75361-F7E4-4BCC-8EAA-983910CA6FD8}" type="datetimeFigureOut">
              <a:rPr lang="en-US" smtClean="0"/>
              <a:t>11/1/2024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FD8DC5-30CC-4CC5-984C-9258044D4212}" type="slidenum">
              <a:rPr lang="en-US" smtClean="0"/>
              <a:t>‹#›</a:t>
            </a:fld>
            <a:endParaRPr lang="en-US"/>
          </a:p>
        </p:txBody>
      </p:sp>
    </p:spTree>
    <p:extLst>
      <p:ext uri="{BB962C8B-B14F-4D97-AF65-F5344CB8AC3E}">
        <p14:creationId xmlns:p14="http://schemas.microsoft.com/office/powerpoint/2010/main" val="4208519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1.emf"/><Relationship Id="rId4" Type="http://schemas.openxmlformats.org/officeDocument/2006/relationships/oleObject" Target="../embeddings/oleObject12.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1.emf"/><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8.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image" Target="../media/image1.emf"/><Relationship Id="rId4" Type="http://schemas.openxmlformats.org/officeDocument/2006/relationships/oleObject" Target="../embeddings/oleObject9.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image" Target="../media/image1.emf"/><Relationship Id="rId4" Type="http://schemas.openxmlformats.org/officeDocument/2006/relationships/oleObject" Target="../embeddings/oleObject10.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1.emf"/><Relationship Id="rId4" Type="http://schemas.openxmlformats.org/officeDocument/2006/relationships/oleObject" Target="../embeddings/oleObject11.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12" name="Object 11"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100" b="1" i="0" baseline="0">
              <a:latin typeface="Arial"/>
              <a:ea typeface="+mj-ea"/>
              <a:cs typeface="Arial"/>
              <a:sym typeface="Arial"/>
            </a:endParaRPr>
          </a:p>
        </p:txBody>
      </p:sp>
      <p:sp>
        <p:nvSpPr>
          <p:cNvPr id="2" name="Title 1"/>
          <p:cNvSpPr>
            <a:spLocks noGrp="1"/>
          </p:cNvSpPr>
          <p:nvPr>
            <p:ph type="ctrTitle"/>
          </p:nvPr>
        </p:nvSpPr>
        <p:spPr>
          <a:xfrm>
            <a:off x="2688338" y="2778777"/>
            <a:ext cx="4956485" cy="323165"/>
          </a:xfrm>
        </p:spPr>
        <p:txBody>
          <a:bodyPr wrap="square" lIns="0" tIns="0" rIns="0" bIns="0">
            <a:spAutoFit/>
          </a:bodyPr>
          <a:lstStyle>
            <a:lvl1pPr algn="l">
              <a:defRPr sz="2100">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2689604" y="4937762"/>
            <a:ext cx="2781211" cy="161583"/>
          </a:xfrm>
        </p:spPr>
        <p:txBody>
          <a:bodyPr wrap="square" lIns="0" tIns="0" rIns="0" bIns="0">
            <a:spAutoFit/>
          </a:bodyPr>
          <a:lstStyle>
            <a:lvl1pPr marL="0" indent="0" algn="l">
              <a:buNone/>
              <a:defRPr sz="1050" b="1">
                <a:solidFill>
                  <a:schemeClr val="tx2"/>
                </a:solidFill>
                <a:latin typeface="Arial" panose="020B0604020202020204" pitchFamily="34" charset="0"/>
                <a:cs typeface="Arial" panose="020B0604020202020204" pitchFamily="34"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19" name="TitleTopPlaceholder"/>
          <p:cNvSpPr>
            <a:spLocks noChangeArrowheads="1"/>
          </p:cNvSpPr>
          <p:nvPr userDrawn="1"/>
        </p:nvSpPr>
        <p:spPr bwMode="ltGray">
          <a:xfrm>
            <a:off x="2125655" y="3245971"/>
            <a:ext cx="2125653" cy="436455"/>
          </a:xfrm>
          <a:prstGeom prst="rect">
            <a:avLst/>
          </a:prstGeom>
          <a:solidFill>
            <a:srgbClr val="5E8BFF">
              <a:alpha val="76863"/>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sp>
        <p:nvSpPr>
          <p:cNvPr id="20" name="TitleTopPlaceholder"/>
          <p:cNvSpPr>
            <a:spLocks noChangeArrowheads="1"/>
          </p:cNvSpPr>
          <p:nvPr userDrawn="1"/>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sp>
        <p:nvSpPr>
          <p:cNvPr id="21" name="TitleTopPlaceholder"/>
          <p:cNvSpPr>
            <a:spLocks noChangeArrowheads="1"/>
          </p:cNvSpPr>
          <p:nvPr userDrawn="1"/>
        </p:nvSpPr>
        <p:spPr bwMode="ltGray">
          <a:xfrm>
            <a:off x="3886006" y="3246847"/>
            <a:ext cx="5257994" cy="436455"/>
          </a:xfrm>
          <a:prstGeom prst="rect">
            <a:avLst/>
          </a:prstGeom>
          <a:solidFill>
            <a:srgbClr val="009900">
              <a:alpha val="68627"/>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pic>
        <p:nvPicPr>
          <p:cNvPr id="22" name="Picture 4" descr="http://upload.wikimedia.org/wikipedia/commons/thumb/8/82/Seal_of_Massachusetts.svg/2000px-Seal_of_Massachusetts.svg.png"/>
          <p:cNvPicPr>
            <a:picLocks noChangeAspect="1" noChangeArrowheads="1"/>
          </p:cNvPicPr>
          <p:nvPr userDrawn="1"/>
        </p:nvPicPr>
        <p:blipFill>
          <a:blip r:embed="rId6"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421968" y="2029607"/>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4" name="McK Disclaimer"/>
          <p:cNvSpPr>
            <a:spLocks noChangeArrowheads="1"/>
          </p:cNvSpPr>
          <p:nvPr userDrawn="1"/>
        </p:nvSpPr>
        <p:spPr bwMode="auto">
          <a:xfrm>
            <a:off x="2689602" y="4420346"/>
            <a:ext cx="561619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602816" eaLnBrk="0" hangingPunct="0"/>
            <a:r>
              <a:rPr lang="en-US" sz="1500">
                <a:solidFill>
                  <a:schemeClr val="tx2"/>
                </a:solidFill>
                <a:latin typeface="Arial"/>
                <a:ea typeface="ＭＳ Ｐゴシック"/>
              </a:rPr>
              <a:t>Executive Office of Health and Human Services</a:t>
            </a:r>
          </a:p>
        </p:txBody>
      </p:sp>
    </p:spTree>
    <p:extLst>
      <p:ext uri="{BB962C8B-B14F-4D97-AF65-F5344CB8AC3E}">
        <p14:creationId xmlns:p14="http://schemas.microsoft.com/office/powerpoint/2010/main" val="260990573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685800" y="1143002"/>
            <a:ext cx="2901756" cy="1015663"/>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7856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609600" y="1066804"/>
            <a:ext cx="2901756" cy="1015663"/>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4950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1028700" y="1371600"/>
            <a:ext cx="70866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93915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a:xfrm>
            <a:off x="173736" y="274294"/>
            <a:ext cx="8741664" cy="219291"/>
          </a:xfrm>
        </p:spPr>
        <p:txBody>
          <a:bodyPr/>
          <a:lstStyle/>
          <a:p>
            <a:r>
              <a:rPr lang="en-US"/>
              <a:t>Click to edit Master title style</a:t>
            </a:r>
          </a:p>
        </p:txBody>
      </p:sp>
      <p:sp>
        <p:nvSpPr>
          <p:cNvPr id="21" name="Text Placeholder 5"/>
          <p:cNvSpPr>
            <a:spLocks noGrp="1"/>
          </p:cNvSpPr>
          <p:nvPr>
            <p:ph type="body" sz="quarter" idx="10" hasCustomPrompt="1"/>
          </p:nvPr>
        </p:nvSpPr>
        <p:spPr>
          <a:xfrm>
            <a:off x="228600" y="1371600"/>
            <a:ext cx="173736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228600" y="2565400"/>
            <a:ext cx="173736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228600" y="3759200"/>
            <a:ext cx="173736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228600" y="4953000"/>
            <a:ext cx="173736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2286001" y="944436"/>
            <a:ext cx="756938" cy="276999"/>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4686301" y="944436"/>
            <a:ext cx="756938" cy="276999"/>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7086601" y="944436"/>
            <a:ext cx="756938" cy="276999"/>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2590800" y="1752604"/>
            <a:ext cx="2901756" cy="1015663"/>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1646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685800" y="1143002"/>
            <a:ext cx="2901756" cy="1015663"/>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030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12" name="Object 11"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11" name="Rectangle 10"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100" b="1" i="0" baseline="0">
              <a:latin typeface="Arial"/>
              <a:ea typeface="+mj-ea"/>
              <a:cs typeface="Arial"/>
              <a:sym typeface="Arial"/>
            </a:endParaRPr>
          </a:p>
        </p:txBody>
      </p:sp>
      <p:sp>
        <p:nvSpPr>
          <p:cNvPr id="2" name="Title 1"/>
          <p:cNvSpPr>
            <a:spLocks noGrp="1"/>
          </p:cNvSpPr>
          <p:nvPr>
            <p:ph type="ctrTitle"/>
          </p:nvPr>
        </p:nvSpPr>
        <p:spPr>
          <a:xfrm>
            <a:off x="2688338" y="2778777"/>
            <a:ext cx="4956485" cy="323165"/>
          </a:xfrm>
        </p:spPr>
        <p:txBody>
          <a:bodyPr wrap="square" lIns="0" tIns="0" rIns="0" bIns="0">
            <a:spAutoFit/>
          </a:bodyPr>
          <a:lstStyle>
            <a:lvl1pPr algn="l">
              <a:defRPr sz="2100">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2689604" y="4937762"/>
            <a:ext cx="2781211" cy="161583"/>
          </a:xfrm>
        </p:spPr>
        <p:txBody>
          <a:bodyPr wrap="square" lIns="0" tIns="0" rIns="0" bIns="0">
            <a:spAutoFit/>
          </a:bodyPr>
          <a:lstStyle>
            <a:lvl1pPr marL="0" indent="0" algn="l">
              <a:buNone/>
              <a:defRPr sz="1050" b="1">
                <a:solidFill>
                  <a:schemeClr val="tx2"/>
                </a:solidFill>
                <a:latin typeface="Arial" panose="020B0604020202020204" pitchFamily="34" charset="0"/>
                <a:cs typeface="Arial" panose="020B0604020202020204" pitchFamily="34"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19" name="TitleTopPlaceholder"/>
          <p:cNvSpPr>
            <a:spLocks noChangeArrowheads="1"/>
          </p:cNvSpPr>
          <p:nvPr userDrawn="1"/>
        </p:nvSpPr>
        <p:spPr bwMode="ltGray">
          <a:xfrm>
            <a:off x="2125655" y="3245971"/>
            <a:ext cx="2125653" cy="436455"/>
          </a:xfrm>
          <a:prstGeom prst="rect">
            <a:avLst/>
          </a:prstGeom>
          <a:solidFill>
            <a:srgbClr val="5E8BFF">
              <a:alpha val="76863"/>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sp>
        <p:nvSpPr>
          <p:cNvPr id="20" name="TitleTopPlaceholder"/>
          <p:cNvSpPr>
            <a:spLocks noChangeArrowheads="1"/>
          </p:cNvSpPr>
          <p:nvPr userDrawn="1"/>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sp>
        <p:nvSpPr>
          <p:cNvPr id="21" name="TitleTopPlaceholder"/>
          <p:cNvSpPr>
            <a:spLocks noChangeArrowheads="1"/>
          </p:cNvSpPr>
          <p:nvPr userDrawn="1"/>
        </p:nvSpPr>
        <p:spPr bwMode="ltGray">
          <a:xfrm>
            <a:off x="3886006" y="3246847"/>
            <a:ext cx="5257994" cy="436455"/>
          </a:xfrm>
          <a:prstGeom prst="rect">
            <a:avLst/>
          </a:prstGeom>
          <a:solidFill>
            <a:srgbClr val="009900">
              <a:alpha val="68627"/>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a:solidFill>
                <a:srgbClr val="000000"/>
              </a:solidFill>
              <a:latin typeface="Arial"/>
            </a:endParaRPr>
          </a:p>
        </p:txBody>
      </p:sp>
      <p:pic>
        <p:nvPicPr>
          <p:cNvPr id="22" name="Picture 4" descr="http://upload.wikimedia.org/wikipedia/commons/thumb/8/82/Seal_of_Massachusetts.svg/2000px-Seal_of_Massachusetts.svg.png"/>
          <p:cNvPicPr>
            <a:picLocks noChangeAspect="1" noChangeArrowheads="1"/>
          </p:cNvPicPr>
          <p:nvPr userDrawn="1"/>
        </p:nvPicPr>
        <p:blipFill>
          <a:blip r:embed="rId6"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421968" y="2029607"/>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4" name="McK Disclaimer"/>
          <p:cNvSpPr>
            <a:spLocks noChangeArrowheads="1"/>
          </p:cNvSpPr>
          <p:nvPr userDrawn="1"/>
        </p:nvSpPr>
        <p:spPr bwMode="auto">
          <a:xfrm>
            <a:off x="2689602" y="4420346"/>
            <a:ext cx="561619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602816" eaLnBrk="0" hangingPunct="0"/>
            <a:r>
              <a:rPr lang="en-US" sz="1500">
                <a:solidFill>
                  <a:schemeClr val="tx2"/>
                </a:solidFill>
                <a:latin typeface="Arial"/>
                <a:ea typeface="ＭＳ Ｐゴシック"/>
              </a:rPr>
              <a:t>Executive Office of Health and Human Services</a:t>
            </a:r>
          </a:p>
        </p:txBody>
      </p:sp>
    </p:spTree>
    <p:extLst>
      <p:ext uri="{BB962C8B-B14F-4D97-AF65-F5344CB8AC3E}">
        <p14:creationId xmlns:p14="http://schemas.microsoft.com/office/powerpoint/2010/main" val="274465581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609600" y="1066804"/>
            <a:ext cx="2901756" cy="1015663"/>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61707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1028700" y="1371600"/>
            <a:ext cx="70866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7046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1590"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1"/>
          <p:cNvSpPr>
            <a:spLocks noGrp="1"/>
          </p:cNvSpPr>
          <p:nvPr>
            <p:ph type="title"/>
          </p:nvPr>
        </p:nvSpPr>
        <p:spPr>
          <a:xfrm>
            <a:off x="173736" y="274294"/>
            <a:ext cx="8741664" cy="219291"/>
          </a:xfrm>
        </p:spPr>
        <p:txBody>
          <a:bodyPr/>
          <a:lstStyle/>
          <a:p>
            <a:r>
              <a:rPr lang="en-US"/>
              <a:t>Click to edit Master title style</a:t>
            </a:r>
          </a:p>
        </p:txBody>
      </p:sp>
      <p:sp>
        <p:nvSpPr>
          <p:cNvPr id="21" name="Text Placeholder 5"/>
          <p:cNvSpPr>
            <a:spLocks noGrp="1"/>
          </p:cNvSpPr>
          <p:nvPr>
            <p:ph type="body" sz="quarter" idx="10" hasCustomPrompt="1"/>
          </p:nvPr>
        </p:nvSpPr>
        <p:spPr>
          <a:xfrm>
            <a:off x="228600" y="1371600"/>
            <a:ext cx="173736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228600" y="2565400"/>
            <a:ext cx="173736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228600" y="3759200"/>
            <a:ext cx="173736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228600" y="4953000"/>
            <a:ext cx="173736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2286001" y="944436"/>
            <a:ext cx="756938" cy="276999"/>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4686301" y="944436"/>
            <a:ext cx="756938" cy="276999"/>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7086601" y="944436"/>
            <a:ext cx="756938" cy="276999"/>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2590800" y="1752604"/>
            <a:ext cx="2901756" cy="1015663"/>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97987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3.xml"/><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15.xml"/><Relationship Id="rId3" Type="http://schemas.openxmlformats.org/officeDocument/2006/relationships/slideLayout" Target="../slideLayouts/slideLayout8.xml"/><Relationship Id="rId7" Type="http://schemas.openxmlformats.org/officeDocument/2006/relationships/tags" Target="../tags/tag14.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10" Type="http://schemas.openxmlformats.org/officeDocument/2006/relationships/image" Target="../media/image1.emf"/><Relationship Id="rId4" Type="http://schemas.openxmlformats.org/officeDocument/2006/relationships/slideLayout" Target="../slideLayouts/slideLayout9.xml"/><Relationship Id="rId9" Type="http://schemas.openxmlformats.org/officeDocument/2006/relationships/oleObject" Target="../embeddings/oleObject7.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7"/>
            </p:custDataLst>
            <p:extLst>
              <p:ext uri="{D42A27DB-BD31-4B8C-83A1-F6EECF244321}">
                <p14:modId xmlns:p14="http://schemas.microsoft.com/office/powerpoint/2010/main" val="1702771843"/>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9" imgW="270" imgH="270" progId="TCLayout.ActiveDocument.1">
                  <p:embed/>
                </p:oleObj>
              </mc:Choice>
              <mc:Fallback>
                <p:oleObj name="think-cell Slide" r:id="rId9" imgW="270" imgH="270" progId="TCLayout.ActiveDocument.1">
                  <p:embed/>
                  <p:pic>
                    <p:nvPicPr>
                      <p:cNvPr id="8" name="Object 7" hidden="1"/>
                      <p:cNvPicPr/>
                      <p:nvPr/>
                    </p:nvPicPr>
                    <p:blipFill>
                      <a:blip r:embed="rId10"/>
                      <a:stretch>
                        <a:fillRect/>
                      </a:stretch>
                    </p:blipFill>
                    <p:spPr>
                      <a:xfrm>
                        <a:off x="1590" y="1588"/>
                        <a:ext cx="1588" cy="1588"/>
                      </a:xfrm>
                      <a:prstGeom prst="rect">
                        <a:avLst/>
                      </a:prstGeom>
                    </p:spPr>
                  </p:pic>
                </p:oleObj>
              </mc:Fallback>
            </mc:AlternateContent>
          </a:graphicData>
        </a:graphic>
      </p:graphicFrame>
      <p:sp>
        <p:nvSpPr>
          <p:cNvPr id="7" name="Rectangle 6" hidden="1"/>
          <p:cNvSpPr/>
          <p:nvPr userDrawn="1">
            <p:custDataLst>
              <p:tags r:id="rId8"/>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Placeholder 1"/>
          <p:cNvSpPr>
            <a:spLocks noGrp="1"/>
          </p:cNvSpPr>
          <p:nvPr>
            <p:ph type="title"/>
          </p:nvPr>
        </p:nvSpPr>
        <p:spPr>
          <a:xfrm>
            <a:off x="173736" y="274294"/>
            <a:ext cx="8763000" cy="219291"/>
          </a:xfrm>
          <a:prstGeom prst="rect">
            <a:avLst/>
          </a:prstGeom>
        </p:spPr>
        <p:txBody>
          <a:bodyPr vert="horz" wrap="square" lIns="0" tIns="0" rIns="0" bIns="0" rtlCol="0" anchor="ctr">
            <a:spAutoFit/>
          </a:bodyPr>
          <a:lstStyle/>
          <a:p>
            <a:r>
              <a:rPr lang="en-US"/>
              <a:t>Click to edit Master title style</a:t>
            </a:r>
          </a:p>
        </p:txBody>
      </p:sp>
      <p:sp>
        <p:nvSpPr>
          <p:cNvPr id="3" name="Text Placeholder 2"/>
          <p:cNvSpPr>
            <a:spLocks noGrp="1"/>
          </p:cNvSpPr>
          <p:nvPr>
            <p:ph type="body" idx="1"/>
          </p:nvPr>
        </p:nvSpPr>
        <p:spPr>
          <a:xfrm>
            <a:off x="533400" y="914404"/>
            <a:ext cx="2901756" cy="1015663"/>
          </a:xfrm>
          <a:prstGeom prst="rect">
            <a:avLst/>
          </a:prstGeom>
        </p:spPr>
        <p:txBody>
          <a:bodyPr vert="horz" wrap="square" lIns="91440" tIns="45720" rIns="91440" bIns="4572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Slide Number"/>
          <p:cNvSpPr txBox="1">
            <a:spLocks/>
          </p:cNvSpPr>
          <p:nvPr userDrawn="1"/>
        </p:nvSpPr>
        <p:spPr bwMode="auto">
          <a:xfrm>
            <a:off x="8882475" y="6631069"/>
            <a:ext cx="117020"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rgbClr val="000000"/>
                </a:solidFill>
                <a:latin typeface="Arial"/>
              </a:rPr>
              <a:pPr algn="r" fontAlgn="base">
                <a:spcBef>
                  <a:spcPct val="0"/>
                </a:spcBef>
                <a:spcAft>
                  <a:spcPct val="0"/>
                </a:spcAft>
              </a:pPr>
              <a:t>‹#›</a:t>
            </a:fld>
            <a:endParaRPr lang="en-US" sz="750">
              <a:solidFill>
                <a:srgbClr val="000000"/>
              </a:solidFill>
              <a:latin typeface="Arial"/>
            </a:endParaRPr>
          </a:p>
        </p:txBody>
      </p:sp>
    </p:spTree>
    <p:extLst>
      <p:ext uri="{BB962C8B-B14F-4D97-AF65-F5344CB8AC3E}">
        <p14:creationId xmlns:p14="http://schemas.microsoft.com/office/powerpoint/2010/main" val="30686654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lgn="l" defTabSz="685800" rtl="0" eaLnBrk="1" latinLnBrk="0" hangingPunct="1">
        <a:spcBef>
          <a:spcPct val="0"/>
        </a:spcBef>
        <a:buNone/>
        <a:defRPr sz="1425" b="1" kern="1200">
          <a:solidFill>
            <a:schemeClr val="tx2"/>
          </a:solidFill>
          <a:latin typeface="Arial" panose="020B0604020202020204" pitchFamily="34" charset="0"/>
          <a:ea typeface="+mj-ea"/>
          <a:cs typeface="Arial" panose="020B0604020202020204" pitchFamily="34" charset="0"/>
        </a:defRPr>
      </a:lvl1pPr>
    </p:titleStyle>
    <p:bodyStyle>
      <a:lvl1pPr marL="0" indent="0" algn="l" defTabSz="685800" rtl="0" eaLnBrk="1" latinLnBrk="0" hangingPunct="1">
        <a:spcBef>
          <a:spcPts val="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1pPr>
      <a:lvl2pPr marL="172641" indent="-172641" algn="l" defTabSz="685800" rtl="0" eaLnBrk="1" latinLnBrk="0" hangingPunct="1">
        <a:spcBef>
          <a:spcPts val="0"/>
        </a:spcBef>
        <a:buFont typeface="Wingdings" panose="05000000000000000000" pitchFamily="2" charset="2"/>
        <a:buChar char="§"/>
        <a:defRPr sz="1200" kern="1200">
          <a:solidFill>
            <a:schemeClr val="tx1"/>
          </a:solidFill>
          <a:latin typeface="Arial" panose="020B0604020202020204" pitchFamily="34" charset="0"/>
          <a:ea typeface="+mn-ea"/>
          <a:cs typeface="Arial" panose="020B0604020202020204" pitchFamily="34" charset="0"/>
        </a:defRPr>
      </a:lvl2pPr>
      <a:lvl3pPr marL="347663" indent="-171450" algn="l" defTabSz="685800" rtl="0" eaLnBrk="1" latinLnBrk="0" hangingPunct="1">
        <a:spcBef>
          <a:spcPts val="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514350" indent="-171450" algn="l" defTabSz="685800" rtl="0" eaLnBrk="1" latinLnBrk="0" hangingPunct="1">
        <a:spcBef>
          <a:spcPts val="0"/>
        </a:spcBef>
        <a:buSzPct val="125000"/>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686991" indent="-171450" algn="l" defTabSz="685800" rtl="0" eaLnBrk="1" latinLnBrk="0" hangingPunct="1">
        <a:spcBef>
          <a:spcPts val="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7"/>
            </p:custDataLst>
            <p:extLst>
              <p:ext uri="{D42A27DB-BD31-4B8C-83A1-F6EECF244321}">
                <p14:modId xmlns:p14="http://schemas.microsoft.com/office/powerpoint/2010/main" val="3941836424"/>
              </p:ext>
            </p:ext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9" imgW="270" imgH="270" progId="TCLayout.ActiveDocument.1">
                  <p:embed/>
                </p:oleObj>
              </mc:Choice>
              <mc:Fallback>
                <p:oleObj name="think-cell Slide" r:id="rId9" imgW="270" imgH="270" progId="TCLayout.ActiveDocument.1">
                  <p:embed/>
                  <p:pic>
                    <p:nvPicPr>
                      <p:cNvPr id="8" name="Object 7" hidden="1"/>
                      <p:cNvPicPr/>
                      <p:nvPr/>
                    </p:nvPicPr>
                    <p:blipFill>
                      <a:blip r:embed="rId10"/>
                      <a:stretch>
                        <a:fillRect/>
                      </a:stretch>
                    </p:blipFill>
                    <p:spPr>
                      <a:xfrm>
                        <a:off x="1590" y="1588"/>
                        <a:ext cx="1588" cy="1588"/>
                      </a:xfrm>
                      <a:prstGeom prst="rect">
                        <a:avLst/>
                      </a:prstGeom>
                    </p:spPr>
                  </p:pic>
                </p:oleObj>
              </mc:Fallback>
            </mc:AlternateContent>
          </a:graphicData>
        </a:graphic>
      </p:graphicFrame>
      <p:sp>
        <p:nvSpPr>
          <p:cNvPr id="7" name="Rectangle 6" hidden="1"/>
          <p:cNvSpPr/>
          <p:nvPr userDrawn="1">
            <p:custDataLst>
              <p:tags r:id="rId8"/>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425" b="1" i="0" baseline="0">
              <a:latin typeface="Arial"/>
              <a:ea typeface="+mj-ea"/>
              <a:cs typeface="Arial"/>
              <a:sym typeface="Arial"/>
            </a:endParaRPr>
          </a:p>
        </p:txBody>
      </p:sp>
      <p:sp>
        <p:nvSpPr>
          <p:cNvPr id="2" name="Title Placeholder 1"/>
          <p:cNvSpPr>
            <a:spLocks noGrp="1"/>
          </p:cNvSpPr>
          <p:nvPr>
            <p:ph type="title"/>
          </p:nvPr>
        </p:nvSpPr>
        <p:spPr>
          <a:xfrm>
            <a:off x="173736" y="274294"/>
            <a:ext cx="8763000" cy="219291"/>
          </a:xfrm>
          <a:prstGeom prst="rect">
            <a:avLst/>
          </a:prstGeom>
        </p:spPr>
        <p:txBody>
          <a:bodyPr vert="horz" wrap="square" lIns="0" tIns="0" rIns="0" bIns="0" rtlCol="0" anchor="ctr">
            <a:spAutoFit/>
          </a:bodyPr>
          <a:lstStyle/>
          <a:p>
            <a:r>
              <a:rPr lang="en-US"/>
              <a:t>Click to edit Master title style</a:t>
            </a:r>
          </a:p>
        </p:txBody>
      </p:sp>
      <p:sp>
        <p:nvSpPr>
          <p:cNvPr id="3" name="Text Placeholder 2"/>
          <p:cNvSpPr>
            <a:spLocks noGrp="1"/>
          </p:cNvSpPr>
          <p:nvPr>
            <p:ph type="body" idx="1"/>
          </p:nvPr>
        </p:nvSpPr>
        <p:spPr>
          <a:xfrm>
            <a:off x="533400" y="914404"/>
            <a:ext cx="2901756" cy="1015663"/>
          </a:xfrm>
          <a:prstGeom prst="rect">
            <a:avLst/>
          </a:prstGeom>
        </p:spPr>
        <p:txBody>
          <a:bodyPr vert="horz" wrap="square" lIns="91440" tIns="45720" rIns="91440" bIns="4572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Slide Number"/>
          <p:cNvSpPr txBox="1">
            <a:spLocks/>
          </p:cNvSpPr>
          <p:nvPr userDrawn="1"/>
        </p:nvSpPr>
        <p:spPr bwMode="auto">
          <a:xfrm>
            <a:off x="8882475" y="6631069"/>
            <a:ext cx="117020"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rgbClr val="000000"/>
                </a:solidFill>
                <a:latin typeface="Arial"/>
              </a:rPr>
              <a:pPr algn="r" fontAlgn="base">
                <a:spcBef>
                  <a:spcPct val="0"/>
                </a:spcBef>
                <a:spcAft>
                  <a:spcPct val="0"/>
                </a:spcAft>
              </a:pPr>
              <a:t>‹#›</a:t>
            </a:fld>
            <a:endParaRPr lang="en-US" sz="750">
              <a:solidFill>
                <a:srgbClr val="000000"/>
              </a:solidFill>
              <a:latin typeface="Arial"/>
            </a:endParaRPr>
          </a:p>
        </p:txBody>
      </p:sp>
      <p:sp>
        <p:nvSpPr>
          <p:cNvPr id="20" name="TextBox 19"/>
          <p:cNvSpPr txBox="1"/>
          <p:nvPr userDrawn="1"/>
        </p:nvSpPr>
        <p:spPr>
          <a:xfrm>
            <a:off x="5715000" y="6611833"/>
            <a:ext cx="3116490" cy="11541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750" dirty="0">
                <a:solidFill>
                  <a:srgbClr val="000000"/>
                </a:solidFill>
                <a:latin typeface="Arial"/>
              </a:rPr>
              <a:t>Confidential – for policy development purposes only   |</a:t>
            </a:r>
          </a:p>
        </p:txBody>
      </p:sp>
    </p:spTree>
    <p:extLst>
      <p:ext uri="{BB962C8B-B14F-4D97-AF65-F5344CB8AC3E}">
        <p14:creationId xmlns:p14="http://schemas.microsoft.com/office/powerpoint/2010/main" val="115326148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hf hdr="0" dt="0"/>
  <p:txStyles>
    <p:titleStyle>
      <a:lvl1pPr algn="l" defTabSz="685800" rtl="0" eaLnBrk="1" latinLnBrk="0" hangingPunct="1">
        <a:spcBef>
          <a:spcPct val="0"/>
        </a:spcBef>
        <a:buNone/>
        <a:defRPr sz="1425" b="1" kern="1200">
          <a:solidFill>
            <a:schemeClr val="tx2"/>
          </a:solidFill>
          <a:latin typeface="Arial" panose="020B0604020202020204" pitchFamily="34" charset="0"/>
          <a:ea typeface="+mj-ea"/>
          <a:cs typeface="Arial" panose="020B0604020202020204" pitchFamily="34" charset="0"/>
        </a:defRPr>
      </a:lvl1pPr>
    </p:titleStyle>
    <p:bodyStyle>
      <a:lvl1pPr marL="0" indent="0" algn="l" defTabSz="685800" rtl="0" eaLnBrk="1" latinLnBrk="0" hangingPunct="1">
        <a:spcBef>
          <a:spcPts val="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1pPr>
      <a:lvl2pPr marL="172641" indent="-172641" algn="l" defTabSz="685800" rtl="0" eaLnBrk="1" latinLnBrk="0" hangingPunct="1">
        <a:spcBef>
          <a:spcPts val="0"/>
        </a:spcBef>
        <a:buFont typeface="Wingdings" panose="05000000000000000000" pitchFamily="2" charset="2"/>
        <a:buChar char="§"/>
        <a:defRPr sz="1200" kern="1200">
          <a:solidFill>
            <a:schemeClr val="tx1"/>
          </a:solidFill>
          <a:latin typeface="Arial" panose="020B0604020202020204" pitchFamily="34" charset="0"/>
          <a:ea typeface="+mn-ea"/>
          <a:cs typeface="Arial" panose="020B0604020202020204" pitchFamily="34" charset="0"/>
        </a:defRPr>
      </a:lvl2pPr>
      <a:lvl3pPr marL="347663" indent="-171450" algn="l" defTabSz="685800" rtl="0" eaLnBrk="1" latinLnBrk="0" hangingPunct="1">
        <a:spcBef>
          <a:spcPts val="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514350" indent="-171450" algn="l" defTabSz="685800" rtl="0" eaLnBrk="1" latinLnBrk="0" hangingPunct="1">
        <a:spcBef>
          <a:spcPts val="0"/>
        </a:spcBef>
        <a:buSzPct val="125000"/>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686991" indent="-171450" algn="l" defTabSz="685800" rtl="0" eaLnBrk="1" latinLnBrk="0" hangingPunct="1">
        <a:spcBef>
          <a:spcPts val="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3.emf"/><Relationship Id="rId4" Type="http://schemas.openxmlformats.org/officeDocument/2006/relationships/oleObject" Target="../embeddings/oleObject13.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tags" Target="../tags/tag28.xml"/><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tags" Target="../tags/tag29.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tags" Target="../tags/tag30.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tags" Target="../tags/tag31.x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8CEBE078-4B63-44F5-921B-E744FA442231}"/>
              </a:ext>
            </a:extLst>
          </p:cNvPr>
          <p:cNvGraphicFramePr>
            <a:graphicFrameLocks noChangeAspect="1"/>
          </p:cNvGraphicFramePr>
          <p:nvPr>
            <p:custDataLst>
              <p:tags r:id="rId1"/>
            </p:custDataLst>
            <p:extLst>
              <p:ext uri="{D42A27DB-BD31-4B8C-83A1-F6EECF244321}">
                <p14:modId xmlns:p14="http://schemas.microsoft.com/office/powerpoint/2010/main" val="107154607"/>
              </p:ext>
            </p:extLst>
          </p:nvPr>
        </p:nvGraphicFramePr>
        <p:xfrm>
          <a:off x="1144193" y="858443"/>
          <a:ext cx="1191" cy="1191"/>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8CEBE078-4B63-44F5-921B-E744FA442231}"/>
                          </a:ext>
                        </a:extLst>
                      </p:cNvPr>
                      <p:cNvPicPr/>
                      <p:nvPr/>
                    </p:nvPicPr>
                    <p:blipFill>
                      <a:blip r:embed="rId5"/>
                      <a:stretch>
                        <a:fillRect/>
                      </a:stretch>
                    </p:blipFill>
                    <p:spPr>
                      <a:xfrm>
                        <a:off x="1144193" y="858443"/>
                        <a:ext cx="1191" cy="1191"/>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58A06E77-4246-485E-937B-839B92F77532}"/>
              </a:ext>
            </a:extLst>
          </p:cNvPr>
          <p:cNvSpPr/>
          <p:nvPr>
            <p:custDataLst>
              <p:tags r:id="rId2"/>
            </p:custDataLst>
          </p:nvPr>
        </p:nvSpPr>
        <p:spPr>
          <a:xfrm>
            <a:off x="1143002" y="857252"/>
            <a:ext cx="119063" cy="119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2100" b="1">
              <a:solidFill>
                <a:srgbClr val="FFFFFF"/>
              </a:solidFill>
              <a:latin typeface="Arial" panose="020B0604020202020204" pitchFamily="34" charset="0"/>
              <a:cs typeface="Arial" panose="020B0604020202020204" pitchFamily="34" charset="0"/>
              <a:sym typeface="Arial" panose="020B0604020202020204" pitchFamily="34" charset="0"/>
            </a:endParaRPr>
          </a:p>
        </p:txBody>
      </p:sp>
      <p:sp>
        <p:nvSpPr>
          <p:cNvPr id="2" name="Title 1"/>
          <p:cNvSpPr>
            <a:spLocks noGrp="1"/>
          </p:cNvSpPr>
          <p:nvPr>
            <p:ph type="ctrTitle"/>
          </p:nvPr>
        </p:nvSpPr>
        <p:spPr>
          <a:xfrm>
            <a:off x="2690797" y="1858192"/>
            <a:ext cx="6298976" cy="1292662"/>
          </a:xfrm>
        </p:spPr>
        <p:txBody>
          <a:bodyPr vert="horz"/>
          <a:lstStyle/>
          <a:p>
            <a:r>
              <a:rPr lang="en-US" sz="2800">
                <a:latin typeface="Arial"/>
                <a:cs typeface="Arial"/>
              </a:rPr>
              <a:t>Community Violence Prevention Task Force – Overview of MassHealth Requirements</a:t>
            </a:r>
          </a:p>
        </p:txBody>
      </p:sp>
      <p:sp>
        <p:nvSpPr>
          <p:cNvPr id="3" name="Subtitle 2"/>
          <p:cNvSpPr>
            <a:spLocks noGrp="1"/>
          </p:cNvSpPr>
          <p:nvPr>
            <p:ph type="subTitle" idx="1"/>
          </p:nvPr>
        </p:nvSpPr>
        <p:spPr/>
        <p:txBody>
          <a:bodyPr/>
          <a:lstStyle/>
          <a:p>
            <a:r>
              <a:rPr lang="en-US"/>
              <a:t>November 2024</a:t>
            </a:r>
          </a:p>
        </p:txBody>
      </p:sp>
    </p:spTree>
    <p:extLst>
      <p:ext uri="{BB962C8B-B14F-4D97-AF65-F5344CB8AC3E}">
        <p14:creationId xmlns:p14="http://schemas.microsoft.com/office/powerpoint/2010/main" val="2537078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B416AB9E-ACB0-4653-BEEB-C67CB36DA9DF}"/>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6" imgH="346" progId="TCLayout.ActiveDocument.1">
                  <p:embed/>
                </p:oleObj>
              </mc:Choice>
              <mc:Fallback>
                <p:oleObj name="think-cell Slide" r:id="rId3" imgW="346" imgH="346" progId="TCLayout.ActiveDocument.1">
                  <p:embed/>
                  <p:pic>
                    <p:nvPicPr>
                      <p:cNvPr id="5" name="Object 4" hidden="1">
                        <a:extLst>
                          <a:ext uri="{FF2B5EF4-FFF2-40B4-BE49-F238E27FC236}">
                            <a16:creationId xmlns:a16="http://schemas.microsoft.com/office/drawing/2014/main" id="{B416AB9E-ACB0-4653-BEEB-C67CB36DA9D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A4B6FFB5-3234-4571-A5C9-B2F4D8DA438C}"/>
              </a:ext>
            </a:extLst>
          </p:cNvPr>
          <p:cNvSpPr>
            <a:spLocks noGrp="1"/>
          </p:cNvSpPr>
          <p:nvPr>
            <p:ph type="title"/>
          </p:nvPr>
        </p:nvSpPr>
        <p:spPr>
          <a:xfrm>
            <a:off x="173736" y="230051"/>
            <a:ext cx="8763000" cy="307777"/>
          </a:xfrm>
        </p:spPr>
        <p:txBody>
          <a:bodyPr vert="horz"/>
          <a:lstStyle/>
          <a:p>
            <a:r>
              <a:rPr lang="en-US" sz="2000" dirty="0">
                <a:latin typeface="Arial"/>
                <a:cs typeface="Arial"/>
              </a:rPr>
              <a:t>Creating a Medicaid Service</a:t>
            </a:r>
          </a:p>
        </p:txBody>
      </p:sp>
      <p:sp>
        <p:nvSpPr>
          <p:cNvPr id="3" name="Text Placeholder 2">
            <a:extLst>
              <a:ext uri="{FF2B5EF4-FFF2-40B4-BE49-F238E27FC236}">
                <a16:creationId xmlns:a16="http://schemas.microsoft.com/office/drawing/2014/main" id="{9770044A-8638-A715-83E0-5D57FADB56DF}"/>
              </a:ext>
            </a:extLst>
          </p:cNvPr>
          <p:cNvSpPr txBox="1">
            <a:spLocks/>
          </p:cNvSpPr>
          <p:nvPr/>
        </p:nvSpPr>
        <p:spPr>
          <a:xfrm>
            <a:off x="173736" y="975890"/>
            <a:ext cx="8487052" cy="3093154"/>
          </a:xfrm>
          <a:prstGeom prst="rect">
            <a:avLst/>
          </a:prstGeom>
        </p:spPr>
        <p:txBody>
          <a:bodyPr vert="horz" wrap="square" lIns="91440" tIns="45720" rIns="91440" bIns="45720" rtlCol="0" anchor="t">
            <a:spAutoFit/>
          </a:bodyPr>
          <a:lstStyle>
            <a:lvl1pPr marL="0" indent="0" algn="l" defTabSz="685800" rtl="0" eaLnBrk="1" latinLnBrk="0" hangingPunct="1">
              <a:spcBef>
                <a:spcPts val="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1pPr>
            <a:lvl2pPr marL="172641" indent="-172641" algn="l" defTabSz="685800" rtl="0" eaLnBrk="1" latinLnBrk="0" hangingPunct="1">
              <a:spcBef>
                <a:spcPts val="0"/>
              </a:spcBef>
              <a:buFont typeface="Wingdings" panose="05000000000000000000" pitchFamily="2" charset="2"/>
              <a:buChar char="§"/>
              <a:defRPr sz="1200" kern="1200">
                <a:solidFill>
                  <a:schemeClr val="tx1"/>
                </a:solidFill>
                <a:latin typeface="Arial" panose="020B0604020202020204" pitchFamily="34" charset="0"/>
                <a:ea typeface="+mn-ea"/>
                <a:cs typeface="Arial" panose="020B0604020202020204" pitchFamily="34" charset="0"/>
              </a:defRPr>
            </a:lvl2pPr>
            <a:lvl3pPr marL="347663" indent="-171450" algn="l" defTabSz="685800" rtl="0" eaLnBrk="1" latinLnBrk="0" hangingPunct="1">
              <a:spcBef>
                <a:spcPts val="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514350" indent="-171450" algn="l" defTabSz="685800" rtl="0" eaLnBrk="1" latinLnBrk="0" hangingPunct="1">
              <a:spcBef>
                <a:spcPts val="0"/>
              </a:spcBef>
              <a:buSzPct val="125000"/>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686991" indent="-171450" algn="l" defTabSz="685800" rtl="0" eaLnBrk="1" latinLnBrk="0" hangingPunct="1">
              <a:spcBef>
                <a:spcPts val="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lvl="1" indent="0">
              <a:buNone/>
            </a:pPr>
            <a:endParaRPr lang="en-US" sz="1800" dirty="0">
              <a:latin typeface="Arial"/>
              <a:cs typeface="Arial"/>
            </a:endParaRPr>
          </a:p>
          <a:p>
            <a:pPr marL="0" lvl="1" indent="0">
              <a:buNone/>
            </a:pPr>
            <a:r>
              <a:rPr lang="en-US" sz="1800" dirty="0">
                <a:latin typeface="Arial"/>
                <a:cs typeface="Arial"/>
              </a:rPr>
              <a:t>To create and claim federal dollars for a new Medicaid service, we must consider the following:</a:t>
            </a:r>
          </a:p>
          <a:p>
            <a:pPr marL="0" lvl="1" indent="0">
              <a:buNone/>
            </a:pPr>
            <a:endParaRPr lang="en-US" sz="1800" dirty="0">
              <a:latin typeface="Arial"/>
              <a:cs typeface="Arial"/>
            </a:endParaRPr>
          </a:p>
          <a:p>
            <a:pPr marL="175895" lvl="2" indent="0">
              <a:buNone/>
            </a:pPr>
            <a:endParaRPr lang="en-US" sz="1800" dirty="0"/>
          </a:p>
          <a:p>
            <a:pPr marL="172085" lvl="1" indent="-172085"/>
            <a:r>
              <a:rPr lang="en-US" sz="1800" dirty="0">
                <a:latin typeface="Arial"/>
                <a:cs typeface="Arial"/>
              </a:rPr>
              <a:t>Obtaining Federal authority</a:t>
            </a:r>
          </a:p>
          <a:p>
            <a:pPr marL="0" lvl="1" indent="0">
              <a:spcAft>
                <a:spcPts val="600"/>
              </a:spcAft>
              <a:buNone/>
            </a:pPr>
            <a:endParaRPr lang="en-US" sz="1800" dirty="0"/>
          </a:p>
          <a:p>
            <a:pPr marL="172085" lvl="1" indent="-172085">
              <a:spcAft>
                <a:spcPts val="600"/>
              </a:spcAft>
            </a:pPr>
            <a:r>
              <a:rPr lang="en-US" sz="1800" dirty="0"/>
              <a:t>Provider enrollment and billing</a:t>
            </a:r>
          </a:p>
          <a:p>
            <a:pPr marL="172085" lvl="1" indent="-172085">
              <a:spcAft>
                <a:spcPts val="600"/>
              </a:spcAft>
            </a:pPr>
            <a:endParaRPr lang="en-US" sz="1800" dirty="0"/>
          </a:p>
          <a:p>
            <a:pPr marL="172085" lvl="1" indent="-172085">
              <a:spcAft>
                <a:spcPts val="600"/>
              </a:spcAft>
            </a:pPr>
            <a:r>
              <a:rPr lang="en-US" sz="1800" dirty="0"/>
              <a:t>Financing and Federal Financial Participation (FFP)</a:t>
            </a:r>
          </a:p>
        </p:txBody>
      </p:sp>
    </p:spTree>
    <p:extLst>
      <p:ext uri="{BB962C8B-B14F-4D97-AF65-F5344CB8AC3E}">
        <p14:creationId xmlns:p14="http://schemas.microsoft.com/office/powerpoint/2010/main" val="377795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AAC7EE0F-6089-4BDE-9D84-89C7A45190C0}"/>
              </a:ext>
            </a:extLst>
          </p:cNvPr>
          <p:cNvGraphicFramePr>
            <a:graphicFrameLocks noChangeAspect="1"/>
          </p:cNvGraphicFramePr>
          <p:nvPr>
            <p:custDataLst>
              <p:tags r:id="rId1"/>
            </p:custDataLst>
            <p:extLst>
              <p:ext uri="{D42A27DB-BD31-4B8C-83A1-F6EECF244321}">
                <p14:modId xmlns:p14="http://schemas.microsoft.com/office/powerpoint/2010/main" val="2427165861"/>
              </p:ext>
            </p:extLst>
          </p:nvPr>
        </p:nvGraphicFramePr>
        <p:xfrm>
          <a:off x="1144193" y="858443"/>
          <a:ext cx="1191" cy="1191"/>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4" name="Object 3" hidden="1">
                        <a:extLst>
                          <a:ext uri="{FF2B5EF4-FFF2-40B4-BE49-F238E27FC236}">
                            <a16:creationId xmlns:a16="http://schemas.microsoft.com/office/drawing/2014/main" id="{AAC7EE0F-6089-4BDE-9D84-89C7A45190C0}"/>
                          </a:ext>
                        </a:extLst>
                      </p:cNvPr>
                      <p:cNvPicPr/>
                      <p:nvPr/>
                    </p:nvPicPr>
                    <p:blipFill>
                      <a:blip r:embed="rId4"/>
                      <a:stretch>
                        <a:fillRect/>
                      </a:stretch>
                    </p:blipFill>
                    <p:spPr>
                      <a:xfrm>
                        <a:off x="1144193" y="858443"/>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7699E1B-6921-4CF7-864C-34165520A459}"/>
              </a:ext>
            </a:extLst>
          </p:cNvPr>
          <p:cNvSpPr>
            <a:spLocks noGrp="1"/>
          </p:cNvSpPr>
          <p:nvPr>
            <p:ph type="title"/>
          </p:nvPr>
        </p:nvSpPr>
        <p:spPr>
          <a:xfrm>
            <a:off x="328474" y="203080"/>
            <a:ext cx="7532879" cy="307777"/>
          </a:xfrm>
        </p:spPr>
        <p:txBody>
          <a:bodyPr vert="horz"/>
          <a:lstStyle/>
          <a:p>
            <a:r>
              <a:rPr lang="en-US" sz="2000" dirty="0"/>
              <a:t>Obtaining legal authority to add a new Medicaid Service</a:t>
            </a:r>
          </a:p>
        </p:txBody>
      </p:sp>
      <p:sp>
        <p:nvSpPr>
          <p:cNvPr id="3" name="Text Placeholder 2">
            <a:extLst>
              <a:ext uri="{FF2B5EF4-FFF2-40B4-BE49-F238E27FC236}">
                <a16:creationId xmlns:a16="http://schemas.microsoft.com/office/drawing/2014/main" id="{94AD95CD-A670-4B7A-BB3D-D7CDA1300234}"/>
              </a:ext>
            </a:extLst>
          </p:cNvPr>
          <p:cNvSpPr>
            <a:spLocks noGrp="1"/>
          </p:cNvSpPr>
          <p:nvPr>
            <p:ph type="body" sz="quarter" idx="12"/>
          </p:nvPr>
        </p:nvSpPr>
        <p:spPr>
          <a:xfrm>
            <a:off x="328474" y="640913"/>
            <a:ext cx="8487052" cy="6217087"/>
          </a:xfrm>
        </p:spPr>
        <p:txBody>
          <a:bodyPr vert="horz" wrap="square" lIns="91440" tIns="45720" rIns="91440" bIns="45720" rtlCol="0" anchor="t">
            <a:spAutoFit/>
          </a:bodyPr>
          <a:lstStyle/>
          <a:p>
            <a:pPr marL="172085" lvl="1" indent="-172085"/>
            <a:r>
              <a:rPr lang="en-US" sz="1800" dirty="0">
                <a:latin typeface="Arial"/>
                <a:cs typeface="Arial"/>
              </a:rPr>
              <a:t>States can apply for State Plan Amendment (SPA) or 1115 Demonstration “Waiver” authority that allows the state to claim federal dollars for the approved service(s)</a:t>
            </a:r>
            <a:endParaRPr lang="en-US" dirty="0">
              <a:latin typeface="Arial"/>
              <a:cs typeface="Arial"/>
            </a:endParaRPr>
          </a:p>
          <a:p>
            <a:pPr marL="0" lvl="1" indent="0">
              <a:buNone/>
            </a:pPr>
            <a:endParaRPr lang="en-US" sz="1800" dirty="0"/>
          </a:p>
          <a:p>
            <a:pPr marL="172085" lvl="1" indent="-172085"/>
            <a:r>
              <a:rPr lang="en-US" sz="1800" dirty="0">
                <a:latin typeface="Arial"/>
                <a:cs typeface="Arial"/>
              </a:rPr>
              <a:t>State Plan Amendment (SPA)</a:t>
            </a:r>
          </a:p>
          <a:p>
            <a:pPr marL="347345" lvl="2"/>
            <a:r>
              <a:rPr lang="en-US" sz="1800" dirty="0">
                <a:latin typeface="Arial"/>
                <a:cs typeface="Arial"/>
              </a:rPr>
              <a:t>Massachusetts submits SPAs to Centers for Medicare &amp; Medicaid Services (CMS) on a quarterly basis</a:t>
            </a:r>
          </a:p>
          <a:p>
            <a:pPr marL="347345" lvl="2"/>
            <a:r>
              <a:rPr lang="en-US" sz="1800" dirty="0">
                <a:latin typeface="Arial"/>
                <a:cs typeface="Arial"/>
              </a:rPr>
              <a:t>Upon receipt of approval from CMS, the state can start claiming federal dollars for service</a:t>
            </a:r>
          </a:p>
          <a:p>
            <a:pPr marL="347345" lvl="2"/>
            <a:endParaRPr lang="en-US" sz="1800" dirty="0"/>
          </a:p>
          <a:p>
            <a:pPr marL="172085" lvl="1" indent="-172085"/>
            <a:r>
              <a:rPr lang="en-US" sz="1800" dirty="0">
                <a:latin typeface="Arial"/>
                <a:cs typeface="Arial"/>
              </a:rPr>
              <a:t>1115 Demonstration “Waiver”</a:t>
            </a:r>
          </a:p>
          <a:p>
            <a:pPr marL="347345" lvl="2"/>
            <a:r>
              <a:rPr lang="en-US" sz="1800" dirty="0">
                <a:latin typeface="Arial"/>
                <a:cs typeface="Arial"/>
              </a:rPr>
              <a:t>Massachusetts submits amendments to the Waiver on an ad-hoc basis</a:t>
            </a:r>
          </a:p>
          <a:p>
            <a:pPr marL="347345" lvl="2"/>
            <a:r>
              <a:rPr lang="en-US" sz="1800" dirty="0">
                <a:latin typeface="Arial"/>
                <a:cs typeface="Arial"/>
              </a:rPr>
              <a:t>Allows for flexibility that is not available under SPA authority</a:t>
            </a:r>
          </a:p>
          <a:p>
            <a:pPr marL="347345" lvl="2"/>
            <a:r>
              <a:rPr lang="en-US" sz="1800" dirty="0">
                <a:latin typeface="Arial"/>
                <a:cs typeface="Arial"/>
              </a:rPr>
              <a:t>Not a “routine” process, requires significant public and federal engagement and is typically a multi-year initiative</a:t>
            </a:r>
            <a:endParaRPr lang="en-US" sz="1800" dirty="0"/>
          </a:p>
          <a:p>
            <a:pPr marL="172085" lvl="1" indent="-172085">
              <a:spcAft>
                <a:spcPts val="600"/>
              </a:spcAft>
            </a:pPr>
            <a:endParaRPr lang="en-US" sz="1800" dirty="0"/>
          </a:p>
          <a:p>
            <a:pPr marL="172085" lvl="1" indent="-172085">
              <a:spcAft>
                <a:spcPts val="600"/>
              </a:spcAft>
            </a:pPr>
            <a:r>
              <a:rPr lang="en-US" sz="1800" dirty="0"/>
              <a:t>State must:</a:t>
            </a:r>
          </a:p>
          <a:p>
            <a:pPr marL="347345" lvl="2"/>
            <a:r>
              <a:rPr lang="en-US" sz="1800" dirty="0">
                <a:latin typeface="Arial"/>
                <a:cs typeface="Arial"/>
              </a:rPr>
              <a:t>Define eligible provider type(s) and allowable service(s); </a:t>
            </a:r>
          </a:p>
          <a:p>
            <a:pPr marL="347345" lvl="2"/>
            <a:r>
              <a:rPr lang="en-US" sz="1800" dirty="0">
                <a:latin typeface="Arial"/>
                <a:cs typeface="Arial"/>
              </a:rPr>
              <a:t>Set payment rates; </a:t>
            </a:r>
          </a:p>
          <a:p>
            <a:pPr marL="347345" lvl="2"/>
            <a:r>
              <a:rPr lang="en-US" sz="1800" dirty="0">
                <a:latin typeface="Arial"/>
                <a:cs typeface="Arial"/>
              </a:rPr>
              <a:t>Ensure services are available statewide and for all members for whom the service is medically necessary</a:t>
            </a:r>
          </a:p>
        </p:txBody>
      </p:sp>
    </p:spTree>
    <p:extLst>
      <p:ext uri="{BB962C8B-B14F-4D97-AF65-F5344CB8AC3E}">
        <p14:creationId xmlns:p14="http://schemas.microsoft.com/office/powerpoint/2010/main" val="2549081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AAC7EE0F-6089-4BDE-9D84-89C7A45190C0}"/>
              </a:ext>
            </a:extLst>
          </p:cNvPr>
          <p:cNvGraphicFramePr>
            <a:graphicFrameLocks noChangeAspect="1"/>
          </p:cNvGraphicFramePr>
          <p:nvPr>
            <p:custDataLst>
              <p:tags r:id="rId1"/>
            </p:custDataLst>
            <p:extLst>
              <p:ext uri="{D42A27DB-BD31-4B8C-83A1-F6EECF244321}">
                <p14:modId xmlns:p14="http://schemas.microsoft.com/office/powerpoint/2010/main" val="284275221"/>
              </p:ext>
            </p:extLst>
          </p:nvPr>
        </p:nvGraphicFramePr>
        <p:xfrm>
          <a:off x="1144193" y="858443"/>
          <a:ext cx="1191" cy="1191"/>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4" name="Object 3" hidden="1">
                        <a:extLst>
                          <a:ext uri="{FF2B5EF4-FFF2-40B4-BE49-F238E27FC236}">
                            <a16:creationId xmlns:a16="http://schemas.microsoft.com/office/drawing/2014/main" id="{AAC7EE0F-6089-4BDE-9D84-89C7A45190C0}"/>
                          </a:ext>
                        </a:extLst>
                      </p:cNvPr>
                      <p:cNvPicPr/>
                      <p:nvPr/>
                    </p:nvPicPr>
                    <p:blipFill>
                      <a:blip r:embed="rId4"/>
                      <a:stretch>
                        <a:fillRect/>
                      </a:stretch>
                    </p:blipFill>
                    <p:spPr>
                      <a:xfrm>
                        <a:off x="1144193" y="858443"/>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7699E1B-6921-4CF7-864C-34165520A459}"/>
              </a:ext>
            </a:extLst>
          </p:cNvPr>
          <p:cNvSpPr>
            <a:spLocks noGrp="1"/>
          </p:cNvSpPr>
          <p:nvPr>
            <p:ph type="title"/>
          </p:nvPr>
        </p:nvSpPr>
        <p:spPr>
          <a:xfrm>
            <a:off x="190123" y="191351"/>
            <a:ext cx="7532879" cy="307777"/>
          </a:xfrm>
        </p:spPr>
        <p:txBody>
          <a:bodyPr vert="horz"/>
          <a:lstStyle/>
          <a:p>
            <a:r>
              <a:rPr lang="en-US" sz="2000" dirty="0">
                <a:latin typeface="Arial"/>
                <a:cs typeface="Arial"/>
              </a:rPr>
              <a:t>Enrolling as a MassHealth Provider and Billing</a:t>
            </a:r>
            <a:endParaRPr lang="en-US" dirty="0"/>
          </a:p>
        </p:txBody>
      </p:sp>
      <p:sp>
        <p:nvSpPr>
          <p:cNvPr id="3" name="Text Placeholder 2">
            <a:extLst>
              <a:ext uri="{FF2B5EF4-FFF2-40B4-BE49-F238E27FC236}">
                <a16:creationId xmlns:a16="http://schemas.microsoft.com/office/drawing/2014/main" id="{94AD95CD-A670-4B7A-BB3D-D7CDA1300234}"/>
              </a:ext>
            </a:extLst>
          </p:cNvPr>
          <p:cNvSpPr>
            <a:spLocks noGrp="1"/>
          </p:cNvSpPr>
          <p:nvPr>
            <p:ph type="body" sz="quarter" idx="12"/>
          </p:nvPr>
        </p:nvSpPr>
        <p:spPr>
          <a:xfrm>
            <a:off x="190123" y="684911"/>
            <a:ext cx="8763753" cy="5909310"/>
          </a:xfrm>
        </p:spPr>
        <p:txBody>
          <a:bodyPr vert="horz" wrap="square" lIns="91440" tIns="45720" rIns="91440" bIns="45720" rtlCol="0" anchor="t">
            <a:spAutoFit/>
          </a:bodyPr>
          <a:lstStyle/>
          <a:p>
            <a:pPr marL="172085" lvl="1" indent="-172085"/>
            <a:r>
              <a:rPr lang="en-US" sz="1800" dirty="0">
                <a:latin typeface="Arial"/>
                <a:cs typeface="Arial"/>
              </a:rPr>
              <a:t>Meeting requirements for enrollment</a:t>
            </a:r>
            <a:endParaRPr lang="en-US" sz="1800" dirty="0"/>
          </a:p>
          <a:p>
            <a:pPr marL="347345" lvl="2"/>
            <a:r>
              <a:rPr lang="en-US" sz="1800" dirty="0">
                <a:solidFill>
                  <a:srgbClr val="000000"/>
                </a:solidFill>
                <a:latin typeface="Arial"/>
                <a:cs typeface="Arial"/>
              </a:rPr>
              <a:t>Obtain a National Provider Identifier number (NPI)</a:t>
            </a:r>
            <a:endParaRPr lang="en-US" sz="1800" dirty="0">
              <a:solidFill>
                <a:srgbClr val="000000"/>
              </a:solidFill>
            </a:endParaRPr>
          </a:p>
          <a:p>
            <a:pPr marL="347345" lvl="2"/>
            <a:r>
              <a:rPr lang="en-US" sz="1800" dirty="0">
                <a:latin typeface="Arial"/>
                <a:cs typeface="Arial"/>
              </a:rPr>
              <a:t>Meet qualifications (experience, education, organizational structure, etc.)</a:t>
            </a:r>
            <a:endParaRPr lang="en-US" sz="1800" dirty="0"/>
          </a:p>
          <a:p>
            <a:pPr marL="347345" lvl="2"/>
            <a:r>
              <a:rPr lang="en-US" sz="1800" dirty="0">
                <a:latin typeface="Arial"/>
                <a:cs typeface="Arial"/>
              </a:rPr>
              <a:t>Complete MassHealth and/or managed care provider application and related documentation as well as provider training (and revalidation every few years)</a:t>
            </a:r>
            <a:endParaRPr lang="en-US" sz="1800" dirty="0"/>
          </a:p>
          <a:p>
            <a:pPr marL="175895" lvl="2" indent="0">
              <a:buNone/>
            </a:pPr>
            <a:endParaRPr lang="en-US" sz="1800" dirty="0"/>
          </a:p>
          <a:p>
            <a:pPr marL="172085" lvl="1" indent="-172085"/>
            <a:r>
              <a:rPr lang="en-US" sz="1800" dirty="0">
                <a:latin typeface="Arial"/>
                <a:cs typeface="Arial"/>
              </a:rPr>
              <a:t>Verifying MassHealth Eligibility for individuals receiving services</a:t>
            </a:r>
          </a:p>
          <a:p>
            <a:pPr marL="347345" lvl="2"/>
            <a:r>
              <a:rPr lang="en-US" sz="1800" dirty="0">
                <a:latin typeface="Arial"/>
                <a:cs typeface="Arial"/>
              </a:rPr>
              <a:t>Ensure individuals receiving services are eligible for MassHealth on date services are provided either through MassHealth provider eligibility verification system (EVS) or through the member’s managed care plan</a:t>
            </a:r>
            <a:endParaRPr lang="en-US" sz="1800" dirty="0"/>
          </a:p>
          <a:p>
            <a:pPr marL="172085" lvl="1" indent="-172085"/>
            <a:endParaRPr lang="en-US" sz="1800" dirty="0"/>
          </a:p>
          <a:p>
            <a:pPr marL="172085" lvl="1" indent="-172085"/>
            <a:r>
              <a:rPr lang="en-US" sz="1800" dirty="0">
                <a:latin typeface="Arial"/>
                <a:cs typeface="Arial"/>
              </a:rPr>
              <a:t>Submitting claims to MassHealth or a MassHealth-contracted managed care plan</a:t>
            </a:r>
          </a:p>
          <a:p>
            <a:pPr marL="347345" lvl="2"/>
            <a:r>
              <a:rPr lang="en-US" sz="1800" dirty="0">
                <a:latin typeface="Arial"/>
                <a:cs typeface="Arial"/>
              </a:rPr>
              <a:t>Providers submit claims to MassHealth or managed care plan using covered codes for payment</a:t>
            </a:r>
            <a:endParaRPr lang="en-US" sz="1800" dirty="0"/>
          </a:p>
          <a:p>
            <a:pPr marL="347345" lvl="2"/>
            <a:r>
              <a:rPr lang="en-US" sz="1800" dirty="0">
                <a:latin typeface="Arial"/>
                <a:cs typeface="Arial"/>
              </a:rPr>
              <a:t>Providers must be able to access MassHealth system directly or contract with billing entity to submit claims, resolve issues, and reconcile claims/payments</a:t>
            </a:r>
            <a:endParaRPr lang="en-US" sz="1800" dirty="0"/>
          </a:p>
          <a:p>
            <a:pPr marL="0" lvl="1" indent="0">
              <a:buNone/>
            </a:pPr>
            <a:endParaRPr lang="en-US" sz="1800" dirty="0"/>
          </a:p>
          <a:p>
            <a:pPr marL="172085" lvl="1" indent="-172085"/>
            <a:r>
              <a:rPr lang="en-US" sz="1800" dirty="0">
                <a:latin typeface="Arial"/>
                <a:cs typeface="Arial"/>
              </a:rPr>
              <a:t>Cooperating with oversight/audits</a:t>
            </a:r>
          </a:p>
          <a:p>
            <a:pPr marL="347345" lvl="2"/>
            <a:r>
              <a:rPr lang="en-US" sz="1800" dirty="0">
                <a:latin typeface="Arial"/>
                <a:cs typeface="Arial"/>
              </a:rPr>
              <a:t>All enrolled providers are subject to oversight and audits from MassHealth</a:t>
            </a:r>
            <a:endParaRPr lang="en-US" sz="1800" dirty="0"/>
          </a:p>
          <a:p>
            <a:pPr marL="347345" lvl="2"/>
            <a:r>
              <a:rPr lang="en-US" sz="1800" dirty="0">
                <a:latin typeface="Arial"/>
                <a:cs typeface="Arial"/>
              </a:rPr>
              <a:t>Can include reporting requirements, records review, on-site visits, etc.</a:t>
            </a:r>
            <a:endParaRPr lang="en-US" sz="1800" dirty="0"/>
          </a:p>
          <a:p>
            <a:pPr marL="347345" lvl="2"/>
            <a:r>
              <a:rPr lang="en-US" sz="1800" dirty="0">
                <a:latin typeface="Arial"/>
                <a:cs typeface="Arial"/>
              </a:rPr>
              <a:t>Also subject to audit from other state and federal entities (Auditor, OIG, etc.)</a:t>
            </a:r>
            <a:endParaRPr lang="en-US" sz="1800" dirty="0"/>
          </a:p>
        </p:txBody>
      </p:sp>
    </p:spTree>
    <p:extLst>
      <p:ext uri="{BB962C8B-B14F-4D97-AF65-F5344CB8AC3E}">
        <p14:creationId xmlns:p14="http://schemas.microsoft.com/office/powerpoint/2010/main" val="1327387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1FFB1-9F5E-72A0-4A99-1CE937D6EEFE}"/>
            </a:ext>
          </a:extLst>
        </p:cNvPr>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EAC2A08B-56B8-4A8C-2679-84971166A384}"/>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6" imgH="346" progId="TCLayout.ActiveDocument.1">
                  <p:embed/>
                </p:oleObj>
              </mc:Choice>
              <mc:Fallback>
                <p:oleObj name="think-cell Slide" r:id="rId3" imgW="346" imgH="346" progId="TCLayout.ActiveDocument.1">
                  <p:embed/>
                  <p:pic>
                    <p:nvPicPr>
                      <p:cNvPr id="5" name="Object 4" hidden="1">
                        <a:extLst>
                          <a:ext uri="{FF2B5EF4-FFF2-40B4-BE49-F238E27FC236}">
                            <a16:creationId xmlns:a16="http://schemas.microsoft.com/office/drawing/2014/main" id="{B416AB9E-ACB0-4653-BEEB-C67CB36DA9D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7FFC800-E2C2-08F6-82BB-86DC8C50D951}"/>
              </a:ext>
            </a:extLst>
          </p:cNvPr>
          <p:cNvSpPr>
            <a:spLocks noGrp="1"/>
          </p:cNvSpPr>
          <p:nvPr>
            <p:ph type="title"/>
          </p:nvPr>
        </p:nvSpPr>
        <p:spPr>
          <a:xfrm>
            <a:off x="173736" y="230051"/>
            <a:ext cx="8763000" cy="307777"/>
          </a:xfrm>
        </p:spPr>
        <p:txBody>
          <a:bodyPr vert="horz"/>
          <a:lstStyle/>
          <a:p>
            <a:r>
              <a:rPr lang="en-US" sz="2000" dirty="0">
                <a:latin typeface="Arial"/>
                <a:cs typeface="Arial"/>
              </a:rPr>
              <a:t>Claiming Federal Financial Participation (FFP)  </a:t>
            </a:r>
          </a:p>
        </p:txBody>
      </p:sp>
      <p:sp>
        <p:nvSpPr>
          <p:cNvPr id="12" name="Text Placeholder 2">
            <a:extLst>
              <a:ext uri="{FF2B5EF4-FFF2-40B4-BE49-F238E27FC236}">
                <a16:creationId xmlns:a16="http://schemas.microsoft.com/office/drawing/2014/main" id="{1C89123A-4E12-49A9-0B47-9C0EC95E8870}"/>
              </a:ext>
            </a:extLst>
          </p:cNvPr>
          <p:cNvSpPr>
            <a:spLocks noGrp="1"/>
          </p:cNvSpPr>
          <p:nvPr>
            <p:ph type="body" sz="quarter" idx="12"/>
          </p:nvPr>
        </p:nvSpPr>
        <p:spPr>
          <a:xfrm>
            <a:off x="260825" y="826616"/>
            <a:ext cx="8588822" cy="5016758"/>
          </a:xfrm>
        </p:spPr>
        <p:txBody>
          <a:bodyPr vert="horz" wrap="square" lIns="91440" tIns="45720" rIns="91440" bIns="45720" rtlCol="0" anchor="t">
            <a:spAutoFit/>
          </a:bodyPr>
          <a:lstStyle/>
          <a:p>
            <a:pPr marL="171450" indent="-171450">
              <a:buFont typeface="Wingdings" panose="05000000000000000000" pitchFamily="2" charset="2"/>
              <a:buChar char="§"/>
            </a:pPr>
            <a:r>
              <a:rPr lang="en-US" sz="1600" dirty="0">
                <a:latin typeface="Arial"/>
                <a:cs typeface="Arial"/>
              </a:rPr>
              <a:t>To claim FFP from the federal government, the state must first expend state funding for allowable services in accordance with an approved SPA or Waiver.</a:t>
            </a:r>
            <a:endParaRPr lang="en-US" sz="1600" dirty="0"/>
          </a:p>
          <a:p>
            <a:pPr marL="171450" indent="-171450">
              <a:buFont typeface="Wingdings" panose="05000000000000000000" pitchFamily="2" charset="2"/>
              <a:buChar char="§"/>
            </a:pPr>
            <a:endParaRPr lang="en-US" sz="1600" dirty="0"/>
          </a:p>
          <a:p>
            <a:pPr marL="171450" indent="-171450">
              <a:buFont typeface="Wingdings" panose="05000000000000000000" pitchFamily="2" charset="2"/>
              <a:buChar char="§"/>
            </a:pPr>
            <a:r>
              <a:rPr lang="en-US" sz="1600" dirty="0">
                <a:latin typeface="Arial"/>
                <a:cs typeface="Arial"/>
              </a:rPr>
              <a:t>The MassHealth-enrolled provider (provider) must ensure that the individual receiving services is a MassHealth member</a:t>
            </a:r>
            <a:r>
              <a:rPr lang="en-US" sz="1600" dirty="0">
                <a:solidFill>
                  <a:srgbClr val="FF0000"/>
                </a:solidFill>
                <a:latin typeface="Arial"/>
                <a:cs typeface="Arial"/>
              </a:rPr>
              <a:t> </a:t>
            </a:r>
            <a:r>
              <a:rPr lang="en-US" sz="1600" dirty="0">
                <a:latin typeface="Arial"/>
                <a:cs typeface="Arial"/>
              </a:rPr>
              <a:t>and that the service is medically necessary.</a:t>
            </a:r>
            <a:endParaRPr lang="en-US" sz="1600" dirty="0"/>
          </a:p>
          <a:p>
            <a:pPr marL="171450" indent="-171450">
              <a:buFont typeface="Wingdings" panose="05000000000000000000" pitchFamily="2" charset="2"/>
              <a:buChar char="§"/>
            </a:pPr>
            <a:endParaRPr lang="en-US" sz="1600" dirty="0">
              <a:latin typeface="Arial"/>
              <a:cs typeface="Arial"/>
            </a:endParaRPr>
          </a:p>
          <a:p>
            <a:pPr marL="171450" indent="-171450">
              <a:buFont typeface="Wingdings" panose="05000000000000000000" pitchFamily="2" charset="2"/>
              <a:buChar char="§"/>
            </a:pPr>
            <a:r>
              <a:rPr lang="en-US" sz="1600" dirty="0">
                <a:latin typeface="Arial"/>
                <a:cs typeface="Arial"/>
              </a:rPr>
              <a:t>The provider must validate and document that the allowable service has been provided in order to bill for the service through the Medicaid Management Information System (MMIS) or the member’s managed care plan.</a:t>
            </a:r>
            <a:endParaRPr lang="en-US" sz="1600" dirty="0"/>
          </a:p>
          <a:p>
            <a:pPr marL="171450" indent="-171450">
              <a:buFont typeface="Wingdings" panose="05000000000000000000" pitchFamily="2" charset="2"/>
              <a:buChar char="§"/>
            </a:pPr>
            <a:endParaRPr lang="en-US" sz="1600" dirty="0"/>
          </a:p>
          <a:p>
            <a:pPr marL="171450" indent="-171450">
              <a:buFont typeface="Wingdings" panose="05000000000000000000" pitchFamily="2" charset="2"/>
              <a:buChar char="§"/>
            </a:pPr>
            <a:r>
              <a:rPr lang="en-US" sz="1600" dirty="0">
                <a:latin typeface="Arial"/>
                <a:cs typeface="Arial"/>
              </a:rPr>
              <a:t>MassHealth or a MassHealth contracted managed care plan pays the provider a rate for services once all of the above criteria is documented and verified. MassHealth would then claim FFP from CMS.</a:t>
            </a:r>
          </a:p>
          <a:p>
            <a:pPr marL="171450" indent="-171450">
              <a:buFont typeface="Wingdings" panose="05000000000000000000" pitchFamily="2" charset="2"/>
              <a:buChar char="§"/>
            </a:pPr>
            <a:endParaRPr lang="en-US" sz="1600" dirty="0">
              <a:latin typeface="Arial"/>
              <a:cs typeface="Arial"/>
            </a:endParaRPr>
          </a:p>
          <a:p>
            <a:pPr marL="171450" indent="-171450">
              <a:buFont typeface="Wingdings,Sans-Serif"/>
              <a:buChar char="§"/>
            </a:pPr>
            <a:r>
              <a:rPr lang="en-US" sz="1600" dirty="0">
                <a:latin typeface="Arial"/>
                <a:cs typeface="Arial"/>
              </a:rPr>
              <a:t>The provider must retain records for 7 years for audit or compliance issues.</a:t>
            </a:r>
          </a:p>
          <a:p>
            <a:pPr marL="171450" indent="-171450">
              <a:buFont typeface="Wingdings,Sans-Serif"/>
              <a:buChar char="§"/>
            </a:pPr>
            <a:endParaRPr lang="en-US" sz="1600" dirty="0"/>
          </a:p>
          <a:p>
            <a:pPr marL="171450" indent="-171450">
              <a:buFont typeface="Wingdings,Sans-Serif"/>
              <a:buChar char="§"/>
            </a:pPr>
            <a:r>
              <a:rPr lang="en-US" sz="1600" dirty="0">
                <a:latin typeface="Arial"/>
                <a:cs typeface="Arial"/>
              </a:rPr>
              <a:t>Certified Public Expenditures (CPEs) could also be used for Medicaid services delivered by state agencies, but the same criteria listed above would still need to be validated and documented.</a:t>
            </a:r>
            <a:endParaRPr lang="en-US" sz="1600" dirty="0"/>
          </a:p>
          <a:p>
            <a:endParaRPr lang="en-US" sz="1600" dirty="0"/>
          </a:p>
        </p:txBody>
      </p:sp>
    </p:spTree>
    <p:extLst>
      <p:ext uri="{BB962C8B-B14F-4D97-AF65-F5344CB8AC3E}">
        <p14:creationId xmlns:p14="http://schemas.microsoft.com/office/powerpoint/2010/main" val="35221948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7037&quot;&gt;&lt;version val=&quot;3085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l.TcTX_dx.tdoQ_GivVBi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2MPR8lQXgRJ_p7uPVRMgOw"/>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TcTX_dx.tdoQ_GivVBi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heme/theme1.xml><?xml version="1.0" encoding="utf-8"?>
<a:theme xmlns:a="http://schemas.openxmlformats.org/drawingml/2006/main" name="1_Office Theme">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104</TotalTime>
  <Words>574</Words>
  <Application>Microsoft Office PowerPoint</Application>
  <PresentationFormat>On-screen Show (4:3)</PresentationFormat>
  <Paragraphs>57</Paragraphs>
  <Slides>5</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5</vt:i4>
      </vt:variant>
    </vt:vector>
  </HeadingPairs>
  <TitlesOfParts>
    <vt:vector size="12" baseType="lpstr">
      <vt:lpstr>Arial</vt:lpstr>
      <vt:lpstr>Calibri</vt:lpstr>
      <vt:lpstr>Wingdings</vt:lpstr>
      <vt:lpstr>Wingdings,Sans-Serif</vt:lpstr>
      <vt:lpstr>1_Office Theme</vt:lpstr>
      <vt:lpstr>2_Office Theme</vt:lpstr>
      <vt:lpstr>think-cell Slide</vt:lpstr>
      <vt:lpstr>Community Violence Prevention Task Force – Overview of MassHealth Requirements</vt:lpstr>
      <vt:lpstr>Creating a Medicaid Service</vt:lpstr>
      <vt:lpstr>Obtaining legal authority to add a new Medicaid Service</vt:lpstr>
      <vt:lpstr>Enrolling as a MassHealth Provider and Billing</vt:lpstr>
      <vt:lpstr>Claiming Federal Financial Participation (FFP)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Tierney, Laxmi (EHS)</dc:creator>
  <cp:lastModifiedBy>Cohen, Gabriel R. (EHS)</cp:lastModifiedBy>
  <cp:revision>9</cp:revision>
  <dcterms:created xsi:type="dcterms:W3CDTF">2021-02-26T17:49:08Z</dcterms:created>
  <dcterms:modified xsi:type="dcterms:W3CDTF">2024-11-01T13:39:03Z</dcterms:modified>
</cp:coreProperties>
</file>