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handoutMasterIdLst>
    <p:handoutMasterId r:id="rId10"/>
  </p:handoutMasterIdLst>
  <p:sldIdLst>
    <p:sldId id="257" r:id="rId2"/>
    <p:sldId id="359" r:id="rId3"/>
    <p:sldId id="686" r:id="rId4"/>
    <p:sldId id="700" r:id="rId5"/>
    <p:sldId id="701" r:id="rId6"/>
    <p:sldId id="699" r:id="rId7"/>
    <p:sldId id="386"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p:cViewPr varScale="1">
        <p:scale>
          <a:sx n="108" d="100"/>
          <a:sy n="108" d="100"/>
        </p:scale>
        <p:origin x="1272" y="1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10/24/2024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10/24/2024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7</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malegislature.gov/Laws/SessionLaws/Acts/2024/Chapter135"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mass.gov/community-violence-prevention-task-force"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Violence Prevention</a:t>
            </a:r>
            <a:br>
              <a:rPr lang="en-US" sz="3000" b="1" dirty="0">
                <a:solidFill>
                  <a:srgbClr val="FFFFFF"/>
                </a:solidFill>
                <a:latin typeface="Calibri" pitchFamily="34" charset="0"/>
              </a:rPr>
            </a:br>
            <a:r>
              <a:rPr lang="en-US" sz="3000" b="1" dirty="0">
                <a:solidFill>
                  <a:srgbClr val="FFFFFF"/>
                </a:solidFill>
                <a:latin typeface="Calibri" pitchFamily="34" charset="0"/>
              </a:rPr>
              <a:t>Task Force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tx2"/>
              </a:solidFill>
              <a:latin typeface="Calibri" panose="020F0502020204030204" pitchFamily="34" charset="0"/>
            </a:endParaRPr>
          </a:p>
          <a:p>
            <a:pPr algn="ctr" fontAlgn="base">
              <a:spcBef>
                <a:spcPct val="0"/>
              </a:spcBef>
              <a:spcAft>
                <a:spcPct val="0"/>
              </a:spcAft>
              <a:defRPr/>
            </a:pPr>
            <a:r>
              <a:rPr lang="en-US" sz="2400" b="1" dirty="0">
                <a:latin typeface="Calibri" pitchFamily="34" charset="0"/>
              </a:rPr>
              <a:t>Robbie Goldstein, MD, PhD</a:t>
            </a:r>
          </a:p>
          <a:p>
            <a:pPr algn="ctr" fontAlgn="base">
              <a:spcBef>
                <a:spcPct val="0"/>
              </a:spcBef>
              <a:spcAft>
                <a:spcPct val="0"/>
              </a:spcAft>
              <a:defRPr/>
            </a:pPr>
            <a:r>
              <a:rPr lang="en-US" sz="2400" b="1" dirty="0">
                <a:latin typeface="Calibri" pitchFamily="34" charset="0"/>
              </a:rPr>
              <a:t>Commissioner, Department of Public Health</a:t>
            </a:r>
          </a:p>
          <a:p>
            <a:pPr algn="ctr" fontAlgn="base">
              <a:spcBef>
                <a:spcPct val="0"/>
              </a:spcBef>
              <a:spcAft>
                <a:spcPct val="0"/>
              </a:spcAft>
              <a:defRPr/>
            </a:pPr>
            <a:r>
              <a:rPr lang="en-US" sz="2400" b="1" dirty="0">
                <a:latin typeface="Calibri" pitchFamily="34" charset="0"/>
              </a:rPr>
              <a:t>Executive Office of Health and Human Services</a:t>
            </a:r>
          </a:p>
          <a:p>
            <a:pPr algn="ctr" fontAlgn="base">
              <a:spcBef>
                <a:spcPct val="0"/>
              </a:spcBef>
              <a:spcAft>
                <a:spcPct val="0"/>
              </a:spcAft>
              <a:defRPr/>
            </a:pPr>
            <a:endParaRPr lang="en-US" sz="1600" b="1" dirty="0">
              <a:latin typeface="Calibri" pitchFamily="34" charset="0"/>
            </a:endParaRPr>
          </a:p>
          <a:p>
            <a:pPr algn="ctr" fontAlgn="base">
              <a:spcBef>
                <a:spcPct val="0"/>
              </a:spcBef>
              <a:spcAft>
                <a:spcPct val="0"/>
              </a:spcAft>
              <a:defRPr/>
            </a:pPr>
            <a:r>
              <a:rPr lang="en-US" sz="2400" b="1" dirty="0">
                <a:latin typeface="Calibri" pitchFamily="34" charset="0"/>
              </a:rPr>
              <a:t>October 10, 2024</a:t>
            </a:r>
          </a:p>
          <a:p>
            <a:pPr algn="ctr" fontAlgn="base">
              <a:spcBef>
                <a:spcPct val="0"/>
              </a:spcBef>
              <a:spcAft>
                <a:spcPct val="0"/>
              </a:spcAft>
              <a:defRPr/>
            </a:pPr>
            <a:r>
              <a:rPr lang="en-US" sz="2400" b="1" dirty="0">
                <a:latin typeface="Calibri" pitchFamily="34" charset="0"/>
              </a:rPr>
              <a:t>9:00-10:30 am</a:t>
            </a:r>
          </a:p>
          <a:p>
            <a:pPr algn="ctr" fontAlgn="base">
              <a:spcBef>
                <a:spcPct val="0"/>
              </a:spcBef>
              <a:spcAft>
                <a:spcPct val="0"/>
              </a:spcAft>
              <a:defRPr/>
            </a:pPr>
            <a:endParaRPr lang="en-US" sz="1600" b="1" dirty="0">
              <a:latin typeface="Calibri" pitchFamily="34" charset="0"/>
            </a:endParaRPr>
          </a:p>
          <a:p>
            <a:pPr algn="ctr" fontAlgn="base">
              <a:spcBef>
                <a:spcPct val="0"/>
              </a:spcBef>
              <a:spcAft>
                <a:spcPct val="0"/>
              </a:spcAft>
              <a:defRPr/>
            </a:pPr>
            <a:r>
              <a:rPr lang="en-US" sz="2400" b="1" dirty="0">
                <a:latin typeface="Calibri" pitchFamily="34" charset="0"/>
              </a:rPr>
              <a:t>Virtual / 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913059"/>
          </a:xfrm>
          <a:prstGeom prst="rect">
            <a:avLst/>
          </a:prstGeom>
        </p:spPr>
        <p:txBody>
          <a:bodyPr wrap="square" rtlCol="0">
            <a:spAutoFit/>
          </a:bodyPr>
          <a:lstStyle/>
          <a:p>
            <a:pPr marL="457200" indent="-457200">
              <a:lnSpc>
                <a:spcPct val="150000"/>
              </a:lnSpc>
              <a:buFont typeface="+mj-lt"/>
              <a:buAutoNum type="arabicPeriod"/>
            </a:pPr>
            <a:r>
              <a:rPr lang="en-US" sz="2400" b="1" dirty="0">
                <a:latin typeface="Calibri" panose="020F0502020204030204" pitchFamily="34" charset="0"/>
              </a:rPr>
              <a:t>Welcome</a:t>
            </a:r>
          </a:p>
          <a:p>
            <a:pPr marL="457200" indent="-457200">
              <a:lnSpc>
                <a:spcPct val="150000"/>
              </a:lnSpc>
              <a:buFont typeface="+mj-lt"/>
              <a:buAutoNum type="arabicPeriod"/>
            </a:pPr>
            <a:r>
              <a:rPr lang="en-US" sz="2400" b="1" dirty="0">
                <a:latin typeface="Calibri" panose="020F0502020204030204" pitchFamily="34" charset="0"/>
              </a:rPr>
              <a:t>Oath of Office</a:t>
            </a:r>
          </a:p>
          <a:p>
            <a:pPr marL="457200" indent="-457200">
              <a:lnSpc>
                <a:spcPct val="150000"/>
              </a:lnSpc>
              <a:buFont typeface="+mj-lt"/>
              <a:buAutoNum type="arabicPeriod"/>
            </a:pPr>
            <a:r>
              <a:rPr lang="en-US" sz="2400" b="1" dirty="0">
                <a:latin typeface="Calibri" panose="020F0502020204030204" pitchFamily="34" charset="0"/>
              </a:rPr>
              <a:t>Open Meeting Law and Conflict of Interest Overview</a:t>
            </a:r>
          </a:p>
          <a:p>
            <a:pPr marL="457200" indent="-457200">
              <a:lnSpc>
                <a:spcPct val="150000"/>
              </a:lnSpc>
              <a:buFont typeface="+mj-lt"/>
              <a:buAutoNum type="arabicPeriod"/>
            </a:pPr>
            <a:r>
              <a:rPr lang="en-US" sz="2400" b="1" dirty="0">
                <a:latin typeface="Calibri" panose="020F0502020204030204" pitchFamily="34" charset="0"/>
              </a:rPr>
              <a:t>Member Introductions</a:t>
            </a:r>
          </a:p>
          <a:p>
            <a:pPr marL="457200" indent="-457200">
              <a:lnSpc>
                <a:spcPct val="150000"/>
              </a:lnSpc>
              <a:buFont typeface="+mj-lt"/>
              <a:buAutoNum type="arabicPeriod"/>
            </a:pPr>
            <a:r>
              <a:rPr lang="en-US" sz="2400" b="1" dirty="0">
                <a:latin typeface="Calibri" panose="020F0502020204030204" pitchFamily="34" charset="0"/>
              </a:rPr>
              <a:t>Task Force’s Charge</a:t>
            </a:r>
          </a:p>
          <a:p>
            <a:pPr marL="457200" indent="-457200">
              <a:lnSpc>
                <a:spcPct val="150000"/>
              </a:lnSpc>
              <a:buFont typeface="+mj-lt"/>
              <a:buAutoNum type="arabicPeriod"/>
            </a:pPr>
            <a:r>
              <a:rPr lang="en-US" sz="2400" b="1" dirty="0">
                <a:latin typeface="Calibri" panose="020F0502020204030204" pitchFamily="34" charset="0"/>
              </a:rPr>
              <a:t>Goals and Expectations</a:t>
            </a:r>
          </a:p>
          <a:p>
            <a:pPr marL="457200" indent="-457200">
              <a:lnSpc>
                <a:spcPct val="150000"/>
              </a:lnSpc>
              <a:buFont typeface="+mj-lt"/>
              <a:buAutoNum type="arabicPeriod"/>
            </a:pPr>
            <a:r>
              <a:rPr lang="en-US" sz="2400" b="1" dirty="0">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Oath of Office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43499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1000"/>
              </a:spcAft>
              <a:buClrTx/>
              <a:buSzTx/>
              <a:buFontTx/>
              <a:buNone/>
              <a:tabLst/>
              <a:defRPr/>
            </a:pPr>
            <a:r>
              <a:rPr lang="en-US" sz="2000" dirty="0">
                <a:latin typeface="Calibri" panose="020F0502020204030204" pitchFamily="34" charset="0"/>
              </a:rPr>
              <a:t>I, </a:t>
            </a:r>
            <a:r>
              <a:rPr lang="en-US" sz="2000" i="1" dirty="0">
                <a:latin typeface="Calibri" panose="020F0502020204030204" pitchFamily="34" charset="0"/>
              </a:rPr>
              <a:t>(STATE YOUR NAME)</a:t>
            </a:r>
            <a:r>
              <a:rPr lang="en-US" sz="2000" dirty="0">
                <a:latin typeface="Calibri" panose="020F0502020204030204" pitchFamily="34" charset="0"/>
              </a:rPr>
              <a:t>, do solemnly swear that I will bear true faith and allegiance to the Commonwealth of Massachusetts, and will support the Constitution thereof – So help me God.</a:t>
            </a:r>
          </a:p>
          <a:p>
            <a:pPr marR="0" lvl="0" algn="l" defTabSz="914400" rtl="0" eaLnBrk="1" fontAlgn="auto" latinLnBrk="0" hangingPunct="1">
              <a:lnSpc>
                <a:spcPct val="100000"/>
              </a:lnSpc>
              <a:spcBef>
                <a:spcPts val="0"/>
              </a:spcBef>
              <a:spcAft>
                <a:spcPts val="0"/>
              </a:spcAft>
              <a:buClrTx/>
              <a:buSzTx/>
              <a:tabLst/>
              <a:defRPr/>
            </a:pPr>
            <a:r>
              <a:rPr lang="en-US" sz="2000" dirty="0">
                <a:latin typeface="Calibri" panose="020F0502020204030204" pitchFamily="34" charset="0"/>
              </a:rPr>
              <a:t>I, </a:t>
            </a:r>
            <a:r>
              <a:rPr lang="en-US" sz="2000" i="1" dirty="0">
                <a:latin typeface="Calibri" panose="020F0502020204030204" pitchFamily="34" charset="0"/>
              </a:rPr>
              <a:t>(STATE YOUR NAME)</a:t>
            </a:r>
            <a:r>
              <a:rPr lang="en-US" sz="2000" dirty="0">
                <a:latin typeface="Calibri" panose="020F0502020204030204" pitchFamily="34" charset="0"/>
              </a:rPr>
              <a:t>, do solemnly swear and affirm that I will faithfully and impartially discharge and perform all the duties incumbent on me as a member of the Community Violence Prevention Task Force, according to the best of my abilities and understanding, agreeably, to the rules and regulations of the Constitution, and the laws of this Commonwealth – So help me God.</a:t>
            </a:r>
          </a:p>
          <a:p>
            <a:pPr marR="0" lvl="0" algn="l" defTabSz="914400" rtl="0" eaLnBrk="1" fontAlgn="auto" latinLnBrk="0" hangingPunct="1">
              <a:lnSpc>
                <a:spcPct val="100000"/>
              </a:lnSpc>
              <a:spcBef>
                <a:spcPts val="0"/>
              </a:spcBef>
              <a:spcAft>
                <a:spcPts val="0"/>
              </a:spcAft>
              <a:buClrTx/>
              <a:buSzTx/>
              <a:tabLst/>
              <a:defRPr/>
            </a:pPr>
            <a:endParaRPr lang="en-US" sz="2000" dirty="0">
              <a:latin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2000" dirty="0">
                <a:latin typeface="Calibri" panose="020F0502020204030204" pitchFamily="34" charset="0"/>
              </a:rPr>
              <a:t>I, (STATE YOUR NAME), do solemnly swear that I will support the Constitution of the United States.</a:t>
            </a:r>
          </a:p>
        </p:txBody>
      </p:sp>
    </p:spTree>
    <p:extLst>
      <p:ext uri="{BB962C8B-B14F-4D97-AF65-F5344CB8AC3E}">
        <p14:creationId xmlns:p14="http://schemas.microsoft.com/office/powerpoint/2010/main" val="24877536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Overview</a:t>
            </a:r>
          </a:p>
        </p:txBody>
      </p:sp>
      <p:sp>
        <p:nvSpPr>
          <p:cNvPr id="5" name="TextBox 4">
            <a:extLst>
              <a:ext uri="{FF2B5EF4-FFF2-40B4-BE49-F238E27FC236}">
                <a16:creationId xmlns:a16="http://schemas.microsoft.com/office/drawing/2014/main" id="{790DA48B-4F6D-417F-AB4C-71DEE4E1ECA9}"/>
              </a:ext>
            </a:extLst>
          </p:cNvPr>
          <p:cNvSpPr txBox="1"/>
          <p:nvPr/>
        </p:nvSpPr>
        <p:spPr>
          <a:xfrm>
            <a:off x="1066800" y="1143000"/>
            <a:ext cx="7301630"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r>
              <a:rPr kumimoji="0" lang="en-US" sz="2000" b="1" i="0" strike="noStrike" kern="1200" cap="none" spc="0" normalizeH="0" baseline="0" noProof="0" dirty="0">
                <a:ln>
                  <a:noFill/>
                </a:ln>
                <a:effectLst/>
                <a:uLnTx/>
                <a:uFillTx/>
                <a:latin typeface="Calibri" panose="020F0502020204030204" pitchFamily="34" charset="0"/>
                <a:ea typeface="+mn-ea"/>
                <a:cs typeface="+mn-cs"/>
              </a:rPr>
              <a:t>Lauren Cleary</a:t>
            </a:r>
            <a:endParaRPr lang="en-US" sz="2000" b="1"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Associate General Counsel</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Executive Office of Health and Human Services</a:t>
            </a:r>
          </a:p>
          <a:p>
            <a:pPr marL="0" marR="0" lvl="0" indent="0" algn="l" defTabSz="914400" rtl="0" eaLnBrk="1" fontAlgn="auto" latinLnBrk="0" hangingPunct="1">
              <a:lnSpc>
                <a:spcPct val="100000"/>
              </a:lnSpc>
              <a:spcBef>
                <a:spcPts val="0"/>
              </a:spcBef>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b="1" dirty="0">
                <a:latin typeface="Calibri" panose="020F0502020204030204" pitchFamily="34" charset="0"/>
              </a:rPr>
              <a:t>David Giannotti</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Public Education and Communications Division Chief</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State Ethics Commission</a:t>
            </a:r>
          </a:p>
        </p:txBody>
      </p:sp>
    </p:spTree>
    <p:extLst>
      <p:ext uri="{BB962C8B-B14F-4D97-AF65-F5344CB8AC3E}">
        <p14:creationId xmlns:p14="http://schemas.microsoft.com/office/powerpoint/2010/main" val="9365190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Task </a:t>
            </a:r>
            <a:r>
              <a:rPr lang="en-US">
                <a:latin typeface="Calibri" panose="020F0502020204030204" pitchFamily="34" charset="0"/>
                <a:cs typeface="Calibri" panose="020F0502020204030204" pitchFamily="34" charset="0"/>
              </a:rPr>
              <a:t>Force Members</a:t>
            </a:r>
            <a:endParaRPr lang="en-US"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790DA48B-4F6D-417F-AB4C-71DEE4E1ECA9}"/>
              </a:ext>
            </a:extLst>
          </p:cNvPr>
          <p:cNvSpPr txBox="1"/>
          <p:nvPr/>
        </p:nvSpPr>
        <p:spPr>
          <a:xfrm>
            <a:off x="609600" y="1295400"/>
            <a:ext cx="8229600" cy="5181600"/>
          </a:xfrm>
          <a:prstGeom prst="rect">
            <a:avLst/>
          </a:prstGeom>
          <a:noFill/>
        </p:spPr>
        <p:txBody>
          <a:bodyPr wrap="square" numCol="2">
            <a:noAutofit/>
          </a:bodyPr>
          <a:lstStyle/>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Robbie Goldstein </a:t>
            </a:r>
            <a:r>
              <a:rPr lang="en-US" sz="1500" b="1" i="1" u="none" strike="noStrike" kern="100" dirty="0">
                <a:effectLst/>
                <a:latin typeface="Calibri" panose="020F0502020204030204" pitchFamily="34" charset="0"/>
                <a:cs typeface="Calibri" panose="020F0502020204030204" pitchFamily="34" charset="0"/>
              </a:rPr>
              <a:t>(Chair)</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Commissioner, Department of Public Health</a:t>
            </a:r>
            <a:endParaRPr lang="en-US" sz="1500" i="1"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endParaRPr lang="en-US" sz="1500" u="none" strike="noStrike" dirty="0">
              <a:effectLst/>
              <a:latin typeface="Calibri" panose="020F0502020204030204" pitchFamily="34"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Kevan Barton</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Executive Director, </a:t>
            </a:r>
            <a:r>
              <a:rPr lang="en-US" sz="1500" dirty="0" err="1">
                <a:effectLst/>
                <a:latin typeface="Calibri" panose="020F0502020204030204" pitchFamily="34" charset="0"/>
                <a:ea typeface="Times New Roman" panose="02020603050405020304" pitchFamily="18" charset="0"/>
                <a:cs typeface="Calibri" panose="020F0502020204030204" pitchFamily="34" charset="0"/>
              </a:rPr>
              <a:t>YouthConnect</a:t>
            </a:r>
            <a:r>
              <a:rPr lang="en-US" sz="1500" dirty="0">
                <a:effectLst/>
                <a:latin typeface="Calibri" panose="020F0502020204030204" pitchFamily="34" charset="0"/>
                <a:ea typeface="Times New Roman" panose="02020603050405020304" pitchFamily="18" charset="0"/>
                <a:cs typeface="Calibri" panose="020F0502020204030204" pitchFamily="34" charset="0"/>
              </a:rPr>
              <a:t> Program, BGCB</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Paul Brennan</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Director of EMS and Public Safety, Lawrence</a:t>
            </a:r>
            <a:br>
              <a:rPr lang="en-US" sz="1500" dirty="0">
                <a:effectLst/>
                <a:latin typeface="Calibri" panose="020F0502020204030204" pitchFamily="34" charset="0"/>
                <a:ea typeface="Times New Roman" panose="02020603050405020304" pitchFamily="18" charset="0"/>
                <a:cs typeface="Calibri" panose="020F0502020204030204" pitchFamily="34" charset="0"/>
              </a:rPr>
            </a:br>
            <a:r>
              <a:rPr lang="en-US" sz="1500" dirty="0">
                <a:effectLst/>
                <a:latin typeface="Calibri" panose="020F0502020204030204" pitchFamily="34" charset="0"/>
                <a:ea typeface="Times New Roman" panose="02020603050405020304" pitchFamily="18" charset="0"/>
                <a:cs typeface="Calibri" panose="020F0502020204030204" pitchFamily="34" charset="0"/>
              </a:rPr>
              <a:t>General Hospital</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Clementina Chéry</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Founder, President and CEO, Louis D. Brown</a:t>
            </a:r>
            <a:br>
              <a:rPr lang="en-US" sz="1500" dirty="0">
                <a:effectLst/>
                <a:latin typeface="Calibri" panose="020F0502020204030204" pitchFamily="34" charset="0"/>
                <a:ea typeface="Times New Roman" panose="02020603050405020304" pitchFamily="18" charset="0"/>
                <a:cs typeface="Calibri" panose="020F0502020204030204" pitchFamily="34" charset="0"/>
              </a:rPr>
            </a:br>
            <a:r>
              <a:rPr lang="en-US" sz="1500" dirty="0">
                <a:effectLst/>
                <a:latin typeface="Calibri" panose="020F0502020204030204" pitchFamily="34" charset="0"/>
                <a:ea typeface="Times New Roman" panose="02020603050405020304" pitchFamily="18" charset="0"/>
                <a:cs typeface="Calibri" panose="020F0502020204030204" pitchFamily="34" charset="0"/>
              </a:rPr>
              <a:t>Peace Institute</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Gregg Croteau</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Chief Executive Officer, United Teen Equality</a:t>
            </a:r>
            <a:br>
              <a:rPr lang="en-US" sz="1500" dirty="0">
                <a:effectLst/>
                <a:latin typeface="Calibri" panose="020F0502020204030204" pitchFamily="34" charset="0"/>
                <a:ea typeface="Times New Roman" panose="02020603050405020304" pitchFamily="18" charset="0"/>
                <a:cs typeface="Calibri" panose="020F0502020204030204" pitchFamily="34" charset="0"/>
              </a:rPr>
            </a:br>
            <a:r>
              <a:rPr lang="en-US" sz="1500" dirty="0">
                <a:effectLst/>
                <a:latin typeface="Calibri" panose="020F0502020204030204" pitchFamily="34" charset="0"/>
                <a:ea typeface="Times New Roman" panose="02020603050405020304" pitchFamily="18" charset="0"/>
                <a:cs typeface="Calibri" panose="020F0502020204030204" pitchFamily="34" charset="0"/>
              </a:rPr>
              <a:t>Center (</a:t>
            </a:r>
            <a:r>
              <a:rPr lang="en-US" sz="1500" dirty="0" err="1">
                <a:effectLst/>
                <a:latin typeface="Calibri" panose="020F0502020204030204" pitchFamily="34" charset="0"/>
                <a:ea typeface="Times New Roman" panose="02020603050405020304" pitchFamily="18" charset="0"/>
                <a:cs typeface="Calibri" panose="020F0502020204030204" pitchFamily="34" charset="0"/>
              </a:rPr>
              <a:t>UTEC</a:t>
            </a:r>
            <a:r>
              <a:rPr lang="en-US" sz="1500" dirty="0">
                <a:effectLst/>
                <a:latin typeface="Calibri" panose="020F0502020204030204" pitchFamily="34" charset="0"/>
                <a:ea typeface="Times New Roman" panose="02020603050405020304" pitchFamily="18" charset="0"/>
                <a:cs typeface="Calibri" panose="020F0502020204030204" pitchFamily="34" charset="0"/>
              </a:rPr>
              <a:t>)</a:t>
            </a:r>
          </a:p>
          <a:p>
            <a:pPr marR="0" lvl="0">
              <a:spcBef>
                <a:spcPts val="0"/>
              </a:spcBef>
            </a:pPr>
            <a:endParaRPr lang="en-US" sz="1500" dirty="0">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r>
              <a:rPr lang="en-US" sz="1500" b="1" dirty="0">
                <a:effectLst/>
                <a:latin typeface="Calibri" panose="020F0502020204030204" pitchFamily="34" charset="0"/>
                <a:ea typeface="Aptos" panose="020B0004020202020204" pitchFamily="34" charset="0"/>
                <a:cs typeface="Calibri" panose="020F0502020204030204" pitchFamily="34" charset="0"/>
              </a:rPr>
              <a:t>Thea James</a:t>
            </a:r>
          </a:p>
          <a:p>
            <a:pPr marR="0" lvl="0">
              <a:spcBef>
                <a:spcPts val="0"/>
              </a:spcBef>
            </a:pPr>
            <a:r>
              <a:rPr lang="en-US" sz="1500" dirty="0">
                <a:latin typeface="Calibri" panose="020F0502020204030204" pitchFamily="34" charset="0"/>
                <a:ea typeface="Aptos" panose="020B0004020202020204" pitchFamily="34" charset="0"/>
                <a:cs typeface="Calibri" panose="020F0502020204030204" pitchFamily="34" charset="0"/>
              </a:rPr>
              <a:t>Director, Mass. Violence Intervention Advocacy Program (</a:t>
            </a:r>
            <a:r>
              <a:rPr lang="en-US" sz="1500" dirty="0" err="1">
                <a:latin typeface="Calibri" panose="020F0502020204030204" pitchFamily="34" charset="0"/>
                <a:ea typeface="Aptos" panose="020B0004020202020204" pitchFamily="34" charset="0"/>
                <a:cs typeface="Calibri" panose="020F0502020204030204" pitchFamily="34" charset="0"/>
              </a:rPr>
              <a:t>VIAP</a:t>
            </a:r>
            <a:r>
              <a:rPr lang="en-US" sz="1500" dirty="0">
                <a:latin typeface="Calibri" panose="020F0502020204030204" pitchFamily="34" charset="0"/>
                <a:ea typeface="Aptos" panose="020B0004020202020204" pitchFamily="34" charset="0"/>
                <a:cs typeface="Calibri" panose="020F0502020204030204" pitchFamily="34" charset="0"/>
              </a:rPr>
              <a:t>), Boston Medical Center</a:t>
            </a:r>
          </a:p>
          <a:p>
            <a:pPr marR="0" lvl="0">
              <a:spcBef>
                <a:spcPts val="0"/>
              </a:spcBef>
            </a:pP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Keesha LaTulippe</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Deputy Director, Bureau of Community Health and Prevention, DPH</a:t>
            </a:r>
            <a:endParaRPr lang="en-US" sz="1500" u="none" strike="noStrike" dirty="0">
              <a:effectLst/>
              <a:latin typeface="Calibri" panose="020F050202020403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Dwight Robson</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Executive VP of Operations, Roca</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a:effectLst/>
                <a:latin typeface="Calibri" panose="020F0502020204030204" pitchFamily="34" charset="0"/>
                <a:ea typeface="Times New Roman" panose="02020603050405020304" pitchFamily="18" charset="0"/>
                <a:cs typeface="Calibri" panose="020F0502020204030204" pitchFamily="34" charset="0"/>
              </a:rPr>
              <a:t>Monalisa Smith</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Founder, President, CEO, Mother’s for Justice and Equality</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err="1">
                <a:effectLst/>
                <a:latin typeface="Calibri" panose="020F0502020204030204" pitchFamily="34" charset="0"/>
                <a:ea typeface="Times New Roman" panose="02020603050405020304" pitchFamily="18" charset="0"/>
                <a:cs typeface="Calibri" panose="020F0502020204030204" pitchFamily="34" charset="0"/>
              </a:rPr>
              <a:t>Asharia</a:t>
            </a:r>
            <a:r>
              <a:rPr lang="en-US" sz="1500" b="1" dirty="0">
                <a:effectLst/>
                <a:latin typeface="Calibri" panose="020F0502020204030204" pitchFamily="34" charset="0"/>
                <a:ea typeface="Times New Roman" panose="02020603050405020304" pitchFamily="18" charset="0"/>
                <a:cs typeface="Calibri" panose="020F0502020204030204" pitchFamily="34" charset="0"/>
              </a:rPr>
              <a:t> Supreme</a:t>
            </a: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18 Degrees</a:t>
            </a:r>
            <a:endParaRPr lang="en-US" sz="1500" dirty="0">
              <a:effectLst/>
              <a:latin typeface="Calibri" panose="020F0502020204030204" pitchFamily="34" charset="0"/>
              <a:ea typeface="Aptos" panose="020B0004020202020204" pitchFamily="34" charset="0"/>
              <a:cs typeface="Calibri" panose="020F0502020204030204" pitchFamily="34" charset="0"/>
            </a:endParaRPr>
          </a:p>
          <a:p>
            <a:pPr marR="0" lvl="0">
              <a:spcBef>
                <a:spcPts val="0"/>
              </a:spcBef>
            </a:pP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Laxmi Tierney</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Director of Federal Finance, MassHealth</a:t>
            </a:r>
            <a:endParaRPr lang="en-US" sz="1500" u="none" strike="noStrike" dirty="0">
              <a:effectLst/>
              <a:latin typeface="Calibri" panose="020F0502020204030204" pitchFamily="34" charset="0"/>
              <a:cs typeface="Calibri" panose="020F0502020204030204" pitchFamily="34" charset="0"/>
            </a:endParaRPr>
          </a:p>
          <a:p>
            <a:pPr marR="0" lvl="0">
              <a:spcBef>
                <a:spcPts val="0"/>
              </a:spcBef>
            </a:pPr>
            <a:endParaRPr lang="en-US" sz="1500" dirty="0">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b="1" dirty="0" err="1">
                <a:effectLst/>
                <a:latin typeface="Calibri" panose="020F0502020204030204" pitchFamily="34" charset="0"/>
                <a:ea typeface="Times New Roman" panose="02020603050405020304" pitchFamily="18" charset="0"/>
                <a:cs typeface="Calibri" panose="020F0502020204030204" pitchFamily="34" charset="0"/>
              </a:rPr>
              <a:t>Danayjah</a:t>
            </a:r>
            <a:r>
              <a:rPr lang="en-US" sz="1500" b="1" dirty="0">
                <a:effectLst/>
                <a:latin typeface="Calibri" panose="020F0502020204030204" pitchFamily="34" charset="0"/>
                <a:ea typeface="Times New Roman" panose="02020603050405020304" pitchFamily="18" charset="0"/>
                <a:cs typeface="Calibri" panose="020F0502020204030204" pitchFamily="34" charset="0"/>
              </a:rPr>
              <a:t> </a:t>
            </a:r>
            <a:r>
              <a:rPr lang="en-US" sz="1500" b="1" dirty="0" err="1">
                <a:effectLst/>
                <a:latin typeface="Calibri" panose="020F0502020204030204" pitchFamily="34" charset="0"/>
                <a:ea typeface="Times New Roman" panose="02020603050405020304" pitchFamily="18" charset="0"/>
                <a:cs typeface="Calibri" panose="020F0502020204030204" pitchFamily="34" charset="0"/>
              </a:rPr>
              <a:t>Yassen</a:t>
            </a:r>
            <a:endParaRPr lang="en-US" sz="1500" b="1" dirty="0">
              <a:effectLst/>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pPr>
            <a:r>
              <a:rPr lang="en-US" sz="1500" dirty="0">
                <a:effectLst/>
                <a:latin typeface="Calibri" panose="020F0502020204030204" pitchFamily="34" charset="0"/>
                <a:ea typeface="Times New Roman" panose="02020603050405020304" pitchFamily="18" charset="0"/>
                <a:cs typeface="Calibri" panose="020F0502020204030204" pitchFamily="34" charset="0"/>
              </a:rPr>
              <a:t>Old Colony YMCA</a:t>
            </a:r>
            <a:endParaRPr lang="en-US" sz="15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19960251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Task Force’s Charge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219200"/>
            <a:ext cx="8077200" cy="5262979"/>
          </a:xfrm>
          <a:prstGeom prst="rect">
            <a:avLst/>
          </a:prstGeom>
          <a:noFill/>
        </p:spPr>
        <p:txBody>
          <a:bodyPr wrap="square">
            <a:spAutoFit/>
          </a:bodyPr>
          <a:lstStyle/>
          <a:p>
            <a:r>
              <a:rPr lang="en-US" sz="1400" b="1" u="sng" dirty="0">
                <a:latin typeface="Calibri" panose="020F0502020204030204" pitchFamily="34" charset="0"/>
                <a:cs typeface="Calibri" panose="020F0502020204030204" pitchFamily="34" charset="0"/>
              </a:rPr>
              <a:t>Legal Authority:</a:t>
            </a:r>
            <a:r>
              <a:rPr lang="en-US" sz="1400" b="1" dirty="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Section 151 of Chapter 135 of the Acts of 2024</a:t>
            </a:r>
          </a:p>
          <a:p>
            <a:endParaRPr lang="en-US" sz="1400" b="1" u="sng" dirty="0">
              <a:latin typeface="Calibri" panose="020F0502020204030204" pitchFamily="34" charset="0"/>
              <a:cs typeface="Calibri" panose="020F0502020204030204" pitchFamily="34" charset="0"/>
            </a:endParaRPr>
          </a:p>
          <a:p>
            <a:r>
              <a:rPr lang="en-US" sz="1400" b="1" u="sng" dirty="0">
                <a:latin typeface="Calibri" panose="020F0502020204030204" pitchFamily="34" charset="0"/>
                <a:cs typeface="Calibri" panose="020F0502020204030204" pitchFamily="34" charset="0"/>
              </a:rPr>
              <a:t>Link:</a:t>
            </a:r>
            <a:r>
              <a:rPr lang="en-US" sz="1400" b="1" dirty="0">
                <a:solidFill>
                  <a:srgbClr val="002060"/>
                </a:solidFill>
                <a:latin typeface="Calibri" panose="020F0502020204030204" pitchFamily="34" charset="0"/>
                <a:cs typeface="Calibri" panose="020F0502020204030204" pitchFamily="34" charset="0"/>
              </a:rPr>
              <a:t> </a:t>
            </a:r>
            <a:r>
              <a:rPr lang="en-US" sz="1400" dirty="0">
                <a:solidFill>
                  <a:srgbClr val="0070C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https://malegislature.gov/Laws/SessionLaws/Acts/2024/Chapter135</a:t>
            </a:r>
            <a:endParaRPr lang="en-US" sz="1400" dirty="0">
              <a:solidFill>
                <a:srgbClr val="0070C0"/>
              </a:solidFill>
              <a:latin typeface="Calibri" panose="020F0502020204030204" pitchFamily="34" charset="0"/>
              <a:cs typeface="Calibri" panose="020F0502020204030204" pitchFamily="34" charset="0"/>
            </a:endParaRPr>
          </a:p>
          <a:p>
            <a:r>
              <a:rPr lang="en-US" sz="1400" b="0" i="0" dirty="0">
                <a:solidFill>
                  <a:srgbClr val="002060"/>
                </a:solidFill>
                <a:effectLst/>
                <a:latin typeface="Calibri" panose="020F0502020204030204" pitchFamily="34" charset="0"/>
                <a:cs typeface="Calibri" panose="020F0502020204030204" pitchFamily="34" charset="0"/>
              </a:rPr>
              <a:t> </a:t>
            </a:r>
            <a:endParaRPr lang="en-US" sz="1400" b="1" dirty="0">
              <a:solidFill>
                <a:srgbClr val="002060"/>
              </a:solidFill>
              <a:latin typeface="Calibri" panose="020F0502020204030204" pitchFamily="34" charset="0"/>
              <a:cs typeface="Calibri" panose="020F0502020204030204" pitchFamily="34" charset="0"/>
            </a:endParaRPr>
          </a:p>
          <a:p>
            <a:pPr lvl="0"/>
            <a:r>
              <a:rPr lang="en-US" sz="1400" b="1" u="sng" dirty="0">
                <a:latin typeface="Calibri" panose="020F0502020204030204" pitchFamily="34" charset="0"/>
                <a:cs typeface="Calibri" panose="020F0502020204030204" pitchFamily="34" charset="0"/>
              </a:rPr>
              <a:t>Summary:</a:t>
            </a:r>
            <a:r>
              <a:rPr lang="en-US" sz="1400" b="1" dirty="0">
                <a:latin typeface="Calibri" panose="020F0502020204030204" pitchFamily="34" charset="0"/>
                <a:cs typeface="Calibri" panose="020F0502020204030204" pitchFamily="34" charset="0"/>
              </a:rPr>
              <a:t> </a:t>
            </a:r>
            <a:r>
              <a:rPr lang="en-US" sz="1400" b="0" i="0" dirty="0">
                <a:effectLst/>
                <a:latin typeface="Calibri" panose="020F0502020204030204" pitchFamily="34" charset="0"/>
                <a:cs typeface="Calibri" panose="020F0502020204030204" pitchFamily="34" charset="0"/>
              </a:rPr>
              <a:t>The Executive Office of Health and Human services shall establish a Task Force to review the availability of federal funding to support community violence prevention programs and to make recommendations to maximize federal funding in an equitable manner that supports community violence prevention service delivery across the Commonwealth.</a:t>
            </a:r>
          </a:p>
          <a:p>
            <a:pPr lvl="0"/>
            <a:endParaRPr lang="en-US" sz="1400" dirty="0">
              <a:latin typeface="Calibri" panose="020F0502020204030204" pitchFamily="34" charset="0"/>
              <a:cs typeface="Calibri" panose="020F0502020204030204" pitchFamily="34" charset="0"/>
            </a:endParaRPr>
          </a:p>
          <a:p>
            <a:pPr lvl="0"/>
            <a:r>
              <a:rPr lang="en-US" sz="1400" b="0" i="0" u="sng" dirty="0">
                <a:effectLst/>
                <a:latin typeface="Calibri" panose="020F0502020204030204" pitchFamily="34" charset="0"/>
                <a:cs typeface="Calibri" panose="020F0502020204030204" pitchFamily="34" charset="0"/>
              </a:rPr>
              <a:t>The Task Force shall consider:</a:t>
            </a:r>
          </a:p>
          <a:p>
            <a:pPr marL="285750" lvl="0" indent="-285750">
              <a:buAutoNum type="romanLcParenBoth"/>
            </a:pPr>
            <a:r>
              <a:rPr lang="en-US" sz="1400" b="0" i="0" dirty="0">
                <a:effectLst/>
                <a:latin typeface="Calibri" panose="020F0502020204030204" pitchFamily="34" charset="0"/>
                <a:cs typeface="Calibri" panose="020F0502020204030204" pitchFamily="34" charset="0"/>
              </a:rPr>
              <a:t>whether federal funds may be applied equitably to community violence prevention programs, in clinical and nonclinical settings, across geographic regions;</a:t>
            </a:r>
          </a:p>
          <a:p>
            <a:pPr marL="285750" lvl="0" indent="-285750">
              <a:buAutoNum type="romanLcParenBoth"/>
            </a:pPr>
            <a:r>
              <a:rPr lang="en-US" sz="1400" b="0" i="0" dirty="0">
                <a:effectLst/>
                <a:latin typeface="Calibri" panose="020F0502020204030204" pitchFamily="34" charset="0"/>
                <a:cs typeface="Calibri" panose="020F0502020204030204" pitchFamily="34" charset="0"/>
              </a:rPr>
              <a:t>the ability of existing community violence prevention and intervention programs to implement any federal requirements to be eligible for funding; and</a:t>
            </a:r>
          </a:p>
          <a:p>
            <a:pPr marL="285750" lvl="0" indent="-285750">
              <a:buAutoNum type="romanLcParenBoth"/>
            </a:pPr>
            <a:r>
              <a:rPr lang="en-US" sz="1400" b="0" i="0" dirty="0">
                <a:effectLst/>
                <a:latin typeface="Calibri" panose="020F0502020204030204" pitchFamily="34" charset="0"/>
                <a:cs typeface="Calibri" panose="020F0502020204030204" pitchFamily="34" charset="0"/>
              </a:rPr>
              <a:t>any impact federal funding may have on the service delivery model of violence prevention services in the commonwealth.</a:t>
            </a:r>
            <a:br>
              <a:rPr lang="en-US" sz="1400" dirty="0">
                <a:latin typeface="Calibri" panose="020F0502020204030204" pitchFamily="34" charset="0"/>
                <a:cs typeface="Calibri" panose="020F0502020204030204" pitchFamily="34" charset="0"/>
              </a:rPr>
            </a:br>
            <a:r>
              <a:rPr lang="en-US" sz="1400" b="0" i="0" dirty="0">
                <a:effectLst/>
                <a:latin typeface="Calibri" panose="020F0502020204030204" pitchFamily="34" charset="0"/>
                <a:cs typeface="Calibri" panose="020F0502020204030204" pitchFamily="34" charset="0"/>
              </a:rPr>
              <a:t>          </a:t>
            </a:r>
          </a:p>
          <a:p>
            <a:pPr lvl="0"/>
            <a:r>
              <a:rPr lang="en-US" sz="1400" b="0" i="0" dirty="0">
                <a:effectLst/>
                <a:latin typeface="Calibri" panose="020F0502020204030204" pitchFamily="34" charset="0"/>
                <a:cs typeface="Calibri" panose="020F0502020204030204" pitchFamily="34" charset="0"/>
              </a:rPr>
              <a:t>The Task Force shall submit its recommendations to the Governor and the Clerks of the House of Representatives and Senate not later than December 2, 2024.</a:t>
            </a:r>
          </a:p>
          <a:p>
            <a:pPr lvl="0"/>
            <a:br>
              <a:rPr lang="en-US" sz="1400" dirty="0">
                <a:latin typeface="Calibri" panose="020F0502020204030204" pitchFamily="34" charset="0"/>
                <a:cs typeface="Calibri" panose="020F0502020204030204" pitchFamily="34" charset="0"/>
              </a:rPr>
            </a:br>
            <a:r>
              <a:rPr lang="en-US" sz="1400" b="0" i="0" dirty="0">
                <a:effectLst/>
                <a:latin typeface="Calibri" panose="020F0502020204030204" pitchFamily="34" charset="0"/>
                <a:cs typeface="Calibri" panose="020F0502020204030204" pitchFamily="34" charset="0"/>
              </a:rPr>
              <a:t>If the Task Force recommends that the Secretary of Health and Human Services pursue an amendment to the Medicaid state plan and seek any federal approval necessary to access federal funds to support equitable access to community violence prevention services, then the Secretary shall pursue such an amendment and shall seek any such federal approval in accordance with the recommendations and findings of the Task Force.</a:t>
            </a:r>
            <a:endParaRPr lang="en-US" sz="1400" b="1"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0859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4237946110"/>
              </p:ext>
            </p:extLst>
          </p:nvPr>
        </p:nvGraphicFramePr>
        <p:xfrm>
          <a:off x="533400" y="1295400"/>
          <a:ext cx="8197425" cy="3017518"/>
        </p:xfrm>
        <a:graphic>
          <a:graphicData uri="http://schemas.openxmlformats.org/drawingml/2006/table">
            <a:tbl>
              <a:tblPr firstRow="1" bandRow="1">
                <a:tableStyleId>{2A488322-F2BA-4B5B-9748-0D474271808F}</a:tableStyleId>
              </a:tblPr>
              <a:tblGrid>
                <a:gridCol w="2362200">
                  <a:extLst>
                    <a:ext uri="{9D8B030D-6E8A-4147-A177-3AD203B41FA5}">
                      <a16:colId xmlns:a16="http://schemas.microsoft.com/office/drawing/2014/main" val="20000"/>
                    </a:ext>
                  </a:extLst>
                </a:gridCol>
                <a:gridCol w="2819400">
                  <a:extLst>
                    <a:ext uri="{9D8B030D-6E8A-4147-A177-3AD203B41FA5}">
                      <a16:colId xmlns:a16="http://schemas.microsoft.com/office/drawing/2014/main" val="330616325"/>
                    </a:ext>
                  </a:extLst>
                </a:gridCol>
                <a:gridCol w="3015825">
                  <a:extLst>
                    <a:ext uri="{9D8B030D-6E8A-4147-A177-3AD203B41FA5}">
                      <a16:colId xmlns:a16="http://schemas.microsoft.com/office/drawing/2014/main" val="20002"/>
                    </a:ext>
                  </a:extLst>
                </a:gridCol>
              </a:tblGrid>
              <a:tr h="431074">
                <a:tc>
                  <a:txBody>
                    <a:bodyPr/>
                    <a:lstStyle/>
                    <a:p>
                      <a:pPr marL="112713" indent="0"/>
                      <a:r>
                        <a:rPr lang="en-US" sz="18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marL="112713" indent="0" algn="ctr"/>
                      <a:r>
                        <a:rPr lang="en-US" sz="18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18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Thursday, October 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9:00 – 10:30 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4479805"/>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October 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10:00 – 11:30 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November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10:00 – 11:30 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2271077"/>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November 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10:00 – 11:30 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November 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1:00 – 2:30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431074">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Monday, December 2 – </a:t>
                      </a:r>
                      <a:r>
                        <a:rPr kumimoji="0" lang="en-US" sz="18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Report to the Governor and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
        <p:nvSpPr>
          <p:cNvPr id="4" name="TextBox 3">
            <a:extLst>
              <a:ext uri="{FF2B5EF4-FFF2-40B4-BE49-F238E27FC236}">
                <a16:creationId xmlns:a16="http://schemas.microsoft.com/office/drawing/2014/main" id="{2DC4B4CC-AA0E-6E9A-99C7-08F1FB9F4AB8}"/>
              </a:ext>
            </a:extLst>
          </p:cNvPr>
          <p:cNvSpPr txBox="1"/>
          <p:nvPr/>
        </p:nvSpPr>
        <p:spPr>
          <a:xfrm>
            <a:off x="457200" y="4648200"/>
            <a:ext cx="8273625" cy="1554272"/>
          </a:xfrm>
          <a:prstGeom prst="rect">
            <a:avLst/>
          </a:prstGeom>
          <a:noFill/>
        </p:spPr>
        <p:txBody>
          <a:bodyPr wrap="square">
            <a:spAutoFit/>
          </a:bodyPr>
          <a:lstStyle/>
          <a:p>
            <a:pPr>
              <a:spcAft>
                <a:spcPts val="600"/>
              </a:spcAft>
            </a:pPr>
            <a:r>
              <a:rPr lang="en-US" b="1" u="sng" dirty="0">
                <a:latin typeface="Calibri" panose="020F0502020204030204" pitchFamily="34" charset="0"/>
                <a:cs typeface="Calibri" panose="020F0502020204030204" pitchFamily="34" charset="0"/>
              </a:rPr>
              <a:t>Webpage</a:t>
            </a:r>
          </a:p>
          <a:p>
            <a:r>
              <a:rPr lang="en-US" dirty="0">
                <a:latin typeface="Calibri" panose="020F0502020204030204" pitchFamily="34" charset="0"/>
                <a:cs typeface="Calibri" panose="020F0502020204030204" pitchFamily="34" charset="0"/>
              </a:rPr>
              <a:t>Meeting notifications and copies of meeting materials, such as approved minutes, will be posted on the Task Force’s Mass.gov webpage:</a:t>
            </a:r>
          </a:p>
          <a:p>
            <a:endParaRPr lang="en-US" dirty="0">
              <a:solidFill>
                <a:srgbClr val="002060"/>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https://www.mass.gov/community-violence-prevention-task-force</a:t>
            </a:r>
            <a:endParaRPr lang="en-US"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24533</TotalTime>
  <Words>723</Words>
  <Application>Microsoft Office PowerPoint</Application>
  <PresentationFormat>On-screen Show (4:3)</PresentationFormat>
  <Paragraphs>114</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1_Blue Presentation Template - MA HHS - small logos</vt:lpstr>
      <vt:lpstr>PowerPoint Presentation</vt:lpstr>
      <vt:lpstr>Agenda</vt:lpstr>
      <vt:lpstr>Oath of Office</vt:lpstr>
      <vt:lpstr>Open Meeting Law and Conflict of Interest Overview</vt:lpstr>
      <vt:lpstr>Task Force Members</vt:lpstr>
      <vt:lpstr>Task Force’s Charge</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670</cp:revision>
  <cp:lastPrinted>2019-11-13T19:25:56Z</cp:lastPrinted>
  <dcterms:created xsi:type="dcterms:W3CDTF">2014-04-27T20:43:35Z</dcterms:created>
  <dcterms:modified xsi:type="dcterms:W3CDTF">2024-10-24T19:50:18Z</dcterms:modified>
</cp:coreProperties>
</file>