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3" r:id="rId2"/>
    <p:sldId id="294" r:id="rId3"/>
    <p:sldId id="264" r:id="rId4"/>
    <p:sldId id="285" r:id="rId5"/>
    <p:sldId id="289" r:id="rId6"/>
    <p:sldId id="298" r:id="rId7"/>
    <p:sldId id="317" r:id="rId8"/>
    <p:sldId id="314" r:id="rId9"/>
    <p:sldId id="308" r:id="rId10"/>
    <p:sldId id="313" r:id="rId11"/>
    <p:sldId id="310" r:id="rId12"/>
    <p:sldId id="316" r:id="rId13"/>
    <p:sldId id="318" r:id="rId14"/>
    <p:sldId id="319" r:id="rId15"/>
    <p:sldId id="303" r:id="rId16"/>
    <p:sldId id="320" r:id="rId17"/>
    <p:sldId id="296" r:id="rId18"/>
    <p:sldId id="30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20">
          <p15:clr>
            <a:srgbClr val="A4A3A4"/>
          </p15:clr>
        </p15:guide>
        <p15:guide id="3" orient="horz" pos="928">
          <p15:clr>
            <a:srgbClr val="A4A3A4"/>
          </p15:clr>
        </p15:guide>
        <p15:guide id="4" orient="horz" pos="288">
          <p15:clr>
            <a:srgbClr val="A4A3A4"/>
          </p15:clr>
        </p15:guide>
        <p15:guide id="5" orient="horz" pos="2365">
          <p15:clr>
            <a:srgbClr val="A4A3A4"/>
          </p15:clr>
        </p15:guide>
        <p15:guide id="6" orient="horz" pos="3979">
          <p15:clr>
            <a:srgbClr val="A4A3A4"/>
          </p15:clr>
        </p15:guide>
        <p15:guide id="7" pos="2832">
          <p15:clr>
            <a:srgbClr val="A4A3A4"/>
          </p15:clr>
        </p15:guide>
        <p15:guide id="8" pos="287">
          <p15:clr>
            <a:srgbClr val="A4A3A4"/>
          </p15:clr>
        </p15:guide>
        <p15:guide id="9" pos="5474">
          <p15:clr>
            <a:srgbClr val="A4A3A4"/>
          </p15:clr>
        </p15:guide>
        <p15:guide id="10" pos="1987">
          <p15:clr>
            <a:srgbClr val="A4A3A4"/>
          </p15:clr>
        </p15:guide>
        <p15:guide id="11" pos="3726">
          <p15:clr>
            <a:srgbClr val="A4A3A4"/>
          </p15:clr>
        </p15:guide>
        <p15:guide id="12" pos="3786">
          <p15:clr>
            <a:srgbClr val="A4A3A4"/>
          </p15:clr>
        </p15:guide>
        <p15:guide id="13" pos="2037">
          <p15:clr>
            <a:srgbClr val="A4A3A4"/>
          </p15:clr>
        </p15:guide>
        <p15:guide id="14" pos="2928">
          <p15:clr>
            <a:srgbClr val="A4A3A4"/>
          </p15:clr>
        </p15:guide>
        <p15:guide id="15" pos="2883">
          <p15:clr>
            <a:srgbClr val="A4A3A4"/>
          </p15:clr>
        </p15:guide>
        <p15:guide id="16" pos="3201">
          <p15:clr>
            <a:srgbClr val="A4A3A4"/>
          </p15:clr>
        </p15:guide>
        <p15:guide id="17" orient="horz" pos="142">
          <p15:clr>
            <a:srgbClr val="A4A3A4"/>
          </p15:clr>
        </p15:guide>
        <p15:guide id="18" orient="horz" pos="287">
          <p15:clr>
            <a:srgbClr val="A4A3A4"/>
          </p15:clr>
        </p15:guide>
        <p15:guide id="19" orient="horz" pos="921">
          <p15:clr>
            <a:srgbClr val="A4A3A4"/>
          </p15:clr>
        </p15:guide>
        <p15:guide id="20" orient="horz" pos="1300">
          <p15:clr>
            <a:srgbClr val="A4A3A4"/>
          </p15:clr>
        </p15:guide>
        <p15:guide id="21" orient="horz" pos="2161">
          <p15:clr>
            <a:srgbClr val="A4A3A4"/>
          </p15:clr>
        </p15:guide>
        <p15:guide id="22" orient="horz" pos="3688">
          <p15:clr>
            <a:srgbClr val="A4A3A4"/>
          </p15:clr>
        </p15:guide>
        <p15:guide id="23" orient="horz" pos="4004">
          <p15:clr>
            <a:srgbClr val="A4A3A4"/>
          </p15:clr>
        </p15:guide>
        <p15:guide id="24" orient="horz" pos="4181">
          <p15:clr>
            <a:srgbClr val="A4A3A4"/>
          </p15:clr>
        </p15:guide>
        <p15:guide id="25" orient="horz" pos="2339">
          <p15:clr>
            <a:srgbClr val="A4A3A4"/>
          </p15:clr>
        </p15:guide>
        <p15:guide id="26" pos="144">
          <p15:clr>
            <a:srgbClr val="A4A3A4"/>
          </p15:clr>
        </p15:guide>
        <p15:guide id="27" pos="290">
          <p15:clr>
            <a:srgbClr val="A4A3A4"/>
          </p15:clr>
        </p15:guide>
        <p15:guide id="28" pos="1976">
          <p15:clr>
            <a:srgbClr val="A4A3A4"/>
          </p15:clr>
        </p15:guide>
        <p15:guide id="29" pos="2031">
          <p15:clr>
            <a:srgbClr val="A4A3A4"/>
          </p15:clr>
        </p15:guide>
        <p15:guide id="30" pos="2767">
          <p15:clr>
            <a:srgbClr val="A4A3A4"/>
          </p15:clr>
        </p15:guide>
        <p15:guide id="31" pos="5471">
          <p15:clr>
            <a:srgbClr val="A4A3A4"/>
          </p15:clr>
        </p15:guide>
        <p15:guide id="32" pos="2996">
          <p15:clr>
            <a:srgbClr val="A4A3A4"/>
          </p15:clr>
        </p15:guide>
        <p15:guide id="33" pos="3725">
          <p15:clr>
            <a:srgbClr val="A4A3A4"/>
          </p15:clr>
        </p15:guide>
        <p15:guide id="34" pos="3787">
          <p15:clr>
            <a:srgbClr val="A4A3A4"/>
          </p15:clr>
        </p15:guide>
        <p15:guide id="35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5" autoAdjust="0"/>
    <p:restoredTop sz="94660" autoAdjust="0"/>
  </p:normalViewPr>
  <p:slideViewPr>
    <p:cSldViewPr snapToGrid="0" snapToObjects="1">
      <p:cViewPr varScale="1">
        <p:scale>
          <a:sx n="109" d="100"/>
          <a:sy n="109" d="100"/>
        </p:scale>
        <p:origin x="1824" y="102"/>
      </p:cViewPr>
      <p:guideLst>
        <p:guide orient="horz" pos="2160"/>
        <p:guide orient="horz" pos="720"/>
        <p:guide orient="horz" pos="928"/>
        <p:guide orient="horz" pos="288"/>
        <p:guide orient="horz" pos="2365"/>
        <p:guide orient="horz" pos="3979"/>
        <p:guide pos="2832"/>
        <p:guide pos="287"/>
        <p:guide pos="5474"/>
        <p:guide pos="1987"/>
        <p:guide pos="3726"/>
        <p:guide pos="3786"/>
        <p:guide pos="2037"/>
        <p:guide pos="2928"/>
        <p:guide pos="2883"/>
        <p:guide pos="3201"/>
        <p:guide orient="horz" pos="142"/>
        <p:guide orient="horz" pos="287"/>
        <p:guide orient="horz" pos="921"/>
        <p:guide orient="horz" pos="1300"/>
        <p:guide orient="horz" pos="2161"/>
        <p:guide orient="horz" pos="3688"/>
        <p:guide orient="horz" pos="4004"/>
        <p:guide orient="horz" pos="4181"/>
        <p:guide orient="horz" pos="2339"/>
        <p:guide pos="144"/>
        <p:guide pos="290"/>
        <p:guide pos="1976"/>
        <p:guide pos="2031"/>
        <p:guide pos="2767"/>
        <p:guide pos="5471"/>
        <p:guide pos="2996"/>
        <p:guide pos="3725"/>
        <p:guide pos="3787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608235445979257E-2"/>
          <c:y val="4.706157013392212E-2"/>
          <c:w val="0.79186039406739706"/>
          <c:h val="0.74114644935065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chemeClr val="accent1"/>
            </a:solidFill>
            <a:ln w="28575">
              <a:noFill/>
            </a:ln>
          </c:spPr>
          <c:invertIfNegative val="0"/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FF9-4408-8343-0D18916C6EB1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2014-17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F9-4408-8343-0D18916C6E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2014-17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F9-4408-8343-0D18916C6EB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MRC Consumers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2014-17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F9-4408-8343-0D18916C6E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756800"/>
        <c:axId val="45758336"/>
      </c:barChart>
      <c:catAx>
        <c:axId val="4575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2700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1400" b="0">
                <a:latin typeface="+mj-lt"/>
              </a:defRPr>
            </a:pPr>
            <a:endParaRPr lang="en-US"/>
          </a:p>
        </c:txPr>
        <c:crossAx val="45758336"/>
        <c:crosses val="autoZero"/>
        <c:auto val="1"/>
        <c:lblAlgn val="ctr"/>
        <c:lblOffset val="100"/>
        <c:noMultiLvlLbl val="0"/>
      </c:catAx>
      <c:valAx>
        <c:axId val="4575833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miter lim="800000"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>
                <a:latin typeface="+mn-lt"/>
              </a:defRPr>
            </a:pPr>
            <a:endParaRPr lang="en-US"/>
          </a:p>
        </c:txPr>
        <c:crossAx val="4575680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05FA3-DF84-4C9C-95EF-319FFBAB47E8}" type="datetimeFigureOut">
              <a:rPr lang="en-US" smtClean="0">
                <a:latin typeface="Arial" pitchFamily="34" charset="0"/>
              </a:rPr>
              <a:pPr/>
              <a:t>3/21/2018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30AC2-4D9B-42B8-851F-F745CBB153FB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5515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CAB2D76C-F225-47E4-8870-016D40065085}" type="datetimeFigureOut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6E316562-8D5B-4FA8-A1F8-64F74D39FB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430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16562-8D5B-4FA8-A1F8-64F74D39FB2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223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16562-8D5B-4FA8-A1F8-64F74D39FB2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057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16562-8D5B-4FA8-A1F8-64F74D39FB2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057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16562-8D5B-4FA8-A1F8-64F74D39FB2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057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16562-8D5B-4FA8-A1F8-64F74D39FB2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057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16562-8D5B-4FA8-A1F8-64F74D39FB2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96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16562-8D5B-4FA8-A1F8-64F74D39FB2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976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468879"/>
            <a:ext cx="6172200" cy="2286000"/>
          </a:xfrm>
        </p:spPr>
        <p:txBody>
          <a:bodyPr rIns="0" anchor="b" anchorCtr="0"/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92040"/>
            <a:ext cx="4572000" cy="914400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240"/>
            <a:ext cx="5486400" cy="219456"/>
          </a:xfrm>
        </p:spPr>
        <p:txBody>
          <a:bodyPr/>
          <a:lstStyle/>
          <a:p>
            <a:r>
              <a:rPr lang="en-US" dirty="0" smtClean="0"/>
              <a:t>©2016 CVS Health and/or one of its affiliates: Confidential &amp; Proprietary</a:t>
            </a:r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464807" y="468372"/>
            <a:ext cx="2042438" cy="259837"/>
            <a:chOff x="279400" y="2781300"/>
            <a:chExt cx="8585200" cy="109220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4605338" y="2816225"/>
              <a:ext cx="958850" cy="1035050"/>
            </a:xfrm>
            <a:custGeom>
              <a:avLst/>
              <a:gdLst>
                <a:gd name="T0" fmla="*/ 142 w 604"/>
                <a:gd name="T1" fmla="*/ 272 h 652"/>
                <a:gd name="T2" fmla="*/ 142 w 604"/>
                <a:gd name="T3" fmla="*/ 57 h 652"/>
                <a:gd name="T4" fmla="*/ 206 w 604"/>
                <a:gd name="T5" fmla="*/ 57 h 652"/>
                <a:gd name="T6" fmla="*/ 206 w 604"/>
                <a:gd name="T7" fmla="*/ 0 h 652"/>
                <a:gd name="T8" fmla="*/ 0 w 604"/>
                <a:gd name="T9" fmla="*/ 0 h 652"/>
                <a:gd name="T10" fmla="*/ 0 w 604"/>
                <a:gd name="T11" fmla="*/ 57 h 652"/>
                <a:gd name="T12" fmla="*/ 64 w 604"/>
                <a:gd name="T13" fmla="*/ 57 h 652"/>
                <a:gd name="T14" fmla="*/ 64 w 604"/>
                <a:gd name="T15" fmla="*/ 587 h 652"/>
                <a:gd name="T16" fmla="*/ 0 w 604"/>
                <a:gd name="T17" fmla="*/ 587 h 652"/>
                <a:gd name="T18" fmla="*/ 0 w 604"/>
                <a:gd name="T19" fmla="*/ 652 h 652"/>
                <a:gd name="T20" fmla="*/ 206 w 604"/>
                <a:gd name="T21" fmla="*/ 652 h 652"/>
                <a:gd name="T22" fmla="*/ 206 w 604"/>
                <a:gd name="T23" fmla="*/ 587 h 652"/>
                <a:gd name="T24" fmla="*/ 142 w 604"/>
                <a:gd name="T25" fmla="*/ 587 h 652"/>
                <a:gd name="T26" fmla="*/ 142 w 604"/>
                <a:gd name="T27" fmla="*/ 329 h 652"/>
                <a:gd name="T28" fmla="*/ 462 w 604"/>
                <a:gd name="T29" fmla="*/ 329 h 652"/>
                <a:gd name="T30" fmla="*/ 462 w 604"/>
                <a:gd name="T31" fmla="*/ 587 h 652"/>
                <a:gd name="T32" fmla="*/ 398 w 604"/>
                <a:gd name="T33" fmla="*/ 587 h 652"/>
                <a:gd name="T34" fmla="*/ 398 w 604"/>
                <a:gd name="T35" fmla="*/ 652 h 652"/>
                <a:gd name="T36" fmla="*/ 604 w 604"/>
                <a:gd name="T37" fmla="*/ 652 h 652"/>
                <a:gd name="T38" fmla="*/ 604 w 604"/>
                <a:gd name="T39" fmla="*/ 587 h 652"/>
                <a:gd name="T40" fmla="*/ 540 w 604"/>
                <a:gd name="T41" fmla="*/ 587 h 652"/>
                <a:gd name="T42" fmla="*/ 540 w 604"/>
                <a:gd name="T43" fmla="*/ 57 h 652"/>
                <a:gd name="T44" fmla="*/ 604 w 604"/>
                <a:gd name="T45" fmla="*/ 57 h 652"/>
                <a:gd name="T46" fmla="*/ 604 w 604"/>
                <a:gd name="T47" fmla="*/ 0 h 652"/>
                <a:gd name="T48" fmla="*/ 398 w 604"/>
                <a:gd name="T49" fmla="*/ 0 h 652"/>
                <a:gd name="T50" fmla="*/ 398 w 604"/>
                <a:gd name="T51" fmla="*/ 57 h 652"/>
                <a:gd name="T52" fmla="*/ 462 w 604"/>
                <a:gd name="T53" fmla="*/ 57 h 652"/>
                <a:gd name="T54" fmla="*/ 462 w 604"/>
                <a:gd name="T55" fmla="*/ 272 h 652"/>
                <a:gd name="T56" fmla="*/ 142 w 604"/>
                <a:gd name="T57" fmla="*/ 27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4" h="652">
                  <a:moveTo>
                    <a:pt x="142" y="272"/>
                  </a:moveTo>
                  <a:lnTo>
                    <a:pt x="142" y="57"/>
                  </a:lnTo>
                  <a:lnTo>
                    <a:pt x="206" y="57"/>
                  </a:lnTo>
                  <a:lnTo>
                    <a:pt x="206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64" y="57"/>
                  </a:lnTo>
                  <a:lnTo>
                    <a:pt x="64" y="587"/>
                  </a:lnTo>
                  <a:lnTo>
                    <a:pt x="0" y="587"/>
                  </a:lnTo>
                  <a:lnTo>
                    <a:pt x="0" y="652"/>
                  </a:lnTo>
                  <a:lnTo>
                    <a:pt x="206" y="652"/>
                  </a:lnTo>
                  <a:lnTo>
                    <a:pt x="206" y="587"/>
                  </a:lnTo>
                  <a:lnTo>
                    <a:pt x="142" y="587"/>
                  </a:lnTo>
                  <a:lnTo>
                    <a:pt x="142" y="329"/>
                  </a:lnTo>
                  <a:lnTo>
                    <a:pt x="462" y="329"/>
                  </a:lnTo>
                  <a:lnTo>
                    <a:pt x="462" y="587"/>
                  </a:lnTo>
                  <a:lnTo>
                    <a:pt x="398" y="587"/>
                  </a:lnTo>
                  <a:lnTo>
                    <a:pt x="398" y="652"/>
                  </a:lnTo>
                  <a:lnTo>
                    <a:pt x="604" y="652"/>
                  </a:lnTo>
                  <a:lnTo>
                    <a:pt x="604" y="587"/>
                  </a:lnTo>
                  <a:lnTo>
                    <a:pt x="540" y="587"/>
                  </a:lnTo>
                  <a:lnTo>
                    <a:pt x="540" y="57"/>
                  </a:lnTo>
                  <a:lnTo>
                    <a:pt x="604" y="57"/>
                  </a:lnTo>
                  <a:lnTo>
                    <a:pt x="604" y="0"/>
                  </a:lnTo>
                  <a:lnTo>
                    <a:pt x="398" y="0"/>
                  </a:lnTo>
                  <a:lnTo>
                    <a:pt x="398" y="57"/>
                  </a:lnTo>
                  <a:lnTo>
                    <a:pt x="462" y="57"/>
                  </a:lnTo>
                  <a:lnTo>
                    <a:pt x="462" y="272"/>
                  </a:lnTo>
                  <a:lnTo>
                    <a:pt x="142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8042275" y="2816225"/>
              <a:ext cx="822325" cy="1035050"/>
            </a:xfrm>
            <a:custGeom>
              <a:avLst/>
              <a:gdLst>
                <a:gd name="T0" fmla="*/ 27 w 73"/>
                <a:gd name="T1" fmla="*/ 82 h 91"/>
                <a:gd name="T2" fmla="*/ 19 w 73"/>
                <a:gd name="T3" fmla="*/ 82 h 91"/>
                <a:gd name="T4" fmla="*/ 19 w 73"/>
                <a:gd name="T5" fmla="*/ 54 h 91"/>
                <a:gd name="T6" fmla="*/ 37 w 73"/>
                <a:gd name="T7" fmla="*/ 35 h 91"/>
                <a:gd name="T8" fmla="*/ 55 w 73"/>
                <a:gd name="T9" fmla="*/ 54 h 91"/>
                <a:gd name="T10" fmla="*/ 55 w 73"/>
                <a:gd name="T11" fmla="*/ 82 h 91"/>
                <a:gd name="T12" fmla="*/ 46 w 73"/>
                <a:gd name="T13" fmla="*/ 82 h 91"/>
                <a:gd name="T14" fmla="*/ 46 w 73"/>
                <a:gd name="T15" fmla="*/ 91 h 91"/>
                <a:gd name="T16" fmla="*/ 73 w 73"/>
                <a:gd name="T17" fmla="*/ 91 h 91"/>
                <a:gd name="T18" fmla="*/ 73 w 73"/>
                <a:gd name="T19" fmla="*/ 82 h 91"/>
                <a:gd name="T20" fmla="*/ 65 w 73"/>
                <a:gd name="T21" fmla="*/ 82 h 91"/>
                <a:gd name="T22" fmla="*/ 65 w 73"/>
                <a:gd name="T23" fmla="*/ 54 h 91"/>
                <a:gd name="T24" fmla="*/ 38 w 73"/>
                <a:gd name="T25" fmla="*/ 26 h 91"/>
                <a:gd name="T26" fmla="*/ 19 w 73"/>
                <a:gd name="T27" fmla="*/ 35 h 91"/>
                <a:gd name="T28" fmla="*/ 19 w 73"/>
                <a:gd name="T29" fmla="*/ 0 h 91"/>
                <a:gd name="T30" fmla="*/ 0 w 73"/>
                <a:gd name="T31" fmla="*/ 0 h 91"/>
                <a:gd name="T32" fmla="*/ 0 w 73"/>
                <a:gd name="T33" fmla="*/ 8 h 91"/>
                <a:gd name="T34" fmla="*/ 9 w 73"/>
                <a:gd name="T35" fmla="*/ 8 h 91"/>
                <a:gd name="T36" fmla="*/ 9 w 73"/>
                <a:gd name="T37" fmla="*/ 82 h 91"/>
                <a:gd name="T38" fmla="*/ 0 w 73"/>
                <a:gd name="T39" fmla="*/ 82 h 91"/>
                <a:gd name="T40" fmla="*/ 0 w 73"/>
                <a:gd name="T41" fmla="*/ 91 h 91"/>
                <a:gd name="T42" fmla="*/ 27 w 73"/>
                <a:gd name="T43" fmla="*/ 91 h 91"/>
                <a:gd name="T44" fmla="*/ 27 w 73"/>
                <a:gd name="T45" fmla="*/ 8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3" h="91">
                  <a:moveTo>
                    <a:pt x="27" y="82"/>
                  </a:moveTo>
                  <a:cubicBezTo>
                    <a:pt x="19" y="82"/>
                    <a:pt x="19" y="82"/>
                    <a:pt x="19" y="82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41"/>
                    <a:pt x="25" y="35"/>
                    <a:pt x="37" y="35"/>
                  </a:cubicBezTo>
                  <a:cubicBezTo>
                    <a:pt x="48" y="35"/>
                    <a:pt x="55" y="41"/>
                    <a:pt x="55" y="54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5" y="39"/>
                    <a:pt x="55" y="26"/>
                    <a:pt x="38" y="26"/>
                  </a:cubicBezTo>
                  <a:cubicBezTo>
                    <a:pt x="30" y="26"/>
                    <a:pt x="23" y="29"/>
                    <a:pt x="19" y="3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27" y="91"/>
                    <a:pt x="27" y="91"/>
                    <a:pt x="27" y="91"/>
                  </a:cubicBezTo>
                  <a:lnTo>
                    <a:pt x="27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419850" y="3111500"/>
              <a:ext cx="822325" cy="750888"/>
            </a:xfrm>
            <a:custGeom>
              <a:avLst/>
              <a:gdLst>
                <a:gd name="T0" fmla="*/ 73 w 73"/>
                <a:gd name="T1" fmla="*/ 10 h 66"/>
                <a:gd name="T2" fmla="*/ 73 w 73"/>
                <a:gd name="T3" fmla="*/ 2 h 66"/>
                <a:gd name="T4" fmla="*/ 54 w 73"/>
                <a:gd name="T5" fmla="*/ 2 h 66"/>
                <a:gd name="T6" fmla="*/ 54 w 73"/>
                <a:gd name="T7" fmla="*/ 11 h 66"/>
                <a:gd name="T8" fmla="*/ 31 w 73"/>
                <a:gd name="T9" fmla="*/ 0 h 66"/>
                <a:gd name="T10" fmla="*/ 0 w 73"/>
                <a:gd name="T11" fmla="*/ 33 h 66"/>
                <a:gd name="T12" fmla="*/ 31 w 73"/>
                <a:gd name="T13" fmla="*/ 66 h 66"/>
                <a:gd name="T14" fmla="*/ 54 w 73"/>
                <a:gd name="T15" fmla="*/ 55 h 66"/>
                <a:gd name="T16" fmla="*/ 54 w 73"/>
                <a:gd name="T17" fmla="*/ 65 h 66"/>
                <a:gd name="T18" fmla="*/ 73 w 73"/>
                <a:gd name="T19" fmla="*/ 65 h 66"/>
                <a:gd name="T20" fmla="*/ 73 w 73"/>
                <a:gd name="T21" fmla="*/ 56 h 66"/>
                <a:gd name="T22" fmla="*/ 64 w 73"/>
                <a:gd name="T23" fmla="*/ 56 h 66"/>
                <a:gd name="T24" fmla="*/ 64 w 73"/>
                <a:gd name="T25" fmla="*/ 10 h 66"/>
                <a:gd name="T26" fmla="*/ 73 w 73"/>
                <a:gd name="T27" fmla="*/ 10 h 66"/>
                <a:gd name="T28" fmla="*/ 33 w 73"/>
                <a:gd name="T29" fmla="*/ 58 h 66"/>
                <a:gd name="T30" fmla="*/ 11 w 73"/>
                <a:gd name="T31" fmla="*/ 33 h 66"/>
                <a:gd name="T32" fmla="*/ 33 w 73"/>
                <a:gd name="T33" fmla="*/ 9 h 66"/>
                <a:gd name="T34" fmla="*/ 54 w 73"/>
                <a:gd name="T35" fmla="*/ 33 h 66"/>
                <a:gd name="T36" fmla="*/ 33 w 73"/>
                <a:gd name="T37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66">
                  <a:moveTo>
                    <a:pt x="73" y="10"/>
                  </a:moveTo>
                  <a:cubicBezTo>
                    <a:pt x="73" y="2"/>
                    <a:pt x="73" y="2"/>
                    <a:pt x="73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9" y="4"/>
                    <a:pt x="41" y="0"/>
                    <a:pt x="31" y="0"/>
                  </a:cubicBezTo>
                  <a:cubicBezTo>
                    <a:pt x="13" y="0"/>
                    <a:pt x="0" y="14"/>
                    <a:pt x="0" y="33"/>
                  </a:cubicBezTo>
                  <a:cubicBezTo>
                    <a:pt x="0" y="52"/>
                    <a:pt x="13" y="66"/>
                    <a:pt x="31" y="66"/>
                  </a:cubicBezTo>
                  <a:cubicBezTo>
                    <a:pt x="41" y="66"/>
                    <a:pt x="49" y="62"/>
                    <a:pt x="54" y="5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4" y="10"/>
                    <a:pt x="64" y="10"/>
                    <a:pt x="64" y="10"/>
                  </a:cubicBezTo>
                  <a:lnTo>
                    <a:pt x="73" y="10"/>
                  </a:lnTo>
                  <a:close/>
                  <a:moveTo>
                    <a:pt x="33" y="58"/>
                  </a:moveTo>
                  <a:cubicBezTo>
                    <a:pt x="20" y="58"/>
                    <a:pt x="11" y="47"/>
                    <a:pt x="11" y="33"/>
                  </a:cubicBezTo>
                  <a:cubicBezTo>
                    <a:pt x="11" y="19"/>
                    <a:pt x="20" y="9"/>
                    <a:pt x="33" y="9"/>
                  </a:cubicBezTo>
                  <a:cubicBezTo>
                    <a:pt x="46" y="9"/>
                    <a:pt x="54" y="19"/>
                    <a:pt x="54" y="33"/>
                  </a:cubicBezTo>
                  <a:cubicBezTo>
                    <a:pt x="54" y="47"/>
                    <a:pt x="46" y="58"/>
                    <a:pt x="33" y="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5608638" y="3111500"/>
              <a:ext cx="731838" cy="750888"/>
            </a:xfrm>
            <a:custGeom>
              <a:avLst/>
              <a:gdLst>
                <a:gd name="T0" fmla="*/ 65 w 65"/>
                <a:gd name="T1" fmla="*/ 32 h 66"/>
                <a:gd name="T2" fmla="*/ 33 w 65"/>
                <a:gd name="T3" fmla="*/ 0 h 66"/>
                <a:gd name="T4" fmla="*/ 0 w 65"/>
                <a:gd name="T5" fmla="*/ 33 h 66"/>
                <a:gd name="T6" fmla="*/ 33 w 65"/>
                <a:gd name="T7" fmla="*/ 66 h 66"/>
                <a:gd name="T8" fmla="*/ 63 w 65"/>
                <a:gd name="T9" fmla="*/ 48 h 66"/>
                <a:gd name="T10" fmla="*/ 53 w 65"/>
                <a:gd name="T11" fmla="*/ 48 h 66"/>
                <a:gd name="T12" fmla="*/ 34 w 65"/>
                <a:gd name="T13" fmla="*/ 58 h 66"/>
                <a:gd name="T14" fmla="*/ 11 w 65"/>
                <a:gd name="T15" fmla="*/ 37 h 66"/>
                <a:gd name="T16" fmla="*/ 65 w 65"/>
                <a:gd name="T17" fmla="*/ 37 h 66"/>
                <a:gd name="T18" fmla="*/ 65 w 65"/>
                <a:gd name="T19" fmla="*/ 32 h 66"/>
                <a:gd name="T20" fmla="*/ 11 w 65"/>
                <a:gd name="T21" fmla="*/ 28 h 66"/>
                <a:gd name="T22" fmla="*/ 33 w 65"/>
                <a:gd name="T23" fmla="*/ 8 h 66"/>
                <a:gd name="T24" fmla="*/ 55 w 65"/>
                <a:gd name="T25" fmla="*/ 28 h 66"/>
                <a:gd name="T26" fmla="*/ 11 w 65"/>
                <a:gd name="T27" fmla="*/ 2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66">
                  <a:moveTo>
                    <a:pt x="65" y="32"/>
                  </a:moveTo>
                  <a:cubicBezTo>
                    <a:pt x="65" y="13"/>
                    <a:pt x="53" y="0"/>
                    <a:pt x="33" y="0"/>
                  </a:cubicBezTo>
                  <a:cubicBezTo>
                    <a:pt x="14" y="0"/>
                    <a:pt x="0" y="14"/>
                    <a:pt x="0" y="33"/>
                  </a:cubicBezTo>
                  <a:cubicBezTo>
                    <a:pt x="0" y="53"/>
                    <a:pt x="14" y="66"/>
                    <a:pt x="33" y="66"/>
                  </a:cubicBezTo>
                  <a:cubicBezTo>
                    <a:pt x="47" y="66"/>
                    <a:pt x="58" y="59"/>
                    <a:pt x="63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0" y="54"/>
                    <a:pt x="43" y="58"/>
                    <a:pt x="34" y="58"/>
                  </a:cubicBezTo>
                  <a:cubicBezTo>
                    <a:pt x="19" y="58"/>
                    <a:pt x="12" y="49"/>
                    <a:pt x="11" y="37"/>
                  </a:cubicBezTo>
                  <a:cubicBezTo>
                    <a:pt x="65" y="37"/>
                    <a:pt x="65" y="37"/>
                    <a:pt x="65" y="37"/>
                  </a:cubicBezTo>
                  <a:lnTo>
                    <a:pt x="65" y="32"/>
                  </a:lnTo>
                  <a:close/>
                  <a:moveTo>
                    <a:pt x="11" y="28"/>
                  </a:moveTo>
                  <a:cubicBezTo>
                    <a:pt x="12" y="17"/>
                    <a:pt x="20" y="8"/>
                    <a:pt x="33" y="8"/>
                  </a:cubicBezTo>
                  <a:cubicBezTo>
                    <a:pt x="47" y="8"/>
                    <a:pt x="54" y="18"/>
                    <a:pt x="55" y="28"/>
                  </a:cubicBezTo>
                  <a:lnTo>
                    <a:pt x="11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7613650" y="2952750"/>
              <a:ext cx="360363" cy="898525"/>
            </a:xfrm>
            <a:custGeom>
              <a:avLst/>
              <a:gdLst>
                <a:gd name="T0" fmla="*/ 20 w 32"/>
                <a:gd name="T1" fmla="*/ 62 h 79"/>
                <a:gd name="T2" fmla="*/ 20 w 32"/>
                <a:gd name="T3" fmla="*/ 24 h 79"/>
                <a:gd name="T4" fmla="*/ 32 w 32"/>
                <a:gd name="T5" fmla="*/ 24 h 79"/>
                <a:gd name="T6" fmla="*/ 32 w 32"/>
                <a:gd name="T7" fmla="*/ 16 h 79"/>
                <a:gd name="T8" fmla="*/ 20 w 32"/>
                <a:gd name="T9" fmla="*/ 16 h 79"/>
                <a:gd name="T10" fmla="*/ 20 w 32"/>
                <a:gd name="T11" fmla="*/ 0 h 79"/>
                <a:gd name="T12" fmla="*/ 9 w 32"/>
                <a:gd name="T13" fmla="*/ 0 h 79"/>
                <a:gd name="T14" fmla="*/ 9 w 32"/>
                <a:gd name="T15" fmla="*/ 16 h 79"/>
                <a:gd name="T16" fmla="*/ 0 w 32"/>
                <a:gd name="T17" fmla="*/ 16 h 79"/>
                <a:gd name="T18" fmla="*/ 0 w 32"/>
                <a:gd name="T19" fmla="*/ 24 h 79"/>
                <a:gd name="T20" fmla="*/ 9 w 32"/>
                <a:gd name="T21" fmla="*/ 24 h 79"/>
                <a:gd name="T22" fmla="*/ 9 w 32"/>
                <a:gd name="T23" fmla="*/ 63 h 79"/>
                <a:gd name="T24" fmla="*/ 26 w 32"/>
                <a:gd name="T25" fmla="*/ 79 h 79"/>
                <a:gd name="T26" fmla="*/ 32 w 32"/>
                <a:gd name="T27" fmla="*/ 79 h 79"/>
                <a:gd name="T28" fmla="*/ 32 w 32"/>
                <a:gd name="T29" fmla="*/ 70 h 79"/>
                <a:gd name="T30" fmla="*/ 27 w 32"/>
                <a:gd name="T31" fmla="*/ 71 h 79"/>
                <a:gd name="T32" fmla="*/ 20 w 32"/>
                <a:gd name="T33" fmla="*/ 6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79">
                  <a:moveTo>
                    <a:pt x="20" y="62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74"/>
                    <a:pt x="14" y="79"/>
                    <a:pt x="26" y="79"/>
                  </a:cubicBezTo>
                  <a:cubicBezTo>
                    <a:pt x="28" y="79"/>
                    <a:pt x="31" y="79"/>
                    <a:pt x="32" y="79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0" y="71"/>
                    <a:pt x="29" y="71"/>
                    <a:pt x="27" y="71"/>
                  </a:cubicBezTo>
                  <a:cubicBezTo>
                    <a:pt x="22" y="71"/>
                    <a:pt x="20" y="69"/>
                    <a:pt x="20" y="6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7275513" y="2816225"/>
              <a:ext cx="338138" cy="1035050"/>
            </a:xfrm>
            <a:custGeom>
              <a:avLst/>
              <a:gdLst>
                <a:gd name="T0" fmla="*/ 24 w 30"/>
                <a:gd name="T1" fmla="*/ 91 h 91"/>
                <a:gd name="T2" fmla="*/ 30 w 30"/>
                <a:gd name="T3" fmla="*/ 91 h 91"/>
                <a:gd name="T4" fmla="*/ 30 w 30"/>
                <a:gd name="T5" fmla="*/ 82 h 91"/>
                <a:gd name="T6" fmla="*/ 26 w 30"/>
                <a:gd name="T7" fmla="*/ 83 h 91"/>
                <a:gd name="T8" fmla="*/ 19 w 30"/>
                <a:gd name="T9" fmla="*/ 74 h 91"/>
                <a:gd name="T10" fmla="*/ 19 w 30"/>
                <a:gd name="T11" fmla="*/ 0 h 91"/>
                <a:gd name="T12" fmla="*/ 0 w 30"/>
                <a:gd name="T13" fmla="*/ 0 h 91"/>
                <a:gd name="T14" fmla="*/ 0 w 30"/>
                <a:gd name="T15" fmla="*/ 8 h 91"/>
                <a:gd name="T16" fmla="*/ 9 w 30"/>
                <a:gd name="T17" fmla="*/ 8 h 91"/>
                <a:gd name="T18" fmla="*/ 9 w 30"/>
                <a:gd name="T19" fmla="*/ 74 h 91"/>
                <a:gd name="T20" fmla="*/ 24 w 30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91">
                  <a:moveTo>
                    <a:pt x="24" y="91"/>
                  </a:moveTo>
                  <a:cubicBezTo>
                    <a:pt x="26" y="91"/>
                    <a:pt x="29" y="91"/>
                    <a:pt x="30" y="91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28" y="83"/>
                    <a:pt x="27" y="83"/>
                    <a:pt x="26" y="83"/>
                  </a:cubicBezTo>
                  <a:cubicBezTo>
                    <a:pt x="21" y="83"/>
                    <a:pt x="19" y="80"/>
                    <a:pt x="19" y="7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85"/>
                    <a:pt x="13" y="91"/>
                    <a:pt x="24" y="9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3603625" y="2781300"/>
              <a:ext cx="911225" cy="1092200"/>
            </a:xfrm>
            <a:custGeom>
              <a:avLst/>
              <a:gdLst>
                <a:gd name="T0" fmla="*/ 28 w 81"/>
                <a:gd name="T1" fmla="*/ 65 h 96"/>
                <a:gd name="T2" fmla="*/ 41 w 81"/>
                <a:gd name="T3" fmla="*/ 74 h 96"/>
                <a:gd name="T4" fmla="*/ 52 w 81"/>
                <a:gd name="T5" fmla="*/ 68 h 96"/>
                <a:gd name="T6" fmla="*/ 36 w 81"/>
                <a:gd name="T7" fmla="*/ 59 h 96"/>
                <a:gd name="T8" fmla="*/ 12 w 81"/>
                <a:gd name="T9" fmla="*/ 50 h 96"/>
                <a:gd name="T10" fmla="*/ 1 w 81"/>
                <a:gd name="T11" fmla="*/ 29 h 96"/>
                <a:gd name="T12" fmla="*/ 39 w 81"/>
                <a:gd name="T13" fmla="*/ 0 h 96"/>
                <a:gd name="T14" fmla="*/ 78 w 81"/>
                <a:gd name="T15" fmla="*/ 29 h 96"/>
                <a:gd name="T16" fmla="*/ 51 w 81"/>
                <a:gd name="T17" fmla="*/ 29 h 96"/>
                <a:gd name="T18" fmla="*/ 39 w 81"/>
                <a:gd name="T19" fmla="*/ 21 h 96"/>
                <a:gd name="T20" fmla="*/ 30 w 81"/>
                <a:gd name="T21" fmla="*/ 27 h 96"/>
                <a:gd name="T22" fmla="*/ 43 w 81"/>
                <a:gd name="T23" fmla="*/ 35 h 96"/>
                <a:gd name="T24" fmla="*/ 69 w 81"/>
                <a:gd name="T25" fmla="*/ 43 h 96"/>
                <a:gd name="T26" fmla="*/ 81 w 81"/>
                <a:gd name="T27" fmla="*/ 65 h 96"/>
                <a:gd name="T28" fmla="*/ 40 w 81"/>
                <a:gd name="T29" fmla="*/ 96 h 96"/>
                <a:gd name="T30" fmla="*/ 0 w 81"/>
                <a:gd name="T31" fmla="*/ 65 h 96"/>
                <a:gd name="T32" fmla="*/ 28 w 81"/>
                <a:gd name="T33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96">
                  <a:moveTo>
                    <a:pt x="28" y="65"/>
                  </a:moveTo>
                  <a:cubicBezTo>
                    <a:pt x="29" y="72"/>
                    <a:pt x="33" y="74"/>
                    <a:pt x="41" y="74"/>
                  </a:cubicBezTo>
                  <a:cubicBezTo>
                    <a:pt x="48" y="74"/>
                    <a:pt x="52" y="72"/>
                    <a:pt x="52" y="68"/>
                  </a:cubicBezTo>
                  <a:cubicBezTo>
                    <a:pt x="52" y="62"/>
                    <a:pt x="47" y="62"/>
                    <a:pt x="36" y="59"/>
                  </a:cubicBezTo>
                  <a:cubicBezTo>
                    <a:pt x="24" y="55"/>
                    <a:pt x="15" y="53"/>
                    <a:pt x="12" y="50"/>
                  </a:cubicBezTo>
                  <a:cubicBezTo>
                    <a:pt x="5" y="45"/>
                    <a:pt x="1" y="38"/>
                    <a:pt x="1" y="29"/>
                  </a:cubicBezTo>
                  <a:cubicBezTo>
                    <a:pt x="1" y="11"/>
                    <a:pt x="15" y="0"/>
                    <a:pt x="39" y="0"/>
                  </a:cubicBezTo>
                  <a:cubicBezTo>
                    <a:pt x="63" y="0"/>
                    <a:pt x="77" y="10"/>
                    <a:pt x="78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0" y="23"/>
                    <a:pt x="46" y="21"/>
                    <a:pt x="39" y="21"/>
                  </a:cubicBezTo>
                  <a:cubicBezTo>
                    <a:pt x="33" y="21"/>
                    <a:pt x="30" y="23"/>
                    <a:pt x="30" y="27"/>
                  </a:cubicBezTo>
                  <a:cubicBezTo>
                    <a:pt x="30" y="32"/>
                    <a:pt x="34" y="33"/>
                    <a:pt x="43" y="35"/>
                  </a:cubicBezTo>
                  <a:cubicBezTo>
                    <a:pt x="54" y="38"/>
                    <a:pt x="63" y="40"/>
                    <a:pt x="69" y="43"/>
                  </a:cubicBezTo>
                  <a:cubicBezTo>
                    <a:pt x="77" y="49"/>
                    <a:pt x="81" y="55"/>
                    <a:pt x="81" y="65"/>
                  </a:cubicBezTo>
                  <a:cubicBezTo>
                    <a:pt x="81" y="84"/>
                    <a:pt x="66" y="96"/>
                    <a:pt x="40" y="96"/>
                  </a:cubicBezTo>
                  <a:cubicBezTo>
                    <a:pt x="16" y="96"/>
                    <a:pt x="1" y="84"/>
                    <a:pt x="0" y="65"/>
                  </a:cubicBezTo>
                  <a:lnTo>
                    <a:pt x="28" y="65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1698625" y="2781300"/>
              <a:ext cx="1014413" cy="1092200"/>
            </a:xfrm>
            <a:custGeom>
              <a:avLst/>
              <a:gdLst>
                <a:gd name="T0" fmla="*/ 90 w 90"/>
                <a:gd name="T1" fmla="*/ 58 h 96"/>
                <a:gd name="T2" fmla="*/ 46 w 90"/>
                <a:gd name="T3" fmla="*/ 96 h 96"/>
                <a:gd name="T4" fmla="*/ 0 w 90"/>
                <a:gd name="T5" fmla="*/ 48 h 96"/>
                <a:gd name="T6" fmla="*/ 46 w 90"/>
                <a:gd name="T7" fmla="*/ 0 h 96"/>
                <a:gd name="T8" fmla="*/ 89 w 90"/>
                <a:gd name="T9" fmla="*/ 37 h 96"/>
                <a:gd name="T10" fmla="*/ 62 w 90"/>
                <a:gd name="T11" fmla="*/ 37 h 96"/>
                <a:gd name="T12" fmla="*/ 46 w 90"/>
                <a:gd name="T13" fmla="*/ 23 h 96"/>
                <a:gd name="T14" fmla="*/ 29 w 90"/>
                <a:gd name="T15" fmla="*/ 48 h 96"/>
                <a:gd name="T16" fmla="*/ 47 w 90"/>
                <a:gd name="T17" fmla="*/ 73 h 96"/>
                <a:gd name="T18" fmla="*/ 62 w 90"/>
                <a:gd name="T19" fmla="*/ 58 h 96"/>
                <a:gd name="T20" fmla="*/ 90 w 90"/>
                <a:gd name="T21" fmla="*/ 5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96">
                  <a:moveTo>
                    <a:pt x="90" y="58"/>
                  </a:moveTo>
                  <a:cubicBezTo>
                    <a:pt x="88" y="82"/>
                    <a:pt x="72" y="96"/>
                    <a:pt x="46" y="96"/>
                  </a:cubicBezTo>
                  <a:cubicBezTo>
                    <a:pt x="17" y="96"/>
                    <a:pt x="0" y="78"/>
                    <a:pt x="0" y="48"/>
                  </a:cubicBezTo>
                  <a:cubicBezTo>
                    <a:pt x="0" y="18"/>
                    <a:pt x="17" y="0"/>
                    <a:pt x="46" y="0"/>
                  </a:cubicBezTo>
                  <a:cubicBezTo>
                    <a:pt x="72" y="0"/>
                    <a:pt x="88" y="13"/>
                    <a:pt x="89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1" y="28"/>
                    <a:pt x="55" y="23"/>
                    <a:pt x="46" y="23"/>
                  </a:cubicBezTo>
                  <a:cubicBezTo>
                    <a:pt x="35" y="23"/>
                    <a:pt x="29" y="31"/>
                    <a:pt x="29" y="48"/>
                  </a:cubicBezTo>
                  <a:cubicBezTo>
                    <a:pt x="29" y="65"/>
                    <a:pt x="35" y="73"/>
                    <a:pt x="47" y="73"/>
                  </a:cubicBezTo>
                  <a:cubicBezTo>
                    <a:pt x="56" y="73"/>
                    <a:pt x="61" y="68"/>
                    <a:pt x="62" y="58"/>
                  </a:cubicBezTo>
                  <a:lnTo>
                    <a:pt x="90" y="58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644775" y="2816225"/>
              <a:ext cx="1014413" cy="1023938"/>
            </a:xfrm>
            <a:custGeom>
              <a:avLst/>
              <a:gdLst>
                <a:gd name="T0" fmla="*/ 0 w 639"/>
                <a:gd name="T1" fmla="*/ 0 h 645"/>
                <a:gd name="T2" fmla="*/ 206 w 639"/>
                <a:gd name="T3" fmla="*/ 0 h 645"/>
                <a:gd name="T4" fmla="*/ 320 w 639"/>
                <a:gd name="T5" fmla="*/ 415 h 645"/>
                <a:gd name="T6" fmla="*/ 433 w 639"/>
                <a:gd name="T7" fmla="*/ 0 h 645"/>
                <a:gd name="T8" fmla="*/ 639 w 639"/>
                <a:gd name="T9" fmla="*/ 0 h 645"/>
                <a:gd name="T10" fmla="*/ 419 w 639"/>
                <a:gd name="T11" fmla="*/ 645 h 645"/>
                <a:gd name="T12" fmla="*/ 213 w 639"/>
                <a:gd name="T13" fmla="*/ 645 h 645"/>
                <a:gd name="T14" fmla="*/ 0 w 639"/>
                <a:gd name="T15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645">
                  <a:moveTo>
                    <a:pt x="0" y="0"/>
                  </a:moveTo>
                  <a:lnTo>
                    <a:pt x="206" y="0"/>
                  </a:lnTo>
                  <a:lnTo>
                    <a:pt x="320" y="415"/>
                  </a:lnTo>
                  <a:lnTo>
                    <a:pt x="433" y="0"/>
                  </a:lnTo>
                  <a:lnTo>
                    <a:pt x="639" y="0"/>
                  </a:lnTo>
                  <a:lnTo>
                    <a:pt x="419" y="645"/>
                  </a:lnTo>
                  <a:lnTo>
                    <a:pt x="213" y="6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79400" y="2781300"/>
              <a:ext cx="1295400" cy="1092200"/>
            </a:xfrm>
            <a:custGeom>
              <a:avLst/>
              <a:gdLst>
                <a:gd name="T0" fmla="*/ 4 w 115"/>
                <a:gd name="T1" fmla="*/ 42 h 96"/>
                <a:gd name="T2" fmla="*/ 0 w 115"/>
                <a:gd name="T3" fmla="*/ 33 h 96"/>
                <a:gd name="T4" fmla="*/ 4 w 115"/>
                <a:gd name="T5" fmla="*/ 23 h 96"/>
                <a:gd name="T6" fmla="*/ 22 w 115"/>
                <a:gd name="T7" fmla="*/ 4 h 96"/>
                <a:gd name="T8" fmla="*/ 32 w 115"/>
                <a:gd name="T9" fmla="*/ 0 h 96"/>
                <a:gd name="T10" fmla="*/ 42 w 115"/>
                <a:gd name="T11" fmla="*/ 4 h 96"/>
                <a:gd name="T12" fmla="*/ 58 w 115"/>
                <a:gd name="T13" fmla="*/ 20 h 96"/>
                <a:gd name="T14" fmla="*/ 73 w 115"/>
                <a:gd name="T15" fmla="*/ 4 h 96"/>
                <a:gd name="T16" fmla="*/ 83 w 115"/>
                <a:gd name="T17" fmla="*/ 0 h 96"/>
                <a:gd name="T18" fmla="*/ 93 w 115"/>
                <a:gd name="T19" fmla="*/ 4 h 96"/>
                <a:gd name="T20" fmla="*/ 111 w 115"/>
                <a:gd name="T21" fmla="*/ 23 h 96"/>
                <a:gd name="T22" fmla="*/ 115 w 115"/>
                <a:gd name="T23" fmla="*/ 33 h 96"/>
                <a:gd name="T24" fmla="*/ 111 w 115"/>
                <a:gd name="T25" fmla="*/ 42 h 96"/>
                <a:gd name="T26" fmla="*/ 58 w 115"/>
                <a:gd name="T27" fmla="*/ 96 h 96"/>
                <a:gd name="T28" fmla="*/ 57 w 115"/>
                <a:gd name="T29" fmla="*/ 96 h 96"/>
                <a:gd name="T30" fmla="*/ 4 w 115"/>
                <a:gd name="T31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96">
                  <a:moveTo>
                    <a:pt x="4" y="42"/>
                  </a:moveTo>
                  <a:cubicBezTo>
                    <a:pt x="1" y="40"/>
                    <a:pt x="0" y="36"/>
                    <a:pt x="0" y="33"/>
                  </a:cubicBezTo>
                  <a:cubicBezTo>
                    <a:pt x="0" y="29"/>
                    <a:pt x="1" y="25"/>
                    <a:pt x="4" y="2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5" y="1"/>
                    <a:pt x="29" y="0"/>
                    <a:pt x="32" y="0"/>
                  </a:cubicBezTo>
                  <a:cubicBezTo>
                    <a:pt x="36" y="0"/>
                    <a:pt x="39" y="1"/>
                    <a:pt x="42" y="4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6" y="1"/>
                    <a:pt x="79" y="0"/>
                    <a:pt x="83" y="0"/>
                  </a:cubicBezTo>
                  <a:cubicBezTo>
                    <a:pt x="87" y="0"/>
                    <a:pt x="90" y="1"/>
                    <a:pt x="93" y="4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4" y="25"/>
                    <a:pt x="115" y="29"/>
                    <a:pt x="115" y="33"/>
                  </a:cubicBezTo>
                  <a:cubicBezTo>
                    <a:pt x="115" y="36"/>
                    <a:pt x="114" y="40"/>
                    <a:pt x="111" y="42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7" y="96"/>
                    <a:pt x="57" y="96"/>
                    <a:pt x="57" y="96"/>
                  </a:cubicBezTo>
                  <a:lnTo>
                    <a:pt x="4" y="42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2664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CVS Health and/or one of its affiliates: Confidential &amp;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7D88-DCFD-354C-96A5-D863D5E936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29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CVS Health and/or one of its affiliates: Confidential &amp; Proprietary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7D88-DCFD-354C-96A5-D863D5E936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©2016 CVS Health and/or one of its affiliates: Confidential &amp; Proprietary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467D88-DCFD-354C-96A5-D863D5E936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457199" y="1463040"/>
            <a:ext cx="7040880" cy="438912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47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defRPr cap="none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CVS Health and/or one of its affiliates: Confidential &amp;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7D88-DCFD-354C-96A5-D863D5E936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23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192"/>
            <a:ext cx="8229600" cy="822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57207" y="1463040"/>
            <a:ext cx="3928859" cy="4389120"/>
          </a:xfrm>
        </p:spPr>
        <p:txBody>
          <a:bodyPr vert="horz" lIns="0" tIns="0" rIns="91440" bIns="0" rtlCol="0">
            <a:noAutofit/>
          </a:bodyPr>
          <a:lstStyle>
            <a:lvl1pPr>
              <a:defRPr lang="en-US" cap="none" baseline="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757941" y="1463040"/>
            <a:ext cx="3928859" cy="4389120"/>
          </a:xfrm>
        </p:spPr>
        <p:txBody>
          <a:bodyPr vert="horz" lIns="0" tIns="0" rIns="91440" bIns="0" rtlCol="0">
            <a:noAutofit/>
          </a:bodyPr>
          <a:lstStyle>
            <a:lvl1pPr>
              <a:defRPr lang="en-US" cap="none" baseline="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CVS Health and/or one of its affiliates: Confidential &amp; Proprietary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7D88-DCFD-354C-96A5-D863D5E936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0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192"/>
            <a:ext cx="8229600" cy="822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57207" y="1463040"/>
            <a:ext cx="3928859" cy="4389120"/>
          </a:xfrm>
        </p:spPr>
        <p:txBody>
          <a:bodyPr vert="horz" lIns="0" tIns="0" rIns="91440" bIns="0" rtlCol="0">
            <a:noAutofit/>
          </a:bodyPr>
          <a:lstStyle>
            <a:lvl1pPr>
              <a:defRPr lang="en-US" cap="none" baseline="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CVS Health and/or one of its affiliates: Confidential &amp; Proprietary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7D88-DCFD-354C-96A5-D863D5E936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54880" y="1463675"/>
            <a:ext cx="3931920" cy="502920"/>
          </a:xfrm>
          <a:solidFill>
            <a:schemeClr val="tx1"/>
          </a:solidFill>
        </p:spPr>
        <p:txBody>
          <a:bodyPr lIns="91440" anchor="ctr" anchorCtr="0"/>
          <a:lstStyle>
            <a:lvl1pPr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54563" y="2057399"/>
            <a:ext cx="3932237" cy="3794760"/>
          </a:xfrm>
          <a:solidFill>
            <a:schemeClr val="bg2"/>
          </a:solidFill>
        </p:spPr>
        <p:txBody>
          <a:bodyPr lIns="91440" anchor="ctr" anchorCtr="0"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algn="ct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 this box as a cropping and positioning guideline for inserted images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Position image over this area and crop to edges of gray box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Since “Snap to shape” is activated by default, cropping will be easy and accurate</a:t>
            </a:r>
          </a:p>
        </p:txBody>
      </p:sp>
    </p:spTree>
    <p:extLst>
      <p:ext uri="{BB962C8B-B14F-4D97-AF65-F5344CB8AC3E}">
        <p14:creationId xmlns:p14="http://schemas.microsoft.com/office/powerpoint/2010/main" val="3796108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192"/>
            <a:ext cx="8229600" cy="82296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463040"/>
            <a:ext cx="4041648" cy="502601"/>
          </a:xfrm>
          <a:solidFill>
            <a:schemeClr val="tx1"/>
          </a:solidFill>
        </p:spPr>
        <p:txBody>
          <a:bodyPr lIns="91440" anchor="ctr" anchorCtr="0"/>
          <a:lstStyle>
            <a:lvl1pPr marL="0" indent="0">
              <a:buNone/>
              <a:defRPr sz="1600" b="1" cap="all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4" y="2057400"/>
            <a:ext cx="4041648" cy="3794760"/>
          </a:xfrm>
          <a:solidFill>
            <a:schemeClr val="bg2"/>
          </a:solidFill>
        </p:spPr>
        <p:txBody>
          <a:bodyPr lIns="91440" tIns="91440" rIns="137160" bIns="91440"/>
          <a:lstStyle>
            <a:lvl1pPr marL="228600" indent="-228600">
              <a:spcBef>
                <a:spcPts val="1200"/>
              </a:spcBef>
              <a:buClr>
                <a:schemeClr val="tx1"/>
              </a:buClr>
              <a:buFont typeface="Arial"/>
              <a:buChar char="•"/>
              <a:defRPr sz="1800" b="0">
                <a:solidFill>
                  <a:schemeClr val="tx1"/>
                </a:solidFill>
              </a:defRPr>
            </a:lvl1pPr>
            <a:lvl2pPr marL="457200" indent="-22860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Lucida Grande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31520" indent="-18288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05840" indent="-182880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Lucida Grande"/>
              <a:buChar char="»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234440" indent="-182880">
              <a:buFont typeface="Lucida Grande"/>
              <a:buChar char="»"/>
              <a:defRPr sz="1100">
                <a:solidFill>
                  <a:schemeClr val="accent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463040"/>
            <a:ext cx="4041648" cy="502601"/>
          </a:xfrm>
          <a:solidFill>
            <a:schemeClr val="tx2"/>
          </a:solidFill>
        </p:spPr>
        <p:txBody>
          <a:bodyPr lIns="91440" anchor="ctr" anchorCtr="0"/>
          <a:lstStyle>
            <a:lvl1pPr marL="0" indent="0">
              <a:buNone/>
              <a:defRPr sz="1600" b="1" cap="all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057400"/>
            <a:ext cx="4041648" cy="3794760"/>
          </a:xfrm>
          <a:solidFill>
            <a:schemeClr val="bg2"/>
          </a:solidFill>
        </p:spPr>
        <p:txBody>
          <a:bodyPr lIns="91440" tIns="91440" rIns="137160" bIns="91440"/>
          <a:lstStyle>
            <a:lvl1pPr marL="228600" indent="-228600">
              <a:spcBef>
                <a:spcPts val="1200"/>
              </a:spcBef>
              <a:buClr>
                <a:schemeClr val="tx1"/>
              </a:buClr>
              <a:buFont typeface="Arial"/>
              <a:buChar char="•"/>
              <a:defRPr sz="1800" b="0">
                <a:solidFill>
                  <a:schemeClr val="tx1"/>
                </a:solidFill>
              </a:defRPr>
            </a:lvl1pPr>
            <a:lvl2pPr marL="457200" indent="-22860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Lucida Grande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31520" indent="-18288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05840" indent="-182880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Lucida Grande"/>
              <a:buChar char="»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234440" indent="-182880">
              <a:buFont typeface="Lucida Grande"/>
              <a:buChar char="»"/>
              <a:defRPr sz="1100">
                <a:solidFill>
                  <a:schemeClr val="accent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CVS Health and/or one of its affiliates: Confidential &amp; Proprietary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7D88-DCFD-354C-96A5-D863D5E936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267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192"/>
            <a:ext cx="8229600" cy="82296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463040"/>
            <a:ext cx="2679192" cy="502601"/>
          </a:xfrm>
          <a:solidFill>
            <a:schemeClr val="tx1"/>
          </a:solidFill>
        </p:spPr>
        <p:txBody>
          <a:bodyPr lIns="91440" anchor="ctr" anchorCtr="0"/>
          <a:lstStyle>
            <a:lvl1pPr marL="0" indent="0">
              <a:buNone/>
              <a:defRPr sz="1400" b="1" cap="all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4" y="2057400"/>
            <a:ext cx="2679192" cy="3794760"/>
          </a:xfrm>
          <a:solidFill>
            <a:schemeClr val="bg2"/>
          </a:solidFill>
        </p:spPr>
        <p:txBody>
          <a:bodyPr lIns="91440" tIns="91440" rIns="137160" bIns="91440"/>
          <a:lstStyle>
            <a:lvl1pPr marL="182880" indent="-182880">
              <a:spcBef>
                <a:spcPts val="1200"/>
              </a:spcBef>
              <a:buClr>
                <a:schemeClr val="tx1"/>
              </a:buClr>
              <a:buFont typeface="Arial"/>
              <a:buChar char="•"/>
              <a:defRPr sz="1600" b="0">
                <a:solidFill>
                  <a:schemeClr val="tx1"/>
                </a:solidFill>
              </a:defRPr>
            </a:lvl1pPr>
            <a:lvl2pPr marL="457200" indent="-18288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Lucida Grande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31520" indent="-18288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05840" indent="-182880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Lucida Grande"/>
              <a:buChar char="»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234440" indent="-182880">
              <a:buFont typeface="Lucida Grande"/>
              <a:buChar char="»"/>
              <a:defRPr sz="1100">
                <a:solidFill>
                  <a:schemeClr val="accent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32406" y="1463040"/>
            <a:ext cx="2679192" cy="502601"/>
          </a:xfrm>
          <a:solidFill>
            <a:schemeClr val="tx2"/>
          </a:solidFill>
        </p:spPr>
        <p:txBody>
          <a:bodyPr lIns="91440" anchor="ctr" anchorCtr="0"/>
          <a:lstStyle>
            <a:lvl1pPr marL="0" indent="0">
              <a:buNone/>
              <a:defRPr sz="1400" b="1" cap="all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2406" y="2057400"/>
            <a:ext cx="2679192" cy="3794760"/>
          </a:xfrm>
          <a:solidFill>
            <a:schemeClr val="bg2"/>
          </a:solidFill>
        </p:spPr>
        <p:txBody>
          <a:bodyPr lIns="91440" tIns="91440" rIns="137160" bIns="91440"/>
          <a:lstStyle>
            <a:lvl1pPr marL="228600" indent="-182880">
              <a:spcBef>
                <a:spcPts val="1200"/>
              </a:spcBef>
              <a:buClr>
                <a:schemeClr val="tx1"/>
              </a:buClr>
              <a:buFont typeface="Arial"/>
              <a:buChar char="•"/>
              <a:defRPr sz="1600" b="0">
                <a:solidFill>
                  <a:schemeClr val="tx1"/>
                </a:solidFill>
              </a:defRPr>
            </a:lvl1pPr>
            <a:lvl2pPr marL="457200" indent="-18288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Lucida Grande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31520" indent="-18288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05840" indent="-182880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Lucida Grande"/>
              <a:buChar char="»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234440" indent="-182880">
              <a:buFont typeface="Lucida Grande"/>
              <a:buChar char="»"/>
              <a:defRPr sz="1100">
                <a:solidFill>
                  <a:schemeClr val="accent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CVS Health and/or one of its affiliates: Confidential &amp; Proprietary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7D88-DCFD-354C-96A5-D863D5E936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007608" y="2057400"/>
            <a:ext cx="2679192" cy="3794125"/>
          </a:xfrm>
          <a:solidFill>
            <a:schemeClr val="bg2"/>
          </a:solidFill>
        </p:spPr>
        <p:txBody>
          <a:bodyPr lIns="91440" tIns="91440" rIns="137160" bIns="91440"/>
          <a:lstStyle>
            <a:lvl1pPr marL="228600" indent="-18288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457200" indent="-18288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–"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31520" indent="-18288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05840" indent="-182880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»"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007608" y="1463040"/>
            <a:ext cx="2676525" cy="502920"/>
          </a:xfrm>
          <a:solidFill>
            <a:schemeClr val="accent4"/>
          </a:solidFill>
        </p:spPr>
        <p:txBody>
          <a:bodyPr lIns="91440" anchor="ctr" anchorCtr="0"/>
          <a:lstStyle>
            <a:lvl1pPr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3837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3" y="2057400"/>
            <a:ext cx="8229600" cy="379476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192"/>
            <a:ext cx="8229600" cy="82296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463040"/>
            <a:ext cx="8229600" cy="502601"/>
          </a:xfrm>
          <a:solidFill>
            <a:schemeClr val="tx1"/>
          </a:solidFill>
          <a:effectLst/>
        </p:spPr>
        <p:txBody>
          <a:bodyPr lIns="91440" anchor="ctr" anchorCtr="0"/>
          <a:lstStyle>
            <a:lvl1pPr marL="0" indent="0">
              <a:buNone/>
              <a:defRPr sz="1600" b="1" cap="all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CVS Health and/or one of its affiliates: Confidential &amp; Proprietary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7D88-DCFD-354C-96A5-D863D5E936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2" y="5394960"/>
            <a:ext cx="8229597" cy="457200"/>
          </a:xfrm>
          <a:solidFill>
            <a:schemeClr val="tx1">
              <a:lumMod val="65000"/>
              <a:lumOff val="35000"/>
            </a:schemeClr>
          </a:solidFill>
          <a:ln w="101600">
            <a:noFill/>
            <a:miter lim="800000"/>
          </a:ln>
          <a:effectLst/>
        </p:spPr>
        <p:txBody>
          <a:bodyPr lIns="91440" tIns="45720" bIns="45720" anchor="ctr" anchorCtr="0"/>
          <a:lstStyle>
            <a:lvl1pPr algn="ctr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6439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320"/>
            <a:ext cx="7132320" cy="1371600"/>
          </a:xfrm>
        </p:spPr>
        <p:txBody>
          <a:bodyPr rIns="0" anchor="b" anchorCtr="0"/>
          <a:lstStyle>
            <a:lvl1pPr algn="l">
              <a:lnSpc>
                <a:spcPct val="90000"/>
              </a:lnSpc>
              <a:defRPr sz="44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11680"/>
            <a:ext cx="3657600" cy="1005840"/>
          </a:xfrm>
        </p:spPr>
        <p:txBody>
          <a:bodyPr rIns="0" anchor="t" anchorCtr="0"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invGray"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©2016 CVS Health and/or one of its affiliates: Confidential &amp;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467D88-DCFD-354C-96A5-D863D5E936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500338" y="16932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7525512" y="6489600"/>
            <a:ext cx="1161288" cy="147738"/>
            <a:chOff x="279400" y="2781300"/>
            <a:chExt cx="8585200" cy="1092200"/>
          </a:xfrm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>
              <a:off x="4605338" y="2816225"/>
              <a:ext cx="958850" cy="1035050"/>
            </a:xfrm>
            <a:custGeom>
              <a:avLst/>
              <a:gdLst>
                <a:gd name="T0" fmla="*/ 142 w 604"/>
                <a:gd name="T1" fmla="*/ 272 h 652"/>
                <a:gd name="T2" fmla="*/ 142 w 604"/>
                <a:gd name="T3" fmla="*/ 57 h 652"/>
                <a:gd name="T4" fmla="*/ 206 w 604"/>
                <a:gd name="T5" fmla="*/ 57 h 652"/>
                <a:gd name="T6" fmla="*/ 206 w 604"/>
                <a:gd name="T7" fmla="*/ 0 h 652"/>
                <a:gd name="T8" fmla="*/ 0 w 604"/>
                <a:gd name="T9" fmla="*/ 0 h 652"/>
                <a:gd name="T10" fmla="*/ 0 w 604"/>
                <a:gd name="T11" fmla="*/ 57 h 652"/>
                <a:gd name="T12" fmla="*/ 64 w 604"/>
                <a:gd name="T13" fmla="*/ 57 h 652"/>
                <a:gd name="T14" fmla="*/ 64 w 604"/>
                <a:gd name="T15" fmla="*/ 587 h 652"/>
                <a:gd name="T16" fmla="*/ 0 w 604"/>
                <a:gd name="T17" fmla="*/ 587 h 652"/>
                <a:gd name="T18" fmla="*/ 0 w 604"/>
                <a:gd name="T19" fmla="*/ 652 h 652"/>
                <a:gd name="T20" fmla="*/ 206 w 604"/>
                <a:gd name="T21" fmla="*/ 652 h 652"/>
                <a:gd name="T22" fmla="*/ 206 w 604"/>
                <a:gd name="T23" fmla="*/ 587 h 652"/>
                <a:gd name="T24" fmla="*/ 142 w 604"/>
                <a:gd name="T25" fmla="*/ 587 h 652"/>
                <a:gd name="T26" fmla="*/ 142 w 604"/>
                <a:gd name="T27" fmla="*/ 329 h 652"/>
                <a:gd name="T28" fmla="*/ 462 w 604"/>
                <a:gd name="T29" fmla="*/ 329 h 652"/>
                <a:gd name="T30" fmla="*/ 462 w 604"/>
                <a:gd name="T31" fmla="*/ 587 h 652"/>
                <a:gd name="T32" fmla="*/ 398 w 604"/>
                <a:gd name="T33" fmla="*/ 587 h 652"/>
                <a:gd name="T34" fmla="*/ 398 w 604"/>
                <a:gd name="T35" fmla="*/ 652 h 652"/>
                <a:gd name="T36" fmla="*/ 604 w 604"/>
                <a:gd name="T37" fmla="*/ 652 h 652"/>
                <a:gd name="T38" fmla="*/ 604 w 604"/>
                <a:gd name="T39" fmla="*/ 587 h 652"/>
                <a:gd name="T40" fmla="*/ 540 w 604"/>
                <a:gd name="T41" fmla="*/ 587 h 652"/>
                <a:gd name="T42" fmla="*/ 540 w 604"/>
                <a:gd name="T43" fmla="*/ 57 h 652"/>
                <a:gd name="T44" fmla="*/ 604 w 604"/>
                <a:gd name="T45" fmla="*/ 57 h 652"/>
                <a:gd name="T46" fmla="*/ 604 w 604"/>
                <a:gd name="T47" fmla="*/ 0 h 652"/>
                <a:gd name="T48" fmla="*/ 398 w 604"/>
                <a:gd name="T49" fmla="*/ 0 h 652"/>
                <a:gd name="T50" fmla="*/ 398 w 604"/>
                <a:gd name="T51" fmla="*/ 57 h 652"/>
                <a:gd name="T52" fmla="*/ 462 w 604"/>
                <a:gd name="T53" fmla="*/ 57 h 652"/>
                <a:gd name="T54" fmla="*/ 462 w 604"/>
                <a:gd name="T55" fmla="*/ 272 h 652"/>
                <a:gd name="T56" fmla="*/ 142 w 604"/>
                <a:gd name="T57" fmla="*/ 27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4" h="652">
                  <a:moveTo>
                    <a:pt x="142" y="272"/>
                  </a:moveTo>
                  <a:lnTo>
                    <a:pt x="142" y="57"/>
                  </a:lnTo>
                  <a:lnTo>
                    <a:pt x="206" y="57"/>
                  </a:lnTo>
                  <a:lnTo>
                    <a:pt x="206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64" y="57"/>
                  </a:lnTo>
                  <a:lnTo>
                    <a:pt x="64" y="587"/>
                  </a:lnTo>
                  <a:lnTo>
                    <a:pt x="0" y="587"/>
                  </a:lnTo>
                  <a:lnTo>
                    <a:pt x="0" y="652"/>
                  </a:lnTo>
                  <a:lnTo>
                    <a:pt x="206" y="652"/>
                  </a:lnTo>
                  <a:lnTo>
                    <a:pt x="206" y="587"/>
                  </a:lnTo>
                  <a:lnTo>
                    <a:pt x="142" y="587"/>
                  </a:lnTo>
                  <a:lnTo>
                    <a:pt x="142" y="329"/>
                  </a:lnTo>
                  <a:lnTo>
                    <a:pt x="462" y="329"/>
                  </a:lnTo>
                  <a:lnTo>
                    <a:pt x="462" y="587"/>
                  </a:lnTo>
                  <a:lnTo>
                    <a:pt x="398" y="587"/>
                  </a:lnTo>
                  <a:lnTo>
                    <a:pt x="398" y="652"/>
                  </a:lnTo>
                  <a:lnTo>
                    <a:pt x="604" y="652"/>
                  </a:lnTo>
                  <a:lnTo>
                    <a:pt x="604" y="587"/>
                  </a:lnTo>
                  <a:lnTo>
                    <a:pt x="540" y="587"/>
                  </a:lnTo>
                  <a:lnTo>
                    <a:pt x="540" y="57"/>
                  </a:lnTo>
                  <a:lnTo>
                    <a:pt x="604" y="57"/>
                  </a:lnTo>
                  <a:lnTo>
                    <a:pt x="604" y="0"/>
                  </a:lnTo>
                  <a:lnTo>
                    <a:pt x="398" y="0"/>
                  </a:lnTo>
                  <a:lnTo>
                    <a:pt x="398" y="57"/>
                  </a:lnTo>
                  <a:lnTo>
                    <a:pt x="462" y="57"/>
                  </a:lnTo>
                  <a:lnTo>
                    <a:pt x="462" y="272"/>
                  </a:lnTo>
                  <a:lnTo>
                    <a:pt x="142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8042275" y="2816225"/>
              <a:ext cx="822325" cy="1035050"/>
            </a:xfrm>
            <a:custGeom>
              <a:avLst/>
              <a:gdLst>
                <a:gd name="T0" fmla="*/ 27 w 73"/>
                <a:gd name="T1" fmla="*/ 82 h 91"/>
                <a:gd name="T2" fmla="*/ 19 w 73"/>
                <a:gd name="T3" fmla="*/ 82 h 91"/>
                <a:gd name="T4" fmla="*/ 19 w 73"/>
                <a:gd name="T5" fmla="*/ 54 h 91"/>
                <a:gd name="T6" fmla="*/ 37 w 73"/>
                <a:gd name="T7" fmla="*/ 35 h 91"/>
                <a:gd name="T8" fmla="*/ 55 w 73"/>
                <a:gd name="T9" fmla="*/ 54 h 91"/>
                <a:gd name="T10" fmla="*/ 55 w 73"/>
                <a:gd name="T11" fmla="*/ 82 h 91"/>
                <a:gd name="T12" fmla="*/ 46 w 73"/>
                <a:gd name="T13" fmla="*/ 82 h 91"/>
                <a:gd name="T14" fmla="*/ 46 w 73"/>
                <a:gd name="T15" fmla="*/ 91 h 91"/>
                <a:gd name="T16" fmla="*/ 73 w 73"/>
                <a:gd name="T17" fmla="*/ 91 h 91"/>
                <a:gd name="T18" fmla="*/ 73 w 73"/>
                <a:gd name="T19" fmla="*/ 82 h 91"/>
                <a:gd name="T20" fmla="*/ 65 w 73"/>
                <a:gd name="T21" fmla="*/ 82 h 91"/>
                <a:gd name="T22" fmla="*/ 65 w 73"/>
                <a:gd name="T23" fmla="*/ 54 h 91"/>
                <a:gd name="T24" fmla="*/ 38 w 73"/>
                <a:gd name="T25" fmla="*/ 26 h 91"/>
                <a:gd name="T26" fmla="*/ 19 w 73"/>
                <a:gd name="T27" fmla="*/ 35 h 91"/>
                <a:gd name="T28" fmla="*/ 19 w 73"/>
                <a:gd name="T29" fmla="*/ 0 h 91"/>
                <a:gd name="T30" fmla="*/ 0 w 73"/>
                <a:gd name="T31" fmla="*/ 0 h 91"/>
                <a:gd name="T32" fmla="*/ 0 w 73"/>
                <a:gd name="T33" fmla="*/ 8 h 91"/>
                <a:gd name="T34" fmla="*/ 9 w 73"/>
                <a:gd name="T35" fmla="*/ 8 h 91"/>
                <a:gd name="T36" fmla="*/ 9 w 73"/>
                <a:gd name="T37" fmla="*/ 82 h 91"/>
                <a:gd name="T38" fmla="*/ 0 w 73"/>
                <a:gd name="T39" fmla="*/ 82 h 91"/>
                <a:gd name="T40" fmla="*/ 0 w 73"/>
                <a:gd name="T41" fmla="*/ 91 h 91"/>
                <a:gd name="T42" fmla="*/ 27 w 73"/>
                <a:gd name="T43" fmla="*/ 91 h 91"/>
                <a:gd name="T44" fmla="*/ 27 w 73"/>
                <a:gd name="T45" fmla="*/ 8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3" h="91">
                  <a:moveTo>
                    <a:pt x="27" y="82"/>
                  </a:moveTo>
                  <a:cubicBezTo>
                    <a:pt x="19" y="82"/>
                    <a:pt x="19" y="82"/>
                    <a:pt x="19" y="82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41"/>
                    <a:pt x="25" y="35"/>
                    <a:pt x="37" y="35"/>
                  </a:cubicBezTo>
                  <a:cubicBezTo>
                    <a:pt x="48" y="35"/>
                    <a:pt x="55" y="41"/>
                    <a:pt x="55" y="54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5" y="39"/>
                    <a:pt x="55" y="26"/>
                    <a:pt x="38" y="26"/>
                  </a:cubicBezTo>
                  <a:cubicBezTo>
                    <a:pt x="30" y="26"/>
                    <a:pt x="23" y="29"/>
                    <a:pt x="19" y="3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27" y="91"/>
                    <a:pt x="27" y="91"/>
                    <a:pt x="27" y="91"/>
                  </a:cubicBezTo>
                  <a:lnTo>
                    <a:pt x="27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6419850" y="3111500"/>
              <a:ext cx="822325" cy="750888"/>
            </a:xfrm>
            <a:custGeom>
              <a:avLst/>
              <a:gdLst>
                <a:gd name="T0" fmla="*/ 73 w 73"/>
                <a:gd name="T1" fmla="*/ 10 h 66"/>
                <a:gd name="T2" fmla="*/ 73 w 73"/>
                <a:gd name="T3" fmla="*/ 2 h 66"/>
                <a:gd name="T4" fmla="*/ 54 w 73"/>
                <a:gd name="T5" fmla="*/ 2 h 66"/>
                <a:gd name="T6" fmla="*/ 54 w 73"/>
                <a:gd name="T7" fmla="*/ 11 h 66"/>
                <a:gd name="T8" fmla="*/ 31 w 73"/>
                <a:gd name="T9" fmla="*/ 0 h 66"/>
                <a:gd name="T10" fmla="*/ 0 w 73"/>
                <a:gd name="T11" fmla="*/ 33 h 66"/>
                <a:gd name="T12" fmla="*/ 31 w 73"/>
                <a:gd name="T13" fmla="*/ 66 h 66"/>
                <a:gd name="T14" fmla="*/ 54 w 73"/>
                <a:gd name="T15" fmla="*/ 55 h 66"/>
                <a:gd name="T16" fmla="*/ 54 w 73"/>
                <a:gd name="T17" fmla="*/ 65 h 66"/>
                <a:gd name="T18" fmla="*/ 73 w 73"/>
                <a:gd name="T19" fmla="*/ 65 h 66"/>
                <a:gd name="T20" fmla="*/ 73 w 73"/>
                <a:gd name="T21" fmla="*/ 56 h 66"/>
                <a:gd name="T22" fmla="*/ 64 w 73"/>
                <a:gd name="T23" fmla="*/ 56 h 66"/>
                <a:gd name="T24" fmla="*/ 64 w 73"/>
                <a:gd name="T25" fmla="*/ 10 h 66"/>
                <a:gd name="T26" fmla="*/ 73 w 73"/>
                <a:gd name="T27" fmla="*/ 10 h 66"/>
                <a:gd name="T28" fmla="*/ 33 w 73"/>
                <a:gd name="T29" fmla="*/ 58 h 66"/>
                <a:gd name="T30" fmla="*/ 11 w 73"/>
                <a:gd name="T31" fmla="*/ 33 h 66"/>
                <a:gd name="T32" fmla="*/ 33 w 73"/>
                <a:gd name="T33" fmla="*/ 9 h 66"/>
                <a:gd name="T34" fmla="*/ 54 w 73"/>
                <a:gd name="T35" fmla="*/ 33 h 66"/>
                <a:gd name="T36" fmla="*/ 33 w 73"/>
                <a:gd name="T37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66">
                  <a:moveTo>
                    <a:pt x="73" y="10"/>
                  </a:moveTo>
                  <a:cubicBezTo>
                    <a:pt x="73" y="2"/>
                    <a:pt x="73" y="2"/>
                    <a:pt x="73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9" y="4"/>
                    <a:pt x="41" y="0"/>
                    <a:pt x="31" y="0"/>
                  </a:cubicBezTo>
                  <a:cubicBezTo>
                    <a:pt x="13" y="0"/>
                    <a:pt x="0" y="14"/>
                    <a:pt x="0" y="33"/>
                  </a:cubicBezTo>
                  <a:cubicBezTo>
                    <a:pt x="0" y="52"/>
                    <a:pt x="13" y="66"/>
                    <a:pt x="31" y="66"/>
                  </a:cubicBezTo>
                  <a:cubicBezTo>
                    <a:pt x="41" y="66"/>
                    <a:pt x="49" y="62"/>
                    <a:pt x="54" y="5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4" y="10"/>
                    <a:pt x="64" y="10"/>
                    <a:pt x="64" y="10"/>
                  </a:cubicBezTo>
                  <a:lnTo>
                    <a:pt x="73" y="10"/>
                  </a:lnTo>
                  <a:close/>
                  <a:moveTo>
                    <a:pt x="33" y="58"/>
                  </a:moveTo>
                  <a:cubicBezTo>
                    <a:pt x="20" y="58"/>
                    <a:pt x="11" y="47"/>
                    <a:pt x="11" y="33"/>
                  </a:cubicBezTo>
                  <a:cubicBezTo>
                    <a:pt x="11" y="19"/>
                    <a:pt x="20" y="9"/>
                    <a:pt x="33" y="9"/>
                  </a:cubicBezTo>
                  <a:cubicBezTo>
                    <a:pt x="46" y="9"/>
                    <a:pt x="54" y="19"/>
                    <a:pt x="54" y="33"/>
                  </a:cubicBezTo>
                  <a:cubicBezTo>
                    <a:pt x="54" y="47"/>
                    <a:pt x="46" y="58"/>
                    <a:pt x="33" y="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8"/>
            <p:cNvSpPr>
              <a:spLocks noEditPoints="1"/>
            </p:cNvSpPr>
            <p:nvPr/>
          </p:nvSpPr>
          <p:spPr bwMode="auto">
            <a:xfrm>
              <a:off x="5608638" y="3111500"/>
              <a:ext cx="731838" cy="750888"/>
            </a:xfrm>
            <a:custGeom>
              <a:avLst/>
              <a:gdLst>
                <a:gd name="T0" fmla="*/ 65 w 65"/>
                <a:gd name="T1" fmla="*/ 32 h 66"/>
                <a:gd name="T2" fmla="*/ 33 w 65"/>
                <a:gd name="T3" fmla="*/ 0 h 66"/>
                <a:gd name="T4" fmla="*/ 0 w 65"/>
                <a:gd name="T5" fmla="*/ 33 h 66"/>
                <a:gd name="T6" fmla="*/ 33 w 65"/>
                <a:gd name="T7" fmla="*/ 66 h 66"/>
                <a:gd name="T8" fmla="*/ 63 w 65"/>
                <a:gd name="T9" fmla="*/ 48 h 66"/>
                <a:gd name="T10" fmla="*/ 53 w 65"/>
                <a:gd name="T11" fmla="*/ 48 h 66"/>
                <a:gd name="T12" fmla="*/ 34 w 65"/>
                <a:gd name="T13" fmla="*/ 58 h 66"/>
                <a:gd name="T14" fmla="*/ 11 w 65"/>
                <a:gd name="T15" fmla="*/ 37 h 66"/>
                <a:gd name="T16" fmla="*/ 65 w 65"/>
                <a:gd name="T17" fmla="*/ 37 h 66"/>
                <a:gd name="T18" fmla="*/ 65 w 65"/>
                <a:gd name="T19" fmla="*/ 32 h 66"/>
                <a:gd name="T20" fmla="*/ 11 w 65"/>
                <a:gd name="T21" fmla="*/ 28 h 66"/>
                <a:gd name="T22" fmla="*/ 33 w 65"/>
                <a:gd name="T23" fmla="*/ 8 h 66"/>
                <a:gd name="T24" fmla="*/ 55 w 65"/>
                <a:gd name="T25" fmla="*/ 28 h 66"/>
                <a:gd name="T26" fmla="*/ 11 w 65"/>
                <a:gd name="T27" fmla="*/ 2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66">
                  <a:moveTo>
                    <a:pt x="65" y="32"/>
                  </a:moveTo>
                  <a:cubicBezTo>
                    <a:pt x="65" y="13"/>
                    <a:pt x="53" y="0"/>
                    <a:pt x="33" y="0"/>
                  </a:cubicBezTo>
                  <a:cubicBezTo>
                    <a:pt x="14" y="0"/>
                    <a:pt x="0" y="14"/>
                    <a:pt x="0" y="33"/>
                  </a:cubicBezTo>
                  <a:cubicBezTo>
                    <a:pt x="0" y="53"/>
                    <a:pt x="14" y="66"/>
                    <a:pt x="33" y="66"/>
                  </a:cubicBezTo>
                  <a:cubicBezTo>
                    <a:pt x="47" y="66"/>
                    <a:pt x="58" y="59"/>
                    <a:pt x="63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0" y="54"/>
                    <a:pt x="43" y="58"/>
                    <a:pt x="34" y="58"/>
                  </a:cubicBezTo>
                  <a:cubicBezTo>
                    <a:pt x="19" y="58"/>
                    <a:pt x="12" y="49"/>
                    <a:pt x="11" y="37"/>
                  </a:cubicBezTo>
                  <a:cubicBezTo>
                    <a:pt x="65" y="37"/>
                    <a:pt x="65" y="37"/>
                    <a:pt x="65" y="37"/>
                  </a:cubicBezTo>
                  <a:lnTo>
                    <a:pt x="65" y="32"/>
                  </a:lnTo>
                  <a:close/>
                  <a:moveTo>
                    <a:pt x="11" y="28"/>
                  </a:moveTo>
                  <a:cubicBezTo>
                    <a:pt x="12" y="17"/>
                    <a:pt x="20" y="8"/>
                    <a:pt x="33" y="8"/>
                  </a:cubicBezTo>
                  <a:cubicBezTo>
                    <a:pt x="47" y="8"/>
                    <a:pt x="54" y="18"/>
                    <a:pt x="55" y="28"/>
                  </a:cubicBezTo>
                  <a:lnTo>
                    <a:pt x="11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7613650" y="2952750"/>
              <a:ext cx="360363" cy="898525"/>
            </a:xfrm>
            <a:custGeom>
              <a:avLst/>
              <a:gdLst>
                <a:gd name="T0" fmla="*/ 20 w 32"/>
                <a:gd name="T1" fmla="*/ 62 h 79"/>
                <a:gd name="T2" fmla="*/ 20 w 32"/>
                <a:gd name="T3" fmla="*/ 24 h 79"/>
                <a:gd name="T4" fmla="*/ 32 w 32"/>
                <a:gd name="T5" fmla="*/ 24 h 79"/>
                <a:gd name="T6" fmla="*/ 32 w 32"/>
                <a:gd name="T7" fmla="*/ 16 h 79"/>
                <a:gd name="T8" fmla="*/ 20 w 32"/>
                <a:gd name="T9" fmla="*/ 16 h 79"/>
                <a:gd name="T10" fmla="*/ 20 w 32"/>
                <a:gd name="T11" fmla="*/ 0 h 79"/>
                <a:gd name="T12" fmla="*/ 9 w 32"/>
                <a:gd name="T13" fmla="*/ 0 h 79"/>
                <a:gd name="T14" fmla="*/ 9 w 32"/>
                <a:gd name="T15" fmla="*/ 16 h 79"/>
                <a:gd name="T16" fmla="*/ 0 w 32"/>
                <a:gd name="T17" fmla="*/ 16 h 79"/>
                <a:gd name="T18" fmla="*/ 0 w 32"/>
                <a:gd name="T19" fmla="*/ 24 h 79"/>
                <a:gd name="T20" fmla="*/ 9 w 32"/>
                <a:gd name="T21" fmla="*/ 24 h 79"/>
                <a:gd name="T22" fmla="*/ 9 w 32"/>
                <a:gd name="T23" fmla="*/ 63 h 79"/>
                <a:gd name="T24" fmla="*/ 26 w 32"/>
                <a:gd name="T25" fmla="*/ 79 h 79"/>
                <a:gd name="T26" fmla="*/ 32 w 32"/>
                <a:gd name="T27" fmla="*/ 79 h 79"/>
                <a:gd name="T28" fmla="*/ 32 w 32"/>
                <a:gd name="T29" fmla="*/ 70 h 79"/>
                <a:gd name="T30" fmla="*/ 27 w 32"/>
                <a:gd name="T31" fmla="*/ 71 h 79"/>
                <a:gd name="T32" fmla="*/ 20 w 32"/>
                <a:gd name="T33" fmla="*/ 6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79">
                  <a:moveTo>
                    <a:pt x="20" y="62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74"/>
                    <a:pt x="14" y="79"/>
                    <a:pt x="26" y="79"/>
                  </a:cubicBezTo>
                  <a:cubicBezTo>
                    <a:pt x="28" y="79"/>
                    <a:pt x="31" y="79"/>
                    <a:pt x="32" y="79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0" y="71"/>
                    <a:pt x="29" y="71"/>
                    <a:pt x="27" y="71"/>
                  </a:cubicBezTo>
                  <a:cubicBezTo>
                    <a:pt x="22" y="71"/>
                    <a:pt x="20" y="69"/>
                    <a:pt x="20" y="6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7275513" y="2816225"/>
              <a:ext cx="338138" cy="1035050"/>
            </a:xfrm>
            <a:custGeom>
              <a:avLst/>
              <a:gdLst>
                <a:gd name="T0" fmla="*/ 24 w 30"/>
                <a:gd name="T1" fmla="*/ 91 h 91"/>
                <a:gd name="T2" fmla="*/ 30 w 30"/>
                <a:gd name="T3" fmla="*/ 91 h 91"/>
                <a:gd name="T4" fmla="*/ 30 w 30"/>
                <a:gd name="T5" fmla="*/ 82 h 91"/>
                <a:gd name="T6" fmla="*/ 26 w 30"/>
                <a:gd name="T7" fmla="*/ 83 h 91"/>
                <a:gd name="T8" fmla="*/ 19 w 30"/>
                <a:gd name="T9" fmla="*/ 74 h 91"/>
                <a:gd name="T10" fmla="*/ 19 w 30"/>
                <a:gd name="T11" fmla="*/ 0 h 91"/>
                <a:gd name="T12" fmla="*/ 0 w 30"/>
                <a:gd name="T13" fmla="*/ 0 h 91"/>
                <a:gd name="T14" fmla="*/ 0 w 30"/>
                <a:gd name="T15" fmla="*/ 8 h 91"/>
                <a:gd name="T16" fmla="*/ 9 w 30"/>
                <a:gd name="T17" fmla="*/ 8 h 91"/>
                <a:gd name="T18" fmla="*/ 9 w 30"/>
                <a:gd name="T19" fmla="*/ 74 h 91"/>
                <a:gd name="T20" fmla="*/ 24 w 30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91">
                  <a:moveTo>
                    <a:pt x="24" y="91"/>
                  </a:moveTo>
                  <a:cubicBezTo>
                    <a:pt x="26" y="91"/>
                    <a:pt x="29" y="91"/>
                    <a:pt x="30" y="91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28" y="83"/>
                    <a:pt x="27" y="83"/>
                    <a:pt x="26" y="83"/>
                  </a:cubicBezTo>
                  <a:cubicBezTo>
                    <a:pt x="21" y="83"/>
                    <a:pt x="19" y="80"/>
                    <a:pt x="19" y="7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85"/>
                    <a:pt x="13" y="91"/>
                    <a:pt x="24" y="9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3603625" y="2781300"/>
              <a:ext cx="911225" cy="1092200"/>
            </a:xfrm>
            <a:custGeom>
              <a:avLst/>
              <a:gdLst>
                <a:gd name="T0" fmla="*/ 28 w 81"/>
                <a:gd name="T1" fmla="*/ 65 h 96"/>
                <a:gd name="T2" fmla="*/ 41 w 81"/>
                <a:gd name="T3" fmla="*/ 74 h 96"/>
                <a:gd name="T4" fmla="*/ 52 w 81"/>
                <a:gd name="T5" fmla="*/ 68 h 96"/>
                <a:gd name="T6" fmla="*/ 36 w 81"/>
                <a:gd name="T7" fmla="*/ 59 h 96"/>
                <a:gd name="T8" fmla="*/ 12 w 81"/>
                <a:gd name="T9" fmla="*/ 50 h 96"/>
                <a:gd name="T10" fmla="*/ 1 w 81"/>
                <a:gd name="T11" fmla="*/ 29 h 96"/>
                <a:gd name="T12" fmla="*/ 39 w 81"/>
                <a:gd name="T13" fmla="*/ 0 h 96"/>
                <a:gd name="T14" fmla="*/ 78 w 81"/>
                <a:gd name="T15" fmla="*/ 29 h 96"/>
                <a:gd name="T16" fmla="*/ 51 w 81"/>
                <a:gd name="T17" fmla="*/ 29 h 96"/>
                <a:gd name="T18" fmla="*/ 39 w 81"/>
                <a:gd name="T19" fmla="*/ 21 h 96"/>
                <a:gd name="T20" fmla="*/ 30 w 81"/>
                <a:gd name="T21" fmla="*/ 27 h 96"/>
                <a:gd name="T22" fmla="*/ 43 w 81"/>
                <a:gd name="T23" fmla="*/ 35 h 96"/>
                <a:gd name="T24" fmla="*/ 69 w 81"/>
                <a:gd name="T25" fmla="*/ 43 h 96"/>
                <a:gd name="T26" fmla="*/ 81 w 81"/>
                <a:gd name="T27" fmla="*/ 65 h 96"/>
                <a:gd name="T28" fmla="*/ 40 w 81"/>
                <a:gd name="T29" fmla="*/ 96 h 96"/>
                <a:gd name="T30" fmla="*/ 0 w 81"/>
                <a:gd name="T31" fmla="*/ 65 h 96"/>
                <a:gd name="T32" fmla="*/ 28 w 81"/>
                <a:gd name="T33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96">
                  <a:moveTo>
                    <a:pt x="28" y="65"/>
                  </a:moveTo>
                  <a:cubicBezTo>
                    <a:pt x="29" y="72"/>
                    <a:pt x="33" y="74"/>
                    <a:pt x="41" y="74"/>
                  </a:cubicBezTo>
                  <a:cubicBezTo>
                    <a:pt x="48" y="74"/>
                    <a:pt x="52" y="72"/>
                    <a:pt x="52" y="68"/>
                  </a:cubicBezTo>
                  <a:cubicBezTo>
                    <a:pt x="52" y="62"/>
                    <a:pt x="47" y="62"/>
                    <a:pt x="36" y="59"/>
                  </a:cubicBezTo>
                  <a:cubicBezTo>
                    <a:pt x="24" y="55"/>
                    <a:pt x="15" y="53"/>
                    <a:pt x="12" y="50"/>
                  </a:cubicBezTo>
                  <a:cubicBezTo>
                    <a:pt x="5" y="45"/>
                    <a:pt x="1" y="38"/>
                    <a:pt x="1" y="29"/>
                  </a:cubicBezTo>
                  <a:cubicBezTo>
                    <a:pt x="1" y="11"/>
                    <a:pt x="15" y="0"/>
                    <a:pt x="39" y="0"/>
                  </a:cubicBezTo>
                  <a:cubicBezTo>
                    <a:pt x="63" y="0"/>
                    <a:pt x="77" y="10"/>
                    <a:pt x="78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0" y="23"/>
                    <a:pt x="46" y="21"/>
                    <a:pt x="39" y="21"/>
                  </a:cubicBezTo>
                  <a:cubicBezTo>
                    <a:pt x="33" y="21"/>
                    <a:pt x="30" y="23"/>
                    <a:pt x="30" y="27"/>
                  </a:cubicBezTo>
                  <a:cubicBezTo>
                    <a:pt x="30" y="32"/>
                    <a:pt x="34" y="33"/>
                    <a:pt x="43" y="35"/>
                  </a:cubicBezTo>
                  <a:cubicBezTo>
                    <a:pt x="54" y="38"/>
                    <a:pt x="63" y="40"/>
                    <a:pt x="69" y="43"/>
                  </a:cubicBezTo>
                  <a:cubicBezTo>
                    <a:pt x="77" y="49"/>
                    <a:pt x="81" y="55"/>
                    <a:pt x="81" y="65"/>
                  </a:cubicBezTo>
                  <a:cubicBezTo>
                    <a:pt x="81" y="84"/>
                    <a:pt x="66" y="96"/>
                    <a:pt x="40" y="96"/>
                  </a:cubicBezTo>
                  <a:cubicBezTo>
                    <a:pt x="16" y="96"/>
                    <a:pt x="1" y="84"/>
                    <a:pt x="0" y="65"/>
                  </a:cubicBezTo>
                  <a:lnTo>
                    <a:pt x="28" y="65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1698625" y="2781300"/>
              <a:ext cx="1014413" cy="1092200"/>
            </a:xfrm>
            <a:custGeom>
              <a:avLst/>
              <a:gdLst>
                <a:gd name="T0" fmla="*/ 90 w 90"/>
                <a:gd name="T1" fmla="*/ 58 h 96"/>
                <a:gd name="T2" fmla="*/ 46 w 90"/>
                <a:gd name="T3" fmla="*/ 96 h 96"/>
                <a:gd name="T4" fmla="*/ 0 w 90"/>
                <a:gd name="T5" fmla="*/ 48 h 96"/>
                <a:gd name="T6" fmla="*/ 46 w 90"/>
                <a:gd name="T7" fmla="*/ 0 h 96"/>
                <a:gd name="T8" fmla="*/ 89 w 90"/>
                <a:gd name="T9" fmla="*/ 37 h 96"/>
                <a:gd name="T10" fmla="*/ 62 w 90"/>
                <a:gd name="T11" fmla="*/ 37 h 96"/>
                <a:gd name="T12" fmla="*/ 46 w 90"/>
                <a:gd name="T13" fmla="*/ 23 h 96"/>
                <a:gd name="T14" fmla="*/ 29 w 90"/>
                <a:gd name="T15" fmla="*/ 48 h 96"/>
                <a:gd name="T16" fmla="*/ 47 w 90"/>
                <a:gd name="T17" fmla="*/ 73 h 96"/>
                <a:gd name="T18" fmla="*/ 62 w 90"/>
                <a:gd name="T19" fmla="*/ 58 h 96"/>
                <a:gd name="T20" fmla="*/ 90 w 90"/>
                <a:gd name="T21" fmla="*/ 5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96">
                  <a:moveTo>
                    <a:pt x="90" y="58"/>
                  </a:moveTo>
                  <a:cubicBezTo>
                    <a:pt x="88" y="82"/>
                    <a:pt x="72" y="96"/>
                    <a:pt x="46" y="96"/>
                  </a:cubicBezTo>
                  <a:cubicBezTo>
                    <a:pt x="17" y="96"/>
                    <a:pt x="0" y="78"/>
                    <a:pt x="0" y="48"/>
                  </a:cubicBezTo>
                  <a:cubicBezTo>
                    <a:pt x="0" y="18"/>
                    <a:pt x="17" y="0"/>
                    <a:pt x="46" y="0"/>
                  </a:cubicBezTo>
                  <a:cubicBezTo>
                    <a:pt x="72" y="0"/>
                    <a:pt x="88" y="13"/>
                    <a:pt x="89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1" y="28"/>
                    <a:pt x="55" y="23"/>
                    <a:pt x="46" y="23"/>
                  </a:cubicBezTo>
                  <a:cubicBezTo>
                    <a:pt x="35" y="23"/>
                    <a:pt x="29" y="31"/>
                    <a:pt x="29" y="48"/>
                  </a:cubicBezTo>
                  <a:cubicBezTo>
                    <a:pt x="29" y="65"/>
                    <a:pt x="35" y="73"/>
                    <a:pt x="47" y="73"/>
                  </a:cubicBezTo>
                  <a:cubicBezTo>
                    <a:pt x="56" y="73"/>
                    <a:pt x="61" y="68"/>
                    <a:pt x="62" y="58"/>
                  </a:cubicBezTo>
                  <a:lnTo>
                    <a:pt x="90" y="58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2644775" y="2816225"/>
              <a:ext cx="1014413" cy="1023938"/>
            </a:xfrm>
            <a:custGeom>
              <a:avLst/>
              <a:gdLst>
                <a:gd name="T0" fmla="*/ 0 w 639"/>
                <a:gd name="T1" fmla="*/ 0 h 645"/>
                <a:gd name="T2" fmla="*/ 206 w 639"/>
                <a:gd name="T3" fmla="*/ 0 h 645"/>
                <a:gd name="T4" fmla="*/ 320 w 639"/>
                <a:gd name="T5" fmla="*/ 415 h 645"/>
                <a:gd name="T6" fmla="*/ 433 w 639"/>
                <a:gd name="T7" fmla="*/ 0 h 645"/>
                <a:gd name="T8" fmla="*/ 639 w 639"/>
                <a:gd name="T9" fmla="*/ 0 h 645"/>
                <a:gd name="T10" fmla="*/ 419 w 639"/>
                <a:gd name="T11" fmla="*/ 645 h 645"/>
                <a:gd name="T12" fmla="*/ 213 w 639"/>
                <a:gd name="T13" fmla="*/ 645 h 645"/>
                <a:gd name="T14" fmla="*/ 0 w 639"/>
                <a:gd name="T15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645">
                  <a:moveTo>
                    <a:pt x="0" y="0"/>
                  </a:moveTo>
                  <a:lnTo>
                    <a:pt x="206" y="0"/>
                  </a:lnTo>
                  <a:lnTo>
                    <a:pt x="320" y="415"/>
                  </a:lnTo>
                  <a:lnTo>
                    <a:pt x="433" y="0"/>
                  </a:lnTo>
                  <a:lnTo>
                    <a:pt x="639" y="0"/>
                  </a:lnTo>
                  <a:lnTo>
                    <a:pt x="419" y="645"/>
                  </a:lnTo>
                  <a:lnTo>
                    <a:pt x="213" y="6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279400" y="2781300"/>
              <a:ext cx="1295400" cy="1092200"/>
            </a:xfrm>
            <a:custGeom>
              <a:avLst/>
              <a:gdLst>
                <a:gd name="T0" fmla="*/ 4 w 115"/>
                <a:gd name="T1" fmla="*/ 42 h 96"/>
                <a:gd name="T2" fmla="*/ 0 w 115"/>
                <a:gd name="T3" fmla="*/ 33 h 96"/>
                <a:gd name="T4" fmla="*/ 4 w 115"/>
                <a:gd name="T5" fmla="*/ 23 h 96"/>
                <a:gd name="T6" fmla="*/ 22 w 115"/>
                <a:gd name="T7" fmla="*/ 4 h 96"/>
                <a:gd name="T8" fmla="*/ 32 w 115"/>
                <a:gd name="T9" fmla="*/ 0 h 96"/>
                <a:gd name="T10" fmla="*/ 42 w 115"/>
                <a:gd name="T11" fmla="*/ 4 h 96"/>
                <a:gd name="T12" fmla="*/ 58 w 115"/>
                <a:gd name="T13" fmla="*/ 20 h 96"/>
                <a:gd name="T14" fmla="*/ 73 w 115"/>
                <a:gd name="T15" fmla="*/ 4 h 96"/>
                <a:gd name="T16" fmla="*/ 83 w 115"/>
                <a:gd name="T17" fmla="*/ 0 h 96"/>
                <a:gd name="T18" fmla="*/ 93 w 115"/>
                <a:gd name="T19" fmla="*/ 4 h 96"/>
                <a:gd name="T20" fmla="*/ 111 w 115"/>
                <a:gd name="T21" fmla="*/ 23 h 96"/>
                <a:gd name="T22" fmla="*/ 115 w 115"/>
                <a:gd name="T23" fmla="*/ 33 h 96"/>
                <a:gd name="T24" fmla="*/ 111 w 115"/>
                <a:gd name="T25" fmla="*/ 42 h 96"/>
                <a:gd name="T26" fmla="*/ 58 w 115"/>
                <a:gd name="T27" fmla="*/ 96 h 96"/>
                <a:gd name="T28" fmla="*/ 57 w 115"/>
                <a:gd name="T29" fmla="*/ 96 h 96"/>
                <a:gd name="T30" fmla="*/ 4 w 115"/>
                <a:gd name="T31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96">
                  <a:moveTo>
                    <a:pt x="4" y="42"/>
                  </a:moveTo>
                  <a:cubicBezTo>
                    <a:pt x="1" y="40"/>
                    <a:pt x="0" y="36"/>
                    <a:pt x="0" y="33"/>
                  </a:cubicBezTo>
                  <a:cubicBezTo>
                    <a:pt x="0" y="29"/>
                    <a:pt x="1" y="25"/>
                    <a:pt x="4" y="2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5" y="1"/>
                    <a:pt x="29" y="0"/>
                    <a:pt x="32" y="0"/>
                  </a:cubicBezTo>
                  <a:cubicBezTo>
                    <a:pt x="36" y="0"/>
                    <a:pt x="39" y="1"/>
                    <a:pt x="42" y="4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6" y="1"/>
                    <a:pt x="79" y="0"/>
                    <a:pt x="83" y="0"/>
                  </a:cubicBezTo>
                  <a:cubicBezTo>
                    <a:pt x="87" y="0"/>
                    <a:pt x="90" y="1"/>
                    <a:pt x="93" y="4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4" y="25"/>
                    <a:pt x="115" y="29"/>
                    <a:pt x="115" y="33"/>
                  </a:cubicBezTo>
                  <a:cubicBezTo>
                    <a:pt x="115" y="36"/>
                    <a:pt x="114" y="40"/>
                    <a:pt x="111" y="42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7" y="96"/>
                    <a:pt x="57" y="96"/>
                    <a:pt x="57" y="96"/>
                  </a:cubicBezTo>
                  <a:lnTo>
                    <a:pt x="4" y="42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3874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ChangeAspect="1"/>
          </p:cNvSpPr>
          <p:nvPr/>
        </p:nvSpPr>
        <p:spPr bwMode="auto">
          <a:xfrm>
            <a:off x="236301" y="228429"/>
            <a:ext cx="185771" cy="185771"/>
          </a:xfrm>
          <a:custGeom>
            <a:avLst/>
            <a:gdLst>
              <a:gd name="T0" fmla="*/ 14 w 96"/>
              <a:gd name="T1" fmla="*/ 96 h 96"/>
              <a:gd name="T2" fmla="*/ 43 w 96"/>
              <a:gd name="T3" fmla="*/ 96 h 96"/>
              <a:gd name="T4" fmla="*/ 58 w 96"/>
              <a:gd name="T5" fmla="*/ 82 h 96"/>
              <a:gd name="T6" fmla="*/ 58 w 96"/>
              <a:gd name="T7" fmla="*/ 58 h 96"/>
              <a:gd name="T8" fmla="*/ 82 w 96"/>
              <a:gd name="T9" fmla="*/ 58 h 96"/>
              <a:gd name="T10" fmla="*/ 96 w 96"/>
              <a:gd name="T11" fmla="*/ 43 h 96"/>
              <a:gd name="T12" fmla="*/ 96 w 96"/>
              <a:gd name="T13" fmla="*/ 14 h 96"/>
              <a:gd name="T14" fmla="*/ 82 w 96"/>
              <a:gd name="T15" fmla="*/ 0 h 96"/>
              <a:gd name="T16" fmla="*/ 0 w 96"/>
              <a:gd name="T17" fmla="*/ 0 h 96"/>
              <a:gd name="T18" fmla="*/ 0 w 96"/>
              <a:gd name="T19" fmla="*/ 82 h 96"/>
              <a:gd name="T20" fmla="*/ 14 w 96"/>
              <a:gd name="T21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6" h="96">
                <a:moveTo>
                  <a:pt x="14" y="96"/>
                </a:moveTo>
                <a:cubicBezTo>
                  <a:pt x="43" y="96"/>
                  <a:pt x="43" y="96"/>
                  <a:pt x="43" y="96"/>
                </a:cubicBezTo>
                <a:cubicBezTo>
                  <a:pt x="51" y="96"/>
                  <a:pt x="58" y="90"/>
                  <a:pt x="58" y="82"/>
                </a:cubicBezTo>
                <a:cubicBezTo>
                  <a:pt x="58" y="58"/>
                  <a:pt x="58" y="58"/>
                  <a:pt x="58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90" y="58"/>
                  <a:pt x="96" y="51"/>
                  <a:pt x="96" y="43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7"/>
                  <a:pt x="90" y="0"/>
                  <a:pt x="8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90"/>
                  <a:pt x="7" y="96"/>
                  <a:pt x="14" y="96"/>
                </a:cubicBezTo>
              </a:path>
            </a:pathLst>
          </a:cu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93192"/>
            <a:ext cx="8229600" cy="82296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463040"/>
            <a:ext cx="8229600" cy="438912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457200" y="6492240"/>
            <a:ext cx="5486400" cy="21945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©2016 CVS Health and/or one of its affiliates: Confidential &amp;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814816" y="6504178"/>
            <a:ext cx="320040" cy="1371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467D88-DCFD-354C-96A5-D863D5E9364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528687" y="6489600"/>
            <a:ext cx="1161288" cy="147738"/>
            <a:chOff x="279400" y="2781300"/>
            <a:chExt cx="8585200" cy="1092200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4605338" y="2816225"/>
              <a:ext cx="958850" cy="1035050"/>
            </a:xfrm>
            <a:custGeom>
              <a:avLst/>
              <a:gdLst>
                <a:gd name="T0" fmla="*/ 142 w 604"/>
                <a:gd name="T1" fmla="*/ 272 h 652"/>
                <a:gd name="T2" fmla="*/ 142 w 604"/>
                <a:gd name="T3" fmla="*/ 57 h 652"/>
                <a:gd name="T4" fmla="*/ 206 w 604"/>
                <a:gd name="T5" fmla="*/ 57 h 652"/>
                <a:gd name="T6" fmla="*/ 206 w 604"/>
                <a:gd name="T7" fmla="*/ 0 h 652"/>
                <a:gd name="T8" fmla="*/ 0 w 604"/>
                <a:gd name="T9" fmla="*/ 0 h 652"/>
                <a:gd name="T10" fmla="*/ 0 w 604"/>
                <a:gd name="T11" fmla="*/ 57 h 652"/>
                <a:gd name="T12" fmla="*/ 64 w 604"/>
                <a:gd name="T13" fmla="*/ 57 h 652"/>
                <a:gd name="T14" fmla="*/ 64 w 604"/>
                <a:gd name="T15" fmla="*/ 587 h 652"/>
                <a:gd name="T16" fmla="*/ 0 w 604"/>
                <a:gd name="T17" fmla="*/ 587 h 652"/>
                <a:gd name="T18" fmla="*/ 0 w 604"/>
                <a:gd name="T19" fmla="*/ 652 h 652"/>
                <a:gd name="T20" fmla="*/ 206 w 604"/>
                <a:gd name="T21" fmla="*/ 652 h 652"/>
                <a:gd name="T22" fmla="*/ 206 w 604"/>
                <a:gd name="T23" fmla="*/ 587 h 652"/>
                <a:gd name="T24" fmla="*/ 142 w 604"/>
                <a:gd name="T25" fmla="*/ 587 h 652"/>
                <a:gd name="T26" fmla="*/ 142 w 604"/>
                <a:gd name="T27" fmla="*/ 329 h 652"/>
                <a:gd name="T28" fmla="*/ 462 w 604"/>
                <a:gd name="T29" fmla="*/ 329 h 652"/>
                <a:gd name="T30" fmla="*/ 462 w 604"/>
                <a:gd name="T31" fmla="*/ 587 h 652"/>
                <a:gd name="T32" fmla="*/ 398 w 604"/>
                <a:gd name="T33" fmla="*/ 587 h 652"/>
                <a:gd name="T34" fmla="*/ 398 w 604"/>
                <a:gd name="T35" fmla="*/ 652 h 652"/>
                <a:gd name="T36" fmla="*/ 604 w 604"/>
                <a:gd name="T37" fmla="*/ 652 h 652"/>
                <a:gd name="T38" fmla="*/ 604 w 604"/>
                <a:gd name="T39" fmla="*/ 587 h 652"/>
                <a:gd name="T40" fmla="*/ 540 w 604"/>
                <a:gd name="T41" fmla="*/ 587 h 652"/>
                <a:gd name="T42" fmla="*/ 540 w 604"/>
                <a:gd name="T43" fmla="*/ 57 h 652"/>
                <a:gd name="T44" fmla="*/ 604 w 604"/>
                <a:gd name="T45" fmla="*/ 57 h 652"/>
                <a:gd name="T46" fmla="*/ 604 w 604"/>
                <a:gd name="T47" fmla="*/ 0 h 652"/>
                <a:gd name="T48" fmla="*/ 398 w 604"/>
                <a:gd name="T49" fmla="*/ 0 h 652"/>
                <a:gd name="T50" fmla="*/ 398 w 604"/>
                <a:gd name="T51" fmla="*/ 57 h 652"/>
                <a:gd name="T52" fmla="*/ 462 w 604"/>
                <a:gd name="T53" fmla="*/ 57 h 652"/>
                <a:gd name="T54" fmla="*/ 462 w 604"/>
                <a:gd name="T55" fmla="*/ 272 h 652"/>
                <a:gd name="T56" fmla="*/ 142 w 604"/>
                <a:gd name="T57" fmla="*/ 27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4" h="652">
                  <a:moveTo>
                    <a:pt x="142" y="272"/>
                  </a:moveTo>
                  <a:lnTo>
                    <a:pt x="142" y="57"/>
                  </a:lnTo>
                  <a:lnTo>
                    <a:pt x="206" y="57"/>
                  </a:lnTo>
                  <a:lnTo>
                    <a:pt x="206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64" y="57"/>
                  </a:lnTo>
                  <a:lnTo>
                    <a:pt x="64" y="587"/>
                  </a:lnTo>
                  <a:lnTo>
                    <a:pt x="0" y="587"/>
                  </a:lnTo>
                  <a:lnTo>
                    <a:pt x="0" y="652"/>
                  </a:lnTo>
                  <a:lnTo>
                    <a:pt x="206" y="652"/>
                  </a:lnTo>
                  <a:lnTo>
                    <a:pt x="206" y="587"/>
                  </a:lnTo>
                  <a:lnTo>
                    <a:pt x="142" y="587"/>
                  </a:lnTo>
                  <a:lnTo>
                    <a:pt x="142" y="329"/>
                  </a:lnTo>
                  <a:lnTo>
                    <a:pt x="462" y="329"/>
                  </a:lnTo>
                  <a:lnTo>
                    <a:pt x="462" y="587"/>
                  </a:lnTo>
                  <a:lnTo>
                    <a:pt x="398" y="587"/>
                  </a:lnTo>
                  <a:lnTo>
                    <a:pt x="398" y="652"/>
                  </a:lnTo>
                  <a:lnTo>
                    <a:pt x="604" y="652"/>
                  </a:lnTo>
                  <a:lnTo>
                    <a:pt x="604" y="587"/>
                  </a:lnTo>
                  <a:lnTo>
                    <a:pt x="540" y="587"/>
                  </a:lnTo>
                  <a:lnTo>
                    <a:pt x="540" y="57"/>
                  </a:lnTo>
                  <a:lnTo>
                    <a:pt x="604" y="57"/>
                  </a:lnTo>
                  <a:lnTo>
                    <a:pt x="604" y="0"/>
                  </a:lnTo>
                  <a:lnTo>
                    <a:pt x="398" y="0"/>
                  </a:lnTo>
                  <a:lnTo>
                    <a:pt x="398" y="57"/>
                  </a:lnTo>
                  <a:lnTo>
                    <a:pt x="462" y="57"/>
                  </a:lnTo>
                  <a:lnTo>
                    <a:pt x="462" y="272"/>
                  </a:lnTo>
                  <a:lnTo>
                    <a:pt x="142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8042275" y="2816225"/>
              <a:ext cx="822325" cy="1035050"/>
            </a:xfrm>
            <a:custGeom>
              <a:avLst/>
              <a:gdLst>
                <a:gd name="T0" fmla="*/ 27 w 73"/>
                <a:gd name="T1" fmla="*/ 82 h 91"/>
                <a:gd name="T2" fmla="*/ 19 w 73"/>
                <a:gd name="T3" fmla="*/ 82 h 91"/>
                <a:gd name="T4" fmla="*/ 19 w 73"/>
                <a:gd name="T5" fmla="*/ 54 h 91"/>
                <a:gd name="T6" fmla="*/ 37 w 73"/>
                <a:gd name="T7" fmla="*/ 35 h 91"/>
                <a:gd name="T8" fmla="*/ 55 w 73"/>
                <a:gd name="T9" fmla="*/ 54 h 91"/>
                <a:gd name="T10" fmla="*/ 55 w 73"/>
                <a:gd name="T11" fmla="*/ 82 h 91"/>
                <a:gd name="T12" fmla="*/ 46 w 73"/>
                <a:gd name="T13" fmla="*/ 82 h 91"/>
                <a:gd name="T14" fmla="*/ 46 w 73"/>
                <a:gd name="T15" fmla="*/ 91 h 91"/>
                <a:gd name="T16" fmla="*/ 73 w 73"/>
                <a:gd name="T17" fmla="*/ 91 h 91"/>
                <a:gd name="T18" fmla="*/ 73 w 73"/>
                <a:gd name="T19" fmla="*/ 82 h 91"/>
                <a:gd name="T20" fmla="*/ 65 w 73"/>
                <a:gd name="T21" fmla="*/ 82 h 91"/>
                <a:gd name="T22" fmla="*/ 65 w 73"/>
                <a:gd name="T23" fmla="*/ 54 h 91"/>
                <a:gd name="T24" fmla="*/ 38 w 73"/>
                <a:gd name="T25" fmla="*/ 26 h 91"/>
                <a:gd name="T26" fmla="*/ 19 w 73"/>
                <a:gd name="T27" fmla="*/ 35 h 91"/>
                <a:gd name="T28" fmla="*/ 19 w 73"/>
                <a:gd name="T29" fmla="*/ 0 h 91"/>
                <a:gd name="T30" fmla="*/ 0 w 73"/>
                <a:gd name="T31" fmla="*/ 0 h 91"/>
                <a:gd name="T32" fmla="*/ 0 w 73"/>
                <a:gd name="T33" fmla="*/ 8 h 91"/>
                <a:gd name="T34" fmla="*/ 9 w 73"/>
                <a:gd name="T35" fmla="*/ 8 h 91"/>
                <a:gd name="T36" fmla="*/ 9 w 73"/>
                <a:gd name="T37" fmla="*/ 82 h 91"/>
                <a:gd name="T38" fmla="*/ 0 w 73"/>
                <a:gd name="T39" fmla="*/ 82 h 91"/>
                <a:gd name="T40" fmla="*/ 0 w 73"/>
                <a:gd name="T41" fmla="*/ 91 h 91"/>
                <a:gd name="T42" fmla="*/ 27 w 73"/>
                <a:gd name="T43" fmla="*/ 91 h 91"/>
                <a:gd name="T44" fmla="*/ 27 w 73"/>
                <a:gd name="T45" fmla="*/ 8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3" h="91">
                  <a:moveTo>
                    <a:pt x="27" y="82"/>
                  </a:moveTo>
                  <a:cubicBezTo>
                    <a:pt x="19" y="82"/>
                    <a:pt x="19" y="82"/>
                    <a:pt x="19" y="82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41"/>
                    <a:pt x="25" y="35"/>
                    <a:pt x="37" y="35"/>
                  </a:cubicBezTo>
                  <a:cubicBezTo>
                    <a:pt x="48" y="35"/>
                    <a:pt x="55" y="41"/>
                    <a:pt x="55" y="54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5" y="39"/>
                    <a:pt x="55" y="26"/>
                    <a:pt x="38" y="26"/>
                  </a:cubicBezTo>
                  <a:cubicBezTo>
                    <a:pt x="30" y="26"/>
                    <a:pt x="23" y="29"/>
                    <a:pt x="19" y="3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27" y="91"/>
                    <a:pt x="27" y="91"/>
                    <a:pt x="27" y="91"/>
                  </a:cubicBezTo>
                  <a:lnTo>
                    <a:pt x="27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419850" y="3111500"/>
              <a:ext cx="822325" cy="750888"/>
            </a:xfrm>
            <a:custGeom>
              <a:avLst/>
              <a:gdLst>
                <a:gd name="T0" fmla="*/ 73 w 73"/>
                <a:gd name="T1" fmla="*/ 10 h 66"/>
                <a:gd name="T2" fmla="*/ 73 w 73"/>
                <a:gd name="T3" fmla="*/ 2 h 66"/>
                <a:gd name="T4" fmla="*/ 54 w 73"/>
                <a:gd name="T5" fmla="*/ 2 h 66"/>
                <a:gd name="T6" fmla="*/ 54 w 73"/>
                <a:gd name="T7" fmla="*/ 11 h 66"/>
                <a:gd name="T8" fmla="*/ 31 w 73"/>
                <a:gd name="T9" fmla="*/ 0 h 66"/>
                <a:gd name="T10" fmla="*/ 0 w 73"/>
                <a:gd name="T11" fmla="*/ 33 h 66"/>
                <a:gd name="T12" fmla="*/ 31 w 73"/>
                <a:gd name="T13" fmla="*/ 66 h 66"/>
                <a:gd name="T14" fmla="*/ 54 w 73"/>
                <a:gd name="T15" fmla="*/ 55 h 66"/>
                <a:gd name="T16" fmla="*/ 54 w 73"/>
                <a:gd name="T17" fmla="*/ 65 h 66"/>
                <a:gd name="T18" fmla="*/ 73 w 73"/>
                <a:gd name="T19" fmla="*/ 65 h 66"/>
                <a:gd name="T20" fmla="*/ 73 w 73"/>
                <a:gd name="T21" fmla="*/ 56 h 66"/>
                <a:gd name="T22" fmla="*/ 64 w 73"/>
                <a:gd name="T23" fmla="*/ 56 h 66"/>
                <a:gd name="T24" fmla="*/ 64 w 73"/>
                <a:gd name="T25" fmla="*/ 10 h 66"/>
                <a:gd name="T26" fmla="*/ 73 w 73"/>
                <a:gd name="T27" fmla="*/ 10 h 66"/>
                <a:gd name="T28" fmla="*/ 33 w 73"/>
                <a:gd name="T29" fmla="*/ 58 h 66"/>
                <a:gd name="T30" fmla="*/ 11 w 73"/>
                <a:gd name="T31" fmla="*/ 33 h 66"/>
                <a:gd name="T32" fmla="*/ 33 w 73"/>
                <a:gd name="T33" fmla="*/ 9 h 66"/>
                <a:gd name="T34" fmla="*/ 54 w 73"/>
                <a:gd name="T35" fmla="*/ 33 h 66"/>
                <a:gd name="T36" fmla="*/ 33 w 73"/>
                <a:gd name="T37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66">
                  <a:moveTo>
                    <a:pt x="73" y="10"/>
                  </a:moveTo>
                  <a:cubicBezTo>
                    <a:pt x="73" y="2"/>
                    <a:pt x="73" y="2"/>
                    <a:pt x="73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9" y="4"/>
                    <a:pt x="41" y="0"/>
                    <a:pt x="31" y="0"/>
                  </a:cubicBezTo>
                  <a:cubicBezTo>
                    <a:pt x="13" y="0"/>
                    <a:pt x="0" y="14"/>
                    <a:pt x="0" y="33"/>
                  </a:cubicBezTo>
                  <a:cubicBezTo>
                    <a:pt x="0" y="52"/>
                    <a:pt x="13" y="66"/>
                    <a:pt x="31" y="66"/>
                  </a:cubicBezTo>
                  <a:cubicBezTo>
                    <a:pt x="41" y="66"/>
                    <a:pt x="49" y="62"/>
                    <a:pt x="54" y="5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4" y="10"/>
                    <a:pt x="64" y="10"/>
                    <a:pt x="64" y="10"/>
                  </a:cubicBezTo>
                  <a:lnTo>
                    <a:pt x="73" y="10"/>
                  </a:lnTo>
                  <a:close/>
                  <a:moveTo>
                    <a:pt x="33" y="58"/>
                  </a:moveTo>
                  <a:cubicBezTo>
                    <a:pt x="20" y="58"/>
                    <a:pt x="11" y="47"/>
                    <a:pt x="11" y="33"/>
                  </a:cubicBezTo>
                  <a:cubicBezTo>
                    <a:pt x="11" y="19"/>
                    <a:pt x="20" y="9"/>
                    <a:pt x="33" y="9"/>
                  </a:cubicBezTo>
                  <a:cubicBezTo>
                    <a:pt x="46" y="9"/>
                    <a:pt x="54" y="19"/>
                    <a:pt x="54" y="33"/>
                  </a:cubicBezTo>
                  <a:cubicBezTo>
                    <a:pt x="54" y="47"/>
                    <a:pt x="46" y="58"/>
                    <a:pt x="33" y="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5608638" y="3111500"/>
              <a:ext cx="731838" cy="750888"/>
            </a:xfrm>
            <a:custGeom>
              <a:avLst/>
              <a:gdLst>
                <a:gd name="T0" fmla="*/ 65 w 65"/>
                <a:gd name="T1" fmla="*/ 32 h 66"/>
                <a:gd name="T2" fmla="*/ 33 w 65"/>
                <a:gd name="T3" fmla="*/ 0 h 66"/>
                <a:gd name="T4" fmla="*/ 0 w 65"/>
                <a:gd name="T5" fmla="*/ 33 h 66"/>
                <a:gd name="T6" fmla="*/ 33 w 65"/>
                <a:gd name="T7" fmla="*/ 66 h 66"/>
                <a:gd name="T8" fmla="*/ 63 w 65"/>
                <a:gd name="T9" fmla="*/ 48 h 66"/>
                <a:gd name="T10" fmla="*/ 53 w 65"/>
                <a:gd name="T11" fmla="*/ 48 h 66"/>
                <a:gd name="T12" fmla="*/ 34 w 65"/>
                <a:gd name="T13" fmla="*/ 58 h 66"/>
                <a:gd name="T14" fmla="*/ 11 w 65"/>
                <a:gd name="T15" fmla="*/ 37 h 66"/>
                <a:gd name="T16" fmla="*/ 65 w 65"/>
                <a:gd name="T17" fmla="*/ 37 h 66"/>
                <a:gd name="T18" fmla="*/ 65 w 65"/>
                <a:gd name="T19" fmla="*/ 32 h 66"/>
                <a:gd name="T20" fmla="*/ 11 w 65"/>
                <a:gd name="T21" fmla="*/ 28 h 66"/>
                <a:gd name="T22" fmla="*/ 33 w 65"/>
                <a:gd name="T23" fmla="*/ 8 h 66"/>
                <a:gd name="T24" fmla="*/ 55 w 65"/>
                <a:gd name="T25" fmla="*/ 28 h 66"/>
                <a:gd name="T26" fmla="*/ 11 w 65"/>
                <a:gd name="T27" fmla="*/ 2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66">
                  <a:moveTo>
                    <a:pt x="65" y="32"/>
                  </a:moveTo>
                  <a:cubicBezTo>
                    <a:pt x="65" y="13"/>
                    <a:pt x="53" y="0"/>
                    <a:pt x="33" y="0"/>
                  </a:cubicBezTo>
                  <a:cubicBezTo>
                    <a:pt x="14" y="0"/>
                    <a:pt x="0" y="14"/>
                    <a:pt x="0" y="33"/>
                  </a:cubicBezTo>
                  <a:cubicBezTo>
                    <a:pt x="0" y="53"/>
                    <a:pt x="14" y="66"/>
                    <a:pt x="33" y="66"/>
                  </a:cubicBezTo>
                  <a:cubicBezTo>
                    <a:pt x="47" y="66"/>
                    <a:pt x="58" y="59"/>
                    <a:pt x="63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0" y="54"/>
                    <a:pt x="43" y="58"/>
                    <a:pt x="34" y="58"/>
                  </a:cubicBezTo>
                  <a:cubicBezTo>
                    <a:pt x="19" y="58"/>
                    <a:pt x="12" y="49"/>
                    <a:pt x="11" y="37"/>
                  </a:cubicBezTo>
                  <a:cubicBezTo>
                    <a:pt x="65" y="37"/>
                    <a:pt x="65" y="37"/>
                    <a:pt x="65" y="37"/>
                  </a:cubicBezTo>
                  <a:lnTo>
                    <a:pt x="65" y="32"/>
                  </a:lnTo>
                  <a:close/>
                  <a:moveTo>
                    <a:pt x="11" y="28"/>
                  </a:moveTo>
                  <a:cubicBezTo>
                    <a:pt x="12" y="17"/>
                    <a:pt x="20" y="8"/>
                    <a:pt x="33" y="8"/>
                  </a:cubicBezTo>
                  <a:cubicBezTo>
                    <a:pt x="47" y="8"/>
                    <a:pt x="54" y="18"/>
                    <a:pt x="55" y="28"/>
                  </a:cubicBezTo>
                  <a:lnTo>
                    <a:pt x="11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7613650" y="2952750"/>
              <a:ext cx="360363" cy="898525"/>
            </a:xfrm>
            <a:custGeom>
              <a:avLst/>
              <a:gdLst>
                <a:gd name="T0" fmla="*/ 20 w 32"/>
                <a:gd name="T1" fmla="*/ 62 h 79"/>
                <a:gd name="T2" fmla="*/ 20 w 32"/>
                <a:gd name="T3" fmla="*/ 24 h 79"/>
                <a:gd name="T4" fmla="*/ 32 w 32"/>
                <a:gd name="T5" fmla="*/ 24 h 79"/>
                <a:gd name="T6" fmla="*/ 32 w 32"/>
                <a:gd name="T7" fmla="*/ 16 h 79"/>
                <a:gd name="T8" fmla="*/ 20 w 32"/>
                <a:gd name="T9" fmla="*/ 16 h 79"/>
                <a:gd name="T10" fmla="*/ 20 w 32"/>
                <a:gd name="T11" fmla="*/ 0 h 79"/>
                <a:gd name="T12" fmla="*/ 9 w 32"/>
                <a:gd name="T13" fmla="*/ 0 h 79"/>
                <a:gd name="T14" fmla="*/ 9 w 32"/>
                <a:gd name="T15" fmla="*/ 16 h 79"/>
                <a:gd name="T16" fmla="*/ 0 w 32"/>
                <a:gd name="T17" fmla="*/ 16 h 79"/>
                <a:gd name="T18" fmla="*/ 0 w 32"/>
                <a:gd name="T19" fmla="*/ 24 h 79"/>
                <a:gd name="T20" fmla="*/ 9 w 32"/>
                <a:gd name="T21" fmla="*/ 24 h 79"/>
                <a:gd name="T22" fmla="*/ 9 w 32"/>
                <a:gd name="T23" fmla="*/ 63 h 79"/>
                <a:gd name="T24" fmla="*/ 26 w 32"/>
                <a:gd name="T25" fmla="*/ 79 h 79"/>
                <a:gd name="T26" fmla="*/ 32 w 32"/>
                <a:gd name="T27" fmla="*/ 79 h 79"/>
                <a:gd name="T28" fmla="*/ 32 w 32"/>
                <a:gd name="T29" fmla="*/ 70 h 79"/>
                <a:gd name="T30" fmla="*/ 27 w 32"/>
                <a:gd name="T31" fmla="*/ 71 h 79"/>
                <a:gd name="T32" fmla="*/ 20 w 32"/>
                <a:gd name="T33" fmla="*/ 6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79">
                  <a:moveTo>
                    <a:pt x="20" y="62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74"/>
                    <a:pt x="14" y="79"/>
                    <a:pt x="26" y="79"/>
                  </a:cubicBezTo>
                  <a:cubicBezTo>
                    <a:pt x="28" y="79"/>
                    <a:pt x="31" y="79"/>
                    <a:pt x="32" y="79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0" y="71"/>
                    <a:pt x="29" y="71"/>
                    <a:pt x="27" y="71"/>
                  </a:cubicBezTo>
                  <a:cubicBezTo>
                    <a:pt x="22" y="71"/>
                    <a:pt x="20" y="69"/>
                    <a:pt x="20" y="6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7275513" y="2816225"/>
              <a:ext cx="338138" cy="1035050"/>
            </a:xfrm>
            <a:custGeom>
              <a:avLst/>
              <a:gdLst>
                <a:gd name="T0" fmla="*/ 24 w 30"/>
                <a:gd name="T1" fmla="*/ 91 h 91"/>
                <a:gd name="T2" fmla="*/ 30 w 30"/>
                <a:gd name="T3" fmla="*/ 91 h 91"/>
                <a:gd name="T4" fmla="*/ 30 w 30"/>
                <a:gd name="T5" fmla="*/ 82 h 91"/>
                <a:gd name="T6" fmla="*/ 26 w 30"/>
                <a:gd name="T7" fmla="*/ 83 h 91"/>
                <a:gd name="T8" fmla="*/ 19 w 30"/>
                <a:gd name="T9" fmla="*/ 74 h 91"/>
                <a:gd name="T10" fmla="*/ 19 w 30"/>
                <a:gd name="T11" fmla="*/ 0 h 91"/>
                <a:gd name="T12" fmla="*/ 0 w 30"/>
                <a:gd name="T13" fmla="*/ 0 h 91"/>
                <a:gd name="T14" fmla="*/ 0 w 30"/>
                <a:gd name="T15" fmla="*/ 8 h 91"/>
                <a:gd name="T16" fmla="*/ 9 w 30"/>
                <a:gd name="T17" fmla="*/ 8 h 91"/>
                <a:gd name="T18" fmla="*/ 9 w 30"/>
                <a:gd name="T19" fmla="*/ 74 h 91"/>
                <a:gd name="T20" fmla="*/ 24 w 30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91">
                  <a:moveTo>
                    <a:pt x="24" y="91"/>
                  </a:moveTo>
                  <a:cubicBezTo>
                    <a:pt x="26" y="91"/>
                    <a:pt x="29" y="91"/>
                    <a:pt x="30" y="91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28" y="83"/>
                    <a:pt x="27" y="83"/>
                    <a:pt x="26" y="83"/>
                  </a:cubicBezTo>
                  <a:cubicBezTo>
                    <a:pt x="21" y="83"/>
                    <a:pt x="19" y="80"/>
                    <a:pt x="19" y="7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85"/>
                    <a:pt x="13" y="91"/>
                    <a:pt x="24" y="9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3603625" y="2781300"/>
              <a:ext cx="911225" cy="1092200"/>
            </a:xfrm>
            <a:custGeom>
              <a:avLst/>
              <a:gdLst>
                <a:gd name="T0" fmla="*/ 28 w 81"/>
                <a:gd name="T1" fmla="*/ 65 h 96"/>
                <a:gd name="T2" fmla="*/ 41 w 81"/>
                <a:gd name="T3" fmla="*/ 74 h 96"/>
                <a:gd name="T4" fmla="*/ 52 w 81"/>
                <a:gd name="T5" fmla="*/ 68 h 96"/>
                <a:gd name="T6" fmla="*/ 36 w 81"/>
                <a:gd name="T7" fmla="*/ 59 h 96"/>
                <a:gd name="T8" fmla="*/ 12 w 81"/>
                <a:gd name="T9" fmla="*/ 50 h 96"/>
                <a:gd name="T10" fmla="*/ 1 w 81"/>
                <a:gd name="T11" fmla="*/ 29 h 96"/>
                <a:gd name="T12" fmla="*/ 39 w 81"/>
                <a:gd name="T13" fmla="*/ 0 h 96"/>
                <a:gd name="T14" fmla="*/ 78 w 81"/>
                <a:gd name="T15" fmla="*/ 29 h 96"/>
                <a:gd name="T16" fmla="*/ 51 w 81"/>
                <a:gd name="T17" fmla="*/ 29 h 96"/>
                <a:gd name="T18" fmla="*/ 39 w 81"/>
                <a:gd name="T19" fmla="*/ 21 h 96"/>
                <a:gd name="T20" fmla="*/ 30 w 81"/>
                <a:gd name="T21" fmla="*/ 27 h 96"/>
                <a:gd name="T22" fmla="*/ 43 w 81"/>
                <a:gd name="T23" fmla="*/ 35 h 96"/>
                <a:gd name="T24" fmla="*/ 69 w 81"/>
                <a:gd name="T25" fmla="*/ 43 h 96"/>
                <a:gd name="T26" fmla="*/ 81 w 81"/>
                <a:gd name="T27" fmla="*/ 65 h 96"/>
                <a:gd name="T28" fmla="*/ 40 w 81"/>
                <a:gd name="T29" fmla="*/ 96 h 96"/>
                <a:gd name="T30" fmla="*/ 0 w 81"/>
                <a:gd name="T31" fmla="*/ 65 h 96"/>
                <a:gd name="T32" fmla="*/ 28 w 81"/>
                <a:gd name="T33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96">
                  <a:moveTo>
                    <a:pt x="28" y="65"/>
                  </a:moveTo>
                  <a:cubicBezTo>
                    <a:pt x="29" y="72"/>
                    <a:pt x="33" y="74"/>
                    <a:pt x="41" y="74"/>
                  </a:cubicBezTo>
                  <a:cubicBezTo>
                    <a:pt x="48" y="74"/>
                    <a:pt x="52" y="72"/>
                    <a:pt x="52" y="68"/>
                  </a:cubicBezTo>
                  <a:cubicBezTo>
                    <a:pt x="52" y="62"/>
                    <a:pt x="47" y="62"/>
                    <a:pt x="36" y="59"/>
                  </a:cubicBezTo>
                  <a:cubicBezTo>
                    <a:pt x="24" y="55"/>
                    <a:pt x="15" y="53"/>
                    <a:pt x="12" y="50"/>
                  </a:cubicBezTo>
                  <a:cubicBezTo>
                    <a:pt x="5" y="45"/>
                    <a:pt x="1" y="38"/>
                    <a:pt x="1" y="29"/>
                  </a:cubicBezTo>
                  <a:cubicBezTo>
                    <a:pt x="1" y="11"/>
                    <a:pt x="15" y="0"/>
                    <a:pt x="39" y="0"/>
                  </a:cubicBezTo>
                  <a:cubicBezTo>
                    <a:pt x="63" y="0"/>
                    <a:pt x="77" y="10"/>
                    <a:pt x="78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0" y="23"/>
                    <a:pt x="46" y="21"/>
                    <a:pt x="39" y="21"/>
                  </a:cubicBezTo>
                  <a:cubicBezTo>
                    <a:pt x="33" y="21"/>
                    <a:pt x="30" y="23"/>
                    <a:pt x="30" y="27"/>
                  </a:cubicBezTo>
                  <a:cubicBezTo>
                    <a:pt x="30" y="32"/>
                    <a:pt x="34" y="33"/>
                    <a:pt x="43" y="35"/>
                  </a:cubicBezTo>
                  <a:cubicBezTo>
                    <a:pt x="54" y="38"/>
                    <a:pt x="63" y="40"/>
                    <a:pt x="69" y="43"/>
                  </a:cubicBezTo>
                  <a:cubicBezTo>
                    <a:pt x="77" y="49"/>
                    <a:pt x="81" y="55"/>
                    <a:pt x="81" y="65"/>
                  </a:cubicBezTo>
                  <a:cubicBezTo>
                    <a:pt x="81" y="84"/>
                    <a:pt x="66" y="96"/>
                    <a:pt x="40" y="96"/>
                  </a:cubicBezTo>
                  <a:cubicBezTo>
                    <a:pt x="16" y="96"/>
                    <a:pt x="1" y="84"/>
                    <a:pt x="0" y="65"/>
                  </a:cubicBezTo>
                  <a:lnTo>
                    <a:pt x="28" y="65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1698625" y="2781300"/>
              <a:ext cx="1014413" cy="1092200"/>
            </a:xfrm>
            <a:custGeom>
              <a:avLst/>
              <a:gdLst>
                <a:gd name="T0" fmla="*/ 90 w 90"/>
                <a:gd name="T1" fmla="*/ 58 h 96"/>
                <a:gd name="T2" fmla="*/ 46 w 90"/>
                <a:gd name="T3" fmla="*/ 96 h 96"/>
                <a:gd name="T4" fmla="*/ 0 w 90"/>
                <a:gd name="T5" fmla="*/ 48 h 96"/>
                <a:gd name="T6" fmla="*/ 46 w 90"/>
                <a:gd name="T7" fmla="*/ 0 h 96"/>
                <a:gd name="T8" fmla="*/ 89 w 90"/>
                <a:gd name="T9" fmla="*/ 37 h 96"/>
                <a:gd name="T10" fmla="*/ 62 w 90"/>
                <a:gd name="T11" fmla="*/ 37 h 96"/>
                <a:gd name="T12" fmla="*/ 46 w 90"/>
                <a:gd name="T13" fmla="*/ 23 h 96"/>
                <a:gd name="T14" fmla="*/ 29 w 90"/>
                <a:gd name="T15" fmla="*/ 48 h 96"/>
                <a:gd name="T16" fmla="*/ 47 w 90"/>
                <a:gd name="T17" fmla="*/ 73 h 96"/>
                <a:gd name="T18" fmla="*/ 62 w 90"/>
                <a:gd name="T19" fmla="*/ 58 h 96"/>
                <a:gd name="T20" fmla="*/ 90 w 90"/>
                <a:gd name="T21" fmla="*/ 5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96">
                  <a:moveTo>
                    <a:pt x="90" y="58"/>
                  </a:moveTo>
                  <a:cubicBezTo>
                    <a:pt x="88" y="82"/>
                    <a:pt x="72" y="96"/>
                    <a:pt x="46" y="96"/>
                  </a:cubicBezTo>
                  <a:cubicBezTo>
                    <a:pt x="17" y="96"/>
                    <a:pt x="0" y="78"/>
                    <a:pt x="0" y="48"/>
                  </a:cubicBezTo>
                  <a:cubicBezTo>
                    <a:pt x="0" y="18"/>
                    <a:pt x="17" y="0"/>
                    <a:pt x="46" y="0"/>
                  </a:cubicBezTo>
                  <a:cubicBezTo>
                    <a:pt x="72" y="0"/>
                    <a:pt x="88" y="13"/>
                    <a:pt x="89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1" y="28"/>
                    <a:pt x="55" y="23"/>
                    <a:pt x="46" y="23"/>
                  </a:cubicBezTo>
                  <a:cubicBezTo>
                    <a:pt x="35" y="23"/>
                    <a:pt x="29" y="31"/>
                    <a:pt x="29" y="48"/>
                  </a:cubicBezTo>
                  <a:cubicBezTo>
                    <a:pt x="29" y="65"/>
                    <a:pt x="35" y="73"/>
                    <a:pt x="47" y="73"/>
                  </a:cubicBezTo>
                  <a:cubicBezTo>
                    <a:pt x="56" y="73"/>
                    <a:pt x="61" y="68"/>
                    <a:pt x="62" y="58"/>
                  </a:cubicBezTo>
                  <a:lnTo>
                    <a:pt x="90" y="58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2644775" y="2816225"/>
              <a:ext cx="1014413" cy="1023938"/>
            </a:xfrm>
            <a:custGeom>
              <a:avLst/>
              <a:gdLst>
                <a:gd name="T0" fmla="*/ 0 w 639"/>
                <a:gd name="T1" fmla="*/ 0 h 645"/>
                <a:gd name="T2" fmla="*/ 206 w 639"/>
                <a:gd name="T3" fmla="*/ 0 h 645"/>
                <a:gd name="T4" fmla="*/ 320 w 639"/>
                <a:gd name="T5" fmla="*/ 415 h 645"/>
                <a:gd name="T6" fmla="*/ 433 w 639"/>
                <a:gd name="T7" fmla="*/ 0 h 645"/>
                <a:gd name="T8" fmla="*/ 639 w 639"/>
                <a:gd name="T9" fmla="*/ 0 h 645"/>
                <a:gd name="T10" fmla="*/ 419 w 639"/>
                <a:gd name="T11" fmla="*/ 645 h 645"/>
                <a:gd name="T12" fmla="*/ 213 w 639"/>
                <a:gd name="T13" fmla="*/ 645 h 645"/>
                <a:gd name="T14" fmla="*/ 0 w 639"/>
                <a:gd name="T15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645">
                  <a:moveTo>
                    <a:pt x="0" y="0"/>
                  </a:moveTo>
                  <a:lnTo>
                    <a:pt x="206" y="0"/>
                  </a:lnTo>
                  <a:lnTo>
                    <a:pt x="320" y="415"/>
                  </a:lnTo>
                  <a:lnTo>
                    <a:pt x="433" y="0"/>
                  </a:lnTo>
                  <a:lnTo>
                    <a:pt x="639" y="0"/>
                  </a:lnTo>
                  <a:lnTo>
                    <a:pt x="419" y="645"/>
                  </a:lnTo>
                  <a:lnTo>
                    <a:pt x="213" y="6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279400" y="2781300"/>
              <a:ext cx="1295400" cy="1092200"/>
            </a:xfrm>
            <a:custGeom>
              <a:avLst/>
              <a:gdLst>
                <a:gd name="T0" fmla="*/ 4 w 115"/>
                <a:gd name="T1" fmla="*/ 42 h 96"/>
                <a:gd name="T2" fmla="*/ 0 w 115"/>
                <a:gd name="T3" fmla="*/ 33 h 96"/>
                <a:gd name="T4" fmla="*/ 4 w 115"/>
                <a:gd name="T5" fmla="*/ 23 h 96"/>
                <a:gd name="T6" fmla="*/ 22 w 115"/>
                <a:gd name="T7" fmla="*/ 4 h 96"/>
                <a:gd name="T8" fmla="*/ 32 w 115"/>
                <a:gd name="T9" fmla="*/ 0 h 96"/>
                <a:gd name="T10" fmla="*/ 42 w 115"/>
                <a:gd name="T11" fmla="*/ 4 h 96"/>
                <a:gd name="T12" fmla="*/ 58 w 115"/>
                <a:gd name="T13" fmla="*/ 20 h 96"/>
                <a:gd name="T14" fmla="*/ 73 w 115"/>
                <a:gd name="T15" fmla="*/ 4 h 96"/>
                <a:gd name="T16" fmla="*/ 83 w 115"/>
                <a:gd name="T17" fmla="*/ 0 h 96"/>
                <a:gd name="T18" fmla="*/ 93 w 115"/>
                <a:gd name="T19" fmla="*/ 4 h 96"/>
                <a:gd name="T20" fmla="*/ 111 w 115"/>
                <a:gd name="T21" fmla="*/ 23 h 96"/>
                <a:gd name="T22" fmla="*/ 115 w 115"/>
                <a:gd name="T23" fmla="*/ 33 h 96"/>
                <a:gd name="T24" fmla="*/ 111 w 115"/>
                <a:gd name="T25" fmla="*/ 42 h 96"/>
                <a:gd name="T26" fmla="*/ 58 w 115"/>
                <a:gd name="T27" fmla="*/ 96 h 96"/>
                <a:gd name="T28" fmla="*/ 57 w 115"/>
                <a:gd name="T29" fmla="*/ 96 h 96"/>
                <a:gd name="T30" fmla="*/ 4 w 115"/>
                <a:gd name="T31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96">
                  <a:moveTo>
                    <a:pt x="4" y="42"/>
                  </a:moveTo>
                  <a:cubicBezTo>
                    <a:pt x="1" y="40"/>
                    <a:pt x="0" y="36"/>
                    <a:pt x="0" y="33"/>
                  </a:cubicBezTo>
                  <a:cubicBezTo>
                    <a:pt x="0" y="29"/>
                    <a:pt x="1" y="25"/>
                    <a:pt x="4" y="2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5" y="1"/>
                    <a:pt x="29" y="0"/>
                    <a:pt x="32" y="0"/>
                  </a:cubicBezTo>
                  <a:cubicBezTo>
                    <a:pt x="36" y="0"/>
                    <a:pt x="39" y="1"/>
                    <a:pt x="42" y="4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6" y="1"/>
                    <a:pt x="79" y="0"/>
                    <a:pt x="83" y="0"/>
                  </a:cubicBezTo>
                  <a:cubicBezTo>
                    <a:pt x="87" y="0"/>
                    <a:pt x="90" y="1"/>
                    <a:pt x="93" y="4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4" y="25"/>
                    <a:pt x="115" y="29"/>
                    <a:pt x="115" y="33"/>
                  </a:cubicBezTo>
                  <a:cubicBezTo>
                    <a:pt x="115" y="36"/>
                    <a:pt x="114" y="40"/>
                    <a:pt x="111" y="42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7" y="96"/>
                    <a:pt x="57" y="96"/>
                    <a:pt x="57" y="96"/>
                  </a:cubicBezTo>
                  <a:lnTo>
                    <a:pt x="4" y="42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998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73" r:id="rId5"/>
    <p:sldLayoutId id="2147483653" r:id="rId6"/>
    <p:sldLayoutId id="2147483671" r:id="rId7"/>
    <p:sldLayoutId id="2147483663" r:id="rId8"/>
    <p:sldLayoutId id="2147483651" r:id="rId9"/>
    <p:sldLayoutId id="2147483654" r:id="rId10"/>
    <p:sldLayoutId id="21474836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1800"/>
        </a:spcBef>
        <a:buClr>
          <a:srgbClr val="37BAAB"/>
        </a:buClr>
        <a:buFont typeface="Arial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457200" rtl="0" eaLnBrk="1" latinLnBrk="0" hangingPunct="1">
        <a:spcBef>
          <a:spcPts val="1200"/>
        </a:spcBef>
        <a:buClr>
          <a:srgbClr val="37BAAB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457200" rtl="0" eaLnBrk="1" latinLnBrk="0" hangingPunct="1">
        <a:spcBef>
          <a:spcPts val="600"/>
        </a:spcBef>
        <a:buClr>
          <a:srgbClr val="37BAAB"/>
        </a:buClr>
        <a:buFont typeface="Lucida Grande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457200" rtl="0" eaLnBrk="1" latinLnBrk="0" hangingPunct="1">
        <a:spcBef>
          <a:spcPts val="600"/>
        </a:spcBef>
        <a:buClr>
          <a:srgbClr val="37BAAB"/>
        </a:buClr>
        <a:buFont typeface="Arial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34440" indent="-182880" algn="l" defTabSz="457200" rtl="0" eaLnBrk="1" latinLnBrk="0" hangingPunct="1">
        <a:spcBef>
          <a:spcPts val="300"/>
        </a:spcBef>
        <a:buClr>
          <a:srgbClr val="37BAAB"/>
        </a:buClr>
        <a:buFont typeface="Arial"/>
        <a:buChar char="»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2468879"/>
            <a:ext cx="7758753" cy="2286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CVS Health</a:t>
            </a:r>
            <a:br>
              <a:rPr lang="en-US" dirty="0" smtClean="0"/>
            </a:br>
            <a:r>
              <a:rPr lang="en-US" dirty="0" smtClean="0"/>
              <a:t>Workforce Initiatives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Building Talent Pipelines for an Inclusive Workforce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Rick Laferriere</a:t>
            </a:r>
          </a:p>
          <a:p>
            <a:r>
              <a:rPr lang="en-US" dirty="0" smtClean="0"/>
              <a:t>March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CVS Health and/or one of its affiliates: 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643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JVS Transitions to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Adults 18 to 35 with disabilities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9</a:t>
            </a:r>
            <a:r>
              <a:rPr lang="en-US" sz="2400" dirty="0" smtClean="0"/>
              <a:t> weeks, 5 days a week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No cost to participants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Focus on transferable skills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Use our Regional Learning Center mock store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76% placement rate, 94% graduation rate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Support following the hire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CVS Health and/or one of its affiliates: Confidential &amp;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7D88-DCFD-354C-96A5-D863D5E9364D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Champions!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CVS Health and/or one of its affiliates: Confidential &amp;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7D88-DCFD-354C-96A5-D863D5E9364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7104" y="1216152"/>
            <a:ext cx="73697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IAJVS Corporate Partnership Award</a:t>
            </a:r>
          </a:p>
        </p:txBody>
      </p:sp>
      <p:pic>
        <p:nvPicPr>
          <p:cNvPr id="3" name="Picture 2" descr="F:\Pictures Workforce Initiatives\2016\2016 IAJVS Conference Receiving Award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7781" y="1852139"/>
            <a:ext cx="3268194" cy="4357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8" grpI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Employment Collaboratives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 solution to a common barrier to employment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10 weeks: 2-3 hour training sessions &amp; a 40 hour externship in a CVS store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All 6 REC Regions across the state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Establish comfort with retail &amp; cash register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Working interview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Goal: universal access to retail opportunities &amp; career potential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CVS Health and/or one of its affiliates: Confidential &amp;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7D88-DCFD-354C-96A5-D863D5E9364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65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CVS Health and/or one of its affiliates: Confidential &amp;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7D88-DCFD-354C-96A5-D863D5E9364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94" y="1216152"/>
            <a:ext cx="7381011" cy="41497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23885" y="5573485"/>
            <a:ext cx="44994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Malcolm Richardson, CVS colleague</a:t>
            </a:r>
          </a:p>
        </p:txBody>
      </p:sp>
    </p:spTree>
    <p:extLst>
      <p:ext uri="{BB962C8B-B14F-4D97-AF65-F5344CB8AC3E}">
        <p14:creationId xmlns:p14="http://schemas.microsoft.com/office/powerpoint/2010/main" val="1299846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 &amp; influence - wins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My role:  part recruiter, part TA, 100% influencer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Also: protect against inadvertent/unnecessary disclosure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 asked why </a:t>
            </a:r>
            <a:r>
              <a:rPr lang="en-US" sz="2000" i="1" dirty="0" smtClean="0"/>
              <a:t>wouldn’t</a:t>
            </a:r>
            <a:r>
              <a:rPr lang="en-US" sz="2000" dirty="0" smtClean="0"/>
              <a:t> you hire this person &amp; learned from that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Success </a:t>
            </a:r>
            <a:r>
              <a:rPr lang="en-US" sz="2000" dirty="0"/>
              <a:t>is </a:t>
            </a:r>
            <a:r>
              <a:rPr lang="en-US" sz="2000" dirty="0" smtClean="0"/>
              <a:t>the fuel that makes this go</a:t>
            </a:r>
            <a:endParaRPr lang="en-US" sz="2000" dirty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Internal view:</a:t>
            </a:r>
            <a:endParaRPr lang="en-US" sz="2000" dirty="0"/>
          </a:p>
          <a:p>
            <a:pPr lvl="2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solution to many business imperatives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External view:</a:t>
            </a:r>
            <a:endParaRPr lang="en-US" sz="2000" dirty="0"/>
          </a:p>
          <a:p>
            <a:pPr lvl="2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 champion of public-private partnership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An employer that cares about the community 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An employer of choice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CVS Health and/or one of its affiliates: Confidential &amp;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7D88-DCFD-354C-96A5-D863D5E9364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34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success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15593554"/>
              </p:ext>
            </p:extLst>
          </p:nvPr>
        </p:nvGraphicFramePr>
        <p:xfrm>
          <a:off x="457200" y="1463675"/>
          <a:ext cx="3929063" cy="438912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3929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Pharmacy</a:t>
                      </a:r>
                      <a:r>
                        <a:rPr lang="en-US" sz="1400" baseline="0" dirty="0" smtClean="0"/>
                        <a:t> Technician Annualized Retention</a:t>
                      </a:r>
                      <a:endParaRPr lang="en-US" sz="140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4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MRC Consumers who were hired through our customized Pharmacy Tech program </a:t>
            </a:r>
            <a:r>
              <a:rPr lang="en-US" i="1" dirty="0" smtClean="0"/>
              <a:t>nearly doubled our retention rate locally</a:t>
            </a:r>
          </a:p>
          <a:p>
            <a:pPr lvl="1"/>
            <a:r>
              <a:rPr lang="en-US" dirty="0" smtClean="0"/>
              <a:t>Average cost of turnover: $2,900 per Pharmacy Tech</a:t>
            </a:r>
          </a:p>
          <a:p>
            <a:pPr lvl="1"/>
            <a:r>
              <a:rPr lang="en-US" dirty="0" smtClean="0"/>
              <a:t>86 MRC consumers hired through this program.</a:t>
            </a:r>
          </a:p>
          <a:p>
            <a:pPr lvl="1"/>
            <a:r>
              <a:rPr lang="en-US" dirty="0" smtClean="0"/>
              <a:t>Total training cost savings to the company of over $160,000 </a:t>
            </a:r>
          </a:p>
          <a:p>
            <a:pPr lvl="1"/>
            <a:r>
              <a:rPr lang="en-US" dirty="0" smtClean="0"/>
              <a:t>WOTC: potentially &gt;$100,000</a:t>
            </a:r>
          </a:p>
          <a:p>
            <a:pPr lvl="1"/>
            <a:r>
              <a:rPr lang="en-US" dirty="0" smtClean="0"/>
              <a:t>Cost to CVS Health of 6 cycles of training to date:  $5,000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©2015 CVS Health and/or one of its affiliates: Confidential &amp; Proprietary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7D88-DCFD-354C-96A5-D863D5E9364D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18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542321"/>
              </p:ext>
            </p:extLst>
          </p:nvPr>
        </p:nvGraphicFramePr>
        <p:xfrm>
          <a:off x="594360" y="2209800"/>
          <a:ext cx="3682365" cy="356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356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0524"/>
            <a:ext cx="8229600" cy="617220"/>
          </a:xfrm>
        </p:spPr>
        <p:txBody>
          <a:bodyPr/>
          <a:lstStyle/>
          <a:p>
            <a:r>
              <a:rPr lang="en-US" dirty="0" smtClean="0"/>
              <a:t>The Business Case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1" y="1433514"/>
            <a:ext cx="3588026" cy="3811243"/>
          </a:xfrm>
        </p:spPr>
        <p:txBody>
          <a:bodyPr>
            <a:noAutofit/>
          </a:bodyPr>
          <a:lstStyle/>
          <a:p>
            <a:r>
              <a:rPr lang="en-US" sz="1500" dirty="0"/>
              <a:t>Qualitative benefits:</a:t>
            </a:r>
          </a:p>
          <a:p>
            <a:pPr lvl="1"/>
            <a:r>
              <a:rPr lang="en-US" sz="1500" dirty="0"/>
              <a:t>Internal view:</a:t>
            </a:r>
          </a:p>
          <a:p>
            <a:pPr lvl="2"/>
            <a:r>
              <a:rPr lang="en-US" sz="1500" dirty="0">
                <a:solidFill>
                  <a:schemeClr val="tx1"/>
                </a:solidFill>
              </a:rPr>
              <a:t>A solution to many business imperatives</a:t>
            </a:r>
          </a:p>
          <a:p>
            <a:pPr lvl="2"/>
            <a:r>
              <a:rPr lang="en-US" sz="1500" dirty="0">
                <a:solidFill>
                  <a:schemeClr val="tx1"/>
                </a:solidFill>
              </a:rPr>
              <a:t>A diverse, inclusive pipeline of sustainable talent</a:t>
            </a:r>
          </a:p>
          <a:p>
            <a:pPr lvl="2"/>
            <a:r>
              <a:rPr lang="en-US" sz="1500" dirty="0">
                <a:solidFill>
                  <a:schemeClr val="tx1"/>
                </a:solidFill>
              </a:rPr>
              <a:t>A trusted and reliable source of talent</a:t>
            </a:r>
          </a:p>
          <a:p>
            <a:pPr lvl="1"/>
            <a:r>
              <a:rPr lang="en-US" sz="1500" dirty="0"/>
              <a:t>External view:</a:t>
            </a:r>
          </a:p>
          <a:p>
            <a:pPr lvl="2"/>
            <a:r>
              <a:rPr lang="en-US" sz="1500" dirty="0">
                <a:solidFill>
                  <a:schemeClr val="tx1"/>
                </a:solidFill>
              </a:rPr>
              <a:t>A champion of public-private partnership</a:t>
            </a:r>
          </a:p>
          <a:p>
            <a:pPr lvl="2"/>
            <a:r>
              <a:rPr lang="en-US" sz="1500" dirty="0">
                <a:solidFill>
                  <a:schemeClr val="tx1"/>
                </a:solidFill>
              </a:rPr>
              <a:t>An employer that cares about the community </a:t>
            </a:r>
          </a:p>
          <a:p>
            <a:pPr lvl="2"/>
            <a:r>
              <a:rPr lang="en-US" sz="1500" dirty="0">
                <a:solidFill>
                  <a:schemeClr val="tx1"/>
                </a:solidFill>
              </a:rPr>
              <a:t>An employer of choice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gray">
          <a:xfrm>
            <a:off x="4880113" y="1449486"/>
            <a:ext cx="3657600" cy="3811243"/>
          </a:xfrm>
          <a:prstGeom prst="rect">
            <a:avLst/>
          </a:prstGeom>
        </p:spPr>
        <p:txBody>
          <a:bodyPr vert="horz" lIns="0" tIns="0" rIns="68580" bIns="0" rtlCol="0">
            <a:noAutofit/>
          </a:bodyPr>
          <a:lstStyle>
            <a:lvl1pPr marL="0" indent="0" algn="l" defTabSz="457200" rtl="0" eaLnBrk="1" latinLnBrk="0" hangingPunct="1">
              <a:spcBef>
                <a:spcPts val="1800"/>
              </a:spcBef>
              <a:buClr>
                <a:srgbClr val="37BAAB"/>
              </a:buClr>
              <a:buFont typeface="Arial"/>
              <a:buNone/>
              <a:defRPr sz="18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457200" rtl="0" eaLnBrk="1" latinLnBrk="0" hangingPunct="1">
              <a:spcBef>
                <a:spcPts val="1200"/>
              </a:spcBef>
              <a:buClr>
                <a:srgbClr val="37BAAB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28600" algn="l" defTabSz="457200" rtl="0" eaLnBrk="1" latinLnBrk="0" hangingPunct="1">
              <a:spcBef>
                <a:spcPts val="600"/>
              </a:spcBef>
              <a:buClr>
                <a:srgbClr val="37BAAB"/>
              </a:buClr>
              <a:buFont typeface="Lucida Grande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spcBef>
                <a:spcPts val="600"/>
              </a:spcBef>
              <a:buClr>
                <a:srgbClr val="37BAAB"/>
              </a:buClr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457200" rtl="0" eaLnBrk="1" latinLnBrk="0" hangingPunct="1">
              <a:spcBef>
                <a:spcPts val="300"/>
              </a:spcBef>
              <a:buClr>
                <a:srgbClr val="37BAAB"/>
              </a:buClr>
              <a:buFont typeface="Arial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Quantitative benefits:</a:t>
            </a:r>
          </a:p>
          <a:p>
            <a:pPr lvl="1"/>
            <a:r>
              <a:rPr lang="en-US" sz="1500" dirty="0"/>
              <a:t>Metrics key to HR professionals:</a:t>
            </a:r>
          </a:p>
          <a:p>
            <a:pPr lvl="2"/>
            <a:r>
              <a:rPr lang="en-US" sz="1500" dirty="0">
                <a:solidFill>
                  <a:schemeClr val="tx1"/>
                </a:solidFill>
              </a:rPr>
              <a:t>Retention</a:t>
            </a:r>
          </a:p>
          <a:p>
            <a:pPr lvl="2"/>
            <a:r>
              <a:rPr lang="en-US" sz="1500" dirty="0" err="1">
                <a:solidFill>
                  <a:schemeClr val="tx1"/>
                </a:solidFill>
              </a:rPr>
              <a:t>Promotability</a:t>
            </a:r>
            <a:endParaRPr lang="en-US" sz="1500" dirty="0">
              <a:solidFill>
                <a:schemeClr val="tx1"/>
              </a:solidFill>
            </a:endParaRPr>
          </a:p>
          <a:p>
            <a:pPr lvl="2"/>
            <a:r>
              <a:rPr lang="en-US" sz="1500" dirty="0">
                <a:solidFill>
                  <a:schemeClr val="tx1"/>
                </a:solidFill>
              </a:rPr>
              <a:t>Engagement</a:t>
            </a:r>
          </a:p>
          <a:p>
            <a:pPr lvl="2"/>
            <a:r>
              <a:rPr lang="en-US" sz="1500" dirty="0">
                <a:solidFill>
                  <a:schemeClr val="tx1"/>
                </a:solidFill>
              </a:rPr>
              <a:t>Compliance</a:t>
            </a:r>
          </a:p>
          <a:p>
            <a:pPr lvl="1"/>
            <a:r>
              <a:rPr lang="en-US" sz="1500" dirty="0"/>
              <a:t>Metrics key to the C-Suite:</a:t>
            </a:r>
          </a:p>
          <a:p>
            <a:pPr lvl="2"/>
            <a:r>
              <a:rPr lang="en-US" sz="1500" dirty="0">
                <a:solidFill>
                  <a:schemeClr val="tx1"/>
                </a:solidFill>
              </a:rPr>
              <a:t>Cost savings</a:t>
            </a:r>
          </a:p>
          <a:p>
            <a:pPr lvl="2"/>
            <a:r>
              <a:rPr lang="en-US" sz="1500" dirty="0">
                <a:solidFill>
                  <a:schemeClr val="tx1"/>
                </a:solidFill>
              </a:rPr>
              <a:t>Monetary incentives</a:t>
            </a:r>
          </a:p>
          <a:p>
            <a:pPr lvl="2"/>
            <a:r>
              <a:rPr lang="en-US" sz="1500" dirty="0">
                <a:solidFill>
                  <a:schemeClr val="tx1"/>
                </a:solidFill>
              </a:rPr>
              <a:t>Value add</a:t>
            </a:r>
          </a:p>
          <a:p>
            <a:pPr lvl="2"/>
            <a:r>
              <a:rPr lang="en-US" sz="1500" dirty="0">
                <a:solidFill>
                  <a:schemeClr val="tx1"/>
                </a:solidFill>
              </a:rPr>
              <a:t>Company reputation</a:t>
            </a:r>
          </a:p>
        </p:txBody>
      </p:sp>
      <p:cxnSp>
        <p:nvCxnSpPr>
          <p:cNvPr id="9" name="Straight Connector 8"/>
          <p:cNvCxnSpPr/>
          <p:nvPr/>
        </p:nvCxnSpPr>
        <p:spPr bwMode="gray">
          <a:xfrm>
            <a:off x="4388126" y="1771467"/>
            <a:ext cx="49696" cy="3429183"/>
          </a:xfrm>
          <a:prstGeom prst="line">
            <a:avLst/>
          </a:prstGeom>
          <a:ln w="101600" cmpd="sng">
            <a:solidFill>
              <a:schemeClr val="bg1">
                <a:lumMod val="7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38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Leveraging our expertise with apprenticeship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We are a national leader in the non-traditional apprenticeship space with our pharmacy tech RA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Programs in 14 states, with Massachusetts the newest addition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Pilot program now being developed with the Central MA WIB in conjunction with Quinsigamond CC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Potential to replicate and expand across the state using pre-apprenticeship programming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Fully supported by EOLWD 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CVS Health and/or one of its affiliates: Confidential &amp;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7D88-DCFD-354C-96A5-D863D5E9364D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chemeClr val="tx2"/>
                </a:solidFill>
              </a:rPr>
              <a:t>Thank You</a:t>
            </a: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©2015 CVS Health and/or one of its affiliates: Confidential &amp; Proprietary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7D88-DCFD-354C-96A5-D863D5E9364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3" name="Freeform 5"/>
          <p:cNvSpPr>
            <a:spLocks noChangeAspect="1" noEditPoints="1"/>
          </p:cNvSpPr>
          <p:nvPr/>
        </p:nvSpPr>
        <p:spPr bwMode="auto">
          <a:xfrm>
            <a:off x="4526280" y="2057400"/>
            <a:ext cx="5296803" cy="4297680"/>
          </a:xfrm>
          <a:custGeom>
            <a:avLst/>
            <a:gdLst>
              <a:gd name="T0" fmla="*/ 103 w 360"/>
              <a:gd name="T1" fmla="*/ 16 h 292"/>
              <a:gd name="T2" fmla="*/ 121 w 360"/>
              <a:gd name="T3" fmla="*/ 24 h 292"/>
              <a:gd name="T4" fmla="*/ 169 w 360"/>
              <a:gd name="T5" fmla="*/ 71 h 292"/>
              <a:gd name="T6" fmla="*/ 180 w 360"/>
              <a:gd name="T7" fmla="*/ 83 h 292"/>
              <a:gd name="T8" fmla="*/ 191 w 360"/>
              <a:gd name="T9" fmla="*/ 71 h 292"/>
              <a:gd name="T10" fmla="*/ 239 w 360"/>
              <a:gd name="T11" fmla="*/ 24 h 292"/>
              <a:gd name="T12" fmla="*/ 257 w 360"/>
              <a:gd name="T13" fmla="*/ 16 h 292"/>
              <a:gd name="T14" fmla="*/ 274 w 360"/>
              <a:gd name="T15" fmla="*/ 24 h 292"/>
              <a:gd name="T16" fmla="*/ 332 w 360"/>
              <a:gd name="T17" fmla="*/ 82 h 292"/>
              <a:gd name="T18" fmla="*/ 340 w 360"/>
              <a:gd name="T19" fmla="*/ 99 h 292"/>
              <a:gd name="T20" fmla="*/ 332 w 360"/>
              <a:gd name="T21" fmla="*/ 117 h 292"/>
              <a:gd name="T22" fmla="*/ 180 w 360"/>
              <a:gd name="T23" fmla="*/ 269 h 292"/>
              <a:gd name="T24" fmla="*/ 28 w 360"/>
              <a:gd name="T25" fmla="*/ 117 h 292"/>
              <a:gd name="T26" fmla="*/ 20 w 360"/>
              <a:gd name="T27" fmla="*/ 99 h 292"/>
              <a:gd name="T28" fmla="*/ 28 w 360"/>
              <a:gd name="T29" fmla="*/ 82 h 292"/>
              <a:gd name="T30" fmla="*/ 86 w 360"/>
              <a:gd name="T31" fmla="*/ 24 h 292"/>
              <a:gd name="T32" fmla="*/ 103 w 360"/>
              <a:gd name="T33" fmla="*/ 16 h 292"/>
              <a:gd name="T34" fmla="*/ 103 w 360"/>
              <a:gd name="T35" fmla="*/ 0 h 292"/>
              <a:gd name="T36" fmla="*/ 74 w 360"/>
              <a:gd name="T37" fmla="*/ 12 h 292"/>
              <a:gd name="T38" fmla="*/ 16 w 360"/>
              <a:gd name="T39" fmla="*/ 70 h 292"/>
              <a:gd name="T40" fmla="*/ 16 w 360"/>
              <a:gd name="T41" fmla="*/ 128 h 292"/>
              <a:gd name="T42" fmla="*/ 180 w 360"/>
              <a:gd name="T43" fmla="*/ 292 h 292"/>
              <a:gd name="T44" fmla="*/ 344 w 360"/>
              <a:gd name="T45" fmla="*/ 128 h 292"/>
              <a:gd name="T46" fmla="*/ 344 w 360"/>
              <a:gd name="T47" fmla="*/ 70 h 292"/>
              <a:gd name="T48" fmla="*/ 286 w 360"/>
              <a:gd name="T49" fmla="*/ 12 h 292"/>
              <a:gd name="T50" fmla="*/ 257 w 360"/>
              <a:gd name="T51" fmla="*/ 0 h 292"/>
              <a:gd name="T52" fmla="*/ 228 w 360"/>
              <a:gd name="T53" fmla="*/ 12 h 292"/>
              <a:gd name="T54" fmla="*/ 180 w 360"/>
              <a:gd name="T55" fmla="*/ 60 h 292"/>
              <a:gd name="T56" fmla="*/ 132 w 360"/>
              <a:gd name="T57" fmla="*/ 12 h 292"/>
              <a:gd name="T58" fmla="*/ 103 w 360"/>
              <a:gd name="T59" fmla="*/ 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292">
                <a:moveTo>
                  <a:pt x="103" y="16"/>
                </a:moveTo>
                <a:cubicBezTo>
                  <a:pt x="110" y="16"/>
                  <a:pt x="116" y="19"/>
                  <a:pt x="121" y="24"/>
                </a:cubicBezTo>
                <a:cubicBezTo>
                  <a:pt x="169" y="71"/>
                  <a:pt x="169" y="71"/>
                  <a:pt x="169" y="71"/>
                </a:cubicBezTo>
                <a:cubicBezTo>
                  <a:pt x="180" y="83"/>
                  <a:pt x="180" y="83"/>
                  <a:pt x="180" y="83"/>
                </a:cubicBezTo>
                <a:cubicBezTo>
                  <a:pt x="191" y="71"/>
                  <a:pt x="191" y="71"/>
                  <a:pt x="191" y="71"/>
                </a:cubicBezTo>
                <a:cubicBezTo>
                  <a:pt x="239" y="24"/>
                  <a:pt x="239" y="24"/>
                  <a:pt x="239" y="24"/>
                </a:cubicBezTo>
                <a:cubicBezTo>
                  <a:pt x="244" y="19"/>
                  <a:pt x="250" y="16"/>
                  <a:pt x="257" y="16"/>
                </a:cubicBezTo>
                <a:cubicBezTo>
                  <a:pt x="263" y="16"/>
                  <a:pt x="270" y="19"/>
                  <a:pt x="274" y="24"/>
                </a:cubicBezTo>
                <a:cubicBezTo>
                  <a:pt x="332" y="82"/>
                  <a:pt x="332" y="82"/>
                  <a:pt x="332" y="82"/>
                </a:cubicBezTo>
                <a:cubicBezTo>
                  <a:pt x="337" y="86"/>
                  <a:pt x="340" y="93"/>
                  <a:pt x="340" y="99"/>
                </a:cubicBezTo>
                <a:cubicBezTo>
                  <a:pt x="340" y="106"/>
                  <a:pt x="337" y="112"/>
                  <a:pt x="332" y="117"/>
                </a:cubicBezTo>
                <a:cubicBezTo>
                  <a:pt x="180" y="269"/>
                  <a:pt x="180" y="269"/>
                  <a:pt x="180" y="269"/>
                </a:cubicBezTo>
                <a:cubicBezTo>
                  <a:pt x="28" y="117"/>
                  <a:pt x="28" y="117"/>
                  <a:pt x="28" y="117"/>
                </a:cubicBezTo>
                <a:cubicBezTo>
                  <a:pt x="23" y="112"/>
                  <a:pt x="20" y="106"/>
                  <a:pt x="20" y="99"/>
                </a:cubicBezTo>
                <a:cubicBezTo>
                  <a:pt x="20" y="93"/>
                  <a:pt x="23" y="86"/>
                  <a:pt x="28" y="82"/>
                </a:cubicBezTo>
                <a:cubicBezTo>
                  <a:pt x="86" y="24"/>
                  <a:pt x="86" y="24"/>
                  <a:pt x="86" y="24"/>
                </a:cubicBezTo>
                <a:cubicBezTo>
                  <a:pt x="90" y="19"/>
                  <a:pt x="97" y="16"/>
                  <a:pt x="103" y="16"/>
                </a:cubicBezTo>
                <a:moveTo>
                  <a:pt x="103" y="0"/>
                </a:moveTo>
                <a:cubicBezTo>
                  <a:pt x="93" y="0"/>
                  <a:pt x="82" y="4"/>
                  <a:pt x="74" y="12"/>
                </a:cubicBezTo>
                <a:cubicBezTo>
                  <a:pt x="16" y="70"/>
                  <a:pt x="16" y="70"/>
                  <a:pt x="16" y="70"/>
                </a:cubicBezTo>
                <a:cubicBezTo>
                  <a:pt x="0" y="86"/>
                  <a:pt x="0" y="112"/>
                  <a:pt x="16" y="128"/>
                </a:cubicBezTo>
                <a:cubicBezTo>
                  <a:pt x="180" y="292"/>
                  <a:pt x="180" y="292"/>
                  <a:pt x="180" y="292"/>
                </a:cubicBezTo>
                <a:cubicBezTo>
                  <a:pt x="344" y="128"/>
                  <a:pt x="344" y="128"/>
                  <a:pt x="344" y="128"/>
                </a:cubicBezTo>
                <a:cubicBezTo>
                  <a:pt x="360" y="112"/>
                  <a:pt x="360" y="86"/>
                  <a:pt x="344" y="70"/>
                </a:cubicBezTo>
                <a:cubicBezTo>
                  <a:pt x="286" y="12"/>
                  <a:pt x="286" y="12"/>
                  <a:pt x="286" y="12"/>
                </a:cubicBezTo>
                <a:cubicBezTo>
                  <a:pt x="278" y="4"/>
                  <a:pt x="267" y="0"/>
                  <a:pt x="257" y="0"/>
                </a:cubicBezTo>
                <a:cubicBezTo>
                  <a:pt x="246" y="0"/>
                  <a:pt x="236" y="4"/>
                  <a:pt x="228" y="12"/>
                </a:cubicBezTo>
                <a:cubicBezTo>
                  <a:pt x="180" y="60"/>
                  <a:pt x="180" y="60"/>
                  <a:pt x="180" y="60"/>
                </a:cubicBezTo>
                <a:cubicBezTo>
                  <a:pt x="132" y="12"/>
                  <a:pt x="132" y="12"/>
                  <a:pt x="132" y="12"/>
                </a:cubicBezTo>
                <a:cubicBezTo>
                  <a:pt x="124" y="4"/>
                  <a:pt x="114" y="0"/>
                  <a:pt x="10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02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Workforce Initiatives – Overview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CVS Health and/or one of its affiliates: Confidential &amp; Proprietary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7D88-DCFD-354C-96A5-D863D5E9364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457200" y="1069384"/>
            <a:ext cx="8495414" cy="2027327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Who we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are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The CVS Health Workforce Initiatives team is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a team of 26 dedicated colleagues, supported by a team of consultants, working under the CVS Health Workforce Strategies and Diversity Management umbrella. 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Freeform 37"/>
          <p:cNvSpPr>
            <a:spLocks noChangeAspect="1" noEditPoints="1"/>
          </p:cNvSpPr>
          <p:nvPr/>
        </p:nvSpPr>
        <p:spPr bwMode="auto">
          <a:xfrm>
            <a:off x="5575387" y="3671248"/>
            <a:ext cx="3111413" cy="2220783"/>
          </a:xfrm>
          <a:custGeom>
            <a:avLst/>
            <a:gdLst>
              <a:gd name="T0" fmla="*/ 1274 w 2154"/>
              <a:gd name="T1" fmla="*/ 475 h 1536"/>
              <a:gd name="T2" fmla="*/ 1274 w 2154"/>
              <a:gd name="T3" fmla="*/ 82 h 1536"/>
              <a:gd name="T4" fmla="*/ 881 w 2154"/>
              <a:gd name="T5" fmla="*/ 82 h 1536"/>
              <a:gd name="T6" fmla="*/ 881 w 2154"/>
              <a:gd name="T7" fmla="*/ 475 h 1536"/>
              <a:gd name="T8" fmla="*/ 1078 w 2154"/>
              <a:gd name="T9" fmla="*/ 69 h 1536"/>
              <a:gd name="T10" fmla="*/ 1078 w 2154"/>
              <a:gd name="T11" fmla="*/ 488 h 1536"/>
              <a:gd name="T12" fmla="*/ 1078 w 2154"/>
              <a:gd name="T13" fmla="*/ 69 h 1536"/>
              <a:gd name="T14" fmla="*/ 839 w 2154"/>
              <a:gd name="T15" fmla="*/ 892 h 1536"/>
              <a:gd name="T16" fmla="*/ 770 w 2154"/>
              <a:gd name="T17" fmla="*/ 1536 h 1536"/>
              <a:gd name="T18" fmla="*/ 1317 w 2154"/>
              <a:gd name="T19" fmla="*/ 892 h 1536"/>
              <a:gd name="T20" fmla="*/ 1386 w 2154"/>
              <a:gd name="T21" fmla="*/ 1536 h 1536"/>
              <a:gd name="T22" fmla="*/ 1317 w 2154"/>
              <a:gd name="T23" fmla="*/ 892 h 1536"/>
              <a:gd name="T24" fmla="*/ 658 w 2154"/>
              <a:gd name="T25" fmla="*/ 576 h 1536"/>
              <a:gd name="T26" fmla="*/ 658 w 2154"/>
              <a:gd name="T27" fmla="*/ 183 h 1536"/>
              <a:gd name="T28" fmla="*/ 265 w 2154"/>
              <a:gd name="T29" fmla="*/ 183 h 1536"/>
              <a:gd name="T30" fmla="*/ 265 w 2154"/>
              <a:gd name="T31" fmla="*/ 576 h 1536"/>
              <a:gd name="T32" fmla="*/ 462 w 2154"/>
              <a:gd name="T33" fmla="*/ 170 h 1536"/>
              <a:gd name="T34" fmla="*/ 462 w 2154"/>
              <a:gd name="T35" fmla="*/ 589 h 1536"/>
              <a:gd name="T36" fmla="*/ 462 w 2154"/>
              <a:gd name="T37" fmla="*/ 170 h 1536"/>
              <a:gd name="T38" fmla="*/ 248 w 2154"/>
              <a:gd name="T39" fmla="*/ 993 h 1536"/>
              <a:gd name="T40" fmla="*/ 179 w 2154"/>
              <a:gd name="T41" fmla="*/ 1536 h 1536"/>
              <a:gd name="T42" fmla="*/ 1692 w 2154"/>
              <a:gd name="T43" fmla="*/ 658 h 1536"/>
              <a:gd name="T44" fmla="*/ 1971 w 2154"/>
              <a:gd name="T45" fmla="*/ 380 h 1536"/>
              <a:gd name="T46" fmla="*/ 1692 w 2154"/>
              <a:gd name="T47" fmla="*/ 101 h 1536"/>
              <a:gd name="T48" fmla="*/ 1414 w 2154"/>
              <a:gd name="T49" fmla="*/ 380 h 1536"/>
              <a:gd name="T50" fmla="*/ 1692 w 2154"/>
              <a:gd name="T51" fmla="*/ 658 h 1536"/>
              <a:gd name="T52" fmla="*/ 1902 w 2154"/>
              <a:gd name="T53" fmla="*/ 380 h 1536"/>
              <a:gd name="T54" fmla="*/ 1483 w 2154"/>
              <a:gd name="T55" fmla="*/ 380 h 1536"/>
              <a:gd name="T56" fmla="*/ 2154 w 2154"/>
              <a:gd name="T57" fmla="*/ 923 h 1536"/>
              <a:gd name="T58" fmla="*/ 2154 w 2154"/>
              <a:gd name="T59" fmla="*/ 1536 h 1536"/>
              <a:gd name="T60" fmla="*/ 2086 w 2154"/>
              <a:gd name="T61" fmla="*/ 923 h 1536"/>
              <a:gd name="T62" fmla="*/ 1562 w 2154"/>
              <a:gd name="T63" fmla="*/ 798 h 1536"/>
              <a:gd name="T64" fmla="*/ 1564 w 2154"/>
              <a:gd name="T65" fmla="*/ 991 h 1536"/>
              <a:gd name="T66" fmla="*/ 1496 w 2154"/>
              <a:gd name="T67" fmla="*/ 1536 h 1536"/>
              <a:gd name="T68" fmla="*/ 1371 w 2154"/>
              <a:gd name="T69" fmla="*/ 696 h 1536"/>
              <a:gd name="T70" fmla="*/ 659 w 2154"/>
              <a:gd name="T71" fmla="*/ 821 h 1536"/>
              <a:gd name="T72" fmla="*/ 660 w 2154"/>
              <a:gd name="T73" fmla="*/ 1536 h 1536"/>
              <a:gd name="T74" fmla="*/ 591 w 2154"/>
              <a:gd name="T75" fmla="*/ 821 h 1536"/>
              <a:gd name="T76" fmla="*/ 194 w 2154"/>
              <a:gd name="T77" fmla="*/ 798 h 1536"/>
              <a:gd name="T78" fmla="*/ 68 w 2154"/>
              <a:gd name="T79" fmla="*/ 1092 h 1536"/>
              <a:gd name="T80" fmla="*/ 0 w 2154"/>
              <a:gd name="T81" fmla="*/ 1536 h 1536"/>
              <a:gd name="T82" fmla="*/ 57 w 2154"/>
              <a:gd name="T83" fmla="*/ 785 h 1536"/>
              <a:gd name="T84" fmla="*/ 615 w 2154"/>
              <a:gd name="T85" fmla="*/ 729 h 1536"/>
              <a:gd name="T86" fmla="*/ 785 w 2154"/>
              <a:gd name="T87" fmla="*/ 628 h 1536"/>
              <a:gd name="T88" fmla="*/ 1507 w 2154"/>
              <a:gd name="T89" fmla="*/ 684 h 1536"/>
              <a:gd name="T90" fmla="*/ 1960 w 2154"/>
              <a:gd name="T91" fmla="*/ 729 h 1536"/>
              <a:gd name="T92" fmla="*/ 2154 w 2154"/>
              <a:gd name="T93" fmla="*/ 923 h 1536"/>
              <a:gd name="T94" fmla="*/ 1976 w 2154"/>
              <a:gd name="T95" fmla="*/ 993 h 1536"/>
              <a:gd name="T96" fmla="*/ 1907 w 2154"/>
              <a:gd name="T97" fmla="*/ 1536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54" h="1536">
                <a:moveTo>
                  <a:pt x="1078" y="557"/>
                </a:moveTo>
                <a:cubicBezTo>
                  <a:pt x="1152" y="557"/>
                  <a:pt x="1222" y="528"/>
                  <a:pt x="1274" y="475"/>
                </a:cubicBezTo>
                <a:cubicBezTo>
                  <a:pt x="1327" y="422"/>
                  <a:pt x="1356" y="353"/>
                  <a:pt x="1356" y="278"/>
                </a:cubicBezTo>
                <a:cubicBezTo>
                  <a:pt x="1356" y="204"/>
                  <a:pt x="1327" y="134"/>
                  <a:pt x="1274" y="82"/>
                </a:cubicBezTo>
                <a:cubicBezTo>
                  <a:pt x="1222" y="29"/>
                  <a:pt x="1152" y="0"/>
                  <a:pt x="1078" y="0"/>
                </a:cubicBezTo>
                <a:cubicBezTo>
                  <a:pt x="1003" y="0"/>
                  <a:pt x="933" y="29"/>
                  <a:pt x="881" y="82"/>
                </a:cubicBezTo>
                <a:cubicBezTo>
                  <a:pt x="828" y="134"/>
                  <a:pt x="799" y="204"/>
                  <a:pt x="799" y="278"/>
                </a:cubicBezTo>
                <a:cubicBezTo>
                  <a:pt x="799" y="353"/>
                  <a:pt x="828" y="422"/>
                  <a:pt x="881" y="475"/>
                </a:cubicBezTo>
                <a:cubicBezTo>
                  <a:pt x="933" y="528"/>
                  <a:pt x="1003" y="557"/>
                  <a:pt x="1078" y="557"/>
                </a:cubicBezTo>
                <a:close/>
                <a:moveTo>
                  <a:pt x="1078" y="69"/>
                </a:moveTo>
                <a:cubicBezTo>
                  <a:pt x="1193" y="69"/>
                  <a:pt x="1287" y="163"/>
                  <a:pt x="1287" y="278"/>
                </a:cubicBezTo>
                <a:cubicBezTo>
                  <a:pt x="1287" y="394"/>
                  <a:pt x="1193" y="488"/>
                  <a:pt x="1078" y="488"/>
                </a:cubicBezTo>
                <a:cubicBezTo>
                  <a:pt x="962" y="488"/>
                  <a:pt x="868" y="394"/>
                  <a:pt x="868" y="278"/>
                </a:cubicBezTo>
                <a:cubicBezTo>
                  <a:pt x="868" y="163"/>
                  <a:pt x="962" y="69"/>
                  <a:pt x="1078" y="69"/>
                </a:cubicBezTo>
                <a:close/>
                <a:moveTo>
                  <a:pt x="770" y="892"/>
                </a:moveTo>
                <a:cubicBezTo>
                  <a:pt x="839" y="892"/>
                  <a:pt x="839" y="892"/>
                  <a:pt x="839" y="892"/>
                </a:cubicBezTo>
                <a:cubicBezTo>
                  <a:pt x="839" y="1536"/>
                  <a:pt x="839" y="1536"/>
                  <a:pt x="839" y="1536"/>
                </a:cubicBezTo>
                <a:cubicBezTo>
                  <a:pt x="770" y="1536"/>
                  <a:pt x="770" y="1536"/>
                  <a:pt x="770" y="1536"/>
                </a:cubicBezTo>
                <a:lnTo>
                  <a:pt x="770" y="892"/>
                </a:lnTo>
                <a:close/>
                <a:moveTo>
                  <a:pt x="1317" y="892"/>
                </a:moveTo>
                <a:cubicBezTo>
                  <a:pt x="1386" y="892"/>
                  <a:pt x="1386" y="892"/>
                  <a:pt x="1386" y="892"/>
                </a:cubicBezTo>
                <a:cubicBezTo>
                  <a:pt x="1386" y="1536"/>
                  <a:pt x="1386" y="1536"/>
                  <a:pt x="1386" y="1536"/>
                </a:cubicBezTo>
                <a:cubicBezTo>
                  <a:pt x="1317" y="1536"/>
                  <a:pt x="1317" y="1536"/>
                  <a:pt x="1317" y="1536"/>
                </a:cubicBezTo>
                <a:lnTo>
                  <a:pt x="1317" y="892"/>
                </a:lnTo>
                <a:close/>
                <a:moveTo>
                  <a:pt x="462" y="658"/>
                </a:moveTo>
                <a:cubicBezTo>
                  <a:pt x="536" y="658"/>
                  <a:pt x="606" y="629"/>
                  <a:pt x="658" y="576"/>
                </a:cubicBezTo>
                <a:cubicBezTo>
                  <a:pt x="711" y="524"/>
                  <a:pt x="740" y="454"/>
                  <a:pt x="740" y="380"/>
                </a:cubicBezTo>
                <a:cubicBezTo>
                  <a:pt x="740" y="305"/>
                  <a:pt x="711" y="235"/>
                  <a:pt x="658" y="183"/>
                </a:cubicBezTo>
                <a:cubicBezTo>
                  <a:pt x="606" y="130"/>
                  <a:pt x="536" y="101"/>
                  <a:pt x="462" y="101"/>
                </a:cubicBezTo>
                <a:cubicBezTo>
                  <a:pt x="387" y="101"/>
                  <a:pt x="317" y="130"/>
                  <a:pt x="265" y="183"/>
                </a:cubicBezTo>
                <a:cubicBezTo>
                  <a:pt x="212" y="235"/>
                  <a:pt x="183" y="305"/>
                  <a:pt x="183" y="380"/>
                </a:cubicBezTo>
                <a:cubicBezTo>
                  <a:pt x="183" y="454"/>
                  <a:pt x="212" y="524"/>
                  <a:pt x="265" y="576"/>
                </a:cubicBezTo>
                <a:cubicBezTo>
                  <a:pt x="317" y="629"/>
                  <a:pt x="387" y="658"/>
                  <a:pt x="462" y="658"/>
                </a:cubicBezTo>
                <a:close/>
                <a:moveTo>
                  <a:pt x="462" y="170"/>
                </a:moveTo>
                <a:cubicBezTo>
                  <a:pt x="577" y="170"/>
                  <a:pt x="671" y="264"/>
                  <a:pt x="671" y="380"/>
                </a:cubicBezTo>
                <a:cubicBezTo>
                  <a:pt x="671" y="495"/>
                  <a:pt x="577" y="589"/>
                  <a:pt x="462" y="589"/>
                </a:cubicBezTo>
                <a:cubicBezTo>
                  <a:pt x="346" y="589"/>
                  <a:pt x="252" y="495"/>
                  <a:pt x="252" y="380"/>
                </a:cubicBezTo>
                <a:cubicBezTo>
                  <a:pt x="252" y="264"/>
                  <a:pt x="346" y="170"/>
                  <a:pt x="462" y="170"/>
                </a:cubicBezTo>
                <a:close/>
                <a:moveTo>
                  <a:pt x="179" y="993"/>
                </a:moveTo>
                <a:cubicBezTo>
                  <a:pt x="248" y="993"/>
                  <a:pt x="248" y="993"/>
                  <a:pt x="248" y="993"/>
                </a:cubicBezTo>
                <a:cubicBezTo>
                  <a:pt x="248" y="1536"/>
                  <a:pt x="248" y="1536"/>
                  <a:pt x="248" y="1536"/>
                </a:cubicBezTo>
                <a:cubicBezTo>
                  <a:pt x="179" y="1536"/>
                  <a:pt x="179" y="1536"/>
                  <a:pt x="179" y="1536"/>
                </a:cubicBezTo>
                <a:lnTo>
                  <a:pt x="179" y="993"/>
                </a:lnTo>
                <a:close/>
                <a:moveTo>
                  <a:pt x="1692" y="658"/>
                </a:moveTo>
                <a:cubicBezTo>
                  <a:pt x="1767" y="658"/>
                  <a:pt x="1837" y="629"/>
                  <a:pt x="1889" y="576"/>
                </a:cubicBezTo>
                <a:cubicBezTo>
                  <a:pt x="1942" y="524"/>
                  <a:pt x="1971" y="454"/>
                  <a:pt x="1971" y="380"/>
                </a:cubicBezTo>
                <a:cubicBezTo>
                  <a:pt x="1971" y="305"/>
                  <a:pt x="1942" y="235"/>
                  <a:pt x="1889" y="183"/>
                </a:cubicBezTo>
                <a:cubicBezTo>
                  <a:pt x="1837" y="130"/>
                  <a:pt x="1767" y="101"/>
                  <a:pt x="1692" y="101"/>
                </a:cubicBezTo>
                <a:cubicBezTo>
                  <a:pt x="1618" y="101"/>
                  <a:pt x="1548" y="130"/>
                  <a:pt x="1496" y="183"/>
                </a:cubicBezTo>
                <a:cubicBezTo>
                  <a:pt x="1443" y="235"/>
                  <a:pt x="1414" y="305"/>
                  <a:pt x="1414" y="380"/>
                </a:cubicBezTo>
                <a:cubicBezTo>
                  <a:pt x="1414" y="454"/>
                  <a:pt x="1443" y="524"/>
                  <a:pt x="1496" y="576"/>
                </a:cubicBezTo>
                <a:cubicBezTo>
                  <a:pt x="1548" y="629"/>
                  <a:pt x="1618" y="658"/>
                  <a:pt x="1692" y="658"/>
                </a:cubicBezTo>
                <a:close/>
                <a:moveTo>
                  <a:pt x="1692" y="170"/>
                </a:moveTo>
                <a:cubicBezTo>
                  <a:pt x="1808" y="170"/>
                  <a:pt x="1902" y="264"/>
                  <a:pt x="1902" y="380"/>
                </a:cubicBezTo>
                <a:cubicBezTo>
                  <a:pt x="1902" y="495"/>
                  <a:pt x="1808" y="589"/>
                  <a:pt x="1692" y="589"/>
                </a:cubicBezTo>
                <a:cubicBezTo>
                  <a:pt x="1577" y="589"/>
                  <a:pt x="1483" y="495"/>
                  <a:pt x="1483" y="380"/>
                </a:cubicBezTo>
                <a:cubicBezTo>
                  <a:pt x="1483" y="264"/>
                  <a:pt x="1577" y="170"/>
                  <a:pt x="1692" y="170"/>
                </a:cubicBezTo>
                <a:close/>
                <a:moveTo>
                  <a:pt x="2154" y="923"/>
                </a:moveTo>
                <a:cubicBezTo>
                  <a:pt x="2154" y="1092"/>
                  <a:pt x="2154" y="1092"/>
                  <a:pt x="2154" y="1092"/>
                </a:cubicBezTo>
                <a:cubicBezTo>
                  <a:pt x="2154" y="1536"/>
                  <a:pt x="2154" y="1536"/>
                  <a:pt x="2154" y="1536"/>
                </a:cubicBezTo>
                <a:cubicBezTo>
                  <a:pt x="2086" y="1536"/>
                  <a:pt x="2086" y="1536"/>
                  <a:pt x="2086" y="1536"/>
                </a:cubicBezTo>
                <a:cubicBezTo>
                  <a:pt x="2086" y="923"/>
                  <a:pt x="2086" y="923"/>
                  <a:pt x="2086" y="923"/>
                </a:cubicBezTo>
                <a:cubicBezTo>
                  <a:pt x="2086" y="853"/>
                  <a:pt x="2031" y="798"/>
                  <a:pt x="1960" y="798"/>
                </a:cubicBezTo>
                <a:cubicBezTo>
                  <a:pt x="1562" y="798"/>
                  <a:pt x="1562" y="798"/>
                  <a:pt x="1562" y="798"/>
                </a:cubicBezTo>
                <a:cubicBezTo>
                  <a:pt x="1563" y="805"/>
                  <a:pt x="1564" y="813"/>
                  <a:pt x="1564" y="821"/>
                </a:cubicBezTo>
                <a:cubicBezTo>
                  <a:pt x="1564" y="991"/>
                  <a:pt x="1564" y="991"/>
                  <a:pt x="1564" y="991"/>
                </a:cubicBezTo>
                <a:cubicBezTo>
                  <a:pt x="1564" y="1536"/>
                  <a:pt x="1564" y="1536"/>
                  <a:pt x="1564" y="1536"/>
                </a:cubicBezTo>
                <a:cubicBezTo>
                  <a:pt x="1496" y="1536"/>
                  <a:pt x="1496" y="1536"/>
                  <a:pt x="1496" y="1536"/>
                </a:cubicBezTo>
                <a:cubicBezTo>
                  <a:pt x="1496" y="821"/>
                  <a:pt x="1496" y="821"/>
                  <a:pt x="1496" y="821"/>
                </a:cubicBezTo>
                <a:cubicBezTo>
                  <a:pt x="1496" y="751"/>
                  <a:pt x="1441" y="696"/>
                  <a:pt x="1371" y="696"/>
                </a:cubicBezTo>
                <a:cubicBezTo>
                  <a:pt x="785" y="696"/>
                  <a:pt x="785" y="696"/>
                  <a:pt x="785" y="696"/>
                </a:cubicBezTo>
                <a:cubicBezTo>
                  <a:pt x="714" y="696"/>
                  <a:pt x="659" y="751"/>
                  <a:pt x="659" y="821"/>
                </a:cubicBezTo>
                <a:cubicBezTo>
                  <a:pt x="660" y="991"/>
                  <a:pt x="660" y="991"/>
                  <a:pt x="660" y="991"/>
                </a:cubicBezTo>
                <a:cubicBezTo>
                  <a:pt x="660" y="1536"/>
                  <a:pt x="660" y="1536"/>
                  <a:pt x="660" y="1536"/>
                </a:cubicBezTo>
                <a:cubicBezTo>
                  <a:pt x="591" y="1536"/>
                  <a:pt x="591" y="1536"/>
                  <a:pt x="591" y="1536"/>
                </a:cubicBezTo>
                <a:cubicBezTo>
                  <a:pt x="591" y="821"/>
                  <a:pt x="591" y="821"/>
                  <a:pt x="591" y="821"/>
                </a:cubicBezTo>
                <a:cubicBezTo>
                  <a:pt x="591" y="813"/>
                  <a:pt x="592" y="805"/>
                  <a:pt x="593" y="798"/>
                </a:cubicBezTo>
                <a:cubicBezTo>
                  <a:pt x="194" y="798"/>
                  <a:pt x="194" y="798"/>
                  <a:pt x="194" y="798"/>
                </a:cubicBezTo>
                <a:cubicBezTo>
                  <a:pt x="123" y="798"/>
                  <a:pt x="68" y="853"/>
                  <a:pt x="68" y="923"/>
                </a:cubicBezTo>
                <a:cubicBezTo>
                  <a:pt x="68" y="1092"/>
                  <a:pt x="68" y="1092"/>
                  <a:pt x="68" y="1092"/>
                </a:cubicBezTo>
                <a:cubicBezTo>
                  <a:pt x="68" y="1536"/>
                  <a:pt x="68" y="1536"/>
                  <a:pt x="68" y="1536"/>
                </a:cubicBezTo>
                <a:cubicBezTo>
                  <a:pt x="0" y="1536"/>
                  <a:pt x="0" y="1536"/>
                  <a:pt x="0" y="1536"/>
                </a:cubicBezTo>
                <a:cubicBezTo>
                  <a:pt x="0" y="923"/>
                  <a:pt x="0" y="923"/>
                  <a:pt x="0" y="923"/>
                </a:cubicBezTo>
                <a:cubicBezTo>
                  <a:pt x="0" y="870"/>
                  <a:pt x="20" y="821"/>
                  <a:pt x="57" y="785"/>
                </a:cubicBezTo>
                <a:cubicBezTo>
                  <a:pt x="93" y="749"/>
                  <a:pt x="142" y="729"/>
                  <a:pt x="194" y="729"/>
                </a:cubicBezTo>
                <a:cubicBezTo>
                  <a:pt x="615" y="729"/>
                  <a:pt x="615" y="729"/>
                  <a:pt x="615" y="729"/>
                </a:cubicBezTo>
                <a:cubicBezTo>
                  <a:pt x="624" y="713"/>
                  <a:pt x="634" y="697"/>
                  <a:pt x="648" y="684"/>
                </a:cubicBezTo>
                <a:cubicBezTo>
                  <a:pt x="684" y="648"/>
                  <a:pt x="733" y="628"/>
                  <a:pt x="785" y="628"/>
                </a:cubicBezTo>
                <a:cubicBezTo>
                  <a:pt x="1371" y="628"/>
                  <a:pt x="1371" y="628"/>
                  <a:pt x="1371" y="628"/>
                </a:cubicBezTo>
                <a:cubicBezTo>
                  <a:pt x="1423" y="628"/>
                  <a:pt x="1471" y="648"/>
                  <a:pt x="1507" y="684"/>
                </a:cubicBezTo>
                <a:cubicBezTo>
                  <a:pt x="1521" y="697"/>
                  <a:pt x="1531" y="713"/>
                  <a:pt x="1540" y="729"/>
                </a:cubicBezTo>
                <a:cubicBezTo>
                  <a:pt x="1960" y="729"/>
                  <a:pt x="1960" y="729"/>
                  <a:pt x="1960" y="729"/>
                </a:cubicBezTo>
                <a:cubicBezTo>
                  <a:pt x="2012" y="729"/>
                  <a:pt x="2061" y="749"/>
                  <a:pt x="2097" y="785"/>
                </a:cubicBezTo>
                <a:cubicBezTo>
                  <a:pt x="2134" y="821"/>
                  <a:pt x="2154" y="870"/>
                  <a:pt x="2154" y="923"/>
                </a:cubicBezTo>
                <a:close/>
                <a:moveTo>
                  <a:pt x="1907" y="993"/>
                </a:moveTo>
                <a:cubicBezTo>
                  <a:pt x="1976" y="993"/>
                  <a:pt x="1976" y="993"/>
                  <a:pt x="1976" y="993"/>
                </a:cubicBezTo>
                <a:cubicBezTo>
                  <a:pt x="1976" y="1536"/>
                  <a:pt x="1976" y="1536"/>
                  <a:pt x="1976" y="1536"/>
                </a:cubicBezTo>
                <a:cubicBezTo>
                  <a:pt x="1907" y="1536"/>
                  <a:pt x="1907" y="1536"/>
                  <a:pt x="1907" y="1536"/>
                </a:cubicBezTo>
                <a:lnTo>
                  <a:pt x="1907" y="99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78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Workforce Initiatives – Overview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CVS Health and/or one of its affiliates: Confidential &amp; Proprietary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7D88-DCFD-354C-96A5-D863D5E9364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457200" y="1069384"/>
            <a:ext cx="8495414" cy="2027327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we do: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We enable our purpose of “helping people on their path to better health” by developing innovative pipelines that deliver diverse talent to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CVS Health.  In doing this we develop strong loyalty with our community partners, customers, and clients.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Freeform 41"/>
          <p:cNvSpPr>
            <a:spLocks noChangeAspect="1" noEditPoints="1"/>
          </p:cNvSpPr>
          <p:nvPr/>
        </p:nvSpPr>
        <p:spPr bwMode="auto">
          <a:xfrm>
            <a:off x="5943601" y="3604334"/>
            <a:ext cx="2743200" cy="2285729"/>
          </a:xfrm>
          <a:custGeom>
            <a:avLst/>
            <a:gdLst>
              <a:gd name="T0" fmla="*/ 0 w 5180"/>
              <a:gd name="T1" fmla="*/ 4316 h 4316"/>
              <a:gd name="T2" fmla="*/ 1162 w 5180"/>
              <a:gd name="T3" fmla="*/ 1179 h 4316"/>
              <a:gd name="T4" fmla="*/ 1586 w 5180"/>
              <a:gd name="T5" fmla="*/ 364 h 4316"/>
              <a:gd name="T6" fmla="*/ 3593 w 5180"/>
              <a:gd name="T7" fmla="*/ 364 h 4316"/>
              <a:gd name="T8" fmla="*/ 4017 w 5180"/>
              <a:gd name="T9" fmla="*/ 1179 h 4316"/>
              <a:gd name="T10" fmla="*/ 5180 w 5180"/>
              <a:gd name="T11" fmla="*/ 4316 h 4316"/>
              <a:gd name="T12" fmla="*/ 4987 w 5180"/>
              <a:gd name="T13" fmla="*/ 4123 h 4316"/>
              <a:gd name="T14" fmla="*/ 3825 w 5180"/>
              <a:gd name="T15" fmla="*/ 3766 h 4316"/>
              <a:gd name="T16" fmla="*/ 4987 w 5180"/>
              <a:gd name="T17" fmla="*/ 2122 h 4316"/>
              <a:gd name="T18" fmla="*/ 4017 w 5180"/>
              <a:gd name="T19" fmla="*/ 1372 h 4316"/>
              <a:gd name="T20" fmla="*/ 1162 w 5180"/>
              <a:gd name="T21" fmla="*/ 1823 h 4316"/>
              <a:gd name="T22" fmla="*/ 193 w 5180"/>
              <a:gd name="T23" fmla="*/ 1372 h 4316"/>
              <a:gd name="T24" fmla="*/ 1355 w 5180"/>
              <a:gd name="T25" fmla="*/ 2122 h 4316"/>
              <a:gd name="T26" fmla="*/ 193 w 5180"/>
              <a:gd name="T27" fmla="*/ 3766 h 4316"/>
              <a:gd name="T28" fmla="*/ 1858 w 5180"/>
              <a:gd name="T29" fmla="*/ 4123 h 4316"/>
              <a:gd name="T30" fmla="*/ 2590 w 5180"/>
              <a:gd name="T31" fmla="*/ 2044 h 4316"/>
              <a:gd name="T32" fmla="*/ 3322 w 5180"/>
              <a:gd name="T33" fmla="*/ 4123 h 4316"/>
              <a:gd name="T34" fmla="*/ 3129 w 5180"/>
              <a:gd name="T35" fmla="*/ 4123 h 4316"/>
              <a:gd name="T36" fmla="*/ 2051 w 5180"/>
              <a:gd name="T37" fmla="*/ 2873 h 4316"/>
              <a:gd name="T38" fmla="*/ 4017 w 5180"/>
              <a:gd name="T39" fmla="*/ 3573 h 4316"/>
              <a:gd name="T40" fmla="*/ 4987 w 5180"/>
              <a:gd name="T41" fmla="*/ 2315 h 4316"/>
              <a:gd name="T42" fmla="*/ 4017 w 5180"/>
              <a:gd name="T43" fmla="*/ 3573 h 4316"/>
              <a:gd name="T44" fmla="*/ 1162 w 5180"/>
              <a:gd name="T45" fmla="*/ 3573 h 4316"/>
              <a:gd name="T46" fmla="*/ 193 w 5180"/>
              <a:gd name="T47" fmla="*/ 2315 h 4316"/>
              <a:gd name="T48" fmla="*/ 2060 w 5180"/>
              <a:gd name="T49" fmla="*/ 2680 h 4316"/>
              <a:gd name="T50" fmla="*/ 2590 w 5180"/>
              <a:gd name="T51" fmla="*/ 2237 h 4316"/>
              <a:gd name="T52" fmla="*/ 1355 w 5180"/>
              <a:gd name="T53" fmla="*/ 1630 h 4316"/>
              <a:gd name="T54" fmla="*/ 3825 w 5180"/>
              <a:gd name="T55" fmla="*/ 1178 h 4316"/>
              <a:gd name="T56" fmla="*/ 2590 w 5180"/>
              <a:gd name="T57" fmla="*/ 193 h 4316"/>
              <a:gd name="T58" fmla="*/ 1355 w 5180"/>
              <a:gd name="T59" fmla="*/ 1178 h 4316"/>
              <a:gd name="T60" fmla="*/ 2590 w 5180"/>
              <a:gd name="T61" fmla="*/ 1455 h 4316"/>
              <a:gd name="T62" fmla="*/ 2020 w 5180"/>
              <a:gd name="T63" fmla="*/ 799 h 4316"/>
              <a:gd name="T64" fmla="*/ 2234 w 5180"/>
              <a:gd name="T65" fmla="*/ 497 h 4316"/>
              <a:gd name="T66" fmla="*/ 2530 w 5180"/>
              <a:gd name="T67" fmla="*/ 497 h 4316"/>
              <a:gd name="T68" fmla="*/ 2650 w 5180"/>
              <a:gd name="T69" fmla="*/ 497 h 4316"/>
              <a:gd name="T70" fmla="*/ 2946 w 5180"/>
              <a:gd name="T71" fmla="*/ 497 h 4316"/>
              <a:gd name="T72" fmla="*/ 3160 w 5180"/>
              <a:gd name="T73" fmla="*/ 799 h 4316"/>
              <a:gd name="T74" fmla="*/ 2590 w 5180"/>
              <a:gd name="T75" fmla="*/ 1455 h 4316"/>
              <a:gd name="T76" fmla="*/ 2371 w 5180"/>
              <a:gd name="T77" fmla="*/ 633 h 4316"/>
              <a:gd name="T78" fmla="*/ 2213 w 5180"/>
              <a:gd name="T79" fmla="*/ 799 h 4316"/>
              <a:gd name="T80" fmla="*/ 2590 w 5180"/>
              <a:gd name="T81" fmla="*/ 1183 h 4316"/>
              <a:gd name="T82" fmla="*/ 2967 w 5180"/>
              <a:gd name="T83" fmla="*/ 799 h 4316"/>
              <a:gd name="T84" fmla="*/ 2809 w 5180"/>
              <a:gd name="T85" fmla="*/ 633 h 4316"/>
              <a:gd name="T86" fmla="*/ 2786 w 5180"/>
              <a:gd name="T87" fmla="*/ 633 h 4316"/>
              <a:gd name="T88" fmla="*/ 2393 w 5180"/>
              <a:gd name="T89" fmla="*/ 633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180" h="4316">
                <a:moveTo>
                  <a:pt x="5180" y="4316"/>
                </a:moveTo>
                <a:cubicBezTo>
                  <a:pt x="0" y="4316"/>
                  <a:pt x="0" y="4316"/>
                  <a:pt x="0" y="4316"/>
                </a:cubicBezTo>
                <a:cubicBezTo>
                  <a:pt x="0" y="1179"/>
                  <a:pt x="0" y="1179"/>
                  <a:pt x="0" y="1179"/>
                </a:cubicBezTo>
                <a:cubicBezTo>
                  <a:pt x="1162" y="1179"/>
                  <a:pt x="1162" y="1179"/>
                  <a:pt x="1162" y="1179"/>
                </a:cubicBezTo>
                <a:cubicBezTo>
                  <a:pt x="1162" y="1178"/>
                  <a:pt x="1162" y="1178"/>
                  <a:pt x="1162" y="1178"/>
                </a:cubicBezTo>
                <a:cubicBezTo>
                  <a:pt x="1162" y="889"/>
                  <a:pt x="1317" y="592"/>
                  <a:pt x="1586" y="364"/>
                </a:cubicBezTo>
                <a:cubicBezTo>
                  <a:pt x="1864" y="129"/>
                  <a:pt x="2220" y="0"/>
                  <a:pt x="2590" y="0"/>
                </a:cubicBezTo>
                <a:cubicBezTo>
                  <a:pt x="2959" y="0"/>
                  <a:pt x="3316" y="129"/>
                  <a:pt x="3593" y="364"/>
                </a:cubicBezTo>
                <a:cubicBezTo>
                  <a:pt x="3863" y="592"/>
                  <a:pt x="4017" y="889"/>
                  <a:pt x="4017" y="1178"/>
                </a:cubicBezTo>
                <a:cubicBezTo>
                  <a:pt x="4017" y="1179"/>
                  <a:pt x="4017" y="1179"/>
                  <a:pt x="4017" y="1179"/>
                </a:cubicBezTo>
                <a:cubicBezTo>
                  <a:pt x="5180" y="1179"/>
                  <a:pt x="5180" y="1179"/>
                  <a:pt x="5180" y="1179"/>
                </a:cubicBezTo>
                <a:cubicBezTo>
                  <a:pt x="5180" y="4316"/>
                  <a:pt x="5180" y="4316"/>
                  <a:pt x="5180" y="4316"/>
                </a:cubicBezTo>
                <a:close/>
                <a:moveTo>
                  <a:pt x="3322" y="4123"/>
                </a:moveTo>
                <a:cubicBezTo>
                  <a:pt x="4987" y="4123"/>
                  <a:pt x="4987" y="4123"/>
                  <a:pt x="4987" y="4123"/>
                </a:cubicBezTo>
                <a:cubicBezTo>
                  <a:pt x="4987" y="3766"/>
                  <a:pt x="4987" y="3766"/>
                  <a:pt x="4987" y="3766"/>
                </a:cubicBezTo>
                <a:cubicBezTo>
                  <a:pt x="3825" y="3766"/>
                  <a:pt x="3825" y="3766"/>
                  <a:pt x="3825" y="3766"/>
                </a:cubicBezTo>
                <a:cubicBezTo>
                  <a:pt x="3825" y="2122"/>
                  <a:pt x="3825" y="2122"/>
                  <a:pt x="3825" y="2122"/>
                </a:cubicBezTo>
                <a:cubicBezTo>
                  <a:pt x="4987" y="2122"/>
                  <a:pt x="4987" y="2122"/>
                  <a:pt x="4987" y="2122"/>
                </a:cubicBezTo>
                <a:cubicBezTo>
                  <a:pt x="4987" y="1372"/>
                  <a:pt x="4987" y="1372"/>
                  <a:pt x="4987" y="1372"/>
                </a:cubicBezTo>
                <a:cubicBezTo>
                  <a:pt x="4017" y="1372"/>
                  <a:pt x="4017" y="1372"/>
                  <a:pt x="4017" y="1372"/>
                </a:cubicBezTo>
                <a:cubicBezTo>
                  <a:pt x="4017" y="1823"/>
                  <a:pt x="4017" y="1823"/>
                  <a:pt x="4017" y="1823"/>
                </a:cubicBezTo>
                <a:cubicBezTo>
                  <a:pt x="1162" y="1823"/>
                  <a:pt x="1162" y="1823"/>
                  <a:pt x="1162" y="1823"/>
                </a:cubicBezTo>
                <a:cubicBezTo>
                  <a:pt x="1162" y="1372"/>
                  <a:pt x="1162" y="1372"/>
                  <a:pt x="1162" y="1372"/>
                </a:cubicBezTo>
                <a:cubicBezTo>
                  <a:pt x="193" y="1372"/>
                  <a:pt x="193" y="1372"/>
                  <a:pt x="193" y="1372"/>
                </a:cubicBezTo>
                <a:cubicBezTo>
                  <a:pt x="193" y="2122"/>
                  <a:pt x="193" y="2122"/>
                  <a:pt x="193" y="2122"/>
                </a:cubicBezTo>
                <a:cubicBezTo>
                  <a:pt x="1355" y="2122"/>
                  <a:pt x="1355" y="2122"/>
                  <a:pt x="1355" y="2122"/>
                </a:cubicBezTo>
                <a:cubicBezTo>
                  <a:pt x="1355" y="3766"/>
                  <a:pt x="1355" y="3766"/>
                  <a:pt x="1355" y="3766"/>
                </a:cubicBezTo>
                <a:cubicBezTo>
                  <a:pt x="193" y="3766"/>
                  <a:pt x="193" y="3766"/>
                  <a:pt x="193" y="3766"/>
                </a:cubicBezTo>
                <a:cubicBezTo>
                  <a:pt x="193" y="4123"/>
                  <a:pt x="193" y="4123"/>
                  <a:pt x="193" y="4123"/>
                </a:cubicBezTo>
                <a:cubicBezTo>
                  <a:pt x="1858" y="4123"/>
                  <a:pt x="1858" y="4123"/>
                  <a:pt x="1858" y="4123"/>
                </a:cubicBezTo>
                <a:cubicBezTo>
                  <a:pt x="1858" y="2776"/>
                  <a:pt x="1858" y="2776"/>
                  <a:pt x="1858" y="2776"/>
                </a:cubicBezTo>
                <a:cubicBezTo>
                  <a:pt x="1858" y="2372"/>
                  <a:pt x="2186" y="2044"/>
                  <a:pt x="2590" y="2044"/>
                </a:cubicBezTo>
                <a:cubicBezTo>
                  <a:pt x="2993" y="2044"/>
                  <a:pt x="3322" y="2372"/>
                  <a:pt x="3322" y="2776"/>
                </a:cubicBezTo>
                <a:cubicBezTo>
                  <a:pt x="3322" y="4123"/>
                  <a:pt x="3322" y="4123"/>
                  <a:pt x="3322" y="4123"/>
                </a:cubicBezTo>
                <a:close/>
                <a:moveTo>
                  <a:pt x="2051" y="4123"/>
                </a:moveTo>
                <a:cubicBezTo>
                  <a:pt x="3129" y="4123"/>
                  <a:pt x="3129" y="4123"/>
                  <a:pt x="3129" y="4123"/>
                </a:cubicBezTo>
                <a:cubicBezTo>
                  <a:pt x="3129" y="2873"/>
                  <a:pt x="3129" y="2873"/>
                  <a:pt x="3129" y="2873"/>
                </a:cubicBezTo>
                <a:cubicBezTo>
                  <a:pt x="2051" y="2873"/>
                  <a:pt x="2051" y="2873"/>
                  <a:pt x="2051" y="2873"/>
                </a:cubicBezTo>
                <a:cubicBezTo>
                  <a:pt x="2051" y="4123"/>
                  <a:pt x="2051" y="4123"/>
                  <a:pt x="2051" y="4123"/>
                </a:cubicBezTo>
                <a:close/>
                <a:moveTo>
                  <a:pt x="4017" y="3573"/>
                </a:moveTo>
                <a:cubicBezTo>
                  <a:pt x="4987" y="3573"/>
                  <a:pt x="4987" y="3573"/>
                  <a:pt x="4987" y="3573"/>
                </a:cubicBezTo>
                <a:cubicBezTo>
                  <a:pt x="4987" y="2315"/>
                  <a:pt x="4987" y="2315"/>
                  <a:pt x="4987" y="2315"/>
                </a:cubicBezTo>
                <a:cubicBezTo>
                  <a:pt x="4017" y="2315"/>
                  <a:pt x="4017" y="2315"/>
                  <a:pt x="4017" y="2315"/>
                </a:cubicBezTo>
                <a:cubicBezTo>
                  <a:pt x="4017" y="3573"/>
                  <a:pt x="4017" y="3573"/>
                  <a:pt x="4017" y="3573"/>
                </a:cubicBezTo>
                <a:close/>
                <a:moveTo>
                  <a:pt x="193" y="3573"/>
                </a:moveTo>
                <a:cubicBezTo>
                  <a:pt x="1162" y="3573"/>
                  <a:pt x="1162" y="3573"/>
                  <a:pt x="1162" y="3573"/>
                </a:cubicBezTo>
                <a:cubicBezTo>
                  <a:pt x="1162" y="2315"/>
                  <a:pt x="1162" y="2315"/>
                  <a:pt x="1162" y="2315"/>
                </a:cubicBezTo>
                <a:cubicBezTo>
                  <a:pt x="193" y="2315"/>
                  <a:pt x="193" y="2315"/>
                  <a:pt x="193" y="2315"/>
                </a:cubicBezTo>
                <a:cubicBezTo>
                  <a:pt x="193" y="3573"/>
                  <a:pt x="193" y="3573"/>
                  <a:pt x="193" y="3573"/>
                </a:cubicBezTo>
                <a:close/>
                <a:moveTo>
                  <a:pt x="2060" y="2680"/>
                </a:moveTo>
                <a:cubicBezTo>
                  <a:pt x="3120" y="2680"/>
                  <a:pt x="3120" y="2680"/>
                  <a:pt x="3120" y="2680"/>
                </a:cubicBezTo>
                <a:cubicBezTo>
                  <a:pt x="3075" y="2428"/>
                  <a:pt x="2854" y="2237"/>
                  <a:pt x="2590" y="2237"/>
                </a:cubicBezTo>
                <a:cubicBezTo>
                  <a:pt x="2326" y="2237"/>
                  <a:pt x="2105" y="2428"/>
                  <a:pt x="2060" y="2680"/>
                </a:cubicBezTo>
                <a:close/>
                <a:moveTo>
                  <a:pt x="1355" y="1630"/>
                </a:moveTo>
                <a:cubicBezTo>
                  <a:pt x="3825" y="1630"/>
                  <a:pt x="3825" y="1630"/>
                  <a:pt x="3825" y="1630"/>
                </a:cubicBezTo>
                <a:cubicBezTo>
                  <a:pt x="3825" y="1178"/>
                  <a:pt x="3825" y="1178"/>
                  <a:pt x="3825" y="1178"/>
                </a:cubicBezTo>
                <a:cubicBezTo>
                  <a:pt x="3825" y="946"/>
                  <a:pt x="3695" y="703"/>
                  <a:pt x="3469" y="511"/>
                </a:cubicBezTo>
                <a:cubicBezTo>
                  <a:pt x="3226" y="306"/>
                  <a:pt x="2914" y="193"/>
                  <a:pt x="2590" y="193"/>
                </a:cubicBezTo>
                <a:cubicBezTo>
                  <a:pt x="2266" y="193"/>
                  <a:pt x="1954" y="306"/>
                  <a:pt x="1711" y="511"/>
                </a:cubicBezTo>
                <a:cubicBezTo>
                  <a:pt x="1485" y="703"/>
                  <a:pt x="1355" y="946"/>
                  <a:pt x="1355" y="1178"/>
                </a:cubicBezTo>
                <a:cubicBezTo>
                  <a:pt x="1355" y="1630"/>
                  <a:pt x="1355" y="1630"/>
                  <a:pt x="1355" y="1630"/>
                </a:cubicBezTo>
                <a:close/>
                <a:moveTo>
                  <a:pt x="2590" y="1455"/>
                </a:moveTo>
                <a:cubicBezTo>
                  <a:pt x="2080" y="947"/>
                  <a:pt x="2080" y="947"/>
                  <a:pt x="2080" y="947"/>
                </a:cubicBezTo>
                <a:cubicBezTo>
                  <a:pt x="2041" y="908"/>
                  <a:pt x="2020" y="855"/>
                  <a:pt x="2020" y="799"/>
                </a:cubicBezTo>
                <a:cubicBezTo>
                  <a:pt x="2020" y="742"/>
                  <a:pt x="2041" y="690"/>
                  <a:pt x="2080" y="651"/>
                </a:cubicBezTo>
                <a:cubicBezTo>
                  <a:pt x="2234" y="497"/>
                  <a:pt x="2234" y="497"/>
                  <a:pt x="2234" y="497"/>
                </a:cubicBezTo>
                <a:cubicBezTo>
                  <a:pt x="2273" y="458"/>
                  <a:pt x="2325" y="437"/>
                  <a:pt x="2382" y="437"/>
                </a:cubicBezTo>
                <a:cubicBezTo>
                  <a:pt x="2439" y="437"/>
                  <a:pt x="2491" y="458"/>
                  <a:pt x="2530" y="497"/>
                </a:cubicBezTo>
                <a:cubicBezTo>
                  <a:pt x="2590" y="557"/>
                  <a:pt x="2590" y="557"/>
                  <a:pt x="2590" y="557"/>
                </a:cubicBezTo>
                <a:cubicBezTo>
                  <a:pt x="2650" y="497"/>
                  <a:pt x="2650" y="497"/>
                  <a:pt x="2650" y="497"/>
                </a:cubicBezTo>
                <a:cubicBezTo>
                  <a:pt x="2689" y="458"/>
                  <a:pt x="2741" y="437"/>
                  <a:pt x="2798" y="437"/>
                </a:cubicBezTo>
                <a:cubicBezTo>
                  <a:pt x="2855" y="437"/>
                  <a:pt x="2907" y="458"/>
                  <a:pt x="2946" y="497"/>
                </a:cubicBezTo>
                <a:cubicBezTo>
                  <a:pt x="3100" y="651"/>
                  <a:pt x="3100" y="651"/>
                  <a:pt x="3100" y="651"/>
                </a:cubicBezTo>
                <a:cubicBezTo>
                  <a:pt x="3139" y="690"/>
                  <a:pt x="3160" y="741"/>
                  <a:pt x="3160" y="799"/>
                </a:cubicBezTo>
                <a:cubicBezTo>
                  <a:pt x="3160" y="855"/>
                  <a:pt x="3138" y="908"/>
                  <a:pt x="3100" y="947"/>
                </a:cubicBezTo>
                <a:cubicBezTo>
                  <a:pt x="2590" y="1455"/>
                  <a:pt x="2590" y="1455"/>
                  <a:pt x="2590" y="1455"/>
                </a:cubicBezTo>
                <a:close/>
                <a:moveTo>
                  <a:pt x="2382" y="630"/>
                </a:moveTo>
                <a:cubicBezTo>
                  <a:pt x="2374" y="630"/>
                  <a:pt x="2372" y="632"/>
                  <a:pt x="2371" y="633"/>
                </a:cubicBezTo>
                <a:cubicBezTo>
                  <a:pt x="2216" y="787"/>
                  <a:pt x="2216" y="787"/>
                  <a:pt x="2216" y="787"/>
                </a:cubicBezTo>
                <a:cubicBezTo>
                  <a:pt x="2215" y="789"/>
                  <a:pt x="2213" y="791"/>
                  <a:pt x="2213" y="799"/>
                </a:cubicBezTo>
                <a:cubicBezTo>
                  <a:pt x="2213" y="806"/>
                  <a:pt x="2215" y="809"/>
                  <a:pt x="2216" y="810"/>
                </a:cubicBezTo>
                <a:cubicBezTo>
                  <a:pt x="2590" y="1183"/>
                  <a:pt x="2590" y="1183"/>
                  <a:pt x="2590" y="1183"/>
                </a:cubicBezTo>
                <a:cubicBezTo>
                  <a:pt x="2963" y="810"/>
                  <a:pt x="2963" y="810"/>
                  <a:pt x="2963" y="810"/>
                </a:cubicBezTo>
                <a:cubicBezTo>
                  <a:pt x="2964" y="809"/>
                  <a:pt x="2967" y="807"/>
                  <a:pt x="2967" y="799"/>
                </a:cubicBezTo>
                <a:cubicBezTo>
                  <a:pt x="2967" y="791"/>
                  <a:pt x="2964" y="789"/>
                  <a:pt x="2963" y="787"/>
                </a:cubicBezTo>
                <a:cubicBezTo>
                  <a:pt x="2809" y="633"/>
                  <a:pt x="2809" y="633"/>
                  <a:pt x="2809" y="633"/>
                </a:cubicBezTo>
                <a:cubicBezTo>
                  <a:pt x="2808" y="632"/>
                  <a:pt x="2805" y="630"/>
                  <a:pt x="2798" y="630"/>
                </a:cubicBezTo>
                <a:cubicBezTo>
                  <a:pt x="2790" y="630"/>
                  <a:pt x="2788" y="632"/>
                  <a:pt x="2786" y="633"/>
                </a:cubicBezTo>
                <a:cubicBezTo>
                  <a:pt x="2590" y="830"/>
                  <a:pt x="2590" y="830"/>
                  <a:pt x="2590" y="830"/>
                </a:cubicBezTo>
                <a:cubicBezTo>
                  <a:pt x="2393" y="633"/>
                  <a:pt x="2393" y="633"/>
                  <a:pt x="2393" y="633"/>
                </a:cubicBezTo>
                <a:cubicBezTo>
                  <a:pt x="2392" y="632"/>
                  <a:pt x="2390" y="630"/>
                  <a:pt x="2382" y="63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78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Workforce Initiatives – Overview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CVS Health and/or one of its affiliates: Confidential &amp; Proprietary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7D88-DCFD-354C-96A5-D863D5E9364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457200" y="1023582"/>
            <a:ext cx="8357616" cy="170931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we do it: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We’re in search of great talent.  It’s critical to our business that we reflect the communities and patients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we serve and we believe our team provides CVS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Health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with a competitive advantage in seeking that talent. 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We help break the cycle of poverty for people who may otherwise continue down the road of dependency which often spans generations.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Freeform 27"/>
          <p:cNvSpPr>
            <a:spLocks noChangeAspect="1" noEditPoints="1"/>
          </p:cNvSpPr>
          <p:nvPr/>
        </p:nvSpPr>
        <p:spPr bwMode="gray">
          <a:xfrm>
            <a:off x="6600417" y="4503761"/>
            <a:ext cx="2086383" cy="1721713"/>
          </a:xfrm>
          <a:custGeom>
            <a:avLst/>
            <a:gdLst>
              <a:gd name="T0" fmla="*/ 583 w 810"/>
              <a:gd name="T1" fmla="*/ 37 h 672"/>
              <a:gd name="T2" fmla="*/ 624 w 810"/>
              <a:gd name="T3" fmla="*/ 54 h 672"/>
              <a:gd name="T4" fmla="*/ 756 w 810"/>
              <a:gd name="T5" fmla="*/ 185 h 672"/>
              <a:gd name="T6" fmla="*/ 773 w 810"/>
              <a:gd name="T7" fmla="*/ 227 h 672"/>
              <a:gd name="T8" fmla="*/ 756 w 810"/>
              <a:gd name="T9" fmla="*/ 269 h 672"/>
              <a:gd name="T10" fmla="*/ 405 w 810"/>
              <a:gd name="T11" fmla="*/ 620 h 672"/>
              <a:gd name="T12" fmla="*/ 54 w 810"/>
              <a:gd name="T13" fmla="*/ 269 h 672"/>
              <a:gd name="T14" fmla="*/ 37 w 810"/>
              <a:gd name="T15" fmla="*/ 227 h 672"/>
              <a:gd name="T16" fmla="*/ 54 w 810"/>
              <a:gd name="T17" fmla="*/ 185 h 672"/>
              <a:gd name="T18" fmla="*/ 186 w 810"/>
              <a:gd name="T19" fmla="*/ 54 h 672"/>
              <a:gd name="T20" fmla="*/ 227 w 810"/>
              <a:gd name="T21" fmla="*/ 37 h 672"/>
              <a:gd name="T22" fmla="*/ 269 w 810"/>
              <a:gd name="T23" fmla="*/ 54 h 672"/>
              <a:gd name="T24" fmla="*/ 379 w 810"/>
              <a:gd name="T25" fmla="*/ 163 h 672"/>
              <a:gd name="T26" fmla="*/ 405 w 810"/>
              <a:gd name="T27" fmla="*/ 190 h 672"/>
              <a:gd name="T28" fmla="*/ 431 w 810"/>
              <a:gd name="T29" fmla="*/ 163 h 672"/>
              <a:gd name="T30" fmla="*/ 541 w 810"/>
              <a:gd name="T31" fmla="*/ 54 h 672"/>
              <a:gd name="T32" fmla="*/ 583 w 810"/>
              <a:gd name="T33" fmla="*/ 37 h 672"/>
              <a:gd name="T34" fmla="*/ 583 w 810"/>
              <a:gd name="T35" fmla="*/ 0 h 672"/>
              <a:gd name="T36" fmla="*/ 515 w 810"/>
              <a:gd name="T37" fmla="*/ 27 h 672"/>
              <a:gd name="T38" fmla="*/ 405 w 810"/>
              <a:gd name="T39" fmla="*/ 137 h 672"/>
              <a:gd name="T40" fmla="*/ 295 w 810"/>
              <a:gd name="T41" fmla="*/ 27 h 672"/>
              <a:gd name="T42" fmla="*/ 227 w 810"/>
              <a:gd name="T43" fmla="*/ 0 h 672"/>
              <a:gd name="T44" fmla="*/ 159 w 810"/>
              <a:gd name="T45" fmla="*/ 27 h 672"/>
              <a:gd name="T46" fmla="*/ 27 w 810"/>
              <a:gd name="T47" fmla="*/ 159 h 672"/>
              <a:gd name="T48" fmla="*/ 0 w 810"/>
              <a:gd name="T49" fmla="*/ 227 h 672"/>
              <a:gd name="T50" fmla="*/ 27 w 810"/>
              <a:gd name="T51" fmla="*/ 295 h 672"/>
              <a:gd name="T52" fmla="*/ 404 w 810"/>
              <a:gd name="T53" fmla="*/ 672 h 672"/>
              <a:gd name="T54" fmla="*/ 406 w 810"/>
              <a:gd name="T55" fmla="*/ 672 h 672"/>
              <a:gd name="T56" fmla="*/ 783 w 810"/>
              <a:gd name="T57" fmla="*/ 295 h 672"/>
              <a:gd name="T58" fmla="*/ 810 w 810"/>
              <a:gd name="T59" fmla="*/ 227 h 672"/>
              <a:gd name="T60" fmla="*/ 783 w 810"/>
              <a:gd name="T61" fmla="*/ 159 h 672"/>
              <a:gd name="T62" fmla="*/ 651 w 810"/>
              <a:gd name="T63" fmla="*/ 27 h 672"/>
              <a:gd name="T64" fmla="*/ 583 w 810"/>
              <a:gd name="T65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10" h="672">
                <a:moveTo>
                  <a:pt x="583" y="37"/>
                </a:moveTo>
                <a:cubicBezTo>
                  <a:pt x="600" y="37"/>
                  <a:pt x="614" y="43"/>
                  <a:pt x="624" y="54"/>
                </a:cubicBezTo>
                <a:cubicBezTo>
                  <a:pt x="756" y="185"/>
                  <a:pt x="756" y="185"/>
                  <a:pt x="756" y="185"/>
                </a:cubicBezTo>
                <a:cubicBezTo>
                  <a:pt x="767" y="196"/>
                  <a:pt x="773" y="210"/>
                  <a:pt x="773" y="227"/>
                </a:cubicBezTo>
                <a:cubicBezTo>
                  <a:pt x="773" y="244"/>
                  <a:pt x="767" y="258"/>
                  <a:pt x="756" y="269"/>
                </a:cubicBezTo>
                <a:cubicBezTo>
                  <a:pt x="405" y="620"/>
                  <a:pt x="405" y="620"/>
                  <a:pt x="405" y="620"/>
                </a:cubicBezTo>
                <a:cubicBezTo>
                  <a:pt x="54" y="269"/>
                  <a:pt x="54" y="269"/>
                  <a:pt x="54" y="269"/>
                </a:cubicBezTo>
                <a:cubicBezTo>
                  <a:pt x="43" y="258"/>
                  <a:pt x="37" y="244"/>
                  <a:pt x="37" y="227"/>
                </a:cubicBezTo>
                <a:cubicBezTo>
                  <a:pt x="37" y="210"/>
                  <a:pt x="43" y="196"/>
                  <a:pt x="54" y="185"/>
                </a:cubicBezTo>
                <a:cubicBezTo>
                  <a:pt x="186" y="54"/>
                  <a:pt x="186" y="54"/>
                  <a:pt x="186" y="54"/>
                </a:cubicBezTo>
                <a:cubicBezTo>
                  <a:pt x="196" y="43"/>
                  <a:pt x="210" y="37"/>
                  <a:pt x="227" y="37"/>
                </a:cubicBezTo>
                <a:cubicBezTo>
                  <a:pt x="244" y="37"/>
                  <a:pt x="258" y="43"/>
                  <a:pt x="269" y="54"/>
                </a:cubicBezTo>
                <a:cubicBezTo>
                  <a:pt x="379" y="163"/>
                  <a:pt x="379" y="163"/>
                  <a:pt x="379" y="163"/>
                </a:cubicBezTo>
                <a:cubicBezTo>
                  <a:pt x="405" y="190"/>
                  <a:pt x="405" y="190"/>
                  <a:pt x="405" y="190"/>
                </a:cubicBezTo>
                <a:cubicBezTo>
                  <a:pt x="431" y="163"/>
                  <a:pt x="431" y="163"/>
                  <a:pt x="431" y="163"/>
                </a:cubicBezTo>
                <a:cubicBezTo>
                  <a:pt x="541" y="54"/>
                  <a:pt x="541" y="54"/>
                  <a:pt x="541" y="54"/>
                </a:cubicBezTo>
                <a:cubicBezTo>
                  <a:pt x="552" y="43"/>
                  <a:pt x="566" y="37"/>
                  <a:pt x="583" y="37"/>
                </a:cubicBezTo>
                <a:moveTo>
                  <a:pt x="583" y="0"/>
                </a:moveTo>
                <a:cubicBezTo>
                  <a:pt x="557" y="0"/>
                  <a:pt x="533" y="8"/>
                  <a:pt x="515" y="27"/>
                </a:cubicBezTo>
                <a:cubicBezTo>
                  <a:pt x="405" y="137"/>
                  <a:pt x="405" y="137"/>
                  <a:pt x="405" y="137"/>
                </a:cubicBezTo>
                <a:cubicBezTo>
                  <a:pt x="295" y="27"/>
                  <a:pt x="295" y="27"/>
                  <a:pt x="295" y="27"/>
                </a:cubicBezTo>
                <a:cubicBezTo>
                  <a:pt x="277" y="8"/>
                  <a:pt x="253" y="0"/>
                  <a:pt x="227" y="0"/>
                </a:cubicBezTo>
                <a:cubicBezTo>
                  <a:pt x="202" y="0"/>
                  <a:pt x="178" y="8"/>
                  <a:pt x="159" y="27"/>
                </a:cubicBezTo>
                <a:cubicBezTo>
                  <a:pt x="27" y="159"/>
                  <a:pt x="27" y="159"/>
                  <a:pt x="27" y="159"/>
                </a:cubicBezTo>
                <a:cubicBezTo>
                  <a:pt x="9" y="178"/>
                  <a:pt x="0" y="202"/>
                  <a:pt x="0" y="227"/>
                </a:cubicBezTo>
                <a:cubicBezTo>
                  <a:pt x="0" y="253"/>
                  <a:pt x="9" y="276"/>
                  <a:pt x="27" y="295"/>
                </a:cubicBezTo>
                <a:cubicBezTo>
                  <a:pt x="404" y="672"/>
                  <a:pt x="404" y="672"/>
                  <a:pt x="404" y="672"/>
                </a:cubicBezTo>
                <a:cubicBezTo>
                  <a:pt x="406" y="672"/>
                  <a:pt x="406" y="672"/>
                  <a:pt x="406" y="672"/>
                </a:cubicBezTo>
                <a:cubicBezTo>
                  <a:pt x="783" y="295"/>
                  <a:pt x="783" y="295"/>
                  <a:pt x="783" y="295"/>
                </a:cubicBezTo>
                <a:cubicBezTo>
                  <a:pt x="801" y="276"/>
                  <a:pt x="810" y="253"/>
                  <a:pt x="810" y="227"/>
                </a:cubicBezTo>
                <a:cubicBezTo>
                  <a:pt x="810" y="202"/>
                  <a:pt x="801" y="178"/>
                  <a:pt x="783" y="159"/>
                </a:cubicBezTo>
                <a:cubicBezTo>
                  <a:pt x="651" y="27"/>
                  <a:pt x="651" y="27"/>
                  <a:pt x="651" y="27"/>
                </a:cubicBezTo>
                <a:cubicBezTo>
                  <a:pt x="632" y="8"/>
                  <a:pt x="608" y="0"/>
                  <a:pt x="583" y="0"/>
                </a:cubicBezTo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78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Workforce Initiatives – Overview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023582"/>
            <a:ext cx="8229600" cy="4636008"/>
          </a:xfrm>
        </p:spPr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How we do it:</a:t>
            </a:r>
          </a:p>
          <a:p>
            <a:r>
              <a:rPr lang="en-US" sz="2400" dirty="0" smtClean="0"/>
              <a:t>We build partnerships with government agencies, community based organizations and educational institutions to source talent and to develop programs that prepare candidates for roles across our enterprise.</a:t>
            </a:r>
          </a:p>
          <a:p>
            <a:r>
              <a:rPr lang="en-US" sz="2400" dirty="0" smtClean="0"/>
              <a:t>Our team is unique in that no other employer in the US has a team like ours.</a:t>
            </a:r>
          </a:p>
          <a:p>
            <a:endParaRPr lang="en-US" sz="2400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CVS Health and/or one of its affiliates: Confidential &amp; Proprietary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7D88-DCFD-354C-96A5-D863D5E9364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Freeform 41"/>
          <p:cNvSpPr>
            <a:spLocks noChangeAspect="1" noEditPoints="1"/>
          </p:cNvSpPr>
          <p:nvPr/>
        </p:nvSpPr>
        <p:spPr bwMode="auto">
          <a:xfrm>
            <a:off x="7226489" y="4203052"/>
            <a:ext cx="1460311" cy="2026332"/>
          </a:xfrm>
          <a:custGeom>
            <a:avLst/>
            <a:gdLst>
              <a:gd name="T0" fmla="*/ 1378 w 3720"/>
              <a:gd name="T1" fmla="*/ 4684 h 5164"/>
              <a:gd name="T2" fmla="*/ 1073 w 3720"/>
              <a:gd name="T3" fmla="*/ 3696 h 5164"/>
              <a:gd name="T4" fmla="*/ 778 w 3720"/>
              <a:gd name="T5" fmla="*/ 3373 h 5164"/>
              <a:gd name="T6" fmla="*/ 213 w 3720"/>
              <a:gd name="T7" fmla="*/ 2725 h 5164"/>
              <a:gd name="T8" fmla="*/ 146 w 3720"/>
              <a:gd name="T9" fmla="*/ 1136 h 5164"/>
              <a:gd name="T10" fmla="*/ 1136 w 3720"/>
              <a:gd name="T11" fmla="*/ 146 h 5164"/>
              <a:gd name="T12" fmla="*/ 2584 w 3720"/>
              <a:gd name="T13" fmla="*/ 146 h 5164"/>
              <a:gd name="T14" fmla="*/ 3574 w 3720"/>
              <a:gd name="T15" fmla="*/ 1136 h 5164"/>
              <a:gd name="T16" fmla="*/ 3507 w 3720"/>
              <a:gd name="T17" fmla="*/ 2725 h 5164"/>
              <a:gd name="T18" fmla="*/ 2942 w 3720"/>
              <a:gd name="T19" fmla="*/ 3373 h 5164"/>
              <a:gd name="T20" fmla="*/ 2647 w 3720"/>
              <a:gd name="T21" fmla="*/ 3696 h 5164"/>
              <a:gd name="T22" fmla="*/ 2342 w 3720"/>
              <a:gd name="T23" fmla="*/ 4684 h 5164"/>
              <a:gd name="T24" fmla="*/ 1609 w 3720"/>
              <a:gd name="T25" fmla="*/ 4684 h 5164"/>
              <a:gd name="T26" fmla="*/ 2111 w 3720"/>
              <a:gd name="T27" fmla="*/ 4684 h 5164"/>
              <a:gd name="T28" fmla="*/ 2227 w 3720"/>
              <a:gd name="T29" fmla="*/ 4453 h 5164"/>
              <a:gd name="T30" fmla="*/ 2416 w 3720"/>
              <a:gd name="T31" fmla="*/ 3872 h 5164"/>
              <a:gd name="T32" fmla="*/ 1304 w 3720"/>
              <a:gd name="T33" fmla="*/ 4453 h 5164"/>
              <a:gd name="T34" fmla="*/ 1302 w 3720"/>
              <a:gd name="T35" fmla="*/ 3642 h 5164"/>
              <a:gd name="T36" fmla="*/ 2418 w 3720"/>
              <a:gd name="T37" fmla="*/ 3655 h 5164"/>
              <a:gd name="T38" fmla="*/ 2799 w 3720"/>
              <a:gd name="T39" fmla="*/ 3192 h 5164"/>
              <a:gd name="T40" fmla="*/ 3302 w 3720"/>
              <a:gd name="T41" fmla="*/ 2617 h 5164"/>
              <a:gd name="T42" fmla="*/ 3361 w 3720"/>
              <a:gd name="T43" fmla="*/ 1226 h 5164"/>
              <a:gd name="T44" fmla="*/ 2494 w 3720"/>
              <a:gd name="T45" fmla="*/ 359 h 5164"/>
              <a:gd name="T46" fmla="*/ 1226 w 3720"/>
              <a:gd name="T47" fmla="*/ 359 h 5164"/>
              <a:gd name="T48" fmla="*/ 359 w 3720"/>
              <a:gd name="T49" fmla="*/ 1226 h 5164"/>
              <a:gd name="T50" fmla="*/ 418 w 3720"/>
              <a:gd name="T51" fmla="*/ 2617 h 5164"/>
              <a:gd name="T52" fmla="*/ 921 w 3720"/>
              <a:gd name="T53" fmla="*/ 3191 h 5164"/>
              <a:gd name="T54" fmla="*/ 1302 w 3720"/>
              <a:gd name="T55" fmla="*/ 3653 h 5164"/>
              <a:gd name="T56" fmla="*/ 1975 w 3720"/>
              <a:gd name="T57" fmla="*/ 3078 h 5164"/>
              <a:gd name="T58" fmla="*/ 1745 w 3720"/>
              <a:gd name="T59" fmla="*/ 2826 h 5164"/>
              <a:gd name="T60" fmla="*/ 1975 w 3720"/>
              <a:gd name="T61" fmla="*/ 3078 h 5164"/>
              <a:gd name="T62" fmla="*/ 1745 w 3720"/>
              <a:gd name="T63" fmla="*/ 2623 h 5164"/>
              <a:gd name="T64" fmla="*/ 1850 w 3720"/>
              <a:gd name="T65" fmla="*/ 2112 h 5164"/>
              <a:gd name="T66" fmla="*/ 2306 w 3720"/>
              <a:gd name="T67" fmla="*/ 1584 h 5164"/>
              <a:gd name="T68" fmla="*/ 1859 w 3720"/>
              <a:gd name="T69" fmla="*/ 1180 h 5164"/>
              <a:gd name="T70" fmla="*/ 1181 w 3720"/>
              <a:gd name="T71" fmla="*/ 1627 h 5164"/>
              <a:gd name="T72" fmla="*/ 2333 w 3720"/>
              <a:gd name="T73" fmla="*/ 1121 h 5164"/>
              <a:gd name="T74" fmla="*/ 2193 w 3720"/>
              <a:gd name="T75" fmla="*/ 2123 h 5164"/>
              <a:gd name="T76" fmla="*/ 1975 w 3720"/>
              <a:gd name="T77" fmla="*/ 2415 h 5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720" h="5164">
                <a:moveTo>
                  <a:pt x="1860" y="5164"/>
                </a:moveTo>
                <a:cubicBezTo>
                  <a:pt x="1596" y="5164"/>
                  <a:pt x="1379" y="4949"/>
                  <a:pt x="1378" y="4684"/>
                </a:cubicBezTo>
                <a:cubicBezTo>
                  <a:pt x="1073" y="4684"/>
                  <a:pt x="1073" y="4684"/>
                  <a:pt x="1073" y="4684"/>
                </a:cubicBezTo>
                <a:cubicBezTo>
                  <a:pt x="1073" y="3696"/>
                  <a:pt x="1073" y="3696"/>
                  <a:pt x="1073" y="3696"/>
                </a:cubicBezTo>
                <a:cubicBezTo>
                  <a:pt x="1073" y="3601"/>
                  <a:pt x="992" y="3534"/>
                  <a:pt x="858" y="3434"/>
                </a:cubicBezTo>
                <a:cubicBezTo>
                  <a:pt x="836" y="3417"/>
                  <a:pt x="807" y="3395"/>
                  <a:pt x="778" y="3373"/>
                </a:cubicBezTo>
                <a:cubicBezTo>
                  <a:pt x="778" y="3372"/>
                  <a:pt x="778" y="3372"/>
                  <a:pt x="778" y="3372"/>
                </a:cubicBezTo>
                <a:cubicBezTo>
                  <a:pt x="543" y="3204"/>
                  <a:pt x="348" y="2980"/>
                  <a:pt x="213" y="2725"/>
                </a:cubicBezTo>
                <a:cubicBezTo>
                  <a:pt x="74" y="2460"/>
                  <a:pt x="0" y="2161"/>
                  <a:pt x="0" y="1860"/>
                </a:cubicBezTo>
                <a:cubicBezTo>
                  <a:pt x="0" y="1609"/>
                  <a:pt x="49" y="1365"/>
                  <a:pt x="146" y="1136"/>
                </a:cubicBezTo>
                <a:cubicBezTo>
                  <a:pt x="240" y="914"/>
                  <a:pt x="374" y="715"/>
                  <a:pt x="545" y="545"/>
                </a:cubicBezTo>
                <a:cubicBezTo>
                  <a:pt x="716" y="374"/>
                  <a:pt x="914" y="240"/>
                  <a:pt x="1136" y="146"/>
                </a:cubicBezTo>
                <a:cubicBezTo>
                  <a:pt x="1365" y="49"/>
                  <a:pt x="1609" y="0"/>
                  <a:pt x="1860" y="0"/>
                </a:cubicBezTo>
                <a:cubicBezTo>
                  <a:pt x="2111" y="0"/>
                  <a:pt x="2355" y="49"/>
                  <a:pt x="2584" y="146"/>
                </a:cubicBezTo>
                <a:cubicBezTo>
                  <a:pt x="2806" y="240"/>
                  <a:pt x="3004" y="374"/>
                  <a:pt x="3175" y="545"/>
                </a:cubicBezTo>
                <a:cubicBezTo>
                  <a:pt x="3346" y="715"/>
                  <a:pt x="3480" y="914"/>
                  <a:pt x="3574" y="1136"/>
                </a:cubicBezTo>
                <a:cubicBezTo>
                  <a:pt x="3671" y="1365"/>
                  <a:pt x="3720" y="1609"/>
                  <a:pt x="3720" y="1860"/>
                </a:cubicBezTo>
                <a:cubicBezTo>
                  <a:pt x="3720" y="2161"/>
                  <a:pt x="3646" y="2460"/>
                  <a:pt x="3507" y="2725"/>
                </a:cubicBezTo>
                <a:cubicBezTo>
                  <a:pt x="3372" y="2980"/>
                  <a:pt x="3177" y="3204"/>
                  <a:pt x="2942" y="3373"/>
                </a:cubicBezTo>
                <a:cubicBezTo>
                  <a:pt x="2942" y="3373"/>
                  <a:pt x="2942" y="3373"/>
                  <a:pt x="2942" y="3373"/>
                </a:cubicBezTo>
                <a:cubicBezTo>
                  <a:pt x="2914" y="3395"/>
                  <a:pt x="2884" y="3417"/>
                  <a:pt x="2862" y="3434"/>
                </a:cubicBezTo>
                <a:cubicBezTo>
                  <a:pt x="2728" y="3534"/>
                  <a:pt x="2647" y="3601"/>
                  <a:pt x="2647" y="3696"/>
                </a:cubicBezTo>
                <a:cubicBezTo>
                  <a:pt x="2647" y="4684"/>
                  <a:pt x="2647" y="4684"/>
                  <a:pt x="2647" y="4684"/>
                </a:cubicBezTo>
                <a:cubicBezTo>
                  <a:pt x="2342" y="4684"/>
                  <a:pt x="2342" y="4684"/>
                  <a:pt x="2342" y="4684"/>
                </a:cubicBezTo>
                <a:cubicBezTo>
                  <a:pt x="2341" y="4949"/>
                  <a:pt x="2124" y="5164"/>
                  <a:pt x="1860" y="5164"/>
                </a:cubicBezTo>
                <a:close/>
                <a:moveTo>
                  <a:pt x="1609" y="4684"/>
                </a:moveTo>
                <a:cubicBezTo>
                  <a:pt x="1610" y="4821"/>
                  <a:pt x="1723" y="4933"/>
                  <a:pt x="1860" y="4933"/>
                </a:cubicBezTo>
                <a:cubicBezTo>
                  <a:pt x="1997" y="4933"/>
                  <a:pt x="2110" y="4821"/>
                  <a:pt x="2111" y="4684"/>
                </a:cubicBezTo>
                <a:cubicBezTo>
                  <a:pt x="1609" y="4684"/>
                  <a:pt x="1609" y="4684"/>
                  <a:pt x="1609" y="4684"/>
                </a:cubicBezTo>
                <a:close/>
                <a:moveTo>
                  <a:pt x="2227" y="4453"/>
                </a:moveTo>
                <a:cubicBezTo>
                  <a:pt x="2416" y="4453"/>
                  <a:pt x="2416" y="4453"/>
                  <a:pt x="2416" y="4453"/>
                </a:cubicBezTo>
                <a:cubicBezTo>
                  <a:pt x="2416" y="3872"/>
                  <a:pt x="2416" y="3872"/>
                  <a:pt x="2416" y="3872"/>
                </a:cubicBezTo>
                <a:cubicBezTo>
                  <a:pt x="1304" y="3872"/>
                  <a:pt x="1304" y="3872"/>
                  <a:pt x="1304" y="3872"/>
                </a:cubicBezTo>
                <a:cubicBezTo>
                  <a:pt x="1304" y="4453"/>
                  <a:pt x="1304" y="4453"/>
                  <a:pt x="1304" y="4453"/>
                </a:cubicBezTo>
                <a:cubicBezTo>
                  <a:pt x="2227" y="4453"/>
                  <a:pt x="2227" y="4453"/>
                  <a:pt x="2227" y="4453"/>
                </a:cubicBezTo>
                <a:close/>
                <a:moveTo>
                  <a:pt x="1302" y="3642"/>
                </a:moveTo>
                <a:cubicBezTo>
                  <a:pt x="2418" y="3642"/>
                  <a:pt x="2418" y="3642"/>
                  <a:pt x="2418" y="3642"/>
                </a:cubicBezTo>
                <a:cubicBezTo>
                  <a:pt x="2418" y="3655"/>
                  <a:pt x="2418" y="3655"/>
                  <a:pt x="2418" y="3655"/>
                </a:cubicBezTo>
                <a:cubicBezTo>
                  <a:pt x="2438" y="3463"/>
                  <a:pt x="2595" y="3345"/>
                  <a:pt x="2723" y="3249"/>
                </a:cubicBezTo>
                <a:cubicBezTo>
                  <a:pt x="2745" y="3233"/>
                  <a:pt x="2773" y="3212"/>
                  <a:pt x="2799" y="3192"/>
                </a:cubicBezTo>
                <a:cubicBezTo>
                  <a:pt x="2807" y="3185"/>
                  <a:pt x="2807" y="3185"/>
                  <a:pt x="2807" y="3185"/>
                </a:cubicBezTo>
                <a:cubicBezTo>
                  <a:pt x="3014" y="3037"/>
                  <a:pt x="3185" y="2841"/>
                  <a:pt x="3302" y="2617"/>
                </a:cubicBezTo>
                <a:cubicBezTo>
                  <a:pt x="3425" y="2385"/>
                  <a:pt x="3489" y="2123"/>
                  <a:pt x="3489" y="1860"/>
                </a:cubicBezTo>
                <a:cubicBezTo>
                  <a:pt x="3489" y="1640"/>
                  <a:pt x="3446" y="1427"/>
                  <a:pt x="3361" y="1226"/>
                </a:cubicBezTo>
                <a:cubicBezTo>
                  <a:pt x="3279" y="1032"/>
                  <a:pt x="3161" y="858"/>
                  <a:pt x="3012" y="708"/>
                </a:cubicBezTo>
                <a:cubicBezTo>
                  <a:pt x="2862" y="559"/>
                  <a:pt x="2688" y="441"/>
                  <a:pt x="2494" y="359"/>
                </a:cubicBezTo>
                <a:cubicBezTo>
                  <a:pt x="2293" y="274"/>
                  <a:pt x="2080" y="231"/>
                  <a:pt x="1860" y="231"/>
                </a:cubicBezTo>
                <a:cubicBezTo>
                  <a:pt x="1640" y="231"/>
                  <a:pt x="1427" y="274"/>
                  <a:pt x="1226" y="359"/>
                </a:cubicBezTo>
                <a:cubicBezTo>
                  <a:pt x="1032" y="441"/>
                  <a:pt x="858" y="559"/>
                  <a:pt x="708" y="708"/>
                </a:cubicBezTo>
                <a:cubicBezTo>
                  <a:pt x="559" y="858"/>
                  <a:pt x="441" y="1032"/>
                  <a:pt x="359" y="1226"/>
                </a:cubicBezTo>
                <a:cubicBezTo>
                  <a:pt x="274" y="1427"/>
                  <a:pt x="231" y="1640"/>
                  <a:pt x="231" y="1860"/>
                </a:cubicBezTo>
                <a:cubicBezTo>
                  <a:pt x="231" y="2123"/>
                  <a:pt x="296" y="2385"/>
                  <a:pt x="418" y="2617"/>
                </a:cubicBezTo>
                <a:cubicBezTo>
                  <a:pt x="535" y="2841"/>
                  <a:pt x="706" y="3037"/>
                  <a:pt x="912" y="3185"/>
                </a:cubicBezTo>
                <a:cubicBezTo>
                  <a:pt x="921" y="3191"/>
                  <a:pt x="921" y="3191"/>
                  <a:pt x="921" y="3191"/>
                </a:cubicBezTo>
                <a:cubicBezTo>
                  <a:pt x="948" y="3212"/>
                  <a:pt x="975" y="3233"/>
                  <a:pt x="996" y="3249"/>
                </a:cubicBezTo>
                <a:cubicBezTo>
                  <a:pt x="1124" y="3345"/>
                  <a:pt x="1281" y="3462"/>
                  <a:pt x="1302" y="3653"/>
                </a:cubicBezTo>
                <a:cubicBezTo>
                  <a:pt x="1302" y="3642"/>
                  <a:pt x="1302" y="3642"/>
                  <a:pt x="1302" y="3642"/>
                </a:cubicBezTo>
                <a:close/>
                <a:moveTo>
                  <a:pt x="1975" y="3078"/>
                </a:moveTo>
                <a:cubicBezTo>
                  <a:pt x="1745" y="3078"/>
                  <a:pt x="1745" y="3078"/>
                  <a:pt x="1745" y="3078"/>
                </a:cubicBezTo>
                <a:cubicBezTo>
                  <a:pt x="1745" y="2826"/>
                  <a:pt x="1745" y="2826"/>
                  <a:pt x="1745" y="2826"/>
                </a:cubicBezTo>
                <a:cubicBezTo>
                  <a:pt x="1975" y="2826"/>
                  <a:pt x="1975" y="2826"/>
                  <a:pt x="1975" y="2826"/>
                </a:cubicBezTo>
                <a:cubicBezTo>
                  <a:pt x="1975" y="3078"/>
                  <a:pt x="1975" y="3078"/>
                  <a:pt x="1975" y="3078"/>
                </a:cubicBezTo>
                <a:close/>
                <a:moveTo>
                  <a:pt x="1975" y="2623"/>
                </a:moveTo>
                <a:cubicBezTo>
                  <a:pt x="1745" y="2623"/>
                  <a:pt x="1745" y="2623"/>
                  <a:pt x="1745" y="2623"/>
                </a:cubicBezTo>
                <a:cubicBezTo>
                  <a:pt x="1745" y="2415"/>
                  <a:pt x="1745" y="2415"/>
                  <a:pt x="1745" y="2415"/>
                </a:cubicBezTo>
                <a:cubicBezTo>
                  <a:pt x="1745" y="2298"/>
                  <a:pt x="1779" y="2199"/>
                  <a:pt x="1850" y="2112"/>
                </a:cubicBezTo>
                <a:cubicBezTo>
                  <a:pt x="1912" y="2037"/>
                  <a:pt x="1992" y="1982"/>
                  <a:pt x="2062" y="1933"/>
                </a:cubicBezTo>
                <a:cubicBezTo>
                  <a:pt x="2213" y="1829"/>
                  <a:pt x="2306" y="1756"/>
                  <a:pt x="2306" y="1584"/>
                </a:cubicBezTo>
                <a:cubicBezTo>
                  <a:pt x="2306" y="1466"/>
                  <a:pt x="2263" y="1368"/>
                  <a:pt x="2179" y="1294"/>
                </a:cubicBezTo>
                <a:cubicBezTo>
                  <a:pt x="2097" y="1220"/>
                  <a:pt x="1984" y="1180"/>
                  <a:pt x="1859" y="1180"/>
                </a:cubicBezTo>
                <a:cubicBezTo>
                  <a:pt x="1612" y="1180"/>
                  <a:pt x="1412" y="1380"/>
                  <a:pt x="1412" y="1627"/>
                </a:cubicBezTo>
                <a:cubicBezTo>
                  <a:pt x="1181" y="1627"/>
                  <a:pt x="1181" y="1627"/>
                  <a:pt x="1181" y="1627"/>
                </a:cubicBezTo>
                <a:cubicBezTo>
                  <a:pt x="1181" y="1253"/>
                  <a:pt x="1485" y="949"/>
                  <a:pt x="1859" y="949"/>
                </a:cubicBezTo>
                <a:cubicBezTo>
                  <a:pt x="2040" y="949"/>
                  <a:pt x="2209" y="1010"/>
                  <a:pt x="2333" y="1121"/>
                </a:cubicBezTo>
                <a:cubicBezTo>
                  <a:pt x="2466" y="1240"/>
                  <a:pt x="2537" y="1400"/>
                  <a:pt x="2537" y="1584"/>
                </a:cubicBezTo>
                <a:cubicBezTo>
                  <a:pt x="2537" y="1886"/>
                  <a:pt x="2346" y="2018"/>
                  <a:pt x="2193" y="2123"/>
                </a:cubicBezTo>
                <a:cubicBezTo>
                  <a:pt x="2130" y="2167"/>
                  <a:pt x="2070" y="2208"/>
                  <a:pt x="2029" y="2258"/>
                </a:cubicBezTo>
                <a:cubicBezTo>
                  <a:pt x="1992" y="2304"/>
                  <a:pt x="1975" y="2351"/>
                  <a:pt x="1975" y="2415"/>
                </a:cubicBezTo>
                <a:cubicBezTo>
                  <a:pt x="1975" y="2623"/>
                  <a:pt x="1975" y="2623"/>
                  <a:pt x="1975" y="262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78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6152"/>
            <a:ext cx="8229600" cy="4389120"/>
          </a:xfrm>
        </p:spPr>
        <p:txBody>
          <a:bodyPr/>
          <a:lstStyle/>
          <a:p>
            <a:pPr marL="0" lvl="1" indent="0">
              <a:buNone/>
            </a:pPr>
            <a:r>
              <a:rPr lang="en-US" sz="2000" b="1" dirty="0" smtClean="0"/>
              <a:t>Identify a talent need</a:t>
            </a:r>
          </a:p>
          <a:p>
            <a:pPr lvl="1"/>
            <a:r>
              <a:rPr lang="en-US" sz="2000" dirty="0" smtClean="0"/>
              <a:t>Work with our internal partners to identify talent needs and what differentiates the best candidates</a:t>
            </a:r>
          </a:p>
          <a:p>
            <a:pPr marL="0" lvl="1" indent="0">
              <a:buNone/>
            </a:pPr>
            <a:r>
              <a:rPr lang="en-US" sz="2000" b="1" dirty="0" smtClean="0"/>
              <a:t>Find a partner</a:t>
            </a:r>
          </a:p>
          <a:p>
            <a:pPr lvl="1"/>
            <a:r>
              <a:rPr lang="en-US" sz="2000" dirty="0" smtClean="0"/>
              <a:t>Employer-friendly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What can each side offer?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Is there funding available?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What’s the desired outcome?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How much effort will it take?</a:t>
            </a:r>
          </a:p>
          <a:p>
            <a:r>
              <a:rPr lang="en-US" sz="2000" dirty="0"/>
              <a:t>Build a pipeline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A pipeline is supported, scalable, successful and sustainable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CVS Health and/or one of its affiliates: Confidential &amp;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7D88-DCFD-354C-96A5-D863D5E9364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MRC Total Store Training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Adults of all ages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8 weeks, 2 days a week, 4 hours per class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Locations across Massachusetts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Curriculum is part CVS, part MRC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Delivered by trainers contracted by MRC, supported by CVS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MRC chooses the students using CVS criteria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CVS presents to all classes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CVS Health and/or one of its affiliates: Confidential &amp;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7D88-DCFD-354C-96A5-D863D5E9364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172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MRC - Recipe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6287"/>
            <a:ext cx="8229600" cy="5158853"/>
          </a:xfrm>
        </p:spPr>
        <p:txBody>
          <a:bodyPr/>
          <a:lstStyle/>
          <a:p>
            <a:r>
              <a:rPr lang="en-US" sz="2400" dirty="0" smtClean="0"/>
              <a:t>MRC provides: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Training sites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Trainers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Vetted candidates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Job readiness curriculum &amp; preparation</a:t>
            </a:r>
          </a:p>
          <a:p>
            <a:r>
              <a:rPr lang="en-US" sz="2400" dirty="0" smtClean="0"/>
              <a:t>CVS provides: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Our training curriculum &amp; LMS access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SMEs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Additional job readiness preparation resources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Jobs!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CVS Health and/or one of its affiliates: Confidential &amp;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7D88-DCFD-354C-96A5-D863D5E9364D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Champions!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 CVS Health and/or one of its affiliates: Confidential &amp;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7D88-DCFD-354C-96A5-D863D5E9364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 descr="C:\Users\RSLaferriere\Pictures\AIM Annual-02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6889" y="2014633"/>
            <a:ext cx="5982902" cy="399054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0627" y="1216152"/>
            <a:ext cx="73697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John Gould Education &amp; Workforce Development Award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8" grpId="1" build="allAtOnce"/>
    </p:bldLst>
  </p:timing>
</p:sld>
</file>

<file path=ppt/theme/theme1.xml><?xml version="1.0" encoding="utf-8"?>
<a:theme xmlns:a="http://schemas.openxmlformats.org/drawingml/2006/main" name="CVS_Health_PPT_EVERYDAY_Template_v02">
  <a:themeElements>
    <a:clrScheme name="CVS Health">
      <a:dk1>
        <a:sysClr val="windowText" lastClr="000000"/>
      </a:dk1>
      <a:lt1>
        <a:sysClr val="window" lastClr="FFFFFF"/>
      </a:lt1>
      <a:dk2>
        <a:srgbClr val="CC0000"/>
      </a:dk2>
      <a:lt2>
        <a:srgbClr val="F0F0F0"/>
      </a:lt2>
      <a:accent1>
        <a:srgbClr val="7FBDEB"/>
      </a:accent1>
      <a:accent2>
        <a:srgbClr val="646464"/>
      </a:accent2>
      <a:accent3>
        <a:srgbClr val="A7CE39"/>
      </a:accent3>
      <a:accent4>
        <a:srgbClr val="37BAAB"/>
      </a:accent4>
      <a:accent5>
        <a:srgbClr val="003C54"/>
      </a:accent5>
      <a:accent6>
        <a:srgbClr val="ABABAB"/>
      </a:accent6>
      <a:hlink>
        <a:srgbClr val="37BAAB"/>
      </a:hlink>
      <a:folHlink>
        <a:srgbClr val="ABABAB"/>
      </a:folHlink>
    </a:clrScheme>
    <a:fontScheme name="CVS Healt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CC0000"/>
        </a:solidFill>
        <a:ln>
          <a:noFill/>
          <a:miter lim="800000"/>
        </a:ln>
        <a:effectLst/>
      </a:spPr>
      <a:bodyPr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gray">
        <a:ln w="101600" cmpd="sng">
          <a:solidFill>
            <a:schemeClr val="bg1">
              <a:lumMod val="75000"/>
            </a:schemeClr>
          </a:solidFill>
          <a:miter lim="800000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CVS_Health_PPT_EVERYDAY_Template_v02</Template>
  <TotalTime>0</TotalTime>
  <Words>883</Words>
  <Application>Microsoft Office PowerPoint</Application>
  <PresentationFormat>On-screen Show (4:3)</PresentationFormat>
  <Paragraphs>158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Lucida Grande</vt:lpstr>
      <vt:lpstr>CVS_Health_PPT_EVERYDAY_Template_v02</vt:lpstr>
      <vt:lpstr>    CVS Health Workforce Initiatives  Building Talent Pipelines for an Inclusive Workforce</vt:lpstr>
      <vt:lpstr>Workforce Initiatives – Overview</vt:lpstr>
      <vt:lpstr>Workforce Initiatives – Overview</vt:lpstr>
      <vt:lpstr>Workforce Initiatives – Overview</vt:lpstr>
      <vt:lpstr>Workforce Initiatives – Overview</vt:lpstr>
      <vt:lpstr>Our approach</vt:lpstr>
      <vt:lpstr>MRC Total Store Training Program</vt:lpstr>
      <vt:lpstr>MRC - Recipe</vt:lpstr>
      <vt:lpstr>Champions!</vt:lpstr>
      <vt:lpstr>JVS Transitions to Work</vt:lpstr>
      <vt:lpstr>Champions!</vt:lpstr>
      <vt:lpstr>Regional Employment Collaboratives</vt:lpstr>
      <vt:lpstr>Success!</vt:lpstr>
      <vt:lpstr>Refer &amp; influence - wins</vt:lpstr>
      <vt:lpstr>Measuring success</vt:lpstr>
      <vt:lpstr>The Business Case</vt:lpstr>
      <vt:lpstr>What’s next?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2016-03-21T14:39:38Z</dcterms:created>
  <dcterms:modified xsi:type="dcterms:W3CDTF">2018-03-21T13:47:58Z</dcterms:modified>
</cp:coreProperties>
</file>