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88" r:id="rId2"/>
    <p:sldMasterId id="2147483706" r:id="rId3"/>
  </p:sldMasterIdLst>
  <p:notesMasterIdLst>
    <p:notesMasterId r:id="rId83"/>
  </p:notesMasterIdLst>
  <p:sldIdLst>
    <p:sldId id="258" r:id="rId4"/>
    <p:sldId id="641" r:id="rId5"/>
    <p:sldId id="725" r:id="rId6"/>
    <p:sldId id="642" r:id="rId7"/>
    <p:sldId id="608" r:id="rId8"/>
    <p:sldId id="609" r:id="rId9"/>
    <p:sldId id="594" r:id="rId10"/>
    <p:sldId id="598" r:id="rId11"/>
    <p:sldId id="599" r:id="rId12"/>
    <p:sldId id="580" r:id="rId13"/>
    <p:sldId id="584" r:id="rId14"/>
    <p:sldId id="600" r:id="rId15"/>
    <p:sldId id="575" r:id="rId16"/>
    <p:sldId id="577" r:id="rId17"/>
    <p:sldId id="707" r:id="rId18"/>
    <p:sldId id="616" r:id="rId19"/>
    <p:sldId id="727" r:id="rId20"/>
    <p:sldId id="670" r:id="rId21"/>
    <p:sldId id="659" r:id="rId22"/>
    <p:sldId id="662" r:id="rId23"/>
    <p:sldId id="660" r:id="rId24"/>
    <p:sldId id="661" r:id="rId25"/>
    <p:sldId id="663" r:id="rId26"/>
    <p:sldId id="664" r:id="rId27"/>
    <p:sldId id="666" r:id="rId28"/>
    <p:sldId id="665" r:id="rId29"/>
    <p:sldId id="717" r:id="rId30"/>
    <p:sldId id="726" r:id="rId31"/>
    <p:sldId id="722" r:id="rId32"/>
    <p:sldId id="720" r:id="rId33"/>
    <p:sldId id="617" r:id="rId34"/>
    <p:sldId id="702" r:id="rId35"/>
    <p:sldId id="618" r:id="rId36"/>
    <p:sldId id="626" r:id="rId37"/>
    <p:sldId id="622" r:id="rId38"/>
    <p:sldId id="623" r:id="rId39"/>
    <p:sldId id="624" r:id="rId40"/>
    <p:sldId id="627" r:id="rId41"/>
    <p:sldId id="625" r:id="rId42"/>
    <p:sldId id="709" r:id="rId43"/>
    <p:sldId id="632" r:id="rId44"/>
    <p:sldId id="633" r:id="rId45"/>
    <p:sldId id="629" r:id="rId46"/>
    <p:sldId id="630" r:id="rId47"/>
    <p:sldId id="631" r:id="rId48"/>
    <p:sldId id="693" r:id="rId49"/>
    <p:sldId id="691" r:id="rId50"/>
    <p:sldId id="692" r:id="rId51"/>
    <p:sldId id="690" r:id="rId52"/>
    <p:sldId id="634" r:id="rId53"/>
    <p:sldId id="668" r:id="rId54"/>
    <p:sldId id="669" r:id="rId55"/>
    <p:sldId id="723" r:id="rId56"/>
    <p:sldId id="635" r:id="rId57"/>
    <p:sldId id="667" r:id="rId58"/>
    <p:sldId id="647" r:id="rId59"/>
    <p:sldId id="648" r:id="rId60"/>
    <p:sldId id="649" r:id="rId61"/>
    <p:sldId id="646" r:id="rId62"/>
    <p:sldId id="672" r:id="rId63"/>
    <p:sldId id="673" r:id="rId64"/>
    <p:sldId id="676" r:id="rId65"/>
    <p:sldId id="677" r:id="rId66"/>
    <p:sldId id="678" r:id="rId67"/>
    <p:sldId id="679" r:id="rId68"/>
    <p:sldId id="680" r:id="rId69"/>
    <p:sldId id="681" r:id="rId70"/>
    <p:sldId id="706" r:id="rId71"/>
    <p:sldId id="682" r:id="rId72"/>
    <p:sldId id="683" r:id="rId73"/>
    <p:sldId id="686" r:id="rId74"/>
    <p:sldId id="687" r:id="rId75"/>
    <p:sldId id="711" r:id="rId76"/>
    <p:sldId id="712" r:id="rId77"/>
    <p:sldId id="713" r:id="rId78"/>
    <p:sldId id="714" r:id="rId79"/>
    <p:sldId id="715" r:id="rId80"/>
    <p:sldId id="716" r:id="rId81"/>
    <p:sldId id="461" r:id="rId82"/>
  </p:sldIdLst>
  <p:sldSz cx="12192000" cy="6858000"/>
  <p:notesSz cx="6858000" cy="9144000"/>
  <p:embeddedFontLst>
    <p:embeddedFont>
      <p:font typeface="Calibri" panose="020F0502020204030204" pitchFamily="34" charset="0"/>
      <p:regular r:id="rId84"/>
      <p:bold r:id="rId85"/>
      <p:italic r:id="rId86"/>
      <p:boldItalic r:id="rId87"/>
    </p:embeddedFont>
    <p:embeddedFont>
      <p:font typeface="Century" panose="02040604050505020304" pitchFamily="18" charset="0"/>
      <p:regular r:id="rId88"/>
    </p:embeddedFont>
    <p:embeddedFont>
      <p:font typeface="Century Gothic" panose="020B0502020202020204" pitchFamily="34" charset="0"/>
      <p:regular r:id="rId89"/>
      <p:bold r:id="rId90"/>
      <p:italic r:id="rId91"/>
      <p:boldItalic r:id="rId92"/>
    </p:embeddedFont>
    <p:embeddedFont>
      <p:font typeface="Franklin Gothic Demi" panose="020B0603020102020204" pitchFamily="34" charset="0"/>
      <p:regular r:id="rId93"/>
      <p:bold r:id="rId94"/>
      <p:italic r:id="rId95"/>
      <p:boldItalic r:id="rId96"/>
    </p:embeddedFont>
    <p:embeddedFont>
      <p:font typeface="Gautami" panose="020B0502040204020203" pitchFamily="34" charset="0"/>
      <p:regular r:id="rId97"/>
      <p:bold r:id="rId98"/>
    </p:embeddedFont>
    <p:embeddedFont>
      <p:font typeface="Georgia" panose="02040502050405020303" pitchFamily="18" charset="0"/>
      <p:regular r:id="rId99"/>
      <p:bold r:id="rId100"/>
      <p:italic r:id="rId101"/>
      <p:boldItalic r:id="rId102"/>
    </p:embeddedFont>
    <p:embeddedFont>
      <p:font typeface="High Tower Text" panose="02040502050506030303" pitchFamily="18" charset="77"/>
      <p:regular r:id="rId103"/>
      <p:italic r:id="rId104"/>
    </p:embeddedFont>
    <p:embeddedFont>
      <p:font typeface="Source Sans Pro" panose="020B0503030403020204" pitchFamily="34" charset="0"/>
      <p:regular r:id="rId105"/>
      <p:bold r:id="rId106"/>
      <p:italic r:id="rId107"/>
      <p:boldItalic r:id="rId108"/>
    </p:embeddedFont>
    <p:embeddedFont>
      <p:font typeface="Tahoma" panose="020B0604030504040204" pitchFamily="34" charset="0"/>
      <p:regular r:id="rId109"/>
      <p:bold r:id="rId110"/>
    </p:embeddedFont>
    <p:embeddedFont>
      <p:font typeface="Times" pitchFamily="2" charset="0"/>
      <p:regular r:id="rId111"/>
      <p:bold r:id="rId112"/>
      <p:italic r:id="rId113"/>
      <p:boldItalic r:id="rId1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83"/>
    <a:srgbClr val="DDA037"/>
    <a:srgbClr val="5174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8D586-B61E-4B71-B939-7DFD1D3A9D59}" v="111" dt="2022-02-25T17:32:51.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31" d="100"/>
          <a:sy n="131" d="100"/>
        </p:scale>
        <p:origin x="352" y="184"/>
      </p:cViewPr>
      <p:guideLst/>
    </p:cSldViewPr>
  </p:slideViewPr>
  <p:notesTextViewPr>
    <p:cViewPr>
      <p:scale>
        <a:sx n="1" d="1"/>
        <a:sy n="1" d="1"/>
      </p:scale>
      <p:origin x="0" y="0"/>
    </p:cViewPr>
  </p:notesTextViewPr>
  <p:sorterViewPr>
    <p:cViewPr>
      <p:scale>
        <a:sx n="90" d="100"/>
        <a:sy n="90" d="100"/>
      </p:scale>
      <p:origin x="0" y="-20849"/>
    </p:cViewPr>
  </p:sorterViewPr>
  <p:notesViewPr>
    <p:cSldViewPr snapToGrid="0">
      <p:cViewPr varScale="1">
        <p:scale>
          <a:sx n="87" d="100"/>
          <a:sy n="87" d="100"/>
        </p:scale>
        <p:origin x="3838" y="5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fntdata"/><Relationship Id="rId89" Type="http://schemas.openxmlformats.org/officeDocument/2006/relationships/font" Target="fonts/font6.fntdata"/><Relationship Id="rId112" Type="http://schemas.openxmlformats.org/officeDocument/2006/relationships/font" Target="fonts/font29.fntdata"/><Relationship Id="rId16" Type="http://schemas.openxmlformats.org/officeDocument/2006/relationships/slide" Target="slides/slide13.xml"/><Relationship Id="rId107" Type="http://schemas.openxmlformats.org/officeDocument/2006/relationships/font" Target="fonts/font2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9.fntdata"/><Relationship Id="rId5" Type="http://schemas.openxmlformats.org/officeDocument/2006/relationships/slide" Target="slides/slide2.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30.fntdata"/><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font" Target="fonts/font2.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0.fntdata"/><Relationship Id="rId108" Type="http://schemas.openxmlformats.org/officeDocument/2006/relationships/font" Target="fonts/font2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31.fntdata"/><Relationship Id="rId119"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2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4.fntdata"/><Relationship Id="rId104" Type="http://schemas.openxmlformats.org/officeDocument/2006/relationships/font" Target="fonts/font2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4.fntdata"/><Relationship Id="rId110" Type="http://schemas.openxmlformats.org/officeDocument/2006/relationships/font" Target="fonts/font27.fntdata"/><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7.fntdata"/><Relationship Id="rId105"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notesMaster" Target="notesMasters/notesMaster1.xml"/><Relationship Id="rId88" Type="http://schemas.openxmlformats.org/officeDocument/2006/relationships/font" Target="fonts/font5.fntdata"/><Relationship Id="rId111" Type="http://schemas.openxmlformats.org/officeDocument/2006/relationships/font" Target="fonts/font2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B77BE-303A-45BB-8045-AE8918A4769C}" type="datetimeFigureOut">
              <a:rPr lang="en-US" smtClean="0"/>
              <a:t>2/28/22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8EDB7-D9DA-4115-8CC6-BB1F6FE6E64A}" type="slidenum">
              <a:rPr lang="en-US" smtClean="0"/>
              <a:t>‹#›</a:t>
            </a:fld>
            <a:endParaRPr lang="en-US"/>
          </a:p>
        </p:txBody>
      </p:sp>
    </p:spTree>
    <p:extLst>
      <p:ext uri="{BB962C8B-B14F-4D97-AF65-F5344CB8AC3E}">
        <p14:creationId xmlns:p14="http://schemas.microsoft.com/office/powerpoint/2010/main" val="37712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EA19-386B-4D9C-8ABE-47351F011E82}" type="slidenum">
              <a:rPr lang="en-US" smtClean="0"/>
              <a:t>5</a:t>
            </a:fld>
            <a:endParaRPr lang="en-US" dirty="0"/>
          </a:p>
        </p:txBody>
      </p:sp>
    </p:spTree>
    <p:extLst>
      <p:ext uri="{BB962C8B-B14F-4D97-AF65-F5344CB8AC3E}">
        <p14:creationId xmlns:p14="http://schemas.microsoft.com/office/powerpoint/2010/main" val="225663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identified</a:t>
            </a:r>
            <a:r>
              <a:rPr lang="en-US" baseline="0" dirty="0"/>
              <a:t> the 10 steps to cybersecurity, but these are also considered targets/.</a:t>
            </a:r>
            <a:endParaRPr lang="en-US" dirty="0"/>
          </a:p>
        </p:txBody>
      </p:sp>
      <p:sp>
        <p:nvSpPr>
          <p:cNvPr id="4" name="Slide Number Placeholder 3"/>
          <p:cNvSpPr>
            <a:spLocks noGrp="1"/>
          </p:cNvSpPr>
          <p:nvPr>
            <p:ph type="sldNum" sz="quarter" idx="10"/>
          </p:nvPr>
        </p:nvSpPr>
        <p:spPr/>
        <p:txBody>
          <a:bodyPr/>
          <a:lstStyle/>
          <a:p>
            <a:pPr>
              <a:defRPr/>
            </a:pPr>
            <a:fld id="{B2CC5626-5EE0-49D3-AA42-6AD43DEC5B6B}" type="slidenum">
              <a:rPr lang="en-US" altLang="en-US" smtClean="0"/>
              <a:pPr>
                <a:defRPr/>
              </a:pPr>
              <a:t>18</a:t>
            </a:fld>
            <a:endParaRPr lang="en-US" altLang="en-US"/>
          </a:p>
        </p:txBody>
      </p:sp>
    </p:spTree>
    <p:extLst>
      <p:ext uri="{BB962C8B-B14F-4D97-AF65-F5344CB8AC3E}">
        <p14:creationId xmlns:p14="http://schemas.microsoft.com/office/powerpoint/2010/main" val="237482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2CC5626-5EE0-49D3-AA42-6AD43DEC5B6B}" type="slidenum">
              <a:rPr lang="en-US" altLang="en-US" smtClean="0"/>
              <a:pPr>
                <a:defRPr/>
              </a:pPr>
              <a:t>21</a:t>
            </a:fld>
            <a:endParaRPr lang="en-US" altLang="en-US"/>
          </a:p>
        </p:txBody>
      </p:sp>
    </p:spTree>
    <p:extLst>
      <p:ext uri="{BB962C8B-B14F-4D97-AF65-F5344CB8AC3E}">
        <p14:creationId xmlns:p14="http://schemas.microsoft.com/office/powerpoint/2010/main" val="140796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EA19-386B-4D9C-8ABE-47351F011E82}" type="slidenum">
              <a:rPr lang="en-US" smtClean="0"/>
              <a:t>31</a:t>
            </a:fld>
            <a:endParaRPr lang="en-US" dirty="0"/>
          </a:p>
        </p:txBody>
      </p:sp>
    </p:spTree>
    <p:extLst>
      <p:ext uri="{BB962C8B-B14F-4D97-AF65-F5344CB8AC3E}">
        <p14:creationId xmlns:p14="http://schemas.microsoft.com/office/powerpoint/2010/main" val="371931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0EC6F7E-15CC-47B3-A824-6AB4EF0CB829}"/>
              </a:ext>
            </a:extLst>
          </p:cNvPr>
          <p:cNvSpPr>
            <a:spLocks noGrp="1" noRot="1" noChangeAspect="1" noChangeArrowheads="1" noTextEdit="1"/>
          </p:cNvSpPr>
          <p:nvPr>
            <p:ph type="sldImg"/>
          </p:nvPr>
        </p:nvSpPr>
        <p:spPr>
          <a:xfrm>
            <a:off x="641350" y="1162050"/>
            <a:ext cx="5575300" cy="3136900"/>
          </a:xfrm>
          <a:ln/>
        </p:spPr>
      </p:sp>
      <p:sp>
        <p:nvSpPr>
          <p:cNvPr id="3" name="Notes Placeholder 2">
            <a:extLst>
              <a:ext uri="{FF2B5EF4-FFF2-40B4-BE49-F238E27FC236}">
                <a16:creationId xmlns:a16="http://schemas.microsoft.com/office/drawing/2014/main" id="{6902C853-384C-4DEC-A9AE-A2CBA2F7A007}"/>
              </a:ext>
            </a:extLst>
          </p:cNvPr>
          <p:cNvSpPr>
            <a:spLocks noGrp="1"/>
          </p:cNvSpPr>
          <p:nvPr>
            <p:ph type="body" idx="1"/>
          </p:nvPr>
        </p:nvSpPr>
        <p:spPr/>
        <p:txBody>
          <a:bodyPr/>
          <a:lstStyle/>
          <a:p>
            <a:pPr marL="342900" indent="-342900">
              <a:buFont typeface="Courier New" panose="02070309020205020404" pitchFamily="49" charset="0"/>
              <a:buChar char="o"/>
              <a:defRPr/>
            </a:pPr>
            <a:r>
              <a:rPr lang="en-US" dirty="0">
                <a:solidFill>
                  <a:srgbClr val="000000"/>
                </a:solidFill>
                <a:latin typeface="Times New Roman" panose="02020603050405020304" pitchFamily="18" charset="0"/>
              </a:rPr>
              <a:t>Criminal</a:t>
            </a:r>
            <a:r>
              <a:rPr lang="en-US" baseline="0" dirty="0">
                <a:solidFill>
                  <a:srgbClr val="000000"/>
                </a:solidFill>
                <a:latin typeface="Times New Roman" panose="02020603050405020304" pitchFamily="18" charset="0"/>
              </a:rPr>
              <a:t>s target any event.  </a:t>
            </a:r>
            <a:r>
              <a:rPr lang="en-US" dirty="0">
                <a:solidFill>
                  <a:srgbClr val="000000"/>
                </a:solidFill>
                <a:latin typeface="Times New Roman" panose="02020603050405020304" pitchFamily="18" charset="0"/>
              </a:rPr>
              <a:t>Coronavirus-Themed Phishing Emails – Most organizations reported a mass flood of phishing related traffic and had to work quickly to make users aware and block links.</a:t>
            </a:r>
          </a:p>
          <a:p>
            <a:pPr marL="342900" indent="-342900">
              <a:buFont typeface="Courier New" panose="02070309020205020404" pitchFamily="49" charset="0"/>
              <a:buChar char="o"/>
              <a:defRPr/>
            </a:pPr>
            <a:r>
              <a:rPr lang="en-US" dirty="0">
                <a:solidFill>
                  <a:srgbClr val="000000"/>
                </a:solidFill>
                <a:latin typeface="Times New Roman" panose="02020603050405020304" pitchFamily="18" charset="0"/>
              </a:rPr>
              <a:t>Fake Coronavirus related Websites and infection map tracking sites</a:t>
            </a:r>
          </a:p>
          <a:p>
            <a:pPr marL="342900" indent="-342900">
              <a:buFont typeface="Courier New" panose="02070309020205020404" pitchFamily="49" charset="0"/>
              <a:buChar char="o"/>
              <a:defRPr/>
            </a:pPr>
            <a:r>
              <a:rPr lang="en-US" dirty="0">
                <a:solidFill>
                  <a:srgbClr val="000000"/>
                </a:solidFill>
                <a:latin typeface="Times New Roman" panose="02020603050405020304" pitchFamily="18" charset="0"/>
              </a:rPr>
              <a:t>Malicious / Fake COVID-19 related websites attempting to harvest user credentials </a:t>
            </a:r>
          </a:p>
          <a:p>
            <a:pPr marL="342900" indent="-342900">
              <a:buFont typeface="Courier New" panose="02070309020205020404" pitchFamily="49" charset="0"/>
              <a:buChar char="o"/>
              <a:defRPr/>
            </a:pPr>
            <a:r>
              <a:rPr lang="en-US" dirty="0">
                <a:solidFill>
                  <a:srgbClr val="000000"/>
                </a:solidFill>
                <a:latin typeface="Times New Roman" panose="02020603050405020304" pitchFamily="18" charset="0"/>
              </a:rPr>
              <a:t>Increase in Coronavirus-related Cyberattacks included Ransomware and DDOS attacks</a:t>
            </a:r>
          </a:p>
          <a:p>
            <a:pPr marL="342900" indent="-342900">
              <a:buFont typeface="Courier New" panose="02070309020205020404" pitchFamily="49" charset="0"/>
              <a:buChar char="o"/>
              <a:defRPr/>
            </a:pPr>
            <a:r>
              <a:rPr lang="en-US" dirty="0">
                <a:solidFill>
                  <a:srgbClr val="000000"/>
                </a:solidFill>
                <a:latin typeface="Times New Roman" panose="02020603050405020304" pitchFamily="18" charset="0"/>
              </a:rPr>
              <a:t>Cyberattacks directed at Healthcare organizations including publishing sensitive agency data</a:t>
            </a:r>
          </a:p>
          <a:p>
            <a:pPr>
              <a:defRPr/>
            </a:pPr>
            <a:endParaRPr lang="en-US" dirty="0"/>
          </a:p>
        </p:txBody>
      </p:sp>
      <p:sp>
        <p:nvSpPr>
          <p:cNvPr id="23556" name="Slide Number Placeholder 3">
            <a:extLst>
              <a:ext uri="{FF2B5EF4-FFF2-40B4-BE49-F238E27FC236}">
                <a16:creationId xmlns:a16="http://schemas.microsoft.com/office/drawing/2014/main" id="{ACF53065-9DCD-4FA8-81BA-9AB15B022C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175">
              <a:defRPr sz="2400">
                <a:solidFill>
                  <a:schemeClr val="tx1"/>
                </a:solidFill>
                <a:latin typeface="Arial" panose="020B0604020202020204" pitchFamily="34" charset="0"/>
              </a:defRPr>
            </a:lvl1pPr>
            <a:lvl2pPr marL="742950" indent="-285750" defTabSz="892175">
              <a:defRPr sz="2400">
                <a:solidFill>
                  <a:schemeClr val="tx1"/>
                </a:solidFill>
                <a:latin typeface="Arial" panose="020B0604020202020204" pitchFamily="34" charset="0"/>
              </a:defRPr>
            </a:lvl2pPr>
            <a:lvl3pPr marL="1143000" indent="-228600" defTabSz="892175">
              <a:defRPr sz="2400">
                <a:solidFill>
                  <a:schemeClr val="tx1"/>
                </a:solidFill>
                <a:latin typeface="Arial" panose="020B0604020202020204" pitchFamily="34" charset="0"/>
              </a:defRPr>
            </a:lvl3pPr>
            <a:lvl4pPr marL="1600200" indent="-228600" defTabSz="892175">
              <a:defRPr sz="2400">
                <a:solidFill>
                  <a:schemeClr val="tx1"/>
                </a:solidFill>
                <a:latin typeface="Arial" panose="020B0604020202020204" pitchFamily="34" charset="0"/>
              </a:defRPr>
            </a:lvl4pPr>
            <a:lvl5pPr marL="2057400" indent="-228600" defTabSz="892175">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892175" rtl="0" eaLnBrk="1" fontAlgn="auto" latinLnBrk="0" hangingPunct="1">
              <a:lnSpc>
                <a:spcPct val="100000"/>
              </a:lnSpc>
              <a:spcBef>
                <a:spcPts val="0"/>
              </a:spcBef>
              <a:spcAft>
                <a:spcPts val="0"/>
              </a:spcAft>
              <a:buClrTx/>
              <a:buSzTx/>
              <a:buFontTx/>
              <a:buNone/>
              <a:tabLst/>
              <a:defRPr/>
            </a:pPr>
            <a:fld id="{52DC071D-693E-4179-BE52-4B346B2415D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2175"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08983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5/30/18</a:t>
            </a:r>
          </a:p>
        </p:txBody>
      </p:sp>
    </p:spTree>
    <p:extLst>
      <p:ext uri="{BB962C8B-B14F-4D97-AF65-F5344CB8AC3E}">
        <p14:creationId xmlns:p14="http://schemas.microsoft.com/office/powerpoint/2010/main" val="1493260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dirty="0"/>
          </a:p>
        </p:txBody>
      </p:sp>
      <p:sp>
        <p:nvSpPr>
          <p:cNvPr id="14340"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514" indent="-285582">
              <a:defRPr>
                <a:solidFill>
                  <a:schemeClr val="tx1"/>
                </a:solidFill>
                <a:latin typeface="Times New Roman" panose="02020603050405020304" pitchFamily="18" charset="0"/>
              </a:defRPr>
            </a:lvl2pPr>
            <a:lvl3pPr marL="1142330" indent="-228466">
              <a:defRPr>
                <a:solidFill>
                  <a:schemeClr val="tx1"/>
                </a:solidFill>
                <a:latin typeface="Times New Roman" panose="02020603050405020304" pitchFamily="18" charset="0"/>
              </a:defRPr>
            </a:lvl3pPr>
            <a:lvl4pPr marL="1599261" indent="-228466">
              <a:defRPr>
                <a:solidFill>
                  <a:schemeClr val="tx1"/>
                </a:solidFill>
                <a:latin typeface="Times New Roman" panose="02020603050405020304" pitchFamily="18" charset="0"/>
              </a:defRPr>
            </a:lvl4pPr>
            <a:lvl5pPr marL="2056193" indent="-228466">
              <a:defRPr>
                <a:solidFill>
                  <a:schemeClr val="tx1"/>
                </a:solidFill>
                <a:latin typeface="Times New Roman" panose="02020603050405020304" pitchFamily="18" charset="0"/>
              </a:defRPr>
            </a:lvl5pPr>
            <a:lvl6pPr marL="2513125" indent="-228466" eaLnBrk="0" fontAlgn="base" hangingPunct="0">
              <a:spcBef>
                <a:spcPct val="0"/>
              </a:spcBef>
              <a:spcAft>
                <a:spcPct val="0"/>
              </a:spcAft>
              <a:defRPr>
                <a:solidFill>
                  <a:schemeClr val="tx1"/>
                </a:solidFill>
                <a:latin typeface="Times New Roman" panose="02020603050405020304" pitchFamily="18" charset="0"/>
              </a:defRPr>
            </a:lvl6pPr>
            <a:lvl7pPr marL="2970056" indent="-228466" eaLnBrk="0" fontAlgn="base" hangingPunct="0">
              <a:spcBef>
                <a:spcPct val="0"/>
              </a:spcBef>
              <a:spcAft>
                <a:spcPct val="0"/>
              </a:spcAft>
              <a:defRPr>
                <a:solidFill>
                  <a:schemeClr val="tx1"/>
                </a:solidFill>
                <a:latin typeface="Times New Roman" panose="02020603050405020304" pitchFamily="18" charset="0"/>
              </a:defRPr>
            </a:lvl7pPr>
            <a:lvl8pPr marL="3426989" indent="-228466" eaLnBrk="0" fontAlgn="base" hangingPunct="0">
              <a:spcBef>
                <a:spcPct val="0"/>
              </a:spcBef>
              <a:spcAft>
                <a:spcPct val="0"/>
              </a:spcAft>
              <a:defRPr>
                <a:solidFill>
                  <a:schemeClr val="tx1"/>
                </a:solidFill>
                <a:latin typeface="Times New Roman" panose="02020603050405020304" pitchFamily="18" charset="0"/>
              </a:defRPr>
            </a:lvl8pPr>
            <a:lvl9pPr marL="3883920" indent="-228466"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56C8AC-F695-420B-9B73-295EFB79400E}"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925330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https.</a:t>
            </a:r>
            <a:r>
              <a:rPr lang="en-US" baseline="0" dirty="0"/>
              <a:t>  If http, may be malicious.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C5626-5EE0-49D3-AA42-6AD43DEC5B6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8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a:p>
        </p:txBody>
      </p:sp>
      <p:sp>
        <p:nvSpPr>
          <p:cNvPr id="14340"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514" indent="-285582">
              <a:defRPr>
                <a:solidFill>
                  <a:schemeClr val="tx1"/>
                </a:solidFill>
                <a:latin typeface="Times New Roman" panose="02020603050405020304" pitchFamily="18" charset="0"/>
              </a:defRPr>
            </a:lvl2pPr>
            <a:lvl3pPr marL="1142330" indent="-228466">
              <a:defRPr>
                <a:solidFill>
                  <a:schemeClr val="tx1"/>
                </a:solidFill>
                <a:latin typeface="Times New Roman" panose="02020603050405020304" pitchFamily="18" charset="0"/>
              </a:defRPr>
            </a:lvl3pPr>
            <a:lvl4pPr marL="1599261" indent="-228466">
              <a:defRPr>
                <a:solidFill>
                  <a:schemeClr val="tx1"/>
                </a:solidFill>
                <a:latin typeface="Times New Roman" panose="02020603050405020304" pitchFamily="18" charset="0"/>
              </a:defRPr>
            </a:lvl4pPr>
            <a:lvl5pPr marL="2056193" indent="-228466">
              <a:defRPr>
                <a:solidFill>
                  <a:schemeClr val="tx1"/>
                </a:solidFill>
                <a:latin typeface="Times New Roman" panose="02020603050405020304" pitchFamily="18" charset="0"/>
              </a:defRPr>
            </a:lvl5pPr>
            <a:lvl6pPr marL="2513125" indent="-228466" eaLnBrk="0" fontAlgn="base" hangingPunct="0">
              <a:spcBef>
                <a:spcPct val="0"/>
              </a:spcBef>
              <a:spcAft>
                <a:spcPct val="0"/>
              </a:spcAft>
              <a:defRPr>
                <a:solidFill>
                  <a:schemeClr val="tx1"/>
                </a:solidFill>
                <a:latin typeface="Times New Roman" panose="02020603050405020304" pitchFamily="18" charset="0"/>
              </a:defRPr>
            </a:lvl6pPr>
            <a:lvl7pPr marL="2970056" indent="-228466" eaLnBrk="0" fontAlgn="base" hangingPunct="0">
              <a:spcBef>
                <a:spcPct val="0"/>
              </a:spcBef>
              <a:spcAft>
                <a:spcPct val="0"/>
              </a:spcAft>
              <a:defRPr>
                <a:solidFill>
                  <a:schemeClr val="tx1"/>
                </a:solidFill>
                <a:latin typeface="Times New Roman" panose="02020603050405020304" pitchFamily="18" charset="0"/>
              </a:defRPr>
            </a:lvl7pPr>
            <a:lvl8pPr marL="3426989" indent="-228466" eaLnBrk="0" fontAlgn="base" hangingPunct="0">
              <a:spcBef>
                <a:spcPct val="0"/>
              </a:spcBef>
              <a:spcAft>
                <a:spcPct val="0"/>
              </a:spcAft>
              <a:defRPr>
                <a:solidFill>
                  <a:schemeClr val="tx1"/>
                </a:solidFill>
                <a:latin typeface="Times New Roman" panose="02020603050405020304" pitchFamily="18" charset="0"/>
              </a:defRPr>
            </a:lvl8pPr>
            <a:lvl9pPr marL="3883920" indent="-228466" eaLnBrk="0" fontAlgn="base" hangingPunct="0">
              <a:spcBef>
                <a:spcPct val="0"/>
              </a:spcBef>
              <a:spcAft>
                <a:spcPct val="0"/>
              </a:spcAft>
              <a:defRPr>
                <a:solidFill>
                  <a:schemeClr val="tx1"/>
                </a:solidFill>
                <a:latin typeface="Times New Roman" panose="02020603050405020304" pitchFamily="18" charset="0"/>
              </a:defRPr>
            </a:lvl9pPr>
          </a:lstStyle>
          <a:p>
            <a:fld id="{A156C8AC-F695-420B-9B73-295EFB79400E}" type="slidenum">
              <a:rPr lang="en-US" altLang="en-US" smtClean="0">
                <a:latin typeface="Tahoma" panose="020B0604030504040204" pitchFamily="34" charset="0"/>
              </a:rPr>
              <a:pPr/>
              <a:t>79</a:t>
            </a:fld>
            <a:endParaRPr lang="en-US" altLang="en-US">
              <a:latin typeface="Tahoma" panose="020B0604030504040204" pitchFamily="34" charset="0"/>
            </a:endParaRPr>
          </a:p>
        </p:txBody>
      </p:sp>
    </p:spTree>
    <p:extLst>
      <p:ext uri="{BB962C8B-B14F-4D97-AF65-F5344CB8AC3E}">
        <p14:creationId xmlns:p14="http://schemas.microsoft.com/office/powerpoint/2010/main" val="816210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ersion 1: State Ho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791F981B-EF3E-4EEE-B6E9-EDAA1197A14A}"/>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3364651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1564F-CBDF-4070-8ECB-90E05EE7CEB8}"/>
              </a:ext>
            </a:extLst>
          </p:cNvPr>
          <p:cNvSpPr>
            <a:spLocks noGrp="1"/>
          </p:cNvSpPr>
          <p:nvPr>
            <p:ph type="title" hasCustomPrompt="1"/>
          </p:nvPr>
        </p:nvSpPr>
        <p:spPr>
          <a:xfrm>
            <a:off x="831850" y="576263"/>
            <a:ext cx="10515600" cy="2852737"/>
          </a:xfrm>
        </p:spPr>
        <p:txBody>
          <a:bodyPr anchor="b"/>
          <a:lstStyle>
            <a:lvl1pPr algn="r">
              <a:defRPr sz="6000"/>
            </a:lvl1pPr>
          </a:lstStyle>
          <a:p>
            <a:r>
              <a:rPr lang="en-US" dirty="0"/>
              <a:t>Divider title</a:t>
            </a:r>
          </a:p>
        </p:txBody>
      </p:sp>
      <p:sp>
        <p:nvSpPr>
          <p:cNvPr id="3" name="Text Placeholder 2">
            <a:extLst>
              <a:ext uri="{FF2B5EF4-FFF2-40B4-BE49-F238E27FC236}">
                <a16:creationId xmlns:a16="http://schemas.microsoft.com/office/drawing/2014/main" id="{BCEBEB2E-ABBB-45E9-834E-851D659C99C6}"/>
              </a:ext>
            </a:extLst>
          </p:cNvPr>
          <p:cNvSpPr>
            <a:spLocks noGrp="1"/>
          </p:cNvSpPr>
          <p:nvPr>
            <p:ph type="body" idx="1" hasCustomPrompt="1"/>
          </p:nvPr>
        </p:nvSpPr>
        <p:spPr>
          <a:xfrm>
            <a:off x="831850" y="3429000"/>
            <a:ext cx="10515600" cy="1500187"/>
          </a:xfrm>
        </p:spPr>
        <p:txBody>
          <a:bodyPr/>
          <a:lstStyle>
            <a:lvl1pPr marL="0" indent="0" algn="r">
              <a:buNone/>
              <a:defRPr sz="2400">
                <a:solidFill>
                  <a:srgbClr val="5174C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CF411A50-546B-444E-8978-BCA7CB91DD69}"/>
              </a:ext>
            </a:extLst>
          </p:cNvPr>
          <p:cNvSpPr>
            <a:spLocks noGrp="1"/>
          </p:cNvSpPr>
          <p:nvPr>
            <p:ph type="dt" sz="half" idx="10"/>
          </p:nvPr>
        </p:nvSpPr>
        <p:spPr/>
        <p:txBody>
          <a:bodyPr/>
          <a:lstStyle/>
          <a:p>
            <a:fld id="{50DF8643-C053-436A-A680-69FC10991FDF}" type="datetime4">
              <a:rPr lang="en-US" smtClean="0"/>
              <a:t>February 28, 2022</a:t>
            </a:fld>
            <a:endParaRPr lang="en-US"/>
          </a:p>
        </p:txBody>
      </p:sp>
      <p:sp>
        <p:nvSpPr>
          <p:cNvPr id="6" name="Slide Number Placeholder 5">
            <a:extLst>
              <a:ext uri="{FF2B5EF4-FFF2-40B4-BE49-F238E27FC236}">
                <a16:creationId xmlns:a16="http://schemas.microsoft.com/office/drawing/2014/main" id="{D3850832-F3B6-4A83-B48F-2AD2317D25C2}"/>
              </a:ext>
            </a:extLst>
          </p:cNvPr>
          <p:cNvSpPr>
            <a:spLocks noGrp="1"/>
          </p:cNvSpPr>
          <p:nvPr>
            <p:ph type="sldNum" sz="quarter" idx="12"/>
          </p:nvPr>
        </p:nvSpPr>
        <p:spPr/>
        <p:txBody>
          <a:bodyPr/>
          <a:lstStyle/>
          <a:p>
            <a:fld id="{C2075705-EFBA-4FBF-B376-FFF000E0DF93}" type="slidenum">
              <a:rPr lang="en-US" smtClean="0"/>
              <a:pPr/>
              <a:t>‹#›</a:t>
            </a:fld>
            <a:r>
              <a:rPr lang="en-US" dirty="0"/>
              <a:t> of X</a:t>
            </a:r>
          </a:p>
        </p:txBody>
      </p:sp>
    </p:spTree>
    <p:extLst>
      <p:ext uri="{BB962C8B-B14F-4D97-AF65-F5344CB8AC3E}">
        <p14:creationId xmlns:p14="http://schemas.microsoft.com/office/powerpoint/2010/main" val="26315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4D34-AEDF-421D-B2BB-C691304EE5C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14F0A9F-50AE-4928-8231-BC06F8ED38F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C68528-E787-4D45-A4E2-E83C3A371203}"/>
              </a:ext>
            </a:extLst>
          </p:cNvPr>
          <p:cNvSpPr>
            <a:spLocks noGrp="1"/>
          </p:cNvSpPr>
          <p:nvPr>
            <p:ph type="dt" sz="half" idx="10"/>
          </p:nvPr>
        </p:nvSpPr>
        <p:spPr/>
        <p:txBody>
          <a:bodyPr/>
          <a:lstStyle/>
          <a:p>
            <a:fld id="{0868DB60-9C21-4BBB-BFCE-1A632C850AEB}" type="datetime4">
              <a:rPr lang="en-US" smtClean="0"/>
              <a:t>February 28, 2022</a:t>
            </a:fld>
            <a:endParaRPr lang="en-US"/>
          </a:p>
        </p:txBody>
      </p:sp>
      <p:sp>
        <p:nvSpPr>
          <p:cNvPr id="6" name="Slide Number Placeholder 5">
            <a:extLst>
              <a:ext uri="{FF2B5EF4-FFF2-40B4-BE49-F238E27FC236}">
                <a16:creationId xmlns:a16="http://schemas.microsoft.com/office/drawing/2014/main" id="{A1F11BAF-FE8B-4DEB-B1CD-182350EC1DDD}"/>
              </a:ext>
            </a:extLst>
          </p:cNvPr>
          <p:cNvSpPr>
            <a:spLocks noGrp="1"/>
          </p:cNvSpPr>
          <p:nvPr>
            <p:ph type="sldNum" sz="quarter" idx="12"/>
          </p:nvPr>
        </p:nvSpPr>
        <p:spPr/>
        <p:txBody>
          <a:bodyPr/>
          <a:lstStyle/>
          <a:p>
            <a:fld id="{C2075705-EFBA-4FBF-B376-FFF000E0DF93}" type="slidenum">
              <a:rPr lang="en-US" smtClean="0"/>
              <a:pPr/>
              <a:t>‹#›</a:t>
            </a:fld>
            <a:r>
              <a:rPr lang="en-US" dirty="0"/>
              <a:t> of X</a:t>
            </a:r>
          </a:p>
        </p:txBody>
      </p:sp>
    </p:spTree>
    <p:extLst>
      <p:ext uri="{BB962C8B-B14F-4D97-AF65-F5344CB8AC3E}">
        <p14:creationId xmlns:p14="http://schemas.microsoft.com/office/powerpoint/2010/main" val="1565685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A88D2-D381-4021-AF61-94D5950A7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C0DF7-0F3D-4789-ACB7-AB04664D24B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657C0-0B7E-4FAD-9799-C4150C4252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BCA4E-78C5-4E84-B2C2-6C3CC84A6A63}"/>
              </a:ext>
            </a:extLst>
          </p:cNvPr>
          <p:cNvSpPr>
            <a:spLocks noGrp="1"/>
          </p:cNvSpPr>
          <p:nvPr>
            <p:ph type="dt" sz="half" idx="10"/>
          </p:nvPr>
        </p:nvSpPr>
        <p:spPr/>
        <p:txBody>
          <a:bodyPr/>
          <a:lstStyle/>
          <a:p>
            <a:fld id="{B021DAE4-0FD5-4379-8486-8EFFAE8A8B3A}" type="datetime4">
              <a:rPr lang="en-US" smtClean="0"/>
              <a:t>February 28, 2022</a:t>
            </a:fld>
            <a:endParaRPr lang="en-US"/>
          </a:p>
        </p:txBody>
      </p:sp>
      <p:sp>
        <p:nvSpPr>
          <p:cNvPr id="7" name="Slide Number Placeholder 6">
            <a:extLst>
              <a:ext uri="{FF2B5EF4-FFF2-40B4-BE49-F238E27FC236}">
                <a16:creationId xmlns:a16="http://schemas.microsoft.com/office/drawing/2014/main" id="{846851C6-CF56-48D3-9C7E-9A38368EA697}"/>
              </a:ext>
            </a:extLst>
          </p:cNvPr>
          <p:cNvSpPr>
            <a:spLocks noGrp="1"/>
          </p:cNvSpPr>
          <p:nvPr>
            <p:ph type="sldNum" sz="quarter" idx="12"/>
          </p:nvPr>
        </p:nvSpPr>
        <p:spPr/>
        <p:txBody>
          <a:bodyPr/>
          <a:lstStyle/>
          <a:p>
            <a:fld id="{C2075705-EFBA-4FBF-B376-FFF000E0DF93}" type="slidenum">
              <a:rPr lang="en-US" smtClean="0"/>
              <a:pPr/>
              <a:t>‹#›</a:t>
            </a:fld>
            <a:r>
              <a:rPr lang="en-US" dirty="0"/>
              <a:t> of X</a:t>
            </a:r>
          </a:p>
        </p:txBody>
      </p:sp>
    </p:spTree>
    <p:extLst>
      <p:ext uri="{BB962C8B-B14F-4D97-AF65-F5344CB8AC3E}">
        <p14:creationId xmlns:p14="http://schemas.microsoft.com/office/powerpoint/2010/main" val="3102941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A88D2-D381-4021-AF61-94D5950A7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C0DF7-0F3D-4789-ACB7-AB04664D24B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657C0-0B7E-4FAD-9799-C4150C4252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BCA4E-78C5-4E84-B2C2-6C3CC84A6A63}"/>
              </a:ext>
            </a:extLst>
          </p:cNvPr>
          <p:cNvSpPr>
            <a:spLocks noGrp="1"/>
          </p:cNvSpPr>
          <p:nvPr>
            <p:ph type="dt" sz="half" idx="10"/>
          </p:nvPr>
        </p:nvSpPr>
        <p:spPr/>
        <p:txBody>
          <a:bodyPr/>
          <a:lstStyle/>
          <a:p>
            <a:fld id="{B021DAE4-0FD5-4379-8486-8EFFAE8A8B3A}" type="datetime4">
              <a:rPr lang="en-US" smtClean="0"/>
              <a:t>February 28, 2022</a:t>
            </a:fld>
            <a:endParaRPr lang="en-US"/>
          </a:p>
        </p:txBody>
      </p:sp>
      <p:sp>
        <p:nvSpPr>
          <p:cNvPr id="7" name="Slide Number Placeholder 6">
            <a:extLst>
              <a:ext uri="{FF2B5EF4-FFF2-40B4-BE49-F238E27FC236}">
                <a16:creationId xmlns:a16="http://schemas.microsoft.com/office/drawing/2014/main" id="{846851C6-CF56-48D3-9C7E-9A38368EA697}"/>
              </a:ext>
            </a:extLst>
          </p:cNvPr>
          <p:cNvSpPr>
            <a:spLocks noGrp="1"/>
          </p:cNvSpPr>
          <p:nvPr>
            <p:ph type="sldNum" sz="quarter" idx="12"/>
          </p:nvPr>
        </p:nvSpPr>
        <p:spPr/>
        <p:txBody>
          <a:bodyPr/>
          <a:lstStyle/>
          <a:p>
            <a:fld id="{C2075705-EFBA-4FBF-B376-FFF000E0DF93}" type="slidenum">
              <a:rPr lang="en-US" smtClean="0"/>
              <a:pPr/>
              <a:t>‹#›</a:t>
            </a:fld>
            <a:r>
              <a:rPr lang="en-US" dirty="0"/>
              <a:t> of X</a:t>
            </a:r>
          </a:p>
        </p:txBody>
      </p:sp>
    </p:spTree>
    <p:extLst>
      <p:ext uri="{BB962C8B-B14F-4D97-AF65-F5344CB8AC3E}">
        <p14:creationId xmlns:p14="http://schemas.microsoft.com/office/powerpoint/2010/main" val="361284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138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873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ersion 1: State Ho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791F981B-EF3E-4EEE-B6E9-EDAA1197A14A}"/>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729009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ersion 2: Great Seal of the Commonweal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F30EEF5B-034A-42DB-87D0-651508941897}"/>
              </a:ext>
            </a:extLst>
          </p:cNvPr>
          <p:cNvSpPr txBox="1">
            <a:spLocks/>
          </p:cNvSpPr>
          <p:nvPr userDrawn="1"/>
        </p:nvSpPr>
        <p:spPr>
          <a:xfrm>
            <a:off x="457200" y="32115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B313C465-DA8E-418B-840E-F8AFF6EEA065}"/>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1396796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ersion 3: American El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3325875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ersion 4: Mayfl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4002842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ersion 2: Great Seal of the Commonweal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F30EEF5B-034A-42DB-87D0-651508941897}"/>
              </a:ext>
            </a:extLst>
          </p:cNvPr>
          <p:cNvSpPr txBox="1">
            <a:spLocks/>
          </p:cNvSpPr>
          <p:nvPr userDrawn="1"/>
        </p:nvSpPr>
        <p:spPr>
          <a:xfrm>
            <a:off x="457200" y="32115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B313C465-DA8E-418B-840E-F8AFF6EEA065}"/>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46037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ersion 5: Black-Capped Chickad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1775419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ersion 6: Atlantic Co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1386488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ersion 7: Chocolate Chip Cook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791F981B-EF3E-4EEE-B6E9-EDAA1197A14A}"/>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3373414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5200" y="111920"/>
            <a:ext cx="9347200" cy="915458"/>
          </a:xfrm>
          <a:solidFill>
            <a:srgbClr val="2D4E75">
              <a:alpha val="0"/>
            </a:srgbClr>
          </a:solidFill>
        </p:spPr>
        <p:txBody>
          <a:bodyPr/>
          <a:lstStyle>
            <a:lvl1pPr algn="l">
              <a:defRPr cap="all" baseline="0"/>
            </a:lvl1pPr>
          </a:lstStyle>
          <a:p>
            <a:r>
              <a:rPr lang="en-US" dirty="0"/>
              <a:t>Master title</a:t>
            </a:r>
          </a:p>
        </p:txBody>
      </p:sp>
      <p:sp>
        <p:nvSpPr>
          <p:cNvPr id="3" name="Content Placeholder 2"/>
          <p:cNvSpPr>
            <a:spLocks noGrp="1"/>
          </p:cNvSpPr>
          <p:nvPr>
            <p:ph idx="1" hasCustomPrompt="1"/>
          </p:nvPr>
        </p:nvSpPr>
        <p:spPr/>
        <p:txBody>
          <a:bodyPr/>
          <a:lstStyle>
            <a:lvl1pPr marL="342900" indent="-342900">
              <a:buClr>
                <a:srgbClr val="DDA037"/>
              </a:buClr>
              <a:buFont typeface="Wingdings" panose="05000000000000000000" pitchFamily="2" charset="2"/>
              <a:buChar char=""/>
              <a:defRPr sz="2000" b="1" cap="none" baseline="0">
                <a:latin typeface="Georgia" panose="02040502050405020303" pitchFamily="18" charset="0"/>
              </a:defRPr>
            </a:lvl1pPr>
            <a:lvl2pPr>
              <a:defRPr sz="1800" b="0" cap="none" baseline="0">
                <a:latin typeface="Georgia" panose="02040502050405020303" pitchFamily="18" charset="0"/>
              </a:defRPr>
            </a:lvl2pPr>
            <a:lvl3pPr>
              <a:defRPr sz="1800">
                <a:latin typeface="Century" panose="02040604050505020304" pitchFamily="18" charset="0"/>
              </a:defRPr>
            </a:lvl3pPr>
            <a:lvl4pPr>
              <a:defRPr sz="1800">
                <a:latin typeface="Century" panose="02040604050505020304" pitchFamily="18" charset="0"/>
              </a:defRPr>
            </a:lvl4pPr>
            <a:lvl5pPr>
              <a:defRPr sz="1600">
                <a:latin typeface="Century" panose="02040604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pPr>
              <a:defRPr/>
            </a:pPr>
            <a:fld id="{677AF337-528E-47A9-9F5A-1AC983C25F5F}" type="datetime1">
              <a:rPr lang="en-US" smtClean="0"/>
              <a:pPr>
                <a:defRPr/>
              </a:pPr>
              <a:t>2/28/22</a:t>
            </a:fld>
            <a:endParaRPr lang="en-US" dirty="0"/>
          </a:p>
        </p:txBody>
      </p:sp>
      <p:sp>
        <p:nvSpPr>
          <p:cNvPr id="5" name="Footer Placeholder 4"/>
          <p:cNvSpPr>
            <a:spLocks noGrp="1"/>
          </p:cNvSpPr>
          <p:nvPr>
            <p:ph type="ftr" sz="quarter" idx="11"/>
          </p:nvPr>
        </p:nvSpPr>
        <p:spPr/>
        <p:txBody>
          <a:bodyPr/>
          <a:lstStyle>
            <a:lvl1pPr>
              <a:defRPr>
                <a:solidFill>
                  <a:srgbClr val="0C2D83"/>
                </a:solidFill>
                <a:latin typeface="High Tower Text" panose="02040502050506030303" pitchFamily="18" charset="0"/>
              </a:defRPr>
            </a:lvl1pPr>
          </a:lstStyle>
          <a:p>
            <a:pPr>
              <a:defRPr/>
            </a:pPr>
            <a:r>
              <a:rPr lang="en-US" altLang="en-US" dirty="0"/>
              <a:t>OFFICE OF THE COMPTROLLER</a:t>
            </a: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pPr>
              <a:defRPr/>
            </a:pPr>
            <a:fld id="{A27D7A60-4CA1-4556-845B-F358A7896800}" type="slidenum">
              <a:rPr lang="en-US" altLang="en-US" smtClean="0"/>
              <a:pPr>
                <a:defRPr/>
              </a:pPr>
              <a:t>‹#›</a:t>
            </a:fld>
            <a:endParaRPr lang="en-US" alt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97216"/>
            <a:ext cx="1685668" cy="1275593"/>
          </a:xfrm>
          <a:prstGeom prst="rect">
            <a:avLst/>
          </a:prstGeom>
          <a:ln>
            <a:noFill/>
          </a:ln>
        </p:spPr>
      </p:pic>
    </p:spTree>
    <p:custDataLst>
      <p:tags r:id="rId1"/>
    </p:custDataLst>
    <p:extLst>
      <p:ext uri="{BB962C8B-B14F-4D97-AF65-F5344CB8AC3E}">
        <p14:creationId xmlns:p14="http://schemas.microsoft.com/office/powerpoint/2010/main" val="3566361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_Sub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ED38926-0C84-40B0-9C9E-0747D920B04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35" y="6096003"/>
            <a:ext cx="210396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ctrTitle"/>
          </p:nvPr>
        </p:nvSpPr>
        <p:spPr>
          <a:xfrm>
            <a:off x="0" y="0"/>
            <a:ext cx="12192000" cy="914400"/>
          </a:xfrm>
          <a:prstGeom prst="rect">
            <a:avLst/>
          </a:prstGeom>
          <a:solidFill>
            <a:srgbClr val="005288"/>
          </a:solidFill>
        </p:spPr>
        <p:txBody>
          <a:bodyPr lIns="457200" tIns="274320" bIns="91440" anchor="b"/>
          <a:lstStyle>
            <a:lvl1pPr algn="l">
              <a:defRPr baseline="0">
                <a:solidFill>
                  <a:schemeClr val="tx1"/>
                </a:solidFill>
                <a:latin typeface="Franklin Gothic Demi" panose="020B0703020102020204" pitchFamily="34" charset="0"/>
              </a:defRPr>
            </a:lvl1pPr>
          </a:lstStyle>
          <a:p>
            <a:r>
              <a:rPr lang="en-US" dirty="0"/>
              <a:t>Click to edit Master title style</a:t>
            </a:r>
          </a:p>
        </p:txBody>
      </p:sp>
      <p:sp>
        <p:nvSpPr>
          <p:cNvPr id="148483" name="Rectangle 3"/>
          <p:cNvSpPr>
            <a:spLocks noGrp="1" noChangeArrowheads="1"/>
          </p:cNvSpPr>
          <p:nvPr>
            <p:ph type="subTitle" idx="1"/>
          </p:nvPr>
        </p:nvSpPr>
        <p:spPr bwMode="auto">
          <a:xfrm>
            <a:off x="0" y="914400"/>
            <a:ext cx="12192000" cy="457200"/>
          </a:xfrm>
          <a:prstGeom prst="rect">
            <a:avLst/>
          </a:prstGeom>
          <a:solidFill>
            <a:srgbClr val="0078AE"/>
          </a:solidFill>
          <a:ln>
            <a:miter lim="800000"/>
            <a:headEnd/>
            <a:tailEnd/>
          </a:ln>
        </p:spPr>
        <p:txBody>
          <a:bodyPr vert="horz" wrap="square" lIns="457200" tIns="45720" rIns="91440" bIns="45720" numCol="1" anchor="t" anchorCtr="0" compatLnSpc="1">
            <a:prstTxWarp prst="textNoShape">
              <a:avLst/>
            </a:prstTxWarp>
          </a:bodyPr>
          <a:lstStyle>
            <a:lvl1pPr marL="0" indent="0">
              <a:buFont typeface="Wingdings" pitchFamily="2" charset="2"/>
              <a:buNone/>
              <a:defRPr>
                <a:solidFill>
                  <a:schemeClr val="tx1"/>
                </a:solidFill>
              </a:defRPr>
            </a:lvl1pPr>
          </a:lstStyle>
          <a:p>
            <a:r>
              <a:rPr lang="en-US" dirty="0"/>
              <a:t>Click to edit Master subtitle style</a:t>
            </a:r>
          </a:p>
        </p:txBody>
      </p:sp>
      <p:sp>
        <p:nvSpPr>
          <p:cNvPr id="5" name="Slide Number Placeholder 6">
            <a:extLst>
              <a:ext uri="{FF2B5EF4-FFF2-40B4-BE49-F238E27FC236}">
                <a16:creationId xmlns:a16="http://schemas.microsoft.com/office/drawing/2014/main" id="{15B888A5-1355-46EF-90EB-B7D8557CF12B}"/>
              </a:ext>
            </a:extLst>
          </p:cNvPr>
          <p:cNvSpPr>
            <a:spLocks noGrp="1" noChangeArrowheads="1"/>
          </p:cNvSpPr>
          <p:nvPr>
            <p:ph type="sldNum" sz="quarter" idx="10"/>
          </p:nvPr>
        </p:nvSpPr>
        <p:spPr/>
        <p:txBody>
          <a:bodyPr/>
          <a:lstStyle>
            <a:lvl1pPr>
              <a:defRPr sz="825">
                <a:solidFill>
                  <a:srgbClr val="5A5B5D"/>
                </a:solidFill>
              </a:defRPr>
            </a:lvl1pPr>
          </a:lstStyle>
          <a:p>
            <a:pPr>
              <a:defRPr/>
            </a:pPr>
            <a:fld id="{B96C57D0-F9B3-454B-B886-1782FE9D8CB5}" type="slidenum">
              <a:rPr lang="en-US" altLang="en-US"/>
              <a:pPr>
                <a:defRPr/>
              </a:pPr>
              <a:t>‹#›</a:t>
            </a:fld>
            <a:endParaRPr lang="en-US" altLang="en-US" dirty="0"/>
          </a:p>
        </p:txBody>
      </p:sp>
    </p:spTree>
    <p:extLst>
      <p:ext uri="{BB962C8B-B14F-4D97-AF65-F5344CB8AC3E}">
        <p14:creationId xmlns:p14="http://schemas.microsoft.com/office/powerpoint/2010/main" val="149460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950721"/>
            <a:ext cx="10515600" cy="4226243"/>
          </a:xfrm>
        </p:spPr>
        <p:txBody>
          <a:bodyPr/>
          <a:lstStyle>
            <a:lvl1pPr marL="171446" indent="-171446">
              <a:buClr>
                <a:srgbClr val="DDA037"/>
              </a:buClr>
              <a:buFont typeface="Wingdings" panose="05000000000000000000" pitchFamily="2" charset="2"/>
              <a:buChar char=""/>
              <a:defRPr b="1" baseline="0">
                <a:solidFill>
                  <a:srgbClr val="133A7F"/>
                </a:solidFill>
                <a:latin typeface="Georgia" panose="02040502050405020303" pitchFamily="18" charset="0"/>
              </a:defRPr>
            </a:lvl1pPr>
            <a:lvl2pPr>
              <a:defRPr b="1" baseline="0">
                <a:solidFill>
                  <a:srgbClr val="133A7F"/>
                </a:solidFill>
                <a:latin typeface="Gautami" panose="020B0502040204020203" pitchFamily="34" charset="0"/>
              </a:defRPr>
            </a:lvl2pPr>
            <a:lvl3pPr marL="857228" indent="-171446">
              <a:buFont typeface="Courier New" panose="02070309020205020404" pitchFamily="49" charset="0"/>
              <a:buChar char="o"/>
              <a:defRPr>
                <a:solidFill>
                  <a:srgbClr val="133A7F"/>
                </a:solidFill>
              </a:defRPr>
            </a:lvl3pPr>
            <a:lvl4pPr marL="1200120" indent="-171446">
              <a:buFont typeface="Wingdings" panose="05000000000000000000" pitchFamily="2" charset="2"/>
              <a:buChar char="§"/>
              <a:defRPr>
                <a:solidFill>
                  <a:srgbClr val="133A7F"/>
                </a:solidFill>
              </a:defRPr>
            </a:lvl4pPr>
            <a:lvl5pPr marL="1543012" indent="-171446">
              <a:buFont typeface="Calibri" panose="020F0502020204030204" pitchFamily="34" charset="0"/>
              <a:buChar char="―"/>
              <a:defRPr>
                <a:solidFill>
                  <a:srgbClr val="133A7F"/>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0" y="4"/>
            <a:ext cx="12192000" cy="1374601"/>
            <a:chOff x="0" y="0"/>
            <a:chExt cx="12183404" cy="1374601"/>
          </a:xfrm>
        </p:grpSpPr>
        <p:sp>
          <p:nvSpPr>
            <p:cNvPr id="8" name="Rectangle 7"/>
            <p:cNvSpPr/>
            <p:nvPr userDrawn="1"/>
          </p:nvSpPr>
          <p:spPr>
            <a:xfrm>
              <a:off x="0" y="0"/>
              <a:ext cx="12183404" cy="1127864"/>
            </a:xfrm>
            <a:prstGeom prst="rect">
              <a:avLst/>
            </a:prstGeom>
            <a:solidFill>
              <a:srgbClr val="304A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68345" y="99008"/>
              <a:ext cx="1261981" cy="1275593"/>
            </a:xfrm>
            <a:prstGeom prst="rect">
              <a:avLst/>
            </a:prstGeom>
            <a:ln>
              <a:noFill/>
            </a:ln>
          </p:spPr>
        </p:pic>
      </p:grpSp>
      <p:sp>
        <p:nvSpPr>
          <p:cNvPr id="10" name="Text Placeholder 2"/>
          <p:cNvSpPr>
            <a:spLocks noGrp="1"/>
          </p:cNvSpPr>
          <p:nvPr>
            <p:ph idx="13" hasCustomPrompt="1"/>
          </p:nvPr>
        </p:nvSpPr>
        <p:spPr>
          <a:xfrm>
            <a:off x="838200" y="1420681"/>
            <a:ext cx="10515600" cy="530043"/>
          </a:xfrm>
          <a:prstGeom prst="rect">
            <a:avLst/>
          </a:prstGeom>
        </p:spPr>
        <p:txBody>
          <a:bodyPr vert="horz" lIns="91440" tIns="45720" rIns="91440" bIns="45720" rtlCol="0">
            <a:normAutofit/>
          </a:bodyPr>
          <a:lstStyle>
            <a:lvl1pPr marL="0" indent="0" algn="ctr">
              <a:buNone/>
              <a:defRPr sz="2400" b="1" baseline="0">
                <a:solidFill>
                  <a:srgbClr val="0C2D83"/>
                </a:solidFill>
                <a:latin typeface="Georgia" panose="02040502050405020303" pitchFamily="18" charset="0"/>
              </a:defRPr>
            </a:lvl1pPr>
            <a:lvl2pPr>
              <a:defRPr>
                <a:solidFill>
                  <a:srgbClr val="0C2D83"/>
                </a:solidFill>
              </a:defRPr>
            </a:lvl2pPr>
            <a:lvl3pPr>
              <a:defRPr>
                <a:solidFill>
                  <a:srgbClr val="0C2D83"/>
                </a:solidFill>
              </a:defRPr>
            </a:lvl3pPr>
            <a:lvl4pPr>
              <a:defRPr>
                <a:solidFill>
                  <a:srgbClr val="0C2D83"/>
                </a:solidFill>
              </a:defRPr>
            </a:lvl4pPr>
            <a:lvl5pPr>
              <a:defRPr>
                <a:solidFill>
                  <a:srgbClr val="0C2D83"/>
                </a:solidFill>
              </a:defRPr>
            </a:lvl5pPr>
          </a:lstStyle>
          <a:p>
            <a:pPr lvl="0"/>
            <a:r>
              <a:rPr lang="en-US" dirty="0"/>
              <a:t>SUBHEADING (if necessary)</a:t>
            </a:r>
          </a:p>
        </p:txBody>
      </p:sp>
      <p:sp>
        <p:nvSpPr>
          <p:cNvPr id="14" name="Date Placeholder 13"/>
          <p:cNvSpPr>
            <a:spLocks noGrp="1"/>
          </p:cNvSpPr>
          <p:nvPr>
            <p:ph type="dt" sz="half" idx="14"/>
          </p:nvPr>
        </p:nvSpPr>
        <p:spPr/>
        <p:txBody>
          <a:bodyPr/>
          <a:lstStyle>
            <a:lvl1pPr>
              <a:defRPr sz="900" b="1">
                <a:solidFill>
                  <a:srgbClr val="0C2D83"/>
                </a:solidFill>
                <a:latin typeface="Century Gothic" panose="020B0502020202020204" pitchFamily="34" charset="0"/>
              </a:defRPr>
            </a:lvl1pPr>
          </a:lstStyle>
          <a:p>
            <a:fld id="{9818367A-6BB0-449D-B839-5737B2510203}" type="datetime1">
              <a:rPr lang="en-US" smtClean="0"/>
              <a:pPr/>
              <a:t>2/28/22</a:t>
            </a:fld>
            <a:endParaRPr lang="en-US" dirty="0"/>
          </a:p>
        </p:txBody>
      </p:sp>
      <p:sp>
        <p:nvSpPr>
          <p:cNvPr id="15" name="Footer Placeholder 14"/>
          <p:cNvSpPr>
            <a:spLocks noGrp="1"/>
          </p:cNvSpPr>
          <p:nvPr>
            <p:ph type="ftr" sz="quarter" idx="15"/>
          </p:nvPr>
        </p:nvSpPr>
        <p:spPr/>
        <p:txBody>
          <a:bodyPr/>
          <a:lstStyle>
            <a:lvl1pPr>
              <a:defRPr lang="en-US" sz="900" b="1" kern="1200">
                <a:solidFill>
                  <a:srgbClr val="0C2D83"/>
                </a:solidFill>
                <a:latin typeface="High Tower Text" panose="02040502050506030303" pitchFamily="18" charset="0"/>
                <a:ea typeface="+mn-ea"/>
                <a:cs typeface="+mn-cs"/>
              </a:defRPr>
            </a:lvl1pPr>
          </a:lstStyle>
          <a:p>
            <a:r>
              <a:rPr lang="en-US" dirty="0"/>
              <a:t>MACOMPTROLLER.ORG</a:t>
            </a:r>
          </a:p>
        </p:txBody>
      </p:sp>
      <p:sp>
        <p:nvSpPr>
          <p:cNvPr id="16" name="Slide Number Placeholder 15"/>
          <p:cNvSpPr>
            <a:spLocks noGrp="1"/>
          </p:cNvSpPr>
          <p:nvPr>
            <p:ph type="sldNum" sz="quarter" idx="16"/>
          </p:nvPr>
        </p:nvSpPr>
        <p:spPr/>
        <p:txBody>
          <a:bodyPr/>
          <a:lstStyle>
            <a:lvl1pPr>
              <a:defRPr lang="en-US" sz="900" b="1" kern="1200" smtClean="0">
                <a:solidFill>
                  <a:srgbClr val="0C2D83"/>
                </a:solidFill>
                <a:latin typeface="Century Gothic" panose="020B0502020202020204" pitchFamily="34" charset="0"/>
                <a:ea typeface="+mn-ea"/>
                <a:cs typeface="+mn-cs"/>
              </a:defRPr>
            </a:lvl1pPr>
          </a:lstStyle>
          <a:p>
            <a:fld id="{4AACCEE3-F7F8-47D7-9F4B-B055A5BBFADA}" type="slidenum">
              <a:rPr lang="en-US" smtClean="0"/>
              <a:pPr/>
              <a:t>‹#›</a:t>
            </a:fld>
            <a:endParaRPr lang="en-US" dirty="0"/>
          </a:p>
        </p:txBody>
      </p:sp>
      <p:sp>
        <p:nvSpPr>
          <p:cNvPr id="11" name="Title 1"/>
          <p:cNvSpPr>
            <a:spLocks noGrp="1"/>
          </p:cNvSpPr>
          <p:nvPr>
            <p:ph type="title" hasCustomPrompt="1"/>
          </p:nvPr>
        </p:nvSpPr>
        <p:spPr>
          <a:xfrm>
            <a:off x="1992913" y="327924"/>
            <a:ext cx="10190491" cy="618008"/>
          </a:xfrm>
        </p:spPr>
        <p:txBody>
          <a:bodyPr/>
          <a:lstStyle>
            <a:lvl1pPr algn="ctr">
              <a:defRPr b="1" cap="all" baseline="0">
                <a:solidFill>
                  <a:srgbClr val="DDA037"/>
                </a:solidFill>
              </a:defRPr>
            </a:lvl1pPr>
          </a:lstStyle>
          <a:p>
            <a:r>
              <a:rPr lang="en-US" dirty="0"/>
              <a:t>SLIDE TITLE</a:t>
            </a:r>
          </a:p>
        </p:txBody>
      </p:sp>
    </p:spTree>
    <p:extLst>
      <p:ext uri="{BB962C8B-B14F-4D97-AF65-F5344CB8AC3E}">
        <p14:creationId xmlns:p14="http://schemas.microsoft.com/office/powerpoint/2010/main" val="679718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ersion 3: American El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1393780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ersion 4: Mayfl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1390023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ersion 5: Black-Capped Chickad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331936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ersion 6: Atlantic Co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4" name="Title 1">
            <a:extLst>
              <a:ext uri="{FF2B5EF4-FFF2-40B4-BE49-F238E27FC236}">
                <a16:creationId xmlns:a16="http://schemas.microsoft.com/office/drawing/2014/main" id="{717F65D8-5646-447C-A900-132A59FF1038}"/>
              </a:ext>
            </a:extLst>
          </p:cNvPr>
          <p:cNvSpPr txBox="1">
            <a:spLocks/>
          </p:cNvSpPr>
          <p:nvPr userDrawn="1"/>
        </p:nvSpPr>
        <p:spPr>
          <a:xfrm>
            <a:off x="457200" y="3190081"/>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A9D79D9D-2A38-42B4-9FC1-BC91F9EAD5A2}"/>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3916310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ersion 7: Chocolate Chip Cook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ED1-DDD9-43A7-9B85-18D1A101A401}"/>
              </a:ext>
            </a:extLst>
          </p:cNvPr>
          <p:cNvSpPr>
            <a:spLocks noGrp="1"/>
          </p:cNvSpPr>
          <p:nvPr>
            <p:ph type="ctrTitle" hasCustomPrompt="1"/>
          </p:nvPr>
        </p:nvSpPr>
        <p:spPr>
          <a:xfrm>
            <a:off x="457200" y="646113"/>
            <a:ext cx="7715250" cy="2387600"/>
          </a:xfrm>
        </p:spPr>
        <p:txBody>
          <a:bodyPr anchor="t"/>
          <a:lstStyle>
            <a:lvl1pPr algn="l">
              <a:defRPr sz="6000">
                <a:solidFill>
                  <a:srgbClr val="0C2D83"/>
                </a:solidFill>
                <a:latin typeface="Georgia" panose="02040502050405020303" pitchFamily="18" charset="0"/>
              </a:defRPr>
            </a:lvl1pPr>
          </a:lstStyle>
          <a:p>
            <a:r>
              <a:rPr lang="en-US" dirty="0"/>
              <a:t>Title of the document</a:t>
            </a:r>
          </a:p>
        </p:txBody>
      </p:sp>
      <p:sp>
        <p:nvSpPr>
          <p:cNvPr id="7" name="Title 1">
            <a:extLst>
              <a:ext uri="{FF2B5EF4-FFF2-40B4-BE49-F238E27FC236}">
                <a16:creationId xmlns:a16="http://schemas.microsoft.com/office/drawing/2014/main" id="{41C37A12-49EF-4EA4-880E-4D3F565EBAA2}"/>
              </a:ext>
            </a:extLst>
          </p:cNvPr>
          <p:cNvSpPr txBox="1">
            <a:spLocks/>
          </p:cNvSpPr>
          <p:nvPr userDrawn="1"/>
        </p:nvSpPr>
        <p:spPr>
          <a:xfrm>
            <a:off x="457200" y="3122613"/>
            <a:ext cx="7715250" cy="477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C2D83"/>
                </a:solidFill>
                <a:latin typeface="Libre Baskerville" panose="02000000000000000000" pitchFamily="2" charset="0"/>
                <a:ea typeface="+mj-ea"/>
                <a:cs typeface="+mj-cs"/>
              </a:defRPr>
            </a:lvl1pPr>
          </a:lstStyle>
          <a:p>
            <a:endParaRPr lang="en-US" sz="2400" b="1" dirty="0">
              <a:solidFill>
                <a:srgbClr val="0C2D83"/>
              </a:solidFill>
              <a:latin typeface="+mj-lt"/>
            </a:endParaRPr>
          </a:p>
        </p:txBody>
      </p:sp>
      <p:sp>
        <p:nvSpPr>
          <p:cNvPr id="6" name="Text Placeholder 2">
            <a:extLst>
              <a:ext uri="{FF2B5EF4-FFF2-40B4-BE49-F238E27FC236}">
                <a16:creationId xmlns:a16="http://schemas.microsoft.com/office/drawing/2014/main" id="{791F981B-EF3E-4EEE-B6E9-EDAA1197A14A}"/>
              </a:ext>
            </a:extLst>
          </p:cNvPr>
          <p:cNvSpPr>
            <a:spLocks noGrp="1"/>
          </p:cNvSpPr>
          <p:nvPr>
            <p:ph idx="1" hasCustomPrompt="1"/>
          </p:nvPr>
        </p:nvSpPr>
        <p:spPr>
          <a:xfrm>
            <a:off x="457200" y="3033713"/>
            <a:ext cx="7715250" cy="790575"/>
          </a:xfrm>
          <a:prstGeom prst="rect">
            <a:avLst/>
          </a:prstGeom>
        </p:spPr>
        <p:txBody>
          <a:bodyPr vert="horz" lIns="91440" tIns="45720" rIns="91440" bIns="45720" rtlCol="0">
            <a:normAutofit/>
          </a:bodyPr>
          <a:lstStyle>
            <a:lvl1pPr marL="0" indent="0">
              <a:buNone/>
              <a:defRPr b="0">
                <a:solidFill>
                  <a:srgbClr val="5174CF"/>
                </a:solidFill>
                <a:latin typeface="+mj-lt"/>
              </a:defRPr>
            </a:lvl1pPr>
          </a:lstStyle>
          <a:p>
            <a:pPr lvl="0"/>
            <a:r>
              <a:rPr lang="en-US" dirty="0"/>
              <a:t>Subtitle or date</a:t>
            </a:r>
          </a:p>
        </p:txBody>
      </p:sp>
    </p:spTree>
    <p:extLst>
      <p:ext uri="{BB962C8B-B14F-4D97-AF65-F5344CB8AC3E}">
        <p14:creationId xmlns:p14="http://schemas.microsoft.com/office/powerpoint/2010/main" val="1032738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5200" y="111920"/>
            <a:ext cx="9347200" cy="915458"/>
          </a:xfrm>
          <a:solidFill>
            <a:srgbClr val="2D4E75">
              <a:alpha val="0"/>
            </a:srgbClr>
          </a:solidFill>
        </p:spPr>
        <p:txBody>
          <a:bodyPr/>
          <a:lstStyle>
            <a:lvl1pPr algn="l">
              <a:defRPr cap="all" baseline="0"/>
            </a:lvl1pPr>
          </a:lstStyle>
          <a:p>
            <a:r>
              <a:rPr lang="en-US" dirty="0"/>
              <a:t>Master title</a:t>
            </a:r>
          </a:p>
        </p:txBody>
      </p:sp>
      <p:sp>
        <p:nvSpPr>
          <p:cNvPr id="3" name="Content Placeholder 2"/>
          <p:cNvSpPr>
            <a:spLocks noGrp="1"/>
          </p:cNvSpPr>
          <p:nvPr>
            <p:ph idx="1" hasCustomPrompt="1"/>
          </p:nvPr>
        </p:nvSpPr>
        <p:spPr/>
        <p:txBody>
          <a:bodyPr/>
          <a:lstStyle>
            <a:lvl1pPr marL="342900" indent="-342900">
              <a:buClr>
                <a:srgbClr val="DDA037"/>
              </a:buClr>
              <a:buFont typeface="Wingdings" panose="05000000000000000000" pitchFamily="2" charset="2"/>
              <a:buChar char=""/>
              <a:defRPr sz="2000" b="1" cap="none" baseline="0">
                <a:latin typeface="Georgia" panose="02040502050405020303" pitchFamily="18" charset="0"/>
              </a:defRPr>
            </a:lvl1pPr>
            <a:lvl2pPr>
              <a:defRPr sz="1800" b="0" cap="none" baseline="0">
                <a:latin typeface="Georgia" panose="02040502050405020303" pitchFamily="18" charset="0"/>
              </a:defRPr>
            </a:lvl2pPr>
            <a:lvl3pPr>
              <a:defRPr sz="1800">
                <a:latin typeface="Century" panose="02040604050505020304" pitchFamily="18" charset="0"/>
              </a:defRPr>
            </a:lvl3pPr>
            <a:lvl4pPr>
              <a:defRPr sz="1800">
                <a:latin typeface="Century" panose="02040604050505020304" pitchFamily="18" charset="0"/>
              </a:defRPr>
            </a:lvl4pPr>
            <a:lvl5pPr>
              <a:defRPr sz="1600">
                <a:latin typeface="Century" panose="02040604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pPr>
              <a:defRPr/>
            </a:pPr>
            <a:fld id="{677AF337-528E-47A9-9F5A-1AC983C25F5F}" type="datetime1">
              <a:rPr lang="en-US" smtClean="0"/>
              <a:pPr>
                <a:defRPr/>
              </a:pPr>
              <a:t>2/28/22</a:t>
            </a:fld>
            <a:endParaRPr lang="en-US" dirty="0"/>
          </a:p>
        </p:txBody>
      </p:sp>
      <p:sp>
        <p:nvSpPr>
          <p:cNvPr id="5" name="Footer Placeholder 4"/>
          <p:cNvSpPr>
            <a:spLocks noGrp="1"/>
          </p:cNvSpPr>
          <p:nvPr>
            <p:ph type="ftr" sz="quarter" idx="11"/>
          </p:nvPr>
        </p:nvSpPr>
        <p:spPr/>
        <p:txBody>
          <a:bodyPr/>
          <a:lstStyle>
            <a:lvl1pPr>
              <a:defRPr>
                <a:solidFill>
                  <a:srgbClr val="0C2D83"/>
                </a:solidFill>
                <a:latin typeface="High Tower Text" panose="02040502050506030303" pitchFamily="18" charset="0"/>
              </a:defRPr>
            </a:lvl1pPr>
          </a:lstStyle>
          <a:p>
            <a:pPr>
              <a:defRPr/>
            </a:pPr>
            <a:r>
              <a:rPr lang="en-US" altLang="en-US" dirty="0"/>
              <a:t>OFFICE OF THE COMPTROLLER</a:t>
            </a: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pPr>
              <a:defRPr/>
            </a:pPr>
            <a:fld id="{A27D7A60-4CA1-4556-845B-F358A7896800}" type="slidenum">
              <a:rPr lang="en-US" altLang="en-US" smtClean="0"/>
              <a:pPr>
                <a:defRPr/>
              </a:pPr>
              <a:t>‹#›</a:t>
            </a:fld>
            <a:endParaRPr lang="en-US" alt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97216"/>
            <a:ext cx="1685668" cy="1275593"/>
          </a:xfrm>
          <a:prstGeom prst="rect">
            <a:avLst/>
          </a:prstGeom>
          <a:ln>
            <a:noFill/>
          </a:ln>
        </p:spPr>
      </p:pic>
    </p:spTree>
    <p:custDataLst>
      <p:tags r:id="rId1"/>
    </p:custDataLst>
    <p:extLst>
      <p:ext uri="{BB962C8B-B14F-4D97-AF65-F5344CB8AC3E}">
        <p14:creationId xmlns:p14="http://schemas.microsoft.com/office/powerpoint/2010/main" val="283952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950721"/>
            <a:ext cx="10515600" cy="4226243"/>
          </a:xfrm>
        </p:spPr>
        <p:txBody>
          <a:bodyPr/>
          <a:lstStyle>
            <a:lvl1pPr marL="171446" indent="-171446">
              <a:buClr>
                <a:srgbClr val="DDA037"/>
              </a:buClr>
              <a:buFont typeface="Wingdings" panose="05000000000000000000" pitchFamily="2" charset="2"/>
              <a:buChar char=""/>
              <a:defRPr b="1" baseline="0">
                <a:solidFill>
                  <a:srgbClr val="133A7F"/>
                </a:solidFill>
                <a:latin typeface="Georgia" panose="02040502050405020303" pitchFamily="18" charset="0"/>
              </a:defRPr>
            </a:lvl1pPr>
            <a:lvl2pPr>
              <a:defRPr b="1" baseline="0">
                <a:solidFill>
                  <a:srgbClr val="133A7F"/>
                </a:solidFill>
                <a:latin typeface="Gautami" panose="020B0502040204020203" pitchFamily="34" charset="0"/>
              </a:defRPr>
            </a:lvl2pPr>
            <a:lvl3pPr marL="857228" indent="-171446">
              <a:buFont typeface="Courier New" panose="02070309020205020404" pitchFamily="49" charset="0"/>
              <a:buChar char="o"/>
              <a:defRPr>
                <a:solidFill>
                  <a:srgbClr val="133A7F"/>
                </a:solidFill>
              </a:defRPr>
            </a:lvl3pPr>
            <a:lvl4pPr marL="1200120" indent="-171446">
              <a:buFont typeface="Wingdings" panose="05000000000000000000" pitchFamily="2" charset="2"/>
              <a:buChar char="§"/>
              <a:defRPr>
                <a:solidFill>
                  <a:srgbClr val="133A7F"/>
                </a:solidFill>
              </a:defRPr>
            </a:lvl4pPr>
            <a:lvl5pPr marL="1543012" indent="-171446">
              <a:buFont typeface="Calibri" panose="020F0502020204030204" pitchFamily="34" charset="0"/>
              <a:buChar char="―"/>
              <a:defRPr>
                <a:solidFill>
                  <a:srgbClr val="133A7F"/>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0" y="4"/>
            <a:ext cx="12192000" cy="1374601"/>
            <a:chOff x="0" y="0"/>
            <a:chExt cx="12183404" cy="1374601"/>
          </a:xfrm>
        </p:grpSpPr>
        <p:sp>
          <p:nvSpPr>
            <p:cNvPr id="8" name="Rectangle 7"/>
            <p:cNvSpPr/>
            <p:nvPr userDrawn="1"/>
          </p:nvSpPr>
          <p:spPr>
            <a:xfrm>
              <a:off x="0" y="0"/>
              <a:ext cx="12183404" cy="1127864"/>
            </a:xfrm>
            <a:prstGeom prst="rect">
              <a:avLst/>
            </a:prstGeom>
            <a:solidFill>
              <a:srgbClr val="304A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68345" y="99008"/>
              <a:ext cx="1261981" cy="1275593"/>
            </a:xfrm>
            <a:prstGeom prst="rect">
              <a:avLst/>
            </a:prstGeom>
            <a:ln>
              <a:noFill/>
            </a:ln>
          </p:spPr>
        </p:pic>
      </p:grpSp>
      <p:sp>
        <p:nvSpPr>
          <p:cNvPr id="10" name="Text Placeholder 2"/>
          <p:cNvSpPr>
            <a:spLocks noGrp="1"/>
          </p:cNvSpPr>
          <p:nvPr>
            <p:ph idx="13" hasCustomPrompt="1"/>
          </p:nvPr>
        </p:nvSpPr>
        <p:spPr>
          <a:xfrm>
            <a:off x="838200" y="1420681"/>
            <a:ext cx="10515600" cy="530043"/>
          </a:xfrm>
          <a:prstGeom prst="rect">
            <a:avLst/>
          </a:prstGeom>
        </p:spPr>
        <p:txBody>
          <a:bodyPr vert="horz" lIns="91440" tIns="45720" rIns="91440" bIns="45720" rtlCol="0">
            <a:normAutofit/>
          </a:bodyPr>
          <a:lstStyle>
            <a:lvl1pPr marL="0" indent="0" algn="ctr">
              <a:buNone/>
              <a:defRPr sz="2400" b="1" baseline="0">
                <a:solidFill>
                  <a:srgbClr val="0C2D83"/>
                </a:solidFill>
                <a:latin typeface="Georgia" panose="02040502050405020303" pitchFamily="18" charset="0"/>
              </a:defRPr>
            </a:lvl1pPr>
            <a:lvl2pPr>
              <a:defRPr>
                <a:solidFill>
                  <a:srgbClr val="0C2D83"/>
                </a:solidFill>
              </a:defRPr>
            </a:lvl2pPr>
            <a:lvl3pPr>
              <a:defRPr>
                <a:solidFill>
                  <a:srgbClr val="0C2D83"/>
                </a:solidFill>
              </a:defRPr>
            </a:lvl3pPr>
            <a:lvl4pPr>
              <a:defRPr>
                <a:solidFill>
                  <a:srgbClr val="0C2D83"/>
                </a:solidFill>
              </a:defRPr>
            </a:lvl4pPr>
            <a:lvl5pPr>
              <a:defRPr>
                <a:solidFill>
                  <a:srgbClr val="0C2D83"/>
                </a:solidFill>
              </a:defRPr>
            </a:lvl5pPr>
          </a:lstStyle>
          <a:p>
            <a:pPr lvl="0"/>
            <a:r>
              <a:rPr lang="en-US" dirty="0"/>
              <a:t>SUBHEADING (if necessary)</a:t>
            </a:r>
          </a:p>
        </p:txBody>
      </p:sp>
      <p:sp>
        <p:nvSpPr>
          <p:cNvPr id="14" name="Date Placeholder 13"/>
          <p:cNvSpPr>
            <a:spLocks noGrp="1"/>
          </p:cNvSpPr>
          <p:nvPr>
            <p:ph type="dt" sz="half" idx="14"/>
          </p:nvPr>
        </p:nvSpPr>
        <p:spPr/>
        <p:txBody>
          <a:bodyPr/>
          <a:lstStyle>
            <a:lvl1pPr>
              <a:defRPr sz="900" b="1">
                <a:solidFill>
                  <a:srgbClr val="0C2D83"/>
                </a:solidFill>
                <a:latin typeface="Century Gothic" panose="020B0502020202020204" pitchFamily="34" charset="0"/>
              </a:defRPr>
            </a:lvl1pPr>
          </a:lstStyle>
          <a:p>
            <a:fld id="{9818367A-6BB0-449D-B839-5737B2510203}" type="datetime1">
              <a:rPr lang="en-US" smtClean="0"/>
              <a:pPr/>
              <a:t>2/28/22</a:t>
            </a:fld>
            <a:endParaRPr lang="en-US" dirty="0"/>
          </a:p>
        </p:txBody>
      </p:sp>
      <p:sp>
        <p:nvSpPr>
          <p:cNvPr id="15" name="Footer Placeholder 14"/>
          <p:cNvSpPr>
            <a:spLocks noGrp="1"/>
          </p:cNvSpPr>
          <p:nvPr>
            <p:ph type="ftr" sz="quarter" idx="15"/>
          </p:nvPr>
        </p:nvSpPr>
        <p:spPr/>
        <p:txBody>
          <a:bodyPr/>
          <a:lstStyle>
            <a:lvl1pPr>
              <a:defRPr lang="en-US" sz="900" b="1" kern="1200">
                <a:solidFill>
                  <a:srgbClr val="0C2D83"/>
                </a:solidFill>
                <a:latin typeface="High Tower Text" panose="02040502050506030303" pitchFamily="18" charset="0"/>
                <a:ea typeface="+mn-ea"/>
                <a:cs typeface="+mn-cs"/>
              </a:defRPr>
            </a:lvl1pPr>
          </a:lstStyle>
          <a:p>
            <a:r>
              <a:rPr lang="en-US" dirty="0"/>
              <a:t>MACOMPTROLLER.ORG</a:t>
            </a:r>
          </a:p>
        </p:txBody>
      </p:sp>
      <p:sp>
        <p:nvSpPr>
          <p:cNvPr id="16" name="Slide Number Placeholder 15"/>
          <p:cNvSpPr>
            <a:spLocks noGrp="1"/>
          </p:cNvSpPr>
          <p:nvPr>
            <p:ph type="sldNum" sz="quarter" idx="16"/>
          </p:nvPr>
        </p:nvSpPr>
        <p:spPr/>
        <p:txBody>
          <a:bodyPr/>
          <a:lstStyle>
            <a:lvl1pPr>
              <a:defRPr lang="en-US" sz="900" b="1" kern="1200" smtClean="0">
                <a:solidFill>
                  <a:srgbClr val="0C2D83"/>
                </a:solidFill>
                <a:latin typeface="Century Gothic" panose="020B0502020202020204" pitchFamily="34" charset="0"/>
                <a:ea typeface="+mn-ea"/>
                <a:cs typeface="+mn-cs"/>
              </a:defRPr>
            </a:lvl1pPr>
          </a:lstStyle>
          <a:p>
            <a:fld id="{4AACCEE3-F7F8-47D7-9F4B-B055A5BBFADA}" type="slidenum">
              <a:rPr lang="en-US" smtClean="0"/>
              <a:pPr/>
              <a:t>‹#›</a:t>
            </a:fld>
            <a:endParaRPr lang="en-US" dirty="0"/>
          </a:p>
        </p:txBody>
      </p:sp>
      <p:sp>
        <p:nvSpPr>
          <p:cNvPr id="11" name="Title 1"/>
          <p:cNvSpPr>
            <a:spLocks noGrp="1"/>
          </p:cNvSpPr>
          <p:nvPr>
            <p:ph type="title" hasCustomPrompt="1"/>
          </p:nvPr>
        </p:nvSpPr>
        <p:spPr>
          <a:xfrm>
            <a:off x="1992913" y="327924"/>
            <a:ext cx="10190491" cy="618008"/>
          </a:xfrm>
        </p:spPr>
        <p:txBody>
          <a:bodyPr/>
          <a:lstStyle>
            <a:lvl1pPr algn="ctr">
              <a:defRPr b="1" cap="all" baseline="0">
                <a:solidFill>
                  <a:srgbClr val="DDA037"/>
                </a:solidFill>
              </a:defRPr>
            </a:lvl1pPr>
          </a:lstStyle>
          <a:p>
            <a:r>
              <a:rPr lang="en-US" dirty="0"/>
              <a:t>SLIDE TITLE</a:t>
            </a:r>
          </a:p>
        </p:txBody>
      </p:sp>
    </p:spTree>
    <p:extLst>
      <p:ext uri="{BB962C8B-B14F-4D97-AF65-F5344CB8AC3E}">
        <p14:creationId xmlns:p14="http://schemas.microsoft.com/office/powerpoint/2010/main" val="2889763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1A7F9-503E-430C-9C38-D78571AB9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DAE4D6-1396-4DEE-A4D2-B04E8698A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5CC0E2-10DF-40A2-B463-BB087159CF0F}"/>
              </a:ext>
            </a:extLst>
          </p:cNvPr>
          <p:cNvSpPr>
            <a:spLocks noGrp="1"/>
          </p:cNvSpPr>
          <p:nvPr>
            <p:ph type="dt" sz="half" idx="2"/>
          </p:nvPr>
        </p:nvSpPr>
        <p:spPr>
          <a:xfrm>
            <a:off x="838200" y="6409358"/>
            <a:ext cx="2743200" cy="365125"/>
          </a:xfrm>
          <a:prstGeom prst="rect">
            <a:avLst/>
          </a:prstGeom>
        </p:spPr>
        <p:txBody>
          <a:bodyPr vert="horz" lIns="91440" tIns="45720" rIns="91440" bIns="45720" rtlCol="0" anchor="ctr"/>
          <a:lstStyle>
            <a:lvl1pPr algn="l">
              <a:defRPr sz="1200" b="1">
                <a:solidFill>
                  <a:schemeClr val="bg1"/>
                </a:solidFill>
              </a:defRPr>
            </a:lvl1pPr>
          </a:lstStyle>
          <a:p>
            <a:fld id="{D2F8AE33-C744-47AB-A70E-8C41DF6EADC1}" type="datetime4">
              <a:rPr lang="en-US" smtClean="0"/>
              <a:pPr/>
              <a:t>February 28, 2022</a:t>
            </a:fld>
            <a:endParaRPr lang="en-US" dirty="0"/>
          </a:p>
        </p:txBody>
      </p:sp>
      <p:sp>
        <p:nvSpPr>
          <p:cNvPr id="6" name="Slide Number Placeholder 5">
            <a:extLst>
              <a:ext uri="{FF2B5EF4-FFF2-40B4-BE49-F238E27FC236}">
                <a16:creationId xmlns:a16="http://schemas.microsoft.com/office/drawing/2014/main" id="{6CAEE3A7-E73A-4A1B-8A62-49234860C117}"/>
              </a:ext>
            </a:extLst>
          </p:cNvPr>
          <p:cNvSpPr>
            <a:spLocks noGrp="1"/>
          </p:cNvSpPr>
          <p:nvPr>
            <p:ph type="sldNum" sz="quarter" idx="4"/>
          </p:nvPr>
        </p:nvSpPr>
        <p:spPr>
          <a:xfrm>
            <a:off x="8610600" y="6409358"/>
            <a:ext cx="2743200" cy="365125"/>
          </a:xfrm>
          <a:prstGeom prst="rect">
            <a:avLst/>
          </a:prstGeom>
        </p:spPr>
        <p:txBody>
          <a:bodyPr vert="horz" lIns="91440" tIns="45720" rIns="91440" bIns="45720" rtlCol="0" anchor="ctr"/>
          <a:lstStyle>
            <a:lvl1pPr algn="r">
              <a:defRPr sz="1200" b="1">
                <a:solidFill>
                  <a:schemeClr val="bg1"/>
                </a:solidFill>
              </a:defRPr>
            </a:lvl1pPr>
          </a:lstStyle>
          <a:p>
            <a:fld id="{C2075705-EFBA-4FBF-B376-FFF000E0DF93}" type="slidenum">
              <a:rPr lang="en-US" smtClean="0"/>
              <a:pPr/>
              <a:t>‹#›</a:t>
            </a:fld>
            <a:r>
              <a:rPr lang="en-US" dirty="0"/>
              <a:t> of X</a:t>
            </a:r>
          </a:p>
        </p:txBody>
      </p:sp>
    </p:spTree>
    <p:extLst>
      <p:ext uri="{BB962C8B-B14F-4D97-AF65-F5344CB8AC3E}">
        <p14:creationId xmlns:p14="http://schemas.microsoft.com/office/powerpoint/2010/main" val="103429263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81" r:id="rId4"/>
    <p:sldLayoutId id="2147483661" r:id="rId5"/>
    <p:sldLayoutId id="2147483662" r:id="rId6"/>
    <p:sldLayoutId id="2147483682" r:id="rId7"/>
    <p:sldLayoutId id="2147483701" r:id="rId8"/>
    <p:sldLayoutId id="2147483705"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914400" rtl="0" eaLnBrk="1" latinLnBrk="0" hangingPunct="1">
        <a:lnSpc>
          <a:spcPct val="90000"/>
        </a:lnSpc>
        <a:spcBef>
          <a:spcPct val="0"/>
        </a:spcBef>
        <a:buNone/>
        <a:defRPr sz="4400" kern="1200">
          <a:solidFill>
            <a:srgbClr val="0C2D83"/>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Clr>
          <a:srgbClr val="DDA037"/>
        </a:buClr>
        <a:buFont typeface="Wingdings" panose="05000000000000000000" pitchFamily="2" charset="2"/>
        <a:buChar char=""/>
        <a:tabLst>
          <a:tab pos="320040" algn="l"/>
        </a:tabLst>
        <a:defRPr sz="2800" b="1" kern="1200">
          <a:solidFill>
            <a:srgbClr val="0C2D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C2D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C2D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C2D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C2D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1A7F9-503E-430C-9C38-D78571AB9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DAE4D6-1396-4DEE-A4D2-B04E8698A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5CC0E2-10DF-40A2-B463-BB087159CF0F}"/>
              </a:ext>
            </a:extLst>
          </p:cNvPr>
          <p:cNvSpPr>
            <a:spLocks noGrp="1"/>
          </p:cNvSpPr>
          <p:nvPr>
            <p:ph type="dt" sz="half" idx="2"/>
          </p:nvPr>
        </p:nvSpPr>
        <p:spPr>
          <a:xfrm>
            <a:off x="838200" y="6409358"/>
            <a:ext cx="2743200" cy="365125"/>
          </a:xfrm>
          <a:prstGeom prst="rect">
            <a:avLst/>
          </a:prstGeom>
        </p:spPr>
        <p:txBody>
          <a:bodyPr vert="horz" lIns="91440" tIns="45720" rIns="91440" bIns="45720" rtlCol="0" anchor="ctr"/>
          <a:lstStyle>
            <a:lvl1pPr algn="l">
              <a:defRPr sz="1200" b="1">
                <a:solidFill>
                  <a:schemeClr val="bg1"/>
                </a:solidFill>
              </a:defRPr>
            </a:lvl1pPr>
          </a:lstStyle>
          <a:p>
            <a:fld id="{D2F8AE33-C744-47AB-A70E-8C41DF6EADC1}" type="datetime4">
              <a:rPr lang="en-US" smtClean="0"/>
              <a:pPr/>
              <a:t>February 28, 2022</a:t>
            </a:fld>
            <a:endParaRPr lang="en-US" dirty="0"/>
          </a:p>
        </p:txBody>
      </p:sp>
      <p:sp>
        <p:nvSpPr>
          <p:cNvPr id="6" name="Slide Number Placeholder 5">
            <a:extLst>
              <a:ext uri="{FF2B5EF4-FFF2-40B4-BE49-F238E27FC236}">
                <a16:creationId xmlns:a16="http://schemas.microsoft.com/office/drawing/2014/main" id="{6CAEE3A7-E73A-4A1B-8A62-49234860C117}"/>
              </a:ext>
            </a:extLst>
          </p:cNvPr>
          <p:cNvSpPr>
            <a:spLocks noGrp="1"/>
          </p:cNvSpPr>
          <p:nvPr>
            <p:ph type="sldNum" sz="quarter" idx="4"/>
          </p:nvPr>
        </p:nvSpPr>
        <p:spPr>
          <a:xfrm>
            <a:off x="8610600" y="6409358"/>
            <a:ext cx="2743200" cy="365125"/>
          </a:xfrm>
          <a:prstGeom prst="rect">
            <a:avLst/>
          </a:prstGeom>
        </p:spPr>
        <p:txBody>
          <a:bodyPr vert="horz" lIns="91440" tIns="45720" rIns="91440" bIns="45720" rtlCol="0" anchor="ctr"/>
          <a:lstStyle>
            <a:lvl1pPr algn="r">
              <a:defRPr sz="1200" b="1">
                <a:solidFill>
                  <a:schemeClr val="bg1"/>
                </a:solidFill>
              </a:defRPr>
            </a:lvl1pPr>
          </a:lstStyle>
          <a:p>
            <a:fld id="{C2075705-EFBA-4FBF-B376-FFF000E0DF93}" type="slidenum">
              <a:rPr lang="en-US" smtClean="0"/>
              <a:pPr/>
              <a:t>‹#›</a:t>
            </a:fld>
            <a:r>
              <a:rPr lang="en-US" dirty="0"/>
              <a:t> of X</a:t>
            </a:r>
          </a:p>
        </p:txBody>
      </p:sp>
    </p:spTree>
    <p:extLst>
      <p:ext uri="{BB962C8B-B14F-4D97-AF65-F5344CB8AC3E}">
        <p14:creationId xmlns:p14="http://schemas.microsoft.com/office/powerpoint/2010/main" val="3542026312"/>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99" r:id="rId3"/>
    <p:sldLayoutId id="2147483652" r:id="rId4"/>
    <p:sldLayoutId id="2147483677" r:id="rId5"/>
    <p:sldLayoutId id="2147483686"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914400" rtl="0" eaLnBrk="1" latinLnBrk="0" hangingPunct="1">
        <a:lnSpc>
          <a:spcPct val="90000"/>
        </a:lnSpc>
        <a:spcBef>
          <a:spcPct val="0"/>
        </a:spcBef>
        <a:buNone/>
        <a:defRPr sz="4400" kern="1200">
          <a:solidFill>
            <a:srgbClr val="0C2D83"/>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Clr>
          <a:srgbClr val="DDA037"/>
        </a:buClr>
        <a:buFont typeface="Wingdings" panose="05000000000000000000" pitchFamily="2" charset="2"/>
        <a:buChar char=""/>
        <a:tabLst>
          <a:tab pos="320040" algn="l"/>
        </a:tabLst>
        <a:defRPr sz="2800" b="1" kern="1200">
          <a:solidFill>
            <a:srgbClr val="0C2D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C2D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C2D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C2D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C2D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1A7F9-503E-430C-9C38-D78571AB9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DAE4D6-1396-4DEE-A4D2-B04E8698A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5CC0E2-10DF-40A2-B463-BB087159CF0F}"/>
              </a:ext>
            </a:extLst>
          </p:cNvPr>
          <p:cNvSpPr>
            <a:spLocks noGrp="1"/>
          </p:cNvSpPr>
          <p:nvPr>
            <p:ph type="dt" sz="half" idx="2"/>
          </p:nvPr>
        </p:nvSpPr>
        <p:spPr>
          <a:xfrm>
            <a:off x="838200" y="6409358"/>
            <a:ext cx="2743200" cy="365125"/>
          </a:xfrm>
          <a:prstGeom prst="rect">
            <a:avLst/>
          </a:prstGeom>
        </p:spPr>
        <p:txBody>
          <a:bodyPr vert="horz" lIns="91440" tIns="45720" rIns="91440" bIns="45720" rtlCol="0" anchor="ctr"/>
          <a:lstStyle>
            <a:lvl1pPr algn="l">
              <a:defRPr sz="1200" b="1">
                <a:solidFill>
                  <a:schemeClr val="bg1"/>
                </a:solidFill>
              </a:defRPr>
            </a:lvl1pPr>
          </a:lstStyle>
          <a:p>
            <a:fld id="{D2F8AE33-C744-47AB-A70E-8C41DF6EADC1}" type="datetime4">
              <a:rPr lang="en-US" smtClean="0"/>
              <a:pPr/>
              <a:t>February 28, 2022</a:t>
            </a:fld>
            <a:endParaRPr lang="en-US" dirty="0"/>
          </a:p>
        </p:txBody>
      </p:sp>
      <p:sp>
        <p:nvSpPr>
          <p:cNvPr id="6" name="Slide Number Placeholder 5">
            <a:extLst>
              <a:ext uri="{FF2B5EF4-FFF2-40B4-BE49-F238E27FC236}">
                <a16:creationId xmlns:a16="http://schemas.microsoft.com/office/drawing/2014/main" id="{6CAEE3A7-E73A-4A1B-8A62-49234860C117}"/>
              </a:ext>
            </a:extLst>
          </p:cNvPr>
          <p:cNvSpPr>
            <a:spLocks noGrp="1"/>
          </p:cNvSpPr>
          <p:nvPr>
            <p:ph type="sldNum" sz="quarter" idx="4"/>
          </p:nvPr>
        </p:nvSpPr>
        <p:spPr>
          <a:xfrm>
            <a:off x="8610600" y="6409358"/>
            <a:ext cx="2743200" cy="365125"/>
          </a:xfrm>
          <a:prstGeom prst="rect">
            <a:avLst/>
          </a:prstGeom>
        </p:spPr>
        <p:txBody>
          <a:bodyPr vert="horz" lIns="91440" tIns="45720" rIns="91440" bIns="45720" rtlCol="0" anchor="ctr"/>
          <a:lstStyle>
            <a:lvl1pPr algn="r">
              <a:defRPr sz="1200" b="1">
                <a:solidFill>
                  <a:schemeClr val="bg1"/>
                </a:solidFill>
              </a:defRPr>
            </a:lvl1pPr>
          </a:lstStyle>
          <a:p>
            <a:fld id="{C2075705-EFBA-4FBF-B376-FFF000E0DF93}" type="slidenum">
              <a:rPr lang="en-US" smtClean="0"/>
              <a:pPr/>
              <a:t>‹#›</a:t>
            </a:fld>
            <a:r>
              <a:rPr lang="en-US" dirty="0"/>
              <a:t> of X</a:t>
            </a:r>
          </a:p>
        </p:txBody>
      </p:sp>
    </p:spTree>
    <p:extLst>
      <p:ext uri="{BB962C8B-B14F-4D97-AF65-F5344CB8AC3E}">
        <p14:creationId xmlns:p14="http://schemas.microsoft.com/office/powerpoint/2010/main" val="378073663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914400" rtl="0" eaLnBrk="1" latinLnBrk="0" hangingPunct="1">
        <a:lnSpc>
          <a:spcPct val="90000"/>
        </a:lnSpc>
        <a:spcBef>
          <a:spcPct val="0"/>
        </a:spcBef>
        <a:buNone/>
        <a:defRPr sz="4400" kern="1200">
          <a:solidFill>
            <a:srgbClr val="0C2D83"/>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Clr>
          <a:srgbClr val="DDA037"/>
        </a:buClr>
        <a:buFont typeface="Wingdings" panose="05000000000000000000" pitchFamily="2" charset="2"/>
        <a:buChar char=""/>
        <a:tabLst>
          <a:tab pos="320040" algn="l"/>
        </a:tabLst>
        <a:defRPr sz="2800" b="1" kern="1200">
          <a:solidFill>
            <a:srgbClr val="0C2D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C2D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C2D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C2D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C2D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enny.Hedderman@mass.gov"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comptroller.org/ctr-cyber/cybersecurity-responsibilities/#section-4" TargetMode="External"/><Relationship Id="rId2" Type="http://schemas.openxmlformats.org/officeDocument/2006/relationships/hyperlink" Target="https://www.macomptroller.org/ctr-cyber/cybersecurity-responsibilities/#section-2" TargetMode="External"/><Relationship Id="rId1" Type="http://schemas.openxmlformats.org/officeDocument/2006/relationships/slideLayout" Target="../slideLayouts/slideLayout8.xml"/><Relationship Id="rId6" Type="http://schemas.openxmlformats.org/officeDocument/2006/relationships/hyperlink" Target="https://www.macomptroller.org/ctr-cyber/cybersecurity-responsibilities/#section-10" TargetMode="External"/><Relationship Id="rId5" Type="http://schemas.openxmlformats.org/officeDocument/2006/relationships/hyperlink" Target="https://www.macomptroller.org/ctr-cyber/cybersecurity-responsibilities/#section-8" TargetMode="External"/><Relationship Id="rId4" Type="http://schemas.openxmlformats.org/officeDocument/2006/relationships/hyperlink" Target="https://www.macomptroller.org/ctr-cyber/cybersecurity-responsibilities/#section-5"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isa.gov/uscert/ncas/current-activity/2021/06/30/cisas-cset-tool-sets-sights-ransomware-threat"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YPERLINKS" TargetMode="Externa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hyperlink" Target="mailto:message.me00101167300@gmail.com" TargetMode="Externa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1E7A-A136-4211-8C5F-62801942C7F5}"/>
              </a:ext>
            </a:extLst>
          </p:cNvPr>
          <p:cNvSpPr>
            <a:spLocks noGrp="1"/>
          </p:cNvSpPr>
          <p:nvPr>
            <p:ph type="ctrTitle"/>
          </p:nvPr>
        </p:nvSpPr>
        <p:spPr/>
        <p:txBody>
          <a:bodyPr>
            <a:normAutofit fontScale="90000"/>
          </a:bodyPr>
          <a:lstStyle/>
          <a:p>
            <a:pPr algn="ctr"/>
            <a:r>
              <a:rPr lang="en-US" dirty="0"/>
              <a:t>Cybersecurity and Privacy Awareness and Internal Controls</a:t>
            </a:r>
            <a:br>
              <a:rPr lang="en-US" dirty="0"/>
            </a:br>
            <a:r>
              <a:rPr lang="en-US" dirty="0"/>
              <a:t>Retirement Boards</a:t>
            </a:r>
            <a:endParaRPr lang="en-US" sz="2700" dirty="0">
              <a:solidFill>
                <a:srgbClr val="5174CF"/>
              </a:solidFill>
            </a:endParaRPr>
          </a:p>
        </p:txBody>
      </p:sp>
      <p:sp>
        <p:nvSpPr>
          <p:cNvPr id="4" name="TextBox 3">
            <a:extLst>
              <a:ext uri="{FF2B5EF4-FFF2-40B4-BE49-F238E27FC236}">
                <a16:creationId xmlns:a16="http://schemas.microsoft.com/office/drawing/2014/main" id="{FDBF3388-43F4-4116-A605-00D5D446F136}"/>
              </a:ext>
            </a:extLst>
          </p:cNvPr>
          <p:cNvSpPr txBox="1"/>
          <p:nvPr/>
        </p:nvSpPr>
        <p:spPr>
          <a:xfrm>
            <a:off x="1375425" y="4237200"/>
            <a:ext cx="5878800" cy="1015663"/>
          </a:xfrm>
          <a:prstGeom prst="rect">
            <a:avLst/>
          </a:prstGeom>
          <a:noFill/>
        </p:spPr>
        <p:txBody>
          <a:bodyPr wrap="square" rtlCol="0">
            <a:spAutoFit/>
          </a:bodyPr>
          <a:lstStyle/>
          <a:p>
            <a:pPr marL="0" indent="0" algn="ctr">
              <a:buNone/>
            </a:pPr>
            <a:r>
              <a:rPr lang="en-US" sz="1800" dirty="0">
                <a:effectLst>
                  <a:outerShdw blurRad="38100" dist="38100" dir="2700000" algn="tl">
                    <a:srgbClr val="000000">
                      <a:alpha val="43137"/>
                    </a:srgbClr>
                  </a:outerShdw>
                </a:effectLst>
                <a:latin typeface="+mj-lt"/>
              </a:rPr>
              <a:t>Jenny Hedderman Esq.</a:t>
            </a:r>
          </a:p>
          <a:p>
            <a:pPr marL="0" indent="0" algn="ctr">
              <a:buNone/>
            </a:pPr>
            <a:r>
              <a:rPr lang="en-US" sz="1800" dirty="0">
                <a:effectLst>
                  <a:outerShdw blurRad="38100" dist="38100" dir="2700000" algn="tl">
                    <a:srgbClr val="000000">
                      <a:alpha val="43137"/>
                    </a:srgbClr>
                  </a:outerShdw>
                </a:effectLst>
                <a:latin typeface="+mj-lt"/>
              </a:rPr>
              <a:t> State Risk Counsel</a:t>
            </a:r>
          </a:p>
          <a:p>
            <a:pPr marL="114300" indent="0" algn="ctr">
              <a:spcBef>
                <a:spcPct val="50000"/>
              </a:spcBef>
              <a:buNone/>
            </a:pPr>
            <a:r>
              <a:rPr lang="en-US" altLang="en-US" sz="1600" dirty="0">
                <a:latin typeface="+mj-lt"/>
                <a:hlinkClick r:id="rId2"/>
              </a:rPr>
              <a:t>Jenny.Hedderman@mass.gov</a:t>
            </a:r>
            <a:endParaRPr lang="en-US" altLang="en-US" sz="1600" dirty="0">
              <a:latin typeface="+mj-lt"/>
            </a:endParaRPr>
          </a:p>
        </p:txBody>
      </p:sp>
    </p:spTree>
    <p:extLst>
      <p:ext uri="{BB962C8B-B14F-4D97-AF65-F5344CB8AC3E}">
        <p14:creationId xmlns:p14="http://schemas.microsoft.com/office/powerpoint/2010/main" val="1105281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Cyber Insurance</a:t>
            </a:r>
          </a:p>
        </p:txBody>
      </p:sp>
      <p:sp>
        <p:nvSpPr>
          <p:cNvPr id="3" name="Content Placeholder 2"/>
          <p:cNvSpPr>
            <a:spLocks noGrp="1"/>
          </p:cNvSpPr>
          <p:nvPr>
            <p:ph idx="1"/>
          </p:nvPr>
        </p:nvSpPr>
        <p:spPr/>
        <p:txBody>
          <a:bodyPr>
            <a:normAutofit lnSpcReduction="10000"/>
          </a:bodyPr>
          <a:lstStyle/>
          <a:p>
            <a:r>
              <a:rPr lang="en-US" sz="2400" b="0" dirty="0"/>
              <a:t>Cyber Insurance can be </a:t>
            </a:r>
            <a:r>
              <a:rPr lang="en-US" sz="2400" dirty="0"/>
              <a:t>costly and pricing often goes up or coverage is cancelled in the event of an incident.</a:t>
            </a:r>
          </a:p>
          <a:p>
            <a:r>
              <a:rPr lang="en-US" sz="2400" dirty="0"/>
              <a:t>Cyber insurance costs have risen 50% - 1000% in last 6 months</a:t>
            </a:r>
          </a:p>
          <a:p>
            <a:r>
              <a:rPr lang="en-US" sz="2400" b="0" dirty="0"/>
              <a:t>Cyber insurance underwriters require significant security controls are in place before issuing the policy and pricing will increase with lower controls</a:t>
            </a:r>
          </a:p>
          <a:p>
            <a:r>
              <a:rPr lang="en-US" sz="2400" b="0" dirty="0"/>
              <a:t>Cyber insurance does not cover all the costs associated with an incident (ex. Misdirected payments, staff clicking on malicious links, changing payment information without validation)</a:t>
            </a:r>
          </a:p>
          <a:p>
            <a:r>
              <a:rPr lang="en-US" sz="2400" b="0" dirty="0"/>
              <a:t>Some insurers are now requiring that ransomware amounts be paid, rather than the costs for independent restoration (so you are on hook for restoring networks and cleaning up malicious code)</a:t>
            </a:r>
          </a:p>
          <a:p>
            <a:pPr marL="0" indent="0">
              <a:buNone/>
            </a:pPr>
            <a:endParaRPr lang="en-US" dirty="0"/>
          </a:p>
        </p:txBody>
      </p:sp>
    </p:spTree>
    <p:extLst>
      <p:ext uri="{BB962C8B-B14F-4D97-AF65-F5344CB8AC3E}">
        <p14:creationId xmlns:p14="http://schemas.microsoft.com/office/powerpoint/2010/main" val="1797500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415" y="516493"/>
            <a:ext cx="9347200" cy="915458"/>
          </a:xfrm>
        </p:spPr>
        <p:txBody>
          <a:bodyPr>
            <a:noAutofit/>
          </a:bodyPr>
          <a:lstStyle/>
          <a:p>
            <a:pPr algn="ctr"/>
            <a:r>
              <a:rPr lang="en-US" sz="3600" dirty="0"/>
              <a:t>Common Cyber Insurance Coverage Exclusions</a:t>
            </a:r>
          </a:p>
        </p:txBody>
      </p:sp>
      <p:sp>
        <p:nvSpPr>
          <p:cNvPr id="3" name="Content Placeholder 2"/>
          <p:cNvSpPr>
            <a:spLocks noGrp="1"/>
          </p:cNvSpPr>
          <p:nvPr>
            <p:ph idx="1"/>
          </p:nvPr>
        </p:nvSpPr>
        <p:spPr/>
        <p:txBody>
          <a:bodyPr/>
          <a:lstStyle/>
          <a:p>
            <a:pPr lvl="1"/>
            <a:r>
              <a:rPr lang="en-US" b="0" dirty="0"/>
              <a:t>Preventable security failures</a:t>
            </a:r>
          </a:p>
          <a:p>
            <a:pPr lvl="1"/>
            <a:r>
              <a:rPr lang="en-US" b="0" dirty="0">
                <a:solidFill>
                  <a:srgbClr val="FF0000"/>
                </a:solidFill>
              </a:rPr>
              <a:t>Falling for phishing scheme and changing bank account information that misdirects payment</a:t>
            </a:r>
          </a:p>
          <a:p>
            <a:pPr lvl="1"/>
            <a:r>
              <a:rPr lang="en-US" b="0" dirty="0"/>
              <a:t>Inadequate firewalls</a:t>
            </a:r>
          </a:p>
          <a:p>
            <a:pPr lvl="1"/>
            <a:r>
              <a:rPr lang="en-US" dirty="0"/>
              <a:t>Non-patched systems</a:t>
            </a:r>
            <a:endParaRPr lang="en-US" b="0" dirty="0"/>
          </a:p>
          <a:p>
            <a:pPr lvl="1"/>
            <a:r>
              <a:rPr lang="en-US" b="0" dirty="0"/>
              <a:t>Careless mishandling of data</a:t>
            </a:r>
          </a:p>
          <a:p>
            <a:pPr lvl="1"/>
            <a:r>
              <a:rPr lang="en-US" b="0" dirty="0"/>
              <a:t>“A hostile or warlike attack” by a state actor</a:t>
            </a:r>
          </a:p>
          <a:p>
            <a:r>
              <a:rPr lang="en-US" dirty="0"/>
              <a:t>Sample:</a:t>
            </a:r>
            <a:r>
              <a:rPr lang="en-US" i="1" dirty="0"/>
              <a:t> “Failure to ensure that the computer system is reasonable protected by security practices and systems maintenance procedures that are equal or greater to those disclosed in the proposal”</a:t>
            </a:r>
            <a:endParaRPr lang="en-US" dirty="0"/>
          </a:p>
          <a:p>
            <a:r>
              <a:rPr lang="en-US" dirty="0"/>
              <a:t>Sample:</a:t>
            </a:r>
            <a:r>
              <a:rPr lang="en-US" i="1" dirty="0"/>
              <a:t> “Failure to continuously implement the procedures and risk controls identified in the insured’s application”</a:t>
            </a:r>
            <a:endParaRPr lang="en-US" dirty="0"/>
          </a:p>
          <a:p>
            <a:pPr lvl="1"/>
            <a:r>
              <a:rPr lang="en-US" b="1" dirty="0">
                <a:solidFill>
                  <a:srgbClr val="FF0000"/>
                </a:solidFill>
              </a:rPr>
              <a:t>You may not be covered for the type of incident you have!</a:t>
            </a:r>
          </a:p>
        </p:txBody>
      </p:sp>
    </p:spTree>
    <p:extLst>
      <p:ext uri="{BB962C8B-B14F-4D97-AF65-F5344CB8AC3E}">
        <p14:creationId xmlns:p14="http://schemas.microsoft.com/office/powerpoint/2010/main" val="2842342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373" y="819012"/>
            <a:ext cx="9349027" cy="208365"/>
          </a:xfrm>
        </p:spPr>
        <p:txBody>
          <a:bodyPr>
            <a:normAutofit fontScale="90000"/>
          </a:bodyPr>
          <a:lstStyle/>
          <a:p>
            <a:pPr algn="ctr"/>
            <a:r>
              <a:rPr lang="en-US" dirty="0"/>
              <a:t>Sample Cyber Insurance Exclusions</a:t>
            </a:r>
          </a:p>
        </p:txBody>
      </p:sp>
      <p:sp>
        <p:nvSpPr>
          <p:cNvPr id="3" name="Content Placeholder 2"/>
          <p:cNvSpPr>
            <a:spLocks noGrp="1"/>
          </p:cNvSpPr>
          <p:nvPr>
            <p:ph idx="1"/>
          </p:nvPr>
        </p:nvSpPr>
        <p:spPr/>
        <p:txBody>
          <a:bodyPr/>
          <a:lstStyle/>
          <a:p>
            <a:r>
              <a:rPr lang="en-US" b="0" dirty="0"/>
              <a:t>Fraudulent transfer was ultimately caused by the over-riding of the company’s own security controls (State Bank) (user error)</a:t>
            </a:r>
          </a:p>
          <a:p>
            <a:r>
              <a:rPr lang="en-US" b="0" dirty="0"/>
              <a:t>Funds were transferred voluntarily or by natural persons with authority to enter the company’s computer system (</a:t>
            </a:r>
            <a:r>
              <a:rPr lang="en-US" b="0" dirty="0" err="1"/>
              <a:t>Acqua</a:t>
            </a:r>
            <a:r>
              <a:rPr lang="en-US" b="0" dirty="0"/>
              <a:t> Star &amp; </a:t>
            </a:r>
            <a:r>
              <a:rPr lang="en-US" b="0" dirty="0" err="1"/>
              <a:t>Medidata</a:t>
            </a:r>
            <a:r>
              <a:rPr lang="en-US" b="0" dirty="0"/>
              <a:t>) (user error)</a:t>
            </a:r>
          </a:p>
          <a:p>
            <a:r>
              <a:rPr lang="en-US" b="0" dirty="0"/>
              <a:t>Fraudulent transfer request was carried out via phone as opposed to “directly from the use of a computer” (Apache Corp)</a:t>
            </a:r>
          </a:p>
          <a:p>
            <a:r>
              <a:rPr lang="en-US" b="0" dirty="0"/>
              <a:t>Language on “social engineering” losses vary greatly.  </a:t>
            </a:r>
          </a:p>
          <a:p>
            <a:r>
              <a:rPr lang="en-US" b="0" dirty="0"/>
              <a:t>If a cyber incident could result in bodily injury or property damage, you should ensure that insurance portfolio contains the appropriate coverages in the event of a claim. </a:t>
            </a:r>
          </a:p>
          <a:p>
            <a:r>
              <a:rPr lang="en-US" b="0" dirty="0"/>
              <a:t>Lost Laptops may not be covered for claims, and some policies only exclude an </a:t>
            </a:r>
            <a:r>
              <a:rPr lang="en-US" b="0" i="1" dirty="0"/>
              <a:t>unencrypted</a:t>
            </a:r>
            <a:r>
              <a:rPr lang="en-US" b="0" dirty="0"/>
              <a:t> portable device.</a:t>
            </a:r>
          </a:p>
          <a:p>
            <a:pPr marL="0" indent="0">
              <a:buNone/>
            </a:pPr>
            <a:endParaRPr lang="en-US" dirty="0"/>
          </a:p>
        </p:txBody>
      </p:sp>
    </p:spTree>
    <p:extLst>
      <p:ext uri="{BB962C8B-B14F-4D97-AF65-F5344CB8AC3E}">
        <p14:creationId xmlns:p14="http://schemas.microsoft.com/office/powerpoint/2010/main" val="1720547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02000" y="536720"/>
            <a:ext cx="9347200" cy="915458"/>
          </a:xfrm>
        </p:spPr>
        <p:txBody>
          <a:bodyPr/>
          <a:lstStyle/>
          <a:p>
            <a:r>
              <a:rPr lang="en-US" dirty="0"/>
              <a:t>But, I am not a Cyber Expert!</a:t>
            </a:r>
          </a:p>
        </p:txBody>
      </p:sp>
      <p:sp>
        <p:nvSpPr>
          <p:cNvPr id="7" name="Content Placeholder 6"/>
          <p:cNvSpPr>
            <a:spLocks noGrp="1"/>
          </p:cNvSpPr>
          <p:nvPr>
            <p:ph idx="1"/>
          </p:nvPr>
        </p:nvSpPr>
        <p:spPr/>
        <p:txBody>
          <a:bodyPr/>
          <a:lstStyle/>
          <a:p>
            <a:r>
              <a:rPr lang="en-US" sz="2400" b="0" dirty="0"/>
              <a:t>In reality, no one is a cyber expert.  The changing landscape and emerging threats are changing daily. </a:t>
            </a:r>
          </a:p>
          <a:p>
            <a:r>
              <a:rPr lang="en-US" sz="2400" b="0" dirty="0"/>
              <a:t>The types of questions and analysis are not uniquely different from any other internal controls analysis:</a:t>
            </a:r>
          </a:p>
          <a:p>
            <a:pPr marL="0" indent="0">
              <a:buNone/>
            </a:pPr>
            <a:endParaRPr lang="en-US" sz="2400" b="0" dirty="0"/>
          </a:p>
          <a:p>
            <a:pPr marL="457200" indent="-457200">
              <a:buFont typeface="+mj-lt"/>
              <a:buAutoNum type="arabicPeriod"/>
            </a:pPr>
            <a:r>
              <a:rPr lang="en-US" sz="2400" b="0" dirty="0"/>
              <a:t>Determine what needs to be protected by internal controls</a:t>
            </a:r>
          </a:p>
          <a:p>
            <a:pPr marL="457200" indent="-457200">
              <a:buFont typeface="+mj-lt"/>
              <a:buAutoNum type="arabicPeriod"/>
            </a:pPr>
            <a:r>
              <a:rPr lang="en-US" sz="2400" b="0" dirty="0"/>
              <a:t>Determine how to implement, test and train on internal controls</a:t>
            </a:r>
          </a:p>
          <a:p>
            <a:pPr marL="457200" indent="-457200">
              <a:buFont typeface="+mj-lt"/>
              <a:buAutoNum type="arabicPeriod"/>
            </a:pPr>
            <a:r>
              <a:rPr lang="en-US" sz="2400" b="0" dirty="0"/>
              <a:t>Prioritize resources based upon the biggest risks</a:t>
            </a:r>
          </a:p>
          <a:p>
            <a:pPr marL="457200" indent="-457200">
              <a:buFont typeface="+mj-lt"/>
              <a:buAutoNum type="arabicPeriod"/>
            </a:pPr>
            <a:r>
              <a:rPr lang="en-US" sz="2400" b="0" dirty="0"/>
              <a:t>Engage 3</a:t>
            </a:r>
            <a:r>
              <a:rPr lang="en-US" sz="2400" b="0" baseline="30000" dirty="0"/>
              <a:t>rd</a:t>
            </a:r>
            <a:r>
              <a:rPr lang="en-US" sz="2400" b="0" dirty="0"/>
              <a:t> parties under contract to assist you with cyber hygiene </a:t>
            </a:r>
          </a:p>
          <a:p>
            <a:pPr marL="457200" indent="-457200">
              <a:buFont typeface="+mj-lt"/>
              <a:buAutoNum type="arabicPeriod"/>
            </a:pPr>
            <a:endParaRPr lang="en-US" b="0" dirty="0"/>
          </a:p>
          <a:p>
            <a:pPr marL="0" indent="0">
              <a:buNone/>
            </a:pPr>
            <a:endParaRPr lang="en-US" b="0" dirty="0"/>
          </a:p>
        </p:txBody>
      </p:sp>
    </p:spTree>
    <p:custDataLst>
      <p:tags r:id="rId1"/>
    </p:custDataLst>
    <p:extLst>
      <p:ext uri="{BB962C8B-B14F-4D97-AF65-F5344CB8AC3E}">
        <p14:creationId xmlns:p14="http://schemas.microsoft.com/office/powerpoint/2010/main" val="76075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600" y="327920"/>
            <a:ext cx="9347200" cy="915458"/>
          </a:xfrm>
        </p:spPr>
        <p:txBody>
          <a:bodyPr/>
          <a:lstStyle/>
          <a:p>
            <a:pPr algn="ctr"/>
            <a:r>
              <a:rPr lang="en-US" sz="2800" dirty="0"/>
              <a:t>Cybersecurity Internal Controls are mandatory</a:t>
            </a:r>
          </a:p>
        </p:txBody>
      </p:sp>
      <p:sp>
        <p:nvSpPr>
          <p:cNvPr id="3" name="Content Placeholder 2"/>
          <p:cNvSpPr>
            <a:spLocks noGrp="1"/>
          </p:cNvSpPr>
          <p:nvPr>
            <p:ph idx="1"/>
          </p:nvPr>
        </p:nvSpPr>
        <p:spPr>
          <a:xfrm>
            <a:off x="1276213" y="1371601"/>
            <a:ext cx="8934587" cy="4754563"/>
          </a:xfrm>
        </p:spPr>
        <p:txBody>
          <a:bodyPr>
            <a:normAutofit/>
          </a:bodyPr>
          <a:lstStyle/>
          <a:p>
            <a:r>
              <a:rPr lang="en-US" dirty="0"/>
              <a:t>Expect resistance and be prepared to challenge and push back. </a:t>
            </a:r>
          </a:p>
          <a:p>
            <a:pPr lvl="1"/>
            <a:r>
              <a:rPr lang="en-US" dirty="0"/>
              <a:t>Inaction or inadequate action will be publicly viewed as unacceptable </a:t>
            </a:r>
          </a:p>
          <a:p>
            <a:r>
              <a:rPr lang="en-US" dirty="0"/>
              <a:t>Address the “I have no budget” argument head on:</a:t>
            </a:r>
          </a:p>
          <a:p>
            <a:pPr lvl="1"/>
            <a:r>
              <a:rPr lang="en-US" dirty="0"/>
              <a:t>Cyber incidents often cost 10-100 times the amount it would have cost to implement simple protections.</a:t>
            </a:r>
          </a:p>
          <a:p>
            <a:pPr lvl="1"/>
            <a:r>
              <a:rPr lang="en-US" dirty="0"/>
              <a:t>Ask the question: “</a:t>
            </a:r>
            <a:r>
              <a:rPr lang="en-US" i="1" dirty="0">
                <a:solidFill>
                  <a:srgbClr val="FF0000"/>
                </a:solidFill>
              </a:rPr>
              <a:t>Do you have several thousand to potentially hundreds thousands in reserves or cyber insurance to cover incidents?  If not, where will you get the funding to cover these costs</a:t>
            </a:r>
            <a:r>
              <a:rPr lang="en-US" dirty="0"/>
              <a:t>?</a:t>
            </a:r>
          </a:p>
          <a:p>
            <a:r>
              <a:rPr lang="en-US" dirty="0"/>
              <a:t>Government must continuously update their cyber defenses and fiscal staff can help with awareness of current cyber threats.</a:t>
            </a:r>
            <a:endParaRPr lang="en-US" b="0" dirty="0"/>
          </a:p>
          <a:p>
            <a:r>
              <a:rPr lang="en-US" dirty="0"/>
              <a:t>The more you communicate critical information, such as recent attacks and issues, the more value you provide. </a:t>
            </a:r>
          </a:p>
          <a:p>
            <a:r>
              <a:rPr lang="en-US" dirty="0"/>
              <a:t>Marketing Cyber preparedness is challenging and needs repetitive communication over a period of time.     </a:t>
            </a:r>
          </a:p>
          <a:p>
            <a:endParaRPr lang="en-US" dirty="0"/>
          </a:p>
        </p:txBody>
      </p:sp>
    </p:spTree>
    <p:extLst>
      <p:ext uri="{BB962C8B-B14F-4D97-AF65-F5344CB8AC3E}">
        <p14:creationId xmlns:p14="http://schemas.microsoft.com/office/powerpoint/2010/main" val="4034418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6800" y="414320"/>
            <a:ext cx="9347200" cy="915458"/>
          </a:xfrm>
        </p:spPr>
        <p:txBody>
          <a:bodyPr/>
          <a:lstStyle/>
          <a:p>
            <a:r>
              <a:rPr lang="en-US" sz="2800" dirty="0"/>
              <a:t>Cybersecurity internal controls </a:t>
            </a:r>
          </a:p>
        </p:txBody>
      </p:sp>
      <p:sp>
        <p:nvSpPr>
          <p:cNvPr id="3" name="Content Placeholder 2"/>
          <p:cNvSpPr>
            <a:spLocks noGrp="1"/>
          </p:cNvSpPr>
          <p:nvPr>
            <p:ph idx="1"/>
          </p:nvPr>
        </p:nvSpPr>
        <p:spPr>
          <a:xfrm>
            <a:off x="1959429" y="1600201"/>
            <a:ext cx="8229600" cy="4525963"/>
          </a:xfrm>
        </p:spPr>
        <p:txBody>
          <a:bodyPr/>
          <a:lstStyle/>
          <a:p>
            <a:pPr marL="0" indent="0" algn="ctr">
              <a:buNone/>
            </a:pPr>
            <a:r>
              <a:rPr lang="en-US" sz="4400" dirty="0"/>
              <a:t>WHERE DO WE START????</a:t>
            </a:r>
          </a:p>
          <a:p>
            <a:pPr marL="0" indent="0" algn="ctr">
              <a:buNone/>
            </a:pP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943" y="2387600"/>
            <a:ext cx="4809404" cy="36281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34" y="3276601"/>
            <a:ext cx="2950797" cy="1905000"/>
          </a:xfrm>
          <a:prstGeom prst="rect">
            <a:avLst/>
          </a:prstGeom>
        </p:spPr>
      </p:pic>
    </p:spTree>
    <p:extLst>
      <p:ext uri="{BB962C8B-B14F-4D97-AF65-F5344CB8AC3E}">
        <p14:creationId xmlns:p14="http://schemas.microsoft.com/office/powerpoint/2010/main" val="3639406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WHERE TO START????</a:t>
            </a:r>
          </a:p>
        </p:txBody>
      </p:sp>
      <p:sp>
        <p:nvSpPr>
          <p:cNvPr id="3" name="Content Placeholder 2"/>
          <p:cNvSpPr>
            <a:spLocks noGrp="1"/>
          </p:cNvSpPr>
          <p:nvPr>
            <p:ph idx="1"/>
          </p:nvPr>
        </p:nvSpPr>
        <p:spPr/>
        <p:txBody>
          <a:bodyPr/>
          <a:lstStyle/>
          <a:p>
            <a:r>
              <a:rPr lang="en-US" sz="3200" dirty="0"/>
              <a:t>Avoid falling down the rabbit hole and focus on high level, simple concepts.</a:t>
            </a:r>
          </a:p>
          <a:p>
            <a:pPr lvl="1"/>
            <a:r>
              <a:rPr lang="en-US" sz="2800" dirty="0"/>
              <a:t>What cyber internal control standards apply to your organization? (Your IT audit standard)</a:t>
            </a:r>
          </a:p>
          <a:p>
            <a:pPr marL="457200" lvl="1" indent="0">
              <a:buNone/>
            </a:pPr>
            <a:endParaRPr lang="en-US" sz="2800" dirty="0"/>
          </a:p>
          <a:p>
            <a:pPr lvl="2"/>
            <a:r>
              <a:rPr lang="en-US" sz="2800" dirty="0"/>
              <a:t>EOTS Enterprise Information Security Policies and Standards (state agency </a:t>
            </a:r>
            <a:r>
              <a:rPr lang="en-US" sz="2800" dirty="0">
                <a:solidFill>
                  <a:srgbClr val="FF0000"/>
                </a:solidFill>
              </a:rPr>
              <a:t>default</a:t>
            </a:r>
            <a:r>
              <a:rPr lang="en-US" sz="2800" dirty="0"/>
              <a:t>)</a:t>
            </a:r>
          </a:p>
          <a:p>
            <a:pPr lvl="2"/>
            <a:r>
              <a:rPr lang="en-US" sz="2800" dirty="0"/>
              <a:t> NIST</a:t>
            </a:r>
          </a:p>
          <a:p>
            <a:pPr lvl="2"/>
            <a:endParaRPr lang="en-US" sz="2800" dirty="0"/>
          </a:p>
          <a:p>
            <a:endParaRPr lang="en-US" dirty="0"/>
          </a:p>
        </p:txBody>
      </p:sp>
    </p:spTree>
    <p:extLst>
      <p:ext uri="{BB962C8B-B14F-4D97-AF65-F5344CB8AC3E}">
        <p14:creationId xmlns:p14="http://schemas.microsoft.com/office/powerpoint/2010/main" val="354495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800" y="835520"/>
            <a:ext cx="9347200" cy="915458"/>
          </a:xfrm>
        </p:spPr>
        <p:txBody>
          <a:bodyPr/>
          <a:lstStyle/>
          <a:p>
            <a:pPr algn="ctr"/>
            <a:r>
              <a:rPr lang="en-US" dirty="0"/>
              <a:t>WHERE TO START????</a:t>
            </a:r>
          </a:p>
        </p:txBody>
      </p:sp>
      <p:sp>
        <p:nvSpPr>
          <p:cNvPr id="3" name="Content Placeholder 2"/>
          <p:cNvSpPr>
            <a:spLocks noGrp="1"/>
          </p:cNvSpPr>
          <p:nvPr>
            <p:ph idx="1"/>
          </p:nvPr>
        </p:nvSpPr>
        <p:spPr/>
        <p:txBody>
          <a:bodyPr>
            <a:normAutofit/>
          </a:bodyPr>
          <a:lstStyle/>
          <a:p>
            <a:r>
              <a:rPr lang="en-US" sz="3200" dirty="0"/>
              <a:t>Take advantage of tools that have already been developed to assist you.</a:t>
            </a:r>
          </a:p>
          <a:p>
            <a:r>
              <a:rPr lang="en-US" sz="3200" dirty="0"/>
              <a:t>The following slides identify several sources</a:t>
            </a:r>
          </a:p>
          <a:p>
            <a:r>
              <a:rPr lang="en-US" sz="3200" dirty="0"/>
              <a:t>If your Board is supported by a municipality, they may already have a process in place with tools</a:t>
            </a:r>
          </a:p>
          <a:p>
            <a:pPr lvl="2"/>
            <a:endParaRPr lang="en-US" sz="2800" dirty="0"/>
          </a:p>
          <a:p>
            <a:endParaRPr lang="en-US" dirty="0"/>
          </a:p>
        </p:txBody>
      </p:sp>
    </p:spTree>
    <p:extLst>
      <p:ext uri="{BB962C8B-B14F-4D97-AF65-F5344CB8AC3E}">
        <p14:creationId xmlns:p14="http://schemas.microsoft.com/office/powerpoint/2010/main" val="2297483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815" y="56004"/>
            <a:ext cx="11906207" cy="6119509"/>
          </a:xfrm>
        </p:spPr>
      </p:pic>
    </p:spTree>
    <p:extLst>
      <p:ext uri="{BB962C8B-B14F-4D97-AF65-F5344CB8AC3E}">
        <p14:creationId xmlns:p14="http://schemas.microsoft.com/office/powerpoint/2010/main" val="390099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We’ve Got you!</a:t>
            </a:r>
          </a:p>
        </p:txBody>
      </p:sp>
      <p:pic>
        <p:nvPicPr>
          <p:cNvPr id="4" name="Content Placeholder 3"/>
          <p:cNvPicPr>
            <a:picLocks noGrp="1" noChangeAspect="1"/>
          </p:cNvPicPr>
          <p:nvPr>
            <p:ph idx="1"/>
          </p:nvPr>
        </p:nvPicPr>
        <p:blipFill>
          <a:blip r:embed="rId2"/>
          <a:stretch>
            <a:fillRect/>
          </a:stretch>
        </p:blipFill>
        <p:spPr>
          <a:xfrm>
            <a:off x="2179200" y="1130716"/>
            <a:ext cx="8323891" cy="4951794"/>
          </a:xfrm>
          <a:prstGeom prst="rect">
            <a:avLst/>
          </a:prstGeom>
        </p:spPr>
      </p:pic>
      <p:sp>
        <p:nvSpPr>
          <p:cNvPr id="5" name="TextBox 4"/>
          <p:cNvSpPr txBox="1"/>
          <p:nvPr/>
        </p:nvSpPr>
        <p:spPr>
          <a:xfrm>
            <a:off x="4461811" y="842712"/>
            <a:ext cx="4800600" cy="369332"/>
          </a:xfrm>
          <a:prstGeom prst="rect">
            <a:avLst/>
          </a:prstGeom>
          <a:noFill/>
        </p:spPr>
        <p:txBody>
          <a:bodyPr wrap="square" rtlCol="0">
            <a:spAutoFit/>
          </a:bodyPr>
          <a:lstStyle/>
          <a:p>
            <a:r>
              <a:rPr lang="en-US" dirty="0"/>
              <a:t>https://www.macomptroller.org/ctr-cyber/</a:t>
            </a:r>
          </a:p>
        </p:txBody>
      </p:sp>
      <p:sp>
        <p:nvSpPr>
          <p:cNvPr id="6" name="Left Arrow 5"/>
          <p:cNvSpPr/>
          <p:nvPr/>
        </p:nvSpPr>
        <p:spPr>
          <a:xfrm>
            <a:off x="9548025" y="4436046"/>
            <a:ext cx="1600200" cy="609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124B65D-47DE-4609-B117-18943EC74D97}"/>
              </a:ext>
            </a:extLst>
          </p:cNvPr>
          <p:cNvSpPr/>
          <p:nvPr/>
        </p:nvSpPr>
        <p:spPr>
          <a:xfrm>
            <a:off x="297455" y="1645186"/>
            <a:ext cx="1634169" cy="4054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Designed for State Agencies and for any entity public entity looking for cyber internal controls </a:t>
            </a:r>
          </a:p>
        </p:txBody>
      </p:sp>
    </p:spTree>
    <p:extLst>
      <p:ext uri="{BB962C8B-B14F-4D97-AF65-F5344CB8AC3E}">
        <p14:creationId xmlns:p14="http://schemas.microsoft.com/office/powerpoint/2010/main" val="1765453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GOALS</a:t>
            </a:r>
          </a:p>
        </p:txBody>
      </p:sp>
      <p:sp>
        <p:nvSpPr>
          <p:cNvPr id="3" name="Content Placeholder 2"/>
          <p:cNvSpPr>
            <a:spLocks noGrp="1"/>
          </p:cNvSpPr>
          <p:nvPr>
            <p:ph idx="1"/>
          </p:nvPr>
        </p:nvSpPr>
        <p:spPr>
          <a:xfrm>
            <a:off x="838200" y="1641315"/>
            <a:ext cx="10515600" cy="4535648"/>
          </a:xfrm>
        </p:spPr>
        <p:txBody>
          <a:bodyPr>
            <a:normAutofit fontScale="92500" lnSpcReduction="20000"/>
          </a:bodyPr>
          <a:lstStyle/>
          <a:p>
            <a:r>
              <a:rPr lang="en-US" sz="2800" b="0" dirty="0"/>
              <a:t>Speaking to Leadership about importance of cyber and privacy protections</a:t>
            </a:r>
          </a:p>
          <a:p>
            <a:r>
              <a:rPr lang="en-US" sz="2800" b="0" dirty="0"/>
              <a:t>Ascertaining your cyber perimeter</a:t>
            </a:r>
          </a:p>
          <a:p>
            <a:r>
              <a:rPr lang="en-US" sz="2800" b="0" dirty="0"/>
              <a:t>Developing a risk-based approach to mitigation. </a:t>
            </a:r>
          </a:p>
          <a:p>
            <a:r>
              <a:rPr lang="en-US" sz="2800" b="0" dirty="0"/>
              <a:t>Budgeting for Cybersecurity/Privacy (Should we have insurance?)</a:t>
            </a:r>
          </a:p>
          <a:p>
            <a:r>
              <a:rPr lang="en-US" sz="2800" b="0" dirty="0"/>
              <a:t>3</a:t>
            </a:r>
            <a:r>
              <a:rPr lang="en-US" sz="2800" b="0" baseline="30000" dirty="0"/>
              <a:t>rd</a:t>
            </a:r>
            <a:r>
              <a:rPr lang="en-US" sz="2800" b="0" dirty="0"/>
              <a:t> party risk management</a:t>
            </a:r>
          </a:p>
          <a:p>
            <a:r>
              <a:rPr lang="en-US" sz="2800" b="0" dirty="0"/>
              <a:t>Privacy requirements </a:t>
            </a:r>
          </a:p>
          <a:p>
            <a:r>
              <a:rPr lang="en-US" sz="2800" b="0" dirty="0"/>
              <a:t>Incident response Business Continuity and Disaster Recovery  </a:t>
            </a:r>
          </a:p>
          <a:p>
            <a:r>
              <a:rPr lang="en-US" sz="2800" b="0" dirty="0"/>
              <a:t>Road map of high level goals and tools to approach leadership and staff</a:t>
            </a:r>
          </a:p>
          <a:p>
            <a:r>
              <a:rPr lang="en-US" sz="2800" b="0" dirty="0"/>
              <a:t>Privacy and Cybersecurity Internal Controls</a:t>
            </a:r>
            <a:r>
              <a:rPr lang="en-US" sz="2800" dirty="0"/>
              <a:t> </a:t>
            </a:r>
          </a:p>
          <a:p>
            <a:pPr marL="0" indent="0">
              <a:buNone/>
            </a:pPr>
            <a:endParaRPr lang="en-US" dirty="0"/>
          </a:p>
        </p:txBody>
      </p:sp>
    </p:spTree>
    <p:extLst>
      <p:ext uri="{BB962C8B-B14F-4D97-AF65-F5344CB8AC3E}">
        <p14:creationId xmlns:p14="http://schemas.microsoft.com/office/powerpoint/2010/main" val="1255068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858" y="274107"/>
            <a:ext cx="9347200" cy="915458"/>
          </a:xfrm>
        </p:spPr>
        <p:txBody>
          <a:bodyPr>
            <a:normAutofit fontScale="90000"/>
          </a:bodyPr>
          <a:lstStyle/>
          <a:p>
            <a:pPr algn="ctr"/>
            <a:r>
              <a:rPr lang="en-US" sz="3200" dirty="0"/>
              <a:t>Cybersecurity Internal control Responsibilities</a:t>
            </a:r>
          </a:p>
        </p:txBody>
      </p:sp>
      <p:pic>
        <p:nvPicPr>
          <p:cNvPr id="4" name="Content Placeholder 3"/>
          <p:cNvPicPr>
            <a:picLocks noGrp="1" noChangeAspect="1"/>
          </p:cNvPicPr>
          <p:nvPr>
            <p:ph idx="1"/>
          </p:nvPr>
        </p:nvPicPr>
        <p:blipFill>
          <a:blip r:embed="rId2"/>
          <a:stretch>
            <a:fillRect/>
          </a:stretch>
        </p:blipFill>
        <p:spPr>
          <a:xfrm>
            <a:off x="3276601" y="1212674"/>
            <a:ext cx="5226579" cy="4913490"/>
          </a:xfrm>
          <a:prstGeom prst="rect">
            <a:avLst/>
          </a:prstGeom>
        </p:spPr>
      </p:pic>
    </p:spTree>
    <p:extLst>
      <p:ext uri="{BB962C8B-B14F-4D97-AF65-F5344CB8AC3E}">
        <p14:creationId xmlns:p14="http://schemas.microsoft.com/office/powerpoint/2010/main" val="1812275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764" y="618696"/>
            <a:ext cx="9347200" cy="915458"/>
          </a:xfrm>
        </p:spPr>
        <p:txBody>
          <a:bodyPr/>
          <a:lstStyle/>
          <a:p>
            <a:r>
              <a:rPr lang="en-US" sz="2800" dirty="0"/>
              <a:t>Cybersecurity Internal Controls</a:t>
            </a:r>
          </a:p>
        </p:txBody>
      </p:sp>
      <p:sp>
        <p:nvSpPr>
          <p:cNvPr id="3" name="Content Placeholder 2"/>
          <p:cNvSpPr>
            <a:spLocks noGrp="1"/>
          </p:cNvSpPr>
          <p:nvPr>
            <p:ph idx="1"/>
          </p:nvPr>
        </p:nvSpPr>
        <p:spPr/>
        <p:txBody>
          <a:bodyPr/>
          <a:lstStyle/>
          <a:p>
            <a:r>
              <a:rPr lang="en-US" sz="2800" dirty="0"/>
              <a:t>Tone from the Top – Cybersecurity is a top priority</a:t>
            </a:r>
          </a:p>
          <a:p>
            <a:pPr lvl="1"/>
            <a:r>
              <a:rPr lang="en-US" sz="2400" dirty="0"/>
              <a:t>Cybersecurity compliance in not solely an “IT” or technology function, but is a series of controls, operations, procedures and training that apply to all employees at all levels in a department.</a:t>
            </a:r>
          </a:p>
          <a:p>
            <a:pPr lvl="1"/>
            <a:r>
              <a:rPr lang="en-US" sz="2400" dirty="0"/>
              <a:t>Leadership and managers are responsible to establishing a strong tone from the top that identifies that cybersecurity internal controls are part of the foundation of all operations and are a top organization priority.</a:t>
            </a:r>
          </a:p>
          <a:p>
            <a:endParaRPr lang="en-US" dirty="0"/>
          </a:p>
        </p:txBody>
      </p:sp>
    </p:spTree>
    <p:extLst>
      <p:ext uri="{BB962C8B-B14F-4D97-AF65-F5344CB8AC3E}">
        <p14:creationId xmlns:p14="http://schemas.microsoft.com/office/powerpoint/2010/main" val="600959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750" y="608590"/>
            <a:ext cx="9347200" cy="915458"/>
          </a:xfrm>
        </p:spPr>
        <p:txBody>
          <a:bodyPr>
            <a:normAutofit fontScale="90000"/>
          </a:bodyPr>
          <a:lstStyle/>
          <a:p>
            <a:pPr algn="ctr"/>
            <a:br>
              <a:rPr lang="en-US" sz="2400" dirty="0"/>
            </a:br>
            <a:r>
              <a:rPr lang="en-US" sz="3100" b="1" dirty="0"/>
              <a:t>Assign Key Staff to Ensure</a:t>
            </a:r>
            <a:br>
              <a:rPr lang="en-US" sz="3100" b="1" dirty="0"/>
            </a:br>
            <a:r>
              <a:rPr lang="en-US" sz="3100" b="1" dirty="0"/>
              <a:t> Cybersecurity Compliance</a:t>
            </a:r>
            <a:br>
              <a:rPr lang="en-US" sz="3100" b="1" dirty="0"/>
            </a:br>
            <a:endParaRPr lang="en-US" sz="2400" b="1" dirty="0"/>
          </a:p>
        </p:txBody>
      </p:sp>
      <p:sp>
        <p:nvSpPr>
          <p:cNvPr id="3" name="Content Placeholder 2"/>
          <p:cNvSpPr>
            <a:spLocks noGrp="1"/>
          </p:cNvSpPr>
          <p:nvPr>
            <p:ph idx="1"/>
          </p:nvPr>
        </p:nvSpPr>
        <p:spPr/>
        <p:txBody>
          <a:bodyPr/>
          <a:lstStyle/>
          <a:p>
            <a:pPr lvl="1"/>
            <a:r>
              <a:rPr lang="en-US" sz="2400" dirty="0"/>
              <a:t>As part of cybersecurity preparedness, leadership and managers must assign appropriate staff at all levels of the organization to ensure compliance with required cybersecurity and data protection internal Controls.</a:t>
            </a:r>
          </a:p>
          <a:p>
            <a:pPr lvl="1"/>
            <a:r>
              <a:rPr lang="en-US" sz="2400" dirty="0"/>
              <a:t>Cybersecurity internal controls require collaboration across the organization including IT, HR, Legal, Policy, Fiscal, Budget, Payroll, Program and Operations staff and extend to any contractor or 3rd party supporting operations.</a:t>
            </a:r>
          </a:p>
          <a:p>
            <a:endParaRPr lang="en-US" dirty="0"/>
          </a:p>
        </p:txBody>
      </p:sp>
    </p:spTree>
    <p:extLst>
      <p:ext uri="{BB962C8B-B14F-4D97-AF65-F5344CB8AC3E}">
        <p14:creationId xmlns:p14="http://schemas.microsoft.com/office/powerpoint/2010/main" val="2452081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381000"/>
            <a:ext cx="7010400" cy="915458"/>
          </a:xfrm>
        </p:spPr>
        <p:txBody>
          <a:bodyPr/>
          <a:lstStyle/>
          <a:p>
            <a:pPr algn="ctr"/>
            <a:r>
              <a:rPr lang="en-US" sz="2400" dirty="0"/>
              <a:t>INTERNAL CONTROLS SHOULD INCLUDE:</a:t>
            </a:r>
            <a:br>
              <a:rPr lang="en-US" sz="2400" dirty="0"/>
            </a:br>
            <a:endParaRPr lang="en-US" sz="2400" dirty="0"/>
          </a:p>
        </p:txBody>
      </p:sp>
      <p:sp>
        <p:nvSpPr>
          <p:cNvPr id="3" name="Content Placeholder 2"/>
          <p:cNvSpPr>
            <a:spLocks noGrp="1"/>
          </p:cNvSpPr>
          <p:nvPr>
            <p:ph idx="1"/>
          </p:nvPr>
        </p:nvSpPr>
        <p:spPr/>
        <p:txBody>
          <a:bodyPr/>
          <a:lstStyle/>
          <a:p>
            <a:r>
              <a:rPr lang="en-US" b="0" dirty="0">
                <a:hlinkClick r:id="rId2"/>
              </a:rPr>
              <a:t>Enterprise information security policies and standards</a:t>
            </a:r>
            <a:r>
              <a:rPr lang="en-US" b="0" dirty="0"/>
              <a:t> (whichever apply to you)</a:t>
            </a:r>
          </a:p>
          <a:p>
            <a:r>
              <a:rPr lang="en-US" b="0" dirty="0">
                <a:hlinkClick r:id="rId3"/>
              </a:rPr>
              <a:t>Telework guidance and advisories</a:t>
            </a:r>
            <a:r>
              <a:rPr lang="en-US" b="0" dirty="0"/>
              <a:t> (for remote and hybrid staff)</a:t>
            </a:r>
          </a:p>
          <a:p>
            <a:r>
              <a:rPr lang="en-US" b="0" dirty="0">
                <a:hlinkClick r:id="rId4"/>
              </a:rPr>
              <a:t>Ransomware preparedness and mitigation protocols</a:t>
            </a:r>
            <a:endParaRPr lang="en-US" b="0" dirty="0"/>
          </a:p>
          <a:p>
            <a:r>
              <a:rPr lang="en-US" b="0" dirty="0">
                <a:hlinkClick r:id="rId5"/>
              </a:rPr>
              <a:t>Compliance obligations for business and other entities handling personally identifiable information</a:t>
            </a:r>
            <a:endParaRPr lang="en-US" b="0" dirty="0"/>
          </a:p>
          <a:p>
            <a:r>
              <a:rPr lang="en-US" b="0" dirty="0">
                <a:hlinkClick r:id="rId6"/>
              </a:rPr>
              <a:t>Other unique data privacy standards</a:t>
            </a:r>
            <a:endParaRPr lang="en-US" b="0" dirty="0"/>
          </a:p>
          <a:p>
            <a:r>
              <a:rPr lang="en-US" b="0" dirty="0"/>
              <a:t>a. Credit card payment standards (if accepting credit cards)</a:t>
            </a:r>
            <a:br>
              <a:rPr lang="en-US" b="0" dirty="0"/>
            </a:br>
            <a:r>
              <a:rPr lang="en-US" b="0" dirty="0"/>
              <a:t>b. Health care privacy (HIPPA) (health and medical records)</a:t>
            </a:r>
            <a:br>
              <a:rPr lang="en-US" b="0" dirty="0"/>
            </a:br>
            <a:r>
              <a:rPr lang="en-US" b="0" dirty="0"/>
              <a:t>c. Protecting student privacy (FERPA)</a:t>
            </a:r>
          </a:p>
          <a:p>
            <a:endParaRPr lang="en-US" dirty="0"/>
          </a:p>
        </p:txBody>
      </p:sp>
    </p:spTree>
    <p:extLst>
      <p:ext uri="{BB962C8B-B14F-4D97-AF65-F5344CB8AC3E}">
        <p14:creationId xmlns:p14="http://schemas.microsoft.com/office/powerpoint/2010/main" val="2735623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TOOLS TO HELP YOU!!</a:t>
            </a:r>
          </a:p>
        </p:txBody>
      </p:sp>
      <p:pic>
        <p:nvPicPr>
          <p:cNvPr id="4" name="Content Placeholder 3"/>
          <p:cNvPicPr>
            <a:picLocks noGrp="1" noChangeAspect="1"/>
          </p:cNvPicPr>
          <p:nvPr>
            <p:ph idx="1"/>
          </p:nvPr>
        </p:nvPicPr>
        <p:blipFill>
          <a:blip r:embed="rId2"/>
          <a:stretch>
            <a:fillRect/>
          </a:stretch>
        </p:blipFill>
        <p:spPr>
          <a:xfrm>
            <a:off x="2286001" y="1623219"/>
            <a:ext cx="6476999" cy="4525963"/>
          </a:xfrm>
          <a:prstGeom prst="rect">
            <a:avLst/>
          </a:prstGeom>
        </p:spPr>
      </p:pic>
      <p:sp>
        <p:nvSpPr>
          <p:cNvPr id="5" name="Left Arrow 4"/>
          <p:cNvSpPr/>
          <p:nvPr/>
        </p:nvSpPr>
        <p:spPr>
          <a:xfrm rot="20161293">
            <a:off x="7026279" y="1837745"/>
            <a:ext cx="2407333" cy="533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sp>
        <p:nvSpPr>
          <p:cNvPr id="6" name="Left Arrow 5"/>
          <p:cNvSpPr/>
          <p:nvPr/>
        </p:nvSpPr>
        <p:spPr>
          <a:xfrm>
            <a:off x="8305800" y="3886200"/>
            <a:ext cx="2209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Lessons Learned</a:t>
            </a:r>
          </a:p>
        </p:txBody>
      </p:sp>
      <p:sp>
        <p:nvSpPr>
          <p:cNvPr id="7" name="Left Arrow 6"/>
          <p:cNvSpPr/>
          <p:nvPr/>
        </p:nvSpPr>
        <p:spPr>
          <a:xfrm>
            <a:off x="8458200" y="4724399"/>
            <a:ext cx="1981200" cy="906725"/>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Risk Assessment</a:t>
            </a:r>
          </a:p>
        </p:txBody>
      </p:sp>
      <p:sp>
        <p:nvSpPr>
          <p:cNvPr id="9" name="Right Arrow 8"/>
          <p:cNvSpPr/>
          <p:nvPr/>
        </p:nvSpPr>
        <p:spPr>
          <a:xfrm rot="21221266">
            <a:off x="1974126" y="5795225"/>
            <a:ext cx="2227384"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Incident Response</a:t>
            </a:r>
          </a:p>
        </p:txBody>
      </p:sp>
    </p:spTree>
    <p:extLst>
      <p:ext uri="{BB962C8B-B14F-4D97-AF65-F5344CB8AC3E}">
        <p14:creationId xmlns:p14="http://schemas.microsoft.com/office/powerpoint/2010/main" val="302524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349" y="228600"/>
            <a:ext cx="7010400" cy="915458"/>
          </a:xfrm>
        </p:spPr>
        <p:txBody>
          <a:bodyPr/>
          <a:lstStyle/>
          <a:p>
            <a:pPr algn="ctr"/>
            <a:r>
              <a:rPr lang="en-US" sz="2000" dirty="0"/>
              <a:t>EOTSS Enterprise Information security policies and standards</a:t>
            </a:r>
            <a:br>
              <a:rPr lang="en-US" sz="2000" dirty="0"/>
            </a:br>
            <a:r>
              <a:rPr lang="en-US" sz="2000" dirty="0"/>
              <a:t> Self Assessment Questionnaire (SAQ)</a:t>
            </a:r>
          </a:p>
        </p:txBody>
      </p:sp>
      <p:sp>
        <p:nvSpPr>
          <p:cNvPr id="3" name="Content Placeholder 2"/>
          <p:cNvSpPr>
            <a:spLocks noGrp="1"/>
          </p:cNvSpPr>
          <p:nvPr>
            <p:ph idx="1"/>
          </p:nvPr>
        </p:nvSpPr>
        <p:spPr/>
        <p:txBody>
          <a:bodyPr/>
          <a:lstStyle/>
          <a:p>
            <a:r>
              <a:rPr lang="en-US" dirty="0"/>
              <a:t>EOTSS Standards are default Commonwealth information security internal controls for Executive Departments and Non-Executive Department that have not adopted a comparable standard.  Developed from NIST and ISO.</a:t>
            </a:r>
          </a:p>
          <a:p>
            <a:r>
              <a:rPr lang="en-US" dirty="0"/>
              <a:t>Voluntary tool to assist with assessing compliance</a:t>
            </a:r>
          </a:p>
          <a:p>
            <a:r>
              <a:rPr lang="en-US" i="1" dirty="0">
                <a:solidFill>
                  <a:srgbClr val="FF0000"/>
                </a:solidFill>
              </a:rPr>
              <a:t>Tool includes verbatim text of the standards </a:t>
            </a:r>
          </a:p>
          <a:p>
            <a:r>
              <a:rPr lang="en-US" dirty="0"/>
              <a:t>Tool can be used to identify level of completion of standards</a:t>
            </a:r>
          </a:p>
          <a:p>
            <a:r>
              <a:rPr lang="en-US" dirty="0"/>
              <a:t>Records % of completion with color codes (red, yellow, green)</a:t>
            </a:r>
          </a:p>
          <a:p>
            <a:r>
              <a:rPr lang="en-US" dirty="0"/>
              <a:t>Records location of documentation </a:t>
            </a:r>
          </a:p>
          <a:p>
            <a:r>
              <a:rPr lang="en-US" dirty="0"/>
              <a:t>Records periodic review of compliance (weekly, monthly, annually etc.)</a:t>
            </a:r>
          </a:p>
          <a:p>
            <a:r>
              <a:rPr lang="en-US" dirty="0"/>
              <a:t>Tool can be used to support budget requests for resources</a:t>
            </a:r>
          </a:p>
          <a:p>
            <a:endParaRPr lang="en-US" dirty="0"/>
          </a:p>
          <a:p>
            <a:endParaRPr lang="en-US" dirty="0"/>
          </a:p>
        </p:txBody>
      </p:sp>
      <p:sp>
        <p:nvSpPr>
          <p:cNvPr id="4" name="Rectangle: Rounded Corners 3">
            <a:extLst>
              <a:ext uri="{FF2B5EF4-FFF2-40B4-BE49-F238E27FC236}">
                <a16:creationId xmlns:a16="http://schemas.microsoft.com/office/drawing/2014/main" id="{5EF0327F-B746-474E-9ADC-D7DC641DE907}"/>
              </a:ext>
            </a:extLst>
          </p:cNvPr>
          <p:cNvSpPr/>
          <p:nvPr/>
        </p:nvSpPr>
        <p:spPr>
          <a:xfrm rot="986138">
            <a:off x="2068169" y="512238"/>
            <a:ext cx="1927476" cy="1062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SAMPLE</a:t>
            </a:r>
          </a:p>
        </p:txBody>
      </p:sp>
    </p:spTree>
    <p:extLst>
      <p:ext uri="{BB962C8B-B14F-4D97-AF65-F5344CB8AC3E}">
        <p14:creationId xmlns:p14="http://schemas.microsoft.com/office/powerpoint/2010/main" val="3366971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7010400" cy="915458"/>
          </a:xfrm>
        </p:spPr>
        <p:txBody>
          <a:bodyPr/>
          <a:lstStyle/>
          <a:p>
            <a:pPr algn="ctr"/>
            <a:r>
              <a:rPr lang="en-US" sz="2000" dirty="0"/>
              <a:t>EOTSS Enterprise Information security policies and standards</a:t>
            </a:r>
            <a:br>
              <a:rPr lang="en-US" sz="2000" dirty="0"/>
            </a:br>
            <a:r>
              <a:rPr lang="en-US" sz="2000" dirty="0"/>
              <a:t> Self Assessment Questionnaire (SAQ)</a:t>
            </a:r>
          </a:p>
        </p:txBody>
      </p:sp>
      <p:pic>
        <p:nvPicPr>
          <p:cNvPr id="4" name="Content Placeholder 3"/>
          <p:cNvPicPr>
            <a:picLocks noGrp="1" noChangeAspect="1"/>
          </p:cNvPicPr>
          <p:nvPr>
            <p:ph idx="1"/>
          </p:nvPr>
        </p:nvPicPr>
        <p:blipFill>
          <a:blip r:embed="rId2"/>
          <a:stretch>
            <a:fillRect/>
          </a:stretch>
        </p:blipFill>
        <p:spPr>
          <a:xfrm>
            <a:off x="1667629" y="1067858"/>
            <a:ext cx="9196628" cy="5074965"/>
          </a:xfrm>
          <a:prstGeom prst="rect">
            <a:avLst/>
          </a:prstGeom>
        </p:spPr>
      </p:pic>
    </p:spTree>
    <p:extLst>
      <p:ext uri="{BB962C8B-B14F-4D97-AF65-F5344CB8AC3E}">
        <p14:creationId xmlns:p14="http://schemas.microsoft.com/office/powerpoint/2010/main" val="448420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DB6E-1040-4433-B410-87F678FB6840}"/>
              </a:ext>
            </a:extLst>
          </p:cNvPr>
          <p:cNvSpPr>
            <a:spLocks noGrp="1"/>
          </p:cNvSpPr>
          <p:nvPr>
            <p:ph type="title"/>
          </p:nvPr>
        </p:nvSpPr>
        <p:spPr/>
        <p:txBody>
          <a:bodyPr/>
          <a:lstStyle/>
          <a:p>
            <a:pPr algn="ctr"/>
            <a:r>
              <a:rPr lang="en-US" sz="2000" b="1" dirty="0">
                <a:solidFill>
                  <a:srgbClr val="DDA037"/>
                </a:solidFill>
                <a:latin typeface="Century Gothic" panose="020B0502020202020204" pitchFamily="34" charset="0"/>
                <a:cs typeface="Arial" panose="020B0604020202020204" pitchFamily="34" charset="0"/>
              </a:rPr>
              <a:t>EOTSS Enterprise Information security policies and standards</a:t>
            </a:r>
            <a:br>
              <a:rPr lang="en-US" sz="2000" b="1" dirty="0">
                <a:solidFill>
                  <a:srgbClr val="DDA037"/>
                </a:solidFill>
                <a:latin typeface="Century Gothic" panose="020B0502020202020204" pitchFamily="34" charset="0"/>
                <a:cs typeface="Arial" panose="020B0604020202020204" pitchFamily="34" charset="0"/>
              </a:rPr>
            </a:br>
            <a:r>
              <a:rPr lang="en-US" sz="2000" b="1" dirty="0">
                <a:solidFill>
                  <a:srgbClr val="DDA037"/>
                </a:solidFill>
                <a:latin typeface="Century Gothic" panose="020B0502020202020204" pitchFamily="34" charset="0"/>
                <a:cs typeface="Arial" panose="020B0604020202020204" pitchFamily="34" charset="0"/>
              </a:rPr>
              <a:t> Self Assessment Questionnaire (SAQ)</a:t>
            </a:r>
            <a:endParaRPr lang="en-US" dirty="0"/>
          </a:p>
        </p:txBody>
      </p:sp>
      <p:pic>
        <p:nvPicPr>
          <p:cNvPr id="4" name="Content Placeholder 3">
            <a:extLst>
              <a:ext uri="{FF2B5EF4-FFF2-40B4-BE49-F238E27FC236}">
                <a16:creationId xmlns:a16="http://schemas.microsoft.com/office/drawing/2014/main" id="{85B01397-49AF-4095-90A7-D7BCC38F2C97}"/>
              </a:ext>
            </a:extLst>
          </p:cNvPr>
          <p:cNvPicPr>
            <a:picLocks noGrp="1" noChangeAspect="1"/>
          </p:cNvPicPr>
          <p:nvPr>
            <p:ph idx="1"/>
          </p:nvPr>
        </p:nvPicPr>
        <p:blipFill>
          <a:blip r:embed="rId2"/>
          <a:stretch>
            <a:fillRect/>
          </a:stretch>
        </p:blipFill>
        <p:spPr>
          <a:xfrm>
            <a:off x="1743281" y="1027378"/>
            <a:ext cx="9171461" cy="5105400"/>
          </a:xfrm>
          <a:prstGeom prst="rect">
            <a:avLst/>
          </a:prstGeom>
        </p:spPr>
      </p:pic>
    </p:spTree>
    <p:extLst>
      <p:ext uri="{BB962C8B-B14F-4D97-AF65-F5344CB8AC3E}">
        <p14:creationId xmlns:p14="http://schemas.microsoft.com/office/powerpoint/2010/main" val="998527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B556-9122-4081-84BF-27E5C7871EE4}"/>
              </a:ext>
            </a:extLst>
          </p:cNvPr>
          <p:cNvSpPr>
            <a:spLocks noGrp="1"/>
          </p:cNvSpPr>
          <p:nvPr>
            <p:ph type="title"/>
          </p:nvPr>
        </p:nvSpPr>
        <p:spPr>
          <a:xfrm>
            <a:off x="2209800" y="437552"/>
            <a:ext cx="9347200" cy="915458"/>
          </a:xfrm>
        </p:spPr>
        <p:txBody>
          <a:bodyPr>
            <a:noAutofit/>
          </a:bodyPr>
          <a:lstStyle/>
          <a:p>
            <a:r>
              <a:rPr lang="en-US" sz="3200" dirty="0"/>
              <a:t>CISA Ransomware Self Assessment TOOL</a:t>
            </a:r>
          </a:p>
        </p:txBody>
      </p:sp>
      <p:sp>
        <p:nvSpPr>
          <p:cNvPr id="3" name="Content Placeholder 2">
            <a:extLst>
              <a:ext uri="{FF2B5EF4-FFF2-40B4-BE49-F238E27FC236}">
                <a16:creationId xmlns:a16="http://schemas.microsoft.com/office/drawing/2014/main" id="{93174D5E-EAE7-4405-8433-7ACAF1E41E1F}"/>
              </a:ext>
            </a:extLst>
          </p:cNvPr>
          <p:cNvSpPr>
            <a:spLocks noGrp="1"/>
          </p:cNvSpPr>
          <p:nvPr>
            <p:ph idx="1"/>
          </p:nvPr>
        </p:nvSpPr>
        <p:spPr>
          <a:xfrm>
            <a:off x="996254" y="1658257"/>
            <a:ext cx="9472175" cy="4050620"/>
          </a:xfrm>
        </p:spPr>
        <p:txBody>
          <a:bodyPr>
            <a:normAutofit/>
          </a:bodyPr>
          <a:lstStyle/>
          <a:p>
            <a:r>
              <a:rPr lang="en-US" sz="1800" dirty="0">
                <a:hlinkClick r:id="rId2"/>
              </a:rPr>
              <a:t>https://www.cisa.gov/uscert/ncas/current-activity/2021/06/30/cisas-cset-tool-sets-sights-ransomware-threat</a:t>
            </a:r>
            <a:r>
              <a:rPr lang="en-US" sz="1800" dirty="0"/>
              <a:t> </a:t>
            </a:r>
          </a:p>
          <a:p>
            <a:r>
              <a:rPr lang="en-US" b="0" i="0" dirty="0">
                <a:solidFill>
                  <a:srgbClr val="333333"/>
                </a:solidFill>
                <a:effectLst/>
                <a:latin typeface="Source Sans Pro" panose="020B0503030403020204" pitchFamily="34" charset="0"/>
              </a:rPr>
              <a:t>Self-assessment based on a tiered set of practices to help organizations better assess how well they are equipped to defend and recover from a ransomware incident. </a:t>
            </a:r>
          </a:p>
          <a:p>
            <a:endParaRPr lang="en-US" b="0" dirty="0">
              <a:solidFill>
                <a:srgbClr val="333333"/>
              </a:solidFill>
              <a:latin typeface="Source Sans Pro" panose="020B0503030403020204" pitchFamily="34" charset="0"/>
            </a:endParaRPr>
          </a:p>
          <a:p>
            <a:r>
              <a:rPr lang="en-US" sz="2800" b="0" dirty="0">
                <a:solidFill>
                  <a:srgbClr val="333333"/>
                </a:solidFill>
                <a:latin typeface="Source Sans Pro" panose="020B0503030403020204" pitchFamily="34" charset="0"/>
              </a:rPr>
              <a:t>Free tools are available to help you assess your vulnerabilities and what mitigation and preparation is necessary, and to support budgeting requests for resources</a:t>
            </a:r>
          </a:p>
          <a:p>
            <a:pPr marL="457200" lvl="1" indent="0">
              <a:buNone/>
            </a:pPr>
            <a:r>
              <a:rPr lang="en-US" sz="2800" b="0" dirty="0">
                <a:solidFill>
                  <a:srgbClr val="333333"/>
                </a:solidFill>
                <a:latin typeface="Source Sans Pro" panose="020B0503030403020204" pitchFamily="34" charset="0"/>
              </a:rPr>
              <a:t>(also supports due diligence efforts if you fall victim to an incident) </a:t>
            </a:r>
            <a:endParaRPr lang="en-US" sz="2800" dirty="0"/>
          </a:p>
        </p:txBody>
      </p:sp>
      <p:sp>
        <p:nvSpPr>
          <p:cNvPr id="4" name="Date Placeholder 3">
            <a:extLst>
              <a:ext uri="{FF2B5EF4-FFF2-40B4-BE49-F238E27FC236}">
                <a16:creationId xmlns:a16="http://schemas.microsoft.com/office/drawing/2014/main" id="{3E95B052-4A27-4D8E-AE2A-E59C2FE7DBD8}"/>
              </a:ext>
            </a:extLst>
          </p:cNvPr>
          <p:cNvSpPr>
            <a:spLocks noGrp="1"/>
          </p:cNvSpPr>
          <p:nvPr>
            <p:ph type="dt" sz="half" idx="10"/>
          </p:nvPr>
        </p:nvSpPr>
        <p:spPr/>
        <p:txBody>
          <a:bodyPr/>
          <a:lstStyle/>
          <a:p>
            <a:pPr>
              <a:defRPr/>
            </a:pPr>
            <a:fld id="{677AF337-528E-47A9-9F5A-1AC983C25F5F}" type="datetime1">
              <a:rPr lang="en-US" smtClean="0"/>
              <a:pPr>
                <a:defRPr/>
              </a:pPr>
              <a:t>2/28/22</a:t>
            </a:fld>
            <a:endParaRPr lang="en-US" dirty="0"/>
          </a:p>
        </p:txBody>
      </p:sp>
      <p:sp>
        <p:nvSpPr>
          <p:cNvPr id="5" name="Slide Number Placeholder 4">
            <a:extLst>
              <a:ext uri="{FF2B5EF4-FFF2-40B4-BE49-F238E27FC236}">
                <a16:creationId xmlns:a16="http://schemas.microsoft.com/office/drawing/2014/main" id="{6FF8AFC6-AE5D-4C57-84BA-3A16934D089C}"/>
              </a:ext>
            </a:extLst>
          </p:cNvPr>
          <p:cNvSpPr>
            <a:spLocks noGrp="1"/>
          </p:cNvSpPr>
          <p:nvPr>
            <p:ph type="sldNum" sz="quarter" idx="12"/>
          </p:nvPr>
        </p:nvSpPr>
        <p:spPr/>
        <p:txBody>
          <a:bodyPr/>
          <a:lstStyle/>
          <a:p>
            <a:pPr>
              <a:defRPr/>
            </a:pPr>
            <a:fld id="{A27D7A60-4CA1-4556-845B-F358A7896800}" type="slidenum">
              <a:rPr lang="en-US" altLang="en-US" smtClean="0"/>
              <a:pPr>
                <a:defRPr/>
              </a:pPr>
              <a:t>28</a:t>
            </a:fld>
            <a:endParaRPr lang="en-US" altLang="en-US" dirty="0"/>
          </a:p>
        </p:txBody>
      </p:sp>
      <p:pic>
        <p:nvPicPr>
          <p:cNvPr id="6" name="Picture 5">
            <a:extLst>
              <a:ext uri="{FF2B5EF4-FFF2-40B4-BE49-F238E27FC236}">
                <a16:creationId xmlns:a16="http://schemas.microsoft.com/office/drawing/2014/main" id="{15A197F2-943A-4C17-9627-337B1D82A772}"/>
              </a:ext>
            </a:extLst>
          </p:cNvPr>
          <p:cNvPicPr>
            <a:picLocks noChangeAspect="1"/>
          </p:cNvPicPr>
          <p:nvPr/>
        </p:nvPicPr>
        <p:blipFill>
          <a:blip r:embed="rId3"/>
          <a:stretch>
            <a:fillRect/>
          </a:stretch>
        </p:blipFill>
        <p:spPr>
          <a:xfrm>
            <a:off x="9382137" y="2758955"/>
            <a:ext cx="2078916" cy="1499746"/>
          </a:xfrm>
          <a:prstGeom prst="rect">
            <a:avLst/>
          </a:prstGeom>
        </p:spPr>
      </p:pic>
    </p:spTree>
    <p:extLst>
      <p:ext uri="{BB962C8B-B14F-4D97-AF65-F5344CB8AC3E}">
        <p14:creationId xmlns:p14="http://schemas.microsoft.com/office/powerpoint/2010/main" val="159093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BCF8-2AA3-45D7-B760-7C14B1B76863}"/>
              </a:ext>
            </a:extLst>
          </p:cNvPr>
          <p:cNvSpPr>
            <a:spLocks noGrp="1"/>
          </p:cNvSpPr>
          <p:nvPr>
            <p:ph type="title"/>
          </p:nvPr>
        </p:nvSpPr>
        <p:spPr>
          <a:xfrm>
            <a:off x="2488469" y="527302"/>
            <a:ext cx="9347200" cy="915458"/>
          </a:xfrm>
        </p:spPr>
        <p:txBody>
          <a:bodyPr>
            <a:normAutofit fontScale="90000"/>
          </a:bodyPr>
          <a:lstStyle/>
          <a:p>
            <a:r>
              <a:rPr lang="en-US" dirty="0"/>
              <a:t>CISA Ransomware Guide</a:t>
            </a:r>
            <a:br>
              <a:rPr lang="en-US" dirty="0"/>
            </a:br>
            <a:r>
              <a:rPr lang="en-US" sz="2200" b="1" cap="none" dirty="0">
                <a:ea typeface="+mn-ea"/>
                <a:cs typeface="+mn-cs"/>
              </a:rPr>
              <a:t>https://www.cisa.gov/stopransomware/ransomware-guide</a:t>
            </a:r>
            <a:br>
              <a:rPr lang="en-US" dirty="0"/>
            </a:br>
            <a:endParaRPr lang="en-US" dirty="0"/>
          </a:p>
        </p:txBody>
      </p:sp>
      <p:pic>
        <p:nvPicPr>
          <p:cNvPr id="8" name="Content Placeholder 7">
            <a:extLst>
              <a:ext uri="{FF2B5EF4-FFF2-40B4-BE49-F238E27FC236}">
                <a16:creationId xmlns:a16="http://schemas.microsoft.com/office/drawing/2014/main" id="{DDF40F25-0F09-402B-A056-06FB7E22DD55}"/>
              </a:ext>
            </a:extLst>
          </p:cNvPr>
          <p:cNvPicPr>
            <a:picLocks noGrp="1" noChangeAspect="1"/>
          </p:cNvPicPr>
          <p:nvPr>
            <p:ph idx="1"/>
          </p:nvPr>
        </p:nvPicPr>
        <p:blipFill>
          <a:blip r:embed="rId2"/>
          <a:stretch>
            <a:fillRect/>
          </a:stretch>
        </p:blipFill>
        <p:spPr>
          <a:xfrm>
            <a:off x="1476829" y="1215571"/>
            <a:ext cx="8588828" cy="4590143"/>
          </a:xfrm>
          <a:prstGeom prst="rect">
            <a:avLst/>
          </a:prstGeom>
        </p:spPr>
      </p:pic>
      <p:sp>
        <p:nvSpPr>
          <p:cNvPr id="4" name="Date Placeholder 3">
            <a:extLst>
              <a:ext uri="{FF2B5EF4-FFF2-40B4-BE49-F238E27FC236}">
                <a16:creationId xmlns:a16="http://schemas.microsoft.com/office/drawing/2014/main" id="{637D8423-13DE-46CF-96C7-811124207211}"/>
              </a:ext>
            </a:extLst>
          </p:cNvPr>
          <p:cNvSpPr>
            <a:spLocks noGrp="1"/>
          </p:cNvSpPr>
          <p:nvPr>
            <p:ph type="dt" sz="half" idx="10"/>
          </p:nvPr>
        </p:nvSpPr>
        <p:spPr/>
        <p:txBody>
          <a:bodyPr/>
          <a:lstStyle/>
          <a:p>
            <a:pPr>
              <a:defRPr/>
            </a:pPr>
            <a:fld id="{677AF337-528E-47A9-9F5A-1AC983C25F5F}" type="datetime1">
              <a:rPr lang="en-US" smtClean="0"/>
              <a:pPr>
                <a:defRPr/>
              </a:pPr>
              <a:t>2/28/22</a:t>
            </a:fld>
            <a:endParaRPr lang="en-US" dirty="0"/>
          </a:p>
        </p:txBody>
      </p:sp>
      <p:sp>
        <p:nvSpPr>
          <p:cNvPr id="5" name="Slide Number Placeholder 4">
            <a:extLst>
              <a:ext uri="{FF2B5EF4-FFF2-40B4-BE49-F238E27FC236}">
                <a16:creationId xmlns:a16="http://schemas.microsoft.com/office/drawing/2014/main" id="{9DF484B1-F8FC-4BDD-9E22-AF44935372D8}"/>
              </a:ext>
            </a:extLst>
          </p:cNvPr>
          <p:cNvSpPr>
            <a:spLocks noGrp="1"/>
          </p:cNvSpPr>
          <p:nvPr>
            <p:ph type="sldNum" sz="quarter" idx="12"/>
          </p:nvPr>
        </p:nvSpPr>
        <p:spPr/>
        <p:txBody>
          <a:bodyPr/>
          <a:lstStyle/>
          <a:p>
            <a:pPr>
              <a:defRPr/>
            </a:pPr>
            <a:fld id="{A27D7A60-4CA1-4556-845B-F358A7896800}" type="slidenum">
              <a:rPr lang="en-US" altLang="en-US" smtClean="0"/>
              <a:pPr>
                <a:defRPr/>
              </a:pPr>
              <a:t>29</a:t>
            </a:fld>
            <a:endParaRPr lang="en-US" altLang="en-US" dirty="0"/>
          </a:p>
        </p:txBody>
      </p:sp>
    </p:spTree>
    <p:extLst>
      <p:ext uri="{BB962C8B-B14F-4D97-AF65-F5344CB8AC3E}">
        <p14:creationId xmlns:p14="http://schemas.microsoft.com/office/powerpoint/2010/main" val="1913871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0" y="500720"/>
            <a:ext cx="9347200" cy="915458"/>
          </a:xfrm>
        </p:spPr>
        <p:txBody>
          <a:bodyPr>
            <a:normAutofit fontScale="90000"/>
          </a:bodyPr>
          <a:lstStyle/>
          <a:p>
            <a:pPr algn="ctr"/>
            <a:r>
              <a:rPr lang="en-US" dirty="0"/>
              <a:t>What do I do with the slides? </a:t>
            </a:r>
          </a:p>
        </p:txBody>
      </p:sp>
      <p:sp>
        <p:nvSpPr>
          <p:cNvPr id="3" name="Content Placeholder 2"/>
          <p:cNvSpPr>
            <a:spLocks noGrp="1"/>
          </p:cNvSpPr>
          <p:nvPr>
            <p:ph idx="1"/>
          </p:nvPr>
        </p:nvSpPr>
        <p:spPr>
          <a:xfrm>
            <a:off x="838200" y="1641315"/>
            <a:ext cx="10515600" cy="4535648"/>
          </a:xfrm>
        </p:spPr>
        <p:txBody>
          <a:bodyPr>
            <a:normAutofit fontScale="92500" lnSpcReduction="10000"/>
          </a:bodyPr>
          <a:lstStyle/>
          <a:p>
            <a:r>
              <a:rPr lang="en-US" sz="2400" b="0" dirty="0"/>
              <a:t>Slides can be used for basic Cybersecurity and Privacy Awareness Training </a:t>
            </a:r>
          </a:p>
          <a:p>
            <a:r>
              <a:rPr lang="en-US" sz="2400" b="0" dirty="0"/>
              <a:t>Individual Slides can be pulled out and sent to individuals with specific responsibilities (You don’t have to do it all!)</a:t>
            </a:r>
          </a:p>
          <a:p>
            <a:pPr lvl="1"/>
            <a:r>
              <a:rPr lang="en-US" sz="2200" b="0" dirty="0"/>
              <a:t>We’ve taken the guess work out of what needs to be done</a:t>
            </a:r>
          </a:p>
          <a:p>
            <a:pPr lvl="1"/>
            <a:r>
              <a:rPr lang="en-US" sz="2200" b="0" dirty="0"/>
              <a:t>We’ve identified the key questions to ask and steps to take</a:t>
            </a:r>
          </a:p>
          <a:p>
            <a:pPr lvl="1"/>
            <a:r>
              <a:rPr lang="en-US" sz="2200" b="0" dirty="0"/>
              <a:t>Slides can be used as checklists – feel free to copy </a:t>
            </a:r>
            <a:r>
              <a:rPr lang="en-US" sz="2200" b="0"/>
              <a:t>into other formats</a:t>
            </a:r>
            <a:endParaRPr lang="en-US" sz="2200" b="0" dirty="0"/>
          </a:p>
          <a:p>
            <a:r>
              <a:rPr lang="en-US" sz="2400" b="0" dirty="0"/>
              <a:t>Slides are designed to prompt internal discussions with Leadership and determine what Teams/Individuals will be responsible for compliance </a:t>
            </a:r>
          </a:p>
          <a:p>
            <a:r>
              <a:rPr lang="en-US" sz="2400" b="0" dirty="0"/>
              <a:t>Subset of slides can be used to support budget requests or dedicated funds for compliance</a:t>
            </a:r>
          </a:p>
          <a:p>
            <a:r>
              <a:rPr lang="en-US" sz="2400" b="0" dirty="0"/>
              <a:t>Slides can be used periodically throughout year to “remind” staff to be cautious and vigilant</a:t>
            </a:r>
          </a:p>
          <a:p>
            <a:r>
              <a:rPr lang="en-US" sz="2400" b="0" dirty="0"/>
              <a:t>Feel Free to rebrand slides with your Retirement Board logo and templates</a:t>
            </a:r>
          </a:p>
          <a:p>
            <a:pPr marL="0" indent="0">
              <a:buNone/>
            </a:pPr>
            <a:endParaRPr lang="en-US" dirty="0"/>
          </a:p>
        </p:txBody>
      </p:sp>
    </p:spTree>
    <p:extLst>
      <p:ext uri="{BB962C8B-B14F-4D97-AF65-F5344CB8AC3E}">
        <p14:creationId xmlns:p14="http://schemas.microsoft.com/office/powerpoint/2010/main" val="2700926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4FA5-5AA4-417D-800A-374A6B97787B}"/>
              </a:ext>
            </a:extLst>
          </p:cNvPr>
          <p:cNvSpPr>
            <a:spLocks noGrp="1"/>
          </p:cNvSpPr>
          <p:nvPr>
            <p:ph type="title"/>
          </p:nvPr>
        </p:nvSpPr>
        <p:spPr>
          <a:xfrm>
            <a:off x="2209800" y="416720"/>
            <a:ext cx="9347200" cy="915458"/>
          </a:xfrm>
        </p:spPr>
        <p:txBody>
          <a:bodyPr>
            <a:normAutofit fontScale="90000"/>
          </a:bodyPr>
          <a:lstStyle/>
          <a:p>
            <a:pPr algn="ctr"/>
            <a:r>
              <a:rPr lang="en-US" sz="3600" dirty="0"/>
              <a:t>MassCyberCenter – Baseline for Municipalities</a:t>
            </a:r>
          </a:p>
        </p:txBody>
      </p:sp>
      <p:pic>
        <p:nvPicPr>
          <p:cNvPr id="7" name="Content Placeholder 6">
            <a:extLst>
              <a:ext uri="{FF2B5EF4-FFF2-40B4-BE49-F238E27FC236}">
                <a16:creationId xmlns:a16="http://schemas.microsoft.com/office/drawing/2014/main" id="{16061328-6376-44E6-9611-C2E6815C87FF}"/>
              </a:ext>
            </a:extLst>
          </p:cNvPr>
          <p:cNvPicPr>
            <a:picLocks noGrp="1" noChangeAspect="1"/>
          </p:cNvPicPr>
          <p:nvPr>
            <p:ph idx="1"/>
          </p:nvPr>
        </p:nvPicPr>
        <p:blipFill>
          <a:blip r:embed="rId2"/>
          <a:stretch>
            <a:fillRect/>
          </a:stretch>
        </p:blipFill>
        <p:spPr>
          <a:xfrm>
            <a:off x="1426028" y="1549400"/>
            <a:ext cx="8545286" cy="4335903"/>
          </a:xfrm>
        </p:spPr>
      </p:pic>
      <p:sp>
        <p:nvSpPr>
          <p:cNvPr id="4" name="Date Placeholder 3">
            <a:extLst>
              <a:ext uri="{FF2B5EF4-FFF2-40B4-BE49-F238E27FC236}">
                <a16:creationId xmlns:a16="http://schemas.microsoft.com/office/drawing/2014/main" id="{C171BB03-1C52-4E06-84DD-0E95D2DBEFB5}"/>
              </a:ext>
            </a:extLst>
          </p:cNvPr>
          <p:cNvSpPr>
            <a:spLocks noGrp="1"/>
          </p:cNvSpPr>
          <p:nvPr>
            <p:ph type="dt" sz="half" idx="10"/>
          </p:nvPr>
        </p:nvSpPr>
        <p:spPr/>
        <p:txBody>
          <a:bodyPr/>
          <a:lstStyle/>
          <a:p>
            <a:fld id="{0868DB60-9C21-4BBB-BFCE-1A632C850AEB}" type="datetime4">
              <a:rPr lang="en-US" smtClean="0"/>
              <a:t>February 28, 2022</a:t>
            </a:fld>
            <a:endParaRPr lang="en-US"/>
          </a:p>
        </p:txBody>
      </p:sp>
      <p:sp>
        <p:nvSpPr>
          <p:cNvPr id="5" name="Slide Number Placeholder 4">
            <a:extLst>
              <a:ext uri="{FF2B5EF4-FFF2-40B4-BE49-F238E27FC236}">
                <a16:creationId xmlns:a16="http://schemas.microsoft.com/office/drawing/2014/main" id="{06697ED8-DDC8-4F6E-8CD6-D5A38E26C198}"/>
              </a:ext>
            </a:extLst>
          </p:cNvPr>
          <p:cNvSpPr>
            <a:spLocks noGrp="1"/>
          </p:cNvSpPr>
          <p:nvPr>
            <p:ph type="sldNum" sz="quarter" idx="12"/>
          </p:nvPr>
        </p:nvSpPr>
        <p:spPr/>
        <p:txBody>
          <a:bodyPr/>
          <a:lstStyle/>
          <a:p>
            <a:fld id="{C2075705-EFBA-4FBF-B376-FFF000E0DF93}" type="slidenum">
              <a:rPr lang="en-US" smtClean="0"/>
              <a:pPr/>
              <a:t>30</a:t>
            </a:fld>
            <a:r>
              <a:rPr lang="en-US"/>
              <a:t> of X</a:t>
            </a:r>
            <a:endParaRPr lang="en-US" dirty="0"/>
          </a:p>
        </p:txBody>
      </p:sp>
      <p:sp>
        <p:nvSpPr>
          <p:cNvPr id="3" name="Oval 2">
            <a:extLst>
              <a:ext uri="{FF2B5EF4-FFF2-40B4-BE49-F238E27FC236}">
                <a16:creationId xmlns:a16="http://schemas.microsoft.com/office/drawing/2014/main" id="{12E097AB-89F9-4A12-9A9D-E1EB29F4A514}"/>
              </a:ext>
            </a:extLst>
          </p:cNvPr>
          <p:cNvSpPr/>
          <p:nvPr/>
        </p:nvSpPr>
        <p:spPr>
          <a:xfrm>
            <a:off x="401283" y="2795827"/>
            <a:ext cx="2924107" cy="2776092"/>
          </a:xfrm>
          <a:prstGeom prst="ellipse">
            <a:avLst/>
          </a:prstGeom>
          <a:solidFill>
            <a:srgbClr val="FFFF00"/>
          </a:solidFill>
          <a:scene3d>
            <a:camera prst="orthographicFront"/>
            <a:lightRig rig="threePt" dir="t"/>
          </a:scene3d>
          <a:sp3d>
            <a:bevelT prst="slope"/>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Find out if your Board is supported by a municipality for Cyber and Privacy</a:t>
            </a:r>
          </a:p>
        </p:txBody>
      </p:sp>
    </p:spTree>
    <p:extLst>
      <p:ext uri="{BB962C8B-B14F-4D97-AF65-F5344CB8AC3E}">
        <p14:creationId xmlns:p14="http://schemas.microsoft.com/office/powerpoint/2010/main" val="3116601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2800" dirty="0"/>
              <a:t>Data management and data systems </a:t>
            </a:r>
          </a:p>
          <a:p>
            <a:pPr marL="0" indent="0" algn="ctr">
              <a:buNone/>
            </a:pPr>
            <a:r>
              <a:rPr lang="en-US" sz="2800" dirty="0"/>
              <a:t>are the best first place to start.</a:t>
            </a:r>
          </a:p>
          <a:p>
            <a:pPr marL="0" indent="0" algn="ctr">
              <a:buNone/>
            </a:pPr>
            <a:endParaRPr lang="en-US" sz="2800" i="1" dirty="0">
              <a:solidFill>
                <a:schemeClr val="tx1"/>
              </a:solidFill>
              <a:latin typeface="+mn-lt"/>
            </a:endParaRPr>
          </a:p>
          <a:p>
            <a:pPr marL="0" indent="0" algn="ctr">
              <a:buNone/>
            </a:pPr>
            <a:r>
              <a:rPr lang="en-US" sz="2800" i="1" dirty="0">
                <a:solidFill>
                  <a:schemeClr val="tx1"/>
                </a:solidFill>
                <a:latin typeface="+mn-lt"/>
              </a:rPr>
              <a:t>Data Security is the protection of information and information systems from unauthorized access, use, disclosure, disruption, modification, or destruction in order to provide confidentiality, integrity, and availability.</a:t>
            </a:r>
          </a:p>
        </p:txBody>
      </p:sp>
      <p:sp>
        <p:nvSpPr>
          <p:cNvPr id="2" name="TextBox 1">
            <a:extLst>
              <a:ext uri="{FF2B5EF4-FFF2-40B4-BE49-F238E27FC236}">
                <a16:creationId xmlns:a16="http://schemas.microsoft.com/office/drawing/2014/main" id="{E70D84B1-BC03-409D-965F-C86F804057F6}"/>
              </a:ext>
            </a:extLst>
          </p:cNvPr>
          <p:cNvSpPr txBox="1"/>
          <p:nvPr/>
        </p:nvSpPr>
        <p:spPr>
          <a:xfrm>
            <a:off x="2322000" y="417600"/>
            <a:ext cx="8510400" cy="1077218"/>
          </a:xfrm>
          <a:prstGeom prst="rect">
            <a:avLst/>
          </a:prstGeom>
          <a:noFill/>
        </p:spPr>
        <p:txBody>
          <a:bodyPr wrap="square" rtlCol="0">
            <a:spAutoFit/>
          </a:bodyPr>
          <a:lstStyle/>
          <a:p>
            <a:pPr algn="ctr"/>
            <a:r>
              <a:rPr kumimoji="0" lang="en-US" sz="3200" b="0" i="0" u="none" strike="noStrike" kern="1200" cap="all" spc="0" normalizeH="0" baseline="0" noProof="0" dirty="0">
                <a:ln>
                  <a:noFill/>
                </a:ln>
                <a:solidFill>
                  <a:srgbClr val="0C2D83"/>
                </a:solidFill>
                <a:effectLst/>
                <a:uLnTx/>
                <a:uFillTx/>
                <a:latin typeface="Georgia" panose="02040502050405020303" pitchFamily="18" charset="0"/>
                <a:ea typeface="+mj-ea"/>
                <a:cs typeface="+mj-cs"/>
              </a:rPr>
              <a:t>Data Security AND PRIVACY Overview</a:t>
            </a:r>
            <a:endParaRPr lang="en-US" dirty="0">
              <a:latin typeface="Georgia" panose="02040502050405020303" pitchFamily="18" charset="0"/>
            </a:endParaRPr>
          </a:p>
        </p:txBody>
      </p:sp>
    </p:spTree>
    <p:extLst>
      <p:ext uri="{BB962C8B-B14F-4D97-AF65-F5344CB8AC3E}">
        <p14:creationId xmlns:p14="http://schemas.microsoft.com/office/powerpoint/2010/main" val="349463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559" y="569120"/>
            <a:ext cx="9347200" cy="915458"/>
          </a:xfrm>
        </p:spPr>
        <p:txBody>
          <a:bodyPr/>
          <a:lstStyle/>
          <a:p>
            <a:r>
              <a:rPr lang="en-US" dirty="0"/>
              <a:t>DATA PRIVACY REQUIREMENTS</a:t>
            </a:r>
          </a:p>
        </p:txBody>
      </p:sp>
      <p:sp>
        <p:nvSpPr>
          <p:cNvPr id="3" name="Content Placeholder 2"/>
          <p:cNvSpPr>
            <a:spLocks noGrp="1"/>
          </p:cNvSpPr>
          <p:nvPr>
            <p:ph idx="1"/>
          </p:nvPr>
        </p:nvSpPr>
        <p:spPr/>
        <p:txBody>
          <a:bodyPr/>
          <a:lstStyle/>
          <a:p>
            <a:r>
              <a:rPr lang="en-US" sz="2400" dirty="0"/>
              <a:t>Most Common Government Data Privacy requirements: </a:t>
            </a:r>
          </a:p>
          <a:p>
            <a:endParaRPr lang="en-US" sz="2400" dirty="0"/>
          </a:p>
          <a:p>
            <a:pPr lvl="1"/>
            <a:r>
              <a:rPr lang="en-US" sz="2200" dirty="0"/>
              <a:t>Data Subject Privacy M.G.L. c. 66A</a:t>
            </a:r>
          </a:p>
          <a:p>
            <a:pPr lvl="1"/>
            <a:r>
              <a:rPr lang="en-US" sz="2200" dirty="0"/>
              <a:t>Personal Information – M.G.L. c. 93H </a:t>
            </a:r>
            <a:r>
              <a:rPr lang="en-US" sz="2200" dirty="0">
                <a:solidFill>
                  <a:srgbClr val="FF0000"/>
                </a:solidFill>
              </a:rPr>
              <a:t>(includes retirement accounts and retiree information)</a:t>
            </a:r>
          </a:p>
          <a:p>
            <a:pPr lvl="1"/>
            <a:r>
              <a:rPr lang="en-US" sz="2200" dirty="0"/>
              <a:t>Credit Card Payments Standards (PCI Compliance) </a:t>
            </a:r>
          </a:p>
          <a:p>
            <a:pPr lvl="1"/>
            <a:r>
              <a:rPr lang="en-US" sz="2200" dirty="0"/>
              <a:t>Health Care Privacy (HIPPA)</a:t>
            </a:r>
          </a:p>
          <a:p>
            <a:pPr lvl="1"/>
            <a:r>
              <a:rPr lang="en-US" sz="2200" dirty="0"/>
              <a:t>Protecting Student Privacy (Family Educational Rights and Privacy Act)</a:t>
            </a:r>
          </a:p>
        </p:txBody>
      </p:sp>
    </p:spTree>
    <p:extLst>
      <p:ext uri="{BB962C8B-B14F-4D97-AF65-F5344CB8AC3E}">
        <p14:creationId xmlns:p14="http://schemas.microsoft.com/office/powerpoint/2010/main" val="2164315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DATA Lifecycle Management	</a:t>
            </a:r>
          </a:p>
        </p:txBody>
      </p:sp>
      <p:sp>
        <p:nvSpPr>
          <p:cNvPr id="3" name="Content Placeholder 2"/>
          <p:cNvSpPr>
            <a:spLocks noGrp="1"/>
          </p:cNvSpPr>
          <p:nvPr>
            <p:ph idx="1"/>
          </p:nvPr>
        </p:nvSpPr>
        <p:spPr>
          <a:xfrm>
            <a:off x="1760400" y="960601"/>
            <a:ext cx="9964800" cy="4830763"/>
          </a:xfrm>
        </p:spPr>
        <p:txBody>
          <a:bodyPr/>
          <a:lstStyle/>
          <a:p>
            <a:r>
              <a:rPr lang="en-US" dirty="0"/>
              <a:t>Know </a:t>
            </a:r>
            <a:r>
              <a:rPr lang="en-US" dirty="0">
                <a:solidFill>
                  <a:srgbClr val="FF0000"/>
                </a:solidFill>
              </a:rPr>
              <a:t>WHAT</a:t>
            </a:r>
            <a:r>
              <a:rPr lang="en-US" dirty="0"/>
              <a:t> data is being made or received</a:t>
            </a:r>
          </a:p>
          <a:p>
            <a:r>
              <a:rPr lang="en-US" dirty="0"/>
              <a:t>Know </a:t>
            </a:r>
            <a:r>
              <a:rPr lang="en-US" dirty="0">
                <a:solidFill>
                  <a:srgbClr val="FF0000"/>
                </a:solidFill>
              </a:rPr>
              <a:t>WHY</a:t>
            </a:r>
            <a:r>
              <a:rPr lang="en-US" dirty="0"/>
              <a:t> that data is being made or received and do not collect PII or sensitive data unless required to do so</a:t>
            </a:r>
          </a:p>
          <a:p>
            <a:r>
              <a:rPr lang="en-US" dirty="0"/>
              <a:t>Know </a:t>
            </a:r>
            <a:r>
              <a:rPr lang="en-US" dirty="0">
                <a:solidFill>
                  <a:srgbClr val="FF0000"/>
                </a:solidFill>
              </a:rPr>
              <a:t>WHO (EVERYONE) </a:t>
            </a:r>
            <a:r>
              <a:rPr lang="en-US" dirty="0"/>
              <a:t>has access to data, what data and </a:t>
            </a:r>
            <a:r>
              <a:rPr lang="en-US" dirty="0">
                <a:solidFill>
                  <a:srgbClr val="FF0000"/>
                </a:solidFill>
              </a:rPr>
              <a:t>WHY</a:t>
            </a:r>
            <a:r>
              <a:rPr lang="en-US" dirty="0"/>
              <a:t> they have access to the data.  </a:t>
            </a:r>
          </a:p>
          <a:p>
            <a:pPr lvl="1"/>
            <a:r>
              <a:rPr lang="en-US" sz="2000" dirty="0"/>
              <a:t>Efficiency should be only ONE consideration</a:t>
            </a:r>
          </a:p>
          <a:p>
            <a:pPr lvl="1"/>
            <a:r>
              <a:rPr lang="en-US" sz="2000" dirty="0"/>
              <a:t>Data privacy and security should be of equal or greater concern</a:t>
            </a:r>
          </a:p>
          <a:p>
            <a:pPr lvl="1"/>
            <a:r>
              <a:rPr lang="en-US" sz="2000" dirty="0"/>
              <a:t>More access = More risk</a:t>
            </a:r>
          </a:p>
          <a:p>
            <a:r>
              <a:rPr lang="en-US" dirty="0"/>
              <a:t>Know </a:t>
            </a:r>
            <a:r>
              <a:rPr lang="en-US" dirty="0">
                <a:solidFill>
                  <a:srgbClr val="FF0000"/>
                </a:solidFill>
              </a:rPr>
              <a:t>WHERE</a:t>
            </a:r>
            <a:r>
              <a:rPr lang="en-US" dirty="0"/>
              <a:t> the data resides, travels and is stored (map data from inception to wherever it travels until destruction)</a:t>
            </a:r>
          </a:p>
          <a:p>
            <a:r>
              <a:rPr lang="en-US" dirty="0"/>
              <a:t>Know </a:t>
            </a:r>
            <a:r>
              <a:rPr lang="en-US" dirty="0">
                <a:solidFill>
                  <a:srgbClr val="FF0000"/>
                </a:solidFill>
              </a:rPr>
              <a:t>HOW </a:t>
            </a:r>
            <a:r>
              <a:rPr lang="en-US" dirty="0"/>
              <a:t>the data resides, travels and is stored and how the data is protected (encrypted, locked, masked)</a:t>
            </a:r>
          </a:p>
          <a:p>
            <a:r>
              <a:rPr lang="en-US" dirty="0"/>
              <a:t>Know </a:t>
            </a:r>
            <a:r>
              <a:rPr lang="en-US" dirty="0">
                <a:solidFill>
                  <a:srgbClr val="FF0000"/>
                </a:solidFill>
              </a:rPr>
              <a:t>RETENTION</a:t>
            </a:r>
            <a:r>
              <a:rPr lang="en-US" dirty="0"/>
              <a:t> and </a:t>
            </a:r>
            <a:r>
              <a:rPr lang="en-US" dirty="0">
                <a:solidFill>
                  <a:srgbClr val="FF0000"/>
                </a:solidFill>
              </a:rPr>
              <a:t>DESTRUCTION</a:t>
            </a:r>
            <a:r>
              <a:rPr lang="en-US" dirty="0"/>
              <a:t> schedules and ensure proper destruction of PII (M.G.L. c. 93I)</a:t>
            </a:r>
            <a:endParaRPr lang="en-US" sz="2200" dirty="0"/>
          </a:p>
        </p:txBody>
      </p:sp>
    </p:spTree>
    <p:extLst>
      <p:ext uri="{BB962C8B-B14F-4D97-AF65-F5344CB8AC3E}">
        <p14:creationId xmlns:p14="http://schemas.microsoft.com/office/powerpoint/2010/main" val="4063414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800" y="609034"/>
            <a:ext cx="9347200" cy="915458"/>
          </a:xfrm>
        </p:spPr>
        <p:txBody>
          <a:bodyPr>
            <a:normAutofit fontScale="90000"/>
          </a:bodyPr>
          <a:lstStyle/>
          <a:p>
            <a:pPr algn="ctr"/>
            <a:r>
              <a:rPr lang="en-US" sz="3200" dirty="0"/>
              <a:t>FOUR STEPS TO PREPARE FOR A CYBERSECURITY RISK ASSESSMENT</a:t>
            </a:r>
          </a:p>
        </p:txBody>
      </p:sp>
      <p:sp>
        <p:nvSpPr>
          <p:cNvPr id="3" name="Content Placeholder 2"/>
          <p:cNvSpPr>
            <a:spLocks noGrp="1"/>
          </p:cNvSpPr>
          <p:nvPr>
            <p:ph idx="1"/>
          </p:nvPr>
        </p:nvSpPr>
        <p:spPr/>
        <p:txBody>
          <a:bodyPr/>
          <a:lstStyle/>
          <a:p>
            <a:r>
              <a:rPr lang="en-US" b="0" dirty="0"/>
              <a:t>Entities deploy a wide array of information technology devices, systems, and applications across a wide geographic area.</a:t>
            </a:r>
          </a:p>
          <a:p>
            <a:r>
              <a:rPr lang="en-US" b="0" dirty="0"/>
              <a:t>While these physical assets can be labeled and tracked using bar codes and databases, understanding and controlling the cybersecurity resilience of those systems and applications is a much larger challenge.</a:t>
            </a:r>
          </a:p>
          <a:p>
            <a:r>
              <a:rPr lang="en-US" b="0" dirty="0"/>
              <a:t>Not being able to track the location and configuration of networked devices and software can leave an organization vulnerable to security threats that can cripple operations.</a:t>
            </a:r>
            <a:endParaRPr lang="en-US" dirty="0"/>
          </a:p>
        </p:txBody>
      </p:sp>
    </p:spTree>
    <p:extLst>
      <p:ext uri="{BB962C8B-B14F-4D97-AF65-F5344CB8AC3E}">
        <p14:creationId xmlns:p14="http://schemas.microsoft.com/office/powerpoint/2010/main" val="4043656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400" y="493520"/>
            <a:ext cx="9347200" cy="915458"/>
          </a:xfrm>
        </p:spPr>
        <p:txBody>
          <a:bodyPr>
            <a:normAutofit fontScale="90000"/>
          </a:bodyPr>
          <a:lstStyle/>
          <a:p>
            <a:pPr algn="ctr"/>
            <a:r>
              <a:rPr lang="en-US" dirty="0"/>
              <a:t>1. Inventory data security requirements</a:t>
            </a:r>
          </a:p>
        </p:txBody>
      </p:sp>
      <p:sp>
        <p:nvSpPr>
          <p:cNvPr id="3" name="Content Placeholder 2"/>
          <p:cNvSpPr>
            <a:spLocks noGrp="1"/>
          </p:cNvSpPr>
          <p:nvPr>
            <p:ph idx="1"/>
          </p:nvPr>
        </p:nvSpPr>
        <p:spPr/>
        <p:txBody>
          <a:bodyPr/>
          <a:lstStyle/>
          <a:p>
            <a:endParaRPr lang="en-US" b="0" dirty="0"/>
          </a:p>
          <a:p>
            <a:r>
              <a:rPr lang="en-US" b="0" dirty="0"/>
              <a:t> </a:t>
            </a:r>
            <a:r>
              <a:rPr lang="en-US" dirty="0"/>
              <a:t>Inventory data security requirements </a:t>
            </a:r>
            <a:r>
              <a:rPr lang="en-US" b="0" dirty="0"/>
              <a:t>of all statutes, standards, regulations, policies and procedures that apply to your entity related to the security, privacy and data retention and disposal of data collected, processed, transmitted and maintained by the entity.</a:t>
            </a:r>
          </a:p>
          <a:p>
            <a:r>
              <a:rPr lang="en-US" b="0" dirty="0"/>
              <a:t> Some standard data and security policies include acceptable use, access and asset management, business continuity, disaster recovery and incident response, network security, logging, and event monitoring, physical security, vulnerability and third-party requirements. </a:t>
            </a:r>
          </a:p>
          <a:p>
            <a:r>
              <a:rPr lang="en-US" b="0" dirty="0"/>
              <a:t>Determine what your data security standards are</a:t>
            </a:r>
          </a:p>
        </p:txBody>
      </p:sp>
    </p:spTree>
    <p:extLst>
      <p:ext uri="{BB962C8B-B14F-4D97-AF65-F5344CB8AC3E}">
        <p14:creationId xmlns:p14="http://schemas.microsoft.com/office/powerpoint/2010/main" val="3782734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000" y="479120"/>
            <a:ext cx="9347200" cy="915458"/>
          </a:xfrm>
        </p:spPr>
        <p:txBody>
          <a:bodyPr/>
          <a:lstStyle/>
          <a:p>
            <a:r>
              <a:rPr lang="en-US" dirty="0"/>
              <a:t>2. Inventory all data</a:t>
            </a:r>
          </a:p>
        </p:txBody>
      </p:sp>
      <p:sp>
        <p:nvSpPr>
          <p:cNvPr id="3" name="Content Placeholder 2"/>
          <p:cNvSpPr>
            <a:spLocks noGrp="1"/>
          </p:cNvSpPr>
          <p:nvPr>
            <p:ph idx="1"/>
          </p:nvPr>
        </p:nvSpPr>
        <p:spPr/>
        <p:txBody>
          <a:bodyPr/>
          <a:lstStyle/>
          <a:p>
            <a:r>
              <a:rPr lang="en-US" dirty="0"/>
              <a:t>Inventory all data </a:t>
            </a:r>
            <a:r>
              <a:rPr lang="en-US" b="0" dirty="0"/>
              <a:t>collected, created, processed, transmitted and maintained by the entity. Data Inventory should classify data based upon privacy and security requirements (personally identifiable information (PII), confidential, sensitive, security, public, etc.) and data retention and disposal requirements.</a:t>
            </a:r>
          </a:p>
          <a:p>
            <a:r>
              <a:rPr lang="en-US" b="0" dirty="0"/>
              <a:t>This inventory will be more effective if an entity identifies all the in-points of how the data is collected, who has access to the data, whether there are restrictions on access and the retention periods for the data (if applicable).</a:t>
            </a:r>
            <a:endParaRPr lang="en-US" dirty="0"/>
          </a:p>
        </p:txBody>
      </p:sp>
    </p:spTree>
    <p:extLst>
      <p:ext uri="{BB962C8B-B14F-4D97-AF65-F5344CB8AC3E}">
        <p14:creationId xmlns:p14="http://schemas.microsoft.com/office/powerpoint/2010/main" val="3914563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200" y="601520"/>
            <a:ext cx="9347200" cy="915458"/>
          </a:xfrm>
        </p:spPr>
        <p:txBody>
          <a:bodyPr>
            <a:normAutofit fontScale="90000"/>
          </a:bodyPr>
          <a:lstStyle/>
          <a:p>
            <a:r>
              <a:rPr lang="en-US" dirty="0"/>
              <a:t>3. Inventory all equipment and infrastructure</a:t>
            </a:r>
          </a:p>
        </p:txBody>
      </p:sp>
      <p:sp>
        <p:nvSpPr>
          <p:cNvPr id="3" name="Content Placeholder 2"/>
          <p:cNvSpPr>
            <a:spLocks noGrp="1"/>
          </p:cNvSpPr>
          <p:nvPr>
            <p:ph idx="1"/>
          </p:nvPr>
        </p:nvSpPr>
        <p:spPr/>
        <p:txBody>
          <a:bodyPr/>
          <a:lstStyle/>
          <a:p>
            <a:r>
              <a:rPr lang="en-US" dirty="0"/>
              <a:t>Inventory all equipment and infrastructure </a:t>
            </a:r>
            <a:r>
              <a:rPr lang="en-US" b="0" dirty="0"/>
              <a:t>for all mediums throughout the entity that manage the data identified in the </a:t>
            </a:r>
            <a:r>
              <a:rPr lang="en-US" dirty="0"/>
              <a:t>Data Inventory</a:t>
            </a:r>
            <a:r>
              <a:rPr lang="en-US" b="0" dirty="0"/>
              <a:t>. </a:t>
            </a:r>
          </a:p>
          <a:p>
            <a:r>
              <a:rPr lang="en-US" b="0" dirty="0"/>
              <a:t>Equipment and infrastructure includes all PCs, servers, hardware, software, operating systems, networks, third party applications, Wi-Fi, data repositories (directories, PST, network, cloud), cell, tablets, BYOD, cabling and wiring, switches, modems and any other medium that creates, collects, stores or transmits entity data.</a:t>
            </a:r>
          </a:p>
          <a:p>
            <a:r>
              <a:rPr lang="en-US" b="0" dirty="0"/>
              <a:t>Entities can start with their current asset inventories and then add security related details.</a:t>
            </a:r>
            <a:endParaRPr lang="en-US" dirty="0"/>
          </a:p>
        </p:txBody>
      </p:sp>
    </p:spTree>
    <p:extLst>
      <p:ext uri="{BB962C8B-B14F-4D97-AF65-F5344CB8AC3E}">
        <p14:creationId xmlns:p14="http://schemas.microsoft.com/office/powerpoint/2010/main" val="2675227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200" y="381920"/>
            <a:ext cx="9347200" cy="915458"/>
          </a:xfrm>
        </p:spPr>
        <p:txBody>
          <a:bodyPr>
            <a:normAutofit fontScale="90000"/>
          </a:bodyPr>
          <a:lstStyle/>
          <a:p>
            <a:pPr algn="ctr"/>
            <a:r>
              <a:rPr lang="en-US" dirty="0"/>
              <a:t>Sample Infrastructure Inventory</a:t>
            </a:r>
          </a:p>
        </p:txBody>
      </p:sp>
      <p:pic>
        <p:nvPicPr>
          <p:cNvPr id="4" name="Content Placeholder 3"/>
          <p:cNvPicPr>
            <a:picLocks noGrp="1" noChangeAspect="1"/>
          </p:cNvPicPr>
          <p:nvPr>
            <p:ph idx="1"/>
          </p:nvPr>
        </p:nvPicPr>
        <p:blipFill>
          <a:blip r:embed="rId2"/>
          <a:stretch>
            <a:fillRect/>
          </a:stretch>
        </p:blipFill>
        <p:spPr>
          <a:xfrm>
            <a:off x="921657" y="1524000"/>
            <a:ext cx="9775372" cy="3962400"/>
          </a:xfrm>
          <a:prstGeom prst="rect">
            <a:avLst/>
          </a:prstGeom>
        </p:spPr>
      </p:pic>
    </p:spTree>
    <p:extLst>
      <p:ext uri="{BB962C8B-B14F-4D97-AF65-F5344CB8AC3E}">
        <p14:creationId xmlns:p14="http://schemas.microsoft.com/office/powerpoint/2010/main" val="2361559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800" y="320720"/>
            <a:ext cx="9347200" cy="915458"/>
          </a:xfrm>
        </p:spPr>
        <p:txBody>
          <a:bodyPr>
            <a:normAutofit fontScale="90000"/>
          </a:bodyPr>
          <a:lstStyle/>
          <a:p>
            <a:pPr algn="ctr"/>
            <a:r>
              <a:rPr lang="en-US" dirty="0"/>
              <a:t>4. </a:t>
            </a:r>
            <a:r>
              <a:rPr lang="en-US" sz="3100" dirty="0"/>
              <a:t>Create data maps or network diagrams</a:t>
            </a:r>
            <a:endParaRPr lang="en-US" dirty="0"/>
          </a:p>
        </p:txBody>
      </p:sp>
      <p:sp>
        <p:nvSpPr>
          <p:cNvPr id="3" name="Content Placeholder 2"/>
          <p:cNvSpPr>
            <a:spLocks noGrp="1"/>
          </p:cNvSpPr>
          <p:nvPr>
            <p:ph idx="1"/>
          </p:nvPr>
        </p:nvSpPr>
        <p:spPr>
          <a:xfrm>
            <a:off x="863601" y="1295401"/>
            <a:ext cx="9987498" cy="4830763"/>
          </a:xfrm>
        </p:spPr>
        <p:txBody>
          <a:bodyPr>
            <a:normAutofit/>
          </a:bodyPr>
          <a:lstStyle/>
          <a:p>
            <a:pPr algn="ctr"/>
            <a:r>
              <a:rPr lang="en-US" dirty="0">
                <a:solidFill>
                  <a:srgbClr val="FF0000"/>
                </a:solidFill>
              </a:rPr>
              <a:t>THIS IS YOUR CYBER PERIMETER</a:t>
            </a:r>
            <a:r>
              <a:rPr lang="en-US" dirty="0"/>
              <a:t>!!!</a:t>
            </a:r>
          </a:p>
          <a:p>
            <a:r>
              <a:rPr lang="en-US" dirty="0"/>
              <a:t>Create data maps or network diagrams </a:t>
            </a:r>
            <a:r>
              <a:rPr lang="en-US" b="0" dirty="0"/>
              <a:t>that show how the data identified in the </a:t>
            </a:r>
            <a:r>
              <a:rPr lang="en-US" dirty="0"/>
              <a:t>Data Inventory </a:t>
            </a:r>
            <a:r>
              <a:rPr lang="en-US" b="0" dirty="0"/>
              <a:t>flows throughout entity: data in-flows, data at rest, data archived, data in-transit and data outflows externally as listed in the </a:t>
            </a:r>
            <a:r>
              <a:rPr lang="en-US" dirty="0"/>
              <a:t>Equipment and Infrastructure Inventory</a:t>
            </a:r>
            <a:r>
              <a:rPr lang="en-US" b="0" dirty="0"/>
              <a:t>.</a:t>
            </a:r>
          </a:p>
          <a:p>
            <a:r>
              <a:rPr lang="en-US" b="0" dirty="0"/>
              <a:t>The network traffic diagrams should also identify all the physical and virtual security controls that are in place at </a:t>
            </a:r>
            <a:r>
              <a:rPr lang="en-US" dirty="0"/>
              <a:t>each </a:t>
            </a:r>
            <a:r>
              <a:rPr lang="en-US" b="0" dirty="0"/>
              <a:t>in-point, exit-point, perimeter, etc. for each asset in the inventory.</a:t>
            </a:r>
          </a:p>
          <a:p>
            <a:r>
              <a:rPr lang="en-US" b="0" dirty="0"/>
              <a:t>Physical and virtual security includes badge or key codes locks, alarms, security cameras, protections from physical damages (fire, water, electrical surges etc.), administrative access rights, segmentation, virus and malware protections, multi-factor authentication, logging and event monitoring, DMZ, firewalls, etc. used to protect data and assets from unauthorized access or physical damages.</a:t>
            </a:r>
            <a:endParaRPr lang="en-US" dirty="0"/>
          </a:p>
        </p:txBody>
      </p:sp>
    </p:spTree>
    <p:extLst>
      <p:ext uri="{BB962C8B-B14F-4D97-AF65-F5344CB8AC3E}">
        <p14:creationId xmlns:p14="http://schemas.microsoft.com/office/powerpoint/2010/main" val="2528295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548" y="430973"/>
            <a:ext cx="9347200" cy="915458"/>
          </a:xfrm>
        </p:spPr>
        <p:txBody>
          <a:bodyPr/>
          <a:lstStyle/>
          <a:p>
            <a:pPr algn="ctr"/>
            <a:r>
              <a:rPr lang="en-US" sz="2800" dirty="0"/>
              <a:t>Why is this Relevant TO Retirement Boards?</a:t>
            </a:r>
            <a:br>
              <a:rPr lang="en-US" sz="2800" dirty="0"/>
            </a:br>
            <a:r>
              <a:rPr lang="en-US" sz="2800" dirty="0"/>
              <a:t>(Talking to Leadership)</a:t>
            </a:r>
          </a:p>
        </p:txBody>
      </p:sp>
      <p:sp>
        <p:nvSpPr>
          <p:cNvPr id="3" name="Content Placeholder 2"/>
          <p:cNvSpPr>
            <a:spLocks noGrp="1"/>
          </p:cNvSpPr>
          <p:nvPr>
            <p:ph idx="1"/>
          </p:nvPr>
        </p:nvSpPr>
        <p:spPr/>
        <p:txBody>
          <a:bodyPr>
            <a:normAutofit lnSpcReduction="10000"/>
          </a:bodyPr>
          <a:lstStyle/>
          <a:p>
            <a:r>
              <a:rPr lang="en-US" sz="2400" dirty="0"/>
              <a:t>Accounting and funds management are critical public duties</a:t>
            </a:r>
          </a:p>
          <a:p>
            <a:pPr lvl="1"/>
            <a:r>
              <a:rPr lang="en-US" sz="2000" dirty="0"/>
              <a:t>Internal Controls are required for government accounting</a:t>
            </a:r>
          </a:p>
          <a:p>
            <a:pPr lvl="1"/>
            <a:r>
              <a:rPr lang="en-US" sz="2000" dirty="0"/>
              <a:t>Expectation of the integrity of accounting and financial data</a:t>
            </a:r>
          </a:p>
          <a:p>
            <a:pPr lvl="1"/>
            <a:r>
              <a:rPr lang="en-US" sz="2000" dirty="0"/>
              <a:t>You are expected to protect funds and personal data that you are managing </a:t>
            </a:r>
          </a:p>
          <a:p>
            <a:r>
              <a:rPr lang="en-US" sz="2400" dirty="0"/>
              <a:t>Accounting and other financial systems fall under IT Audits for data reliability,  and are now standard parts of audits</a:t>
            </a:r>
          </a:p>
          <a:p>
            <a:pPr lvl="1"/>
            <a:r>
              <a:rPr lang="en-US" sz="2000" dirty="0"/>
              <a:t>Government required to protect financial, tax and other data</a:t>
            </a:r>
          </a:p>
          <a:p>
            <a:pPr lvl="1"/>
            <a:r>
              <a:rPr lang="en-US" sz="2000" dirty="0"/>
              <a:t>Cybersecurity and other IT internal controls are now baseline expectation</a:t>
            </a:r>
          </a:p>
          <a:p>
            <a:pPr lvl="1"/>
            <a:r>
              <a:rPr lang="en-US" sz="2000" dirty="0"/>
              <a:t>Data, system, software, application inventories required</a:t>
            </a:r>
          </a:p>
          <a:p>
            <a:r>
              <a:rPr lang="en-US" sz="2400" dirty="0"/>
              <a:t>Fiscal Responsibility requires strong Tone from Top </a:t>
            </a:r>
          </a:p>
          <a:p>
            <a:pPr lvl="1"/>
            <a:r>
              <a:rPr lang="en-US" sz="2000" b="1" i="1" dirty="0">
                <a:solidFill>
                  <a:srgbClr val="FF0000"/>
                </a:solidFill>
              </a:rPr>
              <a:t>Everyone has a role in the internal control process </a:t>
            </a:r>
          </a:p>
          <a:p>
            <a:pPr lvl="1"/>
            <a:r>
              <a:rPr lang="en-US" sz="2000" dirty="0"/>
              <a:t>No longer siloes between people, process, technology</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011370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600" y="497120"/>
            <a:ext cx="9347200" cy="915458"/>
          </a:xfrm>
        </p:spPr>
        <p:txBody>
          <a:bodyPr/>
          <a:lstStyle/>
          <a:p>
            <a:r>
              <a:rPr lang="en-US" dirty="0"/>
              <a:t>But I don’t have Time!	</a:t>
            </a:r>
          </a:p>
        </p:txBody>
      </p:sp>
      <p:sp>
        <p:nvSpPr>
          <p:cNvPr id="3" name="Content Placeholder 2"/>
          <p:cNvSpPr>
            <a:spLocks noGrp="1"/>
          </p:cNvSpPr>
          <p:nvPr>
            <p:ph idx="1"/>
          </p:nvPr>
        </p:nvSpPr>
        <p:spPr>
          <a:xfrm>
            <a:off x="838200" y="1520371"/>
            <a:ext cx="10515600" cy="4656592"/>
          </a:xfrm>
        </p:spPr>
        <p:txBody>
          <a:bodyPr/>
          <a:lstStyle/>
          <a:p>
            <a:r>
              <a:rPr lang="en-US" sz="2800" dirty="0"/>
              <a:t>Public Entities are expected to have security internal controls in place.  </a:t>
            </a:r>
          </a:p>
          <a:p>
            <a:r>
              <a:rPr lang="en-US" sz="2800" dirty="0"/>
              <a:t>Duties can be supported by multiple staff and vendors</a:t>
            </a:r>
          </a:p>
          <a:p>
            <a:r>
              <a:rPr lang="en-US" sz="2800" dirty="0"/>
              <a:t>The inventories and data maps are critical for:</a:t>
            </a:r>
          </a:p>
          <a:p>
            <a:pPr lvl="1"/>
            <a:r>
              <a:rPr lang="en-US" sz="2400" dirty="0"/>
              <a:t>Risk Assessments – needed to identify risks and mitigate </a:t>
            </a:r>
          </a:p>
          <a:p>
            <a:pPr lvl="1"/>
            <a:r>
              <a:rPr lang="en-US" sz="2400" dirty="0"/>
              <a:t>Disaster Recovery, Business Continuity if an incident</a:t>
            </a:r>
          </a:p>
          <a:p>
            <a:pPr lvl="1"/>
            <a:r>
              <a:rPr lang="en-US" sz="2400" dirty="0"/>
              <a:t>Audits – (you will be audited)</a:t>
            </a:r>
          </a:p>
          <a:p>
            <a:pPr lvl="1"/>
            <a:r>
              <a:rPr lang="en-US" sz="2400" dirty="0"/>
              <a:t>Budget preparation</a:t>
            </a:r>
          </a:p>
          <a:p>
            <a:r>
              <a:rPr lang="en-US" sz="2600" dirty="0"/>
              <a:t>ITS78 Statewide Contractors are available to assist you to put protocols in place</a:t>
            </a:r>
          </a:p>
        </p:txBody>
      </p:sp>
    </p:spTree>
    <p:extLst>
      <p:ext uri="{BB962C8B-B14F-4D97-AF65-F5344CB8AC3E}">
        <p14:creationId xmlns:p14="http://schemas.microsoft.com/office/powerpoint/2010/main" val="378088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3</a:t>
            </a:r>
            <a:r>
              <a:rPr lang="en-US" baseline="30000" dirty="0"/>
              <a:t>rd</a:t>
            </a:r>
            <a:r>
              <a:rPr lang="en-US" dirty="0"/>
              <a:t> Party Vendors That handle </a:t>
            </a:r>
          </a:p>
        </p:txBody>
      </p:sp>
      <p:sp>
        <p:nvSpPr>
          <p:cNvPr id="3" name="Content Placeholder 2"/>
          <p:cNvSpPr>
            <a:spLocks noGrp="1"/>
          </p:cNvSpPr>
          <p:nvPr>
            <p:ph idx="1"/>
          </p:nvPr>
        </p:nvSpPr>
        <p:spPr/>
        <p:txBody>
          <a:bodyPr/>
          <a:lstStyle/>
          <a:p>
            <a:r>
              <a:rPr lang="en-US" b="0" dirty="0"/>
              <a:t>Know your vendors.  Make sure you have validated that vendors have robust data management and security protocols and prove validation (ex. SOC1 SOC2 security evaluations or other security validation)</a:t>
            </a:r>
          </a:p>
          <a:p>
            <a:r>
              <a:rPr lang="en-US" b="0" dirty="0"/>
              <a:t>Have indemnification clauses in place in those contracts where the vendor pays the costs associated with breaches or attacks caused by their negligence</a:t>
            </a:r>
          </a:p>
          <a:p>
            <a:r>
              <a:rPr lang="en-US" b="0" dirty="0"/>
              <a:t>Remove vendor access immediately upon termination of a contract relationship.  Require vendors certify destruction of all data that may have been held or processed by vendor</a:t>
            </a:r>
          </a:p>
          <a:p>
            <a:r>
              <a:rPr lang="en-US" b="0" dirty="0"/>
              <a:t>Have a plan to verify that vendors are following your cybersecurity policies and practices</a:t>
            </a:r>
          </a:p>
        </p:txBody>
      </p:sp>
    </p:spTree>
    <p:extLst>
      <p:ext uri="{BB962C8B-B14F-4D97-AF65-F5344CB8AC3E}">
        <p14:creationId xmlns:p14="http://schemas.microsoft.com/office/powerpoint/2010/main" val="2478249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47" y="497511"/>
            <a:ext cx="9347200" cy="915458"/>
          </a:xfrm>
        </p:spPr>
        <p:txBody>
          <a:bodyPr>
            <a:normAutofit fontScale="90000"/>
          </a:bodyPr>
          <a:lstStyle/>
          <a:p>
            <a:pPr algn="ctr"/>
            <a:r>
              <a:rPr lang="en-US" dirty="0"/>
              <a:t>3</a:t>
            </a:r>
            <a:r>
              <a:rPr lang="en-US" baseline="30000" dirty="0"/>
              <a:t>rd</a:t>
            </a:r>
            <a:r>
              <a:rPr lang="en-US" dirty="0"/>
              <a:t> Party Vendors</a:t>
            </a:r>
            <a:br>
              <a:rPr lang="en-US" dirty="0"/>
            </a:br>
            <a:r>
              <a:rPr lang="en-US" sz="2700" dirty="0"/>
              <a:t>(Holding your data or supporting your systems)</a:t>
            </a:r>
            <a:endParaRPr lang="en-US" dirty="0"/>
          </a:p>
        </p:txBody>
      </p:sp>
      <p:sp>
        <p:nvSpPr>
          <p:cNvPr id="3" name="Content Placeholder 2"/>
          <p:cNvSpPr>
            <a:spLocks noGrp="1"/>
          </p:cNvSpPr>
          <p:nvPr>
            <p:ph idx="1"/>
          </p:nvPr>
        </p:nvSpPr>
        <p:spPr/>
        <p:txBody>
          <a:bodyPr/>
          <a:lstStyle/>
          <a:p>
            <a:r>
              <a:rPr lang="en-US" b="0" dirty="0"/>
              <a:t>Know where your data travels or resides in “the cloud”.  PII should not travel outside the continental US.  It may cost more but breaches may trigger additional legal nightmares.  </a:t>
            </a:r>
          </a:p>
          <a:p>
            <a:r>
              <a:rPr lang="en-US" b="0" dirty="0"/>
              <a:t>If you are using MSPs (Managed Services Providers) they should be following industry standard security protocols (min. EOTS standard or NIST).  Must provide validation.</a:t>
            </a:r>
          </a:p>
          <a:p>
            <a:r>
              <a:rPr lang="en-US" b="0" dirty="0"/>
              <a:t>MSPs or any location of stored data must reside in two separate back up locations (preferably in two different regions – ex.  Eastern, Midwestern)</a:t>
            </a:r>
          </a:p>
          <a:p>
            <a:r>
              <a:rPr lang="en-US" b="0" dirty="0"/>
              <a:t>Validate that MSPs can recover all data in accessible format and test.  MSPs must ensure that secondary back up is protected incase primary back up location is hit with ransomware. </a:t>
            </a:r>
            <a:endParaRPr lang="en-US" dirty="0"/>
          </a:p>
        </p:txBody>
      </p:sp>
    </p:spTree>
    <p:extLst>
      <p:ext uri="{BB962C8B-B14F-4D97-AF65-F5344CB8AC3E}">
        <p14:creationId xmlns:p14="http://schemas.microsoft.com/office/powerpoint/2010/main" val="4117275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343" y="333262"/>
            <a:ext cx="9347200" cy="915458"/>
          </a:xfrm>
        </p:spPr>
        <p:txBody>
          <a:bodyPr/>
          <a:lstStyle/>
          <a:p>
            <a:pPr algn="ctr"/>
            <a:r>
              <a:rPr lang="en-US" sz="2800" dirty="0"/>
              <a:t>How to prioritize Disaster and Business continuity Prep</a:t>
            </a:r>
          </a:p>
        </p:txBody>
      </p:sp>
      <p:sp>
        <p:nvSpPr>
          <p:cNvPr id="3" name="Content Placeholder 2"/>
          <p:cNvSpPr>
            <a:spLocks noGrp="1"/>
          </p:cNvSpPr>
          <p:nvPr>
            <p:ph idx="1"/>
          </p:nvPr>
        </p:nvSpPr>
        <p:spPr>
          <a:xfrm>
            <a:off x="1981200" y="1371601"/>
            <a:ext cx="8229600" cy="4525963"/>
          </a:xfrm>
        </p:spPr>
        <p:txBody>
          <a:bodyPr/>
          <a:lstStyle/>
          <a:p>
            <a:pPr lvl="0"/>
            <a:r>
              <a:rPr lang="en-US" u="sng" dirty="0"/>
              <a:t>Identify Mandatory Operational Performance of critical functions: </a:t>
            </a:r>
            <a:endParaRPr lang="en-US" sz="2800" dirty="0"/>
          </a:p>
          <a:p>
            <a:pPr lvl="1"/>
            <a:r>
              <a:rPr lang="en-US" dirty="0"/>
              <a:t>Essential Functions that must be completed? (Public safety, Payroll entry, revenue collection, management of funds, payments etc.) </a:t>
            </a:r>
            <a:endParaRPr lang="en-US" sz="2400" dirty="0"/>
          </a:p>
          <a:p>
            <a:pPr lvl="1"/>
            <a:r>
              <a:rPr lang="en-US" dirty="0"/>
              <a:t>Essential infrastructure required for performance of critical functions?</a:t>
            </a:r>
            <a:endParaRPr lang="en-US" sz="2400" dirty="0"/>
          </a:p>
          <a:p>
            <a:pPr lvl="2"/>
            <a:r>
              <a:rPr lang="en-US" dirty="0"/>
              <a:t>Include Dependencies on 3</a:t>
            </a:r>
            <a:r>
              <a:rPr lang="en-US" baseline="30000" dirty="0"/>
              <a:t>rd</a:t>
            </a:r>
            <a:r>
              <a:rPr lang="en-US" dirty="0"/>
              <a:t> party infrastructure (3</a:t>
            </a:r>
            <a:r>
              <a:rPr lang="en-US" baseline="30000" dirty="0"/>
              <a:t>rd</a:t>
            </a:r>
            <a:r>
              <a:rPr lang="en-US" dirty="0"/>
              <a:t> party vendors)?</a:t>
            </a:r>
            <a:endParaRPr lang="en-US" sz="2400" dirty="0"/>
          </a:p>
          <a:p>
            <a:pPr lvl="3"/>
            <a:r>
              <a:rPr lang="en-US" dirty="0"/>
              <a:t>Backup if 3</a:t>
            </a:r>
            <a:r>
              <a:rPr lang="en-US" baseline="30000" dirty="0"/>
              <a:t>rd</a:t>
            </a:r>
            <a:r>
              <a:rPr lang="en-US" dirty="0"/>
              <a:t> party infrastructure unavailable? Work- arounds, contingency plans?</a:t>
            </a:r>
            <a:endParaRPr lang="en-US" sz="2400" dirty="0"/>
          </a:p>
          <a:p>
            <a:pPr lvl="2"/>
            <a:r>
              <a:rPr lang="en-US" dirty="0"/>
              <a:t>Dependencies on 3</a:t>
            </a:r>
            <a:r>
              <a:rPr lang="en-US" baseline="30000" dirty="0"/>
              <a:t>rd</a:t>
            </a:r>
            <a:r>
              <a:rPr lang="en-US" dirty="0"/>
              <a:t> party staff related to functioning of critical infrastructure?</a:t>
            </a:r>
            <a:endParaRPr lang="en-US" sz="2400" dirty="0"/>
          </a:p>
          <a:p>
            <a:pPr lvl="3"/>
            <a:r>
              <a:rPr lang="en-US" dirty="0"/>
              <a:t>Backups if assigned staff unavailable?</a:t>
            </a:r>
            <a:endParaRPr lang="en-US" sz="2400" dirty="0"/>
          </a:p>
          <a:p>
            <a:pPr lvl="3"/>
            <a:r>
              <a:rPr lang="en-US" dirty="0"/>
              <a:t>Communication protocols to 3</a:t>
            </a:r>
            <a:r>
              <a:rPr lang="en-US" baseline="30000" dirty="0"/>
              <a:t>rd</a:t>
            </a:r>
            <a:r>
              <a:rPr lang="en-US" dirty="0"/>
              <a:t> party related to infrastructure or operations to perform essential function</a:t>
            </a:r>
            <a:endParaRPr lang="en-US" sz="2400" dirty="0"/>
          </a:p>
          <a:p>
            <a:endParaRPr lang="en-US" dirty="0"/>
          </a:p>
        </p:txBody>
      </p:sp>
    </p:spTree>
    <p:extLst>
      <p:ext uri="{BB962C8B-B14F-4D97-AF65-F5344CB8AC3E}">
        <p14:creationId xmlns:p14="http://schemas.microsoft.com/office/powerpoint/2010/main" val="4231415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0" y="728777"/>
            <a:ext cx="9347200" cy="915458"/>
          </a:xfrm>
        </p:spPr>
        <p:txBody>
          <a:bodyPr>
            <a:normAutofit fontScale="90000"/>
          </a:bodyPr>
          <a:lstStyle/>
          <a:p>
            <a:pPr algn="ctr"/>
            <a:r>
              <a:rPr lang="en-US" dirty="0"/>
              <a:t>Disaster and Business continuity Prep</a:t>
            </a:r>
          </a:p>
        </p:txBody>
      </p:sp>
      <p:sp>
        <p:nvSpPr>
          <p:cNvPr id="3" name="Content Placeholder 2"/>
          <p:cNvSpPr>
            <a:spLocks noGrp="1"/>
          </p:cNvSpPr>
          <p:nvPr>
            <p:ph idx="1"/>
          </p:nvPr>
        </p:nvSpPr>
        <p:spPr/>
        <p:txBody>
          <a:bodyPr/>
          <a:lstStyle/>
          <a:p>
            <a:r>
              <a:rPr lang="en-US" dirty="0"/>
              <a:t>Assigned Key staff personnel to perform critical function (key, backup, 2ndary and 3rd backup)?</a:t>
            </a:r>
            <a:endParaRPr lang="en-US" sz="2600" dirty="0"/>
          </a:p>
          <a:p>
            <a:pPr lvl="1"/>
            <a:r>
              <a:rPr lang="en-US" dirty="0"/>
              <a:t>Can function be performed remotely?</a:t>
            </a:r>
            <a:endParaRPr lang="en-US" sz="2400" dirty="0"/>
          </a:p>
          <a:p>
            <a:pPr lvl="1"/>
            <a:r>
              <a:rPr lang="en-US" dirty="0"/>
              <a:t>What is needed for personnel to perform remotely? (Equipment, w-fi, phones, security?)</a:t>
            </a:r>
            <a:endParaRPr lang="en-US" sz="2400" dirty="0"/>
          </a:p>
          <a:p>
            <a:pPr lvl="1"/>
            <a:r>
              <a:rPr lang="en-US" dirty="0"/>
              <a:t>Do assigned staff (internal, 3</a:t>
            </a:r>
            <a:r>
              <a:rPr lang="en-US" baseline="30000" dirty="0"/>
              <a:t>rd</a:t>
            </a:r>
            <a:r>
              <a:rPr lang="en-US" dirty="0"/>
              <a:t> party vendor, department) have necessary tools security to perform functions remotely?</a:t>
            </a:r>
            <a:endParaRPr lang="en-US" sz="2400" dirty="0"/>
          </a:p>
          <a:p>
            <a:r>
              <a:rPr lang="en-US" dirty="0"/>
              <a:t>Communication protocols to perform essential function (Internal management, communication management to staff, assignments)</a:t>
            </a:r>
            <a:endParaRPr lang="en-US" sz="2600" dirty="0"/>
          </a:p>
          <a:p>
            <a:endParaRPr lang="en-US" dirty="0"/>
          </a:p>
        </p:txBody>
      </p:sp>
    </p:spTree>
    <p:extLst>
      <p:ext uri="{BB962C8B-B14F-4D97-AF65-F5344CB8AC3E}">
        <p14:creationId xmlns:p14="http://schemas.microsoft.com/office/powerpoint/2010/main" val="907115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143" y="619920"/>
            <a:ext cx="9347200" cy="915458"/>
          </a:xfrm>
        </p:spPr>
        <p:txBody>
          <a:bodyPr>
            <a:normAutofit fontScale="90000"/>
          </a:bodyPr>
          <a:lstStyle/>
          <a:p>
            <a:pPr algn="ctr"/>
            <a:r>
              <a:rPr lang="en-US" dirty="0"/>
              <a:t>Disaster and Business continuity Prep</a:t>
            </a:r>
          </a:p>
        </p:txBody>
      </p:sp>
      <p:sp>
        <p:nvSpPr>
          <p:cNvPr id="3" name="Content Placeholder 2"/>
          <p:cNvSpPr>
            <a:spLocks noGrp="1"/>
          </p:cNvSpPr>
          <p:nvPr>
            <p:ph idx="1"/>
          </p:nvPr>
        </p:nvSpPr>
        <p:spPr/>
        <p:txBody>
          <a:bodyPr/>
          <a:lstStyle/>
          <a:p>
            <a:r>
              <a:rPr lang="en-US" sz="2400" b="0" dirty="0"/>
              <a:t>Communication protocols for external communications related to Department operational performance </a:t>
            </a:r>
          </a:p>
          <a:p>
            <a:r>
              <a:rPr lang="en-US" sz="2400" b="0" dirty="0"/>
              <a:t>Has disaster recovery functionality, contingency plan been tested or performed remotely in past 6 months?</a:t>
            </a:r>
            <a:endParaRPr lang="en-US" sz="2800" b="0" dirty="0"/>
          </a:p>
          <a:p>
            <a:r>
              <a:rPr lang="en-US" sz="2400" b="0" dirty="0"/>
              <a:t>If a network is compromised, do you have a mirror image of the network that can be stood up quickly?</a:t>
            </a:r>
          </a:p>
          <a:p>
            <a:r>
              <a:rPr lang="en-US" sz="2400" b="0" dirty="0"/>
              <a:t>Risks and Risk level if not performed timely or correctly? </a:t>
            </a:r>
            <a:endParaRPr lang="en-US" sz="2800" b="0" dirty="0"/>
          </a:p>
          <a:p>
            <a:r>
              <a:rPr lang="en-US" sz="2400" b="0" dirty="0"/>
              <a:t>Gap analysis: Remediation steps to perform disaster or business function properly.  </a:t>
            </a:r>
            <a:endParaRPr lang="en-US" sz="2800" b="0" dirty="0"/>
          </a:p>
          <a:p>
            <a:pPr marL="0" indent="0">
              <a:buNone/>
            </a:pPr>
            <a:r>
              <a:rPr lang="en-US" sz="2400" dirty="0"/>
              <a:t> </a:t>
            </a:r>
          </a:p>
          <a:p>
            <a:endParaRPr lang="en-US" dirty="0"/>
          </a:p>
        </p:txBody>
      </p:sp>
    </p:spTree>
    <p:extLst>
      <p:ext uri="{BB962C8B-B14F-4D97-AF65-F5344CB8AC3E}">
        <p14:creationId xmlns:p14="http://schemas.microsoft.com/office/powerpoint/2010/main" val="1870738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57" y="652577"/>
            <a:ext cx="9347200" cy="915458"/>
          </a:xfrm>
        </p:spPr>
        <p:txBody>
          <a:bodyPr/>
          <a:lstStyle/>
          <a:p>
            <a:r>
              <a:rPr lang="en-US" dirty="0"/>
              <a:t>Do you have 3-2-1 Backups?</a:t>
            </a:r>
          </a:p>
        </p:txBody>
      </p:sp>
      <p:sp>
        <p:nvSpPr>
          <p:cNvPr id="3" name="Content Placeholder 2"/>
          <p:cNvSpPr>
            <a:spLocks noGrp="1"/>
          </p:cNvSpPr>
          <p:nvPr>
            <p:ph idx="1"/>
          </p:nvPr>
        </p:nvSpPr>
        <p:spPr/>
        <p:txBody>
          <a:bodyPr/>
          <a:lstStyle/>
          <a:p>
            <a:r>
              <a:rPr lang="en-US" b="0" dirty="0"/>
              <a:t>Maintenance of offline, encrypted backups of data and critical systems (3) types of media, (2) separate locations</a:t>
            </a:r>
          </a:p>
          <a:p>
            <a:r>
              <a:rPr lang="en-US" b="0" dirty="0"/>
              <a:t>Have at least (1) copy of data that is offline or “air gapped” (not connected to the network or internet) because newer ransomware may have the capability to locate and infect all accessible backups. </a:t>
            </a:r>
          </a:p>
          <a:p>
            <a:r>
              <a:rPr lang="en-US" b="0" dirty="0"/>
              <a:t>Organizations should also maintain updated image templates of operating systems and software applications of critical systems in case these have to be rebuilt.</a:t>
            </a:r>
          </a:p>
          <a:p>
            <a:r>
              <a:rPr lang="en-US" b="0" dirty="0"/>
              <a:t>Test backups on a regular basis</a:t>
            </a:r>
          </a:p>
          <a:p>
            <a:r>
              <a:rPr lang="en-US" b="0" dirty="0"/>
              <a:t>Testing of backups should include review of the accessibility and integrity of data that is stored, and testing the strategy for rebuilding critical systems if compromised by ransomware</a:t>
            </a:r>
          </a:p>
          <a:p>
            <a:endParaRPr lang="en-US" dirty="0"/>
          </a:p>
        </p:txBody>
      </p:sp>
    </p:spTree>
    <p:extLst>
      <p:ext uri="{BB962C8B-B14F-4D97-AF65-F5344CB8AC3E}">
        <p14:creationId xmlns:p14="http://schemas.microsoft.com/office/powerpoint/2010/main" val="1030244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886" y="474777"/>
            <a:ext cx="9347200" cy="915458"/>
          </a:xfrm>
        </p:spPr>
        <p:txBody>
          <a:bodyPr/>
          <a:lstStyle/>
          <a:p>
            <a:pPr algn="ctr"/>
            <a:r>
              <a:rPr lang="en-US" sz="2800" dirty="0"/>
              <a:t>How to mitigate risk of RANSOMWARE ATTACK!!!</a:t>
            </a:r>
            <a:endParaRPr lang="en-US" dirty="0"/>
          </a:p>
        </p:txBody>
      </p:sp>
      <p:sp>
        <p:nvSpPr>
          <p:cNvPr id="3" name="Content Placeholder 2"/>
          <p:cNvSpPr>
            <a:spLocks noGrp="1"/>
          </p:cNvSpPr>
          <p:nvPr>
            <p:ph idx="1"/>
          </p:nvPr>
        </p:nvSpPr>
        <p:spPr>
          <a:xfrm>
            <a:off x="1197272" y="1295401"/>
            <a:ext cx="9013528" cy="4830763"/>
          </a:xfrm>
        </p:spPr>
        <p:txBody>
          <a:bodyPr/>
          <a:lstStyle/>
          <a:p>
            <a:pPr lvl="0"/>
            <a:r>
              <a:rPr lang="en-US" dirty="0"/>
              <a:t>What happens if you get hit?  Can you still operate? Can you meet regulatory and reporting obligations. If not, then you need to ensure you protect that data and systems. </a:t>
            </a:r>
            <a:endParaRPr lang="en-US" sz="2800" dirty="0"/>
          </a:p>
          <a:p>
            <a:pPr lvl="1"/>
            <a:r>
              <a:rPr lang="en-US" dirty="0"/>
              <a:t>Daily backups and multiple locations that are not on the same network (3-2-1 backups).  </a:t>
            </a:r>
            <a:endParaRPr lang="en-US" sz="2400" dirty="0"/>
          </a:p>
          <a:p>
            <a:pPr lvl="1"/>
            <a:r>
              <a:rPr lang="en-US" dirty="0"/>
              <a:t>Having multiple, encrypted and segregated backups must be treated as a mandatory and normal operational requirement.  </a:t>
            </a:r>
            <a:r>
              <a:rPr lang="en-US" b="1" dirty="0"/>
              <a:t>It is not optional.</a:t>
            </a:r>
            <a:endParaRPr lang="en-US" sz="2400" dirty="0"/>
          </a:p>
          <a:p>
            <a:pPr lvl="0"/>
            <a:r>
              <a:rPr lang="en-US" dirty="0"/>
              <a:t>If your key databases are compromised, how will you switch over to business continuity to prevent interruption of services at every stage in your business process?</a:t>
            </a:r>
            <a:endParaRPr lang="en-US" sz="2800" dirty="0"/>
          </a:p>
          <a:p>
            <a:pPr lvl="0"/>
            <a:r>
              <a:rPr lang="en-US" dirty="0"/>
              <a:t>Where are the silos and single points of failure? Who do you depend upon to get your work done internally or externally?  </a:t>
            </a:r>
            <a:endParaRPr lang="en-US" sz="2800" dirty="0"/>
          </a:p>
          <a:p>
            <a:pPr lvl="1"/>
            <a:r>
              <a:rPr lang="en-US" dirty="0"/>
              <a:t>Lags in critical services, and payments, especially to vulnerable populations can’t wait days or weeks for resolution.  Their lives literally depend upon continuity of services and payments.    </a:t>
            </a:r>
            <a:endParaRPr lang="en-US" sz="2600" dirty="0"/>
          </a:p>
          <a:p>
            <a:endParaRPr lang="en-US" dirty="0"/>
          </a:p>
        </p:txBody>
      </p:sp>
    </p:spTree>
    <p:extLst>
      <p:ext uri="{BB962C8B-B14F-4D97-AF65-F5344CB8AC3E}">
        <p14:creationId xmlns:p14="http://schemas.microsoft.com/office/powerpoint/2010/main" val="860116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Ransomware tools</a:t>
            </a:r>
          </a:p>
        </p:txBody>
      </p:sp>
      <p:pic>
        <p:nvPicPr>
          <p:cNvPr id="4" name="Content Placeholder 3"/>
          <p:cNvPicPr>
            <a:picLocks noGrp="1" noChangeAspect="1"/>
          </p:cNvPicPr>
          <p:nvPr>
            <p:ph idx="1"/>
          </p:nvPr>
        </p:nvPicPr>
        <p:blipFill>
          <a:blip r:embed="rId2"/>
          <a:stretch>
            <a:fillRect/>
          </a:stretch>
        </p:blipFill>
        <p:spPr>
          <a:xfrm>
            <a:off x="2543655" y="988407"/>
            <a:ext cx="6781799" cy="4800600"/>
          </a:xfrm>
          <a:prstGeom prst="rect">
            <a:avLst/>
          </a:prstGeom>
        </p:spPr>
      </p:pic>
      <p:sp>
        <p:nvSpPr>
          <p:cNvPr id="3" name="Oval 2">
            <a:extLst>
              <a:ext uri="{FF2B5EF4-FFF2-40B4-BE49-F238E27FC236}">
                <a16:creationId xmlns:a16="http://schemas.microsoft.com/office/drawing/2014/main" id="{ADB5D214-9B05-4377-9BA7-8F12DDCC2A22}"/>
              </a:ext>
            </a:extLst>
          </p:cNvPr>
          <p:cNvSpPr/>
          <p:nvPr/>
        </p:nvSpPr>
        <p:spPr>
          <a:xfrm>
            <a:off x="552587" y="2549137"/>
            <a:ext cx="1991068" cy="2049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See CTR Cyber Center </a:t>
            </a:r>
          </a:p>
        </p:txBody>
      </p:sp>
    </p:spTree>
    <p:extLst>
      <p:ext uri="{BB962C8B-B14F-4D97-AF65-F5344CB8AC3E}">
        <p14:creationId xmlns:p14="http://schemas.microsoft.com/office/powerpoint/2010/main" val="4047770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28600"/>
            <a:ext cx="7010400" cy="915458"/>
          </a:xfrm>
        </p:spPr>
        <p:txBody>
          <a:bodyPr/>
          <a:lstStyle/>
          <a:p>
            <a:pPr algn="ctr"/>
            <a:r>
              <a:rPr lang="en-US" sz="2800" dirty="0"/>
              <a:t>Cyber Statewide Contractors and Cyber Awareness Training</a:t>
            </a:r>
          </a:p>
        </p:txBody>
      </p:sp>
      <p:pic>
        <p:nvPicPr>
          <p:cNvPr id="4" name="Content Placeholder 3"/>
          <p:cNvPicPr>
            <a:picLocks noGrp="1" noChangeAspect="1"/>
          </p:cNvPicPr>
          <p:nvPr>
            <p:ph idx="1"/>
          </p:nvPr>
        </p:nvPicPr>
        <p:blipFill>
          <a:blip r:embed="rId2"/>
          <a:stretch>
            <a:fillRect/>
          </a:stretch>
        </p:blipFill>
        <p:spPr>
          <a:xfrm>
            <a:off x="2819400" y="1371600"/>
            <a:ext cx="7015162" cy="4724400"/>
          </a:xfrm>
          <a:prstGeom prst="rect">
            <a:avLst/>
          </a:prstGeom>
        </p:spPr>
      </p:pic>
      <p:sp>
        <p:nvSpPr>
          <p:cNvPr id="3" name="Arrow: Right 2">
            <a:extLst>
              <a:ext uri="{FF2B5EF4-FFF2-40B4-BE49-F238E27FC236}">
                <a16:creationId xmlns:a16="http://schemas.microsoft.com/office/drawing/2014/main" id="{A944A0D7-7F90-457F-BB9B-28EEC5542EE7}"/>
              </a:ext>
            </a:extLst>
          </p:cNvPr>
          <p:cNvSpPr/>
          <p:nvPr/>
        </p:nvSpPr>
        <p:spPr>
          <a:xfrm rot="1556932">
            <a:off x="2854593" y="1280445"/>
            <a:ext cx="2782671" cy="4583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035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26656" y="467154"/>
            <a:ext cx="9347200" cy="915458"/>
          </a:xfrm>
        </p:spPr>
        <p:txBody>
          <a:bodyPr/>
          <a:lstStyle/>
          <a:p>
            <a:pPr algn="ctr"/>
            <a:r>
              <a:rPr lang="en-US" dirty="0"/>
              <a:t>Government CYBER CRIME</a:t>
            </a:r>
          </a:p>
        </p:txBody>
      </p:sp>
      <p:sp>
        <p:nvSpPr>
          <p:cNvPr id="3" name="Content Placeholder 2"/>
          <p:cNvSpPr>
            <a:spLocks noGrp="1"/>
          </p:cNvSpPr>
          <p:nvPr>
            <p:ph idx="1"/>
          </p:nvPr>
        </p:nvSpPr>
        <p:spPr/>
        <p:txBody>
          <a:bodyPr>
            <a:noAutofit/>
          </a:bodyPr>
          <a:lstStyle/>
          <a:p>
            <a:pPr>
              <a:spcBef>
                <a:spcPts val="1200"/>
              </a:spcBef>
            </a:pPr>
            <a:r>
              <a:rPr lang="en-US" sz="2400" dirty="0">
                <a:solidFill>
                  <a:schemeClr val="tx1"/>
                </a:solidFill>
              </a:rPr>
              <a:t>Cyber criminals seek access sensitive information and steal identities.</a:t>
            </a:r>
          </a:p>
          <a:p>
            <a:pPr>
              <a:spcBef>
                <a:spcPts val="1200"/>
              </a:spcBef>
            </a:pPr>
            <a:r>
              <a:rPr lang="en-US" sz="2400" dirty="0">
                <a:solidFill>
                  <a:schemeClr val="tx1"/>
                </a:solidFill>
              </a:rPr>
              <a:t>They manipulate and exploit human behavior to gain unauthorized access to systems and information.</a:t>
            </a:r>
          </a:p>
          <a:p>
            <a:pPr>
              <a:spcBef>
                <a:spcPts val="1200"/>
              </a:spcBef>
            </a:pPr>
            <a:r>
              <a:rPr lang="en-US" sz="2400" i="1" dirty="0">
                <a:solidFill>
                  <a:srgbClr val="FF0000"/>
                </a:solidFill>
              </a:rPr>
              <a:t>Government information systems are “high value assets” and therefore prime targets.</a:t>
            </a:r>
          </a:p>
          <a:p>
            <a:pPr>
              <a:spcBef>
                <a:spcPts val="1200"/>
              </a:spcBef>
            </a:pPr>
            <a:r>
              <a:rPr lang="en-US" sz="2400" dirty="0">
                <a:solidFill>
                  <a:schemeClr val="tx1"/>
                </a:solidFill>
              </a:rPr>
              <a:t>Cyber criminals work daily to steal, disrupt, and manipulate IT systems at government agencies and redirect funds.</a:t>
            </a:r>
          </a:p>
          <a:p>
            <a:pPr>
              <a:spcBef>
                <a:spcPts val="1200"/>
              </a:spcBef>
            </a:pPr>
            <a:endParaRPr lang="en-US" dirty="0">
              <a:solidFill>
                <a:schemeClr val="tx1"/>
              </a:solidFill>
            </a:endParaRPr>
          </a:p>
          <a:p>
            <a:pPr>
              <a:spcBef>
                <a:spcPts val="1200"/>
              </a:spcBef>
            </a:pPr>
            <a:endParaRPr lang="en-US" dirty="0">
              <a:solidFill>
                <a:schemeClr val="tx1"/>
              </a:solidFill>
            </a:endParaRPr>
          </a:p>
        </p:txBody>
      </p:sp>
    </p:spTree>
    <p:extLst>
      <p:ext uri="{BB962C8B-B14F-4D97-AF65-F5344CB8AC3E}">
        <p14:creationId xmlns:p14="http://schemas.microsoft.com/office/powerpoint/2010/main" val="1258860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28" y="503806"/>
            <a:ext cx="9347200" cy="915458"/>
          </a:xfrm>
        </p:spPr>
        <p:txBody>
          <a:bodyPr>
            <a:normAutofit fontScale="90000"/>
          </a:bodyPr>
          <a:lstStyle/>
          <a:p>
            <a:pPr algn="ctr"/>
            <a:r>
              <a:rPr lang="en-US" dirty="0"/>
              <a:t>Employees NEED TRAINING and constant reminders!!!</a:t>
            </a:r>
          </a:p>
        </p:txBody>
      </p:sp>
      <p:sp>
        <p:nvSpPr>
          <p:cNvPr id="3" name="Content Placeholder 2"/>
          <p:cNvSpPr>
            <a:spLocks noGrp="1"/>
          </p:cNvSpPr>
          <p:nvPr>
            <p:ph idx="1"/>
          </p:nvPr>
        </p:nvSpPr>
        <p:spPr/>
        <p:txBody>
          <a:bodyPr/>
          <a:lstStyle/>
          <a:p>
            <a:r>
              <a:rPr lang="en-US" dirty="0"/>
              <a:t>Currently employees unknowing are triggering the most common cyber incidents:</a:t>
            </a:r>
          </a:p>
          <a:p>
            <a:pPr lvl="1"/>
            <a:r>
              <a:rPr lang="en-US" dirty="0"/>
              <a:t>Clicking on malicious links</a:t>
            </a:r>
          </a:p>
          <a:p>
            <a:pPr lvl="1"/>
            <a:r>
              <a:rPr lang="en-US" dirty="0"/>
              <a:t>Opening malicious attachments</a:t>
            </a:r>
          </a:p>
          <a:p>
            <a:pPr lvl="1"/>
            <a:r>
              <a:rPr lang="en-US" dirty="0"/>
              <a:t>Enabling macros</a:t>
            </a:r>
          </a:p>
          <a:p>
            <a:pPr lvl="1"/>
            <a:r>
              <a:rPr lang="en-US" dirty="0"/>
              <a:t>Changing bank accounts without validating that the user is legitimate</a:t>
            </a:r>
          </a:p>
          <a:p>
            <a:pPr lvl="1"/>
            <a:r>
              <a:rPr lang="en-US" dirty="0"/>
              <a:t>Relying solely on electronic paperwork to make changes or payments</a:t>
            </a:r>
          </a:p>
          <a:p>
            <a:r>
              <a:rPr lang="en-US" dirty="0"/>
              <a:t>Cybercriminals are becoming increasingly sophisticated at targeting employees with schemes</a:t>
            </a:r>
          </a:p>
          <a:p>
            <a:pPr lvl="1"/>
            <a:r>
              <a:rPr lang="en-US" dirty="0"/>
              <a:t>Attractive emails or links “</a:t>
            </a:r>
            <a:r>
              <a:rPr lang="en-US" b="1" i="1" dirty="0"/>
              <a:t>you have won a prize</a:t>
            </a:r>
            <a:r>
              <a:rPr lang="en-US" dirty="0"/>
              <a:t>”, “</a:t>
            </a:r>
            <a:r>
              <a:rPr lang="en-US" b="1" i="1" dirty="0"/>
              <a:t>look at what your co-worker did this weekend</a:t>
            </a:r>
            <a:r>
              <a:rPr lang="en-US" dirty="0"/>
              <a:t>!”, “</a:t>
            </a:r>
            <a:r>
              <a:rPr lang="en-US" b="1" i="1" dirty="0"/>
              <a:t>Coronavirus death in your neighborhood</a:t>
            </a:r>
            <a:r>
              <a:rPr lang="en-US" dirty="0"/>
              <a:t>!” </a:t>
            </a:r>
          </a:p>
        </p:txBody>
      </p:sp>
    </p:spTree>
    <p:extLst>
      <p:ext uri="{BB962C8B-B14F-4D97-AF65-F5344CB8AC3E}">
        <p14:creationId xmlns:p14="http://schemas.microsoft.com/office/powerpoint/2010/main" val="2223806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Awareness Training</a:t>
            </a:r>
          </a:p>
        </p:txBody>
      </p:sp>
      <p:pic>
        <p:nvPicPr>
          <p:cNvPr id="4" name="Content Placeholder 3"/>
          <p:cNvPicPr>
            <a:picLocks noGrp="1" noChangeAspect="1"/>
          </p:cNvPicPr>
          <p:nvPr>
            <p:ph idx="1"/>
          </p:nvPr>
        </p:nvPicPr>
        <p:blipFill>
          <a:blip r:embed="rId2"/>
          <a:stretch>
            <a:fillRect/>
          </a:stretch>
        </p:blipFill>
        <p:spPr>
          <a:xfrm>
            <a:off x="2300802" y="1192339"/>
            <a:ext cx="7239000" cy="4525963"/>
          </a:xfrm>
          <a:prstGeom prst="rect">
            <a:avLst/>
          </a:prstGeom>
        </p:spPr>
      </p:pic>
    </p:spTree>
    <p:extLst>
      <p:ext uri="{BB962C8B-B14F-4D97-AF65-F5344CB8AC3E}">
        <p14:creationId xmlns:p14="http://schemas.microsoft.com/office/powerpoint/2010/main" val="1749328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Tips and CTR Cyber 5</a:t>
            </a:r>
          </a:p>
        </p:txBody>
      </p:sp>
      <p:pic>
        <p:nvPicPr>
          <p:cNvPr id="4" name="Content Placeholder 3"/>
          <p:cNvPicPr>
            <a:picLocks noGrp="1" noChangeAspect="1"/>
          </p:cNvPicPr>
          <p:nvPr>
            <p:ph idx="1"/>
          </p:nvPr>
        </p:nvPicPr>
        <p:blipFill>
          <a:blip r:embed="rId2"/>
          <a:stretch>
            <a:fillRect/>
          </a:stretch>
        </p:blipFill>
        <p:spPr>
          <a:xfrm>
            <a:off x="1664340" y="1082150"/>
            <a:ext cx="7872705" cy="4778671"/>
          </a:xfrm>
          <a:prstGeom prst="rect">
            <a:avLst/>
          </a:prstGeom>
        </p:spPr>
      </p:pic>
    </p:spTree>
    <p:extLst>
      <p:ext uri="{BB962C8B-B14F-4D97-AF65-F5344CB8AC3E}">
        <p14:creationId xmlns:p14="http://schemas.microsoft.com/office/powerpoint/2010/main" val="2761317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ADBA-7579-40C3-AACC-A46F4C8C207E}"/>
              </a:ext>
            </a:extLst>
          </p:cNvPr>
          <p:cNvSpPr>
            <a:spLocks noGrp="1"/>
          </p:cNvSpPr>
          <p:nvPr>
            <p:ph type="title"/>
          </p:nvPr>
        </p:nvSpPr>
        <p:spPr/>
        <p:txBody>
          <a:bodyPr/>
          <a:lstStyle/>
          <a:p>
            <a:pPr algn="ctr"/>
            <a:r>
              <a:rPr lang="en-US" dirty="0"/>
              <a:t>Current Tip of the Week</a:t>
            </a:r>
          </a:p>
        </p:txBody>
      </p:sp>
      <p:pic>
        <p:nvPicPr>
          <p:cNvPr id="7" name="Content Placeholder 6">
            <a:extLst>
              <a:ext uri="{FF2B5EF4-FFF2-40B4-BE49-F238E27FC236}">
                <a16:creationId xmlns:a16="http://schemas.microsoft.com/office/drawing/2014/main" id="{298F3CDF-EA12-4CCA-8072-AE1CFEB3872A}"/>
              </a:ext>
            </a:extLst>
          </p:cNvPr>
          <p:cNvPicPr>
            <a:picLocks noGrp="1" noChangeAspect="1"/>
          </p:cNvPicPr>
          <p:nvPr>
            <p:ph idx="1"/>
          </p:nvPr>
        </p:nvPicPr>
        <p:blipFill>
          <a:blip r:embed="rId2"/>
          <a:stretch>
            <a:fillRect/>
          </a:stretch>
        </p:blipFill>
        <p:spPr>
          <a:xfrm>
            <a:off x="718456" y="1614714"/>
            <a:ext cx="10000343" cy="4242666"/>
          </a:xfrm>
        </p:spPr>
      </p:pic>
      <p:sp>
        <p:nvSpPr>
          <p:cNvPr id="4" name="Date Placeholder 3">
            <a:extLst>
              <a:ext uri="{FF2B5EF4-FFF2-40B4-BE49-F238E27FC236}">
                <a16:creationId xmlns:a16="http://schemas.microsoft.com/office/drawing/2014/main" id="{CCFDAC44-52FB-41D5-BF87-4E1E7CE9EB06}"/>
              </a:ext>
            </a:extLst>
          </p:cNvPr>
          <p:cNvSpPr>
            <a:spLocks noGrp="1"/>
          </p:cNvSpPr>
          <p:nvPr>
            <p:ph type="dt" sz="half" idx="10"/>
          </p:nvPr>
        </p:nvSpPr>
        <p:spPr/>
        <p:txBody>
          <a:bodyPr/>
          <a:lstStyle/>
          <a:p>
            <a:fld id="{0868DB60-9C21-4BBB-BFCE-1A632C850AEB}" type="datetime4">
              <a:rPr lang="en-US" smtClean="0"/>
              <a:t>February 28, 2022</a:t>
            </a:fld>
            <a:endParaRPr lang="en-US"/>
          </a:p>
        </p:txBody>
      </p:sp>
      <p:sp>
        <p:nvSpPr>
          <p:cNvPr id="5" name="Slide Number Placeholder 4">
            <a:extLst>
              <a:ext uri="{FF2B5EF4-FFF2-40B4-BE49-F238E27FC236}">
                <a16:creationId xmlns:a16="http://schemas.microsoft.com/office/drawing/2014/main" id="{B2962F4D-1F36-44DA-9AA1-EDC24580FD54}"/>
              </a:ext>
            </a:extLst>
          </p:cNvPr>
          <p:cNvSpPr>
            <a:spLocks noGrp="1"/>
          </p:cNvSpPr>
          <p:nvPr>
            <p:ph type="sldNum" sz="quarter" idx="12"/>
          </p:nvPr>
        </p:nvSpPr>
        <p:spPr/>
        <p:txBody>
          <a:bodyPr/>
          <a:lstStyle/>
          <a:p>
            <a:fld id="{C2075705-EFBA-4FBF-B376-FFF000E0DF93}" type="slidenum">
              <a:rPr lang="en-US" smtClean="0"/>
              <a:pPr/>
              <a:t>53</a:t>
            </a:fld>
            <a:r>
              <a:rPr lang="en-US"/>
              <a:t> of X</a:t>
            </a:r>
            <a:endParaRPr lang="en-US" dirty="0"/>
          </a:p>
        </p:txBody>
      </p:sp>
      <p:sp>
        <p:nvSpPr>
          <p:cNvPr id="6" name="Oval 5">
            <a:extLst>
              <a:ext uri="{FF2B5EF4-FFF2-40B4-BE49-F238E27FC236}">
                <a16:creationId xmlns:a16="http://schemas.microsoft.com/office/drawing/2014/main" id="{A1BCAB93-49FE-4905-A236-60ADD7284D1E}"/>
              </a:ext>
            </a:extLst>
          </p:cNvPr>
          <p:cNvSpPr/>
          <p:nvPr/>
        </p:nvSpPr>
        <p:spPr>
          <a:xfrm rot="1058444">
            <a:off x="480268" y="320714"/>
            <a:ext cx="2789248" cy="170381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EXAMPLE</a:t>
            </a:r>
          </a:p>
        </p:txBody>
      </p:sp>
    </p:spTree>
    <p:extLst>
      <p:ext uri="{BB962C8B-B14F-4D97-AF65-F5344CB8AC3E}">
        <p14:creationId xmlns:p14="http://schemas.microsoft.com/office/powerpoint/2010/main" val="644533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690" y="522984"/>
            <a:ext cx="9049709" cy="504394"/>
          </a:xfrm>
        </p:spPr>
        <p:txBody>
          <a:bodyPr>
            <a:normAutofit fontScale="90000"/>
          </a:bodyPr>
          <a:lstStyle/>
          <a:p>
            <a:pPr algn="ctr"/>
            <a:r>
              <a:rPr lang="en-US" dirty="0"/>
              <a:t>Train, REMIND, REMIND Again! </a:t>
            </a:r>
          </a:p>
        </p:txBody>
      </p:sp>
      <p:sp>
        <p:nvSpPr>
          <p:cNvPr id="3" name="Content Placeholder 2"/>
          <p:cNvSpPr>
            <a:spLocks noGrp="1"/>
          </p:cNvSpPr>
          <p:nvPr>
            <p:ph idx="1"/>
          </p:nvPr>
        </p:nvSpPr>
        <p:spPr>
          <a:xfrm>
            <a:off x="598636" y="1825625"/>
            <a:ext cx="10755164" cy="4351338"/>
          </a:xfrm>
        </p:spPr>
        <p:txBody>
          <a:bodyPr/>
          <a:lstStyle/>
          <a:p>
            <a:r>
              <a:rPr lang="en-US" sz="2800" dirty="0"/>
              <a:t>Cyber criminals RELY on the fact that it is difficult to train employees to keep them up to date with cyber crimes and tactics. </a:t>
            </a:r>
          </a:p>
          <a:p>
            <a:r>
              <a:rPr lang="en-US" sz="2800" dirty="0"/>
              <a:t>The two best concepts for employees to remember:</a:t>
            </a:r>
          </a:p>
          <a:p>
            <a:pPr lvl="1"/>
            <a:r>
              <a:rPr lang="en-US" sz="2400" dirty="0"/>
              <a:t>1. Be professionally skeptical of all incoming requests (email, calls, texts)</a:t>
            </a:r>
          </a:p>
          <a:p>
            <a:pPr lvl="1"/>
            <a:r>
              <a:rPr lang="en-US" sz="2400" dirty="0"/>
              <a:t>2. NOTIFY identified IT or other staff IMMEDIATELY if there is anything suspicious or unusual activity </a:t>
            </a:r>
          </a:p>
          <a:p>
            <a:endParaRPr lang="en-US" dirty="0"/>
          </a:p>
        </p:txBody>
      </p:sp>
    </p:spTree>
    <p:extLst>
      <p:ext uri="{BB962C8B-B14F-4D97-AF65-F5344CB8AC3E}">
        <p14:creationId xmlns:p14="http://schemas.microsoft.com/office/powerpoint/2010/main" val="1563814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Teleworking Guidance</a:t>
            </a:r>
          </a:p>
        </p:txBody>
      </p:sp>
      <p:pic>
        <p:nvPicPr>
          <p:cNvPr id="4" name="Content Placeholder 3"/>
          <p:cNvPicPr>
            <a:picLocks noGrp="1" noChangeAspect="1"/>
          </p:cNvPicPr>
          <p:nvPr>
            <p:ph idx="1"/>
          </p:nvPr>
        </p:nvPicPr>
        <p:blipFill>
          <a:blip r:embed="rId2"/>
          <a:stretch>
            <a:fillRect/>
          </a:stretch>
        </p:blipFill>
        <p:spPr>
          <a:xfrm>
            <a:off x="1660731" y="1407981"/>
            <a:ext cx="8870537" cy="4113127"/>
          </a:xfrm>
          <a:prstGeom prst="rect">
            <a:avLst/>
          </a:prstGeom>
        </p:spPr>
      </p:pic>
    </p:spTree>
    <p:extLst>
      <p:ext uri="{BB962C8B-B14F-4D97-AF65-F5344CB8AC3E}">
        <p14:creationId xmlns:p14="http://schemas.microsoft.com/office/powerpoint/2010/main" val="897171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Be cautious WHEN TELEWORKING! </a:t>
            </a:r>
          </a:p>
        </p:txBody>
      </p:sp>
      <p:sp>
        <p:nvSpPr>
          <p:cNvPr id="3" name="Content Placeholder 2"/>
          <p:cNvSpPr>
            <a:spLocks noGrp="1"/>
          </p:cNvSpPr>
          <p:nvPr>
            <p:ph idx="1"/>
          </p:nvPr>
        </p:nvSpPr>
        <p:spPr>
          <a:xfrm>
            <a:off x="1562374" y="1059126"/>
            <a:ext cx="8648426" cy="5022622"/>
          </a:xfrm>
        </p:spPr>
        <p:txBody>
          <a:bodyPr/>
          <a:lstStyle/>
          <a:p>
            <a:r>
              <a:rPr lang="en-US" sz="1800" dirty="0"/>
              <a:t>When teleworking, be cautious about unintentionally triggering a cyber incident that can crash your equipment, networks, applications or Enterprise Systems.  Please take your time and verify before you click!!</a:t>
            </a:r>
          </a:p>
          <a:p>
            <a:pPr lvl="1"/>
            <a:r>
              <a:rPr lang="en-US" sz="1600" dirty="0"/>
              <a:t>Do NOT click on links or attachments unless you know these are safe.  Hover over links and virus check attachments first to be safe. </a:t>
            </a:r>
          </a:p>
          <a:p>
            <a:pPr lvl="1"/>
            <a:r>
              <a:rPr lang="en-US" sz="1600" dirty="0"/>
              <a:t>Do NOT “enable macros” in documents (often malicious).</a:t>
            </a:r>
          </a:p>
          <a:p>
            <a:r>
              <a:rPr lang="en-US" sz="1800" dirty="0"/>
              <a:t>Practice “Professional Skepticism” and be suspicious of all incoming emails and phone calls</a:t>
            </a:r>
          </a:p>
          <a:p>
            <a:r>
              <a:rPr lang="en-US" sz="1800" dirty="0"/>
              <a:t>Cybercriminals are becoming increasingly sophisticated at targeting employees with schemes</a:t>
            </a:r>
          </a:p>
          <a:p>
            <a:pPr lvl="1"/>
            <a:r>
              <a:rPr lang="en-US" sz="1600" dirty="0"/>
              <a:t>Do NOT open emails or click on links for “eye-catching” subjects like “you have won a prize”, “look at what your co-worker did!”,  “Coronavirus death in your neighborhood!” Biggest scams going around now involve emails involving “coronavirus” or “COVID-19” so be careful!! </a:t>
            </a:r>
          </a:p>
          <a:p>
            <a:pPr lvl="1"/>
            <a:r>
              <a:rPr lang="en-US" sz="1600" dirty="0"/>
              <a:t>Do NOT reply to or click on links in any email from providers asking you to “validate” your account, “there was an unauthorized login attempt” or “your account will be closed”.  Providers will not ask you to validate through email, but will require you to log in to your account.   </a:t>
            </a:r>
          </a:p>
          <a:p>
            <a:pPr lvl="1"/>
            <a:endParaRPr lang="en-US" dirty="0"/>
          </a:p>
        </p:txBody>
      </p:sp>
    </p:spTree>
    <p:extLst>
      <p:ext uri="{BB962C8B-B14F-4D97-AF65-F5344CB8AC3E}">
        <p14:creationId xmlns:p14="http://schemas.microsoft.com/office/powerpoint/2010/main" val="2906733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Skepticism</a:t>
            </a:r>
          </a:p>
        </p:txBody>
      </p:sp>
      <p:sp>
        <p:nvSpPr>
          <p:cNvPr id="3" name="Content Placeholder 2"/>
          <p:cNvSpPr>
            <a:spLocks noGrp="1"/>
          </p:cNvSpPr>
          <p:nvPr>
            <p:ph idx="1"/>
          </p:nvPr>
        </p:nvSpPr>
        <p:spPr>
          <a:xfrm>
            <a:off x="1420938" y="1295401"/>
            <a:ext cx="9347200" cy="4830763"/>
          </a:xfrm>
        </p:spPr>
        <p:txBody>
          <a:bodyPr>
            <a:normAutofit/>
          </a:bodyPr>
          <a:lstStyle/>
          <a:p>
            <a:r>
              <a:rPr lang="en-US" dirty="0"/>
              <a:t>Do NOT rely solely on electronic paperwork or phone calls when making employee/vendor/retiree bank account or address changes.  </a:t>
            </a:r>
          </a:p>
          <a:p>
            <a:r>
              <a:rPr lang="en-US" dirty="0"/>
              <a:t>Always validate major changes separately with on-file contact information and independently contacting the requester to make sure they are legitimate.</a:t>
            </a:r>
          </a:p>
          <a:p>
            <a:pPr lvl="1"/>
            <a:r>
              <a:rPr lang="en-US" dirty="0"/>
              <a:t>Cybercriminals are counting on you to respond quickly without validating or double checking identity.  </a:t>
            </a:r>
          </a:p>
          <a:p>
            <a:pPr lvl="1"/>
            <a:r>
              <a:rPr lang="en-US" dirty="0"/>
              <a:t>You must delay completing a request until you can separately validate and identify the legitimacy of a request and requester with information you have on file.  Most fraud happens when “changes” to addresses and bank accounts are made from email requests or phone calls.</a:t>
            </a:r>
          </a:p>
          <a:p>
            <a:r>
              <a:rPr lang="en-US" dirty="0"/>
              <a:t>Fraudsters OFTEN pose as colleagues, contractors, bank officials or others that you already know, so be especially vigilant when a caller is friendly and acts as if they know you.  Unless you are certain of their identity, validate first or check with your supervisor.  </a:t>
            </a:r>
          </a:p>
        </p:txBody>
      </p:sp>
    </p:spTree>
    <p:extLst>
      <p:ext uri="{BB962C8B-B14F-4D97-AF65-F5344CB8AC3E}">
        <p14:creationId xmlns:p14="http://schemas.microsoft.com/office/powerpoint/2010/main" val="1219495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Never use free </a:t>
            </a:r>
            <a:r>
              <a:rPr lang="en-US" dirty="0" err="1"/>
              <a:t>wi-fi</a:t>
            </a:r>
            <a:r>
              <a:rPr lang="en-US" dirty="0"/>
              <a:t>, ever</a:t>
            </a:r>
          </a:p>
        </p:txBody>
      </p:sp>
      <p:sp>
        <p:nvSpPr>
          <p:cNvPr id="3" name="Content Placeholder 2"/>
          <p:cNvSpPr>
            <a:spLocks noGrp="1"/>
          </p:cNvSpPr>
          <p:nvPr>
            <p:ph idx="1"/>
          </p:nvPr>
        </p:nvSpPr>
        <p:spPr>
          <a:xfrm>
            <a:off x="1591977" y="1447801"/>
            <a:ext cx="8618823" cy="4678363"/>
          </a:xfrm>
        </p:spPr>
        <p:txBody>
          <a:bodyPr>
            <a:normAutofit lnSpcReduction="10000"/>
          </a:bodyPr>
          <a:lstStyle/>
          <a:p>
            <a:r>
              <a:rPr lang="en-US" dirty="0"/>
              <a:t>Do NOT perform work business, banking or bill paying using your laptop, cell or mobile device on ‘free’ Wi‐Fi  (ex. Airport Wi‐Fi, coffee house, trains while commuting)</a:t>
            </a:r>
          </a:p>
          <a:p>
            <a:pPr lvl="1"/>
            <a:r>
              <a:rPr lang="en-US" dirty="0"/>
              <a:t>Employees performing business functions, especially transactions and banking should be using VPN on a secured network</a:t>
            </a:r>
          </a:p>
          <a:p>
            <a:r>
              <a:rPr lang="en-US" dirty="0"/>
              <a:t>Do NOT “plug in” your work devices or BYOD used for work to “free” USB charging portals or using free charging cables, which can be loaded with malware.</a:t>
            </a:r>
          </a:p>
          <a:p>
            <a:r>
              <a:rPr lang="en-US" dirty="0"/>
              <a:t>Never provide PII, business credentials, login or account information to gain access to ‘free’ Wi‐Fi or ANY application</a:t>
            </a:r>
          </a:p>
          <a:p>
            <a:r>
              <a:rPr lang="en-US" dirty="0"/>
              <a:t>Use unique “strong” passwords and don’t use same password on multiple applications</a:t>
            </a:r>
          </a:p>
          <a:p>
            <a:r>
              <a:rPr lang="en-US" dirty="0"/>
              <a:t>Make sure operating systems, virus and malware protections are up-to-date according to your Department security requirements</a:t>
            </a:r>
          </a:p>
        </p:txBody>
      </p:sp>
    </p:spTree>
    <p:extLst>
      <p:ext uri="{BB962C8B-B14F-4D97-AF65-F5344CB8AC3E}">
        <p14:creationId xmlns:p14="http://schemas.microsoft.com/office/powerpoint/2010/main" val="1170820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CD19BA9-A170-4A1C-8B3F-452B7B2FF965}"/>
              </a:ext>
            </a:extLst>
          </p:cNvPr>
          <p:cNvSpPr>
            <a:spLocks noGrp="1" noChangeArrowheads="1"/>
          </p:cNvSpPr>
          <p:nvPr>
            <p:ph type="ctr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342900" tIns="205740" rIns="68580" bIns="68580" numCol="1" rtlCol="0" anchor="b" anchorCtr="0" compatLnSpc="1">
            <a:prstTxWarp prst="textNoShape">
              <a:avLst/>
            </a:prstTxWarp>
            <a:normAutofit/>
          </a:bodyPr>
          <a:lstStyle/>
          <a:p>
            <a:r>
              <a:rPr lang="en-US" altLang="en-US">
                <a:latin typeface="+mj-lt"/>
              </a:rPr>
              <a:t>COVID-19 Cyber Threats</a:t>
            </a:r>
          </a:p>
        </p:txBody>
      </p:sp>
      <p:sp>
        <p:nvSpPr>
          <p:cNvPr id="22531" name="Subtitle 2">
            <a:extLst>
              <a:ext uri="{FF2B5EF4-FFF2-40B4-BE49-F238E27FC236}">
                <a16:creationId xmlns:a16="http://schemas.microsoft.com/office/drawing/2014/main" id="{96C55AE9-ADB4-42FE-9778-669ABBB4CCDA}"/>
              </a:ext>
            </a:extLst>
          </p:cNvPr>
          <p:cNvSpPr>
            <a:spLocks noGrp="1" noChangeArrowheads="1"/>
          </p:cNvSpPr>
          <p:nvPr>
            <p:ph type="subTitle" idx="1"/>
          </p:nvPr>
        </p:nvSpPr>
        <p:spPr>
          <a:xfrm>
            <a:off x="32892" y="879001"/>
            <a:ext cx="12192000" cy="457200"/>
          </a:xfrm>
          <a:ln/>
          <a:extLs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altLang="en-US"/>
              <a:t>Pandemic Lessons Learned </a:t>
            </a:r>
          </a:p>
        </p:txBody>
      </p:sp>
      <p:sp>
        <p:nvSpPr>
          <p:cNvPr id="22532" name="Slide Number Placeholder 3">
            <a:extLst>
              <a:ext uri="{FF2B5EF4-FFF2-40B4-BE49-F238E27FC236}">
                <a16:creationId xmlns:a16="http://schemas.microsoft.com/office/drawing/2014/main" id="{07AA2F76-EA51-47AB-9F70-A0C799F7B5A1}"/>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D92EF-572F-4397-9482-1244325FEE3B}" type="slidenum">
              <a:rPr kumimoji="0" lang="en-US" altLang="en-US" sz="825" b="1" i="0" u="none" strike="noStrike" kern="1200" cap="none" spc="0" normalizeH="0" baseline="0" noProof="0">
                <a:ln>
                  <a:noFill/>
                </a:ln>
                <a:solidFill>
                  <a:srgbClr val="5A5B5D"/>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825" b="1" i="0" u="none" strike="noStrike" kern="1200" cap="none" spc="0" normalizeH="0" baseline="0" noProof="0" dirty="0">
              <a:ln>
                <a:noFill/>
              </a:ln>
              <a:solidFill>
                <a:srgbClr val="5A5B5D"/>
              </a:solidFill>
              <a:effectLst/>
              <a:uLnTx/>
              <a:uFillTx/>
              <a:latin typeface="Georgia" panose="02040502050405020303" pitchFamily="18" charset="0"/>
              <a:ea typeface="+mn-ea"/>
              <a:cs typeface="+mn-cs"/>
            </a:endParaRPr>
          </a:p>
        </p:txBody>
      </p:sp>
      <p:sp>
        <p:nvSpPr>
          <p:cNvPr id="6" name="Content Placeholder 5">
            <a:extLst>
              <a:ext uri="{FF2B5EF4-FFF2-40B4-BE49-F238E27FC236}">
                <a16:creationId xmlns:a16="http://schemas.microsoft.com/office/drawing/2014/main" id="{EAFBD276-EB2E-4F26-AE7E-B698963D57FC}"/>
              </a:ext>
            </a:extLst>
          </p:cNvPr>
          <p:cNvSpPr txBox="1">
            <a:spLocks noChangeArrowheads="1"/>
          </p:cNvSpPr>
          <p:nvPr/>
        </p:nvSpPr>
        <p:spPr bwMode="auto">
          <a:xfrm>
            <a:off x="1404492" y="1693318"/>
            <a:ext cx="8446688" cy="4596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lgn="l" rtl="0" eaLnBrk="0" fontAlgn="base" hangingPunct="0">
              <a:spcBef>
                <a:spcPct val="60000"/>
              </a:spcBef>
              <a:spcAft>
                <a:spcPct val="0"/>
              </a:spcAft>
              <a:buClr>
                <a:srgbClr val="5A5B5D"/>
              </a:buClr>
              <a:buFont typeface="Wingdings" panose="05000000000000000000" pitchFamily="2" charset="2"/>
              <a:buChar char="§"/>
              <a:defRPr sz="2400">
                <a:solidFill>
                  <a:srgbClr val="5A5B5D"/>
                </a:solidFill>
                <a:latin typeface="+mn-lt"/>
                <a:ea typeface="+mn-ea"/>
                <a:cs typeface="+mn-cs"/>
              </a:defRPr>
            </a:lvl1pPr>
            <a:lvl2pPr marL="571500" indent="-223838" algn="l" rtl="0" eaLnBrk="0" fontAlgn="base" hangingPunct="0">
              <a:spcBef>
                <a:spcPct val="30000"/>
              </a:spcBef>
              <a:spcAft>
                <a:spcPct val="0"/>
              </a:spcAft>
              <a:buClr>
                <a:srgbClr val="5A5B5D"/>
              </a:buClr>
              <a:buFont typeface="Wingdings" panose="05000000000000000000" pitchFamily="2" charset="2"/>
              <a:buChar char="§"/>
              <a:defRPr sz="2200">
                <a:solidFill>
                  <a:srgbClr val="5A5B5D"/>
                </a:solidFill>
                <a:latin typeface="+mn-lt"/>
              </a:defRPr>
            </a:lvl2pPr>
            <a:lvl3pPr marL="909638" indent="-222250" algn="l" rtl="0" eaLnBrk="0" fontAlgn="base" hangingPunct="0">
              <a:spcBef>
                <a:spcPct val="30000"/>
              </a:spcBef>
              <a:spcAft>
                <a:spcPct val="0"/>
              </a:spcAft>
              <a:buClr>
                <a:srgbClr val="5A5B5D"/>
              </a:buClr>
              <a:buFont typeface="Wingdings" panose="05000000000000000000" pitchFamily="2" charset="2"/>
              <a:buChar char="§"/>
              <a:defRPr sz="2000">
                <a:solidFill>
                  <a:srgbClr val="5A5B5D"/>
                </a:solidFill>
                <a:latin typeface="+mn-lt"/>
              </a:defRPr>
            </a:lvl3pPr>
            <a:lvl4pPr marL="1258888" indent="-231775" algn="l" rtl="0" eaLnBrk="0" fontAlgn="base" hangingPunct="0">
              <a:spcBef>
                <a:spcPct val="30000"/>
              </a:spcBef>
              <a:spcAft>
                <a:spcPct val="0"/>
              </a:spcAft>
              <a:buClr>
                <a:srgbClr val="5A5B5D"/>
              </a:buClr>
              <a:buFont typeface="Wingdings" panose="05000000000000000000" pitchFamily="2" charset="2"/>
              <a:buChar char="§"/>
              <a:defRPr sz="1800">
                <a:solidFill>
                  <a:srgbClr val="5A5B5D"/>
                </a:solidFill>
                <a:latin typeface="+mn-lt"/>
              </a:defRPr>
            </a:lvl4pPr>
            <a:lvl5pPr marL="1598613" indent="-222250" algn="l" rtl="0" eaLnBrk="0" fontAlgn="base" hangingPunct="0">
              <a:spcBef>
                <a:spcPct val="30000"/>
              </a:spcBef>
              <a:spcAft>
                <a:spcPct val="0"/>
              </a:spcAft>
              <a:buClr>
                <a:srgbClr val="5A5B5D"/>
              </a:buClr>
              <a:buFont typeface="Wingdings" panose="05000000000000000000" pitchFamily="2" charset="2"/>
              <a:buChar char="§"/>
              <a:defRPr sz="1600">
                <a:solidFill>
                  <a:srgbClr val="5A5B5D"/>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342900" marR="0" lvl="0" indent="-342900" algn="l" defTabSz="914400" rtl="0" eaLnBrk="0" fontAlgn="base" latinLnBrk="0" hangingPunct="0">
              <a:lnSpc>
                <a:spcPct val="100000"/>
              </a:lnSpc>
              <a:spcBef>
                <a:spcPct val="60000"/>
              </a:spcBef>
              <a:spcAft>
                <a:spcPct val="0"/>
              </a:spcAft>
              <a:buClr>
                <a:srgbClr val="0058B5">
                  <a:lumMod val="75000"/>
                </a:srgbClr>
              </a:buClr>
              <a:buSzTx/>
              <a:buFont typeface="+mj-lt"/>
              <a:buAutoNum type="arabicPeriod"/>
              <a:tabLst/>
              <a:defRPr/>
            </a:pPr>
            <a:r>
              <a:rPr kumimoji="0" lang="en-US" sz="1600" b="1" i="0" u="sng" strike="noStrike" kern="0" cap="none" spc="0" normalizeH="0" baseline="0" noProof="0" dirty="0">
                <a:ln>
                  <a:noFill/>
                </a:ln>
                <a:solidFill>
                  <a:srgbClr val="0058B5">
                    <a:lumMod val="75000"/>
                  </a:srgbClr>
                </a:solidFill>
                <a:effectLst/>
                <a:uLnTx/>
                <a:uFillTx/>
                <a:latin typeface="Georgia" panose="02040502050405020303"/>
                <a:ea typeface="+mn-ea"/>
                <a:cs typeface="+mn-cs"/>
              </a:rPr>
              <a:t>Coronavirus Phishing Activity</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Most organizations reported a mass flooding (600%) of  COVID Phishing Email campaigns &amp; Business Email Compromise – Stimulus Check Scams</a:t>
            </a:r>
          </a:p>
          <a:p>
            <a:pPr marL="342900" marR="0" lvl="0" indent="-342900" algn="l" defTabSz="914400" rtl="0" eaLnBrk="0" fontAlgn="base" latinLnBrk="0" hangingPunct="0">
              <a:lnSpc>
                <a:spcPct val="100000"/>
              </a:lnSpc>
              <a:spcBef>
                <a:spcPct val="60000"/>
              </a:spcBef>
              <a:spcAft>
                <a:spcPct val="0"/>
              </a:spcAft>
              <a:buClr>
                <a:srgbClr val="0058B5">
                  <a:lumMod val="75000"/>
                </a:srgbClr>
              </a:buClr>
              <a:buSzTx/>
              <a:buFont typeface="+mj-lt"/>
              <a:buAutoNum type="arabicPeriod"/>
              <a:tabLst/>
              <a:defRPr/>
            </a:pPr>
            <a:r>
              <a:rPr kumimoji="0" lang="en-US" sz="1600" b="1" i="0" u="sng" strike="noStrike" kern="0" cap="none" spc="0" normalizeH="0" baseline="0" noProof="0" dirty="0">
                <a:ln>
                  <a:noFill/>
                </a:ln>
                <a:solidFill>
                  <a:srgbClr val="0058B5">
                    <a:lumMod val="75000"/>
                  </a:srgbClr>
                </a:solidFill>
                <a:effectLst/>
                <a:uLnTx/>
                <a:uFillTx/>
                <a:latin typeface="Georgia" panose="02040502050405020303"/>
                <a:ea typeface="+mn-ea"/>
                <a:cs typeface="+mn-cs"/>
              </a:rPr>
              <a:t>Fake Websites &amp; Infection Tracking Sites:</a:t>
            </a:r>
            <a:r>
              <a:rPr kumimoji="0" lang="en-US" sz="1600" b="1"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Numerous fake &amp; fraudulent domains and Website immediately stood up including fake infection tracking sites to instill fear. </a:t>
            </a:r>
          </a:p>
          <a:p>
            <a:pPr marL="342900" marR="0" lvl="0" indent="-342900" algn="l" defTabSz="914400" rtl="0" eaLnBrk="0" fontAlgn="base" latinLnBrk="0" hangingPunct="0">
              <a:lnSpc>
                <a:spcPct val="100000"/>
              </a:lnSpc>
              <a:spcBef>
                <a:spcPct val="60000"/>
              </a:spcBef>
              <a:spcAft>
                <a:spcPct val="0"/>
              </a:spcAft>
              <a:buClr>
                <a:srgbClr val="0058B5">
                  <a:lumMod val="75000"/>
                </a:srgbClr>
              </a:buClr>
              <a:buSzTx/>
              <a:buFont typeface="+mj-lt"/>
              <a:buAutoNum type="arabicPeriod"/>
              <a:tabLst/>
              <a:defRPr/>
            </a:pPr>
            <a:r>
              <a:rPr kumimoji="0" lang="en-US" sz="1600" b="1" i="0" u="sng" strike="noStrike" kern="0" cap="none" spc="0" normalizeH="0" baseline="0" noProof="0" dirty="0">
                <a:ln>
                  <a:noFill/>
                </a:ln>
                <a:solidFill>
                  <a:srgbClr val="0058B5">
                    <a:lumMod val="75000"/>
                  </a:srgbClr>
                </a:solidFill>
                <a:effectLst/>
                <a:uLnTx/>
                <a:uFillTx/>
                <a:latin typeface="Georgia" panose="02040502050405020303"/>
                <a:ea typeface="+mn-ea"/>
                <a:cs typeface="+mn-cs"/>
              </a:rPr>
              <a:t>Remote Access &amp; Virtual Collaboration platforms being targeted</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As agencies worked to increase VPN and remote collaboration tools malicious cyber actors worked to exploit misconfigurations or vulnerabilities. Zoom Bombing</a:t>
            </a:r>
          </a:p>
          <a:p>
            <a:pPr marL="342900" marR="0" lvl="0" indent="-342900" algn="l" defTabSz="914400" rtl="0" eaLnBrk="0" fontAlgn="base" latinLnBrk="0" hangingPunct="0">
              <a:lnSpc>
                <a:spcPct val="100000"/>
              </a:lnSpc>
              <a:spcBef>
                <a:spcPct val="60000"/>
              </a:spcBef>
              <a:spcAft>
                <a:spcPct val="0"/>
              </a:spcAft>
              <a:buClr>
                <a:srgbClr val="0058B5">
                  <a:lumMod val="75000"/>
                </a:srgbClr>
              </a:buClr>
              <a:buSzTx/>
              <a:buFont typeface="+mj-lt"/>
              <a:buAutoNum type="arabicPeriod"/>
              <a:tabLst/>
              <a:defRPr/>
            </a:pPr>
            <a:r>
              <a:rPr kumimoji="0" lang="en-US" sz="1600" b="1" i="0" u="sng" strike="noStrike" kern="0" cap="none" spc="0" normalizeH="0" baseline="0" noProof="0" dirty="0">
                <a:ln>
                  <a:noFill/>
                </a:ln>
                <a:solidFill>
                  <a:srgbClr val="0058B5">
                    <a:lumMod val="75000"/>
                  </a:srgbClr>
                </a:solidFill>
                <a:effectLst/>
                <a:uLnTx/>
                <a:uFillTx/>
                <a:latin typeface="Georgia" panose="02040502050405020303"/>
                <a:ea typeface="+mn-ea"/>
                <a:cs typeface="+mn-cs"/>
              </a:rPr>
              <a:t>Increase in Coronavirus-related Cyberattacks:</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Malware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COVIDLock</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Emotet</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AZORult</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Qbot</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Trickbot</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FormBook</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Nanocore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RAT,Ransomware</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DDOS, </a:t>
            </a:r>
            <a:r>
              <a:rPr kumimoji="0" lang="en-US" sz="1600" b="0" i="0" u="none" strike="noStrike" kern="0" cap="none" spc="0" normalizeH="0" baseline="0" noProof="0" dirty="0" err="1">
                <a:ln>
                  <a:noFill/>
                </a:ln>
                <a:solidFill>
                  <a:srgbClr val="0058B5">
                    <a:lumMod val="75000"/>
                  </a:srgbClr>
                </a:solidFill>
                <a:effectLst/>
                <a:uLnTx/>
                <a:uFillTx/>
                <a:latin typeface="Georgia" panose="02040502050405020303"/>
                <a:ea typeface="+mn-ea"/>
                <a:cs typeface="+mn-cs"/>
              </a:rPr>
              <a:t>Malspam</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and credential harvesting malware. Criminal to Nation-state Activity</a:t>
            </a:r>
          </a:p>
          <a:p>
            <a:pPr marL="342900" marR="0" lvl="0" indent="-342900" algn="l" defTabSz="914400" rtl="0" eaLnBrk="0" fontAlgn="base" latinLnBrk="0" hangingPunct="0">
              <a:lnSpc>
                <a:spcPct val="100000"/>
              </a:lnSpc>
              <a:spcBef>
                <a:spcPct val="60000"/>
              </a:spcBef>
              <a:spcAft>
                <a:spcPct val="0"/>
              </a:spcAft>
              <a:buClr>
                <a:srgbClr val="0058B5">
                  <a:lumMod val="75000"/>
                </a:srgbClr>
              </a:buClr>
              <a:buSzTx/>
              <a:buFont typeface="+mj-lt"/>
              <a:buAutoNum type="arabicPeriod"/>
              <a:tabLst/>
              <a:defRPr/>
            </a:pPr>
            <a:r>
              <a:rPr kumimoji="0" lang="en-US" sz="1600" b="1" i="0" u="sng" strike="noStrike" kern="0" cap="none" spc="0" normalizeH="0" baseline="0" noProof="0" dirty="0">
                <a:ln>
                  <a:noFill/>
                </a:ln>
                <a:solidFill>
                  <a:srgbClr val="0058B5">
                    <a:lumMod val="75000"/>
                  </a:srgbClr>
                </a:solidFill>
                <a:effectLst/>
                <a:uLnTx/>
                <a:uFillTx/>
                <a:latin typeface="Georgia" panose="02040502050405020303"/>
                <a:ea typeface="+mn-ea"/>
                <a:cs typeface="+mn-cs"/>
              </a:rPr>
              <a:t>Insider Threats:</a:t>
            </a:r>
            <a:r>
              <a:rPr kumimoji="0" lang="en-US" sz="160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Primarily from the non-malicious insider who inadvertently exposed the agency to a breach or leaked agency credentials to malicious actors		</a:t>
            </a:r>
          </a:p>
          <a:p>
            <a:pPr marL="1112044" marR="0" lvl="3" indent="-342900" algn="l" defTabSz="914400" rtl="0" eaLnBrk="0" fontAlgn="base" latinLnBrk="0" hangingPunct="0">
              <a:lnSpc>
                <a:spcPct val="100000"/>
              </a:lnSpc>
              <a:spcBef>
                <a:spcPct val="30000"/>
              </a:spcBef>
              <a:spcAft>
                <a:spcPct val="0"/>
              </a:spcAft>
              <a:buClr>
                <a:srgbClr val="0058B5">
                  <a:lumMod val="75000"/>
                </a:srgbClr>
              </a:buClr>
              <a:buSzTx/>
              <a:buFont typeface="+mj-lt"/>
              <a:buAutoNum type="arabicPeriod"/>
              <a:tabLst/>
              <a:defRPr/>
            </a:pPr>
            <a:r>
              <a:rPr kumimoji="0" lang="en-US" sz="1050" b="0" i="0" u="none" strike="noStrike" kern="0" cap="none" spc="0" normalizeH="0" baseline="0" noProof="0" dirty="0">
                <a:ln>
                  <a:noFill/>
                </a:ln>
                <a:solidFill>
                  <a:srgbClr val="0058B5">
                    <a:lumMod val="75000"/>
                  </a:srgbClr>
                </a:solidFill>
                <a:effectLst/>
                <a:uLnTx/>
                <a:uFillTx/>
                <a:latin typeface="Georgia" panose="02040502050405020303"/>
                <a:ea typeface="+mn-ea"/>
                <a:cs typeface="+mn-cs"/>
              </a:rPr>
              <a:t>. </a:t>
            </a:r>
            <a:endParaRPr kumimoji="0" lang="en-US" sz="1050" b="1" i="0" u="none" strike="noStrike" kern="0" cap="none" spc="0" normalizeH="0" baseline="0" noProof="0" dirty="0">
              <a:ln>
                <a:noFill/>
              </a:ln>
              <a:solidFill>
                <a:srgbClr val="0058B5">
                  <a:lumMod val="75000"/>
                </a:srgbClr>
              </a:solidFill>
              <a:effectLst/>
              <a:uLnTx/>
              <a:uFillTx/>
              <a:latin typeface="Georgia" panose="02040502050405020303"/>
              <a:ea typeface="+mn-ea"/>
              <a:cs typeface="+mn-cs"/>
            </a:endParaRPr>
          </a:p>
          <a:p>
            <a:pPr marL="233363" marR="0" lvl="0" indent="-233363" algn="l" defTabSz="914400" rtl="0" eaLnBrk="0" fontAlgn="base" latinLnBrk="0" hangingPunct="0">
              <a:lnSpc>
                <a:spcPct val="100000"/>
              </a:lnSpc>
              <a:spcBef>
                <a:spcPct val="60000"/>
              </a:spcBef>
              <a:spcAft>
                <a:spcPct val="0"/>
              </a:spcAft>
              <a:buClr>
                <a:srgbClr val="5A5B5D"/>
              </a:buClr>
              <a:buSzTx/>
              <a:buFont typeface="Wingdings" panose="05000000000000000000" pitchFamily="2" charset="2"/>
              <a:buChar char="§"/>
              <a:tabLst/>
              <a:defRPr/>
            </a:pPr>
            <a:endParaRPr kumimoji="0" lang="en-US" sz="2100" b="0" i="0" u="none" strike="noStrike" kern="0" cap="none" spc="0" normalizeH="0" baseline="0" noProof="0" dirty="0">
              <a:ln>
                <a:noFill/>
              </a:ln>
              <a:solidFill>
                <a:srgbClr val="5A5B5D"/>
              </a:solidFill>
              <a:effectLst/>
              <a:uLnTx/>
              <a:uFillTx/>
              <a:latin typeface="Georgia" panose="02040502050405020303"/>
              <a:ea typeface="+mn-ea"/>
              <a:cs typeface="+mn-cs"/>
            </a:endParaRPr>
          </a:p>
        </p:txBody>
      </p:sp>
      <p:sp>
        <p:nvSpPr>
          <p:cNvPr id="2" name="Oval 1">
            <a:extLst>
              <a:ext uri="{FF2B5EF4-FFF2-40B4-BE49-F238E27FC236}">
                <a16:creationId xmlns:a16="http://schemas.microsoft.com/office/drawing/2014/main" id="{716D1316-0941-4BE8-8213-48E623633DA9}"/>
              </a:ext>
            </a:extLst>
          </p:cNvPr>
          <p:cNvSpPr/>
          <p:nvPr/>
        </p:nvSpPr>
        <p:spPr>
          <a:xfrm rot="1058444">
            <a:off x="8904268" y="331515"/>
            <a:ext cx="2789248" cy="170381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Georgia" panose="02040502050405020303"/>
                <a:ea typeface="+mn-ea"/>
                <a:cs typeface="+mn-cs"/>
              </a:rPr>
              <a:t>EXAMPLE</a:t>
            </a:r>
          </a:p>
        </p:txBody>
      </p:sp>
    </p:spTree>
    <p:extLst>
      <p:ext uri="{BB962C8B-B14F-4D97-AF65-F5344CB8AC3E}">
        <p14:creationId xmlns:p14="http://schemas.microsoft.com/office/powerpoint/2010/main" val="922082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800" y="518720"/>
            <a:ext cx="9347200" cy="915458"/>
          </a:xfrm>
        </p:spPr>
        <p:txBody>
          <a:bodyPr/>
          <a:lstStyle/>
          <a:p>
            <a:pPr algn="ctr"/>
            <a:r>
              <a:rPr lang="en-US" sz="2800" dirty="0"/>
              <a:t>HOW Thieves Use Reconnaissance</a:t>
            </a:r>
          </a:p>
        </p:txBody>
      </p:sp>
      <p:sp>
        <p:nvSpPr>
          <p:cNvPr id="3" name="Content Placeholder 2"/>
          <p:cNvSpPr>
            <a:spLocks noGrp="1"/>
          </p:cNvSpPr>
          <p:nvPr>
            <p:ph idx="1"/>
          </p:nvPr>
        </p:nvSpPr>
        <p:spPr/>
        <p:txBody>
          <a:bodyPr>
            <a:normAutofit fontScale="92500" lnSpcReduction="10000"/>
          </a:bodyPr>
          <a:lstStyle/>
          <a:p>
            <a:pPr marL="0" indent="0">
              <a:buNone/>
            </a:pPr>
            <a:r>
              <a:rPr lang="en-US" sz="2600" dirty="0"/>
              <a:t>Cyber criminals are highly organized and spy on you to exploit vulnerabilities by building an intelligence framework</a:t>
            </a:r>
          </a:p>
          <a:p>
            <a:pPr marL="0" indent="0">
              <a:buNone/>
            </a:pPr>
            <a:endParaRPr lang="en-US" sz="2600" dirty="0"/>
          </a:p>
          <a:p>
            <a:r>
              <a:rPr lang="en-US" sz="2600" dirty="0"/>
              <a:t>Acquire publicly available information (public records, social media, internet searches)</a:t>
            </a:r>
          </a:p>
          <a:p>
            <a:r>
              <a:rPr lang="en-US" sz="2600" dirty="0"/>
              <a:t>Build organization charts and workflow processes</a:t>
            </a:r>
          </a:p>
          <a:p>
            <a:r>
              <a:rPr lang="en-US" sz="2600" dirty="0"/>
              <a:t>Develop character profiles of personnel and their interactions</a:t>
            </a:r>
          </a:p>
          <a:p>
            <a:r>
              <a:rPr lang="en-US" sz="2800" dirty="0"/>
              <a:t>Embed Inject malware/viruses into networks to attain website browsing history, login names and passwords</a:t>
            </a:r>
          </a:p>
          <a:p>
            <a:pPr>
              <a:lnSpc>
                <a:spcPct val="120000"/>
              </a:lnSpc>
              <a:spcBef>
                <a:spcPts val="1200"/>
              </a:spcBef>
            </a:pPr>
            <a:r>
              <a:rPr lang="en-US" sz="2800" dirty="0"/>
              <a:t>Manipulate people into divulging information</a:t>
            </a:r>
            <a:endParaRPr lang="en-US" sz="2800" dirty="0">
              <a:solidFill>
                <a:srgbClr val="FF0000"/>
              </a:solidFill>
            </a:endParaRPr>
          </a:p>
          <a:p>
            <a:pPr>
              <a:lnSpc>
                <a:spcPct val="120000"/>
              </a:lnSpc>
              <a:spcBef>
                <a:spcPts val="1200"/>
              </a:spcBef>
            </a:pPr>
            <a:endParaRPr lang="en-US" sz="2800" dirty="0"/>
          </a:p>
          <a:p>
            <a:pPr>
              <a:lnSpc>
                <a:spcPct val="120000"/>
              </a:lnSpc>
              <a:spcBef>
                <a:spcPts val="1200"/>
              </a:spcBef>
            </a:pPr>
            <a:endParaRPr lang="en-US" sz="2800" dirty="0"/>
          </a:p>
          <a:p>
            <a:endParaRPr lang="en-US" sz="3000" dirty="0"/>
          </a:p>
        </p:txBody>
      </p:sp>
    </p:spTree>
    <p:extLst>
      <p:ext uri="{BB962C8B-B14F-4D97-AF65-F5344CB8AC3E}">
        <p14:creationId xmlns:p14="http://schemas.microsoft.com/office/powerpoint/2010/main" val="1692137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8515" y="783262"/>
            <a:ext cx="9282147" cy="50244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Appearance</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Grammatical errors  and/or misspellings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 quality or disorganized graphics or logos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generic greeting instead of your name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Only a link appearing in the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Sender’s Identity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Sender’s name does not match email address.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Sender’s email domain does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match the company the party claims to represent.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Email domains read from right to left. @boston.gov is the email domain for the City of Boston. @boston.hackers.com is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Message/Tone</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Phishing attempts will often involve demands and language requiring urgent action to get you to react.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Requests can include opening an attachment, clicking a link, or providing sensitive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 Caveats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 cautious of emails that warn that “your account will be closed” or “there was an unauthorized login attempt”.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Never reply to an email with your account information or password.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an email includes a link that asks you to “click here to change your password” it may not be legitimate. Instead of clicking the link, open your browser and manually type in the address of the web site and see if it is valid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Inform your systems security officer of any suspicious activity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(Source: Comm. Of Mass., EOTSS)</a:t>
            </a:r>
          </a:p>
        </p:txBody>
      </p:sp>
      <p:sp>
        <p:nvSpPr>
          <p:cNvPr id="5" name="Rectangle 4"/>
          <p:cNvSpPr/>
          <p:nvPr/>
        </p:nvSpPr>
        <p:spPr>
          <a:xfrm>
            <a:off x="2454087" y="5728196"/>
            <a:ext cx="73365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Georgia" panose="02040502050405020303"/>
                <a:ea typeface="+mn-ea"/>
                <a:cs typeface="+mn-cs"/>
              </a:rPr>
              <a:t>As hackers have become more sophisticated, their phishing emails have too and have started to look more professional. Be extra careful!!</a:t>
            </a:r>
          </a:p>
        </p:txBody>
      </p:sp>
      <p:sp>
        <p:nvSpPr>
          <p:cNvPr id="2" name="Title 1"/>
          <p:cNvSpPr>
            <a:spLocks noGrp="1"/>
          </p:cNvSpPr>
          <p:nvPr>
            <p:ph type="title"/>
          </p:nvPr>
        </p:nvSpPr>
        <p:spPr/>
        <p:txBody>
          <a:bodyPr/>
          <a:lstStyle/>
          <a:p>
            <a:pPr algn="ctr"/>
            <a:r>
              <a:rPr lang="en-US" sz="3200" dirty="0"/>
              <a:t>Tips for Spotting Fraud Emails</a:t>
            </a:r>
          </a:p>
        </p:txBody>
      </p:sp>
    </p:spTree>
    <p:extLst>
      <p:ext uri="{BB962C8B-B14F-4D97-AF65-F5344CB8AC3E}">
        <p14:creationId xmlns:p14="http://schemas.microsoft.com/office/powerpoint/2010/main" val="2222668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400" y="454169"/>
            <a:ext cx="9347200" cy="915458"/>
          </a:xfrm>
        </p:spPr>
        <p:txBody>
          <a:bodyPr>
            <a:noAutofit/>
          </a:bodyPr>
          <a:lstStyle/>
          <a:p>
            <a:pPr algn="ctr"/>
            <a:r>
              <a:rPr lang="en-US" sz="3200" dirty="0">
                <a:effectLst>
                  <a:outerShdw blurRad="38100" dist="38100" dir="2700000" algn="tl">
                    <a:srgbClr val="000000">
                      <a:alpha val="43137"/>
                    </a:srgbClr>
                  </a:outerShdw>
                </a:effectLst>
              </a:rPr>
              <a:t>Do Not Open Attachments From Strangers – NO MACROS!</a:t>
            </a:r>
          </a:p>
        </p:txBody>
      </p:sp>
      <p:sp>
        <p:nvSpPr>
          <p:cNvPr id="5" name="Content Placeholder 4"/>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2153" t="12904" r="4189" b="7096"/>
          <a:stretch/>
        </p:blipFill>
        <p:spPr>
          <a:xfrm>
            <a:off x="1152560" y="1565896"/>
            <a:ext cx="8340214" cy="2971800"/>
          </a:xfrm>
          <a:prstGeom prst="rect">
            <a:avLst/>
          </a:prstGeom>
          <a:ln>
            <a:solidFill>
              <a:schemeClr val="accent1"/>
            </a:solidFill>
          </a:ln>
          <a:effectLst>
            <a:outerShdw blurRad="50800" dist="38100" dir="2700000" algn="tl" rotWithShape="0">
              <a:prstClr val="black">
                <a:alpha val="40000"/>
              </a:prstClr>
            </a:outerShdw>
          </a:effectLst>
        </p:spPr>
      </p:pic>
      <p:pic>
        <p:nvPicPr>
          <p:cNvPr id="1028" name="Picture 4" descr="https://i.kym-cdn.com/photos/images/original/000/297/570/bb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4000" y1="73907" x2="34000" y2="73907"/>
                        <a14:backgroundMark x1="76333" y1="73766" x2="76333" y2="73766"/>
                        <a14:backgroundMark x1="59417" y1="84626" x2="59417" y2="84626"/>
                        <a14:backgroundMark x1="50333" y1="70522" x2="50333" y2="70522"/>
                        <a14:backgroundMark x1="38583" y1="42595" x2="38583" y2="42595"/>
                        <a14:backgroundMark x1="35917" y1="42313" x2="35917" y2="42313"/>
                        <a14:backgroundMark x1="38667" y1="39069" x2="38667" y2="39069"/>
                        <a14:backgroundMark x1="39333" y1="43441" x2="39333" y2="43441"/>
                        <a14:backgroundMark x1="33250" y1="41044" x2="33250" y2="41044"/>
                        <a14:backgroundMark x1="20083" y1="65021" x2="20083" y2="65021"/>
                        <a14:backgroundMark x1="29750" y1="64598" x2="29750" y2="64598"/>
                        <a14:backgroundMark x1="29917" y1="65726" x2="29917" y2="65726"/>
                        <a14:backgroundMark x1="62833" y1="65162" x2="62833" y2="65162"/>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0" y="4392561"/>
            <a:ext cx="412705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886200" y="4419390"/>
            <a:ext cx="4127350" cy="2438611"/>
          </a:xfrm>
          <a:prstGeom prst="rect">
            <a:avLst/>
          </a:prstGeom>
        </p:spPr>
      </p:pic>
      <p:sp>
        <p:nvSpPr>
          <p:cNvPr id="6" name="Isosceles Triangle 5">
            <a:extLst>
              <a:ext uri="{FF2B5EF4-FFF2-40B4-BE49-F238E27FC236}">
                <a16:creationId xmlns:a16="http://schemas.microsoft.com/office/drawing/2014/main" id="{094FEB48-28BD-43F6-97FC-2A89C3284ECF}"/>
              </a:ext>
            </a:extLst>
          </p:cNvPr>
          <p:cNvSpPr/>
          <p:nvPr/>
        </p:nvSpPr>
        <p:spPr>
          <a:xfrm>
            <a:off x="608000" y="4770000"/>
            <a:ext cx="3232800" cy="154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rPr>
              <a:t>Microsoft phasing out macros</a:t>
            </a:r>
          </a:p>
        </p:txBody>
      </p:sp>
    </p:spTree>
    <p:extLst>
      <p:ext uri="{BB962C8B-B14F-4D97-AF65-F5344CB8AC3E}">
        <p14:creationId xmlns:p14="http://schemas.microsoft.com/office/powerpoint/2010/main" val="3809450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1000"/>
                                  </p:stCondLst>
                                  <p:childTnLst>
                                    <p:animMotion origin="layout" path="M 0.02431 0.02615 L -1.47569 0.02615 " pathEditMode="relative" rAng="0" ptsTypes="AA">
                                      <p:cBhvr>
                                        <p:cTn id="6" dur="8000" fill="hold"/>
                                        <p:tgtEl>
                                          <p:spTgt spid="1028"/>
                                        </p:tgtEl>
                                        <p:attrNameLst>
                                          <p:attrName>ppt_x</p:attrName>
                                          <p:attrName>ppt_y</p:attrName>
                                        </p:attrNameLst>
                                      </p:cBhvr>
                                      <p:rCtr x="-75000" y="0"/>
                                    </p:animMotion>
                                  </p:childTnLst>
                                </p:cTn>
                              </p:par>
                            </p:childTnLst>
                          </p:cTn>
                        </p:par>
                        <p:par>
                          <p:cTn id="7" fill="hold">
                            <p:stCondLst>
                              <p:cond delay="900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 Resource Locator</a:t>
            </a:r>
          </a:p>
        </p:txBody>
      </p:sp>
      <p:pic>
        <p:nvPicPr>
          <p:cNvPr id="1026" name="Picture 2" descr="URL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38400"/>
            <a:ext cx="5334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9601" y="1506064"/>
            <a:ext cx="685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Georgia" panose="02040502050405020303"/>
                <a:ea typeface="+mn-ea"/>
                <a:cs typeface="+mn-cs"/>
              </a:rPr>
              <a:t>Can you spot the red flag here????</a:t>
            </a:r>
          </a:p>
        </p:txBody>
      </p:sp>
    </p:spTree>
    <p:extLst>
      <p:ext uri="{BB962C8B-B14F-4D97-AF65-F5344CB8AC3E}">
        <p14:creationId xmlns:p14="http://schemas.microsoft.com/office/powerpoint/2010/main" val="793619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800" y="509885"/>
            <a:ext cx="9347200" cy="915458"/>
          </a:xfrm>
        </p:spPr>
        <p:txBody>
          <a:bodyPr/>
          <a:lstStyle/>
          <a:p>
            <a:pPr algn="ctr"/>
            <a:r>
              <a:rPr lang="en-US" dirty="0">
                <a:effectLst>
                  <a:outerShdw blurRad="38100" dist="38100" dir="2700000" algn="tl">
                    <a:srgbClr val="000000">
                      <a:alpha val="43137"/>
                    </a:srgbClr>
                  </a:outerShdw>
                </a:effectLst>
              </a:rPr>
              <a:t>Sample “SAFE” CAPECOD.EDU</a:t>
            </a:r>
          </a:p>
        </p:txBody>
      </p:sp>
      <p:sp>
        <p:nvSpPr>
          <p:cNvPr id="3" name="Rectangle 2"/>
          <p:cNvSpPr/>
          <p:nvPr/>
        </p:nvSpPr>
        <p:spPr>
          <a:xfrm>
            <a:off x="2218114" y="1836000"/>
            <a:ext cx="19048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Top Level Domain:</a:t>
            </a:r>
          </a:p>
        </p:txBody>
      </p:sp>
      <p:sp>
        <p:nvSpPr>
          <p:cNvPr id="5" name="Rectangle 4"/>
          <p:cNvSpPr/>
          <p:nvPr/>
        </p:nvSpPr>
        <p:spPr>
          <a:xfrm>
            <a:off x="2209801" y="2635148"/>
            <a:ext cx="178514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Primary Domain:</a:t>
            </a:r>
          </a:p>
        </p:txBody>
      </p:sp>
      <p:sp>
        <p:nvSpPr>
          <p:cNvPr id="7" name="Rectangle 6"/>
          <p:cNvSpPr/>
          <p:nvPr/>
        </p:nvSpPr>
        <p:spPr>
          <a:xfrm>
            <a:off x="2218113" y="3546945"/>
            <a:ext cx="28110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Sub Domain / Server Name:</a:t>
            </a:r>
          </a:p>
        </p:txBody>
      </p:sp>
      <p:sp>
        <p:nvSpPr>
          <p:cNvPr id="9" name="Rectangle 8"/>
          <p:cNvSpPr/>
          <p:nvPr/>
        </p:nvSpPr>
        <p:spPr>
          <a:xfrm>
            <a:off x="2209800" y="4458742"/>
            <a:ext cx="15824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Subdirectories:</a:t>
            </a:r>
          </a:p>
        </p:txBody>
      </p:sp>
      <p:sp>
        <p:nvSpPr>
          <p:cNvPr id="10" name="Rectangle 9"/>
          <p:cNvSpPr/>
          <p:nvPr/>
        </p:nvSpPr>
        <p:spPr>
          <a:xfrm>
            <a:off x="2209801" y="4859142"/>
            <a:ext cx="313513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(folders) within an organization</a:t>
            </a:r>
          </a:p>
        </p:txBody>
      </p:sp>
      <p:pic>
        <p:nvPicPr>
          <p:cNvPr id="12" name="Picture 11"/>
          <p:cNvPicPr>
            <a:picLocks noChangeAspect="1"/>
          </p:cNvPicPr>
          <p:nvPr/>
        </p:nvPicPr>
        <p:blipFill>
          <a:blip r:embed="rId2"/>
          <a:stretch>
            <a:fillRect/>
          </a:stretch>
        </p:blipFill>
        <p:spPr>
          <a:xfrm>
            <a:off x="5031255" y="1781029"/>
            <a:ext cx="4942230" cy="470924"/>
          </a:xfrm>
          <a:prstGeom prst="rect">
            <a:avLst/>
          </a:prstGeom>
        </p:spPr>
      </p:pic>
      <p:pic>
        <p:nvPicPr>
          <p:cNvPr id="15" name="Picture 14"/>
          <p:cNvPicPr>
            <a:picLocks noChangeAspect="1"/>
          </p:cNvPicPr>
          <p:nvPr/>
        </p:nvPicPr>
        <p:blipFill>
          <a:blip r:embed="rId3"/>
          <a:stretch>
            <a:fillRect/>
          </a:stretch>
        </p:blipFill>
        <p:spPr>
          <a:xfrm>
            <a:off x="5029201" y="2635149"/>
            <a:ext cx="4944285" cy="469433"/>
          </a:xfrm>
          <a:prstGeom prst="rect">
            <a:avLst/>
          </a:prstGeom>
        </p:spPr>
      </p:pic>
      <p:pic>
        <p:nvPicPr>
          <p:cNvPr id="16" name="Picture 15"/>
          <p:cNvPicPr>
            <a:picLocks noChangeAspect="1"/>
          </p:cNvPicPr>
          <p:nvPr/>
        </p:nvPicPr>
        <p:blipFill>
          <a:blip r:embed="rId3"/>
          <a:stretch>
            <a:fillRect/>
          </a:stretch>
        </p:blipFill>
        <p:spPr>
          <a:xfrm>
            <a:off x="5029201" y="3515239"/>
            <a:ext cx="4944285" cy="469433"/>
          </a:xfrm>
          <a:prstGeom prst="rect">
            <a:avLst/>
          </a:prstGeom>
        </p:spPr>
      </p:pic>
      <p:sp>
        <p:nvSpPr>
          <p:cNvPr id="17" name="Rectangle 16"/>
          <p:cNvSpPr/>
          <p:nvPr/>
        </p:nvSpPr>
        <p:spPr>
          <a:xfrm>
            <a:off x="7646322" y="1828800"/>
            <a:ext cx="402336" cy="36576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8" name="Rectangle 17"/>
          <p:cNvSpPr/>
          <p:nvPr/>
        </p:nvSpPr>
        <p:spPr>
          <a:xfrm>
            <a:off x="6765174" y="2683861"/>
            <a:ext cx="838200" cy="36706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9" name="Rectangle 18"/>
          <p:cNvSpPr/>
          <p:nvPr/>
        </p:nvSpPr>
        <p:spPr>
          <a:xfrm>
            <a:off x="6194820" y="3563571"/>
            <a:ext cx="521208" cy="36933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pic>
        <p:nvPicPr>
          <p:cNvPr id="21" name="Picture 20"/>
          <p:cNvPicPr>
            <a:picLocks/>
          </p:cNvPicPr>
          <p:nvPr/>
        </p:nvPicPr>
        <p:blipFill>
          <a:blip r:embed="rId4"/>
          <a:stretch>
            <a:fillRect/>
          </a:stretch>
        </p:blipFill>
        <p:spPr>
          <a:xfrm>
            <a:off x="3994943" y="4429714"/>
            <a:ext cx="5978543" cy="475488"/>
          </a:xfrm>
          <a:prstGeom prst="rect">
            <a:avLst/>
          </a:prstGeom>
        </p:spPr>
      </p:pic>
      <p:sp>
        <p:nvSpPr>
          <p:cNvPr id="22" name="Rectangle 21"/>
          <p:cNvSpPr/>
          <p:nvPr/>
        </p:nvSpPr>
        <p:spPr>
          <a:xfrm>
            <a:off x="6765174" y="4479348"/>
            <a:ext cx="1845426" cy="36576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0" name="Up Arrow 19"/>
          <p:cNvSpPr/>
          <p:nvPr/>
        </p:nvSpPr>
        <p:spPr>
          <a:xfrm>
            <a:off x="7809390" y="2273958"/>
            <a:ext cx="76200" cy="304800"/>
          </a:xfrm>
          <a:prstGeom prst="up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3" name="Up Arrow 22"/>
          <p:cNvSpPr/>
          <p:nvPr/>
        </p:nvSpPr>
        <p:spPr>
          <a:xfrm>
            <a:off x="7146174" y="3140317"/>
            <a:ext cx="76200" cy="304800"/>
          </a:xfrm>
          <a:prstGeom prst="up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4" name="Up Arrow 23"/>
          <p:cNvSpPr/>
          <p:nvPr/>
        </p:nvSpPr>
        <p:spPr>
          <a:xfrm>
            <a:off x="6417324" y="3989401"/>
            <a:ext cx="76200" cy="304800"/>
          </a:xfrm>
          <a:prstGeom prst="up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5" name="Up Arrow 24"/>
          <p:cNvSpPr/>
          <p:nvPr/>
        </p:nvSpPr>
        <p:spPr>
          <a:xfrm>
            <a:off x="7646322" y="4923674"/>
            <a:ext cx="76200" cy="304800"/>
          </a:xfrm>
          <a:prstGeom prst="up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3556968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20" grpId="0" animBg="1"/>
      <p:bldP spid="23" grpId="0" animBg="1"/>
      <p:bldP spid="24"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18112" y="3546945"/>
            <a:ext cx="288728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Sub Domain / Server Name?</a:t>
            </a:r>
          </a:p>
        </p:txBody>
      </p:sp>
      <p:pic>
        <p:nvPicPr>
          <p:cNvPr id="8" name="Picture 7"/>
          <p:cNvPicPr>
            <a:picLocks noChangeAspect="1"/>
          </p:cNvPicPr>
          <p:nvPr/>
        </p:nvPicPr>
        <p:blipFill>
          <a:blip r:embed="rId2"/>
          <a:stretch>
            <a:fillRect/>
          </a:stretch>
        </p:blipFill>
        <p:spPr>
          <a:xfrm>
            <a:off x="4771317" y="1789396"/>
            <a:ext cx="5202168" cy="456947"/>
          </a:xfrm>
          <a:prstGeom prst="rect">
            <a:avLst/>
          </a:prstGeom>
        </p:spPr>
      </p:pic>
      <p:sp>
        <p:nvSpPr>
          <p:cNvPr id="3" name="Rectangle 2"/>
          <p:cNvSpPr/>
          <p:nvPr/>
        </p:nvSpPr>
        <p:spPr>
          <a:xfrm>
            <a:off x="2218114" y="1836000"/>
            <a:ext cx="19497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Top Level Domain?</a:t>
            </a:r>
          </a:p>
        </p:txBody>
      </p:sp>
      <p:sp>
        <p:nvSpPr>
          <p:cNvPr id="5" name="Rectangle 4"/>
          <p:cNvSpPr/>
          <p:nvPr/>
        </p:nvSpPr>
        <p:spPr>
          <a:xfrm>
            <a:off x="2209800" y="2635148"/>
            <a:ext cx="18288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Primary Domain?</a:t>
            </a:r>
          </a:p>
        </p:txBody>
      </p:sp>
      <p:sp>
        <p:nvSpPr>
          <p:cNvPr id="9" name="Rectangle 8"/>
          <p:cNvSpPr/>
          <p:nvPr/>
        </p:nvSpPr>
        <p:spPr>
          <a:xfrm>
            <a:off x="2209800" y="4391287"/>
            <a:ext cx="26540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Numbers hide ownership?</a:t>
            </a:r>
          </a:p>
        </p:txBody>
      </p:sp>
      <p:sp>
        <p:nvSpPr>
          <p:cNvPr id="17" name="Rectangle 16"/>
          <p:cNvSpPr/>
          <p:nvPr/>
        </p:nvSpPr>
        <p:spPr>
          <a:xfrm>
            <a:off x="7286935" y="1837906"/>
            <a:ext cx="198674" cy="365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0" name="Title 1"/>
          <p:cNvSpPr>
            <a:spLocks noGrp="1"/>
          </p:cNvSpPr>
          <p:nvPr>
            <p:ph type="title"/>
          </p:nvPr>
        </p:nvSpPr>
        <p:spPr>
          <a:xfrm>
            <a:off x="2084000" y="521825"/>
            <a:ext cx="9347200" cy="915458"/>
          </a:xfrm>
        </p:spPr>
        <p:txBody>
          <a:bodyPr>
            <a:noAutofit/>
          </a:bodyPr>
          <a:lstStyle/>
          <a:p>
            <a:pPr algn="ctr"/>
            <a:r>
              <a:rPr lang="en-US" sz="2400" dirty="0"/>
              <a:t>Example: </a:t>
            </a:r>
            <a:r>
              <a:rPr lang="en-US" sz="2400" i="1" dirty="0"/>
              <a:t>Suspect</a:t>
            </a:r>
            <a:r>
              <a:rPr lang="en-US" sz="2400" dirty="0"/>
              <a:t> CAPECOD.EDU Links</a:t>
            </a:r>
            <a:br>
              <a:rPr lang="en-US" sz="2400" dirty="0"/>
            </a:br>
            <a:r>
              <a:rPr lang="en-US" sz="2800" b="1" dirty="0">
                <a:solidFill>
                  <a:srgbClr val="FF0000"/>
                </a:solidFill>
                <a:effectLst>
                  <a:outerShdw blurRad="38100" dist="38100" dir="2700000" algn="tl">
                    <a:srgbClr val="000000">
                      <a:alpha val="43137"/>
                    </a:srgbClr>
                  </a:outerShdw>
                </a:effectLst>
              </a:rPr>
              <a:t>Don’t Click</a:t>
            </a:r>
            <a:br>
              <a:rPr lang="en-US" sz="2800" b="1" dirty="0">
                <a:solidFill>
                  <a:srgbClr val="FF0000"/>
                </a:solidFill>
                <a:effectLst>
                  <a:outerShdw blurRad="38100" dist="38100" dir="2700000" algn="tl">
                    <a:srgbClr val="000000">
                      <a:alpha val="43137"/>
                    </a:srgbClr>
                  </a:outerShdw>
                </a:effectLst>
              </a:rPr>
            </a:br>
            <a:r>
              <a:rPr lang="en-US" sz="2800" b="1" dirty="0">
                <a:solidFill>
                  <a:srgbClr val="FF0000"/>
                </a:solidFill>
                <a:effectLst>
                  <a:outerShdw blurRad="38100" dist="38100" dir="2700000" algn="tl">
                    <a:srgbClr val="000000">
                      <a:alpha val="43137"/>
                    </a:srgbClr>
                  </a:outerShdw>
                </a:effectLst>
              </a:rPr>
              <a:t>red blocks show false content</a:t>
            </a:r>
            <a:endParaRPr lang="en-US" sz="2400" b="1" dirty="0">
              <a:solidFill>
                <a:srgbClr val="FF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4806655" y="2613049"/>
            <a:ext cx="5166830" cy="453843"/>
          </a:xfrm>
          <a:prstGeom prst="rect">
            <a:avLst/>
          </a:prstGeom>
        </p:spPr>
      </p:pic>
      <p:sp>
        <p:nvSpPr>
          <p:cNvPr id="18" name="Rectangle 17"/>
          <p:cNvSpPr/>
          <p:nvPr/>
        </p:nvSpPr>
        <p:spPr>
          <a:xfrm>
            <a:off x="7315200" y="2658134"/>
            <a:ext cx="228600" cy="367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pic>
        <p:nvPicPr>
          <p:cNvPr id="11" name="Picture 10"/>
          <p:cNvPicPr>
            <a:picLocks noChangeAspect="1"/>
          </p:cNvPicPr>
          <p:nvPr/>
        </p:nvPicPr>
        <p:blipFill>
          <a:blip r:embed="rId4"/>
          <a:stretch>
            <a:fillRect/>
          </a:stretch>
        </p:blipFill>
        <p:spPr>
          <a:xfrm>
            <a:off x="5029200" y="3523499"/>
            <a:ext cx="4944286" cy="434295"/>
          </a:xfrm>
          <a:prstGeom prst="rect">
            <a:avLst/>
          </a:prstGeom>
        </p:spPr>
      </p:pic>
      <p:sp>
        <p:nvSpPr>
          <p:cNvPr id="19" name="Rectangle 18"/>
          <p:cNvSpPr/>
          <p:nvPr/>
        </p:nvSpPr>
        <p:spPr>
          <a:xfrm>
            <a:off x="6130635" y="3563636"/>
            <a:ext cx="409194"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pic>
        <p:nvPicPr>
          <p:cNvPr id="13" name="Picture 12"/>
          <p:cNvPicPr>
            <a:picLocks noChangeAspect="1"/>
          </p:cNvPicPr>
          <p:nvPr/>
        </p:nvPicPr>
        <p:blipFill>
          <a:blip r:embed="rId5"/>
          <a:stretch>
            <a:fillRect/>
          </a:stretch>
        </p:blipFill>
        <p:spPr>
          <a:xfrm>
            <a:off x="4952930" y="4358417"/>
            <a:ext cx="4953140" cy="435073"/>
          </a:xfrm>
          <a:prstGeom prst="rect">
            <a:avLst/>
          </a:prstGeom>
        </p:spPr>
      </p:pic>
      <p:sp>
        <p:nvSpPr>
          <p:cNvPr id="22" name="Rectangle 21"/>
          <p:cNvSpPr/>
          <p:nvPr/>
        </p:nvSpPr>
        <p:spPr>
          <a:xfrm>
            <a:off x="6069132" y="4394696"/>
            <a:ext cx="941269" cy="365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3" name="Rectangle 22"/>
          <p:cNvSpPr/>
          <p:nvPr/>
        </p:nvSpPr>
        <p:spPr>
          <a:xfrm>
            <a:off x="2209801" y="5190435"/>
            <a:ext cx="16530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rPr>
              <a:t>Spelling errors?</a:t>
            </a:r>
          </a:p>
        </p:txBody>
      </p:sp>
      <p:pic>
        <p:nvPicPr>
          <p:cNvPr id="14" name="Picture 13"/>
          <p:cNvPicPr>
            <a:picLocks noChangeAspect="1"/>
          </p:cNvPicPr>
          <p:nvPr/>
        </p:nvPicPr>
        <p:blipFill>
          <a:blip r:embed="rId6"/>
          <a:stretch>
            <a:fillRect/>
          </a:stretch>
        </p:blipFill>
        <p:spPr>
          <a:xfrm>
            <a:off x="4952931" y="5121307"/>
            <a:ext cx="4991703" cy="438460"/>
          </a:xfrm>
          <a:prstGeom prst="rect">
            <a:avLst/>
          </a:prstGeom>
        </p:spPr>
      </p:pic>
      <p:sp>
        <p:nvSpPr>
          <p:cNvPr id="24" name="Rectangle 23"/>
          <p:cNvSpPr/>
          <p:nvPr/>
        </p:nvSpPr>
        <p:spPr>
          <a:xfrm>
            <a:off x="7001522" y="5158495"/>
            <a:ext cx="100584" cy="365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6" name="Up Arrow 25"/>
          <p:cNvSpPr/>
          <p:nvPr/>
        </p:nvSpPr>
        <p:spPr>
          <a:xfrm>
            <a:off x="7012989" y="5597041"/>
            <a:ext cx="76200" cy="304800"/>
          </a:xfrm>
          <a:prstGeom prst="up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7" name="Up Arrow 26"/>
          <p:cNvSpPr/>
          <p:nvPr/>
        </p:nvSpPr>
        <p:spPr>
          <a:xfrm>
            <a:off x="6539765" y="4806095"/>
            <a:ext cx="76200" cy="304800"/>
          </a:xfrm>
          <a:prstGeom prst="up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8" name="Up Arrow 27"/>
          <p:cNvSpPr/>
          <p:nvPr/>
        </p:nvSpPr>
        <p:spPr>
          <a:xfrm>
            <a:off x="6297132" y="3968205"/>
            <a:ext cx="76200" cy="304800"/>
          </a:xfrm>
          <a:prstGeom prst="up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9" name="Up Arrow 28"/>
          <p:cNvSpPr/>
          <p:nvPr/>
        </p:nvSpPr>
        <p:spPr>
          <a:xfrm>
            <a:off x="7395469" y="3066891"/>
            <a:ext cx="76200" cy="304800"/>
          </a:xfrm>
          <a:prstGeom prst="up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30" name="Up Arrow 29"/>
          <p:cNvSpPr/>
          <p:nvPr/>
        </p:nvSpPr>
        <p:spPr>
          <a:xfrm>
            <a:off x="7347248" y="2245749"/>
            <a:ext cx="76200" cy="304800"/>
          </a:xfrm>
          <a:prstGeom prst="up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3637289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24" grpId="0" animBg="1"/>
      <p:bldP spid="26" grpId="0" animBg="1"/>
      <p:bldP spid="27" grpId="0" animBg="1"/>
      <p:bldP spid="28" grpId="0" animBg="1"/>
      <p:bldP spid="29" grpId="0" animBg="1"/>
      <p:bldP spid="3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764" y="154679"/>
            <a:ext cx="9347200" cy="915458"/>
          </a:xfrm>
        </p:spPr>
        <p:txBody>
          <a:bodyPr>
            <a:normAutofit fontScale="90000"/>
          </a:bodyPr>
          <a:lstStyle/>
          <a:p>
            <a:r>
              <a:rPr lang="en-US" dirty="0"/>
              <a:t>Think About Who Is </a:t>
            </a:r>
            <a:r>
              <a:rPr lang="en-US" dirty="0">
                <a:solidFill>
                  <a:srgbClr val="FF0000"/>
                </a:solidFill>
                <a:effectLst>
                  <a:outerShdw blurRad="38100" dist="38100" dir="2700000" algn="tl">
                    <a:srgbClr val="000000">
                      <a:alpha val="43137"/>
                    </a:srgbClr>
                  </a:outerShdw>
                </a:effectLst>
              </a:rPr>
              <a:t>requester?</a:t>
            </a:r>
          </a:p>
        </p:txBody>
      </p:sp>
      <p:sp>
        <p:nvSpPr>
          <p:cNvPr id="3" name="Content Placeholder 2"/>
          <p:cNvSpPr>
            <a:spLocks noGrp="1"/>
          </p:cNvSpPr>
          <p:nvPr>
            <p:ph idx="1"/>
          </p:nvPr>
        </p:nvSpPr>
        <p:spPr>
          <a:xfrm>
            <a:off x="1832089" y="1460409"/>
            <a:ext cx="8806308" cy="4869686"/>
          </a:xfrm>
        </p:spPr>
        <p:txBody>
          <a:bodyPr>
            <a:normAutofit/>
          </a:bodyPr>
          <a:lstStyle/>
          <a:p>
            <a:pPr marL="457200" indent="-457200">
              <a:spcBef>
                <a:spcPts val="600"/>
              </a:spcBef>
              <a:spcAft>
                <a:spcPts val="1200"/>
              </a:spcAft>
              <a:buBlip>
                <a:blip r:embed="rId2"/>
              </a:buBlip>
            </a:pPr>
            <a:r>
              <a:rPr lang="en-US" dirty="0"/>
              <a:t>Good customer service does not require you to IMMEDIATELY respond but to respond to LEGITIMATE requests.  </a:t>
            </a:r>
          </a:p>
          <a:p>
            <a:pPr marL="457200" indent="-457200">
              <a:spcBef>
                <a:spcPts val="600"/>
              </a:spcBef>
              <a:spcAft>
                <a:spcPts val="1200"/>
              </a:spcAft>
              <a:buBlip>
                <a:blip r:embed="rId2"/>
              </a:buBlip>
            </a:pPr>
            <a:r>
              <a:rPr lang="en-US" dirty="0"/>
              <a:t>Do you </a:t>
            </a:r>
            <a:r>
              <a:rPr lang="en-US" dirty="0">
                <a:effectLst>
                  <a:outerShdw blurRad="38100" dist="38100" dir="2700000" algn="tl">
                    <a:srgbClr val="000000">
                      <a:alpha val="43137"/>
                    </a:srgbClr>
                  </a:outerShdw>
                </a:effectLst>
              </a:rPr>
              <a:t>readily recognize </a:t>
            </a:r>
            <a:r>
              <a:rPr lang="en-US" dirty="0"/>
              <a:t>the sender’s email address? </a:t>
            </a:r>
          </a:p>
          <a:p>
            <a:pPr marL="457200" indent="-457200">
              <a:spcBef>
                <a:spcPts val="600"/>
              </a:spcBef>
              <a:spcAft>
                <a:spcPts val="1200"/>
              </a:spcAft>
              <a:buBlip>
                <a:blip r:embed="rId2"/>
              </a:buBlip>
            </a:pPr>
            <a:r>
              <a:rPr lang="en-US" dirty="0"/>
              <a:t>Have you had </a:t>
            </a:r>
            <a:r>
              <a:rPr lang="en-US" dirty="0">
                <a:effectLst>
                  <a:outerShdw blurRad="38100" dist="38100" dir="2700000" algn="tl">
                    <a:srgbClr val="000000">
                      <a:alpha val="43137"/>
                    </a:srgbClr>
                  </a:outerShdw>
                </a:effectLst>
              </a:rPr>
              <a:t>any past business relationships or communications</a:t>
            </a:r>
            <a:r>
              <a:rPr lang="en-US" dirty="0"/>
              <a:t> with this sender?</a:t>
            </a:r>
          </a:p>
          <a:p>
            <a:pPr marL="457200" indent="-457200">
              <a:spcBef>
                <a:spcPts val="600"/>
              </a:spcBef>
              <a:spcAft>
                <a:spcPts val="1200"/>
              </a:spcAft>
              <a:buBlip>
                <a:blip r:embed="rId2"/>
              </a:buBlip>
            </a:pPr>
            <a:r>
              <a:rPr lang="en-US" dirty="0"/>
              <a:t>Is the email from someone </a:t>
            </a:r>
            <a:r>
              <a:rPr lang="en-US" dirty="0">
                <a:effectLst>
                  <a:outerShdw blurRad="38100" dist="38100" dir="2700000" algn="tl">
                    <a:srgbClr val="000000">
                      <a:alpha val="43137"/>
                    </a:srgbClr>
                  </a:outerShdw>
                </a:effectLst>
              </a:rPr>
              <a:t>outside your organization</a:t>
            </a:r>
            <a:r>
              <a:rPr lang="en-US" dirty="0"/>
              <a:t>?</a:t>
            </a:r>
          </a:p>
          <a:p>
            <a:pPr marL="457200" indent="-457200">
              <a:spcBef>
                <a:spcPts val="600"/>
              </a:spcBef>
              <a:spcAft>
                <a:spcPts val="1200"/>
              </a:spcAft>
              <a:buBlip>
                <a:blip r:embed="rId2"/>
              </a:buBlip>
            </a:pPr>
            <a:r>
              <a:rPr lang="en-US" dirty="0"/>
              <a:t>Is the sender’s email </a:t>
            </a:r>
            <a:r>
              <a:rPr lang="en-US" dirty="0">
                <a:effectLst>
                  <a:outerShdw blurRad="38100" dist="38100" dir="2700000" algn="tl">
                    <a:srgbClr val="000000">
                      <a:alpha val="43137"/>
                    </a:srgbClr>
                  </a:outerShdw>
                </a:effectLst>
              </a:rPr>
              <a:t>address from a suspicious domain</a:t>
            </a:r>
            <a:r>
              <a:rPr lang="en-US" dirty="0"/>
              <a:t>?</a:t>
            </a:r>
          </a:p>
          <a:p>
            <a:pPr marL="457200" indent="-457200">
              <a:spcBef>
                <a:spcPts val="600"/>
              </a:spcBef>
              <a:spcAft>
                <a:spcPts val="1200"/>
              </a:spcAft>
              <a:buBlip>
                <a:blip r:embed="rId2"/>
              </a:buBlip>
            </a:pPr>
            <a:r>
              <a:rPr lang="en-US" i="1" dirty="0">
                <a:solidFill>
                  <a:srgbClr val="FF0000"/>
                </a:solidFill>
              </a:rPr>
              <a:t>Recent scams from DocuSign sending attachments and links for signature</a:t>
            </a:r>
          </a:p>
        </p:txBody>
      </p:sp>
    </p:spTree>
    <p:extLst>
      <p:ext uri="{BB962C8B-B14F-4D97-AF65-F5344CB8AC3E}">
        <p14:creationId xmlns:p14="http://schemas.microsoft.com/office/powerpoint/2010/main" val="2614067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Think About the </a:t>
            </a:r>
            <a:r>
              <a:rPr lang="en-US" dirty="0">
                <a:solidFill>
                  <a:srgbClr val="FF0000"/>
                </a:solidFill>
                <a:effectLst>
                  <a:outerShdw blurRad="38100" dist="38100" dir="2700000" algn="tl">
                    <a:srgbClr val="000000">
                      <a:alpha val="43137"/>
                    </a:srgbClr>
                  </a:outerShdw>
                </a:effectLst>
              </a:rPr>
              <a:t>DATE/TIME</a:t>
            </a:r>
          </a:p>
        </p:txBody>
      </p:sp>
      <p:sp>
        <p:nvSpPr>
          <p:cNvPr id="3" name="Content Placeholder 2"/>
          <p:cNvSpPr>
            <a:spLocks noGrp="1"/>
          </p:cNvSpPr>
          <p:nvPr>
            <p:ph idx="1"/>
          </p:nvPr>
        </p:nvSpPr>
        <p:spPr>
          <a:xfrm>
            <a:off x="2587200" y="1251001"/>
            <a:ext cx="6629400" cy="4525963"/>
          </a:xfrm>
        </p:spPr>
        <p:txBody>
          <a:bodyPr>
            <a:normAutofit/>
          </a:bodyPr>
          <a:lstStyle/>
          <a:p>
            <a:pPr marL="457200" indent="-457200">
              <a:spcBef>
                <a:spcPts val="2400"/>
              </a:spcBef>
              <a:spcAft>
                <a:spcPts val="2400"/>
              </a:spcAft>
              <a:buBlip>
                <a:blip r:embed="rId2"/>
              </a:buBlip>
            </a:pPr>
            <a:r>
              <a:rPr lang="en-US" sz="2400" dirty="0"/>
              <a:t>Did the email arrive at an </a:t>
            </a:r>
            <a:r>
              <a:rPr lang="en-US" sz="2400" dirty="0">
                <a:effectLst>
                  <a:outerShdw blurRad="38100" dist="38100" dir="2700000" algn="tl">
                    <a:srgbClr val="000000">
                      <a:alpha val="43137"/>
                    </a:srgbClr>
                  </a:outerShdw>
                </a:effectLst>
              </a:rPr>
              <a:t>unusual time</a:t>
            </a:r>
            <a:r>
              <a:rPr lang="en-US" sz="2400" dirty="0"/>
              <a:t>, outside of regular business hours (like 3am )? </a:t>
            </a:r>
          </a:p>
          <a:p>
            <a:pPr marL="857250" lvl="1" indent="-457200">
              <a:spcBef>
                <a:spcPts val="2400"/>
              </a:spcBef>
              <a:spcAft>
                <a:spcPts val="2400"/>
              </a:spcAft>
              <a:buBlip>
                <a:blip r:embed="rId2"/>
              </a:buBlip>
            </a:pPr>
            <a:r>
              <a:rPr lang="en-US" sz="2000" dirty="0"/>
              <a:t>Often bots are sending these phishing emails out after hours.  </a:t>
            </a:r>
          </a:p>
          <a:p>
            <a:pPr marL="457200" indent="-457200">
              <a:spcBef>
                <a:spcPts val="2400"/>
              </a:spcBef>
              <a:spcAft>
                <a:spcPts val="2400"/>
              </a:spcAft>
              <a:buBlip>
                <a:blip r:embed="rId2"/>
              </a:buBlip>
            </a:pPr>
            <a:r>
              <a:rPr lang="en-US" sz="2400" dirty="0"/>
              <a:t>Does the email seem </a:t>
            </a:r>
            <a:r>
              <a:rPr lang="en-US" sz="2400" dirty="0">
                <a:effectLst>
                  <a:outerShdw blurRad="38100" dist="38100" dir="2700000" algn="tl">
                    <a:srgbClr val="000000">
                      <a:alpha val="43137"/>
                    </a:srgbClr>
                  </a:outerShdw>
                </a:effectLst>
              </a:rPr>
              <a:t>out of sequence</a:t>
            </a:r>
            <a:r>
              <a:rPr lang="en-US" sz="2400" dirty="0"/>
              <a:t>?</a:t>
            </a:r>
          </a:p>
          <a:p>
            <a:pPr marL="857250" lvl="1" indent="-457200">
              <a:spcBef>
                <a:spcPts val="2400"/>
              </a:spcBef>
              <a:spcAft>
                <a:spcPts val="2400"/>
              </a:spcAft>
              <a:buBlip>
                <a:blip r:embed="rId2"/>
              </a:buBlip>
            </a:pPr>
            <a:r>
              <a:rPr lang="en-US" sz="2000" dirty="0"/>
              <a:t>For example, stating they are following up from another email or call you did not receive</a:t>
            </a:r>
          </a:p>
        </p:txBody>
      </p:sp>
    </p:spTree>
    <p:extLst>
      <p:ext uri="{BB962C8B-B14F-4D97-AF65-F5344CB8AC3E}">
        <p14:creationId xmlns:p14="http://schemas.microsoft.com/office/powerpoint/2010/main" val="860799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Think About the </a:t>
            </a:r>
            <a:r>
              <a:rPr lang="en-US" dirty="0">
                <a:solidFill>
                  <a:srgbClr val="FF0000"/>
                </a:solidFill>
                <a:effectLst>
                  <a:outerShdw blurRad="38100" dist="38100" dir="2700000" algn="tl">
                    <a:srgbClr val="000000">
                      <a:alpha val="43137"/>
                    </a:srgbClr>
                  </a:outerShdw>
                </a:effectLst>
              </a:rPr>
              <a:t>SUBJECT LINE</a:t>
            </a:r>
          </a:p>
        </p:txBody>
      </p:sp>
      <p:sp>
        <p:nvSpPr>
          <p:cNvPr id="3" name="Content Placeholder 2"/>
          <p:cNvSpPr>
            <a:spLocks noGrp="1"/>
          </p:cNvSpPr>
          <p:nvPr>
            <p:ph idx="1"/>
          </p:nvPr>
        </p:nvSpPr>
        <p:spPr>
          <a:xfrm>
            <a:off x="1904400" y="1117801"/>
            <a:ext cx="7356000" cy="4525963"/>
          </a:xfrm>
        </p:spPr>
        <p:txBody>
          <a:bodyPr>
            <a:normAutofit/>
          </a:bodyPr>
          <a:lstStyle/>
          <a:p>
            <a:pPr marL="685800" indent="-457200">
              <a:lnSpc>
                <a:spcPct val="100000"/>
              </a:lnSpc>
              <a:spcBef>
                <a:spcPts val="2400"/>
              </a:spcBef>
              <a:spcAft>
                <a:spcPts val="2400"/>
              </a:spcAft>
              <a:buBlip>
                <a:blip r:embed="rId2"/>
              </a:buBlip>
            </a:pPr>
            <a:r>
              <a:rPr lang="en-US" sz="2400" dirty="0"/>
              <a:t>Is the subject line </a:t>
            </a:r>
            <a:r>
              <a:rPr lang="en-US" sz="2400" dirty="0">
                <a:effectLst>
                  <a:outerShdw blurRad="38100" dist="38100" dir="2700000" algn="tl">
                    <a:srgbClr val="000000">
                      <a:alpha val="43137"/>
                    </a:srgbClr>
                  </a:outerShdw>
                </a:effectLst>
              </a:rPr>
              <a:t>irrelevant;</a:t>
            </a:r>
            <a:r>
              <a:rPr lang="en-US" sz="2400" dirty="0"/>
              <a:t> </a:t>
            </a:r>
          </a:p>
          <a:p>
            <a:pPr marL="685800" indent="-457200">
              <a:lnSpc>
                <a:spcPct val="100000"/>
              </a:lnSpc>
              <a:spcBef>
                <a:spcPts val="2400"/>
              </a:spcBef>
              <a:spcAft>
                <a:spcPts val="2400"/>
              </a:spcAft>
              <a:buBlip>
                <a:blip r:embed="rId2"/>
              </a:buBlip>
            </a:pPr>
            <a:r>
              <a:rPr lang="en-US" sz="2400" dirty="0"/>
              <a:t>Look to see if the subject </a:t>
            </a:r>
            <a:r>
              <a:rPr lang="en-US" sz="2400" dirty="0">
                <a:effectLst>
                  <a:outerShdw blurRad="38100" dist="38100" dir="2700000" algn="tl">
                    <a:srgbClr val="000000">
                      <a:alpha val="43137"/>
                    </a:srgbClr>
                  </a:outerShdw>
                </a:effectLst>
              </a:rPr>
              <a:t>doesn’t match the message content </a:t>
            </a:r>
            <a:r>
              <a:rPr lang="en-US" sz="2400" dirty="0"/>
              <a:t>or is even</a:t>
            </a:r>
            <a:r>
              <a:rPr lang="en-US" sz="2400" dirty="0">
                <a:effectLst>
                  <a:outerShdw blurRad="38100" dist="38100" dir="2700000" algn="tl">
                    <a:srgbClr val="000000">
                      <a:alpha val="43137"/>
                    </a:srgbClr>
                  </a:outerShdw>
                </a:effectLst>
              </a:rPr>
              <a:t> blank</a:t>
            </a:r>
            <a:r>
              <a:rPr lang="en-US" sz="2400" dirty="0"/>
              <a:t>?</a:t>
            </a:r>
          </a:p>
          <a:p>
            <a:pPr marL="685800" indent="-457200">
              <a:lnSpc>
                <a:spcPct val="100000"/>
              </a:lnSpc>
              <a:spcBef>
                <a:spcPts val="2400"/>
              </a:spcBef>
              <a:spcAft>
                <a:spcPts val="2400"/>
              </a:spcAft>
              <a:buBlip>
                <a:blip r:embed="rId2"/>
              </a:buBlip>
            </a:pPr>
            <a:r>
              <a:rPr lang="en-US" sz="2400" dirty="0"/>
              <a:t>Is the email message </a:t>
            </a:r>
            <a:r>
              <a:rPr lang="en-US" sz="2400" dirty="0">
                <a:effectLst>
                  <a:outerShdw blurRad="38100" dist="38100" dir="2700000" algn="tl">
                    <a:srgbClr val="000000">
                      <a:alpha val="43137"/>
                    </a:srgbClr>
                  </a:outerShdw>
                </a:effectLst>
              </a:rPr>
              <a:t>a reply to something you never sent or requested</a:t>
            </a:r>
            <a:r>
              <a:rPr lang="en-US" sz="2400" dirty="0"/>
              <a:t>?</a:t>
            </a:r>
          </a:p>
        </p:txBody>
      </p:sp>
    </p:spTree>
    <p:extLst>
      <p:ext uri="{BB962C8B-B14F-4D97-AF65-F5344CB8AC3E}">
        <p14:creationId xmlns:p14="http://schemas.microsoft.com/office/powerpoint/2010/main" val="476915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381000"/>
            <a:ext cx="7010400" cy="915458"/>
          </a:xfrm>
        </p:spPr>
        <p:txBody>
          <a:bodyPr>
            <a:normAutofit fontScale="90000"/>
          </a:bodyPr>
          <a:lstStyle/>
          <a:p>
            <a:r>
              <a:rPr lang="en-US" dirty="0"/>
              <a:t>IS the request </a:t>
            </a:r>
            <a:r>
              <a:rPr lang="en-US" dirty="0">
                <a:solidFill>
                  <a:srgbClr val="FF0000"/>
                </a:solidFill>
              </a:rPr>
              <a:t>urgent</a:t>
            </a:r>
            <a:r>
              <a:rPr lang="en-US" dirty="0"/>
              <a:t>?</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30124" y="1335419"/>
            <a:ext cx="8023476" cy="4329843"/>
          </a:xfrm>
        </p:spPr>
        <p:txBody>
          <a:bodyPr>
            <a:normAutofit/>
          </a:bodyPr>
          <a:lstStyle/>
          <a:p>
            <a:pPr marL="685800" indent="-457200">
              <a:lnSpc>
                <a:spcPct val="100000"/>
              </a:lnSpc>
              <a:spcBef>
                <a:spcPts val="600"/>
              </a:spcBef>
              <a:spcAft>
                <a:spcPts val="600"/>
              </a:spcAft>
              <a:buBlip>
                <a:blip r:embed="rId2"/>
              </a:buBlip>
            </a:pPr>
            <a:r>
              <a:rPr lang="en-US" sz="1800" dirty="0"/>
              <a:t>Scams often pressure the receiver to take immediate action</a:t>
            </a:r>
          </a:p>
          <a:p>
            <a:pPr marL="685800" indent="-457200">
              <a:lnSpc>
                <a:spcPct val="100000"/>
              </a:lnSpc>
              <a:spcBef>
                <a:spcPts val="600"/>
              </a:spcBef>
              <a:spcAft>
                <a:spcPts val="600"/>
              </a:spcAft>
              <a:buBlip>
                <a:blip r:embed="rId2"/>
              </a:buBlip>
            </a:pPr>
            <a:r>
              <a:rPr lang="en-US" sz="1800" dirty="0"/>
              <a:t>There may be a threat of disaster or time sensitive emergency</a:t>
            </a:r>
          </a:p>
          <a:p>
            <a:pPr marL="685800" indent="-457200">
              <a:lnSpc>
                <a:spcPct val="100000"/>
              </a:lnSpc>
              <a:spcBef>
                <a:spcPts val="600"/>
              </a:spcBef>
              <a:spcAft>
                <a:spcPts val="600"/>
              </a:spcAft>
              <a:buBlip>
                <a:blip r:embed="rId2"/>
              </a:buBlip>
            </a:pPr>
            <a:r>
              <a:rPr lang="en-US" sz="1800" dirty="0"/>
              <a:t>MOST issues are NOT emergencies, so PAUSE and VALIDATE that the sender is LEGITIMATE with information ON FILE or contact the sender by phone/zoom/facetime to validate the request and their identify (using an official phone number, not the one in the email.  </a:t>
            </a:r>
          </a:p>
          <a:p>
            <a:pPr marL="685800" indent="-457200">
              <a:lnSpc>
                <a:spcPct val="100000"/>
              </a:lnSpc>
              <a:spcBef>
                <a:spcPts val="600"/>
              </a:spcBef>
              <a:spcAft>
                <a:spcPts val="600"/>
              </a:spcAft>
              <a:buBlip>
                <a:blip r:embed="rId2"/>
              </a:buBlip>
            </a:pPr>
            <a:r>
              <a:rPr lang="en-US" sz="1800" dirty="0"/>
              <a:t>Ask for official identification (driver’s license, passport, etc. to verify identify).  Some departments are using a pin or passcode to verify identity that the vendor will receive through the normal process (contract, grant, procurement) </a:t>
            </a:r>
          </a:p>
          <a:p>
            <a:pPr marL="685800" indent="-457200">
              <a:lnSpc>
                <a:spcPct val="100000"/>
              </a:lnSpc>
              <a:spcBef>
                <a:spcPts val="600"/>
              </a:spcBef>
              <a:spcAft>
                <a:spcPts val="600"/>
              </a:spcAft>
              <a:buBlip>
                <a:blip r:embed="rId2"/>
              </a:buBlip>
            </a:pPr>
            <a:r>
              <a:rPr lang="en-US" sz="1800" dirty="0"/>
              <a:t>When in DOUBT, THROW IT OUT!  </a:t>
            </a:r>
          </a:p>
        </p:txBody>
      </p:sp>
    </p:spTree>
    <p:extLst>
      <p:ext uri="{BB962C8B-B14F-4D97-AF65-F5344CB8AC3E}">
        <p14:creationId xmlns:p14="http://schemas.microsoft.com/office/powerpoint/2010/main" val="1097902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502" y="331742"/>
            <a:ext cx="7821810" cy="915458"/>
          </a:xfrm>
        </p:spPr>
        <p:txBody>
          <a:bodyPr>
            <a:normAutofit fontScale="90000"/>
          </a:bodyPr>
          <a:lstStyle/>
          <a:p>
            <a:pPr algn="l"/>
            <a:r>
              <a:rPr lang="en-US" dirty="0">
                <a:solidFill>
                  <a:schemeClr val="tx1"/>
                </a:solidFill>
              </a:rPr>
              <a:t>Think About </a:t>
            </a:r>
            <a:r>
              <a:rPr lang="en-US" dirty="0">
                <a:solidFill>
                  <a:srgbClr val="FF0000"/>
                </a:solidFill>
                <a:effectLst>
                  <a:outerShdw blurRad="38100" dist="38100" dir="2700000" algn="tl">
                    <a:srgbClr val="000000">
                      <a:alpha val="43137"/>
                    </a:srgbClr>
                  </a:outerShdw>
                </a:effectLst>
              </a:rPr>
              <a:t>ATTACHMENTS</a:t>
            </a:r>
          </a:p>
        </p:txBody>
      </p:sp>
      <p:sp>
        <p:nvSpPr>
          <p:cNvPr id="3" name="Content Placeholder 2"/>
          <p:cNvSpPr>
            <a:spLocks noGrp="1"/>
          </p:cNvSpPr>
          <p:nvPr>
            <p:ph idx="1"/>
          </p:nvPr>
        </p:nvSpPr>
        <p:spPr>
          <a:xfrm>
            <a:off x="1749860" y="1534079"/>
            <a:ext cx="8308540" cy="4279713"/>
          </a:xfrm>
        </p:spPr>
        <p:txBody>
          <a:bodyPr>
            <a:normAutofit fontScale="40000" lnSpcReduction="20000"/>
          </a:bodyPr>
          <a:lstStyle/>
          <a:p>
            <a:pPr marL="0" indent="0">
              <a:lnSpc>
                <a:spcPct val="120000"/>
              </a:lnSpc>
              <a:spcBef>
                <a:spcPts val="600"/>
              </a:spcBef>
              <a:spcAft>
                <a:spcPts val="600"/>
              </a:spcAft>
              <a:buNone/>
            </a:pPr>
            <a:r>
              <a:rPr lang="en-US" sz="4200" dirty="0">
                <a:effectLst>
                  <a:outerShdw blurRad="38100" dist="38100" dir="2700000" algn="tl">
                    <a:srgbClr val="000000">
                      <a:alpha val="43137"/>
                    </a:srgbClr>
                  </a:outerShdw>
                </a:effectLst>
              </a:rPr>
              <a:t>Is the attachment:</a:t>
            </a:r>
          </a:p>
          <a:p>
            <a:pPr marL="457200" indent="-457200">
              <a:lnSpc>
                <a:spcPct val="120000"/>
              </a:lnSpc>
              <a:spcBef>
                <a:spcPts val="600"/>
              </a:spcBef>
              <a:spcAft>
                <a:spcPts val="600"/>
              </a:spcAft>
              <a:buBlip>
                <a:blip r:embed="rId2"/>
              </a:buBlip>
            </a:pPr>
            <a:r>
              <a:rPr lang="en-US" sz="4300" dirty="0">
                <a:effectLst>
                  <a:outerShdw blurRad="38100" dist="38100" dir="2700000" algn="tl">
                    <a:srgbClr val="000000">
                      <a:alpha val="43137"/>
                    </a:srgbClr>
                  </a:outerShdw>
                </a:effectLst>
              </a:rPr>
              <a:t>Unexpected</a:t>
            </a:r>
          </a:p>
          <a:p>
            <a:pPr marL="457200" indent="-457200">
              <a:lnSpc>
                <a:spcPct val="120000"/>
              </a:lnSpc>
              <a:spcBef>
                <a:spcPts val="600"/>
              </a:spcBef>
              <a:spcAft>
                <a:spcPts val="600"/>
              </a:spcAft>
              <a:buBlip>
                <a:blip r:embed="rId2"/>
              </a:buBlip>
            </a:pPr>
            <a:r>
              <a:rPr lang="en-US" sz="4300" dirty="0">
                <a:effectLst>
                  <a:outerShdw blurRad="38100" dist="38100" dir="2700000" algn="tl">
                    <a:srgbClr val="000000">
                      <a:alpha val="43137"/>
                    </a:srgbClr>
                  </a:outerShdw>
                </a:effectLst>
              </a:rPr>
              <a:t>Irrelevant </a:t>
            </a:r>
            <a:r>
              <a:rPr lang="en-US" sz="4300" dirty="0"/>
              <a:t>to the email message</a:t>
            </a:r>
          </a:p>
          <a:p>
            <a:pPr marL="457200" indent="-457200">
              <a:lnSpc>
                <a:spcPct val="120000"/>
              </a:lnSpc>
              <a:spcBef>
                <a:spcPts val="600"/>
              </a:spcBef>
              <a:spcAft>
                <a:spcPts val="600"/>
              </a:spcAft>
              <a:buBlip>
                <a:blip r:embed="rId2"/>
              </a:buBlip>
            </a:pPr>
            <a:r>
              <a:rPr lang="en-US" sz="4300" dirty="0"/>
              <a:t>Not a </a:t>
            </a:r>
            <a:r>
              <a:rPr lang="en-US" sz="4300" dirty="0">
                <a:effectLst>
                  <a:outerShdw blurRad="38100" dist="38100" dir="2700000" algn="tl">
                    <a:srgbClr val="000000">
                      <a:alpha val="43137"/>
                    </a:srgbClr>
                  </a:outerShdw>
                </a:effectLst>
              </a:rPr>
              <a:t>file type I would expect </a:t>
            </a:r>
            <a:r>
              <a:rPr lang="en-US" sz="4300" dirty="0"/>
              <a:t>from this sender</a:t>
            </a:r>
          </a:p>
          <a:p>
            <a:pPr marL="0" indent="0">
              <a:lnSpc>
                <a:spcPct val="120000"/>
              </a:lnSpc>
              <a:spcBef>
                <a:spcPts val="600"/>
              </a:spcBef>
              <a:spcAft>
                <a:spcPts val="600"/>
              </a:spcAft>
              <a:buNone/>
            </a:pPr>
            <a:r>
              <a:rPr lang="en-US" sz="4300" dirty="0"/>
              <a:t> 	The most safe file is a .txt (text) file</a:t>
            </a:r>
          </a:p>
          <a:p>
            <a:pPr marL="0" indent="0" algn="ctr">
              <a:lnSpc>
                <a:spcPct val="120000"/>
              </a:lnSpc>
              <a:spcBef>
                <a:spcPts val="600"/>
              </a:spcBef>
              <a:spcAft>
                <a:spcPts val="600"/>
              </a:spcAft>
              <a:buNone/>
            </a:pPr>
            <a:r>
              <a:rPr lang="en-US" sz="4300" dirty="0">
                <a:solidFill>
                  <a:srgbClr val="FF0000"/>
                </a:solidFill>
              </a:rPr>
              <a:t>Have all attachments scanned before opening??</a:t>
            </a:r>
          </a:p>
          <a:p>
            <a:pPr marL="0" indent="0" algn="ctr">
              <a:lnSpc>
                <a:spcPct val="120000"/>
              </a:lnSpc>
              <a:spcBef>
                <a:spcPts val="600"/>
              </a:spcBef>
              <a:spcAft>
                <a:spcPts val="600"/>
              </a:spcAft>
              <a:buNone/>
            </a:pPr>
            <a:r>
              <a:rPr lang="en-US" sz="4300" dirty="0">
                <a:highlight>
                  <a:srgbClr val="FFFF00"/>
                </a:highlight>
              </a:rPr>
              <a:t>How?  Save to folder on desktop and  scan the folder.</a:t>
            </a:r>
          </a:p>
          <a:p>
            <a:pPr marL="0" indent="0" algn="ctr">
              <a:lnSpc>
                <a:spcPct val="120000"/>
              </a:lnSpc>
              <a:spcBef>
                <a:spcPts val="600"/>
              </a:spcBef>
              <a:spcAft>
                <a:spcPts val="600"/>
              </a:spcAft>
              <a:buNone/>
            </a:pPr>
            <a:r>
              <a:rPr lang="en-US" sz="4300" dirty="0">
                <a:solidFill>
                  <a:srgbClr val="FF0000"/>
                </a:solidFill>
              </a:rPr>
              <a:t>Or ask IT for proper protocol to scan attachments.</a:t>
            </a:r>
          </a:p>
          <a:p>
            <a:pPr marL="0" indent="0" algn="ctr">
              <a:lnSpc>
                <a:spcPct val="120000"/>
              </a:lnSpc>
              <a:spcBef>
                <a:spcPts val="600"/>
              </a:spcBef>
              <a:spcAft>
                <a:spcPts val="600"/>
              </a:spcAft>
              <a:buNone/>
            </a:pPr>
            <a:r>
              <a:rPr lang="en-US" sz="4300" dirty="0">
                <a:solidFill>
                  <a:srgbClr val="FF0000"/>
                </a:solidFill>
              </a:rPr>
              <a:t>Even if email system scans through a spam filter like Proofpoint. </a:t>
            </a:r>
            <a:endParaRPr lang="en-US" sz="2400" dirty="0">
              <a:solidFill>
                <a:srgbClr val="FF0000"/>
              </a:solidFill>
            </a:endParaRPr>
          </a:p>
        </p:txBody>
      </p:sp>
      <p:pic>
        <p:nvPicPr>
          <p:cNvPr id="5" name="Picture 4" descr="File:Crystal Project Attach.pn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7043">
            <a:off x="8385221" y="1697424"/>
            <a:ext cx="2149719" cy="1833477"/>
          </a:xfrm>
          <a:prstGeom prst="rect">
            <a:avLst/>
          </a:prstGeom>
        </p:spPr>
      </p:pic>
    </p:spTree>
    <p:extLst>
      <p:ext uri="{BB962C8B-B14F-4D97-AF65-F5344CB8AC3E}">
        <p14:creationId xmlns:p14="http://schemas.microsoft.com/office/powerpoint/2010/main" val="3706463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0"/>
                                  </p:stCondLst>
                                  <p:childTnLst>
                                    <p:animEffect transition="out" filter="fade">
                                      <p:cBhvr>
                                        <p:cTn id="6" dur="1250" tmFilter="0, 0; .2, .5; .8, .5; 1, 0"/>
                                        <p:tgtEl>
                                          <p:spTgt spid="5"/>
                                        </p:tgtEl>
                                      </p:cBhvr>
                                    </p:animEffect>
                                    <p:animScale>
                                      <p:cBhvr>
                                        <p:cTn id="7" dur="62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000" y="403520"/>
            <a:ext cx="9347200" cy="915458"/>
          </a:xfrm>
        </p:spPr>
        <p:txBody>
          <a:bodyPr/>
          <a:lstStyle/>
          <a:p>
            <a:pPr algn="ctr"/>
            <a:r>
              <a:rPr lang="en-US" sz="2800" dirty="0"/>
              <a:t>CYBERSECURITY BUDGETS MANDATORY</a:t>
            </a:r>
          </a:p>
        </p:txBody>
      </p:sp>
      <p:sp>
        <p:nvSpPr>
          <p:cNvPr id="3" name="Content Placeholder 2"/>
          <p:cNvSpPr>
            <a:spLocks noGrp="1"/>
          </p:cNvSpPr>
          <p:nvPr>
            <p:ph idx="1"/>
          </p:nvPr>
        </p:nvSpPr>
        <p:spPr>
          <a:xfrm>
            <a:off x="838200" y="1539350"/>
            <a:ext cx="10515600" cy="4637613"/>
          </a:xfrm>
        </p:spPr>
        <p:txBody>
          <a:bodyPr>
            <a:normAutofit lnSpcReduction="10000"/>
          </a:bodyPr>
          <a:lstStyle/>
          <a:p>
            <a:r>
              <a:rPr lang="en-US" dirty="0"/>
              <a:t>Funding cyber incidents is a critical consideration now for all government budgets (reserves or cyber insurance)</a:t>
            </a:r>
          </a:p>
          <a:p>
            <a:r>
              <a:rPr lang="en-US" dirty="0"/>
              <a:t>Funding is needed for (1) remediation costs and (2) expertise (cyber vendors, privacy attorneys – to determine if breach, etc.)</a:t>
            </a:r>
          </a:p>
          <a:p>
            <a:r>
              <a:rPr lang="en-US" dirty="0"/>
              <a:t>Funding cyber awareness and preparedness is also a critical ongoing funding requirement for government budgets.  </a:t>
            </a:r>
          </a:p>
          <a:p>
            <a:r>
              <a:rPr lang="en-US" dirty="0"/>
              <a:t>Governments are increasingly reliant on technology and data which requires IT expertise for management and security</a:t>
            </a:r>
          </a:p>
          <a:p>
            <a:pPr lvl="1"/>
            <a:r>
              <a:rPr lang="en-US" dirty="0"/>
              <a:t>Many governments do not have funding or have not funded IT professionals</a:t>
            </a:r>
          </a:p>
          <a:p>
            <a:pPr lvl="1"/>
            <a:r>
              <a:rPr lang="en-US" dirty="0"/>
              <a:t>Outsourcing for IT networks or systems, clouds, can leave government vulnerable if 3</a:t>
            </a:r>
            <a:r>
              <a:rPr lang="en-US" baseline="30000" dirty="0"/>
              <a:t>rd</a:t>
            </a:r>
            <a:r>
              <a:rPr lang="en-US" dirty="0"/>
              <a:t> party systems get hacked.</a:t>
            </a:r>
          </a:p>
          <a:p>
            <a:pPr lvl="1"/>
            <a:r>
              <a:rPr lang="en-US" dirty="0"/>
              <a:t>Outsourcing for IT staff leave government vulnerable to expertise or action/inaction of 3</a:t>
            </a:r>
            <a:r>
              <a:rPr lang="en-US" baseline="30000" dirty="0"/>
              <a:t>rd</a:t>
            </a:r>
            <a:r>
              <a:rPr lang="en-US" dirty="0"/>
              <a:t> party vendor</a:t>
            </a:r>
          </a:p>
          <a:p>
            <a:pPr lvl="1"/>
            <a:r>
              <a:rPr lang="en-US" dirty="0"/>
              <a:t>Cloud vendors solely responsible for cloud security, not misconfigurations or hacks between your network and the cloud.  </a:t>
            </a:r>
          </a:p>
          <a:p>
            <a:endParaRPr lang="en-US" dirty="0"/>
          </a:p>
        </p:txBody>
      </p:sp>
    </p:spTree>
    <p:extLst>
      <p:ext uri="{BB962C8B-B14F-4D97-AF65-F5344CB8AC3E}">
        <p14:creationId xmlns:p14="http://schemas.microsoft.com/office/powerpoint/2010/main" val="2832690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353" y="410634"/>
            <a:ext cx="7727447" cy="915458"/>
          </a:xfrm>
        </p:spPr>
        <p:txBody>
          <a:bodyPr>
            <a:normAutofit fontScale="90000"/>
          </a:bodyPr>
          <a:lstStyle/>
          <a:p>
            <a:r>
              <a:rPr lang="en-US" dirty="0"/>
              <a:t>Think About </a:t>
            </a:r>
            <a:r>
              <a:rPr lang="en-US" dirty="0">
                <a:solidFill>
                  <a:srgbClr val="FF0000"/>
                </a:solidFill>
                <a:effectLst>
                  <a:outerShdw blurRad="38100" dist="38100" dir="2700000" algn="tl">
                    <a:srgbClr val="000000">
                      <a:alpha val="43137"/>
                    </a:srgbClr>
                  </a:outerShdw>
                </a:effectLst>
                <a:hlinkClick r:id="rId2" action="ppaction://hlinkfile" tooltip="HIDDEN_LINK_TO_A_BAD_PLACE.CON"/>
              </a:rPr>
              <a:t>HYPERLINKS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06400" y="1600201"/>
            <a:ext cx="8047200" cy="4525963"/>
          </a:xfrm>
        </p:spPr>
        <p:txBody>
          <a:bodyPr>
            <a:normAutofit/>
          </a:bodyPr>
          <a:lstStyle/>
          <a:p>
            <a:pPr marL="457200" indent="-457200">
              <a:spcBef>
                <a:spcPts val="1200"/>
              </a:spcBef>
              <a:spcAft>
                <a:spcPts val="1200"/>
              </a:spcAft>
              <a:buBlip>
                <a:blip r:embed="rId3"/>
              </a:buBlip>
            </a:pPr>
            <a:r>
              <a:rPr lang="en-US" dirty="0"/>
              <a:t>When you hover over link, does Hyperlink display a link-to address to </a:t>
            </a:r>
            <a:r>
              <a:rPr lang="en-US" dirty="0">
                <a:effectLst>
                  <a:outerShdw blurRad="38100" dist="38100" dir="2700000" algn="tl">
                    <a:srgbClr val="000000">
                      <a:alpha val="43137"/>
                    </a:srgbClr>
                  </a:outerShdw>
                </a:effectLst>
              </a:rPr>
              <a:t>different website</a:t>
            </a:r>
            <a:r>
              <a:rPr lang="en-US" dirty="0"/>
              <a:t>?</a:t>
            </a:r>
          </a:p>
          <a:p>
            <a:pPr marL="457200" indent="-457200">
              <a:spcBef>
                <a:spcPts val="1200"/>
              </a:spcBef>
              <a:spcAft>
                <a:spcPts val="1200"/>
              </a:spcAft>
              <a:buBlip>
                <a:blip r:embed="rId3"/>
              </a:buBlip>
            </a:pPr>
            <a:r>
              <a:rPr lang="en-US" dirty="0"/>
              <a:t>Does the email contain only a hyperlink?</a:t>
            </a:r>
          </a:p>
          <a:p>
            <a:pPr marL="457200" indent="-457200">
              <a:spcBef>
                <a:spcPts val="1200"/>
              </a:spcBef>
              <a:spcAft>
                <a:spcPts val="1200"/>
              </a:spcAft>
              <a:buBlip>
                <a:blip r:embed="rId3"/>
              </a:buBlip>
            </a:pPr>
            <a:r>
              <a:rPr lang="en-US" dirty="0"/>
              <a:t>Watch out for images in email, bar codes and QR codes.</a:t>
            </a:r>
          </a:p>
          <a:p>
            <a:pPr marL="457200" indent="-457200">
              <a:spcBef>
                <a:spcPts val="1200"/>
              </a:spcBef>
              <a:spcAft>
                <a:spcPts val="1200"/>
              </a:spcAft>
              <a:buBlip>
                <a:blip r:embed="rId3"/>
              </a:buBlip>
            </a:pPr>
            <a:r>
              <a:rPr lang="en-US" dirty="0"/>
              <a:t>Does the hyperlink have a </a:t>
            </a:r>
            <a:r>
              <a:rPr lang="en-US" i="1" dirty="0">
                <a:effectLst>
                  <a:outerShdw blurRad="38100" dist="38100" dir="2700000" algn="tl">
                    <a:srgbClr val="000000">
                      <a:alpha val="43137"/>
                    </a:srgbClr>
                  </a:outerShdw>
                </a:effectLst>
              </a:rPr>
              <a:t>misspelling</a:t>
            </a:r>
            <a:r>
              <a:rPr lang="en-US" dirty="0">
                <a:effectLst>
                  <a:outerShdw blurRad="38100" dist="38100" dir="2700000" algn="tl">
                    <a:srgbClr val="000000">
                      <a:alpha val="43137"/>
                    </a:srgbClr>
                  </a:outerShdw>
                </a:effectLst>
              </a:rPr>
              <a:t>?</a:t>
            </a:r>
            <a:endParaRPr lang="en-US" dirty="0"/>
          </a:p>
          <a:p>
            <a:pPr marL="0" indent="0">
              <a:spcBef>
                <a:spcPts val="1200"/>
              </a:spcBef>
              <a:spcAft>
                <a:spcPts val="1200"/>
              </a:spcAft>
              <a:buNone/>
            </a:pPr>
            <a:r>
              <a:rPr lang="en-US" dirty="0"/>
              <a:t>For example, to trick you.. </a:t>
            </a:r>
            <a:r>
              <a:rPr lang="en-US" dirty="0">
                <a:solidFill>
                  <a:schemeClr val="tx1">
                    <a:lumMod val="65000"/>
                    <a:lumOff val="35000"/>
                  </a:schemeClr>
                </a:solidFill>
              </a:rPr>
              <a:t>www.bankofa</a:t>
            </a:r>
            <a:r>
              <a:rPr lang="en-US" sz="3200" dirty="0">
                <a:effectLst>
                  <a:outerShdw blurRad="38100" dist="38100" dir="2700000" algn="tl">
                    <a:srgbClr val="000000">
                      <a:alpha val="43137"/>
                    </a:srgbClr>
                  </a:outerShdw>
                </a:effectLst>
                <a:highlight>
                  <a:srgbClr val="FFFF00"/>
                </a:highlight>
              </a:rPr>
              <a:t>rn</a:t>
            </a:r>
            <a:r>
              <a:rPr lang="en-US" dirty="0">
                <a:solidFill>
                  <a:schemeClr val="tx1">
                    <a:lumMod val="65000"/>
                    <a:lumOff val="35000"/>
                  </a:schemeClr>
                </a:solidFill>
              </a:rPr>
              <a:t>erica.com</a:t>
            </a:r>
            <a:r>
              <a:rPr lang="en-US" dirty="0"/>
              <a:t> — the “m” is really two characters — “r” and “n”</a:t>
            </a:r>
            <a:endParaRPr lang="en-US" sz="3200" dirty="0"/>
          </a:p>
        </p:txBody>
      </p:sp>
    </p:spTree>
    <p:extLst>
      <p:ext uri="{BB962C8B-B14F-4D97-AF65-F5344CB8AC3E}">
        <p14:creationId xmlns:p14="http://schemas.microsoft.com/office/powerpoint/2010/main" val="3294926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EMAIL</a:t>
            </a:r>
            <a:r>
              <a:rPr lang="en-US" baseline="0" dirty="0"/>
              <a:t> Red Flags</a:t>
            </a:r>
            <a:endParaRPr lang="en-US" dirty="0"/>
          </a:p>
        </p:txBody>
      </p:sp>
      <p:sp>
        <p:nvSpPr>
          <p:cNvPr id="4" name="Content Placeholder 3"/>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0" y="17460"/>
            <a:ext cx="12192000" cy="6840540"/>
          </a:xfrm>
          <a:prstGeom prst="rect">
            <a:avLst/>
          </a:prstGeom>
          <a:ln w="12700">
            <a:solidFill>
              <a:srgbClr val="FF0000"/>
            </a:solidFill>
          </a:ln>
          <a:effectLst>
            <a:softEdge rad="317500"/>
          </a:effectLst>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880775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400" y="379943"/>
            <a:ext cx="9347200" cy="915458"/>
          </a:xfrm>
        </p:spPr>
        <p:txBody>
          <a:bodyPr/>
          <a:lstStyle/>
          <a:p>
            <a:pPr algn="ctr"/>
            <a:r>
              <a:rPr lang="en-US" dirty="0"/>
              <a:t>LATEST Texting scams</a:t>
            </a:r>
          </a:p>
        </p:txBody>
      </p:sp>
      <p:sp>
        <p:nvSpPr>
          <p:cNvPr id="3" name="Content Placeholder 2"/>
          <p:cNvSpPr>
            <a:spLocks noGrp="1"/>
          </p:cNvSpPr>
          <p:nvPr>
            <p:ph idx="1"/>
          </p:nvPr>
        </p:nvSpPr>
        <p:spPr>
          <a:xfrm>
            <a:off x="1716967" y="1295401"/>
            <a:ext cx="8493833" cy="4830763"/>
          </a:xfrm>
        </p:spPr>
        <p:txBody>
          <a:bodyPr>
            <a:normAutofit fontScale="92500" lnSpcReduction="10000"/>
          </a:bodyPr>
          <a:lstStyle/>
          <a:p>
            <a:pPr marL="0" indent="0" algn="ctr">
              <a:buNone/>
            </a:pPr>
            <a:r>
              <a:rPr lang="en-US" sz="2800" dirty="0">
                <a:solidFill>
                  <a:srgbClr val="FF0000"/>
                </a:solidFill>
              </a:rPr>
              <a:t>Here are some examples of texting scams!!  </a:t>
            </a:r>
          </a:p>
          <a:p>
            <a:endParaRPr lang="en-US" b="0" dirty="0"/>
          </a:p>
          <a:p>
            <a:r>
              <a:rPr lang="en-US" b="0" dirty="0"/>
              <a:t>Great job!  You paid your ATT bill on time and we have a $25 credit waiting for you!  Click </a:t>
            </a:r>
            <a:r>
              <a:rPr lang="en-US" u="sng" dirty="0">
                <a:solidFill>
                  <a:srgbClr val="1A0AEC"/>
                </a:solidFill>
              </a:rPr>
              <a:t>here</a:t>
            </a:r>
            <a:r>
              <a:rPr lang="en-US" b="0" dirty="0"/>
              <a:t> to claim it now!  </a:t>
            </a:r>
          </a:p>
          <a:p>
            <a:r>
              <a:rPr lang="en-US" b="0" dirty="0"/>
              <a:t>Please call XYZ Financial immediately at 1-888-5000 regarding a recent restriction placed on your account. (Be wary of any text from a shortened phone number such as “5000.”)</a:t>
            </a:r>
          </a:p>
          <a:p>
            <a:r>
              <a:rPr lang="en-US" b="0" dirty="0"/>
              <a:t>Congratulations! You have just won a $500 gift card! Click </a:t>
            </a:r>
            <a:r>
              <a:rPr lang="en-US" u="sng" dirty="0">
                <a:solidFill>
                  <a:srgbClr val="1A0AEC"/>
                </a:solidFill>
              </a:rPr>
              <a:t> here </a:t>
            </a:r>
            <a:r>
              <a:rPr lang="en-US" b="0" dirty="0"/>
              <a:t>to claim your prize!</a:t>
            </a:r>
          </a:p>
          <a:p>
            <a:r>
              <a:rPr lang="en-US" b="0" dirty="0"/>
              <a:t>Your Orange ID account has been locked due to unauthorized login attempts. Please log in </a:t>
            </a:r>
            <a:r>
              <a:rPr lang="en-US" u="sng" dirty="0">
                <a:solidFill>
                  <a:srgbClr val="1A0AEC"/>
                </a:solidFill>
              </a:rPr>
              <a:t> here </a:t>
            </a:r>
            <a:r>
              <a:rPr lang="en-US" b="0" dirty="0"/>
              <a:t> to verify your account.</a:t>
            </a:r>
          </a:p>
          <a:p>
            <a:r>
              <a:rPr lang="en-US" b="0" dirty="0"/>
              <a:t>From Horizon Bank: We have detected some unusual account activity and ask that you immediately follow this review </a:t>
            </a:r>
            <a:r>
              <a:rPr lang="en-US" u="sng" dirty="0">
                <a:solidFill>
                  <a:srgbClr val="1A0AEC"/>
                </a:solidFill>
              </a:rPr>
              <a:t>here</a:t>
            </a:r>
          </a:p>
          <a:p>
            <a:endParaRPr lang="en-US" u="sng" dirty="0">
              <a:solidFill>
                <a:srgbClr val="1A0AEC"/>
              </a:solidFill>
            </a:endParaRPr>
          </a:p>
          <a:p>
            <a:pPr marL="0" indent="0" algn="ctr">
              <a:buNone/>
            </a:pPr>
            <a:r>
              <a:rPr lang="en-US" u="sng" dirty="0">
                <a:solidFill>
                  <a:srgbClr val="FF0000"/>
                </a:solidFill>
              </a:rPr>
              <a:t>Check with your providers about how they communicate</a:t>
            </a:r>
            <a:endParaRPr lang="en-US" dirty="0">
              <a:solidFill>
                <a:srgbClr val="FF0000"/>
              </a:solidFill>
            </a:endParaRPr>
          </a:p>
        </p:txBody>
      </p:sp>
    </p:spTree>
    <p:extLst>
      <p:ext uri="{BB962C8B-B14F-4D97-AF65-F5344CB8AC3E}">
        <p14:creationId xmlns:p14="http://schemas.microsoft.com/office/powerpoint/2010/main" val="904260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BB0071A9-1454-4B5A-840D-49AF98FC189E}"/>
              </a:ext>
            </a:extLst>
          </p:cNvPr>
          <p:cNvGraphicFramePr>
            <a:graphicFrameLocks noGrp="1"/>
          </p:cNvGraphicFramePr>
          <p:nvPr>
            <p:ph idx="1"/>
          </p:nvPr>
        </p:nvGraphicFramePr>
        <p:xfrm>
          <a:off x="1890204" y="2320291"/>
          <a:ext cx="8149146" cy="3332030"/>
        </p:xfrm>
        <a:graphic>
          <a:graphicData uri="http://schemas.openxmlformats.org/drawingml/2006/table">
            <a:tbl>
              <a:tblPr firstRow="1" firstCol="1" bandRow="1"/>
              <a:tblGrid>
                <a:gridCol w="4500444">
                  <a:extLst>
                    <a:ext uri="{9D8B030D-6E8A-4147-A177-3AD203B41FA5}">
                      <a16:colId xmlns:a16="http://schemas.microsoft.com/office/drawing/2014/main" val="141027238"/>
                    </a:ext>
                  </a:extLst>
                </a:gridCol>
                <a:gridCol w="3648702">
                  <a:extLst>
                    <a:ext uri="{9D8B030D-6E8A-4147-A177-3AD203B41FA5}">
                      <a16:colId xmlns:a16="http://schemas.microsoft.com/office/drawing/2014/main" val="3544401789"/>
                    </a:ext>
                  </a:extLst>
                </a:gridCol>
              </a:tblGrid>
              <a:tr h="234500">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REQUESTER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PAYROLL STAFF RESPONSE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6670403"/>
                  </a:ext>
                </a:extLst>
              </a:tr>
              <a:tr h="3097530">
                <a:tc>
                  <a:txBody>
                    <a:bodyPr/>
                    <a:lstStyle/>
                    <a:p>
                      <a:pPr marL="0" marR="0">
                        <a:spcBef>
                          <a:spcPts val="0"/>
                        </a:spcBef>
                        <a:spcAft>
                          <a:spcPts val="0"/>
                        </a:spcAft>
                      </a:pPr>
                      <a:r>
                        <a:rPr lang="en-US" sz="1100" b="1" dirty="0">
                          <a:effectLst/>
                          <a:latin typeface="Tahoma" panose="020B0604030504040204" pitchFamily="34" charset="0"/>
                          <a:ea typeface="Calibri" panose="020F0502020204030204" pitchFamily="34" charset="0"/>
                          <a:cs typeface="Times New Roman" panose="02020603050405020304" pitchFamily="18" charset="0"/>
                        </a:rPr>
                        <a:t>From: [employee name] </a:t>
                      </a:r>
                      <a:r>
                        <a:rPr lang="en-US" sz="1100" b="1" dirty="0">
                          <a:effectLst/>
                          <a:highlight>
                            <a:srgbClr val="FFFF00"/>
                          </a:highlight>
                          <a:latin typeface="Tahoma" panose="020B0604030504040204" pitchFamily="34" charset="0"/>
                          <a:ea typeface="Calibri" panose="020F0502020204030204" pitchFamily="34" charset="0"/>
                          <a:cs typeface="Times New Roman" panose="02020603050405020304" pitchFamily="18" charset="0"/>
                        </a:rPr>
                        <a:t>me00101167300@gmail.com]</a:t>
                      </a:r>
                      <a:r>
                        <a:rPr lang="en-US" sz="1100" b="1" dirty="0">
                          <a:effectLst/>
                          <a:latin typeface="Tahoma" panose="020B0604030504040204" pitchFamily="34" charset="0"/>
                          <a:ea typeface="Calibri" panose="020F0502020204030204" pitchFamily="34" charset="0"/>
                          <a:cs typeface="Times New Roman" panose="02020603050405020304" pitchFamily="18" charset="0"/>
                        </a:rPr>
                        <a:t> </a:t>
                      </a:r>
                      <a:br>
                        <a:rPr lang="en-US" sz="1100" b="1" dirty="0">
                          <a:effectLst/>
                          <a:latin typeface="Tahoma" panose="020B0604030504040204" pitchFamily="34" charset="0"/>
                          <a:ea typeface="Calibri" panose="020F0502020204030204" pitchFamily="34" charset="0"/>
                          <a:cs typeface="Times New Roman" panose="02020603050405020304" pitchFamily="18" charset="0"/>
                        </a:rPr>
                      </a:br>
                      <a:r>
                        <a:rPr lang="en-US" sz="1100" b="1" dirty="0">
                          <a:effectLst/>
                          <a:latin typeface="Tahoma" panose="020B0604030504040204" pitchFamily="34" charset="0"/>
                          <a:ea typeface="Calibri" panose="020F0502020204030204" pitchFamily="34" charset="0"/>
                          <a:cs typeface="Times New Roman" panose="02020603050405020304" pitchFamily="18" charset="0"/>
                        </a:rPr>
                        <a:t>Sent: Tuesday, August 31, 2021 11:24 AM</a:t>
                      </a:r>
                      <a:br>
                        <a:rPr lang="en-US" sz="1100" b="1" dirty="0">
                          <a:effectLst/>
                          <a:latin typeface="Tahoma" panose="020B0604030504040204" pitchFamily="34" charset="0"/>
                          <a:ea typeface="Calibri" panose="020F0502020204030204" pitchFamily="34" charset="0"/>
                          <a:cs typeface="Times New Roman" panose="02020603050405020304" pitchFamily="18" charset="0"/>
                        </a:rPr>
                      </a:br>
                      <a:r>
                        <a:rPr lang="en-US" sz="1100" b="1" dirty="0">
                          <a:effectLst/>
                          <a:latin typeface="Tahoma" panose="020B0604030504040204" pitchFamily="34" charset="0"/>
                          <a:ea typeface="Calibri" panose="020F0502020204030204" pitchFamily="34" charset="0"/>
                          <a:cs typeface="Times New Roman" panose="02020603050405020304" pitchFamily="18" charset="0"/>
                        </a:rPr>
                        <a:t>To: [Payroll Staff]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latin typeface="Tahoma" panose="020B0604030504040204" pitchFamily="34" charset="0"/>
                          <a:ea typeface="Calibri" panose="020F0502020204030204" pitchFamily="34" charset="0"/>
                          <a:cs typeface="Times New Roman" panose="02020603050405020304" pitchFamily="18" charset="0"/>
                        </a:rPr>
                        <a:t>Subject: EXT: I would like to make a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Hello [Payroll 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Hope you are doing okay today?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 just changed banks and I would like to make a change to my direct deposit information before the coming pay period.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Please let me know if you are available to help me take care of that today ?and </a:t>
                      </a: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please forward the form</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so I can fill in the new information and scan back to you.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Thank you,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[Employee name]</a:t>
                      </a:r>
                      <a:br>
                        <a:rPr lang="en-US" sz="1100" b="1" dirty="0">
                          <a:effectLst/>
                          <a:latin typeface="Calibri" panose="020F0502020204030204" pitchFamily="34" charset="0"/>
                          <a:ea typeface="Calibri" panose="020F0502020204030204" pitchFamily="34" charset="0"/>
                          <a:cs typeface="Times New Roman" panose="02020603050405020304" pitchFamily="18" charset="0"/>
                        </a:rPr>
                      </a:br>
                      <a:r>
                        <a:rPr lang="en-US" sz="1100" b="1" dirty="0">
                          <a:effectLst/>
                          <a:latin typeface="Calibri" panose="020F0502020204030204" pitchFamily="34" charset="0"/>
                          <a:ea typeface="Calibri" panose="020F0502020204030204" pitchFamily="34" charset="0"/>
                          <a:cs typeface="Times New Roman" panose="02020603050405020304" pitchFamily="18" charset="0"/>
                        </a:rPr>
                        <a:t>[Bureau] Department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Sent from my iPhone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On Thu, Sep 2, 2021 at 9:32 PM [Payroll Staff] wrote: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 [employee name]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Sorry for my delay reply, I was out for a few days</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Please find attached the direct deposit form.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Thanks, [Payroll Staff]</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048106"/>
                  </a:ext>
                </a:extLst>
              </a:tr>
            </a:tbl>
          </a:graphicData>
        </a:graphic>
      </p:graphicFrame>
      <p:sp>
        <p:nvSpPr>
          <p:cNvPr id="3" name="Content Placeholder 2">
            <a:extLst>
              <a:ext uri="{FF2B5EF4-FFF2-40B4-BE49-F238E27FC236}">
                <a16:creationId xmlns:a16="http://schemas.microsoft.com/office/drawing/2014/main" id="{71B7A3A8-5C27-4B04-B643-E8188DF6884F}"/>
              </a:ext>
            </a:extLst>
          </p:cNvPr>
          <p:cNvSpPr>
            <a:spLocks noGrp="1"/>
          </p:cNvSpPr>
          <p:nvPr>
            <p:ph idx="13"/>
          </p:nvPr>
        </p:nvSpPr>
        <p:spPr>
          <a:xfrm>
            <a:off x="2092726" y="1762133"/>
            <a:ext cx="7886700" cy="384403"/>
          </a:xfrm>
        </p:spPr>
        <p:txBody>
          <a:bodyPr>
            <a:normAutofit fontScale="92500" lnSpcReduction="10000"/>
          </a:bodyPr>
          <a:lstStyle/>
          <a:p>
            <a:r>
              <a:rPr lang="en-US" dirty="0">
                <a:solidFill>
                  <a:srgbClr val="FF0000"/>
                </a:solidFill>
              </a:rPr>
              <a:t>Real Attempted Payroll Fraud Example</a:t>
            </a:r>
          </a:p>
        </p:txBody>
      </p:sp>
      <p:sp>
        <p:nvSpPr>
          <p:cNvPr id="4" name="Date Placeholder 3">
            <a:extLst>
              <a:ext uri="{FF2B5EF4-FFF2-40B4-BE49-F238E27FC236}">
                <a16:creationId xmlns:a16="http://schemas.microsoft.com/office/drawing/2014/main" id="{C778D3AF-8A19-41C1-8E13-5D83219F09E2}"/>
              </a:ext>
            </a:extLst>
          </p:cNvPr>
          <p:cNvSpPr>
            <a:spLocks noGrp="1"/>
          </p:cNvSpPr>
          <p:nvPr>
            <p:ph type="dt" sz="half" idx="14"/>
          </p:nvPr>
        </p:nvSpPr>
        <p:spPr/>
        <p:txBody>
          <a:bodyPr/>
          <a:lstStyle/>
          <a:p>
            <a:fld id="{9818367A-6BB0-449D-B839-5737B2510203}" type="datetime1">
              <a:rPr lang="en-US" smtClean="0"/>
              <a:pPr/>
              <a:t>2/28/22</a:t>
            </a:fld>
            <a:endParaRPr lang="en-US" dirty="0"/>
          </a:p>
        </p:txBody>
      </p:sp>
      <p:sp>
        <p:nvSpPr>
          <p:cNvPr id="5" name="Footer Placeholder 4">
            <a:extLst>
              <a:ext uri="{FF2B5EF4-FFF2-40B4-BE49-F238E27FC236}">
                <a16:creationId xmlns:a16="http://schemas.microsoft.com/office/drawing/2014/main" id="{382B7581-D3C8-423F-A021-C3B10BA6BE9D}"/>
              </a:ext>
            </a:extLst>
          </p:cNvPr>
          <p:cNvSpPr>
            <a:spLocks noGrp="1"/>
          </p:cNvSpPr>
          <p:nvPr>
            <p:ph type="ftr" sz="quarter" idx="15"/>
          </p:nvPr>
        </p:nvSpPr>
        <p:spPr/>
        <p:txBody>
          <a:bodyPr/>
          <a:lstStyle/>
          <a:p>
            <a:r>
              <a:rPr lang="en-US"/>
              <a:t>MACOMPTROLLER.ORG</a:t>
            </a:r>
            <a:endParaRPr lang="en-US" dirty="0"/>
          </a:p>
        </p:txBody>
      </p:sp>
      <p:sp>
        <p:nvSpPr>
          <p:cNvPr id="6" name="Slide Number Placeholder 5">
            <a:extLst>
              <a:ext uri="{FF2B5EF4-FFF2-40B4-BE49-F238E27FC236}">
                <a16:creationId xmlns:a16="http://schemas.microsoft.com/office/drawing/2014/main" id="{54E26091-4378-4670-8C8A-C24007AEDB05}"/>
              </a:ext>
            </a:extLst>
          </p:cNvPr>
          <p:cNvSpPr>
            <a:spLocks noGrp="1"/>
          </p:cNvSpPr>
          <p:nvPr>
            <p:ph type="sldNum" sz="quarter" idx="16"/>
          </p:nvPr>
        </p:nvSpPr>
        <p:spPr/>
        <p:txBody>
          <a:bodyPr/>
          <a:lstStyle/>
          <a:p>
            <a:fld id="{4AACCEE3-F7F8-47D7-9F4B-B055A5BBFADA}" type="slidenum">
              <a:rPr lang="en-US" smtClean="0"/>
              <a:pPr/>
              <a:t>73</a:t>
            </a:fld>
            <a:endParaRPr lang="en-US" dirty="0"/>
          </a:p>
        </p:txBody>
      </p:sp>
      <p:sp>
        <p:nvSpPr>
          <p:cNvPr id="7" name="Title 6">
            <a:extLst>
              <a:ext uri="{FF2B5EF4-FFF2-40B4-BE49-F238E27FC236}">
                <a16:creationId xmlns:a16="http://schemas.microsoft.com/office/drawing/2014/main" id="{1C2C4CD0-B3B7-4D72-B30C-4CB49AE05E92}"/>
              </a:ext>
            </a:extLst>
          </p:cNvPr>
          <p:cNvSpPr>
            <a:spLocks noGrp="1"/>
          </p:cNvSpPr>
          <p:nvPr>
            <p:ph type="title"/>
          </p:nvPr>
        </p:nvSpPr>
        <p:spPr/>
        <p:txBody>
          <a:bodyPr>
            <a:normAutofit fontScale="90000"/>
          </a:bodyPr>
          <a:lstStyle/>
          <a:p>
            <a:pPr algn="ctr"/>
            <a:r>
              <a:rPr lang="en-US" dirty="0"/>
              <a:t>CYBER AND FRAUD RISKS</a:t>
            </a:r>
          </a:p>
        </p:txBody>
      </p:sp>
      <p:sp>
        <p:nvSpPr>
          <p:cNvPr id="12" name="Arrow: Left 11">
            <a:extLst>
              <a:ext uri="{FF2B5EF4-FFF2-40B4-BE49-F238E27FC236}">
                <a16:creationId xmlns:a16="http://schemas.microsoft.com/office/drawing/2014/main" id="{DA7222D5-9008-4EC3-8C96-57FAE857FC19}"/>
              </a:ext>
            </a:extLst>
          </p:cNvPr>
          <p:cNvSpPr/>
          <p:nvPr/>
        </p:nvSpPr>
        <p:spPr>
          <a:xfrm rot="2451629">
            <a:off x="5072571" y="2900126"/>
            <a:ext cx="892206" cy="25967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Arrow: Left 13">
            <a:extLst>
              <a:ext uri="{FF2B5EF4-FFF2-40B4-BE49-F238E27FC236}">
                <a16:creationId xmlns:a16="http://schemas.microsoft.com/office/drawing/2014/main" id="{0D5ED904-0ED1-4D90-A2DA-593023B56F86}"/>
              </a:ext>
            </a:extLst>
          </p:cNvPr>
          <p:cNvSpPr/>
          <p:nvPr/>
        </p:nvSpPr>
        <p:spPr>
          <a:xfrm rot="2640427">
            <a:off x="3169684" y="4518300"/>
            <a:ext cx="972596"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Arrow: Left 14">
            <a:extLst>
              <a:ext uri="{FF2B5EF4-FFF2-40B4-BE49-F238E27FC236}">
                <a16:creationId xmlns:a16="http://schemas.microsoft.com/office/drawing/2014/main" id="{928AB1F7-8ACA-4737-9973-3E7ABB4212DC}"/>
              </a:ext>
            </a:extLst>
          </p:cNvPr>
          <p:cNvSpPr/>
          <p:nvPr/>
        </p:nvSpPr>
        <p:spPr>
          <a:xfrm rot="556426">
            <a:off x="3222889" y="5156046"/>
            <a:ext cx="972596"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Arrow: Left 15">
            <a:extLst>
              <a:ext uri="{FF2B5EF4-FFF2-40B4-BE49-F238E27FC236}">
                <a16:creationId xmlns:a16="http://schemas.microsoft.com/office/drawing/2014/main" id="{46374944-2D32-48DA-A321-58F8013ED080}"/>
              </a:ext>
            </a:extLst>
          </p:cNvPr>
          <p:cNvSpPr/>
          <p:nvPr/>
        </p:nvSpPr>
        <p:spPr>
          <a:xfrm rot="20618742">
            <a:off x="3426949" y="3216245"/>
            <a:ext cx="645509"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Arrow: Left 16">
            <a:extLst>
              <a:ext uri="{FF2B5EF4-FFF2-40B4-BE49-F238E27FC236}">
                <a16:creationId xmlns:a16="http://schemas.microsoft.com/office/drawing/2014/main" id="{CC2939A0-5C8A-4338-8B2F-D2D920569C2B}"/>
              </a:ext>
            </a:extLst>
          </p:cNvPr>
          <p:cNvSpPr/>
          <p:nvPr/>
        </p:nvSpPr>
        <p:spPr>
          <a:xfrm rot="2640427">
            <a:off x="8049721" y="4459485"/>
            <a:ext cx="972596"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45224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6D7F7B7-81A2-4330-A1C0-8BD2207C3A22}"/>
              </a:ext>
            </a:extLst>
          </p:cNvPr>
          <p:cNvGraphicFramePr>
            <a:graphicFrameLocks noGrp="1"/>
          </p:cNvGraphicFramePr>
          <p:nvPr>
            <p:ph idx="1"/>
          </p:nvPr>
        </p:nvGraphicFramePr>
        <p:xfrm>
          <a:off x="2023371" y="2320292"/>
          <a:ext cx="8015981" cy="3227727"/>
        </p:xfrm>
        <a:graphic>
          <a:graphicData uri="http://schemas.openxmlformats.org/drawingml/2006/table">
            <a:tbl>
              <a:tblPr firstRow="1" firstCol="1" bandRow="1"/>
              <a:tblGrid>
                <a:gridCol w="4108148">
                  <a:extLst>
                    <a:ext uri="{9D8B030D-6E8A-4147-A177-3AD203B41FA5}">
                      <a16:colId xmlns:a16="http://schemas.microsoft.com/office/drawing/2014/main" val="2451519226"/>
                    </a:ext>
                  </a:extLst>
                </a:gridCol>
                <a:gridCol w="3907833">
                  <a:extLst>
                    <a:ext uri="{9D8B030D-6E8A-4147-A177-3AD203B41FA5}">
                      <a16:colId xmlns:a16="http://schemas.microsoft.com/office/drawing/2014/main" val="2778073150"/>
                    </a:ext>
                  </a:extLst>
                </a:gridCol>
              </a:tblGrid>
              <a:tr h="221637">
                <a:tc>
                  <a:txBody>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REQUESTER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PAYROLL STAFF RESPONSE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893650928"/>
                  </a:ext>
                </a:extLst>
              </a:tr>
              <a:tr h="3006090">
                <a:tc>
                  <a:txBody>
                    <a:bodyPr/>
                    <a:lstStyle/>
                    <a:p>
                      <a:pPr marL="0" marR="0">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From: [employee name] </a:t>
                      </a:r>
                      <a:r>
                        <a:rPr lang="en-US" sz="900" b="1" dirty="0">
                          <a:effectLst/>
                          <a:highlight>
                            <a:srgbClr val="FFFF00"/>
                          </a:highlight>
                          <a:latin typeface="Tahoma" panose="020B0604030504040204" pitchFamily="34" charset="0"/>
                          <a:ea typeface="Calibri" panose="020F0502020204030204" pitchFamily="34" charset="0"/>
                          <a:cs typeface="Times New Roman" panose="02020603050405020304" pitchFamily="18" charset="0"/>
                        </a:rPr>
                        <a:t>message.me00101167300@gmail.com</a:t>
                      </a: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br>
                        <a:rPr lang="en-US" sz="900" b="1" dirty="0">
                          <a:effectLst/>
                          <a:latin typeface="Tahoma" panose="020B0604030504040204" pitchFamily="34" charset="0"/>
                          <a:ea typeface="Calibri" panose="020F0502020204030204" pitchFamily="34" charset="0"/>
                          <a:cs typeface="Times New Roman" panose="02020603050405020304" pitchFamily="18" charset="0"/>
                        </a:rPr>
                      </a:br>
                      <a:r>
                        <a:rPr lang="en-US" sz="900" b="1" dirty="0">
                          <a:effectLst/>
                          <a:latin typeface="Tahoma" panose="020B0604030504040204" pitchFamily="34" charset="0"/>
                          <a:ea typeface="Calibri" panose="020F0502020204030204" pitchFamily="34" charset="0"/>
                          <a:cs typeface="Times New Roman" panose="02020603050405020304" pitchFamily="18" charset="0"/>
                        </a:rPr>
                        <a:t>Sent: Friday, September 03, 2021 11:38 AM</a:t>
                      </a:r>
                      <a:br>
                        <a:rPr lang="en-US" sz="900" b="1" dirty="0">
                          <a:effectLst/>
                          <a:latin typeface="Tahoma" panose="020B0604030504040204" pitchFamily="34" charset="0"/>
                          <a:ea typeface="Calibri" panose="020F0502020204030204" pitchFamily="34" charset="0"/>
                          <a:cs typeface="Times New Roman" panose="02020603050405020304" pitchFamily="18" charset="0"/>
                        </a:rPr>
                      </a:br>
                      <a:r>
                        <a:rPr lang="en-US" sz="900" b="1" dirty="0">
                          <a:effectLst/>
                          <a:latin typeface="Tahoma" panose="020B0604030504040204" pitchFamily="34" charset="0"/>
                          <a:ea typeface="Calibri" panose="020F0502020204030204" pitchFamily="34" charset="0"/>
                          <a:cs typeface="Times New Roman" panose="02020603050405020304" pitchFamily="18" charset="0"/>
                        </a:rPr>
                        <a:t>To: [Payroll Staff]</a:t>
                      </a:r>
                      <a:br>
                        <a:rPr lang="en-US" sz="900" b="1" dirty="0">
                          <a:effectLst/>
                          <a:latin typeface="Tahoma" panose="020B0604030504040204" pitchFamily="34" charset="0"/>
                          <a:ea typeface="Calibri" panose="020F0502020204030204" pitchFamily="34" charset="0"/>
                          <a:cs typeface="Times New Roman" panose="02020603050405020304" pitchFamily="18" charset="0"/>
                        </a:rPr>
                      </a:br>
                      <a:r>
                        <a:rPr lang="en-US" sz="900" b="1" dirty="0">
                          <a:effectLst/>
                          <a:latin typeface="Tahoma" panose="020B0604030504040204" pitchFamily="34" charset="0"/>
                          <a:ea typeface="Calibri" panose="020F0502020204030204" pitchFamily="34" charset="0"/>
                          <a:cs typeface="Times New Roman" panose="02020603050405020304" pitchFamily="18" charset="0"/>
                        </a:rPr>
                        <a:t>Subject: EXT: Re: EXT: I would like to make a change</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Hello [Payroll Staff],</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Thanks for your assistance. Here you go, My current account should be deleted and my entire net amount should go to this new account below.</a:t>
                      </a:r>
                    </a:p>
                    <a:p>
                      <a:pPr marL="0" marR="0">
                        <a:spcBef>
                          <a:spcPts val="0"/>
                        </a:spcBef>
                        <a:spcAft>
                          <a:spcPts val="0"/>
                        </a:spcAft>
                      </a:pPr>
                      <a:br>
                        <a:rPr lang="en-US" sz="900" b="1" dirty="0">
                          <a:effectLst/>
                          <a:latin typeface="Calibri" panose="020F0502020204030204" pitchFamily="34" charset="0"/>
                          <a:ea typeface="Calibri" panose="020F0502020204030204" pitchFamily="34" charset="0"/>
                          <a:cs typeface="Times New Roman" panose="02020603050405020304" pitchFamily="18" charset="0"/>
                        </a:rPr>
                      </a:br>
                      <a:r>
                        <a:rPr lang="en-US" sz="900" b="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GoBank</a:t>
                      </a:r>
                      <a:b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Routing #: ####03162</a:t>
                      </a:r>
                      <a:b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Account #: ####30506371</a:t>
                      </a:r>
                      <a:b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Account Type: Checking</a:t>
                      </a:r>
                      <a:br>
                        <a:rPr lang="en-US" sz="900" b="1" dirty="0">
                          <a:effectLst/>
                          <a:latin typeface="Calibri" panose="020F0502020204030204" pitchFamily="34" charset="0"/>
                          <a:ea typeface="Calibri" panose="020F0502020204030204" pitchFamily="34" charset="0"/>
                          <a:cs typeface="Times New Roman" panose="02020603050405020304" pitchFamily="18" charset="0"/>
                        </a:rPr>
                      </a:br>
                      <a:br>
                        <a:rPr lang="en-US" sz="900" b="1" dirty="0">
                          <a:effectLst/>
                          <a:latin typeface="Calibri" panose="020F0502020204030204" pitchFamily="34" charset="0"/>
                          <a:ea typeface="Calibri" panose="020F0502020204030204" pitchFamily="34" charset="0"/>
                          <a:cs typeface="Times New Roman" panose="02020603050405020304" pitchFamily="18" charset="0"/>
                        </a:rPr>
                      </a:br>
                      <a: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 also attached the voided check. I would like to override pre-note (Live Check)</a:t>
                      </a:r>
                      <a:r>
                        <a:rPr lang="en-US" sz="900" b="1" dirty="0">
                          <a:effectLst/>
                          <a:latin typeface="Calibri" panose="020F0502020204030204" pitchFamily="34" charset="0"/>
                          <a:ea typeface="Calibri" panose="020F0502020204030204" pitchFamily="34" charset="0"/>
                          <a:cs typeface="Times New Roman" panose="02020603050405020304" pitchFamily="18" charset="0"/>
                        </a:rPr>
                        <a:t> so the change can be effective for the current pay cycle.</a:t>
                      </a:r>
                      <a:br>
                        <a:rPr lang="en-US" sz="900" b="1" dirty="0">
                          <a:effectLst/>
                          <a:latin typeface="Calibri" panose="020F0502020204030204" pitchFamily="34" charset="0"/>
                          <a:ea typeface="Calibri" panose="020F0502020204030204" pitchFamily="34" charset="0"/>
                          <a:cs typeface="Times New Roman" panose="02020603050405020304" pitchFamily="18" charset="0"/>
                        </a:rPr>
                      </a:br>
                      <a:br>
                        <a:rPr lang="en-US" sz="900" b="1" dirty="0">
                          <a:effectLst/>
                          <a:latin typeface="Calibri" panose="020F0502020204030204" pitchFamily="34" charset="0"/>
                          <a:ea typeface="Calibri" panose="020F0502020204030204" pitchFamily="34" charset="0"/>
                          <a:cs typeface="Times New Roman" panose="02020603050405020304" pitchFamily="18" charset="0"/>
                        </a:rPr>
                      </a:br>
                      <a:r>
                        <a:rPr lang="en-US" sz="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Kindly advise as soon as the change is made and also confirm the pay cycle </a:t>
                      </a:r>
                      <a:r>
                        <a:rPr lang="en-US" sz="900" b="1" dirty="0">
                          <a:effectLst/>
                          <a:latin typeface="Calibri" panose="020F0502020204030204" pitchFamily="34" charset="0"/>
                          <a:ea typeface="Calibri" panose="020F0502020204030204" pitchFamily="34" charset="0"/>
                          <a:cs typeface="Times New Roman" panose="02020603050405020304" pitchFamily="18" charset="0"/>
                        </a:rPr>
                        <a:t>that this change will occur. </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Thank you,</a:t>
                      </a:r>
                      <a:br>
                        <a:rPr lang="en-US" sz="900" b="1" dirty="0">
                          <a:effectLst/>
                          <a:latin typeface="Calibri" panose="020F0502020204030204" pitchFamily="34" charset="0"/>
                          <a:ea typeface="Calibri" panose="020F0502020204030204" pitchFamily="34" charset="0"/>
                          <a:cs typeface="Times New Roman" panose="02020603050405020304" pitchFamily="18" charset="0"/>
                        </a:rPr>
                      </a:br>
                      <a:r>
                        <a:rPr lang="en-US" sz="900" b="1" dirty="0">
                          <a:effectLst/>
                          <a:latin typeface="Calibri" panose="020F0502020204030204" pitchFamily="34" charset="0"/>
                          <a:ea typeface="Calibri" panose="020F0502020204030204" pitchFamily="34" charset="0"/>
                          <a:cs typeface="Times New Roman" panose="02020603050405020304" pitchFamily="18" charset="0"/>
                        </a:rPr>
                        <a:t>[employee name]</a:t>
                      </a:r>
                      <a:br>
                        <a:rPr lang="en-US" sz="800" dirty="0">
                          <a:effectLst/>
                          <a:latin typeface="Calibri" panose="020F0502020204030204" pitchFamily="34" charset="0"/>
                          <a:ea typeface="Calibri" panose="020F0502020204030204" pitchFamily="34" charset="0"/>
                          <a:cs typeface="Times New Roman" panose="02020603050405020304" pitchFamily="18" charset="0"/>
                        </a:rPr>
                      </a:b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On Mon, Sep 6, 2021 at 9:39 PM [Payroll Staff] &gt; wrote:</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 [employee name],</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Your bank account info was updated.</a:t>
                      </a:r>
                      <a:endParaRPr lang="en-US" sz="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[Payroll Staff]</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66639"/>
                  </a:ext>
                </a:extLst>
              </a:tr>
            </a:tbl>
          </a:graphicData>
        </a:graphic>
      </p:graphicFrame>
      <p:sp>
        <p:nvSpPr>
          <p:cNvPr id="3" name="Content Placeholder 2">
            <a:extLst>
              <a:ext uri="{FF2B5EF4-FFF2-40B4-BE49-F238E27FC236}">
                <a16:creationId xmlns:a16="http://schemas.microsoft.com/office/drawing/2014/main" id="{71B7A3A8-5C27-4B04-B643-E8188DF6884F}"/>
              </a:ext>
            </a:extLst>
          </p:cNvPr>
          <p:cNvSpPr>
            <a:spLocks noGrp="1"/>
          </p:cNvSpPr>
          <p:nvPr>
            <p:ph idx="13"/>
          </p:nvPr>
        </p:nvSpPr>
        <p:spPr>
          <a:xfrm>
            <a:off x="2152650" y="1935890"/>
            <a:ext cx="7886700" cy="384403"/>
          </a:xfrm>
        </p:spPr>
        <p:txBody>
          <a:bodyPr>
            <a:normAutofit fontScale="92500" lnSpcReduction="10000"/>
          </a:bodyPr>
          <a:lstStyle/>
          <a:p>
            <a:r>
              <a:rPr lang="en-US" dirty="0">
                <a:solidFill>
                  <a:srgbClr val="FF0000"/>
                </a:solidFill>
              </a:rPr>
              <a:t>Real Attempted Payroll Fraud Example</a:t>
            </a:r>
          </a:p>
          <a:p>
            <a:endParaRPr lang="en-US" dirty="0"/>
          </a:p>
        </p:txBody>
      </p:sp>
      <p:sp>
        <p:nvSpPr>
          <p:cNvPr id="4" name="Date Placeholder 3">
            <a:extLst>
              <a:ext uri="{FF2B5EF4-FFF2-40B4-BE49-F238E27FC236}">
                <a16:creationId xmlns:a16="http://schemas.microsoft.com/office/drawing/2014/main" id="{C778D3AF-8A19-41C1-8E13-5D83219F09E2}"/>
              </a:ext>
            </a:extLst>
          </p:cNvPr>
          <p:cNvSpPr>
            <a:spLocks noGrp="1"/>
          </p:cNvSpPr>
          <p:nvPr>
            <p:ph type="dt" sz="half" idx="14"/>
          </p:nvPr>
        </p:nvSpPr>
        <p:spPr/>
        <p:txBody>
          <a:bodyPr/>
          <a:lstStyle/>
          <a:p>
            <a:fld id="{9818367A-6BB0-449D-B839-5737B2510203}" type="datetime1">
              <a:rPr lang="en-US" smtClean="0"/>
              <a:pPr/>
              <a:t>2/28/22</a:t>
            </a:fld>
            <a:endParaRPr lang="en-US" dirty="0"/>
          </a:p>
        </p:txBody>
      </p:sp>
      <p:sp>
        <p:nvSpPr>
          <p:cNvPr id="5" name="Footer Placeholder 4">
            <a:extLst>
              <a:ext uri="{FF2B5EF4-FFF2-40B4-BE49-F238E27FC236}">
                <a16:creationId xmlns:a16="http://schemas.microsoft.com/office/drawing/2014/main" id="{382B7581-D3C8-423F-A021-C3B10BA6BE9D}"/>
              </a:ext>
            </a:extLst>
          </p:cNvPr>
          <p:cNvSpPr>
            <a:spLocks noGrp="1"/>
          </p:cNvSpPr>
          <p:nvPr>
            <p:ph type="ftr" sz="quarter" idx="15"/>
          </p:nvPr>
        </p:nvSpPr>
        <p:spPr/>
        <p:txBody>
          <a:bodyPr/>
          <a:lstStyle/>
          <a:p>
            <a:r>
              <a:rPr lang="en-US"/>
              <a:t>MACOMPTROLLER.ORG</a:t>
            </a:r>
            <a:endParaRPr lang="en-US" dirty="0"/>
          </a:p>
        </p:txBody>
      </p:sp>
      <p:sp>
        <p:nvSpPr>
          <p:cNvPr id="6" name="Slide Number Placeholder 5">
            <a:extLst>
              <a:ext uri="{FF2B5EF4-FFF2-40B4-BE49-F238E27FC236}">
                <a16:creationId xmlns:a16="http://schemas.microsoft.com/office/drawing/2014/main" id="{54E26091-4378-4670-8C8A-C24007AEDB05}"/>
              </a:ext>
            </a:extLst>
          </p:cNvPr>
          <p:cNvSpPr>
            <a:spLocks noGrp="1"/>
          </p:cNvSpPr>
          <p:nvPr>
            <p:ph type="sldNum" sz="quarter" idx="16"/>
          </p:nvPr>
        </p:nvSpPr>
        <p:spPr/>
        <p:txBody>
          <a:bodyPr/>
          <a:lstStyle/>
          <a:p>
            <a:fld id="{4AACCEE3-F7F8-47D7-9F4B-B055A5BBFADA}" type="slidenum">
              <a:rPr lang="en-US" smtClean="0"/>
              <a:pPr/>
              <a:t>74</a:t>
            </a:fld>
            <a:endParaRPr lang="en-US" dirty="0"/>
          </a:p>
        </p:txBody>
      </p:sp>
      <p:sp>
        <p:nvSpPr>
          <p:cNvPr id="7" name="Title 6">
            <a:extLst>
              <a:ext uri="{FF2B5EF4-FFF2-40B4-BE49-F238E27FC236}">
                <a16:creationId xmlns:a16="http://schemas.microsoft.com/office/drawing/2014/main" id="{1C2C4CD0-B3B7-4D72-B30C-4CB49AE05E92}"/>
              </a:ext>
            </a:extLst>
          </p:cNvPr>
          <p:cNvSpPr>
            <a:spLocks noGrp="1"/>
          </p:cNvSpPr>
          <p:nvPr>
            <p:ph type="title"/>
          </p:nvPr>
        </p:nvSpPr>
        <p:spPr/>
        <p:txBody>
          <a:bodyPr>
            <a:normAutofit fontScale="90000"/>
          </a:bodyPr>
          <a:lstStyle/>
          <a:p>
            <a:pPr algn="ctr"/>
            <a:r>
              <a:rPr lang="en-US" dirty="0"/>
              <a:t>CYBER AND FRAUD RISKS</a:t>
            </a:r>
          </a:p>
        </p:txBody>
      </p:sp>
      <p:sp>
        <p:nvSpPr>
          <p:cNvPr id="10" name="Arrow: Left 9">
            <a:extLst>
              <a:ext uri="{FF2B5EF4-FFF2-40B4-BE49-F238E27FC236}">
                <a16:creationId xmlns:a16="http://schemas.microsoft.com/office/drawing/2014/main" id="{0223E074-ECB2-4DB3-A437-0F5177660EDC}"/>
              </a:ext>
            </a:extLst>
          </p:cNvPr>
          <p:cNvSpPr/>
          <p:nvPr/>
        </p:nvSpPr>
        <p:spPr>
          <a:xfrm>
            <a:off x="3181352" y="3544647"/>
            <a:ext cx="941523"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Arrow: Left 10">
            <a:extLst>
              <a:ext uri="{FF2B5EF4-FFF2-40B4-BE49-F238E27FC236}">
                <a16:creationId xmlns:a16="http://schemas.microsoft.com/office/drawing/2014/main" id="{2FE10BDF-FD56-492D-8ADD-3CF5F50CC45A}"/>
              </a:ext>
            </a:extLst>
          </p:cNvPr>
          <p:cNvSpPr/>
          <p:nvPr/>
        </p:nvSpPr>
        <p:spPr>
          <a:xfrm rot="19959156">
            <a:off x="4347656" y="3934155"/>
            <a:ext cx="941523"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Left 11">
            <a:extLst>
              <a:ext uri="{FF2B5EF4-FFF2-40B4-BE49-F238E27FC236}">
                <a16:creationId xmlns:a16="http://schemas.microsoft.com/office/drawing/2014/main" id="{83534077-9153-484D-9E07-684B86A76678}"/>
              </a:ext>
            </a:extLst>
          </p:cNvPr>
          <p:cNvSpPr/>
          <p:nvPr/>
        </p:nvSpPr>
        <p:spPr>
          <a:xfrm rot="1427007">
            <a:off x="3090356" y="4996173"/>
            <a:ext cx="941523"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Left 12">
            <a:extLst>
              <a:ext uri="{FF2B5EF4-FFF2-40B4-BE49-F238E27FC236}">
                <a16:creationId xmlns:a16="http://schemas.microsoft.com/office/drawing/2014/main" id="{0CFA797B-050D-4DDA-B1DC-04C2C3507487}"/>
              </a:ext>
            </a:extLst>
          </p:cNvPr>
          <p:cNvSpPr/>
          <p:nvPr/>
        </p:nvSpPr>
        <p:spPr>
          <a:xfrm rot="19959156">
            <a:off x="8539890" y="3342897"/>
            <a:ext cx="941523"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3701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C67E3AC-5065-4663-90B5-F501DD183F9F}"/>
              </a:ext>
            </a:extLst>
          </p:cNvPr>
          <p:cNvGraphicFramePr>
            <a:graphicFrameLocks noGrp="1"/>
          </p:cNvGraphicFramePr>
          <p:nvPr>
            <p:ph idx="1"/>
          </p:nvPr>
        </p:nvGraphicFramePr>
        <p:xfrm>
          <a:off x="2089952" y="1496590"/>
          <a:ext cx="7683624" cy="3994591"/>
        </p:xfrm>
        <a:graphic>
          <a:graphicData uri="http://schemas.openxmlformats.org/drawingml/2006/table">
            <a:tbl>
              <a:tblPr firstRow="1" firstCol="1" bandRow="1"/>
              <a:tblGrid>
                <a:gridCol w="4131899">
                  <a:extLst>
                    <a:ext uri="{9D8B030D-6E8A-4147-A177-3AD203B41FA5}">
                      <a16:colId xmlns:a16="http://schemas.microsoft.com/office/drawing/2014/main" val="3783096517"/>
                    </a:ext>
                  </a:extLst>
                </a:gridCol>
                <a:gridCol w="3551725">
                  <a:extLst>
                    <a:ext uri="{9D8B030D-6E8A-4147-A177-3AD203B41FA5}">
                      <a16:colId xmlns:a16="http://schemas.microsoft.com/office/drawing/2014/main" val="1795594577"/>
                    </a:ext>
                  </a:extLst>
                </a:gridCol>
              </a:tblGrid>
              <a:tr h="215922">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REQUESTER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542" marR="47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PAYROLL STAFF RESPONSE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542" marR="47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785164796"/>
                  </a:ext>
                </a:extLst>
              </a:tr>
              <a:tr h="3778669">
                <a:tc>
                  <a:txBody>
                    <a:bodyPr/>
                    <a:lstStyle/>
                    <a:p>
                      <a:pPr marL="0" marR="0">
                        <a:spcBef>
                          <a:spcPts val="0"/>
                        </a:spcBef>
                        <a:spcAft>
                          <a:spcPts val="0"/>
                        </a:spcAft>
                      </a:pPr>
                      <a:r>
                        <a:rPr lang="en-US" sz="700" b="1" dirty="0">
                          <a:effectLst/>
                          <a:latin typeface="Calibri" panose="020F0502020204030204" pitchFamily="34" charset="0"/>
                          <a:ea typeface="Times New Roman" panose="02020603050405020304" pitchFamily="18" charset="0"/>
                          <a:cs typeface="Times New Roman" panose="02020603050405020304" pitchFamily="18" charset="0"/>
                        </a:rPr>
                        <a:t>From:</a:t>
                      </a:r>
                      <a:r>
                        <a:rPr lang="en-US" sz="7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[Employee name] &lt;message.me00101167300@gmail.com&gt; </a:t>
                      </a:r>
                      <a:br>
                        <a:rPr lang="en-US" sz="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Sent: Tuesday, September 7, 2021 3:21 PM</a:t>
                      </a:r>
                      <a:br>
                        <a:rPr lang="en-US" sz="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To: [Payroll Staff]</a:t>
                      </a:r>
                      <a:br>
                        <a:rPr lang="en-US" sz="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Subject: EXT: Re: EXT: Re: EXT: Re: EXT: I would like to make a change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Thank you.</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Sent: Tuesday, </a:t>
                      </a:r>
                      <a:r>
                        <a:rPr lang="en-US" sz="800" b="1"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September 7, 2021 12:08 PM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br>
                        <a:rPr lang="en-US" sz="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[Payroll Staff]</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How are you doing today? Can you please confirm the pay cycle that the new account would be effective?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On Tue, </a:t>
                      </a:r>
                      <a:r>
                        <a:rPr lang="en-US" sz="8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Sep 7, 2021 at 12:04 AM</a:t>
                      </a: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[employee name] &lt;</a:t>
                      </a:r>
                      <a:r>
                        <a:rPr lang="en-US" sz="800" b="1"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message.me00101167300@gmail.com</a:t>
                      </a: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&gt; wrote: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Hello [Payroll Staff],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Thanks for the assistance. Can you please confirm the pay date that the change would be effective?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7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700" b="1" dirty="0">
                          <a:effectLst/>
                          <a:latin typeface="Tahoma" panose="020B060403050404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542" marR="47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On Tue, Sep 7, 2021 at 8:11 PM [Payroll Staff] wrote: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 [employee name]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Sorry if I have not responded to you, I have been extremely busy</a:t>
                      </a:r>
                      <a:r>
                        <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It should be effective for 09/17 paycheck.</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Thanks,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[Payroll Staff]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542" marR="47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678414"/>
                  </a:ext>
                </a:extLst>
              </a:tr>
            </a:tbl>
          </a:graphicData>
        </a:graphic>
      </p:graphicFrame>
      <p:sp>
        <p:nvSpPr>
          <p:cNvPr id="3" name="Content Placeholder 2">
            <a:extLst>
              <a:ext uri="{FF2B5EF4-FFF2-40B4-BE49-F238E27FC236}">
                <a16:creationId xmlns:a16="http://schemas.microsoft.com/office/drawing/2014/main" id="{71B7A3A8-5C27-4B04-B643-E8188DF6884F}"/>
              </a:ext>
            </a:extLst>
          </p:cNvPr>
          <p:cNvSpPr>
            <a:spLocks noGrp="1"/>
          </p:cNvSpPr>
          <p:nvPr>
            <p:ph idx="13"/>
          </p:nvPr>
        </p:nvSpPr>
        <p:spPr>
          <a:xfrm>
            <a:off x="2152650" y="1935890"/>
            <a:ext cx="7886700" cy="384403"/>
          </a:xfrm>
        </p:spPr>
        <p:txBody>
          <a:bodyPr>
            <a:normAutofit fontScale="92500" lnSpcReduction="10000"/>
          </a:bodyPr>
          <a:lstStyle/>
          <a:p>
            <a:endParaRPr lang="en-US" dirty="0"/>
          </a:p>
        </p:txBody>
      </p:sp>
      <p:sp>
        <p:nvSpPr>
          <p:cNvPr id="4" name="Date Placeholder 3">
            <a:extLst>
              <a:ext uri="{FF2B5EF4-FFF2-40B4-BE49-F238E27FC236}">
                <a16:creationId xmlns:a16="http://schemas.microsoft.com/office/drawing/2014/main" id="{C778D3AF-8A19-41C1-8E13-5D83219F09E2}"/>
              </a:ext>
            </a:extLst>
          </p:cNvPr>
          <p:cNvSpPr>
            <a:spLocks noGrp="1"/>
          </p:cNvSpPr>
          <p:nvPr>
            <p:ph type="dt" sz="half" idx="14"/>
          </p:nvPr>
        </p:nvSpPr>
        <p:spPr/>
        <p:txBody>
          <a:bodyPr/>
          <a:lstStyle/>
          <a:p>
            <a:fld id="{9818367A-6BB0-449D-B839-5737B2510203}" type="datetime1">
              <a:rPr lang="en-US" smtClean="0"/>
              <a:pPr/>
              <a:t>2/28/22</a:t>
            </a:fld>
            <a:endParaRPr lang="en-US" dirty="0"/>
          </a:p>
        </p:txBody>
      </p:sp>
      <p:sp>
        <p:nvSpPr>
          <p:cNvPr id="5" name="Footer Placeholder 4">
            <a:extLst>
              <a:ext uri="{FF2B5EF4-FFF2-40B4-BE49-F238E27FC236}">
                <a16:creationId xmlns:a16="http://schemas.microsoft.com/office/drawing/2014/main" id="{382B7581-D3C8-423F-A021-C3B10BA6BE9D}"/>
              </a:ext>
            </a:extLst>
          </p:cNvPr>
          <p:cNvSpPr>
            <a:spLocks noGrp="1"/>
          </p:cNvSpPr>
          <p:nvPr>
            <p:ph type="ftr" sz="quarter" idx="15"/>
          </p:nvPr>
        </p:nvSpPr>
        <p:spPr/>
        <p:txBody>
          <a:bodyPr/>
          <a:lstStyle/>
          <a:p>
            <a:r>
              <a:rPr lang="en-US"/>
              <a:t>MACOMPTROLLER.ORG</a:t>
            </a:r>
            <a:endParaRPr lang="en-US" dirty="0"/>
          </a:p>
        </p:txBody>
      </p:sp>
      <p:sp>
        <p:nvSpPr>
          <p:cNvPr id="6" name="Slide Number Placeholder 5">
            <a:extLst>
              <a:ext uri="{FF2B5EF4-FFF2-40B4-BE49-F238E27FC236}">
                <a16:creationId xmlns:a16="http://schemas.microsoft.com/office/drawing/2014/main" id="{54E26091-4378-4670-8C8A-C24007AEDB05}"/>
              </a:ext>
            </a:extLst>
          </p:cNvPr>
          <p:cNvSpPr>
            <a:spLocks noGrp="1"/>
          </p:cNvSpPr>
          <p:nvPr>
            <p:ph type="sldNum" sz="quarter" idx="16"/>
          </p:nvPr>
        </p:nvSpPr>
        <p:spPr/>
        <p:txBody>
          <a:bodyPr/>
          <a:lstStyle/>
          <a:p>
            <a:fld id="{4AACCEE3-F7F8-47D7-9F4B-B055A5BBFADA}" type="slidenum">
              <a:rPr lang="en-US" smtClean="0"/>
              <a:pPr/>
              <a:t>75</a:t>
            </a:fld>
            <a:endParaRPr lang="en-US" dirty="0"/>
          </a:p>
        </p:txBody>
      </p:sp>
      <p:sp>
        <p:nvSpPr>
          <p:cNvPr id="7" name="Title 6">
            <a:extLst>
              <a:ext uri="{FF2B5EF4-FFF2-40B4-BE49-F238E27FC236}">
                <a16:creationId xmlns:a16="http://schemas.microsoft.com/office/drawing/2014/main" id="{1C2C4CD0-B3B7-4D72-B30C-4CB49AE05E92}"/>
              </a:ext>
            </a:extLst>
          </p:cNvPr>
          <p:cNvSpPr>
            <a:spLocks noGrp="1"/>
          </p:cNvSpPr>
          <p:nvPr>
            <p:ph type="title"/>
          </p:nvPr>
        </p:nvSpPr>
        <p:spPr/>
        <p:txBody>
          <a:bodyPr>
            <a:normAutofit fontScale="90000"/>
          </a:bodyPr>
          <a:lstStyle/>
          <a:p>
            <a:pPr algn="ctr"/>
            <a:r>
              <a:rPr lang="en-US" dirty="0"/>
              <a:t>CYBER AND FRAUD RISKS</a:t>
            </a:r>
          </a:p>
        </p:txBody>
      </p:sp>
      <p:sp>
        <p:nvSpPr>
          <p:cNvPr id="9" name="Arrow: Left 8">
            <a:extLst>
              <a:ext uri="{FF2B5EF4-FFF2-40B4-BE49-F238E27FC236}">
                <a16:creationId xmlns:a16="http://schemas.microsoft.com/office/drawing/2014/main" id="{1FDDEC6C-6FFD-4737-91E0-A19E17C70F34}"/>
              </a:ext>
            </a:extLst>
          </p:cNvPr>
          <p:cNvSpPr/>
          <p:nvPr/>
        </p:nvSpPr>
        <p:spPr>
          <a:xfrm rot="20941568">
            <a:off x="4217084" y="3134184"/>
            <a:ext cx="941523"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Left 9">
            <a:extLst>
              <a:ext uri="{FF2B5EF4-FFF2-40B4-BE49-F238E27FC236}">
                <a16:creationId xmlns:a16="http://schemas.microsoft.com/office/drawing/2014/main" id="{7929240C-FA70-443C-AF85-A19897E683B6}"/>
              </a:ext>
            </a:extLst>
          </p:cNvPr>
          <p:cNvSpPr/>
          <p:nvPr/>
        </p:nvSpPr>
        <p:spPr>
          <a:xfrm rot="781840">
            <a:off x="3504567" y="4481118"/>
            <a:ext cx="941523"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Arrow: Left 10">
            <a:extLst>
              <a:ext uri="{FF2B5EF4-FFF2-40B4-BE49-F238E27FC236}">
                <a16:creationId xmlns:a16="http://schemas.microsoft.com/office/drawing/2014/main" id="{B409A4EC-5254-4DAA-97CC-05964D7F95C6}"/>
              </a:ext>
            </a:extLst>
          </p:cNvPr>
          <p:cNvSpPr/>
          <p:nvPr/>
        </p:nvSpPr>
        <p:spPr>
          <a:xfrm rot="6735574">
            <a:off x="7601420" y="3871160"/>
            <a:ext cx="1066011" cy="259672"/>
          </a:xfrm>
          <a:prstGeom prst="leftArrow">
            <a:avLst>
              <a:gd name="adj1" fmla="val 6043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29632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F04962-5CB8-4DD0-BF9E-D15312D0A20E}"/>
              </a:ext>
            </a:extLst>
          </p:cNvPr>
          <p:cNvSpPr>
            <a:spLocks noGrp="1"/>
          </p:cNvSpPr>
          <p:nvPr>
            <p:ph idx="1"/>
          </p:nvPr>
        </p:nvSpPr>
        <p:spPr>
          <a:xfrm>
            <a:off x="985117" y="1431903"/>
            <a:ext cx="9816643" cy="4724400"/>
          </a:xfrm>
        </p:spPr>
        <p:txBody>
          <a:bodyPr>
            <a:normAutofit fontScale="92500"/>
          </a:bodyPr>
          <a:lstStyle/>
          <a:p>
            <a:pPr marL="257168" indent="-257168">
              <a:spcBef>
                <a:spcPts val="0"/>
              </a:spcBef>
              <a:buFont typeface="Symbol" panose="05050102010706020507" pitchFamily="18" charset="2"/>
              <a:buChar char=""/>
              <a:defRPr/>
            </a:pPr>
            <a:r>
              <a:rPr lang="en-US" sz="1800" dirty="0">
                <a:solidFill>
                  <a:srgbClr val="FF0000"/>
                </a:solidFill>
                <a:latin typeface="Century Gothic" panose="020B0502020202020204" pitchFamily="34" charset="0"/>
              </a:rPr>
              <a:t>Fraudster was sophisticated!</a:t>
            </a: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ea typeface="Times New Roman" panose="02020603050405020304" pitchFamily="18" charset="0"/>
              </a:rPr>
              <a:t>Familiar with payment process using normal verbiage for making a payroll change</a:t>
            </a: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rPr>
              <a:t>Acted friendly like they were the employee</a:t>
            </a: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ea typeface="Times New Roman" panose="02020603050405020304" pitchFamily="18" charset="0"/>
              </a:rPr>
              <a:t>Email sent from “Gmail” account from iPhone and not official work email account (although work accounts can be spoofed)</a:t>
            </a:r>
            <a:endParaRPr lang="en-US" sz="900" dirty="0">
              <a:latin typeface="Century Gothic" panose="020B0502020202020204" pitchFamily="34" charset="0"/>
              <a:ea typeface="Calibri" panose="020F0502020204030204" pitchFamily="34" charset="0"/>
            </a:endParaRP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ea typeface="Times New Roman" panose="02020603050405020304" pitchFamily="18" charset="0"/>
              </a:rPr>
              <a:t>Banking information sent in email (and official attachment with cancelled fraudulent check)</a:t>
            </a:r>
            <a:endParaRPr lang="en-US" sz="900" dirty="0">
              <a:latin typeface="Century Gothic" panose="020B0502020202020204" pitchFamily="34" charset="0"/>
              <a:ea typeface="Calibri" panose="020F0502020204030204" pitchFamily="34" charset="0"/>
            </a:endParaRPr>
          </a:p>
          <a:p>
            <a:pPr marL="557199" lvl="1" indent="-214308">
              <a:spcBef>
                <a:spcPts val="450"/>
              </a:spcBef>
              <a:spcAft>
                <a:spcPts val="450"/>
              </a:spcAft>
              <a:buFont typeface="Courier New" panose="02070309020205020404" pitchFamily="49" charset="0"/>
              <a:buChar char="o"/>
              <a:defRPr/>
            </a:pPr>
            <a:r>
              <a:rPr lang="en-US" sz="1400" dirty="0" err="1">
                <a:latin typeface="Century Gothic" panose="020B0502020202020204" pitchFamily="34" charset="0"/>
                <a:ea typeface="Times New Roman" panose="02020603050405020304" pitchFamily="18" charset="0"/>
              </a:rPr>
              <a:t>GoBank</a:t>
            </a:r>
            <a:r>
              <a:rPr lang="en-US" sz="1400" dirty="0">
                <a:latin typeface="Century Gothic" panose="020B0502020202020204" pitchFamily="34" charset="0"/>
                <a:ea typeface="Times New Roman" panose="02020603050405020304" pitchFamily="18" charset="0"/>
              </a:rPr>
              <a:t> accounts are usually suspect to launder fraudulently stolen funds since these can not be recovered</a:t>
            </a:r>
            <a:endParaRPr lang="en-US" sz="900" dirty="0">
              <a:latin typeface="Century Gothic" panose="020B0502020202020204" pitchFamily="34" charset="0"/>
              <a:ea typeface="Calibri" panose="020F0502020204030204" pitchFamily="34" charset="0"/>
            </a:endParaRP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ea typeface="Times New Roman" panose="02020603050405020304" pitchFamily="18" charset="0"/>
              </a:rPr>
              <a:t>Multiple emails pressuring for response (note one sent at 12 am outside normal employee hours)</a:t>
            </a:r>
          </a:p>
          <a:p>
            <a:pPr marL="557199" lvl="1" indent="-214308">
              <a:spcBef>
                <a:spcPts val="0"/>
              </a:spcBef>
              <a:buFont typeface="Courier New" panose="02070309020205020404" pitchFamily="49" charset="0"/>
              <a:buChar char="o"/>
              <a:defRPr/>
            </a:pPr>
            <a:endParaRPr lang="en-US" sz="1400" dirty="0">
              <a:latin typeface="Century Gothic" panose="020B0502020202020204" pitchFamily="34" charset="0"/>
              <a:ea typeface="Calibri" panose="020F0502020204030204" pitchFamily="34" charset="0"/>
            </a:endParaRPr>
          </a:p>
          <a:p>
            <a:pPr marL="342892" lvl="1" indent="0">
              <a:spcBef>
                <a:spcPts val="0"/>
              </a:spcBef>
              <a:buNone/>
              <a:defRPr/>
            </a:pPr>
            <a:endParaRPr lang="en-US" sz="900" dirty="0">
              <a:latin typeface="Century Gothic" panose="020B0502020202020204" pitchFamily="34" charset="0"/>
              <a:ea typeface="Calibri" panose="020F0502020204030204" pitchFamily="34" charset="0"/>
            </a:endParaRPr>
          </a:p>
          <a:p>
            <a:pPr marL="257168" indent="-257168">
              <a:spcBef>
                <a:spcPts val="0"/>
              </a:spcBef>
              <a:buFont typeface="Symbol" panose="05050102010706020507" pitchFamily="18" charset="2"/>
              <a:buChar char=""/>
              <a:defRPr/>
            </a:pPr>
            <a:r>
              <a:rPr lang="en-US" sz="1600" dirty="0">
                <a:solidFill>
                  <a:srgbClr val="0070C0"/>
                </a:solidFill>
                <a:latin typeface="Century Gothic" panose="020B0502020202020204" pitchFamily="34" charset="0"/>
                <a:ea typeface="Times New Roman" panose="02020603050405020304" pitchFamily="18" charset="0"/>
              </a:rPr>
              <a:t>Payroll Staff – Multiple Staff made changes as simple transactions, w/o enough controls</a:t>
            </a:r>
            <a:endParaRPr lang="en-US" sz="1000" dirty="0">
              <a:solidFill>
                <a:srgbClr val="0070C0"/>
              </a:solidFill>
              <a:latin typeface="Century Gothic" panose="020B0502020202020204" pitchFamily="34" charset="0"/>
              <a:ea typeface="Calibri" panose="020F0502020204030204" pitchFamily="34" charset="0"/>
            </a:endParaRP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ea typeface="Times New Roman" panose="02020603050405020304" pitchFamily="18" charset="0"/>
              </a:rPr>
              <a:t>All activity done solely through email</a:t>
            </a:r>
            <a:endParaRPr lang="en-US" sz="900" dirty="0">
              <a:latin typeface="Century Gothic" panose="020B0502020202020204" pitchFamily="34" charset="0"/>
              <a:ea typeface="Calibri" panose="020F0502020204030204" pitchFamily="34" charset="0"/>
            </a:endParaRP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ea typeface="Times New Roman" panose="02020603050405020304" pitchFamily="18" charset="0"/>
              </a:rPr>
              <a:t>Relied solely on email and failed to perform any validation that requester was the actual employee   </a:t>
            </a:r>
            <a:endParaRPr lang="en-US" sz="900" dirty="0">
              <a:latin typeface="Century Gothic" panose="020B0502020202020204" pitchFamily="34" charset="0"/>
              <a:ea typeface="Calibri" panose="020F0502020204030204" pitchFamily="34" charset="0"/>
            </a:endParaRPr>
          </a:p>
          <a:p>
            <a:pPr marL="557199" lvl="1" indent="-214308">
              <a:spcBef>
                <a:spcPts val="450"/>
              </a:spcBef>
              <a:spcAft>
                <a:spcPts val="450"/>
              </a:spcAft>
              <a:buFont typeface="Courier New" panose="02070309020205020404" pitchFamily="49" charset="0"/>
              <a:buChar char="o"/>
              <a:defRPr/>
            </a:pPr>
            <a:r>
              <a:rPr lang="en-US" sz="1400" dirty="0">
                <a:latin typeface="Century Gothic" panose="020B0502020202020204" pitchFamily="34" charset="0"/>
                <a:ea typeface="Times New Roman" panose="02020603050405020304" pitchFamily="18" charset="0"/>
              </a:rPr>
              <a:t>Payroll staff responses demonstrate very busy so pressured to get requests done both before and after request</a:t>
            </a:r>
            <a:endParaRPr lang="en-US" sz="900" dirty="0">
              <a:latin typeface="Century Gothic" panose="020B0502020202020204" pitchFamily="34" charset="0"/>
              <a:ea typeface="Calibri" panose="020F0502020204030204" pitchFamily="34" charset="0"/>
            </a:endParaRPr>
          </a:p>
          <a:p>
            <a:pPr algn="ctr"/>
            <a:r>
              <a:rPr lang="en-US" sz="3200" dirty="0"/>
              <a:t> </a:t>
            </a:r>
            <a:r>
              <a:rPr lang="en-US" sz="2000" i="1" dirty="0">
                <a:solidFill>
                  <a:schemeClr val="accent6">
                    <a:lumMod val="75000"/>
                  </a:schemeClr>
                </a:solidFill>
              </a:rPr>
              <a:t>GOOD NEWS - CTR PAYROLL STAFF CAUGHT THIS BEFORE PAYROLL RAN BECAUSE WE CONFIRM ALL CHANGES!!!</a:t>
            </a:r>
            <a:endParaRPr lang="en-US" sz="3200" i="1" dirty="0">
              <a:solidFill>
                <a:schemeClr val="accent6">
                  <a:lumMod val="75000"/>
                </a:schemeClr>
              </a:solidFill>
            </a:endParaRPr>
          </a:p>
        </p:txBody>
      </p:sp>
      <p:sp>
        <p:nvSpPr>
          <p:cNvPr id="4" name="Date Placeholder 3">
            <a:extLst>
              <a:ext uri="{FF2B5EF4-FFF2-40B4-BE49-F238E27FC236}">
                <a16:creationId xmlns:a16="http://schemas.microsoft.com/office/drawing/2014/main" id="{816BBD07-889B-4D4F-ACBE-F3ADB91307DE}"/>
              </a:ext>
            </a:extLst>
          </p:cNvPr>
          <p:cNvSpPr>
            <a:spLocks noGrp="1"/>
          </p:cNvSpPr>
          <p:nvPr>
            <p:ph type="dt" sz="half" idx="14"/>
          </p:nvPr>
        </p:nvSpPr>
        <p:spPr/>
        <p:txBody>
          <a:bodyPr/>
          <a:lstStyle/>
          <a:p>
            <a:fld id="{9818367A-6BB0-449D-B839-5737B2510203}" type="datetime1">
              <a:rPr lang="en-US" smtClean="0"/>
              <a:pPr/>
              <a:t>2/28/22</a:t>
            </a:fld>
            <a:endParaRPr lang="en-US" dirty="0"/>
          </a:p>
        </p:txBody>
      </p:sp>
      <p:sp>
        <p:nvSpPr>
          <p:cNvPr id="5" name="Footer Placeholder 4">
            <a:extLst>
              <a:ext uri="{FF2B5EF4-FFF2-40B4-BE49-F238E27FC236}">
                <a16:creationId xmlns:a16="http://schemas.microsoft.com/office/drawing/2014/main" id="{C18059FD-7C7C-44C3-8D21-E0BAEE1579BD}"/>
              </a:ext>
            </a:extLst>
          </p:cNvPr>
          <p:cNvSpPr>
            <a:spLocks noGrp="1"/>
          </p:cNvSpPr>
          <p:nvPr>
            <p:ph type="ftr" sz="quarter" idx="15"/>
          </p:nvPr>
        </p:nvSpPr>
        <p:spPr/>
        <p:txBody>
          <a:bodyPr/>
          <a:lstStyle/>
          <a:p>
            <a:r>
              <a:rPr lang="en-US"/>
              <a:t>MACOMPTROLLER.ORG</a:t>
            </a:r>
            <a:endParaRPr lang="en-US" dirty="0"/>
          </a:p>
        </p:txBody>
      </p:sp>
      <p:sp>
        <p:nvSpPr>
          <p:cNvPr id="6" name="Slide Number Placeholder 5">
            <a:extLst>
              <a:ext uri="{FF2B5EF4-FFF2-40B4-BE49-F238E27FC236}">
                <a16:creationId xmlns:a16="http://schemas.microsoft.com/office/drawing/2014/main" id="{3B9ED634-7FB3-47BE-A2C1-C40F65701A93}"/>
              </a:ext>
            </a:extLst>
          </p:cNvPr>
          <p:cNvSpPr>
            <a:spLocks noGrp="1"/>
          </p:cNvSpPr>
          <p:nvPr>
            <p:ph type="sldNum" sz="quarter" idx="16"/>
          </p:nvPr>
        </p:nvSpPr>
        <p:spPr/>
        <p:txBody>
          <a:bodyPr/>
          <a:lstStyle/>
          <a:p>
            <a:fld id="{4AACCEE3-F7F8-47D7-9F4B-B055A5BBFADA}" type="slidenum">
              <a:rPr lang="en-US" smtClean="0"/>
              <a:pPr/>
              <a:t>76</a:t>
            </a:fld>
            <a:endParaRPr lang="en-US" dirty="0"/>
          </a:p>
        </p:txBody>
      </p:sp>
      <p:sp>
        <p:nvSpPr>
          <p:cNvPr id="7" name="Title 6">
            <a:extLst>
              <a:ext uri="{FF2B5EF4-FFF2-40B4-BE49-F238E27FC236}">
                <a16:creationId xmlns:a16="http://schemas.microsoft.com/office/drawing/2014/main" id="{39A3A61D-3397-4066-95D1-59B643AEC503}"/>
              </a:ext>
            </a:extLst>
          </p:cNvPr>
          <p:cNvSpPr>
            <a:spLocks noGrp="1"/>
          </p:cNvSpPr>
          <p:nvPr>
            <p:ph type="title"/>
          </p:nvPr>
        </p:nvSpPr>
        <p:spPr/>
        <p:txBody>
          <a:bodyPr>
            <a:normAutofit fontScale="90000"/>
          </a:bodyPr>
          <a:lstStyle/>
          <a:p>
            <a:pPr algn="ctr"/>
            <a:r>
              <a:rPr lang="en-US" dirty="0">
                <a:solidFill>
                  <a:srgbClr val="FF0000"/>
                </a:solidFill>
              </a:rPr>
              <a:t>RED FLAGS!!!</a:t>
            </a:r>
            <a:endParaRPr lang="en-US" dirty="0"/>
          </a:p>
        </p:txBody>
      </p:sp>
    </p:spTree>
    <p:extLst>
      <p:ext uri="{BB962C8B-B14F-4D97-AF65-F5344CB8AC3E}">
        <p14:creationId xmlns:p14="http://schemas.microsoft.com/office/powerpoint/2010/main" val="1946355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95C541-4E46-4DE7-81A3-D6EE025AD1F2}"/>
              </a:ext>
            </a:extLst>
          </p:cNvPr>
          <p:cNvSpPr>
            <a:spLocks noGrp="1"/>
          </p:cNvSpPr>
          <p:nvPr>
            <p:ph idx="1"/>
          </p:nvPr>
        </p:nvSpPr>
        <p:spPr>
          <a:xfrm>
            <a:off x="1128199" y="1328840"/>
            <a:ext cx="9880782" cy="4723304"/>
          </a:xfrm>
        </p:spPr>
        <p:txBody>
          <a:bodyPr>
            <a:normAutofit fontScale="40000" lnSpcReduction="20000"/>
          </a:bodyPr>
          <a:lstStyle/>
          <a:p>
            <a:pPr marL="257168" indent="-257168">
              <a:spcBef>
                <a:spcPts val="450"/>
              </a:spcBef>
              <a:spcAft>
                <a:spcPts val="450"/>
              </a:spcAft>
              <a:buFont typeface="Symbol" panose="05050102010706020507" pitchFamily="18" charset="2"/>
              <a:buChar char=""/>
            </a:pPr>
            <a:r>
              <a:rPr lang="en-US" sz="3400" dirty="0">
                <a:latin typeface="Century Gothic" panose="020B0502020202020204" pitchFamily="34" charset="0"/>
              </a:rPr>
              <a:t>Payroll data is one of the most sensitive data that a Department manages (</a:t>
            </a:r>
            <a:r>
              <a:rPr lang="en-US" sz="3400" dirty="0">
                <a:solidFill>
                  <a:srgbClr val="FF0000"/>
                </a:solidFill>
                <a:latin typeface="Century Gothic" panose="020B0502020202020204" pitchFamily="34" charset="0"/>
              </a:rPr>
              <a:t>includes retiree data and funds)</a:t>
            </a:r>
          </a:p>
          <a:p>
            <a:pPr marL="257168" indent="-257168">
              <a:spcBef>
                <a:spcPts val="450"/>
              </a:spcBef>
              <a:spcAft>
                <a:spcPts val="450"/>
              </a:spcAft>
              <a:buFont typeface="Symbol" panose="05050102010706020507" pitchFamily="18" charset="2"/>
              <a:buChar char=""/>
            </a:pPr>
            <a:r>
              <a:rPr lang="en-US" sz="3400" dirty="0">
                <a:latin typeface="Century Gothic" panose="020B0502020202020204" pitchFamily="34" charset="0"/>
              </a:rPr>
              <a:t>Payroll staff obligated to protect Personally Identifiable Data (PII) such as banking info under M.G.L. c. 93H </a:t>
            </a:r>
          </a:p>
          <a:p>
            <a:pPr marL="257168" indent="-257168">
              <a:spcBef>
                <a:spcPts val="450"/>
              </a:spcBef>
              <a:spcAft>
                <a:spcPts val="450"/>
              </a:spcAft>
              <a:buFont typeface="Symbol" panose="05050102010706020507" pitchFamily="18" charset="2"/>
              <a:buChar char=""/>
            </a:pPr>
            <a:r>
              <a:rPr lang="en-US" sz="3400" dirty="0">
                <a:latin typeface="Century Gothic" panose="020B0502020202020204" pitchFamily="34" charset="0"/>
              </a:rPr>
              <a:t>Payroll change requests by email can be hidden cyber phishing emails with malware or ransomware in attachments</a:t>
            </a:r>
          </a:p>
          <a:p>
            <a:pPr marL="257168" indent="-257168">
              <a:spcBef>
                <a:spcPts val="450"/>
              </a:spcBef>
              <a:spcAft>
                <a:spcPts val="450"/>
              </a:spcAft>
              <a:buFont typeface="Symbol" panose="05050102010706020507" pitchFamily="18" charset="2"/>
              <a:buChar char=""/>
            </a:pPr>
            <a:r>
              <a:rPr lang="en-US" sz="3400" i="1" dirty="0">
                <a:solidFill>
                  <a:srgbClr val="FF0000"/>
                </a:solidFill>
                <a:latin typeface="Century Gothic" panose="020B0502020202020204" pitchFamily="34" charset="0"/>
              </a:rPr>
              <a:t>THE BAD NEWS:  Payroll fraud and theft results in significant harm (not an “oops”)</a:t>
            </a:r>
          </a:p>
          <a:p>
            <a:pPr marL="557199" lvl="1" indent="-214308">
              <a:spcBef>
                <a:spcPts val="450"/>
              </a:spcBef>
              <a:spcAft>
                <a:spcPts val="450"/>
              </a:spcAft>
              <a:buFont typeface="Courier New" panose="02070309020205020404" pitchFamily="49" charset="0"/>
              <a:buChar char="o"/>
            </a:pPr>
            <a:r>
              <a:rPr lang="en-US" sz="3400" dirty="0">
                <a:latin typeface="Century Gothic" panose="020B0502020202020204" pitchFamily="34" charset="0"/>
              </a:rPr>
              <a:t>Loss of employee funds (fiscal harm)</a:t>
            </a:r>
          </a:p>
          <a:p>
            <a:pPr marL="557199" lvl="1" indent="-214308">
              <a:spcBef>
                <a:spcPts val="450"/>
              </a:spcBef>
              <a:spcAft>
                <a:spcPts val="450"/>
              </a:spcAft>
              <a:buFont typeface="Courier New" panose="02070309020205020404" pitchFamily="49" charset="0"/>
              <a:buChar char="o"/>
            </a:pPr>
            <a:r>
              <a:rPr lang="en-US" sz="3400" dirty="0">
                <a:latin typeface="Century Gothic" panose="020B0502020202020204" pitchFamily="34" charset="0"/>
              </a:rPr>
              <a:t>Data Breach under M.G.L. c. 93H (fiscal harm for notices, credit reporting costs)</a:t>
            </a:r>
          </a:p>
          <a:p>
            <a:pPr marL="557199" lvl="1" indent="-214308">
              <a:spcBef>
                <a:spcPts val="450"/>
              </a:spcBef>
              <a:spcAft>
                <a:spcPts val="450"/>
              </a:spcAft>
              <a:buFont typeface="Courier New" panose="02070309020205020404" pitchFamily="49" charset="0"/>
              <a:buChar char="o"/>
            </a:pPr>
            <a:r>
              <a:rPr lang="en-US" sz="3400" dirty="0">
                <a:latin typeface="Century Gothic" panose="020B0502020202020204" pitchFamily="34" charset="0"/>
              </a:rPr>
              <a:t>Office (public reputational harm) and potential financial audit findings (federal findings if federal funds)</a:t>
            </a:r>
          </a:p>
          <a:p>
            <a:pPr marL="557199" lvl="1" indent="-214308">
              <a:spcBef>
                <a:spcPts val="450"/>
              </a:spcBef>
              <a:spcAft>
                <a:spcPts val="450"/>
              </a:spcAft>
              <a:buFont typeface="Courier New" panose="02070309020205020404" pitchFamily="49" charset="0"/>
              <a:buChar char="o"/>
            </a:pPr>
            <a:r>
              <a:rPr lang="en-US" sz="3400" i="1" dirty="0">
                <a:solidFill>
                  <a:srgbClr val="FF0000"/>
                </a:solidFill>
                <a:latin typeface="Century Gothic" panose="020B0502020202020204" pitchFamily="34" charset="0"/>
              </a:rPr>
              <a:t>Cyber breach </a:t>
            </a:r>
            <a:r>
              <a:rPr lang="en-US" sz="3400" dirty="0">
                <a:latin typeface="Century Gothic" panose="020B0502020202020204" pitchFamily="34" charset="0"/>
              </a:rPr>
              <a:t>or incident if attachments contain malware or ransomware and can halt Department or secretariat operations for weeks</a:t>
            </a:r>
          </a:p>
          <a:p>
            <a:pPr marL="557199" lvl="1" indent="-214308">
              <a:spcBef>
                <a:spcPts val="450"/>
              </a:spcBef>
              <a:spcAft>
                <a:spcPts val="450"/>
              </a:spcAft>
              <a:buFont typeface="Courier New" panose="02070309020205020404" pitchFamily="49" charset="0"/>
              <a:buChar char="o"/>
            </a:pPr>
            <a:r>
              <a:rPr lang="en-US" sz="3400" dirty="0">
                <a:latin typeface="Century Gothic" panose="020B0502020202020204" pitchFamily="34" charset="0"/>
              </a:rPr>
              <a:t>Significant personal and financial stress to employee </a:t>
            </a:r>
          </a:p>
          <a:p>
            <a:pPr lvl="2">
              <a:spcBef>
                <a:spcPts val="450"/>
              </a:spcBef>
              <a:spcAft>
                <a:spcPts val="450"/>
              </a:spcAft>
              <a:buFont typeface="Wingdings" panose="05000000000000000000" pitchFamily="2" charset="2"/>
              <a:buChar char=""/>
            </a:pPr>
            <a:r>
              <a:rPr lang="en-US" sz="3400" b="1" dirty="0">
                <a:latin typeface="Century Gothic" panose="020B0502020202020204" pitchFamily="34" charset="0"/>
              </a:rPr>
              <a:t>Identify theft</a:t>
            </a:r>
          </a:p>
          <a:p>
            <a:pPr lvl="2">
              <a:spcBef>
                <a:spcPts val="450"/>
              </a:spcBef>
              <a:spcAft>
                <a:spcPts val="450"/>
              </a:spcAft>
              <a:buFont typeface="Wingdings" panose="05000000000000000000" pitchFamily="2" charset="2"/>
              <a:buChar char=""/>
            </a:pPr>
            <a:r>
              <a:rPr lang="en-US" sz="3400" b="1" dirty="0">
                <a:latin typeface="Century Gothic" panose="020B0502020202020204" pitchFamily="34" charset="0"/>
              </a:rPr>
              <a:t>potential theft of all funds in bank account</a:t>
            </a:r>
          </a:p>
          <a:p>
            <a:pPr lvl="2">
              <a:spcBef>
                <a:spcPts val="450"/>
              </a:spcBef>
              <a:spcAft>
                <a:spcPts val="450"/>
              </a:spcAft>
              <a:buFont typeface="Wingdings" panose="05000000000000000000" pitchFamily="2" charset="2"/>
              <a:buChar char=""/>
            </a:pPr>
            <a:r>
              <a:rPr lang="en-US" sz="3400" b="1" dirty="0">
                <a:latin typeface="Century Gothic" panose="020B0502020202020204" pitchFamily="34" charset="0"/>
              </a:rPr>
              <a:t>financial and personal stress of not being able to pay bills</a:t>
            </a:r>
          </a:p>
          <a:p>
            <a:pPr lvl="2">
              <a:spcBef>
                <a:spcPts val="450"/>
              </a:spcBef>
              <a:spcAft>
                <a:spcPts val="450"/>
              </a:spcAft>
              <a:buFont typeface="Wingdings" panose="05000000000000000000" pitchFamily="2" charset="2"/>
              <a:buChar char=""/>
            </a:pPr>
            <a:r>
              <a:rPr lang="en-US" sz="3400" b="1" dirty="0">
                <a:latin typeface="Century Gothic" panose="020B0502020202020204" pitchFamily="34" charset="0"/>
              </a:rPr>
              <a:t>having to file police report</a:t>
            </a:r>
          </a:p>
          <a:p>
            <a:pPr lvl="2">
              <a:spcBef>
                <a:spcPts val="450"/>
              </a:spcBef>
              <a:spcAft>
                <a:spcPts val="450"/>
              </a:spcAft>
              <a:buFont typeface="Wingdings" panose="05000000000000000000" pitchFamily="2" charset="2"/>
              <a:buChar char=""/>
            </a:pPr>
            <a:r>
              <a:rPr lang="en-US" sz="3400" b="1" dirty="0">
                <a:latin typeface="Century Gothic" panose="020B0502020202020204" pitchFamily="34" charset="0"/>
              </a:rPr>
              <a:t>Having to change bank accounts</a:t>
            </a:r>
          </a:p>
          <a:p>
            <a:pPr lvl="2">
              <a:spcBef>
                <a:spcPts val="450"/>
              </a:spcBef>
              <a:spcAft>
                <a:spcPts val="450"/>
              </a:spcAft>
              <a:buFont typeface="Wingdings" panose="05000000000000000000" pitchFamily="2" charset="2"/>
              <a:buChar char=""/>
            </a:pPr>
            <a:r>
              <a:rPr lang="en-US" sz="3400" b="1" dirty="0">
                <a:latin typeface="Century Gothic" panose="020B0502020202020204" pitchFamily="34" charset="0"/>
              </a:rPr>
              <a:t>future financial and personal costs due to future theft attempts</a:t>
            </a:r>
          </a:p>
          <a:p>
            <a:endParaRPr lang="en-US" dirty="0"/>
          </a:p>
        </p:txBody>
      </p:sp>
      <p:sp>
        <p:nvSpPr>
          <p:cNvPr id="4" name="Date Placeholder 3">
            <a:extLst>
              <a:ext uri="{FF2B5EF4-FFF2-40B4-BE49-F238E27FC236}">
                <a16:creationId xmlns:a16="http://schemas.microsoft.com/office/drawing/2014/main" id="{41857840-0F09-4587-A1C8-D77B9246F346}"/>
              </a:ext>
            </a:extLst>
          </p:cNvPr>
          <p:cNvSpPr>
            <a:spLocks noGrp="1"/>
          </p:cNvSpPr>
          <p:nvPr>
            <p:ph type="dt" sz="half" idx="14"/>
          </p:nvPr>
        </p:nvSpPr>
        <p:spPr/>
        <p:txBody>
          <a:bodyPr/>
          <a:lstStyle/>
          <a:p>
            <a:fld id="{9818367A-6BB0-449D-B839-5737B2510203}" type="datetime1">
              <a:rPr lang="en-US" smtClean="0"/>
              <a:pPr/>
              <a:t>2/28/22</a:t>
            </a:fld>
            <a:endParaRPr lang="en-US" dirty="0"/>
          </a:p>
        </p:txBody>
      </p:sp>
      <p:sp>
        <p:nvSpPr>
          <p:cNvPr id="5" name="Footer Placeholder 4">
            <a:extLst>
              <a:ext uri="{FF2B5EF4-FFF2-40B4-BE49-F238E27FC236}">
                <a16:creationId xmlns:a16="http://schemas.microsoft.com/office/drawing/2014/main" id="{C46D2995-5448-4CD1-AAF0-29519E20E31D}"/>
              </a:ext>
            </a:extLst>
          </p:cNvPr>
          <p:cNvSpPr>
            <a:spLocks noGrp="1"/>
          </p:cNvSpPr>
          <p:nvPr>
            <p:ph type="ftr" sz="quarter" idx="15"/>
          </p:nvPr>
        </p:nvSpPr>
        <p:spPr/>
        <p:txBody>
          <a:bodyPr/>
          <a:lstStyle/>
          <a:p>
            <a:r>
              <a:rPr lang="en-US"/>
              <a:t>MACOMPTROLLER.ORG</a:t>
            </a:r>
            <a:endParaRPr lang="en-US" dirty="0"/>
          </a:p>
        </p:txBody>
      </p:sp>
      <p:sp>
        <p:nvSpPr>
          <p:cNvPr id="6" name="Slide Number Placeholder 5">
            <a:extLst>
              <a:ext uri="{FF2B5EF4-FFF2-40B4-BE49-F238E27FC236}">
                <a16:creationId xmlns:a16="http://schemas.microsoft.com/office/drawing/2014/main" id="{BAFF0495-1E50-4647-ABFE-AC8F98852061}"/>
              </a:ext>
            </a:extLst>
          </p:cNvPr>
          <p:cNvSpPr>
            <a:spLocks noGrp="1"/>
          </p:cNvSpPr>
          <p:nvPr>
            <p:ph type="sldNum" sz="quarter" idx="16"/>
          </p:nvPr>
        </p:nvSpPr>
        <p:spPr/>
        <p:txBody>
          <a:bodyPr/>
          <a:lstStyle/>
          <a:p>
            <a:fld id="{4AACCEE3-F7F8-47D7-9F4B-B055A5BBFADA}" type="slidenum">
              <a:rPr lang="en-US" smtClean="0"/>
              <a:pPr/>
              <a:t>77</a:t>
            </a:fld>
            <a:endParaRPr lang="en-US" dirty="0"/>
          </a:p>
        </p:txBody>
      </p:sp>
      <p:sp>
        <p:nvSpPr>
          <p:cNvPr id="7" name="Title 6">
            <a:extLst>
              <a:ext uri="{FF2B5EF4-FFF2-40B4-BE49-F238E27FC236}">
                <a16:creationId xmlns:a16="http://schemas.microsoft.com/office/drawing/2014/main" id="{A0B74F58-7B62-4882-954B-C8586C346ED4}"/>
              </a:ext>
            </a:extLst>
          </p:cNvPr>
          <p:cNvSpPr>
            <a:spLocks noGrp="1"/>
          </p:cNvSpPr>
          <p:nvPr>
            <p:ph type="title"/>
          </p:nvPr>
        </p:nvSpPr>
        <p:spPr/>
        <p:txBody>
          <a:bodyPr>
            <a:noAutofit/>
          </a:bodyPr>
          <a:lstStyle/>
          <a:p>
            <a:pPr algn="ctr"/>
            <a:r>
              <a:rPr lang="en-US" sz="2800" dirty="0">
                <a:solidFill>
                  <a:srgbClr val="FF0000"/>
                </a:solidFill>
              </a:rPr>
              <a:t>PAYROLL/RETIREMENT FUNDS STAFF REMINDERS</a:t>
            </a:r>
          </a:p>
        </p:txBody>
      </p:sp>
    </p:spTree>
    <p:extLst>
      <p:ext uri="{BB962C8B-B14F-4D97-AF65-F5344CB8AC3E}">
        <p14:creationId xmlns:p14="http://schemas.microsoft.com/office/powerpoint/2010/main" val="3282627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4762B6-8264-484A-AA5B-D5840137D7A3}"/>
              </a:ext>
            </a:extLst>
          </p:cNvPr>
          <p:cNvSpPr>
            <a:spLocks noGrp="1"/>
          </p:cNvSpPr>
          <p:nvPr>
            <p:ph idx="1"/>
          </p:nvPr>
        </p:nvSpPr>
        <p:spPr>
          <a:xfrm>
            <a:off x="1266371" y="1382486"/>
            <a:ext cx="9797143" cy="4242028"/>
          </a:xfrm>
        </p:spPr>
        <p:txBody>
          <a:bodyPr>
            <a:normAutofit/>
          </a:bodyPr>
          <a:lstStyle/>
          <a:p>
            <a:pPr marL="342892" indent="-342892" eaLnBrk="0" fontAlgn="base" hangingPunct="0">
              <a:lnSpc>
                <a:spcPct val="100000"/>
              </a:lnSpc>
              <a:spcBef>
                <a:spcPct val="20000"/>
              </a:spcBef>
              <a:spcAft>
                <a:spcPct val="0"/>
              </a:spcAft>
              <a:buFont typeface="+mj-lt"/>
              <a:buAutoNum type="arabicPeriod"/>
              <a:defRPr/>
            </a:pPr>
            <a:r>
              <a:rPr lang="en-US" sz="1500" dirty="0">
                <a:solidFill>
                  <a:srgbClr val="17375E"/>
                </a:solidFill>
                <a:latin typeface="Century Gothic" panose="020B0502020202020204" pitchFamily="34" charset="0"/>
                <a:cs typeface="Arial" panose="020B0604020202020204" pitchFamily="34" charset="0"/>
              </a:rPr>
              <a:t>Teach staff to practice “Professional Skepticism”  and “ZERO TRUST” and be suspicious of all incoming requests for financial, bank account, direct deposit, personal information or other changes through emails and calls</a:t>
            </a:r>
          </a:p>
          <a:p>
            <a:pPr marL="342892" indent="-342892" eaLnBrk="0" fontAlgn="base" hangingPunct="0">
              <a:lnSpc>
                <a:spcPct val="100000"/>
              </a:lnSpc>
              <a:spcBef>
                <a:spcPct val="20000"/>
              </a:spcBef>
              <a:spcAft>
                <a:spcPct val="0"/>
              </a:spcAft>
              <a:buFont typeface="+mj-lt"/>
              <a:buAutoNum type="arabicPeriod"/>
              <a:defRPr/>
            </a:pPr>
            <a:r>
              <a:rPr lang="en-US" sz="1500" dirty="0">
                <a:solidFill>
                  <a:srgbClr val="17375E"/>
                </a:solidFill>
                <a:latin typeface="Century Gothic" panose="020B0502020202020204" pitchFamily="34" charset="0"/>
                <a:cs typeface="Arial" panose="020B0604020202020204" pitchFamily="34" charset="0"/>
              </a:rPr>
              <a:t>Have written validation and processing procedures and checklists for staff to follow when entering new  or updated </a:t>
            </a:r>
            <a:r>
              <a:rPr lang="en-US" sz="1500" i="1" u="sng" dirty="0">
                <a:solidFill>
                  <a:srgbClr val="FF0000"/>
                </a:solidFill>
                <a:latin typeface="Century Gothic" panose="020B0502020202020204" pitchFamily="34" charset="0"/>
                <a:cs typeface="Arial" panose="020B0604020202020204" pitchFamily="34" charset="0"/>
              </a:rPr>
              <a:t>personal, banking, address or financial changes</a:t>
            </a:r>
            <a:r>
              <a:rPr lang="en-US" sz="1500" dirty="0">
                <a:solidFill>
                  <a:srgbClr val="17375E"/>
                </a:solidFill>
                <a:latin typeface="Century Gothic" panose="020B0502020202020204" pitchFamily="34" charset="0"/>
                <a:cs typeface="Arial" panose="020B0604020202020204" pitchFamily="34" charset="0"/>
              </a:rPr>
              <a:t> </a:t>
            </a:r>
          </a:p>
          <a:p>
            <a:pPr marL="342892" indent="-342892" eaLnBrk="0" fontAlgn="base" hangingPunct="0">
              <a:lnSpc>
                <a:spcPct val="100000"/>
              </a:lnSpc>
              <a:spcBef>
                <a:spcPct val="20000"/>
              </a:spcBef>
              <a:spcAft>
                <a:spcPct val="0"/>
              </a:spcAft>
              <a:buFont typeface="+mj-lt"/>
              <a:buAutoNum type="arabicPeriod"/>
              <a:defRPr/>
            </a:pPr>
            <a:r>
              <a:rPr lang="en-US" sz="1500" dirty="0">
                <a:solidFill>
                  <a:srgbClr val="17375E"/>
                </a:solidFill>
                <a:latin typeface="Century Gothic" panose="020B0502020202020204" pitchFamily="34" charset="0"/>
                <a:cs typeface="Arial" panose="020B0604020202020204" pitchFamily="34" charset="0"/>
              </a:rPr>
              <a:t>Staff who make changes to payments (bank accounts, addresses, moving from existing direct deposit to a check and new address) must validate that the request and the requester are legitimate through rigorous validation</a:t>
            </a:r>
          </a:p>
          <a:p>
            <a:pPr marL="342892" indent="-342892" eaLnBrk="0" fontAlgn="base" hangingPunct="0">
              <a:lnSpc>
                <a:spcPct val="100000"/>
              </a:lnSpc>
              <a:spcBef>
                <a:spcPct val="20000"/>
              </a:spcBef>
              <a:spcAft>
                <a:spcPct val="0"/>
              </a:spcAft>
              <a:buFont typeface="+mj-lt"/>
              <a:buAutoNum type="arabicPeriod"/>
              <a:defRPr/>
            </a:pPr>
            <a:r>
              <a:rPr lang="en-US" sz="1500" dirty="0">
                <a:solidFill>
                  <a:srgbClr val="17375E"/>
                </a:solidFill>
                <a:latin typeface="Century Gothic" panose="020B0502020202020204" pitchFamily="34" charset="0"/>
                <a:cs typeface="Arial" panose="020B0604020202020204" pitchFamily="34" charset="0"/>
              </a:rPr>
              <a:t>Always </a:t>
            </a:r>
            <a:r>
              <a:rPr lang="en-US" sz="1500" dirty="0">
                <a:solidFill>
                  <a:srgbClr val="FF0000"/>
                </a:solidFill>
                <a:latin typeface="Century Gothic" panose="020B0502020202020204" pitchFamily="34" charset="0"/>
                <a:cs typeface="Arial" panose="020B0604020202020204" pitchFamily="34" charset="0"/>
              </a:rPr>
              <a:t>VALIDATE</a:t>
            </a:r>
            <a:r>
              <a:rPr lang="en-US" sz="1500" dirty="0">
                <a:solidFill>
                  <a:srgbClr val="17375E"/>
                </a:solidFill>
                <a:latin typeface="Century Gothic" panose="020B0502020202020204" pitchFamily="34" charset="0"/>
                <a:cs typeface="Arial" panose="020B0604020202020204" pitchFamily="34" charset="0"/>
              </a:rPr>
              <a:t> major changes </a:t>
            </a:r>
            <a:r>
              <a:rPr lang="en-US" sz="1500" dirty="0">
                <a:solidFill>
                  <a:srgbClr val="FF0000"/>
                </a:solidFill>
                <a:latin typeface="Century Gothic" panose="020B0502020202020204" pitchFamily="34" charset="0"/>
                <a:cs typeface="Arial" panose="020B0604020202020204" pitchFamily="34" charset="0"/>
              </a:rPr>
              <a:t>PERSONALLY</a:t>
            </a:r>
            <a:r>
              <a:rPr lang="en-US" sz="1500" dirty="0">
                <a:solidFill>
                  <a:srgbClr val="17375E"/>
                </a:solidFill>
                <a:latin typeface="Century Gothic" panose="020B0502020202020204" pitchFamily="34" charset="0"/>
                <a:cs typeface="Arial" panose="020B0604020202020204" pitchFamily="34" charset="0"/>
              </a:rPr>
              <a:t> with the requester with </a:t>
            </a:r>
            <a:r>
              <a:rPr lang="en-US" sz="1500" dirty="0">
                <a:solidFill>
                  <a:srgbClr val="FF0000"/>
                </a:solidFill>
                <a:latin typeface="Century Gothic" panose="020B0502020202020204" pitchFamily="34" charset="0"/>
                <a:cs typeface="Arial" panose="020B0604020202020204" pitchFamily="34" charset="0"/>
              </a:rPr>
              <a:t>on-file </a:t>
            </a:r>
            <a:r>
              <a:rPr lang="en-US" sz="1500" dirty="0">
                <a:solidFill>
                  <a:srgbClr val="17375E"/>
                </a:solidFill>
                <a:latin typeface="Century Gothic" panose="020B0502020202020204" pitchFamily="34" charset="0"/>
                <a:cs typeface="Arial" panose="020B0604020202020204" pitchFamily="34" charset="0"/>
              </a:rPr>
              <a:t>contact information (NOT from email) to make sure these  are legitimate before opening attachments.</a:t>
            </a:r>
          </a:p>
          <a:p>
            <a:pPr marL="342892" indent="-342892" eaLnBrk="0" fontAlgn="base" hangingPunct="0">
              <a:lnSpc>
                <a:spcPct val="100000"/>
              </a:lnSpc>
              <a:spcBef>
                <a:spcPct val="20000"/>
              </a:spcBef>
              <a:spcAft>
                <a:spcPct val="0"/>
              </a:spcAft>
              <a:buFont typeface="+mj-lt"/>
              <a:buAutoNum type="arabicPeriod"/>
              <a:defRPr/>
            </a:pPr>
            <a:r>
              <a:rPr lang="en-US" sz="1500" dirty="0">
                <a:solidFill>
                  <a:srgbClr val="17375E"/>
                </a:solidFill>
                <a:latin typeface="Century Gothic" panose="020B0502020202020204" pitchFamily="34" charset="0"/>
                <a:cs typeface="Arial" panose="020B0604020202020204" pitchFamily="34" charset="0"/>
              </a:rPr>
              <a:t>Personally validating requests includes:</a:t>
            </a:r>
          </a:p>
          <a:p>
            <a:pPr lvl="1" eaLnBrk="0" fontAlgn="base" hangingPunct="0">
              <a:lnSpc>
                <a:spcPct val="100000"/>
              </a:lnSpc>
              <a:spcBef>
                <a:spcPct val="20000"/>
              </a:spcBef>
              <a:spcAft>
                <a:spcPct val="0"/>
              </a:spcAft>
              <a:defRPr/>
            </a:pPr>
            <a:r>
              <a:rPr lang="en-US" sz="1350" dirty="0">
                <a:solidFill>
                  <a:srgbClr val="17375E"/>
                </a:solidFill>
                <a:latin typeface="Century Gothic" panose="020B0502020202020204" pitchFamily="34" charset="0"/>
                <a:cs typeface="Arial" panose="020B0604020202020204" pitchFamily="34" charset="0"/>
              </a:rPr>
              <a:t>in person, Zoom or Facetime (versus just a phone call) to “see” employee, validate official ID )drivers license) and record video call</a:t>
            </a:r>
          </a:p>
          <a:p>
            <a:pPr lvl="1" eaLnBrk="0" fontAlgn="base" hangingPunct="0">
              <a:lnSpc>
                <a:spcPct val="100000"/>
              </a:lnSpc>
              <a:spcBef>
                <a:spcPct val="20000"/>
              </a:spcBef>
              <a:spcAft>
                <a:spcPct val="0"/>
              </a:spcAft>
              <a:defRPr/>
            </a:pPr>
            <a:r>
              <a:rPr lang="en-US" sz="1350" dirty="0">
                <a:solidFill>
                  <a:srgbClr val="17375E"/>
                </a:solidFill>
                <a:latin typeface="Century Gothic" panose="020B0502020202020204" pitchFamily="34" charset="0"/>
                <a:cs typeface="Arial" panose="020B0604020202020204" pitchFamily="34" charset="0"/>
              </a:rPr>
              <a:t>If you do not know the employee, or what they look like, they must produce and official ID for you to screen shot </a:t>
            </a:r>
          </a:p>
          <a:p>
            <a:pPr marL="342892" indent="-342892" eaLnBrk="0" fontAlgn="base" hangingPunct="0">
              <a:lnSpc>
                <a:spcPct val="100000"/>
              </a:lnSpc>
              <a:spcBef>
                <a:spcPct val="20000"/>
              </a:spcBef>
              <a:spcAft>
                <a:spcPct val="0"/>
              </a:spcAft>
              <a:buFont typeface="+mj-lt"/>
              <a:buAutoNum type="arabicPeriod"/>
              <a:defRPr/>
            </a:pPr>
            <a:r>
              <a:rPr lang="en-US" sz="1500" dirty="0">
                <a:solidFill>
                  <a:srgbClr val="17375E"/>
                </a:solidFill>
                <a:latin typeface="Century Gothic" panose="020B0502020202020204" pitchFamily="34" charset="0"/>
                <a:cs typeface="Arial" panose="020B0604020202020204" pitchFamily="34" charset="0"/>
              </a:rPr>
              <a:t>Do NOT rely </a:t>
            </a:r>
            <a:r>
              <a:rPr lang="en-US" sz="1500" i="1" dirty="0">
                <a:solidFill>
                  <a:srgbClr val="FF0000"/>
                </a:solidFill>
                <a:latin typeface="Century Gothic" panose="020B0502020202020204" pitchFamily="34" charset="0"/>
                <a:cs typeface="Arial" panose="020B0604020202020204" pitchFamily="34" charset="0"/>
              </a:rPr>
              <a:t>solely</a:t>
            </a:r>
            <a:r>
              <a:rPr lang="en-US" sz="1500" dirty="0">
                <a:solidFill>
                  <a:srgbClr val="17375E"/>
                </a:solidFill>
                <a:latin typeface="Century Gothic" panose="020B0502020202020204" pitchFamily="34" charset="0"/>
                <a:cs typeface="Arial" panose="020B0604020202020204" pitchFamily="34" charset="0"/>
              </a:rPr>
              <a:t> on electronic paperwork or phone calls when making employee payments, bank account or address changes  </a:t>
            </a:r>
          </a:p>
          <a:p>
            <a:pPr marL="0" indent="0">
              <a:buNone/>
            </a:pPr>
            <a:endParaRPr lang="en-US" dirty="0"/>
          </a:p>
        </p:txBody>
      </p:sp>
      <p:sp>
        <p:nvSpPr>
          <p:cNvPr id="4" name="Date Placeholder 3">
            <a:extLst>
              <a:ext uri="{FF2B5EF4-FFF2-40B4-BE49-F238E27FC236}">
                <a16:creationId xmlns:a16="http://schemas.microsoft.com/office/drawing/2014/main" id="{C778D3AF-8A19-41C1-8E13-5D83219F09E2}"/>
              </a:ext>
            </a:extLst>
          </p:cNvPr>
          <p:cNvSpPr>
            <a:spLocks noGrp="1"/>
          </p:cNvSpPr>
          <p:nvPr>
            <p:ph type="dt" sz="half" idx="14"/>
          </p:nvPr>
        </p:nvSpPr>
        <p:spPr/>
        <p:txBody>
          <a:bodyPr/>
          <a:lstStyle/>
          <a:p>
            <a:fld id="{9818367A-6BB0-449D-B839-5737B2510203}" type="datetime1">
              <a:rPr lang="en-US" smtClean="0"/>
              <a:pPr/>
              <a:t>2/28/22</a:t>
            </a:fld>
            <a:endParaRPr lang="en-US" dirty="0"/>
          </a:p>
        </p:txBody>
      </p:sp>
      <p:sp>
        <p:nvSpPr>
          <p:cNvPr id="5" name="Footer Placeholder 4">
            <a:extLst>
              <a:ext uri="{FF2B5EF4-FFF2-40B4-BE49-F238E27FC236}">
                <a16:creationId xmlns:a16="http://schemas.microsoft.com/office/drawing/2014/main" id="{382B7581-D3C8-423F-A021-C3B10BA6BE9D}"/>
              </a:ext>
            </a:extLst>
          </p:cNvPr>
          <p:cNvSpPr>
            <a:spLocks noGrp="1"/>
          </p:cNvSpPr>
          <p:nvPr>
            <p:ph type="ftr" sz="quarter" idx="15"/>
          </p:nvPr>
        </p:nvSpPr>
        <p:spPr/>
        <p:txBody>
          <a:bodyPr/>
          <a:lstStyle/>
          <a:p>
            <a:r>
              <a:rPr lang="en-US"/>
              <a:t>MACOMPTROLLER.ORG</a:t>
            </a:r>
            <a:endParaRPr lang="en-US" dirty="0"/>
          </a:p>
        </p:txBody>
      </p:sp>
      <p:sp>
        <p:nvSpPr>
          <p:cNvPr id="6" name="Slide Number Placeholder 5">
            <a:extLst>
              <a:ext uri="{FF2B5EF4-FFF2-40B4-BE49-F238E27FC236}">
                <a16:creationId xmlns:a16="http://schemas.microsoft.com/office/drawing/2014/main" id="{54E26091-4378-4670-8C8A-C24007AEDB05}"/>
              </a:ext>
            </a:extLst>
          </p:cNvPr>
          <p:cNvSpPr>
            <a:spLocks noGrp="1"/>
          </p:cNvSpPr>
          <p:nvPr>
            <p:ph type="sldNum" sz="quarter" idx="16"/>
          </p:nvPr>
        </p:nvSpPr>
        <p:spPr/>
        <p:txBody>
          <a:bodyPr/>
          <a:lstStyle/>
          <a:p>
            <a:fld id="{4AACCEE3-F7F8-47D7-9F4B-B055A5BBFADA}" type="slidenum">
              <a:rPr lang="en-US" smtClean="0"/>
              <a:pPr/>
              <a:t>78</a:t>
            </a:fld>
            <a:endParaRPr lang="en-US" dirty="0"/>
          </a:p>
        </p:txBody>
      </p:sp>
      <p:sp>
        <p:nvSpPr>
          <p:cNvPr id="7" name="Title 6">
            <a:extLst>
              <a:ext uri="{FF2B5EF4-FFF2-40B4-BE49-F238E27FC236}">
                <a16:creationId xmlns:a16="http://schemas.microsoft.com/office/drawing/2014/main" id="{1C2C4CD0-B3B7-4D72-B30C-4CB49AE05E92}"/>
              </a:ext>
            </a:extLst>
          </p:cNvPr>
          <p:cNvSpPr>
            <a:spLocks noGrp="1"/>
          </p:cNvSpPr>
          <p:nvPr>
            <p:ph type="title"/>
          </p:nvPr>
        </p:nvSpPr>
        <p:spPr/>
        <p:txBody>
          <a:bodyPr>
            <a:normAutofit/>
          </a:bodyPr>
          <a:lstStyle/>
          <a:p>
            <a:pPr>
              <a:spcBef>
                <a:spcPts val="750"/>
              </a:spcBef>
              <a:defRPr/>
            </a:pPr>
            <a:r>
              <a:rPr lang="en-US" sz="2400" cap="none" dirty="0">
                <a:solidFill>
                  <a:srgbClr val="FF0000"/>
                </a:solidFill>
                <a:ea typeface="+mn-ea"/>
                <a:cs typeface="+mn-cs"/>
              </a:rPr>
              <a:t>INTERNAL CONTROL PROTECTIONS!!</a:t>
            </a:r>
            <a:endParaRPr lang="en-US" sz="4800" dirty="0"/>
          </a:p>
        </p:txBody>
      </p:sp>
    </p:spTree>
    <p:extLst>
      <p:ext uri="{BB962C8B-B14F-4D97-AF65-F5344CB8AC3E}">
        <p14:creationId xmlns:p14="http://schemas.microsoft.com/office/powerpoint/2010/main" val="2539559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362200" y="1825625"/>
            <a:ext cx="7620000" cy="435133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17375E"/>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17375E"/>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17375E"/>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7375E"/>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7375E"/>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 </a:t>
            </a:r>
          </a:p>
        </p:txBody>
      </p:sp>
      <p:sp>
        <p:nvSpPr>
          <p:cNvPr id="5" name="Content Placeholder 6"/>
          <p:cNvSpPr txBox="1">
            <a:spLocks/>
          </p:cNvSpPr>
          <p:nvPr/>
        </p:nvSpPr>
        <p:spPr>
          <a:xfrm>
            <a:off x="2819400" y="1447800"/>
            <a:ext cx="6553200" cy="4590288"/>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17375E"/>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17375E"/>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17375E"/>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7375E"/>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7375E"/>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lgn="ctr">
              <a:spcBef>
                <a:spcPct val="50000"/>
              </a:spcBef>
              <a:buNone/>
            </a:pPr>
            <a:endParaRPr lang="en-US" altLang="en-US" dirty="0">
              <a:effectLst>
                <a:outerShdw blurRad="38100" dist="38100" dir="2700000" algn="tl">
                  <a:srgbClr val="000000">
                    <a:alpha val="43137"/>
                  </a:srgbClr>
                </a:outerShdw>
              </a:effectLst>
            </a:endParaRPr>
          </a:p>
          <a:p>
            <a:pPr marL="114300" indent="0" algn="ctr">
              <a:spcBef>
                <a:spcPct val="50000"/>
              </a:spcBef>
              <a:buNone/>
            </a:pPr>
            <a:endParaRPr lang="en-US" altLang="en-US" dirty="0"/>
          </a:p>
        </p:txBody>
      </p:sp>
      <p:sp>
        <p:nvSpPr>
          <p:cNvPr id="3" name="Title 2"/>
          <p:cNvSpPr>
            <a:spLocks noGrp="1"/>
          </p:cNvSpPr>
          <p:nvPr>
            <p:ph type="title"/>
          </p:nvPr>
        </p:nvSpPr>
        <p:spPr>
          <a:xfrm>
            <a:off x="1240010" y="1503718"/>
            <a:ext cx="9347200" cy="2818566"/>
          </a:xfrm>
        </p:spPr>
        <p:txBody>
          <a:bodyPr>
            <a:normAutofit/>
          </a:bodyPr>
          <a:lstStyle/>
          <a:p>
            <a:pPr algn="ctr"/>
            <a:r>
              <a:rPr lang="en-US" sz="8000" dirty="0">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906141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00" y="525920"/>
            <a:ext cx="9347200" cy="915458"/>
          </a:xfrm>
        </p:spPr>
        <p:txBody>
          <a:bodyPr/>
          <a:lstStyle/>
          <a:p>
            <a:pPr algn="ctr"/>
            <a:r>
              <a:rPr lang="en-US" sz="2800" dirty="0"/>
              <a:t>CYBERSECURITY BUDGETS MANDATORY</a:t>
            </a:r>
          </a:p>
        </p:txBody>
      </p:sp>
      <p:sp>
        <p:nvSpPr>
          <p:cNvPr id="3" name="Content Placeholder 2"/>
          <p:cNvSpPr>
            <a:spLocks noGrp="1"/>
          </p:cNvSpPr>
          <p:nvPr>
            <p:ph idx="1"/>
          </p:nvPr>
        </p:nvSpPr>
        <p:spPr>
          <a:xfrm>
            <a:off x="529200" y="1825625"/>
            <a:ext cx="10824600" cy="4351338"/>
          </a:xfrm>
        </p:spPr>
        <p:txBody>
          <a:bodyPr/>
          <a:lstStyle/>
          <a:p>
            <a:r>
              <a:rPr lang="en-US" dirty="0"/>
              <a:t>When speaking with leadership, articulate “why” it is critical to invest and prepare for incidents and work with IT and budget staff on plans that meet tight budgets.  </a:t>
            </a:r>
          </a:p>
          <a:p>
            <a:pPr lvl="1"/>
            <a:r>
              <a:rPr lang="en-US" dirty="0"/>
              <a:t>Oftentimes the best options to prevent incidents are not cost prohibitive but just take time to organize and implement</a:t>
            </a:r>
          </a:p>
          <a:p>
            <a:pPr lvl="1"/>
            <a:r>
              <a:rPr lang="en-US" dirty="0"/>
              <a:t>Employee cyber awareness training can be developed with free trainings and low cost training options</a:t>
            </a:r>
          </a:p>
          <a:p>
            <a:pPr lvl="1"/>
            <a:r>
              <a:rPr lang="en-US" dirty="0"/>
              <a:t>Reviewing contracts, MSPs (Managed Service Providers), 3</a:t>
            </a:r>
            <a:r>
              <a:rPr lang="en-US" baseline="30000" dirty="0"/>
              <a:t>rd</a:t>
            </a:r>
            <a:r>
              <a:rPr lang="en-US" dirty="0"/>
              <a:t> party vendor relationships can identify weaknesses</a:t>
            </a:r>
          </a:p>
          <a:p>
            <a:pPr lvl="1"/>
            <a:r>
              <a:rPr lang="en-US" dirty="0"/>
              <a:t>Establishing Risk Assessment process can identify key areas for preemptive protections</a:t>
            </a:r>
          </a:p>
          <a:p>
            <a:pPr lvl="1"/>
            <a:r>
              <a:rPr lang="en-US" dirty="0"/>
              <a:t>Reviewing data storage, backup options and recovery procedures will force identification of needed remediation</a:t>
            </a:r>
          </a:p>
          <a:p>
            <a:endParaRPr lang="en-US" dirty="0"/>
          </a:p>
          <a:p>
            <a:endParaRPr lang="en-US" dirty="0"/>
          </a:p>
        </p:txBody>
      </p:sp>
    </p:spTree>
    <p:extLst>
      <p:ext uri="{BB962C8B-B14F-4D97-AF65-F5344CB8AC3E}">
        <p14:creationId xmlns:p14="http://schemas.microsoft.com/office/powerpoint/2010/main" val="3130118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882" y="602013"/>
            <a:ext cx="9347200" cy="915458"/>
          </a:xfrm>
        </p:spPr>
        <p:txBody>
          <a:bodyPr>
            <a:normAutofit fontScale="90000"/>
          </a:bodyPr>
          <a:lstStyle/>
          <a:p>
            <a:pPr algn="ctr"/>
            <a:r>
              <a:rPr lang="en-US" dirty="0"/>
              <a:t>What about Cyber Insurance?</a:t>
            </a:r>
          </a:p>
        </p:txBody>
      </p:sp>
      <p:sp>
        <p:nvSpPr>
          <p:cNvPr id="3" name="Content Placeholder 2"/>
          <p:cNvSpPr>
            <a:spLocks noGrp="1"/>
          </p:cNvSpPr>
          <p:nvPr>
            <p:ph idx="1"/>
          </p:nvPr>
        </p:nvSpPr>
        <p:spPr/>
        <p:txBody>
          <a:bodyPr/>
          <a:lstStyle/>
          <a:p>
            <a:r>
              <a:rPr lang="en-US" sz="2400" dirty="0"/>
              <a:t>One way that government can offset some of the risks and limit their exposure is through cyber liability or cybersecurity insurance. </a:t>
            </a:r>
          </a:p>
          <a:p>
            <a:r>
              <a:rPr lang="en-US" sz="2400" b="0" dirty="0"/>
              <a:t>Some damages that may be covered: legal fees, settlement, damages, fines, privacy attorney services, vendor remediation costs to repair networks, PCs and other security installations</a:t>
            </a:r>
          </a:p>
          <a:p>
            <a:r>
              <a:rPr lang="en-US" sz="2400" dirty="0"/>
              <a:t>Cyber insurance is not a silver bullet.  It is not a replacement </a:t>
            </a:r>
            <a:r>
              <a:rPr lang="en-US" sz="2400" b="0" dirty="0"/>
              <a:t>for good security practices, properly configured firewalls, strong passwords, employee cyber awareness training, or regularly patching systems, networks and mobile devices</a:t>
            </a:r>
          </a:p>
          <a:p>
            <a:pPr marL="0" indent="0">
              <a:buNone/>
            </a:pPr>
            <a:endParaRPr lang="en-US" b="0" dirty="0"/>
          </a:p>
          <a:p>
            <a:pPr marL="0" indent="0">
              <a:buNone/>
            </a:pPr>
            <a:endParaRPr lang="en-US" dirty="0"/>
          </a:p>
          <a:p>
            <a:endParaRPr lang="en-US" dirty="0"/>
          </a:p>
        </p:txBody>
      </p:sp>
    </p:spTree>
    <p:extLst>
      <p:ext uri="{BB962C8B-B14F-4D97-AF65-F5344CB8AC3E}">
        <p14:creationId xmlns:p14="http://schemas.microsoft.com/office/powerpoint/2010/main" val="1011295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io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TR Fonts">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TotalTime>
  <Words>6962</Words>
  <Application>Microsoft Macintosh PowerPoint</Application>
  <PresentationFormat>Widescreen</PresentationFormat>
  <Paragraphs>567</Paragraphs>
  <Slides>79</Slides>
  <Notes>9</Notes>
  <HiddenSlides>1</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79</vt:i4>
      </vt:variant>
    </vt:vector>
  </HeadingPairs>
  <TitlesOfParts>
    <vt:vector size="97" baseType="lpstr">
      <vt:lpstr>Arial</vt:lpstr>
      <vt:lpstr>Century Gothic</vt:lpstr>
      <vt:lpstr>Times New Roman</vt:lpstr>
      <vt:lpstr>Franklin Gothic Demi</vt:lpstr>
      <vt:lpstr>Gautami</vt:lpstr>
      <vt:lpstr>Century</vt:lpstr>
      <vt:lpstr>Georgia</vt:lpstr>
      <vt:lpstr>Courier New</vt:lpstr>
      <vt:lpstr>Symbol</vt:lpstr>
      <vt:lpstr>Calibri</vt:lpstr>
      <vt:lpstr>Tahoma</vt:lpstr>
      <vt:lpstr>Times</vt:lpstr>
      <vt:lpstr>High Tower Text</vt:lpstr>
      <vt:lpstr>Wingdings</vt:lpstr>
      <vt:lpstr>Source Sans Pro</vt:lpstr>
      <vt:lpstr>Title Slides</vt:lpstr>
      <vt:lpstr>Interior Slides</vt:lpstr>
      <vt:lpstr>1_Title Slides</vt:lpstr>
      <vt:lpstr>Cybersecurity and Privacy Awareness and Internal Controls Retirement Boards</vt:lpstr>
      <vt:lpstr>LEARNING GOALS</vt:lpstr>
      <vt:lpstr>What do I do with the slides? </vt:lpstr>
      <vt:lpstr>Why is this Relevant TO Retirement Boards? (Talking to Leadership)</vt:lpstr>
      <vt:lpstr>Government CYBER CRIME</vt:lpstr>
      <vt:lpstr>HOW Thieves Use Reconnaissance</vt:lpstr>
      <vt:lpstr>CYBERSECURITY BUDGETS MANDATORY</vt:lpstr>
      <vt:lpstr>CYBERSECURITY BUDGETS MANDATORY</vt:lpstr>
      <vt:lpstr>What about Cyber Insurance?</vt:lpstr>
      <vt:lpstr>Cyber Insurance</vt:lpstr>
      <vt:lpstr>Common Cyber Insurance Coverage Exclusions</vt:lpstr>
      <vt:lpstr>Sample Cyber Insurance Exclusions</vt:lpstr>
      <vt:lpstr>But, I am not a Cyber Expert!</vt:lpstr>
      <vt:lpstr>Cybersecurity Internal Controls are mandatory</vt:lpstr>
      <vt:lpstr>Cybersecurity internal controls </vt:lpstr>
      <vt:lpstr>WHERE TO START????</vt:lpstr>
      <vt:lpstr>WHERE TO START????</vt:lpstr>
      <vt:lpstr>PowerPoint Presentation</vt:lpstr>
      <vt:lpstr>We’ve Got you!</vt:lpstr>
      <vt:lpstr>Cybersecurity Internal control Responsibilities</vt:lpstr>
      <vt:lpstr>Cybersecurity Internal Controls</vt:lpstr>
      <vt:lpstr> Assign Key Staff to Ensure  Cybersecurity Compliance </vt:lpstr>
      <vt:lpstr>INTERNAL CONTROLS SHOULD INCLUDE: </vt:lpstr>
      <vt:lpstr>TOOLS TO HELP YOU!!</vt:lpstr>
      <vt:lpstr>EOTSS Enterprise Information security policies and standards  Self Assessment Questionnaire (SAQ)</vt:lpstr>
      <vt:lpstr>EOTSS Enterprise Information security policies and standards  Self Assessment Questionnaire (SAQ)</vt:lpstr>
      <vt:lpstr>EOTSS Enterprise Information security policies and standards  Self Assessment Questionnaire (SAQ)</vt:lpstr>
      <vt:lpstr>CISA Ransomware Self Assessment TOOL</vt:lpstr>
      <vt:lpstr>CISA Ransomware Guide https://www.cisa.gov/stopransomware/ransomware-guide </vt:lpstr>
      <vt:lpstr>MassCyberCenter – Baseline for Municipalities</vt:lpstr>
      <vt:lpstr>PowerPoint Presentation</vt:lpstr>
      <vt:lpstr>DATA PRIVACY REQUIREMENTS</vt:lpstr>
      <vt:lpstr>DATA Lifecycle Management </vt:lpstr>
      <vt:lpstr>FOUR STEPS TO PREPARE FOR A CYBERSECURITY RISK ASSESSMENT</vt:lpstr>
      <vt:lpstr>1. Inventory data security requirements</vt:lpstr>
      <vt:lpstr>2. Inventory all data</vt:lpstr>
      <vt:lpstr>3. Inventory all equipment and infrastructure</vt:lpstr>
      <vt:lpstr>Sample Infrastructure Inventory</vt:lpstr>
      <vt:lpstr>4. Create data maps or network diagrams</vt:lpstr>
      <vt:lpstr>But I don’t have Time! </vt:lpstr>
      <vt:lpstr>3rd Party Vendors That handle </vt:lpstr>
      <vt:lpstr>3rd Party Vendors (Holding your data or supporting your systems)</vt:lpstr>
      <vt:lpstr>How to prioritize Disaster and Business continuity Prep</vt:lpstr>
      <vt:lpstr>Disaster and Business continuity Prep</vt:lpstr>
      <vt:lpstr>Disaster and Business continuity Prep</vt:lpstr>
      <vt:lpstr>Do you have 3-2-1 Backups?</vt:lpstr>
      <vt:lpstr>How to mitigate risk of RANSOMWARE ATTACK!!!</vt:lpstr>
      <vt:lpstr>Ransomware tools</vt:lpstr>
      <vt:lpstr>Cyber Statewide Contractors and Cyber Awareness Training</vt:lpstr>
      <vt:lpstr>Employees NEED TRAINING and constant reminders!!!</vt:lpstr>
      <vt:lpstr>Cyber Awareness Training</vt:lpstr>
      <vt:lpstr>Cyber Tips and CTR Cyber 5</vt:lpstr>
      <vt:lpstr>Current Tip of the Week</vt:lpstr>
      <vt:lpstr>Train, REMIND, REMIND Again! </vt:lpstr>
      <vt:lpstr>Teleworking Guidance</vt:lpstr>
      <vt:lpstr>Be cautious WHEN TELEWORKING! </vt:lpstr>
      <vt:lpstr>Professional Skepticism</vt:lpstr>
      <vt:lpstr>Never use free wi-fi, ever</vt:lpstr>
      <vt:lpstr>COVID-19 Cyber Threats</vt:lpstr>
      <vt:lpstr>Tips for Spotting Fraud Emails</vt:lpstr>
      <vt:lpstr>Do Not Open Attachments From Strangers – NO MACROS!</vt:lpstr>
      <vt:lpstr>Uniform Resource Locator</vt:lpstr>
      <vt:lpstr>Sample “SAFE” CAPECOD.EDU</vt:lpstr>
      <vt:lpstr>Example: Suspect CAPECOD.EDU Links Don’t Click red blocks show false content</vt:lpstr>
      <vt:lpstr>Think About Who Is requester?</vt:lpstr>
      <vt:lpstr>Think About the DATE/TIME</vt:lpstr>
      <vt:lpstr>Think About the SUBJECT LINE</vt:lpstr>
      <vt:lpstr>IS the request urgent?</vt:lpstr>
      <vt:lpstr>Think About ATTACHMENTS</vt:lpstr>
      <vt:lpstr>Think About HYPERLINKS</vt:lpstr>
      <vt:lpstr>EMAIL Red Flags</vt:lpstr>
      <vt:lpstr>LATEST Texting scams</vt:lpstr>
      <vt:lpstr>CYBER AND FRAUD RISKS</vt:lpstr>
      <vt:lpstr>CYBER AND FRAUD RISKS</vt:lpstr>
      <vt:lpstr>CYBER AND FRAUD RISKS</vt:lpstr>
      <vt:lpstr>RED FLAGS!!!</vt:lpstr>
      <vt:lpstr>PAYROLL/RETIREMENT FUNDS STAFF REMINDERS</vt:lpstr>
      <vt:lpstr>INTERNAL CONTROL PROTECTIONS!!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Date or subtitle here</dc:title>
  <dc:creator>Hedderman, Jenny (CTR)</dc:creator>
  <cp:lastModifiedBy>Microsoft Office User</cp:lastModifiedBy>
  <cp:revision>4</cp:revision>
  <dcterms:created xsi:type="dcterms:W3CDTF">2021-11-12T20:08:08Z</dcterms:created>
  <dcterms:modified xsi:type="dcterms:W3CDTF">2022-02-28T16:56:30Z</dcterms:modified>
</cp:coreProperties>
</file>