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9" r:id="rId4"/>
    <p:sldId id="257" r:id="rId5"/>
    <p:sldId id="258" r:id="rId6"/>
    <p:sldId id="260" r:id="rId7"/>
    <p:sldId id="261" r:id="rId8"/>
    <p:sldId id="262" r:id="rId9"/>
    <p:sldId id="265" r:id="rId10"/>
    <p:sldId id="263" r:id="rId11"/>
    <p:sldId id="264" r:id="rId12"/>
    <p:sldId id="27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A7FDD-77AF-5D42-ACD4-E231245D8F51}" v="20" dt="2024-12-04T20:52:07.2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7"/>
    <p:restoredTop sz="94663"/>
  </p:normalViewPr>
  <p:slideViewPr>
    <p:cSldViewPr snapToGrid="0">
      <p:cViewPr varScale="1">
        <p:scale>
          <a:sx n="85" d="100"/>
          <a:sy n="85" d="100"/>
        </p:scale>
        <p:origin x="18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6969-986B-EE8A-C906-5FCABEEA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FDF29-3212-4F4A-EED8-7D18905BC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4F42F-FD14-2186-C2E9-99577E211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CD906-FF6A-CE30-20D6-E5CBAA6F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63F2C-57AE-A885-34F6-15FB5E3B9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9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867-53C1-4F36-A6DA-0E9E6ABA9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13CCB7-C2FA-9E59-BC98-B970C64FB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AD622-6849-301F-AAEB-92D196C6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AE972-42EA-A0B0-C03C-8AF0D1CF5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CD0C5-0715-8A88-F0D9-B1A29230E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6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AB0EF-0039-7513-A97C-6F35B4FDB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8D5F7F-D813-548E-19BE-57A2F0009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C9C3-E990-C6BB-AD7D-3370B4B0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6F56B-2180-B958-7D39-15549738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F68FE-FAC3-A91E-A232-F27BF352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5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1F00-C114-B05C-A051-78D5721A6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0FF3C-C504-076C-04AE-D0915371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4FD94-509D-46B8-8CFD-E177037F4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5181-C231-4359-80AD-FEEAF3505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19007-24A2-946D-171F-2F4197126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9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9B3CB-BFF8-15E4-3EB9-7D60BA02C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F8C52-EBD7-26ED-E3E0-404C00B82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BF5D8-E5CE-D08E-E731-DFF65DE7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34250-1EAC-B30D-A7F4-915B0F236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82E1D-50E3-FCC0-BDF0-EF873F63E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2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EBCC-EAAF-546F-5F0D-A2944101A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804CD-B437-9BE6-81A8-B21B50024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1E0CB-EDDC-095A-3071-1687315E9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3F416-E46B-6ED8-C740-1E8E496BB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1B611-0CE8-FED2-4432-E89F4BE8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1CCF6-28D2-BF7B-C51C-A930A246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8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56D9-43EA-4727-D3A0-5BEAC7D8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62D72-3471-2EDF-42B6-92B5AB6C1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230BC-E309-9C48-C6B0-307FE3BD9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6838D-192B-35E4-32C8-7A9A3681E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F798AE-898A-32E3-2635-0704C4819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DBD631-0B26-85F5-9E62-DB260159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87B8E8-71F0-48DB-08BA-8A98B367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7CFA8F-E951-BC7D-6B9A-FD1B6FD31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11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714B6-7C81-2D79-678B-7C972CD24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7523A4-00FF-E578-4C61-9CAF8DF3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3C969-5463-BBB4-7AA6-3CB73E32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AABFD-1168-7113-37A2-79086508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8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DFB150-D3E2-3207-6707-7BB5B5AC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D356A9-62EB-FE49-5AC2-B506322D3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F1547C-77BB-69FE-BFCA-014415A0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F745-36CB-2443-ACE5-56978E86B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530E1-5424-D91F-2E58-5AF777C24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B73BB1-0E0C-3762-BB6A-1FAF998D2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25071-315B-ACE0-40A0-2B259482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DF9D6-FE0F-EE6F-1CEB-4CEFA606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FBCDD-9086-2FB7-B5F6-CA8E8726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4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7B755-56B1-303C-54F7-5C08C61F1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85C0A-0E9F-0CDD-968F-68F66FAAB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B9A8E-6466-D4A3-AAEF-10DC484F6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25E62-5B0E-EA86-90A9-AAF232F76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64A98-DD51-224E-11AC-694C56D0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CBBAA-90DD-3B2C-EA1E-31DE99E99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6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C2D34-CFBE-72CD-FD9C-2A9039F0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6AA1E-8057-C100-A033-9CE32AC98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81B2F-0560-856E-E293-604B4CBEB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8F52AE-2E9E-7049-88F4-E3B25252F08C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DB0F7-C9DB-40C8-75A5-F035C858F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7F460-7DD2-B518-2A91-9FF1C30ED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A8CA0B-B9AB-484C-9FE5-963D7ECA0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7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ilitynet.org.uk/news-blogs/abilitynet-wins-top-suppliers-award-barclays" TargetMode="External"/><Relationship Id="rId2" Type="http://schemas.openxmlformats.org/officeDocument/2006/relationships/hyperlink" Target="https://abilitynet.org.uk/about-abilitynet-working-here#:~:text=AbilityNet%20exists%20to%20improve%20the,at%20work%20and%20in%20education.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5CAF-8239-4ACE-6859-8B455DB04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Accessibility Maturity Model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26E78-2BBF-3864-F8A6-3941AF1D26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December 6, 2024</a:t>
            </a:r>
          </a:p>
        </p:txBody>
      </p:sp>
    </p:spTree>
    <p:extLst>
      <p:ext uri="{BB962C8B-B14F-4D97-AF65-F5344CB8AC3E}">
        <p14:creationId xmlns:p14="http://schemas.microsoft.com/office/powerpoint/2010/main" val="349345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93223-587C-7D8E-1015-43CD3E74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World Wide Web Consortium (W3C)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0376A-D5C1-66F2-A8FD-B4FDFF2B4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ctr">
              <a:lnSpc>
                <a:spcPct val="120000"/>
              </a:lnSpc>
              <a:spcAft>
                <a:spcPts val="750"/>
              </a:spcAft>
            </a:pPr>
            <a:r>
              <a:rPr lang="en-US" sz="1800" b="0" dirty="0">
                <a:effectLst/>
              </a:rPr>
              <a:t>The W3C, founded in 1994  is a non-profit organization that creates open web standards to help the web reach its full potential: </a:t>
            </a:r>
            <a:endParaRPr lang="en-US" sz="1800" b="0" i="0" u="none" strike="noStrike" dirty="0">
              <a:effectLst/>
              <a:latin typeface="Google Sans"/>
            </a:endParaRPr>
          </a:p>
          <a:p>
            <a:pPr algn="l" fontAlgn="ctr">
              <a:lnSpc>
                <a:spcPct val="120000"/>
              </a:lnSpc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Google Sans"/>
              </a:rPr>
              <a:t>The W3C's mission is to develop technical standards and guidelines for web technologies that ensure a consistent level of quality and compatibility. </a:t>
            </a:r>
          </a:p>
          <a:p>
            <a:pPr algn="l" fontAlgn="ctr">
              <a:lnSpc>
                <a:spcPct val="120000"/>
              </a:lnSpc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Google Sans"/>
              </a:rPr>
              <a:t>The W3C Accessibility Guidelines Working Groups developed the Web Content Accessibility Guidelines (WCAG). </a:t>
            </a:r>
          </a:p>
          <a:p>
            <a:pPr algn="l">
              <a:lnSpc>
                <a:spcPct val="120000"/>
              </a:lnSpc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W3C Accessibility Maturity Model is a tool that:</a:t>
            </a:r>
          </a:p>
          <a:p>
            <a:pPr lvl="1">
              <a:lnSpc>
                <a:spcPct val="120000"/>
              </a:lnSpc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Assesses the current effectiveness and capabilities of an entire organization or subunits within the organization</a:t>
            </a:r>
          </a:p>
          <a:p>
            <a:pPr lvl="1">
              <a:lnSpc>
                <a:spcPct val="120000"/>
              </a:lnSpc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supports identification of gaps between the current capabilities and the next level of accessibility maturity</a:t>
            </a:r>
          </a:p>
          <a:p>
            <a:pPr lvl="1">
              <a:lnSpc>
                <a:spcPct val="120000"/>
              </a:lnSpc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supports plans for next steps to improve the organization's accessibility performance over time.</a:t>
            </a:r>
          </a:p>
        </p:txBody>
      </p:sp>
    </p:spTree>
    <p:extLst>
      <p:ext uri="{BB962C8B-B14F-4D97-AF65-F5344CB8AC3E}">
        <p14:creationId xmlns:p14="http://schemas.microsoft.com/office/powerpoint/2010/main" val="395830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7ABE7-F8FB-30CB-2FE6-3B52BB81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W3C DAMM “At a Glance”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FA669-E7D6-3FB9-55F3-740D751D4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Free. </a:t>
            </a:r>
          </a:p>
          <a:p>
            <a:r>
              <a:rPr lang="en-US" dirty="0"/>
              <a:t>Download includes:</a:t>
            </a:r>
          </a:p>
          <a:p>
            <a:pPr lvl="1"/>
            <a:r>
              <a:rPr lang="en-US" dirty="0"/>
              <a:t>Accessibility Maturity Model Excel spreadsheet</a:t>
            </a:r>
          </a:p>
          <a:p>
            <a:pPr lvl="1"/>
            <a:r>
              <a:rPr lang="en-US" dirty="0"/>
              <a:t>Resources posted on W3C website. </a:t>
            </a:r>
          </a:p>
          <a:p>
            <a:r>
              <a:rPr lang="en-US" dirty="0"/>
              <a:t>7 Dimensions, 4 Stages</a:t>
            </a:r>
          </a:p>
          <a:p>
            <a:r>
              <a:rPr lang="en-US" dirty="0"/>
              <a:t>Each dimension has several outcomes or “proof points”</a:t>
            </a:r>
          </a:p>
          <a:p>
            <a:r>
              <a:rPr lang="en-US" dirty="0"/>
              <a:t>For each proof point, the organization assigns a stage of maturity. </a:t>
            </a:r>
          </a:p>
          <a:p>
            <a:r>
              <a:rPr lang="en-US" dirty="0"/>
              <a:t>Excel Template has formulas and calculates the % of proof points in each stage by dimension. </a:t>
            </a:r>
          </a:p>
        </p:txBody>
      </p:sp>
    </p:spTree>
    <p:extLst>
      <p:ext uri="{BB962C8B-B14F-4D97-AF65-F5344CB8AC3E}">
        <p14:creationId xmlns:p14="http://schemas.microsoft.com/office/powerpoint/2010/main" val="1122571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8C3D6-C8CC-7461-987E-6CEA4913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W3C Accessibility Maturity Model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6A9B3-9965-6985-6542-8D864EB01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Communications</a:t>
            </a:r>
          </a:p>
          <a:p>
            <a:r>
              <a:rPr lang="en-US" dirty="0"/>
              <a:t>Knowledge and Skills</a:t>
            </a:r>
          </a:p>
          <a:p>
            <a:r>
              <a:rPr lang="en-US" dirty="0"/>
              <a:t>Support</a:t>
            </a:r>
          </a:p>
          <a:p>
            <a:r>
              <a:rPr lang="en-US" dirty="0"/>
              <a:t>ICT Development Lifecycle</a:t>
            </a:r>
          </a:p>
          <a:p>
            <a:r>
              <a:rPr lang="en-US" dirty="0"/>
              <a:t>Personnel</a:t>
            </a:r>
          </a:p>
          <a:p>
            <a:r>
              <a:rPr lang="en-US" dirty="0"/>
              <a:t>Procurement</a:t>
            </a:r>
          </a:p>
          <a:p>
            <a:r>
              <a:rPr lang="en-US" dirty="0"/>
              <a:t>Culture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39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107E8-7CF3-7D12-0D52-7829B51F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743" y="731731"/>
            <a:ext cx="9444037" cy="954194"/>
          </a:xfrm>
        </p:spPr>
        <p:txBody>
          <a:bodyPr anchor="t">
            <a:normAutofit/>
          </a:bodyPr>
          <a:lstStyle/>
          <a:p>
            <a:pPr algn="ctr"/>
            <a:r>
              <a:rPr lang="en-US" sz="3200" dirty="0"/>
              <a:t>W3C Accessibility Maturity Model Stages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37285C-74C3-2D08-C05E-A72AD8C5A6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353505"/>
              </p:ext>
            </p:extLst>
          </p:nvPr>
        </p:nvGraphicFramePr>
        <p:xfrm>
          <a:off x="1266251" y="1919897"/>
          <a:ext cx="9661579" cy="3656446"/>
        </p:xfrm>
        <a:graphic>
          <a:graphicData uri="http://schemas.openxmlformats.org/drawingml/2006/table">
            <a:tbl>
              <a:tblPr/>
              <a:tblGrid>
                <a:gridCol w="2756144">
                  <a:extLst>
                    <a:ext uri="{9D8B030D-6E8A-4147-A177-3AD203B41FA5}">
                      <a16:colId xmlns:a16="http://schemas.microsoft.com/office/drawing/2014/main" val="3485856388"/>
                    </a:ext>
                  </a:extLst>
                </a:gridCol>
                <a:gridCol w="6905435">
                  <a:extLst>
                    <a:ext uri="{9D8B030D-6E8A-4147-A177-3AD203B41FA5}">
                      <a16:colId xmlns:a16="http://schemas.microsoft.com/office/drawing/2014/main" val="2902638135"/>
                    </a:ext>
                  </a:extLst>
                </a:gridCol>
              </a:tblGrid>
              <a:tr h="550559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effectLst/>
                        </a:rPr>
                        <a:t>Stages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Criteria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260941"/>
                  </a:ext>
                </a:extLst>
              </a:tr>
              <a:tr h="550559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effectLst/>
                        </a:rPr>
                        <a:t>Inactive</a:t>
                      </a:r>
                      <a:endParaRPr lang="en-US" sz="1800">
                        <a:effectLst/>
                      </a:endParaRP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 awareness and recognition of need.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079110"/>
                  </a:ext>
                </a:extLst>
              </a:tr>
              <a:tr h="851776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effectLst/>
                        </a:rPr>
                        <a:t>Launch</a:t>
                      </a:r>
                      <a:endParaRPr lang="en-US" sz="1800" dirty="0">
                        <a:effectLst/>
                      </a:endParaRP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Recognized need organization-wide. Planning initiated, but activities not well organized.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486558"/>
                  </a:ext>
                </a:extLst>
              </a:tr>
              <a:tr h="851776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effectLst/>
                        </a:rPr>
                        <a:t>Integrate</a:t>
                      </a:r>
                      <a:endParaRPr lang="en-US" sz="1800">
                        <a:effectLst/>
                      </a:endParaRP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Roadmap in place, overall organizational approach defined and well organized.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47827"/>
                  </a:ext>
                </a:extLst>
              </a:tr>
              <a:tr h="851776">
                <a:tc>
                  <a:txBody>
                    <a:bodyPr/>
                    <a:lstStyle/>
                    <a:p>
                      <a:pPr algn="l"/>
                      <a:r>
                        <a:rPr lang="en-US" sz="1800" b="1">
                          <a:effectLst/>
                        </a:rPr>
                        <a:t>Optimize</a:t>
                      </a:r>
                      <a:endParaRPr lang="en-US" sz="1800">
                        <a:effectLst/>
                      </a:endParaRP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Incorporated into the whole organization, consistently evaluated, and actions taken on assessment outcomes.</a:t>
                      </a:r>
                    </a:p>
                  </a:txBody>
                  <a:tcPr marL="96132" marR="96132" marT="96132" marB="9613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537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30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75C4A-EFC7-13A5-B535-93BEC17E2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W3C Accessibility Maturity Model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57ED4-B657-E33B-EA93-BCD319A7C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Excel workbook has a sheet for each dimension. </a:t>
            </a:r>
          </a:p>
          <a:p>
            <a:r>
              <a:rPr lang="en-US" dirty="0"/>
              <a:t>For each dimension there are a series of outcomes called “proof points.”</a:t>
            </a:r>
          </a:p>
          <a:p>
            <a:r>
              <a:rPr lang="en-US" dirty="0"/>
              <a:t>Users assign a stage of maturity for each proof point. </a:t>
            </a:r>
          </a:p>
          <a:p>
            <a:r>
              <a:rPr lang="en-US" dirty="0"/>
              <a:t>The Excel workbook automatically calculates the % of proof points in each stage by dimension. </a:t>
            </a:r>
          </a:p>
        </p:txBody>
      </p:sp>
    </p:spTree>
    <p:extLst>
      <p:ext uri="{BB962C8B-B14F-4D97-AF65-F5344CB8AC3E}">
        <p14:creationId xmlns:p14="http://schemas.microsoft.com/office/powerpoint/2010/main" val="3157898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E1429-5CC6-24AE-C22F-FA26E0211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FD48-6EF6-2DFA-0C64-977F4334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W3C AMM Pros &amp;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3D7D-E0A2-D963-783E-C7AAB4BAB1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PROS</a:t>
            </a:r>
          </a:p>
          <a:p>
            <a:r>
              <a:rPr lang="en-US" dirty="0"/>
              <a:t>Free</a:t>
            </a:r>
          </a:p>
          <a:p>
            <a:r>
              <a:rPr lang="en-US" dirty="0"/>
              <a:t>Comprehensive</a:t>
            </a:r>
          </a:p>
          <a:p>
            <a:r>
              <a:rPr lang="en-US" dirty="0"/>
              <a:t>Uses formulas to derive overall stage of maturity. </a:t>
            </a:r>
          </a:p>
          <a:p>
            <a:r>
              <a:rPr lang="en-US" dirty="0"/>
              <a:t>Outcomes or “proof points” may be used for planning.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DC5FA-12D0-589A-FA75-3DE9AF7EEB9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CON</a:t>
            </a:r>
            <a:r>
              <a:rPr lang="en-US" dirty="0"/>
              <a:t>S</a:t>
            </a:r>
          </a:p>
          <a:p>
            <a:pPr marL="0" indent="0">
              <a:buNone/>
            </a:pPr>
            <a:r>
              <a:rPr lang="en-US" dirty="0"/>
              <a:t>Not easy to use. </a:t>
            </a:r>
          </a:p>
          <a:p>
            <a:pPr marL="0" indent="0">
              <a:buNone/>
            </a:pPr>
            <a:r>
              <a:rPr lang="en-US" dirty="0"/>
              <a:t>Accessibility issues in Excel workbook. </a:t>
            </a:r>
          </a:p>
          <a:p>
            <a:pPr marL="0" indent="0">
              <a:buNone/>
            </a:pPr>
            <a:r>
              <a:rPr lang="en-US" dirty="0"/>
              <a:t>No downloadable instructions. </a:t>
            </a:r>
          </a:p>
          <a:p>
            <a:pPr marL="0" indent="0">
              <a:buNone/>
            </a:pPr>
            <a:r>
              <a:rPr lang="en-US" dirty="0"/>
              <a:t>Not all dimensions may apply. </a:t>
            </a:r>
          </a:p>
          <a:p>
            <a:pPr marL="0" indent="0">
              <a:buNone/>
            </a:pPr>
            <a:r>
              <a:rPr lang="en-US" dirty="0"/>
              <a:t>Not all proof points may apply. </a:t>
            </a:r>
          </a:p>
          <a:p>
            <a:pPr marL="0" indent="0">
              <a:buNone/>
            </a:pPr>
            <a:r>
              <a:rPr lang="en-US" dirty="0"/>
              <a:t>Proof points  may become prescriptive.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61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FE81-67DF-CEF5-B9A4-F8D34AA7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AbilityNet</a:t>
            </a:r>
            <a:r>
              <a:rPr lang="en-US" dirty="0"/>
              <a:t> Digital Accessibility Maturity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26CAF-F1D3-4E01-28F7-2EBCD1A56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45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6A897-0F9C-6914-752A-490333765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</a:t>
            </a:r>
            <a:r>
              <a:rPr lang="en-US" dirty="0" err="1"/>
              <a:t>AbilityNet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E0ED8-49AD-9D7D-4A5C-8A5B511F2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0" i="0" u="none" strike="noStrike" dirty="0">
                <a:solidFill>
                  <a:srgbClr val="46788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 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AbilityNet</a:t>
            </a:r>
            <a:endParaRPr lang="en-US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Based in the UK, </a:t>
            </a:r>
            <a:r>
              <a:rPr lang="en-US" b="0" i="0" u="none" strike="noStrike" dirty="0" err="1">
                <a:effectLst/>
                <a:latin typeface="Google Sans"/>
              </a:rPr>
              <a:t>AbilityNet</a:t>
            </a:r>
            <a:r>
              <a:rPr lang="en-US" b="0" i="0" u="none" strike="noStrike" dirty="0">
                <a:effectLst/>
                <a:latin typeface="Google Sans"/>
              </a:rPr>
              <a:t> is widely considered a leading organization in digital accessibility, providing consultancy and expertise to various organizations on implementing WCAG standards.</a:t>
            </a:r>
            <a:endParaRPr lang="en-US" i="0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i="0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AbilityNet</a:t>
            </a:r>
            <a:r>
              <a:rPr lang="en-US" i="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won the 2017 Barclays Supplier Citizenship Initiative </a:t>
            </a:r>
            <a:r>
              <a:rPr lang="en-US" i="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i="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the Year Award for its work in digital accessibility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AbilityNet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has been around for over 20 years. </a:t>
            </a:r>
            <a:endParaRPr lang="en-US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164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444EF-66B0-EBF3-CB43-04A631F0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AbilityNet</a:t>
            </a:r>
            <a:r>
              <a:rPr lang="en-US" dirty="0"/>
              <a:t>  DAMM “At a Glance”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54089-AB86-289F-4072-6B051289D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Free</a:t>
            </a:r>
          </a:p>
          <a:p>
            <a:r>
              <a:rPr lang="en-US" dirty="0"/>
              <a:t>Downloadable  Package Includes:</a:t>
            </a:r>
          </a:p>
          <a:p>
            <a:pPr lvl="1"/>
            <a:r>
              <a:rPr lang="en-US" dirty="0"/>
              <a:t>How to Use the Ability Net DAMM (MS Word file, 13 pages)</a:t>
            </a:r>
            <a:endParaRPr lang="en-US" sz="2800" dirty="0"/>
          </a:p>
          <a:p>
            <a:pPr lvl="1"/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decks to use through the process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Stakeholder Questions</a:t>
            </a:r>
          </a:p>
          <a:p>
            <a:pPr lvl="1"/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spreadsheet detailing the criteria for the DAMM.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5 Dimensions, 5 Stages</a:t>
            </a:r>
          </a:p>
          <a:p>
            <a:r>
              <a:rPr lang="en-US" dirty="0"/>
              <a:t>7 Step Implementation Process</a:t>
            </a:r>
          </a:p>
          <a:p>
            <a:r>
              <a:rPr lang="en-US" dirty="0"/>
              <a:t>Other Services Available</a:t>
            </a:r>
          </a:p>
          <a:p>
            <a:pPr lvl="1"/>
            <a:r>
              <a:rPr lang="en-US" dirty="0"/>
              <a:t>Coaching, Full Service, Training available for a cost. </a:t>
            </a:r>
          </a:p>
          <a:p>
            <a:pPr lvl="1"/>
            <a:r>
              <a:rPr lang="en-US" dirty="0"/>
              <a:t>Free Webinars available.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8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0A955-0DCA-7A84-D6BD-ED7F68C75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743" y="731731"/>
            <a:ext cx="9444037" cy="954194"/>
          </a:xfrm>
        </p:spPr>
        <p:txBody>
          <a:bodyPr anchor="t">
            <a:normAutofit/>
          </a:bodyPr>
          <a:lstStyle/>
          <a:p>
            <a:pPr algn="ctr"/>
            <a:r>
              <a:rPr lang="en-US" sz="3200" dirty="0" err="1"/>
              <a:t>AbilityNet</a:t>
            </a:r>
            <a:r>
              <a:rPr lang="en-US" sz="3200" dirty="0"/>
              <a:t> DAMM Dimensions &amp; Stages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EF1BEDF-6601-639C-EE50-40524FE21C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883519"/>
              </p:ext>
            </p:extLst>
          </p:nvPr>
        </p:nvGraphicFramePr>
        <p:xfrm>
          <a:off x="1266251" y="2254188"/>
          <a:ext cx="9556528" cy="3312893"/>
        </p:xfrm>
        <a:graphic>
          <a:graphicData uri="http://schemas.openxmlformats.org/drawingml/2006/table">
            <a:tbl>
              <a:tblPr firstRow="1" firstCol="1" bandRow="1"/>
              <a:tblGrid>
                <a:gridCol w="2026936">
                  <a:extLst>
                    <a:ext uri="{9D8B030D-6E8A-4147-A177-3AD203B41FA5}">
                      <a16:colId xmlns:a16="http://schemas.microsoft.com/office/drawing/2014/main" val="922498505"/>
                    </a:ext>
                  </a:extLst>
                </a:gridCol>
                <a:gridCol w="1433007">
                  <a:extLst>
                    <a:ext uri="{9D8B030D-6E8A-4147-A177-3AD203B41FA5}">
                      <a16:colId xmlns:a16="http://schemas.microsoft.com/office/drawing/2014/main" val="3549991044"/>
                    </a:ext>
                  </a:extLst>
                </a:gridCol>
                <a:gridCol w="1375284">
                  <a:extLst>
                    <a:ext uri="{9D8B030D-6E8A-4147-A177-3AD203B41FA5}">
                      <a16:colId xmlns:a16="http://schemas.microsoft.com/office/drawing/2014/main" val="4096836284"/>
                    </a:ext>
                  </a:extLst>
                </a:gridCol>
                <a:gridCol w="1806681">
                  <a:extLst>
                    <a:ext uri="{9D8B030D-6E8A-4147-A177-3AD203B41FA5}">
                      <a16:colId xmlns:a16="http://schemas.microsoft.com/office/drawing/2014/main" val="2950398179"/>
                    </a:ext>
                  </a:extLst>
                </a:gridCol>
                <a:gridCol w="1539336">
                  <a:extLst>
                    <a:ext uri="{9D8B030D-6E8A-4147-A177-3AD203B41FA5}">
                      <a16:colId xmlns:a16="http://schemas.microsoft.com/office/drawing/2014/main" val="2980376588"/>
                    </a:ext>
                  </a:extLst>
                </a:gridCol>
                <a:gridCol w="1375284">
                  <a:extLst>
                    <a:ext uri="{9D8B030D-6E8A-4147-A177-3AD203B41FA5}">
                      <a16:colId xmlns:a16="http://schemas.microsoft.com/office/drawing/2014/main" val="936771296"/>
                    </a:ext>
                  </a:extLst>
                </a:gridCol>
              </a:tblGrid>
              <a:tr h="851553"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DIMENSION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Level 1: Informal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Level 2: Defined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Level 3: Repeatable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Level 4: Managed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Level 5: Optimal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593668"/>
                  </a:ext>
                </a:extLst>
              </a:tr>
              <a:tr h="492268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Vision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083257"/>
                  </a:ext>
                </a:extLst>
              </a:tr>
              <a:tr h="492268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Leadership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093282"/>
                  </a:ext>
                </a:extLst>
              </a:tr>
              <a:tr h="492268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Processes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848927"/>
                  </a:ext>
                </a:extLst>
              </a:tr>
              <a:tr h="492268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Capability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108192"/>
                  </a:ext>
                </a:extLst>
              </a:tr>
              <a:tr h="492268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Procurement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208" marR="120208" marT="166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40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73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FEFCD4-F83A-E6CC-F9BB-B83E8841F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200" dirty="0"/>
              <a:t>7-Step DAMM Implementation Process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56A5915-9E9C-F198-9FC5-427C16D6D5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634570"/>
              </p:ext>
            </p:extLst>
          </p:nvPr>
        </p:nvGraphicFramePr>
        <p:xfrm>
          <a:off x="838200" y="1949400"/>
          <a:ext cx="10515601" cy="4339390"/>
        </p:xfrm>
        <a:graphic>
          <a:graphicData uri="http://schemas.openxmlformats.org/drawingml/2006/table">
            <a:tbl>
              <a:tblPr firstRow="1" firstCol="1" bandRow="1"/>
              <a:tblGrid>
                <a:gridCol w="1281217">
                  <a:extLst>
                    <a:ext uri="{9D8B030D-6E8A-4147-A177-3AD203B41FA5}">
                      <a16:colId xmlns:a16="http://schemas.microsoft.com/office/drawing/2014/main" val="86539659"/>
                    </a:ext>
                  </a:extLst>
                </a:gridCol>
                <a:gridCol w="2137603">
                  <a:extLst>
                    <a:ext uri="{9D8B030D-6E8A-4147-A177-3AD203B41FA5}">
                      <a16:colId xmlns:a16="http://schemas.microsoft.com/office/drawing/2014/main" val="1525405883"/>
                    </a:ext>
                  </a:extLst>
                </a:gridCol>
                <a:gridCol w="7096781">
                  <a:extLst>
                    <a:ext uri="{9D8B030D-6E8A-4147-A177-3AD203B41FA5}">
                      <a16:colId xmlns:a16="http://schemas.microsoft.com/office/drawing/2014/main" val="1516448977"/>
                    </a:ext>
                  </a:extLst>
                </a:gridCol>
              </a:tblGrid>
              <a:tr h="584293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1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 can’t do this alone. This is about culture change. Step 1 is to identify key people within your organisation who can help.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375748"/>
                  </a:ext>
                </a:extLst>
              </a:tr>
              <a:tr h="584293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2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Research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Step 2, do your research. We’ve devised a survey for stakeholders to help gather information on the current state of play. 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30632"/>
                  </a:ext>
                </a:extLst>
              </a:tr>
              <a:tr h="572271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3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Workshop 1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Your first chance to get everyone together to consult upon and plot your organisation’s current state of digital maturity. 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582250"/>
                  </a:ext>
                </a:extLst>
              </a:tr>
              <a:tr h="845655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4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Draft action plan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results of your discussions in the workshop will enable you to readily identify next steps and set out an accessibility roadmap that’s incremental, achievable, and measurable. 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357215"/>
                  </a:ext>
                </a:extLst>
              </a:tr>
              <a:tr h="845655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5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Workshop 2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Here you will review the outputs of workshop 1 and the resulting roadmap and confirm that all agree with the prioritisation of actions and their implementation timeframe.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431848"/>
                  </a:ext>
                </a:extLst>
              </a:tr>
              <a:tr h="584293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6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final report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Finalise the report and present the findings to all stakeholders and agree on a six-month review.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794781"/>
                  </a:ext>
                </a:extLst>
              </a:tr>
              <a:tr h="322930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 7</a:t>
                      </a:r>
                      <a:endParaRPr lang="en-GB" sz="2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Follow-up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5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Check-in on progress, refine and keep going!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34" marR="86534" marT="1201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431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93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8F24BD3-FDEB-D316-F65B-ED036CBC1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r>
              <a:rPr lang="en-US" sz="4000" dirty="0"/>
              <a:t>Example of Maturity Level Markers for the “Capability” Dimension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7C58D-E5CB-F064-8D37-C7A5A1209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894513"/>
              </p:ext>
            </p:extLst>
          </p:nvPr>
        </p:nvGraphicFramePr>
        <p:xfrm>
          <a:off x="326572" y="2055813"/>
          <a:ext cx="11314570" cy="4437063"/>
        </p:xfrm>
        <a:graphic>
          <a:graphicData uri="http://schemas.openxmlformats.org/drawingml/2006/table">
            <a:tbl>
              <a:tblPr firstRow="1" bandRow="1"/>
              <a:tblGrid>
                <a:gridCol w="1139250">
                  <a:extLst>
                    <a:ext uri="{9D8B030D-6E8A-4147-A177-3AD203B41FA5}">
                      <a16:colId xmlns:a16="http://schemas.microsoft.com/office/drawing/2014/main" val="3073098080"/>
                    </a:ext>
                  </a:extLst>
                </a:gridCol>
                <a:gridCol w="1524703">
                  <a:extLst>
                    <a:ext uri="{9D8B030D-6E8A-4147-A177-3AD203B41FA5}">
                      <a16:colId xmlns:a16="http://schemas.microsoft.com/office/drawing/2014/main" val="40075611"/>
                    </a:ext>
                  </a:extLst>
                </a:gridCol>
                <a:gridCol w="1460657">
                  <a:extLst>
                    <a:ext uri="{9D8B030D-6E8A-4147-A177-3AD203B41FA5}">
                      <a16:colId xmlns:a16="http://schemas.microsoft.com/office/drawing/2014/main" val="78549036"/>
                    </a:ext>
                  </a:extLst>
                </a:gridCol>
                <a:gridCol w="1915720">
                  <a:extLst>
                    <a:ext uri="{9D8B030D-6E8A-4147-A177-3AD203B41FA5}">
                      <a16:colId xmlns:a16="http://schemas.microsoft.com/office/drawing/2014/main" val="2655808027"/>
                    </a:ext>
                  </a:extLst>
                </a:gridCol>
                <a:gridCol w="1823811">
                  <a:extLst>
                    <a:ext uri="{9D8B030D-6E8A-4147-A177-3AD203B41FA5}">
                      <a16:colId xmlns:a16="http://schemas.microsoft.com/office/drawing/2014/main" val="1328678624"/>
                    </a:ext>
                  </a:extLst>
                </a:gridCol>
                <a:gridCol w="1602984">
                  <a:extLst>
                    <a:ext uri="{9D8B030D-6E8A-4147-A177-3AD203B41FA5}">
                      <a16:colId xmlns:a16="http://schemas.microsoft.com/office/drawing/2014/main" val="127851268"/>
                    </a:ext>
                  </a:extLst>
                </a:gridCol>
                <a:gridCol w="1847445">
                  <a:extLst>
                    <a:ext uri="{9D8B030D-6E8A-4147-A177-3AD203B41FA5}">
                      <a16:colId xmlns:a16="http://schemas.microsoft.com/office/drawing/2014/main" val="1564706008"/>
                    </a:ext>
                  </a:extLst>
                </a:gridCol>
              </a:tblGrid>
              <a:tr h="885002"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5128" marR="125128" marT="173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</a:t>
                      </a:r>
                    </a:p>
                  </a:txBody>
                  <a:tcPr marL="125128" marR="125128" marT="173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Informal- 1</a:t>
                      </a:r>
                    </a:p>
                  </a:txBody>
                  <a:tcPr marL="125128" marR="125128" marT="173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Defined - 2</a:t>
                      </a:r>
                    </a:p>
                  </a:txBody>
                  <a:tcPr marL="125128" marR="125128" marT="173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Repeatable - 3</a:t>
                      </a:r>
                    </a:p>
                  </a:txBody>
                  <a:tcPr marL="125128" marR="125128" marT="173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Managed- 4</a:t>
                      </a:r>
                    </a:p>
                  </a:txBody>
                  <a:tcPr marL="125128" marR="125128" marT="173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Optimized - 5</a:t>
                      </a:r>
                    </a:p>
                  </a:txBody>
                  <a:tcPr marL="9016" marR="9016" marT="9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32065"/>
                  </a:ext>
                </a:extLst>
              </a:tr>
              <a:tr h="927323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Capability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44" marR="86544" marT="43272" marB="432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organization has the internal skills and resources it needs to deliver its vision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544" marR="86544" marT="43272" marB="4327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Accessibility requirements not mentioned in job descriptions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Requirements for accessibility identified in key relevant job descriptions 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Requirements for accessibility and/or inclusive design included in all relevant job descriptions 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Digital accessibility training included in induction/on-boarding for digital teams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Accessibility and inclusion awareness included in induction/on-boarding for all staff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858020"/>
                  </a:ext>
                </a:extLst>
              </a:tr>
              <a:tr h="1361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Specific digital accessibility training/ resources/ tools yet to be provided to technology staff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Automated testing/ checking tools and accessibility and disability awareness training made available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Digital accessibility training (including manual and automated testing methods) delivered as standard across all digital teams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Accessibility training strategy fully delivered and measured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Influence external professional qualification &amp; membership organizations relating to accessibility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914145"/>
                  </a:ext>
                </a:extLst>
              </a:tr>
              <a:tr h="1263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core digital hub for accessibility communication and resource sharing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5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space for community conversation and resources established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Accessibility champions network established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Accessibility champions network is active in supporting teams with training and resources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accessibility champions network is active in supporting external networks (such as the 'Champions of Accessibility' Network - CAN)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16" marR="9016" marT="90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326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345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AFCDC-8875-46A6-2665-D9AC0ECCE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AbilityNet</a:t>
            </a:r>
            <a:r>
              <a:rPr lang="en-US" dirty="0"/>
              <a:t> Pros &amp;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712E1-ABCB-B464-C23B-44B079E08C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PROS</a:t>
            </a:r>
          </a:p>
          <a:p>
            <a:r>
              <a:rPr lang="en-US" dirty="0"/>
              <a:t>Free</a:t>
            </a:r>
          </a:p>
          <a:p>
            <a:r>
              <a:rPr lang="en-US" dirty="0"/>
              <a:t>Ready-made DAMM with instructions on how to implement.</a:t>
            </a:r>
          </a:p>
          <a:p>
            <a:r>
              <a:rPr lang="en-US" dirty="0"/>
              <a:t>Workshop p slide desks provided. </a:t>
            </a:r>
          </a:p>
          <a:p>
            <a:r>
              <a:rPr lang="en-US" dirty="0"/>
              <a:t>Designed to help organizations build a plan. </a:t>
            </a:r>
          </a:p>
          <a:p>
            <a:r>
              <a:rPr lang="en-US" dirty="0"/>
              <a:t>No “scoring” necessary.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EC8FB-7B93-2A36-C99B-AFD919600C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CON</a:t>
            </a:r>
            <a:r>
              <a:rPr lang="en-US" dirty="0"/>
              <a:t>S</a:t>
            </a:r>
          </a:p>
          <a:p>
            <a:r>
              <a:rPr lang="en-US" dirty="0"/>
              <a:t>Do the dimensions meet our needs? Communications?</a:t>
            </a:r>
          </a:p>
          <a:p>
            <a:r>
              <a:rPr lang="en-US" dirty="0"/>
              <a:t>Is this customizable?</a:t>
            </a:r>
          </a:p>
          <a:p>
            <a:r>
              <a:rPr lang="en-US" dirty="0"/>
              <a:t>Will need Digital Accessibility Officer to take the lead.</a:t>
            </a:r>
          </a:p>
        </p:txBody>
      </p:sp>
    </p:spTree>
    <p:extLst>
      <p:ext uri="{BB962C8B-B14F-4D97-AF65-F5344CB8AC3E}">
        <p14:creationId xmlns:p14="http://schemas.microsoft.com/office/powerpoint/2010/main" val="63355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E8CE1-B969-8AA6-D4C9-1D234A5E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W3C Digital Accessibility Maturity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A70BB-DFA2-9177-17E8-5BDC0F4EE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22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1051</Words>
  <Application>Microsoft Macintosh PowerPoint</Application>
  <PresentationFormat>Widescreen</PresentationFormat>
  <Paragraphs>169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Google Sans</vt:lpstr>
      <vt:lpstr>Office Theme</vt:lpstr>
      <vt:lpstr>Digital Accessibility Maturity Model Overview</vt:lpstr>
      <vt:lpstr>AbilityNet Digital Accessibility Maturity Model</vt:lpstr>
      <vt:lpstr>About AbilityNet</vt:lpstr>
      <vt:lpstr>AbilityNet  DAMM “At a Glance” </vt:lpstr>
      <vt:lpstr>AbilityNet DAMM Dimensions &amp; Stages</vt:lpstr>
      <vt:lpstr>7-Step DAMM Implementation Process</vt:lpstr>
      <vt:lpstr>Example of Maturity Level Markers for the “Capability” Dimension </vt:lpstr>
      <vt:lpstr>AbilityNet Pros &amp; Cons</vt:lpstr>
      <vt:lpstr>W3C Digital Accessibility Maturity Model</vt:lpstr>
      <vt:lpstr>About the World Wide Web Consortium (W3C)</vt:lpstr>
      <vt:lpstr>W3C DAMM “At a Glance”</vt:lpstr>
      <vt:lpstr>W3C Accessibility Maturity Model Dimensions</vt:lpstr>
      <vt:lpstr>W3C Accessibility Maturity Model Stages</vt:lpstr>
      <vt:lpstr>W3C Accessibility Maturity Model Implementation</vt:lpstr>
      <vt:lpstr>W3C AMM Pros &amp; Cons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Runyan, Marla (EOTSS)</dc:creator>
  <cp:lastModifiedBy>Runyan, Marla (EOTSS)</cp:lastModifiedBy>
  <cp:revision>1</cp:revision>
  <dcterms:created xsi:type="dcterms:W3CDTF">2024-12-04T14:04:14Z</dcterms:created>
  <dcterms:modified xsi:type="dcterms:W3CDTF">2024-12-04T22:52:49Z</dcterms:modified>
</cp:coreProperties>
</file>