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62" r:id="rId2"/>
    <p:sldId id="263" r:id="rId3"/>
    <p:sldId id="264" r:id="rId4"/>
    <p:sldId id="265" r:id="rId5"/>
    <p:sldId id="266" r:id="rId6"/>
    <p:sldId id="267" r:id="rId7"/>
    <p:sldId id="268" r:id="rId8"/>
    <p:sldId id="269" r:id="rId9"/>
    <p:sldId id="270" r:id="rId10"/>
    <p:sldId id="272" r:id="rId11"/>
    <p:sldId id="271" r:id="rId12"/>
    <p:sldId id="273"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24"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8AA5511E-1174-48BB-9137-CB33B8BDDFC8}" type="datetimeFigureOut">
              <a:rPr lang="en-US" smtClean="0"/>
              <a:t>10/26/2017</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D9F81E16-97DE-46EA-AC3D-DC67DEB18394}" type="slidenum">
              <a:rPr lang="en-US" smtClean="0"/>
              <a:t>‹#›</a:t>
            </a:fld>
            <a:endParaRPr lang="en-US"/>
          </a:p>
        </p:txBody>
      </p:sp>
    </p:spTree>
    <p:extLst>
      <p:ext uri="{BB962C8B-B14F-4D97-AF65-F5344CB8AC3E}">
        <p14:creationId xmlns:p14="http://schemas.microsoft.com/office/powerpoint/2010/main" val="644602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05029E25-FB8B-48AB-A846-3BBA807DF9DD}" type="datetimeFigureOut">
              <a:rPr lang="en-US" smtClean="0"/>
              <a:t>10/26/2017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9F06E768-4F50-46D1-9079-4303D1607A64}" type="slidenum">
              <a:rPr lang="en-US" smtClean="0"/>
              <a:t>‹#›</a:t>
            </a:fld>
            <a:endParaRPr lang="en-US"/>
          </a:p>
        </p:txBody>
      </p:sp>
    </p:spTree>
    <p:extLst>
      <p:ext uri="{BB962C8B-B14F-4D97-AF65-F5344CB8AC3E}">
        <p14:creationId xmlns:p14="http://schemas.microsoft.com/office/powerpoint/2010/main" val="66945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Recent report from Center for Health Care Strategies - </a:t>
            </a:r>
            <a:r>
              <a:rPr lang="en-US" i="1" dirty="0" smtClean="0"/>
              <a:t>Communicating Early Results of Integrated Care Efforts for Dually Eligible Individuals: State Approaches. </a:t>
            </a:r>
            <a:r>
              <a:rPr lang="en-US" dirty="0" smtClean="0"/>
              <a:t>http://www.chcs.org/media/INSIDE_Communicating_Results_Brief-1-22-16-3.pdf </a:t>
            </a:r>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2</a:t>
            </a:fld>
            <a:endParaRPr lang="en-US"/>
          </a:p>
        </p:txBody>
      </p:sp>
    </p:spTree>
    <p:extLst>
      <p:ext uri="{BB962C8B-B14F-4D97-AF65-F5344CB8AC3E}">
        <p14:creationId xmlns:p14="http://schemas.microsoft.com/office/powerpoint/2010/main" val="2143577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Recent report from Center for Health Care Strategies - </a:t>
            </a:r>
            <a:r>
              <a:rPr lang="en-US" i="1" dirty="0" smtClean="0"/>
              <a:t>Communicating Early Results of Integrated Care Efforts for Dually Eligible Individuals: State Approaches. </a:t>
            </a:r>
            <a:r>
              <a:rPr lang="en-US" dirty="0" smtClean="0"/>
              <a:t>http://www.chcs.org/media/INSIDE_Communicating_Results_Brief-1-22-16-3.pdf </a:t>
            </a:r>
          </a:p>
          <a:p>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3</a:t>
            </a:fld>
            <a:endParaRPr lang="en-US"/>
          </a:p>
        </p:txBody>
      </p:sp>
    </p:spTree>
    <p:extLst>
      <p:ext uri="{BB962C8B-B14F-4D97-AF65-F5344CB8AC3E}">
        <p14:creationId xmlns:p14="http://schemas.microsoft.com/office/powerpoint/2010/main" val="3084765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4</a:t>
            </a:fld>
            <a:endParaRPr lang="en-US"/>
          </a:p>
        </p:txBody>
      </p:sp>
    </p:spTree>
    <p:extLst>
      <p:ext uri="{BB962C8B-B14F-4D97-AF65-F5344CB8AC3E}">
        <p14:creationId xmlns:p14="http://schemas.microsoft.com/office/powerpoint/2010/main" val="1591150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5</a:t>
            </a:fld>
            <a:endParaRPr lang="en-US"/>
          </a:p>
        </p:txBody>
      </p:sp>
    </p:spTree>
    <p:extLst>
      <p:ext uri="{BB962C8B-B14F-4D97-AF65-F5344CB8AC3E}">
        <p14:creationId xmlns:p14="http://schemas.microsoft.com/office/powerpoint/2010/main" val="1404659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CA website: </a:t>
            </a:r>
            <a:r>
              <a:rPr lang="en-US" dirty="0"/>
              <a:t>The Managed Care Performance Dashboard (Dashboard) is a monitoring tool produced quarterly by MCQMD.  The Dashboard contains comprehensive data on a variety of measures including enrollment, health care utilization, appeals and grievances, network adequacy and quality of care.  Information contained in the Dashboard assists DHCS and its stakeholders in observing and understanding managed care plan (MCP) performance statewide, by plan model, and by MCP.</a:t>
            </a:r>
            <a:endParaRPr lang="en-US" baseline="0" dirty="0" smtClean="0"/>
          </a:p>
          <a:p>
            <a:pPr marL="174982" indent="-174982">
              <a:buFontTx/>
              <a:buChar char="-"/>
            </a:pPr>
            <a:endParaRPr lang="en-US" baseline="0" dirty="0" smtClean="0"/>
          </a:p>
          <a:p>
            <a:pPr marL="174982" indent="-174982">
              <a:buFontTx/>
              <a:buChar char="-"/>
            </a:pPr>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6</a:t>
            </a:fld>
            <a:endParaRPr lang="en-US"/>
          </a:p>
        </p:txBody>
      </p:sp>
    </p:spTree>
    <p:extLst>
      <p:ext uri="{BB962C8B-B14F-4D97-AF65-F5344CB8AC3E}">
        <p14:creationId xmlns:p14="http://schemas.microsoft.com/office/powerpoint/2010/main" val="423003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9D6895-0FE8-4913-BB37-D1D31F5B00CF}" type="slidenum">
              <a:rPr lang="en-US" smtClean="0"/>
              <a:t>7</a:t>
            </a:fld>
            <a:endParaRPr lang="en-US"/>
          </a:p>
        </p:txBody>
      </p:sp>
    </p:spTree>
    <p:extLst>
      <p:ext uri="{BB962C8B-B14F-4D97-AF65-F5344CB8AC3E}">
        <p14:creationId xmlns:p14="http://schemas.microsoft.com/office/powerpoint/2010/main" val="43501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states like Texas,</a:t>
            </a:r>
            <a:r>
              <a:rPr lang="en-US" baseline="0" dirty="0" smtClean="0"/>
              <a:t> Virginia, Maryland and </a:t>
            </a:r>
            <a:r>
              <a:rPr lang="en-US" baseline="0" smtClean="0"/>
              <a:t>Oregon will be reviewed</a:t>
            </a:r>
            <a:endParaRPr lang="en-US"/>
          </a:p>
        </p:txBody>
      </p:sp>
      <p:sp>
        <p:nvSpPr>
          <p:cNvPr id="4" name="Slide Number Placeholder 3"/>
          <p:cNvSpPr>
            <a:spLocks noGrp="1"/>
          </p:cNvSpPr>
          <p:nvPr>
            <p:ph type="sldNum" sz="quarter" idx="10"/>
          </p:nvPr>
        </p:nvSpPr>
        <p:spPr/>
        <p:txBody>
          <a:bodyPr/>
          <a:lstStyle/>
          <a:p>
            <a:fld id="{079D6895-0FE8-4913-BB37-D1D31F5B00CF}" type="slidenum">
              <a:rPr lang="en-US" smtClean="0"/>
              <a:t>12</a:t>
            </a:fld>
            <a:endParaRPr lang="en-US"/>
          </a:p>
        </p:txBody>
      </p:sp>
    </p:spTree>
    <p:extLst>
      <p:ext uri="{BB962C8B-B14F-4D97-AF65-F5344CB8AC3E}">
        <p14:creationId xmlns:p14="http://schemas.microsoft.com/office/powerpoint/2010/main" val="1022666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884F0895-677B-4B31-AAE7-067DB880683D}" type="datetime1">
              <a:rPr lang="en-US" smtClean="0"/>
              <a:t>10/26/2017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1EA6D28-ED3E-4E2E-A094-CF641B234ECE}"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17DBAF-11D6-497F-BC1D-23ED25B974BD}" type="datetime1">
              <a:rPr lang="en-US" smtClean="0"/>
              <a:t>10/26/2017</a:t>
            </a:fld>
            <a:endParaRPr lang="en-US"/>
          </a:p>
        </p:txBody>
      </p:sp>
      <p:sp>
        <p:nvSpPr>
          <p:cNvPr id="5" name="Footer Placeholder 4"/>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540CFB-311D-41E4-BD32-0DBD63E3C173}" type="datetime1">
              <a:rPr lang="en-US" smtClean="0"/>
              <a:t>10/26/2017</a:t>
            </a:fld>
            <a:endParaRPr lang="en-US"/>
          </a:p>
        </p:txBody>
      </p:sp>
      <p:sp>
        <p:nvSpPr>
          <p:cNvPr id="5" name="Footer Placeholder 4"/>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9D664D8-91DE-4C7F-BF62-B293402B38B6}" type="datetime1">
              <a:rPr lang="en-US" smtClean="0"/>
              <a:t>10/26/2017</a:t>
            </a:fld>
            <a:endParaRPr lang="en-US"/>
          </a:p>
        </p:txBody>
      </p:sp>
      <p:sp>
        <p:nvSpPr>
          <p:cNvPr id="5" name="Footer Placeholder 4"/>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E6458833-83AC-449C-8AD7-6A5613560C2E}" type="datetime1">
              <a:rPr lang="en-US" smtClean="0"/>
              <a:t>10/26/2017</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1EA6D28-ED3E-4E2E-A094-CF641B234ECE}"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6BE5FEF-CEBF-4CA3-B249-5041622D8DAB}" type="datetime1">
              <a:rPr lang="en-US" smtClean="0"/>
              <a:t>10/26/2017</a:t>
            </a:fld>
            <a:endParaRPr lang="en-US"/>
          </a:p>
        </p:txBody>
      </p:sp>
      <p:sp>
        <p:nvSpPr>
          <p:cNvPr id="6" name="Footer Placeholder 5"/>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B32BA76-74F1-4712-A128-27498C5627B4}" type="datetime1">
              <a:rPr lang="en-US" smtClean="0"/>
              <a:t>10/26/2017</a:t>
            </a:fld>
            <a:endParaRPr lang="en-US"/>
          </a:p>
        </p:txBody>
      </p:sp>
      <p:sp>
        <p:nvSpPr>
          <p:cNvPr id="8" name="Footer Placeholder 7"/>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9" name="Slide Number Placeholder 8"/>
          <p:cNvSpPr>
            <a:spLocks noGrp="1"/>
          </p:cNvSpPr>
          <p:nvPr>
            <p:ph type="sldNum" sz="quarter" idx="12"/>
          </p:nvPr>
        </p:nvSpPr>
        <p:spPr/>
        <p:txBody>
          <a:bodyPr/>
          <a:lstStyle/>
          <a:p>
            <a:fld id="{61EA6D28-ED3E-4E2E-A094-CF641B234ECE}"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E119D8-F3B3-49C4-A9DE-61D243835625}" type="datetime1">
              <a:rPr lang="en-US" smtClean="0"/>
              <a:t>10/26/2017</a:t>
            </a:fld>
            <a:endParaRPr lang="en-US"/>
          </a:p>
        </p:txBody>
      </p:sp>
      <p:sp>
        <p:nvSpPr>
          <p:cNvPr id="4" name="Footer Placeholder 3"/>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5" name="Slide Number Placeholder 4"/>
          <p:cNvSpPr>
            <a:spLocks noGrp="1"/>
          </p:cNvSpPr>
          <p:nvPr>
            <p:ph type="sldNum" sz="quarter" idx="12"/>
          </p:nvPr>
        </p:nvSpPr>
        <p:spPr/>
        <p:txBody>
          <a:bodyPr/>
          <a:lstStyle/>
          <a:p>
            <a:fld id="{61EA6D28-ED3E-4E2E-A094-CF641B234ECE}"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48759B-EE6E-4521-883F-7D621C1E5FC7}" type="datetime1">
              <a:rPr lang="en-US" smtClean="0"/>
              <a:t>10/26/2017</a:t>
            </a:fld>
            <a:endParaRPr lang="en-US"/>
          </a:p>
        </p:txBody>
      </p:sp>
      <p:sp>
        <p:nvSpPr>
          <p:cNvPr id="3" name="Footer Placeholder 2"/>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4" name="Slide Number Placeholder 3"/>
          <p:cNvSpPr>
            <a:spLocks noGrp="1"/>
          </p:cNvSpPr>
          <p:nvPr>
            <p:ph type="sldNum" sz="quarter" idx="12"/>
          </p:nvPr>
        </p:nvSpPr>
        <p:spPr/>
        <p:txBody>
          <a:bodyPr/>
          <a:lstStyle/>
          <a:p>
            <a:fld id="{61EA6D28-ED3E-4E2E-A094-CF641B234ECE}"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D3AE88-2E59-4B73-B3D5-DDE95BA4F2C0}" type="datetime1">
              <a:rPr lang="en-US" smtClean="0"/>
              <a:t>10/26/2017</a:t>
            </a:fld>
            <a:endParaRPr lang="en-US"/>
          </a:p>
        </p:txBody>
      </p:sp>
      <p:sp>
        <p:nvSpPr>
          <p:cNvPr id="6" name="Footer Placeholder 5"/>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2B476C-16FC-4DC3-ACE4-43F570EE0DAE}" type="datetime1">
              <a:rPr lang="en-US" smtClean="0"/>
              <a:t>10/26/2017</a:t>
            </a:fld>
            <a:endParaRPr lang="en-US"/>
          </a:p>
        </p:txBody>
      </p:sp>
      <p:sp>
        <p:nvSpPr>
          <p:cNvPr id="6" name="Footer Placeholder 5"/>
          <p:cNvSpPr>
            <a:spLocks noGrp="1"/>
          </p:cNvSpPr>
          <p:nvPr>
            <p:ph type="ftr" sz="quarter" idx="11"/>
          </p:nvPr>
        </p:nvSpPr>
        <p:spPr/>
        <p:txBody>
          <a:body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BB0E0C5-A810-4900-8B3E-49D2B36A4450}" type="datetime1">
              <a:rPr lang="en-US" smtClean="0"/>
              <a:t>10/26/2017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This document is presented by the One Care Implementation Council.  Any information or opinions contained herein are the express views of the authors and are not endorsed by or binding on EOHHS or MassHealth</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1EA6D28-ED3E-4E2E-A094-CF641B234ECE}"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dirty="0" smtClean="0"/>
              <a:t>Implementation Council </a:t>
            </a:r>
            <a:r>
              <a:rPr lang="en-US" sz="2800" dirty="0" smtClean="0"/>
              <a:t/>
            </a:r>
            <a:br>
              <a:rPr lang="en-US" sz="2800" dirty="0" smtClean="0"/>
            </a:br>
            <a:endParaRPr lang="en-US" sz="2800" dirty="0"/>
          </a:p>
        </p:txBody>
      </p:sp>
      <p:sp>
        <p:nvSpPr>
          <p:cNvPr id="3" name="Subtitle 2"/>
          <p:cNvSpPr>
            <a:spLocks noGrp="1"/>
          </p:cNvSpPr>
          <p:nvPr>
            <p:ph type="subTitle" idx="1"/>
          </p:nvPr>
        </p:nvSpPr>
        <p:spPr/>
        <p:txBody>
          <a:bodyPr>
            <a:normAutofit fontScale="85000" lnSpcReduction="20000"/>
          </a:bodyPr>
          <a:lstStyle/>
          <a:p>
            <a:r>
              <a:rPr lang="en-US" dirty="0" smtClean="0"/>
              <a:t>Building a Dashboard to monitor One Care and inform stakeholders</a:t>
            </a:r>
            <a:endParaRPr lang="en-US" dirty="0"/>
          </a:p>
        </p:txBody>
      </p:sp>
      <p:sp>
        <p:nvSpPr>
          <p:cNvPr id="4" name="Footer Placeholder 3"/>
          <p:cNvSpPr>
            <a:spLocks noGrp="1"/>
          </p:cNvSpPr>
          <p:nvPr>
            <p:ph type="ftr" sz="quarter" idx="11"/>
          </p:nvPr>
        </p:nvSpPr>
        <p:spPr>
          <a:xfrm>
            <a:off x="381000" y="635508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4211242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data has MA shared?</a:t>
            </a:r>
            <a:endParaRPr lang="en-US" dirty="0"/>
          </a:p>
        </p:txBody>
      </p:sp>
      <p:sp>
        <p:nvSpPr>
          <p:cNvPr id="3" name="Content Placeholder 2"/>
          <p:cNvSpPr>
            <a:spLocks noGrp="1"/>
          </p:cNvSpPr>
          <p:nvPr>
            <p:ph idx="1"/>
          </p:nvPr>
        </p:nvSpPr>
        <p:spPr/>
        <p:txBody>
          <a:bodyPr/>
          <a:lstStyle/>
          <a:p>
            <a:pPr lvl="1"/>
            <a:r>
              <a:rPr lang="en-US" dirty="0" smtClean="0"/>
              <a:t>Assessment Completion Rates</a:t>
            </a:r>
          </a:p>
          <a:p>
            <a:pPr lvl="1"/>
            <a:r>
              <a:rPr lang="en-US" dirty="0" smtClean="0"/>
              <a:t>IL-LTSS </a:t>
            </a:r>
            <a:r>
              <a:rPr lang="en-US" dirty="0"/>
              <a:t>Coordinator data</a:t>
            </a:r>
          </a:p>
          <a:p>
            <a:pPr lvl="1"/>
            <a:r>
              <a:rPr lang="en-US" dirty="0"/>
              <a:t>One Care Ombudsman data</a:t>
            </a:r>
          </a:p>
          <a:p>
            <a:pPr lvl="1"/>
            <a:r>
              <a:rPr lang="en-US" dirty="0"/>
              <a:t>M</a:t>
            </a:r>
            <a:r>
              <a:rPr lang="en-US" dirty="0" smtClean="0"/>
              <a:t>onthly </a:t>
            </a:r>
            <a:r>
              <a:rPr lang="en-US" dirty="0"/>
              <a:t>enrollment reports</a:t>
            </a:r>
          </a:p>
          <a:p>
            <a:pPr lvl="1"/>
            <a:r>
              <a:rPr lang="en-US" dirty="0"/>
              <a:t>Aggregate One Care plan financial data</a:t>
            </a:r>
          </a:p>
          <a:p>
            <a:pPr lvl="1"/>
            <a:r>
              <a:rPr lang="en-US" dirty="0" smtClean="0"/>
              <a:t>Self-reported member data from Early Indicators Project Customer Service data</a:t>
            </a:r>
            <a:endParaRPr lang="en-US" dirty="0"/>
          </a:p>
          <a:p>
            <a:endParaRPr lang="en-US" dirty="0"/>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869716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What data are other state’s sharing in dashboards for Duals Demonstrations?</a:t>
            </a:r>
            <a:endParaRPr lang="en-US" dirty="0"/>
          </a:p>
        </p:txBody>
      </p:sp>
      <p:sp>
        <p:nvSpPr>
          <p:cNvPr id="3" name="Content Placeholder 2"/>
          <p:cNvSpPr>
            <a:spLocks noGrp="1"/>
          </p:cNvSpPr>
          <p:nvPr>
            <p:ph idx="1"/>
          </p:nvPr>
        </p:nvSpPr>
        <p:spPr/>
        <p:txBody>
          <a:bodyPr>
            <a:normAutofit/>
          </a:bodyPr>
          <a:lstStyle/>
          <a:p>
            <a:pPr lvl="1"/>
            <a:r>
              <a:rPr lang="en-US" dirty="0" smtClean="0"/>
              <a:t>Contract </a:t>
            </a:r>
            <a:r>
              <a:rPr lang="en-US" dirty="0"/>
              <a:t>management </a:t>
            </a:r>
            <a:r>
              <a:rPr lang="en-US" dirty="0" smtClean="0"/>
              <a:t>information</a:t>
            </a:r>
          </a:p>
          <a:p>
            <a:pPr lvl="1"/>
            <a:r>
              <a:rPr lang="en-US" dirty="0"/>
              <a:t>C</a:t>
            </a:r>
            <a:r>
              <a:rPr lang="en-US" dirty="0" smtClean="0"/>
              <a:t>laims </a:t>
            </a:r>
            <a:r>
              <a:rPr lang="en-US" dirty="0"/>
              <a:t>processing data </a:t>
            </a:r>
            <a:r>
              <a:rPr lang="en-US" i="1" dirty="0"/>
              <a:t>[encounter </a:t>
            </a:r>
            <a:r>
              <a:rPr lang="en-US" i="1" dirty="0" smtClean="0"/>
              <a:t>data</a:t>
            </a:r>
            <a:r>
              <a:rPr lang="en-US" dirty="0" smtClean="0"/>
              <a:t>]</a:t>
            </a:r>
          </a:p>
          <a:p>
            <a:pPr lvl="1"/>
            <a:r>
              <a:rPr lang="en-US" dirty="0"/>
              <a:t>C</a:t>
            </a:r>
            <a:r>
              <a:rPr lang="en-US" dirty="0" smtClean="0"/>
              <a:t>all </a:t>
            </a:r>
            <a:r>
              <a:rPr lang="en-US" dirty="0"/>
              <a:t>center </a:t>
            </a:r>
            <a:r>
              <a:rPr lang="en-US" dirty="0" smtClean="0"/>
              <a:t>feedback</a:t>
            </a:r>
          </a:p>
          <a:p>
            <a:pPr lvl="1"/>
            <a:r>
              <a:rPr lang="en-US" dirty="0"/>
              <a:t>A</a:t>
            </a:r>
            <a:r>
              <a:rPr lang="en-US" dirty="0" smtClean="0"/>
              <a:t>ppeals </a:t>
            </a:r>
            <a:r>
              <a:rPr lang="en-US" dirty="0"/>
              <a:t>and grievances </a:t>
            </a:r>
            <a:r>
              <a:rPr lang="en-US" dirty="0" smtClean="0"/>
              <a:t>activity</a:t>
            </a:r>
          </a:p>
          <a:p>
            <a:pPr lvl="1"/>
            <a:r>
              <a:rPr lang="en-US" dirty="0" smtClean="0"/>
              <a:t>Health </a:t>
            </a:r>
            <a:r>
              <a:rPr lang="en-US" dirty="0"/>
              <a:t>Risk Assessment and Plan of Care completion </a:t>
            </a:r>
            <a:r>
              <a:rPr lang="en-US" dirty="0" smtClean="0"/>
              <a:t>rates</a:t>
            </a:r>
          </a:p>
          <a:p>
            <a:pPr lvl="1"/>
            <a:r>
              <a:rPr lang="en-US" dirty="0"/>
              <a:t>E</a:t>
            </a:r>
            <a:r>
              <a:rPr lang="en-US" dirty="0" smtClean="0"/>
              <a:t>nrollment data</a:t>
            </a:r>
          </a:p>
          <a:p>
            <a:pPr marL="457200" lvl="1" indent="0">
              <a:buNone/>
            </a:pPr>
            <a:endParaRPr lang="en-US" dirty="0"/>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785913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Steps</a:t>
            </a:r>
            <a:endParaRPr lang="en-US" dirty="0"/>
          </a:p>
        </p:txBody>
      </p:sp>
      <p:sp>
        <p:nvSpPr>
          <p:cNvPr id="3" name="Content Placeholder 2"/>
          <p:cNvSpPr>
            <a:spLocks noGrp="1"/>
          </p:cNvSpPr>
          <p:nvPr>
            <p:ph idx="1"/>
          </p:nvPr>
        </p:nvSpPr>
        <p:spPr/>
        <p:txBody>
          <a:bodyPr/>
          <a:lstStyle/>
          <a:p>
            <a:r>
              <a:rPr lang="en-US" dirty="0" smtClean="0"/>
              <a:t>Create a short-term Subcommittee to:</a:t>
            </a:r>
          </a:p>
          <a:p>
            <a:pPr lvl="1"/>
            <a:r>
              <a:rPr lang="en-US" dirty="0" smtClean="0"/>
              <a:t>Understand what </a:t>
            </a:r>
            <a:r>
              <a:rPr lang="en-US" dirty="0" err="1" smtClean="0"/>
              <a:t>MassHealth</a:t>
            </a:r>
            <a:r>
              <a:rPr lang="en-US" dirty="0" smtClean="0"/>
              <a:t> is collecting</a:t>
            </a:r>
          </a:p>
          <a:p>
            <a:pPr lvl="1"/>
            <a:r>
              <a:rPr lang="en-US" dirty="0" smtClean="0"/>
              <a:t>Determine what other states are collecting</a:t>
            </a:r>
          </a:p>
          <a:p>
            <a:pPr lvl="1"/>
            <a:r>
              <a:rPr lang="en-US" dirty="0"/>
              <a:t>P</a:t>
            </a:r>
            <a:r>
              <a:rPr lang="en-US" dirty="0" smtClean="0"/>
              <a:t>ropose dashboard for Massachusetts demonstration</a:t>
            </a:r>
            <a:endParaRPr lang="en-US" dirty="0"/>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280254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Objective</a:t>
            </a:r>
            <a:endParaRPr lang="en-US" dirty="0"/>
          </a:p>
        </p:txBody>
      </p:sp>
      <p:sp>
        <p:nvSpPr>
          <p:cNvPr id="5" name="Content Placeholder 4"/>
          <p:cNvSpPr>
            <a:spLocks noGrp="1"/>
          </p:cNvSpPr>
          <p:nvPr>
            <p:ph idx="1"/>
          </p:nvPr>
        </p:nvSpPr>
        <p:spPr/>
        <p:txBody>
          <a:bodyPr>
            <a:normAutofit/>
          </a:bodyPr>
          <a:lstStyle/>
          <a:p>
            <a:r>
              <a:rPr lang="en-US" dirty="0" smtClean="0"/>
              <a:t>Learn about what other states are doing to monitor their Medicaid programs and inform stakeholders using data.</a:t>
            </a:r>
          </a:p>
          <a:p>
            <a:r>
              <a:rPr lang="en-US" dirty="0" smtClean="0"/>
              <a:t>Review information that has been shared by </a:t>
            </a:r>
            <a:r>
              <a:rPr lang="en-US" dirty="0" err="1" smtClean="0"/>
              <a:t>MassHealth</a:t>
            </a:r>
            <a:r>
              <a:rPr lang="en-US" dirty="0" smtClean="0"/>
              <a:t> related to One Care</a:t>
            </a:r>
          </a:p>
          <a:p>
            <a:r>
              <a:rPr lang="en-US" dirty="0" smtClean="0"/>
              <a:t>Develop action steps for proposing a transparent and easy to use dashboard in MA</a:t>
            </a:r>
            <a:endParaRPr lang="en-US" dirty="0"/>
          </a:p>
          <a:p>
            <a:endParaRPr lang="en-US" dirty="0"/>
          </a:p>
        </p:txBody>
      </p:sp>
      <p:sp>
        <p:nvSpPr>
          <p:cNvPr id="7"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571465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295400"/>
            <a:ext cx="6248400" cy="4800600"/>
          </a:xfrm>
          <a:solidFill>
            <a:schemeClr val="accent6">
              <a:lumMod val="40000"/>
              <a:lumOff val="60000"/>
            </a:schemeClr>
          </a:solidFill>
        </p:spPr>
        <p:txBody>
          <a:bodyPr>
            <a:normAutofit/>
          </a:bodyPr>
          <a:lstStyle/>
          <a:p>
            <a:pPr marL="0" indent="0">
              <a:buNone/>
            </a:pPr>
            <a:r>
              <a:rPr lang="en-US" dirty="0" smtClean="0"/>
              <a:t>“</a:t>
            </a:r>
            <a:r>
              <a:rPr lang="en-US" dirty="0"/>
              <a:t>Demonstrating early achievements and positive beneficiary/provider experiences </a:t>
            </a:r>
            <a:r>
              <a:rPr lang="en-US" dirty="0" smtClean="0"/>
              <a:t>in </a:t>
            </a:r>
            <a:r>
              <a:rPr lang="en-US" dirty="0"/>
              <a:t>new </a:t>
            </a:r>
            <a:r>
              <a:rPr lang="en-US" dirty="0" smtClean="0"/>
              <a:t>integrated care programs </a:t>
            </a:r>
            <a:r>
              <a:rPr lang="en-US" i="1" dirty="0"/>
              <a:t>is essential </a:t>
            </a:r>
            <a:r>
              <a:rPr lang="en-US" dirty="0"/>
              <a:t>to </a:t>
            </a:r>
            <a:r>
              <a:rPr lang="en-US" dirty="0" smtClean="0"/>
              <a:t>both </a:t>
            </a:r>
            <a:r>
              <a:rPr lang="en-US" i="1" dirty="0" smtClean="0"/>
              <a:t>maintain </a:t>
            </a:r>
            <a:r>
              <a:rPr lang="en-US" i="1" dirty="0"/>
              <a:t>support from legislators, providers and advocacy groups</a:t>
            </a:r>
            <a:r>
              <a:rPr lang="en-US" dirty="0"/>
              <a:t> and </a:t>
            </a:r>
            <a:r>
              <a:rPr lang="en-US" i="1" dirty="0"/>
              <a:t>increase beneficiary enrollment</a:t>
            </a:r>
            <a:r>
              <a:rPr lang="en-US" dirty="0" smtClean="0"/>
              <a:t>.”</a:t>
            </a:r>
          </a:p>
          <a:p>
            <a:pPr marL="0" indent="0">
              <a:buNone/>
            </a:pPr>
            <a:endParaRPr lang="en-US" dirty="0" smtClean="0"/>
          </a:p>
          <a:p>
            <a:pPr lvl="1"/>
            <a:r>
              <a:rPr lang="en-US" dirty="0" smtClean="0"/>
              <a:t>Center for Health Care Strategies from “</a:t>
            </a:r>
            <a:r>
              <a:rPr lang="en-US" i="1" dirty="0" smtClean="0"/>
              <a:t>Communicating </a:t>
            </a:r>
            <a:r>
              <a:rPr lang="en-US" i="1" dirty="0"/>
              <a:t>Early Results of Integrated Care Efforts for Dually Eligible Individuals: State Approaches</a:t>
            </a:r>
            <a:r>
              <a:rPr lang="en-US" i="1" dirty="0" smtClean="0"/>
              <a:t>.”</a:t>
            </a:r>
            <a:endParaRPr lang="en-US" dirty="0"/>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2146486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and Use of Dashboards</a:t>
            </a:r>
            <a:endParaRPr lang="en-US" dirty="0"/>
          </a:p>
        </p:txBody>
      </p:sp>
      <p:sp>
        <p:nvSpPr>
          <p:cNvPr id="3" name="Text Placeholder 2"/>
          <p:cNvSpPr>
            <a:spLocks noGrp="1"/>
          </p:cNvSpPr>
          <p:nvPr>
            <p:ph type="body" idx="1"/>
          </p:nvPr>
        </p:nvSpPr>
        <p:spPr/>
        <p:txBody>
          <a:bodyPr/>
          <a:lstStyle/>
          <a:p>
            <a:endParaRPr lang="en-US" dirty="0"/>
          </a:p>
        </p:txBody>
      </p:sp>
      <p:sp>
        <p:nvSpPr>
          <p:cNvPr id="6"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718971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dashboard?</a:t>
            </a:r>
            <a:endParaRPr lang="en-US" dirty="0"/>
          </a:p>
        </p:txBody>
      </p:sp>
      <p:sp>
        <p:nvSpPr>
          <p:cNvPr id="3" name="Content Placeholder 2"/>
          <p:cNvSpPr>
            <a:spLocks noGrp="1"/>
          </p:cNvSpPr>
          <p:nvPr>
            <p:ph idx="1"/>
          </p:nvPr>
        </p:nvSpPr>
        <p:spPr/>
        <p:txBody>
          <a:bodyPr/>
          <a:lstStyle/>
          <a:p>
            <a:r>
              <a:rPr lang="en-US" dirty="0" smtClean="0"/>
              <a:t>Easy to read program </a:t>
            </a:r>
            <a:r>
              <a:rPr lang="en-US" dirty="0"/>
              <a:t>m</a:t>
            </a:r>
            <a:r>
              <a:rPr lang="en-US" dirty="0" smtClean="0"/>
              <a:t>anagement </a:t>
            </a:r>
            <a:r>
              <a:rPr lang="en-US" dirty="0"/>
              <a:t>t</a:t>
            </a:r>
            <a:r>
              <a:rPr lang="en-US" dirty="0" smtClean="0"/>
              <a:t>ool </a:t>
            </a:r>
          </a:p>
          <a:p>
            <a:r>
              <a:rPr lang="en-US" dirty="0" smtClean="0"/>
              <a:t>Snapshot of current status and historical trends for key performance indicators</a:t>
            </a:r>
            <a:endParaRPr lang="en-US" dirty="0"/>
          </a:p>
          <a:p>
            <a:r>
              <a:rPr lang="en-US" dirty="0" smtClean="0"/>
              <a:t>Helps to identify potential operational issues </a:t>
            </a:r>
          </a:p>
          <a:p>
            <a:r>
              <a:rPr lang="en-US" dirty="0" smtClean="0"/>
              <a:t>Informs stakeholders (consumers, providers, legislators) about the program</a:t>
            </a:r>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4011229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76200"/>
            <a:ext cx="8686800" cy="1066800"/>
          </a:xfrm>
        </p:spPr>
        <p:txBody>
          <a:bodyPr>
            <a:noAutofit/>
          </a:bodyPr>
          <a:lstStyle/>
          <a:p>
            <a:r>
              <a:rPr lang="en-US" sz="3600" dirty="0" smtClean="0"/>
              <a:t>California’s Managed Care Dashboard</a:t>
            </a:r>
            <a:endParaRPr lang="en-US" sz="3600" dirty="0"/>
          </a:p>
        </p:txBody>
      </p:sp>
      <p:pic>
        <p:nvPicPr>
          <p:cNvPr id="1028"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683387" y="1295400"/>
            <a:ext cx="6166291" cy="4830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56586" y="6158299"/>
            <a:ext cx="6705600" cy="276999"/>
          </a:xfrm>
          <a:prstGeom prst="rect">
            <a:avLst/>
          </a:prstGeom>
          <a:noFill/>
        </p:spPr>
        <p:txBody>
          <a:bodyPr wrap="square" rtlCol="0">
            <a:spAutoFit/>
          </a:bodyPr>
          <a:lstStyle/>
          <a:p>
            <a:pPr marL="0" lvl="1"/>
            <a:r>
              <a:rPr lang="en-US" sz="1200" dirty="0" smtClean="0"/>
              <a:t>Source: </a:t>
            </a:r>
            <a:r>
              <a:rPr lang="en-US" sz="1200" dirty="0"/>
              <a:t>http://www.dhcs.ca.gov/services/Documents/MMCD/March162016Release.pdf</a:t>
            </a:r>
            <a:endParaRPr lang="en-US" dirty="0"/>
          </a:p>
        </p:txBody>
      </p:sp>
      <p:sp>
        <p:nvSpPr>
          <p:cNvPr id="7"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68733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Minnesota Interactive Dashboard</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85153" y="1238406"/>
            <a:ext cx="5758647" cy="5086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5893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3999"/>
            <a:ext cx="8769331" cy="482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Minnesota LTSS Dashboard</a:t>
            </a:r>
            <a:endParaRPr lang="en-US" dirty="0"/>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60520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Duals Demonstration Dashboards</a:t>
            </a:r>
            <a:endParaRPr lang="en-US" dirty="0"/>
          </a:p>
        </p:txBody>
      </p:sp>
      <p:sp>
        <p:nvSpPr>
          <p:cNvPr id="3" name="Text Placeholder 2"/>
          <p:cNvSpPr>
            <a:spLocks noGrp="1"/>
          </p:cNvSpPr>
          <p:nvPr>
            <p:ph type="body" idx="1"/>
          </p:nvPr>
        </p:nvSpPr>
        <p:spPr/>
        <p:txBody>
          <a:bodyPr/>
          <a:lstStyle/>
          <a:p>
            <a:endParaRPr lang="en-US"/>
          </a:p>
        </p:txBody>
      </p:sp>
      <p:sp>
        <p:nvSpPr>
          <p:cNvPr id="5"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4263097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1570</TotalTime>
  <Words>771</Words>
  <Application>Microsoft Office PowerPoint</Application>
  <PresentationFormat>On-screen Show (4:3)</PresentationFormat>
  <Paragraphs>62</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Origin</vt:lpstr>
      <vt:lpstr>Implementation Council  </vt:lpstr>
      <vt:lpstr>Objective</vt:lpstr>
      <vt:lpstr>PowerPoint Presentation</vt:lpstr>
      <vt:lpstr>Purpose and Use of Dashboards</vt:lpstr>
      <vt:lpstr>What is a dashboard?</vt:lpstr>
      <vt:lpstr>California’s Managed Care Dashboard</vt:lpstr>
      <vt:lpstr>Minnesota Interactive Dashboard</vt:lpstr>
      <vt:lpstr>Minnesota LTSS Dashboard</vt:lpstr>
      <vt:lpstr>Duals Demonstration Dashboards</vt:lpstr>
      <vt:lpstr>What data has MA shared?</vt:lpstr>
      <vt:lpstr>What data are other state’s sharing in dashboards for Duals Demonstrations?</vt:lpstr>
      <vt:lpstr>Action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Care Early Indicators Project</dc:title>
  <dc:creator>Henry, Alexis</dc:creator>
  <cp:lastModifiedBy>Jenna</cp:lastModifiedBy>
  <cp:revision>23</cp:revision>
  <cp:lastPrinted>2016-04-14T18:12:38Z</cp:lastPrinted>
  <dcterms:created xsi:type="dcterms:W3CDTF">2014-02-27T00:11:35Z</dcterms:created>
  <dcterms:modified xsi:type="dcterms:W3CDTF">2017-10-26T16:17:00Z</dcterms:modified>
</cp:coreProperties>
</file>