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3"/>
  </p:notesMasterIdLst>
  <p:sldIdLst>
    <p:sldId id="266" r:id="rId5"/>
    <p:sldId id="347" r:id="rId6"/>
    <p:sldId id="356" r:id="rId7"/>
    <p:sldId id="297" r:id="rId8"/>
    <p:sldId id="284" r:id="rId9"/>
    <p:sldId id="298" r:id="rId10"/>
    <p:sldId id="332" r:id="rId11"/>
    <p:sldId id="348" r:id="rId12"/>
    <p:sldId id="271" r:id="rId13"/>
    <p:sldId id="352" r:id="rId14"/>
    <p:sldId id="272" r:id="rId15"/>
    <p:sldId id="359" r:id="rId16"/>
    <p:sldId id="351" r:id="rId17"/>
    <p:sldId id="357" r:id="rId18"/>
    <p:sldId id="353" r:id="rId19"/>
    <p:sldId id="358" r:id="rId20"/>
    <p:sldId id="360" r:id="rId21"/>
    <p:sldId id="350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A0991D1-4BF4-4B2B-81F6-D98F0D2D6BE5}">
          <p14:sldIdLst>
            <p14:sldId id="266"/>
            <p14:sldId id="347"/>
            <p14:sldId id="356"/>
            <p14:sldId id="297"/>
            <p14:sldId id="284"/>
            <p14:sldId id="298"/>
            <p14:sldId id="332"/>
            <p14:sldId id="348"/>
            <p14:sldId id="271"/>
            <p14:sldId id="352"/>
            <p14:sldId id="272"/>
            <p14:sldId id="359"/>
            <p14:sldId id="351"/>
            <p14:sldId id="357"/>
            <p14:sldId id="353"/>
            <p14:sldId id="358"/>
            <p14:sldId id="360"/>
            <p14:sldId id="350"/>
          </p14:sldIdLst>
        </p14:section>
        <p14:section name="Untitled Section" id="{4246C63E-7F76-4B67-A3FE-0949480961A6}">
          <p14:sldIdLst/>
        </p14:section>
        <p14:section name="Untitled Section" id="{69B8C33D-A131-42A0-9AD5-89D05C5C7B2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urr, Tiara (CHS)" initials="FT(" lastIdx="1" clrIdx="0">
    <p:extLst>
      <p:ext uri="{19B8F6BF-5375-455C-9EA6-DF929625EA0E}">
        <p15:presenceInfo xmlns:p15="http://schemas.microsoft.com/office/powerpoint/2012/main" userId="S-1-5-21-1614895754-162531612-725345543-17216" providerId="AD"/>
      </p:ext>
    </p:extLst>
  </p:cmAuthor>
  <p:cmAuthor id="2" name="Dunne, Michaela (CHS)" initials="DM(" lastIdx="1" clrIdx="1">
    <p:extLst>
      <p:ext uri="{19B8F6BF-5375-455C-9EA6-DF929625EA0E}">
        <p15:presenceInfo xmlns:p15="http://schemas.microsoft.com/office/powerpoint/2012/main" userId="S::michaela.dunne@mass.gov::05a29586-545b-4554-b2e2-7af028d5e94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881503-60B9-478C-B118-C3093725C3C1}" v="4" dt="2023-03-17T16:45:27.7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51" autoAdjust="0"/>
  </p:normalViewPr>
  <p:slideViewPr>
    <p:cSldViewPr>
      <p:cViewPr varScale="1">
        <p:scale>
          <a:sx n="114" d="100"/>
          <a:sy n="114" d="100"/>
        </p:scale>
        <p:origin x="139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382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'Quarterly issued'!$B$1</c:f>
              <c:strCache>
                <c:ptCount val="1"/>
                <c:pt idx="0">
                  <c:v>MUNICIPAL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6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'Quarterly issued'!$A$2:$A$15</c:f>
              <c:strCache>
                <c:ptCount val="14"/>
                <c:pt idx="0">
                  <c:v>JUL-SEPT 2019</c:v>
                </c:pt>
                <c:pt idx="1">
                  <c:v>OCT-DEC 2019</c:v>
                </c:pt>
                <c:pt idx="2">
                  <c:v>JAN-MAR 2020</c:v>
                </c:pt>
                <c:pt idx="3">
                  <c:v>APR-JUN 2020</c:v>
                </c:pt>
                <c:pt idx="4">
                  <c:v>JUL-SEPT 2020</c:v>
                </c:pt>
                <c:pt idx="5">
                  <c:v>OCT-DEC 2020</c:v>
                </c:pt>
                <c:pt idx="6">
                  <c:v>JAN-MAR 2021</c:v>
                </c:pt>
                <c:pt idx="7">
                  <c:v>APR-JUN 2021</c:v>
                </c:pt>
                <c:pt idx="8">
                  <c:v>JUL-SEPT 2021</c:v>
                </c:pt>
                <c:pt idx="9">
                  <c:v>OCT-DEC 2021</c:v>
                </c:pt>
                <c:pt idx="10">
                  <c:v>JAN-MAR 2022</c:v>
                </c:pt>
                <c:pt idx="11">
                  <c:v>APR-JUN 2022</c:v>
                </c:pt>
                <c:pt idx="12">
                  <c:v>JUL-SEPT 2022</c:v>
                </c:pt>
                <c:pt idx="13">
                  <c:v>OCT-DEC 2022</c:v>
                </c:pt>
              </c:strCache>
            </c:strRef>
          </c:cat>
          <c:val>
            <c:numRef>
              <c:f>'Quarterly issued'!$B$2:$B$15</c:f>
              <c:numCache>
                <c:formatCode>#,##0</c:formatCode>
                <c:ptCount val="14"/>
                <c:pt idx="0">
                  <c:v>23760</c:v>
                </c:pt>
                <c:pt idx="1">
                  <c:v>21353</c:v>
                </c:pt>
                <c:pt idx="2">
                  <c:v>31073</c:v>
                </c:pt>
                <c:pt idx="3">
                  <c:v>7570</c:v>
                </c:pt>
                <c:pt idx="4">
                  <c:v>21022</c:v>
                </c:pt>
                <c:pt idx="5">
                  <c:v>21793</c:v>
                </c:pt>
                <c:pt idx="6">
                  <c:v>31548</c:v>
                </c:pt>
                <c:pt idx="7">
                  <c:v>42734</c:v>
                </c:pt>
                <c:pt idx="8">
                  <c:v>39059</c:v>
                </c:pt>
                <c:pt idx="9">
                  <c:v>39822</c:v>
                </c:pt>
                <c:pt idx="10">
                  <c:v>45064</c:v>
                </c:pt>
                <c:pt idx="11">
                  <c:v>58551</c:v>
                </c:pt>
                <c:pt idx="12">
                  <c:v>56784</c:v>
                </c:pt>
                <c:pt idx="13">
                  <c:v>53590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72-4889-83FC-20F9D7138C6F}"/>
            </c:ext>
          </c:extLst>
        </c:ser>
        <c:ser>
          <c:idx val="1"/>
          <c:order val="1"/>
          <c:tx>
            <c:strRef>
              <c:f>'Quarterly issued'!$C$1</c:f>
              <c:strCache>
                <c:ptCount val="1"/>
                <c:pt idx="0">
                  <c:v>STATE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6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'Quarterly issued'!$A$2:$A$15</c:f>
              <c:strCache>
                <c:ptCount val="14"/>
                <c:pt idx="0">
                  <c:v>JUL-SEPT 2019</c:v>
                </c:pt>
                <c:pt idx="1">
                  <c:v>OCT-DEC 2019</c:v>
                </c:pt>
                <c:pt idx="2">
                  <c:v>JAN-MAR 2020</c:v>
                </c:pt>
                <c:pt idx="3">
                  <c:v>APR-JUN 2020</c:v>
                </c:pt>
                <c:pt idx="4">
                  <c:v>JUL-SEPT 2020</c:v>
                </c:pt>
                <c:pt idx="5">
                  <c:v>OCT-DEC 2020</c:v>
                </c:pt>
                <c:pt idx="6">
                  <c:v>JAN-MAR 2021</c:v>
                </c:pt>
                <c:pt idx="7">
                  <c:v>APR-JUN 2021</c:v>
                </c:pt>
                <c:pt idx="8">
                  <c:v>JUL-SEPT 2021</c:v>
                </c:pt>
                <c:pt idx="9">
                  <c:v>OCT-DEC 2021</c:v>
                </c:pt>
                <c:pt idx="10">
                  <c:v>JAN-MAR 2022</c:v>
                </c:pt>
                <c:pt idx="11">
                  <c:v>APR-JUN 2022</c:v>
                </c:pt>
                <c:pt idx="12">
                  <c:v>JUL-SEPT 2022</c:v>
                </c:pt>
                <c:pt idx="13">
                  <c:v>OCT-DEC 2022</c:v>
                </c:pt>
              </c:strCache>
            </c:strRef>
          </c:cat>
          <c:val>
            <c:numRef>
              <c:f>'Quarterly issued'!$C$2:$C$15</c:f>
              <c:numCache>
                <c:formatCode>#,##0</c:formatCode>
                <c:ptCount val="14"/>
                <c:pt idx="0">
                  <c:v>62746</c:v>
                </c:pt>
                <c:pt idx="1">
                  <c:v>59417</c:v>
                </c:pt>
                <c:pt idx="2">
                  <c:v>64091</c:v>
                </c:pt>
                <c:pt idx="3">
                  <c:v>30350</c:v>
                </c:pt>
                <c:pt idx="4">
                  <c:v>51746</c:v>
                </c:pt>
                <c:pt idx="5">
                  <c:v>40748</c:v>
                </c:pt>
                <c:pt idx="6">
                  <c:v>42457</c:v>
                </c:pt>
                <c:pt idx="7">
                  <c:v>66388</c:v>
                </c:pt>
                <c:pt idx="8">
                  <c:v>54466</c:v>
                </c:pt>
                <c:pt idx="9">
                  <c:v>55917</c:v>
                </c:pt>
                <c:pt idx="10">
                  <c:v>66586</c:v>
                </c:pt>
                <c:pt idx="11">
                  <c:v>68306</c:v>
                </c:pt>
                <c:pt idx="12">
                  <c:v>61970</c:v>
                </c:pt>
                <c:pt idx="13">
                  <c:v>66100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72-4889-83FC-20F9D7138C6F}"/>
            </c:ext>
          </c:extLst>
        </c:ser>
        <c:ser>
          <c:idx val="2"/>
          <c:order val="2"/>
          <c:tx>
            <c:strRef>
              <c:f>'Quarterly issued'!$D$1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6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'Quarterly issued'!$A$2:$A$15</c:f>
              <c:strCache>
                <c:ptCount val="14"/>
                <c:pt idx="0">
                  <c:v>JUL-SEPT 2019</c:v>
                </c:pt>
                <c:pt idx="1">
                  <c:v>OCT-DEC 2019</c:v>
                </c:pt>
                <c:pt idx="2">
                  <c:v>JAN-MAR 2020</c:v>
                </c:pt>
                <c:pt idx="3">
                  <c:v>APR-JUN 2020</c:v>
                </c:pt>
                <c:pt idx="4">
                  <c:v>JUL-SEPT 2020</c:v>
                </c:pt>
                <c:pt idx="5">
                  <c:v>OCT-DEC 2020</c:v>
                </c:pt>
                <c:pt idx="6">
                  <c:v>JAN-MAR 2021</c:v>
                </c:pt>
                <c:pt idx="7">
                  <c:v>APR-JUN 2021</c:v>
                </c:pt>
                <c:pt idx="8">
                  <c:v>JUL-SEPT 2021</c:v>
                </c:pt>
                <c:pt idx="9">
                  <c:v>OCT-DEC 2021</c:v>
                </c:pt>
                <c:pt idx="10">
                  <c:v>JAN-MAR 2022</c:v>
                </c:pt>
                <c:pt idx="11">
                  <c:v>APR-JUN 2022</c:v>
                </c:pt>
                <c:pt idx="12">
                  <c:v>JUL-SEPT 2022</c:v>
                </c:pt>
                <c:pt idx="13">
                  <c:v>OCT-DEC 2022</c:v>
                </c:pt>
              </c:strCache>
            </c:strRef>
          </c:cat>
          <c:val>
            <c:numRef>
              <c:f>'Quarterly issued'!$D$2:$D$15</c:f>
              <c:numCache>
                <c:formatCode>#,##0</c:formatCode>
                <c:ptCount val="14"/>
                <c:pt idx="0">
                  <c:v>86506</c:v>
                </c:pt>
                <c:pt idx="1">
                  <c:v>80770</c:v>
                </c:pt>
                <c:pt idx="2">
                  <c:v>95164</c:v>
                </c:pt>
                <c:pt idx="3">
                  <c:v>37920</c:v>
                </c:pt>
                <c:pt idx="4">
                  <c:v>72768</c:v>
                </c:pt>
                <c:pt idx="5">
                  <c:v>62541</c:v>
                </c:pt>
                <c:pt idx="6">
                  <c:v>74005</c:v>
                </c:pt>
                <c:pt idx="7">
                  <c:v>109122</c:v>
                </c:pt>
                <c:pt idx="8">
                  <c:v>93525</c:v>
                </c:pt>
                <c:pt idx="9">
                  <c:v>95739</c:v>
                </c:pt>
                <c:pt idx="10">
                  <c:v>111650</c:v>
                </c:pt>
                <c:pt idx="11">
                  <c:v>126857</c:v>
                </c:pt>
                <c:pt idx="12">
                  <c:v>118754</c:v>
                </c:pt>
                <c:pt idx="13">
                  <c:v>119690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772-4889-83FC-20F9D7138C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4748808"/>
        <c:axId val="654749200"/>
      </c:barChart>
      <c:catAx>
        <c:axId val="654748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4749200"/>
        <c:crosses val="autoZero"/>
        <c:auto val="1"/>
        <c:lblAlgn val="ctr"/>
        <c:lblOffset val="100"/>
        <c:noMultiLvlLbl val="0"/>
      </c:catAx>
      <c:valAx>
        <c:axId val="654749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4748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BD96174-03D8-43BB-8E4A-D30932BA5F97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ABED27B-AB77-469C-9E32-9AD413B4FA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474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9"/>
          <p:cNvSpPr>
            <a:spLocks noGrp="1"/>
          </p:cNvSpPr>
          <p:nvPr>
            <p:ph type="body" sz="half" idx="20" hasCustomPrompt="1"/>
          </p:nvPr>
        </p:nvSpPr>
        <p:spPr>
          <a:xfrm>
            <a:off x="1532859" y="468567"/>
            <a:ext cx="6078281" cy="468433"/>
          </a:xfrm>
          <a:prstGeom prst="rect">
            <a:avLst/>
          </a:prstGeom>
          <a:noFill/>
          <a:ln>
            <a:noFill/>
          </a:ln>
        </p:spPr>
        <p:txBody>
          <a:bodyPr anchor="t">
            <a:normAutofit/>
          </a:bodyPr>
          <a:lstStyle>
            <a:lvl1pPr marL="0" indent="0" algn="ctr">
              <a:buClrTx/>
              <a:buSzTx/>
              <a:buFontTx/>
              <a:buNone/>
              <a:defRPr sz="1400" b="1" baseline="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DRAFT</a:t>
            </a:r>
            <a:endParaRPr dirty="0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1142999" y="991054"/>
            <a:ext cx="6858000" cy="2522536"/>
          </a:xfrm>
          <a:noFill/>
        </p:spPr>
        <p:txBody>
          <a:bodyPr anchor="b">
            <a:normAutofit/>
          </a:bodyPr>
          <a:lstStyle>
            <a:lvl1pPr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646834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6" name="Shape 32"/>
          <p:cNvSpPr/>
          <p:nvPr userDrawn="1"/>
        </p:nvSpPr>
        <p:spPr>
          <a:xfrm>
            <a:off x="2" y="5488101"/>
            <a:ext cx="9144001" cy="360501"/>
          </a:xfrm>
          <a:prstGeom prst="rect">
            <a:avLst/>
          </a:prstGeom>
          <a:solidFill>
            <a:srgbClr val="F9CE2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7" name="Shape 33"/>
          <p:cNvSpPr/>
          <p:nvPr userDrawn="1"/>
        </p:nvSpPr>
        <p:spPr>
          <a:xfrm>
            <a:off x="0" y="5542155"/>
            <a:ext cx="9144001" cy="400254"/>
          </a:xfrm>
          <a:prstGeom prst="rect">
            <a:avLst/>
          </a:prstGeom>
          <a:solidFill>
            <a:srgbClr val="14558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8" name="Shape 34"/>
          <p:cNvSpPr/>
          <p:nvPr userDrawn="1"/>
        </p:nvSpPr>
        <p:spPr>
          <a:xfrm>
            <a:off x="1" y="5656517"/>
            <a:ext cx="9144001" cy="1201483"/>
          </a:xfrm>
          <a:prstGeom prst="rect">
            <a:avLst/>
          </a:prstGeom>
          <a:solidFill>
            <a:srgbClr val="43956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9" name="Slide Number Placeholder 5"/>
          <p:cNvSpPr txBox="1">
            <a:spLocks/>
          </p:cNvSpPr>
          <p:nvPr userDrawn="1"/>
        </p:nvSpPr>
        <p:spPr>
          <a:xfrm>
            <a:off x="8330619" y="6400412"/>
            <a:ext cx="184731" cy="276999"/>
          </a:xfrm>
          <a:prstGeom prst="rect">
            <a:avLst/>
          </a:prstGeom>
          <a:ln w="12700">
            <a:miter lim="400000"/>
          </a:ln>
        </p:spPr>
        <p:txBody>
          <a:bodyPr vert="horz" wrap="none" lIns="91440" tIns="45720" rIns="91440" bIns="4572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endParaRPr lang="en-US" dirty="0">
              <a:solidFill>
                <a:srgbClr val="F2F2F2"/>
              </a:solidFill>
            </a:endParaRPr>
          </a:p>
        </p:txBody>
      </p:sp>
      <p:sp>
        <p:nvSpPr>
          <p:cNvPr id="27" name="Shape 19"/>
          <p:cNvSpPr>
            <a:spLocks noGrp="1"/>
          </p:cNvSpPr>
          <p:nvPr>
            <p:ph type="body" sz="half" idx="19" hasCustomPrompt="1"/>
          </p:nvPr>
        </p:nvSpPr>
        <p:spPr>
          <a:xfrm>
            <a:off x="1142999" y="4295975"/>
            <a:ext cx="6857999" cy="403714"/>
          </a:xfrm>
          <a:prstGeom prst="rect">
            <a:avLst/>
          </a:prstGeom>
          <a:noFill/>
        </p:spPr>
        <p:txBody>
          <a:bodyPr anchor="b">
            <a:normAutofit/>
          </a:bodyPr>
          <a:lstStyle>
            <a:lvl1pPr marL="0" indent="0">
              <a:buClrTx/>
              <a:buSzTx/>
              <a:buFontTx/>
              <a:buNone/>
              <a:defRPr sz="1600" b="1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Presenter’s name here</a:t>
            </a:r>
          </a:p>
        </p:txBody>
      </p:sp>
      <p:sp>
        <p:nvSpPr>
          <p:cNvPr id="28" name="Shape 19"/>
          <p:cNvSpPr>
            <a:spLocks noGrp="1"/>
          </p:cNvSpPr>
          <p:nvPr>
            <p:ph type="body" sz="half" idx="21" hasCustomPrompt="1"/>
          </p:nvPr>
        </p:nvSpPr>
        <p:spPr>
          <a:xfrm>
            <a:off x="1143000" y="4699689"/>
            <a:ext cx="6857998" cy="403714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indent="0">
              <a:buClrTx/>
              <a:buSzTx/>
              <a:buFontTx/>
              <a:buNone/>
              <a:defRPr sz="14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Presenter’s title here</a:t>
            </a:r>
          </a:p>
        </p:txBody>
      </p:sp>
      <p:sp>
        <p:nvSpPr>
          <p:cNvPr id="22" name="Shape 17"/>
          <p:cNvSpPr/>
          <p:nvPr userDrawn="1"/>
        </p:nvSpPr>
        <p:spPr>
          <a:xfrm>
            <a:off x="2082120" y="5970588"/>
            <a:ext cx="5842680" cy="5201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6576" tIns="36576" rIns="36576" bIns="36576" anchor="ctr">
            <a:spAutoFit/>
          </a:bodyPr>
          <a:lstStyle/>
          <a:p>
            <a:pPr>
              <a:defRPr sz="1000" b="1">
                <a:solidFill>
                  <a:srgbClr val="FFFFFF"/>
                </a:solidFill>
              </a:defRPr>
            </a:pPr>
            <a:r>
              <a:rPr lang="en-US" sz="1000" dirty="0"/>
              <a:t>Executive Office of Technology Services and Security </a:t>
            </a:r>
          </a:p>
          <a:p>
            <a:pPr>
              <a:defRPr sz="1000" b="1">
                <a:solidFill>
                  <a:srgbClr val="FFFFFF"/>
                </a:solidFill>
              </a:defRPr>
            </a:pPr>
            <a:r>
              <a:rPr kumimoji="0" lang="en-US" sz="950" b="0" i="1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Our Mission: To  provide secure and quality digital information, services, and tools to constituents </a:t>
            </a:r>
          </a:p>
          <a:p>
            <a:pPr>
              <a:defRPr sz="1000" b="1">
                <a:solidFill>
                  <a:srgbClr val="FFFFFF"/>
                </a:solidFill>
              </a:defRPr>
            </a:pPr>
            <a:r>
              <a:rPr kumimoji="0" lang="en-US" sz="950" b="0" i="1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and service providers when and where they need them.</a:t>
            </a:r>
          </a:p>
        </p:txBody>
      </p:sp>
      <p:pic>
        <p:nvPicPr>
          <p:cNvPr id="23" name="image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999" y="5834233"/>
            <a:ext cx="806302" cy="806302"/>
          </a:xfrm>
          <a:prstGeom prst="ellipse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05242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18DF3-D651-4D55-8B1B-329AEA531500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9093-095D-401A-9C3B-3AA9AE343F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84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1657350" y="3519337"/>
            <a:ext cx="6858000" cy="649224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657350" y="4222615"/>
            <a:ext cx="6858000" cy="880788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6" name="Shape 32"/>
          <p:cNvSpPr/>
          <p:nvPr userDrawn="1"/>
        </p:nvSpPr>
        <p:spPr>
          <a:xfrm>
            <a:off x="2" y="5488102"/>
            <a:ext cx="9144001" cy="54054"/>
          </a:xfrm>
          <a:prstGeom prst="rect">
            <a:avLst/>
          </a:prstGeom>
          <a:solidFill>
            <a:srgbClr val="F9CE2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7" name="Shape 33"/>
          <p:cNvSpPr/>
          <p:nvPr userDrawn="1"/>
        </p:nvSpPr>
        <p:spPr>
          <a:xfrm>
            <a:off x="0" y="5542155"/>
            <a:ext cx="9144001" cy="114362"/>
          </a:xfrm>
          <a:prstGeom prst="rect">
            <a:avLst/>
          </a:prstGeom>
          <a:solidFill>
            <a:srgbClr val="14558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8" name="Shape 34"/>
          <p:cNvSpPr/>
          <p:nvPr userDrawn="1"/>
        </p:nvSpPr>
        <p:spPr>
          <a:xfrm>
            <a:off x="1" y="5656517"/>
            <a:ext cx="9144001" cy="1201483"/>
          </a:xfrm>
          <a:prstGeom prst="rect">
            <a:avLst/>
          </a:prstGeom>
          <a:solidFill>
            <a:srgbClr val="43956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9" name="Slide Number Placeholder 5"/>
          <p:cNvSpPr txBox="1">
            <a:spLocks/>
          </p:cNvSpPr>
          <p:nvPr userDrawn="1"/>
        </p:nvSpPr>
        <p:spPr>
          <a:xfrm>
            <a:off x="8330619" y="6400412"/>
            <a:ext cx="184731" cy="276999"/>
          </a:xfrm>
          <a:prstGeom prst="rect">
            <a:avLst/>
          </a:prstGeom>
          <a:ln w="12700">
            <a:miter lim="400000"/>
          </a:ln>
        </p:spPr>
        <p:txBody>
          <a:bodyPr vert="horz" wrap="none" lIns="91440" tIns="45720" rIns="91440" bIns="4572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endParaRPr lang="en-US" dirty="0">
              <a:solidFill>
                <a:srgbClr val="F2F2F2"/>
              </a:solidFill>
            </a:endParaRPr>
          </a:p>
        </p:txBody>
      </p:sp>
      <p:sp>
        <p:nvSpPr>
          <p:cNvPr id="14" name="Shape 17"/>
          <p:cNvSpPr/>
          <p:nvPr userDrawn="1"/>
        </p:nvSpPr>
        <p:spPr>
          <a:xfrm>
            <a:off x="2481283" y="5962893"/>
            <a:ext cx="5229987" cy="5355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6576" tIns="36576" rIns="36576" bIns="36576" anchor="ctr">
            <a:spAutoFit/>
          </a:bodyPr>
          <a:lstStyle/>
          <a:p>
            <a:pPr>
              <a:defRPr sz="1000" b="1">
                <a:solidFill>
                  <a:srgbClr val="FFFFFF"/>
                </a:solidFill>
              </a:defRPr>
            </a:pPr>
            <a:r>
              <a:rPr lang="en-US" sz="1000" dirty="0"/>
              <a:t>Executive Office of Technology Services and Security </a:t>
            </a:r>
          </a:p>
          <a:p>
            <a:pPr>
              <a:defRPr sz="1000" b="1">
                <a:solidFill>
                  <a:srgbClr val="FFFFFF"/>
                </a:solidFill>
              </a:defRPr>
            </a:pPr>
            <a:r>
              <a:rPr kumimoji="0" lang="en-US" sz="95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We provide secure and quality digital information, services, and tools to </a:t>
            </a:r>
            <a:br>
              <a:rPr kumimoji="0" lang="en-US" sz="95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</a:br>
            <a:r>
              <a:rPr kumimoji="0" lang="en-US" sz="95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constituents and service providers when and where they need them.</a:t>
            </a:r>
          </a:p>
        </p:txBody>
      </p:sp>
      <p:pic>
        <p:nvPicPr>
          <p:cNvPr id="15" name="image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162" y="5834233"/>
            <a:ext cx="806302" cy="806302"/>
          </a:xfrm>
          <a:prstGeom prst="ellipse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758191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6292691"/>
            <a:ext cx="6984000" cy="246221"/>
          </a:xfrm>
          <a:noFill/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141414">
                    <a:tint val="75000"/>
                  </a:srgbClr>
                </a:solidFill>
              </a:rPr>
              <a:t>Date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141414">
                  <a:tint val="75000"/>
                </a:srgbClr>
              </a:solidFill>
            </a:endParaRPr>
          </a:p>
        </p:txBody>
      </p:sp>
      <p:sp>
        <p:nvSpPr>
          <p:cNvPr id="11" name="Text Placeholder 14"/>
          <p:cNvSpPr>
            <a:spLocks noGrp="1"/>
          </p:cNvSpPr>
          <p:nvPr>
            <p:ph idx="1" hasCustomPrompt="1"/>
          </p:nvPr>
        </p:nvSpPr>
        <p:spPr>
          <a:xfrm>
            <a:off x="628650" y="1444810"/>
            <a:ext cx="7886700" cy="4641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accent1"/>
                </a:solidFill>
                <a:latin typeface="+mn-lt"/>
              </a:defRPr>
            </a:lvl1pPr>
          </a:lstStyle>
          <a:p>
            <a:fld id="{ADB5EE19-2DDD-0949-9666-AAFFBAB67E5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628650" y="6538912"/>
            <a:ext cx="743585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hape 2"/>
          <p:cNvSpPr/>
          <p:nvPr userDrawn="1"/>
        </p:nvSpPr>
        <p:spPr>
          <a:xfrm>
            <a:off x="-5" y="1160272"/>
            <a:ext cx="9144001" cy="54864"/>
          </a:xfrm>
          <a:prstGeom prst="rect">
            <a:avLst/>
          </a:prstGeom>
          <a:solidFill>
            <a:srgbClr val="F9CE2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sp>
        <p:nvSpPr>
          <p:cNvPr id="16" name="Shape 3"/>
          <p:cNvSpPr/>
          <p:nvPr userDrawn="1"/>
        </p:nvSpPr>
        <p:spPr>
          <a:xfrm>
            <a:off x="-4" y="1041400"/>
            <a:ext cx="9144001" cy="118872"/>
          </a:xfrm>
          <a:prstGeom prst="rect">
            <a:avLst/>
          </a:prstGeom>
          <a:solidFill>
            <a:srgbClr val="14558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sp>
        <p:nvSpPr>
          <p:cNvPr id="19" name="Shape 4"/>
          <p:cNvSpPr/>
          <p:nvPr userDrawn="1"/>
        </p:nvSpPr>
        <p:spPr>
          <a:xfrm>
            <a:off x="-1" y="0"/>
            <a:ext cx="9144001" cy="1041400"/>
          </a:xfrm>
          <a:prstGeom prst="rect">
            <a:avLst/>
          </a:prstGeom>
          <a:solidFill>
            <a:srgbClr val="43956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pic>
        <p:nvPicPr>
          <p:cNvPr id="21" name="image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40809"/>
            <a:ext cx="806302" cy="806302"/>
          </a:xfrm>
          <a:prstGeom prst="ellipse">
            <a:avLst/>
          </a:prstGeom>
          <a:ln w="12700">
            <a:miter lim="400000"/>
          </a:ln>
        </p:spPr>
      </p:pic>
      <p:sp>
        <p:nvSpPr>
          <p:cNvPr id="24" name="Title Placeholder 15"/>
          <p:cNvSpPr>
            <a:spLocks noGrp="1"/>
          </p:cNvSpPr>
          <p:nvPr>
            <p:ph type="title" hasCustomPrompt="1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5" name="Content Placeholder 18"/>
          <p:cNvSpPr>
            <a:spLocks noGrp="1"/>
          </p:cNvSpPr>
          <p:nvPr>
            <p:ph sz="quarter" idx="10" hasCustomPrompt="1"/>
          </p:nvPr>
        </p:nvSpPr>
        <p:spPr>
          <a:xfrm>
            <a:off x="1630631" y="637990"/>
            <a:ext cx="6812280" cy="360679"/>
          </a:xfrm>
          <a:noFill/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None/>
              <a:tabLst/>
              <a:defRPr sz="1600" baseline="0">
                <a:solidFill>
                  <a:schemeClr val="bg1"/>
                </a:solidFill>
                <a:latin typeface="+mn-lt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tabLst/>
              <a:defRPr/>
            </a:pPr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403343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6292691"/>
            <a:ext cx="6984000" cy="246221"/>
          </a:xfrm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141414">
                    <a:tint val="75000"/>
                  </a:srgbClr>
                </a:solidFill>
              </a:rPr>
              <a:t>Date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141414">
                  <a:tint val="75000"/>
                </a:srgbClr>
              </a:solidFill>
            </a:endParaRPr>
          </a:p>
        </p:txBody>
      </p:sp>
      <p:sp>
        <p:nvSpPr>
          <p:cNvPr id="11" name="Text Placeholder 14"/>
          <p:cNvSpPr>
            <a:spLocks noGrp="1"/>
          </p:cNvSpPr>
          <p:nvPr>
            <p:ph idx="1" hasCustomPrompt="1"/>
          </p:nvPr>
        </p:nvSpPr>
        <p:spPr>
          <a:xfrm>
            <a:off x="628650" y="1563682"/>
            <a:ext cx="3867912" cy="45218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4"/>
          <p:cNvSpPr>
            <a:spLocks noGrp="1"/>
          </p:cNvSpPr>
          <p:nvPr>
            <p:ph idx="15" hasCustomPrompt="1"/>
          </p:nvPr>
        </p:nvSpPr>
        <p:spPr>
          <a:xfrm>
            <a:off x="4645200" y="1563682"/>
            <a:ext cx="3867912" cy="45218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accent1"/>
                </a:solidFill>
                <a:latin typeface="+mn-lt"/>
              </a:defRPr>
            </a:lvl1pPr>
          </a:lstStyle>
          <a:p>
            <a:fld id="{ADB5EE19-2DDD-0949-9666-AAFFBAB67E5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 userDrawn="1"/>
        </p:nvCxnSpPr>
        <p:spPr>
          <a:xfrm>
            <a:off x="628650" y="6538912"/>
            <a:ext cx="743585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hape 2"/>
          <p:cNvSpPr/>
          <p:nvPr userDrawn="1"/>
        </p:nvSpPr>
        <p:spPr>
          <a:xfrm>
            <a:off x="-5" y="1160272"/>
            <a:ext cx="9144001" cy="54864"/>
          </a:xfrm>
          <a:prstGeom prst="rect">
            <a:avLst/>
          </a:prstGeom>
          <a:solidFill>
            <a:srgbClr val="F9CE2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sp>
        <p:nvSpPr>
          <p:cNvPr id="16" name="Shape 3"/>
          <p:cNvSpPr/>
          <p:nvPr userDrawn="1"/>
        </p:nvSpPr>
        <p:spPr>
          <a:xfrm>
            <a:off x="-4" y="1041400"/>
            <a:ext cx="9144001" cy="118872"/>
          </a:xfrm>
          <a:prstGeom prst="rect">
            <a:avLst/>
          </a:prstGeom>
          <a:solidFill>
            <a:srgbClr val="14558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sp>
        <p:nvSpPr>
          <p:cNvPr id="19" name="Shape 4"/>
          <p:cNvSpPr/>
          <p:nvPr userDrawn="1"/>
        </p:nvSpPr>
        <p:spPr>
          <a:xfrm>
            <a:off x="-1" y="0"/>
            <a:ext cx="9144001" cy="1041400"/>
          </a:xfrm>
          <a:prstGeom prst="rect">
            <a:avLst/>
          </a:prstGeom>
          <a:solidFill>
            <a:srgbClr val="43956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pic>
        <p:nvPicPr>
          <p:cNvPr id="21" name="image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40809"/>
            <a:ext cx="806302" cy="806302"/>
          </a:xfrm>
          <a:prstGeom prst="ellipse">
            <a:avLst/>
          </a:prstGeom>
          <a:ln w="12700">
            <a:miter lim="400000"/>
          </a:ln>
        </p:spPr>
      </p:pic>
      <p:sp>
        <p:nvSpPr>
          <p:cNvPr id="27" name="Title Placeholder 15"/>
          <p:cNvSpPr>
            <a:spLocks noGrp="1"/>
          </p:cNvSpPr>
          <p:nvPr>
            <p:ph type="title" hasCustomPrompt="1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8" name="Content Placeholder 18"/>
          <p:cNvSpPr>
            <a:spLocks noGrp="1"/>
          </p:cNvSpPr>
          <p:nvPr>
            <p:ph sz="quarter" idx="10" hasCustomPrompt="1"/>
          </p:nvPr>
        </p:nvSpPr>
        <p:spPr>
          <a:xfrm>
            <a:off x="1630631" y="637990"/>
            <a:ext cx="6812280" cy="360679"/>
          </a:xfrm>
          <a:noFill/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None/>
              <a:tabLst/>
              <a:defRPr sz="1600" baseline="0">
                <a:solidFill>
                  <a:schemeClr val="bg1"/>
                </a:solidFill>
                <a:latin typeface="+mn-lt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tabLst/>
              <a:defRPr/>
            </a:pPr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144207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6292691"/>
            <a:ext cx="6984000" cy="246221"/>
          </a:xfrm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141414">
                    <a:tint val="75000"/>
                  </a:srgbClr>
                </a:solidFill>
              </a:rPr>
              <a:t>Date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141414">
                  <a:tint val="75000"/>
                </a:srgbClr>
              </a:solidFill>
            </a:endParaRPr>
          </a:p>
        </p:txBody>
      </p:sp>
      <p:sp>
        <p:nvSpPr>
          <p:cNvPr id="11" name="Text Placeholder 14"/>
          <p:cNvSpPr>
            <a:spLocks noGrp="1"/>
          </p:cNvSpPr>
          <p:nvPr>
            <p:ph idx="1" hasCustomPrompt="1"/>
          </p:nvPr>
        </p:nvSpPr>
        <p:spPr>
          <a:xfrm>
            <a:off x="628650" y="1485936"/>
            <a:ext cx="7891272" cy="2019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4"/>
          <p:cNvSpPr>
            <a:spLocks noGrp="1"/>
          </p:cNvSpPr>
          <p:nvPr>
            <p:ph idx="16" hasCustomPrompt="1"/>
          </p:nvPr>
        </p:nvSpPr>
        <p:spPr>
          <a:xfrm>
            <a:off x="628650" y="3687761"/>
            <a:ext cx="7891272" cy="23977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accent1"/>
                </a:solidFill>
                <a:latin typeface="+mn-lt"/>
              </a:defRPr>
            </a:lvl1pPr>
          </a:lstStyle>
          <a:p>
            <a:fld id="{ADB5EE19-2DDD-0949-9666-AAFFBAB67E5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7" name="Straight Connector 26"/>
          <p:cNvCxnSpPr/>
          <p:nvPr userDrawn="1"/>
        </p:nvCxnSpPr>
        <p:spPr>
          <a:xfrm>
            <a:off x="628650" y="6538912"/>
            <a:ext cx="743585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hape 2"/>
          <p:cNvSpPr/>
          <p:nvPr userDrawn="1"/>
        </p:nvSpPr>
        <p:spPr>
          <a:xfrm>
            <a:off x="-5" y="1160272"/>
            <a:ext cx="9144001" cy="54864"/>
          </a:xfrm>
          <a:prstGeom prst="rect">
            <a:avLst/>
          </a:prstGeom>
          <a:solidFill>
            <a:srgbClr val="F9CE2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sp>
        <p:nvSpPr>
          <p:cNvPr id="16" name="Shape 3"/>
          <p:cNvSpPr/>
          <p:nvPr userDrawn="1"/>
        </p:nvSpPr>
        <p:spPr>
          <a:xfrm>
            <a:off x="-4" y="1041400"/>
            <a:ext cx="9144001" cy="118872"/>
          </a:xfrm>
          <a:prstGeom prst="rect">
            <a:avLst/>
          </a:prstGeom>
          <a:solidFill>
            <a:srgbClr val="14558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sp>
        <p:nvSpPr>
          <p:cNvPr id="19" name="Shape 4"/>
          <p:cNvSpPr/>
          <p:nvPr userDrawn="1"/>
        </p:nvSpPr>
        <p:spPr>
          <a:xfrm>
            <a:off x="-1" y="0"/>
            <a:ext cx="9144001" cy="1041400"/>
          </a:xfrm>
          <a:prstGeom prst="rect">
            <a:avLst/>
          </a:prstGeom>
          <a:solidFill>
            <a:srgbClr val="43956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pic>
        <p:nvPicPr>
          <p:cNvPr id="21" name="image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40809"/>
            <a:ext cx="806302" cy="806302"/>
          </a:xfrm>
          <a:prstGeom prst="ellipse">
            <a:avLst/>
          </a:prstGeom>
          <a:ln w="12700">
            <a:miter lim="400000"/>
          </a:ln>
        </p:spPr>
      </p:pic>
      <p:sp>
        <p:nvSpPr>
          <p:cNvPr id="28" name="Title Placeholder 15"/>
          <p:cNvSpPr>
            <a:spLocks noGrp="1"/>
          </p:cNvSpPr>
          <p:nvPr>
            <p:ph type="title" hasCustomPrompt="1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9" name="Content Placeholder 18"/>
          <p:cNvSpPr>
            <a:spLocks noGrp="1"/>
          </p:cNvSpPr>
          <p:nvPr>
            <p:ph sz="quarter" idx="10" hasCustomPrompt="1"/>
          </p:nvPr>
        </p:nvSpPr>
        <p:spPr>
          <a:xfrm>
            <a:off x="1630631" y="637990"/>
            <a:ext cx="6812280" cy="360679"/>
          </a:xfrm>
          <a:noFill/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None/>
              <a:tabLst/>
              <a:defRPr sz="1600" baseline="0">
                <a:solidFill>
                  <a:schemeClr val="bg1"/>
                </a:solidFill>
                <a:latin typeface="+mn-lt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tabLst/>
              <a:defRPr/>
            </a:pPr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493752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(1-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6292691"/>
            <a:ext cx="6984000" cy="246221"/>
          </a:xfrm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141414">
                    <a:tint val="75000"/>
                  </a:srgbClr>
                </a:solidFill>
              </a:rPr>
              <a:t>Date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141414">
                  <a:tint val="75000"/>
                </a:srgbClr>
              </a:solidFill>
            </a:endParaRPr>
          </a:p>
        </p:txBody>
      </p:sp>
      <p:sp>
        <p:nvSpPr>
          <p:cNvPr id="11" name="Text Placeholder 14"/>
          <p:cNvSpPr>
            <a:spLocks noGrp="1"/>
          </p:cNvSpPr>
          <p:nvPr>
            <p:ph idx="1" hasCustomPrompt="1"/>
          </p:nvPr>
        </p:nvSpPr>
        <p:spPr>
          <a:xfrm>
            <a:off x="628650" y="1444810"/>
            <a:ext cx="3867912" cy="46407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4"/>
          <p:cNvSpPr>
            <a:spLocks noGrp="1"/>
          </p:cNvSpPr>
          <p:nvPr>
            <p:ph idx="15" hasCustomPrompt="1"/>
          </p:nvPr>
        </p:nvSpPr>
        <p:spPr>
          <a:xfrm>
            <a:off x="4645200" y="1443628"/>
            <a:ext cx="3867912" cy="20615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4"/>
          <p:cNvSpPr>
            <a:spLocks noGrp="1"/>
          </p:cNvSpPr>
          <p:nvPr>
            <p:ph idx="16" hasCustomPrompt="1"/>
          </p:nvPr>
        </p:nvSpPr>
        <p:spPr>
          <a:xfrm>
            <a:off x="4645200" y="3733691"/>
            <a:ext cx="3867912" cy="23518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accent1"/>
                </a:solidFill>
                <a:latin typeface="+mn-lt"/>
              </a:defRPr>
            </a:lvl1pPr>
          </a:lstStyle>
          <a:p>
            <a:fld id="{ADB5EE19-2DDD-0949-9666-AAFFBAB67E5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7" name="Straight Connector 26"/>
          <p:cNvCxnSpPr/>
          <p:nvPr userDrawn="1"/>
        </p:nvCxnSpPr>
        <p:spPr>
          <a:xfrm>
            <a:off x="628650" y="6538912"/>
            <a:ext cx="743585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hape 2"/>
          <p:cNvSpPr/>
          <p:nvPr userDrawn="1"/>
        </p:nvSpPr>
        <p:spPr>
          <a:xfrm>
            <a:off x="-5" y="1160272"/>
            <a:ext cx="9144001" cy="54864"/>
          </a:xfrm>
          <a:prstGeom prst="rect">
            <a:avLst/>
          </a:prstGeom>
          <a:solidFill>
            <a:srgbClr val="F9CE2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sp>
        <p:nvSpPr>
          <p:cNvPr id="19" name="Shape 3"/>
          <p:cNvSpPr/>
          <p:nvPr userDrawn="1"/>
        </p:nvSpPr>
        <p:spPr>
          <a:xfrm>
            <a:off x="-4" y="1041400"/>
            <a:ext cx="9144001" cy="118872"/>
          </a:xfrm>
          <a:prstGeom prst="rect">
            <a:avLst/>
          </a:prstGeom>
          <a:solidFill>
            <a:srgbClr val="14558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sp>
        <p:nvSpPr>
          <p:cNvPr id="21" name="Shape 4"/>
          <p:cNvSpPr/>
          <p:nvPr userDrawn="1"/>
        </p:nvSpPr>
        <p:spPr>
          <a:xfrm>
            <a:off x="-1" y="0"/>
            <a:ext cx="9144001" cy="1041400"/>
          </a:xfrm>
          <a:prstGeom prst="rect">
            <a:avLst/>
          </a:prstGeom>
          <a:solidFill>
            <a:srgbClr val="43956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pic>
        <p:nvPicPr>
          <p:cNvPr id="28" name="image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40809"/>
            <a:ext cx="806302" cy="806302"/>
          </a:xfrm>
          <a:prstGeom prst="ellipse">
            <a:avLst/>
          </a:prstGeom>
          <a:ln w="12700">
            <a:miter lim="400000"/>
          </a:ln>
        </p:spPr>
      </p:pic>
      <p:sp>
        <p:nvSpPr>
          <p:cNvPr id="29" name="Title Placeholder 15"/>
          <p:cNvSpPr>
            <a:spLocks noGrp="1"/>
          </p:cNvSpPr>
          <p:nvPr>
            <p:ph type="title" hasCustomPrompt="1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0" name="Content Placeholder 18"/>
          <p:cNvSpPr>
            <a:spLocks noGrp="1"/>
          </p:cNvSpPr>
          <p:nvPr>
            <p:ph sz="quarter" idx="10" hasCustomPrompt="1"/>
          </p:nvPr>
        </p:nvSpPr>
        <p:spPr>
          <a:xfrm>
            <a:off x="1630631" y="637990"/>
            <a:ext cx="6812280" cy="360679"/>
          </a:xfrm>
          <a:noFill/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None/>
              <a:tabLst/>
              <a:defRPr sz="1600" baseline="0">
                <a:solidFill>
                  <a:schemeClr val="bg1"/>
                </a:solidFill>
                <a:latin typeface="+mn-lt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tabLst/>
              <a:defRPr/>
            </a:pPr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139034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(2-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6292691"/>
            <a:ext cx="6984000" cy="246221"/>
          </a:xfrm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141414">
                    <a:tint val="75000"/>
                  </a:srgbClr>
                </a:solidFill>
              </a:rPr>
              <a:t>Date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141414">
                  <a:tint val="75000"/>
                </a:srgbClr>
              </a:solidFill>
            </a:endParaRPr>
          </a:p>
        </p:txBody>
      </p:sp>
      <p:sp>
        <p:nvSpPr>
          <p:cNvPr id="11" name="Text Placeholder 14"/>
          <p:cNvSpPr>
            <a:spLocks noGrp="1"/>
          </p:cNvSpPr>
          <p:nvPr>
            <p:ph idx="1" hasCustomPrompt="1"/>
          </p:nvPr>
        </p:nvSpPr>
        <p:spPr>
          <a:xfrm>
            <a:off x="4645200" y="1524954"/>
            <a:ext cx="3867912" cy="45512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4"/>
          <p:cNvSpPr>
            <a:spLocks noGrp="1"/>
          </p:cNvSpPr>
          <p:nvPr>
            <p:ph idx="15" hasCustomPrompt="1"/>
          </p:nvPr>
        </p:nvSpPr>
        <p:spPr>
          <a:xfrm>
            <a:off x="628650" y="1524954"/>
            <a:ext cx="3867912" cy="2056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4"/>
          <p:cNvSpPr>
            <a:spLocks noGrp="1"/>
          </p:cNvSpPr>
          <p:nvPr>
            <p:ph idx="16" hasCustomPrompt="1"/>
          </p:nvPr>
        </p:nvSpPr>
        <p:spPr>
          <a:xfrm>
            <a:off x="628650" y="3827621"/>
            <a:ext cx="3867912" cy="22579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accent1"/>
                </a:solidFill>
                <a:latin typeface="+mn-lt"/>
              </a:defRPr>
            </a:lvl1pPr>
          </a:lstStyle>
          <a:p>
            <a:fld id="{ADB5EE19-2DDD-0949-9666-AAFFBAB67E5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7" name="Straight Connector 26"/>
          <p:cNvCxnSpPr/>
          <p:nvPr userDrawn="1"/>
        </p:nvCxnSpPr>
        <p:spPr>
          <a:xfrm>
            <a:off x="628650" y="6538912"/>
            <a:ext cx="743585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hape 2"/>
          <p:cNvSpPr/>
          <p:nvPr userDrawn="1"/>
        </p:nvSpPr>
        <p:spPr>
          <a:xfrm>
            <a:off x="-5" y="1160272"/>
            <a:ext cx="9144001" cy="54864"/>
          </a:xfrm>
          <a:prstGeom prst="rect">
            <a:avLst/>
          </a:prstGeom>
          <a:solidFill>
            <a:srgbClr val="F9CE2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sp>
        <p:nvSpPr>
          <p:cNvPr id="19" name="Shape 3"/>
          <p:cNvSpPr/>
          <p:nvPr userDrawn="1"/>
        </p:nvSpPr>
        <p:spPr>
          <a:xfrm>
            <a:off x="-4" y="1041400"/>
            <a:ext cx="9144001" cy="118872"/>
          </a:xfrm>
          <a:prstGeom prst="rect">
            <a:avLst/>
          </a:prstGeom>
          <a:solidFill>
            <a:srgbClr val="14558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sp>
        <p:nvSpPr>
          <p:cNvPr id="21" name="Shape 4"/>
          <p:cNvSpPr/>
          <p:nvPr userDrawn="1"/>
        </p:nvSpPr>
        <p:spPr>
          <a:xfrm>
            <a:off x="-1" y="0"/>
            <a:ext cx="9144001" cy="1041400"/>
          </a:xfrm>
          <a:prstGeom prst="rect">
            <a:avLst/>
          </a:prstGeom>
          <a:solidFill>
            <a:srgbClr val="43956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pic>
        <p:nvPicPr>
          <p:cNvPr id="28" name="image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40809"/>
            <a:ext cx="806302" cy="806302"/>
          </a:xfrm>
          <a:prstGeom prst="ellipse">
            <a:avLst/>
          </a:prstGeom>
          <a:ln w="12700">
            <a:miter lim="400000"/>
          </a:ln>
        </p:spPr>
      </p:pic>
      <p:sp>
        <p:nvSpPr>
          <p:cNvPr id="29" name="Title Placeholder 15"/>
          <p:cNvSpPr>
            <a:spLocks noGrp="1"/>
          </p:cNvSpPr>
          <p:nvPr>
            <p:ph type="title" hasCustomPrompt="1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0" name="Content Placeholder 18"/>
          <p:cNvSpPr>
            <a:spLocks noGrp="1"/>
          </p:cNvSpPr>
          <p:nvPr>
            <p:ph sz="quarter" idx="10" hasCustomPrompt="1"/>
          </p:nvPr>
        </p:nvSpPr>
        <p:spPr>
          <a:xfrm>
            <a:off x="1630631" y="637990"/>
            <a:ext cx="6812280" cy="360679"/>
          </a:xfrm>
          <a:noFill/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None/>
              <a:tabLst/>
              <a:defRPr sz="1600" baseline="0">
                <a:solidFill>
                  <a:schemeClr val="bg1"/>
                </a:solidFill>
                <a:latin typeface="+mn-lt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tabLst/>
              <a:defRPr/>
            </a:pPr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049909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6292691"/>
            <a:ext cx="6984000" cy="246221"/>
          </a:xfrm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141414">
                    <a:tint val="75000"/>
                  </a:srgbClr>
                </a:solidFill>
              </a:rPr>
              <a:t>Date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141414">
                  <a:tint val="75000"/>
                </a:srgbClr>
              </a:solidFill>
            </a:endParaRPr>
          </a:p>
        </p:txBody>
      </p:sp>
      <p:sp>
        <p:nvSpPr>
          <p:cNvPr id="14" name="Text Placeholder 14"/>
          <p:cNvSpPr>
            <a:spLocks noGrp="1"/>
          </p:cNvSpPr>
          <p:nvPr>
            <p:ph idx="15" hasCustomPrompt="1"/>
          </p:nvPr>
        </p:nvSpPr>
        <p:spPr>
          <a:xfrm>
            <a:off x="628650" y="1521806"/>
            <a:ext cx="3867912" cy="20856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4"/>
          <p:cNvSpPr>
            <a:spLocks noGrp="1"/>
          </p:cNvSpPr>
          <p:nvPr>
            <p:ph idx="16" hasCustomPrompt="1"/>
          </p:nvPr>
        </p:nvSpPr>
        <p:spPr>
          <a:xfrm>
            <a:off x="623098" y="3912252"/>
            <a:ext cx="3867912" cy="21124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14"/>
          <p:cNvSpPr>
            <a:spLocks noGrp="1"/>
          </p:cNvSpPr>
          <p:nvPr>
            <p:ph idx="17" hasCustomPrompt="1"/>
          </p:nvPr>
        </p:nvSpPr>
        <p:spPr>
          <a:xfrm>
            <a:off x="4645200" y="1521807"/>
            <a:ext cx="3867912" cy="20856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14"/>
          <p:cNvSpPr>
            <a:spLocks noGrp="1"/>
          </p:cNvSpPr>
          <p:nvPr>
            <p:ph idx="18" hasCustomPrompt="1"/>
          </p:nvPr>
        </p:nvSpPr>
        <p:spPr>
          <a:xfrm>
            <a:off x="4639648" y="3916626"/>
            <a:ext cx="3867912" cy="21080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accent1"/>
                </a:solidFill>
                <a:latin typeface="+mn-lt"/>
              </a:defRPr>
            </a:lvl1pPr>
          </a:lstStyle>
          <a:p>
            <a:fld id="{ADB5EE19-2DDD-0949-9666-AAFFBAB67E5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 userDrawn="1"/>
        </p:nvCxnSpPr>
        <p:spPr>
          <a:xfrm>
            <a:off x="628650" y="6538912"/>
            <a:ext cx="743585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hape 2"/>
          <p:cNvSpPr/>
          <p:nvPr userDrawn="1"/>
        </p:nvSpPr>
        <p:spPr>
          <a:xfrm>
            <a:off x="-5" y="1160272"/>
            <a:ext cx="9144001" cy="54864"/>
          </a:xfrm>
          <a:prstGeom prst="rect">
            <a:avLst/>
          </a:prstGeom>
          <a:solidFill>
            <a:srgbClr val="F9CE2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sp>
        <p:nvSpPr>
          <p:cNvPr id="21" name="Shape 3"/>
          <p:cNvSpPr/>
          <p:nvPr userDrawn="1"/>
        </p:nvSpPr>
        <p:spPr>
          <a:xfrm>
            <a:off x="-4" y="1041400"/>
            <a:ext cx="9144001" cy="118872"/>
          </a:xfrm>
          <a:prstGeom prst="rect">
            <a:avLst/>
          </a:prstGeom>
          <a:solidFill>
            <a:srgbClr val="14558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sp>
        <p:nvSpPr>
          <p:cNvPr id="30" name="Shape 4"/>
          <p:cNvSpPr/>
          <p:nvPr userDrawn="1"/>
        </p:nvSpPr>
        <p:spPr>
          <a:xfrm>
            <a:off x="-1" y="0"/>
            <a:ext cx="9144001" cy="1041400"/>
          </a:xfrm>
          <a:prstGeom prst="rect">
            <a:avLst/>
          </a:prstGeom>
          <a:solidFill>
            <a:srgbClr val="43956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pic>
        <p:nvPicPr>
          <p:cNvPr id="31" name="image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40809"/>
            <a:ext cx="806302" cy="806302"/>
          </a:xfrm>
          <a:prstGeom prst="ellipse">
            <a:avLst/>
          </a:prstGeom>
          <a:ln w="12700">
            <a:miter lim="400000"/>
          </a:ln>
        </p:spPr>
      </p:pic>
      <p:sp>
        <p:nvSpPr>
          <p:cNvPr id="32" name="Title Placeholder 15"/>
          <p:cNvSpPr>
            <a:spLocks noGrp="1"/>
          </p:cNvSpPr>
          <p:nvPr>
            <p:ph type="title" hasCustomPrompt="1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3" name="Content Placeholder 18"/>
          <p:cNvSpPr>
            <a:spLocks noGrp="1"/>
          </p:cNvSpPr>
          <p:nvPr>
            <p:ph sz="quarter" idx="10" hasCustomPrompt="1"/>
          </p:nvPr>
        </p:nvSpPr>
        <p:spPr>
          <a:xfrm>
            <a:off x="1630631" y="637990"/>
            <a:ext cx="6812280" cy="360679"/>
          </a:xfrm>
          <a:noFill/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None/>
              <a:tabLst/>
              <a:defRPr sz="1600" baseline="0">
                <a:solidFill>
                  <a:schemeClr val="bg1"/>
                </a:solidFill>
                <a:latin typeface="+mn-lt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tabLst/>
              <a:defRPr/>
            </a:pPr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65852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6292691"/>
            <a:ext cx="6984000" cy="246221"/>
          </a:xfrm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141414">
                    <a:tint val="75000"/>
                  </a:srgbClr>
                </a:solidFill>
              </a:rPr>
              <a:t>Date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141414">
                  <a:tint val="75000"/>
                </a:srgbClr>
              </a:solidFill>
            </a:endParaRP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accent1"/>
                </a:solidFill>
                <a:latin typeface="+mn-lt"/>
              </a:defRPr>
            </a:lvl1pPr>
          </a:lstStyle>
          <a:p>
            <a:fld id="{ADB5EE19-2DDD-0949-9666-AAFFBAB67E5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 userDrawn="1"/>
        </p:nvCxnSpPr>
        <p:spPr>
          <a:xfrm>
            <a:off x="628650" y="6538912"/>
            <a:ext cx="743585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hape 2"/>
          <p:cNvSpPr/>
          <p:nvPr userDrawn="1"/>
        </p:nvSpPr>
        <p:spPr>
          <a:xfrm>
            <a:off x="-5" y="1160272"/>
            <a:ext cx="9144001" cy="54864"/>
          </a:xfrm>
          <a:prstGeom prst="rect">
            <a:avLst/>
          </a:prstGeom>
          <a:solidFill>
            <a:srgbClr val="F9CE2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sp>
        <p:nvSpPr>
          <p:cNvPr id="16" name="Shape 3"/>
          <p:cNvSpPr/>
          <p:nvPr userDrawn="1"/>
        </p:nvSpPr>
        <p:spPr>
          <a:xfrm>
            <a:off x="-4" y="1041400"/>
            <a:ext cx="9144001" cy="118872"/>
          </a:xfrm>
          <a:prstGeom prst="rect">
            <a:avLst/>
          </a:prstGeom>
          <a:solidFill>
            <a:srgbClr val="14558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sp>
        <p:nvSpPr>
          <p:cNvPr id="19" name="Shape 4"/>
          <p:cNvSpPr/>
          <p:nvPr userDrawn="1"/>
        </p:nvSpPr>
        <p:spPr>
          <a:xfrm>
            <a:off x="-1" y="0"/>
            <a:ext cx="9144001" cy="1041400"/>
          </a:xfrm>
          <a:prstGeom prst="rect">
            <a:avLst/>
          </a:prstGeom>
          <a:solidFill>
            <a:srgbClr val="43956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dirty="0"/>
          </a:p>
        </p:txBody>
      </p:sp>
      <p:pic>
        <p:nvPicPr>
          <p:cNvPr id="21" name="image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40809"/>
            <a:ext cx="806302" cy="806302"/>
          </a:xfrm>
          <a:prstGeom prst="ellipse">
            <a:avLst/>
          </a:prstGeom>
          <a:ln w="12700">
            <a:miter lim="400000"/>
          </a:ln>
        </p:spPr>
      </p:pic>
      <p:sp>
        <p:nvSpPr>
          <p:cNvPr id="26" name="Title Placeholder 15"/>
          <p:cNvSpPr>
            <a:spLocks noGrp="1"/>
          </p:cNvSpPr>
          <p:nvPr>
            <p:ph type="title" hasCustomPrompt="1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7" name="Content Placeholder 18"/>
          <p:cNvSpPr>
            <a:spLocks noGrp="1"/>
          </p:cNvSpPr>
          <p:nvPr>
            <p:ph sz="quarter" idx="10" hasCustomPrompt="1"/>
          </p:nvPr>
        </p:nvSpPr>
        <p:spPr>
          <a:xfrm>
            <a:off x="1630631" y="637990"/>
            <a:ext cx="6812280" cy="360679"/>
          </a:xfrm>
          <a:noFill/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None/>
              <a:tabLst/>
              <a:defRPr sz="1600" baseline="0">
                <a:solidFill>
                  <a:schemeClr val="bg1"/>
                </a:solidFill>
                <a:latin typeface="+mn-lt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tabLst/>
              <a:defRPr/>
            </a:pPr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03499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141414">
                    <a:tint val="75000"/>
                  </a:srgbClr>
                </a:solidFill>
              </a:rPr>
              <a:t>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accent1"/>
                </a:solidFill>
                <a:latin typeface="+mn-lt"/>
              </a:defRPr>
            </a:lvl1pPr>
          </a:lstStyle>
          <a:p>
            <a:fld id="{438E4305-7D25-894B-99D8-B239362B8F40}" type="slidenum">
              <a:rPr lang="en-US" smtClean="0">
                <a:solidFill>
                  <a:srgbClr val="14558F"/>
                </a:solidFill>
              </a:rPr>
              <a:pPr/>
              <a:t>‹#›</a:t>
            </a:fld>
            <a:endParaRPr lang="en-US" dirty="0">
              <a:solidFill>
                <a:srgbClr val="14558F"/>
              </a:solidFill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idx="1"/>
          </p:nvPr>
        </p:nvSpPr>
        <p:spPr>
          <a:xfrm>
            <a:off x="628650" y="1734693"/>
            <a:ext cx="7886700" cy="43513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itle Placeholder 15"/>
          <p:cNvSpPr>
            <a:spLocks noGrp="1"/>
          </p:cNvSpPr>
          <p:nvPr>
            <p:ph type="title"/>
          </p:nvPr>
        </p:nvSpPr>
        <p:spPr>
          <a:xfrm>
            <a:off x="624078" y="138493"/>
            <a:ext cx="7891272" cy="132588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14141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698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charset="2"/>
        <a:buChar char="§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charset="2"/>
        <a:buChar char="§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charset="2"/>
        <a:buChar char="§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rgbClr val="FFFFFF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5321759"/>
            <a:ext cx="4953000" cy="931928"/>
          </a:xfrm>
        </p:spPr>
        <p:txBody>
          <a:bodyPr>
            <a:normAutofit fontScale="62500" lnSpcReduction="20000"/>
          </a:bodyPr>
          <a:lstStyle/>
          <a:p>
            <a:r>
              <a:rPr lang="en-US" sz="1700" b="1" dirty="0">
                <a:solidFill>
                  <a:srgbClr val="002060"/>
                </a:solidFill>
                <a:latin typeface="Corbel" panose="020B0503020204020204" pitchFamily="34" charset="0"/>
              </a:rPr>
              <a:t>Commonwealth of Massachusetts</a:t>
            </a:r>
          </a:p>
          <a:p>
            <a:r>
              <a:rPr lang="en-US" sz="1700" b="1" dirty="0">
                <a:solidFill>
                  <a:srgbClr val="002060"/>
                </a:solidFill>
                <a:latin typeface="Corbel" panose="020B0503020204020204" pitchFamily="34" charset="0"/>
              </a:rPr>
              <a:t>Executive Office of Public Safety and Security</a:t>
            </a:r>
          </a:p>
          <a:p>
            <a:r>
              <a:rPr lang="en-US" sz="1700" b="1" dirty="0">
                <a:solidFill>
                  <a:srgbClr val="002060"/>
                </a:solidFill>
                <a:latin typeface="Corbel" panose="020B0503020204020204" pitchFamily="34" charset="0"/>
              </a:rPr>
              <a:t>Department of Criminal Justice Information Services</a:t>
            </a:r>
          </a:p>
          <a:p>
            <a:r>
              <a:rPr lang="en-US" sz="1600" i="1" dirty="0">
                <a:solidFill>
                  <a:srgbClr val="002060"/>
                </a:solidFill>
                <a:latin typeface="Corbel" panose="020B0503020204020204" pitchFamily="34" charset="0"/>
              </a:rPr>
              <a:t>“Enhancing Public Safety Through Information Exchange”</a:t>
            </a:r>
          </a:p>
          <a:p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Content Placeholder 3" descr="C:\Users\asciuto\AppData\Local\Microsoft\Windows\Temporary Internet Files\Content.Outlook\2AXYDUEI\DCJIS Letterhead Header -  Commissioner Gagnon Nov 6.bmp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131"/>
          <a:stretch/>
        </p:blipFill>
        <p:spPr bwMode="auto">
          <a:xfrm>
            <a:off x="3124200" y="5098449"/>
            <a:ext cx="1371600" cy="127960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291447" y="736748"/>
            <a:ext cx="640870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Corbel" panose="020B0503020204020204" pitchFamily="34" charset="0"/>
              </a:rPr>
              <a:t>MOTOR VEHICLE AUTOMATED CITATION AND CRASH SYSTEM (MACCS)</a:t>
            </a:r>
            <a:br>
              <a:rPr lang="en-US" sz="3200" b="1" dirty="0">
                <a:solidFill>
                  <a:srgbClr val="002060"/>
                </a:solidFill>
                <a:latin typeface="Corbel" panose="020B0503020204020204" pitchFamily="34" charset="0"/>
              </a:rPr>
            </a:br>
            <a:endParaRPr lang="en-US" sz="3200" b="1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rbel" panose="020B0503020204020204" pitchFamily="34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Corbel" panose="020B0503020204020204" pitchFamily="34" charset="0"/>
              </a:rPr>
              <a:t>State and Local Law Enforcement </a:t>
            </a: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Corbel" panose="020B0503020204020204" pitchFamily="34" charset="0"/>
              </a:rPr>
              <a:t>Agency grant program</a:t>
            </a:r>
            <a:endParaRPr lang="en-US" sz="2000" dirty="0">
              <a:latin typeface="Corbel" panose="020B0503020204020204" pitchFamily="34" charset="0"/>
            </a:endParaRPr>
          </a:p>
          <a:p>
            <a:endParaRPr lang="en-US" dirty="0">
              <a:latin typeface="Corbel" panose="020B0503020204020204" pitchFamily="34" charset="0"/>
            </a:endParaRPr>
          </a:p>
          <a:p>
            <a:endParaRPr lang="en-US" dirty="0">
              <a:latin typeface="Corbel" panose="020B0503020204020204" pitchFamily="34" charset="0"/>
            </a:endParaRPr>
          </a:p>
          <a:p>
            <a:r>
              <a:rPr lang="en-US" b="1" dirty="0">
                <a:solidFill>
                  <a:srgbClr val="002060"/>
                </a:solidFill>
                <a:latin typeface="Corbel" panose="020B0503020204020204" pitchFamily="34" charset="0"/>
              </a:rPr>
              <a:t>Michaela Dunne			              Joseph Demers</a:t>
            </a:r>
          </a:p>
          <a:p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</a:rPr>
              <a:t>Deputy Commissioner		              MACCS Coordinator</a:t>
            </a:r>
          </a:p>
          <a:p>
            <a:endParaRPr lang="en-US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824" y="5098448"/>
            <a:ext cx="1349976" cy="1378551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274241" y="4953000"/>
            <a:ext cx="85649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214059"/>
            <a:ext cx="1240824" cy="1189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160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168876"/>
            <a:ext cx="6858000" cy="9906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What our grant provides agencies: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9093-095D-401A-9C3B-3AA9AE343F90}" type="slidenum">
              <a:rPr lang="en-US" smtClean="0"/>
              <a:t>10</a:t>
            </a:fld>
            <a:endParaRPr lang="en-US" dirty="0"/>
          </a:p>
        </p:txBody>
      </p:sp>
      <p:pic>
        <p:nvPicPr>
          <p:cNvPr id="5" name="Content Placeholder 3" descr="C:\Users\asciuto\AppData\Local\Microsoft\Windows\Temporary Internet Files\Content.Outlook\2AXYDUEI\DCJIS Letterhead Header -  Commissioner Gagnon Nov 6.bmp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131"/>
          <a:stretch/>
        </p:blipFill>
        <p:spPr bwMode="auto">
          <a:xfrm>
            <a:off x="304800" y="152400"/>
            <a:ext cx="1351338" cy="123260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990600" y="1769456"/>
            <a:ext cx="73152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In-vehicle printer, cords and associated power cables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800" dirty="0">
              <a:solidFill>
                <a:srgbClr val="00206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Printer mounts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800" dirty="0">
              <a:solidFill>
                <a:srgbClr val="00206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Paper (thermal paper preferred by MRB in the new 8 ½ by 11 format)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800" dirty="0">
              <a:solidFill>
                <a:srgbClr val="00206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Installation services for hardware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800" dirty="0">
              <a:solidFill>
                <a:srgbClr val="00206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Training in the use of the application and printer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800" dirty="0">
              <a:solidFill>
                <a:srgbClr val="00206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Technical support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5943600"/>
            <a:ext cx="807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8937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rgbClr val="FFFFFF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168876"/>
            <a:ext cx="6858000" cy="9906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Corbel" panose="020B0503020204020204" pitchFamily="34" charset="0"/>
              </a:rPr>
              <a:t>DEPLOYMENT HIGHLIGHTS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9093-095D-401A-9C3B-3AA9AE343F90}" type="slidenum">
              <a:rPr lang="en-US" smtClean="0"/>
              <a:t>11</a:t>
            </a:fld>
            <a:endParaRPr lang="en-US" dirty="0"/>
          </a:p>
        </p:txBody>
      </p:sp>
      <p:pic>
        <p:nvPicPr>
          <p:cNvPr id="5" name="Content Placeholder 3" descr="C:\Users\asciuto\AppData\Local\Microsoft\Windows\Temporary Internet Files\Content.Outlook\2AXYDUEI\DCJIS Letterhead Header -  Commissioner Gagnon Nov 6.bmp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131"/>
          <a:stretch/>
        </p:blipFill>
        <p:spPr bwMode="auto">
          <a:xfrm>
            <a:off x="304800" y="152400"/>
            <a:ext cx="1351338" cy="123260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Connector 5"/>
          <p:cNvCxnSpPr/>
          <p:nvPr/>
        </p:nvCxnSpPr>
        <p:spPr>
          <a:xfrm>
            <a:off x="685800" y="5943600"/>
            <a:ext cx="807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59F3FF0-27D1-458C-96A7-2C30738D713C}"/>
              </a:ext>
            </a:extLst>
          </p:cNvPr>
          <p:cNvSpPr txBox="1"/>
          <p:nvPr/>
        </p:nvSpPr>
        <p:spPr>
          <a:xfrm>
            <a:off x="980469" y="1904933"/>
            <a:ext cx="73152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u="sng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Installation at 247 of 351 municipal police departments and one state university police department</a:t>
            </a:r>
          </a:p>
          <a:p>
            <a:pPr algn="just"/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8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51 additional municipal police departments are pending installation of printers or grant award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8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Massachusetts State Police has all 8 barracks operating on MACCS e-citation</a:t>
            </a:r>
          </a:p>
          <a:p>
            <a:pPr algn="just"/>
            <a:r>
              <a:rPr lang="en-US" sz="1600" dirty="0">
                <a:solidFill>
                  <a:srgbClr val="002060"/>
                </a:solidFill>
                <a:latin typeface="Corbel" panose="020B05030202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71659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9093-095D-401A-9C3B-3AA9AE343F90}" type="slidenum">
              <a:rPr lang="en-US" smtClean="0"/>
              <a:t>12</a:t>
            </a:fld>
            <a:endParaRPr lang="en-US" dirty="0"/>
          </a:p>
        </p:txBody>
      </p:sp>
      <p:pic>
        <p:nvPicPr>
          <p:cNvPr id="5" name="Content Placeholder 3" descr="C:\Users\asciuto\AppData\Local\Microsoft\Windows\Temporary Internet Files\Content.Outlook\2AXYDUEI\DCJIS Letterhead Header -  Commissioner Gagnon Nov 6.bmp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131"/>
          <a:stretch/>
        </p:blipFill>
        <p:spPr bwMode="auto">
          <a:xfrm>
            <a:off x="304800" y="152400"/>
            <a:ext cx="1351338" cy="123260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Connector 5"/>
          <p:cNvCxnSpPr/>
          <p:nvPr/>
        </p:nvCxnSpPr>
        <p:spPr>
          <a:xfrm>
            <a:off x="685800" y="5943600"/>
            <a:ext cx="807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1F74429-EF76-4B12-8A23-91ECA6BEAE36}"/>
              </a:ext>
            </a:extLst>
          </p:cNvPr>
          <p:cNvSpPr txBox="1"/>
          <p:nvPr/>
        </p:nvSpPr>
        <p:spPr>
          <a:xfrm>
            <a:off x="1752599" y="558384"/>
            <a:ext cx="6857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Corbel" panose="020B0503020204020204" pitchFamily="34" charset="0"/>
              </a:rPr>
              <a:t> USAGE HIGHLIGHTS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EED361-E5BA-4536-8193-0E1BE969870E}"/>
              </a:ext>
            </a:extLst>
          </p:cNvPr>
          <p:cNvSpPr txBox="1"/>
          <p:nvPr/>
        </p:nvSpPr>
        <p:spPr>
          <a:xfrm>
            <a:off x="1752599" y="1295307"/>
            <a:ext cx="6857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2060"/>
                </a:solidFill>
                <a:latin typeface="Corbel" panose="020B0503020204020204" pitchFamily="34" charset="0"/>
              </a:rPr>
              <a:t> Citations issued via MACCS 2019-2022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4A634E1-9290-007D-9551-0FAAA93C3E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752606"/>
            <a:ext cx="7696199" cy="4038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887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9093-095D-401A-9C3B-3AA9AE343F90}" type="slidenum">
              <a:rPr lang="en-US" smtClean="0"/>
              <a:t>13</a:t>
            </a:fld>
            <a:endParaRPr lang="en-US" dirty="0"/>
          </a:p>
        </p:txBody>
      </p:sp>
      <p:pic>
        <p:nvPicPr>
          <p:cNvPr id="5" name="Content Placeholder 3" descr="C:\Users\asciuto\AppData\Local\Microsoft\Windows\Temporary Internet Files\Content.Outlook\2AXYDUEI\DCJIS Letterhead Header -  Commissioner Gagnon Nov 6.bmp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131"/>
          <a:stretch/>
        </p:blipFill>
        <p:spPr bwMode="auto">
          <a:xfrm>
            <a:off x="304800" y="152400"/>
            <a:ext cx="1351338" cy="123260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Connector 5"/>
          <p:cNvCxnSpPr/>
          <p:nvPr/>
        </p:nvCxnSpPr>
        <p:spPr>
          <a:xfrm>
            <a:off x="685800" y="5943600"/>
            <a:ext cx="807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1F74429-EF76-4B12-8A23-91ECA6BEAE36}"/>
              </a:ext>
            </a:extLst>
          </p:cNvPr>
          <p:cNvSpPr txBox="1"/>
          <p:nvPr/>
        </p:nvSpPr>
        <p:spPr>
          <a:xfrm>
            <a:off x="1752599" y="558384"/>
            <a:ext cx="6857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Corbel" panose="020B0503020204020204" pitchFamily="34" charset="0"/>
              </a:rPr>
              <a:t> USAGE HIGHLIGHTS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EED361-E5BA-4536-8193-0E1BE969870E}"/>
              </a:ext>
            </a:extLst>
          </p:cNvPr>
          <p:cNvSpPr txBox="1"/>
          <p:nvPr/>
        </p:nvSpPr>
        <p:spPr>
          <a:xfrm>
            <a:off x="3200401" y="1019135"/>
            <a:ext cx="396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2060"/>
                </a:solidFill>
                <a:latin typeface="Corbel" panose="020B0503020204020204" pitchFamily="34" charset="0"/>
              </a:rPr>
              <a:t> Citations issued quarterly via MACCS 2019-2022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7704965"/>
              </p:ext>
            </p:extLst>
          </p:nvPr>
        </p:nvGraphicFramePr>
        <p:xfrm>
          <a:off x="609601" y="1494353"/>
          <a:ext cx="8077200" cy="43911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58931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rgbClr val="FFFFFF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168876"/>
            <a:ext cx="6858000" cy="9906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NOTABLE DEVELOPMENTS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9093-095D-401A-9C3B-3AA9AE343F90}" type="slidenum">
              <a:rPr lang="en-US" smtClean="0"/>
              <a:t>14</a:t>
            </a:fld>
            <a:endParaRPr lang="en-US" dirty="0"/>
          </a:p>
        </p:txBody>
      </p:sp>
      <p:pic>
        <p:nvPicPr>
          <p:cNvPr id="5" name="Content Placeholder 3" descr="C:\Users\asciuto\AppData\Local\Microsoft\Windows\Temporary Internet Files\Content.Outlook\2AXYDUEI\DCJIS Letterhead Header -  Commissioner Gagnon Nov 6.bmp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131"/>
          <a:stretch/>
        </p:blipFill>
        <p:spPr bwMode="auto">
          <a:xfrm>
            <a:off x="304800" y="152400"/>
            <a:ext cx="1351338" cy="123260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Connector 5"/>
          <p:cNvCxnSpPr/>
          <p:nvPr/>
        </p:nvCxnSpPr>
        <p:spPr>
          <a:xfrm>
            <a:off x="685800" y="5943600"/>
            <a:ext cx="807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59F3FF0-27D1-458C-96A7-2C30738D713C}"/>
              </a:ext>
            </a:extLst>
          </p:cNvPr>
          <p:cNvSpPr txBox="1"/>
          <p:nvPr/>
        </p:nvSpPr>
        <p:spPr>
          <a:xfrm>
            <a:off x="1600200" y="1512687"/>
            <a:ext cx="66294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Ø"/>
            </a:pPr>
            <a:endParaRPr lang="en-US" sz="2400" b="1" u="sng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Five RMS vendors have developed MACCS integration:</a:t>
            </a:r>
          </a:p>
          <a:p>
            <a:pPr algn="just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 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IMC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End2End Public Safety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rgbClr val="002060"/>
                </a:solidFill>
                <a:latin typeface="Corbel" panose="020B0503020204020204" pitchFamily="34" charset="0"/>
              </a:rPr>
              <a:t>ProPhoenix</a:t>
            </a:r>
            <a:endParaRPr lang="en-US" sz="20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Caliber Public Safety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rgbClr val="002060"/>
                </a:solidFill>
                <a:latin typeface="Corbel" panose="020B0503020204020204" pitchFamily="34" charset="0"/>
              </a:rPr>
              <a:t>Nexgen</a:t>
            </a:r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 Public Safety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20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975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168876"/>
            <a:ext cx="6191250" cy="9906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What’s Next?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9093-095D-401A-9C3B-3AA9AE343F90}" type="slidenum">
              <a:rPr lang="en-US" smtClean="0"/>
              <a:t>15</a:t>
            </a:fld>
            <a:endParaRPr lang="en-US" dirty="0"/>
          </a:p>
        </p:txBody>
      </p:sp>
      <p:pic>
        <p:nvPicPr>
          <p:cNvPr id="5" name="Content Placeholder 3" descr="C:\Users\asciuto\AppData\Local\Microsoft\Windows\Temporary Internet Files\Content.Outlook\2AXYDUEI\DCJIS Letterhead Header -  Commissioner Gagnon Nov 6.bmp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131"/>
          <a:stretch/>
        </p:blipFill>
        <p:spPr bwMode="auto">
          <a:xfrm>
            <a:off x="304800" y="152400"/>
            <a:ext cx="1351338" cy="123260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Connector 5"/>
          <p:cNvCxnSpPr/>
          <p:nvPr/>
        </p:nvCxnSpPr>
        <p:spPr>
          <a:xfrm>
            <a:off x="685800" y="5943600"/>
            <a:ext cx="807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0C71232-2C5E-4FB2-B7F4-FC984188995D}"/>
              </a:ext>
            </a:extLst>
          </p:cNvPr>
          <p:cNvSpPr txBox="1"/>
          <p:nvPr/>
        </p:nvSpPr>
        <p:spPr>
          <a:xfrm>
            <a:off x="838200" y="1717994"/>
            <a:ext cx="7772400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u="sng" dirty="0">
                <a:solidFill>
                  <a:srgbClr val="002060"/>
                </a:solidFill>
                <a:latin typeface="Corbel" panose="020B0503020204020204" pitchFamily="34" charset="0"/>
              </a:rPr>
              <a:t>PROJECT GOALS:</a:t>
            </a:r>
          </a:p>
          <a:p>
            <a:endParaRPr lang="en-US" sz="2400" b="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Install approximately 275 printers at 52 police departments.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002060"/>
              </a:solidFill>
              <a:highlight>
                <a:srgbClr val="FFFF00"/>
              </a:highlight>
              <a:latin typeface="Corbel" panose="020B0503020204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Provide additional printers for agencies that did not outfit full fleet.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Continue to make necessary MACCS software updates and enhancements.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92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168876"/>
            <a:ext cx="6858000" cy="9906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What’s Next?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9093-095D-401A-9C3B-3AA9AE343F90}" type="slidenum">
              <a:rPr lang="en-US" smtClean="0"/>
              <a:t>16</a:t>
            </a:fld>
            <a:endParaRPr lang="en-US" dirty="0"/>
          </a:p>
        </p:txBody>
      </p:sp>
      <p:pic>
        <p:nvPicPr>
          <p:cNvPr id="5" name="Content Placeholder 3" descr="C:\Users\asciuto\AppData\Local\Microsoft\Windows\Temporary Internet Files\Content.Outlook\2AXYDUEI\DCJIS Letterhead Header -  Commissioner Gagnon Nov 6.bmp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131"/>
          <a:stretch/>
        </p:blipFill>
        <p:spPr bwMode="auto">
          <a:xfrm>
            <a:off x="304800" y="152400"/>
            <a:ext cx="1351338" cy="123260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Connector 5"/>
          <p:cNvCxnSpPr/>
          <p:nvPr/>
        </p:nvCxnSpPr>
        <p:spPr>
          <a:xfrm>
            <a:off x="685800" y="5943600"/>
            <a:ext cx="807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0C71232-2C5E-4FB2-B7F4-FC984188995D}"/>
              </a:ext>
            </a:extLst>
          </p:cNvPr>
          <p:cNvSpPr txBox="1"/>
          <p:nvPr/>
        </p:nvSpPr>
        <p:spPr>
          <a:xfrm>
            <a:off x="838200" y="1717994"/>
            <a:ext cx="77724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u="sng" dirty="0">
                <a:solidFill>
                  <a:srgbClr val="002060"/>
                </a:solidFill>
                <a:latin typeface="Corbel" panose="020B0503020204020204" pitchFamily="34" charset="0"/>
              </a:rPr>
              <a:t>CHALLENGES:</a:t>
            </a:r>
          </a:p>
          <a:p>
            <a:endParaRPr lang="en-US" sz="2400" b="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COVID-19 pandemic stalled progress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6-8 week lead time for new equipment orders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Increased interest in program but not enough funding</a:t>
            </a:r>
          </a:p>
          <a:p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38 departments indicate no interest in the program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238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168876"/>
            <a:ext cx="6858000" cy="9906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What’s Next?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9093-095D-401A-9C3B-3AA9AE343F90}" type="slidenum">
              <a:rPr lang="en-US" smtClean="0"/>
              <a:t>17</a:t>
            </a:fld>
            <a:endParaRPr lang="en-US" dirty="0"/>
          </a:p>
        </p:txBody>
      </p:sp>
      <p:pic>
        <p:nvPicPr>
          <p:cNvPr id="5" name="Content Placeholder 3" descr="C:\Users\asciuto\AppData\Local\Microsoft\Windows\Temporary Internet Files\Content.Outlook\2AXYDUEI\DCJIS Letterhead Header -  Commissioner Gagnon Nov 6.bmp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131"/>
          <a:stretch/>
        </p:blipFill>
        <p:spPr bwMode="auto">
          <a:xfrm>
            <a:off x="304800" y="152400"/>
            <a:ext cx="1351338" cy="123260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Connector 5"/>
          <p:cNvCxnSpPr/>
          <p:nvPr/>
        </p:nvCxnSpPr>
        <p:spPr>
          <a:xfrm>
            <a:off x="685800" y="5943600"/>
            <a:ext cx="807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0C71232-2C5E-4FB2-B7F4-FC984188995D}"/>
              </a:ext>
            </a:extLst>
          </p:cNvPr>
          <p:cNvSpPr txBox="1"/>
          <p:nvPr/>
        </p:nvSpPr>
        <p:spPr>
          <a:xfrm>
            <a:off x="838200" y="1717994"/>
            <a:ext cx="77724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u="sng" dirty="0">
                <a:solidFill>
                  <a:srgbClr val="002060"/>
                </a:solidFill>
                <a:latin typeface="Corbel" panose="020B0503020204020204" pitchFamily="34" charset="0"/>
              </a:rPr>
              <a:t>GOALS:</a:t>
            </a:r>
          </a:p>
          <a:p>
            <a:endParaRPr lang="en-US" sz="2400" b="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Continued outreach to remaining departments using paper citations</a:t>
            </a:r>
          </a:p>
          <a:p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Increase usage of electronic citations at some MACCS agencies</a:t>
            </a:r>
          </a:p>
          <a:p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29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9093-095D-401A-9C3B-3AA9AE343F90}" type="slidenum">
              <a:rPr lang="en-US" smtClean="0"/>
              <a:t>18</a:t>
            </a:fld>
            <a:endParaRPr lang="en-US" dirty="0"/>
          </a:p>
        </p:txBody>
      </p:sp>
      <p:pic>
        <p:nvPicPr>
          <p:cNvPr id="5" name="Content Placeholder 3" descr="C:\Users\asciuto\AppData\Local\Microsoft\Windows\Temporary Internet Files\Content.Outlook\2AXYDUEI\DCJIS Letterhead Header -  Commissioner Gagnon Nov 6.bmp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131"/>
          <a:stretch/>
        </p:blipFill>
        <p:spPr bwMode="auto">
          <a:xfrm>
            <a:off x="304800" y="152400"/>
            <a:ext cx="1351338" cy="123260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028700" y="981436"/>
            <a:ext cx="7086600" cy="307339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</a:rPr>
              <a:t>Thank you for your time and consideration</a:t>
            </a:r>
            <a:br>
              <a:rPr lang="en-US" dirty="0">
                <a:solidFill>
                  <a:srgbClr val="002060"/>
                </a:solidFill>
              </a:rPr>
            </a:br>
            <a:br>
              <a:rPr lang="en-US" sz="2200" dirty="0">
                <a:solidFill>
                  <a:srgbClr val="002060"/>
                </a:solidFill>
                <a:latin typeface="+mn-lt"/>
              </a:rPr>
            </a:br>
            <a:endParaRPr lang="en-US" sz="2200" dirty="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5943600"/>
            <a:ext cx="807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9152578E-F8D5-4C41-B0BF-A91324919526}"/>
              </a:ext>
            </a:extLst>
          </p:cNvPr>
          <p:cNvSpPr txBox="1"/>
          <p:nvPr/>
        </p:nvSpPr>
        <p:spPr>
          <a:xfrm>
            <a:off x="1143000" y="4376644"/>
            <a:ext cx="69723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dirty="0">
                <a:solidFill>
                  <a:srgbClr val="002060"/>
                </a:solidFill>
                <a:latin typeface="Corbel" panose="020B0503020204020204" pitchFamily="34" charset="0"/>
              </a:rPr>
              <a:t>Michaela Dunne			Joseph Demers</a:t>
            </a:r>
            <a:br>
              <a:rPr lang="en-US" sz="1800" dirty="0">
                <a:solidFill>
                  <a:srgbClr val="002060"/>
                </a:solidFill>
                <a:latin typeface="Corbel" panose="020B0503020204020204" pitchFamily="34" charset="0"/>
              </a:rPr>
            </a:br>
            <a:r>
              <a:rPr lang="en-US" sz="1800" dirty="0">
                <a:solidFill>
                  <a:srgbClr val="002060"/>
                </a:solidFill>
                <a:latin typeface="Corbel" panose="020B0503020204020204" pitchFamily="34" charset="0"/>
              </a:rPr>
              <a:t>Michaela.Dunne@mass.gov		</a:t>
            </a:r>
            <a:r>
              <a:rPr lang="en-US" sz="1800" dirty="0" err="1">
                <a:solidFill>
                  <a:srgbClr val="002060"/>
                </a:solidFill>
                <a:latin typeface="Corbel" panose="020B0503020204020204" pitchFamily="34" charset="0"/>
              </a:rPr>
              <a:t>Joseph.Demers@mass.gov</a:t>
            </a:r>
            <a:endParaRPr lang="en-US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175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551222"/>
            <a:ext cx="6858000" cy="434964"/>
          </a:xfrm>
        </p:spPr>
        <p:txBody>
          <a:bodyPr>
            <a:noAutofit/>
          </a:bodyPr>
          <a:lstStyle/>
          <a:p>
            <a:r>
              <a:rPr lang="en-US" sz="2700" dirty="0">
                <a:solidFill>
                  <a:srgbClr val="002060"/>
                </a:solidFill>
                <a:latin typeface="Corbel" panose="020B0503020204020204" pitchFamily="34" charset="0"/>
              </a:rPr>
              <a:t>WHAT IS MACCS?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9093-095D-401A-9C3B-3AA9AE343F90}" type="slidenum">
              <a:rPr lang="en-US" smtClean="0"/>
              <a:t>2</a:t>
            </a:fld>
            <a:endParaRPr lang="en-US" dirty="0"/>
          </a:p>
        </p:txBody>
      </p:sp>
      <p:pic>
        <p:nvPicPr>
          <p:cNvPr id="5" name="Content Placeholder 3" descr="C:\Users\asciuto\AppData\Local\Microsoft\Windows\Temporary Internet Files\Content.Outlook\2AXYDUEI\DCJIS Letterhead Header -  Commissioner Gagnon Nov 6.bmp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131"/>
          <a:stretch/>
        </p:blipFill>
        <p:spPr bwMode="auto">
          <a:xfrm>
            <a:off x="304800" y="152400"/>
            <a:ext cx="1351338" cy="123260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980469" y="1752600"/>
            <a:ext cx="7162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</a:rPr>
              <a:t>The Motor Vehicle Automated Citation and Crash System (MACCS) was developed in 2017 by the Executive Office of Public Safety and Security (EOPSS) through partnerships with: </a:t>
            </a:r>
          </a:p>
          <a:p>
            <a:pPr algn="just"/>
            <a:endParaRPr lang="en-US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</a:rPr>
              <a:t>Massachusetts Department of Transportation (</a:t>
            </a:r>
            <a:r>
              <a:rPr lang="en-US" dirty="0" err="1">
                <a:solidFill>
                  <a:srgbClr val="002060"/>
                </a:solidFill>
                <a:latin typeface="Corbel" panose="020B0503020204020204" pitchFamily="34" charset="0"/>
              </a:rPr>
              <a:t>MassDOT</a:t>
            </a:r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</a:rPr>
              <a:t>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</a:rPr>
              <a:t>Executive Office of the Trial Courts (Courts)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</a:rPr>
              <a:t>Registry of Motor Vehicles (RMV)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</a:rPr>
              <a:t>Merit Rating Board (MRB)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</a:rPr>
              <a:t>Massachusetts State Police (MSP) and;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</a:rPr>
              <a:t>Municipal Police agencies</a:t>
            </a:r>
          </a:p>
          <a:p>
            <a:pPr lvl="1" algn="just"/>
            <a:endParaRPr lang="en-US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lvl="1" algn="just"/>
            <a:endParaRPr lang="en-US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5943600"/>
            <a:ext cx="807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6816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2936" y="555625"/>
            <a:ext cx="6063264" cy="434964"/>
          </a:xfrm>
        </p:spPr>
        <p:txBody>
          <a:bodyPr>
            <a:noAutofit/>
          </a:bodyPr>
          <a:lstStyle/>
          <a:p>
            <a:r>
              <a:rPr lang="en-US" sz="2700" dirty="0">
                <a:solidFill>
                  <a:srgbClr val="002060"/>
                </a:solidFill>
                <a:latin typeface="Corbel" panose="020B0503020204020204" pitchFamily="34" charset="0"/>
              </a:rPr>
              <a:t>WHAT IS MACCS?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9093-095D-401A-9C3B-3AA9AE343F90}" type="slidenum">
              <a:rPr lang="en-US" smtClean="0"/>
              <a:t>3</a:t>
            </a:fld>
            <a:endParaRPr lang="en-US" dirty="0"/>
          </a:p>
        </p:txBody>
      </p:sp>
      <p:pic>
        <p:nvPicPr>
          <p:cNvPr id="5" name="Content Placeholder 3" descr="C:\Users\asciuto\AppData\Local\Microsoft\Windows\Temporary Internet Files\Content.Outlook\2AXYDUEI\DCJIS Letterhead Header -  Commissioner Gagnon Nov 6.bmp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131"/>
          <a:stretch/>
        </p:blipFill>
        <p:spPr bwMode="auto">
          <a:xfrm>
            <a:off x="304800" y="152400"/>
            <a:ext cx="1351338" cy="123260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980469" y="1752600"/>
            <a:ext cx="7162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</a:rPr>
              <a:t>Developed as a result of 2016 legislation allowing for the issuance of electronically generated citations and the use of officers’ electronic signatures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</a:rPr>
              <a:t>Browser-based module in </a:t>
            </a:r>
            <a:r>
              <a:rPr lang="en-US" dirty="0" err="1">
                <a:solidFill>
                  <a:srgbClr val="002060"/>
                </a:solidFill>
                <a:latin typeface="Corbel" panose="020B0503020204020204" pitchFamily="34" charset="0"/>
              </a:rPr>
              <a:t>CJISWeb</a:t>
            </a:r>
            <a:endParaRPr lang="en-US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</a:rPr>
              <a:t>Electronic crash and citation data collection and reporting tool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</a:rPr>
              <a:t>Allows for real-time submission of citations and crash reports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</a:rPr>
              <a:t>The MACCS project was managed by EOPSS until transferred to DCJIS in 2019 and us currently funded with 405(c) funds</a:t>
            </a:r>
          </a:p>
          <a:p>
            <a:pPr lvl="1" algn="just"/>
            <a:endParaRPr lang="en-US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5943600"/>
            <a:ext cx="807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2221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rgbClr val="FFFFFF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264618"/>
            <a:ext cx="5638800" cy="1232609"/>
          </a:xfrm>
        </p:spPr>
        <p:txBody>
          <a:bodyPr>
            <a:normAutofit/>
          </a:bodyPr>
          <a:lstStyle/>
          <a:p>
            <a:r>
              <a:rPr lang="en-US" sz="2700" dirty="0">
                <a:solidFill>
                  <a:srgbClr val="002060"/>
                </a:solidFill>
                <a:latin typeface="Corbel" panose="020B0503020204020204" pitchFamily="34" charset="0"/>
              </a:rPr>
              <a:t>Goals of MACCS</a:t>
            </a:r>
            <a:endParaRPr lang="en-US" sz="28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9093-095D-401A-9C3B-3AA9AE343F90}" type="slidenum">
              <a:rPr lang="en-US" smtClean="0"/>
              <a:t>4</a:t>
            </a:fld>
            <a:endParaRPr lang="en-US" dirty="0"/>
          </a:p>
        </p:txBody>
      </p:sp>
      <p:pic>
        <p:nvPicPr>
          <p:cNvPr id="5" name="Content Placeholder 3" descr="C:\Users\asciuto\AppData\Local\Microsoft\Windows\Temporary Internet Files\Content.Outlook\2AXYDUEI\DCJIS Letterhead Header -  Commissioner Gagnon Nov 6.bmp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131"/>
          <a:stretch/>
        </p:blipFill>
        <p:spPr bwMode="auto">
          <a:xfrm>
            <a:off x="304800" y="152400"/>
            <a:ext cx="1351338" cy="123260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1524000" y="1909977"/>
            <a:ext cx="6781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Improve officer safety</a:t>
            </a:r>
          </a:p>
          <a:p>
            <a:endParaRPr lang="en-US" sz="8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Streamline data collection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8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Improve data quality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8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Eliminate redundant data entry processes across agencies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8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Improve timeliness of reporting to state and federal entities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8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Make data available to law enforcement agencies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5943600"/>
            <a:ext cx="807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2466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rgbClr val="FFFFFF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>
            <a:extLst>
              <a:ext uri="{FF2B5EF4-FFF2-40B4-BE49-F238E27FC236}">
                <a16:creationId xmlns:a16="http://schemas.microsoft.com/office/drawing/2014/main" id="{B12944A6-0C05-4561-B97E-8EA59AEA1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1219199"/>
            <a:ext cx="6858000" cy="4724395"/>
          </a:xfrm>
        </p:spPr>
        <p:txBody>
          <a:bodyPr>
            <a:normAutofit fontScale="25000" lnSpcReduction="20000"/>
          </a:bodyPr>
          <a:lstStyle/>
          <a:p>
            <a:endParaRPr lang="en-US" sz="6800" dirty="0">
              <a:solidFill>
                <a:srgbClr val="002060"/>
              </a:solidFill>
            </a:endParaRPr>
          </a:p>
          <a:p>
            <a:pPr algn="l">
              <a:buClr>
                <a:schemeClr val="accent1">
                  <a:lumMod val="75000"/>
                </a:schemeClr>
              </a:buClr>
            </a:pPr>
            <a:r>
              <a:rPr lang="en-US" sz="6400" dirty="0">
                <a:solidFill>
                  <a:srgbClr val="002060"/>
                </a:solidFill>
                <a:latin typeface="Corbel" panose="020B0503020204020204" pitchFamily="34" charset="0"/>
              </a:rPr>
              <a:t>Provides enforcement of standard business rules to help ensure accuracy and consistency of data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6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685800" indent="-685800" algn="l"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6400" dirty="0">
                <a:solidFill>
                  <a:srgbClr val="002060"/>
                </a:solidFill>
                <a:latin typeface="Corbel" panose="020B0503020204020204" pitchFamily="34" charset="0"/>
              </a:rPr>
              <a:t>Collects minimal data to quickly produce the Crash Motor Vehicle Exchange Form </a:t>
            </a:r>
          </a:p>
          <a:p>
            <a:pPr marL="685800" indent="-685800" algn="l"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Ø"/>
            </a:pPr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685800" indent="-685800" algn="l"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6400" dirty="0">
                <a:solidFill>
                  <a:srgbClr val="002060"/>
                </a:solidFill>
                <a:latin typeface="Corbel" panose="020B0503020204020204" pitchFamily="34" charset="0"/>
              </a:rPr>
              <a:t>Electronically issues motor vehicle citations and maximizes automatic pre-filling of many data elements to eliminate human errors when keying information</a:t>
            </a:r>
          </a:p>
          <a:p>
            <a:pPr marL="685800" indent="-685800" algn="l"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Ø"/>
            </a:pPr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685800" indent="-685800" algn="l"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6400" dirty="0">
                <a:solidFill>
                  <a:srgbClr val="002060"/>
                </a:solidFill>
                <a:latin typeface="Corbel" panose="020B0503020204020204" pitchFamily="34" charset="0"/>
              </a:rPr>
              <a:t>Requires connection to CJIS Broker which manages the data exchanges between law enforcement agencies and RMV/MRB/Courts </a:t>
            </a:r>
          </a:p>
          <a:p>
            <a:pPr marL="685800" indent="-685800" algn="l"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Ø"/>
            </a:pPr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685800" indent="-685800" algn="l"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6400" dirty="0">
                <a:solidFill>
                  <a:srgbClr val="002060"/>
                </a:solidFill>
                <a:latin typeface="Corbel" panose="020B0503020204020204" pitchFamily="34" charset="0"/>
              </a:rPr>
              <a:t>Allows citizens who receive an </a:t>
            </a:r>
            <a:r>
              <a:rPr lang="en-US" sz="6400" dirty="0" err="1">
                <a:solidFill>
                  <a:srgbClr val="002060"/>
                </a:solidFill>
                <a:latin typeface="Corbel" panose="020B0503020204020204" pitchFamily="34" charset="0"/>
              </a:rPr>
              <a:t>eCitation</a:t>
            </a:r>
            <a:r>
              <a:rPr lang="en-US" sz="6400" dirty="0">
                <a:solidFill>
                  <a:srgbClr val="002060"/>
                </a:solidFill>
                <a:latin typeface="Corbel" panose="020B0503020204020204" pitchFamily="34" charset="0"/>
              </a:rPr>
              <a:t> to find and pay their citation via MASSRMV.com more quickly than those receiving a traditional carbon copy paper citation</a:t>
            </a:r>
          </a:p>
          <a:p>
            <a:pPr marL="685800" indent="-685800" algn="l"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Ø"/>
            </a:pPr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685800" indent="-685800" algn="l"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6400" dirty="0">
                <a:solidFill>
                  <a:srgbClr val="002060"/>
                </a:solidFill>
                <a:latin typeface="Corbel" panose="020B0503020204020204" pitchFamily="34" charset="0"/>
              </a:rPr>
              <a:t>Allows law enforcement agency users to quickly re-produce a copy of the Motor Vehicle Crash Police report when requested by the public without searching through paper files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9093-095D-401A-9C3B-3AA9AE343F90}" type="slidenum">
              <a:rPr lang="en-US" smtClean="0">
                <a:solidFill>
                  <a:schemeClr val="accent1">
                    <a:lumMod val="50000"/>
                  </a:schemeClr>
                </a:solidFill>
              </a:rPr>
              <a:t>5</a:t>
            </a:fld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" name="Content Placeholder 3" descr="C:\Users\asciuto\AppData\Local\Microsoft\Windows\Temporary Internet Files\Content.Outlook\2AXYDUEI\DCJIS Letterhead Header -  Commissioner Gagnon Nov 6.bmp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131"/>
          <a:stretch/>
        </p:blipFill>
        <p:spPr bwMode="auto">
          <a:xfrm>
            <a:off x="304800" y="152400"/>
            <a:ext cx="1351338" cy="123260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Connector 5"/>
          <p:cNvCxnSpPr/>
          <p:nvPr/>
        </p:nvCxnSpPr>
        <p:spPr>
          <a:xfrm>
            <a:off x="652768" y="6360545"/>
            <a:ext cx="807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8392762F-E9A7-471B-92A1-A4C6D05E80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7350" y="168876"/>
            <a:ext cx="6858000" cy="9906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Benefits of MACCS:</a:t>
            </a:r>
          </a:p>
        </p:txBody>
      </p:sp>
    </p:spTree>
    <p:extLst>
      <p:ext uri="{BB962C8B-B14F-4D97-AF65-F5344CB8AC3E}">
        <p14:creationId xmlns:p14="http://schemas.microsoft.com/office/powerpoint/2010/main" val="3423066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rgbClr val="FFFFFF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168876"/>
            <a:ext cx="6858000" cy="9906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System Highlights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9093-095D-401A-9C3B-3AA9AE343F90}" type="slidenum">
              <a:rPr lang="en-US" smtClean="0"/>
              <a:t>6</a:t>
            </a:fld>
            <a:endParaRPr lang="en-US" dirty="0"/>
          </a:p>
        </p:txBody>
      </p:sp>
      <p:pic>
        <p:nvPicPr>
          <p:cNvPr id="5" name="Content Placeholder 3" descr="C:\Users\asciuto\AppData\Local\Microsoft\Windows\Temporary Internet Files\Content.Outlook\2AXYDUEI\DCJIS Letterhead Header -  Commissioner Gagnon Nov 6.bmp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131"/>
          <a:stretch/>
        </p:blipFill>
        <p:spPr bwMode="auto">
          <a:xfrm>
            <a:off x="304800" y="152400"/>
            <a:ext cx="1351338" cy="123260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980469" y="1270855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                                 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5943600"/>
            <a:ext cx="807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59DE23D-1F9F-4B6E-8791-B6BA4A639B97}"/>
              </a:ext>
            </a:extLst>
          </p:cNvPr>
          <p:cNvSpPr txBox="1"/>
          <p:nvPr/>
        </p:nvSpPr>
        <p:spPr>
          <a:xfrm>
            <a:off x="1219200" y="1640187"/>
            <a:ext cx="67818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</a:rPr>
              <a:t>Eliminating the re-keying of information </a:t>
            </a:r>
          </a:p>
          <a:p>
            <a:endParaRPr lang="en-US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</a:rPr>
              <a:t>When a MACCS user runs a vehicle or person query in </a:t>
            </a:r>
            <a:r>
              <a:rPr lang="en-US" dirty="0" err="1">
                <a:solidFill>
                  <a:srgbClr val="002060"/>
                </a:solidFill>
                <a:latin typeface="Corbel" panose="020B0503020204020204" pitchFamily="34" charset="0"/>
              </a:rPr>
              <a:t>CJISWeb</a:t>
            </a:r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</a:rPr>
              <a:t>, the response data can be pushed to MACCS (“Push to MACCS” key) to populate the relevant fields</a:t>
            </a:r>
          </a:p>
          <a:p>
            <a:endParaRPr lang="en-US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</a:rPr>
              <a:t>This avoids double entry and possible errors in person and vehicle information transmitted to MRB.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F39A2CD-D10E-43BE-87AB-C6DD708E22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62" y="4040696"/>
            <a:ext cx="7649610" cy="177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599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168876"/>
            <a:ext cx="6858000" cy="990600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                            </a:t>
            </a:r>
            <a:endParaRPr lang="en-US" sz="28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9093-095D-401A-9C3B-3AA9AE343F90}" type="slidenum">
              <a:rPr lang="en-US" smtClean="0"/>
              <a:t>7</a:t>
            </a:fld>
            <a:endParaRPr lang="en-US" dirty="0"/>
          </a:p>
        </p:txBody>
      </p:sp>
      <p:pic>
        <p:nvPicPr>
          <p:cNvPr id="5" name="Content Placeholder 3" descr="C:\Users\asciuto\AppData\Local\Microsoft\Windows\Temporary Internet Files\Content.Outlook\2AXYDUEI\DCJIS Letterhead Header -  Commissioner Gagnon Nov 6.bmp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131"/>
          <a:stretch/>
        </p:blipFill>
        <p:spPr bwMode="auto">
          <a:xfrm>
            <a:off x="304800" y="152400"/>
            <a:ext cx="1351338" cy="123260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997402" y="1248053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>
                <a:solidFill>
                  <a:srgbClr val="002060"/>
                </a:solidFill>
              </a:rPr>
              <a:t>			</a:t>
            </a:r>
            <a:endParaRPr lang="en-US" sz="2400" b="1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11491" y="6248400"/>
            <a:ext cx="807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955069" y="2071499"/>
            <a:ext cx="73152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" indent="0" algn="just">
              <a:buNone/>
            </a:pPr>
            <a:endParaRPr lang="en-US" sz="16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36576" algn="just"/>
            <a:endParaRPr lang="en-US" dirty="0"/>
          </a:p>
          <a:p>
            <a:pPr marL="36576" indent="0" algn="just">
              <a:buNone/>
            </a:pPr>
            <a:endParaRPr lang="en-US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09C504-9F5C-474B-9EFF-3CD2F5576D86}"/>
              </a:ext>
            </a:extLst>
          </p:cNvPr>
          <p:cNvSpPr txBox="1"/>
          <p:nvPr/>
        </p:nvSpPr>
        <p:spPr>
          <a:xfrm>
            <a:off x="945452" y="1694096"/>
            <a:ext cx="762439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</a:rPr>
              <a:t>MACCS automatically calculates assessments based on M.G.L. and automatically applies the Brain Injury Fund and Municipal Police Training Fund surcharges where applicable.  </a:t>
            </a:r>
          </a:p>
          <a:p>
            <a:endParaRPr lang="en-US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</a:rPr>
              <a:t>The application also calculates appropriate speeding assessments based on miles per hour over the designated speed limit.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774BEB-A260-4A13-B50A-3E75D6CACF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8004" y="297283"/>
            <a:ext cx="6858594" cy="116443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261076A-7E52-40DA-BE61-852E42DD80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2101" y="3525133"/>
            <a:ext cx="7010400" cy="257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091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0E6D5C6-E7DE-49EB-AA54-6708E190EB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1626833"/>
            <a:ext cx="6858000" cy="1655762"/>
          </a:xfrm>
        </p:spPr>
        <p:txBody>
          <a:bodyPr/>
          <a:lstStyle/>
          <a:p>
            <a:pPr marL="285750" marR="0" indent="-28575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2060"/>
                </a:solidFill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MACCS includes functionality to allow the user to set frequently cited metrics, such as their ID number, the current date and time, and their general location.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7EA94F-61DE-461F-9F68-D6BFFC229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9093-095D-401A-9C3B-3AA9AE343F90}" type="slidenum">
              <a:rPr lang="en-US" smtClean="0"/>
              <a:t>8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8FB4E6-4CCC-4BDC-8493-408635559B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65002"/>
            <a:ext cx="1353429" cy="123149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1DBB999-CFCD-4A3B-A599-07A73B0297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217900"/>
            <a:ext cx="6858594" cy="116443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57889C3-4EEB-41E5-AC02-D29C57A8D8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7400" y="2686606"/>
            <a:ext cx="4682134" cy="3560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744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9093-095D-401A-9C3B-3AA9AE343F90}" type="slidenum">
              <a:rPr lang="en-US" smtClean="0"/>
              <a:t>9</a:t>
            </a:fld>
            <a:endParaRPr lang="en-US" dirty="0"/>
          </a:p>
        </p:txBody>
      </p:sp>
      <p:pic>
        <p:nvPicPr>
          <p:cNvPr id="5" name="Content Placeholder 3" descr="C:\Users\asciuto\AppData\Local\Microsoft\Windows\Temporary Internet Files\Content.Outlook\2AXYDUEI\DCJIS Letterhead Header -  Commissioner Gagnon Nov 6.bmp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131"/>
          <a:stretch/>
        </p:blipFill>
        <p:spPr bwMode="auto">
          <a:xfrm>
            <a:off x="304800" y="152400"/>
            <a:ext cx="1351338" cy="123260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295400" y="1242618"/>
            <a:ext cx="6858000" cy="2387600"/>
          </a:xfrm>
        </p:spPr>
        <p:txBody>
          <a:bodyPr>
            <a:normAutofit/>
          </a:bodyPr>
          <a:lstStyle/>
          <a:p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6248400"/>
            <a:ext cx="807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74D2971F-4228-46BF-B05E-E277DDB550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703" y="152400"/>
            <a:ext cx="6858594" cy="116443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2A39E-184E-4770-BB1B-ED2588E06219}"/>
              </a:ext>
            </a:extLst>
          </p:cNvPr>
          <p:cNvSpPr txBox="1"/>
          <p:nvPr/>
        </p:nvSpPr>
        <p:spPr>
          <a:xfrm>
            <a:off x="647700" y="1459564"/>
            <a:ext cx="78486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MACCS includes a Google map from which a user can drop a pin to indicate the location of the incident and to capture the latitude and longitude.</a:t>
            </a:r>
          </a:p>
          <a:p>
            <a:endParaRPr lang="en-US" dirty="0">
              <a:solidFill>
                <a:srgbClr val="00206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MACCS then calls the Commonwealth’s </a:t>
            </a:r>
            <a:r>
              <a:rPr lang="en-US" dirty="0" err="1">
                <a:solidFill>
                  <a:srgbClr val="00206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MassGIS</a:t>
            </a:r>
            <a:r>
              <a:rPr lang="en-US" dirty="0">
                <a:solidFill>
                  <a:srgbClr val="00206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 database which provides a drop-down list for automated address selection.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7B3E092-F69A-4703-B992-55AF450D9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7800" y="3186160"/>
            <a:ext cx="5944115" cy="2859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215797"/>
      </p:ext>
    </p:extLst>
  </p:cSld>
  <p:clrMapOvr>
    <a:masterClrMapping/>
  </p:clrMapOvr>
</p:sld>
</file>

<file path=ppt/theme/theme1.xml><?xml version="1.0" encoding="utf-8"?>
<a:theme xmlns:a="http://schemas.openxmlformats.org/drawingml/2006/main" name="EOTSS Theme">
  <a:themeElements>
    <a:clrScheme name="EOTSS Color Scheme">
      <a:dk1>
        <a:srgbClr val="141414"/>
      </a:dk1>
      <a:lt1>
        <a:srgbClr val="F2F2F2"/>
      </a:lt1>
      <a:dk2>
        <a:srgbClr val="535353"/>
      </a:dk2>
      <a:lt2>
        <a:srgbClr val="DCDCDC"/>
      </a:lt2>
      <a:accent1>
        <a:srgbClr val="14558F"/>
      </a:accent1>
      <a:accent2>
        <a:srgbClr val="43956F"/>
      </a:accent2>
      <a:accent3>
        <a:srgbClr val="F6C51B"/>
      </a:accent3>
      <a:accent4>
        <a:srgbClr val="A97405"/>
      </a:accent4>
      <a:accent5>
        <a:srgbClr val="A91B05"/>
      </a:accent5>
      <a:accent6>
        <a:srgbClr val="3BAEBA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3170df7-4319-4109-9fdb-aaeb766f7a33" xsi:nil="true"/>
    <lcf76f155ced4ddcb4097134ff3c332f xmlns="3e3734aa-1dde-45d9-a5f4-0a569f050770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5B165F8449EF4BB537969325AFF120" ma:contentTypeVersion="10" ma:contentTypeDescription="Create a new document." ma:contentTypeScope="" ma:versionID="f34aa5858fbe552de4837aa72368a060">
  <xsd:schema xmlns:xsd="http://www.w3.org/2001/XMLSchema" xmlns:xs="http://www.w3.org/2001/XMLSchema" xmlns:p="http://schemas.microsoft.com/office/2006/metadata/properties" xmlns:ns2="3e3734aa-1dde-45d9-a5f4-0a569f050770" xmlns:ns3="83170df7-4319-4109-9fdb-aaeb766f7a33" targetNamespace="http://schemas.microsoft.com/office/2006/metadata/properties" ma:root="true" ma:fieldsID="73fab28517cc02dd8d29236eda6a8fd7" ns2:_="" ns3:_="">
    <xsd:import namespace="3e3734aa-1dde-45d9-a5f4-0a569f050770"/>
    <xsd:import namespace="83170df7-4319-4109-9fdb-aaeb766f7a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734aa-1dde-45d9-a5f4-0a569f0507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170df7-4319-4109-9fdb-aaeb766f7a33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c8453de-2eee-4dbc-b7e5-bc67b1ccc554}" ma:internalName="TaxCatchAll" ma:showField="CatchAllData" ma:web="83170df7-4319-4109-9fdb-aaeb766f7a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B00D38-3DAB-4790-B088-FABF28E95D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284ACC7-2269-437F-A8FC-C2AC91ACE99B}">
  <ds:schemaRefs>
    <ds:schemaRef ds:uri="http://schemas.microsoft.com/office/2006/metadata/properties"/>
    <ds:schemaRef ds:uri="http://schemas.microsoft.com/office/infopath/2007/PartnerControls"/>
    <ds:schemaRef ds:uri="83170df7-4319-4109-9fdb-aaeb766f7a33"/>
    <ds:schemaRef ds:uri="3e3734aa-1dde-45d9-a5f4-0a569f050770"/>
  </ds:schemaRefs>
</ds:datastoreItem>
</file>

<file path=customXml/itemProps3.xml><?xml version="1.0" encoding="utf-8"?>
<ds:datastoreItem xmlns:ds="http://schemas.openxmlformats.org/officeDocument/2006/customXml" ds:itemID="{088EF851-765F-4025-AEDE-F613B463B1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3734aa-1dde-45d9-a5f4-0a569f050770"/>
    <ds:schemaRef ds:uri="83170df7-4319-4109-9fdb-aaeb766f7a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8191</TotalTime>
  <Words>818</Words>
  <Application>Microsoft Office PowerPoint</Application>
  <PresentationFormat>On-screen Show (4:3)</PresentationFormat>
  <Paragraphs>152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Corbel</vt:lpstr>
      <vt:lpstr>Verdana</vt:lpstr>
      <vt:lpstr>Wingdings</vt:lpstr>
      <vt:lpstr>EOTSS Theme</vt:lpstr>
      <vt:lpstr>PowerPoint Presentation</vt:lpstr>
      <vt:lpstr>WHAT IS MACCS?</vt:lpstr>
      <vt:lpstr>WHAT IS MACCS?</vt:lpstr>
      <vt:lpstr>Goals of MACCS</vt:lpstr>
      <vt:lpstr>Benefits of MACCS:</vt:lpstr>
      <vt:lpstr>System Highlights</vt:lpstr>
      <vt:lpstr>                            </vt:lpstr>
      <vt:lpstr>PowerPoint Presentation</vt:lpstr>
      <vt:lpstr> </vt:lpstr>
      <vt:lpstr>What our grant provides agencies:</vt:lpstr>
      <vt:lpstr>DEPLOYMENT HIGHLIGHTS</vt:lpstr>
      <vt:lpstr>PowerPoint Presentation</vt:lpstr>
      <vt:lpstr>PowerPoint Presentation</vt:lpstr>
      <vt:lpstr>NOTABLE DEVELOPMENTS</vt:lpstr>
      <vt:lpstr>What’s Next?</vt:lpstr>
      <vt:lpstr>What’s Next?</vt:lpstr>
      <vt:lpstr>What’s Next?</vt:lpstr>
      <vt:lpstr>Thank you for your time and consideration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ANF</dc:creator>
  <cp:lastModifiedBy>Chipman, Brook (OGR)</cp:lastModifiedBy>
  <cp:revision>212</cp:revision>
  <cp:lastPrinted>2021-03-08T21:09:56Z</cp:lastPrinted>
  <dcterms:created xsi:type="dcterms:W3CDTF">2017-08-16T19:11:54Z</dcterms:created>
  <dcterms:modified xsi:type="dcterms:W3CDTF">2023-03-24T18:24:57Z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0x010100605B165F8449EF4BB537969325AFF120</vt:lpwstr>
  </property>
  <property fmtid="{D5CDD505-2E9C-101B-9397-08002B2CF9AE}" pid="3" name="Order">
    <vt:r8>436400</vt:r8>
  </property>
  <property fmtid="{D5CDD505-2E9C-101B-9397-08002B2CF9AE}" pid="4" name="MediaServiceImageTags">
    <vt:lpwstr/>
  </property>
</Properties>
</file>