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40" r:id="rId5"/>
    <p:sldId id="411" r:id="rId6"/>
    <p:sldId id="401" r:id="rId7"/>
    <p:sldId id="409" r:id="rId8"/>
    <p:sldId id="406" r:id="rId9"/>
    <p:sldId id="408" r:id="rId10"/>
    <p:sldId id="414" r:id="rId11"/>
    <p:sldId id="410" r:id="rId12"/>
    <p:sldId id="413" r:id="rId13"/>
    <p:sldId id="415" r:id="rId14"/>
    <p:sldId id="375" r:id="rId1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9876"/>
    <a:srgbClr val="042B4A"/>
    <a:srgbClr val="223651"/>
    <a:srgbClr val="FAA71F"/>
    <a:srgbClr val="7D3379"/>
    <a:srgbClr val="53A4CF"/>
    <a:srgbClr val="112638"/>
    <a:srgbClr val="45A78E"/>
    <a:srgbClr val="426480"/>
    <a:srgbClr val="426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91" autoAdjust="0"/>
    <p:restoredTop sz="81752" autoAdjust="0"/>
  </p:normalViewPr>
  <p:slideViewPr>
    <p:cSldViewPr snapToGrid="0" snapToObjects="1">
      <p:cViewPr varScale="1">
        <p:scale>
          <a:sx n="65" d="100"/>
          <a:sy n="65" d="100"/>
        </p:scale>
        <p:origin x="7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6" d="100"/>
        <a:sy n="156" d="100"/>
      </p:scale>
      <p:origin x="0" y="-4854"/>
    </p:cViewPr>
  </p:sorterViewPr>
  <p:notesViewPr>
    <p:cSldViewPr snapToGrid="0" snapToObjects="1">
      <p:cViewPr>
        <p:scale>
          <a:sx n="68" d="100"/>
          <a:sy n="68" d="100"/>
        </p:scale>
        <p:origin x="250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1798B2-8A4B-2446-B6F0-7A9B9C158E37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943C99-E074-C04C-AF52-066428F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FE1118-A4E6-2B4A-AF18-287D336DCF6C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83126A-5919-944C-8385-AD187C64D8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000" baseline="0" dirty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6D15-B4C6-40A6-A0F1-BCB44A9417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3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1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23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65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24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48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9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45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400" b="0" dirty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6D15-B4C6-40A6-A0F1-BCB44A9417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2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4107"/>
            <a:ext cx="9144000" cy="438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>
          <a:xfrm>
            <a:off x="457200" y="228652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3200">
                <a:solidFill>
                  <a:srgbClr val="FDD809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3870325"/>
            <a:ext cx="5035550" cy="297677"/>
          </a:xfrm>
        </p:spPr>
        <p:txBody>
          <a:bodyPr lIns="0" rIns="0">
            <a:no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5137133"/>
            <a:ext cx="3229648" cy="1459169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Contact information</a:t>
            </a:r>
          </a:p>
          <a:p>
            <a:pPr lvl="0"/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</a:t>
            </a:r>
          </a:p>
        </p:txBody>
      </p:sp>
      <p:sp>
        <p:nvSpPr>
          <p:cNvPr id="12" name="Right Triangle 11"/>
          <p:cNvSpPr/>
          <p:nvPr/>
        </p:nvSpPr>
        <p:spPr>
          <a:xfrm flipH="1" flipV="1">
            <a:off x="7358302" y="-14108"/>
            <a:ext cx="1801089" cy="4385986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77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7D3379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2271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Triangle 5"/>
          <p:cNvSpPr/>
          <p:nvPr userDrawn="1"/>
        </p:nvSpPr>
        <p:spPr>
          <a:xfrm>
            <a:off x="7926917" y="2"/>
            <a:ext cx="739678" cy="1217082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13"/>
          <p:cNvSpPr/>
          <p:nvPr userDrawn="1"/>
        </p:nvSpPr>
        <p:spPr>
          <a:xfrm flipH="1" flipV="1">
            <a:off x="8120302" y="-14108"/>
            <a:ext cx="1039087" cy="1241210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4557" r="3572" b="12388"/>
          <a:stretch/>
        </p:blipFill>
        <p:spPr>
          <a:xfrm>
            <a:off x="38501" y="6285297"/>
            <a:ext cx="2040556" cy="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5" r:id="rId5"/>
    <p:sldLayoutId id="2147483659" r:id="rId6"/>
    <p:sldLayoutId id="2147483653" r:id="rId7"/>
    <p:sldLayoutId id="2147483660" r:id="rId8"/>
    <p:sldLayoutId id="2147483654" r:id="rId9"/>
    <p:sldLayoutId id="2147483663" r:id="rId10"/>
    <p:sldLayoutId id="2147483664" r:id="rId11"/>
    <p:sldLayoutId id="2147483656" r:id="rId12"/>
    <p:sldLayoutId id="2147483662" r:id="rId13"/>
    <p:sldLayoutId id="2147483661" r:id="rId14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olwdma.webex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dcs-jq-events@mass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72528" y="1717884"/>
            <a:ext cx="8971472" cy="1444625"/>
          </a:xfrm>
        </p:spPr>
        <p:txBody>
          <a:bodyPr/>
          <a:lstStyle/>
          <a:p>
            <a:pPr algn="ctr"/>
            <a:r>
              <a:rPr lang="en-US" sz="4800" b="1" dirty="0"/>
              <a:t>Automatic MOSES Attendance</a:t>
            </a:r>
            <a:br>
              <a:rPr lang="en-US" sz="4800" b="1" dirty="0"/>
            </a:br>
            <a:r>
              <a:rPr lang="en-US" sz="4800" b="1" dirty="0"/>
              <a:t>using WebEx Meetings</a:t>
            </a:r>
            <a:br>
              <a:rPr lang="en-US" sz="4800" b="1" dirty="0"/>
            </a:br>
            <a:r>
              <a:rPr lang="en-US" sz="4800" b="1" dirty="0"/>
              <a:t>and WebEx Webinars </a:t>
            </a:r>
            <a:endParaRPr lang="en-US" sz="48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542AD5A-5728-4F0F-A382-B14C6CA42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54" r="17789" b="28791"/>
          <a:stretch/>
        </p:blipFill>
        <p:spPr>
          <a:xfrm>
            <a:off x="3859224" y="4578410"/>
            <a:ext cx="1598079" cy="110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82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8A84-951C-4545-AA0F-6B241838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9614"/>
            <a:ext cx="8362709" cy="954348"/>
          </a:xfrm>
        </p:spPr>
        <p:txBody>
          <a:bodyPr/>
          <a:lstStyle/>
          <a:p>
            <a:r>
              <a:rPr lang="en-US" dirty="0"/>
              <a:t>Ending the meeting/webinar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799EF6-1BA8-4181-B49F-5DDCAE218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0445CED1-B9EA-4841-BBAA-012CFEBFB289">
            <a:extLst>
              <a:ext uri="{FF2B5EF4-FFF2-40B4-BE49-F238E27FC236}">
                <a16:creationId xmlns:a16="http://schemas.microsoft.com/office/drawing/2014/main" id="{C06BE289-81A8-4088-88EA-45C2559FE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47" y="2097742"/>
            <a:ext cx="7422819" cy="302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63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96413" y="1312777"/>
            <a:ext cx="7551174" cy="740781"/>
          </a:xfrm>
        </p:spPr>
        <p:txBody>
          <a:bodyPr/>
          <a:lstStyle/>
          <a:p>
            <a:pPr algn="ctr"/>
            <a:r>
              <a:rPr lang="en-US" b="1" dirty="0"/>
              <a:t>Questions?</a:t>
            </a:r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542AD5A-5728-4F0F-A382-B14C6CA42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54" r="17789" b="28791"/>
          <a:stretch/>
        </p:blipFill>
        <p:spPr>
          <a:xfrm>
            <a:off x="6261651" y="4804442"/>
            <a:ext cx="2564296" cy="177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22" y="146172"/>
            <a:ext cx="7886879" cy="954348"/>
          </a:xfrm>
        </p:spPr>
        <p:txBody>
          <a:bodyPr/>
          <a:lstStyle/>
          <a:p>
            <a:r>
              <a:rPr lang="en-US" sz="4000" b="1" dirty="0"/>
              <a:t>Create MOSES Event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338060" y="6403721"/>
            <a:ext cx="1348739" cy="271399"/>
          </a:xfrm>
        </p:spPr>
        <p:txBody>
          <a:bodyPr/>
          <a:lstStyle/>
          <a:p>
            <a:fld id="{941BE8DD-6BA1-AD43-8321-0CEB068BCC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322" y="134724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Create event in MOSES via Event Scheduler as usual – keep this window open, you will need to add more information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8AE3AE-84BA-4879-B14C-D6DC9C22E83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91251" y="2268640"/>
            <a:ext cx="7419372" cy="388853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CF1821-CA7B-4C22-9101-66CEFCDA4FAB}"/>
              </a:ext>
            </a:extLst>
          </p:cNvPr>
          <p:cNvSpPr/>
          <p:nvPr/>
        </p:nvSpPr>
        <p:spPr>
          <a:xfrm>
            <a:off x="1851947" y="3877519"/>
            <a:ext cx="4213185" cy="1388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22" y="146172"/>
            <a:ext cx="9016678" cy="954348"/>
          </a:xfrm>
        </p:spPr>
        <p:txBody>
          <a:bodyPr/>
          <a:lstStyle/>
          <a:p>
            <a:r>
              <a:rPr lang="en-US" sz="4000" b="1" dirty="0"/>
              <a:t>Create WebEx Webinar/Meeting Event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338060" y="6403721"/>
            <a:ext cx="1348739" cy="271399"/>
          </a:xfrm>
        </p:spPr>
        <p:txBody>
          <a:bodyPr/>
          <a:lstStyle/>
          <a:p>
            <a:fld id="{941BE8DD-6BA1-AD43-8321-0CEB068BCC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322" y="134724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WebEx Meetings can be created from either the WebEx app OR the WebEx website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WebEx Webinars can ONLY be created via the WebEx website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 State staff can log in at </a:t>
            </a:r>
            <a:r>
              <a:rPr lang="en-US" sz="2800" dirty="0">
                <a:solidFill>
                  <a:srgbClr val="002060"/>
                </a:solidFill>
                <a:hlinkClick r:id="rId3"/>
              </a:rPr>
              <a:t>https://eolwdma.webex.com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On “Home” or “Calendar” tab, click “Schedule a meeting” or “Schedule a webinar”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6" name="Picture 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5278076-E434-4BF9-8FA2-D936FA0147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263" y="4683554"/>
            <a:ext cx="4726737" cy="14851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6F8984-E917-4079-AC68-BDEE408BC6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3" y="4925538"/>
            <a:ext cx="4449500" cy="114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8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22" y="146172"/>
            <a:ext cx="8704162" cy="954348"/>
          </a:xfrm>
        </p:spPr>
        <p:txBody>
          <a:bodyPr/>
          <a:lstStyle/>
          <a:p>
            <a:r>
              <a:rPr lang="en-US" sz="4000" b="1" dirty="0"/>
              <a:t>Create WebEx Webinar/Meeting Event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338060" y="6403721"/>
            <a:ext cx="1348739" cy="271399"/>
          </a:xfrm>
        </p:spPr>
        <p:txBody>
          <a:bodyPr/>
          <a:lstStyle/>
          <a:p>
            <a:fld id="{941BE8DD-6BA1-AD43-8321-0CEB068BCC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322" y="134724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Fill out basic details (event title, time, </a:t>
            </a:r>
            <a:r>
              <a:rPr lang="en-US" sz="2800" dirty="0" err="1">
                <a:solidFill>
                  <a:srgbClr val="002060"/>
                </a:solidFill>
              </a:rPr>
              <a:t>etc</a:t>
            </a:r>
            <a:r>
              <a:rPr lang="en-US" sz="2800" dirty="0">
                <a:solidFill>
                  <a:srgbClr val="002060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4F2BF4-26F2-4B2E-8C6B-89C5A55DD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238" y="2087510"/>
            <a:ext cx="5609229" cy="387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5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22" y="146172"/>
            <a:ext cx="8709947" cy="954348"/>
          </a:xfrm>
        </p:spPr>
        <p:txBody>
          <a:bodyPr/>
          <a:lstStyle/>
          <a:p>
            <a:r>
              <a:rPr lang="en-US" sz="4000" b="1" dirty="0"/>
              <a:t>Invite JQ Events User &amp; Make Co-host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338060" y="6403721"/>
            <a:ext cx="1348739" cy="271399"/>
          </a:xfrm>
        </p:spPr>
        <p:txBody>
          <a:bodyPr/>
          <a:lstStyle/>
          <a:p>
            <a:fld id="{941BE8DD-6BA1-AD43-8321-0CEB068BCC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322" y="134724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</a:rPr>
              <a:t> At the bottom, invite </a:t>
            </a:r>
            <a:r>
              <a:rPr lang="en-US" sz="2400" dirty="0">
                <a:solidFill>
                  <a:srgbClr val="002060"/>
                </a:solidFill>
                <a:hlinkClick r:id="rId3"/>
              </a:rPr>
              <a:t>mdcs-jq-events@mass.gov</a:t>
            </a:r>
            <a:r>
              <a:rPr lang="en-US" sz="2400" dirty="0">
                <a:solidFill>
                  <a:srgbClr val="002060"/>
                </a:solidFill>
              </a:rPr>
              <a:t> as a panelist (webinar)/attendee (meeting)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</a:rPr>
              <a:t> Click person symbol next to name to make cohost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FF3B48-BC73-4DE9-B063-6DF09B7E2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1722" y="2689144"/>
            <a:ext cx="6460556" cy="16765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C2F1DB-B8B9-4AFC-9FC2-4B87DE64575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802" t="55907" r="32217" b="7657"/>
          <a:stretch/>
        </p:blipFill>
        <p:spPr>
          <a:xfrm>
            <a:off x="1306172" y="3895447"/>
            <a:ext cx="6352246" cy="14678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C6461B-5580-4F36-A7E3-F71928E1BF9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724" t="92309" r="71936"/>
          <a:stretch/>
        </p:blipFill>
        <p:spPr>
          <a:xfrm>
            <a:off x="7231038" y="5535155"/>
            <a:ext cx="1762636" cy="6104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0AC25C8-5E69-47DD-9733-AF56261DBA11}"/>
              </a:ext>
            </a:extLst>
          </p:cNvPr>
          <p:cNvSpPr txBox="1"/>
          <p:nvPr/>
        </p:nvSpPr>
        <p:spPr>
          <a:xfrm>
            <a:off x="242924" y="5282652"/>
            <a:ext cx="776950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Click “Schedule” button at the bottom of this webpage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4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22" y="146172"/>
            <a:ext cx="8709947" cy="954348"/>
          </a:xfrm>
        </p:spPr>
        <p:txBody>
          <a:bodyPr/>
          <a:lstStyle/>
          <a:p>
            <a:r>
              <a:rPr lang="en-US" sz="4000" b="1" dirty="0"/>
              <a:t>Copy Event Link into MOSES Event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338060" y="6403721"/>
            <a:ext cx="1348739" cy="271399"/>
          </a:xfrm>
        </p:spPr>
        <p:txBody>
          <a:bodyPr/>
          <a:lstStyle/>
          <a:p>
            <a:fld id="{941BE8DD-6BA1-AD43-8321-0CEB068BCC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322" y="134724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Copy the full Join Link from the webpage and paste into “WebEx URL” field in MOSES event details</a:t>
            </a:r>
            <a:endParaRPr lang="en-US" sz="2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18F4F3E-DC5E-4381-BB4C-F72931614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59" y="2301573"/>
            <a:ext cx="6988071" cy="37001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49A84A8-490C-40AB-9A2A-0C3E4C510505}"/>
              </a:ext>
            </a:extLst>
          </p:cNvPr>
          <p:cNvSpPr/>
          <p:nvPr/>
        </p:nvSpPr>
        <p:spPr>
          <a:xfrm>
            <a:off x="1296365" y="5058137"/>
            <a:ext cx="6041695" cy="8333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7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22" y="146172"/>
            <a:ext cx="8709947" cy="954348"/>
          </a:xfrm>
        </p:spPr>
        <p:txBody>
          <a:bodyPr/>
          <a:lstStyle/>
          <a:p>
            <a:r>
              <a:rPr lang="en-US" sz="4000" b="1" dirty="0"/>
              <a:t>Copy Event Link into MOSES Event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338060" y="6403721"/>
            <a:ext cx="1348739" cy="271399"/>
          </a:xfrm>
        </p:spPr>
        <p:txBody>
          <a:bodyPr/>
          <a:lstStyle/>
          <a:p>
            <a:fld id="{941BE8DD-6BA1-AD43-8321-0CEB068BCC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322" y="134724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Copy the full Join Link from the webpage and paste into “WebEx URL” field in MOSES event details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Save MOSES event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16116-2DA4-48EF-ACB4-38D37F6984B0}"/>
              </a:ext>
            </a:extLst>
          </p:cNvPr>
          <p:cNvGrpSpPr/>
          <p:nvPr/>
        </p:nvGrpSpPr>
        <p:grpSpPr>
          <a:xfrm>
            <a:off x="1493133" y="2617571"/>
            <a:ext cx="6421056" cy="4007929"/>
            <a:chOff x="1168233" y="1117600"/>
            <a:chExt cx="4572000" cy="329596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DB48E6-A3B0-449F-9728-8FFCF980EF76}"/>
                </a:ext>
              </a:extLst>
            </p:cNvPr>
            <p:cNvSpPr/>
            <p:nvPr/>
          </p:nvSpPr>
          <p:spPr>
            <a:xfrm>
              <a:off x="4836018" y="4220879"/>
              <a:ext cx="42754" cy="19268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DD251E6-BCB6-446C-9B40-4282D9594292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168233" y="1117600"/>
              <a:ext cx="4572000" cy="2933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075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22" y="146172"/>
            <a:ext cx="8709947" cy="954348"/>
          </a:xfrm>
        </p:spPr>
        <p:txBody>
          <a:bodyPr/>
          <a:lstStyle/>
          <a:p>
            <a:r>
              <a:rPr lang="en-US" sz="4000" b="1" dirty="0"/>
              <a:t>What happens automatically…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338060" y="6403721"/>
            <a:ext cx="1348739" cy="271399"/>
          </a:xfrm>
        </p:spPr>
        <p:txBody>
          <a:bodyPr/>
          <a:lstStyle/>
          <a:p>
            <a:fld id="{941BE8DD-6BA1-AD43-8321-0CEB068BCC7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325016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</a:rPr>
              <a:t> An hourly* invite batch job will run, which will do </a:t>
            </a:r>
            <a:r>
              <a:rPr lang="en-US" sz="2400" b="1" dirty="0">
                <a:solidFill>
                  <a:srgbClr val="002060"/>
                </a:solidFill>
              </a:rPr>
              <a:t>two</a:t>
            </a:r>
            <a:r>
              <a:rPr lang="en-US" sz="2400" dirty="0">
                <a:solidFill>
                  <a:srgbClr val="002060"/>
                </a:solidFill>
              </a:rPr>
              <a:t> things: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</a:rPr>
              <a:t>Add registered customers to the WebEx meeting, </a:t>
            </a:r>
            <a:r>
              <a:rPr lang="en-US" sz="2400" b="1" dirty="0">
                <a:solidFill>
                  <a:srgbClr val="002060"/>
                </a:solidFill>
              </a:rPr>
              <a:t>and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</a:rPr>
              <a:t>Send the WebEx invitation to the email addresses registered in MOSES.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</a:rPr>
              <a:t>An hourly* attendance batch job will run to do </a:t>
            </a:r>
            <a:r>
              <a:rPr lang="en-US" sz="2400" b="1" dirty="0">
                <a:solidFill>
                  <a:srgbClr val="002060"/>
                </a:solidFill>
              </a:rPr>
              <a:t>two </a:t>
            </a:r>
            <a:r>
              <a:rPr lang="en-US" sz="2400" dirty="0">
                <a:solidFill>
                  <a:srgbClr val="002060"/>
                </a:solidFill>
              </a:rPr>
              <a:t>things: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</a:rPr>
              <a:t> Determine which attendees attended for at least 90% of the meeting time, </a:t>
            </a:r>
            <a:r>
              <a:rPr lang="en-US" sz="2400" b="1" dirty="0">
                <a:solidFill>
                  <a:srgbClr val="002060"/>
                </a:solidFill>
              </a:rPr>
              <a:t>and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</a:rPr>
              <a:t>Update the MOSES database to reflect their attendance. </a:t>
            </a:r>
          </a:p>
          <a:p>
            <a:pPr marL="0" lvl="1" algn="ctr"/>
            <a:r>
              <a:rPr lang="en-US" dirty="0">
                <a:solidFill>
                  <a:srgbClr val="002060"/>
                </a:solidFill>
              </a:rPr>
              <a:t>*Batch jobs run Monday-Friday, 7:00am to 7:30pm. </a:t>
            </a:r>
            <a:endParaRPr lang="en-US" sz="2400" dirty="0">
              <a:solidFill>
                <a:srgbClr val="002060"/>
              </a:solidFill>
            </a:endParaRPr>
          </a:p>
          <a:p>
            <a:pPr marL="0" lvl="1"/>
            <a:r>
              <a:rPr lang="en-US" sz="2000" b="1" dirty="0">
                <a:solidFill>
                  <a:srgbClr val="002060"/>
                </a:solidFill>
              </a:rPr>
              <a:t>Things to consider: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You may want to review the results of attendance and adjust credit as needed in MOSES.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Manually entering ANY attendance will prevent the automated system from doing it for that event.</a:t>
            </a:r>
            <a:endParaRPr lang="en-US" sz="2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34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8A84-951C-4545-AA0F-6B241838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9614"/>
            <a:ext cx="8362709" cy="954348"/>
          </a:xfrm>
        </p:spPr>
        <p:txBody>
          <a:bodyPr/>
          <a:lstStyle/>
          <a:p>
            <a:r>
              <a:rPr lang="en-US" dirty="0"/>
              <a:t>Rules that determine 90% attendance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799EF6-1BA8-4181-B49F-5DDCAE218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1E2D4D-DE46-4FE2-8ABA-8DD95DD601F4}"/>
              </a:ext>
            </a:extLst>
          </p:cNvPr>
          <p:cNvSpPr txBox="1"/>
          <p:nvPr/>
        </p:nvSpPr>
        <p:spPr>
          <a:xfrm>
            <a:off x="133109" y="1446834"/>
            <a:ext cx="868679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Start time will be logged as the </a:t>
            </a:r>
            <a:r>
              <a:rPr lang="en-US" sz="2400" b="1" i="1" dirty="0">
                <a:solidFill>
                  <a:srgbClr val="002060"/>
                </a:solidFill>
                <a:latin typeface="+mj-lt"/>
              </a:rPr>
              <a:t>later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 of: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the WebEx event scheduled start time,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OR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the time the host starts the meeting.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algn="l"/>
            <a:r>
              <a:rPr lang="en-US" sz="2400" dirty="0">
                <a:solidFill>
                  <a:srgbClr val="002060"/>
                </a:solidFill>
                <a:latin typeface="+mj-lt"/>
              </a:rPr>
              <a:t>The end time will be logged as the </a:t>
            </a:r>
            <a:r>
              <a:rPr lang="en-US" sz="2400" b="1" i="1" dirty="0">
                <a:solidFill>
                  <a:srgbClr val="002060"/>
                </a:solidFill>
                <a:latin typeface="+mj-lt"/>
              </a:rPr>
              <a:t>earliest</a:t>
            </a:r>
            <a:r>
              <a:rPr lang="en-US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of;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the scheduled WebEx meeting end time,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OR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when the participant leaves before the meeting end time,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OR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when the host ends the meeting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solidFill>
                <a:srgbClr val="002060"/>
              </a:solidFill>
              <a:latin typeface="+mj-lt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If an attendee leaves and comes back, these rules still apply, and they must attend for a total of 90% of the scheduled WebEx meeting time.</a:t>
            </a:r>
          </a:p>
        </p:txBody>
      </p:sp>
    </p:spTree>
    <p:extLst>
      <p:ext uri="{BB962C8B-B14F-4D97-AF65-F5344CB8AC3E}">
        <p14:creationId xmlns:p14="http://schemas.microsoft.com/office/powerpoint/2010/main" val="3902779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32159C95269649829869F39D3D78A7" ma:contentTypeVersion="14" ma:contentTypeDescription="Create a new document." ma:contentTypeScope="" ma:versionID="0d2d34bb66c69479f805c82fa0b087c0">
  <xsd:schema xmlns:xsd="http://www.w3.org/2001/XMLSchema" xmlns:xs="http://www.w3.org/2001/XMLSchema" xmlns:p="http://schemas.microsoft.com/office/2006/metadata/properties" xmlns:ns1="http://schemas.microsoft.com/sharepoint/v3" xmlns:ns2="69eef59b-4fb6-4551-80fa-880d5adf8c10" xmlns:ns3="704fe8ed-9af7-42bb-ab2d-7383d487533c" targetNamespace="http://schemas.microsoft.com/office/2006/metadata/properties" ma:root="true" ma:fieldsID="b625da4e41201c57cabd8947a68bee69" ns1:_="" ns2:_="" ns3:_="">
    <xsd:import namespace="http://schemas.microsoft.com/sharepoint/v3"/>
    <xsd:import namespace="69eef59b-4fb6-4551-80fa-880d5adf8c10"/>
    <xsd:import namespace="704fe8ed-9af7-42bb-ab2d-7383d48753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Processed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ef59b-4fb6-4551-80fa-880d5adf8c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fe8ed-9af7-42bb-ab2d-7383d48753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Processed" ma:index="20" nillable="true" ma:displayName="Processed" ma:default="1" ma:format="Dropdown" ma:internalName="Processed">
      <xsd:simpleType>
        <xsd:restriction base="dms:Boolea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cessed xmlns="704fe8ed-9af7-42bb-ab2d-7383d487533c">true</Processed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11754D5-F490-476E-96E2-940016288F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eef59b-4fb6-4551-80fa-880d5adf8c10"/>
    <ds:schemaRef ds:uri="704fe8ed-9af7-42bb-ab2d-7383d48753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8069F5-377E-4244-99AF-FEFE573165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06AC06-E514-4D21-A876-D7E472036FEA}">
  <ds:schemaRefs>
    <ds:schemaRef ds:uri="http://schemas.microsoft.com/office/2006/metadata/properties"/>
    <ds:schemaRef ds:uri="http://schemas.microsoft.com/office/infopath/2007/PartnerControls"/>
    <ds:schemaRef ds:uri="704fe8ed-9af7-42bb-ab2d-7383d487533c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12304</TotalTime>
  <Words>483</Words>
  <Application>Microsoft Office PowerPoint</Application>
  <PresentationFormat>On-screen Show (4:3)</PresentationFormat>
  <Paragraphs>69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Lucida Grande</vt:lpstr>
      <vt:lpstr>Symbol</vt:lpstr>
      <vt:lpstr>Wingdings</vt:lpstr>
      <vt:lpstr>Office Theme</vt:lpstr>
      <vt:lpstr>Automatic MOSES Attendance using WebEx Meetings and WebEx Webinars </vt:lpstr>
      <vt:lpstr>Create MOSES Event Schedule</vt:lpstr>
      <vt:lpstr>Create WebEx Webinar/Meeting Event</vt:lpstr>
      <vt:lpstr>Create WebEx Webinar/Meeting Event</vt:lpstr>
      <vt:lpstr>Invite JQ Events User &amp; Make Co-host</vt:lpstr>
      <vt:lpstr>Copy Event Link into MOSES Event</vt:lpstr>
      <vt:lpstr>Copy Event Link into MOSES Event</vt:lpstr>
      <vt:lpstr>What happens automatically…</vt:lpstr>
      <vt:lpstr>Rules that determine 90% attendance</vt:lpstr>
      <vt:lpstr>Ending the meeting/webinar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Pertuso</dc:creator>
  <cp:lastModifiedBy>Hunt, Gail (EOL)</cp:lastModifiedBy>
  <cp:revision>663</cp:revision>
  <cp:lastPrinted>2020-03-12T17:41:47Z</cp:lastPrinted>
  <dcterms:created xsi:type="dcterms:W3CDTF">2018-04-17T17:15:10Z</dcterms:created>
  <dcterms:modified xsi:type="dcterms:W3CDTF">2022-04-15T11:44:51Z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0x010100AD32159C95269649829869F39D3D78A7</vt:lpwstr>
  </property>
</Properties>
</file>