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40" r:id="rId5"/>
    <p:sldId id="411" r:id="rId6"/>
    <p:sldId id="401" r:id="rId7"/>
    <p:sldId id="409" r:id="rId8"/>
    <p:sldId id="406" r:id="rId9"/>
    <p:sldId id="408" r:id="rId10"/>
    <p:sldId id="414" r:id="rId11"/>
    <p:sldId id="410" r:id="rId12"/>
    <p:sldId id="413" r:id="rId13"/>
    <p:sldId id="415" r:id="rId14"/>
    <p:sldId id="375" r:id="rId15"/>
  </p:sldIdLst>
  <p:sldSz cx="9144000" cy="6858000" type="screen4x3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9876"/>
    <a:srgbClr val="042B4A"/>
    <a:srgbClr val="223651"/>
    <a:srgbClr val="FAA71F"/>
    <a:srgbClr val="7D3379"/>
    <a:srgbClr val="53A4CF"/>
    <a:srgbClr val="112638"/>
    <a:srgbClr val="45A78E"/>
    <a:srgbClr val="426480"/>
    <a:srgbClr val="4264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191" autoAdjust="0"/>
    <p:restoredTop sz="81752" autoAdjust="0"/>
  </p:normalViewPr>
  <p:slideViewPr>
    <p:cSldViewPr snapToGrid="0" snapToObjects="1">
      <p:cViewPr varScale="1">
        <p:scale>
          <a:sx n="65" d="100"/>
          <a:sy n="65" d="100"/>
        </p:scale>
        <p:origin x="72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56" d="100"/>
        <a:sy n="156" d="100"/>
      </p:scale>
      <p:origin x="0" y="-4854"/>
    </p:cViewPr>
  </p:sorterViewPr>
  <p:notesViewPr>
    <p:cSldViewPr snapToGrid="0" snapToObjects="1">
      <p:cViewPr>
        <p:scale>
          <a:sx n="68" d="100"/>
          <a:sy n="68" d="100"/>
        </p:scale>
        <p:origin x="250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51798B2-8A4B-2446-B6F0-7A9B9C158E37}" type="datetimeFigureOut">
              <a:rPr lang="en-US" smtClean="0"/>
              <a:t>4/15/2022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C943C99-E074-C04C-AF52-066428F312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2049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FE1118-A4E6-2B4A-AF18-287D336DCF6C}" type="datetimeFigureOut">
              <a:rPr lang="en-US" smtClean="0"/>
              <a:t>4/15/2022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66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683126A-5919-944C-8385-AD187C64D8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8002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solidFill>
                <a:srgbClr val="FF0000"/>
              </a:solidFill>
            </a:endParaRPr>
          </a:p>
          <a:p>
            <a:pPr>
              <a:defRPr/>
            </a:pPr>
            <a:endParaRPr lang="en-US" dirty="0">
              <a:solidFill>
                <a:srgbClr val="FF0000"/>
              </a:solidFill>
            </a:endParaRPr>
          </a:p>
          <a:p>
            <a:pPr>
              <a:defRPr/>
            </a:pPr>
            <a:endParaRPr lang="en-US" sz="2000" baseline="0" dirty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6B6D15-B4C6-40A6-A0F1-BCB44A9417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37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14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523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165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7248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948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7947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83126A-5919-944C-8385-AD187C64D85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3045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z="1400" b="0" dirty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A6B6D15-B4C6-40A6-A0F1-BCB44A9417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528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-14107"/>
            <a:ext cx="9144000" cy="438598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itle 14"/>
          <p:cNvSpPr>
            <a:spLocks noGrp="1"/>
          </p:cNvSpPr>
          <p:nvPr userDrawn="1">
            <p:ph type="title"/>
          </p:nvPr>
        </p:nvSpPr>
        <p:spPr>
          <a:xfrm>
            <a:off x="457200" y="972490"/>
            <a:ext cx="6400800" cy="1141001"/>
          </a:xfrm>
        </p:spPr>
        <p:txBody>
          <a:bodyPr lIns="0" rIns="0" anchor="b" anchorCtr="0"/>
          <a:lstStyle>
            <a:lvl1pPr>
              <a:lnSpc>
                <a:spcPct val="80000"/>
              </a:lnSpc>
              <a:defRPr sz="5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16"/>
          <p:cNvSpPr>
            <a:spLocks noGrp="1"/>
          </p:cNvSpPr>
          <p:nvPr userDrawn="1">
            <p:ph type="body" sz="quarter" idx="10"/>
          </p:nvPr>
        </p:nvSpPr>
        <p:spPr>
          <a:xfrm>
            <a:off x="457200" y="2286529"/>
            <a:ext cx="6597650" cy="746125"/>
          </a:xfrm>
        </p:spPr>
        <p:txBody>
          <a:bodyPr lIns="0" rIns="0">
            <a:noAutofit/>
          </a:bodyPr>
          <a:lstStyle>
            <a:lvl1pPr marL="0" indent="0">
              <a:lnSpc>
                <a:spcPct val="80000"/>
              </a:lnSpc>
              <a:buNone/>
              <a:defRPr sz="3200">
                <a:solidFill>
                  <a:srgbClr val="FDD809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16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57200" y="3870325"/>
            <a:ext cx="5035550" cy="297677"/>
          </a:xfrm>
        </p:spPr>
        <p:txBody>
          <a:bodyPr lIns="0" rIns="0">
            <a:noAutofit/>
          </a:bodyPr>
          <a:lstStyle>
            <a:lvl1pPr marL="0" indent="0">
              <a:lnSpc>
                <a:spcPct val="90000"/>
              </a:lnSpc>
              <a:buNone/>
              <a:defRPr sz="1800">
                <a:solidFill>
                  <a:srgbClr val="FFFFFF"/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April 27, 2018</a:t>
            </a:r>
          </a:p>
        </p:txBody>
      </p:sp>
      <p:sp>
        <p:nvSpPr>
          <p:cNvPr id="22" name="Text Placeholder 16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5137133"/>
            <a:ext cx="3229648" cy="1459169"/>
          </a:xfrm>
        </p:spPr>
        <p:txBody>
          <a:bodyPr lIns="0" rIns="0">
            <a:no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  <a:lvl2pPr marL="449262" indent="0">
              <a:buNone/>
              <a:defRPr sz="2800">
                <a:solidFill>
                  <a:srgbClr val="FFFFFF"/>
                </a:solidFill>
              </a:defRPr>
            </a:lvl2pPr>
            <a:lvl3pPr marL="862013" indent="0">
              <a:buNone/>
              <a:defRPr sz="2400">
                <a:solidFill>
                  <a:srgbClr val="FFFFFF"/>
                </a:solidFill>
              </a:defRPr>
            </a:lvl3pPr>
            <a:lvl4pPr marL="1317625" indent="0">
              <a:buNone/>
              <a:defRPr sz="2400">
                <a:solidFill>
                  <a:srgbClr val="FFFFFF"/>
                </a:solidFill>
              </a:defRPr>
            </a:lvl4pPr>
            <a:lvl5pPr marL="1714500" indent="0"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  <a:br>
              <a:rPr lang="en-US" dirty="0"/>
            </a:br>
            <a:r>
              <a:rPr lang="en-US" dirty="0"/>
              <a:t>Contact information</a:t>
            </a:r>
          </a:p>
          <a:p>
            <a:pPr lvl="0"/>
            <a:r>
              <a:rPr lang="en-US" dirty="0"/>
              <a:t>Email</a:t>
            </a:r>
            <a:br>
              <a:rPr lang="en-US" dirty="0"/>
            </a:br>
            <a:r>
              <a:rPr lang="en-US" dirty="0"/>
              <a:t>Phone</a:t>
            </a:r>
          </a:p>
        </p:txBody>
      </p:sp>
      <p:sp>
        <p:nvSpPr>
          <p:cNvPr id="12" name="Right Triangle 11"/>
          <p:cNvSpPr/>
          <p:nvPr/>
        </p:nvSpPr>
        <p:spPr>
          <a:xfrm flipH="1" flipV="1">
            <a:off x="7358302" y="-14108"/>
            <a:ext cx="1801089" cy="4385986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80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hart Placeholder 2"/>
          <p:cNvSpPr>
            <a:spLocks noGrp="1"/>
          </p:cNvSpPr>
          <p:nvPr>
            <p:ph type="chart" sz="quarter" idx="10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11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able Placeholder 3"/>
          <p:cNvSpPr>
            <a:spLocks noGrp="1"/>
          </p:cNvSpPr>
          <p:nvPr>
            <p:ph type="tbl" sz="quarter" idx="11"/>
          </p:nvPr>
        </p:nvSpPr>
        <p:spPr>
          <a:xfrm>
            <a:off x="457200" y="1555750"/>
            <a:ext cx="8229600" cy="430688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091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9144000" cy="4918364"/>
          </a:xfrm>
          <a:solidFill>
            <a:srgbClr val="D1D3D4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03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4572000" y="1216122"/>
            <a:ext cx="4582583" cy="4918364"/>
          </a:xfrm>
          <a:solidFill>
            <a:srgbClr val="D1D3D4"/>
          </a:solidFill>
        </p:spPr>
        <p:txBody>
          <a:bodyPr>
            <a:normAutofit/>
          </a:bodyPr>
          <a:lstStyle>
            <a:lvl1pPr>
              <a:defRPr sz="2400"/>
            </a:lvl1pPr>
          </a:lstStyle>
          <a:p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572000" y="1216122"/>
            <a:ext cx="0" cy="4918364"/>
          </a:xfrm>
          <a:prstGeom prst="line">
            <a:avLst/>
          </a:prstGeom>
          <a:ln>
            <a:solidFill>
              <a:srgbClr val="4264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49593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64644" y="6359525"/>
            <a:ext cx="1692771" cy="362076"/>
          </a:xfrm>
          <a:prstGeom prst="rect">
            <a:avLst/>
          </a:prstGeom>
          <a:noFill/>
        </p:spPr>
        <p:txBody>
          <a:bodyPr wrap="none" lIns="0" rIns="0" rtlCol="0" anchor="ctr" anchorCtr="0">
            <a:noAutofit/>
          </a:bodyPr>
          <a:lstStyle/>
          <a:p>
            <a: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042B4A"/>
                </a:solidFill>
                <a:latin typeface="+mn-lt"/>
                <a:cs typeface="Calibri"/>
              </a:rPr>
              <a:t>MassHireFallRiverCareers.org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Media Placeholder 2"/>
          <p:cNvSpPr>
            <a:spLocks noGrp="1"/>
          </p:cNvSpPr>
          <p:nvPr>
            <p:ph type="media" sz="quarter" idx="10"/>
          </p:nvPr>
        </p:nvSpPr>
        <p:spPr>
          <a:xfrm>
            <a:off x="0" y="1236663"/>
            <a:ext cx="9144000" cy="5621337"/>
          </a:xfrm>
          <a:solidFill>
            <a:schemeClr val="accent1"/>
          </a:solid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55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82296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286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7878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1" name="Content Placeholder 16"/>
          <p:cNvSpPr>
            <a:spLocks noGrp="1"/>
          </p:cNvSpPr>
          <p:nvPr>
            <p:ph sz="quarter" idx="11"/>
          </p:nvPr>
        </p:nvSpPr>
        <p:spPr>
          <a:xfrm>
            <a:off x="6085416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2" name="Content Placeholder 16"/>
          <p:cNvSpPr>
            <a:spLocks noGrp="1"/>
          </p:cNvSpPr>
          <p:nvPr>
            <p:ph sz="quarter" idx="12"/>
          </p:nvPr>
        </p:nvSpPr>
        <p:spPr>
          <a:xfrm>
            <a:off x="3276600" y="1446235"/>
            <a:ext cx="2601383" cy="4525963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6740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6"/>
          <p:cNvSpPr>
            <a:spLocks noGrp="1"/>
          </p:cNvSpPr>
          <p:nvPr>
            <p:ph sz="quarter" idx="11"/>
          </p:nvPr>
        </p:nvSpPr>
        <p:spPr>
          <a:xfrm>
            <a:off x="4781548" y="1446235"/>
            <a:ext cx="3903133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4977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ntent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6"/>
          <p:cNvSpPr>
            <a:spLocks noGrp="1"/>
          </p:cNvSpPr>
          <p:nvPr>
            <p:ph sz="quarter" idx="10"/>
          </p:nvPr>
        </p:nvSpPr>
        <p:spPr>
          <a:xfrm>
            <a:off x="457200" y="1446236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Content Placeholder 16"/>
          <p:cNvSpPr>
            <a:spLocks noGrp="1"/>
          </p:cNvSpPr>
          <p:nvPr>
            <p:ph sz="quarter" idx="11"/>
          </p:nvPr>
        </p:nvSpPr>
        <p:spPr>
          <a:xfrm>
            <a:off x="457200" y="3820583"/>
            <a:ext cx="3987800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4" name="Content Placeholder 16"/>
          <p:cNvSpPr>
            <a:spLocks noGrp="1"/>
          </p:cNvSpPr>
          <p:nvPr>
            <p:ph sz="quarter" idx="12"/>
          </p:nvPr>
        </p:nvSpPr>
        <p:spPr>
          <a:xfrm>
            <a:off x="4698999" y="1446236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Content Placeholder 16"/>
          <p:cNvSpPr>
            <a:spLocks noGrp="1"/>
          </p:cNvSpPr>
          <p:nvPr>
            <p:ph sz="quarter" idx="13"/>
          </p:nvPr>
        </p:nvSpPr>
        <p:spPr>
          <a:xfrm>
            <a:off x="4698999" y="3820583"/>
            <a:ext cx="3987799" cy="2152097"/>
          </a:xfr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0183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5"/>
            <a:ext cx="3881968" cy="494851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61479"/>
            <a:ext cx="3881967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"/>
          <p:cNvSpPr>
            <a:spLocks noGrp="1"/>
          </p:cNvSpPr>
          <p:nvPr>
            <p:ph type="body" idx="10"/>
          </p:nvPr>
        </p:nvSpPr>
        <p:spPr>
          <a:xfrm>
            <a:off x="4804832" y="1463065"/>
            <a:ext cx="3881967" cy="494851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11"/>
          </p:nvPr>
        </p:nvSpPr>
        <p:spPr>
          <a:xfrm>
            <a:off x="4804833" y="2061479"/>
            <a:ext cx="3881966" cy="3910719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834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3064"/>
            <a:ext cx="2559051" cy="759435"/>
          </a:xfrm>
          <a:prstGeom prst="rect">
            <a:avLst/>
          </a:prstGeom>
          <a:solidFill>
            <a:srgbClr val="042B4A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20" name="Straight Connector 19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/>
          <p:cNvSpPr>
            <a:spLocks noGrp="1"/>
          </p:cNvSpPr>
          <p:nvPr>
            <p:ph type="body" idx="10"/>
          </p:nvPr>
        </p:nvSpPr>
        <p:spPr>
          <a:xfrm>
            <a:off x="6127748" y="1463064"/>
            <a:ext cx="2559051" cy="759435"/>
          </a:xfrm>
          <a:prstGeom prst="rect">
            <a:avLst/>
          </a:prstGeom>
          <a:solidFill>
            <a:srgbClr val="7D3379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1"/>
          </p:nvPr>
        </p:nvSpPr>
        <p:spPr>
          <a:xfrm>
            <a:off x="6127749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2"/>
          </p:nvPr>
        </p:nvSpPr>
        <p:spPr>
          <a:xfrm>
            <a:off x="3276600" y="1463064"/>
            <a:ext cx="2559051" cy="759435"/>
          </a:xfrm>
          <a:prstGeom prst="rect">
            <a:avLst/>
          </a:prstGeom>
          <a:solidFill>
            <a:srgbClr val="53A4CF"/>
          </a:solidFill>
        </p:spPr>
        <p:txBody>
          <a:bodyPr tIns="0" bIns="45720" anchor="ctr" anchorCtr="0">
            <a:no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3"/>
          </p:nvPr>
        </p:nvSpPr>
        <p:spPr>
          <a:xfrm>
            <a:off x="3276601" y="2328332"/>
            <a:ext cx="2559050" cy="3643865"/>
          </a:xfrm>
          <a:prstGeom prst="rect">
            <a:avLst/>
          </a:prstGeom>
        </p:spPr>
        <p:txBody>
          <a:bodyPr>
            <a:normAutofit/>
          </a:bodyPr>
          <a:lstStyle>
            <a:lvl1pPr marL="233363" indent="-233363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28487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7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9144000" cy="122710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39614"/>
            <a:ext cx="7131050" cy="9543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8390466" y="6358001"/>
            <a:ext cx="296333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000">
                <a:solidFill>
                  <a:srgbClr val="042B4A"/>
                </a:solidFill>
              </a:defRPr>
            </a:lvl1pPr>
          </a:lstStyle>
          <a:p>
            <a:fld id="{941BE8DD-6BA1-AD43-8321-0CEB068BCC7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44623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8406188" y="6483047"/>
            <a:ext cx="0" cy="148867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0" y="6200016"/>
            <a:ext cx="9144000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ight Triangle 5"/>
          <p:cNvSpPr/>
          <p:nvPr userDrawn="1"/>
        </p:nvSpPr>
        <p:spPr>
          <a:xfrm>
            <a:off x="7926917" y="2"/>
            <a:ext cx="739678" cy="1217082"/>
          </a:xfrm>
          <a:prstGeom prst="rtTriangl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ight Triangle 13"/>
          <p:cNvSpPr/>
          <p:nvPr userDrawn="1"/>
        </p:nvSpPr>
        <p:spPr>
          <a:xfrm flipH="1" flipV="1">
            <a:off x="8120302" y="-14108"/>
            <a:ext cx="1039087" cy="1241210"/>
          </a:xfrm>
          <a:prstGeom prst="rtTriangle">
            <a:avLst/>
          </a:prstGeom>
          <a:solidFill>
            <a:srgbClr val="45A7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5" t="14557" r="3572" b="12388"/>
          <a:stretch/>
        </p:blipFill>
        <p:spPr>
          <a:xfrm>
            <a:off x="38501" y="6285297"/>
            <a:ext cx="2040556" cy="47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673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2" r:id="rId4"/>
    <p:sldLayoutId id="2147483665" r:id="rId5"/>
    <p:sldLayoutId id="2147483659" r:id="rId6"/>
    <p:sldLayoutId id="2147483653" r:id="rId7"/>
    <p:sldLayoutId id="2147483660" r:id="rId8"/>
    <p:sldLayoutId id="2147483654" r:id="rId9"/>
    <p:sldLayoutId id="2147483663" r:id="rId10"/>
    <p:sldLayoutId id="2147483664" r:id="rId11"/>
    <p:sldLayoutId id="2147483656" r:id="rId12"/>
    <p:sldLayoutId id="2147483662" r:id="rId13"/>
    <p:sldLayoutId id="2147483661" r:id="rId14"/>
  </p:sldLayoutIdLst>
  <p:hf hd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600" b="0" kern="1200">
          <a:solidFill>
            <a:srgbClr val="FFFFFF"/>
          </a:solidFill>
          <a:latin typeface="+mj-lt"/>
          <a:ea typeface="+mj-ea"/>
          <a:cs typeface="Calibri"/>
        </a:defRPr>
      </a:lvl1pPr>
    </p:titleStyle>
    <p:bodyStyle>
      <a:lvl1pPr marL="285750" indent="-285750" algn="l" defTabSz="4572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36600" indent="-287338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tabLst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90613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543050" indent="-225425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Lucida Grande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943100" indent="-228600" algn="l" defTabSz="457200" rtl="0" eaLnBrk="1" latinLnBrk="0" hangingPunct="1">
        <a:lnSpc>
          <a:spcPct val="90000"/>
        </a:lnSpc>
        <a:spcBef>
          <a:spcPts val="900"/>
        </a:spcBef>
        <a:buClr>
          <a:schemeClr val="tx1"/>
        </a:buClr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olwdma.webex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dcs-jq-events@mass.gov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172528" y="1717884"/>
            <a:ext cx="8971472" cy="1444625"/>
          </a:xfrm>
        </p:spPr>
        <p:txBody>
          <a:bodyPr/>
          <a:lstStyle/>
          <a:p>
            <a:pPr algn="ctr"/>
            <a:r>
              <a:rPr lang="en-US" sz="4800" b="1" dirty="0"/>
              <a:t>Automatic MOSES Attendance</a:t>
            </a:r>
            <a:br>
              <a:rPr lang="en-US" sz="4800" b="1" dirty="0"/>
            </a:br>
            <a:r>
              <a:rPr lang="en-US" sz="4800" b="1" dirty="0"/>
              <a:t>using WebEx Meetings</a:t>
            </a:r>
            <a:br>
              <a:rPr lang="en-US" sz="4800" b="1" dirty="0"/>
            </a:br>
            <a:r>
              <a:rPr lang="en-US" sz="4800" b="1" dirty="0"/>
              <a:t>and WebEx Webinars </a:t>
            </a:r>
            <a:endParaRPr lang="en-US" sz="4800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542AD5A-5728-4F0F-A382-B14C6CA42E9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054" r="17789" b="28791"/>
          <a:stretch/>
        </p:blipFill>
        <p:spPr>
          <a:xfrm>
            <a:off x="3859224" y="4578410"/>
            <a:ext cx="1598079" cy="1106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0824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8A84-951C-4545-AA0F-6B2418383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39614"/>
            <a:ext cx="8362709" cy="954348"/>
          </a:xfrm>
        </p:spPr>
        <p:txBody>
          <a:bodyPr/>
          <a:lstStyle/>
          <a:p>
            <a:r>
              <a:rPr lang="en-US" dirty="0"/>
              <a:t>Ending the meeting/webinar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799EF6-1BA8-4181-B49F-5DDCAE218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1026" name="0445CED1-B9EA-4841-BBAA-012CFEBFB289">
            <a:extLst>
              <a:ext uri="{FF2B5EF4-FFF2-40B4-BE49-F238E27FC236}">
                <a16:creationId xmlns:a16="http://schemas.microsoft.com/office/drawing/2014/main" id="{C06BE289-81A8-4088-88EA-45C2559FE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647" y="2097742"/>
            <a:ext cx="7422819" cy="302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4633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796413" y="1312777"/>
            <a:ext cx="7551174" cy="740781"/>
          </a:xfrm>
        </p:spPr>
        <p:txBody>
          <a:bodyPr/>
          <a:lstStyle/>
          <a:p>
            <a:pPr algn="ctr"/>
            <a:r>
              <a:rPr lang="en-US" b="1" dirty="0"/>
              <a:t>Questions?</a:t>
            </a:r>
            <a:endParaRPr lang="en-US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542AD5A-5728-4F0F-A382-B14C6CA42E9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054" r="17789" b="28791"/>
          <a:stretch/>
        </p:blipFill>
        <p:spPr>
          <a:xfrm>
            <a:off x="6261651" y="4804442"/>
            <a:ext cx="2564296" cy="1775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43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322" y="146172"/>
            <a:ext cx="7886879" cy="954348"/>
          </a:xfrm>
        </p:spPr>
        <p:txBody>
          <a:bodyPr/>
          <a:lstStyle/>
          <a:p>
            <a:r>
              <a:rPr lang="en-US" sz="4000" b="1" dirty="0"/>
              <a:t>Create MOSES Event Schedule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338060" y="6403721"/>
            <a:ext cx="1348739" cy="271399"/>
          </a:xfrm>
        </p:spPr>
        <p:txBody>
          <a:bodyPr/>
          <a:lstStyle/>
          <a:p>
            <a:fld id="{941BE8DD-6BA1-AD43-8321-0CEB068BCC7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7322" y="1347240"/>
            <a:ext cx="914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dirty="0">
                <a:solidFill>
                  <a:srgbClr val="002060"/>
                </a:solidFill>
              </a:rPr>
              <a:t>Create event in MOSES via Event Scheduler as usual – keep this window open, you will need to add more information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b="1" dirty="0">
              <a:solidFill>
                <a:srgbClr val="00206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8AE3AE-84BA-4879-B14C-D6DC9C22E83A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891251" y="2268640"/>
            <a:ext cx="7419372" cy="388853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4CF1821-CA7B-4C22-9101-66CEFCDA4FAB}"/>
              </a:ext>
            </a:extLst>
          </p:cNvPr>
          <p:cNvSpPr/>
          <p:nvPr/>
        </p:nvSpPr>
        <p:spPr>
          <a:xfrm>
            <a:off x="1851947" y="3877519"/>
            <a:ext cx="4213185" cy="13889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29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322" y="146172"/>
            <a:ext cx="9016678" cy="954348"/>
          </a:xfrm>
        </p:spPr>
        <p:txBody>
          <a:bodyPr/>
          <a:lstStyle/>
          <a:p>
            <a:r>
              <a:rPr lang="en-US" sz="4000" b="1" dirty="0"/>
              <a:t>Create WebEx Webinar/Meeting Event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338060" y="6403721"/>
            <a:ext cx="1348739" cy="271399"/>
          </a:xfrm>
        </p:spPr>
        <p:txBody>
          <a:bodyPr/>
          <a:lstStyle/>
          <a:p>
            <a:fld id="{941BE8DD-6BA1-AD43-8321-0CEB068BCC7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7322" y="1347240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WebEx Meetings can be created from either the WebEx app OR the WebEx website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WebEx Webinars can ONLY be created via the WebEx website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 State staff can log in at </a:t>
            </a:r>
            <a:r>
              <a:rPr lang="en-US" sz="2800" dirty="0">
                <a:solidFill>
                  <a:srgbClr val="002060"/>
                </a:solidFill>
                <a:hlinkClick r:id="rId3"/>
              </a:rPr>
              <a:t>https://eolwdma.webex.com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On “Home” or “Calendar” tab, click “Schedule a meeting” or “Schedule a webinar”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6" name="Picture 5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45278076-E434-4BF9-8FA2-D936FA0147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7263" y="4683554"/>
            <a:ext cx="4726737" cy="14851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86F8984-E917-4079-AC68-BDEE408BC6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3" y="4925538"/>
            <a:ext cx="4449500" cy="1143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586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322" y="146172"/>
            <a:ext cx="8704162" cy="954348"/>
          </a:xfrm>
        </p:spPr>
        <p:txBody>
          <a:bodyPr/>
          <a:lstStyle/>
          <a:p>
            <a:r>
              <a:rPr lang="en-US" sz="4000" b="1" dirty="0"/>
              <a:t>Create WebEx Webinar/Meeting Event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338060" y="6403721"/>
            <a:ext cx="1348739" cy="271399"/>
          </a:xfrm>
        </p:spPr>
        <p:txBody>
          <a:bodyPr/>
          <a:lstStyle/>
          <a:p>
            <a:fld id="{941BE8DD-6BA1-AD43-8321-0CEB068BCC7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7322" y="134724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Fill out basic details (event title, time, </a:t>
            </a:r>
            <a:r>
              <a:rPr lang="en-US" sz="2800" dirty="0" err="1">
                <a:solidFill>
                  <a:srgbClr val="002060"/>
                </a:solidFill>
              </a:rPr>
              <a:t>etc</a:t>
            </a:r>
            <a:r>
              <a:rPr lang="en-US" sz="2800" dirty="0">
                <a:solidFill>
                  <a:srgbClr val="002060"/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24F2BF4-26F2-4B2E-8C6B-89C5A55DD0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4238" y="2087510"/>
            <a:ext cx="5609229" cy="3874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956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322" y="146172"/>
            <a:ext cx="8709947" cy="954348"/>
          </a:xfrm>
        </p:spPr>
        <p:txBody>
          <a:bodyPr/>
          <a:lstStyle/>
          <a:p>
            <a:r>
              <a:rPr lang="en-US" sz="4000" b="1" dirty="0"/>
              <a:t>Invite JQ Events User &amp; Make Co-host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338060" y="6403721"/>
            <a:ext cx="1348739" cy="271399"/>
          </a:xfrm>
        </p:spPr>
        <p:txBody>
          <a:bodyPr/>
          <a:lstStyle/>
          <a:p>
            <a:fld id="{941BE8DD-6BA1-AD43-8321-0CEB068BCC7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7322" y="1347240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</a:rPr>
              <a:t> At the bottom, invite </a:t>
            </a:r>
            <a:r>
              <a:rPr lang="en-US" sz="2400" dirty="0">
                <a:solidFill>
                  <a:srgbClr val="002060"/>
                </a:solidFill>
                <a:hlinkClick r:id="rId3"/>
              </a:rPr>
              <a:t>mdcs-jq-events@mass.gov</a:t>
            </a:r>
            <a:r>
              <a:rPr lang="en-US" sz="2400" dirty="0">
                <a:solidFill>
                  <a:srgbClr val="002060"/>
                </a:solidFill>
              </a:rPr>
              <a:t> as a panelist (webinar)/attendee (meeting)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</a:rPr>
              <a:t> Click person symbol next to name to make cohost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FF3B48-BC73-4DE9-B063-6DF09B7E24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1722" y="2689144"/>
            <a:ext cx="6460556" cy="167651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CC2F1DB-B8B9-4AFC-9FC2-4B87DE64575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5802" t="55907" r="32217" b="7657"/>
          <a:stretch/>
        </p:blipFill>
        <p:spPr>
          <a:xfrm>
            <a:off x="1306172" y="3895447"/>
            <a:ext cx="6352246" cy="146780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4C6461B-5580-4F36-A7E3-F71928E1BF9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2724" t="92309" r="71936"/>
          <a:stretch/>
        </p:blipFill>
        <p:spPr>
          <a:xfrm>
            <a:off x="7231038" y="5535155"/>
            <a:ext cx="1762636" cy="61044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0AC25C8-5E69-47DD-9733-AF56261DBA11}"/>
              </a:ext>
            </a:extLst>
          </p:cNvPr>
          <p:cNvSpPr txBox="1"/>
          <p:nvPr/>
        </p:nvSpPr>
        <p:spPr>
          <a:xfrm>
            <a:off x="242924" y="5282652"/>
            <a:ext cx="7769505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Click “Schedule” button at the bottom of this webpage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1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049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322" y="146172"/>
            <a:ext cx="8709947" cy="954348"/>
          </a:xfrm>
        </p:spPr>
        <p:txBody>
          <a:bodyPr/>
          <a:lstStyle/>
          <a:p>
            <a:r>
              <a:rPr lang="en-US" sz="4000" b="1" dirty="0"/>
              <a:t>Copy Event Link into MOSES Event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338060" y="6403721"/>
            <a:ext cx="1348739" cy="271399"/>
          </a:xfrm>
        </p:spPr>
        <p:txBody>
          <a:bodyPr/>
          <a:lstStyle/>
          <a:p>
            <a:fld id="{941BE8DD-6BA1-AD43-8321-0CEB068BCC7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7322" y="1347240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Copy the full Join Link from the webpage and paste into “WebEx URL” field in MOSES event details</a:t>
            </a:r>
            <a:endParaRPr lang="en-US" sz="28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b="1" dirty="0">
              <a:solidFill>
                <a:srgbClr val="002060"/>
              </a:solidFill>
            </a:endParaRPr>
          </a:p>
        </p:txBody>
      </p:sp>
      <p:pic>
        <p:nvPicPr>
          <p:cNvPr id="10" name="Picture 9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C18F4F3E-DC5E-4381-BB4C-F72931614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8259" y="2301573"/>
            <a:ext cx="6988071" cy="370012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49A84A8-490C-40AB-9A2A-0C3E4C510505}"/>
              </a:ext>
            </a:extLst>
          </p:cNvPr>
          <p:cNvSpPr/>
          <p:nvPr/>
        </p:nvSpPr>
        <p:spPr>
          <a:xfrm>
            <a:off x="1296365" y="5058137"/>
            <a:ext cx="6041695" cy="8333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973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322" y="146172"/>
            <a:ext cx="8709947" cy="954348"/>
          </a:xfrm>
        </p:spPr>
        <p:txBody>
          <a:bodyPr/>
          <a:lstStyle/>
          <a:p>
            <a:r>
              <a:rPr lang="en-US" sz="4000" b="1" dirty="0"/>
              <a:t>Copy Event Link into MOSES Event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338060" y="6403721"/>
            <a:ext cx="1348739" cy="271399"/>
          </a:xfrm>
        </p:spPr>
        <p:txBody>
          <a:bodyPr/>
          <a:lstStyle/>
          <a:p>
            <a:fld id="{941BE8DD-6BA1-AD43-8321-0CEB068BCC7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7322" y="1347240"/>
            <a:ext cx="9144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Copy the full Join Link from the webpage and paste into “WebEx URL” field in MOSES event details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800" dirty="0">
                <a:solidFill>
                  <a:srgbClr val="002060"/>
                </a:solidFill>
              </a:rPr>
              <a:t> Save MOSES event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b="1" dirty="0">
              <a:solidFill>
                <a:srgbClr val="002060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16116-2DA4-48EF-ACB4-38D37F6984B0}"/>
              </a:ext>
            </a:extLst>
          </p:cNvPr>
          <p:cNvGrpSpPr/>
          <p:nvPr/>
        </p:nvGrpSpPr>
        <p:grpSpPr>
          <a:xfrm>
            <a:off x="1493133" y="2617571"/>
            <a:ext cx="6421056" cy="4007929"/>
            <a:chOff x="1168233" y="1117600"/>
            <a:chExt cx="4572000" cy="3295968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7DB48E6-A3B0-449F-9728-8FFCF980EF76}"/>
                </a:ext>
              </a:extLst>
            </p:cNvPr>
            <p:cNvSpPr/>
            <p:nvPr/>
          </p:nvSpPr>
          <p:spPr>
            <a:xfrm>
              <a:off x="4836018" y="4220879"/>
              <a:ext cx="42754" cy="19268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0" marR="0" indent="0" algn="l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3DD251E6-BCB6-446C-9B40-4282D9594292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168233" y="1117600"/>
              <a:ext cx="4572000" cy="29337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20756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322" y="146172"/>
            <a:ext cx="8709947" cy="954348"/>
          </a:xfrm>
        </p:spPr>
        <p:txBody>
          <a:bodyPr/>
          <a:lstStyle/>
          <a:p>
            <a:r>
              <a:rPr lang="en-US" sz="4000" b="1" dirty="0"/>
              <a:t>What happens automatically…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7338060" y="6403721"/>
            <a:ext cx="1348739" cy="271399"/>
          </a:xfrm>
        </p:spPr>
        <p:txBody>
          <a:bodyPr/>
          <a:lstStyle/>
          <a:p>
            <a:fld id="{941BE8DD-6BA1-AD43-8321-0CEB068BCC7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1325016"/>
            <a:ext cx="91440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</a:rPr>
              <a:t> An hourly* invite batch job will run, which will do </a:t>
            </a:r>
            <a:r>
              <a:rPr lang="en-US" sz="2400" b="1" dirty="0">
                <a:solidFill>
                  <a:srgbClr val="002060"/>
                </a:solidFill>
              </a:rPr>
              <a:t>two</a:t>
            </a:r>
            <a:r>
              <a:rPr lang="en-US" sz="2400" dirty="0">
                <a:solidFill>
                  <a:srgbClr val="002060"/>
                </a:solidFill>
              </a:rPr>
              <a:t> things: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</a:rPr>
              <a:t>Add registered customers to the WebEx meeting, </a:t>
            </a:r>
            <a:r>
              <a:rPr lang="en-US" sz="2400" b="1" dirty="0">
                <a:solidFill>
                  <a:srgbClr val="002060"/>
                </a:solidFill>
              </a:rPr>
              <a:t>and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</a:rPr>
              <a:t>Send the WebEx invitation to the email addresses registered in MOSES.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</a:rPr>
              <a:t>An hourly* attendance batch job will run to do </a:t>
            </a:r>
            <a:r>
              <a:rPr lang="en-US" sz="2400" b="1" dirty="0">
                <a:solidFill>
                  <a:srgbClr val="002060"/>
                </a:solidFill>
              </a:rPr>
              <a:t>two </a:t>
            </a:r>
            <a:r>
              <a:rPr lang="en-US" sz="2400" dirty="0">
                <a:solidFill>
                  <a:srgbClr val="002060"/>
                </a:solidFill>
              </a:rPr>
              <a:t>things: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</a:rPr>
              <a:t> Determine which attendees attended for at least 90% of the meeting time, </a:t>
            </a:r>
            <a:r>
              <a:rPr lang="en-US" sz="2400" b="1" dirty="0">
                <a:solidFill>
                  <a:srgbClr val="002060"/>
                </a:solidFill>
              </a:rPr>
              <a:t>and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</a:rPr>
              <a:t>Update the MOSES database to reflect their attendance. </a:t>
            </a:r>
          </a:p>
          <a:p>
            <a:pPr marL="0" lvl="1" algn="ctr"/>
            <a:r>
              <a:rPr lang="en-US" dirty="0">
                <a:solidFill>
                  <a:srgbClr val="002060"/>
                </a:solidFill>
              </a:rPr>
              <a:t>*Batch jobs run Monday-Friday, 7:00am to 7:30pm. </a:t>
            </a:r>
            <a:endParaRPr lang="en-US" sz="2400" dirty="0">
              <a:solidFill>
                <a:srgbClr val="002060"/>
              </a:solidFill>
            </a:endParaRPr>
          </a:p>
          <a:p>
            <a:pPr marL="0" lvl="1"/>
            <a:r>
              <a:rPr lang="en-US" sz="2000" b="1" dirty="0">
                <a:solidFill>
                  <a:srgbClr val="002060"/>
                </a:solidFill>
              </a:rPr>
              <a:t>Things to consider: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</a:rPr>
              <a:t>You may want to review the results of attendance and adjust credit as needed in MOSES.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</a:rPr>
              <a:t>Manually entering ANY attendance will prevent the automated system from doing it for that event.</a:t>
            </a:r>
            <a:endParaRPr lang="en-US" sz="28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0348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8A84-951C-4545-AA0F-6B2418383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39614"/>
            <a:ext cx="8362709" cy="954348"/>
          </a:xfrm>
        </p:spPr>
        <p:txBody>
          <a:bodyPr/>
          <a:lstStyle/>
          <a:p>
            <a:r>
              <a:rPr lang="en-US" dirty="0"/>
              <a:t>Rules that determine 90% attendance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799EF6-1BA8-4181-B49F-5DDCAE218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41BE8DD-6BA1-AD43-8321-0CEB068BCC7D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1E2D4D-DE46-4FE2-8ABA-8DD95DD601F4}"/>
              </a:ext>
            </a:extLst>
          </p:cNvPr>
          <p:cNvSpPr txBox="1"/>
          <p:nvPr/>
        </p:nvSpPr>
        <p:spPr>
          <a:xfrm>
            <a:off x="133109" y="1446834"/>
            <a:ext cx="868679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Start time will be logged as the </a:t>
            </a:r>
            <a:r>
              <a:rPr lang="en-US" sz="2400" b="1" i="1" dirty="0">
                <a:solidFill>
                  <a:srgbClr val="002060"/>
                </a:solidFill>
                <a:latin typeface="+mj-lt"/>
              </a:rPr>
              <a:t>later</a:t>
            </a:r>
            <a:r>
              <a:rPr lang="en-US" sz="2400" dirty="0">
                <a:solidFill>
                  <a:srgbClr val="002060"/>
                </a:solidFill>
                <a:latin typeface="+mj-lt"/>
              </a:rPr>
              <a:t> of: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the WebEx event scheduled start time, </a:t>
            </a:r>
            <a:r>
              <a:rPr lang="en-US" sz="2400" b="1" dirty="0">
                <a:solidFill>
                  <a:srgbClr val="002060"/>
                </a:solidFill>
                <a:latin typeface="+mj-lt"/>
              </a:rPr>
              <a:t>OR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the time the host starts the meeting.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800" dirty="0">
              <a:effectLst/>
              <a:latin typeface="+mj-lt"/>
              <a:ea typeface="Calibri" panose="020F0502020204030204" pitchFamily="34" charset="0"/>
            </a:endParaRPr>
          </a:p>
          <a:p>
            <a:pPr marL="0" marR="0" algn="l"/>
            <a:r>
              <a:rPr lang="en-US" sz="2400" dirty="0">
                <a:solidFill>
                  <a:srgbClr val="002060"/>
                </a:solidFill>
                <a:latin typeface="+mj-lt"/>
              </a:rPr>
              <a:t>The end time will be logged as the </a:t>
            </a:r>
            <a:r>
              <a:rPr lang="en-US" sz="2400" b="1" i="1" dirty="0">
                <a:solidFill>
                  <a:srgbClr val="002060"/>
                </a:solidFill>
                <a:latin typeface="+mj-lt"/>
              </a:rPr>
              <a:t>earliest</a:t>
            </a:r>
            <a:r>
              <a:rPr lang="en-US" sz="2400" i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400" dirty="0">
                <a:solidFill>
                  <a:srgbClr val="002060"/>
                </a:solidFill>
                <a:latin typeface="+mj-lt"/>
              </a:rPr>
              <a:t>of;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the scheduled WebEx meeting end time, </a:t>
            </a:r>
            <a:r>
              <a:rPr lang="en-US" sz="2400" b="1" dirty="0">
                <a:solidFill>
                  <a:srgbClr val="002060"/>
                </a:solidFill>
                <a:latin typeface="+mj-lt"/>
              </a:rPr>
              <a:t>OR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when the participant leaves before the meeting end time, </a:t>
            </a:r>
            <a:r>
              <a:rPr lang="en-US" sz="2400" b="1" dirty="0">
                <a:solidFill>
                  <a:srgbClr val="002060"/>
                </a:solidFill>
                <a:latin typeface="+mj-lt"/>
              </a:rPr>
              <a:t>OR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when the host ends the meeting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2400" dirty="0">
              <a:solidFill>
                <a:srgbClr val="002060"/>
              </a:solidFill>
              <a:latin typeface="+mj-lt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n-US" sz="2400" dirty="0">
                <a:solidFill>
                  <a:srgbClr val="002060"/>
                </a:solidFill>
                <a:latin typeface="+mj-lt"/>
              </a:rPr>
              <a:t>If an attendee leaves and comes back, these rules still apply, and they must attend for a total of 90% of the scheduled WebEx meeting time.</a:t>
            </a:r>
          </a:p>
        </p:txBody>
      </p:sp>
    </p:spTree>
    <p:extLst>
      <p:ext uri="{BB962C8B-B14F-4D97-AF65-F5344CB8AC3E}">
        <p14:creationId xmlns:p14="http://schemas.microsoft.com/office/powerpoint/2010/main" val="39027790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Hire">
      <a:dk1>
        <a:srgbClr val="009876"/>
      </a:dk1>
      <a:lt1>
        <a:srgbClr val="FFFFFF"/>
      </a:lt1>
      <a:dk2>
        <a:srgbClr val="032B4A"/>
      </a:dk2>
      <a:lt2>
        <a:srgbClr val="FDB525"/>
      </a:lt2>
      <a:accent1>
        <a:srgbClr val="D1D3D4"/>
      </a:accent1>
      <a:accent2>
        <a:srgbClr val="63BCE6"/>
      </a:accent2>
      <a:accent3>
        <a:srgbClr val="AF48B7"/>
      </a:accent3>
      <a:accent4>
        <a:srgbClr val="27C19F"/>
      </a:accent4>
      <a:accent5>
        <a:srgbClr val="436581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32159C95269649829869F39D3D78A7" ma:contentTypeVersion="14" ma:contentTypeDescription="Create a new document." ma:contentTypeScope="" ma:versionID="0d2d34bb66c69479f805c82fa0b087c0">
  <xsd:schema xmlns:xsd="http://www.w3.org/2001/XMLSchema" xmlns:xs="http://www.w3.org/2001/XMLSchema" xmlns:p="http://schemas.microsoft.com/office/2006/metadata/properties" xmlns:ns1="http://schemas.microsoft.com/sharepoint/v3" xmlns:ns2="69eef59b-4fb6-4551-80fa-880d5adf8c10" xmlns:ns3="704fe8ed-9af7-42bb-ab2d-7383d487533c" targetNamespace="http://schemas.microsoft.com/office/2006/metadata/properties" ma:root="true" ma:fieldsID="b625da4e41201c57cabd8947a68bee69" ns1:_="" ns2:_="" ns3:_="">
    <xsd:import namespace="http://schemas.microsoft.com/sharepoint/v3"/>
    <xsd:import namespace="69eef59b-4fb6-4551-80fa-880d5adf8c10"/>
    <xsd:import namespace="704fe8ed-9af7-42bb-ab2d-7383d487533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LengthInSeconds" minOccurs="0"/>
                <xsd:element ref="ns3:Processed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eef59b-4fb6-4551-80fa-880d5adf8c1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4fe8ed-9af7-42bb-ab2d-7383d48753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Processed" ma:index="20" nillable="true" ma:displayName="Processed" ma:default="1" ma:format="Dropdown" ma:internalName="Processed">
      <xsd:simpleType>
        <xsd:restriction base="dms:Boolea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ocessed xmlns="704fe8ed-9af7-42bb-ab2d-7383d487533c">true</Processed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11754D5-F490-476E-96E2-940016288F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9eef59b-4fb6-4551-80fa-880d5adf8c10"/>
    <ds:schemaRef ds:uri="704fe8ed-9af7-42bb-ab2d-7383d48753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8069F5-377E-4244-99AF-FEFE573165C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06AC06-E514-4D21-A876-D7E472036FEA}">
  <ds:schemaRefs>
    <ds:schemaRef ds:uri="http://schemas.microsoft.com/office/2006/metadata/properties"/>
    <ds:schemaRef ds:uri="http://schemas.microsoft.com/office/infopath/2007/PartnerControls"/>
    <ds:schemaRef ds:uri="704fe8ed-9af7-42bb-ab2d-7383d487533c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12304</TotalTime>
  <Words>483</Words>
  <Application>Microsoft Office PowerPoint</Application>
  <PresentationFormat>On-screen Show (4:3)</PresentationFormat>
  <Paragraphs>69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Lucida Grande</vt:lpstr>
      <vt:lpstr>Symbol</vt:lpstr>
      <vt:lpstr>Wingdings</vt:lpstr>
      <vt:lpstr>Office Theme</vt:lpstr>
      <vt:lpstr>Automatic MOSES Attendance using WebEx Meetings and WebEx Webinars </vt:lpstr>
      <vt:lpstr>Create MOSES Event Schedule</vt:lpstr>
      <vt:lpstr>Create WebEx Webinar/Meeting Event</vt:lpstr>
      <vt:lpstr>Create WebEx Webinar/Meeting Event</vt:lpstr>
      <vt:lpstr>Invite JQ Events User &amp; Make Co-host</vt:lpstr>
      <vt:lpstr>Copy Event Link into MOSES Event</vt:lpstr>
      <vt:lpstr>Copy Event Link into MOSES Event</vt:lpstr>
      <vt:lpstr>What happens automatically…</vt:lpstr>
      <vt:lpstr>Rules that determine 90% attendance</vt:lpstr>
      <vt:lpstr>Ending the meeting/webinar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Jill Pertuso</dc:creator>
  <cp:lastModifiedBy>Hunt, Gail (EOL)</cp:lastModifiedBy>
  <cp:revision>663</cp:revision>
  <cp:lastPrinted>2020-03-12T17:41:47Z</cp:lastPrinted>
  <dcterms:created xsi:type="dcterms:W3CDTF">2018-04-17T17:15:10Z</dcterms:created>
  <dcterms:modified xsi:type="dcterms:W3CDTF">2022-04-15T11:44:51Z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0x010100AD32159C95269649829869F39D3D78A7</vt:lpwstr>
  </property>
</Properties>
</file>