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7" r:id="rId5"/>
    <p:sldId id="693" r:id="rId6"/>
    <p:sldId id="691" r:id="rId7"/>
    <p:sldId id="692" r:id="rId8"/>
    <p:sldId id="676" r:id="rId9"/>
    <p:sldId id="690"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71442C-0C19-00EC-A64F-B0BC84823830}" v="517" dt="2024-03-18T18:14:45.077"/>
    <p1510:client id="{A4F533A8-D251-4FF3-B1BA-F5D9E3A1C2F1}" v="9" dt="2024-03-17T23:33:46.760"/>
    <p1510:client id="{B4CDAAA0-DDBB-7E5D-59AB-ED30D2E4748C}" v="9" dt="2024-03-18T14:03:51.3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72F2071-5796-4E54-BCDB-496AAB46073B}" type="datetimeFigureOut">
              <a:rPr lang="en-US" smtClean="0"/>
              <a:t>3/18/2024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15DEFB1-2704-4C16-984E-B7AEB7797127}" type="slidenum">
              <a:rPr lang="en-US" smtClean="0"/>
              <a:t>‹#›</a:t>
            </a:fld>
            <a:endParaRPr lang="en-US"/>
          </a:p>
        </p:txBody>
      </p:sp>
    </p:spTree>
    <p:extLst>
      <p:ext uri="{BB962C8B-B14F-4D97-AF65-F5344CB8AC3E}">
        <p14:creationId xmlns:p14="http://schemas.microsoft.com/office/powerpoint/2010/main" val="1254015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1774">
              <a:defRPr/>
            </a:pPr>
            <a:fld id="{97C1C95A-D692-4CE6-94F8-478429C35E15}" type="slidenum">
              <a:rPr lang="en-US">
                <a:solidFill>
                  <a:prstClr val="black"/>
                </a:solidFill>
                <a:latin typeface="Calibri"/>
              </a:rPr>
              <a:pPr defTabSz="931774">
                <a:defRPr/>
              </a:pPr>
              <a:t>1</a:t>
            </a:fld>
            <a:endParaRPr lang="en-US">
              <a:solidFill>
                <a:prstClr val="black"/>
              </a:solidFill>
              <a:latin typeface="Calibri"/>
            </a:endParaRPr>
          </a:p>
        </p:txBody>
      </p:sp>
    </p:spTree>
    <p:extLst>
      <p:ext uri="{BB962C8B-B14F-4D97-AF65-F5344CB8AC3E}">
        <p14:creationId xmlns:p14="http://schemas.microsoft.com/office/powerpoint/2010/main" val="293544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spcBef>
                <a:spcPts val="2038"/>
              </a:spcBef>
              <a:defRPr/>
            </a:pPr>
            <a:r>
              <a:rPr lang="en-US"/>
              <a:t> </a:t>
            </a:r>
          </a:p>
        </p:txBody>
      </p:sp>
      <p:sp>
        <p:nvSpPr>
          <p:cNvPr id="4" name="Slide Number Placeholder 3"/>
          <p:cNvSpPr>
            <a:spLocks noGrp="1"/>
          </p:cNvSpPr>
          <p:nvPr>
            <p:ph type="sldNum" sz="quarter" idx="5"/>
          </p:nvPr>
        </p:nvSpPr>
        <p:spPr/>
        <p:txBody>
          <a:bodyPr/>
          <a:lstStyle/>
          <a:p>
            <a:pPr defTabSz="931774">
              <a:defRPr/>
            </a:pPr>
            <a:fld id="{97C1C95A-D692-4CE6-94F8-478429C35E15}" type="slidenum">
              <a:rPr lang="en-US">
                <a:solidFill>
                  <a:prstClr val="black"/>
                </a:solidFill>
                <a:latin typeface="Calibri"/>
              </a:rPr>
              <a:pPr defTabSz="931774">
                <a:defRPr/>
              </a:pPr>
              <a:t>2</a:t>
            </a:fld>
            <a:endParaRPr lang="en-US">
              <a:solidFill>
                <a:prstClr val="black"/>
              </a:solidFill>
              <a:latin typeface="Calibri"/>
            </a:endParaRPr>
          </a:p>
        </p:txBody>
      </p:sp>
    </p:spTree>
    <p:extLst>
      <p:ext uri="{BB962C8B-B14F-4D97-AF65-F5344CB8AC3E}">
        <p14:creationId xmlns:p14="http://schemas.microsoft.com/office/powerpoint/2010/main" val="21720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spcBef>
                <a:spcPts val="2038"/>
              </a:spcBef>
              <a:defRPr/>
            </a:pPr>
            <a:r>
              <a:rPr lang="en-US"/>
              <a:t> </a:t>
            </a:r>
          </a:p>
        </p:txBody>
      </p:sp>
      <p:sp>
        <p:nvSpPr>
          <p:cNvPr id="4" name="Slide Number Placeholder 3"/>
          <p:cNvSpPr>
            <a:spLocks noGrp="1"/>
          </p:cNvSpPr>
          <p:nvPr>
            <p:ph type="sldNum" sz="quarter" idx="5"/>
          </p:nvPr>
        </p:nvSpPr>
        <p:spPr/>
        <p:txBody>
          <a:bodyPr/>
          <a:lstStyle/>
          <a:p>
            <a:pPr defTabSz="931774">
              <a:defRPr/>
            </a:pPr>
            <a:fld id="{97C1C95A-D692-4CE6-94F8-478429C35E15}" type="slidenum">
              <a:rPr lang="en-US">
                <a:solidFill>
                  <a:prstClr val="black"/>
                </a:solidFill>
                <a:latin typeface="Calibri"/>
              </a:rPr>
              <a:pPr defTabSz="931774">
                <a:defRPr/>
              </a:pPr>
              <a:t>3</a:t>
            </a:fld>
            <a:endParaRPr lang="en-US">
              <a:solidFill>
                <a:prstClr val="black"/>
              </a:solidFill>
              <a:latin typeface="Calibri"/>
            </a:endParaRPr>
          </a:p>
        </p:txBody>
      </p:sp>
    </p:spTree>
    <p:extLst>
      <p:ext uri="{BB962C8B-B14F-4D97-AF65-F5344CB8AC3E}">
        <p14:creationId xmlns:p14="http://schemas.microsoft.com/office/powerpoint/2010/main" val="414551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spcBef>
                <a:spcPts val="2038"/>
              </a:spcBef>
              <a:defRPr/>
            </a:pPr>
            <a:r>
              <a:rPr lang="en-US"/>
              <a:t> </a:t>
            </a:r>
          </a:p>
        </p:txBody>
      </p:sp>
      <p:sp>
        <p:nvSpPr>
          <p:cNvPr id="4" name="Slide Number Placeholder 3"/>
          <p:cNvSpPr>
            <a:spLocks noGrp="1"/>
          </p:cNvSpPr>
          <p:nvPr>
            <p:ph type="sldNum" sz="quarter" idx="5"/>
          </p:nvPr>
        </p:nvSpPr>
        <p:spPr/>
        <p:txBody>
          <a:bodyPr/>
          <a:lstStyle/>
          <a:p>
            <a:pPr defTabSz="931774">
              <a:defRPr/>
            </a:pPr>
            <a:fld id="{97C1C95A-D692-4CE6-94F8-478429C35E15}" type="slidenum">
              <a:rPr lang="en-US">
                <a:solidFill>
                  <a:prstClr val="black"/>
                </a:solidFill>
                <a:latin typeface="Calibri"/>
              </a:rPr>
              <a:pPr defTabSz="931774">
                <a:defRPr/>
              </a:pPr>
              <a:t>4</a:t>
            </a:fld>
            <a:endParaRPr lang="en-US">
              <a:solidFill>
                <a:prstClr val="black"/>
              </a:solidFill>
              <a:latin typeface="Calibri"/>
            </a:endParaRPr>
          </a:p>
        </p:txBody>
      </p:sp>
    </p:spTree>
    <p:extLst>
      <p:ext uri="{BB962C8B-B14F-4D97-AF65-F5344CB8AC3E}">
        <p14:creationId xmlns:p14="http://schemas.microsoft.com/office/powerpoint/2010/main" val="345268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spcBef>
                <a:spcPts val="2038"/>
              </a:spcBef>
              <a:defRPr/>
            </a:pPr>
            <a:r>
              <a:rPr lang="en-US"/>
              <a:t> </a:t>
            </a:r>
          </a:p>
        </p:txBody>
      </p:sp>
      <p:sp>
        <p:nvSpPr>
          <p:cNvPr id="4" name="Slide Number Placeholder 3"/>
          <p:cNvSpPr>
            <a:spLocks noGrp="1"/>
          </p:cNvSpPr>
          <p:nvPr>
            <p:ph type="sldNum" sz="quarter" idx="5"/>
          </p:nvPr>
        </p:nvSpPr>
        <p:spPr/>
        <p:txBody>
          <a:bodyPr/>
          <a:lstStyle/>
          <a:p>
            <a:pPr defTabSz="931774">
              <a:defRPr/>
            </a:pPr>
            <a:fld id="{97C1C95A-D692-4CE6-94F8-478429C35E15}" type="slidenum">
              <a:rPr lang="en-US">
                <a:solidFill>
                  <a:prstClr val="black"/>
                </a:solidFill>
                <a:latin typeface="Calibri"/>
              </a:rPr>
              <a:pPr defTabSz="931774">
                <a:defRPr/>
              </a:pPr>
              <a:t>5</a:t>
            </a:fld>
            <a:endParaRPr lang="en-US">
              <a:solidFill>
                <a:prstClr val="black"/>
              </a:solidFill>
              <a:latin typeface="Calibri"/>
            </a:endParaRPr>
          </a:p>
        </p:txBody>
      </p:sp>
    </p:spTree>
    <p:extLst>
      <p:ext uri="{BB962C8B-B14F-4D97-AF65-F5344CB8AC3E}">
        <p14:creationId xmlns:p14="http://schemas.microsoft.com/office/powerpoint/2010/main" val="290475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defTabSz="931774">
              <a:defRPr/>
            </a:pPr>
            <a:fld id="{97C1C95A-D692-4CE6-94F8-478429C35E15}" type="slidenum">
              <a:rPr lang="en-US">
                <a:solidFill>
                  <a:prstClr val="black"/>
                </a:solidFill>
                <a:latin typeface="Calibri"/>
              </a:rPr>
              <a:pPr defTabSz="931774">
                <a:defRPr/>
              </a:pPr>
              <a:t>6</a:t>
            </a:fld>
            <a:endParaRPr lang="en-US">
              <a:solidFill>
                <a:prstClr val="black"/>
              </a:solidFill>
              <a:latin typeface="Calibri"/>
            </a:endParaRPr>
          </a:p>
        </p:txBody>
      </p:sp>
    </p:spTree>
    <p:extLst>
      <p:ext uri="{BB962C8B-B14F-4D97-AF65-F5344CB8AC3E}">
        <p14:creationId xmlns:p14="http://schemas.microsoft.com/office/powerpoint/2010/main" val="16389474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5476" name="Rectangle 4"/>
          <p:cNvSpPr>
            <a:spLocks noGrp="1" noChangeArrowheads="1"/>
          </p:cNvSpPr>
          <p:nvPr>
            <p:ph type="ftr" sz="quarter" idx="3"/>
          </p:nvPr>
        </p:nvSpPr>
        <p:spPr bwMode="auto">
          <a:xfrm>
            <a:off x="4165603" y="6245225"/>
            <a:ext cx="3860800" cy="476251"/>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67">
                <a:latin typeface="Calibri" panose="020F0502020204030204" pitchFamily="34" charset="0"/>
                <a:cs typeface="+mn-cs"/>
              </a:defRPr>
            </a:lvl1pPr>
          </a:lstStyle>
          <a:p>
            <a:endParaRPr lang="en-US">
              <a:solidFill>
                <a:srgbClr val="000000"/>
              </a:solidFill>
            </a:endParaRPr>
          </a:p>
        </p:txBody>
      </p:sp>
      <p:sp>
        <p:nvSpPr>
          <p:cNvPr id="105477" name="Rectangle 5"/>
          <p:cNvSpPr>
            <a:spLocks noGrp="1" noChangeArrowheads="1"/>
          </p:cNvSpPr>
          <p:nvPr>
            <p:ph type="sldNum" sz="quarter" idx="4"/>
          </p:nvPr>
        </p:nvSpPr>
        <p:spPr>
          <a:xfrm>
            <a:off x="8737603" y="6245225"/>
            <a:ext cx="2844800" cy="476251"/>
          </a:xfrm>
        </p:spPr>
        <p:txBody>
          <a:bodyPr/>
          <a:lstStyle>
            <a:lvl1pPr>
              <a:defRPr>
                <a:latin typeface="Calibri" panose="020F0502020204030204" pitchFamily="34" charset="0"/>
              </a:defRPr>
            </a:lvl1pPr>
          </a:lstStyle>
          <a:p>
            <a:fld id="{EFCB95D9-5820-4C88-B1C0-30CD9AE1AB4C}" type="slidenum">
              <a:rPr lang="en-US" smtClean="0">
                <a:solidFill>
                  <a:srgbClr val="000000"/>
                </a:solidFill>
              </a:rPr>
              <a:pPr/>
              <a:t>‹#›</a:t>
            </a:fld>
            <a:endParaRPr lang="en-US">
              <a:solidFill>
                <a:srgbClr val="000000"/>
              </a:solidFill>
            </a:endParaRPr>
          </a:p>
        </p:txBody>
      </p:sp>
      <p:sp>
        <p:nvSpPr>
          <p:cNvPr id="105478" name="Rectangle 6"/>
          <p:cNvSpPr>
            <a:spLocks noGrp="1" noChangeArrowheads="1"/>
          </p:cNvSpPr>
          <p:nvPr>
            <p:ph type="ctrTitle"/>
          </p:nvPr>
        </p:nvSpPr>
        <p:spPr>
          <a:xfrm>
            <a:off x="3136906" y="1143000"/>
            <a:ext cx="8140700" cy="2457451"/>
          </a:xfrm>
        </p:spPr>
        <p:txBody>
          <a:bodyPr anchor="t"/>
          <a:lstStyle>
            <a:lvl1pPr>
              <a:spcAft>
                <a:spcPct val="25000"/>
              </a:spcAft>
              <a:defRPr sz="4267">
                <a:latin typeface="Calibri" panose="020F0502020204030204" pitchFamily="34" charset="0"/>
              </a:defRPr>
            </a:lvl1pPr>
          </a:lstStyle>
          <a:p>
            <a:pPr lvl="0"/>
            <a:r>
              <a:rPr lang="en-US" altLang="en-US" noProof="0"/>
              <a:t>Click to edit Master title style</a:t>
            </a:r>
          </a:p>
        </p:txBody>
      </p:sp>
      <p:sp>
        <p:nvSpPr>
          <p:cNvPr id="105479" name="Line 7"/>
          <p:cNvSpPr>
            <a:spLocks noChangeShapeType="1"/>
          </p:cNvSpPr>
          <p:nvPr/>
        </p:nvSpPr>
        <p:spPr bwMode="auto">
          <a:xfrm>
            <a:off x="0" y="747713"/>
            <a:ext cx="12192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srgbClr val="000000"/>
              </a:solidFill>
              <a:latin typeface="Arial" charset="0"/>
            </a:endParaRPr>
          </a:p>
        </p:txBody>
      </p:sp>
      <p:pic>
        <p:nvPicPr>
          <p:cNvPr id="105480" name="Picture 8" descr="The Commonwealth of Massachusetts state se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600" y="1125538"/>
            <a:ext cx="1494365" cy="1414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5482" name="Line 10"/>
          <p:cNvSpPr>
            <a:spLocks noChangeShapeType="1"/>
          </p:cNvSpPr>
          <p:nvPr/>
        </p:nvSpPr>
        <p:spPr bwMode="auto">
          <a:xfrm>
            <a:off x="2753788" y="1165231"/>
            <a:ext cx="19049" cy="4557713"/>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srgbClr val="000000"/>
              </a:solidFill>
              <a:latin typeface="Arial" charset="0"/>
            </a:endParaRPr>
          </a:p>
        </p:txBody>
      </p:sp>
      <p:sp>
        <p:nvSpPr>
          <p:cNvPr id="105483" name="Line 11"/>
          <p:cNvSpPr>
            <a:spLocks noChangeShapeType="1"/>
          </p:cNvSpPr>
          <p:nvPr/>
        </p:nvSpPr>
        <p:spPr bwMode="auto">
          <a:xfrm>
            <a:off x="3257556" y="3752851"/>
            <a:ext cx="7630583"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srgbClr val="000000"/>
              </a:solidFill>
              <a:latin typeface="Arial" charset="0"/>
            </a:endParaRPr>
          </a:p>
        </p:txBody>
      </p:sp>
    </p:spTree>
    <p:extLst>
      <p:ext uri="{BB962C8B-B14F-4D97-AF65-F5344CB8AC3E}">
        <p14:creationId xmlns:p14="http://schemas.microsoft.com/office/powerpoint/2010/main" val="1941938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05000"/>
            <a:ext cx="11176000" cy="4221163"/>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fld id="{EFCB95D9-5820-4C88-B1C0-30CD9AE1AB4C}" type="slidenum">
              <a:rPr lang="en-US" smtClean="0">
                <a:solidFill>
                  <a:srgbClr val="000000"/>
                </a:solidFill>
              </a:rPr>
              <a:pPr/>
              <a:t>‹#›</a:t>
            </a:fld>
            <a:endParaRPr lang="en-US">
              <a:solidFill>
                <a:srgbClr val="000000"/>
              </a:solidFill>
            </a:endParaRPr>
          </a:p>
        </p:txBody>
      </p:sp>
      <p:sp>
        <p:nvSpPr>
          <p:cNvPr id="6" name="Rectangle 15"/>
          <p:cNvSpPr>
            <a:spLocks noGrp="1" noChangeArrowheads="1"/>
          </p:cNvSpPr>
          <p:nvPr>
            <p:ph type="title"/>
          </p:nvPr>
        </p:nvSpPr>
        <p:spPr bwMode="auto">
          <a:xfrm>
            <a:off x="552451" y="47625"/>
            <a:ext cx="10312400" cy="1201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Tree>
    <p:extLst>
      <p:ext uri="{BB962C8B-B14F-4D97-AF65-F5344CB8AC3E}">
        <p14:creationId xmlns:p14="http://schemas.microsoft.com/office/powerpoint/2010/main" val="3687437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lvl1pPr>
              <a:defRPr/>
            </a:lvl1pPr>
          </a:lstStyle>
          <a:p>
            <a:fld id="{EFCB95D9-5820-4C88-B1C0-30CD9AE1AB4C}" type="slidenum">
              <a:rPr lang="en-US" smtClean="0">
                <a:solidFill>
                  <a:srgbClr val="000000"/>
                </a:solidFill>
              </a:rPr>
              <a:pPr/>
              <a:t>‹#›</a:t>
            </a:fld>
            <a:endParaRPr lang="en-US">
              <a:solidFill>
                <a:srgbClr val="000000"/>
              </a:solidFill>
            </a:endParaRPr>
          </a:p>
        </p:txBody>
      </p:sp>
      <p:sp>
        <p:nvSpPr>
          <p:cNvPr id="5" name="Rectangle 15"/>
          <p:cNvSpPr>
            <a:spLocks noGrp="1" noChangeArrowheads="1"/>
          </p:cNvSpPr>
          <p:nvPr>
            <p:ph type="title"/>
          </p:nvPr>
        </p:nvSpPr>
        <p:spPr bwMode="auto">
          <a:xfrm>
            <a:off x="552451" y="47625"/>
            <a:ext cx="10312400" cy="1201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Tree>
    <p:extLst>
      <p:ext uri="{BB962C8B-B14F-4D97-AF65-F5344CB8AC3E}">
        <p14:creationId xmlns:p14="http://schemas.microsoft.com/office/powerpoint/2010/main" val="3936575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fld id="{EFCB95D9-5820-4C88-B1C0-30CD9AE1AB4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07517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3" name="Line 7"/>
          <p:cNvSpPr>
            <a:spLocks noChangeShapeType="1"/>
          </p:cNvSpPr>
          <p:nvPr/>
        </p:nvSpPr>
        <p:spPr bwMode="auto">
          <a:xfrm>
            <a:off x="0" y="747713"/>
            <a:ext cx="12192000" cy="0"/>
          </a:xfrm>
          <a:prstGeom prst="line">
            <a:avLst/>
          </a:prstGeom>
          <a:noFill/>
          <a:ln w="9525">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400">
              <a:solidFill>
                <a:srgbClr val="000000"/>
              </a:solidFill>
            </a:endParaRPr>
          </a:p>
        </p:txBody>
      </p:sp>
      <p:sp>
        <p:nvSpPr>
          <p:cNvPr id="4" name="Line 11"/>
          <p:cNvSpPr>
            <a:spLocks noChangeShapeType="1"/>
          </p:cNvSpPr>
          <p:nvPr/>
        </p:nvSpPr>
        <p:spPr bwMode="auto">
          <a:xfrm>
            <a:off x="3257556" y="3752851"/>
            <a:ext cx="7630583" cy="0"/>
          </a:xfrm>
          <a:prstGeom prst="line">
            <a:avLst/>
          </a:prstGeom>
          <a:noFill/>
          <a:ln w="9525">
            <a:solidFill>
              <a:srgbClr val="0033CC"/>
            </a:solidFill>
            <a:round/>
            <a:headEnd/>
            <a:tailEnd/>
          </a:ln>
          <a:extLst>
            <a:ext uri="{909E8E84-426E-40DD-AFC4-6F175D3DCCD1}">
              <a14:hiddenFill xmlns:a14="http://schemas.microsoft.com/office/drawing/2010/main">
                <a:noFill/>
              </a14:hiddenFill>
            </a:ext>
          </a:extLst>
        </p:spPr>
        <p:txBody>
          <a:bodyPr/>
          <a:lstStyle/>
          <a:p>
            <a:endParaRPr lang="en-US" sz="2400">
              <a:solidFill>
                <a:srgbClr val="000000"/>
              </a:solidFill>
            </a:endParaRPr>
          </a:p>
        </p:txBody>
      </p:sp>
      <p:pic>
        <p:nvPicPr>
          <p:cNvPr id="5" name="Picture 2" descr="https://upload.wikimedia.org/wikipedia/commons/thumb/8/82/Seal_of_Massachusetts.svg/2000px-Seal_of_Massachusetts.sv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95351" y="2030413"/>
            <a:ext cx="1820333" cy="1365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4"/>
          <p:cNvSpPr>
            <a:spLocks noGrp="1" noChangeArrowheads="1"/>
          </p:cNvSpPr>
          <p:nvPr>
            <p:ph type="ctrTitle"/>
          </p:nvPr>
        </p:nvSpPr>
        <p:spPr>
          <a:xfrm>
            <a:off x="3033295" y="1814170"/>
            <a:ext cx="8093188" cy="1843431"/>
          </a:xfrm>
          <a:prstGeom prst="rect">
            <a:avLst/>
          </a:prstGeom>
        </p:spPr>
        <p:txBody>
          <a:bodyPr anchor="ctr"/>
          <a:lstStyle/>
          <a:p>
            <a:r>
              <a:rPr lang="en-US"/>
              <a:t>Commonwealth of Massachusetts</a:t>
            </a:r>
            <a:br>
              <a:rPr lang="en-US"/>
            </a:br>
            <a:br>
              <a:rPr lang="en-US"/>
            </a:br>
            <a:r>
              <a:rPr lang="en-US"/>
              <a:t>[SECRETARIAT]</a:t>
            </a:r>
            <a:br>
              <a:rPr lang="en-US"/>
            </a:br>
            <a:br>
              <a:rPr lang="en-US"/>
            </a:br>
            <a:r>
              <a:rPr lang="en-US"/>
              <a:t>Presentation to the Governor</a:t>
            </a:r>
          </a:p>
        </p:txBody>
      </p:sp>
    </p:spTree>
    <p:extLst>
      <p:ext uri="{BB962C8B-B14F-4D97-AF65-F5344CB8AC3E}">
        <p14:creationId xmlns:p14="http://schemas.microsoft.com/office/powerpoint/2010/main" val="3545517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5791" name="Rectangle 15"/>
          <p:cNvSpPr>
            <a:spLocks noGrp="1" noChangeArrowheads="1"/>
          </p:cNvSpPr>
          <p:nvPr>
            <p:ph type="title"/>
          </p:nvPr>
        </p:nvSpPr>
        <p:spPr bwMode="auto">
          <a:xfrm>
            <a:off x="552451" y="47625"/>
            <a:ext cx="10312400" cy="1201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pic>
        <p:nvPicPr>
          <p:cNvPr id="75799" name="Picture 23" descr="The Commonwealth of Massachusetts state s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972800" y="217488"/>
            <a:ext cx="863605" cy="74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5787" name="Rectangle 11"/>
          <p:cNvSpPr>
            <a:spLocks noGrp="1" noChangeArrowheads="1"/>
          </p:cNvSpPr>
          <p:nvPr>
            <p:ph type="body" idx="1"/>
          </p:nvPr>
        </p:nvSpPr>
        <p:spPr bwMode="auto">
          <a:xfrm>
            <a:off x="609600" y="1600206"/>
            <a:ext cx="11176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5790" name="Rectangle 14"/>
          <p:cNvSpPr>
            <a:spLocks noGrp="1" noChangeArrowheads="1"/>
          </p:cNvSpPr>
          <p:nvPr>
            <p:ph type="sldNum" sz="quarter" idx="4"/>
          </p:nvPr>
        </p:nvSpPr>
        <p:spPr bwMode="auto">
          <a:xfrm>
            <a:off x="9613905" y="6594482"/>
            <a:ext cx="2578100"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333">
                <a:latin typeface="Calibri" panose="020F0502020204030204" pitchFamily="34" charset="0"/>
                <a:cs typeface="+mn-cs"/>
              </a:defRPr>
            </a:lvl1pPr>
          </a:lstStyle>
          <a:p>
            <a:fld id="{EFCB95D9-5820-4C88-B1C0-30CD9AE1AB4C}" type="slidenum">
              <a:rPr lang="en-US" smtClean="0">
                <a:solidFill>
                  <a:srgbClr val="000000"/>
                </a:solidFill>
              </a:rPr>
              <a:pPr/>
              <a:t>‹#›</a:t>
            </a:fld>
            <a:endParaRPr lang="en-US">
              <a:solidFill>
                <a:srgbClr val="000000"/>
              </a:solidFill>
            </a:endParaRPr>
          </a:p>
        </p:txBody>
      </p:sp>
      <p:sp>
        <p:nvSpPr>
          <p:cNvPr id="75808" name="Line 32"/>
          <p:cNvSpPr>
            <a:spLocks noChangeShapeType="1"/>
          </p:cNvSpPr>
          <p:nvPr/>
        </p:nvSpPr>
        <p:spPr bwMode="auto">
          <a:xfrm>
            <a:off x="592667" y="1243020"/>
            <a:ext cx="11220451" cy="1587"/>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srgbClr val="000000"/>
              </a:solidFill>
              <a:latin typeface="Arial" charset="0"/>
            </a:endParaRPr>
          </a:p>
        </p:txBody>
      </p:sp>
    </p:spTree>
    <p:extLst>
      <p:ext uri="{BB962C8B-B14F-4D97-AF65-F5344CB8AC3E}">
        <p14:creationId xmlns:p14="http://schemas.microsoft.com/office/powerpoint/2010/main" val="22447047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rtl="0" eaLnBrk="1" fontAlgn="base" hangingPunct="1">
        <a:lnSpc>
          <a:spcPct val="90000"/>
        </a:lnSpc>
        <a:spcBef>
          <a:spcPct val="0"/>
        </a:spcBef>
        <a:spcAft>
          <a:spcPct val="0"/>
        </a:spcAft>
        <a:defRPr sz="3733"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3200" b="1">
          <a:solidFill>
            <a:srgbClr val="0033CC"/>
          </a:solidFill>
          <a:latin typeface="Verdana" pitchFamily="34" charset="0"/>
          <a:cs typeface="Arial" charset="0"/>
        </a:defRPr>
      </a:lvl2pPr>
      <a:lvl3pPr algn="l" rtl="0" eaLnBrk="1" fontAlgn="base" hangingPunct="1">
        <a:spcBef>
          <a:spcPct val="0"/>
        </a:spcBef>
        <a:spcAft>
          <a:spcPct val="0"/>
        </a:spcAft>
        <a:defRPr sz="3200" b="1">
          <a:solidFill>
            <a:srgbClr val="0033CC"/>
          </a:solidFill>
          <a:latin typeface="Verdana" pitchFamily="34" charset="0"/>
          <a:cs typeface="Arial" charset="0"/>
        </a:defRPr>
      </a:lvl3pPr>
      <a:lvl4pPr algn="l" rtl="0" eaLnBrk="1" fontAlgn="base" hangingPunct="1">
        <a:spcBef>
          <a:spcPct val="0"/>
        </a:spcBef>
        <a:spcAft>
          <a:spcPct val="0"/>
        </a:spcAft>
        <a:defRPr sz="3200" b="1">
          <a:solidFill>
            <a:srgbClr val="0033CC"/>
          </a:solidFill>
          <a:latin typeface="Verdana" pitchFamily="34" charset="0"/>
          <a:cs typeface="Arial" charset="0"/>
        </a:defRPr>
      </a:lvl4pPr>
      <a:lvl5pPr algn="l" rtl="0" eaLnBrk="1" fontAlgn="base" hangingPunct="1">
        <a:spcBef>
          <a:spcPct val="0"/>
        </a:spcBef>
        <a:spcAft>
          <a:spcPct val="0"/>
        </a:spcAft>
        <a:defRPr sz="3200" b="1">
          <a:solidFill>
            <a:srgbClr val="0033CC"/>
          </a:solidFill>
          <a:latin typeface="Verdana" pitchFamily="34" charset="0"/>
          <a:cs typeface="Arial" charset="0"/>
        </a:defRPr>
      </a:lvl5pPr>
      <a:lvl6pPr marL="609585" algn="l" rtl="0" eaLnBrk="1" fontAlgn="base" hangingPunct="1">
        <a:spcBef>
          <a:spcPct val="0"/>
        </a:spcBef>
        <a:spcAft>
          <a:spcPct val="0"/>
        </a:spcAft>
        <a:defRPr sz="3200" b="1">
          <a:solidFill>
            <a:srgbClr val="0033CC"/>
          </a:solidFill>
          <a:latin typeface="Verdana" pitchFamily="34" charset="0"/>
          <a:cs typeface="Arial" charset="0"/>
        </a:defRPr>
      </a:lvl6pPr>
      <a:lvl7pPr marL="1219170" algn="l" rtl="0" eaLnBrk="1" fontAlgn="base" hangingPunct="1">
        <a:spcBef>
          <a:spcPct val="0"/>
        </a:spcBef>
        <a:spcAft>
          <a:spcPct val="0"/>
        </a:spcAft>
        <a:defRPr sz="3200" b="1">
          <a:solidFill>
            <a:srgbClr val="0033CC"/>
          </a:solidFill>
          <a:latin typeface="Verdana" pitchFamily="34" charset="0"/>
          <a:cs typeface="Arial" charset="0"/>
        </a:defRPr>
      </a:lvl7pPr>
      <a:lvl8pPr marL="1828754" algn="l" rtl="0" eaLnBrk="1" fontAlgn="base" hangingPunct="1">
        <a:spcBef>
          <a:spcPct val="0"/>
        </a:spcBef>
        <a:spcAft>
          <a:spcPct val="0"/>
        </a:spcAft>
        <a:defRPr sz="3200" b="1">
          <a:solidFill>
            <a:srgbClr val="0033CC"/>
          </a:solidFill>
          <a:latin typeface="Verdana" pitchFamily="34" charset="0"/>
          <a:cs typeface="Arial" charset="0"/>
        </a:defRPr>
      </a:lvl8pPr>
      <a:lvl9pPr marL="2438339" algn="l" rtl="0" eaLnBrk="1" fontAlgn="base" hangingPunct="1">
        <a:spcBef>
          <a:spcPct val="0"/>
        </a:spcBef>
        <a:spcAft>
          <a:spcPct val="0"/>
        </a:spcAft>
        <a:defRPr sz="3200" b="1">
          <a:solidFill>
            <a:srgbClr val="0033CC"/>
          </a:solidFill>
          <a:latin typeface="Verdana" pitchFamily="34" charset="0"/>
          <a:cs typeface="Arial" charset="0"/>
        </a:defRPr>
      </a:lvl9pPr>
    </p:titleStyle>
    <p:bodyStyle>
      <a:lvl1pPr marL="304792" indent="-304792" algn="l" rtl="0" eaLnBrk="1" fontAlgn="base" hangingPunct="1">
        <a:spcBef>
          <a:spcPct val="100000"/>
        </a:spcBef>
        <a:spcAft>
          <a:spcPct val="0"/>
        </a:spcAft>
        <a:buClr>
          <a:srgbClr val="0033CC"/>
        </a:buClr>
        <a:buChar char="•"/>
        <a:defRPr sz="3200" b="1">
          <a:solidFill>
            <a:schemeClr val="tx1"/>
          </a:solidFill>
          <a:latin typeface="Calibri" panose="020F0502020204030204" pitchFamily="34" charset="0"/>
          <a:ea typeface="+mn-ea"/>
          <a:cs typeface="+mn-cs"/>
        </a:defRPr>
      </a:lvl1pPr>
      <a:lvl2pPr marL="768331" indent="-311143" algn="l" rtl="0" eaLnBrk="1" fontAlgn="base" hangingPunct="1">
        <a:spcBef>
          <a:spcPct val="20000"/>
        </a:spcBef>
        <a:spcAft>
          <a:spcPct val="0"/>
        </a:spcAft>
        <a:buClr>
          <a:srgbClr val="0033CC"/>
        </a:buClr>
        <a:buFont typeface="Arial" charset="0"/>
        <a:buChar char="–"/>
        <a:defRPr sz="2667">
          <a:solidFill>
            <a:schemeClr val="tx1"/>
          </a:solidFill>
          <a:latin typeface="Calibri" panose="020F0502020204030204" pitchFamily="34" charset="0"/>
          <a:cs typeface="+mn-cs"/>
        </a:defRPr>
      </a:lvl2pPr>
      <a:lvl3pPr marL="1219170" indent="-298443" algn="l" rtl="0" eaLnBrk="1" fontAlgn="base" hangingPunct="1">
        <a:spcBef>
          <a:spcPct val="20000"/>
        </a:spcBef>
        <a:spcAft>
          <a:spcPct val="0"/>
        </a:spcAft>
        <a:buClr>
          <a:srgbClr val="0033CC"/>
        </a:buClr>
        <a:buChar char="•"/>
        <a:defRPr sz="2667">
          <a:solidFill>
            <a:schemeClr val="tx1"/>
          </a:solidFill>
          <a:latin typeface="Calibri" panose="020F0502020204030204" pitchFamily="34" charset="0"/>
          <a:cs typeface="+mn-cs"/>
        </a:defRPr>
      </a:lvl3pPr>
      <a:lvl4pPr marL="1682709" indent="-311143" algn="l" rtl="0" eaLnBrk="1" fontAlgn="base" hangingPunct="1">
        <a:spcBef>
          <a:spcPct val="20000"/>
        </a:spcBef>
        <a:spcAft>
          <a:spcPct val="0"/>
        </a:spcAft>
        <a:buClr>
          <a:srgbClr val="0033CC"/>
        </a:buClr>
        <a:buChar char="–"/>
        <a:defRPr sz="2667">
          <a:solidFill>
            <a:schemeClr val="tx1"/>
          </a:solidFill>
          <a:latin typeface="Calibri" panose="020F0502020204030204" pitchFamily="34" charset="0"/>
          <a:cs typeface="+mn-cs"/>
        </a:defRPr>
      </a:lvl4pPr>
      <a:lvl5pPr marL="2133547" indent="-298443" algn="l" rtl="0" eaLnBrk="1" fontAlgn="base" hangingPunct="1">
        <a:spcBef>
          <a:spcPct val="20000"/>
        </a:spcBef>
        <a:spcAft>
          <a:spcPct val="0"/>
        </a:spcAft>
        <a:buClr>
          <a:srgbClr val="0033CC"/>
        </a:buClr>
        <a:buChar char="»"/>
        <a:defRPr sz="2667">
          <a:solidFill>
            <a:schemeClr val="tx1"/>
          </a:solidFill>
          <a:latin typeface="Calibri" panose="020F0502020204030204" pitchFamily="34" charset="0"/>
          <a:cs typeface="+mn-cs"/>
        </a:defRPr>
      </a:lvl5pPr>
      <a:lvl6pPr marL="2743131" indent="-298443" algn="l" rtl="0" eaLnBrk="1" fontAlgn="base" hangingPunct="1">
        <a:spcBef>
          <a:spcPct val="20000"/>
        </a:spcBef>
        <a:spcAft>
          <a:spcPct val="0"/>
        </a:spcAft>
        <a:buClr>
          <a:srgbClr val="0033CC"/>
        </a:buClr>
        <a:buChar char="»"/>
        <a:defRPr sz="2667">
          <a:solidFill>
            <a:schemeClr val="tx1"/>
          </a:solidFill>
          <a:latin typeface="+mn-lt"/>
          <a:cs typeface="+mn-cs"/>
        </a:defRPr>
      </a:lvl6pPr>
      <a:lvl7pPr marL="3352716" indent="-298443" algn="l" rtl="0" eaLnBrk="1" fontAlgn="base" hangingPunct="1">
        <a:spcBef>
          <a:spcPct val="20000"/>
        </a:spcBef>
        <a:spcAft>
          <a:spcPct val="0"/>
        </a:spcAft>
        <a:buClr>
          <a:srgbClr val="0033CC"/>
        </a:buClr>
        <a:buChar char="»"/>
        <a:defRPr sz="2667">
          <a:solidFill>
            <a:schemeClr val="tx1"/>
          </a:solidFill>
          <a:latin typeface="+mn-lt"/>
          <a:cs typeface="+mn-cs"/>
        </a:defRPr>
      </a:lvl7pPr>
      <a:lvl8pPr marL="3962301" indent="-298443" algn="l" rtl="0" eaLnBrk="1" fontAlgn="base" hangingPunct="1">
        <a:spcBef>
          <a:spcPct val="20000"/>
        </a:spcBef>
        <a:spcAft>
          <a:spcPct val="0"/>
        </a:spcAft>
        <a:buClr>
          <a:srgbClr val="0033CC"/>
        </a:buClr>
        <a:buChar char="»"/>
        <a:defRPr sz="2667">
          <a:solidFill>
            <a:schemeClr val="tx1"/>
          </a:solidFill>
          <a:latin typeface="+mn-lt"/>
          <a:cs typeface="+mn-cs"/>
        </a:defRPr>
      </a:lvl8pPr>
      <a:lvl9pPr marL="4571886" indent="-298443" algn="l" rtl="0" eaLnBrk="1" fontAlgn="base" hangingPunct="1">
        <a:spcBef>
          <a:spcPct val="20000"/>
        </a:spcBef>
        <a:spcAft>
          <a:spcPct val="0"/>
        </a:spcAft>
        <a:buClr>
          <a:srgbClr val="0033CC"/>
        </a:buClr>
        <a:buChar char="»"/>
        <a:defRPr sz="2667">
          <a:solidFill>
            <a:schemeClr val="tx1"/>
          </a:solidFill>
          <a:latin typeface="+mn-lt"/>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deborah.a.walcott@mass.gov"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margaret.gilligan@mass.gov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1" y="2520462"/>
            <a:ext cx="8655962" cy="2457451"/>
          </a:xfrm>
        </p:spPr>
        <p:txBody>
          <a:bodyPr>
            <a:normAutofit/>
          </a:bodyPr>
          <a:lstStyle/>
          <a:p>
            <a:r>
              <a:rPr lang="en-US">
                <a:latin typeface="Gotham" panose="02000504050000020004" pitchFamily="2" charset="0"/>
              </a:rPr>
              <a:t>FY24 Apprenticeship Funding Enhancement for MassHire SME’s</a:t>
            </a:r>
            <a:endParaRPr lang="en-US" sz="4800">
              <a:latin typeface="Gotham" panose="02000504050000020004" pitchFamily="2" charset="0"/>
              <a:cs typeface="Arial" panose="020B0604020202020204" pitchFamily="34" charset="0"/>
            </a:endParaRPr>
          </a:p>
        </p:txBody>
      </p:sp>
      <p:sp>
        <p:nvSpPr>
          <p:cNvPr id="3" name="Subtitle 2"/>
          <p:cNvSpPr>
            <a:spLocks noGrp="1"/>
          </p:cNvSpPr>
          <p:nvPr>
            <p:ph type="subTitle" idx="4294967295"/>
          </p:nvPr>
        </p:nvSpPr>
        <p:spPr>
          <a:xfrm>
            <a:off x="3105169" y="4323366"/>
            <a:ext cx="8534400" cy="1752600"/>
          </a:xfrm>
        </p:spPr>
        <p:txBody>
          <a:bodyPr>
            <a:noAutofit/>
          </a:bodyPr>
          <a:lstStyle/>
          <a:p>
            <a:pPr marL="0" indent="0">
              <a:spcBef>
                <a:spcPts val="0"/>
              </a:spcBef>
              <a:buNone/>
            </a:pPr>
            <a:r>
              <a:rPr lang="en-US" sz="4800">
                <a:latin typeface="Gotham"/>
                <a:cs typeface="Arial"/>
              </a:rPr>
              <a:t>March 18, 2024</a:t>
            </a:r>
          </a:p>
          <a:p>
            <a:pPr marL="0" indent="0">
              <a:spcBef>
                <a:spcPts val="0"/>
              </a:spcBef>
              <a:buNone/>
            </a:pPr>
            <a:r>
              <a:rPr lang="en-US" sz="4800">
                <a:latin typeface="Gotham"/>
                <a:cs typeface="Arial"/>
              </a:rPr>
              <a:t>1:00 PM</a:t>
            </a:r>
          </a:p>
        </p:txBody>
      </p:sp>
    </p:spTree>
    <p:extLst>
      <p:ext uri="{BB962C8B-B14F-4D97-AF65-F5344CB8AC3E}">
        <p14:creationId xmlns:p14="http://schemas.microsoft.com/office/powerpoint/2010/main" val="234030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02173A-E1D9-478F-B2A7-D0E1906023F0}"/>
              </a:ext>
            </a:extLst>
          </p:cNvPr>
          <p:cNvSpPr>
            <a:spLocks noGrp="1"/>
          </p:cNvSpPr>
          <p:nvPr>
            <p:ph type="title"/>
          </p:nvPr>
        </p:nvSpPr>
        <p:spPr/>
        <p:txBody>
          <a:bodyPr/>
          <a:lstStyle/>
          <a:p>
            <a:r>
              <a:rPr lang="en-US"/>
              <a:t>Apprenticeship Grant Funding Enhancement</a:t>
            </a:r>
          </a:p>
        </p:txBody>
      </p:sp>
      <p:sp>
        <p:nvSpPr>
          <p:cNvPr id="5" name="Content Placeholder 1">
            <a:extLst>
              <a:ext uri="{FF2B5EF4-FFF2-40B4-BE49-F238E27FC236}">
                <a16:creationId xmlns:a16="http://schemas.microsoft.com/office/drawing/2014/main" id="{E47B803D-323D-40B8-9904-9D2A5E1020D8}"/>
              </a:ext>
            </a:extLst>
          </p:cNvPr>
          <p:cNvSpPr>
            <a:spLocks noGrp="1"/>
          </p:cNvSpPr>
          <p:nvPr>
            <p:ph idx="1"/>
          </p:nvPr>
        </p:nvSpPr>
        <p:spPr>
          <a:xfrm>
            <a:off x="552451" y="1561103"/>
            <a:ext cx="10375961" cy="4608878"/>
          </a:xfrm>
        </p:spPr>
        <p:txBody>
          <a:bodyPr/>
          <a:lstStyle/>
          <a:p>
            <a:pPr marL="304165" indent="-304165"/>
            <a:r>
              <a:rPr lang="en-US" sz="2400" b="0">
                <a:latin typeface="Calibri"/>
              </a:rPr>
              <a:t>Apprenticeship Subject Matter Expert (SME) funds are now available through June 30, 2024.</a:t>
            </a:r>
          </a:p>
          <a:p>
            <a:pPr marL="304165" indent="-304165"/>
            <a:r>
              <a:rPr lang="en-US" sz="2400" b="0">
                <a:latin typeface="Calibri"/>
              </a:rPr>
              <a:t>The purpose of these funds is to establish and expand the role of business representatives and jobseeker navigators as apprenticeship Subject Matter Experts (SME’s) throughout the Commonwealth’s workforce system.  </a:t>
            </a:r>
            <a:endParaRPr lang="en-US" sz="2400" b="0"/>
          </a:p>
          <a:p>
            <a:pPr marL="304165" indent="-304165"/>
            <a:r>
              <a:rPr lang="en-US" sz="2400" b="0">
                <a:latin typeface="Calibri"/>
              </a:rPr>
              <a:t>Grants must be used to allocate workforce board staff time that is focused on Apprenticeship in partnership with the Division of Apprentice Standards. </a:t>
            </a:r>
            <a:endParaRPr lang="en-US" sz="2400" b="0"/>
          </a:p>
          <a:p>
            <a:pPr marL="304165" indent="-304165"/>
            <a:r>
              <a:rPr lang="en-US" sz="2400" b="0">
                <a:latin typeface="Calibri"/>
              </a:rPr>
              <a:t>The Division of Apprentice Standards will assist MassHire staff implement the SME program by providing resources and a participant training schedule.</a:t>
            </a:r>
          </a:p>
          <a:p>
            <a:pPr marL="0" indent="0">
              <a:buNone/>
            </a:pPr>
            <a:endParaRPr lang="en-US" sz="2400" b="0"/>
          </a:p>
          <a:p>
            <a:pPr marL="304165" indent="-304165"/>
            <a:endParaRPr lang="en-US" sz="2400" b="0"/>
          </a:p>
          <a:p>
            <a:pPr marL="304165" indent="-304165"/>
            <a:endParaRPr lang="en-US" sz="2000"/>
          </a:p>
          <a:p>
            <a:pPr marL="767715" lvl="1" indent="-310515"/>
            <a:endParaRPr lang="en-US" sz="1800"/>
          </a:p>
        </p:txBody>
      </p:sp>
    </p:spTree>
    <p:extLst>
      <p:ext uri="{BB962C8B-B14F-4D97-AF65-F5344CB8AC3E}">
        <p14:creationId xmlns:p14="http://schemas.microsoft.com/office/powerpoint/2010/main" val="2322840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02173A-E1D9-478F-B2A7-D0E1906023F0}"/>
              </a:ext>
            </a:extLst>
          </p:cNvPr>
          <p:cNvSpPr>
            <a:spLocks noGrp="1"/>
          </p:cNvSpPr>
          <p:nvPr>
            <p:ph type="title"/>
          </p:nvPr>
        </p:nvSpPr>
        <p:spPr/>
        <p:txBody>
          <a:bodyPr/>
          <a:lstStyle/>
          <a:p>
            <a:r>
              <a:rPr lang="en-US"/>
              <a:t>Overview</a:t>
            </a:r>
          </a:p>
        </p:txBody>
      </p:sp>
      <p:sp>
        <p:nvSpPr>
          <p:cNvPr id="5" name="Content Placeholder 1">
            <a:extLst>
              <a:ext uri="{FF2B5EF4-FFF2-40B4-BE49-F238E27FC236}">
                <a16:creationId xmlns:a16="http://schemas.microsoft.com/office/drawing/2014/main" id="{E47B803D-323D-40B8-9904-9D2A5E1020D8}"/>
              </a:ext>
            </a:extLst>
          </p:cNvPr>
          <p:cNvSpPr>
            <a:spLocks noGrp="1"/>
          </p:cNvSpPr>
          <p:nvPr>
            <p:ph idx="1"/>
          </p:nvPr>
        </p:nvSpPr>
        <p:spPr>
          <a:xfrm>
            <a:off x="552451" y="1260147"/>
            <a:ext cx="11247663" cy="5253867"/>
          </a:xfrm>
        </p:spPr>
        <p:txBody>
          <a:bodyPr/>
          <a:lstStyle/>
          <a:p>
            <a:pPr marL="304165" indent="-304165">
              <a:spcBef>
                <a:spcPts val="0"/>
              </a:spcBef>
            </a:pPr>
            <a:r>
              <a:rPr lang="en-US" sz="2400" b="0">
                <a:latin typeface="Calibri"/>
              </a:rPr>
              <a:t>DAS is seeking new and existing </a:t>
            </a:r>
            <a:r>
              <a:rPr lang="en-US" sz="2400" b="0" err="1">
                <a:latin typeface="Calibri"/>
              </a:rPr>
              <a:t>MassHire</a:t>
            </a:r>
            <a:r>
              <a:rPr lang="en-US" sz="2400" b="0">
                <a:latin typeface="Calibri"/>
              </a:rPr>
              <a:t> workforce board partners to participate in the pilot through existing workforce board contracts with Department of Career Services.</a:t>
            </a:r>
          </a:p>
          <a:p>
            <a:pPr marL="0" indent="0">
              <a:spcBef>
                <a:spcPts val="0"/>
              </a:spcBef>
              <a:buNone/>
            </a:pPr>
            <a:endParaRPr lang="en-US" sz="1400"/>
          </a:p>
          <a:p>
            <a:pPr marL="304165" indent="-304165">
              <a:spcBef>
                <a:spcPts val="0"/>
              </a:spcBef>
            </a:pPr>
            <a:r>
              <a:rPr lang="en-US" sz="2400" b="0">
                <a:latin typeface="Calibri"/>
              </a:rPr>
              <a:t>FY23 SME Partners included: Bristol, Greater New Bedford, Hampden, Lowell, </a:t>
            </a:r>
            <a:endParaRPr lang="en-US" sz="2400" b="0"/>
          </a:p>
          <a:p>
            <a:pPr marL="0" indent="0">
              <a:spcBef>
                <a:spcPts val="0"/>
              </a:spcBef>
              <a:buNone/>
            </a:pPr>
            <a:r>
              <a:rPr lang="en-US" sz="2400" b="0">
                <a:latin typeface="Calibri"/>
              </a:rPr>
              <a:t>    Metro South/West and North Central Workforce Boards.</a:t>
            </a:r>
            <a:endParaRPr lang="en-US" sz="1800" b="0">
              <a:latin typeface="Calibri"/>
            </a:endParaRPr>
          </a:p>
          <a:p>
            <a:pPr marL="0" indent="0">
              <a:spcBef>
                <a:spcPts val="0"/>
              </a:spcBef>
              <a:buNone/>
            </a:pPr>
            <a:endParaRPr lang="en-US" sz="1400" b="0"/>
          </a:p>
          <a:p>
            <a:pPr marL="304165" indent="-304165">
              <a:spcBef>
                <a:spcPts val="0"/>
              </a:spcBef>
            </a:pPr>
            <a:r>
              <a:rPr lang="en-US" sz="2400" b="0">
                <a:solidFill>
                  <a:srgbClr val="000000"/>
                </a:solidFill>
                <a:latin typeface="Calibri"/>
              </a:rPr>
              <a:t>Funding will</a:t>
            </a:r>
            <a:r>
              <a:rPr lang="en-US" sz="2400" b="0">
                <a:latin typeface="Calibri"/>
              </a:rPr>
              <a:t> be made available to WB’s in FY24 through June 30, 2024, to fund up to 1 FTE of existing (multiple) staff to be Apprenticeship SME’s.  An additional pool of DAS Supportive Services funding is available for participants referred to Registered Apprenticeship opportunities. </a:t>
            </a:r>
            <a:endParaRPr lang="en-US" sz="2400" b="0"/>
          </a:p>
          <a:p>
            <a:pPr marL="304165" indent="-304165">
              <a:spcBef>
                <a:spcPts val="0"/>
              </a:spcBef>
            </a:pPr>
            <a:endParaRPr lang="en-US" sz="1400" b="0"/>
          </a:p>
          <a:p>
            <a:pPr marL="0" indent="0">
              <a:spcBef>
                <a:spcPts val="0"/>
              </a:spcBef>
              <a:buNone/>
            </a:pPr>
            <a:endParaRPr lang="en-US" sz="800" b="0"/>
          </a:p>
          <a:p>
            <a:pPr marL="304165" indent="-304165">
              <a:spcBef>
                <a:spcPts val="0"/>
              </a:spcBef>
            </a:pPr>
            <a:r>
              <a:rPr lang="en-US" sz="2400" b="0">
                <a:latin typeface="Calibri"/>
              </a:rPr>
              <a:t>FY24 Partner Scopes of Work will be renewed upon request. Additional WB’s must propose basic Scopes of Work by March 21, 2024.  Requested funding is estimated to be available via DCS contract w/o April 1, 2024.  All services must be tracked in MOSES.  </a:t>
            </a:r>
          </a:p>
          <a:p>
            <a:pPr marL="304165" indent="-304165"/>
            <a:endParaRPr lang="en-US" sz="2000"/>
          </a:p>
          <a:p>
            <a:pPr marL="767715" lvl="1" indent="-310515"/>
            <a:endParaRPr lang="en-US" sz="1800"/>
          </a:p>
        </p:txBody>
      </p:sp>
    </p:spTree>
    <p:extLst>
      <p:ext uri="{BB962C8B-B14F-4D97-AF65-F5344CB8AC3E}">
        <p14:creationId xmlns:p14="http://schemas.microsoft.com/office/powerpoint/2010/main" val="3589729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02173A-E1D9-478F-B2A7-D0E1906023F0}"/>
              </a:ext>
            </a:extLst>
          </p:cNvPr>
          <p:cNvSpPr>
            <a:spLocks noGrp="1"/>
          </p:cNvSpPr>
          <p:nvPr>
            <p:ph type="title"/>
          </p:nvPr>
        </p:nvSpPr>
        <p:spPr/>
        <p:txBody>
          <a:bodyPr/>
          <a:lstStyle/>
          <a:p>
            <a:r>
              <a:rPr lang="en-US"/>
              <a:t>Overview (continued)</a:t>
            </a:r>
          </a:p>
        </p:txBody>
      </p:sp>
      <p:sp>
        <p:nvSpPr>
          <p:cNvPr id="5" name="Content Placeholder 1">
            <a:extLst>
              <a:ext uri="{FF2B5EF4-FFF2-40B4-BE49-F238E27FC236}">
                <a16:creationId xmlns:a16="http://schemas.microsoft.com/office/drawing/2014/main" id="{E47B803D-323D-40B8-9904-9D2A5E1020D8}"/>
              </a:ext>
            </a:extLst>
          </p:cNvPr>
          <p:cNvSpPr>
            <a:spLocks noGrp="1"/>
          </p:cNvSpPr>
          <p:nvPr>
            <p:ph idx="1"/>
          </p:nvPr>
        </p:nvSpPr>
        <p:spPr>
          <a:xfrm>
            <a:off x="552451" y="612558"/>
            <a:ext cx="10216163" cy="5841507"/>
          </a:xfrm>
        </p:spPr>
        <p:txBody>
          <a:bodyPr/>
          <a:lstStyle/>
          <a:p>
            <a:endParaRPr lang="en-US" sz="2000"/>
          </a:p>
          <a:p>
            <a:r>
              <a:rPr lang="en-US" sz="2400" b="0"/>
              <a:t>Allocation of staffing will be identified by individual MassHires and is not limited to any specific role (funding can be used to partially fund Market Makers or staff implementing Upskilling grants, CSEP, other, as long as work is directly related to Apprenticeship).</a:t>
            </a:r>
          </a:p>
          <a:p>
            <a:pPr marL="304792" marR="0" lvl="0" indent="-304792" algn="l" defTabSz="914400" rtl="0" eaLnBrk="1" fontAlgn="base" latinLnBrk="0" hangingPunct="1">
              <a:lnSpc>
                <a:spcPct val="100000"/>
              </a:lnSpc>
              <a:spcBef>
                <a:spcPct val="100000"/>
              </a:spcBef>
              <a:spcAft>
                <a:spcPct val="0"/>
              </a:spcAft>
              <a:buClr>
                <a:srgbClr val="0033CC"/>
              </a:buClr>
              <a:buSzTx/>
              <a:buFontTx/>
              <a:buChar char="•"/>
              <a:tabLst/>
              <a:defRPr/>
            </a:pPr>
            <a:r>
              <a:rPr kumimoji="0" lang="en-US" sz="2400" b="0" i="0" u="none" strike="noStrike" kern="0" cap="none" spc="0" normalizeH="0" baseline="0" noProof="0">
                <a:ln>
                  <a:noFill/>
                </a:ln>
                <a:solidFill>
                  <a:srgbClr val="000000"/>
                </a:solidFill>
                <a:effectLst/>
                <a:uLnTx/>
                <a:uFillTx/>
                <a:latin typeface="Calibri" panose="020F0502020204030204" pitchFamily="34" charset="0"/>
                <a:ea typeface="+mn-ea"/>
                <a:cs typeface="Arial"/>
              </a:rPr>
              <a:t>DAS staff will provide regular training and support, and share digital marketing resources and materials with MassHire SME staff</a:t>
            </a:r>
            <a:r>
              <a:rPr lang="en-US" sz="2400" b="0">
                <a:solidFill>
                  <a:srgbClr val="000000"/>
                </a:solidFill>
                <a:cs typeface="Arial"/>
              </a:rPr>
              <a:t>. DAS staff will </a:t>
            </a:r>
            <a:r>
              <a:rPr kumimoji="0" lang="en-US" sz="2400" b="0" i="0" u="none" strike="noStrike" kern="0" cap="none" spc="0" normalizeH="0" baseline="0" noProof="0">
                <a:ln>
                  <a:noFill/>
                </a:ln>
                <a:solidFill>
                  <a:srgbClr val="000000"/>
                </a:solidFill>
                <a:effectLst/>
                <a:uLnTx/>
                <a:uFillTx/>
                <a:latin typeface="Calibri" panose="020F0502020204030204" pitchFamily="34" charset="0"/>
                <a:ea typeface="+mn-ea"/>
                <a:cs typeface="Arial"/>
              </a:rPr>
              <a:t>conduct follow up with any employer referred to DAS for Apprenticeship Program registration, and receive outcome data directly from DCS MOSES reports.</a:t>
            </a:r>
          </a:p>
          <a:p>
            <a:r>
              <a:rPr lang="en-US" sz="2400" b="0"/>
              <a:t>Funding is not intended to supplement existing DAS Apprenticeship grants, but to fund staffing necessary to conduct general apprenticeship business development and participant referral to increase the number of businesses and jobseekers participating in registered apprenticeship. </a:t>
            </a:r>
            <a:endParaRPr lang="en-US" sz="1467"/>
          </a:p>
          <a:p>
            <a:endParaRPr lang="en-US" sz="2000"/>
          </a:p>
          <a:p>
            <a:pPr lvl="1"/>
            <a:endParaRPr lang="en-US" sz="1800"/>
          </a:p>
        </p:txBody>
      </p:sp>
    </p:spTree>
    <p:extLst>
      <p:ext uri="{BB962C8B-B14F-4D97-AF65-F5344CB8AC3E}">
        <p14:creationId xmlns:p14="http://schemas.microsoft.com/office/powerpoint/2010/main" val="1938844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02173A-E1D9-478F-B2A7-D0E1906023F0}"/>
              </a:ext>
            </a:extLst>
          </p:cNvPr>
          <p:cNvSpPr>
            <a:spLocks noGrp="1"/>
          </p:cNvSpPr>
          <p:nvPr>
            <p:ph type="title"/>
          </p:nvPr>
        </p:nvSpPr>
        <p:spPr/>
        <p:txBody>
          <a:bodyPr/>
          <a:lstStyle/>
          <a:p>
            <a:r>
              <a:rPr lang="en-US"/>
              <a:t>Minimum Scope of Work</a:t>
            </a:r>
          </a:p>
        </p:txBody>
      </p:sp>
      <p:sp>
        <p:nvSpPr>
          <p:cNvPr id="5" name="Content Placeholder 1">
            <a:extLst>
              <a:ext uri="{FF2B5EF4-FFF2-40B4-BE49-F238E27FC236}">
                <a16:creationId xmlns:a16="http://schemas.microsoft.com/office/drawing/2014/main" id="{E47B803D-323D-40B8-9904-9D2A5E1020D8}"/>
              </a:ext>
            </a:extLst>
          </p:cNvPr>
          <p:cNvSpPr>
            <a:spLocks noGrp="1"/>
          </p:cNvSpPr>
          <p:nvPr>
            <p:ph idx="1"/>
          </p:nvPr>
        </p:nvSpPr>
        <p:spPr>
          <a:xfrm>
            <a:off x="552451" y="1467215"/>
            <a:ext cx="11158903" cy="2934586"/>
          </a:xfrm>
        </p:spPr>
        <p:txBody>
          <a:bodyPr/>
          <a:lstStyle/>
          <a:p>
            <a:r>
              <a:rPr lang="en-US" sz="2400"/>
              <a:t>MassHire Apprenticeship SME (funded staff role) will deliver, at minimum:</a:t>
            </a:r>
          </a:p>
          <a:p>
            <a:pPr lvl="1"/>
            <a:r>
              <a:rPr lang="en-US" sz="2200"/>
              <a:t>Conduct employer outreach and include information regarding Registered Apprenticeship (e.g., digital marketing materials, Tax Credit information, etc.); refer employers to DAS Apprenticeship Liaison staff to engage employers in apprenticeship model (as appropriate) and enter data in MOSES to track outreach.</a:t>
            </a:r>
          </a:p>
          <a:p>
            <a:pPr lvl="1"/>
            <a:r>
              <a:rPr lang="en-US" sz="2200"/>
              <a:t>Host at least one large outreach event to market Registered Apprenticeship to local employers and track participation in MOSES.</a:t>
            </a:r>
          </a:p>
          <a:p>
            <a:pPr lvl="1"/>
            <a:r>
              <a:rPr lang="en-US" sz="2200"/>
              <a:t>Recruit and refer jobseekers for Apprenticeship Opportunities, targeting underemployed and DW’s, and track the referrals in MOSES.</a:t>
            </a:r>
          </a:p>
          <a:p>
            <a:pPr lvl="1"/>
            <a:r>
              <a:rPr lang="en-US" sz="2200"/>
              <a:t>Report in MOSES (monthly review of data): Staff will track in MOSES and produce a monthly report on employer touches, referrals, and events (in-person or virtual);  and Jobseekers referred to apprenticeship opportunities.</a:t>
            </a:r>
          </a:p>
          <a:p>
            <a:pPr lvl="1"/>
            <a:r>
              <a:rPr lang="en-US" sz="2200"/>
              <a:t>Provide “close out” narrative to DAS regarding progress including any employer outreach names and event descriptions.</a:t>
            </a:r>
          </a:p>
          <a:p>
            <a:pPr marL="457188" lvl="1" indent="0" defTabSz="1219170">
              <a:buNone/>
              <a:defRPr/>
            </a:pPr>
            <a:endParaRPr lang="en-US" sz="1467">
              <a:solidFill>
                <a:srgbClr val="000000"/>
              </a:solidFill>
              <a:cs typeface="Arial"/>
            </a:endParaRPr>
          </a:p>
          <a:p>
            <a:pPr lvl="1"/>
            <a:endParaRPr lang="en-US" sz="1467"/>
          </a:p>
          <a:p>
            <a:pPr lvl="1"/>
            <a:endParaRPr lang="en-US" sz="1467"/>
          </a:p>
          <a:p>
            <a:endParaRPr lang="en-US" sz="2000"/>
          </a:p>
          <a:p>
            <a:pPr lvl="1"/>
            <a:endParaRPr lang="en-US" sz="1800"/>
          </a:p>
        </p:txBody>
      </p:sp>
    </p:spTree>
    <p:extLst>
      <p:ext uri="{BB962C8B-B14F-4D97-AF65-F5344CB8AC3E}">
        <p14:creationId xmlns:p14="http://schemas.microsoft.com/office/powerpoint/2010/main" val="4186378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a:solidFill>
                  <a:schemeClr val="accent2">
                    <a:lumMod val="50000"/>
                  </a:schemeClr>
                </a:solidFill>
                <a:latin typeface="Gotham" panose="02000504050000020004" pitchFamily="2" charset="0"/>
              </a:rPr>
              <a:t>Timeline</a:t>
            </a:r>
          </a:p>
        </p:txBody>
      </p:sp>
      <p:graphicFrame>
        <p:nvGraphicFramePr>
          <p:cNvPr id="4" name="Table 4">
            <a:extLst>
              <a:ext uri="{FF2B5EF4-FFF2-40B4-BE49-F238E27FC236}">
                <a16:creationId xmlns:a16="http://schemas.microsoft.com/office/drawing/2014/main" id="{F7BA74A0-3284-8264-985D-5AB0E86303B4}"/>
              </a:ext>
            </a:extLst>
          </p:cNvPr>
          <p:cNvGraphicFramePr>
            <a:graphicFrameLocks noGrp="1"/>
          </p:cNvGraphicFramePr>
          <p:nvPr>
            <p:extLst>
              <p:ext uri="{D42A27DB-BD31-4B8C-83A1-F6EECF244321}">
                <p14:modId xmlns:p14="http://schemas.microsoft.com/office/powerpoint/2010/main" val="7836288"/>
              </p:ext>
            </p:extLst>
          </p:nvPr>
        </p:nvGraphicFramePr>
        <p:xfrm>
          <a:off x="1183214" y="1621693"/>
          <a:ext cx="9825571" cy="5074920"/>
        </p:xfrm>
        <a:graphic>
          <a:graphicData uri="http://schemas.openxmlformats.org/drawingml/2006/table">
            <a:tbl>
              <a:tblPr firstRow="1" bandRow="1">
                <a:tableStyleId>{5C22544A-7EE6-4342-B048-85BDC9FD1C3A}</a:tableStyleId>
              </a:tblPr>
              <a:tblGrid>
                <a:gridCol w="1542733">
                  <a:extLst>
                    <a:ext uri="{9D8B030D-6E8A-4147-A177-3AD203B41FA5}">
                      <a16:colId xmlns:a16="http://schemas.microsoft.com/office/drawing/2014/main" val="2709017048"/>
                    </a:ext>
                  </a:extLst>
                </a:gridCol>
                <a:gridCol w="8282838">
                  <a:extLst>
                    <a:ext uri="{9D8B030D-6E8A-4147-A177-3AD203B41FA5}">
                      <a16:colId xmlns:a16="http://schemas.microsoft.com/office/drawing/2014/main" val="2697878983"/>
                    </a:ext>
                  </a:extLst>
                </a:gridCol>
              </a:tblGrid>
              <a:tr h="382382">
                <a:tc>
                  <a:txBody>
                    <a:bodyPr/>
                    <a:lstStyle/>
                    <a:p>
                      <a:pPr algn="ctr"/>
                      <a:r>
                        <a:rPr lang="en-US" sz="1900"/>
                        <a:t>Date</a:t>
                      </a:r>
                    </a:p>
                  </a:txBody>
                  <a:tcPr marL="121920" marR="121920" marT="60960" marB="60960"/>
                </a:tc>
                <a:tc>
                  <a:txBody>
                    <a:bodyPr/>
                    <a:lstStyle/>
                    <a:p>
                      <a:r>
                        <a:rPr lang="en-US" sz="1900"/>
                        <a:t>Action</a:t>
                      </a:r>
                    </a:p>
                  </a:txBody>
                  <a:tcPr marL="121920" marR="121920" marT="60960" marB="60960"/>
                </a:tc>
                <a:extLst>
                  <a:ext uri="{0D108BD9-81ED-4DB2-BD59-A6C34878D82A}">
                    <a16:rowId xmlns:a16="http://schemas.microsoft.com/office/drawing/2014/main" val="3027792176"/>
                  </a:ext>
                </a:extLst>
              </a:tr>
              <a:tr h="756745">
                <a:tc>
                  <a:txBody>
                    <a:bodyPr/>
                    <a:lstStyle/>
                    <a:p>
                      <a:pPr algn="ctr"/>
                      <a:r>
                        <a:rPr lang="en-US" sz="1900"/>
                        <a:t>3/12/24</a:t>
                      </a:r>
                      <a:endParaRPr lang="en-US"/>
                    </a:p>
                  </a:txBody>
                  <a:tcPr marL="121920" marR="121920" marT="60960" marB="60960"/>
                </a:tc>
                <a:tc>
                  <a:txBody>
                    <a:bodyPr/>
                    <a:lstStyle/>
                    <a:p>
                      <a:pPr marL="171450" marR="0" lvl="0" indent="-171450" algn="l" rtl="0" eaLnBrk="1" fontAlgn="auto" latinLnBrk="0" hangingPunct="1">
                        <a:lnSpc>
                          <a:spcPct val="100000"/>
                        </a:lnSpc>
                        <a:spcBef>
                          <a:spcPts val="0"/>
                        </a:spcBef>
                        <a:spcAft>
                          <a:spcPts val="600"/>
                        </a:spcAft>
                        <a:buClrTx/>
                        <a:buSzTx/>
                        <a:buFont typeface="Arial" panose="020B0604020202020204" pitchFamily="34" charset="0"/>
                        <a:buChar char="•"/>
                      </a:pPr>
                      <a:r>
                        <a:rPr kumimoji="0" lang="en-US" sz="1600" b="0" i="0" u="none" strike="noStrike" kern="1200" cap="none" spc="0" normalizeH="0" baseline="0" noProof="0" err="1">
                          <a:ln>
                            <a:noFill/>
                          </a:ln>
                          <a:solidFill>
                            <a:srgbClr val="000000"/>
                          </a:solidFill>
                          <a:effectLst/>
                          <a:uLnTx/>
                          <a:uFillTx/>
                          <a:latin typeface="+mn-lt"/>
                          <a:ea typeface="+mn-ea"/>
                          <a:cs typeface="+mn-cs"/>
                        </a:rPr>
                        <a:t>MassHire</a:t>
                      </a:r>
                      <a:r>
                        <a:rPr kumimoji="0" lang="en-US" sz="1600" b="0" i="0" u="none" strike="noStrike" kern="1200" cap="none" spc="0" normalizeH="0" baseline="0" noProof="0">
                          <a:ln>
                            <a:noFill/>
                          </a:ln>
                          <a:solidFill>
                            <a:srgbClr val="000000"/>
                          </a:solidFill>
                          <a:effectLst/>
                          <a:uLnTx/>
                          <a:uFillTx/>
                          <a:latin typeface="+mn-lt"/>
                          <a:ea typeface="+mn-ea"/>
                          <a:cs typeface="+mn-cs"/>
                        </a:rPr>
                        <a:t> Workforce Boards notified of Opportunity by DCS including SOW and budget templates and instructions for requesting SME pilot funding.</a:t>
                      </a:r>
                      <a:r>
                        <a:rPr lang="en-US" sz="1600" b="0" i="0" u="none" strike="noStrike" kern="1200" cap="none" spc="0" normalizeH="0" baseline="0" noProof="0">
                          <a:ln>
                            <a:noFill/>
                          </a:ln>
                          <a:solidFill>
                            <a:srgbClr val="000000"/>
                          </a:solidFill>
                          <a:effectLst/>
                          <a:uLnTx/>
                          <a:uFillTx/>
                          <a:latin typeface="+mn-lt"/>
                          <a:ea typeface="+mn-ea"/>
                          <a:cs typeface="+mn-cs"/>
                        </a:rPr>
                        <a:t>  </a:t>
                      </a:r>
                      <a:endParaRPr kumimoji="0" lang="en-US" sz="1600" b="0" i="0" u="none" strike="noStrike" kern="1200" cap="none" spc="0" normalizeH="0" baseline="0" noProof="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sz="800" b="0" i="0" u="none" strike="noStrike" kern="1200" cap="none" spc="0" normalizeH="0" baseline="0" noProof="0">
                        <a:ln>
                          <a:noFill/>
                        </a:ln>
                        <a:solidFill>
                          <a:srgbClr val="000000"/>
                        </a:solidFill>
                        <a:effectLst/>
                        <a:uLnTx/>
                        <a:uFillTx/>
                        <a:latin typeface="+mn-lt"/>
                        <a:ea typeface="+mn-ea"/>
                        <a:cs typeface="+mn-cs"/>
                      </a:endParaRPr>
                    </a:p>
                  </a:txBody>
                  <a:tcPr marL="121920" marR="121920" marT="60960" marB="60960"/>
                </a:tc>
                <a:extLst>
                  <a:ext uri="{0D108BD9-81ED-4DB2-BD59-A6C34878D82A}">
                    <a16:rowId xmlns:a16="http://schemas.microsoft.com/office/drawing/2014/main" val="868747603"/>
                  </a:ext>
                </a:extLst>
              </a:tr>
              <a:tr h="756745">
                <a:tc>
                  <a:txBody>
                    <a:bodyPr/>
                    <a:lstStyle/>
                    <a:p>
                      <a:pPr algn="ctr"/>
                      <a:r>
                        <a:rPr lang="en-US" sz="1900"/>
                        <a:t>3/18/24</a:t>
                      </a:r>
                    </a:p>
                  </a:txBody>
                  <a:tcPr marL="121920" marR="121920" marT="60960" marB="60960"/>
                </a:tc>
                <a:tc>
                  <a:txBody>
                    <a:bodyPr/>
                    <a:lstStyle/>
                    <a:p>
                      <a:pPr marL="171450" indent="-171450">
                        <a:spcAft>
                          <a:spcPts val="600"/>
                        </a:spcAft>
                        <a:buFont typeface="Arial" panose="020B0604020202020204" pitchFamily="34" charset="0"/>
                        <a:buChar char="•"/>
                      </a:pPr>
                      <a:r>
                        <a:rPr lang="en-US" sz="1600" b="0"/>
                        <a:t>Funding Availability Q&amp;A with DAS including technical assistance to complete SOW Submission and Budget request (Teams Meeting).</a:t>
                      </a:r>
                    </a:p>
                    <a:p>
                      <a:pPr marL="171450" lvl="0" indent="-171450">
                        <a:spcAft>
                          <a:spcPts val="600"/>
                        </a:spcAft>
                        <a:buFont typeface="Arial" panose="020B0604020202020204" pitchFamily="34" charset="0"/>
                        <a:buChar char="•"/>
                      </a:pPr>
                      <a:r>
                        <a:rPr lang="en-US" sz="2000" b="0" i="0" u="none" strike="noStrike" noProof="0">
                          <a:solidFill>
                            <a:srgbClr val="000000"/>
                          </a:solidFill>
                          <a:latin typeface="Calibri"/>
                        </a:rPr>
                        <a:t>Administrative costs are allowable.</a:t>
                      </a:r>
                      <a:endParaRPr lang="en-US" sz="2000" b="0"/>
                    </a:p>
                    <a:p>
                      <a:pPr marL="171450" lvl="0" indent="-171450">
                        <a:spcAft>
                          <a:spcPts val="600"/>
                        </a:spcAft>
                        <a:buFont typeface="Arial" panose="020B0604020202020204" pitchFamily="34" charset="0"/>
                        <a:buChar char="•"/>
                      </a:pPr>
                      <a:r>
                        <a:rPr lang="en-US" sz="2000" b="0" i="0" u="none" strike="noStrike" noProof="0">
                          <a:solidFill>
                            <a:srgbClr val="000000"/>
                          </a:solidFill>
                          <a:latin typeface="Calibri"/>
                        </a:rPr>
                        <a:t>Local areas that use the funds for state staff should contact </a:t>
                      </a:r>
                      <a:r>
                        <a:rPr lang="en-US" sz="2000" b="0" i="0" u="none" strike="noStrike" noProof="0">
                          <a:solidFill>
                            <a:srgbClr val="000000"/>
                          </a:solidFill>
                          <a:latin typeface="Calibri"/>
                          <a:hlinkClick r:id="rId3"/>
                        </a:rPr>
                        <a:t>deborah.a.walcott@mass.gov</a:t>
                      </a:r>
                      <a:r>
                        <a:rPr lang="en-US" sz="2000" b="0" i="0" u="none" strike="noStrike" noProof="0">
                          <a:solidFill>
                            <a:srgbClr val="000000"/>
                          </a:solidFill>
                          <a:latin typeface="Calibri"/>
                        </a:rPr>
                        <a:t>  for a retained budget form.</a:t>
                      </a:r>
                    </a:p>
                    <a:p>
                      <a:pPr marL="171450" indent="-171450">
                        <a:spcAft>
                          <a:spcPts val="600"/>
                        </a:spcAft>
                        <a:buFont typeface="Arial" panose="020B0604020202020204" pitchFamily="34" charset="0"/>
                        <a:buChar char="•"/>
                      </a:pPr>
                      <a:endParaRPr lang="en-US" sz="800" b="0"/>
                    </a:p>
                  </a:txBody>
                  <a:tcPr marL="121920" marR="121920" marT="60960" marB="60960"/>
                </a:tc>
                <a:extLst>
                  <a:ext uri="{0D108BD9-81ED-4DB2-BD59-A6C34878D82A}">
                    <a16:rowId xmlns:a16="http://schemas.microsoft.com/office/drawing/2014/main" val="589967952"/>
                  </a:ext>
                </a:extLst>
              </a:tr>
              <a:tr h="756745">
                <a:tc>
                  <a:txBody>
                    <a:bodyPr/>
                    <a:lstStyle/>
                    <a:p>
                      <a:pPr algn="ctr"/>
                      <a:r>
                        <a:rPr lang="en-US" sz="1900">
                          <a:solidFill>
                            <a:srgbClr val="FF0000"/>
                          </a:solidFill>
                        </a:rPr>
                        <a:t>3/21/24</a:t>
                      </a:r>
                    </a:p>
                  </a:txBody>
                  <a:tcPr marL="121920" marR="121920" marT="60960" marB="60960"/>
                </a:tc>
                <a:tc>
                  <a:txBody>
                    <a:bodyPr/>
                    <a:lstStyle/>
                    <a:p>
                      <a:pPr marL="171450" indent="-171450">
                        <a:spcAft>
                          <a:spcPts val="600"/>
                        </a:spcAft>
                        <a:buFont typeface="Arial" panose="020B0604020202020204" pitchFamily="34" charset="0"/>
                        <a:buChar char="•"/>
                      </a:pPr>
                      <a:r>
                        <a:rPr lang="en-US" sz="1600" b="0" err="1"/>
                        <a:t>MassHire</a:t>
                      </a:r>
                      <a:r>
                        <a:rPr lang="en-US" sz="1600" b="0"/>
                        <a:t> Workforce Board Funding Requests DUE to </a:t>
                      </a:r>
                      <a:r>
                        <a:rPr lang="en-US" sz="1600" b="0">
                          <a:hlinkClick r:id="rId4"/>
                        </a:rPr>
                        <a:t>margaret.gilligan@mass.gov</a:t>
                      </a:r>
                      <a:r>
                        <a:rPr lang="en-US" sz="1600" b="0"/>
                        <a:t> including proposed Scope of Work and Budget.</a:t>
                      </a:r>
                    </a:p>
                    <a:p>
                      <a:pPr marL="171450" indent="-171450">
                        <a:spcAft>
                          <a:spcPts val="600"/>
                        </a:spcAft>
                        <a:buFont typeface="Arial" panose="020B0604020202020204" pitchFamily="34" charset="0"/>
                        <a:buChar char="•"/>
                      </a:pPr>
                      <a:endParaRPr lang="en-US" sz="800" b="0"/>
                    </a:p>
                  </a:txBody>
                  <a:tcPr marL="121920" marR="121920" marT="60960" marB="60960"/>
                </a:tc>
                <a:extLst>
                  <a:ext uri="{0D108BD9-81ED-4DB2-BD59-A6C34878D82A}">
                    <a16:rowId xmlns:a16="http://schemas.microsoft.com/office/drawing/2014/main" val="3206276355"/>
                  </a:ext>
                </a:extLst>
              </a:tr>
              <a:tr h="710020">
                <a:tc>
                  <a:txBody>
                    <a:bodyPr/>
                    <a:lstStyle/>
                    <a:p>
                      <a:pPr algn="ctr"/>
                      <a:r>
                        <a:rPr lang="en-US" sz="1900"/>
                        <a:t>Week of 4/1/24</a:t>
                      </a:r>
                    </a:p>
                  </a:txBody>
                  <a:tcPr marL="121920" marR="121920" marT="60960" marB="60960"/>
                </a:tc>
                <a:tc>
                  <a:txBody>
                    <a:bodyPr/>
                    <a:lstStyle/>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b="0" err="1"/>
                        <a:t>MassHires</a:t>
                      </a:r>
                      <a:r>
                        <a:rPr lang="en-US" sz="1600" b="0"/>
                        <a:t> notified of allotted funding. Requested funds available for encumbrance through existing DCS contracts, pending any state administrative requirements.</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sz="1600" b="0"/>
                    </a:p>
                  </a:txBody>
                  <a:tcPr marL="121920" marR="121920" marT="60960" marB="60960"/>
                </a:tc>
                <a:extLst>
                  <a:ext uri="{0D108BD9-81ED-4DB2-BD59-A6C34878D82A}">
                    <a16:rowId xmlns:a16="http://schemas.microsoft.com/office/drawing/2014/main" val="1522617663"/>
                  </a:ext>
                </a:extLst>
              </a:tr>
            </a:tbl>
          </a:graphicData>
        </a:graphic>
      </p:graphicFrame>
    </p:spTree>
    <p:extLst>
      <p:ext uri="{BB962C8B-B14F-4D97-AF65-F5344CB8AC3E}">
        <p14:creationId xmlns:p14="http://schemas.microsoft.com/office/powerpoint/2010/main" val="2668756817"/>
      </p:ext>
    </p:extLst>
  </p:cSld>
  <p:clrMapOvr>
    <a:masterClrMapping/>
  </p:clrMapOvr>
</p:sld>
</file>

<file path=ppt/theme/theme1.xml><?xml version="1.0" encoding="utf-8"?>
<a:theme xmlns:a="http://schemas.openxmlformats.org/drawingml/2006/main" name="use this">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372F5F00DDC264FA2448BF3BA0C6B77" ma:contentTypeVersion="15" ma:contentTypeDescription="Create a new document." ma:contentTypeScope="" ma:versionID="0c523eda897bf094649f68dc302c19f9">
  <xsd:schema xmlns:xsd="http://www.w3.org/2001/XMLSchema" xmlns:xs="http://www.w3.org/2001/XMLSchema" xmlns:p="http://schemas.microsoft.com/office/2006/metadata/properties" xmlns:ns3="e7fe8a3d-3d07-44a8-94d5-6f500c13966f" xmlns:ns4="87e8790a-cafb-4968-b39b-39a53d3a449e" targetNamespace="http://schemas.microsoft.com/office/2006/metadata/properties" ma:root="true" ma:fieldsID="700f52b0c52d40d406447aa1bc7698b6" ns3:_="" ns4:_="">
    <xsd:import namespace="e7fe8a3d-3d07-44a8-94d5-6f500c13966f"/>
    <xsd:import namespace="87e8790a-cafb-4968-b39b-39a53d3a449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fe8a3d-3d07-44a8-94d5-6f500c1396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e8790a-cafb-4968-b39b-39a53d3a449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e7fe8a3d-3d07-44a8-94d5-6f500c13966f" xsi:nil="true"/>
  </documentManagement>
</p:properties>
</file>

<file path=customXml/itemProps1.xml><?xml version="1.0" encoding="utf-8"?>
<ds:datastoreItem xmlns:ds="http://schemas.openxmlformats.org/officeDocument/2006/customXml" ds:itemID="{D0C5C1ED-B1CC-4589-8320-69E93FE25008}">
  <ds:schemaRefs>
    <ds:schemaRef ds:uri="http://schemas.microsoft.com/sharepoint/v3/contenttype/forms"/>
  </ds:schemaRefs>
</ds:datastoreItem>
</file>

<file path=customXml/itemProps2.xml><?xml version="1.0" encoding="utf-8"?>
<ds:datastoreItem xmlns:ds="http://schemas.openxmlformats.org/officeDocument/2006/customXml" ds:itemID="{A86AEC93-6019-42D6-8BC7-C7CC96A32584}">
  <ds:schemaRefs>
    <ds:schemaRef ds:uri="87e8790a-cafb-4968-b39b-39a53d3a449e"/>
    <ds:schemaRef ds:uri="e7fe8a3d-3d07-44a8-94d5-6f500c13966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7A34C89-6BAE-4068-BAB4-772AD6303F8A}">
  <ds:schemaRefs>
    <ds:schemaRef ds:uri="87e8790a-cafb-4968-b39b-39a53d3a449e"/>
    <ds:schemaRef ds:uri="e7fe8a3d-3d07-44a8-94d5-6f500c13966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6</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use this</vt:lpstr>
      <vt:lpstr>FY24 Apprenticeship Funding Enhancement for MassHire SME’s</vt:lpstr>
      <vt:lpstr>Apprenticeship Grant Funding Enhancement</vt:lpstr>
      <vt:lpstr>Overview</vt:lpstr>
      <vt:lpstr>Overview (continued)</vt:lpstr>
      <vt:lpstr>Minimum Scope of Work</vt:lpstr>
      <vt:lpstr>Timeline</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Apprenticeship Funding Availability for MassHire SMEs</dc:title>
  <dc:creator>Mitchell, Patrick (EOL)</dc:creator>
  <cp:revision>4</cp:revision>
  <cp:lastPrinted>2024-03-17T23:12:05Z</cp:lastPrinted>
  <dcterms:created xsi:type="dcterms:W3CDTF">2023-01-09T18:13:23Z</dcterms:created>
  <dcterms:modified xsi:type="dcterms:W3CDTF">2024-03-18T18:50:12Z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0x0101007372F5F00DDC264FA2448BF3BA0C6B77</vt:lpwstr>
  </property>
</Properties>
</file>