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5" r:id="rId1"/>
  </p:sldMasterIdLst>
  <p:notesMasterIdLst>
    <p:notesMasterId r:id="rId10"/>
  </p:notesMasterIdLst>
  <p:sldIdLst>
    <p:sldId id="256" r:id="rId2"/>
    <p:sldId id="257" r:id="rId3"/>
    <p:sldId id="258" r:id="rId4"/>
    <p:sldId id="260" r:id="rId5"/>
    <p:sldId id="259" r:id="rId6"/>
    <p:sldId id="263" r:id="rId7"/>
    <p:sldId id="261" r:id="rId8"/>
    <p:sldId id="262" r:id="rId9"/>
  </p:sldIdLst>
  <p:sldSz cx="9144000" cy="5143500" type="screen16x9"/>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na Zhavoronkova"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16" autoAdjust="0"/>
  </p:normalViewPr>
  <p:slideViewPr>
    <p:cSldViewPr snapToGrid="0">
      <p:cViewPr varScale="1">
        <p:scale>
          <a:sx n="90" d="100"/>
          <a:sy n="90" d="100"/>
        </p:scale>
        <p:origin x="540"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08-07T14:31:03.821" idx="4">
    <p:pos x="6000" y="100"/>
    <p:text>I.e. you review timeline stuff on next slide, so you can take out the when will be data be shared question.. etc</p:text>
  </p:cm>
  <p:cm authorId="0" dt="2019-08-07T14:32:32.304" idx="3">
    <p:pos x="6000" y="100"/>
    <p:text>Let's cut this slide down a bit, and cut down the text (specifically the answers) so you're not just reading off of it; also would cut out questions that are not as important to review over webinar (maybe 5-7 max)</p:text>
  </p:cm>
  <p:cm authorId="0" dt="2019-08-07T14:32:32.304" idx="5">
    <p:pos x="6000" y="100"/>
    <p:text>Also, upon a review of the flow of this PPT, I would actually split this slide up and have some of it come BEFORE slide 4. Specifically: - what is the temperature check - who shoudl take the survey - how will data be collected
Post-survey stuff can stay here</p:text>
  </p:cm>
  <p:cm authorId="0" dt="2019-08-07T14:34:17.207" idx="2">
    <p:pos x="6000" y="0"/>
    <p:text>Did we end up saying definitively in the issuance that career center directors should release to their staff and board directors should release to their staff? Or did we leave it to them to interpret?</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55604514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5bbf03a26f_0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5bbf03a26f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Marina</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5f0960dab1_0_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5f0960dab1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Marina</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5bbf03a26f_0_11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5bbf03a26f_0_11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Marina</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5ed3d9eb98_0_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5ed3d9eb98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b="1" dirty="0">
                <a:solidFill>
                  <a:schemeClr val="dk1"/>
                </a:solidFill>
                <a:highlight>
                  <a:srgbClr val="FFFFFF"/>
                </a:highlight>
              </a:rPr>
              <a:t>What is the Temperature Check? </a:t>
            </a:r>
            <a:r>
              <a:rPr lang="en-US" dirty="0">
                <a:solidFill>
                  <a:schemeClr val="accent6"/>
                </a:solidFill>
                <a:highlight>
                  <a:srgbClr val="FFFFFF"/>
                </a:highlight>
              </a:rPr>
              <a:t>It is a questionnaire for MassHire staff made up of fifteen multiple choice and three short answer questions which are related to the MassHire Charter and its implementation at MassHire.</a:t>
            </a:r>
          </a:p>
          <a:p>
            <a:pPr marL="0" indent="0">
              <a:buNone/>
            </a:pPr>
            <a:endParaRPr lang="en-US" b="1" dirty="0">
              <a:solidFill>
                <a:schemeClr val="dk1"/>
              </a:solidFill>
              <a:highlight>
                <a:srgbClr val="FFFFFF"/>
              </a:highlight>
            </a:endParaRPr>
          </a:p>
          <a:p>
            <a:pPr marL="0" indent="0">
              <a:buNone/>
            </a:pPr>
            <a:r>
              <a:rPr lang="en-US" b="1" dirty="0">
                <a:solidFill>
                  <a:schemeClr val="dk1"/>
                </a:solidFill>
                <a:highlight>
                  <a:srgbClr val="FFFFFF"/>
                </a:highlight>
              </a:rPr>
              <a:t>Who should participate in the Temperature </a:t>
            </a:r>
            <a:r>
              <a:rPr lang="en-US" b="1" dirty="0" err="1">
                <a:solidFill>
                  <a:schemeClr val="dk1"/>
                </a:solidFill>
                <a:highlight>
                  <a:srgbClr val="FFFFFF"/>
                </a:highlight>
              </a:rPr>
              <a:t>ChecK</a:t>
            </a:r>
            <a:r>
              <a:rPr lang="en-US" b="1" dirty="0">
                <a:solidFill>
                  <a:schemeClr val="dk1"/>
                </a:solidFill>
                <a:highlight>
                  <a:srgbClr val="FFFFFF"/>
                </a:highlight>
              </a:rPr>
              <a:t>? </a:t>
            </a:r>
            <a:r>
              <a:rPr lang="en-US" dirty="0">
                <a:solidFill>
                  <a:srgbClr val="3C4043"/>
                </a:solidFill>
                <a:highlight>
                  <a:srgbClr val="FFFFFF"/>
                </a:highlight>
              </a:rPr>
              <a:t>MassHire staff located at MassHire at all levels (entry to leadership) can and should respond.</a:t>
            </a:r>
            <a:endParaRPr lang="en-US" b="1" dirty="0">
              <a:solidFill>
                <a:schemeClr val="dk1"/>
              </a:solidFill>
              <a:highlight>
                <a:srgbClr val="FFFFFF"/>
              </a:highlight>
            </a:endParaRPr>
          </a:p>
          <a:p>
            <a:pPr marL="0" indent="0">
              <a:buNone/>
            </a:pPr>
            <a:endParaRPr lang="en-US" b="1" dirty="0">
              <a:solidFill>
                <a:schemeClr val="dk1"/>
              </a:solidFill>
              <a:highlight>
                <a:srgbClr val="FFFFFF"/>
              </a:highlight>
            </a:endParaRPr>
          </a:p>
          <a:p>
            <a:pPr marL="0" indent="0">
              <a:buNone/>
            </a:pPr>
            <a:r>
              <a:rPr lang="en-US" b="1" dirty="0">
                <a:solidFill>
                  <a:schemeClr val="dk1"/>
                </a:solidFill>
                <a:highlight>
                  <a:srgbClr val="FFFFFF"/>
                </a:highlight>
              </a:rPr>
              <a:t>How will  staff access the Temperature Check, and how will responses to the Temperature Check be collected? ?</a:t>
            </a:r>
            <a:r>
              <a:rPr lang="en-US" dirty="0">
                <a:solidFill>
                  <a:schemeClr val="dk1"/>
                </a:solidFill>
                <a:highlight>
                  <a:srgbClr val="FFFFFF"/>
                </a:highlight>
              </a:rPr>
              <a:t> </a:t>
            </a:r>
            <a:r>
              <a:rPr lang="en-US" dirty="0">
                <a:solidFill>
                  <a:schemeClr val="accent6"/>
                </a:solidFill>
              </a:rPr>
              <a:t>Data is collected </a:t>
            </a:r>
            <a:r>
              <a:rPr lang="en-US" u="sng" dirty="0">
                <a:solidFill>
                  <a:schemeClr val="accent6"/>
                </a:solidFill>
              </a:rPr>
              <a:t>anonymously</a:t>
            </a:r>
            <a:r>
              <a:rPr lang="en-US" dirty="0">
                <a:solidFill>
                  <a:schemeClr val="accent6"/>
                </a:solidFill>
              </a:rPr>
              <a:t> through </a:t>
            </a:r>
            <a:r>
              <a:rPr lang="en-US" dirty="0" err="1">
                <a:solidFill>
                  <a:schemeClr val="accent6"/>
                </a:solidFill>
              </a:rPr>
              <a:t>SurveyMonkey</a:t>
            </a:r>
            <a:r>
              <a:rPr lang="en-US" dirty="0">
                <a:solidFill>
                  <a:schemeClr val="accent6"/>
                </a:solidFill>
              </a:rPr>
              <a:t>. A link to the </a:t>
            </a:r>
            <a:r>
              <a:rPr lang="en-US" dirty="0" err="1">
                <a:solidFill>
                  <a:schemeClr val="accent6"/>
                </a:solidFill>
              </a:rPr>
              <a:t>SurveyMonkey</a:t>
            </a:r>
            <a:r>
              <a:rPr lang="en-US" dirty="0">
                <a:solidFill>
                  <a:schemeClr val="accent6"/>
                </a:solidFill>
              </a:rPr>
              <a:t> where staff can complete the temperature check will be shared with all MassHire staff via issuance. </a:t>
            </a:r>
            <a:r>
              <a:rPr lang="en-US" dirty="0">
                <a:solidFill>
                  <a:schemeClr val="accent6"/>
                </a:solidFill>
                <a:highlight>
                  <a:srgbClr val="FFFFFF"/>
                </a:highlight>
              </a:rPr>
              <a:t>To ensure that the survey is completed without bias or influence, all leaders will be provided with language to use when introducing the survey to staff.</a:t>
            </a:r>
            <a:endParaRPr lang="en-US" dirty="0">
              <a:solidFill>
                <a:schemeClr val="accent6"/>
              </a:solidFill>
            </a:endParaRPr>
          </a:p>
          <a:p>
            <a:pPr marL="0" indent="0">
              <a:buNone/>
            </a:pPr>
            <a:endParaRPr lang="en-US" b="1" dirty="0">
              <a:solidFill>
                <a:schemeClr val="dk1"/>
              </a:solidFill>
              <a:highlight>
                <a:srgbClr val="FFFFFF"/>
              </a:highlight>
            </a:endParaRPr>
          </a:p>
          <a:p>
            <a:pPr marL="0" indent="0">
              <a:buNone/>
            </a:pPr>
            <a:r>
              <a:rPr lang="en-US" b="1" dirty="0">
                <a:solidFill>
                  <a:schemeClr val="dk1"/>
                </a:solidFill>
                <a:highlight>
                  <a:srgbClr val="FFFFFF"/>
                </a:highlight>
              </a:rPr>
              <a:t>Is participation mandatory?</a:t>
            </a:r>
            <a:r>
              <a:rPr lang="en-US" dirty="0">
                <a:solidFill>
                  <a:srgbClr val="3C4043"/>
                </a:solidFill>
                <a:highlight>
                  <a:srgbClr val="FFFFFF"/>
                </a:highlight>
              </a:rPr>
              <a:t> No. Participation is strongly encouraged to support data validity. </a:t>
            </a:r>
          </a:p>
          <a:p>
            <a:pPr marL="0" indent="0">
              <a:buNone/>
            </a:pPr>
            <a:endParaRPr lang="en-US" b="1" dirty="0">
              <a:solidFill>
                <a:schemeClr val="dk1"/>
              </a:solidFill>
              <a:highlight>
                <a:srgbClr val="FFFFFF"/>
              </a:highlight>
            </a:endParaRPr>
          </a:p>
          <a:p>
            <a:pPr marL="0" indent="0">
              <a:buNone/>
            </a:pPr>
            <a:r>
              <a:rPr lang="en-US" b="1" dirty="0">
                <a:solidFill>
                  <a:schemeClr val="dk1"/>
                </a:solidFill>
                <a:highlight>
                  <a:srgbClr val="FFFFFF"/>
                </a:highlight>
              </a:rPr>
              <a:t>When will the survey be launched? </a:t>
            </a:r>
            <a:r>
              <a:rPr lang="en-US" dirty="0">
                <a:solidFill>
                  <a:schemeClr val="accent6"/>
                </a:solidFill>
                <a:highlight>
                  <a:srgbClr val="FFFFFF"/>
                </a:highlight>
              </a:rPr>
              <a:t>September 4, 2019</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551cf8666c_0_1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551cf8666c_0_1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lnSpc>
                <a:spcPct val="115000"/>
              </a:lnSpc>
              <a:spcAft>
                <a:spcPts val="2649"/>
              </a:spcAft>
              <a:buNone/>
            </a:pPr>
            <a:r>
              <a:rPr lang="en" sz="1200">
                <a:latin typeface="Calibri"/>
                <a:ea typeface="Calibri"/>
                <a:cs typeface="Calibri"/>
                <a:sym typeface="Calibri"/>
              </a:rPr>
              <a:t>Allison</a:t>
            </a:r>
            <a:endParaRPr sz="1200">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5ed3d9eb98_0_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5ed3d9eb98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lang="en-US" dirty="0">
              <a:solidFill>
                <a:srgbClr val="3C4043"/>
              </a:solidFill>
              <a:highlight>
                <a:srgbClr val="FFFFFF"/>
              </a:highlight>
            </a:endParaRPr>
          </a:p>
          <a:p>
            <a:pPr marL="0" indent="0">
              <a:buNone/>
            </a:pPr>
            <a:endParaRPr lang="en-US" dirty="0">
              <a:solidFill>
                <a:srgbClr val="3C4043"/>
              </a:solidFill>
              <a:highlight>
                <a:srgbClr val="FFFFFF"/>
              </a:highlight>
            </a:endParaRPr>
          </a:p>
        </p:txBody>
      </p:sp>
    </p:spTree>
    <p:extLst>
      <p:ext uri="{BB962C8B-B14F-4D97-AF65-F5344CB8AC3E}">
        <p14:creationId xmlns:p14="http://schemas.microsoft.com/office/powerpoint/2010/main" val="2245485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5ed3d9eb98_0_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5ed3d9eb98_0_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dirty="0"/>
              <a:t>Allison</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5bbf03a26f_0_132: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5bbf03a26f_0_132: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6"/>
        <p:cNvGrpSpPr/>
        <p:nvPr/>
      </p:nvGrpSpPr>
      <p:grpSpPr>
        <a:xfrm>
          <a:off x="0" y="0"/>
          <a:ext cx="0" cy="0"/>
          <a:chOff x="0" y="0"/>
          <a:chExt cx="0" cy="0"/>
        </a:xfrm>
      </p:grpSpPr>
      <p:sp>
        <p:nvSpPr>
          <p:cNvPr id="17" name="Google Shape;17;p2"/>
          <p:cNvSpPr/>
          <p:nvPr/>
        </p:nvSpPr>
        <p:spPr>
          <a:xfrm>
            <a:off x="0" y="-10580"/>
            <a:ext cx="9144000" cy="3289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 name="Google Shape;18;p2"/>
          <p:cNvSpPr txBox="1">
            <a:spLocks noGrp="1"/>
          </p:cNvSpPr>
          <p:nvPr>
            <p:ph type="title"/>
          </p:nvPr>
        </p:nvSpPr>
        <p:spPr>
          <a:xfrm>
            <a:off x="457200" y="729368"/>
            <a:ext cx="6400800" cy="855900"/>
          </a:xfrm>
          <a:prstGeom prst="rect">
            <a:avLst/>
          </a:prstGeom>
          <a:noFill/>
          <a:ln>
            <a:noFill/>
          </a:ln>
        </p:spPr>
        <p:txBody>
          <a:bodyPr spcFirstLastPara="1" wrap="square" lIns="0" tIns="45700" rIns="0" bIns="45700" anchor="b" anchorCtr="0">
            <a:noAutofit/>
          </a:bodyPr>
          <a:lstStyle>
            <a:lvl1pPr lvl="0" algn="l">
              <a:lnSpc>
                <a:spcPct val="80000"/>
              </a:lnSpc>
              <a:spcBef>
                <a:spcPts val="0"/>
              </a:spcBef>
              <a:spcAft>
                <a:spcPts val="0"/>
              </a:spcAft>
              <a:buClr>
                <a:srgbClr val="FFFFFF"/>
              </a:buClr>
              <a:buSzPts val="5400"/>
              <a:buFont typeface="Calibri"/>
              <a:buNone/>
              <a:defRPr sz="54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
          <p:cNvSpPr txBox="1">
            <a:spLocks noGrp="1"/>
          </p:cNvSpPr>
          <p:nvPr>
            <p:ph type="body" idx="1"/>
          </p:nvPr>
        </p:nvSpPr>
        <p:spPr>
          <a:xfrm>
            <a:off x="457200" y="1714897"/>
            <a:ext cx="6597600" cy="559500"/>
          </a:xfrm>
          <a:prstGeom prst="rect">
            <a:avLst/>
          </a:prstGeom>
          <a:noFill/>
          <a:ln>
            <a:noFill/>
          </a:ln>
        </p:spPr>
        <p:txBody>
          <a:bodyPr spcFirstLastPara="1" wrap="square" lIns="0" tIns="45700" rIns="0" bIns="45700" anchor="t" anchorCtr="0">
            <a:noAutofit/>
          </a:bodyPr>
          <a:lstStyle>
            <a:lvl1pPr marL="457200" lvl="0" indent="-228600" algn="l">
              <a:lnSpc>
                <a:spcPct val="80000"/>
              </a:lnSpc>
              <a:spcBef>
                <a:spcPts val="1800"/>
              </a:spcBef>
              <a:spcAft>
                <a:spcPts val="0"/>
              </a:spcAft>
              <a:buSzPts val="3200"/>
              <a:buNone/>
              <a:defRPr sz="3200">
                <a:solidFill>
                  <a:srgbClr val="FDD809"/>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2"/>
          <p:cNvSpPr txBox="1">
            <a:spLocks noGrp="1"/>
          </p:cNvSpPr>
          <p:nvPr>
            <p:ph type="body" idx="2"/>
          </p:nvPr>
        </p:nvSpPr>
        <p:spPr>
          <a:xfrm>
            <a:off x="457200" y="2902744"/>
            <a:ext cx="5035500" cy="223200"/>
          </a:xfrm>
          <a:prstGeom prst="rect">
            <a:avLst/>
          </a:prstGeom>
          <a:noFill/>
          <a:ln>
            <a:noFill/>
          </a:ln>
        </p:spPr>
        <p:txBody>
          <a:bodyPr spcFirstLastPara="1" wrap="square" lIns="0" tIns="45700" rIns="0" bIns="45700" anchor="t" anchorCtr="0">
            <a:noAutofit/>
          </a:bodyPr>
          <a:lstStyle>
            <a:lvl1pPr marL="457200" lvl="0" indent="-228600" algn="l">
              <a:lnSpc>
                <a:spcPct val="90000"/>
              </a:lnSpc>
              <a:spcBef>
                <a:spcPts val="1800"/>
              </a:spcBef>
              <a:spcAft>
                <a:spcPts val="0"/>
              </a:spcAft>
              <a:buSzPts val="1800"/>
              <a:buNone/>
              <a:defRPr sz="1800">
                <a:solidFill>
                  <a:srgbClr val="FFFFFF"/>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1" name="Google Shape;21;p2"/>
          <p:cNvSpPr txBox="1">
            <a:spLocks noGrp="1"/>
          </p:cNvSpPr>
          <p:nvPr>
            <p:ph type="body" idx="3"/>
          </p:nvPr>
        </p:nvSpPr>
        <p:spPr>
          <a:xfrm>
            <a:off x="457200" y="3852850"/>
            <a:ext cx="3229500" cy="1094400"/>
          </a:xfrm>
          <a:prstGeom prst="rect">
            <a:avLst/>
          </a:prstGeom>
          <a:noFill/>
          <a:ln>
            <a:noFill/>
          </a:ln>
        </p:spPr>
        <p:txBody>
          <a:bodyPr spcFirstLastPara="1" wrap="square" lIns="0" tIns="45700" rIns="0" bIns="45700" anchor="t" anchorCtr="0">
            <a:noAutofit/>
          </a:bodyPr>
          <a:lstStyle>
            <a:lvl1pPr marL="457200" lvl="0" indent="-228600" algn="l">
              <a:lnSpc>
                <a:spcPct val="100000"/>
              </a:lnSpc>
              <a:spcBef>
                <a:spcPts val="1800"/>
              </a:spcBef>
              <a:spcAft>
                <a:spcPts val="0"/>
              </a:spcAft>
              <a:buSzPts val="1800"/>
              <a:buNone/>
              <a:defRPr sz="1800">
                <a:solidFill>
                  <a:srgbClr val="7F7F7F"/>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 name="Google Shape;22;p2"/>
          <p:cNvSpPr/>
          <p:nvPr/>
        </p:nvSpPr>
        <p:spPr>
          <a:xfrm rot="10800000">
            <a:off x="7358191" y="-10591"/>
            <a:ext cx="1801200" cy="3289500"/>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pic>
        <p:nvPicPr>
          <p:cNvPr id="23" name="Google Shape;23;p2"/>
          <p:cNvPicPr preferRelativeResize="0"/>
          <p:nvPr/>
        </p:nvPicPr>
        <p:blipFill rotWithShape="1">
          <a:blip r:embed="rId2">
            <a:alphaModFix/>
          </a:blip>
          <a:srcRect/>
          <a:stretch/>
        </p:blipFill>
        <p:spPr>
          <a:xfrm>
            <a:off x="5540501" y="3286125"/>
            <a:ext cx="2642730" cy="1771650"/>
          </a:xfrm>
          <a:prstGeom prst="rect">
            <a:avLst/>
          </a:prstGeom>
          <a:noFill/>
          <a:ln>
            <a:noFill/>
          </a:ln>
        </p:spPr>
      </p:pic>
      <p:sp>
        <p:nvSpPr>
          <p:cNvPr id="24" name="Google Shape;24;p2"/>
          <p:cNvSpPr txBox="1">
            <a:spLocks noGrp="1"/>
          </p:cNvSpPr>
          <p:nvPr>
            <p:ph type="sldNum" idx="12"/>
          </p:nvPr>
        </p:nvSpPr>
        <p:spPr>
          <a:xfrm>
            <a:off x="8556784" y="4749851"/>
            <a:ext cx="548700" cy="393600"/>
          </a:xfrm>
          <a:prstGeom prst="rect">
            <a:avLst/>
          </a:prstGeom>
        </p:spPr>
        <p:txBody>
          <a:bodyPr spcFirstLastPara="1" wrap="square" lIns="0" tIns="45700" rIns="0" bIns="45700" anchor="t" anchorCtr="0">
            <a:noAutofit/>
          </a:bodyPr>
          <a:lstStyle>
            <a:lvl1pPr lvl="0">
              <a:buNone/>
              <a:defRPr sz="1300">
                <a:solidFill>
                  <a:srgbClr val="FDD809"/>
                </a:solidFill>
              </a:defRPr>
            </a:lvl1pPr>
            <a:lvl2pPr lvl="1">
              <a:buNone/>
              <a:defRPr sz="1300">
                <a:solidFill>
                  <a:srgbClr val="FDD809"/>
                </a:solidFill>
              </a:defRPr>
            </a:lvl2pPr>
            <a:lvl3pPr lvl="2">
              <a:buNone/>
              <a:defRPr sz="1300">
                <a:solidFill>
                  <a:srgbClr val="FDD809"/>
                </a:solidFill>
              </a:defRPr>
            </a:lvl3pPr>
            <a:lvl4pPr lvl="3">
              <a:buNone/>
              <a:defRPr sz="1300">
                <a:solidFill>
                  <a:srgbClr val="FDD809"/>
                </a:solidFill>
              </a:defRPr>
            </a:lvl4pPr>
            <a:lvl5pPr lvl="4">
              <a:buNone/>
              <a:defRPr sz="1300">
                <a:solidFill>
                  <a:srgbClr val="FDD809"/>
                </a:solidFill>
              </a:defRPr>
            </a:lvl5pPr>
            <a:lvl6pPr lvl="5">
              <a:buNone/>
              <a:defRPr sz="1300">
                <a:solidFill>
                  <a:srgbClr val="FDD809"/>
                </a:solidFill>
              </a:defRPr>
            </a:lvl6pPr>
            <a:lvl7pPr lvl="6">
              <a:buNone/>
              <a:defRPr sz="1300">
                <a:solidFill>
                  <a:srgbClr val="FDD809"/>
                </a:solidFill>
              </a:defRPr>
            </a:lvl7pPr>
            <a:lvl8pPr lvl="7">
              <a:buNone/>
              <a:defRPr sz="1300">
                <a:solidFill>
                  <a:srgbClr val="FDD809"/>
                </a:solidFill>
              </a:defRPr>
            </a:lvl8pPr>
            <a:lvl9pPr lvl="8">
              <a:buNone/>
              <a:defRPr sz="1300">
                <a:solidFill>
                  <a:srgbClr val="FDD809"/>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0"/>
        <p:cNvGrpSpPr/>
        <p:nvPr/>
      </p:nvGrpSpPr>
      <p:grpSpPr>
        <a:xfrm>
          <a:off x="0" y="0"/>
          <a:ext cx="0" cy="0"/>
          <a:chOff x="0" y="0"/>
          <a:chExt cx="0" cy="0"/>
        </a:xfrm>
      </p:grpSpPr>
      <p:sp>
        <p:nvSpPr>
          <p:cNvPr id="81" name="Google Shape;81;p11"/>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11"/>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83" name="Google Shape;83;p11"/>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hart">
  <p:cSld name="Chart">
    <p:spTree>
      <p:nvGrpSpPr>
        <p:cNvPr id="1" name="Shape 84"/>
        <p:cNvGrpSpPr/>
        <p:nvPr/>
      </p:nvGrpSpPr>
      <p:grpSpPr>
        <a:xfrm>
          <a:off x="0" y="0"/>
          <a:ext cx="0" cy="0"/>
          <a:chOff x="0" y="0"/>
          <a:chExt cx="0" cy="0"/>
        </a:xfrm>
      </p:grpSpPr>
      <p:sp>
        <p:nvSpPr>
          <p:cNvPr id="85" name="Google Shape;85;p12"/>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6" name="Google Shape;86;p12"/>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87" name="Google Shape;87;p12"/>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88" name="Google Shape;88;p12"/>
          <p:cNvSpPr>
            <a:spLocks noGrp="1"/>
          </p:cNvSpPr>
          <p:nvPr>
            <p:ph type="chart" idx="2"/>
          </p:nvPr>
        </p:nvSpPr>
        <p:spPr>
          <a:xfrm>
            <a:off x="457200" y="1166813"/>
            <a:ext cx="8229600" cy="32301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89"/>
        <p:cNvGrpSpPr/>
        <p:nvPr/>
      </p:nvGrpSpPr>
      <p:grpSpPr>
        <a:xfrm>
          <a:off x="0" y="0"/>
          <a:ext cx="0" cy="0"/>
          <a:chOff x="0" y="0"/>
          <a:chExt cx="0" cy="0"/>
        </a:xfrm>
      </p:grpSpPr>
      <p:sp>
        <p:nvSpPr>
          <p:cNvPr id="90" name="Google Shape;90;p13"/>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13"/>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92" name="Google Shape;92;p13"/>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 Images">
  <p:cSld name="2 Images">
    <p:spTree>
      <p:nvGrpSpPr>
        <p:cNvPr id="1" name="Shape 93"/>
        <p:cNvGrpSpPr/>
        <p:nvPr/>
      </p:nvGrpSpPr>
      <p:grpSpPr>
        <a:xfrm>
          <a:off x="0" y="0"/>
          <a:ext cx="0" cy="0"/>
          <a:chOff x="0" y="0"/>
          <a:chExt cx="0" cy="0"/>
        </a:xfrm>
      </p:grpSpPr>
      <p:sp>
        <p:nvSpPr>
          <p:cNvPr id="94" name="Google Shape;94;p14"/>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5" name="Google Shape;95;p14"/>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96" name="Google Shape;96;p14"/>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97" name="Google Shape;97;p14"/>
          <p:cNvSpPr>
            <a:spLocks noGrp="1"/>
          </p:cNvSpPr>
          <p:nvPr>
            <p:ph type="pic" idx="2"/>
          </p:nvPr>
        </p:nvSpPr>
        <p:spPr>
          <a:xfrm>
            <a:off x="0" y="912091"/>
            <a:ext cx="4582500" cy="36888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8" name="Google Shape;98;p14"/>
          <p:cNvSpPr>
            <a:spLocks noGrp="1"/>
          </p:cNvSpPr>
          <p:nvPr>
            <p:ph type="pic" idx="3"/>
          </p:nvPr>
        </p:nvSpPr>
        <p:spPr>
          <a:xfrm>
            <a:off x="4572000" y="912091"/>
            <a:ext cx="4582500" cy="36888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cxnSp>
        <p:nvCxnSpPr>
          <p:cNvPr id="99" name="Google Shape;99;p14"/>
          <p:cNvCxnSpPr/>
          <p:nvPr/>
        </p:nvCxnSpPr>
        <p:spPr>
          <a:xfrm>
            <a:off x="4572000" y="912091"/>
            <a:ext cx="0" cy="3688800"/>
          </a:xfrm>
          <a:prstGeom prst="straightConnector1">
            <a:avLst/>
          </a:prstGeom>
          <a:noFill/>
          <a:ln w="25400" cap="flat" cmpd="sng">
            <a:solidFill>
              <a:srgbClr val="426480"/>
            </a:solidFill>
            <a:prstDash val="solid"/>
            <a:round/>
            <a:headEnd type="none" w="sm" len="sm"/>
            <a:tailEnd type="none" w="sm" len="sm"/>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Video Slide">
  <p:cSld name="Video Slide">
    <p:spTree>
      <p:nvGrpSpPr>
        <p:cNvPr id="1" name="Shape 100"/>
        <p:cNvGrpSpPr/>
        <p:nvPr/>
      </p:nvGrpSpPr>
      <p:grpSpPr>
        <a:xfrm>
          <a:off x="0" y="0"/>
          <a:ext cx="0" cy="0"/>
          <a:chOff x="0" y="0"/>
          <a:chExt cx="0" cy="0"/>
        </a:xfrm>
      </p:grpSpPr>
      <p:sp>
        <p:nvSpPr>
          <p:cNvPr id="101" name="Google Shape;101;p15"/>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5"/>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
        <p:nvSpPr>
          <p:cNvPr id="103" name="Google Shape;103;p15"/>
          <p:cNvSpPr txBox="1"/>
          <p:nvPr/>
        </p:nvSpPr>
        <p:spPr>
          <a:xfrm>
            <a:off x="6564644" y="4769644"/>
            <a:ext cx="1692900" cy="271500"/>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 sz="1000">
                <a:solidFill>
                  <a:srgbClr val="042B4A"/>
                </a:solidFill>
                <a:latin typeface="Calibri"/>
                <a:ea typeface="Calibri"/>
                <a:cs typeface="Calibri"/>
                <a:sym typeface="Calibri"/>
              </a:rPr>
              <a:t>MassHireFallRiverCareers.org</a:t>
            </a:r>
            <a:endParaRPr sz="1000">
              <a:solidFill>
                <a:srgbClr val="042B4A"/>
              </a:solidFill>
              <a:latin typeface="Calibri"/>
              <a:ea typeface="Calibri"/>
              <a:cs typeface="Calibri"/>
              <a:sym typeface="Calibri"/>
            </a:endParaRPr>
          </a:p>
        </p:txBody>
      </p:sp>
      <p:cxnSp>
        <p:nvCxnSpPr>
          <p:cNvPr id="104" name="Google Shape;104;p15"/>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105" name="Google Shape;105;p15"/>
          <p:cNvSpPr>
            <a:spLocks noGrp="1"/>
          </p:cNvSpPr>
          <p:nvPr>
            <p:ph type="media" idx="2"/>
          </p:nvPr>
        </p:nvSpPr>
        <p:spPr>
          <a:xfrm>
            <a:off x="0" y="927497"/>
            <a:ext cx="9144000" cy="4215900"/>
          </a:xfrm>
          <a:prstGeom prst="rect">
            <a:avLst/>
          </a:prstGeom>
          <a:solidFill>
            <a:schemeClr val="accent1"/>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6"/>
        <p:cNvGrpSpPr/>
        <p:nvPr/>
      </p:nvGrpSpPr>
      <p:grpSpPr>
        <a:xfrm>
          <a:off x="0" y="0"/>
          <a:ext cx="0" cy="0"/>
          <a:chOff x="0" y="0"/>
          <a:chExt cx="0" cy="0"/>
        </a:xfrm>
      </p:grpSpPr>
      <p:sp>
        <p:nvSpPr>
          <p:cNvPr id="107" name="Google Shape;107;p16"/>
          <p:cNvSpPr txBox="1">
            <a:spLocks noGrp="1"/>
          </p:cNvSpPr>
          <p:nvPr>
            <p:ph type="ctrTitle"/>
          </p:nvPr>
        </p:nvSpPr>
        <p:spPr>
          <a:xfrm>
            <a:off x="311708" y="744575"/>
            <a:ext cx="8520600" cy="20526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08" name="Google Shape;108;p16"/>
          <p:cNvSpPr txBox="1">
            <a:spLocks noGrp="1"/>
          </p:cNvSpPr>
          <p:nvPr>
            <p:ph type="subTitle" idx="1"/>
          </p:nvPr>
        </p:nvSpPr>
        <p:spPr>
          <a:xfrm>
            <a:off x="311700" y="2834125"/>
            <a:ext cx="8520600" cy="792600"/>
          </a:xfrm>
          <a:prstGeom prst="rect">
            <a:avLst/>
          </a:prstGeom>
        </p:spPr>
        <p:txBody>
          <a:bodyPr spcFirstLastPara="1" wrap="square" lIns="91425" tIns="45700" rIns="91425" bIns="45700" anchor="t" anchorCtr="0">
            <a:noAutofit/>
          </a:bodyPr>
          <a:lstStyle>
            <a:lvl1pPr lvl="0" algn="ctr" rtl="0">
              <a:lnSpc>
                <a:spcPct val="100000"/>
              </a:lnSpc>
              <a:spcBef>
                <a:spcPts val="1800"/>
              </a:spcBef>
              <a:spcAft>
                <a:spcPts val="0"/>
              </a:spcAft>
              <a:buSzPts val="2800"/>
              <a:buNone/>
              <a:defRPr sz="2800"/>
            </a:lvl1pPr>
            <a:lvl2pPr lvl="1" algn="ctr" rtl="0">
              <a:lnSpc>
                <a:spcPct val="100000"/>
              </a:lnSpc>
              <a:spcBef>
                <a:spcPts val="900"/>
              </a:spcBef>
              <a:spcAft>
                <a:spcPts val="0"/>
              </a:spcAft>
              <a:buSzPts val="2800"/>
              <a:buNone/>
              <a:defRPr sz="2800"/>
            </a:lvl2pPr>
            <a:lvl3pPr lvl="2" algn="ctr" rtl="0">
              <a:lnSpc>
                <a:spcPct val="100000"/>
              </a:lnSpc>
              <a:spcBef>
                <a:spcPts val="900"/>
              </a:spcBef>
              <a:spcAft>
                <a:spcPts val="0"/>
              </a:spcAft>
              <a:buSzPts val="2800"/>
              <a:buNone/>
              <a:defRPr sz="2800"/>
            </a:lvl3pPr>
            <a:lvl4pPr lvl="3" algn="ctr" rtl="0">
              <a:lnSpc>
                <a:spcPct val="100000"/>
              </a:lnSpc>
              <a:spcBef>
                <a:spcPts val="900"/>
              </a:spcBef>
              <a:spcAft>
                <a:spcPts val="0"/>
              </a:spcAft>
              <a:buSzPts val="2800"/>
              <a:buNone/>
              <a:defRPr sz="2800"/>
            </a:lvl4pPr>
            <a:lvl5pPr lvl="4" algn="ctr" rtl="0">
              <a:lnSpc>
                <a:spcPct val="100000"/>
              </a:lnSpc>
              <a:spcBef>
                <a:spcPts val="900"/>
              </a:spcBef>
              <a:spcAft>
                <a:spcPts val="0"/>
              </a:spcAft>
              <a:buSzPts val="2800"/>
              <a:buNone/>
              <a:defRPr sz="2800"/>
            </a:lvl5pPr>
            <a:lvl6pPr lvl="5" algn="ctr" rtl="0">
              <a:lnSpc>
                <a:spcPct val="100000"/>
              </a:lnSpc>
              <a:spcBef>
                <a:spcPts val="400"/>
              </a:spcBef>
              <a:spcAft>
                <a:spcPts val="0"/>
              </a:spcAft>
              <a:buSzPts val="2800"/>
              <a:buNone/>
              <a:defRPr sz="2800"/>
            </a:lvl6pPr>
            <a:lvl7pPr lvl="6" algn="ctr" rtl="0">
              <a:lnSpc>
                <a:spcPct val="100000"/>
              </a:lnSpc>
              <a:spcBef>
                <a:spcPts val="400"/>
              </a:spcBef>
              <a:spcAft>
                <a:spcPts val="0"/>
              </a:spcAft>
              <a:buSzPts val="2800"/>
              <a:buNone/>
              <a:defRPr sz="2800"/>
            </a:lvl7pPr>
            <a:lvl8pPr lvl="7" algn="ctr" rtl="0">
              <a:lnSpc>
                <a:spcPct val="100000"/>
              </a:lnSpc>
              <a:spcBef>
                <a:spcPts val="400"/>
              </a:spcBef>
              <a:spcAft>
                <a:spcPts val="0"/>
              </a:spcAft>
              <a:buSzPts val="2800"/>
              <a:buNone/>
              <a:defRPr sz="2800"/>
            </a:lvl8pPr>
            <a:lvl9pPr lvl="8" algn="ctr" rtl="0">
              <a:lnSpc>
                <a:spcPct val="100000"/>
              </a:lnSpc>
              <a:spcBef>
                <a:spcPts val="400"/>
              </a:spcBef>
              <a:spcAft>
                <a:spcPts val="0"/>
              </a:spcAft>
              <a:buSzPts val="2800"/>
              <a:buNone/>
              <a:defRPr sz="2800"/>
            </a:lvl9pPr>
          </a:lstStyle>
          <a:p>
            <a:endParaRPr/>
          </a:p>
        </p:txBody>
      </p:sp>
      <p:sp>
        <p:nvSpPr>
          <p:cNvPr id="109" name="Google Shape;109;p16"/>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10"/>
        <p:cNvGrpSpPr/>
        <p:nvPr/>
      </p:nvGrpSpPr>
      <p:grpSpPr>
        <a:xfrm>
          <a:off x="0" y="0"/>
          <a:ext cx="0" cy="0"/>
          <a:chOff x="0" y="0"/>
          <a:chExt cx="0" cy="0"/>
        </a:xfrm>
      </p:grpSpPr>
      <p:sp>
        <p:nvSpPr>
          <p:cNvPr id="111" name="Google Shape;111;p17"/>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lvl1pPr lvl="0" rtl="0">
              <a:spcBef>
                <a:spcPts val="0"/>
              </a:spcBef>
              <a:spcAft>
                <a:spcPts val="0"/>
              </a:spcAft>
              <a:buSzPts val="36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12" name="Google Shape;112;p17"/>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lvl1pPr marL="457200" lvl="0" indent="-406400" rtl="0">
              <a:spcBef>
                <a:spcPts val="1800"/>
              </a:spcBef>
              <a:spcAft>
                <a:spcPts val="0"/>
              </a:spcAft>
              <a:buSzPts val="2800"/>
              <a:buChar char="•"/>
              <a:defRPr/>
            </a:lvl1pPr>
            <a:lvl2pPr marL="914400" lvl="1" indent="-381000" rtl="0">
              <a:spcBef>
                <a:spcPts val="900"/>
              </a:spcBef>
              <a:spcAft>
                <a:spcPts val="0"/>
              </a:spcAft>
              <a:buSzPts val="2400"/>
              <a:buChar char="–"/>
              <a:defRPr/>
            </a:lvl2pPr>
            <a:lvl3pPr marL="1371600" lvl="2" indent="-355600" rtl="0">
              <a:spcBef>
                <a:spcPts val="900"/>
              </a:spcBef>
              <a:spcAft>
                <a:spcPts val="0"/>
              </a:spcAft>
              <a:buSzPts val="2000"/>
              <a:buChar char="•"/>
              <a:defRPr/>
            </a:lvl3pPr>
            <a:lvl4pPr marL="1828800" lvl="3" indent="-355600" rtl="0">
              <a:spcBef>
                <a:spcPts val="900"/>
              </a:spcBef>
              <a:spcAft>
                <a:spcPts val="0"/>
              </a:spcAft>
              <a:buSzPts val="2000"/>
              <a:buChar char="–"/>
              <a:defRPr/>
            </a:lvl4pPr>
            <a:lvl5pPr marL="2286000" lvl="4" indent="-355600" rtl="0">
              <a:spcBef>
                <a:spcPts val="900"/>
              </a:spcBef>
              <a:spcAft>
                <a:spcPts val="0"/>
              </a:spcAft>
              <a:buSzPts val="2000"/>
              <a:buChar char="»"/>
              <a:defRPr/>
            </a:lvl5pPr>
            <a:lvl6pPr marL="2743200" lvl="5" indent="-355600" rtl="0">
              <a:spcBef>
                <a:spcPts val="400"/>
              </a:spcBef>
              <a:spcAft>
                <a:spcPts val="0"/>
              </a:spcAft>
              <a:buSzPts val="2000"/>
              <a:buChar char="•"/>
              <a:defRPr/>
            </a:lvl6pPr>
            <a:lvl7pPr marL="3200400" lvl="6" indent="-355600" rtl="0">
              <a:spcBef>
                <a:spcPts val="400"/>
              </a:spcBef>
              <a:spcAft>
                <a:spcPts val="0"/>
              </a:spcAft>
              <a:buSzPts val="2000"/>
              <a:buChar char="•"/>
              <a:defRPr/>
            </a:lvl7pPr>
            <a:lvl8pPr marL="3657600" lvl="7" indent="-355600" rtl="0">
              <a:spcBef>
                <a:spcPts val="400"/>
              </a:spcBef>
              <a:spcAft>
                <a:spcPts val="0"/>
              </a:spcAft>
              <a:buSzPts val="2000"/>
              <a:buChar char="•"/>
              <a:defRPr/>
            </a:lvl8pPr>
            <a:lvl9pPr marL="4114800" lvl="8" indent="-355600" rtl="0">
              <a:spcBef>
                <a:spcPts val="400"/>
              </a:spcBef>
              <a:spcAft>
                <a:spcPts val="0"/>
              </a:spcAft>
              <a:buSzPts val="2000"/>
              <a:buChar char="•"/>
              <a:defRPr/>
            </a:lvl9pPr>
          </a:lstStyle>
          <a:p>
            <a:endParaRPr/>
          </a:p>
        </p:txBody>
      </p:sp>
      <p:sp>
        <p:nvSpPr>
          <p:cNvPr id="113" name="Google Shape;113;p17"/>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xfrm>
            <a:off x="490250" y="450150"/>
            <a:ext cx="6367800" cy="4090800"/>
          </a:xfrm>
          <a:prstGeom prst="rect">
            <a:avLst/>
          </a:prstGeom>
        </p:spPr>
        <p:txBody>
          <a:bodyPr spcFirstLastPara="1" wrap="square" lIns="91425" tIns="45700" rIns="91425" bIns="45700"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116" name="Google Shape;116;p18"/>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5"/>
        <p:cNvGrpSpPr/>
        <p:nvPr/>
      </p:nvGrpSpPr>
      <p:grpSpPr>
        <a:xfrm>
          <a:off x="0" y="0"/>
          <a:ext cx="0" cy="0"/>
          <a:chOff x="0" y="0"/>
          <a:chExt cx="0" cy="0"/>
        </a:xfrm>
      </p:grpSpPr>
      <p:sp>
        <p:nvSpPr>
          <p:cNvPr id="26" name="Google Shape;26;p3"/>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3"/>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28" name="Google Shape;28;p3"/>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29" name="Google Shape;29;p3"/>
          <p:cNvSpPr txBox="1">
            <a:spLocks noGrp="1"/>
          </p:cNvSpPr>
          <p:nvPr>
            <p:ph type="body" idx="1"/>
          </p:nvPr>
        </p:nvSpPr>
        <p:spPr>
          <a:xfrm>
            <a:off x="457200" y="1084676"/>
            <a:ext cx="8229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800"/>
              </a:spcBef>
              <a:spcAft>
                <a:spcPts val="0"/>
              </a:spcAft>
              <a:buSzPts val="1800"/>
              <a:buChar char="•"/>
              <a:defRPr/>
            </a:lvl1pPr>
            <a:lvl2pPr marL="914400" lvl="1" indent="-342900" algn="l">
              <a:lnSpc>
                <a:spcPct val="90000"/>
              </a:lnSpc>
              <a:spcBef>
                <a:spcPts val="900"/>
              </a:spcBef>
              <a:spcAft>
                <a:spcPts val="0"/>
              </a:spcAft>
              <a:buSzPts val="1800"/>
              <a:buChar char="–"/>
              <a:defRPr/>
            </a:lvl2pPr>
            <a:lvl3pPr marL="1371600" lvl="2" indent="-342900" algn="l">
              <a:lnSpc>
                <a:spcPct val="90000"/>
              </a:lnSpc>
              <a:spcBef>
                <a:spcPts val="900"/>
              </a:spcBef>
              <a:spcAft>
                <a:spcPts val="0"/>
              </a:spcAft>
              <a:buSzPts val="1800"/>
              <a:buChar char="•"/>
              <a:defRPr/>
            </a:lvl3pPr>
            <a:lvl4pPr marL="1828800" lvl="3" indent="-342900" algn="l">
              <a:lnSpc>
                <a:spcPct val="90000"/>
              </a:lnSpc>
              <a:spcBef>
                <a:spcPts val="900"/>
              </a:spcBef>
              <a:spcAft>
                <a:spcPts val="0"/>
              </a:spcAft>
              <a:buSzPts val="1800"/>
              <a:buChar char="–"/>
              <a:defRPr/>
            </a:lvl4pPr>
            <a:lvl5pPr marL="2286000" lvl="4" indent="-342900" algn="l">
              <a:lnSpc>
                <a:spcPct val="90000"/>
              </a:lnSpc>
              <a:spcBef>
                <a:spcPts val="90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Content Boxes">
  <p:cSld name="2 Content Boxes">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33" name="Google Shape;33;p4"/>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34" name="Google Shape;34;p4"/>
          <p:cNvSpPr txBox="1">
            <a:spLocks noGrp="1"/>
          </p:cNvSpPr>
          <p:nvPr>
            <p:ph type="body" idx="1"/>
          </p:nvPr>
        </p:nvSpPr>
        <p:spPr>
          <a:xfrm>
            <a:off x="457200"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5" name="Google Shape;35;p4"/>
          <p:cNvSpPr txBox="1">
            <a:spLocks noGrp="1"/>
          </p:cNvSpPr>
          <p:nvPr>
            <p:ph type="body" idx="2"/>
          </p:nvPr>
        </p:nvSpPr>
        <p:spPr>
          <a:xfrm>
            <a:off x="4781548"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Slide">
  <p:cSld name="Image Slide">
    <p:spTree>
      <p:nvGrpSpPr>
        <p:cNvPr id="1" name="Shape 36"/>
        <p:cNvGrpSpPr/>
        <p:nvPr/>
      </p:nvGrpSpPr>
      <p:grpSpPr>
        <a:xfrm>
          <a:off x="0" y="0"/>
          <a:ext cx="0" cy="0"/>
          <a:chOff x="0" y="0"/>
          <a:chExt cx="0" cy="0"/>
        </a:xfrm>
      </p:grpSpPr>
      <p:sp>
        <p:nvSpPr>
          <p:cNvPr id="37" name="Google Shape;37;p5"/>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5"/>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39" name="Google Shape;39;p5"/>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40" name="Google Shape;40;p5"/>
          <p:cNvSpPr>
            <a:spLocks noGrp="1"/>
          </p:cNvSpPr>
          <p:nvPr>
            <p:ph type="pic" idx="2"/>
          </p:nvPr>
        </p:nvSpPr>
        <p:spPr>
          <a:xfrm>
            <a:off x="0" y="912091"/>
            <a:ext cx="9144000" cy="36888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 Column">
  <p:cSld name="2 Column">
    <p:spTree>
      <p:nvGrpSpPr>
        <p:cNvPr id="1" name="Shape 41"/>
        <p:cNvGrpSpPr/>
        <p:nvPr/>
      </p:nvGrpSpPr>
      <p:grpSpPr>
        <a:xfrm>
          <a:off x="0" y="0"/>
          <a:ext cx="0" cy="0"/>
          <a:chOff x="0" y="0"/>
          <a:chExt cx="0" cy="0"/>
        </a:xfrm>
      </p:grpSpPr>
      <p:sp>
        <p:nvSpPr>
          <p:cNvPr id="42" name="Google Shape;42;p6"/>
          <p:cNvSpPr txBox="1">
            <a:spLocks noGrp="1"/>
          </p:cNvSpPr>
          <p:nvPr>
            <p:ph type="body" idx="1"/>
          </p:nvPr>
        </p:nvSpPr>
        <p:spPr>
          <a:xfrm>
            <a:off x="457200" y="1097299"/>
            <a:ext cx="3882000" cy="371100"/>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1546109"/>
            <a:ext cx="3882000" cy="29331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6"/>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46" name="Google Shape;46;p6"/>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47" name="Google Shape;47;p6"/>
          <p:cNvSpPr txBox="1">
            <a:spLocks noGrp="1"/>
          </p:cNvSpPr>
          <p:nvPr>
            <p:ph type="body" idx="3"/>
          </p:nvPr>
        </p:nvSpPr>
        <p:spPr>
          <a:xfrm>
            <a:off x="4804832" y="1097299"/>
            <a:ext cx="3882000" cy="371100"/>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8" name="Google Shape;48;p6"/>
          <p:cNvSpPr txBox="1">
            <a:spLocks noGrp="1"/>
          </p:cNvSpPr>
          <p:nvPr>
            <p:ph type="body" idx="4"/>
          </p:nvPr>
        </p:nvSpPr>
        <p:spPr>
          <a:xfrm>
            <a:off x="4804833" y="1546109"/>
            <a:ext cx="3882000" cy="29331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52" name="Google Shape;52;p7"/>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53" name="Google Shape;53;p7"/>
          <p:cNvSpPr txBox="1">
            <a:spLocks noGrp="1"/>
          </p:cNvSpPr>
          <p:nvPr>
            <p:ph type="body" idx="1"/>
          </p:nvPr>
        </p:nvSpPr>
        <p:spPr>
          <a:xfrm>
            <a:off x="457200" y="1084676"/>
            <a:ext cx="2601300" cy="33945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4" name="Google Shape;54;p7"/>
          <p:cNvSpPr txBox="1">
            <a:spLocks noGrp="1"/>
          </p:cNvSpPr>
          <p:nvPr>
            <p:ph type="body" idx="2"/>
          </p:nvPr>
        </p:nvSpPr>
        <p:spPr>
          <a:xfrm>
            <a:off x="6085416" y="1084676"/>
            <a:ext cx="2601300" cy="33945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5" name="Google Shape;55;p7"/>
          <p:cNvSpPr txBox="1">
            <a:spLocks noGrp="1"/>
          </p:cNvSpPr>
          <p:nvPr>
            <p:ph type="body" idx="3"/>
          </p:nvPr>
        </p:nvSpPr>
        <p:spPr>
          <a:xfrm>
            <a:off x="3276600" y="1084676"/>
            <a:ext cx="2601300" cy="33945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2 Content Boxes">
  <p:cSld name="1_2 Content Boxes">
    <p:spTree>
      <p:nvGrpSpPr>
        <p:cNvPr id="1" name="Shape 56"/>
        <p:cNvGrpSpPr/>
        <p:nvPr/>
      </p:nvGrpSpPr>
      <p:grpSpPr>
        <a:xfrm>
          <a:off x="0" y="0"/>
          <a:ext cx="0" cy="0"/>
          <a:chOff x="0" y="0"/>
          <a:chExt cx="0" cy="0"/>
        </a:xfrm>
      </p:grpSpPr>
      <p:sp>
        <p:nvSpPr>
          <p:cNvPr id="57" name="Google Shape;57;p8"/>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8"/>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59" name="Google Shape;59;p8"/>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60" name="Google Shape;60;p8"/>
          <p:cNvSpPr txBox="1">
            <a:spLocks noGrp="1"/>
          </p:cNvSpPr>
          <p:nvPr>
            <p:ph type="body" idx="1"/>
          </p:nvPr>
        </p:nvSpPr>
        <p:spPr>
          <a:xfrm>
            <a:off x="457200"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1" name="Google Shape;61;p8"/>
          <p:cNvSpPr txBox="1">
            <a:spLocks noGrp="1"/>
          </p:cNvSpPr>
          <p:nvPr>
            <p:ph type="body" idx="2"/>
          </p:nvPr>
        </p:nvSpPr>
        <p:spPr>
          <a:xfrm>
            <a:off x="4781548"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 Content Boxes">
  <p:cSld name="4 Content Boxes">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65" name="Google Shape;65;p9"/>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66" name="Google Shape;66;p9"/>
          <p:cNvSpPr txBox="1">
            <a:spLocks noGrp="1"/>
          </p:cNvSpPr>
          <p:nvPr>
            <p:ph type="body" idx="1"/>
          </p:nvPr>
        </p:nvSpPr>
        <p:spPr>
          <a:xfrm>
            <a:off x="457200" y="1084677"/>
            <a:ext cx="3987900" cy="16140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7" name="Google Shape;67;p9"/>
          <p:cNvSpPr txBox="1">
            <a:spLocks noGrp="1"/>
          </p:cNvSpPr>
          <p:nvPr>
            <p:ph type="body" idx="2"/>
          </p:nvPr>
        </p:nvSpPr>
        <p:spPr>
          <a:xfrm>
            <a:off x="457200" y="2865437"/>
            <a:ext cx="3987900" cy="16140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8" name="Google Shape;68;p9"/>
          <p:cNvSpPr txBox="1">
            <a:spLocks noGrp="1"/>
          </p:cNvSpPr>
          <p:nvPr>
            <p:ph type="body" idx="3"/>
          </p:nvPr>
        </p:nvSpPr>
        <p:spPr>
          <a:xfrm>
            <a:off x="4698999" y="1084677"/>
            <a:ext cx="3987900" cy="16140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9" name="Google Shape;69;p9"/>
          <p:cNvSpPr txBox="1">
            <a:spLocks noGrp="1"/>
          </p:cNvSpPr>
          <p:nvPr>
            <p:ph type="body" idx="4"/>
          </p:nvPr>
        </p:nvSpPr>
        <p:spPr>
          <a:xfrm>
            <a:off x="4698999" y="2865437"/>
            <a:ext cx="3987900" cy="16140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3 Column">
  <p:cSld name="3 Column">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457200" y="1097298"/>
            <a:ext cx="2559000" cy="569700"/>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2" name="Google Shape;72;p10"/>
          <p:cNvSpPr txBox="1">
            <a:spLocks noGrp="1"/>
          </p:cNvSpPr>
          <p:nvPr>
            <p:ph type="body" idx="2"/>
          </p:nvPr>
        </p:nvSpPr>
        <p:spPr>
          <a:xfrm>
            <a:off x="457201" y="1746249"/>
            <a:ext cx="2559000" cy="27330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73" name="Google Shape;73;p10"/>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0"/>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75" name="Google Shape;75;p10"/>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76" name="Google Shape;76;p10"/>
          <p:cNvSpPr txBox="1">
            <a:spLocks noGrp="1"/>
          </p:cNvSpPr>
          <p:nvPr>
            <p:ph type="body" idx="3"/>
          </p:nvPr>
        </p:nvSpPr>
        <p:spPr>
          <a:xfrm>
            <a:off x="6127748" y="1097298"/>
            <a:ext cx="2559000" cy="569700"/>
          </a:xfrm>
          <a:prstGeom prst="rect">
            <a:avLst/>
          </a:prstGeom>
          <a:solidFill>
            <a:srgbClr val="7D3379"/>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7" name="Google Shape;77;p10"/>
          <p:cNvSpPr txBox="1">
            <a:spLocks noGrp="1"/>
          </p:cNvSpPr>
          <p:nvPr>
            <p:ph type="body" idx="4"/>
          </p:nvPr>
        </p:nvSpPr>
        <p:spPr>
          <a:xfrm>
            <a:off x="6127749" y="1746249"/>
            <a:ext cx="2559000" cy="27330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78" name="Google Shape;78;p10"/>
          <p:cNvSpPr txBox="1">
            <a:spLocks noGrp="1"/>
          </p:cNvSpPr>
          <p:nvPr>
            <p:ph type="body" idx="5"/>
          </p:nvPr>
        </p:nvSpPr>
        <p:spPr>
          <a:xfrm>
            <a:off x="3276600" y="1097298"/>
            <a:ext cx="2559000" cy="569700"/>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9" name="Google Shape;79;p10"/>
          <p:cNvSpPr txBox="1">
            <a:spLocks noGrp="1"/>
          </p:cNvSpPr>
          <p:nvPr>
            <p:ph type="body" idx="6"/>
          </p:nvPr>
        </p:nvSpPr>
        <p:spPr>
          <a:xfrm>
            <a:off x="3276601" y="1746249"/>
            <a:ext cx="2559000" cy="2733000"/>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p:nvPr/>
        </p:nvSpPr>
        <p:spPr>
          <a:xfrm>
            <a:off x="0" y="1"/>
            <a:ext cx="9144000" cy="920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 name="Google Shape;7;p1"/>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FFFFFF"/>
              </a:buClr>
              <a:buSzPts val="3600"/>
              <a:buFont typeface="Calibri"/>
              <a:buNone/>
              <a:defRPr sz="3600" b="0"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1"/>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marR="0" lvl="0" indent="0" algn="r" rtl="0">
              <a:spcBef>
                <a:spcPts val="0"/>
              </a:spcBef>
              <a:buNone/>
              <a:defRPr sz="1000" b="0" i="0" u="none" strike="noStrike" cap="none">
                <a:solidFill>
                  <a:srgbClr val="042B4A"/>
                </a:solidFill>
                <a:latin typeface="Calibri"/>
                <a:ea typeface="Calibri"/>
                <a:cs typeface="Calibri"/>
                <a:sym typeface="Calibri"/>
              </a:defRPr>
            </a:lvl1pPr>
            <a:lvl2pPr marL="0" marR="0" lvl="1" indent="0" algn="r" rtl="0">
              <a:spcBef>
                <a:spcPts val="0"/>
              </a:spcBef>
              <a:buNone/>
              <a:defRPr sz="1000" b="0" i="0" u="none" strike="noStrike" cap="none">
                <a:solidFill>
                  <a:srgbClr val="042B4A"/>
                </a:solidFill>
                <a:latin typeface="Calibri"/>
                <a:ea typeface="Calibri"/>
                <a:cs typeface="Calibri"/>
                <a:sym typeface="Calibri"/>
              </a:defRPr>
            </a:lvl2pPr>
            <a:lvl3pPr marL="0" marR="0" lvl="2" indent="0" algn="r" rtl="0">
              <a:spcBef>
                <a:spcPts val="0"/>
              </a:spcBef>
              <a:buNone/>
              <a:defRPr sz="1000" b="0" i="0" u="none" strike="noStrike" cap="none">
                <a:solidFill>
                  <a:srgbClr val="042B4A"/>
                </a:solidFill>
                <a:latin typeface="Calibri"/>
                <a:ea typeface="Calibri"/>
                <a:cs typeface="Calibri"/>
                <a:sym typeface="Calibri"/>
              </a:defRPr>
            </a:lvl3pPr>
            <a:lvl4pPr marL="0" marR="0" lvl="3" indent="0" algn="r" rtl="0">
              <a:spcBef>
                <a:spcPts val="0"/>
              </a:spcBef>
              <a:buNone/>
              <a:defRPr sz="1000" b="0" i="0" u="none" strike="noStrike" cap="none">
                <a:solidFill>
                  <a:srgbClr val="042B4A"/>
                </a:solidFill>
                <a:latin typeface="Calibri"/>
                <a:ea typeface="Calibri"/>
                <a:cs typeface="Calibri"/>
                <a:sym typeface="Calibri"/>
              </a:defRPr>
            </a:lvl4pPr>
            <a:lvl5pPr marL="0" marR="0" lvl="4" indent="0" algn="r" rtl="0">
              <a:spcBef>
                <a:spcPts val="0"/>
              </a:spcBef>
              <a:buNone/>
              <a:defRPr sz="1000" b="0" i="0" u="none" strike="noStrike" cap="none">
                <a:solidFill>
                  <a:srgbClr val="042B4A"/>
                </a:solidFill>
                <a:latin typeface="Calibri"/>
                <a:ea typeface="Calibri"/>
                <a:cs typeface="Calibri"/>
                <a:sym typeface="Calibri"/>
              </a:defRPr>
            </a:lvl5pPr>
            <a:lvl6pPr marL="0" marR="0" lvl="5" indent="0" algn="r" rtl="0">
              <a:spcBef>
                <a:spcPts val="0"/>
              </a:spcBef>
              <a:buNone/>
              <a:defRPr sz="1000" b="0" i="0" u="none" strike="noStrike" cap="none">
                <a:solidFill>
                  <a:srgbClr val="042B4A"/>
                </a:solidFill>
                <a:latin typeface="Calibri"/>
                <a:ea typeface="Calibri"/>
                <a:cs typeface="Calibri"/>
                <a:sym typeface="Calibri"/>
              </a:defRPr>
            </a:lvl6pPr>
            <a:lvl7pPr marL="0" marR="0" lvl="6" indent="0" algn="r" rtl="0">
              <a:spcBef>
                <a:spcPts val="0"/>
              </a:spcBef>
              <a:buNone/>
              <a:defRPr sz="1000" b="0" i="0" u="none" strike="noStrike" cap="none">
                <a:solidFill>
                  <a:srgbClr val="042B4A"/>
                </a:solidFill>
                <a:latin typeface="Calibri"/>
                <a:ea typeface="Calibri"/>
                <a:cs typeface="Calibri"/>
                <a:sym typeface="Calibri"/>
              </a:defRPr>
            </a:lvl7pPr>
            <a:lvl8pPr marL="0" marR="0" lvl="7" indent="0" algn="r" rtl="0">
              <a:spcBef>
                <a:spcPts val="0"/>
              </a:spcBef>
              <a:buNone/>
              <a:defRPr sz="1000" b="0" i="0" u="none" strike="noStrike" cap="none">
                <a:solidFill>
                  <a:srgbClr val="042B4A"/>
                </a:solidFill>
                <a:latin typeface="Calibri"/>
                <a:ea typeface="Calibri"/>
                <a:cs typeface="Calibri"/>
                <a:sym typeface="Calibri"/>
              </a:defRPr>
            </a:lvl8pPr>
            <a:lvl9pPr marL="0" marR="0" lvl="8" indent="0" algn="r" rtl="0">
              <a:spcBef>
                <a:spcPts val="0"/>
              </a:spcBef>
              <a:buNone/>
              <a:defRPr sz="1000" b="0" i="0" u="none" strike="noStrike" cap="none">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
        <p:nvSpPr>
          <p:cNvPr id="9" name="Google Shape;9;p1"/>
          <p:cNvSpPr txBox="1">
            <a:spLocks noGrp="1"/>
          </p:cNvSpPr>
          <p:nvPr>
            <p:ph type="body" idx="1"/>
          </p:nvPr>
        </p:nvSpPr>
        <p:spPr>
          <a:xfrm>
            <a:off x="457200" y="1084676"/>
            <a:ext cx="8229600" cy="33945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L="914400" marR="0" lvl="1" indent="-381000"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L="1371600" marR="0" lvl="2"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L="1828800" marR="0" lvl="3" indent="-355600"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L="2286000" marR="0" lvl="4"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10" name="Google Shape;10;p1" descr="MassHire Logo.png"/>
          <p:cNvPicPr preferRelativeResize="0"/>
          <p:nvPr/>
        </p:nvPicPr>
        <p:blipFill rotWithShape="1">
          <a:blip r:embed="rId19">
            <a:alphaModFix/>
          </a:blip>
          <a:srcRect/>
          <a:stretch/>
        </p:blipFill>
        <p:spPr>
          <a:xfrm>
            <a:off x="272472" y="4741286"/>
            <a:ext cx="495300" cy="313816"/>
          </a:xfrm>
          <a:prstGeom prst="rect">
            <a:avLst/>
          </a:prstGeom>
          <a:noFill/>
          <a:ln>
            <a:noFill/>
          </a:ln>
        </p:spPr>
      </p:pic>
      <p:sp>
        <p:nvSpPr>
          <p:cNvPr id="11" name="Google Shape;11;p1"/>
          <p:cNvSpPr txBox="1"/>
          <p:nvPr/>
        </p:nvSpPr>
        <p:spPr>
          <a:xfrm>
            <a:off x="6564644" y="4769644"/>
            <a:ext cx="1692900" cy="271500"/>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 sz="1000" b="0" i="0" u="none" strike="noStrike" cap="none">
                <a:solidFill>
                  <a:srgbClr val="042B4A"/>
                </a:solidFill>
                <a:latin typeface="Calibri"/>
                <a:ea typeface="Calibri"/>
                <a:cs typeface="Calibri"/>
                <a:sym typeface="Calibri"/>
              </a:rPr>
              <a:t>Mass.Gov/LWD</a:t>
            </a:r>
            <a:endParaRPr/>
          </a:p>
        </p:txBody>
      </p:sp>
      <p:cxnSp>
        <p:nvCxnSpPr>
          <p:cNvPr id="12" name="Google Shape;12;p1"/>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cxnSp>
        <p:nvCxnSpPr>
          <p:cNvPr id="13" name="Google Shape;13;p1"/>
          <p:cNvCxnSpPr/>
          <p:nvPr/>
        </p:nvCxnSpPr>
        <p:spPr>
          <a:xfrm>
            <a:off x="0" y="4650012"/>
            <a:ext cx="9144000" cy="0"/>
          </a:xfrm>
          <a:prstGeom prst="straightConnector1">
            <a:avLst/>
          </a:prstGeom>
          <a:noFill/>
          <a:ln w="12700" cap="flat" cmpd="sng">
            <a:solidFill>
              <a:schemeClr val="dk1"/>
            </a:solidFill>
            <a:prstDash val="solid"/>
            <a:round/>
            <a:headEnd type="none" w="sm" len="sm"/>
            <a:tailEnd type="none" w="sm" len="sm"/>
          </a:ln>
        </p:spPr>
      </p:cxnSp>
      <p:sp>
        <p:nvSpPr>
          <p:cNvPr id="14" name="Google Shape;14;p1"/>
          <p:cNvSpPr/>
          <p:nvPr/>
        </p:nvSpPr>
        <p:spPr>
          <a:xfrm>
            <a:off x="7926917" y="2"/>
            <a:ext cx="739800" cy="912900"/>
          </a:xfrm>
          <a:prstGeom prst="rtTriangle">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1"/>
          <p:cNvSpPr/>
          <p:nvPr/>
        </p:nvSpPr>
        <p:spPr>
          <a:xfrm rot="10800000">
            <a:off x="8120189" y="-10574"/>
            <a:ext cx="1039200" cy="930900"/>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hyperlink" Target="mailto:allison.mcintyre@mass.gov" TargetMode="External"/><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0"/>
        <p:cNvGrpSpPr/>
        <p:nvPr/>
      </p:nvGrpSpPr>
      <p:grpSpPr>
        <a:xfrm>
          <a:off x="0" y="0"/>
          <a:ext cx="0" cy="0"/>
          <a:chOff x="0" y="0"/>
          <a:chExt cx="0" cy="0"/>
        </a:xfrm>
      </p:grpSpPr>
      <p:sp>
        <p:nvSpPr>
          <p:cNvPr id="121" name="Google Shape;121;p19"/>
          <p:cNvSpPr txBox="1">
            <a:spLocks noGrp="1"/>
          </p:cNvSpPr>
          <p:nvPr>
            <p:ph type="ctrTitle"/>
          </p:nvPr>
        </p:nvSpPr>
        <p:spPr>
          <a:xfrm>
            <a:off x="311708" y="744575"/>
            <a:ext cx="8520600" cy="20526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
                <a:solidFill>
                  <a:schemeClr val="dk2"/>
                </a:solidFill>
              </a:rPr>
              <a:t>MassHire Temperature Check</a:t>
            </a:r>
            <a:endParaRPr>
              <a:solidFill>
                <a:schemeClr val="dk2"/>
              </a:solidFill>
              <a:latin typeface="Calibri"/>
              <a:ea typeface="Calibri"/>
              <a:cs typeface="Calibri"/>
              <a:sym typeface="Calibri"/>
            </a:endParaRPr>
          </a:p>
        </p:txBody>
      </p:sp>
      <p:sp>
        <p:nvSpPr>
          <p:cNvPr id="122" name="Google Shape;122;p19"/>
          <p:cNvSpPr txBox="1">
            <a:spLocks noGrp="1"/>
          </p:cNvSpPr>
          <p:nvPr>
            <p:ph type="subTitle" idx="1"/>
          </p:nvPr>
        </p:nvSpPr>
        <p:spPr>
          <a:xfrm>
            <a:off x="311700" y="3248375"/>
            <a:ext cx="8520600" cy="4512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 sz="2400"/>
              <a:t>August 14, 2019</a:t>
            </a:r>
            <a:endParaRPr sz="2400"/>
          </a:p>
          <a:p>
            <a:pPr marL="0" lvl="0" indent="0" algn="l" rtl="0">
              <a:spcBef>
                <a:spcPts val="0"/>
              </a:spcBef>
              <a:spcAft>
                <a:spcPts val="0"/>
              </a:spcAft>
              <a:buNone/>
            </a:pPr>
            <a:endParaRPr sz="2400"/>
          </a:p>
          <a:p>
            <a:pPr marL="0" lvl="0" indent="0" algn="l" rtl="0">
              <a:spcBef>
                <a:spcPts val="0"/>
              </a:spcBef>
              <a:spcAft>
                <a:spcPts val="0"/>
              </a:spcAft>
              <a:buNone/>
            </a:pPr>
            <a:endParaRPr sz="2400">
              <a:latin typeface="Calibri"/>
              <a:ea typeface="Calibri"/>
              <a:cs typeface="Calibri"/>
              <a:sym typeface="Calibri"/>
            </a:endParaRPr>
          </a:p>
        </p:txBody>
      </p:sp>
      <p:sp>
        <p:nvSpPr>
          <p:cNvPr id="123" name="Google Shape;123;p19"/>
          <p:cNvSpPr txBox="1">
            <a:spLocks noGrp="1"/>
          </p:cNvSpPr>
          <p:nvPr>
            <p:ph type="subTitle" idx="1"/>
          </p:nvPr>
        </p:nvSpPr>
        <p:spPr>
          <a:xfrm>
            <a:off x="311700" y="2797175"/>
            <a:ext cx="8520600" cy="4512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 sz="2400" i="1"/>
              <a:t>Does our culture reflect our values and mission?</a:t>
            </a:r>
            <a:endParaRPr sz="2400" i="1">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0"/>
          <p:cNvSpPr txBox="1">
            <a:spLocks noGrp="1"/>
          </p:cNvSpPr>
          <p:nvPr>
            <p:ph type="title"/>
          </p:nvPr>
        </p:nvSpPr>
        <p:spPr>
          <a:xfrm>
            <a:off x="370000" y="217550"/>
            <a:ext cx="2551200" cy="619200"/>
          </a:xfrm>
          <a:prstGeom prst="rect">
            <a:avLst/>
          </a:prstGeom>
        </p:spPr>
        <p:txBody>
          <a:bodyPr spcFirstLastPara="1" wrap="square" lIns="91425" tIns="45700" rIns="91425" bIns="45700" anchor="ctr" anchorCtr="0">
            <a:noAutofit/>
          </a:bodyPr>
          <a:lstStyle/>
          <a:p>
            <a:pPr marL="0" lvl="0" indent="0" algn="l" rtl="0">
              <a:spcBef>
                <a:spcPts val="1800"/>
              </a:spcBef>
              <a:spcAft>
                <a:spcPts val="0"/>
              </a:spcAft>
              <a:buClr>
                <a:schemeClr val="accent6"/>
              </a:buClr>
              <a:buSzPts val="1100"/>
              <a:buFont typeface="Arial"/>
              <a:buNone/>
            </a:pPr>
            <a:r>
              <a:rPr lang="en">
                <a:solidFill>
                  <a:schemeClr val="lt1"/>
                </a:solidFill>
              </a:rPr>
              <a:t>Background</a:t>
            </a:r>
            <a:endParaRPr/>
          </a:p>
        </p:txBody>
      </p:sp>
      <p:sp>
        <p:nvSpPr>
          <p:cNvPr id="129" name="Google Shape;129;p20"/>
          <p:cNvSpPr txBox="1">
            <a:spLocks noGrp="1"/>
          </p:cNvSpPr>
          <p:nvPr>
            <p:ph type="body" idx="1"/>
          </p:nvPr>
        </p:nvSpPr>
        <p:spPr>
          <a:xfrm>
            <a:off x="311700" y="1161325"/>
            <a:ext cx="8520600" cy="3452700"/>
          </a:xfrm>
          <a:prstGeom prst="rect">
            <a:avLst/>
          </a:prstGeom>
        </p:spPr>
        <p:txBody>
          <a:bodyPr spcFirstLastPara="1" wrap="square" lIns="91425" tIns="45700" rIns="91425" bIns="45700" anchor="t" anchorCtr="0">
            <a:noAutofit/>
          </a:bodyPr>
          <a:lstStyle/>
          <a:p>
            <a:pPr marL="457200" lvl="0" indent="-342900" algn="l" rtl="0">
              <a:spcBef>
                <a:spcPts val="1800"/>
              </a:spcBef>
              <a:spcAft>
                <a:spcPts val="0"/>
              </a:spcAft>
              <a:buSzPts val="1800"/>
              <a:buChar char="•"/>
            </a:pPr>
            <a:r>
              <a:rPr lang="en" sz="1800" dirty="0">
                <a:solidFill>
                  <a:schemeClr val="accent6"/>
                </a:solidFill>
              </a:rPr>
              <a:t>MassHire was an opportunity to unify our system’s customer brand </a:t>
            </a:r>
            <a:r>
              <a:rPr lang="en" sz="1800" dirty="0" smtClean="0">
                <a:solidFill>
                  <a:schemeClr val="accent6"/>
                </a:solidFill>
              </a:rPr>
              <a:t>and </a:t>
            </a:r>
            <a:r>
              <a:rPr lang="en" sz="1800" dirty="0">
                <a:solidFill>
                  <a:schemeClr val="accent6"/>
                </a:solidFill>
              </a:rPr>
              <a:t>our internal culture</a:t>
            </a:r>
            <a:endParaRPr sz="1800" dirty="0">
              <a:solidFill>
                <a:schemeClr val="accent6"/>
              </a:solidFill>
            </a:endParaRPr>
          </a:p>
          <a:p>
            <a:pPr marL="457200" lvl="0" indent="-342900" algn="l" rtl="0">
              <a:spcBef>
                <a:spcPts val="0"/>
              </a:spcBef>
              <a:spcAft>
                <a:spcPts val="0"/>
              </a:spcAft>
              <a:buSzPts val="1800"/>
              <a:buChar char="•"/>
            </a:pPr>
            <a:r>
              <a:rPr lang="en" sz="1800" dirty="0">
                <a:solidFill>
                  <a:schemeClr val="accent6"/>
                </a:solidFill>
              </a:rPr>
              <a:t>Our culture is guided by our MassHire Brand Charter and our vision, mission, and values</a:t>
            </a:r>
            <a:endParaRPr sz="1800" dirty="0">
              <a:solidFill>
                <a:schemeClr val="accent6"/>
              </a:solidFill>
            </a:endParaRPr>
          </a:p>
          <a:p>
            <a:pPr marL="457200" lvl="0" indent="-342900" algn="l" rtl="0">
              <a:spcBef>
                <a:spcPts val="0"/>
              </a:spcBef>
              <a:spcAft>
                <a:spcPts val="0"/>
              </a:spcAft>
              <a:buSzPts val="1800"/>
              <a:buChar char="•"/>
            </a:pPr>
            <a:r>
              <a:rPr lang="en" sz="1800" dirty="0">
                <a:solidFill>
                  <a:schemeClr val="accent6"/>
                </a:solidFill>
              </a:rPr>
              <a:t>Since our launches last year, MassHire staff across the system have worked to launch initiatives aligned with our charter:</a:t>
            </a:r>
            <a:endParaRPr sz="1800" dirty="0">
              <a:solidFill>
                <a:schemeClr val="accent6"/>
              </a:solidFill>
            </a:endParaRPr>
          </a:p>
          <a:p>
            <a:pPr lvl="1" indent="-342900">
              <a:spcBef>
                <a:spcPts val="0"/>
              </a:spcBef>
              <a:buSzPts val="1800"/>
            </a:pPr>
            <a:r>
              <a:rPr lang="en" sz="1800" dirty="0">
                <a:solidFill>
                  <a:schemeClr val="accent6"/>
                </a:solidFill>
              </a:rPr>
              <a:t>MassHire Awards &amp; MassHire </a:t>
            </a:r>
            <a:r>
              <a:rPr lang="en" sz="1800" dirty="0" smtClean="0">
                <a:solidFill>
                  <a:schemeClr val="accent6"/>
                </a:solidFill>
              </a:rPr>
              <a:t>Day</a:t>
            </a:r>
          </a:p>
          <a:p>
            <a:pPr marL="914400" lvl="1" indent="-342900" algn="l" rtl="0">
              <a:spcBef>
                <a:spcPts val="0"/>
              </a:spcBef>
              <a:spcAft>
                <a:spcPts val="0"/>
              </a:spcAft>
              <a:buSzPts val="1800"/>
              <a:buChar char="–"/>
            </a:pPr>
            <a:r>
              <a:rPr lang="en" sz="1800" dirty="0" smtClean="0">
                <a:solidFill>
                  <a:schemeClr val="accent6"/>
                </a:solidFill>
              </a:rPr>
              <a:t>Local employee </a:t>
            </a:r>
            <a:r>
              <a:rPr lang="en" sz="1800" dirty="0">
                <a:solidFill>
                  <a:schemeClr val="accent6"/>
                </a:solidFill>
              </a:rPr>
              <a:t>recognition </a:t>
            </a:r>
            <a:r>
              <a:rPr lang="en" sz="1800" dirty="0" smtClean="0">
                <a:solidFill>
                  <a:schemeClr val="accent6"/>
                </a:solidFill>
              </a:rPr>
              <a:t>programs</a:t>
            </a:r>
          </a:p>
          <a:p>
            <a:pPr marL="914400" lvl="1" indent="-342900" algn="l" rtl="0">
              <a:spcBef>
                <a:spcPts val="0"/>
              </a:spcBef>
              <a:spcAft>
                <a:spcPts val="0"/>
              </a:spcAft>
              <a:buSzPts val="1800"/>
              <a:buChar char="–"/>
            </a:pPr>
            <a:r>
              <a:rPr lang="en" sz="1800" dirty="0" smtClean="0">
                <a:solidFill>
                  <a:schemeClr val="accent6"/>
                </a:solidFill>
              </a:rPr>
              <a:t>And more!</a:t>
            </a:r>
            <a:endParaRPr sz="1800" dirty="0">
              <a:solidFill>
                <a:schemeClr val="accent6"/>
              </a:solidFill>
            </a:endParaRPr>
          </a:p>
          <a:p>
            <a:pPr marL="914400" lvl="1" indent="-342900" algn="l" rtl="0">
              <a:spcBef>
                <a:spcPts val="0"/>
              </a:spcBef>
              <a:spcAft>
                <a:spcPts val="0"/>
              </a:spcAft>
              <a:buSzPts val="1800"/>
              <a:buChar char="–"/>
            </a:pPr>
            <a:endParaRPr sz="1800" dirty="0">
              <a:solidFill>
                <a:schemeClr val="accent6"/>
              </a:solidFill>
            </a:endParaRPr>
          </a:p>
          <a:p>
            <a:pPr marL="50800" lvl="0" indent="0" algn="l" rtl="0">
              <a:spcBef>
                <a:spcPts val="0"/>
              </a:spcBef>
              <a:spcAft>
                <a:spcPts val="0"/>
              </a:spcAft>
              <a:buSzPts val="2800"/>
              <a:buNone/>
            </a:pPr>
            <a:r>
              <a:rPr lang="en" dirty="0" smtClean="0">
                <a:solidFill>
                  <a:schemeClr val="accent6"/>
                </a:solidFill>
              </a:rPr>
              <a:t>A </a:t>
            </a:r>
            <a:r>
              <a:rPr lang="en" dirty="0">
                <a:solidFill>
                  <a:schemeClr val="accent6"/>
                </a:solidFill>
              </a:rPr>
              <a:t>year in: </a:t>
            </a:r>
            <a:r>
              <a:rPr lang="en" dirty="0" smtClean="0">
                <a:solidFill>
                  <a:schemeClr val="accent6"/>
                </a:solidFill>
              </a:rPr>
              <a:t>How </a:t>
            </a:r>
            <a:r>
              <a:rPr lang="en" dirty="0">
                <a:solidFill>
                  <a:schemeClr val="accent6"/>
                </a:solidFill>
              </a:rPr>
              <a:t>are we doing on culture? </a:t>
            </a:r>
            <a:endParaRPr dirty="0">
              <a:solidFill>
                <a:schemeClr val="accent6"/>
              </a:solidFill>
            </a:endParaRPr>
          </a:p>
        </p:txBody>
      </p:sp>
      <p:sp>
        <p:nvSpPr>
          <p:cNvPr id="130" name="Google Shape;130;p20"/>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1"/>
          <p:cNvSpPr txBox="1">
            <a:spLocks noGrp="1"/>
          </p:cNvSpPr>
          <p:nvPr>
            <p:ph type="title"/>
          </p:nvPr>
        </p:nvSpPr>
        <p:spPr>
          <a:xfrm>
            <a:off x="370000" y="217550"/>
            <a:ext cx="5579400" cy="615000"/>
          </a:xfrm>
          <a:prstGeom prst="rect">
            <a:avLst/>
          </a:prstGeom>
        </p:spPr>
        <p:txBody>
          <a:bodyPr spcFirstLastPara="1" wrap="square" lIns="91425" tIns="45700" rIns="91425" bIns="45700" anchor="ctr" anchorCtr="0">
            <a:noAutofit/>
          </a:bodyPr>
          <a:lstStyle/>
          <a:p>
            <a:pPr marL="0" lvl="0" indent="0" algn="l" rtl="0">
              <a:spcBef>
                <a:spcPts val="1800"/>
              </a:spcBef>
              <a:spcAft>
                <a:spcPts val="0"/>
              </a:spcAft>
              <a:buClr>
                <a:schemeClr val="accent6"/>
              </a:buClr>
              <a:buSzPts val="1100"/>
              <a:buFont typeface="Arial"/>
              <a:buNone/>
            </a:pPr>
            <a:r>
              <a:rPr lang="en">
                <a:solidFill>
                  <a:schemeClr val="lt1"/>
                </a:solidFill>
              </a:rPr>
              <a:t>Temperature Check Goals</a:t>
            </a:r>
            <a:endParaRPr/>
          </a:p>
        </p:txBody>
      </p:sp>
      <p:sp>
        <p:nvSpPr>
          <p:cNvPr id="136" name="Google Shape;136;p21"/>
          <p:cNvSpPr txBox="1">
            <a:spLocks noGrp="1"/>
          </p:cNvSpPr>
          <p:nvPr>
            <p:ph type="body" idx="1"/>
          </p:nvPr>
        </p:nvSpPr>
        <p:spPr>
          <a:xfrm>
            <a:off x="311700" y="1161325"/>
            <a:ext cx="8520600" cy="3452700"/>
          </a:xfrm>
          <a:prstGeom prst="rect">
            <a:avLst/>
          </a:prstGeom>
        </p:spPr>
        <p:txBody>
          <a:bodyPr spcFirstLastPara="1" wrap="square" lIns="91425" tIns="45700" rIns="91425" bIns="45700" anchor="t" anchorCtr="0">
            <a:noAutofit/>
          </a:bodyPr>
          <a:lstStyle/>
          <a:p>
            <a:pPr marL="457200" lvl="0" indent="-342900" algn="l" rtl="0">
              <a:spcBef>
                <a:spcPts val="1800"/>
              </a:spcBef>
              <a:spcAft>
                <a:spcPts val="0"/>
              </a:spcAft>
              <a:buSzPts val="1800"/>
              <a:buChar char="•"/>
            </a:pPr>
            <a:r>
              <a:rPr lang="en" sz="2000" dirty="0">
                <a:solidFill>
                  <a:schemeClr val="accent6"/>
                </a:solidFill>
              </a:rPr>
              <a:t>Provide staff with the opportunity to reflect on how our culture does or does not reflect our </a:t>
            </a:r>
            <a:r>
              <a:rPr lang="en" sz="2000" dirty="0" smtClean="0">
                <a:solidFill>
                  <a:schemeClr val="accent6"/>
                </a:solidFill>
              </a:rPr>
              <a:t>mission</a:t>
            </a:r>
            <a:endParaRPr sz="2000" dirty="0">
              <a:solidFill>
                <a:schemeClr val="accent6"/>
              </a:solidFill>
            </a:endParaRPr>
          </a:p>
          <a:p>
            <a:pPr marL="457200" lvl="0" indent="-342900" algn="l" rtl="0">
              <a:spcBef>
                <a:spcPts val="1800"/>
              </a:spcBef>
              <a:spcAft>
                <a:spcPts val="0"/>
              </a:spcAft>
              <a:buSzPts val="1800"/>
              <a:buChar char="•"/>
            </a:pPr>
            <a:r>
              <a:rPr lang="en" sz="2000" dirty="0">
                <a:solidFill>
                  <a:schemeClr val="accent6"/>
                </a:solidFill>
              </a:rPr>
              <a:t>Understand how MassHire staff interpret and enact the MassHire </a:t>
            </a:r>
            <a:r>
              <a:rPr lang="en" sz="2000" dirty="0" smtClean="0">
                <a:solidFill>
                  <a:schemeClr val="accent6"/>
                </a:solidFill>
              </a:rPr>
              <a:t>charter</a:t>
            </a:r>
            <a:endParaRPr sz="2000" dirty="0">
              <a:solidFill>
                <a:schemeClr val="accent6"/>
              </a:solidFill>
            </a:endParaRPr>
          </a:p>
          <a:p>
            <a:pPr marL="457200" lvl="0" indent="-342900" algn="l" rtl="0">
              <a:spcBef>
                <a:spcPts val="1800"/>
              </a:spcBef>
              <a:spcAft>
                <a:spcPts val="0"/>
              </a:spcAft>
              <a:buSzPts val="1800"/>
              <a:buChar char="•"/>
            </a:pPr>
            <a:r>
              <a:rPr lang="en" sz="2000" dirty="0">
                <a:solidFill>
                  <a:schemeClr val="accent6"/>
                </a:solidFill>
              </a:rPr>
              <a:t>Gain insight into how the </a:t>
            </a:r>
            <a:r>
              <a:rPr lang="en" sz="2000" dirty="0" smtClean="0">
                <a:solidFill>
                  <a:schemeClr val="accent6"/>
                </a:solidFill>
              </a:rPr>
              <a:t>MassHire values </a:t>
            </a:r>
            <a:r>
              <a:rPr lang="en" sz="2000" dirty="0">
                <a:solidFill>
                  <a:schemeClr val="accent6"/>
                </a:solidFill>
              </a:rPr>
              <a:t>are integrated with daily life at MassHire organizations</a:t>
            </a:r>
            <a:endParaRPr sz="2000" dirty="0">
              <a:solidFill>
                <a:schemeClr val="accent6"/>
              </a:solidFill>
            </a:endParaRPr>
          </a:p>
          <a:p>
            <a:pPr marL="0" lvl="0" indent="0" algn="l" rtl="0">
              <a:spcBef>
                <a:spcPts val="1800"/>
              </a:spcBef>
              <a:spcAft>
                <a:spcPts val="0"/>
              </a:spcAft>
              <a:buNone/>
            </a:pPr>
            <a:endParaRPr sz="3200" dirty="0">
              <a:solidFill>
                <a:schemeClr val="accent6"/>
              </a:solidFill>
            </a:endParaRPr>
          </a:p>
        </p:txBody>
      </p:sp>
      <p:sp>
        <p:nvSpPr>
          <p:cNvPr id="137" name="Google Shape;137;p21"/>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3"/>
          <p:cNvSpPr txBox="1">
            <a:spLocks noGrp="1"/>
          </p:cNvSpPr>
          <p:nvPr>
            <p:ph type="title"/>
          </p:nvPr>
        </p:nvSpPr>
        <p:spPr>
          <a:xfrm>
            <a:off x="311700" y="36937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dirty="0" smtClean="0"/>
              <a:t>Administering the Temperature Check</a:t>
            </a:r>
            <a:endParaRPr dirty="0"/>
          </a:p>
        </p:txBody>
      </p:sp>
      <p:sp>
        <p:nvSpPr>
          <p:cNvPr id="151" name="Google Shape;151;p23"/>
          <p:cNvSpPr txBox="1">
            <a:spLocks noGrp="1"/>
          </p:cNvSpPr>
          <p:nvPr>
            <p:ph type="body" idx="1"/>
          </p:nvPr>
        </p:nvSpPr>
        <p:spPr>
          <a:xfrm>
            <a:off x="311700" y="1017725"/>
            <a:ext cx="8520600" cy="3416400"/>
          </a:xfrm>
          <a:prstGeom prst="rect">
            <a:avLst/>
          </a:prstGeom>
        </p:spPr>
        <p:txBody>
          <a:bodyPr spcFirstLastPara="1" wrap="square" lIns="91425" tIns="45700" rIns="91425" bIns="45700" anchor="t" anchorCtr="0">
            <a:noAutofit/>
          </a:bodyPr>
          <a:lstStyle/>
          <a:p>
            <a:pPr marL="342900" lvl="0" indent="-342900">
              <a:lnSpc>
                <a:spcPct val="100000"/>
              </a:lnSpc>
              <a:spcBef>
                <a:spcPts val="0"/>
              </a:spcBef>
              <a:buFont typeface="+mj-lt"/>
              <a:buAutoNum type="arabicPeriod"/>
            </a:pPr>
            <a:r>
              <a:rPr lang="en-US" sz="1400" b="1" dirty="0">
                <a:solidFill>
                  <a:schemeClr val="dk1"/>
                </a:solidFill>
                <a:highlight>
                  <a:srgbClr val="FFFFFF"/>
                </a:highlight>
              </a:rPr>
              <a:t>What is the Temperature Check? </a:t>
            </a:r>
            <a:r>
              <a:rPr lang="en-US" sz="1400" dirty="0">
                <a:solidFill>
                  <a:schemeClr val="accent6"/>
                </a:solidFill>
                <a:highlight>
                  <a:srgbClr val="FFFFFF"/>
                </a:highlight>
              </a:rPr>
              <a:t>It is a questionnaire for MassHire staff made up of fifteen multiple choice and three short answer questions which are related to the MassHire Charter and its implementation at MassHire.</a:t>
            </a:r>
          </a:p>
          <a:p>
            <a:pPr marL="342900" lvl="0" indent="-342900">
              <a:lnSpc>
                <a:spcPct val="100000"/>
              </a:lnSpc>
              <a:spcBef>
                <a:spcPts val="0"/>
              </a:spcBef>
              <a:buFont typeface="+mj-lt"/>
              <a:buAutoNum type="arabicPeriod"/>
            </a:pPr>
            <a:endParaRPr lang="en-US" sz="1400" b="1" dirty="0">
              <a:solidFill>
                <a:schemeClr val="dk1"/>
              </a:solidFill>
              <a:highlight>
                <a:srgbClr val="FFFFFF"/>
              </a:highlight>
            </a:endParaRPr>
          </a:p>
          <a:p>
            <a:pPr marL="342900" indent="-342900">
              <a:lnSpc>
                <a:spcPct val="100000"/>
              </a:lnSpc>
              <a:spcBef>
                <a:spcPts val="0"/>
              </a:spcBef>
              <a:buFont typeface="+mj-lt"/>
              <a:buAutoNum type="arabicPeriod"/>
            </a:pPr>
            <a:r>
              <a:rPr lang="en-US" sz="1400" b="1" dirty="0">
                <a:solidFill>
                  <a:schemeClr val="dk1"/>
                </a:solidFill>
                <a:highlight>
                  <a:srgbClr val="FFFFFF"/>
                </a:highlight>
              </a:rPr>
              <a:t>Who should participate in the Temperature </a:t>
            </a:r>
            <a:r>
              <a:rPr lang="en-US" sz="1400" b="1" dirty="0" smtClean="0">
                <a:solidFill>
                  <a:schemeClr val="dk1"/>
                </a:solidFill>
                <a:highlight>
                  <a:srgbClr val="FFFFFF"/>
                </a:highlight>
              </a:rPr>
              <a:t>Check? </a:t>
            </a:r>
            <a:r>
              <a:rPr lang="en-US" sz="1400" dirty="0">
                <a:solidFill>
                  <a:srgbClr val="3C4043"/>
                </a:solidFill>
                <a:highlight>
                  <a:srgbClr val="FFFFFF"/>
                </a:highlight>
              </a:rPr>
              <a:t>MassHire staff located at MassHire at all levels (entry to leadership) can and should respond.</a:t>
            </a:r>
            <a:endParaRPr lang="en-US" sz="1400" b="1" dirty="0">
              <a:solidFill>
                <a:schemeClr val="dk1"/>
              </a:solidFill>
              <a:highlight>
                <a:srgbClr val="FFFFFF"/>
              </a:highlight>
            </a:endParaRPr>
          </a:p>
          <a:p>
            <a:pPr marL="342900" lvl="0" indent="-342900">
              <a:lnSpc>
                <a:spcPct val="100000"/>
              </a:lnSpc>
              <a:spcBef>
                <a:spcPts val="0"/>
              </a:spcBef>
              <a:buFont typeface="+mj-lt"/>
              <a:buAutoNum type="arabicPeriod"/>
            </a:pPr>
            <a:endParaRPr lang="en-US" sz="1400" b="1" dirty="0">
              <a:solidFill>
                <a:schemeClr val="dk1"/>
              </a:solidFill>
              <a:highlight>
                <a:srgbClr val="FFFFFF"/>
              </a:highlight>
            </a:endParaRPr>
          </a:p>
          <a:p>
            <a:pPr marL="342900" indent="-342900">
              <a:lnSpc>
                <a:spcPct val="100000"/>
              </a:lnSpc>
              <a:spcBef>
                <a:spcPts val="0"/>
              </a:spcBef>
              <a:buFont typeface="+mj-lt"/>
              <a:buAutoNum type="arabicPeriod"/>
            </a:pPr>
            <a:r>
              <a:rPr lang="en-US" sz="1400" b="1" dirty="0">
                <a:solidFill>
                  <a:schemeClr val="dk1"/>
                </a:solidFill>
                <a:highlight>
                  <a:srgbClr val="FFFFFF"/>
                </a:highlight>
              </a:rPr>
              <a:t>How will </a:t>
            </a:r>
            <a:r>
              <a:rPr lang="en-US" sz="1400" b="1" dirty="0" smtClean="0">
                <a:solidFill>
                  <a:schemeClr val="dk1"/>
                </a:solidFill>
                <a:highlight>
                  <a:srgbClr val="FFFFFF"/>
                </a:highlight>
              </a:rPr>
              <a:t>staff </a:t>
            </a:r>
            <a:r>
              <a:rPr lang="en-US" sz="1400" b="1" dirty="0">
                <a:solidFill>
                  <a:schemeClr val="dk1"/>
                </a:solidFill>
                <a:highlight>
                  <a:srgbClr val="FFFFFF"/>
                </a:highlight>
              </a:rPr>
              <a:t>access the Temperature Check, and how will responses to the Temperature Check be collected</a:t>
            </a:r>
            <a:r>
              <a:rPr lang="en-US" sz="1400" b="1" dirty="0" smtClean="0">
                <a:solidFill>
                  <a:schemeClr val="dk1"/>
                </a:solidFill>
                <a:highlight>
                  <a:srgbClr val="FFFFFF"/>
                </a:highlight>
              </a:rPr>
              <a:t>?</a:t>
            </a:r>
            <a:r>
              <a:rPr lang="en-US" sz="1400" dirty="0" smtClean="0">
                <a:solidFill>
                  <a:schemeClr val="dk1"/>
                </a:solidFill>
                <a:highlight>
                  <a:srgbClr val="FFFFFF"/>
                </a:highlight>
              </a:rPr>
              <a:t> </a:t>
            </a:r>
            <a:r>
              <a:rPr lang="en-US" sz="1400" dirty="0">
                <a:solidFill>
                  <a:schemeClr val="accent6"/>
                </a:solidFill>
              </a:rPr>
              <a:t>Data is collected </a:t>
            </a:r>
            <a:r>
              <a:rPr lang="en-US" sz="1400" u="sng" dirty="0">
                <a:solidFill>
                  <a:schemeClr val="accent6"/>
                </a:solidFill>
              </a:rPr>
              <a:t>anonymously</a:t>
            </a:r>
            <a:r>
              <a:rPr lang="en-US" sz="1400" dirty="0">
                <a:solidFill>
                  <a:schemeClr val="accent6"/>
                </a:solidFill>
              </a:rPr>
              <a:t> through </a:t>
            </a:r>
            <a:r>
              <a:rPr lang="en-US" sz="1400" dirty="0" err="1">
                <a:solidFill>
                  <a:schemeClr val="accent6"/>
                </a:solidFill>
              </a:rPr>
              <a:t>SurveyMonkey</a:t>
            </a:r>
            <a:r>
              <a:rPr lang="en-US" sz="1400" dirty="0">
                <a:solidFill>
                  <a:schemeClr val="accent6"/>
                </a:solidFill>
              </a:rPr>
              <a:t>. A link to the </a:t>
            </a:r>
            <a:r>
              <a:rPr lang="en-US" sz="1400" dirty="0" err="1">
                <a:solidFill>
                  <a:schemeClr val="accent6"/>
                </a:solidFill>
              </a:rPr>
              <a:t>SurveyMonkey</a:t>
            </a:r>
            <a:r>
              <a:rPr lang="en-US" sz="1400" dirty="0">
                <a:solidFill>
                  <a:schemeClr val="accent6"/>
                </a:solidFill>
              </a:rPr>
              <a:t> where staff can complete the temperature check will be shared with all MassHire staff via issuance. </a:t>
            </a:r>
            <a:r>
              <a:rPr lang="en-US" sz="1400" dirty="0">
                <a:solidFill>
                  <a:schemeClr val="accent6"/>
                </a:solidFill>
                <a:highlight>
                  <a:srgbClr val="FFFFFF"/>
                </a:highlight>
              </a:rPr>
              <a:t>To ensure that the survey is completed without bias or influence, all leaders will be provided with language to use when introducing the survey to staff.</a:t>
            </a:r>
            <a:endParaRPr lang="en-US" sz="1400" dirty="0">
              <a:solidFill>
                <a:schemeClr val="accent6"/>
              </a:solidFill>
            </a:endParaRPr>
          </a:p>
          <a:p>
            <a:pPr marL="342900" lvl="0" indent="-342900">
              <a:lnSpc>
                <a:spcPct val="100000"/>
              </a:lnSpc>
              <a:spcBef>
                <a:spcPts val="0"/>
              </a:spcBef>
              <a:buFont typeface="+mj-lt"/>
              <a:buAutoNum type="arabicPeriod"/>
            </a:pPr>
            <a:endParaRPr lang="en-US" sz="1400" b="1" dirty="0" smtClean="0">
              <a:solidFill>
                <a:schemeClr val="dk1"/>
              </a:solidFill>
              <a:highlight>
                <a:srgbClr val="FFFFFF"/>
              </a:highlight>
            </a:endParaRPr>
          </a:p>
          <a:p>
            <a:pPr marL="342900" lvl="0" indent="-342900">
              <a:lnSpc>
                <a:spcPct val="100000"/>
              </a:lnSpc>
              <a:spcBef>
                <a:spcPts val="0"/>
              </a:spcBef>
              <a:buFont typeface="+mj-lt"/>
              <a:buAutoNum type="arabicPeriod"/>
            </a:pPr>
            <a:r>
              <a:rPr lang="en-US" sz="1400" b="1" dirty="0" smtClean="0">
                <a:solidFill>
                  <a:schemeClr val="dk1"/>
                </a:solidFill>
                <a:highlight>
                  <a:srgbClr val="FFFFFF"/>
                </a:highlight>
              </a:rPr>
              <a:t>When </a:t>
            </a:r>
            <a:r>
              <a:rPr lang="en-US" sz="1400" b="1" dirty="0">
                <a:solidFill>
                  <a:schemeClr val="dk1"/>
                </a:solidFill>
                <a:highlight>
                  <a:srgbClr val="FFFFFF"/>
                </a:highlight>
              </a:rPr>
              <a:t>will the survey be launched? </a:t>
            </a:r>
            <a:r>
              <a:rPr lang="en-US" sz="1400" dirty="0">
                <a:solidFill>
                  <a:schemeClr val="accent6"/>
                </a:solidFill>
                <a:highlight>
                  <a:srgbClr val="FFFFFF"/>
                </a:highlight>
              </a:rPr>
              <a:t>September 4, 2019</a:t>
            </a:r>
          </a:p>
        </p:txBody>
      </p:sp>
      <p:sp>
        <p:nvSpPr>
          <p:cNvPr id="152" name="Google Shape;152;p23"/>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2"/>
          <p:cNvSpPr txBox="1">
            <a:spLocks noGrp="1"/>
          </p:cNvSpPr>
          <p:nvPr>
            <p:ph type="title"/>
          </p:nvPr>
        </p:nvSpPr>
        <p:spPr>
          <a:xfrm>
            <a:off x="531700" y="363250"/>
            <a:ext cx="62850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Sample Questions</a:t>
            </a:r>
            <a:endParaRPr/>
          </a:p>
        </p:txBody>
      </p:sp>
      <p:sp>
        <p:nvSpPr>
          <p:cNvPr id="143" name="Google Shape;143;p22"/>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p>
            <a:pPr marL="0" lvl="0" indent="0" algn="r" rtl="0">
              <a:spcBef>
                <a:spcPts val="0"/>
              </a:spcBef>
              <a:spcAft>
                <a:spcPts val="0"/>
              </a:spcAft>
              <a:buNone/>
            </a:pPr>
            <a:fld id="{00000000-1234-1234-1234-123412341234}" type="slidenum">
              <a:rPr lang="en"/>
              <a:t>5</a:t>
            </a:fld>
            <a:endParaRPr/>
          </a:p>
        </p:txBody>
      </p:sp>
      <p:sp>
        <p:nvSpPr>
          <p:cNvPr id="144" name="Google Shape;144;p22"/>
          <p:cNvSpPr txBox="1">
            <a:spLocks noGrp="1"/>
          </p:cNvSpPr>
          <p:nvPr>
            <p:ph type="body" idx="1"/>
          </p:nvPr>
        </p:nvSpPr>
        <p:spPr>
          <a:xfrm>
            <a:off x="442600" y="935950"/>
            <a:ext cx="8348400" cy="14874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sz="1800" b="1" dirty="0"/>
          </a:p>
          <a:p>
            <a:pPr marL="457200" lvl="0" indent="-342900" algn="l" rtl="0">
              <a:spcBef>
                <a:spcPts val="0"/>
              </a:spcBef>
              <a:spcAft>
                <a:spcPts val="0"/>
              </a:spcAft>
              <a:buSzPts val="1800"/>
              <a:buFont typeface="Calibri"/>
              <a:buChar char="•"/>
            </a:pPr>
            <a:r>
              <a:rPr lang="en" sz="1800" dirty="0">
                <a:solidFill>
                  <a:schemeClr val="accent6"/>
                </a:solidFill>
              </a:rPr>
              <a:t>My work leads to sustained, meaningful economic growth in my community and across the Commonwealth.</a:t>
            </a:r>
            <a:endParaRPr sz="1800" dirty="0">
              <a:solidFill>
                <a:schemeClr val="accent6"/>
              </a:solidFill>
            </a:endParaRPr>
          </a:p>
          <a:p>
            <a:pPr marL="457200" lvl="0" indent="0" algn="l" rtl="0">
              <a:spcBef>
                <a:spcPts val="0"/>
              </a:spcBef>
              <a:spcAft>
                <a:spcPts val="0"/>
              </a:spcAft>
              <a:buNone/>
            </a:pPr>
            <a:endParaRPr sz="1800" dirty="0">
              <a:solidFill>
                <a:schemeClr val="accent6"/>
              </a:solidFill>
            </a:endParaRPr>
          </a:p>
          <a:p>
            <a:pPr marL="457200" lvl="0" indent="-342900" algn="l" rtl="0">
              <a:spcBef>
                <a:spcPts val="0"/>
              </a:spcBef>
              <a:spcAft>
                <a:spcPts val="0"/>
              </a:spcAft>
              <a:buSzPts val="1800"/>
              <a:buFont typeface="Calibri"/>
              <a:buChar char="•"/>
            </a:pPr>
            <a:r>
              <a:rPr lang="en" sz="1800" dirty="0">
                <a:solidFill>
                  <a:schemeClr val="accent6"/>
                </a:solidFill>
              </a:rPr>
              <a:t>My organization reflects the Value of Collaboration. Please explain why or why not.</a:t>
            </a:r>
            <a:endParaRPr sz="1800" dirty="0">
              <a:solidFill>
                <a:schemeClr val="accent6"/>
              </a:solidFill>
            </a:endParaRPr>
          </a:p>
          <a:p>
            <a:pPr marL="457200" lvl="0" indent="0" algn="l" rtl="0">
              <a:spcBef>
                <a:spcPts val="0"/>
              </a:spcBef>
              <a:spcAft>
                <a:spcPts val="0"/>
              </a:spcAft>
              <a:buNone/>
            </a:pPr>
            <a:endParaRPr sz="1800" dirty="0">
              <a:solidFill>
                <a:schemeClr val="accent6"/>
              </a:solidFill>
            </a:endParaRPr>
          </a:p>
          <a:p>
            <a:pPr marL="457200" lvl="0" indent="-342900" algn="l" rtl="0">
              <a:spcBef>
                <a:spcPts val="0"/>
              </a:spcBef>
              <a:spcAft>
                <a:spcPts val="0"/>
              </a:spcAft>
              <a:buSzPts val="1800"/>
              <a:buFont typeface="Calibri"/>
              <a:buChar char="•"/>
            </a:pPr>
            <a:r>
              <a:rPr lang="en" sz="1800" dirty="0">
                <a:solidFill>
                  <a:schemeClr val="accent6"/>
                </a:solidFill>
              </a:rPr>
              <a:t>I would recommend working at a MassHire organization.</a:t>
            </a:r>
            <a:endParaRPr sz="1800" dirty="0">
              <a:solidFill>
                <a:schemeClr val="accent6"/>
              </a:solidFill>
            </a:endParaRPr>
          </a:p>
          <a:p>
            <a:pPr marL="0" lvl="0" indent="0" algn="l" rtl="0">
              <a:spcBef>
                <a:spcPts val="0"/>
              </a:spcBef>
              <a:spcAft>
                <a:spcPts val="0"/>
              </a:spcAft>
              <a:buNone/>
            </a:pPr>
            <a:r>
              <a:rPr lang="en" sz="1400" dirty="0"/>
              <a:t>	</a:t>
            </a:r>
            <a:endParaRPr sz="1400" dirty="0"/>
          </a:p>
        </p:txBody>
      </p:sp>
      <p:sp>
        <p:nvSpPr>
          <p:cNvPr id="145" name="Google Shape;145;p22"/>
          <p:cNvSpPr txBox="1"/>
          <p:nvPr/>
        </p:nvSpPr>
        <p:spPr>
          <a:xfrm>
            <a:off x="676200" y="3058375"/>
            <a:ext cx="7791600" cy="11739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dirty="0">
                <a:solidFill>
                  <a:schemeClr val="accent6"/>
                </a:solidFill>
                <a:latin typeface="Calibri"/>
                <a:ea typeface="Calibri"/>
                <a:cs typeface="Calibri"/>
                <a:sym typeface="Calibri"/>
              </a:rPr>
              <a:t>Temperature Check participants can select one of the following options in response to the questions: </a:t>
            </a:r>
            <a:endParaRPr dirty="0">
              <a:solidFill>
                <a:schemeClr val="accent6"/>
              </a:solidFill>
              <a:latin typeface="Calibri"/>
              <a:ea typeface="Calibri"/>
              <a:cs typeface="Calibri"/>
              <a:sym typeface="Calibri"/>
            </a:endParaRPr>
          </a:p>
          <a:p>
            <a:pPr marL="0" lvl="0" indent="0" algn="ctr" rtl="0">
              <a:lnSpc>
                <a:spcPct val="100000"/>
              </a:lnSpc>
              <a:spcBef>
                <a:spcPts val="0"/>
              </a:spcBef>
              <a:spcAft>
                <a:spcPts val="0"/>
              </a:spcAft>
              <a:buNone/>
            </a:pPr>
            <a:r>
              <a:rPr lang="en" dirty="0">
                <a:solidFill>
                  <a:schemeClr val="accent6"/>
                </a:solidFill>
                <a:latin typeface="Calibri"/>
                <a:ea typeface="Calibri"/>
                <a:cs typeface="Calibri"/>
                <a:sym typeface="Calibri"/>
              </a:rPr>
              <a:t>Strongly Agree, Agree, Neither Agree nor Disagree, Disagree, or Strongly Disagree.</a:t>
            </a:r>
            <a:endParaRPr dirty="0">
              <a:solidFill>
                <a:schemeClr val="accent6"/>
              </a:solidFill>
              <a:latin typeface="Calibri"/>
              <a:ea typeface="Calibri"/>
              <a:cs typeface="Calibri"/>
              <a:sym typeface="Calibri"/>
            </a:endParaRPr>
          </a:p>
          <a:p>
            <a:pPr marL="0" lvl="0" indent="0" algn="ctr" rtl="0">
              <a:lnSpc>
                <a:spcPct val="100000"/>
              </a:lnSpc>
              <a:spcBef>
                <a:spcPts val="0"/>
              </a:spcBef>
              <a:spcAft>
                <a:spcPts val="0"/>
              </a:spcAft>
              <a:buNone/>
            </a:pPr>
            <a:endParaRPr dirty="0">
              <a:solidFill>
                <a:schemeClr val="accent6"/>
              </a:solidFill>
              <a:latin typeface="Calibri"/>
              <a:ea typeface="Calibri"/>
              <a:cs typeface="Calibri"/>
              <a:sym typeface="Calibri"/>
            </a:endParaRPr>
          </a:p>
          <a:p>
            <a:pPr marL="0" lvl="0" indent="0" algn="ctr" rtl="0">
              <a:lnSpc>
                <a:spcPct val="100000"/>
              </a:lnSpc>
              <a:spcBef>
                <a:spcPts val="0"/>
              </a:spcBef>
              <a:spcAft>
                <a:spcPts val="0"/>
              </a:spcAft>
              <a:buNone/>
            </a:pPr>
            <a:r>
              <a:rPr lang="en" dirty="0">
                <a:solidFill>
                  <a:schemeClr val="accent6"/>
                </a:solidFill>
                <a:latin typeface="Calibri"/>
                <a:ea typeface="Calibri"/>
                <a:cs typeface="Calibri"/>
                <a:sym typeface="Calibri"/>
              </a:rPr>
              <a:t>Participants are invited to explain why they chose these responses.</a:t>
            </a:r>
            <a:endParaRPr dirty="0">
              <a:solidFill>
                <a:schemeClr val="accent6"/>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3"/>
          <p:cNvSpPr txBox="1">
            <a:spLocks noGrp="1"/>
          </p:cNvSpPr>
          <p:nvPr>
            <p:ph type="title"/>
          </p:nvPr>
        </p:nvSpPr>
        <p:spPr>
          <a:xfrm>
            <a:off x="311700" y="215933"/>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sz="2800" dirty="0" smtClean="0"/>
              <a:t>What happens after </a:t>
            </a:r>
            <a:r>
              <a:rPr lang="en-US" sz="2800" dirty="0" smtClean="0"/>
              <a:t>the Temperature Check is complete and all responses have been recorded</a:t>
            </a:r>
            <a:r>
              <a:rPr lang="en" sz="2800" dirty="0" smtClean="0"/>
              <a:t>?</a:t>
            </a:r>
            <a:endParaRPr sz="2800" dirty="0"/>
          </a:p>
        </p:txBody>
      </p:sp>
      <p:sp>
        <p:nvSpPr>
          <p:cNvPr id="151" name="Google Shape;151;p23"/>
          <p:cNvSpPr txBox="1">
            <a:spLocks noGrp="1"/>
          </p:cNvSpPr>
          <p:nvPr>
            <p:ph type="body" idx="1"/>
          </p:nvPr>
        </p:nvSpPr>
        <p:spPr>
          <a:xfrm>
            <a:off x="311700" y="1017725"/>
            <a:ext cx="8520600" cy="3416400"/>
          </a:xfrm>
          <a:prstGeom prst="rect">
            <a:avLst/>
          </a:prstGeom>
        </p:spPr>
        <p:txBody>
          <a:bodyPr spcFirstLastPara="1" wrap="square" lIns="91425" tIns="45700" rIns="91425" bIns="45700" anchor="t" anchorCtr="0">
            <a:noAutofit/>
          </a:bodyPr>
          <a:lstStyle/>
          <a:p>
            <a:pPr marL="0" lvl="0" indent="0">
              <a:lnSpc>
                <a:spcPct val="100000"/>
              </a:lnSpc>
              <a:spcBef>
                <a:spcPts val="0"/>
              </a:spcBef>
              <a:buNone/>
            </a:pPr>
            <a:r>
              <a:rPr lang="en-US" sz="1400" b="1" dirty="0">
                <a:solidFill>
                  <a:schemeClr val="dk1"/>
                </a:solidFill>
              </a:rPr>
              <a:t>How will the temperature check be shared with staff?</a:t>
            </a:r>
            <a:r>
              <a:rPr lang="en-US" sz="1400" dirty="0"/>
              <a:t> A link to the </a:t>
            </a:r>
            <a:r>
              <a:rPr lang="en-US" sz="1400" dirty="0" err="1"/>
              <a:t>SurveyMonkey</a:t>
            </a:r>
            <a:r>
              <a:rPr lang="en-US" sz="1400" dirty="0"/>
              <a:t> where staff can complete the temperature check will be shared with all MassHire staff via issuance. </a:t>
            </a:r>
            <a:r>
              <a:rPr lang="en-US" sz="1400" dirty="0">
                <a:solidFill>
                  <a:srgbClr val="3C4043"/>
                </a:solidFill>
                <a:highlight>
                  <a:srgbClr val="FFFFFF"/>
                </a:highlight>
              </a:rPr>
              <a:t>To ensure that the survey is completed without bias or influence, all leaders will be provided with language to use when introducing the survey to staff.</a:t>
            </a:r>
            <a:endParaRPr lang="en-US" sz="1400" dirty="0"/>
          </a:p>
          <a:p>
            <a:pPr marL="0" lvl="0" indent="0">
              <a:lnSpc>
                <a:spcPct val="100000"/>
              </a:lnSpc>
              <a:spcBef>
                <a:spcPts val="0"/>
              </a:spcBef>
              <a:buClr>
                <a:schemeClr val="accent6"/>
              </a:buClr>
              <a:buSzPts val="1100"/>
              <a:buNone/>
            </a:pPr>
            <a:endParaRPr lang="en-US" sz="1200" dirty="0">
              <a:solidFill>
                <a:srgbClr val="3C4043"/>
              </a:solidFill>
              <a:highlight>
                <a:srgbClr val="FFFFFF"/>
              </a:highlight>
            </a:endParaRPr>
          </a:p>
          <a:p>
            <a:pPr marL="0" lvl="0" indent="0">
              <a:lnSpc>
                <a:spcPct val="100000"/>
              </a:lnSpc>
              <a:spcBef>
                <a:spcPts val="0"/>
              </a:spcBef>
              <a:buNone/>
            </a:pPr>
            <a:r>
              <a:rPr lang="en-US" sz="1400" b="1" dirty="0">
                <a:solidFill>
                  <a:schemeClr val="dk1"/>
                </a:solidFill>
                <a:highlight>
                  <a:srgbClr val="FFFFFF"/>
                </a:highlight>
              </a:rPr>
              <a:t>What data will be shared back and with who</a:t>
            </a:r>
            <a:r>
              <a:rPr lang="en-US" sz="1400" b="1" dirty="0" smtClean="0">
                <a:solidFill>
                  <a:schemeClr val="dk1"/>
                </a:solidFill>
                <a:highlight>
                  <a:srgbClr val="FFFFFF"/>
                </a:highlight>
              </a:rPr>
              <a:t>? </a:t>
            </a:r>
            <a:r>
              <a:rPr lang="en-US" sz="1400" dirty="0" smtClean="0">
                <a:highlight>
                  <a:srgbClr val="FFFFFF"/>
                </a:highlight>
              </a:rPr>
              <a:t>Aggregate </a:t>
            </a:r>
            <a:r>
              <a:rPr lang="en-US" sz="1400" dirty="0">
                <a:highlight>
                  <a:srgbClr val="FFFFFF"/>
                </a:highlight>
              </a:rPr>
              <a:t>data at the regional level will be shared with state, regional, and local leadership.</a:t>
            </a:r>
          </a:p>
          <a:p>
            <a:pPr marL="0" lvl="0" indent="0">
              <a:lnSpc>
                <a:spcPct val="100000"/>
              </a:lnSpc>
              <a:spcBef>
                <a:spcPts val="0"/>
              </a:spcBef>
              <a:buNone/>
            </a:pPr>
            <a:endParaRPr lang="en-US" sz="1200" dirty="0">
              <a:highlight>
                <a:srgbClr val="FFFFFF"/>
              </a:highlight>
            </a:endParaRPr>
          </a:p>
          <a:p>
            <a:pPr marL="0" lvl="0" indent="0">
              <a:spcBef>
                <a:spcPts val="0"/>
              </a:spcBef>
              <a:buNone/>
            </a:pPr>
            <a:r>
              <a:rPr lang="en-US" sz="1400" b="1" dirty="0">
                <a:solidFill>
                  <a:schemeClr val="dk1"/>
                </a:solidFill>
              </a:rPr>
              <a:t>Will the results from one region be shared with other regions? </a:t>
            </a:r>
            <a:r>
              <a:rPr lang="en-US" sz="1400" dirty="0"/>
              <a:t>No. Region-specific data will NOT be identified nor shared with other regions. </a:t>
            </a:r>
            <a:endParaRPr lang="en-US" sz="1400" dirty="0">
              <a:highlight>
                <a:srgbClr val="FFFFFF"/>
              </a:highlight>
            </a:endParaRPr>
          </a:p>
          <a:p>
            <a:pPr marL="0" lvl="0" indent="0">
              <a:lnSpc>
                <a:spcPct val="100000"/>
              </a:lnSpc>
              <a:spcBef>
                <a:spcPts val="0"/>
              </a:spcBef>
              <a:buNone/>
            </a:pPr>
            <a:endParaRPr lang="en-US" sz="1200" dirty="0">
              <a:highlight>
                <a:srgbClr val="FFFFFF"/>
              </a:highlight>
            </a:endParaRPr>
          </a:p>
          <a:p>
            <a:pPr marL="0" lvl="0" indent="0">
              <a:lnSpc>
                <a:spcPct val="100000"/>
              </a:lnSpc>
              <a:spcBef>
                <a:spcPts val="0"/>
              </a:spcBef>
              <a:buNone/>
            </a:pPr>
            <a:r>
              <a:rPr lang="en-US" sz="1400" b="1" dirty="0">
                <a:solidFill>
                  <a:schemeClr val="dk1"/>
                </a:solidFill>
                <a:highlight>
                  <a:srgbClr val="FFFFFF"/>
                </a:highlight>
              </a:rPr>
              <a:t>How will the data be shared? </a:t>
            </a:r>
            <a:r>
              <a:rPr lang="en-US" sz="1400" dirty="0"/>
              <a:t>Regional leadership will receive, via email,  a “regional profile” showing the results from their region.</a:t>
            </a:r>
          </a:p>
          <a:p>
            <a:pPr marL="0" lvl="0" indent="0">
              <a:lnSpc>
                <a:spcPct val="100000"/>
              </a:lnSpc>
              <a:spcBef>
                <a:spcPts val="0"/>
              </a:spcBef>
              <a:buNone/>
            </a:pPr>
            <a:endParaRPr lang="en-US" sz="1200" dirty="0">
              <a:highlight>
                <a:srgbClr val="FFFFFF"/>
              </a:highlight>
            </a:endParaRPr>
          </a:p>
          <a:p>
            <a:pPr marL="0" lvl="0" indent="0">
              <a:lnSpc>
                <a:spcPct val="100000"/>
              </a:lnSpc>
              <a:spcBef>
                <a:spcPts val="0"/>
              </a:spcBef>
              <a:buNone/>
            </a:pPr>
            <a:r>
              <a:rPr lang="en-US" sz="1400" b="1" dirty="0">
                <a:solidFill>
                  <a:schemeClr val="dk1"/>
                </a:solidFill>
                <a:highlight>
                  <a:srgbClr val="FFFFFF"/>
                </a:highlight>
              </a:rPr>
              <a:t>When will the data be shared? </a:t>
            </a:r>
            <a:r>
              <a:rPr lang="en-US" sz="1400" dirty="0">
                <a:highlight>
                  <a:srgbClr val="FFFFFF"/>
                </a:highlight>
              </a:rPr>
              <a:t>October 2019</a:t>
            </a:r>
            <a:endParaRPr lang="en-US" sz="1400" b="1" dirty="0">
              <a:highlight>
                <a:srgbClr val="FFFFFF"/>
              </a:highlight>
            </a:endParaRPr>
          </a:p>
          <a:p>
            <a:pPr marL="0" lvl="0" indent="0">
              <a:lnSpc>
                <a:spcPct val="100000"/>
              </a:lnSpc>
              <a:spcBef>
                <a:spcPts val="0"/>
              </a:spcBef>
              <a:buClr>
                <a:schemeClr val="accent6"/>
              </a:buClr>
              <a:buSzPts val="1100"/>
              <a:buNone/>
            </a:pPr>
            <a:endParaRPr lang="en-US" sz="1200" dirty="0">
              <a:solidFill>
                <a:schemeClr val="accent6"/>
              </a:solidFill>
            </a:endParaRPr>
          </a:p>
          <a:p>
            <a:pPr marL="0" lvl="0" indent="0">
              <a:lnSpc>
                <a:spcPct val="100000"/>
              </a:lnSpc>
              <a:spcBef>
                <a:spcPts val="0"/>
              </a:spcBef>
              <a:buNone/>
            </a:pPr>
            <a:r>
              <a:rPr lang="en-US" sz="1400" b="1" dirty="0">
                <a:solidFill>
                  <a:schemeClr val="dk1"/>
                </a:solidFill>
                <a:highlight>
                  <a:srgbClr val="FFFFFF"/>
                </a:highlight>
              </a:rPr>
              <a:t>How often will the temperature check be administered? </a:t>
            </a:r>
            <a:r>
              <a:rPr lang="en-US" sz="1400" dirty="0">
                <a:solidFill>
                  <a:srgbClr val="3C4043"/>
                </a:solidFill>
                <a:highlight>
                  <a:srgbClr val="FFFFFF"/>
                </a:highlight>
              </a:rPr>
              <a:t>After the pilot phase, a determination will be made as to how often to administer this questionnaire.</a:t>
            </a:r>
          </a:p>
        </p:txBody>
      </p:sp>
      <p:sp>
        <p:nvSpPr>
          <p:cNvPr id="152" name="Google Shape;152;p23"/>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p>
            <a:pPr marL="0" lvl="0" indent="0" algn="r" rtl="0">
              <a:spcBef>
                <a:spcPts val="0"/>
              </a:spcBef>
              <a:spcAft>
                <a:spcPts val="0"/>
              </a:spcAft>
              <a:buNone/>
            </a:pPr>
            <a:fld id="{00000000-1234-1234-1234-123412341234}" type="slidenum">
              <a:rPr lang="en"/>
              <a:t>6</a:t>
            </a:fld>
            <a:endParaRPr/>
          </a:p>
        </p:txBody>
      </p:sp>
    </p:spTree>
    <p:extLst>
      <p:ext uri="{BB962C8B-B14F-4D97-AF65-F5344CB8AC3E}">
        <p14:creationId xmlns:p14="http://schemas.microsoft.com/office/powerpoint/2010/main" val="290399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4"/>
          <p:cNvSpPr txBox="1">
            <a:spLocks noGrp="1"/>
          </p:cNvSpPr>
          <p:nvPr>
            <p:ph type="title"/>
          </p:nvPr>
        </p:nvSpPr>
        <p:spPr>
          <a:xfrm>
            <a:off x="311700" y="369400"/>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dirty="0" smtClean="0"/>
              <a:t>What happens after this webinar?</a:t>
            </a:r>
            <a:endParaRPr dirty="0"/>
          </a:p>
        </p:txBody>
      </p:sp>
      <p:sp>
        <p:nvSpPr>
          <p:cNvPr id="158" name="Google Shape;158;p24"/>
          <p:cNvSpPr txBox="1">
            <a:spLocks noGrp="1"/>
          </p:cNvSpPr>
          <p:nvPr>
            <p:ph type="body" idx="1"/>
          </p:nvPr>
        </p:nvSpPr>
        <p:spPr>
          <a:xfrm>
            <a:off x="311700" y="863550"/>
            <a:ext cx="8520600" cy="35622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endParaRPr lang="en" sz="800" b="1" dirty="0" smtClean="0">
              <a:solidFill>
                <a:schemeClr val="dk1"/>
              </a:solidFill>
            </a:endParaRPr>
          </a:p>
          <a:p>
            <a:pPr marL="0" lvl="0" indent="0" algn="l" rtl="0">
              <a:lnSpc>
                <a:spcPct val="115000"/>
              </a:lnSpc>
              <a:spcBef>
                <a:spcPts val="0"/>
              </a:spcBef>
              <a:spcAft>
                <a:spcPts val="0"/>
              </a:spcAft>
              <a:buNone/>
            </a:pPr>
            <a:r>
              <a:rPr lang="en" sz="1600" b="1" dirty="0" smtClean="0">
                <a:solidFill>
                  <a:schemeClr val="dk1"/>
                </a:solidFill>
              </a:rPr>
              <a:t>Wednesday</a:t>
            </a:r>
            <a:r>
              <a:rPr lang="en" sz="1600" b="1" dirty="0">
                <a:solidFill>
                  <a:schemeClr val="dk1"/>
                </a:solidFill>
              </a:rPr>
              <a:t>, August 14: Temperature Check webinar</a:t>
            </a:r>
            <a:endParaRPr sz="1600" b="1" dirty="0">
              <a:solidFill>
                <a:schemeClr val="dk1"/>
              </a:solidFill>
            </a:endParaRPr>
          </a:p>
          <a:p>
            <a:pPr marL="0" lvl="0" indent="0" algn="l" rtl="0">
              <a:lnSpc>
                <a:spcPct val="115000"/>
              </a:lnSpc>
              <a:spcBef>
                <a:spcPts val="0"/>
              </a:spcBef>
              <a:spcAft>
                <a:spcPts val="0"/>
              </a:spcAft>
              <a:buNone/>
            </a:pPr>
            <a:endParaRPr sz="800" b="1" dirty="0">
              <a:solidFill>
                <a:schemeClr val="accent6"/>
              </a:solidFill>
            </a:endParaRPr>
          </a:p>
          <a:p>
            <a:pPr marL="0" lvl="0" indent="0" algn="l" rtl="0">
              <a:lnSpc>
                <a:spcPct val="115000"/>
              </a:lnSpc>
              <a:spcBef>
                <a:spcPts val="0"/>
              </a:spcBef>
              <a:spcAft>
                <a:spcPts val="0"/>
              </a:spcAft>
              <a:buNone/>
            </a:pPr>
            <a:r>
              <a:rPr lang="en" sz="1600" b="1" dirty="0">
                <a:solidFill>
                  <a:schemeClr val="accent6"/>
                </a:solidFill>
              </a:rPr>
              <a:t>Wednesday, September 4: </a:t>
            </a:r>
            <a:r>
              <a:rPr lang="en" sz="1600" dirty="0">
                <a:solidFill>
                  <a:schemeClr val="accent6"/>
                </a:solidFill>
              </a:rPr>
              <a:t>Temperature Check released directly to regional and local </a:t>
            </a:r>
            <a:r>
              <a:rPr lang="en" sz="1600" dirty="0" smtClean="0">
                <a:solidFill>
                  <a:schemeClr val="accent6"/>
                </a:solidFill>
              </a:rPr>
              <a:t>leadership </a:t>
            </a:r>
            <a:r>
              <a:rPr lang="en" sz="1600" dirty="0">
                <a:solidFill>
                  <a:schemeClr val="accent6"/>
                </a:solidFill>
              </a:rPr>
              <a:t>staff via workforce issuance</a:t>
            </a:r>
            <a:endParaRPr sz="1600" dirty="0">
              <a:solidFill>
                <a:schemeClr val="accent6"/>
              </a:solidFill>
            </a:endParaRPr>
          </a:p>
          <a:p>
            <a:pPr indent="-304800">
              <a:lnSpc>
                <a:spcPct val="115000"/>
              </a:lnSpc>
              <a:spcBef>
                <a:spcPts val="0"/>
              </a:spcBef>
              <a:buClr>
                <a:schemeClr val="accent6"/>
              </a:buClr>
              <a:buSzPts val="1200"/>
              <a:buFont typeface="Calibri"/>
              <a:buChar char="○"/>
            </a:pPr>
            <a:r>
              <a:rPr lang="en" sz="1600" b="1" dirty="0">
                <a:solidFill>
                  <a:schemeClr val="accent6"/>
                </a:solidFill>
              </a:rPr>
              <a:t>Thursday, September 5</a:t>
            </a:r>
            <a:r>
              <a:rPr lang="en" sz="1600" dirty="0">
                <a:solidFill>
                  <a:schemeClr val="accent6"/>
                </a:solidFill>
              </a:rPr>
              <a:t>: Board and career center leadership disseminate Temperature Check to staff </a:t>
            </a:r>
            <a:endParaRPr lang="en" sz="1600" dirty="0" smtClean="0">
              <a:solidFill>
                <a:schemeClr val="accent6"/>
              </a:solidFill>
            </a:endParaRPr>
          </a:p>
          <a:p>
            <a:pPr lvl="1" indent="-304800">
              <a:lnSpc>
                <a:spcPct val="115000"/>
              </a:lnSpc>
              <a:spcBef>
                <a:spcPts val="0"/>
              </a:spcBef>
              <a:buClr>
                <a:schemeClr val="accent6"/>
              </a:buClr>
              <a:buSzPts val="1200"/>
              <a:buFont typeface="Calibri"/>
              <a:buChar char="○"/>
            </a:pPr>
            <a:r>
              <a:rPr lang="en-US" sz="1450" i="1" dirty="0">
                <a:solidFill>
                  <a:schemeClr val="accent6"/>
                </a:solidFill>
                <a:highlight>
                  <a:srgbClr val="FFFFFF"/>
                </a:highlight>
              </a:rPr>
              <a:t>Local leadership will receive suggested language on how to introduce and explain the temperature check to your </a:t>
            </a:r>
            <a:r>
              <a:rPr lang="en-US" sz="1450" i="1" dirty="0" smtClean="0">
                <a:solidFill>
                  <a:schemeClr val="accent6"/>
                </a:solidFill>
                <a:highlight>
                  <a:srgbClr val="FFFFFF"/>
                </a:highlight>
              </a:rPr>
              <a:t>staff</a:t>
            </a:r>
            <a:endParaRPr lang="en" sz="1450" dirty="0" smtClean="0">
              <a:solidFill>
                <a:schemeClr val="accent6"/>
              </a:solidFill>
            </a:endParaRPr>
          </a:p>
          <a:p>
            <a:pPr indent="-304800">
              <a:lnSpc>
                <a:spcPct val="115000"/>
              </a:lnSpc>
              <a:spcBef>
                <a:spcPts val="0"/>
              </a:spcBef>
              <a:buClr>
                <a:schemeClr val="accent6"/>
              </a:buClr>
              <a:buSzPts val="1200"/>
              <a:buFont typeface="Calibri"/>
              <a:buChar char="○"/>
            </a:pPr>
            <a:r>
              <a:rPr lang="en" sz="1600" b="1" i="1" dirty="0" smtClean="0">
                <a:solidFill>
                  <a:schemeClr val="accent6"/>
                </a:solidFill>
              </a:rPr>
              <a:t>If you would like Temperature Check to go directly to staff, please share a full roster of staff emails with Allison McIntyre (</a:t>
            </a:r>
            <a:r>
              <a:rPr lang="en" sz="1600" b="1" i="1" dirty="0" smtClean="0">
                <a:solidFill>
                  <a:schemeClr val="accent6"/>
                </a:solidFill>
                <a:hlinkClick r:id="rId3"/>
              </a:rPr>
              <a:t>allison.mcintyre@mass.gov</a:t>
            </a:r>
            <a:r>
              <a:rPr lang="en" sz="1600" b="1" i="1" dirty="0" smtClean="0">
                <a:solidFill>
                  <a:schemeClr val="accent6"/>
                </a:solidFill>
              </a:rPr>
              <a:t>)</a:t>
            </a:r>
            <a:endParaRPr sz="1800" b="1" i="1" dirty="0">
              <a:solidFill>
                <a:schemeClr val="accent6"/>
              </a:solidFill>
            </a:endParaRPr>
          </a:p>
          <a:p>
            <a:pPr marL="0" lvl="0" indent="0" algn="l" rtl="0">
              <a:lnSpc>
                <a:spcPct val="115000"/>
              </a:lnSpc>
              <a:spcBef>
                <a:spcPts val="0"/>
              </a:spcBef>
              <a:spcAft>
                <a:spcPts val="0"/>
              </a:spcAft>
              <a:buNone/>
            </a:pPr>
            <a:endParaRPr lang="en" sz="800" b="1" dirty="0" smtClean="0">
              <a:solidFill>
                <a:schemeClr val="accent6"/>
              </a:solidFill>
            </a:endParaRPr>
          </a:p>
          <a:p>
            <a:pPr marL="0" lvl="0" indent="0" algn="l" rtl="0">
              <a:lnSpc>
                <a:spcPct val="115000"/>
              </a:lnSpc>
              <a:spcBef>
                <a:spcPts val="0"/>
              </a:spcBef>
              <a:spcAft>
                <a:spcPts val="0"/>
              </a:spcAft>
              <a:buNone/>
            </a:pPr>
            <a:r>
              <a:rPr lang="en" sz="1600" b="1" dirty="0" smtClean="0">
                <a:solidFill>
                  <a:schemeClr val="accent6"/>
                </a:solidFill>
              </a:rPr>
              <a:t>Wednesday</a:t>
            </a:r>
            <a:r>
              <a:rPr lang="en" sz="1600" b="1" dirty="0">
                <a:solidFill>
                  <a:schemeClr val="accent6"/>
                </a:solidFill>
              </a:rPr>
              <a:t>, September 18: </a:t>
            </a:r>
            <a:r>
              <a:rPr lang="en" sz="1600" dirty="0">
                <a:solidFill>
                  <a:schemeClr val="accent6"/>
                </a:solidFill>
              </a:rPr>
              <a:t>Temperature Check response collection ends</a:t>
            </a:r>
            <a:endParaRPr sz="1600" dirty="0">
              <a:solidFill>
                <a:schemeClr val="accent6"/>
              </a:solidFill>
            </a:endParaRPr>
          </a:p>
          <a:p>
            <a:pPr marL="0" lvl="0" indent="0" algn="l" rtl="0">
              <a:lnSpc>
                <a:spcPct val="115000"/>
              </a:lnSpc>
              <a:spcBef>
                <a:spcPts val="0"/>
              </a:spcBef>
              <a:spcAft>
                <a:spcPts val="0"/>
              </a:spcAft>
              <a:buNone/>
            </a:pPr>
            <a:endParaRPr sz="800" b="1" dirty="0">
              <a:solidFill>
                <a:schemeClr val="accent6"/>
              </a:solidFill>
            </a:endParaRPr>
          </a:p>
          <a:p>
            <a:pPr marL="0" lvl="0" indent="0" algn="l" rtl="0">
              <a:lnSpc>
                <a:spcPct val="115000"/>
              </a:lnSpc>
              <a:spcBef>
                <a:spcPts val="0"/>
              </a:spcBef>
              <a:spcAft>
                <a:spcPts val="0"/>
              </a:spcAft>
              <a:buClr>
                <a:schemeClr val="accent6"/>
              </a:buClr>
              <a:buSzPts val="1100"/>
              <a:buFont typeface="Arial"/>
              <a:buNone/>
            </a:pPr>
            <a:r>
              <a:rPr lang="en" sz="1600" b="1" dirty="0">
                <a:solidFill>
                  <a:schemeClr val="accent6"/>
                </a:solidFill>
              </a:rPr>
              <a:t>By the end of October 2019: </a:t>
            </a:r>
            <a:r>
              <a:rPr lang="en" sz="1600" dirty="0" smtClean="0">
                <a:solidFill>
                  <a:schemeClr val="accent6"/>
                </a:solidFill>
              </a:rPr>
              <a:t>Temperature </a:t>
            </a:r>
            <a:r>
              <a:rPr lang="en" sz="1600" dirty="0">
                <a:solidFill>
                  <a:schemeClr val="accent6"/>
                </a:solidFill>
              </a:rPr>
              <a:t>Check results shared with </a:t>
            </a:r>
            <a:r>
              <a:rPr lang="en" sz="1600" dirty="0" smtClean="0">
                <a:solidFill>
                  <a:schemeClr val="accent6"/>
                </a:solidFill>
              </a:rPr>
              <a:t>regions</a:t>
            </a:r>
            <a:endParaRPr sz="1600" dirty="0">
              <a:solidFill>
                <a:srgbClr val="3C4043"/>
              </a:solidFill>
              <a:highlight>
                <a:srgbClr val="FFFFFF"/>
              </a:highlight>
            </a:endParaRPr>
          </a:p>
        </p:txBody>
      </p:sp>
      <p:sp>
        <p:nvSpPr>
          <p:cNvPr id="159" name="Google Shape;159;p24"/>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3"/>
        <p:cNvGrpSpPr/>
        <p:nvPr/>
      </p:nvGrpSpPr>
      <p:grpSpPr>
        <a:xfrm>
          <a:off x="0" y="0"/>
          <a:ext cx="0" cy="0"/>
          <a:chOff x="0" y="0"/>
          <a:chExt cx="0" cy="0"/>
        </a:xfrm>
      </p:grpSpPr>
      <p:sp>
        <p:nvSpPr>
          <p:cNvPr id="164" name="Google Shape;164;p25"/>
          <p:cNvSpPr txBox="1">
            <a:spLocks noGrp="1"/>
          </p:cNvSpPr>
          <p:nvPr>
            <p:ph type="ctrTitle"/>
          </p:nvPr>
        </p:nvSpPr>
        <p:spPr>
          <a:xfrm>
            <a:off x="2813100" y="2050350"/>
            <a:ext cx="3517800" cy="843900"/>
          </a:xfrm>
          <a:prstGeom prst="rect">
            <a:avLst/>
          </a:prstGeom>
        </p:spPr>
        <p:txBody>
          <a:bodyPr spcFirstLastPara="1" wrap="square" lIns="91425" tIns="45700" rIns="91425" bIns="45700" anchor="b" anchorCtr="0">
            <a:noAutofit/>
          </a:bodyPr>
          <a:lstStyle/>
          <a:p>
            <a:pPr marL="0" lvl="0" indent="0" algn="ctr" rtl="0">
              <a:spcBef>
                <a:spcPts val="0"/>
              </a:spcBef>
              <a:spcAft>
                <a:spcPts val="0"/>
              </a:spcAft>
              <a:buNone/>
            </a:pPr>
            <a:r>
              <a:rPr lang="en">
                <a:solidFill>
                  <a:schemeClr val="dk2"/>
                </a:solidFill>
              </a:rPr>
              <a:t>Questions?</a:t>
            </a:r>
            <a:endParaRPr>
              <a:solidFill>
                <a:schemeClr val="dk2"/>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864</Words>
  <Application>Microsoft Office PowerPoint</Application>
  <PresentationFormat>On-screen Show (16:9)</PresentationFormat>
  <Paragraphs>81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Merriweather Sans</vt:lpstr>
      <vt:lpstr>Office Theme</vt:lpstr>
      <vt:lpstr>MassHire Temperature Check</vt:lpstr>
      <vt:lpstr>Background</vt:lpstr>
      <vt:lpstr>Temperature Check Goals</vt:lpstr>
      <vt:lpstr>Administering the Temperature Check</vt:lpstr>
      <vt:lpstr>Sample Questions</vt:lpstr>
      <vt:lpstr>What happens after the Temperature Check is complete and all responses have been recorded?</vt:lpstr>
      <vt:lpstr>What happens after this webinar?</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MassHire Temperature Check</dc:title>
  <dc:creator>McIntyre, Allison (DCS)</dc:creator>
  <cp:lastModifiedBy>Caissie, Lisa (EOL)</cp:lastModifiedBy>
  <cp:revision>9</cp:revision>
  <cp:lastPrinted>2019-08-14T13:27:26Z</cp:lastPrinted>
  <dcterms:modified xsi:type="dcterms:W3CDTF">2019-09-04T13:43:15Z</dcterms:modified>
</cp:coreProperties>
</file>