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840" r:id="rId1"/>
  </p:sldMasterIdLst>
  <p:notesMasterIdLst>
    <p:notesMasterId r:id="rId16"/>
  </p:notesMasterIdLst>
  <p:sldIdLst>
    <p:sldId id="256" r:id="rId2"/>
    <p:sldId id="259" r:id="rId3"/>
    <p:sldId id="260" r:id="rId4"/>
    <p:sldId id="261" r:id="rId5"/>
    <p:sldId id="262" r:id="rId6"/>
    <p:sldId id="263" r:id="rId7"/>
    <p:sldId id="264" r:id="rId8"/>
    <p:sldId id="257" r:id="rId9"/>
    <p:sldId id="266" r:id="rId10"/>
    <p:sldId id="265" r:id="rId11"/>
    <p:sldId id="270" r:id="rId12"/>
    <p:sldId id="267" r:id="rId13"/>
    <p:sldId id="268" r:id="rId14"/>
    <p:sldId id="269" r:id="rId15"/>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1" autoAdjust="0"/>
    <p:restoredTop sz="94660"/>
  </p:normalViewPr>
  <p:slideViewPr>
    <p:cSldViewPr snapToGrid="0">
      <p:cViewPr>
        <p:scale>
          <a:sx n="83" d="100"/>
          <a:sy n="83" d="100"/>
        </p:scale>
        <p:origin x="4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FBE193AB-F3D7-4D55-9FA6-B9C5B812578F}" type="datetimeFigureOut">
              <a:rPr lang="en-US" smtClean="0"/>
              <a:t>3/26/2020</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E3229A5C-7706-4BD9-80DD-4F5E254611AD}" type="slidenum">
              <a:rPr lang="en-US" smtClean="0"/>
              <a:t>‹#›</a:t>
            </a:fld>
            <a:endParaRPr lang="en-US"/>
          </a:p>
        </p:txBody>
      </p:sp>
    </p:spTree>
    <p:extLst>
      <p:ext uri="{BB962C8B-B14F-4D97-AF65-F5344CB8AC3E}">
        <p14:creationId xmlns:p14="http://schemas.microsoft.com/office/powerpoint/2010/main" val="36614679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584F825-D96F-4730-983F-DD3F58CC6746}" type="datetime1">
              <a:rPr lang="en-US" smtClean="0"/>
              <a:t>3/26/2020</a:t>
            </a:fld>
            <a:endParaRPr lang="en-US" dirty="0"/>
          </a:p>
        </p:txBody>
      </p:sp>
      <p:sp>
        <p:nvSpPr>
          <p:cNvPr id="5" name="Footer Placeholder 4"/>
          <p:cNvSpPr>
            <a:spLocks noGrp="1"/>
          </p:cNvSpPr>
          <p:nvPr>
            <p:ph type="ftr" sz="quarter" idx="11"/>
          </p:nvPr>
        </p:nvSpPr>
        <p:spPr/>
        <p:txBody>
          <a:bodyPr/>
          <a:lstStyle/>
          <a:p>
            <a:r>
              <a:rPr lang="en-US"/>
              <a:t>Instructions for Claimant Password Reset in UI Online</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CA1E30-E6F6-4B57-90D8-0ED650CFFCDA}" type="datetime1">
              <a:rPr lang="en-US" smtClean="0"/>
              <a:t>3/26/2020</a:t>
            </a:fld>
            <a:endParaRPr lang="en-US" dirty="0"/>
          </a:p>
        </p:txBody>
      </p:sp>
      <p:sp>
        <p:nvSpPr>
          <p:cNvPr id="8" name="Footer Placeholder 7"/>
          <p:cNvSpPr>
            <a:spLocks noGrp="1"/>
          </p:cNvSpPr>
          <p:nvPr>
            <p:ph type="ftr" sz="quarter" idx="11"/>
          </p:nvPr>
        </p:nvSpPr>
        <p:spPr/>
        <p:txBody>
          <a:bodyPr/>
          <a:lstStyle/>
          <a:p>
            <a:r>
              <a:rPr lang="en-US"/>
              <a:t>Instructions for Claimant Password Reset in UI Online</a:t>
            </a:r>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8498F81-E1CC-463F-8A9D-F9EBFC282B1C}" type="datetime1">
              <a:rPr lang="en-US" smtClean="0"/>
              <a:t>3/26/2020</a:t>
            </a:fld>
            <a:endParaRPr lang="en-US" dirty="0"/>
          </a:p>
        </p:txBody>
      </p:sp>
      <p:sp>
        <p:nvSpPr>
          <p:cNvPr id="8" name="Footer Placeholder 7"/>
          <p:cNvSpPr>
            <a:spLocks noGrp="1"/>
          </p:cNvSpPr>
          <p:nvPr>
            <p:ph type="ftr" sz="quarter" idx="11"/>
          </p:nvPr>
        </p:nvSpPr>
        <p:spPr/>
        <p:txBody>
          <a:bodyPr/>
          <a:lstStyle/>
          <a:p>
            <a:r>
              <a:rPr lang="en-US"/>
              <a:t>Instructions for Claimant Password Reset in UI Online</a:t>
            </a:r>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074457A-DADA-4679-BDC8-8E8FB2DEFBDB}" type="datetime1">
              <a:rPr lang="en-US" smtClean="0"/>
              <a:t>3/26/2020</a:t>
            </a:fld>
            <a:endParaRPr lang="en-US" dirty="0"/>
          </a:p>
        </p:txBody>
      </p:sp>
      <p:sp>
        <p:nvSpPr>
          <p:cNvPr id="5" name="Footer Placeholder 4"/>
          <p:cNvSpPr>
            <a:spLocks noGrp="1"/>
          </p:cNvSpPr>
          <p:nvPr>
            <p:ph type="ftr" sz="quarter" idx="11"/>
          </p:nvPr>
        </p:nvSpPr>
        <p:spPr/>
        <p:txBody>
          <a:bodyPr/>
          <a:lstStyle/>
          <a:p>
            <a:r>
              <a:rPr lang="en-US"/>
              <a:t>Instructions for Claimant Password Reset in UI Online</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BA6E1A8-7F11-474B-BF62-EF03E4D1ED1F}" type="datetime1">
              <a:rPr lang="en-US" smtClean="0"/>
              <a:t>3/26/2020</a:t>
            </a:fld>
            <a:endParaRPr lang="en-US" dirty="0"/>
          </a:p>
        </p:txBody>
      </p:sp>
      <p:sp>
        <p:nvSpPr>
          <p:cNvPr id="5" name="Footer Placeholder 4"/>
          <p:cNvSpPr>
            <a:spLocks noGrp="1"/>
          </p:cNvSpPr>
          <p:nvPr>
            <p:ph type="ftr" sz="quarter" idx="11"/>
          </p:nvPr>
        </p:nvSpPr>
        <p:spPr/>
        <p:txBody>
          <a:bodyPr/>
          <a:lstStyle/>
          <a:p>
            <a:r>
              <a:rPr lang="en-US"/>
              <a:t>Instructions for Claimant Password Reset in UI Online</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51967C79-044A-489E-88E0-40533364ED34}" type="datetime1">
              <a:rPr lang="en-US" smtClean="0"/>
              <a:t>3/26/2020</a:t>
            </a:fld>
            <a:endParaRPr lang="en-US" dirty="0"/>
          </a:p>
        </p:txBody>
      </p:sp>
      <p:sp>
        <p:nvSpPr>
          <p:cNvPr id="9" name="Footer Placeholder 8"/>
          <p:cNvSpPr>
            <a:spLocks noGrp="1"/>
          </p:cNvSpPr>
          <p:nvPr>
            <p:ph type="ftr" sz="quarter" idx="11"/>
          </p:nvPr>
        </p:nvSpPr>
        <p:spPr/>
        <p:txBody>
          <a:bodyPr/>
          <a:lstStyle/>
          <a:p>
            <a:r>
              <a:rPr lang="en-US"/>
              <a:t>Instructions for Claimant Password Reset in UI Online</a:t>
            </a:r>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B912AE8F-3287-440F-87A5-651A2CBB9E94}" type="datetime1">
              <a:rPr lang="en-US" smtClean="0"/>
              <a:t>3/26/2020</a:t>
            </a:fld>
            <a:endParaRPr lang="en-US" dirty="0"/>
          </a:p>
        </p:txBody>
      </p:sp>
      <p:sp>
        <p:nvSpPr>
          <p:cNvPr id="11" name="Footer Placeholder 10"/>
          <p:cNvSpPr>
            <a:spLocks noGrp="1"/>
          </p:cNvSpPr>
          <p:nvPr>
            <p:ph type="ftr" sz="quarter" idx="11"/>
          </p:nvPr>
        </p:nvSpPr>
        <p:spPr/>
        <p:txBody>
          <a:bodyPr/>
          <a:lstStyle/>
          <a:p>
            <a:r>
              <a:rPr lang="en-US"/>
              <a:t>Instructions for Claimant Password Reset in UI Online</a:t>
            </a:r>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704E647B-01B8-488B-9406-AEF7ADF64A39}" type="datetime1">
              <a:rPr lang="en-US" smtClean="0"/>
              <a:t>3/26/2020</a:t>
            </a:fld>
            <a:endParaRPr lang="en-US" dirty="0"/>
          </a:p>
        </p:txBody>
      </p:sp>
      <p:sp>
        <p:nvSpPr>
          <p:cNvPr id="7" name="Footer Placeholder 6"/>
          <p:cNvSpPr>
            <a:spLocks noGrp="1"/>
          </p:cNvSpPr>
          <p:nvPr>
            <p:ph type="ftr" sz="quarter" idx="11"/>
          </p:nvPr>
        </p:nvSpPr>
        <p:spPr/>
        <p:txBody>
          <a:bodyPr/>
          <a:lstStyle/>
          <a:p>
            <a:r>
              <a:rPr lang="en-US"/>
              <a:t>Instructions for Claimant Password Reset in UI Online</a:t>
            </a:r>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8C9546BD-24C3-4C1C-AB68-DE5966390980}" type="datetime1">
              <a:rPr lang="en-US" smtClean="0"/>
              <a:t>3/26/2020</a:t>
            </a:fld>
            <a:endParaRPr lang="en-US" dirty="0"/>
          </a:p>
        </p:txBody>
      </p:sp>
      <p:sp>
        <p:nvSpPr>
          <p:cNvPr id="6" name="Footer Placeholder 5"/>
          <p:cNvSpPr>
            <a:spLocks noGrp="1"/>
          </p:cNvSpPr>
          <p:nvPr>
            <p:ph type="ftr" sz="quarter" idx="11"/>
          </p:nvPr>
        </p:nvSpPr>
        <p:spPr/>
        <p:txBody>
          <a:bodyPr/>
          <a:lstStyle/>
          <a:p>
            <a:r>
              <a:rPr lang="en-US"/>
              <a:t>Instructions for Claimant Password Reset in UI Online</a:t>
            </a:r>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7DDB352D-BE8A-407C-9FFA-5BFD8A32D22B}" type="datetime1">
              <a:rPr lang="en-US" smtClean="0"/>
              <a:t>3/26/2020</a:t>
            </a:fld>
            <a:endParaRPr lang="en-US" dirty="0"/>
          </a:p>
        </p:txBody>
      </p:sp>
      <p:sp>
        <p:nvSpPr>
          <p:cNvPr id="9" name="Footer Placeholder 8"/>
          <p:cNvSpPr>
            <a:spLocks noGrp="1"/>
          </p:cNvSpPr>
          <p:nvPr>
            <p:ph type="ftr" sz="quarter" idx="11"/>
          </p:nvPr>
        </p:nvSpPr>
        <p:spPr/>
        <p:txBody>
          <a:bodyPr/>
          <a:lstStyle/>
          <a:p>
            <a:r>
              <a:rPr lang="en-US"/>
              <a:t>Instructions for Claimant Password Reset in UI Online</a:t>
            </a:r>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8F6C32B-8996-4CE4-9E5B-609F573D901E}" type="datetime1">
              <a:rPr lang="en-US" smtClean="0"/>
              <a:t>3/26/2020</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r>
              <a:rPr lang="en-US"/>
              <a:t>Instructions for Claimant Password Reset in UI Online</a:t>
            </a:r>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00BBBB8B-15F9-4A6F-97AC-AD6F63AED546}" type="datetime1">
              <a:rPr lang="en-US" smtClean="0"/>
              <a:t>3/26/2020</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r>
              <a:rPr lang="en-US"/>
              <a:t>Instructions for Claimant Password Reset in UI Online</a:t>
            </a:r>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hd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mass.gov/"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mass.gov/service-details/schedule-a-callback"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uionline.detma.org/Claimant/Core/Login.ASPX"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Instructions for Claimant Password Reset in UI Online</a:t>
            </a:r>
          </a:p>
        </p:txBody>
      </p:sp>
      <p:sp>
        <p:nvSpPr>
          <p:cNvPr id="3" name="Subtitle 2"/>
          <p:cNvSpPr>
            <a:spLocks noGrp="1"/>
          </p:cNvSpPr>
          <p:nvPr>
            <p:ph type="subTitle" idx="1"/>
          </p:nvPr>
        </p:nvSpPr>
        <p:spPr>
          <a:xfrm>
            <a:off x="10602830" y="6996757"/>
            <a:ext cx="7315200" cy="914400"/>
          </a:xfrm>
        </p:spPr>
        <p:txBody>
          <a:bodyPr/>
          <a:lstStyle/>
          <a:p>
            <a:endParaRPr lang="en-US" dirty="0"/>
          </a:p>
        </p:txBody>
      </p:sp>
      <p:pic>
        <p:nvPicPr>
          <p:cNvPr id="1026" name="Picture 2" descr="Massachusetts State Sea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8390" y="1412111"/>
            <a:ext cx="1905000" cy="1905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4727448" y="5431950"/>
            <a:ext cx="4366067" cy="369332"/>
          </a:xfrm>
          <a:prstGeom prst="rect">
            <a:avLst/>
          </a:prstGeom>
        </p:spPr>
        <p:txBody>
          <a:bodyPr wrap="none">
            <a:spAutoFit/>
          </a:bodyPr>
          <a:lstStyle/>
          <a:p>
            <a:r>
              <a:rPr lang="en-US" b="1" dirty="0"/>
              <a:t>Department of Unemployment Assistance</a:t>
            </a:r>
          </a:p>
        </p:txBody>
      </p:sp>
      <p:sp>
        <p:nvSpPr>
          <p:cNvPr id="5" name="Rectangle 4"/>
          <p:cNvSpPr/>
          <p:nvPr/>
        </p:nvSpPr>
        <p:spPr>
          <a:xfrm>
            <a:off x="10024832" y="4184380"/>
            <a:ext cx="1172116" cy="369332"/>
          </a:xfrm>
          <a:prstGeom prst="rect">
            <a:avLst/>
          </a:prstGeom>
        </p:spPr>
        <p:txBody>
          <a:bodyPr wrap="none">
            <a:spAutoFit/>
          </a:bodyPr>
          <a:lstStyle/>
          <a:p>
            <a:r>
              <a:rPr lang="en-US" dirty="0">
                <a:solidFill>
                  <a:srgbClr val="388557"/>
                </a:solidFill>
                <a:latin typeface="Texta"/>
                <a:hlinkClick r:id="rId3" tooltip="Mass.gov home page"/>
              </a:rPr>
              <a:t>Mass.gov</a:t>
            </a:r>
            <a:endParaRPr lang="en-US" dirty="0"/>
          </a:p>
        </p:txBody>
      </p:sp>
    </p:spTree>
    <p:extLst>
      <p:ext uri="{BB962C8B-B14F-4D97-AF65-F5344CB8AC3E}">
        <p14:creationId xmlns:p14="http://schemas.microsoft.com/office/powerpoint/2010/main" val="29372813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Password Reset Option 2:  MFA not set-up Password Reset Step 2</a:t>
            </a:r>
          </a:p>
        </p:txBody>
      </p:sp>
      <p:sp>
        <p:nvSpPr>
          <p:cNvPr id="3" name="Content Placeholder 2"/>
          <p:cNvSpPr>
            <a:spLocks noGrp="1"/>
          </p:cNvSpPr>
          <p:nvPr>
            <p:ph idx="1"/>
          </p:nvPr>
        </p:nvSpPr>
        <p:spPr/>
        <p:txBody>
          <a:bodyPr anchor="t"/>
          <a:lstStyle/>
          <a:p>
            <a:r>
              <a:rPr lang="en-US" dirty="0"/>
              <a:t>Click the </a:t>
            </a:r>
            <a:r>
              <a:rPr lang="en-US" b="1" dirty="0"/>
              <a:t>Forgot password</a:t>
            </a:r>
            <a:r>
              <a:rPr lang="en-US" dirty="0"/>
              <a:t> button.</a:t>
            </a:r>
          </a:p>
          <a:p>
            <a:endParaRPr lang="en-US" dirty="0"/>
          </a:p>
        </p:txBody>
      </p:sp>
      <p:pic>
        <p:nvPicPr>
          <p:cNvPr id="4" name="Picture 3"/>
          <p:cNvPicPr/>
          <p:nvPr/>
        </p:nvPicPr>
        <p:blipFill>
          <a:blip r:embed="rId2"/>
          <a:stretch>
            <a:fillRect/>
          </a:stretch>
        </p:blipFill>
        <p:spPr>
          <a:xfrm>
            <a:off x="3997020" y="1640689"/>
            <a:ext cx="7187448" cy="2524483"/>
          </a:xfrm>
          <a:prstGeom prst="rect">
            <a:avLst/>
          </a:prstGeom>
        </p:spPr>
      </p:pic>
      <p:sp>
        <p:nvSpPr>
          <p:cNvPr id="5" name="Up Arrow 4"/>
          <p:cNvSpPr/>
          <p:nvPr/>
        </p:nvSpPr>
        <p:spPr>
          <a:xfrm>
            <a:off x="9919504" y="3424428"/>
            <a:ext cx="1264964" cy="2038823"/>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r>
              <a:rPr lang="en-US"/>
              <a:t>Instructions for Claimant Password Reset in UI Online</a:t>
            </a:r>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10</a:t>
            </a:fld>
            <a:endParaRPr lang="en-US" dirty="0"/>
          </a:p>
        </p:txBody>
      </p:sp>
    </p:spTree>
    <p:extLst>
      <p:ext uri="{BB962C8B-B14F-4D97-AF65-F5344CB8AC3E}">
        <p14:creationId xmlns:p14="http://schemas.microsoft.com/office/powerpoint/2010/main" val="2545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Password Reset Option 2:  MFA not set-up Password Reset Alternate Step</a:t>
            </a:r>
          </a:p>
        </p:txBody>
      </p:sp>
      <p:sp>
        <p:nvSpPr>
          <p:cNvPr id="3" name="Content Placeholder 2"/>
          <p:cNvSpPr>
            <a:spLocks noGrp="1"/>
          </p:cNvSpPr>
          <p:nvPr>
            <p:ph idx="1"/>
          </p:nvPr>
        </p:nvSpPr>
        <p:spPr/>
        <p:txBody>
          <a:bodyPr anchor="t"/>
          <a:lstStyle/>
          <a:p>
            <a:r>
              <a:rPr lang="en-US" dirty="0"/>
              <a:t>Claimants who were set-up to certify online prior to July 2013 and have not since filed a claim may see the </a:t>
            </a:r>
            <a:r>
              <a:rPr lang="en-US" dirty="0" err="1"/>
              <a:t>WebCert</a:t>
            </a:r>
            <a:r>
              <a:rPr lang="en-US" dirty="0"/>
              <a:t> User screen. </a:t>
            </a:r>
          </a:p>
          <a:p>
            <a:r>
              <a:rPr lang="en-US" dirty="0"/>
              <a:t>If you do not have access to your pre-July 2013 </a:t>
            </a:r>
            <a:r>
              <a:rPr lang="en-US" dirty="0" err="1"/>
              <a:t>WebCert</a:t>
            </a:r>
            <a:r>
              <a:rPr lang="en-US" dirty="0"/>
              <a:t> User ID, Click the </a:t>
            </a:r>
            <a:r>
              <a:rPr lang="en-US" b="1" dirty="0"/>
              <a:t>Forgot password</a:t>
            </a:r>
            <a:r>
              <a:rPr lang="en-US" dirty="0"/>
              <a:t> button:</a:t>
            </a:r>
          </a:p>
          <a:p>
            <a:endParaRPr lang="en-US" dirty="0"/>
          </a:p>
        </p:txBody>
      </p:sp>
      <p:pic>
        <p:nvPicPr>
          <p:cNvPr id="6" name="Picture 5"/>
          <p:cNvPicPr>
            <a:picLocks noChangeAspect="1"/>
          </p:cNvPicPr>
          <p:nvPr/>
        </p:nvPicPr>
        <p:blipFill>
          <a:blip r:embed="rId2"/>
          <a:stretch>
            <a:fillRect/>
          </a:stretch>
        </p:blipFill>
        <p:spPr>
          <a:xfrm>
            <a:off x="3821533" y="2318975"/>
            <a:ext cx="7629772" cy="1857807"/>
          </a:xfrm>
          <a:prstGeom prst="rect">
            <a:avLst/>
          </a:prstGeom>
        </p:spPr>
      </p:pic>
      <p:sp>
        <p:nvSpPr>
          <p:cNvPr id="7" name="Footer Placeholder 6"/>
          <p:cNvSpPr>
            <a:spLocks noGrp="1"/>
          </p:cNvSpPr>
          <p:nvPr>
            <p:ph type="ftr" sz="quarter" idx="11"/>
          </p:nvPr>
        </p:nvSpPr>
        <p:spPr/>
        <p:txBody>
          <a:bodyPr/>
          <a:lstStyle/>
          <a:p>
            <a:r>
              <a:rPr lang="en-US"/>
              <a:t>Instructions for Claimant Password Reset in UI Online</a:t>
            </a:r>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smtClean="0"/>
              <a:pPr/>
              <a:t>11</a:t>
            </a:fld>
            <a:endParaRPr lang="en-US" dirty="0"/>
          </a:p>
        </p:txBody>
      </p:sp>
    </p:spTree>
    <p:extLst>
      <p:ext uri="{BB962C8B-B14F-4D97-AF65-F5344CB8AC3E}">
        <p14:creationId xmlns:p14="http://schemas.microsoft.com/office/powerpoint/2010/main" val="6607840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Password Reset Option 2:  MFA not set-up Password Reset Step 3</a:t>
            </a:r>
          </a:p>
        </p:txBody>
      </p:sp>
      <p:sp>
        <p:nvSpPr>
          <p:cNvPr id="3" name="Content Placeholder 2"/>
          <p:cNvSpPr>
            <a:spLocks noGrp="1"/>
          </p:cNvSpPr>
          <p:nvPr>
            <p:ph idx="1"/>
          </p:nvPr>
        </p:nvSpPr>
        <p:spPr/>
        <p:txBody>
          <a:bodyPr anchor="t"/>
          <a:lstStyle/>
          <a:p>
            <a:r>
              <a:rPr lang="en-US" dirty="0"/>
              <a:t>You must validate your information in order to reset your password:</a:t>
            </a:r>
          </a:p>
        </p:txBody>
      </p:sp>
      <p:pic>
        <p:nvPicPr>
          <p:cNvPr id="5" name="Picture 4"/>
          <p:cNvPicPr>
            <a:picLocks noChangeAspect="1"/>
          </p:cNvPicPr>
          <p:nvPr/>
        </p:nvPicPr>
        <p:blipFill>
          <a:blip r:embed="rId2"/>
          <a:stretch>
            <a:fillRect/>
          </a:stretch>
        </p:blipFill>
        <p:spPr>
          <a:xfrm>
            <a:off x="4125048" y="1686167"/>
            <a:ext cx="7162697" cy="2862684"/>
          </a:xfrm>
          <a:prstGeom prst="rect">
            <a:avLst/>
          </a:prstGeom>
        </p:spPr>
      </p:pic>
      <p:sp>
        <p:nvSpPr>
          <p:cNvPr id="7" name="Footer Placeholder 6"/>
          <p:cNvSpPr>
            <a:spLocks noGrp="1"/>
          </p:cNvSpPr>
          <p:nvPr>
            <p:ph type="ftr" sz="quarter" idx="11"/>
          </p:nvPr>
        </p:nvSpPr>
        <p:spPr/>
        <p:txBody>
          <a:bodyPr/>
          <a:lstStyle/>
          <a:p>
            <a:r>
              <a:rPr lang="en-US"/>
              <a:t>Instructions for Claimant Password Reset in UI Online</a:t>
            </a:r>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smtClean="0"/>
              <a:pPr/>
              <a:t>12</a:t>
            </a:fld>
            <a:endParaRPr lang="en-US" dirty="0"/>
          </a:p>
        </p:txBody>
      </p:sp>
    </p:spTree>
    <p:extLst>
      <p:ext uri="{BB962C8B-B14F-4D97-AF65-F5344CB8AC3E}">
        <p14:creationId xmlns:p14="http://schemas.microsoft.com/office/powerpoint/2010/main" val="21736610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Password Reset Option 2:  MFA not set-up Password Reset Step 4</a:t>
            </a:r>
          </a:p>
        </p:txBody>
      </p:sp>
      <p:sp>
        <p:nvSpPr>
          <p:cNvPr id="3" name="Content Placeholder 2"/>
          <p:cNvSpPr>
            <a:spLocks noGrp="1"/>
          </p:cNvSpPr>
          <p:nvPr>
            <p:ph idx="1"/>
          </p:nvPr>
        </p:nvSpPr>
        <p:spPr/>
        <p:txBody>
          <a:bodyPr anchor="t"/>
          <a:lstStyle/>
          <a:p>
            <a:r>
              <a:rPr lang="en-US" dirty="0"/>
              <a:t>The Set Password page displays. Do the following: </a:t>
            </a:r>
          </a:p>
          <a:p>
            <a:pPr lvl="1"/>
            <a:r>
              <a:rPr lang="en-US" dirty="0"/>
              <a:t>Enter a Password in both password fields. </a:t>
            </a:r>
          </a:p>
          <a:p>
            <a:pPr lvl="1"/>
            <a:r>
              <a:rPr lang="en-US" dirty="0"/>
              <a:t>Select a Security Question. </a:t>
            </a:r>
          </a:p>
          <a:p>
            <a:pPr lvl="1"/>
            <a:r>
              <a:rPr lang="en-US" dirty="0"/>
              <a:t>Enter a Security Answer in both answer fields. </a:t>
            </a:r>
          </a:p>
          <a:p>
            <a:pPr lvl="1"/>
            <a:r>
              <a:rPr lang="en-US" dirty="0"/>
              <a:t>Click Submit. </a:t>
            </a:r>
          </a:p>
        </p:txBody>
      </p:sp>
      <p:pic>
        <p:nvPicPr>
          <p:cNvPr id="4" name="Picture 3"/>
          <p:cNvPicPr>
            <a:picLocks noChangeAspect="1"/>
          </p:cNvPicPr>
          <p:nvPr/>
        </p:nvPicPr>
        <p:blipFill>
          <a:blip r:embed="rId2"/>
          <a:stretch>
            <a:fillRect/>
          </a:stretch>
        </p:blipFill>
        <p:spPr>
          <a:xfrm>
            <a:off x="3869268" y="2722374"/>
            <a:ext cx="7312694" cy="3262374"/>
          </a:xfrm>
          <a:prstGeom prst="rect">
            <a:avLst/>
          </a:prstGeom>
        </p:spPr>
      </p:pic>
      <p:sp>
        <p:nvSpPr>
          <p:cNvPr id="6" name="Footer Placeholder 5"/>
          <p:cNvSpPr>
            <a:spLocks noGrp="1"/>
          </p:cNvSpPr>
          <p:nvPr>
            <p:ph type="ftr" sz="quarter" idx="11"/>
          </p:nvPr>
        </p:nvSpPr>
        <p:spPr/>
        <p:txBody>
          <a:bodyPr/>
          <a:lstStyle/>
          <a:p>
            <a:r>
              <a:rPr lang="en-US"/>
              <a:t>Instructions for Claimant Password Reset in UI Online</a:t>
            </a:r>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13</a:t>
            </a:fld>
            <a:endParaRPr lang="en-US" dirty="0"/>
          </a:p>
        </p:txBody>
      </p:sp>
    </p:spTree>
    <p:extLst>
      <p:ext uri="{BB962C8B-B14F-4D97-AF65-F5344CB8AC3E}">
        <p14:creationId xmlns:p14="http://schemas.microsoft.com/office/powerpoint/2010/main" val="37373204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Password Reset: Failed Login	</a:t>
            </a:r>
          </a:p>
        </p:txBody>
      </p:sp>
      <p:sp>
        <p:nvSpPr>
          <p:cNvPr id="3" name="Content Placeholder 2"/>
          <p:cNvSpPr>
            <a:spLocks noGrp="1"/>
          </p:cNvSpPr>
          <p:nvPr>
            <p:ph idx="1"/>
          </p:nvPr>
        </p:nvSpPr>
        <p:spPr/>
        <p:txBody>
          <a:bodyPr anchor="ctr"/>
          <a:lstStyle/>
          <a:p>
            <a:r>
              <a:rPr lang="en-US" dirty="0"/>
              <a:t>If you have been unable to log in because you forgot your password (or were unable to provide the correct answer to the Security Question, or were unable to provide the PIN information for MFA), and you are unable to proceed using the instructions in the “Forgot Password” section, you will need to contact the Department of Unemployment Assistance (DUA) so a DUA Staff member can help get your password reset. </a:t>
            </a:r>
          </a:p>
        </p:txBody>
      </p:sp>
      <p:sp>
        <p:nvSpPr>
          <p:cNvPr id="6" name="Footer Placeholder 5"/>
          <p:cNvSpPr>
            <a:spLocks noGrp="1"/>
          </p:cNvSpPr>
          <p:nvPr>
            <p:ph type="ftr" sz="quarter" idx="11"/>
          </p:nvPr>
        </p:nvSpPr>
        <p:spPr/>
        <p:txBody>
          <a:bodyPr/>
          <a:lstStyle/>
          <a:p>
            <a:r>
              <a:rPr lang="en-US"/>
              <a:t>Instructions for Claimant Password Reset in UI Online</a:t>
            </a:r>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14</a:t>
            </a:fld>
            <a:endParaRPr lang="en-US" dirty="0"/>
          </a:p>
        </p:txBody>
      </p:sp>
    </p:spTree>
    <p:extLst>
      <p:ext uri="{BB962C8B-B14F-4D97-AF65-F5344CB8AC3E}">
        <p14:creationId xmlns:p14="http://schemas.microsoft.com/office/powerpoint/2010/main" val="24881106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Password Reset Step 1</a:t>
            </a:r>
          </a:p>
        </p:txBody>
      </p:sp>
      <p:sp>
        <p:nvSpPr>
          <p:cNvPr id="3" name="Content Placeholder 2"/>
          <p:cNvSpPr>
            <a:spLocks noGrp="1"/>
          </p:cNvSpPr>
          <p:nvPr>
            <p:ph idx="1"/>
          </p:nvPr>
        </p:nvSpPr>
        <p:spPr>
          <a:xfrm>
            <a:off x="3834544" y="787078"/>
            <a:ext cx="7315200" cy="5209245"/>
          </a:xfrm>
        </p:spPr>
        <p:txBody>
          <a:bodyPr anchor="t"/>
          <a:lstStyle/>
          <a:p>
            <a:r>
              <a:rPr lang="en-US" dirty="0"/>
              <a:t>Go to the </a:t>
            </a:r>
            <a:r>
              <a:rPr lang="en-US" b="1" dirty="0"/>
              <a:t>UI Online login screen</a:t>
            </a:r>
            <a:r>
              <a:rPr lang="en-US" dirty="0"/>
              <a:t>: </a:t>
            </a:r>
            <a:r>
              <a:rPr lang="en-US" dirty="0">
                <a:solidFill>
                  <a:srgbClr val="002060"/>
                </a:solidFill>
              </a:rPr>
              <a:t>https://uionline.detma.org/Claimant/Core/Login.ASPX</a:t>
            </a:r>
          </a:p>
          <a:p>
            <a:r>
              <a:rPr lang="en-US" dirty="0"/>
              <a:t>When prompted, you will be asked to enter your Social Security number twice.</a:t>
            </a:r>
          </a:p>
          <a:p>
            <a:endParaRPr lang="en-US" dirty="0"/>
          </a:p>
          <a:p>
            <a:endParaRPr lang="en-US" dirty="0"/>
          </a:p>
        </p:txBody>
      </p:sp>
      <p:pic>
        <p:nvPicPr>
          <p:cNvPr id="4" name="Picture 3"/>
          <p:cNvPicPr>
            <a:picLocks noChangeAspect="1"/>
          </p:cNvPicPr>
          <p:nvPr/>
        </p:nvPicPr>
        <p:blipFill>
          <a:blip r:embed="rId2"/>
          <a:stretch>
            <a:fillRect/>
          </a:stretch>
        </p:blipFill>
        <p:spPr>
          <a:xfrm>
            <a:off x="3791006" y="2106592"/>
            <a:ext cx="7494310" cy="3889731"/>
          </a:xfrm>
          <a:prstGeom prst="rect">
            <a:avLst/>
          </a:prstGeom>
        </p:spPr>
      </p:pic>
      <p:sp>
        <p:nvSpPr>
          <p:cNvPr id="6" name="Footer Placeholder 5"/>
          <p:cNvSpPr>
            <a:spLocks noGrp="1"/>
          </p:cNvSpPr>
          <p:nvPr>
            <p:ph type="ftr" sz="quarter" idx="11"/>
          </p:nvPr>
        </p:nvSpPr>
        <p:spPr/>
        <p:txBody>
          <a:bodyPr/>
          <a:lstStyle/>
          <a:p>
            <a:r>
              <a:rPr lang="en-US"/>
              <a:t>Instructions for Claimant Password Reset in UI Online</a:t>
            </a:r>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2</a:t>
            </a:fld>
            <a:endParaRPr lang="en-US" dirty="0"/>
          </a:p>
        </p:txBody>
      </p:sp>
    </p:spTree>
    <p:extLst>
      <p:ext uri="{BB962C8B-B14F-4D97-AF65-F5344CB8AC3E}">
        <p14:creationId xmlns:p14="http://schemas.microsoft.com/office/powerpoint/2010/main" val="3443329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Password Reset Step 2</a:t>
            </a:r>
          </a:p>
        </p:txBody>
      </p:sp>
      <p:sp>
        <p:nvSpPr>
          <p:cNvPr id="3" name="Content Placeholder 2"/>
          <p:cNvSpPr>
            <a:spLocks noGrp="1"/>
          </p:cNvSpPr>
          <p:nvPr>
            <p:ph idx="1"/>
          </p:nvPr>
        </p:nvSpPr>
        <p:spPr/>
        <p:txBody>
          <a:bodyPr anchor="t"/>
          <a:lstStyle/>
          <a:p>
            <a:r>
              <a:rPr lang="en-US" dirty="0"/>
              <a:t>Click the </a:t>
            </a:r>
            <a:r>
              <a:rPr lang="en-US" b="1" dirty="0"/>
              <a:t>Forgot password</a:t>
            </a:r>
            <a:r>
              <a:rPr lang="en-US" dirty="0"/>
              <a:t> button.</a:t>
            </a:r>
          </a:p>
          <a:p>
            <a:endParaRPr lang="en-US" dirty="0"/>
          </a:p>
        </p:txBody>
      </p:sp>
      <p:pic>
        <p:nvPicPr>
          <p:cNvPr id="4" name="Picture 3"/>
          <p:cNvPicPr/>
          <p:nvPr/>
        </p:nvPicPr>
        <p:blipFill>
          <a:blip r:embed="rId2"/>
          <a:stretch>
            <a:fillRect/>
          </a:stretch>
        </p:blipFill>
        <p:spPr>
          <a:xfrm>
            <a:off x="3997020" y="1640689"/>
            <a:ext cx="7187448" cy="2524483"/>
          </a:xfrm>
          <a:prstGeom prst="rect">
            <a:avLst/>
          </a:prstGeom>
        </p:spPr>
      </p:pic>
      <p:sp>
        <p:nvSpPr>
          <p:cNvPr id="5" name="Up Arrow 4"/>
          <p:cNvSpPr/>
          <p:nvPr/>
        </p:nvSpPr>
        <p:spPr>
          <a:xfrm>
            <a:off x="9919504" y="3424428"/>
            <a:ext cx="1264964" cy="2038823"/>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r>
              <a:rPr lang="en-US"/>
              <a:t>Instructions for Claimant Password Reset in UI Online</a:t>
            </a:r>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3</a:t>
            </a:fld>
            <a:endParaRPr lang="en-US" dirty="0"/>
          </a:p>
        </p:txBody>
      </p:sp>
    </p:spTree>
    <p:extLst>
      <p:ext uri="{BB962C8B-B14F-4D97-AF65-F5344CB8AC3E}">
        <p14:creationId xmlns:p14="http://schemas.microsoft.com/office/powerpoint/2010/main" val="13733266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Password Reset Option 1: MFA Step 1</a:t>
            </a:r>
          </a:p>
        </p:txBody>
      </p:sp>
      <p:sp>
        <p:nvSpPr>
          <p:cNvPr id="3" name="Content Placeholder 2"/>
          <p:cNvSpPr>
            <a:spLocks noGrp="1"/>
          </p:cNvSpPr>
          <p:nvPr>
            <p:ph idx="1"/>
          </p:nvPr>
        </p:nvSpPr>
        <p:spPr>
          <a:xfrm>
            <a:off x="3895095" y="864108"/>
            <a:ext cx="7315200" cy="5120640"/>
          </a:xfrm>
        </p:spPr>
        <p:txBody>
          <a:bodyPr anchor="t"/>
          <a:lstStyle/>
          <a:p>
            <a:r>
              <a:rPr lang="en-US" dirty="0"/>
              <a:t>If you have filed an Unemployment since June 2019, you would have been prompted to set-up Multi-Factor Authentication. </a:t>
            </a:r>
          </a:p>
          <a:p>
            <a:r>
              <a:rPr lang="en-US" dirty="0"/>
              <a:t>Choose your preferred method of verification to receive your authentication code (Email, Text or Voice Call):</a:t>
            </a:r>
          </a:p>
          <a:p>
            <a:endParaRPr lang="en-US" dirty="0"/>
          </a:p>
        </p:txBody>
      </p:sp>
      <p:pic>
        <p:nvPicPr>
          <p:cNvPr id="5" name="Picture 4"/>
          <p:cNvPicPr/>
          <p:nvPr/>
        </p:nvPicPr>
        <p:blipFill>
          <a:blip r:embed="rId2"/>
          <a:stretch>
            <a:fillRect/>
          </a:stretch>
        </p:blipFill>
        <p:spPr>
          <a:xfrm>
            <a:off x="4097867" y="2297938"/>
            <a:ext cx="6909657" cy="2598153"/>
          </a:xfrm>
          <a:prstGeom prst="rect">
            <a:avLst/>
          </a:prstGeom>
        </p:spPr>
      </p:pic>
      <p:sp>
        <p:nvSpPr>
          <p:cNvPr id="6" name="Footer Placeholder 5"/>
          <p:cNvSpPr>
            <a:spLocks noGrp="1"/>
          </p:cNvSpPr>
          <p:nvPr>
            <p:ph type="ftr" sz="quarter" idx="11"/>
          </p:nvPr>
        </p:nvSpPr>
        <p:spPr/>
        <p:txBody>
          <a:bodyPr/>
          <a:lstStyle/>
          <a:p>
            <a:r>
              <a:rPr lang="en-US"/>
              <a:t>Instructions for Claimant Password Reset in UI Online</a:t>
            </a:r>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4</a:t>
            </a:fld>
            <a:endParaRPr lang="en-US" dirty="0"/>
          </a:p>
        </p:txBody>
      </p:sp>
    </p:spTree>
    <p:extLst>
      <p:ext uri="{BB962C8B-B14F-4D97-AF65-F5344CB8AC3E}">
        <p14:creationId xmlns:p14="http://schemas.microsoft.com/office/powerpoint/2010/main" val="23333020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Password Reset Option 1: MFA Step 2</a:t>
            </a:r>
          </a:p>
        </p:txBody>
      </p:sp>
      <p:sp>
        <p:nvSpPr>
          <p:cNvPr id="3" name="Content Placeholder 2"/>
          <p:cNvSpPr>
            <a:spLocks noGrp="1"/>
          </p:cNvSpPr>
          <p:nvPr>
            <p:ph idx="1"/>
          </p:nvPr>
        </p:nvSpPr>
        <p:spPr/>
        <p:txBody>
          <a:bodyPr anchor="t"/>
          <a:lstStyle/>
          <a:p>
            <a:r>
              <a:rPr lang="en-US" dirty="0"/>
              <a:t>You will then be taken to the Account Verification page to enter the verification code:</a:t>
            </a:r>
          </a:p>
        </p:txBody>
      </p:sp>
      <p:pic>
        <p:nvPicPr>
          <p:cNvPr id="5" name="Picture 4"/>
          <p:cNvPicPr/>
          <p:nvPr/>
        </p:nvPicPr>
        <p:blipFill>
          <a:blip r:embed="rId2"/>
          <a:stretch>
            <a:fillRect/>
          </a:stretch>
        </p:blipFill>
        <p:spPr>
          <a:xfrm>
            <a:off x="4097868" y="1735010"/>
            <a:ext cx="6858000" cy="3378835"/>
          </a:xfrm>
          <a:prstGeom prst="rect">
            <a:avLst/>
          </a:prstGeom>
        </p:spPr>
      </p:pic>
      <p:sp>
        <p:nvSpPr>
          <p:cNvPr id="6" name="Footer Placeholder 5"/>
          <p:cNvSpPr>
            <a:spLocks noGrp="1"/>
          </p:cNvSpPr>
          <p:nvPr>
            <p:ph type="ftr" sz="quarter" idx="11"/>
          </p:nvPr>
        </p:nvSpPr>
        <p:spPr/>
        <p:txBody>
          <a:bodyPr/>
          <a:lstStyle/>
          <a:p>
            <a:r>
              <a:rPr lang="en-US"/>
              <a:t>Instructions for Claimant Password Reset in UI Online</a:t>
            </a:r>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5</a:t>
            </a:fld>
            <a:endParaRPr lang="en-US" dirty="0"/>
          </a:p>
        </p:txBody>
      </p:sp>
    </p:spTree>
    <p:extLst>
      <p:ext uri="{BB962C8B-B14F-4D97-AF65-F5344CB8AC3E}">
        <p14:creationId xmlns:p14="http://schemas.microsoft.com/office/powerpoint/2010/main" val="40633430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Password Reset Option 1: MFA Step 3</a:t>
            </a:r>
          </a:p>
        </p:txBody>
      </p:sp>
      <p:sp>
        <p:nvSpPr>
          <p:cNvPr id="3" name="Content Placeholder 2"/>
          <p:cNvSpPr>
            <a:spLocks noGrp="1"/>
          </p:cNvSpPr>
          <p:nvPr>
            <p:ph idx="1"/>
          </p:nvPr>
        </p:nvSpPr>
        <p:spPr/>
        <p:txBody>
          <a:bodyPr anchor="t"/>
          <a:lstStyle/>
          <a:p>
            <a:r>
              <a:rPr lang="en-US" dirty="0"/>
              <a:t>After entering the verification code, you can choose a new password:</a:t>
            </a:r>
          </a:p>
        </p:txBody>
      </p:sp>
      <p:pic>
        <p:nvPicPr>
          <p:cNvPr id="6" name="Picture 5"/>
          <p:cNvPicPr/>
          <p:nvPr/>
        </p:nvPicPr>
        <p:blipFill>
          <a:blip r:embed="rId2"/>
          <a:stretch>
            <a:fillRect/>
          </a:stretch>
        </p:blipFill>
        <p:spPr>
          <a:xfrm>
            <a:off x="4097868" y="1730241"/>
            <a:ext cx="6858000" cy="3536240"/>
          </a:xfrm>
          <a:prstGeom prst="rect">
            <a:avLst/>
          </a:prstGeom>
        </p:spPr>
      </p:pic>
      <p:sp>
        <p:nvSpPr>
          <p:cNvPr id="4" name="Footer Placeholder 3"/>
          <p:cNvSpPr>
            <a:spLocks noGrp="1"/>
          </p:cNvSpPr>
          <p:nvPr>
            <p:ph type="ftr" sz="quarter" idx="11"/>
          </p:nvPr>
        </p:nvSpPr>
        <p:spPr/>
        <p:txBody>
          <a:bodyPr/>
          <a:lstStyle/>
          <a:p>
            <a:r>
              <a:rPr lang="en-US"/>
              <a:t>Instructions for Claimant Password Reset in UI Online</a:t>
            </a:r>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6</a:t>
            </a:fld>
            <a:endParaRPr lang="en-US" dirty="0"/>
          </a:p>
        </p:txBody>
      </p:sp>
    </p:spTree>
    <p:extLst>
      <p:ext uri="{BB962C8B-B14F-4D97-AF65-F5344CB8AC3E}">
        <p14:creationId xmlns:p14="http://schemas.microsoft.com/office/powerpoint/2010/main" val="26731254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Password Reset Option 2:  MFA not set-up</a:t>
            </a:r>
          </a:p>
        </p:txBody>
      </p:sp>
      <p:sp>
        <p:nvSpPr>
          <p:cNvPr id="3" name="Content Placeholder 2"/>
          <p:cNvSpPr>
            <a:spLocks noGrp="1"/>
          </p:cNvSpPr>
          <p:nvPr>
            <p:ph idx="1"/>
          </p:nvPr>
        </p:nvSpPr>
        <p:spPr/>
        <p:txBody>
          <a:bodyPr anchor="t"/>
          <a:lstStyle/>
          <a:p>
            <a:r>
              <a:rPr lang="en-US" dirty="0"/>
              <a:t>If you have NOT filed an Unemployment claim since June 2019, you will be prompted to enter your verification information including:</a:t>
            </a:r>
            <a:endParaRPr lang="en-US" sz="1200" dirty="0"/>
          </a:p>
          <a:p>
            <a:pPr lvl="1"/>
            <a:r>
              <a:rPr lang="en-US" dirty="0"/>
              <a:t>Your Social Security number</a:t>
            </a:r>
            <a:endParaRPr lang="en-US" sz="1200" dirty="0"/>
          </a:p>
          <a:p>
            <a:pPr lvl="1"/>
            <a:r>
              <a:rPr lang="en-US" dirty="0"/>
              <a:t>Date of birth</a:t>
            </a:r>
            <a:endParaRPr lang="en-US" sz="1200" dirty="0"/>
          </a:p>
          <a:p>
            <a:pPr lvl="1"/>
            <a:r>
              <a:rPr lang="en-US" dirty="0"/>
              <a:t>Gender</a:t>
            </a:r>
            <a:endParaRPr lang="en-US" sz="1200" dirty="0"/>
          </a:p>
          <a:p>
            <a:pPr lvl="1"/>
            <a:r>
              <a:rPr lang="en-US" dirty="0"/>
              <a:t>The answer to your security question </a:t>
            </a:r>
          </a:p>
          <a:p>
            <a:pPr lvl="2"/>
            <a:r>
              <a:rPr lang="en-US" b="1" dirty="0"/>
              <a:t>IMPORTANT NOTE: </a:t>
            </a:r>
            <a:r>
              <a:rPr lang="en-US" dirty="0"/>
              <a:t>The answer to your security question is case sensitive. If you can't remember the answer to your security question, you must </a:t>
            </a:r>
            <a:r>
              <a:rPr lang="en-US" b="1" u="sng" dirty="0">
                <a:hlinkClick r:id="rId2"/>
              </a:rPr>
              <a:t>contact DUA</a:t>
            </a:r>
            <a:r>
              <a:rPr lang="en-US" dirty="0"/>
              <a:t> to confirm your identity.)</a:t>
            </a:r>
            <a:endParaRPr lang="en-US" sz="1000" dirty="0"/>
          </a:p>
        </p:txBody>
      </p:sp>
      <p:sp>
        <p:nvSpPr>
          <p:cNvPr id="4" name="Footer Placeholder 3"/>
          <p:cNvSpPr>
            <a:spLocks noGrp="1"/>
          </p:cNvSpPr>
          <p:nvPr>
            <p:ph type="ftr" sz="quarter" idx="11"/>
          </p:nvPr>
        </p:nvSpPr>
        <p:spPr/>
        <p:txBody>
          <a:bodyPr/>
          <a:lstStyle/>
          <a:p>
            <a:r>
              <a:rPr lang="en-US"/>
              <a:t>Instructions for Claimant Password Reset in UI Online</a:t>
            </a:r>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pPr/>
              <a:t>7</a:t>
            </a:fld>
            <a:endParaRPr lang="en-US" dirty="0"/>
          </a:p>
        </p:txBody>
      </p:sp>
    </p:spTree>
    <p:extLst>
      <p:ext uri="{BB962C8B-B14F-4D97-AF65-F5344CB8AC3E}">
        <p14:creationId xmlns:p14="http://schemas.microsoft.com/office/powerpoint/2010/main" val="13802802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Helpful Hints</a:t>
            </a:r>
          </a:p>
        </p:txBody>
      </p:sp>
      <p:sp>
        <p:nvSpPr>
          <p:cNvPr id="3" name="Content Placeholder 2"/>
          <p:cNvSpPr>
            <a:spLocks noGrp="1"/>
          </p:cNvSpPr>
          <p:nvPr>
            <p:ph idx="1"/>
          </p:nvPr>
        </p:nvSpPr>
        <p:spPr/>
        <p:txBody>
          <a:bodyPr/>
          <a:lstStyle/>
          <a:p>
            <a:r>
              <a:rPr lang="en-US" dirty="0"/>
              <a:t>If you are trying to login into UI Online and last had a claim </a:t>
            </a:r>
            <a:r>
              <a:rPr lang="en-US" b="1" dirty="0"/>
              <a:t>prior to 7/1/2013, </a:t>
            </a:r>
            <a:r>
              <a:rPr lang="en-US" dirty="0"/>
              <a:t>you will be required to enter in the answer to your security question (your mother's maiden name) upon clicking the 'forgot password' link.  </a:t>
            </a:r>
            <a:r>
              <a:rPr lang="en-US" b="1" i="1" dirty="0"/>
              <a:t>Only enter in the first four letters of your mother's maiden name</a:t>
            </a:r>
            <a:r>
              <a:rPr lang="en-US" b="1" dirty="0"/>
              <a:t>. </a:t>
            </a:r>
            <a:endParaRPr lang="en-US" dirty="0"/>
          </a:p>
          <a:p>
            <a:r>
              <a:rPr lang="en-US" dirty="0"/>
              <a:t>For claims filed </a:t>
            </a:r>
            <a:r>
              <a:rPr lang="en-US" b="1" dirty="0"/>
              <a:t>after 7/1/2013</a:t>
            </a:r>
            <a:r>
              <a:rPr lang="en-US" dirty="0"/>
              <a:t>, the answer to your security question required to reset your password is only one word (example: If the answer to your security question is 'New Orleans', you should be entering '</a:t>
            </a:r>
            <a:r>
              <a:rPr lang="en-US" dirty="0" err="1"/>
              <a:t>NewOrleans</a:t>
            </a:r>
            <a:r>
              <a:rPr lang="en-US" dirty="0"/>
              <a:t>').</a:t>
            </a:r>
          </a:p>
          <a:p>
            <a:endParaRPr lang="en-US" dirty="0"/>
          </a:p>
        </p:txBody>
      </p:sp>
      <p:sp>
        <p:nvSpPr>
          <p:cNvPr id="4" name="Footer Placeholder 3"/>
          <p:cNvSpPr>
            <a:spLocks noGrp="1"/>
          </p:cNvSpPr>
          <p:nvPr>
            <p:ph type="ftr" sz="quarter" idx="11"/>
          </p:nvPr>
        </p:nvSpPr>
        <p:spPr/>
        <p:txBody>
          <a:bodyPr/>
          <a:lstStyle/>
          <a:p>
            <a:r>
              <a:rPr lang="en-US"/>
              <a:t>Instructions for Claimant Password Reset in UI Online</a:t>
            </a:r>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pPr/>
              <a:t>8</a:t>
            </a:fld>
            <a:endParaRPr lang="en-US" dirty="0"/>
          </a:p>
        </p:txBody>
      </p:sp>
    </p:spTree>
    <p:extLst>
      <p:ext uri="{BB962C8B-B14F-4D97-AF65-F5344CB8AC3E}">
        <p14:creationId xmlns:p14="http://schemas.microsoft.com/office/powerpoint/2010/main" val="6753966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Password Reset Option 2:  MFA not set-up Password Reset Step 1</a:t>
            </a:r>
          </a:p>
        </p:txBody>
      </p:sp>
      <p:sp>
        <p:nvSpPr>
          <p:cNvPr id="3" name="Content Placeholder 2"/>
          <p:cNvSpPr>
            <a:spLocks noGrp="1"/>
          </p:cNvSpPr>
          <p:nvPr>
            <p:ph idx="1"/>
          </p:nvPr>
        </p:nvSpPr>
        <p:spPr>
          <a:xfrm>
            <a:off x="3834544" y="787078"/>
            <a:ext cx="7315200" cy="5209245"/>
          </a:xfrm>
        </p:spPr>
        <p:txBody>
          <a:bodyPr anchor="t"/>
          <a:lstStyle/>
          <a:p>
            <a:r>
              <a:rPr lang="en-US" dirty="0"/>
              <a:t>Go to the </a:t>
            </a:r>
            <a:r>
              <a:rPr lang="en-US" b="1" dirty="0"/>
              <a:t>UI Online login screen</a:t>
            </a:r>
            <a:r>
              <a:rPr lang="en-US" dirty="0"/>
              <a:t>: </a:t>
            </a:r>
            <a:r>
              <a:rPr lang="en-US" dirty="0">
                <a:hlinkClick r:id="rId2"/>
              </a:rPr>
              <a:t>https://uionline.detma.org/Claimant/Core/Login.ASPX</a:t>
            </a:r>
            <a:endParaRPr lang="en-US" dirty="0"/>
          </a:p>
          <a:p>
            <a:r>
              <a:rPr lang="en-US" dirty="0"/>
              <a:t>When prompted, you will be asked to enter your Social Security number twice.</a:t>
            </a:r>
          </a:p>
          <a:p>
            <a:endParaRPr lang="en-US" dirty="0"/>
          </a:p>
          <a:p>
            <a:endParaRPr lang="en-US" dirty="0"/>
          </a:p>
        </p:txBody>
      </p:sp>
      <p:pic>
        <p:nvPicPr>
          <p:cNvPr id="4" name="Picture 3"/>
          <p:cNvPicPr>
            <a:picLocks noChangeAspect="1"/>
          </p:cNvPicPr>
          <p:nvPr/>
        </p:nvPicPr>
        <p:blipFill>
          <a:blip r:embed="rId3"/>
          <a:stretch>
            <a:fillRect/>
          </a:stretch>
        </p:blipFill>
        <p:spPr>
          <a:xfrm>
            <a:off x="3791006" y="2106592"/>
            <a:ext cx="7494310" cy="3889731"/>
          </a:xfrm>
          <a:prstGeom prst="rect">
            <a:avLst/>
          </a:prstGeom>
        </p:spPr>
      </p:pic>
      <p:sp>
        <p:nvSpPr>
          <p:cNvPr id="5" name="Footer Placeholder 4"/>
          <p:cNvSpPr>
            <a:spLocks noGrp="1"/>
          </p:cNvSpPr>
          <p:nvPr>
            <p:ph type="ftr" sz="quarter" idx="11"/>
          </p:nvPr>
        </p:nvSpPr>
        <p:spPr/>
        <p:txBody>
          <a:bodyPr/>
          <a:lstStyle/>
          <a:p>
            <a:r>
              <a:rPr lang="en-US"/>
              <a:t>Instructions for Claimant Password Reset in UI Online</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9</a:t>
            </a:fld>
            <a:endParaRPr lang="en-US" dirty="0"/>
          </a:p>
        </p:txBody>
      </p:sp>
    </p:spTree>
    <p:extLst>
      <p:ext uri="{BB962C8B-B14F-4D97-AF65-F5344CB8AC3E}">
        <p14:creationId xmlns:p14="http://schemas.microsoft.com/office/powerpoint/2010/main" val="1526190194"/>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071093A4B60634585D731BADB04A918" ma:contentTypeVersion="7" ma:contentTypeDescription="Create a new document." ma:contentTypeScope="" ma:versionID="a1a5513ab36a84c4b0b1f93805f8a5e7">
  <xsd:schema xmlns:xsd="http://www.w3.org/2001/XMLSchema" xmlns:xs="http://www.w3.org/2001/XMLSchema" xmlns:p="http://schemas.microsoft.com/office/2006/metadata/properties" xmlns:ns1="http://schemas.microsoft.com/sharepoint/v3" xmlns:ns2="d2723c30-6204-4949-b924-d29eb2d07b24" xmlns:ns3="21f01d7f-4442-4f78-81a7-673acdc1a863" targetNamespace="http://schemas.microsoft.com/office/2006/metadata/properties" ma:root="true" ma:fieldsID="8fa7ad3e112e99076d9d24ce5ac0933b" ns1:_="" ns2:_="" ns3:_="">
    <xsd:import namespace="http://schemas.microsoft.com/sharepoint/v3"/>
    <xsd:import namespace="d2723c30-6204-4949-b924-d29eb2d07b24"/>
    <xsd:import namespace="21f01d7f-4442-4f78-81a7-673acdc1a863"/>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3" nillable="true" ma:displayName="Unified Compliance Policy Properties" ma:hidden="true" ma:internalName="_ip_UnifiedCompliancePolicyProperties">
      <xsd:simpleType>
        <xsd:restriction base="dms:Note"/>
      </xsd:simpleType>
    </xsd:element>
    <xsd:element name="_ip_UnifiedCompliancePolicyUIAction" ma:index="14"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2723c30-6204-4949-b924-d29eb2d07b24"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1f01d7f-4442-4f78-81a7-673acdc1a863"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067A418F-8821-4909-B49D-F4070A01E003}"/>
</file>

<file path=customXml/itemProps2.xml><?xml version="1.0" encoding="utf-8"?>
<ds:datastoreItem xmlns:ds="http://schemas.openxmlformats.org/officeDocument/2006/customXml" ds:itemID="{060C51F1-C844-4AE4-A3CB-C5F0EA8E6F3C}"/>
</file>

<file path=customXml/itemProps3.xml><?xml version="1.0" encoding="utf-8"?>
<ds:datastoreItem xmlns:ds="http://schemas.openxmlformats.org/officeDocument/2006/customXml" ds:itemID="{EE19872F-2AAE-49F8-A25B-66B3B8BEA878}"/>
</file>

<file path=docProps/app.xml><?xml version="1.0" encoding="utf-8"?>
<Properties xmlns="http://schemas.openxmlformats.org/officeDocument/2006/extended-properties" xmlns:vt="http://schemas.openxmlformats.org/officeDocument/2006/docPropsVTypes">
  <Template>TM03457475[[fn=Frame]]</Template>
  <TotalTime>0</TotalTime>
  <Words>593</Words>
  <Application>Microsoft Office PowerPoint</Application>
  <PresentationFormat>Widescreen</PresentationFormat>
  <Paragraphs>69</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Calibri</vt:lpstr>
      <vt:lpstr>Corbel</vt:lpstr>
      <vt:lpstr>Texta</vt:lpstr>
      <vt:lpstr>Wingdings 2</vt:lpstr>
      <vt:lpstr>Frame</vt:lpstr>
      <vt:lpstr>Instructions for Claimant Password Reset in UI Online</vt:lpstr>
      <vt:lpstr>Password Reset Step 1</vt:lpstr>
      <vt:lpstr>Password Reset Step 2</vt:lpstr>
      <vt:lpstr>Password Reset Option 1: MFA Step 1</vt:lpstr>
      <vt:lpstr>Password Reset Option 1: MFA Step 2</vt:lpstr>
      <vt:lpstr>Password Reset Option 1: MFA Step 3</vt:lpstr>
      <vt:lpstr>Password Reset Option 2:  MFA not set-up</vt:lpstr>
      <vt:lpstr>Helpful Hints</vt:lpstr>
      <vt:lpstr>Password Reset Option 2:  MFA not set-up Password Reset Step 1</vt:lpstr>
      <vt:lpstr>Password Reset Option 2:  MFA not set-up Password Reset Step 2</vt:lpstr>
      <vt:lpstr>Password Reset Option 2:  MFA not set-up Password Reset Alternate Step</vt:lpstr>
      <vt:lpstr>Password Reset Option 2:  MFA not set-up Password Reset Step 3</vt:lpstr>
      <vt:lpstr>Password Reset Option 2:  MFA not set-up Password Reset Step 4</vt:lpstr>
      <vt:lpstr>Password Reset: Failed Login </vt:lpstr>
    </vt:vector>
  </TitlesOfParts>
  <Company>EOLWD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Claimant Password Reset in UI Online</dc:title>
  <dc:creator>Bent, Hal (DWD)</dc:creator>
  <cp:lastModifiedBy>Watson, Maia</cp:lastModifiedBy>
  <cp:revision>9</cp:revision>
  <cp:lastPrinted>2020-03-21T21:55:14Z</cp:lastPrinted>
  <dcterms:created xsi:type="dcterms:W3CDTF">2020-03-21T14:45:20Z</dcterms:created>
  <dcterms:modified xsi:type="dcterms:W3CDTF">2020-03-26T18:27:54Z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0x0101005071093A4B60634585D731BADB04A918</vt:lpwstr>
  </property>
</Properties>
</file>