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 id="2147483678" r:id="rId6"/>
    <p:sldMasterId id="2147483699" r:id="rId7"/>
  </p:sldMasterIdLst>
  <p:notesMasterIdLst>
    <p:notesMasterId r:id="rId28"/>
  </p:notesMasterIdLst>
  <p:sldIdLst>
    <p:sldId id="307" r:id="rId8"/>
    <p:sldId id="256" r:id="rId9"/>
    <p:sldId id="305" r:id="rId10"/>
    <p:sldId id="287" r:id="rId11"/>
    <p:sldId id="293" r:id="rId12"/>
    <p:sldId id="292" r:id="rId13"/>
    <p:sldId id="291" r:id="rId14"/>
    <p:sldId id="290" r:id="rId15"/>
    <p:sldId id="289" r:id="rId16"/>
    <p:sldId id="288" r:id="rId17"/>
    <p:sldId id="298" r:id="rId18"/>
    <p:sldId id="297" r:id="rId19"/>
    <p:sldId id="296" r:id="rId20"/>
    <p:sldId id="295" r:id="rId21"/>
    <p:sldId id="310" r:id="rId22"/>
    <p:sldId id="302" r:id="rId23"/>
    <p:sldId id="301" r:id="rId24"/>
    <p:sldId id="300" r:id="rId25"/>
    <p:sldId id="304" r:id="rId26"/>
    <p:sldId id="3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611466-8FF1-1CF8-CFDD-B012AAE953B5}" name="Goguen, Beth (DCS)" initials="GB" userId="S::elizabeth.m.goguen@mass.gov::9c82a5df-88d4-4145-85ea-76655414713d" providerId="AD"/>
  <p188:author id="{40DE7069-A50A-F445-E604-19A67D6C4006}" name="Goguen, Beth (DCS)" initials="EG" userId="S::Elizabeth.M.Goguen@mass.gov::9c82a5df-88d4-4145-85ea-76655414713d" providerId="AD"/>
  <p188:author id="{5AED4EFD-CEE9-4C0A-D2B6-2162D090D502}" name="Leonard, Kim (DCS)" initials="KL" userId="S::Kim.M.Leonard@mass.gov::5bd39186-e354-4090-ac34-876dada16b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28D"/>
    <a:srgbClr val="527892"/>
    <a:srgbClr val="769AB2"/>
    <a:srgbClr val="3F9F8A"/>
    <a:srgbClr val="53BBA5"/>
    <a:srgbClr val="43AB95"/>
    <a:srgbClr val="345C78"/>
    <a:srgbClr val="053D5F"/>
    <a:srgbClr val="316B93"/>
    <a:srgbClr val="4E73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F41C7-B5B8-A430-1B0C-1CE799102A06}" v="12" dt="2025-10-06T14:09:21.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5A446-FEDF-4172-AD3A-8C1118B5B069}" type="datetimeFigureOut">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0BE9A-05B4-4034-BAE1-3724AEE95794}" type="slidenum">
              <a:t>‹#›</a:t>
            </a:fld>
            <a:endParaRPr lang="en-US"/>
          </a:p>
        </p:txBody>
      </p:sp>
    </p:spTree>
    <p:extLst>
      <p:ext uri="{BB962C8B-B14F-4D97-AF65-F5344CB8AC3E}">
        <p14:creationId xmlns:p14="http://schemas.microsoft.com/office/powerpoint/2010/main" val="63312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126A-5919-944C-8385-AD187C64D85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Notes Placeholder 4"/>
          <p:cNvSpPr>
            <a:spLocks noGrp="1" noChangeArrowheads="1"/>
          </p:cNvSpPr>
          <p:nvPr>
            <p:ph type="body" idx="3"/>
          </p:nvPr>
        </p:nvSpPr>
        <p:spPr>
          <a:xfrm>
            <a:off x="717269" y="4490034"/>
            <a:ext cx="5731651" cy="314906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Arial" panose="020B0604020202020204" pitchFamily="34" charset="0"/>
              </a:defRPr>
            </a:lvl1pPr>
            <a:lvl2pPr marL="742950" indent="-285750">
              <a:spcBef>
                <a:spcPct val="20000"/>
              </a:spcBef>
              <a:buChar char="–"/>
              <a:defRPr sz="2800">
                <a:solidFill>
                  <a:schemeClr val="accent2"/>
                </a:solidFill>
                <a:latin typeface="Arial" panose="020B0604020202020204" pitchFamily="34" charset="0"/>
              </a:defRPr>
            </a:lvl2pPr>
            <a:lvl3pPr marL="1143000" indent="-228600">
              <a:spcBef>
                <a:spcPct val="20000"/>
              </a:spcBef>
              <a:buChar char="•"/>
              <a:defRPr sz="24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Arial" panose="020B0604020202020204" pitchFamily="34" charset="0"/>
              </a:defRPr>
            </a:lvl4pPr>
            <a:lvl5pPr marL="2057400" indent="-228600">
              <a:spcBef>
                <a:spcPct val="20000"/>
              </a:spcBef>
              <a:buChar char="»"/>
              <a:defRPr sz="2000">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defRPr>
            </a:lvl9pPr>
          </a:lstStyle>
          <a:p>
            <a:pPr>
              <a:spcBef>
                <a:spcPct val="0"/>
              </a:spcBef>
              <a:buNone/>
              <a:defRPr/>
            </a:pPr>
            <a:endParaRPr lang="en-US" altLang="en-US" sz="2200" b="1">
              <a:solidFill>
                <a:srgbClr val="33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05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2734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CB877E-FF4A-D19D-18EA-59153F249F78}"/>
              </a:ext>
            </a:extLst>
          </p:cNvPr>
          <p:cNvSpPr/>
          <p:nvPr userDrawn="1"/>
        </p:nvSpPr>
        <p:spPr>
          <a:xfrm>
            <a:off x="0" y="0"/>
            <a:ext cx="12192000" cy="5680953"/>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9C935AE-B077-60DC-6853-52D6DFE23D8F}"/>
              </a:ext>
            </a:extLst>
          </p:cNvPr>
          <p:cNvSpPr>
            <a:spLocks noGrp="1"/>
          </p:cNvSpPr>
          <p:nvPr>
            <p:ph type="ctrTitle"/>
          </p:nvPr>
        </p:nvSpPr>
        <p:spPr>
          <a:xfrm>
            <a:off x="1524000" y="2328379"/>
            <a:ext cx="9144000" cy="831719"/>
          </a:xfrm>
          <a:prstGeom prst="rect">
            <a:avLst/>
          </a:prstGeom>
        </p:spPr>
        <p:txBody>
          <a:bodyPr anchor="b"/>
          <a:lstStyle>
            <a:lvl1pPr algn="ctr">
              <a:defRPr sz="48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2" name="Subtitle 2">
            <a:extLst>
              <a:ext uri="{FF2B5EF4-FFF2-40B4-BE49-F238E27FC236}">
                <a16:creationId xmlns:a16="http://schemas.microsoft.com/office/drawing/2014/main" id="{7C26C6BF-5420-822C-AADC-516AF7D4FE0C}"/>
              </a:ext>
            </a:extLst>
          </p:cNvPr>
          <p:cNvSpPr>
            <a:spLocks noGrp="1"/>
          </p:cNvSpPr>
          <p:nvPr>
            <p:ph type="subTitle" idx="1"/>
          </p:nvPr>
        </p:nvSpPr>
        <p:spPr>
          <a:xfrm>
            <a:off x="1524000" y="3368574"/>
            <a:ext cx="9144000" cy="444666"/>
          </a:xfrm>
        </p:spPr>
        <p:txBody>
          <a:bodyPr>
            <a:noAutofit/>
          </a:bodyPr>
          <a:lstStyle>
            <a:lvl1pPr marL="0" indent="0" algn="ctr">
              <a:buNone/>
              <a:defRPr sz="2800">
                <a:solidFill>
                  <a:srgbClr val="FFC000"/>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Rectangle 12">
            <a:extLst>
              <a:ext uri="{FF2B5EF4-FFF2-40B4-BE49-F238E27FC236}">
                <a16:creationId xmlns:a16="http://schemas.microsoft.com/office/drawing/2014/main" id="{E1E6DCBD-5210-2B9D-D8E4-5D791C77C63E}"/>
              </a:ext>
            </a:extLst>
          </p:cNvPr>
          <p:cNvSpPr/>
          <p:nvPr userDrawn="1"/>
        </p:nvSpPr>
        <p:spPr>
          <a:xfrm>
            <a:off x="0" y="5680953"/>
            <a:ext cx="12192000" cy="1177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F72F3A1-9BF2-0DB5-60C9-337EB2A5F5FF}"/>
              </a:ext>
            </a:extLst>
          </p:cNvPr>
          <p:cNvSpPr txBox="1"/>
          <p:nvPr userDrawn="1"/>
        </p:nvSpPr>
        <p:spPr>
          <a:xfrm>
            <a:off x="2986395" y="309706"/>
            <a:ext cx="6235428" cy="492443"/>
          </a:xfrm>
          <a:prstGeom prst="rect">
            <a:avLst/>
          </a:prstGeom>
          <a:noFill/>
        </p:spPr>
        <p:txBody>
          <a:bodyPr wrap="square">
            <a:spAutoFit/>
          </a:bodyPr>
          <a:lstStyle/>
          <a:p>
            <a:pPr algn="ctr"/>
            <a:r>
              <a:rPr lang="en-US" sz="1300" b="0" i="0" u="none" strike="noStrike" spc="0">
                <a:solidFill>
                  <a:srgbClr val="E7F6FF"/>
                </a:solidFill>
                <a:effectLst/>
                <a:latin typeface="Calibri" panose="020F0502020204030204" pitchFamily="34" charset="0"/>
              </a:rPr>
              <a:t>MassHire programs and services are funded in full by US Department of Labor (USDOL) </a:t>
            </a:r>
            <a:r>
              <a:rPr lang="en-US" sz="1300" b="0" i="0" u="none" strike="noStrike" spc="-30" baseline="0">
                <a:solidFill>
                  <a:srgbClr val="E7F6FF"/>
                </a:solidFill>
                <a:effectLst/>
                <a:latin typeface="Calibri" panose="020F0502020204030204" pitchFamily="34" charset="0"/>
              </a:rPr>
              <a:t>Employment and Training Administration grants.  Additional details furnished upon request. </a:t>
            </a:r>
            <a:r>
              <a:rPr lang="en-US" sz="1300" b="0" i="0" spc="-30" baseline="0">
                <a:solidFill>
                  <a:srgbClr val="E7F6FF"/>
                </a:solidFill>
                <a:effectLst/>
                <a:latin typeface="Calibri" panose="020F0502020204030204" pitchFamily="34" charset="0"/>
              </a:rPr>
              <a:t>​</a:t>
            </a:r>
            <a:endParaRPr lang="en-US" sz="1300" spc="-30" baseline="0">
              <a:solidFill>
                <a:srgbClr val="E7F6FF"/>
              </a:solidFill>
            </a:endParaRPr>
          </a:p>
        </p:txBody>
      </p:sp>
      <p:pic>
        <p:nvPicPr>
          <p:cNvPr id="16" name="Picture 15" descr="A picture containing icon&#10;&#10;Description automatically generated">
            <a:extLst>
              <a:ext uri="{FF2B5EF4-FFF2-40B4-BE49-F238E27FC236}">
                <a16:creationId xmlns:a16="http://schemas.microsoft.com/office/drawing/2014/main" id="{FF34966E-6629-481A-D4BD-A72E853F26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849" y="5923928"/>
            <a:ext cx="1077432" cy="718290"/>
          </a:xfrm>
          <a:prstGeom prst="rect">
            <a:avLst/>
          </a:prstGeom>
        </p:spPr>
      </p:pic>
      <p:cxnSp>
        <p:nvCxnSpPr>
          <p:cNvPr id="17" name="Straight Connector 16">
            <a:extLst>
              <a:ext uri="{FF2B5EF4-FFF2-40B4-BE49-F238E27FC236}">
                <a16:creationId xmlns:a16="http://schemas.microsoft.com/office/drawing/2014/main" id="{8D05C831-9492-264B-6393-CF2C8408B906}"/>
              </a:ext>
            </a:extLst>
          </p:cNvPr>
          <p:cNvCxnSpPr>
            <a:cxnSpLocks/>
          </p:cNvCxnSpPr>
          <p:nvPr userDrawn="1"/>
        </p:nvCxnSpPr>
        <p:spPr>
          <a:xfrm>
            <a:off x="1711516" y="5974838"/>
            <a:ext cx="0" cy="595224"/>
          </a:xfrm>
          <a:prstGeom prst="line">
            <a:avLst/>
          </a:prstGeom>
          <a:ln w="28575">
            <a:solidFill>
              <a:srgbClr val="003A5D"/>
            </a:solidFill>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76A7C5E5-A8BB-E04F-58C5-A193D694B57E}"/>
              </a:ext>
            </a:extLst>
          </p:cNvPr>
          <p:cNvSpPr txBox="1"/>
          <p:nvPr userDrawn="1"/>
        </p:nvSpPr>
        <p:spPr>
          <a:xfrm>
            <a:off x="1760161" y="5984566"/>
            <a:ext cx="2286547" cy="605294"/>
          </a:xfrm>
          <a:prstGeom prst="rect">
            <a:avLst/>
          </a:prstGeom>
          <a:noFill/>
        </p:spPr>
        <p:txBody>
          <a:bodyPr wrap="square" rtlCol="0">
            <a:spAutoFit/>
          </a:bodyPr>
          <a:lstStyle/>
          <a:p>
            <a:pPr>
              <a:lnSpc>
                <a:spcPts val="2000"/>
              </a:lnSpc>
            </a:pPr>
            <a:r>
              <a:rPr lang="en-US" sz="1800" spc="10" baseline="0">
                <a:solidFill>
                  <a:srgbClr val="003C61"/>
                </a:solidFill>
                <a:latin typeface="Seaford" panose="00000500000000000000" pitchFamily="2" charset="0"/>
                <a:ea typeface="Verdana" panose="020B0604030504040204" pitchFamily="34" charset="0"/>
                <a:cs typeface="Calibri" panose="020F0502020204030204" pitchFamily="34" charset="0"/>
              </a:rPr>
              <a:t>DEPARTMENT OF</a:t>
            </a:r>
          </a:p>
          <a:p>
            <a:pPr>
              <a:lnSpc>
                <a:spcPts val="2000"/>
              </a:lnSpc>
            </a:pPr>
            <a:r>
              <a:rPr lang="en-US" sz="1800" spc="40" baseline="0">
                <a:solidFill>
                  <a:srgbClr val="003C61"/>
                </a:solidFill>
                <a:latin typeface="Seaford" panose="00000500000000000000" pitchFamily="2" charset="0"/>
                <a:ea typeface="Verdana" panose="020B0604030504040204" pitchFamily="34" charset="0"/>
                <a:cs typeface="Calibri" panose="020F0502020204030204" pitchFamily="34" charset="0"/>
              </a:rPr>
              <a:t>CAREER SERVICES</a:t>
            </a:r>
          </a:p>
        </p:txBody>
      </p:sp>
      <p:sp>
        <p:nvSpPr>
          <p:cNvPr id="24" name="Right Triangle 23">
            <a:extLst>
              <a:ext uri="{FF2B5EF4-FFF2-40B4-BE49-F238E27FC236}">
                <a16:creationId xmlns:a16="http://schemas.microsoft.com/office/drawing/2014/main" id="{89761742-61A1-F978-A125-9861CE774F79}"/>
              </a:ext>
            </a:extLst>
          </p:cNvPr>
          <p:cNvSpPr/>
          <p:nvPr userDrawn="1"/>
        </p:nvSpPr>
        <p:spPr>
          <a:xfrm flipH="1" flipV="1">
            <a:off x="10077880" y="-4380"/>
            <a:ext cx="2106838" cy="3443108"/>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95467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510074"/>
            <a:ext cx="3412068" cy="759435"/>
          </a:xfrm>
          <a:prstGeom prst="rect">
            <a:avLst/>
          </a:prstGeom>
          <a:solidFill>
            <a:srgbClr val="003C5F"/>
          </a:solidFill>
        </p:spPr>
        <p:txBody>
          <a:bodyPr tIns="0" bIns="45720" anchor="ctr" anchorCtr="0">
            <a:noAutofit/>
          </a:bodyPr>
          <a:lstStyle>
            <a:lvl1pPr marL="0" indent="0" algn="ctr">
              <a:buNone/>
              <a:defRPr sz="2000" b="0">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376973"/>
            <a:ext cx="3412067" cy="3643865"/>
          </a:xfrm>
          <a:prstGeom prst="rect">
            <a:avLst/>
          </a:prstGeom>
        </p:spPr>
        <p:txBody>
          <a:bodyPr>
            <a:normAutofit/>
          </a:bodyPr>
          <a:lstStyle>
            <a:lvl1pPr marL="233363" indent="-233363">
              <a:defRPr sz="2000"/>
            </a:lvl1pPr>
            <a:lvl2pPr>
              <a:defRPr sz="1800"/>
            </a:lvl2pPr>
            <a:lvl3pPr>
              <a:defRPr sz="18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0"/>
          </p:nvPr>
        </p:nvSpPr>
        <p:spPr>
          <a:xfrm>
            <a:off x="8170333" y="1510073"/>
            <a:ext cx="3412068" cy="759435"/>
          </a:xfrm>
          <a:prstGeom prst="rect">
            <a:avLst/>
          </a:prstGeom>
          <a:solidFill>
            <a:srgbClr val="009876"/>
          </a:solidFill>
        </p:spPr>
        <p:txBody>
          <a:bodyPr tIns="0" bIns="45720" anchor="ctr" anchorCtr="0">
            <a:noAutofit/>
          </a:bodyPr>
          <a:lstStyle>
            <a:lvl1pPr marL="0" indent="0" algn="ctr">
              <a:buNone/>
              <a:defRPr sz="2000" b="0">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11"/>
          </p:nvPr>
        </p:nvSpPr>
        <p:spPr>
          <a:xfrm>
            <a:off x="8170332" y="2367245"/>
            <a:ext cx="3412067" cy="3643865"/>
          </a:xfrm>
          <a:prstGeom prst="rect">
            <a:avLst/>
          </a:prstGeom>
        </p:spPr>
        <p:txBody>
          <a:bodyPr>
            <a:normAutofit/>
          </a:bodyPr>
          <a:lstStyle>
            <a:lvl1pPr marL="233363" indent="-233363">
              <a:defRPr sz="2000"/>
            </a:lvl1pPr>
            <a:lvl2pPr>
              <a:defRPr sz="1800"/>
            </a:lvl2pPr>
            <a:lvl3pPr>
              <a:defRPr sz="18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3" name="Text Placeholder 2"/>
          <p:cNvSpPr>
            <a:spLocks noGrp="1"/>
          </p:cNvSpPr>
          <p:nvPr>
            <p:ph type="body" idx="12"/>
          </p:nvPr>
        </p:nvSpPr>
        <p:spPr>
          <a:xfrm>
            <a:off x="4368801" y="1510074"/>
            <a:ext cx="3412068" cy="759435"/>
          </a:xfrm>
          <a:prstGeom prst="rect">
            <a:avLst/>
          </a:prstGeom>
          <a:solidFill>
            <a:srgbClr val="C00000"/>
          </a:solidFill>
        </p:spPr>
        <p:txBody>
          <a:bodyPr tIns="0" bIns="45720" anchor="ctr" anchorCtr="0">
            <a:noAutofit/>
          </a:bodyPr>
          <a:lstStyle>
            <a:lvl1pPr marL="0" indent="0" algn="ctr">
              <a:buNone/>
              <a:defRPr sz="2000" b="0">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3"/>
          </p:nvPr>
        </p:nvSpPr>
        <p:spPr>
          <a:xfrm>
            <a:off x="4368801" y="2376973"/>
            <a:ext cx="3412067" cy="3643865"/>
          </a:xfrm>
          <a:prstGeom prst="rect">
            <a:avLst/>
          </a:prstGeom>
        </p:spPr>
        <p:txBody>
          <a:bodyPr>
            <a:normAutofit/>
          </a:bodyPr>
          <a:lstStyle>
            <a:lvl1pPr marL="233363" indent="-233363">
              <a:defRPr sz="2000"/>
            </a:lvl1pPr>
            <a:lvl2pPr>
              <a:defRPr sz="1800"/>
            </a:lvl2pPr>
            <a:lvl3pPr>
              <a:defRPr sz="18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D86A09F1-3C54-E8DD-0134-97E3A037DC1F}"/>
              </a:ext>
            </a:extLst>
          </p:cNvPr>
          <p:cNvSpPr>
            <a:spLocks noGrp="1"/>
          </p:cNvSpPr>
          <p:nvPr>
            <p:ph type="sldNum" sz="quarter" idx="14"/>
          </p:nvPr>
        </p:nvSpPr>
        <p:spPr>
          <a:xfrm>
            <a:off x="8610600" y="6356350"/>
            <a:ext cx="2743200" cy="365125"/>
          </a:xfrm>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4D154F38-DD63-0ABC-6B9F-66A78914D506}"/>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256431C9-FBD1-4BA2-7ACF-C1568E4E6E9C}"/>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a:extLst>
              <a:ext uri="{FF2B5EF4-FFF2-40B4-BE49-F238E27FC236}">
                <a16:creationId xmlns:a16="http://schemas.microsoft.com/office/drawing/2014/main" id="{52345B79-B038-05D2-3287-A931AAD8B305}"/>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150037346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510074"/>
            <a:ext cx="5256178" cy="759435"/>
          </a:xfrm>
          <a:prstGeom prst="rect">
            <a:avLst/>
          </a:prstGeom>
          <a:solidFill>
            <a:srgbClr val="003C5F"/>
          </a:solidFill>
        </p:spPr>
        <p:txBody>
          <a:bodyPr tIns="0" bIns="45720" anchor="ctr" anchorCtr="0">
            <a:noAutofit/>
          </a:bodyPr>
          <a:lstStyle>
            <a:lvl1pPr marL="0" indent="0" algn="ctr">
              <a:buNone/>
              <a:defRPr sz="2000" b="0">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376973"/>
            <a:ext cx="5256178" cy="3643865"/>
          </a:xfrm>
          <a:prstGeom prst="rect">
            <a:avLst/>
          </a:prstGeom>
        </p:spPr>
        <p:txBody>
          <a:bodyPr>
            <a:normAutofit/>
          </a:bodyPr>
          <a:lstStyle>
            <a:lvl1pPr marL="233363" indent="-233363">
              <a:defRPr sz="2400"/>
            </a:lvl1pPr>
            <a:lvl2pPr>
              <a:defRPr sz="2000"/>
            </a:lvl2pPr>
            <a:lvl3pPr>
              <a:defRPr sz="20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0"/>
          </p:nvPr>
        </p:nvSpPr>
        <p:spPr>
          <a:xfrm>
            <a:off x="6326223" y="1510073"/>
            <a:ext cx="5256178" cy="759435"/>
          </a:xfrm>
          <a:prstGeom prst="rect">
            <a:avLst/>
          </a:prstGeom>
          <a:solidFill>
            <a:srgbClr val="009876"/>
          </a:solidFill>
        </p:spPr>
        <p:txBody>
          <a:bodyPr tIns="0" bIns="45720" anchor="ctr" anchorCtr="0">
            <a:noAutofit/>
          </a:bodyPr>
          <a:lstStyle>
            <a:lvl1pPr marL="0" indent="0" algn="ctr">
              <a:buNone/>
              <a:defRPr sz="2000" b="0">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11"/>
          </p:nvPr>
        </p:nvSpPr>
        <p:spPr>
          <a:xfrm>
            <a:off x="6326222" y="2367245"/>
            <a:ext cx="5256178" cy="3643865"/>
          </a:xfrm>
          <a:prstGeom prst="rect">
            <a:avLst/>
          </a:prstGeom>
        </p:spPr>
        <p:txBody>
          <a:bodyPr>
            <a:normAutofit/>
          </a:bodyPr>
          <a:lstStyle>
            <a:lvl1pPr marL="233363" indent="-233363">
              <a:defRPr sz="2400"/>
            </a:lvl1pPr>
            <a:lvl2pPr>
              <a:defRPr sz="2000"/>
            </a:lvl2pPr>
            <a:lvl3pPr>
              <a:defRPr sz="20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D86A09F1-3C54-E8DD-0134-97E3A037DC1F}"/>
              </a:ext>
            </a:extLst>
          </p:cNvPr>
          <p:cNvSpPr>
            <a:spLocks noGrp="1"/>
          </p:cNvSpPr>
          <p:nvPr>
            <p:ph type="sldNum" sz="quarter" idx="14"/>
          </p:nvPr>
        </p:nvSpPr>
        <p:spPr>
          <a:xfrm>
            <a:off x="8610600" y="6356350"/>
            <a:ext cx="2743200" cy="365125"/>
          </a:xfrm>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DCD2B0A0-9E22-E6D9-0275-84A07D445F24}"/>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5C3FE969-1714-0B7D-83F9-1CD41AC0A268}"/>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1">
            <a:extLst>
              <a:ext uri="{FF2B5EF4-FFF2-40B4-BE49-F238E27FC236}">
                <a16:creationId xmlns:a16="http://schemas.microsoft.com/office/drawing/2014/main" id="{75B6539D-9645-8D14-3C19-EF7006BAC843}"/>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396289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3B0258-1205-B9D0-89BE-908FB7690A8D}"/>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6" name="Right Triangle 5">
            <a:extLst>
              <a:ext uri="{FF2B5EF4-FFF2-40B4-BE49-F238E27FC236}">
                <a16:creationId xmlns:a16="http://schemas.microsoft.com/office/drawing/2014/main" id="{9ED83243-EB8F-B3B4-C8EF-FE6DD942B4F0}"/>
              </a:ext>
            </a:extLst>
          </p:cNvPr>
          <p:cNvSpPr/>
          <p:nvPr userDrawn="1"/>
        </p:nvSpPr>
        <p:spPr>
          <a:xfrm flipH="1" flipV="1">
            <a:off x="11353800" y="-3"/>
            <a:ext cx="830918" cy="1352145"/>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12287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3" y="2675105"/>
            <a:ext cx="11194923" cy="3336589"/>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9CC282FA-029E-54B8-9C0D-D1DB79926F19}"/>
              </a:ext>
            </a:extLst>
          </p:cNvPr>
          <p:cNvSpPr/>
          <p:nvPr userDrawn="1"/>
        </p:nvSpPr>
        <p:spPr>
          <a:xfrm>
            <a:off x="0" y="-2"/>
            <a:ext cx="12198096" cy="2529193"/>
          </a:xfrm>
          <a:prstGeom prst="rect">
            <a:avLst/>
          </a:prstGeom>
          <a:gradFill flip="none" rotWithShape="1">
            <a:gsLst>
              <a:gs pos="0">
                <a:schemeClr val="accent1">
                  <a:lumMod val="75000"/>
                </a:schemeClr>
              </a:gs>
              <a:gs pos="95000">
                <a:schemeClr val="accent1">
                  <a:lumMod val="75000"/>
                </a:schemeClr>
              </a:gs>
              <a:gs pos="60000">
                <a:srgbClr val="316B93"/>
              </a:gs>
              <a:gs pos="35000">
                <a:srgbClr val="316B93"/>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034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EC8147AF-5188-D6AD-E9CB-99035FAAF3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5004" y="5404861"/>
            <a:ext cx="1576709" cy="1041464"/>
          </a:xfrm>
          <a:prstGeom prst="rect">
            <a:avLst/>
          </a:prstGeom>
        </p:spPr>
      </p:pic>
      <p:sp>
        <p:nvSpPr>
          <p:cNvPr id="9" name="Slide Number Placeholder 5">
            <a:extLst>
              <a:ext uri="{FF2B5EF4-FFF2-40B4-BE49-F238E27FC236}">
                <a16:creationId xmlns:a16="http://schemas.microsoft.com/office/drawing/2014/main" id="{B3EE474D-3592-B5FB-9E81-7ACD5B3ACE31}"/>
              </a:ext>
            </a:extLst>
          </p:cNvPr>
          <p:cNvSpPr>
            <a:spLocks noGrp="1"/>
          </p:cNvSpPr>
          <p:nvPr>
            <p:ph type="sldNum" sz="quarter" idx="4"/>
          </p:nvPr>
        </p:nvSpPr>
        <p:spPr>
          <a:xfrm>
            <a:off x="10690698" y="6356350"/>
            <a:ext cx="963038" cy="365125"/>
          </a:xfrm>
          <a:prstGeom prst="rect">
            <a:avLst/>
          </a:prstGeom>
        </p:spPr>
        <p:txBody>
          <a:bodyPr/>
          <a:lstStyle>
            <a:lvl1pPr algn="r">
              <a:defRPr sz="1200">
                <a:solidFill>
                  <a:srgbClr val="053D5F"/>
                </a:solidFill>
              </a:defRPr>
            </a:lvl1pPr>
          </a:lstStyle>
          <a:p>
            <a:fld id="{B50AF5EF-12D5-4539-BE12-523BECC15A8C}" type="slidenum">
              <a:rPr lang="en-US" smtClean="0"/>
              <a:pPr/>
              <a:t>‹#›</a:t>
            </a:fld>
            <a:endParaRPr lang="en-US"/>
          </a:p>
        </p:txBody>
      </p:sp>
    </p:spTree>
    <p:extLst>
      <p:ext uri="{BB962C8B-B14F-4D97-AF65-F5344CB8AC3E}">
        <p14:creationId xmlns:p14="http://schemas.microsoft.com/office/powerpoint/2010/main" val="2067690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35CFCC30-FAD9-88B9-50C6-FA48AF705B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0287" y="5414589"/>
            <a:ext cx="1576709" cy="1041464"/>
          </a:xfrm>
          <a:prstGeom prst="rect">
            <a:avLst/>
          </a:prstGeom>
        </p:spPr>
      </p:pic>
      <p:sp>
        <p:nvSpPr>
          <p:cNvPr id="4" name="Slide Number Placeholder 5">
            <a:extLst>
              <a:ext uri="{FF2B5EF4-FFF2-40B4-BE49-F238E27FC236}">
                <a16:creationId xmlns:a16="http://schemas.microsoft.com/office/drawing/2014/main" id="{F5563C17-D69B-03F3-8194-41F0F03548AC}"/>
              </a:ext>
            </a:extLst>
          </p:cNvPr>
          <p:cNvSpPr>
            <a:spLocks noGrp="1"/>
          </p:cNvSpPr>
          <p:nvPr>
            <p:ph type="sldNum" sz="quarter" idx="4"/>
          </p:nvPr>
        </p:nvSpPr>
        <p:spPr>
          <a:xfrm>
            <a:off x="10690698" y="6356350"/>
            <a:ext cx="963038" cy="365125"/>
          </a:xfrm>
          <a:prstGeom prst="rect">
            <a:avLst/>
          </a:prstGeom>
        </p:spPr>
        <p:txBody>
          <a:bodyPr/>
          <a:lstStyle>
            <a:lvl1pPr algn="r">
              <a:defRPr sz="1200">
                <a:solidFill>
                  <a:srgbClr val="053D5F"/>
                </a:solidFill>
              </a:defRPr>
            </a:lvl1pPr>
          </a:lstStyle>
          <a:p>
            <a:fld id="{B50AF5EF-12D5-4539-BE12-523BECC15A8C}" type="slidenum">
              <a:rPr lang="en-US" smtClean="0"/>
              <a:pPr/>
              <a:t>‹#›</a:t>
            </a:fld>
            <a:endParaRPr lang="en-US"/>
          </a:p>
        </p:txBody>
      </p:sp>
    </p:spTree>
    <p:extLst>
      <p:ext uri="{BB962C8B-B14F-4D97-AF65-F5344CB8AC3E}">
        <p14:creationId xmlns:p14="http://schemas.microsoft.com/office/powerpoint/2010/main" val="162858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a:t>Presenter Name</a:t>
            </a:r>
            <a:br>
              <a:rPr lang="en-US"/>
            </a:br>
            <a:r>
              <a:rPr lang="en-US"/>
              <a:t>Contact information</a:t>
            </a:r>
          </a:p>
          <a:p>
            <a:pPr lvl="0"/>
            <a:r>
              <a:rPr lang="en-US"/>
              <a:t>Email</a:t>
            </a:r>
            <a:br>
              <a:rPr lang="en-US"/>
            </a:br>
            <a:r>
              <a:rPr lang="en-US"/>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583163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124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56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45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CB877E-FF4A-D19D-18EA-59153F249F78}"/>
              </a:ext>
            </a:extLst>
          </p:cNvPr>
          <p:cNvSpPr/>
          <p:nvPr userDrawn="1"/>
        </p:nvSpPr>
        <p:spPr>
          <a:xfrm>
            <a:off x="0" y="0"/>
            <a:ext cx="12192000" cy="5680953"/>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9C935AE-B077-60DC-6853-52D6DFE23D8F}"/>
              </a:ext>
            </a:extLst>
          </p:cNvPr>
          <p:cNvSpPr>
            <a:spLocks noGrp="1"/>
          </p:cNvSpPr>
          <p:nvPr>
            <p:ph type="ctrTitle"/>
          </p:nvPr>
        </p:nvSpPr>
        <p:spPr>
          <a:xfrm>
            <a:off x="1524000" y="2328379"/>
            <a:ext cx="9144000" cy="831719"/>
          </a:xfrm>
          <a:prstGeom prst="rect">
            <a:avLst/>
          </a:prstGeom>
        </p:spPr>
        <p:txBody>
          <a:bodyPr anchor="b"/>
          <a:lstStyle>
            <a:lvl1pPr algn="ctr">
              <a:defRPr sz="48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2" name="Subtitle 2">
            <a:extLst>
              <a:ext uri="{FF2B5EF4-FFF2-40B4-BE49-F238E27FC236}">
                <a16:creationId xmlns:a16="http://schemas.microsoft.com/office/drawing/2014/main" id="{7C26C6BF-5420-822C-AADC-516AF7D4FE0C}"/>
              </a:ext>
            </a:extLst>
          </p:cNvPr>
          <p:cNvSpPr>
            <a:spLocks noGrp="1"/>
          </p:cNvSpPr>
          <p:nvPr>
            <p:ph type="subTitle" idx="1"/>
          </p:nvPr>
        </p:nvSpPr>
        <p:spPr>
          <a:xfrm>
            <a:off x="1524000" y="3368574"/>
            <a:ext cx="9144000" cy="444666"/>
          </a:xfrm>
        </p:spPr>
        <p:txBody>
          <a:bodyPr>
            <a:noAutofit/>
          </a:bodyPr>
          <a:lstStyle>
            <a:lvl1pPr marL="0" indent="0" algn="ctr">
              <a:buNone/>
              <a:defRPr sz="2800">
                <a:solidFill>
                  <a:srgbClr val="FFC000"/>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Rectangle 12">
            <a:extLst>
              <a:ext uri="{FF2B5EF4-FFF2-40B4-BE49-F238E27FC236}">
                <a16:creationId xmlns:a16="http://schemas.microsoft.com/office/drawing/2014/main" id="{E1E6DCBD-5210-2B9D-D8E4-5D791C77C63E}"/>
              </a:ext>
            </a:extLst>
          </p:cNvPr>
          <p:cNvSpPr/>
          <p:nvPr userDrawn="1"/>
        </p:nvSpPr>
        <p:spPr>
          <a:xfrm>
            <a:off x="0" y="5272391"/>
            <a:ext cx="12192000" cy="158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F72F3A1-9BF2-0DB5-60C9-337EB2A5F5FF}"/>
              </a:ext>
            </a:extLst>
          </p:cNvPr>
          <p:cNvSpPr txBox="1"/>
          <p:nvPr userDrawn="1"/>
        </p:nvSpPr>
        <p:spPr>
          <a:xfrm>
            <a:off x="2986395" y="309706"/>
            <a:ext cx="6235428" cy="492443"/>
          </a:xfrm>
          <a:prstGeom prst="rect">
            <a:avLst/>
          </a:prstGeom>
          <a:noFill/>
        </p:spPr>
        <p:txBody>
          <a:bodyPr wrap="square">
            <a:spAutoFit/>
          </a:bodyPr>
          <a:lstStyle/>
          <a:p>
            <a:pPr algn="ctr"/>
            <a:r>
              <a:rPr lang="en-US" sz="1300" b="0" i="0" u="none" strike="noStrike" spc="0">
                <a:solidFill>
                  <a:srgbClr val="E7F6FF"/>
                </a:solidFill>
                <a:effectLst/>
                <a:latin typeface="Calibri" panose="020F0502020204030204" pitchFamily="34" charset="0"/>
              </a:rPr>
              <a:t>MassHire programs and services are funded in full by US Department of Labor (USDOL) </a:t>
            </a:r>
            <a:r>
              <a:rPr lang="en-US" sz="1300" b="0" i="0" u="none" strike="noStrike" spc="-30" baseline="0">
                <a:solidFill>
                  <a:srgbClr val="E7F6FF"/>
                </a:solidFill>
                <a:effectLst/>
                <a:latin typeface="Calibri" panose="020F0502020204030204" pitchFamily="34" charset="0"/>
              </a:rPr>
              <a:t>Employment and Training Administration grants.  Additional details furnished upon request. </a:t>
            </a:r>
            <a:r>
              <a:rPr lang="en-US" sz="1300" b="0" i="0" spc="-30" baseline="0">
                <a:solidFill>
                  <a:srgbClr val="E7F6FF"/>
                </a:solidFill>
                <a:effectLst/>
                <a:latin typeface="Calibri" panose="020F0502020204030204" pitchFamily="34" charset="0"/>
              </a:rPr>
              <a:t>​</a:t>
            </a:r>
            <a:endParaRPr lang="en-US" sz="1300" spc="-30" baseline="0">
              <a:solidFill>
                <a:srgbClr val="E7F6FF"/>
              </a:solidFill>
            </a:endParaRPr>
          </a:p>
        </p:txBody>
      </p:sp>
      <p:sp>
        <p:nvSpPr>
          <p:cNvPr id="24" name="Right Triangle 23">
            <a:extLst>
              <a:ext uri="{FF2B5EF4-FFF2-40B4-BE49-F238E27FC236}">
                <a16:creationId xmlns:a16="http://schemas.microsoft.com/office/drawing/2014/main" id="{89761742-61A1-F978-A125-9861CE774F79}"/>
              </a:ext>
            </a:extLst>
          </p:cNvPr>
          <p:cNvSpPr/>
          <p:nvPr userDrawn="1"/>
        </p:nvSpPr>
        <p:spPr>
          <a:xfrm flipH="1" flipV="1">
            <a:off x="10077880" y="-4380"/>
            <a:ext cx="2106838" cy="3443108"/>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picture containing icon&#10;&#10;Description automatically generated">
            <a:extLst>
              <a:ext uri="{FF2B5EF4-FFF2-40B4-BE49-F238E27FC236}">
                <a16:creationId xmlns:a16="http://schemas.microsoft.com/office/drawing/2014/main" id="{EB278825-CBB1-8AEF-B625-08CAD37308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734" y="5336769"/>
            <a:ext cx="1576709" cy="1041464"/>
          </a:xfrm>
          <a:prstGeom prst="rect">
            <a:avLst/>
          </a:prstGeom>
        </p:spPr>
      </p:pic>
      <p:sp>
        <p:nvSpPr>
          <p:cNvPr id="5" name="TextBox 4">
            <a:extLst>
              <a:ext uri="{FF2B5EF4-FFF2-40B4-BE49-F238E27FC236}">
                <a16:creationId xmlns:a16="http://schemas.microsoft.com/office/drawing/2014/main" id="{96D8E9D8-CD56-C3D2-3DC1-5F043E9422F9}"/>
              </a:ext>
            </a:extLst>
          </p:cNvPr>
          <p:cNvSpPr txBox="1"/>
          <p:nvPr userDrawn="1"/>
        </p:nvSpPr>
        <p:spPr>
          <a:xfrm>
            <a:off x="485551" y="6328432"/>
            <a:ext cx="1644802" cy="451406"/>
          </a:xfrm>
          <a:prstGeom prst="rect">
            <a:avLst/>
          </a:prstGeom>
          <a:noFill/>
        </p:spPr>
        <p:txBody>
          <a:bodyPr wrap="square" rtlCol="0">
            <a:spAutoFit/>
          </a:bodyPr>
          <a:lstStyle/>
          <a:p>
            <a:pPr algn="ctr">
              <a:lnSpc>
                <a:spcPts val="1400"/>
              </a:lnSpc>
            </a:pPr>
            <a:r>
              <a:rPr lang="en-US" sz="1300" spc="10" baseline="0">
                <a:solidFill>
                  <a:srgbClr val="003C61"/>
                </a:solidFill>
                <a:latin typeface="Seaford" panose="00000500000000000000" pitchFamily="2" charset="0"/>
                <a:ea typeface="Verdana" panose="020B0604030504040204" pitchFamily="34" charset="0"/>
                <a:cs typeface="Calibri" panose="020F0502020204030204" pitchFamily="34" charset="0"/>
              </a:rPr>
              <a:t>DEPARTMENT OF</a:t>
            </a:r>
          </a:p>
          <a:p>
            <a:pPr algn="ctr">
              <a:lnSpc>
                <a:spcPts val="1400"/>
              </a:lnSpc>
            </a:pPr>
            <a:r>
              <a:rPr lang="en-US" sz="1300" spc="-20" baseline="0">
                <a:solidFill>
                  <a:srgbClr val="003C61"/>
                </a:solidFill>
                <a:latin typeface="Seaford" panose="00000500000000000000" pitchFamily="2" charset="0"/>
                <a:ea typeface="Verdana" panose="020B0604030504040204" pitchFamily="34" charset="0"/>
                <a:cs typeface="Calibri" panose="020F0502020204030204" pitchFamily="34" charset="0"/>
              </a:rPr>
              <a:t>CAREER SERVICES</a:t>
            </a:r>
          </a:p>
        </p:txBody>
      </p:sp>
    </p:spTree>
    <p:extLst>
      <p:ext uri="{BB962C8B-B14F-4D97-AF65-F5344CB8AC3E}">
        <p14:creationId xmlns:p14="http://schemas.microsoft.com/office/powerpoint/2010/main" val="41515972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334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17514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925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1624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2544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3663229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3516767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2649157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956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err="1">
                <a:solidFill>
                  <a:srgbClr val="042B4A"/>
                </a:solidFill>
                <a:latin typeface="+mn-lt"/>
                <a:cs typeface="Calibri"/>
              </a:rPr>
              <a:t>MassHireFallRiverCareers.org</a:t>
            </a:r>
            <a:endParaRPr lang="en-US" sz="100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2484575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3" y="1507784"/>
            <a:ext cx="11194923" cy="4445544"/>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9CC282FA-029E-54B8-9C0D-D1DB79926F19}"/>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8A111950-FDF3-AD07-6125-403D178C71DA}"/>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1">
            <a:extLst>
              <a:ext uri="{FF2B5EF4-FFF2-40B4-BE49-F238E27FC236}">
                <a16:creationId xmlns:a16="http://schemas.microsoft.com/office/drawing/2014/main" id="{327F7264-ABD8-A90C-C5A8-CF472B00D69C}"/>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2922562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092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589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939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8411593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18" name="Rectangle 17" hidden="1"/>
          <p:cNvSpPr/>
          <p:nvPr userDrawn="1">
            <p:custDataLst>
              <p:tags r:id="rId2"/>
            </p:custDataLst>
          </p:nvPr>
        </p:nvSpPr>
        <p:spPr>
          <a:xfrm>
            <a:off x="1" y="0"/>
            <a:ext cx="158751"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55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2" y="3934616"/>
            <a:ext cx="5133975"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2022 by Boston Consulting Group. All rights reserved.</a:t>
            </a:r>
          </a:p>
        </p:txBody>
      </p:sp>
      <p:sp>
        <p:nvSpPr>
          <p:cNvPr id="5" name="Title 4"/>
          <p:cNvSpPr>
            <a:spLocks noGrp="1"/>
          </p:cNvSpPr>
          <p:nvPr>
            <p:ph type="title" hasCustomPrompt="1"/>
          </p:nvPr>
        </p:nvSpPr>
        <p:spPr>
          <a:xfrm>
            <a:off x="462686" y="606288"/>
            <a:ext cx="10117513"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userDrawn="1"/>
        </p:nvCxnSpPr>
        <p:spPr>
          <a:xfrm>
            <a:off x="447675" y="533400"/>
            <a:ext cx="10021543"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47676"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47676"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pic>
        <p:nvPicPr>
          <p:cNvPr id="17" name="Picture 2" descr="Image result for massachusetts seal"/>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0819410" y="213224"/>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txBox="1">
            <a:spLocks/>
          </p:cNvSpPr>
          <p:nvPr userDrawn="1"/>
        </p:nvSpPr>
        <p:spPr>
          <a:xfrm>
            <a:off x="10801351"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788" smtClean="0">
                <a:latin typeface="+mn-lt"/>
                <a:ea typeface="+mn-ea"/>
                <a:cs typeface="+mn-cs"/>
                <a:sym typeface="+mn-lt"/>
              </a:rPr>
              <a:pPr algn="r" eaLnBrk="1" hangingPunct="1">
                <a:defRPr/>
              </a:pPr>
              <a:t>‹#›</a:t>
            </a:fld>
            <a:endParaRPr lang="en-US" altLang="en-US" sz="750">
              <a:latin typeface="+mn-lt"/>
              <a:ea typeface="+mn-ea"/>
              <a:cs typeface="+mn-cs"/>
              <a:sym typeface="+mn-lt"/>
            </a:endParaRPr>
          </a:p>
        </p:txBody>
      </p:sp>
      <p:cxnSp>
        <p:nvCxnSpPr>
          <p:cNvPr id="26" name="Straight Connector 25"/>
          <p:cNvCxnSpPr/>
          <p:nvPr userDrawn="1"/>
        </p:nvCxnSpPr>
        <p:spPr>
          <a:xfrm>
            <a:off x="447675" y="533400"/>
            <a:ext cx="7499351"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825"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723737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539395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1" y="0"/>
            <a:ext cx="158751"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1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2" y="3934616"/>
            <a:ext cx="5133975" cy="72712"/>
          </a:xfrm>
          <a:prstGeom prst="rect">
            <a:avLst/>
          </a:prstGeom>
          <a:noFill/>
        </p:spPr>
        <p:txBody>
          <a:bodyPr wrap="square" lIns="0" tIns="0" rIns="0" bIns="0" rtlCol="0" anchor="t">
            <a:spAutoFit/>
          </a:bodyPr>
          <a:lstStyle/>
          <a:p>
            <a:pPr>
              <a:lnSpc>
                <a:spcPct val="90000"/>
              </a:lnSpc>
              <a:spcAft>
                <a:spcPts val="450"/>
              </a:spcAft>
            </a:pPr>
            <a:r>
              <a:rPr lang="en-US" sz="525">
                <a:solidFill>
                  <a:schemeClr val="bg1">
                    <a:lumMod val="50000"/>
                  </a:schemeClr>
                </a:solidFill>
                <a:latin typeface="+mn-lt"/>
                <a:ea typeface="+mn-ea"/>
                <a:cs typeface="+mn-cs"/>
                <a:sym typeface="+mn-lt"/>
              </a:rPr>
              <a:t>Copyright © 2022 by Boston Consulting Group. All rights reserved.</a:t>
            </a:r>
          </a:p>
        </p:txBody>
      </p:sp>
      <p:sp>
        <p:nvSpPr>
          <p:cNvPr id="8" name="Title 7"/>
          <p:cNvSpPr>
            <a:spLocks noGrp="1"/>
          </p:cNvSpPr>
          <p:nvPr>
            <p:ph type="title" hasCustomPrompt="1"/>
          </p:nvPr>
        </p:nvSpPr>
        <p:spPr>
          <a:xfrm>
            <a:off x="447675" y="672003"/>
            <a:ext cx="10021543" cy="332399"/>
          </a:xfrm>
        </p:spPr>
        <p:txBody>
          <a:bodyPr/>
          <a:lstStyle>
            <a:lvl1pPr>
              <a:defRPr>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0819410" y="213224"/>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userDrawn="1"/>
        </p:nvSpPr>
        <p:spPr>
          <a:xfrm>
            <a:off x="10801351"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788" smtClean="0">
                <a:latin typeface="+mn-lt"/>
                <a:ea typeface="+mn-ea"/>
                <a:cs typeface="+mn-cs"/>
                <a:sym typeface="+mn-lt"/>
              </a:rPr>
              <a:pPr algn="r" eaLnBrk="1" hangingPunct="1">
                <a:defRPr/>
              </a:pPr>
              <a:t>‹#›</a:t>
            </a:fld>
            <a:endParaRPr lang="en-US" altLang="en-US" sz="750">
              <a:latin typeface="+mn-lt"/>
              <a:ea typeface="+mn-ea"/>
              <a:cs typeface="+mn-cs"/>
              <a:sym typeface="+mn-lt"/>
            </a:endParaRPr>
          </a:p>
        </p:txBody>
      </p:sp>
      <p:cxnSp>
        <p:nvCxnSpPr>
          <p:cNvPr id="21" name="Straight Connector 20"/>
          <p:cNvCxnSpPr/>
          <p:nvPr userDrawn="1"/>
        </p:nvCxnSpPr>
        <p:spPr>
          <a:xfrm>
            <a:off x="447675" y="533400"/>
            <a:ext cx="10021543"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447676"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447676"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47675" y="533400"/>
            <a:ext cx="10021543"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447675" y="533400"/>
            <a:ext cx="7499351"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1"/>
          </p:nvPr>
        </p:nvSpPr>
        <p:spPr>
          <a:xfrm>
            <a:off x="462684" y="304800"/>
            <a:ext cx="10006533" cy="228600"/>
          </a:xfrm>
        </p:spPr>
        <p:txBody>
          <a:bodyPr/>
          <a:lstStyle>
            <a:lvl1pPr>
              <a:defRPr kumimoji="0" lang="en-US" sz="825"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4131880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7560B5B2-F89B-3279-A07D-BE1D2F64CC54}"/>
              </a:ext>
            </a:extLst>
          </p:cNvPr>
          <p:cNvSpPr>
            <a:spLocks noGrp="1"/>
          </p:cNvSpPr>
          <p:nvPr>
            <p:ph type="sldNum" sz="quarter" idx="4"/>
          </p:nvPr>
        </p:nvSpPr>
        <p:spPr>
          <a:xfrm>
            <a:off x="11187290" y="6354440"/>
            <a:ext cx="395111" cy="365125"/>
          </a:xfrm>
          <a:prstGeom prst="rect">
            <a:avLst/>
          </a:prstGeom>
        </p:spPr>
        <p:txBody>
          <a:bodyPr vert="horz" lIns="0" tIns="45720" rIns="0" bIns="45720" rtlCol="0" anchor="ctr"/>
          <a:lstStyle>
            <a:lvl1pPr algn="r">
              <a:defRPr sz="750">
                <a:solidFill>
                  <a:srgbClr val="042B4A"/>
                </a:solidFill>
              </a:defRPr>
            </a:lvl1pPr>
          </a:lstStyle>
          <a:p>
            <a:fld id="{941BE8DD-6BA1-AD43-8321-0CEB068BCC7D}" type="slidenum">
              <a:rPr lang="en-US" smtClean="0"/>
              <a:pPr/>
              <a:t>‹#›</a:t>
            </a:fld>
            <a:endParaRPr lang="en-US"/>
          </a:p>
        </p:txBody>
      </p:sp>
      <p:sp>
        <p:nvSpPr>
          <p:cNvPr id="6" name="Chart Placeholder 2">
            <a:extLst>
              <a:ext uri="{FF2B5EF4-FFF2-40B4-BE49-F238E27FC236}">
                <a16:creationId xmlns:a16="http://schemas.microsoft.com/office/drawing/2014/main" id="{18702E6E-393C-B7C6-62BE-6B54228097EA}"/>
              </a:ext>
            </a:extLst>
          </p:cNvPr>
          <p:cNvSpPr>
            <a:spLocks noGrp="1"/>
          </p:cNvSpPr>
          <p:nvPr>
            <p:ph type="chart" sz="quarter" idx="10" hasCustomPrompt="1"/>
          </p:nvPr>
        </p:nvSpPr>
        <p:spPr>
          <a:xfrm>
            <a:off x="609600" y="447476"/>
            <a:ext cx="10972800" cy="5379395"/>
          </a:xfrm>
          <a:prstGeom prst="rect">
            <a:avLst/>
          </a:prstGeom>
        </p:spPr>
        <p:txBody>
          <a:bodyPr/>
          <a:lstStyle>
            <a:lvl1pPr>
              <a:defRPr/>
            </a:lvl1pPr>
          </a:lstStyle>
          <a:p>
            <a:r>
              <a:rPr lang="en-US"/>
              <a:t>Large Chart – No Heading</a:t>
            </a:r>
          </a:p>
        </p:txBody>
      </p:sp>
    </p:spTree>
    <p:extLst>
      <p:ext uri="{BB962C8B-B14F-4D97-AF65-F5344CB8AC3E}">
        <p14:creationId xmlns:p14="http://schemas.microsoft.com/office/powerpoint/2010/main" val="220358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CB877E-FF4A-D19D-18EA-59153F249F78}"/>
              </a:ext>
            </a:extLst>
          </p:cNvPr>
          <p:cNvSpPr/>
          <p:nvPr userDrawn="1"/>
        </p:nvSpPr>
        <p:spPr>
          <a:xfrm>
            <a:off x="0" y="2"/>
            <a:ext cx="12192000" cy="5680953"/>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itle 1">
            <a:extLst>
              <a:ext uri="{FF2B5EF4-FFF2-40B4-BE49-F238E27FC236}">
                <a16:creationId xmlns:a16="http://schemas.microsoft.com/office/drawing/2014/main" id="{A9C935AE-B077-60DC-6853-52D6DFE23D8F}"/>
              </a:ext>
            </a:extLst>
          </p:cNvPr>
          <p:cNvSpPr>
            <a:spLocks noGrp="1"/>
          </p:cNvSpPr>
          <p:nvPr>
            <p:ph type="ctrTitle"/>
          </p:nvPr>
        </p:nvSpPr>
        <p:spPr>
          <a:xfrm>
            <a:off x="1524000" y="2328381"/>
            <a:ext cx="9144000" cy="831719"/>
          </a:xfrm>
          <a:prstGeom prst="rect">
            <a:avLst/>
          </a:prstGeom>
        </p:spPr>
        <p:txBody>
          <a:bodyPr anchor="b"/>
          <a:lstStyle>
            <a:lvl1pPr algn="ctr">
              <a:defRPr sz="36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2" name="Subtitle 2">
            <a:extLst>
              <a:ext uri="{FF2B5EF4-FFF2-40B4-BE49-F238E27FC236}">
                <a16:creationId xmlns:a16="http://schemas.microsoft.com/office/drawing/2014/main" id="{7C26C6BF-5420-822C-AADC-516AF7D4FE0C}"/>
              </a:ext>
            </a:extLst>
          </p:cNvPr>
          <p:cNvSpPr>
            <a:spLocks noGrp="1"/>
          </p:cNvSpPr>
          <p:nvPr>
            <p:ph type="subTitle" idx="1"/>
          </p:nvPr>
        </p:nvSpPr>
        <p:spPr>
          <a:xfrm>
            <a:off x="1524000" y="3368574"/>
            <a:ext cx="9144000" cy="444666"/>
          </a:xfrm>
        </p:spPr>
        <p:txBody>
          <a:bodyPr>
            <a:noAutofit/>
          </a:bodyPr>
          <a:lstStyle>
            <a:lvl1pPr marL="0" indent="0" algn="ctr">
              <a:buNone/>
              <a:defRPr sz="2100">
                <a:solidFill>
                  <a:srgbClr val="FFC000"/>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Rectangle 12">
            <a:extLst>
              <a:ext uri="{FF2B5EF4-FFF2-40B4-BE49-F238E27FC236}">
                <a16:creationId xmlns:a16="http://schemas.microsoft.com/office/drawing/2014/main" id="{E1E6DCBD-5210-2B9D-D8E4-5D791C77C63E}"/>
              </a:ext>
            </a:extLst>
          </p:cNvPr>
          <p:cNvSpPr/>
          <p:nvPr userDrawn="1"/>
        </p:nvSpPr>
        <p:spPr>
          <a:xfrm>
            <a:off x="0" y="5680955"/>
            <a:ext cx="12192000" cy="1177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F72F3A1-9BF2-0DB5-60C9-337EB2A5F5FF}"/>
              </a:ext>
            </a:extLst>
          </p:cNvPr>
          <p:cNvSpPr txBox="1"/>
          <p:nvPr userDrawn="1"/>
        </p:nvSpPr>
        <p:spPr>
          <a:xfrm>
            <a:off x="2986395" y="309708"/>
            <a:ext cx="6235428" cy="392415"/>
          </a:xfrm>
          <a:prstGeom prst="rect">
            <a:avLst/>
          </a:prstGeom>
          <a:noFill/>
        </p:spPr>
        <p:txBody>
          <a:bodyPr wrap="square">
            <a:spAutoFit/>
          </a:bodyPr>
          <a:lstStyle/>
          <a:p>
            <a:pPr algn="ctr"/>
            <a:r>
              <a:rPr lang="en-US" sz="975" b="0" i="0" u="none" strike="noStrike" spc="0">
                <a:solidFill>
                  <a:srgbClr val="E7F6FF"/>
                </a:solidFill>
                <a:effectLst/>
                <a:latin typeface="Calibri" panose="020F0502020204030204" pitchFamily="34" charset="0"/>
              </a:rPr>
              <a:t>MassHire programs and services are funded in full by US Department of Labor (USDOL) </a:t>
            </a:r>
            <a:r>
              <a:rPr lang="en-US" sz="975" b="0" i="0" u="none" strike="noStrike" spc="-23" baseline="0">
                <a:solidFill>
                  <a:srgbClr val="E7F6FF"/>
                </a:solidFill>
                <a:effectLst/>
                <a:latin typeface="Calibri" panose="020F0502020204030204" pitchFamily="34" charset="0"/>
              </a:rPr>
              <a:t>Employment and Training Administration grants.  Additional details furnished upon request. </a:t>
            </a:r>
            <a:r>
              <a:rPr lang="en-US" sz="975" b="0" i="0" spc="-23" baseline="0">
                <a:solidFill>
                  <a:srgbClr val="E7F6FF"/>
                </a:solidFill>
                <a:effectLst/>
                <a:latin typeface="Calibri" panose="020F0502020204030204" pitchFamily="34" charset="0"/>
              </a:rPr>
              <a:t>​</a:t>
            </a:r>
            <a:endParaRPr lang="en-US" sz="975" spc="-23" baseline="0">
              <a:solidFill>
                <a:srgbClr val="E7F6FF"/>
              </a:solidFill>
            </a:endParaRPr>
          </a:p>
        </p:txBody>
      </p:sp>
      <p:pic>
        <p:nvPicPr>
          <p:cNvPr id="16" name="Picture 15" descr="A picture containing icon&#10;&#10;Description automatically generated">
            <a:extLst>
              <a:ext uri="{FF2B5EF4-FFF2-40B4-BE49-F238E27FC236}">
                <a16:creationId xmlns:a16="http://schemas.microsoft.com/office/drawing/2014/main" id="{FF34966E-6629-481A-D4BD-A72E853F26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849" y="5923928"/>
            <a:ext cx="1077432" cy="718290"/>
          </a:xfrm>
          <a:prstGeom prst="rect">
            <a:avLst/>
          </a:prstGeom>
        </p:spPr>
      </p:pic>
      <p:cxnSp>
        <p:nvCxnSpPr>
          <p:cNvPr id="17" name="Straight Connector 16">
            <a:extLst>
              <a:ext uri="{FF2B5EF4-FFF2-40B4-BE49-F238E27FC236}">
                <a16:creationId xmlns:a16="http://schemas.microsoft.com/office/drawing/2014/main" id="{8D05C831-9492-264B-6393-CF2C8408B906}"/>
              </a:ext>
            </a:extLst>
          </p:cNvPr>
          <p:cNvCxnSpPr>
            <a:cxnSpLocks/>
          </p:cNvCxnSpPr>
          <p:nvPr userDrawn="1"/>
        </p:nvCxnSpPr>
        <p:spPr>
          <a:xfrm>
            <a:off x="1711516" y="5974838"/>
            <a:ext cx="0" cy="595224"/>
          </a:xfrm>
          <a:prstGeom prst="line">
            <a:avLst/>
          </a:prstGeom>
          <a:ln w="28575">
            <a:solidFill>
              <a:srgbClr val="003A5D"/>
            </a:solidFill>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76A7C5E5-A8BB-E04F-58C5-A193D694B57E}"/>
              </a:ext>
            </a:extLst>
          </p:cNvPr>
          <p:cNvSpPr txBox="1"/>
          <p:nvPr userDrawn="1"/>
        </p:nvSpPr>
        <p:spPr>
          <a:xfrm>
            <a:off x="1760161" y="5984566"/>
            <a:ext cx="2286547" cy="477054"/>
          </a:xfrm>
          <a:prstGeom prst="rect">
            <a:avLst/>
          </a:prstGeom>
          <a:noFill/>
        </p:spPr>
        <p:txBody>
          <a:bodyPr wrap="square" rtlCol="0">
            <a:spAutoFit/>
          </a:bodyPr>
          <a:lstStyle/>
          <a:p>
            <a:pPr>
              <a:lnSpc>
                <a:spcPts val="1500"/>
              </a:lnSpc>
            </a:pPr>
            <a:r>
              <a:rPr lang="en-US" sz="1350" spc="8" baseline="0">
                <a:solidFill>
                  <a:srgbClr val="003C61"/>
                </a:solidFill>
                <a:latin typeface="Seaford" panose="00000500000000000000" pitchFamily="2" charset="0"/>
                <a:ea typeface="Verdana" panose="020B0604030504040204" pitchFamily="34" charset="0"/>
                <a:cs typeface="Calibri" panose="020F0502020204030204" pitchFamily="34" charset="0"/>
              </a:rPr>
              <a:t>DEPARTMENT OF</a:t>
            </a:r>
          </a:p>
          <a:p>
            <a:pPr>
              <a:lnSpc>
                <a:spcPts val="1500"/>
              </a:lnSpc>
            </a:pPr>
            <a:r>
              <a:rPr lang="en-US" sz="1350" spc="30" baseline="0">
                <a:solidFill>
                  <a:srgbClr val="003C61"/>
                </a:solidFill>
                <a:latin typeface="Seaford" panose="00000500000000000000" pitchFamily="2" charset="0"/>
                <a:ea typeface="Verdana" panose="020B0604030504040204" pitchFamily="34" charset="0"/>
                <a:cs typeface="Calibri" panose="020F0502020204030204" pitchFamily="34" charset="0"/>
              </a:rPr>
              <a:t>CAREER SERVICES</a:t>
            </a:r>
          </a:p>
        </p:txBody>
      </p:sp>
      <p:sp>
        <p:nvSpPr>
          <p:cNvPr id="24" name="Right Triangle 23">
            <a:extLst>
              <a:ext uri="{FF2B5EF4-FFF2-40B4-BE49-F238E27FC236}">
                <a16:creationId xmlns:a16="http://schemas.microsoft.com/office/drawing/2014/main" id="{89761742-61A1-F978-A125-9861CE774F79}"/>
              </a:ext>
            </a:extLst>
          </p:cNvPr>
          <p:cNvSpPr/>
          <p:nvPr userDrawn="1"/>
        </p:nvSpPr>
        <p:spPr>
          <a:xfrm flipH="1" flipV="1">
            <a:off x="10077881" y="-4380"/>
            <a:ext cx="2106839" cy="3443108"/>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Tree>
    <p:extLst>
      <p:ext uri="{BB962C8B-B14F-4D97-AF65-F5344CB8AC3E}">
        <p14:creationId xmlns:p14="http://schemas.microsoft.com/office/powerpoint/2010/main" val="2571594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CB877E-FF4A-D19D-18EA-59153F249F78}"/>
              </a:ext>
            </a:extLst>
          </p:cNvPr>
          <p:cNvSpPr/>
          <p:nvPr userDrawn="1"/>
        </p:nvSpPr>
        <p:spPr>
          <a:xfrm>
            <a:off x="0" y="2"/>
            <a:ext cx="12192000" cy="5680953"/>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itle 1">
            <a:extLst>
              <a:ext uri="{FF2B5EF4-FFF2-40B4-BE49-F238E27FC236}">
                <a16:creationId xmlns:a16="http://schemas.microsoft.com/office/drawing/2014/main" id="{A9C935AE-B077-60DC-6853-52D6DFE23D8F}"/>
              </a:ext>
            </a:extLst>
          </p:cNvPr>
          <p:cNvSpPr>
            <a:spLocks noGrp="1"/>
          </p:cNvSpPr>
          <p:nvPr>
            <p:ph type="ctrTitle"/>
          </p:nvPr>
        </p:nvSpPr>
        <p:spPr>
          <a:xfrm>
            <a:off x="1524000" y="2328381"/>
            <a:ext cx="9144000" cy="831719"/>
          </a:xfrm>
          <a:prstGeom prst="rect">
            <a:avLst/>
          </a:prstGeom>
        </p:spPr>
        <p:txBody>
          <a:bodyPr anchor="b"/>
          <a:lstStyle>
            <a:lvl1pPr algn="ctr">
              <a:defRPr sz="36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2" name="Subtitle 2">
            <a:extLst>
              <a:ext uri="{FF2B5EF4-FFF2-40B4-BE49-F238E27FC236}">
                <a16:creationId xmlns:a16="http://schemas.microsoft.com/office/drawing/2014/main" id="{7C26C6BF-5420-822C-AADC-516AF7D4FE0C}"/>
              </a:ext>
            </a:extLst>
          </p:cNvPr>
          <p:cNvSpPr>
            <a:spLocks noGrp="1"/>
          </p:cNvSpPr>
          <p:nvPr>
            <p:ph type="subTitle" idx="1"/>
          </p:nvPr>
        </p:nvSpPr>
        <p:spPr>
          <a:xfrm>
            <a:off x="1524000" y="3368574"/>
            <a:ext cx="9144000" cy="444666"/>
          </a:xfrm>
        </p:spPr>
        <p:txBody>
          <a:bodyPr>
            <a:noAutofit/>
          </a:bodyPr>
          <a:lstStyle>
            <a:lvl1pPr marL="0" indent="0" algn="ctr">
              <a:buNone/>
              <a:defRPr sz="2100">
                <a:solidFill>
                  <a:srgbClr val="FFC000"/>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Rectangle 12">
            <a:extLst>
              <a:ext uri="{FF2B5EF4-FFF2-40B4-BE49-F238E27FC236}">
                <a16:creationId xmlns:a16="http://schemas.microsoft.com/office/drawing/2014/main" id="{E1E6DCBD-5210-2B9D-D8E4-5D791C77C63E}"/>
              </a:ext>
            </a:extLst>
          </p:cNvPr>
          <p:cNvSpPr/>
          <p:nvPr userDrawn="1"/>
        </p:nvSpPr>
        <p:spPr>
          <a:xfrm>
            <a:off x="0" y="5272393"/>
            <a:ext cx="12192000" cy="158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2F72F3A1-9BF2-0DB5-60C9-337EB2A5F5FF}"/>
              </a:ext>
            </a:extLst>
          </p:cNvPr>
          <p:cNvSpPr txBox="1"/>
          <p:nvPr userDrawn="1"/>
        </p:nvSpPr>
        <p:spPr>
          <a:xfrm>
            <a:off x="2986395" y="309708"/>
            <a:ext cx="6235428" cy="392415"/>
          </a:xfrm>
          <a:prstGeom prst="rect">
            <a:avLst/>
          </a:prstGeom>
          <a:noFill/>
        </p:spPr>
        <p:txBody>
          <a:bodyPr wrap="square">
            <a:spAutoFit/>
          </a:bodyPr>
          <a:lstStyle/>
          <a:p>
            <a:pPr algn="ctr"/>
            <a:r>
              <a:rPr lang="en-US" sz="975" b="0" i="0" u="none" strike="noStrike" spc="0">
                <a:solidFill>
                  <a:srgbClr val="E7F6FF"/>
                </a:solidFill>
                <a:effectLst/>
                <a:latin typeface="Calibri" panose="020F0502020204030204" pitchFamily="34" charset="0"/>
              </a:rPr>
              <a:t>MassHire programs and services are funded in full by US Department of Labor (USDOL) </a:t>
            </a:r>
            <a:r>
              <a:rPr lang="en-US" sz="975" b="0" i="0" u="none" strike="noStrike" spc="-23" baseline="0">
                <a:solidFill>
                  <a:srgbClr val="E7F6FF"/>
                </a:solidFill>
                <a:effectLst/>
                <a:latin typeface="Calibri" panose="020F0502020204030204" pitchFamily="34" charset="0"/>
              </a:rPr>
              <a:t>Employment and Training Administration grants.  Additional details furnished upon request. </a:t>
            </a:r>
            <a:r>
              <a:rPr lang="en-US" sz="975" b="0" i="0" spc="-23" baseline="0">
                <a:solidFill>
                  <a:srgbClr val="E7F6FF"/>
                </a:solidFill>
                <a:effectLst/>
                <a:latin typeface="Calibri" panose="020F0502020204030204" pitchFamily="34" charset="0"/>
              </a:rPr>
              <a:t>​</a:t>
            </a:r>
            <a:endParaRPr lang="en-US" sz="975" spc="-23" baseline="0">
              <a:solidFill>
                <a:srgbClr val="E7F6FF"/>
              </a:solidFill>
            </a:endParaRPr>
          </a:p>
        </p:txBody>
      </p:sp>
      <p:sp>
        <p:nvSpPr>
          <p:cNvPr id="24" name="Right Triangle 23">
            <a:extLst>
              <a:ext uri="{FF2B5EF4-FFF2-40B4-BE49-F238E27FC236}">
                <a16:creationId xmlns:a16="http://schemas.microsoft.com/office/drawing/2014/main" id="{89761742-61A1-F978-A125-9861CE774F79}"/>
              </a:ext>
            </a:extLst>
          </p:cNvPr>
          <p:cNvSpPr/>
          <p:nvPr userDrawn="1"/>
        </p:nvSpPr>
        <p:spPr>
          <a:xfrm flipH="1" flipV="1">
            <a:off x="10077881" y="-4380"/>
            <a:ext cx="2106839" cy="3443108"/>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pic>
        <p:nvPicPr>
          <p:cNvPr id="4" name="Picture 3" descr="A picture containing icon&#10;&#10;Description automatically generated">
            <a:extLst>
              <a:ext uri="{FF2B5EF4-FFF2-40B4-BE49-F238E27FC236}">
                <a16:creationId xmlns:a16="http://schemas.microsoft.com/office/drawing/2014/main" id="{EB278825-CBB1-8AEF-B625-08CAD37308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735" y="5336769"/>
            <a:ext cx="1576709" cy="1041464"/>
          </a:xfrm>
          <a:prstGeom prst="rect">
            <a:avLst/>
          </a:prstGeom>
        </p:spPr>
      </p:pic>
      <p:sp>
        <p:nvSpPr>
          <p:cNvPr id="5" name="TextBox 4">
            <a:extLst>
              <a:ext uri="{FF2B5EF4-FFF2-40B4-BE49-F238E27FC236}">
                <a16:creationId xmlns:a16="http://schemas.microsoft.com/office/drawing/2014/main" id="{96D8E9D8-CD56-C3D2-3DC1-5F043E9422F9}"/>
              </a:ext>
            </a:extLst>
          </p:cNvPr>
          <p:cNvSpPr txBox="1"/>
          <p:nvPr userDrawn="1"/>
        </p:nvSpPr>
        <p:spPr>
          <a:xfrm>
            <a:off x="485551" y="6328433"/>
            <a:ext cx="1644803" cy="374461"/>
          </a:xfrm>
          <a:prstGeom prst="rect">
            <a:avLst/>
          </a:prstGeom>
          <a:noFill/>
        </p:spPr>
        <p:txBody>
          <a:bodyPr wrap="square" rtlCol="0">
            <a:spAutoFit/>
          </a:bodyPr>
          <a:lstStyle/>
          <a:p>
            <a:pPr algn="ctr">
              <a:lnSpc>
                <a:spcPts val="1050"/>
              </a:lnSpc>
            </a:pPr>
            <a:r>
              <a:rPr lang="en-US" sz="975" spc="8" baseline="0">
                <a:solidFill>
                  <a:srgbClr val="003C61"/>
                </a:solidFill>
                <a:latin typeface="Seaford" panose="00000500000000000000" pitchFamily="2" charset="0"/>
                <a:ea typeface="Verdana" panose="020B0604030504040204" pitchFamily="34" charset="0"/>
                <a:cs typeface="Calibri" panose="020F0502020204030204" pitchFamily="34" charset="0"/>
              </a:rPr>
              <a:t>DEPARTMENT OF</a:t>
            </a:r>
          </a:p>
          <a:p>
            <a:pPr algn="ctr">
              <a:lnSpc>
                <a:spcPts val="1050"/>
              </a:lnSpc>
            </a:pPr>
            <a:r>
              <a:rPr lang="en-US" sz="975" spc="-15" baseline="0">
                <a:solidFill>
                  <a:srgbClr val="003C61"/>
                </a:solidFill>
                <a:latin typeface="Seaford" panose="00000500000000000000" pitchFamily="2" charset="0"/>
                <a:ea typeface="Verdana" panose="020B0604030504040204" pitchFamily="34" charset="0"/>
                <a:cs typeface="Calibri" panose="020F0502020204030204" pitchFamily="34" charset="0"/>
              </a:rPr>
              <a:t>CAREER SERVICES</a:t>
            </a:r>
          </a:p>
        </p:txBody>
      </p:sp>
    </p:spTree>
    <p:extLst>
      <p:ext uri="{BB962C8B-B14F-4D97-AF65-F5344CB8AC3E}">
        <p14:creationId xmlns:p14="http://schemas.microsoft.com/office/powerpoint/2010/main" val="928957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4" y="1507784"/>
            <a:ext cx="11194923" cy="4445544"/>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9CC282FA-029E-54B8-9C0D-D1DB79926F19}"/>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ight Triangle 3">
            <a:extLst>
              <a:ext uri="{FF2B5EF4-FFF2-40B4-BE49-F238E27FC236}">
                <a16:creationId xmlns:a16="http://schemas.microsoft.com/office/drawing/2014/main" id="{8A111950-FDF3-AD07-6125-403D178C71DA}"/>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5" name="Title 1">
            <a:extLst>
              <a:ext uri="{FF2B5EF4-FFF2-40B4-BE49-F238E27FC236}">
                <a16:creationId xmlns:a16="http://schemas.microsoft.com/office/drawing/2014/main" id="{327F7264-ABD8-A90C-C5A8-CF472B00D69C}"/>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3484530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4" y="1507784"/>
            <a:ext cx="5368056" cy="4445544"/>
          </a:xfrm>
        </p:spPr>
        <p:txBody>
          <a:bodyPr/>
          <a:lstStyle>
            <a:lvl1pPr>
              <a:defRPr sz="1800"/>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Content Placeholder 2">
            <a:extLst>
              <a:ext uri="{FF2B5EF4-FFF2-40B4-BE49-F238E27FC236}">
                <a16:creationId xmlns:a16="http://schemas.microsoft.com/office/drawing/2014/main" id="{03846269-B2D0-1582-9F44-785513AEF75B}"/>
              </a:ext>
            </a:extLst>
          </p:cNvPr>
          <p:cNvSpPr>
            <a:spLocks noGrp="1"/>
          </p:cNvSpPr>
          <p:nvPr>
            <p:ph idx="13"/>
          </p:nvPr>
        </p:nvSpPr>
        <p:spPr>
          <a:xfrm>
            <a:off x="6326220" y="1507784"/>
            <a:ext cx="5368056" cy="4445544"/>
          </a:xfrm>
        </p:spPr>
        <p:txBody>
          <a:bodyPr/>
          <a:lstStyle>
            <a:lvl1pPr>
              <a:defRPr sz="1800"/>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9F7EA16B-B811-8176-ACAC-94201DF2A9F4}"/>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ight Triangle 7">
            <a:extLst>
              <a:ext uri="{FF2B5EF4-FFF2-40B4-BE49-F238E27FC236}">
                <a16:creationId xmlns:a16="http://schemas.microsoft.com/office/drawing/2014/main" id="{9946992A-7C83-A501-3ABA-8D062D0604FD}"/>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10" name="Title 1">
            <a:extLst>
              <a:ext uri="{FF2B5EF4-FFF2-40B4-BE49-F238E27FC236}">
                <a16:creationId xmlns:a16="http://schemas.microsoft.com/office/drawing/2014/main" id="{F99D757F-8282-9225-7B6D-516411C27333}"/>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44405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4" y="1507784"/>
            <a:ext cx="5368056" cy="4445544"/>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Content Placeholder 2">
            <a:extLst>
              <a:ext uri="{FF2B5EF4-FFF2-40B4-BE49-F238E27FC236}">
                <a16:creationId xmlns:a16="http://schemas.microsoft.com/office/drawing/2014/main" id="{03846269-B2D0-1582-9F44-785513AEF75B}"/>
              </a:ext>
            </a:extLst>
          </p:cNvPr>
          <p:cNvSpPr>
            <a:spLocks noGrp="1"/>
          </p:cNvSpPr>
          <p:nvPr>
            <p:ph idx="13"/>
          </p:nvPr>
        </p:nvSpPr>
        <p:spPr>
          <a:xfrm>
            <a:off x="6326220" y="1507784"/>
            <a:ext cx="5368056" cy="4445544"/>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9F7EA16B-B811-8176-ACAC-94201DF2A9F4}"/>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9946992A-7C83-A501-3ABA-8D062D0604FD}"/>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itle 1">
            <a:extLst>
              <a:ext uri="{FF2B5EF4-FFF2-40B4-BE49-F238E27FC236}">
                <a16:creationId xmlns:a16="http://schemas.microsoft.com/office/drawing/2014/main" id="{F99D757F-8282-9225-7B6D-516411C27333}"/>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2554874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7" name="Rectangle 6">
            <a:extLst>
              <a:ext uri="{FF2B5EF4-FFF2-40B4-BE49-F238E27FC236}">
                <a16:creationId xmlns:a16="http://schemas.microsoft.com/office/drawing/2014/main" id="{9F7EA16B-B811-8176-ACAC-94201DF2A9F4}"/>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ight Triangle 7">
            <a:extLst>
              <a:ext uri="{FF2B5EF4-FFF2-40B4-BE49-F238E27FC236}">
                <a16:creationId xmlns:a16="http://schemas.microsoft.com/office/drawing/2014/main" id="{9946992A-7C83-A501-3ABA-8D062D0604FD}"/>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10" name="Title 1">
            <a:extLst>
              <a:ext uri="{FF2B5EF4-FFF2-40B4-BE49-F238E27FC236}">
                <a16:creationId xmlns:a16="http://schemas.microsoft.com/office/drawing/2014/main" id="{F99D757F-8282-9225-7B6D-516411C27333}"/>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
        <p:nvSpPr>
          <p:cNvPr id="4" name="Rectangle 3">
            <a:extLst>
              <a:ext uri="{FF2B5EF4-FFF2-40B4-BE49-F238E27FC236}">
                <a16:creationId xmlns:a16="http://schemas.microsoft.com/office/drawing/2014/main" id="{56AF542E-E6AE-DA18-2A82-63A5115C43BB}"/>
              </a:ext>
            </a:extLst>
          </p:cNvPr>
          <p:cNvSpPr/>
          <p:nvPr userDrawn="1"/>
        </p:nvSpPr>
        <p:spPr>
          <a:xfrm>
            <a:off x="0" y="1371597"/>
            <a:ext cx="6096000" cy="480546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Content Placeholder 2">
            <a:extLst>
              <a:ext uri="{FF2B5EF4-FFF2-40B4-BE49-F238E27FC236}">
                <a16:creationId xmlns:a16="http://schemas.microsoft.com/office/drawing/2014/main" id="{E11DD5EE-003F-543C-00D9-92E108BB300E}"/>
              </a:ext>
            </a:extLst>
          </p:cNvPr>
          <p:cNvSpPr>
            <a:spLocks noGrp="1"/>
          </p:cNvSpPr>
          <p:nvPr>
            <p:ph idx="1"/>
          </p:nvPr>
        </p:nvSpPr>
        <p:spPr>
          <a:xfrm>
            <a:off x="509893" y="1512647"/>
            <a:ext cx="5151607" cy="4445544"/>
          </a:xfrm>
        </p:spPr>
        <p:txBody>
          <a:bodyPr/>
          <a:lstStyle>
            <a:lvl1pPr>
              <a:buClr>
                <a:srgbClr val="FFC000"/>
              </a:buClr>
              <a:defRPr sz="1800">
                <a:solidFill>
                  <a:schemeClr val="bg1"/>
                </a:solidFill>
              </a:defRPr>
            </a:lvl1pPr>
            <a:lvl2pPr>
              <a:buClr>
                <a:srgbClr val="FFC000"/>
              </a:buClr>
              <a:defRPr sz="1500">
                <a:solidFill>
                  <a:schemeClr val="bg1"/>
                </a:solidFill>
              </a:defRPr>
            </a:lvl2pPr>
            <a:lvl3pPr>
              <a:buClr>
                <a:srgbClr val="FFC000"/>
              </a:buClr>
              <a:defRPr sz="1500">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23463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7" name="Rectangle 6">
            <a:extLst>
              <a:ext uri="{FF2B5EF4-FFF2-40B4-BE49-F238E27FC236}">
                <a16:creationId xmlns:a16="http://schemas.microsoft.com/office/drawing/2014/main" id="{9F7EA16B-B811-8176-ACAC-94201DF2A9F4}"/>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ight Triangle 7">
            <a:extLst>
              <a:ext uri="{FF2B5EF4-FFF2-40B4-BE49-F238E27FC236}">
                <a16:creationId xmlns:a16="http://schemas.microsoft.com/office/drawing/2014/main" id="{9946992A-7C83-A501-3ABA-8D062D0604FD}"/>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10" name="Title 1">
            <a:extLst>
              <a:ext uri="{FF2B5EF4-FFF2-40B4-BE49-F238E27FC236}">
                <a16:creationId xmlns:a16="http://schemas.microsoft.com/office/drawing/2014/main" id="{F99D757F-8282-9225-7B6D-516411C27333}"/>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
        <p:nvSpPr>
          <p:cNvPr id="4" name="Rectangle 3">
            <a:extLst>
              <a:ext uri="{FF2B5EF4-FFF2-40B4-BE49-F238E27FC236}">
                <a16:creationId xmlns:a16="http://schemas.microsoft.com/office/drawing/2014/main" id="{56AF542E-E6AE-DA18-2A82-63A5115C43BB}"/>
              </a:ext>
            </a:extLst>
          </p:cNvPr>
          <p:cNvSpPr/>
          <p:nvPr userDrawn="1"/>
        </p:nvSpPr>
        <p:spPr>
          <a:xfrm>
            <a:off x="6099271" y="1371597"/>
            <a:ext cx="6096000" cy="4815197"/>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Content Placeholder 2">
            <a:extLst>
              <a:ext uri="{FF2B5EF4-FFF2-40B4-BE49-F238E27FC236}">
                <a16:creationId xmlns:a16="http://schemas.microsoft.com/office/drawing/2014/main" id="{E11DD5EE-003F-543C-00D9-92E108BB300E}"/>
              </a:ext>
            </a:extLst>
          </p:cNvPr>
          <p:cNvSpPr>
            <a:spLocks noGrp="1"/>
          </p:cNvSpPr>
          <p:nvPr>
            <p:ph idx="1"/>
          </p:nvPr>
        </p:nvSpPr>
        <p:spPr>
          <a:xfrm>
            <a:off x="6599429" y="1512647"/>
            <a:ext cx="5151607" cy="4445544"/>
          </a:xfrm>
        </p:spPr>
        <p:txBody>
          <a:bodyPr/>
          <a:lstStyle>
            <a:lvl1pPr>
              <a:buClr>
                <a:srgbClr val="FFC000"/>
              </a:buClr>
              <a:defRPr sz="1800">
                <a:solidFill>
                  <a:schemeClr val="bg1"/>
                </a:solidFill>
              </a:defRPr>
            </a:lvl1pPr>
            <a:lvl2pPr>
              <a:buClr>
                <a:srgbClr val="FFC000"/>
              </a:buClr>
              <a:defRPr sz="1500">
                <a:solidFill>
                  <a:schemeClr val="bg1"/>
                </a:solidFill>
              </a:defRPr>
            </a:lvl2pPr>
            <a:lvl3pPr>
              <a:buClr>
                <a:srgbClr val="FFC000"/>
              </a:buClr>
              <a:defRPr sz="1500">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94870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5" y="1507784"/>
            <a:ext cx="5598276" cy="4445544"/>
          </a:xfrm>
        </p:spPr>
        <p:txBody>
          <a:bodyPr/>
          <a:lstStyle>
            <a:lvl1pPr>
              <a:defRPr sz="1800"/>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E810A012-5F7C-60E5-8511-A7A52C202783}"/>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ight Triangle 3">
            <a:extLst>
              <a:ext uri="{FF2B5EF4-FFF2-40B4-BE49-F238E27FC236}">
                <a16:creationId xmlns:a16="http://schemas.microsoft.com/office/drawing/2014/main" id="{4E056BFA-EE2A-A46F-1E17-F82C0B63BB76}"/>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5" name="Title 1">
            <a:extLst>
              <a:ext uri="{FF2B5EF4-FFF2-40B4-BE49-F238E27FC236}">
                <a16:creationId xmlns:a16="http://schemas.microsoft.com/office/drawing/2014/main" id="{175DE8B5-84EB-E86A-2378-7C24D5B7AA7C}"/>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2125413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5984146" y="1507784"/>
            <a:ext cx="5598276" cy="4445544"/>
          </a:xfrm>
        </p:spPr>
        <p:txBody>
          <a:bodyPr/>
          <a:lstStyle>
            <a:lvl1pPr>
              <a:defRPr sz="1800"/>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7" name="Rectangle 6">
            <a:extLst>
              <a:ext uri="{FF2B5EF4-FFF2-40B4-BE49-F238E27FC236}">
                <a16:creationId xmlns:a16="http://schemas.microsoft.com/office/drawing/2014/main" id="{DFA5E607-F08F-A9B5-9C75-F744439C1EF3}"/>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ight Triangle 7">
            <a:extLst>
              <a:ext uri="{FF2B5EF4-FFF2-40B4-BE49-F238E27FC236}">
                <a16:creationId xmlns:a16="http://schemas.microsoft.com/office/drawing/2014/main" id="{85C2E60E-555B-7BA8-EC70-2001B6F33F96}"/>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9" name="Title 1">
            <a:extLst>
              <a:ext uri="{FF2B5EF4-FFF2-40B4-BE49-F238E27FC236}">
                <a16:creationId xmlns:a16="http://schemas.microsoft.com/office/drawing/2014/main" id="{9A7B7DAB-0572-C4E8-8F9F-B4923F4B05AC}"/>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2678948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6" y="1507784"/>
            <a:ext cx="3539255" cy="4445544"/>
          </a:xfrm>
        </p:spPr>
        <p:txBody>
          <a:bodyPr/>
          <a:lstStyle>
            <a:lvl1pPr>
              <a:defRPr sz="1800"/>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Content Placeholder 2">
            <a:extLst>
              <a:ext uri="{FF2B5EF4-FFF2-40B4-BE49-F238E27FC236}">
                <a16:creationId xmlns:a16="http://schemas.microsoft.com/office/drawing/2014/main" id="{03846269-B2D0-1582-9F44-785513AEF75B}"/>
              </a:ext>
            </a:extLst>
          </p:cNvPr>
          <p:cNvSpPr>
            <a:spLocks noGrp="1"/>
          </p:cNvSpPr>
          <p:nvPr>
            <p:ph idx="13"/>
          </p:nvPr>
        </p:nvSpPr>
        <p:spPr>
          <a:xfrm>
            <a:off x="4333674" y="1507784"/>
            <a:ext cx="3539255" cy="4445544"/>
          </a:xfrm>
        </p:spPr>
        <p:txBody>
          <a:bodyPr/>
          <a:lstStyle>
            <a:lvl1pPr>
              <a:defRPr sz="1800"/>
            </a:lvl1pPr>
            <a:lvl2pPr>
              <a:defRPr sz="1500"/>
            </a:lvl2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4EB35C7B-4094-A7D7-FB0E-0E995682CECB}"/>
              </a:ext>
            </a:extLst>
          </p:cNvPr>
          <p:cNvSpPr>
            <a:spLocks noGrp="1"/>
          </p:cNvSpPr>
          <p:nvPr>
            <p:ph idx="14"/>
          </p:nvPr>
        </p:nvSpPr>
        <p:spPr>
          <a:xfrm>
            <a:off x="8155022" y="1507784"/>
            <a:ext cx="3539255" cy="4445544"/>
          </a:xfrm>
        </p:spPr>
        <p:txBody>
          <a:bodyPr/>
          <a:lstStyle>
            <a:lvl1pPr>
              <a:defRPr sz="1800"/>
            </a:lvl1pPr>
            <a:lvl2pPr>
              <a:defRPr sz="1500"/>
            </a:lvl2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656C7825-779A-2BEC-9157-3DDB0C22B85C}"/>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ight Triangle 7">
            <a:extLst>
              <a:ext uri="{FF2B5EF4-FFF2-40B4-BE49-F238E27FC236}">
                <a16:creationId xmlns:a16="http://schemas.microsoft.com/office/drawing/2014/main" id="{C7562EA3-9F49-8A3C-9EAD-66ABCD0D10A8}"/>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10" name="Title 1">
            <a:extLst>
              <a:ext uri="{FF2B5EF4-FFF2-40B4-BE49-F238E27FC236}">
                <a16:creationId xmlns:a16="http://schemas.microsoft.com/office/drawing/2014/main" id="{20E13A32-F982-A7E9-D4E4-FA549C45ED73}"/>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3102513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2" y="1510076"/>
            <a:ext cx="3412068" cy="759435"/>
          </a:xfrm>
          <a:prstGeom prst="rect">
            <a:avLst/>
          </a:prstGeom>
          <a:solidFill>
            <a:srgbClr val="003C5F"/>
          </a:solidFill>
        </p:spPr>
        <p:txBody>
          <a:bodyPr tIns="0" bIns="45720" anchor="ctr" anchorCtr="0">
            <a:noAutofit/>
          </a:bodyPr>
          <a:lstStyle>
            <a:lvl1pPr marL="0" indent="0" algn="ctr">
              <a:buNone/>
              <a:defRPr sz="1500" b="0">
                <a:solidFill>
                  <a:schemeClr val="bg1"/>
                </a:solidFill>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376975"/>
            <a:ext cx="3412067" cy="3643865"/>
          </a:xfrm>
          <a:prstGeom prst="rect">
            <a:avLst/>
          </a:prstGeom>
        </p:spPr>
        <p:txBody>
          <a:bodyPr>
            <a:normAutofit/>
          </a:bodyPr>
          <a:lstStyle>
            <a:lvl1pPr marL="175022" indent="-175022">
              <a:defRPr sz="1500"/>
            </a:lvl1pPr>
            <a:lvl2pPr>
              <a:defRPr sz="1350"/>
            </a:lvl2pPr>
            <a:lvl3pPr>
              <a:defRPr sz="13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0"/>
          </p:nvPr>
        </p:nvSpPr>
        <p:spPr>
          <a:xfrm>
            <a:off x="8170334" y="1510073"/>
            <a:ext cx="3412068" cy="759435"/>
          </a:xfrm>
          <a:prstGeom prst="rect">
            <a:avLst/>
          </a:prstGeom>
          <a:solidFill>
            <a:srgbClr val="009876"/>
          </a:solidFill>
        </p:spPr>
        <p:txBody>
          <a:bodyPr tIns="0" bIns="45720" anchor="ctr" anchorCtr="0">
            <a:noAutofit/>
          </a:bodyPr>
          <a:lstStyle>
            <a:lvl1pPr marL="0" indent="0" algn="ctr">
              <a:buNone/>
              <a:defRPr sz="1500" b="0">
                <a:solidFill>
                  <a:schemeClr val="bg1"/>
                </a:solidFill>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half" idx="11"/>
          </p:nvPr>
        </p:nvSpPr>
        <p:spPr>
          <a:xfrm>
            <a:off x="8170333" y="2367245"/>
            <a:ext cx="3412067" cy="3643865"/>
          </a:xfrm>
          <a:prstGeom prst="rect">
            <a:avLst/>
          </a:prstGeom>
        </p:spPr>
        <p:txBody>
          <a:bodyPr>
            <a:normAutofit/>
          </a:bodyPr>
          <a:lstStyle>
            <a:lvl1pPr marL="175022" indent="-175022">
              <a:defRPr sz="1500"/>
            </a:lvl1pPr>
            <a:lvl2pPr>
              <a:defRPr sz="1350"/>
            </a:lvl2pPr>
            <a:lvl3pPr>
              <a:defRPr sz="13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3" name="Text Placeholder 2"/>
          <p:cNvSpPr>
            <a:spLocks noGrp="1"/>
          </p:cNvSpPr>
          <p:nvPr>
            <p:ph type="body" idx="12"/>
          </p:nvPr>
        </p:nvSpPr>
        <p:spPr>
          <a:xfrm>
            <a:off x="4368802" y="1510076"/>
            <a:ext cx="3412068" cy="759435"/>
          </a:xfrm>
          <a:prstGeom prst="rect">
            <a:avLst/>
          </a:prstGeom>
          <a:solidFill>
            <a:srgbClr val="C00000"/>
          </a:solidFill>
        </p:spPr>
        <p:txBody>
          <a:bodyPr tIns="0" bIns="45720" anchor="ctr" anchorCtr="0">
            <a:noAutofit/>
          </a:bodyPr>
          <a:lstStyle>
            <a:lvl1pPr marL="0" indent="0" algn="ctr">
              <a:buNone/>
              <a:defRPr sz="1500" b="0">
                <a:solidFill>
                  <a:schemeClr val="bg1"/>
                </a:solidFill>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Content Placeholder 3"/>
          <p:cNvSpPr>
            <a:spLocks noGrp="1"/>
          </p:cNvSpPr>
          <p:nvPr>
            <p:ph sz="half" idx="13"/>
          </p:nvPr>
        </p:nvSpPr>
        <p:spPr>
          <a:xfrm>
            <a:off x="4368801" y="2376975"/>
            <a:ext cx="3412067" cy="3643865"/>
          </a:xfrm>
          <a:prstGeom prst="rect">
            <a:avLst/>
          </a:prstGeom>
        </p:spPr>
        <p:txBody>
          <a:bodyPr>
            <a:normAutofit/>
          </a:bodyPr>
          <a:lstStyle>
            <a:lvl1pPr marL="175022" indent="-175022">
              <a:defRPr sz="1500"/>
            </a:lvl1pPr>
            <a:lvl2pPr>
              <a:defRPr sz="1350"/>
            </a:lvl2pPr>
            <a:lvl3pPr>
              <a:defRPr sz="135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D86A09F1-3C54-E8DD-0134-97E3A037DC1F}"/>
              </a:ext>
            </a:extLst>
          </p:cNvPr>
          <p:cNvSpPr>
            <a:spLocks noGrp="1"/>
          </p:cNvSpPr>
          <p:nvPr>
            <p:ph type="sldNum" sz="quarter" idx="14"/>
          </p:nvPr>
        </p:nvSpPr>
        <p:spPr>
          <a:xfrm>
            <a:off x="8610600" y="6356352"/>
            <a:ext cx="2743200" cy="365125"/>
          </a:xfrm>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4D154F38-DD63-0ABC-6B9F-66A78914D506}"/>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ight Triangle 4">
            <a:extLst>
              <a:ext uri="{FF2B5EF4-FFF2-40B4-BE49-F238E27FC236}">
                <a16:creationId xmlns:a16="http://schemas.microsoft.com/office/drawing/2014/main" id="{256431C9-FBD1-4BA2-7ACF-C1568E4E6E9C}"/>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6" name="Title 1">
            <a:extLst>
              <a:ext uri="{FF2B5EF4-FFF2-40B4-BE49-F238E27FC236}">
                <a16:creationId xmlns:a16="http://schemas.microsoft.com/office/drawing/2014/main" id="{52345B79-B038-05D2-3287-A931AAD8B305}"/>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328639426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510076"/>
            <a:ext cx="5256179" cy="759435"/>
          </a:xfrm>
          <a:prstGeom prst="rect">
            <a:avLst/>
          </a:prstGeom>
          <a:solidFill>
            <a:srgbClr val="003C5F"/>
          </a:solidFill>
        </p:spPr>
        <p:txBody>
          <a:bodyPr tIns="0" bIns="45720" anchor="ctr" anchorCtr="0">
            <a:noAutofit/>
          </a:bodyPr>
          <a:lstStyle>
            <a:lvl1pPr marL="0" indent="0" algn="ctr">
              <a:buNone/>
              <a:defRPr sz="1500" b="0">
                <a:solidFill>
                  <a:schemeClr val="bg1"/>
                </a:solidFill>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376975"/>
            <a:ext cx="5256179" cy="3643865"/>
          </a:xfrm>
          <a:prstGeom prst="rect">
            <a:avLst/>
          </a:prstGeom>
        </p:spPr>
        <p:txBody>
          <a:bodyPr>
            <a:normAutofit/>
          </a:bodyPr>
          <a:lstStyle>
            <a:lvl1pPr marL="175022" indent="-175022">
              <a:defRPr sz="1800"/>
            </a:lvl1pPr>
            <a:lvl2pPr>
              <a:defRPr sz="1500"/>
            </a:lvl2pPr>
            <a:lvl3pPr>
              <a:defRPr sz="15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0"/>
          </p:nvPr>
        </p:nvSpPr>
        <p:spPr>
          <a:xfrm>
            <a:off x="6326223" y="1510073"/>
            <a:ext cx="5256179" cy="759435"/>
          </a:xfrm>
          <a:prstGeom prst="rect">
            <a:avLst/>
          </a:prstGeom>
          <a:solidFill>
            <a:srgbClr val="009876"/>
          </a:solidFill>
        </p:spPr>
        <p:txBody>
          <a:bodyPr tIns="0" bIns="45720" anchor="ctr" anchorCtr="0">
            <a:noAutofit/>
          </a:bodyPr>
          <a:lstStyle>
            <a:lvl1pPr marL="0" indent="0" algn="ctr">
              <a:buNone/>
              <a:defRPr sz="1500" b="0">
                <a:solidFill>
                  <a:schemeClr val="bg1"/>
                </a:solidFill>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half" idx="11"/>
          </p:nvPr>
        </p:nvSpPr>
        <p:spPr>
          <a:xfrm>
            <a:off x="6326221" y="2367245"/>
            <a:ext cx="5256179" cy="3643865"/>
          </a:xfrm>
          <a:prstGeom prst="rect">
            <a:avLst/>
          </a:prstGeom>
        </p:spPr>
        <p:txBody>
          <a:bodyPr>
            <a:normAutofit/>
          </a:bodyPr>
          <a:lstStyle>
            <a:lvl1pPr marL="175022" indent="-175022">
              <a:defRPr sz="1800"/>
            </a:lvl1pPr>
            <a:lvl2pPr>
              <a:defRPr sz="1500"/>
            </a:lvl2pPr>
            <a:lvl3pPr>
              <a:defRPr sz="15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D86A09F1-3C54-E8DD-0134-97E3A037DC1F}"/>
              </a:ext>
            </a:extLst>
          </p:cNvPr>
          <p:cNvSpPr>
            <a:spLocks noGrp="1"/>
          </p:cNvSpPr>
          <p:nvPr>
            <p:ph type="sldNum" sz="quarter" idx="14"/>
          </p:nvPr>
        </p:nvSpPr>
        <p:spPr>
          <a:xfrm>
            <a:off x="8610600" y="6356352"/>
            <a:ext cx="2743200" cy="365125"/>
          </a:xfrm>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DCD2B0A0-9E22-E6D9-0275-84A07D445F24}"/>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ight Triangle 4">
            <a:extLst>
              <a:ext uri="{FF2B5EF4-FFF2-40B4-BE49-F238E27FC236}">
                <a16:creationId xmlns:a16="http://schemas.microsoft.com/office/drawing/2014/main" id="{5C3FE969-1714-0B7D-83F9-1CD41AC0A268}"/>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
        <p:nvSpPr>
          <p:cNvPr id="6" name="Title 1">
            <a:extLst>
              <a:ext uri="{FF2B5EF4-FFF2-40B4-BE49-F238E27FC236}">
                <a16:creationId xmlns:a16="http://schemas.microsoft.com/office/drawing/2014/main" id="{75B6539D-9645-8D14-3C19-EF7006BAC843}"/>
              </a:ext>
            </a:extLst>
          </p:cNvPr>
          <p:cNvSpPr>
            <a:spLocks noGrp="1"/>
          </p:cNvSpPr>
          <p:nvPr>
            <p:ph type="ctrTitle" hasCustomPrompt="1"/>
          </p:nvPr>
        </p:nvSpPr>
        <p:spPr>
          <a:xfrm>
            <a:off x="593389" y="273045"/>
            <a:ext cx="10972799" cy="831719"/>
          </a:xfrm>
          <a:prstGeom prst="rect">
            <a:avLst/>
          </a:prstGeom>
        </p:spPr>
        <p:txBody>
          <a:bodyPr anchor="b"/>
          <a:lstStyle>
            <a:lvl1pPr algn="ctr">
              <a:defRPr sz="33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285119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3B0258-1205-B9D0-89BE-908FB7690A8D}"/>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6" name="Right Triangle 5">
            <a:extLst>
              <a:ext uri="{FF2B5EF4-FFF2-40B4-BE49-F238E27FC236}">
                <a16:creationId xmlns:a16="http://schemas.microsoft.com/office/drawing/2014/main" id="{9ED83243-EB8F-B3B4-C8EF-FE6DD942B4F0}"/>
              </a:ext>
            </a:extLst>
          </p:cNvPr>
          <p:cNvSpPr/>
          <p:nvPr userDrawn="1"/>
        </p:nvSpPr>
        <p:spPr>
          <a:xfrm flipH="1" flipV="1">
            <a:off x="11353801" y="-3"/>
            <a:ext cx="830919" cy="1352145"/>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a:p>
        </p:txBody>
      </p:sp>
    </p:spTree>
    <p:extLst>
      <p:ext uri="{BB962C8B-B14F-4D97-AF65-F5344CB8AC3E}">
        <p14:creationId xmlns:p14="http://schemas.microsoft.com/office/powerpoint/2010/main" val="20300197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4" y="2675107"/>
            <a:ext cx="11194923" cy="3336589"/>
          </a:xfrm>
        </p:spPr>
        <p:txBody>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9CC282FA-029E-54B8-9C0D-D1DB79926F19}"/>
              </a:ext>
            </a:extLst>
          </p:cNvPr>
          <p:cNvSpPr/>
          <p:nvPr userDrawn="1"/>
        </p:nvSpPr>
        <p:spPr>
          <a:xfrm>
            <a:off x="0" y="-2"/>
            <a:ext cx="12198096" cy="2529193"/>
          </a:xfrm>
          <a:prstGeom prst="rect">
            <a:avLst/>
          </a:prstGeom>
          <a:gradFill flip="none" rotWithShape="1">
            <a:gsLst>
              <a:gs pos="0">
                <a:schemeClr val="accent1">
                  <a:lumMod val="75000"/>
                </a:schemeClr>
              </a:gs>
              <a:gs pos="95000">
                <a:schemeClr val="accent1">
                  <a:lumMod val="75000"/>
                </a:schemeClr>
              </a:gs>
              <a:gs pos="60000">
                <a:srgbClr val="316B93"/>
              </a:gs>
              <a:gs pos="35000">
                <a:srgbClr val="316B93"/>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17345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7" name="Rectangle 6">
            <a:extLst>
              <a:ext uri="{FF2B5EF4-FFF2-40B4-BE49-F238E27FC236}">
                <a16:creationId xmlns:a16="http://schemas.microsoft.com/office/drawing/2014/main" id="{9F7EA16B-B811-8176-ACAC-94201DF2A9F4}"/>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9946992A-7C83-A501-3ABA-8D062D0604FD}"/>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itle 1">
            <a:extLst>
              <a:ext uri="{FF2B5EF4-FFF2-40B4-BE49-F238E27FC236}">
                <a16:creationId xmlns:a16="http://schemas.microsoft.com/office/drawing/2014/main" id="{F99D757F-8282-9225-7B6D-516411C27333}"/>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
        <p:nvSpPr>
          <p:cNvPr id="4" name="Rectangle 3">
            <a:extLst>
              <a:ext uri="{FF2B5EF4-FFF2-40B4-BE49-F238E27FC236}">
                <a16:creationId xmlns:a16="http://schemas.microsoft.com/office/drawing/2014/main" id="{56AF542E-E6AE-DA18-2A82-63A5115C43BB}"/>
              </a:ext>
            </a:extLst>
          </p:cNvPr>
          <p:cNvSpPr/>
          <p:nvPr userDrawn="1"/>
        </p:nvSpPr>
        <p:spPr>
          <a:xfrm>
            <a:off x="0" y="1371595"/>
            <a:ext cx="6096000" cy="4805469"/>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11DD5EE-003F-543C-00D9-92E108BB300E}"/>
              </a:ext>
            </a:extLst>
          </p:cNvPr>
          <p:cNvSpPr>
            <a:spLocks noGrp="1"/>
          </p:cNvSpPr>
          <p:nvPr>
            <p:ph idx="1"/>
          </p:nvPr>
        </p:nvSpPr>
        <p:spPr>
          <a:xfrm>
            <a:off x="509892" y="1512647"/>
            <a:ext cx="5151606" cy="4445544"/>
          </a:xfrm>
        </p:spPr>
        <p:txBody>
          <a:bodyPr/>
          <a:lstStyle>
            <a:lvl1pPr>
              <a:buClr>
                <a:srgbClr val="FFC000"/>
              </a:buClr>
              <a:defRPr sz="2400">
                <a:solidFill>
                  <a:schemeClr val="bg1"/>
                </a:solidFill>
              </a:defRPr>
            </a:lvl1pPr>
            <a:lvl2pPr>
              <a:buClr>
                <a:srgbClr val="FFC000"/>
              </a:buClr>
              <a:defRPr sz="2000">
                <a:solidFill>
                  <a:schemeClr val="bg1"/>
                </a:solidFill>
              </a:defRPr>
            </a:lvl2pPr>
            <a:lvl3pPr>
              <a:buClr>
                <a:srgbClr val="FFC000"/>
              </a:buClr>
              <a:defRPr sz="2000">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3277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7" name="Rectangle 6">
            <a:extLst>
              <a:ext uri="{FF2B5EF4-FFF2-40B4-BE49-F238E27FC236}">
                <a16:creationId xmlns:a16="http://schemas.microsoft.com/office/drawing/2014/main" id="{9F7EA16B-B811-8176-ACAC-94201DF2A9F4}"/>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9946992A-7C83-A501-3ABA-8D062D0604FD}"/>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itle 1">
            <a:extLst>
              <a:ext uri="{FF2B5EF4-FFF2-40B4-BE49-F238E27FC236}">
                <a16:creationId xmlns:a16="http://schemas.microsoft.com/office/drawing/2014/main" id="{F99D757F-8282-9225-7B6D-516411C27333}"/>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
        <p:nvSpPr>
          <p:cNvPr id="4" name="Rectangle 3">
            <a:extLst>
              <a:ext uri="{FF2B5EF4-FFF2-40B4-BE49-F238E27FC236}">
                <a16:creationId xmlns:a16="http://schemas.microsoft.com/office/drawing/2014/main" id="{56AF542E-E6AE-DA18-2A82-63A5115C43BB}"/>
              </a:ext>
            </a:extLst>
          </p:cNvPr>
          <p:cNvSpPr/>
          <p:nvPr userDrawn="1"/>
        </p:nvSpPr>
        <p:spPr>
          <a:xfrm>
            <a:off x="6099270" y="1371595"/>
            <a:ext cx="6096000" cy="4815197"/>
          </a:xfrm>
          <a:prstGeom prst="rect">
            <a:avLst/>
          </a:prstGeom>
          <a:solidFill>
            <a:srgbClr val="003A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11DD5EE-003F-543C-00D9-92E108BB300E}"/>
              </a:ext>
            </a:extLst>
          </p:cNvPr>
          <p:cNvSpPr>
            <a:spLocks noGrp="1"/>
          </p:cNvSpPr>
          <p:nvPr>
            <p:ph idx="1"/>
          </p:nvPr>
        </p:nvSpPr>
        <p:spPr>
          <a:xfrm>
            <a:off x="6599428" y="1512647"/>
            <a:ext cx="5151606" cy="4445544"/>
          </a:xfrm>
        </p:spPr>
        <p:txBody>
          <a:bodyPr/>
          <a:lstStyle>
            <a:lvl1pPr>
              <a:buClr>
                <a:srgbClr val="FFC000"/>
              </a:buClr>
              <a:defRPr sz="2400">
                <a:solidFill>
                  <a:schemeClr val="bg1"/>
                </a:solidFill>
              </a:defRPr>
            </a:lvl1pPr>
            <a:lvl2pPr>
              <a:buClr>
                <a:srgbClr val="FFC000"/>
              </a:buClr>
              <a:defRPr sz="2000">
                <a:solidFill>
                  <a:schemeClr val="bg1"/>
                </a:solidFill>
              </a:defRPr>
            </a:lvl2pPr>
            <a:lvl3pPr>
              <a:buClr>
                <a:srgbClr val="FFC000"/>
              </a:buClr>
              <a:defRPr sz="2000">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93751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4" y="1507784"/>
            <a:ext cx="5598276" cy="4445544"/>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Rectangle 1">
            <a:extLst>
              <a:ext uri="{FF2B5EF4-FFF2-40B4-BE49-F238E27FC236}">
                <a16:creationId xmlns:a16="http://schemas.microsoft.com/office/drawing/2014/main" id="{E810A012-5F7C-60E5-8511-A7A52C202783}"/>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4E056BFA-EE2A-A46F-1E17-F82C0B63BB76}"/>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1">
            <a:extLst>
              <a:ext uri="{FF2B5EF4-FFF2-40B4-BE49-F238E27FC236}">
                <a16:creationId xmlns:a16="http://schemas.microsoft.com/office/drawing/2014/main" id="{175DE8B5-84EB-E86A-2378-7C24D5B7AA7C}"/>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380723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5984145" y="1507784"/>
            <a:ext cx="5598276" cy="4445544"/>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7" name="Rectangle 6">
            <a:extLst>
              <a:ext uri="{FF2B5EF4-FFF2-40B4-BE49-F238E27FC236}">
                <a16:creationId xmlns:a16="http://schemas.microsoft.com/office/drawing/2014/main" id="{DFA5E607-F08F-A9B5-9C75-F744439C1EF3}"/>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85C2E60E-555B-7BA8-EC70-2001B6F33F96}"/>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Title 1">
            <a:extLst>
              <a:ext uri="{FF2B5EF4-FFF2-40B4-BE49-F238E27FC236}">
                <a16:creationId xmlns:a16="http://schemas.microsoft.com/office/drawing/2014/main" id="{9A7B7DAB-0572-C4E8-8F9F-B4923F4B05AC}"/>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113715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DD5EE-003F-543C-00D9-92E108BB300E}"/>
              </a:ext>
            </a:extLst>
          </p:cNvPr>
          <p:cNvSpPr>
            <a:spLocks noGrp="1"/>
          </p:cNvSpPr>
          <p:nvPr>
            <p:ph idx="1"/>
          </p:nvPr>
        </p:nvSpPr>
        <p:spPr>
          <a:xfrm>
            <a:off x="497724" y="1507784"/>
            <a:ext cx="3539255" cy="4445544"/>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F1263EF-C62C-56F2-DCB1-9F13936F1D8B}"/>
              </a:ext>
            </a:extLst>
          </p:cNvPr>
          <p:cNvSpPr>
            <a:spLocks noGrp="1"/>
          </p:cNvSpPr>
          <p:nvPr>
            <p:ph type="sldNum" sz="quarter" idx="12"/>
          </p:nvPr>
        </p:nvSpPr>
        <p:spPr/>
        <p:txBody>
          <a:bodyPr/>
          <a:lstStyle/>
          <a:p>
            <a:fld id="{B50AF5EF-12D5-4539-BE12-523BECC15A8C}" type="slidenum">
              <a:rPr lang="en-US" smtClean="0"/>
              <a:t>‹#›</a:t>
            </a:fld>
            <a:endParaRPr lang="en-US"/>
          </a:p>
        </p:txBody>
      </p:sp>
      <p:sp>
        <p:nvSpPr>
          <p:cNvPr id="2" name="Content Placeholder 2">
            <a:extLst>
              <a:ext uri="{FF2B5EF4-FFF2-40B4-BE49-F238E27FC236}">
                <a16:creationId xmlns:a16="http://schemas.microsoft.com/office/drawing/2014/main" id="{03846269-B2D0-1582-9F44-785513AEF75B}"/>
              </a:ext>
            </a:extLst>
          </p:cNvPr>
          <p:cNvSpPr>
            <a:spLocks noGrp="1"/>
          </p:cNvSpPr>
          <p:nvPr>
            <p:ph idx="13"/>
          </p:nvPr>
        </p:nvSpPr>
        <p:spPr>
          <a:xfrm>
            <a:off x="4333673" y="1507784"/>
            <a:ext cx="3539255" cy="4445544"/>
          </a:xfr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4EB35C7B-4094-A7D7-FB0E-0E995682CECB}"/>
              </a:ext>
            </a:extLst>
          </p:cNvPr>
          <p:cNvSpPr>
            <a:spLocks noGrp="1"/>
          </p:cNvSpPr>
          <p:nvPr>
            <p:ph idx="14"/>
          </p:nvPr>
        </p:nvSpPr>
        <p:spPr>
          <a:xfrm>
            <a:off x="8155020" y="1507784"/>
            <a:ext cx="3539255" cy="4445544"/>
          </a:xfr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656C7825-779A-2BEC-9157-3DDB0C22B85C}"/>
              </a:ext>
            </a:extLst>
          </p:cNvPr>
          <p:cNvSpPr/>
          <p:nvPr userDrawn="1"/>
        </p:nvSpPr>
        <p:spPr>
          <a:xfrm>
            <a:off x="0" y="-1"/>
            <a:ext cx="12198096" cy="1371600"/>
          </a:xfrm>
          <a:prstGeom prst="rect">
            <a:avLst/>
          </a:prstGeom>
          <a:solidFill>
            <a:srgbClr val="009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C7562EA3-9F49-8A3C-9EAD-66ABCD0D10A8}"/>
              </a:ext>
            </a:extLst>
          </p:cNvPr>
          <p:cNvSpPr/>
          <p:nvPr userDrawn="1"/>
        </p:nvSpPr>
        <p:spPr>
          <a:xfrm flipH="1" flipV="1">
            <a:off x="11353800" y="-4"/>
            <a:ext cx="838200" cy="1371599"/>
          </a:xfrm>
          <a:prstGeom prst="rtTriangle">
            <a:avLst/>
          </a:prstGeom>
          <a:solidFill>
            <a:srgbClr val="53BB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itle 1">
            <a:extLst>
              <a:ext uri="{FF2B5EF4-FFF2-40B4-BE49-F238E27FC236}">
                <a16:creationId xmlns:a16="http://schemas.microsoft.com/office/drawing/2014/main" id="{20E13A32-F982-A7E9-D4E4-FA549C45ED73}"/>
              </a:ext>
            </a:extLst>
          </p:cNvPr>
          <p:cNvSpPr>
            <a:spLocks noGrp="1"/>
          </p:cNvSpPr>
          <p:nvPr>
            <p:ph type="ctrTitle" hasCustomPrompt="1"/>
          </p:nvPr>
        </p:nvSpPr>
        <p:spPr>
          <a:xfrm>
            <a:off x="593387" y="273043"/>
            <a:ext cx="10972799" cy="831719"/>
          </a:xfrm>
          <a:prstGeom prst="rect">
            <a:avLst/>
          </a:prstGeom>
        </p:spPr>
        <p:txBody>
          <a:bodyPr anchor="b"/>
          <a:lstStyle>
            <a:lvl1pPr algn="ctr">
              <a:defRPr sz="4400">
                <a:solidFill>
                  <a:schemeClr val="bg1"/>
                </a:solidFill>
                <a:effectLst/>
              </a:defRPr>
            </a:lvl1pPr>
          </a:lstStyle>
          <a:p>
            <a:r>
              <a:rPr lang="en-US"/>
              <a:t>Click to edit Slide title style</a:t>
            </a:r>
          </a:p>
        </p:txBody>
      </p:sp>
    </p:spTree>
    <p:extLst>
      <p:ext uri="{BB962C8B-B14F-4D97-AF65-F5344CB8AC3E}">
        <p14:creationId xmlns:p14="http://schemas.microsoft.com/office/powerpoint/2010/main" val="605882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3.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9860BA-9095-AA2A-6583-25C8E674FCCF}"/>
              </a:ext>
            </a:extLst>
          </p:cNvPr>
          <p:cNvSpPr>
            <a:spLocks noGrp="1"/>
          </p:cNvSpPr>
          <p:nvPr>
            <p:ph type="body" idx="1"/>
          </p:nvPr>
        </p:nvSpPr>
        <p:spPr>
          <a:xfrm>
            <a:off x="517180" y="1497852"/>
            <a:ext cx="11136556" cy="44949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E2597614-D2F1-8703-6D97-4D5A05B0AB32}"/>
              </a:ext>
            </a:extLst>
          </p:cNvPr>
          <p:cNvSpPr>
            <a:spLocks noGrp="1"/>
          </p:cNvSpPr>
          <p:nvPr>
            <p:ph type="sldNum" sz="quarter" idx="4"/>
          </p:nvPr>
        </p:nvSpPr>
        <p:spPr>
          <a:xfrm>
            <a:off x="10690698" y="6356350"/>
            <a:ext cx="963038"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0AF5EF-12D5-4539-BE12-523BECC15A8C}" type="slidenum">
              <a:rPr lang="en-US" smtClean="0"/>
              <a:t>‹#›</a:t>
            </a:fld>
            <a:endParaRPr lang="en-US"/>
          </a:p>
        </p:txBody>
      </p:sp>
      <p:cxnSp>
        <p:nvCxnSpPr>
          <p:cNvPr id="7" name="Straight Connector 6">
            <a:extLst>
              <a:ext uri="{FF2B5EF4-FFF2-40B4-BE49-F238E27FC236}">
                <a16:creationId xmlns:a16="http://schemas.microsoft.com/office/drawing/2014/main" id="{EB0AC967-664C-3F64-552F-523149D353EC}"/>
              </a:ext>
            </a:extLst>
          </p:cNvPr>
          <p:cNvCxnSpPr>
            <a:cxnSpLocks/>
          </p:cNvCxnSpPr>
          <p:nvPr userDrawn="1"/>
        </p:nvCxnSpPr>
        <p:spPr>
          <a:xfrm>
            <a:off x="0" y="6172200"/>
            <a:ext cx="12192000" cy="4763"/>
          </a:xfrm>
          <a:prstGeom prst="line">
            <a:avLst/>
          </a:prstGeom>
          <a:ln w="9525" cmpd="sng">
            <a:solidFill>
              <a:srgbClr val="009876"/>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picture containing icon&#10;&#10;Description automatically generated">
            <a:extLst>
              <a:ext uri="{FF2B5EF4-FFF2-40B4-BE49-F238E27FC236}">
                <a16:creationId xmlns:a16="http://schemas.microsoft.com/office/drawing/2014/main" id="{128CA486-7038-51D9-C740-A86CA8121EE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3575" y="6251861"/>
            <a:ext cx="822959" cy="548640"/>
          </a:xfrm>
          <a:prstGeom prst="rect">
            <a:avLst/>
          </a:prstGeom>
        </p:spPr>
      </p:pic>
      <p:cxnSp>
        <p:nvCxnSpPr>
          <p:cNvPr id="9" name="Straight Connector 8">
            <a:extLst>
              <a:ext uri="{FF2B5EF4-FFF2-40B4-BE49-F238E27FC236}">
                <a16:creationId xmlns:a16="http://schemas.microsoft.com/office/drawing/2014/main" id="{654DEE32-22FF-660A-1F66-FA1C04AEC95A}"/>
              </a:ext>
            </a:extLst>
          </p:cNvPr>
          <p:cNvCxnSpPr>
            <a:cxnSpLocks/>
          </p:cNvCxnSpPr>
          <p:nvPr userDrawn="1"/>
        </p:nvCxnSpPr>
        <p:spPr>
          <a:xfrm>
            <a:off x="1429403" y="6282073"/>
            <a:ext cx="0" cy="487823"/>
          </a:xfrm>
          <a:prstGeom prst="line">
            <a:avLst/>
          </a:prstGeom>
          <a:ln w="22225">
            <a:solidFill>
              <a:srgbClr val="003A5D"/>
            </a:solidFill>
          </a:ln>
        </p:spPr>
        <p:style>
          <a:lnRef idx="1">
            <a:schemeClr val="accent6"/>
          </a:lnRef>
          <a:fillRef idx="0">
            <a:schemeClr val="accent6"/>
          </a:fillRef>
          <a:effectRef idx="0">
            <a:schemeClr val="accent6"/>
          </a:effectRef>
          <a:fontRef idx="minor">
            <a:schemeClr val="tx1"/>
          </a:fontRef>
        </p:style>
      </p:cxnSp>
      <p:sp>
        <p:nvSpPr>
          <p:cNvPr id="10" name="TextBox 9">
            <a:extLst>
              <a:ext uri="{FF2B5EF4-FFF2-40B4-BE49-F238E27FC236}">
                <a16:creationId xmlns:a16="http://schemas.microsoft.com/office/drawing/2014/main" id="{20B17366-5C1A-4FB1-0CE7-4E86087B9521}"/>
              </a:ext>
            </a:extLst>
          </p:cNvPr>
          <p:cNvSpPr txBox="1"/>
          <p:nvPr userDrawn="1"/>
        </p:nvSpPr>
        <p:spPr>
          <a:xfrm>
            <a:off x="1439132" y="6305590"/>
            <a:ext cx="1878080" cy="451406"/>
          </a:xfrm>
          <a:prstGeom prst="rect">
            <a:avLst/>
          </a:prstGeom>
          <a:noFill/>
        </p:spPr>
        <p:txBody>
          <a:bodyPr wrap="square" rtlCol="0">
            <a:spAutoFit/>
          </a:bodyPr>
          <a:lstStyle/>
          <a:p>
            <a:pPr>
              <a:lnSpc>
                <a:spcPts val="1400"/>
              </a:lnSpc>
            </a:pPr>
            <a:r>
              <a:rPr lang="en-US" sz="1300" spc="10" baseline="0">
                <a:solidFill>
                  <a:srgbClr val="003C61"/>
                </a:solidFill>
                <a:latin typeface="Seaford" panose="00000500000000000000" pitchFamily="2" charset="0"/>
                <a:ea typeface="Verdana" panose="020B0604030504040204" pitchFamily="34" charset="0"/>
                <a:cs typeface="Calibri" panose="020F0502020204030204" pitchFamily="34" charset="0"/>
              </a:rPr>
              <a:t>DEPARTMENT OF</a:t>
            </a:r>
          </a:p>
          <a:p>
            <a:pPr>
              <a:lnSpc>
                <a:spcPts val="1400"/>
              </a:lnSpc>
            </a:pPr>
            <a:r>
              <a:rPr lang="en-US" sz="1300" spc="40" baseline="0">
                <a:solidFill>
                  <a:srgbClr val="003C61"/>
                </a:solidFill>
                <a:latin typeface="Seaford" panose="00000500000000000000" pitchFamily="2" charset="0"/>
                <a:ea typeface="Verdana" panose="020B0604030504040204" pitchFamily="34" charset="0"/>
                <a:cs typeface="Calibri" panose="020F0502020204030204" pitchFamily="34" charset="0"/>
              </a:rPr>
              <a:t>CAREER SERVICES</a:t>
            </a:r>
          </a:p>
        </p:txBody>
      </p:sp>
    </p:spTree>
    <p:extLst>
      <p:ext uri="{BB962C8B-B14F-4D97-AF65-F5344CB8AC3E}">
        <p14:creationId xmlns:p14="http://schemas.microsoft.com/office/powerpoint/2010/main" val="29971803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8" r:id="rId4"/>
    <p:sldLayoutId id="2147483665" r:id="rId5"/>
    <p:sldLayoutId id="2147483666" r:id="rId6"/>
    <p:sldLayoutId id="2147483660" r:id="rId7"/>
    <p:sldLayoutId id="2147483663" r:id="rId8"/>
    <p:sldLayoutId id="2147483659" r:id="rId9"/>
    <p:sldLayoutId id="2147483661" r:id="rId10"/>
    <p:sldLayoutId id="2147483662" r:id="rId11"/>
    <p:sldLayoutId id="2147483654"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9876"/>
        </a:buClr>
        <a:buSzPct val="85000"/>
        <a:buFont typeface="Arial" panose="020B0604020202020204" pitchFamily="34" charset="0"/>
        <a:buChar char="•"/>
        <a:defRPr sz="2800" kern="1200">
          <a:solidFill>
            <a:schemeClr val="tx2">
              <a:lumMod val="90000"/>
              <a:lumOff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09876"/>
        </a:buClr>
        <a:buSzPct val="85000"/>
        <a:buFont typeface="Wingdings" panose="05000000000000000000" pitchFamily="2" charset="2"/>
        <a:buChar char="§"/>
        <a:defRPr sz="2400" kern="1200">
          <a:solidFill>
            <a:schemeClr val="tx2">
              <a:lumMod val="90000"/>
              <a:lumOff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09876"/>
        </a:buClr>
        <a:buSzPct val="85000"/>
        <a:buFont typeface="Courier New" panose="02070309020205020404" pitchFamily="49" charset="0"/>
        <a:buChar char="o"/>
        <a:defRPr sz="2000" kern="1200">
          <a:solidFill>
            <a:schemeClr val="tx2">
              <a:lumMod val="90000"/>
              <a:lumOff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54EA0E4-1F19-5CC9-1CA6-B3A37B488BED}"/>
              </a:ext>
            </a:extLst>
          </p:cNvPr>
          <p:cNvSpPr>
            <a:spLocks noGrp="1"/>
          </p:cNvSpPr>
          <p:nvPr>
            <p:ph type="sldNum" sz="quarter" idx="4"/>
          </p:nvPr>
        </p:nvSpPr>
        <p:spPr>
          <a:xfrm>
            <a:off x="10690698" y="6356350"/>
            <a:ext cx="963038" cy="365125"/>
          </a:xfrm>
          <a:prstGeom prst="rect">
            <a:avLst/>
          </a:prstGeom>
        </p:spPr>
        <p:txBody>
          <a:bodyPr/>
          <a:lstStyle>
            <a:lvl1pPr algn="r">
              <a:defRPr sz="1200">
                <a:solidFill>
                  <a:srgbClr val="053D5F"/>
                </a:solidFill>
              </a:defRPr>
            </a:lvl1pPr>
          </a:lstStyle>
          <a:p>
            <a:fld id="{B50AF5EF-12D5-4539-BE12-523BECC15A8C}" type="slidenum">
              <a:rPr lang="en-US" smtClean="0"/>
              <a:pPr/>
              <a:t>‹#›</a:t>
            </a:fld>
            <a:endParaRPr lang="en-US"/>
          </a:p>
        </p:txBody>
      </p:sp>
    </p:spTree>
    <p:extLst>
      <p:ext uri="{BB962C8B-B14F-4D97-AF65-F5344CB8AC3E}">
        <p14:creationId xmlns:p14="http://schemas.microsoft.com/office/powerpoint/2010/main" val="530490666"/>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271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ight Triangle 5"/>
          <p:cNvSpPr/>
          <p:nvPr userDrawn="1"/>
        </p:nvSpPr>
        <p:spPr>
          <a:xfrm>
            <a:off x="10569223" y="2"/>
            <a:ext cx="986237" cy="1217082"/>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2">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54290018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9860BA-9095-AA2A-6583-25C8E674FCCF}"/>
              </a:ext>
            </a:extLst>
          </p:cNvPr>
          <p:cNvSpPr>
            <a:spLocks noGrp="1"/>
          </p:cNvSpPr>
          <p:nvPr>
            <p:ph type="body" idx="1"/>
          </p:nvPr>
        </p:nvSpPr>
        <p:spPr>
          <a:xfrm>
            <a:off x="517181" y="1497854"/>
            <a:ext cx="11136556" cy="44949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E2597614-D2F1-8703-6D97-4D5A05B0AB32}"/>
              </a:ext>
            </a:extLst>
          </p:cNvPr>
          <p:cNvSpPr>
            <a:spLocks noGrp="1"/>
          </p:cNvSpPr>
          <p:nvPr>
            <p:ph type="sldNum" sz="quarter" idx="4"/>
          </p:nvPr>
        </p:nvSpPr>
        <p:spPr>
          <a:xfrm>
            <a:off x="10690698" y="6356352"/>
            <a:ext cx="963039"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B50AF5EF-12D5-4539-BE12-523BECC15A8C}" type="slidenum">
              <a:rPr lang="en-US" smtClean="0"/>
              <a:t>‹#›</a:t>
            </a:fld>
            <a:endParaRPr lang="en-US"/>
          </a:p>
        </p:txBody>
      </p:sp>
      <p:cxnSp>
        <p:nvCxnSpPr>
          <p:cNvPr id="7" name="Straight Connector 6">
            <a:extLst>
              <a:ext uri="{FF2B5EF4-FFF2-40B4-BE49-F238E27FC236}">
                <a16:creationId xmlns:a16="http://schemas.microsoft.com/office/drawing/2014/main" id="{EB0AC967-664C-3F64-552F-523149D353EC}"/>
              </a:ext>
            </a:extLst>
          </p:cNvPr>
          <p:cNvCxnSpPr>
            <a:cxnSpLocks/>
          </p:cNvCxnSpPr>
          <p:nvPr userDrawn="1"/>
        </p:nvCxnSpPr>
        <p:spPr>
          <a:xfrm>
            <a:off x="0" y="6172202"/>
            <a:ext cx="12192000" cy="4763"/>
          </a:xfrm>
          <a:prstGeom prst="line">
            <a:avLst/>
          </a:prstGeom>
          <a:ln w="9525" cmpd="sng">
            <a:solidFill>
              <a:srgbClr val="009876"/>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picture containing icon&#10;&#10;Description automatically generated">
            <a:extLst>
              <a:ext uri="{FF2B5EF4-FFF2-40B4-BE49-F238E27FC236}">
                <a16:creationId xmlns:a16="http://schemas.microsoft.com/office/drawing/2014/main" id="{128CA486-7038-51D9-C740-A86CA8121EE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3576" y="6251861"/>
            <a:ext cx="822959" cy="548640"/>
          </a:xfrm>
          <a:prstGeom prst="rect">
            <a:avLst/>
          </a:prstGeom>
        </p:spPr>
      </p:pic>
      <p:cxnSp>
        <p:nvCxnSpPr>
          <p:cNvPr id="9" name="Straight Connector 8">
            <a:extLst>
              <a:ext uri="{FF2B5EF4-FFF2-40B4-BE49-F238E27FC236}">
                <a16:creationId xmlns:a16="http://schemas.microsoft.com/office/drawing/2014/main" id="{654DEE32-22FF-660A-1F66-FA1C04AEC95A}"/>
              </a:ext>
            </a:extLst>
          </p:cNvPr>
          <p:cNvCxnSpPr>
            <a:cxnSpLocks/>
          </p:cNvCxnSpPr>
          <p:nvPr userDrawn="1"/>
        </p:nvCxnSpPr>
        <p:spPr>
          <a:xfrm>
            <a:off x="1429403" y="6282075"/>
            <a:ext cx="0" cy="487823"/>
          </a:xfrm>
          <a:prstGeom prst="line">
            <a:avLst/>
          </a:prstGeom>
          <a:ln w="22225">
            <a:solidFill>
              <a:srgbClr val="003A5D"/>
            </a:solidFill>
          </a:ln>
        </p:spPr>
        <p:style>
          <a:lnRef idx="1">
            <a:schemeClr val="accent6"/>
          </a:lnRef>
          <a:fillRef idx="0">
            <a:schemeClr val="accent6"/>
          </a:fillRef>
          <a:effectRef idx="0">
            <a:schemeClr val="accent6"/>
          </a:effectRef>
          <a:fontRef idx="minor">
            <a:schemeClr val="tx1"/>
          </a:fontRef>
        </p:style>
      </p:cxnSp>
      <p:sp>
        <p:nvSpPr>
          <p:cNvPr id="10" name="TextBox 9">
            <a:extLst>
              <a:ext uri="{FF2B5EF4-FFF2-40B4-BE49-F238E27FC236}">
                <a16:creationId xmlns:a16="http://schemas.microsoft.com/office/drawing/2014/main" id="{20B17366-5C1A-4FB1-0CE7-4E86087B9521}"/>
              </a:ext>
            </a:extLst>
          </p:cNvPr>
          <p:cNvSpPr txBox="1"/>
          <p:nvPr userDrawn="1"/>
        </p:nvSpPr>
        <p:spPr>
          <a:xfrm>
            <a:off x="1439132" y="6305592"/>
            <a:ext cx="1878080" cy="374461"/>
          </a:xfrm>
          <a:prstGeom prst="rect">
            <a:avLst/>
          </a:prstGeom>
          <a:noFill/>
        </p:spPr>
        <p:txBody>
          <a:bodyPr wrap="square" rtlCol="0">
            <a:spAutoFit/>
          </a:bodyPr>
          <a:lstStyle/>
          <a:p>
            <a:pPr>
              <a:lnSpc>
                <a:spcPts val="1050"/>
              </a:lnSpc>
            </a:pPr>
            <a:r>
              <a:rPr lang="en-US" sz="975" spc="8" baseline="0">
                <a:solidFill>
                  <a:srgbClr val="003C61"/>
                </a:solidFill>
                <a:latin typeface="Seaford" panose="00000500000000000000" pitchFamily="2" charset="0"/>
                <a:ea typeface="Verdana" panose="020B0604030504040204" pitchFamily="34" charset="0"/>
                <a:cs typeface="Calibri" panose="020F0502020204030204" pitchFamily="34" charset="0"/>
              </a:rPr>
              <a:t>DEPARTMENT OF</a:t>
            </a:r>
          </a:p>
          <a:p>
            <a:pPr>
              <a:lnSpc>
                <a:spcPts val="1050"/>
              </a:lnSpc>
            </a:pPr>
            <a:r>
              <a:rPr lang="en-US" sz="975" spc="30" baseline="0">
                <a:solidFill>
                  <a:srgbClr val="003C61"/>
                </a:solidFill>
                <a:latin typeface="Seaford" panose="00000500000000000000" pitchFamily="2" charset="0"/>
                <a:ea typeface="Verdana" panose="020B0604030504040204" pitchFamily="34" charset="0"/>
                <a:cs typeface="Calibri" panose="020F0502020204030204" pitchFamily="34" charset="0"/>
              </a:rPr>
              <a:t>CAREER SERVICES</a:t>
            </a:r>
          </a:p>
        </p:txBody>
      </p:sp>
    </p:spTree>
    <p:extLst>
      <p:ext uri="{BB962C8B-B14F-4D97-AF65-F5344CB8AC3E}">
        <p14:creationId xmlns:p14="http://schemas.microsoft.com/office/powerpoint/2010/main" val="15401682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9876"/>
        </a:buClr>
        <a:buSzPct val="85000"/>
        <a:buFont typeface="Arial" panose="020B0604020202020204" pitchFamily="34" charset="0"/>
        <a:buChar char="•"/>
        <a:defRPr sz="2100" kern="1200">
          <a:solidFill>
            <a:schemeClr val="tx2">
              <a:lumMod val="90000"/>
              <a:lumOff val="10000"/>
            </a:schemeClr>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Clr>
          <a:srgbClr val="009876"/>
        </a:buClr>
        <a:buSzPct val="85000"/>
        <a:buFont typeface="Wingdings" panose="05000000000000000000" pitchFamily="2" charset="2"/>
        <a:buChar char="§"/>
        <a:defRPr sz="1800" kern="1200">
          <a:solidFill>
            <a:schemeClr val="tx2">
              <a:lumMod val="90000"/>
              <a:lumOff val="10000"/>
            </a:schemeClr>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Clr>
          <a:srgbClr val="009876"/>
        </a:buClr>
        <a:buSzPct val="85000"/>
        <a:buFont typeface="Courier New" panose="02070309020205020404" pitchFamily="49" charset="0"/>
        <a:buChar char="o"/>
        <a:defRPr sz="1500" kern="1200">
          <a:solidFill>
            <a:schemeClr val="tx2">
              <a:lumMod val="90000"/>
              <a:lumOff val="10000"/>
            </a:schemeClr>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mass.gov/dua/top" TargetMode="Externa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hyperlink" Target="https://www.geekykool.com/veterans-day-11-11-2024-what-it-means-to-me-geekykools-resident-veteran/" TargetMode="External"/><Relationship Id="rId2" Type="http://schemas.openxmlformats.org/officeDocument/2006/relationships/image" Target="../media/image7.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8.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dan4th/3107012743/" TargetMode="External"/><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ko/photo/820915" TargetMode="External"/><Relationship Id="rId2" Type="http://schemas.openxmlformats.org/officeDocument/2006/relationships/image" Target="../media/image13.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hyperlink" Target="https://www.rawpixel.com/search/between" TargetMode="External"/><Relationship Id="rId3" Type="http://schemas.openxmlformats.org/officeDocument/2006/relationships/hyperlink" Target="http://www.mass.gov/dua" TargetMode="External"/><Relationship Id="rId7" Type="http://schemas.openxmlformats.org/officeDocument/2006/relationships/image" Target="../media/image18.jpeg"/><Relationship Id="rId2" Type="http://schemas.openxmlformats.org/officeDocument/2006/relationships/hyperlink" Target="https://rec-hurley-appointments.eol.state.ma.us/" TargetMode="External"/><Relationship Id="rId1" Type="http://schemas.openxmlformats.org/officeDocument/2006/relationships/slideLayout" Target="../slideLayouts/slideLayout38.xml"/><Relationship Id="rId6" Type="http://schemas.openxmlformats.org/officeDocument/2006/relationships/hyperlink" Target="https://creativecommons.org/licenses/by-sa/3.0/" TargetMode="External"/><Relationship Id="rId5" Type="http://schemas.openxmlformats.org/officeDocument/2006/relationships/hyperlink" Target="https://www.picserver.org/u/unemployed.html"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mass.gov/orgs/office-of-multilingual-services?_gl=1*3rmp0s*_ga*MTI4NTgwMDY3Mi4xNzQzNjg3ODEz*_ga_MCLPEGW7WM*czE3NTI2OTAwNzQkbzE5JGcxJHQxNzUyNjkwMzI1JGo2MCRsMCRoMA.." TargetMode="Externa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hyperlink" Target="https://www.mass.gov/news/governor-healey-signs-legislation-renaming-massachusetts-rehabilitation-commission-to-massability" TargetMode="Externa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C10A4B-094C-6427-4980-D857AC1637E9}"/>
              </a:ext>
            </a:extLst>
          </p:cNvPr>
          <p:cNvSpPr txBox="1"/>
          <p:nvPr/>
        </p:nvSpPr>
        <p:spPr>
          <a:xfrm>
            <a:off x="1096518" y="158116"/>
            <a:ext cx="9223248" cy="4909036"/>
          </a:xfrm>
          <a:prstGeom prst="rect">
            <a:avLst/>
          </a:prstGeom>
          <a:noFill/>
        </p:spPr>
        <p:txBody>
          <a:bodyPr wrap="square" lIns="91440" tIns="45720" rIns="91440" bIns="45720" rtlCol="0" anchor="t">
            <a:spAutoFit/>
          </a:bodyPr>
          <a:lstStyle/>
          <a:p>
            <a:pPr algn="ctr"/>
            <a:r>
              <a:rPr lang="en-US" sz="2500" b="1" u="sng" dirty="0">
                <a:latin typeface="Calibri"/>
                <a:ea typeface="Calibri"/>
                <a:cs typeface="Calibri"/>
              </a:rPr>
              <a:t>MDCS Guidelines for Career Center Seminar Delivery</a:t>
            </a:r>
          </a:p>
          <a:p>
            <a:pPr algn="ctr"/>
            <a:endParaRPr lang="en-US" sz="1600" b="1" u="sng">
              <a:latin typeface="Calibri" panose="020F0502020204030204" pitchFamily="34" charset="0"/>
              <a:ea typeface="Calibri" panose="020F0502020204030204" pitchFamily="34" charset="0"/>
              <a:cs typeface="Calibri" panose="020F0502020204030204" pitchFamily="34" charset="0"/>
            </a:endParaRPr>
          </a:p>
          <a:p>
            <a:pPr algn="ctr"/>
            <a:r>
              <a:rPr lang="en-US" sz="1600" dirty="0">
                <a:solidFill>
                  <a:srgbClr val="0C3B5D"/>
                </a:solidFill>
                <a:latin typeface="Calibri"/>
                <a:ea typeface="Calibri"/>
                <a:cs typeface="Calibri"/>
              </a:rPr>
              <a:t>The Career Center Seminar (CCS) is the opportunity to market each Career Centers’ programs, services, and staff expertise to customers.  With that in mind, this Power Point template allows your team to creatively approach the 32 mandatory topics covered in the CCS.  Although all the topics </a:t>
            </a:r>
            <a:r>
              <a:rPr lang="en-US" sz="1600" b="1" i="1" dirty="0">
                <a:solidFill>
                  <a:srgbClr val="0C3B5D"/>
                </a:solidFill>
                <a:latin typeface="Calibri"/>
                <a:ea typeface="Calibri"/>
                <a:cs typeface="Calibri"/>
              </a:rPr>
              <a:t>are mandatory</a:t>
            </a:r>
            <a:r>
              <a:rPr lang="en-US" sz="1600" dirty="0">
                <a:solidFill>
                  <a:srgbClr val="0C3B5D"/>
                </a:solidFill>
                <a:latin typeface="Calibri"/>
                <a:ea typeface="Calibri"/>
                <a:cs typeface="Calibri"/>
              </a:rPr>
              <a:t>, Career Centers may place slides and present the topics in whatever order best suits their presentation.  Please note:</a:t>
            </a:r>
          </a:p>
          <a:p>
            <a:r>
              <a:rPr lang="en-US" sz="1600" dirty="0">
                <a:solidFill>
                  <a:srgbClr val="0C3B5D"/>
                </a:solidFill>
                <a:latin typeface="Calibri"/>
                <a:ea typeface="Calibri"/>
                <a:cs typeface="Calibri"/>
              </a:rPr>
              <a:t> </a:t>
            </a:r>
          </a:p>
          <a:p>
            <a:pPr marL="285750" indent="-285750">
              <a:buFont typeface="Arial" panose="020B0604020202020204" pitchFamily="34" charset="0"/>
              <a:buChar char="•"/>
            </a:pPr>
            <a:r>
              <a:rPr lang="en-US" sz="1600" dirty="0">
                <a:solidFill>
                  <a:srgbClr val="0C3B5D"/>
                </a:solidFill>
                <a:latin typeface="Calibri"/>
                <a:ea typeface="Calibri"/>
                <a:cs typeface="Calibri"/>
              </a:rPr>
              <a:t>Slides 1-10 are mandatory topics </a:t>
            </a:r>
            <a:r>
              <a:rPr lang="en-US" sz="1600" b="1" i="1" dirty="0">
                <a:solidFill>
                  <a:srgbClr val="0C3B5D"/>
                </a:solidFill>
                <a:latin typeface="Calibri"/>
                <a:ea typeface="Calibri"/>
                <a:cs typeface="Calibri"/>
              </a:rPr>
              <a:t>that can be customized </a:t>
            </a:r>
            <a:r>
              <a:rPr lang="en-US" sz="1600" dirty="0">
                <a:solidFill>
                  <a:srgbClr val="0C3B5D"/>
                </a:solidFill>
                <a:latin typeface="Calibri"/>
                <a:ea typeface="Calibri"/>
                <a:cs typeface="Calibri"/>
              </a:rPr>
              <a:t>by each individual Career Center. Based on Career Center choice, they can be placed anywhere in the overall presentation.</a:t>
            </a:r>
          </a:p>
          <a:p>
            <a:endParaRPr lang="en-US" sz="1600">
              <a:solidFill>
                <a:srgbClr val="0C3B5D"/>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C3B5D"/>
                </a:solidFill>
                <a:latin typeface="Calibri"/>
                <a:ea typeface="Calibri"/>
                <a:cs typeface="Calibri"/>
              </a:rPr>
              <a:t>Slides 11-19 are mandatory topics </a:t>
            </a:r>
            <a:r>
              <a:rPr lang="en-US" sz="1600" b="1" i="1" dirty="0">
                <a:solidFill>
                  <a:srgbClr val="0C3B5D"/>
                </a:solidFill>
                <a:latin typeface="Calibri"/>
                <a:ea typeface="Calibri"/>
                <a:cs typeface="Calibri"/>
              </a:rPr>
              <a:t>which cannot be altered </a:t>
            </a:r>
            <a:r>
              <a:rPr lang="en-US" sz="1600" dirty="0">
                <a:solidFill>
                  <a:srgbClr val="0C3B5D"/>
                </a:solidFill>
                <a:latin typeface="Calibri"/>
                <a:ea typeface="Calibri"/>
                <a:cs typeface="Calibri"/>
              </a:rPr>
              <a:t>from the slides provided by MDCS. Based on Career Center choice, they can be placed anywhere in the overall presentation.</a:t>
            </a:r>
          </a:p>
          <a:p>
            <a:endParaRPr lang="en-US" sz="1600">
              <a:solidFill>
                <a:srgbClr val="0C3B5D"/>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C3B5D"/>
                </a:solidFill>
                <a:latin typeface="Calibri"/>
                <a:ea typeface="Calibri"/>
                <a:cs typeface="Calibri"/>
              </a:rPr>
              <a:t>Slide 19 outlines the mandatory topics that can be </a:t>
            </a:r>
            <a:r>
              <a:rPr lang="en-US" sz="1600" b="1" i="1" dirty="0">
                <a:solidFill>
                  <a:srgbClr val="0C3B5D"/>
                </a:solidFill>
                <a:latin typeface="Calibri"/>
                <a:ea typeface="Calibri"/>
                <a:cs typeface="Calibri"/>
              </a:rPr>
              <a:t>presented in whatever way </a:t>
            </a:r>
            <a:r>
              <a:rPr lang="en-US" sz="1600" dirty="0">
                <a:solidFill>
                  <a:srgbClr val="0C3B5D"/>
                </a:solidFill>
                <a:latin typeface="Calibri"/>
                <a:ea typeface="Calibri"/>
                <a:cs typeface="Calibri"/>
              </a:rPr>
              <a:t>the Career Center feels best delivers the information to the customer.  The topics can be covered via PowerPoint slides, handouts, videos, talking points, etc.  Based on Career Center choice, they can be placed/discussed anywhere in the overall presentation. </a:t>
            </a:r>
          </a:p>
          <a:p>
            <a:pPr marL="285750" indent="-285750">
              <a:buFont typeface="Arial" panose="020B0604020202020204" pitchFamily="34" charset="0"/>
              <a:buChar char="•"/>
            </a:pPr>
            <a:endParaRPr lang="en-US" sz="1600">
              <a:solidFill>
                <a:srgbClr val="0C3B5D"/>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rgbClr val="0C3B5D"/>
                </a:solidFill>
                <a:latin typeface="Calibri"/>
                <a:ea typeface="Calibri"/>
                <a:cs typeface="Calibri"/>
              </a:rPr>
              <a:t>Career Centers can be creative with their slide formats (design, transitions, fonts, colors, images). </a:t>
            </a:r>
          </a:p>
        </p:txBody>
      </p:sp>
      <p:sp>
        <p:nvSpPr>
          <p:cNvPr id="3" name="Slide Number Placeholder 2">
            <a:extLst>
              <a:ext uri="{FF2B5EF4-FFF2-40B4-BE49-F238E27FC236}">
                <a16:creationId xmlns:a16="http://schemas.microsoft.com/office/drawing/2014/main" id="{3AA4381C-B290-E5F1-98E0-B0EA7F5B3A85}"/>
              </a:ext>
            </a:extLst>
          </p:cNvPr>
          <p:cNvSpPr>
            <a:spLocks noGrp="1"/>
          </p:cNvSpPr>
          <p:nvPr>
            <p:ph type="sldNum" sz="quarter" idx="12"/>
          </p:nvPr>
        </p:nvSpPr>
        <p:spPr/>
        <p:txBody>
          <a:bodyPr/>
          <a:lstStyle/>
          <a:p>
            <a:fld id="{B50AF5EF-12D5-4539-BE12-523BECC15A8C}" type="slidenum">
              <a:rPr lang="en-US" smtClean="0"/>
              <a:t>1</a:t>
            </a:fld>
            <a:endParaRPr lang="en-US"/>
          </a:p>
        </p:txBody>
      </p:sp>
      <p:sp>
        <p:nvSpPr>
          <p:cNvPr id="5" name="TextBox 4">
            <a:extLst>
              <a:ext uri="{FF2B5EF4-FFF2-40B4-BE49-F238E27FC236}">
                <a16:creationId xmlns:a16="http://schemas.microsoft.com/office/drawing/2014/main" id="{3FDB47C7-4B50-6801-1B29-F20532536656}"/>
              </a:ext>
            </a:extLst>
          </p:cNvPr>
          <p:cNvSpPr txBox="1"/>
          <p:nvPr/>
        </p:nvSpPr>
        <p:spPr>
          <a:xfrm>
            <a:off x="354053" y="5276701"/>
            <a:ext cx="10612870" cy="646331"/>
          </a:xfrm>
          <a:prstGeom prst="rect">
            <a:avLst/>
          </a:prstGeom>
          <a:noFill/>
        </p:spPr>
        <p:txBody>
          <a:bodyPr wrap="square">
            <a:spAutoFit/>
          </a:bodyPr>
          <a:lstStyle/>
          <a:p>
            <a:pPr marL="914400" marR="0" algn="ctr">
              <a:buNone/>
            </a:pPr>
            <a:r>
              <a:rPr lang="en-US" sz="1800" b="1">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It is each Career Center’s choice to select images for the customizable and non-customizable slides. It  must be ensured that all images are appropriate, accessible, and do not infringe on copyright.</a:t>
            </a:r>
            <a:endParaRPr lang="en-US" sz="1600" b="1">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D355A18-715E-6580-B972-3FF5FD974D39}"/>
              </a:ext>
            </a:extLst>
          </p:cNvPr>
          <p:cNvSpPr/>
          <p:nvPr/>
        </p:nvSpPr>
        <p:spPr>
          <a:xfrm>
            <a:off x="1209675" y="5276701"/>
            <a:ext cx="9715500" cy="646331"/>
          </a:xfrm>
          <a:prstGeom prst="rect">
            <a:avLst/>
          </a:prstGeom>
          <a:noFill/>
          <a:ln w="25400">
            <a:solidFill>
              <a:srgbClr val="40A2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43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271E-08ED-5A0B-9D49-CB8DF7B7B7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5FB386-7E53-E3C0-B51B-2FFBAF06E2CF}"/>
              </a:ext>
            </a:extLst>
          </p:cNvPr>
          <p:cNvSpPr>
            <a:spLocks noGrp="1"/>
          </p:cNvSpPr>
          <p:nvPr>
            <p:ph idx="1"/>
          </p:nvPr>
        </p:nvSpPr>
        <p:spPr>
          <a:xfrm>
            <a:off x="2051336" y="1727240"/>
            <a:ext cx="9012903" cy="3783544"/>
          </a:xfrm>
        </p:spPr>
        <p:txBody>
          <a:bodyPr/>
          <a:lstStyle/>
          <a:p>
            <a:pPr marL="0" indent="0">
              <a:buNone/>
            </a:pPr>
            <a:r>
              <a:rPr lang="en-US">
                <a:solidFill>
                  <a:srgbClr val="0C3B5D"/>
                </a:solidFill>
              </a:rPr>
              <a:t>Highlight the features and benefits of MassHire </a:t>
            </a:r>
            <a:r>
              <a:rPr lang="en-US" err="1">
                <a:solidFill>
                  <a:srgbClr val="0C3B5D"/>
                </a:solidFill>
              </a:rPr>
              <a:t>JobQuest</a:t>
            </a:r>
            <a:r>
              <a:rPr lang="en-US">
                <a:solidFill>
                  <a:srgbClr val="0C3B5D"/>
                </a:solidFill>
              </a:rPr>
              <a:t> (JQ) and how it can be useful in the job search. Some additional items to consider could be: </a:t>
            </a:r>
          </a:p>
          <a:p>
            <a:pPr marL="0" indent="0">
              <a:buNone/>
            </a:pPr>
            <a:endParaRPr lang="en-US">
              <a:solidFill>
                <a:srgbClr val="0C3B5D"/>
              </a:solidFill>
            </a:endParaRPr>
          </a:p>
          <a:p>
            <a:r>
              <a:rPr lang="en-US">
                <a:solidFill>
                  <a:srgbClr val="0C3B5D"/>
                </a:solidFill>
              </a:rPr>
              <a:t>A live demonstration on navigating the major JQ features</a:t>
            </a:r>
          </a:p>
          <a:p>
            <a:r>
              <a:rPr lang="en-US">
                <a:solidFill>
                  <a:srgbClr val="0C3B5D"/>
                </a:solidFill>
              </a:rPr>
              <a:t>Creating an account on </a:t>
            </a:r>
            <a:r>
              <a:rPr lang="en-US" err="1">
                <a:solidFill>
                  <a:srgbClr val="0C3B5D"/>
                </a:solidFill>
              </a:rPr>
              <a:t>MyMassGov</a:t>
            </a:r>
            <a:endParaRPr lang="en-US">
              <a:solidFill>
                <a:srgbClr val="0C3B5D"/>
              </a:solidFill>
            </a:endParaRPr>
          </a:p>
          <a:p>
            <a:r>
              <a:rPr lang="en-US">
                <a:solidFill>
                  <a:srgbClr val="0C3B5D"/>
                </a:solidFill>
              </a:rPr>
              <a:t>If applicable to your center, mentioning how most RESEA requirements can be completed within JQ (CAP, Profile, INA, Resume)</a:t>
            </a:r>
          </a:p>
          <a:p>
            <a:r>
              <a:rPr lang="en-US">
                <a:solidFill>
                  <a:srgbClr val="0C3B5D"/>
                </a:solidFill>
              </a:rPr>
              <a:t>How to use JQ to identify potential training vendors</a:t>
            </a:r>
          </a:p>
          <a:p>
            <a:r>
              <a:rPr lang="en-US">
                <a:solidFill>
                  <a:srgbClr val="0C3B5D"/>
                </a:solidFill>
              </a:rPr>
              <a:t>How to use JQ for the job match feature</a:t>
            </a:r>
          </a:p>
          <a:p>
            <a:r>
              <a:rPr lang="en-US">
                <a:solidFill>
                  <a:srgbClr val="0C3B5D"/>
                </a:solidFill>
              </a:rPr>
              <a:t>How to view events &amp; workshops/webinars at all Career Centers</a:t>
            </a:r>
          </a:p>
          <a:p>
            <a:endParaRPr lang="en-US"/>
          </a:p>
          <a:p>
            <a:pPr marL="0" indent="0">
              <a:buNone/>
            </a:pPr>
            <a:endParaRPr lang="en-US"/>
          </a:p>
        </p:txBody>
      </p:sp>
      <p:sp>
        <p:nvSpPr>
          <p:cNvPr id="3" name="Title 2">
            <a:extLst>
              <a:ext uri="{FF2B5EF4-FFF2-40B4-BE49-F238E27FC236}">
                <a16:creationId xmlns:a16="http://schemas.microsoft.com/office/drawing/2014/main" id="{B3D7DC40-949C-2BC3-A6C0-90220CF4CE34}"/>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MassHire </a:t>
            </a:r>
            <a:r>
              <a:rPr lang="en-US" sz="3500" b="1" err="1">
                <a:latin typeface="Calibri" panose="020F0502020204030204" pitchFamily="34" charset="0"/>
                <a:ea typeface="Calibri" panose="020F0502020204030204" pitchFamily="34" charset="0"/>
                <a:cs typeface="Calibri" panose="020F0502020204030204" pitchFamily="34" charset="0"/>
              </a:rPr>
              <a:t>JobQuest</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(Customizable)</a:t>
            </a:r>
          </a:p>
        </p:txBody>
      </p:sp>
      <p:sp>
        <p:nvSpPr>
          <p:cNvPr id="4" name="Slide Number Placeholder 3">
            <a:extLst>
              <a:ext uri="{FF2B5EF4-FFF2-40B4-BE49-F238E27FC236}">
                <a16:creationId xmlns:a16="http://schemas.microsoft.com/office/drawing/2014/main" id="{A16A5E76-132B-B7EA-5D03-F87DB031E7FA}"/>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10</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2006319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4A5C-4AFE-D980-B8F6-357D010D24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F84BD8-EDF7-4207-67A9-734A3C29FF64}"/>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Training Opportunities Program/Section 30</a:t>
            </a:r>
            <a:br>
              <a:rPr lang="en-US" sz="3500">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(Non-Customizable)</a:t>
            </a:r>
          </a:p>
        </p:txBody>
      </p:sp>
      <p:sp>
        <p:nvSpPr>
          <p:cNvPr id="4" name="Google Shape;198;p23">
            <a:extLst>
              <a:ext uri="{FF2B5EF4-FFF2-40B4-BE49-F238E27FC236}">
                <a16:creationId xmlns:a16="http://schemas.microsoft.com/office/drawing/2014/main" id="{B732F914-FEBE-7633-921D-C07BD34E9725}"/>
              </a:ext>
            </a:extLst>
          </p:cNvPr>
          <p:cNvSpPr txBox="1"/>
          <p:nvPr/>
        </p:nvSpPr>
        <p:spPr>
          <a:xfrm>
            <a:off x="1086242" y="1407786"/>
            <a:ext cx="9822499" cy="800189"/>
          </a:xfrm>
          <a:prstGeom prst="rect">
            <a:avLst/>
          </a:prstGeom>
          <a:noFill/>
          <a:ln>
            <a:noFill/>
          </a:ln>
        </p:spPr>
        <p:txBody>
          <a:bodyPr spcFirstLastPara="1" wrap="square" lIns="91425" tIns="91425" rIns="91425" bIns="91425" anchor="t" anchorCtr="0">
            <a:spAutoFit/>
          </a:bodyPr>
          <a:lstStyle/>
          <a:p>
            <a:pPr algn="ctr">
              <a:buClr>
                <a:srgbClr val="000000"/>
              </a:buClr>
            </a:pPr>
            <a:r>
              <a:rPr lang="en-US" sz="2000" i="1"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This is a </a:t>
            </a:r>
            <a:r>
              <a:rPr lang="en-US" sz="2000" b="1" i="1"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full-time</a:t>
            </a:r>
            <a:r>
              <a:rPr lang="en-US" sz="2000" i="1"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 training program through the Department of Unemployment Assistance (DUA) for those </a:t>
            </a:r>
            <a:r>
              <a:rPr lang="en-US" sz="2000" i="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who need new skills to get back to work.  </a:t>
            </a:r>
            <a:endParaRPr sz="2000" i="1"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 name="Google Shape;195;p23">
            <a:extLst>
              <a:ext uri="{FF2B5EF4-FFF2-40B4-BE49-F238E27FC236}">
                <a16:creationId xmlns:a16="http://schemas.microsoft.com/office/drawing/2014/main" id="{EDA93E9A-E4BB-342D-CE81-C715A37315B1}"/>
              </a:ext>
            </a:extLst>
          </p:cNvPr>
          <p:cNvSpPr txBox="1">
            <a:spLocks/>
          </p:cNvSpPr>
          <p:nvPr/>
        </p:nvSpPr>
        <p:spPr>
          <a:xfrm>
            <a:off x="121876" y="2286080"/>
            <a:ext cx="8288142" cy="3791604"/>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rgbClr val="009876"/>
              </a:buClr>
              <a:buSzPct val="85000"/>
              <a:buFont typeface="Arial" panose="020B0604020202020204" pitchFamily="34" charset="0"/>
              <a:buChar char="•"/>
              <a:defRPr sz="2100" kern="1200">
                <a:solidFill>
                  <a:schemeClr val="tx2">
                    <a:lumMod val="90000"/>
                    <a:lumOff val="10000"/>
                  </a:schemeClr>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Clr>
                <a:srgbClr val="009876"/>
              </a:buClr>
              <a:buSzPct val="85000"/>
              <a:buFont typeface="Wingdings" panose="05000000000000000000" pitchFamily="2" charset="2"/>
              <a:buChar char="§"/>
              <a:defRPr sz="1800" kern="1200">
                <a:solidFill>
                  <a:schemeClr val="tx2">
                    <a:lumMod val="90000"/>
                    <a:lumOff val="10000"/>
                  </a:schemeClr>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Clr>
                <a:srgbClr val="009876"/>
              </a:buClr>
              <a:buSzPct val="85000"/>
              <a:buFont typeface="Courier New" panose="02070309020205020404" pitchFamily="49" charset="0"/>
              <a:buChar char="o"/>
              <a:defRPr sz="1500" kern="1200">
                <a:solidFill>
                  <a:schemeClr val="tx2">
                    <a:lumMod val="90000"/>
                    <a:lumOff val="10000"/>
                  </a:schemeClr>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00" indent="-342900">
              <a:spcBef>
                <a:spcPts val="420"/>
              </a:spcBef>
              <a:buClr>
                <a:srgbClr val="002060"/>
              </a:buClr>
              <a:buSzPts val="2000"/>
            </a:pPr>
            <a:r>
              <a:rPr lang="en-US" sz="1800">
                <a:solidFill>
                  <a:srgbClr val="0C3B5D"/>
                </a:solidFill>
                <a:latin typeface="Calibri"/>
                <a:ea typeface="Calibri"/>
                <a:cs typeface="Calibri"/>
                <a:sym typeface="Calibri"/>
              </a:rPr>
              <a:t>Request the application through the online Unemployment Services for Workers account.  Customers must submit applications to DUA by the </a:t>
            </a:r>
            <a:r>
              <a:rPr lang="en-US" sz="1800" b="1">
                <a:solidFill>
                  <a:srgbClr val="0C3B5D"/>
                </a:solidFill>
                <a:latin typeface="Calibri"/>
                <a:ea typeface="Calibri"/>
                <a:cs typeface="Calibri"/>
                <a:sym typeface="Calibri"/>
              </a:rPr>
              <a:t>20th</a:t>
            </a:r>
            <a:r>
              <a:rPr lang="en-US" sz="1800">
                <a:solidFill>
                  <a:srgbClr val="0C3B5D"/>
                </a:solidFill>
                <a:latin typeface="Calibri"/>
                <a:ea typeface="Calibri"/>
                <a:cs typeface="Calibri"/>
                <a:sym typeface="Calibri"/>
              </a:rPr>
              <a:t> payable week of benefits</a:t>
            </a:r>
            <a:r>
              <a:rPr lang="en-US" sz="1800">
                <a:solidFill>
                  <a:srgbClr val="0C3B5D"/>
                </a:solidFill>
                <a:sym typeface="Arial"/>
              </a:rPr>
              <a:t>.  </a:t>
            </a:r>
            <a:endParaRPr lang="en-US" sz="1800">
              <a:solidFill>
                <a:srgbClr val="0C3B5D"/>
              </a:solidFill>
              <a:latin typeface="Calibri"/>
              <a:ea typeface="Calibri"/>
              <a:cs typeface="Calibri"/>
              <a:sym typeface="Calibri"/>
            </a:endParaRPr>
          </a:p>
          <a:p>
            <a:pPr marL="444500" indent="-342900">
              <a:spcBef>
                <a:spcPts val="0"/>
              </a:spcBef>
              <a:buClr>
                <a:srgbClr val="002060"/>
              </a:buClr>
              <a:buSzPts val="2000"/>
            </a:pPr>
            <a:r>
              <a:rPr lang="en-US" sz="1800">
                <a:solidFill>
                  <a:srgbClr val="0C3B5D"/>
                </a:solidFill>
                <a:latin typeface="Calibri"/>
                <a:ea typeface="Calibri"/>
                <a:cs typeface="Calibri"/>
                <a:sym typeface="Calibri"/>
              </a:rPr>
              <a:t>The Section 30 application</a:t>
            </a:r>
            <a:r>
              <a:rPr lang="en-US" sz="1800">
                <a:solidFill>
                  <a:srgbClr val="C00000"/>
                </a:solidFill>
                <a:latin typeface="Calibri"/>
                <a:ea typeface="Calibri"/>
                <a:cs typeface="Calibri"/>
                <a:sym typeface="Calibri"/>
              </a:rPr>
              <a:t> </a:t>
            </a:r>
            <a:r>
              <a:rPr lang="en-US" sz="1800">
                <a:solidFill>
                  <a:srgbClr val="0C3B5D"/>
                </a:solidFill>
                <a:latin typeface="Calibri"/>
                <a:ea typeface="Calibri"/>
                <a:cs typeface="Calibri"/>
                <a:sym typeface="Calibri"/>
              </a:rPr>
              <a:t>must be approved by DUA and must enhance skills for jobs that are in demand.</a:t>
            </a:r>
          </a:p>
          <a:p>
            <a:pPr marL="444500" indent="-342900">
              <a:spcBef>
                <a:spcPts val="0"/>
              </a:spcBef>
              <a:buClr>
                <a:srgbClr val="002060"/>
              </a:buClr>
              <a:buSzPts val="2000"/>
            </a:pPr>
            <a:r>
              <a:rPr lang="en-US" sz="1800">
                <a:solidFill>
                  <a:srgbClr val="0C3B5D"/>
                </a:solidFill>
                <a:latin typeface="Calibri"/>
                <a:ea typeface="Calibri"/>
                <a:cs typeface="Calibri"/>
                <a:sym typeface="Calibri"/>
              </a:rPr>
              <a:t>The training course/school must be on the Eligible Training Provider List (ETPL) in MJQ/MOSES.</a:t>
            </a:r>
          </a:p>
          <a:p>
            <a:pPr marL="444500" indent="-342900">
              <a:spcBef>
                <a:spcPts val="0"/>
              </a:spcBef>
              <a:buClr>
                <a:srgbClr val="002060"/>
              </a:buClr>
              <a:buSzPts val="2000"/>
            </a:pPr>
            <a:r>
              <a:rPr lang="en-US" sz="1800">
                <a:solidFill>
                  <a:srgbClr val="0C3B5D"/>
                </a:solidFill>
                <a:latin typeface="Calibri"/>
                <a:ea typeface="Calibri"/>
                <a:cs typeface="Calibri"/>
                <a:sym typeface="Calibri"/>
              </a:rPr>
              <a:t>Your work search requirement may be waived while attending a full-time training program.  You also may be eligible for up to an additional 26 weeks</a:t>
            </a:r>
            <a:r>
              <a:rPr lang="en-US" sz="1800" b="1">
                <a:solidFill>
                  <a:srgbClr val="0C3B5D"/>
                </a:solidFill>
                <a:latin typeface="Calibri"/>
                <a:ea typeface="Calibri"/>
                <a:cs typeface="Calibri"/>
                <a:sym typeface="Calibri"/>
              </a:rPr>
              <a:t> </a:t>
            </a:r>
            <a:r>
              <a:rPr lang="en-US" sz="1800">
                <a:solidFill>
                  <a:srgbClr val="0C3B5D"/>
                </a:solidFill>
                <a:latin typeface="Calibri"/>
                <a:ea typeface="Calibri"/>
                <a:cs typeface="Calibri"/>
                <a:sym typeface="Calibri"/>
              </a:rPr>
              <a:t>of unemployment benefits while in an approved training.</a:t>
            </a:r>
            <a:endParaRPr lang="en-US" sz="1800">
              <a:solidFill>
                <a:srgbClr val="0C3B5D"/>
              </a:solidFill>
              <a:sym typeface="Arial"/>
            </a:endParaRPr>
          </a:p>
          <a:p>
            <a:pPr marL="444500" indent="-342900">
              <a:spcBef>
                <a:spcPts val="0"/>
              </a:spcBef>
              <a:buClr>
                <a:srgbClr val="002060"/>
              </a:buClr>
              <a:buSzPts val="2000"/>
            </a:pPr>
            <a:r>
              <a:rPr lang="en-US" sz="1800" b="1">
                <a:solidFill>
                  <a:srgbClr val="0C3B5D"/>
                </a:solidFill>
                <a:latin typeface="Calibri"/>
                <a:ea typeface="Calibri"/>
                <a:cs typeface="Calibri"/>
                <a:sym typeface="Calibri"/>
              </a:rPr>
              <a:t>DUA does not pay for the training.</a:t>
            </a:r>
            <a:endParaRPr lang="en-US" sz="1800" b="1">
              <a:solidFill>
                <a:srgbClr val="0C3B5D"/>
              </a:solidFill>
              <a:sym typeface="Arial"/>
            </a:endParaRPr>
          </a:p>
          <a:p>
            <a:pPr marL="914400" lvl="2" indent="0">
              <a:spcBef>
                <a:spcPts val="220"/>
              </a:spcBef>
              <a:buClr>
                <a:srgbClr val="002060"/>
              </a:buClr>
              <a:buSzPts val="1100"/>
              <a:buNone/>
            </a:pPr>
            <a:endParaRPr lang="en-US" sz="1800">
              <a:solidFill>
                <a:srgbClr val="0C3B5D"/>
              </a:solidFill>
              <a:latin typeface="Calibri"/>
              <a:ea typeface="Calibri"/>
              <a:cs typeface="Calibri"/>
              <a:sym typeface="Calibri"/>
            </a:endParaRPr>
          </a:p>
          <a:p>
            <a:pPr marL="0" indent="0">
              <a:spcBef>
                <a:spcPts val="460"/>
              </a:spcBef>
              <a:buClr>
                <a:srgbClr val="002060"/>
              </a:buClr>
              <a:buSzPts val="2300"/>
              <a:buNone/>
            </a:pPr>
            <a:r>
              <a:rPr lang="en-US" sz="1800" i="1">
                <a:solidFill>
                  <a:srgbClr val="0C3B5D"/>
                </a:solidFill>
                <a:latin typeface="Calibri"/>
                <a:ea typeface="Calibri"/>
                <a:cs typeface="Calibri"/>
                <a:sym typeface="Calibri"/>
              </a:rPr>
              <a:t>For more information</a:t>
            </a:r>
            <a:r>
              <a:rPr lang="en-US" sz="1800">
                <a:solidFill>
                  <a:srgbClr val="0C3B5D"/>
                </a:solidFill>
                <a:latin typeface="Calibri"/>
                <a:ea typeface="Calibri"/>
                <a:cs typeface="Calibri"/>
                <a:sym typeface="Calibri"/>
              </a:rPr>
              <a:t>: </a:t>
            </a:r>
            <a:endParaRPr lang="en-US" sz="1800">
              <a:solidFill>
                <a:srgbClr val="0C3B5D"/>
              </a:solidFill>
              <a:sym typeface="Arial"/>
            </a:endParaRPr>
          </a:p>
          <a:p>
            <a:pPr marL="444500" indent="-342900">
              <a:spcBef>
                <a:spcPts val="440"/>
              </a:spcBef>
              <a:buSzPts val="2000"/>
            </a:pPr>
            <a:r>
              <a:rPr lang="en-US" sz="1800">
                <a:solidFill>
                  <a:srgbClr val="0C3B5D"/>
                </a:solidFill>
                <a:latin typeface="Calibri"/>
                <a:ea typeface="Calibri"/>
                <a:cs typeface="Calibri"/>
                <a:sym typeface="Calibri"/>
              </a:rPr>
              <a:t>Contact the TOP unit: (617)-626-5521 </a:t>
            </a:r>
            <a:r>
              <a:rPr lang="en-US" sz="1800" i="1">
                <a:solidFill>
                  <a:srgbClr val="0C3B5D"/>
                </a:solidFill>
                <a:latin typeface="Calibri"/>
                <a:ea typeface="Calibri"/>
                <a:cs typeface="Calibri"/>
                <a:sym typeface="Calibri"/>
              </a:rPr>
              <a:t>or</a:t>
            </a:r>
            <a:r>
              <a:rPr lang="en-US" sz="1800">
                <a:solidFill>
                  <a:srgbClr val="0C3B5D"/>
                </a:solidFill>
                <a:latin typeface="Calibri"/>
                <a:ea typeface="Calibri"/>
                <a:cs typeface="Calibri"/>
                <a:sym typeface="Calibri"/>
              </a:rPr>
              <a:t>  </a:t>
            </a:r>
            <a:r>
              <a:rPr lang="en-US" sz="1800" u="sng">
                <a:solidFill>
                  <a:srgbClr val="0C3B5D"/>
                </a:solidFill>
                <a:latin typeface="Calibri"/>
                <a:ea typeface="Calibri"/>
                <a:cs typeface="Calibri"/>
                <a:sym typeface="Calibri"/>
                <a:hlinkClick r:id="rId2">
                  <a:extLst>
                    <a:ext uri="{A12FA001-AC4F-418D-AE19-62706E023703}">
                      <ahyp:hlinkClr xmlns:ahyp="http://schemas.microsoft.com/office/drawing/2018/hyperlinkcolor" val="tx"/>
                    </a:ext>
                  </a:extLst>
                </a:hlinkClick>
              </a:rPr>
              <a:t>www.mass.gov/dua/top </a:t>
            </a:r>
            <a:endParaRPr lang="en-US" sz="1800">
              <a:solidFill>
                <a:srgbClr val="0C3B5D"/>
              </a:solidFill>
              <a:latin typeface="Calibri"/>
              <a:ea typeface="Calibri"/>
              <a:cs typeface="Calibri"/>
              <a:sym typeface="Calibri"/>
            </a:endParaRPr>
          </a:p>
        </p:txBody>
      </p:sp>
      <p:sp>
        <p:nvSpPr>
          <p:cNvPr id="6" name="Slide Number Placeholder 5">
            <a:extLst>
              <a:ext uri="{FF2B5EF4-FFF2-40B4-BE49-F238E27FC236}">
                <a16:creationId xmlns:a16="http://schemas.microsoft.com/office/drawing/2014/main" id="{553FAC03-71CE-CF9E-C1C4-C4D8A031CA3E}"/>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11</a:t>
            </a:fld>
            <a:endParaRPr lang="en-US" kern="0">
              <a:solidFill>
                <a:prstClr val="black">
                  <a:tint val="82000"/>
                </a:prstClr>
              </a:solidFill>
              <a:latin typeface="Arial"/>
              <a:cs typeface="Arial"/>
              <a:sym typeface="Arial"/>
            </a:endParaRPr>
          </a:p>
        </p:txBody>
      </p:sp>
      <p:pic>
        <p:nvPicPr>
          <p:cNvPr id="2" name="Picture 1">
            <a:extLst>
              <a:ext uri="{FF2B5EF4-FFF2-40B4-BE49-F238E27FC236}">
                <a16:creationId xmlns:a16="http://schemas.microsoft.com/office/drawing/2014/main" id="{98B42DAC-57E7-0DF9-7D6C-13B76FC3240A}"/>
              </a:ext>
            </a:extLst>
          </p:cNvPr>
          <p:cNvPicPr>
            <a:picLocks noChangeAspect="1"/>
          </p:cNvPicPr>
          <p:nvPr/>
        </p:nvPicPr>
        <p:blipFill>
          <a:blip r:embed="rId3"/>
          <a:srcRect t="8160" r="8631"/>
          <a:stretch>
            <a:fillRect/>
          </a:stretch>
        </p:blipFill>
        <p:spPr>
          <a:xfrm>
            <a:off x="9032415" y="3429000"/>
            <a:ext cx="2467098" cy="1650188"/>
          </a:xfrm>
          <a:prstGeom prst="rect">
            <a:avLst/>
          </a:prstGeom>
          <a:solidFill>
            <a:srgbClr val="000000">
              <a:shade val="95000"/>
            </a:srgbClr>
          </a:solidFill>
          <a:ln w="444500" cap="sq">
            <a:solidFill>
              <a:srgbClr val="009876"/>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8746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7CA63-1D23-6193-6F7E-6E078BC5F59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7B980DA-F8D6-FEFD-25A9-EFE97CF0B19C}"/>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87" y="1381125"/>
            <a:ext cx="12192000" cy="4779874"/>
          </a:xfrm>
          <a:prstGeom prst="rect">
            <a:avLst/>
          </a:prstGeom>
        </p:spPr>
      </p:pic>
      <p:sp>
        <p:nvSpPr>
          <p:cNvPr id="3" name="Title 2">
            <a:extLst>
              <a:ext uri="{FF2B5EF4-FFF2-40B4-BE49-F238E27FC236}">
                <a16:creationId xmlns:a16="http://schemas.microsoft.com/office/drawing/2014/main" id="{B263BB89-FEA6-96A4-12FF-8D05879FD9AB}"/>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Veteran Services</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(Non-Customizable)</a:t>
            </a:r>
          </a:p>
        </p:txBody>
      </p:sp>
      <p:sp>
        <p:nvSpPr>
          <p:cNvPr id="4" name="Text Box 3">
            <a:extLst>
              <a:ext uri="{FF2B5EF4-FFF2-40B4-BE49-F238E27FC236}">
                <a16:creationId xmlns:a16="http://schemas.microsoft.com/office/drawing/2014/main" id="{F1F6A8A9-640F-5D34-D835-A666CE0844F1}"/>
              </a:ext>
            </a:extLst>
          </p:cNvPr>
          <p:cNvSpPr txBox="1">
            <a:spLocks noChangeArrowheads="1"/>
          </p:cNvSpPr>
          <p:nvPr/>
        </p:nvSpPr>
        <p:spPr bwMode="auto">
          <a:xfrm>
            <a:off x="5742496" y="4658669"/>
            <a:ext cx="6243873"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7338" indent="-287338">
              <a:spcBef>
                <a:spcPct val="20000"/>
              </a:spcBef>
              <a:buChar char="•"/>
              <a:defRPr sz="3200">
                <a:solidFill>
                  <a:schemeClr val="accent2"/>
                </a:solidFill>
                <a:latin typeface="Arial" panose="020B0604020202020204" pitchFamily="34" charset="0"/>
              </a:defRPr>
            </a:lvl1pPr>
            <a:lvl2pPr marL="742950" indent="-285750">
              <a:spcBef>
                <a:spcPct val="20000"/>
              </a:spcBef>
              <a:buChar char="–"/>
              <a:defRPr sz="2800">
                <a:solidFill>
                  <a:schemeClr val="accent2"/>
                </a:solidFill>
                <a:latin typeface="Arial" panose="020B0604020202020204" pitchFamily="34" charset="0"/>
              </a:defRPr>
            </a:lvl2pPr>
            <a:lvl3pPr marL="1143000" indent="-228600">
              <a:spcBef>
                <a:spcPct val="20000"/>
              </a:spcBef>
              <a:buChar char="•"/>
              <a:defRPr sz="2400">
                <a:solidFill>
                  <a:schemeClr val="accent2"/>
                </a:solidFill>
                <a:latin typeface="Arial" panose="020B0604020202020204" pitchFamily="34" charset="0"/>
              </a:defRPr>
            </a:lvl3pPr>
            <a:lvl4pPr marL="1600200" indent="-228600">
              <a:spcBef>
                <a:spcPct val="20000"/>
              </a:spcBef>
              <a:buChar char="–"/>
              <a:defRPr sz="2000">
                <a:solidFill>
                  <a:schemeClr val="accent2"/>
                </a:solidFill>
                <a:latin typeface="Arial" panose="020B0604020202020204" pitchFamily="34" charset="0"/>
              </a:defRPr>
            </a:lvl4pPr>
            <a:lvl5pPr marL="2057400" indent="-228600">
              <a:spcBef>
                <a:spcPct val="20000"/>
              </a:spcBef>
              <a:buChar char="»"/>
              <a:defRPr sz="2000">
                <a:solidFill>
                  <a:schemeClr val="accent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defRPr>
            </a:lvl9pPr>
          </a:lstStyle>
          <a:p>
            <a:pPr>
              <a:lnSpc>
                <a:spcPct val="70000"/>
              </a:lnSpc>
              <a:spcBef>
                <a:spcPct val="0"/>
              </a:spcBef>
              <a:spcAft>
                <a:spcPts val="600"/>
              </a:spcAft>
              <a:buClr>
                <a:srgbClr val="002060"/>
              </a:buClr>
              <a:buFont typeface="Arial" panose="020B0604020202020204" pitchFamily="34" charset="0"/>
              <a:buChar char="•"/>
            </a:pPr>
            <a:r>
              <a:rPr lang="en-US" altLang="en-US" sz="210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Veterans’ Services Representative on-site</a:t>
            </a:r>
            <a:r>
              <a:rPr lang="en-US" altLang="en-US" sz="2100" i="1"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(List Name of DVOP/LVR)</a:t>
            </a:r>
          </a:p>
          <a:p>
            <a:pPr>
              <a:lnSpc>
                <a:spcPct val="70000"/>
              </a:lnSpc>
              <a:spcBef>
                <a:spcPct val="0"/>
              </a:spcBef>
              <a:spcAft>
                <a:spcPts val="600"/>
              </a:spcAft>
              <a:buClr>
                <a:srgbClr val="002060"/>
              </a:buClr>
              <a:buFont typeface="Arial" panose="020B0604020202020204" pitchFamily="34" charset="0"/>
              <a:buChar char="•"/>
            </a:pPr>
            <a:r>
              <a:rPr lang="en-US" altLang="en-US" sz="210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Individual assistance available</a:t>
            </a:r>
          </a:p>
          <a:p>
            <a:pPr>
              <a:lnSpc>
                <a:spcPct val="90000"/>
              </a:lnSpc>
              <a:spcBef>
                <a:spcPct val="0"/>
              </a:spcBef>
              <a:spcAft>
                <a:spcPts val="600"/>
              </a:spcAft>
              <a:buClr>
                <a:srgbClr val="002060"/>
              </a:buClr>
              <a:buFont typeface="Arial" panose="020B0604020202020204" pitchFamily="34" charset="0"/>
              <a:buChar char="•"/>
            </a:pPr>
            <a:r>
              <a:rPr lang="en-US" altLang="en-US" sz="210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Access to other Veterans’ services &amp; benefits</a:t>
            </a:r>
          </a:p>
        </p:txBody>
      </p:sp>
      <p:sp>
        <p:nvSpPr>
          <p:cNvPr id="6" name="TextBox 5">
            <a:extLst>
              <a:ext uri="{FF2B5EF4-FFF2-40B4-BE49-F238E27FC236}">
                <a16:creationId xmlns:a16="http://schemas.microsoft.com/office/drawing/2014/main" id="{2D358E27-8EA1-1BDB-0BEB-72E12D4DA96F}"/>
              </a:ext>
            </a:extLst>
          </p:cNvPr>
          <p:cNvSpPr txBox="1"/>
          <p:nvPr/>
        </p:nvSpPr>
        <p:spPr>
          <a:xfrm>
            <a:off x="429505" y="4732534"/>
            <a:ext cx="4876799"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buClr>
                <a:srgbClr val="000000"/>
              </a:buClr>
              <a:defRPr/>
            </a:pPr>
            <a:r>
              <a:rPr lang="en-US" sz="2400" i="1"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We proudly serve those who proudly served our country. </a:t>
            </a:r>
          </a:p>
          <a:p>
            <a:pPr algn="ctr">
              <a:buClr>
                <a:srgbClr val="000000"/>
              </a:buClr>
              <a:defRPr/>
            </a:pPr>
            <a:r>
              <a:rPr lang="en-US" sz="2400" i="1"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Thank you for your service.</a:t>
            </a:r>
          </a:p>
        </p:txBody>
      </p:sp>
      <p:sp>
        <p:nvSpPr>
          <p:cNvPr id="7" name="Slide Number Placeholder 6">
            <a:extLst>
              <a:ext uri="{FF2B5EF4-FFF2-40B4-BE49-F238E27FC236}">
                <a16:creationId xmlns:a16="http://schemas.microsoft.com/office/drawing/2014/main" id="{2A4F5371-BF05-E822-1B04-F88EEA44A3E0}"/>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12</a:t>
            </a:fld>
            <a:endParaRPr lang="en-US" kern="0">
              <a:solidFill>
                <a:prstClr val="black">
                  <a:tint val="82000"/>
                </a:prstClr>
              </a:solidFill>
              <a:latin typeface="Arial"/>
              <a:cs typeface="Arial"/>
              <a:sym typeface="Arial"/>
            </a:endParaRPr>
          </a:p>
        </p:txBody>
      </p:sp>
      <p:sp>
        <p:nvSpPr>
          <p:cNvPr id="15" name="TextBox 14">
            <a:extLst>
              <a:ext uri="{FF2B5EF4-FFF2-40B4-BE49-F238E27FC236}">
                <a16:creationId xmlns:a16="http://schemas.microsoft.com/office/drawing/2014/main" id="{18BC377B-45F9-DF40-9600-E8E92EFCC13B}"/>
              </a:ext>
            </a:extLst>
          </p:cNvPr>
          <p:cNvSpPr txBox="1"/>
          <p:nvPr/>
        </p:nvSpPr>
        <p:spPr>
          <a:xfrm>
            <a:off x="1912627" y="1719030"/>
            <a:ext cx="9428258" cy="757130"/>
          </a:xfrm>
          <a:prstGeom prst="rect">
            <a:avLst/>
          </a:prstGeom>
          <a:noFill/>
        </p:spPr>
        <p:txBody>
          <a:bodyPr wrap="square">
            <a:spAutoFit/>
          </a:bodyPr>
          <a:lstStyle/>
          <a:p>
            <a:pPr marL="0" indent="0" algn="ctr">
              <a:lnSpc>
                <a:spcPct val="90000"/>
              </a:lnSpc>
              <a:spcBef>
                <a:spcPct val="0"/>
              </a:spcBef>
              <a:spcAft>
                <a:spcPts val="600"/>
              </a:spcAft>
              <a:buClr>
                <a:srgbClr val="000000"/>
              </a:buClr>
              <a:buNone/>
            </a:pPr>
            <a:r>
              <a:rPr lang="en-US" altLang="en-US" sz="2400" b="1"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All our Veteran Customers and Eligible Spouses are entitled to receive Priority of Service across most Career Center programs and services.</a:t>
            </a:r>
          </a:p>
        </p:txBody>
      </p:sp>
    </p:spTree>
    <p:extLst>
      <p:ext uri="{BB962C8B-B14F-4D97-AF65-F5344CB8AC3E}">
        <p14:creationId xmlns:p14="http://schemas.microsoft.com/office/powerpoint/2010/main" val="103908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051D8-1F21-634D-2776-000929A403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63A1C9-8236-77FD-69D1-1A4D02A2F05A}"/>
              </a:ext>
            </a:extLst>
          </p:cNvPr>
          <p:cNvSpPr>
            <a:spLocks noGrp="1"/>
          </p:cNvSpPr>
          <p:nvPr>
            <p:ph type="ctrTitle"/>
          </p:nvPr>
        </p:nvSpPr>
        <p:spPr>
          <a:xfrm>
            <a:off x="1876115" y="488813"/>
            <a:ext cx="8229599" cy="831719"/>
          </a:xfrm>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Migrant Seasonal Farmworkers (MSFWs)</a:t>
            </a:r>
            <a:br>
              <a:rPr lang="en-US" sz="3500" b="1">
                <a:latin typeface="Calibri" panose="020F0502020204030204" pitchFamily="34" charset="0"/>
                <a:ea typeface="Calibri" panose="020F0502020204030204" pitchFamily="34" charset="0"/>
                <a:cs typeface="Calibri" panose="020F0502020204030204" pitchFamily="34" charset="0"/>
              </a:rPr>
            </a:br>
            <a:r>
              <a:rPr lang="en-US" sz="2800" b="1">
                <a:latin typeface="Calibri" panose="020F0502020204030204" pitchFamily="34" charset="0"/>
                <a:ea typeface="Calibri" panose="020F0502020204030204" pitchFamily="34" charset="0"/>
                <a:cs typeface="Calibri" panose="020F0502020204030204" pitchFamily="34" charset="0"/>
              </a:rPr>
              <a:t>Agricultural Employees</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(Non-Customizable)</a:t>
            </a:r>
          </a:p>
        </p:txBody>
      </p:sp>
      <p:sp>
        <p:nvSpPr>
          <p:cNvPr id="5" name="Google Shape;275;p31">
            <a:extLst>
              <a:ext uri="{FF2B5EF4-FFF2-40B4-BE49-F238E27FC236}">
                <a16:creationId xmlns:a16="http://schemas.microsoft.com/office/drawing/2014/main" id="{6D2413CD-D38E-96C1-64B5-C15383EAB04F}"/>
              </a:ext>
            </a:extLst>
          </p:cNvPr>
          <p:cNvSpPr txBox="1"/>
          <p:nvPr/>
        </p:nvSpPr>
        <p:spPr>
          <a:xfrm>
            <a:off x="5661967" y="2289547"/>
            <a:ext cx="6034950" cy="3785621"/>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spAutoFit/>
          </a:bodyPr>
          <a:lstStyle/>
          <a:p>
            <a:pPr algn="ctr">
              <a:buClr>
                <a:srgbClr val="000000"/>
              </a:buClr>
            </a:pPr>
            <a:r>
              <a:rPr lang="en-US" kern="0">
                <a:solidFill>
                  <a:srgbClr val="0C3B5D"/>
                </a:solidFill>
                <a:latin typeface="Calibri"/>
                <a:ea typeface="Calibri"/>
                <a:cs typeface="Calibri"/>
                <a:sym typeface="Calibri"/>
              </a:rPr>
              <a:t>There are numerous staff assisted services and referrals for customers who work in these industries including:</a:t>
            </a:r>
          </a:p>
          <a:p>
            <a:pPr algn="ctr">
              <a:buClr>
                <a:srgbClr val="000000"/>
              </a:buClr>
            </a:pPr>
            <a:endParaRPr lang="en-US" kern="0">
              <a:solidFill>
                <a:srgbClr val="0C3B5D"/>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indent="-342900">
              <a:buClr>
                <a:prstClr val="black"/>
              </a:buClr>
              <a:buSzPts val="1200"/>
              <a:buFont typeface="Arial" panose="020B0604020202020204" pitchFamily="34" charset="0"/>
              <a:buChar char="•"/>
            </a:pPr>
            <a:r>
              <a:rPr lang="en-US" kern="0">
                <a:solidFill>
                  <a:srgbClr val="0C3B5D"/>
                </a:solidFill>
                <a:latin typeface="Calibri"/>
                <a:ea typeface="Calibri"/>
                <a:cs typeface="Calibri"/>
                <a:sym typeface="Arial"/>
              </a:rPr>
              <a:t>Career guidance/counseling &amp; testing </a:t>
            </a:r>
          </a:p>
          <a:p>
            <a:pPr marL="342900" indent="-342900">
              <a:buClr>
                <a:prstClr val="black"/>
              </a:buClr>
              <a:buSzPts val="1200"/>
              <a:buFont typeface="Arial" panose="020B0604020202020204" pitchFamily="34" charset="0"/>
              <a:buChar char="•"/>
            </a:pPr>
            <a:r>
              <a:rPr lang="en-US" kern="0">
                <a:solidFill>
                  <a:srgbClr val="0C3B5D"/>
                </a:solidFill>
                <a:latin typeface="Calibri"/>
                <a:ea typeface="Calibri"/>
                <a:cs typeface="Calibri"/>
                <a:sym typeface="Arial"/>
              </a:rPr>
              <a:t>Assistance registering for services, job development, job training, and job referral services</a:t>
            </a:r>
          </a:p>
          <a:p>
            <a:pPr marL="342900" indent="-342900">
              <a:buClr>
                <a:prstClr val="black"/>
              </a:buClr>
              <a:buSzPts val="1200"/>
              <a:buFont typeface="Arial" panose="020B0604020202020204" pitchFamily="34" charset="0"/>
              <a:buChar char="•"/>
            </a:pPr>
            <a:r>
              <a:rPr lang="en-US" kern="0">
                <a:solidFill>
                  <a:srgbClr val="0C3B5D"/>
                </a:solidFill>
                <a:latin typeface="Calibri"/>
                <a:ea typeface="Calibri"/>
                <a:cs typeface="Calibri"/>
                <a:sym typeface="Arial"/>
              </a:rPr>
              <a:t>Language assistance services</a:t>
            </a:r>
          </a:p>
          <a:p>
            <a:pPr marL="342900" indent="-342900">
              <a:buClr>
                <a:prstClr val="black"/>
              </a:buClr>
              <a:buSzPts val="1200"/>
              <a:buFont typeface="Arial" panose="020B0604020202020204" pitchFamily="34" charset="0"/>
              <a:buChar char="•"/>
            </a:pPr>
            <a:r>
              <a:rPr lang="en-US" kern="0">
                <a:solidFill>
                  <a:srgbClr val="0C3B5D"/>
                </a:solidFill>
                <a:latin typeface="Calibri"/>
                <a:ea typeface="Calibri"/>
                <a:cs typeface="Calibri"/>
                <a:sym typeface="Arial"/>
              </a:rPr>
              <a:t>Access to labor market information, job orders, and recruitments </a:t>
            </a:r>
          </a:p>
          <a:p>
            <a:pPr marL="342900" indent="-342900">
              <a:buClr>
                <a:prstClr val="black"/>
              </a:buClr>
              <a:buSzPts val="1200"/>
              <a:buFont typeface="Arial" panose="020B0604020202020204" pitchFamily="34" charset="0"/>
              <a:buChar char="•"/>
            </a:pPr>
            <a:r>
              <a:rPr lang="en-US" kern="0">
                <a:solidFill>
                  <a:srgbClr val="0C3B5D"/>
                </a:solidFill>
                <a:latin typeface="Calibri"/>
                <a:ea typeface="Calibri"/>
                <a:cs typeface="Calibri"/>
                <a:sym typeface="Arial"/>
              </a:rPr>
              <a:t>Referrals to:</a:t>
            </a:r>
          </a:p>
          <a:p>
            <a:pPr marL="0" lvl="2">
              <a:buClr>
                <a:prstClr val="black"/>
              </a:buClr>
              <a:buSzPts val="1200"/>
            </a:pPr>
            <a:r>
              <a:rPr lang="en-US" kern="0">
                <a:solidFill>
                  <a:srgbClr val="0C3B5D"/>
                </a:solidFill>
                <a:latin typeface="Calibri"/>
                <a:ea typeface="Calibri"/>
                <a:cs typeface="Calibri"/>
                <a:sym typeface="Arial"/>
              </a:rPr>
              <a:t>	* Migrant health providers</a:t>
            </a:r>
          </a:p>
          <a:p>
            <a:pPr marL="0" lvl="2">
              <a:buClr>
                <a:prstClr val="black"/>
              </a:buClr>
              <a:buSzPts val="1200"/>
            </a:pPr>
            <a:r>
              <a:rPr lang="en-US" kern="0">
                <a:solidFill>
                  <a:srgbClr val="0C3B5D"/>
                </a:solidFill>
                <a:latin typeface="Calibri"/>
                <a:ea typeface="Calibri"/>
                <a:cs typeface="Calibri"/>
                <a:sym typeface="Arial"/>
              </a:rPr>
              <a:t>	* Migrant education </a:t>
            </a:r>
          </a:p>
          <a:p>
            <a:pPr marL="0" lvl="2">
              <a:buClr>
                <a:prstClr val="black"/>
              </a:buClr>
              <a:buSzPts val="1200"/>
            </a:pPr>
            <a:r>
              <a:rPr lang="en-US" kern="0">
                <a:solidFill>
                  <a:srgbClr val="0C3B5D"/>
                </a:solidFill>
                <a:latin typeface="Calibri"/>
                <a:ea typeface="Calibri"/>
                <a:cs typeface="Calibri"/>
                <a:sym typeface="Arial"/>
              </a:rPr>
              <a:t>      	* Enforcement agencies &amp; filing complaints</a:t>
            </a:r>
            <a:endParaRPr lang="en-US" kern="0">
              <a:solidFill>
                <a:srgbClr val="0C3B5D"/>
              </a:solidFill>
              <a:latin typeface="Calibri"/>
              <a:ea typeface="Calibri"/>
              <a:cs typeface="Calibri"/>
              <a:sym typeface="Calibri"/>
            </a:endParaRPr>
          </a:p>
        </p:txBody>
      </p:sp>
      <p:grpSp>
        <p:nvGrpSpPr>
          <p:cNvPr id="20" name="Group 19">
            <a:extLst>
              <a:ext uri="{FF2B5EF4-FFF2-40B4-BE49-F238E27FC236}">
                <a16:creationId xmlns:a16="http://schemas.microsoft.com/office/drawing/2014/main" id="{66CBA56A-3A0F-20B3-4D0F-74D70FFC427B}"/>
              </a:ext>
            </a:extLst>
          </p:cNvPr>
          <p:cNvGrpSpPr/>
          <p:nvPr/>
        </p:nvGrpSpPr>
        <p:grpSpPr>
          <a:xfrm>
            <a:off x="1746664" y="1510901"/>
            <a:ext cx="8488500" cy="800219"/>
            <a:chOff x="1746664" y="5404145"/>
            <a:chExt cx="8488500" cy="800219"/>
          </a:xfrm>
        </p:grpSpPr>
        <p:sp>
          <p:nvSpPr>
            <p:cNvPr id="6" name="TextBox 5">
              <a:extLst>
                <a:ext uri="{FF2B5EF4-FFF2-40B4-BE49-F238E27FC236}">
                  <a16:creationId xmlns:a16="http://schemas.microsoft.com/office/drawing/2014/main" id="{27B5B653-E7F0-D607-102C-74C0D461A1DC}"/>
                </a:ext>
              </a:extLst>
            </p:cNvPr>
            <p:cNvSpPr txBox="1"/>
            <p:nvPr/>
          </p:nvSpPr>
          <p:spPr>
            <a:xfrm>
              <a:off x="1746664" y="5404145"/>
              <a:ext cx="8488500" cy="800219"/>
            </a:xfrm>
            <a:prstGeom prst="rect">
              <a:avLst/>
            </a:prstGeom>
            <a:noFill/>
          </p:spPr>
          <p:txBody>
            <a:bodyPr wrap="square" lIns="91440" tIns="45720" rIns="91440" bIns="45720" rtlCol="0" anchor="t">
              <a:spAutoFit/>
            </a:bodyPr>
            <a:lstStyle/>
            <a:p>
              <a:pPr algn="ctr">
                <a:buClr>
                  <a:srgbClr val="000000"/>
                </a:buClr>
              </a:pPr>
              <a:r>
                <a:rPr lang="en-US" sz="1600" b="1" kern="0">
                  <a:solidFill>
                    <a:srgbClr val="000000"/>
                  </a:solidFill>
                  <a:latin typeface="Calibri"/>
                  <a:ea typeface="Calibri"/>
                  <a:cs typeface="Calibri"/>
                  <a:sym typeface="Arial"/>
                </a:rPr>
                <a:t>Farmworker</a:t>
              </a:r>
              <a:r>
                <a:rPr lang="en-US" sz="1600" kern="0">
                  <a:solidFill>
                    <a:srgbClr val="000000"/>
                  </a:solidFill>
                  <a:latin typeface="Calibri"/>
                  <a:ea typeface="Calibri"/>
                  <a:cs typeface="Calibri"/>
                  <a:sym typeface="Arial"/>
                </a:rPr>
                <a:t> means an individual employed in seasonal or periodic farm work who goes to live temporarily where they work (migrates) and then returns to their home during the off-season.</a:t>
              </a:r>
            </a:p>
            <a:p>
              <a:pPr>
                <a:buClr>
                  <a:srgbClr val="000000"/>
                </a:buClr>
              </a:pPr>
              <a:endParaRPr lang="en-US" sz="1400"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95AF668-6799-08D8-F7A0-E06C090ED71E}"/>
                </a:ext>
              </a:extLst>
            </p:cNvPr>
            <p:cNvSpPr/>
            <p:nvPr/>
          </p:nvSpPr>
          <p:spPr>
            <a:xfrm>
              <a:off x="1998395" y="5423645"/>
              <a:ext cx="8229599" cy="583374"/>
            </a:xfrm>
            <a:prstGeom prst="roundRect">
              <a:avLst/>
            </a:prstGeom>
            <a:noFill/>
            <a:ln>
              <a:solidFill>
                <a:srgbClr val="43AB95"/>
              </a:solidFill>
            </a:ln>
          </p:spPr>
          <p:style>
            <a:lnRef idx="2">
              <a:schemeClr val="accent6"/>
            </a:lnRef>
            <a:fillRef idx="1">
              <a:schemeClr val="lt1"/>
            </a:fillRef>
            <a:effectRef idx="0">
              <a:schemeClr val="accent6"/>
            </a:effectRef>
            <a:fontRef idx="minor">
              <a:schemeClr val="dk1"/>
            </a:fontRef>
          </p:style>
          <p:txBody>
            <a:bodyPr rtlCol="0" anchor="ctr"/>
            <a:lstStyle/>
            <a:p>
              <a:pPr algn="ctr">
                <a:buClr>
                  <a:srgbClr val="000000"/>
                </a:buClr>
              </a:pPr>
              <a:endParaRPr lang="en-US" sz="1400" kern="0">
                <a:solidFill>
                  <a:prstClr val="black"/>
                </a:solidFill>
                <a:highlight>
                  <a:srgbClr val="53BBA5"/>
                </a:highlight>
                <a:latin typeface="Aptos" panose="02110004020202020204"/>
                <a:sym typeface="Arial"/>
              </a:endParaRPr>
            </a:p>
          </p:txBody>
        </p:sp>
      </p:grpSp>
      <p:sp>
        <p:nvSpPr>
          <p:cNvPr id="8" name="Slide Number Placeholder 7">
            <a:extLst>
              <a:ext uri="{FF2B5EF4-FFF2-40B4-BE49-F238E27FC236}">
                <a16:creationId xmlns:a16="http://schemas.microsoft.com/office/drawing/2014/main" id="{D6E9C1EF-A8A4-7880-A4D8-7F487A02922D}"/>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13</a:t>
            </a:fld>
            <a:endParaRPr lang="en-US" kern="0">
              <a:solidFill>
                <a:prstClr val="black">
                  <a:tint val="82000"/>
                </a:prstClr>
              </a:solidFill>
              <a:latin typeface="Arial"/>
              <a:cs typeface="Arial"/>
              <a:sym typeface="Arial"/>
            </a:endParaRPr>
          </a:p>
        </p:txBody>
      </p:sp>
      <p:grpSp>
        <p:nvGrpSpPr>
          <p:cNvPr id="19" name="Group 18">
            <a:extLst>
              <a:ext uri="{FF2B5EF4-FFF2-40B4-BE49-F238E27FC236}">
                <a16:creationId xmlns:a16="http://schemas.microsoft.com/office/drawing/2014/main" id="{E90AB2CA-4010-2F1F-8BE2-E04B5B6C2B13}"/>
              </a:ext>
            </a:extLst>
          </p:cNvPr>
          <p:cNvGrpSpPr/>
          <p:nvPr/>
        </p:nvGrpSpPr>
        <p:grpSpPr>
          <a:xfrm>
            <a:off x="495083" y="2289547"/>
            <a:ext cx="4554059" cy="3785621"/>
            <a:chOff x="403112" y="1490933"/>
            <a:chExt cx="6749856" cy="4600796"/>
          </a:xfrm>
        </p:grpSpPr>
        <p:sp>
          <p:nvSpPr>
            <p:cNvPr id="14" name="Rectangle 13">
              <a:extLst>
                <a:ext uri="{FF2B5EF4-FFF2-40B4-BE49-F238E27FC236}">
                  <a16:creationId xmlns:a16="http://schemas.microsoft.com/office/drawing/2014/main" id="{A7F8CD66-D0C7-E175-9311-BF6B6A534907}"/>
                </a:ext>
              </a:extLst>
            </p:cNvPr>
            <p:cNvSpPr/>
            <p:nvPr/>
          </p:nvSpPr>
          <p:spPr>
            <a:xfrm>
              <a:off x="403112" y="1490933"/>
              <a:ext cx="6749856" cy="4600796"/>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5" name="Picture 14" descr="Person in field">
              <a:extLst>
                <a:ext uri="{FF2B5EF4-FFF2-40B4-BE49-F238E27FC236}">
                  <a16:creationId xmlns:a16="http://schemas.microsoft.com/office/drawing/2014/main" id="{B12E3295-1CF5-E999-4EF2-09CD38822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947" y="3963995"/>
              <a:ext cx="3223650" cy="1948938"/>
            </a:xfrm>
            <a:prstGeom prst="rect">
              <a:avLst/>
            </a:prstGeom>
            <a:ln>
              <a:noFill/>
            </a:ln>
            <a:effectLst>
              <a:outerShdw blurRad="190500" algn="tl" rotWithShape="0">
                <a:srgbClr val="000000">
                  <a:alpha val="70000"/>
                </a:srgbClr>
              </a:outerShdw>
            </a:effectLst>
          </p:spPr>
        </p:pic>
        <p:pic>
          <p:nvPicPr>
            <p:cNvPr id="16" name="Picture 15" descr="Person planting trees from boxes in farm">
              <a:extLst>
                <a:ext uri="{FF2B5EF4-FFF2-40B4-BE49-F238E27FC236}">
                  <a16:creationId xmlns:a16="http://schemas.microsoft.com/office/drawing/2014/main" id="{85A3A9D0-C4F0-55BF-6D03-1F8E27F5B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21" y="1697689"/>
              <a:ext cx="2868399" cy="1980664"/>
            </a:xfrm>
            <a:prstGeom prst="rect">
              <a:avLst/>
            </a:prstGeom>
            <a:ln>
              <a:noFill/>
            </a:ln>
            <a:effectLst>
              <a:outerShdw blurRad="190500" algn="tl" rotWithShape="0">
                <a:srgbClr val="000000">
                  <a:alpha val="70000"/>
                </a:srgbClr>
              </a:outerShdw>
            </a:effectLst>
          </p:spPr>
        </p:pic>
        <p:pic>
          <p:nvPicPr>
            <p:cNvPr id="17" name="Picture 16" descr="Woman with tablet in field">
              <a:extLst>
                <a:ext uri="{FF2B5EF4-FFF2-40B4-BE49-F238E27FC236}">
                  <a16:creationId xmlns:a16="http://schemas.microsoft.com/office/drawing/2014/main" id="{4397F382-70F1-F7B3-F65B-6C5E6F600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26" y="3870522"/>
              <a:ext cx="3030176" cy="2020117"/>
            </a:xfrm>
            <a:prstGeom prst="rect">
              <a:avLst/>
            </a:prstGeom>
            <a:ln>
              <a:noFill/>
            </a:ln>
            <a:effectLst>
              <a:outerShdw blurRad="190500" algn="tl" rotWithShape="0">
                <a:srgbClr val="000000">
                  <a:alpha val="70000"/>
                </a:srgbClr>
              </a:outerShdw>
            </a:effectLst>
          </p:spPr>
        </p:pic>
        <p:pic>
          <p:nvPicPr>
            <p:cNvPr id="18" name="Picture 17" descr="Aerial view of harvester">
              <a:extLst>
                <a:ext uri="{FF2B5EF4-FFF2-40B4-BE49-F238E27FC236}">
                  <a16:creationId xmlns:a16="http://schemas.microsoft.com/office/drawing/2014/main" id="{17EA393A-52B9-2A86-990C-EEFE5EDE3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7231" y="1753781"/>
              <a:ext cx="3076809" cy="1954051"/>
            </a:xfrm>
            <a:prstGeom prst="rect">
              <a:avLst/>
            </a:prstGeom>
          </p:spPr>
        </p:pic>
      </p:grpSp>
    </p:spTree>
    <p:extLst>
      <p:ext uri="{BB962C8B-B14F-4D97-AF65-F5344CB8AC3E}">
        <p14:creationId xmlns:p14="http://schemas.microsoft.com/office/powerpoint/2010/main" val="185782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35F2-1043-DA44-383B-341B4740E4FC}"/>
            </a:ext>
          </a:extLst>
        </p:cNvPr>
        <p:cNvGrpSpPr/>
        <p:nvPr/>
      </p:nvGrpSpPr>
      <p:grpSpPr>
        <a:xfrm>
          <a:off x="0" y="0"/>
          <a:ext cx="0" cy="0"/>
          <a:chOff x="0" y="0"/>
          <a:chExt cx="0" cy="0"/>
        </a:xfrm>
      </p:grpSpPr>
      <p:pic>
        <p:nvPicPr>
          <p:cNvPr id="2" name="Picture 1" descr="A close-up of several dollar bills&#10;&#10;Description automatically generated">
            <a:extLst>
              <a:ext uri="{FF2B5EF4-FFF2-40B4-BE49-F238E27FC236}">
                <a16:creationId xmlns:a16="http://schemas.microsoft.com/office/drawing/2014/main" id="{0DDBC734-71BA-27AE-531B-3D079213DB77}"/>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29882"/>
          <a:stretch/>
        </p:blipFill>
        <p:spPr>
          <a:xfrm>
            <a:off x="0" y="1345593"/>
            <a:ext cx="12192000" cy="4827677"/>
          </a:xfrm>
          <a:prstGeom prst="rect">
            <a:avLst/>
          </a:prstGeom>
          <a:ln>
            <a:noFill/>
          </a:ln>
          <a:effectLst>
            <a:outerShdw blurRad="330200" algn="tl" rotWithShape="0">
              <a:schemeClr val="bg1">
                <a:lumMod val="85000"/>
                <a:alpha val="60000"/>
              </a:schemeClr>
            </a:outerShdw>
          </a:effectLst>
        </p:spPr>
      </p:pic>
      <p:sp>
        <p:nvSpPr>
          <p:cNvPr id="3" name="Title 2">
            <a:extLst>
              <a:ext uri="{FF2B5EF4-FFF2-40B4-BE49-F238E27FC236}">
                <a16:creationId xmlns:a16="http://schemas.microsoft.com/office/drawing/2014/main" id="{94FFA26B-AC95-FC92-D7BD-B88634319FB9}"/>
              </a:ext>
            </a:extLst>
          </p:cNvPr>
          <p:cNvSpPr>
            <a:spLocks noGrp="1"/>
          </p:cNvSpPr>
          <p:nvPr>
            <p:ph type="ctrTitle"/>
          </p:nvPr>
        </p:nvSpPr>
        <p:spPr/>
        <p:txBody>
          <a:bodyPr lIns="91440" tIns="45720" rIns="91440" bIns="45720" anchor="b"/>
          <a:lstStyle/>
          <a:p>
            <a:r>
              <a:rPr lang="en-US" sz="3500" b="1">
                <a:latin typeface="Calibri"/>
                <a:ea typeface="Calibri"/>
                <a:cs typeface="Calibri"/>
              </a:rPr>
              <a:t>Work Opportunity Tax Credit - WOTC</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a:ea typeface="Calibri"/>
                <a:cs typeface="Calibri"/>
              </a:rPr>
              <a:t>(Non-Customizable)</a:t>
            </a:r>
          </a:p>
        </p:txBody>
      </p:sp>
      <p:sp>
        <p:nvSpPr>
          <p:cNvPr id="4" name="Google Shape;290;p33">
            <a:extLst>
              <a:ext uri="{FF2B5EF4-FFF2-40B4-BE49-F238E27FC236}">
                <a16:creationId xmlns:a16="http://schemas.microsoft.com/office/drawing/2014/main" id="{4B4347FF-E257-02F9-4FA4-6F7D81EC7255}"/>
              </a:ext>
            </a:extLst>
          </p:cNvPr>
          <p:cNvSpPr txBox="1">
            <a:spLocks/>
          </p:cNvSpPr>
          <p:nvPr/>
        </p:nvSpPr>
        <p:spPr>
          <a:xfrm>
            <a:off x="1158310" y="1650327"/>
            <a:ext cx="9532388" cy="4494068"/>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rgbClr val="009876"/>
              </a:buClr>
              <a:buSzPct val="85000"/>
              <a:buFont typeface="Arial" panose="020B0604020202020204" pitchFamily="34" charset="0"/>
              <a:buChar char="•"/>
              <a:defRPr sz="2100" kern="1200">
                <a:solidFill>
                  <a:schemeClr val="tx2">
                    <a:lumMod val="90000"/>
                    <a:lumOff val="10000"/>
                  </a:schemeClr>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Clr>
                <a:srgbClr val="009876"/>
              </a:buClr>
              <a:buSzPct val="85000"/>
              <a:buFont typeface="Wingdings" panose="05000000000000000000" pitchFamily="2" charset="2"/>
              <a:buChar char="§"/>
              <a:defRPr sz="1800" kern="1200">
                <a:solidFill>
                  <a:schemeClr val="tx2">
                    <a:lumMod val="90000"/>
                    <a:lumOff val="10000"/>
                  </a:schemeClr>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Clr>
                <a:srgbClr val="009876"/>
              </a:buClr>
              <a:buSzPct val="85000"/>
              <a:buFont typeface="Courier New" panose="02070309020205020404" pitchFamily="49" charset="0"/>
              <a:buChar char="o"/>
              <a:defRPr sz="1500" kern="1200">
                <a:solidFill>
                  <a:schemeClr val="tx2">
                    <a:lumMod val="90000"/>
                    <a:lumOff val="10000"/>
                  </a:schemeClr>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spcBef>
                <a:spcPts val="0"/>
              </a:spcBef>
              <a:buClr>
                <a:srgbClr val="002060"/>
              </a:buClr>
              <a:buSzPts val="2200"/>
              <a:buNone/>
            </a:pPr>
            <a:r>
              <a:rPr lang="en-US" sz="1800">
                <a:solidFill>
                  <a:srgbClr val="002060"/>
                </a:solidFill>
                <a:latin typeface="Calibri"/>
                <a:ea typeface="Calibri"/>
                <a:cs typeface="Calibri"/>
                <a:sym typeface="Calibri"/>
              </a:rPr>
              <a:t>The WOTC Program provides tax credit to companies that hire jobseekers from nine targeted groups who face significant barriers to employment. The targeted jobseeker groups include:</a:t>
            </a:r>
          </a:p>
          <a:p>
            <a:pPr marL="114300" indent="0" algn="ctr">
              <a:spcBef>
                <a:spcPts val="0"/>
              </a:spcBef>
              <a:buClr>
                <a:srgbClr val="002060"/>
              </a:buClr>
              <a:buSzPts val="2200"/>
              <a:buNone/>
            </a:pP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Qualified Veterans</a:t>
            </a: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Vocational Rehab referred individuals</a:t>
            </a: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Qualified long-term unemployed jobseekers</a:t>
            </a: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Recipients of Temporary Assistance for Needy Families (TANF)</a:t>
            </a: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Food Stamp (SNAP) recipients</a:t>
            </a: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Designated community residents living in Empowerment Zones</a:t>
            </a: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Returning Citizens</a:t>
            </a: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Supplemental Security Income recipients</a:t>
            </a:r>
            <a:endParaRPr lang="en-US" sz="1800">
              <a:solidFill>
                <a:srgbClr val="002060"/>
              </a:solidFill>
              <a:sym typeface="Arial"/>
            </a:endParaRPr>
          </a:p>
          <a:p>
            <a:pPr marL="571500" indent="-457200">
              <a:spcBef>
                <a:spcPts val="400"/>
              </a:spcBef>
              <a:buClr>
                <a:srgbClr val="002060"/>
              </a:buClr>
              <a:buSzPts val="2000"/>
              <a:buFont typeface="+mj-lt"/>
              <a:buAutoNum type="arabicPeriod"/>
            </a:pPr>
            <a:r>
              <a:rPr lang="en-US" sz="1800">
                <a:solidFill>
                  <a:srgbClr val="002060"/>
                </a:solidFill>
                <a:latin typeface="Calibri"/>
                <a:ea typeface="Calibri"/>
                <a:cs typeface="Calibri"/>
                <a:sym typeface="Calibri"/>
              </a:rPr>
              <a:t>Summer youth employees living in Empowerment Zones</a:t>
            </a:r>
          </a:p>
          <a:p>
            <a:pPr marL="114300" indent="0">
              <a:spcBef>
                <a:spcPts val="400"/>
              </a:spcBef>
              <a:buClr>
                <a:srgbClr val="002060"/>
              </a:buClr>
              <a:buSzPts val="2000"/>
              <a:buNone/>
            </a:pPr>
            <a:endParaRPr lang="en-US" sz="1800">
              <a:solidFill>
                <a:srgbClr val="002060"/>
              </a:solidFill>
              <a:latin typeface="Calibri"/>
              <a:ea typeface="Calibri"/>
              <a:cs typeface="Calibri"/>
              <a:sym typeface="Calibri"/>
            </a:endParaRPr>
          </a:p>
          <a:p>
            <a:pPr marL="0" indent="0" algn="ctr">
              <a:spcBef>
                <a:spcPts val="440"/>
              </a:spcBef>
              <a:buClr>
                <a:srgbClr val="002060"/>
              </a:buClr>
              <a:buSzPts val="2200"/>
              <a:buNone/>
            </a:pPr>
            <a:r>
              <a:rPr lang="en-US" sz="1800">
                <a:solidFill>
                  <a:srgbClr val="002060"/>
                </a:solidFill>
                <a:latin typeface="Calibri"/>
                <a:ea typeface="Calibri"/>
                <a:cs typeface="Calibri"/>
                <a:sym typeface="Calibri"/>
              </a:rPr>
              <a:t>Please contact Career Center staff for more information or call </a:t>
            </a:r>
            <a:r>
              <a:rPr lang="en-US" altLang="en-US" sz="1800">
                <a:solidFill>
                  <a:srgbClr val="002060"/>
                </a:solidFill>
                <a:ea typeface="Calibri" panose="020F0502020204030204" pitchFamily="34" charset="0"/>
                <a:sym typeface="Arial"/>
              </a:rPr>
              <a:t>(617) 626-5353</a:t>
            </a:r>
            <a:endParaRPr lang="en-US" sz="1800">
              <a:solidFill>
                <a:srgbClr val="002060"/>
              </a:solidFill>
              <a:ea typeface="Calibri" panose="020F0502020204030204" pitchFamily="34" charset="0"/>
              <a:sym typeface="Arial"/>
            </a:endParaRPr>
          </a:p>
          <a:p>
            <a:pPr marL="114300" indent="0">
              <a:spcBef>
                <a:spcPts val="560"/>
              </a:spcBef>
              <a:buClr>
                <a:srgbClr val="002060"/>
              </a:buClr>
              <a:buSzPts val="2800"/>
              <a:buNone/>
            </a:pPr>
            <a:endParaRPr lang="en-US" sz="1800">
              <a:solidFill>
                <a:srgbClr val="002060"/>
              </a:solidFill>
              <a:latin typeface="Calibri"/>
              <a:ea typeface="Calibri"/>
              <a:cs typeface="Calibri"/>
              <a:sym typeface="Calibri"/>
            </a:endParaRPr>
          </a:p>
          <a:p>
            <a:pPr marL="114300" indent="0">
              <a:spcBef>
                <a:spcPts val="560"/>
              </a:spcBef>
              <a:buClr>
                <a:srgbClr val="002060"/>
              </a:buClr>
              <a:buSzPts val="2800"/>
              <a:buNone/>
            </a:pPr>
            <a:endParaRPr lang="en-US" sz="1800">
              <a:solidFill>
                <a:srgbClr val="002060"/>
              </a:solidFill>
              <a:latin typeface="Calibri"/>
              <a:ea typeface="Calibri"/>
              <a:cs typeface="Calibri"/>
              <a:sym typeface="Calibri"/>
            </a:endParaRPr>
          </a:p>
        </p:txBody>
      </p:sp>
      <p:sp>
        <p:nvSpPr>
          <p:cNvPr id="5" name="Slide Number Placeholder 4">
            <a:extLst>
              <a:ext uri="{FF2B5EF4-FFF2-40B4-BE49-F238E27FC236}">
                <a16:creationId xmlns:a16="http://schemas.microsoft.com/office/drawing/2014/main" id="{50E62003-A8F1-3F67-E570-A8B8BA5ECFC3}"/>
              </a:ext>
            </a:extLst>
          </p:cNvPr>
          <p:cNvSpPr>
            <a:spLocks noGrp="1"/>
          </p:cNvSpPr>
          <p:nvPr>
            <p:ph type="sldNum" sz="quarter" idx="12"/>
          </p:nvPr>
        </p:nvSpPr>
        <p:spPr/>
        <p:txBody>
          <a:bodyPr/>
          <a:lstStyle/>
          <a:p>
            <a:pPr>
              <a:buClr>
                <a:srgbClr val="000000"/>
              </a:buClr>
            </a:pPr>
            <a:fld id="{B50AF5EF-12D5-4539-BE12-523BECC15A8C}" type="slidenum">
              <a:rPr lang="en-US" kern="0" smtClean="0">
                <a:solidFill>
                  <a:prstClr val="black">
                    <a:tint val="82000"/>
                  </a:prstClr>
                </a:solidFill>
                <a:latin typeface="Arial"/>
                <a:cs typeface="Arial"/>
                <a:sym typeface="Arial"/>
              </a:rPr>
              <a:pPr>
                <a:buClr>
                  <a:srgbClr val="000000"/>
                </a:buClr>
              </a:pPr>
              <a:t>14</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2696976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E0C40-88A9-1EC4-EBC8-3278250D1DA7}"/>
              </a:ext>
            </a:extLst>
          </p:cNvPr>
          <p:cNvSpPr>
            <a:spLocks noGrp="1"/>
          </p:cNvSpPr>
          <p:nvPr>
            <p:ph idx="1"/>
          </p:nvPr>
        </p:nvSpPr>
        <p:spPr>
          <a:xfrm>
            <a:off x="4160519" y="3276676"/>
            <a:ext cx="7795261" cy="2846070"/>
          </a:xfrm>
        </p:spPr>
        <p:txBody>
          <a:bodyPr>
            <a:noAutofit/>
          </a:bodyPr>
          <a:lstStyle/>
          <a:p>
            <a:pPr marL="0" indent="0">
              <a:buNone/>
            </a:pPr>
            <a:r>
              <a:rPr lang="en-US" sz="1800" b="1">
                <a:ea typeface="Calibri" panose="020F0502020204030204" pitchFamily="34" charset="0"/>
              </a:rPr>
              <a:t>Key Services (Normally) Offered</a:t>
            </a:r>
          </a:p>
          <a:p>
            <a:r>
              <a:rPr lang="en-US" sz="1800" b="1">
                <a:ea typeface="Calibri" panose="020F0502020204030204" pitchFamily="34" charset="0"/>
              </a:rPr>
              <a:t>Training</a:t>
            </a:r>
            <a:r>
              <a:rPr lang="en-US" sz="1800">
                <a:ea typeface="Calibri" panose="020F0502020204030204" pitchFamily="34" charset="0"/>
              </a:rPr>
              <a:t>: Occupational skills training, on-the-job training, and apprenticeships</a:t>
            </a:r>
          </a:p>
          <a:p>
            <a:r>
              <a:rPr lang="en-US" sz="1800" b="1">
                <a:ea typeface="Calibri" panose="020F0502020204030204" pitchFamily="34" charset="0"/>
              </a:rPr>
              <a:t>Job Search Assistance</a:t>
            </a:r>
            <a:r>
              <a:rPr lang="en-US" sz="1800">
                <a:ea typeface="Calibri" panose="020F0502020204030204" pitchFamily="34" charset="0"/>
              </a:rPr>
              <a:t>: Career counseling, resume support, and labor market information</a:t>
            </a:r>
          </a:p>
          <a:p>
            <a:r>
              <a:rPr lang="en-US" sz="1800" b="1">
                <a:ea typeface="Calibri" panose="020F0502020204030204" pitchFamily="34" charset="0"/>
              </a:rPr>
              <a:t>Income Support</a:t>
            </a:r>
            <a:r>
              <a:rPr lang="en-US" sz="1800">
                <a:ea typeface="Calibri" panose="020F0502020204030204" pitchFamily="34" charset="0"/>
              </a:rPr>
              <a:t>: Trade Readjustment Allowances (TRA) for eligible participants</a:t>
            </a:r>
          </a:p>
          <a:p>
            <a:r>
              <a:rPr lang="en-US" sz="1800" b="1">
                <a:ea typeface="Calibri" panose="020F0502020204030204" pitchFamily="34" charset="0"/>
              </a:rPr>
              <a:t>Relocation &amp; Transportation</a:t>
            </a:r>
            <a:r>
              <a:rPr lang="en-US" sz="1800">
                <a:ea typeface="Calibri" panose="020F0502020204030204" pitchFamily="34" charset="0"/>
              </a:rPr>
              <a:t>: Financial support for job-related moves</a:t>
            </a:r>
          </a:p>
          <a:p>
            <a:r>
              <a:rPr lang="en-US" sz="1800" b="1">
                <a:ea typeface="Calibri" panose="020F0502020204030204" pitchFamily="34" charset="0"/>
              </a:rPr>
              <a:t>Reemployment Services</a:t>
            </a:r>
            <a:r>
              <a:rPr lang="en-US" sz="1800">
                <a:ea typeface="Calibri" panose="020F0502020204030204" pitchFamily="34" charset="0"/>
              </a:rPr>
              <a:t>: Priority access to job matching and placement services</a:t>
            </a:r>
          </a:p>
        </p:txBody>
      </p:sp>
      <p:sp>
        <p:nvSpPr>
          <p:cNvPr id="3" name="Slide Number Placeholder 2">
            <a:extLst>
              <a:ext uri="{FF2B5EF4-FFF2-40B4-BE49-F238E27FC236}">
                <a16:creationId xmlns:a16="http://schemas.microsoft.com/office/drawing/2014/main" id="{95A211DD-003F-ED2F-F9DF-284394A9AA8E}"/>
              </a:ext>
            </a:extLst>
          </p:cNvPr>
          <p:cNvSpPr>
            <a:spLocks noGrp="1"/>
          </p:cNvSpPr>
          <p:nvPr>
            <p:ph type="sldNum" sz="quarter" idx="12"/>
          </p:nvPr>
        </p:nvSpPr>
        <p:spPr/>
        <p:txBody>
          <a:bodyPr/>
          <a:lstStyle/>
          <a:p>
            <a:fld id="{B50AF5EF-12D5-4539-BE12-523BECC15A8C}" type="slidenum">
              <a:rPr lang="en-US" smtClean="0"/>
              <a:t>15</a:t>
            </a:fld>
            <a:endParaRPr lang="en-US"/>
          </a:p>
        </p:txBody>
      </p:sp>
      <p:sp>
        <p:nvSpPr>
          <p:cNvPr id="4" name="Title 3">
            <a:extLst>
              <a:ext uri="{FF2B5EF4-FFF2-40B4-BE49-F238E27FC236}">
                <a16:creationId xmlns:a16="http://schemas.microsoft.com/office/drawing/2014/main" id="{EFDBCF39-D3EE-290B-80B0-CF20CF261C1B}"/>
              </a:ext>
            </a:extLst>
          </p:cNvPr>
          <p:cNvSpPr>
            <a:spLocks noGrp="1"/>
          </p:cNvSpPr>
          <p:nvPr>
            <p:ph type="ctrTitle"/>
          </p:nvPr>
        </p:nvSpPr>
        <p:spPr>
          <a:xfrm>
            <a:off x="609600" y="136523"/>
            <a:ext cx="10972799" cy="1104764"/>
          </a:xfrm>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Trade Program</a:t>
            </a:r>
            <a:br>
              <a:rPr lang="en-US">
                <a:latin typeface="Calibri" panose="020F0502020204030204" pitchFamily="34" charset="0"/>
                <a:ea typeface="Calibri" panose="020F0502020204030204" pitchFamily="34" charset="0"/>
                <a:cs typeface="Calibri" panose="020F0502020204030204" pitchFamily="34" charset="0"/>
              </a:rPr>
            </a:br>
            <a:r>
              <a:rPr lang="en-US" sz="2200" i="1">
                <a:latin typeface="Calibri" panose="020F0502020204030204" pitchFamily="34" charset="0"/>
                <a:ea typeface="Calibri" panose="020F0502020204030204" pitchFamily="34" charset="0"/>
                <a:cs typeface="Calibri" panose="020F0502020204030204" pitchFamily="34" charset="0"/>
              </a:rPr>
              <a:t>(Non-Customizable)</a:t>
            </a:r>
            <a:endParaRPr lang="en-US" sz="2200"/>
          </a:p>
        </p:txBody>
      </p:sp>
      <p:sp>
        <p:nvSpPr>
          <p:cNvPr id="5" name="TextBox 4">
            <a:extLst>
              <a:ext uri="{FF2B5EF4-FFF2-40B4-BE49-F238E27FC236}">
                <a16:creationId xmlns:a16="http://schemas.microsoft.com/office/drawing/2014/main" id="{F9E5682B-879E-0746-5478-99DAFE4EB126}"/>
              </a:ext>
            </a:extLst>
          </p:cNvPr>
          <p:cNvSpPr txBox="1"/>
          <p:nvPr/>
        </p:nvSpPr>
        <p:spPr>
          <a:xfrm>
            <a:off x="8321040" y="950190"/>
            <a:ext cx="3498965" cy="20928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a:solidFill>
                  <a:srgbClr val="345C78"/>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Trade Program is currently pending reauthorization.  </a:t>
            </a:r>
          </a:p>
          <a:p>
            <a:pPr algn="ctr"/>
            <a:endParaRPr lang="en-US">
              <a:solidFill>
                <a:schemeClr val="tx2">
                  <a:lumMod val="90000"/>
                  <a:lumOff val="1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algn="ctr"/>
            <a:r>
              <a:rPr lang="en-US">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Therefore, if you were previously certified, training opportunities may be available to you</a:t>
            </a:r>
          </a:p>
          <a:p>
            <a:endParaRPr lang="en-US"/>
          </a:p>
        </p:txBody>
      </p:sp>
      <p:sp>
        <p:nvSpPr>
          <p:cNvPr id="6" name="TextBox 5">
            <a:extLst>
              <a:ext uri="{FF2B5EF4-FFF2-40B4-BE49-F238E27FC236}">
                <a16:creationId xmlns:a16="http://schemas.microsoft.com/office/drawing/2014/main" id="{955F2874-A007-31A6-D4E5-9C8E0592E3B0}"/>
              </a:ext>
            </a:extLst>
          </p:cNvPr>
          <p:cNvSpPr txBox="1"/>
          <p:nvPr/>
        </p:nvSpPr>
        <p:spPr>
          <a:xfrm>
            <a:off x="525779" y="1658076"/>
            <a:ext cx="7429501" cy="1384995"/>
          </a:xfrm>
          <a:prstGeom prst="rect">
            <a:avLst/>
          </a:prstGeom>
          <a:noFill/>
        </p:spPr>
        <p:txBody>
          <a:bodyPr wrap="square" rtlCol="0">
            <a:spAutoFit/>
          </a:bodyPr>
          <a:lstStyle/>
          <a:p>
            <a:r>
              <a:rPr lang="en-US" sz="2200">
                <a:solidFill>
                  <a:srgbClr val="345C78"/>
                </a:solidFill>
                <a:latin typeface="Calibri" panose="020F0502020204030204" pitchFamily="34" charset="0"/>
                <a:ea typeface="Calibri" panose="020F0502020204030204" pitchFamily="34" charset="0"/>
                <a:cs typeface="Calibri" panose="020F0502020204030204" pitchFamily="34" charset="0"/>
              </a:rPr>
              <a:t>Helps workers who lose their jobs due to foreign trade impacts regain employment through training, support services, and job search assistance.</a:t>
            </a:r>
          </a:p>
          <a:p>
            <a:endParaRPr lang="en-US"/>
          </a:p>
        </p:txBody>
      </p:sp>
      <p:pic>
        <p:nvPicPr>
          <p:cNvPr id="10" name="Picture 9" descr="A picture containing boat, sky, ship, water&#10;&#10;AI-generated content may be incorrect.">
            <a:extLst>
              <a:ext uri="{FF2B5EF4-FFF2-40B4-BE49-F238E27FC236}">
                <a16:creationId xmlns:a16="http://schemas.microsoft.com/office/drawing/2014/main" id="{21EB64AB-989B-402B-4EC7-27EA6F8251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5779" y="3276676"/>
            <a:ext cx="3406142" cy="2554607"/>
          </a:xfrm>
          <a:prstGeom prst="rect">
            <a:avLst/>
          </a:prstGeom>
        </p:spPr>
      </p:pic>
    </p:spTree>
    <p:extLst>
      <p:ext uri="{BB962C8B-B14F-4D97-AF65-F5344CB8AC3E}">
        <p14:creationId xmlns:p14="http://schemas.microsoft.com/office/powerpoint/2010/main" val="1681771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74DE-F2D1-6A6A-0D86-56FBFB24B9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46F61D-9503-6C00-E918-A89EF5167766}"/>
              </a:ext>
            </a:extLst>
          </p:cNvPr>
          <p:cNvSpPr>
            <a:spLocks noGrp="1"/>
          </p:cNvSpPr>
          <p:nvPr>
            <p:ph type="ctrTitle"/>
          </p:nvPr>
        </p:nvSpPr>
        <p:spPr>
          <a:xfrm>
            <a:off x="1844024" y="248661"/>
            <a:ext cx="8503952" cy="831719"/>
          </a:xfrm>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National Dislocated Worker Grants - NDWGs</a:t>
            </a:r>
            <a:br>
              <a:rPr lang="en-US" sz="3500">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(Non-Customizable)</a:t>
            </a:r>
          </a:p>
        </p:txBody>
      </p:sp>
      <p:sp>
        <p:nvSpPr>
          <p:cNvPr id="4" name="Google Shape;214;p25">
            <a:extLst>
              <a:ext uri="{FF2B5EF4-FFF2-40B4-BE49-F238E27FC236}">
                <a16:creationId xmlns:a16="http://schemas.microsoft.com/office/drawing/2014/main" id="{D891372A-E386-A072-BBC6-052DD2BFD0B4}"/>
              </a:ext>
            </a:extLst>
          </p:cNvPr>
          <p:cNvSpPr txBox="1">
            <a:spLocks/>
          </p:cNvSpPr>
          <p:nvPr/>
        </p:nvSpPr>
        <p:spPr>
          <a:xfrm>
            <a:off x="1565926" y="2500815"/>
            <a:ext cx="8643001" cy="3523388"/>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rgbClr val="009876"/>
              </a:buClr>
              <a:buSzPct val="85000"/>
              <a:buFont typeface="Arial" panose="020B0604020202020204" pitchFamily="34" charset="0"/>
              <a:buChar char="•"/>
              <a:defRPr sz="2100" kern="1200">
                <a:solidFill>
                  <a:schemeClr val="tx2">
                    <a:lumMod val="90000"/>
                    <a:lumOff val="10000"/>
                  </a:schemeClr>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Clr>
                <a:srgbClr val="009876"/>
              </a:buClr>
              <a:buSzPct val="85000"/>
              <a:buFont typeface="Wingdings" panose="05000000000000000000" pitchFamily="2" charset="2"/>
              <a:buChar char="§"/>
              <a:defRPr sz="1800" kern="1200">
                <a:solidFill>
                  <a:schemeClr val="tx2">
                    <a:lumMod val="90000"/>
                    <a:lumOff val="10000"/>
                  </a:schemeClr>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Clr>
                <a:srgbClr val="009876"/>
              </a:buClr>
              <a:buSzPct val="85000"/>
              <a:buFont typeface="Courier New" panose="02070309020205020404" pitchFamily="49" charset="0"/>
              <a:buChar char="o"/>
              <a:defRPr sz="1500" kern="1200">
                <a:solidFill>
                  <a:schemeClr val="tx2">
                    <a:lumMod val="90000"/>
                    <a:lumOff val="10000"/>
                  </a:schemeClr>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800" indent="-342900">
              <a:spcBef>
                <a:spcPts val="400"/>
              </a:spcBef>
              <a:buClr>
                <a:srgbClr val="002060"/>
              </a:buClr>
              <a:buSzPts val="2000"/>
            </a:pPr>
            <a:r>
              <a:rPr lang="en-US">
                <a:solidFill>
                  <a:srgbClr val="0C3B5D"/>
                </a:solidFill>
                <a:sym typeface="Calibri"/>
              </a:rPr>
              <a:t>National Dislocated Worker Grants (NDWGs) assist customers who are affected by large scale layoffs caused by unexpected economic events.</a:t>
            </a:r>
          </a:p>
          <a:p>
            <a:pPr marL="685800" indent="-342900">
              <a:spcBef>
                <a:spcPts val="400"/>
              </a:spcBef>
              <a:buClr>
                <a:srgbClr val="002060"/>
              </a:buClr>
              <a:buSzPts val="2000"/>
            </a:pPr>
            <a:endParaRPr lang="en-US" altLang="en-US">
              <a:solidFill>
                <a:srgbClr val="0C3B5D"/>
              </a:solidFill>
              <a:sym typeface="Calibri"/>
            </a:endParaRPr>
          </a:p>
          <a:p>
            <a:pPr marL="685800" indent="-342900">
              <a:spcBef>
                <a:spcPts val="400"/>
              </a:spcBef>
              <a:buClr>
                <a:srgbClr val="002060"/>
              </a:buClr>
              <a:buSzPts val="2000"/>
            </a:pPr>
            <a:r>
              <a:rPr lang="en-US" altLang="en-US">
                <a:solidFill>
                  <a:srgbClr val="0C3B5D"/>
                </a:solidFill>
                <a:sym typeface="Arial"/>
              </a:rPr>
              <a:t>NDWGs help dislocated workers by providing funding assistance for training, career development, and job placement.</a:t>
            </a:r>
            <a:endParaRPr lang="en-US" altLang="en-US">
              <a:solidFill>
                <a:srgbClr val="0E2841">
                  <a:lumMod val="90000"/>
                  <a:lumOff val="10000"/>
                </a:srgbClr>
              </a:solidFill>
              <a:sym typeface="Arial"/>
            </a:endParaRPr>
          </a:p>
          <a:p>
            <a:pPr marL="685800" indent="-342900">
              <a:spcBef>
                <a:spcPts val="400"/>
              </a:spcBef>
              <a:buClr>
                <a:srgbClr val="002060"/>
              </a:buClr>
              <a:buSzPts val="2000"/>
            </a:pPr>
            <a:endParaRPr lang="en-US" sz="3800">
              <a:solidFill>
                <a:srgbClr val="002060"/>
              </a:solidFill>
              <a:latin typeface="Calibri"/>
              <a:ea typeface="Calibri"/>
              <a:cs typeface="Calibri"/>
              <a:sym typeface="Calibri"/>
            </a:endParaRPr>
          </a:p>
          <a:p>
            <a:pPr marL="0" indent="0" algn="ctr">
              <a:spcBef>
                <a:spcPct val="0"/>
              </a:spcBef>
              <a:buNone/>
            </a:pPr>
            <a:r>
              <a:rPr lang="en-US" altLang="en-US" sz="1800" b="1" u="sng">
                <a:solidFill>
                  <a:srgbClr val="0C3B5D"/>
                </a:solidFill>
                <a:sym typeface="Arial"/>
              </a:rPr>
              <a:t>Important Note</a:t>
            </a:r>
          </a:p>
          <a:p>
            <a:pPr marL="0" indent="0" algn="ctr">
              <a:spcBef>
                <a:spcPct val="0"/>
              </a:spcBef>
              <a:buNone/>
            </a:pPr>
            <a:r>
              <a:rPr lang="en-US" altLang="en-US" sz="1800">
                <a:solidFill>
                  <a:srgbClr val="0C3B5D"/>
                </a:solidFill>
                <a:sym typeface="Arial"/>
              </a:rPr>
              <a:t>Career Centers can list the companies in their respective  </a:t>
            </a:r>
          </a:p>
          <a:p>
            <a:pPr algn="ctr">
              <a:spcBef>
                <a:spcPct val="0"/>
              </a:spcBef>
              <a:buNone/>
            </a:pPr>
            <a:r>
              <a:rPr lang="en-US" altLang="en-US" sz="1800">
                <a:solidFill>
                  <a:srgbClr val="0C3B5D"/>
                </a:solidFill>
                <a:sym typeface="Arial"/>
              </a:rPr>
              <a:t>  areas that use NDWGs.</a:t>
            </a:r>
          </a:p>
          <a:p>
            <a:pPr marL="342900" indent="0">
              <a:spcBef>
                <a:spcPts val="400"/>
              </a:spcBef>
              <a:buClr>
                <a:srgbClr val="002060"/>
              </a:buClr>
              <a:buSzPts val="2000"/>
              <a:buNone/>
            </a:pPr>
            <a:endParaRPr lang="en-US" sz="2400" i="1">
              <a:solidFill>
                <a:srgbClr val="FF0000"/>
              </a:solidFill>
              <a:latin typeface="Calibri"/>
              <a:ea typeface="Calibri"/>
              <a:cs typeface="Calibri"/>
              <a:sym typeface="Calibri"/>
            </a:endParaRPr>
          </a:p>
          <a:p>
            <a:pPr marL="342900" indent="-215900">
              <a:spcBef>
                <a:spcPts val="400"/>
              </a:spcBef>
              <a:buClr>
                <a:srgbClr val="002060"/>
              </a:buClr>
              <a:buSzPts val="2000"/>
              <a:buNone/>
            </a:pPr>
            <a:endParaRPr lang="en-US" sz="2000">
              <a:solidFill>
                <a:srgbClr val="002060"/>
              </a:solidFill>
              <a:latin typeface="Calibri"/>
              <a:ea typeface="Calibri"/>
              <a:cs typeface="Calibri"/>
              <a:sym typeface="Calibri"/>
            </a:endParaRPr>
          </a:p>
          <a:p>
            <a:pPr marL="0" indent="0">
              <a:spcBef>
                <a:spcPts val="540"/>
              </a:spcBef>
              <a:buNone/>
            </a:pPr>
            <a:endParaRPr lang="en-US">
              <a:solidFill>
                <a:srgbClr val="0E2841">
                  <a:lumMod val="90000"/>
                  <a:lumOff val="10000"/>
                </a:srgbClr>
              </a:solidFill>
              <a:sym typeface="Arial"/>
            </a:endParaRPr>
          </a:p>
          <a:p>
            <a:pPr marL="400050" indent="69850">
              <a:spcBef>
                <a:spcPts val="400"/>
              </a:spcBef>
              <a:buClr>
                <a:srgbClr val="002060"/>
              </a:buClr>
              <a:buSzPts val="2000"/>
              <a:buNone/>
            </a:pPr>
            <a:endParaRPr lang="en-US" sz="2000" b="1">
              <a:solidFill>
                <a:srgbClr val="00B050"/>
              </a:solidFill>
              <a:latin typeface="Calibri"/>
              <a:ea typeface="Calibri"/>
              <a:cs typeface="Calibri"/>
              <a:sym typeface="Calibri"/>
            </a:endParaRPr>
          </a:p>
          <a:p>
            <a:pPr marL="342900" indent="-342900">
              <a:lnSpc>
                <a:spcPct val="100000"/>
              </a:lnSpc>
              <a:spcBef>
                <a:spcPts val="480"/>
              </a:spcBef>
              <a:buClr>
                <a:srgbClr val="002060"/>
              </a:buClr>
              <a:buSzPts val="2400"/>
              <a:buNone/>
            </a:pPr>
            <a:endParaRPr lang="en-US" sz="2400">
              <a:solidFill>
                <a:srgbClr val="E97132"/>
              </a:solidFill>
              <a:latin typeface="Calibri"/>
              <a:ea typeface="Calibri"/>
              <a:cs typeface="Calibri"/>
              <a:sym typeface="Calibri"/>
            </a:endParaRPr>
          </a:p>
        </p:txBody>
      </p:sp>
      <p:sp>
        <p:nvSpPr>
          <p:cNvPr id="5" name="Slide Number Placeholder 4">
            <a:extLst>
              <a:ext uri="{FF2B5EF4-FFF2-40B4-BE49-F238E27FC236}">
                <a16:creationId xmlns:a16="http://schemas.microsoft.com/office/drawing/2014/main" id="{58D2B53D-8BFF-D90A-30B8-8F070164FD76}"/>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16</a:t>
            </a:fld>
            <a:endParaRPr lang="en-US" kern="0">
              <a:solidFill>
                <a:prstClr val="black">
                  <a:tint val="82000"/>
                </a:prstClr>
              </a:solidFill>
              <a:latin typeface="Arial"/>
              <a:cs typeface="Arial"/>
              <a:sym typeface="Arial"/>
            </a:endParaRPr>
          </a:p>
        </p:txBody>
      </p:sp>
      <p:pic>
        <p:nvPicPr>
          <p:cNvPr id="6" name="Picture 5">
            <a:extLst>
              <a:ext uri="{FF2B5EF4-FFF2-40B4-BE49-F238E27FC236}">
                <a16:creationId xmlns:a16="http://schemas.microsoft.com/office/drawing/2014/main" id="{E4B1D37D-7A8C-FE1E-2F86-3ED5B99D8DD4}"/>
              </a:ext>
            </a:extLst>
          </p:cNvPr>
          <p:cNvPicPr>
            <a:picLocks noChangeAspect="1"/>
          </p:cNvPicPr>
          <p:nvPr/>
        </p:nvPicPr>
        <p:blipFill>
          <a:blip r:embed="rId2"/>
          <a:stretch>
            <a:fillRect/>
          </a:stretch>
        </p:blipFill>
        <p:spPr>
          <a:xfrm>
            <a:off x="0" y="4450189"/>
            <a:ext cx="2466975" cy="1715389"/>
          </a:xfrm>
          <a:prstGeom prst="rect">
            <a:avLst/>
          </a:prstGeom>
        </p:spPr>
      </p:pic>
      <p:pic>
        <p:nvPicPr>
          <p:cNvPr id="7" name="Picture 6">
            <a:extLst>
              <a:ext uri="{FF2B5EF4-FFF2-40B4-BE49-F238E27FC236}">
                <a16:creationId xmlns:a16="http://schemas.microsoft.com/office/drawing/2014/main" id="{0AFCA384-19D3-DFA8-43AA-6DB938128FCF}"/>
              </a:ext>
            </a:extLst>
          </p:cNvPr>
          <p:cNvPicPr>
            <a:picLocks noChangeAspect="1"/>
          </p:cNvPicPr>
          <p:nvPr/>
        </p:nvPicPr>
        <p:blipFill>
          <a:blip r:embed="rId3"/>
          <a:stretch>
            <a:fillRect/>
          </a:stretch>
        </p:blipFill>
        <p:spPr>
          <a:xfrm>
            <a:off x="9906000" y="4453284"/>
            <a:ext cx="2286000" cy="1712293"/>
          </a:xfrm>
          <a:prstGeom prst="rect">
            <a:avLst/>
          </a:prstGeom>
        </p:spPr>
      </p:pic>
      <p:pic>
        <p:nvPicPr>
          <p:cNvPr id="8" name="Picture 7">
            <a:extLst>
              <a:ext uri="{FF2B5EF4-FFF2-40B4-BE49-F238E27FC236}">
                <a16:creationId xmlns:a16="http://schemas.microsoft.com/office/drawing/2014/main" id="{54895CCB-EB1A-A6A6-786C-62A0843117F4}"/>
              </a:ext>
            </a:extLst>
          </p:cNvPr>
          <p:cNvPicPr>
            <a:picLocks noChangeAspect="1"/>
          </p:cNvPicPr>
          <p:nvPr/>
        </p:nvPicPr>
        <p:blipFill>
          <a:blip r:embed="rId4"/>
          <a:stretch>
            <a:fillRect/>
          </a:stretch>
        </p:blipFill>
        <p:spPr>
          <a:xfrm>
            <a:off x="4695655" y="1393843"/>
            <a:ext cx="2333795" cy="951334"/>
          </a:xfrm>
          <a:prstGeom prst="rect">
            <a:avLst/>
          </a:prstGeom>
        </p:spPr>
      </p:pic>
    </p:spTree>
    <p:extLst>
      <p:ext uri="{BB962C8B-B14F-4D97-AF65-F5344CB8AC3E}">
        <p14:creationId xmlns:p14="http://schemas.microsoft.com/office/powerpoint/2010/main" val="143825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A294-13F6-49BE-259D-534F4EA03A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2B6B75-12EB-7EFE-9E3B-C206F3729CA3}"/>
              </a:ext>
            </a:extLst>
          </p:cNvPr>
          <p:cNvSpPr>
            <a:spLocks noGrp="1"/>
          </p:cNvSpPr>
          <p:nvPr>
            <p:ph type="ctrTitle"/>
          </p:nvPr>
        </p:nvSpPr>
        <p:spPr>
          <a:xfrm>
            <a:off x="2409826" y="64250"/>
            <a:ext cx="8991885" cy="1184007"/>
          </a:xfrm>
        </p:spPr>
        <p:txBody>
          <a:bodyPr/>
          <a:lstStyle/>
          <a:p>
            <a:r>
              <a:rPr lang="en-US" sz="3000" b="1">
                <a:latin typeface="Calibri" panose="020F0502020204030204" pitchFamily="34" charset="0"/>
                <a:ea typeface="Calibri" panose="020F0502020204030204" pitchFamily="34" charset="0"/>
                <a:cs typeface="Calibri" panose="020F0502020204030204" pitchFamily="34" charset="0"/>
              </a:rPr>
              <a:t>Department of Unemployment Assistance - DUA</a:t>
            </a:r>
            <a:br>
              <a:rPr lang="en-US" sz="3000">
                <a:latin typeface="Calibri" panose="020F0502020204030204" pitchFamily="34" charset="0"/>
                <a:ea typeface="Calibri" panose="020F0502020204030204" pitchFamily="34" charset="0"/>
                <a:cs typeface="Calibri" panose="020F0502020204030204" pitchFamily="34" charset="0"/>
              </a:rPr>
            </a:br>
            <a:r>
              <a:rPr lang="en-US" sz="3000" i="1">
                <a:latin typeface="Calibri" panose="020F0502020204030204" pitchFamily="34" charset="0"/>
                <a:ea typeface="Calibri" panose="020F0502020204030204" pitchFamily="34" charset="0"/>
                <a:cs typeface="Calibri" panose="020F0502020204030204" pitchFamily="34" charset="0"/>
              </a:rPr>
              <a:t>(Non-Customizable)</a:t>
            </a:r>
          </a:p>
        </p:txBody>
      </p:sp>
      <p:sp>
        <p:nvSpPr>
          <p:cNvPr id="6" name="Google Shape;184;p22">
            <a:extLst>
              <a:ext uri="{FF2B5EF4-FFF2-40B4-BE49-F238E27FC236}">
                <a16:creationId xmlns:a16="http://schemas.microsoft.com/office/drawing/2014/main" id="{6A261EFC-14DA-AAB2-3713-8A0FF2E6F922}"/>
              </a:ext>
            </a:extLst>
          </p:cNvPr>
          <p:cNvSpPr txBox="1">
            <a:spLocks/>
          </p:cNvSpPr>
          <p:nvPr/>
        </p:nvSpPr>
        <p:spPr>
          <a:xfrm>
            <a:off x="199271" y="1901357"/>
            <a:ext cx="8906630" cy="3801894"/>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rgbClr val="009876"/>
              </a:buClr>
              <a:buSzPct val="85000"/>
              <a:buFont typeface="Arial" panose="020B0604020202020204" pitchFamily="34" charset="0"/>
              <a:buChar char="•"/>
              <a:defRPr sz="2100" kern="1200">
                <a:solidFill>
                  <a:schemeClr val="tx2">
                    <a:lumMod val="90000"/>
                    <a:lumOff val="10000"/>
                  </a:schemeClr>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Clr>
                <a:srgbClr val="009876"/>
              </a:buClr>
              <a:buSzPct val="85000"/>
              <a:buFont typeface="Wingdings" panose="05000000000000000000" pitchFamily="2" charset="2"/>
              <a:buChar char="§"/>
              <a:defRPr sz="1800" kern="1200">
                <a:solidFill>
                  <a:schemeClr val="tx2">
                    <a:lumMod val="90000"/>
                    <a:lumOff val="10000"/>
                  </a:schemeClr>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Clr>
                <a:srgbClr val="009876"/>
              </a:buClr>
              <a:buSzPct val="85000"/>
              <a:buFont typeface="Courier New" panose="02070309020205020404" pitchFamily="49" charset="0"/>
              <a:buChar char="o"/>
              <a:defRPr sz="1500" kern="1200">
                <a:solidFill>
                  <a:schemeClr val="tx2">
                    <a:lumMod val="90000"/>
                    <a:lumOff val="10000"/>
                  </a:schemeClr>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80000"/>
              </a:lnSpc>
              <a:spcBef>
                <a:spcPts val="0"/>
              </a:spcBef>
              <a:buClr>
                <a:srgbClr val="002060"/>
              </a:buClr>
              <a:buSzPts val="2200"/>
              <a:buNone/>
            </a:pPr>
            <a:r>
              <a:rPr lang="en-US">
                <a:solidFill>
                  <a:srgbClr val="0E2841">
                    <a:lumMod val="90000"/>
                    <a:lumOff val="10000"/>
                  </a:srgbClr>
                </a:solidFill>
                <a:latin typeface="Calibri"/>
                <a:ea typeface="Calibri"/>
                <a:cs typeface="Calibri"/>
                <a:sym typeface="Arial"/>
              </a:rPr>
              <a:t>Unemployment Insurance (UI) provides temporary, partial wage replacement. We partner with the DUA to provide job readiness services. </a:t>
            </a:r>
          </a:p>
          <a:p>
            <a:pPr marL="0" indent="0" algn="ctr">
              <a:lnSpc>
                <a:spcPct val="80000"/>
              </a:lnSpc>
              <a:spcBef>
                <a:spcPts val="0"/>
              </a:spcBef>
              <a:buClr>
                <a:srgbClr val="002060"/>
              </a:buClr>
              <a:buSzPts val="2200"/>
              <a:buNone/>
            </a:pPr>
            <a:endParaRPr lang="en-US">
              <a:solidFill>
                <a:srgbClr val="0E2841">
                  <a:lumMod val="90000"/>
                  <a:lumOff val="10000"/>
                </a:srgbClr>
              </a:solidFill>
              <a:latin typeface="Calibri"/>
              <a:ea typeface="Calibri"/>
              <a:cs typeface="Calibri"/>
              <a:sym typeface="Arial"/>
            </a:endParaRPr>
          </a:p>
          <a:p>
            <a:pPr marL="0" indent="0" algn="ctr">
              <a:lnSpc>
                <a:spcPct val="80000"/>
              </a:lnSpc>
              <a:spcBef>
                <a:spcPts val="0"/>
              </a:spcBef>
              <a:buClr>
                <a:srgbClr val="002060"/>
              </a:buClr>
              <a:buSzPts val="2200"/>
              <a:buNone/>
            </a:pPr>
            <a:r>
              <a:rPr lang="en-US" sz="2000" b="1" i="1" u="sng">
                <a:solidFill>
                  <a:srgbClr val="0E2841">
                    <a:lumMod val="90000"/>
                    <a:lumOff val="10000"/>
                  </a:srgbClr>
                </a:solidFill>
                <a:latin typeface="Calibri"/>
                <a:ea typeface="Calibri"/>
                <a:cs typeface="Calibri"/>
                <a:sym typeface="Arial"/>
              </a:rPr>
              <a:t>You must be able, available, and actively seeking work while collecting UI benefits.</a:t>
            </a:r>
            <a:endParaRPr lang="en-US" sz="2000">
              <a:solidFill>
                <a:srgbClr val="0E2841">
                  <a:lumMod val="90000"/>
                  <a:lumOff val="10000"/>
                </a:srgbClr>
              </a:solidFill>
              <a:latin typeface="Calibri"/>
              <a:ea typeface="Calibri"/>
              <a:cs typeface="Calibri"/>
              <a:sym typeface="Arial"/>
            </a:endParaRPr>
          </a:p>
          <a:p>
            <a:pPr marL="457200" lvl="1" indent="0">
              <a:lnSpc>
                <a:spcPct val="80000"/>
              </a:lnSpc>
              <a:spcBef>
                <a:spcPts val="240"/>
              </a:spcBef>
              <a:buClr>
                <a:srgbClr val="002060"/>
              </a:buClr>
              <a:buSzPts val="1200"/>
              <a:buNone/>
            </a:pPr>
            <a:endParaRPr lang="en-US" sz="2100">
              <a:solidFill>
                <a:srgbClr val="0E2841">
                  <a:lumMod val="90000"/>
                  <a:lumOff val="10000"/>
                </a:srgbClr>
              </a:solidFill>
              <a:sym typeface="Arial"/>
            </a:endParaRPr>
          </a:p>
          <a:p>
            <a:pPr marL="0" indent="0">
              <a:lnSpc>
                <a:spcPct val="80000"/>
              </a:lnSpc>
              <a:spcBef>
                <a:spcPts val="360"/>
              </a:spcBef>
              <a:buClr>
                <a:srgbClr val="002060"/>
              </a:buClr>
              <a:buSzPts val="1800"/>
              <a:buNone/>
            </a:pPr>
            <a:endParaRPr lang="en-US" sz="1800" i="1">
              <a:solidFill>
                <a:srgbClr val="0E2841">
                  <a:lumMod val="90000"/>
                  <a:lumOff val="10000"/>
                </a:srgbClr>
              </a:solidFill>
              <a:sym typeface="Arial"/>
            </a:endParaRPr>
          </a:p>
          <a:p>
            <a:pPr marL="0" indent="0">
              <a:lnSpc>
                <a:spcPct val="80000"/>
              </a:lnSpc>
              <a:spcBef>
                <a:spcPts val="360"/>
              </a:spcBef>
              <a:buClr>
                <a:srgbClr val="002060"/>
              </a:buClr>
              <a:buSzPts val="1800"/>
              <a:buNone/>
            </a:pPr>
            <a:endParaRPr lang="en-US" sz="1800" i="1">
              <a:solidFill>
                <a:srgbClr val="0E2841">
                  <a:lumMod val="90000"/>
                  <a:lumOff val="10000"/>
                </a:srgbClr>
              </a:solidFill>
              <a:sym typeface="Arial"/>
            </a:endParaRPr>
          </a:p>
          <a:p>
            <a:pPr marL="0" indent="0">
              <a:lnSpc>
                <a:spcPct val="80000"/>
              </a:lnSpc>
              <a:spcBef>
                <a:spcPts val="360"/>
              </a:spcBef>
              <a:buClr>
                <a:srgbClr val="002060"/>
              </a:buClr>
              <a:buSzPts val="1800"/>
              <a:buNone/>
            </a:pPr>
            <a:endParaRPr lang="en-US" sz="1800" i="1">
              <a:solidFill>
                <a:srgbClr val="0E2841">
                  <a:lumMod val="90000"/>
                  <a:lumOff val="10000"/>
                </a:srgbClr>
              </a:solidFill>
              <a:sym typeface="Arial"/>
            </a:endParaRPr>
          </a:p>
          <a:p>
            <a:pPr marL="0" indent="0">
              <a:lnSpc>
                <a:spcPct val="80000"/>
              </a:lnSpc>
              <a:spcBef>
                <a:spcPts val="360"/>
              </a:spcBef>
              <a:buClr>
                <a:srgbClr val="002060"/>
              </a:buClr>
              <a:buSzPts val="1800"/>
              <a:buNone/>
            </a:pPr>
            <a:endParaRPr lang="en-US" sz="1800" i="1">
              <a:solidFill>
                <a:srgbClr val="0E2841">
                  <a:lumMod val="90000"/>
                  <a:lumOff val="10000"/>
                </a:srgbClr>
              </a:solidFill>
              <a:sym typeface="Arial"/>
            </a:endParaRPr>
          </a:p>
          <a:p>
            <a:pPr marL="0" indent="0">
              <a:lnSpc>
                <a:spcPct val="80000"/>
              </a:lnSpc>
              <a:spcBef>
                <a:spcPts val="360"/>
              </a:spcBef>
              <a:buClr>
                <a:srgbClr val="002060"/>
              </a:buClr>
              <a:buSzPts val="1800"/>
              <a:buNone/>
            </a:pPr>
            <a:endParaRPr lang="en-US" sz="1800" i="1">
              <a:solidFill>
                <a:srgbClr val="0E2841">
                  <a:lumMod val="90000"/>
                  <a:lumOff val="10000"/>
                </a:srgbClr>
              </a:solidFill>
              <a:sym typeface="Arial"/>
            </a:endParaRPr>
          </a:p>
          <a:p>
            <a:pPr marL="0" indent="0" algn="ctr">
              <a:lnSpc>
                <a:spcPct val="80000"/>
              </a:lnSpc>
              <a:spcBef>
                <a:spcPts val="360"/>
              </a:spcBef>
              <a:buClr>
                <a:srgbClr val="002060"/>
              </a:buClr>
              <a:buSzPts val="1800"/>
              <a:buNone/>
            </a:pPr>
            <a:endParaRPr lang="en-US" sz="1600" b="1" i="1">
              <a:solidFill>
                <a:srgbClr val="0C3B5D"/>
              </a:solidFill>
              <a:latin typeface="Calibri"/>
              <a:ea typeface="Calibri"/>
              <a:cs typeface="Calibri"/>
              <a:sym typeface="Arial"/>
            </a:endParaRPr>
          </a:p>
          <a:p>
            <a:pPr marL="0" indent="0" algn="ctr">
              <a:lnSpc>
                <a:spcPct val="80000"/>
              </a:lnSpc>
              <a:spcBef>
                <a:spcPts val="360"/>
              </a:spcBef>
              <a:buClr>
                <a:srgbClr val="002060"/>
              </a:buClr>
              <a:buSzPts val="1800"/>
              <a:buNone/>
            </a:pPr>
            <a:endParaRPr lang="en-US" sz="1600" b="1" i="1">
              <a:solidFill>
                <a:srgbClr val="0C3B5D"/>
              </a:solidFill>
              <a:latin typeface="Calibri"/>
              <a:ea typeface="Calibri"/>
              <a:cs typeface="Calibri"/>
              <a:sym typeface="Arial"/>
            </a:endParaRPr>
          </a:p>
          <a:p>
            <a:pPr marL="0" indent="0" algn="ctr">
              <a:lnSpc>
                <a:spcPct val="80000"/>
              </a:lnSpc>
              <a:spcBef>
                <a:spcPts val="360"/>
              </a:spcBef>
              <a:buClr>
                <a:srgbClr val="002060"/>
              </a:buClr>
              <a:buSzPts val="1800"/>
              <a:buNone/>
            </a:pPr>
            <a:r>
              <a:rPr lang="en-US" sz="1600" b="1" i="1">
                <a:solidFill>
                  <a:srgbClr val="0C3B5D"/>
                </a:solidFill>
                <a:latin typeface="Calibri"/>
                <a:ea typeface="Calibri"/>
                <a:cs typeface="Calibri"/>
                <a:sym typeface="Arial"/>
              </a:rPr>
              <a:t>The Re-Employment Center in Boston is located at 2 Avenue de Lafayette.  They do not take walk-ins.  Visit </a:t>
            </a:r>
            <a:r>
              <a:rPr lang="en-US" sz="1600" b="1" i="1" u="sng">
                <a:solidFill>
                  <a:srgbClr val="0C3B5D"/>
                </a:solidFill>
                <a:latin typeface="Calibri"/>
                <a:ea typeface="Calibri"/>
                <a:cs typeface="Calibri"/>
                <a:sym typeface="Arial"/>
                <a:hlinkClick r:id="rId2">
                  <a:extLst>
                    <a:ext uri="{A12FA001-AC4F-418D-AE19-62706E023703}">
                      <ahyp:hlinkClr xmlns:ahyp="http://schemas.microsoft.com/office/drawing/2018/hyperlinkcolor" val="tx"/>
                    </a:ext>
                  </a:extLst>
                </a:hlinkClick>
              </a:rPr>
              <a:t>mass.gov/</a:t>
            </a:r>
            <a:r>
              <a:rPr lang="en-US" sz="1600" b="1" i="1" u="sng" err="1">
                <a:solidFill>
                  <a:srgbClr val="0C3B5D"/>
                </a:solidFill>
                <a:latin typeface="Calibri"/>
                <a:ea typeface="Calibri"/>
                <a:cs typeface="Calibri"/>
                <a:sym typeface="Arial"/>
                <a:hlinkClick r:id="rId2">
                  <a:extLst>
                    <a:ext uri="{A12FA001-AC4F-418D-AE19-62706E023703}">
                      <ahyp:hlinkClr xmlns:ahyp="http://schemas.microsoft.com/office/drawing/2018/hyperlinkcolor" val="tx"/>
                    </a:ext>
                  </a:extLst>
                </a:hlinkClick>
              </a:rPr>
              <a:t>RECappointment</a:t>
            </a:r>
            <a:r>
              <a:rPr lang="en-US" sz="1600" b="1" i="1">
                <a:solidFill>
                  <a:srgbClr val="0C3B5D"/>
                </a:solidFill>
                <a:uFill>
                  <a:noFill/>
                </a:uFill>
                <a:latin typeface="Calibri"/>
                <a:ea typeface="Calibri"/>
                <a:cs typeface="Calibri"/>
                <a:sym typeface="Arial"/>
                <a:hlinkClick r:id="rId2">
                  <a:extLst>
                    <a:ext uri="{A12FA001-AC4F-418D-AE19-62706E023703}">
                      <ahyp:hlinkClr xmlns:ahyp="http://schemas.microsoft.com/office/drawing/2018/hyperlinkcolor" val="tx"/>
                    </a:ext>
                  </a:extLst>
                </a:hlinkClick>
              </a:rPr>
              <a:t> </a:t>
            </a:r>
            <a:r>
              <a:rPr lang="en-US" sz="1600" b="1" i="1">
                <a:solidFill>
                  <a:srgbClr val="0C3B5D"/>
                </a:solidFill>
                <a:latin typeface="Calibri"/>
                <a:ea typeface="Calibri"/>
                <a:cs typeface="Calibri"/>
                <a:sym typeface="Arial"/>
              </a:rPr>
              <a:t>to make an appointment for their office.  </a:t>
            </a:r>
          </a:p>
        </p:txBody>
      </p:sp>
      <p:sp>
        <p:nvSpPr>
          <p:cNvPr id="9" name="TextBox 8">
            <a:extLst>
              <a:ext uri="{FF2B5EF4-FFF2-40B4-BE49-F238E27FC236}">
                <a16:creationId xmlns:a16="http://schemas.microsoft.com/office/drawing/2014/main" id="{B1084BDB-E297-B051-1591-7E174DD6FCC0}"/>
              </a:ext>
            </a:extLst>
          </p:cNvPr>
          <p:cNvSpPr txBox="1"/>
          <p:nvPr/>
        </p:nvSpPr>
        <p:spPr>
          <a:xfrm>
            <a:off x="9626844" y="4099900"/>
            <a:ext cx="2291861" cy="1569660"/>
          </a:xfrm>
          <a:prstGeom prst="rect">
            <a:avLst/>
          </a:prstGeom>
          <a:noFill/>
        </p:spPr>
        <p:txBody>
          <a:bodyPr wrap="square" rtlCol="0">
            <a:spAutoFit/>
          </a:bodyPr>
          <a:lstStyle/>
          <a:p>
            <a:pPr algn="ctr">
              <a:buClr>
                <a:srgbClr val="000000"/>
              </a:buClr>
            </a:pPr>
            <a:r>
              <a:rPr lang="en-US" sz="1600" b="1" u="sng" kern="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sym typeface="Arial"/>
              </a:rPr>
              <a:t>CC Important Note</a:t>
            </a:r>
            <a:r>
              <a:rPr lang="en-US" sz="1600" b="1" u="sng"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p>
          <a:p>
            <a:pPr algn="ctr">
              <a:buClr>
                <a:srgbClr val="000000"/>
              </a:buClr>
            </a:pPr>
            <a:r>
              <a:rPr lang="en-US" sz="16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If applicable in your CC, list the available days/hours to assist with UI claims &amp; related questions.</a:t>
            </a:r>
          </a:p>
        </p:txBody>
      </p:sp>
      <p:sp>
        <p:nvSpPr>
          <p:cNvPr id="10" name="Slide Number Placeholder 9">
            <a:extLst>
              <a:ext uri="{FF2B5EF4-FFF2-40B4-BE49-F238E27FC236}">
                <a16:creationId xmlns:a16="http://schemas.microsoft.com/office/drawing/2014/main" id="{089D44E1-791D-4AFB-9518-E283696DD559}"/>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17</a:t>
            </a:fld>
            <a:endParaRPr lang="en-US" kern="0">
              <a:solidFill>
                <a:prstClr val="black">
                  <a:tint val="82000"/>
                </a:prstClr>
              </a:solidFill>
              <a:latin typeface="Arial"/>
              <a:cs typeface="Arial"/>
              <a:sym typeface="Arial"/>
            </a:endParaRPr>
          </a:p>
        </p:txBody>
      </p:sp>
      <p:graphicFrame>
        <p:nvGraphicFramePr>
          <p:cNvPr id="2" name="Table 1">
            <a:extLst>
              <a:ext uri="{FF2B5EF4-FFF2-40B4-BE49-F238E27FC236}">
                <a16:creationId xmlns:a16="http://schemas.microsoft.com/office/drawing/2014/main" id="{0AA2FEBA-4B5D-39A8-EB78-854AD7C78220}"/>
              </a:ext>
            </a:extLst>
          </p:cNvPr>
          <p:cNvGraphicFramePr>
            <a:graphicFrameLocks noGrp="1"/>
          </p:cNvGraphicFramePr>
          <p:nvPr>
            <p:extLst>
              <p:ext uri="{D42A27DB-BD31-4B8C-83A1-F6EECF244321}">
                <p14:modId xmlns:p14="http://schemas.microsoft.com/office/powerpoint/2010/main" val="178857582"/>
              </p:ext>
            </p:extLst>
          </p:nvPr>
        </p:nvGraphicFramePr>
        <p:xfrm>
          <a:off x="649266" y="3316828"/>
          <a:ext cx="8168094" cy="1554480"/>
        </p:xfrm>
        <a:graphic>
          <a:graphicData uri="http://schemas.openxmlformats.org/drawingml/2006/table">
            <a:tbl>
              <a:tblPr firstRow="1" bandRow="1"/>
              <a:tblGrid>
                <a:gridCol w="3794242">
                  <a:extLst>
                    <a:ext uri="{9D8B030D-6E8A-4147-A177-3AD203B41FA5}">
                      <a16:colId xmlns:a16="http://schemas.microsoft.com/office/drawing/2014/main" val="3393222568"/>
                    </a:ext>
                  </a:extLst>
                </a:gridCol>
                <a:gridCol w="4373852">
                  <a:extLst>
                    <a:ext uri="{9D8B030D-6E8A-4147-A177-3AD203B41FA5}">
                      <a16:colId xmlns:a16="http://schemas.microsoft.com/office/drawing/2014/main" val="941730450"/>
                    </a:ext>
                  </a:extLst>
                </a:gridCol>
              </a:tblGrid>
              <a:tr h="291018">
                <a:tc>
                  <a:txBody>
                    <a:bodyPr/>
                    <a:lstStyle/>
                    <a:p>
                      <a:pPr algn="ctr"/>
                      <a:r>
                        <a:rPr lang="en-US" sz="1800"/>
                        <a:t>Online</a:t>
                      </a:r>
                    </a:p>
                  </a:txBody>
                  <a:tcPr>
                    <a:solidFill>
                      <a:srgbClr val="40A28D"/>
                    </a:solidFill>
                  </a:tcPr>
                </a:tc>
                <a:tc>
                  <a:txBody>
                    <a:bodyPr/>
                    <a:lstStyle/>
                    <a:p>
                      <a:pPr algn="ctr"/>
                      <a:r>
                        <a:rPr lang="en-US" sz="1800"/>
                        <a:t>By Telephone</a:t>
                      </a:r>
                    </a:p>
                  </a:txBody>
                  <a:tcPr>
                    <a:solidFill>
                      <a:srgbClr val="40A28D"/>
                    </a:solidFill>
                  </a:tcPr>
                </a:tc>
                <a:extLst>
                  <a:ext uri="{0D108BD9-81ED-4DB2-BD59-A6C34878D82A}">
                    <a16:rowId xmlns:a16="http://schemas.microsoft.com/office/drawing/2014/main" val="2411519873"/>
                  </a:ext>
                </a:extLst>
              </a:tr>
              <a:tr h="474693">
                <a:tc>
                  <a:txBody>
                    <a:bodyPr/>
                    <a:lstStyle/>
                    <a:p>
                      <a:r>
                        <a:rPr lang="en-US" sz="1800"/>
                        <a:t>To apply online, create an Unemployment Services for Workers account, or manage your account: </a:t>
                      </a:r>
                      <a:r>
                        <a:rPr lang="en-US" sz="1800">
                          <a:hlinkClick r:id="rId3"/>
                        </a:rPr>
                        <a:t>www.mass.gov/dua</a:t>
                      </a:r>
                      <a:r>
                        <a:rPr lang="en-US" sz="1800"/>
                        <a:t> </a:t>
                      </a:r>
                    </a:p>
                  </a:txBody>
                  <a:tcPr/>
                </a:tc>
                <a:tc>
                  <a:txBody>
                    <a:bodyPr/>
                    <a:lstStyle/>
                    <a:p>
                      <a:r>
                        <a:rPr lang="en-US" sz="1800"/>
                        <a:t>* To file by telephone: 617-626-6338</a:t>
                      </a:r>
                      <a:br>
                        <a:rPr lang="en-US" sz="1800"/>
                      </a:br>
                      <a:r>
                        <a:rPr lang="en-US" sz="1800"/>
                        <a:t>* To reach DUA call center: 617-626-6800</a:t>
                      </a:r>
                      <a:br>
                        <a:rPr lang="en-US" sz="1800"/>
                      </a:br>
                      <a:r>
                        <a:rPr lang="en-US" sz="1800"/>
                        <a:t>            8:30am – 4:30pm (Mon – Thurs)</a:t>
                      </a:r>
                    </a:p>
                  </a:txBody>
                  <a:tcPr/>
                </a:tc>
                <a:extLst>
                  <a:ext uri="{0D108BD9-81ED-4DB2-BD59-A6C34878D82A}">
                    <a16:rowId xmlns:a16="http://schemas.microsoft.com/office/drawing/2014/main" val="3256730350"/>
                  </a:ext>
                </a:extLst>
              </a:tr>
            </a:tbl>
          </a:graphicData>
        </a:graphic>
      </p:graphicFrame>
      <p:pic>
        <p:nvPicPr>
          <p:cNvPr id="15" name="Picture 14" descr="A green sign with white lettering&#10;&#10;AI-generated content may be incorrect.">
            <a:extLst>
              <a:ext uri="{FF2B5EF4-FFF2-40B4-BE49-F238E27FC236}">
                <a16:creationId xmlns:a16="http://schemas.microsoft.com/office/drawing/2014/main" id="{AC72AA38-5598-B32C-B744-1CE69D3723A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2240146" cy="1364964"/>
          </a:xfrm>
          <a:prstGeom prst="rect">
            <a:avLst/>
          </a:prstGeom>
        </p:spPr>
      </p:pic>
      <p:sp>
        <p:nvSpPr>
          <p:cNvPr id="16" name="TextBox 15">
            <a:extLst>
              <a:ext uri="{FF2B5EF4-FFF2-40B4-BE49-F238E27FC236}">
                <a16:creationId xmlns:a16="http://schemas.microsoft.com/office/drawing/2014/main" id="{DAF3DED0-5EFD-9786-B162-412DDC9FA2A6}"/>
              </a:ext>
            </a:extLst>
          </p:cNvPr>
          <p:cNvSpPr txBox="1"/>
          <p:nvPr/>
        </p:nvSpPr>
        <p:spPr>
          <a:xfrm>
            <a:off x="8601074" y="7005326"/>
            <a:ext cx="3359925" cy="230832"/>
          </a:xfrm>
          <a:prstGeom prst="rect">
            <a:avLst/>
          </a:prstGeom>
          <a:noFill/>
        </p:spPr>
        <p:txBody>
          <a:bodyPr wrap="square" rtlCol="0">
            <a:spAutoFit/>
          </a:bodyPr>
          <a:lstStyle/>
          <a:p>
            <a:r>
              <a:rPr lang="en-US" sz="900">
                <a:hlinkClick r:id="rId5" tooltip="https://www.picserver.org/u/unemployed.html"/>
              </a:rPr>
              <a:t>This Photo</a:t>
            </a:r>
            <a:r>
              <a:rPr lang="en-US" sz="900"/>
              <a:t> by Unknown Author is licensed under </a:t>
            </a:r>
            <a:r>
              <a:rPr lang="en-US" sz="900">
                <a:hlinkClick r:id="rId6" tooltip="https://creativecommons.org/licenses/by-sa/3.0/"/>
              </a:rPr>
              <a:t>CC BY-SA</a:t>
            </a:r>
            <a:endParaRPr lang="en-US" sz="900"/>
          </a:p>
        </p:txBody>
      </p:sp>
      <p:grpSp>
        <p:nvGrpSpPr>
          <p:cNvPr id="23" name="Group 22">
            <a:extLst>
              <a:ext uri="{FF2B5EF4-FFF2-40B4-BE49-F238E27FC236}">
                <a16:creationId xmlns:a16="http://schemas.microsoft.com/office/drawing/2014/main" id="{6A2B652C-332F-578B-4431-FCD969B3F93A}"/>
              </a:ext>
            </a:extLst>
          </p:cNvPr>
          <p:cNvGrpSpPr/>
          <p:nvPr/>
        </p:nvGrpSpPr>
        <p:grpSpPr>
          <a:xfrm>
            <a:off x="9715500" y="1917235"/>
            <a:ext cx="2114550" cy="1665420"/>
            <a:chOff x="8540797" y="2409684"/>
            <a:chExt cx="2464197" cy="2083087"/>
          </a:xfrm>
        </p:grpSpPr>
        <p:sp>
          <p:nvSpPr>
            <p:cNvPr id="22" name="Google Shape;275;p31">
              <a:extLst>
                <a:ext uri="{FF2B5EF4-FFF2-40B4-BE49-F238E27FC236}">
                  <a16:creationId xmlns:a16="http://schemas.microsoft.com/office/drawing/2014/main" id="{4B217830-2C15-6053-A644-E575119654A3}"/>
                </a:ext>
              </a:extLst>
            </p:cNvPr>
            <p:cNvSpPr txBox="1"/>
            <p:nvPr/>
          </p:nvSpPr>
          <p:spPr>
            <a:xfrm>
              <a:off x="8540797" y="2409684"/>
              <a:ext cx="2464197" cy="2083087"/>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spAutoFit/>
            </a:bodyPr>
            <a:lstStyle/>
            <a:p>
              <a:pPr algn="ctr">
                <a:buClr>
                  <a:srgbClr val="000000"/>
                </a:buClr>
              </a:pPr>
              <a:endParaRPr lang="en-US" kern="0">
                <a:solidFill>
                  <a:srgbClr val="0C3B5D"/>
                </a:solidFill>
                <a:latin typeface="Calibri"/>
                <a:ea typeface="Calibri"/>
                <a:cs typeface="Calibri"/>
                <a:sym typeface="Calibri"/>
              </a:endParaRPr>
            </a:p>
          </p:txBody>
        </p:sp>
        <p:pic>
          <p:nvPicPr>
            <p:cNvPr id="21" name="Picture 20" descr="A person using a computer&#10;&#10;AI-generated content may be incorrect.">
              <a:extLst>
                <a:ext uri="{FF2B5EF4-FFF2-40B4-BE49-F238E27FC236}">
                  <a16:creationId xmlns:a16="http://schemas.microsoft.com/office/drawing/2014/main" id="{ACF2020C-9E6E-1437-EF3E-C358B6DCEA6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30767" y="2522152"/>
              <a:ext cx="2300288" cy="1916519"/>
            </a:xfrm>
            <a:prstGeom prst="rect">
              <a:avLst/>
            </a:prstGeom>
          </p:spPr>
        </p:pic>
      </p:grpSp>
    </p:spTree>
    <p:extLst>
      <p:ext uri="{BB962C8B-B14F-4D97-AF65-F5344CB8AC3E}">
        <p14:creationId xmlns:p14="http://schemas.microsoft.com/office/powerpoint/2010/main" val="1764575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9F832-CF79-FE55-8788-FD32CA7457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474C83-1477-12CF-66FD-035F2FAD88DD}"/>
              </a:ext>
            </a:extLst>
          </p:cNvPr>
          <p:cNvSpPr/>
          <p:nvPr/>
        </p:nvSpPr>
        <p:spPr>
          <a:xfrm>
            <a:off x="0" y="1348604"/>
            <a:ext cx="12192000" cy="4827818"/>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929F959-07B8-C311-0242-0CE4964535E0}"/>
              </a:ext>
            </a:extLst>
          </p:cNvPr>
          <p:cNvSpPr>
            <a:spLocks noGrp="1"/>
          </p:cNvSpPr>
          <p:nvPr>
            <p:ph type="ctrTitle"/>
          </p:nvPr>
        </p:nvSpPr>
        <p:spPr>
          <a:xfrm>
            <a:off x="1767839" y="1"/>
            <a:ext cx="8229599" cy="1348603"/>
          </a:xfrm>
        </p:spPr>
        <p:txBody>
          <a:bodyPr/>
          <a:lstStyle/>
          <a:p>
            <a:r>
              <a:rPr lang="en-US" sz="3500" b="1" err="1">
                <a:solidFill>
                  <a:srgbClr val="0C3B5D"/>
                </a:solidFill>
                <a:latin typeface="Calibri" panose="020F0502020204030204" pitchFamily="34" charset="0"/>
                <a:ea typeface="Calibri" panose="020F0502020204030204" pitchFamily="34" charset="0"/>
                <a:cs typeface="Calibri" panose="020F0502020204030204" pitchFamily="34" charset="0"/>
              </a:rPr>
              <a:t>R</a:t>
            </a:r>
            <a:r>
              <a:rPr lang="en-US" sz="3500" b="1" err="1">
                <a:latin typeface="Calibri" panose="020F0502020204030204" pitchFamily="34" charset="0"/>
                <a:ea typeface="Calibri" panose="020F0502020204030204" pitchFamily="34" charset="0"/>
                <a:cs typeface="Calibri" panose="020F0502020204030204" pitchFamily="34" charset="0"/>
              </a:rPr>
              <a:t>e</a:t>
            </a:r>
            <a:r>
              <a:rPr lang="en-US" sz="3500" b="1" err="1">
                <a:solidFill>
                  <a:srgbClr val="0C3B5D"/>
                </a:solidFill>
                <a:latin typeface="Calibri" panose="020F0502020204030204" pitchFamily="34" charset="0"/>
                <a:ea typeface="Calibri" panose="020F0502020204030204" pitchFamily="34" charset="0"/>
                <a:cs typeface="Calibri" panose="020F0502020204030204" pitchFamily="34" charset="0"/>
              </a:rPr>
              <a:t>E</a:t>
            </a:r>
            <a:r>
              <a:rPr lang="en-US" sz="3500" b="1" err="1">
                <a:latin typeface="Calibri" panose="020F0502020204030204" pitchFamily="34" charset="0"/>
                <a:ea typeface="Calibri" panose="020F0502020204030204" pitchFamily="34" charset="0"/>
                <a:cs typeface="Calibri" panose="020F0502020204030204" pitchFamily="34" charset="0"/>
              </a:rPr>
              <a:t>mployment</a:t>
            </a:r>
            <a:r>
              <a:rPr lang="en-US" sz="3500" b="1">
                <a:latin typeface="Calibri" panose="020F0502020204030204" pitchFamily="34" charset="0"/>
                <a:ea typeface="Calibri" panose="020F0502020204030204" pitchFamily="34" charset="0"/>
                <a:cs typeface="Calibri" panose="020F0502020204030204" pitchFamily="34" charset="0"/>
              </a:rPr>
              <a:t> </a:t>
            </a:r>
            <a:r>
              <a:rPr lang="en-US" sz="3500" b="1">
                <a:solidFill>
                  <a:srgbClr val="0C3B5D"/>
                </a:solidFill>
                <a:latin typeface="Calibri" panose="020F0502020204030204" pitchFamily="34" charset="0"/>
                <a:ea typeface="Calibri" panose="020F0502020204030204" pitchFamily="34" charset="0"/>
                <a:cs typeface="Calibri" panose="020F0502020204030204" pitchFamily="34" charset="0"/>
              </a:rPr>
              <a:t>S</a:t>
            </a:r>
            <a:r>
              <a:rPr lang="en-US" sz="3500" b="1">
                <a:latin typeface="Calibri" panose="020F0502020204030204" pitchFamily="34" charset="0"/>
                <a:ea typeface="Calibri" panose="020F0502020204030204" pitchFamily="34" charset="0"/>
                <a:cs typeface="Calibri" panose="020F0502020204030204" pitchFamily="34" charset="0"/>
              </a:rPr>
              <a:t>ervices &amp; </a:t>
            </a:r>
            <a:r>
              <a:rPr lang="en-US" sz="3500" b="1">
                <a:solidFill>
                  <a:srgbClr val="0C3B5D"/>
                </a:solidFill>
                <a:latin typeface="Calibri" panose="020F0502020204030204" pitchFamily="34" charset="0"/>
                <a:ea typeface="Calibri" panose="020F0502020204030204" pitchFamily="34" charset="0"/>
                <a:cs typeface="Calibri" panose="020F0502020204030204" pitchFamily="34" charset="0"/>
              </a:rPr>
              <a:t>E</a:t>
            </a:r>
            <a:r>
              <a:rPr lang="en-US" sz="3500" b="1">
                <a:latin typeface="Calibri" panose="020F0502020204030204" pitchFamily="34" charset="0"/>
                <a:ea typeface="Calibri" panose="020F0502020204030204" pitchFamily="34" charset="0"/>
                <a:cs typeface="Calibri" panose="020F0502020204030204" pitchFamily="34" charset="0"/>
              </a:rPr>
              <a:t>ligibility </a:t>
            </a:r>
            <a:r>
              <a:rPr lang="en-US" sz="3500" b="1">
                <a:solidFill>
                  <a:srgbClr val="0C3B5D"/>
                </a:solidFill>
                <a:latin typeface="Calibri" panose="020F0502020204030204" pitchFamily="34" charset="0"/>
                <a:ea typeface="Calibri" panose="020F0502020204030204" pitchFamily="34" charset="0"/>
                <a:cs typeface="Calibri" panose="020F0502020204030204" pitchFamily="34" charset="0"/>
              </a:rPr>
              <a:t>A</a:t>
            </a:r>
            <a:r>
              <a:rPr lang="en-US" sz="3500" b="1">
                <a:latin typeface="Calibri" panose="020F0502020204030204" pitchFamily="34" charset="0"/>
                <a:ea typeface="Calibri" panose="020F0502020204030204" pitchFamily="34" charset="0"/>
                <a:cs typeface="Calibri" panose="020F0502020204030204" pitchFamily="34" charset="0"/>
              </a:rPr>
              <a:t>ssessment - RESEA</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(Non-Customizable)</a:t>
            </a:r>
          </a:p>
        </p:txBody>
      </p:sp>
      <p:sp>
        <p:nvSpPr>
          <p:cNvPr id="6" name="TextBox 5">
            <a:extLst>
              <a:ext uri="{FF2B5EF4-FFF2-40B4-BE49-F238E27FC236}">
                <a16:creationId xmlns:a16="http://schemas.microsoft.com/office/drawing/2014/main" id="{24BDD5F4-36D8-018F-2A93-75E39CC2BCD3}"/>
              </a:ext>
            </a:extLst>
          </p:cNvPr>
          <p:cNvSpPr txBox="1"/>
          <p:nvPr/>
        </p:nvSpPr>
        <p:spPr>
          <a:xfrm>
            <a:off x="276405" y="1500587"/>
            <a:ext cx="11212466" cy="923330"/>
          </a:xfrm>
          <a:prstGeom prst="rect">
            <a:avLst/>
          </a:prstGeom>
          <a:noFill/>
        </p:spPr>
        <p:txBody>
          <a:bodyPr wrap="square" lIns="91440" tIns="45720" rIns="91440" bIns="45720" anchor="t">
            <a:spAutoFit/>
          </a:bodyPr>
          <a:lstStyle/>
          <a:p>
            <a:pPr algn="ctr">
              <a:buClr>
                <a:srgbClr val="000000"/>
              </a:buClr>
            </a:pPr>
            <a:r>
              <a:rPr lang="en-US" kern="0">
                <a:solidFill>
                  <a:srgbClr val="002060"/>
                </a:solidFill>
                <a:latin typeface="Calibri"/>
                <a:ea typeface="Calibri"/>
                <a:cs typeface="Calibri"/>
                <a:sym typeface="Arial"/>
              </a:rPr>
              <a:t>RESEA is a federally-funded program. Claimants </a:t>
            </a:r>
            <a:r>
              <a:rPr lang="en-US" kern="0">
                <a:solidFill>
                  <a:srgbClr val="0C3B5D"/>
                </a:solidFill>
                <a:latin typeface="Calibri"/>
                <a:ea typeface="Calibri"/>
                <a:cs typeface="Calibri"/>
                <a:sym typeface="Arial"/>
              </a:rPr>
              <a:t>are</a:t>
            </a:r>
            <a:r>
              <a:rPr lang="en-US" kern="0">
                <a:solidFill>
                  <a:srgbClr val="002060"/>
                </a:solidFill>
                <a:latin typeface="Calibri"/>
                <a:ea typeface="Calibri"/>
                <a:cs typeface="Calibri"/>
                <a:sym typeface="Arial"/>
              </a:rPr>
              <a:t> </a:t>
            </a:r>
            <a:r>
              <a:rPr lang="en-US" kern="0">
                <a:solidFill>
                  <a:srgbClr val="0C3B5D"/>
                </a:solidFill>
                <a:latin typeface="Calibri"/>
                <a:ea typeface="Calibri"/>
                <a:cs typeface="Calibri"/>
                <a:sym typeface="Arial"/>
              </a:rPr>
              <a:t>randomly </a:t>
            </a:r>
            <a:r>
              <a:rPr lang="en-US" kern="0">
                <a:solidFill>
                  <a:srgbClr val="002060"/>
                </a:solidFill>
                <a:latin typeface="Calibri"/>
                <a:ea typeface="Calibri"/>
                <a:cs typeface="Calibri"/>
                <a:sym typeface="Arial"/>
              </a:rPr>
              <a:t>selected by DUA when they open their unemployment insurance claim.  MassHire administers the RESEA program and offers customers a chance to access a full array of career services. </a:t>
            </a:r>
            <a:r>
              <a:rPr lang="en-US" altLang="en-US" kern="0">
                <a:solidFill>
                  <a:srgbClr val="0C3B5D"/>
                </a:solidFill>
                <a:latin typeface="Calibri"/>
                <a:ea typeface="Calibri"/>
                <a:cs typeface="Calibri"/>
                <a:sym typeface="Arial"/>
              </a:rPr>
              <a:t>The goal of this program is to help customers be successful in their job search.</a:t>
            </a:r>
            <a:endParaRPr lang="en-US"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F901E9A5-8B6D-EC46-0769-310652A0ED32}"/>
              </a:ext>
            </a:extLst>
          </p:cNvPr>
          <p:cNvSpPr txBox="1"/>
          <p:nvPr/>
        </p:nvSpPr>
        <p:spPr>
          <a:xfrm>
            <a:off x="3090826" y="2588176"/>
            <a:ext cx="8656317" cy="2674771"/>
          </a:xfrm>
          <a:prstGeom prst="rect">
            <a:avLst/>
          </a:prstGeom>
          <a:noFill/>
        </p:spPr>
        <p:txBody>
          <a:bodyPr wrap="square" rtlCol="0">
            <a:spAutoFit/>
          </a:bodyPr>
          <a:lstStyle/>
          <a:p>
            <a:pPr marL="285750" lvl="1" indent="-285750">
              <a:spcAft>
                <a:spcPts val="600"/>
              </a:spcAft>
              <a:buClr>
                <a:srgbClr val="000000"/>
              </a:buClr>
              <a:buFont typeface="Arial" panose="020B0604020202020204" pitchFamily="34" charset="0"/>
              <a:buChar char="•"/>
            </a:pPr>
            <a:r>
              <a:rPr lang="en-US" altLang="en-US" sz="1600"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One on one meetings with Career Center staff member (Initial RESEA and RESEA Review meetings)</a:t>
            </a:r>
          </a:p>
          <a:p>
            <a:pPr marL="285750" lvl="1" indent="-285750">
              <a:spcAft>
                <a:spcPts val="600"/>
              </a:spcAft>
              <a:buClr>
                <a:srgbClr val="000000"/>
              </a:buClr>
              <a:buFont typeface="Arial" panose="020B0604020202020204" pitchFamily="34" charset="0"/>
              <a:buChar char="•"/>
            </a:pPr>
            <a:r>
              <a:rPr lang="en-US" altLang="en-US" sz="1600"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Create or update your resume &amp; review of work search activities</a:t>
            </a:r>
          </a:p>
          <a:p>
            <a:pPr marL="285750" lvl="1" indent="-285750">
              <a:spcAft>
                <a:spcPts val="600"/>
              </a:spcAft>
              <a:buClr>
                <a:srgbClr val="000000"/>
              </a:buClr>
              <a:buFont typeface="Arial" panose="020B0604020202020204" pitchFamily="34" charset="0"/>
              <a:buChar char="•"/>
            </a:pPr>
            <a:r>
              <a:rPr lang="en-US" altLang="en-US" sz="1600"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Compliance with Career Action Plan and information on how Labor Market Information (LMI) helps your job search</a:t>
            </a:r>
          </a:p>
          <a:p>
            <a:pPr marL="285750" lvl="1" indent="-285750">
              <a:spcAft>
                <a:spcPts val="600"/>
              </a:spcAft>
              <a:buClr>
                <a:srgbClr val="000000"/>
              </a:buClr>
              <a:buFont typeface="Arial" panose="020B0604020202020204" pitchFamily="34" charset="0"/>
              <a:buChar char="•"/>
            </a:pPr>
            <a:r>
              <a:rPr lang="en-US" altLang="en-US" sz="1600"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Be encouraged by your success </a:t>
            </a:r>
          </a:p>
          <a:p>
            <a:pPr marL="285750" lvl="1" indent="-285750">
              <a:spcAft>
                <a:spcPts val="600"/>
              </a:spcAft>
              <a:buClr>
                <a:srgbClr val="000000"/>
              </a:buClr>
              <a:buFont typeface="Arial" panose="020B0604020202020204" pitchFamily="34" charset="0"/>
              <a:buChar char="•"/>
            </a:pPr>
            <a:r>
              <a:rPr lang="en-US" altLang="en-US" sz="1600"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Learn helpful strategies to meet and overcome roadblocks to reemployment</a:t>
            </a:r>
          </a:p>
          <a:p>
            <a:pPr marL="0" lvl="1">
              <a:spcAft>
                <a:spcPts val="600"/>
              </a:spcAft>
              <a:buClr>
                <a:srgbClr val="000000"/>
              </a:buClr>
            </a:pPr>
            <a:endParaRPr lang="en-US" altLang="en-US" sz="1600"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endParaRPr>
          </a:p>
          <a:p>
            <a:pPr marL="0" lvl="1" algn="ctr">
              <a:lnSpc>
                <a:spcPct val="80000"/>
              </a:lnSpc>
              <a:buClr>
                <a:srgbClr val="000000"/>
              </a:buClr>
            </a:pPr>
            <a:r>
              <a:rPr lang="en-US" altLang="en-US" sz="1600" b="1" i="1" kern="0">
                <a:solidFill>
                  <a:srgbClr val="0C3B5D"/>
                </a:solidFill>
                <a:latin typeface="Calibri" panose="020F0502020204030204" pitchFamily="34" charset="0"/>
                <a:ea typeface="Calibri" panose="020F0502020204030204" pitchFamily="34" charset="0"/>
                <a:cs typeface="Calibri" panose="020F0502020204030204" pitchFamily="34" charset="0"/>
                <a:sym typeface="Arial"/>
              </a:rPr>
              <a:t>Failure to attend these meetings and comply with program requirements may cause a delay or loss of a customer’s unemployment benefits. </a:t>
            </a:r>
            <a:endParaRPr lang="en-US" sz="1400" kern="0">
              <a:solidFill>
                <a:srgbClr val="000000"/>
              </a:solidFill>
              <a:latin typeface="Arial"/>
              <a:cs typeface="Arial"/>
              <a:sym typeface="Arial"/>
            </a:endParaRPr>
          </a:p>
        </p:txBody>
      </p:sp>
      <p:sp>
        <p:nvSpPr>
          <p:cNvPr id="8" name="Slide Number Placeholder 7">
            <a:extLst>
              <a:ext uri="{FF2B5EF4-FFF2-40B4-BE49-F238E27FC236}">
                <a16:creationId xmlns:a16="http://schemas.microsoft.com/office/drawing/2014/main" id="{FFDD167A-46D5-CE6A-E2F4-0C59C985AD50}"/>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18</a:t>
            </a:fld>
            <a:endParaRPr lang="en-US" kern="0">
              <a:solidFill>
                <a:prstClr val="black">
                  <a:tint val="82000"/>
                </a:prstClr>
              </a:solidFill>
              <a:latin typeface="Arial"/>
              <a:cs typeface="Arial"/>
              <a:sym typeface="Arial"/>
            </a:endParaRPr>
          </a:p>
        </p:txBody>
      </p:sp>
      <p:pic>
        <p:nvPicPr>
          <p:cNvPr id="4" name="Picture 3">
            <a:extLst>
              <a:ext uri="{FF2B5EF4-FFF2-40B4-BE49-F238E27FC236}">
                <a16:creationId xmlns:a16="http://schemas.microsoft.com/office/drawing/2014/main" id="{EE413957-D5AF-53CD-5D1F-9366AFB06C0B}"/>
              </a:ext>
            </a:extLst>
          </p:cNvPr>
          <p:cNvPicPr>
            <a:picLocks noChangeAspect="1"/>
          </p:cNvPicPr>
          <p:nvPr/>
        </p:nvPicPr>
        <p:blipFill rotWithShape="1">
          <a:blip r:embed="rId2"/>
          <a:srcRect t="12780" b="12880"/>
          <a:stretch/>
        </p:blipFill>
        <p:spPr>
          <a:xfrm rot="20175744">
            <a:off x="139455" y="3562352"/>
            <a:ext cx="2924546" cy="747909"/>
          </a:xfrm>
          <a:prstGeom prst="rect">
            <a:avLst/>
          </a:prstGeom>
        </p:spPr>
      </p:pic>
      <p:pic>
        <p:nvPicPr>
          <p:cNvPr id="9" name="Picture 8">
            <a:extLst>
              <a:ext uri="{FF2B5EF4-FFF2-40B4-BE49-F238E27FC236}">
                <a16:creationId xmlns:a16="http://schemas.microsoft.com/office/drawing/2014/main" id="{5F2FCF5E-944C-C549-3602-7366BB656EBF}"/>
              </a:ext>
            </a:extLst>
          </p:cNvPr>
          <p:cNvPicPr>
            <a:picLocks noChangeAspect="1"/>
          </p:cNvPicPr>
          <p:nvPr/>
        </p:nvPicPr>
        <p:blipFill>
          <a:blip r:embed="rId3"/>
          <a:stretch>
            <a:fillRect/>
          </a:stretch>
        </p:blipFill>
        <p:spPr>
          <a:xfrm>
            <a:off x="9379216" y="5073240"/>
            <a:ext cx="1063832" cy="707932"/>
          </a:xfrm>
          <a:prstGeom prst="rect">
            <a:avLst/>
          </a:prstGeom>
          <a:ln w="38100" cap="sq">
            <a:solidFill>
              <a:srgbClr val="52789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330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4E43-1EA5-6199-69A2-97F3AE7103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478632-E9AC-D814-DF0A-A365CEC31DEE}"/>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Multilingual Services</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(Non-Customizable)</a:t>
            </a:r>
          </a:p>
        </p:txBody>
      </p:sp>
      <p:sp>
        <p:nvSpPr>
          <p:cNvPr id="5" name="Google Shape;252;p29">
            <a:extLst>
              <a:ext uri="{FF2B5EF4-FFF2-40B4-BE49-F238E27FC236}">
                <a16:creationId xmlns:a16="http://schemas.microsoft.com/office/drawing/2014/main" id="{4F57336E-1E66-DBC0-AA91-3F85D4EC8F54}"/>
              </a:ext>
            </a:extLst>
          </p:cNvPr>
          <p:cNvSpPr txBox="1">
            <a:spLocks/>
          </p:cNvSpPr>
          <p:nvPr/>
        </p:nvSpPr>
        <p:spPr>
          <a:xfrm>
            <a:off x="66675" y="1609523"/>
            <a:ext cx="5686425" cy="431399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002060"/>
              </a:buClr>
              <a:buSzPts val="2400"/>
              <a:buFont typeface="Arial"/>
              <a:buChar char="•"/>
              <a:defRPr sz="2400" b="0" i="0" u="none" strike="noStrike" cap="none">
                <a:solidFill>
                  <a:srgbClr val="002060"/>
                </a:solidFill>
                <a:latin typeface="Calibri"/>
                <a:ea typeface="Calibri"/>
                <a:cs typeface="Calibri"/>
                <a:sym typeface="Calibri"/>
              </a:defRPr>
            </a:lvl1pPr>
            <a:lvl2pPr marL="914400" marR="0" lvl="1" indent="-368300" algn="l" rtl="0">
              <a:lnSpc>
                <a:spcPct val="100000"/>
              </a:lnSpc>
              <a:spcBef>
                <a:spcPts val="440"/>
              </a:spcBef>
              <a:spcAft>
                <a:spcPts val="0"/>
              </a:spcAft>
              <a:buClr>
                <a:srgbClr val="002060"/>
              </a:buClr>
              <a:buSzPts val="2200"/>
              <a:buFont typeface="Courier New"/>
              <a:buChar char="o"/>
              <a:defRPr sz="2200" b="0" i="0" u="none" strike="noStrike" cap="none">
                <a:solidFill>
                  <a:srgbClr val="002060"/>
                </a:solidFill>
                <a:latin typeface="Calibri"/>
                <a:ea typeface="Calibri"/>
                <a:cs typeface="Calibri"/>
                <a:sym typeface="Calibri"/>
              </a:defRPr>
            </a:lvl2pPr>
            <a:lvl3pPr marL="1371600" marR="0" lvl="2" indent="-355600" algn="l" rtl="0">
              <a:lnSpc>
                <a:spcPct val="100000"/>
              </a:lnSpc>
              <a:spcBef>
                <a:spcPts val="400"/>
              </a:spcBef>
              <a:spcAft>
                <a:spcPts val="0"/>
              </a:spcAft>
              <a:buClr>
                <a:srgbClr val="002060"/>
              </a:buClr>
              <a:buSzPts val="2000"/>
              <a:buFont typeface="Arial"/>
              <a:buChar char="•"/>
              <a:defRPr sz="2000" b="0" i="0" u="none" strike="noStrike" cap="none">
                <a:solidFill>
                  <a:srgbClr val="002060"/>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002060"/>
              </a:buClr>
              <a:buSzPts val="1800"/>
              <a:buFont typeface="Courier New"/>
              <a:buChar char="o"/>
              <a:defRPr sz="1800" b="0" i="0" u="none" strike="noStrike" cap="none">
                <a:solidFill>
                  <a:srgbClr val="002060"/>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2060"/>
              </a:buClr>
              <a:buSzPts val="1800"/>
              <a:buFont typeface="Noto Sans Symbols"/>
              <a:buChar char="⮚"/>
              <a:defRPr sz="1800" b="0" i="0" u="none" strike="noStrike" cap="none">
                <a:solidFill>
                  <a:srgbClr val="002060"/>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1" indent="0" algn="ctr">
              <a:spcBef>
                <a:spcPts val="0"/>
              </a:spcBef>
              <a:buSzPts val="2300"/>
              <a:buNone/>
            </a:pPr>
            <a:r>
              <a:rPr lang="en-US" sz="2000" kern="0">
                <a:solidFill>
                  <a:srgbClr val="0C3B5D"/>
                </a:solidFill>
              </a:rPr>
              <a:t>Multilingual Services coordinates translation and interpretation services for multiple languages, including American Sign Language (ASL).</a:t>
            </a:r>
          </a:p>
          <a:p>
            <a:pPr marL="342900" lvl="1" indent="-342900">
              <a:spcBef>
                <a:spcPts val="0"/>
              </a:spcBef>
              <a:buSzPts val="2300"/>
            </a:pPr>
            <a:endParaRPr lang="en-US" sz="2000" kern="0">
              <a:solidFill>
                <a:srgbClr val="0C3B5D"/>
              </a:solidFill>
            </a:endParaRPr>
          </a:p>
          <a:p>
            <a:pPr indent="-342900">
              <a:lnSpc>
                <a:spcPct val="80000"/>
              </a:lnSpc>
              <a:spcBef>
                <a:spcPts val="400"/>
              </a:spcBef>
            </a:pPr>
            <a:r>
              <a:rPr lang="en-US" sz="2000" kern="0">
                <a:solidFill>
                  <a:srgbClr val="0C3B5D"/>
                </a:solidFill>
              </a:rPr>
              <a:t>To access translated publications and documents, visit  our Multilingual webpage at: </a:t>
            </a:r>
            <a:r>
              <a:rPr lang="en-US" sz="2000" u="sng" kern="0">
                <a:solidFill>
                  <a:srgbClr val="0C3B5D"/>
                </a:solidFill>
                <a:hlinkClick r:id="rId2"/>
              </a:rPr>
              <a:t>https://www.mass.gov/orgs/office-of-multilingual-services</a:t>
            </a:r>
            <a:endParaRPr lang="en-US" sz="2000" u="sng" kern="0">
              <a:solidFill>
                <a:srgbClr val="0C3B5D"/>
              </a:solidFill>
            </a:endParaRPr>
          </a:p>
          <a:p>
            <a:pPr marL="342900" indent="-342900">
              <a:spcBef>
                <a:spcPts val="440"/>
              </a:spcBef>
              <a:buSzPts val="2200"/>
            </a:pPr>
            <a:endParaRPr lang="en-US" sz="2000" u="sng" kern="0">
              <a:solidFill>
                <a:srgbClr val="0C3B5D"/>
              </a:solidFill>
            </a:endParaRPr>
          </a:p>
          <a:p>
            <a:pPr marL="342900" indent="-342900">
              <a:buSzPts val="2200"/>
            </a:pPr>
            <a:r>
              <a:rPr lang="en-US" sz="2000" kern="0">
                <a:solidFill>
                  <a:srgbClr val="0C3B5D"/>
                </a:solidFill>
              </a:rPr>
              <a:t>If you need language assistance, call  the Multilingual Toll-free telephone line at (888) 822-3422 for Spanish, Haitian Creole, Cantonese, Mandarin, Vietnamese, Portuguese, Russian, Khmer, Lao, Korean, French, and Arabic.</a:t>
            </a:r>
          </a:p>
        </p:txBody>
      </p:sp>
      <p:sp>
        <p:nvSpPr>
          <p:cNvPr id="6" name="Slide Number Placeholder 5">
            <a:extLst>
              <a:ext uri="{FF2B5EF4-FFF2-40B4-BE49-F238E27FC236}">
                <a16:creationId xmlns:a16="http://schemas.microsoft.com/office/drawing/2014/main" id="{8003197F-4A87-7614-19C1-C454E8E47111}"/>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19</a:t>
            </a:fld>
            <a:endParaRPr lang="en-US" kern="0">
              <a:solidFill>
                <a:prstClr val="black">
                  <a:tint val="82000"/>
                </a:prstClr>
              </a:solidFill>
              <a:latin typeface="Arial"/>
              <a:cs typeface="Arial"/>
              <a:sym typeface="Arial"/>
            </a:endParaRPr>
          </a:p>
        </p:txBody>
      </p:sp>
      <p:pic>
        <p:nvPicPr>
          <p:cNvPr id="2" name="Picture 1">
            <a:extLst>
              <a:ext uri="{FF2B5EF4-FFF2-40B4-BE49-F238E27FC236}">
                <a16:creationId xmlns:a16="http://schemas.microsoft.com/office/drawing/2014/main" id="{B7AC2733-C63F-7C27-6BA9-480146744E9D}"/>
              </a:ext>
            </a:extLst>
          </p:cNvPr>
          <p:cNvPicPr preferRelativeResize="0">
            <a:picLocks/>
          </p:cNvPicPr>
          <p:nvPr/>
        </p:nvPicPr>
        <p:blipFill rotWithShape="1">
          <a:blip r:embed="rId3"/>
          <a:srcRect l="7846" t="983" r="8083" b="5287"/>
          <a:stretch>
            <a:fillRect/>
          </a:stretch>
        </p:blipFill>
        <p:spPr>
          <a:xfrm>
            <a:off x="5886450" y="1352551"/>
            <a:ext cx="6305550" cy="4827104"/>
          </a:xfrm>
          <a:prstGeom prst="rect">
            <a:avLst/>
          </a:prstGeom>
          <a:effectLst/>
        </p:spPr>
      </p:pic>
    </p:spTree>
    <p:extLst>
      <p:ext uri="{BB962C8B-B14F-4D97-AF65-F5344CB8AC3E}">
        <p14:creationId xmlns:p14="http://schemas.microsoft.com/office/powerpoint/2010/main" val="186823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bwMode="auto">
          <a:xfrm>
            <a:off x="2712382" y="1228893"/>
            <a:ext cx="6767236" cy="234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eaLnBrk="0" hangingPunct="0">
              <a:spcBef>
                <a:spcPct val="20000"/>
              </a:spcBef>
              <a:buChar char="•"/>
              <a:defRPr sz="3200">
                <a:solidFill>
                  <a:schemeClr val="accent2"/>
                </a:solidFill>
                <a:latin typeface="Arial" pitchFamily="34" charset="0"/>
              </a:defRPr>
            </a:lvl1pPr>
            <a:lvl2pPr marL="742950" indent="-285750" eaLnBrk="0" hangingPunct="0">
              <a:spcBef>
                <a:spcPct val="20000"/>
              </a:spcBef>
              <a:buChar char="–"/>
              <a:defRPr sz="2800">
                <a:solidFill>
                  <a:schemeClr val="accent2"/>
                </a:solidFill>
                <a:latin typeface="Arial" pitchFamily="34" charset="0"/>
              </a:defRPr>
            </a:lvl2pPr>
            <a:lvl3pPr marL="1143000" indent="-228600" eaLnBrk="0" hangingPunct="0">
              <a:spcBef>
                <a:spcPct val="20000"/>
              </a:spcBef>
              <a:buChar char="•"/>
              <a:defRPr sz="2400">
                <a:solidFill>
                  <a:schemeClr val="accent2"/>
                </a:solidFill>
                <a:latin typeface="Arial" pitchFamily="34" charset="0"/>
              </a:defRPr>
            </a:lvl3pPr>
            <a:lvl4pPr marL="1600200" indent="-228600" eaLnBrk="0" hangingPunct="0">
              <a:spcBef>
                <a:spcPct val="20000"/>
              </a:spcBef>
              <a:buChar char="–"/>
              <a:defRPr sz="2000">
                <a:solidFill>
                  <a:schemeClr val="accent2"/>
                </a:solidFill>
                <a:latin typeface="Arial" pitchFamily="34" charset="0"/>
              </a:defRPr>
            </a:lvl4pPr>
            <a:lvl5pPr marL="2057400" indent="-228600" eaLnBrk="0" hangingPunct="0">
              <a:spcBef>
                <a:spcPct val="20000"/>
              </a:spcBef>
              <a:buChar char="»"/>
              <a:defRPr sz="2000">
                <a:solidFill>
                  <a:schemeClr val="accent2"/>
                </a:solidFill>
                <a:latin typeface="Arial" pitchFamily="34" charset="0"/>
              </a:defRPr>
            </a:lvl5pPr>
            <a:lvl6pPr marL="2514600" indent="-228600" eaLnBrk="0" fontAlgn="base" hangingPunct="0">
              <a:spcBef>
                <a:spcPct val="20000"/>
              </a:spcBef>
              <a:spcAft>
                <a:spcPct val="0"/>
              </a:spcAft>
              <a:buChar char="»"/>
              <a:defRPr sz="2000">
                <a:solidFill>
                  <a:schemeClr val="accent2"/>
                </a:solidFill>
                <a:latin typeface="Arial" pitchFamily="34" charset="0"/>
              </a:defRPr>
            </a:lvl6pPr>
            <a:lvl7pPr marL="2971800" indent="-228600" eaLnBrk="0" fontAlgn="base" hangingPunct="0">
              <a:spcBef>
                <a:spcPct val="20000"/>
              </a:spcBef>
              <a:spcAft>
                <a:spcPct val="0"/>
              </a:spcAft>
              <a:buChar char="»"/>
              <a:defRPr sz="2000">
                <a:solidFill>
                  <a:schemeClr val="accent2"/>
                </a:solidFill>
                <a:latin typeface="Arial" pitchFamily="34" charset="0"/>
              </a:defRPr>
            </a:lvl7pPr>
            <a:lvl8pPr marL="3429000" indent="-228600" eaLnBrk="0" fontAlgn="base" hangingPunct="0">
              <a:spcBef>
                <a:spcPct val="20000"/>
              </a:spcBef>
              <a:spcAft>
                <a:spcPct val="0"/>
              </a:spcAft>
              <a:buChar char="»"/>
              <a:defRPr sz="2000">
                <a:solidFill>
                  <a:schemeClr val="accent2"/>
                </a:solidFill>
                <a:latin typeface="Arial" pitchFamily="34" charset="0"/>
              </a:defRPr>
            </a:lvl8pPr>
            <a:lvl9pPr marL="3886200" indent="-228600" eaLnBrk="0" fontAlgn="base" hangingPunct="0">
              <a:spcBef>
                <a:spcPct val="20000"/>
              </a:spcBef>
              <a:spcAft>
                <a:spcPct val="0"/>
              </a:spcAft>
              <a:buChar char="»"/>
              <a:defRPr sz="2000">
                <a:solidFill>
                  <a:schemeClr val="accent2"/>
                </a:solidFill>
                <a:latin typeface="Arial" pitchFamily="34" charset="0"/>
              </a:defRPr>
            </a:lvl9pPr>
          </a:lstStyle>
          <a:p>
            <a:pPr algn="ctr" defTabSz="457200">
              <a:spcBef>
                <a:spcPts val="0"/>
              </a:spcBef>
              <a:buNone/>
              <a:defRPr/>
            </a:pPr>
            <a:r>
              <a:rPr lang="en-US" altLang="en-US" sz="5000" b="1">
                <a:solidFill>
                  <a:srgbClr val="FFFFFF"/>
                </a:solidFill>
                <a:latin typeface="Calibri"/>
                <a:cs typeface="Arial"/>
                <a:sym typeface="Arial"/>
              </a:rPr>
              <a:t>Career Center </a:t>
            </a:r>
          </a:p>
          <a:p>
            <a:pPr algn="ctr" defTabSz="457200">
              <a:spcBef>
                <a:spcPts val="0"/>
              </a:spcBef>
              <a:buNone/>
              <a:defRPr/>
            </a:pPr>
            <a:r>
              <a:rPr lang="en-US" altLang="en-US" sz="5000" b="1">
                <a:solidFill>
                  <a:srgbClr val="FFFFFF"/>
                </a:solidFill>
                <a:latin typeface="Calibri"/>
                <a:cs typeface="Arial"/>
                <a:sym typeface="Arial"/>
              </a:rPr>
              <a:t>Seminar </a:t>
            </a:r>
          </a:p>
          <a:p>
            <a:pPr algn="ctr" defTabSz="457200">
              <a:spcBef>
                <a:spcPts val="0"/>
              </a:spcBef>
              <a:buNone/>
              <a:defRPr/>
            </a:pPr>
            <a:r>
              <a:rPr lang="en-US" altLang="en-US" sz="4000" b="1">
                <a:solidFill>
                  <a:srgbClr val="FFFFFF"/>
                </a:solidFill>
                <a:latin typeface="Calibri"/>
                <a:cs typeface="Arial"/>
                <a:sym typeface="Arial"/>
              </a:rPr>
              <a:t>(CCS)</a:t>
            </a:r>
          </a:p>
        </p:txBody>
      </p:sp>
      <p:sp>
        <p:nvSpPr>
          <p:cNvPr id="6" name="TextBox 5">
            <a:extLst>
              <a:ext uri="{FF2B5EF4-FFF2-40B4-BE49-F238E27FC236}">
                <a16:creationId xmlns:a16="http://schemas.microsoft.com/office/drawing/2014/main" id="{B0F4ECB2-15BD-477F-82E2-34EE0B8CABBB}"/>
              </a:ext>
            </a:extLst>
          </p:cNvPr>
          <p:cNvSpPr txBox="1"/>
          <p:nvPr/>
        </p:nvSpPr>
        <p:spPr>
          <a:xfrm>
            <a:off x="2255521" y="127354"/>
            <a:ext cx="779856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sz="1500">
                <a:solidFill>
                  <a:srgbClr val="FFFFFF"/>
                </a:solidFill>
                <a:latin typeface="Calibri"/>
                <a:cs typeface="Arial"/>
                <a:sym typeface="Arial"/>
              </a:rPr>
              <a:t>MassHire Programs &amp; Services are funded in full by US Department of Labor (USDOL) Employment and Training Administration grants. Additional details furnished upon request. </a:t>
            </a:r>
            <a:r>
              <a:rPr lang="en-US" sz="1000">
                <a:solidFill>
                  <a:srgbClr val="009876"/>
                </a:solidFill>
                <a:latin typeface="Calibri"/>
                <a:cs typeface="Calibri"/>
                <a:sym typeface="Arial"/>
              </a:rPr>
              <a:t>​</a:t>
            </a:r>
          </a:p>
        </p:txBody>
      </p:sp>
      <p:pic>
        <p:nvPicPr>
          <p:cNvPr id="2" name="Picture 1">
            <a:extLst>
              <a:ext uri="{FF2B5EF4-FFF2-40B4-BE49-F238E27FC236}">
                <a16:creationId xmlns:a16="http://schemas.microsoft.com/office/drawing/2014/main" id="{223B0255-1D39-E817-3DBA-90E17B191A7D}"/>
              </a:ext>
            </a:extLst>
          </p:cNvPr>
          <p:cNvPicPr>
            <a:picLocks noChangeAspect="1"/>
          </p:cNvPicPr>
          <p:nvPr/>
        </p:nvPicPr>
        <p:blipFill>
          <a:blip r:embed="rId3"/>
          <a:stretch>
            <a:fillRect/>
          </a:stretch>
        </p:blipFill>
        <p:spPr>
          <a:xfrm>
            <a:off x="1706647" y="4719839"/>
            <a:ext cx="2011470" cy="1498993"/>
          </a:xfrm>
          <a:prstGeom prst="rect">
            <a:avLst/>
          </a:prstGeom>
        </p:spPr>
      </p:pic>
      <p:sp>
        <p:nvSpPr>
          <p:cNvPr id="4" name="Slide Number Placeholder 3">
            <a:extLst>
              <a:ext uri="{FF2B5EF4-FFF2-40B4-BE49-F238E27FC236}">
                <a16:creationId xmlns:a16="http://schemas.microsoft.com/office/drawing/2014/main" id="{39FFC644-2B10-97F3-4749-6CA8E90F067C}"/>
              </a:ext>
            </a:extLst>
          </p:cNvPr>
          <p:cNvSpPr txBox="1">
            <a:spLocks/>
          </p:cNvSpPr>
          <p:nvPr/>
        </p:nvSpPr>
        <p:spPr>
          <a:xfrm>
            <a:off x="10054088" y="6356352"/>
            <a:ext cx="722279" cy="365125"/>
          </a:xfrm>
          <a:prstGeom prst="rect">
            <a:avLst/>
          </a:prstGeom>
        </p:spPr>
        <p:txBody>
          <a:bodyPr vert="horz" lIns="0" tIns="45720" rIns="0" bIns="45720" rtlCol="0">
            <a:noAutofit/>
          </a:bodyPr>
          <a:lstStyle>
            <a:lvl1pPr marL="0" indent="0" algn="l" defTabSz="457200" rtl="0" eaLnBrk="1" latinLnBrk="0" hangingPunct="1">
              <a:lnSpc>
                <a:spcPct val="100000"/>
              </a:lnSpc>
              <a:spcBef>
                <a:spcPts val="1800"/>
              </a:spcBef>
              <a:buClr>
                <a:schemeClr val="tx1"/>
              </a:buClr>
              <a:buFont typeface="Arial"/>
              <a:buNone/>
              <a:defRPr sz="1800" kern="1200">
                <a:solidFill>
                  <a:schemeClr val="bg1">
                    <a:lumMod val="50000"/>
                  </a:schemeClr>
                </a:solidFill>
                <a:latin typeface="+mn-lt"/>
                <a:ea typeface="+mn-ea"/>
                <a:cs typeface="+mn-cs"/>
              </a:defRPr>
            </a:lvl1pPr>
            <a:lvl2pPr marL="449262" indent="0" algn="l" defTabSz="457200" rtl="0" eaLnBrk="1" latinLnBrk="0" hangingPunct="1">
              <a:lnSpc>
                <a:spcPct val="90000"/>
              </a:lnSpc>
              <a:spcBef>
                <a:spcPts val="900"/>
              </a:spcBef>
              <a:buClr>
                <a:schemeClr val="tx1"/>
              </a:buClr>
              <a:buFont typeface="Lucida Grande"/>
              <a:buNone/>
              <a:tabLst/>
              <a:defRPr sz="2800" kern="1200">
                <a:solidFill>
                  <a:srgbClr val="FFFFFF"/>
                </a:solidFill>
                <a:latin typeface="+mn-lt"/>
                <a:ea typeface="+mn-ea"/>
                <a:cs typeface="+mn-cs"/>
              </a:defRPr>
            </a:lvl2pPr>
            <a:lvl3pPr marL="862013" indent="0" algn="l" defTabSz="457200" rtl="0" eaLnBrk="1" latinLnBrk="0" hangingPunct="1">
              <a:lnSpc>
                <a:spcPct val="90000"/>
              </a:lnSpc>
              <a:spcBef>
                <a:spcPts val="900"/>
              </a:spcBef>
              <a:buClr>
                <a:schemeClr val="tx1"/>
              </a:buClr>
              <a:buFont typeface="Arial"/>
              <a:buNone/>
              <a:defRPr sz="2400" kern="1200">
                <a:solidFill>
                  <a:srgbClr val="FFFFFF"/>
                </a:solidFill>
                <a:latin typeface="+mn-lt"/>
                <a:ea typeface="+mn-ea"/>
                <a:cs typeface="+mn-cs"/>
              </a:defRPr>
            </a:lvl3pPr>
            <a:lvl4pPr marL="1317625" indent="0" algn="l" defTabSz="457200" rtl="0" eaLnBrk="1" latinLnBrk="0" hangingPunct="1">
              <a:lnSpc>
                <a:spcPct val="90000"/>
              </a:lnSpc>
              <a:spcBef>
                <a:spcPts val="900"/>
              </a:spcBef>
              <a:buClr>
                <a:schemeClr val="tx1"/>
              </a:buClr>
              <a:buFont typeface="Lucida Grande"/>
              <a:buNone/>
              <a:defRPr sz="2400" kern="1200">
                <a:solidFill>
                  <a:srgbClr val="FFFFFF"/>
                </a:solidFill>
                <a:latin typeface="+mn-lt"/>
                <a:ea typeface="+mn-ea"/>
                <a:cs typeface="+mn-cs"/>
              </a:defRPr>
            </a:lvl4pPr>
            <a:lvl5pPr marL="1714500" indent="0" algn="l" defTabSz="457200" rtl="0" eaLnBrk="1" latinLnBrk="0" hangingPunct="1">
              <a:lnSpc>
                <a:spcPct val="90000"/>
              </a:lnSpc>
              <a:spcBef>
                <a:spcPts val="900"/>
              </a:spcBef>
              <a:buClr>
                <a:schemeClr val="tx1"/>
              </a:buClr>
              <a:buFont typeface="Arial"/>
              <a:buNone/>
              <a:defRPr sz="24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9876"/>
              </a:buClr>
            </a:pPr>
            <a:fld id="{B50AF5EF-12D5-4539-BE12-523BECC15A8C}" type="slidenum">
              <a:rPr lang="en-US" sz="900">
                <a:solidFill>
                  <a:srgbClr val="FFFFFF">
                    <a:lumMod val="50000"/>
                  </a:srgbClr>
                </a:solidFill>
                <a:latin typeface="Arial" panose="020B0604020202020204" pitchFamily="34" charset="0"/>
                <a:cs typeface="Arial" panose="020B0604020202020204" pitchFamily="34" charset="0"/>
                <a:sym typeface="Arial"/>
              </a:rPr>
              <a:pPr>
                <a:buClr>
                  <a:srgbClr val="009876"/>
                </a:buClr>
              </a:pPr>
              <a:t>2</a:t>
            </a:fld>
            <a:endParaRPr lang="en-US" sz="900">
              <a:solidFill>
                <a:srgbClr val="FFFFFF">
                  <a:lumMod val="50000"/>
                </a:srgbClr>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990F47D4-CA99-2DFC-1F60-C10E20CBD69F}"/>
              </a:ext>
            </a:extLst>
          </p:cNvPr>
          <p:cNvSpPr txBox="1"/>
          <p:nvPr/>
        </p:nvSpPr>
        <p:spPr>
          <a:xfrm>
            <a:off x="7376160" y="4835252"/>
            <a:ext cx="2389632" cy="1477328"/>
          </a:xfrm>
          <a:prstGeom prst="rect">
            <a:avLst/>
          </a:prstGeom>
          <a:noFill/>
        </p:spPr>
        <p:txBody>
          <a:bodyPr wrap="square" rtlCol="0">
            <a:spAutoFit/>
          </a:bodyPr>
          <a:lstStyle/>
          <a:p>
            <a:pPr algn="ctr">
              <a:buClr>
                <a:srgbClr val="000000"/>
              </a:buClr>
            </a:pPr>
            <a:r>
              <a:rPr lang="en-US" sz="3000" kern="0">
                <a:solidFill>
                  <a:srgbClr val="000000"/>
                </a:solidFill>
                <a:latin typeface="Calibri"/>
                <a:cs typeface="Arial"/>
                <a:sym typeface="Arial"/>
              </a:rPr>
              <a:t>Insert name of Career Center</a:t>
            </a:r>
          </a:p>
        </p:txBody>
      </p:sp>
      <p:sp>
        <p:nvSpPr>
          <p:cNvPr id="5" name="Rectangle: Rounded Corners 4">
            <a:extLst>
              <a:ext uri="{FF2B5EF4-FFF2-40B4-BE49-F238E27FC236}">
                <a16:creationId xmlns:a16="http://schemas.microsoft.com/office/drawing/2014/main" id="{20B19477-5C2F-E05C-C06E-2FAE883BF3A2}"/>
              </a:ext>
            </a:extLst>
          </p:cNvPr>
          <p:cNvSpPr/>
          <p:nvPr/>
        </p:nvSpPr>
        <p:spPr>
          <a:xfrm>
            <a:off x="7376160" y="4719838"/>
            <a:ext cx="2389632" cy="170815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000000"/>
              </a:buClr>
            </a:pPr>
            <a:endParaRPr lang="en-US" sz="1400" kern="0">
              <a:solidFill>
                <a:srgbClr val="FFFFFF"/>
              </a:solidFill>
              <a:latin typeface="Calibri"/>
              <a:sym typeface="Arial"/>
            </a:endParaRPr>
          </a:p>
        </p:txBody>
      </p:sp>
    </p:spTree>
    <p:extLst>
      <p:ext uri="{BB962C8B-B14F-4D97-AF65-F5344CB8AC3E}">
        <p14:creationId xmlns:p14="http://schemas.microsoft.com/office/powerpoint/2010/main" val="2086715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832E0-EBB5-AF0D-7454-086310AC1E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47D0BA-784F-95B3-F9DB-2B01821E6314}"/>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Customizable Delivery Method</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(Can be PPT slides, handouts, videos, talking points, etc.)</a:t>
            </a:r>
          </a:p>
        </p:txBody>
      </p:sp>
      <p:sp>
        <p:nvSpPr>
          <p:cNvPr id="2" name="TextBox 1">
            <a:extLst>
              <a:ext uri="{FF2B5EF4-FFF2-40B4-BE49-F238E27FC236}">
                <a16:creationId xmlns:a16="http://schemas.microsoft.com/office/drawing/2014/main" id="{75D6EB4D-EFCF-66C9-6295-7F93AD5A2172}"/>
              </a:ext>
            </a:extLst>
          </p:cNvPr>
          <p:cNvSpPr txBox="1"/>
          <p:nvPr/>
        </p:nvSpPr>
        <p:spPr>
          <a:xfrm>
            <a:off x="2097056" y="1435608"/>
            <a:ext cx="8522208" cy="4801314"/>
          </a:xfrm>
          <a:prstGeom prst="rect">
            <a:avLst/>
          </a:prstGeom>
          <a:noFill/>
        </p:spPr>
        <p:txBody>
          <a:bodyPr wrap="square" rtlCol="0">
            <a:spAutoFit/>
          </a:bodyPr>
          <a:lstStyle/>
          <a:p>
            <a:pPr algn="ctr">
              <a:buClr>
                <a:srgbClr val="000000"/>
              </a:buClr>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The following fifteen</a:t>
            </a:r>
            <a:r>
              <a:rPr lang="en-US" sz="1650" b="1"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1650" b="1" u="sng"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mandatory</a:t>
            </a:r>
            <a:r>
              <a:rPr lang="en-US" sz="1650" b="1"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topics can be incorporated into your CCS using the method that works best for your presentation to convey the information to your customers:</a:t>
            </a:r>
          </a:p>
          <a:p>
            <a:pPr algn="ctr">
              <a:buClr>
                <a:srgbClr val="000000"/>
              </a:buClr>
            </a:pPr>
            <a:endPar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Resource Room</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Job Search Process</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Assessments</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Labor Market Information</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LMI Worksheet</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Work Search Logs</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Benefits of Tracking Work Search</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Career Center Workshops and/or Virtual Webinars</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Individual Career Guidance</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Training</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Business Services</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Customer Feedback (Complaint Policy &amp; Local Complaint Officers)</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Customers Reporting Return to Work to their Local Career Center</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Next Steps After CCS Attendance/Overview of RESEA process</a:t>
            </a:r>
          </a:p>
          <a:p>
            <a:pPr marL="342900" indent="-342900">
              <a:buClr>
                <a:srgbClr val="002060"/>
              </a:buClr>
              <a:buFont typeface="+mj-lt"/>
              <a:buAutoNum type="arabicPeriod"/>
            </a:pPr>
            <a:r>
              <a:rPr lang="en-US" sz="1650" kern="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Career Action Plan </a:t>
            </a:r>
            <a:endParaRPr lang="en-US" sz="1650" kern="0">
              <a:solidFill>
                <a:srgbClr val="002060"/>
              </a:solidFill>
              <a:latin typeface="Arial"/>
              <a:cs typeface="Arial"/>
              <a:sym typeface="Arial"/>
            </a:endParaRPr>
          </a:p>
        </p:txBody>
      </p:sp>
      <p:sp>
        <p:nvSpPr>
          <p:cNvPr id="4" name="Slide Number Placeholder 3">
            <a:extLst>
              <a:ext uri="{FF2B5EF4-FFF2-40B4-BE49-F238E27FC236}">
                <a16:creationId xmlns:a16="http://schemas.microsoft.com/office/drawing/2014/main" id="{120E1D28-61B0-FC11-F14E-37AE537B9F49}"/>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20</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3782930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B83EF-0A52-957A-7B33-2A71CB4091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21E0BC-3814-6708-0EFF-A7216B37297B}"/>
              </a:ext>
            </a:extLst>
          </p:cNvPr>
          <p:cNvSpPr>
            <a:spLocks noGrp="1"/>
          </p:cNvSpPr>
          <p:nvPr>
            <p:ph idx="1"/>
          </p:nvPr>
        </p:nvSpPr>
        <p:spPr>
          <a:xfrm>
            <a:off x="1969040" y="1727240"/>
            <a:ext cx="8396192" cy="3637240"/>
          </a:xfrm>
        </p:spPr>
        <p:txBody>
          <a:bodyPr vert="horz" lIns="91440" tIns="45720" rIns="91440" bIns="45720" rtlCol="0" anchor="t">
            <a:normAutofit/>
          </a:bodyPr>
          <a:lstStyle/>
          <a:p>
            <a:pPr marL="0" indent="0">
              <a:buNone/>
            </a:pPr>
            <a:r>
              <a:rPr lang="en-US">
                <a:solidFill>
                  <a:srgbClr val="0C3B5D"/>
                </a:solidFill>
                <a:latin typeface="Calibri"/>
                <a:ea typeface="Calibri"/>
                <a:cs typeface="Calibri"/>
              </a:rPr>
              <a:t>Brief explanation of the </a:t>
            </a:r>
            <a:r>
              <a:rPr lang="en-US" err="1">
                <a:solidFill>
                  <a:srgbClr val="0C3B5D"/>
                </a:solidFill>
                <a:latin typeface="Calibri"/>
                <a:ea typeface="Calibri"/>
                <a:cs typeface="Calibri"/>
              </a:rPr>
              <a:t>MassHire</a:t>
            </a:r>
            <a:r>
              <a:rPr lang="en-US">
                <a:solidFill>
                  <a:srgbClr val="0C3B5D"/>
                </a:solidFill>
                <a:latin typeface="Calibri"/>
                <a:ea typeface="Calibri"/>
                <a:cs typeface="Calibri"/>
              </a:rPr>
              <a:t> Career Center system; communities served;  WIOA Overview - inform customers that job search services such as career planning, training and support services are the result of funding from the WIOA program.  Some additional items to consider include:</a:t>
            </a:r>
          </a:p>
          <a:p>
            <a:pPr marL="0" indent="0">
              <a:buNone/>
            </a:pPr>
            <a:endParaRPr lang="en-US">
              <a:solidFill>
                <a:srgbClr val="0C3B5D"/>
              </a:solidFill>
            </a:endParaRPr>
          </a:p>
          <a:p>
            <a:r>
              <a:rPr lang="en-US">
                <a:solidFill>
                  <a:srgbClr val="0C3B5D"/>
                </a:solidFill>
                <a:latin typeface="Calibri"/>
                <a:ea typeface="Calibri"/>
                <a:cs typeface="Calibri"/>
              </a:rPr>
              <a:t>Office Location(s) &amp; Address(es)</a:t>
            </a:r>
          </a:p>
          <a:p>
            <a:r>
              <a:rPr lang="en-US">
                <a:solidFill>
                  <a:srgbClr val="0C3B5D"/>
                </a:solidFill>
                <a:latin typeface="Calibri"/>
                <a:ea typeface="Calibri"/>
                <a:cs typeface="Calibri"/>
              </a:rPr>
              <a:t>Office Hours </a:t>
            </a:r>
          </a:p>
          <a:p>
            <a:r>
              <a:rPr lang="en-US">
                <a:solidFill>
                  <a:srgbClr val="0C3B5D"/>
                </a:solidFill>
                <a:latin typeface="Calibri"/>
                <a:ea typeface="Calibri"/>
                <a:cs typeface="Calibri"/>
              </a:rPr>
              <a:t>Contact Information</a:t>
            </a:r>
          </a:p>
          <a:p>
            <a:r>
              <a:rPr lang="en-US">
                <a:solidFill>
                  <a:srgbClr val="0C3B5D"/>
                </a:solidFill>
                <a:latin typeface="Calibri"/>
                <a:ea typeface="Calibri"/>
                <a:cs typeface="Calibri"/>
              </a:rPr>
              <a:t>Website and/or Social Media Tags</a:t>
            </a:r>
          </a:p>
          <a:p>
            <a:r>
              <a:rPr lang="en-US">
                <a:solidFill>
                  <a:srgbClr val="0C3B5D"/>
                </a:solidFill>
                <a:latin typeface="Calibri"/>
                <a:ea typeface="Calibri"/>
                <a:cs typeface="Calibri"/>
              </a:rPr>
              <a:t>Communities Served</a:t>
            </a:r>
          </a:p>
          <a:p>
            <a:pPr marL="0" indent="0">
              <a:buNone/>
            </a:pPr>
            <a:endParaRPr lang="en-US"/>
          </a:p>
        </p:txBody>
      </p:sp>
      <p:sp>
        <p:nvSpPr>
          <p:cNvPr id="3" name="Title 2">
            <a:extLst>
              <a:ext uri="{FF2B5EF4-FFF2-40B4-BE49-F238E27FC236}">
                <a16:creationId xmlns:a16="http://schemas.microsoft.com/office/drawing/2014/main" id="{F937F3AC-55AB-F02B-9EBB-409EA0B43ABF}"/>
              </a:ext>
            </a:extLst>
          </p:cNvPr>
          <p:cNvSpPr>
            <a:spLocks noGrp="1"/>
          </p:cNvSpPr>
          <p:nvPr>
            <p:ph type="ctrTitle"/>
          </p:nvPr>
        </p:nvSpPr>
        <p:spPr>
          <a:xfrm>
            <a:off x="2052338" y="248661"/>
            <a:ext cx="8229599" cy="831719"/>
          </a:xfrm>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Getting to Know Us</a:t>
            </a:r>
            <a:br>
              <a:rPr lang="en-US" sz="3500">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(Customizable)</a:t>
            </a:r>
          </a:p>
        </p:txBody>
      </p:sp>
      <p:sp>
        <p:nvSpPr>
          <p:cNvPr id="4" name="Slide Number Placeholder 3">
            <a:extLst>
              <a:ext uri="{FF2B5EF4-FFF2-40B4-BE49-F238E27FC236}">
                <a16:creationId xmlns:a16="http://schemas.microsoft.com/office/drawing/2014/main" id="{4001261A-2ACE-F5A8-19F4-C98B19214420}"/>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3</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425705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5B46E-ED11-39ED-F634-1D825B8245B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BF75AD-C61E-5A63-F5F6-EEC1BB1B3C58}"/>
              </a:ext>
            </a:extLst>
          </p:cNvPr>
          <p:cNvSpPr>
            <a:spLocks noGrp="1"/>
          </p:cNvSpPr>
          <p:nvPr>
            <p:ph idx="1"/>
          </p:nvPr>
        </p:nvSpPr>
        <p:spPr>
          <a:xfrm>
            <a:off x="1897904" y="2129576"/>
            <a:ext cx="8396192" cy="3198328"/>
          </a:xfrm>
        </p:spPr>
        <p:txBody>
          <a:bodyPr/>
          <a:lstStyle/>
          <a:p>
            <a:pPr marL="0" indent="0">
              <a:buNone/>
            </a:pPr>
            <a:r>
              <a:rPr lang="en-US">
                <a:solidFill>
                  <a:srgbClr val="0C3B5D"/>
                </a:solidFill>
              </a:rPr>
              <a:t>Overview of how staff and Career Center services help customers with the job search process and how to connect with employers; opportunity to promote workshops.  Some additional items to consider could be:</a:t>
            </a:r>
          </a:p>
          <a:p>
            <a:pPr marL="0" indent="0">
              <a:buNone/>
            </a:pPr>
            <a:endParaRPr lang="en-US">
              <a:solidFill>
                <a:srgbClr val="0C3B5D"/>
              </a:solidFill>
            </a:endParaRPr>
          </a:p>
          <a:p>
            <a:r>
              <a:rPr lang="en-US">
                <a:solidFill>
                  <a:srgbClr val="0C3B5D"/>
                </a:solidFill>
              </a:rPr>
              <a:t>Overview of popular services and programs</a:t>
            </a:r>
          </a:p>
          <a:p>
            <a:r>
              <a:rPr lang="en-US">
                <a:solidFill>
                  <a:srgbClr val="0C3B5D"/>
                </a:solidFill>
              </a:rPr>
              <a:t>Available customer technology and hours of use</a:t>
            </a:r>
          </a:p>
          <a:p>
            <a:r>
              <a:rPr lang="en-US">
                <a:solidFill>
                  <a:srgbClr val="0C3B5D"/>
                </a:solidFill>
              </a:rPr>
              <a:t>Upcoming recruitments/job fairs/company info sessions</a:t>
            </a:r>
          </a:p>
          <a:p>
            <a:r>
              <a:rPr lang="en-US">
                <a:solidFill>
                  <a:srgbClr val="0C3B5D"/>
                </a:solidFill>
              </a:rPr>
              <a:t>Available “Hot Jobs” in your area</a:t>
            </a:r>
          </a:p>
          <a:p>
            <a:endParaRPr lang="en-US"/>
          </a:p>
        </p:txBody>
      </p:sp>
      <p:sp>
        <p:nvSpPr>
          <p:cNvPr id="3" name="Title 2">
            <a:extLst>
              <a:ext uri="{FF2B5EF4-FFF2-40B4-BE49-F238E27FC236}">
                <a16:creationId xmlns:a16="http://schemas.microsoft.com/office/drawing/2014/main" id="{48858BC2-B487-0FD9-6AA6-42CCAC397219}"/>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Our Career Center Services</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(Customizable)</a:t>
            </a:r>
          </a:p>
        </p:txBody>
      </p:sp>
      <p:sp>
        <p:nvSpPr>
          <p:cNvPr id="4" name="Slide Number Placeholder 3">
            <a:extLst>
              <a:ext uri="{FF2B5EF4-FFF2-40B4-BE49-F238E27FC236}">
                <a16:creationId xmlns:a16="http://schemas.microsoft.com/office/drawing/2014/main" id="{097F45F5-4931-DF08-9A83-9F1929ED5E43}"/>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4</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19732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5BBE-C01F-5B92-006F-B8ACD13869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047D11-B863-E736-972B-126D728647C4}"/>
              </a:ext>
            </a:extLst>
          </p:cNvPr>
          <p:cNvSpPr>
            <a:spLocks noGrp="1"/>
          </p:cNvSpPr>
          <p:nvPr>
            <p:ph idx="1"/>
          </p:nvPr>
        </p:nvSpPr>
        <p:spPr>
          <a:xfrm>
            <a:off x="1969041" y="2280940"/>
            <a:ext cx="8396192" cy="2296120"/>
          </a:xfrm>
        </p:spPr>
        <p:txBody>
          <a:bodyPr/>
          <a:lstStyle/>
          <a:p>
            <a:pPr marL="0" indent="0">
              <a:buNone/>
            </a:pPr>
            <a:r>
              <a:rPr lang="en-US">
                <a:solidFill>
                  <a:srgbClr val="0C3B5D"/>
                </a:solidFill>
              </a:rPr>
              <a:t>Explain and have customers complete the INA in preparation for filling out the Career Action Plan (CAP) form and/or triaging for services. Some additional items to consider could be:</a:t>
            </a:r>
          </a:p>
          <a:p>
            <a:pPr marL="0" indent="0">
              <a:buNone/>
            </a:pPr>
            <a:endParaRPr lang="en-US">
              <a:solidFill>
                <a:srgbClr val="0C3B5D"/>
              </a:solidFill>
            </a:endParaRPr>
          </a:p>
          <a:p>
            <a:r>
              <a:rPr lang="en-US">
                <a:solidFill>
                  <a:srgbClr val="0C3B5D"/>
                </a:solidFill>
              </a:rPr>
              <a:t>How to fill out an INA within a customer’s </a:t>
            </a:r>
            <a:r>
              <a:rPr lang="en-US" err="1">
                <a:solidFill>
                  <a:srgbClr val="0C3B5D"/>
                </a:solidFill>
              </a:rPr>
              <a:t>JobQuest</a:t>
            </a:r>
            <a:r>
              <a:rPr lang="en-US">
                <a:solidFill>
                  <a:srgbClr val="0C3B5D"/>
                </a:solidFill>
              </a:rPr>
              <a:t> Profile</a:t>
            </a:r>
          </a:p>
          <a:p>
            <a:r>
              <a:rPr lang="en-US">
                <a:solidFill>
                  <a:srgbClr val="0C3B5D"/>
                </a:solidFill>
              </a:rPr>
              <a:t>Link to updated paper version of INA  </a:t>
            </a:r>
          </a:p>
          <a:p>
            <a:pPr marL="0" indent="0">
              <a:buNone/>
            </a:pPr>
            <a:endParaRPr lang="en-US"/>
          </a:p>
        </p:txBody>
      </p:sp>
      <p:sp>
        <p:nvSpPr>
          <p:cNvPr id="3" name="Title 2">
            <a:extLst>
              <a:ext uri="{FF2B5EF4-FFF2-40B4-BE49-F238E27FC236}">
                <a16:creationId xmlns:a16="http://schemas.microsoft.com/office/drawing/2014/main" id="{1A120A7A-0D7F-568A-11FC-83F483872679}"/>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Individual Needs Assessment - INA</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(Customizable)</a:t>
            </a:r>
          </a:p>
        </p:txBody>
      </p:sp>
      <p:sp>
        <p:nvSpPr>
          <p:cNvPr id="4" name="Slide Number Placeholder 3">
            <a:extLst>
              <a:ext uri="{FF2B5EF4-FFF2-40B4-BE49-F238E27FC236}">
                <a16:creationId xmlns:a16="http://schemas.microsoft.com/office/drawing/2014/main" id="{2338FF44-0E81-E68A-2F8E-166DCBF3DBF2}"/>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5</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1701213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54C9-D03D-FA29-98F3-7715A1F89F4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4F9E53-659F-3D16-CB46-0AEDAB9DFAA1}"/>
              </a:ext>
            </a:extLst>
          </p:cNvPr>
          <p:cNvSpPr>
            <a:spLocks noGrp="1"/>
          </p:cNvSpPr>
          <p:nvPr>
            <p:ph idx="1"/>
          </p:nvPr>
        </p:nvSpPr>
        <p:spPr>
          <a:xfrm>
            <a:off x="1943834" y="1667981"/>
            <a:ext cx="8396192" cy="2942296"/>
          </a:xfrm>
        </p:spPr>
        <p:txBody>
          <a:bodyPr/>
          <a:lstStyle/>
          <a:p>
            <a:pPr marL="0" indent="0">
              <a:buNone/>
            </a:pPr>
            <a:r>
              <a:rPr lang="en-US">
                <a:solidFill>
                  <a:srgbClr val="0C3B5D"/>
                </a:solidFill>
              </a:rPr>
              <a:t>Highlight disability services, including services for customers with physical, learning, and/or cognitive disabilities and related partnership referrals. Some additional items to consider could be:</a:t>
            </a:r>
          </a:p>
          <a:p>
            <a:pPr marL="0" indent="0">
              <a:buNone/>
            </a:pPr>
            <a:endParaRPr lang="en-US">
              <a:solidFill>
                <a:srgbClr val="0C3B5D"/>
              </a:solidFill>
            </a:endParaRPr>
          </a:p>
          <a:p>
            <a:r>
              <a:rPr lang="en-US">
                <a:solidFill>
                  <a:srgbClr val="0C3B5D"/>
                </a:solidFill>
              </a:rPr>
              <a:t>Available Resource Room technology to assist customers with disabilities</a:t>
            </a:r>
          </a:p>
          <a:p>
            <a:r>
              <a:rPr lang="en-US">
                <a:solidFill>
                  <a:srgbClr val="0C3B5D"/>
                </a:solidFill>
              </a:rPr>
              <a:t>Listing of mandated State Partners that can assist customers with disabilities</a:t>
            </a:r>
          </a:p>
          <a:p>
            <a:r>
              <a:rPr lang="en-US">
                <a:solidFill>
                  <a:srgbClr val="0C3B5D"/>
                </a:solidFill>
              </a:rPr>
              <a:t>Local agencies that can assist customers with disabilities</a:t>
            </a:r>
            <a:endParaRPr lang="en-US"/>
          </a:p>
        </p:txBody>
      </p:sp>
      <p:sp>
        <p:nvSpPr>
          <p:cNvPr id="3" name="Title 2">
            <a:extLst>
              <a:ext uri="{FF2B5EF4-FFF2-40B4-BE49-F238E27FC236}">
                <a16:creationId xmlns:a16="http://schemas.microsoft.com/office/drawing/2014/main" id="{522BC087-8B7E-FE19-B563-9CA24E2D027A}"/>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Customers with Disabilities</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(Customizable)</a:t>
            </a:r>
          </a:p>
        </p:txBody>
      </p:sp>
      <p:sp>
        <p:nvSpPr>
          <p:cNvPr id="4" name="Slide Number Placeholder 3">
            <a:extLst>
              <a:ext uri="{FF2B5EF4-FFF2-40B4-BE49-F238E27FC236}">
                <a16:creationId xmlns:a16="http://schemas.microsoft.com/office/drawing/2014/main" id="{1885FB13-6590-943E-5088-A8305F9AAC01}"/>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6</a:t>
            </a:fld>
            <a:endParaRPr lang="en-US" kern="0">
              <a:solidFill>
                <a:prstClr val="black">
                  <a:tint val="82000"/>
                </a:prstClr>
              </a:solidFill>
              <a:latin typeface="Arial"/>
              <a:cs typeface="Arial"/>
              <a:sym typeface="Arial"/>
            </a:endParaRPr>
          </a:p>
        </p:txBody>
      </p:sp>
      <p:sp>
        <p:nvSpPr>
          <p:cNvPr id="5" name="TextBox 4">
            <a:extLst>
              <a:ext uri="{FF2B5EF4-FFF2-40B4-BE49-F238E27FC236}">
                <a16:creationId xmlns:a16="http://schemas.microsoft.com/office/drawing/2014/main" id="{0B04B62D-714E-9C86-5B8C-744BEB6E5084}"/>
              </a:ext>
            </a:extLst>
          </p:cNvPr>
          <p:cNvSpPr txBox="1"/>
          <p:nvPr/>
        </p:nvSpPr>
        <p:spPr>
          <a:xfrm>
            <a:off x="2322608" y="4807736"/>
            <a:ext cx="7522464" cy="923330"/>
          </a:xfrm>
          <a:prstGeom prst="rect">
            <a:avLst/>
          </a:prstGeom>
          <a:noFill/>
        </p:spPr>
        <p:txBody>
          <a:bodyPr wrap="square" rtlCol="0">
            <a:spAutoFit/>
          </a:bodyPr>
          <a:lstStyle/>
          <a:p>
            <a:pPr algn="ctr">
              <a:buClr>
                <a:srgbClr val="000000"/>
              </a:buClr>
            </a:pPr>
            <a:r>
              <a:rPr lang="en-US" b="1" u="sng"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Important Note:</a:t>
            </a:r>
          </a:p>
          <a:p>
            <a:pPr algn="ctr">
              <a:buClr>
                <a:srgbClr val="000000"/>
              </a:buClr>
            </a:pPr>
            <a:r>
              <a:rPr lang="en-US"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As of 9/13/24, the MA Rehabilitation Commission, is now </a:t>
            </a:r>
            <a:r>
              <a:rPr lang="en-US" kern="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MassAbility</a:t>
            </a:r>
            <a:r>
              <a:rPr lang="en-US"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ctr">
              <a:buClr>
                <a:srgbClr val="000000"/>
              </a:buClr>
            </a:pPr>
            <a:r>
              <a:rPr lang="en-US"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Read all about the change </a:t>
            </a:r>
            <a:r>
              <a:rPr lang="en-US" b="1" i="1" u="sng"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hlinkClick r:id="rId2"/>
              </a:rPr>
              <a:t>here</a:t>
            </a:r>
            <a:endParaRPr lang="en-US" b="1" i="1" u="sng"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293800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330F9-345F-7037-CAD2-26D9963AA38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98C1F4-0C0F-E6A9-2593-B214F27D0192}"/>
              </a:ext>
            </a:extLst>
          </p:cNvPr>
          <p:cNvSpPr>
            <a:spLocks noGrp="1"/>
          </p:cNvSpPr>
          <p:nvPr>
            <p:ph idx="1"/>
          </p:nvPr>
        </p:nvSpPr>
        <p:spPr>
          <a:xfrm>
            <a:off x="2286000" y="1943648"/>
            <a:ext cx="8701025" cy="3393400"/>
          </a:xfrm>
        </p:spPr>
        <p:txBody>
          <a:bodyPr>
            <a:noAutofit/>
          </a:bodyPr>
          <a:lstStyle/>
          <a:p>
            <a:pPr marL="0" indent="0">
              <a:buNone/>
            </a:pPr>
            <a:r>
              <a:rPr lang="en-US">
                <a:solidFill>
                  <a:srgbClr val="0C3B5D"/>
                </a:solidFill>
              </a:rPr>
              <a:t>Highlight services for young adults, including partner agency referrals that your Career Center works with to assist youth. Some additional items to consider could be:</a:t>
            </a:r>
          </a:p>
          <a:p>
            <a:pPr marL="0" indent="0">
              <a:buNone/>
            </a:pPr>
            <a:endParaRPr lang="en-US">
              <a:solidFill>
                <a:srgbClr val="0C3B5D"/>
              </a:solidFill>
            </a:endParaRPr>
          </a:p>
          <a:p>
            <a:r>
              <a:rPr lang="en-US">
                <a:solidFill>
                  <a:srgbClr val="0C3B5D"/>
                </a:solidFill>
              </a:rPr>
              <a:t>If applicable, list the contact info (address, hours, etc.) for your Youth Career Center and available staff names</a:t>
            </a:r>
          </a:p>
          <a:p>
            <a:r>
              <a:rPr lang="en-US">
                <a:solidFill>
                  <a:srgbClr val="0C3B5D"/>
                </a:solidFill>
              </a:rPr>
              <a:t>List of local businesses that hire young adults for internships and/or jobs</a:t>
            </a:r>
          </a:p>
          <a:p>
            <a:r>
              <a:rPr lang="en-US">
                <a:solidFill>
                  <a:srgbClr val="0C3B5D"/>
                </a:solidFill>
              </a:rPr>
              <a:t>Any special programs for Young Adults (summer employment, trainings, etc.)</a:t>
            </a:r>
          </a:p>
          <a:p>
            <a:r>
              <a:rPr lang="en-US" altLang="en-US">
                <a:solidFill>
                  <a:srgbClr val="0C3B5D"/>
                </a:solidFill>
              </a:rPr>
              <a:t>High school equivalency programs</a:t>
            </a:r>
            <a:br>
              <a:rPr lang="en-US">
                <a:solidFill>
                  <a:srgbClr val="0C3B5D"/>
                </a:solidFill>
              </a:rPr>
            </a:br>
            <a:endParaRPr lang="en-US">
              <a:solidFill>
                <a:srgbClr val="0C3B5D"/>
              </a:solidFill>
            </a:endParaRPr>
          </a:p>
        </p:txBody>
      </p:sp>
      <p:sp>
        <p:nvSpPr>
          <p:cNvPr id="3" name="Title 2">
            <a:extLst>
              <a:ext uri="{FF2B5EF4-FFF2-40B4-BE49-F238E27FC236}">
                <a16:creationId xmlns:a16="http://schemas.microsoft.com/office/drawing/2014/main" id="{56E6DD14-A08E-7179-285F-530C3DCE03F8}"/>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Young Adults</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(Customizable)</a:t>
            </a:r>
          </a:p>
        </p:txBody>
      </p:sp>
      <p:sp>
        <p:nvSpPr>
          <p:cNvPr id="4" name="Slide Number Placeholder 3">
            <a:extLst>
              <a:ext uri="{FF2B5EF4-FFF2-40B4-BE49-F238E27FC236}">
                <a16:creationId xmlns:a16="http://schemas.microsoft.com/office/drawing/2014/main" id="{1A54A969-CB0B-C3B7-AC5B-8932FA28D88C}"/>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7</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306325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F2A8F-A643-1107-6BBF-F8EBCA57125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8593D2-1215-9E71-112D-F88ECFFD00A0}"/>
              </a:ext>
            </a:extLst>
          </p:cNvPr>
          <p:cNvSpPr>
            <a:spLocks noGrp="1"/>
          </p:cNvSpPr>
          <p:nvPr>
            <p:ph idx="1"/>
          </p:nvPr>
        </p:nvSpPr>
        <p:spPr>
          <a:xfrm>
            <a:off x="1655064" y="1796034"/>
            <a:ext cx="9427464" cy="3869047"/>
          </a:xfrm>
        </p:spPr>
        <p:txBody>
          <a:bodyPr>
            <a:noAutofit/>
          </a:bodyPr>
          <a:lstStyle/>
          <a:p>
            <a:pPr marL="0" indent="0">
              <a:lnSpc>
                <a:spcPct val="100000"/>
              </a:lnSpc>
              <a:spcBef>
                <a:spcPts val="0"/>
              </a:spcBef>
              <a:buNone/>
            </a:pPr>
            <a:r>
              <a:rPr lang="en-US" sz="2000">
                <a:solidFill>
                  <a:srgbClr val="0C3B5D"/>
                </a:solidFill>
              </a:rPr>
              <a:t>Inform customers of your center’s partnerships with local, state and federal agencies, and highlight services and referrals. </a:t>
            </a:r>
          </a:p>
          <a:p>
            <a:pPr marL="0" indent="0">
              <a:lnSpc>
                <a:spcPct val="100000"/>
              </a:lnSpc>
              <a:spcBef>
                <a:spcPts val="0"/>
              </a:spcBef>
              <a:buNone/>
            </a:pPr>
            <a:endParaRPr lang="en-US" sz="2000">
              <a:solidFill>
                <a:srgbClr val="0C3B5D"/>
              </a:solidFill>
            </a:endParaRPr>
          </a:p>
          <a:p>
            <a:pPr marL="0" indent="0">
              <a:lnSpc>
                <a:spcPct val="100000"/>
              </a:lnSpc>
              <a:spcBef>
                <a:spcPts val="0"/>
              </a:spcBef>
              <a:buNone/>
            </a:pPr>
            <a:r>
              <a:rPr lang="en-US" sz="2000">
                <a:solidFill>
                  <a:srgbClr val="0C3B5D"/>
                </a:solidFill>
              </a:rPr>
              <a:t>Talking points will be based on the Career Center’s individual MOU that include, Department of Transitional Assistance (DTA), Department of Unemployment Assistance (DUA), MA Commission for the Blind (MCB), Department Of Education (DOE), &amp; </a:t>
            </a:r>
            <a:r>
              <a:rPr lang="en-US" sz="2000" err="1">
                <a:solidFill>
                  <a:srgbClr val="0C3B5D"/>
                </a:solidFill>
              </a:rPr>
              <a:t>MassAbility</a:t>
            </a:r>
            <a:r>
              <a:rPr lang="en-US" sz="2000">
                <a:solidFill>
                  <a:srgbClr val="0C3B5D"/>
                </a:solidFill>
              </a:rPr>
              <a:t> (formerly MA Rehabilitation Commission). </a:t>
            </a:r>
          </a:p>
          <a:p>
            <a:pPr marL="0" indent="0">
              <a:lnSpc>
                <a:spcPct val="100000"/>
              </a:lnSpc>
              <a:spcBef>
                <a:spcPts val="0"/>
              </a:spcBef>
              <a:buNone/>
            </a:pPr>
            <a:endParaRPr lang="en-US" sz="2000">
              <a:solidFill>
                <a:srgbClr val="0C3B5D"/>
              </a:solidFill>
            </a:endParaRPr>
          </a:p>
          <a:p>
            <a:pPr marL="0" indent="0">
              <a:lnSpc>
                <a:spcPct val="100000"/>
              </a:lnSpc>
              <a:spcBef>
                <a:spcPts val="0"/>
              </a:spcBef>
              <a:buNone/>
            </a:pPr>
            <a:r>
              <a:rPr lang="en-US" sz="2000">
                <a:solidFill>
                  <a:srgbClr val="0C3B5D"/>
                </a:solidFill>
              </a:rPr>
              <a:t>Some additional items to consider could be:</a:t>
            </a:r>
          </a:p>
          <a:p>
            <a:pPr marL="0" indent="0">
              <a:lnSpc>
                <a:spcPct val="100000"/>
              </a:lnSpc>
              <a:spcBef>
                <a:spcPts val="0"/>
              </a:spcBef>
              <a:buNone/>
            </a:pPr>
            <a:r>
              <a:rPr lang="en-US" sz="2000">
                <a:solidFill>
                  <a:srgbClr val="0C3B5D"/>
                </a:solidFill>
              </a:rPr>
              <a:t>  </a:t>
            </a:r>
          </a:p>
          <a:p>
            <a:pPr>
              <a:lnSpc>
                <a:spcPct val="100000"/>
              </a:lnSpc>
              <a:spcBef>
                <a:spcPts val="0"/>
              </a:spcBef>
            </a:pPr>
            <a:r>
              <a:rPr lang="en-US" sz="2000">
                <a:solidFill>
                  <a:srgbClr val="0C3B5D"/>
                </a:solidFill>
              </a:rPr>
              <a:t>Listing for MassHealth</a:t>
            </a:r>
          </a:p>
          <a:p>
            <a:r>
              <a:rPr lang="en-US" sz="2000">
                <a:solidFill>
                  <a:srgbClr val="0C3B5D"/>
                </a:solidFill>
              </a:rPr>
              <a:t>Listing for Office for Multilingual Services</a:t>
            </a:r>
          </a:p>
          <a:p>
            <a:pPr marL="0" indent="0">
              <a:buNone/>
            </a:pPr>
            <a:endParaRPr lang="en-US" sz="2000"/>
          </a:p>
        </p:txBody>
      </p:sp>
      <p:sp>
        <p:nvSpPr>
          <p:cNvPr id="3" name="Title 2">
            <a:extLst>
              <a:ext uri="{FF2B5EF4-FFF2-40B4-BE49-F238E27FC236}">
                <a16:creationId xmlns:a16="http://schemas.microsoft.com/office/drawing/2014/main" id="{15C9DEBE-E9DB-7CCD-BF0B-972440154CDA}"/>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Career Center Partnerships</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(Customizable)</a:t>
            </a:r>
          </a:p>
        </p:txBody>
      </p:sp>
      <p:sp>
        <p:nvSpPr>
          <p:cNvPr id="4" name="Slide Number Placeholder 3">
            <a:extLst>
              <a:ext uri="{FF2B5EF4-FFF2-40B4-BE49-F238E27FC236}">
                <a16:creationId xmlns:a16="http://schemas.microsoft.com/office/drawing/2014/main" id="{5593BCE4-BAE0-A090-F756-7B80221F2000}"/>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8</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342854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D2BB8-9ADC-936C-1A6D-4CF630E70AD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AA65E5-5DCE-4578-DED8-8C7C468F877C}"/>
              </a:ext>
            </a:extLst>
          </p:cNvPr>
          <p:cNvSpPr>
            <a:spLocks noGrp="1"/>
          </p:cNvSpPr>
          <p:nvPr>
            <p:ph idx="1"/>
          </p:nvPr>
        </p:nvSpPr>
        <p:spPr>
          <a:xfrm>
            <a:off x="2255455" y="2506492"/>
            <a:ext cx="8916762" cy="2149816"/>
          </a:xfrm>
        </p:spPr>
        <p:txBody>
          <a:bodyPr>
            <a:normAutofit fontScale="92500" lnSpcReduction="10000"/>
          </a:bodyPr>
          <a:lstStyle/>
          <a:p>
            <a:pPr marL="0" indent="0">
              <a:buNone/>
            </a:pPr>
            <a:r>
              <a:rPr lang="en-US" sz="2300">
                <a:solidFill>
                  <a:srgbClr val="0C3B5D"/>
                </a:solidFill>
              </a:rPr>
              <a:t>Highlight community resources local to your Career Center, including at a minimum, 211. Some additional items to consider could be: </a:t>
            </a:r>
          </a:p>
          <a:p>
            <a:pPr marL="0" indent="0">
              <a:buNone/>
            </a:pPr>
            <a:endParaRPr lang="en-US" sz="2300">
              <a:solidFill>
                <a:srgbClr val="0C3B5D"/>
              </a:solidFill>
            </a:endParaRPr>
          </a:p>
          <a:p>
            <a:r>
              <a:rPr lang="en-US" sz="2300">
                <a:solidFill>
                  <a:srgbClr val="0C3B5D"/>
                </a:solidFill>
              </a:rPr>
              <a:t>Local resources such as food pantries, shelters, etc. </a:t>
            </a:r>
          </a:p>
          <a:p>
            <a:r>
              <a:rPr lang="en-US" sz="2300">
                <a:solidFill>
                  <a:srgbClr val="0C3B5D"/>
                </a:solidFill>
              </a:rPr>
              <a:t>Local resources for ESOL customers</a:t>
            </a:r>
          </a:p>
          <a:p>
            <a:r>
              <a:rPr lang="en-US" sz="2300">
                <a:solidFill>
                  <a:srgbClr val="0C3B5D"/>
                </a:solidFill>
              </a:rPr>
              <a:t>Free community college availability through </a:t>
            </a:r>
            <a:r>
              <a:rPr lang="en-US" sz="2300" err="1">
                <a:solidFill>
                  <a:srgbClr val="0C3B5D"/>
                </a:solidFill>
              </a:rPr>
              <a:t>MassReconnect</a:t>
            </a:r>
            <a:r>
              <a:rPr lang="en-US" sz="2300">
                <a:solidFill>
                  <a:srgbClr val="0C3B5D"/>
                </a:solidFill>
              </a:rPr>
              <a:t> &amp; </a:t>
            </a:r>
            <a:r>
              <a:rPr lang="en-US" sz="2300" err="1">
                <a:solidFill>
                  <a:srgbClr val="0C3B5D"/>
                </a:solidFill>
              </a:rPr>
              <a:t>MassEducate</a:t>
            </a:r>
            <a:endParaRPr lang="en-US" sz="2300">
              <a:solidFill>
                <a:srgbClr val="0C3B5D"/>
              </a:solidFill>
            </a:endParaRPr>
          </a:p>
          <a:p>
            <a:pPr marL="0" indent="0">
              <a:buNone/>
            </a:pPr>
            <a:endParaRPr lang="en-US"/>
          </a:p>
        </p:txBody>
      </p:sp>
      <p:sp>
        <p:nvSpPr>
          <p:cNvPr id="3" name="Title 2">
            <a:extLst>
              <a:ext uri="{FF2B5EF4-FFF2-40B4-BE49-F238E27FC236}">
                <a16:creationId xmlns:a16="http://schemas.microsoft.com/office/drawing/2014/main" id="{26F7085E-8646-B224-4EC4-FFDC9B99ABDD}"/>
              </a:ext>
            </a:extLst>
          </p:cNvPr>
          <p:cNvSpPr>
            <a:spLocks noGrp="1"/>
          </p:cNvSpPr>
          <p:nvPr>
            <p:ph type="ctrTitle"/>
          </p:nvPr>
        </p:nvSpPr>
        <p:spPr/>
        <p:txBody>
          <a:bodyPr/>
          <a:lstStyle/>
          <a:p>
            <a:r>
              <a:rPr lang="en-US" sz="3500" b="1">
                <a:latin typeface="Calibri" panose="020F0502020204030204" pitchFamily="34" charset="0"/>
                <a:ea typeface="Calibri" panose="020F0502020204030204" pitchFamily="34" charset="0"/>
                <a:cs typeface="Calibri" panose="020F0502020204030204" pitchFamily="34" charset="0"/>
              </a:rPr>
              <a:t>Community Resources</a:t>
            </a:r>
            <a:br>
              <a:rPr lang="en-US">
                <a:latin typeface="Calibri" panose="020F0502020204030204" pitchFamily="34" charset="0"/>
                <a:ea typeface="Calibri" panose="020F0502020204030204" pitchFamily="34" charset="0"/>
                <a:cs typeface="Calibri" panose="020F0502020204030204" pitchFamily="34" charset="0"/>
              </a:rPr>
            </a:br>
            <a:r>
              <a:rPr lang="en-US" sz="2000" i="1">
                <a:latin typeface="Calibri" panose="020F0502020204030204" pitchFamily="34" charset="0"/>
                <a:ea typeface="Calibri" panose="020F0502020204030204" pitchFamily="34" charset="0"/>
                <a:cs typeface="Calibri" panose="020F0502020204030204" pitchFamily="34" charset="0"/>
              </a:rPr>
              <a:t>(Customizable)</a:t>
            </a:r>
          </a:p>
        </p:txBody>
      </p:sp>
      <p:sp>
        <p:nvSpPr>
          <p:cNvPr id="4" name="Slide Number Placeholder 3">
            <a:extLst>
              <a:ext uri="{FF2B5EF4-FFF2-40B4-BE49-F238E27FC236}">
                <a16:creationId xmlns:a16="http://schemas.microsoft.com/office/drawing/2014/main" id="{F0914092-F23B-C54B-A124-15D9D68A49C0}"/>
              </a:ext>
            </a:extLst>
          </p:cNvPr>
          <p:cNvSpPr>
            <a:spLocks noGrp="1"/>
          </p:cNvSpPr>
          <p:nvPr>
            <p:ph type="sldNum" sz="quarter" idx="12"/>
          </p:nvPr>
        </p:nvSpPr>
        <p:spPr/>
        <p:txBody>
          <a:bodyPr/>
          <a:lstStyle/>
          <a:p>
            <a:pPr>
              <a:buClr>
                <a:srgbClr val="000000"/>
              </a:buClr>
            </a:pPr>
            <a:fld id="{B50AF5EF-12D5-4539-BE12-523BECC15A8C}" type="slidenum">
              <a:rPr lang="en-US" kern="0">
                <a:solidFill>
                  <a:prstClr val="black">
                    <a:tint val="82000"/>
                  </a:prstClr>
                </a:solidFill>
                <a:latin typeface="Arial"/>
                <a:cs typeface="Arial"/>
                <a:sym typeface="Arial"/>
              </a:rPr>
              <a:pPr>
                <a:buClr>
                  <a:srgbClr val="000000"/>
                </a:buClr>
              </a:pPr>
              <a:t>9</a:t>
            </a:fld>
            <a:endParaRPr lang="en-US" kern="0">
              <a:solidFill>
                <a:prstClr val="black">
                  <a:tint val="82000"/>
                </a:prstClr>
              </a:solidFill>
              <a:latin typeface="Arial"/>
              <a:cs typeface="Arial"/>
              <a:sym typeface="Arial"/>
            </a:endParaRPr>
          </a:p>
        </p:txBody>
      </p:sp>
    </p:spTree>
    <p:extLst>
      <p:ext uri="{BB962C8B-B14F-4D97-AF65-F5344CB8AC3E}">
        <p14:creationId xmlns:p14="http://schemas.microsoft.com/office/powerpoint/2010/main" val="1008788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XDcbLvQ_O3eG3pQs8SQK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MassHire">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036446F218841831E389EE0ED1EE2" ma:contentTypeVersion="12" ma:contentTypeDescription="Create a new document." ma:contentTypeScope="" ma:versionID="afdb58e2014718c530122b30768bb0ae">
  <xsd:schema xmlns:xsd="http://www.w3.org/2001/XMLSchema" xmlns:xs="http://www.w3.org/2001/XMLSchema" xmlns:p="http://schemas.microsoft.com/office/2006/metadata/properties" xmlns:ns2="f8197ce3-f327-445f-9ae6-74b08f5a20a9" xmlns:ns3="69eef59b-4fb6-4551-80fa-880d5adf8c10" targetNamespace="http://schemas.microsoft.com/office/2006/metadata/properties" ma:root="true" ma:fieldsID="026bd1217e355ff7e2f1f693b614d6df" ns2:_="" ns3:_="">
    <xsd:import namespace="f8197ce3-f327-445f-9ae6-74b08f5a20a9"/>
    <xsd:import namespace="69eef59b-4fb6-4551-80fa-880d5adf8c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97ce3-f327-445f-9ae6-74b08f5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eef59b-4fb6-4551-80fa-880d5adf8c1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2c101-171c-4685-bb13-f9d5109e079d}" ma:internalName="TaxCatchAll" ma:showField="CatchAllData" ma:web="69eef59b-4fb6-4551-80fa-880d5adf8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9eef59b-4fb6-4551-80fa-880d5adf8c10" xsi:nil="true"/>
    <lcf76f155ced4ddcb4097134ff3c332f xmlns="f8197ce3-f327-445f-9ae6-74b08f5a20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12795D3-3DBE-419D-8F1B-4F8211E70BE6}"/>
</file>

<file path=customXml/itemProps2.xml><?xml version="1.0" encoding="utf-8"?>
<ds:datastoreItem xmlns:ds="http://schemas.openxmlformats.org/officeDocument/2006/customXml" ds:itemID="{2D70593D-882D-4CEE-92B6-EF41DED2D3E0}">
  <ds:schemaRefs>
    <ds:schemaRef ds:uri="http://schemas.microsoft.com/sharepoint/v3/contenttype/forms"/>
  </ds:schemaRefs>
</ds:datastoreItem>
</file>

<file path=customXml/itemProps3.xml><?xml version="1.0" encoding="utf-8"?>
<ds:datastoreItem xmlns:ds="http://schemas.openxmlformats.org/officeDocument/2006/customXml" ds:itemID="{11FC657D-4516-4861-B2BA-A6F883B4A5CF}">
  <ds:schemaRefs>
    <ds:schemaRef ds:uri="68728240-bece-4663-88ac-f900eb9526fc"/>
    <ds:schemaRef ds:uri="eb16732a-e576-4a36-9b65-29f7809c51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0</TotalTime>
  <Words>2132</Words>
  <Application>Microsoft Office PowerPoint</Application>
  <PresentationFormat>Widescreen</PresentationFormat>
  <Paragraphs>217</Paragraphs>
  <Slides>20</Slides>
  <Notes>2</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3" baseType="lpstr">
      <vt:lpstr>Aptos</vt:lpstr>
      <vt:lpstr>Arial</vt:lpstr>
      <vt:lpstr>Calibri</vt:lpstr>
      <vt:lpstr>Courier New</vt:lpstr>
      <vt:lpstr>Lucida Grande</vt:lpstr>
      <vt:lpstr>Seaford</vt:lpstr>
      <vt:lpstr>Times New Roman</vt:lpstr>
      <vt:lpstr>Wingdings</vt:lpstr>
      <vt:lpstr>Office Theme</vt:lpstr>
      <vt:lpstr>Custom Design</vt:lpstr>
      <vt:lpstr>2_Office Theme</vt:lpstr>
      <vt:lpstr>1_Office Theme</vt:lpstr>
      <vt:lpstr>think-cell Slide</vt:lpstr>
      <vt:lpstr>PowerPoint Presentation</vt:lpstr>
      <vt:lpstr>PowerPoint Presentation</vt:lpstr>
      <vt:lpstr>Getting to Know Us (Customizable)</vt:lpstr>
      <vt:lpstr>Our Career Center Services (Customizable)</vt:lpstr>
      <vt:lpstr>Individual Needs Assessment - INA (Customizable)</vt:lpstr>
      <vt:lpstr>Customers with Disabilities (Customizable)</vt:lpstr>
      <vt:lpstr>Young Adults (Customizable)</vt:lpstr>
      <vt:lpstr>Career Center Partnerships (Customizable)</vt:lpstr>
      <vt:lpstr>Community Resources (Customizable)</vt:lpstr>
      <vt:lpstr>MassHire JobQuest (Customizable)</vt:lpstr>
      <vt:lpstr>Training Opportunities Program/Section 30 (Non-Customizable)</vt:lpstr>
      <vt:lpstr>Veteran Services (Non-Customizable)</vt:lpstr>
      <vt:lpstr>Migrant Seasonal Farmworkers (MSFWs) Agricultural Employees (Non-Customizable)</vt:lpstr>
      <vt:lpstr>Work Opportunity Tax Credit - WOTC (Non-Customizable)</vt:lpstr>
      <vt:lpstr>Trade Program (Non-Customizable)</vt:lpstr>
      <vt:lpstr>National Dislocated Worker Grants - NDWGs (Non-Customizable)</vt:lpstr>
      <vt:lpstr>Department of Unemployment Assistance - DUA (Non-Customizable)</vt:lpstr>
      <vt:lpstr>ReEmployment Services &amp; Eligibility Assessment - RESEA (Non-Customizable)</vt:lpstr>
      <vt:lpstr>Multilingual Services (Non-Customizable)</vt:lpstr>
      <vt:lpstr>Customizable Delivery Method (Can be PPT slides, handouts, videos, talking points, etc.)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Maddestra, Robert (DCS)</dc:creator>
  <cp:lastModifiedBy>Caissie, Lisa (DCS)</cp:lastModifiedBy>
  <cp:revision>5</cp:revision>
  <dcterms:created xsi:type="dcterms:W3CDTF">2024-06-05T13:38:35Z</dcterms:created>
  <dcterms:modified xsi:type="dcterms:W3CDTF">2025-10-07T12:13:08Z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0x010100A95036446F218841831E389EE0ED1EE2</vt:lpwstr>
  </property>
  <property fmtid="{D5CDD505-2E9C-101B-9397-08002B2CF9AE}" pid="3" name="MediaServiceImageTags">
    <vt:lpwstr/>
  </property>
</Properties>
</file>