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Libre Franklin" panose="00000500000000000000" charset="0"/>
      <p:regular r:id="rId4"/>
      <p:bold r:id="rId5"/>
      <p:italic r:id="rId6"/>
      <p:boldItalic r:id="rId7"/>
    </p:embeddedFont>
    <p:embeddedFont>
      <p:font typeface="Franklin Gothic" panose="020B060402020202020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3" roundtripDataSignature="AMtx7mjh+2a5uscYdKzbJwyADIuaGtu4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customschemas.google.com/relationships/presentationmetadata" Target="meta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  <a:p>
            <a:pPr marL="628650" lvl="1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7" name="Google Shape;9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581192" y="2340864"/>
            <a:ext cx="11029615" cy="3634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4269976" y="-1352783"/>
            <a:ext cx="3652047" cy="1102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7914" algn="l">
              <a:lnSpc>
                <a:spcPct val="110000"/>
              </a:lnSpc>
              <a:spcBef>
                <a:spcPts val="340"/>
              </a:spcBef>
              <a:spcAft>
                <a:spcPts val="0"/>
              </a:spcAft>
              <a:buSzPts val="1564"/>
              <a:buChar char="◼"/>
              <a:defRPr/>
            </a:lvl1pPr>
            <a:lvl2pPr marL="914400" lvl="1" indent="-310387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2pPr>
            <a:lvl3pPr marL="1371600" lvl="2" indent="-304546" algn="l">
              <a:spcBef>
                <a:spcPts val="600"/>
              </a:spcBef>
              <a:spcAft>
                <a:spcPts val="0"/>
              </a:spcAft>
              <a:buSzPts val="1196"/>
              <a:buChar char="◼"/>
              <a:defRPr/>
            </a:lvl3pPr>
            <a:lvl4pPr marL="1828800" lvl="3" indent="-292861" algn="l">
              <a:spcBef>
                <a:spcPts val="600"/>
              </a:spcBef>
              <a:spcAft>
                <a:spcPts val="0"/>
              </a:spcAft>
              <a:buSzPts val="1012"/>
              <a:buChar char="◼"/>
              <a:defRPr/>
            </a:lvl4pPr>
            <a:lvl5pPr marL="2286000" lvl="4" indent="-292861" algn="l">
              <a:spcBef>
                <a:spcPts val="600"/>
              </a:spcBef>
              <a:spcAft>
                <a:spcPts val="0"/>
              </a:spcAft>
              <a:buSzPts val="1012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/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title"/>
          </p:nvPr>
        </p:nvSpPr>
        <p:spPr>
          <a:xfrm rot="5400000">
            <a:off x="7362637" y="1705163"/>
            <a:ext cx="4807326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Franklin Gothic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body" idx="1"/>
          </p:nvPr>
        </p:nvSpPr>
        <p:spPr>
          <a:xfrm rot="5400000">
            <a:off x="1952072" y="-313549"/>
            <a:ext cx="4807326" cy="716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5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Franklin Gothic"/>
              <a:buNone/>
              <a:defRPr sz="360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19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012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012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/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Franklin Gothic"/>
              <a:buNone/>
              <a:defRPr sz="3600" b="0" cap="none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5194767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6416039" y="2228003"/>
            <a:ext cx="5194769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1840"/>
              <a:buNone/>
              <a:defRPr sz="2000" b="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581194" y="2926052"/>
            <a:ext cx="5194766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3"/>
          </p:nvPr>
        </p:nvSpPr>
        <p:spPr>
          <a:xfrm>
            <a:off x="6416039" y="2250892"/>
            <a:ext cx="5194770" cy="55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40"/>
              <a:buFont typeface="Noto Sans Symbols"/>
              <a:buNone/>
              <a:defRPr sz="2000" b="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4"/>
          </p:nvPr>
        </p:nvSpPr>
        <p:spPr>
          <a:xfrm>
            <a:off x="6416037" y="2926052"/>
            <a:ext cx="5194771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/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Franklin Gothic"/>
              <a:buNone/>
              <a:defRPr sz="2400" b="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1"/>
          </p:nvPr>
        </p:nvSpPr>
        <p:spPr>
          <a:xfrm>
            <a:off x="4900928" y="1179829"/>
            <a:ext cx="6650991" cy="465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2"/>
          </p:nvPr>
        </p:nvSpPr>
        <p:spPr>
          <a:xfrm>
            <a:off x="767857" y="2836654"/>
            <a:ext cx="3031852" cy="300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dt" idx="10"/>
          </p:nvPr>
        </p:nvSpPr>
        <p:spPr>
          <a:xfrm>
            <a:off x="7605951" y="6456916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ftr" idx="11"/>
          </p:nvPr>
        </p:nvSpPr>
        <p:spPr>
          <a:xfrm>
            <a:off x="581192" y="6452590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sldNum" idx="12"/>
          </p:nvPr>
        </p:nvSpPr>
        <p:spPr>
          <a:xfrm>
            <a:off x="10558300" y="6456916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Franklin Gothic"/>
              <a:buNone/>
              <a:defRPr sz="2400" b="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>
            <a:spLocks noGrp="1"/>
          </p:cNvSpPr>
          <p:nvPr>
            <p:ph type="pic" idx="2"/>
          </p:nvPr>
        </p:nvSpPr>
        <p:spPr>
          <a:xfrm>
            <a:off x="447817" y="641350"/>
            <a:ext cx="11290859" cy="365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581192" y="5260127"/>
            <a:ext cx="11029617" cy="998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Franklin Gothic"/>
              <a:buNone/>
              <a:defRPr sz="2800" b="0" i="0" u="none" strike="noStrike" cap="none">
                <a:solidFill>
                  <a:srgbClr val="3F3F3F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27914" algn="l" rtl="0">
              <a:lnSpc>
                <a:spcPct val="110000"/>
              </a:lnSpc>
              <a:spcBef>
                <a:spcPts val="340"/>
              </a:spcBef>
              <a:spcAft>
                <a:spcPts val="0"/>
              </a:spcAft>
              <a:buClr>
                <a:schemeClr val="accent1"/>
              </a:buClr>
              <a:buSzPts val="1564"/>
              <a:buFont typeface="Noto Sans Symbols"/>
              <a:buChar char="◼"/>
              <a:defRPr sz="17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10387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04546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196"/>
              <a:buFont typeface="Noto Sans Symbols"/>
              <a:buChar char="◼"/>
              <a:defRPr sz="13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29286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012"/>
              <a:buFont typeface="Noto Sans Symbols"/>
              <a:buChar char="◼"/>
              <a:defRPr sz="11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29286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012"/>
              <a:buFont typeface="Noto Sans Symbols"/>
              <a:buChar char="◼"/>
              <a:defRPr sz="11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4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4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4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/>
          <p:nvPr/>
        </p:nvSpPr>
        <p:spPr>
          <a:xfrm>
            <a:off x="386407" y="-30561"/>
            <a:ext cx="10878111" cy="431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65"/>
              <a:buFont typeface="Franklin Gothic"/>
              <a:buNone/>
            </a:pPr>
            <a:r>
              <a:rPr lang="en-US" sz="1365" dirty="0" smtClean="0">
                <a:solidFill>
                  <a:srgbClr val="3F3F3F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ATTACHMET A - VIRTUAL </a:t>
            </a:r>
            <a:r>
              <a:rPr lang="en-US" sz="1365" b="0" i="0" u="none" strike="noStrike" cap="none" dirty="0" smtClean="0">
                <a:solidFill>
                  <a:srgbClr val="3F3F3F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SERVICES </a:t>
            </a:r>
            <a:r>
              <a:rPr lang="en-US" sz="1365" b="0" i="0" u="none" strike="noStrike" cap="none" dirty="0">
                <a:solidFill>
                  <a:srgbClr val="3F3F3F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CUSTOMER FLOW</a:t>
            </a:r>
            <a:endParaRPr sz="1365" b="0" i="0" u="none" strike="noStrike" cap="none" dirty="0">
              <a:solidFill>
                <a:srgbClr val="3F3F3F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grpSp>
        <p:nvGrpSpPr>
          <p:cNvPr id="100" name="Google Shape;100;p1"/>
          <p:cNvGrpSpPr/>
          <p:nvPr/>
        </p:nvGrpSpPr>
        <p:grpSpPr>
          <a:xfrm>
            <a:off x="879930" y="1348519"/>
            <a:ext cx="8674872" cy="2902553"/>
            <a:chOff x="2" y="587899"/>
            <a:chExt cx="8674872" cy="2902553"/>
          </a:xfrm>
        </p:grpSpPr>
        <p:sp>
          <p:nvSpPr>
            <p:cNvPr id="101" name="Google Shape;101;p1"/>
            <p:cNvSpPr/>
            <p:nvPr/>
          </p:nvSpPr>
          <p:spPr>
            <a:xfrm>
              <a:off x="2301298" y="2099253"/>
              <a:ext cx="1679775" cy="101249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22225" cap="rnd" cmpd="sng">
              <a:solidFill>
                <a:srgbClr val="169BC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3092153" y="2556469"/>
              <a:ext cx="98066" cy="980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5927726" y="990990"/>
              <a:ext cx="1006703" cy="223686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6369754" y="2048100"/>
              <a:ext cx="122648" cy="1226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5927726" y="849894"/>
              <a:ext cx="1028461" cy="14109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"/>
            <p:cNvSpPr txBox="1"/>
            <p:nvPr/>
          </p:nvSpPr>
          <p:spPr>
            <a:xfrm>
              <a:off x="6416005" y="894489"/>
              <a:ext cx="51904" cy="519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301298" y="990990"/>
              <a:ext cx="1662038" cy="110826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22225" cap="rnd" cmpd="sng">
              <a:solidFill>
                <a:srgbClr val="169BC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3082376" y="1495180"/>
              <a:ext cx="99882" cy="998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476004" y="2053527"/>
              <a:ext cx="271842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60000" y="60000"/>
                  </a:lnTo>
                  <a:lnTo>
                    <a:pt x="60000" y="60008"/>
                  </a:lnTo>
                  <a:lnTo>
                    <a:pt x="120000" y="60008"/>
                  </a:lnTo>
                </a:path>
              </a:pathLst>
            </a:custGeom>
            <a:noFill/>
            <a:ln w="22225" cap="rnd" cmpd="sng">
              <a:solidFill>
                <a:srgbClr val="1488B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605129" y="2092451"/>
              <a:ext cx="13592" cy="13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-1153203" y="1861245"/>
              <a:ext cx="2782412" cy="476002"/>
            </a:xfrm>
            <a:prstGeom prst="rect">
              <a:avLst/>
            </a:prstGeom>
            <a:gradFill>
              <a:gsLst>
                <a:gs pos="0">
                  <a:srgbClr val="98CBED">
                    <a:alpha val="89803"/>
                  </a:srgbClr>
                </a:gs>
                <a:gs pos="100000">
                  <a:srgbClr val="4DAFE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"/>
            <p:cNvSpPr txBox="1"/>
            <p:nvPr/>
          </p:nvSpPr>
          <p:spPr>
            <a:xfrm rot="-5400000">
              <a:off x="-1153203" y="1861245"/>
              <a:ext cx="2782412" cy="476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Customer</a:t>
              </a:r>
              <a:endPara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747846" y="1129445"/>
              <a:ext cx="1553451" cy="1939615"/>
            </a:xfrm>
            <a:prstGeom prst="rect">
              <a:avLst/>
            </a:prstGeom>
            <a:gradFill>
              <a:gsLst>
                <a:gs pos="0">
                  <a:srgbClr val="98CBED">
                    <a:alpha val="89803"/>
                  </a:srgbClr>
                </a:gs>
                <a:gs pos="100000">
                  <a:srgbClr val="4DAFE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"/>
            <p:cNvSpPr txBox="1"/>
            <p:nvPr/>
          </p:nvSpPr>
          <p:spPr>
            <a:xfrm>
              <a:off x="747846" y="1129445"/>
              <a:ext cx="1553451" cy="19396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Registration in JobQuest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Complete CCS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Start  Individual Needs Assessment (INA)</a:t>
              </a:r>
              <a:endParaRPr/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6956188" y="587899"/>
              <a:ext cx="1718686" cy="523989"/>
            </a:xfrm>
            <a:prstGeom prst="rect">
              <a:avLst/>
            </a:prstGeom>
            <a:gradFill>
              <a:gsLst>
                <a:gs pos="0">
                  <a:srgbClr val="98CBED">
                    <a:alpha val="89803"/>
                  </a:srgbClr>
                </a:gs>
                <a:gs pos="100000">
                  <a:srgbClr val="4DAFE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"/>
            <p:cNvSpPr txBox="1"/>
            <p:nvPr/>
          </p:nvSpPr>
          <p:spPr>
            <a:xfrm>
              <a:off x="6956188" y="587899"/>
              <a:ext cx="1718686" cy="5239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Job Search</a:t>
              </a:r>
              <a:endParaRPr/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6934429" y="2965864"/>
              <a:ext cx="1718686" cy="523989"/>
            </a:xfrm>
            <a:prstGeom prst="rect">
              <a:avLst/>
            </a:prstGeom>
            <a:gradFill>
              <a:gsLst>
                <a:gs pos="0">
                  <a:srgbClr val="98CBED">
                    <a:alpha val="89803"/>
                  </a:srgbClr>
                </a:gs>
                <a:gs pos="100000">
                  <a:srgbClr val="4DAFE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"/>
            <p:cNvSpPr txBox="1"/>
            <p:nvPr/>
          </p:nvSpPr>
          <p:spPr>
            <a:xfrm>
              <a:off x="6934429" y="2965864"/>
              <a:ext cx="1718686" cy="5239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Training</a:t>
              </a:r>
              <a:endPara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4035768" y="1086754"/>
              <a:ext cx="1965164" cy="2282200"/>
            </a:xfrm>
            <a:prstGeom prst="rect">
              <a:avLst/>
            </a:prstGeom>
            <a:gradFill>
              <a:gsLst>
                <a:gs pos="0">
                  <a:srgbClr val="98CBED">
                    <a:alpha val="89803"/>
                  </a:srgbClr>
                </a:gs>
                <a:gs pos="100000">
                  <a:srgbClr val="4DAFE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4071947" y="1289401"/>
              <a:ext cx="1907226" cy="19819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RESUME</a:t>
              </a:r>
              <a:r>
                <a:rPr lang="en-US" sz="1400" b="1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(update, edits, etc.)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None/>
              </a:pPr>
              <a:r>
                <a:rPr lang="en-US" sz="1800" b="1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LMI Research 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n-US" sz="1800" b="1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ASSESSMENT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(</a:t>
              </a:r>
              <a:r>
                <a:rPr lang="en-US" sz="1400" b="0" i="0" u="sng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TORQ</a:t>
              </a:r>
              <a:r>
                <a:rPr lang="en-US" sz="1400" b="0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TABE, WKC, Myers-Briggs, etc.)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lang="en-US" sz="1800" b="1" i="1" u="none" strike="noStrike" cap="none" dirty="0">
                  <a:solidFill>
                    <a:srgbClr val="FF000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Review UI eligibility</a:t>
              </a:r>
              <a:endParaRPr dirty="0"/>
            </a:p>
          </p:txBody>
        </p:sp>
      </p:grpSp>
      <p:sp>
        <p:nvSpPr>
          <p:cNvPr id="123" name="Google Shape;123;p1"/>
          <p:cNvSpPr/>
          <p:nvPr/>
        </p:nvSpPr>
        <p:spPr>
          <a:xfrm>
            <a:off x="9222377" y="2521543"/>
            <a:ext cx="1543252" cy="78603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2225" cap="rnd" cmpd="sng">
            <a:solidFill>
              <a:srgbClr val="147EA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Referrals</a:t>
            </a:r>
            <a:endParaRPr/>
          </a:p>
        </p:txBody>
      </p:sp>
      <p:sp>
        <p:nvSpPr>
          <p:cNvPr id="124" name="Google Shape;124;p1"/>
          <p:cNvSpPr/>
          <p:nvPr/>
        </p:nvSpPr>
        <p:spPr>
          <a:xfrm>
            <a:off x="11014234" y="2003297"/>
            <a:ext cx="709026" cy="1995771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22225" cap="rnd" cmpd="sng">
            <a:solidFill>
              <a:srgbClr val="2D63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"/>
          <p:cNvSpPr txBox="1"/>
          <p:nvPr/>
        </p:nvSpPr>
        <p:spPr>
          <a:xfrm rot="-5400000">
            <a:off x="10405464" y="2681259"/>
            <a:ext cx="1926547" cy="63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Employment</a:t>
            </a:r>
            <a:endParaRPr/>
          </a:p>
        </p:txBody>
      </p:sp>
      <p:sp>
        <p:nvSpPr>
          <p:cNvPr id="126" name="Google Shape;126;p1"/>
          <p:cNvSpPr txBox="1"/>
          <p:nvPr/>
        </p:nvSpPr>
        <p:spPr>
          <a:xfrm>
            <a:off x="1904092" y="4924106"/>
            <a:ext cx="7842739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Develop Career Action Plan (CAP)</a:t>
            </a:r>
            <a:endParaRPr sz="1800" b="0" i="0" u="none" strike="noStrike" cap="none" dirty="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7" name="Google Shape;127;p1"/>
          <p:cNvSpPr txBox="1"/>
          <p:nvPr/>
        </p:nvSpPr>
        <p:spPr>
          <a:xfrm>
            <a:off x="872043" y="5720012"/>
            <a:ext cx="10066889" cy="6462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Minimum Service Requirements (Topic Areas) to </a:t>
            </a:r>
            <a:r>
              <a:rPr lang="en-US" sz="1800" b="0" i="0" u="none" strike="noStrike" cap="none" dirty="0" smtClean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Complete: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Career Center Seminar (CCS), </a:t>
            </a:r>
            <a:r>
              <a:rPr lang="en-US" sz="1800" b="0" i="0" u="none" strike="noStrike" cap="none" dirty="0" smtClean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Resume, Labor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Market Information (LMI), </a:t>
            </a:r>
            <a:r>
              <a:rPr lang="en-US" sz="1800" b="0" i="0" u="none" strike="noStrike" cap="none" dirty="0" smtClean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Assessment</a:t>
            </a:r>
            <a:endParaRPr sz="1800" b="0" i="0" u="none" strike="noStrike" cap="none" dirty="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28" name="Google Shape;128;p1"/>
          <p:cNvCxnSpPr/>
          <p:nvPr/>
        </p:nvCxnSpPr>
        <p:spPr>
          <a:xfrm>
            <a:off x="2094216" y="5108772"/>
            <a:ext cx="1723292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29" name="Google Shape;129;p1"/>
          <p:cNvCxnSpPr/>
          <p:nvPr/>
        </p:nvCxnSpPr>
        <p:spPr>
          <a:xfrm>
            <a:off x="7809751" y="5108772"/>
            <a:ext cx="1723292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pic>
        <p:nvPicPr>
          <p:cNvPr id="130" name="Google Shape;13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41200" y="1522377"/>
            <a:ext cx="345357" cy="672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49682" y="3271428"/>
            <a:ext cx="449565" cy="839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4361" y="3218312"/>
            <a:ext cx="366352" cy="989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9804361" y="1596607"/>
            <a:ext cx="366352" cy="924936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"/>
          <p:cNvSpPr txBox="1"/>
          <p:nvPr/>
        </p:nvSpPr>
        <p:spPr>
          <a:xfrm>
            <a:off x="3586345" y="2335041"/>
            <a:ext cx="952661" cy="7848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 smtClean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Career Center Contact</a:t>
            </a:r>
            <a:endParaRPr sz="1500" b="1" dirty="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" name="Google Shape;134;p1"/>
          <p:cNvSpPr txBox="1"/>
          <p:nvPr/>
        </p:nvSpPr>
        <p:spPr>
          <a:xfrm>
            <a:off x="7016832" y="2335932"/>
            <a:ext cx="952661" cy="7848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 smtClean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Career Center Contact</a:t>
            </a:r>
            <a:endParaRPr sz="1500" b="1" dirty="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90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Libre Franklin</vt:lpstr>
      <vt:lpstr>Franklin Gothic</vt:lpstr>
      <vt:lpstr>Arial</vt:lpstr>
      <vt:lpstr>Calibri</vt:lpstr>
      <vt:lpstr>Noto Sans Symbols</vt:lpstr>
      <vt:lpstr>DividendVTI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Goguen, Beth (EOL)</dc:creator>
  <cp:lastModifiedBy>Goguen, Beth (EOL)</cp:lastModifiedBy>
  <cp:revision>3</cp:revision>
  <dcterms:created xsi:type="dcterms:W3CDTF">2020-05-07T19:04:33Z</dcterms:created>
  <dcterms:modified xsi:type="dcterms:W3CDTF">2020-07-29T21:54:02Z</dcterms:modified>
</cp:coreProperties>
</file>