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5.xml" ContentType="application/vnd.openxmlformats-officedocument.presentationml.tags+xml"/>
  <Override PartName="/ppt/notesSlides/notesSlide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5.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7.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8.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9.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0.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1.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2.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3.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14.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15.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6.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17.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18.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9.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0.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21.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22.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23.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24.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25.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26.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7.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28.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29.xml" ContentType="application/vnd.openxmlformats-officedocument.presentationml.notesSlide+xml"/>
  <Override PartName="/ppt/tags/tag365.xml" ContentType="application/vnd.openxmlformats-officedocument.presentationml.tags+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117" r:id="rId4"/>
  </p:sldMasterIdLst>
  <p:notesMasterIdLst>
    <p:notesMasterId r:id="rId90"/>
  </p:notesMasterIdLst>
  <p:handoutMasterIdLst>
    <p:handoutMasterId r:id="rId91"/>
  </p:handoutMasterIdLst>
  <p:sldIdLst>
    <p:sldId id="2147473442" r:id="rId5"/>
    <p:sldId id="2147374718" r:id="rId6"/>
    <p:sldId id="2147473554" r:id="rId7"/>
    <p:sldId id="2147473565" r:id="rId8"/>
    <p:sldId id="2147473509" r:id="rId9"/>
    <p:sldId id="2147473454" r:id="rId10"/>
    <p:sldId id="2147473514" r:id="rId11"/>
    <p:sldId id="293" r:id="rId12"/>
    <p:sldId id="2147473508" r:id="rId13"/>
    <p:sldId id="2147473510" r:id="rId14"/>
    <p:sldId id="2147473502" r:id="rId15"/>
    <p:sldId id="2147473511" r:id="rId16"/>
    <p:sldId id="2147473530" r:id="rId17"/>
    <p:sldId id="2147473501" r:id="rId18"/>
    <p:sldId id="2147473498" r:id="rId19"/>
    <p:sldId id="2147473500" r:id="rId20"/>
    <p:sldId id="2147473444" r:id="rId21"/>
    <p:sldId id="2147473312" r:id="rId22"/>
    <p:sldId id="2147473566" r:id="rId23"/>
    <p:sldId id="2147473567" r:id="rId24"/>
    <p:sldId id="2147473547" r:id="rId25"/>
    <p:sldId id="2147473568" r:id="rId26"/>
    <p:sldId id="2147473569" r:id="rId27"/>
    <p:sldId id="2147473544" r:id="rId28"/>
    <p:sldId id="2147473216" r:id="rId29"/>
    <p:sldId id="2147473545" r:id="rId30"/>
    <p:sldId id="2147473431" r:id="rId31"/>
    <p:sldId id="2147473573" r:id="rId32"/>
    <p:sldId id="2147473449" r:id="rId33"/>
    <p:sldId id="2147473447" r:id="rId34"/>
    <p:sldId id="2147473448" r:id="rId35"/>
    <p:sldId id="2147473421" r:id="rId36"/>
    <p:sldId id="2147473570" r:id="rId37"/>
    <p:sldId id="2147473434" r:id="rId38"/>
    <p:sldId id="2147473571" r:id="rId39"/>
    <p:sldId id="2147473572" r:id="rId40"/>
    <p:sldId id="2147473436" r:id="rId41"/>
    <p:sldId id="2147473362" r:id="rId42"/>
    <p:sldId id="2147473439" r:id="rId43"/>
    <p:sldId id="2147473321" r:id="rId44"/>
    <p:sldId id="2147473445" r:id="rId45"/>
    <p:sldId id="2147473499" r:id="rId46"/>
    <p:sldId id="2147473520" r:id="rId47"/>
    <p:sldId id="2147473476" r:id="rId48"/>
    <p:sldId id="2147473504" r:id="rId49"/>
    <p:sldId id="2147473505" r:id="rId50"/>
    <p:sldId id="2147473552" r:id="rId51"/>
    <p:sldId id="2147473521" r:id="rId52"/>
    <p:sldId id="2147473549" r:id="rId53"/>
    <p:sldId id="2147473527" r:id="rId54"/>
    <p:sldId id="2147473528" r:id="rId55"/>
    <p:sldId id="2147473455" r:id="rId56"/>
    <p:sldId id="2147473523" r:id="rId57"/>
    <p:sldId id="2147473484" r:id="rId58"/>
    <p:sldId id="2147473550" r:id="rId59"/>
    <p:sldId id="2147473551" r:id="rId60"/>
    <p:sldId id="2147473515" r:id="rId61"/>
    <p:sldId id="2147473548" r:id="rId62"/>
    <p:sldId id="2147473480" r:id="rId63"/>
    <p:sldId id="2147473518" r:id="rId64"/>
    <p:sldId id="2147473477" r:id="rId65"/>
    <p:sldId id="2147473516" r:id="rId66"/>
    <p:sldId id="2147473478" r:id="rId67"/>
    <p:sldId id="2147473517" r:id="rId68"/>
    <p:sldId id="2147473456" r:id="rId69"/>
    <p:sldId id="2147473473" r:id="rId70"/>
    <p:sldId id="2147473479" r:id="rId71"/>
    <p:sldId id="2147473492" r:id="rId72"/>
    <p:sldId id="2147473494" r:id="rId73"/>
    <p:sldId id="2147473242" r:id="rId74"/>
    <p:sldId id="2147473243" r:id="rId75"/>
    <p:sldId id="279" r:id="rId76"/>
    <p:sldId id="280" r:id="rId77"/>
    <p:sldId id="281" r:id="rId78"/>
    <p:sldId id="282" r:id="rId79"/>
    <p:sldId id="2147473244" r:id="rId80"/>
    <p:sldId id="2147473245" r:id="rId81"/>
    <p:sldId id="2147473246" r:id="rId82"/>
    <p:sldId id="2147473247" r:id="rId83"/>
    <p:sldId id="2147473248" r:id="rId84"/>
    <p:sldId id="2147473249" r:id="rId85"/>
    <p:sldId id="2147473250" r:id="rId86"/>
    <p:sldId id="2147473251" r:id="rId87"/>
    <p:sldId id="2147473118" r:id="rId88"/>
    <p:sldId id="278" r:id="rId89"/>
  </p:sldIdLst>
  <p:sldSz cx="12192000" cy="6858000"/>
  <p:notesSz cx="7010400" cy="9296400"/>
  <p:custShowLst>
    <p:custShow name="Format Guide Workshop" id="0">
      <p:sldLst/>
    </p:custShow>
  </p:custShowLst>
  <p:custDataLst>
    <p:tags r:id="rId9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93352002-A919-4F47-95B6-04B971D1068A}">
          <p14:sldIdLst>
            <p14:sldId id="2147473442"/>
            <p14:sldId id="2147374718"/>
            <p14:sldId id="2147473554"/>
            <p14:sldId id="2147473565"/>
            <p14:sldId id="2147473509"/>
            <p14:sldId id="2147473454"/>
            <p14:sldId id="2147473514"/>
            <p14:sldId id="293"/>
            <p14:sldId id="2147473508"/>
            <p14:sldId id="2147473510"/>
            <p14:sldId id="2147473502"/>
            <p14:sldId id="2147473511"/>
            <p14:sldId id="2147473530"/>
            <p14:sldId id="2147473501"/>
            <p14:sldId id="2147473498"/>
          </p14:sldIdLst>
        </p14:section>
        <p14:section name="4. Materials for employers" id="{CC7413ED-54B3-4B69-B5D2-E11711227C7C}">
          <p14:sldIdLst>
            <p14:sldId id="2147473500"/>
            <p14:sldId id="2147473444"/>
            <p14:sldId id="2147473312"/>
            <p14:sldId id="2147473566"/>
            <p14:sldId id="2147473567"/>
            <p14:sldId id="2147473547"/>
            <p14:sldId id="2147473568"/>
            <p14:sldId id="2147473569"/>
            <p14:sldId id="2147473544"/>
            <p14:sldId id="2147473216"/>
            <p14:sldId id="2147473545"/>
            <p14:sldId id="2147473431"/>
            <p14:sldId id="2147473573"/>
            <p14:sldId id="2147473449"/>
            <p14:sldId id="2147473447"/>
            <p14:sldId id="2147473448"/>
            <p14:sldId id="2147473421"/>
            <p14:sldId id="2147473570"/>
            <p14:sldId id="2147473434"/>
            <p14:sldId id="2147473571"/>
            <p14:sldId id="2147473572"/>
            <p14:sldId id="2147473436"/>
            <p14:sldId id="2147473362"/>
            <p14:sldId id="2147473439"/>
            <p14:sldId id="2147473321"/>
            <p14:sldId id="2147473445"/>
          </p14:sldIdLst>
        </p14:section>
        <p14:section name="5. Immediate hiring" id="{E9C19D58-F569-48B8-A68E-393C7350CF1B}">
          <p14:sldIdLst>
            <p14:sldId id="2147473499"/>
            <p14:sldId id="2147473520"/>
            <p14:sldId id="2147473476"/>
            <p14:sldId id="2147473504"/>
            <p14:sldId id="2147473505"/>
            <p14:sldId id="2147473552"/>
            <p14:sldId id="2147473521"/>
            <p14:sldId id="2147473549"/>
            <p14:sldId id="2147473527"/>
            <p14:sldId id="2147473528"/>
          </p14:sldIdLst>
        </p14:section>
        <p14:section name="6. Future pipeline" id="{2307201F-70C9-4231-9FD4-219AA74C530A}">
          <p14:sldIdLst>
            <p14:sldId id="2147473455"/>
            <p14:sldId id="2147473523"/>
            <p14:sldId id="2147473484"/>
            <p14:sldId id="2147473550"/>
            <p14:sldId id="2147473551"/>
            <p14:sldId id="2147473515"/>
            <p14:sldId id="2147473548"/>
            <p14:sldId id="2147473480"/>
            <p14:sldId id="2147473518"/>
            <p14:sldId id="2147473477"/>
            <p14:sldId id="2147473516"/>
            <p14:sldId id="2147473478"/>
            <p14:sldId id="2147473517"/>
          </p14:sldIdLst>
        </p14:section>
        <p14:section name="7. Upskilling incumbents" id="{2B0715DD-7135-4E6C-9B59-3EDD635CC9A2}">
          <p14:sldIdLst>
            <p14:sldId id="2147473456"/>
            <p14:sldId id="2147473473"/>
            <p14:sldId id="2147473479"/>
          </p14:sldIdLst>
        </p14:section>
        <p14:section name="Appendix" id="{2CE62740-E6D5-4C9A-A29B-6C002AC9092E}">
          <p14:sldIdLst>
            <p14:sldId id="2147473492"/>
            <p14:sldId id="2147473494"/>
            <p14:sldId id="2147473242"/>
            <p14:sldId id="2147473243"/>
            <p14:sldId id="279"/>
            <p14:sldId id="280"/>
            <p14:sldId id="281"/>
            <p14:sldId id="282"/>
            <p14:sldId id="2147473244"/>
            <p14:sldId id="2147473245"/>
            <p14:sldId id="2147473246"/>
            <p14:sldId id="2147473247"/>
            <p14:sldId id="2147473248"/>
            <p14:sldId id="2147473249"/>
            <p14:sldId id="2147473250"/>
            <p14:sldId id="2147473251"/>
            <p14:sldId id="2147473118"/>
            <p14:sldId id="2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2317B6-99D9-F58D-2640-A1BD8E3F6004}" name="Karen Shack" initials="KS" userId="S::KShack@commcorp.org::afd02802-d1cb-47a0-8980-bfc25778ca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rsa, Sal" initials="PS" lastIdx="1" clrIdx="0">
    <p:extLst>
      <p:ext uri="{19B8F6BF-5375-455C-9EA6-DF929625EA0E}">
        <p15:presenceInfo xmlns:p15="http://schemas.microsoft.com/office/powerpoint/2012/main" userId="Parsa, S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009A44"/>
    <a:srgbClr val="C00000"/>
    <a:srgbClr val="808080"/>
    <a:srgbClr val="2C2C2C"/>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E47A6-50A0-4FBB-9665-EC10A357E621}" v="115245" dt="2022-05-03T13:23:51.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 Id="rId9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6435"/>
          </a:xfrm>
          <a:prstGeom prst="rect">
            <a:avLst/>
          </a:prstGeom>
        </p:spPr>
        <p:txBody>
          <a:bodyPr vert="horz" lIns="93176" tIns="46588" rIns="93176" bIns="46588" rtlCol="0"/>
          <a:lstStyle>
            <a:lvl1pPr algn="l">
              <a:defRPr sz="1200"/>
            </a:lvl1pPr>
          </a:lstStyle>
          <a:p>
            <a:endParaRPr lang="en-US" sz="800"/>
          </a:p>
        </p:txBody>
      </p:sp>
      <p:sp>
        <p:nvSpPr>
          <p:cNvPr id="3" name="Date Placeholder 2"/>
          <p:cNvSpPr>
            <a:spLocks noGrp="1"/>
          </p:cNvSpPr>
          <p:nvPr>
            <p:ph type="dt" sz="quarter" idx="1"/>
          </p:nvPr>
        </p:nvSpPr>
        <p:spPr>
          <a:xfrm>
            <a:off x="3970941" y="3"/>
            <a:ext cx="3037840" cy="466435"/>
          </a:xfrm>
          <a:prstGeom prst="rect">
            <a:avLst/>
          </a:prstGeom>
        </p:spPr>
        <p:txBody>
          <a:bodyPr vert="horz" lIns="93176" tIns="46588" rIns="93176" bIns="46588" rtlCol="0"/>
          <a:lstStyle>
            <a:lvl1pPr algn="r">
              <a:defRPr sz="1200"/>
            </a:lvl1pPr>
          </a:lstStyle>
          <a:p>
            <a:fld id="{57691E93-EF64-46CC-85E2-BBB5BEDB9501}" type="datetimeFigureOut">
              <a:rPr lang="en-US" sz="800"/>
              <a:t>1/30/2023</a:t>
            </a:fld>
            <a:endParaRPr lang="en-US" sz="800"/>
          </a:p>
        </p:txBody>
      </p:sp>
      <p:sp>
        <p:nvSpPr>
          <p:cNvPr id="4" name="Footer Placeholder 3"/>
          <p:cNvSpPr>
            <a:spLocks noGrp="1"/>
          </p:cNvSpPr>
          <p:nvPr>
            <p:ph type="ftr" sz="quarter" idx="2"/>
          </p:nvPr>
        </p:nvSpPr>
        <p:spPr>
          <a:xfrm>
            <a:off x="2" y="8829970"/>
            <a:ext cx="3037840" cy="466434"/>
          </a:xfrm>
          <a:prstGeom prst="rect">
            <a:avLst/>
          </a:prstGeom>
        </p:spPr>
        <p:txBody>
          <a:bodyPr vert="horz" lIns="93176" tIns="46588" rIns="93176" bIns="46588" rtlCol="0" anchor="b"/>
          <a:lstStyle>
            <a:lvl1pPr algn="l">
              <a:defRPr sz="1200"/>
            </a:lvl1pPr>
          </a:lstStyle>
          <a:p>
            <a:endParaRPr lang="en-US" sz="800"/>
          </a:p>
        </p:txBody>
      </p:sp>
      <p:sp>
        <p:nvSpPr>
          <p:cNvPr id="5" name="Slide Number Placeholder 4"/>
          <p:cNvSpPr>
            <a:spLocks noGrp="1"/>
          </p:cNvSpPr>
          <p:nvPr>
            <p:ph type="sldNum" sz="quarter" idx="3"/>
          </p:nvPr>
        </p:nvSpPr>
        <p:spPr>
          <a:xfrm>
            <a:off x="3970941" y="8829970"/>
            <a:ext cx="3037840" cy="466434"/>
          </a:xfrm>
          <a:prstGeom prst="rect">
            <a:avLst/>
          </a:prstGeom>
        </p:spPr>
        <p:txBody>
          <a:bodyPr vert="horz" lIns="93176" tIns="46588" rIns="93176" bIns="46588"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1" y="4439529"/>
            <a:ext cx="7008778" cy="48568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176" tIns="46588" rIns="93176" bIns="46588" rtlCol="0" anchor="ctr"/>
          <a:lstStyle/>
          <a:p>
            <a:pPr algn="ctr"/>
            <a:endParaRPr lang="en-US">
              <a:latin typeface="+mn-lt"/>
              <a:ea typeface="+mn-ea"/>
              <a:cs typeface="+mn-cs"/>
              <a:sym typeface="+mn-lt"/>
            </a:endParaRPr>
          </a:p>
        </p:txBody>
      </p:sp>
      <p:sp>
        <p:nvSpPr>
          <p:cNvPr id="2" name="Header Placeholder 1"/>
          <p:cNvSpPr>
            <a:spLocks noGrp="1"/>
          </p:cNvSpPr>
          <p:nvPr>
            <p:ph type="hdr" sz="quarter"/>
          </p:nvPr>
        </p:nvSpPr>
        <p:spPr>
          <a:xfrm>
            <a:off x="83143" y="3"/>
            <a:ext cx="2954699" cy="466435"/>
          </a:xfrm>
          <a:prstGeom prst="rect">
            <a:avLst/>
          </a:prstGeom>
        </p:spPr>
        <p:txBody>
          <a:bodyPr vert="horz" lIns="93176" tIns="46588" rIns="93176" bIns="46588" rtlCol="0"/>
          <a:lstStyle>
            <a:lvl1pPr algn="l">
              <a:defRPr sz="1400">
                <a:latin typeface="+mn-lt"/>
                <a:ea typeface="+mn-ea"/>
                <a:cs typeface="+mn-cs"/>
                <a:sym typeface="+mn-lt"/>
              </a:defRPr>
            </a:lvl1pPr>
          </a:lstStyle>
          <a:p>
            <a:endParaRPr lang="en-US"/>
          </a:p>
        </p:txBody>
      </p:sp>
      <p:sp>
        <p:nvSpPr>
          <p:cNvPr id="4" name="Slide Image Placeholder 3"/>
          <p:cNvSpPr>
            <a:spLocks noGrp="1" noRot="1" noChangeAspect="1"/>
          </p:cNvSpPr>
          <p:nvPr>
            <p:ph type="sldImg" idx="2"/>
          </p:nvPr>
        </p:nvSpPr>
        <p:spPr>
          <a:xfrm>
            <a:off x="165100" y="579438"/>
            <a:ext cx="6662738" cy="3748087"/>
          </a:xfrm>
          <a:prstGeom prst="rect">
            <a:avLst/>
          </a:prstGeom>
          <a:noFill/>
          <a:ln w="9525">
            <a:solidFill>
              <a:schemeClr val="bg2"/>
            </a:solidFill>
          </a:ln>
        </p:spPr>
        <p:txBody>
          <a:bodyPr vert="horz" lIns="93176" tIns="46588" rIns="93176" bIns="46588" rtlCol="0" anchor="ctr"/>
          <a:lstStyle/>
          <a:p>
            <a:endParaRPr lang="en-US"/>
          </a:p>
        </p:txBody>
      </p:sp>
      <p:sp>
        <p:nvSpPr>
          <p:cNvPr id="6" name="Footer Placeholder 5"/>
          <p:cNvSpPr>
            <a:spLocks noGrp="1"/>
          </p:cNvSpPr>
          <p:nvPr>
            <p:ph type="ftr" sz="quarter" idx="4"/>
          </p:nvPr>
        </p:nvSpPr>
        <p:spPr>
          <a:xfrm>
            <a:off x="83143" y="8801208"/>
            <a:ext cx="2954699" cy="466434"/>
          </a:xfrm>
          <a:prstGeom prst="rect">
            <a:avLst/>
          </a:prstGeom>
        </p:spPr>
        <p:txBody>
          <a:bodyPr vert="horz" lIns="93176" tIns="46588" rIns="93176" bIns="46588" rtlCol="0" anchor="b"/>
          <a:lstStyle>
            <a:lvl1pPr algn="l">
              <a:defRPr sz="1400">
                <a:latin typeface="+mn-lt"/>
                <a:ea typeface="+mn-ea"/>
                <a:cs typeface="+mn-cs"/>
                <a:sym typeface="+mn-lt"/>
              </a:defRPr>
            </a:lvl1pPr>
          </a:lstStyle>
          <a:p>
            <a:endParaRPr lang="en-US"/>
          </a:p>
        </p:txBody>
      </p:sp>
      <p:sp>
        <p:nvSpPr>
          <p:cNvPr id="7" name="Slide Number Placeholder 6"/>
          <p:cNvSpPr>
            <a:spLocks noGrp="1"/>
          </p:cNvSpPr>
          <p:nvPr>
            <p:ph type="sldNum" sz="quarter" idx="5"/>
          </p:nvPr>
        </p:nvSpPr>
        <p:spPr>
          <a:xfrm>
            <a:off x="3970940" y="8801208"/>
            <a:ext cx="2945302" cy="466434"/>
          </a:xfrm>
          <a:prstGeom prst="rect">
            <a:avLst/>
          </a:prstGeom>
        </p:spPr>
        <p:txBody>
          <a:bodyPr vert="horz" lIns="93176" tIns="46588" rIns="93176" bIns="46588" rtlCol="0" anchor="b"/>
          <a:lstStyle>
            <a:lvl1pPr algn="r">
              <a:defRPr sz="1400">
                <a:latin typeface="+mn-lt"/>
                <a:ea typeface="+mn-ea"/>
                <a:cs typeface="+mn-cs"/>
                <a:sym typeface="+mn-lt"/>
              </a:defRPr>
            </a:lvl1pPr>
          </a:lstStyle>
          <a:p>
            <a:r>
              <a:rPr lang="en-US"/>
              <a:t>Notes view: </a:t>
            </a:r>
            <a:fld id="{128CEAFE-FA94-43E5-B0FF-D47E1CCDD1B4}" type="slidenum">
              <a:rPr lang="en-US" smtClean="0"/>
              <a:pPr/>
              <a:t>‹#›</a:t>
            </a:fld>
            <a:endParaRPr lang="en-US"/>
          </a:p>
        </p:txBody>
      </p:sp>
      <p:sp>
        <p:nvSpPr>
          <p:cNvPr id="5" name="Notes Placeholder 4"/>
          <p:cNvSpPr>
            <a:spLocks noGrp="1"/>
          </p:cNvSpPr>
          <p:nvPr>
            <p:ph type="body" sz="quarter" idx="3"/>
          </p:nvPr>
        </p:nvSpPr>
        <p:spPr>
          <a:xfrm>
            <a:off x="261772" y="4745447"/>
            <a:ext cx="6469091" cy="3793564"/>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idx="1"/>
          </p:nvPr>
        </p:nvSpPr>
        <p:spPr>
          <a:xfrm>
            <a:off x="3971172" y="0"/>
            <a:ext cx="3037627" cy="466578"/>
          </a:xfrm>
          <a:prstGeom prst="rect">
            <a:avLst/>
          </a:prstGeom>
        </p:spPr>
        <p:txBody>
          <a:bodyPr vert="horz" lIns="92117" tIns="46058" rIns="92117" bIns="46058" rtlCol="0"/>
          <a:lstStyle>
            <a:lvl1pPr algn="r">
              <a:defRPr sz="1200">
                <a:latin typeface="+mn-lt"/>
                <a:ea typeface="+mn-ea"/>
                <a:cs typeface="+mn-cs"/>
                <a:sym typeface="+mn-lt"/>
              </a:defRPr>
            </a:lvl1pPr>
          </a:lstStyle>
          <a:p>
            <a:fld id="{F2C7CF5F-7CF3-4DF3-838A-EE34544862CC}" type="datetimeFigureOut">
              <a:rPr lang="en-US" smtClean="0"/>
              <a:pPr/>
              <a:t>1/30/2023</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sym typeface="+mn-lt"/>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sym typeface="+mn-lt"/>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sym typeface="+mn-l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9"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a:t>
            </a:fld>
            <a:endParaRPr lang="en-US"/>
          </a:p>
        </p:txBody>
      </p:sp>
    </p:spTree>
    <p:extLst>
      <p:ext uri="{BB962C8B-B14F-4D97-AF65-F5344CB8AC3E}">
        <p14:creationId xmlns:p14="http://schemas.microsoft.com/office/powerpoint/2010/main" val="291486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cs typeface="Arial" panose="020B0604020202020204" pitchFamily="34" charset="0"/>
                <a:sym typeface="Arial" panose="020B0604020202020204" pitchFamily="34" charset="0"/>
              </a:rPr>
              <a:t>Notes view: </a:t>
            </a:r>
            <a:fld id="{128CEAFE-FA94-43E5-B0FF-D47E1CCDD1B4}" type="slidenum">
              <a:rPr lang="en-US" smtClean="0">
                <a:cs typeface="Arial" panose="020B0604020202020204" pitchFamily="34" charset="0"/>
                <a:sym typeface="Arial" panose="020B0604020202020204" pitchFamily="34" charset="0"/>
              </a:rPr>
              <a:pPr/>
              <a:t>20</a:t>
            </a:fld>
            <a:endParaRPr lang="en-US">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4150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22</a:t>
            </a:fld>
            <a:endParaRPr lang="en-US"/>
          </a:p>
        </p:txBody>
      </p:sp>
    </p:spTree>
    <p:extLst>
      <p:ext uri="{BB962C8B-B14F-4D97-AF65-F5344CB8AC3E}">
        <p14:creationId xmlns:p14="http://schemas.microsoft.com/office/powerpoint/2010/main" val="50715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23</a:t>
            </a:fld>
            <a:endParaRPr lang="en-US"/>
          </a:p>
        </p:txBody>
      </p:sp>
    </p:spTree>
    <p:extLst>
      <p:ext uri="{BB962C8B-B14F-4D97-AF65-F5344CB8AC3E}">
        <p14:creationId xmlns:p14="http://schemas.microsoft.com/office/powerpoint/2010/main" val="121349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25</a:t>
            </a:fld>
            <a:endParaRPr lang="en-US"/>
          </a:p>
        </p:txBody>
      </p:sp>
    </p:spTree>
    <p:extLst>
      <p:ext uri="{BB962C8B-B14F-4D97-AF65-F5344CB8AC3E}">
        <p14:creationId xmlns:p14="http://schemas.microsoft.com/office/powerpoint/2010/main" val="267645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26</a:t>
            </a:fld>
            <a:endParaRPr lang="en-US"/>
          </a:p>
        </p:txBody>
      </p:sp>
    </p:spTree>
    <p:extLst>
      <p:ext uri="{BB962C8B-B14F-4D97-AF65-F5344CB8AC3E}">
        <p14:creationId xmlns:p14="http://schemas.microsoft.com/office/powerpoint/2010/main" val="131025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28</a:t>
            </a:fld>
            <a:endParaRPr lang="en-US"/>
          </a:p>
        </p:txBody>
      </p:sp>
    </p:spTree>
    <p:extLst>
      <p:ext uri="{BB962C8B-B14F-4D97-AF65-F5344CB8AC3E}">
        <p14:creationId xmlns:p14="http://schemas.microsoft.com/office/powerpoint/2010/main" val="425248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29</a:t>
            </a:fld>
            <a:endParaRPr lang="en-US"/>
          </a:p>
        </p:txBody>
      </p:sp>
    </p:spTree>
    <p:extLst>
      <p:ext uri="{BB962C8B-B14F-4D97-AF65-F5344CB8AC3E}">
        <p14:creationId xmlns:p14="http://schemas.microsoft.com/office/powerpoint/2010/main" val="73918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30</a:t>
            </a:fld>
            <a:endParaRPr lang="en-US"/>
          </a:p>
        </p:txBody>
      </p:sp>
    </p:spTree>
    <p:extLst>
      <p:ext uri="{BB962C8B-B14F-4D97-AF65-F5344CB8AC3E}">
        <p14:creationId xmlns:p14="http://schemas.microsoft.com/office/powerpoint/2010/main" val="2424338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31</a:t>
            </a:fld>
            <a:endParaRPr lang="en-US"/>
          </a:p>
        </p:txBody>
      </p:sp>
    </p:spTree>
    <p:extLst>
      <p:ext uri="{BB962C8B-B14F-4D97-AF65-F5344CB8AC3E}">
        <p14:creationId xmlns:p14="http://schemas.microsoft.com/office/powerpoint/2010/main" val="407813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35</a:t>
            </a:fld>
            <a:endParaRPr lang="en-US"/>
          </a:p>
        </p:txBody>
      </p:sp>
    </p:spTree>
    <p:extLst>
      <p:ext uri="{BB962C8B-B14F-4D97-AF65-F5344CB8AC3E}">
        <p14:creationId xmlns:p14="http://schemas.microsoft.com/office/powerpoint/2010/main" val="304933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3</a:t>
            </a:fld>
            <a:endParaRPr lang="en-US"/>
          </a:p>
        </p:txBody>
      </p:sp>
    </p:spTree>
    <p:extLst>
      <p:ext uri="{BB962C8B-B14F-4D97-AF65-F5344CB8AC3E}">
        <p14:creationId xmlns:p14="http://schemas.microsoft.com/office/powerpoint/2010/main" val="1346447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36</a:t>
            </a:fld>
            <a:endParaRPr lang="en-US"/>
          </a:p>
        </p:txBody>
      </p:sp>
    </p:spTree>
    <p:extLst>
      <p:ext uri="{BB962C8B-B14F-4D97-AF65-F5344CB8AC3E}">
        <p14:creationId xmlns:p14="http://schemas.microsoft.com/office/powerpoint/2010/main" val="4014349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38</a:t>
            </a:fld>
            <a:endParaRPr lang="en-US"/>
          </a:p>
        </p:txBody>
      </p:sp>
    </p:spTree>
    <p:extLst>
      <p:ext uri="{BB962C8B-B14F-4D97-AF65-F5344CB8AC3E}">
        <p14:creationId xmlns:p14="http://schemas.microsoft.com/office/powerpoint/2010/main" val="187285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40</a:t>
            </a:fld>
            <a:endParaRPr lang="en-US"/>
          </a:p>
        </p:txBody>
      </p:sp>
    </p:spTree>
    <p:extLst>
      <p:ext uri="{BB962C8B-B14F-4D97-AF65-F5344CB8AC3E}">
        <p14:creationId xmlns:p14="http://schemas.microsoft.com/office/powerpoint/2010/main" val="3363657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41</a:t>
            </a:fld>
            <a:endParaRPr lang="en-US"/>
          </a:p>
        </p:txBody>
      </p:sp>
    </p:spTree>
    <p:extLst>
      <p:ext uri="{BB962C8B-B14F-4D97-AF65-F5344CB8AC3E}">
        <p14:creationId xmlns:p14="http://schemas.microsoft.com/office/powerpoint/2010/main" val="381259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51</a:t>
            </a:fld>
            <a:endParaRPr lang="en-US"/>
          </a:p>
        </p:txBody>
      </p:sp>
    </p:spTree>
    <p:extLst>
      <p:ext uri="{BB962C8B-B14F-4D97-AF65-F5344CB8AC3E}">
        <p14:creationId xmlns:p14="http://schemas.microsoft.com/office/powerpoint/2010/main" val="3083550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60</a:t>
            </a:fld>
            <a:endParaRPr lang="en-US"/>
          </a:p>
        </p:txBody>
      </p:sp>
    </p:spTree>
    <p:extLst>
      <p:ext uri="{BB962C8B-B14F-4D97-AF65-F5344CB8AC3E}">
        <p14:creationId xmlns:p14="http://schemas.microsoft.com/office/powerpoint/2010/main" val="3956536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62</a:t>
            </a:fld>
            <a:endParaRPr lang="en-US"/>
          </a:p>
        </p:txBody>
      </p:sp>
    </p:spTree>
    <p:extLst>
      <p:ext uri="{BB962C8B-B14F-4D97-AF65-F5344CB8AC3E}">
        <p14:creationId xmlns:p14="http://schemas.microsoft.com/office/powerpoint/2010/main" val="844035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64</a:t>
            </a:fld>
            <a:endParaRPr lang="en-US"/>
          </a:p>
        </p:txBody>
      </p:sp>
    </p:spTree>
    <p:extLst>
      <p:ext uri="{BB962C8B-B14F-4D97-AF65-F5344CB8AC3E}">
        <p14:creationId xmlns:p14="http://schemas.microsoft.com/office/powerpoint/2010/main" val="3041936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70</a:t>
            </a:fld>
            <a:endParaRPr lang="en-US"/>
          </a:p>
        </p:txBody>
      </p:sp>
    </p:spTree>
    <p:extLst>
      <p:ext uri="{BB962C8B-B14F-4D97-AF65-F5344CB8AC3E}">
        <p14:creationId xmlns:p14="http://schemas.microsoft.com/office/powerpoint/2010/main" val="1818502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84</a:t>
            </a:fld>
            <a:endParaRPr lang="en-US"/>
          </a:p>
        </p:txBody>
      </p:sp>
    </p:spTree>
    <p:extLst>
      <p:ext uri="{BB962C8B-B14F-4D97-AF65-F5344CB8AC3E}">
        <p14:creationId xmlns:p14="http://schemas.microsoft.com/office/powerpoint/2010/main" val="152630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t>5</a:t>
            </a:fld>
            <a:endParaRPr lang="en-US"/>
          </a:p>
        </p:txBody>
      </p:sp>
    </p:spTree>
    <p:extLst>
      <p:ext uri="{BB962C8B-B14F-4D97-AF65-F5344CB8AC3E}">
        <p14:creationId xmlns:p14="http://schemas.microsoft.com/office/powerpoint/2010/main" val="333887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85</a:t>
            </a:fld>
            <a:endParaRPr lang="en-US"/>
          </a:p>
        </p:txBody>
      </p:sp>
    </p:spTree>
    <p:extLst>
      <p:ext uri="{BB962C8B-B14F-4D97-AF65-F5344CB8AC3E}">
        <p14:creationId xmlns:p14="http://schemas.microsoft.com/office/powerpoint/2010/main" val="220183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t>8</a:t>
            </a:fld>
            <a:endParaRPr lang="en-US"/>
          </a:p>
        </p:txBody>
      </p:sp>
    </p:spTree>
    <p:extLst>
      <p:ext uri="{BB962C8B-B14F-4D97-AF65-F5344CB8AC3E}">
        <p14:creationId xmlns:p14="http://schemas.microsoft.com/office/powerpoint/2010/main" val="77051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t>9</a:t>
            </a:fld>
            <a:endParaRPr lang="en-US"/>
          </a:p>
        </p:txBody>
      </p:sp>
    </p:spTree>
    <p:extLst>
      <p:ext uri="{BB962C8B-B14F-4D97-AF65-F5344CB8AC3E}">
        <p14:creationId xmlns:p14="http://schemas.microsoft.com/office/powerpoint/2010/main" val="1329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t>10</a:t>
            </a:fld>
            <a:endParaRPr lang="en-US"/>
          </a:p>
        </p:txBody>
      </p:sp>
    </p:spTree>
    <p:extLst>
      <p:ext uri="{BB962C8B-B14F-4D97-AF65-F5344CB8AC3E}">
        <p14:creationId xmlns:p14="http://schemas.microsoft.com/office/powerpoint/2010/main" val="158954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12</a:t>
            </a:fld>
            <a:endParaRPr lang="en-US"/>
          </a:p>
        </p:txBody>
      </p:sp>
    </p:spTree>
    <p:extLst>
      <p:ext uri="{BB962C8B-B14F-4D97-AF65-F5344CB8AC3E}">
        <p14:creationId xmlns:p14="http://schemas.microsoft.com/office/powerpoint/2010/main" val="392903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85800"/>
            <a:ext cx="6108700" cy="34369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18</a:t>
            </a:fld>
            <a:endParaRPr lang="en-US"/>
          </a:p>
        </p:txBody>
      </p:sp>
    </p:spTree>
    <p:extLst>
      <p:ext uri="{BB962C8B-B14F-4D97-AF65-F5344CB8AC3E}">
        <p14:creationId xmlns:p14="http://schemas.microsoft.com/office/powerpoint/2010/main" val="47425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cs typeface="Arial" panose="020B0604020202020204" pitchFamily="34" charset="0"/>
                <a:sym typeface="Arial" panose="020B0604020202020204" pitchFamily="34" charset="0"/>
              </a:rPr>
              <a:t>Notes view: </a:t>
            </a:r>
            <a:fld id="{128CEAFE-FA94-43E5-B0FF-D47E1CCDD1B4}" type="slidenum">
              <a:rPr lang="en-US" smtClean="0">
                <a:cs typeface="Arial" panose="020B0604020202020204" pitchFamily="34" charset="0"/>
                <a:sym typeface="Arial" panose="020B0604020202020204" pitchFamily="34" charset="0"/>
              </a:rPr>
              <a:pPr/>
              <a:t>19</a:t>
            </a:fld>
            <a:endParaRPr lang="en-US">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48593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9.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5.xml"/><Relationship Id="rId5" Type="http://schemas.openxmlformats.org/officeDocument/2006/relationships/image" Target="../media/image3.jpe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9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9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9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1.xml"/><Relationship Id="rId5" Type="http://schemas.openxmlformats.org/officeDocument/2006/relationships/image" Target="../media/image3.jpe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2.xml"/><Relationship Id="rId4" Type="http://schemas.openxmlformats.org/officeDocument/2006/relationships/image" Target="../media/image4.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10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10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110.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1.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113.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1.xml"/><Relationship Id="rId1" Type="http://schemas.openxmlformats.org/officeDocument/2006/relationships/tags" Target="../tags/tag114.xml"/><Relationship Id="rId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80230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9" name="Picture 447" descr="Boston, Massachusetts, USA"/>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25" name="Text Placeholder 7"/>
          <p:cNvSpPr>
            <a:spLocks noGrp="1"/>
          </p:cNvSpPr>
          <p:nvPr>
            <p:ph type="body" sz="quarter" idx="10" hasCustomPrompt="1"/>
          </p:nvPr>
        </p:nvSpPr>
        <p:spPr>
          <a:xfrm>
            <a:off x="469900" y="5233839"/>
            <a:ext cx="2471737" cy="281103"/>
          </a:xfrm>
        </p:spPr>
        <p:txBody>
          <a:bodyPr/>
          <a:lstStyle>
            <a:lvl1pPr>
              <a:defRPr sz="1800">
                <a:solidFill>
                  <a:srgbClr val="FFFFFF"/>
                </a:solidFill>
              </a:defRPr>
            </a:lvl1pPr>
          </a:lstStyle>
          <a:p>
            <a:r>
              <a:rPr lang="en-US"/>
              <a:t>Click to add date</a:t>
            </a:r>
          </a:p>
        </p:txBody>
      </p:sp>
      <p:sp>
        <p:nvSpPr>
          <p:cNvPr id="26" name="Title 6"/>
          <p:cNvSpPr>
            <a:spLocks noGrp="1"/>
          </p:cNvSpPr>
          <p:nvPr>
            <p:ph type="title" hasCustomPrompt="1"/>
          </p:nvPr>
        </p:nvSpPr>
        <p:spPr>
          <a:xfrm>
            <a:off x="469900" y="3610009"/>
            <a:ext cx="7612216" cy="886397"/>
          </a:xfrm>
        </p:spPr>
        <p:txBody>
          <a:bodyPr vert="horz">
            <a:noAutofit/>
          </a:bodyPr>
          <a:lstStyle>
            <a:lvl1pPr>
              <a:defRPr sz="3200">
                <a:solidFill>
                  <a:srgbClr val="FFFFFF"/>
                </a:solidFill>
              </a:defRPr>
            </a:lvl1pPr>
          </a:lstStyle>
          <a:p>
            <a:r>
              <a:rPr lang="en-US"/>
              <a:t>Click to add title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91047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23"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8"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18685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20"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93700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22"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08172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14" name="Title 1"/>
          <p:cNvSpPr>
            <a:spLocks noGrp="1"/>
          </p:cNvSpPr>
          <p:nvPr>
            <p:ph type="title" hasCustomPrompt="1"/>
          </p:nvPr>
        </p:nvSpPr>
        <p:spPr bwMode="blackWhite">
          <a:xfrm>
            <a:off x="462685"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pic>
        <p:nvPicPr>
          <p:cNvPr id="20"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31036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7" name="Title 2"/>
          <p:cNvSpPr>
            <a:spLocks noGrp="1"/>
          </p:cNvSpPr>
          <p:nvPr>
            <p:ph type="title" hasCustomPrompt="1"/>
          </p:nvPr>
        </p:nvSpPr>
        <p:spPr>
          <a:xfrm>
            <a:off x="462685"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5169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9" name="Picture 8"/>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9"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16083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06879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9" name="Picture 8"/>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20"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00540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09967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9" name="Picture 8"/>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4226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pic>
        <p:nvPicPr>
          <p:cNvPr id="17"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userDrawn="1"/>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19" name="Content Placeholder 7"/>
          <p:cNvSpPr>
            <a:spLocks noGrp="1"/>
          </p:cNvSpPr>
          <p:nvPr>
            <p:ph sz="quarter" idx="13" hasCustomPrompt="1"/>
          </p:nvPr>
        </p:nvSpPr>
        <p:spPr>
          <a:xfrm>
            <a:off x="462685" y="1219200"/>
            <a:ext cx="11100664" cy="5125577"/>
          </a:xfrm>
          <a:prstGeom prst="rect">
            <a:avLst/>
          </a:prstGeom>
        </p:spPr>
        <p:txBody>
          <a:bodyPr/>
          <a:lstStyle>
            <a:lvl1pPr>
              <a:buClrTx/>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3959784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92106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43584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9" name="Picture 8"/>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6"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343226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71194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302708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screen">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67998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4" name="Title 3"/>
          <p:cNvSpPr>
            <a:spLocks noGrp="1"/>
          </p:cNvSpPr>
          <p:nvPr>
            <p:ph type="title" hasCustomPrompt="1"/>
          </p:nvPr>
        </p:nvSpPr>
        <p:spPr>
          <a:xfrm>
            <a:off x="462685" y="535714"/>
            <a:ext cx="9839216" cy="470898"/>
          </a:xfrm>
        </p:spPr>
        <p:txBody>
          <a:bodyPr/>
          <a:lstStyle>
            <a:lvl1pPr>
              <a:defRPr sz="3400">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31594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11"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93705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pic>
        <p:nvPicPr>
          <p:cNvPr id="13"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11670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15"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36716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Picture 447" descr="Boston, Massachusetts, USA"/>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3" name="TextBox 2"/>
          <p:cNvSpPr txBox="1"/>
          <p:nvPr userDrawn="1"/>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235888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pic>
        <p:nvPicPr>
          <p:cNvPr id="17"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userDrawn="1"/>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20" name="Text Placeholder 8"/>
          <p:cNvSpPr>
            <a:spLocks noGrp="1"/>
          </p:cNvSpPr>
          <p:nvPr>
            <p:ph type="body" sz="quarter" idx="17"/>
          </p:nvPr>
        </p:nvSpPr>
        <p:spPr>
          <a:xfrm>
            <a:off x="462684"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18"/>
          </p:nvPr>
        </p:nvSpPr>
        <p:spPr>
          <a:xfrm>
            <a:off x="6102311"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9263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17888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mn-lt"/>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  2.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mn-lt"/>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8210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7" name="Text Placeholder 7"/>
          <p:cNvSpPr>
            <a:spLocks noGrp="1"/>
          </p:cNvSpPr>
          <p:nvPr>
            <p:ph type="body" sz="quarter" idx="10" hasCustomPrompt="1"/>
          </p:nvPr>
        </p:nvSpPr>
        <p:spPr>
          <a:xfrm>
            <a:off x="469900" y="5233839"/>
            <a:ext cx="2471737" cy="281103"/>
          </a:xfrm>
        </p:spPr>
        <p:txBody>
          <a:bodyPr/>
          <a:lstStyle>
            <a:lvl1pPr>
              <a:defRPr sz="1800">
                <a:solidFill>
                  <a:srgbClr val="FFFFFF"/>
                </a:solidFill>
              </a:defRPr>
            </a:lvl1pPr>
          </a:lstStyle>
          <a:p>
            <a:r>
              <a:rPr lang="en-US"/>
              <a:t>Click to add date</a:t>
            </a:r>
          </a:p>
        </p:txBody>
      </p:sp>
      <p:sp>
        <p:nvSpPr>
          <p:cNvPr id="8" name="Title 6"/>
          <p:cNvSpPr>
            <a:spLocks noGrp="1"/>
          </p:cNvSpPr>
          <p:nvPr>
            <p:ph type="title" hasCustomPrompt="1"/>
          </p:nvPr>
        </p:nvSpPr>
        <p:spPr>
          <a:xfrm>
            <a:off x="469900" y="3610009"/>
            <a:ext cx="7612216" cy="886397"/>
          </a:xfrm>
        </p:spPr>
        <p:txBody>
          <a:bodyPr vert="horz">
            <a:noAutofit/>
          </a:bodyPr>
          <a:lstStyle>
            <a:lvl1pPr>
              <a:defRPr sz="3200">
                <a:solidFill>
                  <a:srgbClr val="FFFFFF"/>
                </a:solidFill>
              </a:defRPr>
            </a:lvl1pPr>
          </a:lstStyle>
          <a:p>
            <a:r>
              <a:rPr lang="en-US"/>
              <a:t>Click to add 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4923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8" name="Title 7"/>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1" name="Straight Connector 20"/>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371689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47675" y="2085628"/>
            <a:ext cx="1111567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10"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13" name="Straight Connector 12"/>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92175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62685"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2685"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5487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6"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13474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35990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011766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2" name="Title 1"/>
          <p:cNvSpPr>
            <a:spLocks noGrp="1"/>
          </p:cNvSpPr>
          <p:nvPr>
            <p:ph type="title" hasCustomPrompt="1"/>
          </p:nvPr>
        </p:nvSpPr>
        <p:spPr>
          <a:xfrm>
            <a:off x="462685" y="622800"/>
            <a:ext cx="6276529"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6"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79661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2" name="Title 1"/>
          <p:cNvSpPr>
            <a:spLocks noGrp="1"/>
          </p:cNvSpPr>
          <p:nvPr>
            <p:ph type="title" hasCustomPrompt="1"/>
          </p:nvPr>
        </p:nvSpPr>
        <p:spPr>
          <a:xfrm>
            <a:off x="462685"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8"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470330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pic>
        <p:nvPicPr>
          <p:cNvPr id="17"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userDrawn="1"/>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2280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15"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61571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21"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5622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15" name="Title 1"/>
          <p:cNvSpPr>
            <a:spLocks noGrp="1"/>
          </p:cNvSpPr>
          <p:nvPr>
            <p:ph type="title" hasCustomPrompt="1"/>
          </p:nvPr>
        </p:nvSpPr>
        <p:spPr bwMode="black">
          <a:xfrm>
            <a:off x="462685"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pic>
        <p:nvPicPr>
          <p:cNvPr id="20"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390212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20" name="Title 2"/>
          <p:cNvSpPr>
            <a:spLocks noGrp="1"/>
          </p:cNvSpPr>
          <p:nvPr>
            <p:ph type="title" hasCustomPrompt="1"/>
          </p:nvPr>
        </p:nvSpPr>
        <p:spPr>
          <a:xfrm>
            <a:off x="462685"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65634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462685"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9" name="Picture 8"/>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971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47856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9" name="Picture 8"/>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81562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55799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187885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30409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cxnSp>
        <p:nvCxnSpPr>
          <p:cNvPr id="7" name="Straight Connector 6"/>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6" name="Straight Connector 15"/>
          <p:cNvCxnSpPr/>
          <p:nvPr userDrawn="1"/>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68924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9" name="Picture 8"/>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5"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39016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5"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45526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743451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screen">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064400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2" name="Title 1"/>
          <p:cNvSpPr>
            <a:spLocks noGrp="1"/>
          </p:cNvSpPr>
          <p:nvPr>
            <p:ph type="title" hasCustomPrompt="1"/>
          </p:nvPr>
        </p:nvSpPr>
        <p:spPr>
          <a:xfrm>
            <a:off x="462685" y="622800"/>
            <a:ext cx="9966776" cy="332399"/>
          </a:xfrm>
        </p:spPr>
        <p:txBody>
          <a:bodyPr/>
          <a:lstStyle>
            <a:lvl1pPr>
              <a:defRPr>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8436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29999" y="2548118"/>
            <a:ext cx="3067357"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88753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pic>
        <p:nvPicPr>
          <p:cNvPr id="13"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27253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11"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60025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15"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920294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447" descr="Boston, Massachusetts, USA"/>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12" name="TextBox 11"/>
          <p:cNvSpPr txBox="1"/>
          <p:nvPr userDrawn="1"/>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01391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462685"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pic>
        <p:nvPicPr>
          <p:cNvPr id="15"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52140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068161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pic>
        <p:nvPicPr>
          <p:cNvPr id="16"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022265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4"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16761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057669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screen">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pic>
        <p:nvPicPr>
          <p:cNvPr id="18"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60610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pic>
        <p:nvPicPr>
          <p:cNvPr id="15"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02062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1"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35946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57525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screen">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pic>
        <p:nvPicPr>
          <p:cNvPr id="14"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1765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Image result for massachusetts seal"/>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373024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4"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938127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34147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30960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5389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9921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ags" Target="../tags/tag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3"/>
            </p:custDataLst>
            <p:extLst>
              <p:ext uri="{D42A27DB-BD31-4B8C-83A1-F6EECF244321}">
                <p14:modId xmlns:p14="http://schemas.microsoft.com/office/powerpoint/2010/main" val="3941305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185" r:id="rId2"/>
    <p:sldLayoutId id="2147485186" r:id="rId3"/>
    <p:sldLayoutId id="2147485086" r:id="rId4"/>
    <p:sldLayoutId id="2147485183" r:id="rId5"/>
    <p:sldLayoutId id="2147485158" r:id="rId6"/>
    <p:sldLayoutId id="2147485113" r:id="rId7"/>
    <p:sldLayoutId id="2147485114" r:id="rId8"/>
    <p:sldLayoutId id="2147485154" r:id="rId9"/>
    <p:sldLayoutId id="2147485162" r:id="rId10"/>
    <p:sldLayoutId id="2147485149" r:id="rId11"/>
    <p:sldLayoutId id="2147485087" r:id="rId12"/>
    <p:sldLayoutId id="2147485112" r:id="rId13"/>
    <p:sldLayoutId id="2147485155" r:id="rId14"/>
    <p:sldLayoutId id="2147485164" r:id="rId15"/>
    <p:sldLayoutId id="2147485109" r:id="rId16"/>
    <p:sldLayoutId id="2147485165" r:id="rId17"/>
    <p:sldLayoutId id="2147485110" r:id="rId18"/>
    <p:sldLayoutId id="2147485166" r:id="rId19"/>
    <p:sldLayoutId id="2147485156" r:id="rId20"/>
    <p:sldLayoutId id="2147485167" r:id="rId21"/>
    <p:sldLayoutId id="2147485108" r:id="rId22"/>
    <p:sldLayoutId id="2147485107" r:id="rId23"/>
    <p:sldLayoutId id="2147485106" r:id="rId24"/>
    <p:sldLayoutId id="2147485090" r:id="rId25"/>
    <p:sldLayoutId id="2147485091" r:id="rId26"/>
    <p:sldLayoutId id="2147485092" r:id="rId27"/>
    <p:sldLayoutId id="2147485093" r:id="rId28"/>
    <p:sldLayoutId id="2147485116" r:id="rId29"/>
    <p:sldLayoutId id="2147485161" r:id="rId30"/>
    <p:sldLayoutId id="2147485159" r:id="rId31"/>
    <p:sldLayoutId id="2147485119" r:id="rId32"/>
    <p:sldLayoutId id="2147485184" r:id="rId33"/>
    <p:sldLayoutId id="2147485137" r:id="rId34"/>
    <p:sldLayoutId id="2147485120" r:id="rId35"/>
    <p:sldLayoutId id="2147485121" r:id="rId36"/>
    <p:sldLayoutId id="2147485141" r:id="rId37"/>
    <p:sldLayoutId id="2147485163" r:id="rId38"/>
    <p:sldLayoutId id="2147485139" r:id="rId39"/>
    <p:sldLayoutId id="2147485140" r:id="rId40"/>
    <p:sldLayoutId id="2147485122" r:id="rId41"/>
    <p:sldLayoutId id="2147485123" r:id="rId42"/>
    <p:sldLayoutId id="2147485151" r:id="rId43"/>
    <p:sldLayoutId id="2147485168" r:id="rId44"/>
    <p:sldLayoutId id="2147485127" r:id="rId45"/>
    <p:sldLayoutId id="2147485169" r:id="rId46"/>
    <p:sldLayoutId id="2147485126" r:id="rId47"/>
    <p:sldLayoutId id="2147485170" r:id="rId48"/>
    <p:sldLayoutId id="2147485153" r:id="rId49"/>
    <p:sldLayoutId id="2147485171" r:id="rId50"/>
    <p:sldLayoutId id="2147485128" r:id="rId51"/>
    <p:sldLayoutId id="2147485129" r:id="rId52"/>
    <p:sldLayoutId id="2147485130" r:id="rId53"/>
    <p:sldLayoutId id="2147485131" r:id="rId54"/>
    <p:sldLayoutId id="2147485145" r:id="rId55"/>
    <p:sldLayoutId id="2147485133" r:id="rId56"/>
    <p:sldLayoutId id="2147485144" r:id="rId57"/>
    <p:sldLayoutId id="2147485134" r:id="rId58"/>
    <p:sldLayoutId id="2147485146" r:id="rId59"/>
    <p:sldLayoutId id="2147485160" r:id="rId60"/>
    <p:sldLayoutId id="2147485172" r:id="rId61"/>
    <p:sldLayoutId id="2147485173" r:id="rId62"/>
    <p:sldLayoutId id="2147485174" r:id="rId63"/>
    <p:sldLayoutId id="2147485175" r:id="rId64"/>
    <p:sldLayoutId id="2147485176" r:id="rId65"/>
    <p:sldLayoutId id="2147485177" r:id="rId66"/>
    <p:sldLayoutId id="2147485178" r:id="rId67"/>
    <p:sldLayoutId id="2147485179" r:id="rId68"/>
    <p:sldLayoutId id="2147485180" r:id="rId69"/>
    <p:sldLayoutId id="2147485189" r:id="rId70"/>
    <p:sldLayoutId id="2147485190" r:id="rId7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5.xml"/><Relationship Id="rId5" Type="http://schemas.openxmlformats.org/officeDocument/2006/relationships/image" Target="../media/image4.emf"/><Relationship Id="rId4" Type="http://schemas.openxmlformats.org/officeDocument/2006/relationships/oleObject" Target="../embeddings/oleObject72.bin"/></Relationships>
</file>

<file path=ppt/slides/_rels/slide10.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image" Target="../media/image28.emf"/><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oleObject" Target="../embeddings/oleObject82.bin"/><Relationship Id="rId2" Type="http://schemas.openxmlformats.org/officeDocument/2006/relationships/tags" Target="../tags/tag165.xml"/><Relationship Id="rId16" Type="http://schemas.openxmlformats.org/officeDocument/2006/relationships/notesSlide" Target="../notesSlides/notesSlide6.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slideLayout" Target="../slideLayouts/slideLayout32.xm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11.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15.emf"/><Relationship Id="rId5" Type="http://schemas.openxmlformats.org/officeDocument/2006/relationships/oleObject" Target="../embeddings/oleObject83.bin"/><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33.emf"/><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oleObject" Target="../embeddings/oleObject84.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33.emf"/><Relationship Id="rId5" Type="http://schemas.openxmlformats.org/officeDocument/2006/relationships/oleObject" Target="../embeddings/oleObject85.bin"/><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15.emf"/><Relationship Id="rId5" Type="http://schemas.openxmlformats.org/officeDocument/2006/relationships/oleObject" Target="../embeddings/oleObject86.bin"/><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3.emf"/><Relationship Id="rId5" Type="http://schemas.openxmlformats.org/officeDocument/2006/relationships/oleObject" Target="../embeddings/oleObject87.bin"/><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15.emf"/><Relationship Id="rId5" Type="http://schemas.openxmlformats.org/officeDocument/2006/relationships/oleObject" Target="../embeddings/oleObject88.bin"/><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15.emf"/><Relationship Id="rId5" Type="http://schemas.openxmlformats.org/officeDocument/2006/relationships/oleObject" Target="../embeddings/oleObject89.bin"/><Relationship Id="rId4"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slideLayout" Target="../slideLayouts/slideLayout11.xml"/><Relationship Id="rId7" Type="http://schemas.openxmlformats.org/officeDocument/2006/relationships/image" Target="../media/image35.jpe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34.emf"/><Relationship Id="rId5" Type="http://schemas.openxmlformats.org/officeDocument/2006/relationships/oleObject" Target="../embeddings/oleObject90.bin"/><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15.emf"/><Relationship Id="rId5" Type="http://schemas.openxmlformats.org/officeDocument/2006/relationships/oleObject" Target="../embeddings/oleObject91.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hyperlink" Target="mailto:TRowland@commcorp.org" TargetMode="External"/><Relationship Id="rId5" Type="http://schemas.openxmlformats.org/officeDocument/2006/relationships/image" Target="../media/image15.emf"/><Relationship Id="rId4" Type="http://schemas.openxmlformats.org/officeDocument/2006/relationships/oleObject" Target="../embeddings/oleObject7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15.emf"/><Relationship Id="rId5" Type="http://schemas.openxmlformats.org/officeDocument/2006/relationships/oleObject" Target="../embeddings/oleObject92.bin"/><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15.emf"/><Relationship Id="rId4" Type="http://schemas.openxmlformats.org/officeDocument/2006/relationships/oleObject" Target="../embeddings/oleObject93.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34.emf"/><Relationship Id="rId5" Type="http://schemas.openxmlformats.org/officeDocument/2006/relationships/oleObject" Target="../embeddings/oleObject94.bin"/><Relationship Id="rId4"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34.emf"/><Relationship Id="rId5" Type="http://schemas.openxmlformats.org/officeDocument/2006/relationships/oleObject" Target="../embeddings/oleObject95.bin"/><Relationship Id="rId4"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image" Target="../media/image15.emf"/><Relationship Id="rId4" Type="http://schemas.openxmlformats.org/officeDocument/2006/relationships/oleObject" Target="../embeddings/oleObject96.bin"/></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215.xml"/><Relationship Id="rId7" Type="http://schemas.openxmlformats.org/officeDocument/2006/relationships/image" Target="../media/image15.emf"/><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oleObject" Target="../embeddings/oleObject97.bin"/><Relationship Id="rId5" Type="http://schemas.openxmlformats.org/officeDocument/2006/relationships/notesSlide" Target="../notesSlides/notesSlide13.xml"/><Relationship Id="rId4"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218.xml"/><Relationship Id="rId7" Type="http://schemas.openxmlformats.org/officeDocument/2006/relationships/image" Target="../media/image15.emf"/><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oleObject" Target="../embeddings/oleObject98.bin"/><Relationship Id="rId5" Type="http://schemas.openxmlformats.org/officeDocument/2006/relationships/notesSlide" Target="../notesSlides/notesSlide14.xml"/><Relationship Id="rId4"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15.emf"/><Relationship Id="rId4" Type="http://schemas.openxmlformats.org/officeDocument/2006/relationships/oleObject" Target="../embeddings/oleObject99.bin"/></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223.xml"/><Relationship Id="rId7" Type="http://schemas.openxmlformats.org/officeDocument/2006/relationships/slideLayout" Target="../slideLayouts/slideLayout11.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10" Type="http://schemas.openxmlformats.org/officeDocument/2006/relationships/image" Target="../media/image4.emf"/><Relationship Id="rId4" Type="http://schemas.openxmlformats.org/officeDocument/2006/relationships/tags" Target="../tags/tag224.xml"/><Relationship Id="rId9" Type="http://schemas.openxmlformats.org/officeDocument/2006/relationships/oleObject" Target="../embeddings/oleObject100.bin"/></Relationships>
</file>

<file path=ppt/slides/_rels/slide2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29.xml"/><Relationship Id="rId7" Type="http://schemas.openxmlformats.org/officeDocument/2006/relationships/oleObject" Target="../embeddings/oleObject101.bin"/><Relationship Id="rId12" Type="http://schemas.openxmlformats.org/officeDocument/2006/relationships/image" Target="../media/image41.sv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16.xml"/><Relationship Id="rId11" Type="http://schemas.openxmlformats.org/officeDocument/2006/relationships/image" Target="../media/image40.png"/><Relationship Id="rId5" Type="http://schemas.openxmlformats.org/officeDocument/2006/relationships/slideLayout" Target="../slideLayouts/slideLayout71.xml"/><Relationship Id="rId10" Type="http://schemas.openxmlformats.org/officeDocument/2006/relationships/image" Target="../media/image39.png"/><Relationship Id="rId4" Type="http://schemas.openxmlformats.org/officeDocument/2006/relationships/tags" Target="../tags/tag230.xml"/><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4.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oleObject" Target="../embeddings/oleObject74.bin"/><Relationship Id="rId5" Type="http://schemas.openxmlformats.org/officeDocument/2006/relationships/notesSlide" Target="../notesSlides/notesSlide2.xml"/><Relationship Id="rId4"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33.xml"/><Relationship Id="rId7" Type="http://schemas.openxmlformats.org/officeDocument/2006/relationships/oleObject" Target="../embeddings/oleObject102.bin"/><Relationship Id="rId12" Type="http://schemas.openxmlformats.org/officeDocument/2006/relationships/image" Target="../media/image41.sv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notesSlide" Target="../notesSlides/notesSlide17.xml"/><Relationship Id="rId11" Type="http://schemas.openxmlformats.org/officeDocument/2006/relationships/image" Target="../media/image40.png"/><Relationship Id="rId5" Type="http://schemas.openxmlformats.org/officeDocument/2006/relationships/slideLayout" Target="../slideLayouts/slideLayout71.xml"/><Relationship Id="rId10" Type="http://schemas.openxmlformats.org/officeDocument/2006/relationships/image" Target="../media/image39.png"/><Relationship Id="rId4" Type="http://schemas.openxmlformats.org/officeDocument/2006/relationships/tags" Target="../tags/tag234.xml"/><Relationship Id="rId9" Type="http://schemas.openxmlformats.org/officeDocument/2006/relationships/image" Target="../media/image42.jpeg"/></Relationships>
</file>

<file path=ppt/slides/_rels/slide3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37.xml"/><Relationship Id="rId7" Type="http://schemas.openxmlformats.org/officeDocument/2006/relationships/oleObject" Target="../embeddings/oleObject103.bin"/><Relationship Id="rId12" Type="http://schemas.openxmlformats.org/officeDocument/2006/relationships/image" Target="../media/image41.sv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notesSlide" Target="../notesSlides/notesSlide18.xml"/><Relationship Id="rId11" Type="http://schemas.openxmlformats.org/officeDocument/2006/relationships/image" Target="../media/image40.png"/><Relationship Id="rId5" Type="http://schemas.openxmlformats.org/officeDocument/2006/relationships/slideLayout" Target="../slideLayouts/slideLayout71.xml"/><Relationship Id="rId10" Type="http://schemas.openxmlformats.org/officeDocument/2006/relationships/image" Target="../media/image39.png"/><Relationship Id="rId4" Type="http://schemas.openxmlformats.org/officeDocument/2006/relationships/tags" Target="../tags/tag238.xml"/><Relationship Id="rId9"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15.emf"/><Relationship Id="rId5" Type="http://schemas.openxmlformats.org/officeDocument/2006/relationships/oleObject" Target="../embeddings/oleObject104.bin"/><Relationship Id="rId4"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image" Target="../media/image15.emf"/><Relationship Id="rId4" Type="http://schemas.openxmlformats.org/officeDocument/2006/relationships/oleObject" Target="../embeddings/oleObject105.bin"/></Relationships>
</file>

<file path=ppt/slides/_rels/slide34.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15.emf"/><Relationship Id="rId5" Type="http://schemas.openxmlformats.org/officeDocument/2006/relationships/oleObject" Target="../embeddings/oleObject106.bin"/><Relationship Id="rId4"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34.emf"/><Relationship Id="rId5" Type="http://schemas.openxmlformats.org/officeDocument/2006/relationships/oleObject" Target="../embeddings/oleObject107.bin"/><Relationship Id="rId4"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34.emf"/><Relationship Id="rId5" Type="http://schemas.openxmlformats.org/officeDocument/2006/relationships/oleObject" Target="../embeddings/oleObject108.bin"/><Relationship Id="rId4"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image" Target="../media/image15.emf"/><Relationship Id="rId5" Type="http://schemas.openxmlformats.org/officeDocument/2006/relationships/oleObject" Target="../embeddings/oleObject109.bin"/><Relationship Id="rId4"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4.emf"/><Relationship Id="rId5" Type="http://schemas.openxmlformats.org/officeDocument/2006/relationships/oleObject" Target="../embeddings/oleObject110.bin"/><Relationship Id="rId4"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15.emf"/><Relationship Id="rId5" Type="http://schemas.openxmlformats.org/officeDocument/2006/relationships/oleObject" Target="../embeddings/oleObject111.bin"/><Relationship Id="rId4"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slideLayout" Target="../slideLayouts/slideLayout33.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tags" Target="../tags/tag122.xml"/><Relationship Id="rId16" Type="http://schemas.openxmlformats.org/officeDocument/2006/relationships/image" Target="../media/image26.png"/><Relationship Id="rId1" Type="http://schemas.openxmlformats.org/officeDocument/2006/relationships/tags" Target="../tags/tag12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emf"/><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oleObject" Target="../embeddings/oleObject75.bin"/><Relationship Id="rId9" Type="http://schemas.openxmlformats.org/officeDocument/2006/relationships/image" Target="../media/image19.png"/><Relationship Id="rId14"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15.emf"/><Relationship Id="rId5" Type="http://schemas.openxmlformats.org/officeDocument/2006/relationships/oleObject" Target="../embeddings/oleObject112.bin"/><Relationship Id="rId4"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image" Target="../media/image15.emf"/><Relationship Id="rId5" Type="http://schemas.openxmlformats.org/officeDocument/2006/relationships/oleObject" Target="../embeddings/oleObject113.bin"/><Relationship Id="rId4"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15.emf"/><Relationship Id="rId4" Type="http://schemas.openxmlformats.org/officeDocument/2006/relationships/oleObject" Target="../embeddings/oleObject114.bin"/></Relationships>
</file>

<file path=ppt/slides/_rels/slide43.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image" Target="../media/image15.emf"/><Relationship Id="rId5" Type="http://schemas.openxmlformats.org/officeDocument/2006/relationships/oleObject" Target="../embeddings/oleObject115.bin"/><Relationship Id="rId4"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image" Target="../media/image15.emf"/><Relationship Id="rId5" Type="http://schemas.openxmlformats.org/officeDocument/2006/relationships/oleObject" Target="../embeddings/oleObject116.bin"/><Relationship Id="rId4"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image" Target="../media/image15.emf"/><Relationship Id="rId5" Type="http://schemas.openxmlformats.org/officeDocument/2006/relationships/oleObject" Target="../embeddings/oleObject117.bin"/><Relationship Id="rId4"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hyperlink" Target="https://masswbl.org/pathwaymapping/" TargetMode="Externa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15.emf"/><Relationship Id="rId5" Type="http://schemas.openxmlformats.org/officeDocument/2006/relationships/oleObject" Target="../embeddings/oleObject118.bin"/><Relationship Id="rId4"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8" Type="http://schemas.openxmlformats.org/officeDocument/2006/relationships/hyperlink" Target="https://masscc.org/colleges/" TargetMode="External"/><Relationship Id="rId3" Type="http://schemas.openxmlformats.org/officeDocument/2006/relationships/tags" Target="../tags/tag279.xml"/><Relationship Id="rId7" Type="http://schemas.openxmlformats.org/officeDocument/2006/relationships/image" Target="../media/image15.emf"/><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oleObject" Target="../embeddings/oleObject119.bin"/><Relationship Id="rId5" Type="http://schemas.openxmlformats.org/officeDocument/2006/relationships/slideLayout" Target="../slideLayouts/slideLayout32.xml"/><Relationship Id="rId10" Type="http://schemas.openxmlformats.org/officeDocument/2006/relationships/image" Target="../media/image4.emf"/><Relationship Id="rId4" Type="http://schemas.openxmlformats.org/officeDocument/2006/relationships/tags" Target="../tags/tag280.xml"/><Relationship Id="rId9" Type="http://schemas.openxmlformats.org/officeDocument/2006/relationships/oleObject" Target="../embeddings/oleObject120.bin"/></Relationships>
</file>

<file path=ppt/slides/_rels/slide48.xml.rels><?xml version="1.0" encoding="UTF-8" standalone="yes"?>
<Relationships xmlns="http://schemas.openxmlformats.org/package/2006/relationships"><Relationship Id="rId3" Type="http://schemas.openxmlformats.org/officeDocument/2006/relationships/tags" Target="../tags/tag283.xml"/><Relationship Id="rId7" Type="http://schemas.openxmlformats.org/officeDocument/2006/relationships/hyperlink" Target="https://jobquest.dcs.eol.mass.gov/JobQuest/Training.aspx" TargetMode="Externa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image" Target="../media/image15.emf"/><Relationship Id="rId5" Type="http://schemas.openxmlformats.org/officeDocument/2006/relationships/oleObject" Target="../embeddings/oleObject121.bin"/><Relationship Id="rId4"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8" Type="http://schemas.openxmlformats.org/officeDocument/2006/relationships/hyperlink" Target="https://jobquest.dcs.eol.mass.gov/JobQuest/Training.aspx" TargetMode="External"/><Relationship Id="rId3" Type="http://schemas.openxmlformats.org/officeDocument/2006/relationships/tags" Target="../tags/tag286.xml"/><Relationship Id="rId7" Type="http://schemas.openxmlformats.org/officeDocument/2006/relationships/image" Target="../media/image44.pn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15.emf"/><Relationship Id="rId5" Type="http://schemas.openxmlformats.org/officeDocument/2006/relationships/oleObject" Target="../embeddings/oleObject122.bin"/><Relationship Id="rId4"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26.png"/><Relationship Id="rId3" Type="http://schemas.openxmlformats.org/officeDocument/2006/relationships/tags" Target="../tags/tag125.xml"/><Relationship Id="rId7" Type="http://schemas.openxmlformats.org/officeDocument/2006/relationships/notesSlide" Target="../notesSlides/notesSlide3.xml"/><Relationship Id="rId12" Type="http://schemas.openxmlformats.org/officeDocument/2006/relationships/image" Target="../media/image31.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32.xml"/><Relationship Id="rId11" Type="http://schemas.openxmlformats.org/officeDocument/2006/relationships/image" Target="../media/image30.png"/><Relationship Id="rId5" Type="http://schemas.openxmlformats.org/officeDocument/2006/relationships/tags" Target="../tags/tag127.xml"/><Relationship Id="rId10" Type="http://schemas.openxmlformats.org/officeDocument/2006/relationships/image" Target="../media/image29.png"/><Relationship Id="rId4" Type="http://schemas.openxmlformats.org/officeDocument/2006/relationships/tags" Target="../tags/tag126.xml"/><Relationship Id="rId9" Type="http://schemas.openxmlformats.org/officeDocument/2006/relationships/image" Target="../media/image28.emf"/><Relationship Id="rId14" Type="http://schemas.openxmlformats.org/officeDocument/2006/relationships/image" Target="../media/image32.png"/></Relationships>
</file>

<file path=ppt/slides/_rels/slide50.xml.rels><?xml version="1.0" encoding="UTF-8" standalone="yes"?>
<Relationships xmlns="http://schemas.openxmlformats.org/package/2006/relationships"><Relationship Id="rId3" Type="http://schemas.openxmlformats.org/officeDocument/2006/relationships/tags" Target="../tags/tag289.xml"/><Relationship Id="rId7" Type="http://schemas.openxmlformats.org/officeDocument/2006/relationships/hyperlink" Target="http://www.interstride.com/wp-content/uploads/2022/03/Interstride-ReessarchReport-IsStudyingInTheUSWorthIt.pdf" TargetMode="Externa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image" Target="../media/image15.emf"/><Relationship Id="rId5" Type="http://schemas.openxmlformats.org/officeDocument/2006/relationships/oleObject" Target="../embeddings/oleObject123.bin"/><Relationship Id="rId4"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image" Target="../media/image45.emf"/><Relationship Id="rId5" Type="http://schemas.openxmlformats.org/officeDocument/2006/relationships/oleObject" Target="../embeddings/oleObject124.bin"/><Relationship Id="rId4"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image" Target="../media/image15.emf"/><Relationship Id="rId4" Type="http://schemas.openxmlformats.org/officeDocument/2006/relationships/oleObject" Target="../embeddings/oleObject125.bin"/></Relationships>
</file>

<file path=ppt/slides/_rels/slide53.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image" Target="../media/image15.emf"/><Relationship Id="rId5" Type="http://schemas.openxmlformats.org/officeDocument/2006/relationships/oleObject" Target="../embeddings/oleObject126.bin"/><Relationship Id="rId4"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image" Target="../media/image15.emf"/><Relationship Id="rId5" Type="http://schemas.openxmlformats.org/officeDocument/2006/relationships/oleObject" Target="../embeddings/oleObject127.bin"/><Relationship Id="rId4"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tags" Target="../tags/tag302.xml"/><Relationship Id="rId7" Type="http://schemas.openxmlformats.org/officeDocument/2006/relationships/hyperlink" Target="https://masswbl.org/pathwaymapping/" TargetMode="Externa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image" Target="../media/image15.emf"/><Relationship Id="rId5" Type="http://schemas.openxmlformats.org/officeDocument/2006/relationships/oleObject" Target="../embeddings/oleObject128.bin"/><Relationship Id="rId4"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8" Type="http://schemas.openxmlformats.org/officeDocument/2006/relationships/hyperlink" Target="https://masscc.org/colleges/" TargetMode="External"/><Relationship Id="rId3" Type="http://schemas.openxmlformats.org/officeDocument/2006/relationships/tags" Target="../tags/tag305.xml"/><Relationship Id="rId7" Type="http://schemas.openxmlformats.org/officeDocument/2006/relationships/image" Target="../media/image15.emf"/><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oleObject" Target="../embeddings/oleObject129.bin"/><Relationship Id="rId5" Type="http://schemas.openxmlformats.org/officeDocument/2006/relationships/slideLayout" Target="../slideLayouts/slideLayout32.xml"/><Relationship Id="rId10" Type="http://schemas.openxmlformats.org/officeDocument/2006/relationships/image" Target="../media/image4.emf"/><Relationship Id="rId4" Type="http://schemas.openxmlformats.org/officeDocument/2006/relationships/tags" Target="../tags/tag306.xml"/><Relationship Id="rId9" Type="http://schemas.openxmlformats.org/officeDocument/2006/relationships/oleObject" Target="../embeddings/oleObject120.bin"/></Relationships>
</file>

<file path=ppt/slides/_rels/slide57.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hyperlink" Target="https://jobquest.dcs.eol.mass.gov/JobQuest/Training.aspx" TargetMode="Externa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image" Target="../media/image15.emf"/><Relationship Id="rId5" Type="http://schemas.openxmlformats.org/officeDocument/2006/relationships/oleObject" Target="../embeddings/oleObject130.bin"/><Relationship Id="rId4"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8" Type="http://schemas.openxmlformats.org/officeDocument/2006/relationships/hyperlink" Target="https://jobquest.dcs.eol.mass.gov/JobQuest/Training.aspx" TargetMode="External"/><Relationship Id="rId3" Type="http://schemas.openxmlformats.org/officeDocument/2006/relationships/tags" Target="../tags/tag312.xml"/><Relationship Id="rId7" Type="http://schemas.openxmlformats.org/officeDocument/2006/relationships/image" Target="../media/image44.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image" Target="../media/image15.emf"/><Relationship Id="rId5" Type="http://schemas.openxmlformats.org/officeDocument/2006/relationships/oleObject" Target="../embeddings/oleObject131.bin"/><Relationship Id="rId4"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image" Target="../media/image15.emf"/><Relationship Id="rId5" Type="http://schemas.openxmlformats.org/officeDocument/2006/relationships/oleObject" Target="../embeddings/oleObject132.bin"/><Relationship Id="rId4"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5.emf"/><Relationship Id="rId5" Type="http://schemas.openxmlformats.org/officeDocument/2006/relationships/oleObject" Target="../embeddings/oleObject77.bin"/><Relationship Id="rId4"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41.svg"/><Relationship Id="rId3" Type="http://schemas.openxmlformats.org/officeDocument/2006/relationships/tags" Target="../tags/tag318.xml"/><Relationship Id="rId7" Type="http://schemas.openxmlformats.org/officeDocument/2006/relationships/notesSlide" Target="../notesSlides/notesSlide25.xml"/><Relationship Id="rId12" Type="http://schemas.openxmlformats.org/officeDocument/2006/relationships/image" Target="../media/image40.png"/><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slideLayout" Target="../slideLayouts/slideLayout71.xml"/><Relationship Id="rId11" Type="http://schemas.openxmlformats.org/officeDocument/2006/relationships/image" Target="../media/image39.png"/><Relationship Id="rId5" Type="http://schemas.openxmlformats.org/officeDocument/2006/relationships/tags" Target="../tags/tag320.xml"/><Relationship Id="rId10" Type="http://schemas.openxmlformats.org/officeDocument/2006/relationships/image" Target="../media/image38.jpeg"/><Relationship Id="rId4" Type="http://schemas.openxmlformats.org/officeDocument/2006/relationships/tags" Target="../tags/tag319.xml"/><Relationship Id="rId9" Type="http://schemas.openxmlformats.org/officeDocument/2006/relationships/image" Target="../media/image4.emf"/></Relationships>
</file>

<file path=ppt/slides/_rels/slide61.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image" Target="../media/image15.emf"/><Relationship Id="rId5" Type="http://schemas.openxmlformats.org/officeDocument/2006/relationships/oleObject" Target="../embeddings/oleObject134.bin"/><Relationship Id="rId4"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41.svg"/><Relationship Id="rId3" Type="http://schemas.openxmlformats.org/officeDocument/2006/relationships/tags" Target="../tags/tag326.xml"/><Relationship Id="rId7" Type="http://schemas.openxmlformats.org/officeDocument/2006/relationships/notesSlide" Target="../notesSlides/notesSlide26.xml"/><Relationship Id="rId12" Type="http://schemas.openxmlformats.org/officeDocument/2006/relationships/image" Target="../media/image40.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slideLayout" Target="../slideLayouts/slideLayout71.xml"/><Relationship Id="rId11" Type="http://schemas.openxmlformats.org/officeDocument/2006/relationships/image" Target="../media/image39.png"/><Relationship Id="rId5" Type="http://schemas.openxmlformats.org/officeDocument/2006/relationships/tags" Target="../tags/tag328.xml"/><Relationship Id="rId10" Type="http://schemas.openxmlformats.org/officeDocument/2006/relationships/image" Target="../media/image42.jpeg"/><Relationship Id="rId4" Type="http://schemas.openxmlformats.org/officeDocument/2006/relationships/tags" Target="../tags/tag327.xml"/><Relationship Id="rId9" Type="http://schemas.openxmlformats.org/officeDocument/2006/relationships/image" Target="../media/image4.emf"/></Relationships>
</file>

<file path=ppt/slides/_rels/slide63.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image" Target="../media/image15.emf"/><Relationship Id="rId5" Type="http://schemas.openxmlformats.org/officeDocument/2006/relationships/oleObject" Target="../embeddings/oleObject136.bin"/><Relationship Id="rId4"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image" Target="../media/image41.svg"/><Relationship Id="rId3" Type="http://schemas.openxmlformats.org/officeDocument/2006/relationships/tags" Target="../tags/tag334.xml"/><Relationship Id="rId7" Type="http://schemas.openxmlformats.org/officeDocument/2006/relationships/notesSlide" Target="../notesSlides/notesSlide27.xml"/><Relationship Id="rId12" Type="http://schemas.openxmlformats.org/officeDocument/2006/relationships/image" Target="../media/image40.png"/><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Layout" Target="../slideLayouts/slideLayout71.xml"/><Relationship Id="rId11" Type="http://schemas.openxmlformats.org/officeDocument/2006/relationships/image" Target="../media/image39.png"/><Relationship Id="rId5" Type="http://schemas.openxmlformats.org/officeDocument/2006/relationships/tags" Target="../tags/tag336.xml"/><Relationship Id="rId10" Type="http://schemas.openxmlformats.org/officeDocument/2006/relationships/image" Target="../media/image43.jpeg"/><Relationship Id="rId4" Type="http://schemas.openxmlformats.org/officeDocument/2006/relationships/tags" Target="../tags/tag335.xml"/><Relationship Id="rId9" Type="http://schemas.openxmlformats.org/officeDocument/2006/relationships/image" Target="../media/image4.emf"/></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38.xml"/><Relationship Id="rId1" Type="http://schemas.openxmlformats.org/officeDocument/2006/relationships/tags" Target="../tags/tag337.xml"/><Relationship Id="rId5" Type="http://schemas.openxmlformats.org/officeDocument/2006/relationships/image" Target="../media/image15.emf"/><Relationship Id="rId4" Type="http://schemas.openxmlformats.org/officeDocument/2006/relationships/oleObject" Target="../embeddings/oleObject138.bin"/></Relationships>
</file>

<file path=ppt/slides/_rels/slide66.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image" Target="../media/image15.emf"/><Relationship Id="rId5" Type="http://schemas.openxmlformats.org/officeDocument/2006/relationships/oleObject" Target="../embeddings/oleObject139.bin"/><Relationship Id="rId4"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image" Target="../media/image15.emf"/><Relationship Id="rId5" Type="http://schemas.openxmlformats.org/officeDocument/2006/relationships/oleObject" Target="../embeddings/oleObject140.bin"/><Relationship Id="rId4"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6.xml"/><Relationship Id="rId1" Type="http://schemas.openxmlformats.org/officeDocument/2006/relationships/tags" Target="../tags/tag345.xml"/><Relationship Id="rId5" Type="http://schemas.openxmlformats.org/officeDocument/2006/relationships/image" Target="../media/image15.emf"/><Relationship Id="rId4" Type="http://schemas.openxmlformats.org/officeDocument/2006/relationships/oleObject" Target="../embeddings/oleObject141.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36.xml"/><Relationship Id="rId1" Type="http://schemas.openxmlformats.org/officeDocument/2006/relationships/tags" Target="../tags/tag347.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33.emf"/><Relationship Id="rId5" Type="http://schemas.openxmlformats.org/officeDocument/2006/relationships/oleObject" Target="../embeddings/oleObject78.bin"/><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image" Target="../media/image4.emf"/><Relationship Id="rId5" Type="http://schemas.openxmlformats.org/officeDocument/2006/relationships/oleObject" Target="../embeddings/oleObject143.bin"/><Relationship Id="rId4" Type="http://schemas.openxmlformats.org/officeDocument/2006/relationships/notesSlide" Target="../notesSlides/notesSlide28.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32.xml"/><Relationship Id="rId1" Type="http://schemas.openxmlformats.org/officeDocument/2006/relationships/tags" Target="../tags/tag350.xml"/><Relationship Id="rId4" Type="http://schemas.openxmlformats.org/officeDocument/2006/relationships/image" Target="../media/image14.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32.xml"/><Relationship Id="rId1" Type="http://schemas.openxmlformats.org/officeDocument/2006/relationships/tags" Target="../tags/tag351.xml"/><Relationship Id="rId4" Type="http://schemas.openxmlformats.org/officeDocument/2006/relationships/image" Target="../media/image14.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32.xml"/><Relationship Id="rId1" Type="http://schemas.openxmlformats.org/officeDocument/2006/relationships/tags" Target="../tags/tag352.xml"/><Relationship Id="rId4" Type="http://schemas.openxmlformats.org/officeDocument/2006/relationships/image" Target="../media/image14.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32.xml"/><Relationship Id="rId1" Type="http://schemas.openxmlformats.org/officeDocument/2006/relationships/tags" Target="../tags/tag353.xml"/><Relationship Id="rId4" Type="http://schemas.openxmlformats.org/officeDocument/2006/relationships/image" Target="../media/image14.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32.xml"/><Relationship Id="rId1" Type="http://schemas.openxmlformats.org/officeDocument/2006/relationships/tags" Target="../tags/tag354.xml"/><Relationship Id="rId4" Type="http://schemas.openxmlformats.org/officeDocument/2006/relationships/image" Target="../media/image14.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32.xml"/><Relationship Id="rId1" Type="http://schemas.openxmlformats.org/officeDocument/2006/relationships/tags" Target="../tags/tag355.xml"/><Relationship Id="rId4" Type="http://schemas.openxmlformats.org/officeDocument/2006/relationships/image" Target="../media/image14.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32.xml"/><Relationship Id="rId1" Type="http://schemas.openxmlformats.org/officeDocument/2006/relationships/tags" Target="../tags/tag356.xml"/><Relationship Id="rId4" Type="http://schemas.openxmlformats.org/officeDocument/2006/relationships/image" Target="../media/image14.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32.xml"/><Relationship Id="rId1" Type="http://schemas.openxmlformats.org/officeDocument/2006/relationships/tags" Target="../tags/tag357.xml"/><Relationship Id="rId4" Type="http://schemas.openxmlformats.org/officeDocument/2006/relationships/image" Target="../media/image14.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32.xml"/><Relationship Id="rId1" Type="http://schemas.openxmlformats.org/officeDocument/2006/relationships/tags" Target="../tags/tag358.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oleObject" Target="../embeddings/oleObject79.bin"/><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notesSlide" Target="../notesSlides/notesSlide4.xml"/><Relationship Id="rId2" Type="http://schemas.openxmlformats.org/officeDocument/2006/relationships/tags" Target="../tags/tag135.xml"/><Relationship Id="rId16" Type="http://schemas.openxmlformats.org/officeDocument/2006/relationships/slideLayout" Target="../slideLayouts/slideLayout32.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10" Type="http://schemas.openxmlformats.org/officeDocument/2006/relationships/tags" Target="../tags/tag143.xml"/><Relationship Id="rId19" Type="http://schemas.openxmlformats.org/officeDocument/2006/relationships/image" Target="../media/image28.emf"/><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32.xml"/><Relationship Id="rId1" Type="http://schemas.openxmlformats.org/officeDocument/2006/relationships/tags" Target="../tags/tag359.xml"/><Relationship Id="rId4" Type="http://schemas.openxmlformats.org/officeDocument/2006/relationships/image" Target="../media/image14.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32.xml"/><Relationship Id="rId1" Type="http://schemas.openxmlformats.org/officeDocument/2006/relationships/tags" Target="../tags/tag360.xml"/><Relationship Id="rId4" Type="http://schemas.openxmlformats.org/officeDocument/2006/relationships/image" Target="../media/image14.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32.xml"/><Relationship Id="rId1" Type="http://schemas.openxmlformats.org/officeDocument/2006/relationships/tags" Target="../tags/tag361.xml"/><Relationship Id="rId4" Type="http://schemas.openxmlformats.org/officeDocument/2006/relationships/image" Target="../media/image14.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32.xml"/><Relationship Id="rId1" Type="http://schemas.openxmlformats.org/officeDocument/2006/relationships/tags" Target="../tags/tag362.xml"/><Relationship Id="rId4" Type="http://schemas.openxmlformats.org/officeDocument/2006/relationships/image" Target="../media/image14.emf"/></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58.bin"/><Relationship Id="rId3" Type="http://schemas.openxmlformats.org/officeDocument/2006/relationships/slideLayout" Target="../slideLayouts/slideLayout32.xml"/><Relationship Id="rId7" Type="http://schemas.openxmlformats.org/officeDocument/2006/relationships/image" Target="../media/image5.pn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image" Target="../media/image14.emf"/><Relationship Id="rId5" Type="http://schemas.openxmlformats.org/officeDocument/2006/relationships/oleObject" Target="../embeddings/oleObject157.bin"/><Relationship Id="rId4" Type="http://schemas.openxmlformats.org/officeDocument/2006/relationships/notesSlide" Target="../notesSlides/notesSlide29.xml"/><Relationship Id="rId9" Type="http://schemas.openxmlformats.org/officeDocument/2006/relationships/image" Target="../media/image4.e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9.xml"/><Relationship Id="rId1" Type="http://schemas.openxmlformats.org/officeDocument/2006/relationships/tags" Target="../tags/tag365.xml"/><Relationship Id="rId5" Type="http://schemas.openxmlformats.org/officeDocument/2006/relationships/image" Target="../media/image4.emf"/><Relationship Id="rId4" Type="http://schemas.openxmlformats.org/officeDocument/2006/relationships/oleObject" Target="../embeddings/oleObject159.bin"/></Relationships>
</file>

<file path=ppt/slides/_rels/slide9.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18" Type="http://schemas.openxmlformats.org/officeDocument/2006/relationships/oleObject" Target="../embeddings/oleObject80.bin"/><Relationship Id="rId3" Type="http://schemas.openxmlformats.org/officeDocument/2006/relationships/tags" Target="../tags/tag151.xml"/><Relationship Id="rId21" Type="http://schemas.openxmlformats.org/officeDocument/2006/relationships/image" Target="../media/image4.emf"/><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notesSlide" Target="../notesSlides/notesSlide5.xml"/><Relationship Id="rId2" Type="http://schemas.openxmlformats.org/officeDocument/2006/relationships/tags" Target="../tags/tag150.xml"/><Relationship Id="rId16" Type="http://schemas.openxmlformats.org/officeDocument/2006/relationships/slideLayout" Target="../slideLayouts/slideLayout32.xml"/><Relationship Id="rId20" Type="http://schemas.openxmlformats.org/officeDocument/2006/relationships/oleObject" Target="../embeddings/oleObject81.bin"/><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tags" Target="../tags/tag163.xml"/><Relationship Id="rId10" Type="http://schemas.openxmlformats.org/officeDocument/2006/relationships/tags" Target="../tags/tag158.xml"/><Relationship Id="rId19" Type="http://schemas.openxmlformats.org/officeDocument/2006/relationships/image" Target="../media/image28.emf"/><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88818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0"/>
          </p:nvPr>
        </p:nvSpPr>
        <p:spPr/>
        <p:txBody>
          <a:bodyPr/>
          <a:lstStyle/>
          <a:p>
            <a:r>
              <a:rPr lang="en-US"/>
              <a:t>April 2022</a:t>
            </a:r>
          </a:p>
        </p:txBody>
      </p:sp>
      <p:sp>
        <p:nvSpPr>
          <p:cNvPr id="7" name="Title 6"/>
          <p:cNvSpPr>
            <a:spLocks noGrp="1"/>
          </p:cNvSpPr>
          <p:nvPr>
            <p:ph type="title"/>
          </p:nvPr>
        </p:nvSpPr>
        <p:spPr>
          <a:xfrm>
            <a:off x="469900" y="2814351"/>
            <a:ext cx="7612216" cy="886397"/>
          </a:xfrm>
        </p:spPr>
        <p:txBody>
          <a:bodyPr vert="horz"/>
          <a:lstStyle/>
          <a:p>
            <a:r>
              <a:rPr lang="en-US"/>
              <a:t>Employer Engagement Guidebook</a:t>
            </a:r>
            <a:br>
              <a:rPr lang="en-US"/>
            </a:br>
            <a:br>
              <a:rPr lang="en-US"/>
            </a:br>
            <a:r>
              <a:rPr lang="en-US" sz="2400" b="0" i="1"/>
              <a:t>Resources and materials for Market Makers and industry partners to utilize when engaging employers on workforce needs</a:t>
            </a:r>
            <a:endParaRPr lang="en-US" b="0" i="1"/>
          </a:p>
        </p:txBody>
      </p:sp>
    </p:spTree>
    <p:extLst>
      <p:ext uri="{BB962C8B-B14F-4D97-AF65-F5344CB8AC3E}">
        <p14:creationId xmlns:p14="http://schemas.microsoft.com/office/powerpoint/2010/main" val="586874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1163564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0" imgH="0" progId="TCLayout.ActiveDocument.1">
                  <p:embed/>
                </p:oleObj>
              </mc:Choice>
              <mc:Fallback>
                <p:oleObj name="think-cell Slide" r:id="rId17" imgW="0" imgH="0" progId="TCLayout.ActiveDocument.1">
                  <p:embed/>
                  <p:pic>
                    <p:nvPicPr>
                      <p:cNvPr id="33" name="Object 32"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p:txBody>
          <a:bodyPr vert="horz"/>
          <a:lstStyle/>
          <a:p>
            <a:r>
              <a:rPr lang="en-US">
                <a:solidFill>
                  <a:srgbClr val="FFC000"/>
                </a:solidFill>
              </a:rPr>
              <a:t>RACI</a:t>
            </a:r>
            <a:r>
              <a:rPr lang="en-US"/>
              <a:t> | When an employer is identified by an industry partner</a:t>
            </a:r>
          </a:p>
        </p:txBody>
      </p:sp>
      <p:sp>
        <p:nvSpPr>
          <p:cNvPr id="4" name="Text Placeholder 3">
            <a:extLst>
              <a:ext uri="{FF2B5EF4-FFF2-40B4-BE49-F238E27FC236}">
                <a16:creationId xmlns:a16="http://schemas.microsoft.com/office/drawing/2014/main" id="{EC172D28-03D8-41C2-863C-B2597FB7BAA0}"/>
              </a:ext>
            </a:extLst>
          </p:cNvPr>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1375686624"/>
              </p:ext>
            </p:extLst>
          </p:nvPr>
        </p:nvGraphicFramePr>
        <p:xfrm>
          <a:off x="630001" y="1482572"/>
          <a:ext cx="10895690" cy="4186712"/>
        </p:xfrm>
        <a:graphic>
          <a:graphicData uri="http://schemas.openxmlformats.org/drawingml/2006/table">
            <a:tbl>
              <a:tblPr firstRow="1" firstCol="1" bandRow="1">
                <a:tableStyleId>{2D5ABB26-0587-4C30-8999-92F81FD0307C}</a:tableStyleId>
              </a:tblPr>
              <a:tblGrid>
                <a:gridCol w="3165822">
                  <a:extLst>
                    <a:ext uri="{9D8B030D-6E8A-4147-A177-3AD203B41FA5}">
                      <a16:colId xmlns:a16="http://schemas.microsoft.com/office/drawing/2014/main" val="20000"/>
                    </a:ext>
                  </a:extLst>
                </a:gridCol>
                <a:gridCol w="1932467">
                  <a:extLst>
                    <a:ext uri="{9D8B030D-6E8A-4147-A177-3AD203B41FA5}">
                      <a16:colId xmlns:a16="http://schemas.microsoft.com/office/drawing/2014/main" val="20001"/>
                    </a:ext>
                  </a:extLst>
                </a:gridCol>
                <a:gridCol w="1932467">
                  <a:extLst>
                    <a:ext uri="{9D8B030D-6E8A-4147-A177-3AD203B41FA5}">
                      <a16:colId xmlns:a16="http://schemas.microsoft.com/office/drawing/2014/main" val="20002"/>
                    </a:ext>
                  </a:extLst>
                </a:gridCol>
                <a:gridCol w="1932467">
                  <a:extLst>
                    <a:ext uri="{9D8B030D-6E8A-4147-A177-3AD203B41FA5}">
                      <a16:colId xmlns:a16="http://schemas.microsoft.com/office/drawing/2014/main" val="20003"/>
                    </a:ext>
                  </a:extLst>
                </a:gridCol>
                <a:gridCol w="1932467">
                  <a:extLst>
                    <a:ext uri="{9D8B030D-6E8A-4147-A177-3AD203B41FA5}">
                      <a16:colId xmlns:a16="http://schemas.microsoft.com/office/drawing/2014/main" val="20004"/>
                    </a:ext>
                  </a:extLst>
                </a:gridCol>
              </a:tblGrid>
              <a:tr h="509514">
                <a:tc>
                  <a:txBody>
                    <a:bodyPr/>
                    <a:lstStyle/>
                    <a:p>
                      <a:pPr marL="0" marR="0" lvl="0" indent="0" algn="l" defTabSz="914400" rtl="0" eaLnBrk="1" fontAlgn="base" latinLnBrk="0" hangingPunct="1">
                        <a:lnSpc>
                          <a:spcPct val="100000"/>
                        </a:lnSpc>
                        <a:spcBef>
                          <a:spcPct val="0"/>
                        </a:spcBef>
                        <a:spcAft>
                          <a:spcPct val="0"/>
                        </a:spcAft>
                        <a:buClrTx/>
                        <a:buSzTx/>
                        <a:buFont typeface="Trebuchet MS" panose="020B0603020202020204" pitchFamily="34" charset="0"/>
                        <a:buChar char="​"/>
                        <a:defRPr/>
                      </a:pPr>
                      <a:endParaRPr kumimoji="0" lang="en-US" sz="1600" b="0" i="0" u="none" strike="noStrike" kern="1200" cap="none" spc="0" normalizeH="0" baseline="0" noProof="0">
                        <a:ln>
                          <a:noFill/>
                        </a:ln>
                        <a:solidFill>
                          <a:srgbClr val="000000">
                            <a:lumMod val="100000"/>
                          </a:srgbClr>
                        </a:solidFill>
                        <a:effectLst/>
                        <a:uLnTx/>
                        <a:uFillTx/>
                        <a:latin typeface="+mn-lt"/>
                        <a:ea typeface="+mn-ea"/>
                        <a:cs typeface="Arial" panose="020B0604020202020204" pitchFamily="34" charset="0"/>
                        <a:sym typeface="Trebuchet MS" panose="020B0603020202020204" pitchFamily="34" charset="0"/>
                      </a:endParaRPr>
                    </a:p>
                  </a:txBody>
                  <a:tcPr marL="36000" marR="36000" marT="36000" marB="36000" anchor="ctr">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lang="en-US" sz="1200" b="1" i="0" u="none" strike="noStrike" kern="1200">
                          <a:solidFill>
                            <a:srgbClr val="000000"/>
                          </a:solidFill>
                          <a:latin typeface="+mn-lt"/>
                          <a:ea typeface="+mn-ea"/>
                          <a:cs typeface="+mn-cs"/>
                        </a:rPr>
                        <a:t>Market Makers</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Industry partners (e.g., MLSC, MassMEDIC)</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MassHire (e.g., Career Centers, </a:t>
                      </a:r>
                      <a:r>
                        <a:rPr kumimoji="0" lang="en-US" sz="1200" b="1" i="0" u="none" strike="noStrike" kern="1200" cap="none" spc="0" normalizeH="0" baseline="0" noProof="0" err="1">
                          <a:ln>
                            <a:noFill/>
                          </a:ln>
                          <a:solidFill>
                            <a:srgbClr val="000000"/>
                          </a:solidFill>
                          <a:effectLst/>
                          <a:uLnTx/>
                          <a:uFillTx/>
                          <a:latin typeface="+mn-lt"/>
                          <a:ea typeface="+mn-ea"/>
                          <a:cs typeface="Arial" panose="020B0604020202020204" pitchFamily="34" charset="0"/>
                        </a:rPr>
                        <a:t>BSRs</a:t>
                      </a: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 WB)</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WSC members</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0"/>
                  </a:ext>
                </a:extLst>
              </a:tr>
              <a:tr h="327307">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0. Identifying employers with workforce needs</a:t>
                      </a:r>
                    </a:p>
                  </a:txBody>
                  <a:tcPr marL="0" marR="36000" marT="36000" marB="36000" anchor="ctr">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lang="en-US" sz="1200" b="0" i="0" u="none" strike="noStrike" kern="1200" baseline="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lang="en-US" sz="1200" b="0" i="0" u="none" strike="noStrike" kern="1200" baseline="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1"/>
                  </a:ext>
                </a:extLst>
              </a:tr>
              <a:tr h="327307">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1. Looping in regional / state resources</a:t>
                      </a: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n-US" sz="1200" b="0">
                          <a:solidFill>
                            <a:srgbClr val="001C76"/>
                          </a:solidFill>
                          <a:effectLst/>
                          <a:latin typeface="+mn-lt"/>
                        </a:rPr>
                        <a:t>C</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algn="ctr" fontAlgn="b"/>
                      <a:r>
                        <a:rPr lang="en-US" sz="1200" b="0">
                          <a:solidFill>
                            <a:srgbClr val="001C76"/>
                          </a:solidFill>
                          <a:effectLst/>
                          <a:latin typeface="+mn-lt"/>
                        </a:rPr>
                        <a:t>C</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a:pPr>
                      <a:r>
                        <a:rPr lang="en-US" sz="1200" b="0">
                          <a:solidFill>
                            <a:srgbClr val="FFC000"/>
                          </a:solidFill>
                          <a:effectLst/>
                          <a:latin typeface="+mn-lt"/>
                        </a:rPr>
                        <a:t>I</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2"/>
                  </a:ext>
                </a:extLst>
              </a:tr>
              <a:tr h="327307">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2. Holding initial employer engagement</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a:solidFill>
                            <a:srgbClr val="001C76"/>
                          </a:solidFill>
                          <a:effectLst/>
                          <a:latin typeface="+mn-lt"/>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3"/>
                  </a:ext>
                </a:extLst>
              </a:tr>
              <a:tr h="327307">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3. Creating &amp; socializing the support plan</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kumimoji="0" lang="en-US" sz="1200" b="0" i="0" u="none" strike="noStrike" kern="1200" cap="none" spc="0" normalizeH="0" baseline="0" noProof="0">
                          <a:ln>
                            <a:noFill/>
                          </a:ln>
                          <a:solidFill>
                            <a:srgbClr val="5BBB2B"/>
                          </a:solidFill>
                          <a:effectLst/>
                          <a:uLnTx/>
                          <a:uFillTx/>
                          <a:latin typeface="+mn-lt"/>
                          <a:ea typeface="+mn-ea"/>
                          <a:cs typeface="+mn-cs"/>
                        </a:rPr>
                        <a:t>A</a:t>
                      </a:r>
                      <a:endParaRPr lang="en-US" sz="1200" b="0" i="0" u="none" strike="noStrike" kern="1200">
                        <a:solidFill>
                          <a:srgbClr val="5BBB2B"/>
                        </a:solidFill>
                        <a:latin typeface="+mn-lt"/>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4"/>
                  </a:ext>
                </a:extLst>
              </a:tr>
              <a:tr h="327307">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4. Sharing the support plan with the employer</a:t>
                      </a: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5"/>
                  </a:ext>
                </a:extLst>
              </a:tr>
              <a:tr h="327307">
                <a:tc>
                  <a:txBody>
                    <a:bodyPr/>
                    <a:lstStyle/>
                    <a:p>
                      <a:pPr marL="457200" marR="0" lvl="1"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4a. Immediate hiring</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BBB2B"/>
                        </a:solidFill>
                        <a:effectLst/>
                        <a:uLnTx/>
                        <a:uFillTx/>
                        <a:latin typeface="Arial"/>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endParaRPr lang="en-US" sz="1200" b="0" i="0" u="none" strike="noStrike" kern="1200">
                        <a:solidFill>
                          <a:srgbClr val="FFC000"/>
                        </a:solidFill>
                        <a:latin typeface="+mn-lt"/>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endParaRPr lang="en-US" sz="1200" b="0" i="0" u="none" strike="noStrike" kern="1200">
                        <a:solidFill>
                          <a:srgbClr val="5BBB2B"/>
                        </a:solidFill>
                        <a:latin typeface="+mn-lt"/>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endParaRPr lang="en-US" sz="1200" b="0" i="0" u="none" strike="noStrike" kern="1200">
                        <a:solidFill>
                          <a:srgbClr val="FFC000"/>
                        </a:solidFill>
                        <a:latin typeface="+mn-lt"/>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6"/>
                  </a:ext>
                </a:extLst>
              </a:tr>
              <a:tr h="439439">
                <a:tc>
                  <a:txBody>
                    <a:bodyPr/>
                    <a:lstStyle/>
                    <a:p>
                      <a:pPr marL="914400" marR="0" lvl="2"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MassHire activities (e.g., virtual job fair, email campaign, etc.)</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r>
                        <a:rPr lang="en-US" sz="1200" b="0" i="0" u="none" strike="noStrike" kern="1200">
                          <a:solidFill>
                            <a:srgbClr val="000000"/>
                          </a:solidFill>
                          <a:latin typeface="+mn-lt"/>
                          <a:ea typeface="+mn-ea"/>
                          <a:cs typeface="+mn-cs"/>
                        </a:rPr>
                        <a:t>/</a:t>
                      </a:r>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C00000"/>
                          </a:solidFill>
                          <a:latin typeface="+mn-lt"/>
                          <a:ea typeface="+mn-ea"/>
                          <a:cs typeface="+mn-cs"/>
                        </a:rPr>
                        <a:t>R</a:t>
                      </a:r>
                      <a:r>
                        <a:rPr lang="en-US" sz="1200" b="0" i="0" u="none" strike="noStrike" kern="1200">
                          <a:solidFill>
                            <a:srgbClr val="000000"/>
                          </a:solidFill>
                          <a:latin typeface="+mn-lt"/>
                          <a:ea typeface="+mn-ea"/>
                          <a:cs typeface="+mn-cs"/>
                        </a:rPr>
                        <a:t>/</a:t>
                      </a:r>
                      <a:r>
                        <a:rPr lang="en-US" sz="1200" b="0" i="0" u="none" strike="noStrike" kern="1200">
                          <a:solidFill>
                            <a:srgbClr val="5BBB2B"/>
                          </a:solidFill>
                          <a:latin typeface="+mn-lt"/>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741880732"/>
                  </a:ext>
                </a:extLst>
              </a:tr>
              <a:tr h="327307">
                <a:tc>
                  <a:txBody>
                    <a:bodyPr/>
                    <a:lstStyle/>
                    <a:p>
                      <a:pPr marL="914400" marR="0" lvl="2"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CTE schools / training programs</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C00000"/>
                          </a:solidFill>
                          <a:latin typeface="+mn-lt"/>
                          <a:ea typeface="+mn-ea"/>
                          <a:cs typeface="+mn-cs"/>
                        </a:rPr>
                        <a:t>R</a:t>
                      </a:r>
                      <a:r>
                        <a:rPr lang="en-US" sz="1200" b="0" i="0" u="none" strike="noStrike" kern="1200">
                          <a:solidFill>
                            <a:srgbClr val="000000"/>
                          </a:solidFill>
                          <a:latin typeface="+mn-lt"/>
                          <a:ea typeface="+mn-ea"/>
                          <a:cs typeface="+mn-cs"/>
                        </a:rPr>
                        <a:t>/</a:t>
                      </a:r>
                      <a:r>
                        <a:rPr lang="en-US" sz="1200" b="0" i="0" u="none" strike="noStrike" kern="1200">
                          <a:solidFill>
                            <a:srgbClr val="5BBB2B"/>
                          </a:solidFill>
                          <a:latin typeface="+mn-lt"/>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r>
                        <a:rPr lang="en-US" sz="1200" b="0" i="0" u="none" strike="noStrike" kern="1200">
                          <a:solidFill>
                            <a:srgbClr val="000000"/>
                          </a:solidFill>
                          <a:latin typeface="+mn-lt"/>
                          <a:ea typeface="+mn-ea"/>
                          <a:cs typeface="+mn-cs"/>
                        </a:rPr>
                        <a:t>/</a:t>
                      </a:r>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2500009282"/>
                  </a:ext>
                </a:extLst>
              </a:tr>
              <a:tr h="327307">
                <a:tc>
                  <a:txBody>
                    <a:bodyPr/>
                    <a:lstStyle/>
                    <a:p>
                      <a:pPr marL="457200" marR="0" lvl="1"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4b. Future pipeline</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7"/>
                  </a:ext>
                </a:extLst>
              </a:tr>
              <a:tr h="327307">
                <a:tc>
                  <a:txBody>
                    <a:bodyPr/>
                    <a:lstStyle/>
                    <a:p>
                      <a:pPr marL="457200" marR="0" lvl="1"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4c. Upskilling incumbents</a:t>
                      </a: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r>
                        <a:rPr lang="en-US" sz="1200" b="0" i="0" u="none" strike="noStrike" kern="1200">
                          <a:solidFill>
                            <a:srgbClr val="000000"/>
                          </a:solidFill>
                          <a:latin typeface="+mn-lt"/>
                          <a:ea typeface="+mn-ea"/>
                          <a:cs typeface="+mn-cs"/>
                        </a:rPr>
                        <a:t>/</a:t>
                      </a:r>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C00000"/>
                          </a:solidFill>
                          <a:latin typeface="+mn-lt"/>
                          <a:ea typeface="+mn-ea"/>
                          <a:cs typeface="+mn-cs"/>
                        </a:rPr>
                        <a:t>R</a:t>
                      </a:r>
                      <a:r>
                        <a:rPr lang="en-US" sz="1200" b="0" i="0" u="none" strike="noStrike" kern="1200">
                          <a:solidFill>
                            <a:srgbClr val="000000"/>
                          </a:solidFill>
                          <a:latin typeface="+mn-lt"/>
                          <a:ea typeface="+mn-ea"/>
                          <a:cs typeface="+mn-cs"/>
                        </a:rPr>
                        <a:t>/</a:t>
                      </a:r>
                      <a:r>
                        <a:rPr lang="en-US" sz="1200" b="0" i="0" u="none" strike="noStrike" kern="1200">
                          <a:solidFill>
                            <a:srgbClr val="5BBB2B"/>
                          </a:solidFill>
                          <a:latin typeface="+mn-lt"/>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8"/>
                  </a:ext>
                </a:extLst>
              </a:tr>
              <a:tr h="291996">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5. Following up with the employer</a:t>
                      </a: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C00000"/>
                          </a:solidFill>
                          <a:latin typeface="+mn-lt"/>
                          <a:ea typeface="+mn-ea"/>
                          <a:cs typeface="+mn-cs"/>
                        </a:rPr>
                        <a:t>R</a:t>
                      </a:r>
                      <a:r>
                        <a:rPr lang="en-US" sz="1200" b="0" i="0" u="none" strike="noStrike" kern="1200">
                          <a:solidFill>
                            <a:srgbClr val="000000"/>
                          </a:solidFill>
                          <a:latin typeface="+mn-lt"/>
                          <a:ea typeface="+mn-ea"/>
                          <a:cs typeface="+mn-cs"/>
                        </a:rPr>
                        <a:t>/</a:t>
                      </a:r>
                      <a:r>
                        <a:rPr lang="en-US" sz="1200" b="0" i="0" u="none" strike="noStrike" kern="1200">
                          <a:solidFill>
                            <a:srgbClr val="5BBB2B"/>
                          </a:solidFill>
                          <a:latin typeface="+mn-lt"/>
                          <a:ea typeface="+mn-ea"/>
                          <a:cs typeface="+mn-cs"/>
                        </a:rPr>
                        <a:t>A</a:t>
                      </a:r>
                      <a:r>
                        <a:rPr lang="en-US" sz="1200" b="0" i="0" u="none" strike="noStrike" kern="1200" baseline="30000">
                          <a:solidFill>
                            <a:srgbClr val="000000"/>
                          </a:solidFill>
                          <a:latin typeface="+mn-lt"/>
                          <a:ea typeface="+mn-ea"/>
                          <a:cs typeface="+mn-cs"/>
                        </a:rPr>
                        <a:t>1</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r>
                        <a:rPr kumimoji="0" lang="en-US" sz="1200" b="0" i="0" u="none" strike="noStrike" kern="1200" cap="none" spc="0" normalizeH="0" baseline="30000" noProof="0">
                          <a:ln>
                            <a:noFill/>
                          </a:ln>
                          <a:solidFill>
                            <a:srgbClr val="000000"/>
                          </a:solidFill>
                          <a:effectLst/>
                          <a:uLnTx/>
                          <a:uFillTx/>
                          <a:latin typeface="Arial"/>
                          <a:ea typeface="+mn-ea"/>
                          <a:cs typeface="+mn-cs"/>
                        </a:rPr>
                        <a:t>1</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191616344"/>
                  </a:ext>
                </a:extLst>
              </a:tr>
            </a:tbl>
          </a:graphicData>
        </a:graphic>
      </p:graphicFrame>
      <p:sp>
        <p:nvSpPr>
          <p:cNvPr id="74" name="Rectangle 293"/>
          <p:cNvSpPr>
            <a:spLocks noChangeArrowheads="1"/>
          </p:cNvSpPr>
          <p:nvPr>
            <p:custDataLst>
              <p:tags r:id="rId5"/>
            </p:custDataLst>
          </p:nvPr>
        </p:nvSpPr>
        <p:spPr bwMode="auto">
          <a:xfrm>
            <a:off x="630000" y="5983393"/>
            <a:ext cx="263897" cy="214775"/>
          </a:xfrm>
          <a:prstGeom prst="rect">
            <a:avLst/>
          </a:prstGeom>
          <a:solidFill>
            <a:srgbClr val="C00000"/>
          </a:solidFill>
          <a:ln w="9525" algn="ctr">
            <a:noFill/>
            <a:miter lim="800000"/>
          </a:ln>
        </p:spPr>
        <p:txBody>
          <a:bodyPr wrap="none" lIns="0" tIns="45715" rIns="0" bIns="45715" anchor="ctr"/>
          <a:lstStyle/>
          <a:p>
            <a:pPr marL="99225" indent="-99225" algn="ctr" eaLnBrk="0" hangingPunct="0">
              <a:spcBef>
                <a:spcPct val="50000"/>
              </a:spcBef>
            </a:pPr>
            <a:r>
              <a:rPr lang="en-US" sz="1400">
                <a:solidFill>
                  <a:srgbClr val="FFFFFF"/>
                </a:solidFill>
              </a:rPr>
              <a:t>R</a:t>
            </a:r>
          </a:p>
        </p:txBody>
      </p:sp>
      <p:sp>
        <p:nvSpPr>
          <p:cNvPr id="75" name="Text Box 292"/>
          <p:cNvSpPr txBox="1">
            <a:spLocks noChangeArrowheads="1"/>
          </p:cNvSpPr>
          <p:nvPr>
            <p:custDataLst>
              <p:tags r:id="rId6"/>
            </p:custDataLst>
          </p:nvPr>
        </p:nvSpPr>
        <p:spPr bwMode="auto">
          <a:xfrm>
            <a:off x="981255" y="5998447"/>
            <a:ext cx="800091" cy="184666"/>
          </a:xfrm>
          <a:prstGeom prst="rect">
            <a:avLst/>
          </a:prstGeom>
          <a:noFill/>
          <a:ln w="9525" algn="ctr">
            <a:noFill/>
            <a:miter lim="800000"/>
          </a:ln>
        </p:spPr>
        <p:txBody>
          <a:bodyPr wrap="none" lIns="0" tIns="0" rIns="0" bIns="0" anchor="t">
            <a:spAutoFit/>
          </a:bodyPr>
          <a:lstStyle/>
          <a:p>
            <a:pPr eaLnBrk="0" hangingPunct="0">
              <a:spcBef>
                <a:spcPct val="30000"/>
              </a:spcBef>
            </a:pPr>
            <a:r>
              <a:rPr lang="en-US" sz="1200">
                <a:solidFill>
                  <a:srgbClr val="575757"/>
                </a:solidFill>
              </a:rPr>
              <a:t>Responsible</a:t>
            </a:r>
          </a:p>
        </p:txBody>
      </p:sp>
      <p:sp>
        <p:nvSpPr>
          <p:cNvPr id="76" name="Rectangle 294"/>
          <p:cNvSpPr>
            <a:spLocks noChangeArrowheads="1"/>
          </p:cNvSpPr>
          <p:nvPr>
            <p:custDataLst>
              <p:tags r:id="rId7"/>
            </p:custDataLst>
          </p:nvPr>
        </p:nvSpPr>
        <p:spPr bwMode="auto">
          <a:xfrm>
            <a:off x="2126150" y="5983393"/>
            <a:ext cx="263898" cy="214775"/>
          </a:xfrm>
          <a:prstGeom prst="rect">
            <a:avLst/>
          </a:prstGeom>
          <a:solidFill>
            <a:srgbClr val="5BBB2B"/>
          </a:solidFill>
          <a:ln w="9525" algn="ctr">
            <a:noFill/>
            <a:miter lim="800000"/>
          </a:ln>
        </p:spPr>
        <p:txBody>
          <a:bodyPr wrap="none" lIns="0" tIns="45715" rIns="0" bIns="45715" anchor="ctr"/>
          <a:lstStyle/>
          <a:p>
            <a:pPr marL="99225" indent="-99225" algn="ctr" eaLnBrk="0" hangingPunct="0">
              <a:spcBef>
                <a:spcPct val="50000"/>
              </a:spcBef>
            </a:pPr>
            <a:r>
              <a:rPr lang="en-US" sz="1400">
                <a:solidFill>
                  <a:srgbClr val="FFFFFF"/>
                </a:solidFill>
              </a:rPr>
              <a:t>A</a:t>
            </a:r>
          </a:p>
        </p:txBody>
      </p:sp>
      <p:sp>
        <p:nvSpPr>
          <p:cNvPr id="77" name="Text Box 292"/>
          <p:cNvSpPr txBox="1">
            <a:spLocks noChangeArrowheads="1"/>
          </p:cNvSpPr>
          <p:nvPr>
            <p:custDataLst>
              <p:tags r:id="rId8"/>
            </p:custDataLst>
          </p:nvPr>
        </p:nvSpPr>
        <p:spPr bwMode="auto">
          <a:xfrm>
            <a:off x="2477405" y="5998447"/>
            <a:ext cx="849592" cy="184666"/>
          </a:xfrm>
          <a:prstGeom prst="rect">
            <a:avLst/>
          </a:prstGeom>
          <a:noFill/>
          <a:ln w="9525" algn="ctr">
            <a:noFill/>
            <a:miter lim="800000"/>
          </a:ln>
        </p:spPr>
        <p:txBody>
          <a:bodyPr wrap="none" lIns="0" tIns="0" rIns="0" bIns="0" anchor="t">
            <a:spAutoFit/>
          </a:bodyPr>
          <a:lstStyle/>
          <a:p>
            <a:pPr eaLnBrk="0" hangingPunct="0">
              <a:spcBef>
                <a:spcPct val="30000"/>
              </a:spcBef>
            </a:pPr>
            <a:r>
              <a:rPr lang="en-US" sz="1200">
                <a:solidFill>
                  <a:srgbClr val="575757"/>
                </a:solidFill>
              </a:rPr>
              <a:t>Accountable</a:t>
            </a:r>
          </a:p>
        </p:txBody>
      </p:sp>
      <p:sp>
        <p:nvSpPr>
          <p:cNvPr id="78" name="Rectangle 295"/>
          <p:cNvSpPr>
            <a:spLocks noChangeArrowheads="1"/>
          </p:cNvSpPr>
          <p:nvPr>
            <p:custDataLst>
              <p:tags r:id="rId9"/>
            </p:custDataLst>
          </p:nvPr>
        </p:nvSpPr>
        <p:spPr bwMode="auto">
          <a:xfrm>
            <a:off x="3683534" y="5983393"/>
            <a:ext cx="263897" cy="214775"/>
          </a:xfrm>
          <a:prstGeom prst="rect">
            <a:avLst/>
          </a:prstGeom>
          <a:solidFill>
            <a:srgbClr val="001C76"/>
          </a:solidFill>
          <a:ln w="9525" algn="ctr">
            <a:noFill/>
            <a:miter lim="800000"/>
          </a:ln>
          <a:extLst>
            <a:ext uri="{91240B29-F687-4F45-9708-019B960494DF}">
              <a14:hiddenLine xmlns:a14="http://schemas.microsoft.com/office/drawing/2010/main" w="9525" algn="ctr">
                <a:solidFill>
                  <a:srgbClr val="FFB061"/>
                </a:solidFill>
                <a:miter lim="800000"/>
                <a:headEnd/>
                <a:tailEnd/>
              </a14:hiddenLine>
            </a:ext>
          </a:extLst>
        </p:spPr>
        <p:txBody>
          <a:bodyPr wrap="none" lIns="0" tIns="45715" rIns="0" bIns="45715" anchor="ctr"/>
          <a:lstStyle/>
          <a:p>
            <a:pPr marL="99225" indent="-99225" algn="ctr" eaLnBrk="0" hangingPunct="0">
              <a:spcBef>
                <a:spcPct val="50000"/>
              </a:spcBef>
            </a:pPr>
            <a:r>
              <a:rPr lang="en-US" sz="1400">
                <a:solidFill>
                  <a:srgbClr val="FFFFFF"/>
                </a:solidFill>
              </a:rPr>
              <a:t>C</a:t>
            </a:r>
          </a:p>
        </p:txBody>
      </p:sp>
      <p:sp>
        <p:nvSpPr>
          <p:cNvPr id="79" name="Text Box 292"/>
          <p:cNvSpPr txBox="1">
            <a:spLocks noChangeArrowheads="1"/>
          </p:cNvSpPr>
          <p:nvPr>
            <p:custDataLst>
              <p:tags r:id="rId10"/>
            </p:custDataLst>
          </p:nvPr>
        </p:nvSpPr>
        <p:spPr bwMode="auto">
          <a:xfrm>
            <a:off x="4034790" y="5998447"/>
            <a:ext cx="678071" cy="184666"/>
          </a:xfrm>
          <a:prstGeom prst="rect">
            <a:avLst/>
          </a:prstGeom>
          <a:noFill/>
          <a:ln w="9525" algn="ctr">
            <a:noFill/>
            <a:miter lim="800000"/>
          </a:ln>
        </p:spPr>
        <p:txBody>
          <a:bodyPr wrap="none" lIns="0" tIns="0" rIns="0" bIns="0" anchor="t">
            <a:spAutoFit/>
          </a:bodyPr>
          <a:lstStyle/>
          <a:p>
            <a:pPr eaLnBrk="0" hangingPunct="0">
              <a:spcBef>
                <a:spcPct val="30000"/>
              </a:spcBef>
            </a:pPr>
            <a:r>
              <a:rPr lang="en-US" sz="1200">
                <a:solidFill>
                  <a:srgbClr val="575757"/>
                </a:solidFill>
              </a:rPr>
              <a:t>Consulted</a:t>
            </a:r>
          </a:p>
        </p:txBody>
      </p:sp>
      <p:sp>
        <p:nvSpPr>
          <p:cNvPr id="80" name="Rectangle 296"/>
          <p:cNvSpPr>
            <a:spLocks noChangeArrowheads="1"/>
          </p:cNvSpPr>
          <p:nvPr>
            <p:custDataLst>
              <p:tags r:id="rId11"/>
            </p:custDataLst>
          </p:nvPr>
        </p:nvSpPr>
        <p:spPr bwMode="auto">
          <a:xfrm>
            <a:off x="5016500" y="5983393"/>
            <a:ext cx="263897" cy="214775"/>
          </a:xfrm>
          <a:prstGeom prst="rect">
            <a:avLst/>
          </a:prstGeom>
          <a:solidFill>
            <a:srgbClr val="FFC000"/>
          </a:solidFill>
          <a:ln w="9525" algn="ctr">
            <a:noFill/>
            <a:miter lim="800000"/>
          </a:ln>
          <a:extLst>
            <a:ext uri="{91240B29-F687-4F45-9708-019B960494DF}">
              <a14:hiddenLine xmlns:a14="http://schemas.microsoft.com/office/drawing/2010/main" w="9525" algn="ctr">
                <a:solidFill>
                  <a:srgbClr val="DCE6FC"/>
                </a:solidFill>
                <a:miter lim="800000"/>
                <a:headEnd/>
                <a:tailEnd/>
              </a14:hiddenLine>
            </a:ext>
          </a:extLst>
        </p:spPr>
        <p:txBody>
          <a:bodyPr wrap="none" lIns="0" tIns="45715" rIns="0" bIns="45715" anchor="ctr"/>
          <a:lstStyle/>
          <a:p>
            <a:pPr marL="99225" indent="-99225" algn="ctr" eaLnBrk="0" hangingPunct="0">
              <a:spcBef>
                <a:spcPct val="50000"/>
              </a:spcBef>
            </a:pPr>
            <a:r>
              <a:rPr lang="en-US" sz="1400">
                <a:solidFill>
                  <a:srgbClr val="FFFFFF"/>
                </a:solidFill>
              </a:rPr>
              <a:t>I</a:t>
            </a:r>
          </a:p>
        </p:txBody>
      </p:sp>
      <p:sp>
        <p:nvSpPr>
          <p:cNvPr id="81" name="Text Box 292"/>
          <p:cNvSpPr txBox="1">
            <a:spLocks noChangeArrowheads="1"/>
          </p:cNvSpPr>
          <p:nvPr>
            <p:custDataLst>
              <p:tags r:id="rId12"/>
            </p:custDataLst>
          </p:nvPr>
        </p:nvSpPr>
        <p:spPr bwMode="auto">
          <a:xfrm>
            <a:off x="5367757" y="5998447"/>
            <a:ext cx="621965" cy="184666"/>
          </a:xfrm>
          <a:prstGeom prst="rect">
            <a:avLst/>
          </a:prstGeom>
          <a:noFill/>
          <a:ln w="9525" algn="ctr">
            <a:noFill/>
            <a:miter lim="800000"/>
          </a:ln>
        </p:spPr>
        <p:txBody>
          <a:bodyPr wrap="none" lIns="0" tIns="0" rIns="0" bIns="0" anchor="t">
            <a:spAutoFit/>
          </a:bodyPr>
          <a:lstStyle/>
          <a:p>
            <a:pPr eaLnBrk="0" hangingPunct="0">
              <a:spcBef>
                <a:spcPct val="30000"/>
              </a:spcBef>
            </a:pPr>
            <a:r>
              <a:rPr lang="en-US" sz="1200">
                <a:solidFill>
                  <a:srgbClr val="575757"/>
                </a:solidFill>
              </a:rPr>
              <a:t>Informed</a:t>
            </a:r>
          </a:p>
        </p:txBody>
      </p:sp>
      <p:sp>
        <p:nvSpPr>
          <p:cNvPr id="20" name="ee4pFootnotes">
            <a:extLst>
              <a:ext uri="{FF2B5EF4-FFF2-40B4-BE49-F238E27FC236}">
                <a16:creationId xmlns:a16="http://schemas.microsoft.com/office/drawing/2014/main" id="{60B6BA20-6575-4715-98EC-A1A43D3DDB1A}"/>
              </a:ext>
            </a:extLst>
          </p:cNvPr>
          <p:cNvSpPr>
            <a:spLocks noChangeArrowheads="1"/>
          </p:cNvSpPr>
          <p:nvPr/>
        </p:nvSpPr>
        <p:spPr bwMode="auto">
          <a:xfrm>
            <a:off x="447675" y="6547706"/>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sym typeface="+mn-lt"/>
              </a:rPr>
              <a:t>1. Follow up with employer is dependent on employer support needed, responsiveness, and size.</a:t>
            </a:r>
          </a:p>
        </p:txBody>
      </p:sp>
      <p:sp>
        <p:nvSpPr>
          <p:cNvPr id="17" name="NavigationTriangle">
            <a:extLst>
              <a:ext uri="{FF2B5EF4-FFF2-40B4-BE49-F238E27FC236}">
                <a16:creationId xmlns:a16="http://schemas.microsoft.com/office/drawing/2014/main" id="{4D670C89-6A5E-402D-A8B0-52C1AFC45989}"/>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8" name="NavigationIcon">
            <a:extLst>
              <a:ext uri="{FF2B5EF4-FFF2-40B4-BE49-F238E27FC236}">
                <a16:creationId xmlns:a16="http://schemas.microsoft.com/office/drawing/2014/main" id="{1749151A-FA7A-4CB3-B2C5-D601041CC709}"/>
              </a:ext>
            </a:extLst>
          </p:cNvPr>
          <p:cNvSpPr>
            <a:spLocks noChangeAspect="1" noChangeArrowheads="1"/>
          </p:cNvSpPr>
          <p:nvPr>
            <p:custDataLst>
              <p:tags r:id="rId13"/>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1</a:t>
            </a:r>
          </a:p>
        </p:txBody>
      </p:sp>
      <p:sp>
        <p:nvSpPr>
          <p:cNvPr id="19" name="Textfeld 1">
            <a:extLst>
              <a:ext uri="{FF2B5EF4-FFF2-40B4-BE49-F238E27FC236}">
                <a16:creationId xmlns:a16="http://schemas.microsoft.com/office/drawing/2014/main" id="{7EE79859-8DED-449B-A859-D371E67DF013}"/>
              </a:ext>
            </a:extLst>
          </p:cNvPr>
          <p:cNvSpPr txBox="1"/>
          <p:nvPr>
            <p:custDataLst>
              <p:tags r:id="rId14"/>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custDataLst>
      <p:tags r:id="rId1"/>
    </p:custDataLst>
    <p:extLst>
      <p:ext uri="{BB962C8B-B14F-4D97-AF65-F5344CB8AC3E}">
        <p14:creationId xmlns:p14="http://schemas.microsoft.com/office/powerpoint/2010/main" val="865571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805081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2. What actions should be taken at each step?</a:t>
            </a:r>
          </a:p>
        </p:txBody>
      </p:sp>
      <p:sp>
        <p:nvSpPr>
          <p:cNvPr id="4" name="NavigationTriangle">
            <a:extLst>
              <a:ext uri="{FF2B5EF4-FFF2-40B4-BE49-F238E27FC236}">
                <a16:creationId xmlns:a16="http://schemas.microsoft.com/office/drawing/2014/main" id="{456DB8B2-A623-4C6B-8D0C-9A32C5017827}"/>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C0C42415-9E1B-443C-A486-EAB1319FFE75}"/>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2</a:t>
            </a:r>
          </a:p>
        </p:txBody>
      </p:sp>
      <p:sp>
        <p:nvSpPr>
          <p:cNvPr id="8" name="Textfeld 1">
            <a:extLst>
              <a:ext uri="{FF2B5EF4-FFF2-40B4-BE49-F238E27FC236}">
                <a16:creationId xmlns:a16="http://schemas.microsoft.com/office/drawing/2014/main" id="{05A22A72-419B-42B3-B5ED-E573E55DB343}"/>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158563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23CD9E-F15E-4CE9-B692-B5A36F50F6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63" progId="TCLayout.ActiveDocument.1">
                  <p:embed/>
                </p:oleObj>
              </mc:Choice>
              <mc:Fallback>
                <p:oleObj name="think-cell Slide" r:id="rId6" imgW="351" imgH="363" progId="TCLayout.ActiveDocument.1">
                  <p:embed/>
                  <p:pic>
                    <p:nvPicPr>
                      <p:cNvPr id="5" name="Object 4" hidden="1">
                        <a:extLst>
                          <a:ext uri="{FF2B5EF4-FFF2-40B4-BE49-F238E27FC236}">
                            <a16:creationId xmlns:a16="http://schemas.microsoft.com/office/drawing/2014/main" id="{DD23CD9E-F15E-4CE9-B692-B5A36F50F6A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BBE1AC50-E905-4AB7-BD82-4013C7AC69FA}"/>
              </a:ext>
            </a:extLst>
          </p:cNvPr>
          <p:cNvCxnSpPr>
            <a:cxnSpLocks/>
            <a:stCxn id="27" idx="2"/>
            <a:endCxn id="29" idx="0"/>
          </p:cNvCxnSpPr>
          <p:nvPr/>
        </p:nvCxnSpPr>
        <p:spPr>
          <a:xfrm>
            <a:off x="2068327" y="1599634"/>
            <a:ext cx="0" cy="2106963"/>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B0F144-F455-4679-9AF6-03A5F8CC6A64}"/>
              </a:ext>
            </a:extLst>
          </p:cNvPr>
          <p:cNvSpPr>
            <a:spLocks noGrp="1"/>
          </p:cNvSpPr>
          <p:nvPr>
            <p:ph type="title"/>
          </p:nvPr>
        </p:nvSpPr>
        <p:spPr>
          <a:xfrm>
            <a:off x="462685" y="553123"/>
            <a:ext cx="10244301" cy="498598"/>
          </a:xfrm>
          <a:prstGeom prst="rect">
            <a:avLst/>
          </a:prstGeom>
        </p:spPr>
        <p:txBody>
          <a:bodyPr vert="horz" wrap="square">
            <a:spAutoFit/>
          </a:bodyPr>
          <a:lstStyle/>
          <a:p>
            <a:pPr>
              <a:buSzPts val="3400"/>
            </a:pPr>
            <a:r>
              <a:rPr lang="en-US" sz="2000"/>
              <a:t>Action plan to effectively engage employers to support their workforce needs</a:t>
            </a:r>
            <a:br>
              <a:rPr lang="en-US" sz="2400"/>
            </a:br>
            <a:r>
              <a:rPr lang="en-US" sz="1600" b="0" i="1">
                <a:solidFill>
                  <a:srgbClr val="000000"/>
                </a:solidFill>
              </a:rPr>
              <a:t>Based on an employer identified by a Market Maker or WSC member</a:t>
            </a:r>
            <a:endParaRPr lang="en-US" sz="2400" b="0" i="1">
              <a:solidFill>
                <a:srgbClr val="000000"/>
              </a:solidFill>
            </a:endParaRPr>
          </a:p>
        </p:txBody>
      </p:sp>
      <p:sp>
        <p:nvSpPr>
          <p:cNvPr id="50" name="Text Placeholder 49">
            <a:extLst>
              <a:ext uri="{FF2B5EF4-FFF2-40B4-BE49-F238E27FC236}">
                <a16:creationId xmlns:a16="http://schemas.microsoft.com/office/drawing/2014/main" id="{F64E0705-A5DB-43D1-BBF2-BFA1AD32422A}"/>
              </a:ext>
            </a:extLst>
          </p:cNvPr>
          <p:cNvSpPr>
            <a:spLocks noGrp="1"/>
          </p:cNvSpPr>
          <p:nvPr>
            <p:ph type="body" sz="quarter" idx="11"/>
          </p:nvPr>
        </p:nvSpPr>
        <p:spPr/>
        <p:txBody>
          <a:bodyPr/>
          <a:lstStyle/>
          <a:p>
            <a:endParaRPr lang="en-US"/>
          </a:p>
        </p:txBody>
      </p:sp>
      <p:sp>
        <p:nvSpPr>
          <p:cNvPr id="21" name="TextBox 20">
            <a:extLst>
              <a:ext uri="{FF2B5EF4-FFF2-40B4-BE49-F238E27FC236}">
                <a16:creationId xmlns:a16="http://schemas.microsoft.com/office/drawing/2014/main" id="{8B82ABD7-6166-40DD-B446-63F9D1ADF421}"/>
              </a:ext>
            </a:extLst>
          </p:cNvPr>
          <p:cNvSpPr txBox="1"/>
          <p:nvPr/>
        </p:nvSpPr>
        <p:spPr>
          <a:xfrm>
            <a:off x="5031937" y="4380964"/>
            <a:ext cx="1962158"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Future Pipeline</a:t>
            </a:r>
          </a:p>
        </p:txBody>
      </p:sp>
      <p:sp>
        <p:nvSpPr>
          <p:cNvPr id="22" name="TextBox 21">
            <a:extLst>
              <a:ext uri="{FF2B5EF4-FFF2-40B4-BE49-F238E27FC236}">
                <a16:creationId xmlns:a16="http://schemas.microsoft.com/office/drawing/2014/main" id="{5092DAAB-A296-4FDF-8042-DA445625DE7E}"/>
              </a:ext>
            </a:extLst>
          </p:cNvPr>
          <p:cNvSpPr txBox="1"/>
          <p:nvPr/>
        </p:nvSpPr>
        <p:spPr>
          <a:xfrm>
            <a:off x="3827483" y="1242941"/>
            <a:ext cx="97608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b="1">
                <a:solidFill>
                  <a:srgbClr val="000000"/>
                </a:solidFill>
              </a:rPr>
              <a:t>Actions</a:t>
            </a:r>
          </a:p>
        </p:txBody>
      </p:sp>
      <p:sp>
        <p:nvSpPr>
          <p:cNvPr id="23" name="TextBox 22">
            <a:extLst>
              <a:ext uri="{FF2B5EF4-FFF2-40B4-BE49-F238E27FC236}">
                <a16:creationId xmlns:a16="http://schemas.microsoft.com/office/drawing/2014/main" id="{A1225CA6-DEBE-4681-AD56-6C0AC31458FE}"/>
              </a:ext>
            </a:extLst>
          </p:cNvPr>
          <p:cNvSpPr txBox="1"/>
          <p:nvPr/>
        </p:nvSpPr>
        <p:spPr>
          <a:xfrm>
            <a:off x="3815453" y="2105602"/>
            <a:ext cx="7831117" cy="107721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Include Workforce Board contacts as needed</a:t>
            </a:r>
          </a:p>
          <a:p>
            <a:pPr marL="336600" lvl="1" indent="-228600">
              <a:buClr>
                <a:schemeClr val="accent6"/>
              </a:buClr>
              <a:buFont typeface="+mj-lt"/>
              <a:buAutoNum type="alphaUcPeriod"/>
            </a:pPr>
            <a:r>
              <a:rPr lang="en-US" sz="1000">
                <a:solidFill>
                  <a:schemeClr val="tx1"/>
                </a:solidFill>
              </a:rPr>
              <a:t>Share "</a:t>
            </a:r>
            <a:r>
              <a:rPr lang="en-US" sz="1000" i="1">
                <a:solidFill>
                  <a:schemeClr val="tx2">
                    <a:lumMod val="100000"/>
                  </a:schemeClr>
                </a:solidFill>
                <a:ea typeface="+mj-ea"/>
                <a:cs typeface="+mj-cs"/>
                <a:sym typeface="+mj-lt"/>
              </a:rPr>
              <a:t>Initial engagement materials</a:t>
            </a:r>
            <a:r>
              <a:rPr lang="en-US" sz="1000">
                <a:solidFill>
                  <a:schemeClr val="tx1"/>
                </a:solidFill>
              </a:rPr>
              <a:t>" and "</a:t>
            </a:r>
            <a:r>
              <a:rPr lang="en-US" sz="1000" i="1">
                <a:solidFill>
                  <a:schemeClr val="tx2">
                    <a:lumMod val="100000"/>
                  </a:schemeClr>
                </a:solidFill>
                <a:ea typeface="+mj-ea"/>
                <a:cs typeface="+mj-cs"/>
              </a:rPr>
              <a:t>Workforce need intake form</a:t>
            </a:r>
            <a:r>
              <a:rPr lang="en-US" sz="1000">
                <a:solidFill>
                  <a:schemeClr val="tx1"/>
                </a:solidFill>
              </a:rPr>
              <a:t>" with employer</a:t>
            </a:r>
          </a:p>
          <a:p>
            <a:pPr marL="336600" lvl="1" indent="-228600">
              <a:buClr>
                <a:schemeClr val="accent6"/>
              </a:buClr>
              <a:buFont typeface="+mj-lt"/>
              <a:buAutoNum type="alphaUcPeriod"/>
            </a:pPr>
            <a:r>
              <a:rPr lang="en-US" sz="1000">
                <a:solidFill>
                  <a:schemeClr val="tx1"/>
                </a:solidFill>
              </a:rPr>
              <a:t>Ask the employer to share the completed "</a:t>
            </a:r>
            <a:r>
              <a:rPr lang="en-US" sz="1000" i="1">
                <a:solidFill>
                  <a:srgbClr val="00269E"/>
                </a:solidFill>
              </a:rPr>
              <a:t>Workforce need intake form</a:t>
            </a:r>
            <a:r>
              <a:rPr lang="en-US" sz="1000">
                <a:solidFill>
                  <a:schemeClr val="tx1"/>
                </a:solidFill>
              </a:rPr>
              <a:t>" &amp; any existing training partnerships within a week</a:t>
            </a:r>
          </a:p>
          <a:p>
            <a:pPr marL="336600" lvl="1" indent="-228600">
              <a:buClr>
                <a:schemeClr val="accent6"/>
              </a:buClr>
              <a:buFont typeface="+mj-lt"/>
              <a:buAutoNum type="alphaUcPeriod"/>
            </a:pPr>
            <a:r>
              <a:rPr lang="en-US" sz="1000">
                <a:solidFill>
                  <a:schemeClr val="tx1"/>
                </a:solidFill>
              </a:rPr>
              <a:t>Use the completed "</a:t>
            </a:r>
            <a:r>
              <a:rPr lang="en-US" sz="1000" i="1">
                <a:solidFill>
                  <a:srgbClr val="00269E"/>
                </a:solidFill>
              </a:rPr>
              <a:t>Workforce need intake form</a:t>
            </a:r>
            <a:r>
              <a:rPr lang="en-US" sz="1000">
                <a:solidFill>
                  <a:schemeClr val="tx1"/>
                </a:solidFill>
              </a:rPr>
              <a:t>" to fill in the number of positions and job types by channel in the "</a:t>
            </a:r>
            <a:r>
              <a:rPr lang="en-US" sz="1000" i="1">
                <a:solidFill>
                  <a:srgbClr val="00269E"/>
                </a:solidFill>
              </a:rPr>
              <a:t>Workforce need support plan</a:t>
            </a:r>
            <a:r>
              <a:rPr lang="en-US" sz="1000">
                <a:solidFill>
                  <a:schemeClr val="tx1"/>
                </a:solidFill>
              </a:rPr>
              <a:t>" </a:t>
            </a:r>
          </a:p>
          <a:p>
            <a:pPr marL="336600" lvl="1" indent="-228600">
              <a:buClr>
                <a:schemeClr val="accent6"/>
              </a:buClr>
              <a:buFont typeface="+mj-lt"/>
              <a:buAutoNum type="alphaUcPeriod"/>
            </a:pPr>
            <a:r>
              <a:rPr lang="en-US" sz="1000">
                <a:solidFill>
                  <a:schemeClr val="tx1"/>
                </a:solidFill>
              </a:rPr>
              <a:t>Update MOSES based on conversation</a:t>
            </a:r>
          </a:p>
          <a:p>
            <a:pPr marL="336600" lvl="1" indent="-228600">
              <a:buClr>
                <a:schemeClr val="accent6"/>
              </a:buClr>
              <a:buFont typeface="+mj-lt"/>
              <a:buAutoNum type="alphaUcPeriod"/>
            </a:pPr>
            <a:r>
              <a:rPr lang="en-US" sz="1000">
                <a:solidFill>
                  <a:schemeClr val="tx1"/>
                </a:solidFill>
              </a:rPr>
              <a:t>Share completed "</a:t>
            </a:r>
            <a:r>
              <a:rPr lang="en-US" sz="1000" i="1">
                <a:solidFill>
                  <a:srgbClr val="00269E"/>
                </a:solidFill>
              </a:rPr>
              <a:t>Workforce need intake form" </a:t>
            </a:r>
            <a:r>
              <a:rPr lang="en-US" sz="1000">
                <a:solidFill>
                  <a:srgbClr val="000000"/>
                </a:solidFill>
              </a:rPr>
              <a:t>and partial </a:t>
            </a:r>
            <a:r>
              <a:rPr lang="en-US" sz="1000">
                <a:solidFill>
                  <a:schemeClr val="tx1"/>
                </a:solidFill>
              </a:rPr>
              <a:t>"</a:t>
            </a:r>
            <a:r>
              <a:rPr lang="en-US" sz="1000" i="1">
                <a:solidFill>
                  <a:srgbClr val="00269E"/>
                </a:solidFill>
              </a:rPr>
              <a:t>Workforce need support plan</a:t>
            </a:r>
            <a:r>
              <a:rPr lang="en-US" sz="1000">
                <a:solidFill>
                  <a:schemeClr val="tx1"/>
                </a:solidFill>
              </a:rPr>
              <a:t>" with relevant contacts (e.g., </a:t>
            </a:r>
            <a:r>
              <a:rPr lang="en-US" sz="1000" err="1">
                <a:solidFill>
                  <a:schemeClr val="tx1"/>
                </a:solidFill>
              </a:rPr>
              <a:t>BSRs</a:t>
            </a:r>
            <a:r>
              <a:rPr lang="en-US" sz="1000">
                <a:solidFill>
                  <a:schemeClr val="tx1"/>
                </a:solidFill>
              </a:rPr>
              <a:t>, etc.)</a:t>
            </a:r>
          </a:p>
        </p:txBody>
      </p:sp>
      <p:sp>
        <p:nvSpPr>
          <p:cNvPr id="27" name="TextBox 26">
            <a:extLst>
              <a:ext uri="{FF2B5EF4-FFF2-40B4-BE49-F238E27FC236}">
                <a16:creationId xmlns:a16="http://schemas.microsoft.com/office/drawing/2014/main" id="{78F67561-A5BE-4D87-9447-6008532C1F30}"/>
              </a:ext>
            </a:extLst>
          </p:cNvPr>
          <p:cNvSpPr txBox="1"/>
          <p:nvPr/>
        </p:nvSpPr>
        <p:spPr>
          <a:xfrm>
            <a:off x="563370" y="1236458"/>
            <a:ext cx="3009913"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Map existing regional relationships</a:t>
            </a:r>
          </a:p>
        </p:txBody>
      </p:sp>
      <p:sp>
        <p:nvSpPr>
          <p:cNvPr id="28" name="TextBox 27">
            <a:extLst>
              <a:ext uri="{FF2B5EF4-FFF2-40B4-BE49-F238E27FC236}">
                <a16:creationId xmlns:a16="http://schemas.microsoft.com/office/drawing/2014/main" id="{8E90B4A7-1980-465B-84B5-6C6406C14DC6}"/>
              </a:ext>
            </a:extLst>
          </p:cNvPr>
          <p:cNvSpPr txBox="1"/>
          <p:nvPr/>
        </p:nvSpPr>
        <p:spPr>
          <a:xfrm>
            <a:off x="3815453" y="3258161"/>
            <a:ext cx="7780325"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rgbClr val="000000"/>
                </a:solidFill>
              </a:rPr>
              <a:t>Map out support by channel / job type in the </a:t>
            </a:r>
            <a:r>
              <a:rPr lang="en-US" sz="1000">
                <a:solidFill>
                  <a:schemeClr val="tx1"/>
                </a:solidFill>
              </a:rPr>
              <a:t>"</a:t>
            </a:r>
            <a:r>
              <a:rPr lang="en-US" sz="1000" i="1">
                <a:solidFill>
                  <a:srgbClr val="00269E"/>
                </a:solidFill>
              </a:rPr>
              <a:t>Workforce need support plan,</a:t>
            </a:r>
            <a:r>
              <a:rPr lang="en-US" sz="1000">
                <a:solidFill>
                  <a:schemeClr val="tx1"/>
                </a:solidFill>
              </a:rPr>
              <a:t>"</a:t>
            </a:r>
            <a:r>
              <a:rPr lang="en-US" sz="1000">
                <a:solidFill>
                  <a:srgbClr val="000000"/>
                </a:solidFill>
              </a:rPr>
              <a:t> factoring in previous / existing MassHire and other state / regional relationships</a:t>
            </a:r>
          </a:p>
          <a:p>
            <a:pPr marL="336600" lvl="1" indent="-228600">
              <a:buClr>
                <a:schemeClr val="accent6"/>
              </a:buClr>
              <a:buFont typeface="+mj-lt"/>
              <a:buAutoNum type="alphaUcPeriod"/>
            </a:pPr>
            <a:r>
              <a:rPr lang="en-US" sz="1000">
                <a:solidFill>
                  <a:schemeClr val="tx1"/>
                </a:solidFill>
              </a:rPr>
              <a:t>Align with regional contacts, industry partners, &amp; potential training providers on the completed "</a:t>
            </a:r>
            <a:r>
              <a:rPr lang="en-US" sz="1000" i="1">
                <a:solidFill>
                  <a:srgbClr val="00269E"/>
                </a:solidFill>
              </a:rPr>
              <a:t>Workforce need support plan</a:t>
            </a:r>
            <a:r>
              <a:rPr lang="en-US" sz="1000">
                <a:solidFill>
                  <a:schemeClr val="tx1"/>
                </a:solidFill>
              </a:rPr>
              <a:t>" </a:t>
            </a:r>
          </a:p>
          <a:p>
            <a:pPr marL="336600" lvl="1" indent="-228600">
              <a:buClr>
                <a:schemeClr val="accent6"/>
              </a:buClr>
              <a:buFont typeface="+mj-lt"/>
              <a:buAutoNum type="alphaUcPeriod"/>
            </a:pPr>
            <a:r>
              <a:rPr lang="en-US" sz="1000">
                <a:solidFill>
                  <a:schemeClr val="tx1"/>
                </a:solidFill>
              </a:rPr>
              <a:t>Update MOSES based on conversation</a:t>
            </a:r>
          </a:p>
        </p:txBody>
      </p:sp>
      <p:sp>
        <p:nvSpPr>
          <p:cNvPr id="29" name="TextBox 28">
            <a:extLst>
              <a:ext uri="{FF2B5EF4-FFF2-40B4-BE49-F238E27FC236}">
                <a16:creationId xmlns:a16="http://schemas.microsoft.com/office/drawing/2014/main" id="{501FB989-AD6F-4A90-ADAF-931EA24BBD4C}"/>
              </a:ext>
            </a:extLst>
          </p:cNvPr>
          <p:cNvSpPr txBox="1"/>
          <p:nvPr/>
        </p:nvSpPr>
        <p:spPr>
          <a:xfrm>
            <a:off x="563370" y="3706597"/>
            <a:ext cx="3009913"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Share support plan with employer </a:t>
            </a:r>
          </a:p>
        </p:txBody>
      </p:sp>
      <p:sp>
        <p:nvSpPr>
          <p:cNvPr id="30" name="TextBox 29">
            <a:extLst>
              <a:ext uri="{FF2B5EF4-FFF2-40B4-BE49-F238E27FC236}">
                <a16:creationId xmlns:a16="http://schemas.microsoft.com/office/drawing/2014/main" id="{74BED60B-84EF-468F-942B-E7AD06D270CA}"/>
              </a:ext>
            </a:extLst>
          </p:cNvPr>
          <p:cNvSpPr txBox="1"/>
          <p:nvPr/>
        </p:nvSpPr>
        <p:spPr>
          <a:xfrm>
            <a:off x="3815453" y="3957268"/>
            <a:ext cx="7780321"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Work with employer to agree on proposed support plan</a:t>
            </a:r>
          </a:p>
          <a:p>
            <a:pPr marL="336600" lvl="1" indent="-228600">
              <a:buClr>
                <a:schemeClr val="accent6"/>
              </a:buClr>
              <a:buFont typeface="+mj-lt"/>
              <a:buAutoNum type="alphaUcPeriod"/>
            </a:pPr>
            <a:r>
              <a:rPr lang="en-US" sz="1000">
                <a:solidFill>
                  <a:schemeClr val="tx1"/>
                </a:solidFill>
              </a:rPr>
              <a:t>Work with MassHire to begin actioning on support by channel once agreed with the employer</a:t>
            </a:r>
          </a:p>
        </p:txBody>
      </p:sp>
      <p:sp>
        <p:nvSpPr>
          <p:cNvPr id="31" name="TextBox 30">
            <a:extLst>
              <a:ext uri="{FF2B5EF4-FFF2-40B4-BE49-F238E27FC236}">
                <a16:creationId xmlns:a16="http://schemas.microsoft.com/office/drawing/2014/main" id="{194CD807-4F1C-40F2-974E-22E4DBF46B01}"/>
              </a:ext>
            </a:extLst>
          </p:cNvPr>
          <p:cNvSpPr txBox="1"/>
          <p:nvPr/>
        </p:nvSpPr>
        <p:spPr>
          <a:xfrm>
            <a:off x="1086238" y="4380964"/>
            <a:ext cx="1962158"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Immediate Hiring</a:t>
            </a:r>
          </a:p>
        </p:txBody>
      </p:sp>
      <p:sp>
        <p:nvSpPr>
          <p:cNvPr id="32" name="TextBox 31">
            <a:extLst>
              <a:ext uri="{FF2B5EF4-FFF2-40B4-BE49-F238E27FC236}">
                <a16:creationId xmlns:a16="http://schemas.microsoft.com/office/drawing/2014/main" id="{6B6AF71D-B117-4E7B-B76F-28FE6E5B1B7D}"/>
              </a:ext>
            </a:extLst>
          </p:cNvPr>
          <p:cNvSpPr txBox="1"/>
          <p:nvPr/>
        </p:nvSpPr>
        <p:spPr>
          <a:xfrm>
            <a:off x="8779973" y="4380964"/>
            <a:ext cx="2199503"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Upskilling Incumbents</a:t>
            </a:r>
          </a:p>
        </p:txBody>
      </p:sp>
      <p:sp>
        <p:nvSpPr>
          <p:cNvPr id="44" name="TextBox 43">
            <a:extLst>
              <a:ext uri="{FF2B5EF4-FFF2-40B4-BE49-F238E27FC236}">
                <a16:creationId xmlns:a16="http://schemas.microsoft.com/office/drawing/2014/main" id="{AB6FE6B6-8A44-4CBC-A15B-BAFDE4A45C54}"/>
              </a:ext>
            </a:extLst>
          </p:cNvPr>
          <p:cNvSpPr txBox="1"/>
          <p:nvPr/>
        </p:nvSpPr>
        <p:spPr>
          <a:xfrm>
            <a:off x="563370" y="1891518"/>
            <a:ext cx="3009913"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Hold initial employer engagement</a:t>
            </a:r>
          </a:p>
        </p:txBody>
      </p:sp>
      <p:cxnSp>
        <p:nvCxnSpPr>
          <p:cNvPr id="61" name="Straight Connector 60">
            <a:extLst>
              <a:ext uri="{FF2B5EF4-FFF2-40B4-BE49-F238E27FC236}">
                <a16:creationId xmlns:a16="http://schemas.microsoft.com/office/drawing/2014/main" id="{86F72E99-59EC-438F-BEC6-DF59E8AD03E4}"/>
              </a:ext>
            </a:extLst>
          </p:cNvPr>
          <p:cNvCxnSpPr>
            <a:cxnSpLocks/>
          </p:cNvCxnSpPr>
          <p:nvPr/>
        </p:nvCxnSpPr>
        <p:spPr>
          <a:xfrm>
            <a:off x="4035079" y="4571312"/>
            <a:ext cx="0" cy="1756525"/>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A4780B9-3F6B-4268-B7F8-858FDCE5349F}"/>
              </a:ext>
            </a:extLst>
          </p:cNvPr>
          <p:cNvCxnSpPr>
            <a:cxnSpLocks/>
          </p:cNvCxnSpPr>
          <p:nvPr/>
        </p:nvCxnSpPr>
        <p:spPr>
          <a:xfrm>
            <a:off x="7990953" y="4571312"/>
            <a:ext cx="0" cy="1756525"/>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338569C-50AF-498A-8517-2AAAEADCEF7D}"/>
              </a:ext>
            </a:extLst>
          </p:cNvPr>
          <p:cNvSpPr txBox="1"/>
          <p:nvPr/>
        </p:nvSpPr>
        <p:spPr>
          <a:xfrm>
            <a:off x="2793115" y="4110284"/>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66" name="TextBox 65">
            <a:extLst>
              <a:ext uri="{FF2B5EF4-FFF2-40B4-BE49-F238E27FC236}">
                <a16:creationId xmlns:a16="http://schemas.microsoft.com/office/drawing/2014/main" id="{D96ACF09-2B05-4D6C-8B4A-CED6B014137B}"/>
              </a:ext>
            </a:extLst>
          </p:cNvPr>
          <p:cNvSpPr txBox="1"/>
          <p:nvPr/>
        </p:nvSpPr>
        <p:spPr>
          <a:xfrm>
            <a:off x="3182645" y="3477485"/>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62" name="TextBox 61">
            <a:extLst>
              <a:ext uri="{FF2B5EF4-FFF2-40B4-BE49-F238E27FC236}">
                <a16:creationId xmlns:a16="http://schemas.microsoft.com/office/drawing/2014/main" id="{C7201287-9D6E-4B37-8137-FBF4C7F71B5D}"/>
              </a:ext>
            </a:extLst>
          </p:cNvPr>
          <p:cNvSpPr txBox="1"/>
          <p:nvPr/>
        </p:nvSpPr>
        <p:spPr>
          <a:xfrm>
            <a:off x="4418947" y="6223711"/>
            <a:ext cx="3188139" cy="272859"/>
          </a:xfrm>
          <a:prstGeom prst="rect">
            <a:avLst/>
          </a:prstGeom>
          <a:solidFill>
            <a:srgbClr val="00ABAB"/>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    Check in with employer (e.g., bi-weekly)</a:t>
            </a:r>
          </a:p>
        </p:txBody>
      </p:sp>
      <p:sp>
        <p:nvSpPr>
          <p:cNvPr id="56" name="Oval 20">
            <a:extLst>
              <a:ext uri="{FF2B5EF4-FFF2-40B4-BE49-F238E27FC236}">
                <a16:creationId xmlns:a16="http://schemas.microsoft.com/office/drawing/2014/main" id="{78E0BD32-2B3B-41B4-BA46-E5C90BD2E5C3}"/>
              </a:ext>
            </a:extLst>
          </p:cNvPr>
          <p:cNvSpPr>
            <a:spLocks noChangeAspect="1" noChangeArrowheads="1"/>
          </p:cNvSpPr>
          <p:nvPr/>
        </p:nvSpPr>
        <p:spPr bwMode="auto">
          <a:xfrm>
            <a:off x="635582" y="1957813"/>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2</a:t>
            </a:r>
          </a:p>
        </p:txBody>
      </p:sp>
      <p:cxnSp>
        <p:nvCxnSpPr>
          <p:cNvPr id="15" name="Connector: Elbow 14">
            <a:extLst>
              <a:ext uri="{FF2B5EF4-FFF2-40B4-BE49-F238E27FC236}">
                <a16:creationId xmlns:a16="http://schemas.microsoft.com/office/drawing/2014/main" id="{256F4959-242A-48AB-8767-DE8F49AF7CC3}"/>
              </a:ext>
            </a:extLst>
          </p:cNvPr>
          <p:cNvCxnSpPr>
            <a:cxnSpLocks/>
            <a:stCxn id="31" idx="0"/>
          </p:cNvCxnSpPr>
          <p:nvPr/>
        </p:nvCxnSpPr>
        <p:spPr>
          <a:xfrm rot="5400000" flipH="1" flipV="1">
            <a:off x="4000708" y="2368819"/>
            <a:ext cx="78754" cy="3945536"/>
          </a:xfrm>
          <a:prstGeom prst="bentConnector2">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406A5A9-1B97-4D6B-9FA5-260CC20BDE82}"/>
              </a:ext>
            </a:extLst>
          </p:cNvPr>
          <p:cNvCxnSpPr>
            <a:cxnSpLocks/>
          </p:cNvCxnSpPr>
          <p:nvPr/>
        </p:nvCxnSpPr>
        <p:spPr>
          <a:xfrm>
            <a:off x="3827483" y="3244763"/>
            <a:ext cx="7677217"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6876D54-83B2-474F-894F-95B3F70DC402}"/>
              </a:ext>
            </a:extLst>
          </p:cNvPr>
          <p:cNvCxnSpPr>
            <a:cxnSpLocks/>
          </p:cNvCxnSpPr>
          <p:nvPr/>
        </p:nvCxnSpPr>
        <p:spPr>
          <a:xfrm>
            <a:off x="3827483" y="3888185"/>
            <a:ext cx="7677217"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1" name="Oval 20">
            <a:extLst>
              <a:ext uri="{FF2B5EF4-FFF2-40B4-BE49-F238E27FC236}">
                <a16:creationId xmlns:a16="http://schemas.microsoft.com/office/drawing/2014/main" id="{719A5639-CFA1-472A-A45A-42462CB0FFD2}"/>
              </a:ext>
            </a:extLst>
          </p:cNvPr>
          <p:cNvSpPr>
            <a:spLocks noChangeAspect="1" noChangeArrowheads="1"/>
          </p:cNvSpPr>
          <p:nvPr/>
        </p:nvSpPr>
        <p:spPr bwMode="auto">
          <a:xfrm>
            <a:off x="635582" y="3772892"/>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4</a:t>
            </a:r>
          </a:p>
        </p:txBody>
      </p:sp>
      <p:cxnSp>
        <p:nvCxnSpPr>
          <p:cNvPr id="57" name="Straight Connector 56">
            <a:extLst>
              <a:ext uri="{FF2B5EF4-FFF2-40B4-BE49-F238E27FC236}">
                <a16:creationId xmlns:a16="http://schemas.microsoft.com/office/drawing/2014/main" id="{C9A154C9-3F1B-4060-9AA8-6F10F1D8C7D9}"/>
              </a:ext>
            </a:extLst>
          </p:cNvPr>
          <p:cNvCxnSpPr>
            <a:stCxn id="29" idx="2"/>
            <a:endCxn id="31" idx="0"/>
          </p:cNvCxnSpPr>
          <p:nvPr/>
        </p:nvCxnSpPr>
        <p:spPr>
          <a:xfrm flipH="1">
            <a:off x="2067317" y="4069773"/>
            <a:ext cx="1010" cy="311191"/>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95" name="Oval 20">
            <a:extLst>
              <a:ext uri="{FF2B5EF4-FFF2-40B4-BE49-F238E27FC236}">
                <a16:creationId xmlns:a16="http://schemas.microsoft.com/office/drawing/2014/main" id="{A145C4CF-0261-4E9A-A502-A5E8AAF01F4D}"/>
              </a:ext>
            </a:extLst>
          </p:cNvPr>
          <p:cNvSpPr>
            <a:spLocks noChangeAspect="1" noChangeArrowheads="1"/>
          </p:cNvSpPr>
          <p:nvPr/>
        </p:nvSpPr>
        <p:spPr bwMode="auto">
          <a:xfrm>
            <a:off x="1182156" y="4424180"/>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A</a:t>
            </a:r>
          </a:p>
        </p:txBody>
      </p:sp>
      <p:sp>
        <p:nvSpPr>
          <p:cNvPr id="96" name="Oval 20">
            <a:extLst>
              <a:ext uri="{FF2B5EF4-FFF2-40B4-BE49-F238E27FC236}">
                <a16:creationId xmlns:a16="http://schemas.microsoft.com/office/drawing/2014/main" id="{FB2E5B4C-F07C-473F-9AD1-2E7BFF40B2E3}"/>
              </a:ext>
            </a:extLst>
          </p:cNvPr>
          <p:cNvSpPr>
            <a:spLocks noChangeAspect="1" noChangeArrowheads="1"/>
          </p:cNvSpPr>
          <p:nvPr/>
        </p:nvSpPr>
        <p:spPr bwMode="auto">
          <a:xfrm>
            <a:off x="5154287" y="4424180"/>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B</a:t>
            </a:r>
          </a:p>
        </p:txBody>
      </p:sp>
      <p:sp>
        <p:nvSpPr>
          <p:cNvPr id="100" name="Oval 20">
            <a:extLst>
              <a:ext uri="{FF2B5EF4-FFF2-40B4-BE49-F238E27FC236}">
                <a16:creationId xmlns:a16="http://schemas.microsoft.com/office/drawing/2014/main" id="{00D39668-7333-49D3-BE43-7B273BBCCB25}"/>
              </a:ext>
            </a:extLst>
          </p:cNvPr>
          <p:cNvSpPr>
            <a:spLocks noChangeAspect="1" noChangeArrowheads="1"/>
          </p:cNvSpPr>
          <p:nvPr/>
        </p:nvSpPr>
        <p:spPr bwMode="auto">
          <a:xfrm>
            <a:off x="8877865" y="4424180"/>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C</a:t>
            </a:r>
          </a:p>
        </p:txBody>
      </p:sp>
      <p:cxnSp>
        <p:nvCxnSpPr>
          <p:cNvPr id="51" name="Connector: Elbow 50">
            <a:extLst>
              <a:ext uri="{FF2B5EF4-FFF2-40B4-BE49-F238E27FC236}">
                <a16:creationId xmlns:a16="http://schemas.microsoft.com/office/drawing/2014/main" id="{16191A2C-5437-487E-8F71-87400C3198FF}"/>
              </a:ext>
            </a:extLst>
          </p:cNvPr>
          <p:cNvCxnSpPr>
            <a:cxnSpLocks/>
            <a:stCxn id="21" idx="0"/>
            <a:endCxn id="32" idx="0"/>
          </p:cNvCxnSpPr>
          <p:nvPr/>
        </p:nvCxnSpPr>
        <p:spPr>
          <a:xfrm rot="5400000" flipH="1" flipV="1">
            <a:off x="7946370" y="2447610"/>
            <a:ext cx="12700" cy="3866709"/>
          </a:xfrm>
          <a:prstGeom prst="bentConnector3">
            <a:avLst>
              <a:gd name="adj1" fmla="val 627858"/>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242B4DB-6812-441B-B342-B634E273421B}"/>
              </a:ext>
            </a:extLst>
          </p:cNvPr>
          <p:cNvSpPr txBox="1"/>
          <p:nvPr/>
        </p:nvSpPr>
        <p:spPr>
          <a:xfrm>
            <a:off x="6759752" y="6656744"/>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58" name="TextBox 57">
            <a:extLst>
              <a:ext uri="{FF2B5EF4-FFF2-40B4-BE49-F238E27FC236}">
                <a16:creationId xmlns:a16="http://schemas.microsoft.com/office/drawing/2014/main" id="{842D81B3-88B5-471C-90BE-88EFCAAC7F2B}"/>
              </a:ext>
            </a:extLst>
          </p:cNvPr>
          <p:cNvSpPr txBox="1"/>
          <p:nvPr/>
        </p:nvSpPr>
        <p:spPr>
          <a:xfrm>
            <a:off x="4242673" y="6498830"/>
            <a:ext cx="3540686"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Share updated "</a:t>
            </a:r>
            <a:r>
              <a:rPr lang="en-US" sz="1000" i="1">
                <a:solidFill>
                  <a:srgbClr val="00269E"/>
                </a:solidFill>
              </a:rPr>
              <a:t>Action Plan Tracker</a:t>
            </a:r>
            <a:r>
              <a:rPr lang="en-US" sz="1000">
                <a:solidFill>
                  <a:schemeClr val="tx1"/>
                </a:solidFill>
              </a:rPr>
              <a:t>"</a:t>
            </a:r>
          </a:p>
          <a:p>
            <a:pPr marL="336600" lvl="1" indent="-228600">
              <a:buClr>
                <a:schemeClr val="accent6"/>
              </a:buClr>
              <a:buFont typeface="+mj-lt"/>
              <a:buAutoNum type="alphaUcPeriod"/>
            </a:pPr>
            <a:r>
              <a:rPr lang="en-US" sz="1000">
                <a:solidFill>
                  <a:schemeClr val="tx1"/>
                </a:solidFill>
              </a:rPr>
              <a:t>Update MOSES</a:t>
            </a:r>
          </a:p>
        </p:txBody>
      </p:sp>
      <p:cxnSp>
        <p:nvCxnSpPr>
          <p:cNvPr id="14" name="Straight Connector 13">
            <a:extLst>
              <a:ext uri="{FF2B5EF4-FFF2-40B4-BE49-F238E27FC236}">
                <a16:creationId xmlns:a16="http://schemas.microsoft.com/office/drawing/2014/main" id="{AB43ACA9-2508-46F2-BC7E-886B636099B3}"/>
              </a:ext>
            </a:extLst>
          </p:cNvPr>
          <p:cNvCxnSpPr>
            <a:cxnSpLocks/>
            <a:stCxn id="21" idx="2"/>
            <a:endCxn id="62" idx="0"/>
          </p:cNvCxnSpPr>
          <p:nvPr/>
        </p:nvCxnSpPr>
        <p:spPr>
          <a:xfrm>
            <a:off x="6013016" y="4640639"/>
            <a:ext cx="1" cy="1583072"/>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A92E214-BFA8-4012-AB7F-18104BF5F847}"/>
              </a:ext>
            </a:extLst>
          </p:cNvPr>
          <p:cNvSpPr txBox="1"/>
          <p:nvPr/>
        </p:nvSpPr>
        <p:spPr>
          <a:xfrm>
            <a:off x="563370" y="1612225"/>
            <a:ext cx="2485026" cy="251817"/>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understand existing state relationships &amp; loop in regional resources / industry partners</a:t>
            </a:r>
          </a:p>
        </p:txBody>
      </p:sp>
      <p:sp>
        <p:nvSpPr>
          <p:cNvPr id="70" name="TextBox 69">
            <a:extLst>
              <a:ext uri="{FF2B5EF4-FFF2-40B4-BE49-F238E27FC236}">
                <a16:creationId xmlns:a16="http://schemas.microsoft.com/office/drawing/2014/main" id="{66B4C897-834C-40C9-8804-809D9EA5838D}"/>
              </a:ext>
            </a:extLst>
          </p:cNvPr>
          <p:cNvSpPr txBox="1"/>
          <p:nvPr/>
        </p:nvSpPr>
        <p:spPr>
          <a:xfrm>
            <a:off x="563370" y="3078685"/>
            <a:ext cx="3009913"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Create and socialize support plan</a:t>
            </a:r>
          </a:p>
        </p:txBody>
      </p:sp>
      <p:sp>
        <p:nvSpPr>
          <p:cNvPr id="71" name="Oval 20">
            <a:extLst>
              <a:ext uri="{FF2B5EF4-FFF2-40B4-BE49-F238E27FC236}">
                <a16:creationId xmlns:a16="http://schemas.microsoft.com/office/drawing/2014/main" id="{63AF49FC-3901-4466-88E4-ADAE51696A26}"/>
              </a:ext>
            </a:extLst>
          </p:cNvPr>
          <p:cNvSpPr>
            <a:spLocks noChangeAspect="1" noChangeArrowheads="1"/>
          </p:cNvSpPr>
          <p:nvPr/>
        </p:nvSpPr>
        <p:spPr bwMode="auto">
          <a:xfrm>
            <a:off x="635582" y="3144980"/>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3</a:t>
            </a:r>
          </a:p>
        </p:txBody>
      </p:sp>
      <p:sp>
        <p:nvSpPr>
          <p:cNvPr id="72" name="TextBox 71">
            <a:extLst>
              <a:ext uri="{FF2B5EF4-FFF2-40B4-BE49-F238E27FC236}">
                <a16:creationId xmlns:a16="http://schemas.microsoft.com/office/drawing/2014/main" id="{C19185A8-D583-44E9-9357-B609809E20EB}"/>
              </a:ext>
            </a:extLst>
          </p:cNvPr>
          <p:cNvSpPr txBox="1"/>
          <p:nvPr/>
        </p:nvSpPr>
        <p:spPr>
          <a:xfrm>
            <a:off x="3815453" y="1488571"/>
            <a:ext cx="7780325" cy="461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Review notes in </a:t>
            </a:r>
            <a:r>
              <a:rPr lang="en-US" sz="1000">
                <a:solidFill>
                  <a:srgbClr val="000000"/>
                </a:solidFill>
              </a:rPr>
              <a:t>MOSES</a:t>
            </a:r>
            <a:r>
              <a:rPr lang="en-US" sz="1000">
                <a:solidFill>
                  <a:schemeClr val="tx1"/>
                </a:solidFill>
              </a:rPr>
              <a:t> on employer (if any) and loop in relevant contacts (e.g., </a:t>
            </a:r>
            <a:r>
              <a:rPr lang="en-US" sz="1000" err="1">
                <a:solidFill>
                  <a:schemeClr val="tx1"/>
                </a:solidFill>
              </a:rPr>
              <a:t>BSRs</a:t>
            </a:r>
            <a:r>
              <a:rPr lang="en-US" sz="1000">
                <a:solidFill>
                  <a:schemeClr val="tx1"/>
                </a:solidFill>
              </a:rPr>
              <a:t>, MLSC, etc.)</a:t>
            </a:r>
          </a:p>
          <a:p>
            <a:pPr marL="336600" lvl="1" indent="-228600">
              <a:buClr>
                <a:schemeClr val="accent6"/>
              </a:buClr>
              <a:buFont typeface="+mj-lt"/>
              <a:buAutoNum type="alphaUcPeriod"/>
            </a:pPr>
            <a:r>
              <a:rPr lang="en-US" sz="1000">
                <a:solidFill>
                  <a:schemeClr val="tx1"/>
                </a:solidFill>
              </a:rPr>
              <a:t>Update MOSES to include any new touchpoint with employer</a:t>
            </a:r>
          </a:p>
          <a:p>
            <a:pPr marL="336600" lvl="1" indent="-228600">
              <a:buClr>
                <a:schemeClr val="accent6"/>
              </a:buClr>
              <a:buFont typeface="+mj-lt"/>
              <a:buAutoNum type="alphaUcPeriod"/>
            </a:pPr>
            <a:r>
              <a:rPr lang="en-US" sz="1000">
                <a:solidFill>
                  <a:schemeClr val="tx1"/>
                </a:solidFill>
              </a:rPr>
              <a:t>Share employer lead and any relevant materials / MOSES notes with state / regional contacts and industry partners (e.g., MLSC)</a:t>
            </a:r>
          </a:p>
        </p:txBody>
      </p:sp>
      <p:cxnSp>
        <p:nvCxnSpPr>
          <p:cNvPr id="73" name="Straight Connector 72">
            <a:extLst>
              <a:ext uri="{FF2B5EF4-FFF2-40B4-BE49-F238E27FC236}">
                <a16:creationId xmlns:a16="http://schemas.microsoft.com/office/drawing/2014/main" id="{2C42064B-021B-4E75-ABB5-A1E32AF3CCE9}"/>
              </a:ext>
            </a:extLst>
          </p:cNvPr>
          <p:cNvCxnSpPr>
            <a:cxnSpLocks/>
          </p:cNvCxnSpPr>
          <p:nvPr/>
        </p:nvCxnSpPr>
        <p:spPr>
          <a:xfrm>
            <a:off x="3827483" y="2073106"/>
            <a:ext cx="7677217"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C094A8D-1C0C-40CF-A969-15515F08F95C}"/>
              </a:ext>
            </a:extLst>
          </p:cNvPr>
          <p:cNvSpPr txBox="1"/>
          <p:nvPr/>
        </p:nvSpPr>
        <p:spPr>
          <a:xfrm>
            <a:off x="2793115" y="2288732"/>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76" name="TextBox 75">
            <a:extLst>
              <a:ext uri="{FF2B5EF4-FFF2-40B4-BE49-F238E27FC236}">
                <a16:creationId xmlns:a16="http://schemas.microsoft.com/office/drawing/2014/main" id="{52806EDB-1939-431F-88FB-C465CDB2A4C4}"/>
              </a:ext>
            </a:extLst>
          </p:cNvPr>
          <p:cNvSpPr txBox="1"/>
          <p:nvPr/>
        </p:nvSpPr>
        <p:spPr>
          <a:xfrm>
            <a:off x="3182645" y="1618927"/>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78" name="TextBox 77">
            <a:extLst>
              <a:ext uri="{FF2B5EF4-FFF2-40B4-BE49-F238E27FC236}">
                <a16:creationId xmlns:a16="http://schemas.microsoft.com/office/drawing/2014/main" id="{9E6211C3-8CCC-4A68-8C3F-05660B43EABD}"/>
              </a:ext>
            </a:extLst>
          </p:cNvPr>
          <p:cNvSpPr txBox="1"/>
          <p:nvPr/>
        </p:nvSpPr>
        <p:spPr>
          <a:xfrm>
            <a:off x="563371" y="2289958"/>
            <a:ext cx="1503940"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give an overview on state resources, dig into actual hiring needs, and begin to map out support</a:t>
            </a:r>
          </a:p>
        </p:txBody>
      </p:sp>
      <p:sp>
        <p:nvSpPr>
          <p:cNvPr id="79" name="TextBox 78">
            <a:extLst>
              <a:ext uri="{FF2B5EF4-FFF2-40B4-BE49-F238E27FC236}">
                <a16:creationId xmlns:a16="http://schemas.microsoft.com/office/drawing/2014/main" id="{E4D4B6D4-6923-41CA-9C82-8D5F2E8E739D}"/>
              </a:ext>
            </a:extLst>
          </p:cNvPr>
          <p:cNvSpPr txBox="1"/>
          <p:nvPr/>
        </p:nvSpPr>
        <p:spPr>
          <a:xfrm>
            <a:off x="563370" y="3438858"/>
            <a:ext cx="150394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align internally on the employer hiring support plan</a:t>
            </a:r>
          </a:p>
        </p:txBody>
      </p:sp>
      <p:sp>
        <p:nvSpPr>
          <p:cNvPr id="80" name="TextBox 79">
            <a:extLst>
              <a:ext uri="{FF2B5EF4-FFF2-40B4-BE49-F238E27FC236}">
                <a16:creationId xmlns:a16="http://schemas.microsoft.com/office/drawing/2014/main" id="{2DB42F5D-E9E2-49D4-82EF-2B09AD7599A2}"/>
              </a:ext>
            </a:extLst>
          </p:cNvPr>
          <p:cNvSpPr txBox="1"/>
          <p:nvPr/>
        </p:nvSpPr>
        <p:spPr>
          <a:xfrm>
            <a:off x="563370" y="4086630"/>
            <a:ext cx="1402643"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align with the employer on the hiring support plan</a:t>
            </a:r>
          </a:p>
        </p:txBody>
      </p:sp>
      <p:sp>
        <p:nvSpPr>
          <p:cNvPr id="94" name="Oval 20">
            <a:extLst>
              <a:ext uri="{FF2B5EF4-FFF2-40B4-BE49-F238E27FC236}">
                <a16:creationId xmlns:a16="http://schemas.microsoft.com/office/drawing/2014/main" id="{BDD505CE-8EC9-496D-9613-9366177C2968}"/>
              </a:ext>
            </a:extLst>
          </p:cNvPr>
          <p:cNvSpPr>
            <a:spLocks noChangeAspect="1" noChangeArrowheads="1"/>
          </p:cNvSpPr>
          <p:nvPr/>
        </p:nvSpPr>
        <p:spPr bwMode="auto">
          <a:xfrm>
            <a:off x="4488032" y="6255328"/>
            <a:ext cx="209624" cy="209624"/>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5</a:t>
            </a:r>
          </a:p>
        </p:txBody>
      </p:sp>
      <p:sp>
        <p:nvSpPr>
          <p:cNvPr id="83" name="Oval 20">
            <a:extLst>
              <a:ext uri="{FF2B5EF4-FFF2-40B4-BE49-F238E27FC236}">
                <a16:creationId xmlns:a16="http://schemas.microsoft.com/office/drawing/2014/main" id="{E51B88EF-CB20-4CB3-B7B8-E4EDB2D2E4CB}"/>
              </a:ext>
            </a:extLst>
          </p:cNvPr>
          <p:cNvSpPr>
            <a:spLocks noChangeAspect="1" noChangeArrowheads="1"/>
          </p:cNvSpPr>
          <p:nvPr/>
        </p:nvSpPr>
        <p:spPr bwMode="auto">
          <a:xfrm>
            <a:off x="635582" y="1298932"/>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1</a:t>
            </a:r>
          </a:p>
        </p:txBody>
      </p:sp>
      <p:sp>
        <p:nvSpPr>
          <p:cNvPr id="34" name="TextBox 33">
            <a:extLst>
              <a:ext uri="{FF2B5EF4-FFF2-40B4-BE49-F238E27FC236}">
                <a16:creationId xmlns:a16="http://schemas.microsoft.com/office/drawing/2014/main" id="{126ABBD7-DD94-477D-B666-74A3C00D8EAA}"/>
              </a:ext>
            </a:extLst>
          </p:cNvPr>
          <p:cNvSpPr txBox="1"/>
          <p:nvPr/>
        </p:nvSpPr>
        <p:spPr>
          <a:xfrm>
            <a:off x="462685" y="4889677"/>
            <a:ext cx="3364800" cy="1538883"/>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Set up initial MassHire Career Center &amp; employer meeting – </a:t>
            </a:r>
            <a:r>
              <a:rPr lang="en-US" sz="1000" i="1">
                <a:solidFill>
                  <a:schemeClr val="tx1"/>
                </a:solidFill>
              </a:rPr>
              <a:t>if applicable</a:t>
            </a:r>
          </a:p>
          <a:p>
            <a:pPr marL="336600" lvl="1" indent="-228600">
              <a:buClr>
                <a:schemeClr val="accent5"/>
              </a:buClr>
              <a:buFont typeface="+mj-lt"/>
              <a:buAutoNum type="alphaUcPeriod"/>
            </a:pPr>
            <a:r>
              <a:rPr lang="en-US" sz="1000">
                <a:solidFill>
                  <a:schemeClr val="tx1"/>
                </a:solidFill>
              </a:rPr>
              <a:t>MassHire Career Center to work with employer on:</a:t>
            </a:r>
          </a:p>
          <a:p>
            <a:pPr marL="660600" lvl="2" indent="-228600">
              <a:buClr>
                <a:schemeClr val="accent5"/>
              </a:buClr>
              <a:buFont typeface="+mj-lt"/>
              <a:buAutoNum type="alphaUcPeriod"/>
            </a:pPr>
            <a:r>
              <a:rPr lang="en-US" sz="1000">
                <a:solidFill>
                  <a:schemeClr val="tx1"/>
                </a:solidFill>
              </a:rPr>
              <a:t>Email campaign(s) leveraging UI database</a:t>
            </a:r>
          </a:p>
          <a:p>
            <a:pPr marL="660600" lvl="2" indent="-228600">
              <a:buClr>
                <a:schemeClr val="accent5"/>
              </a:buClr>
              <a:buFont typeface="+mj-lt"/>
              <a:buAutoNum type="alphaUcPeriod"/>
            </a:pPr>
            <a:r>
              <a:rPr lang="en-US" sz="1000">
                <a:solidFill>
                  <a:schemeClr val="tx1"/>
                </a:solidFill>
              </a:rPr>
              <a:t>Virtual job fairs</a:t>
            </a:r>
          </a:p>
          <a:p>
            <a:pPr marL="660600" lvl="2" indent="-228600">
              <a:buClr>
                <a:schemeClr val="accent5"/>
              </a:buClr>
              <a:buFont typeface="+mj-lt"/>
              <a:buAutoNum type="alphaUcPeriod"/>
            </a:pPr>
            <a:r>
              <a:rPr lang="en-US" sz="1000">
                <a:solidFill>
                  <a:schemeClr val="tx1"/>
                </a:solidFill>
              </a:rPr>
              <a:t>Healthcare / Manufacturing Hubs</a:t>
            </a:r>
          </a:p>
          <a:p>
            <a:pPr marL="336600" lvl="1" indent="-228600">
              <a:buClr>
                <a:schemeClr val="accent6"/>
              </a:buClr>
              <a:buFont typeface="+mj-lt"/>
              <a:buAutoNum type="alphaUcPeriod"/>
            </a:pPr>
            <a:r>
              <a:rPr lang="en-US" sz="1000">
                <a:solidFill>
                  <a:srgbClr val="000000"/>
                </a:solidFill>
              </a:rPr>
              <a:t>Find and set up initial call with relevant education / training providers</a:t>
            </a:r>
          </a:p>
          <a:p>
            <a:pPr marL="336600" lvl="1" indent="-228600">
              <a:buClr>
                <a:schemeClr val="accent6"/>
              </a:buClr>
              <a:buFont typeface="+mj-lt"/>
              <a:buAutoNum type="alphaUcPeriod"/>
            </a:pPr>
            <a:r>
              <a:rPr lang="en-US" sz="1000">
                <a:solidFill>
                  <a:schemeClr val="tx1"/>
                </a:solidFill>
              </a:rPr>
              <a:t>Facilitate </a:t>
            </a:r>
            <a:r>
              <a:rPr lang="en-US" sz="1000">
                <a:solidFill>
                  <a:srgbClr val="000000"/>
                </a:solidFill>
              </a:rPr>
              <a:t>education / training providers </a:t>
            </a:r>
            <a:r>
              <a:rPr lang="en-US" sz="1000">
                <a:solidFill>
                  <a:schemeClr val="tx1"/>
                </a:solidFill>
              </a:rPr>
              <a:t>discussions with employer on hiring out of existing programs</a:t>
            </a:r>
          </a:p>
        </p:txBody>
      </p:sp>
      <p:sp>
        <p:nvSpPr>
          <p:cNvPr id="37" name="TextBox 36">
            <a:extLst>
              <a:ext uri="{FF2B5EF4-FFF2-40B4-BE49-F238E27FC236}">
                <a16:creationId xmlns:a16="http://schemas.microsoft.com/office/drawing/2014/main" id="{7C511D18-1179-40B3-9A33-5F9D1D92A30C}"/>
              </a:ext>
            </a:extLst>
          </p:cNvPr>
          <p:cNvSpPr txBox="1"/>
          <p:nvPr/>
        </p:nvSpPr>
        <p:spPr>
          <a:xfrm>
            <a:off x="4084934" y="4889677"/>
            <a:ext cx="3855838" cy="107721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Work with </a:t>
            </a:r>
            <a:r>
              <a:rPr lang="en-US" sz="1000">
                <a:solidFill>
                  <a:srgbClr val="000000"/>
                </a:solidFill>
              </a:rPr>
              <a:t>education / training providers </a:t>
            </a:r>
            <a:r>
              <a:rPr lang="en-US" sz="1000">
                <a:solidFill>
                  <a:schemeClr val="tx1"/>
                </a:solidFill>
              </a:rPr>
              <a:t>to determine best partners / programs based on "</a:t>
            </a:r>
            <a:r>
              <a:rPr lang="en-US" sz="1000" i="1">
                <a:solidFill>
                  <a:srgbClr val="00269E"/>
                </a:solidFill>
              </a:rPr>
              <a:t>Workforce need intake form</a:t>
            </a:r>
            <a:r>
              <a:rPr lang="en-US" sz="1000">
                <a:solidFill>
                  <a:schemeClr val="tx1"/>
                </a:solidFill>
              </a:rPr>
              <a:t>"</a:t>
            </a:r>
          </a:p>
          <a:p>
            <a:pPr marL="336600" lvl="1" indent="-228600">
              <a:buClr>
                <a:schemeClr val="accent6"/>
              </a:buClr>
              <a:buFont typeface="+mj-lt"/>
              <a:buAutoNum type="alphaUcPeriod"/>
            </a:pPr>
            <a:r>
              <a:rPr lang="en-US" sz="1000">
                <a:solidFill>
                  <a:schemeClr val="tx1"/>
                </a:solidFill>
              </a:rPr>
              <a:t>Set up initial </a:t>
            </a:r>
            <a:r>
              <a:rPr lang="en-US" sz="1000">
                <a:solidFill>
                  <a:srgbClr val="000000"/>
                </a:solidFill>
              </a:rPr>
              <a:t>education / training providers </a:t>
            </a:r>
            <a:r>
              <a:rPr lang="en-US" sz="1000">
                <a:solidFill>
                  <a:schemeClr val="tx1"/>
                </a:solidFill>
              </a:rPr>
              <a:t>calls</a:t>
            </a:r>
          </a:p>
          <a:p>
            <a:pPr marL="336600" lvl="1" indent="-228600">
              <a:buClr>
                <a:schemeClr val="accent6"/>
              </a:buClr>
              <a:buFont typeface="+mj-lt"/>
              <a:buAutoNum type="alphaUcPeriod"/>
            </a:pPr>
            <a:r>
              <a:rPr lang="en-US" sz="1000">
                <a:solidFill>
                  <a:schemeClr val="tx1"/>
                </a:solidFill>
              </a:rPr>
              <a:t>Work with employer &amp; </a:t>
            </a:r>
            <a:r>
              <a:rPr lang="en-US" sz="1000">
                <a:solidFill>
                  <a:srgbClr val="000000"/>
                </a:solidFill>
              </a:rPr>
              <a:t>education / training providers </a:t>
            </a:r>
            <a:r>
              <a:rPr lang="en-US" sz="1000">
                <a:solidFill>
                  <a:schemeClr val="tx1"/>
                </a:solidFill>
              </a:rPr>
              <a:t>to determine if a partnership is beneficial</a:t>
            </a:r>
          </a:p>
          <a:p>
            <a:pPr marL="336600" lvl="1" indent="-228600">
              <a:buClr>
                <a:schemeClr val="accent6"/>
              </a:buClr>
              <a:buFont typeface="+mj-lt"/>
              <a:buAutoNum type="alphaUcPeriod"/>
            </a:pPr>
            <a:r>
              <a:rPr lang="en-US" sz="1000">
                <a:solidFill>
                  <a:srgbClr val="000000"/>
                </a:solidFill>
              </a:rPr>
              <a:t>Help employer and education / training providers find grant application and support program design, if necessary</a:t>
            </a:r>
          </a:p>
        </p:txBody>
      </p:sp>
      <p:sp>
        <p:nvSpPr>
          <p:cNvPr id="41" name="TextBox 40">
            <a:extLst>
              <a:ext uri="{FF2B5EF4-FFF2-40B4-BE49-F238E27FC236}">
                <a16:creationId xmlns:a16="http://schemas.microsoft.com/office/drawing/2014/main" id="{B0B5B2CC-70BA-41D2-91DF-FFC325DFC6BF}"/>
              </a:ext>
            </a:extLst>
          </p:cNvPr>
          <p:cNvSpPr txBox="1"/>
          <p:nvPr/>
        </p:nvSpPr>
        <p:spPr>
          <a:xfrm>
            <a:off x="8198548" y="4889677"/>
            <a:ext cx="3448013" cy="1538883"/>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Set up initial MassHire (</a:t>
            </a:r>
            <a:r>
              <a:rPr lang="en-US" sz="1000" err="1">
                <a:solidFill>
                  <a:schemeClr val="tx1"/>
                </a:solidFill>
              </a:rPr>
              <a:t>BSR</a:t>
            </a:r>
            <a:r>
              <a:rPr lang="en-US" sz="1000">
                <a:solidFill>
                  <a:schemeClr val="tx1"/>
                </a:solidFill>
              </a:rPr>
              <a:t> / Workforce Board) &amp; employer meeting – </a:t>
            </a:r>
            <a:r>
              <a:rPr lang="en-US" sz="1000" i="1">
                <a:solidFill>
                  <a:schemeClr val="tx1"/>
                </a:solidFill>
              </a:rPr>
              <a:t>if applicable</a:t>
            </a:r>
          </a:p>
          <a:p>
            <a:pPr marL="336600" lvl="1" indent="-228600">
              <a:buClr>
                <a:schemeClr val="accent5"/>
              </a:buClr>
              <a:buFont typeface="+mj-lt"/>
              <a:buAutoNum type="alphaUcPeriod"/>
            </a:pPr>
            <a:r>
              <a:rPr lang="en-US" sz="1000">
                <a:solidFill>
                  <a:schemeClr val="tx1"/>
                </a:solidFill>
              </a:rPr>
              <a:t>MassHire (</a:t>
            </a:r>
            <a:r>
              <a:rPr lang="en-US" sz="1000" err="1">
                <a:solidFill>
                  <a:schemeClr val="tx1"/>
                </a:solidFill>
              </a:rPr>
              <a:t>BSR</a:t>
            </a:r>
            <a:r>
              <a:rPr lang="en-US" sz="1000">
                <a:solidFill>
                  <a:schemeClr val="tx1"/>
                </a:solidFill>
              </a:rPr>
              <a:t> / Workforce Board) to work with employer to determine if upskilling could be beneficial</a:t>
            </a:r>
          </a:p>
          <a:p>
            <a:pPr marL="336600" lvl="1" indent="-228600">
              <a:buClr>
                <a:schemeClr val="accent5"/>
              </a:buClr>
              <a:buFont typeface="+mj-lt"/>
              <a:buAutoNum type="alphaUcPeriod"/>
            </a:pPr>
            <a:r>
              <a:rPr lang="en-US" sz="1000">
                <a:solidFill>
                  <a:schemeClr val="tx1"/>
                </a:solidFill>
              </a:rPr>
              <a:t>MassHire (</a:t>
            </a:r>
            <a:r>
              <a:rPr lang="en-US" sz="1000" err="1">
                <a:solidFill>
                  <a:schemeClr val="tx1"/>
                </a:solidFill>
              </a:rPr>
              <a:t>BSR</a:t>
            </a:r>
            <a:r>
              <a:rPr lang="en-US" sz="1000">
                <a:solidFill>
                  <a:schemeClr val="tx1"/>
                </a:solidFill>
              </a:rPr>
              <a:t> / Workforce Board) to help employer determine what training program would be best</a:t>
            </a:r>
          </a:p>
          <a:p>
            <a:pPr marL="336600" lvl="1" indent="-228600">
              <a:buClr>
                <a:schemeClr val="accent5"/>
              </a:buClr>
              <a:buFont typeface="+mj-lt"/>
              <a:buAutoNum type="alphaUcPeriod"/>
            </a:pPr>
            <a:r>
              <a:rPr lang="en-US" sz="1000">
                <a:solidFill>
                  <a:schemeClr val="tx1"/>
                </a:solidFill>
              </a:rPr>
              <a:t>MassHire (</a:t>
            </a:r>
            <a:r>
              <a:rPr lang="en-US" sz="1000" err="1">
                <a:solidFill>
                  <a:schemeClr val="tx1"/>
                </a:solidFill>
              </a:rPr>
              <a:t>BSR</a:t>
            </a:r>
            <a:r>
              <a:rPr lang="en-US" sz="1000">
                <a:solidFill>
                  <a:schemeClr val="tx1"/>
                </a:solidFill>
              </a:rPr>
              <a:t> / Workforce Board) to find a potential training provider</a:t>
            </a:r>
            <a:endParaRPr lang="en-US" sz="1000">
              <a:solidFill>
                <a:srgbClr val="FF0000"/>
              </a:solidFill>
            </a:endParaRPr>
          </a:p>
          <a:p>
            <a:pPr marL="336600" lvl="1" indent="-228600">
              <a:buClr>
                <a:schemeClr val="accent5"/>
              </a:buClr>
              <a:buFont typeface="+mj-lt"/>
              <a:buAutoNum type="alphaUcPeriod"/>
            </a:pPr>
            <a:r>
              <a:rPr lang="en-US" sz="1000">
                <a:solidFill>
                  <a:schemeClr val="tx1"/>
                </a:solidFill>
              </a:rPr>
              <a:t>MassHire (</a:t>
            </a:r>
            <a:r>
              <a:rPr lang="en-US" sz="1000" err="1">
                <a:solidFill>
                  <a:schemeClr val="tx1"/>
                </a:solidFill>
              </a:rPr>
              <a:t>BSR</a:t>
            </a:r>
            <a:r>
              <a:rPr lang="en-US" sz="1000">
                <a:solidFill>
                  <a:schemeClr val="tx1"/>
                </a:solidFill>
              </a:rPr>
              <a:t> / Workforce Board) to help employer with program design and applying for </a:t>
            </a:r>
            <a:r>
              <a:rPr lang="en-US" sz="1000" err="1">
                <a:solidFill>
                  <a:schemeClr val="tx1"/>
                </a:solidFill>
              </a:rPr>
              <a:t>WTFP</a:t>
            </a:r>
            <a:endParaRPr lang="en-US" sz="1000">
              <a:solidFill>
                <a:schemeClr val="tx1"/>
              </a:solidFill>
            </a:endParaRPr>
          </a:p>
        </p:txBody>
      </p:sp>
      <p:sp>
        <p:nvSpPr>
          <p:cNvPr id="64" name="TextBox 63">
            <a:extLst>
              <a:ext uri="{FF2B5EF4-FFF2-40B4-BE49-F238E27FC236}">
                <a16:creationId xmlns:a16="http://schemas.microsoft.com/office/drawing/2014/main" id="{717F1CDF-3161-42D7-A551-16E723AA672C}"/>
              </a:ext>
            </a:extLst>
          </p:cNvPr>
          <p:cNvSpPr txBox="1"/>
          <p:nvPr/>
        </p:nvSpPr>
        <p:spPr>
          <a:xfrm>
            <a:off x="462685" y="4698630"/>
            <a:ext cx="3364800" cy="1538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i="1">
                <a:solidFill>
                  <a:srgbClr val="6E6F73"/>
                </a:solidFill>
              </a:rPr>
              <a:t>Hire individuals for job openings with candidates available</a:t>
            </a:r>
          </a:p>
        </p:txBody>
      </p:sp>
      <p:sp>
        <p:nvSpPr>
          <p:cNvPr id="67" name="TextBox 66">
            <a:extLst>
              <a:ext uri="{FF2B5EF4-FFF2-40B4-BE49-F238E27FC236}">
                <a16:creationId xmlns:a16="http://schemas.microsoft.com/office/drawing/2014/main" id="{314B9A67-92A5-4906-A82A-E5FB4AD5CE5E}"/>
              </a:ext>
            </a:extLst>
          </p:cNvPr>
          <p:cNvSpPr txBox="1"/>
          <p:nvPr/>
        </p:nvSpPr>
        <p:spPr>
          <a:xfrm>
            <a:off x="4242673" y="4698630"/>
            <a:ext cx="3540686" cy="1538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i="1">
                <a:solidFill>
                  <a:srgbClr val="6E6F73"/>
                </a:solidFill>
              </a:rPr>
              <a:t>Hire individuals with specific credentials not available today</a:t>
            </a:r>
          </a:p>
        </p:txBody>
      </p:sp>
      <p:sp>
        <p:nvSpPr>
          <p:cNvPr id="69" name="TextBox 68">
            <a:extLst>
              <a:ext uri="{FF2B5EF4-FFF2-40B4-BE49-F238E27FC236}">
                <a16:creationId xmlns:a16="http://schemas.microsoft.com/office/drawing/2014/main" id="{160132BC-0FC0-4744-826B-02CEA3046FE4}"/>
              </a:ext>
            </a:extLst>
          </p:cNvPr>
          <p:cNvSpPr txBox="1"/>
          <p:nvPr/>
        </p:nvSpPr>
        <p:spPr>
          <a:xfrm>
            <a:off x="8198546" y="4698630"/>
            <a:ext cx="3540686" cy="1538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i="1">
                <a:solidFill>
                  <a:srgbClr val="6E6F73"/>
                </a:solidFill>
              </a:rPr>
              <a:t>Company specific training for existing workers</a:t>
            </a:r>
          </a:p>
        </p:txBody>
      </p:sp>
      <p:cxnSp>
        <p:nvCxnSpPr>
          <p:cNvPr id="6" name="Straight Arrow Connector 5">
            <a:extLst>
              <a:ext uri="{FF2B5EF4-FFF2-40B4-BE49-F238E27FC236}">
                <a16:creationId xmlns:a16="http://schemas.microsoft.com/office/drawing/2014/main" id="{4672DB09-BA98-4E4C-9748-0213C9934E6A}"/>
              </a:ext>
            </a:extLst>
          </p:cNvPr>
          <p:cNvCxnSpPr>
            <a:cxnSpLocks/>
            <a:endCxn id="37" idx="1"/>
          </p:cNvCxnSpPr>
          <p:nvPr/>
        </p:nvCxnSpPr>
        <p:spPr>
          <a:xfrm flipV="1">
            <a:off x="3728624" y="5428286"/>
            <a:ext cx="356310" cy="365550"/>
          </a:xfrm>
          <a:prstGeom prst="straightConnector1">
            <a:avLst/>
          </a:prstGeom>
          <a:ln>
            <a:prstDash val="sysDot"/>
            <a:headEnd type="triangle"/>
            <a:tailEnd type="triangle"/>
          </a:ln>
        </p:spPr>
        <p:style>
          <a:lnRef idx="1">
            <a:schemeClr val="accent6"/>
          </a:lnRef>
          <a:fillRef idx="0">
            <a:schemeClr val="accent6"/>
          </a:fillRef>
          <a:effectRef idx="0">
            <a:schemeClr val="accent6"/>
          </a:effectRef>
          <a:fontRef idx="minor">
            <a:schemeClr val="tx1"/>
          </a:fontRef>
        </p:style>
      </p:cxnSp>
      <p:sp>
        <p:nvSpPr>
          <p:cNvPr id="55" name="NavigationTriangle">
            <a:extLst>
              <a:ext uri="{FF2B5EF4-FFF2-40B4-BE49-F238E27FC236}">
                <a16:creationId xmlns:a16="http://schemas.microsoft.com/office/drawing/2014/main" id="{E2F73FDE-92AE-44F5-83A0-E823D5F86927}"/>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9" name="NavigationIcon">
            <a:extLst>
              <a:ext uri="{FF2B5EF4-FFF2-40B4-BE49-F238E27FC236}">
                <a16:creationId xmlns:a16="http://schemas.microsoft.com/office/drawing/2014/main" id="{A6C58C1C-862B-49C8-A201-76E6231D59E5}"/>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2</a:t>
            </a:r>
          </a:p>
        </p:txBody>
      </p:sp>
      <p:sp>
        <p:nvSpPr>
          <p:cNvPr id="60" name="Textfeld 1">
            <a:extLst>
              <a:ext uri="{FF2B5EF4-FFF2-40B4-BE49-F238E27FC236}">
                <a16:creationId xmlns:a16="http://schemas.microsoft.com/office/drawing/2014/main" id="{250FADF7-AC20-47DA-BCE9-07DBA03086EC}"/>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77" name="ee4pFootnotes">
            <a:extLst>
              <a:ext uri="{FF2B5EF4-FFF2-40B4-BE49-F238E27FC236}">
                <a16:creationId xmlns:a16="http://schemas.microsoft.com/office/drawing/2014/main" id="{C6054319-E224-4EE5-BF12-083F52431C80}"/>
              </a:ext>
            </a:extLst>
          </p:cNvPr>
          <p:cNvSpPr>
            <a:spLocks noChangeArrowheads="1"/>
          </p:cNvSpPr>
          <p:nvPr/>
        </p:nvSpPr>
        <p:spPr bwMode="auto">
          <a:xfrm>
            <a:off x="462684" y="6528594"/>
            <a:ext cx="3751091"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 Workforce Board to support MM as needed</a:t>
            </a:r>
          </a:p>
        </p:txBody>
      </p:sp>
    </p:spTree>
    <p:extLst>
      <p:ext uri="{BB962C8B-B14F-4D97-AF65-F5344CB8AC3E}">
        <p14:creationId xmlns:p14="http://schemas.microsoft.com/office/powerpoint/2010/main" val="3787472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23CD9E-F15E-4CE9-B692-B5A36F50F6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1" imgH="363" progId="TCLayout.ActiveDocument.1">
                  <p:embed/>
                </p:oleObj>
              </mc:Choice>
              <mc:Fallback>
                <p:oleObj name="think-cell Slide" r:id="rId5" imgW="351" imgH="363" progId="TCLayout.ActiveDocument.1">
                  <p:embed/>
                  <p:pic>
                    <p:nvPicPr>
                      <p:cNvPr id="5" name="Object 4" hidden="1">
                        <a:extLst>
                          <a:ext uri="{FF2B5EF4-FFF2-40B4-BE49-F238E27FC236}">
                            <a16:creationId xmlns:a16="http://schemas.microsoft.com/office/drawing/2014/main" id="{DD23CD9E-F15E-4CE9-B692-B5A36F50F6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AB43ACA9-2508-46F2-BC7E-886B636099B3}"/>
              </a:ext>
            </a:extLst>
          </p:cNvPr>
          <p:cNvCxnSpPr>
            <a:cxnSpLocks/>
            <a:stCxn id="21" idx="2"/>
            <a:endCxn id="62" idx="0"/>
          </p:cNvCxnSpPr>
          <p:nvPr/>
        </p:nvCxnSpPr>
        <p:spPr>
          <a:xfrm>
            <a:off x="6013016" y="4640639"/>
            <a:ext cx="1" cy="1574197"/>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E1AC50-E905-4AB7-BD82-4013C7AC69FA}"/>
              </a:ext>
            </a:extLst>
          </p:cNvPr>
          <p:cNvCxnSpPr>
            <a:cxnSpLocks/>
            <a:stCxn id="27" idx="2"/>
            <a:endCxn id="29" idx="0"/>
          </p:cNvCxnSpPr>
          <p:nvPr/>
        </p:nvCxnSpPr>
        <p:spPr>
          <a:xfrm>
            <a:off x="2068327" y="1599634"/>
            <a:ext cx="0" cy="2106963"/>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B0F144-F455-4679-9AF6-03A5F8CC6A64}"/>
              </a:ext>
            </a:extLst>
          </p:cNvPr>
          <p:cNvSpPr>
            <a:spLocks noGrp="1"/>
          </p:cNvSpPr>
          <p:nvPr>
            <p:ph type="title"/>
          </p:nvPr>
        </p:nvSpPr>
        <p:spPr>
          <a:xfrm>
            <a:off x="462685" y="572173"/>
            <a:ext cx="10254932" cy="498598"/>
          </a:xfrm>
          <a:prstGeom prst="rect">
            <a:avLst/>
          </a:prstGeom>
        </p:spPr>
        <p:txBody>
          <a:bodyPr vert="horz" wrap="square">
            <a:spAutoFit/>
          </a:bodyPr>
          <a:lstStyle/>
          <a:p>
            <a:pPr>
              <a:buSzPts val="3400"/>
            </a:pPr>
            <a:r>
              <a:rPr lang="en-US" sz="2000"/>
              <a:t>Action plan to effectively engage employers to support their workforce needs</a:t>
            </a:r>
            <a:br>
              <a:rPr lang="en-US" sz="2400"/>
            </a:br>
            <a:r>
              <a:rPr lang="en-US" sz="1600" b="0" i="1">
                <a:solidFill>
                  <a:srgbClr val="000000"/>
                </a:solidFill>
              </a:rPr>
              <a:t>Based on an employer identified by an industry partner</a:t>
            </a:r>
            <a:endParaRPr lang="en-US" sz="2400" b="0" i="1">
              <a:solidFill>
                <a:srgbClr val="000000"/>
              </a:solidFill>
            </a:endParaRPr>
          </a:p>
        </p:txBody>
      </p:sp>
      <p:sp>
        <p:nvSpPr>
          <p:cNvPr id="50" name="Text Placeholder 49">
            <a:extLst>
              <a:ext uri="{FF2B5EF4-FFF2-40B4-BE49-F238E27FC236}">
                <a16:creationId xmlns:a16="http://schemas.microsoft.com/office/drawing/2014/main" id="{F64E0705-A5DB-43D1-BBF2-BFA1AD32422A}"/>
              </a:ext>
            </a:extLst>
          </p:cNvPr>
          <p:cNvSpPr>
            <a:spLocks noGrp="1"/>
          </p:cNvSpPr>
          <p:nvPr>
            <p:ph type="body" sz="quarter" idx="11"/>
          </p:nvPr>
        </p:nvSpPr>
        <p:spPr/>
        <p:txBody>
          <a:bodyPr/>
          <a:lstStyle/>
          <a:p>
            <a:endParaRPr lang="en-US"/>
          </a:p>
        </p:txBody>
      </p:sp>
      <p:sp>
        <p:nvSpPr>
          <p:cNvPr id="21" name="TextBox 20">
            <a:extLst>
              <a:ext uri="{FF2B5EF4-FFF2-40B4-BE49-F238E27FC236}">
                <a16:creationId xmlns:a16="http://schemas.microsoft.com/office/drawing/2014/main" id="{8B82ABD7-6166-40DD-B446-63F9D1ADF421}"/>
              </a:ext>
            </a:extLst>
          </p:cNvPr>
          <p:cNvSpPr txBox="1"/>
          <p:nvPr/>
        </p:nvSpPr>
        <p:spPr>
          <a:xfrm>
            <a:off x="5031937" y="4380964"/>
            <a:ext cx="1962158"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Future Pipeline</a:t>
            </a:r>
          </a:p>
        </p:txBody>
      </p:sp>
      <p:sp>
        <p:nvSpPr>
          <p:cNvPr id="22" name="TextBox 21">
            <a:extLst>
              <a:ext uri="{FF2B5EF4-FFF2-40B4-BE49-F238E27FC236}">
                <a16:creationId xmlns:a16="http://schemas.microsoft.com/office/drawing/2014/main" id="{5092DAAB-A296-4FDF-8042-DA445625DE7E}"/>
              </a:ext>
            </a:extLst>
          </p:cNvPr>
          <p:cNvSpPr txBox="1"/>
          <p:nvPr/>
        </p:nvSpPr>
        <p:spPr>
          <a:xfrm>
            <a:off x="3827483" y="1242941"/>
            <a:ext cx="97608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b="1">
                <a:solidFill>
                  <a:srgbClr val="000000"/>
                </a:solidFill>
              </a:rPr>
              <a:t>Actions</a:t>
            </a:r>
          </a:p>
        </p:txBody>
      </p:sp>
      <p:sp>
        <p:nvSpPr>
          <p:cNvPr id="23" name="TextBox 22">
            <a:extLst>
              <a:ext uri="{FF2B5EF4-FFF2-40B4-BE49-F238E27FC236}">
                <a16:creationId xmlns:a16="http://schemas.microsoft.com/office/drawing/2014/main" id="{A1225CA6-DEBE-4681-AD56-6C0AC31458FE}"/>
              </a:ext>
            </a:extLst>
          </p:cNvPr>
          <p:cNvSpPr txBox="1"/>
          <p:nvPr/>
        </p:nvSpPr>
        <p:spPr>
          <a:xfrm>
            <a:off x="3815453" y="1986127"/>
            <a:ext cx="7831117" cy="123110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tx2"/>
              </a:buClr>
              <a:buFont typeface="+mj-lt"/>
              <a:buAutoNum type="alphaUcPeriod"/>
            </a:pPr>
            <a:r>
              <a:rPr lang="en-US" sz="1000">
                <a:solidFill>
                  <a:schemeClr val="tx1"/>
                </a:solidFill>
              </a:rPr>
              <a:t>IP to share "</a:t>
            </a:r>
            <a:r>
              <a:rPr lang="en-US" sz="1000" i="1">
                <a:solidFill>
                  <a:schemeClr val="tx2">
                    <a:lumMod val="100000"/>
                  </a:schemeClr>
                </a:solidFill>
                <a:ea typeface="+mj-ea"/>
                <a:cs typeface="+mj-cs"/>
                <a:sym typeface="+mj-lt"/>
              </a:rPr>
              <a:t>Initial engagement materials</a:t>
            </a:r>
            <a:r>
              <a:rPr lang="en-US" sz="1000">
                <a:solidFill>
                  <a:schemeClr val="tx1"/>
                </a:solidFill>
              </a:rPr>
              <a:t>" and "</a:t>
            </a:r>
            <a:r>
              <a:rPr lang="en-US" sz="1000" i="1">
                <a:solidFill>
                  <a:schemeClr val="tx2">
                    <a:lumMod val="100000"/>
                  </a:schemeClr>
                </a:solidFill>
                <a:ea typeface="+mj-ea"/>
                <a:cs typeface="+mj-cs"/>
              </a:rPr>
              <a:t>Workforce need intake form</a:t>
            </a:r>
            <a:r>
              <a:rPr lang="en-US" sz="1000">
                <a:solidFill>
                  <a:schemeClr val="tx1"/>
                </a:solidFill>
              </a:rPr>
              <a:t>" with employer</a:t>
            </a:r>
          </a:p>
          <a:p>
            <a:pPr marL="336600" lvl="1" indent="-228600">
              <a:buClr>
                <a:schemeClr val="tx2"/>
              </a:buClr>
              <a:buFont typeface="+mj-lt"/>
              <a:buAutoNum type="alphaUcPeriod"/>
            </a:pPr>
            <a:r>
              <a:rPr lang="en-US" sz="1000">
                <a:solidFill>
                  <a:schemeClr val="tx1"/>
                </a:solidFill>
              </a:rPr>
              <a:t>IP to ask employer to share completed "</a:t>
            </a:r>
            <a:r>
              <a:rPr lang="en-US" sz="1000" i="1">
                <a:solidFill>
                  <a:srgbClr val="00269E"/>
                </a:solidFill>
              </a:rPr>
              <a:t>Workforce need intake form</a:t>
            </a:r>
            <a:r>
              <a:rPr lang="en-US" sz="1000">
                <a:solidFill>
                  <a:schemeClr val="tx1"/>
                </a:solidFill>
              </a:rPr>
              <a:t>" &amp; existing training partnerships in a week</a:t>
            </a:r>
          </a:p>
          <a:p>
            <a:pPr marL="336600" lvl="1" indent="-228600">
              <a:buClr>
                <a:schemeClr val="tx2"/>
              </a:buClr>
              <a:buFont typeface="+mj-lt"/>
              <a:buAutoNum type="alphaUcPeriod"/>
            </a:pPr>
            <a:r>
              <a:rPr lang="en-US" sz="1000">
                <a:solidFill>
                  <a:schemeClr val="tx1"/>
                </a:solidFill>
              </a:rPr>
              <a:t>IP to use the completed "</a:t>
            </a:r>
            <a:r>
              <a:rPr lang="en-US" sz="1000" i="1">
                <a:solidFill>
                  <a:srgbClr val="00269E"/>
                </a:solidFill>
              </a:rPr>
              <a:t>Workforce need intake form</a:t>
            </a:r>
            <a:r>
              <a:rPr lang="en-US" sz="1000">
                <a:solidFill>
                  <a:schemeClr val="tx1"/>
                </a:solidFill>
              </a:rPr>
              <a:t>" to fill in the number of positions and job types by channel in the "</a:t>
            </a:r>
            <a:r>
              <a:rPr lang="en-US" sz="1000" i="1">
                <a:solidFill>
                  <a:srgbClr val="00269E"/>
                </a:solidFill>
              </a:rPr>
              <a:t>Workforce need support plan</a:t>
            </a:r>
            <a:r>
              <a:rPr lang="en-US" sz="1000">
                <a:solidFill>
                  <a:schemeClr val="tx1"/>
                </a:solidFill>
              </a:rPr>
              <a:t>"</a:t>
            </a:r>
          </a:p>
          <a:p>
            <a:pPr marL="336600" lvl="1" indent="-228600">
              <a:buClr>
                <a:schemeClr val="tx2"/>
              </a:buClr>
              <a:buFont typeface="+mj-lt"/>
              <a:buAutoNum type="alphaUcPeriod"/>
            </a:pPr>
            <a:r>
              <a:rPr lang="en-US" sz="1000">
                <a:solidFill>
                  <a:schemeClr val="tx1"/>
                </a:solidFill>
              </a:rPr>
              <a:t>IP to update "</a:t>
            </a:r>
            <a:r>
              <a:rPr lang="en-US" sz="1000" i="1">
                <a:solidFill>
                  <a:srgbClr val="00269E"/>
                </a:solidFill>
              </a:rPr>
              <a:t>Internal employer tracker</a:t>
            </a:r>
            <a:r>
              <a:rPr lang="en-US" sz="1000">
                <a:solidFill>
                  <a:schemeClr val="tx1"/>
                </a:solidFill>
              </a:rPr>
              <a:t>" based on conversation</a:t>
            </a:r>
          </a:p>
          <a:p>
            <a:pPr marL="336600" lvl="1" indent="-228600">
              <a:buClr>
                <a:schemeClr val="accent6"/>
              </a:buClr>
              <a:buFont typeface="+mj-lt"/>
              <a:buAutoNum type="alphaUcPeriod"/>
            </a:pPr>
            <a:r>
              <a:rPr lang="en-US" sz="1000">
                <a:solidFill>
                  <a:schemeClr val="tx1"/>
                </a:solidFill>
              </a:rPr>
              <a:t>MM to update MOSES based on conversation</a:t>
            </a:r>
          </a:p>
          <a:p>
            <a:pPr marL="336600" lvl="1" indent="-228600">
              <a:buClr>
                <a:schemeClr val="tx2"/>
              </a:buClr>
              <a:buFont typeface="+mj-lt"/>
              <a:buAutoNum type="alphaUcPeriod"/>
            </a:pPr>
            <a:r>
              <a:rPr lang="en-US" sz="1000">
                <a:solidFill>
                  <a:schemeClr val="tx1"/>
                </a:solidFill>
              </a:rPr>
              <a:t>IP to share completed "</a:t>
            </a:r>
            <a:r>
              <a:rPr lang="en-US" sz="1000" i="1">
                <a:solidFill>
                  <a:srgbClr val="00269E"/>
                </a:solidFill>
              </a:rPr>
              <a:t>Workforce need intake form" </a:t>
            </a:r>
            <a:r>
              <a:rPr lang="en-US" sz="1000">
                <a:solidFill>
                  <a:srgbClr val="000000"/>
                </a:solidFill>
              </a:rPr>
              <a:t>and partial </a:t>
            </a:r>
            <a:r>
              <a:rPr lang="en-US" sz="1000">
                <a:solidFill>
                  <a:schemeClr val="tx1"/>
                </a:solidFill>
              </a:rPr>
              <a:t>"</a:t>
            </a:r>
            <a:r>
              <a:rPr lang="en-US" sz="1000" i="1">
                <a:solidFill>
                  <a:srgbClr val="00269E"/>
                </a:solidFill>
              </a:rPr>
              <a:t>Workforce need support plan</a:t>
            </a:r>
            <a:r>
              <a:rPr lang="en-US" sz="1000">
                <a:solidFill>
                  <a:schemeClr val="tx1"/>
                </a:solidFill>
              </a:rPr>
              <a:t>" with MM</a:t>
            </a:r>
          </a:p>
          <a:p>
            <a:pPr marL="336600" lvl="1" indent="-228600">
              <a:buClr>
                <a:schemeClr val="accent6"/>
              </a:buClr>
              <a:buFont typeface="+mj-lt"/>
              <a:buAutoNum type="alphaUcPeriod"/>
            </a:pPr>
            <a:r>
              <a:rPr lang="en-US" sz="1000">
                <a:solidFill>
                  <a:schemeClr val="tx1"/>
                </a:solidFill>
              </a:rPr>
              <a:t>MM to share "</a:t>
            </a:r>
            <a:r>
              <a:rPr lang="en-US" sz="1000" i="1">
                <a:solidFill>
                  <a:srgbClr val="00269E"/>
                </a:solidFill>
              </a:rPr>
              <a:t>Workforce need intake form" </a:t>
            </a:r>
            <a:r>
              <a:rPr lang="en-US" sz="1000">
                <a:solidFill>
                  <a:srgbClr val="000000"/>
                </a:solidFill>
              </a:rPr>
              <a:t>and </a:t>
            </a:r>
            <a:r>
              <a:rPr lang="en-US" sz="1000">
                <a:solidFill>
                  <a:schemeClr val="tx1"/>
                </a:solidFill>
              </a:rPr>
              <a:t>"</a:t>
            </a:r>
            <a:r>
              <a:rPr lang="en-US" sz="1000" i="1">
                <a:solidFill>
                  <a:srgbClr val="00269E"/>
                </a:solidFill>
              </a:rPr>
              <a:t>Workforce need support plan</a:t>
            </a:r>
            <a:r>
              <a:rPr lang="en-US" sz="1000">
                <a:solidFill>
                  <a:schemeClr val="tx1"/>
                </a:solidFill>
              </a:rPr>
              <a:t>" with relevant contacts (e.g., </a:t>
            </a:r>
            <a:r>
              <a:rPr lang="en-US" sz="1000" err="1">
                <a:solidFill>
                  <a:schemeClr val="tx1"/>
                </a:solidFill>
              </a:rPr>
              <a:t>BSRs</a:t>
            </a:r>
            <a:r>
              <a:rPr lang="en-US" sz="1000">
                <a:solidFill>
                  <a:schemeClr val="tx1"/>
                </a:solidFill>
              </a:rPr>
              <a:t>, MassHire, etc.)</a:t>
            </a:r>
          </a:p>
        </p:txBody>
      </p:sp>
      <p:sp>
        <p:nvSpPr>
          <p:cNvPr id="27" name="TextBox 26">
            <a:extLst>
              <a:ext uri="{FF2B5EF4-FFF2-40B4-BE49-F238E27FC236}">
                <a16:creationId xmlns:a16="http://schemas.microsoft.com/office/drawing/2014/main" id="{78F67561-A5BE-4D87-9447-6008532C1F30}"/>
              </a:ext>
            </a:extLst>
          </p:cNvPr>
          <p:cNvSpPr txBox="1"/>
          <p:nvPr/>
        </p:nvSpPr>
        <p:spPr>
          <a:xfrm>
            <a:off x="563370" y="1236458"/>
            <a:ext cx="3009913" cy="363176"/>
          </a:xfrm>
          <a:prstGeom prst="rect">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Connect with a Market Maker</a:t>
            </a:r>
          </a:p>
        </p:txBody>
      </p:sp>
      <p:sp>
        <p:nvSpPr>
          <p:cNvPr id="28" name="TextBox 27">
            <a:extLst>
              <a:ext uri="{FF2B5EF4-FFF2-40B4-BE49-F238E27FC236}">
                <a16:creationId xmlns:a16="http://schemas.microsoft.com/office/drawing/2014/main" id="{8E90B4A7-1980-465B-84B5-6C6406C14DC6}"/>
              </a:ext>
            </a:extLst>
          </p:cNvPr>
          <p:cNvSpPr txBox="1"/>
          <p:nvPr/>
        </p:nvSpPr>
        <p:spPr>
          <a:xfrm>
            <a:off x="3815453" y="3258161"/>
            <a:ext cx="7780325"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rgbClr val="000000"/>
                </a:solidFill>
              </a:rPr>
              <a:t>MM to map out support by channel / job type in the </a:t>
            </a:r>
            <a:r>
              <a:rPr lang="en-US" sz="1000">
                <a:solidFill>
                  <a:schemeClr val="tx1"/>
                </a:solidFill>
              </a:rPr>
              <a:t>"</a:t>
            </a:r>
            <a:r>
              <a:rPr lang="en-US" sz="1000" i="1">
                <a:solidFill>
                  <a:srgbClr val="00269E"/>
                </a:solidFill>
              </a:rPr>
              <a:t>Workforce need support plan,</a:t>
            </a:r>
            <a:r>
              <a:rPr lang="en-US" sz="1000">
                <a:solidFill>
                  <a:schemeClr val="tx1"/>
                </a:solidFill>
              </a:rPr>
              <a:t>"</a:t>
            </a:r>
            <a:r>
              <a:rPr lang="en-US" sz="1000">
                <a:solidFill>
                  <a:srgbClr val="000000"/>
                </a:solidFill>
              </a:rPr>
              <a:t> factoring in previous / existing MassHire and other state / regional relationships</a:t>
            </a:r>
          </a:p>
          <a:p>
            <a:pPr marL="336600" lvl="1" indent="-228600">
              <a:buClr>
                <a:schemeClr val="accent6"/>
              </a:buClr>
              <a:buFont typeface="+mj-lt"/>
              <a:buAutoNum type="alphaUcPeriod"/>
            </a:pPr>
            <a:r>
              <a:rPr lang="en-US" sz="1000">
                <a:solidFill>
                  <a:schemeClr val="tx1"/>
                </a:solidFill>
              </a:rPr>
              <a:t>MM to align with IP on the "</a:t>
            </a:r>
            <a:r>
              <a:rPr lang="en-US" sz="1000" i="1">
                <a:solidFill>
                  <a:srgbClr val="00269E"/>
                </a:solidFill>
              </a:rPr>
              <a:t>Workforce need support plan</a:t>
            </a:r>
            <a:r>
              <a:rPr lang="en-US" sz="1000">
                <a:solidFill>
                  <a:schemeClr val="tx1"/>
                </a:solidFill>
              </a:rPr>
              <a:t>"; once aligned, share  with regional contacts &amp; potential training providers</a:t>
            </a:r>
          </a:p>
          <a:p>
            <a:pPr marL="336600" lvl="1" indent="-228600">
              <a:buClr>
                <a:schemeClr val="tx2"/>
              </a:buClr>
              <a:buFont typeface="+mj-lt"/>
              <a:buAutoNum type="alphaUcPeriod"/>
            </a:pPr>
            <a:r>
              <a:rPr lang="en-US" sz="1000">
                <a:solidFill>
                  <a:schemeClr val="tx1"/>
                </a:solidFill>
              </a:rPr>
              <a:t>IP to update "</a:t>
            </a:r>
            <a:r>
              <a:rPr lang="en-US" sz="1000" i="1">
                <a:solidFill>
                  <a:srgbClr val="00269E"/>
                </a:solidFill>
              </a:rPr>
              <a:t>Internal employer tracker</a:t>
            </a:r>
            <a:r>
              <a:rPr lang="en-US" sz="1000">
                <a:solidFill>
                  <a:schemeClr val="tx1"/>
                </a:solidFill>
              </a:rPr>
              <a:t>" based on conversation</a:t>
            </a:r>
          </a:p>
        </p:txBody>
      </p:sp>
      <p:sp>
        <p:nvSpPr>
          <p:cNvPr id="29" name="TextBox 28">
            <a:extLst>
              <a:ext uri="{FF2B5EF4-FFF2-40B4-BE49-F238E27FC236}">
                <a16:creationId xmlns:a16="http://schemas.microsoft.com/office/drawing/2014/main" id="{501FB989-AD6F-4A90-ADAF-931EA24BBD4C}"/>
              </a:ext>
            </a:extLst>
          </p:cNvPr>
          <p:cNvSpPr txBox="1"/>
          <p:nvPr/>
        </p:nvSpPr>
        <p:spPr>
          <a:xfrm>
            <a:off x="563370" y="3706597"/>
            <a:ext cx="3009913"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Share support plan with employer </a:t>
            </a:r>
          </a:p>
        </p:txBody>
      </p:sp>
      <p:sp>
        <p:nvSpPr>
          <p:cNvPr id="30" name="TextBox 29">
            <a:extLst>
              <a:ext uri="{FF2B5EF4-FFF2-40B4-BE49-F238E27FC236}">
                <a16:creationId xmlns:a16="http://schemas.microsoft.com/office/drawing/2014/main" id="{74BED60B-84EF-468F-942B-E7AD06D270CA}"/>
              </a:ext>
            </a:extLst>
          </p:cNvPr>
          <p:cNvSpPr txBox="1"/>
          <p:nvPr/>
        </p:nvSpPr>
        <p:spPr>
          <a:xfrm>
            <a:off x="3815453" y="3957268"/>
            <a:ext cx="7780321"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MM to ask employer to agree on proposed support plan within a week</a:t>
            </a:r>
          </a:p>
          <a:p>
            <a:pPr marL="336600" lvl="1" indent="-228600">
              <a:buClr>
                <a:schemeClr val="accent6"/>
              </a:buClr>
              <a:buFont typeface="+mj-lt"/>
              <a:buAutoNum type="alphaUcPeriod"/>
            </a:pPr>
            <a:r>
              <a:rPr lang="en-US" sz="1000">
                <a:solidFill>
                  <a:schemeClr val="tx1"/>
                </a:solidFill>
              </a:rPr>
              <a:t>MM and MassHire to begin actioning on support by once agreed with the employer</a:t>
            </a:r>
          </a:p>
        </p:txBody>
      </p:sp>
      <p:sp>
        <p:nvSpPr>
          <p:cNvPr id="31" name="TextBox 30">
            <a:extLst>
              <a:ext uri="{FF2B5EF4-FFF2-40B4-BE49-F238E27FC236}">
                <a16:creationId xmlns:a16="http://schemas.microsoft.com/office/drawing/2014/main" id="{194CD807-4F1C-40F2-974E-22E4DBF46B01}"/>
              </a:ext>
            </a:extLst>
          </p:cNvPr>
          <p:cNvSpPr txBox="1"/>
          <p:nvPr/>
        </p:nvSpPr>
        <p:spPr>
          <a:xfrm>
            <a:off x="1086238" y="4380964"/>
            <a:ext cx="1962158"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Immediate Hiring</a:t>
            </a:r>
          </a:p>
        </p:txBody>
      </p:sp>
      <p:sp>
        <p:nvSpPr>
          <p:cNvPr id="32" name="TextBox 31">
            <a:extLst>
              <a:ext uri="{FF2B5EF4-FFF2-40B4-BE49-F238E27FC236}">
                <a16:creationId xmlns:a16="http://schemas.microsoft.com/office/drawing/2014/main" id="{6B6AF71D-B117-4E7B-B76F-28FE6E5B1B7D}"/>
              </a:ext>
            </a:extLst>
          </p:cNvPr>
          <p:cNvSpPr txBox="1"/>
          <p:nvPr/>
        </p:nvSpPr>
        <p:spPr>
          <a:xfrm>
            <a:off x="8779973" y="4380964"/>
            <a:ext cx="2199503"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Upskilling Incumbents</a:t>
            </a:r>
          </a:p>
        </p:txBody>
      </p:sp>
      <p:sp>
        <p:nvSpPr>
          <p:cNvPr id="37" name="TextBox 36">
            <a:extLst>
              <a:ext uri="{FF2B5EF4-FFF2-40B4-BE49-F238E27FC236}">
                <a16:creationId xmlns:a16="http://schemas.microsoft.com/office/drawing/2014/main" id="{7C511D18-1179-40B3-9A33-5F9D1D92A30C}"/>
              </a:ext>
            </a:extLst>
          </p:cNvPr>
          <p:cNvSpPr txBox="1"/>
          <p:nvPr/>
        </p:nvSpPr>
        <p:spPr>
          <a:xfrm>
            <a:off x="4074062" y="4810165"/>
            <a:ext cx="3866710" cy="1231106"/>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MM to work with </a:t>
            </a:r>
            <a:r>
              <a:rPr lang="en-US" sz="1000">
                <a:solidFill>
                  <a:srgbClr val="000000"/>
                </a:solidFill>
              </a:rPr>
              <a:t>education / training providers </a:t>
            </a:r>
            <a:r>
              <a:rPr lang="en-US" sz="1000">
                <a:solidFill>
                  <a:schemeClr val="tx1"/>
                </a:solidFill>
              </a:rPr>
              <a:t>to </a:t>
            </a:r>
            <a:br>
              <a:rPr lang="en-US" sz="1000">
                <a:solidFill>
                  <a:schemeClr val="tx1"/>
                </a:solidFill>
              </a:rPr>
            </a:br>
            <a:r>
              <a:rPr lang="en-US" sz="1000">
                <a:solidFill>
                  <a:schemeClr val="tx1"/>
                </a:solidFill>
              </a:rPr>
              <a:t>determine best partners / programs based on </a:t>
            </a:r>
            <a:br>
              <a:rPr lang="en-US" sz="1000">
                <a:solidFill>
                  <a:schemeClr val="tx1"/>
                </a:solidFill>
              </a:rPr>
            </a:br>
            <a:r>
              <a:rPr lang="en-US" sz="1000">
                <a:solidFill>
                  <a:schemeClr val="tx1"/>
                </a:solidFill>
              </a:rPr>
              <a:t>"</a:t>
            </a:r>
            <a:r>
              <a:rPr lang="en-US" sz="1000" i="1">
                <a:solidFill>
                  <a:srgbClr val="00269E"/>
                </a:solidFill>
              </a:rPr>
              <a:t>Workforce need intake form</a:t>
            </a:r>
            <a:r>
              <a:rPr lang="en-US" sz="1000">
                <a:solidFill>
                  <a:schemeClr val="tx1"/>
                </a:solidFill>
              </a:rPr>
              <a:t>"</a:t>
            </a:r>
          </a:p>
          <a:p>
            <a:pPr marL="336600" lvl="1" indent="-228600">
              <a:buClr>
                <a:schemeClr val="accent6"/>
              </a:buClr>
              <a:buFont typeface="+mj-lt"/>
              <a:buAutoNum type="alphaUcPeriod"/>
            </a:pPr>
            <a:r>
              <a:rPr lang="en-US" sz="1000">
                <a:solidFill>
                  <a:schemeClr val="tx1"/>
                </a:solidFill>
              </a:rPr>
              <a:t>MM to set up initial training provider / program calls</a:t>
            </a:r>
          </a:p>
          <a:p>
            <a:pPr marL="336600" lvl="1" indent="-228600">
              <a:buClr>
                <a:schemeClr val="accent6"/>
              </a:buClr>
              <a:buFont typeface="+mj-lt"/>
              <a:buAutoNum type="alphaUcPeriod"/>
            </a:pPr>
            <a:r>
              <a:rPr lang="en-US" sz="1000">
                <a:solidFill>
                  <a:schemeClr val="tx1"/>
                </a:solidFill>
              </a:rPr>
              <a:t>Employer, </a:t>
            </a:r>
            <a:r>
              <a:rPr lang="en-US" sz="1000">
                <a:solidFill>
                  <a:srgbClr val="000000"/>
                </a:solidFill>
              </a:rPr>
              <a:t>education / training providers</a:t>
            </a:r>
            <a:r>
              <a:rPr lang="en-US" sz="1000">
                <a:solidFill>
                  <a:schemeClr val="tx1"/>
                </a:solidFill>
              </a:rPr>
              <a:t>, and MM to work together to determine if a partnership is beneficial</a:t>
            </a:r>
          </a:p>
          <a:p>
            <a:pPr marL="336600" lvl="1" indent="-228600">
              <a:buClr>
                <a:schemeClr val="accent6"/>
              </a:buClr>
              <a:buFont typeface="+mj-lt"/>
              <a:buAutoNum type="alphaUcPeriod"/>
            </a:pPr>
            <a:r>
              <a:rPr lang="en-US" sz="1000">
                <a:solidFill>
                  <a:srgbClr val="000000"/>
                </a:solidFill>
              </a:rPr>
              <a:t>MM to help employer and education / training providers find grant application and support program design, if necessary</a:t>
            </a:r>
          </a:p>
        </p:txBody>
      </p:sp>
      <p:sp>
        <p:nvSpPr>
          <p:cNvPr id="44" name="TextBox 43">
            <a:extLst>
              <a:ext uri="{FF2B5EF4-FFF2-40B4-BE49-F238E27FC236}">
                <a16:creationId xmlns:a16="http://schemas.microsoft.com/office/drawing/2014/main" id="{AB6FE6B6-8A44-4CBC-A15B-BAFDE4A45C54}"/>
              </a:ext>
            </a:extLst>
          </p:cNvPr>
          <p:cNvSpPr txBox="1"/>
          <p:nvPr/>
        </p:nvSpPr>
        <p:spPr>
          <a:xfrm>
            <a:off x="563370" y="1838353"/>
            <a:ext cx="3009913" cy="363176"/>
          </a:xfrm>
          <a:prstGeom prst="rect">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Hold initial employer engagement</a:t>
            </a:r>
          </a:p>
        </p:txBody>
      </p:sp>
      <p:cxnSp>
        <p:nvCxnSpPr>
          <p:cNvPr id="61" name="Straight Connector 60">
            <a:extLst>
              <a:ext uri="{FF2B5EF4-FFF2-40B4-BE49-F238E27FC236}">
                <a16:creationId xmlns:a16="http://schemas.microsoft.com/office/drawing/2014/main" id="{86F72E99-59EC-438F-BEC6-DF59E8AD03E4}"/>
              </a:ext>
            </a:extLst>
          </p:cNvPr>
          <p:cNvCxnSpPr>
            <a:cxnSpLocks/>
          </p:cNvCxnSpPr>
          <p:nvPr/>
        </p:nvCxnSpPr>
        <p:spPr>
          <a:xfrm>
            <a:off x="4035079" y="4571312"/>
            <a:ext cx="0" cy="1756525"/>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A4780B9-3F6B-4268-B7F8-858FDCE5349F}"/>
              </a:ext>
            </a:extLst>
          </p:cNvPr>
          <p:cNvCxnSpPr>
            <a:cxnSpLocks/>
          </p:cNvCxnSpPr>
          <p:nvPr/>
        </p:nvCxnSpPr>
        <p:spPr>
          <a:xfrm>
            <a:off x="7990953" y="4571312"/>
            <a:ext cx="0" cy="1756525"/>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338569C-50AF-498A-8517-2AAAEADCEF7D}"/>
              </a:ext>
            </a:extLst>
          </p:cNvPr>
          <p:cNvSpPr txBox="1"/>
          <p:nvPr/>
        </p:nvSpPr>
        <p:spPr>
          <a:xfrm>
            <a:off x="2793115" y="4110284"/>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66" name="TextBox 65">
            <a:extLst>
              <a:ext uri="{FF2B5EF4-FFF2-40B4-BE49-F238E27FC236}">
                <a16:creationId xmlns:a16="http://schemas.microsoft.com/office/drawing/2014/main" id="{D96ACF09-2B05-4D6C-8B4A-CED6B014137B}"/>
              </a:ext>
            </a:extLst>
          </p:cNvPr>
          <p:cNvSpPr txBox="1"/>
          <p:nvPr/>
        </p:nvSpPr>
        <p:spPr>
          <a:xfrm>
            <a:off x="3182645" y="3477485"/>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62" name="TextBox 61">
            <a:extLst>
              <a:ext uri="{FF2B5EF4-FFF2-40B4-BE49-F238E27FC236}">
                <a16:creationId xmlns:a16="http://schemas.microsoft.com/office/drawing/2014/main" id="{C7201287-9D6E-4B37-8137-FBF4C7F71B5D}"/>
              </a:ext>
            </a:extLst>
          </p:cNvPr>
          <p:cNvSpPr txBox="1"/>
          <p:nvPr/>
        </p:nvSpPr>
        <p:spPr>
          <a:xfrm>
            <a:off x="4357564" y="6214836"/>
            <a:ext cx="3310905" cy="272859"/>
          </a:xfrm>
          <a:prstGeom prst="rect">
            <a:avLst/>
          </a:prstGeom>
          <a:solidFill>
            <a:srgbClr val="00269E"/>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Check in with employer (e.g., bi-weekly)</a:t>
            </a:r>
          </a:p>
        </p:txBody>
      </p:sp>
      <p:sp>
        <p:nvSpPr>
          <p:cNvPr id="56" name="Oval 20">
            <a:extLst>
              <a:ext uri="{FF2B5EF4-FFF2-40B4-BE49-F238E27FC236}">
                <a16:creationId xmlns:a16="http://schemas.microsoft.com/office/drawing/2014/main" id="{78E0BD32-2B3B-41B4-BA46-E5C90BD2E5C3}"/>
              </a:ext>
            </a:extLst>
          </p:cNvPr>
          <p:cNvSpPr>
            <a:spLocks noChangeAspect="1" noChangeArrowheads="1"/>
          </p:cNvSpPr>
          <p:nvPr/>
        </p:nvSpPr>
        <p:spPr bwMode="auto">
          <a:xfrm>
            <a:off x="635582" y="1904648"/>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lumMod val="100000"/>
                  </a:srgbClr>
                </a:solidFill>
                <a:latin typeface="Arial" panose="020B0604020202020204" pitchFamily="34" charset="0"/>
              </a:rPr>
              <a:t>2</a:t>
            </a:r>
          </a:p>
        </p:txBody>
      </p:sp>
      <p:sp>
        <p:nvSpPr>
          <p:cNvPr id="64" name="TextBox 63">
            <a:extLst>
              <a:ext uri="{FF2B5EF4-FFF2-40B4-BE49-F238E27FC236}">
                <a16:creationId xmlns:a16="http://schemas.microsoft.com/office/drawing/2014/main" id="{717F1CDF-3161-42D7-A551-16E723AA672C}"/>
              </a:ext>
            </a:extLst>
          </p:cNvPr>
          <p:cNvSpPr txBox="1"/>
          <p:nvPr/>
        </p:nvSpPr>
        <p:spPr>
          <a:xfrm>
            <a:off x="462685" y="4658874"/>
            <a:ext cx="3364800" cy="1538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i="1">
                <a:solidFill>
                  <a:srgbClr val="6E6F73"/>
                </a:solidFill>
              </a:rPr>
              <a:t>Hire individuals for job openings with candidates available</a:t>
            </a:r>
          </a:p>
        </p:txBody>
      </p:sp>
      <p:sp>
        <p:nvSpPr>
          <p:cNvPr id="67" name="TextBox 66">
            <a:extLst>
              <a:ext uri="{FF2B5EF4-FFF2-40B4-BE49-F238E27FC236}">
                <a16:creationId xmlns:a16="http://schemas.microsoft.com/office/drawing/2014/main" id="{314B9A67-92A5-4906-A82A-E5FB4AD5CE5E}"/>
              </a:ext>
            </a:extLst>
          </p:cNvPr>
          <p:cNvSpPr txBox="1"/>
          <p:nvPr/>
        </p:nvSpPr>
        <p:spPr>
          <a:xfrm>
            <a:off x="4242673" y="4658874"/>
            <a:ext cx="3540686" cy="1538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i="1">
                <a:solidFill>
                  <a:srgbClr val="6E6F73"/>
                </a:solidFill>
              </a:rPr>
              <a:t>Hire individuals with specific credentials not available today</a:t>
            </a:r>
          </a:p>
        </p:txBody>
      </p:sp>
      <p:sp>
        <p:nvSpPr>
          <p:cNvPr id="69" name="TextBox 68">
            <a:extLst>
              <a:ext uri="{FF2B5EF4-FFF2-40B4-BE49-F238E27FC236}">
                <a16:creationId xmlns:a16="http://schemas.microsoft.com/office/drawing/2014/main" id="{160132BC-0FC0-4744-826B-02CEA3046FE4}"/>
              </a:ext>
            </a:extLst>
          </p:cNvPr>
          <p:cNvSpPr txBox="1"/>
          <p:nvPr/>
        </p:nvSpPr>
        <p:spPr>
          <a:xfrm>
            <a:off x="8198546" y="4658874"/>
            <a:ext cx="3540686" cy="1538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i="1">
                <a:solidFill>
                  <a:srgbClr val="6E6F73"/>
                </a:solidFill>
              </a:rPr>
              <a:t>Company specific training for existing workers</a:t>
            </a:r>
          </a:p>
        </p:txBody>
      </p:sp>
      <p:cxnSp>
        <p:nvCxnSpPr>
          <p:cNvPr id="15" name="Connector: Elbow 14">
            <a:extLst>
              <a:ext uri="{FF2B5EF4-FFF2-40B4-BE49-F238E27FC236}">
                <a16:creationId xmlns:a16="http://schemas.microsoft.com/office/drawing/2014/main" id="{256F4959-242A-48AB-8767-DE8F49AF7CC3}"/>
              </a:ext>
            </a:extLst>
          </p:cNvPr>
          <p:cNvCxnSpPr>
            <a:cxnSpLocks/>
            <a:stCxn id="31" idx="0"/>
          </p:cNvCxnSpPr>
          <p:nvPr/>
        </p:nvCxnSpPr>
        <p:spPr>
          <a:xfrm rot="5400000" flipH="1" flipV="1">
            <a:off x="4000708" y="2368819"/>
            <a:ext cx="78754" cy="3945536"/>
          </a:xfrm>
          <a:prstGeom prst="bentConnector2">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406A5A9-1B97-4D6B-9FA5-260CC20BDE82}"/>
              </a:ext>
            </a:extLst>
          </p:cNvPr>
          <p:cNvCxnSpPr>
            <a:cxnSpLocks/>
          </p:cNvCxnSpPr>
          <p:nvPr/>
        </p:nvCxnSpPr>
        <p:spPr>
          <a:xfrm>
            <a:off x="3827483" y="3244763"/>
            <a:ext cx="7677217"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6876D54-83B2-474F-894F-95B3F70DC402}"/>
              </a:ext>
            </a:extLst>
          </p:cNvPr>
          <p:cNvCxnSpPr>
            <a:cxnSpLocks/>
          </p:cNvCxnSpPr>
          <p:nvPr/>
        </p:nvCxnSpPr>
        <p:spPr>
          <a:xfrm>
            <a:off x="3827483" y="3888185"/>
            <a:ext cx="7677217"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0" name="Oval 20">
            <a:extLst>
              <a:ext uri="{FF2B5EF4-FFF2-40B4-BE49-F238E27FC236}">
                <a16:creationId xmlns:a16="http://schemas.microsoft.com/office/drawing/2014/main" id="{46590503-63E0-42B6-B85F-E35E1BDB5121}"/>
              </a:ext>
            </a:extLst>
          </p:cNvPr>
          <p:cNvSpPr>
            <a:spLocks noChangeAspect="1" noChangeArrowheads="1"/>
          </p:cNvSpPr>
          <p:nvPr/>
        </p:nvSpPr>
        <p:spPr bwMode="auto">
          <a:xfrm>
            <a:off x="635582" y="1302753"/>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lumMod val="100000"/>
                  </a:srgbClr>
                </a:solidFill>
                <a:latin typeface="Arial" panose="020B0604020202020204" pitchFamily="34" charset="0"/>
              </a:rPr>
              <a:t>1</a:t>
            </a:r>
          </a:p>
        </p:txBody>
      </p:sp>
      <p:sp>
        <p:nvSpPr>
          <p:cNvPr id="91" name="Oval 20">
            <a:extLst>
              <a:ext uri="{FF2B5EF4-FFF2-40B4-BE49-F238E27FC236}">
                <a16:creationId xmlns:a16="http://schemas.microsoft.com/office/drawing/2014/main" id="{719A5639-CFA1-472A-A45A-42462CB0FFD2}"/>
              </a:ext>
            </a:extLst>
          </p:cNvPr>
          <p:cNvSpPr>
            <a:spLocks noChangeAspect="1" noChangeArrowheads="1"/>
          </p:cNvSpPr>
          <p:nvPr/>
        </p:nvSpPr>
        <p:spPr bwMode="auto">
          <a:xfrm>
            <a:off x="635582" y="3772892"/>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4</a:t>
            </a:r>
          </a:p>
        </p:txBody>
      </p:sp>
      <p:cxnSp>
        <p:nvCxnSpPr>
          <p:cNvPr id="57" name="Straight Connector 56">
            <a:extLst>
              <a:ext uri="{FF2B5EF4-FFF2-40B4-BE49-F238E27FC236}">
                <a16:creationId xmlns:a16="http://schemas.microsoft.com/office/drawing/2014/main" id="{C9A154C9-3F1B-4060-9AA8-6F10F1D8C7D9}"/>
              </a:ext>
            </a:extLst>
          </p:cNvPr>
          <p:cNvCxnSpPr>
            <a:stCxn id="29" idx="2"/>
            <a:endCxn id="31" idx="0"/>
          </p:cNvCxnSpPr>
          <p:nvPr/>
        </p:nvCxnSpPr>
        <p:spPr>
          <a:xfrm flipH="1">
            <a:off x="2067317" y="4069773"/>
            <a:ext cx="1010" cy="311191"/>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95" name="Oval 20">
            <a:extLst>
              <a:ext uri="{FF2B5EF4-FFF2-40B4-BE49-F238E27FC236}">
                <a16:creationId xmlns:a16="http://schemas.microsoft.com/office/drawing/2014/main" id="{A145C4CF-0261-4E9A-A502-A5E8AAF01F4D}"/>
              </a:ext>
            </a:extLst>
          </p:cNvPr>
          <p:cNvSpPr>
            <a:spLocks noChangeAspect="1" noChangeArrowheads="1"/>
          </p:cNvSpPr>
          <p:nvPr/>
        </p:nvSpPr>
        <p:spPr bwMode="auto">
          <a:xfrm>
            <a:off x="1182156" y="4424180"/>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A</a:t>
            </a:r>
          </a:p>
        </p:txBody>
      </p:sp>
      <p:sp>
        <p:nvSpPr>
          <p:cNvPr id="96" name="Oval 20">
            <a:extLst>
              <a:ext uri="{FF2B5EF4-FFF2-40B4-BE49-F238E27FC236}">
                <a16:creationId xmlns:a16="http://schemas.microsoft.com/office/drawing/2014/main" id="{FB2E5B4C-F07C-473F-9AD1-2E7BFF40B2E3}"/>
              </a:ext>
            </a:extLst>
          </p:cNvPr>
          <p:cNvSpPr>
            <a:spLocks noChangeAspect="1" noChangeArrowheads="1"/>
          </p:cNvSpPr>
          <p:nvPr/>
        </p:nvSpPr>
        <p:spPr bwMode="auto">
          <a:xfrm>
            <a:off x="5154287" y="4424180"/>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B</a:t>
            </a:r>
          </a:p>
        </p:txBody>
      </p:sp>
      <p:sp>
        <p:nvSpPr>
          <p:cNvPr id="100" name="Oval 20">
            <a:extLst>
              <a:ext uri="{FF2B5EF4-FFF2-40B4-BE49-F238E27FC236}">
                <a16:creationId xmlns:a16="http://schemas.microsoft.com/office/drawing/2014/main" id="{00D39668-7333-49D3-BE43-7B273BBCCB25}"/>
              </a:ext>
            </a:extLst>
          </p:cNvPr>
          <p:cNvSpPr>
            <a:spLocks noChangeAspect="1" noChangeArrowheads="1"/>
          </p:cNvSpPr>
          <p:nvPr/>
        </p:nvSpPr>
        <p:spPr bwMode="auto">
          <a:xfrm>
            <a:off x="8877865" y="4424180"/>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C</a:t>
            </a:r>
          </a:p>
        </p:txBody>
      </p:sp>
      <p:cxnSp>
        <p:nvCxnSpPr>
          <p:cNvPr id="51" name="Connector: Elbow 50">
            <a:extLst>
              <a:ext uri="{FF2B5EF4-FFF2-40B4-BE49-F238E27FC236}">
                <a16:creationId xmlns:a16="http://schemas.microsoft.com/office/drawing/2014/main" id="{16191A2C-5437-487E-8F71-87400C3198FF}"/>
              </a:ext>
            </a:extLst>
          </p:cNvPr>
          <p:cNvCxnSpPr>
            <a:cxnSpLocks/>
            <a:stCxn id="21" idx="0"/>
            <a:endCxn id="32" idx="0"/>
          </p:cNvCxnSpPr>
          <p:nvPr/>
        </p:nvCxnSpPr>
        <p:spPr>
          <a:xfrm rot="5400000" flipH="1" flipV="1">
            <a:off x="7946370" y="2447610"/>
            <a:ext cx="12700" cy="3866709"/>
          </a:xfrm>
          <a:prstGeom prst="bentConnector3">
            <a:avLst>
              <a:gd name="adj1" fmla="val 627850"/>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A92E214-BFA8-4012-AB7F-18104BF5F847}"/>
              </a:ext>
            </a:extLst>
          </p:cNvPr>
          <p:cNvSpPr txBox="1"/>
          <p:nvPr/>
        </p:nvSpPr>
        <p:spPr>
          <a:xfrm>
            <a:off x="563370" y="1614936"/>
            <a:ext cx="2229745" cy="208114"/>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loop in regional resources &amp; understand existing state relationships</a:t>
            </a:r>
          </a:p>
        </p:txBody>
      </p:sp>
      <p:sp>
        <p:nvSpPr>
          <p:cNvPr id="70" name="TextBox 69">
            <a:extLst>
              <a:ext uri="{FF2B5EF4-FFF2-40B4-BE49-F238E27FC236}">
                <a16:creationId xmlns:a16="http://schemas.microsoft.com/office/drawing/2014/main" id="{66B4C897-834C-40C9-8804-809D9EA5838D}"/>
              </a:ext>
            </a:extLst>
          </p:cNvPr>
          <p:cNvSpPr txBox="1"/>
          <p:nvPr/>
        </p:nvSpPr>
        <p:spPr>
          <a:xfrm>
            <a:off x="563370" y="3078685"/>
            <a:ext cx="3009913"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Create and socialize support plan</a:t>
            </a:r>
          </a:p>
        </p:txBody>
      </p:sp>
      <p:sp>
        <p:nvSpPr>
          <p:cNvPr id="71" name="Oval 20">
            <a:extLst>
              <a:ext uri="{FF2B5EF4-FFF2-40B4-BE49-F238E27FC236}">
                <a16:creationId xmlns:a16="http://schemas.microsoft.com/office/drawing/2014/main" id="{63AF49FC-3901-4466-88E4-ADAE51696A26}"/>
              </a:ext>
            </a:extLst>
          </p:cNvPr>
          <p:cNvSpPr>
            <a:spLocks noChangeAspect="1" noChangeArrowheads="1"/>
          </p:cNvSpPr>
          <p:nvPr/>
        </p:nvSpPr>
        <p:spPr bwMode="auto">
          <a:xfrm>
            <a:off x="635582" y="3144980"/>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3</a:t>
            </a:r>
          </a:p>
        </p:txBody>
      </p:sp>
      <p:sp>
        <p:nvSpPr>
          <p:cNvPr id="72" name="TextBox 71">
            <a:extLst>
              <a:ext uri="{FF2B5EF4-FFF2-40B4-BE49-F238E27FC236}">
                <a16:creationId xmlns:a16="http://schemas.microsoft.com/office/drawing/2014/main" id="{C19185A8-D583-44E9-9357-B609809E20EB}"/>
              </a:ext>
            </a:extLst>
          </p:cNvPr>
          <p:cNvSpPr txBox="1"/>
          <p:nvPr/>
        </p:nvSpPr>
        <p:spPr>
          <a:xfrm>
            <a:off x="3815453" y="1466611"/>
            <a:ext cx="7780325" cy="461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tx2"/>
              </a:buClr>
              <a:buFont typeface="+mj-lt"/>
              <a:buAutoNum type="alphaUcPeriod"/>
            </a:pPr>
            <a:r>
              <a:rPr lang="en-US" sz="1000">
                <a:solidFill>
                  <a:srgbClr val="000000"/>
                </a:solidFill>
              </a:rPr>
              <a:t>Industry partner (IP) to share employer lead and any materials from the employer with the Market Maker</a:t>
            </a:r>
          </a:p>
          <a:p>
            <a:pPr marL="336600" lvl="1" indent="-228600">
              <a:buClr>
                <a:schemeClr val="accent6"/>
              </a:buClr>
              <a:buFont typeface="+mj-lt"/>
              <a:buAutoNum type="alphaUcPeriod"/>
            </a:pPr>
            <a:r>
              <a:rPr lang="en-US" sz="1000">
                <a:solidFill>
                  <a:schemeClr val="tx1"/>
                </a:solidFill>
              </a:rPr>
              <a:t>Market Maker (MM) to review notes in </a:t>
            </a:r>
            <a:r>
              <a:rPr lang="en-US" sz="1000">
                <a:solidFill>
                  <a:srgbClr val="000000"/>
                </a:solidFill>
              </a:rPr>
              <a:t>MOSES</a:t>
            </a:r>
            <a:r>
              <a:rPr lang="en-US" sz="1000">
                <a:solidFill>
                  <a:schemeClr val="tx1"/>
                </a:solidFill>
              </a:rPr>
              <a:t> on employer and share relevant notes with IP </a:t>
            </a:r>
          </a:p>
          <a:p>
            <a:pPr marL="336600" lvl="1" indent="-228600">
              <a:buClr>
                <a:schemeClr val="accent6"/>
              </a:buClr>
              <a:buFont typeface="+mj-lt"/>
              <a:buAutoNum type="alphaUcPeriod"/>
            </a:pPr>
            <a:r>
              <a:rPr lang="en-US" sz="1000">
                <a:solidFill>
                  <a:schemeClr val="tx1"/>
                </a:solidFill>
              </a:rPr>
              <a:t>MM to update MOSES to include any new touchpoint with employer and loop in relevant contacts (e.g., </a:t>
            </a:r>
            <a:r>
              <a:rPr lang="en-US" sz="1000" err="1">
                <a:solidFill>
                  <a:schemeClr val="tx1"/>
                </a:solidFill>
              </a:rPr>
              <a:t>BSRs</a:t>
            </a:r>
            <a:r>
              <a:rPr lang="en-US" sz="1000">
                <a:solidFill>
                  <a:schemeClr val="tx1"/>
                </a:solidFill>
              </a:rPr>
              <a:t>, Workforce Board, etc.)</a:t>
            </a:r>
          </a:p>
        </p:txBody>
      </p:sp>
      <p:cxnSp>
        <p:nvCxnSpPr>
          <p:cNvPr id="73" name="Straight Connector 72">
            <a:extLst>
              <a:ext uri="{FF2B5EF4-FFF2-40B4-BE49-F238E27FC236}">
                <a16:creationId xmlns:a16="http://schemas.microsoft.com/office/drawing/2014/main" id="{2C42064B-021B-4E75-ABB5-A1E32AF3CCE9}"/>
              </a:ext>
            </a:extLst>
          </p:cNvPr>
          <p:cNvCxnSpPr>
            <a:cxnSpLocks/>
          </p:cNvCxnSpPr>
          <p:nvPr/>
        </p:nvCxnSpPr>
        <p:spPr>
          <a:xfrm>
            <a:off x="3827483" y="1970246"/>
            <a:ext cx="7677217"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C094A8D-1C0C-40CF-A969-15515F08F95C}"/>
              </a:ext>
            </a:extLst>
          </p:cNvPr>
          <p:cNvSpPr txBox="1"/>
          <p:nvPr/>
        </p:nvSpPr>
        <p:spPr>
          <a:xfrm>
            <a:off x="2793115" y="2235567"/>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76" name="TextBox 75">
            <a:extLst>
              <a:ext uri="{FF2B5EF4-FFF2-40B4-BE49-F238E27FC236}">
                <a16:creationId xmlns:a16="http://schemas.microsoft.com/office/drawing/2014/main" id="{52806EDB-1939-431F-88FB-C465CDB2A4C4}"/>
              </a:ext>
            </a:extLst>
          </p:cNvPr>
          <p:cNvSpPr txBox="1"/>
          <p:nvPr/>
        </p:nvSpPr>
        <p:spPr>
          <a:xfrm>
            <a:off x="3182645" y="1618927"/>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78" name="TextBox 77">
            <a:extLst>
              <a:ext uri="{FF2B5EF4-FFF2-40B4-BE49-F238E27FC236}">
                <a16:creationId xmlns:a16="http://schemas.microsoft.com/office/drawing/2014/main" id="{9E6211C3-8CCC-4A68-8C3F-05660B43EABD}"/>
              </a:ext>
            </a:extLst>
          </p:cNvPr>
          <p:cNvSpPr txBox="1"/>
          <p:nvPr/>
        </p:nvSpPr>
        <p:spPr>
          <a:xfrm>
            <a:off x="563370" y="2199816"/>
            <a:ext cx="1503940"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give an overview on state resources, introduce the Market Maker / Workforce Board contact, dig into actual hiring needs, and begin to map out support</a:t>
            </a:r>
          </a:p>
        </p:txBody>
      </p:sp>
      <p:sp>
        <p:nvSpPr>
          <p:cNvPr id="79" name="TextBox 78">
            <a:extLst>
              <a:ext uri="{FF2B5EF4-FFF2-40B4-BE49-F238E27FC236}">
                <a16:creationId xmlns:a16="http://schemas.microsoft.com/office/drawing/2014/main" id="{E4D4B6D4-6923-41CA-9C82-8D5F2E8E739D}"/>
              </a:ext>
            </a:extLst>
          </p:cNvPr>
          <p:cNvSpPr txBox="1"/>
          <p:nvPr/>
        </p:nvSpPr>
        <p:spPr>
          <a:xfrm>
            <a:off x="563370" y="3438858"/>
            <a:ext cx="150394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align internally on the employer hiring support plan</a:t>
            </a:r>
          </a:p>
        </p:txBody>
      </p:sp>
      <p:sp>
        <p:nvSpPr>
          <p:cNvPr id="80" name="TextBox 79">
            <a:extLst>
              <a:ext uri="{FF2B5EF4-FFF2-40B4-BE49-F238E27FC236}">
                <a16:creationId xmlns:a16="http://schemas.microsoft.com/office/drawing/2014/main" id="{2DB42F5D-E9E2-49D4-82EF-2B09AD7599A2}"/>
              </a:ext>
            </a:extLst>
          </p:cNvPr>
          <p:cNvSpPr txBox="1"/>
          <p:nvPr/>
        </p:nvSpPr>
        <p:spPr>
          <a:xfrm>
            <a:off x="563370" y="4086630"/>
            <a:ext cx="1402643"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align with the employer on the hiring support plan</a:t>
            </a:r>
          </a:p>
        </p:txBody>
      </p:sp>
      <p:sp>
        <p:nvSpPr>
          <p:cNvPr id="94" name="Oval 20">
            <a:extLst>
              <a:ext uri="{FF2B5EF4-FFF2-40B4-BE49-F238E27FC236}">
                <a16:creationId xmlns:a16="http://schemas.microsoft.com/office/drawing/2014/main" id="{BDD505CE-8EC9-496D-9613-9366177C2968}"/>
              </a:ext>
            </a:extLst>
          </p:cNvPr>
          <p:cNvSpPr>
            <a:spLocks noChangeAspect="1" noChangeArrowheads="1"/>
          </p:cNvSpPr>
          <p:nvPr/>
        </p:nvSpPr>
        <p:spPr bwMode="auto">
          <a:xfrm>
            <a:off x="4424236" y="6246453"/>
            <a:ext cx="209624" cy="209624"/>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solidFill>
                <a:latin typeface="Arial" panose="020B0604020202020204" pitchFamily="34" charset="0"/>
              </a:rPr>
              <a:t>5</a:t>
            </a:r>
          </a:p>
        </p:txBody>
      </p:sp>
      <p:sp>
        <p:nvSpPr>
          <p:cNvPr id="82" name="Rectangle 81">
            <a:extLst>
              <a:ext uri="{FF2B5EF4-FFF2-40B4-BE49-F238E27FC236}">
                <a16:creationId xmlns:a16="http://schemas.microsoft.com/office/drawing/2014/main" id="{D8832870-8E05-41D9-9410-F68A5127236A}"/>
              </a:ext>
            </a:extLst>
          </p:cNvPr>
          <p:cNvSpPr/>
          <p:nvPr/>
        </p:nvSpPr>
        <p:spPr>
          <a:xfrm>
            <a:off x="8198546" y="6523227"/>
            <a:ext cx="1020198" cy="284243"/>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Industry partner (IP)</a:t>
            </a:r>
          </a:p>
        </p:txBody>
      </p:sp>
      <p:sp>
        <p:nvSpPr>
          <p:cNvPr id="83" name="Rectangle 82">
            <a:extLst>
              <a:ext uri="{FF2B5EF4-FFF2-40B4-BE49-F238E27FC236}">
                <a16:creationId xmlns:a16="http://schemas.microsoft.com/office/drawing/2014/main" id="{84A5C751-A7CA-4471-A35E-5643F5AA6E14}"/>
              </a:ext>
            </a:extLst>
          </p:cNvPr>
          <p:cNvSpPr/>
          <p:nvPr/>
        </p:nvSpPr>
        <p:spPr>
          <a:xfrm>
            <a:off x="9247638" y="6523227"/>
            <a:ext cx="886968" cy="284243"/>
          </a:xfrm>
          <a:prstGeom prst="rect">
            <a:avLst/>
          </a:prstGeom>
          <a:solidFill>
            <a:srgbClr val="00ABAB"/>
          </a:solidFill>
          <a:ln w="9525" cap="rnd" cmpd="sng" algn="ctr">
            <a:solidFill>
              <a:srgbClr val="00A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Market Maker (MM)</a:t>
            </a:r>
          </a:p>
        </p:txBody>
      </p:sp>
      <p:sp>
        <p:nvSpPr>
          <p:cNvPr id="85" name="Rectangle 84">
            <a:extLst>
              <a:ext uri="{FF2B5EF4-FFF2-40B4-BE49-F238E27FC236}">
                <a16:creationId xmlns:a16="http://schemas.microsoft.com/office/drawing/2014/main" id="{CDCC7428-C561-4787-ABFD-AAEE81A37809}"/>
              </a:ext>
            </a:extLst>
          </p:cNvPr>
          <p:cNvSpPr/>
          <p:nvPr/>
        </p:nvSpPr>
        <p:spPr>
          <a:xfrm>
            <a:off x="10163499" y="6523227"/>
            <a:ext cx="726795" cy="284243"/>
          </a:xfrm>
          <a:prstGeom prst="rect">
            <a:avLst/>
          </a:prstGeom>
          <a:solidFill>
            <a:srgbClr val="6E6F73"/>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MassHire</a:t>
            </a:r>
          </a:p>
        </p:txBody>
      </p:sp>
      <p:sp>
        <p:nvSpPr>
          <p:cNvPr id="86" name="TextBox 85">
            <a:extLst>
              <a:ext uri="{FF2B5EF4-FFF2-40B4-BE49-F238E27FC236}">
                <a16:creationId xmlns:a16="http://schemas.microsoft.com/office/drawing/2014/main" id="{FF26A954-6B26-4705-935B-5CFDB9CB0B17}"/>
              </a:ext>
            </a:extLst>
          </p:cNvPr>
          <p:cNvSpPr txBox="1"/>
          <p:nvPr/>
        </p:nvSpPr>
        <p:spPr>
          <a:xfrm>
            <a:off x="8198546" y="6346451"/>
            <a:ext cx="828753" cy="1271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Owner legend:</a:t>
            </a:r>
          </a:p>
        </p:txBody>
      </p:sp>
      <p:sp>
        <p:nvSpPr>
          <p:cNvPr id="87" name="TextBox 86">
            <a:extLst>
              <a:ext uri="{FF2B5EF4-FFF2-40B4-BE49-F238E27FC236}">
                <a16:creationId xmlns:a16="http://schemas.microsoft.com/office/drawing/2014/main" id="{BDB80CC8-537F-4897-8BA5-0D9E146D22AA}"/>
              </a:ext>
            </a:extLst>
          </p:cNvPr>
          <p:cNvSpPr txBox="1"/>
          <p:nvPr/>
        </p:nvSpPr>
        <p:spPr>
          <a:xfrm>
            <a:off x="462684" y="4810165"/>
            <a:ext cx="3522211" cy="1538883"/>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MM to set up initial MassHire Career Center &amp; employer meeting – </a:t>
            </a:r>
            <a:r>
              <a:rPr lang="en-US" sz="1000" i="1">
                <a:solidFill>
                  <a:schemeClr val="tx1"/>
                </a:solidFill>
              </a:rPr>
              <a:t>if applicable</a:t>
            </a:r>
          </a:p>
          <a:p>
            <a:pPr marL="336600" lvl="1" indent="-228600">
              <a:buClr>
                <a:schemeClr val="accent5"/>
              </a:buClr>
              <a:buFont typeface="+mj-lt"/>
              <a:buAutoNum type="alphaUcPeriod"/>
            </a:pPr>
            <a:r>
              <a:rPr lang="en-US" sz="1000">
                <a:solidFill>
                  <a:schemeClr val="tx1"/>
                </a:solidFill>
              </a:rPr>
              <a:t>MassHire Career Center to work with employer on:</a:t>
            </a:r>
          </a:p>
          <a:p>
            <a:pPr marL="660600" lvl="2" indent="-228600">
              <a:buClr>
                <a:schemeClr val="accent5"/>
              </a:buClr>
              <a:buFont typeface="+mj-lt"/>
              <a:buAutoNum type="alphaUcPeriod"/>
            </a:pPr>
            <a:r>
              <a:rPr lang="en-US" sz="1000">
                <a:solidFill>
                  <a:schemeClr val="tx1"/>
                </a:solidFill>
              </a:rPr>
              <a:t>Email campaign(s) leveraging UI database</a:t>
            </a:r>
          </a:p>
          <a:p>
            <a:pPr marL="660600" lvl="2" indent="-228600">
              <a:buClr>
                <a:schemeClr val="accent5"/>
              </a:buClr>
              <a:buFont typeface="+mj-lt"/>
              <a:buAutoNum type="alphaUcPeriod"/>
            </a:pPr>
            <a:r>
              <a:rPr lang="en-US" sz="1000">
                <a:solidFill>
                  <a:schemeClr val="tx1"/>
                </a:solidFill>
              </a:rPr>
              <a:t>Virtual job fairs</a:t>
            </a:r>
          </a:p>
          <a:p>
            <a:pPr marL="660600" lvl="2" indent="-228600">
              <a:buClr>
                <a:schemeClr val="accent5"/>
              </a:buClr>
              <a:buFont typeface="+mj-lt"/>
              <a:buAutoNum type="alphaUcPeriod"/>
            </a:pPr>
            <a:r>
              <a:rPr lang="en-US" sz="1000">
                <a:solidFill>
                  <a:schemeClr val="tx1"/>
                </a:solidFill>
              </a:rPr>
              <a:t>Healthcare / Manufacturing Hubs</a:t>
            </a:r>
          </a:p>
          <a:p>
            <a:pPr marL="336600" lvl="1" indent="-228600">
              <a:buClr>
                <a:schemeClr val="accent6"/>
              </a:buClr>
              <a:buFont typeface="+mj-lt"/>
              <a:buAutoNum type="alphaUcPeriod"/>
            </a:pPr>
            <a:r>
              <a:rPr lang="en-US" sz="1000">
                <a:solidFill>
                  <a:srgbClr val="000000"/>
                </a:solidFill>
              </a:rPr>
              <a:t>MM to find and set up initial call with relevant education / training providers </a:t>
            </a:r>
          </a:p>
          <a:p>
            <a:pPr marL="336600" lvl="1" indent="-228600">
              <a:buClr>
                <a:schemeClr val="accent6"/>
              </a:buClr>
              <a:buFont typeface="+mj-lt"/>
              <a:buAutoNum type="alphaUcPeriod"/>
            </a:pPr>
            <a:r>
              <a:rPr lang="en-US" sz="1000">
                <a:solidFill>
                  <a:schemeClr val="tx1"/>
                </a:solidFill>
              </a:rPr>
              <a:t>MM to facilitate </a:t>
            </a:r>
            <a:r>
              <a:rPr lang="en-US" sz="1000">
                <a:solidFill>
                  <a:srgbClr val="000000"/>
                </a:solidFill>
              </a:rPr>
              <a:t>education / training providers </a:t>
            </a:r>
            <a:r>
              <a:rPr lang="en-US" sz="1000">
                <a:solidFill>
                  <a:schemeClr val="tx1"/>
                </a:solidFill>
              </a:rPr>
              <a:t>discussions with employer on hiring graduating students</a:t>
            </a:r>
          </a:p>
        </p:txBody>
      </p:sp>
      <p:sp>
        <p:nvSpPr>
          <p:cNvPr id="88" name="TextBox 87">
            <a:extLst>
              <a:ext uri="{FF2B5EF4-FFF2-40B4-BE49-F238E27FC236}">
                <a16:creationId xmlns:a16="http://schemas.microsoft.com/office/drawing/2014/main" id="{65593FCD-CD47-4B1C-8C33-55FFDE20446E}"/>
              </a:ext>
            </a:extLst>
          </p:cNvPr>
          <p:cNvSpPr txBox="1"/>
          <p:nvPr/>
        </p:nvSpPr>
        <p:spPr>
          <a:xfrm>
            <a:off x="8198549" y="4810165"/>
            <a:ext cx="3359040" cy="1538883"/>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MM to set up initial MassHire (</a:t>
            </a:r>
            <a:r>
              <a:rPr lang="en-US" sz="1000" err="1">
                <a:solidFill>
                  <a:schemeClr val="tx1"/>
                </a:solidFill>
              </a:rPr>
              <a:t>BSR</a:t>
            </a:r>
            <a:r>
              <a:rPr lang="en-US" sz="1000">
                <a:solidFill>
                  <a:schemeClr val="tx1"/>
                </a:solidFill>
              </a:rPr>
              <a:t> / Workforce Board) &amp; employer meeting – </a:t>
            </a:r>
            <a:r>
              <a:rPr lang="en-US" sz="1000" i="1">
                <a:solidFill>
                  <a:schemeClr val="tx1"/>
                </a:solidFill>
              </a:rPr>
              <a:t>if applicable</a:t>
            </a:r>
          </a:p>
          <a:p>
            <a:pPr marL="336600" lvl="1" indent="-228600">
              <a:buClr>
                <a:schemeClr val="accent5"/>
              </a:buClr>
              <a:buFont typeface="+mj-lt"/>
              <a:buAutoNum type="alphaUcPeriod"/>
            </a:pPr>
            <a:r>
              <a:rPr lang="en-US" sz="1000">
                <a:solidFill>
                  <a:schemeClr val="tx1"/>
                </a:solidFill>
              </a:rPr>
              <a:t>MassHire (</a:t>
            </a:r>
            <a:r>
              <a:rPr lang="en-US" sz="1000" err="1">
                <a:solidFill>
                  <a:schemeClr val="tx1"/>
                </a:solidFill>
              </a:rPr>
              <a:t>BSR</a:t>
            </a:r>
            <a:r>
              <a:rPr lang="en-US" sz="1000">
                <a:solidFill>
                  <a:schemeClr val="tx1"/>
                </a:solidFill>
              </a:rPr>
              <a:t> / Workforce Board) to work with employer to determine if upskilling could be beneficial</a:t>
            </a:r>
          </a:p>
          <a:p>
            <a:pPr marL="336600" lvl="1" indent="-228600">
              <a:buClr>
                <a:schemeClr val="accent5"/>
              </a:buClr>
              <a:buFont typeface="+mj-lt"/>
              <a:buAutoNum type="alphaUcPeriod"/>
            </a:pPr>
            <a:r>
              <a:rPr lang="en-US" sz="1000">
                <a:solidFill>
                  <a:schemeClr val="tx1"/>
                </a:solidFill>
              </a:rPr>
              <a:t>MassHire (</a:t>
            </a:r>
            <a:r>
              <a:rPr lang="en-US" sz="1000" err="1">
                <a:solidFill>
                  <a:schemeClr val="tx1"/>
                </a:solidFill>
              </a:rPr>
              <a:t>BSR</a:t>
            </a:r>
            <a:r>
              <a:rPr lang="en-US" sz="1000">
                <a:solidFill>
                  <a:schemeClr val="tx1"/>
                </a:solidFill>
              </a:rPr>
              <a:t> / Workforce Board) to help employer determine what training program would be best</a:t>
            </a:r>
          </a:p>
          <a:p>
            <a:pPr marL="336600" lvl="1" indent="-228600">
              <a:buClr>
                <a:schemeClr val="accent5"/>
              </a:buClr>
              <a:buFont typeface="+mj-lt"/>
              <a:buAutoNum type="alphaUcPeriod"/>
            </a:pPr>
            <a:r>
              <a:rPr lang="en-US" sz="1000">
                <a:solidFill>
                  <a:schemeClr val="tx1"/>
                </a:solidFill>
              </a:rPr>
              <a:t>MassHire (</a:t>
            </a:r>
            <a:r>
              <a:rPr lang="en-US" sz="1000" err="1">
                <a:solidFill>
                  <a:schemeClr val="tx1"/>
                </a:solidFill>
              </a:rPr>
              <a:t>BSR</a:t>
            </a:r>
            <a:r>
              <a:rPr lang="en-US" sz="1000">
                <a:solidFill>
                  <a:schemeClr val="tx1"/>
                </a:solidFill>
              </a:rPr>
              <a:t> / Workforce Board) to find a potential training provider</a:t>
            </a:r>
            <a:endParaRPr lang="en-US" sz="1000">
              <a:solidFill>
                <a:srgbClr val="FF0000"/>
              </a:solidFill>
            </a:endParaRPr>
          </a:p>
          <a:p>
            <a:pPr marL="336600" lvl="1" indent="-228600">
              <a:buClr>
                <a:schemeClr val="accent5"/>
              </a:buClr>
              <a:buFont typeface="+mj-lt"/>
              <a:buAutoNum type="alphaUcPeriod"/>
            </a:pPr>
            <a:r>
              <a:rPr lang="en-US" sz="1000">
                <a:solidFill>
                  <a:schemeClr val="tx1"/>
                </a:solidFill>
              </a:rPr>
              <a:t>MassHire (</a:t>
            </a:r>
            <a:r>
              <a:rPr lang="en-US" sz="1000" err="1">
                <a:solidFill>
                  <a:schemeClr val="tx1"/>
                </a:solidFill>
              </a:rPr>
              <a:t>BSR</a:t>
            </a:r>
            <a:r>
              <a:rPr lang="en-US" sz="1000">
                <a:solidFill>
                  <a:schemeClr val="tx1"/>
                </a:solidFill>
              </a:rPr>
              <a:t> / Workforce Board) to help employer with program design and applying for </a:t>
            </a:r>
            <a:r>
              <a:rPr lang="en-US" sz="1000" err="1">
                <a:solidFill>
                  <a:schemeClr val="tx1"/>
                </a:solidFill>
              </a:rPr>
              <a:t>WTFP</a:t>
            </a:r>
            <a:endParaRPr lang="en-US" sz="1000">
              <a:solidFill>
                <a:schemeClr val="tx1"/>
              </a:solidFill>
            </a:endParaRPr>
          </a:p>
        </p:txBody>
      </p:sp>
      <p:cxnSp>
        <p:nvCxnSpPr>
          <p:cNvPr id="59" name="Straight Arrow Connector 58">
            <a:extLst>
              <a:ext uri="{FF2B5EF4-FFF2-40B4-BE49-F238E27FC236}">
                <a16:creationId xmlns:a16="http://schemas.microsoft.com/office/drawing/2014/main" id="{9F00A199-6E34-4879-B899-1F87D25CAB34}"/>
              </a:ext>
            </a:extLst>
          </p:cNvPr>
          <p:cNvCxnSpPr>
            <a:cxnSpLocks/>
            <a:endCxn id="37" idx="1"/>
          </p:cNvCxnSpPr>
          <p:nvPr/>
        </p:nvCxnSpPr>
        <p:spPr>
          <a:xfrm flipV="1">
            <a:off x="3667539" y="5425718"/>
            <a:ext cx="406523" cy="282366"/>
          </a:xfrm>
          <a:prstGeom prst="straightConnector1">
            <a:avLst/>
          </a:prstGeom>
          <a:ln>
            <a:prstDash val="sysDot"/>
            <a:headEnd type="triangle"/>
            <a:tailEnd type="triangle"/>
          </a:ln>
        </p:spPr>
        <p:style>
          <a:lnRef idx="1">
            <a:schemeClr val="accent6"/>
          </a:lnRef>
          <a:fillRef idx="0">
            <a:schemeClr val="accent6"/>
          </a:fillRef>
          <a:effectRef idx="0">
            <a:schemeClr val="accent6"/>
          </a:effectRef>
          <a:fontRef idx="minor">
            <a:schemeClr val="tx1"/>
          </a:fontRef>
        </p:style>
      </p:cxnSp>
      <p:sp>
        <p:nvSpPr>
          <p:cNvPr id="77" name="TextBox 76">
            <a:extLst>
              <a:ext uri="{FF2B5EF4-FFF2-40B4-BE49-F238E27FC236}">
                <a16:creationId xmlns:a16="http://schemas.microsoft.com/office/drawing/2014/main" id="{A7577D47-8132-4B8F-94DB-09B869B9B0DB}"/>
              </a:ext>
            </a:extLst>
          </p:cNvPr>
          <p:cNvSpPr txBox="1"/>
          <p:nvPr/>
        </p:nvSpPr>
        <p:spPr>
          <a:xfrm>
            <a:off x="4242673" y="6498830"/>
            <a:ext cx="3540686"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tx2"/>
              </a:buClr>
              <a:buFont typeface="+mj-lt"/>
              <a:buAutoNum type="alphaUcPeriod"/>
            </a:pPr>
            <a:r>
              <a:rPr lang="en-US" sz="1000">
                <a:solidFill>
                  <a:schemeClr val="tx1"/>
                </a:solidFill>
              </a:rPr>
              <a:t>IP to share updated "</a:t>
            </a:r>
            <a:r>
              <a:rPr lang="en-US" sz="1000" i="1">
                <a:solidFill>
                  <a:srgbClr val="00269E"/>
                </a:solidFill>
              </a:rPr>
              <a:t>Action Plan Tracker</a:t>
            </a:r>
            <a:r>
              <a:rPr lang="en-US" sz="1000">
                <a:solidFill>
                  <a:schemeClr val="tx1"/>
                </a:solidFill>
              </a:rPr>
              <a:t>"</a:t>
            </a:r>
          </a:p>
          <a:p>
            <a:pPr marL="336600" lvl="1" indent="-228600">
              <a:buClr>
                <a:schemeClr val="accent6"/>
              </a:buClr>
              <a:buFont typeface="+mj-lt"/>
              <a:buAutoNum type="alphaUcPeriod"/>
            </a:pPr>
            <a:r>
              <a:rPr lang="en-US" sz="1000">
                <a:solidFill>
                  <a:schemeClr val="tx1"/>
                </a:solidFill>
              </a:rPr>
              <a:t>MM to update MOSES</a:t>
            </a:r>
          </a:p>
        </p:txBody>
      </p:sp>
      <p:sp>
        <p:nvSpPr>
          <p:cNvPr id="81" name="TextBox 80">
            <a:extLst>
              <a:ext uri="{FF2B5EF4-FFF2-40B4-BE49-F238E27FC236}">
                <a16:creationId xmlns:a16="http://schemas.microsoft.com/office/drawing/2014/main" id="{DB48595B-49B3-42AE-B1DE-A7F83116DD3B}"/>
              </a:ext>
            </a:extLst>
          </p:cNvPr>
          <p:cNvSpPr txBox="1"/>
          <p:nvPr/>
        </p:nvSpPr>
        <p:spPr>
          <a:xfrm>
            <a:off x="6759752" y="6656744"/>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99" name="ee4pFootnotes">
            <a:extLst>
              <a:ext uri="{FF2B5EF4-FFF2-40B4-BE49-F238E27FC236}">
                <a16:creationId xmlns:a16="http://schemas.microsoft.com/office/drawing/2014/main" id="{B2AFAF13-EE65-48AE-A930-94A48897F18F}"/>
              </a:ext>
            </a:extLst>
          </p:cNvPr>
          <p:cNvSpPr>
            <a:spLocks noChangeArrowheads="1"/>
          </p:cNvSpPr>
          <p:nvPr/>
        </p:nvSpPr>
        <p:spPr bwMode="auto">
          <a:xfrm>
            <a:off x="462684" y="6528594"/>
            <a:ext cx="3751091"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 Workforce Board to support MM as needed</a:t>
            </a:r>
          </a:p>
        </p:txBody>
      </p:sp>
      <p:sp>
        <p:nvSpPr>
          <p:cNvPr id="60" name="NavigationTriangle">
            <a:extLst>
              <a:ext uri="{FF2B5EF4-FFF2-40B4-BE49-F238E27FC236}">
                <a16:creationId xmlns:a16="http://schemas.microsoft.com/office/drawing/2014/main" id="{324155B1-5AB1-4BE8-BBEE-6213654D670B}"/>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92" name="NavigationIcon">
            <a:extLst>
              <a:ext uri="{FF2B5EF4-FFF2-40B4-BE49-F238E27FC236}">
                <a16:creationId xmlns:a16="http://schemas.microsoft.com/office/drawing/2014/main" id="{AB013F9D-07AA-4EA1-8494-F3FBC2732B02}"/>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2</a:t>
            </a:r>
          </a:p>
        </p:txBody>
      </p:sp>
      <p:sp>
        <p:nvSpPr>
          <p:cNvPr id="93" name="Textfeld 1">
            <a:extLst>
              <a:ext uri="{FF2B5EF4-FFF2-40B4-BE49-F238E27FC236}">
                <a16:creationId xmlns:a16="http://schemas.microsoft.com/office/drawing/2014/main" id="{5147E439-BD54-4AC1-BF11-3DBC252B309D}"/>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1158172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3172602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a:xfrm>
            <a:off x="627600" y="3826800"/>
            <a:ext cx="10936800" cy="2041200"/>
          </a:xfrm>
        </p:spPr>
        <p:txBody>
          <a:bodyPr vert="horz"/>
          <a:lstStyle/>
          <a:p>
            <a:r>
              <a:rPr lang="en-US"/>
              <a:t>3. What is an example engagement?</a:t>
            </a:r>
          </a:p>
        </p:txBody>
      </p:sp>
      <p:sp>
        <p:nvSpPr>
          <p:cNvPr id="4" name="NavigationTriangle">
            <a:extLst>
              <a:ext uri="{FF2B5EF4-FFF2-40B4-BE49-F238E27FC236}">
                <a16:creationId xmlns:a16="http://schemas.microsoft.com/office/drawing/2014/main" id="{4142EC98-FFF7-457E-A4B2-E928A7301D6B}"/>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42492A60-FC07-4BFA-9773-B1AE22CC7092}"/>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3</a:t>
            </a:r>
          </a:p>
        </p:txBody>
      </p:sp>
      <p:sp>
        <p:nvSpPr>
          <p:cNvPr id="8" name="Textfeld 1">
            <a:extLst>
              <a:ext uri="{FF2B5EF4-FFF2-40B4-BE49-F238E27FC236}">
                <a16:creationId xmlns:a16="http://schemas.microsoft.com/office/drawing/2014/main" id="{084F7F8E-584C-44C5-A15D-29D9EAA62FC1}"/>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1311158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23CD9E-F15E-4CE9-B692-B5A36F50F6A6}"/>
              </a:ext>
            </a:extLst>
          </p:cNvPr>
          <p:cNvGraphicFramePr>
            <a:graphicFrameLocks noChangeAspect="1"/>
          </p:cNvGraphicFramePr>
          <p:nvPr>
            <p:custDataLst>
              <p:tags r:id="rId1"/>
            </p:custDataLst>
            <p:extLst>
              <p:ext uri="{D42A27DB-BD31-4B8C-83A1-F6EECF244321}">
                <p14:modId xmlns:p14="http://schemas.microsoft.com/office/powerpoint/2010/main" val="3822411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1" imgH="363" progId="TCLayout.ActiveDocument.1">
                  <p:embed/>
                </p:oleObj>
              </mc:Choice>
              <mc:Fallback>
                <p:oleObj name="think-cell Slide" r:id="rId5" imgW="351" imgH="363" progId="TCLayout.ActiveDocument.1">
                  <p:embed/>
                  <p:pic>
                    <p:nvPicPr>
                      <p:cNvPr id="5" name="Object 4" hidden="1">
                        <a:extLst>
                          <a:ext uri="{FF2B5EF4-FFF2-40B4-BE49-F238E27FC236}">
                            <a16:creationId xmlns:a16="http://schemas.microsoft.com/office/drawing/2014/main" id="{DD23CD9E-F15E-4CE9-B692-B5A36F50F6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8" name="Straight Connector 57">
            <a:extLst>
              <a:ext uri="{FF2B5EF4-FFF2-40B4-BE49-F238E27FC236}">
                <a16:creationId xmlns:a16="http://schemas.microsoft.com/office/drawing/2014/main" id="{B6827288-ABF3-402F-B747-5CEB2A370494}"/>
              </a:ext>
            </a:extLst>
          </p:cNvPr>
          <p:cNvCxnSpPr>
            <a:cxnSpLocks/>
          </p:cNvCxnSpPr>
          <p:nvPr/>
        </p:nvCxnSpPr>
        <p:spPr>
          <a:xfrm flipV="1">
            <a:off x="5475685" y="1393237"/>
            <a:ext cx="45757" cy="5116017"/>
          </a:xfrm>
          <a:prstGeom prst="line">
            <a:avLst/>
          </a:prstGeom>
          <a:ln w="1270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E821707-19CE-4E93-883D-70E4FAFCBBF2}"/>
              </a:ext>
            </a:extLst>
          </p:cNvPr>
          <p:cNvSpPr txBox="1"/>
          <p:nvPr/>
        </p:nvSpPr>
        <p:spPr>
          <a:xfrm>
            <a:off x="2887688" y="6403132"/>
            <a:ext cx="5537812" cy="1538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108000" lvl="1">
              <a:buClr>
                <a:schemeClr val="tx2"/>
              </a:buClr>
            </a:pPr>
            <a:endParaRPr lang="en-US" sz="1000">
              <a:solidFill>
                <a:schemeClr val="tx1"/>
              </a:solidFill>
            </a:endParaRPr>
          </a:p>
        </p:txBody>
      </p:sp>
      <p:cxnSp>
        <p:nvCxnSpPr>
          <p:cNvPr id="104" name="Straight Connector 103">
            <a:extLst>
              <a:ext uri="{FF2B5EF4-FFF2-40B4-BE49-F238E27FC236}">
                <a16:creationId xmlns:a16="http://schemas.microsoft.com/office/drawing/2014/main" id="{64906B68-29BB-4863-81A5-8E120043FE0B}"/>
              </a:ext>
            </a:extLst>
          </p:cNvPr>
          <p:cNvCxnSpPr>
            <a:cxnSpLocks/>
          </p:cNvCxnSpPr>
          <p:nvPr/>
        </p:nvCxnSpPr>
        <p:spPr>
          <a:xfrm flipH="1">
            <a:off x="3855898" y="4899733"/>
            <a:ext cx="1145" cy="193732"/>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E1AC50-E905-4AB7-BD82-4013C7AC69FA}"/>
              </a:ext>
            </a:extLst>
          </p:cNvPr>
          <p:cNvCxnSpPr>
            <a:cxnSpLocks/>
            <a:stCxn id="82" idx="2"/>
            <a:endCxn id="29" idx="0"/>
          </p:cNvCxnSpPr>
          <p:nvPr/>
        </p:nvCxnSpPr>
        <p:spPr>
          <a:xfrm>
            <a:off x="2735704" y="1690118"/>
            <a:ext cx="0" cy="2613305"/>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B0F144-F455-4679-9AF6-03A5F8CC6A64}"/>
              </a:ext>
            </a:extLst>
          </p:cNvPr>
          <p:cNvSpPr>
            <a:spLocks noGrp="1"/>
          </p:cNvSpPr>
          <p:nvPr>
            <p:ph type="title"/>
          </p:nvPr>
        </p:nvSpPr>
        <p:spPr>
          <a:xfrm>
            <a:off x="462685" y="653482"/>
            <a:ext cx="10117513" cy="332399"/>
          </a:xfrm>
          <a:prstGeom prst="rect">
            <a:avLst/>
          </a:prstGeom>
        </p:spPr>
        <p:txBody>
          <a:bodyPr vert="horz">
            <a:spAutoFit/>
          </a:bodyPr>
          <a:lstStyle/>
          <a:p>
            <a:pPr>
              <a:buSzPts val="3400"/>
            </a:pPr>
            <a:r>
              <a:rPr lang="en-US" sz="2400">
                <a:solidFill>
                  <a:srgbClr val="FFC000"/>
                </a:solidFill>
              </a:rPr>
              <a:t>Example</a:t>
            </a:r>
            <a:r>
              <a:rPr lang="en-US" sz="2400"/>
              <a:t> | How MLSC partnered with the WSC staff to engage Insulet </a:t>
            </a:r>
            <a:endParaRPr lang="en-US" sz="2400" b="0" i="1">
              <a:solidFill>
                <a:srgbClr val="000000"/>
              </a:solidFill>
            </a:endParaRPr>
          </a:p>
        </p:txBody>
      </p:sp>
      <p:sp>
        <p:nvSpPr>
          <p:cNvPr id="50" name="Text Placeholder 49">
            <a:extLst>
              <a:ext uri="{FF2B5EF4-FFF2-40B4-BE49-F238E27FC236}">
                <a16:creationId xmlns:a16="http://schemas.microsoft.com/office/drawing/2014/main" id="{F64E0705-A5DB-43D1-BBF2-BFA1AD32422A}"/>
              </a:ext>
            </a:extLst>
          </p:cNvPr>
          <p:cNvSpPr>
            <a:spLocks noGrp="1"/>
          </p:cNvSpPr>
          <p:nvPr>
            <p:ph type="body" sz="quarter" idx="11"/>
          </p:nvPr>
        </p:nvSpPr>
        <p:spPr/>
        <p:txBody>
          <a:bodyPr/>
          <a:lstStyle/>
          <a:p>
            <a:endParaRPr lang="en-US"/>
          </a:p>
        </p:txBody>
      </p:sp>
      <p:sp>
        <p:nvSpPr>
          <p:cNvPr id="27" name="TextBox 26">
            <a:extLst>
              <a:ext uri="{FF2B5EF4-FFF2-40B4-BE49-F238E27FC236}">
                <a16:creationId xmlns:a16="http://schemas.microsoft.com/office/drawing/2014/main" id="{78F67561-A5BE-4D87-9447-6008532C1F30}"/>
              </a:ext>
            </a:extLst>
          </p:cNvPr>
          <p:cNvSpPr txBox="1"/>
          <p:nvPr/>
        </p:nvSpPr>
        <p:spPr>
          <a:xfrm>
            <a:off x="532298" y="2051943"/>
            <a:ext cx="4406812" cy="363176"/>
          </a:xfrm>
          <a:prstGeom prst="rect">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Industry partner connects with a Market Maker</a:t>
            </a:r>
          </a:p>
        </p:txBody>
      </p:sp>
      <p:sp>
        <p:nvSpPr>
          <p:cNvPr id="29" name="TextBox 28">
            <a:extLst>
              <a:ext uri="{FF2B5EF4-FFF2-40B4-BE49-F238E27FC236}">
                <a16:creationId xmlns:a16="http://schemas.microsoft.com/office/drawing/2014/main" id="{501FB989-AD6F-4A90-ADAF-931EA24BBD4C}"/>
              </a:ext>
            </a:extLst>
          </p:cNvPr>
          <p:cNvSpPr txBox="1"/>
          <p:nvPr/>
        </p:nvSpPr>
        <p:spPr>
          <a:xfrm>
            <a:off x="532298" y="4303423"/>
            <a:ext cx="4406812"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Market Maker shares support plan with employer </a:t>
            </a:r>
          </a:p>
        </p:txBody>
      </p:sp>
      <p:sp>
        <p:nvSpPr>
          <p:cNvPr id="31" name="TextBox 30">
            <a:extLst>
              <a:ext uri="{FF2B5EF4-FFF2-40B4-BE49-F238E27FC236}">
                <a16:creationId xmlns:a16="http://schemas.microsoft.com/office/drawing/2014/main" id="{194CD807-4F1C-40F2-974E-22E4DBF46B01}"/>
              </a:ext>
            </a:extLst>
          </p:cNvPr>
          <p:cNvSpPr txBox="1"/>
          <p:nvPr/>
        </p:nvSpPr>
        <p:spPr>
          <a:xfrm>
            <a:off x="550979" y="4961766"/>
            <a:ext cx="2199503"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Immediate Hiring</a:t>
            </a:r>
          </a:p>
        </p:txBody>
      </p:sp>
      <p:sp>
        <p:nvSpPr>
          <p:cNvPr id="32" name="TextBox 31">
            <a:extLst>
              <a:ext uri="{FF2B5EF4-FFF2-40B4-BE49-F238E27FC236}">
                <a16:creationId xmlns:a16="http://schemas.microsoft.com/office/drawing/2014/main" id="{6B6AF71D-B117-4E7B-B76F-28FE6E5B1B7D}"/>
              </a:ext>
            </a:extLst>
          </p:cNvPr>
          <p:cNvSpPr txBox="1"/>
          <p:nvPr/>
        </p:nvSpPr>
        <p:spPr>
          <a:xfrm>
            <a:off x="5077781" y="4961766"/>
            <a:ext cx="2199503"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Upskilling Incumbents</a:t>
            </a:r>
          </a:p>
        </p:txBody>
      </p:sp>
      <p:sp>
        <p:nvSpPr>
          <p:cNvPr id="44" name="TextBox 43">
            <a:extLst>
              <a:ext uri="{FF2B5EF4-FFF2-40B4-BE49-F238E27FC236}">
                <a16:creationId xmlns:a16="http://schemas.microsoft.com/office/drawing/2014/main" id="{AB6FE6B6-8A44-4CBC-A15B-BAFDE4A45C54}"/>
              </a:ext>
            </a:extLst>
          </p:cNvPr>
          <p:cNvSpPr txBox="1"/>
          <p:nvPr/>
        </p:nvSpPr>
        <p:spPr>
          <a:xfrm>
            <a:off x="532298" y="2805751"/>
            <a:ext cx="4406812" cy="363176"/>
          </a:xfrm>
          <a:prstGeom prst="rect">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Industry partner holds initial employer engagement</a:t>
            </a:r>
          </a:p>
        </p:txBody>
      </p:sp>
      <p:sp>
        <p:nvSpPr>
          <p:cNvPr id="65" name="TextBox 64">
            <a:extLst>
              <a:ext uri="{FF2B5EF4-FFF2-40B4-BE49-F238E27FC236}">
                <a16:creationId xmlns:a16="http://schemas.microsoft.com/office/drawing/2014/main" id="{2338569C-50AF-498A-8517-2AAAEADCEF7D}"/>
              </a:ext>
            </a:extLst>
          </p:cNvPr>
          <p:cNvSpPr txBox="1"/>
          <p:nvPr/>
        </p:nvSpPr>
        <p:spPr>
          <a:xfrm>
            <a:off x="4670473" y="4707110"/>
            <a:ext cx="23403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a:t>
            </a:r>
          </a:p>
        </p:txBody>
      </p:sp>
      <p:sp>
        <p:nvSpPr>
          <p:cNvPr id="66" name="TextBox 65">
            <a:extLst>
              <a:ext uri="{FF2B5EF4-FFF2-40B4-BE49-F238E27FC236}">
                <a16:creationId xmlns:a16="http://schemas.microsoft.com/office/drawing/2014/main" id="{D96ACF09-2B05-4D6C-8B4A-CED6B014137B}"/>
              </a:ext>
            </a:extLst>
          </p:cNvPr>
          <p:cNvSpPr txBox="1"/>
          <p:nvPr/>
        </p:nvSpPr>
        <p:spPr>
          <a:xfrm>
            <a:off x="4535820" y="3945104"/>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62" name="TextBox 61">
            <a:extLst>
              <a:ext uri="{FF2B5EF4-FFF2-40B4-BE49-F238E27FC236}">
                <a16:creationId xmlns:a16="http://schemas.microsoft.com/office/drawing/2014/main" id="{C7201287-9D6E-4B37-8137-FBF4C7F71B5D}"/>
              </a:ext>
            </a:extLst>
          </p:cNvPr>
          <p:cNvSpPr txBox="1"/>
          <p:nvPr/>
        </p:nvSpPr>
        <p:spPr>
          <a:xfrm>
            <a:off x="520003" y="6189663"/>
            <a:ext cx="4406812" cy="363176"/>
          </a:xfrm>
          <a:prstGeom prst="rect">
            <a:avLst/>
          </a:prstGeom>
          <a:solidFill>
            <a:srgbClr val="00269E"/>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Industry partner checks in with employer bi-weekly</a:t>
            </a:r>
          </a:p>
        </p:txBody>
      </p:sp>
      <p:sp>
        <p:nvSpPr>
          <p:cNvPr id="56" name="Oval 20">
            <a:extLst>
              <a:ext uri="{FF2B5EF4-FFF2-40B4-BE49-F238E27FC236}">
                <a16:creationId xmlns:a16="http://schemas.microsoft.com/office/drawing/2014/main" id="{78E0BD32-2B3B-41B4-BA46-E5C90BD2E5C3}"/>
              </a:ext>
            </a:extLst>
          </p:cNvPr>
          <p:cNvSpPr>
            <a:spLocks noChangeAspect="1" noChangeArrowheads="1"/>
          </p:cNvSpPr>
          <p:nvPr/>
        </p:nvSpPr>
        <p:spPr bwMode="auto">
          <a:xfrm>
            <a:off x="617161" y="2872046"/>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lumMod val="100000"/>
                  </a:srgbClr>
                </a:solidFill>
                <a:latin typeface="Arial" panose="020B0604020202020204" pitchFamily="34" charset="0"/>
              </a:rPr>
              <a:t>2</a:t>
            </a:r>
          </a:p>
        </p:txBody>
      </p:sp>
      <p:sp>
        <p:nvSpPr>
          <p:cNvPr id="64" name="TextBox 63">
            <a:extLst>
              <a:ext uri="{FF2B5EF4-FFF2-40B4-BE49-F238E27FC236}">
                <a16:creationId xmlns:a16="http://schemas.microsoft.com/office/drawing/2014/main" id="{717F1CDF-3161-42D7-A551-16E723AA672C}"/>
              </a:ext>
            </a:extLst>
          </p:cNvPr>
          <p:cNvSpPr txBox="1"/>
          <p:nvPr/>
        </p:nvSpPr>
        <p:spPr>
          <a:xfrm>
            <a:off x="550979" y="5272061"/>
            <a:ext cx="2171856"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WSC connected Insulet to MassHire Metro South/West </a:t>
            </a:r>
          </a:p>
          <a:p>
            <a:pPr marL="336600" lvl="1" indent="-228600">
              <a:buClr>
                <a:schemeClr val="accent6"/>
              </a:buClr>
              <a:buFont typeface="+mj-lt"/>
              <a:buAutoNum type="alphaUcPeriod"/>
            </a:pPr>
            <a:r>
              <a:rPr lang="en-US" sz="1000">
                <a:solidFill>
                  <a:schemeClr val="tx1"/>
                </a:solidFill>
              </a:rPr>
              <a:t>MassHire launched an email campaign to ~10k UI claimants</a:t>
            </a:r>
          </a:p>
          <a:p>
            <a:pPr marL="336600" lvl="1" indent="-228600">
              <a:buClr>
                <a:schemeClr val="accent6"/>
              </a:buClr>
              <a:buFont typeface="+mj-lt"/>
              <a:buAutoNum type="alphaUcPeriod"/>
            </a:pPr>
            <a:r>
              <a:rPr lang="en-US" sz="1000">
                <a:solidFill>
                  <a:schemeClr val="tx1"/>
                </a:solidFill>
              </a:rPr>
              <a:t>MassHire found ~100+ relevant resumes</a:t>
            </a:r>
          </a:p>
        </p:txBody>
      </p:sp>
      <p:sp>
        <p:nvSpPr>
          <p:cNvPr id="69" name="TextBox 68">
            <a:extLst>
              <a:ext uri="{FF2B5EF4-FFF2-40B4-BE49-F238E27FC236}">
                <a16:creationId xmlns:a16="http://schemas.microsoft.com/office/drawing/2014/main" id="{160132BC-0FC0-4744-826B-02CEA3046FE4}"/>
              </a:ext>
            </a:extLst>
          </p:cNvPr>
          <p:cNvSpPr txBox="1"/>
          <p:nvPr/>
        </p:nvSpPr>
        <p:spPr>
          <a:xfrm>
            <a:off x="5077781" y="5272061"/>
            <a:ext cx="2199503" cy="461665"/>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228600" indent="-228600">
              <a:buClr>
                <a:schemeClr val="accent6"/>
              </a:buClr>
              <a:buFont typeface="+mj-lt"/>
              <a:buAutoNum type="alphaUcPeriod"/>
            </a:pPr>
            <a:r>
              <a:rPr lang="en-US" sz="1000">
                <a:solidFill>
                  <a:schemeClr val="tx1"/>
                </a:solidFill>
              </a:rPr>
              <a:t>WSC leveraged job competency mapping to better understand where training could be helpful</a:t>
            </a:r>
            <a:endParaRPr lang="en-US" sz="1000">
              <a:solidFill>
                <a:srgbClr val="6E6F73"/>
              </a:solidFill>
            </a:endParaRPr>
          </a:p>
        </p:txBody>
      </p:sp>
      <p:cxnSp>
        <p:nvCxnSpPr>
          <p:cNvPr id="15" name="Connector: Elbow 14">
            <a:extLst>
              <a:ext uri="{FF2B5EF4-FFF2-40B4-BE49-F238E27FC236}">
                <a16:creationId xmlns:a16="http://schemas.microsoft.com/office/drawing/2014/main" id="{256F4959-242A-48AB-8767-DE8F49AF7CC3}"/>
              </a:ext>
            </a:extLst>
          </p:cNvPr>
          <p:cNvCxnSpPr>
            <a:cxnSpLocks/>
            <a:stCxn id="31" idx="0"/>
          </p:cNvCxnSpPr>
          <p:nvPr/>
        </p:nvCxnSpPr>
        <p:spPr>
          <a:xfrm rot="5400000" flipH="1" flipV="1">
            <a:off x="3524785" y="3008958"/>
            <a:ext cx="78754" cy="3826863"/>
          </a:xfrm>
          <a:prstGeom prst="bentConnector2">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90" name="Oval 20">
            <a:extLst>
              <a:ext uri="{FF2B5EF4-FFF2-40B4-BE49-F238E27FC236}">
                <a16:creationId xmlns:a16="http://schemas.microsoft.com/office/drawing/2014/main" id="{46590503-63E0-42B6-B85F-E35E1BDB5121}"/>
              </a:ext>
            </a:extLst>
          </p:cNvPr>
          <p:cNvSpPr>
            <a:spLocks noChangeAspect="1" noChangeArrowheads="1"/>
          </p:cNvSpPr>
          <p:nvPr/>
        </p:nvSpPr>
        <p:spPr bwMode="auto">
          <a:xfrm>
            <a:off x="617161" y="2118238"/>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lumMod val="100000"/>
                  </a:srgbClr>
                </a:solidFill>
                <a:latin typeface="Arial" panose="020B0604020202020204" pitchFamily="34" charset="0"/>
              </a:rPr>
              <a:t>1</a:t>
            </a:r>
          </a:p>
        </p:txBody>
      </p:sp>
      <p:sp>
        <p:nvSpPr>
          <p:cNvPr id="91" name="Oval 20">
            <a:extLst>
              <a:ext uri="{FF2B5EF4-FFF2-40B4-BE49-F238E27FC236}">
                <a16:creationId xmlns:a16="http://schemas.microsoft.com/office/drawing/2014/main" id="{719A5639-CFA1-472A-A45A-42462CB0FFD2}"/>
              </a:ext>
            </a:extLst>
          </p:cNvPr>
          <p:cNvSpPr>
            <a:spLocks noChangeAspect="1" noChangeArrowheads="1"/>
          </p:cNvSpPr>
          <p:nvPr/>
        </p:nvSpPr>
        <p:spPr bwMode="auto">
          <a:xfrm>
            <a:off x="617161" y="4369718"/>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4</a:t>
            </a:r>
          </a:p>
        </p:txBody>
      </p:sp>
      <p:cxnSp>
        <p:nvCxnSpPr>
          <p:cNvPr id="57" name="Straight Connector 56">
            <a:extLst>
              <a:ext uri="{FF2B5EF4-FFF2-40B4-BE49-F238E27FC236}">
                <a16:creationId xmlns:a16="http://schemas.microsoft.com/office/drawing/2014/main" id="{C9A154C9-3F1B-4060-9AA8-6F10F1D8C7D9}"/>
              </a:ext>
            </a:extLst>
          </p:cNvPr>
          <p:cNvCxnSpPr>
            <a:cxnSpLocks/>
          </p:cNvCxnSpPr>
          <p:nvPr/>
        </p:nvCxnSpPr>
        <p:spPr>
          <a:xfrm>
            <a:off x="2735704" y="4666599"/>
            <a:ext cx="0" cy="216413"/>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95" name="Oval 20">
            <a:extLst>
              <a:ext uri="{FF2B5EF4-FFF2-40B4-BE49-F238E27FC236}">
                <a16:creationId xmlns:a16="http://schemas.microsoft.com/office/drawing/2014/main" id="{A145C4CF-0261-4E9A-A502-A5E8AAF01F4D}"/>
              </a:ext>
            </a:extLst>
          </p:cNvPr>
          <p:cNvSpPr>
            <a:spLocks noChangeAspect="1" noChangeArrowheads="1"/>
          </p:cNvSpPr>
          <p:nvPr/>
        </p:nvSpPr>
        <p:spPr bwMode="auto">
          <a:xfrm>
            <a:off x="646897" y="5004982"/>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A</a:t>
            </a:r>
          </a:p>
        </p:txBody>
      </p:sp>
      <p:sp>
        <p:nvSpPr>
          <p:cNvPr id="100" name="Oval 20">
            <a:extLst>
              <a:ext uri="{FF2B5EF4-FFF2-40B4-BE49-F238E27FC236}">
                <a16:creationId xmlns:a16="http://schemas.microsoft.com/office/drawing/2014/main" id="{00D39668-7333-49D3-BE43-7B273BBCCB25}"/>
              </a:ext>
            </a:extLst>
          </p:cNvPr>
          <p:cNvSpPr>
            <a:spLocks noChangeAspect="1" noChangeArrowheads="1"/>
          </p:cNvSpPr>
          <p:nvPr/>
        </p:nvSpPr>
        <p:spPr bwMode="auto">
          <a:xfrm>
            <a:off x="5175673" y="5004982"/>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C</a:t>
            </a:r>
          </a:p>
        </p:txBody>
      </p:sp>
      <p:cxnSp>
        <p:nvCxnSpPr>
          <p:cNvPr id="51" name="Connector: Elbow 50">
            <a:extLst>
              <a:ext uri="{FF2B5EF4-FFF2-40B4-BE49-F238E27FC236}">
                <a16:creationId xmlns:a16="http://schemas.microsoft.com/office/drawing/2014/main" id="{16191A2C-5437-487E-8F71-87400C3198FF}"/>
              </a:ext>
            </a:extLst>
          </p:cNvPr>
          <p:cNvCxnSpPr>
            <a:cxnSpLocks/>
            <a:endCxn id="32" idx="0"/>
          </p:cNvCxnSpPr>
          <p:nvPr/>
        </p:nvCxnSpPr>
        <p:spPr>
          <a:xfrm>
            <a:off x="2310661" y="4883012"/>
            <a:ext cx="3866872" cy="78754"/>
          </a:xfrm>
          <a:prstGeom prst="bentConnector2">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242B4DB-6812-441B-B342-B634E273421B}"/>
              </a:ext>
            </a:extLst>
          </p:cNvPr>
          <p:cNvSpPr txBox="1"/>
          <p:nvPr/>
        </p:nvSpPr>
        <p:spPr>
          <a:xfrm>
            <a:off x="4670473" y="6591045"/>
            <a:ext cx="23403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a:t>
            </a:r>
          </a:p>
        </p:txBody>
      </p:sp>
      <p:cxnSp>
        <p:nvCxnSpPr>
          <p:cNvPr id="14" name="Straight Connector 13">
            <a:extLst>
              <a:ext uri="{FF2B5EF4-FFF2-40B4-BE49-F238E27FC236}">
                <a16:creationId xmlns:a16="http://schemas.microsoft.com/office/drawing/2014/main" id="{AB43ACA9-2508-46F2-BC7E-886B636099B3}"/>
              </a:ext>
            </a:extLst>
          </p:cNvPr>
          <p:cNvCxnSpPr>
            <a:cxnSpLocks/>
            <a:endCxn id="62" idx="0"/>
          </p:cNvCxnSpPr>
          <p:nvPr/>
        </p:nvCxnSpPr>
        <p:spPr>
          <a:xfrm flipH="1">
            <a:off x="2723409" y="5836081"/>
            <a:ext cx="574" cy="353582"/>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6B4C897-834C-40C9-8804-809D9EA5838D}"/>
              </a:ext>
            </a:extLst>
          </p:cNvPr>
          <p:cNvSpPr txBox="1"/>
          <p:nvPr/>
        </p:nvSpPr>
        <p:spPr>
          <a:xfrm>
            <a:off x="532298" y="3569495"/>
            <a:ext cx="4406812"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Market Maker creates and socializes support plan</a:t>
            </a:r>
          </a:p>
        </p:txBody>
      </p:sp>
      <p:sp>
        <p:nvSpPr>
          <p:cNvPr id="71" name="Oval 20">
            <a:extLst>
              <a:ext uri="{FF2B5EF4-FFF2-40B4-BE49-F238E27FC236}">
                <a16:creationId xmlns:a16="http://schemas.microsoft.com/office/drawing/2014/main" id="{63AF49FC-3901-4466-88E4-ADAE51696A26}"/>
              </a:ext>
            </a:extLst>
          </p:cNvPr>
          <p:cNvSpPr>
            <a:spLocks noChangeAspect="1" noChangeArrowheads="1"/>
          </p:cNvSpPr>
          <p:nvPr/>
        </p:nvSpPr>
        <p:spPr bwMode="auto">
          <a:xfrm>
            <a:off x="617161" y="3635790"/>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3</a:t>
            </a:r>
          </a:p>
        </p:txBody>
      </p:sp>
      <p:sp>
        <p:nvSpPr>
          <p:cNvPr id="74" name="TextBox 73">
            <a:extLst>
              <a:ext uri="{FF2B5EF4-FFF2-40B4-BE49-F238E27FC236}">
                <a16:creationId xmlns:a16="http://schemas.microsoft.com/office/drawing/2014/main" id="{1C094A8D-1C0C-40CF-A969-15515F08F95C}"/>
              </a:ext>
            </a:extLst>
          </p:cNvPr>
          <p:cNvSpPr txBox="1"/>
          <p:nvPr/>
        </p:nvSpPr>
        <p:spPr>
          <a:xfrm>
            <a:off x="4670473" y="3177484"/>
            <a:ext cx="23403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a:t>
            </a:r>
          </a:p>
        </p:txBody>
      </p:sp>
      <p:sp>
        <p:nvSpPr>
          <p:cNvPr id="76" name="TextBox 75">
            <a:extLst>
              <a:ext uri="{FF2B5EF4-FFF2-40B4-BE49-F238E27FC236}">
                <a16:creationId xmlns:a16="http://schemas.microsoft.com/office/drawing/2014/main" id="{52806EDB-1939-431F-88FB-C465CDB2A4C4}"/>
              </a:ext>
            </a:extLst>
          </p:cNvPr>
          <p:cNvSpPr txBox="1"/>
          <p:nvPr/>
        </p:nvSpPr>
        <p:spPr>
          <a:xfrm>
            <a:off x="4535820" y="2434412"/>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94" name="Oval 20">
            <a:extLst>
              <a:ext uri="{FF2B5EF4-FFF2-40B4-BE49-F238E27FC236}">
                <a16:creationId xmlns:a16="http://schemas.microsoft.com/office/drawing/2014/main" id="{BDD505CE-8EC9-496D-9613-9366177C2968}"/>
              </a:ext>
            </a:extLst>
          </p:cNvPr>
          <p:cNvSpPr>
            <a:spLocks noChangeAspect="1" noChangeArrowheads="1"/>
          </p:cNvSpPr>
          <p:nvPr/>
        </p:nvSpPr>
        <p:spPr bwMode="auto">
          <a:xfrm>
            <a:off x="608322" y="6266439"/>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solidFill>
                <a:latin typeface="Arial" panose="020B0604020202020204" pitchFamily="34" charset="0"/>
              </a:rPr>
              <a:t>5</a:t>
            </a:r>
          </a:p>
        </p:txBody>
      </p:sp>
      <p:sp>
        <p:nvSpPr>
          <p:cNvPr id="67" name="TextBox 66">
            <a:extLst>
              <a:ext uri="{FF2B5EF4-FFF2-40B4-BE49-F238E27FC236}">
                <a16:creationId xmlns:a16="http://schemas.microsoft.com/office/drawing/2014/main" id="{314B9A67-92A5-4906-A82A-E5FB4AD5CE5E}"/>
              </a:ext>
            </a:extLst>
          </p:cNvPr>
          <p:cNvSpPr txBox="1"/>
          <p:nvPr/>
        </p:nvSpPr>
        <p:spPr>
          <a:xfrm>
            <a:off x="2887688" y="5272061"/>
            <a:ext cx="2039127" cy="923330"/>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228600" indent="-228600">
              <a:buClr>
                <a:schemeClr val="accent6"/>
              </a:buClr>
              <a:buFont typeface="+mj-lt"/>
              <a:buAutoNum type="alphaUcPeriod"/>
            </a:pPr>
            <a:r>
              <a:rPr lang="en-US" sz="1000">
                <a:solidFill>
                  <a:schemeClr val="tx1"/>
                </a:solidFill>
              </a:rPr>
              <a:t>WSC connected Insulet with appropriate CTE schools such as Minuteman Regional Tech and training providers such as </a:t>
            </a:r>
            <a:r>
              <a:rPr lang="en-US" sz="1000" err="1">
                <a:solidFill>
                  <a:schemeClr val="tx1"/>
                </a:solidFill>
              </a:rPr>
              <a:t>NAMC</a:t>
            </a:r>
            <a:r>
              <a:rPr lang="en-US" sz="1000">
                <a:solidFill>
                  <a:schemeClr val="tx1"/>
                </a:solidFill>
              </a:rPr>
              <a:t> based on open job competencies</a:t>
            </a:r>
            <a:endParaRPr lang="en-US" sz="1000">
              <a:solidFill>
                <a:srgbClr val="6E6F73"/>
              </a:solidFill>
            </a:endParaRPr>
          </a:p>
        </p:txBody>
      </p:sp>
      <p:sp>
        <p:nvSpPr>
          <p:cNvPr id="82" name="TextBox 81">
            <a:extLst>
              <a:ext uri="{FF2B5EF4-FFF2-40B4-BE49-F238E27FC236}">
                <a16:creationId xmlns:a16="http://schemas.microsoft.com/office/drawing/2014/main" id="{DAA0B407-4F1F-49C4-9822-BD73DD0AA07A}"/>
              </a:ext>
            </a:extLst>
          </p:cNvPr>
          <p:cNvSpPr txBox="1"/>
          <p:nvPr/>
        </p:nvSpPr>
        <p:spPr>
          <a:xfrm>
            <a:off x="532298" y="1326942"/>
            <a:ext cx="4406812" cy="363176"/>
          </a:xfrm>
          <a:prstGeom prst="rect">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Industry partner identifies employer</a:t>
            </a:r>
          </a:p>
        </p:txBody>
      </p:sp>
      <p:sp>
        <p:nvSpPr>
          <p:cNvPr id="85" name="Oval 20">
            <a:extLst>
              <a:ext uri="{FF2B5EF4-FFF2-40B4-BE49-F238E27FC236}">
                <a16:creationId xmlns:a16="http://schemas.microsoft.com/office/drawing/2014/main" id="{D0D281D7-3D82-48BF-9BD4-F6F1859EE7D8}"/>
              </a:ext>
            </a:extLst>
          </p:cNvPr>
          <p:cNvSpPr>
            <a:spLocks noChangeAspect="1" noChangeArrowheads="1"/>
          </p:cNvSpPr>
          <p:nvPr/>
        </p:nvSpPr>
        <p:spPr bwMode="auto">
          <a:xfrm>
            <a:off x="617161" y="1393237"/>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lumMod val="100000"/>
                  </a:srgbClr>
                </a:solidFill>
                <a:latin typeface="Arial" panose="020B0604020202020204" pitchFamily="34" charset="0"/>
              </a:rPr>
              <a:t>0</a:t>
            </a:r>
          </a:p>
        </p:txBody>
      </p:sp>
      <p:sp>
        <p:nvSpPr>
          <p:cNvPr id="87" name="TextBox 86">
            <a:extLst>
              <a:ext uri="{FF2B5EF4-FFF2-40B4-BE49-F238E27FC236}">
                <a16:creationId xmlns:a16="http://schemas.microsoft.com/office/drawing/2014/main" id="{C9FCED9F-D4AA-44B2-88DC-F3C7BABEBE7B}"/>
              </a:ext>
            </a:extLst>
          </p:cNvPr>
          <p:cNvSpPr txBox="1"/>
          <p:nvPr/>
        </p:nvSpPr>
        <p:spPr>
          <a:xfrm>
            <a:off x="4535820" y="1709411"/>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83" name="TextBox 82">
            <a:extLst>
              <a:ext uri="{FF2B5EF4-FFF2-40B4-BE49-F238E27FC236}">
                <a16:creationId xmlns:a16="http://schemas.microsoft.com/office/drawing/2014/main" id="{04282153-D4A6-479A-910B-925B9F8DEFE9}"/>
              </a:ext>
            </a:extLst>
          </p:cNvPr>
          <p:cNvSpPr txBox="1"/>
          <p:nvPr/>
        </p:nvSpPr>
        <p:spPr>
          <a:xfrm>
            <a:off x="6096000" y="1325705"/>
            <a:ext cx="694746"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b="1">
                <a:solidFill>
                  <a:srgbClr val="000000"/>
                </a:solidFill>
              </a:rPr>
              <a:t>Insulet</a:t>
            </a:r>
          </a:p>
        </p:txBody>
      </p:sp>
      <p:sp>
        <p:nvSpPr>
          <p:cNvPr id="88" name="TextBox 87">
            <a:extLst>
              <a:ext uri="{FF2B5EF4-FFF2-40B4-BE49-F238E27FC236}">
                <a16:creationId xmlns:a16="http://schemas.microsoft.com/office/drawing/2014/main" id="{6FE9F61A-2A30-4B4E-80EB-313968038AB0}"/>
              </a:ext>
            </a:extLst>
          </p:cNvPr>
          <p:cNvSpPr txBox="1"/>
          <p:nvPr/>
        </p:nvSpPr>
        <p:spPr>
          <a:xfrm>
            <a:off x="6072603" y="2415119"/>
            <a:ext cx="5573967"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tx2"/>
              </a:buClr>
              <a:buFont typeface="+mj-lt"/>
              <a:buAutoNum type="alphaUcPeriod"/>
            </a:pPr>
            <a:r>
              <a:rPr lang="en-US" sz="1000">
                <a:solidFill>
                  <a:schemeClr val="tx1"/>
                </a:solidFill>
              </a:rPr>
              <a:t>MLSC reached out to the WSC staff for support connecting Insulet to state resources </a:t>
            </a:r>
          </a:p>
          <a:p>
            <a:pPr marL="336600" lvl="1" indent="-228600">
              <a:buClr>
                <a:schemeClr val="tx2"/>
              </a:buClr>
              <a:buFont typeface="+mj-lt"/>
              <a:buAutoNum type="alphaUcPeriod"/>
            </a:pPr>
            <a:r>
              <a:rPr lang="en-US" sz="1000">
                <a:solidFill>
                  <a:schemeClr val="tx1"/>
                </a:solidFill>
              </a:rPr>
              <a:t>The WSC staff decided to work together to support Insulet together through 1:1 support</a:t>
            </a:r>
          </a:p>
        </p:txBody>
      </p:sp>
      <p:sp>
        <p:nvSpPr>
          <p:cNvPr id="89" name="TextBox 88">
            <a:extLst>
              <a:ext uri="{FF2B5EF4-FFF2-40B4-BE49-F238E27FC236}">
                <a16:creationId xmlns:a16="http://schemas.microsoft.com/office/drawing/2014/main" id="{0D669F4B-9CB8-49E3-89DA-217EC9939CEA}"/>
              </a:ext>
            </a:extLst>
          </p:cNvPr>
          <p:cNvSpPr txBox="1"/>
          <p:nvPr/>
        </p:nvSpPr>
        <p:spPr>
          <a:xfrm>
            <a:off x="6057962" y="3079719"/>
            <a:ext cx="5537815"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rgbClr val="000000"/>
                </a:solidFill>
              </a:rPr>
              <a:t>WSC staff met with Insulet's HR contact to better understand their hiring needs</a:t>
            </a:r>
          </a:p>
          <a:p>
            <a:pPr marL="336600" lvl="1" indent="-228600">
              <a:buClr>
                <a:schemeClr val="accent6"/>
              </a:buClr>
              <a:buFont typeface="+mj-lt"/>
              <a:buAutoNum type="alphaUcPeriod"/>
            </a:pPr>
            <a:r>
              <a:rPr lang="en-US" sz="1000">
                <a:solidFill>
                  <a:srgbClr val="000000"/>
                </a:solidFill>
              </a:rPr>
              <a:t>WSC staff asked Insulet to update and share back the </a:t>
            </a:r>
            <a:r>
              <a:rPr lang="en-US" sz="1000">
                <a:solidFill>
                  <a:schemeClr val="tx1"/>
                </a:solidFill>
              </a:rPr>
              <a:t>"</a:t>
            </a:r>
            <a:r>
              <a:rPr lang="en-US" sz="1000">
                <a:solidFill>
                  <a:srgbClr val="00269E"/>
                </a:solidFill>
              </a:rPr>
              <a:t>Workforce need intake form</a:t>
            </a:r>
            <a:r>
              <a:rPr lang="en-US" sz="1000">
                <a:solidFill>
                  <a:schemeClr val="tx1"/>
                </a:solidFill>
              </a:rPr>
              <a:t>"</a:t>
            </a:r>
          </a:p>
          <a:p>
            <a:pPr marL="336600" lvl="1" indent="-228600">
              <a:buClr>
                <a:schemeClr val="accent6"/>
              </a:buClr>
              <a:buFont typeface="+mj-lt"/>
              <a:buAutoNum type="alphaUcPeriod"/>
            </a:pPr>
            <a:r>
              <a:rPr lang="en-US" sz="1000">
                <a:solidFill>
                  <a:schemeClr val="tx1"/>
                </a:solidFill>
              </a:rPr>
              <a:t>WSC staff used the completed "</a:t>
            </a:r>
            <a:r>
              <a:rPr lang="en-US" sz="1000">
                <a:solidFill>
                  <a:srgbClr val="00269E"/>
                </a:solidFill>
              </a:rPr>
              <a:t>Workforce need intake form</a:t>
            </a:r>
            <a:r>
              <a:rPr lang="en-US" sz="1000">
                <a:solidFill>
                  <a:schemeClr val="tx1"/>
                </a:solidFill>
              </a:rPr>
              <a:t>" to populate the number of positions and job types by channel in the  "</a:t>
            </a:r>
            <a:r>
              <a:rPr lang="en-US" sz="1000">
                <a:solidFill>
                  <a:srgbClr val="00269E"/>
                </a:solidFill>
              </a:rPr>
              <a:t>Workforce need support plan</a:t>
            </a:r>
            <a:r>
              <a:rPr lang="en-US" sz="1000">
                <a:solidFill>
                  <a:schemeClr val="tx1"/>
                </a:solidFill>
              </a:rPr>
              <a:t>" </a:t>
            </a:r>
          </a:p>
        </p:txBody>
      </p:sp>
      <p:sp>
        <p:nvSpPr>
          <p:cNvPr id="92" name="TextBox 91">
            <a:extLst>
              <a:ext uri="{FF2B5EF4-FFF2-40B4-BE49-F238E27FC236}">
                <a16:creationId xmlns:a16="http://schemas.microsoft.com/office/drawing/2014/main" id="{FF42ABAE-56C8-432F-9DB0-1B549D35F796}"/>
              </a:ext>
            </a:extLst>
          </p:cNvPr>
          <p:cNvSpPr txBox="1"/>
          <p:nvPr/>
        </p:nvSpPr>
        <p:spPr>
          <a:xfrm>
            <a:off x="6057962" y="3932671"/>
            <a:ext cx="5537812" cy="461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WSC staff completed the "</a:t>
            </a:r>
            <a:r>
              <a:rPr lang="en-US" sz="1000">
                <a:solidFill>
                  <a:srgbClr val="00269E"/>
                </a:solidFill>
              </a:rPr>
              <a:t>Workforce need support plan</a:t>
            </a:r>
            <a:r>
              <a:rPr lang="en-US" sz="1000">
                <a:solidFill>
                  <a:schemeClr val="tx1"/>
                </a:solidFill>
              </a:rPr>
              <a:t>" based on the "</a:t>
            </a:r>
            <a:r>
              <a:rPr lang="en-US" sz="1000">
                <a:solidFill>
                  <a:srgbClr val="00269E"/>
                </a:solidFill>
              </a:rPr>
              <a:t>Workforce need intake form</a:t>
            </a:r>
            <a:r>
              <a:rPr lang="en-US" sz="1000">
                <a:solidFill>
                  <a:schemeClr val="tx1"/>
                </a:solidFill>
              </a:rPr>
              <a:t>" and conversations with MLSC, state / regional partners, and Insulet</a:t>
            </a:r>
          </a:p>
          <a:p>
            <a:pPr marL="336600" lvl="1" indent="-228600">
              <a:buClr>
                <a:schemeClr val="accent6"/>
              </a:buClr>
              <a:buFont typeface="+mj-lt"/>
              <a:buAutoNum type="alphaUcPeriod"/>
            </a:pPr>
            <a:r>
              <a:rPr lang="en-US" sz="1000">
                <a:solidFill>
                  <a:schemeClr val="tx1"/>
                </a:solidFill>
              </a:rPr>
              <a:t>WSC staff socialized the initial plan with MLSC for alignment</a:t>
            </a:r>
          </a:p>
        </p:txBody>
      </p:sp>
      <p:cxnSp>
        <p:nvCxnSpPr>
          <p:cNvPr id="93" name="Straight Connector 92">
            <a:extLst>
              <a:ext uri="{FF2B5EF4-FFF2-40B4-BE49-F238E27FC236}">
                <a16:creationId xmlns:a16="http://schemas.microsoft.com/office/drawing/2014/main" id="{B50A17EA-CD36-40EB-912A-B070FEB2FA83}"/>
              </a:ext>
            </a:extLst>
          </p:cNvPr>
          <p:cNvCxnSpPr>
            <a:cxnSpLocks/>
          </p:cNvCxnSpPr>
          <p:nvPr/>
        </p:nvCxnSpPr>
        <p:spPr>
          <a:xfrm>
            <a:off x="6040274" y="2987339"/>
            <a:ext cx="5464426"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694C4A1-9E3C-48C9-8D0B-39ABDDDD3868}"/>
              </a:ext>
            </a:extLst>
          </p:cNvPr>
          <p:cNvCxnSpPr>
            <a:cxnSpLocks/>
          </p:cNvCxnSpPr>
          <p:nvPr/>
        </p:nvCxnSpPr>
        <p:spPr>
          <a:xfrm>
            <a:off x="6040274" y="3773385"/>
            <a:ext cx="5464426"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27B9FB4-E37D-49B2-B9FF-463406A012A1}"/>
              </a:ext>
            </a:extLst>
          </p:cNvPr>
          <p:cNvSpPr txBox="1"/>
          <p:nvPr/>
        </p:nvSpPr>
        <p:spPr>
          <a:xfrm>
            <a:off x="6057963" y="1613174"/>
            <a:ext cx="5537815"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tx2"/>
              </a:buClr>
              <a:buFont typeface="+mj-lt"/>
              <a:buAutoNum type="alphaUcPeriod"/>
            </a:pPr>
            <a:r>
              <a:rPr lang="en-US" sz="1000">
                <a:solidFill>
                  <a:schemeClr val="tx1"/>
                </a:solidFill>
              </a:rPr>
              <a:t>MLSC identified Insulet based on member conversations</a:t>
            </a:r>
          </a:p>
          <a:p>
            <a:pPr marL="336600" lvl="1" indent="-228600">
              <a:buClr>
                <a:schemeClr val="tx2"/>
              </a:buClr>
              <a:buFont typeface="+mj-lt"/>
              <a:buAutoNum type="alphaUcPeriod"/>
            </a:pPr>
            <a:r>
              <a:rPr lang="en-US" sz="1000">
                <a:solidFill>
                  <a:schemeClr val="tx1"/>
                </a:solidFill>
              </a:rPr>
              <a:t>MLSC gauged their interest in state support through informal interactions</a:t>
            </a:r>
          </a:p>
        </p:txBody>
      </p:sp>
      <p:cxnSp>
        <p:nvCxnSpPr>
          <p:cNvPr id="101" name="Straight Connector 100">
            <a:extLst>
              <a:ext uri="{FF2B5EF4-FFF2-40B4-BE49-F238E27FC236}">
                <a16:creationId xmlns:a16="http://schemas.microsoft.com/office/drawing/2014/main" id="{556921AD-C26E-4E6E-85D4-A4913B6211BC}"/>
              </a:ext>
            </a:extLst>
          </p:cNvPr>
          <p:cNvCxnSpPr>
            <a:cxnSpLocks/>
          </p:cNvCxnSpPr>
          <p:nvPr/>
        </p:nvCxnSpPr>
        <p:spPr>
          <a:xfrm>
            <a:off x="6040274" y="2233531"/>
            <a:ext cx="5464426"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0A9FDC3D-8D04-4E66-BCA8-8F901CC0353B}"/>
              </a:ext>
            </a:extLst>
          </p:cNvPr>
          <p:cNvSpPr txBox="1"/>
          <p:nvPr/>
        </p:nvSpPr>
        <p:spPr>
          <a:xfrm>
            <a:off x="6057962" y="4615797"/>
            <a:ext cx="5537812"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accent6"/>
              </a:buClr>
              <a:buFont typeface="+mj-lt"/>
              <a:buAutoNum type="alphaUcPeriod"/>
            </a:pPr>
            <a:r>
              <a:rPr lang="en-US" sz="1000">
                <a:solidFill>
                  <a:schemeClr val="tx1"/>
                </a:solidFill>
              </a:rPr>
              <a:t>WSC staff in partnership with MLSC shared the support plan with Insulet for alignment</a:t>
            </a:r>
          </a:p>
        </p:txBody>
      </p:sp>
      <p:cxnSp>
        <p:nvCxnSpPr>
          <p:cNvPr id="103" name="Straight Connector 102">
            <a:extLst>
              <a:ext uri="{FF2B5EF4-FFF2-40B4-BE49-F238E27FC236}">
                <a16:creationId xmlns:a16="http://schemas.microsoft.com/office/drawing/2014/main" id="{6EDA3A43-7C1E-4B98-9232-ADACA31E85CA}"/>
              </a:ext>
            </a:extLst>
          </p:cNvPr>
          <p:cNvCxnSpPr>
            <a:cxnSpLocks/>
          </p:cNvCxnSpPr>
          <p:nvPr/>
        </p:nvCxnSpPr>
        <p:spPr>
          <a:xfrm>
            <a:off x="6040274" y="4477771"/>
            <a:ext cx="5464426"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C216122-93DB-49D5-BEB3-1D017193DFFD}"/>
              </a:ext>
            </a:extLst>
          </p:cNvPr>
          <p:cNvCxnSpPr>
            <a:stCxn id="21" idx="0"/>
            <a:endCxn id="21" idx="0"/>
          </p:cNvCxnSpPr>
          <p:nvPr/>
        </p:nvCxnSpPr>
        <p:spPr>
          <a:xfrm>
            <a:off x="3906585" y="4961766"/>
            <a:ext cx="0"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B82ABD7-6166-40DD-B446-63F9D1ADF421}"/>
              </a:ext>
            </a:extLst>
          </p:cNvPr>
          <p:cNvSpPr txBox="1"/>
          <p:nvPr/>
        </p:nvSpPr>
        <p:spPr>
          <a:xfrm>
            <a:off x="2806833" y="4961766"/>
            <a:ext cx="2199503"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Future Pipeline</a:t>
            </a:r>
          </a:p>
        </p:txBody>
      </p:sp>
      <p:sp>
        <p:nvSpPr>
          <p:cNvPr id="96" name="Oval 20">
            <a:extLst>
              <a:ext uri="{FF2B5EF4-FFF2-40B4-BE49-F238E27FC236}">
                <a16:creationId xmlns:a16="http://schemas.microsoft.com/office/drawing/2014/main" id="{FB2E5B4C-F07C-473F-9AD1-2E7BFF40B2E3}"/>
              </a:ext>
            </a:extLst>
          </p:cNvPr>
          <p:cNvSpPr>
            <a:spLocks noChangeAspect="1" noChangeArrowheads="1"/>
          </p:cNvSpPr>
          <p:nvPr/>
        </p:nvSpPr>
        <p:spPr bwMode="auto">
          <a:xfrm>
            <a:off x="2887688" y="5004982"/>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B</a:t>
            </a:r>
          </a:p>
        </p:txBody>
      </p:sp>
      <p:sp>
        <p:nvSpPr>
          <p:cNvPr id="105" name="TextBox 104">
            <a:extLst>
              <a:ext uri="{FF2B5EF4-FFF2-40B4-BE49-F238E27FC236}">
                <a16:creationId xmlns:a16="http://schemas.microsoft.com/office/drawing/2014/main" id="{751ABC1F-2C3D-4FD5-999B-E44DA3793137}"/>
              </a:ext>
            </a:extLst>
          </p:cNvPr>
          <p:cNvSpPr txBox="1"/>
          <p:nvPr/>
        </p:nvSpPr>
        <p:spPr>
          <a:xfrm>
            <a:off x="6057962" y="6403132"/>
            <a:ext cx="5537812" cy="1538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336600" lvl="1" indent="-228600">
              <a:buClr>
                <a:schemeClr val="tx2"/>
              </a:buClr>
              <a:buFont typeface="+mj-lt"/>
              <a:buAutoNum type="alphaUcPeriod"/>
            </a:pPr>
            <a:r>
              <a:rPr lang="en-US" sz="1000">
                <a:solidFill>
                  <a:schemeClr val="tx1"/>
                </a:solidFill>
              </a:rPr>
              <a:t>MLSC with the WSC staff created bi-weekly check ins to align on the "Action Plan Tracker" </a:t>
            </a:r>
          </a:p>
        </p:txBody>
      </p:sp>
      <p:cxnSp>
        <p:nvCxnSpPr>
          <p:cNvPr id="106" name="Straight Connector 105">
            <a:extLst>
              <a:ext uri="{FF2B5EF4-FFF2-40B4-BE49-F238E27FC236}">
                <a16:creationId xmlns:a16="http://schemas.microsoft.com/office/drawing/2014/main" id="{6972CC64-347D-413C-AEAA-FC9F5BC5081E}"/>
              </a:ext>
            </a:extLst>
          </p:cNvPr>
          <p:cNvCxnSpPr>
            <a:cxnSpLocks/>
          </p:cNvCxnSpPr>
          <p:nvPr/>
        </p:nvCxnSpPr>
        <p:spPr>
          <a:xfrm>
            <a:off x="8008004" y="5091603"/>
            <a:ext cx="3496696"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BEB4113-93CF-43AB-81F1-B8C1F696B41F}"/>
              </a:ext>
            </a:extLst>
          </p:cNvPr>
          <p:cNvCxnSpPr>
            <a:cxnSpLocks/>
          </p:cNvCxnSpPr>
          <p:nvPr/>
        </p:nvCxnSpPr>
        <p:spPr>
          <a:xfrm>
            <a:off x="6040274" y="6371251"/>
            <a:ext cx="5464426"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5C71740D-73D9-4E74-9437-DA6BB796F12D}"/>
              </a:ext>
            </a:extLst>
          </p:cNvPr>
          <p:cNvSpPr/>
          <p:nvPr/>
        </p:nvSpPr>
        <p:spPr>
          <a:xfrm>
            <a:off x="8424586" y="6667751"/>
            <a:ext cx="1020198" cy="120547"/>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Industry partner</a:t>
            </a:r>
          </a:p>
        </p:txBody>
      </p:sp>
      <p:sp>
        <p:nvSpPr>
          <p:cNvPr id="61" name="Rectangle 60">
            <a:extLst>
              <a:ext uri="{FF2B5EF4-FFF2-40B4-BE49-F238E27FC236}">
                <a16:creationId xmlns:a16="http://schemas.microsoft.com/office/drawing/2014/main" id="{1ACC8258-35C4-404C-A9F2-52FF43EE2202}"/>
              </a:ext>
            </a:extLst>
          </p:cNvPr>
          <p:cNvSpPr/>
          <p:nvPr/>
        </p:nvSpPr>
        <p:spPr>
          <a:xfrm>
            <a:off x="9473678" y="6667751"/>
            <a:ext cx="886968" cy="120547"/>
          </a:xfrm>
          <a:prstGeom prst="rect">
            <a:avLst/>
          </a:prstGeom>
          <a:solidFill>
            <a:srgbClr val="00ABAB"/>
          </a:solidFill>
          <a:ln w="9525" cap="rnd" cmpd="sng" algn="ctr">
            <a:solidFill>
              <a:srgbClr val="00A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Market Maker</a:t>
            </a:r>
          </a:p>
        </p:txBody>
      </p:sp>
      <p:sp>
        <p:nvSpPr>
          <p:cNvPr id="63" name="Rectangle 62">
            <a:extLst>
              <a:ext uri="{FF2B5EF4-FFF2-40B4-BE49-F238E27FC236}">
                <a16:creationId xmlns:a16="http://schemas.microsoft.com/office/drawing/2014/main" id="{3B7C448E-8C7A-4F42-BC36-07935895A5C3}"/>
              </a:ext>
            </a:extLst>
          </p:cNvPr>
          <p:cNvSpPr/>
          <p:nvPr/>
        </p:nvSpPr>
        <p:spPr>
          <a:xfrm>
            <a:off x="10389539" y="6667751"/>
            <a:ext cx="726795" cy="120547"/>
          </a:xfrm>
          <a:prstGeom prst="rect">
            <a:avLst/>
          </a:prstGeom>
          <a:solidFill>
            <a:srgbClr val="6E6F73"/>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MassHire</a:t>
            </a:r>
          </a:p>
        </p:txBody>
      </p:sp>
      <p:sp>
        <p:nvSpPr>
          <p:cNvPr id="68" name="TextBox 67">
            <a:extLst>
              <a:ext uri="{FF2B5EF4-FFF2-40B4-BE49-F238E27FC236}">
                <a16:creationId xmlns:a16="http://schemas.microsoft.com/office/drawing/2014/main" id="{17F32DAE-7B15-45EB-B1D7-0F43E95B512E}"/>
              </a:ext>
            </a:extLst>
          </p:cNvPr>
          <p:cNvSpPr txBox="1"/>
          <p:nvPr/>
        </p:nvSpPr>
        <p:spPr>
          <a:xfrm>
            <a:off x="7566939" y="6664434"/>
            <a:ext cx="828753" cy="1271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Owner legend:</a:t>
            </a:r>
          </a:p>
        </p:txBody>
      </p:sp>
      <p:sp>
        <p:nvSpPr>
          <p:cNvPr id="72" name="NavigationTriangle">
            <a:extLst>
              <a:ext uri="{FF2B5EF4-FFF2-40B4-BE49-F238E27FC236}">
                <a16:creationId xmlns:a16="http://schemas.microsoft.com/office/drawing/2014/main" id="{609D27E9-4E59-45D9-A153-26A8B81C88E3}"/>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73" name="NavigationIcon">
            <a:extLst>
              <a:ext uri="{FF2B5EF4-FFF2-40B4-BE49-F238E27FC236}">
                <a16:creationId xmlns:a16="http://schemas.microsoft.com/office/drawing/2014/main" id="{A7F5C2F1-B56F-4405-84D0-F9B06C2C766C}"/>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3</a:t>
            </a:r>
          </a:p>
        </p:txBody>
      </p:sp>
      <p:sp>
        <p:nvSpPr>
          <p:cNvPr id="75" name="Textfeld 1">
            <a:extLst>
              <a:ext uri="{FF2B5EF4-FFF2-40B4-BE49-F238E27FC236}">
                <a16:creationId xmlns:a16="http://schemas.microsoft.com/office/drawing/2014/main" id="{1B575E7C-0961-4072-B800-39DCEEA81AFA}"/>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80" name="ee4pFootnotes">
            <a:extLst>
              <a:ext uri="{FF2B5EF4-FFF2-40B4-BE49-F238E27FC236}">
                <a16:creationId xmlns:a16="http://schemas.microsoft.com/office/drawing/2014/main" id="{5C75C801-61E5-4014-AB88-1E228593B354}"/>
              </a:ext>
            </a:extLst>
          </p:cNvPr>
          <p:cNvSpPr>
            <a:spLocks noChangeArrowheads="1"/>
          </p:cNvSpPr>
          <p:nvPr/>
        </p:nvSpPr>
        <p:spPr bwMode="auto">
          <a:xfrm>
            <a:off x="462684" y="6667094"/>
            <a:ext cx="3751091"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This is not exhaustive</a:t>
            </a:r>
          </a:p>
        </p:txBody>
      </p:sp>
    </p:spTree>
    <p:extLst>
      <p:ext uri="{BB962C8B-B14F-4D97-AF65-F5344CB8AC3E}">
        <p14:creationId xmlns:p14="http://schemas.microsoft.com/office/powerpoint/2010/main" val="2017618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1760313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4. What materials are available for engaging employers?</a:t>
            </a:r>
          </a:p>
        </p:txBody>
      </p:sp>
      <p:sp>
        <p:nvSpPr>
          <p:cNvPr id="4" name="NavigationTriangle">
            <a:extLst>
              <a:ext uri="{FF2B5EF4-FFF2-40B4-BE49-F238E27FC236}">
                <a16:creationId xmlns:a16="http://schemas.microsoft.com/office/drawing/2014/main" id="{49533936-F94E-4D69-A10E-10E6253091C0}"/>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7A8D361F-5D62-4B23-89EE-9B455D3A1A7C}"/>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4</a:t>
            </a:r>
          </a:p>
        </p:txBody>
      </p:sp>
      <p:sp>
        <p:nvSpPr>
          <p:cNvPr id="8" name="Textfeld 1">
            <a:extLst>
              <a:ext uri="{FF2B5EF4-FFF2-40B4-BE49-F238E27FC236}">
                <a16:creationId xmlns:a16="http://schemas.microsoft.com/office/drawing/2014/main" id="{D8D65FF5-1072-4255-9A89-406E884444B6}"/>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2455648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4035014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4A. Initial engagement materials</a:t>
            </a:r>
          </a:p>
        </p:txBody>
      </p:sp>
      <p:sp>
        <p:nvSpPr>
          <p:cNvPr id="4" name="NavigationTriangle">
            <a:extLst>
              <a:ext uri="{FF2B5EF4-FFF2-40B4-BE49-F238E27FC236}">
                <a16:creationId xmlns:a16="http://schemas.microsoft.com/office/drawing/2014/main" id="{2063794C-D4B1-47F5-B12B-0CB6450AC2E8}"/>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FC08704E-BD87-4372-A286-6F3FF9D2154A}"/>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4A</a:t>
            </a:r>
          </a:p>
        </p:txBody>
      </p:sp>
      <p:sp>
        <p:nvSpPr>
          <p:cNvPr id="8" name="Textfeld 1">
            <a:extLst>
              <a:ext uri="{FF2B5EF4-FFF2-40B4-BE49-F238E27FC236}">
                <a16:creationId xmlns:a16="http://schemas.microsoft.com/office/drawing/2014/main" id="{E51ABF0A-EA0D-48C1-B574-DEAC6B07ABAD}"/>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2785685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84F4C8-EAF9-491A-86C9-82CEAB7789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A984F4C8-EAF9-491A-86C9-82CEAB7789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sz="3200"/>
              <a:t>Commonwealth is investing an </a:t>
            </a:r>
            <a:r>
              <a:rPr lang="en-US" sz="3200">
                <a:solidFill>
                  <a:srgbClr val="FFC000"/>
                </a:solidFill>
              </a:rPr>
              <a:t>unprecedented</a:t>
            </a:r>
            <a:r>
              <a:rPr lang="en-US" sz="3200"/>
              <a:t> </a:t>
            </a:r>
            <a:r>
              <a:rPr lang="en-US" sz="3200">
                <a:solidFill>
                  <a:srgbClr val="FFC000"/>
                </a:solidFill>
              </a:rPr>
              <a:t>$200M+ </a:t>
            </a:r>
            <a:r>
              <a:rPr lang="en-US" sz="3200"/>
              <a:t>to…</a:t>
            </a:r>
            <a:endParaRPr lang="en-US"/>
          </a:p>
        </p:txBody>
      </p:sp>
      <p:sp>
        <p:nvSpPr>
          <p:cNvPr id="13" name="TextBox 12"/>
          <p:cNvSpPr txBox="1"/>
          <p:nvPr/>
        </p:nvSpPr>
        <p:spPr>
          <a:xfrm>
            <a:off x="4304185" y="1644548"/>
            <a:ext cx="3458935" cy="1071062"/>
          </a:xfrm>
          <a:prstGeom prst="rect">
            <a:avLst/>
          </a:prstGeom>
          <a:noFill/>
        </p:spPr>
        <p:txBody>
          <a:bodyPr wrap="square" tIns="73152" bIns="73152" rtlCol="0">
            <a:spAutoFit/>
          </a:bodyPr>
          <a:lstStyle/>
          <a:p>
            <a:pPr algn="ctr">
              <a:buSzPct val="100000"/>
              <a:buFont typeface="Trebuchet MS" panose="020B0603020202020204" pitchFamily="34" charset="0"/>
              <a:buChar char="​"/>
              <a:defRPr/>
            </a:pPr>
            <a:r>
              <a:rPr lang="en-US" sz="2000">
                <a:solidFill>
                  <a:srgbClr val="00269E"/>
                </a:solidFill>
              </a:rPr>
              <a:t>Expand skills training programs to help upskill the Commonwealth's workforce</a:t>
            </a:r>
            <a:endParaRPr kumimoji="0" lang="en-US" sz="2000" b="0" strike="noStrike" cap="none" normalizeH="0" baseline="0" noProof="0">
              <a:ln>
                <a:noFill/>
              </a:ln>
              <a:solidFill>
                <a:srgbClr val="00269E"/>
              </a:solidFill>
              <a:effectLst/>
              <a:uLnTx/>
              <a:uFillTx/>
            </a:endParaRPr>
          </a:p>
        </p:txBody>
      </p:sp>
      <p:sp>
        <p:nvSpPr>
          <p:cNvPr id="15" name="TextBox 14"/>
          <p:cNvSpPr txBox="1"/>
          <p:nvPr/>
        </p:nvSpPr>
        <p:spPr>
          <a:xfrm>
            <a:off x="8298681" y="1644548"/>
            <a:ext cx="3458935" cy="1071062"/>
          </a:xfrm>
          <a:prstGeom prst="rect">
            <a:avLst/>
          </a:prstGeom>
          <a:noFill/>
        </p:spPr>
        <p:txBody>
          <a:bodyPr wrap="square" tIns="73152" bIns="73152" rtlCol="0">
            <a:spAutoFit/>
          </a:bodyPr>
          <a:lstStyle/>
          <a:p>
            <a:pPr algn="ctr">
              <a:buSzPct val="100000"/>
              <a:buFont typeface="Trebuchet MS" panose="020B0603020202020204" pitchFamily="34" charset="0"/>
              <a:buChar char="​"/>
              <a:defRPr/>
            </a:pPr>
            <a:r>
              <a:rPr kumimoji="0" lang="en-US" sz="2000" b="0" strike="noStrike" cap="none" normalizeH="0" baseline="0" noProof="0">
                <a:ln>
                  <a:noFill/>
                </a:ln>
                <a:solidFill>
                  <a:srgbClr val="00269E"/>
                </a:solidFill>
                <a:effectLst/>
                <a:uLnTx/>
                <a:uFillTx/>
              </a:rPr>
              <a:t>Help employers fill hard-to-fill roles today &amp; build a skilled talent pipeline for the future</a:t>
            </a:r>
          </a:p>
        </p:txBody>
      </p:sp>
      <p:grpSp>
        <p:nvGrpSpPr>
          <p:cNvPr id="29" name="Group 28">
            <a:extLst>
              <a:ext uri="{FF2B5EF4-FFF2-40B4-BE49-F238E27FC236}">
                <a16:creationId xmlns:a16="http://schemas.microsoft.com/office/drawing/2014/main" id="{4EA26C89-86D4-4314-9231-5332F4418922}"/>
              </a:ext>
            </a:extLst>
          </p:cNvPr>
          <p:cNvGrpSpPr>
            <a:grpSpLocks noChangeAspect="1"/>
          </p:cNvGrpSpPr>
          <p:nvPr/>
        </p:nvGrpSpPr>
        <p:grpSpPr>
          <a:xfrm>
            <a:off x="7765528" y="3938794"/>
            <a:ext cx="530743" cy="530743"/>
            <a:chOff x="628650" y="1443038"/>
            <a:chExt cx="269875" cy="269875"/>
          </a:xfrm>
        </p:grpSpPr>
        <p:sp>
          <p:nvSpPr>
            <p:cNvPr id="30" name="Oval 29">
              <a:extLst>
                <a:ext uri="{FF2B5EF4-FFF2-40B4-BE49-F238E27FC236}">
                  <a16:creationId xmlns:a16="http://schemas.microsoft.com/office/drawing/2014/main" id="{776A7710-EB0F-4E81-8DA6-0CE8E1668AAA}"/>
                </a:ext>
              </a:extLst>
            </p:cNvPr>
            <p:cNvSpPr>
              <a:spLocks noChangeArrowheads="1"/>
            </p:cNvSpPr>
            <p:nvPr/>
          </p:nvSpPr>
          <p:spPr bwMode="auto">
            <a:xfrm>
              <a:off x="628650" y="1443038"/>
              <a:ext cx="269875" cy="269875"/>
            </a:xfrm>
            <a:prstGeom prst="ellipse">
              <a:avLst/>
            </a:prstGeom>
            <a:solidFill>
              <a:srgbClr val="00269E">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Freeform 7">
              <a:extLst>
                <a:ext uri="{FF2B5EF4-FFF2-40B4-BE49-F238E27FC236}">
                  <a16:creationId xmlns:a16="http://schemas.microsoft.com/office/drawing/2014/main" id="{82BB733C-6D7D-4FAE-8ACB-E016CF184121}"/>
                </a:ext>
              </a:extLst>
            </p:cNvPr>
            <p:cNvSpPr>
              <a:spLocks/>
            </p:cNvSpPr>
            <p:nvPr/>
          </p:nvSpPr>
          <p:spPr bwMode="auto">
            <a:xfrm>
              <a:off x="690562" y="1504950"/>
              <a:ext cx="146050" cy="146050"/>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7" name="Group 46">
            <a:extLst>
              <a:ext uri="{FF2B5EF4-FFF2-40B4-BE49-F238E27FC236}">
                <a16:creationId xmlns:a16="http://schemas.microsoft.com/office/drawing/2014/main" id="{F75AB9DA-FF51-4E72-B7D4-BDB941C6C74A}"/>
              </a:ext>
            </a:extLst>
          </p:cNvPr>
          <p:cNvGrpSpPr/>
          <p:nvPr/>
        </p:nvGrpSpPr>
        <p:grpSpPr>
          <a:xfrm>
            <a:off x="4948991" y="3019808"/>
            <a:ext cx="2169321" cy="2169321"/>
            <a:chOff x="5093374" y="3019808"/>
            <a:chExt cx="2169321" cy="2169321"/>
          </a:xfrm>
        </p:grpSpPr>
        <p:pic>
          <p:nvPicPr>
            <p:cNvPr id="42" name="Picture 41">
              <a:extLst>
                <a:ext uri="{FF2B5EF4-FFF2-40B4-BE49-F238E27FC236}">
                  <a16:creationId xmlns:a16="http://schemas.microsoft.com/office/drawing/2014/main" id="{4E588AC6-5C62-4DD9-83E2-118C9880764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93374" y="3019808"/>
              <a:ext cx="2169321" cy="2169321"/>
            </a:xfrm>
            <a:prstGeom prst="flowChartConnector">
              <a:avLst/>
            </a:prstGeom>
            <a:ln w="38100" cap="flat" cmpd="sng" algn="ctr">
              <a:solidFill>
                <a:srgbClr val="00269E"/>
              </a:solidFill>
              <a:prstDash val="solid"/>
              <a:round/>
              <a:headEnd type="none" w="med" len="med"/>
              <a:tailEnd type="none" w="med" len="med"/>
            </a:ln>
          </p:spPr>
        </p:pic>
        <p:sp>
          <p:nvSpPr>
            <p:cNvPr id="45" name="Flowchart: Connector 44">
              <a:extLst>
                <a:ext uri="{FF2B5EF4-FFF2-40B4-BE49-F238E27FC236}">
                  <a16:creationId xmlns:a16="http://schemas.microsoft.com/office/drawing/2014/main" id="{0B9159BA-DA1E-4341-BFF9-50A6BB79539D}"/>
                </a:ext>
              </a:extLst>
            </p:cNvPr>
            <p:cNvSpPr/>
            <p:nvPr/>
          </p:nvSpPr>
          <p:spPr>
            <a:xfrm>
              <a:off x="5093374" y="3019808"/>
              <a:ext cx="2169321" cy="2169321"/>
            </a:xfrm>
            <a:prstGeom prst="flowChartConnector">
              <a:avLst/>
            </a:prstGeom>
            <a:solidFill>
              <a:schemeClr val="tx1">
                <a:lumMod val="50000"/>
                <a:lumOff val="50000"/>
                <a:alpha val="4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a:solidFill>
                  <a:srgbClr val="FFFFFF"/>
                </a:solidFill>
              </a:endParaRPr>
            </a:p>
          </p:txBody>
        </p:sp>
      </p:grpSp>
      <p:grpSp>
        <p:nvGrpSpPr>
          <p:cNvPr id="48" name="Group 47">
            <a:extLst>
              <a:ext uri="{FF2B5EF4-FFF2-40B4-BE49-F238E27FC236}">
                <a16:creationId xmlns:a16="http://schemas.microsoft.com/office/drawing/2014/main" id="{4D8109A9-E68F-4657-8768-7924C774F2B1}"/>
              </a:ext>
            </a:extLst>
          </p:cNvPr>
          <p:cNvGrpSpPr/>
          <p:nvPr/>
        </p:nvGrpSpPr>
        <p:grpSpPr>
          <a:xfrm>
            <a:off x="8943487" y="3044131"/>
            <a:ext cx="2169321" cy="2169321"/>
            <a:chOff x="9063806" y="3044131"/>
            <a:chExt cx="2169321" cy="2169321"/>
          </a:xfrm>
        </p:grpSpPr>
        <p:pic>
          <p:nvPicPr>
            <p:cNvPr id="40" name="Picture 39">
              <a:extLst>
                <a:ext uri="{FF2B5EF4-FFF2-40B4-BE49-F238E27FC236}">
                  <a16:creationId xmlns:a16="http://schemas.microsoft.com/office/drawing/2014/main" id="{984A0F70-EDAB-4842-BAD2-4CEF88046EE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63806" y="3044131"/>
              <a:ext cx="2169321" cy="2169321"/>
            </a:xfrm>
            <a:prstGeom prst="flowChartConnector">
              <a:avLst/>
            </a:prstGeom>
            <a:ln w="38100" cap="flat" cmpd="sng" algn="ctr">
              <a:solidFill>
                <a:srgbClr val="00269E"/>
              </a:solidFill>
              <a:prstDash val="solid"/>
              <a:round/>
              <a:headEnd type="none" w="med" len="med"/>
              <a:tailEnd type="none" w="med" len="med"/>
            </a:ln>
          </p:spPr>
        </p:pic>
        <p:sp>
          <p:nvSpPr>
            <p:cNvPr id="46" name="Flowchart: Connector 45">
              <a:extLst>
                <a:ext uri="{FF2B5EF4-FFF2-40B4-BE49-F238E27FC236}">
                  <a16:creationId xmlns:a16="http://schemas.microsoft.com/office/drawing/2014/main" id="{C812D16E-478E-43C9-BE2E-069090FBBF25}"/>
                </a:ext>
              </a:extLst>
            </p:cNvPr>
            <p:cNvSpPr/>
            <p:nvPr/>
          </p:nvSpPr>
          <p:spPr>
            <a:xfrm>
              <a:off x="9063806" y="3044131"/>
              <a:ext cx="2169321" cy="2169321"/>
            </a:xfrm>
            <a:prstGeom prst="flowChartConnector">
              <a:avLst/>
            </a:prstGeom>
            <a:solidFill>
              <a:schemeClr val="tx1">
                <a:lumMod val="50000"/>
                <a:lumOff val="50000"/>
                <a:alpha val="4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a:solidFill>
                  <a:srgbClr val="FFFFFF"/>
                </a:solidFill>
              </a:endParaRPr>
            </a:p>
          </p:txBody>
        </p:sp>
      </p:grpSp>
      <p:sp>
        <p:nvSpPr>
          <p:cNvPr id="16" name="Textfeld 1">
            <a:extLst>
              <a:ext uri="{FF2B5EF4-FFF2-40B4-BE49-F238E27FC236}">
                <a16:creationId xmlns:a16="http://schemas.microsoft.com/office/drawing/2014/main" id="{2553F988-BA00-43F3-9409-14B3A7368D8E}"/>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3543761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226FA0-2441-43D6-A4A9-ADBC5822AE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3" name="Object 2" hidden="1">
                        <a:extLst>
                          <a:ext uri="{FF2B5EF4-FFF2-40B4-BE49-F238E27FC236}">
                            <a16:creationId xmlns:a16="http://schemas.microsoft.com/office/drawing/2014/main" id="{A4226FA0-2441-43D6-A4A9-ADBC5822AE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759F988C-88CE-41A9-A342-94799B0D83B3}"/>
              </a:ext>
            </a:extLst>
          </p:cNvPr>
          <p:cNvSpPr>
            <a:spLocks noGrp="1"/>
          </p:cNvSpPr>
          <p:nvPr>
            <p:ph type="title"/>
          </p:nvPr>
        </p:nvSpPr>
        <p:spPr>
          <a:xfrm>
            <a:off x="447675" y="672001"/>
            <a:ext cx="10021542" cy="332399"/>
          </a:xfrm>
        </p:spPr>
        <p:txBody>
          <a:bodyPr vert="horz"/>
          <a:lstStyle/>
          <a:p>
            <a:r>
              <a:rPr lang="en-US"/>
              <a:t>Our workforce support is targeted to employer needs </a:t>
            </a:r>
          </a:p>
        </p:txBody>
      </p:sp>
      <p:graphicFrame>
        <p:nvGraphicFramePr>
          <p:cNvPr id="43" name="Table 42">
            <a:extLst>
              <a:ext uri="{FF2B5EF4-FFF2-40B4-BE49-F238E27FC236}">
                <a16:creationId xmlns:a16="http://schemas.microsoft.com/office/drawing/2014/main" id="{9BED9839-6F59-4DF0-AD97-E9383AA80EFE}"/>
              </a:ext>
            </a:extLst>
          </p:cNvPr>
          <p:cNvGraphicFramePr>
            <a:graphicFrameLocks noGrp="1"/>
          </p:cNvGraphicFramePr>
          <p:nvPr>
            <p:extLst>
              <p:ext uri="{D42A27DB-BD31-4B8C-83A1-F6EECF244321}">
                <p14:modId xmlns:p14="http://schemas.microsoft.com/office/powerpoint/2010/main" val="3086242964"/>
              </p:ext>
            </p:extLst>
          </p:nvPr>
        </p:nvGraphicFramePr>
        <p:xfrm>
          <a:off x="629400" y="2090683"/>
          <a:ext cx="10933200" cy="4474211"/>
        </p:xfrm>
        <a:graphic>
          <a:graphicData uri="http://schemas.openxmlformats.org/drawingml/2006/table">
            <a:tbl>
              <a:tblPr firstRow="1">
                <a:tableStyleId>{2D5ABB26-0587-4C30-8999-92F81FD0307C}</a:tableStyleId>
              </a:tblPr>
              <a:tblGrid>
                <a:gridCol w="3644400">
                  <a:extLst>
                    <a:ext uri="{9D8B030D-6E8A-4147-A177-3AD203B41FA5}">
                      <a16:colId xmlns:a16="http://schemas.microsoft.com/office/drawing/2014/main" val="1729110277"/>
                    </a:ext>
                  </a:extLst>
                </a:gridCol>
                <a:gridCol w="3355725">
                  <a:extLst>
                    <a:ext uri="{9D8B030D-6E8A-4147-A177-3AD203B41FA5}">
                      <a16:colId xmlns:a16="http://schemas.microsoft.com/office/drawing/2014/main" val="167619410"/>
                    </a:ext>
                  </a:extLst>
                </a:gridCol>
                <a:gridCol w="3933075">
                  <a:extLst>
                    <a:ext uri="{9D8B030D-6E8A-4147-A177-3AD203B41FA5}">
                      <a16:colId xmlns:a16="http://schemas.microsoft.com/office/drawing/2014/main" val="2457699518"/>
                    </a:ext>
                  </a:extLst>
                </a:gridCol>
              </a:tblGrid>
              <a:tr h="1717225">
                <a:tc>
                  <a:txBody>
                    <a:bodyPr/>
                    <a:lstStyle/>
                    <a:p>
                      <a:pPr marL="0" lvl="0" indent="0" algn="l" defTabSz="914400" rtl="0" eaLnBrk="1" fontAlgn="base" latinLnBrk="0" hangingPunct="1">
                        <a:lnSpc>
                          <a:spcPct val="100000"/>
                        </a:lnSpc>
                        <a:spcBef>
                          <a:spcPct val="0"/>
                        </a:spcBef>
                        <a:spcAft>
                          <a:spcPct val="0"/>
                        </a:spcAft>
                        <a:buClrTx/>
                        <a:buFont typeface="Trebuchet MS" panose="020B0603020202020204" pitchFamily="34" charset="0"/>
                        <a:buChar char="​"/>
                      </a:pPr>
                      <a:r>
                        <a:rPr lang="en-US" sz="1600" b="0" i="0" u="none">
                          <a:solidFill>
                            <a:schemeClr val="tx2"/>
                          </a:solidFill>
                          <a:latin typeface="Arial" panose="020B0604020202020204" pitchFamily="34" charset="0"/>
                          <a:sym typeface="Arial" panose="020B0604020202020204" pitchFamily="34" charset="0"/>
                        </a:rPr>
                        <a:t>Immediate hiring</a:t>
                      </a:r>
                      <a:endParaRPr lang="en-US" sz="1600" b="0" i="0" u="none">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91440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lvl="0" indent="0" algn="l" defTabSz="914400" rtl="0" eaLnBrk="1" fontAlgn="base" latinLnBrk="0" hangingPunct="1">
                        <a:lnSpc>
                          <a:spcPct val="100000"/>
                        </a:lnSpc>
                        <a:spcBef>
                          <a:spcPct val="0"/>
                        </a:spcBef>
                        <a:spcAft>
                          <a:spcPct val="0"/>
                        </a:spcAft>
                        <a:buClrTx/>
                        <a:buFont typeface="Trebuchet MS" panose="020B0603020202020204" pitchFamily="34" charset="0"/>
                        <a:buChar char="​"/>
                      </a:pPr>
                      <a:r>
                        <a:rPr lang="en-US" sz="1600" b="0" i="0" u="none">
                          <a:solidFill>
                            <a:srgbClr val="000000"/>
                          </a:solidFill>
                          <a:latin typeface="Arial" panose="020B0604020202020204" pitchFamily="34" charset="0"/>
                          <a:sym typeface="Arial" panose="020B0604020202020204" pitchFamily="34" charset="0"/>
                        </a:rPr>
                        <a:t>Hire individuals for job openings with candidates available in</a:t>
                      </a:r>
                      <a:br>
                        <a:rPr lang="en-US" sz="1600" b="0" i="0" u="none">
                          <a:solidFill>
                            <a:srgbClr val="000000"/>
                          </a:solidFill>
                          <a:latin typeface="Arial" panose="020B0604020202020204" pitchFamily="34" charset="0"/>
                          <a:sym typeface="Arial" panose="020B0604020202020204" pitchFamily="34" charset="0"/>
                        </a:rPr>
                      </a:br>
                      <a:r>
                        <a:rPr lang="en-US" sz="1600" b="0" i="0" u="none">
                          <a:solidFill>
                            <a:srgbClr val="000000"/>
                          </a:solidFill>
                          <a:latin typeface="Arial" panose="020B0604020202020204" pitchFamily="34" charset="0"/>
                          <a:sym typeface="Arial" panose="020B0604020202020204" pitchFamily="34" charset="0"/>
                        </a:rPr>
                        <a:t>labor force</a:t>
                      </a:r>
                      <a:endParaRPr lang="en-US" sz="1600" b="0" i="0" u="none">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lvl="0" indent="0" algn="l" defTabSz="914400" rtl="0" eaLnBrk="1" fontAlgn="base" latinLnBrk="0" hangingPunct="1">
                        <a:lnSpc>
                          <a:spcPct val="100000"/>
                        </a:lnSpc>
                        <a:spcBef>
                          <a:spcPct val="0"/>
                        </a:spcBef>
                        <a:spcAft>
                          <a:spcPct val="0"/>
                        </a:spcAft>
                        <a:buClrTx/>
                        <a:buFont typeface="Arial" panose="020B0604020202020204" pitchFamily="34" charset="0"/>
                        <a:buNone/>
                      </a:pPr>
                      <a:r>
                        <a:rPr lang="en-US" sz="1600" b="0" i="0" u="none">
                          <a:solidFill>
                            <a:schemeClr val="tx2"/>
                          </a:solidFill>
                          <a:latin typeface="Arial" panose="020B0604020202020204" pitchFamily="34" charset="0"/>
                          <a:sym typeface="Arial" panose="020B0604020202020204" pitchFamily="34" charset="0"/>
                        </a:rPr>
                        <a:t>Leverage MassHire Career Centers</a:t>
                      </a:r>
                      <a:r>
                        <a:rPr lang="en-US" sz="1600" b="0" i="0" u="none">
                          <a:solidFill>
                            <a:srgbClr val="000000"/>
                          </a:solidFill>
                          <a:latin typeface="Arial" panose="020B0604020202020204" pitchFamily="34" charset="0"/>
                          <a:sym typeface="Arial" panose="020B0604020202020204" pitchFamily="34" charset="0"/>
                        </a:rPr>
                        <a:t> to connect with applicants such as UI claimants</a:t>
                      </a:r>
                    </a:p>
                    <a:p>
                      <a:pPr marL="0" lvl="0" indent="0" algn="l" defTabSz="914400" rtl="0" eaLnBrk="1" fontAlgn="base" latinLnBrk="0" hangingPunct="1">
                        <a:lnSpc>
                          <a:spcPct val="100000"/>
                        </a:lnSpc>
                        <a:spcBef>
                          <a:spcPct val="0"/>
                        </a:spcBef>
                        <a:spcAft>
                          <a:spcPct val="0"/>
                        </a:spcAft>
                        <a:buClrTx/>
                        <a:buFont typeface="Arial" panose="020B0604020202020204" pitchFamily="34" charset="0"/>
                        <a:buNone/>
                      </a:pPr>
                      <a:endParaRPr lang="en-US" sz="1600" b="0" i="0" u="none">
                        <a:solidFill>
                          <a:srgbClr val="000000"/>
                        </a:solidFill>
                        <a:latin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600" b="0" i="0" u="none">
                          <a:solidFill>
                            <a:schemeClr val="tx2"/>
                          </a:solidFill>
                          <a:latin typeface="Arial" panose="020B0604020202020204" pitchFamily="34" charset="0"/>
                          <a:sym typeface="Arial" panose="020B0604020202020204" pitchFamily="34" charset="0"/>
                        </a:rPr>
                        <a:t>Connect to graduating students </a:t>
                      </a:r>
                      <a:r>
                        <a:rPr lang="en-US" sz="1600" b="0" i="0" u="none">
                          <a:solidFill>
                            <a:srgbClr val="000000"/>
                          </a:solidFill>
                          <a:latin typeface="Arial" panose="020B0604020202020204" pitchFamily="34" charset="0"/>
                          <a:sym typeface="Arial" panose="020B0604020202020204" pitchFamily="34" charset="0"/>
                        </a:rPr>
                        <a:t>from CTE schools, community colleges, and training programs</a:t>
                      </a:r>
                    </a:p>
                  </a:txBody>
                  <a:tcPr marL="18288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3257726879"/>
                  </a:ext>
                </a:extLst>
              </a:tr>
              <a:tr h="918268">
                <a:tc>
                  <a:txBody>
                    <a:bodyPr/>
                    <a:lstStyle/>
                    <a:p>
                      <a:pPr mar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600" b="0" i="0" u="none">
                          <a:solidFill>
                            <a:schemeClr val="tx2"/>
                          </a:solidFill>
                          <a:latin typeface="Arial" panose="020B0604020202020204" pitchFamily="34" charset="0"/>
                          <a:sym typeface="Arial" panose="020B0604020202020204" pitchFamily="34" charset="0"/>
                        </a:rPr>
                        <a:t>Pipeline programs</a:t>
                      </a:r>
                      <a:endParaRPr lang="en-US" sz="1600" b="0" i="0" u="none">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91440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rgbClr val="000000"/>
                          </a:solidFill>
                          <a:latin typeface="Arial" panose="020B0604020202020204" pitchFamily="34" charset="0"/>
                          <a:sym typeface="Arial" panose="020B0604020202020204" pitchFamily="34" charset="0"/>
                        </a:rPr>
                        <a:t>Hire individuals with specific </a:t>
                      </a: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rgbClr val="000000"/>
                          </a:solidFill>
                          <a:latin typeface="Arial" panose="020B0604020202020204" pitchFamily="34" charset="0"/>
                          <a:sym typeface="Arial" panose="020B0604020202020204" pitchFamily="34" charset="0"/>
                        </a:rPr>
                        <a:t>credentials not easily available in </a:t>
                      </a: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rgbClr val="000000"/>
                          </a:solidFill>
                          <a:latin typeface="Arial" panose="020B0604020202020204" pitchFamily="34" charset="0"/>
                          <a:sym typeface="Arial" panose="020B0604020202020204" pitchFamily="34" charset="0"/>
                        </a:rPr>
                        <a:t>labor force today</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600" b="0" i="0" u="none">
                        <a:solidFill>
                          <a:schemeClr val="tx2"/>
                        </a:solidFill>
                        <a:latin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600" b="0" i="0" u="none">
                        <a:solidFill>
                          <a:schemeClr val="tx2"/>
                        </a:solidFill>
                        <a:latin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chemeClr val="tx2"/>
                          </a:solidFill>
                          <a:latin typeface="Arial" panose="020B0604020202020204" pitchFamily="34" charset="0"/>
                          <a:sym typeface="Arial" panose="020B0604020202020204" pitchFamily="34" charset="0"/>
                        </a:rPr>
                        <a:t>More than $200M in funding available </a:t>
                      </a:r>
                      <a:r>
                        <a:rPr lang="en-US" sz="1600" b="0" i="0" u="none">
                          <a:solidFill>
                            <a:srgbClr val="000000"/>
                          </a:solidFill>
                          <a:latin typeface="Arial" panose="020B0604020202020204" pitchFamily="34" charset="0"/>
                          <a:sym typeface="Arial" panose="020B0604020202020204" pitchFamily="34" charset="0"/>
                        </a:rPr>
                        <a:t>to train new and existing workers</a:t>
                      </a: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600" b="0" i="0" u="none">
                        <a:solidFill>
                          <a:schemeClr val="tx2"/>
                        </a:solidFill>
                        <a:latin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chemeClr val="tx2"/>
                          </a:solidFill>
                          <a:latin typeface="Arial" panose="020B0604020202020204" pitchFamily="34" charset="0"/>
                          <a:sym typeface="Arial" panose="020B0604020202020204" pitchFamily="34" charset="0"/>
                        </a:rPr>
                        <a:t>Talk to your Market Maker </a:t>
                      </a:r>
                      <a:r>
                        <a:rPr lang="en-US" sz="1600" b="0" i="0" u="none">
                          <a:solidFill>
                            <a:srgbClr val="000000"/>
                          </a:solidFill>
                          <a:latin typeface="Arial" panose="020B0604020202020204" pitchFamily="34" charset="0"/>
                          <a:sym typeface="Arial" panose="020B0604020202020204" pitchFamily="34" charset="0"/>
                        </a:rPr>
                        <a:t>about leveraging grants and partnering with education / training providers</a:t>
                      </a:r>
                    </a:p>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600" b="0" i="0" u="none">
                        <a:solidFill>
                          <a:schemeClr val="tx2"/>
                        </a:solidFill>
                        <a:latin typeface="Arial" panose="020B0604020202020204" pitchFamily="34" charset="0"/>
                        <a:sym typeface="Arial" panose="020B0604020202020204" pitchFamily="34" charset="0"/>
                      </a:endParaRPr>
                    </a:p>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600" b="0" i="0" u="none">
                        <a:solidFill>
                          <a:srgbClr val="000000"/>
                        </a:solidFill>
                        <a:latin typeface="Arial" panose="020B0604020202020204" pitchFamily="34" charset="0"/>
                        <a:sym typeface="Arial" panose="020B0604020202020204" pitchFamily="34" charset="0"/>
                      </a:endParaRPr>
                    </a:p>
                  </a:txBody>
                  <a:tcPr marL="182880" marR="72000" marT="73152" marB="73152" anchor="ctr">
                    <a:lnT w="9525" cap="flat" cmpd="sng" algn="ctr">
                      <a:solidFill>
                        <a:srgbClr val="9A9A9A"/>
                      </a:solidFill>
                      <a:prstDash val="sysDot"/>
                      <a:round/>
                      <a:headEnd type="none" w="med" len="med"/>
                      <a:tailEnd type="none" w="med" len="med"/>
                    </a:lnT>
                  </a:tcPr>
                </a:tc>
                <a:extLst>
                  <a:ext uri="{0D108BD9-81ED-4DB2-BD59-A6C34878D82A}">
                    <a16:rowId xmlns:a16="http://schemas.microsoft.com/office/drawing/2014/main" val="1661841269"/>
                  </a:ext>
                </a:extLst>
              </a:tr>
              <a:tr h="1702759">
                <a:tc>
                  <a:txBody>
                    <a:bodyPr/>
                    <a:lstStyle/>
                    <a:p>
                      <a:pPr mar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600" b="0" i="0" u="none">
                          <a:solidFill>
                            <a:schemeClr val="tx2"/>
                          </a:solidFill>
                          <a:latin typeface="Arial" panose="020B0604020202020204" pitchFamily="34" charset="0"/>
                          <a:sym typeface="Arial" panose="020B0604020202020204" pitchFamily="34" charset="0"/>
                        </a:rPr>
                        <a:t>Employer incumbent </a:t>
                      </a:r>
                    </a:p>
                    <a:p>
                      <a:pPr mar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600" b="0" i="0" u="none">
                          <a:solidFill>
                            <a:schemeClr val="tx2"/>
                          </a:solidFill>
                          <a:latin typeface="Arial" panose="020B0604020202020204" pitchFamily="34" charset="0"/>
                          <a:sym typeface="Arial" panose="020B0604020202020204" pitchFamily="34" charset="0"/>
                        </a:rPr>
                        <a:t>training</a:t>
                      </a:r>
                      <a:endParaRPr lang="en-US" sz="1600" b="0" i="0" u="none">
                        <a:solidFill>
                          <a:schemeClr val="tx2"/>
                        </a:solidFill>
                        <a:latin typeface="Arial" panose="020B0604020202020204" pitchFamily="34" charset="0"/>
                        <a:cs typeface="Arial" panose="020B0604020202020204" pitchFamily="34" charset="0"/>
                        <a:sym typeface="Arial" panose="020B0604020202020204" pitchFamily="34" charset="0"/>
                      </a:endParaRPr>
                    </a:p>
                  </a:txBody>
                  <a:tcPr marL="914400" marR="72000" marT="73152" marB="73152" anchor="ctr">
                    <a:lnT w="9525" cap="flat" cmpd="sng" algn="ctr">
                      <a:solidFill>
                        <a:srgbClr val="9A9A9A"/>
                      </a:solid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600" b="0" i="0" u="none">
                          <a:solidFill>
                            <a:srgbClr val="000000"/>
                          </a:solidFill>
                          <a:latin typeface="Arial" panose="020B0604020202020204" pitchFamily="34" charset="0"/>
                          <a:sym typeface="Arial" panose="020B0604020202020204" pitchFamily="34" charset="0"/>
                        </a:rPr>
                        <a:t>Company specific training for existing workers</a:t>
                      </a:r>
                      <a:endParaRPr lang="en-US" sz="1600" b="0" i="0" u="none">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0" marR="72000" marT="73152" marB="73152" anchor="ctr">
                    <a:lnT w="9525" cap="flat" cmpd="sng" algn="ctr">
                      <a:solidFill>
                        <a:srgbClr val="9A9A9A"/>
                      </a:solidFill>
                      <a:prstDash val="sysDot"/>
                      <a:round/>
                      <a:headEnd type="none" w="med" len="med"/>
                      <a:tailEnd type="none" w="med" len="med"/>
                    </a:lnT>
                    <a:lnB w="9525" cap="flat" cmpd="sng" algn="ctr">
                      <a:noFill/>
                      <a:prstDash val="sysDot"/>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34888936"/>
                  </a:ext>
                </a:extLst>
              </a:tr>
            </a:tbl>
          </a:graphicData>
        </a:graphic>
      </p:graphicFrame>
      <p:sp>
        <p:nvSpPr>
          <p:cNvPr id="47" name="Parallelogram 46">
            <a:extLst>
              <a:ext uri="{FF2B5EF4-FFF2-40B4-BE49-F238E27FC236}">
                <a16:creationId xmlns:a16="http://schemas.microsoft.com/office/drawing/2014/main" id="{D18657C5-F7B7-4087-ADD4-08C5A189C9D8}"/>
              </a:ext>
            </a:extLst>
          </p:cNvPr>
          <p:cNvSpPr/>
          <p:nvPr/>
        </p:nvSpPr>
        <p:spPr>
          <a:xfrm>
            <a:off x="646988" y="1577332"/>
            <a:ext cx="6849187" cy="513351"/>
          </a:xfrm>
          <a:prstGeom prst="parallelogram">
            <a:avLst>
              <a:gd name="adj" fmla="val 35545"/>
            </a:avLst>
          </a:prstGeom>
          <a:solidFill>
            <a:schemeClr val="tx2"/>
          </a:solidFill>
          <a:ln w="1270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a:solidFill>
                  <a:srgbClr val="FFFFFF"/>
                </a:solidFill>
                <a:latin typeface="Arial" panose="020B0604020202020204" pitchFamily="34" charset="0"/>
                <a:cs typeface="Arial" panose="020B0604020202020204" pitchFamily="34" charset="0"/>
                <a:sym typeface="Arial" panose="020B0604020202020204" pitchFamily="34" charset="0"/>
              </a:rPr>
              <a:t>Company Need(s)</a:t>
            </a:r>
          </a:p>
        </p:txBody>
      </p:sp>
      <p:sp>
        <p:nvSpPr>
          <p:cNvPr id="48" name="Parallelogram 47">
            <a:extLst>
              <a:ext uri="{FF2B5EF4-FFF2-40B4-BE49-F238E27FC236}">
                <a16:creationId xmlns:a16="http://schemas.microsoft.com/office/drawing/2014/main" id="{51777534-9EDD-4C15-8D69-09653AB64318}"/>
              </a:ext>
            </a:extLst>
          </p:cNvPr>
          <p:cNvSpPr/>
          <p:nvPr/>
        </p:nvSpPr>
        <p:spPr>
          <a:xfrm>
            <a:off x="7610475" y="1577332"/>
            <a:ext cx="3934537" cy="513351"/>
          </a:xfrm>
          <a:prstGeom prst="parallelogram">
            <a:avLst>
              <a:gd name="adj" fmla="val 35545"/>
            </a:avLst>
          </a:prstGeom>
          <a:solidFill>
            <a:schemeClr val="tx2"/>
          </a:solidFill>
          <a:ln w="1270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a:solidFill>
                  <a:srgbClr val="FFFFFF"/>
                </a:solidFill>
                <a:latin typeface="Arial" panose="020B0604020202020204" pitchFamily="34" charset="0"/>
                <a:cs typeface="Arial" panose="020B0604020202020204" pitchFamily="34" charset="0"/>
                <a:sym typeface="Arial" panose="020B0604020202020204" pitchFamily="34" charset="0"/>
              </a:rPr>
              <a:t>How we can help </a:t>
            </a:r>
          </a:p>
        </p:txBody>
      </p:sp>
      <p:grpSp>
        <p:nvGrpSpPr>
          <p:cNvPr id="50" name="Group 49"/>
          <p:cNvGrpSpPr>
            <a:grpSpLocks noChangeAspect="1"/>
          </p:cNvGrpSpPr>
          <p:nvPr/>
        </p:nvGrpSpPr>
        <p:grpSpPr>
          <a:xfrm>
            <a:off x="629400" y="2651515"/>
            <a:ext cx="732226" cy="731520"/>
            <a:chOff x="6464300" y="2606675"/>
            <a:chExt cx="1646238" cy="1644650"/>
          </a:xfrm>
        </p:grpSpPr>
        <p:sp>
          <p:nvSpPr>
            <p:cNvPr id="5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6603395" y="2776538"/>
              <a:ext cx="1369800" cy="1303338"/>
              <a:chOff x="6603395" y="2776538"/>
              <a:chExt cx="1369800" cy="1303338"/>
            </a:xfrm>
          </p:grpSpPr>
          <p:sp>
            <p:nvSpPr>
              <p:cNvPr id="53" name="Freeform 52"/>
              <p:cNvSpPr>
                <a:spLocks/>
              </p:cNvSpPr>
              <p:nvPr/>
            </p:nvSpPr>
            <p:spPr bwMode="auto">
              <a:xfrm>
                <a:off x="6609743" y="2925763"/>
                <a:ext cx="1363452" cy="1154113"/>
              </a:xfrm>
              <a:custGeom>
                <a:avLst/>
                <a:gdLst>
                  <a:gd name="connsiteX0" fmla="*/ 1096819 w 1363452"/>
                  <a:gd name="connsiteY0" fmla="*/ 877888 h 1154113"/>
                  <a:gd name="connsiteX1" fmla="*/ 1054707 w 1363452"/>
                  <a:gd name="connsiteY1" fmla="*/ 929919 h 1154113"/>
                  <a:gd name="connsiteX2" fmla="*/ 1288107 w 1363452"/>
                  <a:gd name="connsiteY2" fmla="*/ 1122363 h 1154113"/>
                  <a:gd name="connsiteX3" fmla="*/ 1313802 w 1363452"/>
                  <a:gd name="connsiteY3" fmla="*/ 1101693 h 1154113"/>
                  <a:gd name="connsiteX4" fmla="*/ 1314516 w 1363452"/>
                  <a:gd name="connsiteY4" fmla="*/ 1100980 h 1154113"/>
                  <a:gd name="connsiteX5" fmla="*/ 1315230 w 1363452"/>
                  <a:gd name="connsiteY5" fmla="*/ 1100268 h 1154113"/>
                  <a:gd name="connsiteX6" fmla="*/ 1330932 w 1363452"/>
                  <a:gd name="connsiteY6" fmla="*/ 1071045 h 1154113"/>
                  <a:gd name="connsiteX7" fmla="*/ 1096819 w 1363452"/>
                  <a:gd name="connsiteY7" fmla="*/ 877888 h 1154113"/>
                  <a:gd name="connsiteX8" fmla="*/ 1093256 w 1363452"/>
                  <a:gd name="connsiteY8" fmla="*/ 838848 h 1154113"/>
                  <a:gd name="connsiteX9" fmla="*/ 1104637 w 1363452"/>
                  <a:gd name="connsiteY9" fmla="*/ 842334 h 1154113"/>
                  <a:gd name="connsiteX10" fmla="*/ 1355565 w 1363452"/>
                  <a:gd name="connsiteY10" fmla="*/ 1048995 h 1154113"/>
                  <a:gd name="connsiteX11" fmla="*/ 1339792 w 1363452"/>
                  <a:gd name="connsiteY11" fmla="*/ 1120504 h 1154113"/>
                  <a:gd name="connsiteX12" fmla="*/ 1286739 w 1363452"/>
                  <a:gd name="connsiteY12" fmla="*/ 1154113 h 1154113"/>
                  <a:gd name="connsiteX13" fmla="*/ 1272400 w 1363452"/>
                  <a:gd name="connsiteY13" fmla="*/ 1149823 h 1154113"/>
                  <a:gd name="connsiteX14" fmla="*/ 1022190 w 1363452"/>
                  <a:gd name="connsiteY14" fmla="*/ 943162 h 1154113"/>
                  <a:gd name="connsiteX15" fmla="*/ 1020039 w 1363452"/>
                  <a:gd name="connsiteY15" fmla="*/ 920994 h 1154113"/>
                  <a:gd name="connsiteX16" fmla="*/ 1082412 w 1363452"/>
                  <a:gd name="connsiteY16" fmla="*/ 844479 h 1154113"/>
                  <a:gd name="connsiteX17" fmla="*/ 1093256 w 1363452"/>
                  <a:gd name="connsiteY17" fmla="*/ 838848 h 1154113"/>
                  <a:gd name="connsiteX18" fmla="*/ 126043 w 1363452"/>
                  <a:gd name="connsiteY18" fmla="*/ 801687 h 1154113"/>
                  <a:gd name="connsiteX19" fmla="*/ 185273 w 1363452"/>
                  <a:gd name="connsiteY19" fmla="*/ 849550 h 1154113"/>
                  <a:gd name="connsiteX20" fmla="*/ 188128 w 1363452"/>
                  <a:gd name="connsiteY20" fmla="*/ 849550 h 1154113"/>
                  <a:gd name="connsiteX21" fmla="*/ 246645 w 1363452"/>
                  <a:gd name="connsiteY21" fmla="*/ 801687 h 1154113"/>
                  <a:gd name="connsiteX22" fmla="*/ 327284 w 1363452"/>
                  <a:gd name="connsiteY22" fmla="*/ 814546 h 1154113"/>
                  <a:gd name="connsiteX23" fmla="*/ 372242 w 1363452"/>
                  <a:gd name="connsiteY23" fmla="*/ 880268 h 1154113"/>
                  <a:gd name="connsiteX24" fmla="*/ 367960 w 1363452"/>
                  <a:gd name="connsiteY24" fmla="*/ 887412 h 1154113"/>
                  <a:gd name="connsiteX25" fmla="*/ 4728 w 1363452"/>
                  <a:gd name="connsiteY25" fmla="*/ 887412 h 1154113"/>
                  <a:gd name="connsiteX26" fmla="*/ 446 w 1363452"/>
                  <a:gd name="connsiteY26" fmla="*/ 880268 h 1154113"/>
                  <a:gd name="connsiteX27" fmla="*/ 45404 w 1363452"/>
                  <a:gd name="connsiteY27" fmla="*/ 814546 h 1154113"/>
                  <a:gd name="connsiteX28" fmla="*/ 126043 w 1363452"/>
                  <a:gd name="connsiteY28" fmla="*/ 801687 h 1154113"/>
                  <a:gd name="connsiteX29" fmla="*/ 86331 w 1363452"/>
                  <a:gd name="connsiteY29" fmla="*/ 687387 h 1154113"/>
                  <a:gd name="connsiteX30" fmla="*/ 97046 w 1363452"/>
                  <a:gd name="connsiteY30" fmla="*/ 692364 h 1154113"/>
                  <a:gd name="connsiteX31" fmla="*/ 107048 w 1363452"/>
                  <a:gd name="connsiteY31" fmla="*/ 704450 h 1154113"/>
                  <a:gd name="connsiteX32" fmla="*/ 109191 w 1363452"/>
                  <a:gd name="connsiteY32" fmla="*/ 706583 h 1154113"/>
                  <a:gd name="connsiteX33" fmla="*/ 138480 w 1363452"/>
                  <a:gd name="connsiteY33" fmla="*/ 768437 h 1154113"/>
                  <a:gd name="connsiteX34" fmla="*/ 186343 w 1363452"/>
                  <a:gd name="connsiteY34" fmla="*/ 791899 h 1154113"/>
                  <a:gd name="connsiteX35" fmla="*/ 233492 w 1363452"/>
                  <a:gd name="connsiteY35" fmla="*/ 768437 h 1154113"/>
                  <a:gd name="connsiteX36" fmla="*/ 264210 w 1363452"/>
                  <a:gd name="connsiteY36" fmla="*/ 706583 h 1154113"/>
                  <a:gd name="connsiteX37" fmla="*/ 266353 w 1363452"/>
                  <a:gd name="connsiteY37" fmla="*/ 704450 h 1154113"/>
                  <a:gd name="connsiteX38" fmla="*/ 275640 w 1363452"/>
                  <a:gd name="connsiteY38" fmla="*/ 692364 h 1154113"/>
                  <a:gd name="connsiteX39" fmla="*/ 286356 w 1363452"/>
                  <a:gd name="connsiteY39" fmla="*/ 687387 h 1154113"/>
                  <a:gd name="connsiteX40" fmla="*/ 286356 w 1363452"/>
                  <a:gd name="connsiteY40" fmla="*/ 688098 h 1154113"/>
                  <a:gd name="connsiteX41" fmla="*/ 272068 w 1363452"/>
                  <a:gd name="connsiteY41" fmla="*/ 710849 h 1154113"/>
                  <a:gd name="connsiteX42" fmla="*/ 241350 w 1363452"/>
                  <a:gd name="connsiteY42" fmla="*/ 773414 h 1154113"/>
                  <a:gd name="connsiteX43" fmla="*/ 241350 w 1363452"/>
                  <a:gd name="connsiteY43" fmla="*/ 793321 h 1154113"/>
                  <a:gd name="connsiteX44" fmla="*/ 239921 w 1363452"/>
                  <a:gd name="connsiteY44" fmla="*/ 795454 h 1154113"/>
                  <a:gd name="connsiteX45" fmla="*/ 232063 w 1363452"/>
                  <a:gd name="connsiteY45" fmla="*/ 803275 h 1154113"/>
                  <a:gd name="connsiteX46" fmla="*/ 232063 w 1363452"/>
                  <a:gd name="connsiteY46" fmla="*/ 780524 h 1154113"/>
                  <a:gd name="connsiteX47" fmla="*/ 186343 w 1363452"/>
                  <a:gd name="connsiteY47" fmla="*/ 801142 h 1154113"/>
                  <a:gd name="connsiteX48" fmla="*/ 139909 w 1363452"/>
                  <a:gd name="connsiteY48" fmla="*/ 780524 h 1154113"/>
                  <a:gd name="connsiteX49" fmla="*/ 139909 w 1363452"/>
                  <a:gd name="connsiteY49" fmla="*/ 803275 h 1154113"/>
                  <a:gd name="connsiteX50" fmla="*/ 132051 w 1363452"/>
                  <a:gd name="connsiteY50" fmla="*/ 795454 h 1154113"/>
                  <a:gd name="connsiteX51" fmla="*/ 130622 w 1363452"/>
                  <a:gd name="connsiteY51" fmla="*/ 793321 h 1154113"/>
                  <a:gd name="connsiteX52" fmla="*/ 130622 w 1363452"/>
                  <a:gd name="connsiteY52" fmla="*/ 773414 h 1154113"/>
                  <a:gd name="connsiteX53" fmla="*/ 101333 w 1363452"/>
                  <a:gd name="connsiteY53" fmla="*/ 710849 h 1154113"/>
                  <a:gd name="connsiteX54" fmla="*/ 86331 w 1363452"/>
                  <a:gd name="connsiteY54" fmla="*/ 688098 h 1154113"/>
                  <a:gd name="connsiteX55" fmla="*/ 86331 w 1363452"/>
                  <a:gd name="connsiteY55" fmla="*/ 687387 h 1154113"/>
                  <a:gd name="connsiteX56" fmla="*/ 548294 w 1363452"/>
                  <a:gd name="connsiteY56" fmla="*/ 525462 h 1154113"/>
                  <a:gd name="connsiteX57" fmla="*/ 562627 w 1363452"/>
                  <a:gd name="connsiteY57" fmla="*/ 532613 h 1154113"/>
                  <a:gd name="connsiteX58" fmla="*/ 576960 w 1363452"/>
                  <a:gd name="connsiteY58" fmla="*/ 548345 h 1154113"/>
                  <a:gd name="connsiteX59" fmla="*/ 579827 w 1363452"/>
                  <a:gd name="connsiteY59" fmla="*/ 551205 h 1154113"/>
                  <a:gd name="connsiteX60" fmla="*/ 620677 w 1363452"/>
                  <a:gd name="connsiteY60" fmla="*/ 635586 h 1154113"/>
                  <a:gd name="connsiteX61" fmla="*/ 685177 w 1363452"/>
                  <a:gd name="connsiteY61" fmla="*/ 667765 h 1154113"/>
                  <a:gd name="connsiteX62" fmla="*/ 750394 w 1363452"/>
                  <a:gd name="connsiteY62" fmla="*/ 635586 h 1154113"/>
                  <a:gd name="connsiteX63" fmla="*/ 791244 w 1363452"/>
                  <a:gd name="connsiteY63" fmla="*/ 551205 h 1154113"/>
                  <a:gd name="connsiteX64" fmla="*/ 794110 w 1363452"/>
                  <a:gd name="connsiteY64" fmla="*/ 548345 h 1154113"/>
                  <a:gd name="connsiteX65" fmla="*/ 807727 w 1363452"/>
                  <a:gd name="connsiteY65" fmla="*/ 532613 h 1154113"/>
                  <a:gd name="connsiteX66" fmla="*/ 821344 w 1363452"/>
                  <a:gd name="connsiteY66" fmla="*/ 525462 h 1154113"/>
                  <a:gd name="connsiteX67" fmla="*/ 821344 w 1363452"/>
                  <a:gd name="connsiteY67" fmla="*/ 526177 h 1154113"/>
                  <a:gd name="connsiteX68" fmla="*/ 801994 w 1363452"/>
                  <a:gd name="connsiteY68" fmla="*/ 557641 h 1154113"/>
                  <a:gd name="connsiteX69" fmla="*/ 761144 w 1363452"/>
                  <a:gd name="connsiteY69" fmla="*/ 642737 h 1154113"/>
                  <a:gd name="connsiteX70" fmla="*/ 761144 w 1363452"/>
                  <a:gd name="connsiteY70" fmla="*/ 669910 h 1154113"/>
                  <a:gd name="connsiteX71" fmla="*/ 758994 w 1363452"/>
                  <a:gd name="connsiteY71" fmla="*/ 672770 h 1154113"/>
                  <a:gd name="connsiteX72" fmla="*/ 748244 w 1363452"/>
                  <a:gd name="connsiteY72" fmla="*/ 684212 h 1154113"/>
                  <a:gd name="connsiteX73" fmla="*/ 748244 w 1363452"/>
                  <a:gd name="connsiteY73" fmla="*/ 653463 h 1154113"/>
                  <a:gd name="connsiteX74" fmla="*/ 685177 w 1363452"/>
                  <a:gd name="connsiteY74" fmla="*/ 680636 h 1154113"/>
                  <a:gd name="connsiteX75" fmla="*/ 622827 w 1363452"/>
                  <a:gd name="connsiteY75" fmla="*/ 653463 h 1154113"/>
                  <a:gd name="connsiteX76" fmla="*/ 622827 w 1363452"/>
                  <a:gd name="connsiteY76" fmla="*/ 684212 h 1154113"/>
                  <a:gd name="connsiteX77" fmla="*/ 612077 w 1363452"/>
                  <a:gd name="connsiteY77" fmla="*/ 672770 h 1154113"/>
                  <a:gd name="connsiteX78" fmla="*/ 609927 w 1363452"/>
                  <a:gd name="connsiteY78" fmla="*/ 669910 h 1154113"/>
                  <a:gd name="connsiteX79" fmla="*/ 609927 w 1363452"/>
                  <a:gd name="connsiteY79" fmla="*/ 642737 h 1154113"/>
                  <a:gd name="connsiteX80" fmla="*/ 568360 w 1363452"/>
                  <a:gd name="connsiteY80" fmla="*/ 557641 h 1154113"/>
                  <a:gd name="connsiteX81" fmla="*/ 548294 w 1363452"/>
                  <a:gd name="connsiteY81" fmla="*/ 526892 h 1154113"/>
                  <a:gd name="connsiteX82" fmla="*/ 548294 w 1363452"/>
                  <a:gd name="connsiteY82" fmla="*/ 525462 h 1154113"/>
                  <a:gd name="connsiteX83" fmla="*/ 682874 w 1363452"/>
                  <a:gd name="connsiteY83" fmla="*/ 292100 h 1154113"/>
                  <a:gd name="connsiteX84" fmla="*/ 387956 w 1363452"/>
                  <a:gd name="connsiteY84" fmla="*/ 586582 h 1154113"/>
                  <a:gd name="connsiteX85" fmla="*/ 441513 w 1363452"/>
                  <a:gd name="connsiteY85" fmla="*/ 756283 h 1154113"/>
                  <a:gd name="connsiteX86" fmla="*/ 442227 w 1363452"/>
                  <a:gd name="connsiteY86" fmla="*/ 755570 h 1154113"/>
                  <a:gd name="connsiteX87" fmla="*/ 490785 w 1363452"/>
                  <a:gd name="connsiteY87" fmla="*/ 697814 h 1154113"/>
                  <a:gd name="connsiteX88" fmla="*/ 599326 w 1363452"/>
                  <a:gd name="connsiteY88" fmla="*/ 680702 h 1154113"/>
                  <a:gd name="connsiteX89" fmla="*/ 600754 w 1363452"/>
                  <a:gd name="connsiteY89" fmla="*/ 682841 h 1154113"/>
                  <a:gd name="connsiteX90" fmla="*/ 655739 w 1363452"/>
                  <a:gd name="connsiteY90" fmla="*/ 866803 h 1154113"/>
                  <a:gd name="connsiteX91" fmla="*/ 657881 w 1363452"/>
                  <a:gd name="connsiteY91" fmla="*/ 874646 h 1154113"/>
                  <a:gd name="connsiteX92" fmla="*/ 664308 w 1363452"/>
                  <a:gd name="connsiteY92" fmla="*/ 879637 h 1154113"/>
                  <a:gd name="connsiteX93" fmla="*/ 672163 w 1363452"/>
                  <a:gd name="connsiteY93" fmla="*/ 880350 h 1154113"/>
                  <a:gd name="connsiteX94" fmla="*/ 694300 w 1363452"/>
                  <a:gd name="connsiteY94" fmla="*/ 880350 h 1154113"/>
                  <a:gd name="connsiteX95" fmla="*/ 702155 w 1363452"/>
                  <a:gd name="connsiteY95" fmla="*/ 879637 h 1154113"/>
                  <a:gd name="connsiteX96" fmla="*/ 708581 w 1363452"/>
                  <a:gd name="connsiteY96" fmla="*/ 874646 h 1154113"/>
                  <a:gd name="connsiteX97" fmla="*/ 712866 w 1363452"/>
                  <a:gd name="connsiteY97" fmla="*/ 861098 h 1154113"/>
                  <a:gd name="connsiteX98" fmla="*/ 766422 w 1363452"/>
                  <a:gd name="connsiteY98" fmla="*/ 682841 h 1154113"/>
                  <a:gd name="connsiteX99" fmla="*/ 769279 w 1363452"/>
                  <a:gd name="connsiteY99" fmla="*/ 680702 h 1154113"/>
                  <a:gd name="connsiteX100" fmla="*/ 877106 w 1363452"/>
                  <a:gd name="connsiteY100" fmla="*/ 697814 h 1154113"/>
                  <a:gd name="connsiteX101" fmla="*/ 906383 w 1363452"/>
                  <a:gd name="connsiteY101" fmla="*/ 722770 h 1154113"/>
                  <a:gd name="connsiteX102" fmla="*/ 925664 w 1363452"/>
                  <a:gd name="connsiteY102" fmla="*/ 754144 h 1154113"/>
                  <a:gd name="connsiteX103" fmla="*/ 927806 w 1363452"/>
                  <a:gd name="connsiteY103" fmla="*/ 752005 h 1154113"/>
                  <a:gd name="connsiteX104" fmla="*/ 978506 w 1363452"/>
                  <a:gd name="connsiteY104" fmla="*/ 586582 h 1154113"/>
                  <a:gd name="connsiteX105" fmla="*/ 682874 w 1363452"/>
                  <a:gd name="connsiteY105" fmla="*/ 292100 h 1154113"/>
                  <a:gd name="connsiteX106" fmla="*/ 713786 w 1363452"/>
                  <a:gd name="connsiteY106" fmla="*/ 261703 h 1154113"/>
                  <a:gd name="connsiteX107" fmla="*/ 890913 w 1363452"/>
                  <a:gd name="connsiteY107" fmla="*/ 334603 h 1154113"/>
                  <a:gd name="connsiteX108" fmla="*/ 969477 w 1363452"/>
                  <a:gd name="connsiteY108" fmla="*/ 742699 h 1154113"/>
                  <a:gd name="connsiteX109" fmla="*/ 1055184 w 1363452"/>
                  <a:gd name="connsiteY109" fmla="*/ 813455 h 1154113"/>
                  <a:gd name="connsiteX110" fmla="*/ 1056612 w 1363452"/>
                  <a:gd name="connsiteY110" fmla="*/ 826320 h 1154113"/>
                  <a:gd name="connsiteX111" fmla="*/ 995189 w 1363452"/>
                  <a:gd name="connsiteY111" fmla="*/ 901364 h 1154113"/>
                  <a:gd name="connsiteX112" fmla="*/ 982333 w 1363452"/>
                  <a:gd name="connsiteY112" fmla="*/ 902793 h 1154113"/>
                  <a:gd name="connsiteX113" fmla="*/ 898055 w 1363452"/>
                  <a:gd name="connsiteY113" fmla="*/ 832752 h 1154113"/>
                  <a:gd name="connsiteX114" fmla="*/ 478092 w 1363452"/>
                  <a:gd name="connsiteY114" fmla="*/ 839184 h 1154113"/>
                  <a:gd name="connsiteX115" fmla="*/ 431668 w 1363452"/>
                  <a:gd name="connsiteY115" fmla="*/ 380344 h 1154113"/>
                  <a:gd name="connsiteX116" fmla="*/ 713786 w 1363452"/>
                  <a:gd name="connsiteY116" fmla="*/ 261703 h 1154113"/>
                  <a:gd name="connsiteX117" fmla="*/ 83156 w 1363452"/>
                  <a:gd name="connsiteY117" fmla="*/ 203200 h 1154113"/>
                  <a:gd name="connsiteX118" fmla="*/ 93880 w 1363452"/>
                  <a:gd name="connsiteY118" fmla="*/ 207498 h 1154113"/>
                  <a:gd name="connsiteX119" fmla="*/ 103174 w 1363452"/>
                  <a:gd name="connsiteY119" fmla="*/ 218959 h 1154113"/>
                  <a:gd name="connsiteX120" fmla="*/ 105319 w 1363452"/>
                  <a:gd name="connsiteY120" fmla="*/ 221108 h 1154113"/>
                  <a:gd name="connsiteX121" fmla="*/ 136776 w 1363452"/>
                  <a:gd name="connsiteY121" fmla="*/ 284859 h 1154113"/>
                  <a:gd name="connsiteX122" fmla="*/ 183962 w 1363452"/>
                  <a:gd name="connsiteY122" fmla="*/ 308498 h 1154113"/>
                  <a:gd name="connsiteX123" fmla="*/ 231863 w 1363452"/>
                  <a:gd name="connsiteY123" fmla="*/ 284859 h 1154113"/>
                  <a:gd name="connsiteX124" fmla="*/ 262606 w 1363452"/>
                  <a:gd name="connsiteY124" fmla="*/ 221108 h 1154113"/>
                  <a:gd name="connsiteX125" fmla="*/ 264750 w 1363452"/>
                  <a:gd name="connsiteY125" fmla="*/ 218959 h 1154113"/>
                  <a:gd name="connsiteX126" fmla="*/ 273330 w 1363452"/>
                  <a:gd name="connsiteY126" fmla="*/ 207498 h 1154113"/>
                  <a:gd name="connsiteX127" fmla="*/ 284769 w 1363452"/>
                  <a:gd name="connsiteY127" fmla="*/ 203200 h 1154113"/>
                  <a:gd name="connsiteX128" fmla="*/ 284054 w 1363452"/>
                  <a:gd name="connsiteY128" fmla="*/ 203916 h 1154113"/>
                  <a:gd name="connsiteX129" fmla="*/ 270470 w 1363452"/>
                  <a:gd name="connsiteY129" fmla="*/ 226838 h 1154113"/>
                  <a:gd name="connsiteX130" fmla="*/ 240442 w 1363452"/>
                  <a:gd name="connsiteY130" fmla="*/ 289873 h 1154113"/>
                  <a:gd name="connsiteX131" fmla="*/ 240442 w 1363452"/>
                  <a:gd name="connsiteY131" fmla="*/ 309930 h 1154113"/>
                  <a:gd name="connsiteX132" fmla="*/ 238298 w 1363452"/>
                  <a:gd name="connsiteY132" fmla="*/ 312079 h 1154113"/>
                  <a:gd name="connsiteX133" fmla="*/ 230433 w 1363452"/>
                  <a:gd name="connsiteY133" fmla="*/ 320675 h 1154113"/>
                  <a:gd name="connsiteX134" fmla="*/ 230433 w 1363452"/>
                  <a:gd name="connsiteY134" fmla="*/ 297037 h 1154113"/>
                  <a:gd name="connsiteX135" fmla="*/ 183962 w 1363452"/>
                  <a:gd name="connsiteY135" fmla="*/ 317810 h 1154113"/>
                  <a:gd name="connsiteX136" fmla="*/ 137491 w 1363452"/>
                  <a:gd name="connsiteY136" fmla="*/ 297037 h 1154113"/>
                  <a:gd name="connsiteX137" fmla="*/ 137491 w 1363452"/>
                  <a:gd name="connsiteY137" fmla="*/ 320675 h 1154113"/>
                  <a:gd name="connsiteX138" fmla="*/ 129627 w 1363452"/>
                  <a:gd name="connsiteY138" fmla="*/ 312079 h 1154113"/>
                  <a:gd name="connsiteX139" fmla="*/ 128197 w 1363452"/>
                  <a:gd name="connsiteY139" fmla="*/ 309930 h 1154113"/>
                  <a:gd name="connsiteX140" fmla="*/ 128197 w 1363452"/>
                  <a:gd name="connsiteY140" fmla="*/ 289873 h 1154113"/>
                  <a:gd name="connsiteX141" fmla="*/ 98169 w 1363452"/>
                  <a:gd name="connsiteY141" fmla="*/ 226838 h 1154113"/>
                  <a:gd name="connsiteX142" fmla="*/ 83156 w 1363452"/>
                  <a:gd name="connsiteY142" fmla="*/ 203916 h 1154113"/>
                  <a:gd name="connsiteX143" fmla="*/ 83156 w 1363452"/>
                  <a:gd name="connsiteY143" fmla="*/ 203200 h 1154113"/>
                  <a:gd name="connsiteX144" fmla="*/ 1271480 w 1363452"/>
                  <a:gd name="connsiteY144" fmla="*/ 198437 h 1154113"/>
                  <a:gd name="connsiteX145" fmla="*/ 1271480 w 1363452"/>
                  <a:gd name="connsiteY145" fmla="*/ 199870 h 1154113"/>
                  <a:gd name="connsiteX146" fmla="*/ 1257192 w 1363452"/>
                  <a:gd name="connsiteY146" fmla="*/ 225660 h 1154113"/>
                  <a:gd name="connsiteX147" fmla="*/ 1228617 w 1363452"/>
                  <a:gd name="connsiteY147" fmla="*/ 289421 h 1154113"/>
                  <a:gd name="connsiteX148" fmla="*/ 1228617 w 1363452"/>
                  <a:gd name="connsiteY148" fmla="*/ 328824 h 1154113"/>
                  <a:gd name="connsiteX149" fmla="*/ 1217902 w 1363452"/>
                  <a:gd name="connsiteY149" fmla="*/ 338137 h 1154113"/>
                  <a:gd name="connsiteX150" fmla="*/ 1217902 w 1363452"/>
                  <a:gd name="connsiteY150" fmla="*/ 298734 h 1154113"/>
                  <a:gd name="connsiteX151" fmla="*/ 1171467 w 1363452"/>
                  <a:gd name="connsiteY151" fmla="*/ 320943 h 1154113"/>
                  <a:gd name="connsiteX152" fmla="*/ 1125747 w 1363452"/>
                  <a:gd name="connsiteY152" fmla="*/ 299451 h 1154113"/>
                  <a:gd name="connsiteX153" fmla="*/ 1125747 w 1363452"/>
                  <a:gd name="connsiteY153" fmla="*/ 338137 h 1154113"/>
                  <a:gd name="connsiteX154" fmla="*/ 1115032 w 1363452"/>
                  <a:gd name="connsiteY154" fmla="*/ 329540 h 1154113"/>
                  <a:gd name="connsiteX155" fmla="*/ 1115032 w 1363452"/>
                  <a:gd name="connsiteY155" fmla="*/ 289421 h 1154113"/>
                  <a:gd name="connsiteX156" fmla="*/ 1087171 w 1363452"/>
                  <a:gd name="connsiteY156" fmla="*/ 225660 h 1154113"/>
                  <a:gd name="connsiteX157" fmla="*/ 1072169 w 1363452"/>
                  <a:gd name="connsiteY157" fmla="*/ 200586 h 1154113"/>
                  <a:gd name="connsiteX158" fmla="*/ 1072169 w 1363452"/>
                  <a:gd name="connsiteY158" fmla="*/ 199870 h 1154113"/>
                  <a:gd name="connsiteX159" fmla="*/ 1084314 w 1363452"/>
                  <a:gd name="connsiteY159" fmla="*/ 205601 h 1154113"/>
                  <a:gd name="connsiteX160" fmla="*/ 1094315 w 1363452"/>
                  <a:gd name="connsiteY160" fmla="*/ 217064 h 1154113"/>
                  <a:gd name="connsiteX161" fmla="*/ 1095744 w 1363452"/>
                  <a:gd name="connsiteY161" fmla="*/ 219929 h 1154113"/>
                  <a:gd name="connsiteX162" fmla="*/ 1124319 w 1363452"/>
                  <a:gd name="connsiteY162" fmla="*/ 284406 h 1154113"/>
                  <a:gd name="connsiteX163" fmla="*/ 1171467 w 1363452"/>
                  <a:gd name="connsiteY163" fmla="*/ 310197 h 1154113"/>
                  <a:gd name="connsiteX164" fmla="*/ 1219330 w 1363452"/>
                  <a:gd name="connsiteY164" fmla="*/ 284406 h 1154113"/>
                  <a:gd name="connsiteX165" fmla="*/ 1247905 w 1363452"/>
                  <a:gd name="connsiteY165" fmla="*/ 219929 h 1154113"/>
                  <a:gd name="connsiteX166" fmla="*/ 1250049 w 1363452"/>
                  <a:gd name="connsiteY166" fmla="*/ 217064 h 1154113"/>
                  <a:gd name="connsiteX167" fmla="*/ 1260050 w 1363452"/>
                  <a:gd name="connsiteY167" fmla="*/ 204168 h 1154113"/>
                  <a:gd name="connsiteX168" fmla="*/ 1271480 w 1363452"/>
                  <a:gd name="connsiteY168" fmla="*/ 198437 h 1154113"/>
                  <a:gd name="connsiteX169" fmla="*/ 603826 w 1363452"/>
                  <a:gd name="connsiteY169" fmla="*/ 114300 h 1154113"/>
                  <a:gd name="connsiteX170" fmla="*/ 662317 w 1363452"/>
                  <a:gd name="connsiteY170" fmla="*/ 162877 h 1154113"/>
                  <a:gd name="connsiteX171" fmla="*/ 665171 w 1363452"/>
                  <a:gd name="connsiteY171" fmla="*/ 162877 h 1154113"/>
                  <a:gd name="connsiteX172" fmla="*/ 724376 w 1363452"/>
                  <a:gd name="connsiteY172" fmla="*/ 114300 h 1154113"/>
                  <a:gd name="connsiteX173" fmla="*/ 804267 w 1363452"/>
                  <a:gd name="connsiteY173" fmla="*/ 128587 h 1154113"/>
                  <a:gd name="connsiteX174" fmla="*/ 849205 w 1363452"/>
                  <a:gd name="connsiteY174" fmla="*/ 194310 h 1154113"/>
                  <a:gd name="connsiteX175" fmla="*/ 844926 w 1363452"/>
                  <a:gd name="connsiteY175" fmla="*/ 200025 h 1154113"/>
                  <a:gd name="connsiteX176" fmla="*/ 482562 w 1363452"/>
                  <a:gd name="connsiteY176" fmla="*/ 200025 h 1154113"/>
                  <a:gd name="connsiteX177" fmla="*/ 478282 w 1363452"/>
                  <a:gd name="connsiteY177" fmla="*/ 194310 h 1154113"/>
                  <a:gd name="connsiteX178" fmla="*/ 523221 w 1363452"/>
                  <a:gd name="connsiteY178" fmla="*/ 128587 h 1154113"/>
                  <a:gd name="connsiteX179" fmla="*/ 603826 w 1363452"/>
                  <a:gd name="connsiteY179" fmla="*/ 114300 h 1154113"/>
                  <a:gd name="connsiteX180" fmla="*/ 1170237 w 1363452"/>
                  <a:gd name="connsiteY180" fmla="*/ 50800 h 1154113"/>
                  <a:gd name="connsiteX181" fmla="*/ 1273781 w 1363452"/>
                  <a:gd name="connsiteY181" fmla="*/ 148062 h 1154113"/>
                  <a:gd name="connsiteX182" fmla="*/ 1270211 w 1363452"/>
                  <a:gd name="connsiteY182" fmla="*/ 180244 h 1154113"/>
                  <a:gd name="connsiteX183" fmla="*/ 1259499 w 1363452"/>
                  <a:gd name="connsiteY183" fmla="*/ 194548 h 1154113"/>
                  <a:gd name="connsiteX184" fmla="*/ 1258071 w 1363452"/>
                  <a:gd name="connsiteY184" fmla="*/ 195263 h 1154113"/>
                  <a:gd name="connsiteX185" fmla="*/ 1253072 w 1363452"/>
                  <a:gd name="connsiteY185" fmla="*/ 195263 h 1154113"/>
                  <a:gd name="connsiteX186" fmla="*/ 1251644 w 1363452"/>
                  <a:gd name="connsiteY186" fmla="*/ 193117 h 1154113"/>
                  <a:gd name="connsiteX187" fmla="*/ 1250216 w 1363452"/>
                  <a:gd name="connsiteY187" fmla="*/ 128038 h 1154113"/>
                  <a:gd name="connsiteX188" fmla="*/ 1246645 w 1363452"/>
                  <a:gd name="connsiteY188" fmla="*/ 126607 h 1154113"/>
                  <a:gd name="connsiteX189" fmla="*/ 1195944 w 1363452"/>
                  <a:gd name="connsiteY189" fmla="*/ 133759 h 1154113"/>
                  <a:gd name="connsiteX190" fmla="*/ 1153812 w 1363452"/>
                  <a:gd name="connsiteY190" fmla="*/ 138765 h 1154113"/>
                  <a:gd name="connsiteX191" fmla="*/ 1151670 w 1363452"/>
                  <a:gd name="connsiteY191" fmla="*/ 135904 h 1154113"/>
                  <a:gd name="connsiteX192" fmla="*/ 1156669 w 1363452"/>
                  <a:gd name="connsiteY192" fmla="*/ 126607 h 1154113"/>
                  <a:gd name="connsiteX193" fmla="*/ 1153812 w 1363452"/>
                  <a:gd name="connsiteY193" fmla="*/ 123747 h 1154113"/>
                  <a:gd name="connsiteX194" fmla="*/ 1114537 w 1363452"/>
                  <a:gd name="connsiteY194" fmla="*/ 146632 h 1154113"/>
                  <a:gd name="connsiteX195" fmla="*/ 1111680 w 1363452"/>
                  <a:gd name="connsiteY195" fmla="*/ 145201 h 1154113"/>
                  <a:gd name="connsiteX196" fmla="*/ 1113823 w 1363452"/>
                  <a:gd name="connsiteY196" fmla="*/ 130898 h 1154113"/>
                  <a:gd name="connsiteX197" fmla="*/ 1110966 w 1363452"/>
                  <a:gd name="connsiteY197" fmla="*/ 129468 h 1154113"/>
                  <a:gd name="connsiteX198" fmla="*/ 1088115 w 1363452"/>
                  <a:gd name="connsiteY198" fmla="*/ 191687 h 1154113"/>
                  <a:gd name="connsiteX199" fmla="*/ 1085973 w 1363452"/>
                  <a:gd name="connsiteY199" fmla="*/ 193833 h 1154113"/>
                  <a:gd name="connsiteX200" fmla="*/ 1083116 w 1363452"/>
                  <a:gd name="connsiteY200" fmla="*/ 193117 h 1154113"/>
                  <a:gd name="connsiteX201" fmla="*/ 1080974 w 1363452"/>
                  <a:gd name="connsiteY201" fmla="*/ 192402 h 1154113"/>
                  <a:gd name="connsiteX202" fmla="*/ 1071691 w 1363452"/>
                  <a:gd name="connsiteY202" fmla="*/ 180960 h 1154113"/>
                  <a:gd name="connsiteX203" fmla="*/ 1067406 w 1363452"/>
                  <a:gd name="connsiteY203" fmla="*/ 148062 h 1154113"/>
                  <a:gd name="connsiteX204" fmla="*/ 1170237 w 1363452"/>
                  <a:gd name="connsiteY204" fmla="*/ 50800 h 1154113"/>
                  <a:gd name="connsiteX205" fmla="*/ 182375 w 1363452"/>
                  <a:gd name="connsiteY205" fmla="*/ 50800 h 1154113"/>
                  <a:gd name="connsiteX206" fmla="*/ 281594 w 1363452"/>
                  <a:gd name="connsiteY206" fmla="*/ 153349 h 1154113"/>
                  <a:gd name="connsiteX207" fmla="*/ 277311 w 1363452"/>
                  <a:gd name="connsiteY207" fmla="*/ 188245 h 1154113"/>
                  <a:gd name="connsiteX208" fmla="*/ 277311 w 1363452"/>
                  <a:gd name="connsiteY208" fmla="*/ 188957 h 1154113"/>
                  <a:gd name="connsiteX209" fmla="*/ 267318 w 1363452"/>
                  <a:gd name="connsiteY209" fmla="*/ 201776 h 1154113"/>
                  <a:gd name="connsiteX210" fmla="*/ 260893 w 1363452"/>
                  <a:gd name="connsiteY210" fmla="*/ 201776 h 1154113"/>
                  <a:gd name="connsiteX211" fmla="*/ 236624 w 1363452"/>
                  <a:gd name="connsiteY211" fmla="*/ 132697 h 1154113"/>
                  <a:gd name="connsiteX212" fmla="*/ 106711 w 1363452"/>
                  <a:gd name="connsiteY212" fmla="*/ 127712 h 1154113"/>
                  <a:gd name="connsiteX213" fmla="*/ 105284 w 1363452"/>
                  <a:gd name="connsiteY213" fmla="*/ 203200 h 1154113"/>
                  <a:gd name="connsiteX214" fmla="*/ 98146 w 1363452"/>
                  <a:gd name="connsiteY214" fmla="*/ 203200 h 1154113"/>
                  <a:gd name="connsiteX215" fmla="*/ 87439 w 1363452"/>
                  <a:gd name="connsiteY215" fmla="*/ 187533 h 1154113"/>
                  <a:gd name="connsiteX216" fmla="*/ 83870 w 1363452"/>
                  <a:gd name="connsiteY216" fmla="*/ 153349 h 1154113"/>
                  <a:gd name="connsiteX217" fmla="*/ 182375 w 1363452"/>
                  <a:gd name="connsiteY217" fmla="*/ 50800 h 1154113"/>
                  <a:gd name="connsiteX218" fmla="*/ 764194 w 1363452"/>
                  <a:gd name="connsiteY218" fmla="*/ 0 h 1154113"/>
                  <a:gd name="connsiteX219" fmla="*/ 764194 w 1363452"/>
                  <a:gd name="connsiteY219" fmla="*/ 715 h 1154113"/>
                  <a:gd name="connsiteX220" fmla="*/ 749814 w 1363452"/>
                  <a:gd name="connsiteY220" fmla="*/ 23607 h 1154113"/>
                  <a:gd name="connsiteX221" fmla="*/ 719617 w 1363452"/>
                  <a:gd name="connsiteY221" fmla="*/ 86558 h 1154113"/>
                  <a:gd name="connsiteX222" fmla="*/ 719617 w 1363452"/>
                  <a:gd name="connsiteY222" fmla="*/ 106588 h 1154113"/>
                  <a:gd name="connsiteX223" fmla="*/ 718179 w 1363452"/>
                  <a:gd name="connsiteY223" fmla="*/ 108734 h 1154113"/>
                  <a:gd name="connsiteX224" fmla="*/ 710270 w 1363452"/>
                  <a:gd name="connsiteY224" fmla="*/ 115888 h 1154113"/>
                  <a:gd name="connsiteX225" fmla="*/ 710270 w 1363452"/>
                  <a:gd name="connsiteY225" fmla="*/ 93712 h 1154113"/>
                  <a:gd name="connsiteX226" fmla="*/ 664256 w 1363452"/>
                  <a:gd name="connsiteY226" fmla="*/ 113742 h 1154113"/>
                  <a:gd name="connsiteX227" fmla="*/ 618960 w 1363452"/>
                  <a:gd name="connsiteY227" fmla="*/ 93712 h 1154113"/>
                  <a:gd name="connsiteX228" fmla="*/ 618960 w 1363452"/>
                  <a:gd name="connsiteY228" fmla="*/ 115888 h 1154113"/>
                  <a:gd name="connsiteX229" fmla="*/ 611051 w 1363452"/>
                  <a:gd name="connsiteY229" fmla="*/ 108734 h 1154113"/>
                  <a:gd name="connsiteX230" fmla="*/ 609613 w 1363452"/>
                  <a:gd name="connsiteY230" fmla="*/ 106588 h 1154113"/>
                  <a:gd name="connsiteX231" fmla="*/ 609613 w 1363452"/>
                  <a:gd name="connsiteY231" fmla="*/ 86558 h 1154113"/>
                  <a:gd name="connsiteX232" fmla="*/ 580135 w 1363452"/>
                  <a:gd name="connsiteY232" fmla="*/ 23607 h 1154113"/>
                  <a:gd name="connsiteX233" fmla="*/ 565756 w 1363452"/>
                  <a:gd name="connsiteY233" fmla="*/ 1431 h 1154113"/>
                  <a:gd name="connsiteX234" fmla="*/ 565756 w 1363452"/>
                  <a:gd name="connsiteY234" fmla="*/ 715 h 1154113"/>
                  <a:gd name="connsiteX235" fmla="*/ 575821 w 1363452"/>
                  <a:gd name="connsiteY235" fmla="*/ 5723 h 1154113"/>
                  <a:gd name="connsiteX236" fmla="*/ 585887 w 1363452"/>
                  <a:gd name="connsiteY236" fmla="*/ 15738 h 1154113"/>
                  <a:gd name="connsiteX237" fmla="*/ 588044 w 1363452"/>
                  <a:gd name="connsiteY237" fmla="*/ 18599 h 1154113"/>
                  <a:gd name="connsiteX238" fmla="*/ 617522 w 1363452"/>
                  <a:gd name="connsiteY238" fmla="*/ 81551 h 1154113"/>
                  <a:gd name="connsiteX239" fmla="*/ 664256 w 1363452"/>
                  <a:gd name="connsiteY239" fmla="*/ 104442 h 1154113"/>
                  <a:gd name="connsiteX240" fmla="*/ 711708 w 1363452"/>
                  <a:gd name="connsiteY240" fmla="*/ 81551 h 1154113"/>
                  <a:gd name="connsiteX241" fmla="*/ 741186 w 1363452"/>
                  <a:gd name="connsiteY241" fmla="*/ 18599 h 1154113"/>
                  <a:gd name="connsiteX242" fmla="*/ 743343 w 1363452"/>
                  <a:gd name="connsiteY242" fmla="*/ 15738 h 1154113"/>
                  <a:gd name="connsiteX243" fmla="*/ 753409 w 1363452"/>
                  <a:gd name="connsiteY243" fmla="*/ 5723 h 1154113"/>
                  <a:gd name="connsiteX244" fmla="*/ 764194 w 1363452"/>
                  <a:gd name="connsiteY244" fmla="*/ 0 h 115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363452" h="1154113">
                    <a:moveTo>
                      <a:pt x="1096819" y="877888"/>
                    </a:moveTo>
                    <a:cubicBezTo>
                      <a:pt x="1096819" y="877888"/>
                      <a:pt x="1096819" y="877888"/>
                      <a:pt x="1054707" y="929919"/>
                    </a:cubicBezTo>
                    <a:cubicBezTo>
                      <a:pt x="1054707" y="929919"/>
                      <a:pt x="1054707" y="929919"/>
                      <a:pt x="1288107" y="1122363"/>
                    </a:cubicBezTo>
                    <a:cubicBezTo>
                      <a:pt x="1293103" y="1120938"/>
                      <a:pt x="1303096" y="1115236"/>
                      <a:pt x="1313802" y="1101693"/>
                    </a:cubicBezTo>
                    <a:cubicBezTo>
                      <a:pt x="1313802" y="1101693"/>
                      <a:pt x="1313802" y="1101693"/>
                      <a:pt x="1314516" y="1100980"/>
                    </a:cubicBezTo>
                    <a:lnTo>
                      <a:pt x="1315230" y="1100268"/>
                    </a:lnTo>
                    <a:cubicBezTo>
                      <a:pt x="1325936" y="1087438"/>
                      <a:pt x="1330218" y="1076034"/>
                      <a:pt x="1330932" y="1071045"/>
                    </a:cubicBezTo>
                    <a:cubicBezTo>
                      <a:pt x="1330932" y="1071045"/>
                      <a:pt x="1330932" y="1071045"/>
                      <a:pt x="1096819" y="877888"/>
                    </a:cubicBezTo>
                    <a:close/>
                    <a:moveTo>
                      <a:pt x="1093256" y="838848"/>
                    </a:moveTo>
                    <a:cubicBezTo>
                      <a:pt x="1097289" y="838401"/>
                      <a:pt x="1101411" y="839474"/>
                      <a:pt x="1104637" y="842334"/>
                    </a:cubicBezTo>
                    <a:cubicBezTo>
                      <a:pt x="1104637" y="842334"/>
                      <a:pt x="1104637" y="842334"/>
                      <a:pt x="1355565" y="1048995"/>
                    </a:cubicBezTo>
                    <a:cubicBezTo>
                      <a:pt x="1370620" y="1061151"/>
                      <a:pt x="1363451" y="1093330"/>
                      <a:pt x="1339792" y="1120504"/>
                    </a:cubicBezTo>
                    <a:cubicBezTo>
                      <a:pt x="1323302" y="1141957"/>
                      <a:pt x="1302511" y="1154113"/>
                      <a:pt x="1286739" y="1154113"/>
                    </a:cubicBezTo>
                    <a:cubicBezTo>
                      <a:pt x="1281003" y="1154113"/>
                      <a:pt x="1276702" y="1152683"/>
                      <a:pt x="1272400" y="1149823"/>
                    </a:cubicBezTo>
                    <a:cubicBezTo>
                      <a:pt x="1272400" y="1149823"/>
                      <a:pt x="1272400" y="1149823"/>
                      <a:pt x="1022190" y="943162"/>
                    </a:cubicBezTo>
                    <a:cubicBezTo>
                      <a:pt x="1015737" y="937441"/>
                      <a:pt x="1015020" y="927430"/>
                      <a:pt x="1020039" y="920994"/>
                    </a:cubicBezTo>
                    <a:cubicBezTo>
                      <a:pt x="1020039" y="920994"/>
                      <a:pt x="1020039" y="920994"/>
                      <a:pt x="1082412" y="844479"/>
                    </a:cubicBezTo>
                    <a:cubicBezTo>
                      <a:pt x="1085280" y="841261"/>
                      <a:pt x="1089223" y="839295"/>
                      <a:pt x="1093256" y="838848"/>
                    </a:cubicBezTo>
                    <a:close/>
                    <a:moveTo>
                      <a:pt x="126043" y="801687"/>
                    </a:moveTo>
                    <a:cubicBezTo>
                      <a:pt x="126043" y="801687"/>
                      <a:pt x="166006" y="834548"/>
                      <a:pt x="185273" y="849550"/>
                    </a:cubicBezTo>
                    <a:cubicBezTo>
                      <a:pt x="185987" y="850265"/>
                      <a:pt x="187414" y="850265"/>
                      <a:pt x="188128" y="849550"/>
                    </a:cubicBezTo>
                    <a:cubicBezTo>
                      <a:pt x="213818" y="828833"/>
                      <a:pt x="246645" y="801687"/>
                      <a:pt x="246645" y="801687"/>
                    </a:cubicBezTo>
                    <a:cubicBezTo>
                      <a:pt x="246645" y="801687"/>
                      <a:pt x="299452" y="801687"/>
                      <a:pt x="327284" y="814546"/>
                    </a:cubicBezTo>
                    <a:cubicBezTo>
                      <a:pt x="350833" y="825261"/>
                      <a:pt x="366533" y="865267"/>
                      <a:pt x="372242" y="880268"/>
                    </a:cubicBezTo>
                    <a:cubicBezTo>
                      <a:pt x="373669" y="883126"/>
                      <a:pt x="371528" y="887412"/>
                      <a:pt x="367960" y="887412"/>
                    </a:cubicBezTo>
                    <a:cubicBezTo>
                      <a:pt x="367960" y="887412"/>
                      <a:pt x="367960" y="887412"/>
                      <a:pt x="4728" y="887412"/>
                    </a:cubicBezTo>
                    <a:cubicBezTo>
                      <a:pt x="1160" y="887412"/>
                      <a:pt x="-981" y="883126"/>
                      <a:pt x="446" y="880268"/>
                    </a:cubicBezTo>
                    <a:cubicBezTo>
                      <a:pt x="6155" y="865267"/>
                      <a:pt x="22568" y="825261"/>
                      <a:pt x="45404" y="814546"/>
                    </a:cubicBezTo>
                    <a:cubicBezTo>
                      <a:pt x="73949" y="801687"/>
                      <a:pt x="126043" y="801687"/>
                      <a:pt x="126043" y="801687"/>
                    </a:cubicBezTo>
                    <a:close/>
                    <a:moveTo>
                      <a:pt x="86331" y="687387"/>
                    </a:moveTo>
                    <a:cubicBezTo>
                      <a:pt x="86331" y="687387"/>
                      <a:pt x="86331" y="687387"/>
                      <a:pt x="97046" y="692364"/>
                    </a:cubicBezTo>
                    <a:cubicBezTo>
                      <a:pt x="98475" y="696629"/>
                      <a:pt x="101333" y="700895"/>
                      <a:pt x="107048" y="704450"/>
                    </a:cubicBezTo>
                    <a:cubicBezTo>
                      <a:pt x="107762" y="704450"/>
                      <a:pt x="108476" y="705872"/>
                      <a:pt x="109191" y="706583"/>
                    </a:cubicBezTo>
                    <a:cubicBezTo>
                      <a:pt x="117763" y="727912"/>
                      <a:pt x="132765" y="763461"/>
                      <a:pt x="138480" y="768437"/>
                    </a:cubicBezTo>
                    <a:cubicBezTo>
                      <a:pt x="147767" y="776969"/>
                      <a:pt x="172770" y="791899"/>
                      <a:pt x="186343" y="791899"/>
                    </a:cubicBezTo>
                    <a:cubicBezTo>
                      <a:pt x="199202" y="791899"/>
                      <a:pt x="224205" y="776969"/>
                      <a:pt x="233492" y="768437"/>
                    </a:cubicBezTo>
                    <a:cubicBezTo>
                      <a:pt x="239207" y="763461"/>
                      <a:pt x="255638" y="727912"/>
                      <a:pt x="264210" y="706583"/>
                    </a:cubicBezTo>
                    <a:cubicBezTo>
                      <a:pt x="264925" y="705872"/>
                      <a:pt x="265639" y="704450"/>
                      <a:pt x="266353" y="704450"/>
                    </a:cubicBezTo>
                    <a:cubicBezTo>
                      <a:pt x="271354" y="700895"/>
                      <a:pt x="274211" y="696629"/>
                      <a:pt x="275640" y="692364"/>
                    </a:cubicBezTo>
                    <a:cubicBezTo>
                      <a:pt x="275640" y="692364"/>
                      <a:pt x="275640" y="692364"/>
                      <a:pt x="286356" y="687387"/>
                    </a:cubicBezTo>
                    <a:cubicBezTo>
                      <a:pt x="286356" y="687387"/>
                      <a:pt x="286356" y="687387"/>
                      <a:pt x="286356" y="688098"/>
                    </a:cubicBezTo>
                    <a:cubicBezTo>
                      <a:pt x="285641" y="692364"/>
                      <a:pt x="282784" y="705161"/>
                      <a:pt x="272068" y="710849"/>
                    </a:cubicBezTo>
                    <a:cubicBezTo>
                      <a:pt x="267782" y="722224"/>
                      <a:pt x="250637" y="762039"/>
                      <a:pt x="241350" y="773414"/>
                    </a:cubicBezTo>
                    <a:cubicBezTo>
                      <a:pt x="241350" y="773414"/>
                      <a:pt x="241350" y="773414"/>
                      <a:pt x="241350" y="793321"/>
                    </a:cubicBezTo>
                    <a:cubicBezTo>
                      <a:pt x="241350" y="793321"/>
                      <a:pt x="241350" y="793321"/>
                      <a:pt x="239921" y="795454"/>
                    </a:cubicBezTo>
                    <a:cubicBezTo>
                      <a:pt x="239921" y="795454"/>
                      <a:pt x="237064" y="799009"/>
                      <a:pt x="232063" y="803275"/>
                    </a:cubicBezTo>
                    <a:cubicBezTo>
                      <a:pt x="232063" y="803275"/>
                      <a:pt x="232063" y="803275"/>
                      <a:pt x="232063" y="780524"/>
                    </a:cubicBezTo>
                    <a:cubicBezTo>
                      <a:pt x="219919" y="789766"/>
                      <a:pt x="199202" y="801142"/>
                      <a:pt x="186343" y="801142"/>
                    </a:cubicBezTo>
                    <a:cubicBezTo>
                      <a:pt x="172770" y="801142"/>
                      <a:pt x="152768" y="789766"/>
                      <a:pt x="139909" y="780524"/>
                    </a:cubicBezTo>
                    <a:cubicBezTo>
                      <a:pt x="139909" y="780524"/>
                      <a:pt x="139909" y="780524"/>
                      <a:pt x="139909" y="803275"/>
                    </a:cubicBezTo>
                    <a:cubicBezTo>
                      <a:pt x="134908" y="799009"/>
                      <a:pt x="132765" y="795454"/>
                      <a:pt x="132051" y="795454"/>
                    </a:cubicBezTo>
                    <a:cubicBezTo>
                      <a:pt x="132051" y="795454"/>
                      <a:pt x="132051" y="795454"/>
                      <a:pt x="130622" y="793321"/>
                    </a:cubicBezTo>
                    <a:cubicBezTo>
                      <a:pt x="130622" y="793321"/>
                      <a:pt x="130622" y="793321"/>
                      <a:pt x="130622" y="773414"/>
                    </a:cubicBezTo>
                    <a:cubicBezTo>
                      <a:pt x="122050" y="762039"/>
                      <a:pt x="105619" y="722224"/>
                      <a:pt x="101333" y="710849"/>
                    </a:cubicBezTo>
                    <a:cubicBezTo>
                      <a:pt x="90617" y="705161"/>
                      <a:pt x="87760" y="694497"/>
                      <a:pt x="86331" y="688098"/>
                    </a:cubicBezTo>
                    <a:cubicBezTo>
                      <a:pt x="86331" y="688098"/>
                      <a:pt x="86331" y="688098"/>
                      <a:pt x="86331" y="687387"/>
                    </a:cubicBezTo>
                    <a:close/>
                    <a:moveTo>
                      <a:pt x="548294" y="525462"/>
                    </a:moveTo>
                    <a:cubicBezTo>
                      <a:pt x="548294" y="525462"/>
                      <a:pt x="548294" y="525462"/>
                      <a:pt x="562627" y="532613"/>
                    </a:cubicBezTo>
                    <a:cubicBezTo>
                      <a:pt x="564777" y="538333"/>
                      <a:pt x="569077" y="544054"/>
                      <a:pt x="576960" y="548345"/>
                    </a:cubicBezTo>
                    <a:cubicBezTo>
                      <a:pt x="578394" y="549060"/>
                      <a:pt x="579110" y="549775"/>
                      <a:pt x="579827" y="551205"/>
                    </a:cubicBezTo>
                    <a:cubicBezTo>
                      <a:pt x="591294" y="579809"/>
                      <a:pt x="612794" y="628435"/>
                      <a:pt x="620677" y="635586"/>
                    </a:cubicBezTo>
                    <a:cubicBezTo>
                      <a:pt x="633577" y="647027"/>
                      <a:pt x="666544" y="667765"/>
                      <a:pt x="685177" y="667765"/>
                    </a:cubicBezTo>
                    <a:cubicBezTo>
                      <a:pt x="703810" y="667765"/>
                      <a:pt x="737494" y="647027"/>
                      <a:pt x="750394" y="635586"/>
                    </a:cubicBezTo>
                    <a:cubicBezTo>
                      <a:pt x="758277" y="628435"/>
                      <a:pt x="779060" y="579809"/>
                      <a:pt x="791244" y="551205"/>
                    </a:cubicBezTo>
                    <a:cubicBezTo>
                      <a:pt x="791244" y="549775"/>
                      <a:pt x="792677" y="549060"/>
                      <a:pt x="794110" y="548345"/>
                    </a:cubicBezTo>
                    <a:cubicBezTo>
                      <a:pt x="801277" y="544054"/>
                      <a:pt x="805577" y="538333"/>
                      <a:pt x="807727" y="532613"/>
                    </a:cubicBezTo>
                    <a:cubicBezTo>
                      <a:pt x="807727" y="532613"/>
                      <a:pt x="807727" y="532613"/>
                      <a:pt x="821344" y="525462"/>
                    </a:cubicBezTo>
                    <a:cubicBezTo>
                      <a:pt x="821344" y="526177"/>
                      <a:pt x="821344" y="526177"/>
                      <a:pt x="821344" y="526177"/>
                    </a:cubicBezTo>
                    <a:cubicBezTo>
                      <a:pt x="820627" y="533328"/>
                      <a:pt x="816327" y="549060"/>
                      <a:pt x="801994" y="557641"/>
                    </a:cubicBezTo>
                    <a:cubicBezTo>
                      <a:pt x="795544" y="573373"/>
                      <a:pt x="773327" y="627005"/>
                      <a:pt x="761144" y="642737"/>
                    </a:cubicBezTo>
                    <a:cubicBezTo>
                      <a:pt x="761144" y="642737"/>
                      <a:pt x="761144" y="642737"/>
                      <a:pt x="761144" y="669910"/>
                    </a:cubicBezTo>
                    <a:cubicBezTo>
                      <a:pt x="761144" y="669910"/>
                      <a:pt x="761144" y="669910"/>
                      <a:pt x="758994" y="672770"/>
                    </a:cubicBezTo>
                    <a:cubicBezTo>
                      <a:pt x="758994" y="673486"/>
                      <a:pt x="755410" y="677776"/>
                      <a:pt x="748244" y="684212"/>
                    </a:cubicBezTo>
                    <a:cubicBezTo>
                      <a:pt x="748244" y="684212"/>
                      <a:pt x="748244" y="684212"/>
                      <a:pt x="748244" y="653463"/>
                    </a:cubicBezTo>
                    <a:cubicBezTo>
                      <a:pt x="731044" y="664904"/>
                      <a:pt x="704527" y="680636"/>
                      <a:pt x="685177" y="680636"/>
                    </a:cubicBezTo>
                    <a:cubicBezTo>
                      <a:pt x="666544" y="680636"/>
                      <a:pt x="639310" y="664904"/>
                      <a:pt x="622827" y="653463"/>
                    </a:cubicBezTo>
                    <a:cubicBezTo>
                      <a:pt x="622827" y="653463"/>
                      <a:pt x="622827" y="653463"/>
                      <a:pt x="622827" y="684212"/>
                    </a:cubicBezTo>
                    <a:cubicBezTo>
                      <a:pt x="615660" y="678491"/>
                      <a:pt x="612077" y="673486"/>
                      <a:pt x="612077" y="672770"/>
                    </a:cubicBezTo>
                    <a:cubicBezTo>
                      <a:pt x="612077" y="672770"/>
                      <a:pt x="612077" y="672770"/>
                      <a:pt x="609927" y="669910"/>
                    </a:cubicBezTo>
                    <a:cubicBezTo>
                      <a:pt x="609927" y="669910"/>
                      <a:pt x="609927" y="669910"/>
                      <a:pt x="609927" y="642737"/>
                    </a:cubicBezTo>
                    <a:cubicBezTo>
                      <a:pt x="597744" y="627005"/>
                      <a:pt x="575527" y="573373"/>
                      <a:pt x="568360" y="557641"/>
                    </a:cubicBezTo>
                    <a:cubicBezTo>
                      <a:pt x="554027" y="549775"/>
                      <a:pt x="549727" y="535473"/>
                      <a:pt x="548294" y="526892"/>
                    </a:cubicBezTo>
                    <a:cubicBezTo>
                      <a:pt x="548294" y="526892"/>
                      <a:pt x="548294" y="526177"/>
                      <a:pt x="548294" y="525462"/>
                    </a:cubicBezTo>
                    <a:close/>
                    <a:moveTo>
                      <a:pt x="682874" y="292100"/>
                    </a:moveTo>
                    <a:cubicBezTo>
                      <a:pt x="520062" y="292100"/>
                      <a:pt x="387956" y="424011"/>
                      <a:pt x="387956" y="586582"/>
                    </a:cubicBezTo>
                    <a:cubicBezTo>
                      <a:pt x="387956" y="650041"/>
                      <a:pt x="407951" y="708510"/>
                      <a:pt x="441513" y="756283"/>
                    </a:cubicBezTo>
                    <a:cubicBezTo>
                      <a:pt x="441513" y="756283"/>
                      <a:pt x="441513" y="756283"/>
                      <a:pt x="442227" y="755570"/>
                    </a:cubicBezTo>
                    <a:cubicBezTo>
                      <a:pt x="452224" y="734179"/>
                      <a:pt x="467934" y="708510"/>
                      <a:pt x="490785" y="697814"/>
                    </a:cubicBezTo>
                    <a:cubicBezTo>
                      <a:pt x="525775" y="682841"/>
                      <a:pt x="586472" y="680702"/>
                      <a:pt x="599326" y="680702"/>
                    </a:cubicBezTo>
                    <a:cubicBezTo>
                      <a:pt x="599326" y="680702"/>
                      <a:pt x="600040" y="681415"/>
                      <a:pt x="600754" y="682841"/>
                    </a:cubicBezTo>
                    <a:cubicBezTo>
                      <a:pt x="630032" y="776248"/>
                      <a:pt x="648598" y="840420"/>
                      <a:pt x="655739" y="866803"/>
                    </a:cubicBezTo>
                    <a:cubicBezTo>
                      <a:pt x="655739" y="866803"/>
                      <a:pt x="655739" y="866803"/>
                      <a:pt x="657881" y="874646"/>
                    </a:cubicBezTo>
                    <a:cubicBezTo>
                      <a:pt x="658595" y="877498"/>
                      <a:pt x="661452" y="879637"/>
                      <a:pt x="664308" y="879637"/>
                    </a:cubicBezTo>
                    <a:cubicBezTo>
                      <a:pt x="664308" y="879637"/>
                      <a:pt x="664308" y="879637"/>
                      <a:pt x="672163" y="880350"/>
                    </a:cubicBezTo>
                    <a:cubicBezTo>
                      <a:pt x="679304" y="881063"/>
                      <a:pt x="687159" y="881063"/>
                      <a:pt x="694300" y="880350"/>
                    </a:cubicBezTo>
                    <a:cubicBezTo>
                      <a:pt x="694300" y="880350"/>
                      <a:pt x="694300" y="880350"/>
                      <a:pt x="702155" y="879637"/>
                    </a:cubicBezTo>
                    <a:cubicBezTo>
                      <a:pt x="705725" y="879637"/>
                      <a:pt x="707867" y="877498"/>
                      <a:pt x="708581" y="874646"/>
                    </a:cubicBezTo>
                    <a:cubicBezTo>
                      <a:pt x="708581" y="874646"/>
                      <a:pt x="708581" y="874646"/>
                      <a:pt x="712866" y="861098"/>
                    </a:cubicBezTo>
                    <a:cubicBezTo>
                      <a:pt x="721435" y="834716"/>
                      <a:pt x="737145" y="782665"/>
                      <a:pt x="766422" y="682841"/>
                    </a:cubicBezTo>
                    <a:cubicBezTo>
                      <a:pt x="766422" y="681415"/>
                      <a:pt x="767851" y="680702"/>
                      <a:pt x="769279" y="680702"/>
                    </a:cubicBezTo>
                    <a:cubicBezTo>
                      <a:pt x="782132" y="680702"/>
                      <a:pt x="842830" y="682841"/>
                      <a:pt x="877106" y="697814"/>
                    </a:cubicBezTo>
                    <a:cubicBezTo>
                      <a:pt x="888531" y="703519"/>
                      <a:pt x="897814" y="712788"/>
                      <a:pt x="906383" y="722770"/>
                    </a:cubicBezTo>
                    <a:cubicBezTo>
                      <a:pt x="906383" y="722770"/>
                      <a:pt x="906383" y="722770"/>
                      <a:pt x="925664" y="754144"/>
                    </a:cubicBezTo>
                    <a:lnTo>
                      <a:pt x="927806" y="752005"/>
                    </a:lnTo>
                    <a:cubicBezTo>
                      <a:pt x="959940" y="704945"/>
                      <a:pt x="978506" y="647902"/>
                      <a:pt x="978506" y="586582"/>
                    </a:cubicBezTo>
                    <a:cubicBezTo>
                      <a:pt x="978506" y="424011"/>
                      <a:pt x="846400" y="292100"/>
                      <a:pt x="682874" y="292100"/>
                    </a:cubicBezTo>
                    <a:close/>
                    <a:moveTo>
                      <a:pt x="713786" y="261703"/>
                    </a:moveTo>
                    <a:cubicBezTo>
                      <a:pt x="776637" y="267421"/>
                      <a:pt x="838060" y="291721"/>
                      <a:pt x="890913" y="334603"/>
                    </a:cubicBezTo>
                    <a:cubicBezTo>
                      <a:pt x="1013045" y="435376"/>
                      <a:pt x="1043756" y="608335"/>
                      <a:pt x="969477" y="742699"/>
                    </a:cubicBezTo>
                    <a:cubicBezTo>
                      <a:pt x="1055184" y="813455"/>
                      <a:pt x="1055184" y="813455"/>
                      <a:pt x="1055184" y="813455"/>
                    </a:cubicBezTo>
                    <a:cubicBezTo>
                      <a:pt x="1058755" y="817029"/>
                      <a:pt x="1059469" y="822746"/>
                      <a:pt x="1056612" y="826320"/>
                    </a:cubicBezTo>
                    <a:cubicBezTo>
                      <a:pt x="995189" y="901364"/>
                      <a:pt x="995189" y="901364"/>
                      <a:pt x="995189" y="901364"/>
                    </a:cubicBezTo>
                    <a:cubicBezTo>
                      <a:pt x="992332" y="904937"/>
                      <a:pt x="986619" y="905652"/>
                      <a:pt x="982333" y="902793"/>
                    </a:cubicBezTo>
                    <a:cubicBezTo>
                      <a:pt x="898055" y="832752"/>
                      <a:pt x="898055" y="832752"/>
                      <a:pt x="898055" y="832752"/>
                    </a:cubicBezTo>
                    <a:cubicBezTo>
                      <a:pt x="780922" y="934955"/>
                      <a:pt x="602367" y="941387"/>
                      <a:pt x="478092" y="839184"/>
                    </a:cubicBezTo>
                    <a:cubicBezTo>
                      <a:pt x="338819" y="724832"/>
                      <a:pt x="318106" y="520426"/>
                      <a:pt x="431668" y="380344"/>
                    </a:cubicBezTo>
                    <a:cubicBezTo>
                      <a:pt x="503090" y="293150"/>
                      <a:pt x="609509" y="252412"/>
                      <a:pt x="713786" y="261703"/>
                    </a:cubicBezTo>
                    <a:close/>
                    <a:moveTo>
                      <a:pt x="83156" y="203200"/>
                    </a:moveTo>
                    <a:cubicBezTo>
                      <a:pt x="83156" y="203200"/>
                      <a:pt x="83156" y="203200"/>
                      <a:pt x="93880" y="207498"/>
                    </a:cubicBezTo>
                    <a:cubicBezTo>
                      <a:pt x="96025" y="211796"/>
                      <a:pt x="98884" y="216093"/>
                      <a:pt x="103174" y="218959"/>
                    </a:cubicBezTo>
                    <a:cubicBezTo>
                      <a:pt x="104604" y="219675"/>
                      <a:pt x="105319" y="220391"/>
                      <a:pt x="105319" y="221108"/>
                    </a:cubicBezTo>
                    <a:cubicBezTo>
                      <a:pt x="114613" y="242597"/>
                      <a:pt x="130342" y="279845"/>
                      <a:pt x="136776" y="284859"/>
                    </a:cubicBezTo>
                    <a:cubicBezTo>
                      <a:pt x="146070" y="292739"/>
                      <a:pt x="170378" y="308498"/>
                      <a:pt x="183962" y="308498"/>
                    </a:cubicBezTo>
                    <a:cubicBezTo>
                      <a:pt x="198261" y="308498"/>
                      <a:pt x="222569" y="292739"/>
                      <a:pt x="231863" y="284859"/>
                    </a:cubicBezTo>
                    <a:cubicBezTo>
                      <a:pt x="238298" y="279845"/>
                      <a:pt x="254026" y="242597"/>
                      <a:pt x="262606" y="221108"/>
                    </a:cubicBezTo>
                    <a:cubicBezTo>
                      <a:pt x="263321" y="220391"/>
                      <a:pt x="264036" y="219675"/>
                      <a:pt x="264750" y="218959"/>
                    </a:cubicBezTo>
                    <a:cubicBezTo>
                      <a:pt x="269755" y="216093"/>
                      <a:pt x="271900" y="211796"/>
                      <a:pt x="273330" y="207498"/>
                    </a:cubicBezTo>
                    <a:cubicBezTo>
                      <a:pt x="273330" y="207498"/>
                      <a:pt x="273330" y="207498"/>
                      <a:pt x="284769" y="203200"/>
                    </a:cubicBezTo>
                    <a:cubicBezTo>
                      <a:pt x="284769" y="203200"/>
                      <a:pt x="284769" y="203200"/>
                      <a:pt x="284054" y="203916"/>
                    </a:cubicBezTo>
                    <a:cubicBezTo>
                      <a:pt x="283339" y="208214"/>
                      <a:pt x="280479" y="219675"/>
                      <a:pt x="270470" y="226838"/>
                    </a:cubicBezTo>
                    <a:cubicBezTo>
                      <a:pt x="265465" y="238299"/>
                      <a:pt x="249737" y="278413"/>
                      <a:pt x="240442" y="289873"/>
                    </a:cubicBezTo>
                    <a:cubicBezTo>
                      <a:pt x="240442" y="289873"/>
                      <a:pt x="240442" y="289873"/>
                      <a:pt x="240442" y="309930"/>
                    </a:cubicBezTo>
                    <a:cubicBezTo>
                      <a:pt x="240442" y="309930"/>
                      <a:pt x="240442" y="309930"/>
                      <a:pt x="238298" y="312079"/>
                    </a:cubicBezTo>
                    <a:cubicBezTo>
                      <a:pt x="238298" y="312795"/>
                      <a:pt x="235438" y="316377"/>
                      <a:pt x="230433" y="320675"/>
                    </a:cubicBezTo>
                    <a:cubicBezTo>
                      <a:pt x="230433" y="320675"/>
                      <a:pt x="230433" y="320675"/>
                      <a:pt x="230433" y="297037"/>
                    </a:cubicBezTo>
                    <a:cubicBezTo>
                      <a:pt x="218279" y="306349"/>
                      <a:pt x="198261" y="317810"/>
                      <a:pt x="183962" y="317810"/>
                    </a:cubicBezTo>
                    <a:cubicBezTo>
                      <a:pt x="170378" y="317810"/>
                      <a:pt x="150360" y="306349"/>
                      <a:pt x="137491" y="297037"/>
                    </a:cubicBezTo>
                    <a:cubicBezTo>
                      <a:pt x="137491" y="297037"/>
                      <a:pt x="137491" y="297037"/>
                      <a:pt x="137491" y="320675"/>
                    </a:cubicBezTo>
                    <a:cubicBezTo>
                      <a:pt x="132487" y="316377"/>
                      <a:pt x="130342" y="312795"/>
                      <a:pt x="129627" y="312079"/>
                    </a:cubicBezTo>
                    <a:cubicBezTo>
                      <a:pt x="129627" y="312079"/>
                      <a:pt x="129627" y="312079"/>
                      <a:pt x="128197" y="309930"/>
                    </a:cubicBezTo>
                    <a:cubicBezTo>
                      <a:pt x="128197" y="309930"/>
                      <a:pt x="128197" y="309930"/>
                      <a:pt x="128197" y="289873"/>
                    </a:cubicBezTo>
                    <a:cubicBezTo>
                      <a:pt x="118903" y="278413"/>
                      <a:pt x="102459" y="238299"/>
                      <a:pt x="98169" y="226838"/>
                    </a:cubicBezTo>
                    <a:cubicBezTo>
                      <a:pt x="87445" y="220391"/>
                      <a:pt x="84586" y="209647"/>
                      <a:pt x="83156" y="203916"/>
                    </a:cubicBezTo>
                    <a:cubicBezTo>
                      <a:pt x="83156" y="203916"/>
                      <a:pt x="83156" y="203916"/>
                      <a:pt x="83156" y="203200"/>
                    </a:cubicBezTo>
                    <a:close/>
                    <a:moveTo>
                      <a:pt x="1271480" y="198437"/>
                    </a:moveTo>
                    <a:cubicBezTo>
                      <a:pt x="1272194" y="199153"/>
                      <a:pt x="1272194" y="199870"/>
                      <a:pt x="1271480" y="199870"/>
                    </a:cubicBezTo>
                    <a:cubicBezTo>
                      <a:pt x="1270765" y="205601"/>
                      <a:pt x="1267908" y="217780"/>
                      <a:pt x="1257192" y="225660"/>
                    </a:cubicBezTo>
                    <a:cubicBezTo>
                      <a:pt x="1252192" y="237839"/>
                      <a:pt x="1238619" y="277242"/>
                      <a:pt x="1228617" y="289421"/>
                    </a:cubicBezTo>
                    <a:cubicBezTo>
                      <a:pt x="1228617" y="289421"/>
                      <a:pt x="1228617" y="289421"/>
                      <a:pt x="1228617" y="328824"/>
                    </a:cubicBezTo>
                    <a:cubicBezTo>
                      <a:pt x="1225760" y="332406"/>
                      <a:pt x="1222188" y="335271"/>
                      <a:pt x="1217902" y="338137"/>
                    </a:cubicBezTo>
                    <a:cubicBezTo>
                      <a:pt x="1217902" y="338137"/>
                      <a:pt x="1217902" y="338137"/>
                      <a:pt x="1217902" y="298734"/>
                    </a:cubicBezTo>
                    <a:cubicBezTo>
                      <a:pt x="1205043" y="308764"/>
                      <a:pt x="1185755" y="320943"/>
                      <a:pt x="1171467" y="320943"/>
                    </a:cubicBezTo>
                    <a:cubicBezTo>
                      <a:pt x="1157894" y="320943"/>
                      <a:pt x="1138606" y="308764"/>
                      <a:pt x="1125747" y="299451"/>
                    </a:cubicBezTo>
                    <a:cubicBezTo>
                      <a:pt x="1125747" y="299451"/>
                      <a:pt x="1125747" y="299451"/>
                      <a:pt x="1125747" y="338137"/>
                    </a:cubicBezTo>
                    <a:cubicBezTo>
                      <a:pt x="1121461" y="335271"/>
                      <a:pt x="1118604" y="332406"/>
                      <a:pt x="1115032" y="329540"/>
                    </a:cubicBezTo>
                    <a:cubicBezTo>
                      <a:pt x="1115032" y="329540"/>
                      <a:pt x="1115032" y="329540"/>
                      <a:pt x="1115032" y="289421"/>
                    </a:cubicBezTo>
                    <a:cubicBezTo>
                      <a:pt x="1105745" y="277242"/>
                      <a:pt x="1091457" y="237839"/>
                      <a:pt x="1087171" y="225660"/>
                    </a:cubicBezTo>
                    <a:cubicBezTo>
                      <a:pt x="1076455" y="218496"/>
                      <a:pt x="1073598" y="207034"/>
                      <a:pt x="1072169" y="200586"/>
                    </a:cubicBezTo>
                    <a:cubicBezTo>
                      <a:pt x="1072169" y="200586"/>
                      <a:pt x="1072169" y="200586"/>
                      <a:pt x="1072169" y="199870"/>
                    </a:cubicBezTo>
                    <a:cubicBezTo>
                      <a:pt x="1072169" y="199870"/>
                      <a:pt x="1072169" y="199870"/>
                      <a:pt x="1084314" y="205601"/>
                    </a:cubicBezTo>
                    <a:cubicBezTo>
                      <a:pt x="1085742" y="209899"/>
                      <a:pt x="1088600" y="214198"/>
                      <a:pt x="1094315" y="217064"/>
                    </a:cubicBezTo>
                    <a:cubicBezTo>
                      <a:pt x="1095029" y="217780"/>
                      <a:pt x="1095029" y="218496"/>
                      <a:pt x="1095744" y="219929"/>
                    </a:cubicBezTo>
                    <a:cubicBezTo>
                      <a:pt x="1103602" y="242138"/>
                      <a:pt x="1118604" y="278675"/>
                      <a:pt x="1124319" y="284406"/>
                    </a:cubicBezTo>
                    <a:cubicBezTo>
                      <a:pt x="1133605" y="293003"/>
                      <a:pt x="1158609" y="310197"/>
                      <a:pt x="1171467" y="310197"/>
                    </a:cubicBezTo>
                    <a:cubicBezTo>
                      <a:pt x="1185755" y="310197"/>
                      <a:pt x="1210044" y="293003"/>
                      <a:pt x="1219330" y="284406"/>
                    </a:cubicBezTo>
                    <a:cubicBezTo>
                      <a:pt x="1225760" y="278675"/>
                      <a:pt x="1240047" y="242138"/>
                      <a:pt x="1247905" y="219929"/>
                    </a:cubicBezTo>
                    <a:cubicBezTo>
                      <a:pt x="1248620" y="218496"/>
                      <a:pt x="1249334" y="217780"/>
                      <a:pt x="1250049" y="217064"/>
                    </a:cubicBezTo>
                    <a:cubicBezTo>
                      <a:pt x="1255764" y="213481"/>
                      <a:pt x="1258621" y="209183"/>
                      <a:pt x="1260050" y="204168"/>
                    </a:cubicBezTo>
                    <a:cubicBezTo>
                      <a:pt x="1260050" y="204168"/>
                      <a:pt x="1260050" y="204168"/>
                      <a:pt x="1271480" y="198437"/>
                    </a:cubicBezTo>
                    <a:close/>
                    <a:moveTo>
                      <a:pt x="603826" y="114300"/>
                    </a:moveTo>
                    <a:cubicBezTo>
                      <a:pt x="603826" y="114300"/>
                      <a:pt x="643771" y="147875"/>
                      <a:pt x="662317" y="162877"/>
                    </a:cubicBezTo>
                    <a:cubicBezTo>
                      <a:pt x="663031" y="163592"/>
                      <a:pt x="664457" y="163592"/>
                      <a:pt x="665171" y="162877"/>
                    </a:cubicBezTo>
                    <a:cubicBezTo>
                      <a:pt x="690850" y="142875"/>
                      <a:pt x="724376" y="114300"/>
                      <a:pt x="724376" y="114300"/>
                    </a:cubicBezTo>
                    <a:cubicBezTo>
                      <a:pt x="724376" y="114300"/>
                      <a:pt x="775734" y="115014"/>
                      <a:pt x="804267" y="128587"/>
                    </a:cubicBezTo>
                    <a:cubicBezTo>
                      <a:pt x="827093" y="139303"/>
                      <a:pt x="843499" y="179308"/>
                      <a:pt x="849205" y="194310"/>
                    </a:cubicBezTo>
                    <a:cubicBezTo>
                      <a:pt x="849919" y="197167"/>
                      <a:pt x="847779" y="200025"/>
                      <a:pt x="844926" y="200025"/>
                    </a:cubicBezTo>
                    <a:cubicBezTo>
                      <a:pt x="844926" y="200025"/>
                      <a:pt x="844926" y="200025"/>
                      <a:pt x="482562" y="200025"/>
                    </a:cubicBezTo>
                    <a:cubicBezTo>
                      <a:pt x="478996" y="200025"/>
                      <a:pt x="476856" y="197167"/>
                      <a:pt x="478282" y="194310"/>
                    </a:cubicBezTo>
                    <a:cubicBezTo>
                      <a:pt x="483989" y="179308"/>
                      <a:pt x="500395" y="139303"/>
                      <a:pt x="523221" y="128587"/>
                    </a:cubicBezTo>
                    <a:cubicBezTo>
                      <a:pt x="551040" y="115014"/>
                      <a:pt x="603826" y="114300"/>
                      <a:pt x="603826" y="114300"/>
                    </a:cubicBezTo>
                    <a:close/>
                    <a:moveTo>
                      <a:pt x="1170237" y="50800"/>
                    </a:moveTo>
                    <a:cubicBezTo>
                      <a:pt x="1228793" y="50800"/>
                      <a:pt x="1273781" y="93710"/>
                      <a:pt x="1273781" y="148062"/>
                    </a:cubicBezTo>
                    <a:cubicBezTo>
                      <a:pt x="1273781" y="159505"/>
                      <a:pt x="1273781" y="170232"/>
                      <a:pt x="1270211" y="180244"/>
                    </a:cubicBezTo>
                    <a:cubicBezTo>
                      <a:pt x="1269497" y="180244"/>
                      <a:pt x="1268068" y="185251"/>
                      <a:pt x="1259499" y="194548"/>
                    </a:cubicBezTo>
                    <a:cubicBezTo>
                      <a:pt x="1259499" y="195263"/>
                      <a:pt x="1258785" y="195263"/>
                      <a:pt x="1258071" y="195263"/>
                    </a:cubicBezTo>
                    <a:cubicBezTo>
                      <a:pt x="1258071" y="195263"/>
                      <a:pt x="1258071" y="195263"/>
                      <a:pt x="1253072" y="195263"/>
                    </a:cubicBezTo>
                    <a:cubicBezTo>
                      <a:pt x="1252358" y="195263"/>
                      <a:pt x="1251644" y="194548"/>
                      <a:pt x="1251644" y="193117"/>
                    </a:cubicBezTo>
                    <a:cubicBezTo>
                      <a:pt x="1251644" y="188826"/>
                      <a:pt x="1250930" y="174523"/>
                      <a:pt x="1250216" y="128038"/>
                    </a:cubicBezTo>
                    <a:cubicBezTo>
                      <a:pt x="1250216" y="126607"/>
                      <a:pt x="1248074" y="125177"/>
                      <a:pt x="1246645" y="126607"/>
                    </a:cubicBezTo>
                    <a:cubicBezTo>
                      <a:pt x="1232363" y="137335"/>
                      <a:pt x="1199515" y="134474"/>
                      <a:pt x="1195944" y="133759"/>
                    </a:cubicBezTo>
                    <a:cubicBezTo>
                      <a:pt x="1195944" y="133759"/>
                      <a:pt x="1195944" y="133759"/>
                      <a:pt x="1153812" y="138765"/>
                    </a:cubicBezTo>
                    <a:cubicBezTo>
                      <a:pt x="1151670" y="138765"/>
                      <a:pt x="1150242" y="137335"/>
                      <a:pt x="1151670" y="135904"/>
                    </a:cubicBezTo>
                    <a:cubicBezTo>
                      <a:pt x="1153812" y="133044"/>
                      <a:pt x="1155241" y="129468"/>
                      <a:pt x="1156669" y="126607"/>
                    </a:cubicBezTo>
                    <a:cubicBezTo>
                      <a:pt x="1157383" y="124462"/>
                      <a:pt x="1155241" y="123031"/>
                      <a:pt x="1153812" y="123747"/>
                    </a:cubicBezTo>
                    <a:cubicBezTo>
                      <a:pt x="1141673" y="133044"/>
                      <a:pt x="1121678" y="143056"/>
                      <a:pt x="1114537" y="146632"/>
                    </a:cubicBezTo>
                    <a:cubicBezTo>
                      <a:pt x="1113109" y="148062"/>
                      <a:pt x="1110966" y="146632"/>
                      <a:pt x="1111680" y="145201"/>
                    </a:cubicBezTo>
                    <a:cubicBezTo>
                      <a:pt x="1111680" y="145201"/>
                      <a:pt x="1111680" y="145201"/>
                      <a:pt x="1113823" y="130898"/>
                    </a:cubicBezTo>
                    <a:cubicBezTo>
                      <a:pt x="1113823" y="129468"/>
                      <a:pt x="1112395" y="128753"/>
                      <a:pt x="1110966" y="129468"/>
                    </a:cubicBezTo>
                    <a:cubicBezTo>
                      <a:pt x="1086687" y="139480"/>
                      <a:pt x="1088115" y="181675"/>
                      <a:pt x="1088115" y="191687"/>
                    </a:cubicBezTo>
                    <a:cubicBezTo>
                      <a:pt x="1088115" y="193117"/>
                      <a:pt x="1087401" y="193833"/>
                      <a:pt x="1085973" y="193833"/>
                    </a:cubicBezTo>
                    <a:cubicBezTo>
                      <a:pt x="1085973" y="193833"/>
                      <a:pt x="1085973" y="193833"/>
                      <a:pt x="1083116" y="193117"/>
                    </a:cubicBezTo>
                    <a:cubicBezTo>
                      <a:pt x="1082402" y="193117"/>
                      <a:pt x="1080974" y="193117"/>
                      <a:pt x="1080974" y="192402"/>
                    </a:cubicBezTo>
                    <a:cubicBezTo>
                      <a:pt x="1080260" y="190972"/>
                      <a:pt x="1078118" y="187396"/>
                      <a:pt x="1071691" y="180960"/>
                    </a:cubicBezTo>
                    <a:cubicBezTo>
                      <a:pt x="1067406" y="170232"/>
                      <a:pt x="1067406" y="159505"/>
                      <a:pt x="1067406" y="148062"/>
                    </a:cubicBezTo>
                    <a:cubicBezTo>
                      <a:pt x="1067406" y="93710"/>
                      <a:pt x="1112395" y="50800"/>
                      <a:pt x="1170237" y="50800"/>
                    </a:cubicBezTo>
                    <a:close/>
                    <a:moveTo>
                      <a:pt x="182375" y="50800"/>
                    </a:moveTo>
                    <a:cubicBezTo>
                      <a:pt x="238052" y="50800"/>
                      <a:pt x="281594" y="97090"/>
                      <a:pt x="281594" y="153349"/>
                    </a:cubicBezTo>
                    <a:cubicBezTo>
                      <a:pt x="281594" y="165456"/>
                      <a:pt x="281594" y="177562"/>
                      <a:pt x="277311" y="188245"/>
                    </a:cubicBezTo>
                    <a:cubicBezTo>
                      <a:pt x="277311" y="188957"/>
                      <a:pt x="277311" y="188957"/>
                      <a:pt x="277311" y="188957"/>
                    </a:cubicBezTo>
                    <a:cubicBezTo>
                      <a:pt x="267318" y="196791"/>
                      <a:pt x="267318" y="201776"/>
                      <a:pt x="267318" y="201776"/>
                    </a:cubicBezTo>
                    <a:cubicBezTo>
                      <a:pt x="260893" y="201776"/>
                      <a:pt x="260893" y="201776"/>
                      <a:pt x="260893" y="201776"/>
                    </a:cubicBezTo>
                    <a:cubicBezTo>
                      <a:pt x="260893" y="201776"/>
                      <a:pt x="265890" y="141955"/>
                      <a:pt x="236624" y="132697"/>
                    </a:cubicBezTo>
                    <a:cubicBezTo>
                      <a:pt x="236624" y="132697"/>
                      <a:pt x="118132" y="185396"/>
                      <a:pt x="106711" y="127712"/>
                    </a:cubicBezTo>
                    <a:cubicBezTo>
                      <a:pt x="105284" y="198927"/>
                      <a:pt x="105284" y="203200"/>
                      <a:pt x="105284" y="203200"/>
                    </a:cubicBezTo>
                    <a:cubicBezTo>
                      <a:pt x="98146" y="203200"/>
                      <a:pt x="98146" y="203200"/>
                      <a:pt x="98146" y="203200"/>
                    </a:cubicBezTo>
                    <a:cubicBezTo>
                      <a:pt x="89580" y="191805"/>
                      <a:pt x="87439" y="187533"/>
                      <a:pt x="87439" y="187533"/>
                    </a:cubicBezTo>
                    <a:cubicBezTo>
                      <a:pt x="83156" y="176850"/>
                      <a:pt x="83870" y="164744"/>
                      <a:pt x="83870" y="153349"/>
                    </a:cubicBezTo>
                    <a:cubicBezTo>
                      <a:pt x="83870" y="97090"/>
                      <a:pt x="126698" y="50800"/>
                      <a:pt x="182375" y="50800"/>
                    </a:cubicBezTo>
                    <a:close/>
                    <a:moveTo>
                      <a:pt x="764194" y="0"/>
                    </a:moveTo>
                    <a:cubicBezTo>
                      <a:pt x="764194" y="715"/>
                      <a:pt x="764194" y="715"/>
                      <a:pt x="764194" y="715"/>
                    </a:cubicBezTo>
                    <a:cubicBezTo>
                      <a:pt x="763475" y="5723"/>
                      <a:pt x="760599" y="17168"/>
                      <a:pt x="749814" y="23607"/>
                    </a:cubicBezTo>
                    <a:cubicBezTo>
                      <a:pt x="744781" y="35052"/>
                      <a:pt x="728245" y="74397"/>
                      <a:pt x="719617" y="86558"/>
                    </a:cubicBezTo>
                    <a:cubicBezTo>
                      <a:pt x="719617" y="86558"/>
                      <a:pt x="719617" y="86558"/>
                      <a:pt x="719617" y="106588"/>
                    </a:cubicBezTo>
                    <a:cubicBezTo>
                      <a:pt x="719617" y="106588"/>
                      <a:pt x="719617" y="106588"/>
                      <a:pt x="718179" y="108734"/>
                    </a:cubicBezTo>
                    <a:cubicBezTo>
                      <a:pt x="718179" y="108734"/>
                      <a:pt x="715303" y="112311"/>
                      <a:pt x="710270" y="115888"/>
                    </a:cubicBezTo>
                    <a:cubicBezTo>
                      <a:pt x="710270" y="115888"/>
                      <a:pt x="710270" y="115888"/>
                      <a:pt x="710270" y="93712"/>
                    </a:cubicBezTo>
                    <a:cubicBezTo>
                      <a:pt x="698048" y="103011"/>
                      <a:pt x="677916" y="113742"/>
                      <a:pt x="664256" y="113742"/>
                    </a:cubicBezTo>
                    <a:cubicBezTo>
                      <a:pt x="650595" y="113742"/>
                      <a:pt x="631183" y="103011"/>
                      <a:pt x="618960" y="93712"/>
                    </a:cubicBezTo>
                    <a:cubicBezTo>
                      <a:pt x="618960" y="93712"/>
                      <a:pt x="618960" y="93712"/>
                      <a:pt x="618960" y="115888"/>
                    </a:cubicBezTo>
                    <a:cubicBezTo>
                      <a:pt x="613927" y="112311"/>
                      <a:pt x="611770" y="108734"/>
                      <a:pt x="611051" y="108734"/>
                    </a:cubicBezTo>
                    <a:cubicBezTo>
                      <a:pt x="611051" y="108734"/>
                      <a:pt x="611051" y="108734"/>
                      <a:pt x="609613" y="106588"/>
                    </a:cubicBezTo>
                    <a:cubicBezTo>
                      <a:pt x="609613" y="106588"/>
                      <a:pt x="609613" y="106588"/>
                      <a:pt x="609613" y="86558"/>
                    </a:cubicBezTo>
                    <a:cubicBezTo>
                      <a:pt x="600986" y="74397"/>
                      <a:pt x="584449" y="35052"/>
                      <a:pt x="580135" y="23607"/>
                    </a:cubicBezTo>
                    <a:cubicBezTo>
                      <a:pt x="569351" y="17168"/>
                      <a:pt x="567194" y="7153"/>
                      <a:pt x="565756" y="1431"/>
                    </a:cubicBezTo>
                    <a:cubicBezTo>
                      <a:pt x="565756" y="715"/>
                      <a:pt x="565756" y="715"/>
                      <a:pt x="565756" y="715"/>
                    </a:cubicBezTo>
                    <a:cubicBezTo>
                      <a:pt x="565756" y="715"/>
                      <a:pt x="565756" y="715"/>
                      <a:pt x="575821" y="5723"/>
                    </a:cubicBezTo>
                    <a:cubicBezTo>
                      <a:pt x="577259" y="9300"/>
                      <a:pt x="580135" y="13592"/>
                      <a:pt x="585887" y="15738"/>
                    </a:cubicBezTo>
                    <a:cubicBezTo>
                      <a:pt x="586606" y="16453"/>
                      <a:pt x="587325" y="17168"/>
                      <a:pt x="588044" y="18599"/>
                    </a:cubicBezTo>
                    <a:cubicBezTo>
                      <a:pt x="596672" y="39345"/>
                      <a:pt x="611770" y="75828"/>
                      <a:pt x="617522" y="81551"/>
                    </a:cubicBezTo>
                    <a:cubicBezTo>
                      <a:pt x="627588" y="89420"/>
                      <a:pt x="650595" y="104442"/>
                      <a:pt x="664256" y="104442"/>
                    </a:cubicBezTo>
                    <a:cubicBezTo>
                      <a:pt x="677916" y="104442"/>
                      <a:pt x="702362" y="89420"/>
                      <a:pt x="711708" y="81551"/>
                    </a:cubicBezTo>
                    <a:cubicBezTo>
                      <a:pt x="717460" y="75828"/>
                      <a:pt x="732559" y="39345"/>
                      <a:pt x="741186" y="18599"/>
                    </a:cubicBezTo>
                    <a:cubicBezTo>
                      <a:pt x="741905" y="17168"/>
                      <a:pt x="742624" y="16453"/>
                      <a:pt x="743343" y="15738"/>
                    </a:cubicBezTo>
                    <a:cubicBezTo>
                      <a:pt x="749095" y="13592"/>
                      <a:pt x="751971" y="9300"/>
                      <a:pt x="753409" y="5723"/>
                    </a:cubicBezTo>
                    <a:cubicBezTo>
                      <a:pt x="753409" y="5723"/>
                      <a:pt x="753409" y="5723"/>
                      <a:pt x="764194" y="0"/>
                    </a:cubicBezTo>
                    <a:close/>
                  </a:path>
                </a:pathLst>
              </a:custGeom>
              <a:solidFill>
                <a:srgbClr val="00104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53"/>
              <p:cNvSpPr>
                <a:spLocks/>
              </p:cNvSpPr>
              <p:nvPr/>
            </p:nvSpPr>
            <p:spPr bwMode="auto">
              <a:xfrm>
                <a:off x="6603395" y="2776538"/>
                <a:ext cx="1348393" cy="1019175"/>
              </a:xfrm>
              <a:custGeom>
                <a:avLst/>
                <a:gdLst>
                  <a:gd name="connsiteX0" fmla="*/ 691518 w 1348393"/>
                  <a:gd name="connsiteY0" fmla="*/ 855662 h 1019175"/>
                  <a:gd name="connsiteX1" fmla="*/ 709707 w 1348393"/>
                  <a:gd name="connsiteY1" fmla="*/ 859965 h 1019175"/>
                  <a:gd name="connsiteX2" fmla="*/ 711106 w 1348393"/>
                  <a:gd name="connsiteY2" fmla="*/ 864985 h 1019175"/>
                  <a:gd name="connsiteX3" fmla="*/ 699213 w 1348393"/>
                  <a:gd name="connsiteY3" fmla="*/ 899409 h 1019175"/>
                  <a:gd name="connsiteX4" fmla="*/ 699213 w 1348393"/>
                  <a:gd name="connsiteY4" fmla="*/ 902278 h 1019175"/>
                  <a:gd name="connsiteX5" fmla="*/ 709707 w 1348393"/>
                  <a:gd name="connsiteY5" fmla="*/ 1014872 h 1019175"/>
                  <a:gd name="connsiteX6" fmla="*/ 706908 w 1348393"/>
                  <a:gd name="connsiteY6" fmla="*/ 1017741 h 1019175"/>
                  <a:gd name="connsiteX7" fmla="*/ 690818 w 1348393"/>
                  <a:gd name="connsiteY7" fmla="*/ 1019175 h 1019175"/>
                  <a:gd name="connsiteX8" fmla="*/ 674728 w 1348393"/>
                  <a:gd name="connsiteY8" fmla="*/ 1017741 h 1019175"/>
                  <a:gd name="connsiteX9" fmla="*/ 671929 w 1348393"/>
                  <a:gd name="connsiteY9" fmla="*/ 1014872 h 1019175"/>
                  <a:gd name="connsiteX10" fmla="*/ 683123 w 1348393"/>
                  <a:gd name="connsiteY10" fmla="*/ 900843 h 1019175"/>
                  <a:gd name="connsiteX11" fmla="*/ 683123 w 1348393"/>
                  <a:gd name="connsiteY11" fmla="*/ 899409 h 1019175"/>
                  <a:gd name="connsiteX12" fmla="*/ 670530 w 1348393"/>
                  <a:gd name="connsiteY12" fmla="*/ 864985 h 1019175"/>
                  <a:gd name="connsiteX13" fmla="*/ 671929 w 1348393"/>
                  <a:gd name="connsiteY13" fmla="*/ 859965 h 1019175"/>
                  <a:gd name="connsiteX14" fmla="*/ 691518 w 1348393"/>
                  <a:gd name="connsiteY14" fmla="*/ 855662 h 1019175"/>
                  <a:gd name="connsiteX15" fmla="*/ 192693 w 1348393"/>
                  <a:gd name="connsiteY15" fmla="*/ 687387 h 1019175"/>
                  <a:gd name="connsiteX16" fmla="*/ 291118 w 1348393"/>
                  <a:gd name="connsiteY16" fmla="*/ 786632 h 1019175"/>
                  <a:gd name="connsiteX17" fmla="*/ 285412 w 1348393"/>
                  <a:gd name="connsiteY17" fmla="*/ 827330 h 1019175"/>
                  <a:gd name="connsiteX18" fmla="*/ 247611 w 1348393"/>
                  <a:gd name="connsiteY18" fmla="*/ 767355 h 1019175"/>
                  <a:gd name="connsiteX19" fmla="*/ 246185 w 1348393"/>
                  <a:gd name="connsiteY19" fmla="*/ 767355 h 1019175"/>
                  <a:gd name="connsiteX20" fmla="*/ 117091 w 1348393"/>
                  <a:gd name="connsiteY20" fmla="*/ 835898 h 1019175"/>
                  <a:gd name="connsiteX21" fmla="*/ 116378 w 1348393"/>
                  <a:gd name="connsiteY21" fmla="*/ 835898 h 1019175"/>
                  <a:gd name="connsiteX22" fmla="*/ 109959 w 1348393"/>
                  <a:gd name="connsiteY22" fmla="*/ 835898 h 1019175"/>
                  <a:gd name="connsiteX23" fmla="*/ 108532 w 1348393"/>
                  <a:gd name="connsiteY23" fmla="*/ 835184 h 1019175"/>
                  <a:gd name="connsiteX24" fmla="*/ 97834 w 1348393"/>
                  <a:gd name="connsiteY24" fmla="*/ 820190 h 1019175"/>
                  <a:gd name="connsiteX25" fmla="*/ 94268 w 1348393"/>
                  <a:gd name="connsiteY25" fmla="*/ 786632 h 1019175"/>
                  <a:gd name="connsiteX26" fmla="*/ 192693 w 1348393"/>
                  <a:gd name="connsiteY26" fmla="*/ 687387 h 1019175"/>
                  <a:gd name="connsiteX27" fmla="*/ 1105315 w 1348393"/>
                  <a:gd name="connsiteY27" fmla="*/ 476250 h 1019175"/>
                  <a:gd name="connsiteX28" fmla="*/ 1178454 w 1348393"/>
                  <a:gd name="connsiteY28" fmla="*/ 510102 h 1019175"/>
                  <a:gd name="connsiteX29" fmla="*/ 1248724 w 1348393"/>
                  <a:gd name="connsiteY29" fmla="*/ 476250 h 1019175"/>
                  <a:gd name="connsiteX30" fmla="*/ 1348393 w 1348393"/>
                  <a:gd name="connsiteY30" fmla="*/ 546836 h 1019175"/>
                  <a:gd name="connsiteX31" fmla="*/ 1348393 w 1348393"/>
                  <a:gd name="connsiteY31" fmla="*/ 548276 h 1019175"/>
                  <a:gd name="connsiteX32" fmla="*/ 1343374 w 1348393"/>
                  <a:gd name="connsiteY32" fmla="*/ 554038 h 1019175"/>
                  <a:gd name="connsiteX33" fmla="*/ 1012817 w 1348393"/>
                  <a:gd name="connsiteY33" fmla="*/ 554038 h 1019175"/>
                  <a:gd name="connsiteX34" fmla="*/ 1007797 w 1348393"/>
                  <a:gd name="connsiteY34" fmla="*/ 548276 h 1019175"/>
                  <a:gd name="connsiteX35" fmla="*/ 1008514 w 1348393"/>
                  <a:gd name="connsiteY35" fmla="*/ 543234 h 1019175"/>
                  <a:gd name="connsiteX36" fmla="*/ 1105315 w 1348393"/>
                  <a:gd name="connsiteY36" fmla="*/ 476250 h 1019175"/>
                  <a:gd name="connsiteX37" fmla="*/ 690450 w 1348393"/>
                  <a:gd name="connsiteY37" fmla="*/ 468312 h 1019175"/>
                  <a:gd name="connsiteX38" fmla="*/ 825387 w 1348393"/>
                  <a:gd name="connsiteY38" fmla="*/ 607562 h 1019175"/>
                  <a:gd name="connsiteX39" fmla="*/ 820363 w 1348393"/>
                  <a:gd name="connsiteY39" fmla="*/ 653978 h 1019175"/>
                  <a:gd name="connsiteX40" fmla="*/ 806008 w 1348393"/>
                  <a:gd name="connsiteY40" fmla="*/ 674687 h 1019175"/>
                  <a:gd name="connsiteX41" fmla="*/ 795960 w 1348393"/>
                  <a:gd name="connsiteY41" fmla="*/ 674687 h 1019175"/>
                  <a:gd name="connsiteX42" fmla="*/ 794524 w 1348393"/>
                  <a:gd name="connsiteY42" fmla="*/ 573285 h 1019175"/>
                  <a:gd name="connsiteX43" fmla="*/ 617239 w 1348393"/>
                  <a:gd name="connsiteY43" fmla="*/ 578998 h 1019175"/>
                  <a:gd name="connsiteX44" fmla="*/ 584223 w 1348393"/>
                  <a:gd name="connsiteY44" fmla="*/ 673259 h 1019175"/>
                  <a:gd name="connsiteX45" fmla="*/ 574892 w 1348393"/>
                  <a:gd name="connsiteY45" fmla="*/ 671831 h 1019175"/>
                  <a:gd name="connsiteX46" fmla="*/ 561254 w 1348393"/>
                  <a:gd name="connsiteY46" fmla="*/ 655406 h 1019175"/>
                  <a:gd name="connsiteX47" fmla="*/ 556948 w 1348393"/>
                  <a:gd name="connsiteY47" fmla="*/ 607562 h 1019175"/>
                  <a:gd name="connsiteX48" fmla="*/ 690450 w 1348393"/>
                  <a:gd name="connsiteY48" fmla="*/ 468312 h 1019175"/>
                  <a:gd name="connsiteX49" fmla="*/ 128400 w 1348393"/>
                  <a:gd name="connsiteY49" fmla="*/ 468312 h 1019175"/>
                  <a:gd name="connsiteX50" fmla="*/ 163427 w 1348393"/>
                  <a:gd name="connsiteY50" fmla="*/ 492601 h 1019175"/>
                  <a:gd name="connsiteX51" fmla="*/ 189875 w 1348393"/>
                  <a:gd name="connsiteY51" fmla="*/ 497602 h 1019175"/>
                  <a:gd name="connsiteX52" fmla="*/ 215609 w 1348393"/>
                  <a:gd name="connsiteY52" fmla="*/ 492601 h 1019175"/>
                  <a:gd name="connsiteX53" fmla="*/ 251350 w 1348393"/>
                  <a:gd name="connsiteY53" fmla="*/ 468312 h 1019175"/>
                  <a:gd name="connsiteX54" fmla="*/ 332840 w 1348393"/>
                  <a:gd name="connsiteY54" fmla="*/ 481885 h 1019175"/>
                  <a:gd name="connsiteX55" fmla="*/ 379303 w 1348393"/>
                  <a:gd name="connsiteY55" fmla="*/ 548322 h 1019175"/>
                  <a:gd name="connsiteX56" fmla="*/ 375014 w 1348393"/>
                  <a:gd name="connsiteY56" fmla="*/ 554037 h 1019175"/>
                  <a:gd name="connsiteX57" fmla="*/ 4736 w 1348393"/>
                  <a:gd name="connsiteY57" fmla="*/ 554037 h 1019175"/>
                  <a:gd name="connsiteX58" fmla="*/ 447 w 1348393"/>
                  <a:gd name="connsiteY58" fmla="*/ 548322 h 1019175"/>
                  <a:gd name="connsiteX59" fmla="*/ 46196 w 1348393"/>
                  <a:gd name="connsiteY59" fmla="*/ 481885 h 1019175"/>
                  <a:gd name="connsiteX60" fmla="*/ 128400 w 1348393"/>
                  <a:gd name="connsiteY60" fmla="*/ 468312 h 1019175"/>
                  <a:gd name="connsiteX61" fmla="*/ 759004 w 1348393"/>
                  <a:gd name="connsiteY61" fmla="*/ 188912 h 1019175"/>
                  <a:gd name="connsiteX62" fmla="*/ 783243 w 1348393"/>
                  <a:gd name="connsiteY62" fmla="*/ 240347 h 1019175"/>
                  <a:gd name="connsiteX63" fmla="*/ 734030 w 1348393"/>
                  <a:gd name="connsiteY63" fmla="*/ 257493 h 1019175"/>
                  <a:gd name="connsiteX64" fmla="*/ 734030 w 1348393"/>
                  <a:gd name="connsiteY64" fmla="*/ 239633 h 1019175"/>
                  <a:gd name="connsiteX65" fmla="*/ 752393 w 1348393"/>
                  <a:gd name="connsiteY65" fmla="*/ 205343 h 1019175"/>
                  <a:gd name="connsiteX66" fmla="*/ 759004 w 1348393"/>
                  <a:gd name="connsiteY66" fmla="*/ 188912 h 1019175"/>
                  <a:gd name="connsiteX67" fmla="*/ 580565 w 1348393"/>
                  <a:gd name="connsiteY67" fmla="*/ 188912 h 1019175"/>
                  <a:gd name="connsiteX68" fmla="*/ 587673 w 1348393"/>
                  <a:gd name="connsiteY68" fmla="*/ 206057 h 1019175"/>
                  <a:gd name="connsiteX69" fmla="*/ 605443 w 1348393"/>
                  <a:gd name="connsiteY69" fmla="*/ 240347 h 1019175"/>
                  <a:gd name="connsiteX70" fmla="*/ 605443 w 1348393"/>
                  <a:gd name="connsiteY70" fmla="*/ 257493 h 1019175"/>
                  <a:gd name="connsiteX71" fmla="*/ 557818 w 1348393"/>
                  <a:gd name="connsiteY71" fmla="*/ 241062 h 1019175"/>
                  <a:gd name="connsiteX72" fmla="*/ 580565 w 1348393"/>
                  <a:gd name="connsiteY72" fmla="*/ 188912 h 1019175"/>
                  <a:gd name="connsiteX73" fmla="*/ 671324 w 1348393"/>
                  <a:gd name="connsiteY73" fmla="*/ 0 h 1019175"/>
                  <a:gd name="connsiteX74" fmla="*/ 769824 w 1348393"/>
                  <a:gd name="connsiteY74" fmla="*/ 99959 h 1019175"/>
                  <a:gd name="connsiteX75" fmla="*/ 766229 w 1348393"/>
                  <a:gd name="connsiteY75" fmla="*/ 133517 h 1019175"/>
                  <a:gd name="connsiteX76" fmla="*/ 755445 w 1348393"/>
                  <a:gd name="connsiteY76" fmla="*/ 148511 h 1019175"/>
                  <a:gd name="connsiteX77" fmla="*/ 754007 w 1348393"/>
                  <a:gd name="connsiteY77" fmla="*/ 149225 h 1019175"/>
                  <a:gd name="connsiteX78" fmla="*/ 748255 w 1348393"/>
                  <a:gd name="connsiteY78" fmla="*/ 149225 h 1019175"/>
                  <a:gd name="connsiteX79" fmla="*/ 747536 w 1348393"/>
                  <a:gd name="connsiteY79" fmla="*/ 149225 h 1019175"/>
                  <a:gd name="connsiteX80" fmla="*/ 617401 w 1348393"/>
                  <a:gd name="connsiteY80" fmla="*/ 79968 h 1019175"/>
                  <a:gd name="connsiteX81" fmla="*/ 616682 w 1348393"/>
                  <a:gd name="connsiteY81" fmla="*/ 79968 h 1019175"/>
                  <a:gd name="connsiteX82" fmla="*/ 577138 w 1348393"/>
                  <a:gd name="connsiteY82" fmla="*/ 140657 h 1019175"/>
                  <a:gd name="connsiteX83" fmla="*/ 572105 w 1348393"/>
                  <a:gd name="connsiteY83" fmla="*/ 99959 h 1019175"/>
                  <a:gd name="connsiteX84" fmla="*/ 671324 w 1348393"/>
                  <a:gd name="connsiteY84"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48393" h="1019175">
                    <a:moveTo>
                      <a:pt x="691518" y="855662"/>
                    </a:moveTo>
                    <a:cubicBezTo>
                      <a:pt x="697814" y="855662"/>
                      <a:pt x="705509" y="857814"/>
                      <a:pt x="709707" y="859965"/>
                    </a:cubicBezTo>
                    <a:cubicBezTo>
                      <a:pt x="711106" y="859965"/>
                      <a:pt x="711805" y="862834"/>
                      <a:pt x="711106" y="864985"/>
                    </a:cubicBezTo>
                    <a:cubicBezTo>
                      <a:pt x="711106" y="864985"/>
                      <a:pt x="711106" y="864985"/>
                      <a:pt x="699213" y="899409"/>
                    </a:cubicBezTo>
                    <a:cubicBezTo>
                      <a:pt x="699213" y="900126"/>
                      <a:pt x="698513" y="900843"/>
                      <a:pt x="699213" y="902278"/>
                    </a:cubicBezTo>
                    <a:cubicBezTo>
                      <a:pt x="699213" y="902278"/>
                      <a:pt x="699213" y="894389"/>
                      <a:pt x="709707" y="1014872"/>
                    </a:cubicBezTo>
                    <a:cubicBezTo>
                      <a:pt x="709707" y="1016306"/>
                      <a:pt x="709007" y="1017741"/>
                      <a:pt x="706908" y="1017741"/>
                    </a:cubicBezTo>
                    <a:cubicBezTo>
                      <a:pt x="701312" y="1018458"/>
                      <a:pt x="696415" y="1019175"/>
                      <a:pt x="690818" y="1019175"/>
                    </a:cubicBezTo>
                    <a:cubicBezTo>
                      <a:pt x="685221" y="1019175"/>
                      <a:pt x="680324" y="1018458"/>
                      <a:pt x="674728" y="1017741"/>
                    </a:cubicBezTo>
                    <a:cubicBezTo>
                      <a:pt x="673329" y="1017741"/>
                      <a:pt x="671929" y="1016306"/>
                      <a:pt x="671929" y="1014872"/>
                    </a:cubicBezTo>
                    <a:cubicBezTo>
                      <a:pt x="673329" y="1004115"/>
                      <a:pt x="677526" y="963236"/>
                      <a:pt x="683123" y="900843"/>
                    </a:cubicBezTo>
                    <a:cubicBezTo>
                      <a:pt x="683123" y="900126"/>
                      <a:pt x="683123" y="900126"/>
                      <a:pt x="683123" y="899409"/>
                    </a:cubicBezTo>
                    <a:cubicBezTo>
                      <a:pt x="683123" y="899409"/>
                      <a:pt x="683123" y="899409"/>
                      <a:pt x="670530" y="864985"/>
                    </a:cubicBezTo>
                    <a:cubicBezTo>
                      <a:pt x="670530" y="862834"/>
                      <a:pt x="670530" y="859965"/>
                      <a:pt x="671929" y="859965"/>
                    </a:cubicBezTo>
                    <a:cubicBezTo>
                      <a:pt x="676127" y="857814"/>
                      <a:pt x="684522" y="855662"/>
                      <a:pt x="691518" y="855662"/>
                    </a:cubicBezTo>
                    <a:close/>
                    <a:moveTo>
                      <a:pt x="192693" y="687387"/>
                    </a:moveTo>
                    <a:cubicBezTo>
                      <a:pt x="248324" y="687387"/>
                      <a:pt x="291118" y="732369"/>
                      <a:pt x="291118" y="786632"/>
                    </a:cubicBezTo>
                    <a:cubicBezTo>
                      <a:pt x="291118" y="798770"/>
                      <a:pt x="289691" y="817334"/>
                      <a:pt x="285412" y="827330"/>
                    </a:cubicBezTo>
                    <a:cubicBezTo>
                      <a:pt x="276140" y="836612"/>
                      <a:pt x="276853" y="776637"/>
                      <a:pt x="247611" y="767355"/>
                    </a:cubicBezTo>
                    <a:cubicBezTo>
                      <a:pt x="246898" y="767355"/>
                      <a:pt x="246898" y="767355"/>
                      <a:pt x="246185" y="767355"/>
                    </a:cubicBezTo>
                    <a:cubicBezTo>
                      <a:pt x="117091" y="835898"/>
                      <a:pt x="117091" y="835898"/>
                      <a:pt x="117091" y="835898"/>
                    </a:cubicBezTo>
                    <a:cubicBezTo>
                      <a:pt x="116378" y="835898"/>
                      <a:pt x="116378" y="835898"/>
                      <a:pt x="116378" y="835898"/>
                    </a:cubicBezTo>
                    <a:cubicBezTo>
                      <a:pt x="109959" y="835898"/>
                      <a:pt x="109959" y="835898"/>
                      <a:pt x="109959" y="835898"/>
                    </a:cubicBezTo>
                    <a:cubicBezTo>
                      <a:pt x="109245" y="835898"/>
                      <a:pt x="109245" y="835898"/>
                      <a:pt x="108532" y="835184"/>
                    </a:cubicBezTo>
                    <a:cubicBezTo>
                      <a:pt x="99974" y="825188"/>
                      <a:pt x="97834" y="820190"/>
                      <a:pt x="97834" y="820190"/>
                    </a:cubicBezTo>
                    <a:cubicBezTo>
                      <a:pt x="94268" y="810194"/>
                      <a:pt x="94268" y="798770"/>
                      <a:pt x="94268" y="786632"/>
                    </a:cubicBezTo>
                    <a:cubicBezTo>
                      <a:pt x="94268" y="732369"/>
                      <a:pt x="137061" y="687387"/>
                      <a:pt x="192693" y="687387"/>
                    </a:cubicBezTo>
                    <a:close/>
                    <a:moveTo>
                      <a:pt x="1105315" y="476250"/>
                    </a:moveTo>
                    <a:cubicBezTo>
                      <a:pt x="1114637" y="485613"/>
                      <a:pt x="1133997" y="510102"/>
                      <a:pt x="1178454" y="510102"/>
                    </a:cubicBezTo>
                    <a:cubicBezTo>
                      <a:pt x="1220759" y="510102"/>
                      <a:pt x="1237968" y="489935"/>
                      <a:pt x="1248724" y="476250"/>
                    </a:cubicBezTo>
                    <a:cubicBezTo>
                      <a:pt x="1254460" y="476250"/>
                      <a:pt x="1340506" y="487054"/>
                      <a:pt x="1348393" y="546836"/>
                    </a:cubicBezTo>
                    <a:cubicBezTo>
                      <a:pt x="1348393" y="547556"/>
                      <a:pt x="1348393" y="547556"/>
                      <a:pt x="1348393" y="548276"/>
                    </a:cubicBezTo>
                    <a:cubicBezTo>
                      <a:pt x="1348393" y="551157"/>
                      <a:pt x="1346242" y="554038"/>
                      <a:pt x="1343374" y="554038"/>
                    </a:cubicBezTo>
                    <a:cubicBezTo>
                      <a:pt x="1343374" y="554038"/>
                      <a:pt x="1343374" y="554038"/>
                      <a:pt x="1012817" y="554038"/>
                    </a:cubicBezTo>
                    <a:cubicBezTo>
                      <a:pt x="1009948" y="554038"/>
                      <a:pt x="1007080" y="551157"/>
                      <a:pt x="1007797" y="548276"/>
                    </a:cubicBezTo>
                    <a:cubicBezTo>
                      <a:pt x="1007797" y="546836"/>
                      <a:pt x="1007797" y="544675"/>
                      <a:pt x="1008514" y="543234"/>
                    </a:cubicBezTo>
                    <a:cubicBezTo>
                      <a:pt x="1015685" y="478411"/>
                      <a:pt x="1099579" y="476250"/>
                      <a:pt x="1105315" y="476250"/>
                    </a:cubicBezTo>
                    <a:close/>
                    <a:moveTo>
                      <a:pt x="690450" y="468312"/>
                    </a:moveTo>
                    <a:cubicBezTo>
                      <a:pt x="767250" y="468312"/>
                      <a:pt x="825387" y="531153"/>
                      <a:pt x="825387" y="607562"/>
                    </a:cubicBezTo>
                    <a:cubicBezTo>
                      <a:pt x="825387" y="623986"/>
                      <a:pt x="826105" y="638982"/>
                      <a:pt x="820363" y="653978"/>
                    </a:cubicBezTo>
                    <a:cubicBezTo>
                      <a:pt x="820363" y="653978"/>
                      <a:pt x="817492" y="661119"/>
                      <a:pt x="806008" y="674687"/>
                    </a:cubicBezTo>
                    <a:cubicBezTo>
                      <a:pt x="806008" y="674687"/>
                      <a:pt x="806008" y="674687"/>
                      <a:pt x="795960" y="674687"/>
                    </a:cubicBezTo>
                    <a:cubicBezTo>
                      <a:pt x="795960" y="674687"/>
                      <a:pt x="795960" y="670403"/>
                      <a:pt x="794524" y="573285"/>
                    </a:cubicBezTo>
                    <a:cubicBezTo>
                      <a:pt x="779451" y="651122"/>
                      <a:pt x="617239" y="578998"/>
                      <a:pt x="617239" y="578998"/>
                    </a:cubicBezTo>
                    <a:cubicBezTo>
                      <a:pt x="577045" y="592566"/>
                      <a:pt x="584223" y="673259"/>
                      <a:pt x="584223" y="673259"/>
                    </a:cubicBezTo>
                    <a:cubicBezTo>
                      <a:pt x="584223" y="673259"/>
                      <a:pt x="584223" y="673259"/>
                      <a:pt x="574892" y="671831"/>
                    </a:cubicBezTo>
                    <a:cubicBezTo>
                      <a:pt x="574892" y="671831"/>
                      <a:pt x="574892" y="667546"/>
                      <a:pt x="561254" y="655406"/>
                    </a:cubicBezTo>
                    <a:cubicBezTo>
                      <a:pt x="556230" y="640410"/>
                      <a:pt x="556948" y="624700"/>
                      <a:pt x="556948" y="607562"/>
                    </a:cubicBezTo>
                    <a:cubicBezTo>
                      <a:pt x="556948" y="531153"/>
                      <a:pt x="614368" y="468312"/>
                      <a:pt x="690450" y="468312"/>
                    </a:cubicBezTo>
                    <a:close/>
                    <a:moveTo>
                      <a:pt x="128400" y="468312"/>
                    </a:moveTo>
                    <a:cubicBezTo>
                      <a:pt x="128400" y="468312"/>
                      <a:pt x="139838" y="484743"/>
                      <a:pt x="163427" y="492601"/>
                    </a:cubicBezTo>
                    <a:cubicBezTo>
                      <a:pt x="163427" y="492601"/>
                      <a:pt x="163427" y="492601"/>
                      <a:pt x="189875" y="497602"/>
                    </a:cubicBezTo>
                    <a:cubicBezTo>
                      <a:pt x="189875" y="497602"/>
                      <a:pt x="189875" y="497602"/>
                      <a:pt x="215609" y="492601"/>
                    </a:cubicBezTo>
                    <a:cubicBezTo>
                      <a:pt x="239198" y="484743"/>
                      <a:pt x="251350" y="468312"/>
                      <a:pt x="251350" y="468312"/>
                    </a:cubicBezTo>
                    <a:cubicBezTo>
                      <a:pt x="251350" y="468312"/>
                      <a:pt x="304961" y="469027"/>
                      <a:pt x="332840" y="481885"/>
                    </a:cubicBezTo>
                    <a:cubicBezTo>
                      <a:pt x="356429" y="492601"/>
                      <a:pt x="373584" y="532606"/>
                      <a:pt x="379303" y="548322"/>
                    </a:cubicBezTo>
                    <a:cubicBezTo>
                      <a:pt x="380018" y="551180"/>
                      <a:pt x="377873" y="554037"/>
                      <a:pt x="375014" y="554037"/>
                    </a:cubicBezTo>
                    <a:cubicBezTo>
                      <a:pt x="375014" y="554037"/>
                      <a:pt x="375014" y="554037"/>
                      <a:pt x="4736" y="554037"/>
                    </a:cubicBezTo>
                    <a:cubicBezTo>
                      <a:pt x="1162" y="554037"/>
                      <a:pt x="-982" y="551180"/>
                      <a:pt x="447" y="548322"/>
                    </a:cubicBezTo>
                    <a:cubicBezTo>
                      <a:pt x="6166" y="532606"/>
                      <a:pt x="22607" y="492601"/>
                      <a:pt x="46196" y="481885"/>
                    </a:cubicBezTo>
                    <a:cubicBezTo>
                      <a:pt x="74789" y="469027"/>
                      <a:pt x="128400" y="468312"/>
                      <a:pt x="128400" y="468312"/>
                    </a:cubicBezTo>
                    <a:close/>
                    <a:moveTo>
                      <a:pt x="759004" y="188912"/>
                    </a:moveTo>
                    <a:cubicBezTo>
                      <a:pt x="759739" y="207486"/>
                      <a:pt x="761208" y="238204"/>
                      <a:pt x="783243" y="240347"/>
                    </a:cubicBezTo>
                    <a:cubicBezTo>
                      <a:pt x="762677" y="260350"/>
                      <a:pt x="743579" y="259636"/>
                      <a:pt x="734030" y="257493"/>
                    </a:cubicBezTo>
                    <a:cubicBezTo>
                      <a:pt x="734030" y="257493"/>
                      <a:pt x="734030" y="257493"/>
                      <a:pt x="734030" y="239633"/>
                    </a:cubicBezTo>
                    <a:cubicBezTo>
                      <a:pt x="738437" y="233918"/>
                      <a:pt x="743579" y="224631"/>
                      <a:pt x="752393" y="205343"/>
                    </a:cubicBezTo>
                    <a:cubicBezTo>
                      <a:pt x="755331" y="198913"/>
                      <a:pt x="756800" y="193198"/>
                      <a:pt x="759004" y="188912"/>
                    </a:cubicBezTo>
                    <a:close/>
                    <a:moveTo>
                      <a:pt x="580565" y="188912"/>
                    </a:moveTo>
                    <a:cubicBezTo>
                      <a:pt x="582697" y="193913"/>
                      <a:pt x="585540" y="199628"/>
                      <a:pt x="587673" y="206057"/>
                    </a:cubicBezTo>
                    <a:cubicBezTo>
                      <a:pt x="596203" y="225346"/>
                      <a:pt x="601889" y="234632"/>
                      <a:pt x="605443" y="240347"/>
                    </a:cubicBezTo>
                    <a:cubicBezTo>
                      <a:pt x="605443" y="240347"/>
                      <a:pt x="605443" y="240347"/>
                      <a:pt x="605443" y="257493"/>
                    </a:cubicBezTo>
                    <a:cubicBezTo>
                      <a:pt x="596203" y="259636"/>
                      <a:pt x="577010" y="260350"/>
                      <a:pt x="557818" y="241062"/>
                    </a:cubicBezTo>
                    <a:cubicBezTo>
                      <a:pt x="578432" y="238919"/>
                      <a:pt x="579854" y="208200"/>
                      <a:pt x="580565" y="188912"/>
                    </a:cubicBezTo>
                    <a:close/>
                    <a:moveTo>
                      <a:pt x="671324" y="0"/>
                    </a:moveTo>
                    <a:cubicBezTo>
                      <a:pt x="725967" y="0"/>
                      <a:pt x="769824" y="44268"/>
                      <a:pt x="769824" y="99959"/>
                    </a:cubicBezTo>
                    <a:cubicBezTo>
                      <a:pt x="769824" y="111383"/>
                      <a:pt x="770543" y="122807"/>
                      <a:pt x="766229" y="133517"/>
                    </a:cubicBezTo>
                    <a:cubicBezTo>
                      <a:pt x="766229" y="133517"/>
                      <a:pt x="764791" y="138515"/>
                      <a:pt x="755445" y="148511"/>
                    </a:cubicBezTo>
                    <a:cubicBezTo>
                      <a:pt x="754726" y="149225"/>
                      <a:pt x="754726" y="149225"/>
                      <a:pt x="754007" y="149225"/>
                    </a:cubicBezTo>
                    <a:cubicBezTo>
                      <a:pt x="754007" y="149225"/>
                      <a:pt x="754007" y="149225"/>
                      <a:pt x="748255" y="149225"/>
                    </a:cubicBezTo>
                    <a:cubicBezTo>
                      <a:pt x="747536" y="149225"/>
                      <a:pt x="747536" y="149225"/>
                      <a:pt x="747536" y="149225"/>
                    </a:cubicBezTo>
                    <a:cubicBezTo>
                      <a:pt x="747536" y="149225"/>
                      <a:pt x="747536" y="149225"/>
                      <a:pt x="617401" y="79968"/>
                    </a:cubicBezTo>
                    <a:cubicBezTo>
                      <a:pt x="617401" y="79968"/>
                      <a:pt x="617401" y="79968"/>
                      <a:pt x="616682" y="79968"/>
                    </a:cubicBezTo>
                    <a:cubicBezTo>
                      <a:pt x="586485" y="89250"/>
                      <a:pt x="587204" y="149225"/>
                      <a:pt x="577138" y="140657"/>
                    </a:cubicBezTo>
                    <a:cubicBezTo>
                      <a:pt x="573543" y="129233"/>
                      <a:pt x="572105" y="111383"/>
                      <a:pt x="572105" y="99959"/>
                    </a:cubicBezTo>
                    <a:cubicBezTo>
                      <a:pt x="572105" y="44268"/>
                      <a:pt x="615244" y="0"/>
                      <a:pt x="671324" y="0"/>
                    </a:cubicBezTo>
                    <a:close/>
                  </a:path>
                </a:pathLst>
              </a:custGeom>
              <a:solidFill>
                <a:srgbClr val="00269E"/>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60" name="Group 59"/>
          <p:cNvGrpSpPr>
            <a:grpSpLocks noChangeAspect="1"/>
          </p:cNvGrpSpPr>
          <p:nvPr/>
        </p:nvGrpSpPr>
        <p:grpSpPr>
          <a:xfrm>
            <a:off x="629400" y="4037241"/>
            <a:ext cx="731520" cy="731520"/>
            <a:chOff x="2663826" y="-3174"/>
            <a:chExt cx="6858000" cy="6858000"/>
          </a:xfrm>
        </p:grpSpPr>
        <p:sp>
          <p:nvSpPr>
            <p:cNvPr id="61" name="AutoShape 18"/>
            <p:cNvSpPr>
              <a:spLocks noChangeAspect="1" noChangeArrowheads="1" noTextEdit="1"/>
            </p:cNvSpPr>
            <p:nvPr/>
          </p:nvSpPr>
          <p:spPr bwMode="auto">
            <a:xfrm>
              <a:off x="2663826" y="-3174"/>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3371851" y="704851"/>
              <a:ext cx="5441950" cy="5441950"/>
              <a:chOff x="3371850" y="704850"/>
              <a:chExt cx="5441951" cy="5441951"/>
            </a:xfrm>
          </p:grpSpPr>
          <p:sp>
            <p:nvSpPr>
              <p:cNvPr id="63" name="Freeform 23"/>
              <p:cNvSpPr>
                <a:spLocks noEditPoints="1"/>
              </p:cNvSpPr>
              <p:nvPr/>
            </p:nvSpPr>
            <p:spPr bwMode="auto">
              <a:xfrm>
                <a:off x="3429000" y="966788"/>
                <a:ext cx="5340351" cy="4918076"/>
              </a:xfrm>
              <a:custGeom>
                <a:avLst/>
                <a:gdLst>
                  <a:gd name="T0" fmla="*/ 3352 w 3364"/>
                  <a:gd name="T1" fmla="*/ 2342 h 3098"/>
                  <a:gd name="T2" fmla="*/ 3364 w 3364"/>
                  <a:gd name="T3" fmla="*/ 3098 h 3098"/>
                  <a:gd name="T4" fmla="*/ 2861 w 3364"/>
                  <a:gd name="T5" fmla="*/ 3096 h 3098"/>
                  <a:gd name="T6" fmla="*/ 2861 w 3364"/>
                  <a:gd name="T7" fmla="*/ 2342 h 3098"/>
                  <a:gd name="T8" fmla="*/ 2655 w 3364"/>
                  <a:gd name="T9" fmla="*/ 1320 h 3098"/>
                  <a:gd name="T10" fmla="*/ 2807 w 3364"/>
                  <a:gd name="T11" fmla="*/ 1373 h 3098"/>
                  <a:gd name="T12" fmla="*/ 2944 w 3364"/>
                  <a:gd name="T13" fmla="*/ 1448 h 3098"/>
                  <a:gd name="T14" fmla="*/ 3066 w 3364"/>
                  <a:gd name="T15" fmla="*/ 1543 h 3098"/>
                  <a:gd name="T16" fmla="*/ 3172 w 3364"/>
                  <a:gd name="T17" fmla="*/ 1660 h 3098"/>
                  <a:gd name="T18" fmla="*/ 3257 w 3364"/>
                  <a:gd name="T19" fmla="*/ 1789 h 3098"/>
                  <a:gd name="T20" fmla="*/ 3319 w 3364"/>
                  <a:gd name="T21" fmla="*/ 1935 h 3098"/>
                  <a:gd name="T22" fmla="*/ 3354 w 3364"/>
                  <a:gd name="T23" fmla="*/ 2093 h 3098"/>
                  <a:gd name="T24" fmla="*/ 2850 w 3364"/>
                  <a:gd name="T25" fmla="*/ 2093 h 3098"/>
                  <a:gd name="T26" fmla="*/ 2816 w 3364"/>
                  <a:gd name="T27" fmla="*/ 2040 h 3098"/>
                  <a:gd name="T28" fmla="*/ 2756 w 3364"/>
                  <a:gd name="T29" fmla="*/ 1948 h 3098"/>
                  <a:gd name="T30" fmla="*/ 2672 w 3364"/>
                  <a:gd name="T31" fmla="*/ 1877 h 3098"/>
                  <a:gd name="T32" fmla="*/ 2572 w 3364"/>
                  <a:gd name="T33" fmla="*/ 1825 h 3098"/>
                  <a:gd name="T34" fmla="*/ 2576 w 3364"/>
                  <a:gd name="T35" fmla="*/ 1305 h 3098"/>
                  <a:gd name="T36" fmla="*/ 2160 w 3364"/>
                  <a:gd name="T37" fmla="*/ 1296 h 3098"/>
                  <a:gd name="T38" fmla="*/ 2331 w 3364"/>
                  <a:gd name="T39" fmla="*/ 1802 h 3098"/>
                  <a:gd name="T40" fmla="*/ 2181 w 3364"/>
                  <a:gd name="T41" fmla="*/ 1757 h 3098"/>
                  <a:gd name="T42" fmla="*/ 2211 w 3364"/>
                  <a:gd name="T43" fmla="*/ 1656 h 3098"/>
                  <a:gd name="T44" fmla="*/ 2222 w 3364"/>
                  <a:gd name="T45" fmla="*/ 1549 h 3098"/>
                  <a:gd name="T46" fmla="*/ 2211 w 3364"/>
                  <a:gd name="T47" fmla="*/ 1442 h 3098"/>
                  <a:gd name="T48" fmla="*/ 2181 w 3364"/>
                  <a:gd name="T49" fmla="*/ 1343 h 3098"/>
                  <a:gd name="T50" fmla="*/ 2160 w 3364"/>
                  <a:gd name="T51" fmla="*/ 1296 h 3098"/>
                  <a:gd name="T52" fmla="*/ 1206 w 3364"/>
                  <a:gd name="T53" fmla="*/ 1296 h 3098"/>
                  <a:gd name="T54" fmla="*/ 1166 w 3364"/>
                  <a:gd name="T55" fmla="*/ 1392 h 3098"/>
                  <a:gd name="T56" fmla="*/ 1146 w 3364"/>
                  <a:gd name="T57" fmla="*/ 1495 h 3098"/>
                  <a:gd name="T58" fmla="*/ 1146 w 3364"/>
                  <a:gd name="T59" fmla="*/ 1603 h 3098"/>
                  <a:gd name="T60" fmla="*/ 1166 w 3364"/>
                  <a:gd name="T61" fmla="*/ 1707 h 3098"/>
                  <a:gd name="T62" fmla="*/ 1206 w 3364"/>
                  <a:gd name="T63" fmla="*/ 1802 h 3098"/>
                  <a:gd name="T64" fmla="*/ 1033 w 3364"/>
                  <a:gd name="T65" fmla="*/ 1296 h 3098"/>
                  <a:gd name="T66" fmla="*/ 523 w 3364"/>
                  <a:gd name="T67" fmla="*/ 987 h 3098"/>
                  <a:gd name="T68" fmla="*/ 562 w 3364"/>
                  <a:gd name="T69" fmla="*/ 1080 h 3098"/>
                  <a:gd name="T70" fmla="*/ 622 w 3364"/>
                  <a:gd name="T71" fmla="*/ 1161 h 3098"/>
                  <a:gd name="T72" fmla="*/ 699 w 3364"/>
                  <a:gd name="T73" fmla="*/ 1225 h 3098"/>
                  <a:gd name="T74" fmla="*/ 791 w 3364"/>
                  <a:gd name="T75" fmla="*/ 1270 h 3098"/>
                  <a:gd name="T76" fmla="*/ 787 w 3364"/>
                  <a:gd name="T77" fmla="*/ 1793 h 3098"/>
                  <a:gd name="T78" fmla="*/ 630 w 3364"/>
                  <a:gd name="T79" fmla="*/ 1755 h 3098"/>
                  <a:gd name="T80" fmla="*/ 486 w 3364"/>
                  <a:gd name="T81" fmla="*/ 1690 h 3098"/>
                  <a:gd name="T82" fmla="*/ 354 w 3364"/>
                  <a:gd name="T83" fmla="*/ 1602 h 3098"/>
                  <a:gd name="T84" fmla="*/ 238 w 3364"/>
                  <a:gd name="T85" fmla="*/ 1493 h 3098"/>
                  <a:gd name="T86" fmla="*/ 144 w 3364"/>
                  <a:gd name="T87" fmla="*/ 1365 h 3098"/>
                  <a:gd name="T88" fmla="*/ 71 w 3364"/>
                  <a:gd name="T89" fmla="*/ 1225 h 3098"/>
                  <a:gd name="T90" fmla="*/ 22 w 3364"/>
                  <a:gd name="T91" fmla="*/ 1069 h 3098"/>
                  <a:gd name="T92" fmla="*/ 504 w 3364"/>
                  <a:gd name="T93" fmla="*/ 988 h 3098"/>
                  <a:gd name="T94" fmla="*/ 523 w 3364"/>
                  <a:gd name="T95" fmla="*/ 987 h 3098"/>
                  <a:gd name="T96" fmla="*/ 0 w 3364"/>
                  <a:gd name="T97" fmla="*/ 0 h 3098"/>
                  <a:gd name="T98" fmla="*/ 502 w 3364"/>
                  <a:gd name="T99" fmla="*/ 743 h 3098"/>
                  <a:gd name="T100" fmla="*/ 0 w 3364"/>
                  <a:gd name="T101" fmla="*/ 0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4" h="3098">
                    <a:moveTo>
                      <a:pt x="2861" y="2342"/>
                    </a:moveTo>
                    <a:lnTo>
                      <a:pt x="3352" y="2342"/>
                    </a:lnTo>
                    <a:lnTo>
                      <a:pt x="3364" y="2342"/>
                    </a:lnTo>
                    <a:lnTo>
                      <a:pt x="3364" y="3098"/>
                    </a:lnTo>
                    <a:lnTo>
                      <a:pt x="3352" y="3096"/>
                    </a:lnTo>
                    <a:lnTo>
                      <a:pt x="2861" y="3096"/>
                    </a:lnTo>
                    <a:lnTo>
                      <a:pt x="2861" y="2342"/>
                    </a:lnTo>
                    <a:lnTo>
                      <a:pt x="2861" y="2342"/>
                    </a:lnTo>
                    <a:close/>
                    <a:moveTo>
                      <a:pt x="2576" y="1305"/>
                    </a:moveTo>
                    <a:lnTo>
                      <a:pt x="2655" y="1320"/>
                    </a:lnTo>
                    <a:lnTo>
                      <a:pt x="2732" y="1345"/>
                    </a:lnTo>
                    <a:lnTo>
                      <a:pt x="2807" y="1373"/>
                    </a:lnTo>
                    <a:lnTo>
                      <a:pt x="2878" y="1407"/>
                    </a:lnTo>
                    <a:lnTo>
                      <a:pt x="2944" y="1448"/>
                    </a:lnTo>
                    <a:lnTo>
                      <a:pt x="3007" y="1493"/>
                    </a:lnTo>
                    <a:lnTo>
                      <a:pt x="3066" y="1543"/>
                    </a:lnTo>
                    <a:lnTo>
                      <a:pt x="3122" y="1598"/>
                    </a:lnTo>
                    <a:lnTo>
                      <a:pt x="3172" y="1660"/>
                    </a:lnTo>
                    <a:lnTo>
                      <a:pt x="3217" y="1723"/>
                    </a:lnTo>
                    <a:lnTo>
                      <a:pt x="3257" y="1789"/>
                    </a:lnTo>
                    <a:lnTo>
                      <a:pt x="3291" y="1862"/>
                    </a:lnTo>
                    <a:lnTo>
                      <a:pt x="3319" y="1935"/>
                    </a:lnTo>
                    <a:lnTo>
                      <a:pt x="3339" y="2012"/>
                    </a:lnTo>
                    <a:lnTo>
                      <a:pt x="3354" y="2093"/>
                    </a:lnTo>
                    <a:lnTo>
                      <a:pt x="3354" y="2093"/>
                    </a:lnTo>
                    <a:lnTo>
                      <a:pt x="2850" y="2093"/>
                    </a:lnTo>
                    <a:lnTo>
                      <a:pt x="2837" y="2093"/>
                    </a:lnTo>
                    <a:lnTo>
                      <a:pt x="2816" y="2040"/>
                    </a:lnTo>
                    <a:lnTo>
                      <a:pt x="2788" y="1993"/>
                    </a:lnTo>
                    <a:lnTo>
                      <a:pt x="2756" y="1948"/>
                    </a:lnTo>
                    <a:lnTo>
                      <a:pt x="2717" y="1909"/>
                    </a:lnTo>
                    <a:lnTo>
                      <a:pt x="2672" y="1877"/>
                    </a:lnTo>
                    <a:lnTo>
                      <a:pt x="2625" y="1849"/>
                    </a:lnTo>
                    <a:lnTo>
                      <a:pt x="2572" y="1825"/>
                    </a:lnTo>
                    <a:lnTo>
                      <a:pt x="2576" y="1802"/>
                    </a:lnTo>
                    <a:lnTo>
                      <a:pt x="2576" y="1305"/>
                    </a:lnTo>
                    <a:lnTo>
                      <a:pt x="2576" y="1305"/>
                    </a:lnTo>
                    <a:close/>
                    <a:moveTo>
                      <a:pt x="2160" y="1296"/>
                    </a:moveTo>
                    <a:lnTo>
                      <a:pt x="2331" y="1296"/>
                    </a:lnTo>
                    <a:lnTo>
                      <a:pt x="2331" y="1802"/>
                    </a:lnTo>
                    <a:lnTo>
                      <a:pt x="2160" y="1802"/>
                    </a:lnTo>
                    <a:lnTo>
                      <a:pt x="2181" y="1757"/>
                    </a:lnTo>
                    <a:lnTo>
                      <a:pt x="2197" y="1707"/>
                    </a:lnTo>
                    <a:lnTo>
                      <a:pt x="2211" y="1656"/>
                    </a:lnTo>
                    <a:lnTo>
                      <a:pt x="2220" y="1603"/>
                    </a:lnTo>
                    <a:lnTo>
                      <a:pt x="2222" y="1549"/>
                    </a:lnTo>
                    <a:lnTo>
                      <a:pt x="2220" y="1495"/>
                    </a:lnTo>
                    <a:lnTo>
                      <a:pt x="2211" y="1442"/>
                    </a:lnTo>
                    <a:lnTo>
                      <a:pt x="2197" y="1392"/>
                    </a:lnTo>
                    <a:lnTo>
                      <a:pt x="2181" y="1343"/>
                    </a:lnTo>
                    <a:lnTo>
                      <a:pt x="2160" y="1296"/>
                    </a:lnTo>
                    <a:lnTo>
                      <a:pt x="2160" y="1296"/>
                    </a:lnTo>
                    <a:close/>
                    <a:moveTo>
                      <a:pt x="1033" y="1296"/>
                    </a:moveTo>
                    <a:lnTo>
                      <a:pt x="1206" y="1296"/>
                    </a:lnTo>
                    <a:lnTo>
                      <a:pt x="1183" y="1343"/>
                    </a:lnTo>
                    <a:lnTo>
                      <a:pt x="1166" y="1392"/>
                    </a:lnTo>
                    <a:lnTo>
                      <a:pt x="1153" y="1442"/>
                    </a:lnTo>
                    <a:lnTo>
                      <a:pt x="1146" y="1495"/>
                    </a:lnTo>
                    <a:lnTo>
                      <a:pt x="1142" y="1549"/>
                    </a:lnTo>
                    <a:lnTo>
                      <a:pt x="1146" y="1603"/>
                    </a:lnTo>
                    <a:lnTo>
                      <a:pt x="1153" y="1656"/>
                    </a:lnTo>
                    <a:lnTo>
                      <a:pt x="1166" y="1707"/>
                    </a:lnTo>
                    <a:lnTo>
                      <a:pt x="1183" y="1757"/>
                    </a:lnTo>
                    <a:lnTo>
                      <a:pt x="1206" y="1802"/>
                    </a:lnTo>
                    <a:lnTo>
                      <a:pt x="1033" y="1802"/>
                    </a:lnTo>
                    <a:lnTo>
                      <a:pt x="1033" y="1296"/>
                    </a:lnTo>
                    <a:lnTo>
                      <a:pt x="1033" y="1296"/>
                    </a:lnTo>
                    <a:close/>
                    <a:moveTo>
                      <a:pt x="523" y="987"/>
                    </a:moveTo>
                    <a:lnTo>
                      <a:pt x="540" y="1035"/>
                    </a:lnTo>
                    <a:lnTo>
                      <a:pt x="562" y="1080"/>
                    </a:lnTo>
                    <a:lnTo>
                      <a:pt x="591" y="1123"/>
                    </a:lnTo>
                    <a:lnTo>
                      <a:pt x="622" y="1161"/>
                    </a:lnTo>
                    <a:lnTo>
                      <a:pt x="660" y="1197"/>
                    </a:lnTo>
                    <a:lnTo>
                      <a:pt x="699" y="1225"/>
                    </a:lnTo>
                    <a:lnTo>
                      <a:pt x="744" y="1251"/>
                    </a:lnTo>
                    <a:lnTo>
                      <a:pt x="791" y="1270"/>
                    </a:lnTo>
                    <a:lnTo>
                      <a:pt x="787" y="1296"/>
                    </a:lnTo>
                    <a:lnTo>
                      <a:pt x="787" y="1793"/>
                    </a:lnTo>
                    <a:lnTo>
                      <a:pt x="709" y="1778"/>
                    </a:lnTo>
                    <a:lnTo>
                      <a:pt x="630" y="1755"/>
                    </a:lnTo>
                    <a:lnTo>
                      <a:pt x="557" y="1725"/>
                    </a:lnTo>
                    <a:lnTo>
                      <a:pt x="486" y="1690"/>
                    </a:lnTo>
                    <a:lnTo>
                      <a:pt x="418" y="1648"/>
                    </a:lnTo>
                    <a:lnTo>
                      <a:pt x="354" y="1602"/>
                    </a:lnTo>
                    <a:lnTo>
                      <a:pt x="294" y="1549"/>
                    </a:lnTo>
                    <a:lnTo>
                      <a:pt x="238" y="1493"/>
                    </a:lnTo>
                    <a:lnTo>
                      <a:pt x="189" y="1433"/>
                    </a:lnTo>
                    <a:lnTo>
                      <a:pt x="144" y="1365"/>
                    </a:lnTo>
                    <a:lnTo>
                      <a:pt x="105" y="1298"/>
                    </a:lnTo>
                    <a:lnTo>
                      <a:pt x="71" y="1225"/>
                    </a:lnTo>
                    <a:lnTo>
                      <a:pt x="43" y="1150"/>
                    </a:lnTo>
                    <a:lnTo>
                      <a:pt x="22" y="1069"/>
                    </a:lnTo>
                    <a:lnTo>
                      <a:pt x="9" y="988"/>
                    </a:lnTo>
                    <a:lnTo>
                      <a:pt x="504" y="988"/>
                    </a:lnTo>
                    <a:lnTo>
                      <a:pt x="514" y="987"/>
                    </a:lnTo>
                    <a:lnTo>
                      <a:pt x="523" y="987"/>
                    </a:lnTo>
                    <a:lnTo>
                      <a:pt x="523" y="987"/>
                    </a:lnTo>
                    <a:close/>
                    <a:moveTo>
                      <a:pt x="0" y="0"/>
                    </a:moveTo>
                    <a:lnTo>
                      <a:pt x="502" y="0"/>
                    </a:lnTo>
                    <a:lnTo>
                      <a:pt x="502" y="743"/>
                    </a:lnTo>
                    <a:lnTo>
                      <a:pt x="0" y="743"/>
                    </a:lnTo>
                    <a:lnTo>
                      <a:pt x="0" y="0"/>
                    </a:lnTo>
                    <a:lnTo>
                      <a:pt x="0" y="0"/>
                    </a:lnTo>
                    <a:close/>
                  </a:path>
                </a:pathLst>
              </a:custGeom>
              <a:solidFill>
                <a:srgbClr val="00269E"/>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3371850" y="704850"/>
                <a:ext cx="5441951" cy="5441951"/>
              </a:xfrm>
              <a:custGeom>
                <a:avLst/>
                <a:gdLst>
                  <a:gd name="connsiteX0" fmla="*/ 4581526 w 5441951"/>
                  <a:gd name="connsiteY0" fmla="*/ 5310188 h 5441951"/>
                  <a:gd name="connsiteX1" fmla="*/ 5376863 w 5441951"/>
                  <a:gd name="connsiteY1" fmla="*/ 5310188 h 5441951"/>
                  <a:gd name="connsiteX2" fmla="*/ 5400676 w 5441951"/>
                  <a:gd name="connsiteY2" fmla="*/ 5316538 h 5441951"/>
                  <a:gd name="connsiteX3" fmla="*/ 5421314 w 5441951"/>
                  <a:gd name="connsiteY3" fmla="*/ 5330826 h 5441951"/>
                  <a:gd name="connsiteX4" fmla="*/ 5435601 w 5441951"/>
                  <a:gd name="connsiteY4" fmla="*/ 5353051 h 5441951"/>
                  <a:gd name="connsiteX5" fmla="*/ 5441951 w 5441951"/>
                  <a:gd name="connsiteY5" fmla="*/ 5376863 h 5441951"/>
                  <a:gd name="connsiteX6" fmla="*/ 5435601 w 5441951"/>
                  <a:gd name="connsiteY6" fmla="*/ 5402264 h 5441951"/>
                  <a:gd name="connsiteX7" fmla="*/ 5421314 w 5441951"/>
                  <a:gd name="connsiteY7" fmla="*/ 5424489 h 5441951"/>
                  <a:gd name="connsiteX8" fmla="*/ 5400676 w 5441951"/>
                  <a:gd name="connsiteY8" fmla="*/ 5438776 h 5441951"/>
                  <a:gd name="connsiteX9" fmla="*/ 5376863 w 5441951"/>
                  <a:gd name="connsiteY9" fmla="*/ 5441951 h 5441951"/>
                  <a:gd name="connsiteX10" fmla="*/ 4581526 w 5441951"/>
                  <a:gd name="connsiteY10" fmla="*/ 5441951 h 5441951"/>
                  <a:gd name="connsiteX11" fmla="*/ 4554538 w 5441951"/>
                  <a:gd name="connsiteY11" fmla="*/ 5438776 h 5441951"/>
                  <a:gd name="connsiteX12" fmla="*/ 4533901 w 5441951"/>
                  <a:gd name="connsiteY12" fmla="*/ 5424489 h 5441951"/>
                  <a:gd name="connsiteX13" fmla="*/ 4524376 w 5441951"/>
                  <a:gd name="connsiteY13" fmla="*/ 5402264 h 5441951"/>
                  <a:gd name="connsiteX14" fmla="*/ 4519613 w 5441951"/>
                  <a:gd name="connsiteY14" fmla="*/ 5376863 h 5441951"/>
                  <a:gd name="connsiteX15" fmla="*/ 4524376 w 5441951"/>
                  <a:gd name="connsiteY15" fmla="*/ 5353051 h 5441951"/>
                  <a:gd name="connsiteX16" fmla="*/ 4533901 w 5441951"/>
                  <a:gd name="connsiteY16" fmla="*/ 5330826 h 5441951"/>
                  <a:gd name="connsiteX17" fmla="*/ 4554538 w 5441951"/>
                  <a:gd name="connsiteY17" fmla="*/ 5316538 h 5441951"/>
                  <a:gd name="connsiteX18" fmla="*/ 4581526 w 5441951"/>
                  <a:gd name="connsiteY18" fmla="*/ 3717925 h 5441951"/>
                  <a:gd name="connsiteX19" fmla="*/ 5376863 w 5441951"/>
                  <a:gd name="connsiteY19" fmla="*/ 3717925 h 5441951"/>
                  <a:gd name="connsiteX20" fmla="*/ 5400676 w 5441951"/>
                  <a:gd name="connsiteY20" fmla="*/ 3724275 h 5441951"/>
                  <a:gd name="connsiteX21" fmla="*/ 5421314 w 5441951"/>
                  <a:gd name="connsiteY21" fmla="*/ 3735388 h 5441951"/>
                  <a:gd name="connsiteX22" fmla="*/ 5435601 w 5441951"/>
                  <a:gd name="connsiteY22" fmla="*/ 3757613 h 5441951"/>
                  <a:gd name="connsiteX23" fmla="*/ 5441951 w 5441951"/>
                  <a:gd name="connsiteY23" fmla="*/ 3783013 h 5441951"/>
                  <a:gd name="connsiteX24" fmla="*/ 5435601 w 5441951"/>
                  <a:gd name="connsiteY24" fmla="*/ 3806826 h 5441951"/>
                  <a:gd name="connsiteX25" fmla="*/ 5421314 w 5441951"/>
                  <a:gd name="connsiteY25" fmla="*/ 3829051 h 5441951"/>
                  <a:gd name="connsiteX26" fmla="*/ 5400676 w 5441951"/>
                  <a:gd name="connsiteY26" fmla="*/ 3843338 h 5441951"/>
                  <a:gd name="connsiteX27" fmla="*/ 5376863 w 5441951"/>
                  <a:gd name="connsiteY27" fmla="*/ 3849688 h 5441951"/>
                  <a:gd name="connsiteX28" fmla="*/ 4581526 w 5441951"/>
                  <a:gd name="connsiteY28" fmla="*/ 3849688 h 5441951"/>
                  <a:gd name="connsiteX29" fmla="*/ 4554538 w 5441951"/>
                  <a:gd name="connsiteY29" fmla="*/ 3843338 h 5441951"/>
                  <a:gd name="connsiteX30" fmla="*/ 4533901 w 5441951"/>
                  <a:gd name="connsiteY30" fmla="*/ 3829051 h 5441951"/>
                  <a:gd name="connsiteX31" fmla="*/ 4524376 w 5441951"/>
                  <a:gd name="connsiteY31" fmla="*/ 3806826 h 5441951"/>
                  <a:gd name="connsiteX32" fmla="*/ 4519613 w 5441951"/>
                  <a:gd name="connsiteY32" fmla="*/ 3783013 h 5441951"/>
                  <a:gd name="connsiteX33" fmla="*/ 4524376 w 5441951"/>
                  <a:gd name="connsiteY33" fmla="*/ 3757613 h 5441951"/>
                  <a:gd name="connsiteX34" fmla="*/ 4533901 w 5441951"/>
                  <a:gd name="connsiteY34" fmla="*/ 3735388 h 5441951"/>
                  <a:gd name="connsiteX35" fmla="*/ 4554538 w 5441951"/>
                  <a:gd name="connsiteY35" fmla="*/ 3724275 h 5441951"/>
                  <a:gd name="connsiteX36" fmla="*/ 2733676 w 5441951"/>
                  <a:gd name="connsiteY36" fmla="*/ 2816225 h 5441951"/>
                  <a:gd name="connsiteX37" fmla="*/ 2376488 w 5441951"/>
                  <a:gd name="connsiteY37" fmla="*/ 3179763 h 5441951"/>
                  <a:gd name="connsiteX38" fmla="*/ 2438401 w 5441951"/>
                  <a:gd name="connsiteY38" fmla="*/ 3224213 h 5441951"/>
                  <a:gd name="connsiteX39" fmla="*/ 2503488 w 5441951"/>
                  <a:gd name="connsiteY39" fmla="*/ 3259138 h 5441951"/>
                  <a:gd name="connsiteX40" fmla="*/ 2578101 w 5441951"/>
                  <a:gd name="connsiteY40" fmla="*/ 3286126 h 5441951"/>
                  <a:gd name="connsiteX41" fmla="*/ 2652713 w 5441951"/>
                  <a:gd name="connsiteY41" fmla="*/ 3305176 h 5441951"/>
                  <a:gd name="connsiteX42" fmla="*/ 2730501 w 5441951"/>
                  <a:gd name="connsiteY42" fmla="*/ 3306763 h 5441951"/>
                  <a:gd name="connsiteX43" fmla="*/ 2809876 w 5441951"/>
                  <a:gd name="connsiteY43" fmla="*/ 3305176 h 5441951"/>
                  <a:gd name="connsiteX44" fmla="*/ 2884488 w 5441951"/>
                  <a:gd name="connsiteY44" fmla="*/ 3286126 h 5441951"/>
                  <a:gd name="connsiteX45" fmla="*/ 2959101 w 5441951"/>
                  <a:gd name="connsiteY45" fmla="*/ 3259138 h 5441951"/>
                  <a:gd name="connsiteX46" fmla="*/ 3024188 w 5441951"/>
                  <a:gd name="connsiteY46" fmla="*/ 3224213 h 5441951"/>
                  <a:gd name="connsiteX47" fmla="*/ 3090863 w 5441951"/>
                  <a:gd name="connsiteY47" fmla="*/ 3176588 h 5441951"/>
                  <a:gd name="connsiteX48" fmla="*/ 3173413 w 5441951"/>
                  <a:gd name="connsiteY48" fmla="*/ 2363788 h 5441951"/>
                  <a:gd name="connsiteX49" fmla="*/ 2825750 w 5441951"/>
                  <a:gd name="connsiteY49" fmla="*/ 2724151 h 5441951"/>
                  <a:gd name="connsiteX50" fmla="*/ 3179763 w 5441951"/>
                  <a:gd name="connsiteY50" fmla="*/ 3084513 h 5441951"/>
                  <a:gd name="connsiteX51" fmla="*/ 3224213 w 5441951"/>
                  <a:gd name="connsiteY51" fmla="*/ 3019426 h 5441951"/>
                  <a:gd name="connsiteX52" fmla="*/ 3257550 w 5441951"/>
                  <a:gd name="connsiteY52" fmla="*/ 2949576 h 5441951"/>
                  <a:gd name="connsiteX53" fmla="*/ 3282950 w 5441951"/>
                  <a:gd name="connsiteY53" fmla="*/ 2876551 h 5441951"/>
                  <a:gd name="connsiteX54" fmla="*/ 3295650 w 5441951"/>
                  <a:gd name="connsiteY54" fmla="*/ 2801938 h 5441951"/>
                  <a:gd name="connsiteX55" fmla="*/ 3298825 w 5441951"/>
                  <a:gd name="connsiteY55" fmla="*/ 2724151 h 5441951"/>
                  <a:gd name="connsiteX56" fmla="*/ 3295650 w 5441951"/>
                  <a:gd name="connsiteY56" fmla="*/ 2649538 h 5441951"/>
                  <a:gd name="connsiteX57" fmla="*/ 3278188 w 5441951"/>
                  <a:gd name="connsiteY57" fmla="*/ 2571751 h 5441951"/>
                  <a:gd name="connsiteX58" fmla="*/ 3254375 w 5441951"/>
                  <a:gd name="connsiteY58" fmla="*/ 2500313 h 5441951"/>
                  <a:gd name="connsiteX59" fmla="*/ 3221038 w 5441951"/>
                  <a:gd name="connsiteY59" fmla="*/ 2428876 h 5441951"/>
                  <a:gd name="connsiteX60" fmla="*/ 2289175 w 5441951"/>
                  <a:gd name="connsiteY60" fmla="*/ 2360613 h 5441951"/>
                  <a:gd name="connsiteX61" fmla="*/ 2241550 w 5441951"/>
                  <a:gd name="connsiteY61" fmla="*/ 2425701 h 5441951"/>
                  <a:gd name="connsiteX62" fmla="*/ 2206625 w 5441951"/>
                  <a:gd name="connsiteY62" fmla="*/ 2497138 h 5441951"/>
                  <a:gd name="connsiteX63" fmla="*/ 2182813 w 5441951"/>
                  <a:gd name="connsiteY63" fmla="*/ 2568576 h 5441951"/>
                  <a:gd name="connsiteX64" fmla="*/ 2163763 w 5441951"/>
                  <a:gd name="connsiteY64" fmla="*/ 2649538 h 5441951"/>
                  <a:gd name="connsiteX65" fmla="*/ 2162175 w 5441951"/>
                  <a:gd name="connsiteY65" fmla="*/ 2724151 h 5441951"/>
                  <a:gd name="connsiteX66" fmla="*/ 2163763 w 5441951"/>
                  <a:gd name="connsiteY66" fmla="*/ 2801938 h 5441951"/>
                  <a:gd name="connsiteX67" fmla="*/ 2179638 w 5441951"/>
                  <a:gd name="connsiteY67" fmla="*/ 2878138 h 5441951"/>
                  <a:gd name="connsiteX68" fmla="*/ 2206625 w 5441951"/>
                  <a:gd name="connsiteY68" fmla="*/ 2952751 h 5441951"/>
                  <a:gd name="connsiteX69" fmla="*/ 2238375 w 5441951"/>
                  <a:gd name="connsiteY69" fmla="*/ 3021013 h 5441951"/>
                  <a:gd name="connsiteX70" fmla="*/ 2286000 w 5441951"/>
                  <a:gd name="connsiteY70" fmla="*/ 3090863 h 5441951"/>
                  <a:gd name="connsiteX71" fmla="*/ 2643188 w 5441951"/>
                  <a:gd name="connsiteY71" fmla="*/ 2724151 h 5441951"/>
                  <a:gd name="connsiteX72" fmla="*/ 3956051 w 5441951"/>
                  <a:gd name="connsiteY72" fmla="*/ 2251075 h 5441951"/>
                  <a:gd name="connsiteX73" fmla="*/ 3976689 w 5441951"/>
                  <a:gd name="connsiteY73" fmla="*/ 2254250 h 5441951"/>
                  <a:gd name="connsiteX74" fmla="*/ 3997326 w 5441951"/>
                  <a:gd name="connsiteY74" fmla="*/ 2268538 h 5441951"/>
                  <a:gd name="connsiteX75" fmla="*/ 4013201 w 5441951"/>
                  <a:gd name="connsiteY75" fmla="*/ 2289175 h 5441951"/>
                  <a:gd name="connsiteX76" fmla="*/ 4016376 w 5441951"/>
                  <a:gd name="connsiteY76" fmla="*/ 2316163 h 5441951"/>
                  <a:gd name="connsiteX77" fmla="*/ 4016376 w 5441951"/>
                  <a:gd name="connsiteY77" fmla="*/ 3128963 h 5441951"/>
                  <a:gd name="connsiteX78" fmla="*/ 4013201 w 5441951"/>
                  <a:gd name="connsiteY78" fmla="*/ 3152775 h 5441951"/>
                  <a:gd name="connsiteX79" fmla="*/ 3997326 w 5441951"/>
                  <a:gd name="connsiteY79" fmla="*/ 3173413 h 5441951"/>
                  <a:gd name="connsiteX80" fmla="*/ 3976689 w 5441951"/>
                  <a:gd name="connsiteY80" fmla="*/ 3187700 h 5441951"/>
                  <a:gd name="connsiteX81" fmla="*/ 3956051 w 5441951"/>
                  <a:gd name="connsiteY81" fmla="*/ 3190875 h 5441951"/>
                  <a:gd name="connsiteX82" fmla="*/ 3929063 w 5441951"/>
                  <a:gd name="connsiteY82" fmla="*/ 3187700 h 5441951"/>
                  <a:gd name="connsiteX83" fmla="*/ 3911601 w 5441951"/>
                  <a:gd name="connsiteY83" fmla="*/ 3173413 h 5441951"/>
                  <a:gd name="connsiteX84" fmla="*/ 3897313 w 5441951"/>
                  <a:gd name="connsiteY84" fmla="*/ 3152775 h 5441951"/>
                  <a:gd name="connsiteX85" fmla="*/ 3890963 w 5441951"/>
                  <a:gd name="connsiteY85" fmla="*/ 3128963 h 5441951"/>
                  <a:gd name="connsiteX86" fmla="*/ 3890963 w 5441951"/>
                  <a:gd name="connsiteY86" fmla="*/ 2316163 h 5441951"/>
                  <a:gd name="connsiteX87" fmla="*/ 3897313 w 5441951"/>
                  <a:gd name="connsiteY87" fmla="*/ 2289175 h 5441951"/>
                  <a:gd name="connsiteX88" fmla="*/ 3911601 w 5441951"/>
                  <a:gd name="connsiteY88" fmla="*/ 2268538 h 5441951"/>
                  <a:gd name="connsiteX89" fmla="*/ 3929063 w 5441951"/>
                  <a:gd name="connsiteY89" fmla="*/ 2254250 h 5441951"/>
                  <a:gd name="connsiteX90" fmla="*/ 1500187 w 5441951"/>
                  <a:gd name="connsiteY90" fmla="*/ 2251075 h 5441951"/>
                  <a:gd name="connsiteX91" fmla="*/ 1524000 w 5441951"/>
                  <a:gd name="connsiteY91" fmla="*/ 2254250 h 5441951"/>
                  <a:gd name="connsiteX92" fmla="*/ 1544638 w 5441951"/>
                  <a:gd name="connsiteY92" fmla="*/ 2268538 h 5441951"/>
                  <a:gd name="connsiteX93" fmla="*/ 1557338 w 5441951"/>
                  <a:gd name="connsiteY93" fmla="*/ 2289175 h 5441951"/>
                  <a:gd name="connsiteX94" fmla="*/ 1563688 w 5441951"/>
                  <a:gd name="connsiteY94" fmla="*/ 2316163 h 5441951"/>
                  <a:gd name="connsiteX95" fmla="*/ 1563688 w 5441951"/>
                  <a:gd name="connsiteY95" fmla="*/ 3128963 h 5441951"/>
                  <a:gd name="connsiteX96" fmla="*/ 1557338 w 5441951"/>
                  <a:gd name="connsiteY96" fmla="*/ 3152775 h 5441951"/>
                  <a:gd name="connsiteX97" fmla="*/ 1544638 w 5441951"/>
                  <a:gd name="connsiteY97" fmla="*/ 3173413 h 5441951"/>
                  <a:gd name="connsiteX98" fmla="*/ 1524000 w 5441951"/>
                  <a:gd name="connsiteY98" fmla="*/ 3187700 h 5441951"/>
                  <a:gd name="connsiteX99" fmla="*/ 1500187 w 5441951"/>
                  <a:gd name="connsiteY99" fmla="*/ 3190875 h 5441951"/>
                  <a:gd name="connsiteX100" fmla="*/ 1476375 w 5441951"/>
                  <a:gd name="connsiteY100" fmla="*/ 3187700 h 5441951"/>
                  <a:gd name="connsiteX101" fmla="*/ 1455737 w 5441951"/>
                  <a:gd name="connsiteY101" fmla="*/ 3173413 h 5441951"/>
                  <a:gd name="connsiteX102" fmla="*/ 1441450 w 5441951"/>
                  <a:gd name="connsiteY102" fmla="*/ 3152775 h 5441951"/>
                  <a:gd name="connsiteX103" fmla="*/ 1438275 w 5441951"/>
                  <a:gd name="connsiteY103" fmla="*/ 3128963 h 5441951"/>
                  <a:gd name="connsiteX104" fmla="*/ 1438275 w 5441951"/>
                  <a:gd name="connsiteY104" fmla="*/ 2316163 h 5441951"/>
                  <a:gd name="connsiteX105" fmla="*/ 1441450 w 5441951"/>
                  <a:gd name="connsiteY105" fmla="*/ 2289175 h 5441951"/>
                  <a:gd name="connsiteX106" fmla="*/ 1455737 w 5441951"/>
                  <a:gd name="connsiteY106" fmla="*/ 2268538 h 5441951"/>
                  <a:gd name="connsiteX107" fmla="*/ 1476375 w 5441951"/>
                  <a:gd name="connsiteY107" fmla="*/ 2254250 h 5441951"/>
                  <a:gd name="connsiteX108" fmla="*/ 2730500 w 5441951"/>
                  <a:gd name="connsiteY108" fmla="*/ 2146300 h 5441951"/>
                  <a:gd name="connsiteX109" fmla="*/ 2652713 w 5441951"/>
                  <a:gd name="connsiteY109" fmla="*/ 2152650 h 5441951"/>
                  <a:gd name="connsiteX110" fmla="*/ 2581275 w 5441951"/>
                  <a:gd name="connsiteY110" fmla="*/ 2166938 h 5441951"/>
                  <a:gd name="connsiteX111" fmla="*/ 2509838 w 5441951"/>
                  <a:gd name="connsiteY111" fmla="*/ 2190750 h 5441951"/>
                  <a:gd name="connsiteX112" fmla="*/ 2441575 w 5441951"/>
                  <a:gd name="connsiteY112" fmla="*/ 2227263 h 5441951"/>
                  <a:gd name="connsiteX113" fmla="*/ 2378075 w 5441951"/>
                  <a:gd name="connsiteY113" fmla="*/ 2271713 h 5441951"/>
                  <a:gd name="connsiteX114" fmla="*/ 2733675 w 5441951"/>
                  <a:gd name="connsiteY114" fmla="*/ 2632075 h 5441951"/>
                  <a:gd name="connsiteX115" fmla="*/ 3087688 w 5441951"/>
                  <a:gd name="connsiteY115" fmla="*/ 2274888 h 5441951"/>
                  <a:gd name="connsiteX116" fmla="*/ 3024188 w 5441951"/>
                  <a:gd name="connsiteY116" fmla="*/ 2230438 h 5441951"/>
                  <a:gd name="connsiteX117" fmla="*/ 2955926 w 5441951"/>
                  <a:gd name="connsiteY117" fmla="*/ 2193925 h 5441951"/>
                  <a:gd name="connsiteX118" fmla="*/ 2881313 w 5441951"/>
                  <a:gd name="connsiteY118" fmla="*/ 2166938 h 5441951"/>
                  <a:gd name="connsiteX119" fmla="*/ 2809876 w 5441951"/>
                  <a:gd name="connsiteY119" fmla="*/ 2152650 h 5441951"/>
                  <a:gd name="connsiteX120" fmla="*/ 2730501 w 5441951"/>
                  <a:gd name="connsiteY120" fmla="*/ 2019300 h 5441951"/>
                  <a:gd name="connsiteX121" fmla="*/ 2806701 w 5441951"/>
                  <a:gd name="connsiteY121" fmla="*/ 2020888 h 5441951"/>
                  <a:gd name="connsiteX122" fmla="*/ 2881314 w 5441951"/>
                  <a:gd name="connsiteY122" fmla="*/ 2036763 h 5441951"/>
                  <a:gd name="connsiteX123" fmla="*/ 2955926 w 5441951"/>
                  <a:gd name="connsiteY123" fmla="*/ 2057400 h 5441951"/>
                  <a:gd name="connsiteX124" fmla="*/ 3027364 w 5441951"/>
                  <a:gd name="connsiteY124" fmla="*/ 2084388 h 5441951"/>
                  <a:gd name="connsiteX125" fmla="*/ 3095626 w 5441951"/>
                  <a:gd name="connsiteY125" fmla="*/ 2125663 h 5441951"/>
                  <a:gd name="connsiteX126" fmla="*/ 3163889 w 5441951"/>
                  <a:gd name="connsiteY126" fmla="*/ 2170113 h 5441951"/>
                  <a:gd name="connsiteX127" fmla="*/ 3224214 w 5441951"/>
                  <a:gd name="connsiteY127" fmla="*/ 2227263 h 5441951"/>
                  <a:gd name="connsiteX128" fmla="*/ 3282951 w 5441951"/>
                  <a:gd name="connsiteY128" fmla="*/ 2292350 h 5441951"/>
                  <a:gd name="connsiteX129" fmla="*/ 3330576 w 5441951"/>
                  <a:gd name="connsiteY129" fmla="*/ 2363788 h 5441951"/>
                  <a:gd name="connsiteX130" fmla="*/ 3370264 w 5441951"/>
                  <a:gd name="connsiteY130" fmla="*/ 2441575 h 5441951"/>
                  <a:gd name="connsiteX131" fmla="*/ 3397251 w 5441951"/>
                  <a:gd name="connsiteY131" fmla="*/ 2520950 h 5441951"/>
                  <a:gd name="connsiteX132" fmla="*/ 3417889 w 5441951"/>
                  <a:gd name="connsiteY132" fmla="*/ 2605088 h 5441951"/>
                  <a:gd name="connsiteX133" fmla="*/ 3425826 w 5441951"/>
                  <a:gd name="connsiteY133" fmla="*/ 2686050 h 5441951"/>
                  <a:gd name="connsiteX134" fmla="*/ 3425826 w 5441951"/>
                  <a:gd name="connsiteY134" fmla="*/ 2768600 h 5441951"/>
                  <a:gd name="connsiteX135" fmla="*/ 3417889 w 5441951"/>
                  <a:gd name="connsiteY135" fmla="*/ 2852738 h 5441951"/>
                  <a:gd name="connsiteX136" fmla="*/ 3397251 w 5441951"/>
                  <a:gd name="connsiteY136" fmla="*/ 2935288 h 5441951"/>
                  <a:gd name="connsiteX137" fmla="*/ 3370264 w 5441951"/>
                  <a:gd name="connsiteY137" fmla="*/ 3016250 h 5441951"/>
                  <a:gd name="connsiteX138" fmla="*/ 3330576 w 5441951"/>
                  <a:gd name="connsiteY138" fmla="*/ 3090863 h 5441951"/>
                  <a:gd name="connsiteX139" fmla="*/ 3282951 w 5441951"/>
                  <a:gd name="connsiteY139" fmla="*/ 3162300 h 5441951"/>
                  <a:gd name="connsiteX140" fmla="*/ 3224214 w 5441951"/>
                  <a:gd name="connsiteY140" fmla="*/ 3230563 h 5441951"/>
                  <a:gd name="connsiteX141" fmla="*/ 3163889 w 5441951"/>
                  <a:gd name="connsiteY141" fmla="*/ 3286125 h 5441951"/>
                  <a:gd name="connsiteX142" fmla="*/ 3095626 w 5441951"/>
                  <a:gd name="connsiteY142" fmla="*/ 3330575 h 5441951"/>
                  <a:gd name="connsiteX143" fmla="*/ 3027364 w 5441951"/>
                  <a:gd name="connsiteY143" fmla="*/ 3370263 h 5441951"/>
                  <a:gd name="connsiteX144" fmla="*/ 2955926 w 5441951"/>
                  <a:gd name="connsiteY144" fmla="*/ 3400425 h 5441951"/>
                  <a:gd name="connsiteX145" fmla="*/ 2881314 w 5441951"/>
                  <a:gd name="connsiteY145" fmla="*/ 3421063 h 5441951"/>
                  <a:gd name="connsiteX146" fmla="*/ 2806701 w 5441951"/>
                  <a:gd name="connsiteY146" fmla="*/ 3432175 h 5441951"/>
                  <a:gd name="connsiteX147" fmla="*/ 2730501 w 5441951"/>
                  <a:gd name="connsiteY147" fmla="*/ 3435350 h 5441951"/>
                  <a:gd name="connsiteX148" fmla="*/ 2652713 w 5441951"/>
                  <a:gd name="connsiteY148" fmla="*/ 3432175 h 5441951"/>
                  <a:gd name="connsiteX149" fmla="*/ 2578101 w 5441951"/>
                  <a:gd name="connsiteY149" fmla="*/ 3421063 h 5441951"/>
                  <a:gd name="connsiteX150" fmla="*/ 2503488 w 5441951"/>
                  <a:gd name="connsiteY150" fmla="*/ 3400425 h 5441951"/>
                  <a:gd name="connsiteX151" fmla="*/ 2432051 w 5441951"/>
                  <a:gd name="connsiteY151" fmla="*/ 3370263 h 5441951"/>
                  <a:gd name="connsiteX152" fmla="*/ 2363788 w 5441951"/>
                  <a:gd name="connsiteY152" fmla="*/ 3330575 h 5441951"/>
                  <a:gd name="connsiteX153" fmla="*/ 2298701 w 5441951"/>
                  <a:gd name="connsiteY153" fmla="*/ 3286125 h 5441951"/>
                  <a:gd name="connsiteX154" fmla="*/ 2235201 w 5441951"/>
                  <a:gd name="connsiteY154" fmla="*/ 3230563 h 5441951"/>
                  <a:gd name="connsiteX155" fmla="*/ 2179638 w 5441951"/>
                  <a:gd name="connsiteY155" fmla="*/ 3162300 h 5441951"/>
                  <a:gd name="connsiteX156" fmla="*/ 2132013 w 5441951"/>
                  <a:gd name="connsiteY156" fmla="*/ 3090863 h 5441951"/>
                  <a:gd name="connsiteX157" fmla="*/ 2092326 w 5441951"/>
                  <a:gd name="connsiteY157" fmla="*/ 3016250 h 5441951"/>
                  <a:gd name="connsiteX158" fmla="*/ 2063751 w 5441951"/>
                  <a:gd name="connsiteY158" fmla="*/ 2935288 h 5441951"/>
                  <a:gd name="connsiteX159" fmla="*/ 2044701 w 5441951"/>
                  <a:gd name="connsiteY159" fmla="*/ 2852738 h 5441951"/>
                  <a:gd name="connsiteX160" fmla="*/ 2033588 w 5441951"/>
                  <a:gd name="connsiteY160" fmla="*/ 2768600 h 5441951"/>
                  <a:gd name="connsiteX161" fmla="*/ 2033588 w 5441951"/>
                  <a:gd name="connsiteY161" fmla="*/ 2686050 h 5441951"/>
                  <a:gd name="connsiteX162" fmla="*/ 2044701 w 5441951"/>
                  <a:gd name="connsiteY162" fmla="*/ 2605088 h 5441951"/>
                  <a:gd name="connsiteX163" fmla="*/ 2063751 w 5441951"/>
                  <a:gd name="connsiteY163" fmla="*/ 2520950 h 5441951"/>
                  <a:gd name="connsiteX164" fmla="*/ 2092326 w 5441951"/>
                  <a:gd name="connsiteY164" fmla="*/ 2441575 h 5441951"/>
                  <a:gd name="connsiteX165" fmla="*/ 2132013 w 5441951"/>
                  <a:gd name="connsiteY165" fmla="*/ 2363788 h 5441951"/>
                  <a:gd name="connsiteX166" fmla="*/ 2179638 w 5441951"/>
                  <a:gd name="connsiteY166" fmla="*/ 2292350 h 5441951"/>
                  <a:gd name="connsiteX167" fmla="*/ 2235201 w 5441951"/>
                  <a:gd name="connsiteY167" fmla="*/ 2227263 h 5441951"/>
                  <a:gd name="connsiteX168" fmla="*/ 2298701 w 5441951"/>
                  <a:gd name="connsiteY168" fmla="*/ 2170113 h 5441951"/>
                  <a:gd name="connsiteX169" fmla="*/ 2363788 w 5441951"/>
                  <a:gd name="connsiteY169" fmla="*/ 2125663 h 5441951"/>
                  <a:gd name="connsiteX170" fmla="*/ 2432051 w 5441951"/>
                  <a:gd name="connsiteY170" fmla="*/ 2084388 h 5441951"/>
                  <a:gd name="connsiteX171" fmla="*/ 2503488 w 5441951"/>
                  <a:gd name="connsiteY171" fmla="*/ 2057400 h 5441951"/>
                  <a:gd name="connsiteX172" fmla="*/ 2578101 w 5441951"/>
                  <a:gd name="connsiteY172" fmla="*/ 2036763 h 5441951"/>
                  <a:gd name="connsiteX173" fmla="*/ 2652713 w 5441951"/>
                  <a:gd name="connsiteY173" fmla="*/ 2020888 h 5441951"/>
                  <a:gd name="connsiteX174" fmla="*/ 63500 w 5441951"/>
                  <a:gd name="connsiteY174" fmla="*/ 1574800 h 5441951"/>
                  <a:gd name="connsiteX175" fmla="*/ 860425 w 5441951"/>
                  <a:gd name="connsiteY175" fmla="*/ 1574800 h 5441951"/>
                  <a:gd name="connsiteX176" fmla="*/ 884237 w 5441951"/>
                  <a:gd name="connsiteY176" fmla="*/ 1577975 h 5441951"/>
                  <a:gd name="connsiteX177" fmla="*/ 904875 w 5441951"/>
                  <a:gd name="connsiteY177" fmla="*/ 1592262 h 5441951"/>
                  <a:gd name="connsiteX178" fmla="*/ 917575 w 5441951"/>
                  <a:gd name="connsiteY178" fmla="*/ 1614488 h 5441951"/>
                  <a:gd name="connsiteX179" fmla="*/ 923925 w 5441951"/>
                  <a:gd name="connsiteY179" fmla="*/ 1638300 h 5441951"/>
                  <a:gd name="connsiteX180" fmla="*/ 917575 w 5441951"/>
                  <a:gd name="connsiteY180" fmla="*/ 1658938 h 5441951"/>
                  <a:gd name="connsiteX181" fmla="*/ 904875 w 5441951"/>
                  <a:gd name="connsiteY181" fmla="*/ 1679575 h 5441951"/>
                  <a:gd name="connsiteX182" fmla="*/ 884237 w 5441951"/>
                  <a:gd name="connsiteY182" fmla="*/ 1693863 h 5441951"/>
                  <a:gd name="connsiteX183" fmla="*/ 860425 w 5441951"/>
                  <a:gd name="connsiteY183" fmla="*/ 1700213 h 5441951"/>
                  <a:gd name="connsiteX184" fmla="*/ 63500 w 5441951"/>
                  <a:gd name="connsiteY184" fmla="*/ 1700213 h 5441951"/>
                  <a:gd name="connsiteX185" fmla="*/ 39687 w 5441951"/>
                  <a:gd name="connsiteY185" fmla="*/ 1693863 h 5441951"/>
                  <a:gd name="connsiteX186" fmla="*/ 19050 w 5441951"/>
                  <a:gd name="connsiteY186" fmla="*/ 1679575 h 5441951"/>
                  <a:gd name="connsiteX187" fmla="*/ 3175 w 5441951"/>
                  <a:gd name="connsiteY187" fmla="*/ 1658938 h 5441951"/>
                  <a:gd name="connsiteX188" fmla="*/ 0 w 5441951"/>
                  <a:gd name="connsiteY188" fmla="*/ 1638300 h 5441951"/>
                  <a:gd name="connsiteX189" fmla="*/ 3175 w 5441951"/>
                  <a:gd name="connsiteY189" fmla="*/ 1614488 h 5441951"/>
                  <a:gd name="connsiteX190" fmla="*/ 19050 w 5441951"/>
                  <a:gd name="connsiteY190" fmla="*/ 1592262 h 5441951"/>
                  <a:gd name="connsiteX191" fmla="*/ 39687 w 5441951"/>
                  <a:gd name="connsiteY191" fmla="*/ 1577975 h 5441951"/>
                  <a:gd name="connsiteX192" fmla="*/ 63500 w 5441951"/>
                  <a:gd name="connsiteY192" fmla="*/ 0 h 5441951"/>
                  <a:gd name="connsiteX193" fmla="*/ 860425 w 5441951"/>
                  <a:gd name="connsiteY193" fmla="*/ 0 h 5441951"/>
                  <a:gd name="connsiteX194" fmla="*/ 884237 w 5441951"/>
                  <a:gd name="connsiteY194" fmla="*/ 6350 h 5441951"/>
                  <a:gd name="connsiteX195" fmla="*/ 904875 w 5441951"/>
                  <a:gd name="connsiteY195" fmla="*/ 19050 h 5441951"/>
                  <a:gd name="connsiteX196" fmla="*/ 917575 w 5441951"/>
                  <a:gd name="connsiteY196" fmla="*/ 39688 h 5441951"/>
                  <a:gd name="connsiteX197" fmla="*/ 923925 w 5441951"/>
                  <a:gd name="connsiteY197" fmla="*/ 66675 h 5441951"/>
                  <a:gd name="connsiteX198" fmla="*/ 917575 w 5441951"/>
                  <a:gd name="connsiteY198" fmla="*/ 92076 h 5441951"/>
                  <a:gd name="connsiteX199" fmla="*/ 904875 w 5441951"/>
                  <a:gd name="connsiteY199" fmla="*/ 114301 h 5441951"/>
                  <a:gd name="connsiteX200" fmla="*/ 884237 w 5441951"/>
                  <a:gd name="connsiteY200" fmla="*/ 128588 h 5441951"/>
                  <a:gd name="connsiteX201" fmla="*/ 860425 w 5441951"/>
                  <a:gd name="connsiteY201" fmla="*/ 131763 h 5441951"/>
                  <a:gd name="connsiteX202" fmla="*/ 63500 w 5441951"/>
                  <a:gd name="connsiteY202" fmla="*/ 131763 h 5441951"/>
                  <a:gd name="connsiteX203" fmla="*/ 39687 w 5441951"/>
                  <a:gd name="connsiteY203" fmla="*/ 128588 h 5441951"/>
                  <a:gd name="connsiteX204" fmla="*/ 19050 w 5441951"/>
                  <a:gd name="connsiteY204" fmla="*/ 114301 h 5441951"/>
                  <a:gd name="connsiteX205" fmla="*/ 3175 w 5441951"/>
                  <a:gd name="connsiteY205" fmla="*/ 92076 h 5441951"/>
                  <a:gd name="connsiteX206" fmla="*/ 0 w 5441951"/>
                  <a:gd name="connsiteY206" fmla="*/ 66675 h 5441951"/>
                  <a:gd name="connsiteX207" fmla="*/ 3175 w 5441951"/>
                  <a:gd name="connsiteY207" fmla="*/ 39688 h 5441951"/>
                  <a:gd name="connsiteX208" fmla="*/ 19050 w 5441951"/>
                  <a:gd name="connsiteY208" fmla="*/ 19050 h 5441951"/>
                  <a:gd name="connsiteX209" fmla="*/ 39687 w 5441951"/>
                  <a:gd name="connsiteY209" fmla="*/ 6350 h 54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5441951" h="5441951">
                    <a:moveTo>
                      <a:pt x="4581526" y="5310188"/>
                    </a:moveTo>
                    <a:lnTo>
                      <a:pt x="5376863" y="5310188"/>
                    </a:lnTo>
                    <a:lnTo>
                      <a:pt x="5400676" y="5316538"/>
                    </a:lnTo>
                    <a:lnTo>
                      <a:pt x="5421314" y="5330826"/>
                    </a:lnTo>
                    <a:lnTo>
                      <a:pt x="5435601" y="5353051"/>
                    </a:lnTo>
                    <a:lnTo>
                      <a:pt x="5441951" y="5376863"/>
                    </a:lnTo>
                    <a:lnTo>
                      <a:pt x="5435601" y="5402264"/>
                    </a:lnTo>
                    <a:lnTo>
                      <a:pt x="5421314" y="5424489"/>
                    </a:lnTo>
                    <a:lnTo>
                      <a:pt x="5400676" y="5438776"/>
                    </a:lnTo>
                    <a:lnTo>
                      <a:pt x="5376863" y="5441951"/>
                    </a:lnTo>
                    <a:lnTo>
                      <a:pt x="4581526" y="5441951"/>
                    </a:lnTo>
                    <a:lnTo>
                      <a:pt x="4554538" y="5438776"/>
                    </a:lnTo>
                    <a:lnTo>
                      <a:pt x="4533901" y="5424489"/>
                    </a:lnTo>
                    <a:lnTo>
                      <a:pt x="4524376" y="5402264"/>
                    </a:lnTo>
                    <a:lnTo>
                      <a:pt x="4519613" y="5376863"/>
                    </a:lnTo>
                    <a:lnTo>
                      <a:pt x="4524376" y="5353051"/>
                    </a:lnTo>
                    <a:lnTo>
                      <a:pt x="4533901" y="5330826"/>
                    </a:lnTo>
                    <a:lnTo>
                      <a:pt x="4554538" y="5316538"/>
                    </a:lnTo>
                    <a:close/>
                    <a:moveTo>
                      <a:pt x="4581526" y="3717925"/>
                    </a:moveTo>
                    <a:lnTo>
                      <a:pt x="5376863" y="3717925"/>
                    </a:lnTo>
                    <a:lnTo>
                      <a:pt x="5400676" y="3724275"/>
                    </a:lnTo>
                    <a:lnTo>
                      <a:pt x="5421314" y="3735388"/>
                    </a:lnTo>
                    <a:lnTo>
                      <a:pt x="5435601" y="3757613"/>
                    </a:lnTo>
                    <a:lnTo>
                      <a:pt x="5441951" y="3783013"/>
                    </a:lnTo>
                    <a:lnTo>
                      <a:pt x="5435601" y="3806826"/>
                    </a:lnTo>
                    <a:lnTo>
                      <a:pt x="5421314" y="3829051"/>
                    </a:lnTo>
                    <a:lnTo>
                      <a:pt x="5400676" y="3843338"/>
                    </a:lnTo>
                    <a:lnTo>
                      <a:pt x="5376863" y="3849688"/>
                    </a:lnTo>
                    <a:lnTo>
                      <a:pt x="4581526" y="3849688"/>
                    </a:lnTo>
                    <a:lnTo>
                      <a:pt x="4554538" y="3843338"/>
                    </a:lnTo>
                    <a:lnTo>
                      <a:pt x="4533901" y="3829051"/>
                    </a:lnTo>
                    <a:lnTo>
                      <a:pt x="4524376" y="3806826"/>
                    </a:lnTo>
                    <a:lnTo>
                      <a:pt x="4519613" y="3783013"/>
                    </a:lnTo>
                    <a:lnTo>
                      <a:pt x="4524376" y="3757613"/>
                    </a:lnTo>
                    <a:lnTo>
                      <a:pt x="4533901" y="3735388"/>
                    </a:lnTo>
                    <a:lnTo>
                      <a:pt x="4554538" y="3724275"/>
                    </a:lnTo>
                    <a:close/>
                    <a:moveTo>
                      <a:pt x="2733676" y="2816225"/>
                    </a:moveTo>
                    <a:lnTo>
                      <a:pt x="2376488" y="3179763"/>
                    </a:lnTo>
                    <a:lnTo>
                      <a:pt x="2438401" y="3224213"/>
                    </a:lnTo>
                    <a:lnTo>
                      <a:pt x="2503488" y="3259138"/>
                    </a:lnTo>
                    <a:lnTo>
                      <a:pt x="2578101" y="3286126"/>
                    </a:lnTo>
                    <a:lnTo>
                      <a:pt x="2652713" y="3305176"/>
                    </a:lnTo>
                    <a:lnTo>
                      <a:pt x="2730501" y="3306763"/>
                    </a:lnTo>
                    <a:lnTo>
                      <a:pt x="2809876" y="3305176"/>
                    </a:lnTo>
                    <a:lnTo>
                      <a:pt x="2884488" y="3286126"/>
                    </a:lnTo>
                    <a:lnTo>
                      <a:pt x="2959101" y="3259138"/>
                    </a:lnTo>
                    <a:lnTo>
                      <a:pt x="3024188" y="3224213"/>
                    </a:lnTo>
                    <a:lnTo>
                      <a:pt x="3090863" y="3176588"/>
                    </a:lnTo>
                    <a:close/>
                    <a:moveTo>
                      <a:pt x="3173413" y="2363788"/>
                    </a:moveTo>
                    <a:lnTo>
                      <a:pt x="2825750" y="2724151"/>
                    </a:lnTo>
                    <a:lnTo>
                      <a:pt x="3179763" y="3084513"/>
                    </a:lnTo>
                    <a:lnTo>
                      <a:pt x="3224213" y="3019426"/>
                    </a:lnTo>
                    <a:lnTo>
                      <a:pt x="3257550" y="2949576"/>
                    </a:lnTo>
                    <a:lnTo>
                      <a:pt x="3282950" y="2876551"/>
                    </a:lnTo>
                    <a:lnTo>
                      <a:pt x="3295650" y="2801938"/>
                    </a:lnTo>
                    <a:lnTo>
                      <a:pt x="3298825" y="2724151"/>
                    </a:lnTo>
                    <a:lnTo>
                      <a:pt x="3295650" y="2649538"/>
                    </a:lnTo>
                    <a:lnTo>
                      <a:pt x="3278188" y="2571751"/>
                    </a:lnTo>
                    <a:lnTo>
                      <a:pt x="3254375" y="2500313"/>
                    </a:lnTo>
                    <a:lnTo>
                      <a:pt x="3221038" y="2428876"/>
                    </a:lnTo>
                    <a:close/>
                    <a:moveTo>
                      <a:pt x="2289175" y="2360613"/>
                    </a:moveTo>
                    <a:lnTo>
                      <a:pt x="2241550" y="2425701"/>
                    </a:lnTo>
                    <a:lnTo>
                      <a:pt x="2206625" y="2497138"/>
                    </a:lnTo>
                    <a:lnTo>
                      <a:pt x="2182813" y="2568576"/>
                    </a:lnTo>
                    <a:lnTo>
                      <a:pt x="2163763" y="2649538"/>
                    </a:lnTo>
                    <a:lnTo>
                      <a:pt x="2162175" y="2724151"/>
                    </a:lnTo>
                    <a:lnTo>
                      <a:pt x="2163763" y="2801938"/>
                    </a:lnTo>
                    <a:lnTo>
                      <a:pt x="2179638" y="2878138"/>
                    </a:lnTo>
                    <a:lnTo>
                      <a:pt x="2206625" y="2952751"/>
                    </a:lnTo>
                    <a:lnTo>
                      <a:pt x="2238375" y="3021013"/>
                    </a:lnTo>
                    <a:lnTo>
                      <a:pt x="2286000" y="3090863"/>
                    </a:lnTo>
                    <a:lnTo>
                      <a:pt x="2643188" y="2724151"/>
                    </a:lnTo>
                    <a:close/>
                    <a:moveTo>
                      <a:pt x="3956051" y="2251075"/>
                    </a:moveTo>
                    <a:lnTo>
                      <a:pt x="3976689" y="2254250"/>
                    </a:lnTo>
                    <a:lnTo>
                      <a:pt x="3997326" y="2268538"/>
                    </a:lnTo>
                    <a:lnTo>
                      <a:pt x="4013201" y="2289175"/>
                    </a:lnTo>
                    <a:lnTo>
                      <a:pt x="4016376" y="2316163"/>
                    </a:lnTo>
                    <a:lnTo>
                      <a:pt x="4016376" y="3128963"/>
                    </a:lnTo>
                    <a:lnTo>
                      <a:pt x="4013201" y="3152775"/>
                    </a:lnTo>
                    <a:lnTo>
                      <a:pt x="3997326" y="3173413"/>
                    </a:lnTo>
                    <a:lnTo>
                      <a:pt x="3976689" y="3187700"/>
                    </a:lnTo>
                    <a:lnTo>
                      <a:pt x="3956051" y="3190875"/>
                    </a:lnTo>
                    <a:lnTo>
                      <a:pt x="3929063" y="3187700"/>
                    </a:lnTo>
                    <a:lnTo>
                      <a:pt x="3911601" y="3173413"/>
                    </a:lnTo>
                    <a:lnTo>
                      <a:pt x="3897313" y="3152775"/>
                    </a:lnTo>
                    <a:lnTo>
                      <a:pt x="3890963" y="3128963"/>
                    </a:lnTo>
                    <a:lnTo>
                      <a:pt x="3890963" y="2316163"/>
                    </a:lnTo>
                    <a:lnTo>
                      <a:pt x="3897313" y="2289175"/>
                    </a:lnTo>
                    <a:lnTo>
                      <a:pt x="3911601" y="2268538"/>
                    </a:lnTo>
                    <a:lnTo>
                      <a:pt x="3929063" y="2254250"/>
                    </a:lnTo>
                    <a:close/>
                    <a:moveTo>
                      <a:pt x="1500187" y="2251075"/>
                    </a:moveTo>
                    <a:lnTo>
                      <a:pt x="1524000" y="2254250"/>
                    </a:lnTo>
                    <a:lnTo>
                      <a:pt x="1544638" y="2268538"/>
                    </a:lnTo>
                    <a:lnTo>
                      <a:pt x="1557338" y="2289175"/>
                    </a:lnTo>
                    <a:lnTo>
                      <a:pt x="1563688" y="2316163"/>
                    </a:lnTo>
                    <a:lnTo>
                      <a:pt x="1563688" y="3128963"/>
                    </a:lnTo>
                    <a:lnTo>
                      <a:pt x="1557338" y="3152775"/>
                    </a:lnTo>
                    <a:lnTo>
                      <a:pt x="1544638" y="3173413"/>
                    </a:lnTo>
                    <a:lnTo>
                      <a:pt x="1524000" y="3187700"/>
                    </a:lnTo>
                    <a:lnTo>
                      <a:pt x="1500187" y="3190875"/>
                    </a:lnTo>
                    <a:lnTo>
                      <a:pt x="1476375" y="3187700"/>
                    </a:lnTo>
                    <a:lnTo>
                      <a:pt x="1455737" y="3173413"/>
                    </a:lnTo>
                    <a:lnTo>
                      <a:pt x="1441450" y="3152775"/>
                    </a:lnTo>
                    <a:lnTo>
                      <a:pt x="1438275" y="3128963"/>
                    </a:lnTo>
                    <a:lnTo>
                      <a:pt x="1438275" y="2316163"/>
                    </a:lnTo>
                    <a:lnTo>
                      <a:pt x="1441450" y="2289175"/>
                    </a:lnTo>
                    <a:lnTo>
                      <a:pt x="1455737" y="2268538"/>
                    </a:lnTo>
                    <a:lnTo>
                      <a:pt x="1476375" y="2254250"/>
                    </a:lnTo>
                    <a:close/>
                    <a:moveTo>
                      <a:pt x="2730500" y="2146300"/>
                    </a:moveTo>
                    <a:lnTo>
                      <a:pt x="2652713" y="2152650"/>
                    </a:lnTo>
                    <a:lnTo>
                      <a:pt x="2581275" y="2166938"/>
                    </a:lnTo>
                    <a:lnTo>
                      <a:pt x="2509838" y="2190750"/>
                    </a:lnTo>
                    <a:lnTo>
                      <a:pt x="2441575" y="2227263"/>
                    </a:lnTo>
                    <a:lnTo>
                      <a:pt x="2378075" y="2271713"/>
                    </a:lnTo>
                    <a:lnTo>
                      <a:pt x="2733675" y="2632075"/>
                    </a:lnTo>
                    <a:lnTo>
                      <a:pt x="3087688" y="2274888"/>
                    </a:lnTo>
                    <a:lnTo>
                      <a:pt x="3024188" y="2230438"/>
                    </a:lnTo>
                    <a:lnTo>
                      <a:pt x="2955926" y="2193925"/>
                    </a:lnTo>
                    <a:lnTo>
                      <a:pt x="2881313" y="2166938"/>
                    </a:lnTo>
                    <a:lnTo>
                      <a:pt x="2809876" y="2152650"/>
                    </a:lnTo>
                    <a:close/>
                    <a:moveTo>
                      <a:pt x="2730501" y="2019300"/>
                    </a:moveTo>
                    <a:lnTo>
                      <a:pt x="2806701" y="2020888"/>
                    </a:lnTo>
                    <a:lnTo>
                      <a:pt x="2881314" y="2036763"/>
                    </a:lnTo>
                    <a:lnTo>
                      <a:pt x="2955926" y="2057400"/>
                    </a:lnTo>
                    <a:lnTo>
                      <a:pt x="3027364" y="2084388"/>
                    </a:lnTo>
                    <a:lnTo>
                      <a:pt x="3095626" y="2125663"/>
                    </a:lnTo>
                    <a:lnTo>
                      <a:pt x="3163889" y="2170113"/>
                    </a:lnTo>
                    <a:lnTo>
                      <a:pt x="3224214" y="2227263"/>
                    </a:lnTo>
                    <a:lnTo>
                      <a:pt x="3282951" y="2292350"/>
                    </a:lnTo>
                    <a:lnTo>
                      <a:pt x="3330576" y="2363788"/>
                    </a:lnTo>
                    <a:lnTo>
                      <a:pt x="3370264" y="2441575"/>
                    </a:lnTo>
                    <a:lnTo>
                      <a:pt x="3397251" y="2520950"/>
                    </a:lnTo>
                    <a:lnTo>
                      <a:pt x="3417889" y="2605088"/>
                    </a:lnTo>
                    <a:lnTo>
                      <a:pt x="3425826" y="2686050"/>
                    </a:lnTo>
                    <a:lnTo>
                      <a:pt x="3425826" y="2768600"/>
                    </a:lnTo>
                    <a:lnTo>
                      <a:pt x="3417889" y="2852738"/>
                    </a:lnTo>
                    <a:lnTo>
                      <a:pt x="3397251" y="2935288"/>
                    </a:lnTo>
                    <a:lnTo>
                      <a:pt x="3370264" y="3016250"/>
                    </a:lnTo>
                    <a:lnTo>
                      <a:pt x="3330576" y="3090863"/>
                    </a:lnTo>
                    <a:lnTo>
                      <a:pt x="3282951" y="3162300"/>
                    </a:lnTo>
                    <a:lnTo>
                      <a:pt x="3224214" y="3230563"/>
                    </a:lnTo>
                    <a:lnTo>
                      <a:pt x="3163889" y="3286125"/>
                    </a:lnTo>
                    <a:lnTo>
                      <a:pt x="3095626" y="3330575"/>
                    </a:lnTo>
                    <a:lnTo>
                      <a:pt x="3027364" y="3370263"/>
                    </a:lnTo>
                    <a:lnTo>
                      <a:pt x="2955926" y="3400425"/>
                    </a:lnTo>
                    <a:lnTo>
                      <a:pt x="2881314" y="3421063"/>
                    </a:lnTo>
                    <a:lnTo>
                      <a:pt x="2806701" y="3432175"/>
                    </a:lnTo>
                    <a:lnTo>
                      <a:pt x="2730501" y="3435350"/>
                    </a:lnTo>
                    <a:lnTo>
                      <a:pt x="2652713" y="3432175"/>
                    </a:lnTo>
                    <a:lnTo>
                      <a:pt x="2578101" y="3421063"/>
                    </a:lnTo>
                    <a:lnTo>
                      <a:pt x="2503488" y="3400425"/>
                    </a:lnTo>
                    <a:lnTo>
                      <a:pt x="2432051" y="3370263"/>
                    </a:lnTo>
                    <a:lnTo>
                      <a:pt x="2363788" y="3330575"/>
                    </a:lnTo>
                    <a:lnTo>
                      <a:pt x="2298701" y="3286125"/>
                    </a:lnTo>
                    <a:lnTo>
                      <a:pt x="2235201" y="3230563"/>
                    </a:lnTo>
                    <a:lnTo>
                      <a:pt x="2179638" y="3162300"/>
                    </a:lnTo>
                    <a:lnTo>
                      <a:pt x="2132013" y="3090863"/>
                    </a:lnTo>
                    <a:lnTo>
                      <a:pt x="2092326" y="3016250"/>
                    </a:lnTo>
                    <a:lnTo>
                      <a:pt x="2063751" y="2935288"/>
                    </a:lnTo>
                    <a:lnTo>
                      <a:pt x="2044701" y="2852738"/>
                    </a:lnTo>
                    <a:lnTo>
                      <a:pt x="2033588" y="2768600"/>
                    </a:lnTo>
                    <a:lnTo>
                      <a:pt x="2033588" y="2686050"/>
                    </a:lnTo>
                    <a:lnTo>
                      <a:pt x="2044701" y="2605088"/>
                    </a:lnTo>
                    <a:lnTo>
                      <a:pt x="2063751" y="2520950"/>
                    </a:lnTo>
                    <a:lnTo>
                      <a:pt x="2092326" y="2441575"/>
                    </a:lnTo>
                    <a:lnTo>
                      <a:pt x="2132013" y="2363788"/>
                    </a:lnTo>
                    <a:lnTo>
                      <a:pt x="2179638" y="2292350"/>
                    </a:lnTo>
                    <a:lnTo>
                      <a:pt x="2235201" y="2227263"/>
                    </a:lnTo>
                    <a:lnTo>
                      <a:pt x="2298701" y="2170113"/>
                    </a:lnTo>
                    <a:lnTo>
                      <a:pt x="2363788" y="2125663"/>
                    </a:lnTo>
                    <a:lnTo>
                      <a:pt x="2432051" y="2084388"/>
                    </a:lnTo>
                    <a:lnTo>
                      <a:pt x="2503488" y="2057400"/>
                    </a:lnTo>
                    <a:lnTo>
                      <a:pt x="2578101" y="2036763"/>
                    </a:lnTo>
                    <a:lnTo>
                      <a:pt x="2652713" y="2020888"/>
                    </a:lnTo>
                    <a:close/>
                    <a:moveTo>
                      <a:pt x="63500" y="1574800"/>
                    </a:moveTo>
                    <a:lnTo>
                      <a:pt x="860425" y="1574800"/>
                    </a:lnTo>
                    <a:lnTo>
                      <a:pt x="884237" y="1577975"/>
                    </a:lnTo>
                    <a:lnTo>
                      <a:pt x="904875" y="1592262"/>
                    </a:lnTo>
                    <a:lnTo>
                      <a:pt x="917575" y="1614488"/>
                    </a:lnTo>
                    <a:lnTo>
                      <a:pt x="923925" y="1638300"/>
                    </a:lnTo>
                    <a:lnTo>
                      <a:pt x="917575" y="1658938"/>
                    </a:lnTo>
                    <a:lnTo>
                      <a:pt x="904875" y="1679575"/>
                    </a:lnTo>
                    <a:lnTo>
                      <a:pt x="884237" y="1693863"/>
                    </a:lnTo>
                    <a:lnTo>
                      <a:pt x="860425" y="1700213"/>
                    </a:lnTo>
                    <a:lnTo>
                      <a:pt x="63500" y="1700213"/>
                    </a:lnTo>
                    <a:lnTo>
                      <a:pt x="39687" y="1693863"/>
                    </a:lnTo>
                    <a:lnTo>
                      <a:pt x="19050" y="1679575"/>
                    </a:lnTo>
                    <a:lnTo>
                      <a:pt x="3175" y="1658938"/>
                    </a:lnTo>
                    <a:lnTo>
                      <a:pt x="0" y="1638300"/>
                    </a:lnTo>
                    <a:lnTo>
                      <a:pt x="3175" y="1614488"/>
                    </a:lnTo>
                    <a:lnTo>
                      <a:pt x="19050" y="1592262"/>
                    </a:lnTo>
                    <a:lnTo>
                      <a:pt x="39687" y="1577975"/>
                    </a:lnTo>
                    <a:close/>
                    <a:moveTo>
                      <a:pt x="63500" y="0"/>
                    </a:moveTo>
                    <a:lnTo>
                      <a:pt x="860425" y="0"/>
                    </a:lnTo>
                    <a:lnTo>
                      <a:pt x="884237" y="6350"/>
                    </a:lnTo>
                    <a:lnTo>
                      <a:pt x="904875" y="19050"/>
                    </a:lnTo>
                    <a:lnTo>
                      <a:pt x="917575" y="39688"/>
                    </a:lnTo>
                    <a:lnTo>
                      <a:pt x="923925" y="66675"/>
                    </a:lnTo>
                    <a:lnTo>
                      <a:pt x="917575" y="92076"/>
                    </a:lnTo>
                    <a:lnTo>
                      <a:pt x="904875" y="114301"/>
                    </a:lnTo>
                    <a:lnTo>
                      <a:pt x="884237" y="128588"/>
                    </a:lnTo>
                    <a:lnTo>
                      <a:pt x="860425" y="131763"/>
                    </a:lnTo>
                    <a:lnTo>
                      <a:pt x="63500" y="131763"/>
                    </a:lnTo>
                    <a:lnTo>
                      <a:pt x="39687" y="128588"/>
                    </a:lnTo>
                    <a:lnTo>
                      <a:pt x="19050" y="114301"/>
                    </a:lnTo>
                    <a:lnTo>
                      <a:pt x="3175" y="92076"/>
                    </a:lnTo>
                    <a:lnTo>
                      <a:pt x="0" y="66675"/>
                    </a:lnTo>
                    <a:lnTo>
                      <a:pt x="3175" y="39688"/>
                    </a:lnTo>
                    <a:lnTo>
                      <a:pt x="19050" y="19050"/>
                    </a:lnTo>
                    <a:lnTo>
                      <a:pt x="39687" y="6350"/>
                    </a:lnTo>
                    <a:close/>
                  </a:path>
                </a:pathLst>
              </a:custGeom>
              <a:solidFill>
                <a:srgbClr val="00104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55" name="Group 54"/>
          <p:cNvGrpSpPr>
            <a:grpSpLocks noChangeAspect="1"/>
          </p:cNvGrpSpPr>
          <p:nvPr/>
        </p:nvGrpSpPr>
        <p:grpSpPr>
          <a:xfrm>
            <a:off x="629400" y="5451513"/>
            <a:ext cx="730842" cy="731520"/>
            <a:chOff x="5273803" y="2606040"/>
            <a:chExt cx="1644396" cy="1645920"/>
          </a:xfrm>
        </p:grpSpPr>
        <p:sp>
          <p:nvSpPr>
            <p:cNvPr id="56" name="AutoShape 38">
              <a:extLst>
                <a:ext uri="{FF2B5EF4-FFF2-40B4-BE49-F238E27FC236}">
                  <a16:creationId xmlns:a16="http://schemas.microsoft.com/office/drawing/2014/main" id="{2EC54AC0-8829-4CC6-B917-26BF81442D4F}"/>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5377816" y="2865501"/>
              <a:ext cx="1434846" cy="1099185"/>
              <a:chOff x="5377816" y="2865501"/>
              <a:chExt cx="1434846" cy="1099185"/>
            </a:xfrm>
          </p:grpSpPr>
          <p:sp>
            <p:nvSpPr>
              <p:cNvPr id="58" name="Freeform 40">
                <a:extLst>
                  <a:ext uri="{FF2B5EF4-FFF2-40B4-BE49-F238E27FC236}">
                    <a16:creationId xmlns:a16="http://schemas.microsoft.com/office/drawing/2014/main" id="{D57879F5-9B1E-462F-9BDA-EED0EB7A4B61}"/>
                  </a:ext>
                </a:extLst>
              </p:cNvPr>
              <p:cNvSpPr>
                <a:spLocks noEditPoints="1"/>
              </p:cNvSpPr>
              <p:nvPr/>
            </p:nvSpPr>
            <p:spPr bwMode="auto">
              <a:xfrm>
                <a:off x="5377816" y="2865501"/>
                <a:ext cx="1434846" cy="1099185"/>
              </a:xfrm>
              <a:custGeom>
                <a:avLst/>
                <a:gdLst>
                  <a:gd name="T0" fmla="*/ 169 w 2010"/>
                  <a:gd name="T1" fmla="*/ 1334 h 1539"/>
                  <a:gd name="T2" fmla="*/ 470 w 2010"/>
                  <a:gd name="T3" fmla="*/ 1306 h 1539"/>
                  <a:gd name="T4" fmla="*/ 938 w 2010"/>
                  <a:gd name="T5" fmla="*/ 1306 h 1539"/>
                  <a:gd name="T6" fmla="*/ 637 w 2010"/>
                  <a:gd name="T7" fmla="*/ 1334 h 1539"/>
                  <a:gd name="T8" fmla="*/ 936 w 2010"/>
                  <a:gd name="T9" fmla="*/ 1337 h 1539"/>
                  <a:gd name="T10" fmla="*/ 1072 w 2010"/>
                  <a:gd name="T11" fmla="*/ 1306 h 1539"/>
                  <a:gd name="T12" fmla="*/ 1373 w 2010"/>
                  <a:gd name="T13" fmla="*/ 1334 h 1539"/>
                  <a:gd name="T14" fmla="*/ 1875 w 2010"/>
                  <a:gd name="T15" fmla="*/ 1306 h 1539"/>
                  <a:gd name="T16" fmla="*/ 1573 w 2010"/>
                  <a:gd name="T17" fmla="*/ 1334 h 1539"/>
                  <a:gd name="T18" fmla="*/ 1872 w 2010"/>
                  <a:gd name="T19" fmla="*/ 1337 h 1539"/>
                  <a:gd name="T20" fmla="*/ 468 w 2010"/>
                  <a:gd name="T21" fmla="*/ 948 h 1539"/>
                  <a:gd name="T22" fmla="*/ 138 w 2010"/>
                  <a:gd name="T23" fmla="*/ 948 h 1539"/>
                  <a:gd name="T24" fmla="*/ 938 w 2010"/>
                  <a:gd name="T25" fmla="*/ 917 h 1539"/>
                  <a:gd name="T26" fmla="*/ 637 w 2010"/>
                  <a:gd name="T27" fmla="*/ 945 h 1539"/>
                  <a:gd name="T28" fmla="*/ 936 w 2010"/>
                  <a:gd name="T29" fmla="*/ 948 h 1539"/>
                  <a:gd name="T30" fmla="*/ 1404 w 2010"/>
                  <a:gd name="T31" fmla="*/ 948 h 1539"/>
                  <a:gd name="T32" fmla="*/ 1074 w 2010"/>
                  <a:gd name="T33" fmla="*/ 948 h 1539"/>
                  <a:gd name="T34" fmla="*/ 1875 w 2010"/>
                  <a:gd name="T35" fmla="*/ 917 h 1539"/>
                  <a:gd name="T36" fmla="*/ 1573 w 2010"/>
                  <a:gd name="T37" fmla="*/ 945 h 1539"/>
                  <a:gd name="T38" fmla="*/ 1872 w 2010"/>
                  <a:gd name="T39" fmla="*/ 948 h 1539"/>
                  <a:gd name="T40" fmla="*/ 1999 w 2010"/>
                  <a:gd name="T41" fmla="*/ 1531 h 1539"/>
                  <a:gd name="T42" fmla="*/ 1670 w 2010"/>
                  <a:gd name="T43" fmla="*/ 1531 h 1539"/>
                  <a:gd name="T44" fmla="*/ 343 w 2010"/>
                  <a:gd name="T45" fmla="*/ 1500 h 1539"/>
                  <a:gd name="T46" fmla="*/ 42 w 2010"/>
                  <a:gd name="T47" fmla="*/ 1528 h 1539"/>
                  <a:gd name="T48" fmla="*/ 340 w 2010"/>
                  <a:gd name="T49" fmla="*/ 1531 h 1539"/>
                  <a:gd name="T50" fmla="*/ 1170 w 2010"/>
                  <a:gd name="T51" fmla="*/ 1531 h 1539"/>
                  <a:gd name="T52" fmla="*/ 840 w 2010"/>
                  <a:gd name="T53" fmla="*/ 1531 h 1539"/>
                  <a:gd name="T54" fmla="*/ 758 w 2010"/>
                  <a:gd name="T55" fmla="*/ 1500 h 1539"/>
                  <a:gd name="T56" fmla="*/ 456 w 2010"/>
                  <a:gd name="T57" fmla="*/ 1528 h 1539"/>
                  <a:gd name="T58" fmla="*/ 755 w 2010"/>
                  <a:gd name="T59" fmla="*/ 1531 h 1539"/>
                  <a:gd name="T60" fmla="*/ 1585 w 2010"/>
                  <a:gd name="T61" fmla="*/ 1531 h 1539"/>
                  <a:gd name="T62" fmla="*/ 1255 w 2010"/>
                  <a:gd name="T63" fmla="*/ 1531 h 1539"/>
                  <a:gd name="T64" fmla="*/ 2002 w 2010"/>
                  <a:gd name="T65" fmla="*/ 1111 h 1539"/>
                  <a:gd name="T66" fmla="*/ 1701 w 2010"/>
                  <a:gd name="T67" fmla="*/ 1139 h 1539"/>
                  <a:gd name="T68" fmla="*/ 1999 w 2010"/>
                  <a:gd name="T69" fmla="*/ 1142 h 1539"/>
                  <a:gd name="T70" fmla="*/ 8 w 2010"/>
                  <a:gd name="T71" fmla="*/ 1111 h 1539"/>
                  <a:gd name="T72" fmla="*/ 309 w 2010"/>
                  <a:gd name="T73" fmla="*/ 1139 h 1539"/>
                  <a:gd name="T74" fmla="*/ 1172 w 2010"/>
                  <a:gd name="T75" fmla="*/ 1111 h 1539"/>
                  <a:gd name="T76" fmla="*/ 871 w 2010"/>
                  <a:gd name="T77" fmla="*/ 1139 h 1539"/>
                  <a:gd name="T78" fmla="*/ 1170 w 2010"/>
                  <a:gd name="T79" fmla="*/ 1142 h 1539"/>
                  <a:gd name="T80" fmla="*/ 423 w 2010"/>
                  <a:gd name="T81" fmla="*/ 1111 h 1539"/>
                  <a:gd name="T82" fmla="*/ 724 w 2010"/>
                  <a:gd name="T83" fmla="*/ 1139 h 1539"/>
                  <a:gd name="T84" fmla="*/ 1587 w 2010"/>
                  <a:gd name="T85" fmla="*/ 1111 h 1539"/>
                  <a:gd name="T86" fmla="*/ 1286 w 2010"/>
                  <a:gd name="T87" fmla="*/ 1139 h 1539"/>
                  <a:gd name="T88" fmla="*/ 1585 w 2010"/>
                  <a:gd name="T89" fmla="*/ 1142 h 1539"/>
                  <a:gd name="T90" fmla="*/ 532 w 2010"/>
                  <a:gd name="T91" fmla="*/ 0 h 1539"/>
                  <a:gd name="T92" fmla="*/ 1478 w 2010"/>
                  <a:gd name="T93" fmla="*/ 618 h 1539"/>
                  <a:gd name="T94" fmla="*/ 1456 w 2010"/>
                  <a:gd name="T95" fmla="*/ 574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10" h="1539">
                    <a:moveTo>
                      <a:pt x="454" y="1342"/>
                    </a:moveTo>
                    <a:cubicBezTo>
                      <a:pt x="447" y="1342"/>
                      <a:pt x="441" y="1339"/>
                      <a:pt x="437" y="1334"/>
                    </a:cubicBezTo>
                    <a:cubicBezTo>
                      <a:pt x="403" y="1294"/>
                      <a:pt x="355" y="1272"/>
                      <a:pt x="303" y="1272"/>
                    </a:cubicBezTo>
                    <a:cubicBezTo>
                      <a:pt x="251" y="1272"/>
                      <a:pt x="202" y="1294"/>
                      <a:pt x="169" y="1334"/>
                    </a:cubicBezTo>
                    <a:cubicBezTo>
                      <a:pt x="161" y="1343"/>
                      <a:pt x="147" y="1344"/>
                      <a:pt x="138" y="1337"/>
                    </a:cubicBezTo>
                    <a:cubicBezTo>
                      <a:pt x="129" y="1329"/>
                      <a:pt x="128" y="1315"/>
                      <a:pt x="135" y="1306"/>
                    </a:cubicBezTo>
                    <a:cubicBezTo>
                      <a:pt x="177" y="1256"/>
                      <a:pt x="238" y="1228"/>
                      <a:pt x="303" y="1228"/>
                    </a:cubicBezTo>
                    <a:cubicBezTo>
                      <a:pt x="368" y="1228"/>
                      <a:pt x="429" y="1256"/>
                      <a:pt x="470" y="1306"/>
                    </a:cubicBezTo>
                    <a:cubicBezTo>
                      <a:pt x="478" y="1315"/>
                      <a:pt x="477" y="1329"/>
                      <a:pt x="468" y="1337"/>
                    </a:cubicBezTo>
                    <a:cubicBezTo>
                      <a:pt x="464" y="1340"/>
                      <a:pt x="458" y="1342"/>
                      <a:pt x="454" y="1342"/>
                    </a:cubicBezTo>
                    <a:close/>
                    <a:moveTo>
                      <a:pt x="936" y="1337"/>
                    </a:moveTo>
                    <a:cubicBezTo>
                      <a:pt x="945" y="1329"/>
                      <a:pt x="946" y="1315"/>
                      <a:pt x="938" y="1306"/>
                    </a:cubicBezTo>
                    <a:cubicBezTo>
                      <a:pt x="897" y="1256"/>
                      <a:pt x="836" y="1228"/>
                      <a:pt x="771" y="1228"/>
                    </a:cubicBezTo>
                    <a:cubicBezTo>
                      <a:pt x="706" y="1228"/>
                      <a:pt x="645" y="1256"/>
                      <a:pt x="603" y="1306"/>
                    </a:cubicBezTo>
                    <a:cubicBezTo>
                      <a:pt x="596" y="1315"/>
                      <a:pt x="597" y="1329"/>
                      <a:pt x="606" y="1337"/>
                    </a:cubicBezTo>
                    <a:cubicBezTo>
                      <a:pt x="615" y="1344"/>
                      <a:pt x="629" y="1343"/>
                      <a:pt x="637" y="1334"/>
                    </a:cubicBezTo>
                    <a:cubicBezTo>
                      <a:pt x="670" y="1294"/>
                      <a:pt x="719" y="1272"/>
                      <a:pt x="771" y="1272"/>
                    </a:cubicBezTo>
                    <a:cubicBezTo>
                      <a:pt x="823" y="1272"/>
                      <a:pt x="871" y="1294"/>
                      <a:pt x="905" y="1334"/>
                    </a:cubicBezTo>
                    <a:cubicBezTo>
                      <a:pt x="909" y="1339"/>
                      <a:pt x="915" y="1342"/>
                      <a:pt x="922" y="1342"/>
                    </a:cubicBezTo>
                    <a:cubicBezTo>
                      <a:pt x="927" y="1342"/>
                      <a:pt x="932" y="1340"/>
                      <a:pt x="936" y="1337"/>
                    </a:cubicBezTo>
                    <a:close/>
                    <a:moveTo>
                      <a:pt x="1404" y="1337"/>
                    </a:moveTo>
                    <a:cubicBezTo>
                      <a:pt x="1413" y="1329"/>
                      <a:pt x="1414" y="1315"/>
                      <a:pt x="1407" y="1306"/>
                    </a:cubicBezTo>
                    <a:cubicBezTo>
                      <a:pt x="1365" y="1256"/>
                      <a:pt x="1304" y="1228"/>
                      <a:pt x="1239" y="1228"/>
                    </a:cubicBezTo>
                    <a:cubicBezTo>
                      <a:pt x="1174" y="1228"/>
                      <a:pt x="1113" y="1256"/>
                      <a:pt x="1072" y="1306"/>
                    </a:cubicBezTo>
                    <a:cubicBezTo>
                      <a:pt x="1064" y="1315"/>
                      <a:pt x="1065" y="1329"/>
                      <a:pt x="1074" y="1337"/>
                    </a:cubicBezTo>
                    <a:cubicBezTo>
                      <a:pt x="1084" y="1344"/>
                      <a:pt x="1097" y="1343"/>
                      <a:pt x="1105" y="1334"/>
                    </a:cubicBezTo>
                    <a:cubicBezTo>
                      <a:pt x="1139" y="1294"/>
                      <a:pt x="1187" y="1272"/>
                      <a:pt x="1239" y="1272"/>
                    </a:cubicBezTo>
                    <a:cubicBezTo>
                      <a:pt x="1291" y="1272"/>
                      <a:pt x="1340" y="1294"/>
                      <a:pt x="1373" y="1334"/>
                    </a:cubicBezTo>
                    <a:cubicBezTo>
                      <a:pt x="1377" y="1339"/>
                      <a:pt x="1383" y="1342"/>
                      <a:pt x="1390" y="1342"/>
                    </a:cubicBezTo>
                    <a:cubicBezTo>
                      <a:pt x="1395" y="1342"/>
                      <a:pt x="1400" y="1340"/>
                      <a:pt x="1404" y="1337"/>
                    </a:cubicBezTo>
                    <a:close/>
                    <a:moveTo>
                      <a:pt x="1872" y="1337"/>
                    </a:moveTo>
                    <a:cubicBezTo>
                      <a:pt x="1881" y="1329"/>
                      <a:pt x="1882" y="1315"/>
                      <a:pt x="1875" y="1306"/>
                    </a:cubicBezTo>
                    <a:cubicBezTo>
                      <a:pt x="1833" y="1256"/>
                      <a:pt x="1772" y="1228"/>
                      <a:pt x="1707" y="1228"/>
                    </a:cubicBezTo>
                    <a:cubicBezTo>
                      <a:pt x="1642" y="1228"/>
                      <a:pt x="1581" y="1256"/>
                      <a:pt x="1540" y="1306"/>
                    </a:cubicBezTo>
                    <a:cubicBezTo>
                      <a:pt x="1532" y="1315"/>
                      <a:pt x="1533" y="1329"/>
                      <a:pt x="1542" y="1337"/>
                    </a:cubicBezTo>
                    <a:cubicBezTo>
                      <a:pt x="1552" y="1344"/>
                      <a:pt x="1566" y="1343"/>
                      <a:pt x="1573" y="1334"/>
                    </a:cubicBezTo>
                    <a:cubicBezTo>
                      <a:pt x="1607" y="1294"/>
                      <a:pt x="1655" y="1272"/>
                      <a:pt x="1707" y="1272"/>
                    </a:cubicBezTo>
                    <a:cubicBezTo>
                      <a:pt x="1759" y="1272"/>
                      <a:pt x="1808" y="1294"/>
                      <a:pt x="1841" y="1334"/>
                    </a:cubicBezTo>
                    <a:cubicBezTo>
                      <a:pt x="1845" y="1339"/>
                      <a:pt x="1852" y="1342"/>
                      <a:pt x="1858" y="1342"/>
                    </a:cubicBezTo>
                    <a:cubicBezTo>
                      <a:pt x="1863" y="1342"/>
                      <a:pt x="1868" y="1340"/>
                      <a:pt x="1872" y="1337"/>
                    </a:cubicBezTo>
                    <a:close/>
                    <a:moveTo>
                      <a:pt x="169" y="945"/>
                    </a:moveTo>
                    <a:cubicBezTo>
                      <a:pt x="202" y="905"/>
                      <a:pt x="251" y="883"/>
                      <a:pt x="303" y="883"/>
                    </a:cubicBezTo>
                    <a:cubicBezTo>
                      <a:pt x="355" y="883"/>
                      <a:pt x="403" y="905"/>
                      <a:pt x="437" y="945"/>
                    </a:cubicBezTo>
                    <a:cubicBezTo>
                      <a:pt x="444" y="954"/>
                      <a:pt x="458" y="955"/>
                      <a:pt x="468" y="948"/>
                    </a:cubicBezTo>
                    <a:cubicBezTo>
                      <a:pt x="477" y="940"/>
                      <a:pt x="478" y="926"/>
                      <a:pt x="470" y="917"/>
                    </a:cubicBezTo>
                    <a:cubicBezTo>
                      <a:pt x="429" y="867"/>
                      <a:pt x="368" y="839"/>
                      <a:pt x="303" y="839"/>
                    </a:cubicBezTo>
                    <a:cubicBezTo>
                      <a:pt x="238" y="839"/>
                      <a:pt x="177" y="867"/>
                      <a:pt x="135" y="917"/>
                    </a:cubicBezTo>
                    <a:cubicBezTo>
                      <a:pt x="128" y="926"/>
                      <a:pt x="129" y="940"/>
                      <a:pt x="138" y="948"/>
                    </a:cubicBezTo>
                    <a:cubicBezTo>
                      <a:pt x="142" y="951"/>
                      <a:pt x="147" y="953"/>
                      <a:pt x="152" y="953"/>
                    </a:cubicBezTo>
                    <a:cubicBezTo>
                      <a:pt x="159" y="953"/>
                      <a:pt x="165" y="950"/>
                      <a:pt x="169" y="945"/>
                    </a:cubicBezTo>
                    <a:close/>
                    <a:moveTo>
                      <a:pt x="936" y="948"/>
                    </a:moveTo>
                    <a:cubicBezTo>
                      <a:pt x="945" y="940"/>
                      <a:pt x="946" y="926"/>
                      <a:pt x="938" y="917"/>
                    </a:cubicBezTo>
                    <a:cubicBezTo>
                      <a:pt x="897" y="867"/>
                      <a:pt x="836" y="839"/>
                      <a:pt x="771" y="839"/>
                    </a:cubicBezTo>
                    <a:cubicBezTo>
                      <a:pt x="706" y="839"/>
                      <a:pt x="645" y="867"/>
                      <a:pt x="603" y="917"/>
                    </a:cubicBezTo>
                    <a:cubicBezTo>
                      <a:pt x="596" y="926"/>
                      <a:pt x="597" y="940"/>
                      <a:pt x="606" y="948"/>
                    </a:cubicBezTo>
                    <a:cubicBezTo>
                      <a:pt x="615" y="955"/>
                      <a:pt x="629" y="954"/>
                      <a:pt x="637" y="945"/>
                    </a:cubicBezTo>
                    <a:cubicBezTo>
                      <a:pt x="670" y="905"/>
                      <a:pt x="719" y="883"/>
                      <a:pt x="771" y="883"/>
                    </a:cubicBezTo>
                    <a:cubicBezTo>
                      <a:pt x="823" y="883"/>
                      <a:pt x="871" y="905"/>
                      <a:pt x="905" y="945"/>
                    </a:cubicBezTo>
                    <a:cubicBezTo>
                      <a:pt x="909" y="950"/>
                      <a:pt x="915" y="953"/>
                      <a:pt x="922" y="953"/>
                    </a:cubicBezTo>
                    <a:cubicBezTo>
                      <a:pt x="927" y="953"/>
                      <a:pt x="932" y="951"/>
                      <a:pt x="936" y="948"/>
                    </a:cubicBezTo>
                    <a:close/>
                    <a:moveTo>
                      <a:pt x="1105" y="945"/>
                    </a:moveTo>
                    <a:cubicBezTo>
                      <a:pt x="1139" y="905"/>
                      <a:pt x="1187" y="883"/>
                      <a:pt x="1239" y="883"/>
                    </a:cubicBezTo>
                    <a:cubicBezTo>
                      <a:pt x="1291" y="883"/>
                      <a:pt x="1340" y="905"/>
                      <a:pt x="1373" y="945"/>
                    </a:cubicBezTo>
                    <a:cubicBezTo>
                      <a:pt x="1381" y="954"/>
                      <a:pt x="1395" y="955"/>
                      <a:pt x="1404" y="948"/>
                    </a:cubicBezTo>
                    <a:cubicBezTo>
                      <a:pt x="1413" y="940"/>
                      <a:pt x="1414" y="926"/>
                      <a:pt x="1407" y="917"/>
                    </a:cubicBezTo>
                    <a:cubicBezTo>
                      <a:pt x="1365" y="867"/>
                      <a:pt x="1304" y="839"/>
                      <a:pt x="1239" y="839"/>
                    </a:cubicBezTo>
                    <a:cubicBezTo>
                      <a:pt x="1174" y="839"/>
                      <a:pt x="1113" y="867"/>
                      <a:pt x="1072" y="917"/>
                    </a:cubicBezTo>
                    <a:cubicBezTo>
                      <a:pt x="1064" y="926"/>
                      <a:pt x="1065" y="940"/>
                      <a:pt x="1074" y="948"/>
                    </a:cubicBezTo>
                    <a:cubicBezTo>
                      <a:pt x="1078" y="951"/>
                      <a:pt x="1083" y="953"/>
                      <a:pt x="1088" y="953"/>
                    </a:cubicBezTo>
                    <a:cubicBezTo>
                      <a:pt x="1095" y="953"/>
                      <a:pt x="1101" y="950"/>
                      <a:pt x="1105" y="945"/>
                    </a:cubicBezTo>
                    <a:close/>
                    <a:moveTo>
                      <a:pt x="1872" y="948"/>
                    </a:moveTo>
                    <a:cubicBezTo>
                      <a:pt x="1881" y="940"/>
                      <a:pt x="1882" y="926"/>
                      <a:pt x="1875" y="917"/>
                    </a:cubicBezTo>
                    <a:cubicBezTo>
                      <a:pt x="1833" y="867"/>
                      <a:pt x="1772" y="839"/>
                      <a:pt x="1707" y="839"/>
                    </a:cubicBezTo>
                    <a:cubicBezTo>
                      <a:pt x="1642" y="839"/>
                      <a:pt x="1581" y="867"/>
                      <a:pt x="1540" y="917"/>
                    </a:cubicBezTo>
                    <a:cubicBezTo>
                      <a:pt x="1532" y="926"/>
                      <a:pt x="1533" y="940"/>
                      <a:pt x="1542" y="948"/>
                    </a:cubicBezTo>
                    <a:cubicBezTo>
                      <a:pt x="1552" y="955"/>
                      <a:pt x="1566" y="954"/>
                      <a:pt x="1573" y="945"/>
                    </a:cubicBezTo>
                    <a:cubicBezTo>
                      <a:pt x="1607" y="905"/>
                      <a:pt x="1655" y="883"/>
                      <a:pt x="1707" y="883"/>
                    </a:cubicBezTo>
                    <a:cubicBezTo>
                      <a:pt x="1759" y="883"/>
                      <a:pt x="1808" y="905"/>
                      <a:pt x="1841" y="945"/>
                    </a:cubicBezTo>
                    <a:cubicBezTo>
                      <a:pt x="1845" y="950"/>
                      <a:pt x="1852" y="953"/>
                      <a:pt x="1858" y="953"/>
                    </a:cubicBezTo>
                    <a:cubicBezTo>
                      <a:pt x="1863" y="953"/>
                      <a:pt x="1868" y="951"/>
                      <a:pt x="1872" y="948"/>
                    </a:cubicBezTo>
                    <a:close/>
                    <a:moveTo>
                      <a:pt x="1701" y="1528"/>
                    </a:moveTo>
                    <a:cubicBezTo>
                      <a:pt x="1734" y="1489"/>
                      <a:pt x="1783" y="1466"/>
                      <a:pt x="1835" y="1466"/>
                    </a:cubicBezTo>
                    <a:cubicBezTo>
                      <a:pt x="1886" y="1466"/>
                      <a:pt x="1935" y="1489"/>
                      <a:pt x="1968" y="1528"/>
                    </a:cubicBezTo>
                    <a:cubicBezTo>
                      <a:pt x="1976" y="1538"/>
                      <a:pt x="1990" y="1539"/>
                      <a:pt x="1999" y="1531"/>
                    </a:cubicBezTo>
                    <a:cubicBezTo>
                      <a:pt x="2009" y="1523"/>
                      <a:pt x="2010" y="1509"/>
                      <a:pt x="2002" y="1500"/>
                    </a:cubicBezTo>
                    <a:cubicBezTo>
                      <a:pt x="1960" y="1451"/>
                      <a:pt x="1899" y="1422"/>
                      <a:pt x="1835" y="1422"/>
                    </a:cubicBezTo>
                    <a:cubicBezTo>
                      <a:pt x="1770" y="1422"/>
                      <a:pt x="1709" y="1451"/>
                      <a:pt x="1667" y="1500"/>
                    </a:cubicBezTo>
                    <a:cubicBezTo>
                      <a:pt x="1659" y="1509"/>
                      <a:pt x="1660" y="1523"/>
                      <a:pt x="1670" y="1531"/>
                    </a:cubicBezTo>
                    <a:cubicBezTo>
                      <a:pt x="1674" y="1535"/>
                      <a:pt x="1679" y="1536"/>
                      <a:pt x="1684" y="1536"/>
                    </a:cubicBezTo>
                    <a:cubicBezTo>
                      <a:pt x="1690" y="1536"/>
                      <a:pt x="1696" y="1534"/>
                      <a:pt x="1701" y="1528"/>
                    </a:cubicBezTo>
                    <a:close/>
                    <a:moveTo>
                      <a:pt x="340" y="1531"/>
                    </a:moveTo>
                    <a:cubicBezTo>
                      <a:pt x="350" y="1523"/>
                      <a:pt x="351" y="1509"/>
                      <a:pt x="343" y="1500"/>
                    </a:cubicBezTo>
                    <a:cubicBezTo>
                      <a:pt x="301" y="1451"/>
                      <a:pt x="240" y="1422"/>
                      <a:pt x="175" y="1422"/>
                    </a:cubicBezTo>
                    <a:cubicBezTo>
                      <a:pt x="111" y="1422"/>
                      <a:pt x="50" y="1451"/>
                      <a:pt x="8" y="1500"/>
                    </a:cubicBezTo>
                    <a:cubicBezTo>
                      <a:pt x="0" y="1509"/>
                      <a:pt x="1" y="1523"/>
                      <a:pt x="11" y="1531"/>
                    </a:cubicBezTo>
                    <a:cubicBezTo>
                      <a:pt x="20" y="1539"/>
                      <a:pt x="34" y="1538"/>
                      <a:pt x="42" y="1528"/>
                    </a:cubicBezTo>
                    <a:cubicBezTo>
                      <a:pt x="75" y="1489"/>
                      <a:pt x="124" y="1466"/>
                      <a:pt x="175" y="1466"/>
                    </a:cubicBezTo>
                    <a:cubicBezTo>
                      <a:pt x="227" y="1466"/>
                      <a:pt x="276" y="1489"/>
                      <a:pt x="309" y="1528"/>
                    </a:cubicBezTo>
                    <a:cubicBezTo>
                      <a:pt x="314" y="1534"/>
                      <a:pt x="320" y="1536"/>
                      <a:pt x="326" y="1536"/>
                    </a:cubicBezTo>
                    <a:cubicBezTo>
                      <a:pt x="331" y="1536"/>
                      <a:pt x="336" y="1535"/>
                      <a:pt x="340" y="1531"/>
                    </a:cubicBezTo>
                    <a:close/>
                    <a:moveTo>
                      <a:pt x="871" y="1528"/>
                    </a:moveTo>
                    <a:cubicBezTo>
                      <a:pt x="905" y="1489"/>
                      <a:pt x="953" y="1466"/>
                      <a:pt x="1005" y="1466"/>
                    </a:cubicBezTo>
                    <a:cubicBezTo>
                      <a:pt x="1057" y="1466"/>
                      <a:pt x="1105" y="1489"/>
                      <a:pt x="1139" y="1528"/>
                    </a:cubicBezTo>
                    <a:cubicBezTo>
                      <a:pt x="1147" y="1538"/>
                      <a:pt x="1160" y="1539"/>
                      <a:pt x="1170" y="1531"/>
                    </a:cubicBezTo>
                    <a:cubicBezTo>
                      <a:pt x="1179" y="1523"/>
                      <a:pt x="1180" y="1509"/>
                      <a:pt x="1172" y="1500"/>
                    </a:cubicBezTo>
                    <a:cubicBezTo>
                      <a:pt x="1131" y="1451"/>
                      <a:pt x="1070" y="1422"/>
                      <a:pt x="1005" y="1422"/>
                    </a:cubicBezTo>
                    <a:cubicBezTo>
                      <a:pt x="940" y="1422"/>
                      <a:pt x="879" y="1451"/>
                      <a:pt x="838" y="1500"/>
                    </a:cubicBezTo>
                    <a:cubicBezTo>
                      <a:pt x="830" y="1509"/>
                      <a:pt x="831" y="1523"/>
                      <a:pt x="840" y="1531"/>
                    </a:cubicBezTo>
                    <a:cubicBezTo>
                      <a:pt x="844" y="1535"/>
                      <a:pt x="849" y="1536"/>
                      <a:pt x="854" y="1536"/>
                    </a:cubicBezTo>
                    <a:cubicBezTo>
                      <a:pt x="861" y="1536"/>
                      <a:pt x="867" y="1534"/>
                      <a:pt x="871" y="1528"/>
                    </a:cubicBezTo>
                    <a:close/>
                    <a:moveTo>
                      <a:pt x="755" y="1531"/>
                    </a:moveTo>
                    <a:cubicBezTo>
                      <a:pt x="764" y="1523"/>
                      <a:pt x="766" y="1509"/>
                      <a:pt x="758" y="1500"/>
                    </a:cubicBezTo>
                    <a:cubicBezTo>
                      <a:pt x="716" y="1451"/>
                      <a:pt x="655" y="1422"/>
                      <a:pt x="590" y="1422"/>
                    </a:cubicBezTo>
                    <a:cubicBezTo>
                      <a:pt x="526" y="1422"/>
                      <a:pt x="464" y="1451"/>
                      <a:pt x="423" y="1500"/>
                    </a:cubicBezTo>
                    <a:cubicBezTo>
                      <a:pt x="415" y="1509"/>
                      <a:pt x="416" y="1523"/>
                      <a:pt x="425" y="1531"/>
                    </a:cubicBezTo>
                    <a:cubicBezTo>
                      <a:pt x="435" y="1539"/>
                      <a:pt x="449" y="1538"/>
                      <a:pt x="456" y="1528"/>
                    </a:cubicBezTo>
                    <a:cubicBezTo>
                      <a:pt x="490" y="1489"/>
                      <a:pt x="539" y="1466"/>
                      <a:pt x="590" y="1466"/>
                    </a:cubicBezTo>
                    <a:cubicBezTo>
                      <a:pt x="642" y="1466"/>
                      <a:pt x="691" y="1489"/>
                      <a:pt x="724" y="1528"/>
                    </a:cubicBezTo>
                    <a:cubicBezTo>
                      <a:pt x="728" y="1534"/>
                      <a:pt x="735" y="1536"/>
                      <a:pt x="741" y="1536"/>
                    </a:cubicBezTo>
                    <a:cubicBezTo>
                      <a:pt x="746" y="1536"/>
                      <a:pt x="751" y="1535"/>
                      <a:pt x="755" y="1531"/>
                    </a:cubicBezTo>
                    <a:close/>
                    <a:moveTo>
                      <a:pt x="1286" y="1528"/>
                    </a:moveTo>
                    <a:cubicBezTo>
                      <a:pt x="1319" y="1489"/>
                      <a:pt x="1368" y="1466"/>
                      <a:pt x="1420" y="1466"/>
                    </a:cubicBezTo>
                    <a:cubicBezTo>
                      <a:pt x="1471" y="1466"/>
                      <a:pt x="1520" y="1489"/>
                      <a:pt x="1554" y="1528"/>
                    </a:cubicBezTo>
                    <a:cubicBezTo>
                      <a:pt x="1561" y="1538"/>
                      <a:pt x="1575" y="1539"/>
                      <a:pt x="1585" y="1531"/>
                    </a:cubicBezTo>
                    <a:cubicBezTo>
                      <a:pt x="1594" y="1523"/>
                      <a:pt x="1595" y="1509"/>
                      <a:pt x="1587" y="1500"/>
                    </a:cubicBezTo>
                    <a:cubicBezTo>
                      <a:pt x="1546" y="1451"/>
                      <a:pt x="1484" y="1422"/>
                      <a:pt x="1420" y="1422"/>
                    </a:cubicBezTo>
                    <a:cubicBezTo>
                      <a:pt x="1355" y="1422"/>
                      <a:pt x="1294" y="1451"/>
                      <a:pt x="1252" y="1500"/>
                    </a:cubicBezTo>
                    <a:cubicBezTo>
                      <a:pt x="1244" y="1509"/>
                      <a:pt x="1246" y="1523"/>
                      <a:pt x="1255" y="1531"/>
                    </a:cubicBezTo>
                    <a:cubicBezTo>
                      <a:pt x="1259" y="1535"/>
                      <a:pt x="1264" y="1536"/>
                      <a:pt x="1269" y="1536"/>
                    </a:cubicBezTo>
                    <a:cubicBezTo>
                      <a:pt x="1275" y="1536"/>
                      <a:pt x="1282" y="1534"/>
                      <a:pt x="1286" y="1528"/>
                    </a:cubicBezTo>
                    <a:close/>
                    <a:moveTo>
                      <a:pt x="1999" y="1142"/>
                    </a:moveTo>
                    <a:cubicBezTo>
                      <a:pt x="2009" y="1134"/>
                      <a:pt x="2010" y="1120"/>
                      <a:pt x="2002" y="1111"/>
                    </a:cubicBezTo>
                    <a:cubicBezTo>
                      <a:pt x="1960" y="1062"/>
                      <a:pt x="1899" y="1033"/>
                      <a:pt x="1835" y="1033"/>
                    </a:cubicBezTo>
                    <a:cubicBezTo>
                      <a:pt x="1770" y="1033"/>
                      <a:pt x="1709" y="1062"/>
                      <a:pt x="1667" y="1111"/>
                    </a:cubicBezTo>
                    <a:cubicBezTo>
                      <a:pt x="1659" y="1120"/>
                      <a:pt x="1660" y="1134"/>
                      <a:pt x="1670" y="1142"/>
                    </a:cubicBezTo>
                    <a:cubicBezTo>
                      <a:pt x="1679" y="1150"/>
                      <a:pt x="1693" y="1149"/>
                      <a:pt x="1701" y="1139"/>
                    </a:cubicBezTo>
                    <a:cubicBezTo>
                      <a:pt x="1734" y="1100"/>
                      <a:pt x="1783" y="1077"/>
                      <a:pt x="1835" y="1077"/>
                    </a:cubicBezTo>
                    <a:cubicBezTo>
                      <a:pt x="1886" y="1077"/>
                      <a:pt x="1935" y="1100"/>
                      <a:pt x="1968" y="1139"/>
                    </a:cubicBezTo>
                    <a:cubicBezTo>
                      <a:pt x="1973" y="1145"/>
                      <a:pt x="1979" y="1147"/>
                      <a:pt x="1985" y="1147"/>
                    </a:cubicBezTo>
                    <a:cubicBezTo>
                      <a:pt x="1990" y="1147"/>
                      <a:pt x="1995" y="1146"/>
                      <a:pt x="1999" y="1142"/>
                    </a:cubicBezTo>
                    <a:close/>
                    <a:moveTo>
                      <a:pt x="340" y="1142"/>
                    </a:moveTo>
                    <a:cubicBezTo>
                      <a:pt x="350" y="1134"/>
                      <a:pt x="351" y="1120"/>
                      <a:pt x="343" y="1111"/>
                    </a:cubicBezTo>
                    <a:cubicBezTo>
                      <a:pt x="301" y="1062"/>
                      <a:pt x="240" y="1033"/>
                      <a:pt x="175" y="1033"/>
                    </a:cubicBezTo>
                    <a:cubicBezTo>
                      <a:pt x="111" y="1033"/>
                      <a:pt x="50" y="1062"/>
                      <a:pt x="8" y="1111"/>
                    </a:cubicBezTo>
                    <a:cubicBezTo>
                      <a:pt x="0" y="1120"/>
                      <a:pt x="1" y="1134"/>
                      <a:pt x="11" y="1142"/>
                    </a:cubicBezTo>
                    <a:cubicBezTo>
                      <a:pt x="20" y="1150"/>
                      <a:pt x="34" y="1149"/>
                      <a:pt x="42" y="1139"/>
                    </a:cubicBezTo>
                    <a:cubicBezTo>
                      <a:pt x="75" y="1100"/>
                      <a:pt x="124" y="1077"/>
                      <a:pt x="175" y="1077"/>
                    </a:cubicBezTo>
                    <a:cubicBezTo>
                      <a:pt x="227" y="1077"/>
                      <a:pt x="276" y="1100"/>
                      <a:pt x="309" y="1139"/>
                    </a:cubicBezTo>
                    <a:cubicBezTo>
                      <a:pt x="314" y="1145"/>
                      <a:pt x="320" y="1147"/>
                      <a:pt x="326" y="1147"/>
                    </a:cubicBezTo>
                    <a:cubicBezTo>
                      <a:pt x="331" y="1147"/>
                      <a:pt x="336" y="1146"/>
                      <a:pt x="340" y="1142"/>
                    </a:cubicBezTo>
                    <a:close/>
                    <a:moveTo>
                      <a:pt x="1170" y="1142"/>
                    </a:moveTo>
                    <a:cubicBezTo>
                      <a:pt x="1179" y="1134"/>
                      <a:pt x="1180" y="1120"/>
                      <a:pt x="1172" y="1111"/>
                    </a:cubicBezTo>
                    <a:cubicBezTo>
                      <a:pt x="1131" y="1062"/>
                      <a:pt x="1070" y="1033"/>
                      <a:pt x="1005" y="1033"/>
                    </a:cubicBezTo>
                    <a:cubicBezTo>
                      <a:pt x="940" y="1033"/>
                      <a:pt x="879" y="1062"/>
                      <a:pt x="838" y="1111"/>
                    </a:cubicBezTo>
                    <a:cubicBezTo>
                      <a:pt x="830" y="1120"/>
                      <a:pt x="831" y="1134"/>
                      <a:pt x="840" y="1142"/>
                    </a:cubicBezTo>
                    <a:cubicBezTo>
                      <a:pt x="850" y="1150"/>
                      <a:pt x="863" y="1149"/>
                      <a:pt x="871" y="1139"/>
                    </a:cubicBezTo>
                    <a:cubicBezTo>
                      <a:pt x="905" y="1100"/>
                      <a:pt x="953" y="1077"/>
                      <a:pt x="1005" y="1077"/>
                    </a:cubicBezTo>
                    <a:cubicBezTo>
                      <a:pt x="1057" y="1077"/>
                      <a:pt x="1105" y="1100"/>
                      <a:pt x="1139" y="1139"/>
                    </a:cubicBezTo>
                    <a:cubicBezTo>
                      <a:pt x="1143" y="1145"/>
                      <a:pt x="1149" y="1147"/>
                      <a:pt x="1156" y="1147"/>
                    </a:cubicBezTo>
                    <a:cubicBezTo>
                      <a:pt x="1161" y="1147"/>
                      <a:pt x="1166" y="1146"/>
                      <a:pt x="1170" y="1142"/>
                    </a:cubicBezTo>
                    <a:close/>
                    <a:moveTo>
                      <a:pt x="755" y="1142"/>
                    </a:moveTo>
                    <a:cubicBezTo>
                      <a:pt x="764" y="1134"/>
                      <a:pt x="766" y="1120"/>
                      <a:pt x="758" y="1111"/>
                    </a:cubicBezTo>
                    <a:cubicBezTo>
                      <a:pt x="716" y="1062"/>
                      <a:pt x="655" y="1033"/>
                      <a:pt x="590" y="1033"/>
                    </a:cubicBezTo>
                    <a:cubicBezTo>
                      <a:pt x="526" y="1033"/>
                      <a:pt x="464" y="1062"/>
                      <a:pt x="423" y="1111"/>
                    </a:cubicBezTo>
                    <a:cubicBezTo>
                      <a:pt x="415" y="1120"/>
                      <a:pt x="416" y="1134"/>
                      <a:pt x="425" y="1142"/>
                    </a:cubicBezTo>
                    <a:cubicBezTo>
                      <a:pt x="435" y="1150"/>
                      <a:pt x="449" y="1149"/>
                      <a:pt x="456" y="1139"/>
                    </a:cubicBezTo>
                    <a:cubicBezTo>
                      <a:pt x="490" y="1100"/>
                      <a:pt x="539" y="1077"/>
                      <a:pt x="590" y="1077"/>
                    </a:cubicBezTo>
                    <a:cubicBezTo>
                      <a:pt x="642" y="1077"/>
                      <a:pt x="691" y="1100"/>
                      <a:pt x="724" y="1139"/>
                    </a:cubicBezTo>
                    <a:cubicBezTo>
                      <a:pt x="728" y="1145"/>
                      <a:pt x="735" y="1147"/>
                      <a:pt x="741" y="1147"/>
                    </a:cubicBezTo>
                    <a:cubicBezTo>
                      <a:pt x="746" y="1147"/>
                      <a:pt x="751" y="1146"/>
                      <a:pt x="755" y="1142"/>
                    </a:cubicBezTo>
                    <a:close/>
                    <a:moveTo>
                      <a:pt x="1585" y="1142"/>
                    </a:moveTo>
                    <a:cubicBezTo>
                      <a:pt x="1594" y="1134"/>
                      <a:pt x="1595" y="1120"/>
                      <a:pt x="1587" y="1111"/>
                    </a:cubicBezTo>
                    <a:cubicBezTo>
                      <a:pt x="1546" y="1062"/>
                      <a:pt x="1485" y="1033"/>
                      <a:pt x="1420" y="1033"/>
                    </a:cubicBezTo>
                    <a:cubicBezTo>
                      <a:pt x="1355" y="1033"/>
                      <a:pt x="1294" y="1062"/>
                      <a:pt x="1252" y="1111"/>
                    </a:cubicBezTo>
                    <a:cubicBezTo>
                      <a:pt x="1244" y="1120"/>
                      <a:pt x="1246" y="1134"/>
                      <a:pt x="1255" y="1142"/>
                    </a:cubicBezTo>
                    <a:cubicBezTo>
                      <a:pt x="1264" y="1150"/>
                      <a:pt x="1278" y="1149"/>
                      <a:pt x="1286" y="1139"/>
                    </a:cubicBezTo>
                    <a:cubicBezTo>
                      <a:pt x="1319" y="1100"/>
                      <a:pt x="1368" y="1077"/>
                      <a:pt x="1420" y="1077"/>
                    </a:cubicBezTo>
                    <a:cubicBezTo>
                      <a:pt x="1471" y="1077"/>
                      <a:pt x="1520" y="1100"/>
                      <a:pt x="1554" y="1139"/>
                    </a:cubicBezTo>
                    <a:cubicBezTo>
                      <a:pt x="1558" y="1145"/>
                      <a:pt x="1564" y="1147"/>
                      <a:pt x="1570" y="1147"/>
                    </a:cubicBezTo>
                    <a:cubicBezTo>
                      <a:pt x="1575" y="1147"/>
                      <a:pt x="1580" y="1146"/>
                      <a:pt x="1585" y="1142"/>
                    </a:cubicBezTo>
                    <a:close/>
                    <a:moveTo>
                      <a:pt x="1500" y="596"/>
                    </a:moveTo>
                    <a:cubicBezTo>
                      <a:pt x="1500" y="22"/>
                      <a:pt x="1500" y="22"/>
                      <a:pt x="1500" y="22"/>
                    </a:cubicBezTo>
                    <a:cubicBezTo>
                      <a:pt x="1500" y="10"/>
                      <a:pt x="1490" y="0"/>
                      <a:pt x="1478" y="0"/>
                    </a:cubicBezTo>
                    <a:cubicBezTo>
                      <a:pt x="532" y="0"/>
                      <a:pt x="532" y="0"/>
                      <a:pt x="532" y="0"/>
                    </a:cubicBezTo>
                    <a:cubicBezTo>
                      <a:pt x="520" y="0"/>
                      <a:pt x="510" y="10"/>
                      <a:pt x="510" y="22"/>
                    </a:cubicBezTo>
                    <a:cubicBezTo>
                      <a:pt x="510" y="596"/>
                      <a:pt x="510" y="596"/>
                      <a:pt x="510" y="596"/>
                    </a:cubicBezTo>
                    <a:cubicBezTo>
                      <a:pt x="510" y="609"/>
                      <a:pt x="520" y="618"/>
                      <a:pt x="532" y="618"/>
                    </a:cubicBezTo>
                    <a:cubicBezTo>
                      <a:pt x="1478" y="618"/>
                      <a:pt x="1478" y="618"/>
                      <a:pt x="1478" y="618"/>
                    </a:cubicBezTo>
                    <a:cubicBezTo>
                      <a:pt x="1490" y="618"/>
                      <a:pt x="1500" y="609"/>
                      <a:pt x="1500" y="596"/>
                    </a:cubicBezTo>
                    <a:close/>
                    <a:moveTo>
                      <a:pt x="554" y="44"/>
                    </a:moveTo>
                    <a:cubicBezTo>
                      <a:pt x="1456" y="44"/>
                      <a:pt x="1456" y="44"/>
                      <a:pt x="1456" y="44"/>
                    </a:cubicBezTo>
                    <a:cubicBezTo>
                      <a:pt x="1456" y="574"/>
                      <a:pt x="1456" y="574"/>
                      <a:pt x="1456" y="574"/>
                    </a:cubicBezTo>
                    <a:cubicBezTo>
                      <a:pt x="554" y="574"/>
                      <a:pt x="554" y="574"/>
                      <a:pt x="554" y="574"/>
                    </a:cubicBezTo>
                    <a:lnTo>
                      <a:pt x="554" y="44"/>
                    </a:lnTo>
                    <a:close/>
                  </a:path>
                </a:pathLst>
              </a:custGeom>
              <a:solidFill>
                <a:srgbClr val="001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D6078FFA-8F8C-4A72-858A-E911AAC5F6EA}"/>
                  </a:ext>
                </a:extLst>
              </p:cNvPr>
              <p:cNvSpPr>
                <a:spLocks/>
              </p:cNvSpPr>
              <p:nvPr/>
            </p:nvSpPr>
            <p:spPr bwMode="auto">
              <a:xfrm>
                <a:off x="5801107" y="2926080"/>
                <a:ext cx="588264" cy="320802"/>
              </a:xfrm>
              <a:custGeom>
                <a:avLst/>
                <a:gdLst>
                  <a:gd name="T0" fmla="*/ 814 w 824"/>
                  <a:gd name="T1" fmla="*/ 0 h 449"/>
                  <a:gd name="T2" fmla="*/ 10 w 824"/>
                  <a:gd name="T3" fmla="*/ 0 h 449"/>
                  <a:gd name="T4" fmla="*/ 0 w 824"/>
                  <a:gd name="T5" fmla="*/ 10 h 449"/>
                  <a:gd name="T6" fmla="*/ 0 w 824"/>
                  <a:gd name="T7" fmla="*/ 439 h 449"/>
                  <a:gd name="T8" fmla="*/ 10 w 824"/>
                  <a:gd name="T9" fmla="*/ 449 h 449"/>
                  <a:gd name="T10" fmla="*/ 814 w 824"/>
                  <a:gd name="T11" fmla="*/ 449 h 449"/>
                  <a:gd name="T12" fmla="*/ 824 w 824"/>
                  <a:gd name="T13" fmla="*/ 439 h 449"/>
                  <a:gd name="T14" fmla="*/ 824 w 824"/>
                  <a:gd name="T15" fmla="*/ 10 h 449"/>
                  <a:gd name="T16" fmla="*/ 814 w 824"/>
                  <a:gd name="T1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4" h="449">
                    <a:moveTo>
                      <a:pt x="814" y="0"/>
                    </a:moveTo>
                    <a:cubicBezTo>
                      <a:pt x="10" y="0"/>
                      <a:pt x="10" y="0"/>
                      <a:pt x="10" y="0"/>
                    </a:cubicBezTo>
                    <a:cubicBezTo>
                      <a:pt x="4" y="0"/>
                      <a:pt x="0" y="4"/>
                      <a:pt x="0" y="10"/>
                    </a:cubicBezTo>
                    <a:cubicBezTo>
                      <a:pt x="0" y="439"/>
                      <a:pt x="0" y="439"/>
                      <a:pt x="0" y="439"/>
                    </a:cubicBezTo>
                    <a:cubicBezTo>
                      <a:pt x="0" y="444"/>
                      <a:pt x="4" y="449"/>
                      <a:pt x="10" y="449"/>
                    </a:cubicBezTo>
                    <a:cubicBezTo>
                      <a:pt x="814" y="449"/>
                      <a:pt x="814" y="449"/>
                      <a:pt x="814" y="449"/>
                    </a:cubicBezTo>
                    <a:cubicBezTo>
                      <a:pt x="820" y="449"/>
                      <a:pt x="824" y="444"/>
                      <a:pt x="824" y="439"/>
                    </a:cubicBezTo>
                    <a:cubicBezTo>
                      <a:pt x="824" y="10"/>
                      <a:pt x="824" y="10"/>
                      <a:pt x="824" y="10"/>
                    </a:cubicBezTo>
                    <a:cubicBezTo>
                      <a:pt x="824" y="4"/>
                      <a:pt x="820" y="0"/>
                      <a:pt x="814" y="0"/>
                    </a:cubicBezTo>
                    <a:close/>
                  </a:path>
                </a:pathLst>
              </a:custGeom>
              <a:solidFill>
                <a:srgbClr val="002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Textfeld 1">
            <a:extLst>
              <a:ext uri="{FF2B5EF4-FFF2-40B4-BE49-F238E27FC236}">
                <a16:creationId xmlns:a16="http://schemas.microsoft.com/office/drawing/2014/main" id="{B62136C5-18D4-4999-BD91-1284C6A63AE9}"/>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 For Market Maker</a:t>
            </a:r>
          </a:p>
        </p:txBody>
      </p:sp>
    </p:spTree>
    <p:extLst>
      <p:ext uri="{BB962C8B-B14F-4D97-AF65-F5344CB8AC3E}">
        <p14:creationId xmlns:p14="http://schemas.microsoft.com/office/powerpoint/2010/main" val="161145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79433AC-BAD5-47D9-A7AD-6650A8DDDE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4" name="Object 3" hidden="1">
                        <a:extLst>
                          <a:ext uri="{FF2B5EF4-FFF2-40B4-BE49-F238E27FC236}">
                            <a16:creationId xmlns:a16="http://schemas.microsoft.com/office/drawing/2014/main" id="{B79433AC-BAD5-47D9-A7AD-6650A8DDDE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B8B1570-CDC1-4CEB-BAD8-3F866176F047}"/>
              </a:ext>
            </a:extLst>
          </p:cNvPr>
          <p:cNvSpPr>
            <a:spLocks noGrp="1"/>
          </p:cNvSpPr>
          <p:nvPr>
            <p:ph type="title"/>
          </p:nvPr>
        </p:nvSpPr>
        <p:spPr/>
        <p:txBody>
          <a:bodyPr vert="horz"/>
          <a:lstStyle/>
          <a:p>
            <a:r>
              <a:rPr lang="en-US"/>
              <a:t>Context</a:t>
            </a:r>
          </a:p>
        </p:txBody>
      </p:sp>
      <p:sp>
        <p:nvSpPr>
          <p:cNvPr id="5" name="Rectangle 4">
            <a:extLst>
              <a:ext uri="{FF2B5EF4-FFF2-40B4-BE49-F238E27FC236}">
                <a16:creationId xmlns:a16="http://schemas.microsoft.com/office/drawing/2014/main" id="{98C36196-6777-4E67-ACF2-9182B803F6CB}"/>
              </a:ext>
            </a:extLst>
          </p:cNvPr>
          <p:cNvSpPr/>
          <p:nvPr/>
        </p:nvSpPr>
        <p:spPr>
          <a:xfrm>
            <a:off x="4403272" y="2274838"/>
            <a:ext cx="7377792" cy="2308324"/>
          </a:xfrm>
          <a:prstGeom prst="rect">
            <a:avLst/>
          </a:prstGeom>
        </p:spPr>
        <p:txBody>
          <a:bodyPr wrap="square">
            <a:spAutoFit/>
          </a:bodyPr>
          <a:lstStyle/>
          <a:p>
            <a:pPr>
              <a:buSzPct val="100000"/>
              <a:buFont typeface="Trebuchet MS" panose="020B0603020202020204" pitchFamily="34" charset="0"/>
              <a:buChar char="​"/>
            </a:pPr>
            <a:r>
              <a:rPr lang="en-US" sz="1600"/>
              <a:t>This document was created to help Commonwealth employees and partners navigate the rollout of new ARPA funded programs, particularly for Market Makers when engaging and supporting employers. Materials included are leveraged from the existing state processes and learnings from the most recent employer engagements. The following materials are intended to be helpful resources but are not intended to cover every possible scenario.</a:t>
            </a:r>
          </a:p>
          <a:p>
            <a:pPr>
              <a:buSzPct val="100000"/>
              <a:buFont typeface="Trebuchet MS" panose="020B0603020202020204" pitchFamily="34" charset="0"/>
              <a:buChar char="​"/>
            </a:pPr>
            <a:endParaRPr lang="en-US" sz="1600"/>
          </a:p>
          <a:p>
            <a:pPr>
              <a:buSzPct val="100000"/>
              <a:buFont typeface="Trebuchet MS" panose="020B0603020202020204" pitchFamily="34" charset="0"/>
              <a:buChar char="​"/>
            </a:pPr>
            <a:r>
              <a:rPr lang="en-US" sz="1600"/>
              <a:t>For any outstanding questions, please email: </a:t>
            </a:r>
          </a:p>
          <a:p>
            <a:pPr marL="324000" lvl="1" indent="-216000">
              <a:buClr>
                <a:schemeClr val="tx2"/>
              </a:buClr>
              <a:buSzPct val="100000"/>
              <a:buFont typeface="Trebuchet MS" panose="020B0603020202020204" pitchFamily="34" charset="0"/>
              <a:buChar char="•"/>
            </a:pPr>
            <a:r>
              <a:rPr lang="en-US" sz="1600" b="1" i="1">
                <a:solidFill>
                  <a:srgbClr val="000000"/>
                </a:solidFill>
              </a:rPr>
              <a:t>Theresa Rowland (</a:t>
            </a:r>
            <a:r>
              <a:rPr lang="en-US" sz="1600" b="1" i="1">
                <a:solidFill>
                  <a:srgbClr val="000000"/>
                </a:solidFill>
                <a:hlinkClick r:id="rId6">
                  <a:extLst>
                    <a:ext uri="{A12FA001-AC4F-418D-AE19-62706E023703}">
                      <ahyp:hlinkClr xmlns:ahyp="http://schemas.microsoft.com/office/drawing/2018/hyperlinkcolor" val="tx"/>
                    </a:ext>
                  </a:extLst>
                </a:hlinkClick>
              </a:rPr>
              <a:t>TRowland@commcorp.org</a:t>
            </a:r>
            <a:r>
              <a:rPr lang="en-US" sz="1600" b="1" i="1">
                <a:solidFill>
                  <a:srgbClr val="000000"/>
                </a:solidFill>
              </a:rPr>
              <a:t>)</a:t>
            </a:r>
          </a:p>
        </p:txBody>
      </p:sp>
      <p:sp>
        <p:nvSpPr>
          <p:cNvPr id="8" name="Textfeld 1">
            <a:extLst>
              <a:ext uri="{FF2B5EF4-FFF2-40B4-BE49-F238E27FC236}">
                <a16:creationId xmlns:a16="http://schemas.microsoft.com/office/drawing/2014/main" id="{2366AC86-1EB9-4DEF-A4CB-DBA11DD06859}"/>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2644919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226FA0-2441-43D6-A4A9-ADBC5822AE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3" name="Object 2" hidden="1">
                        <a:extLst>
                          <a:ext uri="{FF2B5EF4-FFF2-40B4-BE49-F238E27FC236}">
                            <a16:creationId xmlns:a16="http://schemas.microsoft.com/office/drawing/2014/main" id="{A4226FA0-2441-43D6-A4A9-ADBC5822AE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759F988C-88CE-41A9-A342-94799B0D83B3}"/>
              </a:ext>
            </a:extLst>
          </p:cNvPr>
          <p:cNvSpPr>
            <a:spLocks noGrp="1"/>
          </p:cNvSpPr>
          <p:nvPr>
            <p:ph type="title"/>
          </p:nvPr>
        </p:nvSpPr>
        <p:spPr>
          <a:xfrm>
            <a:off x="447675" y="672001"/>
            <a:ext cx="10021542" cy="332399"/>
          </a:xfrm>
        </p:spPr>
        <p:txBody>
          <a:bodyPr vert="horz"/>
          <a:lstStyle/>
          <a:p>
            <a:r>
              <a:rPr lang="en-US"/>
              <a:t>Our workforce support is targeted to employer needs </a:t>
            </a:r>
          </a:p>
        </p:txBody>
      </p:sp>
      <p:graphicFrame>
        <p:nvGraphicFramePr>
          <p:cNvPr id="43" name="Table 42">
            <a:extLst>
              <a:ext uri="{FF2B5EF4-FFF2-40B4-BE49-F238E27FC236}">
                <a16:creationId xmlns:a16="http://schemas.microsoft.com/office/drawing/2014/main" id="{9BED9839-6F59-4DF0-AD97-E9383AA80EFE}"/>
              </a:ext>
            </a:extLst>
          </p:cNvPr>
          <p:cNvGraphicFramePr>
            <a:graphicFrameLocks noGrp="1"/>
          </p:cNvGraphicFramePr>
          <p:nvPr/>
        </p:nvGraphicFramePr>
        <p:xfrm>
          <a:off x="629400" y="2090683"/>
          <a:ext cx="10933200" cy="4681728"/>
        </p:xfrm>
        <a:graphic>
          <a:graphicData uri="http://schemas.openxmlformats.org/drawingml/2006/table">
            <a:tbl>
              <a:tblPr firstRow="1">
                <a:tableStyleId>{2D5ABB26-0587-4C30-8999-92F81FD0307C}</a:tableStyleId>
              </a:tblPr>
              <a:tblGrid>
                <a:gridCol w="3644400">
                  <a:extLst>
                    <a:ext uri="{9D8B030D-6E8A-4147-A177-3AD203B41FA5}">
                      <a16:colId xmlns:a16="http://schemas.microsoft.com/office/drawing/2014/main" val="1729110277"/>
                    </a:ext>
                  </a:extLst>
                </a:gridCol>
                <a:gridCol w="3355725">
                  <a:extLst>
                    <a:ext uri="{9D8B030D-6E8A-4147-A177-3AD203B41FA5}">
                      <a16:colId xmlns:a16="http://schemas.microsoft.com/office/drawing/2014/main" val="167619410"/>
                    </a:ext>
                  </a:extLst>
                </a:gridCol>
                <a:gridCol w="3933075">
                  <a:extLst>
                    <a:ext uri="{9D8B030D-6E8A-4147-A177-3AD203B41FA5}">
                      <a16:colId xmlns:a16="http://schemas.microsoft.com/office/drawing/2014/main" val="2457699518"/>
                    </a:ext>
                  </a:extLst>
                </a:gridCol>
              </a:tblGrid>
              <a:tr h="1717225">
                <a:tc>
                  <a:txBody>
                    <a:bodyPr/>
                    <a:lstStyle/>
                    <a:p>
                      <a:pPr marL="0" lvl="0" indent="0" algn="l" defTabSz="914400" rtl="0" eaLnBrk="1" fontAlgn="base" latinLnBrk="0" hangingPunct="1">
                        <a:lnSpc>
                          <a:spcPct val="100000"/>
                        </a:lnSpc>
                        <a:spcBef>
                          <a:spcPct val="0"/>
                        </a:spcBef>
                        <a:spcAft>
                          <a:spcPct val="0"/>
                        </a:spcAft>
                        <a:buClrTx/>
                        <a:buFont typeface="Trebuchet MS" panose="020B0603020202020204" pitchFamily="34" charset="0"/>
                        <a:buChar char="​"/>
                      </a:pPr>
                      <a:r>
                        <a:rPr lang="en-US" sz="1600" b="0" i="0" u="none">
                          <a:solidFill>
                            <a:schemeClr val="tx2"/>
                          </a:solidFill>
                          <a:latin typeface="Arial" panose="020B0604020202020204" pitchFamily="34" charset="0"/>
                          <a:sym typeface="Arial" panose="020B0604020202020204" pitchFamily="34" charset="0"/>
                        </a:rPr>
                        <a:t>Immediate hiring</a:t>
                      </a:r>
                      <a:endParaRPr lang="en-US" sz="1600" b="0" i="0" u="none">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91440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lvl="0" indent="0" algn="l" defTabSz="914400" rtl="0" eaLnBrk="1" fontAlgn="base" latinLnBrk="0" hangingPunct="1">
                        <a:lnSpc>
                          <a:spcPct val="100000"/>
                        </a:lnSpc>
                        <a:spcBef>
                          <a:spcPct val="0"/>
                        </a:spcBef>
                        <a:spcAft>
                          <a:spcPct val="0"/>
                        </a:spcAft>
                        <a:buClrTx/>
                        <a:buFont typeface="Trebuchet MS" panose="020B0603020202020204" pitchFamily="34" charset="0"/>
                        <a:buChar char="​"/>
                      </a:pPr>
                      <a:r>
                        <a:rPr lang="en-US" sz="1600" b="0" i="0" u="none">
                          <a:solidFill>
                            <a:srgbClr val="000000"/>
                          </a:solidFill>
                          <a:latin typeface="Arial" panose="020B0604020202020204" pitchFamily="34" charset="0"/>
                          <a:sym typeface="Arial" panose="020B0604020202020204" pitchFamily="34" charset="0"/>
                        </a:rPr>
                        <a:t>Hire individuals for job openings with candidates available in</a:t>
                      </a:r>
                      <a:br>
                        <a:rPr lang="en-US" sz="1600" b="0" i="0" u="none">
                          <a:solidFill>
                            <a:srgbClr val="000000"/>
                          </a:solidFill>
                          <a:latin typeface="Arial" panose="020B0604020202020204" pitchFamily="34" charset="0"/>
                          <a:sym typeface="Arial" panose="020B0604020202020204" pitchFamily="34" charset="0"/>
                        </a:rPr>
                      </a:br>
                      <a:r>
                        <a:rPr lang="en-US" sz="1600" b="0" i="0" u="none">
                          <a:solidFill>
                            <a:srgbClr val="000000"/>
                          </a:solidFill>
                          <a:latin typeface="Arial" panose="020B0604020202020204" pitchFamily="34" charset="0"/>
                          <a:sym typeface="Arial" panose="020B0604020202020204" pitchFamily="34" charset="0"/>
                        </a:rPr>
                        <a:t>labor force</a:t>
                      </a:r>
                      <a:endParaRPr lang="en-US" sz="1600" b="0" i="0" u="none">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lvl="0" indent="0" algn="l" defTabSz="914400" rtl="0" eaLnBrk="1" fontAlgn="base" latinLnBrk="0" hangingPunct="1">
                        <a:lnSpc>
                          <a:spcPct val="100000"/>
                        </a:lnSpc>
                        <a:spcBef>
                          <a:spcPct val="0"/>
                        </a:spcBef>
                        <a:spcAft>
                          <a:spcPct val="0"/>
                        </a:spcAft>
                        <a:buClrTx/>
                        <a:buFont typeface="Arial" panose="020B0604020202020204" pitchFamily="34" charset="0"/>
                        <a:buNone/>
                      </a:pPr>
                      <a:r>
                        <a:rPr lang="en-US" sz="1600" b="0" i="0" u="none">
                          <a:solidFill>
                            <a:schemeClr val="tx2"/>
                          </a:solidFill>
                          <a:latin typeface="Arial" panose="020B0604020202020204" pitchFamily="34" charset="0"/>
                          <a:sym typeface="Arial" panose="020B0604020202020204" pitchFamily="34" charset="0"/>
                        </a:rPr>
                        <a:t>Leverage MassHire Career Centers</a:t>
                      </a:r>
                      <a:r>
                        <a:rPr lang="en-US" sz="1600" b="0" i="0" u="none">
                          <a:solidFill>
                            <a:srgbClr val="000000"/>
                          </a:solidFill>
                          <a:latin typeface="Arial" panose="020B0604020202020204" pitchFamily="34" charset="0"/>
                          <a:sym typeface="Arial" panose="020B0604020202020204" pitchFamily="34" charset="0"/>
                        </a:rPr>
                        <a:t> to connect with applicants such as UI claimants</a:t>
                      </a:r>
                    </a:p>
                    <a:p>
                      <a:pPr marL="0" lvl="0" indent="0" algn="l" defTabSz="914400" rtl="0" eaLnBrk="1" fontAlgn="base" latinLnBrk="0" hangingPunct="1">
                        <a:lnSpc>
                          <a:spcPct val="100000"/>
                        </a:lnSpc>
                        <a:spcBef>
                          <a:spcPct val="0"/>
                        </a:spcBef>
                        <a:spcAft>
                          <a:spcPct val="0"/>
                        </a:spcAft>
                        <a:buClrTx/>
                        <a:buFont typeface="Arial" panose="020B0604020202020204" pitchFamily="34" charset="0"/>
                        <a:buNone/>
                      </a:pPr>
                      <a:endParaRPr lang="en-US" sz="1600" b="0" i="0" u="none">
                        <a:solidFill>
                          <a:srgbClr val="000000"/>
                        </a:solidFill>
                        <a:latin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600" b="0" i="0" u="none">
                          <a:solidFill>
                            <a:schemeClr val="tx2"/>
                          </a:solidFill>
                          <a:latin typeface="Arial" panose="020B0604020202020204" pitchFamily="34" charset="0"/>
                          <a:sym typeface="Arial" panose="020B0604020202020204" pitchFamily="34" charset="0"/>
                        </a:rPr>
                        <a:t>Connect to graduating students </a:t>
                      </a:r>
                      <a:r>
                        <a:rPr lang="en-US" sz="1600" b="0" i="0" u="none">
                          <a:solidFill>
                            <a:srgbClr val="000000"/>
                          </a:solidFill>
                          <a:latin typeface="Arial" panose="020B0604020202020204" pitchFamily="34" charset="0"/>
                          <a:sym typeface="Arial" panose="020B0604020202020204" pitchFamily="34" charset="0"/>
                        </a:rPr>
                        <a:t>from CTE schools, community colleges, and training programs</a:t>
                      </a:r>
                    </a:p>
                  </a:txBody>
                  <a:tcPr marL="18288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3257726879"/>
                  </a:ext>
                </a:extLst>
              </a:tr>
              <a:tr h="918268">
                <a:tc>
                  <a:txBody>
                    <a:bodyPr/>
                    <a:lstStyle/>
                    <a:p>
                      <a:pPr mar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600" b="0" i="0" u="none">
                          <a:solidFill>
                            <a:schemeClr val="tx2"/>
                          </a:solidFill>
                          <a:latin typeface="Arial" panose="020B0604020202020204" pitchFamily="34" charset="0"/>
                          <a:sym typeface="Arial" panose="020B0604020202020204" pitchFamily="34" charset="0"/>
                        </a:rPr>
                        <a:t>Pipeline programs</a:t>
                      </a:r>
                      <a:endParaRPr lang="en-US" sz="1600" b="0" i="0" u="none">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91440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rgbClr val="000000"/>
                          </a:solidFill>
                          <a:latin typeface="Arial" panose="020B0604020202020204" pitchFamily="34" charset="0"/>
                          <a:sym typeface="Arial" panose="020B0604020202020204" pitchFamily="34" charset="0"/>
                        </a:rPr>
                        <a:t>Hire individuals with specific </a:t>
                      </a: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rgbClr val="000000"/>
                          </a:solidFill>
                          <a:latin typeface="Arial" panose="020B0604020202020204" pitchFamily="34" charset="0"/>
                          <a:sym typeface="Arial" panose="020B0604020202020204" pitchFamily="34" charset="0"/>
                        </a:rPr>
                        <a:t>credentials not easily available in </a:t>
                      </a: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rgbClr val="000000"/>
                          </a:solidFill>
                          <a:latin typeface="Arial" panose="020B0604020202020204" pitchFamily="34" charset="0"/>
                          <a:sym typeface="Arial" panose="020B0604020202020204" pitchFamily="34" charset="0"/>
                        </a:rPr>
                        <a:t>labor force today</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600" b="0" i="0" u="none">
                        <a:solidFill>
                          <a:schemeClr val="tx2"/>
                        </a:solidFill>
                        <a:latin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600" b="0" i="0" u="none">
                        <a:solidFill>
                          <a:schemeClr val="tx2"/>
                        </a:solidFill>
                        <a:latin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chemeClr val="tx2"/>
                          </a:solidFill>
                          <a:latin typeface="Arial" panose="020B0604020202020204" pitchFamily="34" charset="0"/>
                          <a:sym typeface="Arial" panose="020B0604020202020204" pitchFamily="34" charset="0"/>
                        </a:rPr>
                        <a:t>More than $200M in funding available </a:t>
                      </a:r>
                      <a:r>
                        <a:rPr lang="en-US" sz="1600" b="0" i="0" u="none">
                          <a:solidFill>
                            <a:srgbClr val="000000"/>
                          </a:solidFill>
                          <a:latin typeface="Arial" panose="020B0604020202020204" pitchFamily="34" charset="0"/>
                          <a:sym typeface="Arial" panose="020B0604020202020204" pitchFamily="34" charset="0"/>
                        </a:rPr>
                        <a:t>to train new and existing workers</a:t>
                      </a: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600" b="0" i="0" u="none">
                        <a:solidFill>
                          <a:schemeClr val="tx2"/>
                        </a:solidFill>
                        <a:latin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600" b="0" i="0" u="none">
                          <a:solidFill>
                            <a:schemeClr val="tx2"/>
                          </a:solidFill>
                          <a:latin typeface="Arial" panose="020B0604020202020204" pitchFamily="34" charset="0"/>
                          <a:sym typeface="Arial" panose="020B0604020202020204" pitchFamily="34" charset="0"/>
                        </a:rPr>
                        <a:t>Talk to your industry partner about connecting with a Market Maker </a:t>
                      </a:r>
                      <a:r>
                        <a:rPr lang="en-US" sz="1600" b="0" i="0" u="none">
                          <a:solidFill>
                            <a:srgbClr val="000000"/>
                          </a:solidFill>
                          <a:latin typeface="Arial" panose="020B0604020202020204" pitchFamily="34" charset="0"/>
                          <a:sym typeface="Arial" panose="020B0604020202020204" pitchFamily="34" charset="0"/>
                        </a:rPr>
                        <a:t>to leverage grants and partner with education / training providers</a:t>
                      </a:r>
                    </a:p>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600" b="0" i="0" u="none">
                        <a:solidFill>
                          <a:schemeClr val="tx2"/>
                        </a:solidFill>
                        <a:latin typeface="Arial" panose="020B0604020202020204" pitchFamily="34" charset="0"/>
                        <a:sym typeface="Arial" panose="020B0604020202020204" pitchFamily="34" charset="0"/>
                      </a:endParaRPr>
                    </a:p>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600" b="0" i="0" u="none">
                        <a:solidFill>
                          <a:srgbClr val="000000"/>
                        </a:solidFill>
                        <a:latin typeface="Arial" panose="020B0604020202020204" pitchFamily="34" charset="0"/>
                        <a:sym typeface="Arial" panose="020B0604020202020204" pitchFamily="34" charset="0"/>
                      </a:endParaRPr>
                    </a:p>
                  </a:txBody>
                  <a:tcPr marL="182880" marR="72000" marT="73152" marB="73152" anchor="ctr">
                    <a:lnT w="9525" cap="flat" cmpd="sng" algn="ctr">
                      <a:solidFill>
                        <a:srgbClr val="9A9A9A"/>
                      </a:solidFill>
                      <a:prstDash val="sysDot"/>
                      <a:round/>
                      <a:headEnd type="none" w="med" len="med"/>
                      <a:tailEnd type="none" w="med" len="med"/>
                    </a:lnT>
                  </a:tcPr>
                </a:tc>
                <a:extLst>
                  <a:ext uri="{0D108BD9-81ED-4DB2-BD59-A6C34878D82A}">
                    <a16:rowId xmlns:a16="http://schemas.microsoft.com/office/drawing/2014/main" val="1661841269"/>
                  </a:ext>
                </a:extLst>
              </a:tr>
              <a:tr h="1702759">
                <a:tc>
                  <a:txBody>
                    <a:bodyPr/>
                    <a:lstStyle/>
                    <a:p>
                      <a:pPr mar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600" b="0" i="0" u="none">
                          <a:solidFill>
                            <a:schemeClr val="tx2"/>
                          </a:solidFill>
                          <a:latin typeface="Arial" panose="020B0604020202020204" pitchFamily="34" charset="0"/>
                          <a:sym typeface="Arial" panose="020B0604020202020204" pitchFamily="34" charset="0"/>
                        </a:rPr>
                        <a:t>Employer incumbent </a:t>
                      </a:r>
                    </a:p>
                    <a:p>
                      <a:pPr mar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600" b="0" i="0" u="none">
                          <a:solidFill>
                            <a:schemeClr val="tx2"/>
                          </a:solidFill>
                          <a:latin typeface="Arial" panose="020B0604020202020204" pitchFamily="34" charset="0"/>
                          <a:sym typeface="Arial" panose="020B0604020202020204" pitchFamily="34" charset="0"/>
                        </a:rPr>
                        <a:t>training</a:t>
                      </a:r>
                      <a:endParaRPr lang="en-US" sz="1600" b="0" i="0" u="none">
                        <a:solidFill>
                          <a:schemeClr val="tx2"/>
                        </a:solidFill>
                        <a:latin typeface="Arial" panose="020B0604020202020204" pitchFamily="34" charset="0"/>
                        <a:cs typeface="Arial" panose="020B0604020202020204" pitchFamily="34" charset="0"/>
                        <a:sym typeface="Arial" panose="020B0604020202020204" pitchFamily="34" charset="0"/>
                      </a:endParaRPr>
                    </a:p>
                  </a:txBody>
                  <a:tcPr marL="914400" marR="72000" marT="73152" marB="73152" anchor="ctr">
                    <a:lnT w="9525" cap="flat" cmpd="sng" algn="ctr">
                      <a:solidFill>
                        <a:srgbClr val="9A9A9A"/>
                      </a:solid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600" b="0" i="0" u="none">
                          <a:solidFill>
                            <a:srgbClr val="000000"/>
                          </a:solidFill>
                          <a:latin typeface="Arial" panose="020B0604020202020204" pitchFamily="34" charset="0"/>
                          <a:sym typeface="Arial" panose="020B0604020202020204" pitchFamily="34" charset="0"/>
                        </a:rPr>
                        <a:t>Company specific training for existing workers</a:t>
                      </a:r>
                      <a:endParaRPr lang="en-US" sz="1600" b="0" i="0" u="none">
                        <a:solidFill>
                          <a:srgbClr val="000000"/>
                        </a:solidFill>
                        <a:latin typeface="Arial" panose="020B0604020202020204" pitchFamily="34" charset="0"/>
                        <a:cs typeface="Arial" panose="020B0604020202020204" pitchFamily="34" charset="0"/>
                        <a:sym typeface="Arial" panose="020B0604020202020204" pitchFamily="34" charset="0"/>
                      </a:endParaRPr>
                    </a:p>
                  </a:txBody>
                  <a:tcPr marL="0" marR="72000" marT="73152" marB="73152" anchor="ctr">
                    <a:lnT w="9525" cap="flat" cmpd="sng" algn="ctr">
                      <a:solidFill>
                        <a:srgbClr val="9A9A9A"/>
                      </a:solidFill>
                      <a:prstDash val="sysDot"/>
                      <a:round/>
                      <a:headEnd type="none" w="med" len="med"/>
                      <a:tailEnd type="none" w="med" len="med"/>
                    </a:lnT>
                    <a:lnB w="9525" cap="flat" cmpd="sng" algn="ctr">
                      <a:noFill/>
                      <a:prstDash val="sysDot"/>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34888936"/>
                  </a:ext>
                </a:extLst>
              </a:tr>
            </a:tbl>
          </a:graphicData>
        </a:graphic>
      </p:graphicFrame>
      <p:sp>
        <p:nvSpPr>
          <p:cNvPr id="47" name="Parallelogram 46">
            <a:extLst>
              <a:ext uri="{FF2B5EF4-FFF2-40B4-BE49-F238E27FC236}">
                <a16:creationId xmlns:a16="http://schemas.microsoft.com/office/drawing/2014/main" id="{D18657C5-F7B7-4087-ADD4-08C5A189C9D8}"/>
              </a:ext>
            </a:extLst>
          </p:cNvPr>
          <p:cNvSpPr/>
          <p:nvPr/>
        </p:nvSpPr>
        <p:spPr>
          <a:xfrm>
            <a:off x="646988" y="1577332"/>
            <a:ext cx="6849187" cy="513351"/>
          </a:xfrm>
          <a:prstGeom prst="parallelogram">
            <a:avLst>
              <a:gd name="adj" fmla="val 35545"/>
            </a:avLst>
          </a:prstGeom>
          <a:solidFill>
            <a:schemeClr val="tx2"/>
          </a:solidFill>
          <a:ln w="1270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a:solidFill>
                  <a:srgbClr val="FFFFFF"/>
                </a:solidFill>
                <a:latin typeface="Arial" panose="020B0604020202020204" pitchFamily="34" charset="0"/>
                <a:cs typeface="Arial" panose="020B0604020202020204" pitchFamily="34" charset="0"/>
                <a:sym typeface="Arial" panose="020B0604020202020204" pitchFamily="34" charset="0"/>
              </a:rPr>
              <a:t>Company Need(s)</a:t>
            </a:r>
          </a:p>
        </p:txBody>
      </p:sp>
      <p:sp>
        <p:nvSpPr>
          <p:cNvPr id="48" name="Parallelogram 47">
            <a:extLst>
              <a:ext uri="{FF2B5EF4-FFF2-40B4-BE49-F238E27FC236}">
                <a16:creationId xmlns:a16="http://schemas.microsoft.com/office/drawing/2014/main" id="{51777534-9EDD-4C15-8D69-09653AB64318}"/>
              </a:ext>
            </a:extLst>
          </p:cNvPr>
          <p:cNvSpPr/>
          <p:nvPr/>
        </p:nvSpPr>
        <p:spPr>
          <a:xfrm>
            <a:off x="7610475" y="1577332"/>
            <a:ext cx="3934537" cy="513351"/>
          </a:xfrm>
          <a:prstGeom prst="parallelogram">
            <a:avLst>
              <a:gd name="adj" fmla="val 35545"/>
            </a:avLst>
          </a:prstGeom>
          <a:solidFill>
            <a:schemeClr val="tx2"/>
          </a:solidFill>
          <a:ln w="1270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a:solidFill>
                  <a:srgbClr val="FFFFFF"/>
                </a:solidFill>
                <a:latin typeface="Arial" panose="020B0604020202020204" pitchFamily="34" charset="0"/>
                <a:cs typeface="Arial" panose="020B0604020202020204" pitchFamily="34" charset="0"/>
                <a:sym typeface="Arial" panose="020B0604020202020204" pitchFamily="34" charset="0"/>
              </a:rPr>
              <a:t>How we can help </a:t>
            </a:r>
          </a:p>
        </p:txBody>
      </p:sp>
      <p:grpSp>
        <p:nvGrpSpPr>
          <p:cNvPr id="50" name="Group 49"/>
          <p:cNvGrpSpPr>
            <a:grpSpLocks noChangeAspect="1"/>
          </p:cNvGrpSpPr>
          <p:nvPr/>
        </p:nvGrpSpPr>
        <p:grpSpPr>
          <a:xfrm>
            <a:off x="629400" y="2651515"/>
            <a:ext cx="732226" cy="731520"/>
            <a:chOff x="6464300" y="2606675"/>
            <a:chExt cx="1646238" cy="1644650"/>
          </a:xfrm>
        </p:grpSpPr>
        <p:sp>
          <p:nvSpPr>
            <p:cNvPr id="5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6603395" y="2776538"/>
              <a:ext cx="1369800" cy="1303338"/>
              <a:chOff x="6603395" y="2776538"/>
              <a:chExt cx="1369800" cy="1303338"/>
            </a:xfrm>
          </p:grpSpPr>
          <p:sp>
            <p:nvSpPr>
              <p:cNvPr id="53" name="Freeform 52"/>
              <p:cNvSpPr>
                <a:spLocks/>
              </p:cNvSpPr>
              <p:nvPr/>
            </p:nvSpPr>
            <p:spPr bwMode="auto">
              <a:xfrm>
                <a:off x="6609743" y="2925763"/>
                <a:ext cx="1363452" cy="1154113"/>
              </a:xfrm>
              <a:custGeom>
                <a:avLst/>
                <a:gdLst>
                  <a:gd name="connsiteX0" fmla="*/ 1096819 w 1363452"/>
                  <a:gd name="connsiteY0" fmla="*/ 877888 h 1154113"/>
                  <a:gd name="connsiteX1" fmla="*/ 1054707 w 1363452"/>
                  <a:gd name="connsiteY1" fmla="*/ 929919 h 1154113"/>
                  <a:gd name="connsiteX2" fmla="*/ 1288107 w 1363452"/>
                  <a:gd name="connsiteY2" fmla="*/ 1122363 h 1154113"/>
                  <a:gd name="connsiteX3" fmla="*/ 1313802 w 1363452"/>
                  <a:gd name="connsiteY3" fmla="*/ 1101693 h 1154113"/>
                  <a:gd name="connsiteX4" fmla="*/ 1314516 w 1363452"/>
                  <a:gd name="connsiteY4" fmla="*/ 1100980 h 1154113"/>
                  <a:gd name="connsiteX5" fmla="*/ 1315230 w 1363452"/>
                  <a:gd name="connsiteY5" fmla="*/ 1100268 h 1154113"/>
                  <a:gd name="connsiteX6" fmla="*/ 1330932 w 1363452"/>
                  <a:gd name="connsiteY6" fmla="*/ 1071045 h 1154113"/>
                  <a:gd name="connsiteX7" fmla="*/ 1096819 w 1363452"/>
                  <a:gd name="connsiteY7" fmla="*/ 877888 h 1154113"/>
                  <a:gd name="connsiteX8" fmla="*/ 1093256 w 1363452"/>
                  <a:gd name="connsiteY8" fmla="*/ 838848 h 1154113"/>
                  <a:gd name="connsiteX9" fmla="*/ 1104637 w 1363452"/>
                  <a:gd name="connsiteY9" fmla="*/ 842334 h 1154113"/>
                  <a:gd name="connsiteX10" fmla="*/ 1355565 w 1363452"/>
                  <a:gd name="connsiteY10" fmla="*/ 1048995 h 1154113"/>
                  <a:gd name="connsiteX11" fmla="*/ 1339792 w 1363452"/>
                  <a:gd name="connsiteY11" fmla="*/ 1120504 h 1154113"/>
                  <a:gd name="connsiteX12" fmla="*/ 1286739 w 1363452"/>
                  <a:gd name="connsiteY12" fmla="*/ 1154113 h 1154113"/>
                  <a:gd name="connsiteX13" fmla="*/ 1272400 w 1363452"/>
                  <a:gd name="connsiteY13" fmla="*/ 1149823 h 1154113"/>
                  <a:gd name="connsiteX14" fmla="*/ 1022190 w 1363452"/>
                  <a:gd name="connsiteY14" fmla="*/ 943162 h 1154113"/>
                  <a:gd name="connsiteX15" fmla="*/ 1020039 w 1363452"/>
                  <a:gd name="connsiteY15" fmla="*/ 920994 h 1154113"/>
                  <a:gd name="connsiteX16" fmla="*/ 1082412 w 1363452"/>
                  <a:gd name="connsiteY16" fmla="*/ 844479 h 1154113"/>
                  <a:gd name="connsiteX17" fmla="*/ 1093256 w 1363452"/>
                  <a:gd name="connsiteY17" fmla="*/ 838848 h 1154113"/>
                  <a:gd name="connsiteX18" fmla="*/ 126043 w 1363452"/>
                  <a:gd name="connsiteY18" fmla="*/ 801687 h 1154113"/>
                  <a:gd name="connsiteX19" fmla="*/ 185273 w 1363452"/>
                  <a:gd name="connsiteY19" fmla="*/ 849550 h 1154113"/>
                  <a:gd name="connsiteX20" fmla="*/ 188128 w 1363452"/>
                  <a:gd name="connsiteY20" fmla="*/ 849550 h 1154113"/>
                  <a:gd name="connsiteX21" fmla="*/ 246645 w 1363452"/>
                  <a:gd name="connsiteY21" fmla="*/ 801687 h 1154113"/>
                  <a:gd name="connsiteX22" fmla="*/ 327284 w 1363452"/>
                  <a:gd name="connsiteY22" fmla="*/ 814546 h 1154113"/>
                  <a:gd name="connsiteX23" fmla="*/ 372242 w 1363452"/>
                  <a:gd name="connsiteY23" fmla="*/ 880268 h 1154113"/>
                  <a:gd name="connsiteX24" fmla="*/ 367960 w 1363452"/>
                  <a:gd name="connsiteY24" fmla="*/ 887412 h 1154113"/>
                  <a:gd name="connsiteX25" fmla="*/ 4728 w 1363452"/>
                  <a:gd name="connsiteY25" fmla="*/ 887412 h 1154113"/>
                  <a:gd name="connsiteX26" fmla="*/ 446 w 1363452"/>
                  <a:gd name="connsiteY26" fmla="*/ 880268 h 1154113"/>
                  <a:gd name="connsiteX27" fmla="*/ 45404 w 1363452"/>
                  <a:gd name="connsiteY27" fmla="*/ 814546 h 1154113"/>
                  <a:gd name="connsiteX28" fmla="*/ 126043 w 1363452"/>
                  <a:gd name="connsiteY28" fmla="*/ 801687 h 1154113"/>
                  <a:gd name="connsiteX29" fmla="*/ 86331 w 1363452"/>
                  <a:gd name="connsiteY29" fmla="*/ 687387 h 1154113"/>
                  <a:gd name="connsiteX30" fmla="*/ 97046 w 1363452"/>
                  <a:gd name="connsiteY30" fmla="*/ 692364 h 1154113"/>
                  <a:gd name="connsiteX31" fmla="*/ 107048 w 1363452"/>
                  <a:gd name="connsiteY31" fmla="*/ 704450 h 1154113"/>
                  <a:gd name="connsiteX32" fmla="*/ 109191 w 1363452"/>
                  <a:gd name="connsiteY32" fmla="*/ 706583 h 1154113"/>
                  <a:gd name="connsiteX33" fmla="*/ 138480 w 1363452"/>
                  <a:gd name="connsiteY33" fmla="*/ 768437 h 1154113"/>
                  <a:gd name="connsiteX34" fmla="*/ 186343 w 1363452"/>
                  <a:gd name="connsiteY34" fmla="*/ 791899 h 1154113"/>
                  <a:gd name="connsiteX35" fmla="*/ 233492 w 1363452"/>
                  <a:gd name="connsiteY35" fmla="*/ 768437 h 1154113"/>
                  <a:gd name="connsiteX36" fmla="*/ 264210 w 1363452"/>
                  <a:gd name="connsiteY36" fmla="*/ 706583 h 1154113"/>
                  <a:gd name="connsiteX37" fmla="*/ 266353 w 1363452"/>
                  <a:gd name="connsiteY37" fmla="*/ 704450 h 1154113"/>
                  <a:gd name="connsiteX38" fmla="*/ 275640 w 1363452"/>
                  <a:gd name="connsiteY38" fmla="*/ 692364 h 1154113"/>
                  <a:gd name="connsiteX39" fmla="*/ 286356 w 1363452"/>
                  <a:gd name="connsiteY39" fmla="*/ 687387 h 1154113"/>
                  <a:gd name="connsiteX40" fmla="*/ 286356 w 1363452"/>
                  <a:gd name="connsiteY40" fmla="*/ 688098 h 1154113"/>
                  <a:gd name="connsiteX41" fmla="*/ 272068 w 1363452"/>
                  <a:gd name="connsiteY41" fmla="*/ 710849 h 1154113"/>
                  <a:gd name="connsiteX42" fmla="*/ 241350 w 1363452"/>
                  <a:gd name="connsiteY42" fmla="*/ 773414 h 1154113"/>
                  <a:gd name="connsiteX43" fmla="*/ 241350 w 1363452"/>
                  <a:gd name="connsiteY43" fmla="*/ 793321 h 1154113"/>
                  <a:gd name="connsiteX44" fmla="*/ 239921 w 1363452"/>
                  <a:gd name="connsiteY44" fmla="*/ 795454 h 1154113"/>
                  <a:gd name="connsiteX45" fmla="*/ 232063 w 1363452"/>
                  <a:gd name="connsiteY45" fmla="*/ 803275 h 1154113"/>
                  <a:gd name="connsiteX46" fmla="*/ 232063 w 1363452"/>
                  <a:gd name="connsiteY46" fmla="*/ 780524 h 1154113"/>
                  <a:gd name="connsiteX47" fmla="*/ 186343 w 1363452"/>
                  <a:gd name="connsiteY47" fmla="*/ 801142 h 1154113"/>
                  <a:gd name="connsiteX48" fmla="*/ 139909 w 1363452"/>
                  <a:gd name="connsiteY48" fmla="*/ 780524 h 1154113"/>
                  <a:gd name="connsiteX49" fmla="*/ 139909 w 1363452"/>
                  <a:gd name="connsiteY49" fmla="*/ 803275 h 1154113"/>
                  <a:gd name="connsiteX50" fmla="*/ 132051 w 1363452"/>
                  <a:gd name="connsiteY50" fmla="*/ 795454 h 1154113"/>
                  <a:gd name="connsiteX51" fmla="*/ 130622 w 1363452"/>
                  <a:gd name="connsiteY51" fmla="*/ 793321 h 1154113"/>
                  <a:gd name="connsiteX52" fmla="*/ 130622 w 1363452"/>
                  <a:gd name="connsiteY52" fmla="*/ 773414 h 1154113"/>
                  <a:gd name="connsiteX53" fmla="*/ 101333 w 1363452"/>
                  <a:gd name="connsiteY53" fmla="*/ 710849 h 1154113"/>
                  <a:gd name="connsiteX54" fmla="*/ 86331 w 1363452"/>
                  <a:gd name="connsiteY54" fmla="*/ 688098 h 1154113"/>
                  <a:gd name="connsiteX55" fmla="*/ 86331 w 1363452"/>
                  <a:gd name="connsiteY55" fmla="*/ 687387 h 1154113"/>
                  <a:gd name="connsiteX56" fmla="*/ 548294 w 1363452"/>
                  <a:gd name="connsiteY56" fmla="*/ 525462 h 1154113"/>
                  <a:gd name="connsiteX57" fmla="*/ 562627 w 1363452"/>
                  <a:gd name="connsiteY57" fmla="*/ 532613 h 1154113"/>
                  <a:gd name="connsiteX58" fmla="*/ 576960 w 1363452"/>
                  <a:gd name="connsiteY58" fmla="*/ 548345 h 1154113"/>
                  <a:gd name="connsiteX59" fmla="*/ 579827 w 1363452"/>
                  <a:gd name="connsiteY59" fmla="*/ 551205 h 1154113"/>
                  <a:gd name="connsiteX60" fmla="*/ 620677 w 1363452"/>
                  <a:gd name="connsiteY60" fmla="*/ 635586 h 1154113"/>
                  <a:gd name="connsiteX61" fmla="*/ 685177 w 1363452"/>
                  <a:gd name="connsiteY61" fmla="*/ 667765 h 1154113"/>
                  <a:gd name="connsiteX62" fmla="*/ 750394 w 1363452"/>
                  <a:gd name="connsiteY62" fmla="*/ 635586 h 1154113"/>
                  <a:gd name="connsiteX63" fmla="*/ 791244 w 1363452"/>
                  <a:gd name="connsiteY63" fmla="*/ 551205 h 1154113"/>
                  <a:gd name="connsiteX64" fmla="*/ 794110 w 1363452"/>
                  <a:gd name="connsiteY64" fmla="*/ 548345 h 1154113"/>
                  <a:gd name="connsiteX65" fmla="*/ 807727 w 1363452"/>
                  <a:gd name="connsiteY65" fmla="*/ 532613 h 1154113"/>
                  <a:gd name="connsiteX66" fmla="*/ 821344 w 1363452"/>
                  <a:gd name="connsiteY66" fmla="*/ 525462 h 1154113"/>
                  <a:gd name="connsiteX67" fmla="*/ 821344 w 1363452"/>
                  <a:gd name="connsiteY67" fmla="*/ 526177 h 1154113"/>
                  <a:gd name="connsiteX68" fmla="*/ 801994 w 1363452"/>
                  <a:gd name="connsiteY68" fmla="*/ 557641 h 1154113"/>
                  <a:gd name="connsiteX69" fmla="*/ 761144 w 1363452"/>
                  <a:gd name="connsiteY69" fmla="*/ 642737 h 1154113"/>
                  <a:gd name="connsiteX70" fmla="*/ 761144 w 1363452"/>
                  <a:gd name="connsiteY70" fmla="*/ 669910 h 1154113"/>
                  <a:gd name="connsiteX71" fmla="*/ 758994 w 1363452"/>
                  <a:gd name="connsiteY71" fmla="*/ 672770 h 1154113"/>
                  <a:gd name="connsiteX72" fmla="*/ 748244 w 1363452"/>
                  <a:gd name="connsiteY72" fmla="*/ 684212 h 1154113"/>
                  <a:gd name="connsiteX73" fmla="*/ 748244 w 1363452"/>
                  <a:gd name="connsiteY73" fmla="*/ 653463 h 1154113"/>
                  <a:gd name="connsiteX74" fmla="*/ 685177 w 1363452"/>
                  <a:gd name="connsiteY74" fmla="*/ 680636 h 1154113"/>
                  <a:gd name="connsiteX75" fmla="*/ 622827 w 1363452"/>
                  <a:gd name="connsiteY75" fmla="*/ 653463 h 1154113"/>
                  <a:gd name="connsiteX76" fmla="*/ 622827 w 1363452"/>
                  <a:gd name="connsiteY76" fmla="*/ 684212 h 1154113"/>
                  <a:gd name="connsiteX77" fmla="*/ 612077 w 1363452"/>
                  <a:gd name="connsiteY77" fmla="*/ 672770 h 1154113"/>
                  <a:gd name="connsiteX78" fmla="*/ 609927 w 1363452"/>
                  <a:gd name="connsiteY78" fmla="*/ 669910 h 1154113"/>
                  <a:gd name="connsiteX79" fmla="*/ 609927 w 1363452"/>
                  <a:gd name="connsiteY79" fmla="*/ 642737 h 1154113"/>
                  <a:gd name="connsiteX80" fmla="*/ 568360 w 1363452"/>
                  <a:gd name="connsiteY80" fmla="*/ 557641 h 1154113"/>
                  <a:gd name="connsiteX81" fmla="*/ 548294 w 1363452"/>
                  <a:gd name="connsiteY81" fmla="*/ 526892 h 1154113"/>
                  <a:gd name="connsiteX82" fmla="*/ 548294 w 1363452"/>
                  <a:gd name="connsiteY82" fmla="*/ 525462 h 1154113"/>
                  <a:gd name="connsiteX83" fmla="*/ 682874 w 1363452"/>
                  <a:gd name="connsiteY83" fmla="*/ 292100 h 1154113"/>
                  <a:gd name="connsiteX84" fmla="*/ 387956 w 1363452"/>
                  <a:gd name="connsiteY84" fmla="*/ 586582 h 1154113"/>
                  <a:gd name="connsiteX85" fmla="*/ 441513 w 1363452"/>
                  <a:gd name="connsiteY85" fmla="*/ 756283 h 1154113"/>
                  <a:gd name="connsiteX86" fmla="*/ 442227 w 1363452"/>
                  <a:gd name="connsiteY86" fmla="*/ 755570 h 1154113"/>
                  <a:gd name="connsiteX87" fmla="*/ 490785 w 1363452"/>
                  <a:gd name="connsiteY87" fmla="*/ 697814 h 1154113"/>
                  <a:gd name="connsiteX88" fmla="*/ 599326 w 1363452"/>
                  <a:gd name="connsiteY88" fmla="*/ 680702 h 1154113"/>
                  <a:gd name="connsiteX89" fmla="*/ 600754 w 1363452"/>
                  <a:gd name="connsiteY89" fmla="*/ 682841 h 1154113"/>
                  <a:gd name="connsiteX90" fmla="*/ 655739 w 1363452"/>
                  <a:gd name="connsiteY90" fmla="*/ 866803 h 1154113"/>
                  <a:gd name="connsiteX91" fmla="*/ 657881 w 1363452"/>
                  <a:gd name="connsiteY91" fmla="*/ 874646 h 1154113"/>
                  <a:gd name="connsiteX92" fmla="*/ 664308 w 1363452"/>
                  <a:gd name="connsiteY92" fmla="*/ 879637 h 1154113"/>
                  <a:gd name="connsiteX93" fmla="*/ 672163 w 1363452"/>
                  <a:gd name="connsiteY93" fmla="*/ 880350 h 1154113"/>
                  <a:gd name="connsiteX94" fmla="*/ 694300 w 1363452"/>
                  <a:gd name="connsiteY94" fmla="*/ 880350 h 1154113"/>
                  <a:gd name="connsiteX95" fmla="*/ 702155 w 1363452"/>
                  <a:gd name="connsiteY95" fmla="*/ 879637 h 1154113"/>
                  <a:gd name="connsiteX96" fmla="*/ 708581 w 1363452"/>
                  <a:gd name="connsiteY96" fmla="*/ 874646 h 1154113"/>
                  <a:gd name="connsiteX97" fmla="*/ 712866 w 1363452"/>
                  <a:gd name="connsiteY97" fmla="*/ 861098 h 1154113"/>
                  <a:gd name="connsiteX98" fmla="*/ 766422 w 1363452"/>
                  <a:gd name="connsiteY98" fmla="*/ 682841 h 1154113"/>
                  <a:gd name="connsiteX99" fmla="*/ 769279 w 1363452"/>
                  <a:gd name="connsiteY99" fmla="*/ 680702 h 1154113"/>
                  <a:gd name="connsiteX100" fmla="*/ 877106 w 1363452"/>
                  <a:gd name="connsiteY100" fmla="*/ 697814 h 1154113"/>
                  <a:gd name="connsiteX101" fmla="*/ 906383 w 1363452"/>
                  <a:gd name="connsiteY101" fmla="*/ 722770 h 1154113"/>
                  <a:gd name="connsiteX102" fmla="*/ 925664 w 1363452"/>
                  <a:gd name="connsiteY102" fmla="*/ 754144 h 1154113"/>
                  <a:gd name="connsiteX103" fmla="*/ 927806 w 1363452"/>
                  <a:gd name="connsiteY103" fmla="*/ 752005 h 1154113"/>
                  <a:gd name="connsiteX104" fmla="*/ 978506 w 1363452"/>
                  <a:gd name="connsiteY104" fmla="*/ 586582 h 1154113"/>
                  <a:gd name="connsiteX105" fmla="*/ 682874 w 1363452"/>
                  <a:gd name="connsiteY105" fmla="*/ 292100 h 1154113"/>
                  <a:gd name="connsiteX106" fmla="*/ 713786 w 1363452"/>
                  <a:gd name="connsiteY106" fmla="*/ 261703 h 1154113"/>
                  <a:gd name="connsiteX107" fmla="*/ 890913 w 1363452"/>
                  <a:gd name="connsiteY107" fmla="*/ 334603 h 1154113"/>
                  <a:gd name="connsiteX108" fmla="*/ 969477 w 1363452"/>
                  <a:gd name="connsiteY108" fmla="*/ 742699 h 1154113"/>
                  <a:gd name="connsiteX109" fmla="*/ 1055184 w 1363452"/>
                  <a:gd name="connsiteY109" fmla="*/ 813455 h 1154113"/>
                  <a:gd name="connsiteX110" fmla="*/ 1056612 w 1363452"/>
                  <a:gd name="connsiteY110" fmla="*/ 826320 h 1154113"/>
                  <a:gd name="connsiteX111" fmla="*/ 995189 w 1363452"/>
                  <a:gd name="connsiteY111" fmla="*/ 901364 h 1154113"/>
                  <a:gd name="connsiteX112" fmla="*/ 982333 w 1363452"/>
                  <a:gd name="connsiteY112" fmla="*/ 902793 h 1154113"/>
                  <a:gd name="connsiteX113" fmla="*/ 898055 w 1363452"/>
                  <a:gd name="connsiteY113" fmla="*/ 832752 h 1154113"/>
                  <a:gd name="connsiteX114" fmla="*/ 478092 w 1363452"/>
                  <a:gd name="connsiteY114" fmla="*/ 839184 h 1154113"/>
                  <a:gd name="connsiteX115" fmla="*/ 431668 w 1363452"/>
                  <a:gd name="connsiteY115" fmla="*/ 380344 h 1154113"/>
                  <a:gd name="connsiteX116" fmla="*/ 713786 w 1363452"/>
                  <a:gd name="connsiteY116" fmla="*/ 261703 h 1154113"/>
                  <a:gd name="connsiteX117" fmla="*/ 83156 w 1363452"/>
                  <a:gd name="connsiteY117" fmla="*/ 203200 h 1154113"/>
                  <a:gd name="connsiteX118" fmla="*/ 93880 w 1363452"/>
                  <a:gd name="connsiteY118" fmla="*/ 207498 h 1154113"/>
                  <a:gd name="connsiteX119" fmla="*/ 103174 w 1363452"/>
                  <a:gd name="connsiteY119" fmla="*/ 218959 h 1154113"/>
                  <a:gd name="connsiteX120" fmla="*/ 105319 w 1363452"/>
                  <a:gd name="connsiteY120" fmla="*/ 221108 h 1154113"/>
                  <a:gd name="connsiteX121" fmla="*/ 136776 w 1363452"/>
                  <a:gd name="connsiteY121" fmla="*/ 284859 h 1154113"/>
                  <a:gd name="connsiteX122" fmla="*/ 183962 w 1363452"/>
                  <a:gd name="connsiteY122" fmla="*/ 308498 h 1154113"/>
                  <a:gd name="connsiteX123" fmla="*/ 231863 w 1363452"/>
                  <a:gd name="connsiteY123" fmla="*/ 284859 h 1154113"/>
                  <a:gd name="connsiteX124" fmla="*/ 262606 w 1363452"/>
                  <a:gd name="connsiteY124" fmla="*/ 221108 h 1154113"/>
                  <a:gd name="connsiteX125" fmla="*/ 264750 w 1363452"/>
                  <a:gd name="connsiteY125" fmla="*/ 218959 h 1154113"/>
                  <a:gd name="connsiteX126" fmla="*/ 273330 w 1363452"/>
                  <a:gd name="connsiteY126" fmla="*/ 207498 h 1154113"/>
                  <a:gd name="connsiteX127" fmla="*/ 284769 w 1363452"/>
                  <a:gd name="connsiteY127" fmla="*/ 203200 h 1154113"/>
                  <a:gd name="connsiteX128" fmla="*/ 284054 w 1363452"/>
                  <a:gd name="connsiteY128" fmla="*/ 203916 h 1154113"/>
                  <a:gd name="connsiteX129" fmla="*/ 270470 w 1363452"/>
                  <a:gd name="connsiteY129" fmla="*/ 226838 h 1154113"/>
                  <a:gd name="connsiteX130" fmla="*/ 240442 w 1363452"/>
                  <a:gd name="connsiteY130" fmla="*/ 289873 h 1154113"/>
                  <a:gd name="connsiteX131" fmla="*/ 240442 w 1363452"/>
                  <a:gd name="connsiteY131" fmla="*/ 309930 h 1154113"/>
                  <a:gd name="connsiteX132" fmla="*/ 238298 w 1363452"/>
                  <a:gd name="connsiteY132" fmla="*/ 312079 h 1154113"/>
                  <a:gd name="connsiteX133" fmla="*/ 230433 w 1363452"/>
                  <a:gd name="connsiteY133" fmla="*/ 320675 h 1154113"/>
                  <a:gd name="connsiteX134" fmla="*/ 230433 w 1363452"/>
                  <a:gd name="connsiteY134" fmla="*/ 297037 h 1154113"/>
                  <a:gd name="connsiteX135" fmla="*/ 183962 w 1363452"/>
                  <a:gd name="connsiteY135" fmla="*/ 317810 h 1154113"/>
                  <a:gd name="connsiteX136" fmla="*/ 137491 w 1363452"/>
                  <a:gd name="connsiteY136" fmla="*/ 297037 h 1154113"/>
                  <a:gd name="connsiteX137" fmla="*/ 137491 w 1363452"/>
                  <a:gd name="connsiteY137" fmla="*/ 320675 h 1154113"/>
                  <a:gd name="connsiteX138" fmla="*/ 129627 w 1363452"/>
                  <a:gd name="connsiteY138" fmla="*/ 312079 h 1154113"/>
                  <a:gd name="connsiteX139" fmla="*/ 128197 w 1363452"/>
                  <a:gd name="connsiteY139" fmla="*/ 309930 h 1154113"/>
                  <a:gd name="connsiteX140" fmla="*/ 128197 w 1363452"/>
                  <a:gd name="connsiteY140" fmla="*/ 289873 h 1154113"/>
                  <a:gd name="connsiteX141" fmla="*/ 98169 w 1363452"/>
                  <a:gd name="connsiteY141" fmla="*/ 226838 h 1154113"/>
                  <a:gd name="connsiteX142" fmla="*/ 83156 w 1363452"/>
                  <a:gd name="connsiteY142" fmla="*/ 203916 h 1154113"/>
                  <a:gd name="connsiteX143" fmla="*/ 83156 w 1363452"/>
                  <a:gd name="connsiteY143" fmla="*/ 203200 h 1154113"/>
                  <a:gd name="connsiteX144" fmla="*/ 1271480 w 1363452"/>
                  <a:gd name="connsiteY144" fmla="*/ 198437 h 1154113"/>
                  <a:gd name="connsiteX145" fmla="*/ 1271480 w 1363452"/>
                  <a:gd name="connsiteY145" fmla="*/ 199870 h 1154113"/>
                  <a:gd name="connsiteX146" fmla="*/ 1257192 w 1363452"/>
                  <a:gd name="connsiteY146" fmla="*/ 225660 h 1154113"/>
                  <a:gd name="connsiteX147" fmla="*/ 1228617 w 1363452"/>
                  <a:gd name="connsiteY147" fmla="*/ 289421 h 1154113"/>
                  <a:gd name="connsiteX148" fmla="*/ 1228617 w 1363452"/>
                  <a:gd name="connsiteY148" fmla="*/ 328824 h 1154113"/>
                  <a:gd name="connsiteX149" fmla="*/ 1217902 w 1363452"/>
                  <a:gd name="connsiteY149" fmla="*/ 338137 h 1154113"/>
                  <a:gd name="connsiteX150" fmla="*/ 1217902 w 1363452"/>
                  <a:gd name="connsiteY150" fmla="*/ 298734 h 1154113"/>
                  <a:gd name="connsiteX151" fmla="*/ 1171467 w 1363452"/>
                  <a:gd name="connsiteY151" fmla="*/ 320943 h 1154113"/>
                  <a:gd name="connsiteX152" fmla="*/ 1125747 w 1363452"/>
                  <a:gd name="connsiteY152" fmla="*/ 299451 h 1154113"/>
                  <a:gd name="connsiteX153" fmla="*/ 1125747 w 1363452"/>
                  <a:gd name="connsiteY153" fmla="*/ 338137 h 1154113"/>
                  <a:gd name="connsiteX154" fmla="*/ 1115032 w 1363452"/>
                  <a:gd name="connsiteY154" fmla="*/ 329540 h 1154113"/>
                  <a:gd name="connsiteX155" fmla="*/ 1115032 w 1363452"/>
                  <a:gd name="connsiteY155" fmla="*/ 289421 h 1154113"/>
                  <a:gd name="connsiteX156" fmla="*/ 1087171 w 1363452"/>
                  <a:gd name="connsiteY156" fmla="*/ 225660 h 1154113"/>
                  <a:gd name="connsiteX157" fmla="*/ 1072169 w 1363452"/>
                  <a:gd name="connsiteY157" fmla="*/ 200586 h 1154113"/>
                  <a:gd name="connsiteX158" fmla="*/ 1072169 w 1363452"/>
                  <a:gd name="connsiteY158" fmla="*/ 199870 h 1154113"/>
                  <a:gd name="connsiteX159" fmla="*/ 1084314 w 1363452"/>
                  <a:gd name="connsiteY159" fmla="*/ 205601 h 1154113"/>
                  <a:gd name="connsiteX160" fmla="*/ 1094315 w 1363452"/>
                  <a:gd name="connsiteY160" fmla="*/ 217064 h 1154113"/>
                  <a:gd name="connsiteX161" fmla="*/ 1095744 w 1363452"/>
                  <a:gd name="connsiteY161" fmla="*/ 219929 h 1154113"/>
                  <a:gd name="connsiteX162" fmla="*/ 1124319 w 1363452"/>
                  <a:gd name="connsiteY162" fmla="*/ 284406 h 1154113"/>
                  <a:gd name="connsiteX163" fmla="*/ 1171467 w 1363452"/>
                  <a:gd name="connsiteY163" fmla="*/ 310197 h 1154113"/>
                  <a:gd name="connsiteX164" fmla="*/ 1219330 w 1363452"/>
                  <a:gd name="connsiteY164" fmla="*/ 284406 h 1154113"/>
                  <a:gd name="connsiteX165" fmla="*/ 1247905 w 1363452"/>
                  <a:gd name="connsiteY165" fmla="*/ 219929 h 1154113"/>
                  <a:gd name="connsiteX166" fmla="*/ 1250049 w 1363452"/>
                  <a:gd name="connsiteY166" fmla="*/ 217064 h 1154113"/>
                  <a:gd name="connsiteX167" fmla="*/ 1260050 w 1363452"/>
                  <a:gd name="connsiteY167" fmla="*/ 204168 h 1154113"/>
                  <a:gd name="connsiteX168" fmla="*/ 1271480 w 1363452"/>
                  <a:gd name="connsiteY168" fmla="*/ 198437 h 1154113"/>
                  <a:gd name="connsiteX169" fmla="*/ 603826 w 1363452"/>
                  <a:gd name="connsiteY169" fmla="*/ 114300 h 1154113"/>
                  <a:gd name="connsiteX170" fmla="*/ 662317 w 1363452"/>
                  <a:gd name="connsiteY170" fmla="*/ 162877 h 1154113"/>
                  <a:gd name="connsiteX171" fmla="*/ 665171 w 1363452"/>
                  <a:gd name="connsiteY171" fmla="*/ 162877 h 1154113"/>
                  <a:gd name="connsiteX172" fmla="*/ 724376 w 1363452"/>
                  <a:gd name="connsiteY172" fmla="*/ 114300 h 1154113"/>
                  <a:gd name="connsiteX173" fmla="*/ 804267 w 1363452"/>
                  <a:gd name="connsiteY173" fmla="*/ 128587 h 1154113"/>
                  <a:gd name="connsiteX174" fmla="*/ 849205 w 1363452"/>
                  <a:gd name="connsiteY174" fmla="*/ 194310 h 1154113"/>
                  <a:gd name="connsiteX175" fmla="*/ 844926 w 1363452"/>
                  <a:gd name="connsiteY175" fmla="*/ 200025 h 1154113"/>
                  <a:gd name="connsiteX176" fmla="*/ 482562 w 1363452"/>
                  <a:gd name="connsiteY176" fmla="*/ 200025 h 1154113"/>
                  <a:gd name="connsiteX177" fmla="*/ 478282 w 1363452"/>
                  <a:gd name="connsiteY177" fmla="*/ 194310 h 1154113"/>
                  <a:gd name="connsiteX178" fmla="*/ 523221 w 1363452"/>
                  <a:gd name="connsiteY178" fmla="*/ 128587 h 1154113"/>
                  <a:gd name="connsiteX179" fmla="*/ 603826 w 1363452"/>
                  <a:gd name="connsiteY179" fmla="*/ 114300 h 1154113"/>
                  <a:gd name="connsiteX180" fmla="*/ 1170237 w 1363452"/>
                  <a:gd name="connsiteY180" fmla="*/ 50800 h 1154113"/>
                  <a:gd name="connsiteX181" fmla="*/ 1273781 w 1363452"/>
                  <a:gd name="connsiteY181" fmla="*/ 148062 h 1154113"/>
                  <a:gd name="connsiteX182" fmla="*/ 1270211 w 1363452"/>
                  <a:gd name="connsiteY182" fmla="*/ 180244 h 1154113"/>
                  <a:gd name="connsiteX183" fmla="*/ 1259499 w 1363452"/>
                  <a:gd name="connsiteY183" fmla="*/ 194548 h 1154113"/>
                  <a:gd name="connsiteX184" fmla="*/ 1258071 w 1363452"/>
                  <a:gd name="connsiteY184" fmla="*/ 195263 h 1154113"/>
                  <a:gd name="connsiteX185" fmla="*/ 1253072 w 1363452"/>
                  <a:gd name="connsiteY185" fmla="*/ 195263 h 1154113"/>
                  <a:gd name="connsiteX186" fmla="*/ 1251644 w 1363452"/>
                  <a:gd name="connsiteY186" fmla="*/ 193117 h 1154113"/>
                  <a:gd name="connsiteX187" fmla="*/ 1250216 w 1363452"/>
                  <a:gd name="connsiteY187" fmla="*/ 128038 h 1154113"/>
                  <a:gd name="connsiteX188" fmla="*/ 1246645 w 1363452"/>
                  <a:gd name="connsiteY188" fmla="*/ 126607 h 1154113"/>
                  <a:gd name="connsiteX189" fmla="*/ 1195944 w 1363452"/>
                  <a:gd name="connsiteY189" fmla="*/ 133759 h 1154113"/>
                  <a:gd name="connsiteX190" fmla="*/ 1153812 w 1363452"/>
                  <a:gd name="connsiteY190" fmla="*/ 138765 h 1154113"/>
                  <a:gd name="connsiteX191" fmla="*/ 1151670 w 1363452"/>
                  <a:gd name="connsiteY191" fmla="*/ 135904 h 1154113"/>
                  <a:gd name="connsiteX192" fmla="*/ 1156669 w 1363452"/>
                  <a:gd name="connsiteY192" fmla="*/ 126607 h 1154113"/>
                  <a:gd name="connsiteX193" fmla="*/ 1153812 w 1363452"/>
                  <a:gd name="connsiteY193" fmla="*/ 123747 h 1154113"/>
                  <a:gd name="connsiteX194" fmla="*/ 1114537 w 1363452"/>
                  <a:gd name="connsiteY194" fmla="*/ 146632 h 1154113"/>
                  <a:gd name="connsiteX195" fmla="*/ 1111680 w 1363452"/>
                  <a:gd name="connsiteY195" fmla="*/ 145201 h 1154113"/>
                  <a:gd name="connsiteX196" fmla="*/ 1113823 w 1363452"/>
                  <a:gd name="connsiteY196" fmla="*/ 130898 h 1154113"/>
                  <a:gd name="connsiteX197" fmla="*/ 1110966 w 1363452"/>
                  <a:gd name="connsiteY197" fmla="*/ 129468 h 1154113"/>
                  <a:gd name="connsiteX198" fmla="*/ 1088115 w 1363452"/>
                  <a:gd name="connsiteY198" fmla="*/ 191687 h 1154113"/>
                  <a:gd name="connsiteX199" fmla="*/ 1085973 w 1363452"/>
                  <a:gd name="connsiteY199" fmla="*/ 193833 h 1154113"/>
                  <a:gd name="connsiteX200" fmla="*/ 1083116 w 1363452"/>
                  <a:gd name="connsiteY200" fmla="*/ 193117 h 1154113"/>
                  <a:gd name="connsiteX201" fmla="*/ 1080974 w 1363452"/>
                  <a:gd name="connsiteY201" fmla="*/ 192402 h 1154113"/>
                  <a:gd name="connsiteX202" fmla="*/ 1071691 w 1363452"/>
                  <a:gd name="connsiteY202" fmla="*/ 180960 h 1154113"/>
                  <a:gd name="connsiteX203" fmla="*/ 1067406 w 1363452"/>
                  <a:gd name="connsiteY203" fmla="*/ 148062 h 1154113"/>
                  <a:gd name="connsiteX204" fmla="*/ 1170237 w 1363452"/>
                  <a:gd name="connsiteY204" fmla="*/ 50800 h 1154113"/>
                  <a:gd name="connsiteX205" fmla="*/ 182375 w 1363452"/>
                  <a:gd name="connsiteY205" fmla="*/ 50800 h 1154113"/>
                  <a:gd name="connsiteX206" fmla="*/ 281594 w 1363452"/>
                  <a:gd name="connsiteY206" fmla="*/ 153349 h 1154113"/>
                  <a:gd name="connsiteX207" fmla="*/ 277311 w 1363452"/>
                  <a:gd name="connsiteY207" fmla="*/ 188245 h 1154113"/>
                  <a:gd name="connsiteX208" fmla="*/ 277311 w 1363452"/>
                  <a:gd name="connsiteY208" fmla="*/ 188957 h 1154113"/>
                  <a:gd name="connsiteX209" fmla="*/ 267318 w 1363452"/>
                  <a:gd name="connsiteY209" fmla="*/ 201776 h 1154113"/>
                  <a:gd name="connsiteX210" fmla="*/ 260893 w 1363452"/>
                  <a:gd name="connsiteY210" fmla="*/ 201776 h 1154113"/>
                  <a:gd name="connsiteX211" fmla="*/ 236624 w 1363452"/>
                  <a:gd name="connsiteY211" fmla="*/ 132697 h 1154113"/>
                  <a:gd name="connsiteX212" fmla="*/ 106711 w 1363452"/>
                  <a:gd name="connsiteY212" fmla="*/ 127712 h 1154113"/>
                  <a:gd name="connsiteX213" fmla="*/ 105284 w 1363452"/>
                  <a:gd name="connsiteY213" fmla="*/ 203200 h 1154113"/>
                  <a:gd name="connsiteX214" fmla="*/ 98146 w 1363452"/>
                  <a:gd name="connsiteY214" fmla="*/ 203200 h 1154113"/>
                  <a:gd name="connsiteX215" fmla="*/ 87439 w 1363452"/>
                  <a:gd name="connsiteY215" fmla="*/ 187533 h 1154113"/>
                  <a:gd name="connsiteX216" fmla="*/ 83870 w 1363452"/>
                  <a:gd name="connsiteY216" fmla="*/ 153349 h 1154113"/>
                  <a:gd name="connsiteX217" fmla="*/ 182375 w 1363452"/>
                  <a:gd name="connsiteY217" fmla="*/ 50800 h 1154113"/>
                  <a:gd name="connsiteX218" fmla="*/ 764194 w 1363452"/>
                  <a:gd name="connsiteY218" fmla="*/ 0 h 1154113"/>
                  <a:gd name="connsiteX219" fmla="*/ 764194 w 1363452"/>
                  <a:gd name="connsiteY219" fmla="*/ 715 h 1154113"/>
                  <a:gd name="connsiteX220" fmla="*/ 749814 w 1363452"/>
                  <a:gd name="connsiteY220" fmla="*/ 23607 h 1154113"/>
                  <a:gd name="connsiteX221" fmla="*/ 719617 w 1363452"/>
                  <a:gd name="connsiteY221" fmla="*/ 86558 h 1154113"/>
                  <a:gd name="connsiteX222" fmla="*/ 719617 w 1363452"/>
                  <a:gd name="connsiteY222" fmla="*/ 106588 h 1154113"/>
                  <a:gd name="connsiteX223" fmla="*/ 718179 w 1363452"/>
                  <a:gd name="connsiteY223" fmla="*/ 108734 h 1154113"/>
                  <a:gd name="connsiteX224" fmla="*/ 710270 w 1363452"/>
                  <a:gd name="connsiteY224" fmla="*/ 115888 h 1154113"/>
                  <a:gd name="connsiteX225" fmla="*/ 710270 w 1363452"/>
                  <a:gd name="connsiteY225" fmla="*/ 93712 h 1154113"/>
                  <a:gd name="connsiteX226" fmla="*/ 664256 w 1363452"/>
                  <a:gd name="connsiteY226" fmla="*/ 113742 h 1154113"/>
                  <a:gd name="connsiteX227" fmla="*/ 618960 w 1363452"/>
                  <a:gd name="connsiteY227" fmla="*/ 93712 h 1154113"/>
                  <a:gd name="connsiteX228" fmla="*/ 618960 w 1363452"/>
                  <a:gd name="connsiteY228" fmla="*/ 115888 h 1154113"/>
                  <a:gd name="connsiteX229" fmla="*/ 611051 w 1363452"/>
                  <a:gd name="connsiteY229" fmla="*/ 108734 h 1154113"/>
                  <a:gd name="connsiteX230" fmla="*/ 609613 w 1363452"/>
                  <a:gd name="connsiteY230" fmla="*/ 106588 h 1154113"/>
                  <a:gd name="connsiteX231" fmla="*/ 609613 w 1363452"/>
                  <a:gd name="connsiteY231" fmla="*/ 86558 h 1154113"/>
                  <a:gd name="connsiteX232" fmla="*/ 580135 w 1363452"/>
                  <a:gd name="connsiteY232" fmla="*/ 23607 h 1154113"/>
                  <a:gd name="connsiteX233" fmla="*/ 565756 w 1363452"/>
                  <a:gd name="connsiteY233" fmla="*/ 1431 h 1154113"/>
                  <a:gd name="connsiteX234" fmla="*/ 565756 w 1363452"/>
                  <a:gd name="connsiteY234" fmla="*/ 715 h 1154113"/>
                  <a:gd name="connsiteX235" fmla="*/ 575821 w 1363452"/>
                  <a:gd name="connsiteY235" fmla="*/ 5723 h 1154113"/>
                  <a:gd name="connsiteX236" fmla="*/ 585887 w 1363452"/>
                  <a:gd name="connsiteY236" fmla="*/ 15738 h 1154113"/>
                  <a:gd name="connsiteX237" fmla="*/ 588044 w 1363452"/>
                  <a:gd name="connsiteY237" fmla="*/ 18599 h 1154113"/>
                  <a:gd name="connsiteX238" fmla="*/ 617522 w 1363452"/>
                  <a:gd name="connsiteY238" fmla="*/ 81551 h 1154113"/>
                  <a:gd name="connsiteX239" fmla="*/ 664256 w 1363452"/>
                  <a:gd name="connsiteY239" fmla="*/ 104442 h 1154113"/>
                  <a:gd name="connsiteX240" fmla="*/ 711708 w 1363452"/>
                  <a:gd name="connsiteY240" fmla="*/ 81551 h 1154113"/>
                  <a:gd name="connsiteX241" fmla="*/ 741186 w 1363452"/>
                  <a:gd name="connsiteY241" fmla="*/ 18599 h 1154113"/>
                  <a:gd name="connsiteX242" fmla="*/ 743343 w 1363452"/>
                  <a:gd name="connsiteY242" fmla="*/ 15738 h 1154113"/>
                  <a:gd name="connsiteX243" fmla="*/ 753409 w 1363452"/>
                  <a:gd name="connsiteY243" fmla="*/ 5723 h 1154113"/>
                  <a:gd name="connsiteX244" fmla="*/ 764194 w 1363452"/>
                  <a:gd name="connsiteY244" fmla="*/ 0 h 115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363452" h="1154113">
                    <a:moveTo>
                      <a:pt x="1096819" y="877888"/>
                    </a:moveTo>
                    <a:cubicBezTo>
                      <a:pt x="1096819" y="877888"/>
                      <a:pt x="1096819" y="877888"/>
                      <a:pt x="1054707" y="929919"/>
                    </a:cubicBezTo>
                    <a:cubicBezTo>
                      <a:pt x="1054707" y="929919"/>
                      <a:pt x="1054707" y="929919"/>
                      <a:pt x="1288107" y="1122363"/>
                    </a:cubicBezTo>
                    <a:cubicBezTo>
                      <a:pt x="1293103" y="1120938"/>
                      <a:pt x="1303096" y="1115236"/>
                      <a:pt x="1313802" y="1101693"/>
                    </a:cubicBezTo>
                    <a:cubicBezTo>
                      <a:pt x="1313802" y="1101693"/>
                      <a:pt x="1313802" y="1101693"/>
                      <a:pt x="1314516" y="1100980"/>
                    </a:cubicBezTo>
                    <a:lnTo>
                      <a:pt x="1315230" y="1100268"/>
                    </a:lnTo>
                    <a:cubicBezTo>
                      <a:pt x="1325936" y="1087438"/>
                      <a:pt x="1330218" y="1076034"/>
                      <a:pt x="1330932" y="1071045"/>
                    </a:cubicBezTo>
                    <a:cubicBezTo>
                      <a:pt x="1330932" y="1071045"/>
                      <a:pt x="1330932" y="1071045"/>
                      <a:pt x="1096819" y="877888"/>
                    </a:cubicBezTo>
                    <a:close/>
                    <a:moveTo>
                      <a:pt x="1093256" y="838848"/>
                    </a:moveTo>
                    <a:cubicBezTo>
                      <a:pt x="1097289" y="838401"/>
                      <a:pt x="1101411" y="839474"/>
                      <a:pt x="1104637" y="842334"/>
                    </a:cubicBezTo>
                    <a:cubicBezTo>
                      <a:pt x="1104637" y="842334"/>
                      <a:pt x="1104637" y="842334"/>
                      <a:pt x="1355565" y="1048995"/>
                    </a:cubicBezTo>
                    <a:cubicBezTo>
                      <a:pt x="1370620" y="1061151"/>
                      <a:pt x="1363451" y="1093330"/>
                      <a:pt x="1339792" y="1120504"/>
                    </a:cubicBezTo>
                    <a:cubicBezTo>
                      <a:pt x="1323302" y="1141957"/>
                      <a:pt x="1302511" y="1154113"/>
                      <a:pt x="1286739" y="1154113"/>
                    </a:cubicBezTo>
                    <a:cubicBezTo>
                      <a:pt x="1281003" y="1154113"/>
                      <a:pt x="1276702" y="1152683"/>
                      <a:pt x="1272400" y="1149823"/>
                    </a:cubicBezTo>
                    <a:cubicBezTo>
                      <a:pt x="1272400" y="1149823"/>
                      <a:pt x="1272400" y="1149823"/>
                      <a:pt x="1022190" y="943162"/>
                    </a:cubicBezTo>
                    <a:cubicBezTo>
                      <a:pt x="1015737" y="937441"/>
                      <a:pt x="1015020" y="927430"/>
                      <a:pt x="1020039" y="920994"/>
                    </a:cubicBezTo>
                    <a:cubicBezTo>
                      <a:pt x="1020039" y="920994"/>
                      <a:pt x="1020039" y="920994"/>
                      <a:pt x="1082412" y="844479"/>
                    </a:cubicBezTo>
                    <a:cubicBezTo>
                      <a:pt x="1085280" y="841261"/>
                      <a:pt x="1089223" y="839295"/>
                      <a:pt x="1093256" y="838848"/>
                    </a:cubicBezTo>
                    <a:close/>
                    <a:moveTo>
                      <a:pt x="126043" y="801687"/>
                    </a:moveTo>
                    <a:cubicBezTo>
                      <a:pt x="126043" y="801687"/>
                      <a:pt x="166006" y="834548"/>
                      <a:pt x="185273" y="849550"/>
                    </a:cubicBezTo>
                    <a:cubicBezTo>
                      <a:pt x="185987" y="850265"/>
                      <a:pt x="187414" y="850265"/>
                      <a:pt x="188128" y="849550"/>
                    </a:cubicBezTo>
                    <a:cubicBezTo>
                      <a:pt x="213818" y="828833"/>
                      <a:pt x="246645" y="801687"/>
                      <a:pt x="246645" y="801687"/>
                    </a:cubicBezTo>
                    <a:cubicBezTo>
                      <a:pt x="246645" y="801687"/>
                      <a:pt x="299452" y="801687"/>
                      <a:pt x="327284" y="814546"/>
                    </a:cubicBezTo>
                    <a:cubicBezTo>
                      <a:pt x="350833" y="825261"/>
                      <a:pt x="366533" y="865267"/>
                      <a:pt x="372242" y="880268"/>
                    </a:cubicBezTo>
                    <a:cubicBezTo>
                      <a:pt x="373669" y="883126"/>
                      <a:pt x="371528" y="887412"/>
                      <a:pt x="367960" y="887412"/>
                    </a:cubicBezTo>
                    <a:cubicBezTo>
                      <a:pt x="367960" y="887412"/>
                      <a:pt x="367960" y="887412"/>
                      <a:pt x="4728" y="887412"/>
                    </a:cubicBezTo>
                    <a:cubicBezTo>
                      <a:pt x="1160" y="887412"/>
                      <a:pt x="-981" y="883126"/>
                      <a:pt x="446" y="880268"/>
                    </a:cubicBezTo>
                    <a:cubicBezTo>
                      <a:pt x="6155" y="865267"/>
                      <a:pt x="22568" y="825261"/>
                      <a:pt x="45404" y="814546"/>
                    </a:cubicBezTo>
                    <a:cubicBezTo>
                      <a:pt x="73949" y="801687"/>
                      <a:pt x="126043" y="801687"/>
                      <a:pt x="126043" y="801687"/>
                    </a:cubicBezTo>
                    <a:close/>
                    <a:moveTo>
                      <a:pt x="86331" y="687387"/>
                    </a:moveTo>
                    <a:cubicBezTo>
                      <a:pt x="86331" y="687387"/>
                      <a:pt x="86331" y="687387"/>
                      <a:pt x="97046" y="692364"/>
                    </a:cubicBezTo>
                    <a:cubicBezTo>
                      <a:pt x="98475" y="696629"/>
                      <a:pt x="101333" y="700895"/>
                      <a:pt x="107048" y="704450"/>
                    </a:cubicBezTo>
                    <a:cubicBezTo>
                      <a:pt x="107762" y="704450"/>
                      <a:pt x="108476" y="705872"/>
                      <a:pt x="109191" y="706583"/>
                    </a:cubicBezTo>
                    <a:cubicBezTo>
                      <a:pt x="117763" y="727912"/>
                      <a:pt x="132765" y="763461"/>
                      <a:pt x="138480" y="768437"/>
                    </a:cubicBezTo>
                    <a:cubicBezTo>
                      <a:pt x="147767" y="776969"/>
                      <a:pt x="172770" y="791899"/>
                      <a:pt x="186343" y="791899"/>
                    </a:cubicBezTo>
                    <a:cubicBezTo>
                      <a:pt x="199202" y="791899"/>
                      <a:pt x="224205" y="776969"/>
                      <a:pt x="233492" y="768437"/>
                    </a:cubicBezTo>
                    <a:cubicBezTo>
                      <a:pt x="239207" y="763461"/>
                      <a:pt x="255638" y="727912"/>
                      <a:pt x="264210" y="706583"/>
                    </a:cubicBezTo>
                    <a:cubicBezTo>
                      <a:pt x="264925" y="705872"/>
                      <a:pt x="265639" y="704450"/>
                      <a:pt x="266353" y="704450"/>
                    </a:cubicBezTo>
                    <a:cubicBezTo>
                      <a:pt x="271354" y="700895"/>
                      <a:pt x="274211" y="696629"/>
                      <a:pt x="275640" y="692364"/>
                    </a:cubicBezTo>
                    <a:cubicBezTo>
                      <a:pt x="275640" y="692364"/>
                      <a:pt x="275640" y="692364"/>
                      <a:pt x="286356" y="687387"/>
                    </a:cubicBezTo>
                    <a:cubicBezTo>
                      <a:pt x="286356" y="687387"/>
                      <a:pt x="286356" y="687387"/>
                      <a:pt x="286356" y="688098"/>
                    </a:cubicBezTo>
                    <a:cubicBezTo>
                      <a:pt x="285641" y="692364"/>
                      <a:pt x="282784" y="705161"/>
                      <a:pt x="272068" y="710849"/>
                    </a:cubicBezTo>
                    <a:cubicBezTo>
                      <a:pt x="267782" y="722224"/>
                      <a:pt x="250637" y="762039"/>
                      <a:pt x="241350" y="773414"/>
                    </a:cubicBezTo>
                    <a:cubicBezTo>
                      <a:pt x="241350" y="773414"/>
                      <a:pt x="241350" y="773414"/>
                      <a:pt x="241350" y="793321"/>
                    </a:cubicBezTo>
                    <a:cubicBezTo>
                      <a:pt x="241350" y="793321"/>
                      <a:pt x="241350" y="793321"/>
                      <a:pt x="239921" y="795454"/>
                    </a:cubicBezTo>
                    <a:cubicBezTo>
                      <a:pt x="239921" y="795454"/>
                      <a:pt x="237064" y="799009"/>
                      <a:pt x="232063" y="803275"/>
                    </a:cubicBezTo>
                    <a:cubicBezTo>
                      <a:pt x="232063" y="803275"/>
                      <a:pt x="232063" y="803275"/>
                      <a:pt x="232063" y="780524"/>
                    </a:cubicBezTo>
                    <a:cubicBezTo>
                      <a:pt x="219919" y="789766"/>
                      <a:pt x="199202" y="801142"/>
                      <a:pt x="186343" y="801142"/>
                    </a:cubicBezTo>
                    <a:cubicBezTo>
                      <a:pt x="172770" y="801142"/>
                      <a:pt x="152768" y="789766"/>
                      <a:pt x="139909" y="780524"/>
                    </a:cubicBezTo>
                    <a:cubicBezTo>
                      <a:pt x="139909" y="780524"/>
                      <a:pt x="139909" y="780524"/>
                      <a:pt x="139909" y="803275"/>
                    </a:cubicBezTo>
                    <a:cubicBezTo>
                      <a:pt x="134908" y="799009"/>
                      <a:pt x="132765" y="795454"/>
                      <a:pt x="132051" y="795454"/>
                    </a:cubicBezTo>
                    <a:cubicBezTo>
                      <a:pt x="132051" y="795454"/>
                      <a:pt x="132051" y="795454"/>
                      <a:pt x="130622" y="793321"/>
                    </a:cubicBezTo>
                    <a:cubicBezTo>
                      <a:pt x="130622" y="793321"/>
                      <a:pt x="130622" y="793321"/>
                      <a:pt x="130622" y="773414"/>
                    </a:cubicBezTo>
                    <a:cubicBezTo>
                      <a:pt x="122050" y="762039"/>
                      <a:pt x="105619" y="722224"/>
                      <a:pt x="101333" y="710849"/>
                    </a:cubicBezTo>
                    <a:cubicBezTo>
                      <a:pt x="90617" y="705161"/>
                      <a:pt x="87760" y="694497"/>
                      <a:pt x="86331" y="688098"/>
                    </a:cubicBezTo>
                    <a:cubicBezTo>
                      <a:pt x="86331" y="688098"/>
                      <a:pt x="86331" y="688098"/>
                      <a:pt x="86331" y="687387"/>
                    </a:cubicBezTo>
                    <a:close/>
                    <a:moveTo>
                      <a:pt x="548294" y="525462"/>
                    </a:moveTo>
                    <a:cubicBezTo>
                      <a:pt x="548294" y="525462"/>
                      <a:pt x="548294" y="525462"/>
                      <a:pt x="562627" y="532613"/>
                    </a:cubicBezTo>
                    <a:cubicBezTo>
                      <a:pt x="564777" y="538333"/>
                      <a:pt x="569077" y="544054"/>
                      <a:pt x="576960" y="548345"/>
                    </a:cubicBezTo>
                    <a:cubicBezTo>
                      <a:pt x="578394" y="549060"/>
                      <a:pt x="579110" y="549775"/>
                      <a:pt x="579827" y="551205"/>
                    </a:cubicBezTo>
                    <a:cubicBezTo>
                      <a:pt x="591294" y="579809"/>
                      <a:pt x="612794" y="628435"/>
                      <a:pt x="620677" y="635586"/>
                    </a:cubicBezTo>
                    <a:cubicBezTo>
                      <a:pt x="633577" y="647027"/>
                      <a:pt x="666544" y="667765"/>
                      <a:pt x="685177" y="667765"/>
                    </a:cubicBezTo>
                    <a:cubicBezTo>
                      <a:pt x="703810" y="667765"/>
                      <a:pt x="737494" y="647027"/>
                      <a:pt x="750394" y="635586"/>
                    </a:cubicBezTo>
                    <a:cubicBezTo>
                      <a:pt x="758277" y="628435"/>
                      <a:pt x="779060" y="579809"/>
                      <a:pt x="791244" y="551205"/>
                    </a:cubicBezTo>
                    <a:cubicBezTo>
                      <a:pt x="791244" y="549775"/>
                      <a:pt x="792677" y="549060"/>
                      <a:pt x="794110" y="548345"/>
                    </a:cubicBezTo>
                    <a:cubicBezTo>
                      <a:pt x="801277" y="544054"/>
                      <a:pt x="805577" y="538333"/>
                      <a:pt x="807727" y="532613"/>
                    </a:cubicBezTo>
                    <a:cubicBezTo>
                      <a:pt x="807727" y="532613"/>
                      <a:pt x="807727" y="532613"/>
                      <a:pt x="821344" y="525462"/>
                    </a:cubicBezTo>
                    <a:cubicBezTo>
                      <a:pt x="821344" y="526177"/>
                      <a:pt x="821344" y="526177"/>
                      <a:pt x="821344" y="526177"/>
                    </a:cubicBezTo>
                    <a:cubicBezTo>
                      <a:pt x="820627" y="533328"/>
                      <a:pt x="816327" y="549060"/>
                      <a:pt x="801994" y="557641"/>
                    </a:cubicBezTo>
                    <a:cubicBezTo>
                      <a:pt x="795544" y="573373"/>
                      <a:pt x="773327" y="627005"/>
                      <a:pt x="761144" y="642737"/>
                    </a:cubicBezTo>
                    <a:cubicBezTo>
                      <a:pt x="761144" y="642737"/>
                      <a:pt x="761144" y="642737"/>
                      <a:pt x="761144" y="669910"/>
                    </a:cubicBezTo>
                    <a:cubicBezTo>
                      <a:pt x="761144" y="669910"/>
                      <a:pt x="761144" y="669910"/>
                      <a:pt x="758994" y="672770"/>
                    </a:cubicBezTo>
                    <a:cubicBezTo>
                      <a:pt x="758994" y="673486"/>
                      <a:pt x="755410" y="677776"/>
                      <a:pt x="748244" y="684212"/>
                    </a:cubicBezTo>
                    <a:cubicBezTo>
                      <a:pt x="748244" y="684212"/>
                      <a:pt x="748244" y="684212"/>
                      <a:pt x="748244" y="653463"/>
                    </a:cubicBezTo>
                    <a:cubicBezTo>
                      <a:pt x="731044" y="664904"/>
                      <a:pt x="704527" y="680636"/>
                      <a:pt x="685177" y="680636"/>
                    </a:cubicBezTo>
                    <a:cubicBezTo>
                      <a:pt x="666544" y="680636"/>
                      <a:pt x="639310" y="664904"/>
                      <a:pt x="622827" y="653463"/>
                    </a:cubicBezTo>
                    <a:cubicBezTo>
                      <a:pt x="622827" y="653463"/>
                      <a:pt x="622827" y="653463"/>
                      <a:pt x="622827" y="684212"/>
                    </a:cubicBezTo>
                    <a:cubicBezTo>
                      <a:pt x="615660" y="678491"/>
                      <a:pt x="612077" y="673486"/>
                      <a:pt x="612077" y="672770"/>
                    </a:cubicBezTo>
                    <a:cubicBezTo>
                      <a:pt x="612077" y="672770"/>
                      <a:pt x="612077" y="672770"/>
                      <a:pt x="609927" y="669910"/>
                    </a:cubicBezTo>
                    <a:cubicBezTo>
                      <a:pt x="609927" y="669910"/>
                      <a:pt x="609927" y="669910"/>
                      <a:pt x="609927" y="642737"/>
                    </a:cubicBezTo>
                    <a:cubicBezTo>
                      <a:pt x="597744" y="627005"/>
                      <a:pt x="575527" y="573373"/>
                      <a:pt x="568360" y="557641"/>
                    </a:cubicBezTo>
                    <a:cubicBezTo>
                      <a:pt x="554027" y="549775"/>
                      <a:pt x="549727" y="535473"/>
                      <a:pt x="548294" y="526892"/>
                    </a:cubicBezTo>
                    <a:cubicBezTo>
                      <a:pt x="548294" y="526892"/>
                      <a:pt x="548294" y="526177"/>
                      <a:pt x="548294" y="525462"/>
                    </a:cubicBezTo>
                    <a:close/>
                    <a:moveTo>
                      <a:pt x="682874" y="292100"/>
                    </a:moveTo>
                    <a:cubicBezTo>
                      <a:pt x="520062" y="292100"/>
                      <a:pt x="387956" y="424011"/>
                      <a:pt x="387956" y="586582"/>
                    </a:cubicBezTo>
                    <a:cubicBezTo>
                      <a:pt x="387956" y="650041"/>
                      <a:pt x="407951" y="708510"/>
                      <a:pt x="441513" y="756283"/>
                    </a:cubicBezTo>
                    <a:cubicBezTo>
                      <a:pt x="441513" y="756283"/>
                      <a:pt x="441513" y="756283"/>
                      <a:pt x="442227" y="755570"/>
                    </a:cubicBezTo>
                    <a:cubicBezTo>
                      <a:pt x="452224" y="734179"/>
                      <a:pt x="467934" y="708510"/>
                      <a:pt x="490785" y="697814"/>
                    </a:cubicBezTo>
                    <a:cubicBezTo>
                      <a:pt x="525775" y="682841"/>
                      <a:pt x="586472" y="680702"/>
                      <a:pt x="599326" y="680702"/>
                    </a:cubicBezTo>
                    <a:cubicBezTo>
                      <a:pt x="599326" y="680702"/>
                      <a:pt x="600040" y="681415"/>
                      <a:pt x="600754" y="682841"/>
                    </a:cubicBezTo>
                    <a:cubicBezTo>
                      <a:pt x="630032" y="776248"/>
                      <a:pt x="648598" y="840420"/>
                      <a:pt x="655739" y="866803"/>
                    </a:cubicBezTo>
                    <a:cubicBezTo>
                      <a:pt x="655739" y="866803"/>
                      <a:pt x="655739" y="866803"/>
                      <a:pt x="657881" y="874646"/>
                    </a:cubicBezTo>
                    <a:cubicBezTo>
                      <a:pt x="658595" y="877498"/>
                      <a:pt x="661452" y="879637"/>
                      <a:pt x="664308" y="879637"/>
                    </a:cubicBezTo>
                    <a:cubicBezTo>
                      <a:pt x="664308" y="879637"/>
                      <a:pt x="664308" y="879637"/>
                      <a:pt x="672163" y="880350"/>
                    </a:cubicBezTo>
                    <a:cubicBezTo>
                      <a:pt x="679304" y="881063"/>
                      <a:pt x="687159" y="881063"/>
                      <a:pt x="694300" y="880350"/>
                    </a:cubicBezTo>
                    <a:cubicBezTo>
                      <a:pt x="694300" y="880350"/>
                      <a:pt x="694300" y="880350"/>
                      <a:pt x="702155" y="879637"/>
                    </a:cubicBezTo>
                    <a:cubicBezTo>
                      <a:pt x="705725" y="879637"/>
                      <a:pt x="707867" y="877498"/>
                      <a:pt x="708581" y="874646"/>
                    </a:cubicBezTo>
                    <a:cubicBezTo>
                      <a:pt x="708581" y="874646"/>
                      <a:pt x="708581" y="874646"/>
                      <a:pt x="712866" y="861098"/>
                    </a:cubicBezTo>
                    <a:cubicBezTo>
                      <a:pt x="721435" y="834716"/>
                      <a:pt x="737145" y="782665"/>
                      <a:pt x="766422" y="682841"/>
                    </a:cubicBezTo>
                    <a:cubicBezTo>
                      <a:pt x="766422" y="681415"/>
                      <a:pt x="767851" y="680702"/>
                      <a:pt x="769279" y="680702"/>
                    </a:cubicBezTo>
                    <a:cubicBezTo>
                      <a:pt x="782132" y="680702"/>
                      <a:pt x="842830" y="682841"/>
                      <a:pt x="877106" y="697814"/>
                    </a:cubicBezTo>
                    <a:cubicBezTo>
                      <a:pt x="888531" y="703519"/>
                      <a:pt x="897814" y="712788"/>
                      <a:pt x="906383" y="722770"/>
                    </a:cubicBezTo>
                    <a:cubicBezTo>
                      <a:pt x="906383" y="722770"/>
                      <a:pt x="906383" y="722770"/>
                      <a:pt x="925664" y="754144"/>
                    </a:cubicBezTo>
                    <a:lnTo>
                      <a:pt x="927806" y="752005"/>
                    </a:lnTo>
                    <a:cubicBezTo>
                      <a:pt x="959940" y="704945"/>
                      <a:pt x="978506" y="647902"/>
                      <a:pt x="978506" y="586582"/>
                    </a:cubicBezTo>
                    <a:cubicBezTo>
                      <a:pt x="978506" y="424011"/>
                      <a:pt x="846400" y="292100"/>
                      <a:pt x="682874" y="292100"/>
                    </a:cubicBezTo>
                    <a:close/>
                    <a:moveTo>
                      <a:pt x="713786" y="261703"/>
                    </a:moveTo>
                    <a:cubicBezTo>
                      <a:pt x="776637" y="267421"/>
                      <a:pt x="838060" y="291721"/>
                      <a:pt x="890913" y="334603"/>
                    </a:cubicBezTo>
                    <a:cubicBezTo>
                      <a:pt x="1013045" y="435376"/>
                      <a:pt x="1043756" y="608335"/>
                      <a:pt x="969477" y="742699"/>
                    </a:cubicBezTo>
                    <a:cubicBezTo>
                      <a:pt x="1055184" y="813455"/>
                      <a:pt x="1055184" y="813455"/>
                      <a:pt x="1055184" y="813455"/>
                    </a:cubicBezTo>
                    <a:cubicBezTo>
                      <a:pt x="1058755" y="817029"/>
                      <a:pt x="1059469" y="822746"/>
                      <a:pt x="1056612" y="826320"/>
                    </a:cubicBezTo>
                    <a:cubicBezTo>
                      <a:pt x="995189" y="901364"/>
                      <a:pt x="995189" y="901364"/>
                      <a:pt x="995189" y="901364"/>
                    </a:cubicBezTo>
                    <a:cubicBezTo>
                      <a:pt x="992332" y="904937"/>
                      <a:pt x="986619" y="905652"/>
                      <a:pt x="982333" y="902793"/>
                    </a:cubicBezTo>
                    <a:cubicBezTo>
                      <a:pt x="898055" y="832752"/>
                      <a:pt x="898055" y="832752"/>
                      <a:pt x="898055" y="832752"/>
                    </a:cubicBezTo>
                    <a:cubicBezTo>
                      <a:pt x="780922" y="934955"/>
                      <a:pt x="602367" y="941387"/>
                      <a:pt x="478092" y="839184"/>
                    </a:cubicBezTo>
                    <a:cubicBezTo>
                      <a:pt x="338819" y="724832"/>
                      <a:pt x="318106" y="520426"/>
                      <a:pt x="431668" y="380344"/>
                    </a:cubicBezTo>
                    <a:cubicBezTo>
                      <a:pt x="503090" y="293150"/>
                      <a:pt x="609509" y="252412"/>
                      <a:pt x="713786" y="261703"/>
                    </a:cubicBezTo>
                    <a:close/>
                    <a:moveTo>
                      <a:pt x="83156" y="203200"/>
                    </a:moveTo>
                    <a:cubicBezTo>
                      <a:pt x="83156" y="203200"/>
                      <a:pt x="83156" y="203200"/>
                      <a:pt x="93880" y="207498"/>
                    </a:cubicBezTo>
                    <a:cubicBezTo>
                      <a:pt x="96025" y="211796"/>
                      <a:pt x="98884" y="216093"/>
                      <a:pt x="103174" y="218959"/>
                    </a:cubicBezTo>
                    <a:cubicBezTo>
                      <a:pt x="104604" y="219675"/>
                      <a:pt x="105319" y="220391"/>
                      <a:pt x="105319" y="221108"/>
                    </a:cubicBezTo>
                    <a:cubicBezTo>
                      <a:pt x="114613" y="242597"/>
                      <a:pt x="130342" y="279845"/>
                      <a:pt x="136776" y="284859"/>
                    </a:cubicBezTo>
                    <a:cubicBezTo>
                      <a:pt x="146070" y="292739"/>
                      <a:pt x="170378" y="308498"/>
                      <a:pt x="183962" y="308498"/>
                    </a:cubicBezTo>
                    <a:cubicBezTo>
                      <a:pt x="198261" y="308498"/>
                      <a:pt x="222569" y="292739"/>
                      <a:pt x="231863" y="284859"/>
                    </a:cubicBezTo>
                    <a:cubicBezTo>
                      <a:pt x="238298" y="279845"/>
                      <a:pt x="254026" y="242597"/>
                      <a:pt x="262606" y="221108"/>
                    </a:cubicBezTo>
                    <a:cubicBezTo>
                      <a:pt x="263321" y="220391"/>
                      <a:pt x="264036" y="219675"/>
                      <a:pt x="264750" y="218959"/>
                    </a:cubicBezTo>
                    <a:cubicBezTo>
                      <a:pt x="269755" y="216093"/>
                      <a:pt x="271900" y="211796"/>
                      <a:pt x="273330" y="207498"/>
                    </a:cubicBezTo>
                    <a:cubicBezTo>
                      <a:pt x="273330" y="207498"/>
                      <a:pt x="273330" y="207498"/>
                      <a:pt x="284769" y="203200"/>
                    </a:cubicBezTo>
                    <a:cubicBezTo>
                      <a:pt x="284769" y="203200"/>
                      <a:pt x="284769" y="203200"/>
                      <a:pt x="284054" y="203916"/>
                    </a:cubicBezTo>
                    <a:cubicBezTo>
                      <a:pt x="283339" y="208214"/>
                      <a:pt x="280479" y="219675"/>
                      <a:pt x="270470" y="226838"/>
                    </a:cubicBezTo>
                    <a:cubicBezTo>
                      <a:pt x="265465" y="238299"/>
                      <a:pt x="249737" y="278413"/>
                      <a:pt x="240442" y="289873"/>
                    </a:cubicBezTo>
                    <a:cubicBezTo>
                      <a:pt x="240442" y="289873"/>
                      <a:pt x="240442" y="289873"/>
                      <a:pt x="240442" y="309930"/>
                    </a:cubicBezTo>
                    <a:cubicBezTo>
                      <a:pt x="240442" y="309930"/>
                      <a:pt x="240442" y="309930"/>
                      <a:pt x="238298" y="312079"/>
                    </a:cubicBezTo>
                    <a:cubicBezTo>
                      <a:pt x="238298" y="312795"/>
                      <a:pt x="235438" y="316377"/>
                      <a:pt x="230433" y="320675"/>
                    </a:cubicBezTo>
                    <a:cubicBezTo>
                      <a:pt x="230433" y="320675"/>
                      <a:pt x="230433" y="320675"/>
                      <a:pt x="230433" y="297037"/>
                    </a:cubicBezTo>
                    <a:cubicBezTo>
                      <a:pt x="218279" y="306349"/>
                      <a:pt x="198261" y="317810"/>
                      <a:pt x="183962" y="317810"/>
                    </a:cubicBezTo>
                    <a:cubicBezTo>
                      <a:pt x="170378" y="317810"/>
                      <a:pt x="150360" y="306349"/>
                      <a:pt x="137491" y="297037"/>
                    </a:cubicBezTo>
                    <a:cubicBezTo>
                      <a:pt x="137491" y="297037"/>
                      <a:pt x="137491" y="297037"/>
                      <a:pt x="137491" y="320675"/>
                    </a:cubicBezTo>
                    <a:cubicBezTo>
                      <a:pt x="132487" y="316377"/>
                      <a:pt x="130342" y="312795"/>
                      <a:pt x="129627" y="312079"/>
                    </a:cubicBezTo>
                    <a:cubicBezTo>
                      <a:pt x="129627" y="312079"/>
                      <a:pt x="129627" y="312079"/>
                      <a:pt x="128197" y="309930"/>
                    </a:cubicBezTo>
                    <a:cubicBezTo>
                      <a:pt x="128197" y="309930"/>
                      <a:pt x="128197" y="309930"/>
                      <a:pt x="128197" y="289873"/>
                    </a:cubicBezTo>
                    <a:cubicBezTo>
                      <a:pt x="118903" y="278413"/>
                      <a:pt x="102459" y="238299"/>
                      <a:pt x="98169" y="226838"/>
                    </a:cubicBezTo>
                    <a:cubicBezTo>
                      <a:pt x="87445" y="220391"/>
                      <a:pt x="84586" y="209647"/>
                      <a:pt x="83156" y="203916"/>
                    </a:cubicBezTo>
                    <a:cubicBezTo>
                      <a:pt x="83156" y="203916"/>
                      <a:pt x="83156" y="203916"/>
                      <a:pt x="83156" y="203200"/>
                    </a:cubicBezTo>
                    <a:close/>
                    <a:moveTo>
                      <a:pt x="1271480" y="198437"/>
                    </a:moveTo>
                    <a:cubicBezTo>
                      <a:pt x="1272194" y="199153"/>
                      <a:pt x="1272194" y="199870"/>
                      <a:pt x="1271480" y="199870"/>
                    </a:cubicBezTo>
                    <a:cubicBezTo>
                      <a:pt x="1270765" y="205601"/>
                      <a:pt x="1267908" y="217780"/>
                      <a:pt x="1257192" y="225660"/>
                    </a:cubicBezTo>
                    <a:cubicBezTo>
                      <a:pt x="1252192" y="237839"/>
                      <a:pt x="1238619" y="277242"/>
                      <a:pt x="1228617" y="289421"/>
                    </a:cubicBezTo>
                    <a:cubicBezTo>
                      <a:pt x="1228617" y="289421"/>
                      <a:pt x="1228617" y="289421"/>
                      <a:pt x="1228617" y="328824"/>
                    </a:cubicBezTo>
                    <a:cubicBezTo>
                      <a:pt x="1225760" y="332406"/>
                      <a:pt x="1222188" y="335271"/>
                      <a:pt x="1217902" y="338137"/>
                    </a:cubicBezTo>
                    <a:cubicBezTo>
                      <a:pt x="1217902" y="338137"/>
                      <a:pt x="1217902" y="338137"/>
                      <a:pt x="1217902" y="298734"/>
                    </a:cubicBezTo>
                    <a:cubicBezTo>
                      <a:pt x="1205043" y="308764"/>
                      <a:pt x="1185755" y="320943"/>
                      <a:pt x="1171467" y="320943"/>
                    </a:cubicBezTo>
                    <a:cubicBezTo>
                      <a:pt x="1157894" y="320943"/>
                      <a:pt x="1138606" y="308764"/>
                      <a:pt x="1125747" y="299451"/>
                    </a:cubicBezTo>
                    <a:cubicBezTo>
                      <a:pt x="1125747" y="299451"/>
                      <a:pt x="1125747" y="299451"/>
                      <a:pt x="1125747" y="338137"/>
                    </a:cubicBezTo>
                    <a:cubicBezTo>
                      <a:pt x="1121461" y="335271"/>
                      <a:pt x="1118604" y="332406"/>
                      <a:pt x="1115032" y="329540"/>
                    </a:cubicBezTo>
                    <a:cubicBezTo>
                      <a:pt x="1115032" y="329540"/>
                      <a:pt x="1115032" y="329540"/>
                      <a:pt x="1115032" y="289421"/>
                    </a:cubicBezTo>
                    <a:cubicBezTo>
                      <a:pt x="1105745" y="277242"/>
                      <a:pt x="1091457" y="237839"/>
                      <a:pt x="1087171" y="225660"/>
                    </a:cubicBezTo>
                    <a:cubicBezTo>
                      <a:pt x="1076455" y="218496"/>
                      <a:pt x="1073598" y="207034"/>
                      <a:pt x="1072169" y="200586"/>
                    </a:cubicBezTo>
                    <a:cubicBezTo>
                      <a:pt x="1072169" y="200586"/>
                      <a:pt x="1072169" y="200586"/>
                      <a:pt x="1072169" y="199870"/>
                    </a:cubicBezTo>
                    <a:cubicBezTo>
                      <a:pt x="1072169" y="199870"/>
                      <a:pt x="1072169" y="199870"/>
                      <a:pt x="1084314" y="205601"/>
                    </a:cubicBezTo>
                    <a:cubicBezTo>
                      <a:pt x="1085742" y="209899"/>
                      <a:pt x="1088600" y="214198"/>
                      <a:pt x="1094315" y="217064"/>
                    </a:cubicBezTo>
                    <a:cubicBezTo>
                      <a:pt x="1095029" y="217780"/>
                      <a:pt x="1095029" y="218496"/>
                      <a:pt x="1095744" y="219929"/>
                    </a:cubicBezTo>
                    <a:cubicBezTo>
                      <a:pt x="1103602" y="242138"/>
                      <a:pt x="1118604" y="278675"/>
                      <a:pt x="1124319" y="284406"/>
                    </a:cubicBezTo>
                    <a:cubicBezTo>
                      <a:pt x="1133605" y="293003"/>
                      <a:pt x="1158609" y="310197"/>
                      <a:pt x="1171467" y="310197"/>
                    </a:cubicBezTo>
                    <a:cubicBezTo>
                      <a:pt x="1185755" y="310197"/>
                      <a:pt x="1210044" y="293003"/>
                      <a:pt x="1219330" y="284406"/>
                    </a:cubicBezTo>
                    <a:cubicBezTo>
                      <a:pt x="1225760" y="278675"/>
                      <a:pt x="1240047" y="242138"/>
                      <a:pt x="1247905" y="219929"/>
                    </a:cubicBezTo>
                    <a:cubicBezTo>
                      <a:pt x="1248620" y="218496"/>
                      <a:pt x="1249334" y="217780"/>
                      <a:pt x="1250049" y="217064"/>
                    </a:cubicBezTo>
                    <a:cubicBezTo>
                      <a:pt x="1255764" y="213481"/>
                      <a:pt x="1258621" y="209183"/>
                      <a:pt x="1260050" y="204168"/>
                    </a:cubicBezTo>
                    <a:cubicBezTo>
                      <a:pt x="1260050" y="204168"/>
                      <a:pt x="1260050" y="204168"/>
                      <a:pt x="1271480" y="198437"/>
                    </a:cubicBezTo>
                    <a:close/>
                    <a:moveTo>
                      <a:pt x="603826" y="114300"/>
                    </a:moveTo>
                    <a:cubicBezTo>
                      <a:pt x="603826" y="114300"/>
                      <a:pt x="643771" y="147875"/>
                      <a:pt x="662317" y="162877"/>
                    </a:cubicBezTo>
                    <a:cubicBezTo>
                      <a:pt x="663031" y="163592"/>
                      <a:pt x="664457" y="163592"/>
                      <a:pt x="665171" y="162877"/>
                    </a:cubicBezTo>
                    <a:cubicBezTo>
                      <a:pt x="690850" y="142875"/>
                      <a:pt x="724376" y="114300"/>
                      <a:pt x="724376" y="114300"/>
                    </a:cubicBezTo>
                    <a:cubicBezTo>
                      <a:pt x="724376" y="114300"/>
                      <a:pt x="775734" y="115014"/>
                      <a:pt x="804267" y="128587"/>
                    </a:cubicBezTo>
                    <a:cubicBezTo>
                      <a:pt x="827093" y="139303"/>
                      <a:pt x="843499" y="179308"/>
                      <a:pt x="849205" y="194310"/>
                    </a:cubicBezTo>
                    <a:cubicBezTo>
                      <a:pt x="849919" y="197167"/>
                      <a:pt x="847779" y="200025"/>
                      <a:pt x="844926" y="200025"/>
                    </a:cubicBezTo>
                    <a:cubicBezTo>
                      <a:pt x="844926" y="200025"/>
                      <a:pt x="844926" y="200025"/>
                      <a:pt x="482562" y="200025"/>
                    </a:cubicBezTo>
                    <a:cubicBezTo>
                      <a:pt x="478996" y="200025"/>
                      <a:pt x="476856" y="197167"/>
                      <a:pt x="478282" y="194310"/>
                    </a:cubicBezTo>
                    <a:cubicBezTo>
                      <a:pt x="483989" y="179308"/>
                      <a:pt x="500395" y="139303"/>
                      <a:pt x="523221" y="128587"/>
                    </a:cubicBezTo>
                    <a:cubicBezTo>
                      <a:pt x="551040" y="115014"/>
                      <a:pt x="603826" y="114300"/>
                      <a:pt x="603826" y="114300"/>
                    </a:cubicBezTo>
                    <a:close/>
                    <a:moveTo>
                      <a:pt x="1170237" y="50800"/>
                    </a:moveTo>
                    <a:cubicBezTo>
                      <a:pt x="1228793" y="50800"/>
                      <a:pt x="1273781" y="93710"/>
                      <a:pt x="1273781" y="148062"/>
                    </a:cubicBezTo>
                    <a:cubicBezTo>
                      <a:pt x="1273781" y="159505"/>
                      <a:pt x="1273781" y="170232"/>
                      <a:pt x="1270211" y="180244"/>
                    </a:cubicBezTo>
                    <a:cubicBezTo>
                      <a:pt x="1269497" y="180244"/>
                      <a:pt x="1268068" y="185251"/>
                      <a:pt x="1259499" y="194548"/>
                    </a:cubicBezTo>
                    <a:cubicBezTo>
                      <a:pt x="1259499" y="195263"/>
                      <a:pt x="1258785" y="195263"/>
                      <a:pt x="1258071" y="195263"/>
                    </a:cubicBezTo>
                    <a:cubicBezTo>
                      <a:pt x="1258071" y="195263"/>
                      <a:pt x="1258071" y="195263"/>
                      <a:pt x="1253072" y="195263"/>
                    </a:cubicBezTo>
                    <a:cubicBezTo>
                      <a:pt x="1252358" y="195263"/>
                      <a:pt x="1251644" y="194548"/>
                      <a:pt x="1251644" y="193117"/>
                    </a:cubicBezTo>
                    <a:cubicBezTo>
                      <a:pt x="1251644" y="188826"/>
                      <a:pt x="1250930" y="174523"/>
                      <a:pt x="1250216" y="128038"/>
                    </a:cubicBezTo>
                    <a:cubicBezTo>
                      <a:pt x="1250216" y="126607"/>
                      <a:pt x="1248074" y="125177"/>
                      <a:pt x="1246645" y="126607"/>
                    </a:cubicBezTo>
                    <a:cubicBezTo>
                      <a:pt x="1232363" y="137335"/>
                      <a:pt x="1199515" y="134474"/>
                      <a:pt x="1195944" y="133759"/>
                    </a:cubicBezTo>
                    <a:cubicBezTo>
                      <a:pt x="1195944" y="133759"/>
                      <a:pt x="1195944" y="133759"/>
                      <a:pt x="1153812" y="138765"/>
                    </a:cubicBezTo>
                    <a:cubicBezTo>
                      <a:pt x="1151670" y="138765"/>
                      <a:pt x="1150242" y="137335"/>
                      <a:pt x="1151670" y="135904"/>
                    </a:cubicBezTo>
                    <a:cubicBezTo>
                      <a:pt x="1153812" y="133044"/>
                      <a:pt x="1155241" y="129468"/>
                      <a:pt x="1156669" y="126607"/>
                    </a:cubicBezTo>
                    <a:cubicBezTo>
                      <a:pt x="1157383" y="124462"/>
                      <a:pt x="1155241" y="123031"/>
                      <a:pt x="1153812" y="123747"/>
                    </a:cubicBezTo>
                    <a:cubicBezTo>
                      <a:pt x="1141673" y="133044"/>
                      <a:pt x="1121678" y="143056"/>
                      <a:pt x="1114537" y="146632"/>
                    </a:cubicBezTo>
                    <a:cubicBezTo>
                      <a:pt x="1113109" y="148062"/>
                      <a:pt x="1110966" y="146632"/>
                      <a:pt x="1111680" y="145201"/>
                    </a:cubicBezTo>
                    <a:cubicBezTo>
                      <a:pt x="1111680" y="145201"/>
                      <a:pt x="1111680" y="145201"/>
                      <a:pt x="1113823" y="130898"/>
                    </a:cubicBezTo>
                    <a:cubicBezTo>
                      <a:pt x="1113823" y="129468"/>
                      <a:pt x="1112395" y="128753"/>
                      <a:pt x="1110966" y="129468"/>
                    </a:cubicBezTo>
                    <a:cubicBezTo>
                      <a:pt x="1086687" y="139480"/>
                      <a:pt x="1088115" y="181675"/>
                      <a:pt x="1088115" y="191687"/>
                    </a:cubicBezTo>
                    <a:cubicBezTo>
                      <a:pt x="1088115" y="193117"/>
                      <a:pt x="1087401" y="193833"/>
                      <a:pt x="1085973" y="193833"/>
                    </a:cubicBezTo>
                    <a:cubicBezTo>
                      <a:pt x="1085973" y="193833"/>
                      <a:pt x="1085973" y="193833"/>
                      <a:pt x="1083116" y="193117"/>
                    </a:cubicBezTo>
                    <a:cubicBezTo>
                      <a:pt x="1082402" y="193117"/>
                      <a:pt x="1080974" y="193117"/>
                      <a:pt x="1080974" y="192402"/>
                    </a:cubicBezTo>
                    <a:cubicBezTo>
                      <a:pt x="1080260" y="190972"/>
                      <a:pt x="1078118" y="187396"/>
                      <a:pt x="1071691" y="180960"/>
                    </a:cubicBezTo>
                    <a:cubicBezTo>
                      <a:pt x="1067406" y="170232"/>
                      <a:pt x="1067406" y="159505"/>
                      <a:pt x="1067406" y="148062"/>
                    </a:cubicBezTo>
                    <a:cubicBezTo>
                      <a:pt x="1067406" y="93710"/>
                      <a:pt x="1112395" y="50800"/>
                      <a:pt x="1170237" y="50800"/>
                    </a:cubicBezTo>
                    <a:close/>
                    <a:moveTo>
                      <a:pt x="182375" y="50800"/>
                    </a:moveTo>
                    <a:cubicBezTo>
                      <a:pt x="238052" y="50800"/>
                      <a:pt x="281594" y="97090"/>
                      <a:pt x="281594" y="153349"/>
                    </a:cubicBezTo>
                    <a:cubicBezTo>
                      <a:pt x="281594" y="165456"/>
                      <a:pt x="281594" y="177562"/>
                      <a:pt x="277311" y="188245"/>
                    </a:cubicBezTo>
                    <a:cubicBezTo>
                      <a:pt x="277311" y="188957"/>
                      <a:pt x="277311" y="188957"/>
                      <a:pt x="277311" y="188957"/>
                    </a:cubicBezTo>
                    <a:cubicBezTo>
                      <a:pt x="267318" y="196791"/>
                      <a:pt x="267318" y="201776"/>
                      <a:pt x="267318" y="201776"/>
                    </a:cubicBezTo>
                    <a:cubicBezTo>
                      <a:pt x="260893" y="201776"/>
                      <a:pt x="260893" y="201776"/>
                      <a:pt x="260893" y="201776"/>
                    </a:cubicBezTo>
                    <a:cubicBezTo>
                      <a:pt x="260893" y="201776"/>
                      <a:pt x="265890" y="141955"/>
                      <a:pt x="236624" y="132697"/>
                    </a:cubicBezTo>
                    <a:cubicBezTo>
                      <a:pt x="236624" y="132697"/>
                      <a:pt x="118132" y="185396"/>
                      <a:pt x="106711" y="127712"/>
                    </a:cubicBezTo>
                    <a:cubicBezTo>
                      <a:pt x="105284" y="198927"/>
                      <a:pt x="105284" y="203200"/>
                      <a:pt x="105284" y="203200"/>
                    </a:cubicBezTo>
                    <a:cubicBezTo>
                      <a:pt x="98146" y="203200"/>
                      <a:pt x="98146" y="203200"/>
                      <a:pt x="98146" y="203200"/>
                    </a:cubicBezTo>
                    <a:cubicBezTo>
                      <a:pt x="89580" y="191805"/>
                      <a:pt x="87439" y="187533"/>
                      <a:pt x="87439" y="187533"/>
                    </a:cubicBezTo>
                    <a:cubicBezTo>
                      <a:pt x="83156" y="176850"/>
                      <a:pt x="83870" y="164744"/>
                      <a:pt x="83870" y="153349"/>
                    </a:cubicBezTo>
                    <a:cubicBezTo>
                      <a:pt x="83870" y="97090"/>
                      <a:pt x="126698" y="50800"/>
                      <a:pt x="182375" y="50800"/>
                    </a:cubicBezTo>
                    <a:close/>
                    <a:moveTo>
                      <a:pt x="764194" y="0"/>
                    </a:moveTo>
                    <a:cubicBezTo>
                      <a:pt x="764194" y="715"/>
                      <a:pt x="764194" y="715"/>
                      <a:pt x="764194" y="715"/>
                    </a:cubicBezTo>
                    <a:cubicBezTo>
                      <a:pt x="763475" y="5723"/>
                      <a:pt x="760599" y="17168"/>
                      <a:pt x="749814" y="23607"/>
                    </a:cubicBezTo>
                    <a:cubicBezTo>
                      <a:pt x="744781" y="35052"/>
                      <a:pt x="728245" y="74397"/>
                      <a:pt x="719617" y="86558"/>
                    </a:cubicBezTo>
                    <a:cubicBezTo>
                      <a:pt x="719617" y="86558"/>
                      <a:pt x="719617" y="86558"/>
                      <a:pt x="719617" y="106588"/>
                    </a:cubicBezTo>
                    <a:cubicBezTo>
                      <a:pt x="719617" y="106588"/>
                      <a:pt x="719617" y="106588"/>
                      <a:pt x="718179" y="108734"/>
                    </a:cubicBezTo>
                    <a:cubicBezTo>
                      <a:pt x="718179" y="108734"/>
                      <a:pt x="715303" y="112311"/>
                      <a:pt x="710270" y="115888"/>
                    </a:cubicBezTo>
                    <a:cubicBezTo>
                      <a:pt x="710270" y="115888"/>
                      <a:pt x="710270" y="115888"/>
                      <a:pt x="710270" y="93712"/>
                    </a:cubicBezTo>
                    <a:cubicBezTo>
                      <a:pt x="698048" y="103011"/>
                      <a:pt x="677916" y="113742"/>
                      <a:pt x="664256" y="113742"/>
                    </a:cubicBezTo>
                    <a:cubicBezTo>
                      <a:pt x="650595" y="113742"/>
                      <a:pt x="631183" y="103011"/>
                      <a:pt x="618960" y="93712"/>
                    </a:cubicBezTo>
                    <a:cubicBezTo>
                      <a:pt x="618960" y="93712"/>
                      <a:pt x="618960" y="93712"/>
                      <a:pt x="618960" y="115888"/>
                    </a:cubicBezTo>
                    <a:cubicBezTo>
                      <a:pt x="613927" y="112311"/>
                      <a:pt x="611770" y="108734"/>
                      <a:pt x="611051" y="108734"/>
                    </a:cubicBezTo>
                    <a:cubicBezTo>
                      <a:pt x="611051" y="108734"/>
                      <a:pt x="611051" y="108734"/>
                      <a:pt x="609613" y="106588"/>
                    </a:cubicBezTo>
                    <a:cubicBezTo>
                      <a:pt x="609613" y="106588"/>
                      <a:pt x="609613" y="106588"/>
                      <a:pt x="609613" y="86558"/>
                    </a:cubicBezTo>
                    <a:cubicBezTo>
                      <a:pt x="600986" y="74397"/>
                      <a:pt x="584449" y="35052"/>
                      <a:pt x="580135" y="23607"/>
                    </a:cubicBezTo>
                    <a:cubicBezTo>
                      <a:pt x="569351" y="17168"/>
                      <a:pt x="567194" y="7153"/>
                      <a:pt x="565756" y="1431"/>
                    </a:cubicBezTo>
                    <a:cubicBezTo>
                      <a:pt x="565756" y="715"/>
                      <a:pt x="565756" y="715"/>
                      <a:pt x="565756" y="715"/>
                    </a:cubicBezTo>
                    <a:cubicBezTo>
                      <a:pt x="565756" y="715"/>
                      <a:pt x="565756" y="715"/>
                      <a:pt x="575821" y="5723"/>
                    </a:cubicBezTo>
                    <a:cubicBezTo>
                      <a:pt x="577259" y="9300"/>
                      <a:pt x="580135" y="13592"/>
                      <a:pt x="585887" y="15738"/>
                    </a:cubicBezTo>
                    <a:cubicBezTo>
                      <a:pt x="586606" y="16453"/>
                      <a:pt x="587325" y="17168"/>
                      <a:pt x="588044" y="18599"/>
                    </a:cubicBezTo>
                    <a:cubicBezTo>
                      <a:pt x="596672" y="39345"/>
                      <a:pt x="611770" y="75828"/>
                      <a:pt x="617522" y="81551"/>
                    </a:cubicBezTo>
                    <a:cubicBezTo>
                      <a:pt x="627588" y="89420"/>
                      <a:pt x="650595" y="104442"/>
                      <a:pt x="664256" y="104442"/>
                    </a:cubicBezTo>
                    <a:cubicBezTo>
                      <a:pt x="677916" y="104442"/>
                      <a:pt x="702362" y="89420"/>
                      <a:pt x="711708" y="81551"/>
                    </a:cubicBezTo>
                    <a:cubicBezTo>
                      <a:pt x="717460" y="75828"/>
                      <a:pt x="732559" y="39345"/>
                      <a:pt x="741186" y="18599"/>
                    </a:cubicBezTo>
                    <a:cubicBezTo>
                      <a:pt x="741905" y="17168"/>
                      <a:pt x="742624" y="16453"/>
                      <a:pt x="743343" y="15738"/>
                    </a:cubicBezTo>
                    <a:cubicBezTo>
                      <a:pt x="749095" y="13592"/>
                      <a:pt x="751971" y="9300"/>
                      <a:pt x="753409" y="5723"/>
                    </a:cubicBezTo>
                    <a:cubicBezTo>
                      <a:pt x="753409" y="5723"/>
                      <a:pt x="753409" y="5723"/>
                      <a:pt x="764194" y="0"/>
                    </a:cubicBezTo>
                    <a:close/>
                  </a:path>
                </a:pathLst>
              </a:custGeom>
              <a:solidFill>
                <a:srgbClr val="00104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53"/>
              <p:cNvSpPr>
                <a:spLocks/>
              </p:cNvSpPr>
              <p:nvPr/>
            </p:nvSpPr>
            <p:spPr bwMode="auto">
              <a:xfrm>
                <a:off x="6603395" y="2776538"/>
                <a:ext cx="1348393" cy="1019175"/>
              </a:xfrm>
              <a:custGeom>
                <a:avLst/>
                <a:gdLst>
                  <a:gd name="connsiteX0" fmla="*/ 691518 w 1348393"/>
                  <a:gd name="connsiteY0" fmla="*/ 855662 h 1019175"/>
                  <a:gd name="connsiteX1" fmla="*/ 709707 w 1348393"/>
                  <a:gd name="connsiteY1" fmla="*/ 859965 h 1019175"/>
                  <a:gd name="connsiteX2" fmla="*/ 711106 w 1348393"/>
                  <a:gd name="connsiteY2" fmla="*/ 864985 h 1019175"/>
                  <a:gd name="connsiteX3" fmla="*/ 699213 w 1348393"/>
                  <a:gd name="connsiteY3" fmla="*/ 899409 h 1019175"/>
                  <a:gd name="connsiteX4" fmla="*/ 699213 w 1348393"/>
                  <a:gd name="connsiteY4" fmla="*/ 902278 h 1019175"/>
                  <a:gd name="connsiteX5" fmla="*/ 709707 w 1348393"/>
                  <a:gd name="connsiteY5" fmla="*/ 1014872 h 1019175"/>
                  <a:gd name="connsiteX6" fmla="*/ 706908 w 1348393"/>
                  <a:gd name="connsiteY6" fmla="*/ 1017741 h 1019175"/>
                  <a:gd name="connsiteX7" fmla="*/ 690818 w 1348393"/>
                  <a:gd name="connsiteY7" fmla="*/ 1019175 h 1019175"/>
                  <a:gd name="connsiteX8" fmla="*/ 674728 w 1348393"/>
                  <a:gd name="connsiteY8" fmla="*/ 1017741 h 1019175"/>
                  <a:gd name="connsiteX9" fmla="*/ 671929 w 1348393"/>
                  <a:gd name="connsiteY9" fmla="*/ 1014872 h 1019175"/>
                  <a:gd name="connsiteX10" fmla="*/ 683123 w 1348393"/>
                  <a:gd name="connsiteY10" fmla="*/ 900843 h 1019175"/>
                  <a:gd name="connsiteX11" fmla="*/ 683123 w 1348393"/>
                  <a:gd name="connsiteY11" fmla="*/ 899409 h 1019175"/>
                  <a:gd name="connsiteX12" fmla="*/ 670530 w 1348393"/>
                  <a:gd name="connsiteY12" fmla="*/ 864985 h 1019175"/>
                  <a:gd name="connsiteX13" fmla="*/ 671929 w 1348393"/>
                  <a:gd name="connsiteY13" fmla="*/ 859965 h 1019175"/>
                  <a:gd name="connsiteX14" fmla="*/ 691518 w 1348393"/>
                  <a:gd name="connsiteY14" fmla="*/ 855662 h 1019175"/>
                  <a:gd name="connsiteX15" fmla="*/ 192693 w 1348393"/>
                  <a:gd name="connsiteY15" fmla="*/ 687387 h 1019175"/>
                  <a:gd name="connsiteX16" fmla="*/ 291118 w 1348393"/>
                  <a:gd name="connsiteY16" fmla="*/ 786632 h 1019175"/>
                  <a:gd name="connsiteX17" fmla="*/ 285412 w 1348393"/>
                  <a:gd name="connsiteY17" fmla="*/ 827330 h 1019175"/>
                  <a:gd name="connsiteX18" fmla="*/ 247611 w 1348393"/>
                  <a:gd name="connsiteY18" fmla="*/ 767355 h 1019175"/>
                  <a:gd name="connsiteX19" fmla="*/ 246185 w 1348393"/>
                  <a:gd name="connsiteY19" fmla="*/ 767355 h 1019175"/>
                  <a:gd name="connsiteX20" fmla="*/ 117091 w 1348393"/>
                  <a:gd name="connsiteY20" fmla="*/ 835898 h 1019175"/>
                  <a:gd name="connsiteX21" fmla="*/ 116378 w 1348393"/>
                  <a:gd name="connsiteY21" fmla="*/ 835898 h 1019175"/>
                  <a:gd name="connsiteX22" fmla="*/ 109959 w 1348393"/>
                  <a:gd name="connsiteY22" fmla="*/ 835898 h 1019175"/>
                  <a:gd name="connsiteX23" fmla="*/ 108532 w 1348393"/>
                  <a:gd name="connsiteY23" fmla="*/ 835184 h 1019175"/>
                  <a:gd name="connsiteX24" fmla="*/ 97834 w 1348393"/>
                  <a:gd name="connsiteY24" fmla="*/ 820190 h 1019175"/>
                  <a:gd name="connsiteX25" fmla="*/ 94268 w 1348393"/>
                  <a:gd name="connsiteY25" fmla="*/ 786632 h 1019175"/>
                  <a:gd name="connsiteX26" fmla="*/ 192693 w 1348393"/>
                  <a:gd name="connsiteY26" fmla="*/ 687387 h 1019175"/>
                  <a:gd name="connsiteX27" fmla="*/ 1105315 w 1348393"/>
                  <a:gd name="connsiteY27" fmla="*/ 476250 h 1019175"/>
                  <a:gd name="connsiteX28" fmla="*/ 1178454 w 1348393"/>
                  <a:gd name="connsiteY28" fmla="*/ 510102 h 1019175"/>
                  <a:gd name="connsiteX29" fmla="*/ 1248724 w 1348393"/>
                  <a:gd name="connsiteY29" fmla="*/ 476250 h 1019175"/>
                  <a:gd name="connsiteX30" fmla="*/ 1348393 w 1348393"/>
                  <a:gd name="connsiteY30" fmla="*/ 546836 h 1019175"/>
                  <a:gd name="connsiteX31" fmla="*/ 1348393 w 1348393"/>
                  <a:gd name="connsiteY31" fmla="*/ 548276 h 1019175"/>
                  <a:gd name="connsiteX32" fmla="*/ 1343374 w 1348393"/>
                  <a:gd name="connsiteY32" fmla="*/ 554038 h 1019175"/>
                  <a:gd name="connsiteX33" fmla="*/ 1012817 w 1348393"/>
                  <a:gd name="connsiteY33" fmla="*/ 554038 h 1019175"/>
                  <a:gd name="connsiteX34" fmla="*/ 1007797 w 1348393"/>
                  <a:gd name="connsiteY34" fmla="*/ 548276 h 1019175"/>
                  <a:gd name="connsiteX35" fmla="*/ 1008514 w 1348393"/>
                  <a:gd name="connsiteY35" fmla="*/ 543234 h 1019175"/>
                  <a:gd name="connsiteX36" fmla="*/ 1105315 w 1348393"/>
                  <a:gd name="connsiteY36" fmla="*/ 476250 h 1019175"/>
                  <a:gd name="connsiteX37" fmla="*/ 690450 w 1348393"/>
                  <a:gd name="connsiteY37" fmla="*/ 468312 h 1019175"/>
                  <a:gd name="connsiteX38" fmla="*/ 825387 w 1348393"/>
                  <a:gd name="connsiteY38" fmla="*/ 607562 h 1019175"/>
                  <a:gd name="connsiteX39" fmla="*/ 820363 w 1348393"/>
                  <a:gd name="connsiteY39" fmla="*/ 653978 h 1019175"/>
                  <a:gd name="connsiteX40" fmla="*/ 806008 w 1348393"/>
                  <a:gd name="connsiteY40" fmla="*/ 674687 h 1019175"/>
                  <a:gd name="connsiteX41" fmla="*/ 795960 w 1348393"/>
                  <a:gd name="connsiteY41" fmla="*/ 674687 h 1019175"/>
                  <a:gd name="connsiteX42" fmla="*/ 794524 w 1348393"/>
                  <a:gd name="connsiteY42" fmla="*/ 573285 h 1019175"/>
                  <a:gd name="connsiteX43" fmla="*/ 617239 w 1348393"/>
                  <a:gd name="connsiteY43" fmla="*/ 578998 h 1019175"/>
                  <a:gd name="connsiteX44" fmla="*/ 584223 w 1348393"/>
                  <a:gd name="connsiteY44" fmla="*/ 673259 h 1019175"/>
                  <a:gd name="connsiteX45" fmla="*/ 574892 w 1348393"/>
                  <a:gd name="connsiteY45" fmla="*/ 671831 h 1019175"/>
                  <a:gd name="connsiteX46" fmla="*/ 561254 w 1348393"/>
                  <a:gd name="connsiteY46" fmla="*/ 655406 h 1019175"/>
                  <a:gd name="connsiteX47" fmla="*/ 556948 w 1348393"/>
                  <a:gd name="connsiteY47" fmla="*/ 607562 h 1019175"/>
                  <a:gd name="connsiteX48" fmla="*/ 690450 w 1348393"/>
                  <a:gd name="connsiteY48" fmla="*/ 468312 h 1019175"/>
                  <a:gd name="connsiteX49" fmla="*/ 128400 w 1348393"/>
                  <a:gd name="connsiteY49" fmla="*/ 468312 h 1019175"/>
                  <a:gd name="connsiteX50" fmla="*/ 163427 w 1348393"/>
                  <a:gd name="connsiteY50" fmla="*/ 492601 h 1019175"/>
                  <a:gd name="connsiteX51" fmla="*/ 189875 w 1348393"/>
                  <a:gd name="connsiteY51" fmla="*/ 497602 h 1019175"/>
                  <a:gd name="connsiteX52" fmla="*/ 215609 w 1348393"/>
                  <a:gd name="connsiteY52" fmla="*/ 492601 h 1019175"/>
                  <a:gd name="connsiteX53" fmla="*/ 251350 w 1348393"/>
                  <a:gd name="connsiteY53" fmla="*/ 468312 h 1019175"/>
                  <a:gd name="connsiteX54" fmla="*/ 332840 w 1348393"/>
                  <a:gd name="connsiteY54" fmla="*/ 481885 h 1019175"/>
                  <a:gd name="connsiteX55" fmla="*/ 379303 w 1348393"/>
                  <a:gd name="connsiteY55" fmla="*/ 548322 h 1019175"/>
                  <a:gd name="connsiteX56" fmla="*/ 375014 w 1348393"/>
                  <a:gd name="connsiteY56" fmla="*/ 554037 h 1019175"/>
                  <a:gd name="connsiteX57" fmla="*/ 4736 w 1348393"/>
                  <a:gd name="connsiteY57" fmla="*/ 554037 h 1019175"/>
                  <a:gd name="connsiteX58" fmla="*/ 447 w 1348393"/>
                  <a:gd name="connsiteY58" fmla="*/ 548322 h 1019175"/>
                  <a:gd name="connsiteX59" fmla="*/ 46196 w 1348393"/>
                  <a:gd name="connsiteY59" fmla="*/ 481885 h 1019175"/>
                  <a:gd name="connsiteX60" fmla="*/ 128400 w 1348393"/>
                  <a:gd name="connsiteY60" fmla="*/ 468312 h 1019175"/>
                  <a:gd name="connsiteX61" fmla="*/ 759004 w 1348393"/>
                  <a:gd name="connsiteY61" fmla="*/ 188912 h 1019175"/>
                  <a:gd name="connsiteX62" fmla="*/ 783243 w 1348393"/>
                  <a:gd name="connsiteY62" fmla="*/ 240347 h 1019175"/>
                  <a:gd name="connsiteX63" fmla="*/ 734030 w 1348393"/>
                  <a:gd name="connsiteY63" fmla="*/ 257493 h 1019175"/>
                  <a:gd name="connsiteX64" fmla="*/ 734030 w 1348393"/>
                  <a:gd name="connsiteY64" fmla="*/ 239633 h 1019175"/>
                  <a:gd name="connsiteX65" fmla="*/ 752393 w 1348393"/>
                  <a:gd name="connsiteY65" fmla="*/ 205343 h 1019175"/>
                  <a:gd name="connsiteX66" fmla="*/ 759004 w 1348393"/>
                  <a:gd name="connsiteY66" fmla="*/ 188912 h 1019175"/>
                  <a:gd name="connsiteX67" fmla="*/ 580565 w 1348393"/>
                  <a:gd name="connsiteY67" fmla="*/ 188912 h 1019175"/>
                  <a:gd name="connsiteX68" fmla="*/ 587673 w 1348393"/>
                  <a:gd name="connsiteY68" fmla="*/ 206057 h 1019175"/>
                  <a:gd name="connsiteX69" fmla="*/ 605443 w 1348393"/>
                  <a:gd name="connsiteY69" fmla="*/ 240347 h 1019175"/>
                  <a:gd name="connsiteX70" fmla="*/ 605443 w 1348393"/>
                  <a:gd name="connsiteY70" fmla="*/ 257493 h 1019175"/>
                  <a:gd name="connsiteX71" fmla="*/ 557818 w 1348393"/>
                  <a:gd name="connsiteY71" fmla="*/ 241062 h 1019175"/>
                  <a:gd name="connsiteX72" fmla="*/ 580565 w 1348393"/>
                  <a:gd name="connsiteY72" fmla="*/ 188912 h 1019175"/>
                  <a:gd name="connsiteX73" fmla="*/ 671324 w 1348393"/>
                  <a:gd name="connsiteY73" fmla="*/ 0 h 1019175"/>
                  <a:gd name="connsiteX74" fmla="*/ 769824 w 1348393"/>
                  <a:gd name="connsiteY74" fmla="*/ 99959 h 1019175"/>
                  <a:gd name="connsiteX75" fmla="*/ 766229 w 1348393"/>
                  <a:gd name="connsiteY75" fmla="*/ 133517 h 1019175"/>
                  <a:gd name="connsiteX76" fmla="*/ 755445 w 1348393"/>
                  <a:gd name="connsiteY76" fmla="*/ 148511 h 1019175"/>
                  <a:gd name="connsiteX77" fmla="*/ 754007 w 1348393"/>
                  <a:gd name="connsiteY77" fmla="*/ 149225 h 1019175"/>
                  <a:gd name="connsiteX78" fmla="*/ 748255 w 1348393"/>
                  <a:gd name="connsiteY78" fmla="*/ 149225 h 1019175"/>
                  <a:gd name="connsiteX79" fmla="*/ 747536 w 1348393"/>
                  <a:gd name="connsiteY79" fmla="*/ 149225 h 1019175"/>
                  <a:gd name="connsiteX80" fmla="*/ 617401 w 1348393"/>
                  <a:gd name="connsiteY80" fmla="*/ 79968 h 1019175"/>
                  <a:gd name="connsiteX81" fmla="*/ 616682 w 1348393"/>
                  <a:gd name="connsiteY81" fmla="*/ 79968 h 1019175"/>
                  <a:gd name="connsiteX82" fmla="*/ 577138 w 1348393"/>
                  <a:gd name="connsiteY82" fmla="*/ 140657 h 1019175"/>
                  <a:gd name="connsiteX83" fmla="*/ 572105 w 1348393"/>
                  <a:gd name="connsiteY83" fmla="*/ 99959 h 1019175"/>
                  <a:gd name="connsiteX84" fmla="*/ 671324 w 1348393"/>
                  <a:gd name="connsiteY84"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48393" h="1019175">
                    <a:moveTo>
                      <a:pt x="691518" y="855662"/>
                    </a:moveTo>
                    <a:cubicBezTo>
                      <a:pt x="697814" y="855662"/>
                      <a:pt x="705509" y="857814"/>
                      <a:pt x="709707" y="859965"/>
                    </a:cubicBezTo>
                    <a:cubicBezTo>
                      <a:pt x="711106" y="859965"/>
                      <a:pt x="711805" y="862834"/>
                      <a:pt x="711106" y="864985"/>
                    </a:cubicBezTo>
                    <a:cubicBezTo>
                      <a:pt x="711106" y="864985"/>
                      <a:pt x="711106" y="864985"/>
                      <a:pt x="699213" y="899409"/>
                    </a:cubicBezTo>
                    <a:cubicBezTo>
                      <a:pt x="699213" y="900126"/>
                      <a:pt x="698513" y="900843"/>
                      <a:pt x="699213" y="902278"/>
                    </a:cubicBezTo>
                    <a:cubicBezTo>
                      <a:pt x="699213" y="902278"/>
                      <a:pt x="699213" y="894389"/>
                      <a:pt x="709707" y="1014872"/>
                    </a:cubicBezTo>
                    <a:cubicBezTo>
                      <a:pt x="709707" y="1016306"/>
                      <a:pt x="709007" y="1017741"/>
                      <a:pt x="706908" y="1017741"/>
                    </a:cubicBezTo>
                    <a:cubicBezTo>
                      <a:pt x="701312" y="1018458"/>
                      <a:pt x="696415" y="1019175"/>
                      <a:pt x="690818" y="1019175"/>
                    </a:cubicBezTo>
                    <a:cubicBezTo>
                      <a:pt x="685221" y="1019175"/>
                      <a:pt x="680324" y="1018458"/>
                      <a:pt x="674728" y="1017741"/>
                    </a:cubicBezTo>
                    <a:cubicBezTo>
                      <a:pt x="673329" y="1017741"/>
                      <a:pt x="671929" y="1016306"/>
                      <a:pt x="671929" y="1014872"/>
                    </a:cubicBezTo>
                    <a:cubicBezTo>
                      <a:pt x="673329" y="1004115"/>
                      <a:pt x="677526" y="963236"/>
                      <a:pt x="683123" y="900843"/>
                    </a:cubicBezTo>
                    <a:cubicBezTo>
                      <a:pt x="683123" y="900126"/>
                      <a:pt x="683123" y="900126"/>
                      <a:pt x="683123" y="899409"/>
                    </a:cubicBezTo>
                    <a:cubicBezTo>
                      <a:pt x="683123" y="899409"/>
                      <a:pt x="683123" y="899409"/>
                      <a:pt x="670530" y="864985"/>
                    </a:cubicBezTo>
                    <a:cubicBezTo>
                      <a:pt x="670530" y="862834"/>
                      <a:pt x="670530" y="859965"/>
                      <a:pt x="671929" y="859965"/>
                    </a:cubicBezTo>
                    <a:cubicBezTo>
                      <a:pt x="676127" y="857814"/>
                      <a:pt x="684522" y="855662"/>
                      <a:pt x="691518" y="855662"/>
                    </a:cubicBezTo>
                    <a:close/>
                    <a:moveTo>
                      <a:pt x="192693" y="687387"/>
                    </a:moveTo>
                    <a:cubicBezTo>
                      <a:pt x="248324" y="687387"/>
                      <a:pt x="291118" y="732369"/>
                      <a:pt x="291118" y="786632"/>
                    </a:cubicBezTo>
                    <a:cubicBezTo>
                      <a:pt x="291118" y="798770"/>
                      <a:pt x="289691" y="817334"/>
                      <a:pt x="285412" y="827330"/>
                    </a:cubicBezTo>
                    <a:cubicBezTo>
                      <a:pt x="276140" y="836612"/>
                      <a:pt x="276853" y="776637"/>
                      <a:pt x="247611" y="767355"/>
                    </a:cubicBezTo>
                    <a:cubicBezTo>
                      <a:pt x="246898" y="767355"/>
                      <a:pt x="246898" y="767355"/>
                      <a:pt x="246185" y="767355"/>
                    </a:cubicBezTo>
                    <a:cubicBezTo>
                      <a:pt x="117091" y="835898"/>
                      <a:pt x="117091" y="835898"/>
                      <a:pt x="117091" y="835898"/>
                    </a:cubicBezTo>
                    <a:cubicBezTo>
                      <a:pt x="116378" y="835898"/>
                      <a:pt x="116378" y="835898"/>
                      <a:pt x="116378" y="835898"/>
                    </a:cubicBezTo>
                    <a:cubicBezTo>
                      <a:pt x="109959" y="835898"/>
                      <a:pt x="109959" y="835898"/>
                      <a:pt x="109959" y="835898"/>
                    </a:cubicBezTo>
                    <a:cubicBezTo>
                      <a:pt x="109245" y="835898"/>
                      <a:pt x="109245" y="835898"/>
                      <a:pt x="108532" y="835184"/>
                    </a:cubicBezTo>
                    <a:cubicBezTo>
                      <a:pt x="99974" y="825188"/>
                      <a:pt x="97834" y="820190"/>
                      <a:pt x="97834" y="820190"/>
                    </a:cubicBezTo>
                    <a:cubicBezTo>
                      <a:pt x="94268" y="810194"/>
                      <a:pt x="94268" y="798770"/>
                      <a:pt x="94268" y="786632"/>
                    </a:cubicBezTo>
                    <a:cubicBezTo>
                      <a:pt x="94268" y="732369"/>
                      <a:pt x="137061" y="687387"/>
                      <a:pt x="192693" y="687387"/>
                    </a:cubicBezTo>
                    <a:close/>
                    <a:moveTo>
                      <a:pt x="1105315" y="476250"/>
                    </a:moveTo>
                    <a:cubicBezTo>
                      <a:pt x="1114637" y="485613"/>
                      <a:pt x="1133997" y="510102"/>
                      <a:pt x="1178454" y="510102"/>
                    </a:cubicBezTo>
                    <a:cubicBezTo>
                      <a:pt x="1220759" y="510102"/>
                      <a:pt x="1237968" y="489935"/>
                      <a:pt x="1248724" y="476250"/>
                    </a:cubicBezTo>
                    <a:cubicBezTo>
                      <a:pt x="1254460" y="476250"/>
                      <a:pt x="1340506" y="487054"/>
                      <a:pt x="1348393" y="546836"/>
                    </a:cubicBezTo>
                    <a:cubicBezTo>
                      <a:pt x="1348393" y="547556"/>
                      <a:pt x="1348393" y="547556"/>
                      <a:pt x="1348393" y="548276"/>
                    </a:cubicBezTo>
                    <a:cubicBezTo>
                      <a:pt x="1348393" y="551157"/>
                      <a:pt x="1346242" y="554038"/>
                      <a:pt x="1343374" y="554038"/>
                    </a:cubicBezTo>
                    <a:cubicBezTo>
                      <a:pt x="1343374" y="554038"/>
                      <a:pt x="1343374" y="554038"/>
                      <a:pt x="1012817" y="554038"/>
                    </a:cubicBezTo>
                    <a:cubicBezTo>
                      <a:pt x="1009948" y="554038"/>
                      <a:pt x="1007080" y="551157"/>
                      <a:pt x="1007797" y="548276"/>
                    </a:cubicBezTo>
                    <a:cubicBezTo>
                      <a:pt x="1007797" y="546836"/>
                      <a:pt x="1007797" y="544675"/>
                      <a:pt x="1008514" y="543234"/>
                    </a:cubicBezTo>
                    <a:cubicBezTo>
                      <a:pt x="1015685" y="478411"/>
                      <a:pt x="1099579" y="476250"/>
                      <a:pt x="1105315" y="476250"/>
                    </a:cubicBezTo>
                    <a:close/>
                    <a:moveTo>
                      <a:pt x="690450" y="468312"/>
                    </a:moveTo>
                    <a:cubicBezTo>
                      <a:pt x="767250" y="468312"/>
                      <a:pt x="825387" y="531153"/>
                      <a:pt x="825387" y="607562"/>
                    </a:cubicBezTo>
                    <a:cubicBezTo>
                      <a:pt x="825387" y="623986"/>
                      <a:pt x="826105" y="638982"/>
                      <a:pt x="820363" y="653978"/>
                    </a:cubicBezTo>
                    <a:cubicBezTo>
                      <a:pt x="820363" y="653978"/>
                      <a:pt x="817492" y="661119"/>
                      <a:pt x="806008" y="674687"/>
                    </a:cubicBezTo>
                    <a:cubicBezTo>
                      <a:pt x="806008" y="674687"/>
                      <a:pt x="806008" y="674687"/>
                      <a:pt x="795960" y="674687"/>
                    </a:cubicBezTo>
                    <a:cubicBezTo>
                      <a:pt x="795960" y="674687"/>
                      <a:pt x="795960" y="670403"/>
                      <a:pt x="794524" y="573285"/>
                    </a:cubicBezTo>
                    <a:cubicBezTo>
                      <a:pt x="779451" y="651122"/>
                      <a:pt x="617239" y="578998"/>
                      <a:pt x="617239" y="578998"/>
                    </a:cubicBezTo>
                    <a:cubicBezTo>
                      <a:pt x="577045" y="592566"/>
                      <a:pt x="584223" y="673259"/>
                      <a:pt x="584223" y="673259"/>
                    </a:cubicBezTo>
                    <a:cubicBezTo>
                      <a:pt x="584223" y="673259"/>
                      <a:pt x="584223" y="673259"/>
                      <a:pt x="574892" y="671831"/>
                    </a:cubicBezTo>
                    <a:cubicBezTo>
                      <a:pt x="574892" y="671831"/>
                      <a:pt x="574892" y="667546"/>
                      <a:pt x="561254" y="655406"/>
                    </a:cubicBezTo>
                    <a:cubicBezTo>
                      <a:pt x="556230" y="640410"/>
                      <a:pt x="556948" y="624700"/>
                      <a:pt x="556948" y="607562"/>
                    </a:cubicBezTo>
                    <a:cubicBezTo>
                      <a:pt x="556948" y="531153"/>
                      <a:pt x="614368" y="468312"/>
                      <a:pt x="690450" y="468312"/>
                    </a:cubicBezTo>
                    <a:close/>
                    <a:moveTo>
                      <a:pt x="128400" y="468312"/>
                    </a:moveTo>
                    <a:cubicBezTo>
                      <a:pt x="128400" y="468312"/>
                      <a:pt x="139838" y="484743"/>
                      <a:pt x="163427" y="492601"/>
                    </a:cubicBezTo>
                    <a:cubicBezTo>
                      <a:pt x="163427" y="492601"/>
                      <a:pt x="163427" y="492601"/>
                      <a:pt x="189875" y="497602"/>
                    </a:cubicBezTo>
                    <a:cubicBezTo>
                      <a:pt x="189875" y="497602"/>
                      <a:pt x="189875" y="497602"/>
                      <a:pt x="215609" y="492601"/>
                    </a:cubicBezTo>
                    <a:cubicBezTo>
                      <a:pt x="239198" y="484743"/>
                      <a:pt x="251350" y="468312"/>
                      <a:pt x="251350" y="468312"/>
                    </a:cubicBezTo>
                    <a:cubicBezTo>
                      <a:pt x="251350" y="468312"/>
                      <a:pt x="304961" y="469027"/>
                      <a:pt x="332840" y="481885"/>
                    </a:cubicBezTo>
                    <a:cubicBezTo>
                      <a:pt x="356429" y="492601"/>
                      <a:pt x="373584" y="532606"/>
                      <a:pt x="379303" y="548322"/>
                    </a:cubicBezTo>
                    <a:cubicBezTo>
                      <a:pt x="380018" y="551180"/>
                      <a:pt x="377873" y="554037"/>
                      <a:pt x="375014" y="554037"/>
                    </a:cubicBezTo>
                    <a:cubicBezTo>
                      <a:pt x="375014" y="554037"/>
                      <a:pt x="375014" y="554037"/>
                      <a:pt x="4736" y="554037"/>
                    </a:cubicBezTo>
                    <a:cubicBezTo>
                      <a:pt x="1162" y="554037"/>
                      <a:pt x="-982" y="551180"/>
                      <a:pt x="447" y="548322"/>
                    </a:cubicBezTo>
                    <a:cubicBezTo>
                      <a:pt x="6166" y="532606"/>
                      <a:pt x="22607" y="492601"/>
                      <a:pt x="46196" y="481885"/>
                    </a:cubicBezTo>
                    <a:cubicBezTo>
                      <a:pt x="74789" y="469027"/>
                      <a:pt x="128400" y="468312"/>
                      <a:pt x="128400" y="468312"/>
                    </a:cubicBezTo>
                    <a:close/>
                    <a:moveTo>
                      <a:pt x="759004" y="188912"/>
                    </a:moveTo>
                    <a:cubicBezTo>
                      <a:pt x="759739" y="207486"/>
                      <a:pt x="761208" y="238204"/>
                      <a:pt x="783243" y="240347"/>
                    </a:cubicBezTo>
                    <a:cubicBezTo>
                      <a:pt x="762677" y="260350"/>
                      <a:pt x="743579" y="259636"/>
                      <a:pt x="734030" y="257493"/>
                    </a:cubicBezTo>
                    <a:cubicBezTo>
                      <a:pt x="734030" y="257493"/>
                      <a:pt x="734030" y="257493"/>
                      <a:pt x="734030" y="239633"/>
                    </a:cubicBezTo>
                    <a:cubicBezTo>
                      <a:pt x="738437" y="233918"/>
                      <a:pt x="743579" y="224631"/>
                      <a:pt x="752393" y="205343"/>
                    </a:cubicBezTo>
                    <a:cubicBezTo>
                      <a:pt x="755331" y="198913"/>
                      <a:pt x="756800" y="193198"/>
                      <a:pt x="759004" y="188912"/>
                    </a:cubicBezTo>
                    <a:close/>
                    <a:moveTo>
                      <a:pt x="580565" y="188912"/>
                    </a:moveTo>
                    <a:cubicBezTo>
                      <a:pt x="582697" y="193913"/>
                      <a:pt x="585540" y="199628"/>
                      <a:pt x="587673" y="206057"/>
                    </a:cubicBezTo>
                    <a:cubicBezTo>
                      <a:pt x="596203" y="225346"/>
                      <a:pt x="601889" y="234632"/>
                      <a:pt x="605443" y="240347"/>
                    </a:cubicBezTo>
                    <a:cubicBezTo>
                      <a:pt x="605443" y="240347"/>
                      <a:pt x="605443" y="240347"/>
                      <a:pt x="605443" y="257493"/>
                    </a:cubicBezTo>
                    <a:cubicBezTo>
                      <a:pt x="596203" y="259636"/>
                      <a:pt x="577010" y="260350"/>
                      <a:pt x="557818" y="241062"/>
                    </a:cubicBezTo>
                    <a:cubicBezTo>
                      <a:pt x="578432" y="238919"/>
                      <a:pt x="579854" y="208200"/>
                      <a:pt x="580565" y="188912"/>
                    </a:cubicBezTo>
                    <a:close/>
                    <a:moveTo>
                      <a:pt x="671324" y="0"/>
                    </a:moveTo>
                    <a:cubicBezTo>
                      <a:pt x="725967" y="0"/>
                      <a:pt x="769824" y="44268"/>
                      <a:pt x="769824" y="99959"/>
                    </a:cubicBezTo>
                    <a:cubicBezTo>
                      <a:pt x="769824" y="111383"/>
                      <a:pt x="770543" y="122807"/>
                      <a:pt x="766229" y="133517"/>
                    </a:cubicBezTo>
                    <a:cubicBezTo>
                      <a:pt x="766229" y="133517"/>
                      <a:pt x="764791" y="138515"/>
                      <a:pt x="755445" y="148511"/>
                    </a:cubicBezTo>
                    <a:cubicBezTo>
                      <a:pt x="754726" y="149225"/>
                      <a:pt x="754726" y="149225"/>
                      <a:pt x="754007" y="149225"/>
                    </a:cubicBezTo>
                    <a:cubicBezTo>
                      <a:pt x="754007" y="149225"/>
                      <a:pt x="754007" y="149225"/>
                      <a:pt x="748255" y="149225"/>
                    </a:cubicBezTo>
                    <a:cubicBezTo>
                      <a:pt x="747536" y="149225"/>
                      <a:pt x="747536" y="149225"/>
                      <a:pt x="747536" y="149225"/>
                    </a:cubicBezTo>
                    <a:cubicBezTo>
                      <a:pt x="747536" y="149225"/>
                      <a:pt x="747536" y="149225"/>
                      <a:pt x="617401" y="79968"/>
                    </a:cubicBezTo>
                    <a:cubicBezTo>
                      <a:pt x="617401" y="79968"/>
                      <a:pt x="617401" y="79968"/>
                      <a:pt x="616682" y="79968"/>
                    </a:cubicBezTo>
                    <a:cubicBezTo>
                      <a:pt x="586485" y="89250"/>
                      <a:pt x="587204" y="149225"/>
                      <a:pt x="577138" y="140657"/>
                    </a:cubicBezTo>
                    <a:cubicBezTo>
                      <a:pt x="573543" y="129233"/>
                      <a:pt x="572105" y="111383"/>
                      <a:pt x="572105" y="99959"/>
                    </a:cubicBezTo>
                    <a:cubicBezTo>
                      <a:pt x="572105" y="44268"/>
                      <a:pt x="615244" y="0"/>
                      <a:pt x="671324" y="0"/>
                    </a:cubicBezTo>
                    <a:close/>
                  </a:path>
                </a:pathLst>
              </a:custGeom>
              <a:solidFill>
                <a:srgbClr val="00269E"/>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60" name="Group 59"/>
          <p:cNvGrpSpPr>
            <a:grpSpLocks noChangeAspect="1"/>
          </p:cNvGrpSpPr>
          <p:nvPr/>
        </p:nvGrpSpPr>
        <p:grpSpPr>
          <a:xfrm>
            <a:off x="629400" y="4037241"/>
            <a:ext cx="731520" cy="731520"/>
            <a:chOff x="2663826" y="-3174"/>
            <a:chExt cx="6858000" cy="6858000"/>
          </a:xfrm>
        </p:grpSpPr>
        <p:sp>
          <p:nvSpPr>
            <p:cNvPr id="61" name="AutoShape 18"/>
            <p:cNvSpPr>
              <a:spLocks noChangeAspect="1" noChangeArrowheads="1" noTextEdit="1"/>
            </p:cNvSpPr>
            <p:nvPr/>
          </p:nvSpPr>
          <p:spPr bwMode="auto">
            <a:xfrm>
              <a:off x="2663826" y="-3174"/>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3371851" y="704851"/>
              <a:ext cx="5441950" cy="5441950"/>
              <a:chOff x="3371850" y="704850"/>
              <a:chExt cx="5441951" cy="5441951"/>
            </a:xfrm>
          </p:grpSpPr>
          <p:sp>
            <p:nvSpPr>
              <p:cNvPr id="63" name="Freeform 23"/>
              <p:cNvSpPr>
                <a:spLocks noEditPoints="1"/>
              </p:cNvSpPr>
              <p:nvPr/>
            </p:nvSpPr>
            <p:spPr bwMode="auto">
              <a:xfrm>
                <a:off x="3429000" y="966788"/>
                <a:ext cx="5340351" cy="4918076"/>
              </a:xfrm>
              <a:custGeom>
                <a:avLst/>
                <a:gdLst>
                  <a:gd name="T0" fmla="*/ 3352 w 3364"/>
                  <a:gd name="T1" fmla="*/ 2342 h 3098"/>
                  <a:gd name="T2" fmla="*/ 3364 w 3364"/>
                  <a:gd name="T3" fmla="*/ 3098 h 3098"/>
                  <a:gd name="T4" fmla="*/ 2861 w 3364"/>
                  <a:gd name="T5" fmla="*/ 3096 h 3098"/>
                  <a:gd name="T6" fmla="*/ 2861 w 3364"/>
                  <a:gd name="T7" fmla="*/ 2342 h 3098"/>
                  <a:gd name="T8" fmla="*/ 2655 w 3364"/>
                  <a:gd name="T9" fmla="*/ 1320 h 3098"/>
                  <a:gd name="T10" fmla="*/ 2807 w 3364"/>
                  <a:gd name="T11" fmla="*/ 1373 h 3098"/>
                  <a:gd name="T12" fmla="*/ 2944 w 3364"/>
                  <a:gd name="T13" fmla="*/ 1448 h 3098"/>
                  <a:gd name="T14" fmla="*/ 3066 w 3364"/>
                  <a:gd name="T15" fmla="*/ 1543 h 3098"/>
                  <a:gd name="T16" fmla="*/ 3172 w 3364"/>
                  <a:gd name="T17" fmla="*/ 1660 h 3098"/>
                  <a:gd name="T18" fmla="*/ 3257 w 3364"/>
                  <a:gd name="T19" fmla="*/ 1789 h 3098"/>
                  <a:gd name="T20" fmla="*/ 3319 w 3364"/>
                  <a:gd name="T21" fmla="*/ 1935 h 3098"/>
                  <a:gd name="T22" fmla="*/ 3354 w 3364"/>
                  <a:gd name="T23" fmla="*/ 2093 h 3098"/>
                  <a:gd name="T24" fmla="*/ 2850 w 3364"/>
                  <a:gd name="T25" fmla="*/ 2093 h 3098"/>
                  <a:gd name="T26" fmla="*/ 2816 w 3364"/>
                  <a:gd name="T27" fmla="*/ 2040 h 3098"/>
                  <a:gd name="T28" fmla="*/ 2756 w 3364"/>
                  <a:gd name="T29" fmla="*/ 1948 h 3098"/>
                  <a:gd name="T30" fmla="*/ 2672 w 3364"/>
                  <a:gd name="T31" fmla="*/ 1877 h 3098"/>
                  <a:gd name="T32" fmla="*/ 2572 w 3364"/>
                  <a:gd name="T33" fmla="*/ 1825 h 3098"/>
                  <a:gd name="T34" fmla="*/ 2576 w 3364"/>
                  <a:gd name="T35" fmla="*/ 1305 h 3098"/>
                  <a:gd name="T36" fmla="*/ 2160 w 3364"/>
                  <a:gd name="T37" fmla="*/ 1296 h 3098"/>
                  <a:gd name="T38" fmla="*/ 2331 w 3364"/>
                  <a:gd name="T39" fmla="*/ 1802 h 3098"/>
                  <a:gd name="T40" fmla="*/ 2181 w 3364"/>
                  <a:gd name="T41" fmla="*/ 1757 h 3098"/>
                  <a:gd name="T42" fmla="*/ 2211 w 3364"/>
                  <a:gd name="T43" fmla="*/ 1656 h 3098"/>
                  <a:gd name="T44" fmla="*/ 2222 w 3364"/>
                  <a:gd name="T45" fmla="*/ 1549 h 3098"/>
                  <a:gd name="T46" fmla="*/ 2211 w 3364"/>
                  <a:gd name="T47" fmla="*/ 1442 h 3098"/>
                  <a:gd name="T48" fmla="*/ 2181 w 3364"/>
                  <a:gd name="T49" fmla="*/ 1343 h 3098"/>
                  <a:gd name="T50" fmla="*/ 2160 w 3364"/>
                  <a:gd name="T51" fmla="*/ 1296 h 3098"/>
                  <a:gd name="T52" fmla="*/ 1206 w 3364"/>
                  <a:gd name="T53" fmla="*/ 1296 h 3098"/>
                  <a:gd name="T54" fmla="*/ 1166 w 3364"/>
                  <a:gd name="T55" fmla="*/ 1392 h 3098"/>
                  <a:gd name="T56" fmla="*/ 1146 w 3364"/>
                  <a:gd name="T57" fmla="*/ 1495 h 3098"/>
                  <a:gd name="T58" fmla="*/ 1146 w 3364"/>
                  <a:gd name="T59" fmla="*/ 1603 h 3098"/>
                  <a:gd name="T60" fmla="*/ 1166 w 3364"/>
                  <a:gd name="T61" fmla="*/ 1707 h 3098"/>
                  <a:gd name="T62" fmla="*/ 1206 w 3364"/>
                  <a:gd name="T63" fmla="*/ 1802 h 3098"/>
                  <a:gd name="T64" fmla="*/ 1033 w 3364"/>
                  <a:gd name="T65" fmla="*/ 1296 h 3098"/>
                  <a:gd name="T66" fmla="*/ 523 w 3364"/>
                  <a:gd name="T67" fmla="*/ 987 h 3098"/>
                  <a:gd name="T68" fmla="*/ 562 w 3364"/>
                  <a:gd name="T69" fmla="*/ 1080 h 3098"/>
                  <a:gd name="T70" fmla="*/ 622 w 3364"/>
                  <a:gd name="T71" fmla="*/ 1161 h 3098"/>
                  <a:gd name="T72" fmla="*/ 699 w 3364"/>
                  <a:gd name="T73" fmla="*/ 1225 h 3098"/>
                  <a:gd name="T74" fmla="*/ 791 w 3364"/>
                  <a:gd name="T75" fmla="*/ 1270 h 3098"/>
                  <a:gd name="T76" fmla="*/ 787 w 3364"/>
                  <a:gd name="T77" fmla="*/ 1793 h 3098"/>
                  <a:gd name="T78" fmla="*/ 630 w 3364"/>
                  <a:gd name="T79" fmla="*/ 1755 h 3098"/>
                  <a:gd name="T80" fmla="*/ 486 w 3364"/>
                  <a:gd name="T81" fmla="*/ 1690 h 3098"/>
                  <a:gd name="T82" fmla="*/ 354 w 3364"/>
                  <a:gd name="T83" fmla="*/ 1602 h 3098"/>
                  <a:gd name="T84" fmla="*/ 238 w 3364"/>
                  <a:gd name="T85" fmla="*/ 1493 h 3098"/>
                  <a:gd name="T86" fmla="*/ 144 w 3364"/>
                  <a:gd name="T87" fmla="*/ 1365 h 3098"/>
                  <a:gd name="T88" fmla="*/ 71 w 3364"/>
                  <a:gd name="T89" fmla="*/ 1225 h 3098"/>
                  <a:gd name="T90" fmla="*/ 22 w 3364"/>
                  <a:gd name="T91" fmla="*/ 1069 h 3098"/>
                  <a:gd name="T92" fmla="*/ 504 w 3364"/>
                  <a:gd name="T93" fmla="*/ 988 h 3098"/>
                  <a:gd name="T94" fmla="*/ 523 w 3364"/>
                  <a:gd name="T95" fmla="*/ 987 h 3098"/>
                  <a:gd name="T96" fmla="*/ 0 w 3364"/>
                  <a:gd name="T97" fmla="*/ 0 h 3098"/>
                  <a:gd name="T98" fmla="*/ 502 w 3364"/>
                  <a:gd name="T99" fmla="*/ 743 h 3098"/>
                  <a:gd name="T100" fmla="*/ 0 w 3364"/>
                  <a:gd name="T101" fmla="*/ 0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4" h="3098">
                    <a:moveTo>
                      <a:pt x="2861" y="2342"/>
                    </a:moveTo>
                    <a:lnTo>
                      <a:pt x="3352" y="2342"/>
                    </a:lnTo>
                    <a:lnTo>
                      <a:pt x="3364" y="2342"/>
                    </a:lnTo>
                    <a:lnTo>
                      <a:pt x="3364" y="3098"/>
                    </a:lnTo>
                    <a:lnTo>
                      <a:pt x="3352" y="3096"/>
                    </a:lnTo>
                    <a:lnTo>
                      <a:pt x="2861" y="3096"/>
                    </a:lnTo>
                    <a:lnTo>
                      <a:pt x="2861" y="2342"/>
                    </a:lnTo>
                    <a:lnTo>
                      <a:pt x="2861" y="2342"/>
                    </a:lnTo>
                    <a:close/>
                    <a:moveTo>
                      <a:pt x="2576" y="1305"/>
                    </a:moveTo>
                    <a:lnTo>
                      <a:pt x="2655" y="1320"/>
                    </a:lnTo>
                    <a:lnTo>
                      <a:pt x="2732" y="1345"/>
                    </a:lnTo>
                    <a:lnTo>
                      <a:pt x="2807" y="1373"/>
                    </a:lnTo>
                    <a:lnTo>
                      <a:pt x="2878" y="1407"/>
                    </a:lnTo>
                    <a:lnTo>
                      <a:pt x="2944" y="1448"/>
                    </a:lnTo>
                    <a:lnTo>
                      <a:pt x="3007" y="1493"/>
                    </a:lnTo>
                    <a:lnTo>
                      <a:pt x="3066" y="1543"/>
                    </a:lnTo>
                    <a:lnTo>
                      <a:pt x="3122" y="1598"/>
                    </a:lnTo>
                    <a:lnTo>
                      <a:pt x="3172" y="1660"/>
                    </a:lnTo>
                    <a:lnTo>
                      <a:pt x="3217" y="1723"/>
                    </a:lnTo>
                    <a:lnTo>
                      <a:pt x="3257" y="1789"/>
                    </a:lnTo>
                    <a:lnTo>
                      <a:pt x="3291" y="1862"/>
                    </a:lnTo>
                    <a:lnTo>
                      <a:pt x="3319" y="1935"/>
                    </a:lnTo>
                    <a:lnTo>
                      <a:pt x="3339" y="2012"/>
                    </a:lnTo>
                    <a:lnTo>
                      <a:pt x="3354" y="2093"/>
                    </a:lnTo>
                    <a:lnTo>
                      <a:pt x="3354" y="2093"/>
                    </a:lnTo>
                    <a:lnTo>
                      <a:pt x="2850" y="2093"/>
                    </a:lnTo>
                    <a:lnTo>
                      <a:pt x="2837" y="2093"/>
                    </a:lnTo>
                    <a:lnTo>
                      <a:pt x="2816" y="2040"/>
                    </a:lnTo>
                    <a:lnTo>
                      <a:pt x="2788" y="1993"/>
                    </a:lnTo>
                    <a:lnTo>
                      <a:pt x="2756" y="1948"/>
                    </a:lnTo>
                    <a:lnTo>
                      <a:pt x="2717" y="1909"/>
                    </a:lnTo>
                    <a:lnTo>
                      <a:pt x="2672" y="1877"/>
                    </a:lnTo>
                    <a:lnTo>
                      <a:pt x="2625" y="1849"/>
                    </a:lnTo>
                    <a:lnTo>
                      <a:pt x="2572" y="1825"/>
                    </a:lnTo>
                    <a:lnTo>
                      <a:pt x="2576" y="1802"/>
                    </a:lnTo>
                    <a:lnTo>
                      <a:pt x="2576" y="1305"/>
                    </a:lnTo>
                    <a:lnTo>
                      <a:pt x="2576" y="1305"/>
                    </a:lnTo>
                    <a:close/>
                    <a:moveTo>
                      <a:pt x="2160" y="1296"/>
                    </a:moveTo>
                    <a:lnTo>
                      <a:pt x="2331" y="1296"/>
                    </a:lnTo>
                    <a:lnTo>
                      <a:pt x="2331" y="1802"/>
                    </a:lnTo>
                    <a:lnTo>
                      <a:pt x="2160" y="1802"/>
                    </a:lnTo>
                    <a:lnTo>
                      <a:pt x="2181" y="1757"/>
                    </a:lnTo>
                    <a:lnTo>
                      <a:pt x="2197" y="1707"/>
                    </a:lnTo>
                    <a:lnTo>
                      <a:pt x="2211" y="1656"/>
                    </a:lnTo>
                    <a:lnTo>
                      <a:pt x="2220" y="1603"/>
                    </a:lnTo>
                    <a:lnTo>
                      <a:pt x="2222" y="1549"/>
                    </a:lnTo>
                    <a:lnTo>
                      <a:pt x="2220" y="1495"/>
                    </a:lnTo>
                    <a:lnTo>
                      <a:pt x="2211" y="1442"/>
                    </a:lnTo>
                    <a:lnTo>
                      <a:pt x="2197" y="1392"/>
                    </a:lnTo>
                    <a:lnTo>
                      <a:pt x="2181" y="1343"/>
                    </a:lnTo>
                    <a:lnTo>
                      <a:pt x="2160" y="1296"/>
                    </a:lnTo>
                    <a:lnTo>
                      <a:pt x="2160" y="1296"/>
                    </a:lnTo>
                    <a:close/>
                    <a:moveTo>
                      <a:pt x="1033" y="1296"/>
                    </a:moveTo>
                    <a:lnTo>
                      <a:pt x="1206" y="1296"/>
                    </a:lnTo>
                    <a:lnTo>
                      <a:pt x="1183" y="1343"/>
                    </a:lnTo>
                    <a:lnTo>
                      <a:pt x="1166" y="1392"/>
                    </a:lnTo>
                    <a:lnTo>
                      <a:pt x="1153" y="1442"/>
                    </a:lnTo>
                    <a:lnTo>
                      <a:pt x="1146" y="1495"/>
                    </a:lnTo>
                    <a:lnTo>
                      <a:pt x="1142" y="1549"/>
                    </a:lnTo>
                    <a:lnTo>
                      <a:pt x="1146" y="1603"/>
                    </a:lnTo>
                    <a:lnTo>
                      <a:pt x="1153" y="1656"/>
                    </a:lnTo>
                    <a:lnTo>
                      <a:pt x="1166" y="1707"/>
                    </a:lnTo>
                    <a:lnTo>
                      <a:pt x="1183" y="1757"/>
                    </a:lnTo>
                    <a:lnTo>
                      <a:pt x="1206" y="1802"/>
                    </a:lnTo>
                    <a:lnTo>
                      <a:pt x="1033" y="1802"/>
                    </a:lnTo>
                    <a:lnTo>
                      <a:pt x="1033" y="1296"/>
                    </a:lnTo>
                    <a:lnTo>
                      <a:pt x="1033" y="1296"/>
                    </a:lnTo>
                    <a:close/>
                    <a:moveTo>
                      <a:pt x="523" y="987"/>
                    </a:moveTo>
                    <a:lnTo>
                      <a:pt x="540" y="1035"/>
                    </a:lnTo>
                    <a:lnTo>
                      <a:pt x="562" y="1080"/>
                    </a:lnTo>
                    <a:lnTo>
                      <a:pt x="591" y="1123"/>
                    </a:lnTo>
                    <a:lnTo>
                      <a:pt x="622" y="1161"/>
                    </a:lnTo>
                    <a:lnTo>
                      <a:pt x="660" y="1197"/>
                    </a:lnTo>
                    <a:lnTo>
                      <a:pt x="699" y="1225"/>
                    </a:lnTo>
                    <a:lnTo>
                      <a:pt x="744" y="1251"/>
                    </a:lnTo>
                    <a:lnTo>
                      <a:pt x="791" y="1270"/>
                    </a:lnTo>
                    <a:lnTo>
                      <a:pt x="787" y="1296"/>
                    </a:lnTo>
                    <a:lnTo>
                      <a:pt x="787" y="1793"/>
                    </a:lnTo>
                    <a:lnTo>
                      <a:pt x="709" y="1778"/>
                    </a:lnTo>
                    <a:lnTo>
                      <a:pt x="630" y="1755"/>
                    </a:lnTo>
                    <a:lnTo>
                      <a:pt x="557" y="1725"/>
                    </a:lnTo>
                    <a:lnTo>
                      <a:pt x="486" y="1690"/>
                    </a:lnTo>
                    <a:lnTo>
                      <a:pt x="418" y="1648"/>
                    </a:lnTo>
                    <a:lnTo>
                      <a:pt x="354" y="1602"/>
                    </a:lnTo>
                    <a:lnTo>
                      <a:pt x="294" y="1549"/>
                    </a:lnTo>
                    <a:lnTo>
                      <a:pt x="238" y="1493"/>
                    </a:lnTo>
                    <a:lnTo>
                      <a:pt x="189" y="1433"/>
                    </a:lnTo>
                    <a:lnTo>
                      <a:pt x="144" y="1365"/>
                    </a:lnTo>
                    <a:lnTo>
                      <a:pt x="105" y="1298"/>
                    </a:lnTo>
                    <a:lnTo>
                      <a:pt x="71" y="1225"/>
                    </a:lnTo>
                    <a:lnTo>
                      <a:pt x="43" y="1150"/>
                    </a:lnTo>
                    <a:lnTo>
                      <a:pt x="22" y="1069"/>
                    </a:lnTo>
                    <a:lnTo>
                      <a:pt x="9" y="988"/>
                    </a:lnTo>
                    <a:lnTo>
                      <a:pt x="504" y="988"/>
                    </a:lnTo>
                    <a:lnTo>
                      <a:pt x="514" y="987"/>
                    </a:lnTo>
                    <a:lnTo>
                      <a:pt x="523" y="987"/>
                    </a:lnTo>
                    <a:lnTo>
                      <a:pt x="523" y="987"/>
                    </a:lnTo>
                    <a:close/>
                    <a:moveTo>
                      <a:pt x="0" y="0"/>
                    </a:moveTo>
                    <a:lnTo>
                      <a:pt x="502" y="0"/>
                    </a:lnTo>
                    <a:lnTo>
                      <a:pt x="502" y="743"/>
                    </a:lnTo>
                    <a:lnTo>
                      <a:pt x="0" y="743"/>
                    </a:lnTo>
                    <a:lnTo>
                      <a:pt x="0" y="0"/>
                    </a:lnTo>
                    <a:lnTo>
                      <a:pt x="0" y="0"/>
                    </a:lnTo>
                    <a:close/>
                  </a:path>
                </a:pathLst>
              </a:custGeom>
              <a:solidFill>
                <a:srgbClr val="00269E"/>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3371850" y="704850"/>
                <a:ext cx="5441951" cy="5441951"/>
              </a:xfrm>
              <a:custGeom>
                <a:avLst/>
                <a:gdLst>
                  <a:gd name="connsiteX0" fmla="*/ 4581526 w 5441951"/>
                  <a:gd name="connsiteY0" fmla="*/ 5310188 h 5441951"/>
                  <a:gd name="connsiteX1" fmla="*/ 5376863 w 5441951"/>
                  <a:gd name="connsiteY1" fmla="*/ 5310188 h 5441951"/>
                  <a:gd name="connsiteX2" fmla="*/ 5400676 w 5441951"/>
                  <a:gd name="connsiteY2" fmla="*/ 5316538 h 5441951"/>
                  <a:gd name="connsiteX3" fmla="*/ 5421314 w 5441951"/>
                  <a:gd name="connsiteY3" fmla="*/ 5330826 h 5441951"/>
                  <a:gd name="connsiteX4" fmla="*/ 5435601 w 5441951"/>
                  <a:gd name="connsiteY4" fmla="*/ 5353051 h 5441951"/>
                  <a:gd name="connsiteX5" fmla="*/ 5441951 w 5441951"/>
                  <a:gd name="connsiteY5" fmla="*/ 5376863 h 5441951"/>
                  <a:gd name="connsiteX6" fmla="*/ 5435601 w 5441951"/>
                  <a:gd name="connsiteY6" fmla="*/ 5402264 h 5441951"/>
                  <a:gd name="connsiteX7" fmla="*/ 5421314 w 5441951"/>
                  <a:gd name="connsiteY7" fmla="*/ 5424489 h 5441951"/>
                  <a:gd name="connsiteX8" fmla="*/ 5400676 w 5441951"/>
                  <a:gd name="connsiteY8" fmla="*/ 5438776 h 5441951"/>
                  <a:gd name="connsiteX9" fmla="*/ 5376863 w 5441951"/>
                  <a:gd name="connsiteY9" fmla="*/ 5441951 h 5441951"/>
                  <a:gd name="connsiteX10" fmla="*/ 4581526 w 5441951"/>
                  <a:gd name="connsiteY10" fmla="*/ 5441951 h 5441951"/>
                  <a:gd name="connsiteX11" fmla="*/ 4554538 w 5441951"/>
                  <a:gd name="connsiteY11" fmla="*/ 5438776 h 5441951"/>
                  <a:gd name="connsiteX12" fmla="*/ 4533901 w 5441951"/>
                  <a:gd name="connsiteY12" fmla="*/ 5424489 h 5441951"/>
                  <a:gd name="connsiteX13" fmla="*/ 4524376 w 5441951"/>
                  <a:gd name="connsiteY13" fmla="*/ 5402264 h 5441951"/>
                  <a:gd name="connsiteX14" fmla="*/ 4519613 w 5441951"/>
                  <a:gd name="connsiteY14" fmla="*/ 5376863 h 5441951"/>
                  <a:gd name="connsiteX15" fmla="*/ 4524376 w 5441951"/>
                  <a:gd name="connsiteY15" fmla="*/ 5353051 h 5441951"/>
                  <a:gd name="connsiteX16" fmla="*/ 4533901 w 5441951"/>
                  <a:gd name="connsiteY16" fmla="*/ 5330826 h 5441951"/>
                  <a:gd name="connsiteX17" fmla="*/ 4554538 w 5441951"/>
                  <a:gd name="connsiteY17" fmla="*/ 5316538 h 5441951"/>
                  <a:gd name="connsiteX18" fmla="*/ 4581526 w 5441951"/>
                  <a:gd name="connsiteY18" fmla="*/ 3717925 h 5441951"/>
                  <a:gd name="connsiteX19" fmla="*/ 5376863 w 5441951"/>
                  <a:gd name="connsiteY19" fmla="*/ 3717925 h 5441951"/>
                  <a:gd name="connsiteX20" fmla="*/ 5400676 w 5441951"/>
                  <a:gd name="connsiteY20" fmla="*/ 3724275 h 5441951"/>
                  <a:gd name="connsiteX21" fmla="*/ 5421314 w 5441951"/>
                  <a:gd name="connsiteY21" fmla="*/ 3735388 h 5441951"/>
                  <a:gd name="connsiteX22" fmla="*/ 5435601 w 5441951"/>
                  <a:gd name="connsiteY22" fmla="*/ 3757613 h 5441951"/>
                  <a:gd name="connsiteX23" fmla="*/ 5441951 w 5441951"/>
                  <a:gd name="connsiteY23" fmla="*/ 3783013 h 5441951"/>
                  <a:gd name="connsiteX24" fmla="*/ 5435601 w 5441951"/>
                  <a:gd name="connsiteY24" fmla="*/ 3806826 h 5441951"/>
                  <a:gd name="connsiteX25" fmla="*/ 5421314 w 5441951"/>
                  <a:gd name="connsiteY25" fmla="*/ 3829051 h 5441951"/>
                  <a:gd name="connsiteX26" fmla="*/ 5400676 w 5441951"/>
                  <a:gd name="connsiteY26" fmla="*/ 3843338 h 5441951"/>
                  <a:gd name="connsiteX27" fmla="*/ 5376863 w 5441951"/>
                  <a:gd name="connsiteY27" fmla="*/ 3849688 h 5441951"/>
                  <a:gd name="connsiteX28" fmla="*/ 4581526 w 5441951"/>
                  <a:gd name="connsiteY28" fmla="*/ 3849688 h 5441951"/>
                  <a:gd name="connsiteX29" fmla="*/ 4554538 w 5441951"/>
                  <a:gd name="connsiteY29" fmla="*/ 3843338 h 5441951"/>
                  <a:gd name="connsiteX30" fmla="*/ 4533901 w 5441951"/>
                  <a:gd name="connsiteY30" fmla="*/ 3829051 h 5441951"/>
                  <a:gd name="connsiteX31" fmla="*/ 4524376 w 5441951"/>
                  <a:gd name="connsiteY31" fmla="*/ 3806826 h 5441951"/>
                  <a:gd name="connsiteX32" fmla="*/ 4519613 w 5441951"/>
                  <a:gd name="connsiteY32" fmla="*/ 3783013 h 5441951"/>
                  <a:gd name="connsiteX33" fmla="*/ 4524376 w 5441951"/>
                  <a:gd name="connsiteY33" fmla="*/ 3757613 h 5441951"/>
                  <a:gd name="connsiteX34" fmla="*/ 4533901 w 5441951"/>
                  <a:gd name="connsiteY34" fmla="*/ 3735388 h 5441951"/>
                  <a:gd name="connsiteX35" fmla="*/ 4554538 w 5441951"/>
                  <a:gd name="connsiteY35" fmla="*/ 3724275 h 5441951"/>
                  <a:gd name="connsiteX36" fmla="*/ 2733676 w 5441951"/>
                  <a:gd name="connsiteY36" fmla="*/ 2816225 h 5441951"/>
                  <a:gd name="connsiteX37" fmla="*/ 2376488 w 5441951"/>
                  <a:gd name="connsiteY37" fmla="*/ 3179763 h 5441951"/>
                  <a:gd name="connsiteX38" fmla="*/ 2438401 w 5441951"/>
                  <a:gd name="connsiteY38" fmla="*/ 3224213 h 5441951"/>
                  <a:gd name="connsiteX39" fmla="*/ 2503488 w 5441951"/>
                  <a:gd name="connsiteY39" fmla="*/ 3259138 h 5441951"/>
                  <a:gd name="connsiteX40" fmla="*/ 2578101 w 5441951"/>
                  <a:gd name="connsiteY40" fmla="*/ 3286126 h 5441951"/>
                  <a:gd name="connsiteX41" fmla="*/ 2652713 w 5441951"/>
                  <a:gd name="connsiteY41" fmla="*/ 3305176 h 5441951"/>
                  <a:gd name="connsiteX42" fmla="*/ 2730501 w 5441951"/>
                  <a:gd name="connsiteY42" fmla="*/ 3306763 h 5441951"/>
                  <a:gd name="connsiteX43" fmla="*/ 2809876 w 5441951"/>
                  <a:gd name="connsiteY43" fmla="*/ 3305176 h 5441951"/>
                  <a:gd name="connsiteX44" fmla="*/ 2884488 w 5441951"/>
                  <a:gd name="connsiteY44" fmla="*/ 3286126 h 5441951"/>
                  <a:gd name="connsiteX45" fmla="*/ 2959101 w 5441951"/>
                  <a:gd name="connsiteY45" fmla="*/ 3259138 h 5441951"/>
                  <a:gd name="connsiteX46" fmla="*/ 3024188 w 5441951"/>
                  <a:gd name="connsiteY46" fmla="*/ 3224213 h 5441951"/>
                  <a:gd name="connsiteX47" fmla="*/ 3090863 w 5441951"/>
                  <a:gd name="connsiteY47" fmla="*/ 3176588 h 5441951"/>
                  <a:gd name="connsiteX48" fmla="*/ 3173413 w 5441951"/>
                  <a:gd name="connsiteY48" fmla="*/ 2363788 h 5441951"/>
                  <a:gd name="connsiteX49" fmla="*/ 2825750 w 5441951"/>
                  <a:gd name="connsiteY49" fmla="*/ 2724151 h 5441951"/>
                  <a:gd name="connsiteX50" fmla="*/ 3179763 w 5441951"/>
                  <a:gd name="connsiteY50" fmla="*/ 3084513 h 5441951"/>
                  <a:gd name="connsiteX51" fmla="*/ 3224213 w 5441951"/>
                  <a:gd name="connsiteY51" fmla="*/ 3019426 h 5441951"/>
                  <a:gd name="connsiteX52" fmla="*/ 3257550 w 5441951"/>
                  <a:gd name="connsiteY52" fmla="*/ 2949576 h 5441951"/>
                  <a:gd name="connsiteX53" fmla="*/ 3282950 w 5441951"/>
                  <a:gd name="connsiteY53" fmla="*/ 2876551 h 5441951"/>
                  <a:gd name="connsiteX54" fmla="*/ 3295650 w 5441951"/>
                  <a:gd name="connsiteY54" fmla="*/ 2801938 h 5441951"/>
                  <a:gd name="connsiteX55" fmla="*/ 3298825 w 5441951"/>
                  <a:gd name="connsiteY55" fmla="*/ 2724151 h 5441951"/>
                  <a:gd name="connsiteX56" fmla="*/ 3295650 w 5441951"/>
                  <a:gd name="connsiteY56" fmla="*/ 2649538 h 5441951"/>
                  <a:gd name="connsiteX57" fmla="*/ 3278188 w 5441951"/>
                  <a:gd name="connsiteY57" fmla="*/ 2571751 h 5441951"/>
                  <a:gd name="connsiteX58" fmla="*/ 3254375 w 5441951"/>
                  <a:gd name="connsiteY58" fmla="*/ 2500313 h 5441951"/>
                  <a:gd name="connsiteX59" fmla="*/ 3221038 w 5441951"/>
                  <a:gd name="connsiteY59" fmla="*/ 2428876 h 5441951"/>
                  <a:gd name="connsiteX60" fmla="*/ 2289175 w 5441951"/>
                  <a:gd name="connsiteY60" fmla="*/ 2360613 h 5441951"/>
                  <a:gd name="connsiteX61" fmla="*/ 2241550 w 5441951"/>
                  <a:gd name="connsiteY61" fmla="*/ 2425701 h 5441951"/>
                  <a:gd name="connsiteX62" fmla="*/ 2206625 w 5441951"/>
                  <a:gd name="connsiteY62" fmla="*/ 2497138 h 5441951"/>
                  <a:gd name="connsiteX63" fmla="*/ 2182813 w 5441951"/>
                  <a:gd name="connsiteY63" fmla="*/ 2568576 h 5441951"/>
                  <a:gd name="connsiteX64" fmla="*/ 2163763 w 5441951"/>
                  <a:gd name="connsiteY64" fmla="*/ 2649538 h 5441951"/>
                  <a:gd name="connsiteX65" fmla="*/ 2162175 w 5441951"/>
                  <a:gd name="connsiteY65" fmla="*/ 2724151 h 5441951"/>
                  <a:gd name="connsiteX66" fmla="*/ 2163763 w 5441951"/>
                  <a:gd name="connsiteY66" fmla="*/ 2801938 h 5441951"/>
                  <a:gd name="connsiteX67" fmla="*/ 2179638 w 5441951"/>
                  <a:gd name="connsiteY67" fmla="*/ 2878138 h 5441951"/>
                  <a:gd name="connsiteX68" fmla="*/ 2206625 w 5441951"/>
                  <a:gd name="connsiteY68" fmla="*/ 2952751 h 5441951"/>
                  <a:gd name="connsiteX69" fmla="*/ 2238375 w 5441951"/>
                  <a:gd name="connsiteY69" fmla="*/ 3021013 h 5441951"/>
                  <a:gd name="connsiteX70" fmla="*/ 2286000 w 5441951"/>
                  <a:gd name="connsiteY70" fmla="*/ 3090863 h 5441951"/>
                  <a:gd name="connsiteX71" fmla="*/ 2643188 w 5441951"/>
                  <a:gd name="connsiteY71" fmla="*/ 2724151 h 5441951"/>
                  <a:gd name="connsiteX72" fmla="*/ 3956051 w 5441951"/>
                  <a:gd name="connsiteY72" fmla="*/ 2251075 h 5441951"/>
                  <a:gd name="connsiteX73" fmla="*/ 3976689 w 5441951"/>
                  <a:gd name="connsiteY73" fmla="*/ 2254250 h 5441951"/>
                  <a:gd name="connsiteX74" fmla="*/ 3997326 w 5441951"/>
                  <a:gd name="connsiteY74" fmla="*/ 2268538 h 5441951"/>
                  <a:gd name="connsiteX75" fmla="*/ 4013201 w 5441951"/>
                  <a:gd name="connsiteY75" fmla="*/ 2289175 h 5441951"/>
                  <a:gd name="connsiteX76" fmla="*/ 4016376 w 5441951"/>
                  <a:gd name="connsiteY76" fmla="*/ 2316163 h 5441951"/>
                  <a:gd name="connsiteX77" fmla="*/ 4016376 w 5441951"/>
                  <a:gd name="connsiteY77" fmla="*/ 3128963 h 5441951"/>
                  <a:gd name="connsiteX78" fmla="*/ 4013201 w 5441951"/>
                  <a:gd name="connsiteY78" fmla="*/ 3152775 h 5441951"/>
                  <a:gd name="connsiteX79" fmla="*/ 3997326 w 5441951"/>
                  <a:gd name="connsiteY79" fmla="*/ 3173413 h 5441951"/>
                  <a:gd name="connsiteX80" fmla="*/ 3976689 w 5441951"/>
                  <a:gd name="connsiteY80" fmla="*/ 3187700 h 5441951"/>
                  <a:gd name="connsiteX81" fmla="*/ 3956051 w 5441951"/>
                  <a:gd name="connsiteY81" fmla="*/ 3190875 h 5441951"/>
                  <a:gd name="connsiteX82" fmla="*/ 3929063 w 5441951"/>
                  <a:gd name="connsiteY82" fmla="*/ 3187700 h 5441951"/>
                  <a:gd name="connsiteX83" fmla="*/ 3911601 w 5441951"/>
                  <a:gd name="connsiteY83" fmla="*/ 3173413 h 5441951"/>
                  <a:gd name="connsiteX84" fmla="*/ 3897313 w 5441951"/>
                  <a:gd name="connsiteY84" fmla="*/ 3152775 h 5441951"/>
                  <a:gd name="connsiteX85" fmla="*/ 3890963 w 5441951"/>
                  <a:gd name="connsiteY85" fmla="*/ 3128963 h 5441951"/>
                  <a:gd name="connsiteX86" fmla="*/ 3890963 w 5441951"/>
                  <a:gd name="connsiteY86" fmla="*/ 2316163 h 5441951"/>
                  <a:gd name="connsiteX87" fmla="*/ 3897313 w 5441951"/>
                  <a:gd name="connsiteY87" fmla="*/ 2289175 h 5441951"/>
                  <a:gd name="connsiteX88" fmla="*/ 3911601 w 5441951"/>
                  <a:gd name="connsiteY88" fmla="*/ 2268538 h 5441951"/>
                  <a:gd name="connsiteX89" fmla="*/ 3929063 w 5441951"/>
                  <a:gd name="connsiteY89" fmla="*/ 2254250 h 5441951"/>
                  <a:gd name="connsiteX90" fmla="*/ 1500187 w 5441951"/>
                  <a:gd name="connsiteY90" fmla="*/ 2251075 h 5441951"/>
                  <a:gd name="connsiteX91" fmla="*/ 1524000 w 5441951"/>
                  <a:gd name="connsiteY91" fmla="*/ 2254250 h 5441951"/>
                  <a:gd name="connsiteX92" fmla="*/ 1544638 w 5441951"/>
                  <a:gd name="connsiteY92" fmla="*/ 2268538 h 5441951"/>
                  <a:gd name="connsiteX93" fmla="*/ 1557338 w 5441951"/>
                  <a:gd name="connsiteY93" fmla="*/ 2289175 h 5441951"/>
                  <a:gd name="connsiteX94" fmla="*/ 1563688 w 5441951"/>
                  <a:gd name="connsiteY94" fmla="*/ 2316163 h 5441951"/>
                  <a:gd name="connsiteX95" fmla="*/ 1563688 w 5441951"/>
                  <a:gd name="connsiteY95" fmla="*/ 3128963 h 5441951"/>
                  <a:gd name="connsiteX96" fmla="*/ 1557338 w 5441951"/>
                  <a:gd name="connsiteY96" fmla="*/ 3152775 h 5441951"/>
                  <a:gd name="connsiteX97" fmla="*/ 1544638 w 5441951"/>
                  <a:gd name="connsiteY97" fmla="*/ 3173413 h 5441951"/>
                  <a:gd name="connsiteX98" fmla="*/ 1524000 w 5441951"/>
                  <a:gd name="connsiteY98" fmla="*/ 3187700 h 5441951"/>
                  <a:gd name="connsiteX99" fmla="*/ 1500187 w 5441951"/>
                  <a:gd name="connsiteY99" fmla="*/ 3190875 h 5441951"/>
                  <a:gd name="connsiteX100" fmla="*/ 1476375 w 5441951"/>
                  <a:gd name="connsiteY100" fmla="*/ 3187700 h 5441951"/>
                  <a:gd name="connsiteX101" fmla="*/ 1455737 w 5441951"/>
                  <a:gd name="connsiteY101" fmla="*/ 3173413 h 5441951"/>
                  <a:gd name="connsiteX102" fmla="*/ 1441450 w 5441951"/>
                  <a:gd name="connsiteY102" fmla="*/ 3152775 h 5441951"/>
                  <a:gd name="connsiteX103" fmla="*/ 1438275 w 5441951"/>
                  <a:gd name="connsiteY103" fmla="*/ 3128963 h 5441951"/>
                  <a:gd name="connsiteX104" fmla="*/ 1438275 w 5441951"/>
                  <a:gd name="connsiteY104" fmla="*/ 2316163 h 5441951"/>
                  <a:gd name="connsiteX105" fmla="*/ 1441450 w 5441951"/>
                  <a:gd name="connsiteY105" fmla="*/ 2289175 h 5441951"/>
                  <a:gd name="connsiteX106" fmla="*/ 1455737 w 5441951"/>
                  <a:gd name="connsiteY106" fmla="*/ 2268538 h 5441951"/>
                  <a:gd name="connsiteX107" fmla="*/ 1476375 w 5441951"/>
                  <a:gd name="connsiteY107" fmla="*/ 2254250 h 5441951"/>
                  <a:gd name="connsiteX108" fmla="*/ 2730500 w 5441951"/>
                  <a:gd name="connsiteY108" fmla="*/ 2146300 h 5441951"/>
                  <a:gd name="connsiteX109" fmla="*/ 2652713 w 5441951"/>
                  <a:gd name="connsiteY109" fmla="*/ 2152650 h 5441951"/>
                  <a:gd name="connsiteX110" fmla="*/ 2581275 w 5441951"/>
                  <a:gd name="connsiteY110" fmla="*/ 2166938 h 5441951"/>
                  <a:gd name="connsiteX111" fmla="*/ 2509838 w 5441951"/>
                  <a:gd name="connsiteY111" fmla="*/ 2190750 h 5441951"/>
                  <a:gd name="connsiteX112" fmla="*/ 2441575 w 5441951"/>
                  <a:gd name="connsiteY112" fmla="*/ 2227263 h 5441951"/>
                  <a:gd name="connsiteX113" fmla="*/ 2378075 w 5441951"/>
                  <a:gd name="connsiteY113" fmla="*/ 2271713 h 5441951"/>
                  <a:gd name="connsiteX114" fmla="*/ 2733675 w 5441951"/>
                  <a:gd name="connsiteY114" fmla="*/ 2632075 h 5441951"/>
                  <a:gd name="connsiteX115" fmla="*/ 3087688 w 5441951"/>
                  <a:gd name="connsiteY115" fmla="*/ 2274888 h 5441951"/>
                  <a:gd name="connsiteX116" fmla="*/ 3024188 w 5441951"/>
                  <a:gd name="connsiteY116" fmla="*/ 2230438 h 5441951"/>
                  <a:gd name="connsiteX117" fmla="*/ 2955926 w 5441951"/>
                  <a:gd name="connsiteY117" fmla="*/ 2193925 h 5441951"/>
                  <a:gd name="connsiteX118" fmla="*/ 2881313 w 5441951"/>
                  <a:gd name="connsiteY118" fmla="*/ 2166938 h 5441951"/>
                  <a:gd name="connsiteX119" fmla="*/ 2809876 w 5441951"/>
                  <a:gd name="connsiteY119" fmla="*/ 2152650 h 5441951"/>
                  <a:gd name="connsiteX120" fmla="*/ 2730501 w 5441951"/>
                  <a:gd name="connsiteY120" fmla="*/ 2019300 h 5441951"/>
                  <a:gd name="connsiteX121" fmla="*/ 2806701 w 5441951"/>
                  <a:gd name="connsiteY121" fmla="*/ 2020888 h 5441951"/>
                  <a:gd name="connsiteX122" fmla="*/ 2881314 w 5441951"/>
                  <a:gd name="connsiteY122" fmla="*/ 2036763 h 5441951"/>
                  <a:gd name="connsiteX123" fmla="*/ 2955926 w 5441951"/>
                  <a:gd name="connsiteY123" fmla="*/ 2057400 h 5441951"/>
                  <a:gd name="connsiteX124" fmla="*/ 3027364 w 5441951"/>
                  <a:gd name="connsiteY124" fmla="*/ 2084388 h 5441951"/>
                  <a:gd name="connsiteX125" fmla="*/ 3095626 w 5441951"/>
                  <a:gd name="connsiteY125" fmla="*/ 2125663 h 5441951"/>
                  <a:gd name="connsiteX126" fmla="*/ 3163889 w 5441951"/>
                  <a:gd name="connsiteY126" fmla="*/ 2170113 h 5441951"/>
                  <a:gd name="connsiteX127" fmla="*/ 3224214 w 5441951"/>
                  <a:gd name="connsiteY127" fmla="*/ 2227263 h 5441951"/>
                  <a:gd name="connsiteX128" fmla="*/ 3282951 w 5441951"/>
                  <a:gd name="connsiteY128" fmla="*/ 2292350 h 5441951"/>
                  <a:gd name="connsiteX129" fmla="*/ 3330576 w 5441951"/>
                  <a:gd name="connsiteY129" fmla="*/ 2363788 h 5441951"/>
                  <a:gd name="connsiteX130" fmla="*/ 3370264 w 5441951"/>
                  <a:gd name="connsiteY130" fmla="*/ 2441575 h 5441951"/>
                  <a:gd name="connsiteX131" fmla="*/ 3397251 w 5441951"/>
                  <a:gd name="connsiteY131" fmla="*/ 2520950 h 5441951"/>
                  <a:gd name="connsiteX132" fmla="*/ 3417889 w 5441951"/>
                  <a:gd name="connsiteY132" fmla="*/ 2605088 h 5441951"/>
                  <a:gd name="connsiteX133" fmla="*/ 3425826 w 5441951"/>
                  <a:gd name="connsiteY133" fmla="*/ 2686050 h 5441951"/>
                  <a:gd name="connsiteX134" fmla="*/ 3425826 w 5441951"/>
                  <a:gd name="connsiteY134" fmla="*/ 2768600 h 5441951"/>
                  <a:gd name="connsiteX135" fmla="*/ 3417889 w 5441951"/>
                  <a:gd name="connsiteY135" fmla="*/ 2852738 h 5441951"/>
                  <a:gd name="connsiteX136" fmla="*/ 3397251 w 5441951"/>
                  <a:gd name="connsiteY136" fmla="*/ 2935288 h 5441951"/>
                  <a:gd name="connsiteX137" fmla="*/ 3370264 w 5441951"/>
                  <a:gd name="connsiteY137" fmla="*/ 3016250 h 5441951"/>
                  <a:gd name="connsiteX138" fmla="*/ 3330576 w 5441951"/>
                  <a:gd name="connsiteY138" fmla="*/ 3090863 h 5441951"/>
                  <a:gd name="connsiteX139" fmla="*/ 3282951 w 5441951"/>
                  <a:gd name="connsiteY139" fmla="*/ 3162300 h 5441951"/>
                  <a:gd name="connsiteX140" fmla="*/ 3224214 w 5441951"/>
                  <a:gd name="connsiteY140" fmla="*/ 3230563 h 5441951"/>
                  <a:gd name="connsiteX141" fmla="*/ 3163889 w 5441951"/>
                  <a:gd name="connsiteY141" fmla="*/ 3286125 h 5441951"/>
                  <a:gd name="connsiteX142" fmla="*/ 3095626 w 5441951"/>
                  <a:gd name="connsiteY142" fmla="*/ 3330575 h 5441951"/>
                  <a:gd name="connsiteX143" fmla="*/ 3027364 w 5441951"/>
                  <a:gd name="connsiteY143" fmla="*/ 3370263 h 5441951"/>
                  <a:gd name="connsiteX144" fmla="*/ 2955926 w 5441951"/>
                  <a:gd name="connsiteY144" fmla="*/ 3400425 h 5441951"/>
                  <a:gd name="connsiteX145" fmla="*/ 2881314 w 5441951"/>
                  <a:gd name="connsiteY145" fmla="*/ 3421063 h 5441951"/>
                  <a:gd name="connsiteX146" fmla="*/ 2806701 w 5441951"/>
                  <a:gd name="connsiteY146" fmla="*/ 3432175 h 5441951"/>
                  <a:gd name="connsiteX147" fmla="*/ 2730501 w 5441951"/>
                  <a:gd name="connsiteY147" fmla="*/ 3435350 h 5441951"/>
                  <a:gd name="connsiteX148" fmla="*/ 2652713 w 5441951"/>
                  <a:gd name="connsiteY148" fmla="*/ 3432175 h 5441951"/>
                  <a:gd name="connsiteX149" fmla="*/ 2578101 w 5441951"/>
                  <a:gd name="connsiteY149" fmla="*/ 3421063 h 5441951"/>
                  <a:gd name="connsiteX150" fmla="*/ 2503488 w 5441951"/>
                  <a:gd name="connsiteY150" fmla="*/ 3400425 h 5441951"/>
                  <a:gd name="connsiteX151" fmla="*/ 2432051 w 5441951"/>
                  <a:gd name="connsiteY151" fmla="*/ 3370263 h 5441951"/>
                  <a:gd name="connsiteX152" fmla="*/ 2363788 w 5441951"/>
                  <a:gd name="connsiteY152" fmla="*/ 3330575 h 5441951"/>
                  <a:gd name="connsiteX153" fmla="*/ 2298701 w 5441951"/>
                  <a:gd name="connsiteY153" fmla="*/ 3286125 h 5441951"/>
                  <a:gd name="connsiteX154" fmla="*/ 2235201 w 5441951"/>
                  <a:gd name="connsiteY154" fmla="*/ 3230563 h 5441951"/>
                  <a:gd name="connsiteX155" fmla="*/ 2179638 w 5441951"/>
                  <a:gd name="connsiteY155" fmla="*/ 3162300 h 5441951"/>
                  <a:gd name="connsiteX156" fmla="*/ 2132013 w 5441951"/>
                  <a:gd name="connsiteY156" fmla="*/ 3090863 h 5441951"/>
                  <a:gd name="connsiteX157" fmla="*/ 2092326 w 5441951"/>
                  <a:gd name="connsiteY157" fmla="*/ 3016250 h 5441951"/>
                  <a:gd name="connsiteX158" fmla="*/ 2063751 w 5441951"/>
                  <a:gd name="connsiteY158" fmla="*/ 2935288 h 5441951"/>
                  <a:gd name="connsiteX159" fmla="*/ 2044701 w 5441951"/>
                  <a:gd name="connsiteY159" fmla="*/ 2852738 h 5441951"/>
                  <a:gd name="connsiteX160" fmla="*/ 2033588 w 5441951"/>
                  <a:gd name="connsiteY160" fmla="*/ 2768600 h 5441951"/>
                  <a:gd name="connsiteX161" fmla="*/ 2033588 w 5441951"/>
                  <a:gd name="connsiteY161" fmla="*/ 2686050 h 5441951"/>
                  <a:gd name="connsiteX162" fmla="*/ 2044701 w 5441951"/>
                  <a:gd name="connsiteY162" fmla="*/ 2605088 h 5441951"/>
                  <a:gd name="connsiteX163" fmla="*/ 2063751 w 5441951"/>
                  <a:gd name="connsiteY163" fmla="*/ 2520950 h 5441951"/>
                  <a:gd name="connsiteX164" fmla="*/ 2092326 w 5441951"/>
                  <a:gd name="connsiteY164" fmla="*/ 2441575 h 5441951"/>
                  <a:gd name="connsiteX165" fmla="*/ 2132013 w 5441951"/>
                  <a:gd name="connsiteY165" fmla="*/ 2363788 h 5441951"/>
                  <a:gd name="connsiteX166" fmla="*/ 2179638 w 5441951"/>
                  <a:gd name="connsiteY166" fmla="*/ 2292350 h 5441951"/>
                  <a:gd name="connsiteX167" fmla="*/ 2235201 w 5441951"/>
                  <a:gd name="connsiteY167" fmla="*/ 2227263 h 5441951"/>
                  <a:gd name="connsiteX168" fmla="*/ 2298701 w 5441951"/>
                  <a:gd name="connsiteY168" fmla="*/ 2170113 h 5441951"/>
                  <a:gd name="connsiteX169" fmla="*/ 2363788 w 5441951"/>
                  <a:gd name="connsiteY169" fmla="*/ 2125663 h 5441951"/>
                  <a:gd name="connsiteX170" fmla="*/ 2432051 w 5441951"/>
                  <a:gd name="connsiteY170" fmla="*/ 2084388 h 5441951"/>
                  <a:gd name="connsiteX171" fmla="*/ 2503488 w 5441951"/>
                  <a:gd name="connsiteY171" fmla="*/ 2057400 h 5441951"/>
                  <a:gd name="connsiteX172" fmla="*/ 2578101 w 5441951"/>
                  <a:gd name="connsiteY172" fmla="*/ 2036763 h 5441951"/>
                  <a:gd name="connsiteX173" fmla="*/ 2652713 w 5441951"/>
                  <a:gd name="connsiteY173" fmla="*/ 2020888 h 5441951"/>
                  <a:gd name="connsiteX174" fmla="*/ 63500 w 5441951"/>
                  <a:gd name="connsiteY174" fmla="*/ 1574800 h 5441951"/>
                  <a:gd name="connsiteX175" fmla="*/ 860425 w 5441951"/>
                  <a:gd name="connsiteY175" fmla="*/ 1574800 h 5441951"/>
                  <a:gd name="connsiteX176" fmla="*/ 884237 w 5441951"/>
                  <a:gd name="connsiteY176" fmla="*/ 1577975 h 5441951"/>
                  <a:gd name="connsiteX177" fmla="*/ 904875 w 5441951"/>
                  <a:gd name="connsiteY177" fmla="*/ 1592262 h 5441951"/>
                  <a:gd name="connsiteX178" fmla="*/ 917575 w 5441951"/>
                  <a:gd name="connsiteY178" fmla="*/ 1614488 h 5441951"/>
                  <a:gd name="connsiteX179" fmla="*/ 923925 w 5441951"/>
                  <a:gd name="connsiteY179" fmla="*/ 1638300 h 5441951"/>
                  <a:gd name="connsiteX180" fmla="*/ 917575 w 5441951"/>
                  <a:gd name="connsiteY180" fmla="*/ 1658938 h 5441951"/>
                  <a:gd name="connsiteX181" fmla="*/ 904875 w 5441951"/>
                  <a:gd name="connsiteY181" fmla="*/ 1679575 h 5441951"/>
                  <a:gd name="connsiteX182" fmla="*/ 884237 w 5441951"/>
                  <a:gd name="connsiteY182" fmla="*/ 1693863 h 5441951"/>
                  <a:gd name="connsiteX183" fmla="*/ 860425 w 5441951"/>
                  <a:gd name="connsiteY183" fmla="*/ 1700213 h 5441951"/>
                  <a:gd name="connsiteX184" fmla="*/ 63500 w 5441951"/>
                  <a:gd name="connsiteY184" fmla="*/ 1700213 h 5441951"/>
                  <a:gd name="connsiteX185" fmla="*/ 39687 w 5441951"/>
                  <a:gd name="connsiteY185" fmla="*/ 1693863 h 5441951"/>
                  <a:gd name="connsiteX186" fmla="*/ 19050 w 5441951"/>
                  <a:gd name="connsiteY186" fmla="*/ 1679575 h 5441951"/>
                  <a:gd name="connsiteX187" fmla="*/ 3175 w 5441951"/>
                  <a:gd name="connsiteY187" fmla="*/ 1658938 h 5441951"/>
                  <a:gd name="connsiteX188" fmla="*/ 0 w 5441951"/>
                  <a:gd name="connsiteY188" fmla="*/ 1638300 h 5441951"/>
                  <a:gd name="connsiteX189" fmla="*/ 3175 w 5441951"/>
                  <a:gd name="connsiteY189" fmla="*/ 1614488 h 5441951"/>
                  <a:gd name="connsiteX190" fmla="*/ 19050 w 5441951"/>
                  <a:gd name="connsiteY190" fmla="*/ 1592262 h 5441951"/>
                  <a:gd name="connsiteX191" fmla="*/ 39687 w 5441951"/>
                  <a:gd name="connsiteY191" fmla="*/ 1577975 h 5441951"/>
                  <a:gd name="connsiteX192" fmla="*/ 63500 w 5441951"/>
                  <a:gd name="connsiteY192" fmla="*/ 0 h 5441951"/>
                  <a:gd name="connsiteX193" fmla="*/ 860425 w 5441951"/>
                  <a:gd name="connsiteY193" fmla="*/ 0 h 5441951"/>
                  <a:gd name="connsiteX194" fmla="*/ 884237 w 5441951"/>
                  <a:gd name="connsiteY194" fmla="*/ 6350 h 5441951"/>
                  <a:gd name="connsiteX195" fmla="*/ 904875 w 5441951"/>
                  <a:gd name="connsiteY195" fmla="*/ 19050 h 5441951"/>
                  <a:gd name="connsiteX196" fmla="*/ 917575 w 5441951"/>
                  <a:gd name="connsiteY196" fmla="*/ 39688 h 5441951"/>
                  <a:gd name="connsiteX197" fmla="*/ 923925 w 5441951"/>
                  <a:gd name="connsiteY197" fmla="*/ 66675 h 5441951"/>
                  <a:gd name="connsiteX198" fmla="*/ 917575 w 5441951"/>
                  <a:gd name="connsiteY198" fmla="*/ 92076 h 5441951"/>
                  <a:gd name="connsiteX199" fmla="*/ 904875 w 5441951"/>
                  <a:gd name="connsiteY199" fmla="*/ 114301 h 5441951"/>
                  <a:gd name="connsiteX200" fmla="*/ 884237 w 5441951"/>
                  <a:gd name="connsiteY200" fmla="*/ 128588 h 5441951"/>
                  <a:gd name="connsiteX201" fmla="*/ 860425 w 5441951"/>
                  <a:gd name="connsiteY201" fmla="*/ 131763 h 5441951"/>
                  <a:gd name="connsiteX202" fmla="*/ 63500 w 5441951"/>
                  <a:gd name="connsiteY202" fmla="*/ 131763 h 5441951"/>
                  <a:gd name="connsiteX203" fmla="*/ 39687 w 5441951"/>
                  <a:gd name="connsiteY203" fmla="*/ 128588 h 5441951"/>
                  <a:gd name="connsiteX204" fmla="*/ 19050 w 5441951"/>
                  <a:gd name="connsiteY204" fmla="*/ 114301 h 5441951"/>
                  <a:gd name="connsiteX205" fmla="*/ 3175 w 5441951"/>
                  <a:gd name="connsiteY205" fmla="*/ 92076 h 5441951"/>
                  <a:gd name="connsiteX206" fmla="*/ 0 w 5441951"/>
                  <a:gd name="connsiteY206" fmla="*/ 66675 h 5441951"/>
                  <a:gd name="connsiteX207" fmla="*/ 3175 w 5441951"/>
                  <a:gd name="connsiteY207" fmla="*/ 39688 h 5441951"/>
                  <a:gd name="connsiteX208" fmla="*/ 19050 w 5441951"/>
                  <a:gd name="connsiteY208" fmla="*/ 19050 h 5441951"/>
                  <a:gd name="connsiteX209" fmla="*/ 39687 w 5441951"/>
                  <a:gd name="connsiteY209" fmla="*/ 6350 h 54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5441951" h="5441951">
                    <a:moveTo>
                      <a:pt x="4581526" y="5310188"/>
                    </a:moveTo>
                    <a:lnTo>
                      <a:pt x="5376863" y="5310188"/>
                    </a:lnTo>
                    <a:lnTo>
                      <a:pt x="5400676" y="5316538"/>
                    </a:lnTo>
                    <a:lnTo>
                      <a:pt x="5421314" y="5330826"/>
                    </a:lnTo>
                    <a:lnTo>
                      <a:pt x="5435601" y="5353051"/>
                    </a:lnTo>
                    <a:lnTo>
                      <a:pt x="5441951" y="5376863"/>
                    </a:lnTo>
                    <a:lnTo>
                      <a:pt x="5435601" y="5402264"/>
                    </a:lnTo>
                    <a:lnTo>
                      <a:pt x="5421314" y="5424489"/>
                    </a:lnTo>
                    <a:lnTo>
                      <a:pt x="5400676" y="5438776"/>
                    </a:lnTo>
                    <a:lnTo>
                      <a:pt x="5376863" y="5441951"/>
                    </a:lnTo>
                    <a:lnTo>
                      <a:pt x="4581526" y="5441951"/>
                    </a:lnTo>
                    <a:lnTo>
                      <a:pt x="4554538" y="5438776"/>
                    </a:lnTo>
                    <a:lnTo>
                      <a:pt x="4533901" y="5424489"/>
                    </a:lnTo>
                    <a:lnTo>
                      <a:pt x="4524376" y="5402264"/>
                    </a:lnTo>
                    <a:lnTo>
                      <a:pt x="4519613" y="5376863"/>
                    </a:lnTo>
                    <a:lnTo>
                      <a:pt x="4524376" y="5353051"/>
                    </a:lnTo>
                    <a:lnTo>
                      <a:pt x="4533901" y="5330826"/>
                    </a:lnTo>
                    <a:lnTo>
                      <a:pt x="4554538" y="5316538"/>
                    </a:lnTo>
                    <a:close/>
                    <a:moveTo>
                      <a:pt x="4581526" y="3717925"/>
                    </a:moveTo>
                    <a:lnTo>
                      <a:pt x="5376863" y="3717925"/>
                    </a:lnTo>
                    <a:lnTo>
                      <a:pt x="5400676" y="3724275"/>
                    </a:lnTo>
                    <a:lnTo>
                      <a:pt x="5421314" y="3735388"/>
                    </a:lnTo>
                    <a:lnTo>
                      <a:pt x="5435601" y="3757613"/>
                    </a:lnTo>
                    <a:lnTo>
                      <a:pt x="5441951" y="3783013"/>
                    </a:lnTo>
                    <a:lnTo>
                      <a:pt x="5435601" y="3806826"/>
                    </a:lnTo>
                    <a:lnTo>
                      <a:pt x="5421314" y="3829051"/>
                    </a:lnTo>
                    <a:lnTo>
                      <a:pt x="5400676" y="3843338"/>
                    </a:lnTo>
                    <a:lnTo>
                      <a:pt x="5376863" y="3849688"/>
                    </a:lnTo>
                    <a:lnTo>
                      <a:pt x="4581526" y="3849688"/>
                    </a:lnTo>
                    <a:lnTo>
                      <a:pt x="4554538" y="3843338"/>
                    </a:lnTo>
                    <a:lnTo>
                      <a:pt x="4533901" y="3829051"/>
                    </a:lnTo>
                    <a:lnTo>
                      <a:pt x="4524376" y="3806826"/>
                    </a:lnTo>
                    <a:lnTo>
                      <a:pt x="4519613" y="3783013"/>
                    </a:lnTo>
                    <a:lnTo>
                      <a:pt x="4524376" y="3757613"/>
                    </a:lnTo>
                    <a:lnTo>
                      <a:pt x="4533901" y="3735388"/>
                    </a:lnTo>
                    <a:lnTo>
                      <a:pt x="4554538" y="3724275"/>
                    </a:lnTo>
                    <a:close/>
                    <a:moveTo>
                      <a:pt x="2733676" y="2816225"/>
                    </a:moveTo>
                    <a:lnTo>
                      <a:pt x="2376488" y="3179763"/>
                    </a:lnTo>
                    <a:lnTo>
                      <a:pt x="2438401" y="3224213"/>
                    </a:lnTo>
                    <a:lnTo>
                      <a:pt x="2503488" y="3259138"/>
                    </a:lnTo>
                    <a:lnTo>
                      <a:pt x="2578101" y="3286126"/>
                    </a:lnTo>
                    <a:lnTo>
                      <a:pt x="2652713" y="3305176"/>
                    </a:lnTo>
                    <a:lnTo>
                      <a:pt x="2730501" y="3306763"/>
                    </a:lnTo>
                    <a:lnTo>
                      <a:pt x="2809876" y="3305176"/>
                    </a:lnTo>
                    <a:lnTo>
                      <a:pt x="2884488" y="3286126"/>
                    </a:lnTo>
                    <a:lnTo>
                      <a:pt x="2959101" y="3259138"/>
                    </a:lnTo>
                    <a:lnTo>
                      <a:pt x="3024188" y="3224213"/>
                    </a:lnTo>
                    <a:lnTo>
                      <a:pt x="3090863" y="3176588"/>
                    </a:lnTo>
                    <a:close/>
                    <a:moveTo>
                      <a:pt x="3173413" y="2363788"/>
                    </a:moveTo>
                    <a:lnTo>
                      <a:pt x="2825750" y="2724151"/>
                    </a:lnTo>
                    <a:lnTo>
                      <a:pt x="3179763" y="3084513"/>
                    </a:lnTo>
                    <a:lnTo>
                      <a:pt x="3224213" y="3019426"/>
                    </a:lnTo>
                    <a:lnTo>
                      <a:pt x="3257550" y="2949576"/>
                    </a:lnTo>
                    <a:lnTo>
                      <a:pt x="3282950" y="2876551"/>
                    </a:lnTo>
                    <a:lnTo>
                      <a:pt x="3295650" y="2801938"/>
                    </a:lnTo>
                    <a:lnTo>
                      <a:pt x="3298825" y="2724151"/>
                    </a:lnTo>
                    <a:lnTo>
                      <a:pt x="3295650" y="2649538"/>
                    </a:lnTo>
                    <a:lnTo>
                      <a:pt x="3278188" y="2571751"/>
                    </a:lnTo>
                    <a:lnTo>
                      <a:pt x="3254375" y="2500313"/>
                    </a:lnTo>
                    <a:lnTo>
                      <a:pt x="3221038" y="2428876"/>
                    </a:lnTo>
                    <a:close/>
                    <a:moveTo>
                      <a:pt x="2289175" y="2360613"/>
                    </a:moveTo>
                    <a:lnTo>
                      <a:pt x="2241550" y="2425701"/>
                    </a:lnTo>
                    <a:lnTo>
                      <a:pt x="2206625" y="2497138"/>
                    </a:lnTo>
                    <a:lnTo>
                      <a:pt x="2182813" y="2568576"/>
                    </a:lnTo>
                    <a:lnTo>
                      <a:pt x="2163763" y="2649538"/>
                    </a:lnTo>
                    <a:lnTo>
                      <a:pt x="2162175" y="2724151"/>
                    </a:lnTo>
                    <a:lnTo>
                      <a:pt x="2163763" y="2801938"/>
                    </a:lnTo>
                    <a:lnTo>
                      <a:pt x="2179638" y="2878138"/>
                    </a:lnTo>
                    <a:lnTo>
                      <a:pt x="2206625" y="2952751"/>
                    </a:lnTo>
                    <a:lnTo>
                      <a:pt x="2238375" y="3021013"/>
                    </a:lnTo>
                    <a:lnTo>
                      <a:pt x="2286000" y="3090863"/>
                    </a:lnTo>
                    <a:lnTo>
                      <a:pt x="2643188" y="2724151"/>
                    </a:lnTo>
                    <a:close/>
                    <a:moveTo>
                      <a:pt x="3956051" y="2251075"/>
                    </a:moveTo>
                    <a:lnTo>
                      <a:pt x="3976689" y="2254250"/>
                    </a:lnTo>
                    <a:lnTo>
                      <a:pt x="3997326" y="2268538"/>
                    </a:lnTo>
                    <a:lnTo>
                      <a:pt x="4013201" y="2289175"/>
                    </a:lnTo>
                    <a:lnTo>
                      <a:pt x="4016376" y="2316163"/>
                    </a:lnTo>
                    <a:lnTo>
                      <a:pt x="4016376" y="3128963"/>
                    </a:lnTo>
                    <a:lnTo>
                      <a:pt x="4013201" y="3152775"/>
                    </a:lnTo>
                    <a:lnTo>
                      <a:pt x="3997326" y="3173413"/>
                    </a:lnTo>
                    <a:lnTo>
                      <a:pt x="3976689" y="3187700"/>
                    </a:lnTo>
                    <a:lnTo>
                      <a:pt x="3956051" y="3190875"/>
                    </a:lnTo>
                    <a:lnTo>
                      <a:pt x="3929063" y="3187700"/>
                    </a:lnTo>
                    <a:lnTo>
                      <a:pt x="3911601" y="3173413"/>
                    </a:lnTo>
                    <a:lnTo>
                      <a:pt x="3897313" y="3152775"/>
                    </a:lnTo>
                    <a:lnTo>
                      <a:pt x="3890963" y="3128963"/>
                    </a:lnTo>
                    <a:lnTo>
                      <a:pt x="3890963" y="2316163"/>
                    </a:lnTo>
                    <a:lnTo>
                      <a:pt x="3897313" y="2289175"/>
                    </a:lnTo>
                    <a:lnTo>
                      <a:pt x="3911601" y="2268538"/>
                    </a:lnTo>
                    <a:lnTo>
                      <a:pt x="3929063" y="2254250"/>
                    </a:lnTo>
                    <a:close/>
                    <a:moveTo>
                      <a:pt x="1500187" y="2251075"/>
                    </a:moveTo>
                    <a:lnTo>
                      <a:pt x="1524000" y="2254250"/>
                    </a:lnTo>
                    <a:lnTo>
                      <a:pt x="1544638" y="2268538"/>
                    </a:lnTo>
                    <a:lnTo>
                      <a:pt x="1557338" y="2289175"/>
                    </a:lnTo>
                    <a:lnTo>
                      <a:pt x="1563688" y="2316163"/>
                    </a:lnTo>
                    <a:lnTo>
                      <a:pt x="1563688" y="3128963"/>
                    </a:lnTo>
                    <a:lnTo>
                      <a:pt x="1557338" y="3152775"/>
                    </a:lnTo>
                    <a:lnTo>
                      <a:pt x="1544638" y="3173413"/>
                    </a:lnTo>
                    <a:lnTo>
                      <a:pt x="1524000" y="3187700"/>
                    </a:lnTo>
                    <a:lnTo>
                      <a:pt x="1500187" y="3190875"/>
                    </a:lnTo>
                    <a:lnTo>
                      <a:pt x="1476375" y="3187700"/>
                    </a:lnTo>
                    <a:lnTo>
                      <a:pt x="1455737" y="3173413"/>
                    </a:lnTo>
                    <a:lnTo>
                      <a:pt x="1441450" y="3152775"/>
                    </a:lnTo>
                    <a:lnTo>
                      <a:pt x="1438275" y="3128963"/>
                    </a:lnTo>
                    <a:lnTo>
                      <a:pt x="1438275" y="2316163"/>
                    </a:lnTo>
                    <a:lnTo>
                      <a:pt x="1441450" y="2289175"/>
                    </a:lnTo>
                    <a:lnTo>
                      <a:pt x="1455737" y="2268538"/>
                    </a:lnTo>
                    <a:lnTo>
                      <a:pt x="1476375" y="2254250"/>
                    </a:lnTo>
                    <a:close/>
                    <a:moveTo>
                      <a:pt x="2730500" y="2146300"/>
                    </a:moveTo>
                    <a:lnTo>
                      <a:pt x="2652713" y="2152650"/>
                    </a:lnTo>
                    <a:lnTo>
                      <a:pt x="2581275" y="2166938"/>
                    </a:lnTo>
                    <a:lnTo>
                      <a:pt x="2509838" y="2190750"/>
                    </a:lnTo>
                    <a:lnTo>
                      <a:pt x="2441575" y="2227263"/>
                    </a:lnTo>
                    <a:lnTo>
                      <a:pt x="2378075" y="2271713"/>
                    </a:lnTo>
                    <a:lnTo>
                      <a:pt x="2733675" y="2632075"/>
                    </a:lnTo>
                    <a:lnTo>
                      <a:pt x="3087688" y="2274888"/>
                    </a:lnTo>
                    <a:lnTo>
                      <a:pt x="3024188" y="2230438"/>
                    </a:lnTo>
                    <a:lnTo>
                      <a:pt x="2955926" y="2193925"/>
                    </a:lnTo>
                    <a:lnTo>
                      <a:pt x="2881313" y="2166938"/>
                    </a:lnTo>
                    <a:lnTo>
                      <a:pt x="2809876" y="2152650"/>
                    </a:lnTo>
                    <a:close/>
                    <a:moveTo>
                      <a:pt x="2730501" y="2019300"/>
                    </a:moveTo>
                    <a:lnTo>
                      <a:pt x="2806701" y="2020888"/>
                    </a:lnTo>
                    <a:lnTo>
                      <a:pt x="2881314" y="2036763"/>
                    </a:lnTo>
                    <a:lnTo>
                      <a:pt x="2955926" y="2057400"/>
                    </a:lnTo>
                    <a:lnTo>
                      <a:pt x="3027364" y="2084388"/>
                    </a:lnTo>
                    <a:lnTo>
                      <a:pt x="3095626" y="2125663"/>
                    </a:lnTo>
                    <a:lnTo>
                      <a:pt x="3163889" y="2170113"/>
                    </a:lnTo>
                    <a:lnTo>
                      <a:pt x="3224214" y="2227263"/>
                    </a:lnTo>
                    <a:lnTo>
                      <a:pt x="3282951" y="2292350"/>
                    </a:lnTo>
                    <a:lnTo>
                      <a:pt x="3330576" y="2363788"/>
                    </a:lnTo>
                    <a:lnTo>
                      <a:pt x="3370264" y="2441575"/>
                    </a:lnTo>
                    <a:lnTo>
                      <a:pt x="3397251" y="2520950"/>
                    </a:lnTo>
                    <a:lnTo>
                      <a:pt x="3417889" y="2605088"/>
                    </a:lnTo>
                    <a:lnTo>
                      <a:pt x="3425826" y="2686050"/>
                    </a:lnTo>
                    <a:lnTo>
                      <a:pt x="3425826" y="2768600"/>
                    </a:lnTo>
                    <a:lnTo>
                      <a:pt x="3417889" y="2852738"/>
                    </a:lnTo>
                    <a:lnTo>
                      <a:pt x="3397251" y="2935288"/>
                    </a:lnTo>
                    <a:lnTo>
                      <a:pt x="3370264" y="3016250"/>
                    </a:lnTo>
                    <a:lnTo>
                      <a:pt x="3330576" y="3090863"/>
                    </a:lnTo>
                    <a:lnTo>
                      <a:pt x="3282951" y="3162300"/>
                    </a:lnTo>
                    <a:lnTo>
                      <a:pt x="3224214" y="3230563"/>
                    </a:lnTo>
                    <a:lnTo>
                      <a:pt x="3163889" y="3286125"/>
                    </a:lnTo>
                    <a:lnTo>
                      <a:pt x="3095626" y="3330575"/>
                    </a:lnTo>
                    <a:lnTo>
                      <a:pt x="3027364" y="3370263"/>
                    </a:lnTo>
                    <a:lnTo>
                      <a:pt x="2955926" y="3400425"/>
                    </a:lnTo>
                    <a:lnTo>
                      <a:pt x="2881314" y="3421063"/>
                    </a:lnTo>
                    <a:lnTo>
                      <a:pt x="2806701" y="3432175"/>
                    </a:lnTo>
                    <a:lnTo>
                      <a:pt x="2730501" y="3435350"/>
                    </a:lnTo>
                    <a:lnTo>
                      <a:pt x="2652713" y="3432175"/>
                    </a:lnTo>
                    <a:lnTo>
                      <a:pt x="2578101" y="3421063"/>
                    </a:lnTo>
                    <a:lnTo>
                      <a:pt x="2503488" y="3400425"/>
                    </a:lnTo>
                    <a:lnTo>
                      <a:pt x="2432051" y="3370263"/>
                    </a:lnTo>
                    <a:lnTo>
                      <a:pt x="2363788" y="3330575"/>
                    </a:lnTo>
                    <a:lnTo>
                      <a:pt x="2298701" y="3286125"/>
                    </a:lnTo>
                    <a:lnTo>
                      <a:pt x="2235201" y="3230563"/>
                    </a:lnTo>
                    <a:lnTo>
                      <a:pt x="2179638" y="3162300"/>
                    </a:lnTo>
                    <a:lnTo>
                      <a:pt x="2132013" y="3090863"/>
                    </a:lnTo>
                    <a:lnTo>
                      <a:pt x="2092326" y="3016250"/>
                    </a:lnTo>
                    <a:lnTo>
                      <a:pt x="2063751" y="2935288"/>
                    </a:lnTo>
                    <a:lnTo>
                      <a:pt x="2044701" y="2852738"/>
                    </a:lnTo>
                    <a:lnTo>
                      <a:pt x="2033588" y="2768600"/>
                    </a:lnTo>
                    <a:lnTo>
                      <a:pt x="2033588" y="2686050"/>
                    </a:lnTo>
                    <a:lnTo>
                      <a:pt x="2044701" y="2605088"/>
                    </a:lnTo>
                    <a:lnTo>
                      <a:pt x="2063751" y="2520950"/>
                    </a:lnTo>
                    <a:lnTo>
                      <a:pt x="2092326" y="2441575"/>
                    </a:lnTo>
                    <a:lnTo>
                      <a:pt x="2132013" y="2363788"/>
                    </a:lnTo>
                    <a:lnTo>
                      <a:pt x="2179638" y="2292350"/>
                    </a:lnTo>
                    <a:lnTo>
                      <a:pt x="2235201" y="2227263"/>
                    </a:lnTo>
                    <a:lnTo>
                      <a:pt x="2298701" y="2170113"/>
                    </a:lnTo>
                    <a:lnTo>
                      <a:pt x="2363788" y="2125663"/>
                    </a:lnTo>
                    <a:lnTo>
                      <a:pt x="2432051" y="2084388"/>
                    </a:lnTo>
                    <a:lnTo>
                      <a:pt x="2503488" y="2057400"/>
                    </a:lnTo>
                    <a:lnTo>
                      <a:pt x="2578101" y="2036763"/>
                    </a:lnTo>
                    <a:lnTo>
                      <a:pt x="2652713" y="2020888"/>
                    </a:lnTo>
                    <a:close/>
                    <a:moveTo>
                      <a:pt x="63500" y="1574800"/>
                    </a:moveTo>
                    <a:lnTo>
                      <a:pt x="860425" y="1574800"/>
                    </a:lnTo>
                    <a:lnTo>
                      <a:pt x="884237" y="1577975"/>
                    </a:lnTo>
                    <a:lnTo>
                      <a:pt x="904875" y="1592262"/>
                    </a:lnTo>
                    <a:lnTo>
                      <a:pt x="917575" y="1614488"/>
                    </a:lnTo>
                    <a:lnTo>
                      <a:pt x="923925" y="1638300"/>
                    </a:lnTo>
                    <a:lnTo>
                      <a:pt x="917575" y="1658938"/>
                    </a:lnTo>
                    <a:lnTo>
                      <a:pt x="904875" y="1679575"/>
                    </a:lnTo>
                    <a:lnTo>
                      <a:pt x="884237" y="1693863"/>
                    </a:lnTo>
                    <a:lnTo>
                      <a:pt x="860425" y="1700213"/>
                    </a:lnTo>
                    <a:lnTo>
                      <a:pt x="63500" y="1700213"/>
                    </a:lnTo>
                    <a:lnTo>
                      <a:pt x="39687" y="1693863"/>
                    </a:lnTo>
                    <a:lnTo>
                      <a:pt x="19050" y="1679575"/>
                    </a:lnTo>
                    <a:lnTo>
                      <a:pt x="3175" y="1658938"/>
                    </a:lnTo>
                    <a:lnTo>
                      <a:pt x="0" y="1638300"/>
                    </a:lnTo>
                    <a:lnTo>
                      <a:pt x="3175" y="1614488"/>
                    </a:lnTo>
                    <a:lnTo>
                      <a:pt x="19050" y="1592262"/>
                    </a:lnTo>
                    <a:lnTo>
                      <a:pt x="39687" y="1577975"/>
                    </a:lnTo>
                    <a:close/>
                    <a:moveTo>
                      <a:pt x="63500" y="0"/>
                    </a:moveTo>
                    <a:lnTo>
                      <a:pt x="860425" y="0"/>
                    </a:lnTo>
                    <a:lnTo>
                      <a:pt x="884237" y="6350"/>
                    </a:lnTo>
                    <a:lnTo>
                      <a:pt x="904875" y="19050"/>
                    </a:lnTo>
                    <a:lnTo>
                      <a:pt x="917575" y="39688"/>
                    </a:lnTo>
                    <a:lnTo>
                      <a:pt x="923925" y="66675"/>
                    </a:lnTo>
                    <a:lnTo>
                      <a:pt x="917575" y="92076"/>
                    </a:lnTo>
                    <a:lnTo>
                      <a:pt x="904875" y="114301"/>
                    </a:lnTo>
                    <a:lnTo>
                      <a:pt x="884237" y="128588"/>
                    </a:lnTo>
                    <a:lnTo>
                      <a:pt x="860425" y="131763"/>
                    </a:lnTo>
                    <a:lnTo>
                      <a:pt x="63500" y="131763"/>
                    </a:lnTo>
                    <a:lnTo>
                      <a:pt x="39687" y="128588"/>
                    </a:lnTo>
                    <a:lnTo>
                      <a:pt x="19050" y="114301"/>
                    </a:lnTo>
                    <a:lnTo>
                      <a:pt x="3175" y="92076"/>
                    </a:lnTo>
                    <a:lnTo>
                      <a:pt x="0" y="66675"/>
                    </a:lnTo>
                    <a:lnTo>
                      <a:pt x="3175" y="39688"/>
                    </a:lnTo>
                    <a:lnTo>
                      <a:pt x="19050" y="19050"/>
                    </a:lnTo>
                    <a:lnTo>
                      <a:pt x="39687" y="6350"/>
                    </a:lnTo>
                    <a:close/>
                  </a:path>
                </a:pathLst>
              </a:custGeom>
              <a:solidFill>
                <a:srgbClr val="00104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55" name="Group 54"/>
          <p:cNvGrpSpPr>
            <a:grpSpLocks noChangeAspect="1"/>
          </p:cNvGrpSpPr>
          <p:nvPr/>
        </p:nvGrpSpPr>
        <p:grpSpPr>
          <a:xfrm>
            <a:off x="629400" y="5451513"/>
            <a:ext cx="730842" cy="731520"/>
            <a:chOff x="5273803" y="2606040"/>
            <a:chExt cx="1644396" cy="1645920"/>
          </a:xfrm>
        </p:grpSpPr>
        <p:sp>
          <p:nvSpPr>
            <p:cNvPr id="56" name="AutoShape 38">
              <a:extLst>
                <a:ext uri="{FF2B5EF4-FFF2-40B4-BE49-F238E27FC236}">
                  <a16:creationId xmlns:a16="http://schemas.microsoft.com/office/drawing/2014/main" id="{2EC54AC0-8829-4CC6-B917-26BF81442D4F}"/>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5377816" y="2865501"/>
              <a:ext cx="1434846" cy="1099185"/>
              <a:chOff x="5377816" y="2865501"/>
              <a:chExt cx="1434846" cy="1099185"/>
            </a:xfrm>
          </p:grpSpPr>
          <p:sp>
            <p:nvSpPr>
              <p:cNvPr id="58" name="Freeform 40">
                <a:extLst>
                  <a:ext uri="{FF2B5EF4-FFF2-40B4-BE49-F238E27FC236}">
                    <a16:creationId xmlns:a16="http://schemas.microsoft.com/office/drawing/2014/main" id="{D57879F5-9B1E-462F-9BDA-EED0EB7A4B61}"/>
                  </a:ext>
                </a:extLst>
              </p:cNvPr>
              <p:cNvSpPr>
                <a:spLocks noEditPoints="1"/>
              </p:cNvSpPr>
              <p:nvPr/>
            </p:nvSpPr>
            <p:spPr bwMode="auto">
              <a:xfrm>
                <a:off x="5377816" y="2865501"/>
                <a:ext cx="1434846" cy="1099185"/>
              </a:xfrm>
              <a:custGeom>
                <a:avLst/>
                <a:gdLst>
                  <a:gd name="T0" fmla="*/ 169 w 2010"/>
                  <a:gd name="T1" fmla="*/ 1334 h 1539"/>
                  <a:gd name="T2" fmla="*/ 470 w 2010"/>
                  <a:gd name="T3" fmla="*/ 1306 h 1539"/>
                  <a:gd name="T4" fmla="*/ 938 w 2010"/>
                  <a:gd name="T5" fmla="*/ 1306 h 1539"/>
                  <a:gd name="T6" fmla="*/ 637 w 2010"/>
                  <a:gd name="T7" fmla="*/ 1334 h 1539"/>
                  <a:gd name="T8" fmla="*/ 936 w 2010"/>
                  <a:gd name="T9" fmla="*/ 1337 h 1539"/>
                  <a:gd name="T10" fmla="*/ 1072 w 2010"/>
                  <a:gd name="T11" fmla="*/ 1306 h 1539"/>
                  <a:gd name="T12" fmla="*/ 1373 w 2010"/>
                  <a:gd name="T13" fmla="*/ 1334 h 1539"/>
                  <a:gd name="T14" fmla="*/ 1875 w 2010"/>
                  <a:gd name="T15" fmla="*/ 1306 h 1539"/>
                  <a:gd name="T16" fmla="*/ 1573 w 2010"/>
                  <a:gd name="T17" fmla="*/ 1334 h 1539"/>
                  <a:gd name="T18" fmla="*/ 1872 w 2010"/>
                  <a:gd name="T19" fmla="*/ 1337 h 1539"/>
                  <a:gd name="T20" fmla="*/ 468 w 2010"/>
                  <a:gd name="T21" fmla="*/ 948 h 1539"/>
                  <a:gd name="T22" fmla="*/ 138 w 2010"/>
                  <a:gd name="T23" fmla="*/ 948 h 1539"/>
                  <a:gd name="T24" fmla="*/ 938 w 2010"/>
                  <a:gd name="T25" fmla="*/ 917 h 1539"/>
                  <a:gd name="T26" fmla="*/ 637 w 2010"/>
                  <a:gd name="T27" fmla="*/ 945 h 1539"/>
                  <a:gd name="T28" fmla="*/ 936 w 2010"/>
                  <a:gd name="T29" fmla="*/ 948 h 1539"/>
                  <a:gd name="T30" fmla="*/ 1404 w 2010"/>
                  <a:gd name="T31" fmla="*/ 948 h 1539"/>
                  <a:gd name="T32" fmla="*/ 1074 w 2010"/>
                  <a:gd name="T33" fmla="*/ 948 h 1539"/>
                  <a:gd name="T34" fmla="*/ 1875 w 2010"/>
                  <a:gd name="T35" fmla="*/ 917 h 1539"/>
                  <a:gd name="T36" fmla="*/ 1573 w 2010"/>
                  <a:gd name="T37" fmla="*/ 945 h 1539"/>
                  <a:gd name="T38" fmla="*/ 1872 w 2010"/>
                  <a:gd name="T39" fmla="*/ 948 h 1539"/>
                  <a:gd name="T40" fmla="*/ 1999 w 2010"/>
                  <a:gd name="T41" fmla="*/ 1531 h 1539"/>
                  <a:gd name="T42" fmla="*/ 1670 w 2010"/>
                  <a:gd name="T43" fmla="*/ 1531 h 1539"/>
                  <a:gd name="T44" fmla="*/ 343 w 2010"/>
                  <a:gd name="T45" fmla="*/ 1500 h 1539"/>
                  <a:gd name="T46" fmla="*/ 42 w 2010"/>
                  <a:gd name="T47" fmla="*/ 1528 h 1539"/>
                  <a:gd name="T48" fmla="*/ 340 w 2010"/>
                  <a:gd name="T49" fmla="*/ 1531 h 1539"/>
                  <a:gd name="T50" fmla="*/ 1170 w 2010"/>
                  <a:gd name="T51" fmla="*/ 1531 h 1539"/>
                  <a:gd name="T52" fmla="*/ 840 w 2010"/>
                  <a:gd name="T53" fmla="*/ 1531 h 1539"/>
                  <a:gd name="T54" fmla="*/ 758 w 2010"/>
                  <a:gd name="T55" fmla="*/ 1500 h 1539"/>
                  <a:gd name="T56" fmla="*/ 456 w 2010"/>
                  <a:gd name="T57" fmla="*/ 1528 h 1539"/>
                  <a:gd name="T58" fmla="*/ 755 w 2010"/>
                  <a:gd name="T59" fmla="*/ 1531 h 1539"/>
                  <a:gd name="T60" fmla="*/ 1585 w 2010"/>
                  <a:gd name="T61" fmla="*/ 1531 h 1539"/>
                  <a:gd name="T62" fmla="*/ 1255 w 2010"/>
                  <a:gd name="T63" fmla="*/ 1531 h 1539"/>
                  <a:gd name="T64" fmla="*/ 2002 w 2010"/>
                  <a:gd name="T65" fmla="*/ 1111 h 1539"/>
                  <a:gd name="T66" fmla="*/ 1701 w 2010"/>
                  <a:gd name="T67" fmla="*/ 1139 h 1539"/>
                  <a:gd name="T68" fmla="*/ 1999 w 2010"/>
                  <a:gd name="T69" fmla="*/ 1142 h 1539"/>
                  <a:gd name="T70" fmla="*/ 8 w 2010"/>
                  <a:gd name="T71" fmla="*/ 1111 h 1539"/>
                  <a:gd name="T72" fmla="*/ 309 w 2010"/>
                  <a:gd name="T73" fmla="*/ 1139 h 1539"/>
                  <a:gd name="T74" fmla="*/ 1172 w 2010"/>
                  <a:gd name="T75" fmla="*/ 1111 h 1539"/>
                  <a:gd name="T76" fmla="*/ 871 w 2010"/>
                  <a:gd name="T77" fmla="*/ 1139 h 1539"/>
                  <a:gd name="T78" fmla="*/ 1170 w 2010"/>
                  <a:gd name="T79" fmla="*/ 1142 h 1539"/>
                  <a:gd name="T80" fmla="*/ 423 w 2010"/>
                  <a:gd name="T81" fmla="*/ 1111 h 1539"/>
                  <a:gd name="T82" fmla="*/ 724 w 2010"/>
                  <a:gd name="T83" fmla="*/ 1139 h 1539"/>
                  <a:gd name="T84" fmla="*/ 1587 w 2010"/>
                  <a:gd name="T85" fmla="*/ 1111 h 1539"/>
                  <a:gd name="T86" fmla="*/ 1286 w 2010"/>
                  <a:gd name="T87" fmla="*/ 1139 h 1539"/>
                  <a:gd name="T88" fmla="*/ 1585 w 2010"/>
                  <a:gd name="T89" fmla="*/ 1142 h 1539"/>
                  <a:gd name="T90" fmla="*/ 532 w 2010"/>
                  <a:gd name="T91" fmla="*/ 0 h 1539"/>
                  <a:gd name="T92" fmla="*/ 1478 w 2010"/>
                  <a:gd name="T93" fmla="*/ 618 h 1539"/>
                  <a:gd name="T94" fmla="*/ 1456 w 2010"/>
                  <a:gd name="T95" fmla="*/ 574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10" h="1539">
                    <a:moveTo>
                      <a:pt x="454" y="1342"/>
                    </a:moveTo>
                    <a:cubicBezTo>
                      <a:pt x="447" y="1342"/>
                      <a:pt x="441" y="1339"/>
                      <a:pt x="437" y="1334"/>
                    </a:cubicBezTo>
                    <a:cubicBezTo>
                      <a:pt x="403" y="1294"/>
                      <a:pt x="355" y="1272"/>
                      <a:pt x="303" y="1272"/>
                    </a:cubicBezTo>
                    <a:cubicBezTo>
                      <a:pt x="251" y="1272"/>
                      <a:pt x="202" y="1294"/>
                      <a:pt x="169" y="1334"/>
                    </a:cubicBezTo>
                    <a:cubicBezTo>
                      <a:pt x="161" y="1343"/>
                      <a:pt x="147" y="1344"/>
                      <a:pt x="138" y="1337"/>
                    </a:cubicBezTo>
                    <a:cubicBezTo>
                      <a:pt x="129" y="1329"/>
                      <a:pt x="128" y="1315"/>
                      <a:pt x="135" y="1306"/>
                    </a:cubicBezTo>
                    <a:cubicBezTo>
                      <a:pt x="177" y="1256"/>
                      <a:pt x="238" y="1228"/>
                      <a:pt x="303" y="1228"/>
                    </a:cubicBezTo>
                    <a:cubicBezTo>
                      <a:pt x="368" y="1228"/>
                      <a:pt x="429" y="1256"/>
                      <a:pt x="470" y="1306"/>
                    </a:cubicBezTo>
                    <a:cubicBezTo>
                      <a:pt x="478" y="1315"/>
                      <a:pt x="477" y="1329"/>
                      <a:pt x="468" y="1337"/>
                    </a:cubicBezTo>
                    <a:cubicBezTo>
                      <a:pt x="464" y="1340"/>
                      <a:pt x="458" y="1342"/>
                      <a:pt x="454" y="1342"/>
                    </a:cubicBezTo>
                    <a:close/>
                    <a:moveTo>
                      <a:pt x="936" y="1337"/>
                    </a:moveTo>
                    <a:cubicBezTo>
                      <a:pt x="945" y="1329"/>
                      <a:pt x="946" y="1315"/>
                      <a:pt x="938" y="1306"/>
                    </a:cubicBezTo>
                    <a:cubicBezTo>
                      <a:pt x="897" y="1256"/>
                      <a:pt x="836" y="1228"/>
                      <a:pt x="771" y="1228"/>
                    </a:cubicBezTo>
                    <a:cubicBezTo>
                      <a:pt x="706" y="1228"/>
                      <a:pt x="645" y="1256"/>
                      <a:pt x="603" y="1306"/>
                    </a:cubicBezTo>
                    <a:cubicBezTo>
                      <a:pt x="596" y="1315"/>
                      <a:pt x="597" y="1329"/>
                      <a:pt x="606" y="1337"/>
                    </a:cubicBezTo>
                    <a:cubicBezTo>
                      <a:pt x="615" y="1344"/>
                      <a:pt x="629" y="1343"/>
                      <a:pt x="637" y="1334"/>
                    </a:cubicBezTo>
                    <a:cubicBezTo>
                      <a:pt x="670" y="1294"/>
                      <a:pt x="719" y="1272"/>
                      <a:pt x="771" y="1272"/>
                    </a:cubicBezTo>
                    <a:cubicBezTo>
                      <a:pt x="823" y="1272"/>
                      <a:pt x="871" y="1294"/>
                      <a:pt x="905" y="1334"/>
                    </a:cubicBezTo>
                    <a:cubicBezTo>
                      <a:pt x="909" y="1339"/>
                      <a:pt x="915" y="1342"/>
                      <a:pt x="922" y="1342"/>
                    </a:cubicBezTo>
                    <a:cubicBezTo>
                      <a:pt x="927" y="1342"/>
                      <a:pt x="932" y="1340"/>
                      <a:pt x="936" y="1337"/>
                    </a:cubicBezTo>
                    <a:close/>
                    <a:moveTo>
                      <a:pt x="1404" y="1337"/>
                    </a:moveTo>
                    <a:cubicBezTo>
                      <a:pt x="1413" y="1329"/>
                      <a:pt x="1414" y="1315"/>
                      <a:pt x="1407" y="1306"/>
                    </a:cubicBezTo>
                    <a:cubicBezTo>
                      <a:pt x="1365" y="1256"/>
                      <a:pt x="1304" y="1228"/>
                      <a:pt x="1239" y="1228"/>
                    </a:cubicBezTo>
                    <a:cubicBezTo>
                      <a:pt x="1174" y="1228"/>
                      <a:pt x="1113" y="1256"/>
                      <a:pt x="1072" y="1306"/>
                    </a:cubicBezTo>
                    <a:cubicBezTo>
                      <a:pt x="1064" y="1315"/>
                      <a:pt x="1065" y="1329"/>
                      <a:pt x="1074" y="1337"/>
                    </a:cubicBezTo>
                    <a:cubicBezTo>
                      <a:pt x="1084" y="1344"/>
                      <a:pt x="1097" y="1343"/>
                      <a:pt x="1105" y="1334"/>
                    </a:cubicBezTo>
                    <a:cubicBezTo>
                      <a:pt x="1139" y="1294"/>
                      <a:pt x="1187" y="1272"/>
                      <a:pt x="1239" y="1272"/>
                    </a:cubicBezTo>
                    <a:cubicBezTo>
                      <a:pt x="1291" y="1272"/>
                      <a:pt x="1340" y="1294"/>
                      <a:pt x="1373" y="1334"/>
                    </a:cubicBezTo>
                    <a:cubicBezTo>
                      <a:pt x="1377" y="1339"/>
                      <a:pt x="1383" y="1342"/>
                      <a:pt x="1390" y="1342"/>
                    </a:cubicBezTo>
                    <a:cubicBezTo>
                      <a:pt x="1395" y="1342"/>
                      <a:pt x="1400" y="1340"/>
                      <a:pt x="1404" y="1337"/>
                    </a:cubicBezTo>
                    <a:close/>
                    <a:moveTo>
                      <a:pt x="1872" y="1337"/>
                    </a:moveTo>
                    <a:cubicBezTo>
                      <a:pt x="1881" y="1329"/>
                      <a:pt x="1882" y="1315"/>
                      <a:pt x="1875" y="1306"/>
                    </a:cubicBezTo>
                    <a:cubicBezTo>
                      <a:pt x="1833" y="1256"/>
                      <a:pt x="1772" y="1228"/>
                      <a:pt x="1707" y="1228"/>
                    </a:cubicBezTo>
                    <a:cubicBezTo>
                      <a:pt x="1642" y="1228"/>
                      <a:pt x="1581" y="1256"/>
                      <a:pt x="1540" y="1306"/>
                    </a:cubicBezTo>
                    <a:cubicBezTo>
                      <a:pt x="1532" y="1315"/>
                      <a:pt x="1533" y="1329"/>
                      <a:pt x="1542" y="1337"/>
                    </a:cubicBezTo>
                    <a:cubicBezTo>
                      <a:pt x="1552" y="1344"/>
                      <a:pt x="1566" y="1343"/>
                      <a:pt x="1573" y="1334"/>
                    </a:cubicBezTo>
                    <a:cubicBezTo>
                      <a:pt x="1607" y="1294"/>
                      <a:pt x="1655" y="1272"/>
                      <a:pt x="1707" y="1272"/>
                    </a:cubicBezTo>
                    <a:cubicBezTo>
                      <a:pt x="1759" y="1272"/>
                      <a:pt x="1808" y="1294"/>
                      <a:pt x="1841" y="1334"/>
                    </a:cubicBezTo>
                    <a:cubicBezTo>
                      <a:pt x="1845" y="1339"/>
                      <a:pt x="1852" y="1342"/>
                      <a:pt x="1858" y="1342"/>
                    </a:cubicBezTo>
                    <a:cubicBezTo>
                      <a:pt x="1863" y="1342"/>
                      <a:pt x="1868" y="1340"/>
                      <a:pt x="1872" y="1337"/>
                    </a:cubicBezTo>
                    <a:close/>
                    <a:moveTo>
                      <a:pt x="169" y="945"/>
                    </a:moveTo>
                    <a:cubicBezTo>
                      <a:pt x="202" y="905"/>
                      <a:pt x="251" y="883"/>
                      <a:pt x="303" y="883"/>
                    </a:cubicBezTo>
                    <a:cubicBezTo>
                      <a:pt x="355" y="883"/>
                      <a:pt x="403" y="905"/>
                      <a:pt x="437" y="945"/>
                    </a:cubicBezTo>
                    <a:cubicBezTo>
                      <a:pt x="444" y="954"/>
                      <a:pt x="458" y="955"/>
                      <a:pt x="468" y="948"/>
                    </a:cubicBezTo>
                    <a:cubicBezTo>
                      <a:pt x="477" y="940"/>
                      <a:pt x="478" y="926"/>
                      <a:pt x="470" y="917"/>
                    </a:cubicBezTo>
                    <a:cubicBezTo>
                      <a:pt x="429" y="867"/>
                      <a:pt x="368" y="839"/>
                      <a:pt x="303" y="839"/>
                    </a:cubicBezTo>
                    <a:cubicBezTo>
                      <a:pt x="238" y="839"/>
                      <a:pt x="177" y="867"/>
                      <a:pt x="135" y="917"/>
                    </a:cubicBezTo>
                    <a:cubicBezTo>
                      <a:pt x="128" y="926"/>
                      <a:pt x="129" y="940"/>
                      <a:pt x="138" y="948"/>
                    </a:cubicBezTo>
                    <a:cubicBezTo>
                      <a:pt x="142" y="951"/>
                      <a:pt x="147" y="953"/>
                      <a:pt x="152" y="953"/>
                    </a:cubicBezTo>
                    <a:cubicBezTo>
                      <a:pt x="159" y="953"/>
                      <a:pt x="165" y="950"/>
                      <a:pt x="169" y="945"/>
                    </a:cubicBezTo>
                    <a:close/>
                    <a:moveTo>
                      <a:pt x="936" y="948"/>
                    </a:moveTo>
                    <a:cubicBezTo>
                      <a:pt x="945" y="940"/>
                      <a:pt x="946" y="926"/>
                      <a:pt x="938" y="917"/>
                    </a:cubicBezTo>
                    <a:cubicBezTo>
                      <a:pt x="897" y="867"/>
                      <a:pt x="836" y="839"/>
                      <a:pt x="771" y="839"/>
                    </a:cubicBezTo>
                    <a:cubicBezTo>
                      <a:pt x="706" y="839"/>
                      <a:pt x="645" y="867"/>
                      <a:pt x="603" y="917"/>
                    </a:cubicBezTo>
                    <a:cubicBezTo>
                      <a:pt x="596" y="926"/>
                      <a:pt x="597" y="940"/>
                      <a:pt x="606" y="948"/>
                    </a:cubicBezTo>
                    <a:cubicBezTo>
                      <a:pt x="615" y="955"/>
                      <a:pt x="629" y="954"/>
                      <a:pt x="637" y="945"/>
                    </a:cubicBezTo>
                    <a:cubicBezTo>
                      <a:pt x="670" y="905"/>
                      <a:pt x="719" y="883"/>
                      <a:pt x="771" y="883"/>
                    </a:cubicBezTo>
                    <a:cubicBezTo>
                      <a:pt x="823" y="883"/>
                      <a:pt x="871" y="905"/>
                      <a:pt x="905" y="945"/>
                    </a:cubicBezTo>
                    <a:cubicBezTo>
                      <a:pt x="909" y="950"/>
                      <a:pt x="915" y="953"/>
                      <a:pt x="922" y="953"/>
                    </a:cubicBezTo>
                    <a:cubicBezTo>
                      <a:pt x="927" y="953"/>
                      <a:pt x="932" y="951"/>
                      <a:pt x="936" y="948"/>
                    </a:cubicBezTo>
                    <a:close/>
                    <a:moveTo>
                      <a:pt x="1105" y="945"/>
                    </a:moveTo>
                    <a:cubicBezTo>
                      <a:pt x="1139" y="905"/>
                      <a:pt x="1187" y="883"/>
                      <a:pt x="1239" y="883"/>
                    </a:cubicBezTo>
                    <a:cubicBezTo>
                      <a:pt x="1291" y="883"/>
                      <a:pt x="1340" y="905"/>
                      <a:pt x="1373" y="945"/>
                    </a:cubicBezTo>
                    <a:cubicBezTo>
                      <a:pt x="1381" y="954"/>
                      <a:pt x="1395" y="955"/>
                      <a:pt x="1404" y="948"/>
                    </a:cubicBezTo>
                    <a:cubicBezTo>
                      <a:pt x="1413" y="940"/>
                      <a:pt x="1414" y="926"/>
                      <a:pt x="1407" y="917"/>
                    </a:cubicBezTo>
                    <a:cubicBezTo>
                      <a:pt x="1365" y="867"/>
                      <a:pt x="1304" y="839"/>
                      <a:pt x="1239" y="839"/>
                    </a:cubicBezTo>
                    <a:cubicBezTo>
                      <a:pt x="1174" y="839"/>
                      <a:pt x="1113" y="867"/>
                      <a:pt x="1072" y="917"/>
                    </a:cubicBezTo>
                    <a:cubicBezTo>
                      <a:pt x="1064" y="926"/>
                      <a:pt x="1065" y="940"/>
                      <a:pt x="1074" y="948"/>
                    </a:cubicBezTo>
                    <a:cubicBezTo>
                      <a:pt x="1078" y="951"/>
                      <a:pt x="1083" y="953"/>
                      <a:pt x="1088" y="953"/>
                    </a:cubicBezTo>
                    <a:cubicBezTo>
                      <a:pt x="1095" y="953"/>
                      <a:pt x="1101" y="950"/>
                      <a:pt x="1105" y="945"/>
                    </a:cubicBezTo>
                    <a:close/>
                    <a:moveTo>
                      <a:pt x="1872" y="948"/>
                    </a:moveTo>
                    <a:cubicBezTo>
                      <a:pt x="1881" y="940"/>
                      <a:pt x="1882" y="926"/>
                      <a:pt x="1875" y="917"/>
                    </a:cubicBezTo>
                    <a:cubicBezTo>
                      <a:pt x="1833" y="867"/>
                      <a:pt x="1772" y="839"/>
                      <a:pt x="1707" y="839"/>
                    </a:cubicBezTo>
                    <a:cubicBezTo>
                      <a:pt x="1642" y="839"/>
                      <a:pt x="1581" y="867"/>
                      <a:pt x="1540" y="917"/>
                    </a:cubicBezTo>
                    <a:cubicBezTo>
                      <a:pt x="1532" y="926"/>
                      <a:pt x="1533" y="940"/>
                      <a:pt x="1542" y="948"/>
                    </a:cubicBezTo>
                    <a:cubicBezTo>
                      <a:pt x="1552" y="955"/>
                      <a:pt x="1566" y="954"/>
                      <a:pt x="1573" y="945"/>
                    </a:cubicBezTo>
                    <a:cubicBezTo>
                      <a:pt x="1607" y="905"/>
                      <a:pt x="1655" y="883"/>
                      <a:pt x="1707" y="883"/>
                    </a:cubicBezTo>
                    <a:cubicBezTo>
                      <a:pt x="1759" y="883"/>
                      <a:pt x="1808" y="905"/>
                      <a:pt x="1841" y="945"/>
                    </a:cubicBezTo>
                    <a:cubicBezTo>
                      <a:pt x="1845" y="950"/>
                      <a:pt x="1852" y="953"/>
                      <a:pt x="1858" y="953"/>
                    </a:cubicBezTo>
                    <a:cubicBezTo>
                      <a:pt x="1863" y="953"/>
                      <a:pt x="1868" y="951"/>
                      <a:pt x="1872" y="948"/>
                    </a:cubicBezTo>
                    <a:close/>
                    <a:moveTo>
                      <a:pt x="1701" y="1528"/>
                    </a:moveTo>
                    <a:cubicBezTo>
                      <a:pt x="1734" y="1489"/>
                      <a:pt x="1783" y="1466"/>
                      <a:pt x="1835" y="1466"/>
                    </a:cubicBezTo>
                    <a:cubicBezTo>
                      <a:pt x="1886" y="1466"/>
                      <a:pt x="1935" y="1489"/>
                      <a:pt x="1968" y="1528"/>
                    </a:cubicBezTo>
                    <a:cubicBezTo>
                      <a:pt x="1976" y="1538"/>
                      <a:pt x="1990" y="1539"/>
                      <a:pt x="1999" y="1531"/>
                    </a:cubicBezTo>
                    <a:cubicBezTo>
                      <a:pt x="2009" y="1523"/>
                      <a:pt x="2010" y="1509"/>
                      <a:pt x="2002" y="1500"/>
                    </a:cubicBezTo>
                    <a:cubicBezTo>
                      <a:pt x="1960" y="1451"/>
                      <a:pt x="1899" y="1422"/>
                      <a:pt x="1835" y="1422"/>
                    </a:cubicBezTo>
                    <a:cubicBezTo>
                      <a:pt x="1770" y="1422"/>
                      <a:pt x="1709" y="1451"/>
                      <a:pt x="1667" y="1500"/>
                    </a:cubicBezTo>
                    <a:cubicBezTo>
                      <a:pt x="1659" y="1509"/>
                      <a:pt x="1660" y="1523"/>
                      <a:pt x="1670" y="1531"/>
                    </a:cubicBezTo>
                    <a:cubicBezTo>
                      <a:pt x="1674" y="1535"/>
                      <a:pt x="1679" y="1536"/>
                      <a:pt x="1684" y="1536"/>
                    </a:cubicBezTo>
                    <a:cubicBezTo>
                      <a:pt x="1690" y="1536"/>
                      <a:pt x="1696" y="1534"/>
                      <a:pt x="1701" y="1528"/>
                    </a:cubicBezTo>
                    <a:close/>
                    <a:moveTo>
                      <a:pt x="340" y="1531"/>
                    </a:moveTo>
                    <a:cubicBezTo>
                      <a:pt x="350" y="1523"/>
                      <a:pt x="351" y="1509"/>
                      <a:pt x="343" y="1500"/>
                    </a:cubicBezTo>
                    <a:cubicBezTo>
                      <a:pt x="301" y="1451"/>
                      <a:pt x="240" y="1422"/>
                      <a:pt x="175" y="1422"/>
                    </a:cubicBezTo>
                    <a:cubicBezTo>
                      <a:pt x="111" y="1422"/>
                      <a:pt x="50" y="1451"/>
                      <a:pt x="8" y="1500"/>
                    </a:cubicBezTo>
                    <a:cubicBezTo>
                      <a:pt x="0" y="1509"/>
                      <a:pt x="1" y="1523"/>
                      <a:pt x="11" y="1531"/>
                    </a:cubicBezTo>
                    <a:cubicBezTo>
                      <a:pt x="20" y="1539"/>
                      <a:pt x="34" y="1538"/>
                      <a:pt x="42" y="1528"/>
                    </a:cubicBezTo>
                    <a:cubicBezTo>
                      <a:pt x="75" y="1489"/>
                      <a:pt x="124" y="1466"/>
                      <a:pt x="175" y="1466"/>
                    </a:cubicBezTo>
                    <a:cubicBezTo>
                      <a:pt x="227" y="1466"/>
                      <a:pt x="276" y="1489"/>
                      <a:pt x="309" y="1528"/>
                    </a:cubicBezTo>
                    <a:cubicBezTo>
                      <a:pt x="314" y="1534"/>
                      <a:pt x="320" y="1536"/>
                      <a:pt x="326" y="1536"/>
                    </a:cubicBezTo>
                    <a:cubicBezTo>
                      <a:pt x="331" y="1536"/>
                      <a:pt x="336" y="1535"/>
                      <a:pt x="340" y="1531"/>
                    </a:cubicBezTo>
                    <a:close/>
                    <a:moveTo>
                      <a:pt x="871" y="1528"/>
                    </a:moveTo>
                    <a:cubicBezTo>
                      <a:pt x="905" y="1489"/>
                      <a:pt x="953" y="1466"/>
                      <a:pt x="1005" y="1466"/>
                    </a:cubicBezTo>
                    <a:cubicBezTo>
                      <a:pt x="1057" y="1466"/>
                      <a:pt x="1105" y="1489"/>
                      <a:pt x="1139" y="1528"/>
                    </a:cubicBezTo>
                    <a:cubicBezTo>
                      <a:pt x="1147" y="1538"/>
                      <a:pt x="1160" y="1539"/>
                      <a:pt x="1170" y="1531"/>
                    </a:cubicBezTo>
                    <a:cubicBezTo>
                      <a:pt x="1179" y="1523"/>
                      <a:pt x="1180" y="1509"/>
                      <a:pt x="1172" y="1500"/>
                    </a:cubicBezTo>
                    <a:cubicBezTo>
                      <a:pt x="1131" y="1451"/>
                      <a:pt x="1070" y="1422"/>
                      <a:pt x="1005" y="1422"/>
                    </a:cubicBezTo>
                    <a:cubicBezTo>
                      <a:pt x="940" y="1422"/>
                      <a:pt x="879" y="1451"/>
                      <a:pt x="838" y="1500"/>
                    </a:cubicBezTo>
                    <a:cubicBezTo>
                      <a:pt x="830" y="1509"/>
                      <a:pt x="831" y="1523"/>
                      <a:pt x="840" y="1531"/>
                    </a:cubicBezTo>
                    <a:cubicBezTo>
                      <a:pt x="844" y="1535"/>
                      <a:pt x="849" y="1536"/>
                      <a:pt x="854" y="1536"/>
                    </a:cubicBezTo>
                    <a:cubicBezTo>
                      <a:pt x="861" y="1536"/>
                      <a:pt x="867" y="1534"/>
                      <a:pt x="871" y="1528"/>
                    </a:cubicBezTo>
                    <a:close/>
                    <a:moveTo>
                      <a:pt x="755" y="1531"/>
                    </a:moveTo>
                    <a:cubicBezTo>
                      <a:pt x="764" y="1523"/>
                      <a:pt x="766" y="1509"/>
                      <a:pt x="758" y="1500"/>
                    </a:cubicBezTo>
                    <a:cubicBezTo>
                      <a:pt x="716" y="1451"/>
                      <a:pt x="655" y="1422"/>
                      <a:pt x="590" y="1422"/>
                    </a:cubicBezTo>
                    <a:cubicBezTo>
                      <a:pt x="526" y="1422"/>
                      <a:pt x="464" y="1451"/>
                      <a:pt x="423" y="1500"/>
                    </a:cubicBezTo>
                    <a:cubicBezTo>
                      <a:pt x="415" y="1509"/>
                      <a:pt x="416" y="1523"/>
                      <a:pt x="425" y="1531"/>
                    </a:cubicBezTo>
                    <a:cubicBezTo>
                      <a:pt x="435" y="1539"/>
                      <a:pt x="449" y="1538"/>
                      <a:pt x="456" y="1528"/>
                    </a:cubicBezTo>
                    <a:cubicBezTo>
                      <a:pt x="490" y="1489"/>
                      <a:pt x="539" y="1466"/>
                      <a:pt x="590" y="1466"/>
                    </a:cubicBezTo>
                    <a:cubicBezTo>
                      <a:pt x="642" y="1466"/>
                      <a:pt x="691" y="1489"/>
                      <a:pt x="724" y="1528"/>
                    </a:cubicBezTo>
                    <a:cubicBezTo>
                      <a:pt x="728" y="1534"/>
                      <a:pt x="735" y="1536"/>
                      <a:pt x="741" y="1536"/>
                    </a:cubicBezTo>
                    <a:cubicBezTo>
                      <a:pt x="746" y="1536"/>
                      <a:pt x="751" y="1535"/>
                      <a:pt x="755" y="1531"/>
                    </a:cubicBezTo>
                    <a:close/>
                    <a:moveTo>
                      <a:pt x="1286" y="1528"/>
                    </a:moveTo>
                    <a:cubicBezTo>
                      <a:pt x="1319" y="1489"/>
                      <a:pt x="1368" y="1466"/>
                      <a:pt x="1420" y="1466"/>
                    </a:cubicBezTo>
                    <a:cubicBezTo>
                      <a:pt x="1471" y="1466"/>
                      <a:pt x="1520" y="1489"/>
                      <a:pt x="1554" y="1528"/>
                    </a:cubicBezTo>
                    <a:cubicBezTo>
                      <a:pt x="1561" y="1538"/>
                      <a:pt x="1575" y="1539"/>
                      <a:pt x="1585" y="1531"/>
                    </a:cubicBezTo>
                    <a:cubicBezTo>
                      <a:pt x="1594" y="1523"/>
                      <a:pt x="1595" y="1509"/>
                      <a:pt x="1587" y="1500"/>
                    </a:cubicBezTo>
                    <a:cubicBezTo>
                      <a:pt x="1546" y="1451"/>
                      <a:pt x="1484" y="1422"/>
                      <a:pt x="1420" y="1422"/>
                    </a:cubicBezTo>
                    <a:cubicBezTo>
                      <a:pt x="1355" y="1422"/>
                      <a:pt x="1294" y="1451"/>
                      <a:pt x="1252" y="1500"/>
                    </a:cubicBezTo>
                    <a:cubicBezTo>
                      <a:pt x="1244" y="1509"/>
                      <a:pt x="1246" y="1523"/>
                      <a:pt x="1255" y="1531"/>
                    </a:cubicBezTo>
                    <a:cubicBezTo>
                      <a:pt x="1259" y="1535"/>
                      <a:pt x="1264" y="1536"/>
                      <a:pt x="1269" y="1536"/>
                    </a:cubicBezTo>
                    <a:cubicBezTo>
                      <a:pt x="1275" y="1536"/>
                      <a:pt x="1282" y="1534"/>
                      <a:pt x="1286" y="1528"/>
                    </a:cubicBezTo>
                    <a:close/>
                    <a:moveTo>
                      <a:pt x="1999" y="1142"/>
                    </a:moveTo>
                    <a:cubicBezTo>
                      <a:pt x="2009" y="1134"/>
                      <a:pt x="2010" y="1120"/>
                      <a:pt x="2002" y="1111"/>
                    </a:cubicBezTo>
                    <a:cubicBezTo>
                      <a:pt x="1960" y="1062"/>
                      <a:pt x="1899" y="1033"/>
                      <a:pt x="1835" y="1033"/>
                    </a:cubicBezTo>
                    <a:cubicBezTo>
                      <a:pt x="1770" y="1033"/>
                      <a:pt x="1709" y="1062"/>
                      <a:pt x="1667" y="1111"/>
                    </a:cubicBezTo>
                    <a:cubicBezTo>
                      <a:pt x="1659" y="1120"/>
                      <a:pt x="1660" y="1134"/>
                      <a:pt x="1670" y="1142"/>
                    </a:cubicBezTo>
                    <a:cubicBezTo>
                      <a:pt x="1679" y="1150"/>
                      <a:pt x="1693" y="1149"/>
                      <a:pt x="1701" y="1139"/>
                    </a:cubicBezTo>
                    <a:cubicBezTo>
                      <a:pt x="1734" y="1100"/>
                      <a:pt x="1783" y="1077"/>
                      <a:pt x="1835" y="1077"/>
                    </a:cubicBezTo>
                    <a:cubicBezTo>
                      <a:pt x="1886" y="1077"/>
                      <a:pt x="1935" y="1100"/>
                      <a:pt x="1968" y="1139"/>
                    </a:cubicBezTo>
                    <a:cubicBezTo>
                      <a:pt x="1973" y="1145"/>
                      <a:pt x="1979" y="1147"/>
                      <a:pt x="1985" y="1147"/>
                    </a:cubicBezTo>
                    <a:cubicBezTo>
                      <a:pt x="1990" y="1147"/>
                      <a:pt x="1995" y="1146"/>
                      <a:pt x="1999" y="1142"/>
                    </a:cubicBezTo>
                    <a:close/>
                    <a:moveTo>
                      <a:pt x="340" y="1142"/>
                    </a:moveTo>
                    <a:cubicBezTo>
                      <a:pt x="350" y="1134"/>
                      <a:pt x="351" y="1120"/>
                      <a:pt x="343" y="1111"/>
                    </a:cubicBezTo>
                    <a:cubicBezTo>
                      <a:pt x="301" y="1062"/>
                      <a:pt x="240" y="1033"/>
                      <a:pt x="175" y="1033"/>
                    </a:cubicBezTo>
                    <a:cubicBezTo>
                      <a:pt x="111" y="1033"/>
                      <a:pt x="50" y="1062"/>
                      <a:pt x="8" y="1111"/>
                    </a:cubicBezTo>
                    <a:cubicBezTo>
                      <a:pt x="0" y="1120"/>
                      <a:pt x="1" y="1134"/>
                      <a:pt x="11" y="1142"/>
                    </a:cubicBezTo>
                    <a:cubicBezTo>
                      <a:pt x="20" y="1150"/>
                      <a:pt x="34" y="1149"/>
                      <a:pt x="42" y="1139"/>
                    </a:cubicBezTo>
                    <a:cubicBezTo>
                      <a:pt x="75" y="1100"/>
                      <a:pt x="124" y="1077"/>
                      <a:pt x="175" y="1077"/>
                    </a:cubicBezTo>
                    <a:cubicBezTo>
                      <a:pt x="227" y="1077"/>
                      <a:pt x="276" y="1100"/>
                      <a:pt x="309" y="1139"/>
                    </a:cubicBezTo>
                    <a:cubicBezTo>
                      <a:pt x="314" y="1145"/>
                      <a:pt x="320" y="1147"/>
                      <a:pt x="326" y="1147"/>
                    </a:cubicBezTo>
                    <a:cubicBezTo>
                      <a:pt x="331" y="1147"/>
                      <a:pt x="336" y="1146"/>
                      <a:pt x="340" y="1142"/>
                    </a:cubicBezTo>
                    <a:close/>
                    <a:moveTo>
                      <a:pt x="1170" y="1142"/>
                    </a:moveTo>
                    <a:cubicBezTo>
                      <a:pt x="1179" y="1134"/>
                      <a:pt x="1180" y="1120"/>
                      <a:pt x="1172" y="1111"/>
                    </a:cubicBezTo>
                    <a:cubicBezTo>
                      <a:pt x="1131" y="1062"/>
                      <a:pt x="1070" y="1033"/>
                      <a:pt x="1005" y="1033"/>
                    </a:cubicBezTo>
                    <a:cubicBezTo>
                      <a:pt x="940" y="1033"/>
                      <a:pt x="879" y="1062"/>
                      <a:pt x="838" y="1111"/>
                    </a:cubicBezTo>
                    <a:cubicBezTo>
                      <a:pt x="830" y="1120"/>
                      <a:pt x="831" y="1134"/>
                      <a:pt x="840" y="1142"/>
                    </a:cubicBezTo>
                    <a:cubicBezTo>
                      <a:pt x="850" y="1150"/>
                      <a:pt x="863" y="1149"/>
                      <a:pt x="871" y="1139"/>
                    </a:cubicBezTo>
                    <a:cubicBezTo>
                      <a:pt x="905" y="1100"/>
                      <a:pt x="953" y="1077"/>
                      <a:pt x="1005" y="1077"/>
                    </a:cubicBezTo>
                    <a:cubicBezTo>
                      <a:pt x="1057" y="1077"/>
                      <a:pt x="1105" y="1100"/>
                      <a:pt x="1139" y="1139"/>
                    </a:cubicBezTo>
                    <a:cubicBezTo>
                      <a:pt x="1143" y="1145"/>
                      <a:pt x="1149" y="1147"/>
                      <a:pt x="1156" y="1147"/>
                    </a:cubicBezTo>
                    <a:cubicBezTo>
                      <a:pt x="1161" y="1147"/>
                      <a:pt x="1166" y="1146"/>
                      <a:pt x="1170" y="1142"/>
                    </a:cubicBezTo>
                    <a:close/>
                    <a:moveTo>
                      <a:pt x="755" y="1142"/>
                    </a:moveTo>
                    <a:cubicBezTo>
                      <a:pt x="764" y="1134"/>
                      <a:pt x="766" y="1120"/>
                      <a:pt x="758" y="1111"/>
                    </a:cubicBezTo>
                    <a:cubicBezTo>
                      <a:pt x="716" y="1062"/>
                      <a:pt x="655" y="1033"/>
                      <a:pt x="590" y="1033"/>
                    </a:cubicBezTo>
                    <a:cubicBezTo>
                      <a:pt x="526" y="1033"/>
                      <a:pt x="464" y="1062"/>
                      <a:pt x="423" y="1111"/>
                    </a:cubicBezTo>
                    <a:cubicBezTo>
                      <a:pt x="415" y="1120"/>
                      <a:pt x="416" y="1134"/>
                      <a:pt x="425" y="1142"/>
                    </a:cubicBezTo>
                    <a:cubicBezTo>
                      <a:pt x="435" y="1150"/>
                      <a:pt x="449" y="1149"/>
                      <a:pt x="456" y="1139"/>
                    </a:cubicBezTo>
                    <a:cubicBezTo>
                      <a:pt x="490" y="1100"/>
                      <a:pt x="539" y="1077"/>
                      <a:pt x="590" y="1077"/>
                    </a:cubicBezTo>
                    <a:cubicBezTo>
                      <a:pt x="642" y="1077"/>
                      <a:pt x="691" y="1100"/>
                      <a:pt x="724" y="1139"/>
                    </a:cubicBezTo>
                    <a:cubicBezTo>
                      <a:pt x="728" y="1145"/>
                      <a:pt x="735" y="1147"/>
                      <a:pt x="741" y="1147"/>
                    </a:cubicBezTo>
                    <a:cubicBezTo>
                      <a:pt x="746" y="1147"/>
                      <a:pt x="751" y="1146"/>
                      <a:pt x="755" y="1142"/>
                    </a:cubicBezTo>
                    <a:close/>
                    <a:moveTo>
                      <a:pt x="1585" y="1142"/>
                    </a:moveTo>
                    <a:cubicBezTo>
                      <a:pt x="1594" y="1134"/>
                      <a:pt x="1595" y="1120"/>
                      <a:pt x="1587" y="1111"/>
                    </a:cubicBezTo>
                    <a:cubicBezTo>
                      <a:pt x="1546" y="1062"/>
                      <a:pt x="1485" y="1033"/>
                      <a:pt x="1420" y="1033"/>
                    </a:cubicBezTo>
                    <a:cubicBezTo>
                      <a:pt x="1355" y="1033"/>
                      <a:pt x="1294" y="1062"/>
                      <a:pt x="1252" y="1111"/>
                    </a:cubicBezTo>
                    <a:cubicBezTo>
                      <a:pt x="1244" y="1120"/>
                      <a:pt x="1246" y="1134"/>
                      <a:pt x="1255" y="1142"/>
                    </a:cubicBezTo>
                    <a:cubicBezTo>
                      <a:pt x="1264" y="1150"/>
                      <a:pt x="1278" y="1149"/>
                      <a:pt x="1286" y="1139"/>
                    </a:cubicBezTo>
                    <a:cubicBezTo>
                      <a:pt x="1319" y="1100"/>
                      <a:pt x="1368" y="1077"/>
                      <a:pt x="1420" y="1077"/>
                    </a:cubicBezTo>
                    <a:cubicBezTo>
                      <a:pt x="1471" y="1077"/>
                      <a:pt x="1520" y="1100"/>
                      <a:pt x="1554" y="1139"/>
                    </a:cubicBezTo>
                    <a:cubicBezTo>
                      <a:pt x="1558" y="1145"/>
                      <a:pt x="1564" y="1147"/>
                      <a:pt x="1570" y="1147"/>
                    </a:cubicBezTo>
                    <a:cubicBezTo>
                      <a:pt x="1575" y="1147"/>
                      <a:pt x="1580" y="1146"/>
                      <a:pt x="1585" y="1142"/>
                    </a:cubicBezTo>
                    <a:close/>
                    <a:moveTo>
                      <a:pt x="1500" y="596"/>
                    </a:moveTo>
                    <a:cubicBezTo>
                      <a:pt x="1500" y="22"/>
                      <a:pt x="1500" y="22"/>
                      <a:pt x="1500" y="22"/>
                    </a:cubicBezTo>
                    <a:cubicBezTo>
                      <a:pt x="1500" y="10"/>
                      <a:pt x="1490" y="0"/>
                      <a:pt x="1478" y="0"/>
                    </a:cubicBezTo>
                    <a:cubicBezTo>
                      <a:pt x="532" y="0"/>
                      <a:pt x="532" y="0"/>
                      <a:pt x="532" y="0"/>
                    </a:cubicBezTo>
                    <a:cubicBezTo>
                      <a:pt x="520" y="0"/>
                      <a:pt x="510" y="10"/>
                      <a:pt x="510" y="22"/>
                    </a:cubicBezTo>
                    <a:cubicBezTo>
                      <a:pt x="510" y="596"/>
                      <a:pt x="510" y="596"/>
                      <a:pt x="510" y="596"/>
                    </a:cubicBezTo>
                    <a:cubicBezTo>
                      <a:pt x="510" y="609"/>
                      <a:pt x="520" y="618"/>
                      <a:pt x="532" y="618"/>
                    </a:cubicBezTo>
                    <a:cubicBezTo>
                      <a:pt x="1478" y="618"/>
                      <a:pt x="1478" y="618"/>
                      <a:pt x="1478" y="618"/>
                    </a:cubicBezTo>
                    <a:cubicBezTo>
                      <a:pt x="1490" y="618"/>
                      <a:pt x="1500" y="609"/>
                      <a:pt x="1500" y="596"/>
                    </a:cubicBezTo>
                    <a:close/>
                    <a:moveTo>
                      <a:pt x="554" y="44"/>
                    </a:moveTo>
                    <a:cubicBezTo>
                      <a:pt x="1456" y="44"/>
                      <a:pt x="1456" y="44"/>
                      <a:pt x="1456" y="44"/>
                    </a:cubicBezTo>
                    <a:cubicBezTo>
                      <a:pt x="1456" y="574"/>
                      <a:pt x="1456" y="574"/>
                      <a:pt x="1456" y="574"/>
                    </a:cubicBezTo>
                    <a:cubicBezTo>
                      <a:pt x="554" y="574"/>
                      <a:pt x="554" y="574"/>
                      <a:pt x="554" y="574"/>
                    </a:cubicBezTo>
                    <a:lnTo>
                      <a:pt x="554" y="44"/>
                    </a:lnTo>
                    <a:close/>
                  </a:path>
                </a:pathLst>
              </a:custGeom>
              <a:solidFill>
                <a:srgbClr val="001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D6078FFA-8F8C-4A72-858A-E911AAC5F6EA}"/>
                  </a:ext>
                </a:extLst>
              </p:cNvPr>
              <p:cNvSpPr>
                <a:spLocks/>
              </p:cNvSpPr>
              <p:nvPr/>
            </p:nvSpPr>
            <p:spPr bwMode="auto">
              <a:xfrm>
                <a:off x="5801107" y="2926080"/>
                <a:ext cx="588264" cy="320802"/>
              </a:xfrm>
              <a:custGeom>
                <a:avLst/>
                <a:gdLst>
                  <a:gd name="T0" fmla="*/ 814 w 824"/>
                  <a:gd name="T1" fmla="*/ 0 h 449"/>
                  <a:gd name="T2" fmla="*/ 10 w 824"/>
                  <a:gd name="T3" fmla="*/ 0 h 449"/>
                  <a:gd name="T4" fmla="*/ 0 w 824"/>
                  <a:gd name="T5" fmla="*/ 10 h 449"/>
                  <a:gd name="T6" fmla="*/ 0 w 824"/>
                  <a:gd name="T7" fmla="*/ 439 h 449"/>
                  <a:gd name="T8" fmla="*/ 10 w 824"/>
                  <a:gd name="T9" fmla="*/ 449 h 449"/>
                  <a:gd name="T10" fmla="*/ 814 w 824"/>
                  <a:gd name="T11" fmla="*/ 449 h 449"/>
                  <a:gd name="T12" fmla="*/ 824 w 824"/>
                  <a:gd name="T13" fmla="*/ 439 h 449"/>
                  <a:gd name="T14" fmla="*/ 824 w 824"/>
                  <a:gd name="T15" fmla="*/ 10 h 449"/>
                  <a:gd name="T16" fmla="*/ 814 w 824"/>
                  <a:gd name="T1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4" h="449">
                    <a:moveTo>
                      <a:pt x="814" y="0"/>
                    </a:moveTo>
                    <a:cubicBezTo>
                      <a:pt x="10" y="0"/>
                      <a:pt x="10" y="0"/>
                      <a:pt x="10" y="0"/>
                    </a:cubicBezTo>
                    <a:cubicBezTo>
                      <a:pt x="4" y="0"/>
                      <a:pt x="0" y="4"/>
                      <a:pt x="0" y="10"/>
                    </a:cubicBezTo>
                    <a:cubicBezTo>
                      <a:pt x="0" y="439"/>
                      <a:pt x="0" y="439"/>
                      <a:pt x="0" y="439"/>
                    </a:cubicBezTo>
                    <a:cubicBezTo>
                      <a:pt x="0" y="444"/>
                      <a:pt x="4" y="449"/>
                      <a:pt x="10" y="449"/>
                    </a:cubicBezTo>
                    <a:cubicBezTo>
                      <a:pt x="814" y="449"/>
                      <a:pt x="814" y="449"/>
                      <a:pt x="814" y="449"/>
                    </a:cubicBezTo>
                    <a:cubicBezTo>
                      <a:pt x="820" y="449"/>
                      <a:pt x="824" y="444"/>
                      <a:pt x="824" y="439"/>
                    </a:cubicBezTo>
                    <a:cubicBezTo>
                      <a:pt x="824" y="10"/>
                      <a:pt x="824" y="10"/>
                      <a:pt x="824" y="10"/>
                    </a:cubicBezTo>
                    <a:cubicBezTo>
                      <a:pt x="824" y="4"/>
                      <a:pt x="820" y="0"/>
                      <a:pt x="814" y="0"/>
                    </a:cubicBezTo>
                    <a:close/>
                  </a:path>
                </a:pathLst>
              </a:custGeom>
              <a:solidFill>
                <a:srgbClr val="002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Textfeld 1">
            <a:extLst>
              <a:ext uri="{FF2B5EF4-FFF2-40B4-BE49-F238E27FC236}">
                <a16:creationId xmlns:a16="http://schemas.microsoft.com/office/drawing/2014/main" id="{B62136C5-18D4-4999-BD91-1284C6A63AE9}"/>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 For Industry Partner</a:t>
            </a:r>
          </a:p>
        </p:txBody>
      </p:sp>
    </p:spTree>
    <p:extLst>
      <p:ext uri="{BB962C8B-B14F-4D97-AF65-F5344CB8AC3E}">
        <p14:creationId xmlns:p14="http://schemas.microsoft.com/office/powerpoint/2010/main" val="1638747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35252F9-446F-4CAC-9170-172A4ABB69E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Object 4" hidden="1">
                        <a:extLst>
                          <a:ext uri="{FF2B5EF4-FFF2-40B4-BE49-F238E27FC236}">
                            <a16:creationId xmlns:a16="http://schemas.microsoft.com/office/drawing/2014/main" id="{A35252F9-446F-4CAC-9170-172A4ABB69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AFC196-0365-4C7C-82C9-537FB6B43BEC}"/>
              </a:ext>
            </a:extLst>
          </p:cNvPr>
          <p:cNvSpPr>
            <a:spLocks noGrp="1"/>
          </p:cNvSpPr>
          <p:nvPr>
            <p:ph type="title"/>
          </p:nvPr>
        </p:nvSpPr>
        <p:spPr>
          <a:xfrm>
            <a:off x="447675" y="522916"/>
            <a:ext cx="10021542" cy="664797"/>
          </a:xfrm>
        </p:spPr>
        <p:txBody>
          <a:bodyPr vert="horz"/>
          <a:lstStyle/>
          <a:p>
            <a:r>
              <a:rPr lang="en-US"/>
              <a:t>To best support your hiring needs, we will ask you fill out the workforce need intake form to better understand your job openings</a:t>
            </a:r>
          </a:p>
        </p:txBody>
      </p:sp>
      <p:sp>
        <p:nvSpPr>
          <p:cNvPr id="3" name="Text Placeholder 2">
            <a:extLst>
              <a:ext uri="{FF2B5EF4-FFF2-40B4-BE49-F238E27FC236}">
                <a16:creationId xmlns:a16="http://schemas.microsoft.com/office/drawing/2014/main" id="{A97156AE-2846-4E7C-89DB-DE103978E247}"/>
              </a:ext>
            </a:extLst>
          </p:cNvPr>
          <p:cNvSpPr>
            <a:spLocks noGrp="1"/>
          </p:cNvSpPr>
          <p:nvPr>
            <p:ph type="body" sz="quarter" idx="11"/>
          </p:nvPr>
        </p:nvSpPr>
        <p:spPr/>
        <p:txBody>
          <a:bodyPr/>
          <a:lstStyle/>
          <a:p>
            <a:endParaRPr lang="en-US"/>
          </a:p>
        </p:txBody>
      </p:sp>
      <p:graphicFrame>
        <p:nvGraphicFramePr>
          <p:cNvPr id="16" name="Table 15">
            <a:extLst>
              <a:ext uri="{FF2B5EF4-FFF2-40B4-BE49-F238E27FC236}">
                <a16:creationId xmlns:a16="http://schemas.microsoft.com/office/drawing/2014/main" id="{C64ED403-406E-4717-941B-D65FD5259587}"/>
              </a:ext>
            </a:extLst>
          </p:cNvPr>
          <p:cNvGraphicFramePr>
            <a:graphicFrameLocks noGrp="1"/>
          </p:cNvGraphicFramePr>
          <p:nvPr/>
        </p:nvGraphicFramePr>
        <p:xfrm>
          <a:off x="462684" y="1796905"/>
          <a:ext cx="11094905" cy="4357807"/>
        </p:xfrm>
        <a:graphic>
          <a:graphicData uri="http://schemas.openxmlformats.org/drawingml/2006/table">
            <a:tbl>
              <a:tblPr/>
              <a:tblGrid>
                <a:gridCol w="1748888">
                  <a:extLst>
                    <a:ext uri="{9D8B030D-6E8A-4147-A177-3AD203B41FA5}">
                      <a16:colId xmlns:a16="http://schemas.microsoft.com/office/drawing/2014/main" val="1780798550"/>
                    </a:ext>
                  </a:extLst>
                </a:gridCol>
                <a:gridCol w="2966484">
                  <a:extLst>
                    <a:ext uri="{9D8B030D-6E8A-4147-A177-3AD203B41FA5}">
                      <a16:colId xmlns:a16="http://schemas.microsoft.com/office/drawing/2014/main" val="4020785875"/>
                    </a:ext>
                  </a:extLst>
                </a:gridCol>
                <a:gridCol w="3466214">
                  <a:extLst>
                    <a:ext uri="{9D8B030D-6E8A-4147-A177-3AD203B41FA5}">
                      <a16:colId xmlns:a16="http://schemas.microsoft.com/office/drawing/2014/main" val="1714640678"/>
                    </a:ext>
                  </a:extLst>
                </a:gridCol>
                <a:gridCol w="1392865">
                  <a:extLst>
                    <a:ext uri="{9D8B030D-6E8A-4147-A177-3AD203B41FA5}">
                      <a16:colId xmlns:a16="http://schemas.microsoft.com/office/drawing/2014/main" val="3188029184"/>
                    </a:ext>
                  </a:extLst>
                </a:gridCol>
                <a:gridCol w="1520454">
                  <a:extLst>
                    <a:ext uri="{9D8B030D-6E8A-4147-A177-3AD203B41FA5}">
                      <a16:colId xmlns:a16="http://schemas.microsoft.com/office/drawing/2014/main" val="2004741181"/>
                    </a:ext>
                  </a:extLst>
                </a:gridCol>
              </a:tblGrid>
              <a:tr h="382772">
                <a:tc>
                  <a:txBody>
                    <a:bodyPr/>
                    <a:lstStyle/>
                    <a:p>
                      <a:pPr marL="91440" algn="l" fontAlgn="b"/>
                      <a:r>
                        <a:rPr lang="en-US" sz="1200" b="1" i="0" u="none" strike="noStrike">
                          <a:solidFill>
                            <a:schemeClr val="tx2"/>
                          </a:solidFill>
                          <a:effectLst/>
                          <a:latin typeface="+mn-lt"/>
                        </a:rPr>
                        <a:t>Job type</a:t>
                      </a:r>
                    </a:p>
                  </a:txBody>
                  <a:tcPr marL="7225" marR="7225" marT="7225" marB="0" anchor="ctr">
                    <a:lnL>
                      <a:noFill/>
                    </a:lnL>
                    <a:lnR w="3175" cap="flat" cmpd="sng" algn="ctr">
                      <a:solidFill>
                        <a:schemeClr val="accent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91440" algn="l" fontAlgn="b"/>
                      <a:r>
                        <a:rPr lang="en-US" sz="1200" b="1" i="0" u="none" strike="noStrike">
                          <a:solidFill>
                            <a:schemeClr val="tx2"/>
                          </a:solidFill>
                          <a:effectLst/>
                          <a:latin typeface="+mn-lt"/>
                        </a:rPr>
                        <a:t>Education / training needed</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91440" algn="l" fontAlgn="b"/>
                      <a:r>
                        <a:rPr lang="en-US" sz="1200" b="1" i="0" u="none" strike="noStrike">
                          <a:solidFill>
                            <a:schemeClr val="tx2"/>
                          </a:solidFill>
                          <a:effectLst/>
                          <a:latin typeface="+mn-lt"/>
                        </a:rPr>
                        <a:t>Example skills / competencies needed</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91440" algn="l" fontAlgn="b"/>
                      <a:r>
                        <a:rPr lang="en-US" sz="1200" b="1" i="0" u="none" strike="noStrike">
                          <a:solidFill>
                            <a:schemeClr val="tx2"/>
                          </a:solidFill>
                          <a:effectLst/>
                          <a:latin typeface="+mn-lt"/>
                        </a:rPr>
                        <a:t>Current openings</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a:solidFill>
                            <a:schemeClr val="tx2"/>
                          </a:solidFill>
                          <a:effectLst/>
                          <a:latin typeface="+mn-lt"/>
                        </a:rPr>
                        <a:t>Projected Quarterly Openings (2022)</a:t>
                      </a:r>
                    </a:p>
                  </a:txBody>
                  <a:tcPr marL="7225" marR="7225" marT="7225" marB="0" anchor="ctr">
                    <a:lnL w="3175" cap="flat" cmpd="sng" algn="ctr">
                      <a:solidFill>
                        <a:schemeClr val="accent5"/>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871622"/>
                  </a:ext>
                </a:extLst>
              </a:tr>
              <a:tr h="845425">
                <a:tc>
                  <a:txBody>
                    <a:bodyPr/>
                    <a:lstStyle/>
                    <a:p>
                      <a:pPr marL="91440" algn="l" fontAlgn="ctr"/>
                      <a:r>
                        <a:rPr lang="en-US" sz="1100" b="0" i="1" u="none" strike="noStrike">
                          <a:solidFill>
                            <a:srgbClr val="000000"/>
                          </a:solidFill>
                          <a:effectLst/>
                          <a:latin typeface="+mn-lt"/>
                        </a:rPr>
                        <a:t>Quality control inspector</a:t>
                      </a:r>
                    </a:p>
                  </a:txBody>
                  <a:tcPr marL="7225" marR="7225" marT="7225" marB="0" anchor="ctr">
                    <a:lnL>
                      <a:noFill/>
                    </a:lnL>
                    <a:lnR w="3175" cap="flat" cmpd="sng" algn="ctr">
                      <a:solidFill>
                        <a:schemeClr val="accent5"/>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High school degree</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At least 2 years of experience as an inspector</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Verbal and written communication skills</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work in databases and spreadsheets</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create and maintain accurate records</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mn-lt"/>
                        </a:rPr>
                        <a:t>2</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mn-lt"/>
                        </a:rPr>
                        <a:t>0</a:t>
                      </a:r>
                    </a:p>
                  </a:txBody>
                  <a:tcPr marL="7225" marR="7225" marT="7225" marB="0" anchor="ctr">
                    <a:lnL w="3175" cap="flat" cmpd="sng" algn="ctr">
                      <a:solidFill>
                        <a:schemeClr val="accent5"/>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095750634"/>
                  </a:ext>
                </a:extLst>
              </a:tr>
              <a:tr h="845425">
                <a:tc>
                  <a:txBody>
                    <a:bodyPr/>
                    <a:lstStyle/>
                    <a:p>
                      <a:pPr marL="91440" algn="l" fontAlgn="ctr"/>
                      <a:r>
                        <a:rPr lang="en-US" sz="1100" b="0" i="1" u="none" strike="noStrike">
                          <a:solidFill>
                            <a:srgbClr val="000000"/>
                          </a:solidFill>
                          <a:effectLst/>
                          <a:latin typeface="+mn-lt"/>
                        </a:rPr>
                        <a:t>Manufacturing Technician</a:t>
                      </a: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297000" marR="0" lvl="1" indent="-198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100" b="0" i="1" u="none" strike="noStrike">
                          <a:solidFill>
                            <a:srgbClr val="000000"/>
                          </a:solidFill>
                          <a:effectLst/>
                          <a:latin typeface="+mn-lt"/>
                        </a:rPr>
                        <a:t>High school degree</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Entry level manufacturing course needed</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stand for 5+ hours</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lift 20lbs frequently</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use operating technologies, e.g., Heat staking, laser welding, mechanical swaging</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mn-lt"/>
                        </a:rPr>
                        <a:t>10</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mn-lt"/>
                        </a:rPr>
                        <a:t>10</a:t>
                      </a:r>
                    </a:p>
                  </a:txBody>
                  <a:tcPr marL="7225" marR="7225" marT="7225" marB="0" anchor="ctr">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751262001"/>
                  </a:ext>
                </a:extLst>
              </a:tr>
              <a:tr h="456837">
                <a:tc>
                  <a:txBody>
                    <a:bodyPr/>
                    <a:lstStyle/>
                    <a:p>
                      <a:pPr marL="91440" algn="l" fontAlgn="ctr"/>
                      <a:r>
                        <a:rPr lang="en-US" sz="1100" b="0" i="0" u="none" strike="noStrike">
                          <a:solidFill>
                            <a:srgbClr val="000000"/>
                          </a:solidFill>
                          <a:effectLst/>
                          <a:latin typeface="+mn-lt"/>
                        </a:rPr>
                        <a:t>…</a:t>
                      </a: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r>
                        <a:rPr lang="en-US" sz="1100" b="0" i="0"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r>
                        <a:rPr lang="en-US" sz="1100" b="0" i="0"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ctr" fontAlgn="ctr"/>
                      <a:r>
                        <a:rPr lang="en-US" sz="1100" b="0" i="0"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ctr" fontAlgn="ctr"/>
                      <a:r>
                        <a:rPr lang="en-US" sz="1100" b="0" i="0"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786904931"/>
                  </a:ext>
                </a:extLst>
              </a:tr>
              <a:tr h="456837">
                <a:tc>
                  <a:txBody>
                    <a:bodyPr/>
                    <a:lstStyle/>
                    <a:p>
                      <a:pPr marL="91440" algn="l" fontAlgn="ctr"/>
                      <a:endParaRPr lang="en-US" sz="1100" b="0" i="0" u="none" strike="noStrike">
                        <a:solidFill>
                          <a:srgbClr val="000000"/>
                        </a:solidFill>
                        <a:effectLst/>
                        <a:latin typeface="+mn-lt"/>
                      </a:endParaRP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32991871"/>
                  </a:ext>
                </a:extLst>
              </a:tr>
              <a:tr h="456837">
                <a:tc>
                  <a:txBody>
                    <a:bodyPr/>
                    <a:lstStyle/>
                    <a:p>
                      <a:pPr marL="91440" algn="l" fontAlgn="ctr"/>
                      <a:endParaRPr lang="en-US" sz="1100" b="0" i="0" u="none" strike="noStrike">
                        <a:solidFill>
                          <a:srgbClr val="000000"/>
                        </a:solidFill>
                        <a:effectLst/>
                        <a:latin typeface="+mn-lt"/>
                      </a:endParaRP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14721717"/>
                  </a:ext>
                </a:extLst>
              </a:tr>
              <a:tr h="456837">
                <a:tc>
                  <a:txBody>
                    <a:bodyPr/>
                    <a:lstStyle/>
                    <a:p>
                      <a:pPr marL="91440" algn="l" fontAlgn="ctr"/>
                      <a:endParaRPr lang="en-US" sz="1100" b="0" i="0" u="none" strike="noStrike">
                        <a:solidFill>
                          <a:srgbClr val="000000"/>
                        </a:solidFill>
                        <a:effectLst/>
                        <a:latin typeface="+mn-lt"/>
                      </a:endParaRP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407905743"/>
                  </a:ext>
                </a:extLst>
              </a:tr>
              <a:tr h="456837">
                <a:tc>
                  <a:txBody>
                    <a:bodyPr/>
                    <a:lstStyle/>
                    <a:p>
                      <a:pPr algn="l" fontAlgn="ctr"/>
                      <a:r>
                        <a:rPr lang="en-US" sz="1100" b="1" i="0" u="none" strike="noStrike">
                          <a:solidFill>
                            <a:srgbClr val="000000"/>
                          </a:solidFill>
                          <a:effectLst/>
                          <a:latin typeface="+mn-lt"/>
                        </a:rPr>
                        <a:t>Total</a:t>
                      </a:r>
                    </a:p>
                  </a:txBody>
                  <a:tcPr marL="7225" marR="7225" marT="7225" marB="0" anchor="ctr">
                    <a:lnL>
                      <a:noFill/>
                    </a:lnL>
                    <a:lnR>
                      <a:noFill/>
                    </a:lnR>
                    <a:lnT w="3175" cap="flat" cmpd="sng" algn="ctr">
                      <a:solidFill>
                        <a:schemeClr val="accent5"/>
                      </a:solidFill>
                      <a:prstDash val="solid"/>
                      <a:round/>
                      <a:headEnd type="none" w="med" len="med"/>
                      <a:tailEnd type="none" w="med" len="med"/>
                    </a:lnT>
                    <a:lnB>
                      <a:noFill/>
                    </a:lnB>
                    <a:solidFill>
                      <a:srgbClr val="E7E6E6"/>
                    </a:solidFill>
                  </a:tcPr>
                </a:tc>
                <a:tc>
                  <a:txBody>
                    <a:bodyPr/>
                    <a:lstStyle/>
                    <a:p>
                      <a:pPr algn="l" fontAlgn="b"/>
                      <a:r>
                        <a:rPr lang="en-US" sz="1100" b="1" i="0" u="none" strike="noStrike">
                          <a:solidFill>
                            <a:srgbClr val="000000"/>
                          </a:solidFill>
                          <a:effectLst/>
                          <a:latin typeface="+mn-lt"/>
                        </a:rPr>
                        <a:t> </a:t>
                      </a:r>
                    </a:p>
                  </a:txBody>
                  <a:tcPr marL="7225" marR="7225" marT="7225" marB="0" anchor="b">
                    <a:lnL>
                      <a:noFill/>
                    </a:lnL>
                    <a:lnR>
                      <a:noFill/>
                    </a:lnR>
                    <a:lnT w="3175" cap="flat" cmpd="sng" algn="ctr">
                      <a:solidFill>
                        <a:schemeClr val="accent5"/>
                      </a:solidFill>
                      <a:prstDash val="solid"/>
                      <a:round/>
                      <a:headEnd type="none" w="med" len="med"/>
                      <a:tailEnd type="none" w="med" len="med"/>
                    </a:lnT>
                    <a:lnB>
                      <a:noFill/>
                    </a:lnB>
                    <a:solidFill>
                      <a:srgbClr val="E7E6E6"/>
                    </a:solidFill>
                  </a:tcPr>
                </a:tc>
                <a:tc>
                  <a:txBody>
                    <a:bodyPr/>
                    <a:lstStyle/>
                    <a:p>
                      <a:pPr algn="l" fontAlgn="b"/>
                      <a:r>
                        <a:rPr lang="en-US" sz="1100" b="1" i="0" u="none" strike="noStrike">
                          <a:solidFill>
                            <a:srgbClr val="000000"/>
                          </a:solidFill>
                          <a:effectLst/>
                          <a:latin typeface="+mn-lt"/>
                        </a:rPr>
                        <a:t> </a:t>
                      </a:r>
                    </a:p>
                  </a:txBody>
                  <a:tcPr marL="7225" marR="7225" marT="7225" marB="0" anchor="b">
                    <a:lnL>
                      <a:noFill/>
                    </a:lnL>
                    <a:lnR>
                      <a:noFill/>
                    </a:lnR>
                    <a:lnT w="3175" cap="flat" cmpd="sng" algn="ctr">
                      <a:solidFill>
                        <a:schemeClr val="accent5"/>
                      </a:solidFill>
                      <a:prstDash val="solid"/>
                      <a:round/>
                      <a:headEnd type="none" w="med" len="med"/>
                      <a:tailEnd type="none" w="med" len="med"/>
                    </a:lnT>
                    <a:lnB>
                      <a:noFill/>
                    </a:lnB>
                    <a:solidFill>
                      <a:srgbClr val="E7E6E6"/>
                    </a:solidFill>
                  </a:tcPr>
                </a:tc>
                <a:tc>
                  <a:txBody>
                    <a:bodyPr/>
                    <a:lstStyle/>
                    <a:p>
                      <a:pPr algn="ctr" fontAlgn="b"/>
                      <a:r>
                        <a:rPr lang="en-US" sz="1100" b="1" i="0" u="none" strike="noStrike">
                          <a:solidFill>
                            <a:srgbClr val="000000"/>
                          </a:solidFill>
                          <a:effectLst/>
                          <a:latin typeface="+mn-lt"/>
                        </a:rPr>
                        <a:t>12</a:t>
                      </a:r>
                    </a:p>
                  </a:txBody>
                  <a:tcPr marL="7225" marR="7225" marT="7225" marB="0" anchor="ctr">
                    <a:lnL>
                      <a:noFill/>
                    </a:lnL>
                    <a:lnR>
                      <a:noFill/>
                    </a:lnR>
                    <a:lnT w="3175" cap="flat" cmpd="sng" algn="ctr">
                      <a:solidFill>
                        <a:schemeClr val="accent5"/>
                      </a:solidFill>
                      <a:prstDash val="solid"/>
                      <a:round/>
                      <a:headEnd type="none" w="med" len="med"/>
                      <a:tailEnd type="none" w="med" len="med"/>
                    </a:lnT>
                    <a:lnB>
                      <a:noFill/>
                    </a:lnB>
                    <a:solidFill>
                      <a:srgbClr val="E7E6E6"/>
                    </a:solidFill>
                  </a:tcPr>
                </a:tc>
                <a:tc>
                  <a:txBody>
                    <a:bodyPr/>
                    <a:lstStyle/>
                    <a:p>
                      <a:pPr algn="ctr" fontAlgn="b"/>
                      <a:r>
                        <a:rPr lang="en-US" sz="1100" b="1" i="0" u="none" strike="noStrike">
                          <a:solidFill>
                            <a:srgbClr val="000000"/>
                          </a:solidFill>
                          <a:effectLst/>
                          <a:latin typeface="+mn-lt"/>
                        </a:rPr>
                        <a:t>10</a:t>
                      </a:r>
                    </a:p>
                  </a:txBody>
                  <a:tcPr marL="7225" marR="7225" marT="7225" marB="0" anchor="ctr">
                    <a:lnL>
                      <a:noFill/>
                    </a:lnL>
                    <a:lnR>
                      <a:noFill/>
                    </a:lnR>
                    <a:lnT w="3175" cap="flat" cmpd="sng" algn="ctr">
                      <a:solidFill>
                        <a:schemeClr val="accent5"/>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443224797"/>
                  </a:ext>
                </a:extLst>
              </a:tr>
            </a:tbl>
          </a:graphicData>
        </a:graphic>
      </p:graphicFrame>
      <p:sp>
        <p:nvSpPr>
          <p:cNvPr id="10" name="Rectangle 9">
            <a:extLst>
              <a:ext uri="{FF2B5EF4-FFF2-40B4-BE49-F238E27FC236}">
                <a16:creationId xmlns:a16="http://schemas.microsoft.com/office/drawing/2014/main" id="{3F4C502C-F576-44DD-B8B0-66DE71EFA7D1}"/>
              </a:ext>
            </a:extLst>
          </p:cNvPr>
          <p:cNvSpPr/>
          <p:nvPr/>
        </p:nvSpPr>
        <p:spPr>
          <a:xfrm>
            <a:off x="447675" y="4367284"/>
            <a:ext cx="11109913" cy="859809"/>
          </a:xfrm>
          <a:prstGeom prst="rect">
            <a:avLst/>
          </a:prstGeom>
          <a:solidFill>
            <a:srgbClr val="5BBB2B">
              <a:alpha val="25098"/>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a:solidFill>
                  <a:srgbClr val="000000"/>
                </a:solidFill>
                <a:latin typeface="Slack-Lato"/>
              </a:rPr>
              <a:t>Illustrative – spreadsheet template to be shared</a:t>
            </a:r>
          </a:p>
          <a:p>
            <a:pPr algn="ctr"/>
            <a:r>
              <a:rPr lang="en-US" sz="1600" i="1">
                <a:solidFill>
                  <a:srgbClr val="000000"/>
                </a:solidFill>
                <a:latin typeface="Slack-Lato"/>
              </a:rPr>
              <a:t>Workforce need intake form to be shared after the meeting. Please provide as much detail as possible before sharing back.</a:t>
            </a:r>
            <a:r>
              <a:rPr lang="en-US" sz="2800" i="1">
                <a:solidFill>
                  <a:srgbClr val="000000"/>
                </a:solidFill>
                <a:latin typeface="Slack-Lato"/>
              </a:rPr>
              <a:t>  </a:t>
            </a:r>
            <a:endParaRPr lang="en-US" sz="2800" i="1">
              <a:solidFill>
                <a:srgbClr val="000000"/>
              </a:solidFill>
            </a:endParaRPr>
          </a:p>
        </p:txBody>
      </p:sp>
      <p:sp>
        <p:nvSpPr>
          <p:cNvPr id="7" name="Textfeld 1">
            <a:extLst>
              <a:ext uri="{FF2B5EF4-FFF2-40B4-BE49-F238E27FC236}">
                <a16:creationId xmlns:a16="http://schemas.microsoft.com/office/drawing/2014/main" id="{E8499E76-699E-44CD-8937-C16C4C0658AA}"/>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403435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0DF7CFDD-E908-4930-95A8-BB73F480F5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id="{0DF7CFDD-E908-4930-95A8-BB73F480F5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03" name="Table 4">
            <a:extLst>
              <a:ext uri="{FF2B5EF4-FFF2-40B4-BE49-F238E27FC236}">
                <a16:creationId xmlns:a16="http://schemas.microsoft.com/office/drawing/2014/main" id="{CF4FBAD1-6D01-424C-8338-78F470CC8AC8}"/>
              </a:ext>
            </a:extLst>
          </p:cNvPr>
          <p:cNvGraphicFramePr>
            <a:graphicFrameLocks noGrp="1"/>
          </p:cNvGraphicFramePr>
          <p:nvPr/>
        </p:nvGraphicFramePr>
        <p:xfrm>
          <a:off x="447674" y="2073412"/>
          <a:ext cx="11114929" cy="4381213"/>
        </p:xfrm>
        <a:graphic>
          <a:graphicData uri="http://schemas.openxmlformats.org/drawingml/2006/table">
            <a:tbl>
              <a:tblPr firstRow="1">
                <a:tableStyleId>{2D5ABB26-0587-4C30-8999-92F81FD0307C}</a:tableStyleId>
              </a:tblPr>
              <a:tblGrid>
                <a:gridCol w="2660737">
                  <a:extLst>
                    <a:ext uri="{9D8B030D-6E8A-4147-A177-3AD203B41FA5}">
                      <a16:colId xmlns:a16="http://schemas.microsoft.com/office/drawing/2014/main" val="1900538713"/>
                    </a:ext>
                  </a:extLst>
                </a:gridCol>
                <a:gridCol w="2379024">
                  <a:extLst>
                    <a:ext uri="{9D8B030D-6E8A-4147-A177-3AD203B41FA5}">
                      <a16:colId xmlns:a16="http://schemas.microsoft.com/office/drawing/2014/main" val="3520028257"/>
                    </a:ext>
                  </a:extLst>
                </a:gridCol>
                <a:gridCol w="2255978">
                  <a:extLst>
                    <a:ext uri="{9D8B030D-6E8A-4147-A177-3AD203B41FA5}">
                      <a16:colId xmlns:a16="http://schemas.microsoft.com/office/drawing/2014/main" val="2929062769"/>
                    </a:ext>
                  </a:extLst>
                </a:gridCol>
                <a:gridCol w="3819190">
                  <a:extLst>
                    <a:ext uri="{9D8B030D-6E8A-4147-A177-3AD203B41FA5}">
                      <a16:colId xmlns:a16="http://schemas.microsoft.com/office/drawing/2014/main" val="3561833722"/>
                    </a:ext>
                  </a:extLst>
                </a:gridCol>
              </a:tblGrid>
              <a:tr h="4139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Workforce need</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Number of positions</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Job types</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How the State can support</a:t>
                      </a:r>
                    </a:p>
                  </a:txBody>
                  <a:tcPr marL="45720" marR="45720" anchor="b">
                    <a:lnB w="9525">
                      <a:solidFill>
                        <a:srgbClr val="9A9A9A"/>
                      </a:solidFill>
                      <a:prstDash val="solid"/>
                    </a:lnB>
                    <a:noFill/>
                  </a:tcPr>
                </a:tc>
                <a:extLst>
                  <a:ext uri="{0D108BD9-81ED-4DB2-BD59-A6C34878D82A}">
                    <a16:rowId xmlns:a16="http://schemas.microsoft.com/office/drawing/2014/main" val="4276729819"/>
                  </a:ext>
                </a:extLst>
              </a:tr>
              <a:tr h="1777711">
                <a:tc>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Immediate Hiring</a:t>
                      </a: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Needs</a:t>
                      </a:r>
                      <a:endParaRPr lang="en-US" sz="1100" b="0" i="1" u="none">
                        <a:solidFill>
                          <a:schemeClr val="tx1"/>
                        </a:solidFill>
                        <a:latin typeface="+mn-lt"/>
                      </a:endParaRP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b="0" i="1" u="none">
                          <a:solidFill>
                            <a:schemeClr val="tx1"/>
                          </a:solidFill>
                          <a:latin typeface="+mn-lt"/>
                        </a:rPr>
                        <a:t>Individuals currently available in labor force with the right credentials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15</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Technicians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indent="0" algn="l" rtl="0" eaLnBrk="1" fontAlgn="auto" latinLnBrk="0" hangingPunct="1">
                        <a:lnSpc>
                          <a:spcPct val="100000"/>
                        </a:lnSpc>
                        <a:spcBef>
                          <a:spcPts val="0"/>
                        </a:spcBef>
                        <a:spcAft>
                          <a:spcPts val="200"/>
                        </a:spcAft>
                      </a:pPr>
                      <a:r>
                        <a:rPr lang="en-US" sz="1400" b="1" i="0" u="none">
                          <a:solidFill>
                            <a:schemeClr val="tx1"/>
                          </a:solidFill>
                          <a:latin typeface="+mn-lt"/>
                        </a:rPr>
                        <a:t>MassHire</a:t>
                      </a:r>
                    </a:p>
                    <a:p>
                      <a:pPr marL="324000" lvl="1" indent="-216000" algn="l" defTabSz="914400" rtl="0" eaLnBrk="1" fontAlgn="auto" latinLnBrk="0" hangingPunct="1">
                        <a:lnSpc>
                          <a:spcPct val="100000"/>
                        </a:lnSpc>
                        <a:spcBef>
                          <a:spcPts val="0"/>
                        </a:spcBef>
                        <a:spcAft>
                          <a:spcPts val="200"/>
                        </a:spcAft>
                        <a:buClr>
                          <a:schemeClr val="tx2"/>
                        </a:buClr>
                        <a:buFont typeface="Trebuchet MS" panose="020B0603020202020204" pitchFamily="34" charset="0"/>
                        <a:buChar char="•"/>
                      </a:pPr>
                      <a:r>
                        <a:rPr lang="en-US" sz="1400" b="0" i="0" u="none" strike="noStrike" kern="1200">
                          <a:solidFill>
                            <a:schemeClr val="tx1"/>
                          </a:solidFill>
                          <a:effectLst/>
                          <a:latin typeface="+mn-lt"/>
                        </a:rPr>
                        <a:t>UI profiles identified from ~500k UI claimants based on location, skills, &amp; previous experience</a:t>
                      </a:r>
                    </a:p>
                    <a:p>
                      <a:pPr marL="324000" lvl="1" indent="-216000" algn="l" defTabSz="914400" rtl="0" eaLnBrk="1" fontAlgn="auto" latinLnBrk="0" hangingPunct="1">
                        <a:lnSpc>
                          <a:spcPct val="100000"/>
                        </a:lnSpc>
                        <a:spcBef>
                          <a:spcPts val="0"/>
                        </a:spcBef>
                        <a:spcAft>
                          <a:spcPts val="200"/>
                        </a:spcAft>
                        <a:buClr>
                          <a:schemeClr val="tx2"/>
                        </a:buClr>
                        <a:buFont typeface="Trebuchet MS" panose="020B0603020202020204" pitchFamily="34" charset="0"/>
                        <a:buChar char="•"/>
                      </a:pPr>
                      <a:endParaRPr lang="en-US" sz="1400" b="0" i="0" u="none" strike="noStrike" kern="1200" baseline="30000">
                        <a:solidFill>
                          <a:schemeClr val="tx1"/>
                        </a:solidFill>
                        <a:effectLst/>
                        <a:latin typeface="+mn-lt"/>
                      </a:endParaRPr>
                    </a:p>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400" b="1" i="0" u="none" strike="noStrike" kern="1200">
                          <a:solidFill>
                            <a:srgbClr val="000000"/>
                          </a:solidFill>
                          <a:effectLst/>
                          <a:latin typeface="+mn-lt"/>
                        </a:rPr>
                        <a:t>Graduating trained students </a:t>
                      </a:r>
                      <a:r>
                        <a:rPr lang="en-US" sz="1400" b="0" i="0" u="none" strike="noStrike" kern="1200">
                          <a:solidFill>
                            <a:srgbClr val="000000"/>
                          </a:solidFill>
                          <a:effectLst/>
                          <a:latin typeface="+mn-lt"/>
                        </a:rPr>
                        <a:t>from CTE schools, community colleges, and training programs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15012287"/>
                  </a:ext>
                </a:extLst>
              </a:tr>
              <a:tr h="671109">
                <a:tc rowSpan="2">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Future Pipeline</a:t>
                      </a:r>
                      <a:endParaRPr lang="en-US" sz="1200" i="1"/>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i="1"/>
                        <a:t>Individuals with specific credentials not available in labor force today</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TBD</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Technicians</a:t>
                      </a:r>
                    </a:p>
                    <a:p>
                      <a:pPr marL="378000" lvl="1" indent="-252000" algn="l" defTabSz="914400" rtl="0" eaLnBrk="1" fontAlgn="auto" latinLnBrk="0" hangingPunct="1">
                        <a:lnSpc>
                          <a:spcPct val="100000"/>
                        </a:lnSpc>
                        <a:spcBef>
                          <a:spcPts val="0"/>
                        </a:spcBef>
                        <a:spcAft>
                          <a:spcPts val="200"/>
                        </a:spcAft>
                        <a:buClr>
                          <a:srgbClr val="00269E"/>
                        </a:buClr>
                        <a:buFont typeface="Trebuchet MS" panose="020B0603020202020204" pitchFamily="34" charset="0"/>
                        <a:buChar char="•"/>
                      </a:pPr>
                      <a:r>
                        <a:rPr lang="en-US" sz="1400" b="0" i="1" u="none">
                          <a:solidFill>
                            <a:srgbClr val="000000"/>
                          </a:solidFill>
                          <a:latin typeface="+mn-lt"/>
                        </a:rPr>
                        <a:t>~xx per quarter</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rowSpan="2">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1" i="0" u="none">
                          <a:solidFill>
                            <a:srgbClr val="000000"/>
                          </a:solidFill>
                          <a:latin typeface="+mn-lt"/>
                        </a:rPr>
                        <a:t>Education / training partners </a:t>
                      </a:r>
                      <a:r>
                        <a:rPr lang="en-US" sz="1400" b="0" i="0" u="none">
                          <a:solidFill>
                            <a:srgbClr val="000000"/>
                          </a:solidFill>
                          <a:latin typeface="+mn-lt"/>
                        </a:rPr>
                        <a:t>to partner with: </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Career/Voc. Tech. Edu. (CTE) Programs</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Community college programs</a:t>
                      </a:r>
                    </a:p>
                    <a:p>
                      <a:pPr marL="378000" marR="0" lvl="1" indent="-2520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u="none">
                          <a:solidFill>
                            <a:srgbClr val="000000"/>
                          </a:solidFill>
                          <a:latin typeface="+mn-lt"/>
                        </a:rPr>
                        <a:t>Private training partners</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12487155"/>
                  </a:ext>
                </a:extLst>
              </a:tr>
              <a:tr h="671109">
                <a:tc vMerge="1">
                  <a:txBody>
                    <a:bodyPr/>
                    <a:lstStyle/>
                    <a:p>
                      <a:endParaRPr lang="en-US"/>
                    </a:p>
                  </a:txBody>
                  <a:tcPr/>
                </a:tc>
                <a:tc vMerge="1">
                  <a:txBody>
                    <a:bodyPr/>
                    <a:lstStyle/>
                    <a:p>
                      <a:endParaRPr lang="en-US"/>
                    </a:p>
                  </a:txBody>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Quality</a:t>
                      </a:r>
                    </a:p>
                    <a:p>
                      <a:pPr marL="378000" lvl="1" indent="-252000" algn="l" defTabSz="914400" rtl="0" eaLnBrk="1" fontAlgn="auto" latinLnBrk="0" hangingPunct="1">
                        <a:lnSpc>
                          <a:spcPct val="100000"/>
                        </a:lnSpc>
                        <a:spcBef>
                          <a:spcPts val="0"/>
                        </a:spcBef>
                        <a:spcAft>
                          <a:spcPts val="200"/>
                        </a:spcAft>
                        <a:buClr>
                          <a:srgbClr val="00269E"/>
                        </a:buClr>
                        <a:buFont typeface="Trebuchet MS" panose="020B0603020202020204" pitchFamily="34" charset="0"/>
                        <a:buChar char="•"/>
                      </a:pPr>
                      <a:r>
                        <a:rPr lang="en-US" sz="1400" b="0" i="1" u="none">
                          <a:solidFill>
                            <a:srgbClr val="000000"/>
                          </a:solidFill>
                          <a:latin typeface="+mn-lt"/>
                        </a:rPr>
                        <a:t>~</a:t>
                      </a:r>
                      <a:r>
                        <a:rPr lang="en-US" sz="1400" b="0" i="1" u="none" err="1">
                          <a:solidFill>
                            <a:srgbClr val="000000"/>
                          </a:solidFill>
                          <a:latin typeface="+mn-lt"/>
                        </a:rPr>
                        <a:t>yy</a:t>
                      </a:r>
                      <a:r>
                        <a:rPr lang="en-US" sz="1400" b="0" i="1" u="none">
                          <a:solidFill>
                            <a:srgbClr val="000000"/>
                          </a:solidFill>
                          <a:latin typeface="+mn-lt"/>
                        </a:rPr>
                        <a:t> per quarter</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vMerge="1">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1" i="0" u="none">
                          <a:solidFill>
                            <a:srgbClr val="000000"/>
                          </a:solidFill>
                          <a:latin typeface="+mn-lt"/>
                        </a:rPr>
                        <a:t>Potential training partners </a:t>
                      </a:r>
                      <a:r>
                        <a:rPr lang="en-US" sz="1400" b="0" i="0" u="none">
                          <a:solidFill>
                            <a:srgbClr val="000000"/>
                          </a:solidFill>
                          <a:latin typeface="+mn-lt"/>
                        </a:rPr>
                        <a:t>include: </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Career/Voc. Tech. Edu. (CTE) Programs</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Center for Advanced Manufacturing</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err="1">
                          <a:solidFill>
                            <a:srgbClr val="000000"/>
                          </a:solidFill>
                          <a:latin typeface="+mn-lt"/>
                        </a:rPr>
                        <a:t>MassBioEd</a:t>
                      </a:r>
                      <a:endParaRPr lang="en-US" sz="2000" b="0">
                        <a:solidFill>
                          <a:srgbClr val="000000"/>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27442771"/>
                  </a:ext>
                </a:extLst>
              </a:tr>
              <a:tr h="821639">
                <a:tc>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Incumbent Upskilling</a:t>
                      </a: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i="1"/>
                        <a:t>Current employees fill new roles through training</a:t>
                      </a:r>
                      <a:endParaRPr lang="en-US" sz="1400" b="0" i="0" u="none">
                        <a:solidFill>
                          <a:schemeClr val="tx2"/>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TBD</a:t>
                      </a: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a:spcAft>
                          <a:spcPts val="200"/>
                        </a:spcAft>
                      </a:pPr>
                      <a:endParaRPr lang="en-US" sz="1400" b="0" i="1" u="none">
                        <a:solidFill>
                          <a:schemeClr val="tx1"/>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rgbClr val="000000"/>
                          </a:solidFill>
                          <a:latin typeface="+mn-lt"/>
                        </a:rPr>
                        <a:t>Fund training programs for current employees through the </a:t>
                      </a:r>
                      <a:r>
                        <a:rPr lang="en-US" sz="1400" b="1" i="0" u="none">
                          <a:solidFill>
                            <a:srgbClr val="000000"/>
                          </a:solidFill>
                          <a:latin typeface="+mn-lt"/>
                        </a:rPr>
                        <a:t>Workforce Training Fund Program </a:t>
                      </a:r>
                    </a:p>
                  </a:txBody>
                  <a:tcPr marL="45720" marR="45720" anchor="ctr">
                    <a:lnT w="9525" cap="flat" cmpd="sng" algn="ctr">
                      <a:solidFill>
                        <a:schemeClr val="bg1">
                          <a:lumMod val="65000"/>
                        </a:schemeClr>
                      </a:solidFill>
                      <a:prstDash val="sysDot"/>
                      <a:round/>
                      <a:headEnd type="none" w="med" len="med"/>
                      <a:tailEnd type="none" w="med" len="med"/>
                    </a:lnT>
                    <a:noFill/>
                  </a:tcPr>
                </a:tc>
                <a:extLst>
                  <a:ext uri="{0D108BD9-81ED-4DB2-BD59-A6C34878D82A}">
                    <a16:rowId xmlns:a16="http://schemas.microsoft.com/office/drawing/2014/main" val="2024770616"/>
                  </a:ext>
                </a:extLst>
              </a:tr>
            </a:tbl>
          </a:graphicData>
        </a:graphic>
      </p:graphicFrame>
      <p:sp>
        <p:nvSpPr>
          <p:cNvPr id="14" name="Title 13">
            <a:extLst>
              <a:ext uri="{FF2B5EF4-FFF2-40B4-BE49-F238E27FC236}">
                <a16:creationId xmlns:a16="http://schemas.microsoft.com/office/drawing/2014/main" id="{C42DF239-0405-408C-8329-A56B114848AE}"/>
              </a:ext>
            </a:extLst>
          </p:cNvPr>
          <p:cNvSpPr>
            <a:spLocks noGrp="1"/>
          </p:cNvSpPr>
          <p:nvPr>
            <p:ph type="title"/>
          </p:nvPr>
        </p:nvSpPr>
        <p:spPr>
          <a:xfrm>
            <a:off x="457200" y="537709"/>
            <a:ext cx="10021542" cy="664797"/>
          </a:xfrm>
        </p:spPr>
        <p:txBody>
          <a:bodyPr vert="horz"/>
          <a:lstStyle/>
          <a:p>
            <a:r>
              <a:rPr lang="de-DE"/>
              <a:t>Using your completed </a:t>
            </a:r>
            <a:r>
              <a:rPr lang="en-US"/>
              <a:t>workforce need intake form</a:t>
            </a:r>
            <a:r>
              <a:rPr lang="de-DE"/>
              <a:t>, </a:t>
            </a:r>
            <a:r>
              <a:rPr lang="en-US"/>
              <a:t>your Market Maker / industry partner will determine your best support options</a:t>
            </a:r>
            <a:endParaRPr lang="de-DE"/>
          </a:p>
        </p:txBody>
      </p:sp>
      <p:sp>
        <p:nvSpPr>
          <p:cNvPr id="52" name="Oval 20">
            <a:extLst>
              <a:ext uri="{FF2B5EF4-FFF2-40B4-BE49-F238E27FC236}">
                <a16:creationId xmlns:a16="http://schemas.microsoft.com/office/drawing/2014/main" id="{C90E9087-CDB2-46D6-9111-178B03D6FCC0}"/>
              </a:ext>
            </a:extLst>
          </p:cNvPr>
          <p:cNvSpPr>
            <a:spLocks noChangeAspect="1" noChangeArrowheads="1"/>
          </p:cNvSpPr>
          <p:nvPr/>
        </p:nvSpPr>
        <p:spPr bwMode="auto">
          <a:xfrm>
            <a:off x="447674" y="3200621"/>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1</a:t>
            </a:r>
          </a:p>
        </p:txBody>
      </p:sp>
      <p:sp>
        <p:nvSpPr>
          <p:cNvPr id="54" name="Oval 20">
            <a:extLst>
              <a:ext uri="{FF2B5EF4-FFF2-40B4-BE49-F238E27FC236}">
                <a16:creationId xmlns:a16="http://schemas.microsoft.com/office/drawing/2014/main" id="{641CB9B8-AD55-4F22-A5E9-BE62E2DAD202}"/>
              </a:ext>
            </a:extLst>
          </p:cNvPr>
          <p:cNvSpPr>
            <a:spLocks noChangeAspect="1" noChangeArrowheads="1"/>
          </p:cNvSpPr>
          <p:nvPr/>
        </p:nvSpPr>
        <p:spPr bwMode="auto">
          <a:xfrm>
            <a:off x="447674" y="4773430"/>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2</a:t>
            </a:r>
          </a:p>
        </p:txBody>
      </p:sp>
      <p:sp>
        <p:nvSpPr>
          <p:cNvPr id="55" name="Oval 20">
            <a:extLst>
              <a:ext uri="{FF2B5EF4-FFF2-40B4-BE49-F238E27FC236}">
                <a16:creationId xmlns:a16="http://schemas.microsoft.com/office/drawing/2014/main" id="{D0E1BCBB-0A98-4D7D-B4C8-B41FCA43CE4E}"/>
              </a:ext>
            </a:extLst>
          </p:cNvPr>
          <p:cNvSpPr>
            <a:spLocks noChangeAspect="1" noChangeArrowheads="1"/>
          </p:cNvSpPr>
          <p:nvPr/>
        </p:nvSpPr>
        <p:spPr bwMode="auto">
          <a:xfrm>
            <a:off x="447674" y="5855358"/>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3</a:t>
            </a:r>
          </a:p>
        </p:txBody>
      </p:sp>
      <p:sp>
        <p:nvSpPr>
          <p:cNvPr id="10" name="Rectangle 9">
            <a:extLst>
              <a:ext uri="{FF2B5EF4-FFF2-40B4-BE49-F238E27FC236}">
                <a16:creationId xmlns:a16="http://schemas.microsoft.com/office/drawing/2014/main" id="{6AEA5C33-46DC-42FD-B67F-D917D8992858}"/>
              </a:ext>
            </a:extLst>
          </p:cNvPr>
          <p:cNvSpPr/>
          <p:nvPr/>
        </p:nvSpPr>
        <p:spPr>
          <a:xfrm>
            <a:off x="450555" y="1238242"/>
            <a:ext cx="11109913" cy="781645"/>
          </a:xfrm>
          <a:prstGeom prst="rect">
            <a:avLst/>
          </a:prstGeom>
          <a:solidFill>
            <a:srgbClr val="5BBB2B">
              <a:alpha val="25098"/>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a:solidFill>
                  <a:srgbClr val="000000"/>
                </a:solidFill>
                <a:latin typeface="Slack-Lato"/>
              </a:rPr>
              <a:t>Illustrative - Template to be populated by your Market Maker</a:t>
            </a:r>
          </a:p>
        </p:txBody>
      </p:sp>
      <p:sp>
        <p:nvSpPr>
          <p:cNvPr id="12" name="Textfeld 1">
            <a:extLst>
              <a:ext uri="{FF2B5EF4-FFF2-40B4-BE49-F238E27FC236}">
                <a16:creationId xmlns:a16="http://schemas.microsoft.com/office/drawing/2014/main" id="{6E56B0A5-ACFB-41B7-9FDF-C9551468229A}"/>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 For Market Maker</a:t>
            </a:r>
          </a:p>
        </p:txBody>
      </p:sp>
    </p:spTree>
    <p:extLst>
      <p:ext uri="{BB962C8B-B14F-4D97-AF65-F5344CB8AC3E}">
        <p14:creationId xmlns:p14="http://schemas.microsoft.com/office/powerpoint/2010/main" val="3973062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0DF7CFDD-E908-4930-95A8-BB73F480F5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id="{0DF7CFDD-E908-4930-95A8-BB73F480F5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03" name="Table 4">
            <a:extLst>
              <a:ext uri="{FF2B5EF4-FFF2-40B4-BE49-F238E27FC236}">
                <a16:creationId xmlns:a16="http://schemas.microsoft.com/office/drawing/2014/main" id="{CF4FBAD1-6D01-424C-8338-78F470CC8AC8}"/>
              </a:ext>
            </a:extLst>
          </p:cNvPr>
          <p:cNvGraphicFramePr>
            <a:graphicFrameLocks noGrp="1"/>
          </p:cNvGraphicFramePr>
          <p:nvPr/>
        </p:nvGraphicFramePr>
        <p:xfrm>
          <a:off x="447674" y="2073412"/>
          <a:ext cx="11114929" cy="4381213"/>
        </p:xfrm>
        <a:graphic>
          <a:graphicData uri="http://schemas.openxmlformats.org/drawingml/2006/table">
            <a:tbl>
              <a:tblPr firstRow="1">
                <a:tableStyleId>{2D5ABB26-0587-4C30-8999-92F81FD0307C}</a:tableStyleId>
              </a:tblPr>
              <a:tblGrid>
                <a:gridCol w="2660737">
                  <a:extLst>
                    <a:ext uri="{9D8B030D-6E8A-4147-A177-3AD203B41FA5}">
                      <a16:colId xmlns:a16="http://schemas.microsoft.com/office/drawing/2014/main" val="1900538713"/>
                    </a:ext>
                  </a:extLst>
                </a:gridCol>
                <a:gridCol w="2379024">
                  <a:extLst>
                    <a:ext uri="{9D8B030D-6E8A-4147-A177-3AD203B41FA5}">
                      <a16:colId xmlns:a16="http://schemas.microsoft.com/office/drawing/2014/main" val="3520028257"/>
                    </a:ext>
                  </a:extLst>
                </a:gridCol>
                <a:gridCol w="2255978">
                  <a:extLst>
                    <a:ext uri="{9D8B030D-6E8A-4147-A177-3AD203B41FA5}">
                      <a16:colId xmlns:a16="http://schemas.microsoft.com/office/drawing/2014/main" val="2929062769"/>
                    </a:ext>
                  </a:extLst>
                </a:gridCol>
                <a:gridCol w="3819190">
                  <a:extLst>
                    <a:ext uri="{9D8B030D-6E8A-4147-A177-3AD203B41FA5}">
                      <a16:colId xmlns:a16="http://schemas.microsoft.com/office/drawing/2014/main" val="3561833722"/>
                    </a:ext>
                  </a:extLst>
                </a:gridCol>
              </a:tblGrid>
              <a:tr h="4139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Workforce need</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Number of positions</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Job types</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How the State can support</a:t>
                      </a:r>
                    </a:p>
                  </a:txBody>
                  <a:tcPr marL="45720" marR="45720" anchor="b">
                    <a:lnB w="9525">
                      <a:solidFill>
                        <a:srgbClr val="9A9A9A"/>
                      </a:solidFill>
                      <a:prstDash val="solid"/>
                    </a:lnB>
                    <a:noFill/>
                  </a:tcPr>
                </a:tc>
                <a:extLst>
                  <a:ext uri="{0D108BD9-81ED-4DB2-BD59-A6C34878D82A}">
                    <a16:rowId xmlns:a16="http://schemas.microsoft.com/office/drawing/2014/main" val="4276729819"/>
                  </a:ext>
                </a:extLst>
              </a:tr>
              <a:tr h="1777711">
                <a:tc>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Immediate Hiring</a:t>
                      </a: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Needs</a:t>
                      </a:r>
                      <a:endParaRPr lang="en-US" sz="1100" b="0" i="1" u="none">
                        <a:solidFill>
                          <a:schemeClr val="tx1"/>
                        </a:solidFill>
                        <a:latin typeface="+mn-lt"/>
                      </a:endParaRP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b="0" i="1" u="none">
                          <a:solidFill>
                            <a:schemeClr val="tx1"/>
                          </a:solidFill>
                          <a:latin typeface="+mn-lt"/>
                        </a:rPr>
                        <a:t>Individuals currently available in labor force with the right credentials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15</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Technicians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indent="0" algn="l" rtl="0" eaLnBrk="1" fontAlgn="auto" latinLnBrk="0" hangingPunct="1">
                        <a:lnSpc>
                          <a:spcPct val="100000"/>
                        </a:lnSpc>
                        <a:spcBef>
                          <a:spcPts val="0"/>
                        </a:spcBef>
                        <a:spcAft>
                          <a:spcPts val="200"/>
                        </a:spcAft>
                      </a:pPr>
                      <a:r>
                        <a:rPr lang="en-US" sz="1400" b="1" i="0" u="none">
                          <a:solidFill>
                            <a:schemeClr val="tx1"/>
                          </a:solidFill>
                          <a:latin typeface="+mn-lt"/>
                        </a:rPr>
                        <a:t>MassHire</a:t>
                      </a:r>
                    </a:p>
                    <a:p>
                      <a:pPr marL="324000" lvl="1" indent="-216000" algn="l" defTabSz="914400" rtl="0" eaLnBrk="1" fontAlgn="auto" latinLnBrk="0" hangingPunct="1">
                        <a:lnSpc>
                          <a:spcPct val="100000"/>
                        </a:lnSpc>
                        <a:spcBef>
                          <a:spcPts val="0"/>
                        </a:spcBef>
                        <a:spcAft>
                          <a:spcPts val="200"/>
                        </a:spcAft>
                        <a:buClr>
                          <a:schemeClr val="tx2"/>
                        </a:buClr>
                        <a:buFont typeface="Trebuchet MS" panose="020B0603020202020204" pitchFamily="34" charset="0"/>
                        <a:buChar char="•"/>
                      </a:pPr>
                      <a:r>
                        <a:rPr lang="en-US" sz="1400" b="0" i="0" u="none" strike="noStrike" kern="1200">
                          <a:solidFill>
                            <a:schemeClr val="tx1"/>
                          </a:solidFill>
                          <a:effectLst/>
                          <a:latin typeface="+mn-lt"/>
                        </a:rPr>
                        <a:t>UI profiles identified from ~500k UI claimants based on location, skills, &amp; previous experience</a:t>
                      </a:r>
                    </a:p>
                    <a:p>
                      <a:pPr marL="324000" lvl="1" indent="-216000" algn="l" defTabSz="914400" rtl="0" eaLnBrk="1" fontAlgn="auto" latinLnBrk="0" hangingPunct="1">
                        <a:lnSpc>
                          <a:spcPct val="100000"/>
                        </a:lnSpc>
                        <a:spcBef>
                          <a:spcPts val="0"/>
                        </a:spcBef>
                        <a:spcAft>
                          <a:spcPts val="200"/>
                        </a:spcAft>
                        <a:buClr>
                          <a:schemeClr val="tx2"/>
                        </a:buClr>
                        <a:buFont typeface="Trebuchet MS" panose="020B0603020202020204" pitchFamily="34" charset="0"/>
                        <a:buChar char="•"/>
                      </a:pPr>
                      <a:endParaRPr lang="en-US" sz="1400" b="0" i="0" u="none" strike="noStrike" kern="1200" baseline="30000">
                        <a:solidFill>
                          <a:schemeClr val="tx1"/>
                        </a:solidFill>
                        <a:effectLst/>
                        <a:latin typeface="+mn-lt"/>
                      </a:endParaRPr>
                    </a:p>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400" b="1" i="0" u="none" strike="noStrike" kern="1200">
                          <a:solidFill>
                            <a:srgbClr val="000000"/>
                          </a:solidFill>
                          <a:effectLst/>
                          <a:latin typeface="+mn-lt"/>
                        </a:rPr>
                        <a:t>Graduating trained students </a:t>
                      </a:r>
                      <a:r>
                        <a:rPr lang="en-US" sz="1400" b="0" i="0" u="none" strike="noStrike" kern="1200">
                          <a:solidFill>
                            <a:srgbClr val="000000"/>
                          </a:solidFill>
                          <a:effectLst/>
                          <a:latin typeface="+mn-lt"/>
                        </a:rPr>
                        <a:t>from CTE schools, community colleges, and training programs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15012287"/>
                  </a:ext>
                </a:extLst>
              </a:tr>
              <a:tr h="671109">
                <a:tc rowSpan="2">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Future Pipeline</a:t>
                      </a:r>
                      <a:endParaRPr lang="en-US" sz="1200" i="1"/>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i="1"/>
                        <a:t>Individuals with specific credentials not available in labor force today</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TBD</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Technicians</a:t>
                      </a:r>
                    </a:p>
                    <a:p>
                      <a:pPr marL="378000" lvl="1" indent="-252000" algn="l" defTabSz="914400" rtl="0" eaLnBrk="1" fontAlgn="auto" latinLnBrk="0" hangingPunct="1">
                        <a:lnSpc>
                          <a:spcPct val="100000"/>
                        </a:lnSpc>
                        <a:spcBef>
                          <a:spcPts val="0"/>
                        </a:spcBef>
                        <a:spcAft>
                          <a:spcPts val="200"/>
                        </a:spcAft>
                        <a:buClr>
                          <a:srgbClr val="00269E"/>
                        </a:buClr>
                        <a:buFont typeface="Trebuchet MS" panose="020B0603020202020204" pitchFamily="34" charset="0"/>
                        <a:buChar char="•"/>
                      </a:pPr>
                      <a:r>
                        <a:rPr lang="en-US" sz="1400" b="0" i="1" u="none">
                          <a:solidFill>
                            <a:srgbClr val="000000"/>
                          </a:solidFill>
                          <a:latin typeface="+mn-lt"/>
                        </a:rPr>
                        <a:t>~xx per quarter</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rowSpan="2">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1" i="0" u="none">
                          <a:solidFill>
                            <a:srgbClr val="000000"/>
                          </a:solidFill>
                          <a:latin typeface="+mn-lt"/>
                        </a:rPr>
                        <a:t>Education / training partners </a:t>
                      </a:r>
                      <a:r>
                        <a:rPr lang="en-US" sz="1400" b="0" i="0" u="none">
                          <a:solidFill>
                            <a:srgbClr val="000000"/>
                          </a:solidFill>
                          <a:latin typeface="+mn-lt"/>
                        </a:rPr>
                        <a:t>to partner with: </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Career/Voc. Tech. Edu. (CTE) Programs</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Community college programs</a:t>
                      </a:r>
                    </a:p>
                    <a:p>
                      <a:pPr marL="378000" marR="0" lvl="1" indent="-2520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u="none">
                          <a:solidFill>
                            <a:srgbClr val="000000"/>
                          </a:solidFill>
                          <a:latin typeface="+mn-lt"/>
                        </a:rPr>
                        <a:t>Private training partners</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12487155"/>
                  </a:ext>
                </a:extLst>
              </a:tr>
              <a:tr h="671109">
                <a:tc vMerge="1">
                  <a:txBody>
                    <a:bodyPr/>
                    <a:lstStyle/>
                    <a:p>
                      <a:endParaRPr lang="en-US"/>
                    </a:p>
                  </a:txBody>
                  <a:tcPr/>
                </a:tc>
                <a:tc vMerge="1">
                  <a:txBody>
                    <a:bodyPr/>
                    <a:lstStyle/>
                    <a:p>
                      <a:endParaRPr lang="en-US"/>
                    </a:p>
                  </a:txBody>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Quality</a:t>
                      </a:r>
                    </a:p>
                    <a:p>
                      <a:pPr marL="378000" lvl="1" indent="-252000" algn="l" defTabSz="914400" rtl="0" eaLnBrk="1" fontAlgn="auto" latinLnBrk="0" hangingPunct="1">
                        <a:lnSpc>
                          <a:spcPct val="100000"/>
                        </a:lnSpc>
                        <a:spcBef>
                          <a:spcPts val="0"/>
                        </a:spcBef>
                        <a:spcAft>
                          <a:spcPts val="200"/>
                        </a:spcAft>
                        <a:buClr>
                          <a:srgbClr val="00269E"/>
                        </a:buClr>
                        <a:buFont typeface="Trebuchet MS" panose="020B0603020202020204" pitchFamily="34" charset="0"/>
                        <a:buChar char="•"/>
                      </a:pPr>
                      <a:r>
                        <a:rPr lang="en-US" sz="1400" b="0" i="1" u="none">
                          <a:solidFill>
                            <a:srgbClr val="000000"/>
                          </a:solidFill>
                          <a:latin typeface="+mn-lt"/>
                        </a:rPr>
                        <a:t>~</a:t>
                      </a:r>
                      <a:r>
                        <a:rPr lang="en-US" sz="1400" b="0" i="1" u="none" err="1">
                          <a:solidFill>
                            <a:srgbClr val="000000"/>
                          </a:solidFill>
                          <a:latin typeface="+mn-lt"/>
                        </a:rPr>
                        <a:t>yy</a:t>
                      </a:r>
                      <a:r>
                        <a:rPr lang="en-US" sz="1400" b="0" i="1" u="none">
                          <a:solidFill>
                            <a:srgbClr val="000000"/>
                          </a:solidFill>
                          <a:latin typeface="+mn-lt"/>
                        </a:rPr>
                        <a:t> per quarter</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vMerge="1">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1" i="0" u="none">
                          <a:solidFill>
                            <a:srgbClr val="000000"/>
                          </a:solidFill>
                          <a:latin typeface="+mn-lt"/>
                        </a:rPr>
                        <a:t>Potential training partners </a:t>
                      </a:r>
                      <a:r>
                        <a:rPr lang="en-US" sz="1400" b="0" i="0" u="none">
                          <a:solidFill>
                            <a:srgbClr val="000000"/>
                          </a:solidFill>
                          <a:latin typeface="+mn-lt"/>
                        </a:rPr>
                        <a:t>include: </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Career/Voc. Tech. Edu. (CTE) Programs</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Center for Advanced Manufacturing</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err="1">
                          <a:solidFill>
                            <a:srgbClr val="000000"/>
                          </a:solidFill>
                          <a:latin typeface="+mn-lt"/>
                        </a:rPr>
                        <a:t>MassBioEd</a:t>
                      </a:r>
                      <a:endParaRPr lang="en-US" sz="2000" b="0">
                        <a:solidFill>
                          <a:srgbClr val="000000"/>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27442771"/>
                  </a:ext>
                </a:extLst>
              </a:tr>
              <a:tr h="821639">
                <a:tc>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Incumbent Upskilling</a:t>
                      </a: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i="1"/>
                        <a:t>Current employees fill new roles through training</a:t>
                      </a:r>
                      <a:endParaRPr lang="en-US" sz="1400" b="0" i="0" u="none">
                        <a:solidFill>
                          <a:schemeClr val="tx2"/>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TBD</a:t>
                      </a: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a:spcAft>
                          <a:spcPts val="200"/>
                        </a:spcAft>
                      </a:pPr>
                      <a:endParaRPr lang="en-US" sz="1400" b="0" i="1" u="none">
                        <a:solidFill>
                          <a:schemeClr val="tx1"/>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rgbClr val="000000"/>
                          </a:solidFill>
                          <a:latin typeface="+mn-lt"/>
                        </a:rPr>
                        <a:t>Fund training programs for current employees through the </a:t>
                      </a:r>
                      <a:r>
                        <a:rPr lang="en-US" sz="1400" b="1" i="0" u="none">
                          <a:solidFill>
                            <a:srgbClr val="000000"/>
                          </a:solidFill>
                          <a:latin typeface="+mn-lt"/>
                        </a:rPr>
                        <a:t>Workforce Training Fund Program </a:t>
                      </a:r>
                    </a:p>
                  </a:txBody>
                  <a:tcPr marL="45720" marR="45720" anchor="ctr">
                    <a:lnT w="9525" cap="flat" cmpd="sng" algn="ctr">
                      <a:solidFill>
                        <a:schemeClr val="bg1">
                          <a:lumMod val="65000"/>
                        </a:schemeClr>
                      </a:solidFill>
                      <a:prstDash val="sysDot"/>
                      <a:round/>
                      <a:headEnd type="none" w="med" len="med"/>
                      <a:tailEnd type="none" w="med" len="med"/>
                    </a:lnT>
                    <a:noFill/>
                  </a:tcPr>
                </a:tc>
                <a:extLst>
                  <a:ext uri="{0D108BD9-81ED-4DB2-BD59-A6C34878D82A}">
                    <a16:rowId xmlns:a16="http://schemas.microsoft.com/office/drawing/2014/main" val="2024770616"/>
                  </a:ext>
                </a:extLst>
              </a:tr>
            </a:tbl>
          </a:graphicData>
        </a:graphic>
      </p:graphicFrame>
      <p:sp>
        <p:nvSpPr>
          <p:cNvPr id="14" name="Title 13">
            <a:extLst>
              <a:ext uri="{FF2B5EF4-FFF2-40B4-BE49-F238E27FC236}">
                <a16:creationId xmlns:a16="http://schemas.microsoft.com/office/drawing/2014/main" id="{C42DF239-0405-408C-8329-A56B114848AE}"/>
              </a:ext>
            </a:extLst>
          </p:cNvPr>
          <p:cNvSpPr>
            <a:spLocks noGrp="1"/>
          </p:cNvSpPr>
          <p:nvPr>
            <p:ph type="title"/>
          </p:nvPr>
        </p:nvSpPr>
        <p:spPr>
          <a:xfrm>
            <a:off x="457200" y="537709"/>
            <a:ext cx="10021542" cy="664797"/>
          </a:xfrm>
        </p:spPr>
        <p:txBody>
          <a:bodyPr vert="horz"/>
          <a:lstStyle/>
          <a:p>
            <a:r>
              <a:rPr lang="de-DE"/>
              <a:t>Using your completed </a:t>
            </a:r>
            <a:r>
              <a:rPr lang="en-US"/>
              <a:t>workforce need intake form</a:t>
            </a:r>
            <a:r>
              <a:rPr lang="de-DE"/>
              <a:t>, </a:t>
            </a:r>
            <a:r>
              <a:rPr lang="en-US"/>
              <a:t>your Market Maker / industry partner will determine your best support options</a:t>
            </a:r>
            <a:endParaRPr lang="de-DE"/>
          </a:p>
        </p:txBody>
      </p:sp>
      <p:sp>
        <p:nvSpPr>
          <p:cNvPr id="52" name="Oval 20">
            <a:extLst>
              <a:ext uri="{FF2B5EF4-FFF2-40B4-BE49-F238E27FC236}">
                <a16:creationId xmlns:a16="http://schemas.microsoft.com/office/drawing/2014/main" id="{C90E9087-CDB2-46D6-9111-178B03D6FCC0}"/>
              </a:ext>
            </a:extLst>
          </p:cNvPr>
          <p:cNvSpPr>
            <a:spLocks noChangeAspect="1" noChangeArrowheads="1"/>
          </p:cNvSpPr>
          <p:nvPr/>
        </p:nvSpPr>
        <p:spPr bwMode="auto">
          <a:xfrm>
            <a:off x="447674" y="3200621"/>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1</a:t>
            </a:r>
          </a:p>
        </p:txBody>
      </p:sp>
      <p:sp>
        <p:nvSpPr>
          <p:cNvPr id="54" name="Oval 20">
            <a:extLst>
              <a:ext uri="{FF2B5EF4-FFF2-40B4-BE49-F238E27FC236}">
                <a16:creationId xmlns:a16="http://schemas.microsoft.com/office/drawing/2014/main" id="{641CB9B8-AD55-4F22-A5E9-BE62E2DAD202}"/>
              </a:ext>
            </a:extLst>
          </p:cNvPr>
          <p:cNvSpPr>
            <a:spLocks noChangeAspect="1" noChangeArrowheads="1"/>
          </p:cNvSpPr>
          <p:nvPr/>
        </p:nvSpPr>
        <p:spPr bwMode="auto">
          <a:xfrm>
            <a:off x="447674" y="4773430"/>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2</a:t>
            </a:r>
          </a:p>
        </p:txBody>
      </p:sp>
      <p:sp>
        <p:nvSpPr>
          <p:cNvPr id="55" name="Oval 20">
            <a:extLst>
              <a:ext uri="{FF2B5EF4-FFF2-40B4-BE49-F238E27FC236}">
                <a16:creationId xmlns:a16="http://schemas.microsoft.com/office/drawing/2014/main" id="{D0E1BCBB-0A98-4D7D-B4C8-B41FCA43CE4E}"/>
              </a:ext>
            </a:extLst>
          </p:cNvPr>
          <p:cNvSpPr>
            <a:spLocks noChangeAspect="1" noChangeArrowheads="1"/>
          </p:cNvSpPr>
          <p:nvPr/>
        </p:nvSpPr>
        <p:spPr bwMode="auto">
          <a:xfrm>
            <a:off x="447674" y="5855358"/>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3</a:t>
            </a:r>
          </a:p>
        </p:txBody>
      </p:sp>
      <p:sp>
        <p:nvSpPr>
          <p:cNvPr id="10" name="Rectangle 9">
            <a:extLst>
              <a:ext uri="{FF2B5EF4-FFF2-40B4-BE49-F238E27FC236}">
                <a16:creationId xmlns:a16="http://schemas.microsoft.com/office/drawing/2014/main" id="{6AEA5C33-46DC-42FD-B67F-D917D8992858}"/>
              </a:ext>
            </a:extLst>
          </p:cNvPr>
          <p:cNvSpPr/>
          <p:nvPr/>
        </p:nvSpPr>
        <p:spPr>
          <a:xfrm>
            <a:off x="450555" y="1238242"/>
            <a:ext cx="11109913" cy="781645"/>
          </a:xfrm>
          <a:prstGeom prst="rect">
            <a:avLst/>
          </a:prstGeom>
          <a:solidFill>
            <a:srgbClr val="5BBB2B">
              <a:alpha val="25098"/>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a:solidFill>
                  <a:srgbClr val="000000"/>
                </a:solidFill>
                <a:latin typeface="Slack-Lato"/>
              </a:rPr>
              <a:t>Illustrative - Template to be populated by Market Maker &amp; industry partner</a:t>
            </a:r>
          </a:p>
        </p:txBody>
      </p:sp>
      <p:sp>
        <p:nvSpPr>
          <p:cNvPr id="12" name="Textfeld 1">
            <a:extLst>
              <a:ext uri="{FF2B5EF4-FFF2-40B4-BE49-F238E27FC236}">
                <a16:creationId xmlns:a16="http://schemas.microsoft.com/office/drawing/2014/main" id="{6E56B0A5-ACFB-41B7-9FDF-C9551468229A}"/>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 For Industry Partner</a:t>
            </a:r>
          </a:p>
        </p:txBody>
      </p:sp>
    </p:spTree>
    <p:extLst>
      <p:ext uri="{BB962C8B-B14F-4D97-AF65-F5344CB8AC3E}">
        <p14:creationId xmlns:p14="http://schemas.microsoft.com/office/powerpoint/2010/main" val="2819901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558C51-5A70-4815-B4C6-5ED22518DC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4" name="Object 3" hidden="1">
                        <a:extLst>
                          <a:ext uri="{FF2B5EF4-FFF2-40B4-BE49-F238E27FC236}">
                            <a16:creationId xmlns:a16="http://schemas.microsoft.com/office/drawing/2014/main" id="{DF558C51-5A70-4815-B4C6-5ED22518D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itle 1">
            <a:extLst>
              <a:ext uri="{FF2B5EF4-FFF2-40B4-BE49-F238E27FC236}">
                <a16:creationId xmlns:a16="http://schemas.microsoft.com/office/drawing/2014/main" id="{DB564843-44B5-464C-8204-10DF15BB1BD9}"/>
              </a:ext>
            </a:extLst>
          </p:cNvPr>
          <p:cNvSpPr txBox="1">
            <a:spLocks/>
          </p:cNvSpPr>
          <p:nvPr/>
        </p:nvSpPr>
        <p:spPr>
          <a:xfrm>
            <a:off x="453259" y="2771844"/>
            <a:ext cx="2478638" cy="1314311"/>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sz="3200" b="1" kern="1200" baseline="0">
                <a:solidFill>
                  <a:srgbClr val="FFFFFF"/>
                </a:solidFill>
                <a:latin typeface="+mj-lt"/>
                <a:ea typeface="+mj-ea"/>
                <a:cs typeface="+mj-cs"/>
                <a:sym typeface="+mj-lt"/>
              </a:defRPr>
            </a:lvl1pPr>
          </a:lstStyle>
          <a:p>
            <a:r>
              <a:rPr lang="en-US" sz="2400"/>
              <a:t>For discussion</a:t>
            </a:r>
          </a:p>
        </p:txBody>
      </p:sp>
      <p:sp>
        <p:nvSpPr>
          <p:cNvPr id="23" name="TextBox 22">
            <a:extLst>
              <a:ext uri="{FF2B5EF4-FFF2-40B4-BE49-F238E27FC236}">
                <a16:creationId xmlns:a16="http://schemas.microsoft.com/office/drawing/2014/main" id="{A0E961C1-4F61-4EE2-AEA3-0F95DECC758B}"/>
              </a:ext>
            </a:extLst>
          </p:cNvPr>
          <p:cNvSpPr txBox="1"/>
          <p:nvPr/>
        </p:nvSpPr>
        <p:spPr>
          <a:xfrm>
            <a:off x="4342337" y="1166842"/>
            <a:ext cx="6401962" cy="452431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91600" lvl="1" indent="-194400" fontAlgn="ctr">
              <a:buClr>
                <a:srgbClr val="00269E"/>
              </a:buClr>
              <a:buFont typeface="Trebuchet MS" panose="020B0603020202020204" pitchFamily="34" charset="0"/>
              <a:buChar char="•"/>
            </a:pPr>
            <a:r>
              <a:rPr lang="en-US">
                <a:solidFill>
                  <a:srgbClr val="000000"/>
                </a:solidFill>
                <a:latin typeface="Arial" panose="020B0604020202020204" pitchFamily="34" charset="0"/>
              </a:rPr>
              <a:t>What types of jobs have been toughest to fill and why?</a:t>
            </a:r>
          </a:p>
          <a:p>
            <a:pPr marL="291600" lvl="1" indent="-194400" fontAlgn="ctr">
              <a:buClr>
                <a:srgbClr val="00269E"/>
              </a:buClr>
              <a:buFont typeface="Trebuchet MS" panose="020B0603020202020204" pitchFamily="34" charset="0"/>
              <a:buChar char="•"/>
            </a:pPr>
            <a:endParaRPr lang="en-US">
              <a:solidFill>
                <a:srgbClr val="000000"/>
              </a:solidFill>
              <a:effectLst/>
              <a:latin typeface="Arial" panose="020B0604020202020204" pitchFamily="34" charset="0"/>
            </a:endParaRPr>
          </a:p>
          <a:p>
            <a:pPr marL="291600" lvl="1" indent="-194400" fontAlgn="ctr">
              <a:buClr>
                <a:srgbClr val="00269E"/>
              </a:buClr>
              <a:buFont typeface="Trebuchet MS" panose="020B0603020202020204" pitchFamily="34" charset="0"/>
              <a:buChar char="•"/>
            </a:pPr>
            <a:endParaRPr lang="en-US">
              <a:solidFill>
                <a:srgbClr val="000000"/>
              </a:solidFill>
              <a:effectLst/>
              <a:latin typeface="Arial" panose="020B0604020202020204" pitchFamily="34" charset="0"/>
            </a:endParaRPr>
          </a:p>
          <a:p>
            <a:pPr marL="291600" lvl="1" indent="-194400" fontAlgn="ctr">
              <a:buClr>
                <a:srgbClr val="00269E"/>
              </a:buClr>
              <a:buFont typeface="Trebuchet MS" panose="020B0603020202020204" pitchFamily="34" charset="0"/>
              <a:buChar char="•"/>
            </a:pPr>
            <a:r>
              <a:rPr lang="en-US">
                <a:solidFill>
                  <a:srgbClr val="000000"/>
                </a:solidFill>
                <a:latin typeface="Arial" panose="020B0604020202020204" pitchFamily="34" charset="0"/>
              </a:rPr>
              <a:t>Do these jobs have regular pipeline needs each quarter?</a:t>
            </a:r>
          </a:p>
          <a:p>
            <a:pPr marL="291600" lvl="1" indent="-194400" fontAlgn="ctr">
              <a:buClr>
                <a:srgbClr val="00269E"/>
              </a:buClr>
              <a:buFont typeface="Trebuchet MS" panose="020B0603020202020204" pitchFamily="34" charset="0"/>
              <a:buChar char="•"/>
            </a:pPr>
            <a:endParaRPr lang="en-US">
              <a:solidFill>
                <a:srgbClr val="000000"/>
              </a:solidFill>
              <a:effectLst/>
              <a:latin typeface="Arial" panose="020B0604020202020204" pitchFamily="34" charset="0"/>
            </a:endParaRPr>
          </a:p>
          <a:p>
            <a:pPr marL="291600" lvl="1" indent="-194400" fontAlgn="ctr">
              <a:buClr>
                <a:srgbClr val="00269E"/>
              </a:buClr>
              <a:buFont typeface="Trebuchet MS" panose="020B0603020202020204" pitchFamily="34" charset="0"/>
              <a:buChar char="•"/>
            </a:pPr>
            <a:endParaRPr lang="en-US">
              <a:solidFill>
                <a:srgbClr val="000000"/>
              </a:solidFill>
              <a:effectLst/>
              <a:latin typeface="Arial" panose="020B0604020202020204" pitchFamily="34" charset="0"/>
            </a:endParaRPr>
          </a:p>
          <a:p>
            <a:pPr marL="291600" lvl="1" indent="-194400" fontAlgn="ctr">
              <a:buClr>
                <a:srgbClr val="00269E"/>
              </a:buClr>
              <a:buFont typeface="Trebuchet MS" panose="020B0603020202020204" pitchFamily="34" charset="0"/>
              <a:buChar char="•"/>
            </a:pPr>
            <a:r>
              <a:rPr lang="en-US">
                <a:solidFill>
                  <a:srgbClr val="000000"/>
                </a:solidFill>
                <a:latin typeface="Arial" panose="020B0604020202020204" pitchFamily="34" charset="0"/>
              </a:rPr>
              <a:t>Do you currently collaborate with the MassHire on workforce needs?</a:t>
            </a:r>
          </a:p>
          <a:p>
            <a:pPr marL="291600" lvl="1" indent="-194400" fontAlgn="ctr">
              <a:buClr>
                <a:srgbClr val="00269E"/>
              </a:buClr>
              <a:buFont typeface="Trebuchet MS" panose="020B0603020202020204" pitchFamily="34" charset="0"/>
              <a:buChar char="•"/>
            </a:pPr>
            <a:endParaRPr lang="en-US">
              <a:solidFill>
                <a:srgbClr val="000000"/>
              </a:solidFill>
              <a:latin typeface="Arial" panose="020B0604020202020204" pitchFamily="34" charset="0"/>
            </a:endParaRPr>
          </a:p>
          <a:p>
            <a:pPr marL="291600" lvl="1" indent="-194400" fontAlgn="ctr">
              <a:buClr>
                <a:srgbClr val="00269E"/>
              </a:buClr>
              <a:buFont typeface="Trebuchet MS" panose="020B0603020202020204" pitchFamily="34" charset="0"/>
              <a:buChar char="•"/>
            </a:pPr>
            <a:endParaRPr lang="en-US">
              <a:solidFill>
                <a:srgbClr val="000000"/>
              </a:solidFill>
              <a:latin typeface="Arial" panose="020B0604020202020204" pitchFamily="34" charset="0"/>
            </a:endParaRPr>
          </a:p>
          <a:p>
            <a:pPr marL="291600" lvl="1" indent="-194400" fontAlgn="ctr">
              <a:buClr>
                <a:srgbClr val="00269E"/>
              </a:buClr>
              <a:buFont typeface="Trebuchet MS" panose="020B0603020202020204" pitchFamily="34" charset="0"/>
              <a:buChar char="•"/>
            </a:pPr>
            <a:r>
              <a:rPr lang="en-US">
                <a:solidFill>
                  <a:srgbClr val="000000"/>
                </a:solidFill>
                <a:latin typeface="Arial" panose="020B0604020202020204" pitchFamily="34" charset="0"/>
              </a:rPr>
              <a:t>Are you currently partnered with any training or education providers?</a:t>
            </a:r>
          </a:p>
          <a:p>
            <a:pPr marL="291600" lvl="1" indent="-194400" fontAlgn="ctr">
              <a:buClr>
                <a:srgbClr val="00269E"/>
              </a:buClr>
              <a:buFont typeface="Trebuchet MS" panose="020B0603020202020204" pitchFamily="34" charset="0"/>
              <a:buChar char="•"/>
            </a:pPr>
            <a:endParaRPr lang="en-US">
              <a:solidFill>
                <a:srgbClr val="000000"/>
              </a:solidFill>
              <a:effectLst/>
              <a:latin typeface="Arial" panose="020B0604020202020204" pitchFamily="34" charset="0"/>
            </a:endParaRPr>
          </a:p>
          <a:p>
            <a:pPr marL="291600" lvl="1" indent="-194400" fontAlgn="ctr">
              <a:buClr>
                <a:srgbClr val="00269E"/>
              </a:buClr>
              <a:buFont typeface="Trebuchet MS" panose="020B0603020202020204" pitchFamily="34" charset="0"/>
              <a:buChar char="•"/>
            </a:pPr>
            <a:endParaRPr lang="en-US">
              <a:solidFill>
                <a:srgbClr val="000000"/>
              </a:solidFill>
              <a:latin typeface="Arial" panose="020B0604020202020204" pitchFamily="34" charset="0"/>
            </a:endParaRPr>
          </a:p>
          <a:p>
            <a:pPr marL="291600" lvl="1" indent="-194400" fontAlgn="ctr">
              <a:buClr>
                <a:srgbClr val="00269E"/>
              </a:buClr>
              <a:buFont typeface="Trebuchet MS" panose="020B0603020202020204" pitchFamily="34" charset="0"/>
              <a:buChar char="•"/>
            </a:pPr>
            <a:r>
              <a:rPr lang="en-US">
                <a:solidFill>
                  <a:srgbClr val="000000"/>
                </a:solidFill>
                <a:effectLst/>
                <a:latin typeface="Arial" panose="020B0604020202020204" pitchFamily="34" charset="0"/>
              </a:rPr>
              <a:t>Do you feel comfortable partnering with other employers in order to access new grants?</a:t>
            </a:r>
          </a:p>
        </p:txBody>
      </p:sp>
      <p:sp>
        <p:nvSpPr>
          <p:cNvPr id="26" name="Textfeld 1">
            <a:extLst>
              <a:ext uri="{FF2B5EF4-FFF2-40B4-BE49-F238E27FC236}">
                <a16:creationId xmlns:a16="http://schemas.microsoft.com/office/drawing/2014/main" id="{70D056FE-FFC3-4DC1-9B92-D7BBA39A3FCB}"/>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3431724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F43E95B-0E90-4DD7-9E05-589850E2C2EF}"/>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DF558C51-5A70-4815-B4C6-5ED22518DC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4" name="Object 3" hidden="1">
                        <a:extLst>
                          <a:ext uri="{FF2B5EF4-FFF2-40B4-BE49-F238E27FC236}">
                            <a16:creationId xmlns:a16="http://schemas.microsoft.com/office/drawing/2014/main" id="{DF558C51-5A70-4815-B4C6-5ED22518DC1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96BED318-F343-43E6-B5C2-52912BC1A04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91"/>
          <a:stretch/>
        </p:blipFill>
        <p:spPr>
          <a:xfrm>
            <a:off x="-1092" y="-18613"/>
            <a:ext cx="4076700" cy="6876613"/>
          </a:xfrm>
          <a:prstGeom prst="rect">
            <a:avLst/>
          </a:prstGeom>
        </p:spPr>
      </p:pic>
      <p:sp>
        <p:nvSpPr>
          <p:cNvPr id="24" name="Overlay">
            <a:extLst>
              <a:ext uri="{FF2B5EF4-FFF2-40B4-BE49-F238E27FC236}">
                <a16:creationId xmlns:a16="http://schemas.microsoft.com/office/drawing/2014/main" id="{7D8D6DDD-231B-4435-8422-58625AC2161D}"/>
              </a:ext>
            </a:extLst>
          </p:cNvPr>
          <p:cNvSpPr/>
          <p:nvPr>
            <p:custDataLst>
              <p:tags r:id="rId2"/>
            </p:custDataLst>
          </p:nvPr>
        </p:nvSpPr>
        <p:spPr>
          <a:xfrm>
            <a:off x="-1092" y="-7980"/>
            <a:ext cx="4076700" cy="6855347"/>
          </a:xfrm>
          <a:prstGeom prst="rect">
            <a:avLst/>
          </a:prstGeom>
          <a:solidFill>
            <a:srgbClr val="000000">
              <a:alpha val="5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Karla" pitchFamily="2" charset="0"/>
            </a:endParaRPr>
          </a:p>
        </p:txBody>
      </p:sp>
      <p:sp>
        <p:nvSpPr>
          <p:cNvPr id="2" name="Title 1">
            <a:extLst>
              <a:ext uri="{FF2B5EF4-FFF2-40B4-BE49-F238E27FC236}">
                <a16:creationId xmlns:a16="http://schemas.microsoft.com/office/drawing/2014/main" id="{DA1626DD-BF91-4AB2-B989-4F2692E38C70}"/>
              </a:ext>
            </a:extLst>
          </p:cNvPr>
          <p:cNvSpPr>
            <a:spLocks noGrp="1"/>
          </p:cNvSpPr>
          <p:nvPr>
            <p:ph type="title"/>
          </p:nvPr>
        </p:nvSpPr>
        <p:spPr/>
        <p:txBody>
          <a:bodyPr vert="horz"/>
          <a:lstStyle/>
          <a:p>
            <a:r>
              <a:rPr lang="en-US" sz="2400"/>
              <a:t>Next steps</a:t>
            </a:r>
          </a:p>
        </p:txBody>
      </p:sp>
      <p:graphicFrame>
        <p:nvGraphicFramePr>
          <p:cNvPr id="5" name="Table 6">
            <a:extLst>
              <a:ext uri="{FF2B5EF4-FFF2-40B4-BE49-F238E27FC236}">
                <a16:creationId xmlns:a16="http://schemas.microsoft.com/office/drawing/2014/main" id="{9C18D813-1CEA-41D3-97D5-08493E520187}"/>
              </a:ext>
            </a:extLst>
          </p:cNvPr>
          <p:cNvGraphicFramePr>
            <a:graphicFrameLocks noGrp="1"/>
          </p:cNvGraphicFramePr>
          <p:nvPr>
            <p:extLst>
              <p:ext uri="{D42A27DB-BD31-4B8C-83A1-F6EECF244321}">
                <p14:modId xmlns:p14="http://schemas.microsoft.com/office/powerpoint/2010/main" val="145025170"/>
              </p:ext>
            </p:extLst>
          </p:nvPr>
        </p:nvGraphicFramePr>
        <p:xfrm>
          <a:off x="4574983" y="2708489"/>
          <a:ext cx="6656233" cy="1396064"/>
        </p:xfrm>
        <a:graphic>
          <a:graphicData uri="http://schemas.openxmlformats.org/drawingml/2006/table">
            <a:tbl>
              <a:tblPr firstRow="1" bandRow="1">
                <a:tableStyleId>{2D5ABB26-0587-4C30-8999-92F81FD0307C}</a:tableStyleId>
              </a:tblPr>
              <a:tblGrid>
                <a:gridCol w="6656233">
                  <a:extLst>
                    <a:ext uri="{9D8B030D-6E8A-4147-A177-3AD203B41FA5}">
                      <a16:colId xmlns:a16="http://schemas.microsoft.com/office/drawing/2014/main" val="217655520"/>
                    </a:ext>
                  </a:extLst>
                </a:gridCol>
              </a:tblGrid>
              <a:tr h="698032">
                <a:tc>
                  <a:txBody>
                    <a:bodyPr/>
                    <a:lstStyle/>
                    <a:p>
                      <a:pPr marL="457200" lvl="1" indent="0" algn="l" rtl="0" eaLnBrk="1" latinLnBrk="0" hangingPunct="1">
                        <a:lnSpc>
                          <a:spcPct val="100000"/>
                        </a:lnSpc>
                        <a:spcAft>
                          <a:spcPts val="0"/>
                        </a:spcAft>
                        <a:buClrTx/>
                        <a:buFont typeface="Trebuchet MS" panose="020B0603020202020204" pitchFamily="34" charset="0"/>
                        <a:buChar char="​"/>
                      </a:pPr>
                      <a:r>
                        <a:rPr lang="en-US" sz="1400" kern="1200">
                          <a:solidFill>
                            <a:srgbClr val="000000"/>
                          </a:solidFill>
                          <a:latin typeface="+mn-lt"/>
                          <a:ea typeface="+mn-ea"/>
                          <a:cs typeface="+mn-cs"/>
                        </a:rPr>
                        <a:t>Market Maker to share workforce needs intake form for completion and find time for next meeting</a:t>
                      </a:r>
                    </a:p>
                  </a:txBody>
                  <a:tcPr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80309823"/>
                  </a:ext>
                </a:extLst>
              </a:tr>
              <a:tr h="698032">
                <a:tc>
                  <a:txBody>
                    <a:bodyPr/>
                    <a:lstStyle/>
                    <a:p>
                      <a:pPr marL="457200" lvl="1" indent="0" algn="l" rtl="0" eaLnBrk="1" latinLnBrk="0" hangingPunct="1">
                        <a:lnSpc>
                          <a:spcPct val="100000"/>
                        </a:lnSpc>
                        <a:spcAft>
                          <a:spcPts val="0"/>
                        </a:spcAft>
                        <a:buClrTx/>
                        <a:buFont typeface="Trebuchet MS" panose="020B0603020202020204" pitchFamily="34" charset="0"/>
                        <a:buChar char="​"/>
                      </a:pPr>
                      <a:r>
                        <a:rPr lang="en-US" sz="1400" kern="1200">
                          <a:solidFill>
                            <a:srgbClr val="000000"/>
                          </a:solidFill>
                          <a:latin typeface="+mn-lt"/>
                          <a:ea typeface="+mn-ea"/>
                          <a:cs typeface="+mn-cs"/>
                        </a:rPr>
                        <a:t>Work with your HR team to provide detailed skills, competencies, and openings today / quarterly for each job type</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grpSp>
        <p:nvGrpSpPr>
          <p:cNvPr id="15" name="Group 14">
            <a:extLst>
              <a:ext uri="{FF2B5EF4-FFF2-40B4-BE49-F238E27FC236}">
                <a16:creationId xmlns:a16="http://schemas.microsoft.com/office/drawing/2014/main" id="{B6FA37A1-A19F-4CB2-9B05-24355FC61BEC}"/>
              </a:ext>
            </a:extLst>
          </p:cNvPr>
          <p:cNvGrpSpPr>
            <a:grpSpLocks noChangeAspect="1"/>
          </p:cNvGrpSpPr>
          <p:nvPr/>
        </p:nvGrpSpPr>
        <p:grpSpPr>
          <a:xfrm>
            <a:off x="4574983" y="2876719"/>
            <a:ext cx="361571" cy="361571"/>
            <a:chOff x="982662" y="1847850"/>
            <a:chExt cx="269875" cy="269875"/>
          </a:xfrm>
        </p:grpSpPr>
        <p:sp>
          <p:nvSpPr>
            <p:cNvPr id="16" name="Oval 50">
              <a:extLst>
                <a:ext uri="{FF2B5EF4-FFF2-40B4-BE49-F238E27FC236}">
                  <a16:creationId xmlns:a16="http://schemas.microsoft.com/office/drawing/2014/main" id="{DA8C7E26-5E84-420D-9158-A002229F779C}"/>
                </a:ext>
              </a:extLst>
            </p:cNvPr>
            <p:cNvSpPr>
              <a:spLocks noChangeArrowheads="1"/>
            </p:cNvSpPr>
            <p:nvPr/>
          </p:nvSpPr>
          <p:spPr bwMode="auto">
            <a:xfrm>
              <a:off x="982662" y="1847850"/>
              <a:ext cx="269875" cy="269875"/>
            </a:xfrm>
            <a:prstGeom prst="ellipse">
              <a:avLst/>
            </a:prstGeom>
            <a:solidFill>
              <a:srgbClr val="00269E">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51">
              <a:extLst>
                <a:ext uri="{FF2B5EF4-FFF2-40B4-BE49-F238E27FC236}">
                  <a16:creationId xmlns:a16="http://schemas.microsoft.com/office/drawing/2014/main" id="{5E05F68C-5E90-4B14-9A9D-A009DDE5C14D}"/>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1" name="Group 20">
            <a:extLst>
              <a:ext uri="{FF2B5EF4-FFF2-40B4-BE49-F238E27FC236}">
                <a16:creationId xmlns:a16="http://schemas.microsoft.com/office/drawing/2014/main" id="{3A05D003-8733-46C2-8DC8-343C9EFBE23F}"/>
              </a:ext>
            </a:extLst>
          </p:cNvPr>
          <p:cNvGrpSpPr>
            <a:grpSpLocks noChangeAspect="1"/>
          </p:cNvGrpSpPr>
          <p:nvPr/>
        </p:nvGrpSpPr>
        <p:grpSpPr>
          <a:xfrm>
            <a:off x="4574983" y="3574751"/>
            <a:ext cx="361571" cy="361571"/>
            <a:chOff x="982662" y="1847850"/>
            <a:chExt cx="269875" cy="269875"/>
          </a:xfrm>
        </p:grpSpPr>
        <p:sp>
          <p:nvSpPr>
            <p:cNvPr id="22" name="Oval 50">
              <a:extLst>
                <a:ext uri="{FF2B5EF4-FFF2-40B4-BE49-F238E27FC236}">
                  <a16:creationId xmlns:a16="http://schemas.microsoft.com/office/drawing/2014/main" id="{05526D47-553D-489E-9AA7-05DB4EF318D8}"/>
                </a:ext>
              </a:extLst>
            </p:cNvPr>
            <p:cNvSpPr>
              <a:spLocks noChangeArrowheads="1"/>
            </p:cNvSpPr>
            <p:nvPr/>
          </p:nvSpPr>
          <p:spPr bwMode="auto">
            <a:xfrm>
              <a:off x="982662" y="1847850"/>
              <a:ext cx="269875" cy="269875"/>
            </a:xfrm>
            <a:prstGeom prst="ellipse">
              <a:avLst/>
            </a:prstGeom>
            <a:solidFill>
              <a:srgbClr val="00269E">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51">
              <a:extLst>
                <a:ext uri="{FF2B5EF4-FFF2-40B4-BE49-F238E27FC236}">
                  <a16:creationId xmlns:a16="http://schemas.microsoft.com/office/drawing/2014/main" id="{09537D64-AEB5-4526-ACBE-2AEE161CEC1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Textfeld 1">
            <a:extLst>
              <a:ext uri="{FF2B5EF4-FFF2-40B4-BE49-F238E27FC236}">
                <a16:creationId xmlns:a16="http://schemas.microsoft.com/office/drawing/2014/main" id="{8B85EA60-4912-4055-B5DE-1B549D72C2A3}"/>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 For Market Maker</a:t>
            </a:r>
          </a:p>
        </p:txBody>
      </p:sp>
    </p:spTree>
    <p:extLst>
      <p:ext uri="{BB962C8B-B14F-4D97-AF65-F5344CB8AC3E}">
        <p14:creationId xmlns:p14="http://schemas.microsoft.com/office/powerpoint/2010/main" val="2424745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F43E95B-0E90-4DD7-9E05-589850E2C2EF}"/>
              </a:ext>
            </a:extLst>
          </p:cNvPr>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DF558C51-5A70-4815-B4C6-5ED22518DC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4" name="Object 3" hidden="1">
                        <a:extLst>
                          <a:ext uri="{FF2B5EF4-FFF2-40B4-BE49-F238E27FC236}">
                            <a16:creationId xmlns:a16="http://schemas.microsoft.com/office/drawing/2014/main" id="{DF558C51-5A70-4815-B4C6-5ED22518DC1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96BED318-F343-43E6-B5C2-52912BC1A04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91"/>
          <a:stretch/>
        </p:blipFill>
        <p:spPr>
          <a:xfrm>
            <a:off x="-1092" y="-18613"/>
            <a:ext cx="4076700" cy="6876613"/>
          </a:xfrm>
          <a:prstGeom prst="rect">
            <a:avLst/>
          </a:prstGeom>
        </p:spPr>
      </p:pic>
      <p:sp>
        <p:nvSpPr>
          <p:cNvPr id="24" name="Overlay">
            <a:extLst>
              <a:ext uri="{FF2B5EF4-FFF2-40B4-BE49-F238E27FC236}">
                <a16:creationId xmlns:a16="http://schemas.microsoft.com/office/drawing/2014/main" id="{7D8D6DDD-231B-4435-8422-58625AC2161D}"/>
              </a:ext>
            </a:extLst>
          </p:cNvPr>
          <p:cNvSpPr/>
          <p:nvPr>
            <p:custDataLst>
              <p:tags r:id="rId2"/>
            </p:custDataLst>
          </p:nvPr>
        </p:nvSpPr>
        <p:spPr>
          <a:xfrm>
            <a:off x="-1092" y="-7980"/>
            <a:ext cx="4076700" cy="6855347"/>
          </a:xfrm>
          <a:prstGeom prst="rect">
            <a:avLst/>
          </a:prstGeom>
          <a:solidFill>
            <a:srgbClr val="000000">
              <a:alpha val="5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Karla" pitchFamily="2" charset="0"/>
            </a:endParaRPr>
          </a:p>
        </p:txBody>
      </p:sp>
      <p:sp>
        <p:nvSpPr>
          <p:cNvPr id="2" name="Title 1">
            <a:extLst>
              <a:ext uri="{FF2B5EF4-FFF2-40B4-BE49-F238E27FC236}">
                <a16:creationId xmlns:a16="http://schemas.microsoft.com/office/drawing/2014/main" id="{DA1626DD-BF91-4AB2-B989-4F2692E38C70}"/>
              </a:ext>
            </a:extLst>
          </p:cNvPr>
          <p:cNvSpPr>
            <a:spLocks noGrp="1"/>
          </p:cNvSpPr>
          <p:nvPr>
            <p:ph type="title"/>
          </p:nvPr>
        </p:nvSpPr>
        <p:spPr/>
        <p:txBody>
          <a:bodyPr vert="horz"/>
          <a:lstStyle/>
          <a:p>
            <a:r>
              <a:rPr lang="en-US" sz="2400"/>
              <a:t>Next steps</a:t>
            </a:r>
          </a:p>
        </p:txBody>
      </p:sp>
      <p:graphicFrame>
        <p:nvGraphicFramePr>
          <p:cNvPr id="5" name="Table 6">
            <a:extLst>
              <a:ext uri="{FF2B5EF4-FFF2-40B4-BE49-F238E27FC236}">
                <a16:creationId xmlns:a16="http://schemas.microsoft.com/office/drawing/2014/main" id="{9C18D813-1CEA-41D3-97D5-08493E520187}"/>
              </a:ext>
            </a:extLst>
          </p:cNvPr>
          <p:cNvGraphicFramePr>
            <a:graphicFrameLocks noGrp="1"/>
          </p:cNvGraphicFramePr>
          <p:nvPr>
            <p:extLst>
              <p:ext uri="{D42A27DB-BD31-4B8C-83A1-F6EECF244321}">
                <p14:modId xmlns:p14="http://schemas.microsoft.com/office/powerpoint/2010/main" val="2879487349"/>
              </p:ext>
            </p:extLst>
          </p:nvPr>
        </p:nvGraphicFramePr>
        <p:xfrm>
          <a:off x="4574983" y="2708489"/>
          <a:ext cx="6656233" cy="1396064"/>
        </p:xfrm>
        <a:graphic>
          <a:graphicData uri="http://schemas.openxmlformats.org/drawingml/2006/table">
            <a:tbl>
              <a:tblPr firstRow="1" bandRow="1">
                <a:tableStyleId>{2D5ABB26-0587-4C30-8999-92F81FD0307C}</a:tableStyleId>
              </a:tblPr>
              <a:tblGrid>
                <a:gridCol w="6656233">
                  <a:extLst>
                    <a:ext uri="{9D8B030D-6E8A-4147-A177-3AD203B41FA5}">
                      <a16:colId xmlns:a16="http://schemas.microsoft.com/office/drawing/2014/main" val="217655520"/>
                    </a:ext>
                  </a:extLst>
                </a:gridCol>
              </a:tblGrid>
              <a:tr h="698032">
                <a:tc>
                  <a:txBody>
                    <a:bodyPr/>
                    <a:lstStyle/>
                    <a:p>
                      <a:pPr marL="457200" lvl="1" indent="0" algn="l" rtl="0" eaLnBrk="1" latinLnBrk="0" hangingPunct="1">
                        <a:lnSpc>
                          <a:spcPct val="100000"/>
                        </a:lnSpc>
                        <a:spcAft>
                          <a:spcPts val="0"/>
                        </a:spcAft>
                        <a:buClrTx/>
                        <a:buFont typeface="Trebuchet MS" panose="020B0603020202020204" pitchFamily="34" charset="0"/>
                        <a:buChar char="​"/>
                      </a:pPr>
                      <a:r>
                        <a:rPr lang="en-US" sz="1400" kern="1200">
                          <a:solidFill>
                            <a:srgbClr val="000000"/>
                          </a:solidFill>
                          <a:latin typeface="+mn-lt"/>
                          <a:ea typeface="+mn-ea"/>
                          <a:cs typeface="+mn-cs"/>
                        </a:rPr>
                        <a:t>Industry Partner to share workforce needs intake form for completion and find time for next meeting</a:t>
                      </a:r>
                    </a:p>
                  </a:txBody>
                  <a:tcPr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80309823"/>
                  </a:ext>
                </a:extLst>
              </a:tr>
              <a:tr h="698032">
                <a:tc>
                  <a:txBody>
                    <a:bodyPr/>
                    <a:lstStyle/>
                    <a:p>
                      <a:pPr marL="457200" lvl="1" indent="0" algn="l" rtl="0" eaLnBrk="1" latinLnBrk="0" hangingPunct="1">
                        <a:lnSpc>
                          <a:spcPct val="100000"/>
                        </a:lnSpc>
                        <a:spcAft>
                          <a:spcPts val="0"/>
                        </a:spcAft>
                        <a:buClrTx/>
                        <a:buFont typeface="Trebuchet MS" panose="020B0603020202020204" pitchFamily="34" charset="0"/>
                        <a:buChar char="​"/>
                      </a:pPr>
                      <a:r>
                        <a:rPr lang="en-US" sz="1400" kern="1200">
                          <a:solidFill>
                            <a:srgbClr val="000000"/>
                          </a:solidFill>
                          <a:latin typeface="+mn-lt"/>
                          <a:ea typeface="+mn-ea"/>
                          <a:cs typeface="+mn-cs"/>
                        </a:rPr>
                        <a:t>Work with your HR team to provide detailed skills, competencies, and openings today / quarterly for each job type</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grpSp>
        <p:nvGrpSpPr>
          <p:cNvPr id="15" name="Group 14">
            <a:extLst>
              <a:ext uri="{FF2B5EF4-FFF2-40B4-BE49-F238E27FC236}">
                <a16:creationId xmlns:a16="http://schemas.microsoft.com/office/drawing/2014/main" id="{B6FA37A1-A19F-4CB2-9B05-24355FC61BEC}"/>
              </a:ext>
            </a:extLst>
          </p:cNvPr>
          <p:cNvGrpSpPr>
            <a:grpSpLocks noChangeAspect="1"/>
          </p:cNvGrpSpPr>
          <p:nvPr/>
        </p:nvGrpSpPr>
        <p:grpSpPr>
          <a:xfrm>
            <a:off x="4574983" y="2876719"/>
            <a:ext cx="361571" cy="361571"/>
            <a:chOff x="982662" y="1847850"/>
            <a:chExt cx="269875" cy="269875"/>
          </a:xfrm>
        </p:grpSpPr>
        <p:sp>
          <p:nvSpPr>
            <p:cNvPr id="16" name="Oval 50">
              <a:extLst>
                <a:ext uri="{FF2B5EF4-FFF2-40B4-BE49-F238E27FC236}">
                  <a16:creationId xmlns:a16="http://schemas.microsoft.com/office/drawing/2014/main" id="{DA8C7E26-5E84-420D-9158-A002229F779C}"/>
                </a:ext>
              </a:extLst>
            </p:cNvPr>
            <p:cNvSpPr>
              <a:spLocks noChangeArrowheads="1"/>
            </p:cNvSpPr>
            <p:nvPr/>
          </p:nvSpPr>
          <p:spPr bwMode="auto">
            <a:xfrm>
              <a:off x="982662" y="1847850"/>
              <a:ext cx="269875" cy="269875"/>
            </a:xfrm>
            <a:prstGeom prst="ellipse">
              <a:avLst/>
            </a:prstGeom>
            <a:solidFill>
              <a:srgbClr val="00269E">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51">
              <a:extLst>
                <a:ext uri="{FF2B5EF4-FFF2-40B4-BE49-F238E27FC236}">
                  <a16:creationId xmlns:a16="http://schemas.microsoft.com/office/drawing/2014/main" id="{5E05F68C-5E90-4B14-9A9D-A009DDE5C14D}"/>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1" name="Group 20">
            <a:extLst>
              <a:ext uri="{FF2B5EF4-FFF2-40B4-BE49-F238E27FC236}">
                <a16:creationId xmlns:a16="http://schemas.microsoft.com/office/drawing/2014/main" id="{3A05D003-8733-46C2-8DC8-343C9EFBE23F}"/>
              </a:ext>
            </a:extLst>
          </p:cNvPr>
          <p:cNvGrpSpPr>
            <a:grpSpLocks noChangeAspect="1"/>
          </p:cNvGrpSpPr>
          <p:nvPr/>
        </p:nvGrpSpPr>
        <p:grpSpPr>
          <a:xfrm>
            <a:off x="4574983" y="3574751"/>
            <a:ext cx="361571" cy="361571"/>
            <a:chOff x="982662" y="1847850"/>
            <a:chExt cx="269875" cy="269875"/>
          </a:xfrm>
        </p:grpSpPr>
        <p:sp>
          <p:nvSpPr>
            <p:cNvPr id="22" name="Oval 50">
              <a:extLst>
                <a:ext uri="{FF2B5EF4-FFF2-40B4-BE49-F238E27FC236}">
                  <a16:creationId xmlns:a16="http://schemas.microsoft.com/office/drawing/2014/main" id="{05526D47-553D-489E-9AA7-05DB4EF318D8}"/>
                </a:ext>
              </a:extLst>
            </p:cNvPr>
            <p:cNvSpPr>
              <a:spLocks noChangeArrowheads="1"/>
            </p:cNvSpPr>
            <p:nvPr/>
          </p:nvSpPr>
          <p:spPr bwMode="auto">
            <a:xfrm>
              <a:off x="982662" y="1847850"/>
              <a:ext cx="269875" cy="269875"/>
            </a:xfrm>
            <a:prstGeom prst="ellipse">
              <a:avLst/>
            </a:prstGeom>
            <a:solidFill>
              <a:srgbClr val="00269E">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51">
              <a:extLst>
                <a:ext uri="{FF2B5EF4-FFF2-40B4-BE49-F238E27FC236}">
                  <a16:creationId xmlns:a16="http://schemas.microsoft.com/office/drawing/2014/main" id="{09537D64-AEB5-4526-ACBE-2AEE161CEC1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Textfeld 1">
            <a:extLst>
              <a:ext uri="{FF2B5EF4-FFF2-40B4-BE49-F238E27FC236}">
                <a16:creationId xmlns:a16="http://schemas.microsoft.com/office/drawing/2014/main" id="{8B85EA60-4912-4055-B5DE-1B549D72C2A3}"/>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 For Industry Partner</a:t>
            </a:r>
          </a:p>
        </p:txBody>
      </p:sp>
    </p:spTree>
    <p:extLst>
      <p:ext uri="{BB962C8B-B14F-4D97-AF65-F5344CB8AC3E}">
        <p14:creationId xmlns:p14="http://schemas.microsoft.com/office/powerpoint/2010/main" val="2619172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D0184D7-B7A3-4FCA-AFB0-ADB5AD4ED6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Object 4" hidden="1">
                        <a:extLst>
                          <a:ext uri="{FF2B5EF4-FFF2-40B4-BE49-F238E27FC236}">
                            <a16:creationId xmlns:a16="http://schemas.microsoft.com/office/drawing/2014/main" id="{5D0184D7-B7A3-4FCA-AFB0-ADB5AD4ED6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460D974-F2A9-4D8B-8FE0-958AC29A5FC1}"/>
              </a:ext>
            </a:extLst>
          </p:cNvPr>
          <p:cNvSpPr>
            <a:spLocks noGrp="1"/>
          </p:cNvSpPr>
          <p:nvPr>
            <p:ph type="title"/>
          </p:nvPr>
        </p:nvSpPr>
        <p:spPr/>
        <p:txBody>
          <a:bodyPr vert="horz"/>
          <a:lstStyle/>
          <a:p>
            <a:r>
              <a:rPr lang="en-US"/>
              <a:t>Appendix</a:t>
            </a:r>
          </a:p>
        </p:txBody>
      </p:sp>
      <p:sp>
        <p:nvSpPr>
          <p:cNvPr id="7" name="Textfeld 1">
            <a:extLst>
              <a:ext uri="{FF2B5EF4-FFF2-40B4-BE49-F238E27FC236}">
                <a16:creationId xmlns:a16="http://schemas.microsoft.com/office/drawing/2014/main" id="{560934A2-75C6-499C-9B93-38CE7DF9D1CE}"/>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1996597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86" imgH="286" progId="TCLayout.ActiveDocument.1">
                  <p:embed/>
                </p:oleObj>
              </mc:Choice>
              <mc:Fallback>
                <p:oleObj name="think-cell Slide" r:id="rId9" imgW="286" imgH="286" progId="TCLayout.ActiveDocument.1">
                  <p:embed/>
                  <p:pic>
                    <p:nvPicPr>
                      <p:cNvPr id="2" name="Object 1"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6" name="Rectangle 85">
            <a:extLst>
              <a:ext uri="{FF2B5EF4-FFF2-40B4-BE49-F238E27FC236}">
                <a16:creationId xmlns:a16="http://schemas.microsoft.com/office/drawing/2014/main" id="{0CE0A4AC-D925-43AA-90EA-4A4F077499F4}"/>
              </a:ext>
            </a:extLst>
          </p:cNvPr>
          <p:cNvSpPr/>
          <p:nvPr/>
        </p:nvSpPr>
        <p:spPr>
          <a:xfrm rot="5400000">
            <a:off x="4944207" y="4029591"/>
            <a:ext cx="182880" cy="558514"/>
          </a:xfrm>
          <a:prstGeom prst="rect">
            <a:avLst/>
          </a:prstGeom>
          <a:solidFill>
            <a:schemeClr val="accent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solidFill>
                <a:srgbClr val="FFFFFF"/>
              </a:solidFill>
            </a:endParaRPr>
          </a:p>
        </p:txBody>
      </p:sp>
      <p:sp>
        <p:nvSpPr>
          <p:cNvPr id="82" name="Rectangle 81">
            <a:extLst>
              <a:ext uri="{FF2B5EF4-FFF2-40B4-BE49-F238E27FC236}">
                <a16:creationId xmlns:a16="http://schemas.microsoft.com/office/drawing/2014/main" id="{0CE0A4AC-D925-43AA-90EA-4A4F077499F4}"/>
              </a:ext>
            </a:extLst>
          </p:cNvPr>
          <p:cNvSpPr/>
          <p:nvPr/>
        </p:nvSpPr>
        <p:spPr>
          <a:xfrm rot="5400000">
            <a:off x="4944207" y="1911635"/>
            <a:ext cx="182880" cy="558514"/>
          </a:xfrm>
          <a:prstGeom prst="rect">
            <a:avLst/>
          </a:prstGeom>
          <a:solidFill>
            <a:schemeClr val="accent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solidFill>
                <a:srgbClr val="FFFFFF"/>
              </a:solidFill>
            </a:endParaRPr>
          </a:p>
        </p:txBody>
      </p:sp>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vert="horz"/>
          <a:lstStyle/>
          <a:p>
            <a:r>
              <a:rPr lang="en-US" dirty="0"/>
              <a:t>To support employers, the Commonwealth has invested in the new Market Maker position </a:t>
            </a:r>
          </a:p>
        </p:txBody>
      </p:sp>
      <p:sp>
        <p:nvSpPr>
          <p:cNvPr id="85" name="Pentagon 84"/>
          <p:cNvSpPr/>
          <p:nvPr/>
        </p:nvSpPr>
        <p:spPr>
          <a:xfrm rot="5400000">
            <a:off x="2290541" y="3555975"/>
            <a:ext cx="5490211" cy="313740"/>
          </a:xfrm>
          <a:prstGeom prst="homePlate">
            <a:avLst>
              <a:gd name="adj" fmla="val 58151"/>
            </a:avLst>
          </a:prstGeom>
          <a:solidFill>
            <a:srgbClr val="A6A6A6"/>
          </a:solidFill>
          <a:ln w="9525" cap="rnd" cmpd="sng" algn="ctr">
            <a:solidFill>
              <a:srgbClr val="A6A6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nvGrpSpPr>
          <p:cNvPr id="60" name="Group 59"/>
          <p:cNvGrpSpPr/>
          <p:nvPr/>
        </p:nvGrpSpPr>
        <p:grpSpPr>
          <a:xfrm>
            <a:off x="4508056" y="840092"/>
            <a:ext cx="1055180" cy="1055181"/>
            <a:chOff x="5060312" y="1708669"/>
            <a:chExt cx="1055180" cy="1055181"/>
          </a:xfrm>
        </p:grpSpPr>
        <p:sp>
          <p:nvSpPr>
            <p:cNvPr id="59" name="Oval 58"/>
            <p:cNvSpPr/>
            <p:nvPr>
              <p:custDataLst>
                <p:tags r:id="rId6"/>
              </p:custDataLst>
            </p:nvPr>
          </p:nvSpPr>
          <p:spPr>
            <a:xfrm>
              <a:off x="5060312" y="1708669"/>
              <a:ext cx="1055180" cy="1055181"/>
            </a:xfrm>
            <a:prstGeom prst="ellipse">
              <a:avLst/>
            </a:prstGeom>
            <a:solidFill>
              <a:srgbClr val="FFFFFF"/>
            </a:solidFill>
            <a:ln w="38100">
              <a:gradFill flip="none" rotWithShape="1">
                <a:gsLst>
                  <a:gs pos="100000">
                    <a:schemeClr val="tx2"/>
                  </a:gs>
                  <a:gs pos="0">
                    <a:schemeClr val="accent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600" kern="0">
                <a:solidFill>
                  <a:schemeClr val="tx1"/>
                </a:solidFill>
              </a:endParaRPr>
            </a:p>
          </p:txBody>
        </p:sp>
        <p:grpSp>
          <p:nvGrpSpPr>
            <p:cNvPr id="54" name="Group 53"/>
            <p:cNvGrpSpPr>
              <a:grpSpLocks noChangeAspect="1"/>
            </p:cNvGrpSpPr>
            <p:nvPr/>
          </p:nvGrpSpPr>
          <p:grpSpPr>
            <a:xfrm>
              <a:off x="5214839" y="1863197"/>
              <a:ext cx="746125" cy="746125"/>
              <a:chOff x="5273675" y="2606675"/>
              <a:chExt cx="1644650" cy="1644650"/>
            </a:xfrm>
          </p:grpSpPr>
          <p:sp>
            <p:nvSpPr>
              <p:cNvPr id="55" name="AutoShape 3"/>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a:xfrm>
                <a:off x="5443538" y="2855913"/>
                <a:ext cx="1303338" cy="1119187"/>
                <a:chOff x="5443538" y="2855913"/>
                <a:chExt cx="1303338" cy="1119187"/>
              </a:xfrm>
            </p:grpSpPr>
            <p:sp>
              <p:nvSpPr>
                <p:cNvPr id="57" name="Freeform 56"/>
                <p:cNvSpPr>
                  <a:spLocks/>
                </p:cNvSpPr>
                <p:nvPr/>
              </p:nvSpPr>
              <p:spPr bwMode="auto">
                <a:xfrm>
                  <a:off x="5443538" y="3127374"/>
                  <a:ext cx="1303338" cy="847726"/>
                </a:xfrm>
                <a:custGeom>
                  <a:avLst/>
                  <a:gdLst>
                    <a:gd name="connsiteX0" fmla="*/ 255392 w 1303338"/>
                    <a:gd name="connsiteY0" fmla="*/ 620713 h 847726"/>
                    <a:gd name="connsiteX1" fmla="*/ 239712 w 1303338"/>
                    <a:gd name="connsiteY1" fmla="*/ 636327 h 847726"/>
                    <a:gd name="connsiteX2" fmla="*/ 239712 w 1303338"/>
                    <a:gd name="connsiteY2" fmla="*/ 725750 h 847726"/>
                    <a:gd name="connsiteX3" fmla="*/ 255392 w 1303338"/>
                    <a:gd name="connsiteY3" fmla="*/ 741363 h 847726"/>
                    <a:gd name="connsiteX4" fmla="*/ 1047945 w 1303338"/>
                    <a:gd name="connsiteY4" fmla="*/ 741363 h 847726"/>
                    <a:gd name="connsiteX5" fmla="*/ 1063625 w 1303338"/>
                    <a:gd name="connsiteY5" fmla="*/ 725750 h 847726"/>
                    <a:gd name="connsiteX6" fmla="*/ 1063625 w 1303338"/>
                    <a:gd name="connsiteY6" fmla="*/ 636327 h 847726"/>
                    <a:gd name="connsiteX7" fmla="*/ 1047945 w 1303338"/>
                    <a:gd name="connsiteY7" fmla="*/ 620713 h 847726"/>
                    <a:gd name="connsiteX8" fmla="*/ 255392 w 1303338"/>
                    <a:gd name="connsiteY8" fmla="*/ 620713 h 847726"/>
                    <a:gd name="connsiteX9" fmla="*/ 0 w 1303338"/>
                    <a:gd name="connsiteY9" fmla="*/ 315913 h 847726"/>
                    <a:gd name="connsiteX10" fmla="*/ 15703 w 1303338"/>
                    <a:gd name="connsiteY10" fmla="*/ 315913 h 847726"/>
                    <a:gd name="connsiteX11" fmla="*/ 31406 w 1303338"/>
                    <a:gd name="connsiteY11" fmla="*/ 315913 h 847726"/>
                    <a:gd name="connsiteX12" fmla="*/ 1271932 w 1303338"/>
                    <a:gd name="connsiteY12" fmla="*/ 315913 h 847726"/>
                    <a:gd name="connsiteX13" fmla="*/ 1287635 w 1303338"/>
                    <a:gd name="connsiteY13" fmla="*/ 315913 h 847726"/>
                    <a:gd name="connsiteX14" fmla="*/ 1303338 w 1303338"/>
                    <a:gd name="connsiteY14" fmla="*/ 315913 h 847726"/>
                    <a:gd name="connsiteX15" fmla="*/ 1303338 w 1303338"/>
                    <a:gd name="connsiteY15" fmla="*/ 816948 h 847726"/>
                    <a:gd name="connsiteX16" fmla="*/ 1271932 w 1303338"/>
                    <a:gd name="connsiteY16" fmla="*/ 847726 h 847726"/>
                    <a:gd name="connsiteX17" fmla="*/ 31406 w 1303338"/>
                    <a:gd name="connsiteY17" fmla="*/ 847726 h 847726"/>
                    <a:gd name="connsiteX18" fmla="*/ 0 w 1303338"/>
                    <a:gd name="connsiteY18" fmla="*/ 816948 h 847726"/>
                    <a:gd name="connsiteX19" fmla="*/ 0 w 1303338"/>
                    <a:gd name="connsiteY19" fmla="*/ 315913 h 847726"/>
                    <a:gd name="connsiteX20" fmla="*/ 31406 w 1303338"/>
                    <a:gd name="connsiteY20" fmla="*/ 0 h 847726"/>
                    <a:gd name="connsiteX21" fmla="*/ 279083 w 1303338"/>
                    <a:gd name="connsiteY21" fmla="*/ 0 h 847726"/>
                    <a:gd name="connsiteX22" fmla="*/ 279083 w 1303338"/>
                    <a:gd name="connsiteY22" fmla="*/ 15764 h 847726"/>
                    <a:gd name="connsiteX23" fmla="*/ 279083 w 1303338"/>
                    <a:gd name="connsiteY23" fmla="*/ 31528 h 847726"/>
                    <a:gd name="connsiteX24" fmla="*/ 279083 w 1303338"/>
                    <a:gd name="connsiteY24" fmla="*/ 137578 h 847726"/>
                    <a:gd name="connsiteX25" fmla="*/ 341894 w 1303338"/>
                    <a:gd name="connsiteY25" fmla="*/ 200635 h 847726"/>
                    <a:gd name="connsiteX26" fmla="*/ 343322 w 1303338"/>
                    <a:gd name="connsiteY26" fmla="*/ 200635 h 847726"/>
                    <a:gd name="connsiteX27" fmla="*/ 404706 w 1303338"/>
                    <a:gd name="connsiteY27" fmla="*/ 136145 h 847726"/>
                    <a:gd name="connsiteX28" fmla="*/ 404706 w 1303338"/>
                    <a:gd name="connsiteY28" fmla="*/ 31528 h 847726"/>
                    <a:gd name="connsiteX29" fmla="*/ 404706 w 1303338"/>
                    <a:gd name="connsiteY29" fmla="*/ 15764 h 847726"/>
                    <a:gd name="connsiteX30" fmla="*/ 404706 w 1303338"/>
                    <a:gd name="connsiteY30" fmla="*/ 0 h 847726"/>
                    <a:gd name="connsiteX31" fmla="*/ 898632 w 1303338"/>
                    <a:gd name="connsiteY31" fmla="*/ 0 h 847726"/>
                    <a:gd name="connsiteX32" fmla="*/ 898632 w 1303338"/>
                    <a:gd name="connsiteY32" fmla="*/ 15764 h 847726"/>
                    <a:gd name="connsiteX33" fmla="*/ 898632 w 1303338"/>
                    <a:gd name="connsiteY33" fmla="*/ 31528 h 847726"/>
                    <a:gd name="connsiteX34" fmla="*/ 898632 w 1303338"/>
                    <a:gd name="connsiteY34" fmla="*/ 136145 h 847726"/>
                    <a:gd name="connsiteX35" fmla="*/ 960016 w 1303338"/>
                    <a:gd name="connsiteY35" fmla="*/ 200635 h 847726"/>
                    <a:gd name="connsiteX36" fmla="*/ 961444 w 1303338"/>
                    <a:gd name="connsiteY36" fmla="*/ 200635 h 847726"/>
                    <a:gd name="connsiteX37" fmla="*/ 1024255 w 1303338"/>
                    <a:gd name="connsiteY37" fmla="*/ 137578 h 847726"/>
                    <a:gd name="connsiteX38" fmla="*/ 1024255 w 1303338"/>
                    <a:gd name="connsiteY38" fmla="*/ 31528 h 847726"/>
                    <a:gd name="connsiteX39" fmla="*/ 1024255 w 1303338"/>
                    <a:gd name="connsiteY39" fmla="*/ 15764 h 847726"/>
                    <a:gd name="connsiteX40" fmla="*/ 1024255 w 1303338"/>
                    <a:gd name="connsiteY40" fmla="*/ 0 h 847726"/>
                    <a:gd name="connsiteX41" fmla="*/ 1271932 w 1303338"/>
                    <a:gd name="connsiteY41" fmla="*/ 0 h 847726"/>
                    <a:gd name="connsiteX42" fmla="*/ 1303338 w 1303338"/>
                    <a:gd name="connsiteY42" fmla="*/ 31528 h 847726"/>
                    <a:gd name="connsiteX43" fmla="*/ 1303338 w 1303338"/>
                    <a:gd name="connsiteY43" fmla="*/ 287338 h 847726"/>
                    <a:gd name="connsiteX44" fmla="*/ 1287635 w 1303338"/>
                    <a:gd name="connsiteY44" fmla="*/ 287338 h 847726"/>
                    <a:gd name="connsiteX45" fmla="*/ 1271932 w 1303338"/>
                    <a:gd name="connsiteY45" fmla="*/ 287338 h 847726"/>
                    <a:gd name="connsiteX46" fmla="*/ 31406 w 1303338"/>
                    <a:gd name="connsiteY46" fmla="*/ 287338 h 847726"/>
                    <a:gd name="connsiteX47" fmla="*/ 15703 w 1303338"/>
                    <a:gd name="connsiteY47" fmla="*/ 287338 h 847726"/>
                    <a:gd name="connsiteX48" fmla="*/ 0 w 1303338"/>
                    <a:gd name="connsiteY48" fmla="*/ 287338 h 847726"/>
                    <a:gd name="connsiteX49" fmla="*/ 0 w 1303338"/>
                    <a:gd name="connsiteY49" fmla="*/ 31528 h 847726"/>
                    <a:gd name="connsiteX50" fmla="*/ 31406 w 1303338"/>
                    <a:gd name="connsiteY50" fmla="*/ 0 h 84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03338" h="847726">
                      <a:moveTo>
                        <a:pt x="255392" y="620713"/>
                      </a:moveTo>
                      <a:cubicBezTo>
                        <a:pt x="246127" y="620713"/>
                        <a:pt x="239712" y="627810"/>
                        <a:pt x="239712" y="636327"/>
                      </a:cubicBezTo>
                      <a:cubicBezTo>
                        <a:pt x="239712" y="636327"/>
                        <a:pt x="239712" y="636327"/>
                        <a:pt x="239712" y="725750"/>
                      </a:cubicBezTo>
                      <a:cubicBezTo>
                        <a:pt x="239712" y="734266"/>
                        <a:pt x="246127" y="741363"/>
                        <a:pt x="255392" y="741363"/>
                      </a:cubicBezTo>
                      <a:cubicBezTo>
                        <a:pt x="255392" y="741363"/>
                        <a:pt x="255392" y="741363"/>
                        <a:pt x="1047945" y="741363"/>
                      </a:cubicBezTo>
                      <a:cubicBezTo>
                        <a:pt x="1057211" y="741363"/>
                        <a:pt x="1063625" y="734266"/>
                        <a:pt x="1063625" y="725750"/>
                      </a:cubicBezTo>
                      <a:cubicBezTo>
                        <a:pt x="1063625" y="725750"/>
                        <a:pt x="1063625" y="725750"/>
                        <a:pt x="1063625" y="636327"/>
                      </a:cubicBezTo>
                      <a:cubicBezTo>
                        <a:pt x="1063625" y="627810"/>
                        <a:pt x="1057211" y="620713"/>
                        <a:pt x="1047945" y="620713"/>
                      </a:cubicBezTo>
                      <a:cubicBezTo>
                        <a:pt x="1047945" y="620713"/>
                        <a:pt x="1047945" y="620713"/>
                        <a:pt x="255392" y="620713"/>
                      </a:cubicBezTo>
                      <a:close/>
                      <a:moveTo>
                        <a:pt x="0" y="315913"/>
                      </a:moveTo>
                      <a:cubicBezTo>
                        <a:pt x="0" y="315913"/>
                        <a:pt x="0" y="315913"/>
                        <a:pt x="15703" y="315913"/>
                      </a:cubicBezTo>
                      <a:cubicBezTo>
                        <a:pt x="15703" y="315913"/>
                        <a:pt x="15703" y="315913"/>
                        <a:pt x="31406" y="315913"/>
                      </a:cubicBezTo>
                      <a:cubicBezTo>
                        <a:pt x="31406" y="315913"/>
                        <a:pt x="31406" y="315913"/>
                        <a:pt x="1271932" y="315913"/>
                      </a:cubicBezTo>
                      <a:cubicBezTo>
                        <a:pt x="1271932" y="315913"/>
                        <a:pt x="1271932" y="315913"/>
                        <a:pt x="1287635" y="315913"/>
                      </a:cubicBezTo>
                      <a:cubicBezTo>
                        <a:pt x="1287635" y="315913"/>
                        <a:pt x="1287635" y="315913"/>
                        <a:pt x="1303338" y="315913"/>
                      </a:cubicBezTo>
                      <a:cubicBezTo>
                        <a:pt x="1303338" y="315913"/>
                        <a:pt x="1303338" y="315913"/>
                        <a:pt x="1303338" y="816948"/>
                      </a:cubicBezTo>
                      <a:cubicBezTo>
                        <a:pt x="1303338" y="834127"/>
                        <a:pt x="1289063" y="847726"/>
                        <a:pt x="1271932" y="847726"/>
                      </a:cubicBezTo>
                      <a:cubicBezTo>
                        <a:pt x="1271932" y="847726"/>
                        <a:pt x="1271932" y="847726"/>
                        <a:pt x="31406" y="847726"/>
                      </a:cubicBezTo>
                      <a:cubicBezTo>
                        <a:pt x="14276" y="847726"/>
                        <a:pt x="0" y="834127"/>
                        <a:pt x="0" y="816948"/>
                      </a:cubicBezTo>
                      <a:cubicBezTo>
                        <a:pt x="0" y="816948"/>
                        <a:pt x="0" y="816948"/>
                        <a:pt x="0" y="315913"/>
                      </a:cubicBezTo>
                      <a:close/>
                      <a:moveTo>
                        <a:pt x="31406" y="0"/>
                      </a:moveTo>
                      <a:cubicBezTo>
                        <a:pt x="31406" y="0"/>
                        <a:pt x="31406" y="0"/>
                        <a:pt x="279083" y="0"/>
                      </a:cubicBezTo>
                      <a:cubicBezTo>
                        <a:pt x="279083" y="0"/>
                        <a:pt x="279083" y="0"/>
                        <a:pt x="279083" y="15764"/>
                      </a:cubicBezTo>
                      <a:cubicBezTo>
                        <a:pt x="279083" y="15764"/>
                        <a:pt x="279083" y="15764"/>
                        <a:pt x="279083" y="31528"/>
                      </a:cubicBezTo>
                      <a:cubicBezTo>
                        <a:pt x="279083" y="31528"/>
                        <a:pt x="279083" y="31528"/>
                        <a:pt x="279083" y="137578"/>
                      </a:cubicBezTo>
                      <a:cubicBezTo>
                        <a:pt x="279083" y="171973"/>
                        <a:pt x="307634" y="200635"/>
                        <a:pt x="341894" y="200635"/>
                      </a:cubicBezTo>
                      <a:cubicBezTo>
                        <a:pt x="342608" y="200635"/>
                        <a:pt x="342608" y="200635"/>
                        <a:pt x="343322" y="200635"/>
                      </a:cubicBezTo>
                      <a:cubicBezTo>
                        <a:pt x="376869" y="199918"/>
                        <a:pt x="404706" y="171256"/>
                        <a:pt x="404706" y="136145"/>
                      </a:cubicBezTo>
                      <a:cubicBezTo>
                        <a:pt x="404706" y="136145"/>
                        <a:pt x="404706" y="136145"/>
                        <a:pt x="404706" y="31528"/>
                      </a:cubicBezTo>
                      <a:cubicBezTo>
                        <a:pt x="404706" y="31528"/>
                        <a:pt x="404706" y="31528"/>
                        <a:pt x="404706" y="15764"/>
                      </a:cubicBezTo>
                      <a:cubicBezTo>
                        <a:pt x="404706" y="15764"/>
                        <a:pt x="404706" y="15764"/>
                        <a:pt x="404706" y="0"/>
                      </a:cubicBezTo>
                      <a:cubicBezTo>
                        <a:pt x="404706" y="0"/>
                        <a:pt x="404706" y="0"/>
                        <a:pt x="898632" y="0"/>
                      </a:cubicBezTo>
                      <a:cubicBezTo>
                        <a:pt x="898632" y="0"/>
                        <a:pt x="898632" y="0"/>
                        <a:pt x="898632" y="15764"/>
                      </a:cubicBezTo>
                      <a:cubicBezTo>
                        <a:pt x="898632" y="15764"/>
                        <a:pt x="898632" y="15764"/>
                        <a:pt x="898632" y="31528"/>
                      </a:cubicBezTo>
                      <a:cubicBezTo>
                        <a:pt x="898632" y="31528"/>
                        <a:pt x="898632" y="31528"/>
                        <a:pt x="898632" y="136145"/>
                      </a:cubicBezTo>
                      <a:cubicBezTo>
                        <a:pt x="898632" y="171256"/>
                        <a:pt x="926469" y="199918"/>
                        <a:pt x="960016" y="200635"/>
                      </a:cubicBezTo>
                      <a:cubicBezTo>
                        <a:pt x="960730" y="200635"/>
                        <a:pt x="960730" y="200635"/>
                        <a:pt x="961444" y="200635"/>
                      </a:cubicBezTo>
                      <a:cubicBezTo>
                        <a:pt x="995705" y="200635"/>
                        <a:pt x="1024255" y="171973"/>
                        <a:pt x="1024255" y="137578"/>
                      </a:cubicBezTo>
                      <a:cubicBezTo>
                        <a:pt x="1024255" y="137578"/>
                        <a:pt x="1024255" y="137578"/>
                        <a:pt x="1024255" y="31528"/>
                      </a:cubicBezTo>
                      <a:cubicBezTo>
                        <a:pt x="1024255" y="31528"/>
                        <a:pt x="1024255" y="31528"/>
                        <a:pt x="1024255" y="15764"/>
                      </a:cubicBezTo>
                      <a:cubicBezTo>
                        <a:pt x="1024255" y="15764"/>
                        <a:pt x="1024255" y="15764"/>
                        <a:pt x="1024255" y="0"/>
                      </a:cubicBezTo>
                      <a:cubicBezTo>
                        <a:pt x="1024255" y="0"/>
                        <a:pt x="1024255" y="0"/>
                        <a:pt x="1271932" y="0"/>
                      </a:cubicBezTo>
                      <a:cubicBezTo>
                        <a:pt x="1289063" y="0"/>
                        <a:pt x="1303338" y="14331"/>
                        <a:pt x="1303338" y="31528"/>
                      </a:cubicBezTo>
                      <a:cubicBezTo>
                        <a:pt x="1303338" y="31528"/>
                        <a:pt x="1303338" y="31528"/>
                        <a:pt x="1303338" y="287338"/>
                      </a:cubicBezTo>
                      <a:cubicBezTo>
                        <a:pt x="1303338" y="287338"/>
                        <a:pt x="1303338" y="287338"/>
                        <a:pt x="1287635" y="287338"/>
                      </a:cubicBezTo>
                      <a:cubicBezTo>
                        <a:pt x="1287635" y="287338"/>
                        <a:pt x="1287635" y="287338"/>
                        <a:pt x="1271932" y="287338"/>
                      </a:cubicBezTo>
                      <a:cubicBezTo>
                        <a:pt x="1271932" y="287338"/>
                        <a:pt x="1271932" y="287338"/>
                        <a:pt x="31406" y="287338"/>
                      </a:cubicBezTo>
                      <a:cubicBezTo>
                        <a:pt x="31406" y="287338"/>
                        <a:pt x="31406" y="287338"/>
                        <a:pt x="15703" y="287338"/>
                      </a:cubicBezTo>
                      <a:cubicBezTo>
                        <a:pt x="15703" y="287338"/>
                        <a:pt x="15703" y="287338"/>
                        <a:pt x="0" y="287338"/>
                      </a:cubicBezTo>
                      <a:cubicBezTo>
                        <a:pt x="0" y="287338"/>
                        <a:pt x="0" y="287338"/>
                        <a:pt x="0" y="31528"/>
                      </a:cubicBezTo>
                      <a:cubicBezTo>
                        <a:pt x="0" y="14331"/>
                        <a:pt x="14276" y="0"/>
                        <a:pt x="31406" y="0"/>
                      </a:cubicBezTo>
                      <a:close/>
                    </a:path>
                  </a:pathLst>
                </a:custGeom>
                <a:solidFill>
                  <a:srgbClr val="002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8" name="Freeform 8"/>
                <p:cNvSpPr>
                  <a:spLocks/>
                </p:cNvSpPr>
                <p:nvPr/>
              </p:nvSpPr>
              <p:spPr bwMode="auto">
                <a:xfrm>
                  <a:off x="5754688" y="2855913"/>
                  <a:ext cx="681038" cy="439738"/>
                </a:xfrm>
                <a:custGeom>
                  <a:avLst/>
                  <a:gdLst>
                    <a:gd name="T0" fmla="*/ 745 w 956"/>
                    <a:gd name="T1" fmla="*/ 0 h 616"/>
                    <a:gd name="T2" fmla="*/ 211 w 956"/>
                    <a:gd name="T3" fmla="*/ 0 h 616"/>
                    <a:gd name="T4" fmla="*/ 0 w 956"/>
                    <a:gd name="T5" fmla="*/ 211 h 616"/>
                    <a:gd name="T6" fmla="*/ 0 w 956"/>
                    <a:gd name="T7" fmla="*/ 381 h 616"/>
                    <a:gd name="T8" fmla="*/ 0 w 956"/>
                    <a:gd name="T9" fmla="*/ 403 h 616"/>
                    <a:gd name="T10" fmla="*/ 0 w 956"/>
                    <a:gd name="T11" fmla="*/ 425 h 616"/>
                    <a:gd name="T12" fmla="*/ 0 w 956"/>
                    <a:gd name="T13" fmla="*/ 572 h 616"/>
                    <a:gd name="T14" fmla="*/ 44 w 956"/>
                    <a:gd name="T15" fmla="*/ 616 h 616"/>
                    <a:gd name="T16" fmla="*/ 45 w 956"/>
                    <a:gd name="T17" fmla="*/ 616 h 616"/>
                    <a:gd name="T18" fmla="*/ 88 w 956"/>
                    <a:gd name="T19" fmla="*/ 570 h 616"/>
                    <a:gd name="T20" fmla="*/ 88 w 956"/>
                    <a:gd name="T21" fmla="*/ 425 h 616"/>
                    <a:gd name="T22" fmla="*/ 88 w 956"/>
                    <a:gd name="T23" fmla="*/ 403 h 616"/>
                    <a:gd name="T24" fmla="*/ 88 w 956"/>
                    <a:gd name="T25" fmla="*/ 381 h 616"/>
                    <a:gd name="T26" fmla="*/ 88 w 956"/>
                    <a:gd name="T27" fmla="*/ 211 h 616"/>
                    <a:gd name="T28" fmla="*/ 211 w 956"/>
                    <a:gd name="T29" fmla="*/ 88 h 616"/>
                    <a:gd name="T30" fmla="*/ 745 w 956"/>
                    <a:gd name="T31" fmla="*/ 88 h 616"/>
                    <a:gd name="T32" fmla="*/ 868 w 956"/>
                    <a:gd name="T33" fmla="*/ 211 h 616"/>
                    <a:gd name="T34" fmla="*/ 868 w 956"/>
                    <a:gd name="T35" fmla="*/ 381 h 616"/>
                    <a:gd name="T36" fmla="*/ 868 w 956"/>
                    <a:gd name="T37" fmla="*/ 403 h 616"/>
                    <a:gd name="T38" fmla="*/ 868 w 956"/>
                    <a:gd name="T39" fmla="*/ 425 h 616"/>
                    <a:gd name="T40" fmla="*/ 868 w 956"/>
                    <a:gd name="T41" fmla="*/ 570 h 616"/>
                    <a:gd name="T42" fmla="*/ 911 w 956"/>
                    <a:gd name="T43" fmla="*/ 616 h 616"/>
                    <a:gd name="T44" fmla="*/ 912 w 956"/>
                    <a:gd name="T45" fmla="*/ 616 h 616"/>
                    <a:gd name="T46" fmla="*/ 956 w 956"/>
                    <a:gd name="T47" fmla="*/ 572 h 616"/>
                    <a:gd name="T48" fmla="*/ 956 w 956"/>
                    <a:gd name="T49" fmla="*/ 425 h 616"/>
                    <a:gd name="T50" fmla="*/ 956 w 956"/>
                    <a:gd name="T51" fmla="*/ 403 h 616"/>
                    <a:gd name="T52" fmla="*/ 956 w 956"/>
                    <a:gd name="T53" fmla="*/ 381 h 616"/>
                    <a:gd name="T54" fmla="*/ 956 w 956"/>
                    <a:gd name="T55" fmla="*/ 211 h 616"/>
                    <a:gd name="T56" fmla="*/ 745 w 956"/>
                    <a:gd name="T57"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6" h="616">
                      <a:moveTo>
                        <a:pt x="745" y="0"/>
                      </a:moveTo>
                      <a:cubicBezTo>
                        <a:pt x="211" y="0"/>
                        <a:pt x="211" y="0"/>
                        <a:pt x="211" y="0"/>
                      </a:cubicBezTo>
                      <a:cubicBezTo>
                        <a:pt x="95" y="0"/>
                        <a:pt x="0" y="95"/>
                        <a:pt x="0" y="211"/>
                      </a:cubicBezTo>
                      <a:cubicBezTo>
                        <a:pt x="0" y="381"/>
                        <a:pt x="0" y="381"/>
                        <a:pt x="0" y="381"/>
                      </a:cubicBezTo>
                      <a:cubicBezTo>
                        <a:pt x="0" y="403"/>
                        <a:pt x="0" y="403"/>
                        <a:pt x="0" y="403"/>
                      </a:cubicBezTo>
                      <a:cubicBezTo>
                        <a:pt x="0" y="425"/>
                        <a:pt x="0" y="425"/>
                        <a:pt x="0" y="425"/>
                      </a:cubicBezTo>
                      <a:cubicBezTo>
                        <a:pt x="0" y="572"/>
                        <a:pt x="0" y="572"/>
                        <a:pt x="0" y="572"/>
                      </a:cubicBezTo>
                      <a:cubicBezTo>
                        <a:pt x="0" y="596"/>
                        <a:pt x="20" y="616"/>
                        <a:pt x="44" y="616"/>
                      </a:cubicBezTo>
                      <a:cubicBezTo>
                        <a:pt x="45" y="616"/>
                        <a:pt x="45" y="616"/>
                        <a:pt x="45" y="616"/>
                      </a:cubicBezTo>
                      <a:cubicBezTo>
                        <a:pt x="69" y="615"/>
                        <a:pt x="88" y="594"/>
                        <a:pt x="88" y="570"/>
                      </a:cubicBezTo>
                      <a:cubicBezTo>
                        <a:pt x="88" y="425"/>
                        <a:pt x="88" y="425"/>
                        <a:pt x="88" y="425"/>
                      </a:cubicBezTo>
                      <a:cubicBezTo>
                        <a:pt x="88" y="403"/>
                        <a:pt x="88" y="403"/>
                        <a:pt x="88" y="403"/>
                      </a:cubicBezTo>
                      <a:cubicBezTo>
                        <a:pt x="88" y="381"/>
                        <a:pt x="88" y="381"/>
                        <a:pt x="88" y="381"/>
                      </a:cubicBezTo>
                      <a:cubicBezTo>
                        <a:pt x="88" y="211"/>
                        <a:pt x="88" y="211"/>
                        <a:pt x="88" y="211"/>
                      </a:cubicBezTo>
                      <a:cubicBezTo>
                        <a:pt x="88" y="143"/>
                        <a:pt x="143" y="88"/>
                        <a:pt x="211" y="88"/>
                      </a:cubicBezTo>
                      <a:cubicBezTo>
                        <a:pt x="745" y="88"/>
                        <a:pt x="745" y="88"/>
                        <a:pt x="745" y="88"/>
                      </a:cubicBezTo>
                      <a:cubicBezTo>
                        <a:pt x="813" y="88"/>
                        <a:pt x="868" y="143"/>
                        <a:pt x="868" y="211"/>
                      </a:cubicBezTo>
                      <a:cubicBezTo>
                        <a:pt x="868" y="381"/>
                        <a:pt x="868" y="381"/>
                        <a:pt x="868" y="381"/>
                      </a:cubicBezTo>
                      <a:cubicBezTo>
                        <a:pt x="868" y="403"/>
                        <a:pt x="868" y="403"/>
                        <a:pt x="868" y="403"/>
                      </a:cubicBezTo>
                      <a:cubicBezTo>
                        <a:pt x="868" y="425"/>
                        <a:pt x="868" y="425"/>
                        <a:pt x="868" y="425"/>
                      </a:cubicBezTo>
                      <a:cubicBezTo>
                        <a:pt x="868" y="570"/>
                        <a:pt x="868" y="570"/>
                        <a:pt x="868" y="570"/>
                      </a:cubicBezTo>
                      <a:cubicBezTo>
                        <a:pt x="868" y="594"/>
                        <a:pt x="887" y="615"/>
                        <a:pt x="911" y="616"/>
                      </a:cubicBezTo>
                      <a:cubicBezTo>
                        <a:pt x="912" y="616"/>
                        <a:pt x="912" y="616"/>
                        <a:pt x="912" y="616"/>
                      </a:cubicBezTo>
                      <a:cubicBezTo>
                        <a:pt x="936" y="616"/>
                        <a:pt x="956" y="596"/>
                        <a:pt x="956" y="572"/>
                      </a:cubicBezTo>
                      <a:cubicBezTo>
                        <a:pt x="956" y="425"/>
                        <a:pt x="956" y="425"/>
                        <a:pt x="956" y="425"/>
                      </a:cubicBezTo>
                      <a:cubicBezTo>
                        <a:pt x="956" y="403"/>
                        <a:pt x="956" y="403"/>
                        <a:pt x="956" y="403"/>
                      </a:cubicBezTo>
                      <a:cubicBezTo>
                        <a:pt x="956" y="381"/>
                        <a:pt x="956" y="381"/>
                        <a:pt x="956" y="381"/>
                      </a:cubicBezTo>
                      <a:cubicBezTo>
                        <a:pt x="956" y="211"/>
                        <a:pt x="956" y="211"/>
                        <a:pt x="956" y="211"/>
                      </a:cubicBezTo>
                      <a:cubicBezTo>
                        <a:pt x="956" y="95"/>
                        <a:pt x="861" y="0"/>
                        <a:pt x="745" y="0"/>
                      </a:cubicBezTo>
                      <a:close/>
                    </a:path>
                  </a:pathLst>
                </a:custGeom>
                <a:solidFill>
                  <a:srgbClr val="001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62" name="Group 61"/>
          <p:cNvGrpSpPr/>
          <p:nvPr/>
        </p:nvGrpSpPr>
        <p:grpSpPr>
          <a:xfrm>
            <a:off x="4508543" y="2927568"/>
            <a:ext cx="1054205" cy="1055181"/>
            <a:chOff x="7444979" y="1708669"/>
            <a:chExt cx="1054205" cy="1055181"/>
          </a:xfrm>
        </p:grpSpPr>
        <p:sp>
          <p:nvSpPr>
            <p:cNvPr id="61" name="Oval 60"/>
            <p:cNvSpPr/>
            <p:nvPr>
              <p:custDataLst>
                <p:tags r:id="rId5"/>
              </p:custDataLst>
            </p:nvPr>
          </p:nvSpPr>
          <p:spPr>
            <a:xfrm>
              <a:off x="7444979" y="1708669"/>
              <a:ext cx="1054205" cy="1055181"/>
            </a:xfrm>
            <a:prstGeom prst="ellipse">
              <a:avLst/>
            </a:prstGeom>
            <a:solidFill>
              <a:srgbClr val="FFFFFF"/>
            </a:solidFill>
            <a:ln w="38100">
              <a:gradFill flip="none" rotWithShape="1">
                <a:gsLst>
                  <a:gs pos="100000">
                    <a:schemeClr val="tx2"/>
                  </a:gs>
                  <a:gs pos="0">
                    <a:schemeClr val="accent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600" kern="0">
                <a:solidFill>
                  <a:schemeClr val="tx1"/>
                </a:solidFill>
              </a:endParaRPr>
            </a:p>
          </p:txBody>
        </p:sp>
        <p:grpSp>
          <p:nvGrpSpPr>
            <p:cNvPr id="43" name="Group 42"/>
            <p:cNvGrpSpPr>
              <a:grpSpLocks noChangeAspect="1"/>
            </p:cNvGrpSpPr>
            <p:nvPr/>
          </p:nvGrpSpPr>
          <p:grpSpPr>
            <a:xfrm>
              <a:off x="7599363" y="1863197"/>
              <a:ext cx="745435" cy="746125"/>
              <a:chOff x="5273802" y="2606040"/>
              <a:chExt cx="1644396" cy="1645920"/>
            </a:xfrm>
          </p:grpSpPr>
          <p:sp>
            <p:nvSpPr>
              <p:cNvPr id="44" name="AutoShape 13">
                <a:extLst>
                  <a:ext uri="{FF2B5EF4-FFF2-40B4-BE49-F238E27FC236}">
                    <a16:creationId xmlns:a16="http://schemas.microsoft.com/office/drawing/2014/main" id="{3C3D9D18-6789-4A00-8831-91BF38F97637}"/>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5452110" y="2803779"/>
                <a:ext cx="1288923" cy="1200912"/>
                <a:chOff x="5452110" y="2803779"/>
                <a:chExt cx="1288923" cy="1200912"/>
              </a:xfrm>
            </p:grpSpPr>
            <p:sp>
              <p:nvSpPr>
                <p:cNvPr id="46" name="Freeform 15">
                  <a:extLst>
                    <a:ext uri="{FF2B5EF4-FFF2-40B4-BE49-F238E27FC236}">
                      <a16:creationId xmlns:a16="http://schemas.microsoft.com/office/drawing/2014/main" id="{0F53DE35-7F5E-48B5-B9DD-D84DD59FFC19}"/>
                    </a:ext>
                  </a:extLst>
                </p:cNvPr>
                <p:cNvSpPr>
                  <a:spLocks noEditPoints="1"/>
                </p:cNvSpPr>
                <p:nvPr/>
              </p:nvSpPr>
              <p:spPr bwMode="auto">
                <a:xfrm>
                  <a:off x="5759196" y="2803779"/>
                  <a:ext cx="675132" cy="1200912"/>
                </a:xfrm>
                <a:custGeom>
                  <a:avLst/>
                  <a:gdLst>
                    <a:gd name="T0" fmla="*/ 928 w 946"/>
                    <a:gd name="T1" fmla="*/ 647 h 1681"/>
                    <a:gd name="T2" fmla="*/ 928 w 946"/>
                    <a:gd name="T3" fmla="*/ 646 h 1681"/>
                    <a:gd name="T4" fmla="*/ 874 w 946"/>
                    <a:gd name="T5" fmla="*/ 722 h 1681"/>
                    <a:gd name="T6" fmla="*/ 840 w 946"/>
                    <a:gd name="T7" fmla="*/ 722 h 1681"/>
                    <a:gd name="T8" fmla="*/ 835 w 946"/>
                    <a:gd name="T9" fmla="*/ 366 h 1681"/>
                    <a:gd name="T10" fmla="*/ 214 w 946"/>
                    <a:gd name="T11" fmla="*/ 388 h 1681"/>
                    <a:gd name="T12" fmla="*/ 98 w 946"/>
                    <a:gd name="T13" fmla="*/ 716 h 1681"/>
                    <a:gd name="T14" fmla="*/ 67 w 946"/>
                    <a:gd name="T15" fmla="*/ 713 h 1681"/>
                    <a:gd name="T16" fmla="*/ 20 w 946"/>
                    <a:gd name="T17" fmla="*/ 653 h 1681"/>
                    <a:gd name="T18" fmla="*/ 20 w 946"/>
                    <a:gd name="T19" fmla="*/ 652 h 1681"/>
                    <a:gd name="T20" fmla="*/ 1 w 946"/>
                    <a:gd name="T21" fmla="*/ 483 h 1681"/>
                    <a:gd name="T22" fmla="*/ 473 w 946"/>
                    <a:gd name="T23" fmla="*/ 0 h 1681"/>
                    <a:gd name="T24" fmla="*/ 945 w 946"/>
                    <a:gd name="T25" fmla="*/ 483 h 1681"/>
                    <a:gd name="T26" fmla="*/ 928 w 946"/>
                    <a:gd name="T27" fmla="*/ 647 h 1681"/>
                    <a:gd name="T28" fmla="*/ 583 w 946"/>
                    <a:gd name="T29" fmla="*/ 1667 h 1681"/>
                    <a:gd name="T30" fmla="*/ 514 w 946"/>
                    <a:gd name="T31" fmla="*/ 1465 h 1681"/>
                    <a:gd name="T32" fmla="*/ 515 w 946"/>
                    <a:gd name="T33" fmla="*/ 1457 h 1681"/>
                    <a:gd name="T34" fmla="*/ 579 w 946"/>
                    <a:gd name="T35" fmla="*/ 1356 h 1681"/>
                    <a:gd name="T36" fmla="*/ 573 w 946"/>
                    <a:gd name="T37" fmla="*/ 1342 h 1681"/>
                    <a:gd name="T38" fmla="*/ 476 w 946"/>
                    <a:gd name="T39" fmla="*/ 1329 h 1681"/>
                    <a:gd name="T40" fmla="*/ 374 w 946"/>
                    <a:gd name="T41" fmla="*/ 1342 h 1681"/>
                    <a:gd name="T42" fmla="*/ 368 w 946"/>
                    <a:gd name="T43" fmla="*/ 1357 h 1681"/>
                    <a:gd name="T44" fmla="*/ 432 w 946"/>
                    <a:gd name="T45" fmla="*/ 1457 h 1681"/>
                    <a:gd name="T46" fmla="*/ 433 w 946"/>
                    <a:gd name="T47" fmla="*/ 1465 h 1681"/>
                    <a:gd name="T48" fmla="*/ 358 w 946"/>
                    <a:gd name="T49" fmla="*/ 1667 h 1681"/>
                    <a:gd name="T50" fmla="*/ 368 w 946"/>
                    <a:gd name="T51" fmla="*/ 1681 h 1681"/>
                    <a:gd name="T52" fmla="*/ 574 w 946"/>
                    <a:gd name="T53" fmla="*/ 1681 h 1681"/>
                    <a:gd name="T54" fmla="*/ 583 w 946"/>
                    <a:gd name="T55" fmla="*/ 1667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1681">
                      <a:moveTo>
                        <a:pt x="928" y="647"/>
                      </a:moveTo>
                      <a:cubicBezTo>
                        <a:pt x="928" y="647"/>
                        <a:pt x="928" y="647"/>
                        <a:pt x="928" y="646"/>
                      </a:cubicBezTo>
                      <a:cubicBezTo>
                        <a:pt x="926" y="647"/>
                        <a:pt x="919" y="672"/>
                        <a:pt x="874" y="722"/>
                      </a:cubicBezTo>
                      <a:cubicBezTo>
                        <a:pt x="874" y="722"/>
                        <a:pt x="874" y="722"/>
                        <a:pt x="840" y="722"/>
                      </a:cubicBezTo>
                      <a:cubicBezTo>
                        <a:pt x="840" y="722"/>
                        <a:pt x="840" y="704"/>
                        <a:pt x="835" y="366"/>
                      </a:cubicBezTo>
                      <a:cubicBezTo>
                        <a:pt x="782" y="637"/>
                        <a:pt x="214" y="388"/>
                        <a:pt x="214" y="388"/>
                      </a:cubicBezTo>
                      <a:cubicBezTo>
                        <a:pt x="73" y="431"/>
                        <a:pt x="98" y="716"/>
                        <a:pt x="98" y="716"/>
                      </a:cubicBezTo>
                      <a:cubicBezTo>
                        <a:pt x="98" y="716"/>
                        <a:pt x="98" y="716"/>
                        <a:pt x="67" y="713"/>
                      </a:cubicBezTo>
                      <a:cubicBezTo>
                        <a:pt x="67" y="713"/>
                        <a:pt x="67" y="695"/>
                        <a:pt x="20" y="653"/>
                      </a:cubicBezTo>
                      <a:cubicBezTo>
                        <a:pt x="20" y="653"/>
                        <a:pt x="20" y="652"/>
                        <a:pt x="20" y="652"/>
                      </a:cubicBezTo>
                      <a:cubicBezTo>
                        <a:pt x="0" y="600"/>
                        <a:pt x="1" y="543"/>
                        <a:pt x="1" y="483"/>
                      </a:cubicBezTo>
                      <a:cubicBezTo>
                        <a:pt x="1" y="216"/>
                        <a:pt x="206" y="0"/>
                        <a:pt x="473" y="0"/>
                      </a:cubicBezTo>
                      <a:cubicBezTo>
                        <a:pt x="740" y="0"/>
                        <a:pt x="945" y="216"/>
                        <a:pt x="945" y="483"/>
                      </a:cubicBezTo>
                      <a:cubicBezTo>
                        <a:pt x="945" y="541"/>
                        <a:pt x="946" y="596"/>
                        <a:pt x="928" y="647"/>
                      </a:cubicBezTo>
                      <a:close/>
                      <a:moveTo>
                        <a:pt x="583" y="1667"/>
                      </a:moveTo>
                      <a:cubicBezTo>
                        <a:pt x="514" y="1465"/>
                        <a:pt x="514" y="1465"/>
                        <a:pt x="514" y="1465"/>
                      </a:cubicBezTo>
                      <a:cubicBezTo>
                        <a:pt x="513" y="1462"/>
                        <a:pt x="514" y="1459"/>
                        <a:pt x="515" y="1457"/>
                      </a:cubicBezTo>
                      <a:cubicBezTo>
                        <a:pt x="579" y="1356"/>
                        <a:pt x="579" y="1356"/>
                        <a:pt x="579" y="1356"/>
                      </a:cubicBezTo>
                      <a:cubicBezTo>
                        <a:pt x="582" y="1351"/>
                        <a:pt x="579" y="1344"/>
                        <a:pt x="573" y="1342"/>
                      </a:cubicBezTo>
                      <a:cubicBezTo>
                        <a:pt x="552" y="1337"/>
                        <a:pt x="510" y="1329"/>
                        <a:pt x="476" y="1329"/>
                      </a:cubicBezTo>
                      <a:cubicBezTo>
                        <a:pt x="442" y="1329"/>
                        <a:pt x="396" y="1338"/>
                        <a:pt x="374" y="1342"/>
                      </a:cubicBezTo>
                      <a:cubicBezTo>
                        <a:pt x="368" y="1344"/>
                        <a:pt x="365" y="1351"/>
                        <a:pt x="368" y="1357"/>
                      </a:cubicBezTo>
                      <a:cubicBezTo>
                        <a:pt x="432" y="1457"/>
                        <a:pt x="432" y="1457"/>
                        <a:pt x="432" y="1457"/>
                      </a:cubicBezTo>
                      <a:cubicBezTo>
                        <a:pt x="433" y="1460"/>
                        <a:pt x="434" y="1463"/>
                        <a:pt x="433" y="1465"/>
                      </a:cubicBezTo>
                      <a:cubicBezTo>
                        <a:pt x="358" y="1667"/>
                        <a:pt x="358" y="1667"/>
                        <a:pt x="358" y="1667"/>
                      </a:cubicBezTo>
                      <a:cubicBezTo>
                        <a:pt x="356" y="1674"/>
                        <a:pt x="361" y="1681"/>
                        <a:pt x="368" y="1681"/>
                      </a:cubicBezTo>
                      <a:cubicBezTo>
                        <a:pt x="574" y="1681"/>
                        <a:pt x="574" y="1681"/>
                        <a:pt x="574" y="1681"/>
                      </a:cubicBezTo>
                      <a:cubicBezTo>
                        <a:pt x="581" y="1681"/>
                        <a:pt x="585" y="1674"/>
                        <a:pt x="583" y="1667"/>
                      </a:cubicBezTo>
                      <a:close/>
                    </a:path>
                  </a:pathLst>
                </a:custGeom>
                <a:solidFill>
                  <a:srgbClr val="002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D033E5D7-D092-40EC-9EC7-B6BB71F5CC61}"/>
                    </a:ext>
                  </a:extLst>
                </p:cNvPr>
                <p:cNvSpPr>
                  <a:spLocks noEditPoints="1"/>
                </p:cNvSpPr>
                <p:nvPr/>
              </p:nvSpPr>
              <p:spPr bwMode="auto">
                <a:xfrm>
                  <a:off x="5452110" y="3318129"/>
                  <a:ext cx="1288923" cy="686562"/>
                </a:xfrm>
                <a:custGeom>
                  <a:avLst/>
                  <a:gdLst>
                    <a:gd name="T0" fmla="*/ 26 w 1806"/>
                    <a:gd name="T1" fmla="*/ 961 h 961"/>
                    <a:gd name="T2" fmla="*/ 5 w 1806"/>
                    <a:gd name="T3" fmla="*/ 931 h 961"/>
                    <a:gd name="T4" fmla="*/ 223 w 1806"/>
                    <a:gd name="T5" fmla="*/ 614 h 961"/>
                    <a:gd name="T6" fmla="*/ 602 w 1806"/>
                    <a:gd name="T7" fmla="*/ 548 h 961"/>
                    <a:gd name="T8" fmla="*/ 612 w 1806"/>
                    <a:gd name="T9" fmla="*/ 555 h 961"/>
                    <a:gd name="T10" fmla="*/ 703 w 1806"/>
                    <a:gd name="T11" fmla="*/ 948 h 961"/>
                    <a:gd name="T12" fmla="*/ 693 w 1806"/>
                    <a:gd name="T13" fmla="*/ 961 h 961"/>
                    <a:gd name="T14" fmla="*/ 26 w 1806"/>
                    <a:gd name="T15" fmla="*/ 961 h 961"/>
                    <a:gd name="T16" fmla="*/ 1780 w 1806"/>
                    <a:gd name="T17" fmla="*/ 961 h 961"/>
                    <a:gd name="T18" fmla="*/ 1801 w 1806"/>
                    <a:gd name="T19" fmla="*/ 931 h 961"/>
                    <a:gd name="T20" fmla="*/ 1583 w 1806"/>
                    <a:gd name="T21" fmla="*/ 614 h 961"/>
                    <a:gd name="T22" fmla="*/ 1204 w 1806"/>
                    <a:gd name="T23" fmla="*/ 548 h 961"/>
                    <a:gd name="T24" fmla="*/ 1194 w 1806"/>
                    <a:gd name="T25" fmla="*/ 555 h 961"/>
                    <a:gd name="T26" fmla="*/ 1103 w 1806"/>
                    <a:gd name="T27" fmla="*/ 948 h 961"/>
                    <a:gd name="T28" fmla="*/ 1113 w 1806"/>
                    <a:gd name="T29" fmla="*/ 961 h 961"/>
                    <a:gd name="T30" fmla="*/ 1780 w 1806"/>
                    <a:gd name="T31" fmla="*/ 961 h 961"/>
                    <a:gd name="T32" fmla="*/ 1329 w 1806"/>
                    <a:gd name="T33" fmla="*/ 24 h 961"/>
                    <a:gd name="T34" fmla="*/ 1283 w 1806"/>
                    <a:gd name="T35" fmla="*/ 77 h 961"/>
                    <a:gd name="T36" fmla="*/ 1273 w 1806"/>
                    <a:gd name="T37" fmla="*/ 89 h 961"/>
                    <a:gd name="T38" fmla="*/ 1129 w 1806"/>
                    <a:gd name="T39" fmla="*/ 391 h 961"/>
                    <a:gd name="T40" fmla="*/ 903 w 1806"/>
                    <a:gd name="T41" fmla="*/ 504 h 961"/>
                    <a:gd name="T42" fmla="*/ 677 w 1806"/>
                    <a:gd name="T43" fmla="*/ 391 h 961"/>
                    <a:gd name="T44" fmla="*/ 533 w 1806"/>
                    <a:gd name="T45" fmla="*/ 89 h 961"/>
                    <a:gd name="T46" fmla="*/ 523 w 1806"/>
                    <a:gd name="T47" fmla="*/ 77 h 961"/>
                    <a:gd name="T48" fmla="*/ 477 w 1806"/>
                    <a:gd name="T49" fmla="*/ 24 h 961"/>
                    <a:gd name="T50" fmla="*/ 426 w 1806"/>
                    <a:gd name="T51" fmla="*/ 0 h 961"/>
                    <a:gd name="T52" fmla="*/ 426 w 1806"/>
                    <a:gd name="T53" fmla="*/ 5 h 961"/>
                    <a:gd name="T54" fmla="*/ 495 w 1806"/>
                    <a:gd name="T55" fmla="*/ 112 h 961"/>
                    <a:gd name="T56" fmla="*/ 639 w 1806"/>
                    <a:gd name="T57" fmla="*/ 414 h 961"/>
                    <a:gd name="T58" fmla="*/ 639 w 1806"/>
                    <a:gd name="T59" fmla="*/ 512 h 961"/>
                    <a:gd name="T60" fmla="*/ 646 w 1806"/>
                    <a:gd name="T61" fmla="*/ 522 h 961"/>
                    <a:gd name="T62" fmla="*/ 683 w 1806"/>
                    <a:gd name="T63" fmla="*/ 560 h 961"/>
                    <a:gd name="T64" fmla="*/ 683 w 1806"/>
                    <a:gd name="T65" fmla="*/ 451 h 961"/>
                    <a:gd name="T66" fmla="*/ 903 w 1806"/>
                    <a:gd name="T67" fmla="*/ 548 h 961"/>
                    <a:gd name="T68" fmla="*/ 1123 w 1806"/>
                    <a:gd name="T69" fmla="*/ 451 h 961"/>
                    <a:gd name="T70" fmla="*/ 1123 w 1806"/>
                    <a:gd name="T71" fmla="*/ 560 h 961"/>
                    <a:gd name="T72" fmla="*/ 1160 w 1806"/>
                    <a:gd name="T73" fmla="*/ 522 h 961"/>
                    <a:gd name="T74" fmla="*/ 1167 w 1806"/>
                    <a:gd name="T75" fmla="*/ 512 h 961"/>
                    <a:gd name="T76" fmla="*/ 1167 w 1806"/>
                    <a:gd name="T77" fmla="*/ 414 h 961"/>
                    <a:gd name="T78" fmla="*/ 1311 w 1806"/>
                    <a:gd name="T79" fmla="*/ 112 h 961"/>
                    <a:gd name="T80" fmla="*/ 1380 w 1806"/>
                    <a:gd name="T81" fmla="*/ 3 h 961"/>
                    <a:gd name="T82" fmla="*/ 1380 w 1806"/>
                    <a:gd name="T83" fmla="*/ 0 h 961"/>
                    <a:gd name="T84" fmla="*/ 1329 w 1806"/>
                    <a:gd name="T85" fmla="*/ 24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6" h="961">
                      <a:moveTo>
                        <a:pt x="26" y="961"/>
                      </a:moveTo>
                      <a:cubicBezTo>
                        <a:pt x="10" y="961"/>
                        <a:pt x="0" y="945"/>
                        <a:pt x="5" y="931"/>
                      </a:cubicBezTo>
                      <a:cubicBezTo>
                        <a:pt x="33" y="857"/>
                        <a:pt x="113" y="664"/>
                        <a:pt x="223" y="614"/>
                      </a:cubicBezTo>
                      <a:cubicBezTo>
                        <a:pt x="344" y="557"/>
                        <a:pt x="558" y="549"/>
                        <a:pt x="602" y="548"/>
                      </a:cubicBezTo>
                      <a:cubicBezTo>
                        <a:pt x="607" y="548"/>
                        <a:pt x="611" y="551"/>
                        <a:pt x="612" y="555"/>
                      </a:cubicBezTo>
                      <a:cubicBezTo>
                        <a:pt x="703" y="948"/>
                        <a:pt x="703" y="948"/>
                        <a:pt x="703" y="948"/>
                      </a:cubicBezTo>
                      <a:cubicBezTo>
                        <a:pt x="704" y="955"/>
                        <a:pt x="700" y="961"/>
                        <a:pt x="693" y="961"/>
                      </a:cubicBezTo>
                      <a:lnTo>
                        <a:pt x="26" y="961"/>
                      </a:lnTo>
                      <a:close/>
                      <a:moveTo>
                        <a:pt x="1780" y="961"/>
                      </a:moveTo>
                      <a:cubicBezTo>
                        <a:pt x="1796" y="961"/>
                        <a:pt x="1806" y="945"/>
                        <a:pt x="1801" y="931"/>
                      </a:cubicBezTo>
                      <a:cubicBezTo>
                        <a:pt x="1773" y="857"/>
                        <a:pt x="1693" y="664"/>
                        <a:pt x="1583" y="614"/>
                      </a:cubicBezTo>
                      <a:cubicBezTo>
                        <a:pt x="1462" y="557"/>
                        <a:pt x="1248" y="549"/>
                        <a:pt x="1204" y="548"/>
                      </a:cubicBezTo>
                      <a:cubicBezTo>
                        <a:pt x="1199" y="548"/>
                        <a:pt x="1195" y="551"/>
                        <a:pt x="1194" y="555"/>
                      </a:cubicBezTo>
                      <a:cubicBezTo>
                        <a:pt x="1103" y="948"/>
                        <a:pt x="1103" y="948"/>
                        <a:pt x="1103" y="948"/>
                      </a:cubicBezTo>
                      <a:cubicBezTo>
                        <a:pt x="1102" y="955"/>
                        <a:pt x="1106" y="961"/>
                        <a:pt x="1113" y="961"/>
                      </a:cubicBezTo>
                      <a:lnTo>
                        <a:pt x="1780" y="961"/>
                      </a:lnTo>
                      <a:close/>
                      <a:moveTo>
                        <a:pt x="1329" y="24"/>
                      </a:moveTo>
                      <a:cubicBezTo>
                        <a:pt x="1322" y="43"/>
                        <a:pt x="1308" y="65"/>
                        <a:pt x="1283" y="77"/>
                      </a:cubicBezTo>
                      <a:cubicBezTo>
                        <a:pt x="1278" y="80"/>
                        <a:pt x="1274" y="84"/>
                        <a:pt x="1273" y="89"/>
                      </a:cubicBezTo>
                      <a:cubicBezTo>
                        <a:pt x="1232" y="192"/>
                        <a:pt x="1157" y="365"/>
                        <a:pt x="1129" y="391"/>
                      </a:cubicBezTo>
                      <a:cubicBezTo>
                        <a:pt x="1084" y="430"/>
                        <a:pt x="968" y="504"/>
                        <a:pt x="903" y="504"/>
                      </a:cubicBezTo>
                      <a:cubicBezTo>
                        <a:pt x="838" y="504"/>
                        <a:pt x="722" y="430"/>
                        <a:pt x="677" y="391"/>
                      </a:cubicBezTo>
                      <a:cubicBezTo>
                        <a:pt x="649" y="365"/>
                        <a:pt x="574" y="192"/>
                        <a:pt x="533" y="89"/>
                      </a:cubicBezTo>
                      <a:cubicBezTo>
                        <a:pt x="532" y="84"/>
                        <a:pt x="528" y="80"/>
                        <a:pt x="523" y="77"/>
                      </a:cubicBezTo>
                      <a:cubicBezTo>
                        <a:pt x="498" y="65"/>
                        <a:pt x="484" y="43"/>
                        <a:pt x="477" y="24"/>
                      </a:cubicBezTo>
                      <a:cubicBezTo>
                        <a:pt x="426" y="0"/>
                        <a:pt x="426" y="0"/>
                        <a:pt x="426" y="0"/>
                      </a:cubicBezTo>
                      <a:cubicBezTo>
                        <a:pt x="426" y="2"/>
                        <a:pt x="426" y="4"/>
                        <a:pt x="426" y="5"/>
                      </a:cubicBezTo>
                      <a:cubicBezTo>
                        <a:pt x="431" y="33"/>
                        <a:pt x="446" y="83"/>
                        <a:pt x="495" y="112"/>
                      </a:cubicBezTo>
                      <a:cubicBezTo>
                        <a:pt x="517" y="168"/>
                        <a:pt x="594" y="359"/>
                        <a:pt x="639" y="414"/>
                      </a:cubicBezTo>
                      <a:cubicBezTo>
                        <a:pt x="639" y="512"/>
                        <a:pt x="639" y="512"/>
                        <a:pt x="639" y="512"/>
                      </a:cubicBezTo>
                      <a:cubicBezTo>
                        <a:pt x="646" y="522"/>
                        <a:pt x="646" y="522"/>
                        <a:pt x="646" y="522"/>
                      </a:cubicBezTo>
                      <a:cubicBezTo>
                        <a:pt x="648" y="524"/>
                        <a:pt x="660" y="540"/>
                        <a:pt x="683" y="560"/>
                      </a:cubicBezTo>
                      <a:cubicBezTo>
                        <a:pt x="683" y="451"/>
                        <a:pt x="683" y="451"/>
                        <a:pt x="683" y="451"/>
                      </a:cubicBezTo>
                      <a:cubicBezTo>
                        <a:pt x="742" y="494"/>
                        <a:pt x="838" y="548"/>
                        <a:pt x="903" y="548"/>
                      </a:cubicBezTo>
                      <a:cubicBezTo>
                        <a:pt x="968" y="548"/>
                        <a:pt x="1064" y="494"/>
                        <a:pt x="1123" y="451"/>
                      </a:cubicBezTo>
                      <a:cubicBezTo>
                        <a:pt x="1123" y="560"/>
                        <a:pt x="1123" y="560"/>
                        <a:pt x="1123" y="560"/>
                      </a:cubicBezTo>
                      <a:cubicBezTo>
                        <a:pt x="1146" y="540"/>
                        <a:pt x="1158" y="524"/>
                        <a:pt x="1160" y="522"/>
                      </a:cubicBezTo>
                      <a:cubicBezTo>
                        <a:pt x="1167" y="512"/>
                        <a:pt x="1167" y="512"/>
                        <a:pt x="1167" y="512"/>
                      </a:cubicBezTo>
                      <a:cubicBezTo>
                        <a:pt x="1167" y="414"/>
                        <a:pt x="1167" y="414"/>
                        <a:pt x="1167" y="414"/>
                      </a:cubicBezTo>
                      <a:cubicBezTo>
                        <a:pt x="1212" y="358"/>
                        <a:pt x="1289" y="168"/>
                        <a:pt x="1311" y="112"/>
                      </a:cubicBezTo>
                      <a:cubicBezTo>
                        <a:pt x="1363" y="82"/>
                        <a:pt x="1377" y="26"/>
                        <a:pt x="1380" y="3"/>
                      </a:cubicBezTo>
                      <a:cubicBezTo>
                        <a:pt x="1380" y="2"/>
                        <a:pt x="1380" y="1"/>
                        <a:pt x="1380" y="0"/>
                      </a:cubicBezTo>
                      <a:lnTo>
                        <a:pt x="1329" y="24"/>
                      </a:lnTo>
                      <a:close/>
                    </a:path>
                  </a:pathLst>
                </a:custGeom>
                <a:solidFill>
                  <a:srgbClr val="001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64" name="Group 63"/>
          <p:cNvGrpSpPr/>
          <p:nvPr/>
        </p:nvGrpSpPr>
        <p:grpSpPr>
          <a:xfrm>
            <a:off x="4507547" y="4931225"/>
            <a:ext cx="1056198" cy="1055181"/>
            <a:chOff x="9828850" y="1708669"/>
            <a:chExt cx="1056198" cy="1055181"/>
          </a:xfrm>
        </p:grpSpPr>
        <p:sp>
          <p:nvSpPr>
            <p:cNvPr id="63" name="Oval 62"/>
            <p:cNvSpPr/>
            <p:nvPr>
              <p:custDataLst>
                <p:tags r:id="rId4"/>
              </p:custDataLst>
            </p:nvPr>
          </p:nvSpPr>
          <p:spPr>
            <a:xfrm>
              <a:off x="9828850" y="1708669"/>
              <a:ext cx="1056198" cy="1055181"/>
            </a:xfrm>
            <a:prstGeom prst="ellipse">
              <a:avLst/>
            </a:prstGeom>
            <a:solidFill>
              <a:srgbClr val="FFFFFF"/>
            </a:solidFill>
            <a:ln w="38100">
              <a:gradFill flip="none" rotWithShape="1">
                <a:gsLst>
                  <a:gs pos="100000">
                    <a:schemeClr val="tx2"/>
                  </a:gs>
                  <a:gs pos="0">
                    <a:schemeClr val="accent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600" kern="0">
                <a:solidFill>
                  <a:schemeClr val="tx1"/>
                </a:solidFill>
              </a:endParaRPr>
            </a:p>
          </p:txBody>
        </p:sp>
        <p:grpSp>
          <p:nvGrpSpPr>
            <p:cNvPr id="49" name="Group 48"/>
            <p:cNvGrpSpPr>
              <a:grpSpLocks noChangeAspect="1"/>
            </p:cNvGrpSpPr>
            <p:nvPr/>
          </p:nvGrpSpPr>
          <p:grpSpPr>
            <a:xfrm>
              <a:off x="9983526" y="1863197"/>
              <a:ext cx="746845" cy="746125"/>
              <a:chOff x="6464300" y="2606675"/>
              <a:chExt cx="1646238" cy="1644650"/>
            </a:xfrm>
          </p:grpSpPr>
          <p:sp>
            <p:nvSpPr>
              <p:cNvPr id="50"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6603395" y="2776538"/>
                <a:ext cx="1369800" cy="1303338"/>
                <a:chOff x="6603395" y="2776538"/>
                <a:chExt cx="1369800" cy="1303338"/>
              </a:xfrm>
            </p:grpSpPr>
            <p:sp>
              <p:nvSpPr>
                <p:cNvPr id="52" name="Freeform 51"/>
                <p:cNvSpPr>
                  <a:spLocks/>
                </p:cNvSpPr>
                <p:nvPr/>
              </p:nvSpPr>
              <p:spPr bwMode="auto">
                <a:xfrm>
                  <a:off x="6609743" y="2925763"/>
                  <a:ext cx="1363452" cy="1154113"/>
                </a:xfrm>
                <a:custGeom>
                  <a:avLst/>
                  <a:gdLst>
                    <a:gd name="connsiteX0" fmla="*/ 1096819 w 1363452"/>
                    <a:gd name="connsiteY0" fmla="*/ 877888 h 1154113"/>
                    <a:gd name="connsiteX1" fmla="*/ 1054707 w 1363452"/>
                    <a:gd name="connsiteY1" fmla="*/ 929919 h 1154113"/>
                    <a:gd name="connsiteX2" fmla="*/ 1288107 w 1363452"/>
                    <a:gd name="connsiteY2" fmla="*/ 1122363 h 1154113"/>
                    <a:gd name="connsiteX3" fmla="*/ 1313802 w 1363452"/>
                    <a:gd name="connsiteY3" fmla="*/ 1101693 h 1154113"/>
                    <a:gd name="connsiteX4" fmla="*/ 1314516 w 1363452"/>
                    <a:gd name="connsiteY4" fmla="*/ 1100980 h 1154113"/>
                    <a:gd name="connsiteX5" fmla="*/ 1315230 w 1363452"/>
                    <a:gd name="connsiteY5" fmla="*/ 1100268 h 1154113"/>
                    <a:gd name="connsiteX6" fmla="*/ 1330932 w 1363452"/>
                    <a:gd name="connsiteY6" fmla="*/ 1071045 h 1154113"/>
                    <a:gd name="connsiteX7" fmla="*/ 1096819 w 1363452"/>
                    <a:gd name="connsiteY7" fmla="*/ 877888 h 1154113"/>
                    <a:gd name="connsiteX8" fmla="*/ 1093256 w 1363452"/>
                    <a:gd name="connsiteY8" fmla="*/ 838848 h 1154113"/>
                    <a:gd name="connsiteX9" fmla="*/ 1104637 w 1363452"/>
                    <a:gd name="connsiteY9" fmla="*/ 842334 h 1154113"/>
                    <a:gd name="connsiteX10" fmla="*/ 1355565 w 1363452"/>
                    <a:gd name="connsiteY10" fmla="*/ 1048995 h 1154113"/>
                    <a:gd name="connsiteX11" fmla="*/ 1339792 w 1363452"/>
                    <a:gd name="connsiteY11" fmla="*/ 1120504 h 1154113"/>
                    <a:gd name="connsiteX12" fmla="*/ 1286739 w 1363452"/>
                    <a:gd name="connsiteY12" fmla="*/ 1154113 h 1154113"/>
                    <a:gd name="connsiteX13" fmla="*/ 1272400 w 1363452"/>
                    <a:gd name="connsiteY13" fmla="*/ 1149823 h 1154113"/>
                    <a:gd name="connsiteX14" fmla="*/ 1022190 w 1363452"/>
                    <a:gd name="connsiteY14" fmla="*/ 943162 h 1154113"/>
                    <a:gd name="connsiteX15" fmla="*/ 1020039 w 1363452"/>
                    <a:gd name="connsiteY15" fmla="*/ 920994 h 1154113"/>
                    <a:gd name="connsiteX16" fmla="*/ 1082412 w 1363452"/>
                    <a:gd name="connsiteY16" fmla="*/ 844479 h 1154113"/>
                    <a:gd name="connsiteX17" fmla="*/ 1093256 w 1363452"/>
                    <a:gd name="connsiteY17" fmla="*/ 838848 h 1154113"/>
                    <a:gd name="connsiteX18" fmla="*/ 126043 w 1363452"/>
                    <a:gd name="connsiteY18" fmla="*/ 801687 h 1154113"/>
                    <a:gd name="connsiteX19" fmla="*/ 185273 w 1363452"/>
                    <a:gd name="connsiteY19" fmla="*/ 849550 h 1154113"/>
                    <a:gd name="connsiteX20" fmla="*/ 188128 w 1363452"/>
                    <a:gd name="connsiteY20" fmla="*/ 849550 h 1154113"/>
                    <a:gd name="connsiteX21" fmla="*/ 246645 w 1363452"/>
                    <a:gd name="connsiteY21" fmla="*/ 801687 h 1154113"/>
                    <a:gd name="connsiteX22" fmla="*/ 327284 w 1363452"/>
                    <a:gd name="connsiteY22" fmla="*/ 814546 h 1154113"/>
                    <a:gd name="connsiteX23" fmla="*/ 372242 w 1363452"/>
                    <a:gd name="connsiteY23" fmla="*/ 880268 h 1154113"/>
                    <a:gd name="connsiteX24" fmla="*/ 367960 w 1363452"/>
                    <a:gd name="connsiteY24" fmla="*/ 887412 h 1154113"/>
                    <a:gd name="connsiteX25" fmla="*/ 4728 w 1363452"/>
                    <a:gd name="connsiteY25" fmla="*/ 887412 h 1154113"/>
                    <a:gd name="connsiteX26" fmla="*/ 446 w 1363452"/>
                    <a:gd name="connsiteY26" fmla="*/ 880268 h 1154113"/>
                    <a:gd name="connsiteX27" fmla="*/ 45404 w 1363452"/>
                    <a:gd name="connsiteY27" fmla="*/ 814546 h 1154113"/>
                    <a:gd name="connsiteX28" fmla="*/ 126043 w 1363452"/>
                    <a:gd name="connsiteY28" fmla="*/ 801687 h 1154113"/>
                    <a:gd name="connsiteX29" fmla="*/ 86331 w 1363452"/>
                    <a:gd name="connsiteY29" fmla="*/ 687387 h 1154113"/>
                    <a:gd name="connsiteX30" fmla="*/ 97046 w 1363452"/>
                    <a:gd name="connsiteY30" fmla="*/ 692364 h 1154113"/>
                    <a:gd name="connsiteX31" fmla="*/ 107048 w 1363452"/>
                    <a:gd name="connsiteY31" fmla="*/ 704450 h 1154113"/>
                    <a:gd name="connsiteX32" fmla="*/ 109191 w 1363452"/>
                    <a:gd name="connsiteY32" fmla="*/ 706583 h 1154113"/>
                    <a:gd name="connsiteX33" fmla="*/ 138480 w 1363452"/>
                    <a:gd name="connsiteY33" fmla="*/ 768437 h 1154113"/>
                    <a:gd name="connsiteX34" fmla="*/ 186343 w 1363452"/>
                    <a:gd name="connsiteY34" fmla="*/ 791899 h 1154113"/>
                    <a:gd name="connsiteX35" fmla="*/ 233492 w 1363452"/>
                    <a:gd name="connsiteY35" fmla="*/ 768437 h 1154113"/>
                    <a:gd name="connsiteX36" fmla="*/ 264210 w 1363452"/>
                    <a:gd name="connsiteY36" fmla="*/ 706583 h 1154113"/>
                    <a:gd name="connsiteX37" fmla="*/ 266353 w 1363452"/>
                    <a:gd name="connsiteY37" fmla="*/ 704450 h 1154113"/>
                    <a:gd name="connsiteX38" fmla="*/ 275640 w 1363452"/>
                    <a:gd name="connsiteY38" fmla="*/ 692364 h 1154113"/>
                    <a:gd name="connsiteX39" fmla="*/ 286356 w 1363452"/>
                    <a:gd name="connsiteY39" fmla="*/ 687387 h 1154113"/>
                    <a:gd name="connsiteX40" fmla="*/ 286356 w 1363452"/>
                    <a:gd name="connsiteY40" fmla="*/ 688098 h 1154113"/>
                    <a:gd name="connsiteX41" fmla="*/ 272068 w 1363452"/>
                    <a:gd name="connsiteY41" fmla="*/ 710849 h 1154113"/>
                    <a:gd name="connsiteX42" fmla="*/ 241350 w 1363452"/>
                    <a:gd name="connsiteY42" fmla="*/ 773414 h 1154113"/>
                    <a:gd name="connsiteX43" fmla="*/ 241350 w 1363452"/>
                    <a:gd name="connsiteY43" fmla="*/ 793321 h 1154113"/>
                    <a:gd name="connsiteX44" fmla="*/ 239921 w 1363452"/>
                    <a:gd name="connsiteY44" fmla="*/ 795454 h 1154113"/>
                    <a:gd name="connsiteX45" fmla="*/ 232063 w 1363452"/>
                    <a:gd name="connsiteY45" fmla="*/ 803275 h 1154113"/>
                    <a:gd name="connsiteX46" fmla="*/ 232063 w 1363452"/>
                    <a:gd name="connsiteY46" fmla="*/ 780524 h 1154113"/>
                    <a:gd name="connsiteX47" fmla="*/ 186343 w 1363452"/>
                    <a:gd name="connsiteY47" fmla="*/ 801142 h 1154113"/>
                    <a:gd name="connsiteX48" fmla="*/ 139909 w 1363452"/>
                    <a:gd name="connsiteY48" fmla="*/ 780524 h 1154113"/>
                    <a:gd name="connsiteX49" fmla="*/ 139909 w 1363452"/>
                    <a:gd name="connsiteY49" fmla="*/ 803275 h 1154113"/>
                    <a:gd name="connsiteX50" fmla="*/ 132051 w 1363452"/>
                    <a:gd name="connsiteY50" fmla="*/ 795454 h 1154113"/>
                    <a:gd name="connsiteX51" fmla="*/ 130622 w 1363452"/>
                    <a:gd name="connsiteY51" fmla="*/ 793321 h 1154113"/>
                    <a:gd name="connsiteX52" fmla="*/ 130622 w 1363452"/>
                    <a:gd name="connsiteY52" fmla="*/ 773414 h 1154113"/>
                    <a:gd name="connsiteX53" fmla="*/ 101333 w 1363452"/>
                    <a:gd name="connsiteY53" fmla="*/ 710849 h 1154113"/>
                    <a:gd name="connsiteX54" fmla="*/ 86331 w 1363452"/>
                    <a:gd name="connsiteY54" fmla="*/ 688098 h 1154113"/>
                    <a:gd name="connsiteX55" fmla="*/ 86331 w 1363452"/>
                    <a:gd name="connsiteY55" fmla="*/ 687387 h 1154113"/>
                    <a:gd name="connsiteX56" fmla="*/ 548294 w 1363452"/>
                    <a:gd name="connsiteY56" fmla="*/ 525462 h 1154113"/>
                    <a:gd name="connsiteX57" fmla="*/ 562627 w 1363452"/>
                    <a:gd name="connsiteY57" fmla="*/ 532613 h 1154113"/>
                    <a:gd name="connsiteX58" fmla="*/ 576960 w 1363452"/>
                    <a:gd name="connsiteY58" fmla="*/ 548345 h 1154113"/>
                    <a:gd name="connsiteX59" fmla="*/ 579827 w 1363452"/>
                    <a:gd name="connsiteY59" fmla="*/ 551205 h 1154113"/>
                    <a:gd name="connsiteX60" fmla="*/ 620677 w 1363452"/>
                    <a:gd name="connsiteY60" fmla="*/ 635586 h 1154113"/>
                    <a:gd name="connsiteX61" fmla="*/ 685177 w 1363452"/>
                    <a:gd name="connsiteY61" fmla="*/ 667765 h 1154113"/>
                    <a:gd name="connsiteX62" fmla="*/ 750394 w 1363452"/>
                    <a:gd name="connsiteY62" fmla="*/ 635586 h 1154113"/>
                    <a:gd name="connsiteX63" fmla="*/ 791244 w 1363452"/>
                    <a:gd name="connsiteY63" fmla="*/ 551205 h 1154113"/>
                    <a:gd name="connsiteX64" fmla="*/ 794110 w 1363452"/>
                    <a:gd name="connsiteY64" fmla="*/ 548345 h 1154113"/>
                    <a:gd name="connsiteX65" fmla="*/ 807727 w 1363452"/>
                    <a:gd name="connsiteY65" fmla="*/ 532613 h 1154113"/>
                    <a:gd name="connsiteX66" fmla="*/ 821344 w 1363452"/>
                    <a:gd name="connsiteY66" fmla="*/ 525462 h 1154113"/>
                    <a:gd name="connsiteX67" fmla="*/ 821344 w 1363452"/>
                    <a:gd name="connsiteY67" fmla="*/ 526177 h 1154113"/>
                    <a:gd name="connsiteX68" fmla="*/ 801994 w 1363452"/>
                    <a:gd name="connsiteY68" fmla="*/ 557641 h 1154113"/>
                    <a:gd name="connsiteX69" fmla="*/ 761144 w 1363452"/>
                    <a:gd name="connsiteY69" fmla="*/ 642737 h 1154113"/>
                    <a:gd name="connsiteX70" fmla="*/ 761144 w 1363452"/>
                    <a:gd name="connsiteY70" fmla="*/ 669910 h 1154113"/>
                    <a:gd name="connsiteX71" fmla="*/ 758994 w 1363452"/>
                    <a:gd name="connsiteY71" fmla="*/ 672770 h 1154113"/>
                    <a:gd name="connsiteX72" fmla="*/ 748244 w 1363452"/>
                    <a:gd name="connsiteY72" fmla="*/ 684212 h 1154113"/>
                    <a:gd name="connsiteX73" fmla="*/ 748244 w 1363452"/>
                    <a:gd name="connsiteY73" fmla="*/ 653463 h 1154113"/>
                    <a:gd name="connsiteX74" fmla="*/ 685177 w 1363452"/>
                    <a:gd name="connsiteY74" fmla="*/ 680636 h 1154113"/>
                    <a:gd name="connsiteX75" fmla="*/ 622827 w 1363452"/>
                    <a:gd name="connsiteY75" fmla="*/ 653463 h 1154113"/>
                    <a:gd name="connsiteX76" fmla="*/ 622827 w 1363452"/>
                    <a:gd name="connsiteY76" fmla="*/ 684212 h 1154113"/>
                    <a:gd name="connsiteX77" fmla="*/ 612077 w 1363452"/>
                    <a:gd name="connsiteY77" fmla="*/ 672770 h 1154113"/>
                    <a:gd name="connsiteX78" fmla="*/ 609927 w 1363452"/>
                    <a:gd name="connsiteY78" fmla="*/ 669910 h 1154113"/>
                    <a:gd name="connsiteX79" fmla="*/ 609927 w 1363452"/>
                    <a:gd name="connsiteY79" fmla="*/ 642737 h 1154113"/>
                    <a:gd name="connsiteX80" fmla="*/ 568360 w 1363452"/>
                    <a:gd name="connsiteY80" fmla="*/ 557641 h 1154113"/>
                    <a:gd name="connsiteX81" fmla="*/ 548294 w 1363452"/>
                    <a:gd name="connsiteY81" fmla="*/ 526892 h 1154113"/>
                    <a:gd name="connsiteX82" fmla="*/ 548294 w 1363452"/>
                    <a:gd name="connsiteY82" fmla="*/ 525462 h 1154113"/>
                    <a:gd name="connsiteX83" fmla="*/ 682874 w 1363452"/>
                    <a:gd name="connsiteY83" fmla="*/ 292100 h 1154113"/>
                    <a:gd name="connsiteX84" fmla="*/ 387956 w 1363452"/>
                    <a:gd name="connsiteY84" fmla="*/ 586582 h 1154113"/>
                    <a:gd name="connsiteX85" fmla="*/ 441513 w 1363452"/>
                    <a:gd name="connsiteY85" fmla="*/ 756283 h 1154113"/>
                    <a:gd name="connsiteX86" fmla="*/ 442227 w 1363452"/>
                    <a:gd name="connsiteY86" fmla="*/ 755570 h 1154113"/>
                    <a:gd name="connsiteX87" fmla="*/ 490785 w 1363452"/>
                    <a:gd name="connsiteY87" fmla="*/ 697814 h 1154113"/>
                    <a:gd name="connsiteX88" fmla="*/ 599326 w 1363452"/>
                    <a:gd name="connsiteY88" fmla="*/ 680702 h 1154113"/>
                    <a:gd name="connsiteX89" fmla="*/ 600754 w 1363452"/>
                    <a:gd name="connsiteY89" fmla="*/ 682841 h 1154113"/>
                    <a:gd name="connsiteX90" fmla="*/ 655739 w 1363452"/>
                    <a:gd name="connsiteY90" fmla="*/ 866803 h 1154113"/>
                    <a:gd name="connsiteX91" fmla="*/ 657881 w 1363452"/>
                    <a:gd name="connsiteY91" fmla="*/ 874646 h 1154113"/>
                    <a:gd name="connsiteX92" fmla="*/ 664308 w 1363452"/>
                    <a:gd name="connsiteY92" fmla="*/ 879637 h 1154113"/>
                    <a:gd name="connsiteX93" fmla="*/ 672163 w 1363452"/>
                    <a:gd name="connsiteY93" fmla="*/ 880350 h 1154113"/>
                    <a:gd name="connsiteX94" fmla="*/ 694300 w 1363452"/>
                    <a:gd name="connsiteY94" fmla="*/ 880350 h 1154113"/>
                    <a:gd name="connsiteX95" fmla="*/ 702155 w 1363452"/>
                    <a:gd name="connsiteY95" fmla="*/ 879637 h 1154113"/>
                    <a:gd name="connsiteX96" fmla="*/ 708581 w 1363452"/>
                    <a:gd name="connsiteY96" fmla="*/ 874646 h 1154113"/>
                    <a:gd name="connsiteX97" fmla="*/ 712866 w 1363452"/>
                    <a:gd name="connsiteY97" fmla="*/ 861098 h 1154113"/>
                    <a:gd name="connsiteX98" fmla="*/ 766422 w 1363452"/>
                    <a:gd name="connsiteY98" fmla="*/ 682841 h 1154113"/>
                    <a:gd name="connsiteX99" fmla="*/ 769279 w 1363452"/>
                    <a:gd name="connsiteY99" fmla="*/ 680702 h 1154113"/>
                    <a:gd name="connsiteX100" fmla="*/ 877106 w 1363452"/>
                    <a:gd name="connsiteY100" fmla="*/ 697814 h 1154113"/>
                    <a:gd name="connsiteX101" fmla="*/ 906383 w 1363452"/>
                    <a:gd name="connsiteY101" fmla="*/ 722770 h 1154113"/>
                    <a:gd name="connsiteX102" fmla="*/ 925664 w 1363452"/>
                    <a:gd name="connsiteY102" fmla="*/ 754144 h 1154113"/>
                    <a:gd name="connsiteX103" fmla="*/ 927806 w 1363452"/>
                    <a:gd name="connsiteY103" fmla="*/ 752005 h 1154113"/>
                    <a:gd name="connsiteX104" fmla="*/ 978506 w 1363452"/>
                    <a:gd name="connsiteY104" fmla="*/ 586582 h 1154113"/>
                    <a:gd name="connsiteX105" fmla="*/ 682874 w 1363452"/>
                    <a:gd name="connsiteY105" fmla="*/ 292100 h 1154113"/>
                    <a:gd name="connsiteX106" fmla="*/ 713786 w 1363452"/>
                    <a:gd name="connsiteY106" fmla="*/ 261703 h 1154113"/>
                    <a:gd name="connsiteX107" fmla="*/ 890913 w 1363452"/>
                    <a:gd name="connsiteY107" fmla="*/ 334603 h 1154113"/>
                    <a:gd name="connsiteX108" fmla="*/ 969477 w 1363452"/>
                    <a:gd name="connsiteY108" fmla="*/ 742699 h 1154113"/>
                    <a:gd name="connsiteX109" fmla="*/ 1055184 w 1363452"/>
                    <a:gd name="connsiteY109" fmla="*/ 813455 h 1154113"/>
                    <a:gd name="connsiteX110" fmla="*/ 1056612 w 1363452"/>
                    <a:gd name="connsiteY110" fmla="*/ 826320 h 1154113"/>
                    <a:gd name="connsiteX111" fmla="*/ 995189 w 1363452"/>
                    <a:gd name="connsiteY111" fmla="*/ 901364 h 1154113"/>
                    <a:gd name="connsiteX112" fmla="*/ 982333 w 1363452"/>
                    <a:gd name="connsiteY112" fmla="*/ 902793 h 1154113"/>
                    <a:gd name="connsiteX113" fmla="*/ 898055 w 1363452"/>
                    <a:gd name="connsiteY113" fmla="*/ 832752 h 1154113"/>
                    <a:gd name="connsiteX114" fmla="*/ 478092 w 1363452"/>
                    <a:gd name="connsiteY114" fmla="*/ 839184 h 1154113"/>
                    <a:gd name="connsiteX115" fmla="*/ 431668 w 1363452"/>
                    <a:gd name="connsiteY115" fmla="*/ 380344 h 1154113"/>
                    <a:gd name="connsiteX116" fmla="*/ 713786 w 1363452"/>
                    <a:gd name="connsiteY116" fmla="*/ 261703 h 1154113"/>
                    <a:gd name="connsiteX117" fmla="*/ 83156 w 1363452"/>
                    <a:gd name="connsiteY117" fmla="*/ 203200 h 1154113"/>
                    <a:gd name="connsiteX118" fmla="*/ 93880 w 1363452"/>
                    <a:gd name="connsiteY118" fmla="*/ 207498 h 1154113"/>
                    <a:gd name="connsiteX119" fmla="*/ 103174 w 1363452"/>
                    <a:gd name="connsiteY119" fmla="*/ 218959 h 1154113"/>
                    <a:gd name="connsiteX120" fmla="*/ 105319 w 1363452"/>
                    <a:gd name="connsiteY120" fmla="*/ 221108 h 1154113"/>
                    <a:gd name="connsiteX121" fmla="*/ 136776 w 1363452"/>
                    <a:gd name="connsiteY121" fmla="*/ 284859 h 1154113"/>
                    <a:gd name="connsiteX122" fmla="*/ 183962 w 1363452"/>
                    <a:gd name="connsiteY122" fmla="*/ 308498 h 1154113"/>
                    <a:gd name="connsiteX123" fmla="*/ 231863 w 1363452"/>
                    <a:gd name="connsiteY123" fmla="*/ 284859 h 1154113"/>
                    <a:gd name="connsiteX124" fmla="*/ 262606 w 1363452"/>
                    <a:gd name="connsiteY124" fmla="*/ 221108 h 1154113"/>
                    <a:gd name="connsiteX125" fmla="*/ 264750 w 1363452"/>
                    <a:gd name="connsiteY125" fmla="*/ 218959 h 1154113"/>
                    <a:gd name="connsiteX126" fmla="*/ 273330 w 1363452"/>
                    <a:gd name="connsiteY126" fmla="*/ 207498 h 1154113"/>
                    <a:gd name="connsiteX127" fmla="*/ 284769 w 1363452"/>
                    <a:gd name="connsiteY127" fmla="*/ 203200 h 1154113"/>
                    <a:gd name="connsiteX128" fmla="*/ 284054 w 1363452"/>
                    <a:gd name="connsiteY128" fmla="*/ 203916 h 1154113"/>
                    <a:gd name="connsiteX129" fmla="*/ 270470 w 1363452"/>
                    <a:gd name="connsiteY129" fmla="*/ 226838 h 1154113"/>
                    <a:gd name="connsiteX130" fmla="*/ 240442 w 1363452"/>
                    <a:gd name="connsiteY130" fmla="*/ 289873 h 1154113"/>
                    <a:gd name="connsiteX131" fmla="*/ 240442 w 1363452"/>
                    <a:gd name="connsiteY131" fmla="*/ 309930 h 1154113"/>
                    <a:gd name="connsiteX132" fmla="*/ 238298 w 1363452"/>
                    <a:gd name="connsiteY132" fmla="*/ 312079 h 1154113"/>
                    <a:gd name="connsiteX133" fmla="*/ 230433 w 1363452"/>
                    <a:gd name="connsiteY133" fmla="*/ 320675 h 1154113"/>
                    <a:gd name="connsiteX134" fmla="*/ 230433 w 1363452"/>
                    <a:gd name="connsiteY134" fmla="*/ 297037 h 1154113"/>
                    <a:gd name="connsiteX135" fmla="*/ 183962 w 1363452"/>
                    <a:gd name="connsiteY135" fmla="*/ 317810 h 1154113"/>
                    <a:gd name="connsiteX136" fmla="*/ 137491 w 1363452"/>
                    <a:gd name="connsiteY136" fmla="*/ 297037 h 1154113"/>
                    <a:gd name="connsiteX137" fmla="*/ 137491 w 1363452"/>
                    <a:gd name="connsiteY137" fmla="*/ 320675 h 1154113"/>
                    <a:gd name="connsiteX138" fmla="*/ 129627 w 1363452"/>
                    <a:gd name="connsiteY138" fmla="*/ 312079 h 1154113"/>
                    <a:gd name="connsiteX139" fmla="*/ 128197 w 1363452"/>
                    <a:gd name="connsiteY139" fmla="*/ 309930 h 1154113"/>
                    <a:gd name="connsiteX140" fmla="*/ 128197 w 1363452"/>
                    <a:gd name="connsiteY140" fmla="*/ 289873 h 1154113"/>
                    <a:gd name="connsiteX141" fmla="*/ 98169 w 1363452"/>
                    <a:gd name="connsiteY141" fmla="*/ 226838 h 1154113"/>
                    <a:gd name="connsiteX142" fmla="*/ 83156 w 1363452"/>
                    <a:gd name="connsiteY142" fmla="*/ 203916 h 1154113"/>
                    <a:gd name="connsiteX143" fmla="*/ 83156 w 1363452"/>
                    <a:gd name="connsiteY143" fmla="*/ 203200 h 1154113"/>
                    <a:gd name="connsiteX144" fmla="*/ 1271480 w 1363452"/>
                    <a:gd name="connsiteY144" fmla="*/ 198437 h 1154113"/>
                    <a:gd name="connsiteX145" fmla="*/ 1271480 w 1363452"/>
                    <a:gd name="connsiteY145" fmla="*/ 199870 h 1154113"/>
                    <a:gd name="connsiteX146" fmla="*/ 1257192 w 1363452"/>
                    <a:gd name="connsiteY146" fmla="*/ 225660 h 1154113"/>
                    <a:gd name="connsiteX147" fmla="*/ 1228617 w 1363452"/>
                    <a:gd name="connsiteY147" fmla="*/ 289421 h 1154113"/>
                    <a:gd name="connsiteX148" fmla="*/ 1228617 w 1363452"/>
                    <a:gd name="connsiteY148" fmla="*/ 328824 h 1154113"/>
                    <a:gd name="connsiteX149" fmla="*/ 1217902 w 1363452"/>
                    <a:gd name="connsiteY149" fmla="*/ 338137 h 1154113"/>
                    <a:gd name="connsiteX150" fmla="*/ 1217902 w 1363452"/>
                    <a:gd name="connsiteY150" fmla="*/ 298734 h 1154113"/>
                    <a:gd name="connsiteX151" fmla="*/ 1171467 w 1363452"/>
                    <a:gd name="connsiteY151" fmla="*/ 320943 h 1154113"/>
                    <a:gd name="connsiteX152" fmla="*/ 1125747 w 1363452"/>
                    <a:gd name="connsiteY152" fmla="*/ 299451 h 1154113"/>
                    <a:gd name="connsiteX153" fmla="*/ 1125747 w 1363452"/>
                    <a:gd name="connsiteY153" fmla="*/ 338137 h 1154113"/>
                    <a:gd name="connsiteX154" fmla="*/ 1115032 w 1363452"/>
                    <a:gd name="connsiteY154" fmla="*/ 329540 h 1154113"/>
                    <a:gd name="connsiteX155" fmla="*/ 1115032 w 1363452"/>
                    <a:gd name="connsiteY155" fmla="*/ 289421 h 1154113"/>
                    <a:gd name="connsiteX156" fmla="*/ 1087171 w 1363452"/>
                    <a:gd name="connsiteY156" fmla="*/ 225660 h 1154113"/>
                    <a:gd name="connsiteX157" fmla="*/ 1072169 w 1363452"/>
                    <a:gd name="connsiteY157" fmla="*/ 200586 h 1154113"/>
                    <a:gd name="connsiteX158" fmla="*/ 1072169 w 1363452"/>
                    <a:gd name="connsiteY158" fmla="*/ 199870 h 1154113"/>
                    <a:gd name="connsiteX159" fmla="*/ 1084314 w 1363452"/>
                    <a:gd name="connsiteY159" fmla="*/ 205601 h 1154113"/>
                    <a:gd name="connsiteX160" fmla="*/ 1094315 w 1363452"/>
                    <a:gd name="connsiteY160" fmla="*/ 217064 h 1154113"/>
                    <a:gd name="connsiteX161" fmla="*/ 1095744 w 1363452"/>
                    <a:gd name="connsiteY161" fmla="*/ 219929 h 1154113"/>
                    <a:gd name="connsiteX162" fmla="*/ 1124319 w 1363452"/>
                    <a:gd name="connsiteY162" fmla="*/ 284406 h 1154113"/>
                    <a:gd name="connsiteX163" fmla="*/ 1171467 w 1363452"/>
                    <a:gd name="connsiteY163" fmla="*/ 310197 h 1154113"/>
                    <a:gd name="connsiteX164" fmla="*/ 1219330 w 1363452"/>
                    <a:gd name="connsiteY164" fmla="*/ 284406 h 1154113"/>
                    <a:gd name="connsiteX165" fmla="*/ 1247905 w 1363452"/>
                    <a:gd name="connsiteY165" fmla="*/ 219929 h 1154113"/>
                    <a:gd name="connsiteX166" fmla="*/ 1250049 w 1363452"/>
                    <a:gd name="connsiteY166" fmla="*/ 217064 h 1154113"/>
                    <a:gd name="connsiteX167" fmla="*/ 1260050 w 1363452"/>
                    <a:gd name="connsiteY167" fmla="*/ 204168 h 1154113"/>
                    <a:gd name="connsiteX168" fmla="*/ 1271480 w 1363452"/>
                    <a:gd name="connsiteY168" fmla="*/ 198437 h 1154113"/>
                    <a:gd name="connsiteX169" fmla="*/ 603826 w 1363452"/>
                    <a:gd name="connsiteY169" fmla="*/ 114300 h 1154113"/>
                    <a:gd name="connsiteX170" fmla="*/ 662317 w 1363452"/>
                    <a:gd name="connsiteY170" fmla="*/ 162877 h 1154113"/>
                    <a:gd name="connsiteX171" fmla="*/ 665171 w 1363452"/>
                    <a:gd name="connsiteY171" fmla="*/ 162877 h 1154113"/>
                    <a:gd name="connsiteX172" fmla="*/ 724376 w 1363452"/>
                    <a:gd name="connsiteY172" fmla="*/ 114300 h 1154113"/>
                    <a:gd name="connsiteX173" fmla="*/ 804267 w 1363452"/>
                    <a:gd name="connsiteY173" fmla="*/ 128587 h 1154113"/>
                    <a:gd name="connsiteX174" fmla="*/ 849205 w 1363452"/>
                    <a:gd name="connsiteY174" fmla="*/ 194310 h 1154113"/>
                    <a:gd name="connsiteX175" fmla="*/ 844926 w 1363452"/>
                    <a:gd name="connsiteY175" fmla="*/ 200025 h 1154113"/>
                    <a:gd name="connsiteX176" fmla="*/ 482562 w 1363452"/>
                    <a:gd name="connsiteY176" fmla="*/ 200025 h 1154113"/>
                    <a:gd name="connsiteX177" fmla="*/ 478282 w 1363452"/>
                    <a:gd name="connsiteY177" fmla="*/ 194310 h 1154113"/>
                    <a:gd name="connsiteX178" fmla="*/ 523221 w 1363452"/>
                    <a:gd name="connsiteY178" fmla="*/ 128587 h 1154113"/>
                    <a:gd name="connsiteX179" fmla="*/ 603826 w 1363452"/>
                    <a:gd name="connsiteY179" fmla="*/ 114300 h 1154113"/>
                    <a:gd name="connsiteX180" fmla="*/ 1170237 w 1363452"/>
                    <a:gd name="connsiteY180" fmla="*/ 50800 h 1154113"/>
                    <a:gd name="connsiteX181" fmla="*/ 1273781 w 1363452"/>
                    <a:gd name="connsiteY181" fmla="*/ 148062 h 1154113"/>
                    <a:gd name="connsiteX182" fmla="*/ 1270211 w 1363452"/>
                    <a:gd name="connsiteY182" fmla="*/ 180244 h 1154113"/>
                    <a:gd name="connsiteX183" fmla="*/ 1259499 w 1363452"/>
                    <a:gd name="connsiteY183" fmla="*/ 194548 h 1154113"/>
                    <a:gd name="connsiteX184" fmla="*/ 1258071 w 1363452"/>
                    <a:gd name="connsiteY184" fmla="*/ 195263 h 1154113"/>
                    <a:gd name="connsiteX185" fmla="*/ 1253072 w 1363452"/>
                    <a:gd name="connsiteY185" fmla="*/ 195263 h 1154113"/>
                    <a:gd name="connsiteX186" fmla="*/ 1251644 w 1363452"/>
                    <a:gd name="connsiteY186" fmla="*/ 193117 h 1154113"/>
                    <a:gd name="connsiteX187" fmla="*/ 1250216 w 1363452"/>
                    <a:gd name="connsiteY187" fmla="*/ 128038 h 1154113"/>
                    <a:gd name="connsiteX188" fmla="*/ 1246645 w 1363452"/>
                    <a:gd name="connsiteY188" fmla="*/ 126607 h 1154113"/>
                    <a:gd name="connsiteX189" fmla="*/ 1195944 w 1363452"/>
                    <a:gd name="connsiteY189" fmla="*/ 133759 h 1154113"/>
                    <a:gd name="connsiteX190" fmla="*/ 1153812 w 1363452"/>
                    <a:gd name="connsiteY190" fmla="*/ 138765 h 1154113"/>
                    <a:gd name="connsiteX191" fmla="*/ 1151670 w 1363452"/>
                    <a:gd name="connsiteY191" fmla="*/ 135904 h 1154113"/>
                    <a:gd name="connsiteX192" fmla="*/ 1156669 w 1363452"/>
                    <a:gd name="connsiteY192" fmla="*/ 126607 h 1154113"/>
                    <a:gd name="connsiteX193" fmla="*/ 1153812 w 1363452"/>
                    <a:gd name="connsiteY193" fmla="*/ 123747 h 1154113"/>
                    <a:gd name="connsiteX194" fmla="*/ 1114537 w 1363452"/>
                    <a:gd name="connsiteY194" fmla="*/ 146632 h 1154113"/>
                    <a:gd name="connsiteX195" fmla="*/ 1111680 w 1363452"/>
                    <a:gd name="connsiteY195" fmla="*/ 145201 h 1154113"/>
                    <a:gd name="connsiteX196" fmla="*/ 1113823 w 1363452"/>
                    <a:gd name="connsiteY196" fmla="*/ 130898 h 1154113"/>
                    <a:gd name="connsiteX197" fmla="*/ 1110966 w 1363452"/>
                    <a:gd name="connsiteY197" fmla="*/ 129468 h 1154113"/>
                    <a:gd name="connsiteX198" fmla="*/ 1088115 w 1363452"/>
                    <a:gd name="connsiteY198" fmla="*/ 191687 h 1154113"/>
                    <a:gd name="connsiteX199" fmla="*/ 1085973 w 1363452"/>
                    <a:gd name="connsiteY199" fmla="*/ 193833 h 1154113"/>
                    <a:gd name="connsiteX200" fmla="*/ 1083116 w 1363452"/>
                    <a:gd name="connsiteY200" fmla="*/ 193117 h 1154113"/>
                    <a:gd name="connsiteX201" fmla="*/ 1080974 w 1363452"/>
                    <a:gd name="connsiteY201" fmla="*/ 192402 h 1154113"/>
                    <a:gd name="connsiteX202" fmla="*/ 1071691 w 1363452"/>
                    <a:gd name="connsiteY202" fmla="*/ 180960 h 1154113"/>
                    <a:gd name="connsiteX203" fmla="*/ 1067406 w 1363452"/>
                    <a:gd name="connsiteY203" fmla="*/ 148062 h 1154113"/>
                    <a:gd name="connsiteX204" fmla="*/ 1170237 w 1363452"/>
                    <a:gd name="connsiteY204" fmla="*/ 50800 h 1154113"/>
                    <a:gd name="connsiteX205" fmla="*/ 182375 w 1363452"/>
                    <a:gd name="connsiteY205" fmla="*/ 50800 h 1154113"/>
                    <a:gd name="connsiteX206" fmla="*/ 281594 w 1363452"/>
                    <a:gd name="connsiteY206" fmla="*/ 153349 h 1154113"/>
                    <a:gd name="connsiteX207" fmla="*/ 277311 w 1363452"/>
                    <a:gd name="connsiteY207" fmla="*/ 188245 h 1154113"/>
                    <a:gd name="connsiteX208" fmla="*/ 277311 w 1363452"/>
                    <a:gd name="connsiteY208" fmla="*/ 188957 h 1154113"/>
                    <a:gd name="connsiteX209" fmla="*/ 267318 w 1363452"/>
                    <a:gd name="connsiteY209" fmla="*/ 201776 h 1154113"/>
                    <a:gd name="connsiteX210" fmla="*/ 260893 w 1363452"/>
                    <a:gd name="connsiteY210" fmla="*/ 201776 h 1154113"/>
                    <a:gd name="connsiteX211" fmla="*/ 236624 w 1363452"/>
                    <a:gd name="connsiteY211" fmla="*/ 132697 h 1154113"/>
                    <a:gd name="connsiteX212" fmla="*/ 106711 w 1363452"/>
                    <a:gd name="connsiteY212" fmla="*/ 127712 h 1154113"/>
                    <a:gd name="connsiteX213" fmla="*/ 105284 w 1363452"/>
                    <a:gd name="connsiteY213" fmla="*/ 203200 h 1154113"/>
                    <a:gd name="connsiteX214" fmla="*/ 98146 w 1363452"/>
                    <a:gd name="connsiteY214" fmla="*/ 203200 h 1154113"/>
                    <a:gd name="connsiteX215" fmla="*/ 87439 w 1363452"/>
                    <a:gd name="connsiteY215" fmla="*/ 187533 h 1154113"/>
                    <a:gd name="connsiteX216" fmla="*/ 83870 w 1363452"/>
                    <a:gd name="connsiteY216" fmla="*/ 153349 h 1154113"/>
                    <a:gd name="connsiteX217" fmla="*/ 182375 w 1363452"/>
                    <a:gd name="connsiteY217" fmla="*/ 50800 h 1154113"/>
                    <a:gd name="connsiteX218" fmla="*/ 764194 w 1363452"/>
                    <a:gd name="connsiteY218" fmla="*/ 0 h 1154113"/>
                    <a:gd name="connsiteX219" fmla="*/ 764194 w 1363452"/>
                    <a:gd name="connsiteY219" fmla="*/ 715 h 1154113"/>
                    <a:gd name="connsiteX220" fmla="*/ 749814 w 1363452"/>
                    <a:gd name="connsiteY220" fmla="*/ 23607 h 1154113"/>
                    <a:gd name="connsiteX221" fmla="*/ 719617 w 1363452"/>
                    <a:gd name="connsiteY221" fmla="*/ 86558 h 1154113"/>
                    <a:gd name="connsiteX222" fmla="*/ 719617 w 1363452"/>
                    <a:gd name="connsiteY222" fmla="*/ 106588 h 1154113"/>
                    <a:gd name="connsiteX223" fmla="*/ 718179 w 1363452"/>
                    <a:gd name="connsiteY223" fmla="*/ 108734 h 1154113"/>
                    <a:gd name="connsiteX224" fmla="*/ 710270 w 1363452"/>
                    <a:gd name="connsiteY224" fmla="*/ 115888 h 1154113"/>
                    <a:gd name="connsiteX225" fmla="*/ 710270 w 1363452"/>
                    <a:gd name="connsiteY225" fmla="*/ 93712 h 1154113"/>
                    <a:gd name="connsiteX226" fmla="*/ 664256 w 1363452"/>
                    <a:gd name="connsiteY226" fmla="*/ 113742 h 1154113"/>
                    <a:gd name="connsiteX227" fmla="*/ 618960 w 1363452"/>
                    <a:gd name="connsiteY227" fmla="*/ 93712 h 1154113"/>
                    <a:gd name="connsiteX228" fmla="*/ 618960 w 1363452"/>
                    <a:gd name="connsiteY228" fmla="*/ 115888 h 1154113"/>
                    <a:gd name="connsiteX229" fmla="*/ 611051 w 1363452"/>
                    <a:gd name="connsiteY229" fmla="*/ 108734 h 1154113"/>
                    <a:gd name="connsiteX230" fmla="*/ 609613 w 1363452"/>
                    <a:gd name="connsiteY230" fmla="*/ 106588 h 1154113"/>
                    <a:gd name="connsiteX231" fmla="*/ 609613 w 1363452"/>
                    <a:gd name="connsiteY231" fmla="*/ 86558 h 1154113"/>
                    <a:gd name="connsiteX232" fmla="*/ 580135 w 1363452"/>
                    <a:gd name="connsiteY232" fmla="*/ 23607 h 1154113"/>
                    <a:gd name="connsiteX233" fmla="*/ 565756 w 1363452"/>
                    <a:gd name="connsiteY233" fmla="*/ 1431 h 1154113"/>
                    <a:gd name="connsiteX234" fmla="*/ 565756 w 1363452"/>
                    <a:gd name="connsiteY234" fmla="*/ 715 h 1154113"/>
                    <a:gd name="connsiteX235" fmla="*/ 575821 w 1363452"/>
                    <a:gd name="connsiteY235" fmla="*/ 5723 h 1154113"/>
                    <a:gd name="connsiteX236" fmla="*/ 585887 w 1363452"/>
                    <a:gd name="connsiteY236" fmla="*/ 15738 h 1154113"/>
                    <a:gd name="connsiteX237" fmla="*/ 588044 w 1363452"/>
                    <a:gd name="connsiteY237" fmla="*/ 18599 h 1154113"/>
                    <a:gd name="connsiteX238" fmla="*/ 617522 w 1363452"/>
                    <a:gd name="connsiteY238" fmla="*/ 81551 h 1154113"/>
                    <a:gd name="connsiteX239" fmla="*/ 664256 w 1363452"/>
                    <a:gd name="connsiteY239" fmla="*/ 104442 h 1154113"/>
                    <a:gd name="connsiteX240" fmla="*/ 711708 w 1363452"/>
                    <a:gd name="connsiteY240" fmla="*/ 81551 h 1154113"/>
                    <a:gd name="connsiteX241" fmla="*/ 741186 w 1363452"/>
                    <a:gd name="connsiteY241" fmla="*/ 18599 h 1154113"/>
                    <a:gd name="connsiteX242" fmla="*/ 743343 w 1363452"/>
                    <a:gd name="connsiteY242" fmla="*/ 15738 h 1154113"/>
                    <a:gd name="connsiteX243" fmla="*/ 753409 w 1363452"/>
                    <a:gd name="connsiteY243" fmla="*/ 5723 h 1154113"/>
                    <a:gd name="connsiteX244" fmla="*/ 764194 w 1363452"/>
                    <a:gd name="connsiteY244" fmla="*/ 0 h 115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363452" h="1154113">
                      <a:moveTo>
                        <a:pt x="1096819" y="877888"/>
                      </a:moveTo>
                      <a:cubicBezTo>
                        <a:pt x="1096819" y="877888"/>
                        <a:pt x="1096819" y="877888"/>
                        <a:pt x="1054707" y="929919"/>
                      </a:cubicBezTo>
                      <a:cubicBezTo>
                        <a:pt x="1054707" y="929919"/>
                        <a:pt x="1054707" y="929919"/>
                        <a:pt x="1288107" y="1122363"/>
                      </a:cubicBezTo>
                      <a:cubicBezTo>
                        <a:pt x="1293103" y="1120938"/>
                        <a:pt x="1303096" y="1115236"/>
                        <a:pt x="1313802" y="1101693"/>
                      </a:cubicBezTo>
                      <a:cubicBezTo>
                        <a:pt x="1313802" y="1101693"/>
                        <a:pt x="1313802" y="1101693"/>
                        <a:pt x="1314516" y="1100980"/>
                      </a:cubicBezTo>
                      <a:lnTo>
                        <a:pt x="1315230" y="1100268"/>
                      </a:lnTo>
                      <a:cubicBezTo>
                        <a:pt x="1325936" y="1087438"/>
                        <a:pt x="1330218" y="1076034"/>
                        <a:pt x="1330932" y="1071045"/>
                      </a:cubicBezTo>
                      <a:cubicBezTo>
                        <a:pt x="1330932" y="1071045"/>
                        <a:pt x="1330932" y="1071045"/>
                        <a:pt x="1096819" y="877888"/>
                      </a:cubicBezTo>
                      <a:close/>
                      <a:moveTo>
                        <a:pt x="1093256" y="838848"/>
                      </a:moveTo>
                      <a:cubicBezTo>
                        <a:pt x="1097289" y="838401"/>
                        <a:pt x="1101411" y="839474"/>
                        <a:pt x="1104637" y="842334"/>
                      </a:cubicBezTo>
                      <a:cubicBezTo>
                        <a:pt x="1104637" y="842334"/>
                        <a:pt x="1104637" y="842334"/>
                        <a:pt x="1355565" y="1048995"/>
                      </a:cubicBezTo>
                      <a:cubicBezTo>
                        <a:pt x="1370620" y="1061151"/>
                        <a:pt x="1363451" y="1093330"/>
                        <a:pt x="1339792" y="1120504"/>
                      </a:cubicBezTo>
                      <a:cubicBezTo>
                        <a:pt x="1323302" y="1141957"/>
                        <a:pt x="1302511" y="1154113"/>
                        <a:pt x="1286739" y="1154113"/>
                      </a:cubicBezTo>
                      <a:cubicBezTo>
                        <a:pt x="1281003" y="1154113"/>
                        <a:pt x="1276702" y="1152683"/>
                        <a:pt x="1272400" y="1149823"/>
                      </a:cubicBezTo>
                      <a:cubicBezTo>
                        <a:pt x="1272400" y="1149823"/>
                        <a:pt x="1272400" y="1149823"/>
                        <a:pt x="1022190" y="943162"/>
                      </a:cubicBezTo>
                      <a:cubicBezTo>
                        <a:pt x="1015737" y="937441"/>
                        <a:pt x="1015020" y="927430"/>
                        <a:pt x="1020039" y="920994"/>
                      </a:cubicBezTo>
                      <a:cubicBezTo>
                        <a:pt x="1020039" y="920994"/>
                        <a:pt x="1020039" y="920994"/>
                        <a:pt x="1082412" y="844479"/>
                      </a:cubicBezTo>
                      <a:cubicBezTo>
                        <a:pt x="1085280" y="841261"/>
                        <a:pt x="1089223" y="839295"/>
                        <a:pt x="1093256" y="838848"/>
                      </a:cubicBezTo>
                      <a:close/>
                      <a:moveTo>
                        <a:pt x="126043" y="801687"/>
                      </a:moveTo>
                      <a:cubicBezTo>
                        <a:pt x="126043" y="801687"/>
                        <a:pt x="166006" y="834548"/>
                        <a:pt x="185273" y="849550"/>
                      </a:cubicBezTo>
                      <a:cubicBezTo>
                        <a:pt x="185987" y="850265"/>
                        <a:pt x="187414" y="850265"/>
                        <a:pt x="188128" y="849550"/>
                      </a:cubicBezTo>
                      <a:cubicBezTo>
                        <a:pt x="213818" y="828833"/>
                        <a:pt x="246645" y="801687"/>
                        <a:pt x="246645" y="801687"/>
                      </a:cubicBezTo>
                      <a:cubicBezTo>
                        <a:pt x="246645" y="801687"/>
                        <a:pt x="299452" y="801687"/>
                        <a:pt x="327284" y="814546"/>
                      </a:cubicBezTo>
                      <a:cubicBezTo>
                        <a:pt x="350833" y="825261"/>
                        <a:pt x="366533" y="865267"/>
                        <a:pt x="372242" y="880268"/>
                      </a:cubicBezTo>
                      <a:cubicBezTo>
                        <a:pt x="373669" y="883126"/>
                        <a:pt x="371528" y="887412"/>
                        <a:pt x="367960" y="887412"/>
                      </a:cubicBezTo>
                      <a:cubicBezTo>
                        <a:pt x="367960" y="887412"/>
                        <a:pt x="367960" y="887412"/>
                        <a:pt x="4728" y="887412"/>
                      </a:cubicBezTo>
                      <a:cubicBezTo>
                        <a:pt x="1160" y="887412"/>
                        <a:pt x="-981" y="883126"/>
                        <a:pt x="446" y="880268"/>
                      </a:cubicBezTo>
                      <a:cubicBezTo>
                        <a:pt x="6155" y="865267"/>
                        <a:pt x="22568" y="825261"/>
                        <a:pt x="45404" y="814546"/>
                      </a:cubicBezTo>
                      <a:cubicBezTo>
                        <a:pt x="73949" y="801687"/>
                        <a:pt x="126043" y="801687"/>
                        <a:pt x="126043" y="801687"/>
                      </a:cubicBezTo>
                      <a:close/>
                      <a:moveTo>
                        <a:pt x="86331" y="687387"/>
                      </a:moveTo>
                      <a:cubicBezTo>
                        <a:pt x="86331" y="687387"/>
                        <a:pt x="86331" y="687387"/>
                        <a:pt x="97046" y="692364"/>
                      </a:cubicBezTo>
                      <a:cubicBezTo>
                        <a:pt x="98475" y="696629"/>
                        <a:pt x="101333" y="700895"/>
                        <a:pt x="107048" y="704450"/>
                      </a:cubicBezTo>
                      <a:cubicBezTo>
                        <a:pt x="107762" y="704450"/>
                        <a:pt x="108476" y="705872"/>
                        <a:pt x="109191" y="706583"/>
                      </a:cubicBezTo>
                      <a:cubicBezTo>
                        <a:pt x="117763" y="727912"/>
                        <a:pt x="132765" y="763461"/>
                        <a:pt x="138480" y="768437"/>
                      </a:cubicBezTo>
                      <a:cubicBezTo>
                        <a:pt x="147767" y="776969"/>
                        <a:pt x="172770" y="791899"/>
                        <a:pt x="186343" y="791899"/>
                      </a:cubicBezTo>
                      <a:cubicBezTo>
                        <a:pt x="199202" y="791899"/>
                        <a:pt x="224205" y="776969"/>
                        <a:pt x="233492" y="768437"/>
                      </a:cubicBezTo>
                      <a:cubicBezTo>
                        <a:pt x="239207" y="763461"/>
                        <a:pt x="255638" y="727912"/>
                        <a:pt x="264210" y="706583"/>
                      </a:cubicBezTo>
                      <a:cubicBezTo>
                        <a:pt x="264925" y="705872"/>
                        <a:pt x="265639" y="704450"/>
                        <a:pt x="266353" y="704450"/>
                      </a:cubicBezTo>
                      <a:cubicBezTo>
                        <a:pt x="271354" y="700895"/>
                        <a:pt x="274211" y="696629"/>
                        <a:pt x="275640" y="692364"/>
                      </a:cubicBezTo>
                      <a:cubicBezTo>
                        <a:pt x="275640" y="692364"/>
                        <a:pt x="275640" y="692364"/>
                        <a:pt x="286356" y="687387"/>
                      </a:cubicBezTo>
                      <a:cubicBezTo>
                        <a:pt x="286356" y="687387"/>
                        <a:pt x="286356" y="687387"/>
                        <a:pt x="286356" y="688098"/>
                      </a:cubicBezTo>
                      <a:cubicBezTo>
                        <a:pt x="285641" y="692364"/>
                        <a:pt x="282784" y="705161"/>
                        <a:pt x="272068" y="710849"/>
                      </a:cubicBezTo>
                      <a:cubicBezTo>
                        <a:pt x="267782" y="722224"/>
                        <a:pt x="250637" y="762039"/>
                        <a:pt x="241350" y="773414"/>
                      </a:cubicBezTo>
                      <a:cubicBezTo>
                        <a:pt x="241350" y="773414"/>
                        <a:pt x="241350" y="773414"/>
                        <a:pt x="241350" y="793321"/>
                      </a:cubicBezTo>
                      <a:cubicBezTo>
                        <a:pt x="241350" y="793321"/>
                        <a:pt x="241350" y="793321"/>
                        <a:pt x="239921" y="795454"/>
                      </a:cubicBezTo>
                      <a:cubicBezTo>
                        <a:pt x="239921" y="795454"/>
                        <a:pt x="237064" y="799009"/>
                        <a:pt x="232063" y="803275"/>
                      </a:cubicBezTo>
                      <a:cubicBezTo>
                        <a:pt x="232063" y="803275"/>
                        <a:pt x="232063" y="803275"/>
                        <a:pt x="232063" y="780524"/>
                      </a:cubicBezTo>
                      <a:cubicBezTo>
                        <a:pt x="219919" y="789766"/>
                        <a:pt x="199202" y="801142"/>
                        <a:pt x="186343" y="801142"/>
                      </a:cubicBezTo>
                      <a:cubicBezTo>
                        <a:pt x="172770" y="801142"/>
                        <a:pt x="152768" y="789766"/>
                        <a:pt x="139909" y="780524"/>
                      </a:cubicBezTo>
                      <a:cubicBezTo>
                        <a:pt x="139909" y="780524"/>
                        <a:pt x="139909" y="780524"/>
                        <a:pt x="139909" y="803275"/>
                      </a:cubicBezTo>
                      <a:cubicBezTo>
                        <a:pt x="134908" y="799009"/>
                        <a:pt x="132765" y="795454"/>
                        <a:pt x="132051" y="795454"/>
                      </a:cubicBezTo>
                      <a:cubicBezTo>
                        <a:pt x="132051" y="795454"/>
                        <a:pt x="132051" y="795454"/>
                        <a:pt x="130622" y="793321"/>
                      </a:cubicBezTo>
                      <a:cubicBezTo>
                        <a:pt x="130622" y="793321"/>
                        <a:pt x="130622" y="793321"/>
                        <a:pt x="130622" y="773414"/>
                      </a:cubicBezTo>
                      <a:cubicBezTo>
                        <a:pt x="122050" y="762039"/>
                        <a:pt x="105619" y="722224"/>
                        <a:pt x="101333" y="710849"/>
                      </a:cubicBezTo>
                      <a:cubicBezTo>
                        <a:pt x="90617" y="705161"/>
                        <a:pt x="87760" y="694497"/>
                        <a:pt x="86331" y="688098"/>
                      </a:cubicBezTo>
                      <a:cubicBezTo>
                        <a:pt x="86331" y="688098"/>
                        <a:pt x="86331" y="688098"/>
                        <a:pt x="86331" y="687387"/>
                      </a:cubicBezTo>
                      <a:close/>
                      <a:moveTo>
                        <a:pt x="548294" y="525462"/>
                      </a:moveTo>
                      <a:cubicBezTo>
                        <a:pt x="548294" y="525462"/>
                        <a:pt x="548294" y="525462"/>
                        <a:pt x="562627" y="532613"/>
                      </a:cubicBezTo>
                      <a:cubicBezTo>
                        <a:pt x="564777" y="538333"/>
                        <a:pt x="569077" y="544054"/>
                        <a:pt x="576960" y="548345"/>
                      </a:cubicBezTo>
                      <a:cubicBezTo>
                        <a:pt x="578394" y="549060"/>
                        <a:pt x="579110" y="549775"/>
                        <a:pt x="579827" y="551205"/>
                      </a:cubicBezTo>
                      <a:cubicBezTo>
                        <a:pt x="591294" y="579809"/>
                        <a:pt x="612794" y="628435"/>
                        <a:pt x="620677" y="635586"/>
                      </a:cubicBezTo>
                      <a:cubicBezTo>
                        <a:pt x="633577" y="647027"/>
                        <a:pt x="666544" y="667765"/>
                        <a:pt x="685177" y="667765"/>
                      </a:cubicBezTo>
                      <a:cubicBezTo>
                        <a:pt x="703810" y="667765"/>
                        <a:pt x="737494" y="647027"/>
                        <a:pt x="750394" y="635586"/>
                      </a:cubicBezTo>
                      <a:cubicBezTo>
                        <a:pt x="758277" y="628435"/>
                        <a:pt x="779060" y="579809"/>
                        <a:pt x="791244" y="551205"/>
                      </a:cubicBezTo>
                      <a:cubicBezTo>
                        <a:pt x="791244" y="549775"/>
                        <a:pt x="792677" y="549060"/>
                        <a:pt x="794110" y="548345"/>
                      </a:cubicBezTo>
                      <a:cubicBezTo>
                        <a:pt x="801277" y="544054"/>
                        <a:pt x="805577" y="538333"/>
                        <a:pt x="807727" y="532613"/>
                      </a:cubicBezTo>
                      <a:cubicBezTo>
                        <a:pt x="807727" y="532613"/>
                        <a:pt x="807727" y="532613"/>
                        <a:pt x="821344" y="525462"/>
                      </a:cubicBezTo>
                      <a:cubicBezTo>
                        <a:pt x="821344" y="526177"/>
                        <a:pt x="821344" y="526177"/>
                        <a:pt x="821344" y="526177"/>
                      </a:cubicBezTo>
                      <a:cubicBezTo>
                        <a:pt x="820627" y="533328"/>
                        <a:pt x="816327" y="549060"/>
                        <a:pt x="801994" y="557641"/>
                      </a:cubicBezTo>
                      <a:cubicBezTo>
                        <a:pt x="795544" y="573373"/>
                        <a:pt x="773327" y="627005"/>
                        <a:pt x="761144" y="642737"/>
                      </a:cubicBezTo>
                      <a:cubicBezTo>
                        <a:pt x="761144" y="642737"/>
                        <a:pt x="761144" y="642737"/>
                        <a:pt x="761144" y="669910"/>
                      </a:cubicBezTo>
                      <a:cubicBezTo>
                        <a:pt x="761144" y="669910"/>
                        <a:pt x="761144" y="669910"/>
                        <a:pt x="758994" y="672770"/>
                      </a:cubicBezTo>
                      <a:cubicBezTo>
                        <a:pt x="758994" y="673486"/>
                        <a:pt x="755410" y="677776"/>
                        <a:pt x="748244" y="684212"/>
                      </a:cubicBezTo>
                      <a:cubicBezTo>
                        <a:pt x="748244" y="684212"/>
                        <a:pt x="748244" y="684212"/>
                        <a:pt x="748244" y="653463"/>
                      </a:cubicBezTo>
                      <a:cubicBezTo>
                        <a:pt x="731044" y="664904"/>
                        <a:pt x="704527" y="680636"/>
                        <a:pt x="685177" y="680636"/>
                      </a:cubicBezTo>
                      <a:cubicBezTo>
                        <a:pt x="666544" y="680636"/>
                        <a:pt x="639310" y="664904"/>
                        <a:pt x="622827" y="653463"/>
                      </a:cubicBezTo>
                      <a:cubicBezTo>
                        <a:pt x="622827" y="653463"/>
                        <a:pt x="622827" y="653463"/>
                        <a:pt x="622827" y="684212"/>
                      </a:cubicBezTo>
                      <a:cubicBezTo>
                        <a:pt x="615660" y="678491"/>
                        <a:pt x="612077" y="673486"/>
                        <a:pt x="612077" y="672770"/>
                      </a:cubicBezTo>
                      <a:cubicBezTo>
                        <a:pt x="612077" y="672770"/>
                        <a:pt x="612077" y="672770"/>
                        <a:pt x="609927" y="669910"/>
                      </a:cubicBezTo>
                      <a:cubicBezTo>
                        <a:pt x="609927" y="669910"/>
                        <a:pt x="609927" y="669910"/>
                        <a:pt x="609927" y="642737"/>
                      </a:cubicBezTo>
                      <a:cubicBezTo>
                        <a:pt x="597744" y="627005"/>
                        <a:pt x="575527" y="573373"/>
                        <a:pt x="568360" y="557641"/>
                      </a:cubicBezTo>
                      <a:cubicBezTo>
                        <a:pt x="554027" y="549775"/>
                        <a:pt x="549727" y="535473"/>
                        <a:pt x="548294" y="526892"/>
                      </a:cubicBezTo>
                      <a:cubicBezTo>
                        <a:pt x="548294" y="526892"/>
                        <a:pt x="548294" y="526177"/>
                        <a:pt x="548294" y="525462"/>
                      </a:cubicBezTo>
                      <a:close/>
                      <a:moveTo>
                        <a:pt x="682874" y="292100"/>
                      </a:moveTo>
                      <a:cubicBezTo>
                        <a:pt x="520062" y="292100"/>
                        <a:pt x="387956" y="424011"/>
                        <a:pt x="387956" y="586582"/>
                      </a:cubicBezTo>
                      <a:cubicBezTo>
                        <a:pt x="387956" y="650041"/>
                        <a:pt x="407951" y="708510"/>
                        <a:pt x="441513" y="756283"/>
                      </a:cubicBezTo>
                      <a:cubicBezTo>
                        <a:pt x="441513" y="756283"/>
                        <a:pt x="441513" y="756283"/>
                        <a:pt x="442227" y="755570"/>
                      </a:cubicBezTo>
                      <a:cubicBezTo>
                        <a:pt x="452224" y="734179"/>
                        <a:pt x="467934" y="708510"/>
                        <a:pt x="490785" y="697814"/>
                      </a:cubicBezTo>
                      <a:cubicBezTo>
                        <a:pt x="525775" y="682841"/>
                        <a:pt x="586472" y="680702"/>
                        <a:pt x="599326" y="680702"/>
                      </a:cubicBezTo>
                      <a:cubicBezTo>
                        <a:pt x="599326" y="680702"/>
                        <a:pt x="600040" y="681415"/>
                        <a:pt x="600754" y="682841"/>
                      </a:cubicBezTo>
                      <a:cubicBezTo>
                        <a:pt x="630032" y="776248"/>
                        <a:pt x="648598" y="840420"/>
                        <a:pt x="655739" y="866803"/>
                      </a:cubicBezTo>
                      <a:cubicBezTo>
                        <a:pt x="655739" y="866803"/>
                        <a:pt x="655739" y="866803"/>
                        <a:pt x="657881" y="874646"/>
                      </a:cubicBezTo>
                      <a:cubicBezTo>
                        <a:pt x="658595" y="877498"/>
                        <a:pt x="661452" y="879637"/>
                        <a:pt x="664308" y="879637"/>
                      </a:cubicBezTo>
                      <a:cubicBezTo>
                        <a:pt x="664308" y="879637"/>
                        <a:pt x="664308" y="879637"/>
                        <a:pt x="672163" y="880350"/>
                      </a:cubicBezTo>
                      <a:cubicBezTo>
                        <a:pt x="679304" y="881063"/>
                        <a:pt x="687159" y="881063"/>
                        <a:pt x="694300" y="880350"/>
                      </a:cubicBezTo>
                      <a:cubicBezTo>
                        <a:pt x="694300" y="880350"/>
                        <a:pt x="694300" y="880350"/>
                        <a:pt x="702155" y="879637"/>
                      </a:cubicBezTo>
                      <a:cubicBezTo>
                        <a:pt x="705725" y="879637"/>
                        <a:pt x="707867" y="877498"/>
                        <a:pt x="708581" y="874646"/>
                      </a:cubicBezTo>
                      <a:cubicBezTo>
                        <a:pt x="708581" y="874646"/>
                        <a:pt x="708581" y="874646"/>
                        <a:pt x="712866" y="861098"/>
                      </a:cubicBezTo>
                      <a:cubicBezTo>
                        <a:pt x="721435" y="834716"/>
                        <a:pt x="737145" y="782665"/>
                        <a:pt x="766422" y="682841"/>
                      </a:cubicBezTo>
                      <a:cubicBezTo>
                        <a:pt x="766422" y="681415"/>
                        <a:pt x="767851" y="680702"/>
                        <a:pt x="769279" y="680702"/>
                      </a:cubicBezTo>
                      <a:cubicBezTo>
                        <a:pt x="782132" y="680702"/>
                        <a:pt x="842830" y="682841"/>
                        <a:pt x="877106" y="697814"/>
                      </a:cubicBezTo>
                      <a:cubicBezTo>
                        <a:pt x="888531" y="703519"/>
                        <a:pt x="897814" y="712788"/>
                        <a:pt x="906383" y="722770"/>
                      </a:cubicBezTo>
                      <a:cubicBezTo>
                        <a:pt x="906383" y="722770"/>
                        <a:pt x="906383" y="722770"/>
                        <a:pt x="925664" y="754144"/>
                      </a:cubicBezTo>
                      <a:lnTo>
                        <a:pt x="927806" y="752005"/>
                      </a:lnTo>
                      <a:cubicBezTo>
                        <a:pt x="959940" y="704945"/>
                        <a:pt x="978506" y="647902"/>
                        <a:pt x="978506" y="586582"/>
                      </a:cubicBezTo>
                      <a:cubicBezTo>
                        <a:pt x="978506" y="424011"/>
                        <a:pt x="846400" y="292100"/>
                        <a:pt x="682874" y="292100"/>
                      </a:cubicBezTo>
                      <a:close/>
                      <a:moveTo>
                        <a:pt x="713786" y="261703"/>
                      </a:moveTo>
                      <a:cubicBezTo>
                        <a:pt x="776637" y="267421"/>
                        <a:pt x="838060" y="291721"/>
                        <a:pt x="890913" y="334603"/>
                      </a:cubicBezTo>
                      <a:cubicBezTo>
                        <a:pt x="1013045" y="435376"/>
                        <a:pt x="1043756" y="608335"/>
                        <a:pt x="969477" y="742699"/>
                      </a:cubicBezTo>
                      <a:cubicBezTo>
                        <a:pt x="1055184" y="813455"/>
                        <a:pt x="1055184" y="813455"/>
                        <a:pt x="1055184" y="813455"/>
                      </a:cubicBezTo>
                      <a:cubicBezTo>
                        <a:pt x="1058755" y="817029"/>
                        <a:pt x="1059469" y="822746"/>
                        <a:pt x="1056612" y="826320"/>
                      </a:cubicBezTo>
                      <a:cubicBezTo>
                        <a:pt x="995189" y="901364"/>
                        <a:pt x="995189" y="901364"/>
                        <a:pt x="995189" y="901364"/>
                      </a:cubicBezTo>
                      <a:cubicBezTo>
                        <a:pt x="992332" y="904937"/>
                        <a:pt x="986619" y="905652"/>
                        <a:pt x="982333" y="902793"/>
                      </a:cubicBezTo>
                      <a:cubicBezTo>
                        <a:pt x="898055" y="832752"/>
                        <a:pt x="898055" y="832752"/>
                        <a:pt x="898055" y="832752"/>
                      </a:cubicBezTo>
                      <a:cubicBezTo>
                        <a:pt x="780922" y="934955"/>
                        <a:pt x="602367" y="941387"/>
                        <a:pt x="478092" y="839184"/>
                      </a:cubicBezTo>
                      <a:cubicBezTo>
                        <a:pt x="338819" y="724832"/>
                        <a:pt x="318106" y="520426"/>
                        <a:pt x="431668" y="380344"/>
                      </a:cubicBezTo>
                      <a:cubicBezTo>
                        <a:pt x="503090" y="293150"/>
                        <a:pt x="609509" y="252412"/>
                        <a:pt x="713786" y="261703"/>
                      </a:cubicBezTo>
                      <a:close/>
                      <a:moveTo>
                        <a:pt x="83156" y="203200"/>
                      </a:moveTo>
                      <a:cubicBezTo>
                        <a:pt x="83156" y="203200"/>
                        <a:pt x="83156" y="203200"/>
                        <a:pt x="93880" y="207498"/>
                      </a:cubicBezTo>
                      <a:cubicBezTo>
                        <a:pt x="96025" y="211796"/>
                        <a:pt x="98884" y="216093"/>
                        <a:pt x="103174" y="218959"/>
                      </a:cubicBezTo>
                      <a:cubicBezTo>
                        <a:pt x="104604" y="219675"/>
                        <a:pt x="105319" y="220391"/>
                        <a:pt x="105319" y="221108"/>
                      </a:cubicBezTo>
                      <a:cubicBezTo>
                        <a:pt x="114613" y="242597"/>
                        <a:pt x="130342" y="279845"/>
                        <a:pt x="136776" y="284859"/>
                      </a:cubicBezTo>
                      <a:cubicBezTo>
                        <a:pt x="146070" y="292739"/>
                        <a:pt x="170378" y="308498"/>
                        <a:pt x="183962" y="308498"/>
                      </a:cubicBezTo>
                      <a:cubicBezTo>
                        <a:pt x="198261" y="308498"/>
                        <a:pt x="222569" y="292739"/>
                        <a:pt x="231863" y="284859"/>
                      </a:cubicBezTo>
                      <a:cubicBezTo>
                        <a:pt x="238298" y="279845"/>
                        <a:pt x="254026" y="242597"/>
                        <a:pt x="262606" y="221108"/>
                      </a:cubicBezTo>
                      <a:cubicBezTo>
                        <a:pt x="263321" y="220391"/>
                        <a:pt x="264036" y="219675"/>
                        <a:pt x="264750" y="218959"/>
                      </a:cubicBezTo>
                      <a:cubicBezTo>
                        <a:pt x="269755" y="216093"/>
                        <a:pt x="271900" y="211796"/>
                        <a:pt x="273330" y="207498"/>
                      </a:cubicBezTo>
                      <a:cubicBezTo>
                        <a:pt x="273330" y="207498"/>
                        <a:pt x="273330" y="207498"/>
                        <a:pt x="284769" y="203200"/>
                      </a:cubicBezTo>
                      <a:cubicBezTo>
                        <a:pt x="284769" y="203200"/>
                        <a:pt x="284769" y="203200"/>
                        <a:pt x="284054" y="203916"/>
                      </a:cubicBezTo>
                      <a:cubicBezTo>
                        <a:pt x="283339" y="208214"/>
                        <a:pt x="280479" y="219675"/>
                        <a:pt x="270470" y="226838"/>
                      </a:cubicBezTo>
                      <a:cubicBezTo>
                        <a:pt x="265465" y="238299"/>
                        <a:pt x="249737" y="278413"/>
                        <a:pt x="240442" y="289873"/>
                      </a:cubicBezTo>
                      <a:cubicBezTo>
                        <a:pt x="240442" y="289873"/>
                        <a:pt x="240442" y="289873"/>
                        <a:pt x="240442" y="309930"/>
                      </a:cubicBezTo>
                      <a:cubicBezTo>
                        <a:pt x="240442" y="309930"/>
                        <a:pt x="240442" y="309930"/>
                        <a:pt x="238298" y="312079"/>
                      </a:cubicBezTo>
                      <a:cubicBezTo>
                        <a:pt x="238298" y="312795"/>
                        <a:pt x="235438" y="316377"/>
                        <a:pt x="230433" y="320675"/>
                      </a:cubicBezTo>
                      <a:cubicBezTo>
                        <a:pt x="230433" y="320675"/>
                        <a:pt x="230433" y="320675"/>
                        <a:pt x="230433" y="297037"/>
                      </a:cubicBezTo>
                      <a:cubicBezTo>
                        <a:pt x="218279" y="306349"/>
                        <a:pt x="198261" y="317810"/>
                        <a:pt x="183962" y="317810"/>
                      </a:cubicBezTo>
                      <a:cubicBezTo>
                        <a:pt x="170378" y="317810"/>
                        <a:pt x="150360" y="306349"/>
                        <a:pt x="137491" y="297037"/>
                      </a:cubicBezTo>
                      <a:cubicBezTo>
                        <a:pt x="137491" y="297037"/>
                        <a:pt x="137491" y="297037"/>
                        <a:pt x="137491" y="320675"/>
                      </a:cubicBezTo>
                      <a:cubicBezTo>
                        <a:pt x="132487" y="316377"/>
                        <a:pt x="130342" y="312795"/>
                        <a:pt x="129627" y="312079"/>
                      </a:cubicBezTo>
                      <a:cubicBezTo>
                        <a:pt x="129627" y="312079"/>
                        <a:pt x="129627" y="312079"/>
                        <a:pt x="128197" y="309930"/>
                      </a:cubicBezTo>
                      <a:cubicBezTo>
                        <a:pt x="128197" y="309930"/>
                        <a:pt x="128197" y="309930"/>
                        <a:pt x="128197" y="289873"/>
                      </a:cubicBezTo>
                      <a:cubicBezTo>
                        <a:pt x="118903" y="278413"/>
                        <a:pt x="102459" y="238299"/>
                        <a:pt x="98169" y="226838"/>
                      </a:cubicBezTo>
                      <a:cubicBezTo>
                        <a:pt x="87445" y="220391"/>
                        <a:pt x="84586" y="209647"/>
                        <a:pt x="83156" y="203916"/>
                      </a:cubicBezTo>
                      <a:cubicBezTo>
                        <a:pt x="83156" y="203916"/>
                        <a:pt x="83156" y="203916"/>
                        <a:pt x="83156" y="203200"/>
                      </a:cubicBezTo>
                      <a:close/>
                      <a:moveTo>
                        <a:pt x="1271480" y="198437"/>
                      </a:moveTo>
                      <a:cubicBezTo>
                        <a:pt x="1272194" y="199153"/>
                        <a:pt x="1272194" y="199870"/>
                        <a:pt x="1271480" y="199870"/>
                      </a:cubicBezTo>
                      <a:cubicBezTo>
                        <a:pt x="1270765" y="205601"/>
                        <a:pt x="1267908" y="217780"/>
                        <a:pt x="1257192" y="225660"/>
                      </a:cubicBezTo>
                      <a:cubicBezTo>
                        <a:pt x="1252192" y="237839"/>
                        <a:pt x="1238619" y="277242"/>
                        <a:pt x="1228617" y="289421"/>
                      </a:cubicBezTo>
                      <a:cubicBezTo>
                        <a:pt x="1228617" y="289421"/>
                        <a:pt x="1228617" y="289421"/>
                        <a:pt x="1228617" y="328824"/>
                      </a:cubicBezTo>
                      <a:cubicBezTo>
                        <a:pt x="1225760" y="332406"/>
                        <a:pt x="1222188" y="335271"/>
                        <a:pt x="1217902" y="338137"/>
                      </a:cubicBezTo>
                      <a:cubicBezTo>
                        <a:pt x="1217902" y="338137"/>
                        <a:pt x="1217902" y="338137"/>
                        <a:pt x="1217902" y="298734"/>
                      </a:cubicBezTo>
                      <a:cubicBezTo>
                        <a:pt x="1205043" y="308764"/>
                        <a:pt x="1185755" y="320943"/>
                        <a:pt x="1171467" y="320943"/>
                      </a:cubicBezTo>
                      <a:cubicBezTo>
                        <a:pt x="1157894" y="320943"/>
                        <a:pt x="1138606" y="308764"/>
                        <a:pt x="1125747" y="299451"/>
                      </a:cubicBezTo>
                      <a:cubicBezTo>
                        <a:pt x="1125747" y="299451"/>
                        <a:pt x="1125747" y="299451"/>
                        <a:pt x="1125747" y="338137"/>
                      </a:cubicBezTo>
                      <a:cubicBezTo>
                        <a:pt x="1121461" y="335271"/>
                        <a:pt x="1118604" y="332406"/>
                        <a:pt x="1115032" y="329540"/>
                      </a:cubicBezTo>
                      <a:cubicBezTo>
                        <a:pt x="1115032" y="329540"/>
                        <a:pt x="1115032" y="329540"/>
                        <a:pt x="1115032" y="289421"/>
                      </a:cubicBezTo>
                      <a:cubicBezTo>
                        <a:pt x="1105745" y="277242"/>
                        <a:pt x="1091457" y="237839"/>
                        <a:pt x="1087171" y="225660"/>
                      </a:cubicBezTo>
                      <a:cubicBezTo>
                        <a:pt x="1076455" y="218496"/>
                        <a:pt x="1073598" y="207034"/>
                        <a:pt x="1072169" y="200586"/>
                      </a:cubicBezTo>
                      <a:cubicBezTo>
                        <a:pt x="1072169" y="200586"/>
                        <a:pt x="1072169" y="200586"/>
                        <a:pt x="1072169" y="199870"/>
                      </a:cubicBezTo>
                      <a:cubicBezTo>
                        <a:pt x="1072169" y="199870"/>
                        <a:pt x="1072169" y="199870"/>
                        <a:pt x="1084314" y="205601"/>
                      </a:cubicBezTo>
                      <a:cubicBezTo>
                        <a:pt x="1085742" y="209899"/>
                        <a:pt x="1088600" y="214198"/>
                        <a:pt x="1094315" y="217064"/>
                      </a:cubicBezTo>
                      <a:cubicBezTo>
                        <a:pt x="1095029" y="217780"/>
                        <a:pt x="1095029" y="218496"/>
                        <a:pt x="1095744" y="219929"/>
                      </a:cubicBezTo>
                      <a:cubicBezTo>
                        <a:pt x="1103602" y="242138"/>
                        <a:pt x="1118604" y="278675"/>
                        <a:pt x="1124319" y="284406"/>
                      </a:cubicBezTo>
                      <a:cubicBezTo>
                        <a:pt x="1133605" y="293003"/>
                        <a:pt x="1158609" y="310197"/>
                        <a:pt x="1171467" y="310197"/>
                      </a:cubicBezTo>
                      <a:cubicBezTo>
                        <a:pt x="1185755" y="310197"/>
                        <a:pt x="1210044" y="293003"/>
                        <a:pt x="1219330" y="284406"/>
                      </a:cubicBezTo>
                      <a:cubicBezTo>
                        <a:pt x="1225760" y="278675"/>
                        <a:pt x="1240047" y="242138"/>
                        <a:pt x="1247905" y="219929"/>
                      </a:cubicBezTo>
                      <a:cubicBezTo>
                        <a:pt x="1248620" y="218496"/>
                        <a:pt x="1249334" y="217780"/>
                        <a:pt x="1250049" y="217064"/>
                      </a:cubicBezTo>
                      <a:cubicBezTo>
                        <a:pt x="1255764" y="213481"/>
                        <a:pt x="1258621" y="209183"/>
                        <a:pt x="1260050" y="204168"/>
                      </a:cubicBezTo>
                      <a:cubicBezTo>
                        <a:pt x="1260050" y="204168"/>
                        <a:pt x="1260050" y="204168"/>
                        <a:pt x="1271480" y="198437"/>
                      </a:cubicBezTo>
                      <a:close/>
                      <a:moveTo>
                        <a:pt x="603826" y="114300"/>
                      </a:moveTo>
                      <a:cubicBezTo>
                        <a:pt x="603826" y="114300"/>
                        <a:pt x="643771" y="147875"/>
                        <a:pt x="662317" y="162877"/>
                      </a:cubicBezTo>
                      <a:cubicBezTo>
                        <a:pt x="663031" y="163592"/>
                        <a:pt x="664457" y="163592"/>
                        <a:pt x="665171" y="162877"/>
                      </a:cubicBezTo>
                      <a:cubicBezTo>
                        <a:pt x="690850" y="142875"/>
                        <a:pt x="724376" y="114300"/>
                        <a:pt x="724376" y="114300"/>
                      </a:cubicBezTo>
                      <a:cubicBezTo>
                        <a:pt x="724376" y="114300"/>
                        <a:pt x="775734" y="115014"/>
                        <a:pt x="804267" y="128587"/>
                      </a:cubicBezTo>
                      <a:cubicBezTo>
                        <a:pt x="827093" y="139303"/>
                        <a:pt x="843499" y="179308"/>
                        <a:pt x="849205" y="194310"/>
                      </a:cubicBezTo>
                      <a:cubicBezTo>
                        <a:pt x="849919" y="197167"/>
                        <a:pt x="847779" y="200025"/>
                        <a:pt x="844926" y="200025"/>
                      </a:cubicBezTo>
                      <a:cubicBezTo>
                        <a:pt x="844926" y="200025"/>
                        <a:pt x="844926" y="200025"/>
                        <a:pt x="482562" y="200025"/>
                      </a:cubicBezTo>
                      <a:cubicBezTo>
                        <a:pt x="478996" y="200025"/>
                        <a:pt x="476856" y="197167"/>
                        <a:pt x="478282" y="194310"/>
                      </a:cubicBezTo>
                      <a:cubicBezTo>
                        <a:pt x="483989" y="179308"/>
                        <a:pt x="500395" y="139303"/>
                        <a:pt x="523221" y="128587"/>
                      </a:cubicBezTo>
                      <a:cubicBezTo>
                        <a:pt x="551040" y="115014"/>
                        <a:pt x="603826" y="114300"/>
                        <a:pt x="603826" y="114300"/>
                      </a:cubicBezTo>
                      <a:close/>
                      <a:moveTo>
                        <a:pt x="1170237" y="50800"/>
                      </a:moveTo>
                      <a:cubicBezTo>
                        <a:pt x="1228793" y="50800"/>
                        <a:pt x="1273781" y="93710"/>
                        <a:pt x="1273781" y="148062"/>
                      </a:cubicBezTo>
                      <a:cubicBezTo>
                        <a:pt x="1273781" y="159505"/>
                        <a:pt x="1273781" y="170232"/>
                        <a:pt x="1270211" y="180244"/>
                      </a:cubicBezTo>
                      <a:cubicBezTo>
                        <a:pt x="1269497" y="180244"/>
                        <a:pt x="1268068" y="185251"/>
                        <a:pt x="1259499" y="194548"/>
                      </a:cubicBezTo>
                      <a:cubicBezTo>
                        <a:pt x="1259499" y="195263"/>
                        <a:pt x="1258785" y="195263"/>
                        <a:pt x="1258071" y="195263"/>
                      </a:cubicBezTo>
                      <a:cubicBezTo>
                        <a:pt x="1258071" y="195263"/>
                        <a:pt x="1258071" y="195263"/>
                        <a:pt x="1253072" y="195263"/>
                      </a:cubicBezTo>
                      <a:cubicBezTo>
                        <a:pt x="1252358" y="195263"/>
                        <a:pt x="1251644" y="194548"/>
                        <a:pt x="1251644" y="193117"/>
                      </a:cubicBezTo>
                      <a:cubicBezTo>
                        <a:pt x="1251644" y="188826"/>
                        <a:pt x="1250930" y="174523"/>
                        <a:pt x="1250216" y="128038"/>
                      </a:cubicBezTo>
                      <a:cubicBezTo>
                        <a:pt x="1250216" y="126607"/>
                        <a:pt x="1248074" y="125177"/>
                        <a:pt x="1246645" y="126607"/>
                      </a:cubicBezTo>
                      <a:cubicBezTo>
                        <a:pt x="1232363" y="137335"/>
                        <a:pt x="1199515" y="134474"/>
                        <a:pt x="1195944" y="133759"/>
                      </a:cubicBezTo>
                      <a:cubicBezTo>
                        <a:pt x="1195944" y="133759"/>
                        <a:pt x="1195944" y="133759"/>
                        <a:pt x="1153812" y="138765"/>
                      </a:cubicBezTo>
                      <a:cubicBezTo>
                        <a:pt x="1151670" y="138765"/>
                        <a:pt x="1150242" y="137335"/>
                        <a:pt x="1151670" y="135904"/>
                      </a:cubicBezTo>
                      <a:cubicBezTo>
                        <a:pt x="1153812" y="133044"/>
                        <a:pt x="1155241" y="129468"/>
                        <a:pt x="1156669" y="126607"/>
                      </a:cubicBezTo>
                      <a:cubicBezTo>
                        <a:pt x="1157383" y="124462"/>
                        <a:pt x="1155241" y="123031"/>
                        <a:pt x="1153812" y="123747"/>
                      </a:cubicBezTo>
                      <a:cubicBezTo>
                        <a:pt x="1141673" y="133044"/>
                        <a:pt x="1121678" y="143056"/>
                        <a:pt x="1114537" y="146632"/>
                      </a:cubicBezTo>
                      <a:cubicBezTo>
                        <a:pt x="1113109" y="148062"/>
                        <a:pt x="1110966" y="146632"/>
                        <a:pt x="1111680" y="145201"/>
                      </a:cubicBezTo>
                      <a:cubicBezTo>
                        <a:pt x="1111680" y="145201"/>
                        <a:pt x="1111680" y="145201"/>
                        <a:pt x="1113823" y="130898"/>
                      </a:cubicBezTo>
                      <a:cubicBezTo>
                        <a:pt x="1113823" y="129468"/>
                        <a:pt x="1112395" y="128753"/>
                        <a:pt x="1110966" y="129468"/>
                      </a:cubicBezTo>
                      <a:cubicBezTo>
                        <a:pt x="1086687" y="139480"/>
                        <a:pt x="1088115" y="181675"/>
                        <a:pt x="1088115" y="191687"/>
                      </a:cubicBezTo>
                      <a:cubicBezTo>
                        <a:pt x="1088115" y="193117"/>
                        <a:pt x="1087401" y="193833"/>
                        <a:pt x="1085973" y="193833"/>
                      </a:cubicBezTo>
                      <a:cubicBezTo>
                        <a:pt x="1085973" y="193833"/>
                        <a:pt x="1085973" y="193833"/>
                        <a:pt x="1083116" y="193117"/>
                      </a:cubicBezTo>
                      <a:cubicBezTo>
                        <a:pt x="1082402" y="193117"/>
                        <a:pt x="1080974" y="193117"/>
                        <a:pt x="1080974" y="192402"/>
                      </a:cubicBezTo>
                      <a:cubicBezTo>
                        <a:pt x="1080260" y="190972"/>
                        <a:pt x="1078118" y="187396"/>
                        <a:pt x="1071691" y="180960"/>
                      </a:cubicBezTo>
                      <a:cubicBezTo>
                        <a:pt x="1067406" y="170232"/>
                        <a:pt x="1067406" y="159505"/>
                        <a:pt x="1067406" y="148062"/>
                      </a:cubicBezTo>
                      <a:cubicBezTo>
                        <a:pt x="1067406" y="93710"/>
                        <a:pt x="1112395" y="50800"/>
                        <a:pt x="1170237" y="50800"/>
                      </a:cubicBezTo>
                      <a:close/>
                      <a:moveTo>
                        <a:pt x="182375" y="50800"/>
                      </a:moveTo>
                      <a:cubicBezTo>
                        <a:pt x="238052" y="50800"/>
                        <a:pt x="281594" y="97090"/>
                        <a:pt x="281594" y="153349"/>
                      </a:cubicBezTo>
                      <a:cubicBezTo>
                        <a:pt x="281594" y="165456"/>
                        <a:pt x="281594" y="177562"/>
                        <a:pt x="277311" y="188245"/>
                      </a:cubicBezTo>
                      <a:cubicBezTo>
                        <a:pt x="277311" y="188957"/>
                        <a:pt x="277311" y="188957"/>
                        <a:pt x="277311" y="188957"/>
                      </a:cubicBezTo>
                      <a:cubicBezTo>
                        <a:pt x="267318" y="196791"/>
                        <a:pt x="267318" y="201776"/>
                        <a:pt x="267318" y="201776"/>
                      </a:cubicBezTo>
                      <a:cubicBezTo>
                        <a:pt x="260893" y="201776"/>
                        <a:pt x="260893" y="201776"/>
                        <a:pt x="260893" y="201776"/>
                      </a:cubicBezTo>
                      <a:cubicBezTo>
                        <a:pt x="260893" y="201776"/>
                        <a:pt x="265890" y="141955"/>
                        <a:pt x="236624" y="132697"/>
                      </a:cubicBezTo>
                      <a:cubicBezTo>
                        <a:pt x="236624" y="132697"/>
                        <a:pt x="118132" y="185396"/>
                        <a:pt x="106711" y="127712"/>
                      </a:cubicBezTo>
                      <a:cubicBezTo>
                        <a:pt x="105284" y="198927"/>
                        <a:pt x="105284" y="203200"/>
                        <a:pt x="105284" y="203200"/>
                      </a:cubicBezTo>
                      <a:cubicBezTo>
                        <a:pt x="98146" y="203200"/>
                        <a:pt x="98146" y="203200"/>
                        <a:pt x="98146" y="203200"/>
                      </a:cubicBezTo>
                      <a:cubicBezTo>
                        <a:pt x="89580" y="191805"/>
                        <a:pt x="87439" y="187533"/>
                        <a:pt x="87439" y="187533"/>
                      </a:cubicBezTo>
                      <a:cubicBezTo>
                        <a:pt x="83156" y="176850"/>
                        <a:pt x="83870" y="164744"/>
                        <a:pt x="83870" y="153349"/>
                      </a:cubicBezTo>
                      <a:cubicBezTo>
                        <a:pt x="83870" y="97090"/>
                        <a:pt x="126698" y="50800"/>
                        <a:pt x="182375" y="50800"/>
                      </a:cubicBezTo>
                      <a:close/>
                      <a:moveTo>
                        <a:pt x="764194" y="0"/>
                      </a:moveTo>
                      <a:cubicBezTo>
                        <a:pt x="764194" y="715"/>
                        <a:pt x="764194" y="715"/>
                        <a:pt x="764194" y="715"/>
                      </a:cubicBezTo>
                      <a:cubicBezTo>
                        <a:pt x="763475" y="5723"/>
                        <a:pt x="760599" y="17168"/>
                        <a:pt x="749814" y="23607"/>
                      </a:cubicBezTo>
                      <a:cubicBezTo>
                        <a:pt x="744781" y="35052"/>
                        <a:pt x="728245" y="74397"/>
                        <a:pt x="719617" y="86558"/>
                      </a:cubicBezTo>
                      <a:cubicBezTo>
                        <a:pt x="719617" y="86558"/>
                        <a:pt x="719617" y="86558"/>
                        <a:pt x="719617" y="106588"/>
                      </a:cubicBezTo>
                      <a:cubicBezTo>
                        <a:pt x="719617" y="106588"/>
                        <a:pt x="719617" y="106588"/>
                        <a:pt x="718179" y="108734"/>
                      </a:cubicBezTo>
                      <a:cubicBezTo>
                        <a:pt x="718179" y="108734"/>
                        <a:pt x="715303" y="112311"/>
                        <a:pt x="710270" y="115888"/>
                      </a:cubicBezTo>
                      <a:cubicBezTo>
                        <a:pt x="710270" y="115888"/>
                        <a:pt x="710270" y="115888"/>
                        <a:pt x="710270" y="93712"/>
                      </a:cubicBezTo>
                      <a:cubicBezTo>
                        <a:pt x="698048" y="103011"/>
                        <a:pt x="677916" y="113742"/>
                        <a:pt x="664256" y="113742"/>
                      </a:cubicBezTo>
                      <a:cubicBezTo>
                        <a:pt x="650595" y="113742"/>
                        <a:pt x="631183" y="103011"/>
                        <a:pt x="618960" y="93712"/>
                      </a:cubicBezTo>
                      <a:cubicBezTo>
                        <a:pt x="618960" y="93712"/>
                        <a:pt x="618960" y="93712"/>
                        <a:pt x="618960" y="115888"/>
                      </a:cubicBezTo>
                      <a:cubicBezTo>
                        <a:pt x="613927" y="112311"/>
                        <a:pt x="611770" y="108734"/>
                        <a:pt x="611051" y="108734"/>
                      </a:cubicBezTo>
                      <a:cubicBezTo>
                        <a:pt x="611051" y="108734"/>
                        <a:pt x="611051" y="108734"/>
                        <a:pt x="609613" y="106588"/>
                      </a:cubicBezTo>
                      <a:cubicBezTo>
                        <a:pt x="609613" y="106588"/>
                        <a:pt x="609613" y="106588"/>
                        <a:pt x="609613" y="86558"/>
                      </a:cubicBezTo>
                      <a:cubicBezTo>
                        <a:pt x="600986" y="74397"/>
                        <a:pt x="584449" y="35052"/>
                        <a:pt x="580135" y="23607"/>
                      </a:cubicBezTo>
                      <a:cubicBezTo>
                        <a:pt x="569351" y="17168"/>
                        <a:pt x="567194" y="7153"/>
                        <a:pt x="565756" y="1431"/>
                      </a:cubicBezTo>
                      <a:cubicBezTo>
                        <a:pt x="565756" y="715"/>
                        <a:pt x="565756" y="715"/>
                        <a:pt x="565756" y="715"/>
                      </a:cubicBezTo>
                      <a:cubicBezTo>
                        <a:pt x="565756" y="715"/>
                        <a:pt x="565756" y="715"/>
                        <a:pt x="575821" y="5723"/>
                      </a:cubicBezTo>
                      <a:cubicBezTo>
                        <a:pt x="577259" y="9300"/>
                        <a:pt x="580135" y="13592"/>
                        <a:pt x="585887" y="15738"/>
                      </a:cubicBezTo>
                      <a:cubicBezTo>
                        <a:pt x="586606" y="16453"/>
                        <a:pt x="587325" y="17168"/>
                        <a:pt x="588044" y="18599"/>
                      </a:cubicBezTo>
                      <a:cubicBezTo>
                        <a:pt x="596672" y="39345"/>
                        <a:pt x="611770" y="75828"/>
                        <a:pt x="617522" y="81551"/>
                      </a:cubicBezTo>
                      <a:cubicBezTo>
                        <a:pt x="627588" y="89420"/>
                        <a:pt x="650595" y="104442"/>
                        <a:pt x="664256" y="104442"/>
                      </a:cubicBezTo>
                      <a:cubicBezTo>
                        <a:pt x="677916" y="104442"/>
                        <a:pt x="702362" y="89420"/>
                        <a:pt x="711708" y="81551"/>
                      </a:cubicBezTo>
                      <a:cubicBezTo>
                        <a:pt x="717460" y="75828"/>
                        <a:pt x="732559" y="39345"/>
                        <a:pt x="741186" y="18599"/>
                      </a:cubicBezTo>
                      <a:cubicBezTo>
                        <a:pt x="741905" y="17168"/>
                        <a:pt x="742624" y="16453"/>
                        <a:pt x="743343" y="15738"/>
                      </a:cubicBezTo>
                      <a:cubicBezTo>
                        <a:pt x="749095" y="13592"/>
                        <a:pt x="751971" y="9300"/>
                        <a:pt x="753409" y="5723"/>
                      </a:cubicBezTo>
                      <a:cubicBezTo>
                        <a:pt x="753409" y="5723"/>
                        <a:pt x="753409" y="5723"/>
                        <a:pt x="764194" y="0"/>
                      </a:cubicBezTo>
                      <a:close/>
                    </a:path>
                  </a:pathLst>
                </a:custGeom>
                <a:solidFill>
                  <a:srgbClr val="00104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3" name="Freeform 52"/>
                <p:cNvSpPr>
                  <a:spLocks/>
                </p:cNvSpPr>
                <p:nvPr/>
              </p:nvSpPr>
              <p:spPr bwMode="auto">
                <a:xfrm>
                  <a:off x="6603395" y="2776538"/>
                  <a:ext cx="1348393" cy="1019175"/>
                </a:xfrm>
                <a:custGeom>
                  <a:avLst/>
                  <a:gdLst>
                    <a:gd name="connsiteX0" fmla="*/ 691518 w 1348393"/>
                    <a:gd name="connsiteY0" fmla="*/ 855662 h 1019175"/>
                    <a:gd name="connsiteX1" fmla="*/ 709707 w 1348393"/>
                    <a:gd name="connsiteY1" fmla="*/ 859965 h 1019175"/>
                    <a:gd name="connsiteX2" fmla="*/ 711106 w 1348393"/>
                    <a:gd name="connsiteY2" fmla="*/ 864985 h 1019175"/>
                    <a:gd name="connsiteX3" fmla="*/ 699213 w 1348393"/>
                    <a:gd name="connsiteY3" fmla="*/ 899409 h 1019175"/>
                    <a:gd name="connsiteX4" fmla="*/ 699213 w 1348393"/>
                    <a:gd name="connsiteY4" fmla="*/ 902278 h 1019175"/>
                    <a:gd name="connsiteX5" fmla="*/ 709707 w 1348393"/>
                    <a:gd name="connsiteY5" fmla="*/ 1014872 h 1019175"/>
                    <a:gd name="connsiteX6" fmla="*/ 706908 w 1348393"/>
                    <a:gd name="connsiteY6" fmla="*/ 1017741 h 1019175"/>
                    <a:gd name="connsiteX7" fmla="*/ 690818 w 1348393"/>
                    <a:gd name="connsiteY7" fmla="*/ 1019175 h 1019175"/>
                    <a:gd name="connsiteX8" fmla="*/ 674728 w 1348393"/>
                    <a:gd name="connsiteY8" fmla="*/ 1017741 h 1019175"/>
                    <a:gd name="connsiteX9" fmla="*/ 671929 w 1348393"/>
                    <a:gd name="connsiteY9" fmla="*/ 1014872 h 1019175"/>
                    <a:gd name="connsiteX10" fmla="*/ 683123 w 1348393"/>
                    <a:gd name="connsiteY10" fmla="*/ 900843 h 1019175"/>
                    <a:gd name="connsiteX11" fmla="*/ 683123 w 1348393"/>
                    <a:gd name="connsiteY11" fmla="*/ 899409 h 1019175"/>
                    <a:gd name="connsiteX12" fmla="*/ 670530 w 1348393"/>
                    <a:gd name="connsiteY12" fmla="*/ 864985 h 1019175"/>
                    <a:gd name="connsiteX13" fmla="*/ 671929 w 1348393"/>
                    <a:gd name="connsiteY13" fmla="*/ 859965 h 1019175"/>
                    <a:gd name="connsiteX14" fmla="*/ 691518 w 1348393"/>
                    <a:gd name="connsiteY14" fmla="*/ 855662 h 1019175"/>
                    <a:gd name="connsiteX15" fmla="*/ 192693 w 1348393"/>
                    <a:gd name="connsiteY15" fmla="*/ 687387 h 1019175"/>
                    <a:gd name="connsiteX16" fmla="*/ 291118 w 1348393"/>
                    <a:gd name="connsiteY16" fmla="*/ 786632 h 1019175"/>
                    <a:gd name="connsiteX17" fmla="*/ 285412 w 1348393"/>
                    <a:gd name="connsiteY17" fmla="*/ 827330 h 1019175"/>
                    <a:gd name="connsiteX18" fmla="*/ 247611 w 1348393"/>
                    <a:gd name="connsiteY18" fmla="*/ 767355 h 1019175"/>
                    <a:gd name="connsiteX19" fmla="*/ 246185 w 1348393"/>
                    <a:gd name="connsiteY19" fmla="*/ 767355 h 1019175"/>
                    <a:gd name="connsiteX20" fmla="*/ 117091 w 1348393"/>
                    <a:gd name="connsiteY20" fmla="*/ 835898 h 1019175"/>
                    <a:gd name="connsiteX21" fmla="*/ 116378 w 1348393"/>
                    <a:gd name="connsiteY21" fmla="*/ 835898 h 1019175"/>
                    <a:gd name="connsiteX22" fmla="*/ 109959 w 1348393"/>
                    <a:gd name="connsiteY22" fmla="*/ 835898 h 1019175"/>
                    <a:gd name="connsiteX23" fmla="*/ 108532 w 1348393"/>
                    <a:gd name="connsiteY23" fmla="*/ 835184 h 1019175"/>
                    <a:gd name="connsiteX24" fmla="*/ 97834 w 1348393"/>
                    <a:gd name="connsiteY24" fmla="*/ 820190 h 1019175"/>
                    <a:gd name="connsiteX25" fmla="*/ 94268 w 1348393"/>
                    <a:gd name="connsiteY25" fmla="*/ 786632 h 1019175"/>
                    <a:gd name="connsiteX26" fmla="*/ 192693 w 1348393"/>
                    <a:gd name="connsiteY26" fmla="*/ 687387 h 1019175"/>
                    <a:gd name="connsiteX27" fmla="*/ 1105315 w 1348393"/>
                    <a:gd name="connsiteY27" fmla="*/ 476250 h 1019175"/>
                    <a:gd name="connsiteX28" fmla="*/ 1178454 w 1348393"/>
                    <a:gd name="connsiteY28" fmla="*/ 510102 h 1019175"/>
                    <a:gd name="connsiteX29" fmla="*/ 1248724 w 1348393"/>
                    <a:gd name="connsiteY29" fmla="*/ 476250 h 1019175"/>
                    <a:gd name="connsiteX30" fmla="*/ 1348393 w 1348393"/>
                    <a:gd name="connsiteY30" fmla="*/ 546836 h 1019175"/>
                    <a:gd name="connsiteX31" fmla="*/ 1348393 w 1348393"/>
                    <a:gd name="connsiteY31" fmla="*/ 548276 h 1019175"/>
                    <a:gd name="connsiteX32" fmla="*/ 1343374 w 1348393"/>
                    <a:gd name="connsiteY32" fmla="*/ 554038 h 1019175"/>
                    <a:gd name="connsiteX33" fmla="*/ 1012817 w 1348393"/>
                    <a:gd name="connsiteY33" fmla="*/ 554038 h 1019175"/>
                    <a:gd name="connsiteX34" fmla="*/ 1007797 w 1348393"/>
                    <a:gd name="connsiteY34" fmla="*/ 548276 h 1019175"/>
                    <a:gd name="connsiteX35" fmla="*/ 1008514 w 1348393"/>
                    <a:gd name="connsiteY35" fmla="*/ 543234 h 1019175"/>
                    <a:gd name="connsiteX36" fmla="*/ 1105315 w 1348393"/>
                    <a:gd name="connsiteY36" fmla="*/ 476250 h 1019175"/>
                    <a:gd name="connsiteX37" fmla="*/ 690450 w 1348393"/>
                    <a:gd name="connsiteY37" fmla="*/ 468312 h 1019175"/>
                    <a:gd name="connsiteX38" fmla="*/ 825387 w 1348393"/>
                    <a:gd name="connsiteY38" fmla="*/ 607562 h 1019175"/>
                    <a:gd name="connsiteX39" fmla="*/ 820363 w 1348393"/>
                    <a:gd name="connsiteY39" fmla="*/ 653978 h 1019175"/>
                    <a:gd name="connsiteX40" fmla="*/ 806008 w 1348393"/>
                    <a:gd name="connsiteY40" fmla="*/ 674687 h 1019175"/>
                    <a:gd name="connsiteX41" fmla="*/ 795960 w 1348393"/>
                    <a:gd name="connsiteY41" fmla="*/ 674687 h 1019175"/>
                    <a:gd name="connsiteX42" fmla="*/ 794524 w 1348393"/>
                    <a:gd name="connsiteY42" fmla="*/ 573285 h 1019175"/>
                    <a:gd name="connsiteX43" fmla="*/ 617239 w 1348393"/>
                    <a:gd name="connsiteY43" fmla="*/ 578998 h 1019175"/>
                    <a:gd name="connsiteX44" fmla="*/ 584223 w 1348393"/>
                    <a:gd name="connsiteY44" fmla="*/ 673259 h 1019175"/>
                    <a:gd name="connsiteX45" fmla="*/ 574892 w 1348393"/>
                    <a:gd name="connsiteY45" fmla="*/ 671831 h 1019175"/>
                    <a:gd name="connsiteX46" fmla="*/ 561254 w 1348393"/>
                    <a:gd name="connsiteY46" fmla="*/ 655406 h 1019175"/>
                    <a:gd name="connsiteX47" fmla="*/ 556948 w 1348393"/>
                    <a:gd name="connsiteY47" fmla="*/ 607562 h 1019175"/>
                    <a:gd name="connsiteX48" fmla="*/ 690450 w 1348393"/>
                    <a:gd name="connsiteY48" fmla="*/ 468312 h 1019175"/>
                    <a:gd name="connsiteX49" fmla="*/ 128400 w 1348393"/>
                    <a:gd name="connsiteY49" fmla="*/ 468312 h 1019175"/>
                    <a:gd name="connsiteX50" fmla="*/ 163427 w 1348393"/>
                    <a:gd name="connsiteY50" fmla="*/ 492601 h 1019175"/>
                    <a:gd name="connsiteX51" fmla="*/ 189875 w 1348393"/>
                    <a:gd name="connsiteY51" fmla="*/ 497602 h 1019175"/>
                    <a:gd name="connsiteX52" fmla="*/ 215609 w 1348393"/>
                    <a:gd name="connsiteY52" fmla="*/ 492601 h 1019175"/>
                    <a:gd name="connsiteX53" fmla="*/ 251350 w 1348393"/>
                    <a:gd name="connsiteY53" fmla="*/ 468312 h 1019175"/>
                    <a:gd name="connsiteX54" fmla="*/ 332840 w 1348393"/>
                    <a:gd name="connsiteY54" fmla="*/ 481885 h 1019175"/>
                    <a:gd name="connsiteX55" fmla="*/ 379303 w 1348393"/>
                    <a:gd name="connsiteY55" fmla="*/ 548322 h 1019175"/>
                    <a:gd name="connsiteX56" fmla="*/ 375014 w 1348393"/>
                    <a:gd name="connsiteY56" fmla="*/ 554037 h 1019175"/>
                    <a:gd name="connsiteX57" fmla="*/ 4736 w 1348393"/>
                    <a:gd name="connsiteY57" fmla="*/ 554037 h 1019175"/>
                    <a:gd name="connsiteX58" fmla="*/ 447 w 1348393"/>
                    <a:gd name="connsiteY58" fmla="*/ 548322 h 1019175"/>
                    <a:gd name="connsiteX59" fmla="*/ 46196 w 1348393"/>
                    <a:gd name="connsiteY59" fmla="*/ 481885 h 1019175"/>
                    <a:gd name="connsiteX60" fmla="*/ 128400 w 1348393"/>
                    <a:gd name="connsiteY60" fmla="*/ 468312 h 1019175"/>
                    <a:gd name="connsiteX61" fmla="*/ 759004 w 1348393"/>
                    <a:gd name="connsiteY61" fmla="*/ 188912 h 1019175"/>
                    <a:gd name="connsiteX62" fmla="*/ 783243 w 1348393"/>
                    <a:gd name="connsiteY62" fmla="*/ 240347 h 1019175"/>
                    <a:gd name="connsiteX63" fmla="*/ 734030 w 1348393"/>
                    <a:gd name="connsiteY63" fmla="*/ 257493 h 1019175"/>
                    <a:gd name="connsiteX64" fmla="*/ 734030 w 1348393"/>
                    <a:gd name="connsiteY64" fmla="*/ 239633 h 1019175"/>
                    <a:gd name="connsiteX65" fmla="*/ 752393 w 1348393"/>
                    <a:gd name="connsiteY65" fmla="*/ 205343 h 1019175"/>
                    <a:gd name="connsiteX66" fmla="*/ 759004 w 1348393"/>
                    <a:gd name="connsiteY66" fmla="*/ 188912 h 1019175"/>
                    <a:gd name="connsiteX67" fmla="*/ 580565 w 1348393"/>
                    <a:gd name="connsiteY67" fmla="*/ 188912 h 1019175"/>
                    <a:gd name="connsiteX68" fmla="*/ 587673 w 1348393"/>
                    <a:gd name="connsiteY68" fmla="*/ 206057 h 1019175"/>
                    <a:gd name="connsiteX69" fmla="*/ 605443 w 1348393"/>
                    <a:gd name="connsiteY69" fmla="*/ 240347 h 1019175"/>
                    <a:gd name="connsiteX70" fmla="*/ 605443 w 1348393"/>
                    <a:gd name="connsiteY70" fmla="*/ 257493 h 1019175"/>
                    <a:gd name="connsiteX71" fmla="*/ 557818 w 1348393"/>
                    <a:gd name="connsiteY71" fmla="*/ 241062 h 1019175"/>
                    <a:gd name="connsiteX72" fmla="*/ 580565 w 1348393"/>
                    <a:gd name="connsiteY72" fmla="*/ 188912 h 1019175"/>
                    <a:gd name="connsiteX73" fmla="*/ 671324 w 1348393"/>
                    <a:gd name="connsiteY73" fmla="*/ 0 h 1019175"/>
                    <a:gd name="connsiteX74" fmla="*/ 769824 w 1348393"/>
                    <a:gd name="connsiteY74" fmla="*/ 99959 h 1019175"/>
                    <a:gd name="connsiteX75" fmla="*/ 766229 w 1348393"/>
                    <a:gd name="connsiteY75" fmla="*/ 133517 h 1019175"/>
                    <a:gd name="connsiteX76" fmla="*/ 755445 w 1348393"/>
                    <a:gd name="connsiteY76" fmla="*/ 148511 h 1019175"/>
                    <a:gd name="connsiteX77" fmla="*/ 754007 w 1348393"/>
                    <a:gd name="connsiteY77" fmla="*/ 149225 h 1019175"/>
                    <a:gd name="connsiteX78" fmla="*/ 748255 w 1348393"/>
                    <a:gd name="connsiteY78" fmla="*/ 149225 h 1019175"/>
                    <a:gd name="connsiteX79" fmla="*/ 747536 w 1348393"/>
                    <a:gd name="connsiteY79" fmla="*/ 149225 h 1019175"/>
                    <a:gd name="connsiteX80" fmla="*/ 617401 w 1348393"/>
                    <a:gd name="connsiteY80" fmla="*/ 79968 h 1019175"/>
                    <a:gd name="connsiteX81" fmla="*/ 616682 w 1348393"/>
                    <a:gd name="connsiteY81" fmla="*/ 79968 h 1019175"/>
                    <a:gd name="connsiteX82" fmla="*/ 577138 w 1348393"/>
                    <a:gd name="connsiteY82" fmla="*/ 140657 h 1019175"/>
                    <a:gd name="connsiteX83" fmla="*/ 572105 w 1348393"/>
                    <a:gd name="connsiteY83" fmla="*/ 99959 h 1019175"/>
                    <a:gd name="connsiteX84" fmla="*/ 671324 w 1348393"/>
                    <a:gd name="connsiteY84"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48393" h="1019175">
                      <a:moveTo>
                        <a:pt x="691518" y="855662"/>
                      </a:moveTo>
                      <a:cubicBezTo>
                        <a:pt x="697814" y="855662"/>
                        <a:pt x="705509" y="857814"/>
                        <a:pt x="709707" y="859965"/>
                      </a:cubicBezTo>
                      <a:cubicBezTo>
                        <a:pt x="711106" y="859965"/>
                        <a:pt x="711805" y="862834"/>
                        <a:pt x="711106" y="864985"/>
                      </a:cubicBezTo>
                      <a:cubicBezTo>
                        <a:pt x="711106" y="864985"/>
                        <a:pt x="711106" y="864985"/>
                        <a:pt x="699213" y="899409"/>
                      </a:cubicBezTo>
                      <a:cubicBezTo>
                        <a:pt x="699213" y="900126"/>
                        <a:pt x="698513" y="900843"/>
                        <a:pt x="699213" y="902278"/>
                      </a:cubicBezTo>
                      <a:cubicBezTo>
                        <a:pt x="699213" y="902278"/>
                        <a:pt x="699213" y="894389"/>
                        <a:pt x="709707" y="1014872"/>
                      </a:cubicBezTo>
                      <a:cubicBezTo>
                        <a:pt x="709707" y="1016306"/>
                        <a:pt x="709007" y="1017741"/>
                        <a:pt x="706908" y="1017741"/>
                      </a:cubicBezTo>
                      <a:cubicBezTo>
                        <a:pt x="701312" y="1018458"/>
                        <a:pt x="696415" y="1019175"/>
                        <a:pt x="690818" y="1019175"/>
                      </a:cubicBezTo>
                      <a:cubicBezTo>
                        <a:pt x="685221" y="1019175"/>
                        <a:pt x="680324" y="1018458"/>
                        <a:pt x="674728" y="1017741"/>
                      </a:cubicBezTo>
                      <a:cubicBezTo>
                        <a:pt x="673329" y="1017741"/>
                        <a:pt x="671929" y="1016306"/>
                        <a:pt x="671929" y="1014872"/>
                      </a:cubicBezTo>
                      <a:cubicBezTo>
                        <a:pt x="673329" y="1004115"/>
                        <a:pt x="677526" y="963236"/>
                        <a:pt x="683123" y="900843"/>
                      </a:cubicBezTo>
                      <a:cubicBezTo>
                        <a:pt x="683123" y="900126"/>
                        <a:pt x="683123" y="900126"/>
                        <a:pt x="683123" y="899409"/>
                      </a:cubicBezTo>
                      <a:cubicBezTo>
                        <a:pt x="683123" y="899409"/>
                        <a:pt x="683123" y="899409"/>
                        <a:pt x="670530" y="864985"/>
                      </a:cubicBezTo>
                      <a:cubicBezTo>
                        <a:pt x="670530" y="862834"/>
                        <a:pt x="670530" y="859965"/>
                        <a:pt x="671929" y="859965"/>
                      </a:cubicBezTo>
                      <a:cubicBezTo>
                        <a:pt x="676127" y="857814"/>
                        <a:pt x="684522" y="855662"/>
                        <a:pt x="691518" y="855662"/>
                      </a:cubicBezTo>
                      <a:close/>
                      <a:moveTo>
                        <a:pt x="192693" y="687387"/>
                      </a:moveTo>
                      <a:cubicBezTo>
                        <a:pt x="248324" y="687387"/>
                        <a:pt x="291118" y="732369"/>
                        <a:pt x="291118" y="786632"/>
                      </a:cubicBezTo>
                      <a:cubicBezTo>
                        <a:pt x="291118" y="798770"/>
                        <a:pt x="289691" y="817334"/>
                        <a:pt x="285412" y="827330"/>
                      </a:cubicBezTo>
                      <a:cubicBezTo>
                        <a:pt x="276140" y="836612"/>
                        <a:pt x="276853" y="776637"/>
                        <a:pt x="247611" y="767355"/>
                      </a:cubicBezTo>
                      <a:cubicBezTo>
                        <a:pt x="246898" y="767355"/>
                        <a:pt x="246898" y="767355"/>
                        <a:pt x="246185" y="767355"/>
                      </a:cubicBezTo>
                      <a:cubicBezTo>
                        <a:pt x="117091" y="835898"/>
                        <a:pt x="117091" y="835898"/>
                        <a:pt x="117091" y="835898"/>
                      </a:cubicBezTo>
                      <a:cubicBezTo>
                        <a:pt x="116378" y="835898"/>
                        <a:pt x="116378" y="835898"/>
                        <a:pt x="116378" y="835898"/>
                      </a:cubicBezTo>
                      <a:cubicBezTo>
                        <a:pt x="109959" y="835898"/>
                        <a:pt x="109959" y="835898"/>
                        <a:pt x="109959" y="835898"/>
                      </a:cubicBezTo>
                      <a:cubicBezTo>
                        <a:pt x="109245" y="835898"/>
                        <a:pt x="109245" y="835898"/>
                        <a:pt x="108532" y="835184"/>
                      </a:cubicBezTo>
                      <a:cubicBezTo>
                        <a:pt x="99974" y="825188"/>
                        <a:pt x="97834" y="820190"/>
                        <a:pt x="97834" y="820190"/>
                      </a:cubicBezTo>
                      <a:cubicBezTo>
                        <a:pt x="94268" y="810194"/>
                        <a:pt x="94268" y="798770"/>
                        <a:pt x="94268" y="786632"/>
                      </a:cubicBezTo>
                      <a:cubicBezTo>
                        <a:pt x="94268" y="732369"/>
                        <a:pt x="137061" y="687387"/>
                        <a:pt x="192693" y="687387"/>
                      </a:cubicBezTo>
                      <a:close/>
                      <a:moveTo>
                        <a:pt x="1105315" y="476250"/>
                      </a:moveTo>
                      <a:cubicBezTo>
                        <a:pt x="1114637" y="485613"/>
                        <a:pt x="1133997" y="510102"/>
                        <a:pt x="1178454" y="510102"/>
                      </a:cubicBezTo>
                      <a:cubicBezTo>
                        <a:pt x="1220759" y="510102"/>
                        <a:pt x="1237968" y="489935"/>
                        <a:pt x="1248724" y="476250"/>
                      </a:cubicBezTo>
                      <a:cubicBezTo>
                        <a:pt x="1254460" y="476250"/>
                        <a:pt x="1340506" y="487054"/>
                        <a:pt x="1348393" y="546836"/>
                      </a:cubicBezTo>
                      <a:cubicBezTo>
                        <a:pt x="1348393" y="547556"/>
                        <a:pt x="1348393" y="547556"/>
                        <a:pt x="1348393" y="548276"/>
                      </a:cubicBezTo>
                      <a:cubicBezTo>
                        <a:pt x="1348393" y="551157"/>
                        <a:pt x="1346242" y="554038"/>
                        <a:pt x="1343374" y="554038"/>
                      </a:cubicBezTo>
                      <a:cubicBezTo>
                        <a:pt x="1343374" y="554038"/>
                        <a:pt x="1343374" y="554038"/>
                        <a:pt x="1012817" y="554038"/>
                      </a:cubicBezTo>
                      <a:cubicBezTo>
                        <a:pt x="1009948" y="554038"/>
                        <a:pt x="1007080" y="551157"/>
                        <a:pt x="1007797" y="548276"/>
                      </a:cubicBezTo>
                      <a:cubicBezTo>
                        <a:pt x="1007797" y="546836"/>
                        <a:pt x="1007797" y="544675"/>
                        <a:pt x="1008514" y="543234"/>
                      </a:cubicBezTo>
                      <a:cubicBezTo>
                        <a:pt x="1015685" y="478411"/>
                        <a:pt x="1099579" y="476250"/>
                        <a:pt x="1105315" y="476250"/>
                      </a:cubicBezTo>
                      <a:close/>
                      <a:moveTo>
                        <a:pt x="690450" y="468312"/>
                      </a:moveTo>
                      <a:cubicBezTo>
                        <a:pt x="767250" y="468312"/>
                        <a:pt x="825387" y="531153"/>
                        <a:pt x="825387" y="607562"/>
                      </a:cubicBezTo>
                      <a:cubicBezTo>
                        <a:pt x="825387" y="623986"/>
                        <a:pt x="826105" y="638982"/>
                        <a:pt x="820363" y="653978"/>
                      </a:cubicBezTo>
                      <a:cubicBezTo>
                        <a:pt x="820363" y="653978"/>
                        <a:pt x="817492" y="661119"/>
                        <a:pt x="806008" y="674687"/>
                      </a:cubicBezTo>
                      <a:cubicBezTo>
                        <a:pt x="806008" y="674687"/>
                        <a:pt x="806008" y="674687"/>
                        <a:pt x="795960" y="674687"/>
                      </a:cubicBezTo>
                      <a:cubicBezTo>
                        <a:pt x="795960" y="674687"/>
                        <a:pt x="795960" y="670403"/>
                        <a:pt x="794524" y="573285"/>
                      </a:cubicBezTo>
                      <a:cubicBezTo>
                        <a:pt x="779451" y="651122"/>
                        <a:pt x="617239" y="578998"/>
                        <a:pt x="617239" y="578998"/>
                      </a:cubicBezTo>
                      <a:cubicBezTo>
                        <a:pt x="577045" y="592566"/>
                        <a:pt x="584223" y="673259"/>
                        <a:pt x="584223" y="673259"/>
                      </a:cubicBezTo>
                      <a:cubicBezTo>
                        <a:pt x="584223" y="673259"/>
                        <a:pt x="584223" y="673259"/>
                        <a:pt x="574892" y="671831"/>
                      </a:cubicBezTo>
                      <a:cubicBezTo>
                        <a:pt x="574892" y="671831"/>
                        <a:pt x="574892" y="667546"/>
                        <a:pt x="561254" y="655406"/>
                      </a:cubicBezTo>
                      <a:cubicBezTo>
                        <a:pt x="556230" y="640410"/>
                        <a:pt x="556948" y="624700"/>
                        <a:pt x="556948" y="607562"/>
                      </a:cubicBezTo>
                      <a:cubicBezTo>
                        <a:pt x="556948" y="531153"/>
                        <a:pt x="614368" y="468312"/>
                        <a:pt x="690450" y="468312"/>
                      </a:cubicBezTo>
                      <a:close/>
                      <a:moveTo>
                        <a:pt x="128400" y="468312"/>
                      </a:moveTo>
                      <a:cubicBezTo>
                        <a:pt x="128400" y="468312"/>
                        <a:pt x="139838" y="484743"/>
                        <a:pt x="163427" y="492601"/>
                      </a:cubicBezTo>
                      <a:cubicBezTo>
                        <a:pt x="163427" y="492601"/>
                        <a:pt x="163427" y="492601"/>
                        <a:pt x="189875" y="497602"/>
                      </a:cubicBezTo>
                      <a:cubicBezTo>
                        <a:pt x="189875" y="497602"/>
                        <a:pt x="189875" y="497602"/>
                        <a:pt x="215609" y="492601"/>
                      </a:cubicBezTo>
                      <a:cubicBezTo>
                        <a:pt x="239198" y="484743"/>
                        <a:pt x="251350" y="468312"/>
                        <a:pt x="251350" y="468312"/>
                      </a:cubicBezTo>
                      <a:cubicBezTo>
                        <a:pt x="251350" y="468312"/>
                        <a:pt x="304961" y="469027"/>
                        <a:pt x="332840" y="481885"/>
                      </a:cubicBezTo>
                      <a:cubicBezTo>
                        <a:pt x="356429" y="492601"/>
                        <a:pt x="373584" y="532606"/>
                        <a:pt x="379303" y="548322"/>
                      </a:cubicBezTo>
                      <a:cubicBezTo>
                        <a:pt x="380018" y="551180"/>
                        <a:pt x="377873" y="554037"/>
                        <a:pt x="375014" y="554037"/>
                      </a:cubicBezTo>
                      <a:cubicBezTo>
                        <a:pt x="375014" y="554037"/>
                        <a:pt x="375014" y="554037"/>
                        <a:pt x="4736" y="554037"/>
                      </a:cubicBezTo>
                      <a:cubicBezTo>
                        <a:pt x="1162" y="554037"/>
                        <a:pt x="-982" y="551180"/>
                        <a:pt x="447" y="548322"/>
                      </a:cubicBezTo>
                      <a:cubicBezTo>
                        <a:pt x="6166" y="532606"/>
                        <a:pt x="22607" y="492601"/>
                        <a:pt x="46196" y="481885"/>
                      </a:cubicBezTo>
                      <a:cubicBezTo>
                        <a:pt x="74789" y="469027"/>
                        <a:pt x="128400" y="468312"/>
                        <a:pt x="128400" y="468312"/>
                      </a:cubicBezTo>
                      <a:close/>
                      <a:moveTo>
                        <a:pt x="759004" y="188912"/>
                      </a:moveTo>
                      <a:cubicBezTo>
                        <a:pt x="759739" y="207486"/>
                        <a:pt x="761208" y="238204"/>
                        <a:pt x="783243" y="240347"/>
                      </a:cubicBezTo>
                      <a:cubicBezTo>
                        <a:pt x="762677" y="260350"/>
                        <a:pt x="743579" y="259636"/>
                        <a:pt x="734030" y="257493"/>
                      </a:cubicBezTo>
                      <a:cubicBezTo>
                        <a:pt x="734030" y="257493"/>
                        <a:pt x="734030" y="257493"/>
                        <a:pt x="734030" y="239633"/>
                      </a:cubicBezTo>
                      <a:cubicBezTo>
                        <a:pt x="738437" y="233918"/>
                        <a:pt x="743579" y="224631"/>
                        <a:pt x="752393" y="205343"/>
                      </a:cubicBezTo>
                      <a:cubicBezTo>
                        <a:pt x="755331" y="198913"/>
                        <a:pt x="756800" y="193198"/>
                        <a:pt x="759004" y="188912"/>
                      </a:cubicBezTo>
                      <a:close/>
                      <a:moveTo>
                        <a:pt x="580565" y="188912"/>
                      </a:moveTo>
                      <a:cubicBezTo>
                        <a:pt x="582697" y="193913"/>
                        <a:pt x="585540" y="199628"/>
                        <a:pt x="587673" y="206057"/>
                      </a:cubicBezTo>
                      <a:cubicBezTo>
                        <a:pt x="596203" y="225346"/>
                        <a:pt x="601889" y="234632"/>
                        <a:pt x="605443" y="240347"/>
                      </a:cubicBezTo>
                      <a:cubicBezTo>
                        <a:pt x="605443" y="240347"/>
                        <a:pt x="605443" y="240347"/>
                        <a:pt x="605443" y="257493"/>
                      </a:cubicBezTo>
                      <a:cubicBezTo>
                        <a:pt x="596203" y="259636"/>
                        <a:pt x="577010" y="260350"/>
                        <a:pt x="557818" y="241062"/>
                      </a:cubicBezTo>
                      <a:cubicBezTo>
                        <a:pt x="578432" y="238919"/>
                        <a:pt x="579854" y="208200"/>
                        <a:pt x="580565" y="188912"/>
                      </a:cubicBezTo>
                      <a:close/>
                      <a:moveTo>
                        <a:pt x="671324" y="0"/>
                      </a:moveTo>
                      <a:cubicBezTo>
                        <a:pt x="725967" y="0"/>
                        <a:pt x="769824" y="44268"/>
                        <a:pt x="769824" y="99959"/>
                      </a:cubicBezTo>
                      <a:cubicBezTo>
                        <a:pt x="769824" y="111383"/>
                        <a:pt x="770543" y="122807"/>
                        <a:pt x="766229" y="133517"/>
                      </a:cubicBezTo>
                      <a:cubicBezTo>
                        <a:pt x="766229" y="133517"/>
                        <a:pt x="764791" y="138515"/>
                        <a:pt x="755445" y="148511"/>
                      </a:cubicBezTo>
                      <a:cubicBezTo>
                        <a:pt x="754726" y="149225"/>
                        <a:pt x="754726" y="149225"/>
                        <a:pt x="754007" y="149225"/>
                      </a:cubicBezTo>
                      <a:cubicBezTo>
                        <a:pt x="754007" y="149225"/>
                        <a:pt x="754007" y="149225"/>
                        <a:pt x="748255" y="149225"/>
                      </a:cubicBezTo>
                      <a:cubicBezTo>
                        <a:pt x="747536" y="149225"/>
                        <a:pt x="747536" y="149225"/>
                        <a:pt x="747536" y="149225"/>
                      </a:cubicBezTo>
                      <a:cubicBezTo>
                        <a:pt x="747536" y="149225"/>
                        <a:pt x="747536" y="149225"/>
                        <a:pt x="617401" y="79968"/>
                      </a:cubicBezTo>
                      <a:cubicBezTo>
                        <a:pt x="617401" y="79968"/>
                        <a:pt x="617401" y="79968"/>
                        <a:pt x="616682" y="79968"/>
                      </a:cubicBezTo>
                      <a:cubicBezTo>
                        <a:pt x="586485" y="89250"/>
                        <a:pt x="587204" y="149225"/>
                        <a:pt x="577138" y="140657"/>
                      </a:cubicBezTo>
                      <a:cubicBezTo>
                        <a:pt x="573543" y="129233"/>
                        <a:pt x="572105" y="111383"/>
                        <a:pt x="572105" y="99959"/>
                      </a:cubicBezTo>
                      <a:cubicBezTo>
                        <a:pt x="572105" y="44268"/>
                        <a:pt x="615244" y="0"/>
                        <a:pt x="671324" y="0"/>
                      </a:cubicBezTo>
                      <a:close/>
                    </a:path>
                  </a:pathLst>
                </a:custGeom>
                <a:solidFill>
                  <a:srgbClr val="00269E"/>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sp>
        <p:nvSpPr>
          <p:cNvPr id="83" name="Arrow: Chevron 4">
            <a:extLst>
              <a:ext uri="{FF2B5EF4-FFF2-40B4-BE49-F238E27FC236}">
                <a16:creationId xmlns:a16="http://schemas.microsoft.com/office/drawing/2014/main" id="{DB3C8B37-7859-47EB-9299-559471553400}"/>
              </a:ext>
            </a:extLst>
          </p:cNvPr>
          <p:cNvSpPr/>
          <p:nvPr/>
        </p:nvSpPr>
        <p:spPr>
          <a:xfrm rot="5400000">
            <a:off x="4731296" y="2124544"/>
            <a:ext cx="608701" cy="558514"/>
          </a:xfrm>
          <a:prstGeom prst="chevron">
            <a:avLst>
              <a:gd name="adj" fmla="val 43571"/>
            </a:avLst>
          </a:prstGeom>
          <a:solidFill>
            <a:srgbClr val="00269E"/>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solidFill>
                <a:srgbClr val="FFFFFF"/>
              </a:solidFill>
            </a:endParaRPr>
          </a:p>
        </p:txBody>
      </p:sp>
      <p:sp>
        <p:nvSpPr>
          <p:cNvPr id="87" name="Arrow: Chevron 4">
            <a:extLst>
              <a:ext uri="{FF2B5EF4-FFF2-40B4-BE49-F238E27FC236}">
                <a16:creationId xmlns:a16="http://schemas.microsoft.com/office/drawing/2014/main" id="{DB3C8B37-7859-47EB-9299-559471553400}"/>
              </a:ext>
            </a:extLst>
          </p:cNvPr>
          <p:cNvSpPr/>
          <p:nvPr/>
        </p:nvSpPr>
        <p:spPr>
          <a:xfrm rot="5400000">
            <a:off x="4731296" y="4242500"/>
            <a:ext cx="608701" cy="558514"/>
          </a:xfrm>
          <a:prstGeom prst="chevron">
            <a:avLst>
              <a:gd name="adj" fmla="val 43571"/>
            </a:avLst>
          </a:prstGeom>
          <a:solidFill>
            <a:srgbClr val="00269E"/>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solidFill>
                <a:srgbClr val="FFFFFF"/>
              </a:solidFill>
            </a:endParaRPr>
          </a:p>
        </p:txBody>
      </p:sp>
      <p:sp>
        <p:nvSpPr>
          <p:cNvPr id="66" name="ee4pContent1"/>
          <p:cNvSpPr txBox="1"/>
          <p:nvPr/>
        </p:nvSpPr>
        <p:spPr>
          <a:xfrm>
            <a:off x="5745192" y="1029129"/>
            <a:ext cx="5025749" cy="67710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defPPr>
              <a:defRPr lang="en-US"/>
            </a:defPPr>
            <a:lvl1pPr>
              <a:buSzPct val="100000"/>
              <a:buFont typeface="Trebuchet MS" panose="020B0603020202020204" pitchFamily="34" charset="0"/>
              <a:buChar char="​"/>
              <a:defRPr sz="2000">
                <a:solidFill>
                  <a:srgbClr val="000000"/>
                </a:solidFill>
              </a:defRPr>
            </a:lvl1pPr>
            <a:lvl2pPr marL="324000" lvl="1" indent="-216000">
              <a:buClr>
                <a:srgbClr val="00269E"/>
              </a:buClr>
              <a:buSzPct val="100000"/>
              <a:buFont typeface="Trebuchet MS" panose="020B0603020202020204" pitchFamily="34" charset="0"/>
              <a:buChar char="•"/>
              <a:defRPr sz="2000">
                <a:solidFill>
                  <a:srgbClr val="000000"/>
                </a:solidFill>
              </a:defRPr>
            </a:lvl2pPr>
            <a:lvl3pPr marL="648000" lvl="2" indent="-216000">
              <a:buClr>
                <a:srgbClr val="00269E"/>
              </a:buClr>
              <a:buSzPct val="100000"/>
              <a:buFont typeface="Trebuchet MS" panose="020B0603020202020204" pitchFamily="34" charset="0"/>
              <a:buChar char="–"/>
              <a:defRPr sz="2000">
                <a:solidFill>
                  <a:srgbClr val="000000"/>
                </a:solidFill>
              </a:defRPr>
            </a:lvl3pPr>
            <a:lvl4pPr marL="0" lvl="3">
              <a:buSzPct val="100000"/>
              <a:buFont typeface="Trebuchet MS" panose="020B0603020202020204" pitchFamily="34" charset="0"/>
              <a:buChar char="​"/>
              <a:defRPr sz="2400">
                <a:solidFill>
                  <a:srgbClr val="00269E"/>
                </a:solidFill>
              </a:defRPr>
            </a:lvl4pPr>
            <a:lvl5pPr marL="0" lvl="4">
              <a:buSzPct val="100000"/>
              <a:buFont typeface="Trebuchet MS" panose="020B0603020202020204" pitchFamily="34" charset="0"/>
              <a:buChar char="​"/>
              <a:defRPr sz="2400" b="1">
                <a:solidFill>
                  <a:srgbClr val="000000"/>
                </a:solidFill>
              </a:defRPr>
            </a:lvl5pPr>
            <a:lvl6pPr marL="324000" lvl="5" indent="-216000">
              <a:buClr>
                <a:srgbClr val="00269E"/>
              </a:buClr>
              <a:buSzPct val="100000"/>
              <a:buFont typeface="Trebuchet MS" panose="020B0603020202020204" pitchFamily="34" charset="0"/>
              <a:buChar char="•"/>
              <a:defRPr sz="2400">
                <a:solidFill>
                  <a:srgbClr val="000000"/>
                </a:solidFill>
              </a:defRPr>
            </a:lvl6pPr>
            <a:lvl7pPr marL="0" lvl="6">
              <a:buSzPct val="100000"/>
              <a:buFont typeface="Trebuchet MS" panose="020B0603020202020204" pitchFamily="34" charset="0"/>
              <a:buChar char="​"/>
              <a:defRPr sz="5400">
                <a:solidFill>
                  <a:srgbClr val="000000"/>
                </a:solidFill>
              </a:defRPr>
            </a:lvl7pPr>
            <a:lvl8pPr marL="0" lvl="7">
              <a:buSzPct val="100000"/>
              <a:buFont typeface="Trebuchet MS" panose="020B0603020202020204" pitchFamily="34" charset="0"/>
              <a:buChar char="​"/>
              <a:defRPr sz="6600">
                <a:solidFill>
                  <a:srgbClr val="00269E"/>
                </a:solidFill>
              </a:defRPr>
            </a:lvl8pPr>
            <a:lvl9pPr marL="0" lvl="8">
              <a:buSzPct val="100000"/>
              <a:buFont typeface="Trebuchet MS" panose="020B0603020202020204" pitchFamily="34" charset="0"/>
              <a:buChar char="​"/>
              <a:defRPr sz="4400">
                <a:solidFill>
                  <a:srgbClr val="00269E"/>
                </a:solidFill>
              </a:defRPr>
            </a:lvl9pPr>
          </a:lstStyle>
          <a:p>
            <a:r>
              <a:rPr lang="en-US" sz="2200" dirty="0">
                <a:solidFill>
                  <a:srgbClr val="00269E"/>
                </a:solidFill>
              </a:rPr>
              <a:t>Understand employers’ needs </a:t>
            </a:r>
            <a:r>
              <a:rPr lang="en-US" sz="2200" dirty="0"/>
              <a:t>for</a:t>
            </a:r>
            <a:br>
              <a:rPr lang="en-US" sz="2200" dirty="0"/>
            </a:br>
            <a:r>
              <a:rPr lang="en-US" sz="2200" dirty="0"/>
              <a:t>trained workers</a:t>
            </a:r>
          </a:p>
        </p:txBody>
      </p:sp>
      <p:sp>
        <p:nvSpPr>
          <p:cNvPr id="71" name="ee4pContent2"/>
          <p:cNvSpPr txBox="1"/>
          <p:nvPr/>
        </p:nvSpPr>
        <p:spPr>
          <a:xfrm>
            <a:off x="5745192" y="2947327"/>
            <a:ext cx="5025749" cy="101566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defPPr>
              <a:defRPr lang="en-US"/>
            </a:defPPr>
            <a:lvl1pPr>
              <a:buSzPct val="100000"/>
              <a:buFont typeface="Trebuchet MS" panose="020B0603020202020204" pitchFamily="34" charset="0"/>
              <a:buChar char="​"/>
              <a:defRPr sz="2000">
                <a:solidFill>
                  <a:srgbClr val="000000"/>
                </a:solidFill>
              </a:defRPr>
            </a:lvl1pPr>
            <a:lvl2pPr marL="324000" lvl="1" indent="-216000">
              <a:buClr>
                <a:srgbClr val="00269E"/>
              </a:buClr>
              <a:buSzPct val="100000"/>
              <a:buFont typeface="Trebuchet MS" panose="020B0603020202020204" pitchFamily="34" charset="0"/>
              <a:buChar char="•"/>
              <a:defRPr sz="2000">
                <a:solidFill>
                  <a:srgbClr val="000000"/>
                </a:solidFill>
              </a:defRPr>
            </a:lvl2pPr>
            <a:lvl3pPr marL="648000" lvl="2" indent="-216000">
              <a:buClr>
                <a:srgbClr val="00269E"/>
              </a:buClr>
              <a:buSzPct val="100000"/>
              <a:buFont typeface="Trebuchet MS" panose="020B0603020202020204" pitchFamily="34" charset="0"/>
              <a:buChar char="–"/>
              <a:defRPr sz="2000">
                <a:solidFill>
                  <a:srgbClr val="000000"/>
                </a:solidFill>
              </a:defRPr>
            </a:lvl3pPr>
            <a:lvl4pPr marL="0" lvl="3">
              <a:buSzPct val="100000"/>
              <a:buFont typeface="Trebuchet MS" panose="020B0603020202020204" pitchFamily="34" charset="0"/>
              <a:buChar char="​"/>
              <a:defRPr sz="2400">
                <a:solidFill>
                  <a:srgbClr val="00269E"/>
                </a:solidFill>
              </a:defRPr>
            </a:lvl4pPr>
            <a:lvl5pPr marL="0" lvl="4">
              <a:buSzPct val="100000"/>
              <a:buFont typeface="Trebuchet MS" panose="020B0603020202020204" pitchFamily="34" charset="0"/>
              <a:buChar char="​"/>
              <a:defRPr sz="2400" b="1">
                <a:solidFill>
                  <a:srgbClr val="000000"/>
                </a:solidFill>
              </a:defRPr>
            </a:lvl5pPr>
            <a:lvl6pPr marL="324000" lvl="5" indent="-216000">
              <a:buClr>
                <a:srgbClr val="00269E"/>
              </a:buClr>
              <a:buSzPct val="100000"/>
              <a:buFont typeface="Trebuchet MS" panose="020B0603020202020204" pitchFamily="34" charset="0"/>
              <a:buChar char="•"/>
              <a:defRPr sz="2400">
                <a:solidFill>
                  <a:srgbClr val="000000"/>
                </a:solidFill>
              </a:defRPr>
            </a:lvl6pPr>
            <a:lvl7pPr marL="0" lvl="6">
              <a:buSzPct val="100000"/>
              <a:buFont typeface="Trebuchet MS" panose="020B0603020202020204" pitchFamily="34" charset="0"/>
              <a:buChar char="​"/>
              <a:defRPr sz="5400">
                <a:solidFill>
                  <a:srgbClr val="000000"/>
                </a:solidFill>
              </a:defRPr>
            </a:lvl7pPr>
            <a:lvl8pPr marL="0" lvl="7">
              <a:buSzPct val="100000"/>
              <a:buFont typeface="Trebuchet MS" panose="020B0603020202020204" pitchFamily="34" charset="0"/>
              <a:buChar char="​"/>
              <a:defRPr sz="6600">
                <a:solidFill>
                  <a:srgbClr val="00269E"/>
                </a:solidFill>
              </a:defRPr>
            </a:lvl8pPr>
            <a:lvl9pPr marL="0" lvl="8">
              <a:buSzPct val="100000"/>
              <a:buFont typeface="Trebuchet MS" panose="020B0603020202020204" pitchFamily="34" charset="0"/>
              <a:buChar char="​"/>
              <a:defRPr sz="4400">
                <a:solidFill>
                  <a:srgbClr val="00269E"/>
                </a:solidFill>
              </a:defRPr>
            </a:lvl9pPr>
          </a:lstStyle>
          <a:p>
            <a:r>
              <a:rPr lang="en-US" sz="2200">
                <a:solidFill>
                  <a:srgbClr val="00269E"/>
                </a:solidFill>
              </a:rPr>
              <a:t>Connect employers to resources</a:t>
            </a:r>
            <a:r>
              <a:rPr lang="en-US" sz="2200"/>
              <a:t> including training providers for talent pipeline needs</a:t>
            </a:r>
            <a:endParaRPr lang="en-US" sz="2200">
              <a:cs typeface="Arial"/>
            </a:endParaRPr>
          </a:p>
        </p:txBody>
      </p:sp>
      <p:sp>
        <p:nvSpPr>
          <p:cNvPr id="72" name="ee4pContent3"/>
          <p:cNvSpPr txBox="1"/>
          <p:nvPr/>
        </p:nvSpPr>
        <p:spPr>
          <a:xfrm>
            <a:off x="5745192" y="5289539"/>
            <a:ext cx="5025749" cy="33855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defPPr>
              <a:defRPr lang="en-US"/>
            </a:defPPr>
            <a:lvl1pPr>
              <a:buSzPct val="100000"/>
              <a:buFont typeface="Trebuchet MS" panose="020B0603020202020204" pitchFamily="34" charset="0"/>
              <a:buChar char="​"/>
              <a:defRPr sz="2000">
                <a:solidFill>
                  <a:srgbClr val="000000"/>
                </a:solidFill>
              </a:defRPr>
            </a:lvl1pPr>
            <a:lvl2pPr marL="324000" lvl="1" indent="-216000">
              <a:buClr>
                <a:srgbClr val="00269E"/>
              </a:buClr>
              <a:buSzPct val="100000"/>
              <a:buFont typeface="Trebuchet MS" panose="020B0603020202020204" pitchFamily="34" charset="0"/>
              <a:buChar char="•"/>
              <a:defRPr sz="2000">
                <a:solidFill>
                  <a:srgbClr val="000000"/>
                </a:solidFill>
              </a:defRPr>
            </a:lvl2pPr>
            <a:lvl3pPr marL="648000" lvl="2" indent="-216000">
              <a:buClr>
                <a:srgbClr val="00269E"/>
              </a:buClr>
              <a:buSzPct val="100000"/>
              <a:buFont typeface="Trebuchet MS" panose="020B0603020202020204" pitchFamily="34" charset="0"/>
              <a:buChar char="–"/>
              <a:defRPr sz="2000">
                <a:solidFill>
                  <a:srgbClr val="000000"/>
                </a:solidFill>
              </a:defRPr>
            </a:lvl3pPr>
            <a:lvl4pPr marL="0" lvl="3">
              <a:buSzPct val="100000"/>
              <a:buFont typeface="Trebuchet MS" panose="020B0603020202020204" pitchFamily="34" charset="0"/>
              <a:buChar char="​"/>
              <a:defRPr sz="2400">
                <a:solidFill>
                  <a:srgbClr val="00269E"/>
                </a:solidFill>
              </a:defRPr>
            </a:lvl4pPr>
            <a:lvl5pPr marL="0" lvl="4">
              <a:buSzPct val="100000"/>
              <a:buFont typeface="Trebuchet MS" panose="020B0603020202020204" pitchFamily="34" charset="0"/>
              <a:buChar char="​"/>
              <a:defRPr sz="2400" b="1">
                <a:solidFill>
                  <a:srgbClr val="000000"/>
                </a:solidFill>
              </a:defRPr>
            </a:lvl5pPr>
            <a:lvl6pPr marL="324000" lvl="5" indent="-216000">
              <a:buClr>
                <a:srgbClr val="00269E"/>
              </a:buClr>
              <a:buSzPct val="100000"/>
              <a:buFont typeface="Trebuchet MS" panose="020B0603020202020204" pitchFamily="34" charset="0"/>
              <a:buChar char="•"/>
              <a:defRPr sz="2400">
                <a:solidFill>
                  <a:srgbClr val="000000"/>
                </a:solidFill>
              </a:defRPr>
            </a:lvl6pPr>
            <a:lvl7pPr marL="0" lvl="6">
              <a:buSzPct val="100000"/>
              <a:buFont typeface="Trebuchet MS" panose="020B0603020202020204" pitchFamily="34" charset="0"/>
              <a:buChar char="​"/>
              <a:defRPr sz="5400">
                <a:solidFill>
                  <a:srgbClr val="000000"/>
                </a:solidFill>
              </a:defRPr>
            </a:lvl7pPr>
            <a:lvl8pPr marL="0" lvl="7">
              <a:buSzPct val="100000"/>
              <a:buFont typeface="Trebuchet MS" panose="020B0603020202020204" pitchFamily="34" charset="0"/>
              <a:buChar char="​"/>
              <a:defRPr sz="6600">
                <a:solidFill>
                  <a:srgbClr val="00269E"/>
                </a:solidFill>
              </a:defRPr>
            </a:lvl8pPr>
            <a:lvl9pPr marL="0" lvl="8">
              <a:buSzPct val="100000"/>
              <a:buFont typeface="Trebuchet MS" panose="020B0603020202020204" pitchFamily="34" charset="0"/>
              <a:buChar char="​"/>
              <a:defRPr sz="4400">
                <a:solidFill>
                  <a:srgbClr val="00269E"/>
                </a:solidFill>
              </a:defRPr>
            </a:lvl9pPr>
          </a:lstStyle>
          <a:p>
            <a:r>
              <a:rPr lang="en-US" sz="2200">
                <a:solidFill>
                  <a:srgbClr val="00269E"/>
                </a:solidFill>
              </a:rPr>
              <a:t>Support hiring</a:t>
            </a:r>
            <a:r>
              <a:rPr lang="en-US" sz="2200"/>
              <a:t> of trained workers </a:t>
            </a:r>
          </a:p>
        </p:txBody>
      </p:sp>
      <p:sp>
        <p:nvSpPr>
          <p:cNvPr id="34" name="Textfeld 1">
            <a:extLst>
              <a:ext uri="{FF2B5EF4-FFF2-40B4-BE49-F238E27FC236}">
                <a16:creationId xmlns:a16="http://schemas.microsoft.com/office/drawing/2014/main" id="{30A9450C-538C-4FC9-A857-D088F4C5D9FA}"/>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2417465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7" name="Picture 56" descr="Men in a warehouse&#10;&#10;Description automatically generated with low confidence">
            <a:extLst>
              <a:ext uri="{FF2B5EF4-FFF2-40B4-BE49-F238E27FC236}">
                <a16:creationId xmlns:a16="http://schemas.microsoft.com/office/drawing/2014/main" id="{4333EE25-ED5A-4F52-9FD2-C27891DFD12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0" y="-1"/>
            <a:ext cx="12192000" cy="1665363"/>
          </a:xfrm>
          <a:prstGeom prst="rect">
            <a:avLst/>
          </a:prstGeom>
        </p:spPr>
      </p:pic>
      <p:sp>
        <p:nvSpPr>
          <p:cNvPr id="58" name="GradientOverlay"/>
          <p:cNvSpPr/>
          <p:nvPr>
            <p:custDataLst>
              <p:tags r:id="rId2"/>
            </p:custDataLst>
          </p:nvPr>
        </p:nvSpPr>
        <p:spPr>
          <a:xfrm flipH="1">
            <a:off x="0" y="-1"/>
            <a:ext cx="12192000" cy="1665363"/>
          </a:xfrm>
          <a:prstGeom prst="rect">
            <a:avLst/>
          </a:prstGeom>
          <a:solidFill>
            <a:srgbClr val="000000">
              <a:alpha val="59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23"/>
              </a:spcAft>
            </a:pPr>
            <a:endParaRPr lang="en-US" sz="1600">
              <a:solidFill>
                <a:schemeClr val="bg1"/>
              </a:solidFill>
              <a:latin typeface="Karla" pitchFamily="2" charset="0"/>
              <a:sym typeface="+mn-lt"/>
            </a:endParaRPr>
          </a:p>
        </p:txBody>
      </p:sp>
      <p:sp>
        <p:nvSpPr>
          <p:cNvPr id="5" name="Rectangle 4"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62" name="Rectangle 61">
            <a:extLst>
              <a:ext uri="{FF2B5EF4-FFF2-40B4-BE49-F238E27FC236}">
                <a16:creationId xmlns:a16="http://schemas.microsoft.com/office/drawing/2014/main" id="{A89E28CA-7945-4660-AF0D-A9FEEA717493}"/>
              </a:ext>
            </a:extLst>
          </p:cNvPr>
          <p:cNvSpPr/>
          <p:nvPr/>
        </p:nvSpPr>
        <p:spPr>
          <a:xfrm>
            <a:off x="713445" y="1817297"/>
            <a:ext cx="3978424" cy="3827010"/>
          </a:xfrm>
          <a:prstGeom prst="rect">
            <a:avLst/>
          </a:prstGeom>
        </p:spPr>
        <p:txBody>
          <a:bodyPr wrap="square" lIns="0" tIns="0" rIns="0" bIns="0">
            <a:spAutoFit/>
          </a:bodyPr>
          <a:lstStyle/>
          <a:p>
            <a:pPr>
              <a:lnSpc>
                <a:spcPct val="110000"/>
              </a:lnSpc>
              <a:spcAft>
                <a:spcPts val="1000"/>
              </a:spcAft>
            </a:pPr>
            <a:r>
              <a:rPr lang="en-US" sz="1200">
                <a:solidFill>
                  <a:srgbClr val="000000"/>
                </a:solidFill>
                <a:latin typeface="Karla" pitchFamily="2" charset="0"/>
                <a:cs typeface="Henderson BCG Sans" panose="020B0502030402020204" pitchFamily="34" charset="0"/>
              </a:rPr>
              <a:t>The Workforce Skills Cabinet and Commonwealth Corporation have launched CTI to supply Vocational Technical Schools with the funding to expand new “third shift” training capacity that will </a:t>
            </a:r>
            <a:r>
              <a:rPr lang="en-US" sz="1200" b="1">
                <a:solidFill>
                  <a:srgbClr val="00269E"/>
                </a:solidFill>
                <a:latin typeface="Karla" pitchFamily="2" charset="0"/>
                <a:cs typeface="Henderson BCG Sans" panose="020B0502030402020204" pitchFamily="34" charset="0"/>
              </a:rPr>
              <a:t>upskill new workers to address employers’ hiring needs</a:t>
            </a:r>
            <a:endParaRPr lang="en-US" sz="1200" b="1">
              <a:solidFill>
                <a:srgbClr val="000000"/>
              </a:solidFill>
              <a:latin typeface="Karla" pitchFamily="2" charset="0"/>
              <a:cs typeface="Henderson BCG Sans" panose="020B0502030402020204" pitchFamily="34" charset="0"/>
            </a:endParaRPr>
          </a:p>
          <a:p>
            <a:pPr>
              <a:lnSpc>
                <a:spcPct val="110000"/>
              </a:lnSpc>
              <a:spcAft>
                <a:spcPts val="1000"/>
              </a:spcAft>
            </a:pPr>
            <a:r>
              <a:rPr lang="en-US" sz="1200">
                <a:solidFill>
                  <a:srgbClr val="000000"/>
                </a:solidFill>
                <a:latin typeface="Karla" pitchFamily="2" charset="0"/>
                <a:cs typeface="Henderson BCG Sans" panose="020B0502030402020204" pitchFamily="34" charset="0"/>
              </a:rPr>
              <a:t>This program</a:t>
            </a:r>
            <a:r>
              <a:rPr lang="en-US" sz="1200">
                <a:solidFill>
                  <a:srgbClr val="00269E"/>
                </a:solidFill>
                <a:latin typeface="Karla" pitchFamily="2" charset="0"/>
                <a:cs typeface="Henderson BCG Sans" panose="020B0502030402020204" pitchFamily="34" charset="0"/>
              </a:rPr>
              <a:t> </a:t>
            </a:r>
            <a:r>
              <a:rPr lang="en-US" sz="1200" b="1">
                <a:solidFill>
                  <a:srgbClr val="00269E"/>
                </a:solidFill>
                <a:latin typeface="Karla" pitchFamily="2" charset="0"/>
                <a:cs typeface="Henderson BCG Sans" panose="020B0502030402020204" pitchFamily="34" charset="0"/>
              </a:rPr>
              <a:t>pairs employers with local Vocational Technical Schools </a:t>
            </a:r>
            <a:r>
              <a:rPr lang="en-US" sz="1200">
                <a:solidFill>
                  <a:srgbClr val="000000"/>
                </a:solidFill>
                <a:latin typeface="Karla" pitchFamily="2" charset="0"/>
                <a:cs typeface="Henderson BCG Sans" panose="020B0502030402020204" pitchFamily="34" charset="0"/>
              </a:rPr>
              <a:t>that are training new workers with the skills necessary to fill in-demand occupations. The ultimate goal of these partnerships will be to create </a:t>
            </a:r>
            <a:r>
              <a:rPr lang="en-US" sz="1200" b="1">
                <a:solidFill>
                  <a:srgbClr val="00269E"/>
                </a:solidFill>
                <a:latin typeface="Karla" pitchFamily="2" charset="0"/>
                <a:cs typeface="Henderson BCG Sans" panose="020B0502030402020204" pitchFamily="34" charset="0"/>
              </a:rPr>
              <a:t>sustainable talent development pipelines</a:t>
            </a:r>
            <a:endParaRPr lang="en-US" sz="1200" b="1">
              <a:solidFill>
                <a:srgbClr val="000000"/>
              </a:solidFill>
              <a:latin typeface="Karla" pitchFamily="2" charset="0"/>
              <a:cs typeface="Henderson BCG Sans" panose="020B0502030402020204" pitchFamily="34" charset="0"/>
            </a:endParaRPr>
          </a:p>
          <a:p>
            <a:pPr>
              <a:lnSpc>
                <a:spcPct val="110000"/>
              </a:lnSpc>
              <a:spcAft>
                <a:spcPts val="1000"/>
              </a:spcAft>
            </a:pPr>
            <a:r>
              <a:rPr lang="en-US" sz="1200">
                <a:solidFill>
                  <a:srgbClr val="000000"/>
                </a:solidFill>
                <a:latin typeface="Karla" pitchFamily="2" charset="0"/>
                <a:cs typeface="Henderson BCG Sans" panose="020B0502030402020204" pitchFamily="34" charset="0"/>
              </a:rPr>
              <a:t>As part of these partnerships, employers will be encouraged to provide </a:t>
            </a:r>
            <a:r>
              <a:rPr lang="en-US" sz="1200" b="1">
                <a:solidFill>
                  <a:srgbClr val="00269E"/>
                </a:solidFill>
                <a:latin typeface="Karla" pitchFamily="2" charset="0"/>
                <a:cs typeface="Henderson BCG Sans" panose="020B0502030402020204" pitchFamily="34" charset="0"/>
              </a:rPr>
              <a:t>feedback on curriculum and screening methodologies</a:t>
            </a:r>
            <a:endParaRPr lang="en-US" sz="1200" b="1">
              <a:solidFill>
                <a:srgbClr val="000000"/>
              </a:solidFill>
              <a:latin typeface="Karla" pitchFamily="2" charset="0"/>
              <a:cs typeface="Henderson BCG Sans" panose="020B0502030402020204" pitchFamily="34" charset="0"/>
            </a:endParaRPr>
          </a:p>
          <a:p>
            <a:pPr>
              <a:lnSpc>
                <a:spcPct val="110000"/>
              </a:lnSpc>
              <a:spcAft>
                <a:spcPts val="1000"/>
              </a:spcAft>
            </a:pPr>
            <a:r>
              <a:rPr lang="en-US" sz="1200">
                <a:solidFill>
                  <a:srgbClr val="000000"/>
                </a:solidFill>
                <a:latin typeface="Karla" pitchFamily="2" charset="0"/>
                <a:cs typeface="Henderson BCG Sans" panose="020B0502030402020204" pitchFamily="34" charset="0"/>
              </a:rPr>
              <a:t>In addition to funding, employer/training provider partnerships will receive </a:t>
            </a:r>
            <a:r>
              <a:rPr lang="en-US" sz="1200" b="1">
                <a:solidFill>
                  <a:srgbClr val="00269E"/>
                </a:solidFill>
                <a:latin typeface="Karla" pitchFamily="2" charset="0"/>
                <a:cs typeface="Henderson BCG Sans" panose="020B0502030402020204" pitchFamily="34" charset="0"/>
              </a:rPr>
              <a:t>technical assistance and recruiting support</a:t>
            </a:r>
            <a:r>
              <a:rPr lang="en-US" sz="1200">
                <a:solidFill>
                  <a:srgbClr val="00269E"/>
                </a:solidFill>
                <a:latin typeface="Karla" pitchFamily="2" charset="0"/>
                <a:cs typeface="Henderson BCG Sans" panose="020B0502030402020204" pitchFamily="34" charset="0"/>
              </a:rPr>
              <a:t> </a:t>
            </a:r>
            <a:r>
              <a:rPr lang="en-US" sz="1200">
                <a:solidFill>
                  <a:srgbClr val="000000"/>
                </a:solidFill>
                <a:latin typeface="Karla" pitchFamily="2" charset="0"/>
                <a:cs typeface="Henderson BCG Sans" panose="020B0502030402020204" pitchFamily="34" charset="0"/>
              </a:rPr>
              <a:t>from </a:t>
            </a:r>
            <a:r>
              <a:rPr lang="en-US" sz="1200" err="1">
                <a:solidFill>
                  <a:srgbClr val="000000"/>
                </a:solidFill>
                <a:latin typeface="Karla" pitchFamily="2" charset="0"/>
                <a:cs typeface="Henderson BCG Sans" panose="020B0502030402020204" pitchFamily="34" charset="0"/>
              </a:rPr>
              <a:t>MassHire</a:t>
            </a:r>
            <a:r>
              <a:rPr lang="en-US" sz="1200">
                <a:solidFill>
                  <a:srgbClr val="000000"/>
                </a:solidFill>
                <a:latin typeface="Karla" pitchFamily="2" charset="0"/>
                <a:cs typeface="Henderson BCG Sans" panose="020B0502030402020204" pitchFamily="34" charset="0"/>
              </a:rPr>
              <a:t> Career Centers and regional workforce boards</a:t>
            </a:r>
          </a:p>
        </p:txBody>
      </p:sp>
      <p:sp>
        <p:nvSpPr>
          <p:cNvPr id="63" name="TextBox 62">
            <a:extLst>
              <a:ext uri="{FF2B5EF4-FFF2-40B4-BE49-F238E27FC236}">
                <a16:creationId xmlns:a16="http://schemas.microsoft.com/office/drawing/2014/main" id="{FD53AFE9-5161-4534-A466-F27332331FFD}"/>
              </a:ext>
            </a:extLst>
          </p:cNvPr>
          <p:cNvSpPr txBox="1"/>
          <p:nvPr/>
        </p:nvSpPr>
        <p:spPr>
          <a:xfrm>
            <a:off x="5016572" y="1817297"/>
            <a:ext cx="6546776"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buFont typeface="Trebuchet MS" panose="020B0603020202020204" pitchFamily="34" charset="0"/>
              <a:buChar char="​"/>
            </a:pPr>
            <a:r>
              <a:rPr lang="en-US" sz="1600" b="1" spc="-20">
                <a:solidFill>
                  <a:srgbClr val="00269E"/>
                </a:solidFill>
                <a:cs typeface="Henderson BCG Sans" panose="020B0502030402020204" pitchFamily="34" charset="0"/>
              </a:rPr>
              <a:t>CTI trains employees to work in over seventeen priority occupations*</a:t>
            </a:r>
          </a:p>
        </p:txBody>
      </p:sp>
      <p:cxnSp>
        <p:nvCxnSpPr>
          <p:cNvPr id="70" name="Straight Connector 69"/>
          <p:cNvCxnSpPr/>
          <p:nvPr/>
        </p:nvCxnSpPr>
        <p:spPr>
          <a:xfrm>
            <a:off x="4854221" y="1817297"/>
            <a:ext cx="0" cy="4600678"/>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89E28CA-7945-4660-AF0D-A9FEEA717493}"/>
              </a:ext>
            </a:extLst>
          </p:cNvPr>
          <p:cNvSpPr/>
          <p:nvPr/>
        </p:nvSpPr>
        <p:spPr>
          <a:xfrm>
            <a:off x="5440439" y="2152591"/>
            <a:ext cx="2818358" cy="2985433"/>
          </a:xfrm>
          <a:prstGeom prst="rect">
            <a:avLst/>
          </a:prstGeom>
        </p:spPr>
        <p:txBody>
          <a:bodyPr wrap="square" lIns="0" tIns="0" rIns="0" bIns="0">
            <a:spAutoFit/>
          </a:bodyPr>
          <a:lstStyle/>
          <a:p>
            <a:pPr defTabSz="777240" fontAlgn="b">
              <a:buFont typeface="Trebuchet MS" panose="020B0603020202020204" pitchFamily="34" charset="0"/>
              <a:buChar char="​"/>
            </a:pPr>
            <a:r>
              <a:rPr lang="en-US" sz="1400" b="1">
                <a:solidFill>
                  <a:srgbClr val="00269E"/>
                </a:solidFill>
                <a:latin typeface="Karla" pitchFamily="2" charset="0"/>
                <a:cs typeface="Henderson BCG Sans" panose="020B0502030402020204" pitchFamily="34" charset="0"/>
              </a:rPr>
              <a:t>Construction/trades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HVAC Mechanics and Installers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Automotive Services Techs and Mechanics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Automotive Body Repairers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Electricians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Plumbers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Carpenter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Welder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Craft Laborer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Building &amp; General Maintenance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Diesel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Marine Trades Technician</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Cooks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Groundskeeping and</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Equipment Operators </a:t>
            </a:r>
          </a:p>
        </p:txBody>
      </p:sp>
      <p:sp>
        <p:nvSpPr>
          <p:cNvPr id="74" name="Rectangle 73">
            <a:extLst>
              <a:ext uri="{FF2B5EF4-FFF2-40B4-BE49-F238E27FC236}">
                <a16:creationId xmlns:a16="http://schemas.microsoft.com/office/drawing/2014/main" id="{A89E28CA-7945-4660-AF0D-A9FEEA717493}"/>
              </a:ext>
            </a:extLst>
          </p:cNvPr>
          <p:cNvSpPr/>
          <p:nvPr/>
        </p:nvSpPr>
        <p:spPr>
          <a:xfrm>
            <a:off x="8744989" y="2152591"/>
            <a:ext cx="2818358" cy="1508105"/>
          </a:xfrm>
          <a:prstGeom prst="rect">
            <a:avLst/>
          </a:prstGeom>
        </p:spPr>
        <p:txBody>
          <a:bodyPr wrap="square" lIns="0" tIns="0" rIns="0" bIns="0">
            <a:spAutoFit/>
          </a:bodyPr>
          <a:lstStyle/>
          <a:p>
            <a:pPr lvl="0" fontAlgn="b">
              <a:buFont typeface="Trebuchet MS" panose="020B0603020202020204" pitchFamily="34" charset="0"/>
              <a:buChar char="​"/>
              <a:defRPr/>
            </a:pPr>
            <a:r>
              <a:rPr lang="en-US" sz="1400" b="1">
                <a:solidFill>
                  <a:srgbClr val="00269E"/>
                </a:solidFill>
                <a:latin typeface="Karla" pitchFamily="2" charset="0"/>
                <a:cs typeface="Henderson BCG Sans" panose="020B0502030402020204" pitchFamily="34" charset="0"/>
              </a:rPr>
              <a:t>Manufacturing</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Machine Operator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Sheet Metal Workers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Biolab, Medical &amp; Clinical Lab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CNC Machine Operator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Electrical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Electronics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Robotics</a:t>
            </a:r>
          </a:p>
        </p:txBody>
      </p:sp>
      <p:cxnSp>
        <p:nvCxnSpPr>
          <p:cNvPr id="77" name="Straight Connector 76"/>
          <p:cNvCxnSpPr/>
          <p:nvPr/>
        </p:nvCxnSpPr>
        <p:spPr>
          <a:xfrm rot="5400000">
            <a:off x="8289963" y="2248460"/>
            <a:ext cx="0" cy="6546776"/>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vert="horz"/>
          <a:lstStyle/>
          <a:p>
            <a:r>
              <a:rPr lang="en-US">
                <a:solidFill>
                  <a:schemeClr val="bg1"/>
                </a:solidFill>
                <a:latin typeface="Karla" pitchFamily="2" charset="0"/>
                <a:cs typeface="Henderson BCG Sans" panose="020B0502030402020204" pitchFamily="34" charset="0"/>
              </a:rPr>
              <a:t>Career Technical Initiative (CTI)</a:t>
            </a:r>
            <a:endParaRPr lang="en-US">
              <a:solidFill>
                <a:schemeClr val="bg1"/>
              </a:solidFill>
              <a:latin typeface="+mn-lt"/>
              <a:cs typeface="Henderson BCG Sans" panose="020B0502030402020204" pitchFamily="34" charset="0"/>
            </a:endParaRPr>
          </a:p>
        </p:txBody>
      </p:sp>
      <p:sp>
        <p:nvSpPr>
          <p:cNvPr id="15" name="Rectangle 14">
            <a:extLst>
              <a:ext uri="{FF2B5EF4-FFF2-40B4-BE49-F238E27FC236}">
                <a16:creationId xmlns:a16="http://schemas.microsoft.com/office/drawing/2014/main" id="{77A738CC-2037-4B21-87C9-B1C7A5CA5ED1}"/>
              </a:ext>
            </a:extLst>
          </p:cNvPr>
          <p:cNvSpPr/>
          <p:nvPr/>
        </p:nvSpPr>
        <p:spPr>
          <a:xfrm>
            <a:off x="8461960" y="1211748"/>
            <a:ext cx="3101388" cy="367166"/>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chor="b">
            <a:noAutofit/>
          </a:bodyPr>
          <a:lstStyle/>
          <a:p>
            <a:pPr>
              <a:buFont typeface="Trebuchet MS" panose="020B0603020202020204" pitchFamily="34" charset="0"/>
              <a:buChar char="​"/>
            </a:pPr>
            <a:br>
              <a:rPr lang="en-US" sz="1200">
                <a:solidFill>
                  <a:schemeClr val="bg1"/>
                </a:solidFill>
                <a:latin typeface="Karla" pitchFamily="2" charset="0"/>
                <a:cs typeface="Henderson BCG Sans" panose="020B0502030402020204" pitchFamily="34" charset="0"/>
              </a:rPr>
            </a:br>
            <a:r>
              <a:rPr lang="en-US" sz="1200">
                <a:solidFill>
                  <a:schemeClr val="bg1"/>
                </a:solidFill>
                <a:latin typeface="Karla" pitchFamily="2" charset="0"/>
                <a:cs typeface="Henderson BCG Sans" panose="020B0502030402020204" pitchFamily="34" charset="0"/>
              </a:rPr>
              <a:t>RESPONSES DUE: APRIL 29</a:t>
            </a:r>
            <a:r>
              <a:rPr lang="en-US" sz="1200" baseline="30000">
                <a:solidFill>
                  <a:schemeClr val="bg1"/>
                </a:solidFill>
                <a:latin typeface="Karla" pitchFamily="2" charset="0"/>
                <a:cs typeface="Henderson BCG Sans" panose="020B0502030402020204" pitchFamily="34" charset="0"/>
              </a:rPr>
              <a:t>TH</a:t>
            </a:r>
            <a:endParaRPr lang="en-US" sz="1200">
              <a:solidFill>
                <a:schemeClr val="bg1"/>
              </a:solidFill>
              <a:latin typeface="Karla" pitchFamily="2" charset="0"/>
              <a:cs typeface="Henderson BCG Sans" panose="020B0502030402020204" pitchFamily="34" charset="0"/>
            </a:endParaRPr>
          </a:p>
        </p:txBody>
      </p:sp>
      <p:grpSp>
        <p:nvGrpSpPr>
          <p:cNvPr id="40" name="Group 39"/>
          <p:cNvGrpSpPr>
            <a:grpSpLocks noChangeAspect="1"/>
          </p:cNvGrpSpPr>
          <p:nvPr/>
        </p:nvGrpSpPr>
        <p:grpSpPr>
          <a:xfrm>
            <a:off x="5016573" y="2152591"/>
            <a:ext cx="362912" cy="362562"/>
            <a:chOff x="6464300" y="2606675"/>
            <a:chExt cx="1646238" cy="1644650"/>
          </a:xfrm>
        </p:grpSpPr>
        <p:sp>
          <p:nvSpPr>
            <p:cNvPr id="4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729414" y="2881313"/>
              <a:ext cx="1122265" cy="1125538"/>
              <a:chOff x="6729414" y="2881313"/>
              <a:chExt cx="1122265" cy="1125538"/>
            </a:xfrm>
          </p:grpSpPr>
          <p:sp>
            <p:nvSpPr>
              <p:cNvPr id="43" name="Freeform 42"/>
              <p:cNvSpPr>
                <a:spLocks/>
              </p:cNvSpPr>
              <p:nvPr/>
            </p:nvSpPr>
            <p:spPr bwMode="auto">
              <a:xfrm>
                <a:off x="7235824" y="2881313"/>
                <a:ext cx="528638" cy="582613"/>
              </a:xfrm>
              <a:custGeom>
                <a:avLst/>
                <a:gdLst>
                  <a:gd name="connsiteX0" fmla="*/ 514350 w 528638"/>
                  <a:gd name="connsiteY0" fmla="*/ 484187 h 582613"/>
                  <a:gd name="connsiteX1" fmla="*/ 390525 w 528638"/>
                  <a:gd name="connsiteY1" fmla="*/ 579437 h 582613"/>
                  <a:gd name="connsiteX2" fmla="*/ 423641 w 528638"/>
                  <a:gd name="connsiteY2" fmla="*/ 509066 h 582613"/>
                  <a:gd name="connsiteX3" fmla="*/ 514350 w 528638"/>
                  <a:gd name="connsiteY3" fmla="*/ 484187 h 582613"/>
                  <a:gd name="connsiteX4" fmla="*/ 198438 w 528638"/>
                  <a:gd name="connsiteY4" fmla="*/ 425450 h 582613"/>
                  <a:gd name="connsiteX5" fmla="*/ 266990 w 528638"/>
                  <a:gd name="connsiteY5" fmla="*/ 475457 h 582613"/>
                  <a:gd name="connsiteX6" fmla="*/ 390526 w 528638"/>
                  <a:gd name="connsiteY6" fmla="*/ 510461 h 582613"/>
                  <a:gd name="connsiteX7" fmla="*/ 352680 w 528638"/>
                  <a:gd name="connsiteY7" fmla="*/ 582613 h 582613"/>
                  <a:gd name="connsiteX8" fmla="*/ 198438 w 528638"/>
                  <a:gd name="connsiteY8" fmla="*/ 425450 h 582613"/>
                  <a:gd name="connsiteX9" fmla="*/ 382588 w 528638"/>
                  <a:gd name="connsiteY9" fmla="*/ 254000 h 582613"/>
                  <a:gd name="connsiteX10" fmla="*/ 528638 w 528638"/>
                  <a:gd name="connsiteY10" fmla="*/ 417126 h 582613"/>
                  <a:gd name="connsiteX11" fmla="*/ 526480 w 528638"/>
                  <a:gd name="connsiteY11" fmla="*/ 443483 h 582613"/>
                  <a:gd name="connsiteX12" fmla="*/ 432231 w 528638"/>
                  <a:gd name="connsiteY12" fmla="*/ 476250 h 582613"/>
                  <a:gd name="connsiteX13" fmla="*/ 382588 w 528638"/>
                  <a:gd name="connsiteY13" fmla="*/ 254000 h 582613"/>
                  <a:gd name="connsiteX14" fmla="*/ 342906 w 528638"/>
                  <a:gd name="connsiteY14" fmla="*/ 254000 h 582613"/>
                  <a:gd name="connsiteX15" fmla="*/ 399280 w 528638"/>
                  <a:gd name="connsiteY15" fmla="*/ 479425 h 582613"/>
                  <a:gd name="connsiteX16" fmla="*/ 282964 w 528638"/>
                  <a:gd name="connsiteY16" fmla="*/ 448037 h 582613"/>
                  <a:gd name="connsiteX17" fmla="*/ 201613 w 528638"/>
                  <a:gd name="connsiteY17" fmla="*/ 384547 h 582613"/>
                  <a:gd name="connsiteX18" fmla="*/ 342906 w 528638"/>
                  <a:gd name="connsiteY18" fmla="*/ 254000 h 582613"/>
                  <a:gd name="connsiteX19" fmla="*/ 63445 w 528638"/>
                  <a:gd name="connsiteY19" fmla="*/ 139700 h 582613"/>
                  <a:gd name="connsiteX20" fmla="*/ 144463 w 528638"/>
                  <a:gd name="connsiteY20" fmla="*/ 258046 h 582613"/>
                  <a:gd name="connsiteX21" fmla="*/ 128828 w 528638"/>
                  <a:gd name="connsiteY21" fmla="*/ 258763 h 582613"/>
                  <a:gd name="connsiteX22" fmla="*/ 22225 w 528638"/>
                  <a:gd name="connsiteY22" fmla="*/ 201383 h 582613"/>
                  <a:gd name="connsiteX23" fmla="*/ 63445 w 528638"/>
                  <a:gd name="connsiteY23" fmla="*/ 139700 h 582613"/>
                  <a:gd name="connsiteX24" fmla="*/ 194334 w 528638"/>
                  <a:gd name="connsiteY24" fmla="*/ 90557 h 582613"/>
                  <a:gd name="connsiteX25" fmla="*/ 255198 w 528638"/>
                  <a:gd name="connsiteY25" fmla="*/ 98609 h 582613"/>
                  <a:gd name="connsiteX26" fmla="*/ 258763 w 528638"/>
                  <a:gd name="connsiteY26" fmla="*/ 129388 h 582613"/>
                  <a:gd name="connsiteX27" fmla="*/ 185321 w 528638"/>
                  <a:gd name="connsiteY27" fmla="*/ 246063 h 582613"/>
                  <a:gd name="connsiteX28" fmla="*/ 90488 w 528638"/>
                  <a:gd name="connsiteY28" fmla="*/ 117936 h 582613"/>
                  <a:gd name="connsiteX29" fmla="*/ 159652 w 528638"/>
                  <a:gd name="connsiteY29" fmla="*/ 92883 h 582613"/>
                  <a:gd name="connsiteX30" fmla="*/ 194334 w 528638"/>
                  <a:gd name="connsiteY30" fmla="*/ 90557 h 582613"/>
                  <a:gd name="connsiteX31" fmla="*/ 65088 w 528638"/>
                  <a:gd name="connsiteY31" fmla="*/ 15875 h 582613"/>
                  <a:gd name="connsiteX32" fmla="*/ 57305 w 528638"/>
                  <a:gd name="connsiteY32" fmla="*/ 102268 h 582613"/>
                  <a:gd name="connsiteX33" fmla="*/ 4952 w 528638"/>
                  <a:gd name="connsiteY33" fmla="*/ 165100 h 582613"/>
                  <a:gd name="connsiteX34" fmla="*/ 0 w 528638"/>
                  <a:gd name="connsiteY34" fmla="*/ 128686 h 582613"/>
                  <a:gd name="connsiteX35" fmla="*/ 65088 w 528638"/>
                  <a:gd name="connsiteY35" fmla="*/ 15875 h 582613"/>
                  <a:gd name="connsiteX36" fmla="*/ 128096 w 528638"/>
                  <a:gd name="connsiteY36" fmla="*/ 0 h 582613"/>
                  <a:gd name="connsiteX37" fmla="*/ 239713 w 528638"/>
                  <a:gd name="connsiteY37" fmla="*/ 62794 h 582613"/>
                  <a:gd name="connsiteX38" fmla="*/ 155285 w 528638"/>
                  <a:gd name="connsiteY38" fmla="*/ 61383 h 582613"/>
                  <a:gd name="connsiteX39" fmla="*/ 87313 w 528638"/>
                  <a:gd name="connsiteY39" fmla="*/ 82550 h 582613"/>
                  <a:gd name="connsiteX40" fmla="*/ 98761 w 528638"/>
                  <a:gd name="connsiteY40" fmla="*/ 10583 h 582613"/>
                  <a:gd name="connsiteX41" fmla="*/ 100192 w 528638"/>
                  <a:gd name="connsiteY41" fmla="*/ 3528 h 582613"/>
                  <a:gd name="connsiteX42" fmla="*/ 128096 w 528638"/>
                  <a:gd name="connsiteY42" fmla="*/ 0 h 5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638" h="582613">
                    <a:moveTo>
                      <a:pt x="514350" y="484187"/>
                    </a:moveTo>
                    <a:cubicBezTo>
                      <a:pt x="492033" y="533945"/>
                      <a:pt x="445959" y="570196"/>
                      <a:pt x="390525" y="579437"/>
                    </a:cubicBezTo>
                    <a:cubicBezTo>
                      <a:pt x="401324" y="560956"/>
                      <a:pt x="414282" y="536788"/>
                      <a:pt x="423641" y="509066"/>
                    </a:cubicBezTo>
                    <a:cubicBezTo>
                      <a:pt x="451718" y="506223"/>
                      <a:pt x="481954" y="498404"/>
                      <a:pt x="514350" y="484187"/>
                    </a:cubicBezTo>
                    <a:close/>
                    <a:moveTo>
                      <a:pt x="198438" y="425450"/>
                    </a:moveTo>
                    <a:cubicBezTo>
                      <a:pt x="216290" y="441881"/>
                      <a:pt x="239141" y="460455"/>
                      <a:pt x="266990" y="475457"/>
                    </a:cubicBezTo>
                    <a:cubicBezTo>
                      <a:pt x="299124" y="493316"/>
                      <a:pt x="341255" y="509032"/>
                      <a:pt x="390526" y="510461"/>
                    </a:cubicBezTo>
                    <a:cubicBezTo>
                      <a:pt x="378387" y="541894"/>
                      <a:pt x="363391" y="566897"/>
                      <a:pt x="352680" y="582613"/>
                    </a:cubicBezTo>
                    <a:cubicBezTo>
                      <a:pt x="269132" y="576898"/>
                      <a:pt x="202723" y="509747"/>
                      <a:pt x="198438" y="425450"/>
                    </a:cubicBezTo>
                    <a:close/>
                    <a:moveTo>
                      <a:pt x="382588" y="254000"/>
                    </a:moveTo>
                    <a:cubicBezTo>
                      <a:pt x="465326" y="263973"/>
                      <a:pt x="528638" y="333070"/>
                      <a:pt x="528638" y="417126"/>
                    </a:cubicBezTo>
                    <a:cubicBezTo>
                      <a:pt x="528638" y="426386"/>
                      <a:pt x="527919" y="434934"/>
                      <a:pt x="526480" y="443483"/>
                    </a:cubicBezTo>
                    <a:cubicBezTo>
                      <a:pt x="494824" y="460579"/>
                      <a:pt x="463887" y="471264"/>
                      <a:pt x="432231" y="476250"/>
                    </a:cubicBezTo>
                    <a:cubicBezTo>
                      <a:pt x="445901" y="416414"/>
                      <a:pt x="443742" y="335207"/>
                      <a:pt x="382588" y="254000"/>
                    </a:cubicBezTo>
                    <a:close/>
                    <a:moveTo>
                      <a:pt x="342906" y="254000"/>
                    </a:moveTo>
                    <a:cubicBezTo>
                      <a:pt x="401421" y="321057"/>
                      <a:pt x="420688" y="397388"/>
                      <a:pt x="399280" y="479425"/>
                    </a:cubicBezTo>
                    <a:cubicBezTo>
                      <a:pt x="360032" y="479425"/>
                      <a:pt x="320784" y="469438"/>
                      <a:pt x="282964" y="448037"/>
                    </a:cubicBezTo>
                    <a:cubicBezTo>
                      <a:pt x="245856" y="428062"/>
                      <a:pt x="218026" y="402381"/>
                      <a:pt x="201613" y="384547"/>
                    </a:cubicBezTo>
                    <a:cubicBezTo>
                      <a:pt x="215172" y="315350"/>
                      <a:pt x="272260" y="262561"/>
                      <a:pt x="342906" y="254000"/>
                    </a:cubicBezTo>
                    <a:close/>
                    <a:moveTo>
                      <a:pt x="63445" y="139700"/>
                    </a:moveTo>
                    <a:cubicBezTo>
                      <a:pt x="72683" y="179148"/>
                      <a:pt x="95425" y="222901"/>
                      <a:pt x="144463" y="258046"/>
                    </a:cubicBezTo>
                    <a:cubicBezTo>
                      <a:pt x="139488" y="258763"/>
                      <a:pt x="134513" y="258763"/>
                      <a:pt x="128828" y="258763"/>
                    </a:cubicBezTo>
                    <a:cubicBezTo>
                      <a:pt x="84765" y="258763"/>
                      <a:pt x="44967" y="236528"/>
                      <a:pt x="22225" y="201383"/>
                    </a:cubicBezTo>
                    <a:cubicBezTo>
                      <a:pt x="32885" y="176997"/>
                      <a:pt x="46388" y="156197"/>
                      <a:pt x="63445" y="139700"/>
                    </a:cubicBezTo>
                    <a:close/>
                    <a:moveTo>
                      <a:pt x="194334" y="90557"/>
                    </a:moveTo>
                    <a:cubicBezTo>
                      <a:pt x="226855" y="90825"/>
                      <a:pt x="251455" y="97536"/>
                      <a:pt x="255198" y="98609"/>
                    </a:cubicBezTo>
                    <a:cubicBezTo>
                      <a:pt x="257337" y="108630"/>
                      <a:pt x="258763" y="118651"/>
                      <a:pt x="258763" y="129388"/>
                    </a:cubicBezTo>
                    <a:cubicBezTo>
                      <a:pt x="258763" y="180926"/>
                      <a:pt x="228816" y="225305"/>
                      <a:pt x="185321" y="246063"/>
                    </a:cubicBezTo>
                    <a:cubicBezTo>
                      <a:pt x="131130" y="217431"/>
                      <a:pt x="99757" y="173768"/>
                      <a:pt x="90488" y="117936"/>
                    </a:cubicBezTo>
                    <a:cubicBezTo>
                      <a:pt x="110453" y="105051"/>
                      <a:pt x="133270" y="96462"/>
                      <a:pt x="159652" y="92883"/>
                    </a:cubicBezTo>
                    <a:cubicBezTo>
                      <a:pt x="171773" y="91093"/>
                      <a:pt x="183494" y="90467"/>
                      <a:pt x="194334" y="90557"/>
                    </a:cubicBezTo>
                    <a:close/>
                    <a:moveTo>
                      <a:pt x="65088" y="15875"/>
                    </a:moveTo>
                    <a:cubicBezTo>
                      <a:pt x="60135" y="34439"/>
                      <a:pt x="54476" y="65855"/>
                      <a:pt x="57305" y="102268"/>
                    </a:cubicBezTo>
                    <a:cubicBezTo>
                      <a:pt x="38204" y="117976"/>
                      <a:pt x="19809" y="137968"/>
                      <a:pt x="4952" y="165100"/>
                    </a:cubicBezTo>
                    <a:cubicBezTo>
                      <a:pt x="1415" y="153676"/>
                      <a:pt x="0" y="140824"/>
                      <a:pt x="0" y="128686"/>
                    </a:cubicBezTo>
                    <a:cubicBezTo>
                      <a:pt x="0" y="80134"/>
                      <a:pt x="26176" y="38009"/>
                      <a:pt x="65088" y="15875"/>
                    </a:cubicBezTo>
                    <a:close/>
                    <a:moveTo>
                      <a:pt x="128096" y="0"/>
                    </a:moveTo>
                    <a:cubicBezTo>
                      <a:pt x="176034" y="0"/>
                      <a:pt x="217533" y="25400"/>
                      <a:pt x="239713" y="62794"/>
                    </a:cubicBezTo>
                    <a:cubicBezTo>
                      <a:pt x="219679" y="59267"/>
                      <a:pt x="188913" y="56444"/>
                      <a:pt x="155285" y="61383"/>
                    </a:cubicBezTo>
                    <a:cubicBezTo>
                      <a:pt x="134535" y="64205"/>
                      <a:pt x="110209" y="70555"/>
                      <a:pt x="87313" y="82550"/>
                    </a:cubicBezTo>
                    <a:cubicBezTo>
                      <a:pt x="87313" y="41628"/>
                      <a:pt x="98761" y="10583"/>
                      <a:pt x="98761" y="10583"/>
                    </a:cubicBezTo>
                    <a:cubicBezTo>
                      <a:pt x="100192" y="7761"/>
                      <a:pt x="100192" y="5644"/>
                      <a:pt x="100192" y="3528"/>
                    </a:cubicBezTo>
                    <a:cubicBezTo>
                      <a:pt x="108778" y="1411"/>
                      <a:pt x="118794" y="0"/>
                      <a:pt x="128096"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4" name="Freeform 43"/>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50" name="Group 49"/>
          <p:cNvGrpSpPr>
            <a:grpSpLocks noChangeAspect="1"/>
          </p:cNvGrpSpPr>
          <p:nvPr/>
        </p:nvGrpSpPr>
        <p:grpSpPr>
          <a:xfrm>
            <a:off x="8320667" y="2152591"/>
            <a:ext cx="362562" cy="362562"/>
            <a:chOff x="5273675" y="2606675"/>
            <a:chExt cx="1644650" cy="1644650"/>
          </a:xfrm>
        </p:grpSpPr>
        <p:sp>
          <p:nvSpPr>
            <p:cNvPr id="51" name="AutoShape 71"/>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5791200" y="2790825"/>
              <a:ext cx="608013" cy="1306513"/>
              <a:chOff x="5791200" y="2790825"/>
              <a:chExt cx="608013" cy="1306513"/>
            </a:xfrm>
          </p:grpSpPr>
          <p:sp>
            <p:nvSpPr>
              <p:cNvPr id="53" name="Freeform 52"/>
              <p:cNvSpPr>
                <a:spLocks noChangeArrowheads="1"/>
              </p:cNvSpPr>
              <p:nvPr/>
            </p:nvSpPr>
            <p:spPr bwMode="auto">
              <a:xfrm>
                <a:off x="5791200" y="2925762"/>
                <a:ext cx="608013" cy="819151"/>
              </a:xfrm>
              <a:custGeom>
                <a:avLst/>
                <a:gdLst>
                  <a:gd name="connsiteX0" fmla="*/ 488950 w 608013"/>
                  <a:gd name="connsiteY0" fmla="*/ 703263 h 819151"/>
                  <a:gd name="connsiteX1" fmla="*/ 608013 w 608013"/>
                  <a:gd name="connsiteY1" fmla="*/ 703263 h 819151"/>
                  <a:gd name="connsiteX2" fmla="*/ 608013 w 608013"/>
                  <a:gd name="connsiteY2" fmla="*/ 768351 h 819151"/>
                  <a:gd name="connsiteX3" fmla="*/ 506413 w 608013"/>
                  <a:gd name="connsiteY3" fmla="*/ 768351 h 819151"/>
                  <a:gd name="connsiteX4" fmla="*/ 0 w 608013"/>
                  <a:gd name="connsiteY4" fmla="*/ 703263 h 819151"/>
                  <a:gd name="connsiteX5" fmla="*/ 119063 w 608013"/>
                  <a:gd name="connsiteY5" fmla="*/ 703263 h 819151"/>
                  <a:gd name="connsiteX6" fmla="*/ 100013 w 608013"/>
                  <a:gd name="connsiteY6" fmla="*/ 768351 h 819151"/>
                  <a:gd name="connsiteX7" fmla="*/ 0 w 608013"/>
                  <a:gd name="connsiteY7" fmla="*/ 768351 h 819151"/>
                  <a:gd name="connsiteX8" fmla="*/ 269875 w 608013"/>
                  <a:gd name="connsiteY8" fmla="*/ 652463 h 819151"/>
                  <a:gd name="connsiteX9" fmla="*/ 336551 w 608013"/>
                  <a:gd name="connsiteY9" fmla="*/ 652463 h 819151"/>
                  <a:gd name="connsiteX10" fmla="*/ 336551 w 608013"/>
                  <a:gd name="connsiteY10" fmla="*/ 703263 h 819151"/>
                  <a:gd name="connsiteX11" fmla="*/ 354013 w 608013"/>
                  <a:gd name="connsiteY11" fmla="*/ 703263 h 819151"/>
                  <a:gd name="connsiteX12" fmla="*/ 373063 w 608013"/>
                  <a:gd name="connsiteY12" fmla="*/ 768351 h 819151"/>
                  <a:gd name="connsiteX13" fmla="*/ 336551 w 608013"/>
                  <a:gd name="connsiteY13" fmla="*/ 768351 h 819151"/>
                  <a:gd name="connsiteX14" fmla="*/ 336551 w 608013"/>
                  <a:gd name="connsiteY14" fmla="*/ 819151 h 819151"/>
                  <a:gd name="connsiteX15" fmla="*/ 269875 w 608013"/>
                  <a:gd name="connsiteY15" fmla="*/ 819151 h 819151"/>
                  <a:gd name="connsiteX16" fmla="*/ 269875 w 608013"/>
                  <a:gd name="connsiteY16" fmla="*/ 768351 h 819151"/>
                  <a:gd name="connsiteX17" fmla="*/ 234950 w 608013"/>
                  <a:gd name="connsiteY17" fmla="*/ 768351 h 819151"/>
                  <a:gd name="connsiteX18" fmla="*/ 250825 w 608013"/>
                  <a:gd name="connsiteY18" fmla="*/ 703263 h 819151"/>
                  <a:gd name="connsiteX19" fmla="*/ 269875 w 608013"/>
                  <a:gd name="connsiteY19" fmla="*/ 703263 h 819151"/>
                  <a:gd name="connsiteX20" fmla="*/ 304801 w 608013"/>
                  <a:gd name="connsiteY20" fmla="*/ 63500 h 819151"/>
                  <a:gd name="connsiteX21" fmla="*/ 217488 w 608013"/>
                  <a:gd name="connsiteY21" fmla="*/ 150813 h 819151"/>
                  <a:gd name="connsiteX22" fmla="*/ 304801 w 608013"/>
                  <a:gd name="connsiteY22" fmla="*/ 238126 h 819151"/>
                  <a:gd name="connsiteX23" fmla="*/ 392114 w 608013"/>
                  <a:gd name="connsiteY23" fmla="*/ 150813 h 819151"/>
                  <a:gd name="connsiteX24" fmla="*/ 304801 w 608013"/>
                  <a:gd name="connsiteY24" fmla="*/ 63500 h 819151"/>
                  <a:gd name="connsiteX25" fmla="*/ 304800 w 608013"/>
                  <a:gd name="connsiteY25" fmla="*/ 0 h 819151"/>
                  <a:gd name="connsiteX26" fmla="*/ 454025 w 608013"/>
                  <a:gd name="connsiteY26" fmla="*/ 150813 h 819151"/>
                  <a:gd name="connsiteX27" fmla="*/ 304800 w 608013"/>
                  <a:gd name="connsiteY27" fmla="*/ 301626 h 819151"/>
                  <a:gd name="connsiteX28" fmla="*/ 155575 w 608013"/>
                  <a:gd name="connsiteY28" fmla="*/ 150813 h 819151"/>
                  <a:gd name="connsiteX29" fmla="*/ 304800 w 608013"/>
                  <a:gd name="connsiteY29"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8013" h="819151">
                    <a:moveTo>
                      <a:pt x="488950" y="703263"/>
                    </a:moveTo>
                    <a:lnTo>
                      <a:pt x="608013" y="703263"/>
                    </a:lnTo>
                    <a:lnTo>
                      <a:pt x="608013" y="768351"/>
                    </a:lnTo>
                    <a:lnTo>
                      <a:pt x="506413" y="768351"/>
                    </a:lnTo>
                    <a:close/>
                    <a:moveTo>
                      <a:pt x="0" y="703263"/>
                    </a:moveTo>
                    <a:lnTo>
                      <a:pt x="119063" y="703263"/>
                    </a:lnTo>
                    <a:lnTo>
                      <a:pt x="100013" y="768351"/>
                    </a:lnTo>
                    <a:lnTo>
                      <a:pt x="0" y="768351"/>
                    </a:lnTo>
                    <a:close/>
                    <a:moveTo>
                      <a:pt x="269875" y="652463"/>
                    </a:moveTo>
                    <a:lnTo>
                      <a:pt x="336551" y="652463"/>
                    </a:lnTo>
                    <a:lnTo>
                      <a:pt x="336551" y="703263"/>
                    </a:lnTo>
                    <a:lnTo>
                      <a:pt x="354013" y="703263"/>
                    </a:lnTo>
                    <a:lnTo>
                      <a:pt x="373063" y="768351"/>
                    </a:lnTo>
                    <a:lnTo>
                      <a:pt x="336551" y="768351"/>
                    </a:lnTo>
                    <a:lnTo>
                      <a:pt x="336551" y="819151"/>
                    </a:lnTo>
                    <a:lnTo>
                      <a:pt x="269875" y="819151"/>
                    </a:lnTo>
                    <a:lnTo>
                      <a:pt x="269875" y="768351"/>
                    </a:lnTo>
                    <a:lnTo>
                      <a:pt x="234950" y="768351"/>
                    </a:lnTo>
                    <a:lnTo>
                      <a:pt x="250825" y="703263"/>
                    </a:lnTo>
                    <a:lnTo>
                      <a:pt x="269875" y="703263"/>
                    </a:lnTo>
                    <a:close/>
                    <a:moveTo>
                      <a:pt x="304801" y="63500"/>
                    </a:moveTo>
                    <a:cubicBezTo>
                      <a:pt x="256579" y="63500"/>
                      <a:pt x="217488" y="102591"/>
                      <a:pt x="217488" y="150813"/>
                    </a:cubicBezTo>
                    <a:cubicBezTo>
                      <a:pt x="217488" y="199035"/>
                      <a:pt x="256579" y="238126"/>
                      <a:pt x="304801" y="238126"/>
                    </a:cubicBezTo>
                    <a:cubicBezTo>
                      <a:pt x="353023" y="238126"/>
                      <a:pt x="392114" y="199035"/>
                      <a:pt x="392114" y="150813"/>
                    </a:cubicBezTo>
                    <a:cubicBezTo>
                      <a:pt x="392114" y="102591"/>
                      <a:pt x="353023" y="63500"/>
                      <a:pt x="304801" y="63500"/>
                    </a:cubicBezTo>
                    <a:close/>
                    <a:moveTo>
                      <a:pt x="304800" y="0"/>
                    </a:moveTo>
                    <a:cubicBezTo>
                      <a:pt x="387215" y="0"/>
                      <a:pt x="454025" y="67521"/>
                      <a:pt x="454025" y="150813"/>
                    </a:cubicBezTo>
                    <a:cubicBezTo>
                      <a:pt x="454025" y="234105"/>
                      <a:pt x="387215" y="301626"/>
                      <a:pt x="304800" y="301626"/>
                    </a:cubicBezTo>
                    <a:cubicBezTo>
                      <a:pt x="222385" y="301626"/>
                      <a:pt x="155575" y="234105"/>
                      <a:pt x="155575" y="150813"/>
                    </a:cubicBezTo>
                    <a:cubicBezTo>
                      <a:pt x="155575" y="67521"/>
                      <a:pt x="222385" y="0"/>
                      <a:pt x="304800" y="0"/>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4" name="Freeform 53"/>
              <p:cNvSpPr>
                <a:spLocks/>
              </p:cNvSpPr>
              <p:nvPr/>
            </p:nvSpPr>
            <p:spPr bwMode="auto">
              <a:xfrm>
                <a:off x="5826125" y="2790825"/>
                <a:ext cx="536575" cy="1306513"/>
              </a:xfrm>
              <a:custGeom>
                <a:avLst/>
                <a:gdLst>
                  <a:gd name="connsiteX0" fmla="*/ 218763 w 536575"/>
                  <a:gd name="connsiteY0" fmla="*/ 458788 h 1306513"/>
                  <a:gd name="connsiteX1" fmla="*/ 269357 w 536575"/>
                  <a:gd name="connsiteY1" fmla="*/ 466644 h 1306513"/>
                  <a:gd name="connsiteX2" fmla="*/ 317812 w 536575"/>
                  <a:gd name="connsiteY2" fmla="*/ 459502 h 1306513"/>
                  <a:gd name="connsiteX3" fmla="*/ 536575 w 536575"/>
                  <a:gd name="connsiteY3" fmla="*/ 1265805 h 1306513"/>
                  <a:gd name="connsiteX4" fmla="*/ 513773 w 536575"/>
                  <a:gd name="connsiteY4" fmla="*/ 1306513 h 1306513"/>
                  <a:gd name="connsiteX5" fmla="*/ 473155 w 536575"/>
                  <a:gd name="connsiteY5" fmla="*/ 1282945 h 1306513"/>
                  <a:gd name="connsiteX6" fmla="*/ 267931 w 536575"/>
                  <a:gd name="connsiteY6" fmla="*/ 527349 h 1306513"/>
                  <a:gd name="connsiteX7" fmla="*/ 63420 w 536575"/>
                  <a:gd name="connsiteY7" fmla="*/ 1282945 h 1306513"/>
                  <a:gd name="connsiteX8" fmla="*/ 22803 w 536575"/>
                  <a:gd name="connsiteY8" fmla="*/ 1306513 h 1306513"/>
                  <a:gd name="connsiteX9" fmla="*/ 0 w 536575"/>
                  <a:gd name="connsiteY9" fmla="*/ 1265805 h 1306513"/>
                  <a:gd name="connsiteX10" fmla="*/ 218763 w 536575"/>
                  <a:gd name="connsiteY10" fmla="*/ 458788 h 1306513"/>
                  <a:gd name="connsiteX11" fmla="*/ 234950 w 536575"/>
                  <a:gd name="connsiteY11" fmla="*/ 0 h 1306513"/>
                  <a:gd name="connsiteX12" fmla="*/ 301625 w 536575"/>
                  <a:gd name="connsiteY12" fmla="*/ 0 h 1306513"/>
                  <a:gd name="connsiteX13" fmla="*/ 301625 w 536575"/>
                  <a:gd name="connsiteY13" fmla="*/ 105649 h 1306513"/>
                  <a:gd name="connsiteX14" fmla="*/ 269706 w 536575"/>
                  <a:gd name="connsiteY14" fmla="*/ 102794 h 1306513"/>
                  <a:gd name="connsiteX15" fmla="*/ 234950 w 536575"/>
                  <a:gd name="connsiteY15" fmla="*/ 106363 h 1306513"/>
                  <a:gd name="connsiteX16" fmla="*/ 234950 w 536575"/>
                  <a:gd name="connsiteY16" fmla="*/ 0 h 1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6575" h="1306513">
                    <a:moveTo>
                      <a:pt x="218763" y="458788"/>
                    </a:moveTo>
                    <a:cubicBezTo>
                      <a:pt x="235153" y="463787"/>
                      <a:pt x="252255" y="466644"/>
                      <a:pt x="269357" y="466644"/>
                    </a:cubicBezTo>
                    <a:cubicBezTo>
                      <a:pt x="286459" y="466644"/>
                      <a:pt x="302848" y="463787"/>
                      <a:pt x="317812" y="459502"/>
                    </a:cubicBezTo>
                    <a:cubicBezTo>
                      <a:pt x="317812" y="459502"/>
                      <a:pt x="317812" y="459502"/>
                      <a:pt x="536575" y="1265805"/>
                    </a:cubicBezTo>
                    <a:cubicBezTo>
                      <a:pt x="536575" y="1265805"/>
                      <a:pt x="536575" y="1265805"/>
                      <a:pt x="513773" y="1306513"/>
                    </a:cubicBezTo>
                    <a:cubicBezTo>
                      <a:pt x="513773" y="1306513"/>
                      <a:pt x="513773" y="1306513"/>
                      <a:pt x="473155" y="1282945"/>
                    </a:cubicBezTo>
                    <a:cubicBezTo>
                      <a:pt x="473155" y="1282945"/>
                      <a:pt x="473155" y="1282945"/>
                      <a:pt x="267931" y="527349"/>
                    </a:cubicBezTo>
                    <a:cubicBezTo>
                      <a:pt x="267931" y="527349"/>
                      <a:pt x="267931" y="527349"/>
                      <a:pt x="63420" y="1282945"/>
                    </a:cubicBezTo>
                    <a:cubicBezTo>
                      <a:pt x="63420" y="1282945"/>
                      <a:pt x="63420" y="1282945"/>
                      <a:pt x="22803" y="1306513"/>
                    </a:cubicBezTo>
                    <a:cubicBezTo>
                      <a:pt x="22803" y="1306513"/>
                      <a:pt x="22803" y="1306513"/>
                      <a:pt x="0" y="1265805"/>
                    </a:cubicBezTo>
                    <a:cubicBezTo>
                      <a:pt x="0" y="1265805"/>
                      <a:pt x="0" y="1265805"/>
                      <a:pt x="218763" y="458788"/>
                    </a:cubicBezTo>
                    <a:close/>
                    <a:moveTo>
                      <a:pt x="234950" y="0"/>
                    </a:moveTo>
                    <a:cubicBezTo>
                      <a:pt x="234950" y="0"/>
                      <a:pt x="234950" y="0"/>
                      <a:pt x="301625" y="0"/>
                    </a:cubicBezTo>
                    <a:cubicBezTo>
                      <a:pt x="301625" y="0"/>
                      <a:pt x="301625" y="0"/>
                      <a:pt x="301625" y="105649"/>
                    </a:cubicBezTo>
                    <a:cubicBezTo>
                      <a:pt x="291695" y="104221"/>
                      <a:pt x="280346" y="102794"/>
                      <a:pt x="269706" y="102794"/>
                    </a:cubicBezTo>
                    <a:cubicBezTo>
                      <a:pt x="258357" y="102794"/>
                      <a:pt x="245590" y="104221"/>
                      <a:pt x="234950" y="106363"/>
                    </a:cubicBezTo>
                    <a:cubicBezTo>
                      <a:pt x="234950" y="106363"/>
                      <a:pt x="234950" y="106363"/>
                      <a:pt x="234950"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pic>
        <p:nvPicPr>
          <p:cNvPr id="31" name="Picture 30">
            <a:extLst>
              <a:ext uri="{FF2B5EF4-FFF2-40B4-BE49-F238E27FC236}">
                <a16:creationId xmlns:a16="http://schemas.microsoft.com/office/drawing/2014/main" id="{0E6116D8-3047-4F9C-A825-B65A72584E2B}"/>
              </a:ext>
            </a:extLst>
          </p:cNvPr>
          <p:cNvPicPr>
            <a:picLocks noChangeAspect="1"/>
          </p:cNvPicPr>
          <p:nvPr/>
        </p:nvPicPr>
        <p:blipFill>
          <a:blip r:embed="rId10" cstate="screen">
            <a:clrChange>
              <a:clrFrom>
                <a:srgbClr val="1F1450"/>
              </a:clrFrom>
              <a:clrTo>
                <a:srgbClr val="1F1450">
                  <a:alpha val="0"/>
                </a:srgbClr>
              </a:clrTo>
            </a:clrChange>
            <a:extLst>
              <a:ext uri="{28A0092B-C50C-407E-A947-70E740481C1C}">
                <a14:useLocalDpi xmlns:a14="http://schemas.microsoft.com/office/drawing/2010/main"/>
              </a:ext>
            </a:extLst>
          </a:blip>
          <a:stretch>
            <a:fillRect/>
          </a:stretch>
        </p:blipFill>
        <p:spPr>
          <a:xfrm>
            <a:off x="10317556" y="217461"/>
            <a:ext cx="1245794" cy="259876"/>
          </a:xfrm>
          <a:prstGeom prst="rect">
            <a:avLst/>
          </a:prstGeom>
        </p:spPr>
      </p:pic>
      <p:sp>
        <p:nvSpPr>
          <p:cNvPr id="32" name="Rectangle 31">
            <a:extLst>
              <a:ext uri="{FF2B5EF4-FFF2-40B4-BE49-F238E27FC236}">
                <a16:creationId xmlns:a16="http://schemas.microsoft.com/office/drawing/2014/main" id="{1B590382-8AD8-446F-AA85-349BBA93F697}"/>
              </a:ext>
            </a:extLst>
          </p:cNvPr>
          <p:cNvSpPr/>
          <p:nvPr/>
        </p:nvSpPr>
        <p:spPr>
          <a:xfrm>
            <a:off x="1326784" y="5905144"/>
            <a:ext cx="3365085" cy="581698"/>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oAutofit/>
          </a:bodyPr>
          <a:lstStyle/>
          <a:p>
            <a:pPr>
              <a:lnSpc>
                <a:spcPct val="90000"/>
              </a:lnSpc>
              <a:buFont typeface="Trebuchet MS" panose="020B0603020202020204" pitchFamily="34" charset="0"/>
              <a:buChar char="​"/>
            </a:pPr>
            <a:r>
              <a:rPr lang="en-US" sz="1400">
                <a:solidFill>
                  <a:srgbClr val="00269E"/>
                </a:solidFill>
                <a:cs typeface="Henderson BCG Sans" panose="020B0502030402020204" pitchFamily="34" charset="0"/>
              </a:rPr>
              <a:t>To learn more about this opportunity please visit CommCorp’s website at: </a:t>
            </a:r>
            <a:r>
              <a:rPr lang="en-US" sz="1400" b="1">
                <a:solidFill>
                  <a:srgbClr val="00269E"/>
                </a:solidFill>
                <a:cs typeface="Henderson BCG Sans" panose="020B0502030402020204" pitchFamily="34" charset="0"/>
              </a:rPr>
              <a:t>commcorp.org/available-funding </a:t>
            </a:r>
          </a:p>
        </p:txBody>
      </p:sp>
      <p:grpSp>
        <p:nvGrpSpPr>
          <p:cNvPr id="33" name="Group 32">
            <a:extLst>
              <a:ext uri="{FF2B5EF4-FFF2-40B4-BE49-F238E27FC236}">
                <a16:creationId xmlns:a16="http://schemas.microsoft.com/office/drawing/2014/main" id="{7AB716BA-8E96-4E59-B03A-9FB2ED31694F}"/>
              </a:ext>
            </a:extLst>
          </p:cNvPr>
          <p:cNvGrpSpPr/>
          <p:nvPr/>
        </p:nvGrpSpPr>
        <p:grpSpPr>
          <a:xfrm>
            <a:off x="670158" y="5947745"/>
            <a:ext cx="504159" cy="496562"/>
            <a:chOff x="1" y="8180427"/>
            <a:chExt cx="800099" cy="771525"/>
          </a:xfrm>
        </p:grpSpPr>
        <p:sp>
          <p:nvSpPr>
            <p:cNvPr id="34" name="Rectangle 33">
              <a:extLst>
                <a:ext uri="{FF2B5EF4-FFF2-40B4-BE49-F238E27FC236}">
                  <a16:creationId xmlns:a16="http://schemas.microsoft.com/office/drawing/2014/main" id="{B9E33C21-F865-440C-A41E-5FC71A70F3FB}"/>
                </a:ext>
              </a:extLst>
            </p:cNvPr>
            <p:cNvSpPr/>
            <p:nvPr/>
          </p:nvSpPr>
          <p:spPr>
            <a:xfrm>
              <a:off x="1" y="8180427"/>
              <a:ext cx="800099" cy="771525"/>
            </a:xfrm>
            <a:prstGeom prst="rect">
              <a:avLst/>
            </a:prstGeom>
            <a:solidFill>
              <a:srgbClr val="001C7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rla" pitchFamily="2" charset="0"/>
              </a:endParaRPr>
            </a:p>
          </p:txBody>
        </p:sp>
        <p:pic>
          <p:nvPicPr>
            <p:cNvPr id="35" name="Graphic 34">
              <a:extLst>
                <a:ext uri="{FF2B5EF4-FFF2-40B4-BE49-F238E27FC236}">
                  <a16:creationId xmlns:a16="http://schemas.microsoft.com/office/drawing/2014/main" id="{E8761F65-EB86-41B8-AC09-E915F8D778B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3825" y="8289965"/>
              <a:ext cx="552450" cy="552450"/>
            </a:xfrm>
            <a:prstGeom prst="rect">
              <a:avLst/>
            </a:prstGeom>
          </p:spPr>
        </p:pic>
      </p:grpSp>
      <p:sp>
        <p:nvSpPr>
          <p:cNvPr id="36" name="TextBox 35">
            <a:extLst>
              <a:ext uri="{FF2B5EF4-FFF2-40B4-BE49-F238E27FC236}">
                <a16:creationId xmlns:a16="http://schemas.microsoft.com/office/drawing/2014/main" id="{415B2306-E21C-42DD-8F32-C4E93903B1EC}"/>
              </a:ext>
            </a:extLst>
          </p:cNvPr>
          <p:cNvSpPr txBox="1"/>
          <p:nvPr/>
        </p:nvSpPr>
        <p:spPr>
          <a:xfrm>
            <a:off x="5016572"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Are you interested in hiring talent?</a:t>
            </a:r>
          </a:p>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Reach out to your local Masshire Career Center or visit the talent access portal at </a:t>
            </a:r>
            <a:r>
              <a:rPr lang="en-US" sz="1200" b="1">
                <a:solidFill>
                  <a:srgbClr val="000000"/>
                </a:solidFill>
                <a:cs typeface="Henderson BCG Sans" panose="020B0502030402020204" pitchFamily="34" charset="0"/>
              </a:rPr>
              <a:t>https://commcorp.softr.io</a:t>
            </a:r>
            <a:endParaRPr lang="en-US" sz="1200">
              <a:solidFill>
                <a:srgbClr val="000000"/>
              </a:solidFill>
              <a:cs typeface="Henderson BCG Sans" panose="020B0502030402020204" pitchFamily="34" charset="0"/>
            </a:endParaRPr>
          </a:p>
        </p:txBody>
      </p:sp>
      <p:sp>
        <p:nvSpPr>
          <p:cNvPr id="37" name="TextBox 36">
            <a:extLst>
              <a:ext uri="{FF2B5EF4-FFF2-40B4-BE49-F238E27FC236}">
                <a16:creationId xmlns:a16="http://schemas.microsoft.com/office/drawing/2014/main" id="{77E16C1E-CA71-4A65-BF6F-73156D7F12E2}"/>
              </a:ext>
            </a:extLst>
          </p:cNvPr>
          <p:cNvSpPr txBox="1"/>
          <p:nvPr/>
        </p:nvSpPr>
        <p:spPr>
          <a:xfrm>
            <a:off x="8461959"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269E"/>
                </a:solidFill>
                <a:cs typeface="Henderson BCG Sans" panose="020B0502030402020204" pitchFamily="34" charset="0"/>
              </a:rPr>
              <a:t>*If you are interested in recruiting for an occupation not listed here, please reach out to a CommCorp representative at </a:t>
            </a:r>
            <a:r>
              <a:rPr lang="en-US" sz="1200" b="1">
                <a:solidFill>
                  <a:srgbClr val="00269E"/>
                </a:solidFill>
                <a:cs typeface="Henderson BCG Sans" panose="020B0502030402020204" pitchFamily="34" charset="0"/>
              </a:rPr>
              <a:t>commcorp.org/cbe/contact/ </a:t>
            </a:r>
          </a:p>
        </p:txBody>
      </p:sp>
      <p:sp>
        <p:nvSpPr>
          <p:cNvPr id="38" name="Textfeld 1">
            <a:extLst>
              <a:ext uri="{FF2B5EF4-FFF2-40B4-BE49-F238E27FC236}">
                <a16:creationId xmlns:a16="http://schemas.microsoft.com/office/drawing/2014/main" id="{872D1121-3C9F-4690-8578-F51C9A544870}"/>
              </a:ext>
            </a:extLst>
          </p:cNvPr>
          <p:cNvSpPr txBox="1"/>
          <p:nvPr>
            <p:custDataLst>
              <p:tags r:id="rId4"/>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4263907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id="{2E0985B0-1AF4-40EE-A4FC-D5C3323131C5}"/>
              </a:ext>
            </a:extLst>
          </p:cNvPr>
          <p:cNvSpPr>
            <a:spLocks noGrp="1"/>
          </p:cNvSpPr>
          <p:nvPr>
            <p:ph type="title"/>
          </p:nvPr>
        </p:nvSpPr>
        <p:spPr>
          <a:xfrm>
            <a:off x="462684" y="2764203"/>
            <a:ext cx="2743199" cy="1314311"/>
          </a:xfrm>
        </p:spPr>
        <p:txBody>
          <a:bodyPr vert="horz"/>
          <a:lstStyle/>
          <a:p>
            <a:r>
              <a:rPr lang="en-US" sz="2400"/>
              <a:t>Table of contents:</a:t>
            </a:r>
            <a:endParaRPr lang="en-US" sz="2400" b="0"/>
          </a:p>
        </p:txBody>
      </p:sp>
      <p:graphicFrame>
        <p:nvGraphicFramePr>
          <p:cNvPr id="17" name="Table 17">
            <a:extLst>
              <a:ext uri="{FF2B5EF4-FFF2-40B4-BE49-F238E27FC236}">
                <a16:creationId xmlns:a16="http://schemas.microsoft.com/office/drawing/2014/main" id="{3CFADFBF-FC9E-4B87-8B5E-69FE32225C3E}"/>
              </a:ext>
            </a:extLst>
          </p:cNvPr>
          <p:cNvGraphicFramePr>
            <a:graphicFrameLocks noGrp="1"/>
          </p:cNvGraphicFramePr>
          <p:nvPr/>
        </p:nvGraphicFramePr>
        <p:xfrm>
          <a:off x="4610480" y="825472"/>
          <a:ext cx="6121687" cy="5181672"/>
        </p:xfrm>
        <a:graphic>
          <a:graphicData uri="http://schemas.openxmlformats.org/drawingml/2006/table">
            <a:tbl>
              <a:tblPr firstRow="1">
                <a:tableStyleId>{2D5ABB26-0587-4C30-8999-92F81FD0307C}</a:tableStyleId>
              </a:tblPr>
              <a:tblGrid>
                <a:gridCol w="6121687">
                  <a:extLst>
                    <a:ext uri="{9D8B030D-6E8A-4147-A177-3AD203B41FA5}">
                      <a16:colId xmlns:a16="http://schemas.microsoft.com/office/drawing/2014/main" val="133716192"/>
                    </a:ext>
                  </a:extLst>
                </a:gridCol>
              </a:tblGrid>
              <a:tr h="431806">
                <a:tc>
                  <a:txBody>
                    <a:bodyPr/>
                    <a:lstStyle/>
                    <a:p>
                      <a:pPr marL="522000" lvl="2" indent="0">
                        <a:buClr>
                          <a:srgbClr val="00269E"/>
                        </a:buClr>
                        <a:buFont typeface="+mj-lt"/>
                        <a:buNone/>
                      </a:pPr>
                      <a:r>
                        <a:rPr lang="en-US" sz="1400">
                          <a:solidFill>
                            <a:srgbClr val="000000"/>
                          </a:solidFill>
                        </a:rPr>
                        <a:t>What is the process to engage employers? Who owns each step?</a:t>
                      </a:r>
                    </a:p>
                  </a:txBody>
                  <a:tcPr marL="0" marR="72000" marT="73152" marB="73152" anchor="ctr">
                    <a:lnL>
                      <a:noFill/>
                    </a:lnL>
                    <a:lnR>
                      <a:noFill/>
                    </a:lnR>
                    <a:lnT w="9525">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4030987373"/>
                  </a:ext>
                </a:extLst>
              </a:tr>
              <a:tr h="431806">
                <a:tc>
                  <a:txBody>
                    <a:bodyPr/>
                    <a:lstStyle/>
                    <a:p>
                      <a:pPr marL="522000" lvl="2" indent="0">
                        <a:buClr>
                          <a:srgbClr val="00269E"/>
                        </a:buClr>
                        <a:buFont typeface="+mj-lt"/>
                        <a:buNone/>
                      </a:pPr>
                      <a:r>
                        <a:rPr lang="en-US" sz="1400">
                          <a:solidFill>
                            <a:srgbClr val="000000"/>
                          </a:solidFill>
                        </a:rPr>
                        <a:t>What actions should be taken at each step?</a:t>
                      </a:r>
                    </a:p>
                  </a:txBody>
                  <a:tcPr marL="0" marR="72000" marT="73152" marB="73152" anchor="ctr">
                    <a:lnT>
                      <a:noFill/>
                    </a:lnT>
                  </a:tcPr>
                </a:tc>
                <a:extLst>
                  <a:ext uri="{0D108BD9-81ED-4DB2-BD59-A6C34878D82A}">
                    <a16:rowId xmlns:a16="http://schemas.microsoft.com/office/drawing/2014/main" val="2664957311"/>
                  </a:ext>
                </a:extLst>
              </a:tr>
              <a:tr h="431806">
                <a:tc>
                  <a:txBody>
                    <a:bodyPr/>
                    <a:lstStyle/>
                    <a:p>
                      <a:pPr marL="522000" marR="0" lvl="2" indent="0" algn="l" defTabSz="914400" rtl="0" eaLnBrk="1" fontAlgn="auto" latinLnBrk="0" hangingPunct="1">
                        <a:lnSpc>
                          <a:spcPct val="100000"/>
                        </a:lnSpc>
                        <a:spcBef>
                          <a:spcPts val="0"/>
                        </a:spcBef>
                        <a:spcAft>
                          <a:spcPts val="0"/>
                        </a:spcAft>
                        <a:buClr>
                          <a:srgbClr val="00269E"/>
                        </a:buClr>
                        <a:buSzTx/>
                        <a:buFont typeface="+mj-lt"/>
                        <a:buNone/>
                        <a:tabLst/>
                        <a:defRPr/>
                      </a:pPr>
                      <a:r>
                        <a:rPr lang="en-US" sz="1400">
                          <a:solidFill>
                            <a:srgbClr val="000000"/>
                          </a:solidFill>
                        </a:rPr>
                        <a:t>What is an example engagement?</a:t>
                      </a:r>
                    </a:p>
                  </a:txBody>
                  <a:tcPr marL="0" marR="72000" marT="73152" marB="73152" anchor="ctr"/>
                </a:tc>
                <a:extLst>
                  <a:ext uri="{0D108BD9-81ED-4DB2-BD59-A6C34878D82A}">
                    <a16:rowId xmlns:a16="http://schemas.microsoft.com/office/drawing/2014/main" val="1018867284"/>
                  </a:ext>
                </a:extLst>
              </a:tr>
              <a:tr h="431806">
                <a:tc>
                  <a:txBody>
                    <a:bodyPr/>
                    <a:lstStyle/>
                    <a:p>
                      <a:pPr marL="522000" lvl="2" indent="0">
                        <a:buClr>
                          <a:srgbClr val="00269E"/>
                        </a:buClr>
                        <a:buFont typeface="+mj-lt"/>
                        <a:buNone/>
                      </a:pPr>
                      <a:r>
                        <a:rPr lang="en-US" sz="1400">
                          <a:solidFill>
                            <a:srgbClr val="000000"/>
                          </a:solidFill>
                        </a:rPr>
                        <a:t>What materials are available for engaging employers?</a:t>
                      </a:r>
                    </a:p>
                  </a:txBody>
                  <a:tcPr marL="0" marR="72000" marT="73152" marB="73152" anchor="ctr"/>
                </a:tc>
                <a:extLst>
                  <a:ext uri="{0D108BD9-81ED-4DB2-BD59-A6C34878D82A}">
                    <a16:rowId xmlns:a16="http://schemas.microsoft.com/office/drawing/2014/main" val="550062129"/>
                  </a:ext>
                </a:extLst>
              </a:tr>
              <a:tr h="431806">
                <a:tc>
                  <a:txBody>
                    <a:bodyPr/>
                    <a:lstStyle/>
                    <a:p>
                      <a:pPr marL="979200" lvl="3" indent="0">
                        <a:buClr>
                          <a:srgbClr val="00269E"/>
                        </a:buClr>
                        <a:buFont typeface="+mj-lt"/>
                        <a:buNone/>
                      </a:pPr>
                      <a:r>
                        <a:rPr lang="en-US" sz="1400">
                          <a:solidFill>
                            <a:srgbClr val="000000"/>
                          </a:solidFill>
                        </a:rPr>
                        <a:t>Initial engagement materials</a:t>
                      </a:r>
                    </a:p>
                  </a:txBody>
                  <a:tcPr marL="0" marR="72000" marT="73152" marB="73152" anchor="ctr"/>
                </a:tc>
                <a:extLst>
                  <a:ext uri="{0D108BD9-81ED-4DB2-BD59-A6C34878D82A}">
                    <a16:rowId xmlns:a16="http://schemas.microsoft.com/office/drawing/2014/main" val="1619565910"/>
                  </a:ext>
                </a:extLst>
              </a:tr>
              <a:tr h="431806">
                <a:tc>
                  <a:txBody>
                    <a:bodyPr/>
                    <a:lstStyle/>
                    <a:p>
                      <a:pPr marL="979200" lvl="3" indent="0">
                        <a:buClr>
                          <a:srgbClr val="00269E"/>
                        </a:buClr>
                        <a:buFont typeface="+mj-lt"/>
                        <a:buNone/>
                      </a:pPr>
                      <a:r>
                        <a:rPr lang="en-US" sz="1400">
                          <a:solidFill>
                            <a:srgbClr val="000000"/>
                          </a:solidFill>
                        </a:rPr>
                        <a:t>Workforce need intake form</a:t>
                      </a:r>
                    </a:p>
                  </a:txBody>
                  <a:tcPr marL="0" marR="72000" marT="73152" marB="73152" anchor="ctr"/>
                </a:tc>
                <a:extLst>
                  <a:ext uri="{0D108BD9-81ED-4DB2-BD59-A6C34878D82A}">
                    <a16:rowId xmlns:a16="http://schemas.microsoft.com/office/drawing/2014/main" val="2726974957"/>
                  </a:ext>
                </a:extLst>
              </a:tr>
              <a:tr h="431806">
                <a:tc>
                  <a:txBody>
                    <a:bodyPr/>
                    <a:lstStyle/>
                    <a:p>
                      <a:pPr marL="979200" lvl="3" indent="0">
                        <a:buClr>
                          <a:srgbClr val="00269E"/>
                        </a:buClr>
                        <a:buFont typeface="+mj-lt"/>
                        <a:buNone/>
                      </a:pPr>
                      <a:r>
                        <a:rPr lang="en-US" sz="1400">
                          <a:solidFill>
                            <a:srgbClr val="000000"/>
                          </a:solidFill>
                        </a:rPr>
                        <a:t>Workforce need support plan</a:t>
                      </a:r>
                    </a:p>
                  </a:txBody>
                  <a:tcPr marL="0" marR="72000" marT="73152" marB="73152" anchor="ctr"/>
                </a:tc>
                <a:extLst>
                  <a:ext uri="{0D108BD9-81ED-4DB2-BD59-A6C34878D82A}">
                    <a16:rowId xmlns:a16="http://schemas.microsoft.com/office/drawing/2014/main" val="4275779177"/>
                  </a:ext>
                </a:extLst>
              </a:tr>
              <a:tr h="431806">
                <a:tc>
                  <a:txBody>
                    <a:bodyPr/>
                    <a:lstStyle/>
                    <a:p>
                      <a:pPr marL="979200" lvl="3" indent="0">
                        <a:buClr>
                          <a:srgbClr val="00269E"/>
                        </a:buClr>
                        <a:buFont typeface="+mj-lt"/>
                        <a:buNone/>
                      </a:pPr>
                      <a:r>
                        <a:rPr lang="en-US" sz="1400">
                          <a:solidFill>
                            <a:srgbClr val="000000"/>
                          </a:solidFill>
                        </a:rPr>
                        <a:t>Internal employer tracker</a:t>
                      </a:r>
                    </a:p>
                  </a:txBody>
                  <a:tcPr marL="0" marR="72000" marT="73152" marB="73152" anchor="ctr"/>
                </a:tc>
                <a:extLst>
                  <a:ext uri="{0D108BD9-81ED-4DB2-BD59-A6C34878D82A}">
                    <a16:rowId xmlns:a16="http://schemas.microsoft.com/office/drawing/2014/main" val="2117958278"/>
                  </a:ext>
                </a:extLst>
              </a:tr>
              <a:tr h="431806">
                <a:tc>
                  <a:txBody>
                    <a:bodyPr/>
                    <a:lstStyle/>
                    <a:p>
                      <a:pPr marL="979200" lvl="3" indent="0">
                        <a:buClr>
                          <a:srgbClr val="00269E"/>
                        </a:buClr>
                        <a:buFont typeface="+mj-lt"/>
                        <a:buNone/>
                      </a:pPr>
                      <a:r>
                        <a:rPr lang="en-US" sz="1400">
                          <a:solidFill>
                            <a:srgbClr val="000000"/>
                          </a:solidFill>
                        </a:rPr>
                        <a:t>Action Plan Tracker</a:t>
                      </a:r>
                    </a:p>
                  </a:txBody>
                  <a:tcPr marL="0" marR="72000" marT="73152" marB="73152" anchor="ctr"/>
                </a:tc>
                <a:extLst>
                  <a:ext uri="{0D108BD9-81ED-4DB2-BD59-A6C34878D82A}">
                    <a16:rowId xmlns:a16="http://schemas.microsoft.com/office/drawing/2014/main" val="2473980015"/>
                  </a:ext>
                </a:extLst>
              </a:tr>
              <a:tr h="431806">
                <a:tc>
                  <a:txBody>
                    <a:bodyPr/>
                    <a:lstStyle/>
                    <a:p>
                      <a:pPr marL="522000" marR="0" lvl="2" indent="0" algn="l" defTabSz="914400" rtl="0" eaLnBrk="1" fontAlgn="auto" latinLnBrk="0" hangingPunct="1">
                        <a:lnSpc>
                          <a:spcPct val="100000"/>
                        </a:lnSpc>
                        <a:spcBef>
                          <a:spcPts val="0"/>
                        </a:spcBef>
                        <a:spcAft>
                          <a:spcPts val="0"/>
                        </a:spcAft>
                        <a:buClr>
                          <a:srgbClr val="00269E"/>
                        </a:buClr>
                        <a:buSzTx/>
                        <a:buFont typeface="+mj-lt"/>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What support options are available for immediate hiring needs?</a:t>
                      </a:r>
                    </a:p>
                  </a:txBody>
                  <a:tcPr marL="0" marR="72000" marT="73152" marB="73152" anchor="ctr"/>
                </a:tc>
                <a:extLst>
                  <a:ext uri="{0D108BD9-81ED-4DB2-BD59-A6C34878D82A}">
                    <a16:rowId xmlns:a16="http://schemas.microsoft.com/office/drawing/2014/main" val="1784728296"/>
                  </a:ext>
                </a:extLst>
              </a:tr>
              <a:tr h="431806">
                <a:tc>
                  <a:txBody>
                    <a:bodyPr/>
                    <a:lstStyle/>
                    <a:p>
                      <a:pPr marL="522000" marR="0" lvl="2" indent="0" algn="l" defTabSz="914400" rtl="0" eaLnBrk="1" fontAlgn="auto" latinLnBrk="0" hangingPunct="1">
                        <a:lnSpc>
                          <a:spcPct val="100000"/>
                        </a:lnSpc>
                        <a:spcBef>
                          <a:spcPts val="0"/>
                        </a:spcBef>
                        <a:spcAft>
                          <a:spcPts val="0"/>
                        </a:spcAft>
                        <a:buClr>
                          <a:srgbClr val="00269E"/>
                        </a:buClr>
                        <a:buSzTx/>
                        <a:buFont typeface="+mj-lt"/>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What support options are available for future pipeline needs?</a:t>
                      </a:r>
                    </a:p>
                  </a:txBody>
                  <a:tcPr marL="0" marR="72000" marT="73152" marB="73152" anchor="ctr"/>
                </a:tc>
                <a:extLst>
                  <a:ext uri="{0D108BD9-81ED-4DB2-BD59-A6C34878D82A}">
                    <a16:rowId xmlns:a16="http://schemas.microsoft.com/office/drawing/2014/main" val="112110217"/>
                  </a:ext>
                </a:extLst>
              </a:tr>
              <a:tr h="431806">
                <a:tc>
                  <a:txBody>
                    <a:bodyPr/>
                    <a:lstStyle/>
                    <a:p>
                      <a:pPr marL="522000" marR="0" lvl="2" indent="0" algn="l" defTabSz="914400" rtl="0" eaLnBrk="1" fontAlgn="auto" latinLnBrk="0" hangingPunct="1">
                        <a:lnSpc>
                          <a:spcPct val="100000"/>
                        </a:lnSpc>
                        <a:spcBef>
                          <a:spcPts val="0"/>
                        </a:spcBef>
                        <a:spcAft>
                          <a:spcPts val="0"/>
                        </a:spcAft>
                        <a:buClr>
                          <a:srgbClr val="00269E"/>
                        </a:buClr>
                        <a:buSzTx/>
                        <a:buFont typeface="+mj-lt"/>
                        <a:buNone/>
                        <a:tabLst/>
                        <a:defRPr/>
                      </a:pPr>
                      <a:r>
                        <a:rPr lang="en-US" sz="1400"/>
                        <a:t>What support options are available for upskilling incumbents?</a:t>
                      </a:r>
                      <a:endParaRPr kumimoji="0" lang="en-US" sz="1400" b="0" i="0" u="none" strike="noStrike" kern="1200" cap="none" spc="0" normalizeH="0" baseline="0" noProof="0">
                        <a:ln>
                          <a:noFill/>
                        </a:ln>
                        <a:solidFill>
                          <a:srgbClr val="000000"/>
                        </a:solidFill>
                        <a:effectLst/>
                        <a:uLnTx/>
                        <a:uFillTx/>
                        <a:latin typeface="Arial"/>
                        <a:ea typeface="+mn-ea"/>
                        <a:cs typeface="+mn-cs"/>
                      </a:endParaRPr>
                    </a:p>
                  </a:txBody>
                  <a:tcPr marL="0" marR="72000" marT="73152" marB="73152" anchor="ctr"/>
                </a:tc>
                <a:extLst>
                  <a:ext uri="{0D108BD9-81ED-4DB2-BD59-A6C34878D82A}">
                    <a16:rowId xmlns:a16="http://schemas.microsoft.com/office/drawing/2014/main" val="116140331"/>
                  </a:ext>
                </a:extLst>
              </a:tr>
            </a:tbl>
          </a:graphicData>
        </a:graphic>
      </p:graphicFrame>
      <p:sp>
        <p:nvSpPr>
          <p:cNvPr id="34" name="Oval 20">
            <a:extLst>
              <a:ext uri="{FF2B5EF4-FFF2-40B4-BE49-F238E27FC236}">
                <a16:creationId xmlns:a16="http://schemas.microsoft.com/office/drawing/2014/main" id="{D04346D8-793E-4E2E-B5DA-2EB206782707}"/>
              </a:ext>
            </a:extLst>
          </p:cNvPr>
          <p:cNvSpPr>
            <a:spLocks noChangeAspect="1" noChangeArrowheads="1"/>
          </p:cNvSpPr>
          <p:nvPr/>
        </p:nvSpPr>
        <p:spPr bwMode="auto">
          <a:xfrm>
            <a:off x="5205565" y="3948989"/>
            <a:ext cx="306910" cy="306910"/>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D</a:t>
            </a:r>
          </a:p>
        </p:txBody>
      </p:sp>
      <p:sp>
        <p:nvSpPr>
          <p:cNvPr id="35" name="Oval 20">
            <a:extLst>
              <a:ext uri="{FF2B5EF4-FFF2-40B4-BE49-F238E27FC236}">
                <a16:creationId xmlns:a16="http://schemas.microsoft.com/office/drawing/2014/main" id="{C16450CE-ABF0-4F97-84D0-9DD521DA967C}"/>
              </a:ext>
            </a:extLst>
          </p:cNvPr>
          <p:cNvSpPr>
            <a:spLocks noChangeAspect="1" noChangeArrowheads="1"/>
          </p:cNvSpPr>
          <p:nvPr/>
        </p:nvSpPr>
        <p:spPr bwMode="auto">
          <a:xfrm>
            <a:off x="5205565" y="3517183"/>
            <a:ext cx="306910" cy="306910"/>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C</a:t>
            </a:r>
          </a:p>
        </p:txBody>
      </p:sp>
      <p:sp>
        <p:nvSpPr>
          <p:cNvPr id="36" name="Oval 20">
            <a:extLst>
              <a:ext uri="{FF2B5EF4-FFF2-40B4-BE49-F238E27FC236}">
                <a16:creationId xmlns:a16="http://schemas.microsoft.com/office/drawing/2014/main" id="{277378F2-330C-4996-819F-8FF59D5439F6}"/>
              </a:ext>
            </a:extLst>
          </p:cNvPr>
          <p:cNvSpPr>
            <a:spLocks noChangeAspect="1" noChangeArrowheads="1"/>
          </p:cNvSpPr>
          <p:nvPr/>
        </p:nvSpPr>
        <p:spPr bwMode="auto">
          <a:xfrm>
            <a:off x="5205565" y="3085377"/>
            <a:ext cx="306910" cy="306910"/>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B</a:t>
            </a:r>
          </a:p>
        </p:txBody>
      </p:sp>
      <p:sp>
        <p:nvSpPr>
          <p:cNvPr id="37" name="Oval 20">
            <a:extLst>
              <a:ext uri="{FF2B5EF4-FFF2-40B4-BE49-F238E27FC236}">
                <a16:creationId xmlns:a16="http://schemas.microsoft.com/office/drawing/2014/main" id="{D22B6B02-915D-4AE6-92C2-989F88478EB4}"/>
              </a:ext>
            </a:extLst>
          </p:cNvPr>
          <p:cNvSpPr>
            <a:spLocks noChangeAspect="1" noChangeArrowheads="1"/>
          </p:cNvSpPr>
          <p:nvPr/>
        </p:nvSpPr>
        <p:spPr bwMode="auto">
          <a:xfrm>
            <a:off x="4610480" y="1337641"/>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2</a:t>
            </a:r>
          </a:p>
        </p:txBody>
      </p:sp>
      <p:sp>
        <p:nvSpPr>
          <p:cNvPr id="38" name="Oval 20">
            <a:extLst>
              <a:ext uri="{FF2B5EF4-FFF2-40B4-BE49-F238E27FC236}">
                <a16:creationId xmlns:a16="http://schemas.microsoft.com/office/drawing/2014/main" id="{152FFE81-DD4A-409C-B5ED-A23BD973F04C}"/>
              </a:ext>
            </a:extLst>
          </p:cNvPr>
          <p:cNvSpPr>
            <a:spLocks noChangeAspect="1" noChangeArrowheads="1"/>
          </p:cNvSpPr>
          <p:nvPr/>
        </p:nvSpPr>
        <p:spPr bwMode="auto">
          <a:xfrm>
            <a:off x="4610480" y="887920"/>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1</a:t>
            </a:r>
          </a:p>
        </p:txBody>
      </p:sp>
      <p:sp>
        <p:nvSpPr>
          <p:cNvPr id="20" name="Oval 20">
            <a:extLst>
              <a:ext uri="{FF2B5EF4-FFF2-40B4-BE49-F238E27FC236}">
                <a16:creationId xmlns:a16="http://schemas.microsoft.com/office/drawing/2014/main" id="{BDBB0922-1612-475D-9947-E2D5AAFC80E2}"/>
              </a:ext>
            </a:extLst>
          </p:cNvPr>
          <p:cNvSpPr>
            <a:spLocks noChangeAspect="1" noChangeArrowheads="1"/>
          </p:cNvSpPr>
          <p:nvPr/>
        </p:nvSpPr>
        <p:spPr bwMode="auto">
          <a:xfrm>
            <a:off x="5205565" y="4380795"/>
            <a:ext cx="306910" cy="306910"/>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E</a:t>
            </a:r>
          </a:p>
        </p:txBody>
      </p:sp>
      <p:sp>
        <p:nvSpPr>
          <p:cNvPr id="25" name="Oval 20">
            <a:extLst>
              <a:ext uri="{FF2B5EF4-FFF2-40B4-BE49-F238E27FC236}">
                <a16:creationId xmlns:a16="http://schemas.microsoft.com/office/drawing/2014/main" id="{65B8E230-C775-4E30-A0CF-2E5CA48BBD3D}"/>
              </a:ext>
            </a:extLst>
          </p:cNvPr>
          <p:cNvSpPr>
            <a:spLocks noChangeAspect="1" noChangeArrowheads="1"/>
          </p:cNvSpPr>
          <p:nvPr/>
        </p:nvSpPr>
        <p:spPr bwMode="auto">
          <a:xfrm>
            <a:off x="4610480" y="4812602"/>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5</a:t>
            </a:r>
          </a:p>
        </p:txBody>
      </p:sp>
      <p:sp>
        <p:nvSpPr>
          <p:cNvPr id="45" name="Oval 20">
            <a:extLst>
              <a:ext uri="{FF2B5EF4-FFF2-40B4-BE49-F238E27FC236}">
                <a16:creationId xmlns:a16="http://schemas.microsoft.com/office/drawing/2014/main" id="{D20A4C1D-8AE2-4928-895E-4D3A7C87C088}"/>
              </a:ext>
            </a:extLst>
          </p:cNvPr>
          <p:cNvSpPr>
            <a:spLocks noChangeAspect="1" noChangeArrowheads="1"/>
          </p:cNvSpPr>
          <p:nvPr/>
        </p:nvSpPr>
        <p:spPr bwMode="auto">
          <a:xfrm>
            <a:off x="4610480" y="5244408"/>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6</a:t>
            </a:r>
          </a:p>
        </p:txBody>
      </p:sp>
      <p:sp>
        <p:nvSpPr>
          <p:cNvPr id="19" name="Oval 20">
            <a:extLst>
              <a:ext uri="{FF2B5EF4-FFF2-40B4-BE49-F238E27FC236}">
                <a16:creationId xmlns:a16="http://schemas.microsoft.com/office/drawing/2014/main" id="{CDD20C6D-1968-4325-8846-A9A545A499F1}"/>
              </a:ext>
            </a:extLst>
          </p:cNvPr>
          <p:cNvSpPr>
            <a:spLocks noChangeAspect="1" noChangeArrowheads="1"/>
          </p:cNvSpPr>
          <p:nvPr/>
        </p:nvSpPr>
        <p:spPr bwMode="auto">
          <a:xfrm>
            <a:off x="4610480" y="5676214"/>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7</a:t>
            </a:r>
          </a:p>
        </p:txBody>
      </p:sp>
      <p:sp>
        <p:nvSpPr>
          <p:cNvPr id="23" name="Oval 20">
            <a:extLst>
              <a:ext uri="{FF2B5EF4-FFF2-40B4-BE49-F238E27FC236}">
                <a16:creationId xmlns:a16="http://schemas.microsoft.com/office/drawing/2014/main" id="{DE046754-78FE-4F71-995B-1EFC1D9802DB}"/>
              </a:ext>
            </a:extLst>
          </p:cNvPr>
          <p:cNvSpPr>
            <a:spLocks noChangeAspect="1" noChangeArrowheads="1"/>
          </p:cNvSpPr>
          <p:nvPr/>
        </p:nvSpPr>
        <p:spPr bwMode="auto">
          <a:xfrm>
            <a:off x="4610480" y="1787362"/>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3</a:t>
            </a:r>
          </a:p>
        </p:txBody>
      </p:sp>
      <p:sp>
        <p:nvSpPr>
          <p:cNvPr id="24" name="Oval 20">
            <a:extLst>
              <a:ext uri="{FF2B5EF4-FFF2-40B4-BE49-F238E27FC236}">
                <a16:creationId xmlns:a16="http://schemas.microsoft.com/office/drawing/2014/main" id="{B3BFD91C-CB38-4CC9-B5AA-895E0E752039}"/>
              </a:ext>
            </a:extLst>
          </p:cNvPr>
          <p:cNvSpPr>
            <a:spLocks noChangeAspect="1" noChangeArrowheads="1"/>
          </p:cNvSpPr>
          <p:nvPr/>
        </p:nvSpPr>
        <p:spPr bwMode="auto">
          <a:xfrm>
            <a:off x="5205565" y="2653571"/>
            <a:ext cx="306910" cy="306910"/>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A</a:t>
            </a:r>
          </a:p>
        </p:txBody>
      </p:sp>
      <p:sp>
        <p:nvSpPr>
          <p:cNvPr id="26" name="Oval 20">
            <a:extLst>
              <a:ext uri="{FF2B5EF4-FFF2-40B4-BE49-F238E27FC236}">
                <a16:creationId xmlns:a16="http://schemas.microsoft.com/office/drawing/2014/main" id="{92FF8135-B8EA-418B-BC04-D4ED9D501C8B}"/>
              </a:ext>
            </a:extLst>
          </p:cNvPr>
          <p:cNvSpPr>
            <a:spLocks noChangeAspect="1" noChangeArrowheads="1"/>
          </p:cNvSpPr>
          <p:nvPr/>
        </p:nvSpPr>
        <p:spPr bwMode="auto">
          <a:xfrm>
            <a:off x="4610480" y="2237083"/>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400">
                <a:solidFill>
                  <a:srgbClr val="FFFFFF">
                    <a:lumMod val="100000"/>
                  </a:srgbClr>
                </a:solidFill>
                <a:latin typeface="Arial" panose="020B0604020202020204" pitchFamily="34" charset="0"/>
              </a:rPr>
              <a:t>4</a:t>
            </a:r>
          </a:p>
        </p:txBody>
      </p:sp>
      <p:sp>
        <p:nvSpPr>
          <p:cNvPr id="22" name="Textfeld 1">
            <a:extLst>
              <a:ext uri="{FF2B5EF4-FFF2-40B4-BE49-F238E27FC236}">
                <a16:creationId xmlns:a16="http://schemas.microsoft.com/office/drawing/2014/main" id="{277851F0-50A4-4F51-8C95-A75BD09C5B65}"/>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704810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47652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79" name="Picture 78" descr="A group of people walking through a building&#10;&#10;Description automatically generated with medium confidence">
            <a:extLst>
              <a:ext uri="{FF2B5EF4-FFF2-40B4-BE49-F238E27FC236}">
                <a16:creationId xmlns:a16="http://schemas.microsoft.com/office/drawing/2014/main" id="{8C3EC328-A011-4944-AB52-2871D3661C4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1"/>
            <a:ext cx="12191999" cy="1665363"/>
          </a:xfrm>
          <a:prstGeom prst="rect">
            <a:avLst/>
          </a:prstGeom>
        </p:spPr>
      </p:pic>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62" name="Rectangle 61">
            <a:extLst>
              <a:ext uri="{FF2B5EF4-FFF2-40B4-BE49-F238E27FC236}">
                <a16:creationId xmlns:a16="http://schemas.microsoft.com/office/drawing/2014/main" id="{A89E28CA-7945-4660-AF0D-A9FEEA717493}"/>
              </a:ext>
            </a:extLst>
          </p:cNvPr>
          <p:cNvSpPr/>
          <p:nvPr/>
        </p:nvSpPr>
        <p:spPr>
          <a:xfrm>
            <a:off x="713445" y="1817297"/>
            <a:ext cx="3978424" cy="3370153"/>
          </a:xfrm>
          <a:prstGeom prst="rect">
            <a:avLst/>
          </a:prstGeom>
        </p:spPr>
        <p:txBody>
          <a:bodyPr wrap="square" lIns="0" tIns="0" rIns="0" bIns="0">
            <a:spAutoFit/>
          </a:bodyPr>
          <a:lstStyle/>
          <a:p>
            <a:pPr>
              <a:spcAft>
                <a:spcPts val="600"/>
              </a:spcAft>
              <a:buFont typeface="Trebuchet MS" panose="020B0603020202020204" pitchFamily="34" charset="0"/>
              <a:buChar char="​"/>
            </a:pPr>
            <a:r>
              <a:rPr lang="en-US" sz="1200">
                <a:solidFill>
                  <a:srgbClr val="000000"/>
                </a:solidFill>
                <a:cs typeface="Henderson BCG Sans" panose="020B0502030402020204" pitchFamily="34" charset="0"/>
              </a:rPr>
              <a:t>The Workforce Skills Cabinet and Commonwealth Corporation have launched WCTF to supply employers and training providers with the </a:t>
            </a:r>
            <a:r>
              <a:rPr lang="en-US" sz="1200" b="1">
                <a:solidFill>
                  <a:srgbClr val="00269E"/>
                </a:solidFill>
                <a:cs typeface="Henderson BCG Sans" panose="020B0502030402020204" pitchFamily="34" charset="0"/>
              </a:rPr>
              <a:t>funding to develop programs that will train new workers to address employers’ hiring needs</a:t>
            </a:r>
          </a:p>
          <a:p>
            <a:pPr>
              <a:spcAft>
                <a:spcPts val="600"/>
              </a:spcAft>
            </a:pPr>
            <a:r>
              <a:rPr lang="en-US" sz="1200">
                <a:solidFill>
                  <a:srgbClr val="000000"/>
                </a:solidFill>
                <a:cs typeface="Henderson BCG Sans" panose="020B0502030402020204" pitchFamily="34" charset="0"/>
              </a:rPr>
              <a:t>The program is designed to match employers with local training providers with the goal of establishing </a:t>
            </a:r>
            <a:r>
              <a:rPr lang="en-US" sz="1200" b="1">
                <a:solidFill>
                  <a:srgbClr val="00269E"/>
                </a:solidFill>
                <a:cs typeface="Henderson BCG Sans" panose="020B0502030402020204" pitchFamily="34" charset="0"/>
              </a:rPr>
              <a:t>sustainable talent development pipelines</a:t>
            </a:r>
            <a:r>
              <a:rPr lang="en-US" sz="1200">
                <a:solidFill>
                  <a:srgbClr val="000000"/>
                </a:solidFill>
                <a:cs typeface="Henderson BCG Sans" panose="020B0502030402020204" pitchFamily="34" charset="0"/>
              </a:rPr>
              <a:t>. Within these partnerships employers will give </a:t>
            </a:r>
            <a:r>
              <a:rPr lang="en-US" sz="1200" b="1">
                <a:solidFill>
                  <a:srgbClr val="00269E"/>
                </a:solidFill>
                <a:cs typeface="Henderson BCG Sans" panose="020B0502030402020204" pitchFamily="34" charset="0"/>
              </a:rPr>
              <a:t>input into curriculum design</a:t>
            </a:r>
            <a:r>
              <a:rPr lang="en-US" sz="1200">
                <a:solidFill>
                  <a:srgbClr val="00269E"/>
                </a:solidFill>
                <a:cs typeface="Henderson BCG Sans" panose="020B0502030402020204" pitchFamily="34" charset="0"/>
              </a:rPr>
              <a:t> </a:t>
            </a:r>
            <a:r>
              <a:rPr lang="en-US" sz="1200">
                <a:solidFill>
                  <a:srgbClr val="000000"/>
                </a:solidFill>
                <a:cs typeface="Henderson BCG Sans" panose="020B0502030402020204" pitchFamily="34" charset="0"/>
              </a:rPr>
              <a:t>and the types of workers they need help recruiting</a:t>
            </a:r>
          </a:p>
          <a:p>
            <a:pPr>
              <a:spcAft>
                <a:spcPts val="600"/>
              </a:spcAft>
            </a:pPr>
            <a:r>
              <a:rPr lang="en-US" sz="1200">
                <a:solidFill>
                  <a:srgbClr val="000000"/>
                </a:solidFill>
                <a:cs typeface="Henderson BCG Sans" panose="020B0502030402020204" pitchFamily="34" charset="0"/>
              </a:rPr>
              <a:t>In addition to program funding, employer/training provider partnerships will receive </a:t>
            </a:r>
            <a:r>
              <a:rPr lang="en-US" sz="1200" b="1">
                <a:solidFill>
                  <a:srgbClr val="00269E"/>
                </a:solidFill>
                <a:cs typeface="Henderson BCG Sans" panose="020B0502030402020204" pitchFamily="34" charset="0"/>
              </a:rPr>
              <a:t>technical assistance and recruiting support</a:t>
            </a:r>
            <a:r>
              <a:rPr lang="en-US" sz="1200">
                <a:solidFill>
                  <a:srgbClr val="00269E"/>
                </a:solidFill>
                <a:cs typeface="Henderson BCG Sans" panose="020B0502030402020204" pitchFamily="34" charset="0"/>
              </a:rPr>
              <a:t> </a:t>
            </a:r>
            <a:r>
              <a:rPr lang="en-US" sz="1200">
                <a:solidFill>
                  <a:srgbClr val="000000"/>
                </a:solidFill>
                <a:cs typeface="Henderson BCG Sans" panose="020B0502030402020204" pitchFamily="34" charset="0"/>
              </a:rPr>
              <a:t>from MassHire Career Centers and regional workforce boards</a:t>
            </a:r>
          </a:p>
          <a:p>
            <a:pPr>
              <a:spcAft>
                <a:spcPts val="1000"/>
              </a:spcAft>
            </a:pPr>
            <a:r>
              <a:rPr lang="en-US" sz="1200">
                <a:solidFill>
                  <a:srgbClr val="000000"/>
                </a:solidFill>
                <a:cs typeface="Henderson BCG Sans" panose="020B0502030402020204" pitchFamily="34" charset="0"/>
              </a:rPr>
              <a:t>Awardees can apply for up to </a:t>
            </a:r>
            <a:r>
              <a:rPr lang="en-US" sz="1200" b="1">
                <a:solidFill>
                  <a:srgbClr val="00269E"/>
                </a:solidFill>
                <a:cs typeface="Henderson BCG Sans" panose="020B0502030402020204" pitchFamily="34" charset="0"/>
              </a:rPr>
              <a:t>$500k in funding</a:t>
            </a:r>
            <a:r>
              <a:rPr lang="en-US" sz="1200">
                <a:solidFill>
                  <a:srgbClr val="00269E"/>
                </a:solidFill>
                <a:cs typeface="Henderson BCG Sans" panose="020B0502030402020204" pitchFamily="34" charset="0"/>
              </a:rPr>
              <a:t>, </a:t>
            </a:r>
            <a:r>
              <a:rPr lang="en-US" sz="1200">
                <a:solidFill>
                  <a:srgbClr val="000000"/>
                </a:solidFill>
                <a:cs typeface="Henderson BCG Sans" panose="020B0502030402020204" pitchFamily="34" charset="0"/>
              </a:rPr>
              <a:t>with the potential for higher amounts subject to consideration</a:t>
            </a:r>
          </a:p>
        </p:txBody>
      </p:sp>
      <p:sp>
        <p:nvSpPr>
          <p:cNvPr id="63" name="TextBox 62">
            <a:extLst>
              <a:ext uri="{FF2B5EF4-FFF2-40B4-BE49-F238E27FC236}">
                <a16:creationId xmlns:a16="http://schemas.microsoft.com/office/drawing/2014/main" id="{FD53AFE9-5161-4534-A466-F27332331FFD}"/>
              </a:ext>
            </a:extLst>
          </p:cNvPr>
          <p:cNvSpPr txBox="1"/>
          <p:nvPr/>
        </p:nvSpPr>
        <p:spPr>
          <a:xfrm>
            <a:off x="5016572" y="1817297"/>
            <a:ext cx="6546776"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buFont typeface="Trebuchet MS" panose="020B0603020202020204" pitchFamily="34" charset="0"/>
              <a:buChar char="​"/>
            </a:pPr>
            <a:r>
              <a:rPr lang="en-US" sz="1600" b="1">
                <a:solidFill>
                  <a:srgbClr val="00269E"/>
                </a:solidFill>
                <a:cs typeface="Henderson BCG Sans" panose="020B0502030402020204" pitchFamily="34" charset="0"/>
              </a:rPr>
              <a:t>The state of Massachusetts has identified five priority industries*</a:t>
            </a:r>
          </a:p>
        </p:txBody>
      </p:sp>
      <p:cxnSp>
        <p:nvCxnSpPr>
          <p:cNvPr id="70" name="Straight Connector 69"/>
          <p:cNvCxnSpPr/>
          <p:nvPr/>
        </p:nvCxnSpPr>
        <p:spPr>
          <a:xfrm>
            <a:off x="4854221" y="1817297"/>
            <a:ext cx="0" cy="4600678"/>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89E28CA-7945-4660-AF0D-A9FEEA717493}"/>
              </a:ext>
            </a:extLst>
          </p:cNvPr>
          <p:cNvSpPr/>
          <p:nvPr/>
        </p:nvSpPr>
        <p:spPr>
          <a:xfrm>
            <a:off x="5440439" y="2152591"/>
            <a:ext cx="2818358" cy="1508105"/>
          </a:xfrm>
          <a:prstGeom prst="rect">
            <a:avLst/>
          </a:prstGeom>
        </p:spPr>
        <p:txBody>
          <a:bodyPr wrap="square" lIns="0" tIns="0" rIns="0" bIns="0">
            <a:noAutofit/>
          </a:bodyPr>
          <a:lstStyle/>
          <a:p>
            <a:pPr defTabSz="777240" fontAlgn="b">
              <a:buFont typeface="Trebuchet MS" panose="020B0603020202020204" pitchFamily="34" charset="0"/>
              <a:buChar char="​"/>
            </a:pPr>
            <a:r>
              <a:rPr lang="en-US" sz="1400" b="1">
                <a:solidFill>
                  <a:srgbClr val="00269E"/>
                </a:solidFill>
                <a:cs typeface="Henderson BCG Sans" panose="020B0502030402020204" pitchFamily="34" charset="0"/>
              </a:rPr>
              <a:t>Healthcare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Certified Nursing Assistant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Home Health Aid</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Pharmacy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Medical Clinical Lab Techs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Medical Records/Health Info</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Substance Abuse &amp; Behavioral </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Disorder Counselors</a:t>
            </a:r>
          </a:p>
        </p:txBody>
      </p:sp>
      <p:sp>
        <p:nvSpPr>
          <p:cNvPr id="72" name="Rectangle 71">
            <a:extLst>
              <a:ext uri="{FF2B5EF4-FFF2-40B4-BE49-F238E27FC236}">
                <a16:creationId xmlns:a16="http://schemas.microsoft.com/office/drawing/2014/main" id="{A89E28CA-7945-4660-AF0D-A9FEEA717493}"/>
              </a:ext>
            </a:extLst>
          </p:cNvPr>
          <p:cNvSpPr/>
          <p:nvPr/>
        </p:nvSpPr>
        <p:spPr>
          <a:xfrm>
            <a:off x="5440549" y="3737660"/>
            <a:ext cx="2919158" cy="1138773"/>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Information Technology</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Web Developers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Computer User Support Specialist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Computer Network Support Administrators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Information Security Analysts</a:t>
            </a:r>
          </a:p>
        </p:txBody>
      </p:sp>
      <p:sp>
        <p:nvSpPr>
          <p:cNvPr id="73" name="Rectangle 72">
            <a:extLst>
              <a:ext uri="{FF2B5EF4-FFF2-40B4-BE49-F238E27FC236}">
                <a16:creationId xmlns:a16="http://schemas.microsoft.com/office/drawing/2014/main" id="{A89E28CA-7945-4660-AF0D-A9FEEA717493}"/>
              </a:ext>
            </a:extLst>
          </p:cNvPr>
          <p:cNvSpPr/>
          <p:nvPr/>
        </p:nvSpPr>
        <p:spPr>
          <a:xfrm>
            <a:off x="5440550" y="4953396"/>
            <a:ext cx="2818358" cy="400110"/>
          </a:xfrm>
          <a:prstGeom prst="rect">
            <a:avLst/>
          </a:prstGeom>
        </p:spPr>
        <p:txBody>
          <a:bodyPr wrap="square" lIns="0" tIns="0" rIns="0" bIns="0">
            <a:sp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Transportation</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Heavy and Tractor-Trailer Truck Drive</a:t>
            </a:r>
            <a:r>
              <a:rPr lang="en-US" sz="1200">
                <a:solidFill>
                  <a:srgbClr val="160E38"/>
                </a:solidFill>
                <a:cs typeface="Henderson BCG Sans" panose="020B0502030402020204" pitchFamily="34" charset="0"/>
              </a:rPr>
              <a:t>r</a:t>
            </a:r>
          </a:p>
        </p:txBody>
      </p:sp>
      <p:sp>
        <p:nvSpPr>
          <p:cNvPr id="74" name="Rectangle 73">
            <a:extLst>
              <a:ext uri="{FF2B5EF4-FFF2-40B4-BE49-F238E27FC236}">
                <a16:creationId xmlns:a16="http://schemas.microsoft.com/office/drawing/2014/main" id="{A89E28CA-7945-4660-AF0D-A9FEEA717493}"/>
              </a:ext>
            </a:extLst>
          </p:cNvPr>
          <p:cNvSpPr/>
          <p:nvPr/>
        </p:nvSpPr>
        <p:spPr>
          <a:xfrm>
            <a:off x="8744989" y="2152591"/>
            <a:ext cx="2818358" cy="1323439"/>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Finance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Customer Service Agent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Teller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Loan Officers (</a:t>
            </a:r>
            <a:r>
              <a:rPr lang="en-US" sz="1200" err="1">
                <a:solidFill>
                  <a:srgbClr val="403393"/>
                </a:solidFill>
                <a:cs typeface="Henderson BCG Sans" panose="020B0502030402020204" pitchFamily="34" charset="0"/>
              </a:rPr>
              <a:t>incld</a:t>
            </a:r>
            <a:r>
              <a:rPr lang="en-US" sz="1200">
                <a:solidFill>
                  <a:srgbClr val="403393"/>
                </a:solidFill>
                <a:cs typeface="Henderson BCG Sans" panose="020B0502030402020204" pitchFamily="34" charset="0"/>
              </a:rPr>
              <a:t>., Mortgage)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Loan Interviewer and Clerk</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(Loan Processor, Specialist, etc.)</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Credit Analyst</a:t>
            </a:r>
          </a:p>
        </p:txBody>
      </p:sp>
      <p:sp>
        <p:nvSpPr>
          <p:cNvPr id="78" name="Rectangle 77">
            <a:extLst>
              <a:ext uri="{FF2B5EF4-FFF2-40B4-BE49-F238E27FC236}">
                <a16:creationId xmlns:a16="http://schemas.microsoft.com/office/drawing/2014/main" id="{A89E28CA-7945-4660-AF0D-A9FEEA717493}"/>
              </a:ext>
            </a:extLst>
          </p:cNvPr>
          <p:cNvSpPr/>
          <p:nvPr/>
        </p:nvSpPr>
        <p:spPr>
          <a:xfrm>
            <a:off x="8744989" y="3732683"/>
            <a:ext cx="2818358" cy="954107"/>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Construction/Skilled Trades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HVAC Mechanics and Installers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Automotive Service Techs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Electricians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Plumbers</a:t>
            </a:r>
          </a:p>
        </p:txBody>
      </p:sp>
      <p:sp>
        <p:nvSpPr>
          <p:cNvPr id="30" name="GradientOverlay"/>
          <p:cNvSpPr/>
          <p:nvPr>
            <p:custDataLst>
              <p:tags r:id="rId3"/>
            </p:custDataLst>
          </p:nvPr>
        </p:nvSpPr>
        <p:spPr>
          <a:xfrm flipH="1">
            <a:off x="0" y="-1"/>
            <a:ext cx="12192000" cy="1665363"/>
          </a:xfrm>
          <a:prstGeom prst="rect">
            <a:avLst/>
          </a:prstGeom>
          <a:solidFill>
            <a:srgbClr val="000000">
              <a:alpha val="57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23"/>
              </a:spcAft>
            </a:pPr>
            <a:endParaRPr lang="en-US" sz="1600">
              <a:solidFill>
                <a:schemeClr val="bg1"/>
              </a:solidFill>
              <a:sym typeface="+mn-lt"/>
            </a:endParaRPr>
          </a:p>
        </p:txBody>
      </p:sp>
      <p:sp>
        <p:nvSpPr>
          <p:cNvPr id="3" name="Title 2"/>
          <p:cNvSpPr>
            <a:spLocks noGrp="1"/>
          </p:cNvSpPr>
          <p:nvPr>
            <p:ph type="title"/>
          </p:nvPr>
        </p:nvSpPr>
        <p:spPr/>
        <p:txBody>
          <a:bodyPr vert="horz"/>
          <a:lstStyle/>
          <a:p>
            <a:r>
              <a:rPr lang="en-US">
                <a:solidFill>
                  <a:schemeClr val="bg1"/>
                </a:solidFill>
                <a:latin typeface="+mn-lt"/>
                <a:cs typeface="Henderson BCG Sans" panose="020B0502030402020204" pitchFamily="34" charset="0"/>
              </a:rPr>
              <a:t>Workforce Competitiveness Trust Fund (WCTF)</a:t>
            </a:r>
          </a:p>
        </p:txBody>
      </p:sp>
      <p:sp>
        <p:nvSpPr>
          <p:cNvPr id="15" name="Rectangle 14">
            <a:extLst>
              <a:ext uri="{FF2B5EF4-FFF2-40B4-BE49-F238E27FC236}">
                <a16:creationId xmlns:a16="http://schemas.microsoft.com/office/drawing/2014/main" id="{77A738CC-2037-4B21-87C9-B1C7A5CA5ED1}"/>
              </a:ext>
            </a:extLst>
          </p:cNvPr>
          <p:cNvSpPr/>
          <p:nvPr/>
        </p:nvSpPr>
        <p:spPr>
          <a:xfrm>
            <a:off x="8461960" y="1211748"/>
            <a:ext cx="3101388" cy="367166"/>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chor="b">
            <a:noAutofit/>
          </a:bodyPr>
          <a:lstStyle/>
          <a:p>
            <a:pPr>
              <a:buFont typeface="Trebuchet MS" panose="020B0603020202020204" pitchFamily="34" charset="0"/>
              <a:buChar char="​"/>
            </a:pPr>
            <a:r>
              <a:rPr lang="en-US" sz="1200">
                <a:solidFill>
                  <a:schemeClr val="bg1"/>
                </a:solidFill>
                <a:cs typeface="Henderson BCG Sans" panose="020B0502030402020204" pitchFamily="34" charset="0"/>
              </a:rPr>
              <a:t>RELEASE DATE: OCTOBER 18th</a:t>
            </a:r>
            <a:br>
              <a:rPr lang="en-US" sz="1200" baseline="30000">
                <a:solidFill>
                  <a:schemeClr val="bg1"/>
                </a:solidFill>
                <a:cs typeface="Henderson BCG Sans" panose="020B0502030402020204" pitchFamily="34" charset="0"/>
              </a:rPr>
            </a:br>
            <a:r>
              <a:rPr lang="en-US" sz="1200">
                <a:solidFill>
                  <a:schemeClr val="bg1"/>
                </a:solidFill>
                <a:cs typeface="Henderson BCG Sans" panose="020B0502030402020204" pitchFamily="34" charset="0"/>
              </a:rPr>
              <a:t>RESPONSES DUE: ONGOING</a:t>
            </a:r>
          </a:p>
        </p:txBody>
      </p:sp>
      <p:grpSp>
        <p:nvGrpSpPr>
          <p:cNvPr id="24" name="Group 23"/>
          <p:cNvGrpSpPr>
            <a:grpSpLocks noChangeAspect="1"/>
          </p:cNvGrpSpPr>
          <p:nvPr/>
        </p:nvGrpSpPr>
        <p:grpSpPr>
          <a:xfrm>
            <a:off x="5016572" y="2152591"/>
            <a:ext cx="362227" cy="362562"/>
            <a:chOff x="5273801" y="2606040"/>
            <a:chExt cx="1644397" cy="1645920"/>
          </a:xfrm>
        </p:grpSpPr>
        <p:sp>
          <p:nvSpPr>
            <p:cNvPr id="25" name="AutoShape 80"/>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439917" y="2787396"/>
              <a:ext cx="1310641" cy="1281684"/>
              <a:chOff x="5439917" y="2787396"/>
              <a:chExt cx="1310641" cy="1281684"/>
            </a:xfrm>
          </p:grpSpPr>
          <p:sp>
            <p:nvSpPr>
              <p:cNvPr id="27" name="Freeform 82"/>
              <p:cNvSpPr>
                <a:spLocks noEditPoints="1"/>
              </p:cNvSpPr>
              <p:nvPr/>
            </p:nvSpPr>
            <p:spPr bwMode="auto">
              <a:xfrm>
                <a:off x="5439917" y="2787396"/>
                <a:ext cx="1310641" cy="1281684"/>
              </a:xfrm>
              <a:custGeom>
                <a:avLst/>
                <a:gdLst>
                  <a:gd name="T0" fmla="*/ 1178 w 1836"/>
                  <a:gd name="T1" fmla="*/ 409 h 1794"/>
                  <a:gd name="T2" fmla="*/ 1211 w 1836"/>
                  <a:gd name="T3" fmla="*/ 428 h 1794"/>
                  <a:gd name="T4" fmla="*/ 1786 w 1836"/>
                  <a:gd name="T5" fmla="*/ 695 h 1794"/>
                  <a:gd name="T6" fmla="*/ 1470 w 1836"/>
                  <a:gd name="T7" fmla="*/ 916 h 1794"/>
                  <a:gd name="T8" fmla="*/ 1527 w 1836"/>
                  <a:gd name="T9" fmla="*/ 1548 h 1794"/>
                  <a:gd name="T10" fmla="*/ 1200 w 1836"/>
                  <a:gd name="T11" fmla="*/ 1363 h 1794"/>
                  <a:gd name="T12" fmla="*/ 1177 w 1836"/>
                  <a:gd name="T13" fmla="*/ 1750 h 1794"/>
                  <a:gd name="T14" fmla="*/ 658 w 1836"/>
                  <a:gd name="T15" fmla="*/ 1385 h 1794"/>
                  <a:gd name="T16" fmla="*/ 625 w 1836"/>
                  <a:gd name="T17" fmla="*/ 1366 h 1794"/>
                  <a:gd name="T18" fmla="*/ 50 w 1836"/>
                  <a:gd name="T19" fmla="*/ 1099 h 1794"/>
                  <a:gd name="T20" fmla="*/ 366 w 1836"/>
                  <a:gd name="T21" fmla="*/ 878 h 1794"/>
                  <a:gd name="T22" fmla="*/ 309 w 1836"/>
                  <a:gd name="T23" fmla="*/ 246 h 1794"/>
                  <a:gd name="T24" fmla="*/ 636 w 1836"/>
                  <a:gd name="T25" fmla="*/ 431 h 1794"/>
                  <a:gd name="T26" fmla="*/ 659 w 1836"/>
                  <a:gd name="T27" fmla="*/ 44 h 1794"/>
                  <a:gd name="T28" fmla="*/ 1177 w 1836"/>
                  <a:gd name="T29" fmla="*/ 0 h 1794"/>
                  <a:gd name="T30" fmla="*/ 615 w 1836"/>
                  <a:gd name="T31" fmla="*/ 44 h 1794"/>
                  <a:gd name="T32" fmla="*/ 331 w 1836"/>
                  <a:gd name="T33" fmla="*/ 208 h 1794"/>
                  <a:gd name="T34" fmla="*/ 271 w 1836"/>
                  <a:gd name="T35" fmla="*/ 224 h 1794"/>
                  <a:gd name="T36" fmla="*/ 28 w 1836"/>
                  <a:gd name="T37" fmla="*/ 733 h 1794"/>
                  <a:gd name="T38" fmla="*/ 28 w 1836"/>
                  <a:gd name="T39" fmla="*/ 1061 h 1794"/>
                  <a:gd name="T40" fmla="*/ 271 w 1836"/>
                  <a:gd name="T41" fmla="*/ 1570 h 1794"/>
                  <a:gd name="T42" fmla="*/ 331 w 1836"/>
                  <a:gd name="T43" fmla="*/ 1586 h 1794"/>
                  <a:gd name="T44" fmla="*/ 615 w 1836"/>
                  <a:gd name="T45" fmla="*/ 1750 h 1794"/>
                  <a:gd name="T46" fmla="*/ 1177 w 1836"/>
                  <a:gd name="T47" fmla="*/ 1794 h 1794"/>
                  <a:gd name="T48" fmla="*/ 1222 w 1836"/>
                  <a:gd name="T49" fmla="*/ 1423 h 1794"/>
                  <a:gd name="T50" fmla="*/ 1527 w 1836"/>
                  <a:gd name="T51" fmla="*/ 1592 h 1794"/>
                  <a:gd name="T52" fmla="*/ 1824 w 1836"/>
                  <a:gd name="T53" fmla="*/ 1121 h 1794"/>
                  <a:gd name="T54" fmla="*/ 1525 w 1836"/>
                  <a:gd name="T55" fmla="*/ 897 h 1794"/>
                  <a:gd name="T56" fmla="*/ 1824 w 1836"/>
                  <a:gd name="T57" fmla="*/ 673 h 1794"/>
                  <a:gd name="T58" fmla="*/ 1527 w 1836"/>
                  <a:gd name="T59" fmla="*/ 202 h 1794"/>
                  <a:gd name="T60" fmla="*/ 1222 w 1836"/>
                  <a:gd name="T61" fmla="*/ 371 h 1794"/>
                  <a:gd name="T62" fmla="*/ 1177 w 1836"/>
                  <a:gd name="T63"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1794">
                    <a:moveTo>
                      <a:pt x="1177" y="44"/>
                    </a:moveTo>
                    <a:cubicBezTo>
                      <a:pt x="1177" y="44"/>
                      <a:pt x="1178" y="309"/>
                      <a:pt x="1178" y="409"/>
                    </a:cubicBezTo>
                    <a:cubicBezTo>
                      <a:pt x="1178" y="422"/>
                      <a:pt x="1188" y="431"/>
                      <a:pt x="1200" y="431"/>
                    </a:cubicBezTo>
                    <a:cubicBezTo>
                      <a:pt x="1203" y="431"/>
                      <a:pt x="1207" y="430"/>
                      <a:pt x="1211" y="428"/>
                    </a:cubicBezTo>
                    <a:cubicBezTo>
                      <a:pt x="1298" y="378"/>
                      <a:pt x="1527" y="246"/>
                      <a:pt x="1527" y="246"/>
                    </a:cubicBezTo>
                    <a:cubicBezTo>
                      <a:pt x="1786" y="695"/>
                      <a:pt x="1786" y="695"/>
                      <a:pt x="1786" y="695"/>
                    </a:cubicBezTo>
                    <a:cubicBezTo>
                      <a:pt x="1786" y="695"/>
                      <a:pt x="1557" y="828"/>
                      <a:pt x="1470" y="878"/>
                    </a:cubicBezTo>
                    <a:cubicBezTo>
                      <a:pt x="1456" y="886"/>
                      <a:pt x="1456" y="908"/>
                      <a:pt x="1470" y="916"/>
                    </a:cubicBezTo>
                    <a:cubicBezTo>
                      <a:pt x="1557" y="966"/>
                      <a:pt x="1786" y="1099"/>
                      <a:pt x="1786" y="1099"/>
                    </a:cubicBezTo>
                    <a:cubicBezTo>
                      <a:pt x="1527" y="1548"/>
                      <a:pt x="1527" y="1548"/>
                      <a:pt x="1527" y="1548"/>
                    </a:cubicBezTo>
                    <a:cubicBezTo>
                      <a:pt x="1527" y="1548"/>
                      <a:pt x="1298" y="1416"/>
                      <a:pt x="1211" y="1366"/>
                    </a:cubicBezTo>
                    <a:cubicBezTo>
                      <a:pt x="1207" y="1364"/>
                      <a:pt x="1203" y="1363"/>
                      <a:pt x="1200" y="1363"/>
                    </a:cubicBezTo>
                    <a:cubicBezTo>
                      <a:pt x="1188" y="1363"/>
                      <a:pt x="1178" y="1372"/>
                      <a:pt x="1178" y="1385"/>
                    </a:cubicBezTo>
                    <a:cubicBezTo>
                      <a:pt x="1178" y="1485"/>
                      <a:pt x="1177" y="1750"/>
                      <a:pt x="1177" y="1750"/>
                    </a:cubicBezTo>
                    <a:cubicBezTo>
                      <a:pt x="659" y="1750"/>
                      <a:pt x="659" y="1750"/>
                      <a:pt x="659" y="1750"/>
                    </a:cubicBezTo>
                    <a:cubicBezTo>
                      <a:pt x="659" y="1750"/>
                      <a:pt x="658" y="1485"/>
                      <a:pt x="658" y="1385"/>
                    </a:cubicBezTo>
                    <a:cubicBezTo>
                      <a:pt x="658" y="1372"/>
                      <a:pt x="648" y="1363"/>
                      <a:pt x="636" y="1363"/>
                    </a:cubicBezTo>
                    <a:cubicBezTo>
                      <a:pt x="633" y="1363"/>
                      <a:pt x="629" y="1364"/>
                      <a:pt x="625" y="1366"/>
                    </a:cubicBezTo>
                    <a:cubicBezTo>
                      <a:pt x="538" y="1416"/>
                      <a:pt x="309" y="1548"/>
                      <a:pt x="309" y="1548"/>
                    </a:cubicBezTo>
                    <a:cubicBezTo>
                      <a:pt x="50" y="1099"/>
                      <a:pt x="50" y="1099"/>
                      <a:pt x="50" y="1099"/>
                    </a:cubicBezTo>
                    <a:cubicBezTo>
                      <a:pt x="50" y="1099"/>
                      <a:pt x="279" y="966"/>
                      <a:pt x="366" y="916"/>
                    </a:cubicBezTo>
                    <a:cubicBezTo>
                      <a:pt x="380" y="908"/>
                      <a:pt x="380" y="886"/>
                      <a:pt x="366" y="878"/>
                    </a:cubicBezTo>
                    <a:cubicBezTo>
                      <a:pt x="279" y="828"/>
                      <a:pt x="50" y="695"/>
                      <a:pt x="50" y="695"/>
                    </a:cubicBezTo>
                    <a:cubicBezTo>
                      <a:pt x="309" y="246"/>
                      <a:pt x="309" y="246"/>
                      <a:pt x="309" y="246"/>
                    </a:cubicBezTo>
                    <a:cubicBezTo>
                      <a:pt x="309" y="246"/>
                      <a:pt x="538" y="378"/>
                      <a:pt x="625" y="428"/>
                    </a:cubicBezTo>
                    <a:cubicBezTo>
                      <a:pt x="629" y="430"/>
                      <a:pt x="633" y="431"/>
                      <a:pt x="636" y="431"/>
                    </a:cubicBezTo>
                    <a:cubicBezTo>
                      <a:pt x="648" y="431"/>
                      <a:pt x="658" y="422"/>
                      <a:pt x="658" y="409"/>
                    </a:cubicBezTo>
                    <a:cubicBezTo>
                      <a:pt x="658" y="309"/>
                      <a:pt x="659" y="44"/>
                      <a:pt x="659" y="44"/>
                    </a:cubicBezTo>
                    <a:cubicBezTo>
                      <a:pt x="1177" y="44"/>
                      <a:pt x="1177" y="44"/>
                      <a:pt x="1177" y="44"/>
                    </a:cubicBezTo>
                    <a:moveTo>
                      <a:pt x="1177" y="0"/>
                    </a:moveTo>
                    <a:cubicBezTo>
                      <a:pt x="659" y="0"/>
                      <a:pt x="659" y="0"/>
                      <a:pt x="659" y="0"/>
                    </a:cubicBezTo>
                    <a:cubicBezTo>
                      <a:pt x="634" y="0"/>
                      <a:pt x="615" y="20"/>
                      <a:pt x="615" y="44"/>
                    </a:cubicBezTo>
                    <a:cubicBezTo>
                      <a:pt x="615" y="47"/>
                      <a:pt x="615" y="255"/>
                      <a:pt x="614" y="371"/>
                    </a:cubicBezTo>
                    <a:cubicBezTo>
                      <a:pt x="514" y="313"/>
                      <a:pt x="333" y="209"/>
                      <a:pt x="331" y="208"/>
                    </a:cubicBezTo>
                    <a:cubicBezTo>
                      <a:pt x="324" y="204"/>
                      <a:pt x="317" y="202"/>
                      <a:pt x="309" y="202"/>
                    </a:cubicBezTo>
                    <a:cubicBezTo>
                      <a:pt x="294" y="202"/>
                      <a:pt x="279" y="210"/>
                      <a:pt x="271" y="224"/>
                    </a:cubicBezTo>
                    <a:cubicBezTo>
                      <a:pt x="12" y="673"/>
                      <a:pt x="12" y="673"/>
                      <a:pt x="12" y="673"/>
                    </a:cubicBezTo>
                    <a:cubicBezTo>
                      <a:pt x="0" y="694"/>
                      <a:pt x="7" y="721"/>
                      <a:pt x="28" y="733"/>
                    </a:cubicBezTo>
                    <a:cubicBezTo>
                      <a:pt x="30" y="735"/>
                      <a:pt x="211" y="839"/>
                      <a:pt x="311" y="897"/>
                    </a:cubicBezTo>
                    <a:cubicBezTo>
                      <a:pt x="211" y="955"/>
                      <a:pt x="30" y="1059"/>
                      <a:pt x="28" y="1061"/>
                    </a:cubicBezTo>
                    <a:cubicBezTo>
                      <a:pt x="7" y="1073"/>
                      <a:pt x="0" y="1100"/>
                      <a:pt x="12" y="1121"/>
                    </a:cubicBezTo>
                    <a:cubicBezTo>
                      <a:pt x="271" y="1570"/>
                      <a:pt x="271" y="1570"/>
                      <a:pt x="271" y="1570"/>
                    </a:cubicBezTo>
                    <a:cubicBezTo>
                      <a:pt x="279" y="1584"/>
                      <a:pt x="294" y="1592"/>
                      <a:pt x="309" y="1592"/>
                    </a:cubicBezTo>
                    <a:cubicBezTo>
                      <a:pt x="317" y="1592"/>
                      <a:pt x="324" y="1590"/>
                      <a:pt x="331" y="1586"/>
                    </a:cubicBezTo>
                    <a:cubicBezTo>
                      <a:pt x="333" y="1585"/>
                      <a:pt x="514" y="1481"/>
                      <a:pt x="614" y="1423"/>
                    </a:cubicBezTo>
                    <a:cubicBezTo>
                      <a:pt x="615" y="1539"/>
                      <a:pt x="615" y="1747"/>
                      <a:pt x="615" y="1750"/>
                    </a:cubicBezTo>
                    <a:cubicBezTo>
                      <a:pt x="615" y="1774"/>
                      <a:pt x="634" y="1794"/>
                      <a:pt x="659" y="1794"/>
                    </a:cubicBezTo>
                    <a:cubicBezTo>
                      <a:pt x="1177" y="1794"/>
                      <a:pt x="1177" y="1794"/>
                      <a:pt x="1177" y="1794"/>
                    </a:cubicBezTo>
                    <a:cubicBezTo>
                      <a:pt x="1202" y="1794"/>
                      <a:pt x="1221" y="1774"/>
                      <a:pt x="1221" y="1750"/>
                    </a:cubicBezTo>
                    <a:cubicBezTo>
                      <a:pt x="1221" y="1747"/>
                      <a:pt x="1221" y="1539"/>
                      <a:pt x="1222" y="1423"/>
                    </a:cubicBezTo>
                    <a:cubicBezTo>
                      <a:pt x="1322" y="1481"/>
                      <a:pt x="1503" y="1585"/>
                      <a:pt x="1505" y="1586"/>
                    </a:cubicBezTo>
                    <a:cubicBezTo>
                      <a:pt x="1512" y="1590"/>
                      <a:pt x="1519" y="1592"/>
                      <a:pt x="1527" y="1592"/>
                    </a:cubicBezTo>
                    <a:cubicBezTo>
                      <a:pt x="1542" y="1592"/>
                      <a:pt x="1557" y="1584"/>
                      <a:pt x="1565" y="1570"/>
                    </a:cubicBezTo>
                    <a:cubicBezTo>
                      <a:pt x="1824" y="1121"/>
                      <a:pt x="1824" y="1121"/>
                      <a:pt x="1824" y="1121"/>
                    </a:cubicBezTo>
                    <a:cubicBezTo>
                      <a:pt x="1836" y="1100"/>
                      <a:pt x="1829" y="1073"/>
                      <a:pt x="1808" y="1061"/>
                    </a:cubicBezTo>
                    <a:cubicBezTo>
                      <a:pt x="1806" y="1059"/>
                      <a:pt x="1625" y="955"/>
                      <a:pt x="1525" y="897"/>
                    </a:cubicBezTo>
                    <a:cubicBezTo>
                      <a:pt x="1625" y="839"/>
                      <a:pt x="1806" y="735"/>
                      <a:pt x="1808" y="733"/>
                    </a:cubicBezTo>
                    <a:cubicBezTo>
                      <a:pt x="1829" y="721"/>
                      <a:pt x="1836" y="694"/>
                      <a:pt x="1824" y="673"/>
                    </a:cubicBezTo>
                    <a:cubicBezTo>
                      <a:pt x="1565" y="224"/>
                      <a:pt x="1565" y="224"/>
                      <a:pt x="1565" y="224"/>
                    </a:cubicBezTo>
                    <a:cubicBezTo>
                      <a:pt x="1557" y="210"/>
                      <a:pt x="1542" y="202"/>
                      <a:pt x="1527" y="202"/>
                    </a:cubicBezTo>
                    <a:cubicBezTo>
                      <a:pt x="1519" y="202"/>
                      <a:pt x="1512" y="204"/>
                      <a:pt x="1505" y="208"/>
                    </a:cubicBezTo>
                    <a:cubicBezTo>
                      <a:pt x="1503" y="209"/>
                      <a:pt x="1322" y="313"/>
                      <a:pt x="1222" y="371"/>
                    </a:cubicBezTo>
                    <a:cubicBezTo>
                      <a:pt x="1221" y="255"/>
                      <a:pt x="1221" y="47"/>
                      <a:pt x="1221" y="44"/>
                    </a:cubicBezTo>
                    <a:cubicBezTo>
                      <a:pt x="1221" y="20"/>
                      <a:pt x="1202" y="0"/>
                      <a:pt x="1177"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3"/>
              <p:cNvSpPr>
                <a:spLocks/>
              </p:cNvSpPr>
              <p:nvPr/>
            </p:nvSpPr>
            <p:spPr bwMode="auto">
              <a:xfrm>
                <a:off x="5519927" y="2850261"/>
                <a:ext cx="1150621" cy="1155954"/>
              </a:xfrm>
              <a:custGeom>
                <a:avLst/>
                <a:gdLst>
                  <a:gd name="T0" fmla="*/ 1309 w 1612"/>
                  <a:gd name="T1" fmla="*/ 767 h 1618"/>
                  <a:gd name="T2" fmla="*/ 1609 w 1612"/>
                  <a:gd name="T3" fmla="*/ 583 h 1618"/>
                  <a:gd name="T4" fmla="*/ 1441 w 1612"/>
                  <a:gd name="T5" fmla="*/ 291 h 1618"/>
                  <a:gd name="T6" fmla="*/ 1404 w 1612"/>
                  <a:gd name="T7" fmla="*/ 227 h 1618"/>
                  <a:gd name="T8" fmla="*/ 1326 w 1612"/>
                  <a:gd name="T9" fmla="*/ 260 h 1618"/>
                  <a:gd name="T10" fmla="*/ 1094 w 1612"/>
                  <a:gd name="T11" fmla="*/ 394 h 1618"/>
                  <a:gd name="T12" fmla="*/ 1021 w 1612"/>
                  <a:gd name="T13" fmla="*/ 84 h 1618"/>
                  <a:gd name="T14" fmla="*/ 1011 w 1612"/>
                  <a:gd name="T15" fmla="*/ 0 h 1618"/>
                  <a:gd name="T16" fmla="*/ 591 w 1612"/>
                  <a:gd name="T17" fmla="*/ 10 h 1618"/>
                  <a:gd name="T18" fmla="*/ 591 w 1612"/>
                  <a:gd name="T19" fmla="*/ 352 h 1618"/>
                  <a:gd name="T20" fmla="*/ 286 w 1612"/>
                  <a:gd name="T21" fmla="*/ 260 h 1618"/>
                  <a:gd name="T22" fmla="*/ 222 w 1612"/>
                  <a:gd name="T23" fmla="*/ 223 h 1618"/>
                  <a:gd name="T24" fmla="*/ 171 w 1612"/>
                  <a:gd name="T25" fmla="*/ 291 h 1618"/>
                  <a:gd name="T26" fmla="*/ 40 w 1612"/>
                  <a:gd name="T27" fmla="*/ 518 h 1618"/>
                  <a:gd name="T28" fmla="*/ 3 w 1612"/>
                  <a:gd name="T29" fmla="*/ 583 h 1618"/>
                  <a:gd name="T30" fmla="*/ 237 w 1612"/>
                  <a:gd name="T31" fmla="*/ 729 h 1618"/>
                  <a:gd name="T32" fmla="*/ 303 w 1612"/>
                  <a:gd name="T33" fmla="*/ 851 h 1618"/>
                  <a:gd name="T34" fmla="*/ 71 w 1612"/>
                  <a:gd name="T35" fmla="*/ 985 h 1618"/>
                  <a:gd name="T36" fmla="*/ 7 w 1612"/>
                  <a:gd name="T37" fmla="*/ 1022 h 1618"/>
                  <a:gd name="T38" fmla="*/ 40 w 1612"/>
                  <a:gd name="T39" fmla="*/ 1100 h 1618"/>
                  <a:gd name="T40" fmla="*/ 171 w 1612"/>
                  <a:gd name="T41" fmla="*/ 1327 h 1618"/>
                  <a:gd name="T42" fmla="*/ 208 w 1612"/>
                  <a:gd name="T43" fmla="*/ 1391 h 1618"/>
                  <a:gd name="T44" fmla="*/ 337 w 1612"/>
                  <a:gd name="T45" fmla="*/ 1329 h 1618"/>
                  <a:gd name="T46" fmla="*/ 591 w 1612"/>
                  <a:gd name="T47" fmla="*/ 1266 h 1618"/>
                  <a:gd name="T48" fmla="*/ 591 w 1612"/>
                  <a:gd name="T49" fmla="*/ 1608 h 1618"/>
                  <a:gd name="T50" fmla="*/ 675 w 1612"/>
                  <a:gd name="T51" fmla="*/ 1618 h 1618"/>
                  <a:gd name="T52" fmla="*/ 1011 w 1612"/>
                  <a:gd name="T53" fmla="*/ 1618 h 1618"/>
                  <a:gd name="T54" fmla="*/ 1021 w 1612"/>
                  <a:gd name="T55" fmla="*/ 1534 h 1618"/>
                  <a:gd name="T56" fmla="*/ 1094 w 1612"/>
                  <a:gd name="T57" fmla="*/ 1224 h 1618"/>
                  <a:gd name="T58" fmla="*/ 1390 w 1612"/>
                  <a:gd name="T59" fmla="*/ 1395 h 1618"/>
                  <a:gd name="T60" fmla="*/ 1441 w 1612"/>
                  <a:gd name="T61" fmla="*/ 1327 h 1618"/>
                  <a:gd name="T62" fmla="*/ 1446 w 1612"/>
                  <a:gd name="T63" fmla="*/ 1318 h 1618"/>
                  <a:gd name="T64" fmla="*/ 1605 w 1612"/>
                  <a:gd name="T65" fmla="*/ 102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2" h="1618">
                    <a:moveTo>
                      <a:pt x="1309" y="851"/>
                    </a:moveTo>
                    <a:cubicBezTo>
                      <a:pt x="1269" y="828"/>
                      <a:pt x="1269" y="790"/>
                      <a:pt x="1309" y="767"/>
                    </a:cubicBezTo>
                    <a:cubicBezTo>
                      <a:pt x="1605" y="596"/>
                      <a:pt x="1605" y="596"/>
                      <a:pt x="1605" y="596"/>
                    </a:cubicBezTo>
                    <a:cubicBezTo>
                      <a:pt x="1610" y="593"/>
                      <a:pt x="1612" y="587"/>
                      <a:pt x="1609" y="583"/>
                    </a:cubicBezTo>
                    <a:cubicBezTo>
                      <a:pt x="1516" y="421"/>
                      <a:pt x="1516" y="421"/>
                      <a:pt x="1516" y="421"/>
                    </a:cubicBezTo>
                    <a:cubicBezTo>
                      <a:pt x="1441" y="291"/>
                      <a:pt x="1441" y="291"/>
                      <a:pt x="1441" y="291"/>
                    </a:cubicBezTo>
                    <a:cubicBezTo>
                      <a:pt x="1441" y="291"/>
                      <a:pt x="1441" y="291"/>
                      <a:pt x="1441" y="291"/>
                    </a:cubicBezTo>
                    <a:cubicBezTo>
                      <a:pt x="1404" y="227"/>
                      <a:pt x="1404" y="227"/>
                      <a:pt x="1404" y="227"/>
                    </a:cubicBezTo>
                    <a:cubicBezTo>
                      <a:pt x="1401" y="222"/>
                      <a:pt x="1395" y="220"/>
                      <a:pt x="1390" y="223"/>
                    </a:cubicBezTo>
                    <a:cubicBezTo>
                      <a:pt x="1326" y="260"/>
                      <a:pt x="1326" y="260"/>
                      <a:pt x="1326" y="260"/>
                    </a:cubicBezTo>
                    <a:cubicBezTo>
                      <a:pt x="1326" y="260"/>
                      <a:pt x="1326" y="260"/>
                      <a:pt x="1326" y="260"/>
                    </a:cubicBezTo>
                    <a:cubicBezTo>
                      <a:pt x="1094" y="394"/>
                      <a:pt x="1094" y="394"/>
                      <a:pt x="1094" y="394"/>
                    </a:cubicBezTo>
                    <a:cubicBezTo>
                      <a:pt x="1054" y="417"/>
                      <a:pt x="1021" y="398"/>
                      <a:pt x="1021" y="352"/>
                    </a:cubicBezTo>
                    <a:cubicBezTo>
                      <a:pt x="1021" y="84"/>
                      <a:pt x="1021" y="84"/>
                      <a:pt x="1021" y="84"/>
                    </a:cubicBezTo>
                    <a:cubicBezTo>
                      <a:pt x="1021" y="10"/>
                      <a:pt x="1021" y="10"/>
                      <a:pt x="1021" y="10"/>
                    </a:cubicBezTo>
                    <a:cubicBezTo>
                      <a:pt x="1021" y="5"/>
                      <a:pt x="1017" y="0"/>
                      <a:pt x="1011" y="0"/>
                    </a:cubicBezTo>
                    <a:cubicBezTo>
                      <a:pt x="601" y="0"/>
                      <a:pt x="601" y="0"/>
                      <a:pt x="601" y="0"/>
                    </a:cubicBezTo>
                    <a:cubicBezTo>
                      <a:pt x="595" y="0"/>
                      <a:pt x="591" y="5"/>
                      <a:pt x="591" y="10"/>
                    </a:cubicBezTo>
                    <a:cubicBezTo>
                      <a:pt x="591" y="84"/>
                      <a:pt x="591" y="84"/>
                      <a:pt x="591" y="84"/>
                    </a:cubicBezTo>
                    <a:cubicBezTo>
                      <a:pt x="591" y="352"/>
                      <a:pt x="591" y="352"/>
                      <a:pt x="591" y="352"/>
                    </a:cubicBezTo>
                    <a:cubicBezTo>
                      <a:pt x="591" y="398"/>
                      <a:pt x="558" y="417"/>
                      <a:pt x="518" y="394"/>
                    </a:cubicBezTo>
                    <a:cubicBezTo>
                      <a:pt x="286" y="260"/>
                      <a:pt x="286" y="260"/>
                      <a:pt x="286" y="260"/>
                    </a:cubicBezTo>
                    <a:cubicBezTo>
                      <a:pt x="286" y="260"/>
                      <a:pt x="286" y="260"/>
                      <a:pt x="286" y="260"/>
                    </a:cubicBezTo>
                    <a:cubicBezTo>
                      <a:pt x="222" y="223"/>
                      <a:pt x="222" y="223"/>
                      <a:pt x="222" y="223"/>
                    </a:cubicBezTo>
                    <a:cubicBezTo>
                      <a:pt x="217" y="220"/>
                      <a:pt x="211" y="222"/>
                      <a:pt x="208" y="227"/>
                    </a:cubicBezTo>
                    <a:cubicBezTo>
                      <a:pt x="171" y="291"/>
                      <a:pt x="171" y="291"/>
                      <a:pt x="171" y="291"/>
                    </a:cubicBezTo>
                    <a:cubicBezTo>
                      <a:pt x="171" y="291"/>
                      <a:pt x="171" y="291"/>
                      <a:pt x="171" y="291"/>
                    </a:cubicBezTo>
                    <a:cubicBezTo>
                      <a:pt x="40" y="518"/>
                      <a:pt x="40" y="518"/>
                      <a:pt x="40" y="518"/>
                    </a:cubicBezTo>
                    <a:cubicBezTo>
                      <a:pt x="40" y="518"/>
                      <a:pt x="40" y="518"/>
                      <a:pt x="40" y="518"/>
                    </a:cubicBezTo>
                    <a:cubicBezTo>
                      <a:pt x="3" y="583"/>
                      <a:pt x="3" y="583"/>
                      <a:pt x="3" y="583"/>
                    </a:cubicBezTo>
                    <a:cubicBezTo>
                      <a:pt x="0" y="587"/>
                      <a:pt x="2" y="593"/>
                      <a:pt x="7" y="596"/>
                    </a:cubicBezTo>
                    <a:cubicBezTo>
                      <a:pt x="237" y="729"/>
                      <a:pt x="237" y="729"/>
                      <a:pt x="237" y="729"/>
                    </a:cubicBezTo>
                    <a:cubicBezTo>
                      <a:pt x="303" y="767"/>
                      <a:pt x="303" y="767"/>
                      <a:pt x="303" y="767"/>
                    </a:cubicBezTo>
                    <a:cubicBezTo>
                      <a:pt x="343" y="790"/>
                      <a:pt x="343" y="828"/>
                      <a:pt x="303" y="851"/>
                    </a:cubicBezTo>
                    <a:cubicBezTo>
                      <a:pt x="171" y="927"/>
                      <a:pt x="171" y="927"/>
                      <a:pt x="171" y="927"/>
                    </a:cubicBezTo>
                    <a:cubicBezTo>
                      <a:pt x="71" y="985"/>
                      <a:pt x="71" y="985"/>
                      <a:pt x="71" y="985"/>
                    </a:cubicBezTo>
                    <a:cubicBezTo>
                      <a:pt x="71" y="985"/>
                      <a:pt x="71" y="985"/>
                      <a:pt x="71" y="985"/>
                    </a:cubicBezTo>
                    <a:cubicBezTo>
                      <a:pt x="7" y="1022"/>
                      <a:pt x="7" y="1022"/>
                      <a:pt x="7" y="1022"/>
                    </a:cubicBezTo>
                    <a:cubicBezTo>
                      <a:pt x="2" y="1025"/>
                      <a:pt x="0" y="1031"/>
                      <a:pt x="3" y="1035"/>
                    </a:cubicBezTo>
                    <a:cubicBezTo>
                      <a:pt x="40" y="1100"/>
                      <a:pt x="40" y="1100"/>
                      <a:pt x="40" y="1100"/>
                    </a:cubicBezTo>
                    <a:cubicBezTo>
                      <a:pt x="40" y="1100"/>
                      <a:pt x="40" y="1100"/>
                      <a:pt x="40" y="1100"/>
                    </a:cubicBezTo>
                    <a:cubicBezTo>
                      <a:pt x="171" y="1327"/>
                      <a:pt x="171" y="1327"/>
                      <a:pt x="171" y="1327"/>
                    </a:cubicBezTo>
                    <a:cubicBezTo>
                      <a:pt x="171" y="1327"/>
                      <a:pt x="171" y="1327"/>
                      <a:pt x="171" y="1327"/>
                    </a:cubicBezTo>
                    <a:cubicBezTo>
                      <a:pt x="208" y="1391"/>
                      <a:pt x="208" y="1391"/>
                      <a:pt x="208" y="1391"/>
                    </a:cubicBezTo>
                    <a:cubicBezTo>
                      <a:pt x="211" y="1396"/>
                      <a:pt x="217" y="1398"/>
                      <a:pt x="222" y="1395"/>
                    </a:cubicBezTo>
                    <a:cubicBezTo>
                      <a:pt x="337" y="1329"/>
                      <a:pt x="337" y="1329"/>
                      <a:pt x="337" y="1329"/>
                    </a:cubicBezTo>
                    <a:cubicBezTo>
                      <a:pt x="518" y="1224"/>
                      <a:pt x="518" y="1224"/>
                      <a:pt x="518" y="1224"/>
                    </a:cubicBezTo>
                    <a:cubicBezTo>
                      <a:pt x="558" y="1201"/>
                      <a:pt x="591" y="1220"/>
                      <a:pt x="591" y="1266"/>
                    </a:cubicBezTo>
                    <a:cubicBezTo>
                      <a:pt x="591" y="1534"/>
                      <a:pt x="591" y="1534"/>
                      <a:pt x="591" y="1534"/>
                    </a:cubicBezTo>
                    <a:cubicBezTo>
                      <a:pt x="591" y="1608"/>
                      <a:pt x="591" y="1608"/>
                      <a:pt x="591" y="1608"/>
                    </a:cubicBezTo>
                    <a:cubicBezTo>
                      <a:pt x="591" y="1613"/>
                      <a:pt x="595" y="1618"/>
                      <a:pt x="601" y="1618"/>
                    </a:cubicBezTo>
                    <a:cubicBezTo>
                      <a:pt x="675" y="1618"/>
                      <a:pt x="675" y="1618"/>
                      <a:pt x="675" y="1618"/>
                    </a:cubicBezTo>
                    <a:cubicBezTo>
                      <a:pt x="937" y="1618"/>
                      <a:pt x="937" y="1618"/>
                      <a:pt x="937" y="1618"/>
                    </a:cubicBezTo>
                    <a:cubicBezTo>
                      <a:pt x="1011" y="1618"/>
                      <a:pt x="1011" y="1618"/>
                      <a:pt x="1011" y="1618"/>
                    </a:cubicBezTo>
                    <a:cubicBezTo>
                      <a:pt x="1017" y="1618"/>
                      <a:pt x="1021" y="1613"/>
                      <a:pt x="1021" y="1608"/>
                    </a:cubicBezTo>
                    <a:cubicBezTo>
                      <a:pt x="1021" y="1534"/>
                      <a:pt x="1021" y="1534"/>
                      <a:pt x="1021" y="1534"/>
                    </a:cubicBezTo>
                    <a:cubicBezTo>
                      <a:pt x="1021" y="1266"/>
                      <a:pt x="1021" y="1266"/>
                      <a:pt x="1021" y="1266"/>
                    </a:cubicBezTo>
                    <a:cubicBezTo>
                      <a:pt x="1021" y="1220"/>
                      <a:pt x="1054" y="1201"/>
                      <a:pt x="1094" y="1224"/>
                    </a:cubicBezTo>
                    <a:cubicBezTo>
                      <a:pt x="1275" y="1329"/>
                      <a:pt x="1275" y="1329"/>
                      <a:pt x="1275" y="1329"/>
                    </a:cubicBezTo>
                    <a:cubicBezTo>
                      <a:pt x="1390" y="1395"/>
                      <a:pt x="1390" y="1395"/>
                      <a:pt x="1390" y="1395"/>
                    </a:cubicBezTo>
                    <a:cubicBezTo>
                      <a:pt x="1395" y="1398"/>
                      <a:pt x="1401" y="1396"/>
                      <a:pt x="1404" y="1391"/>
                    </a:cubicBezTo>
                    <a:cubicBezTo>
                      <a:pt x="1441" y="1327"/>
                      <a:pt x="1441" y="1327"/>
                      <a:pt x="1441" y="1327"/>
                    </a:cubicBezTo>
                    <a:cubicBezTo>
                      <a:pt x="1441" y="1327"/>
                      <a:pt x="1441" y="1327"/>
                      <a:pt x="1441" y="1327"/>
                    </a:cubicBezTo>
                    <a:cubicBezTo>
                      <a:pt x="1446" y="1318"/>
                      <a:pt x="1446" y="1318"/>
                      <a:pt x="1446" y="1318"/>
                    </a:cubicBezTo>
                    <a:cubicBezTo>
                      <a:pt x="1609" y="1035"/>
                      <a:pt x="1609" y="1035"/>
                      <a:pt x="1609" y="1035"/>
                    </a:cubicBezTo>
                    <a:cubicBezTo>
                      <a:pt x="1612" y="1031"/>
                      <a:pt x="1610" y="1025"/>
                      <a:pt x="1605" y="1022"/>
                    </a:cubicBezTo>
                    <a:lnTo>
                      <a:pt x="1309" y="851"/>
                    </a:ln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a:grpSpLocks noChangeAspect="1"/>
          </p:cNvGrpSpPr>
          <p:nvPr/>
        </p:nvGrpSpPr>
        <p:grpSpPr>
          <a:xfrm>
            <a:off x="8320437" y="2152591"/>
            <a:ext cx="362912" cy="362562"/>
            <a:chOff x="6464300" y="2606675"/>
            <a:chExt cx="1646238" cy="1644650"/>
          </a:xfrm>
        </p:grpSpPr>
        <p:sp>
          <p:nvSpPr>
            <p:cNvPr id="3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6729413" y="2881312"/>
              <a:ext cx="1146175" cy="1125538"/>
              <a:chOff x="6729413" y="2881312"/>
              <a:chExt cx="1146175" cy="1125538"/>
            </a:xfrm>
          </p:grpSpPr>
          <p:sp>
            <p:nvSpPr>
              <p:cNvPr id="33" name="Freeform 32"/>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5" name="Group 34"/>
          <p:cNvGrpSpPr>
            <a:grpSpLocks noChangeAspect="1"/>
          </p:cNvGrpSpPr>
          <p:nvPr/>
        </p:nvGrpSpPr>
        <p:grpSpPr>
          <a:xfrm>
            <a:off x="5016572" y="3737659"/>
            <a:ext cx="362562" cy="362562"/>
            <a:chOff x="5272088" y="2605088"/>
            <a:chExt cx="1647825" cy="1647825"/>
          </a:xfrm>
        </p:grpSpPr>
        <p:sp>
          <p:nvSpPr>
            <p:cNvPr id="36" name="AutoShape 75"/>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5443538" y="2757488"/>
              <a:ext cx="1306513" cy="1322388"/>
              <a:chOff x="5443538" y="2757488"/>
              <a:chExt cx="1306513" cy="1322388"/>
            </a:xfrm>
          </p:grpSpPr>
          <p:sp>
            <p:nvSpPr>
              <p:cNvPr id="38" name="Freeform 37"/>
              <p:cNvSpPr>
                <a:spLocks noChangeArrowheads="1"/>
              </p:cNvSpPr>
              <p:nvPr/>
            </p:nvSpPr>
            <p:spPr bwMode="auto">
              <a:xfrm>
                <a:off x="5443538" y="2757488"/>
                <a:ext cx="1306513" cy="1322388"/>
              </a:xfrm>
              <a:custGeom>
                <a:avLst/>
                <a:gdLst>
                  <a:gd name="connsiteX0" fmla="*/ 1221581 w 1306513"/>
                  <a:gd name="connsiteY0" fmla="*/ 1185863 h 1322388"/>
                  <a:gd name="connsiteX1" fmla="*/ 1168399 w 1306513"/>
                  <a:gd name="connsiteY1" fmla="*/ 1239045 h 1322388"/>
                  <a:gd name="connsiteX2" fmla="*/ 1221581 w 1306513"/>
                  <a:gd name="connsiteY2" fmla="*/ 1292227 h 1322388"/>
                  <a:gd name="connsiteX3" fmla="*/ 1274763 w 1306513"/>
                  <a:gd name="connsiteY3" fmla="*/ 1239045 h 1322388"/>
                  <a:gd name="connsiteX4" fmla="*/ 1221581 w 1306513"/>
                  <a:gd name="connsiteY4" fmla="*/ 1185863 h 1322388"/>
                  <a:gd name="connsiteX5" fmla="*/ 541338 w 1306513"/>
                  <a:gd name="connsiteY5" fmla="*/ 1185863 h 1322388"/>
                  <a:gd name="connsiteX6" fmla="*/ 488950 w 1306513"/>
                  <a:gd name="connsiteY6" fmla="*/ 1239045 h 1322388"/>
                  <a:gd name="connsiteX7" fmla="*/ 541338 w 1306513"/>
                  <a:gd name="connsiteY7" fmla="*/ 1292227 h 1322388"/>
                  <a:gd name="connsiteX8" fmla="*/ 593726 w 1306513"/>
                  <a:gd name="connsiteY8" fmla="*/ 1239045 h 1322388"/>
                  <a:gd name="connsiteX9" fmla="*/ 541338 w 1306513"/>
                  <a:gd name="connsiteY9" fmla="*/ 1185863 h 1322388"/>
                  <a:gd name="connsiteX10" fmla="*/ 86520 w 1306513"/>
                  <a:gd name="connsiteY10" fmla="*/ 1185863 h 1322388"/>
                  <a:gd name="connsiteX11" fmla="*/ 33338 w 1306513"/>
                  <a:gd name="connsiteY11" fmla="*/ 1239045 h 1322388"/>
                  <a:gd name="connsiteX12" fmla="*/ 86520 w 1306513"/>
                  <a:gd name="connsiteY12" fmla="*/ 1292227 h 1322388"/>
                  <a:gd name="connsiteX13" fmla="*/ 139702 w 1306513"/>
                  <a:gd name="connsiteY13" fmla="*/ 1239045 h 1322388"/>
                  <a:gd name="connsiteX14" fmla="*/ 86520 w 1306513"/>
                  <a:gd name="connsiteY14" fmla="*/ 1185863 h 1322388"/>
                  <a:gd name="connsiteX15" fmla="*/ 1221581 w 1306513"/>
                  <a:gd name="connsiteY15" fmla="*/ 1155700 h 1322388"/>
                  <a:gd name="connsiteX16" fmla="*/ 1306513 w 1306513"/>
                  <a:gd name="connsiteY16" fmla="*/ 1239044 h 1322388"/>
                  <a:gd name="connsiteX17" fmla="*/ 1221581 w 1306513"/>
                  <a:gd name="connsiteY17" fmla="*/ 1322388 h 1322388"/>
                  <a:gd name="connsiteX18" fmla="*/ 1136649 w 1306513"/>
                  <a:gd name="connsiteY18" fmla="*/ 1239044 h 1322388"/>
                  <a:gd name="connsiteX19" fmla="*/ 1221581 w 1306513"/>
                  <a:gd name="connsiteY19" fmla="*/ 1155700 h 1322388"/>
                  <a:gd name="connsiteX20" fmla="*/ 540544 w 1306513"/>
                  <a:gd name="connsiteY20" fmla="*/ 1155700 h 1322388"/>
                  <a:gd name="connsiteX21" fmla="*/ 623888 w 1306513"/>
                  <a:gd name="connsiteY21" fmla="*/ 1239044 h 1322388"/>
                  <a:gd name="connsiteX22" fmla="*/ 540544 w 1306513"/>
                  <a:gd name="connsiteY22" fmla="*/ 1322388 h 1322388"/>
                  <a:gd name="connsiteX23" fmla="*/ 457200 w 1306513"/>
                  <a:gd name="connsiteY23" fmla="*/ 1239044 h 1322388"/>
                  <a:gd name="connsiteX24" fmla="*/ 540544 w 1306513"/>
                  <a:gd name="connsiteY24" fmla="*/ 1155700 h 1322388"/>
                  <a:gd name="connsiteX25" fmla="*/ 314769 w 1306513"/>
                  <a:gd name="connsiteY25" fmla="*/ 1155700 h 1322388"/>
                  <a:gd name="connsiteX26" fmla="*/ 330201 w 1306513"/>
                  <a:gd name="connsiteY26" fmla="*/ 1171372 h 1322388"/>
                  <a:gd name="connsiteX27" fmla="*/ 330201 w 1306513"/>
                  <a:gd name="connsiteY27" fmla="*/ 1306717 h 1322388"/>
                  <a:gd name="connsiteX28" fmla="*/ 314769 w 1306513"/>
                  <a:gd name="connsiteY28" fmla="*/ 1322388 h 1322388"/>
                  <a:gd name="connsiteX29" fmla="*/ 300038 w 1306513"/>
                  <a:gd name="connsiteY29" fmla="*/ 1306717 h 1322388"/>
                  <a:gd name="connsiteX30" fmla="*/ 300038 w 1306513"/>
                  <a:gd name="connsiteY30" fmla="*/ 1171372 h 1322388"/>
                  <a:gd name="connsiteX31" fmla="*/ 314769 w 1306513"/>
                  <a:gd name="connsiteY31" fmla="*/ 1155700 h 1322388"/>
                  <a:gd name="connsiteX32" fmla="*/ 86519 w 1306513"/>
                  <a:gd name="connsiteY32" fmla="*/ 1155700 h 1322388"/>
                  <a:gd name="connsiteX33" fmla="*/ 169863 w 1306513"/>
                  <a:gd name="connsiteY33" fmla="*/ 1239044 h 1322388"/>
                  <a:gd name="connsiteX34" fmla="*/ 86519 w 1306513"/>
                  <a:gd name="connsiteY34" fmla="*/ 1322388 h 1322388"/>
                  <a:gd name="connsiteX35" fmla="*/ 3175 w 1306513"/>
                  <a:gd name="connsiteY35" fmla="*/ 1239044 h 1322388"/>
                  <a:gd name="connsiteX36" fmla="*/ 86519 w 1306513"/>
                  <a:gd name="connsiteY36" fmla="*/ 1155700 h 1322388"/>
                  <a:gd name="connsiteX37" fmla="*/ 1221581 w 1306513"/>
                  <a:gd name="connsiteY37" fmla="*/ 960438 h 1322388"/>
                  <a:gd name="connsiteX38" fmla="*/ 1168399 w 1306513"/>
                  <a:gd name="connsiteY38" fmla="*/ 1012032 h 1322388"/>
                  <a:gd name="connsiteX39" fmla="*/ 1221581 w 1306513"/>
                  <a:gd name="connsiteY39" fmla="*/ 1063626 h 1322388"/>
                  <a:gd name="connsiteX40" fmla="*/ 1274763 w 1306513"/>
                  <a:gd name="connsiteY40" fmla="*/ 1012032 h 1322388"/>
                  <a:gd name="connsiteX41" fmla="*/ 1221581 w 1306513"/>
                  <a:gd name="connsiteY41" fmla="*/ 960438 h 1322388"/>
                  <a:gd name="connsiteX42" fmla="*/ 541338 w 1306513"/>
                  <a:gd name="connsiteY42" fmla="*/ 960438 h 1322388"/>
                  <a:gd name="connsiteX43" fmla="*/ 488950 w 1306513"/>
                  <a:gd name="connsiteY43" fmla="*/ 1012032 h 1322388"/>
                  <a:gd name="connsiteX44" fmla="*/ 541338 w 1306513"/>
                  <a:gd name="connsiteY44" fmla="*/ 1063626 h 1322388"/>
                  <a:gd name="connsiteX45" fmla="*/ 593726 w 1306513"/>
                  <a:gd name="connsiteY45" fmla="*/ 1012032 h 1322388"/>
                  <a:gd name="connsiteX46" fmla="*/ 541338 w 1306513"/>
                  <a:gd name="connsiteY46" fmla="*/ 960438 h 1322388"/>
                  <a:gd name="connsiteX47" fmla="*/ 86520 w 1306513"/>
                  <a:gd name="connsiteY47" fmla="*/ 960438 h 1322388"/>
                  <a:gd name="connsiteX48" fmla="*/ 33338 w 1306513"/>
                  <a:gd name="connsiteY48" fmla="*/ 1012032 h 1322388"/>
                  <a:gd name="connsiteX49" fmla="*/ 86520 w 1306513"/>
                  <a:gd name="connsiteY49" fmla="*/ 1063626 h 1322388"/>
                  <a:gd name="connsiteX50" fmla="*/ 139702 w 1306513"/>
                  <a:gd name="connsiteY50" fmla="*/ 1012032 h 1322388"/>
                  <a:gd name="connsiteX51" fmla="*/ 86520 w 1306513"/>
                  <a:gd name="connsiteY51" fmla="*/ 960438 h 1322388"/>
                  <a:gd name="connsiteX52" fmla="*/ 1221581 w 1306513"/>
                  <a:gd name="connsiteY52" fmla="*/ 928688 h 1322388"/>
                  <a:gd name="connsiteX53" fmla="*/ 1306513 w 1306513"/>
                  <a:gd name="connsiteY53" fmla="*/ 1012032 h 1322388"/>
                  <a:gd name="connsiteX54" fmla="*/ 1221581 w 1306513"/>
                  <a:gd name="connsiteY54" fmla="*/ 1095376 h 1322388"/>
                  <a:gd name="connsiteX55" fmla="*/ 1136649 w 1306513"/>
                  <a:gd name="connsiteY55" fmla="*/ 1012032 h 1322388"/>
                  <a:gd name="connsiteX56" fmla="*/ 1221581 w 1306513"/>
                  <a:gd name="connsiteY56" fmla="*/ 928688 h 1322388"/>
                  <a:gd name="connsiteX57" fmla="*/ 540544 w 1306513"/>
                  <a:gd name="connsiteY57" fmla="*/ 928688 h 1322388"/>
                  <a:gd name="connsiteX58" fmla="*/ 623888 w 1306513"/>
                  <a:gd name="connsiteY58" fmla="*/ 1012032 h 1322388"/>
                  <a:gd name="connsiteX59" fmla="*/ 540544 w 1306513"/>
                  <a:gd name="connsiteY59" fmla="*/ 1095376 h 1322388"/>
                  <a:gd name="connsiteX60" fmla="*/ 457200 w 1306513"/>
                  <a:gd name="connsiteY60" fmla="*/ 1012032 h 1322388"/>
                  <a:gd name="connsiteX61" fmla="*/ 540544 w 1306513"/>
                  <a:gd name="connsiteY61" fmla="*/ 928688 h 1322388"/>
                  <a:gd name="connsiteX62" fmla="*/ 314769 w 1306513"/>
                  <a:gd name="connsiteY62" fmla="*/ 928688 h 1322388"/>
                  <a:gd name="connsiteX63" fmla="*/ 330201 w 1306513"/>
                  <a:gd name="connsiteY63" fmla="*/ 944359 h 1322388"/>
                  <a:gd name="connsiteX64" fmla="*/ 330201 w 1306513"/>
                  <a:gd name="connsiteY64" fmla="*/ 1079704 h 1322388"/>
                  <a:gd name="connsiteX65" fmla="*/ 314769 w 1306513"/>
                  <a:gd name="connsiteY65" fmla="*/ 1095376 h 1322388"/>
                  <a:gd name="connsiteX66" fmla="*/ 300038 w 1306513"/>
                  <a:gd name="connsiteY66" fmla="*/ 1079704 h 1322388"/>
                  <a:gd name="connsiteX67" fmla="*/ 300038 w 1306513"/>
                  <a:gd name="connsiteY67" fmla="*/ 944359 h 1322388"/>
                  <a:gd name="connsiteX68" fmla="*/ 314769 w 1306513"/>
                  <a:gd name="connsiteY68" fmla="*/ 928688 h 1322388"/>
                  <a:gd name="connsiteX69" fmla="*/ 86519 w 1306513"/>
                  <a:gd name="connsiteY69" fmla="*/ 928688 h 1322388"/>
                  <a:gd name="connsiteX70" fmla="*/ 169863 w 1306513"/>
                  <a:gd name="connsiteY70" fmla="*/ 1012032 h 1322388"/>
                  <a:gd name="connsiteX71" fmla="*/ 86519 w 1306513"/>
                  <a:gd name="connsiteY71" fmla="*/ 1095376 h 1322388"/>
                  <a:gd name="connsiteX72" fmla="*/ 3175 w 1306513"/>
                  <a:gd name="connsiteY72" fmla="*/ 1012032 h 1322388"/>
                  <a:gd name="connsiteX73" fmla="*/ 86519 w 1306513"/>
                  <a:gd name="connsiteY73" fmla="*/ 928688 h 1322388"/>
                  <a:gd name="connsiteX74" fmla="*/ 957350 w 1306513"/>
                  <a:gd name="connsiteY74" fmla="*/ 731838 h 1322388"/>
                  <a:gd name="connsiteX75" fmla="*/ 906463 w 1306513"/>
                  <a:gd name="connsiteY75" fmla="*/ 783864 h 1322388"/>
                  <a:gd name="connsiteX76" fmla="*/ 957350 w 1306513"/>
                  <a:gd name="connsiteY76" fmla="*/ 836613 h 1322388"/>
                  <a:gd name="connsiteX77" fmla="*/ 1009651 w 1306513"/>
                  <a:gd name="connsiteY77" fmla="*/ 783864 h 1322388"/>
                  <a:gd name="connsiteX78" fmla="*/ 957350 w 1306513"/>
                  <a:gd name="connsiteY78" fmla="*/ 731838 h 1322388"/>
                  <a:gd name="connsiteX79" fmla="*/ 319444 w 1306513"/>
                  <a:gd name="connsiteY79" fmla="*/ 731838 h 1322388"/>
                  <a:gd name="connsiteX80" fmla="*/ 266700 w 1306513"/>
                  <a:gd name="connsiteY80" fmla="*/ 783864 h 1322388"/>
                  <a:gd name="connsiteX81" fmla="*/ 319444 w 1306513"/>
                  <a:gd name="connsiteY81" fmla="*/ 836613 h 1322388"/>
                  <a:gd name="connsiteX82" fmla="*/ 371475 w 1306513"/>
                  <a:gd name="connsiteY82" fmla="*/ 783864 h 1322388"/>
                  <a:gd name="connsiteX83" fmla="*/ 319444 w 1306513"/>
                  <a:gd name="connsiteY83" fmla="*/ 731838 h 1322388"/>
                  <a:gd name="connsiteX84" fmla="*/ 1169988 w 1306513"/>
                  <a:gd name="connsiteY84" fmla="*/ 701675 h 1322388"/>
                  <a:gd name="connsiteX85" fmla="*/ 1185863 w 1306513"/>
                  <a:gd name="connsiteY85" fmla="*/ 716619 h 1322388"/>
                  <a:gd name="connsiteX86" fmla="*/ 1185863 w 1306513"/>
                  <a:gd name="connsiteY86" fmla="*/ 851119 h 1322388"/>
                  <a:gd name="connsiteX87" fmla="*/ 1169988 w 1306513"/>
                  <a:gd name="connsiteY87" fmla="*/ 866775 h 1322388"/>
                  <a:gd name="connsiteX88" fmla="*/ 1154113 w 1306513"/>
                  <a:gd name="connsiteY88" fmla="*/ 851119 h 1322388"/>
                  <a:gd name="connsiteX89" fmla="*/ 1154113 w 1306513"/>
                  <a:gd name="connsiteY89" fmla="*/ 716619 h 1322388"/>
                  <a:gd name="connsiteX90" fmla="*/ 1169988 w 1306513"/>
                  <a:gd name="connsiteY90" fmla="*/ 701675 h 1322388"/>
                  <a:gd name="connsiteX91" fmla="*/ 958057 w 1306513"/>
                  <a:gd name="connsiteY91" fmla="*/ 701675 h 1322388"/>
                  <a:gd name="connsiteX92" fmla="*/ 1041401 w 1306513"/>
                  <a:gd name="connsiteY92" fmla="*/ 784225 h 1322388"/>
                  <a:gd name="connsiteX93" fmla="*/ 958057 w 1306513"/>
                  <a:gd name="connsiteY93" fmla="*/ 866775 h 1322388"/>
                  <a:gd name="connsiteX94" fmla="*/ 874713 w 1306513"/>
                  <a:gd name="connsiteY94" fmla="*/ 784225 h 1322388"/>
                  <a:gd name="connsiteX95" fmla="*/ 958057 w 1306513"/>
                  <a:gd name="connsiteY95" fmla="*/ 701675 h 1322388"/>
                  <a:gd name="connsiteX96" fmla="*/ 745702 w 1306513"/>
                  <a:gd name="connsiteY96" fmla="*/ 701675 h 1322388"/>
                  <a:gd name="connsiteX97" fmla="*/ 762001 w 1306513"/>
                  <a:gd name="connsiteY97" fmla="*/ 716619 h 1322388"/>
                  <a:gd name="connsiteX98" fmla="*/ 762001 w 1306513"/>
                  <a:gd name="connsiteY98" fmla="*/ 851119 h 1322388"/>
                  <a:gd name="connsiteX99" fmla="*/ 745702 w 1306513"/>
                  <a:gd name="connsiteY99" fmla="*/ 866775 h 1322388"/>
                  <a:gd name="connsiteX100" fmla="*/ 728663 w 1306513"/>
                  <a:gd name="connsiteY100" fmla="*/ 851119 h 1322388"/>
                  <a:gd name="connsiteX101" fmla="*/ 728663 w 1306513"/>
                  <a:gd name="connsiteY101" fmla="*/ 716619 h 1322388"/>
                  <a:gd name="connsiteX102" fmla="*/ 745702 w 1306513"/>
                  <a:gd name="connsiteY102" fmla="*/ 701675 h 1322388"/>
                  <a:gd name="connsiteX103" fmla="*/ 547688 w 1306513"/>
                  <a:gd name="connsiteY103" fmla="*/ 701675 h 1322388"/>
                  <a:gd name="connsiteX104" fmla="*/ 563563 w 1306513"/>
                  <a:gd name="connsiteY104" fmla="*/ 716619 h 1322388"/>
                  <a:gd name="connsiteX105" fmla="*/ 563563 w 1306513"/>
                  <a:gd name="connsiteY105" fmla="*/ 851119 h 1322388"/>
                  <a:gd name="connsiteX106" fmla="*/ 547688 w 1306513"/>
                  <a:gd name="connsiteY106" fmla="*/ 866775 h 1322388"/>
                  <a:gd name="connsiteX107" fmla="*/ 531813 w 1306513"/>
                  <a:gd name="connsiteY107" fmla="*/ 851119 h 1322388"/>
                  <a:gd name="connsiteX108" fmla="*/ 531813 w 1306513"/>
                  <a:gd name="connsiteY108" fmla="*/ 716619 h 1322388"/>
                  <a:gd name="connsiteX109" fmla="*/ 547688 w 1306513"/>
                  <a:gd name="connsiteY109" fmla="*/ 701675 h 1322388"/>
                  <a:gd name="connsiteX110" fmla="*/ 319882 w 1306513"/>
                  <a:gd name="connsiteY110" fmla="*/ 701675 h 1322388"/>
                  <a:gd name="connsiteX111" fmla="*/ 403226 w 1306513"/>
                  <a:gd name="connsiteY111" fmla="*/ 784225 h 1322388"/>
                  <a:gd name="connsiteX112" fmla="*/ 319882 w 1306513"/>
                  <a:gd name="connsiteY112" fmla="*/ 866775 h 1322388"/>
                  <a:gd name="connsiteX113" fmla="*/ 236538 w 1306513"/>
                  <a:gd name="connsiteY113" fmla="*/ 784225 h 1322388"/>
                  <a:gd name="connsiteX114" fmla="*/ 319882 w 1306513"/>
                  <a:gd name="connsiteY114" fmla="*/ 701675 h 1322388"/>
                  <a:gd name="connsiteX115" fmla="*/ 139347 w 1306513"/>
                  <a:gd name="connsiteY115" fmla="*/ 701675 h 1322388"/>
                  <a:gd name="connsiteX116" fmla="*/ 155575 w 1306513"/>
                  <a:gd name="connsiteY116" fmla="*/ 716619 h 1322388"/>
                  <a:gd name="connsiteX117" fmla="*/ 155575 w 1306513"/>
                  <a:gd name="connsiteY117" fmla="*/ 851119 h 1322388"/>
                  <a:gd name="connsiteX118" fmla="*/ 139347 w 1306513"/>
                  <a:gd name="connsiteY118" fmla="*/ 866775 h 1322388"/>
                  <a:gd name="connsiteX119" fmla="*/ 123825 w 1306513"/>
                  <a:gd name="connsiteY119" fmla="*/ 851119 h 1322388"/>
                  <a:gd name="connsiteX120" fmla="*/ 123825 w 1306513"/>
                  <a:gd name="connsiteY120" fmla="*/ 716619 h 1322388"/>
                  <a:gd name="connsiteX121" fmla="*/ 139347 w 1306513"/>
                  <a:gd name="connsiteY121" fmla="*/ 701675 h 1322388"/>
                  <a:gd name="connsiteX122" fmla="*/ 15724 w 1306513"/>
                  <a:gd name="connsiteY122" fmla="*/ 0 h 1322388"/>
                  <a:gd name="connsiteX123" fmla="*/ 1290789 w 1306513"/>
                  <a:gd name="connsiteY123" fmla="*/ 0 h 1322388"/>
                  <a:gd name="connsiteX124" fmla="*/ 1306513 w 1306513"/>
                  <a:gd name="connsiteY124" fmla="*/ 15733 h 1322388"/>
                  <a:gd name="connsiteX125" fmla="*/ 1306513 w 1306513"/>
                  <a:gd name="connsiteY125" fmla="*/ 851041 h 1322388"/>
                  <a:gd name="connsiteX126" fmla="*/ 1290789 w 1306513"/>
                  <a:gd name="connsiteY126" fmla="*/ 866775 h 1322388"/>
                  <a:gd name="connsiteX127" fmla="*/ 1275065 w 1306513"/>
                  <a:gd name="connsiteY127" fmla="*/ 851041 h 1322388"/>
                  <a:gd name="connsiteX128" fmla="*/ 1275065 w 1306513"/>
                  <a:gd name="connsiteY128" fmla="*/ 31467 h 1322388"/>
                  <a:gd name="connsiteX129" fmla="*/ 31448 w 1306513"/>
                  <a:gd name="connsiteY129" fmla="*/ 31467 h 1322388"/>
                  <a:gd name="connsiteX130" fmla="*/ 31448 w 1306513"/>
                  <a:gd name="connsiteY130" fmla="*/ 851041 h 1322388"/>
                  <a:gd name="connsiteX131" fmla="*/ 15724 w 1306513"/>
                  <a:gd name="connsiteY131" fmla="*/ 866775 h 1322388"/>
                  <a:gd name="connsiteX132" fmla="*/ 0 w 1306513"/>
                  <a:gd name="connsiteY132" fmla="*/ 851041 h 1322388"/>
                  <a:gd name="connsiteX133" fmla="*/ 0 w 1306513"/>
                  <a:gd name="connsiteY133" fmla="*/ 15733 h 1322388"/>
                  <a:gd name="connsiteX134" fmla="*/ 15724 w 1306513"/>
                  <a:gd name="connsiteY134" fmla="*/ 0 h 132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306513" h="1322388">
                    <a:moveTo>
                      <a:pt x="1221581" y="1185863"/>
                    </a:moveTo>
                    <a:cubicBezTo>
                      <a:pt x="1192209" y="1185863"/>
                      <a:pt x="1168399" y="1209673"/>
                      <a:pt x="1168399" y="1239045"/>
                    </a:cubicBezTo>
                    <a:cubicBezTo>
                      <a:pt x="1168399" y="1268417"/>
                      <a:pt x="1192209" y="1292227"/>
                      <a:pt x="1221581" y="1292227"/>
                    </a:cubicBezTo>
                    <a:cubicBezTo>
                      <a:pt x="1250953" y="1292227"/>
                      <a:pt x="1274763" y="1268417"/>
                      <a:pt x="1274763" y="1239045"/>
                    </a:cubicBezTo>
                    <a:cubicBezTo>
                      <a:pt x="1274763" y="1209673"/>
                      <a:pt x="1250953" y="1185863"/>
                      <a:pt x="1221581" y="1185863"/>
                    </a:cubicBezTo>
                    <a:close/>
                    <a:moveTo>
                      <a:pt x="541338" y="1185863"/>
                    </a:moveTo>
                    <a:cubicBezTo>
                      <a:pt x="512405" y="1185863"/>
                      <a:pt x="488950" y="1209673"/>
                      <a:pt x="488950" y="1239045"/>
                    </a:cubicBezTo>
                    <a:cubicBezTo>
                      <a:pt x="488950" y="1268417"/>
                      <a:pt x="512405" y="1292227"/>
                      <a:pt x="541338" y="1292227"/>
                    </a:cubicBezTo>
                    <a:cubicBezTo>
                      <a:pt x="570271" y="1292227"/>
                      <a:pt x="593726" y="1268417"/>
                      <a:pt x="593726" y="1239045"/>
                    </a:cubicBezTo>
                    <a:cubicBezTo>
                      <a:pt x="593726" y="1209673"/>
                      <a:pt x="570271" y="1185863"/>
                      <a:pt x="541338" y="1185863"/>
                    </a:cubicBezTo>
                    <a:close/>
                    <a:moveTo>
                      <a:pt x="86520" y="1185863"/>
                    </a:moveTo>
                    <a:cubicBezTo>
                      <a:pt x="57148" y="1185863"/>
                      <a:pt x="33338" y="1209673"/>
                      <a:pt x="33338" y="1239045"/>
                    </a:cubicBezTo>
                    <a:cubicBezTo>
                      <a:pt x="33338" y="1268417"/>
                      <a:pt x="57148" y="1292227"/>
                      <a:pt x="86520" y="1292227"/>
                    </a:cubicBezTo>
                    <a:cubicBezTo>
                      <a:pt x="115892" y="1292227"/>
                      <a:pt x="139702" y="1268417"/>
                      <a:pt x="139702" y="1239045"/>
                    </a:cubicBezTo>
                    <a:cubicBezTo>
                      <a:pt x="139702" y="1209673"/>
                      <a:pt x="115892" y="1185863"/>
                      <a:pt x="86520" y="1185863"/>
                    </a:cubicBezTo>
                    <a:close/>
                    <a:moveTo>
                      <a:pt x="1221581" y="1155700"/>
                    </a:moveTo>
                    <a:cubicBezTo>
                      <a:pt x="1268488" y="1155700"/>
                      <a:pt x="1306513" y="1193014"/>
                      <a:pt x="1306513" y="1239044"/>
                    </a:cubicBezTo>
                    <a:cubicBezTo>
                      <a:pt x="1306513" y="1285074"/>
                      <a:pt x="1268488" y="1322388"/>
                      <a:pt x="1221581" y="1322388"/>
                    </a:cubicBezTo>
                    <a:cubicBezTo>
                      <a:pt x="1174674" y="1322388"/>
                      <a:pt x="1136649" y="1285074"/>
                      <a:pt x="1136649" y="1239044"/>
                    </a:cubicBezTo>
                    <a:cubicBezTo>
                      <a:pt x="1136649" y="1193014"/>
                      <a:pt x="1174674" y="1155700"/>
                      <a:pt x="1221581" y="1155700"/>
                    </a:cubicBezTo>
                    <a:close/>
                    <a:moveTo>
                      <a:pt x="540544" y="1155700"/>
                    </a:moveTo>
                    <a:cubicBezTo>
                      <a:pt x="586574" y="1155700"/>
                      <a:pt x="623888" y="1193014"/>
                      <a:pt x="623888" y="1239044"/>
                    </a:cubicBezTo>
                    <a:cubicBezTo>
                      <a:pt x="623888" y="1285074"/>
                      <a:pt x="586574" y="1322388"/>
                      <a:pt x="540544" y="1322388"/>
                    </a:cubicBezTo>
                    <a:cubicBezTo>
                      <a:pt x="494514" y="1322388"/>
                      <a:pt x="457200" y="1285074"/>
                      <a:pt x="457200" y="1239044"/>
                    </a:cubicBezTo>
                    <a:cubicBezTo>
                      <a:pt x="457200" y="1193014"/>
                      <a:pt x="494514" y="1155700"/>
                      <a:pt x="540544" y="1155700"/>
                    </a:cubicBezTo>
                    <a:close/>
                    <a:moveTo>
                      <a:pt x="314769" y="1155700"/>
                    </a:moveTo>
                    <a:cubicBezTo>
                      <a:pt x="323186" y="1155700"/>
                      <a:pt x="330201" y="1162824"/>
                      <a:pt x="330201" y="1171372"/>
                    </a:cubicBezTo>
                    <a:cubicBezTo>
                      <a:pt x="330201" y="1171372"/>
                      <a:pt x="330201" y="1171372"/>
                      <a:pt x="330201" y="1306717"/>
                    </a:cubicBezTo>
                    <a:cubicBezTo>
                      <a:pt x="330201" y="1315265"/>
                      <a:pt x="323186" y="1322388"/>
                      <a:pt x="314769" y="1322388"/>
                    </a:cubicBezTo>
                    <a:cubicBezTo>
                      <a:pt x="307052" y="1322388"/>
                      <a:pt x="300038" y="1315265"/>
                      <a:pt x="300038" y="1306717"/>
                    </a:cubicBezTo>
                    <a:cubicBezTo>
                      <a:pt x="300038" y="1306717"/>
                      <a:pt x="300038" y="1306717"/>
                      <a:pt x="300038" y="1171372"/>
                    </a:cubicBezTo>
                    <a:cubicBezTo>
                      <a:pt x="300038" y="1162824"/>
                      <a:pt x="307052" y="1155700"/>
                      <a:pt x="314769" y="1155700"/>
                    </a:cubicBezTo>
                    <a:close/>
                    <a:moveTo>
                      <a:pt x="86519" y="1155700"/>
                    </a:moveTo>
                    <a:cubicBezTo>
                      <a:pt x="132549" y="1155700"/>
                      <a:pt x="169863" y="1193014"/>
                      <a:pt x="169863" y="1239044"/>
                    </a:cubicBezTo>
                    <a:cubicBezTo>
                      <a:pt x="169863" y="1285074"/>
                      <a:pt x="132549" y="1322388"/>
                      <a:pt x="86519" y="1322388"/>
                    </a:cubicBezTo>
                    <a:cubicBezTo>
                      <a:pt x="40489" y="1322388"/>
                      <a:pt x="3175" y="1285074"/>
                      <a:pt x="3175" y="1239044"/>
                    </a:cubicBezTo>
                    <a:cubicBezTo>
                      <a:pt x="3175" y="1193014"/>
                      <a:pt x="40489" y="1155700"/>
                      <a:pt x="86519" y="1155700"/>
                    </a:cubicBezTo>
                    <a:close/>
                    <a:moveTo>
                      <a:pt x="1221581" y="960438"/>
                    </a:moveTo>
                    <a:cubicBezTo>
                      <a:pt x="1192209" y="960438"/>
                      <a:pt x="1168399" y="983537"/>
                      <a:pt x="1168399" y="1012032"/>
                    </a:cubicBezTo>
                    <a:cubicBezTo>
                      <a:pt x="1168399" y="1040527"/>
                      <a:pt x="1192209" y="1063626"/>
                      <a:pt x="1221581" y="1063626"/>
                    </a:cubicBezTo>
                    <a:cubicBezTo>
                      <a:pt x="1250953" y="1063626"/>
                      <a:pt x="1274763" y="1040527"/>
                      <a:pt x="1274763" y="1012032"/>
                    </a:cubicBezTo>
                    <a:cubicBezTo>
                      <a:pt x="1274763" y="983537"/>
                      <a:pt x="1250953" y="960438"/>
                      <a:pt x="1221581" y="960438"/>
                    </a:cubicBezTo>
                    <a:close/>
                    <a:moveTo>
                      <a:pt x="541338" y="960438"/>
                    </a:moveTo>
                    <a:cubicBezTo>
                      <a:pt x="512405" y="960438"/>
                      <a:pt x="488950" y="983537"/>
                      <a:pt x="488950" y="1012032"/>
                    </a:cubicBezTo>
                    <a:cubicBezTo>
                      <a:pt x="488950" y="1040527"/>
                      <a:pt x="512405" y="1063626"/>
                      <a:pt x="541338" y="1063626"/>
                    </a:cubicBezTo>
                    <a:cubicBezTo>
                      <a:pt x="570271" y="1063626"/>
                      <a:pt x="593726" y="1040527"/>
                      <a:pt x="593726" y="1012032"/>
                    </a:cubicBezTo>
                    <a:cubicBezTo>
                      <a:pt x="593726" y="983537"/>
                      <a:pt x="570271" y="960438"/>
                      <a:pt x="541338" y="960438"/>
                    </a:cubicBezTo>
                    <a:close/>
                    <a:moveTo>
                      <a:pt x="86520" y="960438"/>
                    </a:moveTo>
                    <a:cubicBezTo>
                      <a:pt x="57148" y="960438"/>
                      <a:pt x="33338" y="983537"/>
                      <a:pt x="33338" y="1012032"/>
                    </a:cubicBezTo>
                    <a:cubicBezTo>
                      <a:pt x="33338" y="1040527"/>
                      <a:pt x="57148" y="1063626"/>
                      <a:pt x="86520" y="1063626"/>
                    </a:cubicBezTo>
                    <a:cubicBezTo>
                      <a:pt x="115892" y="1063626"/>
                      <a:pt x="139702" y="1040527"/>
                      <a:pt x="139702" y="1012032"/>
                    </a:cubicBezTo>
                    <a:cubicBezTo>
                      <a:pt x="139702" y="983537"/>
                      <a:pt x="115892" y="960438"/>
                      <a:pt x="86520" y="960438"/>
                    </a:cubicBezTo>
                    <a:close/>
                    <a:moveTo>
                      <a:pt x="1221581" y="928688"/>
                    </a:moveTo>
                    <a:cubicBezTo>
                      <a:pt x="1268488" y="928688"/>
                      <a:pt x="1306513" y="966002"/>
                      <a:pt x="1306513" y="1012032"/>
                    </a:cubicBezTo>
                    <a:cubicBezTo>
                      <a:pt x="1306513" y="1058062"/>
                      <a:pt x="1268488" y="1095376"/>
                      <a:pt x="1221581" y="1095376"/>
                    </a:cubicBezTo>
                    <a:cubicBezTo>
                      <a:pt x="1174674" y="1095376"/>
                      <a:pt x="1136649" y="1058062"/>
                      <a:pt x="1136649" y="1012032"/>
                    </a:cubicBezTo>
                    <a:cubicBezTo>
                      <a:pt x="1136649" y="966002"/>
                      <a:pt x="1174674" y="928688"/>
                      <a:pt x="1221581" y="928688"/>
                    </a:cubicBezTo>
                    <a:close/>
                    <a:moveTo>
                      <a:pt x="540544" y="928688"/>
                    </a:moveTo>
                    <a:cubicBezTo>
                      <a:pt x="586574" y="928688"/>
                      <a:pt x="623888" y="966002"/>
                      <a:pt x="623888" y="1012032"/>
                    </a:cubicBezTo>
                    <a:cubicBezTo>
                      <a:pt x="623888" y="1058062"/>
                      <a:pt x="586574" y="1095376"/>
                      <a:pt x="540544" y="1095376"/>
                    </a:cubicBezTo>
                    <a:cubicBezTo>
                      <a:pt x="494514" y="1095376"/>
                      <a:pt x="457200" y="1058062"/>
                      <a:pt x="457200" y="1012032"/>
                    </a:cubicBezTo>
                    <a:cubicBezTo>
                      <a:pt x="457200" y="966002"/>
                      <a:pt x="494514" y="928688"/>
                      <a:pt x="540544" y="928688"/>
                    </a:cubicBezTo>
                    <a:close/>
                    <a:moveTo>
                      <a:pt x="314769" y="928688"/>
                    </a:moveTo>
                    <a:cubicBezTo>
                      <a:pt x="323186" y="928688"/>
                      <a:pt x="330201" y="935811"/>
                      <a:pt x="330201" y="944359"/>
                    </a:cubicBezTo>
                    <a:cubicBezTo>
                      <a:pt x="330201" y="944359"/>
                      <a:pt x="330201" y="944359"/>
                      <a:pt x="330201" y="1079704"/>
                    </a:cubicBezTo>
                    <a:cubicBezTo>
                      <a:pt x="330201" y="1088965"/>
                      <a:pt x="323186" y="1095376"/>
                      <a:pt x="314769" y="1095376"/>
                    </a:cubicBezTo>
                    <a:cubicBezTo>
                      <a:pt x="307052" y="1095376"/>
                      <a:pt x="300038" y="1088965"/>
                      <a:pt x="300038" y="1079704"/>
                    </a:cubicBezTo>
                    <a:cubicBezTo>
                      <a:pt x="300038" y="1079704"/>
                      <a:pt x="300038" y="1079704"/>
                      <a:pt x="300038" y="944359"/>
                    </a:cubicBezTo>
                    <a:cubicBezTo>
                      <a:pt x="300038" y="935811"/>
                      <a:pt x="307052" y="928688"/>
                      <a:pt x="314769" y="928688"/>
                    </a:cubicBezTo>
                    <a:close/>
                    <a:moveTo>
                      <a:pt x="86519" y="928688"/>
                    </a:moveTo>
                    <a:cubicBezTo>
                      <a:pt x="132549" y="928688"/>
                      <a:pt x="169863" y="966002"/>
                      <a:pt x="169863" y="1012032"/>
                    </a:cubicBezTo>
                    <a:cubicBezTo>
                      <a:pt x="169863" y="1058062"/>
                      <a:pt x="132549" y="1095376"/>
                      <a:pt x="86519" y="1095376"/>
                    </a:cubicBezTo>
                    <a:cubicBezTo>
                      <a:pt x="40489" y="1095376"/>
                      <a:pt x="3175" y="1058062"/>
                      <a:pt x="3175" y="1012032"/>
                    </a:cubicBezTo>
                    <a:cubicBezTo>
                      <a:pt x="3175" y="966002"/>
                      <a:pt x="40489" y="928688"/>
                      <a:pt x="86519" y="928688"/>
                    </a:cubicBezTo>
                    <a:close/>
                    <a:moveTo>
                      <a:pt x="957350" y="731838"/>
                    </a:moveTo>
                    <a:cubicBezTo>
                      <a:pt x="929787" y="731838"/>
                      <a:pt x="906463" y="755683"/>
                      <a:pt x="906463" y="783864"/>
                    </a:cubicBezTo>
                    <a:cubicBezTo>
                      <a:pt x="906463" y="813490"/>
                      <a:pt x="929787" y="836613"/>
                      <a:pt x="957350" y="836613"/>
                    </a:cubicBezTo>
                    <a:cubicBezTo>
                      <a:pt x="986328" y="836613"/>
                      <a:pt x="1009651" y="813490"/>
                      <a:pt x="1009651" y="783864"/>
                    </a:cubicBezTo>
                    <a:cubicBezTo>
                      <a:pt x="1009651" y="755683"/>
                      <a:pt x="986328" y="731838"/>
                      <a:pt x="957350" y="731838"/>
                    </a:cubicBezTo>
                    <a:close/>
                    <a:moveTo>
                      <a:pt x="319444" y="731838"/>
                    </a:moveTo>
                    <a:cubicBezTo>
                      <a:pt x="290221" y="731838"/>
                      <a:pt x="266700" y="755683"/>
                      <a:pt x="266700" y="783864"/>
                    </a:cubicBezTo>
                    <a:cubicBezTo>
                      <a:pt x="266700" y="813490"/>
                      <a:pt x="290221" y="836613"/>
                      <a:pt x="319444" y="836613"/>
                    </a:cubicBezTo>
                    <a:cubicBezTo>
                      <a:pt x="347954" y="836613"/>
                      <a:pt x="371475" y="813490"/>
                      <a:pt x="371475" y="783864"/>
                    </a:cubicBezTo>
                    <a:cubicBezTo>
                      <a:pt x="371475" y="755683"/>
                      <a:pt x="347954" y="731838"/>
                      <a:pt x="319444" y="731838"/>
                    </a:cubicBezTo>
                    <a:close/>
                    <a:moveTo>
                      <a:pt x="1169988" y="701675"/>
                    </a:moveTo>
                    <a:cubicBezTo>
                      <a:pt x="1178647" y="701675"/>
                      <a:pt x="1185863" y="707368"/>
                      <a:pt x="1185863" y="716619"/>
                    </a:cubicBezTo>
                    <a:cubicBezTo>
                      <a:pt x="1185863" y="716619"/>
                      <a:pt x="1185863" y="716619"/>
                      <a:pt x="1185863" y="851119"/>
                    </a:cubicBezTo>
                    <a:cubicBezTo>
                      <a:pt x="1185863" y="859658"/>
                      <a:pt x="1178647" y="866775"/>
                      <a:pt x="1169988" y="866775"/>
                    </a:cubicBezTo>
                    <a:cubicBezTo>
                      <a:pt x="1161329" y="866775"/>
                      <a:pt x="1154113" y="859658"/>
                      <a:pt x="1154113" y="851119"/>
                    </a:cubicBezTo>
                    <a:cubicBezTo>
                      <a:pt x="1154113" y="851119"/>
                      <a:pt x="1154113" y="851119"/>
                      <a:pt x="1154113" y="716619"/>
                    </a:cubicBezTo>
                    <a:cubicBezTo>
                      <a:pt x="1154113" y="707368"/>
                      <a:pt x="1161329" y="701675"/>
                      <a:pt x="1169988" y="701675"/>
                    </a:cubicBezTo>
                    <a:close/>
                    <a:moveTo>
                      <a:pt x="958057" y="701675"/>
                    </a:moveTo>
                    <a:cubicBezTo>
                      <a:pt x="1004087" y="701675"/>
                      <a:pt x="1041401" y="738634"/>
                      <a:pt x="1041401" y="784225"/>
                    </a:cubicBezTo>
                    <a:cubicBezTo>
                      <a:pt x="1041401" y="829816"/>
                      <a:pt x="1004087" y="866775"/>
                      <a:pt x="958057" y="866775"/>
                    </a:cubicBezTo>
                    <a:cubicBezTo>
                      <a:pt x="912027" y="866775"/>
                      <a:pt x="874713" y="829816"/>
                      <a:pt x="874713" y="784225"/>
                    </a:cubicBezTo>
                    <a:cubicBezTo>
                      <a:pt x="874713" y="738634"/>
                      <a:pt x="912027" y="701675"/>
                      <a:pt x="958057" y="701675"/>
                    </a:cubicBezTo>
                    <a:close/>
                    <a:moveTo>
                      <a:pt x="745702" y="701675"/>
                    </a:moveTo>
                    <a:cubicBezTo>
                      <a:pt x="754592" y="701675"/>
                      <a:pt x="762001" y="707368"/>
                      <a:pt x="762001" y="716619"/>
                    </a:cubicBezTo>
                    <a:cubicBezTo>
                      <a:pt x="762001" y="716619"/>
                      <a:pt x="762001" y="716619"/>
                      <a:pt x="762001" y="851119"/>
                    </a:cubicBezTo>
                    <a:cubicBezTo>
                      <a:pt x="762001" y="859658"/>
                      <a:pt x="754592" y="866775"/>
                      <a:pt x="745702" y="866775"/>
                    </a:cubicBezTo>
                    <a:cubicBezTo>
                      <a:pt x="736812" y="866775"/>
                      <a:pt x="728663" y="859658"/>
                      <a:pt x="728663" y="851119"/>
                    </a:cubicBezTo>
                    <a:cubicBezTo>
                      <a:pt x="728663" y="851119"/>
                      <a:pt x="728663" y="851119"/>
                      <a:pt x="728663" y="716619"/>
                    </a:cubicBezTo>
                    <a:cubicBezTo>
                      <a:pt x="728663" y="707368"/>
                      <a:pt x="736812" y="701675"/>
                      <a:pt x="745702" y="701675"/>
                    </a:cubicBezTo>
                    <a:close/>
                    <a:moveTo>
                      <a:pt x="547688" y="701675"/>
                    </a:moveTo>
                    <a:cubicBezTo>
                      <a:pt x="556347" y="701675"/>
                      <a:pt x="563563" y="707368"/>
                      <a:pt x="563563" y="716619"/>
                    </a:cubicBezTo>
                    <a:cubicBezTo>
                      <a:pt x="563563" y="716619"/>
                      <a:pt x="563563" y="716619"/>
                      <a:pt x="563563" y="851119"/>
                    </a:cubicBezTo>
                    <a:cubicBezTo>
                      <a:pt x="563563" y="859658"/>
                      <a:pt x="556347" y="866775"/>
                      <a:pt x="547688" y="866775"/>
                    </a:cubicBezTo>
                    <a:cubicBezTo>
                      <a:pt x="539029" y="866775"/>
                      <a:pt x="531813" y="859658"/>
                      <a:pt x="531813" y="851119"/>
                    </a:cubicBezTo>
                    <a:cubicBezTo>
                      <a:pt x="531813" y="851119"/>
                      <a:pt x="531813" y="851119"/>
                      <a:pt x="531813" y="716619"/>
                    </a:cubicBezTo>
                    <a:cubicBezTo>
                      <a:pt x="531813" y="707368"/>
                      <a:pt x="539029" y="701675"/>
                      <a:pt x="547688" y="701675"/>
                    </a:cubicBezTo>
                    <a:close/>
                    <a:moveTo>
                      <a:pt x="319882" y="701675"/>
                    </a:moveTo>
                    <a:cubicBezTo>
                      <a:pt x="365912" y="701675"/>
                      <a:pt x="403226" y="738634"/>
                      <a:pt x="403226" y="784225"/>
                    </a:cubicBezTo>
                    <a:cubicBezTo>
                      <a:pt x="403226" y="829816"/>
                      <a:pt x="365912" y="866775"/>
                      <a:pt x="319882" y="866775"/>
                    </a:cubicBezTo>
                    <a:cubicBezTo>
                      <a:pt x="273852" y="866775"/>
                      <a:pt x="236538" y="829816"/>
                      <a:pt x="236538" y="784225"/>
                    </a:cubicBezTo>
                    <a:cubicBezTo>
                      <a:pt x="236538" y="738634"/>
                      <a:pt x="273852" y="701675"/>
                      <a:pt x="319882" y="701675"/>
                    </a:cubicBezTo>
                    <a:close/>
                    <a:moveTo>
                      <a:pt x="139347" y="701675"/>
                    </a:moveTo>
                    <a:cubicBezTo>
                      <a:pt x="148519" y="701675"/>
                      <a:pt x="155575" y="707368"/>
                      <a:pt x="155575" y="716619"/>
                    </a:cubicBezTo>
                    <a:cubicBezTo>
                      <a:pt x="155575" y="716619"/>
                      <a:pt x="155575" y="716619"/>
                      <a:pt x="155575" y="851119"/>
                    </a:cubicBezTo>
                    <a:cubicBezTo>
                      <a:pt x="155575" y="859658"/>
                      <a:pt x="148519" y="866775"/>
                      <a:pt x="139347" y="866775"/>
                    </a:cubicBezTo>
                    <a:cubicBezTo>
                      <a:pt x="130880" y="866775"/>
                      <a:pt x="123825" y="859658"/>
                      <a:pt x="123825" y="851119"/>
                    </a:cubicBezTo>
                    <a:cubicBezTo>
                      <a:pt x="123825" y="851119"/>
                      <a:pt x="123825" y="851119"/>
                      <a:pt x="123825" y="716619"/>
                    </a:cubicBezTo>
                    <a:cubicBezTo>
                      <a:pt x="123825" y="707368"/>
                      <a:pt x="130880" y="701675"/>
                      <a:pt x="139347" y="701675"/>
                    </a:cubicBezTo>
                    <a:close/>
                    <a:moveTo>
                      <a:pt x="15724" y="0"/>
                    </a:moveTo>
                    <a:cubicBezTo>
                      <a:pt x="15724" y="0"/>
                      <a:pt x="15724" y="0"/>
                      <a:pt x="1290789" y="0"/>
                    </a:cubicBezTo>
                    <a:cubicBezTo>
                      <a:pt x="1299366" y="0"/>
                      <a:pt x="1306513" y="7151"/>
                      <a:pt x="1306513" y="15733"/>
                    </a:cubicBezTo>
                    <a:cubicBezTo>
                      <a:pt x="1306513" y="15733"/>
                      <a:pt x="1306513" y="15733"/>
                      <a:pt x="1306513" y="851041"/>
                    </a:cubicBezTo>
                    <a:cubicBezTo>
                      <a:pt x="1306513" y="859623"/>
                      <a:pt x="1299366" y="866775"/>
                      <a:pt x="1290789" y="866775"/>
                    </a:cubicBezTo>
                    <a:cubicBezTo>
                      <a:pt x="1282213" y="866775"/>
                      <a:pt x="1275065" y="859623"/>
                      <a:pt x="1275065" y="851041"/>
                    </a:cubicBezTo>
                    <a:cubicBezTo>
                      <a:pt x="1275065" y="851041"/>
                      <a:pt x="1275065" y="851041"/>
                      <a:pt x="1275065" y="31467"/>
                    </a:cubicBezTo>
                    <a:cubicBezTo>
                      <a:pt x="1275065" y="31467"/>
                      <a:pt x="1275065" y="31467"/>
                      <a:pt x="31448" y="31467"/>
                    </a:cubicBezTo>
                    <a:cubicBezTo>
                      <a:pt x="31448" y="31467"/>
                      <a:pt x="31448" y="31467"/>
                      <a:pt x="31448" y="851041"/>
                    </a:cubicBezTo>
                    <a:cubicBezTo>
                      <a:pt x="31448" y="859623"/>
                      <a:pt x="24300" y="866775"/>
                      <a:pt x="15724" y="866775"/>
                    </a:cubicBezTo>
                    <a:cubicBezTo>
                      <a:pt x="7147" y="866775"/>
                      <a:pt x="0" y="859623"/>
                      <a:pt x="0" y="851041"/>
                    </a:cubicBezTo>
                    <a:cubicBezTo>
                      <a:pt x="0" y="851041"/>
                      <a:pt x="0" y="851041"/>
                      <a:pt x="0" y="15733"/>
                    </a:cubicBezTo>
                    <a:cubicBezTo>
                      <a:pt x="0" y="7151"/>
                      <a:pt x="7147" y="0"/>
                      <a:pt x="15724"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p:nvSpPr>
            <p:spPr bwMode="auto">
              <a:xfrm>
                <a:off x="5548313" y="2867026"/>
                <a:ext cx="1096963" cy="1209675"/>
              </a:xfrm>
              <a:custGeom>
                <a:avLst/>
                <a:gdLst>
                  <a:gd name="connsiteX0" fmla="*/ 775402 w 1096963"/>
                  <a:gd name="connsiteY0" fmla="*/ 928120 h 1209675"/>
                  <a:gd name="connsiteX1" fmla="*/ 741805 w 1096963"/>
                  <a:gd name="connsiteY1" fmla="*/ 935400 h 1209675"/>
                  <a:gd name="connsiteX2" fmla="*/ 697262 w 1096963"/>
                  <a:gd name="connsiteY2" fmla="*/ 1049717 h 1209675"/>
                  <a:gd name="connsiteX3" fmla="*/ 810774 w 1096963"/>
                  <a:gd name="connsiteY3" fmla="*/ 1095013 h 1209675"/>
                  <a:gd name="connsiteX4" fmla="*/ 855317 w 1096963"/>
                  <a:gd name="connsiteY4" fmla="*/ 980695 h 1209675"/>
                  <a:gd name="connsiteX5" fmla="*/ 775402 w 1096963"/>
                  <a:gd name="connsiteY5" fmla="*/ 928120 h 1209675"/>
                  <a:gd name="connsiteX6" fmla="*/ 739556 w 1096963"/>
                  <a:gd name="connsiteY6" fmla="*/ 820737 h 1209675"/>
                  <a:gd name="connsiteX7" fmla="*/ 763859 w 1096963"/>
                  <a:gd name="connsiteY7" fmla="*/ 842860 h 1209675"/>
                  <a:gd name="connsiteX8" fmla="*/ 827477 w 1096963"/>
                  <a:gd name="connsiteY8" fmla="*/ 850710 h 1209675"/>
                  <a:gd name="connsiteX9" fmla="*/ 856069 w 1096963"/>
                  <a:gd name="connsiteY9" fmla="*/ 834296 h 1209675"/>
                  <a:gd name="connsiteX10" fmla="*/ 923261 w 1096963"/>
                  <a:gd name="connsiteY10" fmla="*/ 883538 h 1209675"/>
                  <a:gd name="connsiteX11" fmla="*/ 916828 w 1096963"/>
                  <a:gd name="connsiteY11" fmla="*/ 915652 h 1209675"/>
                  <a:gd name="connsiteX12" fmla="*/ 933983 w 1096963"/>
                  <a:gd name="connsiteY12" fmla="*/ 947053 h 1209675"/>
                  <a:gd name="connsiteX13" fmla="*/ 943991 w 1096963"/>
                  <a:gd name="connsiteY13" fmla="*/ 978453 h 1209675"/>
                  <a:gd name="connsiteX14" fmla="*/ 971868 w 1096963"/>
                  <a:gd name="connsiteY14" fmla="*/ 995581 h 1209675"/>
                  <a:gd name="connsiteX15" fmla="*/ 963290 w 1096963"/>
                  <a:gd name="connsiteY15" fmla="*/ 1076937 h 1209675"/>
                  <a:gd name="connsiteX16" fmla="*/ 932554 w 1096963"/>
                  <a:gd name="connsiteY16" fmla="*/ 1086214 h 1209675"/>
                  <a:gd name="connsiteX17" fmla="*/ 890380 w 1096963"/>
                  <a:gd name="connsiteY17" fmla="*/ 1144733 h 1209675"/>
                  <a:gd name="connsiteX18" fmla="*/ 890380 w 1096963"/>
                  <a:gd name="connsiteY18" fmla="*/ 1177561 h 1209675"/>
                  <a:gd name="connsiteX19" fmla="*/ 854640 w 1096963"/>
                  <a:gd name="connsiteY19" fmla="*/ 1197543 h 1209675"/>
                  <a:gd name="connsiteX20" fmla="*/ 816755 w 1096963"/>
                  <a:gd name="connsiteY20" fmla="*/ 1209675 h 1209675"/>
                  <a:gd name="connsiteX21" fmla="*/ 791737 w 1096963"/>
                  <a:gd name="connsiteY21" fmla="*/ 1187552 h 1209675"/>
                  <a:gd name="connsiteX22" fmla="*/ 720971 w 1096963"/>
                  <a:gd name="connsiteY22" fmla="*/ 1178275 h 1209675"/>
                  <a:gd name="connsiteX23" fmla="*/ 693093 w 1096963"/>
                  <a:gd name="connsiteY23" fmla="*/ 1194689 h 1209675"/>
                  <a:gd name="connsiteX24" fmla="*/ 628761 w 1096963"/>
                  <a:gd name="connsiteY24" fmla="*/ 1144733 h 1209675"/>
                  <a:gd name="connsiteX25" fmla="*/ 636624 w 1096963"/>
                  <a:gd name="connsiteY25" fmla="*/ 1112619 h 1209675"/>
                  <a:gd name="connsiteX26" fmla="*/ 620898 w 1096963"/>
                  <a:gd name="connsiteY26" fmla="*/ 1083359 h 1209675"/>
                  <a:gd name="connsiteX27" fmla="*/ 609461 w 1096963"/>
                  <a:gd name="connsiteY27" fmla="*/ 1049818 h 1209675"/>
                  <a:gd name="connsiteX28" fmla="*/ 581584 w 1096963"/>
                  <a:gd name="connsiteY28" fmla="*/ 1034118 h 1209675"/>
                  <a:gd name="connsiteX29" fmla="*/ 593021 w 1096963"/>
                  <a:gd name="connsiteY29" fmla="*/ 949907 h 1209675"/>
                  <a:gd name="connsiteX30" fmla="*/ 623757 w 1096963"/>
                  <a:gd name="connsiteY30" fmla="*/ 939916 h 1209675"/>
                  <a:gd name="connsiteX31" fmla="*/ 663072 w 1096963"/>
                  <a:gd name="connsiteY31" fmla="*/ 887820 h 1209675"/>
                  <a:gd name="connsiteX32" fmla="*/ 663072 w 1096963"/>
                  <a:gd name="connsiteY32" fmla="*/ 854279 h 1209675"/>
                  <a:gd name="connsiteX33" fmla="*/ 698812 w 1096963"/>
                  <a:gd name="connsiteY33" fmla="*/ 832869 h 1209675"/>
                  <a:gd name="connsiteX34" fmla="*/ 739556 w 1096963"/>
                  <a:gd name="connsiteY34" fmla="*/ 820737 h 1209675"/>
                  <a:gd name="connsiteX35" fmla="*/ 15732 w 1096963"/>
                  <a:gd name="connsiteY35" fmla="*/ 469900 h 1209675"/>
                  <a:gd name="connsiteX36" fmla="*/ 1081231 w 1096963"/>
                  <a:gd name="connsiteY36" fmla="*/ 469900 h 1209675"/>
                  <a:gd name="connsiteX37" fmla="*/ 1096963 w 1096963"/>
                  <a:gd name="connsiteY37" fmla="*/ 485332 h 1209675"/>
                  <a:gd name="connsiteX38" fmla="*/ 1081231 w 1096963"/>
                  <a:gd name="connsiteY38" fmla="*/ 500063 h 1209675"/>
                  <a:gd name="connsiteX39" fmla="*/ 15732 w 1096963"/>
                  <a:gd name="connsiteY39" fmla="*/ 500063 h 1209675"/>
                  <a:gd name="connsiteX40" fmla="*/ 0 w 1096963"/>
                  <a:gd name="connsiteY40" fmla="*/ 485332 h 1209675"/>
                  <a:gd name="connsiteX41" fmla="*/ 15732 w 1096963"/>
                  <a:gd name="connsiteY41" fmla="*/ 469900 h 1209675"/>
                  <a:gd name="connsiteX42" fmla="*/ 15732 w 1096963"/>
                  <a:gd name="connsiteY42" fmla="*/ 352425 h 1209675"/>
                  <a:gd name="connsiteX43" fmla="*/ 1081231 w 1096963"/>
                  <a:gd name="connsiteY43" fmla="*/ 352425 h 1209675"/>
                  <a:gd name="connsiteX44" fmla="*/ 1096963 w 1096963"/>
                  <a:gd name="connsiteY44" fmla="*/ 367857 h 1209675"/>
                  <a:gd name="connsiteX45" fmla="*/ 1081231 w 1096963"/>
                  <a:gd name="connsiteY45" fmla="*/ 382588 h 1209675"/>
                  <a:gd name="connsiteX46" fmla="*/ 15732 w 1096963"/>
                  <a:gd name="connsiteY46" fmla="*/ 382588 h 1209675"/>
                  <a:gd name="connsiteX47" fmla="*/ 0 w 1096963"/>
                  <a:gd name="connsiteY47" fmla="*/ 367857 h 1209675"/>
                  <a:gd name="connsiteX48" fmla="*/ 15732 w 1096963"/>
                  <a:gd name="connsiteY48" fmla="*/ 352425 h 1209675"/>
                  <a:gd name="connsiteX49" fmla="*/ 15732 w 1096963"/>
                  <a:gd name="connsiteY49" fmla="*/ 234950 h 1209675"/>
                  <a:gd name="connsiteX50" fmla="*/ 1081231 w 1096963"/>
                  <a:gd name="connsiteY50" fmla="*/ 234950 h 1209675"/>
                  <a:gd name="connsiteX51" fmla="*/ 1096963 w 1096963"/>
                  <a:gd name="connsiteY51" fmla="*/ 251194 h 1209675"/>
                  <a:gd name="connsiteX52" fmla="*/ 1081231 w 1096963"/>
                  <a:gd name="connsiteY52" fmla="*/ 266700 h 1209675"/>
                  <a:gd name="connsiteX53" fmla="*/ 15732 w 1096963"/>
                  <a:gd name="connsiteY53" fmla="*/ 266700 h 1209675"/>
                  <a:gd name="connsiteX54" fmla="*/ 0 w 1096963"/>
                  <a:gd name="connsiteY54" fmla="*/ 251194 h 1209675"/>
                  <a:gd name="connsiteX55" fmla="*/ 15732 w 1096963"/>
                  <a:gd name="connsiteY55" fmla="*/ 234950 h 1209675"/>
                  <a:gd name="connsiteX56" fmla="*/ 15732 w 1096963"/>
                  <a:gd name="connsiteY56" fmla="*/ 117475 h 1209675"/>
                  <a:gd name="connsiteX57" fmla="*/ 1081231 w 1096963"/>
                  <a:gd name="connsiteY57" fmla="*/ 117475 h 1209675"/>
                  <a:gd name="connsiteX58" fmla="*/ 1096963 w 1096963"/>
                  <a:gd name="connsiteY58" fmla="*/ 134514 h 1209675"/>
                  <a:gd name="connsiteX59" fmla="*/ 1081231 w 1096963"/>
                  <a:gd name="connsiteY59" fmla="*/ 150813 h 1209675"/>
                  <a:gd name="connsiteX60" fmla="*/ 15732 w 1096963"/>
                  <a:gd name="connsiteY60" fmla="*/ 150813 h 1209675"/>
                  <a:gd name="connsiteX61" fmla="*/ 0 w 1096963"/>
                  <a:gd name="connsiteY61" fmla="*/ 134514 h 1209675"/>
                  <a:gd name="connsiteX62" fmla="*/ 15732 w 1096963"/>
                  <a:gd name="connsiteY62" fmla="*/ 117475 h 1209675"/>
                  <a:gd name="connsiteX63" fmla="*/ 15732 w 1096963"/>
                  <a:gd name="connsiteY63" fmla="*/ 0 h 1209675"/>
                  <a:gd name="connsiteX64" fmla="*/ 1081231 w 1096963"/>
                  <a:gd name="connsiteY64" fmla="*/ 0 h 1209675"/>
                  <a:gd name="connsiteX65" fmla="*/ 1096963 w 1096963"/>
                  <a:gd name="connsiteY65" fmla="*/ 17039 h 1209675"/>
                  <a:gd name="connsiteX66" fmla="*/ 1081231 w 1096963"/>
                  <a:gd name="connsiteY66" fmla="*/ 33338 h 1209675"/>
                  <a:gd name="connsiteX67" fmla="*/ 15732 w 1096963"/>
                  <a:gd name="connsiteY67" fmla="*/ 33338 h 1209675"/>
                  <a:gd name="connsiteX68" fmla="*/ 0 w 1096963"/>
                  <a:gd name="connsiteY68" fmla="*/ 17039 h 1209675"/>
                  <a:gd name="connsiteX69" fmla="*/ 15732 w 1096963"/>
                  <a:gd name="connsiteY69"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6963" h="1209675">
                    <a:moveTo>
                      <a:pt x="775402" y="928120"/>
                    </a:moveTo>
                    <a:cubicBezTo>
                      <a:pt x="764166" y="928210"/>
                      <a:pt x="752761" y="930547"/>
                      <a:pt x="741805" y="935400"/>
                    </a:cubicBezTo>
                    <a:cubicBezTo>
                      <a:pt x="697980" y="954093"/>
                      <a:pt x="677864" y="1005859"/>
                      <a:pt x="697262" y="1049717"/>
                    </a:cubicBezTo>
                    <a:cubicBezTo>
                      <a:pt x="715941" y="1093575"/>
                      <a:pt x="766950" y="1114425"/>
                      <a:pt x="810774" y="1095013"/>
                    </a:cubicBezTo>
                    <a:cubicBezTo>
                      <a:pt x="854598" y="1076319"/>
                      <a:pt x="874714" y="1025272"/>
                      <a:pt x="855317" y="980695"/>
                    </a:cubicBezTo>
                    <a:cubicBezTo>
                      <a:pt x="841307" y="947802"/>
                      <a:pt x="809112" y="927850"/>
                      <a:pt x="775402" y="928120"/>
                    </a:cubicBezTo>
                    <a:close/>
                    <a:moveTo>
                      <a:pt x="739556" y="820737"/>
                    </a:moveTo>
                    <a:cubicBezTo>
                      <a:pt x="739556" y="820737"/>
                      <a:pt x="739556" y="820737"/>
                      <a:pt x="763859" y="842860"/>
                    </a:cubicBezTo>
                    <a:cubicBezTo>
                      <a:pt x="785304" y="841433"/>
                      <a:pt x="806748" y="843574"/>
                      <a:pt x="827477" y="850710"/>
                    </a:cubicBezTo>
                    <a:cubicBezTo>
                      <a:pt x="827477" y="850710"/>
                      <a:pt x="827477" y="850710"/>
                      <a:pt x="856069" y="834296"/>
                    </a:cubicBezTo>
                    <a:cubicBezTo>
                      <a:pt x="881088" y="845001"/>
                      <a:pt x="904676" y="862129"/>
                      <a:pt x="923261" y="883538"/>
                    </a:cubicBezTo>
                    <a:cubicBezTo>
                      <a:pt x="923261" y="883538"/>
                      <a:pt x="923261" y="883538"/>
                      <a:pt x="916828" y="915652"/>
                    </a:cubicBezTo>
                    <a:cubicBezTo>
                      <a:pt x="923261" y="925643"/>
                      <a:pt x="929694" y="936348"/>
                      <a:pt x="933983" y="947053"/>
                    </a:cubicBezTo>
                    <a:cubicBezTo>
                      <a:pt x="938272" y="957757"/>
                      <a:pt x="941846" y="968462"/>
                      <a:pt x="943991" y="978453"/>
                    </a:cubicBezTo>
                    <a:cubicBezTo>
                      <a:pt x="943991" y="978453"/>
                      <a:pt x="943991" y="978453"/>
                      <a:pt x="971868" y="995581"/>
                    </a:cubicBezTo>
                    <a:cubicBezTo>
                      <a:pt x="974727" y="1023413"/>
                      <a:pt x="971868" y="1051245"/>
                      <a:pt x="963290" y="1076937"/>
                    </a:cubicBezTo>
                    <a:cubicBezTo>
                      <a:pt x="963290" y="1076937"/>
                      <a:pt x="963290" y="1076937"/>
                      <a:pt x="932554" y="1086214"/>
                    </a:cubicBezTo>
                    <a:cubicBezTo>
                      <a:pt x="922546" y="1108337"/>
                      <a:pt x="908250" y="1128319"/>
                      <a:pt x="890380" y="1144733"/>
                    </a:cubicBezTo>
                    <a:cubicBezTo>
                      <a:pt x="890380" y="1144733"/>
                      <a:pt x="890380" y="1144733"/>
                      <a:pt x="890380" y="1177561"/>
                    </a:cubicBezTo>
                    <a:cubicBezTo>
                      <a:pt x="878943" y="1184697"/>
                      <a:pt x="866791" y="1191834"/>
                      <a:pt x="854640" y="1197543"/>
                    </a:cubicBezTo>
                    <a:cubicBezTo>
                      <a:pt x="841773" y="1202539"/>
                      <a:pt x="828907" y="1206821"/>
                      <a:pt x="816755" y="1209675"/>
                    </a:cubicBezTo>
                    <a:cubicBezTo>
                      <a:pt x="816755" y="1209675"/>
                      <a:pt x="816755" y="1209675"/>
                      <a:pt x="791737" y="1187552"/>
                    </a:cubicBezTo>
                    <a:cubicBezTo>
                      <a:pt x="767433" y="1188979"/>
                      <a:pt x="743845" y="1186125"/>
                      <a:pt x="720971" y="1178275"/>
                    </a:cubicBezTo>
                    <a:cubicBezTo>
                      <a:pt x="720971" y="1178275"/>
                      <a:pt x="720971" y="1178275"/>
                      <a:pt x="693093" y="1194689"/>
                    </a:cubicBezTo>
                    <a:cubicBezTo>
                      <a:pt x="669505" y="1182557"/>
                      <a:pt x="647346" y="1166143"/>
                      <a:pt x="628761" y="1144733"/>
                    </a:cubicBezTo>
                    <a:cubicBezTo>
                      <a:pt x="628761" y="1144733"/>
                      <a:pt x="628761" y="1144733"/>
                      <a:pt x="636624" y="1112619"/>
                    </a:cubicBezTo>
                    <a:cubicBezTo>
                      <a:pt x="630191" y="1104055"/>
                      <a:pt x="625187" y="1094064"/>
                      <a:pt x="620898" y="1083359"/>
                    </a:cubicBezTo>
                    <a:cubicBezTo>
                      <a:pt x="615180" y="1072655"/>
                      <a:pt x="611606" y="1060523"/>
                      <a:pt x="609461" y="1049818"/>
                    </a:cubicBezTo>
                    <a:cubicBezTo>
                      <a:pt x="609461" y="1049818"/>
                      <a:pt x="609461" y="1049818"/>
                      <a:pt x="581584" y="1034118"/>
                    </a:cubicBezTo>
                    <a:cubicBezTo>
                      <a:pt x="579439" y="1004145"/>
                      <a:pt x="583013" y="976312"/>
                      <a:pt x="593021" y="949907"/>
                    </a:cubicBezTo>
                    <a:cubicBezTo>
                      <a:pt x="593021" y="949907"/>
                      <a:pt x="593021" y="949907"/>
                      <a:pt x="623757" y="939916"/>
                    </a:cubicBezTo>
                    <a:cubicBezTo>
                      <a:pt x="633050" y="920648"/>
                      <a:pt x="646631" y="902807"/>
                      <a:pt x="663072" y="887820"/>
                    </a:cubicBezTo>
                    <a:cubicBezTo>
                      <a:pt x="663072" y="887820"/>
                      <a:pt x="663072" y="887820"/>
                      <a:pt x="663072" y="854279"/>
                    </a:cubicBezTo>
                    <a:cubicBezTo>
                      <a:pt x="673794" y="845715"/>
                      <a:pt x="685945" y="839292"/>
                      <a:pt x="698812" y="832869"/>
                    </a:cubicBezTo>
                    <a:cubicBezTo>
                      <a:pt x="712393" y="827160"/>
                      <a:pt x="725975" y="823592"/>
                      <a:pt x="739556" y="820737"/>
                    </a:cubicBezTo>
                    <a:close/>
                    <a:moveTo>
                      <a:pt x="15732" y="469900"/>
                    </a:moveTo>
                    <a:cubicBezTo>
                      <a:pt x="15732" y="469900"/>
                      <a:pt x="15732" y="469900"/>
                      <a:pt x="1081231" y="469900"/>
                    </a:cubicBezTo>
                    <a:cubicBezTo>
                      <a:pt x="1089812" y="469900"/>
                      <a:pt x="1096963" y="476915"/>
                      <a:pt x="1096963" y="485332"/>
                    </a:cubicBezTo>
                    <a:cubicBezTo>
                      <a:pt x="1096963" y="493048"/>
                      <a:pt x="1089812" y="500063"/>
                      <a:pt x="1081231" y="500063"/>
                    </a:cubicBezTo>
                    <a:cubicBezTo>
                      <a:pt x="1081231" y="500063"/>
                      <a:pt x="1081231" y="500063"/>
                      <a:pt x="15732" y="500063"/>
                    </a:cubicBezTo>
                    <a:cubicBezTo>
                      <a:pt x="7151" y="500063"/>
                      <a:pt x="0" y="493048"/>
                      <a:pt x="0" y="485332"/>
                    </a:cubicBezTo>
                    <a:cubicBezTo>
                      <a:pt x="0" y="476915"/>
                      <a:pt x="7151" y="469900"/>
                      <a:pt x="15732" y="469900"/>
                    </a:cubicBezTo>
                    <a:close/>
                    <a:moveTo>
                      <a:pt x="15732" y="352425"/>
                    </a:moveTo>
                    <a:cubicBezTo>
                      <a:pt x="15732" y="352425"/>
                      <a:pt x="15732" y="352425"/>
                      <a:pt x="1081231" y="352425"/>
                    </a:cubicBezTo>
                    <a:cubicBezTo>
                      <a:pt x="1089812" y="352425"/>
                      <a:pt x="1096963" y="359440"/>
                      <a:pt x="1096963" y="367857"/>
                    </a:cubicBezTo>
                    <a:cubicBezTo>
                      <a:pt x="1096963" y="375573"/>
                      <a:pt x="1089812" y="382588"/>
                      <a:pt x="1081231" y="382588"/>
                    </a:cubicBezTo>
                    <a:cubicBezTo>
                      <a:pt x="1081231" y="382588"/>
                      <a:pt x="1081231" y="382588"/>
                      <a:pt x="15732" y="382588"/>
                    </a:cubicBezTo>
                    <a:cubicBezTo>
                      <a:pt x="7151" y="382588"/>
                      <a:pt x="0" y="375573"/>
                      <a:pt x="0" y="367857"/>
                    </a:cubicBezTo>
                    <a:cubicBezTo>
                      <a:pt x="0" y="359440"/>
                      <a:pt x="7151" y="352425"/>
                      <a:pt x="15732" y="352425"/>
                    </a:cubicBezTo>
                    <a:close/>
                    <a:moveTo>
                      <a:pt x="15732" y="234950"/>
                    </a:moveTo>
                    <a:cubicBezTo>
                      <a:pt x="15732" y="234950"/>
                      <a:pt x="15732" y="234950"/>
                      <a:pt x="1081231" y="234950"/>
                    </a:cubicBezTo>
                    <a:cubicBezTo>
                      <a:pt x="1089812" y="234950"/>
                      <a:pt x="1096963" y="242334"/>
                      <a:pt x="1096963" y="251194"/>
                    </a:cubicBezTo>
                    <a:cubicBezTo>
                      <a:pt x="1096963" y="259316"/>
                      <a:pt x="1089812" y="266700"/>
                      <a:pt x="1081231" y="266700"/>
                    </a:cubicBezTo>
                    <a:cubicBezTo>
                      <a:pt x="1081231" y="266700"/>
                      <a:pt x="1081231" y="266700"/>
                      <a:pt x="15732" y="266700"/>
                    </a:cubicBezTo>
                    <a:cubicBezTo>
                      <a:pt x="7151" y="266700"/>
                      <a:pt x="0" y="259316"/>
                      <a:pt x="0" y="251194"/>
                    </a:cubicBezTo>
                    <a:cubicBezTo>
                      <a:pt x="0" y="242334"/>
                      <a:pt x="7151" y="234950"/>
                      <a:pt x="15732" y="234950"/>
                    </a:cubicBezTo>
                    <a:close/>
                    <a:moveTo>
                      <a:pt x="15732" y="117475"/>
                    </a:moveTo>
                    <a:cubicBezTo>
                      <a:pt x="15732" y="117475"/>
                      <a:pt x="15732" y="117475"/>
                      <a:pt x="1081231" y="117475"/>
                    </a:cubicBezTo>
                    <a:cubicBezTo>
                      <a:pt x="1089812" y="117475"/>
                      <a:pt x="1096963" y="125624"/>
                      <a:pt x="1096963" y="134514"/>
                    </a:cubicBezTo>
                    <a:cubicBezTo>
                      <a:pt x="1096963" y="143404"/>
                      <a:pt x="1089812" y="150813"/>
                      <a:pt x="1081231" y="150813"/>
                    </a:cubicBezTo>
                    <a:cubicBezTo>
                      <a:pt x="1081231" y="150813"/>
                      <a:pt x="1081231" y="150813"/>
                      <a:pt x="15732" y="150813"/>
                    </a:cubicBezTo>
                    <a:cubicBezTo>
                      <a:pt x="7151" y="150813"/>
                      <a:pt x="0" y="143404"/>
                      <a:pt x="0" y="134514"/>
                    </a:cubicBezTo>
                    <a:cubicBezTo>
                      <a:pt x="0" y="125624"/>
                      <a:pt x="7151" y="117475"/>
                      <a:pt x="15732" y="117475"/>
                    </a:cubicBezTo>
                    <a:close/>
                    <a:moveTo>
                      <a:pt x="15732" y="0"/>
                    </a:moveTo>
                    <a:cubicBezTo>
                      <a:pt x="15732" y="0"/>
                      <a:pt x="15732" y="0"/>
                      <a:pt x="1081231" y="0"/>
                    </a:cubicBezTo>
                    <a:cubicBezTo>
                      <a:pt x="1089812" y="0"/>
                      <a:pt x="1096963" y="8149"/>
                      <a:pt x="1096963" y="17039"/>
                    </a:cubicBezTo>
                    <a:cubicBezTo>
                      <a:pt x="1096963" y="25929"/>
                      <a:pt x="1089812" y="33338"/>
                      <a:pt x="1081231" y="33338"/>
                    </a:cubicBezTo>
                    <a:cubicBezTo>
                      <a:pt x="1081231" y="33338"/>
                      <a:pt x="1081231" y="33338"/>
                      <a:pt x="15732" y="33338"/>
                    </a:cubicBezTo>
                    <a:cubicBezTo>
                      <a:pt x="7151" y="33338"/>
                      <a:pt x="0" y="25929"/>
                      <a:pt x="0" y="17039"/>
                    </a:cubicBezTo>
                    <a:cubicBezTo>
                      <a:pt x="0" y="8149"/>
                      <a:pt x="7151" y="0"/>
                      <a:pt x="15732" y="0"/>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40" name="Group 39"/>
          <p:cNvGrpSpPr>
            <a:grpSpLocks noChangeAspect="1"/>
          </p:cNvGrpSpPr>
          <p:nvPr/>
        </p:nvGrpSpPr>
        <p:grpSpPr>
          <a:xfrm>
            <a:off x="8320492" y="3732683"/>
            <a:ext cx="362912" cy="362562"/>
            <a:chOff x="6464300" y="2606675"/>
            <a:chExt cx="1646238" cy="1644650"/>
          </a:xfrm>
        </p:grpSpPr>
        <p:sp>
          <p:nvSpPr>
            <p:cNvPr id="4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729414" y="2881313"/>
              <a:ext cx="1122265" cy="1125538"/>
              <a:chOff x="6729414" y="2881313"/>
              <a:chExt cx="1122265" cy="1125538"/>
            </a:xfrm>
          </p:grpSpPr>
          <p:sp>
            <p:nvSpPr>
              <p:cNvPr id="43" name="Freeform 42"/>
              <p:cNvSpPr>
                <a:spLocks/>
              </p:cNvSpPr>
              <p:nvPr/>
            </p:nvSpPr>
            <p:spPr bwMode="auto">
              <a:xfrm>
                <a:off x="7235824" y="2881313"/>
                <a:ext cx="528638" cy="582613"/>
              </a:xfrm>
              <a:custGeom>
                <a:avLst/>
                <a:gdLst>
                  <a:gd name="connsiteX0" fmla="*/ 514350 w 528638"/>
                  <a:gd name="connsiteY0" fmla="*/ 484187 h 582613"/>
                  <a:gd name="connsiteX1" fmla="*/ 390525 w 528638"/>
                  <a:gd name="connsiteY1" fmla="*/ 579437 h 582613"/>
                  <a:gd name="connsiteX2" fmla="*/ 423641 w 528638"/>
                  <a:gd name="connsiteY2" fmla="*/ 509066 h 582613"/>
                  <a:gd name="connsiteX3" fmla="*/ 514350 w 528638"/>
                  <a:gd name="connsiteY3" fmla="*/ 484187 h 582613"/>
                  <a:gd name="connsiteX4" fmla="*/ 198438 w 528638"/>
                  <a:gd name="connsiteY4" fmla="*/ 425450 h 582613"/>
                  <a:gd name="connsiteX5" fmla="*/ 266990 w 528638"/>
                  <a:gd name="connsiteY5" fmla="*/ 475457 h 582613"/>
                  <a:gd name="connsiteX6" fmla="*/ 390526 w 528638"/>
                  <a:gd name="connsiteY6" fmla="*/ 510461 h 582613"/>
                  <a:gd name="connsiteX7" fmla="*/ 352680 w 528638"/>
                  <a:gd name="connsiteY7" fmla="*/ 582613 h 582613"/>
                  <a:gd name="connsiteX8" fmla="*/ 198438 w 528638"/>
                  <a:gd name="connsiteY8" fmla="*/ 425450 h 582613"/>
                  <a:gd name="connsiteX9" fmla="*/ 382588 w 528638"/>
                  <a:gd name="connsiteY9" fmla="*/ 254000 h 582613"/>
                  <a:gd name="connsiteX10" fmla="*/ 528638 w 528638"/>
                  <a:gd name="connsiteY10" fmla="*/ 417126 h 582613"/>
                  <a:gd name="connsiteX11" fmla="*/ 526480 w 528638"/>
                  <a:gd name="connsiteY11" fmla="*/ 443483 h 582613"/>
                  <a:gd name="connsiteX12" fmla="*/ 432231 w 528638"/>
                  <a:gd name="connsiteY12" fmla="*/ 476250 h 582613"/>
                  <a:gd name="connsiteX13" fmla="*/ 382588 w 528638"/>
                  <a:gd name="connsiteY13" fmla="*/ 254000 h 582613"/>
                  <a:gd name="connsiteX14" fmla="*/ 342906 w 528638"/>
                  <a:gd name="connsiteY14" fmla="*/ 254000 h 582613"/>
                  <a:gd name="connsiteX15" fmla="*/ 399280 w 528638"/>
                  <a:gd name="connsiteY15" fmla="*/ 479425 h 582613"/>
                  <a:gd name="connsiteX16" fmla="*/ 282964 w 528638"/>
                  <a:gd name="connsiteY16" fmla="*/ 448037 h 582613"/>
                  <a:gd name="connsiteX17" fmla="*/ 201613 w 528638"/>
                  <a:gd name="connsiteY17" fmla="*/ 384547 h 582613"/>
                  <a:gd name="connsiteX18" fmla="*/ 342906 w 528638"/>
                  <a:gd name="connsiteY18" fmla="*/ 254000 h 582613"/>
                  <a:gd name="connsiteX19" fmla="*/ 63445 w 528638"/>
                  <a:gd name="connsiteY19" fmla="*/ 139700 h 582613"/>
                  <a:gd name="connsiteX20" fmla="*/ 144463 w 528638"/>
                  <a:gd name="connsiteY20" fmla="*/ 258046 h 582613"/>
                  <a:gd name="connsiteX21" fmla="*/ 128828 w 528638"/>
                  <a:gd name="connsiteY21" fmla="*/ 258763 h 582613"/>
                  <a:gd name="connsiteX22" fmla="*/ 22225 w 528638"/>
                  <a:gd name="connsiteY22" fmla="*/ 201383 h 582613"/>
                  <a:gd name="connsiteX23" fmla="*/ 63445 w 528638"/>
                  <a:gd name="connsiteY23" fmla="*/ 139700 h 582613"/>
                  <a:gd name="connsiteX24" fmla="*/ 194334 w 528638"/>
                  <a:gd name="connsiteY24" fmla="*/ 90557 h 582613"/>
                  <a:gd name="connsiteX25" fmla="*/ 255198 w 528638"/>
                  <a:gd name="connsiteY25" fmla="*/ 98609 h 582613"/>
                  <a:gd name="connsiteX26" fmla="*/ 258763 w 528638"/>
                  <a:gd name="connsiteY26" fmla="*/ 129388 h 582613"/>
                  <a:gd name="connsiteX27" fmla="*/ 185321 w 528638"/>
                  <a:gd name="connsiteY27" fmla="*/ 246063 h 582613"/>
                  <a:gd name="connsiteX28" fmla="*/ 90488 w 528638"/>
                  <a:gd name="connsiteY28" fmla="*/ 117936 h 582613"/>
                  <a:gd name="connsiteX29" fmla="*/ 159652 w 528638"/>
                  <a:gd name="connsiteY29" fmla="*/ 92883 h 582613"/>
                  <a:gd name="connsiteX30" fmla="*/ 194334 w 528638"/>
                  <a:gd name="connsiteY30" fmla="*/ 90557 h 582613"/>
                  <a:gd name="connsiteX31" fmla="*/ 65088 w 528638"/>
                  <a:gd name="connsiteY31" fmla="*/ 15875 h 582613"/>
                  <a:gd name="connsiteX32" fmla="*/ 57305 w 528638"/>
                  <a:gd name="connsiteY32" fmla="*/ 102268 h 582613"/>
                  <a:gd name="connsiteX33" fmla="*/ 4952 w 528638"/>
                  <a:gd name="connsiteY33" fmla="*/ 165100 h 582613"/>
                  <a:gd name="connsiteX34" fmla="*/ 0 w 528638"/>
                  <a:gd name="connsiteY34" fmla="*/ 128686 h 582613"/>
                  <a:gd name="connsiteX35" fmla="*/ 65088 w 528638"/>
                  <a:gd name="connsiteY35" fmla="*/ 15875 h 582613"/>
                  <a:gd name="connsiteX36" fmla="*/ 128096 w 528638"/>
                  <a:gd name="connsiteY36" fmla="*/ 0 h 582613"/>
                  <a:gd name="connsiteX37" fmla="*/ 239713 w 528638"/>
                  <a:gd name="connsiteY37" fmla="*/ 62794 h 582613"/>
                  <a:gd name="connsiteX38" fmla="*/ 155285 w 528638"/>
                  <a:gd name="connsiteY38" fmla="*/ 61383 h 582613"/>
                  <a:gd name="connsiteX39" fmla="*/ 87313 w 528638"/>
                  <a:gd name="connsiteY39" fmla="*/ 82550 h 582613"/>
                  <a:gd name="connsiteX40" fmla="*/ 98761 w 528638"/>
                  <a:gd name="connsiteY40" fmla="*/ 10583 h 582613"/>
                  <a:gd name="connsiteX41" fmla="*/ 100192 w 528638"/>
                  <a:gd name="connsiteY41" fmla="*/ 3528 h 582613"/>
                  <a:gd name="connsiteX42" fmla="*/ 128096 w 528638"/>
                  <a:gd name="connsiteY42" fmla="*/ 0 h 5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638" h="582613">
                    <a:moveTo>
                      <a:pt x="514350" y="484187"/>
                    </a:moveTo>
                    <a:cubicBezTo>
                      <a:pt x="492033" y="533945"/>
                      <a:pt x="445959" y="570196"/>
                      <a:pt x="390525" y="579437"/>
                    </a:cubicBezTo>
                    <a:cubicBezTo>
                      <a:pt x="401324" y="560956"/>
                      <a:pt x="414282" y="536788"/>
                      <a:pt x="423641" y="509066"/>
                    </a:cubicBezTo>
                    <a:cubicBezTo>
                      <a:pt x="451718" y="506223"/>
                      <a:pt x="481954" y="498404"/>
                      <a:pt x="514350" y="484187"/>
                    </a:cubicBezTo>
                    <a:close/>
                    <a:moveTo>
                      <a:pt x="198438" y="425450"/>
                    </a:moveTo>
                    <a:cubicBezTo>
                      <a:pt x="216290" y="441881"/>
                      <a:pt x="239141" y="460455"/>
                      <a:pt x="266990" y="475457"/>
                    </a:cubicBezTo>
                    <a:cubicBezTo>
                      <a:pt x="299124" y="493316"/>
                      <a:pt x="341255" y="509032"/>
                      <a:pt x="390526" y="510461"/>
                    </a:cubicBezTo>
                    <a:cubicBezTo>
                      <a:pt x="378387" y="541894"/>
                      <a:pt x="363391" y="566897"/>
                      <a:pt x="352680" y="582613"/>
                    </a:cubicBezTo>
                    <a:cubicBezTo>
                      <a:pt x="269132" y="576898"/>
                      <a:pt x="202723" y="509747"/>
                      <a:pt x="198438" y="425450"/>
                    </a:cubicBezTo>
                    <a:close/>
                    <a:moveTo>
                      <a:pt x="382588" y="254000"/>
                    </a:moveTo>
                    <a:cubicBezTo>
                      <a:pt x="465326" y="263973"/>
                      <a:pt x="528638" y="333070"/>
                      <a:pt x="528638" y="417126"/>
                    </a:cubicBezTo>
                    <a:cubicBezTo>
                      <a:pt x="528638" y="426386"/>
                      <a:pt x="527919" y="434934"/>
                      <a:pt x="526480" y="443483"/>
                    </a:cubicBezTo>
                    <a:cubicBezTo>
                      <a:pt x="494824" y="460579"/>
                      <a:pt x="463887" y="471264"/>
                      <a:pt x="432231" y="476250"/>
                    </a:cubicBezTo>
                    <a:cubicBezTo>
                      <a:pt x="445901" y="416414"/>
                      <a:pt x="443742" y="335207"/>
                      <a:pt x="382588" y="254000"/>
                    </a:cubicBezTo>
                    <a:close/>
                    <a:moveTo>
                      <a:pt x="342906" y="254000"/>
                    </a:moveTo>
                    <a:cubicBezTo>
                      <a:pt x="401421" y="321057"/>
                      <a:pt x="420688" y="397388"/>
                      <a:pt x="399280" y="479425"/>
                    </a:cubicBezTo>
                    <a:cubicBezTo>
                      <a:pt x="360032" y="479425"/>
                      <a:pt x="320784" y="469438"/>
                      <a:pt x="282964" y="448037"/>
                    </a:cubicBezTo>
                    <a:cubicBezTo>
                      <a:pt x="245856" y="428062"/>
                      <a:pt x="218026" y="402381"/>
                      <a:pt x="201613" y="384547"/>
                    </a:cubicBezTo>
                    <a:cubicBezTo>
                      <a:pt x="215172" y="315350"/>
                      <a:pt x="272260" y="262561"/>
                      <a:pt x="342906" y="254000"/>
                    </a:cubicBezTo>
                    <a:close/>
                    <a:moveTo>
                      <a:pt x="63445" y="139700"/>
                    </a:moveTo>
                    <a:cubicBezTo>
                      <a:pt x="72683" y="179148"/>
                      <a:pt x="95425" y="222901"/>
                      <a:pt x="144463" y="258046"/>
                    </a:cubicBezTo>
                    <a:cubicBezTo>
                      <a:pt x="139488" y="258763"/>
                      <a:pt x="134513" y="258763"/>
                      <a:pt x="128828" y="258763"/>
                    </a:cubicBezTo>
                    <a:cubicBezTo>
                      <a:pt x="84765" y="258763"/>
                      <a:pt x="44967" y="236528"/>
                      <a:pt x="22225" y="201383"/>
                    </a:cubicBezTo>
                    <a:cubicBezTo>
                      <a:pt x="32885" y="176997"/>
                      <a:pt x="46388" y="156197"/>
                      <a:pt x="63445" y="139700"/>
                    </a:cubicBezTo>
                    <a:close/>
                    <a:moveTo>
                      <a:pt x="194334" y="90557"/>
                    </a:moveTo>
                    <a:cubicBezTo>
                      <a:pt x="226855" y="90825"/>
                      <a:pt x="251455" y="97536"/>
                      <a:pt x="255198" y="98609"/>
                    </a:cubicBezTo>
                    <a:cubicBezTo>
                      <a:pt x="257337" y="108630"/>
                      <a:pt x="258763" y="118651"/>
                      <a:pt x="258763" y="129388"/>
                    </a:cubicBezTo>
                    <a:cubicBezTo>
                      <a:pt x="258763" y="180926"/>
                      <a:pt x="228816" y="225305"/>
                      <a:pt x="185321" y="246063"/>
                    </a:cubicBezTo>
                    <a:cubicBezTo>
                      <a:pt x="131130" y="217431"/>
                      <a:pt x="99757" y="173768"/>
                      <a:pt x="90488" y="117936"/>
                    </a:cubicBezTo>
                    <a:cubicBezTo>
                      <a:pt x="110453" y="105051"/>
                      <a:pt x="133270" y="96462"/>
                      <a:pt x="159652" y="92883"/>
                    </a:cubicBezTo>
                    <a:cubicBezTo>
                      <a:pt x="171773" y="91093"/>
                      <a:pt x="183494" y="90467"/>
                      <a:pt x="194334" y="90557"/>
                    </a:cubicBezTo>
                    <a:close/>
                    <a:moveTo>
                      <a:pt x="65088" y="15875"/>
                    </a:moveTo>
                    <a:cubicBezTo>
                      <a:pt x="60135" y="34439"/>
                      <a:pt x="54476" y="65855"/>
                      <a:pt x="57305" y="102268"/>
                    </a:cubicBezTo>
                    <a:cubicBezTo>
                      <a:pt x="38204" y="117976"/>
                      <a:pt x="19809" y="137968"/>
                      <a:pt x="4952" y="165100"/>
                    </a:cubicBezTo>
                    <a:cubicBezTo>
                      <a:pt x="1415" y="153676"/>
                      <a:pt x="0" y="140824"/>
                      <a:pt x="0" y="128686"/>
                    </a:cubicBezTo>
                    <a:cubicBezTo>
                      <a:pt x="0" y="80134"/>
                      <a:pt x="26176" y="38009"/>
                      <a:pt x="65088" y="15875"/>
                    </a:cubicBezTo>
                    <a:close/>
                    <a:moveTo>
                      <a:pt x="128096" y="0"/>
                    </a:moveTo>
                    <a:cubicBezTo>
                      <a:pt x="176034" y="0"/>
                      <a:pt x="217533" y="25400"/>
                      <a:pt x="239713" y="62794"/>
                    </a:cubicBezTo>
                    <a:cubicBezTo>
                      <a:pt x="219679" y="59267"/>
                      <a:pt x="188913" y="56444"/>
                      <a:pt x="155285" y="61383"/>
                    </a:cubicBezTo>
                    <a:cubicBezTo>
                      <a:pt x="134535" y="64205"/>
                      <a:pt x="110209" y="70555"/>
                      <a:pt x="87313" y="82550"/>
                    </a:cubicBezTo>
                    <a:cubicBezTo>
                      <a:pt x="87313" y="41628"/>
                      <a:pt x="98761" y="10583"/>
                      <a:pt x="98761" y="10583"/>
                    </a:cubicBezTo>
                    <a:cubicBezTo>
                      <a:pt x="100192" y="7761"/>
                      <a:pt x="100192" y="5644"/>
                      <a:pt x="100192" y="3528"/>
                    </a:cubicBezTo>
                    <a:cubicBezTo>
                      <a:pt x="108778" y="1411"/>
                      <a:pt x="118794" y="0"/>
                      <a:pt x="128096"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4" name="Freeform 43"/>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45" name="bcgIcons_Car2">
            <a:extLst>
              <a:ext uri="{FF2B5EF4-FFF2-40B4-BE49-F238E27FC236}">
                <a16:creationId xmlns:a16="http://schemas.microsoft.com/office/drawing/2014/main" id="{BA20FD7A-6292-408B-996A-C1A7AD26CE66}"/>
              </a:ext>
            </a:extLst>
          </p:cNvPr>
          <p:cNvGrpSpPr>
            <a:grpSpLocks noChangeAspect="1"/>
          </p:cNvGrpSpPr>
          <p:nvPr/>
        </p:nvGrpSpPr>
        <p:grpSpPr bwMode="auto">
          <a:xfrm>
            <a:off x="5016572" y="4953396"/>
            <a:ext cx="362226" cy="362562"/>
            <a:chOff x="1682" y="0"/>
            <a:chExt cx="4316" cy="4320"/>
          </a:xfrm>
        </p:grpSpPr>
        <p:sp>
          <p:nvSpPr>
            <p:cNvPr id="46" name="AutoShape 8">
              <a:extLst>
                <a:ext uri="{FF2B5EF4-FFF2-40B4-BE49-F238E27FC236}">
                  <a16:creationId xmlns:a16="http://schemas.microsoft.com/office/drawing/2014/main" id="{15C9F521-64D2-482B-B844-69F0ACAE566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F710E0D2-3E7C-489C-ABE5-CCC38D4793D7}"/>
                </a:ext>
              </a:extLst>
            </p:cNvPr>
            <p:cNvSpPr>
              <a:spLocks noEditPoints="1"/>
            </p:cNvSpPr>
            <p:nvPr/>
          </p:nvSpPr>
          <p:spPr bwMode="auto">
            <a:xfrm>
              <a:off x="2454" y="1584"/>
              <a:ext cx="2551" cy="1123"/>
            </a:xfrm>
            <a:custGeom>
              <a:avLst/>
              <a:gdLst>
                <a:gd name="T0" fmla="*/ 577 w 1362"/>
                <a:gd name="T1" fmla="*/ 220 h 599"/>
                <a:gd name="T2" fmla="*/ 245 w 1362"/>
                <a:gd name="T3" fmla="*/ 219 h 599"/>
                <a:gd name="T4" fmla="*/ 358 w 1362"/>
                <a:gd name="T5" fmla="*/ 41 h 599"/>
                <a:gd name="T6" fmla="*/ 554 w 1362"/>
                <a:gd name="T7" fmla="*/ 3 h 599"/>
                <a:gd name="T8" fmla="*/ 585 w 1362"/>
                <a:gd name="T9" fmla="*/ 211 h 599"/>
                <a:gd name="T10" fmla="*/ 577 w 1362"/>
                <a:gd name="T11" fmla="*/ 220 h 599"/>
                <a:gd name="T12" fmla="*/ 1096 w 1362"/>
                <a:gd name="T13" fmla="*/ 209 h 599"/>
                <a:gd name="T14" fmla="*/ 983 w 1362"/>
                <a:gd name="T15" fmla="*/ 46 h 599"/>
                <a:gd name="T16" fmla="*/ 607 w 1362"/>
                <a:gd name="T17" fmla="*/ 3 h 599"/>
                <a:gd name="T18" fmla="*/ 636 w 1362"/>
                <a:gd name="T19" fmla="*/ 213 h 599"/>
                <a:gd name="T20" fmla="*/ 644 w 1362"/>
                <a:gd name="T21" fmla="*/ 220 h 599"/>
                <a:gd name="T22" fmla="*/ 1084 w 1362"/>
                <a:gd name="T23" fmla="*/ 220 h 599"/>
                <a:gd name="T24" fmla="*/ 1096 w 1362"/>
                <a:gd name="T25" fmla="*/ 209 h 599"/>
                <a:gd name="T26" fmla="*/ 102 w 1362"/>
                <a:gd name="T27" fmla="*/ 395 h 599"/>
                <a:gd name="T28" fmla="*/ 0 w 1362"/>
                <a:gd name="T29" fmla="*/ 497 h 599"/>
                <a:gd name="T30" fmla="*/ 102 w 1362"/>
                <a:gd name="T31" fmla="*/ 599 h 599"/>
                <a:gd name="T32" fmla="*/ 204 w 1362"/>
                <a:gd name="T33" fmla="*/ 497 h 599"/>
                <a:gd name="T34" fmla="*/ 102 w 1362"/>
                <a:gd name="T35" fmla="*/ 395 h 599"/>
                <a:gd name="T36" fmla="*/ 1260 w 1362"/>
                <a:gd name="T37" fmla="*/ 395 h 599"/>
                <a:gd name="T38" fmla="*/ 1158 w 1362"/>
                <a:gd name="T39" fmla="*/ 497 h 599"/>
                <a:gd name="T40" fmla="*/ 1260 w 1362"/>
                <a:gd name="T41" fmla="*/ 599 h 599"/>
                <a:gd name="T42" fmla="*/ 1362 w 1362"/>
                <a:gd name="T43" fmla="*/ 497 h 599"/>
                <a:gd name="T44" fmla="*/ 1260 w 1362"/>
                <a:gd name="T45" fmla="*/ 39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2" h="599">
                  <a:moveTo>
                    <a:pt x="577" y="220"/>
                  </a:moveTo>
                  <a:cubicBezTo>
                    <a:pt x="245" y="219"/>
                    <a:pt x="245" y="219"/>
                    <a:pt x="245" y="219"/>
                  </a:cubicBezTo>
                  <a:cubicBezTo>
                    <a:pt x="241" y="219"/>
                    <a:pt x="295" y="68"/>
                    <a:pt x="358" y="41"/>
                  </a:cubicBezTo>
                  <a:cubicBezTo>
                    <a:pt x="420" y="15"/>
                    <a:pt x="446" y="3"/>
                    <a:pt x="554" y="3"/>
                  </a:cubicBezTo>
                  <a:cubicBezTo>
                    <a:pt x="585" y="211"/>
                    <a:pt x="585" y="211"/>
                    <a:pt x="585" y="211"/>
                  </a:cubicBezTo>
                  <a:cubicBezTo>
                    <a:pt x="585" y="215"/>
                    <a:pt x="582" y="220"/>
                    <a:pt x="577" y="220"/>
                  </a:cubicBezTo>
                  <a:close/>
                  <a:moveTo>
                    <a:pt x="1096" y="209"/>
                  </a:moveTo>
                  <a:cubicBezTo>
                    <a:pt x="983" y="46"/>
                    <a:pt x="983" y="46"/>
                    <a:pt x="983" y="46"/>
                  </a:cubicBezTo>
                  <a:cubicBezTo>
                    <a:pt x="949" y="0"/>
                    <a:pt x="882" y="3"/>
                    <a:pt x="607" y="3"/>
                  </a:cubicBezTo>
                  <a:cubicBezTo>
                    <a:pt x="606" y="18"/>
                    <a:pt x="636" y="213"/>
                    <a:pt x="636" y="213"/>
                  </a:cubicBezTo>
                  <a:cubicBezTo>
                    <a:pt x="637" y="217"/>
                    <a:pt x="640" y="220"/>
                    <a:pt x="644" y="220"/>
                  </a:cubicBezTo>
                  <a:cubicBezTo>
                    <a:pt x="1084" y="220"/>
                    <a:pt x="1084" y="220"/>
                    <a:pt x="1084" y="220"/>
                  </a:cubicBezTo>
                  <a:cubicBezTo>
                    <a:pt x="1089" y="220"/>
                    <a:pt x="1099" y="213"/>
                    <a:pt x="1096" y="209"/>
                  </a:cubicBezTo>
                  <a:close/>
                  <a:moveTo>
                    <a:pt x="102" y="395"/>
                  </a:moveTo>
                  <a:cubicBezTo>
                    <a:pt x="46" y="395"/>
                    <a:pt x="0" y="441"/>
                    <a:pt x="0" y="497"/>
                  </a:cubicBezTo>
                  <a:cubicBezTo>
                    <a:pt x="0" y="553"/>
                    <a:pt x="46" y="599"/>
                    <a:pt x="102" y="599"/>
                  </a:cubicBezTo>
                  <a:cubicBezTo>
                    <a:pt x="158" y="599"/>
                    <a:pt x="204" y="553"/>
                    <a:pt x="204" y="497"/>
                  </a:cubicBezTo>
                  <a:cubicBezTo>
                    <a:pt x="204" y="441"/>
                    <a:pt x="158" y="395"/>
                    <a:pt x="102" y="395"/>
                  </a:cubicBezTo>
                  <a:close/>
                  <a:moveTo>
                    <a:pt x="1260" y="395"/>
                  </a:moveTo>
                  <a:cubicBezTo>
                    <a:pt x="1204" y="395"/>
                    <a:pt x="1158" y="441"/>
                    <a:pt x="1158" y="497"/>
                  </a:cubicBezTo>
                  <a:cubicBezTo>
                    <a:pt x="1158" y="553"/>
                    <a:pt x="1204" y="599"/>
                    <a:pt x="1260" y="599"/>
                  </a:cubicBezTo>
                  <a:cubicBezTo>
                    <a:pt x="1316" y="599"/>
                    <a:pt x="1362" y="553"/>
                    <a:pt x="1362" y="497"/>
                  </a:cubicBezTo>
                  <a:cubicBezTo>
                    <a:pt x="1362" y="441"/>
                    <a:pt x="1316" y="395"/>
                    <a:pt x="1260" y="395"/>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769F830A-5DE1-41DD-936E-970E5F9E3A26}"/>
                </a:ext>
              </a:extLst>
            </p:cNvPr>
            <p:cNvSpPr>
              <a:spLocks noEditPoints="1"/>
            </p:cNvSpPr>
            <p:nvPr/>
          </p:nvSpPr>
          <p:spPr bwMode="auto">
            <a:xfrm>
              <a:off x="1854" y="1382"/>
              <a:ext cx="3972" cy="1524"/>
            </a:xfrm>
            <a:custGeom>
              <a:avLst/>
              <a:gdLst>
                <a:gd name="T0" fmla="*/ 674 w 2120"/>
                <a:gd name="T1" fmla="*/ 622 h 813"/>
                <a:gd name="T2" fmla="*/ 1328 w 2120"/>
                <a:gd name="T3" fmla="*/ 625 h 813"/>
                <a:gd name="T4" fmla="*/ 1336 w 2120"/>
                <a:gd name="T5" fmla="*/ 669 h 813"/>
                <a:gd name="T6" fmla="*/ 667 w 2120"/>
                <a:gd name="T7" fmla="*/ 666 h 813"/>
                <a:gd name="T8" fmla="*/ 674 w 2120"/>
                <a:gd name="T9" fmla="*/ 622 h 813"/>
                <a:gd name="T10" fmla="*/ 1949 w 2120"/>
                <a:gd name="T11" fmla="*/ 314 h 813"/>
                <a:gd name="T12" fmla="*/ 1674 w 2120"/>
                <a:gd name="T13" fmla="*/ 293 h 813"/>
                <a:gd name="T14" fmla="*/ 1553 w 2120"/>
                <a:gd name="T15" fmla="*/ 284 h 813"/>
                <a:gd name="T16" fmla="*/ 1551 w 2120"/>
                <a:gd name="T17" fmla="*/ 284 h 813"/>
                <a:gd name="T18" fmla="*/ 1459 w 2120"/>
                <a:gd name="T19" fmla="*/ 190 h 813"/>
                <a:gd name="T20" fmla="*/ 1211 w 2120"/>
                <a:gd name="T21" fmla="*/ 10 h 813"/>
                <a:gd name="T22" fmla="*/ 658 w 2120"/>
                <a:gd name="T23" fmla="*/ 53 h 813"/>
                <a:gd name="T24" fmla="*/ 430 w 2120"/>
                <a:gd name="T25" fmla="*/ 289 h 813"/>
                <a:gd name="T26" fmla="*/ 146 w 2120"/>
                <a:gd name="T27" fmla="*/ 290 h 813"/>
                <a:gd name="T28" fmla="*/ 41 w 2120"/>
                <a:gd name="T29" fmla="*/ 445 h 813"/>
                <a:gd name="T30" fmla="*/ 1 w 2120"/>
                <a:gd name="T31" fmla="*/ 588 h 813"/>
                <a:gd name="T32" fmla="*/ 0 w 2120"/>
                <a:gd name="T33" fmla="*/ 594 h 813"/>
                <a:gd name="T34" fmla="*/ 75 w 2120"/>
                <a:gd name="T35" fmla="*/ 664 h 813"/>
                <a:gd name="T36" fmla="*/ 177 w 2120"/>
                <a:gd name="T37" fmla="*/ 664 h 813"/>
                <a:gd name="T38" fmla="*/ 170 w 2120"/>
                <a:gd name="T39" fmla="*/ 620 h 813"/>
                <a:gd name="T40" fmla="*/ 75 w 2120"/>
                <a:gd name="T41" fmla="*/ 620 h 813"/>
                <a:gd name="T42" fmla="*/ 45 w 2120"/>
                <a:gd name="T43" fmla="*/ 594 h 813"/>
                <a:gd name="T44" fmla="*/ 81 w 2120"/>
                <a:gd name="T45" fmla="*/ 464 h 813"/>
                <a:gd name="T46" fmla="*/ 146 w 2120"/>
                <a:gd name="T47" fmla="*/ 334 h 813"/>
                <a:gd name="T48" fmla="*/ 443 w 2120"/>
                <a:gd name="T49" fmla="*/ 333 h 813"/>
                <a:gd name="T50" fmla="*/ 462 w 2120"/>
                <a:gd name="T51" fmla="*/ 322 h 813"/>
                <a:gd name="T52" fmla="*/ 1210 w 2120"/>
                <a:gd name="T53" fmla="*/ 54 h 813"/>
                <a:gd name="T54" fmla="*/ 1422 w 2120"/>
                <a:gd name="T55" fmla="*/ 213 h 813"/>
                <a:gd name="T56" fmla="*/ 1546 w 2120"/>
                <a:gd name="T57" fmla="*/ 328 h 813"/>
                <a:gd name="T58" fmla="*/ 1672 w 2120"/>
                <a:gd name="T59" fmla="*/ 337 h 813"/>
                <a:gd name="T60" fmla="*/ 1925 w 2120"/>
                <a:gd name="T61" fmla="*/ 356 h 813"/>
                <a:gd name="T62" fmla="*/ 2075 w 2120"/>
                <a:gd name="T63" fmla="*/ 384 h 813"/>
                <a:gd name="T64" fmla="*/ 1959 w 2120"/>
                <a:gd name="T65" fmla="*/ 627 h 813"/>
                <a:gd name="T66" fmla="*/ 1831 w 2120"/>
                <a:gd name="T67" fmla="*/ 627 h 813"/>
                <a:gd name="T68" fmla="*/ 1823 w 2120"/>
                <a:gd name="T69" fmla="*/ 671 h 813"/>
                <a:gd name="T70" fmla="*/ 1968 w 2120"/>
                <a:gd name="T71" fmla="*/ 671 h 813"/>
                <a:gd name="T72" fmla="*/ 2010 w 2120"/>
                <a:gd name="T73" fmla="*/ 633 h 813"/>
                <a:gd name="T74" fmla="*/ 2055 w 2120"/>
                <a:gd name="T75" fmla="*/ 560 h 813"/>
                <a:gd name="T76" fmla="*/ 2120 w 2120"/>
                <a:gd name="T77" fmla="*/ 378 h 813"/>
                <a:gd name="T78" fmla="*/ 1949 w 2120"/>
                <a:gd name="T79" fmla="*/ 314 h 813"/>
                <a:gd name="T80" fmla="*/ 630 w 2120"/>
                <a:gd name="T81" fmla="*/ 605 h 813"/>
                <a:gd name="T82" fmla="*/ 422 w 2120"/>
                <a:gd name="T83" fmla="*/ 397 h 813"/>
                <a:gd name="T84" fmla="*/ 214 w 2120"/>
                <a:gd name="T85" fmla="*/ 605 h 813"/>
                <a:gd name="T86" fmla="*/ 422 w 2120"/>
                <a:gd name="T87" fmla="*/ 813 h 813"/>
                <a:gd name="T88" fmla="*/ 630 w 2120"/>
                <a:gd name="T89" fmla="*/ 605 h 813"/>
                <a:gd name="T90" fmla="*/ 559 w 2120"/>
                <a:gd name="T91" fmla="*/ 605 h 813"/>
                <a:gd name="T92" fmla="*/ 422 w 2120"/>
                <a:gd name="T93" fmla="*/ 742 h 813"/>
                <a:gd name="T94" fmla="*/ 285 w 2120"/>
                <a:gd name="T95" fmla="*/ 605 h 813"/>
                <a:gd name="T96" fmla="*/ 422 w 2120"/>
                <a:gd name="T97" fmla="*/ 468 h 813"/>
                <a:gd name="T98" fmla="*/ 559 w 2120"/>
                <a:gd name="T99" fmla="*/ 605 h 813"/>
                <a:gd name="T100" fmla="*/ 1788 w 2120"/>
                <a:gd name="T101" fmla="*/ 605 h 813"/>
                <a:gd name="T102" fmla="*/ 1580 w 2120"/>
                <a:gd name="T103" fmla="*/ 397 h 813"/>
                <a:gd name="T104" fmla="*/ 1372 w 2120"/>
                <a:gd name="T105" fmla="*/ 605 h 813"/>
                <a:gd name="T106" fmla="*/ 1580 w 2120"/>
                <a:gd name="T107" fmla="*/ 813 h 813"/>
                <a:gd name="T108" fmla="*/ 1788 w 2120"/>
                <a:gd name="T109" fmla="*/ 605 h 813"/>
                <a:gd name="T110" fmla="*/ 1717 w 2120"/>
                <a:gd name="T111" fmla="*/ 605 h 813"/>
                <a:gd name="T112" fmla="*/ 1580 w 2120"/>
                <a:gd name="T113" fmla="*/ 742 h 813"/>
                <a:gd name="T114" fmla="*/ 1443 w 2120"/>
                <a:gd name="T115" fmla="*/ 605 h 813"/>
                <a:gd name="T116" fmla="*/ 1580 w 2120"/>
                <a:gd name="T117" fmla="*/ 468 h 813"/>
                <a:gd name="T118" fmla="*/ 1717 w 2120"/>
                <a:gd name="T119" fmla="*/ 60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0" h="813">
                  <a:moveTo>
                    <a:pt x="674" y="622"/>
                  </a:moveTo>
                  <a:cubicBezTo>
                    <a:pt x="1328" y="625"/>
                    <a:pt x="1328" y="625"/>
                    <a:pt x="1328" y="625"/>
                  </a:cubicBezTo>
                  <a:cubicBezTo>
                    <a:pt x="1330" y="640"/>
                    <a:pt x="1332" y="655"/>
                    <a:pt x="1336" y="669"/>
                  </a:cubicBezTo>
                  <a:cubicBezTo>
                    <a:pt x="667" y="666"/>
                    <a:pt x="667" y="666"/>
                    <a:pt x="667" y="666"/>
                  </a:cubicBezTo>
                  <a:cubicBezTo>
                    <a:pt x="670" y="652"/>
                    <a:pt x="673" y="637"/>
                    <a:pt x="674" y="622"/>
                  </a:cubicBezTo>
                  <a:close/>
                  <a:moveTo>
                    <a:pt x="1949" y="314"/>
                  </a:moveTo>
                  <a:cubicBezTo>
                    <a:pt x="1863" y="304"/>
                    <a:pt x="1758" y="298"/>
                    <a:pt x="1674" y="293"/>
                  </a:cubicBezTo>
                  <a:cubicBezTo>
                    <a:pt x="1617" y="290"/>
                    <a:pt x="1568" y="287"/>
                    <a:pt x="1553" y="284"/>
                  </a:cubicBezTo>
                  <a:cubicBezTo>
                    <a:pt x="1552" y="284"/>
                    <a:pt x="1552" y="284"/>
                    <a:pt x="1551" y="284"/>
                  </a:cubicBezTo>
                  <a:cubicBezTo>
                    <a:pt x="1516" y="280"/>
                    <a:pt x="1490" y="239"/>
                    <a:pt x="1459" y="190"/>
                  </a:cubicBezTo>
                  <a:cubicBezTo>
                    <a:pt x="1410" y="112"/>
                    <a:pt x="1349" y="15"/>
                    <a:pt x="1211" y="10"/>
                  </a:cubicBezTo>
                  <a:cubicBezTo>
                    <a:pt x="910" y="0"/>
                    <a:pt x="760" y="12"/>
                    <a:pt x="658" y="53"/>
                  </a:cubicBezTo>
                  <a:cubicBezTo>
                    <a:pt x="549" y="97"/>
                    <a:pt x="496" y="175"/>
                    <a:pt x="430" y="289"/>
                  </a:cubicBezTo>
                  <a:cubicBezTo>
                    <a:pt x="380" y="289"/>
                    <a:pt x="200" y="290"/>
                    <a:pt x="146" y="290"/>
                  </a:cubicBezTo>
                  <a:cubicBezTo>
                    <a:pt x="121" y="290"/>
                    <a:pt x="86" y="307"/>
                    <a:pt x="41" y="445"/>
                  </a:cubicBezTo>
                  <a:cubicBezTo>
                    <a:pt x="17" y="516"/>
                    <a:pt x="2" y="585"/>
                    <a:pt x="1" y="588"/>
                  </a:cubicBezTo>
                  <a:cubicBezTo>
                    <a:pt x="0" y="590"/>
                    <a:pt x="0" y="592"/>
                    <a:pt x="0" y="594"/>
                  </a:cubicBezTo>
                  <a:cubicBezTo>
                    <a:pt x="3" y="633"/>
                    <a:pt x="36" y="664"/>
                    <a:pt x="75" y="664"/>
                  </a:cubicBezTo>
                  <a:cubicBezTo>
                    <a:pt x="177" y="664"/>
                    <a:pt x="177" y="664"/>
                    <a:pt x="177" y="664"/>
                  </a:cubicBezTo>
                  <a:cubicBezTo>
                    <a:pt x="173" y="650"/>
                    <a:pt x="171" y="635"/>
                    <a:pt x="170" y="620"/>
                  </a:cubicBezTo>
                  <a:cubicBezTo>
                    <a:pt x="75" y="620"/>
                    <a:pt x="75" y="620"/>
                    <a:pt x="75" y="620"/>
                  </a:cubicBezTo>
                  <a:cubicBezTo>
                    <a:pt x="60" y="620"/>
                    <a:pt x="47" y="609"/>
                    <a:pt x="45" y="594"/>
                  </a:cubicBezTo>
                  <a:cubicBezTo>
                    <a:pt x="48" y="580"/>
                    <a:pt x="62" y="522"/>
                    <a:pt x="81" y="464"/>
                  </a:cubicBezTo>
                  <a:cubicBezTo>
                    <a:pt x="121" y="340"/>
                    <a:pt x="146" y="334"/>
                    <a:pt x="146" y="334"/>
                  </a:cubicBezTo>
                  <a:cubicBezTo>
                    <a:pt x="208" y="334"/>
                    <a:pt x="441" y="333"/>
                    <a:pt x="443" y="333"/>
                  </a:cubicBezTo>
                  <a:cubicBezTo>
                    <a:pt x="451" y="333"/>
                    <a:pt x="458" y="329"/>
                    <a:pt x="462" y="322"/>
                  </a:cubicBezTo>
                  <a:cubicBezTo>
                    <a:pt x="594" y="90"/>
                    <a:pt x="647" y="36"/>
                    <a:pt x="1210" y="54"/>
                  </a:cubicBezTo>
                  <a:cubicBezTo>
                    <a:pt x="1324" y="58"/>
                    <a:pt x="1376" y="141"/>
                    <a:pt x="1422" y="213"/>
                  </a:cubicBezTo>
                  <a:cubicBezTo>
                    <a:pt x="1457" y="269"/>
                    <a:pt x="1490" y="321"/>
                    <a:pt x="1546" y="328"/>
                  </a:cubicBezTo>
                  <a:cubicBezTo>
                    <a:pt x="1564" y="331"/>
                    <a:pt x="1610" y="334"/>
                    <a:pt x="1672" y="337"/>
                  </a:cubicBezTo>
                  <a:cubicBezTo>
                    <a:pt x="1748" y="342"/>
                    <a:pt x="1844" y="347"/>
                    <a:pt x="1925" y="356"/>
                  </a:cubicBezTo>
                  <a:cubicBezTo>
                    <a:pt x="2035" y="367"/>
                    <a:pt x="2067" y="379"/>
                    <a:pt x="2075" y="384"/>
                  </a:cubicBezTo>
                  <a:cubicBezTo>
                    <a:pt x="2071" y="461"/>
                    <a:pt x="1984" y="598"/>
                    <a:pt x="1959" y="627"/>
                  </a:cubicBezTo>
                  <a:cubicBezTo>
                    <a:pt x="1831" y="627"/>
                    <a:pt x="1831" y="627"/>
                    <a:pt x="1831" y="627"/>
                  </a:cubicBezTo>
                  <a:cubicBezTo>
                    <a:pt x="1830" y="642"/>
                    <a:pt x="1827" y="657"/>
                    <a:pt x="1823" y="671"/>
                  </a:cubicBezTo>
                  <a:cubicBezTo>
                    <a:pt x="1968" y="671"/>
                    <a:pt x="1968" y="671"/>
                    <a:pt x="1968" y="671"/>
                  </a:cubicBezTo>
                  <a:cubicBezTo>
                    <a:pt x="1979" y="671"/>
                    <a:pt x="1986" y="666"/>
                    <a:pt x="2010" y="633"/>
                  </a:cubicBezTo>
                  <a:cubicBezTo>
                    <a:pt x="2025" y="612"/>
                    <a:pt x="2041" y="586"/>
                    <a:pt x="2055" y="560"/>
                  </a:cubicBezTo>
                  <a:cubicBezTo>
                    <a:pt x="2084" y="508"/>
                    <a:pt x="2120" y="434"/>
                    <a:pt x="2120" y="378"/>
                  </a:cubicBezTo>
                  <a:cubicBezTo>
                    <a:pt x="2120" y="345"/>
                    <a:pt x="2077" y="329"/>
                    <a:pt x="1949" y="314"/>
                  </a:cubicBezTo>
                  <a:close/>
                  <a:moveTo>
                    <a:pt x="630" y="605"/>
                  </a:moveTo>
                  <a:cubicBezTo>
                    <a:pt x="630" y="490"/>
                    <a:pt x="537" y="397"/>
                    <a:pt x="422" y="397"/>
                  </a:cubicBezTo>
                  <a:cubicBezTo>
                    <a:pt x="307" y="397"/>
                    <a:pt x="214" y="490"/>
                    <a:pt x="214" y="605"/>
                  </a:cubicBezTo>
                  <a:cubicBezTo>
                    <a:pt x="214" y="720"/>
                    <a:pt x="307" y="813"/>
                    <a:pt x="422" y="813"/>
                  </a:cubicBezTo>
                  <a:cubicBezTo>
                    <a:pt x="537" y="813"/>
                    <a:pt x="630" y="720"/>
                    <a:pt x="630" y="605"/>
                  </a:cubicBezTo>
                  <a:close/>
                  <a:moveTo>
                    <a:pt x="559" y="605"/>
                  </a:moveTo>
                  <a:cubicBezTo>
                    <a:pt x="559" y="681"/>
                    <a:pt x="497" y="742"/>
                    <a:pt x="422" y="742"/>
                  </a:cubicBezTo>
                  <a:cubicBezTo>
                    <a:pt x="347" y="742"/>
                    <a:pt x="285" y="681"/>
                    <a:pt x="285" y="605"/>
                  </a:cubicBezTo>
                  <a:cubicBezTo>
                    <a:pt x="285" y="530"/>
                    <a:pt x="347" y="468"/>
                    <a:pt x="422" y="468"/>
                  </a:cubicBezTo>
                  <a:cubicBezTo>
                    <a:pt x="497" y="468"/>
                    <a:pt x="559" y="530"/>
                    <a:pt x="559" y="605"/>
                  </a:cubicBezTo>
                  <a:close/>
                  <a:moveTo>
                    <a:pt x="1788" y="605"/>
                  </a:moveTo>
                  <a:cubicBezTo>
                    <a:pt x="1788" y="490"/>
                    <a:pt x="1695" y="397"/>
                    <a:pt x="1580" y="397"/>
                  </a:cubicBezTo>
                  <a:cubicBezTo>
                    <a:pt x="1465" y="397"/>
                    <a:pt x="1372" y="490"/>
                    <a:pt x="1372" y="605"/>
                  </a:cubicBezTo>
                  <a:cubicBezTo>
                    <a:pt x="1372" y="720"/>
                    <a:pt x="1465" y="813"/>
                    <a:pt x="1580" y="813"/>
                  </a:cubicBezTo>
                  <a:cubicBezTo>
                    <a:pt x="1695" y="813"/>
                    <a:pt x="1788" y="720"/>
                    <a:pt x="1788" y="605"/>
                  </a:cubicBezTo>
                  <a:close/>
                  <a:moveTo>
                    <a:pt x="1717" y="605"/>
                  </a:moveTo>
                  <a:cubicBezTo>
                    <a:pt x="1717" y="681"/>
                    <a:pt x="1655" y="742"/>
                    <a:pt x="1580" y="742"/>
                  </a:cubicBezTo>
                  <a:cubicBezTo>
                    <a:pt x="1504" y="742"/>
                    <a:pt x="1443" y="681"/>
                    <a:pt x="1443" y="605"/>
                  </a:cubicBezTo>
                  <a:cubicBezTo>
                    <a:pt x="1443" y="530"/>
                    <a:pt x="1504" y="468"/>
                    <a:pt x="1580" y="468"/>
                  </a:cubicBezTo>
                  <a:cubicBezTo>
                    <a:pt x="1655" y="468"/>
                    <a:pt x="1717" y="530"/>
                    <a:pt x="1717" y="605"/>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9" name="Straight Connector 48"/>
          <p:cNvCxnSpPr/>
          <p:nvPr/>
        </p:nvCxnSpPr>
        <p:spPr>
          <a:xfrm rot="5400000">
            <a:off x="2670676" y="3500653"/>
            <a:ext cx="0" cy="404238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289963" y="2248460"/>
            <a:ext cx="0" cy="6546776"/>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547A9337-C09F-4D8B-98E6-9B9DC6E451EB}"/>
              </a:ext>
            </a:extLst>
          </p:cNvPr>
          <p:cNvPicPr>
            <a:picLocks noChangeAspect="1"/>
          </p:cNvPicPr>
          <p:nvPr/>
        </p:nvPicPr>
        <p:blipFill>
          <a:blip r:embed="rId10" cstate="screen">
            <a:clrChange>
              <a:clrFrom>
                <a:srgbClr val="1F1450"/>
              </a:clrFrom>
              <a:clrTo>
                <a:srgbClr val="1F1450">
                  <a:alpha val="0"/>
                </a:srgbClr>
              </a:clrTo>
            </a:clrChange>
            <a:extLst>
              <a:ext uri="{28A0092B-C50C-407E-A947-70E740481C1C}">
                <a14:useLocalDpi xmlns:a14="http://schemas.microsoft.com/office/drawing/2010/main"/>
              </a:ext>
            </a:extLst>
          </a:blip>
          <a:stretch>
            <a:fillRect/>
          </a:stretch>
        </p:blipFill>
        <p:spPr>
          <a:xfrm>
            <a:off x="10317556" y="217461"/>
            <a:ext cx="1245794" cy="259876"/>
          </a:xfrm>
          <a:prstGeom prst="rect">
            <a:avLst/>
          </a:prstGeom>
        </p:spPr>
      </p:pic>
      <p:sp>
        <p:nvSpPr>
          <p:cNvPr id="55" name="Rectangle 54">
            <a:extLst>
              <a:ext uri="{FF2B5EF4-FFF2-40B4-BE49-F238E27FC236}">
                <a16:creationId xmlns:a16="http://schemas.microsoft.com/office/drawing/2014/main" id="{0C81AF93-D587-4850-9D00-DED78BB940C8}"/>
              </a:ext>
            </a:extLst>
          </p:cNvPr>
          <p:cNvSpPr/>
          <p:nvPr/>
        </p:nvSpPr>
        <p:spPr>
          <a:xfrm>
            <a:off x="1326784" y="5905144"/>
            <a:ext cx="3365085" cy="581698"/>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oAutofit/>
          </a:bodyPr>
          <a:lstStyle/>
          <a:p>
            <a:pPr>
              <a:lnSpc>
                <a:spcPct val="90000"/>
              </a:lnSpc>
              <a:buFont typeface="Trebuchet MS" panose="020B0603020202020204" pitchFamily="34" charset="0"/>
              <a:buChar char="​"/>
            </a:pPr>
            <a:r>
              <a:rPr lang="en-US" sz="1400">
                <a:solidFill>
                  <a:srgbClr val="00269E"/>
                </a:solidFill>
                <a:cs typeface="Henderson BCG Sans" panose="020B0502030402020204" pitchFamily="34" charset="0"/>
              </a:rPr>
              <a:t>To learn more about this opportunity please visit CommCorp’s website at: </a:t>
            </a:r>
            <a:r>
              <a:rPr lang="en-US" sz="1400" b="1">
                <a:solidFill>
                  <a:srgbClr val="00269E"/>
                </a:solidFill>
                <a:cs typeface="Henderson BCG Sans" panose="020B0502030402020204" pitchFamily="34" charset="0"/>
              </a:rPr>
              <a:t>commcorp.org/available-funding </a:t>
            </a:r>
          </a:p>
        </p:txBody>
      </p:sp>
      <p:grpSp>
        <p:nvGrpSpPr>
          <p:cNvPr id="56" name="Group 55">
            <a:extLst>
              <a:ext uri="{FF2B5EF4-FFF2-40B4-BE49-F238E27FC236}">
                <a16:creationId xmlns:a16="http://schemas.microsoft.com/office/drawing/2014/main" id="{A31ADEE8-B342-4A50-9360-6FE57EC70803}"/>
              </a:ext>
            </a:extLst>
          </p:cNvPr>
          <p:cNvGrpSpPr/>
          <p:nvPr/>
        </p:nvGrpSpPr>
        <p:grpSpPr>
          <a:xfrm>
            <a:off x="670158" y="5947745"/>
            <a:ext cx="504159" cy="496562"/>
            <a:chOff x="1" y="8180427"/>
            <a:chExt cx="800099" cy="771525"/>
          </a:xfrm>
        </p:grpSpPr>
        <p:sp>
          <p:nvSpPr>
            <p:cNvPr id="57" name="Rectangle 56">
              <a:extLst>
                <a:ext uri="{FF2B5EF4-FFF2-40B4-BE49-F238E27FC236}">
                  <a16:creationId xmlns:a16="http://schemas.microsoft.com/office/drawing/2014/main" id="{C2628A5B-DE75-4633-B39F-C81D927A9372}"/>
                </a:ext>
              </a:extLst>
            </p:cNvPr>
            <p:cNvSpPr/>
            <p:nvPr/>
          </p:nvSpPr>
          <p:spPr>
            <a:xfrm>
              <a:off x="1" y="8180427"/>
              <a:ext cx="800099" cy="771525"/>
            </a:xfrm>
            <a:prstGeom prst="rect">
              <a:avLst/>
            </a:prstGeom>
            <a:solidFill>
              <a:srgbClr val="001C7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rla" pitchFamily="2" charset="0"/>
              </a:endParaRPr>
            </a:p>
          </p:txBody>
        </p:sp>
        <p:pic>
          <p:nvPicPr>
            <p:cNvPr id="58" name="Graphic 57">
              <a:extLst>
                <a:ext uri="{FF2B5EF4-FFF2-40B4-BE49-F238E27FC236}">
                  <a16:creationId xmlns:a16="http://schemas.microsoft.com/office/drawing/2014/main" id="{F62AAEB7-4C2C-4460-94F1-9145F85CE9B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3825" y="8289965"/>
              <a:ext cx="552450" cy="552450"/>
            </a:xfrm>
            <a:prstGeom prst="rect">
              <a:avLst/>
            </a:prstGeom>
          </p:spPr>
        </p:pic>
      </p:grpSp>
      <p:sp>
        <p:nvSpPr>
          <p:cNvPr id="59" name="TextBox 58">
            <a:extLst>
              <a:ext uri="{FF2B5EF4-FFF2-40B4-BE49-F238E27FC236}">
                <a16:creationId xmlns:a16="http://schemas.microsoft.com/office/drawing/2014/main" id="{0EF40611-2D4D-45B9-BD56-2AC9E84C4AFC}"/>
              </a:ext>
            </a:extLst>
          </p:cNvPr>
          <p:cNvSpPr txBox="1"/>
          <p:nvPr/>
        </p:nvSpPr>
        <p:spPr>
          <a:xfrm>
            <a:off x="5016572"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Are you interested in hiring talent?</a:t>
            </a:r>
          </a:p>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Reach out to your local Masshire Career Center or visit the talent access portal at </a:t>
            </a:r>
            <a:r>
              <a:rPr lang="en-US" sz="1200" b="1">
                <a:solidFill>
                  <a:srgbClr val="000000"/>
                </a:solidFill>
                <a:cs typeface="Henderson BCG Sans" panose="020B0502030402020204" pitchFamily="34" charset="0"/>
              </a:rPr>
              <a:t>https://commcorp.softr.io</a:t>
            </a:r>
            <a:endParaRPr lang="en-US" sz="1200">
              <a:solidFill>
                <a:srgbClr val="000000"/>
              </a:solidFill>
              <a:cs typeface="Henderson BCG Sans" panose="020B0502030402020204" pitchFamily="34" charset="0"/>
            </a:endParaRPr>
          </a:p>
        </p:txBody>
      </p:sp>
      <p:sp>
        <p:nvSpPr>
          <p:cNvPr id="60" name="TextBox 59">
            <a:extLst>
              <a:ext uri="{FF2B5EF4-FFF2-40B4-BE49-F238E27FC236}">
                <a16:creationId xmlns:a16="http://schemas.microsoft.com/office/drawing/2014/main" id="{2F540DE8-5D1D-4167-AC2D-95E1FD5CBC43}"/>
              </a:ext>
            </a:extLst>
          </p:cNvPr>
          <p:cNvSpPr txBox="1"/>
          <p:nvPr/>
        </p:nvSpPr>
        <p:spPr>
          <a:xfrm>
            <a:off x="8461959"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269E"/>
                </a:solidFill>
                <a:cs typeface="Henderson BCG Sans" panose="020B0502030402020204" pitchFamily="34" charset="0"/>
              </a:rPr>
              <a:t>*If you are interested in recruiting for an occupation not listed here, please reach out to a CommCorp representative at </a:t>
            </a:r>
            <a:r>
              <a:rPr lang="en-US" sz="1200" b="1">
                <a:solidFill>
                  <a:srgbClr val="00269E"/>
                </a:solidFill>
                <a:cs typeface="Henderson BCG Sans" panose="020B0502030402020204" pitchFamily="34" charset="0"/>
              </a:rPr>
              <a:t>commcorp.org/cbe/contact/ </a:t>
            </a:r>
          </a:p>
        </p:txBody>
      </p:sp>
      <p:sp>
        <p:nvSpPr>
          <p:cNvPr id="51" name="Textfeld 1">
            <a:extLst>
              <a:ext uri="{FF2B5EF4-FFF2-40B4-BE49-F238E27FC236}">
                <a16:creationId xmlns:a16="http://schemas.microsoft.com/office/drawing/2014/main" id="{7BE4129C-1827-401D-8167-CB40F5929E9D}"/>
              </a:ext>
            </a:extLst>
          </p:cNvPr>
          <p:cNvSpPr txBox="1"/>
          <p:nvPr>
            <p:custDataLst>
              <p:tags r:id="rId4"/>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1294396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5" name="Picture 54" descr="A person and person shaking hands&#10;&#10;Description automatically generated with low confidence">
            <a:extLst>
              <a:ext uri="{FF2B5EF4-FFF2-40B4-BE49-F238E27FC236}">
                <a16:creationId xmlns:a16="http://schemas.microsoft.com/office/drawing/2014/main" id="{DB688C61-C9D3-4DA4-9DC0-B23C121AF1E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1"/>
            <a:ext cx="12192000" cy="1665364"/>
          </a:xfrm>
          <a:prstGeom prst="rect">
            <a:avLst/>
          </a:prstGeom>
        </p:spPr>
      </p:pic>
      <p:sp>
        <p:nvSpPr>
          <p:cNvPr id="56" name="GradientOverlay"/>
          <p:cNvSpPr/>
          <p:nvPr>
            <p:custDataLst>
              <p:tags r:id="rId2"/>
            </p:custDataLst>
          </p:nvPr>
        </p:nvSpPr>
        <p:spPr>
          <a:xfrm flipH="1">
            <a:off x="0" y="0"/>
            <a:ext cx="12192000" cy="1665363"/>
          </a:xfrm>
          <a:prstGeom prst="rect">
            <a:avLst/>
          </a:prstGeom>
          <a:solidFill>
            <a:srgbClr val="000000">
              <a:alpha val="60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23"/>
              </a:spcAft>
            </a:pPr>
            <a:endParaRPr lang="en-US" sz="1600">
              <a:solidFill>
                <a:schemeClr val="bg1"/>
              </a:solidFill>
              <a:latin typeface="Karla" pitchFamily="2" charset="0"/>
              <a:sym typeface="+mn-lt"/>
            </a:endParaRPr>
          </a:p>
        </p:txBody>
      </p:sp>
      <p:sp>
        <p:nvSpPr>
          <p:cNvPr id="5" name="Rectangle 4"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62" name="Rectangle 61">
            <a:extLst>
              <a:ext uri="{FF2B5EF4-FFF2-40B4-BE49-F238E27FC236}">
                <a16:creationId xmlns:a16="http://schemas.microsoft.com/office/drawing/2014/main" id="{A89E28CA-7945-4660-AF0D-A9FEEA717493}"/>
              </a:ext>
            </a:extLst>
          </p:cNvPr>
          <p:cNvSpPr/>
          <p:nvPr/>
        </p:nvSpPr>
        <p:spPr>
          <a:xfrm>
            <a:off x="713445" y="1817297"/>
            <a:ext cx="4064484" cy="3708708"/>
          </a:xfrm>
          <a:prstGeom prst="rect">
            <a:avLst/>
          </a:prstGeom>
        </p:spPr>
        <p:txBody>
          <a:bodyPr wrap="square" lIns="0" tIns="0" rIns="0" bIns="0">
            <a:spAutoFit/>
          </a:bodyPr>
          <a:lstStyle/>
          <a:p>
            <a:pPr>
              <a:spcAft>
                <a:spcPts val="1000"/>
              </a:spcAft>
            </a:pPr>
            <a:r>
              <a:rPr lang="en-US" sz="1200">
                <a:solidFill>
                  <a:srgbClr val="000000"/>
                </a:solidFill>
                <a:latin typeface="Karla" pitchFamily="2" charset="0"/>
                <a:cs typeface="Henderson BCG Sans" panose="020B0502030402020204" pitchFamily="34" charset="0"/>
              </a:rPr>
              <a:t>Industries are facing the dual challenge of finding skilled talent in a tight labor market and ensuring the development of a </a:t>
            </a:r>
            <a:r>
              <a:rPr lang="en-US" sz="1200" b="1">
                <a:solidFill>
                  <a:srgbClr val="00269E"/>
                </a:solidFill>
                <a:latin typeface="Karla" pitchFamily="2" charset="0"/>
                <a:cs typeface="Henderson BCG Sans" panose="020B0502030402020204" pitchFamily="34" charset="0"/>
              </a:rPr>
              <a:t>diverse and equitable workforce</a:t>
            </a:r>
            <a:r>
              <a:rPr lang="en-US" sz="1200">
                <a:solidFill>
                  <a:srgbClr val="000000"/>
                </a:solidFill>
                <a:latin typeface="Karla" pitchFamily="2" charset="0"/>
                <a:cs typeface="Henderson BCG Sans" panose="020B0502030402020204" pitchFamily="34" charset="0"/>
              </a:rPr>
              <a:t>.</a:t>
            </a:r>
          </a:p>
          <a:p>
            <a:pPr>
              <a:spcAft>
                <a:spcPts val="1000"/>
              </a:spcAft>
            </a:pPr>
            <a:r>
              <a:rPr lang="en-US" sz="1200">
                <a:solidFill>
                  <a:srgbClr val="000000"/>
                </a:solidFill>
                <a:latin typeface="Karla" pitchFamily="2" charset="0"/>
                <a:cs typeface="Henderson BCG Sans" panose="020B0502030402020204" pitchFamily="34" charset="0"/>
              </a:rPr>
              <a:t>The Workforce Skills Cabinet and Commonwealth Corporation have launched RENEW to reduce this friction by funding to develop programs that will train workers to </a:t>
            </a:r>
            <a:r>
              <a:rPr lang="en-US" sz="1200" b="1">
                <a:solidFill>
                  <a:srgbClr val="00269E"/>
                </a:solidFill>
                <a:latin typeface="Karla" pitchFamily="2" charset="0"/>
                <a:cs typeface="Henderson BCG Sans" panose="020B0502030402020204" pitchFamily="34" charset="0"/>
              </a:rPr>
              <a:t>address employers' hiring needs and help companies meet their diversity hiring goals</a:t>
            </a:r>
            <a:r>
              <a:rPr lang="en-US" sz="1200" b="1">
                <a:solidFill>
                  <a:srgbClr val="000000"/>
                </a:solidFill>
                <a:latin typeface="Karla" pitchFamily="2" charset="0"/>
                <a:cs typeface="Henderson BCG Sans" panose="020B0502030402020204" pitchFamily="34" charset="0"/>
              </a:rPr>
              <a:t>.</a:t>
            </a:r>
            <a:endParaRPr lang="en-US" sz="1200">
              <a:solidFill>
                <a:srgbClr val="000000"/>
              </a:solidFill>
              <a:latin typeface="Karla" pitchFamily="2" charset="0"/>
              <a:cs typeface="Henderson BCG Sans" panose="020B0502030402020204" pitchFamily="34" charset="0"/>
            </a:endParaRPr>
          </a:p>
          <a:p>
            <a:pPr>
              <a:spcAft>
                <a:spcPts val="1000"/>
              </a:spcAft>
            </a:pPr>
            <a:r>
              <a:rPr lang="en-US" sz="1200">
                <a:solidFill>
                  <a:srgbClr val="000000"/>
                </a:solidFill>
                <a:latin typeface="Karla" pitchFamily="2" charset="0"/>
                <a:cs typeface="Henderson BCG Sans" panose="020B0502030402020204" pitchFamily="34" charset="0"/>
              </a:rPr>
              <a:t>The program is designed to bridge the gap between employers and local training providers with the goal of establishing </a:t>
            </a:r>
            <a:r>
              <a:rPr lang="en-US" sz="1200" b="1">
                <a:solidFill>
                  <a:srgbClr val="00269E"/>
                </a:solidFill>
                <a:latin typeface="Karla" pitchFamily="2" charset="0"/>
                <a:cs typeface="Henderson BCG Sans" panose="020B0502030402020204" pitchFamily="34" charset="0"/>
              </a:rPr>
              <a:t>sustainable talent development pipelines</a:t>
            </a:r>
            <a:r>
              <a:rPr lang="en-US" sz="1200">
                <a:solidFill>
                  <a:srgbClr val="000000"/>
                </a:solidFill>
                <a:latin typeface="Karla" pitchFamily="2" charset="0"/>
                <a:cs typeface="Henderson BCG Sans" panose="020B0502030402020204" pitchFamily="34" charset="0"/>
              </a:rPr>
              <a:t>. Within these partnerships employers will provide </a:t>
            </a:r>
            <a:r>
              <a:rPr lang="en-US" sz="1200" b="1">
                <a:solidFill>
                  <a:srgbClr val="00269E"/>
                </a:solidFill>
                <a:latin typeface="Karla" pitchFamily="2" charset="0"/>
                <a:cs typeface="Henderson BCG Sans" panose="020B0502030402020204" pitchFamily="34" charset="0"/>
              </a:rPr>
              <a:t>input into curriculum design, </a:t>
            </a:r>
            <a:r>
              <a:rPr lang="en-US" sz="1200">
                <a:solidFill>
                  <a:srgbClr val="000000"/>
                </a:solidFill>
                <a:latin typeface="Karla" pitchFamily="2" charset="0"/>
                <a:cs typeface="Henderson BCG Sans" panose="020B0502030402020204" pitchFamily="34" charset="0"/>
              </a:rPr>
              <a:t>specify the types of workers they need help recruiting, and </a:t>
            </a:r>
            <a:r>
              <a:rPr lang="en-US" sz="1200" b="1">
                <a:solidFill>
                  <a:srgbClr val="00269E"/>
                </a:solidFill>
                <a:latin typeface="Karla" pitchFamily="2" charset="0"/>
                <a:cs typeface="Henderson BCG Sans" panose="020B0502030402020204" pitchFamily="34" charset="0"/>
              </a:rPr>
              <a:t>pay upon completion of training and job placement.</a:t>
            </a:r>
            <a:endParaRPr lang="en-US" sz="1200">
              <a:solidFill>
                <a:srgbClr val="000000"/>
              </a:solidFill>
              <a:latin typeface="Karla" pitchFamily="2" charset="0"/>
              <a:cs typeface="Henderson BCG Sans" panose="020B0502030402020204" pitchFamily="34" charset="0"/>
            </a:endParaRPr>
          </a:p>
          <a:p>
            <a:pPr>
              <a:spcAft>
                <a:spcPts val="1000"/>
              </a:spcAft>
            </a:pPr>
            <a:r>
              <a:rPr lang="en-US" sz="1200">
                <a:solidFill>
                  <a:srgbClr val="000000"/>
                </a:solidFill>
                <a:latin typeface="Karla" pitchFamily="2" charset="0"/>
                <a:cs typeface="Henderson BCG Sans" panose="020B0502030402020204" pitchFamily="34" charset="0"/>
              </a:rPr>
              <a:t>In addition to funding, partnerships will receive </a:t>
            </a:r>
            <a:r>
              <a:rPr lang="en-US" sz="1200" b="1">
                <a:solidFill>
                  <a:srgbClr val="00269E"/>
                </a:solidFill>
                <a:latin typeface="Karla" pitchFamily="2" charset="0"/>
                <a:cs typeface="Henderson BCG Sans" panose="020B0502030402020204" pitchFamily="34" charset="0"/>
              </a:rPr>
              <a:t>technical assistance and recruiting support </a:t>
            </a:r>
            <a:r>
              <a:rPr lang="en-US" sz="1200">
                <a:solidFill>
                  <a:srgbClr val="000000"/>
                </a:solidFill>
                <a:latin typeface="Karla" pitchFamily="2" charset="0"/>
                <a:cs typeface="Henderson BCG Sans" panose="020B0502030402020204" pitchFamily="34" charset="0"/>
              </a:rPr>
              <a:t>from MassHire Career Centers and regional workforce boards.</a:t>
            </a:r>
          </a:p>
        </p:txBody>
      </p:sp>
      <p:sp>
        <p:nvSpPr>
          <p:cNvPr id="63" name="TextBox 62">
            <a:extLst>
              <a:ext uri="{FF2B5EF4-FFF2-40B4-BE49-F238E27FC236}">
                <a16:creationId xmlns:a16="http://schemas.microsoft.com/office/drawing/2014/main" id="{FD53AFE9-5161-4534-A466-F27332331FFD}"/>
              </a:ext>
            </a:extLst>
          </p:cNvPr>
          <p:cNvSpPr txBox="1"/>
          <p:nvPr/>
        </p:nvSpPr>
        <p:spPr>
          <a:xfrm>
            <a:off x="5016572" y="1817297"/>
            <a:ext cx="6546776"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buFont typeface="Trebuchet MS" panose="020B0603020202020204" pitchFamily="34" charset="0"/>
              <a:buChar char="​"/>
            </a:pPr>
            <a:r>
              <a:rPr lang="en-US" sz="1600" b="1">
                <a:solidFill>
                  <a:srgbClr val="00269E"/>
                </a:solidFill>
                <a:cs typeface="Henderson BCG Sans" panose="020B0502030402020204" pitchFamily="34" charset="0"/>
              </a:rPr>
              <a:t>The state of Massachusetts has identified six priority industries*</a:t>
            </a:r>
          </a:p>
        </p:txBody>
      </p:sp>
      <p:cxnSp>
        <p:nvCxnSpPr>
          <p:cNvPr id="70" name="Straight Connector 69"/>
          <p:cNvCxnSpPr/>
          <p:nvPr/>
        </p:nvCxnSpPr>
        <p:spPr>
          <a:xfrm>
            <a:off x="4854221" y="1817297"/>
            <a:ext cx="0" cy="4600678"/>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89E28CA-7945-4660-AF0D-A9FEEA717493}"/>
              </a:ext>
            </a:extLst>
          </p:cNvPr>
          <p:cNvSpPr/>
          <p:nvPr/>
        </p:nvSpPr>
        <p:spPr>
          <a:xfrm>
            <a:off x="5440439" y="2152591"/>
            <a:ext cx="2818358" cy="1508105"/>
          </a:xfrm>
          <a:prstGeom prst="rect">
            <a:avLst/>
          </a:prstGeom>
        </p:spPr>
        <p:txBody>
          <a:bodyPr wrap="square" lIns="0" tIns="0" rIns="0" bIns="0">
            <a:noAutofit/>
          </a:bodyPr>
          <a:lstStyle/>
          <a:p>
            <a:pPr defTabSz="777240" fontAlgn="b">
              <a:buFont typeface="Trebuchet MS" panose="020B0603020202020204" pitchFamily="34" charset="0"/>
              <a:buChar char="​"/>
            </a:pPr>
            <a:r>
              <a:rPr lang="en-US" sz="1400" b="1">
                <a:solidFill>
                  <a:srgbClr val="00269E"/>
                </a:solidFill>
                <a:cs typeface="Henderson BCG Sans" panose="020B0502030402020204" pitchFamily="34" charset="0"/>
              </a:rPr>
              <a:t>Healthcare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Certified Nursing Assistant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Home Health Aid</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Pharmacy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Medical Clinical Lab Techs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Medical Records/Health Info</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Substance Abuse &amp; Behavioral </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Disorder Counselors</a:t>
            </a:r>
          </a:p>
        </p:txBody>
      </p:sp>
      <p:sp>
        <p:nvSpPr>
          <p:cNvPr id="72" name="Rectangle 71">
            <a:extLst>
              <a:ext uri="{FF2B5EF4-FFF2-40B4-BE49-F238E27FC236}">
                <a16:creationId xmlns:a16="http://schemas.microsoft.com/office/drawing/2014/main" id="{A89E28CA-7945-4660-AF0D-A9FEEA717493}"/>
              </a:ext>
            </a:extLst>
          </p:cNvPr>
          <p:cNvSpPr/>
          <p:nvPr/>
        </p:nvSpPr>
        <p:spPr>
          <a:xfrm>
            <a:off x="5440550" y="3737660"/>
            <a:ext cx="2818358" cy="1138773"/>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Information Technology</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Web Developers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Computer User Support Specialist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Computer Network Support Administrators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Information Security Analysts</a:t>
            </a:r>
          </a:p>
        </p:txBody>
      </p:sp>
      <p:sp>
        <p:nvSpPr>
          <p:cNvPr id="73" name="Rectangle 72">
            <a:extLst>
              <a:ext uri="{FF2B5EF4-FFF2-40B4-BE49-F238E27FC236}">
                <a16:creationId xmlns:a16="http://schemas.microsoft.com/office/drawing/2014/main" id="{A89E28CA-7945-4660-AF0D-A9FEEA717493}"/>
              </a:ext>
            </a:extLst>
          </p:cNvPr>
          <p:cNvSpPr/>
          <p:nvPr/>
        </p:nvSpPr>
        <p:spPr>
          <a:xfrm>
            <a:off x="5440550" y="4953396"/>
            <a:ext cx="2818358" cy="400110"/>
          </a:xfrm>
          <a:prstGeom prst="rect">
            <a:avLst/>
          </a:prstGeom>
        </p:spPr>
        <p:txBody>
          <a:bodyPr wrap="square" lIns="0" tIns="0" rIns="0" bIns="0">
            <a:sp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Transportation</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Heavy and Tractor-Trailer Truck Drive</a:t>
            </a:r>
            <a:r>
              <a:rPr lang="en-US" sz="1200">
                <a:solidFill>
                  <a:srgbClr val="160E38"/>
                </a:solidFill>
                <a:cs typeface="Henderson BCG Sans" panose="020B0502030402020204" pitchFamily="34" charset="0"/>
              </a:rPr>
              <a:t>r</a:t>
            </a:r>
          </a:p>
        </p:txBody>
      </p:sp>
      <p:sp>
        <p:nvSpPr>
          <p:cNvPr id="74" name="Rectangle 73">
            <a:extLst>
              <a:ext uri="{FF2B5EF4-FFF2-40B4-BE49-F238E27FC236}">
                <a16:creationId xmlns:a16="http://schemas.microsoft.com/office/drawing/2014/main" id="{A89E28CA-7945-4660-AF0D-A9FEEA717493}"/>
              </a:ext>
            </a:extLst>
          </p:cNvPr>
          <p:cNvSpPr/>
          <p:nvPr/>
        </p:nvSpPr>
        <p:spPr>
          <a:xfrm>
            <a:off x="8744989" y="2152591"/>
            <a:ext cx="2818358" cy="1323439"/>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Finance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Customer Service Agent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Teller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Loan Officers (incld., Mortgage)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Loan Interviewer and Clerk</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(Loan Processor, Specialist, etc.)</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Credit Analyst</a:t>
            </a:r>
          </a:p>
        </p:txBody>
      </p:sp>
      <p:cxnSp>
        <p:nvCxnSpPr>
          <p:cNvPr id="76" name="Straight Connector 75"/>
          <p:cNvCxnSpPr/>
          <p:nvPr/>
        </p:nvCxnSpPr>
        <p:spPr>
          <a:xfrm rot="5400000">
            <a:off x="2670676" y="3500653"/>
            <a:ext cx="0" cy="404238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8289963" y="2248460"/>
            <a:ext cx="0" cy="6546776"/>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A89E28CA-7945-4660-AF0D-A9FEEA717493}"/>
              </a:ext>
            </a:extLst>
          </p:cNvPr>
          <p:cNvSpPr/>
          <p:nvPr/>
        </p:nvSpPr>
        <p:spPr>
          <a:xfrm>
            <a:off x="8744989" y="3532157"/>
            <a:ext cx="2818358" cy="954107"/>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Construction/Skilled Trades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HVAC Mechanics and Installers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Automotive Service Techs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Electricians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Plumbers</a:t>
            </a:r>
          </a:p>
        </p:txBody>
      </p:sp>
      <p:sp>
        <p:nvSpPr>
          <p:cNvPr id="3" name="Title 2"/>
          <p:cNvSpPr>
            <a:spLocks noGrp="1"/>
          </p:cNvSpPr>
          <p:nvPr>
            <p:ph type="title"/>
          </p:nvPr>
        </p:nvSpPr>
        <p:spPr/>
        <p:txBody>
          <a:bodyPr vert="horz"/>
          <a:lstStyle/>
          <a:p>
            <a:r>
              <a:rPr lang="en-US">
                <a:solidFill>
                  <a:schemeClr val="bg1"/>
                </a:solidFill>
                <a:latin typeface="Karla" pitchFamily="2" charset="0"/>
                <a:cs typeface="Henderson BCG Sans" panose="020B0502030402020204" pitchFamily="34" charset="0"/>
              </a:rPr>
              <a:t>RENEW Demonstration Initiative</a:t>
            </a:r>
            <a:endParaRPr lang="en-US">
              <a:solidFill>
                <a:schemeClr val="bg1"/>
              </a:solidFill>
              <a:latin typeface="+mn-lt"/>
              <a:cs typeface="Henderson BCG Sans" panose="020B0502030402020204" pitchFamily="34" charset="0"/>
            </a:endParaRPr>
          </a:p>
        </p:txBody>
      </p:sp>
      <p:sp>
        <p:nvSpPr>
          <p:cNvPr id="15" name="Rectangle 14">
            <a:extLst>
              <a:ext uri="{FF2B5EF4-FFF2-40B4-BE49-F238E27FC236}">
                <a16:creationId xmlns:a16="http://schemas.microsoft.com/office/drawing/2014/main" id="{77A738CC-2037-4B21-87C9-B1C7A5CA5ED1}"/>
              </a:ext>
            </a:extLst>
          </p:cNvPr>
          <p:cNvSpPr/>
          <p:nvPr/>
        </p:nvSpPr>
        <p:spPr>
          <a:xfrm>
            <a:off x="8461960" y="1211748"/>
            <a:ext cx="3101388" cy="367166"/>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chor="b">
            <a:noAutofit/>
          </a:bodyPr>
          <a:lstStyle/>
          <a:p>
            <a:pPr>
              <a:buFont typeface="Trebuchet MS" panose="020B0603020202020204" pitchFamily="34" charset="0"/>
              <a:buChar char="​"/>
            </a:pPr>
            <a:r>
              <a:rPr lang="en-US" sz="1200">
                <a:solidFill>
                  <a:schemeClr val="bg1"/>
                </a:solidFill>
                <a:latin typeface="Karla" pitchFamily="2" charset="0"/>
                <a:cs typeface="Henderson BCG Sans" panose="020B0502030402020204" pitchFamily="34" charset="0"/>
              </a:rPr>
              <a:t>RELEASE DATE: OCTOBER 22</a:t>
            </a:r>
            <a:r>
              <a:rPr lang="en-US" sz="1200" baseline="30000">
                <a:solidFill>
                  <a:schemeClr val="bg1"/>
                </a:solidFill>
                <a:latin typeface="Karla" pitchFamily="2" charset="0"/>
                <a:cs typeface="Henderson BCG Sans" panose="020B0502030402020204" pitchFamily="34" charset="0"/>
              </a:rPr>
              <a:t>nd</a:t>
            </a:r>
            <a:r>
              <a:rPr lang="en-US" sz="1200">
                <a:solidFill>
                  <a:schemeClr val="bg1"/>
                </a:solidFill>
                <a:latin typeface="Karla" pitchFamily="2" charset="0"/>
                <a:cs typeface="Henderson BCG Sans" panose="020B0502030402020204" pitchFamily="34" charset="0"/>
              </a:rPr>
              <a:t> </a:t>
            </a:r>
            <a:br>
              <a:rPr lang="en-US" sz="1200" baseline="30000">
                <a:solidFill>
                  <a:schemeClr val="bg1"/>
                </a:solidFill>
                <a:latin typeface="Karla" pitchFamily="2" charset="0"/>
                <a:cs typeface="Henderson BCG Sans" panose="020B0502030402020204" pitchFamily="34" charset="0"/>
              </a:rPr>
            </a:br>
            <a:r>
              <a:rPr lang="en-US" sz="1200">
                <a:solidFill>
                  <a:schemeClr val="bg1"/>
                </a:solidFill>
                <a:latin typeface="Karla" pitchFamily="2" charset="0"/>
                <a:cs typeface="Henderson BCG Sans" panose="020B0502030402020204" pitchFamily="34" charset="0"/>
              </a:rPr>
              <a:t>RESPONSES DUE: ONGOING</a:t>
            </a:r>
          </a:p>
        </p:txBody>
      </p:sp>
      <p:grpSp>
        <p:nvGrpSpPr>
          <p:cNvPr id="24" name="Group 23"/>
          <p:cNvGrpSpPr>
            <a:grpSpLocks noChangeAspect="1"/>
          </p:cNvGrpSpPr>
          <p:nvPr/>
        </p:nvGrpSpPr>
        <p:grpSpPr>
          <a:xfrm>
            <a:off x="5016572" y="2152591"/>
            <a:ext cx="362227" cy="362562"/>
            <a:chOff x="5273801" y="2606040"/>
            <a:chExt cx="1644397" cy="1645920"/>
          </a:xfrm>
        </p:grpSpPr>
        <p:sp>
          <p:nvSpPr>
            <p:cNvPr id="25" name="AutoShape 80"/>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439917" y="2787396"/>
              <a:ext cx="1310641" cy="1281684"/>
              <a:chOff x="5439917" y="2787396"/>
              <a:chExt cx="1310641" cy="1281684"/>
            </a:xfrm>
          </p:grpSpPr>
          <p:sp>
            <p:nvSpPr>
              <p:cNvPr id="27" name="Freeform 82"/>
              <p:cNvSpPr>
                <a:spLocks noEditPoints="1"/>
              </p:cNvSpPr>
              <p:nvPr/>
            </p:nvSpPr>
            <p:spPr bwMode="auto">
              <a:xfrm>
                <a:off x="5439917" y="2787396"/>
                <a:ext cx="1310641" cy="1281684"/>
              </a:xfrm>
              <a:custGeom>
                <a:avLst/>
                <a:gdLst>
                  <a:gd name="T0" fmla="*/ 1178 w 1836"/>
                  <a:gd name="T1" fmla="*/ 409 h 1794"/>
                  <a:gd name="T2" fmla="*/ 1211 w 1836"/>
                  <a:gd name="T3" fmla="*/ 428 h 1794"/>
                  <a:gd name="T4" fmla="*/ 1786 w 1836"/>
                  <a:gd name="T5" fmla="*/ 695 h 1794"/>
                  <a:gd name="T6" fmla="*/ 1470 w 1836"/>
                  <a:gd name="T7" fmla="*/ 916 h 1794"/>
                  <a:gd name="T8" fmla="*/ 1527 w 1836"/>
                  <a:gd name="T9" fmla="*/ 1548 h 1794"/>
                  <a:gd name="T10" fmla="*/ 1200 w 1836"/>
                  <a:gd name="T11" fmla="*/ 1363 h 1794"/>
                  <a:gd name="T12" fmla="*/ 1177 w 1836"/>
                  <a:gd name="T13" fmla="*/ 1750 h 1794"/>
                  <a:gd name="T14" fmla="*/ 658 w 1836"/>
                  <a:gd name="T15" fmla="*/ 1385 h 1794"/>
                  <a:gd name="T16" fmla="*/ 625 w 1836"/>
                  <a:gd name="T17" fmla="*/ 1366 h 1794"/>
                  <a:gd name="T18" fmla="*/ 50 w 1836"/>
                  <a:gd name="T19" fmla="*/ 1099 h 1794"/>
                  <a:gd name="T20" fmla="*/ 366 w 1836"/>
                  <a:gd name="T21" fmla="*/ 878 h 1794"/>
                  <a:gd name="T22" fmla="*/ 309 w 1836"/>
                  <a:gd name="T23" fmla="*/ 246 h 1794"/>
                  <a:gd name="T24" fmla="*/ 636 w 1836"/>
                  <a:gd name="T25" fmla="*/ 431 h 1794"/>
                  <a:gd name="T26" fmla="*/ 659 w 1836"/>
                  <a:gd name="T27" fmla="*/ 44 h 1794"/>
                  <a:gd name="T28" fmla="*/ 1177 w 1836"/>
                  <a:gd name="T29" fmla="*/ 0 h 1794"/>
                  <a:gd name="T30" fmla="*/ 615 w 1836"/>
                  <a:gd name="T31" fmla="*/ 44 h 1794"/>
                  <a:gd name="T32" fmla="*/ 331 w 1836"/>
                  <a:gd name="T33" fmla="*/ 208 h 1794"/>
                  <a:gd name="T34" fmla="*/ 271 w 1836"/>
                  <a:gd name="T35" fmla="*/ 224 h 1794"/>
                  <a:gd name="T36" fmla="*/ 28 w 1836"/>
                  <a:gd name="T37" fmla="*/ 733 h 1794"/>
                  <a:gd name="T38" fmla="*/ 28 w 1836"/>
                  <a:gd name="T39" fmla="*/ 1061 h 1794"/>
                  <a:gd name="T40" fmla="*/ 271 w 1836"/>
                  <a:gd name="T41" fmla="*/ 1570 h 1794"/>
                  <a:gd name="T42" fmla="*/ 331 w 1836"/>
                  <a:gd name="T43" fmla="*/ 1586 h 1794"/>
                  <a:gd name="T44" fmla="*/ 615 w 1836"/>
                  <a:gd name="T45" fmla="*/ 1750 h 1794"/>
                  <a:gd name="T46" fmla="*/ 1177 w 1836"/>
                  <a:gd name="T47" fmla="*/ 1794 h 1794"/>
                  <a:gd name="T48" fmla="*/ 1222 w 1836"/>
                  <a:gd name="T49" fmla="*/ 1423 h 1794"/>
                  <a:gd name="T50" fmla="*/ 1527 w 1836"/>
                  <a:gd name="T51" fmla="*/ 1592 h 1794"/>
                  <a:gd name="T52" fmla="*/ 1824 w 1836"/>
                  <a:gd name="T53" fmla="*/ 1121 h 1794"/>
                  <a:gd name="T54" fmla="*/ 1525 w 1836"/>
                  <a:gd name="T55" fmla="*/ 897 h 1794"/>
                  <a:gd name="T56" fmla="*/ 1824 w 1836"/>
                  <a:gd name="T57" fmla="*/ 673 h 1794"/>
                  <a:gd name="T58" fmla="*/ 1527 w 1836"/>
                  <a:gd name="T59" fmla="*/ 202 h 1794"/>
                  <a:gd name="T60" fmla="*/ 1222 w 1836"/>
                  <a:gd name="T61" fmla="*/ 371 h 1794"/>
                  <a:gd name="T62" fmla="*/ 1177 w 1836"/>
                  <a:gd name="T63"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1794">
                    <a:moveTo>
                      <a:pt x="1177" y="44"/>
                    </a:moveTo>
                    <a:cubicBezTo>
                      <a:pt x="1177" y="44"/>
                      <a:pt x="1178" y="309"/>
                      <a:pt x="1178" y="409"/>
                    </a:cubicBezTo>
                    <a:cubicBezTo>
                      <a:pt x="1178" y="422"/>
                      <a:pt x="1188" y="431"/>
                      <a:pt x="1200" y="431"/>
                    </a:cubicBezTo>
                    <a:cubicBezTo>
                      <a:pt x="1203" y="431"/>
                      <a:pt x="1207" y="430"/>
                      <a:pt x="1211" y="428"/>
                    </a:cubicBezTo>
                    <a:cubicBezTo>
                      <a:pt x="1298" y="378"/>
                      <a:pt x="1527" y="246"/>
                      <a:pt x="1527" y="246"/>
                    </a:cubicBezTo>
                    <a:cubicBezTo>
                      <a:pt x="1786" y="695"/>
                      <a:pt x="1786" y="695"/>
                      <a:pt x="1786" y="695"/>
                    </a:cubicBezTo>
                    <a:cubicBezTo>
                      <a:pt x="1786" y="695"/>
                      <a:pt x="1557" y="828"/>
                      <a:pt x="1470" y="878"/>
                    </a:cubicBezTo>
                    <a:cubicBezTo>
                      <a:pt x="1456" y="886"/>
                      <a:pt x="1456" y="908"/>
                      <a:pt x="1470" y="916"/>
                    </a:cubicBezTo>
                    <a:cubicBezTo>
                      <a:pt x="1557" y="966"/>
                      <a:pt x="1786" y="1099"/>
                      <a:pt x="1786" y="1099"/>
                    </a:cubicBezTo>
                    <a:cubicBezTo>
                      <a:pt x="1527" y="1548"/>
                      <a:pt x="1527" y="1548"/>
                      <a:pt x="1527" y="1548"/>
                    </a:cubicBezTo>
                    <a:cubicBezTo>
                      <a:pt x="1527" y="1548"/>
                      <a:pt x="1298" y="1416"/>
                      <a:pt x="1211" y="1366"/>
                    </a:cubicBezTo>
                    <a:cubicBezTo>
                      <a:pt x="1207" y="1364"/>
                      <a:pt x="1203" y="1363"/>
                      <a:pt x="1200" y="1363"/>
                    </a:cubicBezTo>
                    <a:cubicBezTo>
                      <a:pt x="1188" y="1363"/>
                      <a:pt x="1178" y="1372"/>
                      <a:pt x="1178" y="1385"/>
                    </a:cubicBezTo>
                    <a:cubicBezTo>
                      <a:pt x="1178" y="1485"/>
                      <a:pt x="1177" y="1750"/>
                      <a:pt x="1177" y="1750"/>
                    </a:cubicBezTo>
                    <a:cubicBezTo>
                      <a:pt x="659" y="1750"/>
                      <a:pt x="659" y="1750"/>
                      <a:pt x="659" y="1750"/>
                    </a:cubicBezTo>
                    <a:cubicBezTo>
                      <a:pt x="659" y="1750"/>
                      <a:pt x="658" y="1485"/>
                      <a:pt x="658" y="1385"/>
                    </a:cubicBezTo>
                    <a:cubicBezTo>
                      <a:pt x="658" y="1372"/>
                      <a:pt x="648" y="1363"/>
                      <a:pt x="636" y="1363"/>
                    </a:cubicBezTo>
                    <a:cubicBezTo>
                      <a:pt x="633" y="1363"/>
                      <a:pt x="629" y="1364"/>
                      <a:pt x="625" y="1366"/>
                    </a:cubicBezTo>
                    <a:cubicBezTo>
                      <a:pt x="538" y="1416"/>
                      <a:pt x="309" y="1548"/>
                      <a:pt x="309" y="1548"/>
                    </a:cubicBezTo>
                    <a:cubicBezTo>
                      <a:pt x="50" y="1099"/>
                      <a:pt x="50" y="1099"/>
                      <a:pt x="50" y="1099"/>
                    </a:cubicBezTo>
                    <a:cubicBezTo>
                      <a:pt x="50" y="1099"/>
                      <a:pt x="279" y="966"/>
                      <a:pt x="366" y="916"/>
                    </a:cubicBezTo>
                    <a:cubicBezTo>
                      <a:pt x="380" y="908"/>
                      <a:pt x="380" y="886"/>
                      <a:pt x="366" y="878"/>
                    </a:cubicBezTo>
                    <a:cubicBezTo>
                      <a:pt x="279" y="828"/>
                      <a:pt x="50" y="695"/>
                      <a:pt x="50" y="695"/>
                    </a:cubicBezTo>
                    <a:cubicBezTo>
                      <a:pt x="309" y="246"/>
                      <a:pt x="309" y="246"/>
                      <a:pt x="309" y="246"/>
                    </a:cubicBezTo>
                    <a:cubicBezTo>
                      <a:pt x="309" y="246"/>
                      <a:pt x="538" y="378"/>
                      <a:pt x="625" y="428"/>
                    </a:cubicBezTo>
                    <a:cubicBezTo>
                      <a:pt x="629" y="430"/>
                      <a:pt x="633" y="431"/>
                      <a:pt x="636" y="431"/>
                    </a:cubicBezTo>
                    <a:cubicBezTo>
                      <a:pt x="648" y="431"/>
                      <a:pt x="658" y="422"/>
                      <a:pt x="658" y="409"/>
                    </a:cubicBezTo>
                    <a:cubicBezTo>
                      <a:pt x="658" y="309"/>
                      <a:pt x="659" y="44"/>
                      <a:pt x="659" y="44"/>
                    </a:cubicBezTo>
                    <a:cubicBezTo>
                      <a:pt x="1177" y="44"/>
                      <a:pt x="1177" y="44"/>
                      <a:pt x="1177" y="44"/>
                    </a:cubicBezTo>
                    <a:moveTo>
                      <a:pt x="1177" y="0"/>
                    </a:moveTo>
                    <a:cubicBezTo>
                      <a:pt x="659" y="0"/>
                      <a:pt x="659" y="0"/>
                      <a:pt x="659" y="0"/>
                    </a:cubicBezTo>
                    <a:cubicBezTo>
                      <a:pt x="634" y="0"/>
                      <a:pt x="615" y="20"/>
                      <a:pt x="615" y="44"/>
                    </a:cubicBezTo>
                    <a:cubicBezTo>
                      <a:pt x="615" y="47"/>
                      <a:pt x="615" y="255"/>
                      <a:pt x="614" y="371"/>
                    </a:cubicBezTo>
                    <a:cubicBezTo>
                      <a:pt x="514" y="313"/>
                      <a:pt x="333" y="209"/>
                      <a:pt x="331" y="208"/>
                    </a:cubicBezTo>
                    <a:cubicBezTo>
                      <a:pt x="324" y="204"/>
                      <a:pt x="317" y="202"/>
                      <a:pt x="309" y="202"/>
                    </a:cubicBezTo>
                    <a:cubicBezTo>
                      <a:pt x="294" y="202"/>
                      <a:pt x="279" y="210"/>
                      <a:pt x="271" y="224"/>
                    </a:cubicBezTo>
                    <a:cubicBezTo>
                      <a:pt x="12" y="673"/>
                      <a:pt x="12" y="673"/>
                      <a:pt x="12" y="673"/>
                    </a:cubicBezTo>
                    <a:cubicBezTo>
                      <a:pt x="0" y="694"/>
                      <a:pt x="7" y="721"/>
                      <a:pt x="28" y="733"/>
                    </a:cubicBezTo>
                    <a:cubicBezTo>
                      <a:pt x="30" y="735"/>
                      <a:pt x="211" y="839"/>
                      <a:pt x="311" y="897"/>
                    </a:cubicBezTo>
                    <a:cubicBezTo>
                      <a:pt x="211" y="955"/>
                      <a:pt x="30" y="1059"/>
                      <a:pt x="28" y="1061"/>
                    </a:cubicBezTo>
                    <a:cubicBezTo>
                      <a:pt x="7" y="1073"/>
                      <a:pt x="0" y="1100"/>
                      <a:pt x="12" y="1121"/>
                    </a:cubicBezTo>
                    <a:cubicBezTo>
                      <a:pt x="271" y="1570"/>
                      <a:pt x="271" y="1570"/>
                      <a:pt x="271" y="1570"/>
                    </a:cubicBezTo>
                    <a:cubicBezTo>
                      <a:pt x="279" y="1584"/>
                      <a:pt x="294" y="1592"/>
                      <a:pt x="309" y="1592"/>
                    </a:cubicBezTo>
                    <a:cubicBezTo>
                      <a:pt x="317" y="1592"/>
                      <a:pt x="324" y="1590"/>
                      <a:pt x="331" y="1586"/>
                    </a:cubicBezTo>
                    <a:cubicBezTo>
                      <a:pt x="333" y="1585"/>
                      <a:pt x="514" y="1481"/>
                      <a:pt x="614" y="1423"/>
                    </a:cubicBezTo>
                    <a:cubicBezTo>
                      <a:pt x="615" y="1539"/>
                      <a:pt x="615" y="1747"/>
                      <a:pt x="615" y="1750"/>
                    </a:cubicBezTo>
                    <a:cubicBezTo>
                      <a:pt x="615" y="1774"/>
                      <a:pt x="634" y="1794"/>
                      <a:pt x="659" y="1794"/>
                    </a:cubicBezTo>
                    <a:cubicBezTo>
                      <a:pt x="1177" y="1794"/>
                      <a:pt x="1177" y="1794"/>
                      <a:pt x="1177" y="1794"/>
                    </a:cubicBezTo>
                    <a:cubicBezTo>
                      <a:pt x="1202" y="1794"/>
                      <a:pt x="1221" y="1774"/>
                      <a:pt x="1221" y="1750"/>
                    </a:cubicBezTo>
                    <a:cubicBezTo>
                      <a:pt x="1221" y="1747"/>
                      <a:pt x="1221" y="1539"/>
                      <a:pt x="1222" y="1423"/>
                    </a:cubicBezTo>
                    <a:cubicBezTo>
                      <a:pt x="1322" y="1481"/>
                      <a:pt x="1503" y="1585"/>
                      <a:pt x="1505" y="1586"/>
                    </a:cubicBezTo>
                    <a:cubicBezTo>
                      <a:pt x="1512" y="1590"/>
                      <a:pt x="1519" y="1592"/>
                      <a:pt x="1527" y="1592"/>
                    </a:cubicBezTo>
                    <a:cubicBezTo>
                      <a:pt x="1542" y="1592"/>
                      <a:pt x="1557" y="1584"/>
                      <a:pt x="1565" y="1570"/>
                    </a:cubicBezTo>
                    <a:cubicBezTo>
                      <a:pt x="1824" y="1121"/>
                      <a:pt x="1824" y="1121"/>
                      <a:pt x="1824" y="1121"/>
                    </a:cubicBezTo>
                    <a:cubicBezTo>
                      <a:pt x="1836" y="1100"/>
                      <a:pt x="1829" y="1073"/>
                      <a:pt x="1808" y="1061"/>
                    </a:cubicBezTo>
                    <a:cubicBezTo>
                      <a:pt x="1806" y="1059"/>
                      <a:pt x="1625" y="955"/>
                      <a:pt x="1525" y="897"/>
                    </a:cubicBezTo>
                    <a:cubicBezTo>
                      <a:pt x="1625" y="839"/>
                      <a:pt x="1806" y="735"/>
                      <a:pt x="1808" y="733"/>
                    </a:cubicBezTo>
                    <a:cubicBezTo>
                      <a:pt x="1829" y="721"/>
                      <a:pt x="1836" y="694"/>
                      <a:pt x="1824" y="673"/>
                    </a:cubicBezTo>
                    <a:cubicBezTo>
                      <a:pt x="1565" y="224"/>
                      <a:pt x="1565" y="224"/>
                      <a:pt x="1565" y="224"/>
                    </a:cubicBezTo>
                    <a:cubicBezTo>
                      <a:pt x="1557" y="210"/>
                      <a:pt x="1542" y="202"/>
                      <a:pt x="1527" y="202"/>
                    </a:cubicBezTo>
                    <a:cubicBezTo>
                      <a:pt x="1519" y="202"/>
                      <a:pt x="1512" y="204"/>
                      <a:pt x="1505" y="208"/>
                    </a:cubicBezTo>
                    <a:cubicBezTo>
                      <a:pt x="1503" y="209"/>
                      <a:pt x="1322" y="313"/>
                      <a:pt x="1222" y="371"/>
                    </a:cubicBezTo>
                    <a:cubicBezTo>
                      <a:pt x="1221" y="255"/>
                      <a:pt x="1221" y="47"/>
                      <a:pt x="1221" y="44"/>
                    </a:cubicBezTo>
                    <a:cubicBezTo>
                      <a:pt x="1221" y="20"/>
                      <a:pt x="1202" y="0"/>
                      <a:pt x="1177"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3"/>
              <p:cNvSpPr>
                <a:spLocks/>
              </p:cNvSpPr>
              <p:nvPr/>
            </p:nvSpPr>
            <p:spPr bwMode="auto">
              <a:xfrm>
                <a:off x="5519927" y="2850261"/>
                <a:ext cx="1150621" cy="1155954"/>
              </a:xfrm>
              <a:custGeom>
                <a:avLst/>
                <a:gdLst>
                  <a:gd name="T0" fmla="*/ 1309 w 1612"/>
                  <a:gd name="T1" fmla="*/ 767 h 1618"/>
                  <a:gd name="T2" fmla="*/ 1609 w 1612"/>
                  <a:gd name="T3" fmla="*/ 583 h 1618"/>
                  <a:gd name="T4" fmla="*/ 1441 w 1612"/>
                  <a:gd name="T5" fmla="*/ 291 h 1618"/>
                  <a:gd name="T6" fmla="*/ 1404 w 1612"/>
                  <a:gd name="T7" fmla="*/ 227 h 1618"/>
                  <a:gd name="T8" fmla="*/ 1326 w 1612"/>
                  <a:gd name="T9" fmla="*/ 260 h 1618"/>
                  <a:gd name="T10" fmla="*/ 1094 w 1612"/>
                  <a:gd name="T11" fmla="*/ 394 h 1618"/>
                  <a:gd name="T12" fmla="*/ 1021 w 1612"/>
                  <a:gd name="T13" fmla="*/ 84 h 1618"/>
                  <a:gd name="T14" fmla="*/ 1011 w 1612"/>
                  <a:gd name="T15" fmla="*/ 0 h 1618"/>
                  <a:gd name="T16" fmla="*/ 591 w 1612"/>
                  <a:gd name="T17" fmla="*/ 10 h 1618"/>
                  <a:gd name="T18" fmla="*/ 591 w 1612"/>
                  <a:gd name="T19" fmla="*/ 352 h 1618"/>
                  <a:gd name="T20" fmla="*/ 286 w 1612"/>
                  <a:gd name="T21" fmla="*/ 260 h 1618"/>
                  <a:gd name="T22" fmla="*/ 222 w 1612"/>
                  <a:gd name="T23" fmla="*/ 223 h 1618"/>
                  <a:gd name="T24" fmla="*/ 171 w 1612"/>
                  <a:gd name="T25" fmla="*/ 291 h 1618"/>
                  <a:gd name="T26" fmla="*/ 40 w 1612"/>
                  <a:gd name="T27" fmla="*/ 518 h 1618"/>
                  <a:gd name="T28" fmla="*/ 3 w 1612"/>
                  <a:gd name="T29" fmla="*/ 583 h 1618"/>
                  <a:gd name="T30" fmla="*/ 237 w 1612"/>
                  <a:gd name="T31" fmla="*/ 729 h 1618"/>
                  <a:gd name="T32" fmla="*/ 303 w 1612"/>
                  <a:gd name="T33" fmla="*/ 851 h 1618"/>
                  <a:gd name="T34" fmla="*/ 71 w 1612"/>
                  <a:gd name="T35" fmla="*/ 985 h 1618"/>
                  <a:gd name="T36" fmla="*/ 7 w 1612"/>
                  <a:gd name="T37" fmla="*/ 1022 h 1618"/>
                  <a:gd name="T38" fmla="*/ 40 w 1612"/>
                  <a:gd name="T39" fmla="*/ 1100 h 1618"/>
                  <a:gd name="T40" fmla="*/ 171 w 1612"/>
                  <a:gd name="T41" fmla="*/ 1327 h 1618"/>
                  <a:gd name="T42" fmla="*/ 208 w 1612"/>
                  <a:gd name="T43" fmla="*/ 1391 h 1618"/>
                  <a:gd name="T44" fmla="*/ 337 w 1612"/>
                  <a:gd name="T45" fmla="*/ 1329 h 1618"/>
                  <a:gd name="T46" fmla="*/ 591 w 1612"/>
                  <a:gd name="T47" fmla="*/ 1266 h 1618"/>
                  <a:gd name="T48" fmla="*/ 591 w 1612"/>
                  <a:gd name="T49" fmla="*/ 1608 h 1618"/>
                  <a:gd name="T50" fmla="*/ 675 w 1612"/>
                  <a:gd name="T51" fmla="*/ 1618 h 1618"/>
                  <a:gd name="T52" fmla="*/ 1011 w 1612"/>
                  <a:gd name="T53" fmla="*/ 1618 h 1618"/>
                  <a:gd name="T54" fmla="*/ 1021 w 1612"/>
                  <a:gd name="T55" fmla="*/ 1534 h 1618"/>
                  <a:gd name="T56" fmla="*/ 1094 w 1612"/>
                  <a:gd name="T57" fmla="*/ 1224 h 1618"/>
                  <a:gd name="T58" fmla="*/ 1390 w 1612"/>
                  <a:gd name="T59" fmla="*/ 1395 h 1618"/>
                  <a:gd name="T60" fmla="*/ 1441 w 1612"/>
                  <a:gd name="T61" fmla="*/ 1327 h 1618"/>
                  <a:gd name="T62" fmla="*/ 1446 w 1612"/>
                  <a:gd name="T63" fmla="*/ 1318 h 1618"/>
                  <a:gd name="T64" fmla="*/ 1605 w 1612"/>
                  <a:gd name="T65" fmla="*/ 102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2" h="1618">
                    <a:moveTo>
                      <a:pt x="1309" y="851"/>
                    </a:moveTo>
                    <a:cubicBezTo>
                      <a:pt x="1269" y="828"/>
                      <a:pt x="1269" y="790"/>
                      <a:pt x="1309" y="767"/>
                    </a:cubicBezTo>
                    <a:cubicBezTo>
                      <a:pt x="1605" y="596"/>
                      <a:pt x="1605" y="596"/>
                      <a:pt x="1605" y="596"/>
                    </a:cubicBezTo>
                    <a:cubicBezTo>
                      <a:pt x="1610" y="593"/>
                      <a:pt x="1612" y="587"/>
                      <a:pt x="1609" y="583"/>
                    </a:cubicBezTo>
                    <a:cubicBezTo>
                      <a:pt x="1516" y="421"/>
                      <a:pt x="1516" y="421"/>
                      <a:pt x="1516" y="421"/>
                    </a:cubicBezTo>
                    <a:cubicBezTo>
                      <a:pt x="1441" y="291"/>
                      <a:pt x="1441" y="291"/>
                      <a:pt x="1441" y="291"/>
                    </a:cubicBezTo>
                    <a:cubicBezTo>
                      <a:pt x="1441" y="291"/>
                      <a:pt x="1441" y="291"/>
                      <a:pt x="1441" y="291"/>
                    </a:cubicBezTo>
                    <a:cubicBezTo>
                      <a:pt x="1404" y="227"/>
                      <a:pt x="1404" y="227"/>
                      <a:pt x="1404" y="227"/>
                    </a:cubicBezTo>
                    <a:cubicBezTo>
                      <a:pt x="1401" y="222"/>
                      <a:pt x="1395" y="220"/>
                      <a:pt x="1390" y="223"/>
                    </a:cubicBezTo>
                    <a:cubicBezTo>
                      <a:pt x="1326" y="260"/>
                      <a:pt x="1326" y="260"/>
                      <a:pt x="1326" y="260"/>
                    </a:cubicBezTo>
                    <a:cubicBezTo>
                      <a:pt x="1326" y="260"/>
                      <a:pt x="1326" y="260"/>
                      <a:pt x="1326" y="260"/>
                    </a:cubicBezTo>
                    <a:cubicBezTo>
                      <a:pt x="1094" y="394"/>
                      <a:pt x="1094" y="394"/>
                      <a:pt x="1094" y="394"/>
                    </a:cubicBezTo>
                    <a:cubicBezTo>
                      <a:pt x="1054" y="417"/>
                      <a:pt x="1021" y="398"/>
                      <a:pt x="1021" y="352"/>
                    </a:cubicBezTo>
                    <a:cubicBezTo>
                      <a:pt x="1021" y="84"/>
                      <a:pt x="1021" y="84"/>
                      <a:pt x="1021" y="84"/>
                    </a:cubicBezTo>
                    <a:cubicBezTo>
                      <a:pt x="1021" y="10"/>
                      <a:pt x="1021" y="10"/>
                      <a:pt x="1021" y="10"/>
                    </a:cubicBezTo>
                    <a:cubicBezTo>
                      <a:pt x="1021" y="5"/>
                      <a:pt x="1017" y="0"/>
                      <a:pt x="1011" y="0"/>
                    </a:cubicBezTo>
                    <a:cubicBezTo>
                      <a:pt x="601" y="0"/>
                      <a:pt x="601" y="0"/>
                      <a:pt x="601" y="0"/>
                    </a:cubicBezTo>
                    <a:cubicBezTo>
                      <a:pt x="595" y="0"/>
                      <a:pt x="591" y="5"/>
                      <a:pt x="591" y="10"/>
                    </a:cubicBezTo>
                    <a:cubicBezTo>
                      <a:pt x="591" y="84"/>
                      <a:pt x="591" y="84"/>
                      <a:pt x="591" y="84"/>
                    </a:cubicBezTo>
                    <a:cubicBezTo>
                      <a:pt x="591" y="352"/>
                      <a:pt x="591" y="352"/>
                      <a:pt x="591" y="352"/>
                    </a:cubicBezTo>
                    <a:cubicBezTo>
                      <a:pt x="591" y="398"/>
                      <a:pt x="558" y="417"/>
                      <a:pt x="518" y="394"/>
                    </a:cubicBezTo>
                    <a:cubicBezTo>
                      <a:pt x="286" y="260"/>
                      <a:pt x="286" y="260"/>
                      <a:pt x="286" y="260"/>
                    </a:cubicBezTo>
                    <a:cubicBezTo>
                      <a:pt x="286" y="260"/>
                      <a:pt x="286" y="260"/>
                      <a:pt x="286" y="260"/>
                    </a:cubicBezTo>
                    <a:cubicBezTo>
                      <a:pt x="222" y="223"/>
                      <a:pt x="222" y="223"/>
                      <a:pt x="222" y="223"/>
                    </a:cubicBezTo>
                    <a:cubicBezTo>
                      <a:pt x="217" y="220"/>
                      <a:pt x="211" y="222"/>
                      <a:pt x="208" y="227"/>
                    </a:cubicBezTo>
                    <a:cubicBezTo>
                      <a:pt x="171" y="291"/>
                      <a:pt x="171" y="291"/>
                      <a:pt x="171" y="291"/>
                    </a:cubicBezTo>
                    <a:cubicBezTo>
                      <a:pt x="171" y="291"/>
                      <a:pt x="171" y="291"/>
                      <a:pt x="171" y="291"/>
                    </a:cubicBezTo>
                    <a:cubicBezTo>
                      <a:pt x="40" y="518"/>
                      <a:pt x="40" y="518"/>
                      <a:pt x="40" y="518"/>
                    </a:cubicBezTo>
                    <a:cubicBezTo>
                      <a:pt x="40" y="518"/>
                      <a:pt x="40" y="518"/>
                      <a:pt x="40" y="518"/>
                    </a:cubicBezTo>
                    <a:cubicBezTo>
                      <a:pt x="3" y="583"/>
                      <a:pt x="3" y="583"/>
                      <a:pt x="3" y="583"/>
                    </a:cubicBezTo>
                    <a:cubicBezTo>
                      <a:pt x="0" y="587"/>
                      <a:pt x="2" y="593"/>
                      <a:pt x="7" y="596"/>
                    </a:cubicBezTo>
                    <a:cubicBezTo>
                      <a:pt x="237" y="729"/>
                      <a:pt x="237" y="729"/>
                      <a:pt x="237" y="729"/>
                    </a:cubicBezTo>
                    <a:cubicBezTo>
                      <a:pt x="303" y="767"/>
                      <a:pt x="303" y="767"/>
                      <a:pt x="303" y="767"/>
                    </a:cubicBezTo>
                    <a:cubicBezTo>
                      <a:pt x="343" y="790"/>
                      <a:pt x="343" y="828"/>
                      <a:pt x="303" y="851"/>
                    </a:cubicBezTo>
                    <a:cubicBezTo>
                      <a:pt x="171" y="927"/>
                      <a:pt x="171" y="927"/>
                      <a:pt x="171" y="927"/>
                    </a:cubicBezTo>
                    <a:cubicBezTo>
                      <a:pt x="71" y="985"/>
                      <a:pt x="71" y="985"/>
                      <a:pt x="71" y="985"/>
                    </a:cubicBezTo>
                    <a:cubicBezTo>
                      <a:pt x="71" y="985"/>
                      <a:pt x="71" y="985"/>
                      <a:pt x="71" y="985"/>
                    </a:cubicBezTo>
                    <a:cubicBezTo>
                      <a:pt x="7" y="1022"/>
                      <a:pt x="7" y="1022"/>
                      <a:pt x="7" y="1022"/>
                    </a:cubicBezTo>
                    <a:cubicBezTo>
                      <a:pt x="2" y="1025"/>
                      <a:pt x="0" y="1031"/>
                      <a:pt x="3" y="1035"/>
                    </a:cubicBezTo>
                    <a:cubicBezTo>
                      <a:pt x="40" y="1100"/>
                      <a:pt x="40" y="1100"/>
                      <a:pt x="40" y="1100"/>
                    </a:cubicBezTo>
                    <a:cubicBezTo>
                      <a:pt x="40" y="1100"/>
                      <a:pt x="40" y="1100"/>
                      <a:pt x="40" y="1100"/>
                    </a:cubicBezTo>
                    <a:cubicBezTo>
                      <a:pt x="171" y="1327"/>
                      <a:pt x="171" y="1327"/>
                      <a:pt x="171" y="1327"/>
                    </a:cubicBezTo>
                    <a:cubicBezTo>
                      <a:pt x="171" y="1327"/>
                      <a:pt x="171" y="1327"/>
                      <a:pt x="171" y="1327"/>
                    </a:cubicBezTo>
                    <a:cubicBezTo>
                      <a:pt x="208" y="1391"/>
                      <a:pt x="208" y="1391"/>
                      <a:pt x="208" y="1391"/>
                    </a:cubicBezTo>
                    <a:cubicBezTo>
                      <a:pt x="211" y="1396"/>
                      <a:pt x="217" y="1398"/>
                      <a:pt x="222" y="1395"/>
                    </a:cubicBezTo>
                    <a:cubicBezTo>
                      <a:pt x="337" y="1329"/>
                      <a:pt x="337" y="1329"/>
                      <a:pt x="337" y="1329"/>
                    </a:cubicBezTo>
                    <a:cubicBezTo>
                      <a:pt x="518" y="1224"/>
                      <a:pt x="518" y="1224"/>
                      <a:pt x="518" y="1224"/>
                    </a:cubicBezTo>
                    <a:cubicBezTo>
                      <a:pt x="558" y="1201"/>
                      <a:pt x="591" y="1220"/>
                      <a:pt x="591" y="1266"/>
                    </a:cubicBezTo>
                    <a:cubicBezTo>
                      <a:pt x="591" y="1534"/>
                      <a:pt x="591" y="1534"/>
                      <a:pt x="591" y="1534"/>
                    </a:cubicBezTo>
                    <a:cubicBezTo>
                      <a:pt x="591" y="1608"/>
                      <a:pt x="591" y="1608"/>
                      <a:pt x="591" y="1608"/>
                    </a:cubicBezTo>
                    <a:cubicBezTo>
                      <a:pt x="591" y="1613"/>
                      <a:pt x="595" y="1618"/>
                      <a:pt x="601" y="1618"/>
                    </a:cubicBezTo>
                    <a:cubicBezTo>
                      <a:pt x="675" y="1618"/>
                      <a:pt x="675" y="1618"/>
                      <a:pt x="675" y="1618"/>
                    </a:cubicBezTo>
                    <a:cubicBezTo>
                      <a:pt x="937" y="1618"/>
                      <a:pt x="937" y="1618"/>
                      <a:pt x="937" y="1618"/>
                    </a:cubicBezTo>
                    <a:cubicBezTo>
                      <a:pt x="1011" y="1618"/>
                      <a:pt x="1011" y="1618"/>
                      <a:pt x="1011" y="1618"/>
                    </a:cubicBezTo>
                    <a:cubicBezTo>
                      <a:pt x="1017" y="1618"/>
                      <a:pt x="1021" y="1613"/>
                      <a:pt x="1021" y="1608"/>
                    </a:cubicBezTo>
                    <a:cubicBezTo>
                      <a:pt x="1021" y="1534"/>
                      <a:pt x="1021" y="1534"/>
                      <a:pt x="1021" y="1534"/>
                    </a:cubicBezTo>
                    <a:cubicBezTo>
                      <a:pt x="1021" y="1266"/>
                      <a:pt x="1021" y="1266"/>
                      <a:pt x="1021" y="1266"/>
                    </a:cubicBezTo>
                    <a:cubicBezTo>
                      <a:pt x="1021" y="1220"/>
                      <a:pt x="1054" y="1201"/>
                      <a:pt x="1094" y="1224"/>
                    </a:cubicBezTo>
                    <a:cubicBezTo>
                      <a:pt x="1275" y="1329"/>
                      <a:pt x="1275" y="1329"/>
                      <a:pt x="1275" y="1329"/>
                    </a:cubicBezTo>
                    <a:cubicBezTo>
                      <a:pt x="1390" y="1395"/>
                      <a:pt x="1390" y="1395"/>
                      <a:pt x="1390" y="1395"/>
                    </a:cubicBezTo>
                    <a:cubicBezTo>
                      <a:pt x="1395" y="1398"/>
                      <a:pt x="1401" y="1396"/>
                      <a:pt x="1404" y="1391"/>
                    </a:cubicBezTo>
                    <a:cubicBezTo>
                      <a:pt x="1441" y="1327"/>
                      <a:pt x="1441" y="1327"/>
                      <a:pt x="1441" y="1327"/>
                    </a:cubicBezTo>
                    <a:cubicBezTo>
                      <a:pt x="1441" y="1327"/>
                      <a:pt x="1441" y="1327"/>
                      <a:pt x="1441" y="1327"/>
                    </a:cubicBezTo>
                    <a:cubicBezTo>
                      <a:pt x="1446" y="1318"/>
                      <a:pt x="1446" y="1318"/>
                      <a:pt x="1446" y="1318"/>
                    </a:cubicBezTo>
                    <a:cubicBezTo>
                      <a:pt x="1609" y="1035"/>
                      <a:pt x="1609" y="1035"/>
                      <a:pt x="1609" y="1035"/>
                    </a:cubicBezTo>
                    <a:cubicBezTo>
                      <a:pt x="1612" y="1031"/>
                      <a:pt x="1610" y="1025"/>
                      <a:pt x="1605" y="1022"/>
                    </a:cubicBezTo>
                    <a:lnTo>
                      <a:pt x="1309" y="851"/>
                    </a:ln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a:grpSpLocks noChangeAspect="1"/>
          </p:cNvGrpSpPr>
          <p:nvPr/>
        </p:nvGrpSpPr>
        <p:grpSpPr>
          <a:xfrm>
            <a:off x="8320437" y="2152591"/>
            <a:ext cx="362912" cy="362562"/>
            <a:chOff x="6464300" y="2606675"/>
            <a:chExt cx="1646238" cy="1644650"/>
          </a:xfrm>
        </p:grpSpPr>
        <p:sp>
          <p:nvSpPr>
            <p:cNvPr id="3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6729413" y="2881312"/>
              <a:ext cx="1146175" cy="1125538"/>
              <a:chOff x="6729413" y="2881312"/>
              <a:chExt cx="1146175" cy="1125538"/>
            </a:xfrm>
          </p:grpSpPr>
          <p:sp>
            <p:nvSpPr>
              <p:cNvPr id="33" name="Freeform 32"/>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5" name="Group 34"/>
          <p:cNvGrpSpPr>
            <a:grpSpLocks noChangeAspect="1"/>
          </p:cNvGrpSpPr>
          <p:nvPr/>
        </p:nvGrpSpPr>
        <p:grpSpPr>
          <a:xfrm>
            <a:off x="5016572" y="3737660"/>
            <a:ext cx="362562" cy="362562"/>
            <a:chOff x="5272088" y="2605088"/>
            <a:chExt cx="1647825" cy="1647825"/>
          </a:xfrm>
        </p:grpSpPr>
        <p:sp>
          <p:nvSpPr>
            <p:cNvPr id="36" name="AutoShape 75"/>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5443538" y="2757488"/>
              <a:ext cx="1306513" cy="1322388"/>
              <a:chOff x="5443538" y="2757488"/>
              <a:chExt cx="1306513" cy="1322388"/>
            </a:xfrm>
          </p:grpSpPr>
          <p:sp>
            <p:nvSpPr>
              <p:cNvPr id="38" name="Freeform 37"/>
              <p:cNvSpPr>
                <a:spLocks noChangeArrowheads="1"/>
              </p:cNvSpPr>
              <p:nvPr/>
            </p:nvSpPr>
            <p:spPr bwMode="auto">
              <a:xfrm>
                <a:off x="5443538" y="2757488"/>
                <a:ext cx="1306513" cy="1322388"/>
              </a:xfrm>
              <a:custGeom>
                <a:avLst/>
                <a:gdLst>
                  <a:gd name="connsiteX0" fmla="*/ 1221581 w 1306513"/>
                  <a:gd name="connsiteY0" fmla="*/ 1185863 h 1322388"/>
                  <a:gd name="connsiteX1" fmla="*/ 1168399 w 1306513"/>
                  <a:gd name="connsiteY1" fmla="*/ 1239045 h 1322388"/>
                  <a:gd name="connsiteX2" fmla="*/ 1221581 w 1306513"/>
                  <a:gd name="connsiteY2" fmla="*/ 1292227 h 1322388"/>
                  <a:gd name="connsiteX3" fmla="*/ 1274763 w 1306513"/>
                  <a:gd name="connsiteY3" fmla="*/ 1239045 h 1322388"/>
                  <a:gd name="connsiteX4" fmla="*/ 1221581 w 1306513"/>
                  <a:gd name="connsiteY4" fmla="*/ 1185863 h 1322388"/>
                  <a:gd name="connsiteX5" fmla="*/ 541338 w 1306513"/>
                  <a:gd name="connsiteY5" fmla="*/ 1185863 h 1322388"/>
                  <a:gd name="connsiteX6" fmla="*/ 488950 w 1306513"/>
                  <a:gd name="connsiteY6" fmla="*/ 1239045 h 1322388"/>
                  <a:gd name="connsiteX7" fmla="*/ 541338 w 1306513"/>
                  <a:gd name="connsiteY7" fmla="*/ 1292227 h 1322388"/>
                  <a:gd name="connsiteX8" fmla="*/ 593726 w 1306513"/>
                  <a:gd name="connsiteY8" fmla="*/ 1239045 h 1322388"/>
                  <a:gd name="connsiteX9" fmla="*/ 541338 w 1306513"/>
                  <a:gd name="connsiteY9" fmla="*/ 1185863 h 1322388"/>
                  <a:gd name="connsiteX10" fmla="*/ 86520 w 1306513"/>
                  <a:gd name="connsiteY10" fmla="*/ 1185863 h 1322388"/>
                  <a:gd name="connsiteX11" fmla="*/ 33338 w 1306513"/>
                  <a:gd name="connsiteY11" fmla="*/ 1239045 h 1322388"/>
                  <a:gd name="connsiteX12" fmla="*/ 86520 w 1306513"/>
                  <a:gd name="connsiteY12" fmla="*/ 1292227 h 1322388"/>
                  <a:gd name="connsiteX13" fmla="*/ 139702 w 1306513"/>
                  <a:gd name="connsiteY13" fmla="*/ 1239045 h 1322388"/>
                  <a:gd name="connsiteX14" fmla="*/ 86520 w 1306513"/>
                  <a:gd name="connsiteY14" fmla="*/ 1185863 h 1322388"/>
                  <a:gd name="connsiteX15" fmla="*/ 1221581 w 1306513"/>
                  <a:gd name="connsiteY15" fmla="*/ 1155700 h 1322388"/>
                  <a:gd name="connsiteX16" fmla="*/ 1306513 w 1306513"/>
                  <a:gd name="connsiteY16" fmla="*/ 1239044 h 1322388"/>
                  <a:gd name="connsiteX17" fmla="*/ 1221581 w 1306513"/>
                  <a:gd name="connsiteY17" fmla="*/ 1322388 h 1322388"/>
                  <a:gd name="connsiteX18" fmla="*/ 1136649 w 1306513"/>
                  <a:gd name="connsiteY18" fmla="*/ 1239044 h 1322388"/>
                  <a:gd name="connsiteX19" fmla="*/ 1221581 w 1306513"/>
                  <a:gd name="connsiteY19" fmla="*/ 1155700 h 1322388"/>
                  <a:gd name="connsiteX20" fmla="*/ 540544 w 1306513"/>
                  <a:gd name="connsiteY20" fmla="*/ 1155700 h 1322388"/>
                  <a:gd name="connsiteX21" fmla="*/ 623888 w 1306513"/>
                  <a:gd name="connsiteY21" fmla="*/ 1239044 h 1322388"/>
                  <a:gd name="connsiteX22" fmla="*/ 540544 w 1306513"/>
                  <a:gd name="connsiteY22" fmla="*/ 1322388 h 1322388"/>
                  <a:gd name="connsiteX23" fmla="*/ 457200 w 1306513"/>
                  <a:gd name="connsiteY23" fmla="*/ 1239044 h 1322388"/>
                  <a:gd name="connsiteX24" fmla="*/ 540544 w 1306513"/>
                  <a:gd name="connsiteY24" fmla="*/ 1155700 h 1322388"/>
                  <a:gd name="connsiteX25" fmla="*/ 314769 w 1306513"/>
                  <a:gd name="connsiteY25" fmla="*/ 1155700 h 1322388"/>
                  <a:gd name="connsiteX26" fmla="*/ 330201 w 1306513"/>
                  <a:gd name="connsiteY26" fmla="*/ 1171372 h 1322388"/>
                  <a:gd name="connsiteX27" fmla="*/ 330201 w 1306513"/>
                  <a:gd name="connsiteY27" fmla="*/ 1306717 h 1322388"/>
                  <a:gd name="connsiteX28" fmla="*/ 314769 w 1306513"/>
                  <a:gd name="connsiteY28" fmla="*/ 1322388 h 1322388"/>
                  <a:gd name="connsiteX29" fmla="*/ 300038 w 1306513"/>
                  <a:gd name="connsiteY29" fmla="*/ 1306717 h 1322388"/>
                  <a:gd name="connsiteX30" fmla="*/ 300038 w 1306513"/>
                  <a:gd name="connsiteY30" fmla="*/ 1171372 h 1322388"/>
                  <a:gd name="connsiteX31" fmla="*/ 314769 w 1306513"/>
                  <a:gd name="connsiteY31" fmla="*/ 1155700 h 1322388"/>
                  <a:gd name="connsiteX32" fmla="*/ 86519 w 1306513"/>
                  <a:gd name="connsiteY32" fmla="*/ 1155700 h 1322388"/>
                  <a:gd name="connsiteX33" fmla="*/ 169863 w 1306513"/>
                  <a:gd name="connsiteY33" fmla="*/ 1239044 h 1322388"/>
                  <a:gd name="connsiteX34" fmla="*/ 86519 w 1306513"/>
                  <a:gd name="connsiteY34" fmla="*/ 1322388 h 1322388"/>
                  <a:gd name="connsiteX35" fmla="*/ 3175 w 1306513"/>
                  <a:gd name="connsiteY35" fmla="*/ 1239044 h 1322388"/>
                  <a:gd name="connsiteX36" fmla="*/ 86519 w 1306513"/>
                  <a:gd name="connsiteY36" fmla="*/ 1155700 h 1322388"/>
                  <a:gd name="connsiteX37" fmla="*/ 1221581 w 1306513"/>
                  <a:gd name="connsiteY37" fmla="*/ 960438 h 1322388"/>
                  <a:gd name="connsiteX38" fmla="*/ 1168399 w 1306513"/>
                  <a:gd name="connsiteY38" fmla="*/ 1012032 h 1322388"/>
                  <a:gd name="connsiteX39" fmla="*/ 1221581 w 1306513"/>
                  <a:gd name="connsiteY39" fmla="*/ 1063626 h 1322388"/>
                  <a:gd name="connsiteX40" fmla="*/ 1274763 w 1306513"/>
                  <a:gd name="connsiteY40" fmla="*/ 1012032 h 1322388"/>
                  <a:gd name="connsiteX41" fmla="*/ 1221581 w 1306513"/>
                  <a:gd name="connsiteY41" fmla="*/ 960438 h 1322388"/>
                  <a:gd name="connsiteX42" fmla="*/ 541338 w 1306513"/>
                  <a:gd name="connsiteY42" fmla="*/ 960438 h 1322388"/>
                  <a:gd name="connsiteX43" fmla="*/ 488950 w 1306513"/>
                  <a:gd name="connsiteY43" fmla="*/ 1012032 h 1322388"/>
                  <a:gd name="connsiteX44" fmla="*/ 541338 w 1306513"/>
                  <a:gd name="connsiteY44" fmla="*/ 1063626 h 1322388"/>
                  <a:gd name="connsiteX45" fmla="*/ 593726 w 1306513"/>
                  <a:gd name="connsiteY45" fmla="*/ 1012032 h 1322388"/>
                  <a:gd name="connsiteX46" fmla="*/ 541338 w 1306513"/>
                  <a:gd name="connsiteY46" fmla="*/ 960438 h 1322388"/>
                  <a:gd name="connsiteX47" fmla="*/ 86520 w 1306513"/>
                  <a:gd name="connsiteY47" fmla="*/ 960438 h 1322388"/>
                  <a:gd name="connsiteX48" fmla="*/ 33338 w 1306513"/>
                  <a:gd name="connsiteY48" fmla="*/ 1012032 h 1322388"/>
                  <a:gd name="connsiteX49" fmla="*/ 86520 w 1306513"/>
                  <a:gd name="connsiteY49" fmla="*/ 1063626 h 1322388"/>
                  <a:gd name="connsiteX50" fmla="*/ 139702 w 1306513"/>
                  <a:gd name="connsiteY50" fmla="*/ 1012032 h 1322388"/>
                  <a:gd name="connsiteX51" fmla="*/ 86520 w 1306513"/>
                  <a:gd name="connsiteY51" fmla="*/ 960438 h 1322388"/>
                  <a:gd name="connsiteX52" fmla="*/ 1221581 w 1306513"/>
                  <a:gd name="connsiteY52" fmla="*/ 928688 h 1322388"/>
                  <a:gd name="connsiteX53" fmla="*/ 1306513 w 1306513"/>
                  <a:gd name="connsiteY53" fmla="*/ 1012032 h 1322388"/>
                  <a:gd name="connsiteX54" fmla="*/ 1221581 w 1306513"/>
                  <a:gd name="connsiteY54" fmla="*/ 1095376 h 1322388"/>
                  <a:gd name="connsiteX55" fmla="*/ 1136649 w 1306513"/>
                  <a:gd name="connsiteY55" fmla="*/ 1012032 h 1322388"/>
                  <a:gd name="connsiteX56" fmla="*/ 1221581 w 1306513"/>
                  <a:gd name="connsiteY56" fmla="*/ 928688 h 1322388"/>
                  <a:gd name="connsiteX57" fmla="*/ 540544 w 1306513"/>
                  <a:gd name="connsiteY57" fmla="*/ 928688 h 1322388"/>
                  <a:gd name="connsiteX58" fmla="*/ 623888 w 1306513"/>
                  <a:gd name="connsiteY58" fmla="*/ 1012032 h 1322388"/>
                  <a:gd name="connsiteX59" fmla="*/ 540544 w 1306513"/>
                  <a:gd name="connsiteY59" fmla="*/ 1095376 h 1322388"/>
                  <a:gd name="connsiteX60" fmla="*/ 457200 w 1306513"/>
                  <a:gd name="connsiteY60" fmla="*/ 1012032 h 1322388"/>
                  <a:gd name="connsiteX61" fmla="*/ 540544 w 1306513"/>
                  <a:gd name="connsiteY61" fmla="*/ 928688 h 1322388"/>
                  <a:gd name="connsiteX62" fmla="*/ 314769 w 1306513"/>
                  <a:gd name="connsiteY62" fmla="*/ 928688 h 1322388"/>
                  <a:gd name="connsiteX63" fmla="*/ 330201 w 1306513"/>
                  <a:gd name="connsiteY63" fmla="*/ 944359 h 1322388"/>
                  <a:gd name="connsiteX64" fmla="*/ 330201 w 1306513"/>
                  <a:gd name="connsiteY64" fmla="*/ 1079704 h 1322388"/>
                  <a:gd name="connsiteX65" fmla="*/ 314769 w 1306513"/>
                  <a:gd name="connsiteY65" fmla="*/ 1095376 h 1322388"/>
                  <a:gd name="connsiteX66" fmla="*/ 300038 w 1306513"/>
                  <a:gd name="connsiteY66" fmla="*/ 1079704 h 1322388"/>
                  <a:gd name="connsiteX67" fmla="*/ 300038 w 1306513"/>
                  <a:gd name="connsiteY67" fmla="*/ 944359 h 1322388"/>
                  <a:gd name="connsiteX68" fmla="*/ 314769 w 1306513"/>
                  <a:gd name="connsiteY68" fmla="*/ 928688 h 1322388"/>
                  <a:gd name="connsiteX69" fmla="*/ 86519 w 1306513"/>
                  <a:gd name="connsiteY69" fmla="*/ 928688 h 1322388"/>
                  <a:gd name="connsiteX70" fmla="*/ 169863 w 1306513"/>
                  <a:gd name="connsiteY70" fmla="*/ 1012032 h 1322388"/>
                  <a:gd name="connsiteX71" fmla="*/ 86519 w 1306513"/>
                  <a:gd name="connsiteY71" fmla="*/ 1095376 h 1322388"/>
                  <a:gd name="connsiteX72" fmla="*/ 3175 w 1306513"/>
                  <a:gd name="connsiteY72" fmla="*/ 1012032 h 1322388"/>
                  <a:gd name="connsiteX73" fmla="*/ 86519 w 1306513"/>
                  <a:gd name="connsiteY73" fmla="*/ 928688 h 1322388"/>
                  <a:gd name="connsiteX74" fmla="*/ 957350 w 1306513"/>
                  <a:gd name="connsiteY74" fmla="*/ 731838 h 1322388"/>
                  <a:gd name="connsiteX75" fmla="*/ 906463 w 1306513"/>
                  <a:gd name="connsiteY75" fmla="*/ 783864 h 1322388"/>
                  <a:gd name="connsiteX76" fmla="*/ 957350 w 1306513"/>
                  <a:gd name="connsiteY76" fmla="*/ 836613 h 1322388"/>
                  <a:gd name="connsiteX77" fmla="*/ 1009651 w 1306513"/>
                  <a:gd name="connsiteY77" fmla="*/ 783864 h 1322388"/>
                  <a:gd name="connsiteX78" fmla="*/ 957350 w 1306513"/>
                  <a:gd name="connsiteY78" fmla="*/ 731838 h 1322388"/>
                  <a:gd name="connsiteX79" fmla="*/ 319444 w 1306513"/>
                  <a:gd name="connsiteY79" fmla="*/ 731838 h 1322388"/>
                  <a:gd name="connsiteX80" fmla="*/ 266700 w 1306513"/>
                  <a:gd name="connsiteY80" fmla="*/ 783864 h 1322388"/>
                  <a:gd name="connsiteX81" fmla="*/ 319444 w 1306513"/>
                  <a:gd name="connsiteY81" fmla="*/ 836613 h 1322388"/>
                  <a:gd name="connsiteX82" fmla="*/ 371475 w 1306513"/>
                  <a:gd name="connsiteY82" fmla="*/ 783864 h 1322388"/>
                  <a:gd name="connsiteX83" fmla="*/ 319444 w 1306513"/>
                  <a:gd name="connsiteY83" fmla="*/ 731838 h 1322388"/>
                  <a:gd name="connsiteX84" fmla="*/ 1169988 w 1306513"/>
                  <a:gd name="connsiteY84" fmla="*/ 701675 h 1322388"/>
                  <a:gd name="connsiteX85" fmla="*/ 1185863 w 1306513"/>
                  <a:gd name="connsiteY85" fmla="*/ 716619 h 1322388"/>
                  <a:gd name="connsiteX86" fmla="*/ 1185863 w 1306513"/>
                  <a:gd name="connsiteY86" fmla="*/ 851119 h 1322388"/>
                  <a:gd name="connsiteX87" fmla="*/ 1169988 w 1306513"/>
                  <a:gd name="connsiteY87" fmla="*/ 866775 h 1322388"/>
                  <a:gd name="connsiteX88" fmla="*/ 1154113 w 1306513"/>
                  <a:gd name="connsiteY88" fmla="*/ 851119 h 1322388"/>
                  <a:gd name="connsiteX89" fmla="*/ 1154113 w 1306513"/>
                  <a:gd name="connsiteY89" fmla="*/ 716619 h 1322388"/>
                  <a:gd name="connsiteX90" fmla="*/ 1169988 w 1306513"/>
                  <a:gd name="connsiteY90" fmla="*/ 701675 h 1322388"/>
                  <a:gd name="connsiteX91" fmla="*/ 958057 w 1306513"/>
                  <a:gd name="connsiteY91" fmla="*/ 701675 h 1322388"/>
                  <a:gd name="connsiteX92" fmla="*/ 1041401 w 1306513"/>
                  <a:gd name="connsiteY92" fmla="*/ 784225 h 1322388"/>
                  <a:gd name="connsiteX93" fmla="*/ 958057 w 1306513"/>
                  <a:gd name="connsiteY93" fmla="*/ 866775 h 1322388"/>
                  <a:gd name="connsiteX94" fmla="*/ 874713 w 1306513"/>
                  <a:gd name="connsiteY94" fmla="*/ 784225 h 1322388"/>
                  <a:gd name="connsiteX95" fmla="*/ 958057 w 1306513"/>
                  <a:gd name="connsiteY95" fmla="*/ 701675 h 1322388"/>
                  <a:gd name="connsiteX96" fmla="*/ 745702 w 1306513"/>
                  <a:gd name="connsiteY96" fmla="*/ 701675 h 1322388"/>
                  <a:gd name="connsiteX97" fmla="*/ 762001 w 1306513"/>
                  <a:gd name="connsiteY97" fmla="*/ 716619 h 1322388"/>
                  <a:gd name="connsiteX98" fmla="*/ 762001 w 1306513"/>
                  <a:gd name="connsiteY98" fmla="*/ 851119 h 1322388"/>
                  <a:gd name="connsiteX99" fmla="*/ 745702 w 1306513"/>
                  <a:gd name="connsiteY99" fmla="*/ 866775 h 1322388"/>
                  <a:gd name="connsiteX100" fmla="*/ 728663 w 1306513"/>
                  <a:gd name="connsiteY100" fmla="*/ 851119 h 1322388"/>
                  <a:gd name="connsiteX101" fmla="*/ 728663 w 1306513"/>
                  <a:gd name="connsiteY101" fmla="*/ 716619 h 1322388"/>
                  <a:gd name="connsiteX102" fmla="*/ 745702 w 1306513"/>
                  <a:gd name="connsiteY102" fmla="*/ 701675 h 1322388"/>
                  <a:gd name="connsiteX103" fmla="*/ 547688 w 1306513"/>
                  <a:gd name="connsiteY103" fmla="*/ 701675 h 1322388"/>
                  <a:gd name="connsiteX104" fmla="*/ 563563 w 1306513"/>
                  <a:gd name="connsiteY104" fmla="*/ 716619 h 1322388"/>
                  <a:gd name="connsiteX105" fmla="*/ 563563 w 1306513"/>
                  <a:gd name="connsiteY105" fmla="*/ 851119 h 1322388"/>
                  <a:gd name="connsiteX106" fmla="*/ 547688 w 1306513"/>
                  <a:gd name="connsiteY106" fmla="*/ 866775 h 1322388"/>
                  <a:gd name="connsiteX107" fmla="*/ 531813 w 1306513"/>
                  <a:gd name="connsiteY107" fmla="*/ 851119 h 1322388"/>
                  <a:gd name="connsiteX108" fmla="*/ 531813 w 1306513"/>
                  <a:gd name="connsiteY108" fmla="*/ 716619 h 1322388"/>
                  <a:gd name="connsiteX109" fmla="*/ 547688 w 1306513"/>
                  <a:gd name="connsiteY109" fmla="*/ 701675 h 1322388"/>
                  <a:gd name="connsiteX110" fmla="*/ 319882 w 1306513"/>
                  <a:gd name="connsiteY110" fmla="*/ 701675 h 1322388"/>
                  <a:gd name="connsiteX111" fmla="*/ 403226 w 1306513"/>
                  <a:gd name="connsiteY111" fmla="*/ 784225 h 1322388"/>
                  <a:gd name="connsiteX112" fmla="*/ 319882 w 1306513"/>
                  <a:gd name="connsiteY112" fmla="*/ 866775 h 1322388"/>
                  <a:gd name="connsiteX113" fmla="*/ 236538 w 1306513"/>
                  <a:gd name="connsiteY113" fmla="*/ 784225 h 1322388"/>
                  <a:gd name="connsiteX114" fmla="*/ 319882 w 1306513"/>
                  <a:gd name="connsiteY114" fmla="*/ 701675 h 1322388"/>
                  <a:gd name="connsiteX115" fmla="*/ 139347 w 1306513"/>
                  <a:gd name="connsiteY115" fmla="*/ 701675 h 1322388"/>
                  <a:gd name="connsiteX116" fmla="*/ 155575 w 1306513"/>
                  <a:gd name="connsiteY116" fmla="*/ 716619 h 1322388"/>
                  <a:gd name="connsiteX117" fmla="*/ 155575 w 1306513"/>
                  <a:gd name="connsiteY117" fmla="*/ 851119 h 1322388"/>
                  <a:gd name="connsiteX118" fmla="*/ 139347 w 1306513"/>
                  <a:gd name="connsiteY118" fmla="*/ 866775 h 1322388"/>
                  <a:gd name="connsiteX119" fmla="*/ 123825 w 1306513"/>
                  <a:gd name="connsiteY119" fmla="*/ 851119 h 1322388"/>
                  <a:gd name="connsiteX120" fmla="*/ 123825 w 1306513"/>
                  <a:gd name="connsiteY120" fmla="*/ 716619 h 1322388"/>
                  <a:gd name="connsiteX121" fmla="*/ 139347 w 1306513"/>
                  <a:gd name="connsiteY121" fmla="*/ 701675 h 1322388"/>
                  <a:gd name="connsiteX122" fmla="*/ 15724 w 1306513"/>
                  <a:gd name="connsiteY122" fmla="*/ 0 h 1322388"/>
                  <a:gd name="connsiteX123" fmla="*/ 1290789 w 1306513"/>
                  <a:gd name="connsiteY123" fmla="*/ 0 h 1322388"/>
                  <a:gd name="connsiteX124" fmla="*/ 1306513 w 1306513"/>
                  <a:gd name="connsiteY124" fmla="*/ 15733 h 1322388"/>
                  <a:gd name="connsiteX125" fmla="*/ 1306513 w 1306513"/>
                  <a:gd name="connsiteY125" fmla="*/ 851041 h 1322388"/>
                  <a:gd name="connsiteX126" fmla="*/ 1290789 w 1306513"/>
                  <a:gd name="connsiteY126" fmla="*/ 866775 h 1322388"/>
                  <a:gd name="connsiteX127" fmla="*/ 1275065 w 1306513"/>
                  <a:gd name="connsiteY127" fmla="*/ 851041 h 1322388"/>
                  <a:gd name="connsiteX128" fmla="*/ 1275065 w 1306513"/>
                  <a:gd name="connsiteY128" fmla="*/ 31467 h 1322388"/>
                  <a:gd name="connsiteX129" fmla="*/ 31448 w 1306513"/>
                  <a:gd name="connsiteY129" fmla="*/ 31467 h 1322388"/>
                  <a:gd name="connsiteX130" fmla="*/ 31448 w 1306513"/>
                  <a:gd name="connsiteY130" fmla="*/ 851041 h 1322388"/>
                  <a:gd name="connsiteX131" fmla="*/ 15724 w 1306513"/>
                  <a:gd name="connsiteY131" fmla="*/ 866775 h 1322388"/>
                  <a:gd name="connsiteX132" fmla="*/ 0 w 1306513"/>
                  <a:gd name="connsiteY132" fmla="*/ 851041 h 1322388"/>
                  <a:gd name="connsiteX133" fmla="*/ 0 w 1306513"/>
                  <a:gd name="connsiteY133" fmla="*/ 15733 h 1322388"/>
                  <a:gd name="connsiteX134" fmla="*/ 15724 w 1306513"/>
                  <a:gd name="connsiteY134" fmla="*/ 0 h 132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306513" h="1322388">
                    <a:moveTo>
                      <a:pt x="1221581" y="1185863"/>
                    </a:moveTo>
                    <a:cubicBezTo>
                      <a:pt x="1192209" y="1185863"/>
                      <a:pt x="1168399" y="1209673"/>
                      <a:pt x="1168399" y="1239045"/>
                    </a:cubicBezTo>
                    <a:cubicBezTo>
                      <a:pt x="1168399" y="1268417"/>
                      <a:pt x="1192209" y="1292227"/>
                      <a:pt x="1221581" y="1292227"/>
                    </a:cubicBezTo>
                    <a:cubicBezTo>
                      <a:pt x="1250953" y="1292227"/>
                      <a:pt x="1274763" y="1268417"/>
                      <a:pt x="1274763" y="1239045"/>
                    </a:cubicBezTo>
                    <a:cubicBezTo>
                      <a:pt x="1274763" y="1209673"/>
                      <a:pt x="1250953" y="1185863"/>
                      <a:pt x="1221581" y="1185863"/>
                    </a:cubicBezTo>
                    <a:close/>
                    <a:moveTo>
                      <a:pt x="541338" y="1185863"/>
                    </a:moveTo>
                    <a:cubicBezTo>
                      <a:pt x="512405" y="1185863"/>
                      <a:pt x="488950" y="1209673"/>
                      <a:pt x="488950" y="1239045"/>
                    </a:cubicBezTo>
                    <a:cubicBezTo>
                      <a:pt x="488950" y="1268417"/>
                      <a:pt x="512405" y="1292227"/>
                      <a:pt x="541338" y="1292227"/>
                    </a:cubicBezTo>
                    <a:cubicBezTo>
                      <a:pt x="570271" y="1292227"/>
                      <a:pt x="593726" y="1268417"/>
                      <a:pt x="593726" y="1239045"/>
                    </a:cubicBezTo>
                    <a:cubicBezTo>
                      <a:pt x="593726" y="1209673"/>
                      <a:pt x="570271" y="1185863"/>
                      <a:pt x="541338" y="1185863"/>
                    </a:cubicBezTo>
                    <a:close/>
                    <a:moveTo>
                      <a:pt x="86520" y="1185863"/>
                    </a:moveTo>
                    <a:cubicBezTo>
                      <a:pt x="57148" y="1185863"/>
                      <a:pt x="33338" y="1209673"/>
                      <a:pt x="33338" y="1239045"/>
                    </a:cubicBezTo>
                    <a:cubicBezTo>
                      <a:pt x="33338" y="1268417"/>
                      <a:pt x="57148" y="1292227"/>
                      <a:pt x="86520" y="1292227"/>
                    </a:cubicBezTo>
                    <a:cubicBezTo>
                      <a:pt x="115892" y="1292227"/>
                      <a:pt x="139702" y="1268417"/>
                      <a:pt x="139702" y="1239045"/>
                    </a:cubicBezTo>
                    <a:cubicBezTo>
                      <a:pt x="139702" y="1209673"/>
                      <a:pt x="115892" y="1185863"/>
                      <a:pt x="86520" y="1185863"/>
                    </a:cubicBezTo>
                    <a:close/>
                    <a:moveTo>
                      <a:pt x="1221581" y="1155700"/>
                    </a:moveTo>
                    <a:cubicBezTo>
                      <a:pt x="1268488" y="1155700"/>
                      <a:pt x="1306513" y="1193014"/>
                      <a:pt x="1306513" y="1239044"/>
                    </a:cubicBezTo>
                    <a:cubicBezTo>
                      <a:pt x="1306513" y="1285074"/>
                      <a:pt x="1268488" y="1322388"/>
                      <a:pt x="1221581" y="1322388"/>
                    </a:cubicBezTo>
                    <a:cubicBezTo>
                      <a:pt x="1174674" y="1322388"/>
                      <a:pt x="1136649" y="1285074"/>
                      <a:pt x="1136649" y="1239044"/>
                    </a:cubicBezTo>
                    <a:cubicBezTo>
                      <a:pt x="1136649" y="1193014"/>
                      <a:pt x="1174674" y="1155700"/>
                      <a:pt x="1221581" y="1155700"/>
                    </a:cubicBezTo>
                    <a:close/>
                    <a:moveTo>
                      <a:pt x="540544" y="1155700"/>
                    </a:moveTo>
                    <a:cubicBezTo>
                      <a:pt x="586574" y="1155700"/>
                      <a:pt x="623888" y="1193014"/>
                      <a:pt x="623888" y="1239044"/>
                    </a:cubicBezTo>
                    <a:cubicBezTo>
                      <a:pt x="623888" y="1285074"/>
                      <a:pt x="586574" y="1322388"/>
                      <a:pt x="540544" y="1322388"/>
                    </a:cubicBezTo>
                    <a:cubicBezTo>
                      <a:pt x="494514" y="1322388"/>
                      <a:pt x="457200" y="1285074"/>
                      <a:pt x="457200" y="1239044"/>
                    </a:cubicBezTo>
                    <a:cubicBezTo>
                      <a:pt x="457200" y="1193014"/>
                      <a:pt x="494514" y="1155700"/>
                      <a:pt x="540544" y="1155700"/>
                    </a:cubicBezTo>
                    <a:close/>
                    <a:moveTo>
                      <a:pt x="314769" y="1155700"/>
                    </a:moveTo>
                    <a:cubicBezTo>
                      <a:pt x="323186" y="1155700"/>
                      <a:pt x="330201" y="1162824"/>
                      <a:pt x="330201" y="1171372"/>
                    </a:cubicBezTo>
                    <a:cubicBezTo>
                      <a:pt x="330201" y="1171372"/>
                      <a:pt x="330201" y="1171372"/>
                      <a:pt x="330201" y="1306717"/>
                    </a:cubicBezTo>
                    <a:cubicBezTo>
                      <a:pt x="330201" y="1315265"/>
                      <a:pt x="323186" y="1322388"/>
                      <a:pt x="314769" y="1322388"/>
                    </a:cubicBezTo>
                    <a:cubicBezTo>
                      <a:pt x="307052" y="1322388"/>
                      <a:pt x="300038" y="1315265"/>
                      <a:pt x="300038" y="1306717"/>
                    </a:cubicBezTo>
                    <a:cubicBezTo>
                      <a:pt x="300038" y="1306717"/>
                      <a:pt x="300038" y="1306717"/>
                      <a:pt x="300038" y="1171372"/>
                    </a:cubicBezTo>
                    <a:cubicBezTo>
                      <a:pt x="300038" y="1162824"/>
                      <a:pt x="307052" y="1155700"/>
                      <a:pt x="314769" y="1155700"/>
                    </a:cubicBezTo>
                    <a:close/>
                    <a:moveTo>
                      <a:pt x="86519" y="1155700"/>
                    </a:moveTo>
                    <a:cubicBezTo>
                      <a:pt x="132549" y="1155700"/>
                      <a:pt x="169863" y="1193014"/>
                      <a:pt x="169863" y="1239044"/>
                    </a:cubicBezTo>
                    <a:cubicBezTo>
                      <a:pt x="169863" y="1285074"/>
                      <a:pt x="132549" y="1322388"/>
                      <a:pt x="86519" y="1322388"/>
                    </a:cubicBezTo>
                    <a:cubicBezTo>
                      <a:pt x="40489" y="1322388"/>
                      <a:pt x="3175" y="1285074"/>
                      <a:pt x="3175" y="1239044"/>
                    </a:cubicBezTo>
                    <a:cubicBezTo>
                      <a:pt x="3175" y="1193014"/>
                      <a:pt x="40489" y="1155700"/>
                      <a:pt x="86519" y="1155700"/>
                    </a:cubicBezTo>
                    <a:close/>
                    <a:moveTo>
                      <a:pt x="1221581" y="960438"/>
                    </a:moveTo>
                    <a:cubicBezTo>
                      <a:pt x="1192209" y="960438"/>
                      <a:pt x="1168399" y="983537"/>
                      <a:pt x="1168399" y="1012032"/>
                    </a:cubicBezTo>
                    <a:cubicBezTo>
                      <a:pt x="1168399" y="1040527"/>
                      <a:pt x="1192209" y="1063626"/>
                      <a:pt x="1221581" y="1063626"/>
                    </a:cubicBezTo>
                    <a:cubicBezTo>
                      <a:pt x="1250953" y="1063626"/>
                      <a:pt x="1274763" y="1040527"/>
                      <a:pt x="1274763" y="1012032"/>
                    </a:cubicBezTo>
                    <a:cubicBezTo>
                      <a:pt x="1274763" y="983537"/>
                      <a:pt x="1250953" y="960438"/>
                      <a:pt x="1221581" y="960438"/>
                    </a:cubicBezTo>
                    <a:close/>
                    <a:moveTo>
                      <a:pt x="541338" y="960438"/>
                    </a:moveTo>
                    <a:cubicBezTo>
                      <a:pt x="512405" y="960438"/>
                      <a:pt x="488950" y="983537"/>
                      <a:pt x="488950" y="1012032"/>
                    </a:cubicBezTo>
                    <a:cubicBezTo>
                      <a:pt x="488950" y="1040527"/>
                      <a:pt x="512405" y="1063626"/>
                      <a:pt x="541338" y="1063626"/>
                    </a:cubicBezTo>
                    <a:cubicBezTo>
                      <a:pt x="570271" y="1063626"/>
                      <a:pt x="593726" y="1040527"/>
                      <a:pt x="593726" y="1012032"/>
                    </a:cubicBezTo>
                    <a:cubicBezTo>
                      <a:pt x="593726" y="983537"/>
                      <a:pt x="570271" y="960438"/>
                      <a:pt x="541338" y="960438"/>
                    </a:cubicBezTo>
                    <a:close/>
                    <a:moveTo>
                      <a:pt x="86520" y="960438"/>
                    </a:moveTo>
                    <a:cubicBezTo>
                      <a:pt x="57148" y="960438"/>
                      <a:pt x="33338" y="983537"/>
                      <a:pt x="33338" y="1012032"/>
                    </a:cubicBezTo>
                    <a:cubicBezTo>
                      <a:pt x="33338" y="1040527"/>
                      <a:pt x="57148" y="1063626"/>
                      <a:pt x="86520" y="1063626"/>
                    </a:cubicBezTo>
                    <a:cubicBezTo>
                      <a:pt x="115892" y="1063626"/>
                      <a:pt x="139702" y="1040527"/>
                      <a:pt x="139702" y="1012032"/>
                    </a:cubicBezTo>
                    <a:cubicBezTo>
                      <a:pt x="139702" y="983537"/>
                      <a:pt x="115892" y="960438"/>
                      <a:pt x="86520" y="960438"/>
                    </a:cubicBezTo>
                    <a:close/>
                    <a:moveTo>
                      <a:pt x="1221581" y="928688"/>
                    </a:moveTo>
                    <a:cubicBezTo>
                      <a:pt x="1268488" y="928688"/>
                      <a:pt x="1306513" y="966002"/>
                      <a:pt x="1306513" y="1012032"/>
                    </a:cubicBezTo>
                    <a:cubicBezTo>
                      <a:pt x="1306513" y="1058062"/>
                      <a:pt x="1268488" y="1095376"/>
                      <a:pt x="1221581" y="1095376"/>
                    </a:cubicBezTo>
                    <a:cubicBezTo>
                      <a:pt x="1174674" y="1095376"/>
                      <a:pt x="1136649" y="1058062"/>
                      <a:pt x="1136649" y="1012032"/>
                    </a:cubicBezTo>
                    <a:cubicBezTo>
                      <a:pt x="1136649" y="966002"/>
                      <a:pt x="1174674" y="928688"/>
                      <a:pt x="1221581" y="928688"/>
                    </a:cubicBezTo>
                    <a:close/>
                    <a:moveTo>
                      <a:pt x="540544" y="928688"/>
                    </a:moveTo>
                    <a:cubicBezTo>
                      <a:pt x="586574" y="928688"/>
                      <a:pt x="623888" y="966002"/>
                      <a:pt x="623888" y="1012032"/>
                    </a:cubicBezTo>
                    <a:cubicBezTo>
                      <a:pt x="623888" y="1058062"/>
                      <a:pt x="586574" y="1095376"/>
                      <a:pt x="540544" y="1095376"/>
                    </a:cubicBezTo>
                    <a:cubicBezTo>
                      <a:pt x="494514" y="1095376"/>
                      <a:pt x="457200" y="1058062"/>
                      <a:pt x="457200" y="1012032"/>
                    </a:cubicBezTo>
                    <a:cubicBezTo>
                      <a:pt x="457200" y="966002"/>
                      <a:pt x="494514" y="928688"/>
                      <a:pt x="540544" y="928688"/>
                    </a:cubicBezTo>
                    <a:close/>
                    <a:moveTo>
                      <a:pt x="314769" y="928688"/>
                    </a:moveTo>
                    <a:cubicBezTo>
                      <a:pt x="323186" y="928688"/>
                      <a:pt x="330201" y="935811"/>
                      <a:pt x="330201" y="944359"/>
                    </a:cubicBezTo>
                    <a:cubicBezTo>
                      <a:pt x="330201" y="944359"/>
                      <a:pt x="330201" y="944359"/>
                      <a:pt x="330201" y="1079704"/>
                    </a:cubicBezTo>
                    <a:cubicBezTo>
                      <a:pt x="330201" y="1088965"/>
                      <a:pt x="323186" y="1095376"/>
                      <a:pt x="314769" y="1095376"/>
                    </a:cubicBezTo>
                    <a:cubicBezTo>
                      <a:pt x="307052" y="1095376"/>
                      <a:pt x="300038" y="1088965"/>
                      <a:pt x="300038" y="1079704"/>
                    </a:cubicBezTo>
                    <a:cubicBezTo>
                      <a:pt x="300038" y="1079704"/>
                      <a:pt x="300038" y="1079704"/>
                      <a:pt x="300038" y="944359"/>
                    </a:cubicBezTo>
                    <a:cubicBezTo>
                      <a:pt x="300038" y="935811"/>
                      <a:pt x="307052" y="928688"/>
                      <a:pt x="314769" y="928688"/>
                    </a:cubicBezTo>
                    <a:close/>
                    <a:moveTo>
                      <a:pt x="86519" y="928688"/>
                    </a:moveTo>
                    <a:cubicBezTo>
                      <a:pt x="132549" y="928688"/>
                      <a:pt x="169863" y="966002"/>
                      <a:pt x="169863" y="1012032"/>
                    </a:cubicBezTo>
                    <a:cubicBezTo>
                      <a:pt x="169863" y="1058062"/>
                      <a:pt x="132549" y="1095376"/>
                      <a:pt x="86519" y="1095376"/>
                    </a:cubicBezTo>
                    <a:cubicBezTo>
                      <a:pt x="40489" y="1095376"/>
                      <a:pt x="3175" y="1058062"/>
                      <a:pt x="3175" y="1012032"/>
                    </a:cubicBezTo>
                    <a:cubicBezTo>
                      <a:pt x="3175" y="966002"/>
                      <a:pt x="40489" y="928688"/>
                      <a:pt x="86519" y="928688"/>
                    </a:cubicBezTo>
                    <a:close/>
                    <a:moveTo>
                      <a:pt x="957350" y="731838"/>
                    </a:moveTo>
                    <a:cubicBezTo>
                      <a:pt x="929787" y="731838"/>
                      <a:pt x="906463" y="755683"/>
                      <a:pt x="906463" y="783864"/>
                    </a:cubicBezTo>
                    <a:cubicBezTo>
                      <a:pt x="906463" y="813490"/>
                      <a:pt x="929787" y="836613"/>
                      <a:pt x="957350" y="836613"/>
                    </a:cubicBezTo>
                    <a:cubicBezTo>
                      <a:pt x="986328" y="836613"/>
                      <a:pt x="1009651" y="813490"/>
                      <a:pt x="1009651" y="783864"/>
                    </a:cubicBezTo>
                    <a:cubicBezTo>
                      <a:pt x="1009651" y="755683"/>
                      <a:pt x="986328" y="731838"/>
                      <a:pt x="957350" y="731838"/>
                    </a:cubicBezTo>
                    <a:close/>
                    <a:moveTo>
                      <a:pt x="319444" y="731838"/>
                    </a:moveTo>
                    <a:cubicBezTo>
                      <a:pt x="290221" y="731838"/>
                      <a:pt x="266700" y="755683"/>
                      <a:pt x="266700" y="783864"/>
                    </a:cubicBezTo>
                    <a:cubicBezTo>
                      <a:pt x="266700" y="813490"/>
                      <a:pt x="290221" y="836613"/>
                      <a:pt x="319444" y="836613"/>
                    </a:cubicBezTo>
                    <a:cubicBezTo>
                      <a:pt x="347954" y="836613"/>
                      <a:pt x="371475" y="813490"/>
                      <a:pt x="371475" y="783864"/>
                    </a:cubicBezTo>
                    <a:cubicBezTo>
                      <a:pt x="371475" y="755683"/>
                      <a:pt x="347954" y="731838"/>
                      <a:pt x="319444" y="731838"/>
                    </a:cubicBezTo>
                    <a:close/>
                    <a:moveTo>
                      <a:pt x="1169988" y="701675"/>
                    </a:moveTo>
                    <a:cubicBezTo>
                      <a:pt x="1178647" y="701675"/>
                      <a:pt x="1185863" y="707368"/>
                      <a:pt x="1185863" y="716619"/>
                    </a:cubicBezTo>
                    <a:cubicBezTo>
                      <a:pt x="1185863" y="716619"/>
                      <a:pt x="1185863" y="716619"/>
                      <a:pt x="1185863" y="851119"/>
                    </a:cubicBezTo>
                    <a:cubicBezTo>
                      <a:pt x="1185863" y="859658"/>
                      <a:pt x="1178647" y="866775"/>
                      <a:pt x="1169988" y="866775"/>
                    </a:cubicBezTo>
                    <a:cubicBezTo>
                      <a:pt x="1161329" y="866775"/>
                      <a:pt x="1154113" y="859658"/>
                      <a:pt x="1154113" y="851119"/>
                    </a:cubicBezTo>
                    <a:cubicBezTo>
                      <a:pt x="1154113" y="851119"/>
                      <a:pt x="1154113" y="851119"/>
                      <a:pt x="1154113" y="716619"/>
                    </a:cubicBezTo>
                    <a:cubicBezTo>
                      <a:pt x="1154113" y="707368"/>
                      <a:pt x="1161329" y="701675"/>
                      <a:pt x="1169988" y="701675"/>
                    </a:cubicBezTo>
                    <a:close/>
                    <a:moveTo>
                      <a:pt x="958057" y="701675"/>
                    </a:moveTo>
                    <a:cubicBezTo>
                      <a:pt x="1004087" y="701675"/>
                      <a:pt x="1041401" y="738634"/>
                      <a:pt x="1041401" y="784225"/>
                    </a:cubicBezTo>
                    <a:cubicBezTo>
                      <a:pt x="1041401" y="829816"/>
                      <a:pt x="1004087" y="866775"/>
                      <a:pt x="958057" y="866775"/>
                    </a:cubicBezTo>
                    <a:cubicBezTo>
                      <a:pt x="912027" y="866775"/>
                      <a:pt x="874713" y="829816"/>
                      <a:pt x="874713" y="784225"/>
                    </a:cubicBezTo>
                    <a:cubicBezTo>
                      <a:pt x="874713" y="738634"/>
                      <a:pt x="912027" y="701675"/>
                      <a:pt x="958057" y="701675"/>
                    </a:cubicBezTo>
                    <a:close/>
                    <a:moveTo>
                      <a:pt x="745702" y="701675"/>
                    </a:moveTo>
                    <a:cubicBezTo>
                      <a:pt x="754592" y="701675"/>
                      <a:pt x="762001" y="707368"/>
                      <a:pt x="762001" y="716619"/>
                    </a:cubicBezTo>
                    <a:cubicBezTo>
                      <a:pt x="762001" y="716619"/>
                      <a:pt x="762001" y="716619"/>
                      <a:pt x="762001" y="851119"/>
                    </a:cubicBezTo>
                    <a:cubicBezTo>
                      <a:pt x="762001" y="859658"/>
                      <a:pt x="754592" y="866775"/>
                      <a:pt x="745702" y="866775"/>
                    </a:cubicBezTo>
                    <a:cubicBezTo>
                      <a:pt x="736812" y="866775"/>
                      <a:pt x="728663" y="859658"/>
                      <a:pt x="728663" y="851119"/>
                    </a:cubicBezTo>
                    <a:cubicBezTo>
                      <a:pt x="728663" y="851119"/>
                      <a:pt x="728663" y="851119"/>
                      <a:pt x="728663" y="716619"/>
                    </a:cubicBezTo>
                    <a:cubicBezTo>
                      <a:pt x="728663" y="707368"/>
                      <a:pt x="736812" y="701675"/>
                      <a:pt x="745702" y="701675"/>
                    </a:cubicBezTo>
                    <a:close/>
                    <a:moveTo>
                      <a:pt x="547688" y="701675"/>
                    </a:moveTo>
                    <a:cubicBezTo>
                      <a:pt x="556347" y="701675"/>
                      <a:pt x="563563" y="707368"/>
                      <a:pt x="563563" y="716619"/>
                    </a:cubicBezTo>
                    <a:cubicBezTo>
                      <a:pt x="563563" y="716619"/>
                      <a:pt x="563563" y="716619"/>
                      <a:pt x="563563" y="851119"/>
                    </a:cubicBezTo>
                    <a:cubicBezTo>
                      <a:pt x="563563" y="859658"/>
                      <a:pt x="556347" y="866775"/>
                      <a:pt x="547688" y="866775"/>
                    </a:cubicBezTo>
                    <a:cubicBezTo>
                      <a:pt x="539029" y="866775"/>
                      <a:pt x="531813" y="859658"/>
                      <a:pt x="531813" y="851119"/>
                    </a:cubicBezTo>
                    <a:cubicBezTo>
                      <a:pt x="531813" y="851119"/>
                      <a:pt x="531813" y="851119"/>
                      <a:pt x="531813" y="716619"/>
                    </a:cubicBezTo>
                    <a:cubicBezTo>
                      <a:pt x="531813" y="707368"/>
                      <a:pt x="539029" y="701675"/>
                      <a:pt x="547688" y="701675"/>
                    </a:cubicBezTo>
                    <a:close/>
                    <a:moveTo>
                      <a:pt x="319882" y="701675"/>
                    </a:moveTo>
                    <a:cubicBezTo>
                      <a:pt x="365912" y="701675"/>
                      <a:pt x="403226" y="738634"/>
                      <a:pt x="403226" y="784225"/>
                    </a:cubicBezTo>
                    <a:cubicBezTo>
                      <a:pt x="403226" y="829816"/>
                      <a:pt x="365912" y="866775"/>
                      <a:pt x="319882" y="866775"/>
                    </a:cubicBezTo>
                    <a:cubicBezTo>
                      <a:pt x="273852" y="866775"/>
                      <a:pt x="236538" y="829816"/>
                      <a:pt x="236538" y="784225"/>
                    </a:cubicBezTo>
                    <a:cubicBezTo>
                      <a:pt x="236538" y="738634"/>
                      <a:pt x="273852" y="701675"/>
                      <a:pt x="319882" y="701675"/>
                    </a:cubicBezTo>
                    <a:close/>
                    <a:moveTo>
                      <a:pt x="139347" y="701675"/>
                    </a:moveTo>
                    <a:cubicBezTo>
                      <a:pt x="148519" y="701675"/>
                      <a:pt x="155575" y="707368"/>
                      <a:pt x="155575" y="716619"/>
                    </a:cubicBezTo>
                    <a:cubicBezTo>
                      <a:pt x="155575" y="716619"/>
                      <a:pt x="155575" y="716619"/>
                      <a:pt x="155575" y="851119"/>
                    </a:cubicBezTo>
                    <a:cubicBezTo>
                      <a:pt x="155575" y="859658"/>
                      <a:pt x="148519" y="866775"/>
                      <a:pt x="139347" y="866775"/>
                    </a:cubicBezTo>
                    <a:cubicBezTo>
                      <a:pt x="130880" y="866775"/>
                      <a:pt x="123825" y="859658"/>
                      <a:pt x="123825" y="851119"/>
                    </a:cubicBezTo>
                    <a:cubicBezTo>
                      <a:pt x="123825" y="851119"/>
                      <a:pt x="123825" y="851119"/>
                      <a:pt x="123825" y="716619"/>
                    </a:cubicBezTo>
                    <a:cubicBezTo>
                      <a:pt x="123825" y="707368"/>
                      <a:pt x="130880" y="701675"/>
                      <a:pt x="139347" y="701675"/>
                    </a:cubicBezTo>
                    <a:close/>
                    <a:moveTo>
                      <a:pt x="15724" y="0"/>
                    </a:moveTo>
                    <a:cubicBezTo>
                      <a:pt x="15724" y="0"/>
                      <a:pt x="15724" y="0"/>
                      <a:pt x="1290789" y="0"/>
                    </a:cubicBezTo>
                    <a:cubicBezTo>
                      <a:pt x="1299366" y="0"/>
                      <a:pt x="1306513" y="7151"/>
                      <a:pt x="1306513" y="15733"/>
                    </a:cubicBezTo>
                    <a:cubicBezTo>
                      <a:pt x="1306513" y="15733"/>
                      <a:pt x="1306513" y="15733"/>
                      <a:pt x="1306513" y="851041"/>
                    </a:cubicBezTo>
                    <a:cubicBezTo>
                      <a:pt x="1306513" y="859623"/>
                      <a:pt x="1299366" y="866775"/>
                      <a:pt x="1290789" y="866775"/>
                    </a:cubicBezTo>
                    <a:cubicBezTo>
                      <a:pt x="1282213" y="866775"/>
                      <a:pt x="1275065" y="859623"/>
                      <a:pt x="1275065" y="851041"/>
                    </a:cubicBezTo>
                    <a:cubicBezTo>
                      <a:pt x="1275065" y="851041"/>
                      <a:pt x="1275065" y="851041"/>
                      <a:pt x="1275065" y="31467"/>
                    </a:cubicBezTo>
                    <a:cubicBezTo>
                      <a:pt x="1275065" y="31467"/>
                      <a:pt x="1275065" y="31467"/>
                      <a:pt x="31448" y="31467"/>
                    </a:cubicBezTo>
                    <a:cubicBezTo>
                      <a:pt x="31448" y="31467"/>
                      <a:pt x="31448" y="31467"/>
                      <a:pt x="31448" y="851041"/>
                    </a:cubicBezTo>
                    <a:cubicBezTo>
                      <a:pt x="31448" y="859623"/>
                      <a:pt x="24300" y="866775"/>
                      <a:pt x="15724" y="866775"/>
                    </a:cubicBezTo>
                    <a:cubicBezTo>
                      <a:pt x="7147" y="866775"/>
                      <a:pt x="0" y="859623"/>
                      <a:pt x="0" y="851041"/>
                    </a:cubicBezTo>
                    <a:cubicBezTo>
                      <a:pt x="0" y="851041"/>
                      <a:pt x="0" y="851041"/>
                      <a:pt x="0" y="15733"/>
                    </a:cubicBezTo>
                    <a:cubicBezTo>
                      <a:pt x="0" y="7151"/>
                      <a:pt x="7147" y="0"/>
                      <a:pt x="15724"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p:nvSpPr>
            <p:spPr bwMode="auto">
              <a:xfrm>
                <a:off x="5548313" y="2867026"/>
                <a:ext cx="1096963" cy="1209675"/>
              </a:xfrm>
              <a:custGeom>
                <a:avLst/>
                <a:gdLst>
                  <a:gd name="connsiteX0" fmla="*/ 775402 w 1096963"/>
                  <a:gd name="connsiteY0" fmla="*/ 928120 h 1209675"/>
                  <a:gd name="connsiteX1" fmla="*/ 741805 w 1096963"/>
                  <a:gd name="connsiteY1" fmla="*/ 935400 h 1209675"/>
                  <a:gd name="connsiteX2" fmla="*/ 697262 w 1096963"/>
                  <a:gd name="connsiteY2" fmla="*/ 1049717 h 1209675"/>
                  <a:gd name="connsiteX3" fmla="*/ 810774 w 1096963"/>
                  <a:gd name="connsiteY3" fmla="*/ 1095013 h 1209675"/>
                  <a:gd name="connsiteX4" fmla="*/ 855317 w 1096963"/>
                  <a:gd name="connsiteY4" fmla="*/ 980695 h 1209675"/>
                  <a:gd name="connsiteX5" fmla="*/ 775402 w 1096963"/>
                  <a:gd name="connsiteY5" fmla="*/ 928120 h 1209675"/>
                  <a:gd name="connsiteX6" fmla="*/ 739556 w 1096963"/>
                  <a:gd name="connsiteY6" fmla="*/ 820737 h 1209675"/>
                  <a:gd name="connsiteX7" fmla="*/ 763859 w 1096963"/>
                  <a:gd name="connsiteY7" fmla="*/ 842860 h 1209675"/>
                  <a:gd name="connsiteX8" fmla="*/ 827477 w 1096963"/>
                  <a:gd name="connsiteY8" fmla="*/ 850710 h 1209675"/>
                  <a:gd name="connsiteX9" fmla="*/ 856069 w 1096963"/>
                  <a:gd name="connsiteY9" fmla="*/ 834296 h 1209675"/>
                  <a:gd name="connsiteX10" fmla="*/ 923261 w 1096963"/>
                  <a:gd name="connsiteY10" fmla="*/ 883538 h 1209675"/>
                  <a:gd name="connsiteX11" fmla="*/ 916828 w 1096963"/>
                  <a:gd name="connsiteY11" fmla="*/ 915652 h 1209675"/>
                  <a:gd name="connsiteX12" fmla="*/ 933983 w 1096963"/>
                  <a:gd name="connsiteY12" fmla="*/ 947053 h 1209675"/>
                  <a:gd name="connsiteX13" fmla="*/ 943991 w 1096963"/>
                  <a:gd name="connsiteY13" fmla="*/ 978453 h 1209675"/>
                  <a:gd name="connsiteX14" fmla="*/ 971868 w 1096963"/>
                  <a:gd name="connsiteY14" fmla="*/ 995581 h 1209675"/>
                  <a:gd name="connsiteX15" fmla="*/ 963290 w 1096963"/>
                  <a:gd name="connsiteY15" fmla="*/ 1076937 h 1209675"/>
                  <a:gd name="connsiteX16" fmla="*/ 932554 w 1096963"/>
                  <a:gd name="connsiteY16" fmla="*/ 1086214 h 1209675"/>
                  <a:gd name="connsiteX17" fmla="*/ 890380 w 1096963"/>
                  <a:gd name="connsiteY17" fmla="*/ 1144733 h 1209675"/>
                  <a:gd name="connsiteX18" fmla="*/ 890380 w 1096963"/>
                  <a:gd name="connsiteY18" fmla="*/ 1177561 h 1209675"/>
                  <a:gd name="connsiteX19" fmla="*/ 854640 w 1096963"/>
                  <a:gd name="connsiteY19" fmla="*/ 1197543 h 1209675"/>
                  <a:gd name="connsiteX20" fmla="*/ 816755 w 1096963"/>
                  <a:gd name="connsiteY20" fmla="*/ 1209675 h 1209675"/>
                  <a:gd name="connsiteX21" fmla="*/ 791737 w 1096963"/>
                  <a:gd name="connsiteY21" fmla="*/ 1187552 h 1209675"/>
                  <a:gd name="connsiteX22" fmla="*/ 720971 w 1096963"/>
                  <a:gd name="connsiteY22" fmla="*/ 1178275 h 1209675"/>
                  <a:gd name="connsiteX23" fmla="*/ 693093 w 1096963"/>
                  <a:gd name="connsiteY23" fmla="*/ 1194689 h 1209675"/>
                  <a:gd name="connsiteX24" fmla="*/ 628761 w 1096963"/>
                  <a:gd name="connsiteY24" fmla="*/ 1144733 h 1209675"/>
                  <a:gd name="connsiteX25" fmla="*/ 636624 w 1096963"/>
                  <a:gd name="connsiteY25" fmla="*/ 1112619 h 1209675"/>
                  <a:gd name="connsiteX26" fmla="*/ 620898 w 1096963"/>
                  <a:gd name="connsiteY26" fmla="*/ 1083359 h 1209675"/>
                  <a:gd name="connsiteX27" fmla="*/ 609461 w 1096963"/>
                  <a:gd name="connsiteY27" fmla="*/ 1049818 h 1209675"/>
                  <a:gd name="connsiteX28" fmla="*/ 581584 w 1096963"/>
                  <a:gd name="connsiteY28" fmla="*/ 1034118 h 1209675"/>
                  <a:gd name="connsiteX29" fmla="*/ 593021 w 1096963"/>
                  <a:gd name="connsiteY29" fmla="*/ 949907 h 1209675"/>
                  <a:gd name="connsiteX30" fmla="*/ 623757 w 1096963"/>
                  <a:gd name="connsiteY30" fmla="*/ 939916 h 1209675"/>
                  <a:gd name="connsiteX31" fmla="*/ 663072 w 1096963"/>
                  <a:gd name="connsiteY31" fmla="*/ 887820 h 1209675"/>
                  <a:gd name="connsiteX32" fmla="*/ 663072 w 1096963"/>
                  <a:gd name="connsiteY32" fmla="*/ 854279 h 1209675"/>
                  <a:gd name="connsiteX33" fmla="*/ 698812 w 1096963"/>
                  <a:gd name="connsiteY33" fmla="*/ 832869 h 1209675"/>
                  <a:gd name="connsiteX34" fmla="*/ 739556 w 1096963"/>
                  <a:gd name="connsiteY34" fmla="*/ 820737 h 1209675"/>
                  <a:gd name="connsiteX35" fmla="*/ 15732 w 1096963"/>
                  <a:gd name="connsiteY35" fmla="*/ 469900 h 1209675"/>
                  <a:gd name="connsiteX36" fmla="*/ 1081231 w 1096963"/>
                  <a:gd name="connsiteY36" fmla="*/ 469900 h 1209675"/>
                  <a:gd name="connsiteX37" fmla="*/ 1096963 w 1096963"/>
                  <a:gd name="connsiteY37" fmla="*/ 485332 h 1209675"/>
                  <a:gd name="connsiteX38" fmla="*/ 1081231 w 1096963"/>
                  <a:gd name="connsiteY38" fmla="*/ 500063 h 1209675"/>
                  <a:gd name="connsiteX39" fmla="*/ 15732 w 1096963"/>
                  <a:gd name="connsiteY39" fmla="*/ 500063 h 1209675"/>
                  <a:gd name="connsiteX40" fmla="*/ 0 w 1096963"/>
                  <a:gd name="connsiteY40" fmla="*/ 485332 h 1209675"/>
                  <a:gd name="connsiteX41" fmla="*/ 15732 w 1096963"/>
                  <a:gd name="connsiteY41" fmla="*/ 469900 h 1209675"/>
                  <a:gd name="connsiteX42" fmla="*/ 15732 w 1096963"/>
                  <a:gd name="connsiteY42" fmla="*/ 352425 h 1209675"/>
                  <a:gd name="connsiteX43" fmla="*/ 1081231 w 1096963"/>
                  <a:gd name="connsiteY43" fmla="*/ 352425 h 1209675"/>
                  <a:gd name="connsiteX44" fmla="*/ 1096963 w 1096963"/>
                  <a:gd name="connsiteY44" fmla="*/ 367857 h 1209675"/>
                  <a:gd name="connsiteX45" fmla="*/ 1081231 w 1096963"/>
                  <a:gd name="connsiteY45" fmla="*/ 382588 h 1209675"/>
                  <a:gd name="connsiteX46" fmla="*/ 15732 w 1096963"/>
                  <a:gd name="connsiteY46" fmla="*/ 382588 h 1209675"/>
                  <a:gd name="connsiteX47" fmla="*/ 0 w 1096963"/>
                  <a:gd name="connsiteY47" fmla="*/ 367857 h 1209675"/>
                  <a:gd name="connsiteX48" fmla="*/ 15732 w 1096963"/>
                  <a:gd name="connsiteY48" fmla="*/ 352425 h 1209675"/>
                  <a:gd name="connsiteX49" fmla="*/ 15732 w 1096963"/>
                  <a:gd name="connsiteY49" fmla="*/ 234950 h 1209675"/>
                  <a:gd name="connsiteX50" fmla="*/ 1081231 w 1096963"/>
                  <a:gd name="connsiteY50" fmla="*/ 234950 h 1209675"/>
                  <a:gd name="connsiteX51" fmla="*/ 1096963 w 1096963"/>
                  <a:gd name="connsiteY51" fmla="*/ 251194 h 1209675"/>
                  <a:gd name="connsiteX52" fmla="*/ 1081231 w 1096963"/>
                  <a:gd name="connsiteY52" fmla="*/ 266700 h 1209675"/>
                  <a:gd name="connsiteX53" fmla="*/ 15732 w 1096963"/>
                  <a:gd name="connsiteY53" fmla="*/ 266700 h 1209675"/>
                  <a:gd name="connsiteX54" fmla="*/ 0 w 1096963"/>
                  <a:gd name="connsiteY54" fmla="*/ 251194 h 1209675"/>
                  <a:gd name="connsiteX55" fmla="*/ 15732 w 1096963"/>
                  <a:gd name="connsiteY55" fmla="*/ 234950 h 1209675"/>
                  <a:gd name="connsiteX56" fmla="*/ 15732 w 1096963"/>
                  <a:gd name="connsiteY56" fmla="*/ 117475 h 1209675"/>
                  <a:gd name="connsiteX57" fmla="*/ 1081231 w 1096963"/>
                  <a:gd name="connsiteY57" fmla="*/ 117475 h 1209675"/>
                  <a:gd name="connsiteX58" fmla="*/ 1096963 w 1096963"/>
                  <a:gd name="connsiteY58" fmla="*/ 134514 h 1209675"/>
                  <a:gd name="connsiteX59" fmla="*/ 1081231 w 1096963"/>
                  <a:gd name="connsiteY59" fmla="*/ 150813 h 1209675"/>
                  <a:gd name="connsiteX60" fmla="*/ 15732 w 1096963"/>
                  <a:gd name="connsiteY60" fmla="*/ 150813 h 1209675"/>
                  <a:gd name="connsiteX61" fmla="*/ 0 w 1096963"/>
                  <a:gd name="connsiteY61" fmla="*/ 134514 h 1209675"/>
                  <a:gd name="connsiteX62" fmla="*/ 15732 w 1096963"/>
                  <a:gd name="connsiteY62" fmla="*/ 117475 h 1209675"/>
                  <a:gd name="connsiteX63" fmla="*/ 15732 w 1096963"/>
                  <a:gd name="connsiteY63" fmla="*/ 0 h 1209675"/>
                  <a:gd name="connsiteX64" fmla="*/ 1081231 w 1096963"/>
                  <a:gd name="connsiteY64" fmla="*/ 0 h 1209675"/>
                  <a:gd name="connsiteX65" fmla="*/ 1096963 w 1096963"/>
                  <a:gd name="connsiteY65" fmla="*/ 17039 h 1209675"/>
                  <a:gd name="connsiteX66" fmla="*/ 1081231 w 1096963"/>
                  <a:gd name="connsiteY66" fmla="*/ 33338 h 1209675"/>
                  <a:gd name="connsiteX67" fmla="*/ 15732 w 1096963"/>
                  <a:gd name="connsiteY67" fmla="*/ 33338 h 1209675"/>
                  <a:gd name="connsiteX68" fmla="*/ 0 w 1096963"/>
                  <a:gd name="connsiteY68" fmla="*/ 17039 h 1209675"/>
                  <a:gd name="connsiteX69" fmla="*/ 15732 w 1096963"/>
                  <a:gd name="connsiteY69"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6963" h="1209675">
                    <a:moveTo>
                      <a:pt x="775402" y="928120"/>
                    </a:moveTo>
                    <a:cubicBezTo>
                      <a:pt x="764166" y="928210"/>
                      <a:pt x="752761" y="930547"/>
                      <a:pt x="741805" y="935400"/>
                    </a:cubicBezTo>
                    <a:cubicBezTo>
                      <a:pt x="697980" y="954093"/>
                      <a:pt x="677864" y="1005859"/>
                      <a:pt x="697262" y="1049717"/>
                    </a:cubicBezTo>
                    <a:cubicBezTo>
                      <a:pt x="715941" y="1093575"/>
                      <a:pt x="766950" y="1114425"/>
                      <a:pt x="810774" y="1095013"/>
                    </a:cubicBezTo>
                    <a:cubicBezTo>
                      <a:pt x="854598" y="1076319"/>
                      <a:pt x="874714" y="1025272"/>
                      <a:pt x="855317" y="980695"/>
                    </a:cubicBezTo>
                    <a:cubicBezTo>
                      <a:pt x="841307" y="947802"/>
                      <a:pt x="809112" y="927850"/>
                      <a:pt x="775402" y="928120"/>
                    </a:cubicBezTo>
                    <a:close/>
                    <a:moveTo>
                      <a:pt x="739556" y="820737"/>
                    </a:moveTo>
                    <a:cubicBezTo>
                      <a:pt x="739556" y="820737"/>
                      <a:pt x="739556" y="820737"/>
                      <a:pt x="763859" y="842860"/>
                    </a:cubicBezTo>
                    <a:cubicBezTo>
                      <a:pt x="785304" y="841433"/>
                      <a:pt x="806748" y="843574"/>
                      <a:pt x="827477" y="850710"/>
                    </a:cubicBezTo>
                    <a:cubicBezTo>
                      <a:pt x="827477" y="850710"/>
                      <a:pt x="827477" y="850710"/>
                      <a:pt x="856069" y="834296"/>
                    </a:cubicBezTo>
                    <a:cubicBezTo>
                      <a:pt x="881088" y="845001"/>
                      <a:pt x="904676" y="862129"/>
                      <a:pt x="923261" y="883538"/>
                    </a:cubicBezTo>
                    <a:cubicBezTo>
                      <a:pt x="923261" y="883538"/>
                      <a:pt x="923261" y="883538"/>
                      <a:pt x="916828" y="915652"/>
                    </a:cubicBezTo>
                    <a:cubicBezTo>
                      <a:pt x="923261" y="925643"/>
                      <a:pt x="929694" y="936348"/>
                      <a:pt x="933983" y="947053"/>
                    </a:cubicBezTo>
                    <a:cubicBezTo>
                      <a:pt x="938272" y="957757"/>
                      <a:pt x="941846" y="968462"/>
                      <a:pt x="943991" y="978453"/>
                    </a:cubicBezTo>
                    <a:cubicBezTo>
                      <a:pt x="943991" y="978453"/>
                      <a:pt x="943991" y="978453"/>
                      <a:pt x="971868" y="995581"/>
                    </a:cubicBezTo>
                    <a:cubicBezTo>
                      <a:pt x="974727" y="1023413"/>
                      <a:pt x="971868" y="1051245"/>
                      <a:pt x="963290" y="1076937"/>
                    </a:cubicBezTo>
                    <a:cubicBezTo>
                      <a:pt x="963290" y="1076937"/>
                      <a:pt x="963290" y="1076937"/>
                      <a:pt x="932554" y="1086214"/>
                    </a:cubicBezTo>
                    <a:cubicBezTo>
                      <a:pt x="922546" y="1108337"/>
                      <a:pt x="908250" y="1128319"/>
                      <a:pt x="890380" y="1144733"/>
                    </a:cubicBezTo>
                    <a:cubicBezTo>
                      <a:pt x="890380" y="1144733"/>
                      <a:pt x="890380" y="1144733"/>
                      <a:pt x="890380" y="1177561"/>
                    </a:cubicBezTo>
                    <a:cubicBezTo>
                      <a:pt x="878943" y="1184697"/>
                      <a:pt x="866791" y="1191834"/>
                      <a:pt x="854640" y="1197543"/>
                    </a:cubicBezTo>
                    <a:cubicBezTo>
                      <a:pt x="841773" y="1202539"/>
                      <a:pt x="828907" y="1206821"/>
                      <a:pt x="816755" y="1209675"/>
                    </a:cubicBezTo>
                    <a:cubicBezTo>
                      <a:pt x="816755" y="1209675"/>
                      <a:pt x="816755" y="1209675"/>
                      <a:pt x="791737" y="1187552"/>
                    </a:cubicBezTo>
                    <a:cubicBezTo>
                      <a:pt x="767433" y="1188979"/>
                      <a:pt x="743845" y="1186125"/>
                      <a:pt x="720971" y="1178275"/>
                    </a:cubicBezTo>
                    <a:cubicBezTo>
                      <a:pt x="720971" y="1178275"/>
                      <a:pt x="720971" y="1178275"/>
                      <a:pt x="693093" y="1194689"/>
                    </a:cubicBezTo>
                    <a:cubicBezTo>
                      <a:pt x="669505" y="1182557"/>
                      <a:pt x="647346" y="1166143"/>
                      <a:pt x="628761" y="1144733"/>
                    </a:cubicBezTo>
                    <a:cubicBezTo>
                      <a:pt x="628761" y="1144733"/>
                      <a:pt x="628761" y="1144733"/>
                      <a:pt x="636624" y="1112619"/>
                    </a:cubicBezTo>
                    <a:cubicBezTo>
                      <a:pt x="630191" y="1104055"/>
                      <a:pt x="625187" y="1094064"/>
                      <a:pt x="620898" y="1083359"/>
                    </a:cubicBezTo>
                    <a:cubicBezTo>
                      <a:pt x="615180" y="1072655"/>
                      <a:pt x="611606" y="1060523"/>
                      <a:pt x="609461" y="1049818"/>
                    </a:cubicBezTo>
                    <a:cubicBezTo>
                      <a:pt x="609461" y="1049818"/>
                      <a:pt x="609461" y="1049818"/>
                      <a:pt x="581584" y="1034118"/>
                    </a:cubicBezTo>
                    <a:cubicBezTo>
                      <a:pt x="579439" y="1004145"/>
                      <a:pt x="583013" y="976312"/>
                      <a:pt x="593021" y="949907"/>
                    </a:cubicBezTo>
                    <a:cubicBezTo>
                      <a:pt x="593021" y="949907"/>
                      <a:pt x="593021" y="949907"/>
                      <a:pt x="623757" y="939916"/>
                    </a:cubicBezTo>
                    <a:cubicBezTo>
                      <a:pt x="633050" y="920648"/>
                      <a:pt x="646631" y="902807"/>
                      <a:pt x="663072" y="887820"/>
                    </a:cubicBezTo>
                    <a:cubicBezTo>
                      <a:pt x="663072" y="887820"/>
                      <a:pt x="663072" y="887820"/>
                      <a:pt x="663072" y="854279"/>
                    </a:cubicBezTo>
                    <a:cubicBezTo>
                      <a:pt x="673794" y="845715"/>
                      <a:pt x="685945" y="839292"/>
                      <a:pt x="698812" y="832869"/>
                    </a:cubicBezTo>
                    <a:cubicBezTo>
                      <a:pt x="712393" y="827160"/>
                      <a:pt x="725975" y="823592"/>
                      <a:pt x="739556" y="820737"/>
                    </a:cubicBezTo>
                    <a:close/>
                    <a:moveTo>
                      <a:pt x="15732" y="469900"/>
                    </a:moveTo>
                    <a:cubicBezTo>
                      <a:pt x="15732" y="469900"/>
                      <a:pt x="15732" y="469900"/>
                      <a:pt x="1081231" y="469900"/>
                    </a:cubicBezTo>
                    <a:cubicBezTo>
                      <a:pt x="1089812" y="469900"/>
                      <a:pt x="1096963" y="476915"/>
                      <a:pt x="1096963" y="485332"/>
                    </a:cubicBezTo>
                    <a:cubicBezTo>
                      <a:pt x="1096963" y="493048"/>
                      <a:pt x="1089812" y="500063"/>
                      <a:pt x="1081231" y="500063"/>
                    </a:cubicBezTo>
                    <a:cubicBezTo>
                      <a:pt x="1081231" y="500063"/>
                      <a:pt x="1081231" y="500063"/>
                      <a:pt x="15732" y="500063"/>
                    </a:cubicBezTo>
                    <a:cubicBezTo>
                      <a:pt x="7151" y="500063"/>
                      <a:pt x="0" y="493048"/>
                      <a:pt x="0" y="485332"/>
                    </a:cubicBezTo>
                    <a:cubicBezTo>
                      <a:pt x="0" y="476915"/>
                      <a:pt x="7151" y="469900"/>
                      <a:pt x="15732" y="469900"/>
                    </a:cubicBezTo>
                    <a:close/>
                    <a:moveTo>
                      <a:pt x="15732" y="352425"/>
                    </a:moveTo>
                    <a:cubicBezTo>
                      <a:pt x="15732" y="352425"/>
                      <a:pt x="15732" y="352425"/>
                      <a:pt x="1081231" y="352425"/>
                    </a:cubicBezTo>
                    <a:cubicBezTo>
                      <a:pt x="1089812" y="352425"/>
                      <a:pt x="1096963" y="359440"/>
                      <a:pt x="1096963" y="367857"/>
                    </a:cubicBezTo>
                    <a:cubicBezTo>
                      <a:pt x="1096963" y="375573"/>
                      <a:pt x="1089812" y="382588"/>
                      <a:pt x="1081231" y="382588"/>
                    </a:cubicBezTo>
                    <a:cubicBezTo>
                      <a:pt x="1081231" y="382588"/>
                      <a:pt x="1081231" y="382588"/>
                      <a:pt x="15732" y="382588"/>
                    </a:cubicBezTo>
                    <a:cubicBezTo>
                      <a:pt x="7151" y="382588"/>
                      <a:pt x="0" y="375573"/>
                      <a:pt x="0" y="367857"/>
                    </a:cubicBezTo>
                    <a:cubicBezTo>
                      <a:pt x="0" y="359440"/>
                      <a:pt x="7151" y="352425"/>
                      <a:pt x="15732" y="352425"/>
                    </a:cubicBezTo>
                    <a:close/>
                    <a:moveTo>
                      <a:pt x="15732" y="234950"/>
                    </a:moveTo>
                    <a:cubicBezTo>
                      <a:pt x="15732" y="234950"/>
                      <a:pt x="15732" y="234950"/>
                      <a:pt x="1081231" y="234950"/>
                    </a:cubicBezTo>
                    <a:cubicBezTo>
                      <a:pt x="1089812" y="234950"/>
                      <a:pt x="1096963" y="242334"/>
                      <a:pt x="1096963" y="251194"/>
                    </a:cubicBezTo>
                    <a:cubicBezTo>
                      <a:pt x="1096963" y="259316"/>
                      <a:pt x="1089812" y="266700"/>
                      <a:pt x="1081231" y="266700"/>
                    </a:cubicBezTo>
                    <a:cubicBezTo>
                      <a:pt x="1081231" y="266700"/>
                      <a:pt x="1081231" y="266700"/>
                      <a:pt x="15732" y="266700"/>
                    </a:cubicBezTo>
                    <a:cubicBezTo>
                      <a:pt x="7151" y="266700"/>
                      <a:pt x="0" y="259316"/>
                      <a:pt x="0" y="251194"/>
                    </a:cubicBezTo>
                    <a:cubicBezTo>
                      <a:pt x="0" y="242334"/>
                      <a:pt x="7151" y="234950"/>
                      <a:pt x="15732" y="234950"/>
                    </a:cubicBezTo>
                    <a:close/>
                    <a:moveTo>
                      <a:pt x="15732" y="117475"/>
                    </a:moveTo>
                    <a:cubicBezTo>
                      <a:pt x="15732" y="117475"/>
                      <a:pt x="15732" y="117475"/>
                      <a:pt x="1081231" y="117475"/>
                    </a:cubicBezTo>
                    <a:cubicBezTo>
                      <a:pt x="1089812" y="117475"/>
                      <a:pt x="1096963" y="125624"/>
                      <a:pt x="1096963" y="134514"/>
                    </a:cubicBezTo>
                    <a:cubicBezTo>
                      <a:pt x="1096963" y="143404"/>
                      <a:pt x="1089812" y="150813"/>
                      <a:pt x="1081231" y="150813"/>
                    </a:cubicBezTo>
                    <a:cubicBezTo>
                      <a:pt x="1081231" y="150813"/>
                      <a:pt x="1081231" y="150813"/>
                      <a:pt x="15732" y="150813"/>
                    </a:cubicBezTo>
                    <a:cubicBezTo>
                      <a:pt x="7151" y="150813"/>
                      <a:pt x="0" y="143404"/>
                      <a:pt x="0" y="134514"/>
                    </a:cubicBezTo>
                    <a:cubicBezTo>
                      <a:pt x="0" y="125624"/>
                      <a:pt x="7151" y="117475"/>
                      <a:pt x="15732" y="117475"/>
                    </a:cubicBezTo>
                    <a:close/>
                    <a:moveTo>
                      <a:pt x="15732" y="0"/>
                    </a:moveTo>
                    <a:cubicBezTo>
                      <a:pt x="15732" y="0"/>
                      <a:pt x="15732" y="0"/>
                      <a:pt x="1081231" y="0"/>
                    </a:cubicBezTo>
                    <a:cubicBezTo>
                      <a:pt x="1089812" y="0"/>
                      <a:pt x="1096963" y="8149"/>
                      <a:pt x="1096963" y="17039"/>
                    </a:cubicBezTo>
                    <a:cubicBezTo>
                      <a:pt x="1096963" y="25929"/>
                      <a:pt x="1089812" y="33338"/>
                      <a:pt x="1081231" y="33338"/>
                    </a:cubicBezTo>
                    <a:cubicBezTo>
                      <a:pt x="1081231" y="33338"/>
                      <a:pt x="1081231" y="33338"/>
                      <a:pt x="15732" y="33338"/>
                    </a:cubicBezTo>
                    <a:cubicBezTo>
                      <a:pt x="7151" y="33338"/>
                      <a:pt x="0" y="25929"/>
                      <a:pt x="0" y="17039"/>
                    </a:cubicBezTo>
                    <a:cubicBezTo>
                      <a:pt x="0" y="8149"/>
                      <a:pt x="7151" y="0"/>
                      <a:pt x="15732" y="0"/>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40" name="Group 39"/>
          <p:cNvGrpSpPr>
            <a:grpSpLocks noChangeAspect="1"/>
          </p:cNvGrpSpPr>
          <p:nvPr/>
        </p:nvGrpSpPr>
        <p:grpSpPr>
          <a:xfrm>
            <a:off x="8320492" y="3532157"/>
            <a:ext cx="362912" cy="362562"/>
            <a:chOff x="6464300" y="2606675"/>
            <a:chExt cx="1646238" cy="1644650"/>
          </a:xfrm>
        </p:grpSpPr>
        <p:sp>
          <p:nvSpPr>
            <p:cNvPr id="4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729414" y="2881313"/>
              <a:ext cx="1122265" cy="1125538"/>
              <a:chOff x="6729414" y="2881313"/>
              <a:chExt cx="1122265" cy="1125538"/>
            </a:xfrm>
          </p:grpSpPr>
          <p:sp>
            <p:nvSpPr>
              <p:cNvPr id="43" name="Freeform 42"/>
              <p:cNvSpPr>
                <a:spLocks/>
              </p:cNvSpPr>
              <p:nvPr/>
            </p:nvSpPr>
            <p:spPr bwMode="auto">
              <a:xfrm>
                <a:off x="7235824" y="2881313"/>
                <a:ext cx="528638" cy="582613"/>
              </a:xfrm>
              <a:custGeom>
                <a:avLst/>
                <a:gdLst>
                  <a:gd name="connsiteX0" fmla="*/ 514350 w 528638"/>
                  <a:gd name="connsiteY0" fmla="*/ 484187 h 582613"/>
                  <a:gd name="connsiteX1" fmla="*/ 390525 w 528638"/>
                  <a:gd name="connsiteY1" fmla="*/ 579437 h 582613"/>
                  <a:gd name="connsiteX2" fmla="*/ 423641 w 528638"/>
                  <a:gd name="connsiteY2" fmla="*/ 509066 h 582613"/>
                  <a:gd name="connsiteX3" fmla="*/ 514350 w 528638"/>
                  <a:gd name="connsiteY3" fmla="*/ 484187 h 582613"/>
                  <a:gd name="connsiteX4" fmla="*/ 198438 w 528638"/>
                  <a:gd name="connsiteY4" fmla="*/ 425450 h 582613"/>
                  <a:gd name="connsiteX5" fmla="*/ 266990 w 528638"/>
                  <a:gd name="connsiteY5" fmla="*/ 475457 h 582613"/>
                  <a:gd name="connsiteX6" fmla="*/ 390526 w 528638"/>
                  <a:gd name="connsiteY6" fmla="*/ 510461 h 582613"/>
                  <a:gd name="connsiteX7" fmla="*/ 352680 w 528638"/>
                  <a:gd name="connsiteY7" fmla="*/ 582613 h 582613"/>
                  <a:gd name="connsiteX8" fmla="*/ 198438 w 528638"/>
                  <a:gd name="connsiteY8" fmla="*/ 425450 h 582613"/>
                  <a:gd name="connsiteX9" fmla="*/ 382588 w 528638"/>
                  <a:gd name="connsiteY9" fmla="*/ 254000 h 582613"/>
                  <a:gd name="connsiteX10" fmla="*/ 528638 w 528638"/>
                  <a:gd name="connsiteY10" fmla="*/ 417126 h 582613"/>
                  <a:gd name="connsiteX11" fmla="*/ 526480 w 528638"/>
                  <a:gd name="connsiteY11" fmla="*/ 443483 h 582613"/>
                  <a:gd name="connsiteX12" fmla="*/ 432231 w 528638"/>
                  <a:gd name="connsiteY12" fmla="*/ 476250 h 582613"/>
                  <a:gd name="connsiteX13" fmla="*/ 382588 w 528638"/>
                  <a:gd name="connsiteY13" fmla="*/ 254000 h 582613"/>
                  <a:gd name="connsiteX14" fmla="*/ 342906 w 528638"/>
                  <a:gd name="connsiteY14" fmla="*/ 254000 h 582613"/>
                  <a:gd name="connsiteX15" fmla="*/ 399280 w 528638"/>
                  <a:gd name="connsiteY15" fmla="*/ 479425 h 582613"/>
                  <a:gd name="connsiteX16" fmla="*/ 282964 w 528638"/>
                  <a:gd name="connsiteY16" fmla="*/ 448037 h 582613"/>
                  <a:gd name="connsiteX17" fmla="*/ 201613 w 528638"/>
                  <a:gd name="connsiteY17" fmla="*/ 384547 h 582613"/>
                  <a:gd name="connsiteX18" fmla="*/ 342906 w 528638"/>
                  <a:gd name="connsiteY18" fmla="*/ 254000 h 582613"/>
                  <a:gd name="connsiteX19" fmla="*/ 63445 w 528638"/>
                  <a:gd name="connsiteY19" fmla="*/ 139700 h 582613"/>
                  <a:gd name="connsiteX20" fmla="*/ 144463 w 528638"/>
                  <a:gd name="connsiteY20" fmla="*/ 258046 h 582613"/>
                  <a:gd name="connsiteX21" fmla="*/ 128828 w 528638"/>
                  <a:gd name="connsiteY21" fmla="*/ 258763 h 582613"/>
                  <a:gd name="connsiteX22" fmla="*/ 22225 w 528638"/>
                  <a:gd name="connsiteY22" fmla="*/ 201383 h 582613"/>
                  <a:gd name="connsiteX23" fmla="*/ 63445 w 528638"/>
                  <a:gd name="connsiteY23" fmla="*/ 139700 h 582613"/>
                  <a:gd name="connsiteX24" fmla="*/ 194334 w 528638"/>
                  <a:gd name="connsiteY24" fmla="*/ 90557 h 582613"/>
                  <a:gd name="connsiteX25" fmla="*/ 255198 w 528638"/>
                  <a:gd name="connsiteY25" fmla="*/ 98609 h 582613"/>
                  <a:gd name="connsiteX26" fmla="*/ 258763 w 528638"/>
                  <a:gd name="connsiteY26" fmla="*/ 129388 h 582613"/>
                  <a:gd name="connsiteX27" fmla="*/ 185321 w 528638"/>
                  <a:gd name="connsiteY27" fmla="*/ 246063 h 582613"/>
                  <a:gd name="connsiteX28" fmla="*/ 90488 w 528638"/>
                  <a:gd name="connsiteY28" fmla="*/ 117936 h 582613"/>
                  <a:gd name="connsiteX29" fmla="*/ 159652 w 528638"/>
                  <a:gd name="connsiteY29" fmla="*/ 92883 h 582613"/>
                  <a:gd name="connsiteX30" fmla="*/ 194334 w 528638"/>
                  <a:gd name="connsiteY30" fmla="*/ 90557 h 582613"/>
                  <a:gd name="connsiteX31" fmla="*/ 65088 w 528638"/>
                  <a:gd name="connsiteY31" fmla="*/ 15875 h 582613"/>
                  <a:gd name="connsiteX32" fmla="*/ 57305 w 528638"/>
                  <a:gd name="connsiteY32" fmla="*/ 102268 h 582613"/>
                  <a:gd name="connsiteX33" fmla="*/ 4952 w 528638"/>
                  <a:gd name="connsiteY33" fmla="*/ 165100 h 582613"/>
                  <a:gd name="connsiteX34" fmla="*/ 0 w 528638"/>
                  <a:gd name="connsiteY34" fmla="*/ 128686 h 582613"/>
                  <a:gd name="connsiteX35" fmla="*/ 65088 w 528638"/>
                  <a:gd name="connsiteY35" fmla="*/ 15875 h 582613"/>
                  <a:gd name="connsiteX36" fmla="*/ 128096 w 528638"/>
                  <a:gd name="connsiteY36" fmla="*/ 0 h 582613"/>
                  <a:gd name="connsiteX37" fmla="*/ 239713 w 528638"/>
                  <a:gd name="connsiteY37" fmla="*/ 62794 h 582613"/>
                  <a:gd name="connsiteX38" fmla="*/ 155285 w 528638"/>
                  <a:gd name="connsiteY38" fmla="*/ 61383 h 582613"/>
                  <a:gd name="connsiteX39" fmla="*/ 87313 w 528638"/>
                  <a:gd name="connsiteY39" fmla="*/ 82550 h 582613"/>
                  <a:gd name="connsiteX40" fmla="*/ 98761 w 528638"/>
                  <a:gd name="connsiteY40" fmla="*/ 10583 h 582613"/>
                  <a:gd name="connsiteX41" fmla="*/ 100192 w 528638"/>
                  <a:gd name="connsiteY41" fmla="*/ 3528 h 582613"/>
                  <a:gd name="connsiteX42" fmla="*/ 128096 w 528638"/>
                  <a:gd name="connsiteY42" fmla="*/ 0 h 5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638" h="582613">
                    <a:moveTo>
                      <a:pt x="514350" y="484187"/>
                    </a:moveTo>
                    <a:cubicBezTo>
                      <a:pt x="492033" y="533945"/>
                      <a:pt x="445959" y="570196"/>
                      <a:pt x="390525" y="579437"/>
                    </a:cubicBezTo>
                    <a:cubicBezTo>
                      <a:pt x="401324" y="560956"/>
                      <a:pt x="414282" y="536788"/>
                      <a:pt x="423641" y="509066"/>
                    </a:cubicBezTo>
                    <a:cubicBezTo>
                      <a:pt x="451718" y="506223"/>
                      <a:pt x="481954" y="498404"/>
                      <a:pt x="514350" y="484187"/>
                    </a:cubicBezTo>
                    <a:close/>
                    <a:moveTo>
                      <a:pt x="198438" y="425450"/>
                    </a:moveTo>
                    <a:cubicBezTo>
                      <a:pt x="216290" y="441881"/>
                      <a:pt x="239141" y="460455"/>
                      <a:pt x="266990" y="475457"/>
                    </a:cubicBezTo>
                    <a:cubicBezTo>
                      <a:pt x="299124" y="493316"/>
                      <a:pt x="341255" y="509032"/>
                      <a:pt x="390526" y="510461"/>
                    </a:cubicBezTo>
                    <a:cubicBezTo>
                      <a:pt x="378387" y="541894"/>
                      <a:pt x="363391" y="566897"/>
                      <a:pt x="352680" y="582613"/>
                    </a:cubicBezTo>
                    <a:cubicBezTo>
                      <a:pt x="269132" y="576898"/>
                      <a:pt x="202723" y="509747"/>
                      <a:pt x="198438" y="425450"/>
                    </a:cubicBezTo>
                    <a:close/>
                    <a:moveTo>
                      <a:pt x="382588" y="254000"/>
                    </a:moveTo>
                    <a:cubicBezTo>
                      <a:pt x="465326" y="263973"/>
                      <a:pt x="528638" y="333070"/>
                      <a:pt x="528638" y="417126"/>
                    </a:cubicBezTo>
                    <a:cubicBezTo>
                      <a:pt x="528638" y="426386"/>
                      <a:pt x="527919" y="434934"/>
                      <a:pt x="526480" y="443483"/>
                    </a:cubicBezTo>
                    <a:cubicBezTo>
                      <a:pt x="494824" y="460579"/>
                      <a:pt x="463887" y="471264"/>
                      <a:pt x="432231" y="476250"/>
                    </a:cubicBezTo>
                    <a:cubicBezTo>
                      <a:pt x="445901" y="416414"/>
                      <a:pt x="443742" y="335207"/>
                      <a:pt x="382588" y="254000"/>
                    </a:cubicBezTo>
                    <a:close/>
                    <a:moveTo>
                      <a:pt x="342906" y="254000"/>
                    </a:moveTo>
                    <a:cubicBezTo>
                      <a:pt x="401421" y="321057"/>
                      <a:pt x="420688" y="397388"/>
                      <a:pt x="399280" y="479425"/>
                    </a:cubicBezTo>
                    <a:cubicBezTo>
                      <a:pt x="360032" y="479425"/>
                      <a:pt x="320784" y="469438"/>
                      <a:pt x="282964" y="448037"/>
                    </a:cubicBezTo>
                    <a:cubicBezTo>
                      <a:pt x="245856" y="428062"/>
                      <a:pt x="218026" y="402381"/>
                      <a:pt x="201613" y="384547"/>
                    </a:cubicBezTo>
                    <a:cubicBezTo>
                      <a:pt x="215172" y="315350"/>
                      <a:pt x="272260" y="262561"/>
                      <a:pt x="342906" y="254000"/>
                    </a:cubicBezTo>
                    <a:close/>
                    <a:moveTo>
                      <a:pt x="63445" y="139700"/>
                    </a:moveTo>
                    <a:cubicBezTo>
                      <a:pt x="72683" y="179148"/>
                      <a:pt x="95425" y="222901"/>
                      <a:pt x="144463" y="258046"/>
                    </a:cubicBezTo>
                    <a:cubicBezTo>
                      <a:pt x="139488" y="258763"/>
                      <a:pt x="134513" y="258763"/>
                      <a:pt x="128828" y="258763"/>
                    </a:cubicBezTo>
                    <a:cubicBezTo>
                      <a:pt x="84765" y="258763"/>
                      <a:pt x="44967" y="236528"/>
                      <a:pt x="22225" y="201383"/>
                    </a:cubicBezTo>
                    <a:cubicBezTo>
                      <a:pt x="32885" y="176997"/>
                      <a:pt x="46388" y="156197"/>
                      <a:pt x="63445" y="139700"/>
                    </a:cubicBezTo>
                    <a:close/>
                    <a:moveTo>
                      <a:pt x="194334" y="90557"/>
                    </a:moveTo>
                    <a:cubicBezTo>
                      <a:pt x="226855" y="90825"/>
                      <a:pt x="251455" y="97536"/>
                      <a:pt x="255198" y="98609"/>
                    </a:cubicBezTo>
                    <a:cubicBezTo>
                      <a:pt x="257337" y="108630"/>
                      <a:pt x="258763" y="118651"/>
                      <a:pt x="258763" y="129388"/>
                    </a:cubicBezTo>
                    <a:cubicBezTo>
                      <a:pt x="258763" y="180926"/>
                      <a:pt x="228816" y="225305"/>
                      <a:pt x="185321" y="246063"/>
                    </a:cubicBezTo>
                    <a:cubicBezTo>
                      <a:pt x="131130" y="217431"/>
                      <a:pt x="99757" y="173768"/>
                      <a:pt x="90488" y="117936"/>
                    </a:cubicBezTo>
                    <a:cubicBezTo>
                      <a:pt x="110453" y="105051"/>
                      <a:pt x="133270" y="96462"/>
                      <a:pt x="159652" y="92883"/>
                    </a:cubicBezTo>
                    <a:cubicBezTo>
                      <a:pt x="171773" y="91093"/>
                      <a:pt x="183494" y="90467"/>
                      <a:pt x="194334" y="90557"/>
                    </a:cubicBezTo>
                    <a:close/>
                    <a:moveTo>
                      <a:pt x="65088" y="15875"/>
                    </a:moveTo>
                    <a:cubicBezTo>
                      <a:pt x="60135" y="34439"/>
                      <a:pt x="54476" y="65855"/>
                      <a:pt x="57305" y="102268"/>
                    </a:cubicBezTo>
                    <a:cubicBezTo>
                      <a:pt x="38204" y="117976"/>
                      <a:pt x="19809" y="137968"/>
                      <a:pt x="4952" y="165100"/>
                    </a:cubicBezTo>
                    <a:cubicBezTo>
                      <a:pt x="1415" y="153676"/>
                      <a:pt x="0" y="140824"/>
                      <a:pt x="0" y="128686"/>
                    </a:cubicBezTo>
                    <a:cubicBezTo>
                      <a:pt x="0" y="80134"/>
                      <a:pt x="26176" y="38009"/>
                      <a:pt x="65088" y="15875"/>
                    </a:cubicBezTo>
                    <a:close/>
                    <a:moveTo>
                      <a:pt x="128096" y="0"/>
                    </a:moveTo>
                    <a:cubicBezTo>
                      <a:pt x="176034" y="0"/>
                      <a:pt x="217533" y="25400"/>
                      <a:pt x="239713" y="62794"/>
                    </a:cubicBezTo>
                    <a:cubicBezTo>
                      <a:pt x="219679" y="59267"/>
                      <a:pt x="188913" y="56444"/>
                      <a:pt x="155285" y="61383"/>
                    </a:cubicBezTo>
                    <a:cubicBezTo>
                      <a:pt x="134535" y="64205"/>
                      <a:pt x="110209" y="70555"/>
                      <a:pt x="87313" y="82550"/>
                    </a:cubicBezTo>
                    <a:cubicBezTo>
                      <a:pt x="87313" y="41628"/>
                      <a:pt x="98761" y="10583"/>
                      <a:pt x="98761" y="10583"/>
                    </a:cubicBezTo>
                    <a:cubicBezTo>
                      <a:pt x="100192" y="7761"/>
                      <a:pt x="100192" y="5644"/>
                      <a:pt x="100192" y="3528"/>
                    </a:cubicBezTo>
                    <a:cubicBezTo>
                      <a:pt x="108778" y="1411"/>
                      <a:pt x="118794" y="0"/>
                      <a:pt x="128096"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4" name="Freeform 43"/>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45" name="bcgIcons_Car2">
            <a:extLst>
              <a:ext uri="{FF2B5EF4-FFF2-40B4-BE49-F238E27FC236}">
                <a16:creationId xmlns:a16="http://schemas.microsoft.com/office/drawing/2014/main" id="{BA20FD7A-6292-408B-996A-C1A7AD26CE66}"/>
              </a:ext>
            </a:extLst>
          </p:cNvPr>
          <p:cNvGrpSpPr>
            <a:grpSpLocks noChangeAspect="1"/>
          </p:cNvGrpSpPr>
          <p:nvPr/>
        </p:nvGrpSpPr>
        <p:grpSpPr bwMode="auto">
          <a:xfrm>
            <a:off x="5016572" y="4953396"/>
            <a:ext cx="362226" cy="362562"/>
            <a:chOff x="1682" y="0"/>
            <a:chExt cx="4316" cy="4320"/>
          </a:xfrm>
        </p:grpSpPr>
        <p:sp>
          <p:nvSpPr>
            <p:cNvPr id="46" name="AutoShape 8">
              <a:extLst>
                <a:ext uri="{FF2B5EF4-FFF2-40B4-BE49-F238E27FC236}">
                  <a16:creationId xmlns:a16="http://schemas.microsoft.com/office/drawing/2014/main" id="{15C9F521-64D2-482B-B844-69F0ACAE566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F710E0D2-3E7C-489C-ABE5-CCC38D4793D7}"/>
                </a:ext>
              </a:extLst>
            </p:cNvPr>
            <p:cNvSpPr>
              <a:spLocks noEditPoints="1"/>
            </p:cNvSpPr>
            <p:nvPr/>
          </p:nvSpPr>
          <p:spPr bwMode="auto">
            <a:xfrm>
              <a:off x="2454" y="1584"/>
              <a:ext cx="2551" cy="1123"/>
            </a:xfrm>
            <a:custGeom>
              <a:avLst/>
              <a:gdLst>
                <a:gd name="T0" fmla="*/ 577 w 1362"/>
                <a:gd name="T1" fmla="*/ 220 h 599"/>
                <a:gd name="T2" fmla="*/ 245 w 1362"/>
                <a:gd name="T3" fmla="*/ 219 h 599"/>
                <a:gd name="T4" fmla="*/ 358 w 1362"/>
                <a:gd name="T5" fmla="*/ 41 h 599"/>
                <a:gd name="T6" fmla="*/ 554 w 1362"/>
                <a:gd name="T7" fmla="*/ 3 h 599"/>
                <a:gd name="T8" fmla="*/ 585 w 1362"/>
                <a:gd name="T9" fmla="*/ 211 h 599"/>
                <a:gd name="T10" fmla="*/ 577 w 1362"/>
                <a:gd name="T11" fmla="*/ 220 h 599"/>
                <a:gd name="T12" fmla="*/ 1096 w 1362"/>
                <a:gd name="T13" fmla="*/ 209 h 599"/>
                <a:gd name="T14" fmla="*/ 983 w 1362"/>
                <a:gd name="T15" fmla="*/ 46 h 599"/>
                <a:gd name="T16" fmla="*/ 607 w 1362"/>
                <a:gd name="T17" fmla="*/ 3 h 599"/>
                <a:gd name="T18" fmla="*/ 636 w 1362"/>
                <a:gd name="T19" fmla="*/ 213 h 599"/>
                <a:gd name="T20" fmla="*/ 644 w 1362"/>
                <a:gd name="T21" fmla="*/ 220 h 599"/>
                <a:gd name="T22" fmla="*/ 1084 w 1362"/>
                <a:gd name="T23" fmla="*/ 220 h 599"/>
                <a:gd name="T24" fmla="*/ 1096 w 1362"/>
                <a:gd name="T25" fmla="*/ 209 h 599"/>
                <a:gd name="T26" fmla="*/ 102 w 1362"/>
                <a:gd name="T27" fmla="*/ 395 h 599"/>
                <a:gd name="T28" fmla="*/ 0 w 1362"/>
                <a:gd name="T29" fmla="*/ 497 h 599"/>
                <a:gd name="T30" fmla="*/ 102 w 1362"/>
                <a:gd name="T31" fmla="*/ 599 h 599"/>
                <a:gd name="T32" fmla="*/ 204 w 1362"/>
                <a:gd name="T33" fmla="*/ 497 h 599"/>
                <a:gd name="T34" fmla="*/ 102 w 1362"/>
                <a:gd name="T35" fmla="*/ 395 h 599"/>
                <a:gd name="T36" fmla="*/ 1260 w 1362"/>
                <a:gd name="T37" fmla="*/ 395 h 599"/>
                <a:gd name="T38" fmla="*/ 1158 w 1362"/>
                <a:gd name="T39" fmla="*/ 497 h 599"/>
                <a:gd name="T40" fmla="*/ 1260 w 1362"/>
                <a:gd name="T41" fmla="*/ 599 h 599"/>
                <a:gd name="T42" fmla="*/ 1362 w 1362"/>
                <a:gd name="T43" fmla="*/ 497 h 599"/>
                <a:gd name="T44" fmla="*/ 1260 w 1362"/>
                <a:gd name="T45" fmla="*/ 39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2" h="599">
                  <a:moveTo>
                    <a:pt x="577" y="220"/>
                  </a:moveTo>
                  <a:cubicBezTo>
                    <a:pt x="245" y="219"/>
                    <a:pt x="245" y="219"/>
                    <a:pt x="245" y="219"/>
                  </a:cubicBezTo>
                  <a:cubicBezTo>
                    <a:pt x="241" y="219"/>
                    <a:pt x="295" y="68"/>
                    <a:pt x="358" y="41"/>
                  </a:cubicBezTo>
                  <a:cubicBezTo>
                    <a:pt x="420" y="15"/>
                    <a:pt x="446" y="3"/>
                    <a:pt x="554" y="3"/>
                  </a:cubicBezTo>
                  <a:cubicBezTo>
                    <a:pt x="585" y="211"/>
                    <a:pt x="585" y="211"/>
                    <a:pt x="585" y="211"/>
                  </a:cubicBezTo>
                  <a:cubicBezTo>
                    <a:pt x="585" y="215"/>
                    <a:pt x="582" y="220"/>
                    <a:pt x="577" y="220"/>
                  </a:cubicBezTo>
                  <a:close/>
                  <a:moveTo>
                    <a:pt x="1096" y="209"/>
                  </a:moveTo>
                  <a:cubicBezTo>
                    <a:pt x="983" y="46"/>
                    <a:pt x="983" y="46"/>
                    <a:pt x="983" y="46"/>
                  </a:cubicBezTo>
                  <a:cubicBezTo>
                    <a:pt x="949" y="0"/>
                    <a:pt x="882" y="3"/>
                    <a:pt x="607" y="3"/>
                  </a:cubicBezTo>
                  <a:cubicBezTo>
                    <a:pt x="606" y="18"/>
                    <a:pt x="636" y="213"/>
                    <a:pt x="636" y="213"/>
                  </a:cubicBezTo>
                  <a:cubicBezTo>
                    <a:pt x="637" y="217"/>
                    <a:pt x="640" y="220"/>
                    <a:pt x="644" y="220"/>
                  </a:cubicBezTo>
                  <a:cubicBezTo>
                    <a:pt x="1084" y="220"/>
                    <a:pt x="1084" y="220"/>
                    <a:pt x="1084" y="220"/>
                  </a:cubicBezTo>
                  <a:cubicBezTo>
                    <a:pt x="1089" y="220"/>
                    <a:pt x="1099" y="213"/>
                    <a:pt x="1096" y="209"/>
                  </a:cubicBezTo>
                  <a:close/>
                  <a:moveTo>
                    <a:pt x="102" y="395"/>
                  </a:moveTo>
                  <a:cubicBezTo>
                    <a:pt x="46" y="395"/>
                    <a:pt x="0" y="441"/>
                    <a:pt x="0" y="497"/>
                  </a:cubicBezTo>
                  <a:cubicBezTo>
                    <a:pt x="0" y="553"/>
                    <a:pt x="46" y="599"/>
                    <a:pt x="102" y="599"/>
                  </a:cubicBezTo>
                  <a:cubicBezTo>
                    <a:pt x="158" y="599"/>
                    <a:pt x="204" y="553"/>
                    <a:pt x="204" y="497"/>
                  </a:cubicBezTo>
                  <a:cubicBezTo>
                    <a:pt x="204" y="441"/>
                    <a:pt x="158" y="395"/>
                    <a:pt x="102" y="395"/>
                  </a:cubicBezTo>
                  <a:close/>
                  <a:moveTo>
                    <a:pt x="1260" y="395"/>
                  </a:moveTo>
                  <a:cubicBezTo>
                    <a:pt x="1204" y="395"/>
                    <a:pt x="1158" y="441"/>
                    <a:pt x="1158" y="497"/>
                  </a:cubicBezTo>
                  <a:cubicBezTo>
                    <a:pt x="1158" y="553"/>
                    <a:pt x="1204" y="599"/>
                    <a:pt x="1260" y="599"/>
                  </a:cubicBezTo>
                  <a:cubicBezTo>
                    <a:pt x="1316" y="599"/>
                    <a:pt x="1362" y="553"/>
                    <a:pt x="1362" y="497"/>
                  </a:cubicBezTo>
                  <a:cubicBezTo>
                    <a:pt x="1362" y="441"/>
                    <a:pt x="1316" y="395"/>
                    <a:pt x="1260" y="395"/>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769F830A-5DE1-41DD-936E-970E5F9E3A26}"/>
                </a:ext>
              </a:extLst>
            </p:cNvPr>
            <p:cNvSpPr>
              <a:spLocks noEditPoints="1"/>
            </p:cNvSpPr>
            <p:nvPr/>
          </p:nvSpPr>
          <p:spPr bwMode="auto">
            <a:xfrm>
              <a:off x="1854" y="1382"/>
              <a:ext cx="3972" cy="1524"/>
            </a:xfrm>
            <a:custGeom>
              <a:avLst/>
              <a:gdLst>
                <a:gd name="T0" fmla="*/ 674 w 2120"/>
                <a:gd name="T1" fmla="*/ 622 h 813"/>
                <a:gd name="T2" fmla="*/ 1328 w 2120"/>
                <a:gd name="T3" fmla="*/ 625 h 813"/>
                <a:gd name="T4" fmla="*/ 1336 w 2120"/>
                <a:gd name="T5" fmla="*/ 669 h 813"/>
                <a:gd name="T6" fmla="*/ 667 w 2120"/>
                <a:gd name="T7" fmla="*/ 666 h 813"/>
                <a:gd name="T8" fmla="*/ 674 w 2120"/>
                <a:gd name="T9" fmla="*/ 622 h 813"/>
                <a:gd name="T10" fmla="*/ 1949 w 2120"/>
                <a:gd name="T11" fmla="*/ 314 h 813"/>
                <a:gd name="T12" fmla="*/ 1674 w 2120"/>
                <a:gd name="T13" fmla="*/ 293 h 813"/>
                <a:gd name="T14" fmla="*/ 1553 w 2120"/>
                <a:gd name="T15" fmla="*/ 284 h 813"/>
                <a:gd name="T16" fmla="*/ 1551 w 2120"/>
                <a:gd name="T17" fmla="*/ 284 h 813"/>
                <a:gd name="T18" fmla="*/ 1459 w 2120"/>
                <a:gd name="T19" fmla="*/ 190 h 813"/>
                <a:gd name="T20" fmla="*/ 1211 w 2120"/>
                <a:gd name="T21" fmla="*/ 10 h 813"/>
                <a:gd name="T22" fmla="*/ 658 w 2120"/>
                <a:gd name="T23" fmla="*/ 53 h 813"/>
                <a:gd name="T24" fmla="*/ 430 w 2120"/>
                <a:gd name="T25" fmla="*/ 289 h 813"/>
                <a:gd name="T26" fmla="*/ 146 w 2120"/>
                <a:gd name="T27" fmla="*/ 290 h 813"/>
                <a:gd name="T28" fmla="*/ 41 w 2120"/>
                <a:gd name="T29" fmla="*/ 445 h 813"/>
                <a:gd name="T30" fmla="*/ 1 w 2120"/>
                <a:gd name="T31" fmla="*/ 588 h 813"/>
                <a:gd name="T32" fmla="*/ 0 w 2120"/>
                <a:gd name="T33" fmla="*/ 594 h 813"/>
                <a:gd name="T34" fmla="*/ 75 w 2120"/>
                <a:gd name="T35" fmla="*/ 664 h 813"/>
                <a:gd name="T36" fmla="*/ 177 w 2120"/>
                <a:gd name="T37" fmla="*/ 664 h 813"/>
                <a:gd name="T38" fmla="*/ 170 w 2120"/>
                <a:gd name="T39" fmla="*/ 620 h 813"/>
                <a:gd name="T40" fmla="*/ 75 w 2120"/>
                <a:gd name="T41" fmla="*/ 620 h 813"/>
                <a:gd name="T42" fmla="*/ 45 w 2120"/>
                <a:gd name="T43" fmla="*/ 594 h 813"/>
                <a:gd name="T44" fmla="*/ 81 w 2120"/>
                <a:gd name="T45" fmla="*/ 464 h 813"/>
                <a:gd name="T46" fmla="*/ 146 w 2120"/>
                <a:gd name="T47" fmla="*/ 334 h 813"/>
                <a:gd name="T48" fmla="*/ 443 w 2120"/>
                <a:gd name="T49" fmla="*/ 333 h 813"/>
                <a:gd name="T50" fmla="*/ 462 w 2120"/>
                <a:gd name="T51" fmla="*/ 322 h 813"/>
                <a:gd name="T52" fmla="*/ 1210 w 2120"/>
                <a:gd name="T53" fmla="*/ 54 h 813"/>
                <a:gd name="T54" fmla="*/ 1422 w 2120"/>
                <a:gd name="T55" fmla="*/ 213 h 813"/>
                <a:gd name="T56" fmla="*/ 1546 w 2120"/>
                <a:gd name="T57" fmla="*/ 328 h 813"/>
                <a:gd name="T58" fmla="*/ 1672 w 2120"/>
                <a:gd name="T59" fmla="*/ 337 h 813"/>
                <a:gd name="T60" fmla="*/ 1925 w 2120"/>
                <a:gd name="T61" fmla="*/ 356 h 813"/>
                <a:gd name="T62" fmla="*/ 2075 w 2120"/>
                <a:gd name="T63" fmla="*/ 384 h 813"/>
                <a:gd name="T64" fmla="*/ 1959 w 2120"/>
                <a:gd name="T65" fmla="*/ 627 h 813"/>
                <a:gd name="T66" fmla="*/ 1831 w 2120"/>
                <a:gd name="T67" fmla="*/ 627 h 813"/>
                <a:gd name="T68" fmla="*/ 1823 w 2120"/>
                <a:gd name="T69" fmla="*/ 671 h 813"/>
                <a:gd name="T70" fmla="*/ 1968 w 2120"/>
                <a:gd name="T71" fmla="*/ 671 h 813"/>
                <a:gd name="T72" fmla="*/ 2010 w 2120"/>
                <a:gd name="T73" fmla="*/ 633 h 813"/>
                <a:gd name="T74" fmla="*/ 2055 w 2120"/>
                <a:gd name="T75" fmla="*/ 560 h 813"/>
                <a:gd name="T76" fmla="*/ 2120 w 2120"/>
                <a:gd name="T77" fmla="*/ 378 h 813"/>
                <a:gd name="T78" fmla="*/ 1949 w 2120"/>
                <a:gd name="T79" fmla="*/ 314 h 813"/>
                <a:gd name="T80" fmla="*/ 630 w 2120"/>
                <a:gd name="T81" fmla="*/ 605 h 813"/>
                <a:gd name="T82" fmla="*/ 422 w 2120"/>
                <a:gd name="T83" fmla="*/ 397 h 813"/>
                <a:gd name="T84" fmla="*/ 214 w 2120"/>
                <a:gd name="T85" fmla="*/ 605 h 813"/>
                <a:gd name="T86" fmla="*/ 422 w 2120"/>
                <a:gd name="T87" fmla="*/ 813 h 813"/>
                <a:gd name="T88" fmla="*/ 630 w 2120"/>
                <a:gd name="T89" fmla="*/ 605 h 813"/>
                <a:gd name="T90" fmla="*/ 559 w 2120"/>
                <a:gd name="T91" fmla="*/ 605 h 813"/>
                <a:gd name="T92" fmla="*/ 422 w 2120"/>
                <a:gd name="T93" fmla="*/ 742 h 813"/>
                <a:gd name="T94" fmla="*/ 285 w 2120"/>
                <a:gd name="T95" fmla="*/ 605 h 813"/>
                <a:gd name="T96" fmla="*/ 422 w 2120"/>
                <a:gd name="T97" fmla="*/ 468 h 813"/>
                <a:gd name="T98" fmla="*/ 559 w 2120"/>
                <a:gd name="T99" fmla="*/ 605 h 813"/>
                <a:gd name="T100" fmla="*/ 1788 w 2120"/>
                <a:gd name="T101" fmla="*/ 605 h 813"/>
                <a:gd name="T102" fmla="*/ 1580 w 2120"/>
                <a:gd name="T103" fmla="*/ 397 h 813"/>
                <a:gd name="T104" fmla="*/ 1372 w 2120"/>
                <a:gd name="T105" fmla="*/ 605 h 813"/>
                <a:gd name="T106" fmla="*/ 1580 w 2120"/>
                <a:gd name="T107" fmla="*/ 813 h 813"/>
                <a:gd name="T108" fmla="*/ 1788 w 2120"/>
                <a:gd name="T109" fmla="*/ 605 h 813"/>
                <a:gd name="T110" fmla="*/ 1717 w 2120"/>
                <a:gd name="T111" fmla="*/ 605 h 813"/>
                <a:gd name="T112" fmla="*/ 1580 w 2120"/>
                <a:gd name="T113" fmla="*/ 742 h 813"/>
                <a:gd name="T114" fmla="*/ 1443 w 2120"/>
                <a:gd name="T115" fmla="*/ 605 h 813"/>
                <a:gd name="T116" fmla="*/ 1580 w 2120"/>
                <a:gd name="T117" fmla="*/ 468 h 813"/>
                <a:gd name="T118" fmla="*/ 1717 w 2120"/>
                <a:gd name="T119" fmla="*/ 60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0" h="813">
                  <a:moveTo>
                    <a:pt x="674" y="622"/>
                  </a:moveTo>
                  <a:cubicBezTo>
                    <a:pt x="1328" y="625"/>
                    <a:pt x="1328" y="625"/>
                    <a:pt x="1328" y="625"/>
                  </a:cubicBezTo>
                  <a:cubicBezTo>
                    <a:pt x="1330" y="640"/>
                    <a:pt x="1332" y="655"/>
                    <a:pt x="1336" y="669"/>
                  </a:cubicBezTo>
                  <a:cubicBezTo>
                    <a:pt x="667" y="666"/>
                    <a:pt x="667" y="666"/>
                    <a:pt x="667" y="666"/>
                  </a:cubicBezTo>
                  <a:cubicBezTo>
                    <a:pt x="670" y="652"/>
                    <a:pt x="673" y="637"/>
                    <a:pt x="674" y="622"/>
                  </a:cubicBezTo>
                  <a:close/>
                  <a:moveTo>
                    <a:pt x="1949" y="314"/>
                  </a:moveTo>
                  <a:cubicBezTo>
                    <a:pt x="1863" y="304"/>
                    <a:pt x="1758" y="298"/>
                    <a:pt x="1674" y="293"/>
                  </a:cubicBezTo>
                  <a:cubicBezTo>
                    <a:pt x="1617" y="290"/>
                    <a:pt x="1568" y="287"/>
                    <a:pt x="1553" y="284"/>
                  </a:cubicBezTo>
                  <a:cubicBezTo>
                    <a:pt x="1552" y="284"/>
                    <a:pt x="1552" y="284"/>
                    <a:pt x="1551" y="284"/>
                  </a:cubicBezTo>
                  <a:cubicBezTo>
                    <a:pt x="1516" y="280"/>
                    <a:pt x="1490" y="239"/>
                    <a:pt x="1459" y="190"/>
                  </a:cubicBezTo>
                  <a:cubicBezTo>
                    <a:pt x="1410" y="112"/>
                    <a:pt x="1349" y="15"/>
                    <a:pt x="1211" y="10"/>
                  </a:cubicBezTo>
                  <a:cubicBezTo>
                    <a:pt x="910" y="0"/>
                    <a:pt x="760" y="12"/>
                    <a:pt x="658" y="53"/>
                  </a:cubicBezTo>
                  <a:cubicBezTo>
                    <a:pt x="549" y="97"/>
                    <a:pt x="496" y="175"/>
                    <a:pt x="430" y="289"/>
                  </a:cubicBezTo>
                  <a:cubicBezTo>
                    <a:pt x="380" y="289"/>
                    <a:pt x="200" y="290"/>
                    <a:pt x="146" y="290"/>
                  </a:cubicBezTo>
                  <a:cubicBezTo>
                    <a:pt x="121" y="290"/>
                    <a:pt x="86" y="307"/>
                    <a:pt x="41" y="445"/>
                  </a:cubicBezTo>
                  <a:cubicBezTo>
                    <a:pt x="17" y="516"/>
                    <a:pt x="2" y="585"/>
                    <a:pt x="1" y="588"/>
                  </a:cubicBezTo>
                  <a:cubicBezTo>
                    <a:pt x="0" y="590"/>
                    <a:pt x="0" y="592"/>
                    <a:pt x="0" y="594"/>
                  </a:cubicBezTo>
                  <a:cubicBezTo>
                    <a:pt x="3" y="633"/>
                    <a:pt x="36" y="664"/>
                    <a:pt x="75" y="664"/>
                  </a:cubicBezTo>
                  <a:cubicBezTo>
                    <a:pt x="177" y="664"/>
                    <a:pt x="177" y="664"/>
                    <a:pt x="177" y="664"/>
                  </a:cubicBezTo>
                  <a:cubicBezTo>
                    <a:pt x="173" y="650"/>
                    <a:pt x="171" y="635"/>
                    <a:pt x="170" y="620"/>
                  </a:cubicBezTo>
                  <a:cubicBezTo>
                    <a:pt x="75" y="620"/>
                    <a:pt x="75" y="620"/>
                    <a:pt x="75" y="620"/>
                  </a:cubicBezTo>
                  <a:cubicBezTo>
                    <a:pt x="60" y="620"/>
                    <a:pt x="47" y="609"/>
                    <a:pt x="45" y="594"/>
                  </a:cubicBezTo>
                  <a:cubicBezTo>
                    <a:pt x="48" y="580"/>
                    <a:pt x="62" y="522"/>
                    <a:pt x="81" y="464"/>
                  </a:cubicBezTo>
                  <a:cubicBezTo>
                    <a:pt x="121" y="340"/>
                    <a:pt x="146" y="334"/>
                    <a:pt x="146" y="334"/>
                  </a:cubicBezTo>
                  <a:cubicBezTo>
                    <a:pt x="208" y="334"/>
                    <a:pt x="441" y="333"/>
                    <a:pt x="443" y="333"/>
                  </a:cubicBezTo>
                  <a:cubicBezTo>
                    <a:pt x="451" y="333"/>
                    <a:pt x="458" y="329"/>
                    <a:pt x="462" y="322"/>
                  </a:cubicBezTo>
                  <a:cubicBezTo>
                    <a:pt x="594" y="90"/>
                    <a:pt x="647" y="36"/>
                    <a:pt x="1210" y="54"/>
                  </a:cubicBezTo>
                  <a:cubicBezTo>
                    <a:pt x="1324" y="58"/>
                    <a:pt x="1376" y="141"/>
                    <a:pt x="1422" y="213"/>
                  </a:cubicBezTo>
                  <a:cubicBezTo>
                    <a:pt x="1457" y="269"/>
                    <a:pt x="1490" y="321"/>
                    <a:pt x="1546" y="328"/>
                  </a:cubicBezTo>
                  <a:cubicBezTo>
                    <a:pt x="1564" y="331"/>
                    <a:pt x="1610" y="334"/>
                    <a:pt x="1672" y="337"/>
                  </a:cubicBezTo>
                  <a:cubicBezTo>
                    <a:pt x="1748" y="342"/>
                    <a:pt x="1844" y="347"/>
                    <a:pt x="1925" y="356"/>
                  </a:cubicBezTo>
                  <a:cubicBezTo>
                    <a:pt x="2035" y="367"/>
                    <a:pt x="2067" y="379"/>
                    <a:pt x="2075" y="384"/>
                  </a:cubicBezTo>
                  <a:cubicBezTo>
                    <a:pt x="2071" y="461"/>
                    <a:pt x="1984" y="598"/>
                    <a:pt x="1959" y="627"/>
                  </a:cubicBezTo>
                  <a:cubicBezTo>
                    <a:pt x="1831" y="627"/>
                    <a:pt x="1831" y="627"/>
                    <a:pt x="1831" y="627"/>
                  </a:cubicBezTo>
                  <a:cubicBezTo>
                    <a:pt x="1830" y="642"/>
                    <a:pt x="1827" y="657"/>
                    <a:pt x="1823" y="671"/>
                  </a:cubicBezTo>
                  <a:cubicBezTo>
                    <a:pt x="1968" y="671"/>
                    <a:pt x="1968" y="671"/>
                    <a:pt x="1968" y="671"/>
                  </a:cubicBezTo>
                  <a:cubicBezTo>
                    <a:pt x="1979" y="671"/>
                    <a:pt x="1986" y="666"/>
                    <a:pt x="2010" y="633"/>
                  </a:cubicBezTo>
                  <a:cubicBezTo>
                    <a:pt x="2025" y="612"/>
                    <a:pt x="2041" y="586"/>
                    <a:pt x="2055" y="560"/>
                  </a:cubicBezTo>
                  <a:cubicBezTo>
                    <a:pt x="2084" y="508"/>
                    <a:pt x="2120" y="434"/>
                    <a:pt x="2120" y="378"/>
                  </a:cubicBezTo>
                  <a:cubicBezTo>
                    <a:pt x="2120" y="345"/>
                    <a:pt x="2077" y="329"/>
                    <a:pt x="1949" y="314"/>
                  </a:cubicBezTo>
                  <a:close/>
                  <a:moveTo>
                    <a:pt x="630" y="605"/>
                  </a:moveTo>
                  <a:cubicBezTo>
                    <a:pt x="630" y="490"/>
                    <a:pt x="537" y="397"/>
                    <a:pt x="422" y="397"/>
                  </a:cubicBezTo>
                  <a:cubicBezTo>
                    <a:pt x="307" y="397"/>
                    <a:pt x="214" y="490"/>
                    <a:pt x="214" y="605"/>
                  </a:cubicBezTo>
                  <a:cubicBezTo>
                    <a:pt x="214" y="720"/>
                    <a:pt x="307" y="813"/>
                    <a:pt x="422" y="813"/>
                  </a:cubicBezTo>
                  <a:cubicBezTo>
                    <a:pt x="537" y="813"/>
                    <a:pt x="630" y="720"/>
                    <a:pt x="630" y="605"/>
                  </a:cubicBezTo>
                  <a:close/>
                  <a:moveTo>
                    <a:pt x="559" y="605"/>
                  </a:moveTo>
                  <a:cubicBezTo>
                    <a:pt x="559" y="681"/>
                    <a:pt x="497" y="742"/>
                    <a:pt x="422" y="742"/>
                  </a:cubicBezTo>
                  <a:cubicBezTo>
                    <a:pt x="347" y="742"/>
                    <a:pt x="285" y="681"/>
                    <a:pt x="285" y="605"/>
                  </a:cubicBezTo>
                  <a:cubicBezTo>
                    <a:pt x="285" y="530"/>
                    <a:pt x="347" y="468"/>
                    <a:pt x="422" y="468"/>
                  </a:cubicBezTo>
                  <a:cubicBezTo>
                    <a:pt x="497" y="468"/>
                    <a:pt x="559" y="530"/>
                    <a:pt x="559" y="605"/>
                  </a:cubicBezTo>
                  <a:close/>
                  <a:moveTo>
                    <a:pt x="1788" y="605"/>
                  </a:moveTo>
                  <a:cubicBezTo>
                    <a:pt x="1788" y="490"/>
                    <a:pt x="1695" y="397"/>
                    <a:pt x="1580" y="397"/>
                  </a:cubicBezTo>
                  <a:cubicBezTo>
                    <a:pt x="1465" y="397"/>
                    <a:pt x="1372" y="490"/>
                    <a:pt x="1372" y="605"/>
                  </a:cubicBezTo>
                  <a:cubicBezTo>
                    <a:pt x="1372" y="720"/>
                    <a:pt x="1465" y="813"/>
                    <a:pt x="1580" y="813"/>
                  </a:cubicBezTo>
                  <a:cubicBezTo>
                    <a:pt x="1695" y="813"/>
                    <a:pt x="1788" y="720"/>
                    <a:pt x="1788" y="605"/>
                  </a:cubicBezTo>
                  <a:close/>
                  <a:moveTo>
                    <a:pt x="1717" y="605"/>
                  </a:moveTo>
                  <a:cubicBezTo>
                    <a:pt x="1717" y="681"/>
                    <a:pt x="1655" y="742"/>
                    <a:pt x="1580" y="742"/>
                  </a:cubicBezTo>
                  <a:cubicBezTo>
                    <a:pt x="1504" y="742"/>
                    <a:pt x="1443" y="681"/>
                    <a:pt x="1443" y="605"/>
                  </a:cubicBezTo>
                  <a:cubicBezTo>
                    <a:pt x="1443" y="530"/>
                    <a:pt x="1504" y="468"/>
                    <a:pt x="1580" y="468"/>
                  </a:cubicBezTo>
                  <a:cubicBezTo>
                    <a:pt x="1655" y="468"/>
                    <a:pt x="1717" y="530"/>
                    <a:pt x="1717" y="605"/>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Rectangle 48">
            <a:extLst>
              <a:ext uri="{FF2B5EF4-FFF2-40B4-BE49-F238E27FC236}">
                <a16:creationId xmlns:a16="http://schemas.microsoft.com/office/drawing/2014/main" id="{A89E28CA-7945-4660-AF0D-A9FEEA717493}"/>
              </a:ext>
            </a:extLst>
          </p:cNvPr>
          <p:cNvSpPr/>
          <p:nvPr/>
        </p:nvSpPr>
        <p:spPr>
          <a:xfrm>
            <a:off x="8744987" y="4542391"/>
            <a:ext cx="2915701" cy="923330"/>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latin typeface="Karla" pitchFamily="2" charset="0"/>
                <a:cs typeface="Henderson BCG Sans" panose="020B0502030402020204" pitchFamily="34" charset="0"/>
              </a:rPr>
              <a:t>Manufacturing</a:t>
            </a:r>
          </a:p>
          <a:p>
            <a:pPr marL="194400" lvl="1" indent="-129600" fontAlgn="b">
              <a:buClr>
                <a:srgbClr val="403393"/>
              </a:buClr>
              <a:buFont typeface="Trebuchet MS" panose="020B0603020202020204" pitchFamily="34" charset="0"/>
              <a:buChar char="•"/>
              <a:defRPr/>
            </a:pPr>
            <a:r>
              <a:rPr lang="en-US" sz="1200">
                <a:solidFill>
                  <a:srgbClr val="403393"/>
                </a:solidFill>
                <a:latin typeface="Karla" pitchFamily="2" charset="0"/>
                <a:cs typeface="Henderson BCG Sans" panose="020B0502030402020204" pitchFamily="34" charset="0"/>
              </a:rPr>
              <a:t>Biolab, Medical, and Clinical Lab Techs</a:t>
            </a:r>
          </a:p>
          <a:p>
            <a:pPr marL="194400" lvl="1" indent="-129600" fontAlgn="b">
              <a:buClr>
                <a:srgbClr val="403393"/>
              </a:buClr>
              <a:buFont typeface="Trebuchet MS" panose="020B0603020202020204" pitchFamily="34" charset="0"/>
              <a:buChar char="•"/>
              <a:defRPr/>
            </a:pPr>
            <a:r>
              <a:rPr lang="en-US" sz="1200">
                <a:solidFill>
                  <a:srgbClr val="403393"/>
                </a:solidFill>
                <a:latin typeface="Karla" pitchFamily="2" charset="0"/>
                <a:cs typeface="Henderson BCG Sans" panose="020B0502030402020204" pitchFamily="34" charset="0"/>
              </a:rPr>
              <a:t>CNC Machine Operator</a:t>
            </a:r>
          </a:p>
          <a:p>
            <a:pPr marL="194400" lvl="1" indent="-129600" fontAlgn="b">
              <a:buClr>
                <a:srgbClr val="403393"/>
              </a:buClr>
              <a:buFont typeface="Trebuchet MS" panose="020B0603020202020204" pitchFamily="34" charset="0"/>
              <a:buChar char="•"/>
              <a:defRPr/>
            </a:pPr>
            <a:r>
              <a:rPr lang="en-US" sz="1200">
                <a:solidFill>
                  <a:srgbClr val="403393"/>
                </a:solidFill>
                <a:latin typeface="Karla" pitchFamily="2" charset="0"/>
                <a:cs typeface="Henderson BCG Sans" panose="020B0502030402020204" pitchFamily="34" charset="0"/>
              </a:rPr>
              <a:t>Sheet Metal worker</a:t>
            </a:r>
          </a:p>
          <a:p>
            <a:pPr marL="194400" lvl="1" indent="-129600" fontAlgn="b">
              <a:buClr>
                <a:srgbClr val="403393"/>
              </a:buClr>
              <a:buFont typeface="Trebuchet MS" panose="020B0603020202020204" pitchFamily="34" charset="0"/>
              <a:buChar char="•"/>
              <a:defRPr/>
            </a:pPr>
            <a:r>
              <a:rPr lang="en-US" sz="1200">
                <a:solidFill>
                  <a:srgbClr val="403393"/>
                </a:solidFill>
                <a:latin typeface="Karla" pitchFamily="2" charset="0"/>
                <a:cs typeface="Henderson BCG Sans" panose="020B0502030402020204" pitchFamily="34" charset="0"/>
              </a:rPr>
              <a:t>Electrical Tech</a:t>
            </a:r>
          </a:p>
        </p:txBody>
      </p:sp>
      <p:grpSp>
        <p:nvGrpSpPr>
          <p:cNvPr id="50" name="Group 49"/>
          <p:cNvGrpSpPr>
            <a:grpSpLocks noChangeAspect="1"/>
          </p:cNvGrpSpPr>
          <p:nvPr/>
        </p:nvGrpSpPr>
        <p:grpSpPr>
          <a:xfrm>
            <a:off x="8320667" y="4542391"/>
            <a:ext cx="362562" cy="362562"/>
            <a:chOff x="5273675" y="2606675"/>
            <a:chExt cx="1644650" cy="1644650"/>
          </a:xfrm>
        </p:grpSpPr>
        <p:sp>
          <p:nvSpPr>
            <p:cNvPr id="51" name="AutoShape 71"/>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5791200" y="2790825"/>
              <a:ext cx="608013" cy="1306513"/>
              <a:chOff x="5791200" y="2790825"/>
              <a:chExt cx="608013" cy="1306513"/>
            </a:xfrm>
          </p:grpSpPr>
          <p:sp>
            <p:nvSpPr>
              <p:cNvPr id="53" name="Freeform 52"/>
              <p:cNvSpPr>
                <a:spLocks noChangeArrowheads="1"/>
              </p:cNvSpPr>
              <p:nvPr/>
            </p:nvSpPr>
            <p:spPr bwMode="auto">
              <a:xfrm>
                <a:off x="5791200" y="2925762"/>
                <a:ext cx="608013" cy="819151"/>
              </a:xfrm>
              <a:custGeom>
                <a:avLst/>
                <a:gdLst>
                  <a:gd name="connsiteX0" fmla="*/ 488950 w 608013"/>
                  <a:gd name="connsiteY0" fmla="*/ 703263 h 819151"/>
                  <a:gd name="connsiteX1" fmla="*/ 608013 w 608013"/>
                  <a:gd name="connsiteY1" fmla="*/ 703263 h 819151"/>
                  <a:gd name="connsiteX2" fmla="*/ 608013 w 608013"/>
                  <a:gd name="connsiteY2" fmla="*/ 768351 h 819151"/>
                  <a:gd name="connsiteX3" fmla="*/ 506413 w 608013"/>
                  <a:gd name="connsiteY3" fmla="*/ 768351 h 819151"/>
                  <a:gd name="connsiteX4" fmla="*/ 0 w 608013"/>
                  <a:gd name="connsiteY4" fmla="*/ 703263 h 819151"/>
                  <a:gd name="connsiteX5" fmla="*/ 119063 w 608013"/>
                  <a:gd name="connsiteY5" fmla="*/ 703263 h 819151"/>
                  <a:gd name="connsiteX6" fmla="*/ 100013 w 608013"/>
                  <a:gd name="connsiteY6" fmla="*/ 768351 h 819151"/>
                  <a:gd name="connsiteX7" fmla="*/ 0 w 608013"/>
                  <a:gd name="connsiteY7" fmla="*/ 768351 h 819151"/>
                  <a:gd name="connsiteX8" fmla="*/ 269875 w 608013"/>
                  <a:gd name="connsiteY8" fmla="*/ 652463 h 819151"/>
                  <a:gd name="connsiteX9" fmla="*/ 336551 w 608013"/>
                  <a:gd name="connsiteY9" fmla="*/ 652463 h 819151"/>
                  <a:gd name="connsiteX10" fmla="*/ 336551 w 608013"/>
                  <a:gd name="connsiteY10" fmla="*/ 703263 h 819151"/>
                  <a:gd name="connsiteX11" fmla="*/ 354013 w 608013"/>
                  <a:gd name="connsiteY11" fmla="*/ 703263 h 819151"/>
                  <a:gd name="connsiteX12" fmla="*/ 373063 w 608013"/>
                  <a:gd name="connsiteY12" fmla="*/ 768351 h 819151"/>
                  <a:gd name="connsiteX13" fmla="*/ 336551 w 608013"/>
                  <a:gd name="connsiteY13" fmla="*/ 768351 h 819151"/>
                  <a:gd name="connsiteX14" fmla="*/ 336551 w 608013"/>
                  <a:gd name="connsiteY14" fmla="*/ 819151 h 819151"/>
                  <a:gd name="connsiteX15" fmla="*/ 269875 w 608013"/>
                  <a:gd name="connsiteY15" fmla="*/ 819151 h 819151"/>
                  <a:gd name="connsiteX16" fmla="*/ 269875 w 608013"/>
                  <a:gd name="connsiteY16" fmla="*/ 768351 h 819151"/>
                  <a:gd name="connsiteX17" fmla="*/ 234950 w 608013"/>
                  <a:gd name="connsiteY17" fmla="*/ 768351 h 819151"/>
                  <a:gd name="connsiteX18" fmla="*/ 250825 w 608013"/>
                  <a:gd name="connsiteY18" fmla="*/ 703263 h 819151"/>
                  <a:gd name="connsiteX19" fmla="*/ 269875 w 608013"/>
                  <a:gd name="connsiteY19" fmla="*/ 703263 h 819151"/>
                  <a:gd name="connsiteX20" fmla="*/ 304801 w 608013"/>
                  <a:gd name="connsiteY20" fmla="*/ 63500 h 819151"/>
                  <a:gd name="connsiteX21" fmla="*/ 217488 w 608013"/>
                  <a:gd name="connsiteY21" fmla="*/ 150813 h 819151"/>
                  <a:gd name="connsiteX22" fmla="*/ 304801 w 608013"/>
                  <a:gd name="connsiteY22" fmla="*/ 238126 h 819151"/>
                  <a:gd name="connsiteX23" fmla="*/ 392114 w 608013"/>
                  <a:gd name="connsiteY23" fmla="*/ 150813 h 819151"/>
                  <a:gd name="connsiteX24" fmla="*/ 304801 w 608013"/>
                  <a:gd name="connsiteY24" fmla="*/ 63500 h 819151"/>
                  <a:gd name="connsiteX25" fmla="*/ 304800 w 608013"/>
                  <a:gd name="connsiteY25" fmla="*/ 0 h 819151"/>
                  <a:gd name="connsiteX26" fmla="*/ 454025 w 608013"/>
                  <a:gd name="connsiteY26" fmla="*/ 150813 h 819151"/>
                  <a:gd name="connsiteX27" fmla="*/ 304800 w 608013"/>
                  <a:gd name="connsiteY27" fmla="*/ 301626 h 819151"/>
                  <a:gd name="connsiteX28" fmla="*/ 155575 w 608013"/>
                  <a:gd name="connsiteY28" fmla="*/ 150813 h 819151"/>
                  <a:gd name="connsiteX29" fmla="*/ 304800 w 608013"/>
                  <a:gd name="connsiteY29"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8013" h="819151">
                    <a:moveTo>
                      <a:pt x="488950" y="703263"/>
                    </a:moveTo>
                    <a:lnTo>
                      <a:pt x="608013" y="703263"/>
                    </a:lnTo>
                    <a:lnTo>
                      <a:pt x="608013" y="768351"/>
                    </a:lnTo>
                    <a:lnTo>
                      <a:pt x="506413" y="768351"/>
                    </a:lnTo>
                    <a:close/>
                    <a:moveTo>
                      <a:pt x="0" y="703263"/>
                    </a:moveTo>
                    <a:lnTo>
                      <a:pt x="119063" y="703263"/>
                    </a:lnTo>
                    <a:lnTo>
                      <a:pt x="100013" y="768351"/>
                    </a:lnTo>
                    <a:lnTo>
                      <a:pt x="0" y="768351"/>
                    </a:lnTo>
                    <a:close/>
                    <a:moveTo>
                      <a:pt x="269875" y="652463"/>
                    </a:moveTo>
                    <a:lnTo>
                      <a:pt x="336551" y="652463"/>
                    </a:lnTo>
                    <a:lnTo>
                      <a:pt x="336551" y="703263"/>
                    </a:lnTo>
                    <a:lnTo>
                      <a:pt x="354013" y="703263"/>
                    </a:lnTo>
                    <a:lnTo>
                      <a:pt x="373063" y="768351"/>
                    </a:lnTo>
                    <a:lnTo>
                      <a:pt x="336551" y="768351"/>
                    </a:lnTo>
                    <a:lnTo>
                      <a:pt x="336551" y="819151"/>
                    </a:lnTo>
                    <a:lnTo>
                      <a:pt x="269875" y="819151"/>
                    </a:lnTo>
                    <a:lnTo>
                      <a:pt x="269875" y="768351"/>
                    </a:lnTo>
                    <a:lnTo>
                      <a:pt x="234950" y="768351"/>
                    </a:lnTo>
                    <a:lnTo>
                      <a:pt x="250825" y="703263"/>
                    </a:lnTo>
                    <a:lnTo>
                      <a:pt x="269875" y="703263"/>
                    </a:lnTo>
                    <a:close/>
                    <a:moveTo>
                      <a:pt x="304801" y="63500"/>
                    </a:moveTo>
                    <a:cubicBezTo>
                      <a:pt x="256579" y="63500"/>
                      <a:pt x="217488" y="102591"/>
                      <a:pt x="217488" y="150813"/>
                    </a:cubicBezTo>
                    <a:cubicBezTo>
                      <a:pt x="217488" y="199035"/>
                      <a:pt x="256579" y="238126"/>
                      <a:pt x="304801" y="238126"/>
                    </a:cubicBezTo>
                    <a:cubicBezTo>
                      <a:pt x="353023" y="238126"/>
                      <a:pt x="392114" y="199035"/>
                      <a:pt x="392114" y="150813"/>
                    </a:cubicBezTo>
                    <a:cubicBezTo>
                      <a:pt x="392114" y="102591"/>
                      <a:pt x="353023" y="63500"/>
                      <a:pt x="304801" y="63500"/>
                    </a:cubicBezTo>
                    <a:close/>
                    <a:moveTo>
                      <a:pt x="304800" y="0"/>
                    </a:moveTo>
                    <a:cubicBezTo>
                      <a:pt x="387215" y="0"/>
                      <a:pt x="454025" y="67521"/>
                      <a:pt x="454025" y="150813"/>
                    </a:cubicBezTo>
                    <a:cubicBezTo>
                      <a:pt x="454025" y="234105"/>
                      <a:pt x="387215" y="301626"/>
                      <a:pt x="304800" y="301626"/>
                    </a:cubicBezTo>
                    <a:cubicBezTo>
                      <a:pt x="222385" y="301626"/>
                      <a:pt x="155575" y="234105"/>
                      <a:pt x="155575" y="150813"/>
                    </a:cubicBezTo>
                    <a:cubicBezTo>
                      <a:pt x="155575" y="67521"/>
                      <a:pt x="222385" y="0"/>
                      <a:pt x="304800" y="0"/>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4" name="Freeform 53"/>
              <p:cNvSpPr>
                <a:spLocks/>
              </p:cNvSpPr>
              <p:nvPr/>
            </p:nvSpPr>
            <p:spPr bwMode="auto">
              <a:xfrm>
                <a:off x="5826125" y="2790825"/>
                <a:ext cx="536575" cy="1306513"/>
              </a:xfrm>
              <a:custGeom>
                <a:avLst/>
                <a:gdLst>
                  <a:gd name="connsiteX0" fmla="*/ 218763 w 536575"/>
                  <a:gd name="connsiteY0" fmla="*/ 458788 h 1306513"/>
                  <a:gd name="connsiteX1" fmla="*/ 269357 w 536575"/>
                  <a:gd name="connsiteY1" fmla="*/ 466644 h 1306513"/>
                  <a:gd name="connsiteX2" fmla="*/ 317812 w 536575"/>
                  <a:gd name="connsiteY2" fmla="*/ 459502 h 1306513"/>
                  <a:gd name="connsiteX3" fmla="*/ 536575 w 536575"/>
                  <a:gd name="connsiteY3" fmla="*/ 1265805 h 1306513"/>
                  <a:gd name="connsiteX4" fmla="*/ 513773 w 536575"/>
                  <a:gd name="connsiteY4" fmla="*/ 1306513 h 1306513"/>
                  <a:gd name="connsiteX5" fmla="*/ 473155 w 536575"/>
                  <a:gd name="connsiteY5" fmla="*/ 1282945 h 1306513"/>
                  <a:gd name="connsiteX6" fmla="*/ 267931 w 536575"/>
                  <a:gd name="connsiteY6" fmla="*/ 527349 h 1306513"/>
                  <a:gd name="connsiteX7" fmla="*/ 63420 w 536575"/>
                  <a:gd name="connsiteY7" fmla="*/ 1282945 h 1306513"/>
                  <a:gd name="connsiteX8" fmla="*/ 22803 w 536575"/>
                  <a:gd name="connsiteY8" fmla="*/ 1306513 h 1306513"/>
                  <a:gd name="connsiteX9" fmla="*/ 0 w 536575"/>
                  <a:gd name="connsiteY9" fmla="*/ 1265805 h 1306513"/>
                  <a:gd name="connsiteX10" fmla="*/ 218763 w 536575"/>
                  <a:gd name="connsiteY10" fmla="*/ 458788 h 1306513"/>
                  <a:gd name="connsiteX11" fmla="*/ 234950 w 536575"/>
                  <a:gd name="connsiteY11" fmla="*/ 0 h 1306513"/>
                  <a:gd name="connsiteX12" fmla="*/ 301625 w 536575"/>
                  <a:gd name="connsiteY12" fmla="*/ 0 h 1306513"/>
                  <a:gd name="connsiteX13" fmla="*/ 301625 w 536575"/>
                  <a:gd name="connsiteY13" fmla="*/ 105649 h 1306513"/>
                  <a:gd name="connsiteX14" fmla="*/ 269706 w 536575"/>
                  <a:gd name="connsiteY14" fmla="*/ 102794 h 1306513"/>
                  <a:gd name="connsiteX15" fmla="*/ 234950 w 536575"/>
                  <a:gd name="connsiteY15" fmla="*/ 106363 h 1306513"/>
                  <a:gd name="connsiteX16" fmla="*/ 234950 w 536575"/>
                  <a:gd name="connsiteY16" fmla="*/ 0 h 1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6575" h="1306513">
                    <a:moveTo>
                      <a:pt x="218763" y="458788"/>
                    </a:moveTo>
                    <a:cubicBezTo>
                      <a:pt x="235153" y="463787"/>
                      <a:pt x="252255" y="466644"/>
                      <a:pt x="269357" y="466644"/>
                    </a:cubicBezTo>
                    <a:cubicBezTo>
                      <a:pt x="286459" y="466644"/>
                      <a:pt x="302848" y="463787"/>
                      <a:pt x="317812" y="459502"/>
                    </a:cubicBezTo>
                    <a:cubicBezTo>
                      <a:pt x="317812" y="459502"/>
                      <a:pt x="317812" y="459502"/>
                      <a:pt x="536575" y="1265805"/>
                    </a:cubicBezTo>
                    <a:cubicBezTo>
                      <a:pt x="536575" y="1265805"/>
                      <a:pt x="536575" y="1265805"/>
                      <a:pt x="513773" y="1306513"/>
                    </a:cubicBezTo>
                    <a:cubicBezTo>
                      <a:pt x="513773" y="1306513"/>
                      <a:pt x="513773" y="1306513"/>
                      <a:pt x="473155" y="1282945"/>
                    </a:cubicBezTo>
                    <a:cubicBezTo>
                      <a:pt x="473155" y="1282945"/>
                      <a:pt x="473155" y="1282945"/>
                      <a:pt x="267931" y="527349"/>
                    </a:cubicBezTo>
                    <a:cubicBezTo>
                      <a:pt x="267931" y="527349"/>
                      <a:pt x="267931" y="527349"/>
                      <a:pt x="63420" y="1282945"/>
                    </a:cubicBezTo>
                    <a:cubicBezTo>
                      <a:pt x="63420" y="1282945"/>
                      <a:pt x="63420" y="1282945"/>
                      <a:pt x="22803" y="1306513"/>
                    </a:cubicBezTo>
                    <a:cubicBezTo>
                      <a:pt x="22803" y="1306513"/>
                      <a:pt x="22803" y="1306513"/>
                      <a:pt x="0" y="1265805"/>
                    </a:cubicBezTo>
                    <a:cubicBezTo>
                      <a:pt x="0" y="1265805"/>
                      <a:pt x="0" y="1265805"/>
                      <a:pt x="218763" y="458788"/>
                    </a:cubicBezTo>
                    <a:close/>
                    <a:moveTo>
                      <a:pt x="234950" y="0"/>
                    </a:moveTo>
                    <a:cubicBezTo>
                      <a:pt x="234950" y="0"/>
                      <a:pt x="234950" y="0"/>
                      <a:pt x="301625" y="0"/>
                    </a:cubicBezTo>
                    <a:cubicBezTo>
                      <a:pt x="301625" y="0"/>
                      <a:pt x="301625" y="0"/>
                      <a:pt x="301625" y="105649"/>
                    </a:cubicBezTo>
                    <a:cubicBezTo>
                      <a:pt x="291695" y="104221"/>
                      <a:pt x="280346" y="102794"/>
                      <a:pt x="269706" y="102794"/>
                    </a:cubicBezTo>
                    <a:cubicBezTo>
                      <a:pt x="258357" y="102794"/>
                      <a:pt x="245590" y="104221"/>
                      <a:pt x="234950" y="106363"/>
                    </a:cubicBezTo>
                    <a:cubicBezTo>
                      <a:pt x="234950" y="106363"/>
                      <a:pt x="234950" y="106363"/>
                      <a:pt x="234950"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pic>
        <p:nvPicPr>
          <p:cNvPr id="57" name="Picture 56">
            <a:extLst>
              <a:ext uri="{FF2B5EF4-FFF2-40B4-BE49-F238E27FC236}">
                <a16:creationId xmlns:a16="http://schemas.microsoft.com/office/drawing/2014/main" id="{F1CD7964-EF0F-47AF-A69E-54F0055EC345}"/>
              </a:ext>
            </a:extLst>
          </p:cNvPr>
          <p:cNvPicPr>
            <a:picLocks noChangeAspect="1"/>
          </p:cNvPicPr>
          <p:nvPr/>
        </p:nvPicPr>
        <p:blipFill>
          <a:blip r:embed="rId10" cstate="screen">
            <a:clrChange>
              <a:clrFrom>
                <a:srgbClr val="1F1450"/>
              </a:clrFrom>
              <a:clrTo>
                <a:srgbClr val="1F1450">
                  <a:alpha val="0"/>
                </a:srgbClr>
              </a:clrTo>
            </a:clrChange>
            <a:extLst>
              <a:ext uri="{28A0092B-C50C-407E-A947-70E740481C1C}">
                <a14:useLocalDpi xmlns:a14="http://schemas.microsoft.com/office/drawing/2010/main"/>
              </a:ext>
            </a:extLst>
          </a:blip>
          <a:stretch>
            <a:fillRect/>
          </a:stretch>
        </p:blipFill>
        <p:spPr>
          <a:xfrm>
            <a:off x="10317556" y="217461"/>
            <a:ext cx="1245794" cy="259876"/>
          </a:xfrm>
          <a:prstGeom prst="rect">
            <a:avLst/>
          </a:prstGeom>
        </p:spPr>
      </p:pic>
      <p:sp>
        <p:nvSpPr>
          <p:cNvPr id="58" name="Rectangle 57">
            <a:extLst>
              <a:ext uri="{FF2B5EF4-FFF2-40B4-BE49-F238E27FC236}">
                <a16:creationId xmlns:a16="http://schemas.microsoft.com/office/drawing/2014/main" id="{9325F335-A328-4F35-9ACA-90AE3DAD2D87}"/>
              </a:ext>
            </a:extLst>
          </p:cNvPr>
          <p:cNvSpPr/>
          <p:nvPr/>
        </p:nvSpPr>
        <p:spPr>
          <a:xfrm>
            <a:off x="1326784" y="5905144"/>
            <a:ext cx="3365085" cy="581698"/>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oAutofit/>
          </a:bodyPr>
          <a:lstStyle/>
          <a:p>
            <a:pPr>
              <a:lnSpc>
                <a:spcPct val="90000"/>
              </a:lnSpc>
              <a:buFont typeface="Trebuchet MS" panose="020B0603020202020204" pitchFamily="34" charset="0"/>
              <a:buChar char="​"/>
            </a:pPr>
            <a:r>
              <a:rPr lang="en-US" sz="1400">
                <a:solidFill>
                  <a:srgbClr val="00269E"/>
                </a:solidFill>
                <a:cs typeface="Henderson BCG Sans" panose="020B0502030402020204" pitchFamily="34" charset="0"/>
              </a:rPr>
              <a:t>To learn more about this opportunity please visit CommCorp’s website at: </a:t>
            </a:r>
            <a:r>
              <a:rPr lang="en-US" sz="1400" b="1">
                <a:solidFill>
                  <a:srgbClr val="00269E"/>
                </a:solidFill>
                <a:cs typeface="Henderson BCG Sans" panose="020B0502030402020204" pitchFamily="34" charset="0"/>
              </a:rPr>
              <a:t>commcorp.org/available-funding </a:t>
            </a:r>
          </a:p>
        </p:txBody>
      </p:sp>
      <p:grpSp>
        <p:nvGrpSpPr>
          <p:cNvPr id="59" name="Group 58">
            <a:extLst>
              <a:ext uri="{FF2B5EF4-FFF2-40B4-BE49-F238E27FC236}">
                <a16:creationId xmlns:a16="http://schemas.microsoft.com/office/drawing/2014/main" id="{60C1B120-CE01-40F8-8FBB-B1D5F8FAEFE8}"/>
              </a:ext>
            </a:extLst>
          </p:cNvPr>
          <p:cNvGrpSpPr/>
          <p:nvPr/>
        </p:nvGrpSpPr>
        <p:grpSpPr>
          <a:xfrm>
            <a:off x="670158" y="5947745"/>
            <a:ext cx="504159" cy="496562"/>
            <a:chOff x="1" y="8180427"/>
            <a:chExt cx="800099" cy="771525"/>
          </a:xfrm>
        </p:grpSpPr>
        <p:sp>
          <p:nvSpPr>
            <p:cNvPr id="60" name="Rectangle 59">
              <a:extLst>
                <a:ext uri="{FF2B5EF4-FFF2-40B4-BE49-F238E27FC236}">
                  <a16:creationId xmlns:a16="http://schemas.microsoft.com/office/drawing/2014/main" id="{F7C251D3-8D09-4F13-B30B-9C7257A7F905}"/>
                </a:ext>
              </a:extLst>
            </p:cNvPr>
            <p:cNvSpPr/>
            <p:nvPr/>
          </p:nvSpPr>
          <p:spPr>
            <a:xfrm>
              <a:off x="1" y="8180427"/>
              <a:ext cx="800099" cy="771525"/>
            </a:xfrm>
            <a:prstGeom prst="rect">
              <a:avLst/>
            </a:prstGeom>
            <a:solidFill>
              <a:srgbClr val="001C7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rla" pitchFamily="2" charset="0"/>
              </a:endParaRPr>
            </a:p>
          </p:txBody>
        </p:sp>
        <p:pic>
          <p:nvPicPr>
            <p:cNvPr id="61" name="Graphic 60">
              <a:extLst>
                <a:ext uri="{FF2B5EF4-FFF2-40B4-BE49-F238E27FC236}">
                  <a16:creationId xmlns:a16="http://schemas.microsoft.com/office/drawing/2014/main" id="{9EB1DF1B-1BA4-486C-BAC5-349A7921D2C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3825" y="8289965"/>
              <a:ext cx="552450" cy="552450"/>
            </a:xfrm>
            <a:prstGeom prst="rect">
              <a:avLst/>
            </a:prstGeom>
          </p:spPr>
        </p:pic>
      </p:grpSp>
      <p:sp>
        <p:nvSpPr>
          <p:cNvPr id="75" name="TextBox 74">
            <a:extLst>
              <a:ext uri="{FF2B5EF4-FFF2-40B4-BE49-F238E27FC236}">
                <a16:creationId xmlns:a16="http://schemas.microsoft.com/office/drawing/2014/main" id="{4FA9107E-B86A-416B-B3D6-470AA1FAAB95}"/>
              </a:ext>
            </a:extLst>
          </p:cNvPr>
          <p:cNvSpPr txBox="1"/>
          <p:nvPr/>
        </p:nvSpPr>
        <p:spPr>
          <a:xfrm>
            <a:off x="5016572"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Are you interested in hiring talent?</a:t>
            </a:r>
          </a:p>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Reach out to your local Masshire Career Center or visit the talent access portal at </a:t>
            </a:r>
            <a:r>
              <a:rPr lang="en-US" sz="1200" b="1">
                <a:solidFill>
                  <a:srgbClr val="000000"/>
                </a:solidFill>
                <a:cs typeface="Henderson BCG Sans" panose="020B0502030402020204" pitchFamily="34" charset="0"/>
              </a:rPr>
              <a:t>https://commcorp.softr.io</a:t>
            </a:r>
            <a:endParaRPr lang="en-US" sz="1200">
              <a:solidFill>
                <a:srgbClr val="000000"/>
              </a:solidFill>
              <a:cs typeface="Henderson BCG Sans" panose="020B0502030402020204" pitchFamily="34" charset="0"/>
            </a:endParaRPr>
          </a:p>
        </p:txBody>
      </p:sp>
      <p:sp>
        <p:nvSpPr>
          <p:cNvPr id="79" name="TextBox 78">
            <a:extLst>
              <a:ext uri="{FF2B5EF4-FFF2-40B4-BE49-F238E27FC236}">
                <a16:creationId xmlns:a16="http://schemas.microsoft.com/office/drawing/2014/main" id="{79661B98-4A04-42F0-974B-7D4670246799}"/>
              </a:ext>
            </a:extLst>
          </p:cNvPr>
          <p:cNvSpPr txBox="1"/>
          <p:nvPr/>
        </p:nvSpPr>
        <p:spPr>
          <a:xfrm>
            <a:off x="8461959"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269E"/>
                </a:solidFill>
                <a:cs typeface="Henderson BCG Sans" panose="020B0502030402020204" pitchFamily="34" charset="0"/>
              </a:rPr>
              <a:t>*If you are interested in recruiting for an occupation not listed here, please reach out to a CommCorp representative at </a:t>
            </a:r>
            <a:r>
              <a:rPr lang="en-US" sz="1200" b="1">
                <a:solidFill>
                  <a:srgbClr val="00269E"/>
                </a:solidFill>
                <a:cs typeface="Henderson BCG Sans" panose="020B0502030402020204" pitchFamily="34" charset="0"/>
              </a:rPr>
              <a:t>commcorp.org/cbe/contact/ </a:t>
            </a:r>
          </a:p>
        </p:txBody>
      </p:sp>
      <p:sp>
        <p:nvSpPr>
          <p:cNvPr id="64" name="Textfeld 1">
            <a:extLst>
              <a:ext uri="{FF2B5EF4-FFF2-40B4-BE49-F238E27FC236}">
                <a16:creationId xmlns:a16="http://schemas.microsoft.com/office/drawing/2014/main" id="{97323CBA-612F-4C09-A6E2-284916A5B251}"/>
              </a:ext>
            </a:extLst>
          </p:cNvPr>
          <p:cNvSpPr txBox="1"/>
          <p:nvPr>
            <p:custDataLst>
              <p:tags r:id="rId4"/>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1242463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4003245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4B. Workforce need intake form</a:t>
            </a:r>
          </a:p>
        </p:txBody>
      </p:sp>
      <p:sp>
        <p:nvSpPr>
          <p:cNvPr id="4" name="NavigationTriangle">
            <a:extLst>
              <a:ext uri="{FF2B5EF4-FFF2-40B4-BE49-F238E27FC236}">
                <a16:creationId xmlns:a16="http://schemas.microsoft.com/office/drawing/2014/main" id="{F92DD7BB-B415-4144-949D-DE00235CD964}"/>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B105179C-3CC0-41FF-BC68-1C73CFF560C0}"/>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4B</a:t>
            </a:r>
          </a:p>
        </p:txBody>
      </p:sp>
      <p:sp>
        <p:nvSpPr>
          <p:cNvPr id="9" name="Textfeld 1">
            <a:extLst>
              <a:ext uri="{FF2B5EF4-FFF2-40B4-BE49-F238E27FC236}">
                <a16:creationId xmlns:a16="http://schemas.microsoft.com/office/drawing/2014/main" id="{3E98A9D8-475A-499E-9CAD-AAA610B6F463}"/>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836337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35252F9-446F-4CAC-9170-172A4ABB69E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Object 4" hidden="1">
                        <a:extLst>
                          <a:ext uri="{FF2B5EF4-FFF2-40B4-BE49-F238E27FC236}">
                            <a16:creationId xmlns:a16="http://schemas.microsoft.com/office/drawing/2014/main" id="{A35252F9-446F-4CAC-9170-172A4ABB69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AFC196-0365-4C7C-82C9-537FB6B43BEC}"/>
              </a:ext>
            </a:extLst>
          </p:cNvPr>
          <p:cNvSpPr>
            <a:spLocks noGrp="1"/>
          </p:cNvSpPr>
          <p:nvPr>
            <p:ph type="title"/>
          </p:nvPr>
        </p:nvSpPr>
        <p:spPr>
          <a:xfrm>
            <a:off x="447675" y="522916"/>
            <a:ext cx="10021542" cy="664797"/>
          </a:xfrm>
        </p:spPr>
        <p:txBody>
          <a:bodyPr vert="horz"/>
          <a:lstStyle/>
          <a:p>
            <a:r>
              <a:rPr lang="en-US"/>
              <a:t>To best support your hiring needs, we will ask you fill out the workforce need intake form to better understand your job openings</a:t>
            </a:r>
          </a:p>
        </p:txBody>
      </p:sp>
      <p:sp>
        <p:nvSpPr>
          <p:cNvPr id="3" name="Text Placeholder 2">
            <a:extLst>
              <a:ext uri="{FF2B5EF4-FFF2-40B4-BE49-F238E27FC236}">
                <a16:creationId xmlns:a16="http://schemas.microsoft.com/office/drawing/2014/main" id="{A97156AE-2846-4E7C-89DB-DE103978E247}"/>
              </a:ext>
            </a:extLst>
          </p:cNvPr>
          <p:cNvSpPr>
            <a:spLocks noGrp="1"/>
          </p:cNvSpPr>
          <p:nvPr>
            <p:ph type="body" sz="quarter" idx="11"/>
          </p:nvPr>
        </p:nvSpPr>
        <p:spPr/>
        <p:txBody>
          <a:bodyPr/>
          <a:lstStyle/>
          <a:p>
            <a:endParaRPr lang="en-US"/>
          </a:p>
        </p:txBody>
      </p:sp>
      <p:graphicFrame>
        <p:nvGraphicFramePr>
          <p:cNvPr id="16" name="Table 15">
            <a:extLst>
              <a:ext uri="{FF2B5EF4-FFF2-40B4-BE49-F238E27FC236}">
                <a16:creationId xmlns:a16="http://schemas.microsoft.com/office/drawing/2014/main" id="{C64ED403-406E-4717-941B-D65FD5259587}"/>
              </a:ext>
            </a:extLst>
          </p:cNvPr>
          <p:cNvGraphicFramePr>
            <a:graphicFrameLocks noGrp="1"/>
          </p:cNvGraphicFramePr>
          <p:nvPr/>
        </p:nvGraphicFramePr>
        <p:xfrm>
          <a:off x="462684" y="1796905"/>
          <a:ext cx="11094905" cy="4357807"/>
        </p:xfrm>
        <a:graphic>
          <a:graphicData uri="http://schemas.openxmlformats.org/drawingml/2006/table">
            <a:tbl>
              <a:tblPr/>
              <a:tblGrid>
                <a:gridCol w="1748888">
                  <a:extLst>
                    <a:ext uri="{9D8B030D-6E8A-4147-A177-3AD203B41FA5}">
                      <a16:colId xmlns:a16="http://schemas.microsoft.com/office/drawing/2014/main" val="1780798550"/>
                    </a:ext>
                  </a:extLst>
                </a:gridCol>
                <a:gridCol w="2966484">
                  <a:extLst>
                    <a:ext uri="{9D8B030D-6E8A-4147-A177-3AD203B41FA5}">
                      <a16:colId xmlns:a16="http://schemas.microsoft.com/office/drawing/2014/main" val="4020785875"/>
                    </a:ext>
                  </a:extLst>
                </a:gridCol>
                <a:gridCol w="3466214">
                  <a:extLst>
                    <a:ext uri="{9D8B030D-6E8A-4147-A177-3AD203B41FA5}">
                      <a16:colId xmlns:a16="http://schemas.microsoft.com/office/drawing/2014/main" val="1714640678"/>
                    </a:ext>
                  </a:extLst>
                </a:gridCol>
                <a:gridCol w="1392865">
                  <a:extLst>
                    <a:ext uri="{9D8B030D-6E8A-4147-A177-3AD203B41FA5}">
                      <a16:colId xmlns:a16="http://schemas.microsoft.com/office/drawing/2014/main" val="3188029184"/>
                    </a:ext>
                  </a:extLst>
                </a:gridCol>
                <a:gridCol w="1520454">
                  <a:extLst>
                    <a:ext uri="{9D8B030D-6E8A-4147-A177-3AD203B41FA5}">
                      <a16:colId xmlns:a16="http://schemas.microsoft.com/office/drawing/2014/main" val="2004741181"/>
                    </a:ext>
                  </a:extLst>
                </a:gridCol>
              </a:tblGrid>
              <a:tr h="382772">
                <a:tc>
                  <a:txBody>
                    <a:bodyPr/>
                    <a:lstStyle/>
                    <a:p>
                      <a:pPr marL="91440" algn="l" fontAlgn="b"/>
                      <a:r>
                        <a:rPr lang="en-US" sz="1200" b="1" i="0" u="none" strike="noStrike">
                          <a:solidFill>
                            <a:schemeClr val="tx2"/>
                          </a:solidFill>
                          <a:effectLst/>
                          <a:latin typeface="+mn-lt"/>
                        </a:rPr>
                        <a:t>Job type</a:t>
                      </a:r>
                    </a:p>
                  </a:txBody>
                  <a:tcPr marL="7225" marR="7225" marT="7225" marB="0" anchor="ctr">
                    <a:lnL>
                      <a:noFill/>
                    </a:lnL>
                    <a:lnR w="3175" cap="flat" cmpd="sng" algn="ctr">
                      <a:solidFill>
                        <a:schemeClr val="accent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91440" algn="l" fontAlgn="b"/>
                      <a:r>
                        <a:rPr lang="en-US" sz="1200" b="1" i="0" u="none" strike="noStrike">
                          <a:solidFill>
                            <a:schemeClr val="tx2"/>
                          </a:solidFill>
                          <a:effectLst/>
                          <a:latin typeface="+mn-lt"/>
                        </a:rPr>
                        <a:t>Education / training needed</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91440" algn="l" fontAlgn="b"/>
                      <a:r>
                        <a:rPr lang="en-US" sz="1200" b="1" i="0" u="none" strike="noStrike">
                          <a:solidFill>
                            <a:schemeClr val="tx2"/>
                          </a:solidFill>
                          <a:effectLst/>
                          <a:latin typeface="+mn-lt"/>
                        </a:rPr>
                        <a:t>Example skills / competencies needed</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91440" algn="l" fontAlgn="b"/>
                      <a:r>
                        <a:rPr lang="en-US" sz="1200" b="1" i="0" u="none" strike="noStrike">
                          <a:solidFill>
                            <a:schemeClr val="tx2"/>
                          </a:solidFill>
                          <a:effectLst/>
                          <a:latin typeface="+mn-lt"/>
                        </a:rPr>
                        <a:t>Current openings</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a:solidFill>
                            <a:schemeClr val="tx2"/>
                          </a:solidFill>
                          <a:effectLst/>
                          <a:latin typeface="+mn-lt"/>
                        </a:rPr>
                        <a:t>Projected Quarterly Openings (2022)</a:t>
                      </a:r>
                    </a:p>
                  </a:txBody>
                  <a:tcPr marL="7225" marR="7225" marT="7225" marB="0" anchor="ctr">
                    <a:lnL w="3175" cap="flat" cmpd="sng" algn="ctr">
                      <a:solidFill>
                        <a:schemeClr val="accent5"/>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871622"/>
                  </a:ext>
                </a:extLst>
              </a:tr>
              <a:tr h="845425">
                <a:tc>
                  <a:txBody>
                    <a:bodyPr/>
                    <a:lstStyle/>
                    <a:p>
                      <a:pPr marL="91440" algn="l" fontAlgn="ctr"/>
                      <a:r>
                        <a:rPr lang="en-US" sz="1100" b="0" i="1" u="none" strike="noStrike">
                          <a:solidFill>
                            <a:srgbClr val="000000"/>
                          </a:solidFill>
                          <a:effectLst/>
                          <a:latin typeface="+mn-lt"/>
                        </a:rPr>
                        <a:t>Quality control inspector</a:t>
                      </a:r>
                    </a:p>
                  </a:txBody>
                  <a:tcPr marL="7225" marR="7225" marT="7225" marB="0" anchor="ctr">
                    <a:lnL>
                      <a:noFill/>
                    </a:lnL>
                    <a:lnR w="3175" cap="flat" cmpd="sng" algn="ctr">
                      <a:solidFill>
                        <a:schemeClr val="accent5"/>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High school degree</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At least 2 years of experience as an inspector</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Verbal and written communication skills</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work in databases and spreadsheets</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create and maintain accurate records</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mn-lt"/>
                        </a:rPr>
                        <a:t>2</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mn-lt"/>
                        </a:rPr>
                        <a:t>0</a:t>
                      </a:r>
                    </a:p>
                  </a:txBody>
                  <a:tcPr marL="7225" marR="7225" marT="7225" marB="0" anchor="ctr">
                    <a:lnL w="3175" cap="flat" cmpd="sng" algn="ctr">
                      <a:solidFill>
                        <a:schemeClr val="accent5"/>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095750634"/>
                  </a:ext>
                </a:extLst>
              </a:tr>
              <a:tr h="845425">
                <a:tc>
                  <a:txBody>
                    <a:bodyPr/>
                    <a:lstStyle/>
                    <a:p>
                      <a:pPr marL="91440" algn="l" fontAlgn="ctr"/>
                      <a:r>
                        <a:rPr lang="en-US" sz="1100" b="0" i="1" u="none" strike="noStrike">
                          <a:solidFill>
                            <a:srgbClr val="000000"/>
                          </a:solidFill>
                          <a:effectLst/>
                          <a:latin typeface="+mn-lt"/>
                        </a:rPr>
                        <a:t>Manufacturing Technician</a:t>
                      </a: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297000" marR="0" lvl="1" indent="-198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100" b="0" i="1" u="none" strike="noStrike">
                          <a:solidFill>
                            <a:srgbClr val="000000"/>
                          </a:solidFill>
                          <a:effectLst/>
                          <a:latin typeface="+mn-lt"/>
                        </a:rPr>
                        <a:t>High school degree</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Entry level manufacturing course needed</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stand for 5+ hours</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lift 20lbs frequently</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Ability to use operating technologies, e.g., Heat staking, laser welding, mechanical swaging</a:t>
                      </a:r>
                    </a:p>
                    <a:p>
                      <a:pPr marL="297000" lvl="1" indent="-198000" algn="l" defTabSz="914400" rtl="0" eaLnBrk="1" fontAlgn="ctr" latinLnBrk="0" hangingPunct="1">
                        <a:buClr>
                          <a:srgbClr val="00269E"/>
                        </a:buClr>
                        <a:buFont typeface="Trebuchet MS" panose="020B0603020202020204" pitchFamily="34" charset="0"/>
                        <a:buChar char="•"/>
                      </a:pPr>
                      <a:r>
                        <a:rPr lang="en-US" sz="1100" b="0" i="1"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mn-lt"/>
                        </a:rPr>
                        <a:t>10</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mn-lt"/>
                        </a:rPr>
                        <a:t>10</a:t>
                      </a:r>
                    </a:p>
                  </a:txBody>
                  <a:tcPr marL="7225" marR="7225" marT="7225" marB="0" anchor="ctr">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751262001"/>
                  </a:ext>
                </a:extLst>
              </a:tr>
              <a:tr h="456837">
                <a:tc>
                  <a:txBody>
                    <a:bodyPr/>
                    <a:lstStyle/>
                    <a:p>
                      <a:pPr marL="91440" algn="l" fontAlgn="ctr"/>
                      <a:r>
                        <a:rPr lang="en-US" sz="1100" b="0" i="0" u="none" strike="noStrike">
                          <a:solidFill>
                            <a:srgbClr val="000000"/>
                          </a:solidFill>
                          <a:effectLst/>
                          <a:latin typeface="+mn-lt"/>
                        </a:rPr>
                        <a:t>…</a:t>
                      </a: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r>
                        <a:rPr lang="en-US" sz="1100" b="0" i="0"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r>
                        <a:rPr lang="en-US" sz="1100" b="0" i="0"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ctr" fontAlgn="ctr"/>
                      <a:r>
                        <a:rPr lang="en-US" sz="1100" b="0" i="0"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ctr" fontAlgn="ctr"/>
                      <a:r>
                        <a:rPr lang="en-US" sz="1100" b="0" i="0" u="none" strike="noStrike">
                          <a:solidFill>
                            <a:srgbClr val="000000"/>
                          </a:solidFill>
                          <a:effectLst/>
                          <a:latin typeface="+mn-lt"/>
                        </a:rPr>
                        <a:t>…</a:t>
                      </a:r>
                    </a:p>
                  </a:txBody>
                  <a:tcPr marL="7225" marR="7225" marT="7225" marB="0" anchor="ctr">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786904931"/>
                  </a:ext>
                </a:extLst>
              </a:tr>
              <a:tr h="456837">
                <a:tc>
                  <a:txBody>
                    <a:bodyPr/>
                    <a:lstStyle/>
                    <a:p>
                      <a:pPr marL="91440" algn="l" fontAlgn="ctr"/>
                      <a:endParaRPr lang="en-US" sz="1100" b="0" i="0" u="none" strike="noStrike">
                        <a:solidFill>
                          <a:srgbClr val="000000"/>
                        </a:solidFill>
                        <a:effectLst/>
                        <a:latin typeface="+mn-lt"/>
                      </a:endParaRP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32991871"/>
                  </a:ext>
                </a:extLst>
              </a:tr>
              <a:tr h="456837">
                <a:tc>
                  <a:txBody>
                    <a:bodyPr/>
                    <a:lstStyle/>
                    <a:p>
                      <a:pPr marL="91440" algn="l" fontAlgn="ctr"/>
                      <a:endParaRPr lang="en-US" sz="1100" b="0" i="0" u="none" strike="noStrike">
                        <a:solidFill>
                          <a:srgbClr val="000000"/>
                        </a:solidFill>
                        <a:effectLst/>
                        <a:latin typeface="+mn-lt"/>
                      </a:endParaRP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14721717"/>
                  </a:ext>
                </a:extLst>
              </a:tr>
              <a:tr h="456837">
                <a:tc>
                  <a:txBody>
                    <a:bodyPr/>
                    <a:lstStyle/>
                    <a:p>
                      <a:pPr marL="91440" algn="l" fontAlgn="ctr"/>
                      <a:endParaRPr lang="en-US" sz="1100" b="0" i="0" u="none" strike="noStrike">
                        <a:solidFill>
                          <a:srgbClr val="000000"/>
                        </a:solidFill>
                        <a:effectLst/>
                        <a:latin typeface="+mn-lt"/>
                      </a:endParaRPr>
                    </a:p>
                  </a:txBody>
                  <a:tcPr marL="7225" marR="7225" marT="7225" marB="0" anchor="ctr">
                    <a:lnL>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91440" algn="l" fontAlgn="ctr"/>
                      <a:endParaRPr lang="en-US" sz="1100" b="0" i="0" u="none" strike="noStrike">
                        <a:solidFill>
                          <a:srgbClr val="000000"/>
                        </a:solidFill>
                        <a:effectLst/>
                        <a:latin typeface="+mn-lt"/>
                      </a:endParaRPr>
                    </a:p>
                  </a:txBody>
                  <a:tcPr marL="7225" marR="7225" marT="7225" marB="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mn-lt"/>
                      </a:endParaRPr>
                    </a:p>
                  </a:txBody>
                  <a:tcPr marL="7225" marR="7225" marT="7225" marB="0" anchor="b">
                    <a:lnL w="3175" cap="flat" cmpd="sng" algn="ctr">
                      <a:solidFill>
                        <a:schemeClr val="accent5"/>
                      </a:solidFill>
                      <a:prstDash val="solid"/>
                      <a:round/>
                      <a:headEnd type="none" w="med" len="med"/>
                      <a:tailEnd type="none" w="med" len="med"/>
                    </a:lnL>
                    <a:lnR>
                      <a:noFill/>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407905743"/>
                  </a:ext>
                </a:extLst>
              </a:tr>
              <a:tr h="456837">
                <a:tc>
                  <a:txBody>
                    <a:bodyPr/>
                    <a:lstStyle/>
                    <a:p>
                      <a:pPr algn="l" fontAlgn="ctr"/>
                      <a:r>
                        <a:rPr lang="en-US" sz="1100" b="1" i="0" u="none" strike="noStrike">
                          <a:solidFill>
                            <a:srgbClr val="000000"/>
                          </a:solidFill>
                          <a:effectLst/>
                          <a:latin typeface="+mn-lt"/>
                        </a:rPr>
                        <a:t>Total</a:t>
                      </a:r>
                    </a:p>
                  </a:txBody>
                  <a:tcPr marL="7225" marR="7225" marT="7225" marB="0" anchor="ctr">
                    <a:lnL>
                      <a:noFill/>
                    </a:lnL>
                    <a:lnR>
                      <a:noFill/>
                    </a:lnR>
                    <a:lnT w="3175" cap="flat" cmpd="sng" algn="ctr">
                      <a:solidFill>
                        <a:schemeClr val="accent5"/>
                      </a:solidFill>
                      <a:prstDash val="solid"/>
                      <a:round/>
                      <a:headEnd type="none" w="med" len="med"/>
                      <a:tailEnd type="none" w="med" len="med"/>
                    </a:lnT>
                    <a:lnB>
                      <a:noFill/>
                    </a:lnB>
                    <a:solidFill>
                      <a:srgbClr val="E7E6E6"/>
                    </a:solidFill>
                  </a:tcPr>
                </a:tc>
                <a:tc>
                  <a:txBody>
                    <a:bodyPr/>
                    <a:lstStyle/>
                    <a:p>
                      <a:pPr algn="l" fontAlgn="b"/>
                      <a:r>
                        <a:rPr lang="en-US" sz="1100" b="1" i="0" u="none" strike="noStrike">
                          <a:solidFill>
                            <a:srgbClr val="000000"/>
                          </a:solidFill>
                          <a:effectLst/>
                          <a:latin typeface="+mn-lt"/>
                        </a:rPr>
                        <a:t> </a:t>
                      </a:r>
                    </a:p>
                  </a:txBody>
                  <a:tcPr marL="7225" marR="7225" marT="7225" marB="0" anchor="b">
                    <a:lnL>
                      <a:noFill/>
                    </a:lnL>
                    <a:lnR>
                      <a:noFill/>
                    </a:lnR>
                    <a:lnT w="3175" cap="flat" cmpd="sng" algn="ctr">
                      <a:solidFill>
                        <a:schemeClr val="accent5"/>
                      </a:solidFill>
                      <a:prstDash val="solid"/>
                      <a:round/>
                      <a:headEnd type="none" w="med" len="med"/>
                      <a:tailEnd type="none" w="med" len="med"/>
                    </a:lnT>
                    <a:lnB>
                      <a:noFill/>
                    </a:lnB>
                    <a:solidFill>
                      <a:srgbClr val="E7E6E6"/>
                    </a:solidFill>
                  </a:tcPr>
                </a:tc>
                <a:tc>
                  <a:txBody>
                    <a:bodyPr/>
                    <a:lstStyle/>
                    <a:p>
                      <a:pPr algn="l" fontAlgn="b"/>
                      <a:r>
                        <a:rPr lang="en-US" sz="1100" b="1" i="0" u="none" strike="noStrike">
                          <a:solidFill>
                            <a:srgbClr val="000000"/>
                          </a:solidFill>
                          <a:effectLst/>
                          <a:latin typeface="+mn-lt"/>
                        </a:rPr>
                        <a:t> </a:t>
                      </a:r>
                    </a:p>
                  </a:txBody>
                  <a:tcPr marL="7225" marR="7225" marT="7225" marB="0" anchor="b">
                    <a:lnL>
                      <a:noFill/>
                    </a:lnL>
                    <a:lnR>
                      <a:noFill/>
                    </a:lnR>
                    <a:lnT w="3175" cap="flat" cmpd="sng" algn="ctr">
                      <a:solidFill>
                        <a:schemeClr val="accent5"/>
                      </a:solidFill>
                      <a:prstDash val="solid"/>
                      <a:round/>
                      <a:headEnd type="none" w="med" len="med"/>
                      <a:tailEnd type="none" w="med" len="med"/>
                    </a:lnT>
                    <a:lnB>
                      <a:noFill/>
                    </a:lnB>
                    <a:solidFill>
                      <a:srgbClr val="E7E6E6"/>
                    </a:solidFill>
                  </a:tcPr>
                </a:tc>
                <a:tc>
                  <a:txBody>
                    <a:bodyPr/>
                    <a:lstStyle/>
                    <a:p>
                      <a:pPr algn="ctr" fontAlgn="b"/>
                      <a:r>
                        <a:rPr lang="en-US" sz="1100" b="1" i="0" u="none" strike="noStrike">
                          <a:solidFill>
                            <a:srgbClr val="000000"/>
                          </a:solidFill>
                          <a:effectLst/>
                          <a:latin typeface="+mn-lt"/>
                        </a:rPr>
                        <a:t>12</a:t>
                      </a:r>
                    </a:p>
                  </a:txBody>
                  <a:tcPr marL="7225" marR="7225" marT="7225" marB="0" anchor="ctr">
                    <a:lnL>
                      <a:noFill/>
                    </a:lnL>
                    <a:lnR>
                      <a:noFill/>
                    </a:lnR>
                    <a:lnT w="3175" cap="flat" cmpd="sng" algn="ctr">
                      <a:solidFill>
                        <a:schemeClr val="accent5"/>
                      </a:solidFill>
                      <a:prstDash val="solid"/>
                      <a:round/>
                      <a:headEnd type="none" w="med" len="med"/>
                      <a:tailEnd type="none" w="med" len="med"/>
                    </a:lnT>
                    <a:lnB>
                      <a:noFill/>
                    </a:lnB>
                    <a:solidFill>
                      <a:srgbClr val="E7E6E6"/>
                    </a:solidFill>
                  </a:tcPr>
                </a:tc>
                <a:tc>
                  <a:txBody>
                    <a:bodyPr/>
                    <a:lstStyle/>
                    <a:p>
                      <a:pPr algn="ctr" fontAlgn="b"/>
                      <a:r>
                        <a:rPr lang="en-US" sz="1100" b="1" i="0" u="none" strike="noStrike">
                          <a:solidFill>
                            <a:srgbClr val="000000"/>
                          </a:solidFill>
                          <a:effectLst/>
                          <a:latin typeface="+mn-lt"/>
                        </a:rPr>
                        <a:t>10</a:t>
                      </a:r>
                    </a:p>
                  </a:txBody>
                  <a:tcPr marL="7225" marR="7225" marT="7225" marB="0" anchor="ctr">
                    <a:lnL>
                      <a:noFill/>
                    </a:lnL>
                    <a:lnR>
                      <a:noFill/>
                    </a:lnR>
                    <a:lnT w="3175" cap="flat" cmpd="sng" algn="ctr">
                      <a:solidFill>
                        <a:schemeClr val="accent5"/>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443224797"/>
                  </a:ext>
                </a:extLst>
              </a:tr>
            </a:tbl>
          </a:graphicData>
        </a:graphic>
      </p:graphicFrame>
      <p:sp>
        <p:nvSpPr>
          <p:cNvPr id="10" name="Rectangle 9">
            <a:extLst>
              <a:ext uri="{FF2B5EF4-FFF2-40B4-BE49-F238E27FC236}">
                <a16:creationId xmlns:a16="http://schemas.microsoft.com/office/drawing/2014/main" id="{3F4C502C-F576-44DD-B8B0-66DE71EFA7D1}"/>
              </a:ext>
            </a:extLst>
          </p:cNvPr>
          <p:cNvSpPr/>
          <p:nvPr/>
        </p:nvSpPr>
        <p:spPr>
          <a:xfrm>
            <a:off x="447675" y="4367284"/>
            <a:ext cx="11109913" cy="859809"/>
          </a:xfrm>
          <a:prstGeom prst="rect">
            <a:avLst/>
          </a:prstGeom>
          <a:solidFill>
            <a:srgbClr val="5BBB2B">
              <a:alpha val="25098"/>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a:solidFill>
                  <a:srgbClr val="000000"/>
                </a:solidFill>
                <a:latin typeface="Slack-Lato"/>
              </a:rPr>
              <a:t>Illustrative – spreadsheet template to be shared</a:t>
            </a:r>
          </a:p>
          <a:p>
            <a:pPr algn="ctr"/>
            <a:r>
              <a:rPr lang="en-US" sz="1600" i="1">
                <a:solidFill>
                  <a:srgbClr val="000000"/>
                </a:solidFill>
                <a:latin typeface="Slack-Lato"/>
              </a:rPr>
              <a:t>Workforce need intake form to be shared after the meeting. Please provide as much detail as possible before sharing back.</a:t>
            </a:r>
            <a:r>
              <a:rPr lang="en-US" sz="2800" i="1">
                <a:solidFill>
                  <a:srgbClr val="000000"/>
                </a:solidFill>
                <a:latin typeface="Slack-Lato"/>
              </a:rPr>
              <a:t>  </a:t>
            </a:r>
            <a:endParaRPr lang="en-US" sz="2800" i="1">
              <a:solidFill>
                <a:srgbClr val="000000"/>
              </a:solidFill>
            </a:endParaRPr>
          </a:p>
        </p:txBody>
      </p:sp>
      <p:sp>
        <p:nvSpPr>
          <p:cNvPr id="7" name="Textfeld 1">
            <a:extLst>
              <a:ext uri="{FF2B5EF4-FFF2-40B4-BE49-F238E27FC236}">
                <a16:creationId xmlns:a16="http://schemas.microsoft.com/office/drawing/2014/main" id="{E8499E76-699E-44CD-8937-C16C4C0658AA}"/>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1615404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2942880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4C. Workforce need support plan</a:t>
            </a:r>
          </a:p>
        </p:txBody>
      </p:sp>
      <p:sp>
        <p:nvSpPr>
          <p:cNvPr id="4" name="NavigationTriangle">
            <a:extLst>
              <a:ext uri="{FF2B5EF4-FFF2-40B4-BE49-F238E27FC236}">
                <a16:creationId xmlns:a16="http://schemas.microsoft.com/office/drawing/2014/main" id="{2974FE31-8F29-4D15-9A83-46F0BDA0F5E8}"/>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99B9865F-9A48-4A9F-BC96-158EF13D9C4E}"/>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4C</a:t>
            </a:r>
          </a:p>
        </p:txBody>
      </p:sp>
      <p:sp>
        <p:nvSpPr>
          <p:cNvPr id="9" name="Textfeld 1">
            <a:extLst>
              <a:ext uri="{FF2B5EF4-FFF2-40B4-BE49-F238E27FC236}">
                <a16:creationId xmlns:a16="http://schemas.microsoft.com/office/drawing/2014/main" id="{C0894117-EC54-4412-A6DC-ABF577E99C89}"/>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881345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0DF7CFDD-E908-4930-95A8-BB73F480F5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id="{0DF7CFDD-E908-4930-95A8-BB73F480F5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03" name="Table 4">
            <a:extLst>
              <a:ext uri="{FF2B5EF4-FFF2-40B4-BE49-F238E27FC236}">
                <a16:creationId xmlns:a16="http://schemas.microsoft.com/office/drawing/2014/main" id="{CF4FBAD1-6D01-424C-8338-78F470CC8AC8}"/>
              </a:ext>
            </a:extLst>
          </p:cNvPr>
          <p:cNvGraphicFramePr>
            <a:graphicFrameLocks noGrp="1"/>
          </p:cNvGraphicFramePr>
          <p:nvPr/>
        </p:nvGraphicFramePr>
        <p:xfrm>
          <a:off x="447674" y="2073412"/>
          <a:ext cx="11114929" cy="4381213"/>
        </p:xfrm>
        <a:graphic>
          <a:graphicData uri="http://schemas.openxmlformats.org/drawingml/2006/table">
            <a:tbl>
              <a:tblPr firstRow="1">
                <a:tableStyleId>{2D5ABB26-0587-4C30-8999-92F81FD0307C}</a:tableStyleId>
              </a:tblPr>
              <a:tblGrid>
                <a:gridCol w="2660737">
                  <a:extLst>
                    <a:ext uri="{9D8B030D-6E8A-4147-A177-3AD203B41FA5}">
                      <a16:colId xmlns:a16="http://schemas.microsoft.com/office/drawing/2014/main" val="1900538713"/>
                    </a:ext>
                  </a:extLst>
                </a:gridCol>
                <a:gridCol w="2379024">
                  <a:extLst>
                    <a:ext uri="{9D8B030D-6E8A-4147-A177-3AD203B41FA5}">
                      <a16:colId xmlns:a16="http://schemas.microsoft.com/office/drawing/2014/main" val="3520028257"/>
                    </a:ext>
                  </a:extLst>
                </a:gridCol>
                <a:gridCol w="2255978">
                  <a:extLst>
                    <a:ext uri="{9D8B030D-6E8A-4147-A177-3AD203B41FA5}">
                      <a16:colId xmlns:a16="http://schemas.microsoft.com/office/drawing/2014/main" val="2929062769"/>
                    </a:ext>
                  </a:extLst>
                </a:gridCol>
                <a:gridCol w="3819190">
                  <a:extLst>
                    <a:ext uri="{9D8B030D-6E8A-4147-A177-3AD203B41FA5}">
                      <a16:colId xmlns:a16="http://schemas.microsoft.com/office/drawing/2014/main" val="3561833722"/>
                    </a:ext>
                  </a:extLst>
                </a:gridCol>
              </a:tblGrid>
              <a:tr h="4139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Workforce need</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Number of positions</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Job types</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How the State can support</a:t>
                      </a:r>
                    </a:p>
                  </a:txBody>
                  <a:tcPr marL="45720" marR="45720" anchor="b">
                    <a:lnB w="9525">
                      <a:solidFill>
                        <a:srgbClr val="9A9A9A"/>
                      </a:solidFill>
                      <a:prstDash val="solid"/>
                    </a:lnB>
                    <a:noFill/>
                  </a:tcPr>
                </a:tc>
                <a:extLst>
                  <a:ext uri="{0D108BD9-81ED-4DB2-BD59-A6C34878D82A}">
                    <a16:rowId xmlns:a16="http://schemas.microsoft.com/office/drawing/2014/main" val="4276729819"/>
                  </a:ext>
                </a:extLst>
              </a:tr>
              <a:tr h="1777711">
                <a:tc>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Immediate Hiring</a:t>
                      </a: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Needs</a:t>
                      </a:r>
                      <a:endParaRPr lang="en-US" sz="1100" b="0" i="1" u="none">
                        <a:solidFill>
                          <a:schemeClr val="tx1"/>
                        </a:solidFill>
                        <a:latin typeface="+mn-lt"/>
                      </a:endParaRP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b="0" i="1" u="none">
                          <a:solidFill>
                            <a:schemeClr val="tx1"/>
                          </a:solidFill>
                          <a:latin typeface="+mn-lt"/>
                        </a:rPr>
                        <a:t>Individuals currently available in labor force with the right credentials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15</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Technicians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indent="0" algn="l" rtl="0" eaLnBrk="1" fontAlgn="auto" latinLnBrk="0" hangingPunct="1">
                        <a:lnSpc>
                          <a:spcPct val="100000"/>
                        </a:lnSpc>
                        <a:spcBef>
                          <a:spcPts val="0"/>
                        </a:spcBef>
                        <a:spcAft>
                          <a:spcPts val="200"/>
                        </a:spcAft>
                      </a:pPr>
                      <a:r>
                        <a:rPr lang="en-US" sz="1400" b="1" i="0" u="none">
                          <a:solidFill>
                            <a:schemeClr val="tx1"/>
                          </a:solidFill>
                          <a:latin typeface="+mn-lt"/>
                        </a:rPr>
                        <a:t>MassHire</a:t>
                      </a:r>
                    </a:p>
                    <a:p>
                      <a:pPr marL="324000" lvl="1" indent="-216000" algn="l" defTabSz="914400" rtl="0" eaLnBrk="1" fontAlgn="auto" latinLnBrk="0" hangingPunct="1">
                        <a:lnSpc>
                          <a:spcPct val="100000"/>
                        </a:lnSpc>
                        <a:spcBef>
                          <a:spcPts val="0"/>
                        </a:spcBef>
                        <a:spcAft>
                          <a:spcPts val="200"/>
                        </a:spcAft>
                        <a:buClr>
                          <a:schemeClr val="tx2"/>
                        </a:buClr>
                        <a:buFont typeface="Trebuchet MS" panose="020B0603020202020204" pitchFamily="34" charset="0"/>
                        <a:buChar char="•"/>
                      </a:pPr>
                      <a:r>
                        <a:rPr lang="en-US" sz="1400" b="0" i="0" u="none" strike="noStrike" kern="1200">
                          <a:solidFill>
                            <a:schemeClr val="tx1"/>
                          </a:solidFill>
                          <a:effectLst/>
                          <a:latin typeface="+mn-lt"/>
                        </a:rPr>
                        <a:t>UI profiles identified from ~500k UI claimants based on location, skills, &amp; previous experience</a:t>
                      </a:r>
                    </a:p>
                    <a:p>
                      <a:pPr marL="324000" lvl="1" indent="-216000" algn="l" defTabSz="914400" rtl="0" eaLnBrk="1" fontAlgn="auto" latinLnBrk="0" hangingPunct="1">
                        <a:lnSpc>
                          <a:spcPct val="100000"/>
                        </a:lnSpc>
                        <a:spcBef>
                          <a:spcPts val="0"/>
                        </a:spcBef>
                        <a:spcAft>
                          <a:spcPts val="200"/>
                        </a:spcAft>
                        <a:buClr>
                          <a:schemeClr val="tx2"/>
                        </a:buClr>
                        <a:buFont typeface="Trebuchet MS" panose="020B0603020202020204" pitchFamily="34" charset="0"/>
                        <a:buChar char="•"/>
                      </a:pPr>
                      <a:endParaRPr lang="en-US" sz="1400" b="0" i="0" u="none" strike="noStrike" kern="1200" baseline="30000">
                        <a:solidFill>
                          <a:schemeClr val="tx1"/>
                        </a:solidFill>
                        <a:effectLst/>
                        <a:latin typeface="+mn-lt"/>
                      </a:endParaRPr>
                    </a:p>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400" b="1" i="0" u="none" strike="noStrike" kern="1200">
                          <a:solidFill>
                            <a:srgbClr val="000000"/>
                          </a:solidFill>
                          <a:effectLst/>
                          <a:latin typeface="+mn-lt"/>
                        </a:rPr>
                        <a:t>Graduating trained students </a:t>
                      </a:r>
                      <a:r>
                        <a:rPr lang="en-US" sz="1400" b="0" i="0" u="none" strike="noStrike" kern="1200">
                          <a:solidFill>
                            <a:srgbClr val="000000"/>
                          </a:solidFill>
                          <a:effectLst/>
                          <a:latin typeface="+mn-lt"/>
                        </a:rPr>
                        <a:t>from CTE schools, community colleges, and training programs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15012287"/>
                  </a:ext>
                </a:extLst>
              </a:tr>
              <a:tr h="671109">
                <a:tc rowSpan="2">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Future Pipeline</a:t>
                      </a:r>
                      <a:endParaRPr lang="en-US" sz="1200" i="1"/>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i="1"/>
                        <a:t>Individuals with specific credentials not available in labor force today</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TBD</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Technicians</a:t>
                      </a:r>
                    </a:p>
                    <a:p>
                      <a:pPr marL="378000" lvl="1" indent="-252000" algn="l" defTabSz="914400" rtl="0" eaLnBrk="1" fontAlgn="auto" latinLnBrk="0" hangingPunct="1">
                        <a:lnSpc>
                          <a:spcPct val="100000"/>
                        </a:lnSpc>
                        <a:spcBef>
                          <a:spcPts val="0"/>
                        </a:spcBef>
                        <a:spcAft>
                          <a:spcPts val="200"/>
                        </a:spcAft>
                        <a:buClr>
                          <a:srgbClr val="00269E"/>
                        </a:buClr>
                        <a:buFont typeface="Trebuchet MS" panose="020B0603020202020204" pitchFamily="34" charset="0"/>
                        <a:buChar char="•"/>
                      </a:pPr>
                      <a:r>
                        <a:rPr lang="en-US" sz="1400" b="0" i="1" u="none">
                          <a:solidFill>
                            <a:srgbClr val="000000"/>
                          </a:solidFill>
                          <a:latin typeface="+mn-lt"/>
                        </a:rPr>
                        <a:t>~xx per quarter</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rowSpan="2">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1" i="0" u="none">
                          <a:solidFill>
                            <a:srgbClr val="000000"/>
                          </a:solidFill>
                          <a:latin typeface="+mn-lt"/>
                        </a:rPr>
                        <a:t>Education / training partners </a:t>
                      </a:r>
                      <a:r>
                        <a:rPr lang="en-US" sz="1400" b="0" i="0" u="none">
                          <a:solidFill>
                            <a:srgbClr val="000000"/>
                          </a:solidFill>
                          <a:latin typeface="+mn-lt"/>
                        </a:rPr>
                        <a:t>to partner with: </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Career/Voc. Tech. Edu. (CTE) Programs</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Community college programs</a:t>
                      </a:r>
                    </a:p>
                    <a:p>
                      <a:pPr marL="378000" marR="0" lvl="1" indent="-2520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u="none">
                          <a:solidFill>
                            <a:srgbClr val="000000"/>
                          </a:solidFill>
                          <a:latin typeface="+mn-lt"/>
                        </a:rPr>
                        <a:t>Private training partners</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12487155"/>
                  </a:ext>
                </a:extLst>
              </a:tr>
              <a:tr h="671109">
                <a:tc vMerge="1">
                  <a:txBody>
                    <a:bodyPr/>
                    <a:lstStyle/>
                    <a:p>
                      <a:endParaRPr lang="en-US"/>
                    </a:p>
                  </a:txBody>
                  <a:tcPr/>
                </a:tc>
                <a:tc vMerge="1">
                  <a:txBody>
                    <a:bodyPr/>
                    <a:lstStyle/>
                    <a:p>
                      <a:endParaRPr lang="en-US"/>
                    </a:p>
                  </a:txBody>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Quality</a:t>
                      </a:r>
                    </a:p>
                    <a:p>
                      <a:pPr marL="378000" lvl="1" indent="-252000" algn="l" defTabSz="914400" rtl="0" eaLnBrk="1" fontAlgn="auto" latinLnBrk="0" hangingPunct="1">
                        <a:lnSpc>
                          <a:spcPct val="100000"/>
                        </a:lnSpc>
                        <a:spcBef>
                          <a:spcPts val="0"/>
                        </a:spcBef>
                        <a:spcAft>
                          <a:spcPts val="200"/>
                        </a:spcAft>
                        <a:buClr>
                          <a:srgbClr val="00269E"/>
                        </a:buClr>
                        <a:buFont typeface="Trebuchet MS" panose="020B0603020202020204" pitchFamily="34" charset="0"/>
                        <a:buChar char="•"/>
                      </a:pPr>
                      <a:r>
                        <a:rPr lang="en-US" sz="1400" b="0" i="1" u="none">
                          <a:solidFill>
                            <a:srgbClr val="000000"/>
                          </a:solidFill>
                          <a:latin typeface="+mn-lt"/>
                        </a:rPr>
                        <a:t>~</a:t>
                      </a:r>
                      <a:r>
                        <a:rPr lang="en-US" sz="1400" b="0" i="1" u="none" err="1">
                          <a:solidFill>
                            <a:srgbClr val="000000"/>
                          </a:solidFill>
                          <a:latin typeface="+mn-lt"/>
                        </a:rPr>
                        <a:t>yy</a:t>
                      </a:r>
                      <a:r>
                        <a:rPr lang="en-US" sz="1400" b="0" i="1" u="none">
                          <a:solidFill>
                            <a:srgbClr val="000000"/>
                          </a:solidFill>
                          <a:latin typeface="+mn-lt"/>
                        </a:rPr>
                        <a:t> per quarter</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vMerge="1">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1" i="0" u="none">
                          <a:solidFill>
                            <a:srgbClr val="000000"/>
                          </a:solidFill>
                          <a:latin typeface="+mn-lt"/>
                        </a:rPr>
                        <a:t>Potential training partners </a:t>
                      </a:r>
                      <a:r>
                        <a:rPr lang="en-US" sz="1400" b="0" i="0" u="none">
                          <a:solidFill>
                            <a:srgbClr val="000000"/>
                          </a:solidFill>
                          <a:latin typeface="+mn-lt"/>
                        </a:rPr>
                        <a:t>include: </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Career/Voc. Tech. Edu. (CTE) Programs</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Center for Advanced Manufacturing</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err="1">
                          <a:solidFill>
                            <a:srgbClr val="000000"/>
                          </a:solidFill>
                          <a:latin typeface="+mn-lt"/>
                        </a:rPr>
                        <a:t>MassBioEd</a:t>
                      </a:r>
                      <a:endParaRPr lang="en-US" sz="2000" b="0">
                        <a:solidFill>
                          <a:srgbClr val="000000"/>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27442771"/>
                  </a:ext>
                </a:extLst>
              </a:tr>
              <a:tr h="821639">
                <a:tc>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Incumbent Upskilling</a:t>
                      </a: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i="1"/>
                        <a:t>Current employees fill new roles through training</a:t>
                      </a:r>
                      <a:endParaRPr lang="en-US" sz="1400" b="0" i="0" u="none">
                        <a:solidFill>
                          <a:schemeClr val="tx2"/>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TBD</a:t>
                      </a: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a:spcAft>
                          <a:spcPts val="200"/>
                        </a:spcAft>
                      </a:pPr>
                      <a:endParaRPr lang="en-US" sz="1400" b="0" i="1" u="none">
                        <a:solidFill>
                          <a:schemeClr val="tx1"/>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rgbClr val="000000"/>
                          </a:solidFill>
                          <a:latin typeface="+mn-lt"/>
                        </a:rPr>
                        <a:t>Fund training programs for current employees through the </a:t>
                      </a:r>
                      <a:r>
                        <a:rPr lang="en-US" sz="1400" b="1" i="0" u="none">
                          <a:solidFill>
                            <a:srgbClr val="000000"/>
                          </a:solidFill>
                          <a:latin typeface="+mn-lt"/>
                        </a:rPr>
                        <a:t>Workforce Training Fund Program </a:t>
                      </a:r>
                    </a:p>
                  </a:txBody>
                  <a:tcPr marL="45720" marR="45720" anchor="ctr">
                    <a:lnT w="9525" cap="flat" cmpd="sng" algn="ctr">
                      <a:solidFill>
                        <a:schemeClr val="bg1">
                          <a:lumMod val="65000"/>
                        </a:schemeClr>
                      </a:solidFill>
                      <a:prstDash val="sysDot"/>
                      <a:round/>
                      <a:headEnd type="none" w="med" len="med"/>
                      <a:tailEnd type="none" w="med" len="med"/>
                    </a:lnT>
                    <a:noFill/>
                  </a:tcPr>
                </a:tc>
                <a:extLst>
                  <a:ext uri="{0D108BD9-81ED-4DB2-BD59-A6C34878D82A}">
                    <a16:rowId xmlns:a16="http://schemas.microsoft.com/office/drawing/2014/main" val="2024770616"/>
                  </a:ext>
                </a:extLst>
              </a:tr>
            </a:tbl>
          </a:graphicData>
        </a:graphic>
      </p:graphicFrame>
      <p:sp>
        <p:nvSpPr>
          <p:cNvPr id="14" name="Title 13">
            <a:extLst>
              <a:ext uri="{FF2B5EF4-FFF2-40B4-BE49-F238E27FC236}">
                <a16:creationId xmlns:a16="http://schemas.microsoft.com/office/drawing/2014/main" id="{C42DF239-0405-408C-8329-A56B114848AE}"/>
              </a:ext>
            </a:extLst>
          </p:cNvPr>
          <p:cNvSpPr>
            <a:spLocks noGrp="1"/>
          </p:cNvSpPr>
          <p:nvPr>
            <p:ph type="title"/>
          </p:nvPr>
        </p:nvSpPr>
        <p:spPr>
          <a:xfrm>
            <a:off x="457200" y="537709"/>
            <a:ext cx="10021542" cy="664797"/>
          </a:xfrm>
        </p:spPr>
        <p:txBody>
          <a:bodyPr vert="horz"/>
          <a:lstStyle/>
          <a:p>
            <a:r>
              <a:rPr lang="de-DE"/>
              <a:t>Using your completed </a:t>
            </a:r>
            <a:r>
              <a:rPr lang="en-US"/>
              <a:t>workforce need intake form</a:t>
            </a:r>
            <a:r>
              <a:rPr lang="de-DE"/>
              <a:t>, </a:t>
            </a:r>
            <a:r>
              <a:rPr lang="en-US"/>
              <a:t>your Market Maker / industry partner will determine your best support options</a:t>
            </a:r>
            <a:endParaRPr lang="de-DE"/>
          </a:p>
        </p:txBody>
      </p:sp>
      <p:sp>
        <p:nvSpPr>
          <p:cNvPr id="52" name="Oval 20">
            <a:extLst>
              <a:ext uri="{FF2B5EF4-FFF2-40B4-BE49-F238E27FC236}">
                <a16:creationId xmlns:a16="http://schemas.microsoft.com/office/drawing/2014/main" id="{C90E9087-CDB2-46D6-9111-178B03D6FCC0}"/>
              </a:ext>
            </a:extLst>
          </p:cNvPr>
          <p:cNvSpPr>
            <a:spLocks noChangeAspect="1" noChangeArrowheads="1"/>
          </p:cNvSpPr>
          <p:nvPr/>
        </p:nvSpPr>
        <p:spPr bwMode="auto">
          <a:xfrm>
            <a:off x="447674" y="3200621"/>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1</a:t>
            </a:r>
          </a:p>
        </p:txBody>
      </p:sp>
      <p:sp>
        <p:nvSpPr>
          <p:cNvPr id="54" name="Oval 20">
            <a:extLst>
              <a:ext uri="{FF2B5EF4-FFF2-40B4-BE49-F238E27FC236}">
                <a16:creationId xmlns:a16="http://schemas.microsoft.com/office/drawing/2014/main" id="{641CB9B8-AD55-4F22-A5E9-BE62E2DAD202}"/>
              </a:ext>
            </a:extLst>
          </p:cNvPr>
          <p:cNvSpPr>
            <a:spLocks noChangeAspect="1" noChangeArrowheads="1"/>
          </p:cNvSpPr>
          <p:nvPr/>
        </p:nvSpPr>
        <p:spPr bwMode="auto">
          <a:xfrm>
            <a:off x="447674" y="4773430"/>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2</a:t>
            </a:r>
          </a:p>
        </p:txBody>
      </p:sp>
      <p:sp>
        <p:nvSpPr>
          <p:cNvPr id="55" name="Oval 20">
            <a:extLst>
              <a:ext uri="{FF2B5EF4-FFF2-40B4-BE49-F238E27FC236}">
                <a16:creationId xmlns:a16="http://schemas.microsoft.com/office/drawing/2014/main" id="{D0E1BCBB-0A98-4D7D-B4C8-B41FCA43CE4E}"/>
              </a:ext>
            </a:extLst>
          </p:cNvPr>
          <p:cNvSpPr>
            <a:spLocks noChangeAspect="1" noChangeArrowheads="1"/>
          </p:cNvSpPr>
          <p:nvPr/>
        </p:nvSpPr>
        <p:spPr bwMode="auto">
          <a:xfrm>
            <a:off x="447674" y="5855358"/>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3</a:t>
            </a:r>
          </a:p>
        </p:txBody>
      </p:sp>
      <p:sp>
        <p:nvSpPr>
          <p:cNvPr id="10" name="Rectangle 9">
            <a:extLst>
              <a:ext uri="{FF2B5EF4-FFF2-40B4-BE49-F238E27FC236}">
                <a16:creationId xmlns:a16="http://schemas.microsoft.com/office/drawing/2014/main" id="{6AEA5C33-46DC-42FD-B67F-D917D8992858}"/>
              </a:ext>
            </a:extLst>
          </p:cNvPr>
          <p:cNvSpPr/>
          <p:nvPr/>
        </p:nvSpPr>
        <p:spPr>
          <a:xfrm>
            <a:off x="450555" y="1238242"/>
            <a:ext cx="11109913" cy="781645"/>
          </a:xfrm>
          <a:prstGeom prst="rect">
            <a:avLst/>
          </a:prstGeom>
          <a:solidFill>
            <a:srgbClr val="5BBB2B">
              <a:alpha val="25098"/>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a:solidFill>
                  <a:srgbClr val="000000"/>
                </a:solidFill>
                <a:latin typeface="Slack-Lato"/>
              </a:rPr>
              <a:t>Illustrative - Template to be populated by your Market Maker</a:t>
            </a:r>
          </a:p>
        </p:txBody>
      </p:sp>
      <p:sp>
        <p:nvSpPr>
          <p:cNvPr id="12" name="Textfeld 1">
            <a:extLst>
              <a:ext uri="{FF2B5EF4-FFF2-40B4-BE49-F238E27FC236}">
                <a16:creationId xmlns:a16="http://schemas.microsoft.com/office/drawing/2014/main" id="{6E56B0A5-ACFB-41B7-9FDF-C9551468229A}"/>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 For Industry Partner</a:t>
            </a:r>
          </a:p>
        </p:txBody>
      </p:sp>
    </p:spTree>
    <p:extLst>
      <p:ext uri="{BB962C8B-B14F-4D97-AF65-F5344CB8AC3E}">
        <p14:creationId xmlns:p14="http://schemas.microsoft.com/office/powerpoint/2010/main" val="2008422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0DF7CFDD-E908-4930-95A8-BB73F480F5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id="{0DF7CFDD-E908-4930-95A8-BB73F480F5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03" name="Table 4">
            <a:extLst>
              <a:ext uri="{FF2B5EF4-FFF2-40B4-BE49-F238E27FC236}">
                <a16:creationId xmlns:a16="http://schemas.microsoft.com/office/drawing/2014/main" id="{CF4FBAD1-6D01-424C-8338-78F470CC8AC8}"/>
              </a:ext>
            </a:extLst>
          </p:cNvPr>
          <p:cNvGraphicFramePr>
            <a:graphicFrameLocks noGrp="1"/>
          </p:cNvGraphicFramePr>
          <p:nvPr/>
        </p:nvGraphicFramePr>
        <p:xfrm>
          <a:off x="447674" y="2073412"/>
          <a:ext cx="11114929" cy="4381213"/>
        </p:xfrm>
        <a:graphic>
          <a:graphicData uri="http://schemas.openxmlformats.org/drawingml/2006/table">
            <a:tbl>
              <a:tblPr firstRow="1">
                <a:tableStyleId>{2D5ABB26-0587-4C30-8999-92F81FD0307C}</a:tableStyleId>
              </a:tblPr>
              <a:tblGrid>
                <a:gridCol w="2660737">
                  <a:extLst>
                    <a:ext uri="{9D8B030D-6E8A-4147-A177-3AD203B41FA5}">
                      <a16:colId xmlns:a16="http://schemas.microsoft.com/office/drawing/2014/main" val="1900538713"/>
                    </a:ext>
                  </a:extLst>
                </a:gridCol>
                <a:gridCol w="2379024">
                  <a:extLst>
                    <a:ext uri="{9D8B030D-6E8A-4147-A177-3AD203B41FA5}">
                      <a16:colId xmlns:a16="http://schemas.microsoft.com/office/drawing/2014/main" val="3520028257"/>
                    </a:ext>
                  </a:extLst>
                </a:gridCol>
                <a:gridCol w="2255978">
                  <a:extLst>
                    <a:ext uri="{9D8B030D-6E8A-4147-A177-3AD203B41FA5}">
                      <a16:colId xmlns:a16="http://schemas.microsoft.com/office/drawing/2014/main" val="2929062769"/>
                    </a:ext>
                  </a:extLst>
                </a:gridCol>
                <a:gridCol w="3819190">
                  <a:extLst>
                    <a:ext uri="{9D8B030D-6E8A-4147-A177-3AD203B41FA5}">
                      <a16:colId xmlns:a16="http://schemas.microsoft.com/office/drawing/2014/main" val="3561833722"/>
                    </a:ext>
                  </a:extLst>
                </a:gridCol>
              </a:tblGrid>
              <a:tr h="4139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Workforce need</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Number of positions</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Job types</a:t>
                      </a:r>
                    </a:p>
                  </a:txBody>
                  <a:tcPr marL="45720" marR="45720" anchor="b">
                    <a:lnB w="9525">
                      <a:solidFill>
                        <a:srgbClr val="9A9A9A"/>
                      </a:solidFill>
                      <a:prstDash val="soli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a:solidFill>
                            <a:schemeClr val="tx2"/>
                          </a:solidFill>
                          <a:latin typeface="+mn-lt"/>
                        </a:rPr>
                        <a:t>How the State can support</a:t>
                      </a:r>
                    </a:p>
                  </a:txBody>
                  <a:tcPr marL="45720" marR="45720" anchor="b">
                    <a:lnB w="9525">
                      <a:solidFill>
                        <a:srgbClr val="9A9A9A"/>
                      </a:solidFill>
                      <a:prstDash val="solid"/>
                    </a:lnB>
                    <a:noFill/>
                  </a:tcPr>
                </a:tc>
                <a:extLst>
                  <a:ext uri="{0D108BD9-81ED-4DB2-BD59-A6C34878D82A}">
                    <a16:rowId xmlns:a16="http://schemas.microsoft.com/office/drawing/2014/main" val="4276729819"/>
                  </a:ext>
                </a:extLst>
              </a:tr>
              <a:tr h="1777711">
                <a:tc>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Immediate Hiring</a:t>
                      </a: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Needs</a:t>
                      </a:r>
                      <a:endParaRPr lang="en-US" sz="1100" b="0" i="1" u="none">
                        <a:solidFill>
                          <a:schemeClr val="tx1"/>
                        </a:solidFill>
                        <a:latin typeface="+mn-lt"/>
                      </a:endParaRP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b="0" i="1" u="none">
                          <a:solidFill>
                            <a:schemeClr val="tx1"/>
                          </a:solidFill>
                          <a:latin typeface="+mn-lt"/>
                        </a:rPr>
                        <a:t>Individuals currently available in labor force with the right credentials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15</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Technicians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0" indent="0" algn="l" rtl="0" eaLnBrk="1" fontAlgn="auto" latinLnBrk="0" hangingPunct="1">
                        <a:lnSpc>
                          <a:spcPct val="100000"/>
                        </a:lnSpc>
                        <a:spcBef>
                          <a:spcPts val="0"/>
                        </a:spcBef>
                        <a:spcAft>
                          <a:spcPts val="200"/>
                        </a:spcAft>
                      </a:pPr>
                      <a:r>
                        <a:rPr lang="en-US" sz="1400" b="1" i="0" u="none">
                          <a:solidFill>
                            <a:schemeClr val="tx1"/>
                          </a:solidFill>
                          <a:latin typeface="+mn-lt"/>
                        </a:rPr>
                        <a:t>MassHire</a:t>
                      </a:r>
                    </a:p>
                    <a:p>
                      <a:pPr marL="324000" lvl="1" indent="-216000" algn="l" defTabSz="914400" rtl="0" eaLnBrk="1" fontAlgn="auto" latinLnBrk="0" hangingPunct="1">
                        <a:lnSpc>
                          <a:spcPct val="100000"/>
                        </a:lnSpc>
                        <a:spcBef>
                          <a:spcPts val="0"/>
                        </a:spcBef>
                        <a:spcAft>
                          <a:spcPts val="200"/>
                        </a:spcAft>
                        <a:buClr>
                          <a:schemeClr val="tx2"/>
                        </a:buClr>
                        <a:buFont typeface="Trebuchet MS" panose="020B0603020202020204" pitchFamily="34" charset="0"/>
                        <a:buChar char="•"/>
                      </a:pPr>
                      <a:r>
                        <a:rPr lang="en-US" sz="1400" b="0" i="0" u="none" strike="noStrike" kern="1200">
                          <a:solidFill>
                            <a:schemeClr val="tx1"/>
                          </a:solidFill>
                          <a:effectLst/>
                          <a:latin typeface="+mn-lt"/>
                        </a:rPr>
                        <a:t>UI profiles identified from ~500k UI claimants based on location, skills, &amp; previous experience</a:t>
                      </a:r>
                    </a:p>
                    <a:p>
                      <a:pPr marL="324000" lvl="1" indent="-216000" algn="l" defTabSz="914400" rtl="0" eaLnBrk="1" fontAlgn="auto" latinLnBrk="0" hangingPunct="1">
                        <a:lnSpc>
                          <a:spcPct val="100000"/>
                        </a:lnSpc>
                        <a:spcBef>
                          <a:spcPts val="0"/>
                        </a:spcBef>
                        <a:spcAft>
                          <a:spcPts val="200"/>
                        </a:spcAft>
                        <a:buClr>
                          <a:schemeClr val="tx2"/>
                        </a:buClr>
                        <a:buFont typeface="Trebuchet MS" panose="020B0603020202020204" pitchFamily="34" charset="0"/>
                        <a:buChar char="•"/>
                      </a:pPr>
                      <a:endParaRPr lang="en-US" sz="1400" b="0" i="0" u="none" strike="noStrike" kern="1200" baseline="30000">
                        <a:solidFill>
                          <a:schemeClr val="tx1"/>
                        </a:solidFill>
                        <a:effectLst/>
                        <a:latin typeface="+mn-lt"/>
                      </a:endParaRPr>
                    </a:p>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400" b="1" i="0" u="none" strike="noStrike" kern="1200">
                          <a:solidFill>
                            <a:srgbClr val="000000"/>
                          </a:solidFill>
                          <a:effectLst/>
                          <a:latin typeface="+mn-lt"/>
                        </a:rPr>
                        <a:t>Graduating trained students </a:t>
                      </a:r>
                      <a:r>
                        <a:rPr lang="en-US" sz="1400" b="0" i="0" u="none" strike="noStrike" kern="1200">
                          <a:solidFill>
                            <a:srgbClr val="000000"/>
                          </a:solidFill>
                          <a:effectLst/>
                          <a:latin typeface="+mn-lt"/>
                        </a:rPr>
                        <a:t>from CTE schools, community colleges, and training programs</a:t>
                      </a:r>
                    </a:p>
                  </a:txBody>
                  <a:tcPr marL="45720" marR="45720" anchor="ctr">
                    <a:lnT w="9525">
                      <a:solidFill>
                        <a:srgbClr val="9A9A9A"/>
                      </a:solidFill>
                      <a:prstDash val="soli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15012287"/>
                  </a:ext>
                </a:extLst>
              </a:tr>
              <a:tr h="671109">
                <a:tc rowSpan="2">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Future Pipeline</a:t>
                      </a:r>
                      <a:endParaRPr lang="en-US" sz="1200" i="1"/>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i="1"/>
                        <a:t>Individuals with specific credentials not available in labor force today</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TBD</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Technicians</a:t>
                      </a:r>
                    </a:p>
                    <a:p>
                      <a:pPr marL="378000" lvl="1" indent="-252000" algn="l" defTabSz="914400" rtl="0" eaLnBrk="1" fontAlgn="auto" latinLnBrk="0" hangingPunct="1">
                        <a:lnSpc>
                          <a:spcPct val="100000"/>
                        </a:lnSpc>
                        <a:spcBef>
                          <a:spcPts val="0"/>
                        </a:spcBef>
                        <a:spcAft>
                          <a:spcPts val="200"/>
                        </a:spcAft>
                        <a:buClr>
                          <a:srgbClr val="00269E"/>
                        </a:buClr>
                        <a:buFont typeface="Trebuchet MS" panose="020B0603020202020204" pitchFamily="34" charset="0"/>
                        <a:buChar char="•"/>
                      </a:pPr>
                      <a:r>
                        <a:rPr lang="en-US" sz="1400" b="0" i="1" u="none">
                          <a:solidFill>
                            <a:srgbClr val="000000"/>
                          </a:solidFill>
                          <a:latin typeface="+mn-lt"/>
                        </a:rPr>
                        <a:t>~xx per quarter</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rowSpan="2">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1" i="0" u="none">
                          <a:solidFill>
                            <a:srgbClr val="000000"/>
                          </a:solidFill>
                          <a:latin typeface="+mn-lt"/>
                        </a:rPr>
                        <a:t>Education / training partners </a:t>
                      </a:r>
                      <a:r>
                        <a:rPr lang="en-US" sz="1400" b="0" i="0" u="none">
                          <a:solidFill>
                            <a:srgbClr val="000000"/>
                          </a:solidFill>
                          <a:latin typeface="+mn-lt"/>
                        </a:rPr>
                        <a:t>to partner with: </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Career/Voc. Tech. Edu. (CTE) Programs</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Community college programs</a:t>
                      </a:r>
                    </a:p>
                    <a:p>
                      <a:pPr marL="378000" marR="0" lvl="1" indent="-2520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u="none">
                          <a:solidFill>
                            <a:srgbClr val="000000"/>
                          </a:solidFill>
                          <a:latin typeface="+mn-lt"/>
                        </a:rPr>
                        <a:t>Private training partners</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12487155"/>
                  </a:ext>
                </a:extLst>
              </a:tr>
              <a:tr h="671109">
                <a:tc vMerge="1">
                  <a:txBody>
                    <a:bodyPr/>
                    <a:lstStyle/>
                    <a:p>
                      <a:endParaRPr lang="en-US"/>
                    </a:p>
                  </a:txBody>
                  <a:tcPr/>
                </a:tc>
                <a:tc vMerge="1">
                  <a:txBody>
                    <a:bodyPr/>
                    <a:lstStyle/>
                    <a:p>
                      <a:endParaRPr lang="en-US"/>
                    </a:p>
                  </a:txBody>
                  <a:tcPr/>
                </a:tc>
                <a:tc>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0" i="1" u="none">
                          <a:solidFill>
                            <a:schemeClr val="tx1"/>
                          </a:solidFill>
                          <a:latin typeface="+mn-lt"/>
                        </a:rPr>
                        <a:t>Example: Quality</a:t>
                      </a:r>
                    </a:p>
                    <a:p>
                      <a:pPr marL="378000" lvl="1" indent="-252000" algn="l" defTabSz="914400" rtl="0" eaLnBrk="1" fontAlgn="auto" latinLnBrk="0" hangingPunct="1">
                        <a:lnSpc>
                          <a:spcPct val="100000"/>
                        </a:lnSpc>
                        <a:spcBef>
                          <a:spcPts val="0"/>
                        </a:spcBef>
                        <a:spcAft>
                          <a:spcPts val="200"/>
                        </a:spcAft>
                        <a:buClr>
                          <a:srgbClr val="00269E"/>
                        </a:buClr>
                        <a:buFont typeface="Trebuchet MS" panose="020B0603020202020204" pitchFamily="34" charset="0"/>
                        <a:buChar char="•"/>
                      </a:pPr>
                      <a:r>
                        <a:rPr lang="en-US" sz="1400" b="0" i="1" u="none">
                          <a:solidFill>
                            <a:srgbClr val="000000"/>
                          </a:solidFill>
                          <a:latin typeface="+mn-lt"/>
                        </a:rPr>
                        <a:t>~</a:t>
                      </a:r>
                      <a:r>
                        <a:rPr lang="en-US" sz="1400" b="0" i="1" u="none" err="1">
                          <a:solidFill>
                            <a:srgbClr val="000000"/>
                          </a:solidFill>
                          <a:latin typeface="+mn-lt"/>
                        </a:rPr>
                        <a:t>yy</a:t>
                      </a:r>
                      <a:r>
                        <a:rPr lang="en-US" sz="1400" b="0" i="1" u="none">
                          <a:solidFill>
                            <a:srgbClr val="000000"/>
                          </a:solidFill>
                          <a:latin typeface="+mn-lt"/>
                        </a:rPr>
                        <a:t> per quarter</a:t>
                      </a: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vMerge="1">
                  <a:txBody>
                    <a:bodyPr/>
                    <a:lstStyle/>
                    <a:p>
                      <a:pPr marL="0" lvl="0" indent="0" algn="l" defTabSz="914400" rtl="0" eaLnBrk="1" fontAlgn="auto" latinLnBrk="0" hangingPunct="1">
                        <a:lnSpc>
                          <a:spcPct val="100000"/>
                        </a:lnSpc>
                        <a:spcBef>
                          <a:spcPts val="0"/>
                        </a:spcBef>
                        <a:spcAft>
                          <a:spcPts val="200"/>
                        </a:spcAft>
                        <a:buClrTx/>
                        <a:buFont typeface="Trebuchet MS" panose="020B0603020202020204" pitchFamily="34" charset="0"/>
                        <a:buChar char="​"/>
                      </a:pPr>
                      <a:r>
                        <a:rPr lang="en-US" sz="1400" b="1" i="0" u="none">
                          <a:solidFill>
                            <a:srgbClr val="000000"/>
                          </a:solidFill>
                          <a:latin typeface="+mn-lt"/>
                        </a:rPr>
                        <a:t>Potential training partners </a:t>
                      </a:r>
                      <a:r>
                        <a:rPr lang="en-US" sz="1400" b="0" i="0" u="none">
                          <a:solidFill>
                            <a:srgbClr val="000000"/>
                          </a:solidFill>
                          <a:latin typeface="+mn-lt"/>
                        </a:rPr>
                        <a:t>include: </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Career/Voc. Tech. Edu. (CTE) Programs</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a:solidFill>
                            <a:srgbClr val="000000"/>
                          </a:solidFill>
                          <a:latin typeface="+mn-lt"/>
                        </a:rPr>
                        <a:t>Center for Advanced Manufacturing</a:t>
                      </a:r>
                    </a:p>
                    <a:p>
                      <a:pPr marL="378000" lvl="1" indent="-252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400" b="0" i="0" u="none" err="1">
                          <a:solidFill>
                            <a:srgbClr val="000000"/>
                          </a:solidFill>
                          <a:latin typeface="+mn-lt"/>
                        </a:rPr>
                        <a:t>MassBioEd</a:t>
                      </a:r>
                      <a:endParaRPr lang="en-US" sz="2000" b="0">
                        <a:solidFill>
                          <a:srgbClr val="000000"/>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27442771"/>
                  </a:ext>
                </a:extLst>
              </a:tr>
              <a:tr h="821639">
                <a:tc>
                  <a:txBody>
                    <a:bodyPr/>
                    <a:lstStyle/>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chemeClr val="tx2"/>
                          </a:solidFill>
                          <a:latin typeface="+mn-lt"/>
                        </a:rPr>
                        <a:t>Incumbent Upskilling</a:t>
                      </a:r>
                    </a:p>
                    <a:p>
                      <a:pPr marL="640080" marR="0" lvl="0" indent="0" algn="l" defTabSz="914400" rtl="0" eaLnBrk="1" fontAlgn="auto" latinLnBrk="0" hangingPunct="1">
                        <a:lnSpc>
                          <a:spcPct val="100000"/>
                        </a:lnSpc>
                        <a:spcBef>
                          <a:spcPts val="0"/>
                        </a:spcBef>
                        <a:spcAft>
                          <a:spcPts val="200"/>
                        </a:spcAft>
                        <a:buClrTx/>
                        <a:buSzTx/>
                        <a:buFontTx/>
                        <a:buNone/>
                        <a:tabLst/>
                        <a:defRPr/>
                      </a:pPr>
                      <a:r>
                        <a:rPr lang="en-US" sz="1100" i="1"/>
                        <a:t>Current employees fill new roles through training</a:t>
                      </a:r>
                      <a:endParaRPr lang="en-US" sz="1400" b="0" i="0" u="none">
                        <a:solidFill>
                          <a:schemeClr val="tx2"/>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a:solidFill>
                            <a:schemeClr val="tx1"/>
                          </a:solidFill>
                          <a:latin typeface="+mn-lt"/>
                        </a:rPr>
                        <a:t>TBD</a:t>
                      </a: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a:spcAft>
                          <a:spcPts val="200"/>
                        </a:spcAft>
                      </a:pPr>
                      <a:endParaRPr lang="en-US" sz="1400" b="0" i="1" u="none">
                        <a:solidFill>
                          <a:schemeClr val="tx1"/>
                        </a:solidFill>
                        <a:latin typeface="+mn-lt"/>
                      </a:endParaRPr>
                    </a:p>
                  </a:txBody>
                  <a:tcPr marL="45720" marR="45720" anchor="ctr">
                    <a:lnT w="9525" cap="flat" cmpd="sng" algn="ctr">
                      <a:solidFill>
                        <a:schemeClr val="bg1">
                          <a:lumMod val="65000"/>
                        </a:schemeClr>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400" b="0" i="0" u="none">
                          <a:solidFill>
                            <a:srgbClr val="000000"/>
                          </a:solidFill>
                          <a:latin typeface="+mn-lt"/>
                        </a:rPr>
                        <a:t>Fund training programs for current employees through the </a:t>
                      </a:r>
                      <a:r>
                        <a:rPr lang="en-US" sz="1400" b="1" i="0" u="none">
                          <a:solidFill>
                            <a:srgbClr val="000000"/>
                          </a:solidFill>
                          <a:latin typeface="+mn-lt"/>
                        </a:rPr>
                        <a:t>Workforce Training Fund Program </a:t>
                      </a:r>
                    </a:p>
                  </a:txBody>
                  <a:tcPr marL="45720" marR="45720" anchor="ctr">
                    <a:lnT w="9525" cap="flat" cmpd="sng" algn="ctr">
                      <a:solidFill>
                        <a:schemeClr val="bg1">
                          <a:lumMod val="65000"/>
                        </a:schemeClr>
                      </a:solidFill>
                      <a:prstDash val="sysDot"/>
                      <a:round/>
                      <a:headEnd type="none" w="med" len="med"/>
                      <a:tailEnd type="none" w="med" len="med"/>
                    </a:lnT>
                    <a:noFill/>
                  </a:tcPr>
                </a:tc>
                <a:extLst>
                  <a:ext uri="{0D108BD9-81ED-4DB2-BD59-A6C34878D82A}">
                    <a16:rowId xmlns:a16="http://schemas.microsoft.com/office/drawing/2014/main" val="2024770616"/>
                  </a:ext>
                </a:extLst>
              </a:tr>
            </a:tbl>
          </a:graphicData>
        </a:graphic>
      </p:graphicFrame>
      <p:sp>
        <p:nvSpPr>
          <p:cNvPr id="14" name="Title 13">
            <a:extLst>
              <a:ext uri="{FF2B5EF4-FFF2-40B4-BE49-F238E27FC236}">
                <a16:creationId xmlns:a16="http://schemas.microsoft.com/office/drawing/2014/main" id="{C42DF239-0405-408C-8329-A56B114848AE}"/>
              </a:ext>
            </a:extLst>
          </p:cNvPr>
          <p:cNvSpPr>
            <a:spLocks noGrp="1"/>
          </p:cNvSpPr>
          <p:nvPr>
            <p:ph type="title"/>
          </p:nvPr>
        </p:nvSpPr>
        <p:spPr>
          <a:xfrm>
            <a:off x="457200" y="537709"/>
            <a:ext cx="10021542" cy="664797"/>
          </a:xfrm>
        </p:spPr>
        <p:txBody>
          <a:bodyPr vert="horz"/>
          <a:lstStyle/>
          <a:p>
            <a:r>
              <a:rPr lang="de-DE"/>
              <a:t>Using your completed </a:t>
            </a:r>
            <a:r>
              <a:rPr lang="en-US"/>
              <a:t>workforce need intake form</a:t>
            </a:r>
            <a:r>
              <a:rPr lang="de-DE"/>
              <a:t>, </a:t>
            </a:r>
            <a:r>
              <a:rPr lang="en-US"/>
              <a:t>your Market Maker / industry partner will determine your best support options</a:t>
            </a:r>
            <a:endParaRPr lang="de-DE"/>
          </a:p>
        </p:txBody>
      </p:sp>
      <p:sp>
        <p:nvSpPr>
          <p:cNvPr id="52" name="Oval 20">
            <a:extLst>
              <a:ext uri="{FF2B5EF4-FFF2-40B4-BE49-F238E27FC236}">
                <a16:creationId xmlns:a16="http://schemas.microsoft.com/office/drawing/2014/main" id="{C90E9087-CDB2-46D6-9111-178B03D6FCC0}"/>
              </a:ext>
            </a:extLst>
          </p:cNvPr>
          <p:cNvSpPr>
            <a:spLocks noChangeAspect="1" noChangeArrowheads="1"/>
          </p:cNvSpPr>
          <p:nvPr/>
        </p:nvSpPr>
        <p:spPr bwMode="auto">
          <a:xfrm>
            <a:off x="447674" y="3200621"/>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1</a:t>
            </a:r>
          </a:p>
        </p:txBody>
      </p:sp>
      <p:sp>
        <p:nvSpPr>
          <p:cNvPr id="54" name="Oval 20">
            <a:extLst>
              <a:ext uri="{FF2B5EF4-FFF2-40B4-BE49-F238E27FC236}">
                <a16:creationId xmlns:a16="http://schemas.microsoft.com/office/drawing/2014/main" id="{641CB9B8-AD55-4F22-A5E9-BE62E2DAD202}"/>
              </a:ext>
            </a:extLst>
          </p:cNvPr>
          <p:cNvSpPr>
            <a:spLocks noChangeAspect="1" noChangeArrowheads="1"/>
          </p:cNvSpPr>
          <p:nvPr/>
        </p:nvSpPr>
        <p:spPr bwMode="auto">
          <a:xfrm>
            <a:off x="447674" y="4773430"/>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2</a:t>
            </a:r>
          </a:p>
        </p:txBody>
      </p:sp>
      <p:sp>
        <p:nvSpPr>
          <p:cNvPr id="55" name="Oval 20">
            <a:extLst>
              <a:ext uri="{FF2B5EF4-FFF2-40B4-BE49-F238E27FC236}">
                <a16:creationId xmlns:a16="http://schemas.microsoft.com/office/drawing/2014/main" id="{D0E1BCBB-0A98-4D7D-B4C8-B41FCA43CE4E}"/>
              </a:ext>
            </a:extLst>
          </p:cNvPr>
          <p:cNvSpPr>
            <a:spLocks noChangeAspect="1" noChangeArrowheads="1"/>
          </p:cNvSpPr>
          <p:nvPr/>
        </p:nvSpPr>
        <p:spPr bwMode="auto">
          <a:xfrm>
            <a:off x="447674" y="5855358"/>
            <a:ext cx="376894" cy="376894"/>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panose="020B0604020202020204" pitchFamily="34" charset="0"/>
              </a:rPr>
              <a:t>3</a:t>
            </a:r>
          </a:p>
        </p:txBody>
      </p:sp>
      <p:sp>
        <p:nvSpPr>
          <p:cNvPr id="10" name="Rectangle 9">
            <a:extLst>
              <a:ext uri="{FF2B5EF4-FFF2-40B4-BE49-F238E27FC236}">
                <a16:creationId xmlns:a16="http://schemas.microsoft.com/office/drawing/2014/main" id="{6AEA5C33-46DC-42FD-B67F-D917D8992858}"/>
              </a:ext>
            </a:extLst>
          </p:cNvPr>
          <p:cNvSpPr/>
          <p:nvPr/>
        </p:nvSpPr>
        <p:spPr>
          <a:xfrm>
            <a:off x="450555" y="1238242"/>
            <a:ext cx="11109913" cy="781645"/>
          </a:xfrm>
          <a:prstGeom prst="rect">
            <a:avLst/>
          </a:prstGeom>
          <a:solidFill>
            <a:srgbClr val="5BBB2B">
              <a:alpha val="25098"/>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a:solidFill>
                  <a:srgbClr val="000000"/>
                </a:solidFill>
                <a:latin typeface="Slack-Lato"/>
              </a:rPr>
              <a:t>Illustrative - Template to be populated by Market Maker &amp; industry partner</a:t>
            </a:r>
          </a:p>
        </p:txBody>
      </p:sp>
      <p:sp>
        <p:nvSpPr>
          <p:cNvPr id="12" name="Textfeld 1">
            <a:extLst>
              <a:ext uri="{FF2B5EF4-FFF2-40B4-BE49-F238E27FC236}">
                <a16:creationId xmlns:a16="http://schemas.microsoft.com/office/drawing/2014/main" id="{6E56B0A5-ACFB-41B7-9FDF-C9551468229A}"/>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 For Industry Partner</a:t>
            </a:r>
          </a:p>
        </p:txBody>
      </p:sp>
    </p:spTree>
    <p:extLst>
      <p:ext uri="{BB962C8B-B14F-4D97-AF65-F5344CB8AC3E}">
        <p14:creationId xmlns:p14="http://schemas.microsoft.com/office/powerpoint/2010/main" val="3850225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3393759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4D. Internal employer tracker</a:t>
            </a:r>
          </a:p>
        </p:txBody>
      </p:sp>
      <p:sp>
        <p:nvSpPr>
          <p:cNvPr id="4" name="NavigationTriangle">
            <a:extLst>
              <a:ext uri="{FF2B5EF4-FFF2-40B4-BE49-F238E27FC236}">
                <a16:creationId xmlns:a16="http://schemas.microsoft.com/office/drawing/2014/main" id="{17EEEDFA-ABA2-4641-89A4-DEFF771C84D4}"/>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6108C084-65E6-4722-9B2F-261356DBE464}"/>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4D</a:t>
            </a:r>
          </a:p>
        </p:txBody>
      </p:sp>
      <p:sp>
        <p:nvSpPr>
          <p:cNvPr id="8" name="Textfeld 1">
            <a:extLst>
              <a:ext uri="{FF2B5EF4-FFF2-40B4-BE49-F238E27FC236}">
                <a16:creationId xmlns:a16="http://schemas.microsoft.com/office/drawing/2014/main" id="{734E99F7-CBA6-44FC-B03F-0F981D47232F}"/>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443766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F815E2B-9B19-4F59-99FA-6B19E1894DC2}"/>
              </a:ext>
            </a:extLst>
          </p:cNvPr>
          <p:cNvGraphicFramePr>
            <a:graphicFrameLocks noChangeAspect="1"/>
          </p:cNvGraphicFramePr>
          <p:nvPr>
            <p:custDataLst>
              <p:tags r:id="rId1"/>
            </p:custDataLst>
            <p:extLst>
              <p:ext uri="{D42A27DB-BD31-4B8C-83A1-F6EECF244321}">
                <p14:modId xmlns:p14="http://schemas.microsoft.com/office/powerpoint/2010/main" val="217849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7" name="Object 6" hidden="1">
                        <a:extLst>
                          <a:ext uri="{FF2B5EF4-FFF2-40B4-BE49-F238E27FC236}">
                            <a16:creationId xmlns:a16="http://schemas.microsoft.com/office/drawing/2014/main" id="{DF815E2B-9B19-4F59-99FA-6B19E1894DC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9C4A51-64DA-46C9-86F3-203F18C27584}"/>
              </a:ext>
            </a:extLst>
          </p:cNvPr>
          <p:cNvSpPr>
            <a:spLocks noGrp="1"/>
          </p:cNvSpPr>
          <p:nvPr>
            <p:ph type="title"/>
          </p:nvPr>
        </p:nvSpPr>
        <p:spPr>
          <a:xfrm>
            <a:off x="447675" y="605326"/>
            <a:ext cx="10021542" cy="332399"/>
          </a:xfrm>
        </p:spPr>
        <p:txBody>
          <a:bodyPr vert="horz"/>
          <a:lstStyle/>
          <a:p>
            <a:r>
              <a:rPr lang="en-US"/>
              <a:t>Example internal employer tracker</a:t>
            </a:r>
          </a:p>
        </p:txBody>
      </p:sp>
      <p:graphicFrame>
        <p:nvGraphicFramePr>
          <p:cNvPr id="9" name="Table 8">
            <a:extLst>
              <a:ext uri="{FF2B5EF4-FFF2-40B4-BE49-F238E27FC236}">
                <a16:creationId xmlns:a16="http://schemas.microsoft.com/office/drawing/2014/main" id="{4052ADEA-9E71-4F5B-99C0-87BFF5C4AD06}"/>
              </a:ext>
            </a:extLst>
          </p:cNvPr>
          <p:cNvGraphicFramePr>
            <a:graphicFrameLocks noGrp="1"/>
          </p:cNvGraphicFramePr>
          <p:nvPr>
            <p:extLst>
              <p:ext uri="{D42A27DB-BD31-4B8C-83A1-F6EECF244321}">
                <p14:modId xmlns:p14="http://schemas.microsoft.com/office/powerpoint/2010/main" val="99595286"/>
              </p:ext>
            </p:extLst>
          </p:nvPr>
        </p:nvGraphicFramePr>
        <p:xfrm>
          <a:off x="447675" y="1257126"/>
          <a:ext cx="11094291" cy="3857177"/>
        </p:xfrm>
        <a:graphic>
          <a:graphicData uri="http://schemas.openxmlformats.org/drawingml/2006/table">
            <a:tbl>
              <a:tblPr>
                <a:tableStyleId>{2D5ABB26-0587-4C30-8999-92F81FD0307C}</a:tableStyleId>
              </a:tblPr>
              <a:tblGrid>
                <a:gridCol w="829660">
                  <a:extLst>
                    <a:ext uri="{9D8B030D-6E8A-4147-A177-3AD203B41FA5}">
                      <a16:colId xmlns:a16="http://schemas.microsoft.com/office/drawing/2014/main" val="3503344784"/>
                    </a:ext>
                  </a:extLst>
                </a:gridCol>
                <a:gridCol w="827998">
                  <a:extLst>
                    <a:ext uri="{9D8B030D-6E8A-4147-A177-3AD203B41FA5}">
                      <a16:colId xmlns:a16="http://schemas.microsoft.com/office/drawing/2014/main" val="857147155"/>
                    </a:ext>
                  </a:extLst>
                </a:gridCol>
                <a:gridCol w="827998">
                  <a:extLst>
                    <a:ext uri="{9D8B030D-6E8A-4147-A177-3AD203B41FA5}">
                      <a16:colId xmlns:a16="http://schemas.microsoft.com/office/drawing/2014/main" val="2725172640"/>
                    </a:ext>
                  </a:extLst>
                </a:gridCol>
                <a:gridCol w="1442002">
                  <a:extLst>
                    <a:ext uri="{9D8B030D-6E8A-4147-A177-3AD203B41FA5}">
                      <a16:colId xmlns:a16="http://schemas.microsoft.com/office/drawing/2014/main" val="4158892385"/>
                    </a:ext>
                  </a:extLst>
                </a:gridCol>
                <a:gridCol w="1031168">
                  <a:extLst>
                    <a:ext uri="{9D8B030D-6E8A-4147-A177-3AD203B41FA5}">
                      <a16:colId xmlns:a16="http://schemas.microsoft.com/office/drawing/2014/main" val="2225275175"/>
                    </a:ext>
                  </a:extLst>
                </a:gridCol>
                <a:gridCol w="1970843">
                  <a:extLst>
                    <a:ext uri="{9D8B030D-6E8A-4147-A177-3AD203B41FA5}">
                      <a16:colId xmlns:a16="http://schemas.microsoft.com/office/drawing/2014/main" val="3586729365"/>
                    </a:ext>
                  </a:extLst>
                </a:gridCol>
                <a:gridCol w="2082311">
                  <a:extLst>
                    <a:ext uri="{9D8B030D-6E8A-4147-A177-3AD203B41FA5}">
                      <a16:colId xmlns:a16="http://schemas.microsoft.com/office/drawing/2014/main" val="4049353"/>
                    </a:ext>
                  </a:extLst>
                </a:gridCol>
                <a:gridCol w="2082311">
                  <a:extLst>
                    <a:ext uri="{9D8B030D-6E8A-4147-A177-3AD203B41FA5}">
                      <a16:colId xmlns:a16="http://schemas.microsoft.com/office/drawing/2014/main" val="486748164"/>
                    </a:ext>
                  </a:extLst>
                </a:gridCol>
              </a:tblGrid>
              <a:tr h="394677">
                <a:tc>
                  <a:txBody>
                    <a:bodyPr/>
                    <a:lstStyle/>
                    <a:p>
                      <a:pPr marL="0" marR="0" lvl="0" indent="0" algn="l" rtl="0" fontAlgn="base" hangingPunct="1">
                        <a:lnSpc>
                          <a:spcPct val="100000"/>
                        </a:lnSpc>
                        <a:spcBef>
                          <a:spcPct val="0"/>
                        </a:spcBef>
                        <a:spcAft>
                          <a:spcPct val="0"/>
                        </a:spcAft>
                      </a:pPr>
                      <a:r>
                        <a:rPr lang="en-US" sz="1050" b="1" i="0" u="none">
                          <a:solidFill>
                            <a:srgbClr val="00269E"/>
                          </a:solidFill>
                          <a:effectLst/>
                          <a:latin typeface="+mn-lt"/>
                          <a:cs typeface="Arial"/>
                          <a:sym typeface="Arial" panose="020B0604020202020204" pitchFamily="34" charset="0"/>
                        </a:rPr>
                        <a:t>Company</a:t>
                      </a:r>
                    </a:p>
                  </a:txBody>
                  <a:tcPr marL="45720" marR="0" marT="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2"/>
                    </a:solidFill>
                  </a:tcPr>
                </a:tc>
                <a:tc>
                  <a:txBody>
                    <a:bodyPr/>
                    <a:lstStyle/>
                    <a:p>
                      <a:pPr marL="0" marR="0" lvl="0" indent="0" algn="l" rtl="0" fontAlgn="base" hangingPunct="1">
                        <a:lnSpc>
                          <a:spcPct val="100000"/>
                        </a:lnSpc>
                        <a:spcBef>
                          <a:spcPct val="0"/>
                        </a:spcBef>
                        <a:spcAft>
                          <a:spcPct val="0"/>
                        </a:spcAft>
                      </a:pPr>
                      <a:r>
                        <a:rPr lang="en-US" sz="1050" b="1" i="0" u="none">
                          <a:solidFill>
                            <a:srgbClr val="00269E"/>
                          </a:solidFill>
                          <a:effectLst/>
                          <a:latin typeface="+mn-lt"/>
                          <a:cs typeface="Arial"/>
                          <a:sym typeface="Arial" panose="020B0604020202020204" pitchFamily="34" charset="0"/>
                        </a:rPr>
                        <a:t>Status</a:t>
                      </a:r>
                    </a:p>
                  </a:txBody>
                  <a:tcPr marL="72000" marR="0" marT="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rtl="0" fontAlgn="base" hangingPunct="1">
                        <a:lnSpc>
                          <a:spcPct val="100000"/>
                        </a:lnSpc>
                        <a:spcBef>
                          <a:spcPct val="0"/>
                        </a:spcBef>
                        <a:spcAft>
                          <a:spcPct val="0"/>
                        </a:spcAft>
                      </a:pPr>
                      <a:r>
                        <a:rPr lang="en-US" sz="1050" b="1" i="0" u="none">
                          <a:solidFill>
                            <a:srgbClr val="00269E"/>
                          </a:solidFill>
                          <a:effectLst/>
                          <a:latin typeface="+mn-lt"/>
                          <a:cs typeface="Arial"/>
                          <a:sym typeface="Arial" panose="020B0604020202020204" pitchFamily="34" charset="0"/>
                        </a:rPr>
                        <a:t>Industry</a:t>
                      </a:r>
                    </a:p>
                  </a:txBody>
                  <a:tcPr marL="72000" marR="0" marT="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rtl="0" fontAlgn="base" hangingPunct="1">
                        <a:lnSpc>
                          <a:spcPct val="100000"/>
                        </a:lnSpc>
                        <a:spcBef>
                          <a:spcPct val="0"/>
                        </a:spcBef>
                        <a:spcAft>
                          <a:spcPct val="0"/>
                        </a:spcAft>
                      </a:pPr>
                      <a:r>
                        <a:rPr lang="en-US" sz="1050" b="1" i="0" u="none">
                          <a:solidFill>
                            <a:srgbClr val="00269E"/>
                          </a:solidFill>
                          <a:effectLst/>
                          <a:latin typeface="+mn-lt"/>
                          <a:cs typeface="Arial"/>
                          <a:sym typeface="Arial" panose="020B0604020202020204" pitchFamily="34" charset="0"/>
                        </a:rPr>
                        <a:t>Market Maker</a:t>
                      </a:r>
                    </a:p>
                  </a:txBody>
                  <a:tcPr marL="72000" marR="0" marT="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rtl="0" fontAlgn="base" hangingPunct="1">
                        <a:lnSpc>
                          <a:spcPct val="100000"/>
                        </a:lnSpc>
                        <a:spcBef>
                          <a:spcPct val="0"/>
                        </a:spcBef>
                        <a:spcAft>
                          <a:spcPct val="0"/>
                        </a:spcAft>
                      </a:pPr>
                      <a:r>
                        <a:rPr lang="en-US" sz="1050" b="1" i="0" u="none">
                          <a:solidFill>
                            <a:srgbClr val="00269E"/>
                          </a:solidFill>
                          <a:effectLst/>
                          <a:latin typeface="+mn-lt"/>
                          <a:cs typeface="Arial"/>
                          <a:sym typeface="Arial" panose="020B0604020202020204" pitchFamily="34" charset="0"/>
                        </a:rPr>
                        <a:t>Workforce Region</a:t>
                      </a:r>
                    </a:p>
                  </a:txBody>
                  <a:tcPr marL="72000" marR="0" marT="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rtl="0" fontAlgn="base" hangingPunct="1">
                        <a:lnSpc>
                          <a:spcPct val="100000"/>
                        </a:lnSpc>
                        <a:spcBef>
                          <a:spcPct val="0"/>
                        </a:spcBef>
                        <a:spcAft>
                          <a:spcPct val="0"/>
                        </a:spcAft>
                      </a:pPr>
                      <a:r>
                        <a:rPr lang="en-US" sz="1050" b="1" i="0" u="none">
                          <a:solidFill>
                            <a:srgbClr val="00269E"/>
                          </a:solidFill>
                          <a:effectLst/>
                          <a:latin typeface="+mn-lt"/>
                          <a:cs typeface="Arial"/>
                          <a:sym typeface="Arial" panose="020B0604020202020204" pitchFamily="34" charset="0"/>
                        </a:rPr>
                        <a:t>Occupation(s) functions (i.e., quality, manufacturing, etc.)</a:t>
                      </a:r>
                    </a:p>
                  </a:txBody>
                  <a:tcPr marL="72000" marR="0" marT="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rtl="0" fontAlgn="base" hangingPunct="1">
                        <a:lnSpc>
                          <a:spcPct val="100000"/>
                        </a:lnSpc>
                        <a:spcBef>
                          <a:spcPct val="0"/>
                        </a:spcBef>
                        <a:spcAft>
                          <a:spcPct val="0"/>
                        </a:spcAft>
                      </a:pPr>
                      <a:r>
                        <a:rPr lang="en-US" sz="1050" b="1" i="0" u="none">
                          <a:solidFill>
                            <a:srgbClr val="00269E"/>
                          </a:solidFill>
                          <a:effectLst/>
                          <a:latin typeface="+mn-lt"/>
                          <a:cs typeface="Arial"/>
                          <a:sym typeface="Arial" panose="020B0604020202020204" pitchFamily="34" charset="0"/>
                        </a:rPr>
                        <a:t>Updates</a:t>
                      </a:r>
                    </a:p>
                  </a:txBody>
                  <a:tcPr marL="72000" marR="0" marT="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50" b="1" i="0" u="none">
                          <a:solidFill>
                            <a:srgbClr val="00269E"/>
                          </a:solidFill>
                          <a:effectLst/>
                          <a:latin typeface="+mn-lt"/>
                          <a:cs typeface="Arial"/>
                          <a:sym typeface="Arial" panose="020B0604020202020204" pitchFamily="34" charset="0"/>
                        </a:rPr>
                        <a:t>Next step</a:t>
                      </a:r>
                    </a:p>
                  </a:txBody>
                  <a:tcPr marL="72000" marR="0" marT="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2"/>
                    </a:solidFill>
                  </a:tcPr>
                </a:tc>
                <a:extLst>
                  <a:ext uri="{0D108BD9-81ED-4DB2-BD59-A6C34878D82A}">
                    <a16:rowId xmlns:a16="http://schemas.microsoft.com/office/drawing/2014/main" val="1007609810"/>
                  </a:ext>
                </a:extLst>
              </a:tr>
              <a:tr h="539071">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1" i="1" u="none">
                          <a:solidFill>
                            <a:srgbClr val="000000"/>
                          </a:solidFill>
                          <a:effectLst/>
                          <a:latin typeface="+mn-lt"/>
                          <a:cs typeface="Arial"/>
                          <a:sym typeface="Arial" panose="020B0604020202020204" pitchFamily="34" charset="0"/>
                        </a:rPr>
                        <a:t>ABC Company</a:t>
                      </a:r>
                    </a:p>
                  </a:txBody>
                  <a:tcPr marL="45720" marR="0" marT="27432" marB="27432">
                    <a:lnT w="12700" cap="flat" cmpd="sng" algn="ctr">
                      <a:solidFill>
                        <a:schemeClr val="accent5"/>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00" b="0" i="1" u="none">
                        <a:solidFill>
                          <a:srgbClr val="000000"/>
                        </a:solidFill>
                        <a:effectLst/>
                        <a:latin typeface="+mn-lt"/>
                        <a:cs typeface="Arial"/>
                        <a:sym typeface="Arial" panose="020B0604020202020204" pitchFamily="34" charset="0"/>
                      </a:endParaRPr>
                    </a:p>
                  </a:txBody>
                  <a:tcPr marL="72000" marR="0" marT="27432" marB="27432">
                    <a:lnT w="12700" cap="flat" cmpd="sng" algn="ctr">
                      <a:solidFill>
                        <a:schemeClr val="accent5"/>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1" u="none">
                          <a:solidFill>
                            <a:srgbClr val="000000"/>
                          </a:solidFill>
                          <a:effectLst/>
                          <a:latin typeface="+mn-lt"/>
                          <a:cs typeface="Arial"/>
                          <a:sym typeface="Arial" panose="020B0604020202020204" pitchFamily="34" charset="0"/>
                        </a:rPr>
                        <a:t>MedTech</a:t>
                      </a:r>
                    </a:p>
                  </a:txBody>
                  <a:tcPr marL="72000" marR="0" marT="27432" marB="27432">
                    <a:lnT w="12700" cap="flat" cmpd="sng" algn="ctr">
                      <a:solidFill>
                        <a:schemeClr val="accent5"/>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1" u="none">
                          <a:solidFill>
                            <a:srgbClr val="000000"/>
                          </a:solidFill>
                          <a:effectLst/>
                          <a:latin typeface="+mn-lt"/>
                          <a:cs typeface="Arial"/>
                          <a:sym typeface="Arial" panose="020B0604020202020204" pitchFamily="34" charset="0"/>
                        </a:rPr>
                        <a:t>Mark Wigfall</a:t>
                      </a:r>
                    </a:p>
                  </a:txBody>
                  <a:tcPr marL="72000" marR="0" marT="27432" marB="27432">
                    <a:lnT w="12700" cap="flat" cmpd="sng" algn="ctr">
                      <a:solidFill>
                        <a:schemeClr val="accent5"/>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1" u="none">
                          <a:solidFill>
                            <a:srgbClr val="000000"/>
                          </a:solidFill>
                          <a:effectLst/>
                          <a:latin typeface="+mn-lt"/>
                          <a:cs typeface="Arial"/>
                          <a:sym typeface="Arial" panose="020B0604020202020204" pitchFamily="34" charset="0"/>
                        </a:rPr>
                        <a:t>Greater Boston</a:t>
                      </a:r>
                    </a:p>
                  </a:txBody>
                  <a:tcPr marL="72000" marR="0" marT="27432" marB="27432">
                    <a:lnT w="12700" cap="flat" cmpd="sng" algn="ctr">
                      <a:solidFill>
                        <a:schemeClr val="accent5"/>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bg1"/>
                    </a:solidFill>
                  </a:tcPr>
                </a:tc>
                <a:tc>
                  <a:txBody>
                    <a:bodyPr/>
                    <a:lstStyle/>
                    <a:p>
                      <a:pPr marL="283500" marR="0" lvl="1" indent="-189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000" b="0" i="1" u="none">
                          <a:solidFill>
                            <a:srgbClr val="000000"/>
                          </a:solidFill>
                          <a:effectLst/>
                          <a:latin typeface="+mn-lt"/>
                          <a:cs typeface="Arial"/>
                          <a:sym typeface="Arial" panose="020B0604020202020204" pitchFamily="34" charset="0"/>
                        </a:rPr>
                        <a:t>Manufacturing</a:t>
                      </a:r>
                    </a:p>
                    <a:p>
                      <a:pPr marL="283500" marR="0" lvl="1" indent="-1890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000" b="0" i="1" u="none">
                          <a:solidFill>
                            <a:srgbClr val="000000"/>
                          </a:solidFill>
                          <a:effectLst/>
                          <a:latin typeface="+mn-lt"/>
                          <a:cs typeface="Arial"/>
                          <a:sym typeface="Arial" panose="020B0604020202020204" pitchFamily="34" charset="0"/>
                        </a:rPr>
                        <a:t>Quality</a:t>
                      </a:r>
                    </a:p>
                  </a:txBody>
                  <a:tcPr marL="72000" marR="0" marT="27432" marB="27432">
                    <a:lnT w="12700" cap="flat" cmpd="sng" algn="ctr">
                      <a:solidFill>
                        <a:schemeClr val="accent5"/>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bg1"/>
                    </a:solidFill>
                  </a:tcPr>
                </a:tc>
                <a:tc>
                  <a:txBody>
                    <a:bodyPr/>
                    <a:lstStyle/>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r>
                        <a:rPr lang="en-US" sz="1000" b="0" i="1" u="none">
                          <a:solidFill>
                            <a:srgbClr val="000000"/>
                          </a:solidFill>
                          <a:effectLst/>
                          <a:latin typeface="+mn-lt"/>
                          <a:cs typeface="Arial"/>
                          <a:sym typeface="Arial" panose="020B0604020202020204" pitchFamily="34" charset="0"/>
                        </a:rPr>
                        <a:t>Connected to MassHire</a:t>
                      </a:r>
                    </a:p>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r>
                        <a:rPr lang="en-US" sz="1000" b="0" i="1" u="none">
                          <a:solidFill>
                            <a:srgbClr val="000000"/>
                          </a:solidFill>
                          <a:effectLst/>
                          <a:latin typeface="+mn-lt"/>
                          <a:cs typeface="Arial"/>
                          <a:sym typeface="Arial" panose="020B0604020202020204" pitchFamily="34" charset="0"/>
                        </a:rPr>
                        <a:t>Market Maker introduced</a:t>
                      </a:r>
                    </a:p>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r>
                        <a:rPr lang="en-US" sz="1000" b="0" i="1" u="none">
                          <a:solidFill>
                            <a:srgbClr val="000000"/>
                          </a:solidFill>
                          <a:effectLst/>
                          <a:latin typeface="+mn-lt"/>
                          <a:cs typeface="Arial"/>
                          <a:sym typeface="Arial" panose="020B0604020202020204" pitchFamily="34" charset="0"/>
                        </a:rPr>
                        <a:t>Potential training provider identified</a:t>
                      </a:r>
                    </a:p>
                  </a:txBody>
                  <a:tcPr marL="72000" marR="0" marT="27432" marB="27432">
                    <a:lnT w="12700" cap="flat" cmpd="sng" algn="ctr">
                      <a:solidFill>
                        <a:schemeClr val="accent5"/>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283500" marR="0" lvl="1" indent="-189000" algn="l" defTabSz="914400" rtl="0" eaLnBrk="1" fontAlgn="t"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000" b="0" i="1" u="none">
                          <a:solidFill>
                            <a:srgbClr val="000000"/>
                          </a:solidFill>
                          <a:effectLst/>
                          <a:latin typeface="+mn-lt"/>
                          <a:cs typeface="Arial"/>
                          <a:sym typeface="Arial" panose="020B0604020202020204" pitchFamily="34" charset="0"/>
                        </a:rPr>
                        <a:t>Market Maker to introduce potential training provider</a:t>
                      </a:r>
                      <a:endParaRPr lang="en-US" sz="1000" b="0" i="1" u="none">
                        <a:solidFill>
                          <a:srgbClr val="000000"/>
                        </a:solidFill>
                        <a:latin typeface="Arial"/>
                      </a:endParaRPr>
                    </a:p>
                  </a:txBody>
                  <a:tcPr marL="72000" marR="0" marT="27432" marB="27432">
                    <a:lnT w="12700" cap="flat" cmpd="sng" algn="ctr">
                      <a:solidFill>
                        <a:schemeClr val="accent5"/>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extLst>
                  <a:ext uri="{0D108BD9-81ED-4DB2-BD59-A6C34878D82A}">
                    <a16:rowId xmlns:a16="http://schemas.microsoft.com/office/drawing/2014/main" val="2145628818"/>
                  </a:ext>
                </a:extLst>
              </a:tr>
              <a:tr h="699509">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1" i="0" u="none">
                          <a:solidFill>
                            <a:srgbClr val="000000"/>
                          </a:solidFill>
                          <a:effectLst/>
                          <a:latin typeface="+mn-lt"/>
                          <a:cs typeface="Arial"/>
                          <a:sym typeface="Arial" panose="020B0604020202020204" pitchFamily="34" charset="0"/>
                        </a:rPr>
                        <a:t>…</a:t>
                      </a:r>
                    </a:p>
                  </a:txBody>
                  <a:tcPr marL="4572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0" u="none">
                          <a:solidFill>
                            <a:srgbClr val="000000"/>
                          </a:solidFill>
                          <a:effectLst/>
                          <a:latin typeface="+mn-lt"/>
                          <a:cs typeface="Arial" panose="020B0604020202020204" pitchFamily="34" charset="0"/>
                          <a:sym typeface="Arial" panose="020B0604020202020204" pitchFamily="34" charset="0"/>
                        </a:rPr>
                        <a:t>…</a:t>
                      </a: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0" u="none">
                          <a:solidFill>
                            <a:srgbClr val="000000"/>
                          </a:solidFill>
                          <a:effectLst/>
                          <a:latin typeface="+mn-lt"/>
                          <a:cs typeface="Arial" panose="020B0604020202020204" pitchFamily="34" charset="0"/>
                          <a:sym typeface="Arial" panose="020B0604020202020204" pitchFamily="34" charset="0"/>
                        </a:rPr>
                        <a:t>…</a:t>
                      </a: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0" u="none">
                          <a:solidFill>
                            <a:srgbClr val="000000"/>
                          </a:solidFill>
                          <a:effectLst/>
                          <a:latin typeface="+mn-lt"/>
                          <a:cs typeface="Arial"/>
                          <a:sym typeface="Arial" panose="020B0604020202020204" pitchFamily="34" charset="0"/>
                        </a:rPr>
                        <a:t>…</a:t>
                      </a: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0" u="none">
                          <a:solidFill>
                            <a:srgbClr val="000000"/>
                          </a:solidFill>
                          <a:effectLst/>
                          <a:latin typeface="+mn-lt"/>
                          <a:cs typeface="Arial"/>
                          <a:sym typeface="Arial" panose="020B0604020202020204" pitchFamily="34" charset="0"/>
                        </a:rPr>
                        <a:t>…</a:t>
                      </a: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0" u="none">
                          <a:solidFill>
                            <a:srgbClr val="000000"/>
                          </a:solidFill>
                          <a:effectLst/>
                          <a:latin typeface="+mn-lt"/>
                          <a:cs typeface="Arial"/>
                          <a:sym typeface="Arial" panose="020B0604020202020204" pitchFamily="34" charset="0"/>
                        </a:rPr>
                        <a:t>…</a:t>
                      </a: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0" u="none">
                          <a:solidFill>
                            <a:srgbClr val="000000"/>
                          </a:solidFill>
                          <a:effectLst/>
                          <a:latin typeface="+mn-lt"/>
                          <a:cs typeface="Arial"/>
                          <a:sym typeface="Arial" panose="020B0604020202020204" pitchFamily="34" charset="0"/>
                        </a:rPr>
                        <a:t>…</a:t>
                      </a: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00" b="0" i="0" u="none">
                          <a:solidFill>
                            <a:srgbClr val="000000"/>
                          </a:solidFill>
                          <a:effectLst/>
                          <a:latin typeface="+mn-lt"/>
                          <a:cs typeface="Arial"/>
                          <a:sym typeface="Arial" panose="020B0604020202020204" pitchFamily="34" charset="0"/>
                        </a:rPr>
                        <a:t>…</a:t>
                      </a: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extLst>
                  <a:ext uri="{0D108BD9-81ED-4DB2-BD59-A6C34878D82A}">
                    <a16:rowId xmlns:a16="http://schemas.microsoft.com/office/drawing/2014/main" val="21157111"/>
                  </a:ext>
                </a:extLst>
              </a:tr>
              <a:tr h="699509">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00" b="1" i="0" u="none">
                        <a:solidFill>
                          <a:srgbClr val="000000"/>
                        </a:solidFill>
                        <a:effectLst/>
                        <a:latin typeface="+mn-lt"/>
                        <a:cs typeface="Arial"/>
                        <a:sym typeface="Arial" panose="020B0604020202020204" pitchFamily="34" charset="0"/>
                      </a:endParaRPr>
                    </a:p>
                  </a:txBody>
                  <a:tcPr marL="4572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fontAlgn="t">
                        <a:lnSpc>
                          <a:spcPct val="100000"/>
                        </a:lnSpc>
                        <a:spcBef>
                          <a:spcPts val="0"/>
                        </a:spcBef>
                        <a:spcAft>
                          <a:spcPts val="0"/>
                        </a:spcAft>
                      </a:pPr>
                      <a:endParaRPr lang="en-US" sz="1000" b="0" i="0" u="none">
                        <a:effectLst/>
                        <a:latin typeface="+mn-lt"/>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extLst>
                  <a:ext uri="{0D108BD9-81ED-4DB2-BD59-A6C34878D82A}">
                    <a16:rowId xmlns:a16="http://schemas.microsoft.com/office/drawing/2014/main" val="3969658340"/>
                  </a:ext>
                </a:extLst>
              </a:tr>
              <a:tr h="699509">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00" b="1" i="0" u="none">
                        <a:solidFill>
                          <a:srgbClr val="000000"/>
                        </a:solidFill>
                        <a:effectLst/>
                        <a:latin typeface="+mn-lt"/>
                        <a:cs typeface="Arial"/>
                        <a:sym typeface="Arial" panose="020B0604020202020204" pitchFamily="34" charset="0"/>
                      </a:endParaRPr>
                    </a:p>
                  </a:txBody>
                  <a:tcPr marL="4572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extLst>
                  <a:ext uri="{0D108BD9-81ED-4DB2-BD59-A6C34878D82A}">
                    <a16:rowId xmlns:a16="http://schemas.microsoft.com/office/drawing/2014/main" val="52682787"/>
                  </a:ext>
                </a:extLst>
              </a:tr>
              <a:tr h="699509">
                <a:tc>
                  <a:txBody>
                    <a:bodyPr/>
                    <a:lstStyle/>
                    <a:p>
                      <a:pPr marL="0" marR="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00" b="1" i="0" u="none">
                        <a:solidFill>
                          <a:srgbClr val="000000"/>
                        </a:solidFill>
                        <a:effectLst/>
                        <a:latin typeface="+mn-lt"/>
                        <a:cs typeface="Arial"/>
                        <a:sym typeface="Arial" panose="020B0604020202020204" pitchFamily="34" charset="0"/>
                      </a:endParaRPr>
                    </a:p>
                  </a:txBody>
                  <a:tcPr marL="4572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94500" marR="0" lvl="1" indent="0" algn="l" defTabSz="914400" rtl="0" eaLnBrk="1" fontAlgn="t" latinLnBrk="0" hangingPunct="1">
                        <a:lnSpc>
                          <a:spcPct val="100000"/>
                        </a:lnSpc>
                        <a:spcBef>
                          <a:spcPts val="0"/>
                        </a:spcBef>
                        <a:spcAft>
                          <a:spcPts val="0"/>
                        </a:spcAft>
                        <a:buClr>
                          <a:srgbClr val="00269E"/>
                        </a:buClr>
                        <a:buSzTx/>
                        <a:buFont typeface="Trebuchet MS" panose="020B0603020202020204" pitchFamily="34" charset="0"/>
                        <a:buNone/>
                        <a:tabLst/>
                        <a:defRPr/>
                      </a:pPr>
                      <a:endParaRPr lang="en-US" sz="1000" b="0" i="0" u="none" kern="1200">
                        <a:solidFill>
                          <a:srgbClr val="000000"/>
                        </a:solidFill>
                        <a:effectLst/>
                        <a:latin typeface="+mn-lt"/>
                        <a:ea typeface="+mn-ea"/>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tc>
                  <a:txBody>
                    <a:bodyPr/>
                    <a:lstStyle/>
                    <a:p>
                      <a:pPr marL="283500" marR="0" lvl="1" indent="-189000" algn="l" defTabSz="914400" rtl="0" eaLnBrk="1" fontAlgn="t" latinLnBrk="0" hangingPunct="1">
                        <a:spcBef>
                          <a:spcPts val="0"/>
                        </a:spcBef>
                        <a:spcAft>
                          <a:spcPts val="0"/>
                        </a:spcAft>
                        <a:buClr>
                          <a:srgbClr val="00269E"/>
                        </a:buClr>
                        <a:buFont typeface="Trebuchet MS" panose="020B0603020202020204" pitchFamily="34" charset="0"/>
                        <a:buChar char="•"/>
                      </a:pPr>
                      <a:endParaRPr lang="en-US" sz="1000" b="0" i="0" u="none">
                        <a:solidFill>
                          <a:srgbClr val="000000"/>
                        </a:solidFill>
                        <a:effectLst/>
                        <a:latin typeface="+mn-lt"/>
                        <a:cs typeface="Arial"/>
                        <a:sym typeface="Arial" panose="020B0604020202020204" pitchFamily="34" charset="0"/>
                      </a:endParaRPr>
                    </a:p>
                  </a:txBody>
                  <a:tcPr marL="72000" marR="0" marT="27432" marB="2743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bg2"/>
                    </a:solidFill>
                  </a:tcPr>
                </a:tc>
                <a:extLst>
                  <a:ext uri="{0D108BD9-81ED-4DB2-BD59-A6C34878D82A}">
                    <a16:rowId xmlns:a16="http://schemas.microsoft.com/office/drawing/2014/main" val="4091127136"/>
                  </a:ext>
                </a:extLst>
              </a:tr>
            </a:tbl>
          </a:graphicData>
        </a:graphic>
      </p:graphicFrame>
      <p:sp>
        <p:nvSpPr>
          <p:cNvPr id="5" name="Textfeld 1">
            <a:extLst>
              <a:ext uri="{FF2B5EF4-FFF2-40B4-BE49-F238E27FC236}">
                <a16:creationId xmlns:a16="http://schemas.microsoft.com/office/drawing/2014/main" id="{62133374-9A5A-4E16-A590-81AA7CBACDB7}"/>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grpSp>
        <p:nvGrpSpPr>
          <p:cNvPr id="30" name="Group 29">
            <a:extLst>
              <a:ext uri="{FF2B5EF4-FFF2-40B4-BE49-F238E27FC236}">
                <a16:creationId xmlns:a16="http://schemas.microsoft.com/office/drawing/2014/main" id="{8A2BA399-E1B2-4D5E-897E-ACE416F007BC}"/>
              </a:ext>
            </a:extLst>
          </p:cNvPr>
          <p:cNvGrpSpPr>
            <a:grpSpLocks noChangeAspect="1"/>
          </p:cNvGrpSpPr>
          <p:nvPr/>
        </p:nvGrpSpPr>
        <p:grpSpPr>
          <a:xfrm>
            <a:off x="1488415" y="1824585"/>
            <a:ext cx="230586" cy="230586"/>
            <a:chOff x="5961063" y="3294063"/>
            <a:chExt cx="269875" cy="269875"/>
          </a:xfrm>
        </p:grpSpPr>
        <p:sp>
          <p:nvSpPr>
            <p:cNvPr id="31" name="Oval 16">
              <a:extLst>
                <a:ext uri="{FF2B5EF4-FFF2-40B4-BE49-F238E27FC236}">
                  <a16:creationId xmlns:a16="http://schemas.microsoft.com/office/drawing/2014/main" id="{499E07CE-A1D4-4FBF-9F42-7C2B79DD1FAE}"/>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4F5E4EFB-E21E-46EF-99D6-1144E4333ACD}"/>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686EFD6C-AB9B-4B6A-8957-0F0AA49B1EFB}"/>
              </a:ext>
            </a:extLst>
          </p:cNvPr>
          <p:cNvGrpSpPr/>
          <p:nvPr/>
        </p:nvGrpSpPr>
        <p:grpSpPr>
          <a:xfrm>
            <a:off x="2306561" y="6598066"/>
            <a:ext cx="7942736" cy="144020"/>
            <a:chOff x="2306561" y="6598066"/>
            <a:chExt cx="7942736" cy="144020"/>
          </a:xfrm>
        </p:grpSpPr>
        <p:grpSp>
          <p:nvGrpSpPr>
            <p:cNvPr id="33" name="Group 32">
              <a:extLst>
                <a:ext uri="{FF2B5EF4-FFF2-40B4-BE49-F238E27FC236}">
                  <a16:creationId xmlns:a16="http://schemas.microsoft.com/office/drawing/2014/main" id="{4DEE0553-D901-4EEC-87BA-C9810B66C123}"/>
                </a:ext>
              </a:extLst>
            </p:cNvPr>
            <p:cNvGrpSpPr/>
            <p:nvPr/>
          </p:nvGrpSpPr>
          <p:grpSpPr>
            <a:xfrm>
              <a:off x="2306561" y="6598910"/>
              <a:ext cx="1088868" cy="143176"/>
              <a:chOff x="9045055" y="6598488"/>
              <a:chExt cx="1088868" cy="143176"/>
            </a:xfrm>
          </p:grpSpPr>
          <p:sp>
            <p:nvSpPr>
              <p:cNvPr id="42" name="TextBox 41">
                <a:extLst>
                  <a:ext uri="{FF2B5EF4-FFF2-40B4-BE49-F238E27FC236}">
                    <a16:creationId xmlns:a16="http://schemas.microsoft.com/office/drawing/2014/main" id="{F4C133AB-AD74-4C4D-A7ED-2A91E374B55B}"/>
                  </a:ext>
                </a:extLst>
              </p:cNvPr>
              <p:cNvSpPr txBox="1"/>
              <p:nvPr/>
            </p:nvSpPr>
            <p:spPr>
              <a:xfrm>
                <a:off x="9134593" y="6598488"/>
                <a:ext cx="999330"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Identified</a:t>
                </a:r>
              </a:p>
            </p:txBody>
          </p:sp>
          <p:grpSp>
            <p:nvGrpSpPr>
              <p:cNvPr id="43" name="Group 42">
                <a:extLst>
                  <a:ext uri="{FF2B5EF4-FFF2-40B4-BE49-F238E27FC236}">
                    <a16:creationId xmlns:a16="http://schemas.microsoft.com/office/drawing/2014/main" id="{F4B60D9A-A1E8-43EA-8193-CC3C4AE2B778}"/>
                  </a:ext>
                </a:extLst>
              </p:cNvPr>
              <p:cNvGrpSpPr>
                <a:grpSpLocks noChangeAspect="1"/>
              </p:cNvGrpSpPr>
              <p:nvPr/>
            </p:nvGrpSpPr>
            <p:grpSpPr>
              <a:xfrm>
                <a:off x="9045055" y="6598488"/>
                <a:ext cx="143176" cy="143176"/>
                <a:chOff x="5961063" y="3294063"/>
                <a:chExt cx="269875" cy="269875"/>
              </a:xfrm>
            </p:grpSpPr>
            <p:sp>
              <p:nvSpPr>
                <p:cNvPr id="44" name="Oval 16">
                  <a:extLst>
                    <a:ext uri="{FF2B5EF4-FFF2-40B4-BE49-F238E27FC236}">
                      <a16:creationId xmlns:a16="http://schemas.microsoft.com/office/drawing/2014/main" id="{118BBECE-45F6-4B88-A3E1-9A0952B2D39B}"/>
                    </a:ext>
                  </a:extLst>
                </p:cNvPr>
                <p:cNvSpPr>
                  <a:spLocks noChangeArrowheads="1"/>
                </p:cNvSpPr>
                <p:nvPr/>
              </p:nvSpPr>
              <p:spPr bwMode="auto">
                <a:xfrm>
                  <a:off x="5961063" y="3294063"/>
                  <a:ext cx="269875" cy="269875"/>
                </a:xfrm>
                <a:prstGeom prst="ellipse">
                  <a:avLst/>
                </a:prstGeom>
                <a:solidFill>
                  <a:srgbClr val="99CCFF"/>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7">
                  <a:extLst>
                    <a:ext uri="{FF2B5EF4-FFF2-40B4-BE49-F238E27FC236}">
                      <a16:creationId xmlns:a16="http://schemas.microsoft.com/office/drawing/2014/main" id="{8ABE4FC4-D4B4-4700-BB5E-8560A6F4C64E}"/>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EBC5D0"/>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a:extLst>
                <a:ext uri="{FF2B5EF4-FFF2-40B4-BE49-F238E27FC236}">
                  <a16:creationId xmlns:a16="http://schemas.microsoft.com/office/drawing/2014/main" id="{F977C17B-0206-4846-99B3-374FC25F3494}"/>
                </a:ext>
              </a:extLst>
            </p:cNvPr>
            <p:cNvGrpSpPr/>
            <p:nvPr/>
          </p:nvGrpSpPr>
          <p:grpSpPr>
            <a:xfrm>
              <a:off x="3165630" y="6598066"/>
              <a:ext cx="1091623" cy="143598"/>
              <a:chOff x="8175780" y="6598066"/>
              <a:chExt cx="1091623" cy="143598"/>
            </a:xfrm>
          </p:grpSpPr>
          <p:sp>
            <p:nvSpPr>
              <p:cNvPr id="40" name="Oval 16">
                <a:extLst>
                  <a:ext uri="{FF2B5EF4-FFF2-40B4-BE49-F238E27FC236}">
                    <a16:creationId xmlns:a16="http://schemas.microsoft.com/office/drawing/2014/main" id="{57792035-C919-450B-9AE1-A1FF349BDF4D}"/>
                  </a:ext>
                </a:extLst>
              </p:cNvPr>
              <p:cNvSpPr>
                <a:spLocks noChangeArrowheads="1"/>
              </p:cNvSpPr>
              <p:nvPr/>
            </p:nvSpPr>
            <p:spPr bwMode="auto">
              <a:xfrm>
                <a:off x="8175780" y="6598488"/>
                <a:ext cx="143176" cy="143176"/>
              </a:xfrm>
              <a:prstGeom prst="ellipse">
                <a:avLst/>
              </a:prstGeom>
              <a:solidFill>
                <a:schemeClr val="accent3">
                  <a:lumMod val="20000"/>
                  <a:lumOff val="80000"/>
                </a:schemeClr>
              </a:solidFill>
              <a:ln>
                <a:solidFill>
                  <a:srgbClr val="DDF5D1"/>
                </a:solidFill>
              </a:ln>
            </p:spPr>
            <p:txBody>
              <a:bodyPr vert="horz" wrap="square" lIns="91440" tIns="45720" rIns="91440" bIns="45720"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5F70B0E6-C5C2-4863-B4AE-50BCA1769BC2}"/>
                  </a:ext>
                </a:extLst>
              </p:cNvPr>
              <p:cNvSpPr txBox="1"/>
              <p:nvPr/>
            </p:nvSpPr>
            <p:spPr>
              <a:xfrm>
                <a:off x="8268073" y="6598066"/>
                <a:ext cx="999330"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Engaged</a:t>
                </a:r>
              </a:p>
            </p:txBody>
          </p:sp>
        </p:grpSp>
        <p:grpSp>
          <p:nvGrpSpPr>
            <p:cNvPr id="35" name="Group 34">
              <a:extLst>
                <a:ext uri="{FF2B5EF4-FFF2-40B4-BE49-F238E27FC236}">
                  <a16:creationId xmlns:a16="http://schemas.microsoft.com/office/drawing/2014/main" id="{454717D1-03EE-4E88-B9E7-FE9980586E54}"/>
                </a:ext>
              </a:extLst>
            </p:cNvPr>
            <p:cNvGrpSpPr/>
            <p:nvPr/>
          </p:nvGrpSpPr>
          <p:grpSpPr>
            <a:xfrm>
              <a:off x="4032405" y="6598488"/>
              <a:ext cx="6216892" cy="143176"/>
              <a:chOff x="2306561" y="6598910"/>
              <a:chExt cx="6216892" cy="143176"/>
            </a:xfrm>
          </p:grpSpPr>
          <p:grpSp>
            <p:nvGrpSpPr>
              <p:cNvPr id="36" name="Group 35">
                <a:extLst>
                  <a:ext uri="{FF2B5EF4-FFF2-40B4-BE49-F238E27FC236}">
                    <a16:creationId xmlns:a16="http://schemas.microsoft.com/office/drawing/2014/main" id="{D141DCA4-5042-4EC1-9D41-7D68CDE5281E}"/>
                  </a:ext>
                </a:extLst>
              </p:cNvPr>
              <p:cNvGrpSpPr>
                <a:grpSpLocks noChangeAspect="1"/>
              </p:cNvGrpSpPr>
              <p:nvPr/>
            </p:nvGrpSpPr>
            <p:grpSpPr>
              <a:xfrm>
                <a:off x="2306561" y="6598910"/>
                <a:ext cx="143176" cy="143176"/>
                <a:chOff x="5961063" y="3294063"/>
                <a:chExt cx="269875" cy="269875"/>
              </a:xfrm>
            </p:grpSpPr>
            <p:sp>
              <p:nvSpPr>
                <p:cNvPr id="38" name="Oval 16">
                  <a:extLst>
                    <a:ext uri="{FF2B5EF4-FFF2-40B4-BE49-F238E27FC236}">
                      <a16:creationId xmlns:a16="http://schemas.microsoft.com/office/drawing/2014/main" id="{8B1228AA-12F4-4867-9FF2-DC13FCDD1880}"/>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7">
                  <a:extLst>
                    <a:ext uri="{FF2B5EF4-FFF2-40B4-BE49-F238E27FC236}">
                      <a16:creationId xmlns:a16="http://schemas.microsoft.com/office/drawing/2014/main" id="{CB1E04AB-7455-4059-BB1A-DC39CA461873}"/>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TextBox 36">
                <a:extLst>
                  <a:ext uri="{FF2B5EF4-FFF2-40B4-BE49-F238E27FC236}">
                    <a16:creationId xmlns:a16="http://schemas.microsoft.com/office/drawing/2014/main" id="{D2B78BA6-29E6-4848-915C-1A7DEE0ADF29}"/>
                  </a:ext>
                </a:extLst>
              </p:cNvPr>
              <p:cNvSpPr txBox="1"/>
              <p:nvPr/>
            </p:nvSpPr>
            <p:spPr>
              <a:xfrm>
                <a:off x="2411645" y="6598910"/>
                <a:ext cx="6111808"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Completed (i.e., handed over to Market Maker, MassHire, and / or Education / Training providers)</a:t>
                </a:r>
              </a:p>
            </p:txBody>
          </p:sp>
        </p:grpSp>
      </p:grpSp>
    </p:spTree>
    <p:extLst>
      <p:ext uri="{BB962C8B-B14F-4D97-AF65-F5344CB8AC3E}">
        <p14:creationId xmlns:p14="http://schemas.microsoft.com/office/powerpoint/2010/main" val="3329573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3242415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4E. Action Plan Tracker</a:t>
            </a:r>
          </a:p>
        </p:txBody>
      </p:sp>
      <p:sp>
        <p:nvSpPr>
          <p:cNvPr id="4" name="NavigationTriangle">
            <a:extLst>
              <a:ext uri="{FF2B5EF4-FFF2-40B4-BE49-F238E27FC236}">
                <a16:creationId xmlns:a16="http://schemas.microsoft.com/office/drawing/2014/main" id="{F100A6A8-5CC3-4976-AB53-D1C7294CCBDA}"/>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7CC6EEDE-3F83-4046-814E-244221411C8F}"/>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4E</a:t>
            </a:r>
          </a:p>
        </p:txBody>
      </p:sp>
      <p:sp>
        <p:nvSpPr>
          <p:cNvPr id="8" name="Textfeld 1">
            <a:extLst>
              <a:ext uri="{FF2B5EF4-FFF2-40B4-BE49-F238E27FC236}">
                <a16:creationId xmlns:a16="http://schemas.microsoft.com/office/drawing/2014/main" id="{9CBB4EDB-FF51-4BDF-8E52-F32A81AEC893}"/>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413186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8A3A940-8F7F-4ACA-96FF-E026D46AAB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6" name="Object 5" hidden="1">
                        <a:extLst>
                          <a:ext uri="{FF2B5EF4-FFF2-40B4-BE49-F238E27FC236}">
                            <a16:creationId xmlns:a16="http://schemas.microsoft.com/office/drawing/2014/main" id="{88A3A940-8F7F-4ACA-96FF-E026D46AAB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6B67702-5E2C-4268-B0B8-F03A5A1D48A9}"/>
              </a:ext>
            </a:extLst>
          </p:cNvPr>
          <p:cNvSpPr>
            <a:spLocks noGrp="1"/>
          </p:cNvSpPr>
          <p:nvPr>
            <p:ph type="title"/>
          </p:nvPr>
        </p:nvSpPr>
        <p:spPr/>
        <p:txBody>
          <a:bodyPr vert="horz"/>
          <a:lstStyle/>
          <a:p>
            <a:r>
              <a:rPr lang="en-US"/>
              <a:t>Materials available in each guidebook section</a:t>
            </a:r>
          </a:p>
        </p:txBody>
      </p:sp>
      <p:sp>
        <p:nvSpPr>
          <p:cNvPr id="5" name="Text Placeholder 4">
            <a:extLst>
              <a:ext uri="{FF2B5EF4-FFF2-40B4-BE49-F238E27FC236}">
                <a16:creationId xmlns:a16="http://schemas.microsoft.com/office/drawing/2014/main" id="{53BCA29C-E6C0-488B-B11B-DF42A6908323}"/>
              </a:ext>
            </a:extLst>
          </p:cNvPr>
          <p:cNvSpPr>
            <a:spLocks noGrp="1"/>
          </p:cNvSpPr>
          <p:nvPr>
            <p:ph type="body" sz="quarter" idx="11"/>
          </p:nvPr>
        </p:nvSpPr>
        <p:spPr/>
        <p:txBody>
          <a:bodyPr/>
          <a:lstStyle/>
          <a:p>
            <a:endParaRPr lang="en-US"/>
          </a:p>
        </p:txBody>
      </p:sp>
      <p:graphicFrame>
        <p:nvGraphicFramePr>
          <p:cNvPr id="36" name="Table 17">
            <a:extLst>
              <a:ext uri="{FF2B5EF4-FFF2-40B4-BE49-F238E27FC236}">
                <a16:creationId xmlns:a16="http://schemas.microsoft.com/office/drawing/2014/main" id="{E1F90182-008A-4AA9-99E6-BFC04AEF91EC}"/>
              </a:ext>
            </a:extLst>
          </p:cNvPr>
          <p:cNvGraphicFramePr>
            <a:graphicFrameLocks noGrp="1"/>
          </p:cNvGraphicFramePr>
          <p:nvPr/>
        </p:nvGraphicFramePr>
        <p:xfrm>
          <a:off x="474411" y="1644173"/>
          <a:ext cx="4824508" cy="4597128"/>
        </p:xfrm>
        <a:graphic>
          <a:graphicData uri="http://schemas.openxmlformats.org/drawingml/2006/table">
            <a:tbl>
              <a:tblPr firstRow="1">
                <a:tableStyleId>{2D5ABB26-0587-4C30-8999-92F81FD0307C}</a:tableStyleId>
              </a:tblPr>
              <a:tblGrid>
                <a:gridCol w="4824508">
                  <a:extLst>
                    <a:ext uri="{9D8B030D-6E8A-4147-A177-3AD203B41FA5}">
                      <a16:colId xmlns:a16="http://schemas.microsoft.com/office/drawing/2014/main" val="133716192"/>
                    </a:ext>
                  </a:extLst>
                </a:gridCol>
              </a:tblGrid>
              <a:tr h="383094">
                <a:tc>
                  <a:txBody>
                    <a:bodyPr/>
                    <a:lstStyle/>
                    <a:p>
                      <a:pPr marL="522000" lvl="2" indent="0">
                        <a:buClr>
                          <a:srgbClr val="00269E"/>
                        </a:buClr>
                        <a:buFont typeface="+mj-lt"/>
                        <a:buNone/>
                      </a:pPr>
                      <a:r>
                        <a:rPr lang="en-US" sz="1100">
                          <a:solidFill>
                            <a:srgbClr val="000000"/>
                          </a:solidFill>
                        </a:rPr>
                        <a:t>What is the process to engage employers? Who owns each step?</a:t>
                      </a:r>
                    </a:p>
                  </a:txBody>
                  <a:tcPr marL="0" marR="72000" marT="73152" marB="73152" anchor="ctr">
                    <a:lnL>
                      <a:noFill/>
                    </a:lnL>
                    <a:lnR>
                      <a:noFill/>
                    </a:lnR>
                    <a:lnT w="9525">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4030987373"/>
                  </a:ext>
                </a:extLst>
              </a:tr>
              <a:tr h="383094">
                <a:tc>
                  <a:txBody>
                    <a:bodyPr/>
                    <a:lstStyle/>
                    <a:p>
                      <a:pPr marL="522000" lvl="2" indent="0">
                        <a:buClr>
                          <a:srgbClr val="00269E"/>
                        </a:buClr>
                        <a:buFont typeface="+mj-lt"/>
                        <a:buNone/>
                      </a:pPr>
                      <a:r>
                        <a:rPr lang="en-US" sz="1100">
                          <a:solidFill>
                            <a:srgbClr val="000000"/>
                          </a:solidFill>
                        </a:rPr>
                        <a:t>What actions should be taken at each step?</a:t>
                      </a:r>
                    </a:p>
                  </a:txBody>
                  <a:tcPr marL="0" marR="72000" marT="73152" marB="73152" anchor="ctr">
                    <a:lnT>
                      <a:noFill/>
                    </a:lnT>
                  </a:tcPr>
                </a:tc>
                <a:extLst>
                  <a:ext uri="{0D108BD9-81ED-4DB2-BD59-A6C34878D82A}">
                    <a16:rowId xmlns:a16="http://schemas.microsoft.com/office/drawing/2014/main" val="2664957311"/>
                  </a:ext>
                </a:extLst>
              </a:tr>
              <a:tr h="383094">
                <a:tc>
                  <a:txBody>
                    <a:bodyPr/>
                    <a:lstStyle/>
                    <a:p>
                      <a:pPr marL="522000" marR="0" lvl="2" indent="0" algn="l" defTabSz="914400" rtl="0" eaLnBrk="1" fontAlgn="auto" latinLnBrk="0" hangingPunct="1">
                        <a:lnSpc>
                          <a:spcPct val="100000"/>
                        </a:lnSpc>
                        <a:spcBef>
                          <a:spcPts val="0"/>
                        </a:spcBef>
                        <a:spcAft>
                          <a:spcPts val="0"/>
                        </a:spcAft>
                        <a:buClr>
                          <a:srgbClr val="00269E"/>
                        </a:buClr>
                        <a:buSzTx/>
                        <a:buFont typeface="+mj-lt"/>
                        <a:buNone/>
                        <a:tabLst/>
                        <a:defRPr/>
                      </a:pPr>
                      <a:r>
                        <a:rPr lang="en-US" sz="1100">
                          <a:solidFill>
                            <a:srgbClr val="000000"/>
                          </a:solidFill>
                        </a:rPr>
                        <a:t>What is an example engagement?</a:t>
                      </a:r>
                    </a:p>
                  </a:txBody>
                  <a:tcPr marL="0" marR="72000" marT="73152" marB="73152" anchor="ctr"/>
                </a:tc>
                <a:extLst>
                  <a:ext uri="{0D108BD9-81ED-4DB2-BD59-A6C34878D82A}">
                    <a16:rowId xmlns:a16="http://schemas.microsoft.com/office/drawing/2014/main" val="1018867284"/>
                  </a:ext>
                </a:extLst>
              </a:tr>
              <a:tr h="383094">
                <a:tc>
                  <a:txBody>
                    <a:bodyPr/>
                    <a:lstStyle/>
                    <a:p>
                      <a:pPr marL="522000" lvl="2" indent="0">
                        <a:buClr>
                          <a:srgbClr val="00269E"/>
                        </a:buClr>
                        <a:buFont typeface="+mj-lt"/>
                        <a:buNone/>
                      </a:pPr>
                      <a:r>
                        <a:rPr lang="en-US" sz="1100">
                          <a:solidFill>
                            <a:srgbClr val="000000"/>
                          </a:solidFill>
                        </a:rPr>
                        <a:t>What materials are available for engaging employers?</a:t>
                      </a:r>
                    </a:p>
                  </a:txBody>
                  <a:tcPr marL="0" marR="72000" marT="73152" marB="73152" anchor="ctr"/>
                </a:tc>
                <a:extLst>
                  <a:ext uri="{0D108BD9-81ED-4DB2-BD59-A6C34878D82A}">
                    <a16:rowId xmlns:a16="http://schemas.microsoft.com/office/drawing/2014/main" val="550062129"/>
                  </a:ext>
                </a:extLst>
              </a:tr>
              <a:tr h="383094">
                <a:tc>
                  <a:txBody>
                    <a:bodyPr/>
                    <a:lstStyle/>
                    <a:p>
                      <a:pPr marL="979200" lvl="3" indent="0">
                        <a:buClr>
                          <a:srgbClr val="00269E"/>
                        </a:buClr>
                        <a:buFont typeface="+mj-lt"/>
                        <a:buNone/>
                      </a:pPr>
                      <a:r>
                        <a:rPr lang="en-US" sz="1100">
                          <a:solidFill>
                            <a:srgbClr val="000000"/>
                          </a:solidFill>
                        </a:rPr>
                        <a:t>Initial engagement materials</a:t>
                      </a:r>
                    </a:p>
                  </a:txBody>
                  <a:tcPr marL="0" marR="72000" marT="73152" marB="73152" anchor="ctr"/>
                </a:tc>
                <a:extLst>
                  <a:ext uri="{0D108BD9-81ED-4DB2-BD59-A6C34878D82A}">
                    <a16:rowId xmlns:a16="http://schemas.microsoft.com/office/drawing/2014/main" val="1619565910"/>
                  </a:ext>
                </a:extLst>
              </a:tr>
              <a:tr h="383094">
                <a:tc>
                  <a:txBody>
                    <a:bodyPr/>
                    <a:lstStyle/>
                    <a:p>
                      <a:pPr marL="979200" lvl="3" indent="0">
                        <a:buClr>
                          <a:srgbClr val="00269E"/>
                        </a:buClr>
                        <a:buFont typeface="+mj-lt"/>
                        <a:buNone/>
                      </a:pPr>
                      <a:r>
                        <a:rPr lang="en-US" sz="1100">
                          <a:solidFill>
                            <a:srgbClr val="000000"/>
                          </a:solidFill>
                        </a:rPr>
                        <a:t>Workforce need intake form</a:t>
                      </a:r>
                    </a:p>
                  </a:txBody>
                  <a:tcPr marL="0" marR="72000" marT="73152" marB="73152" anchor="ctr"/>
                </a:tc>
                <a:extLst>
                  <a:ext uri="{0D108BD9-81ED-4DB2-BD59-A6C34878D82A}">
                    <a16:rowId xmlns:a16="http://schemas.microsoft.com/office/drawing/2014/main" val="2726974957"/>
                  </a:ext>
                </a:extLst>
              </a:tr>
              <a:tr h="383094">
                <a:tc>
                  <a:txBody>
                    <a:bodyPr/>
                    <a:lstStyle/>
                    <a:p>
                      <a:pPr marL="979200" lvl="3" indent="0">
                        <a:buClr>
                          <a:srgbClr val="00269E"/>
                        </a:buClr>
                        <a:buFont typeface="+mj-lt"/>
                        <a:buNone/>
                      </a:pPr>
                      <a:r>
                        <a:rPr lang="en-US" sz="1100">
                          <a:solidFill>
                            <a:srgbClr val="000000"/>
                          </a:solidFill>
                        </a:rPr>
                        <a:t>Workforce need support plan</a:t>
                      </a:r>
                    </a:p>
                  </a:txBody>
                  <a:tcPr marL="0" marR="72000" marT="73152" marB="73152" anchor="ctr"/>
                </a:tc>
                <a:extLst>
                  <a:ext uri="{0D108BD9-81ED-4DB2-BD59-A6C34878D82A}">
                    <a16:rowId xmlns:a16="http://schemas.microsoft.com/office/drawing/2014/main" val="4275779177"/>
                  </a:ext>
                </a:extLst>
              </a:tr>
              <a:tr h="383094">
                <a:tc>
                  <a:txBody>
                    <a:bodyPr/>
                    <a:lstStyle/>
                    <a:p>
                      <a:pPr marL="979200" lvl="3" indent="0">
                        <a:buClr>
                          <a:srgbClr val="00269E"/>
                        </a:buClr>
                        <a:buFont typeface="+mj-lt"/>
                        <a:buNone/>
                      </a:pPr>
                      <a:r>
                        <a:rPr lang="en-US" sz="1100">
                          <a:solidFill>
                            <a:srgbClr val="000000"/>
                          </a:solidFill>
                        </a:rPr>
                        <a:t>Internal employer tracker</a:t>
                      </a:r>
                    </a:p>
                  </a:txBody>
                  <a:tcPr marL="0" marR="72000" marT="73152" marB="73152" anchor="ctr"/>
                </a:tc>
                <a:extLst>
                  <a:ext uri="{0D108BD9-81ED-4DB2-BD59-A6C34878D82A}">
                    <a16:rowId xmlns:a16="http://schemas.microsoft.com/office/drawing/2014/main" val="2117958278"/>
                  </a:ext>
                </a:extLst>
              </a:tr>
              <a:tr h="383094">
                <a:tc>
                  <a:txBody>
                    <a:bodyPr/>
                    <a:lstStyle/>
                    <a:p>
                      <a:pPr marL="979200" lvl="3" indent="0">
                        <a:buClr>
                          <a:srgbClr val="00269E"/>
                        </a:buClr>
                        <a:buFont typeface="+mj-lt"/>
                        <a:buNone/>
                      </a:pPr>
                      <a:r>
                        <a:rPr lang="en-US" sz="1100">
                          <a:solidFill>
                            <a:srgbClr val="000000"/>
                          </a:solidFill>
                        </a:rPr>
                        <a:t>Action Plan Tracker</a:t>
                      </a:r>
                    </a:p>
                  </a:txBody>
                  <a:tcPr marL="0" marR="72000" marT="73152" marB="73152" anchor="ctr"/>
                </a:tc>
                <a:extLst>
                  <a:ext uri="{0D108BD9-81ED-4DB2-BD59-A6C34878D82A}">
                    <a16:rowId xmlns:a16="http://schemas.microsoft.com/office/drawing/2014/main" val="2473980015"/>
                  </a:ext>
                </a:extLst>
              </a:tr>
              <a:tr h="383094">
                <a:tc>
                  <a:txBody>
                    <a:bodyPr/>
                    <a:lstStyle/>
                    <a:p>
                      <a:pPr marL="522000" marR="0" lvl="2" indent="0" algn="l" defTabSz="914400" rtl="0" eaLnBrk="1" fontAlgn="auto" latinLnBrk="0" hangingPunct="1">
                        <a:lnSpc>
                          <a:spcPct val="100000"/>
                        </a:lnSpc>
                        <a:spcBef>
                          <a:spcPts val="0"/>
                        </a:spcBef>
                        <a:spcAft>
                          <a:spcPts val="0"/>
                        </a:spcAft>
                        <a:buClr>
                          <a:srgbClr val="00269E"/>
                        </a:buClr>
                        <a:buSzTx/>
                        <a:buFont typeface="+mj-lt"/>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What support options are available for immediate hiring needs?</a:t>
                      </a:r>
                    </a:p>
                  </a:txBody>
                  <a:tcPr marL="0" marR="72000" marT="73152" marB="73152" anchor="ctr"/>
                </a:tc>
                <a:extLst>
                  <a:ext uri="{0D108BD9-81ED-4DB2-BD59-A6C34878D82A}">
                    <a16:rowId xmlns:a16="http://schemas.microsoft.com/office/drawing/2014/main" val="1784728296"/>
                  </a:ext>
                </a:extLst>
              </a:tr>
              <a:tr h="383094">
                <a:tc>
                  <a:txBody>
                    <a:bodyPr/>
                    <a:lstStyle/>
                    <a:p>
                      <a:pPr marL="522000" marR="0" lvl="2" indent="0" algn="l" defTabSz="914400" rtl="0" eaLnBrk="1" fontAlgn="auto" latinLnBrk="0" hangingPunct="1">
                        <a:lnSpc>
                          <a:spcPct val="100000"/>
                        </a:lnSpc>
                        <a:spcBef>
                          <a:spcPts val="0"/>
                        </a:spcBef>
                        <a:spcAft>
                          <a:spcPts val="0"/>
                        </a:spcAft>
                        <a:buClr>
                          <a:srgbClr val="00269E"/>
                        </a:buClr>
                        <a:buSzTx/>
                        <a:buFont typeface="+mj-lt"/>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What support options are available for future pipeline needs?</a:t>
                      </a:r>
                    </a:p>
                  </a:txBody>
                  <a:tcPr marL="0" marR="72000" marT="73152" marB="73152" anchor="ctr"/>
                </a:tc>
                <a:extLst>
                  <a:ext uri="{0D108BD9-81ED-4DB2-BD59-A6C34878D82A}">
                    <a16:rowId xmlns:a16="http://schemas.microsoft.com/office/drawing/2014/main" val="112110217"/>
                  </a:ext>
                </a:extLst>
              </a:tr>
              <a:tr h="383094">
                <a:tc>
                  <a:txBody>
                    <a:bodyPr/>
                    <a:lstStyle/>
                    <a:p>
                      <a:pPr marL="522000" marR="0" lvl="2" indent="0" algn="l" defTabSz="914400" rtl="0" eaLnBrk="1" fontAlgn="auto" latinLnBrk="0" hangingPunct="1">
                        <a:lnSpc>
                          <a:spcPct val="100000"/>
                        </a:lnSpc>
                        <a:spcBef>
                          <a:spcPts val="0"/>
                        </a:spcBef>
                        <a:spcAft>
                          <a:spcPts val="0"/>
                        </a:spcAft>
                        <a:buClr>
                          <a:srgbClr val="00269E"/>
                        </a:buClr>
                        <a:buSzTx/>
                        <a:buFont typeface="+mj-lt"/>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What support options are available for incumbent upskilling needs?</a:t>
                      </a:r>
                    </a:p>
                  </a:txBody>
                  <a:tcPr marL="0" marR="72000" marT="73152" marB="73152" anchor="ctr"/>
                </a:tc>
                <a:extLst>
                  <a:ext uri="{0D108BD9-81ED-4DB2-BD59-A6C34878D82A}">
                    <a16:rowId xmlns:a16="http://schemas.microsoft.com/office/drawing/2014/main" val="116140331"/>
                  </a:ext>
                </a:extLst>
              </a:tr>
            </a:tbl>
          </a:graphicData>
        </a:graphic>
      </p:graphicFrame>
      <p:sp>
        <p:nvSpPr>
          <p:cNvPr id="37" name="Oval 20">
            <a:extLst>
              <a:ext uri="{FF2B5EF4-FFF2-40B4-BE49-F238E27FC236}">
                <a16:creationId xmlns:a16="http://schemas.microsoft.com/office/drawing/2014/main" id="{1A22FE5E-D831-428E-B441-F1959C16B87C}"/>
              </a:ext>
            </a:extLst>
          </p:cNvPr>
          <p:cNvSpPr>
            <a:spLocks noChangeAspect="1" noChangeArrowheads="1"/>
          </p:cNvSpPr>
          <p:nvPr/>
        </p:nvSpPr>
        <p:spPr bwMode="auto">
          <a:xfrm>
            <a:off x="1083791" y="4377874"/>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D</a:t>
            </a:r>
          </a:p>
        </p:txBody>
      </p:sp>
      <p:sp>
        <p:nvSpPr>
          <p:cNvPr id="38" name="Oval 20">
            <a:extLst>
              <a:ext uri="{FF2B5EF4-FFF2-40B4-BE49-F238E27FC236}">
                <a16:creationId xmlns:a16="http://schemas.microsoft.com/office/drawing/2014/main" id="{FDFAA8AF-0041-49E5-8E72-92CE058F8DD7}"/>
              </a:ext>
            </a:extLst>
          </p:cNvPr>
          <p:cNvSpPr>
            <a:spLocks noChangeAspect="1" noChangeArrowheads="1"/>
          </p:cNvSpPr>
          <p:nvPr/>
        </p:nvSpPr>
        <p:spPr bwMode="auto">
          <a:xfrm>
            <a:off x="1083791" y="3994780"/>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C</a:t>
            </a:r>
          </a:p>
        </p:txBody>
      </p:sp>
      <p:sp>
        <p:nvSpPr>
          <p:cNvPr id="39" name="Oval 20">
            <a:extLst>
              <a:ext uri="{FF2B5EF4-FFF2-40B4-BE49-F238E27FC236}">
                <a16:creationId xmlns:a16="http://schemas.microsoft.com/office/drawing/2014/main" id="{982C5C47-6191-47A3-9F34-55AC6F04A9CB}"/>
              </a:ext>
            </a:extLst>
          </p:cNvPr>
          <p:cNvSpPr>
            <a:spLocks noChangeAspect="1" noChangeArrowheads="1"/>
          </p:cNvSpPr>
          <p:nvPr/>
        </p:nvSpPr>
        <p:spPr bwMode="auto">
          <a:xfrm>
            <a:off x="1083791" y="3611686"/>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B</a:t>
            </a:r>
          </a:p>
        </p:txBody>
      </p:sp>
      <p:sp>
        <p:nvSpPr>
          <p:cNvPr id="40" name="Oval 20">
            <a:extLst>
              <a:ext uri="{FF2B5EF4-FFF2-40B4-BE49-F238E27FC236}">
                <a16:creationId xmlns:a16="http://schemas.microsoft.com/office/drawing/2014/main" id="{114DFF45-D32D-41BF-96B3-D2565DFBA87B}"/>
              </a:ext>
            </a:extLst>
          </p:cNvPr>
          <p:cNvSpPr>
            <a:spLocks noChangeAspect="1" noChangeArrowheads="1"/>
          </p:cNvSpPr>
          <p:nvPr/>
        </p:nvSpPr>
        <p:spPr bwMode="auto">
          <a:xfrm>
            <a:off x="488361" y="2079310"/>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2</a:t>
            </a:r>
          </a:p>
        </p:txBody>
      </p:sp>
      <p:sp>
        <p:nvSpPr>
          <p:cNvPr id="41" name="Oval 20">
            <a:extLst>
              <a:ext uri="{FF2B5EF4-FFF2-40B4-BE49-F238E27FC236}">
                <a16:creationId xmlns:a16="http://schemas.microsoft.com/office/drawing/2014/main" id="{419037CD-44C0-43F5-B091-05C2D81DA533}"/>
              </a:ext>
            </a:extLst>
          </p:cNvPr>
          <p:cNvSpPr>
            <a:spLocks noChangeAspect="1" noChangeArrowheads="1"/>
          </p:cNvSpPr>
          <p:nvPr/>
        </p:nvSpPr>
        <p:spPr bwMode="auto">
          <a:xfrm>
            <a:off x="488361" y="1696216"/>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1</a:t>
            </a:r>
          </a:p>
        </p:txBody>
      </p:sp>
      <p:sp>
        <p:nvSpPr>
          <p:cNvPr id="42" name="Oval 20">
            <a:extLst>
              <a:ext uri="{FF2B5EF4-FFF2-40B4-BE49-F238E27FC236}">
                <a16:creationId xmlns:a16="http://schemas.microsoft.com/office/drawing/2014/main" id="{12BE681C-E791-421C-A4EB-FC885DD4CBCF}"/>
              </a:ext>
            </a:extLst>
          </p:cNvPr>
          <p:cNvSpPr>
            <a:spLocks noChangeAspect="1" noChangeArrowheads="1"/>
          </p:cNvSpPr>
          <p:nvPr/>
        </p:nvSpPr>
        <p:spPr bwMode="auto">
          <a:xfrm>
            <a:off x="1083791" y="4760968"/>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E</a:t>
            </a:r>
          </a:p>
        </p:txBody>
      </p:sp>
      <p:sp>
        <p:nvSpPr>
          <p:cNvPr id="43" name="Oval 20">
            <a:extLst>
              <a:ext uri="{FF2B5EF4-FFF2-40B4-BE49-F238E27FC236}">
                <a16:creationId xmlns:a16="http://schemas.microsoft.com/office/drawing/2014/main" id="{81C269C3-38DC-4A2F-93B0-3C5E38D9D0BC}"/>
              </a:ext>
            </a:extLst>
          </p:cNvPr>
          <p:cNvSpPr>
            <a:spLocks noChangeAspect="1" noChangeArrowheads="1"/>
          </p:cNvSpPr>
          <p:nvPr/>
        </p:nvSpPr>
        <p:spPr bwMode="auto">
          <a:xfrm>
            <a:off x="488361" y="5144062"/>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5</a:t>
            </a:r>
          </a:p>
        </p:txBody>
      </p:sp>
      <p:sp>
        <p:nvSpPr>
          <p:cNvPr id="44" name="Oval 20">
            <a:extLst>
              <a:ext uri="{FF2B5EF4-FFF2-40B4-BE49-F238E27FC236}">
                <a16:creationId xmlns:a16="http://schemas.microsoft.com/office/drawing/2014/main" id="{CD3BC035-D386-4066-846F-48B86AB6BADD}"/>
              </a:ext>
            </a:extLst>
          </p:cNvPr>
          <p:cNvSpPr>
            <a:spLocks noChangeAspect="1" noChangeArrowheads="1"/>
          </p:cNvSpPr>
          <p:nvPr/>
        </p:nvSpPr>
        <p:spPr bwMode="auto">
          <a:xfrm>
            <a:off x="488361" y="5527156"/>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6</a:t>
            </a:r>
          </a:p>
        </p:txBody>
      </p:sp>
      <p:sp>
        <p:nvSpPr>
          <p:cNvPr id="45" name="Oval 20">
            <a:extLst>
              <a:ext uri="{FF2B5EF4-FFF2-40B4-BE49-F238E27FC236}">
                <a16:creationId xmlns:a16="http://schemas.microsoft.com/office/drawing/2014/main" id="{1E7955E8-A078-423E-A373-B810B3F42D08}"/>
              </a:ext>
            </a:extLst>
          </p:cNvPr>
          <p:cNvSpPr>
            <a:spLocks noChangeAspect="1" noChangeArrowheads="1"/>
          </p:cNvSpPr>
          <p:nvPr/>
        </p:nvSpPr>
        <p:spPr bwMode="auto">
          <a:xfrm>
            <a:off x="488361" y="5910250"/>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7</a:t>
            </a:r>
          </a:p>
        </p:txBody>
      </p:sp>
      <p:sp>
        <p:nvSpPr>
          <p:cNvPr id="46" name="Oval 20">
            <a:extLst>
              <a:ext uri="{FF2B5EF4-FFF2-40B4-BE49-F238E27FC236}">
                <a16:creationId xmlns:a16="http://schemas.microsoft.com/office/drawing/2014/main" id="{14F72C40-2C9F-4025-ADA6-FD4A7BEAF81D}"/>
              </a:ext>
            </a:extLst>
          </p:cNvPr>
          <p:cNvSpPr>
            <a:spLocks noChangeAspect="1" noChangeArrowheads="1"/>
          </p:cNvSpPr>
          <p:nvPr/>
        </p:nvSpPr>
        <p:spPr bwMode="auto">
          <a:xfrm>
            <a:off x="488361" y="2462404"/>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3</a:t>
            </a:r>
          </a:p>
        </p:txBody>
      </p:sp>
      <p:sp>
        <p:nvSpPr>
          <p:cNvPr id="47" name="Oval 20">
            <a:extLst>
              <a:ext uri="{FF2B5EF4-FFF2-40B4-BE49-F238E27FC236}">
                <a16:creationId xmlns:a16="http://schemas.microsoft.com/office/drawing/2014/main" id="{B82C6090-3924-452F-BEEE-87A06BE418D3}"/>
              </a:ext>
            </a:extLst>
          </p:cNvPr>
          <p:cNvSpPr>
            <a:spLocks noChangeAspect="1" noChangeArrowheads="1"/>
          </p:cNvSpPr>
          <p:nvPr/>
        </p:nvSpPr>
        <p:spPr bwMode="auto">
          <a:xfrm>
            <a:off x="1083791" y="3228592"/>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A</a:t>
            </a:r>
          </a:p>
        </p:txBody>
      </p:sp>
      <p:sp>
        <p:nvSpPr>
          <p:cNvPr id="48" name="Oval 20">
            <a:extLst>
              <a:ext uri="{FF2B5EF4-FFF2-40B4-BE49-F238E27FC236}">
                <a16:creationId xmlns:a16="http://schemas.microsoft.com/office/drawing/2014/main" id="{3BC56D3B-345F-458E-B700-3A888C787A98}"/>
              </a:ext>
            </a:extLst>
          </p:cNvPr>
          <p:cNvSpPr>
            <a:spLocks noChangeAspect="1" noChangeArrowheads="1"/>
          </p:cNvSpPr>
          <p:nvPr/>
        </p:nvSpPr>
        <p:spPr bwMode="auto">
          <a:xfrm>
            <a:off x="488361" y="2845498"/>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a:t>
            </a:r>
          </a:p>
        </p:txBody>
      </p:sp>
      <p:grpSp>
        <p:nvGrpSpPr>
          <p:cNvPr id="50" name="Group 49">
            <a:extLst>
              <a:ext uri="{FF2B5EF4-FFF2-40B4-BE49-F238E27FC236}">
                <a16:creationId xmlns:a16="http://schemas.microsoft.com/office/drawing/2014/main" id="{45184913-3941-4309-897F-377E6677DB7E}"/>
              </a:ext>
            </a:extLst>
          </p:cNvPr>
          <p:cNvGrpSpPr/>
          <p:nvPr/>
        </p:nvGrpSpPr>
        <p:grpSpPr>
          <a:xfrm>
            <a:off x="5242797" y="1644173"/>
            <a:ext cx="306171" cy="4486989"/>
            <a:chOff x="5942914" y="1877259"/>
            <a:chExt cx="306171" cy="4486989"/>
          </a:xfrm>
        </p:grpSpPr>
        <p:cxnSp>
          <p:nvCxnSpPr>
            <p:cNvPr id="51" name="Straight Connector 50">
              <a:extLst>
                <a:ext uri="{FF2B5EF4-FFF2-40B4-BE49-F238E27FC236}">
                  <a16:creationId xmlns:a16="http://schemas.microsoft.com/office/drawing/2014/main" id="{2F220F51-C1CC-43F1-9DDB-548171B48B45}"/>
                </a:ext>
              </a:extLst>
            </p:cNvPr>
            <p:cNvCxnSpPr/>
            <p:nvPr/>
          </p:nvCxnSpPr>
          <p:spPr>
            <a:xfrm>
              <a:off x="6096000" y="1877259"/>
              <a:ext cx="0" cy="4486989"/>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8DD5EB83-3A06-4AAA-A47E-AA284A7B6217}"/>
                </a:ext>
              </a:extLst>
            </p:cNvPr>
            <p:cNvGrpSpPr/>
            <p:nvPr/>
          </p:nvGrpSpPr>
          <p:grpSpPr>
            <a:xfrm>
              <a:off x="5942914" y="3967299"/>
              <a:ext cx="306171" cy="306910"/>
              <a:chOff x="5937564" y="3833745"/>
              <a:chExt cx="306171" cy="306910"/>
            </a:xfrm>
          </p:grpSpPr>
          <p:sp>
            <p:nvSpPr>
              <p:cNvPr id="53" name="Freeform 94">
                <a:extLst>
                  <a:ext uri="{FF2B5EF4-FFF2-40B4-BE49-F238E27FC236}">
                    <a16:creationId xmlns:a16="http://schemas.microsoft.com/office/drawing/2014/main" id="{D17F04E2-8D02-44DD-86C6-1195AEA5C5AA}"/>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00269E"/>
              </a:solidFill>
              <a:ln>
                <a:solidFill>
                  <a:srgbClr val="00269E"/>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54" name="Freeform 95">
                <a:extLst>
                  <a:ext uri="{FF2B5EF4-FFF2-40B4-BE49-F238E27FC236}">
                    <a16:creationId xmlns:a16="http://schemas.microsoft.com/office/drawing/2014/main" id="{5CC6ED3B-FA3E-414A-AF9D-F6F6D474B61B}"/>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sp>
        <p:nvSpPr>
          <p:cNvPr id="56" name="TextBox 55">
            <a:extLst>
              <a:ext uri="{FF2B5EF4-FFF2-40B4-BE49-F238E27FC236}">
                <a16:creationId xmlns:a16="http://schemas.microsoft.com/office/drawing/2014/main" id="{66075C07-EEAC-49B1-BFC8-DBBB78497E85}"/>
              </a:ext>
            </a:extLst>
          </p:cNvPr>
          <p:cNvSpPr txBox="1"/>
          <p:nvPr/>
        </p:nvSpPr>
        <p:spPr>
          <a:xfrm>
            <a:off x="462684" y="1199949"/>
            <a:ext cx="5139981" cy="3709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a:solidFill>
                  <a:srgbClr val="00269E"/>
                </a:solidFill>
              </a:rPr>
              <a:t>Guidebook sections</a:t>
            </a:r>
          </a:p>
        </p:txBody>
      </p:sp>
      <p:sp>
        <p:nvSpPr>
          <p:cNvPr id="57" name="TextBox 56">
            <a:extLst>
              <a:ext uri="{FF2B5EF4-FFF2-40B4-BE49-F238E27FC236}">
                <a16:creationId xmlns:a16="http://schemas.microsoft.com/office/drawing/2014/main" id="{A41DFF5A-68A6-4276-85AB-25796E13A6FE}"/>
              </a:ext>
            </a:extLst>
          </p:cNvPr>
          <p:cNvSpPr txBox="1"/>
          <p:nvPr/>
        </p:nvSpPr>
        <p:spPr>
          <a:xfrm>
            <a:off x="5536685" y="1199949"/>
            <a:ext cx="5139981" cy="3709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a:solidFill>
                  <a:srgbClr val="00269E"/>
                </a:solidFill>
              </a:rPr>
              <a:t>Materials by section</a:t>
            </a:r>
          </a:p>
        </p:txBody>
      </p:sp>
      <p:pic>
        <p:nvPicPr>
          <p:cNvPr id="12" name="Picture 11">
            <a:extLst>
              <a:ext uri="{FF2B5EF4-FFF2-40B4-BE49-F238E27FC236}">
                <a16:creationId xmlns:a16="http://schemas.microsoft.com/office/drawing/2014/main" id="{C1EDF338-0253-435D-A9F4-A5B0362915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56652" y="1741883"/>
            <a:ext cx="1765947" cy="993345"/>
          </a:xfrm>
          <a:prstGeom prst="rect">
            <a:avLst/>
          </a:prstGeom>
          <a:solidFill>
            <a:srgbClr val="6E6F73"/>
          </a:solidFill>
          <a:ln w="9525" cap="flat" cmpd="sng" algn="ctr">
            <a:solidFill>
              <a:srgbClr val="A6A6A6"/>
            </a:solidFill>
            <a:prstDash val="solid"/>
            <a:round/>
            <a:headEnd type="none" w="med" len="med"/>
            <a:tailEnd type="none" w="med" len="med"/>
          </a:ln>
        </p:spPr>
      </p:pic>
      <p:sp>
        <p:nvSpPr>
          <p:cNvPr id="63" name="Oval 20">
            <a:extLst>
              <a:ext uri="{FF2B5EF4-FFF2-40B4-BE49-F238E27FC236}">
                <a16:creationId xmlns:a16="http://schemas.microsoft.com/office/drawing/2014/main" id="{303F5888-792C-4E43-8E83-F35CC9C50682}"/>
              </a:ext>
            </a:extLst>
          </p:cNvPr>
          <p:cNvSpPr>
            <a:spLocks noChangeAspect="1" noChangeArrowheads="1"/>
          </p:cNvSpPr>
          <p:nvPr/>
        </p:nvSpPr>
        <p:spPr bwMode="auto">
          <a:xfrm>
            <a:off x="5766924" y="1594506"/>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1</a:t>
            </a:r>
          </a:p>
        </p:txBody>
      </p:sp>
      <p:pic>
        <p:nvPicPr>
          <p:cNvPr id="64" name="Picture 63">
            <a:extLst>
              <a:ext uri="{FF2B5EF4-FFF2-40B4-BE49-F238E27FC236}">
                <a16:creationId xmlns:a16="http://schemas.microsoft.com/office/drawing/2014/main" id="{E0C5887D-393C-4148-B189-1A7E5693D1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96321" y="1741883"/>
            <a:ext cx="1765947" cy="993345"/>
          </a:xfrm>
          <a:prstGeom prst="rect">
            <a:avLst/>
          </a:prstGeom>
          <a:ln w="9525" cap="flat" cmpd="sng" algn="ctr">
            <a:solidFill>
              <a:srgbClr val="A6A6A6"/>
            </a:solidFill>
            <a:prstDash val="solid"/>
            <a:round/>
            <a:headEnd type="none" w="med" len="med"/>
            <a:tailEnd type="none" w="med" len="med"/>
          </a:ln>
        </p:spPr>
      </p:pic>
      <p:pic>
        <p:nvPicPr>
          <p:cNvPr id="69" name="Picture 68">
            <a:extLst>
              <a:ext uri="{FF2B5EF4-FFF2-40B4-BE49-F238E27FC236}">
                <a16:creationId xmlns:a16="http://schemas.microsoft.com/office/drawing/2014/main" id="{502634BD-1918-49CC-B536-CD23841AB5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35990" y="1741883"/>
            <a:ext cx="1765947" cy="993345"/>
          </a:xfrm>
          <a:prstGeom prst="rect">
            <a:avLst/>
          </a:prstGeom>
          <a:ln w="9525" cap="flat" cmpd="sng" algn="ctr">
            <a:solidFill>
              <a:srgbClr val="A6A6A6"/>
            </a:solidFill>
            <a:prstDash val="solid"/>
            <a:round/>
            <a:headEnd type="none" w="med" len="med"/>
            <a:tailEnd type="none" w="med" len="med"/>
          </a:ln>
        </p:spPr>
      </p:pic>
      <p:sp>
        <p:nvSpPr>
          <p:cNvPr id="67" name="Oval 20">
            <a:extLst>
              <a:ext uri="{FF2B5EF4-FFF2-40B4-BE49-F238E27FC236}">
                <a16:creationId xmlns:a16="http://schemas.microsoft.com/office/drawing/2014/main" id="{D6DA0796-E49B-4EF1-B4B7-31417D9EDCE6}"/>
              </a:ext>
            </a:extLst>
          </p:cNvPr>
          <p:cNvSpPr>
            <a:spLocks noChangeAspect="1" noChangeArrowheads="1"/>
          </p:cNvSpPr>
          <p:nvPr/>
        </p:nvSpPr>
        <p:spPr bwMode="auto">
          <a:xfrm>
            <a:off x="7756934" y="1594506"/>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2</a:t>
            </a:r>
          </a:p>
        </p:txBody>
      </p:sp>
      <p:sp>
        <p:nvSpPr>
          <p:cNvPr id="68" name="Oval 20">
            <a:extLst>
              <a:ext uri="{FF2B5EF4-FFF2-40B4-BE49-F238E27FC236}">
                <a16:creationId xmlns:a16="http://schemas.microsoft.com/office/drawing/2014/main" id="{60BE45BF-80EA-4064-AA5A-107E81B35795}"/>
              </a:ext>
            </a:extLst>
          </p:cNvPr>
          <p:cNvSpPr>
            <a:spLocks noChangeAspect="1" noChangeArrowheads="1"/>
          </p:cNvSpPr>
          <p:nvPr/>
        </p:nvSpPr>
        <p:spPr bwMode="auto">
          <a:xfrm>
            <a:off x="9823322" y="1594506"/>
            <a:ext cx="279009" cy="279009"/>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3</a:t>
            </a:r>
          </a:p>
        </p:txBody>
      </p:sp>
      <p:pic>
        <p:nvPicPr>
          <p:cNvPr id="81" name="Picture 80">
            <a:extLst>
              <a:ext uri="{FF2B5EF4-FFF2-40B4-BE49-F238E27FC236}">
                <a16:creationId xmlns:a16="http://schemas.microsoft.com/office/drawing/2014/main" id="{E446060A-8046-434C-8CDE-6D03C0AC58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56652" y="4164914"/>
            <a:ext cx="1765947" cy="993345"/>
          </a:xfrm>
          <a:prstGeom prst="rect">
            <a:avLst/>
          </a:prstGeom>
          <a:ln w="9525" cap="flat" cmpd="sng" algn="ctr">
            <a:solidFill>
              <a:srgbClr val="A6A6A6"/>
            </a:solidFill>
            <a:prstDash val="solid"/>
            <a:round/>
            <a:headEnd type="none" w="med" len="med"/>
            <a:tailEnd type="none" w="med" len="med"/>
          </a:ln>
        </p:spPr>
      </p:pic>
      <p:sp>
        <p:nvSpPr>
          <p:cNvPr id="83" name="Oval 20">
            <a:extLst>
              <a:ext uri="{FF2B5EF4-FFF2-40B4-BE49-F238E27FC236}">
                <a16:creationId xmlns:a16="http://schemas.microsoft.com/office/drawing/2014/main" id="{9FFF8713-E74C-4150-AD27-68F4D22CA5F8}"/>
              </a:ext>
            </a:extLst>
          </p:cNvPr>
          <p:cNvSpPr>
            <a:spLocks noChangeAspect="1" noChangeArrowheads="1"/>
          </p:cNvSpPr>
          <p:nvPr/>
        </p:nvSpPr>
        <p:spPr bwMode="auto">
          <a:xfrm>
            <a:off x="5766924" y="4032168"/>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4C</a:t>
            </a:r>
          </a:p>
        </p:txBody>
      </p:sp>
      <p:pic>
        <p:nvPicPr>
          <p:cNvPr id="85" name="Picture 84">
            <a:extLst>
              <a:ext uri="{FF2B5EF4-FFF2-40B4-BE49-F238E27FC236}">
                <a16:creationId xmlns:a16="http://schemas.microsoft.com/office/drawing/2014/main" id="{4AAF9EC2-D81C-4D2E-B59D-045F54D4ED2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96321" y="4164914"/>
            <a:ext cx="1765947" cy="993345"/>
          </a:xfrm>
          <a:prstGeom prst="rect">
            <a:avLst/>
          </a:prstGeom>
          <a:ln w="9525" cap="flat" cmpd="sng" algn="ctr">
            <a:solidFill>
              <a:srgbClr val="A6A6A6"/>
            </a:solidFill>
            <a:prstDash val="solid"/>
            <a:round/>
            <a:headEnd type="none" w="med" len="med"/>
            <a:tailEnd type="none" w="med" len="med"/>
          </a:ln>
        </p:spPr>
      </p:pic>
      <p:sp>
        <p:nvSpPr>
          <p:cNvPr id="86" name="Oval 20">
            <a:extLst>
              <a:ext uri="{FF2B5EF4-FFF2-40B4-BE49-F238E27FC236}">
                <a16:creationId xmlns:a16="http://schemas.microsoft.com/office/drawing/2014/main" id="{66A7D433-58C8-41C1-AA69-2B23B1D4CD9A}"/>
              </a:ext>
            </a:extLst>
          </p:cNvPr>
          <p:cNvSpPr>
            <a:spLocks noChangeAspect="1" noChangeArrowheads="1"/>
          </p:cNvSpPr>
          <p:nvPr/>
        </p:nvSpPr>
        <p:spPr bwMode="auto">
          <a:xfrm>
            <a:off x="7756934" y="4032168"/>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4D</a:t>
            </a:r>
          </a:p>
        </p:txBody>
      </p:sp>
      <p:pic>
        <p:nvPicPr>
          <p:cNvPr id="87" name="Picture 86">
            <a:extLst>
              <a:ext uri="{FF2B5EF4-FFF2-40B4-BE49-F238E27FC236}">
                <a16:creationId xmlns:a16="http://schemas.microsoft.com/office/drawing/2014/main" id="{A85C3620-E8BB-42B6-905F-EA40234D87B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35990" y="4158121"/>
            <a:ext cx="1765947" cy="993345"/>
          </a:xfrm>
          <a:prstGeom prst="rect">
            <a:avLst/>
          </a:prstGeom>
          <a:ln w="9525" cap="flat" cmpd="sng" algn="ctr">
            <a:solidFill>
              <a:srgbClr val="A6A6A6"/>
            </a:solidFill>
            <a:prstDash val="solid"/>
            <a:round/>
            <a:headEnd type="none" w="med" len="med"/>
            <a:tailEnd type="none" w="med" len="med"/>
          </a:ln>
        </p:spPr>
      </p:pic>
      <p:sp>
        <p:nvSpPr>
          <p:cNvPr id="88" name="Oval 20">
            <a:extLst>
              <a:ext uri="{FF2B5EF4-FFF2-40B4-BE49-F238E27FC236}">
                <a16:creationId xmlns:a16="http://schemas.microsoft.com/office/drawing/2014/main" id="{0229A522-F3DF-4B4B-9AE9-9DEE975DE8FB}"/>
              </a:ext>
            </a:extLst>
          </p:cNvPr>
          <p:cNvSpPr>
            <a:spLocks noChangeAspect="1" noChangeArrowheads="1"/>
          </p:cNvSpPr>
          <p:nvPr/>
        </p:nvSpPr>
        <p:spPr bwMode="auto">
          <a:xfrm>
            <a:off x="9823322" y="4032168"/>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4E</a:t>
            </a:r>
          </a:p>
        </p:txBody>
      </p:sp>
      <p:pic>
        <p:nvPicPr>
          <p:cNvPr id="4" name="Picture 3">
            <a:extLst>
              <a:ext uri="{FF2B5EF4-FFF2-40B4-BE49-F238E27FC236}">
                <a16:creationId xmlns:a16="http://schemas.microsoft.com/office/drawing/2014/main" id="{E229AE54-0C92-491C-A225-4F5630657866}"/>
              </a:ext>
            </a:extLst>
          </p:cNvPr>
          <p:cNvPicPr>
            <a:picLocks noChangeAspect="1"/>
          </p:cNvPicPr>
          <p:nvPr/>
        </p:nvPicPr>
        <p:blipFill>
          <a:blip r:embed="rId12"/>
          <a:stretch>
            <a:fillRect/>
          </a:stretch>
        </p:blipFill>
        <p:spPr>
          <a:xfrm>
            <a:off x="5856652" y="5390620"/>
            <a:ext cx="1765947" cy="993345"/>
          </a:xfrm>
          <a:prstGeom prst="rect">
            <a:avLst/>
          </a:prstGeom>
          <a:ln w="9525" cap="flat" cmpd="sng" algn="ctr">
            <a:solidFill>
              <a:srgbClr val="A6A6A6"/>
            </a:solidFill>
            <a:prstDash val="solid"/>
            <a:round/>
            <a:headEnd type="none" w="med" len="med"/>
            <a:tailEnd type="none" w="med" len="med"/>
          </a:ln>
        </p:spPr>
      </p:pic>
      <p:sp>
        <p:nvSpPr>
          <p:cNvPr id="90" name="Oval 20">
            <a:extLst>
              <a:ext uri="{FF2B5EF4-FFF2-40B4-BE49-F238E27FC236}">
                <a16:creationId xmlns:a16="http://schemas.microsoft.com/office/drawing/2014/main" id="{0AD22F5F-E333-437B-B4F9-E215D5D44603}"/>
              </a:ext>
            </a:extLst>
          </p:cNvPr>
          <p:cNvSpPr>
            <a:spLocks noChangeAspect="1" noChangeArrowheads="1"/>
          </p:cNvSpPr>
          <p:nvPr/>
        </p:nvSpPr>
        <p:spPr bwMode="auto">
          <a:xfrm>
            <a:off x="5766924" y="5257874"/>
            <a:ext cx="279009" cy="279009"/>
          </a:xfrm>
          <a:prstGeom prst="ellipse">
            <a:avLst/>
          </a:prstGeom>
          <a:solidFill>
            <a:srgbClr val="00269E"/>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5</a:t>
            </a:r>
          </a:p>
        </p:txBody>
      </p:sp>
      <p:pic>
        <p:nvPicPr>
          <p:cNvPr id="7" name="Picture 6">
            <a:extLst>
              <a:ext uri="{FF2B5EF4-FFF2-40B4-BE49-F238E27FC236}">
                <a16:creationId xmlns:a16="http://schemas.microsoft.com/office/drawing/2014/main" id="{410FA59B-30F2-47F0-90D8-D14B75297844}"/>
              </a:ext>
            </a:extLst>
          </p:cNvPr>
          <p:cNvPicPr>
            <a:picLocks noChangeAspect="1"/>
          </p:cNvPicPr>
          <p:nvPr/>
        </p:nvPicPr>
        <p:blipFill>
          <a:blip r:embed="rId13"/>
          <a:stretch>
            <a:fillRect/>
          </a:stretch>
        </p:blipFill>
        <p:spPr>
          <a:xfrm>
            <a:off x="7896321" y="5390620"/>
            <a:ext cx="1765947" cy="993345"/>
          </a:xfrm>
          <a:prstGeom prst="rect">
            <a:avLst/>
          </a:prstGeom>
          <a:solidFill>
            <a:srgbClr val="A6A6A6"/>
          </a:solidFill>
          <a:ln w="9525" cap="flat" cmpd="sng" algn="ctr">
            <a:solidFill>
              <a:srgbClr val="A6A6A6"/>
            </a:solidFill>
            <a:prstDash val="solid"/>
            <a:round/>
            <a:headEnd type="none" w="med" len="med"/>
            <a:tailEnd type="none" w="med" len="med"/>
          </a:ln>
        </p:spPr>
      </p:pic>
      <p:sp>
        <p:nvSpPr>
          <p:cNvPr id="92" name="Oval 20">
            <a:extLst>
              <a:ext uri="{FF2B5EF4-FFF2-40B4-BE49-F238E27FC236}">
                <a16:creationId xmlns:a16="http://schemas.microsoft.com/office/drawing/2014/main" id="{8A141635-C4A0-44E3-BBD2-7D81DD7E603E}"/>
              </a:ext>
            </a:extLst>
          </p:cNvPr>
          <p:cNvSpPr>
            <a:spLocks noChangeAspect="1" noChangeArrowheads="1"/>
          </p:cNvSpPr>
          <p:nvPr/>
        </p:nvSpPr>
        <p:spPr bwMode="auto">
          <a:xfrm>
            <a:off x="7756934" y="5257874"/>
            <a:ext cx="279009" cy="279009"/>
          </a:xfrm>
          <a:prstGeom prst="ellipse">
            <a:avLst/>
          </a:prstGeom>
          <a:solidFill>
            <a:srgbClr val="00269E"/>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6</a:t>
            </a:r>
          </a:p>
        </p:txBody>
      </p:sp>
      <p:pic>
        <p:nvPicPr>
          <p:cNvPr id="9" name="Picture 8">
            <a:extLst>
              <a:ext uri="{FF2B5EF4-FFF2-40B4-BE49-F238E27FC236}">
                <a16:creationId xmlns:a16="http://schemas.microsoft.com/office/drawing/2014/main" id="{D080069C-B53A-45B5-BE1D-EAF58A3A3AA3}"/>
              </a:ext>
            </a:extLst>
          </p:cNvPr>
          <p:cNvPicPr>
            <a:picLocks noChangeAspect="1"/>
          </p:cNvPicPr>
          <p:nvPr/>
        </p:nvPicPr>
        <p:blipFill>
          <a:blip r:embed="rId14"/>
          <a:stretch>
            <a:fillRect/>
          </a:stretch>
        </p:blipFill>
        <p:spPr>
          <a:xfrm>
            <a:off x="9935990" y="5383827"/>
            <a:ext cx="1765947" cy="993345"/>
          </a:xfrm>
          <a:prstGeom prst="rect">
            <a:avLst/>
          </a:prstGeom>
          <a:ln w="9525" cap="flat" cmpd="sng" algn="ctr">
            <a:solidFill>
              <a:srgbClr val="A6A6A6"/>
            </a:solidFill>
            <a:prstDash val="solid"/>
            <a:round/>
            <a:headEnd type="none" w="med" len="med"/>
            <a:tailEnd type="none" w="med" len="med"/>
          </a:ln>
        </p:spPr>
      </p:pic>
      <p:sp>
        <p:nvSpPr>
          <p:cNvPr id="94" name="Oval 20">
            <a:extLst>
              <a:ext uri="{FF2B5EF4-FFF2-40B4-BE49-F238E27FC236}">
                <a16:creationId xmlns:a16="http://schemas.microsoft.com/office/drawing/2014/main" id="{2A584130-CFF9-4A84-B20E-DCBD14F2D82F}"/>
              </a:ext>
            </a:extLst>
          </p:cNvPr>
          <p:cNvSpPr>
            <a:spLocks noChangeAspect="1" noChangeArrowheads="1"/>
          </p:cNvSpPr>
          <p:nvPr/>
        </p:nvSpPr>
        <p:spPr bwMode="auto">
          <a:xfrm>
            <a:off x="9823322" y="5257874"/>
            <a:ext cx="279009" cy="279009"/>
          </a:xfrm>
          <a:prstGeom prst="ellipse">
            <a:avLst/>
          </a:prstGeom>
          <a:solidFill>
            <a:srgbClr val="00269E"/>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7</a:t>
            </a:r>
          </a:p>
        </p:txBody>
      </p:sp>
      <p:pic>
        <p:nvPicPr>
          <p:cNvPr id="70" name="Picture 69">
            <a:extLst>
              <a:ext uri="{FF2B5EF4-FFF2-40B4-BE49-F238E27FC236}">
                <a16:creationId xmlns:a16="http://schemas.microsoft.com/office/drawing/2014/main" id="{70A05EDB-EFA8-4829-B4E9-C2342D29356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56652" y="2929836"/>
            <a:ext cx="1765947" cy="993345"/>
          </a:xfrm>
          <a:prstGeom prst="rect">
            <a:avLst/>
          </a:prstGeom>
        </p:spPr>
      </p:pic>
      <p:pic>
        <p:nvPicPr>
          <p:cNvPr id="8" name="Picture 7">
            <a:extLst>
              <a:ext uri="{FF2B5EF4-FFF2-40B4-BE49-F238E27FC236}">
                <a16:creationId xmlns:a16="http://schemas.microsoft.com/office/drawing/2014/main" id="{12166F65-426F-45B7-9A97-7FA7F9CA5BF9}"/>
              </a:ext>
            </a:extLst>
          </p:cNvPr>
          <p:cNvPicPr>
            <a:picLocks noChangeAspect="1"/>
          </p:cNvPicPr>
          <p:nvPr/>
        </p:nvPicPr>
        <p:blipFill>
          <a:blip r:embed="rId16"/>
          <a:stretch>
            <a:fillRect/>
          </a:stretch>
        </p:blipFill>
        <p:spPr>
          <a:xfrm>
            <a:off x="7896320" y="2939207"/>
            <a:ext cx="1765947" cy="993345"/>
          </a:xfrm>
          <a:prstGeom prst="rect">
            <a:avLst/>
          </a:prstGeom>
          <a:ln w="9525" cap="flat" cmpd="sng" algn="ctr">
            <a:solidFill>
              <a:srgbClr val="A6A6A6"/>
            </a:solidFill>
            <a:prstDash val="solid"/>
            <a:round/>
            <a:headEnd type="none" w="med" len="med"/>
            <a:tailEnd type="none" w="med" len="med"/>
          </a:ln>
        </p:spPr>
      </p:pic>
      <p:sp>
        <p:nvSpPr>
          <p:cNvPr id="76" name="Oval 20">
            <a:extLst>
              <a:ext uri="{FF2B5EF4-FFF2-40B4-BE49-F238E27FC236}">
                <a16:creationId xmlns:a16="http://schemas.microsoft.com/office/drawing/2014/main" id="{49AE95D4-F2FD-4EEF-949B-A9E6B2C2EE90}"/>
              </a:ext>
            </a:extLst>
          </p:cNvPr>
          <p:cNvSpPr>
            <a:spLocks noChangeAspect="1" noChangeArrowheads="1"/>
          </p:cNvSpPr>
          <p:nvPr/>
        </p:nvSpPr>
        <p:spPr bwMode="auto">
          <a:xfrm>
            <a:off x="5766924" y="2834844"/>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4A</a:t>
            </a:r>
          </a:p>
        </p:txBody>
      </p:sp>
      <p:pic>
        <p:nvPicPr>
          <p:cNvPr id="80" name="Picture 79">
            <a:extLst>
              <a:ext uri="{FF2B5EF4-FFF2-40B4-BE49-F238E27FC236}">
                <a16:creationId xmlns:a16="http://schemas.microsoft.com/office/drawing/2014/main" id="{9F8FD028-F152-4056-A3BF-D0E6DA524B0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935990" y="2929836"/>
            <a:ext cx="1765947" cy="993345"/>
          </a:xfrm>
          <a:prstGeom prst="rect">
            <a:avLst/>
          </a:prstGeom>
          <a:ln w="9525" cap="flat" cmpd="sng" algn="ctr">
            <a:solidFill>
              <a:srgbClr val="A6A6A6"/>
            </a:solidFill>
            <a:prstDash val="solid"/>
            <a:round/>
            <a:headEnd type="none" w="med" len="med"/>
            <a:tailEnd type="none" w="med" len="med"/>
          </a:ln>
        </p:spPr>
      </p:pic>
      <p:sp>
        <p:nvSpPr>
          <p:cNvPr id="82" name="Oval 20">
            <a:extLst>
              <a:ext uri="{FF2B5EF4-FFF2-40B4-BE49-F238E27FC236}">
                <a16:creationId xmlns:a16="http://schemas.microsoft.com/office/drawing/2014/main" id="{6AB471DB-8F99-46E8-B76B-F784C40F0B03}"/>
              </a:ext>
            </a:extLst>
          </p:cNvPr>
          <p:cNvSpPr>
            <a:spLocks noChangeAspect="1" noChangeArrowheads="1"/>
          </p:cNvSpPr>
          <p:nvPr/>
        </p:nvSpPr>
        <p:spPr bwMode="auto">
          <a:xfrm>
            <a:off x="9823322" y="2837868"/>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4B</a:t>
            </a:r>
          </a:p>
        </p:txBody>
      </p:sp>
      <p:sp>
        <p:nvSpPr>
          <p:cNvPr id="95" name="Oval 20">
            <a:extLst>
              <a:ext uri="{FF2B5EF4-FFF2-40B4-BE49-F238E27FC236}">
                <a16:creationId xmlns:a16="http://schemas.microsoft.com/office/drawing/2014/main" id="{D5D6EFA6-1C51-49E0-B0AF-A272859406B5}"/>
              </a:ext>
            </a:extLst>
          </p:cNvPr>
          <p:cNvSpPr>
            <a:spLocks noChangeAspect="1" noChangeArrowheads="1"/>
          </p:cNvSpPr>
          <p:nvPr/>
        </p:nvSpPr>
        <p:spPr bwMode="auto">
          <a:xfrm>
            <a:off x="7756815" y="2834844"/>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4A</a:t>
            </a:r>
          </a:p>
        </p:txBody>
      </p:sp>
      <p:sp>
        <p:nvSpPr>
          <p:cNvPr id="49" name="Textfeld 1">
            <a:extLst>
              <a:ext uri="{FF2B5EF4-FFF2-40B4-BE49-F238E27FC236}">
                <a16:creationId xmlns:a16="http://schemas.microsoft.com/office/drawing/2014/main" id="{0DDE9F58-3544-4F5C-86C7-80A41095760B}"/>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39337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36D509-A757-4692-B4F2-67DCD22AAABD}"/>
              </a:ext>
            </a:extLst>
          </p:cNvPr>
          <p:cNvGraphicFramePr>
            <a:graphicFrameLocks noChangeAspect="1"/>
          </p:cNvGraphicFramePr>
          <p:nvPr>
            <p:custDataLst>
              <p:tags r:id="rId1"/>
            </p:custDataLst>
            <p:extLst>
              <p:ext uri="{D42A27DB-BD31-4B8C-83A1-F6EECF244321}">
                <p14:modId xmlns:p14="http://schemas.microsoft.com/office/powerpoint/2010/main" val="3552631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6" name="Object 5" hidden="1">
                        <a:extLst>
                          <a:ext uri="{FF2B5EF4-FFF2-40B4-BE49-F238E27FC236}">
                            <a16:creationId xmlns:a16="http://schemas.microsoft.com/office/drawing/2014/main" id="{8436D509-A757-4692-B4F2-67DCD22AAA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4" name="Table 17">
            <a:extLst>
              <a:ext uri="{FF2B5EF4-FFF2-40B4-BE49-F238E27FC236}">
                <a16:creationId xmlns:a16="http://schemas.microsoft.com/office/drawing/2014/main" id="{C2C5B0A6-E167-4362-B8E1-ABBDD5E4C897}"/>
              </a:ext>
            </a:extLst>
          </p:cNvPr>
          <p:cNvGraphicFramePr>
            <a:graphicFrameLocks noGrp="1"/>
          </p:cNvGraphicFramePr>
          <p:nvPr/>
        </p:nvGraphicFramePr>
        <p:xfrm>
          <a:off x="222068" y="1179538"/>
          <a:ext cx="11719723" cy="5138840"/>
        </p:xfrm>
        <a:graphic>
          <a:graphicData uri="http://schemas.openxmlformats.org/drawingml/2006/table">
            <a:tbl>
              <a:tblPr firstRow="1">
                <a:tableStyleId>{2D5ABB26-0587-4C30-8999-92F81FD0307C}</a:tableStyleId>
              </a:tblPr>
              <a:tblGrid>
                <a:gridCol w="757267">
                  <a:extLst>
                    <a:ext uri="{9D8B030D-6E8A-4147-A177-3AD203B41FA5}">
                      <a16:colId xmlns:a16="http://schemas.microsoft.com/office/drawing/2014/main" val="3794744918"/>
                    </a:ext>
                  </a:extLst>
                </a:gridCol>
                <a:gridCol w="756031">
                  <a:extLst>
                    <a:ext uri="{9D8B030D-6E8A-4147-A177-3AD203B41FA5}">
                      <a16:colId xmlns:a16="http://schemas.microsoft.com/office/drawing/2014/main" val="1132964207"/>
                    </a:ext>
                  </a:extLst>
                </a:gridCol>
                <a:gridCol w="2849868">
                  <a:extLst>
                    <a:ext uri="{9D8B030D-6E8A-4147-A177-3AD203B41FA5}">
                      <a16:colId xmlns:a16="http://schemas.microsoft.com/office/drawing/2014/main" val="225592304"/>
                    </a:ext>
                  </a:extLst>
                </a:gridCol>
                <a:gridCol w="609983">
                  <a:extLst>
                    <a:ext uri="{9D8B030D-6E8A-4147-A177-3AD203B41FA5}">
                      <a16:colId xmlns:a16="http://schemas.microsoft.com/office/drawing/2014/main" val="2515749076"/>
                    </a:ext>
                  </a:extLst>
                </a:gridCol>
                <a:gridCol w="3687629">
                  <a:extLst>
                    <a:ext uri="{9D8B030D-6E8A-4147-A177-3AD203B41FA5}">
                      <a16:colId xmlns:a16="http://schemas.microsoft.com/office/drawing/2014/main" val="717407925"/>
                    </a:ext>
                  </a:extLst>
                </a:gridCol>
                <a:gridCol w="942702">
                  <a:extLst>
                    <a:ext uri="{9D8B030D-6E8A-4147-A177-3AD203B41FA5}">
                      <a16:colId xmlns:a16="http://schemas.microsoft.com/office/drawing/2014/main" val="2667675275"/>
                    </a:ext>
                  </a:extLst>
                </a:gridCol>
                <a:gridCol w="2116243">
                  <a:extLst>
                    <a:ext uri="{9D8B030D-6E8A-4147-A177-3AD203B41FA5}">
                      <a16:colId xmlns:a16="http://schemas.microsoft.com/office/drawing/2014/main" val="133716192"/>
                    </a:ext>
                  </a:extLst>
                </a:gridCol>
              </a:tblGrid>
              <a:tr h="409622">
                <a:tc>
                  <a:txBody>
                    <a:bodyPr/>
                    <a:lstStyle/>
                    <a:p>
                      <a:pPr marL="0" lvl="0" indent="0" algn="l" rtl="0" fontAlgn="base" hangingPunct="1">
                        <a:lnSpc>
                          <a:spcPct val="100000"/>
                        </a:lnSpc>
                        <a:spcBef>
                          <a:spcPct val="0"/>
                        </a:spcBef>
                        <a:spcAft>
                          <a:spcPct val="0"/>
                        </a:spcAft>
                      </a:pPr>
                      <a:r>
                        <a:rPr lang="en-US" sz="1100" b="0" i="0" u="none">
                          <a:solidFill>
                            <a:srgbClr val="00269E"/>
                          </a:solidFill>
                          <a:latin typeface="Arial" panose="020B0604020202020204" pitchFamily="34" charset="0"/>
                        </a:rPr>
                        <a:t>Channel</a:t>
                      </a:r>
                    </a:p>
                  </a:txBody>
                  <a:tcPr marL="72000" marR="72000" marT="73152" marB="73152" anchor="b">
                    <a:lnB w="9525" cap="flat" cmpd="sng" algn="ctr">
                      <a:solidFill>
                        <a:srgbClr val="9A9A9A"/>
                      </a:solidFill>
                      <a:prstDash val="solid"/>
                      <a:round/>
                      <a:headEnd type="none" w="med" len="med"/>
                      <a:tailEnd type="none" w="med" len="med"/>
                    </a:lnB>
                    <a:solidFill>
                      <a:schemeClr val="bg1"/>
                    </a:solidFill>
                  </a:tcPr>
                </a:tc>
                <a:tc>
                  <a:txBody>
                    <a:bodyPr/>
                    <a:lstStyle/>
                    <a:p>
                      <a:pPr marL="0" lvl="0" indent="0" algn="l" rtl="0" fontAlgn="base" hangingPunct="1">
                        <a:lnSpc>
                          <a:spcPct val="100000"/>
                        </a:lnSpc>
                        <a:spcBef>
                          <a:spcPct val="0"/>
                        </a:spcBef>
                        <a:spcAft>
                          <a:spcPct val="0"/>
                        </a:spcAft>
                      </a:pPr>
                      <a:r>
                        <a:rPr lang="en-US" sz="1100" b="0" i="0" u="none">
                          <a:solidFill>
                            <a:srgbClr val="00269E"/>
                          </a:solidFill>
                          <a:latin typeface="Arial" panose="020B0604020202020204" pitchFamily="34" charset="0"/>
                        </a:rPr>
                        <a:t>Source</a:t>
                      </a:r>
                    </a:p>
                  </a:txBody>
                  <a:tcPr marL="72000" marR="72000" marT="73152" marB="73152" anchor="b">
                    <a:lnB w="9525" cap="flat" cmpd="sng" algn="ctr">
                      <a:solidFill>
                        <a:srgbClr val="9A9A9A"/>
                      </a:solidFill>
                      <a:prstDash val="solid"/>
                      <a:round/>
                      <a:headEnd type="none" w="med" len="med"/>
                      <a:tailEnd type="none" w="med" len="med"/>
                    </a:lnB>
                    <a:noFill/>
                  </a:tcPr>
                </a:tc>
                <a:tc>
                  <a:txBody>
                    <a:bodyPr/>
                    <a:lstStyle/>
                    <a:p>
                      <a:pPr marL="0" lvl="0" indent="0" algn="l" rtl="0" fontAlgn="base" hangingPunct="1">
                        <a:lnSpc>
                          <a:spcPct val="100000"/>
                        </a:lnSpc>
                        <a:spcBef>
                          <a:spcPct val="0"/>
                        </a:spcBef>
                        <a:spcAft>
                          <a:spcPct val="0"/>
                        </a:spcAft>
                      </a:pPr>
                      <a:r>
                        <a:rPr lang="en-US" sz="1100" b="0" i="0" u="none">
                          <a:solidFill>
                            <a:srgbClr val="00269E"/>
                          </a:solidFill>
                          <a:latin typeface="Arial" panose="020B0604020202020204" pitchFamily="34" charset="0"/>
                        </a:rPr>
                        <a:t>Action item</a:t>
                      </a:r>
                    </a:p>
                  </a:txBody>
                  <a:tcPr marL="72000" marR="72000" marT="73152" marB="73152" anchor="b">
                    <a:lnB w="9525" cap="flat" cmpd="sng" algn="ctr">
                      <a:solidFill>
                        <a:srgbClr val="9A9A9A"/>
                      </a:solidFill>
                      <a:prstDash val="solid"/>
                      <a:round/>
                      <a:headEnd type="none" w="med" len="med"/>
                      <a:tailEnd type="none" w="med" len="med"/>
                    </a:lnB>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u="none">
                          <a:solidFill>
                            <a:srgbClr val="00269E"/>
                          </a:solidFill>
                          <a:latin typeface="Arial" panose="020B0604020202020204" pitchFamily="34" charset="0"/>
                        </a:rPr>
                        <a:t>Status</a:t>
                      </a:r>
                    </a:p>
                  </a:txBody>
                  <a:tcPr marL="72000" marR="72000" marT="73152" marB="73152" anchor="b">
                    <a:lnB w="9525" cap="flat" cmpd="sng" algn="ctr">
                      <a:solidFill>
                        <a:srgbClr val="9A9A9A"/>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u="none">
                          <a:solidFill>
                            <a:srgbClr val="00269E"/>
                          </a:solidFill>
                          <a:latin typeface="Arial" panose="020B0604020202020204" pitchFamily="34" charset="0"/>
                        </a:rPr>
                        <a:t>Next steps</a:t>
                      </a:r>
                    </a:p>
                  </a:txBody>
                  <a:tcPr marL="72000" marR="72000" marT="73152" marB="73152" anchor="b">
                    <a:lnB w="9525" cap="flat" cmpd="sng" algn="ctr">
                      <a:solidFill>
                        <a:srgbClr val="9A9A9A"/>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u="none">
                          <a:solidFill>
                            <a:srgbClr val="00269E"/>
                          </a:solidFill>
                          <a:latin typeface="Arial" panose="020B0604020202020204" pitchFamily="34" charset="0"/>
                        </a:rPr>
                        <a:t>Target date</a:t>
                      </a:r>
                    </a:p>
                  </a:txBody>
                  <a:tcPr marL="72000" marR="72000" marT="73152" marB="73152" anchor="b">
                    <a:lnB w="9525" cap="flat" cmpd="sng" algn="ctr">
                      <a:solidFill>
                        <a:srgbClr val="9A9A9A"/>
                      </a:solidFill>
                      <a:prstDash val="solid"/>
                      <a:round/>
                      <a:headEnd type="none" w="med" len="med"/>
                      <a:tailEnd type="none" w="med" len="med"/>
                    </a:lnB>
                    <a:solidFill>
                      <a:schemeClr val="bg2"/>
                    </a:solidFill>
                  </a:tcPr>
                </a:tc>
                <a:tc>
                  <a:txBody>
                    <a:bodyPr/>
                    <a:lstStyle/>
                    <a:p>
                      <a:pPr marL="0" lvl="0" indent="0" algn="l" rtl="0" fontAlgn="base" hangingPunct="1">
                        <a:lnSpc>
                          <a:spcPct val="100000"/>
                        </a:lnSpc>
                        <a:spcBef>
                          <a:spcPct val="0"/>
                        </a:spcBef>
                        <a:spcAft>
                          <a:spcPct val="0"/>
                        </a:spcAft>
                      </a:pPr>
                      <a:r>
                        <a:rPr lang="en-US" sz="1100" b="0" i="0" u="none">
                          <a:solidFill>
                            <a:srgbClr val="00269E"/>
                          </a:solidFill>
                          <a:latin typeface="Arial" panose="020B0604020202020204" pitchFamily="34" charset="0"/>
                        </a:rPr>
                        <a:t>Notes / Comments</a:t>
                      </a:r>
                    </a:p>
                  </a:txBody>
                  <a:tcPr marL="72000" marR="72000" marT="73152" marB="73152" anchor="b">
                    <a:lnB w="9525" cap="flat" cmpd="sng" algn="ctr">
                      <a:solidFill>
                        <a:srgbClr val="9A9A9A"/>
                      </a:solidFill>
                      <a:prstDash val="solid"/>
                      <a:round/>
                      <a:headEnd type="none" w="med" len="med"/>
                      <a:tailEnd type="none" w="med" len="med"/>
                    </a:lnB>
                    <a:solidFill>
                      <a:schemeClr val="bg1"/>
                    </a:solidFill>
                  </a:tcPr>
                </a:tc>
                <a:extLst>
                  <a:ext uri="{0D108BD9-81ED-4DB2-BD59-A6C34878D82A}">
                    <a16:rowId xmlns:a16="http://schemas.microsoft.com/office/drawing/2014/main" val="3620992052"/>
                  </a:ext>
                </a:extLst>
              </a:tr>
              <a:tr h="399680">
                <a:tc rowSpan="10">
                  <a:txBody>
                    <a:bodyPr/>
                    <a:lstStyle/>
                    <a:p>
                      <a:pPr marL="0" lvl="0" indent="0" algn="l" defTabSz="914400" rtl="0" eaLnBrk="1" fontAlgn="auto" latinLnBrk="0" hangingPunct="1">
                        <a:lnSpc>
                          <a:spcPct val="100000"/>
                        </a:lnSpc>
                        <a:spcBef>
                          <a:spcPts val="0"/>
                        </a:spcBef>
                        <a:spcAft>
                          <a:spcPts val="0"/>
                        </a:spcAft>
                        <a:buClrTx/>
                        <a:buFont typeface="Arial" panose="020B0604020202020204" pitchFamily="34" charset="0"/>
                        <a:buChar char="​"/>
                      </a:pPr>
                      <a:r>
                        <a:rPr lang="en-US" sz="1050" b="1" i="0" u="none">
                          <a:solidFill>
                            <a:schemeClr val="tx1"/>
                          </a:solidFill>
                          <a:latin typeface="Arial" panose="020B0604020202020204" pitchFamily="34" charset="0"/>
                        </a:rPr>
                        <a:t>Immediate hiring</a:t>
                      </a:r>
                    </a:p>
                  </a:txBody>
                  <a:tcPr marL="18288" marR="18288" marT="18288" marB="18288" anchor="ctr">
                    <a:lnT w="9525" cap="flat" cmpd="sng" algn="ctr">
                      <a:solidFill>
                        <a:srgbClr val="9A9A9A"/>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50" b="0" i="0" u="none">
                          <a:solidFill>
                            <a:srgbClr val="000000"/>
                          </a:solidFill>
                          <a:latin typeface="Arial" panose="020B0604020202020204" pitchFamily="34" charset="0"/>
                        </a:rPr>
                        <a:t>Team MA</a:t>
                      </a: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r>
                        <a:rPr lang="en-US" sz="1050" b="0" i="0" u="none">
                          <a:solidFill>
                            <a:srgbClr val="000000"/>
                          </a:solidFill>
                          <a:latin typeface="Arial" panose="020B0604020202020204" pitchFamily="34" charset="0"/>
                        </a:rPr>
                        <a:t>Team MA to provide access to…</a:t>
                      </a: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37080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r>
                        <a:rPr lang="en-US" sz="1050" b="0" i="0" u="none">
                          <a:solidFill>
                            <a:srgbClr val="000000"/>
                          </a:solidFill>
                          <a:latin typeface="Arial" panose="020B0604020202020204" pitchFamily="34" charset="0"/>
                        </a:rPr>
                        <a:t>3/1</a:t>
                      </a: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64957311"/>
                  </a:ext>
                </a:extLst>
              </a:tr>
              <a:tr h="399680">
                <a:tc vMerge="1">
                  <a:txBody>
                    <a:bodyPr/>
                    <a:lstStyle/>
                    <a:p>
                      <a:endParaRPr lang="en-US"/>
                    </a:p>
                  </a:txBody>
                  <a:tcPr>
                    <a:lnT w="12700" cap="flat" cmpd="sng" algn="ctr">
                      <a:solidFill>
                        <a:schemeClr val="accent5"/>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Market Maker</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Market Maker to set up initial MassHire meeting</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marR="0" lvl="1" indent="-172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259200" marR="0" lvl="1" indent="-172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3/10</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816358646"/>
                  </a:ext>
                </a:extLst>
              </a:tr>
              <a:tr h="482949">
                <a:tc vMerge="1">
                  <a:txBody>
                    <a:bodyPr/>
                    <a:lstStyle/>
                    <a:p>
                      <a:pPr marL="457200" lvl="1" indent="0" algn="l" defTabSz="914400" rtl="0" eaLnBrk="1" fontAlgn="auto" latinLnBrk="0" hangingPunct="1">
                        <a:lnSpc>
                          <a:spcPct val="100000"/>
                        </a:lnSpc>
                        <a:spcBef>
                          <a:spcPts val="0"/>
                        </a:spcBef>
                        <a:spcAft>
                          <a:spcPts val="0"/>
                        </a:spcAft>
                        <a:buClrTx/>
                        <a:buFont typeface="Arial" panose="020B0604020202020204" pitchFamily="34" charset="0"/>
                        <a:buChar char="​"/>
                      </a:pPr>
                      <a:endParaRPr lang="en-US" sz="1400" b="0" i="0" u="none">
                        <a:solidFill>
                          <a:schemeClr val="tx1"/>
                        </a:solidFill>
                        <a:latin typeface="Arial" panose="020B0604020202020204" pitchFamily="34" charset="0"/>
                      </a:endParaRPr>
                    </a:p>
                  </a:txBody>
                  <a:tcPr marL="72000" marR="72000" marT="73152" marB="73152" anchor="ctr">
                    <a:lnT w="12700" cap="flat" cmpd="sng" algn="ctr">
                      <a:solidFill>
                        <a:schemeClr val="accent5"/>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marR="0" lvl="1" indent="-172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259200" marR="0" lvl="1" indent="-172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370800" algn="ctr"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C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633585371"/>
                  </a:ext>
                </a:extLst>
              </a:tr>
              <a:tr h="399680">
                <a:tc vMerge="1">
                  <a:txBody>
                    <a:bodyPr/>
                    <a:lstStyle/>
                    <a:p>
                      <a:pPr marL="457200" lvl="1" indent="0" algn="l" defTabSz="914400" rtl="0" eaLnBrk="1" fontAlgn="auto" latinLnBrk="0" hangingPunct="1">
                        <a:lnSpc>
                          <a:spcPct val="100000"/>
                        </a:lnSpc>
                        <a:spcBef>
                          <a:spcPts val="0"/>
                        </a:spcBef>
                        <a:spcAft>
                          <a:spcPts val="0"/>
                        </a:spcAft>
                        <a:buClrTx/>
                        <a:buFont typeface="Arial" panose="020B0604020202020204" pitchFamily="34" charset="0"/>
                        <a:buChar char="​"/>
                      </a:pPr>
                      <a:endParaRPr lang="en-US" sz="1400" b="0" i="0" u="none">
                        <a:solidFill>
                          <a:schemeClr val="tx1"/>
                        </a:solidFill>
                        <a:latin typeface="Arial" panose="020B0604020202020204" pitchFamily="34" charset="0"/>
                      </a:endParaRPr>
                    </a:p>
                  </a:txBody>
                  <a:tcPr marL="72000" marR="72000" marT="73152" marB="73152" anchor="ctr">
                    <a:lnT w="12700" cap="flat" cmpd="sng" algn="ctr">
                      <a:solidFill>
                        <a:schemeClr val="accent5"/>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37080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619565910"/>
                  </a:ext>
                </a:extLst>
              </a:tr>
              <a:tr h="482949">
                <a:tc vMerge="1">
                  <a:txBody>
                    <a:bodyPr/>
                    <a:lstStyle/>
                    <a:p>
                      <a:endParaRPr lang="en-US"/>
                    </a:p>
                  </a:txBody>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no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marR="0" lvl="1" indent="-118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516063807"/>
                  </a:ext>
                </a:extLst>
              </a:tr>
              <a:tr h="732358">
                <a:tc vMerge="1">
                  <a:txBody>
                    <a:bodyPr/>
                    <a:lstStyle/>
                    <a:p>
                      <a:endParaRPr lang="en-US"/>
                    </a:p>
                  </a:txBody>
                  <a:tcPr>
                    <a:lnT w="12700" cap="flat" cmpd="sng" algn="ctr">
                      <a:solidFill>
                        <a:schemeClr val="accent5"/>
                      </a:solidFill>
                      <a:prstDash val="sysDot"/>
                      <a:round/>
                      <a:headEnd type="none" w="med" len="med"/>
                      <a:tailEnd type="none" w="med" len="med"/>
                    </a:lnT>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marR="0" lvl="1" indent="-118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37267264"/>
                  </a:ext>
                </a:extLst>
              </a:tr>
              <a:tr h="482949">
                <a:tc vMerge="1">
                  <a:txBody>
                    <a:bodyPr/>
                    <a:lstStyle/>
                    <a:p>
                      <a:endParaRPr lang="en-US"/>
                    </a:p>
                  </a:txBody>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736692794"/>
                  </a:ext>
                </a:extLst>
              </a:tr>
              <a:tr h="39968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627172344"/>
                  </a:ext>
                </a:extLst>
              </a:tr>
              <a:tr h="482949">
                <a:tc vMerge="1">
                  <a:txBody>
                    <a:bodyPr/>
                    <a:lstStyle/>
                    <a:p>
                      <a:endParaRPr lang="en-US"/>
                    </a:p>
                  </a:txBody>
                  <a:tcPr>
                    <a:lnT w="12700" cap="flat" cmpd="sng" algn="ctr">
                      <a:solidFill>
                        <a:schemeClr val="accent5"/>
                      </a:solidFill>
                      <a:prstDash val="sysDot"/>
                      <a:round/>
                      <a:headEnd type="none" w="med" len="med"/>
                      <a:tailEnd type="none" w="med" len="med"/>
                    </a:lnT>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152111513"/>
                  </a:ext>
                </a:extLst>
              </a:tr>
              <a:tr h="399680">
                <a:tc vMerge="1">
                  <a:txBody>
                    <a:bodyPr/>
                    <a:lstStyle/>
                    <a:p>
                      <a:pPr marL="457200" lvl="1" indent="0" algn="l" defTabSz="914400" rtl="0" eaLnBrk="1" fontAlgn="auto" latinLnBrk="0" hangingPunct="1">
                        <a:lnSpc>
                          <a:spcPct val="100000"/>
                        </a:lnSpc>
                        <a:spcBef>
                          <a:spcPts val="0"/>
                        </a:spcBef>
                        <a:spcAft>
                          <a:spcPts val="0"/>
                        </a:spcAft>
                        <a:buClrTx/>
                        <a:buFont typeface="Arial" panose="020B0604020202020204" pitchFamily="34" charset="0"/>
                        <a:buChar char="​"/>
                      </a:pPr>
                      <a:endParaRPr lang="en-US" sz="1400" b="0" i="0" u="none">
                        <a:solidFill>
                          <a:schemeClr val="tx1"/>
                        </a:solidFill>
                        <a:latin typeface="Arial" panose="020B0604020202020204" pitchFamily="34" charset="0"/>
                      </a:endParaRPr>
                    </a:p>
                  </a:txBody>
                  <a:tcPr marL="72000" marR="72000" marT="73152" marB="73152" anchor="ctr">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90000"/>
                        </a:schemeClr>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75779177"/>
                  </a:ext>
                </a:extLst>
              </a:tr>
            </a:tbl>
          </a:graphicData>
        </a:graphic>
      </p:graphicFrame>
      <p:sp>
        <p:nvSpPr>
          <p:cNvPr id="3" name="Title 2">
            <a:extLst>
              <a:ext uri="{FF2B5EF4-FFF2-40B4-BE49-F238E27FC236}">
                <a16:creationId xmlns:a16="http://schemas.microsoft.com/office/drawing/2014/main" id="{C6CCE30C-01E4-4A58-8F5D-4279A6F5E112}"/>
              </a:ext>
            </a:extLst>
          </p:cNvPr>
          <p:cNvSpPr>
            <a:spLocks noGrp="1"/>
          </p:cNvSpPr>
          <p:nvPr>
            <p:ph type="title"/>
          </p:nvPr>
        </p:nvSpPr>
        <p:spPr>
          <a:xfrm>
            <a:off x="462685" y="606288"/>
            <a:ext cx="10117513" cy="332399"/>
          </a:xfrm>
        </p:spPr>
        <p:txBody>
          <a:bodyPr vert="horz"/>
          <a:lstStyle/>
          <a:p>
            <a:r>
              <a:rPr lang="en-US" sz="2400">
                <a:solidFill>
                  <a:srgbClr val="FFC000"/>
                </a:solidFill>
              </a:rPr>
              <a:t>Immediate Hiring | </a:t>
            </a:r>
            <a:r>
              <a:rPr lang="en-US" sz="2400"/>
              <a:t>Updates on workforce strategy</a:t>
            </a:r>
          </a:p>
        </p:txBody>
      </p:sp>
      <p:sp>
        <p:nvSpPr>
          <p:cNvPr id="4" name="Text Placeholder 3">
            <a:extLst>
              <a:ext uri="{FF2B5EF4-FFF2-40B4-BE49-F238E27FC236}">
                <a16:creationId xmlns:a16="http://schemas.microsoft.com/office/drawing/2014/main" id="{74FDE297-1409-4D83-8F6F-38489D95BC4A}"/>
              </a:ext>
            </a:extLst>
          </p:cNvPr>
          <p:cNvSpPr>
            <a:spLocks noGrp="1"/>
          </p:cNvSpPr>
          <p:nvPr>
            <p:ph type="body" sz="quarter" idx="11"/>
          </p:nvPr>
        </p:nvSpPr>
        <p:spPr/>
        <p:txBody>
          <a:bodyPr/>
          <a:lstStyle/>
          <a:p>
            <a:endParaRPr lang="en-US"/>
          </a:p>
        </p:txBody>
      </p:sp>
      <p:grpSp>
        <p:nvGrpSpPr>
          <p:cNvPr id="2" name="Group 1">
            <a:extLst>
              <a:ext uri="{FF2B5EF4-FFF2-40B4-BE49-F238E27FC236}">
                <a16:creationId xmlns:a16="http://schemas.microsoft.com/office/drawing/2014/main" id="{1F78831B-4B85-4137-8CF1-0857034F7925}"/>
              </a:ext>
            </a:extLst>
          </p:cNvPr>
          <p:cNvGrpSpPr/>
          <p:nvPr/>
        </p:nvGrpSpPr>
        <p:grpSpPr>
          <a:xfrm>
            <a:off x="6029471" y="6598066"/>
            <a:ext cx="2835487" cy="144020"/>
            <a:chOff x="8925352" y="6563692"/>
            <a:chExt cx="2835487" cy="144020"/>
          </a:xfrm>
        </p:grpSpPr>
        <p:grpSp>
          <p:nvGrpSpPr>
            <p:cNvPr id="28" name="Group 27">
              <a:extLst>
                <a:ext uri="{FF2B5EF4-FFF2-40B4-BE49-F238E27FC236}">
                  <a16:creationId xmlns:a16="http://schemas.microsoft.com/office/drawing/2014/main" id="{598E3DA8-ADC6-4ACB-86D2-B7C5E46BBE3C}"/>
                </a:ext>
              </a:extLst>
            </p:cNvPr>
            <p:cNvGrpSpPr>
              <a:grpSpLocks noChangeAspect="1"/>
            </p:cNvGrpSpPr>
            <p:nvPr/>
          </p:nvGrpSpPr>
          <p:grpSpPr>
            <a:xfrm>
              <a:off x="8925352" y="6564536"/>
              <a:ext cx="143176" cy="143176"/>
              <a:chOff x="5961063" y="3294063"/>
              <a:chExt cx="269875" cy="269875"/>
            </a:xfrm>
          </p:grpSpPr>
          <p:sp>
            <p:nvSpPr>
              <p:cNvPr id="29" name="Oval 16">
                <a:extLst>
                  <a:ext uri="{FF2B5EF4-FFF2-40B4-BE49-F238E27FC236}">
                    <a16:creationId xmlns:a16="http://schemas.microsoft.com/office/drawing/2014/main" id="{5FB99A51-1448-4D0B-8484-9BA827B9A3C3}"/>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7">
                <a:extLst>
                  <a:ext uri="{FF2B5EF4-FFF2-40B4-BE49-F238E27FC236}">
                    <a16:creationId xmlns:a16="http://schemas.microsoft.com/office/drawing/2014/main" id="{61965B0C-E1F6-4074-A6CF-B14B4315F98E}"/>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0" name="Oval 16">
              <a:extLst>
                <a:ext uri="{FF2B5EF4-FFF2-40B4-BE49-F238E27FC236}">
                  <a16:creationId xmlns:a16="http://schemas.microsoft.com/office/drawing/2014/main" id="{9979C313-2026-4F79-B437-5411FE3FF44D}"/>
                </a:ext>
              </a:extLst>
            </p:cNvPr>
            <p:cNvSpPr>
              <a:spLocks noChangeArrowheads="1"/>
            </p:cNvSpPr>
            <p:nvPr/>
          </p:nvSpPr>
          <p:spPr bwMode="auto">
            <a:xfrm>
              <a:off x="9802696" y="6564114"/>
              <a:ext cx="143176" cy="143176"/>
            </a:xfrm>
            <a:prstGeom prst="ellipse">
              <a:avLst/>
            </a:prstGeom>
            <a:solidFill>
              <a:schemeClr val="accent3">
                <a:lumMod val="20000"/>
                <a:lumOff val="80000"/>
              </a:schemeClr>
            </a:solidFill>
            <a:ln>
              <a:solidFill>
                <a:srgbClr val="DDF5D1"/>
              </a:solidFill>
            </a:ln>
          </p:spPr>
          <p:txBody>
            <a:bodyPr vert="horz" wrap="square" lIns="91440" tIns="45720" rIns="91440" bIns="45720" numCol="1" anchor="t" anchorCtr="0" compatLnSpc="1">
              <a:prstTxWarp prst="textNoShape">
                <a:avLst/>
              </a:prstTxWarp>
            </a:bodyPr>
            <a:lstStyle/>
            <a:p>
              <a:endParaRPr lang="en-US"/>
            </a:p>
          </p:txBody>
        </p:sp>
        <p:sp>
          <p:nvSpPr>
            <p:cNvPr id="52" name="TextBox 51">
              <a:extLst>
                <a:ext uri="{FF2B5EF4-FFF2-40B4-BE49-F238E27FC236}">
                  <a16:creationId xmlns:a16="http://schemas.microsoft.com/office/drawing/2014/main" id="{2D38A5FA-886C-486B-806B-6CD9C749DF61}"/>
                </a:ext>
              </a:extLst>
            </p:cNvPr>
            <p:cNvSpPr txBox="1"/>
            <p:nvPr/>
          </p:nvSpPr>
          <p:spPr>
            <a:xfrm>
              <a:off x="9023499" y="6564536"/>
              <a:ext cx="825893"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Completed</a:t>
              </a:r>
            </a:p>
          </p:txBody>
        </p:sp>
        <p:sp>
          <p:nvSpPr>
            <p:cNvPr id="53" name="TextBox 52">
              <a:extLst>
                <a:ext uri="{FF2B5EF4-FFF2-40B4-BE49-F238E27FC236}">
                  <a16:creationId xmlns:a16="http://schemas.microsoft.com/office/drawing/2014/main" id="{838EBE66-D7D5-4522-BBB0-272664D64FD8}"/>
                </a:ext>
              </a:extLst>
            </p:cNvPr>
            <p:cNvSpPr txBox="1"/>
            <p:nvPr/>
          </p:nvSpPr>
          <p:spPr>
            <a:xfrm>
              <a:off x="9894989" y="6563692"/>
              <a:ext cx="999330"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In progress</a:t>
              </a:r>
            </a:p>
          </p:txBody>
        </p:sp>
        <p:sp>
          <p:nvSpPr>
            <p:cNvPr id="54" name="TextBox 53">
              <a:extLst>
                <a:ext uri="{FF2B5EF4-FFF2-40B4-BE49-F238E27FC236}">
                  <a16:creationId xmlns:a16="http://schemas.microsoft.com/office/drawing/2014/main" id="{49754FA4-C653-4BAA-875C-79A00A048044}"/>
                </a:ext>
              </a:extLst>
            </p:cNvPr>
            <p:cNvSpPr txBox="1"/>
            <p:nvPr/>
          </p:nvSpPr>
          <p:spPr>
            <a:xfrm>
              <a:off x="10761509" y="6564114"/>
              <a:ext cx="999330"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At risk</a:t>
              </a:r>
            </a:p>
          </p:txBody>
        </p:sp>
        <p:grpSp>
          <p:nvGrpSpPr>
            <p:cNvPr id="55" name="Group 54">
              <a:extLst>
                <a:ext uri="{FF2B5EF4-FFF2-40B4-BE49-F238E27FC236}">
                  <a16:creationId xmlns:a16="http://schemas.microsoft.com/office/drawing/2014/main" id="{2C093D07-3BF0-4B16-AA4D-0D6079A9B045}"/>
                </a:ext>
              </a:extLst>
            </p:cNvPr>
            <p:cNvGrpSpPr>
              <a:grpSpLocks noChangeAspect="1"/>
            </p:cNvGrpSpPr>
            <p:nvPr/>
          </p:nvGrpSpPr>
          <p:grpSpPr>
            <a:xfrm>
              <a:off x="10671971" y="6564114"/>
              <a:ext cx="143176" cy="143176"/>
              <a:chOff x="5961063" y="3294063"/>
              <a:chExt cx="269875" cy="269875"/>
            </a:xfrm>
          </p:grpSpPr>
          <p:sp>
            <p:nvSpPr>
              <p:cNvPr id="56" name="Oval 16">
                <a:extLst>
                  <a:ext uri="{FF2B5EF4-FFF2-40B4-BE49-F238E27FC236}">
                    <a16:creationId xmlns:a16="http://schemas.microsoft.com/office/drawing/2014/main" id="{E3E995F7-69F5-47AD-B5AD-CF453B286E23}"/>
                  </a:ext>
                </a:extLst>
              </p:cNvPr>
              <p:cNvSpPr>
                <a:spLocks noChangeArrowheads="1"/>
              </p:cNvSpPr>
              <p:nvPr/>
            </p:nvSpPr>
            <p:spPr bwMode="auto">
              <a:xfrm>
                <a:off x="5961063" y="3294063"/>
                <a:ext cx="269875" cy="269875"/>
              </a:xfrm>
              <a:prstGeom prst="ellipse">
                <a:avLst/>
              </a:prstGeom>
              <a:solidFill>
                <a:srgbClr val="EBC5D0"/>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7BC4A574-8BB2-4E32-8728-51B690482604}"/>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EBC5D0"/>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2" name="Group 21">
            <a:extLst>
              <a:ext uri="{FF2B5EF4-FFF2-40B4-BE49-F238E27FC236}">
                <a16:creationId xmlns:a16="http://schemas.microsoft.com/office/drawing/2014/main" id="{66379C7D-92FB-4F56-A886-68BD243500E2}"/>
              </a:ext>
            </a:extLst>
          </p:cNvPr>
          <p:cNvGrpSpPr>
            <a:grpSpLocks noChangeAspect="1"/>
          </p:cNvGrpSpPr>
          <p:nvPr/>
        </p:nvGrpSpPr>
        <p:grpSpPr>
          <a:xfrm>
            <a:off x="4763403" y="2095190"/>
            <a:ext cx="253645" cy="253645"/>
            <a:chOff x="5961063" y="3294063"/>
            <a:chExt cx="269875" cy="269875"/>
          </a:xfrm>
        </p:grpSpPr>
        <p:sp>
          <p:nvSpPr>
            <p:cNvPr id="23" name="Oval 16">
              <a:extLst>
                <a:ext uri="{FF2B5EF4-FFF2-40B4-BE49-F238E27FC236}">
                  <a16:creationId xmlns:a16="http://schemas.microsoft.com/office/drawing/2014/main" id="{0DC78889-F223-4548-A7F3-4B4FC70104CD}"/>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4B6DAD0C-FA8F-4B08-A87C-F15B5964B9E2}"/>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7404E0EA-531F-45D7-AC57-19BF32FD729A}"/>
              </a:ext>
            </a:extLst>
          </p:cNvPr>
          <p:cNvGrpSpPr>
            <a:grpSpLocks noChangeAspect="1"/>
          </p:cNvGrpSpPr>
          <p:nvPr/>
        </p:nvGrpSpPr>
        <p:grpSpPr>
          <a:xfrm>
            <a:off x="4763403" y="2569836"/>
            <a:ext cx="253645" cy="253645"/>
            <a:chOff x="5961063" y="3294063"/>
            <a:chExt cx="269875" cy="269875"/>
          </a:xfrm>
        </p:grpSpPr>
        <p:sp>
          <p:nvSpPr>
            <p:cNvPr id="35" name="Oval 16">
              <a:extLst>
                <a:ext uri="{FF2B5EF4-FFF2-40B4-BE49-F238E27FC236}">
                  <a16:creationId xmlns:a16="http://schemas.microsoft.com/office/drawing/2014/main" id="{5961E831-DEB9-4F52-B277-C4CA56ECADA8}"/>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D6FA16B7-699F-4F11-9015-DACF72242058}"/>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8A6BF3EF-8470-4033-9CD7-73E63E4EE938}"/>
              </a:ext>
            </a:extLst>
          </p:cNvPr>
          <p:cNvGrpSpPr>
            <a:grpSpLocks noChangeAspect="1"/>
          </p:cNvGrpSpPr>
          <p:nvPr/>
        </p:nvGrpSpPr>
        <p:grpSpPr>
          <a:xfrm>
            <a:off x="4763403" y="3011151"/>
            <a:ext cx="253645" cy="253645"/>
            <a:chOff x="5961063" y="3294063"/>
            <a:chExt cx="269875" cy="269875"/>
          </a:xfrm>
        </p:grpSpPr>
        <p:sp>
          <p:nvSpPr>
            <p:cNvPr id="38" name="Oval 16">
              <a:extLst>
                <a:ext uri="{FF2B5EF4-FFF2-40B4-BE49-F238E27FC236}">
                  <a16:creationId xmlns:a16="http://schemas.microsoft.com/office/drawing/2014/main" id="{71414F5D-C5A2-4B09-8669-9E3592B6DA4B}"/>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7">
              <a:extLst>
                <a:ext uri="{FF2B5EF4-FFF2-40B4-BE49-F238E27FC236}">
                  <a16:creationId xmlns:a16="http://schemas.microsoft.com/office/drawing/2014/main" id="{8D144F1C-A6D0-4C35-A0F1-011E1511568E}"/>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7F6AEB54-7D39-4509-BDC4-29DB58347A3D}"/>
              </a:ext>
            </a:extLst>
          </p:cNvPr>
          <p:cNvGrpSpPr>
            <a:grpSpLocks noChangeAspect="1"/>
          </p:cNvGrpSpPr>
          <p:nvPr/>
        </p:nvGrpSpPr>
        <p:grpSpPr>
          <a:xfrm>
            <a:off x="4763403" y="1662177"/>
            <a:ext cx="253645" cy="253645"/>
            <a:chOff x="5961063" y="3294063"/>
            <a:chExt cx="269875" cy="269875"/>
          </a:xfrm>
        </p:grpSpPr>
        <p:sp>
          <p:nvSpPr>
            <p:cNvPr id="42" name="Oval 16">
              <a:extLst>
                <a:ext uri="{FF2B5EF4-FFF2-40B4-BE49-F238E27FC236}">
                  <a16:creationId xmlns:a16="http://schemas.microsoft.com/office/drawing/2014/main" id="{5BA4C887-69CF-49E1-8C6C-AFC80C5E8321}"/>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7">
              <a:extLst>
                <a:ext uri="{FF2B5EF4-FFF2-40B4-BE49-F238E27FC236}">
                  <a16:creationId xmlns:a16="http://schemas.microsoft.com/office/drawing/2014/main" id="{98C3116D-FBFD-4813-9FA8-93295338042A}"/>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266D6EC4-F063-499B-9395-5C2A26093579}"/>
              </a:ext>
            </a:extLst>
          </p:cNvPr>
          <p:cNvGrpSpPr>
            <a:grpSpLocks noChangeAspect="1"/>
          </p:cNvGrpSpPr>
          <p:nvPr/>
        </p:nvGrpSpPr>
        <p:grpSpPr>
          <a:xfrm>
            <a:off x="4763403" y="3452465"/>
            <a:ext cx="253645" cy="253645"/>
            <a:chOff x="5961063" y="3294063"/>
            <a:chExt cx="269875" cy="269875"/>
          </a:xfrm>
        </p:grpSpPr>
        <p:sp>
          <p:nvSpPr>
            <p:cNvPr id="32" name="Oval 16">
              <a:extLst>
                <a:ext uri="{FF2B5EF4-FFF2-40B4-BE49-F238E27FC236}">
                  <a16:creationId xmlns:a16="http://schemas.microsoft.com/office/drawing/2014/main" id="{35AC17E6-36A4-4C31-AF33-BF6778672CBD}"/>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8060D704-96A9-4237-A2EE-AF809FD36902}"/>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Textfeld 1">
            <a:extLst>
              <a:ext uri="{FF2B5EF4-FFF2-40B4-BE49-F238E27FC236}">
                <a16:creationId xmlns:a16="http://schemas.microsoft.com/office/drawing/2014/main" id="{243A6FE6-F1F4-4441-A1C7-846B673B28C9}"/>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1051208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36D509-A757-4692-B4F2-67DCD22AAABD}"/>
              </a:ext>
            </a:extLst>
          </p:cNvPr>
          <p:cNvGraphicFramePr>
            <a:graphicFrameLocks noChangeAspect="1"/>
          </p:cNvGraphicFramePr>
          <p:nvPr>
            <p:custDataLst>
              <p:tags r:id="rId1"/>
            </p:custDataLst>
            <p:extLst>
              <p:ext uri="{D42A27DB-BD31-4B8C-83A1-F6EECF244321}">
                <p14:modId xmlns:p14="http://schemas.microsoft.com/office/powerpoint/2010/main" val="3735159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6" name="Object 5" hidden="1">
                        <a:extLst>
                          <a:ext uri="{FF2B5EF4-FFF2-40B4-BE49-F238E27FC236}">
                            <a16:creationId xmlns:a16="http://schemas.microsoft.com/office/drawing/2014/main" id="{8436D509-A757-4692-B4F2-67DCD22AAA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4" name="Table 17">
            <a:extLst>
              <a:ext uri="{FF2B5EF4-FFF2-40B4-BE49-F238E27FC236}">
                <a16:creationId xmlns:a16="http://schemas.microsoft.com/office/drawing/2014/main" id="{C2C5B0A6-E167-4362-B8E1-ABBDD5E4C897}"/>
              </a:ext>
            </a:extLst>
          </p:cNvPr>
          <p:cNvGraphicFramePr>
            <a:graphicFrameLocks noGrp="1"/>
          </p:cNvGraphicFramePr>
          <p:nvPr/>
        </p:nvGraphicFramePr>
        <p:xfrm>
          <a:off x="222068" y="1179537"/>
          <a:ext cx="11719723" cy="5161629"/>
        </p:xfrm>
        <a:graphic>
          <a:graphicData uri="http://schemas.openxmlformats.org/drawingml/2006/table">
            <a:tbl>
              <a:tblPr firstRow="1">
                <a:tableStyleId>{2D5ABB26-0587-4C30-8999-92F81FD0307C}</a:tableStyleId>
              </a:tblPr>
              <a:tblGrid>
                <a:gridCol w="757267">
                  <a:extLst>
                    <a:ext uri="{9D8B030D-6E8A-4147-A177-3AD203B41FA5}">
                      <a16:colId xmlns:a16="http://schemas.microsoft.com/office/drawing/2014/main" val="3794744918"/>
                    </a:ext>
                  </a:extLst>
                </a:gridCol>
                <a:gridCol w="756031">
                  <a:extLst>
                    <a:ext uri="{9D8B030D-6E8A-4147-A177-3AD203B41FA5}">
                      <a16:colId xmlns:a16="http://schemas.microsoft.com/office/drawing/2014/main" val="1132964207"/>
                    </a:ext>
                  </a:extLst>
                </a:gridCol>
                <a:gridCol w="2849868">
                  <a:extLst>
                    <a:ext uri="{9D8B030D-6E8A-4147-A177-3AD203B41FA5}">
                      <a16:colId xmlns:a16="http://schemas.microsoft.com/office/drawing/2014/main" val="225592304"/>
                    </a:ext>
                  </a:extLst>
                </a:gridCol>
                <a:gridCol w="609983">
                  <a:extLst>
                    <a:ext uri="{9D8B030D-6E8A-4147-A177-3AD203B41FA5}">
                      <a16:colId xmlns:a16="http://schemas.microsoft.com/office/drawing/2014/main" val="2515749076"/>
                    </a:ext>
                  </a:extLst>
                </a:gridCol>
                <a:gridCol w="3687629">
                  <a:extLst>
                    <a:ext uri="{9D8B030D-6E8A-4147-A177-3AD203B41FA5}">
                      <a16:colId xmlns:a16="http://schemas.microsoft.com/office/drawing/2014/main" val="717407925"/>
                    </a:ext>
                  </a:extLst>
                </a:gridCol>
                <a:gridCol w="942702">
                  <a:extLst>
                    <a:ext uri="{9D8B030D-6E8A-4147-A177-3AD203B41FA5}">
                      <a16:colId xmlns:a16="http://schemas.microsoft.com/office/drawing/2014/main" val="2667675275"/>
                    </a:ext>
                  </a:extLst>
                </a:gridCol>
                <a:gridCol w="2116243">
                  <a:extLst>
                    <a:ext uri="{9D8B030D-6E8A-4147-A177-3AD203B41FA5}">
                      <a16:colId xmlns:a16="http://schemas.microsoft.com/office/drawing/2014/main" val="133716192"/>
                    </a:ext>
                  </a:extLst>
                </a:gridCol>
              </a:tblGrid>
              <a:tr h="416846">
                <a:tc>
                  <a:txBody>
                    <a:bodyPr/>
                    <a:lstStyle/>
                    <a:p>
                      <a:pPr marL="0" lvl="0" indent="0" algn="l" rtl="0" fontAlgn="base" hangingPunct="1">
                        <a:lnSpc>
                          <a:spcPct val="100000"/>
                        </a:lnSpc>
                        <a:spcBef>
                          <a:spcPct val="0"/>
                        </a:spcBef>
                        <a:spcAft>
                          <a:spcPct val="0"/>
                        </a:spcAft>
                      </a:pPr>
                      <a:r>
                        <a:rPr lang="en-US" sz="1100" b="0" i="0" u="none">
                          <a:solidFill>
                            <a:srgbClr val="00269E"/>
                          </a:solidFill>
                          <a:latin typeface="Arial" panose="020B0604020202020204" pitchFamily="34" charset="0"/>
                        </a:rPr>
                        <a:t>Channel</a:t>
                      </a:r>
                    </a:p>
                  </a:txBody>
                  <a:tcPr marL="72000" marR="72000" marT="73152" marB="73152" anchor="b">
                    <a:lnB w="9525" cap="flat" cmpd="sng" algn="ctr">
                      <a:solidFill>
                        <a:srgbClr val="9A9A9A"/>
                      </a:solidFill>
                      <a:prstDash val="solid"/>
                      <a:round/>
                      <a:headEnd type="none" w="med" len="med"/>
                      <a:tailEnd type="none" w="med" len="med"/>
                    </a:lnB>
                    <a:solidFill>
                      <a:schemeClr val="bg1"/>
                    </a:solidFill>
                  </a:tcPr>
                </a:tc>
                <a:tc>
                  <a:txBody>
                    <a:bodyPr/>
                    <a:lstStyle/>
                    <a:p>
                      <a:pPr marL="0" lvl="0" indent="0" algn="l" rtl="0" fontAlgn="base" hangingPunct="1">
                        <a:lnSpc>
                          <a:spcPct val="100000"/>
                        </a:lnSpc>
                        <a:spcBef>
                          <a:spcPct val="0"/>
                        </a:spcBef>
                        <a:spcAft>
                          <a:spcPct val="0"/>
                        </a:spcAft>
                      </a:pPr>
                      <a:r>
                        <a:rPr lang="en-US" sz="1100" b="0" i="0" u="none">
                          <a:solidFill>
                            <a:srgbClr val="00269E"/>
                          </a:solidFill>
                          <a:latin typeface="Arial" panose="020B0604020202020204" pitchFamily="34" charset="0"/>
                        </a:rPr>
                        <a:t>Source</a:t>
                      </a:r>
                    </a:p>
                  </a:txBody>
                  <a:tcPr marL="72000" marR="72000" marT="73152" marB="73152" anchor="b">
                    <a:lnB w="9525" cap="flat" cmpd="sng" algn="ctr">
                      <a:solidFill>
                        <a:srgbClr val="9A9A9A"/>
                      </a:solidFill>
                      <a:prstDash val="solid"/>
                      <a:round/>
                      <a:headEnd type="none" w="med" len="med"/>
                      <a:tailEnd type="none" w="med" len="med"/>
                    </a:lnB>
                    <a:noFill/>
                  </a:tcPr>
                </a:tc>
                <a:tc>
                  <a:txBody>
                    <a:bodyPr/>
                    <a:lstStyle/>
                    <a:p>
                      <a:pPr marL="0" lvl="0" indent="0" algn="l" rtl="0" fontAlgn="base" hangingPunct="1">
                        <a:lnSpc>
                          <a:spcPct val="100000"/>
                        </a:lnSpc>
                        <a:spcBef>
                          <a:spcPct val="0"/>
                        </a:spcBef>
                        <a:spcAft>
                          <a:spcPct val="0"/>
                        </a:spcAft>
                      </a:pPr>
                      <a:r>
                        <a:rPr lang="en-US" sz="1100" b="0" i="0" u="none">
                          <a:solidFill>
                            <a:srgbClr val="00269E"/>
                          </a:solidFill>
                          <a:latin typeface="Arial" panose="020B0604020202020204" pitchFamily="34" charset="0"/>
                        </a:rPr>
                        <a:t>Action item</a:t>
                      </a:r>
                    </a:p>
                  </a:txBody>
                  <a:tcPr marL="72000" marR="72000" marT="73152" marB="73152" anchor="b">
                    <a:lnB w="9525" cap="flat" cmpd="sng" algn="ctr">
                      <a:solidFill>
                        <a:srgbClr val="9A9A9A"/>
                      </a:solidFill>
                      <a:prstDash val="solid"/>
                      <a:round/>
                      <a:headEnd type="none" w="med" len="med"/>
                      <a:tailEnd type="none" w="med" len="med"/>
                    </a:lnB>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u="none">
                          <a:solidFill>
                            <a:srgbClr val="00269E"/>
                          </a:solidFill>
                          <a:latin typeface="Arial" panose="020B0604020202020204" pitchFamily="34" charset="0"/>
                        </a:rPr>
                        <a:t>Status</a:t>
                      </a:r>
                    </a:p>
                  </a:txBody>
                  <a:tcPr marL="72000" marR="72000" marT="73152" marB="73152" anchor="b">
                    <a:lnB w="9525" cap="flat" cmpd="sng" algn="ctr">
                      <a:solidFill>
                        <a:srgbClr val="9A9A9A"/>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u="none">
                          <a:solidFill>
                            <a:srgbClr val="00269E"/>
                          </a:solidFill>
                          <a:latin typeface="Arial" panose="020B0604020202020204" pitchFamily="34" charset="0"/>
                        </a:rPr>
                        <a:t>Next steps</a:t>
                      </a:r>
                    </a:p>
                  </a:txBody>
                  <a:tcPr marL="72000" marR="72000" marT="73152" marB="73152" anchor="b">
                    <a:lnB w="9525" cap="flat" cmpd="sng" algn="ctr">
                      <a:solidFill>
                        <a:srgbClr val="9A9A9A"/>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u="none">
                          <a:solidFill>
                            <a:srgbClr val="00269E"/>
                          </a:solidFill>
                          <a:latin typeface="Arial" panose="020B0604020202020204" pitchFamily="34" charset="0"/>
                        </a:rPr>
                        <a:t>Target date</a:t>
                      </a:r>
                    </a:p>
                  </a:txBody>
                  <a:tcPr marL="72000" marR="72000" marT="73152" marB="73152" anchor="b">
                    <a:lnB w="9525" cap="flat" cmpd="sng" algn="ctr">
                      <a:solidFill>
                        <a:srgbClr val="9A9A9A"/>
                      </a:solidFill>
                      <a:prstDash val="solid"/>
                      <a:round/>
                      <a:headEnd type="none" w="med" len="med"/>
                      <a:tailEnd type="none" w="med" len="med"/>
                    </a:lnB>
                    <a:solidFill>
                      <a:schemeClr val="bg2"/>
                    </a:solidFill>
                  </a:tcPr>
                </a:tc>
                <a:tc>
                  <a:txBody>
                    <a:bodyPr/>
                    <a:lstStyle/>
                    <a:p>
                      <a:pPr marL="0" lvl="0" indent="0" algn="l" rtl="0" fontAlgn="base" hangingPunct="1">
                        <a:lnSpc>
                          <a:spcPct val="100000"/>
                        </a:lnSpc>
                        <a:spcBef>
                          <a:spcPct val="0"/>
                        </a:spcBef>
                        <a:spcAft>
                          <a:spcPct val="0"/>
                        </a:spcAft>
                      </a:pPr>
                      <a:r>
                        <a:rPr lang="en-US" sz="1100" b="0" i="0" u="none">
                          <a:solidFill>
                            <a:srgbClr val="00269E"/>
                          </a:solidFill>
                          <a:latin typeface="Arial" panose="020B0604020202020204" pitchFamily="34" charset="0"/>
                        </a:rPr>
                        <a:t>Notes / Comments</a:t>
                      </a:r>
                    </a:p>
                  </a:txBody>
                  <a:tcPr marL="72000" marR="72000" marT="73152" marB="73152" anchor="b">
                    <a:lnB w="9525" cap="flat" cmpd="sng" algn="ctr">
                      <a:solidFill>
                        <a:srgbClr val="9A9A9A"/>
                      </a:solidFill>
                      <a:prstDash val="solid"/>
                      <a:round/>
                      <a:headEnd type="none" w="med" len="med"/>
                      <a:tailEnd type="none" w="med" len="med"/>
                    </a:lnB>
                    <a:solidFill>
                      <a:schemeClr val="bg1"/>
                    </a:solidFill>
                  </a:tcPr>
                </a:tc>
                <a:extLst>
                  <a:ext uri="{0D108BD9-81ED-4DB2-BD59-A6C34878D82A}">
                    <a16:rowId xmlns:a16="http://schemas.microsoft.com/office/drawing/2014/main" val="3620992052"/>
                  </a:ext>
                </a:extLst>
              </a:tr>
              <a:tr h="406729">
                <a:tc rowSpan="10">
                  <a:txBody>
                    <a:bodyPr/>
                    <a:lstStyle/>
                    <a:p>
                      <a:pPr marL="0" lvl="0" indent="0" algn="l" defTabSz="914400" rtl="0" eaLnBrk="1" fontAlgn="auto" latinLnBrk="0" hangingPunct="1">
                        <a:lnSpc>
                          <a:spcPct val="100000"/>
                        </a:lnSpc>
                        <a:spcBef>
                          <a:spcPts val="0"/>
                        </a:spcBef>
                        <a:spcAft>
                          <a:spcPts val="0"/>
                        </a:spcAft>
                        <a:buClrTx/>
                        <a:buFont typeface="Arial" panose="020B0604020202020204" pitchFamily="34" charset="0"/>
                        <a:buChar char="​"/>
                      </a:pPr>
                      <a:r>
                        <a:rPr lang="en-US" sz="1050" b="1" i="0" u="none">
                          <a:solidFill>
                            <a:schemeClr val="tx1"/>
                          </a:solidFill>
                          <a:latin typeface="Arial" panose="020B0604020202020204" pitchFamily="34" charset="0"/>
                        </a:rPr>
                        <a:t>Future pipeline</a:t>
                      </a:r>
                    </a:p>
                  </a:txBody>
                  <a:tcPr marL="18288" marR="18288" marT="18288" marB="18288" anchor="ctr">
                    <a:lnT w="9525" cap="flat" cmpd="sng" algn="ctr">
                      <a:solidFill>
                        <a:srgbClr val="9A9A9A"/>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a:t>
                      </a: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a:t>
                      </a: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37080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9525" cap="flat" cmpd="sng" algn="ctr">
                      <a:solidFill>
                        <a:srgbClr val="9A9A9A"/>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64957311"/>
                  </a:ext>
                </a:extLst>
              </a:tr>
              <a:tr h="406729">
                <a:tc vMerge="1">
                  <a:txBody>
                    <a:bodyPr/>
                    <a:lstStyle/>
                    <a:p>
                      <a:endParaRPr lang="en-US"/>
                    </a:p>
                  </a:txBody>
                  <a:tcPr>
                    <a:lnT w="12700" cap="flat" cmpd="sng" algn="ctr">
                      <a:solidFill>
                        <a:schemeClr val="accent5"/>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marR="0" lvl="1" indent="-172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259200" marR="0" lvl="1" indent="-172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816358646"/>
                  </a:ext>
                </a:extLst>
              </a:tr>
              <a:tr h="491466">
                <a:tc vMerge="1">
                  <a:txBody>
                    <a:bodyPr/>
                    <a:lstStyle/>
                    <a:p>
                      <a:pPr marL="457200" lvl="1" indent="0" algn="l" defTabSz="914400" rtl="0" eaLnBrk="1" fontAlgn="auto" latinLnBrk="0" hangingPunct="1">
                        <a:lnSpc>
                          <a:spcPct val="100000"/>
                        </a:lnSpc>
                        <a:spcBef>
                          <a:spcPts val="0"/>
                        </a:spcBef>
                        <a:spcAft>
                          <a:spcPts val="0"/>
                        </a:spcAft>
                        <a:buClrTx/>
                        <a:buFont typeface="Arial" panose="020B0604020202020204" pitchFamily="34" charset="0"/>
                        <a:buChar char="​"/>
                      </a:pPr>
                      <a:endParaRPr lang="en-US" sz="1400" b="0" i="0" u="none">
                        <a:solidFill>
                          <a:schemeClr val="tx1"/>
                        </a:solidFill>
                        <a:latin typeface="Arial" panose="020B0604020202020204" pitchFamily="34" charset="0"/>
                      </a:endParaRPr>
                    </a:p>
                  </a:txBody>
                  <a:tcPr marL="72000" marR="72000" marT="73152" marB="73152" anchor="ctr">
                    <a:lnT w="12700" cap="flat" cmpd="sng" algn="ctr">
                      <a:solidFill>
                        <a:schemeClr val="accent5"/>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lang="en-US" sz="1050" b="0" i="0" u="none">
                          <a:solidFill>
                            <a:srgbClr val="000000"/>
                          </a:solidFill>
                          <a:latin typeface="Arial" panose="020B0604020202020204" pitchFamily="34" charset="0"/>
                        </a:rPr>
                        <a:t>…</a:t>
                      </a: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marR="0" lvl="1" indent="-172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259200" marR="0" lvl="1" indent="-172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370800" algn="ctr"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C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633585371"/>
                  </a:ext>
                </a:extLst>
              </a:tr>
              <a:tr h="406729">
                <a:tc vMerge="1">
                  <a:txBody>
                    <a:bodyPr/>
                    <a:lstStyle/>
                    <a:p>
                      <a:pPr marL="457200" lvl="1" indent="0" algn="l" defTabSz="914400" rtl="0" eaLnBrk="1" fontAlgn="auto" latinLnBrk="0" hangingPunct="1">
                        <a:lnSpc>
                          <a:spcPct val="100000"/>
                        </a:lnSpc>
                        <a:spcBef>
                          <a:spcPts val="0"/>
                        </a:spcBef>
                        <a:spcAft>
                          <a:spcPts val="0"/>
                        </a:spcAft>
                        <a:buClrTx/>
                        <a:buFont typeface="Arial" panose="020B0604020202020204" pitchFamily="34" charset="0"/>
                        <a:buChar char="​"/>
                      </a:pPr>
                      <a:endParaRPr lang="en-US" sz="1400" b="0" i="0" u="none">
                        <a:solidFill>
                          <a:schemeClr val="tx1"/>
                        </a:solidFill>
                        <a:latin typeface="Arial" panose="020B0604020202020204" pitchFamily="34" charset="0"/>
                      </a:endParaRPr>
                    </a:p>
                  </a:txBody>
                  <a:tcPr marL="72000" marR="72000" marT="73152" marB="73152" anchor="ctr">
                    <a:lnT w="12700" cap="flat" cmpd="sng" algn="ctr">
                      <a:solidFill>
                        <a:schemeClr val="accent5"/>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37080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619565910"/>
                  </a:ext>
                </a:extLst>
              </a:tr>
              <a:tr h="491466">
                <a:tc vMerge="1">
                  <a:txBody>
                    <a:bodyPr/>
                    <a:lstStyle/>
                    <a:p>
                      <a:endParaRPr lang="en-US"/>
                    </a:p>
                  </a:txBody>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no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marR="0" lvl="1" indent="-118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516063807"/>
                  </a:ext>
                </a:extLst>
              </a:tr>
              <a:tr h="745274">
                <a:tc vMerge="1">
                  <a:txBody>
                    <a:bodyPr/>
                    <a:lstStyle/>
                    <a:p>
                      <a:endParaRPr lang="en-US"/>
                    </a:p>
                  </a:txBody>
                  <a:tcPr>
                    <a:lnT w="12700" cap="flat" cmpd="sng" algn="ctr">
                      <a:solidFill>
                        <a:schemeClr val="accent5"/>
                      </a:solidFill>
                      <a:prstDash val="sysDot"/>
                      <a:round/>
                      <a:headEnd type="none" w="med" len="med"/>
                      <a:tailEnd type="none" w="med" len="med"/>
                    </a:lnT>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marR="0" lvl="1" indent="-1188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37267264"/>
                  </a:ext>
                </a:extLst>
              </a:tr>
              <a:tr h="491466">
                <a:tc vMerge="1">
                  <a:txBody>
                    <a:bodyPr/>
                    <a:lstStyle/>
                    <a:p>
                      <a:endParaRPr lang="en-US"/>
                    </a:p>
                  </a:txBody>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736692794"/>
                  </a:ext>
                </a:extLst>
              </a:tr>
              <a:tr h="406729">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627172344"/>
                  </a:ext>
                </a:extLst>
              </a:tr>
              <a:tr h="491466">
                <a:tc vMerge="1">
                  <a:txBody>
                    <a:bodyPr/>
                    <a:lstStyle/>
                    <a:p>
                      <a:endParaRPr lang="en-US"/>
                    </a:p>
                  </a:txBody>
                  <a:tcPr>
                    <a:lnT w="12700" cap="flat" cmpd="sng" algn="ctr">
                      <a:solidFill>
                        <a:schemeClr val="accent5"/>
                      </a:solidFill>
                      <a:prstDash val="sysDot"/>
                      <a:round/>
                      <a:headEnd type="none" w="med" len="med"/>
                      <a:tailEnd type="none" w="med" len="med"/>
                    </a:lnT>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152111513"/>
                  </a:ext>
                </a:extLst>
              </a:tr>
              <a:tr h="406729">
                <a:tc vMerge="1">
                  <a:txBody>
                    <a:bodyPr/>
                    <a:lstStyle/>
                    <a:p>
                      <a:pPr marL="457200" lvl="1" indent="0" algn="l" defTabSz="914400" rtl="0" eaLnBrk="1" fontAlgn="auto" latinLnBrk="0" hangingPunct="1">
                        <a:lnSpc>
                          <a:spcPct val="100000"/>
                        </a:lnSpc>
                        <a:spcBef>
                          <a:spcPts val="0"/>
                        </a:spcBef>
                        <a:spcAft>
                          <a:spcPts val="0"/>
                        </a:spcAft>
                        <a:buClrTx/>
                        <a:buFont typeface="Arial" panose="020B0604020202020204" pitchFamily="34" charset="0"/>
                        <a:buChar char="​"/>
                      </a:pPr>
                      <a:endParaRPr lang="en-US" sz="1400" b="0" i="0" u="none">
                        <a:solidFill>
                          <a:schemeClr val="tx1"/>
                        </a:solidFill>
                        <a:latin typeface="Arial" panose="020B0604020202020204" pitchFamily="34" charset="0"/>
                      </a:endParaRPr>
                    </a:p>
                  </a:txBody>
                  <a:tcPr marL="72000" marR="72000" marT="73152" marB="73152" anchor="ctr">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90000"/>
                        </a:schemeClr>
                      </a:solidFill>
                      <a:prstDash val="solid"/>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l" defTabSz="914400" rtl="0" eaLnBrk="1" fontAlgn="auto" latinLnBrk="0" hangingPunct="1">
                        <a:lnSpc>
                          <a:spcPct val="100000"/>
                        </a:lnSpc>
                        <a:spcBef>
                          <a:spcPts val="0"/>
                        </a:spcBef>
                        <a:spcAft>
                          <a:spcPts val="0"/>
                        </a:spcAft>
                        <a:buClrTx/>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259200" lvl="1" indent="-172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accent3">
                        <a:lumMod val="20000"/>
                        <a:lumOff val="80000"/>
                      </a:schemeClr>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tc>
                  <a:txBody>
                    <a:bodyPr/>
                    <a:lstStyle/>
                    <a:p>
                      <a:pPr marL="0" lvl="0" indent="0" algn="ctr" defTabSz="914400" rtl="0" eaLnBrk="1" fontAlgn="auto" latinLnBrk="0" hangingPunct="1">
                        <a:lnSpc>
                          <a:spcPct val="100000"/>
                        </a:lnSpc>
                        <a:spcBef>
                          <a:spcPts val="0"/>
                        </a:spcBef>
                        <a:spcAft>
                          <a:spcPts val="0"/>
                        </a:spcAft>
                        <a:buClr>
                          <a:srgbClr val="00269E"/>
                        </a:buClr>
                        <a:buFont typeface="Trebuchet MS" panose="020B0603020202020204" pitchFamily="34" charset="0"/>
                        <a:buNone/>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2"/>
                    </a:solidFill>
                  </a:tcPr>
                </a:tc>
                <a:tc>
                  <a:txBody>
                    <a:bodyPr/>
                    <a:lstStyle/>
                    <a:p>
                      <a:pPr marL="178200" lvl="1" indent="-11880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endParaRPr lang="en-US" sz="1050" b="0" i="0" u="none">
                        <a:solidFill>
                          <a:srgbClr val="000000"/>
                        </a:solidFill>
                        <a:latin typeface="Arial" panose="020B0604020202020204" pitchFamily="34" charset="0"/>
                      </a:endParaRPr>
                    </a:p>
                  </a:txBody>
                  <a:tcPr marL="72000" marR="72000" marT="73152" marB="73152" anchor="ctr">
                    <a:lnT w="6350" cap="flat" cmpd="sng" algn="ctr">
                      <a:solidFill>
                        <a:schemeClr val="bg2">
                          <a:lumMod val="75000"/>
                        </a:schemeClr>
                      </a:solidFill>
                      <a:prstDash val="sysDot"/>
                      <a:round/>
                      <a:headEnd type="none" w="med" len="med"/>
                      <a:tailEnd type="none" w="med" len="med"/>
                    </a:lnT>
                    <a:lnB w="6350" cap="flat" cmpd="sng" algn="ctr">
                      <a:solidFill>
                        <a:schemeClr val="bg2">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75779177"/>
                  </a:ext>
                </a:extLst>
              </a:tr>
            </a:tbl>
          </a:graphicData>
        </a:graphic>
      </p:graphicFrame>
      <p:sp>
        <p:nvSpPr>
          <p:cNvPr id="3" name="Title 2">
            <a:extLst>
              <a:ext uri="{FF2B5EF4-FFF2-40B4-BE49-F238E27FC236}">
                <a16:creationId xmlns:a16="http://schemas.microsoft.com/office/drawing/2014/main" id="{C6CCE30C-01E4-4A58-8F5D-4279A6F5E112}"/>
              </a:ext>
            </a:extLst>
          </p:cNvPr>
          <p:cNvSpPr>
            <a:spLocks noGrp="1"/>
          </p:cNvSpPr>
          <p:nvPr>
            <p:ph type="title"/>
          </p:nvPr>
        </p:nvSpPr>
        <p:spPr>
          <a:xfrm>
            <a:off x="462685" y="606288"/>
            <a:ext cx="10117513" cy="332399"/>
          </a:xfrm>
        </p:spPr>
        <p:txBody>
          <a:bodyPr vert="horz"/>
          <a:lstStyle/>
          <a:p>
            <a:r>
              <a:rPr lang="en-US" sz="2400">
                <a:solidFill>
                  <a:srgbClr val="FFC000"/>
                </a:solidFill>
              </a:rPr>
              <a:t>Future Pipeline | </a:t>
            </a:r>
            <a:r>
              <a:rPr lang="en-US" sz="2400"/>
              <a:t>Updates on workforce strategy</a:t>
            </a:r>
          </a:p>
        </p:txBody>
      </p:sp>
      <p:sp>
        <p:nvSpPr>
          <p:cNvPr id="4" name="Text Placeholder 3">
            <a:extLst>
              <a:ext uri="{FF2B5EF4-FFF2-40B4-BE49-F238E27FC236}">
                <a16:creationId xmlns:a16="http://schemas.microsoft.com/office/drawing/2014/main" id="{74FDE297-1409-4D83-8F6F-38489D95BC4A}"/>
              </a:ext>
            </a:extLst>
          </p:cNvPr>
          <p:cNvSpPr>
            <a:spLocks noGrp="1"/>
          </p:cNvSpPr>
          <p:nvPr>
            <p:ph type="body" sz="quarter" idx="11"/>
          </p:nvPr>
        </p:nvSpPr>
        <p:spPr/>
        <p:txBody>
          <a:bodyPr/>
          <a:lstStyle/>
          <a:p>
            <a:endParaRPr lang="en-US"/>
          </a:p>
        </p:txBody>
      </p:sp>
      <p:grpSp>
        <p:nvGrpSpPr>
          <p:cNvPr id="2" name="Group 1">
            <a:extLst>
              <a:ext uri="{FF2B5EF4-FFF2-40B4-BE49-F238E27FC236}">
                <a16:creationId xmlns:a16="http://schemas.microsoft.com/office/drawing/2014/main" id="{1F78831B-4B85-4137-8CF1-0857034F7925}"/>
              </a:ext>
            </a:extLst>
          </p:cNvPr>
          <p:cNvGrpSpPr/>
          <p:nvPr/>
        </p:nvGrpSpPr>
        <p:grpSpPr>
          <a:xfrm>
            <a:off x="6029471" y="6598066"/>
            <a:ext cx="2835487" cy="144020"/>
            <a:chOff x="8925352" y="6563692"/>
            <a:chExt cx="2835487" cy="144020"/>
          </a:xfrm>
        </p:grpSpPr>
        <p:grpSp>
          <p:nvGrpSpPr>
            <p:cNvPr id="28" name="Group 27">
              <a:extLst>
                <a:ext uri="{FF2B5EF4-FFF2-40B4-BE49-F238E27FC236}">
                  <a16:creationId xmlns:a16="http://schemas.microsoft.com/office/drawing/2014/main" id="{598E3DA8-ADC6-4ACB-86D2-B7C5E46BBE3C}"/>
                </a:ext>
              </a:extLst>
            </p:cNvPr>
            <p:cNvGrpSpPr>
              <a:grpSpLocks noChangeAspect="1"/>
            </p:cNvGrpSpPr>
            <p:nvPr/>
          </p:nvGrpSpPr>
          <p:grpSpPr>
            <a:xfrm>
              <a:off x="8925352" y="6564536"/>
              <a:ext cx="143176" cy="143176"/>
              <a:chOff x="5961063" y="3294063"/>
              <a:chExt cx="269875" cy="269875"/>
            </a:xfrm>
          </p:grpSpPr>
          <p:sp>
            <p:nvSpPr>
              <p:cNvPr id="29" name="Oval 16">
                <a:extLst>
                  <a:ext uri="{FF2B5EF4-FFF2-40B4-BE49-F238E27FC236}">
                    <a16:creationId xmlns:a16="http://schemas.microsoft.com/office/drawing/2014/main" id="{5FB99A51-1448-4D0B-8484-9BA827B9A3C3}"/>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7">
                <a:extLst>
                  <a:ext uri="{FF2B5EF4-FFF2-40B4-BE49-F238E27FC236}">
                    <a16:creationId xmlns:a16="http://schemas.microsoft.com/office/drawing/2014/main" id="{61965B0C-E1F6-4074-A6CF-B14B4315F98E}"/>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0" name="Oval 16">
              <a:extLst>
                <a:ext uri="{FF2B5EF4-FFF2-40B4-BE49-F238E27FC236}">
                  <a16:creationId xmlns:a16="http://schemas.microsoft.com/office/drawing/2014/main" id="{9979C313-2026-4F79-B437-5411FE3FF44D}"/>
                </a:ext>
              </a:extLst>
            </p:cNvPr>
            <p:cNvSpPr>
              <a:spLocks noChangeArrowheads="1"/>
            </p:cNvSpPr>
            <p:nvPr/>
          </p:nvSpPr>
          <p:spPr bwMode="auto">
            <a:xfrm>
              <a:off x="9802696" y="6564114"/>
              <a:ext cx="143176" cy="143176"/>
            </a:xfrm>
            <a:prstGeom prst="ellipse">
              <a:avLst/>
            </a:prstGeom>
            <a:solidFill>
              <a:schemeClr val="accent3">
                <a:lumMod val="20000"/>
                <a:lumOff val="80000"/>
              </a:schemeClr>
            </a:solidFill>
            <a:ln>
              <a:solidFill>
                <a:srgbClr val="DDF5D1"/>
              </a:solidFill>
            </a:ln>
          </p:spPr>
          <p:txBody>
            <a:bodyPr vert="horz" wrap="square" lIns="91440" tIns="45720" rIns="91440" bIns="45720" numCol="1" anchor="t" anchorCtr="0" compatLnSpc="1">
              <a:prstTxWarp prst="textNoShape">
                <a:avLst/>
              </a:prstTxWarp>
            </a:bodyPr>
            <a:lstStyle/>
            <a:p>
              <a:endParaRPr lang="en-US"/>
            </a:p>
          </p:txBody>
        </p:sp>
        <p:sp>
          <p:nvSpPr>
            <p:cNvPr id="52" name="TextBox 51">
              <a:extLst>
                <a:ext uri="{FF2B5EF4-FFF2-40B4-BE49-F238E27FC236}">
                  <a16:creationId xmlns:a16="http://schemas.microsoft.com/office/drawing/2014/main" id="{2D38A5FA-886C-486B-806B-6CD9C749DF61}"/>
                </a:ext>
              </a:extLst>
            </p:cNvPr>
            <p:cNvSpPr txBox="1"/>
            <p:nvPr/>
          </p:nvSpPr>
          <p:spPr>
            <a:xfrm>
              <a:off x="9023499" y="6564536"/>
              <a:ext cx="825893"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Completed</a:t>
              </a:r>
            </a:p>
          </p:txBody>
        </p:sp>
        <p:sp>
          <p:nvSpPr>
            <p:cNvPr id="53" name="TextBox 52">
              <a:extLst>
                <a:ext uri="{FF2B5EF4-FFF2-40B4-BE49-F238E27FC236}">
                  <a16:creationId xmlns:a16="http://schemas.microsoft.com/office/drawing/2014/main" id="{838EBE66-D7D5-4522-BBB0-272664D64FD8}"/>
                </a:ext>
              </a:extLst>
            </p:cNvPr>
            <p:cNvSpPr txBox="1"/>
            <p:nvPr/>
          </p:nvSpPr>
          <p:spPr>
            <a:xfrm>
              <a:off x="9894989" y="6563692"/>
              <a:ext cx="999330"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In progress</a:t>
              </a:r>
            </a:p>
          </p:txBody>
        </p:sp>
        <p:sp>
          <p:nvSpPr>
            <p:cNvPr id="54" name="TextBox 53">
              <a:extLst>
                <a:ext uri="{FF2B5EF4-FFF2-40B4-BE49-F238E27FC236}">
                  <a16:creationId xmlns:a16="http://schemas.microsoft.com/office/drawing/2014/main" id="{49754FA4-C653-4BAA-875C-79A00A048044}"/>
                </a:ext>
              </a:extLst>
            </p:cNvPr>
            <p:cNvSpPr txBox="1"/>
            <p:nvPr/>
          </p:nvSpPr>
          <p:spPr>
            <a:xfrm>
              <a:off x="10761509" y="6564114"/>
              <a:ext cx="999330" cy="1431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rgbClr val="575757"/>
                  </a:solidFill>
                </a:rPr>
                <a:t>At risk</a:t>
              </a:r>
            </a:p>
          </p:txBody>
        </p:sp>
        <p:grpSp>
          <p:nvGrpSpPr>
            <p:cNvPr id="55" name="Group 54">
              <a:extLst>
                <a:ext uri="{FF2B5EF4-FFF2-40B4-BE49-F238E27FC236}">
                  <a16:creationId xmlns:a16="http://schemas.microsoft.com/office/drawing/2014/main" id="{2C093D07-3BF0-4B16-AA4D-0D6079A9B045}"/>
                </a:ext>
              </a:extLst>
            </p:cNvPr>
            <p:cNvGrpSpPr>
              <a:grpSpLocks noChangeAspect="1"/>
            </p:cNvGrpSpPr>
            <p:nvPr/>
          </p:nvGrpSpPr>
          <p:grpSpPr>
            <a:xfrm>
              <a:off x="10671971" y="6564114"/>
              <a:ext cx="143176" cy="143176"/>
              <a:chOff x="5961063" y="3294063"/>
              <a:chExt cx="269875" cy="269875"/>
            </a:xfrm>
          </p:grpSpPr>
          <p:sp>
            <p:nvSpPr>
              <p:cNvPr id="56" name="Oval 16">
                <a:extLst>
                  <a:ext uri="{FF2B5EF4-FFF2-40B4-BE49-F238E27FC236}">
                    <a16:creationId xmlns:a16="http://schemas.microsoft.com/office/drawing/2014/main" id="{E3E995F7-69F5-47AD-B5AD-CF453B286E23}"/>
                  </a:ext>
                </a:extLst>
              </p:cNvPr>
              <p:cNvSpPr>
                <a:spLocks noChangeArrowheads="1"/>
              </p:cNvSpPr>
              <p:nvPr/>
            </p:nvSpPr>
            <p:spPr bwMode="auto">
              <a:xfrm>
                <a:off x="5961063" y="3294063"/>
                <a:ext cx="269875" cy="269875"/>
              </a:xfrm>
              <a:prstGeom prst="ellipse">
                <a:avLst/>
              </a:prstGeom>
              <a:solidFill>
                <a:srgbClr val="EBC5D0"/>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7BC4A574-8BB2-4E32-8728-51B690482604}"/>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EBC5D0"/>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2" name="Group 21">
            <a:extLst>
              <a:ext uri="{FF2B5EF4-FFF2-40B4-BE49-F238E27FC236}">
                <a16:creationId xmlns:a16="http://schemas.microsoft.com/office/drawing/2014/main" id="{66379C7D-92FB-4F56-A886-68BD243500E2}"/>
              </a:ext>
            </a:extLst>
          </p:cNvPr>
          <p:cNvGrpSpPr>
            <a:grpSpLocks noChangeAspect="1"/>
          </p:cNvGrpSpPr>
          <p:nvPr/>
        </p:nvGrpSpPr>
        <p:grpSpPr>
          <a:xfrm>
            <a:off x="4763403" y="2095190"/>
            <a:ext cx="253645" cy="253645"/>
            <a:chOff x="5961063" y="3294063"/>
            <a:chExt cx="269875" cy="269875"/>
          </a:xfrm>
        </p:grpSpPr>
        <p:sp>
          <p:nvSpPr>
            <p:cNvPr id="23" name="Oval 16">
              <a:extLst>
                <a:ext uri="{FF2B5EF4-FFF2-40B4-BE49-F238E27FC236}">
                  <a16:creationId xmlns:a16="http://schemas.microsoft.com/office/drawing/2014/main" id="{0DC78889-F223-4548-A7F3-4B4FC70104CD}"/>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4B6DAD0C-FA8F-4B08-A87C-F15B5964B9E2}"/>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7404E0EA-531F-45D7-AC57-19BF32FD729A}"/>
              </a:ext>
            </a:extLst>
          </p:cNvPr>
          <p:cNvGrpSpPr>
            <a:grpSpLocks noChangeAspect="1"/>
          </p:cNvGrpSpPr>
          <p:nvPr/>
        </p:nvGrpSpPr>
        <p:grpSpPr>
          <a:xfrm>
            <a:off x="4763403" y="2569836"/>
            <a:ext cx="253645" cy="253645"/>
            <a:chOff x="5961063" y="3294063"/>
            <a:chExt cx="269875" cy="269875"/>
          </a:xfrm>
        </p:grpSpPr>
        <p:sp>
          <p:nvSpPr>
            <p:cNvPr id="35" name="Oval 16">
              <a:extLst>
                <a:ext uri="{FF2B5EF4-FFF2-40B4-BE49-F238E27FC236}">
                  <a16:creationId xmlns:a16="http://schemas.microsoft.com/office/drawing/2014/main" id="{5961E831-DEB9-4F52-B277-C4CA56ECADA8}"/>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D6FA16B7-699F-4F11-9015-DACF72242058}"/>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8A6BF3EF-8470-4033-9CD7-73E63E4EE938}"/>
              </a:ext>
            </a:extLst>
          </p:cNvPr>
          <p:cNvGrpSpPr>
            <a:grpSpLocks noChangeAspect="1"/>
          </p:cNvGrpSpPr>
          <p:nvPr/>
        </p:nvGrpSpPr>
        <p:grpSpPr>
          <a:xfrm>
            <a:off x="4763403" y="3011151"/>
            <a:ext cx="253645" cy="253645"/>
            <a:chOff x="5961063" y="3294063"/>
            <a:chExt cx="269875" cy="269875"/>
          </a:xfrm>
        </p:grpSpPr>
        <p:sp>
          <p:nvSpPr>
            <p:cNvPr id="38" name="Oval 16">
              <a:extLst>
                <a:ext uri="{FF2B5EF4-FFF2-40B4-BE49-F238E27FC236}">
                  <a16:creationId xmlns:a16="http://schemas.microsoft.com/office/drawing/2014/main" id="{71414F5D-C5A2-4B09-8669-9E3592B6DA4B}"/>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7">
              <a:extLst>
                <a:ext uri="{FF2B5EF4-FFF2-40B4-BE49-F238E27FC236}">
                  <a16:creationId xmlns:a16="http://schemas.microsoft.com/office/drawing/2014/main" id="{8D144F1C-A6D0-4C35-A0F1-011E1511568E}"/>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7F6AEB54-7D39-4509-BDC4-29DB58347A3D}"/>
              </a:ext>
            </a:extLst>
          </p:cNvPr>
          <p:cNvGrpSpPr>
            <a:grpSpLocks noChangeAspect="1"/>
          </p:cNvGrpSpPr>
          <p:nvPr/>
        </p:nvGrpSpPr>
        <p:grpSpPr>
          <a:xfrm>
            <a:off x="4763403" y="1662177"/>
            <a:ext cx="253645" cy="253645"/>
            <a:chOff x="5961063" y="3294063"/>
            <a:chExt cx="269875" cy="269875"/>
          </a:xfrm>
        </p:grpSpPr>
        <p:sp>
          <p:nvSpPr>
            <p:cNvPr id="42" name="Oval 16">
              <a:extLst>
                <a:ext uri="{FF2B5EF4-FFF2-40B4-BE49-F238E27FC236}">
                  <a16:creationId xmlns:a16="http://schemas.microsoft.com/office/drawing/2014/main" id="{5BA4C887-69CF-49E1-8C6C-AFC80C5E8321}"/>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7">
              <a:extLst>
                <a:ext uri="{FF2B5EF4-FFF2-40B4-BE49-F238E27FC236}">
                  <a16:creationId xmlns:a16="http://schemas.microsoft.com/office/drawing/2014/main" id="{98C3116D-FBFD-4813-9FA8-93295338042A}"/>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266D6EC4-F063-499B-9395-5C2A26093579}"/>
              </a:ext>
            </a:extLst>
          </p:cNvPr>
          <p:cNvGrpSpPr>
            <a:grpSpLocks noChangeAspect="1"/>
          </p:cNvGrpSpPr>
          <p:nvPr/>
        </p:nvGrpSpPr>
        <p:grpSpPr>
          <a:xfrm>
            <a:off x="4763403" y="3452465"/>
            <a:ext cx="253645" cy="253645"/>
            <a:chOff x="5961063" y="3294063"/>
            <a:chExt cx="269875" cy="269875"/>
          </a:xfrm>
        </p:grpSpPr>
        <p:sp>
          <p:nvSpPr>
            <p:cNvPr id="32" name="Oval 16">
              <a:extLst>
                <a:ext uri="{FF2B5EF4-FFF2-40B4-BE49-F238E27FC236}">
                  <a16:creationId xmlns:a16="http://schemas.microsoft.com/office/drawing/2014/main" id="{35AC17E6-36A4-4C31-AF33-BF6778672CBD}"/>
                </a:ext>
              </a:extLst>
            </p:cNvPr>
            <p:cNvSpPr>
              <a:spLocks noChangeArrowheads="1"/>
            </p:cNvSpPr>
            <p:nvPr/>
          </p:nvSpPr>
          <p:spPr bwMode="auto">
            <a:xfrm>
              <a:off x="5961063" y="3294063"/>
              <a:ext cx="269875" cy="269875"/>
            </a:xfrm>
            <a:prstGeom prst="ellipse">
              <a:avLst/>
            </a:prstGeom>
            <a:solidFill>
              <a:srgbClr val="009A44">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8060D704-96A9-4237-A2EE-AF809FD36902}"/>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Textfeld 1">
            <a:extLst>
              <a:ext uri="{FF2B5EF4-FFF2-40B4-BE49-F238E27FC236}">
                <a16:creationId xmlns:a16="http://schemas.microsoft.com/office/drawing/2014/main" id="{7A7D94D9-0311-46E6-A65C-0DC210E955EB}"/>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Employer facing</a:t>
            </a:r>
          </a:p>
        </p:txBody>
      </p:sp>
    </p:spTree>
    <p:extLst>
      <p:ext uri="{BB962C8B-B14F-4D97-AF65-F5344CB8AC3E}">
        <p14:creationId xmlns:p14="http://schemas.microsoft.com/office/powerpoint/2010/main" val="2475261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2890547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5. What support options are available for immediate hiring needs?</a:t>
            </a:r>
          </a:p>
        </p:txBody>
      </p:sp>
      <p:sp>
        <p:nvSpPr>
          <p:cNvPr id="4" name="Textfeld 1">
            <a:extLst>
              <a:ext uri="{FF2B5EF4-FFF2-40B4-BE49-F238E27FC236}">
                <a16:creationId xmlns:a16="http://schemas.microsoft.com/office/drawing/2014/main" id="{B0ECA949-7484-4E07-9B46-D8237CFED08A}"/>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828216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91E1F5-4C40-49C9-8107-EF06ED53A7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6" name="Object 5" hidden="1">
                        <a:extLst>
                          <a:ext uri="{FF2B5EF4-FFF2-40B4-BE49-F238E27FC236}">
                            <a16:creationId xmlns:a16="http://schemas.microsoft.com/office/drawing/2014/main" id="{3591E1F5-4C40-49C9-8107-EF06ED53A7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26B195B-4B9B-4571-8298-F33E65DA2133}"/>
              </a:ext>
            </a:extLst>
          </p:cNvPr>
          <p:cNvSpPr>
            <a:spLocks noGrp="1"/>
          </p:cNvSpPr>
          <p:nvPr>
            <p:ph type="title"/>
          </p:nvPr>
        </p:nvSpPr>
        <p:spPr/>
        <p:txBody>
          <a:bodyPr vert="horz"/>
          <a:lstStyle/>
          <a:p>
            <a:r>
              <a:rPr lang="en-US" sz="2400"/>
              <a:t>Four support options exist for immediate hiring needs</a:t>
            </a:r>
          </a:p>
        </p:txBody>
      </p:sp>
      <p:sp>
        <p:nvSpPr>
          <p:cNvPr id="10" name="Text Placeholder 9">
            <a:extLst>
              <a:ext uri="{FF2B5EF4-FFF2-40B4-BE49-F238E27FC236}">
                <a16:creationId xmlns:a16="http://schemas.microsoft.com/office/drawing/2014/main" id="{C531D669-7F57-4F72-A617-AE0C6DCC7739}"/>
              </a:ext>
            </a:extLst>
          </p:cNvPr>
          <p:cNvSpPr>
            <a:spLocks noGrp="1"/>
          </p:cNvSpPr>
          <p:nvPr>
            <p:ph type="body" sz="quarter" idx="11"/>
          </p:nvPr>
        </p:nvSpPr>
        <p:spPr/>
        <p:txBody>
          <a:bodyPr/>
          <a:lstStyle/>
          <a:p>
            <a:endParaRPr lang="en-US"/>
          </a:p>
        </p:txBody>
      </p:sp>
      <p:graphicFrame>
        <p:nvGraphicFramePr>
          <p:cNvPr id="16" name="Table 15">
            <a:extLst>
              <a:ext uri="{FF2B5EF4-FFF2-40B4-BE49-F238E27FC236}">
                <a16:creationId xmlns:a16="http://schemas.microsoft.com/office/drawing/2014/main" id="{8E374F47-ABEC-444B-B9D7-6C5247148733}"/>
              </a:ext>
            </a:extLst>
          </p:cNvPr>
          <p:cNvGraphicFramePr>
            <a:graphicFrameLocks noGrp="1"/>
          </p:cNvGraphicFramePr>
          <p:nvPr>
            <p:extLst>
              <p:ext uri="{D42A27DB-BD31-4B8C-83A1-F6EECF244321}">
                <p14:modId xmlns:p14="http://schemas.microsoft.com/office/powerpoint/2010/main" val="2352203201"/>
              </p:ext>
            </p:extLst>
          </p:nvPr>
        </p:nvGraphicFramePr>
        <p:xfrm>
          <a:off x="462684" y="1796905"/>
          <a:ext cx="11017010" cy="4346636"/>
        </p:xfrm>
        <a:graphic>
          <a:graphicData uri="http://schemas.openxmlformats.org/drawingml/2006/table">
            <a:tbl>
              <a:tblPr/>
              <a:tblGrid>
                <a:gridCol w="212554">
                  <a:extLst>
                    <a:ext uri="{9D8B030D-6E8A-4147-A177-3AD203B41FA5}">
                      <a16:colId xmlns:a16="http://schemas.microsoft.com/office/drawing/2014/main" val="1780798550"/>
                    </a:ext>
                  </a:extLst>
                </a:gridCol>
                <a:gridCol w="2701114">
                  <a:extLst>
                    <a:ext uri="{9D8B030D-6E8A-4147-A177-3AD203B41FA5}">
                      <a16:colId xmlns:a16="http://schemas.microsoft.com/office/drawing/2014/main" val="4020785875"/>
                    </a:ext>
                  </a:extLst>
                </a:gridCol>
                <a:gridCol w="2701114">
                  <a:extLst>
                    <a:ext uri="{9D8B030D-6E8A-4147-A177-3AD203B41FA5}">
                      <a16:colId xmlns:a16="http://schemas.microsoft.com/office/drawing/2014/main" val="1714640678"/>
                    </a:ext>
                  </a:extLst>
                </a:gridCol>
                <a:gridCol w="2701114">
                  <a:extLst>
                    <a:ext uri="{9D8B030D-6E8A-4147-A177-3AD203B41FA5}">
                      <a16:colId xmlns:a16="http://schemas.microsoft.com/office/drawing/2014/main" val="4056850173"/>
                    </a:ext>
                  </a:extLst>
                </a:gridCol>
                <a:gridCol w="2701114">
                  <a:extLst>
                    <a:ext uri="{9D8B030D-6E8A-4147-A177-3AD203B41FA5}">
                      <a16:colId xmlns:a16="http://schemas.microsoft.com/office/drawing/2014/main" val="3188029184"/>
                    </a:ext>
                  </a:extLst>
                </a:gridCol>
              </a:tblGrid>
              <a:tr h="654089">
                <a:tc>
                  <a:txBody>
                    <a:bodyPr/>
                    <a:lstStyle/>
                    <a:p>
                      <a:pPr marL="91440" algn="l" fontAlgn="b"/>
                      <a:endParaRPr lang="en-US" sz="1400" b="1" i="0" u="none" strike="noStrike">
                        <a:solidFill>
                          <a:schemeClr val="tx2"/>
                        </a:solidFill>
                        <a:effectLst/>
                        <a:latin typeface="+mn-lt"/>
                      </a:endParaRPr>
                    </a:p>
                  </a:txBody>
                  <a:tcPr marL="7225" marR="7225" marT="7225" marB="0" anchor="ctr">
                    <a:lnL>
                      <a:noFill/>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tc>
                  <a:txBody>
                    <a:bodyPr/>
                    <a:lstStyle/>
                    <a:p>
                      <a:pPr marL="91440" algn="ctr" fontAlgn="b"/>
                      <a:r>
                        <a:rPr lang="en-US" sz="1400" b="1" i="0" u="none" strike="noStrike">
                          <a:solidFill>
                            <a:schemeClr val="tx2"/>
                          </a:solidFill>
                          <a:effectLst/>
                          <a:latin typeface="+mn-lt"/>
                        </a:rPr>
                        <a:t>MassHire Career Centers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tc>
                  <a:txBody>
                    <a:bodyPr/>
                    <a:lstStyle/>
                    <a:p>
                      <a:pPr marL="91440" algn="ctr" fontAlgn="b"/>
                      <a:r>
                        <a:rPr lang="en-US" sz="1400" b="1" i="0" u="none" strike="noStrike">
                          <a:solidFill>
                            <a:schemeClr val="tx2"/>
                          </a:solidFill>
                          <a:effectLst/>
                          <a:latin typeface="+mn-lt"/>
                        </a:rPr>
                        <a:t>Education providers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tc>
                  <a:txBody>
                    <a:bodyPr/>
                    <a:lstStyle/>
                    <a:p>
                      <a:pPr marL="91440" algn="ctr" fontAlgn="b"/>
                      <a:r>
                        <a:rPr lang="en-US" sz="1400" b="1" i="0" u="none" strike="noStrike">
                          <a:solidFill>
                            <a:schemeClr val="tx2"/>
                          </a:solidFill>
                          <a:effectLst/>
                          <a:latin typeface="+mn-lt"/>
                        </a:rPr>
                        <a:t>Training providers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algn="ctr" fontAlgn="b"/>
                      <a:r>
                        <a:rPr lang="en-US" sz="1400" b="1" i="0" u="none" strike="noStrike">
                          <a:solidFill>
                            <a:schemeClr val="tx2"/>
                          </a:solidFill>
                          <a:effectLst/>
                          <a:latin typeface="+mn-lt"/>
                        </a:rPr>
                        <a:t>International students</a:t>
                      </a:r>
                    </a:p>
                  </a:txBody>
                  <a:tcPr marL="7225" marR="7225" marT="7225" marB="0" anchor="ctr">
                    <a:lnL w="6350" cap="flat" cmpd="sng" algn="ctr">
                      <a:solidFill>
                        <a:schemeClr val="accent5"/>
                      </a:solidFill>
                      <a:prstDash val="sysDot"/>
                      <a:round/>
                      <a:headEnd type="none" w="med" len="med"/>
                      <a:tailEnd type="none" w="med" len="med"/>
                    </a:lnL>
                    <a:lnR w="3175" cap="flat" cmpd="sng" algn="ctr">
                      <a:noFill/>
                      <a:prstDash val="solid"/>
                      <a:round/>
                      <a:headEnd type="none" w="med" len="med"/>
                      <a:tailEnd type="none" w="med" len="med"/>
                    </a:lnR>
                    <a:lnT>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871622"/>
                  </a:ext>
                </a:extLst>
              </a:tr>
              <a:tr h="1770419">
                <a:tc>
                  <a:txBody>
                    <a:bodyPr/>
                    <a:lstStyle/>
                    <a:p>
                      <a:pPr marL="91440" algn="ctr" fontAlgn="ctr"/>
                      <a:r>
                        <a:rPr lang="en-US" sz="1200" b="1" i="0" u="none" strike="noStrike">
                          <a:solidFill>
                            <a:srgbClr val="000000"/>
                          </a:solidFill>
                          <a:effectLst/>
                          <a:latin typeface="+mn-lt"/>
                        </a:rPr>
                        <a:t>Overview</a:t>
                      </a:r>
                    </a:p>
                  </a:txBody>
                  <a:tcPr marL="7225" marR="7225" marT="7225" marB="0" vert="vert270" anchor="ctr">
                    <a:lnL>
                      <a:noFill/>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tc>
                  <a:txBody>
                    <a:bodyPr/>
                    <a:lstStyle/>
                    <a:p>
                      <a:pPr marL="194400" lvl="1" indent="-129600" algn="l" defTabSz="914400" rtl="0" eaLnBrk="1" fontAlgn="ctr" latinLnBrk="0" hangingPunct="1">
                        <a:spcBef>
                          <a:spcPts val="200"/>
                        </a:spcBef>
                        <a:buClr>
                          <a:srgbClr val="00269E"/>
                        </a:buClr>
                        <a:buFont typeface="Trebuchet MS" panose="020B0603020202020204" pitchFamily="34" charset="0"/>
                        <a:buChar char="•"/>
                      </a:pPr>
                      <a:r>
                        <a:rPr lang="en-US" sz="1200" b="0" i="0" u="none" strike="noStrike">
                          <a:solidFill>
                            <a:srgbClr val="000000"/>
                          </a:solidFill>
                          <a:effectLst/>
                          <a:latin typeface="+mn-lt"/>
                        </a:rPr>
                        <a:t>A network of 29 Career Centers that assist job seekers – in finding jobs and supporting employers on layoff aversion, recruitment, and training options for their workforce</a:t>
                      </a:r>
                    </a:p>
                    <a:p>
                      <a:pPr marL="194400" lvl="1" indent="-129600" algn="l" defTabSz="914400" rtl="0" eaLnBrk="1" fontAlgn="ctr" latinLnBrk="0" hangingPunct="1">
                        <a:spcBef>
                          <a:spcPts val="200"/>
                        </a:spcBef>
                        <a:buClr>
                          <a:srgbClr val="00269E"/>
                        </a:buClr>
                        <a:buFont typeface="Trebuchet MS" panose="020B0603020202020204" pitchFamily="34" charset="0"/>
                        <a:buChar char="•"/>
                      </a:pPr>
                      <a:r>
                        <a:rPr lang="en-US" sz="1200" b="0" i="0" u="none" strike="noStrike">
                          <a:solidFill>
                            <a:srgbClr val="000000"/>
                          </a:solidFill>
                          <a:effectLst/>
                          <a:latin typeface="+mn-lt"/>
                        </a:rPr>
                        <a:t>Career Centers have access to a database of ~500k UI claimants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tc>
                  <a:txBody>
                    <a:bodyPr/>
                    <a:lstStyle/>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a:solidFill>
                            <a:srgbClr val="000000"/>
                          </a:solidFill>
                          <a:effectLst/>
                          <a:latin typeface="+mn-lt"/>
                        </a:rPr>
                        <a:t>Career / Vocational Technical Education (CTE) high schools have program pathways across many industries for secondary, postsecondary, and adult education</a:t>
                      </a:r>
                    </a:p>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a:solidFill>
                            <a:srgbClr val="000000"/>
                          </a:solidFill>
                          <a:effectLst/>
                          <a:latin typeface="+mn-lt"/>
                        </a:rPr>
                        <a:t>Community colleges have well-established degrees across various industries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tc>
                  <a:txBody>
                    <a:bodyPr/>
                    <a:lstStyle/>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kern="1200">
                          <a:solidFill>
                            <a:srgbClr val="000000"/>
                          </a:solidFill>
                          <a:effectLst/>
                          <a:latin typeface="+mn-lt"/>
                          <a:ea typeface="+mn-ea"/>
                          <a:cs typeface="+mn-cs"/>
                        </a:rPr>
                        <a:t>Network of training providers in the Commonwealth that have existing programs for various occupations such as Lean Six Sigma Green Belt Certification at William George Associates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92024" marR="0" lvl="1" indent="-128016"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a:solidFill>
                            <a:srgbClr val="000000"/>
                          </a:solidFill>
                          <a:effectLst/>
                          <a:latin typeface="+mn-lt"/>
                        </a:rPr>
                        <a:t>~20K international students graduate in MA each year</a:t>
                      </a:r>
                    </a:p>
                    <a:p>
                      <a:pPr marL="192024" marR="0" lvl="1" indent="-128016"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a:solidFill>
                            <a:srgbClr val="000000"/>
                          </a:solidFill>
                          <a:effectLst/>
                          <a:latin typeface="+mn-lt"/>
                        </a:rPr>
                        <a:t>Most are eligible to work in the U.S. for 1-3 years post graduation on their student visas</a:t>
                      </a:r>
                    </a:p>
                  </a:txBody>
                  <a:tcPr marL="7225" marR="7225" marT="7225" marB="0" anchor="ctr">
                    <a:lnL w="6350" cap="flat" cmpd="sng" algn="ctr">
                      <a:solidFill>
                        <a:schemeClr val="accent5"/>
                      </a:solidFill>
                      <a:prstDash val="sysDot"/>
                      <a:round/>
                      <a:headEnd type="none" w="med" len="med"/>
                      <a:tailEnd type="none" w="med" len="med"/>
                    </a:lnL>
                    <a:lnR w="3175"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5750634"/>
                  </a:ext>
                </a:extLst>
              </a:tr>
              <a:tr h="1922128">
                <a:tc>
                  <a:txBody>
                    <a:bodyPr/>
                    <a:lstStyle/>
                    <a:p>
                      <a:pPr marL="91440" algn="ctr" fontAlgn="ctr"/>
                      <a:r>
                        <a:rPr lang="en-US" sz="1200" b="1" i="0" u="none" strike="noStrike">
                          <a:solidFill>
                            <a:srgbClr val="000000"/>
                          </a:solidFill>
                          <a:effectLst/>
                          <a:latin typeface="+mn-lt"/>
                        </a:rPr>
                        <a:t>Optimal outcomes</a:t>
                      </a:r>
                    </a:p>
                  </a:txBody>
                  <a:tcPr marL="7225" marR="7225" marT="7225" marB="0" vert="vert270" anchor="ctr">
                    <a:lnL>
                      <a:noFill/>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200" i="0">
                          <a:solidFill>
                            <a:srgbClr val="000000"/>
                          </a:solidFill>
                        </a:rPr>
                        <a:t>Relationship established between the employer and local MassHire</a:t>
                      </a:r>
                    </a:p>
                    <a:p>
                      <a:pPr marL="297000" marR="0" lvl="1" indent="-1980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a:t>MassHire Career Center will work directly with the employer to find candidates available today</a:t>
                      </a:r>
                      <a:endParaRPr lang="en-US" sz="1200" b="0" i="0" u="none" strike="noStrike">
                        <a:solidFill>
                          <a:srgbClr val="000000"/>
                        </a:solidFill>
                        <a:effectLst/>
                        <a:latin typeface="+mn-lt"/>
                      </a:endParaRP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Partnership established between the employer and appropriate education providers</a:t>
                      </a:r>
                    </a:p>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Current CTE high school graduates hired by employer</a:t>
                      </a:r>
                    </a:p>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Current community college graduates hired by employer</a:t>
                      </a:r>
                    </a:p>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Current CTE high school students placed in Co-ops / Internships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Partnership established between the employer and appropriate training providers</a:t>
                      </a:r>
                    </a:p>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Current program graduates hired by employer</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Make employers aware that hiring international students post graduation is a light touch process</a:t>
                      </a:r>
                    </a:p>
                    <a:p>
                      <a:pPr marL="324000" marR="0" lvl="1" indent="-216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Provide employers with basic information on visa requirements</a:t>
                      </a:r>
                    </a:p>
                  </a:txBody>
                  <a:tcPr marL="7225" marR="7225" marT="7225" marB="0" anchor="ctr">
                    <a:lnL w="6350" cap="flat" cmpd="sng" algn="ctr">
                      <a:solidFill>
                        <a:schemeClr val="accent5"/>
                      </a:solidFill>
                      <a:prstDash val="sysDot"/>
                      <a:round/>
                      <a:headEnd type="none" w="med" len="med"/>
                      <a:tailEnd type="none" w="med" len="med"/>
                    </a:lnL>
                    <a:lnR w="3175" cap="flat" cmpd="sng" algn="ctr">
                      <a:noFill/>
                      <a:prstDash val="solid"/>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262001"/>
                  </a:ext>
                </a:extLst>
              </a:tr>
            </a:tbl>
          </a:graphicData>
        </a:graphic>
      </p:graphicFrame>
      <p:sp>
        <p:nvSpPr>
          <p:cNvPr id="11" name="NavigationTriangle">
            <a:extLst>
              <a:ext uri="{FF2B5EF4-FFF2-40B4-BE49-F238E27FC236}">
                <a16:creationId xmlns:a16="http://schemas.microsoft.com/office/drawing/2014/main" id="{CE370BFA-6910-4A57-A728-7BE2E6992428}"/>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7" name="NavigationIcon">
            <a:extLst>
              <a:ext uri="{FF2B5EF4-FFF2-40B4-BE49-F238E27FC236}">
                <a16:creationId xmlns:a16="http://schemas.microsoft.com/office/drawing/2014/main" id="{D44D0D62-6B17-4E69-9B5B-7B164447A553}"/>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5</a:t>
            </a:r>
          </a:p>
        </p:txBody>
      </p:sp>
      <p:sp>
        <p:nvSpPr>
          <p:cNvPr id="18" name="Oval 20">
            <a:extLst>
              <a:ext uri="{FF2B5EF4-FFF2-40B4-BE49-F238E27FC236}">
                <a16:creationId xmlns:a16="http://schemas.microsoft.com/office/drawing/2014/main" id="{E57565F8-AECA-4D3F-8351-B4A27C546406}"/>
              </a:ext>
            </a:extLst>
          </p:cNvPr>
          <p:cNvSpPr>
            <a:spLocks noChangeAspect="1" noChangeArrowheads="1"/>
          </p:cNvSpPr>
          <p:nvPr/>
        </p:nvSpPr>
        <p:spPr bwMode="auto">
          <a:xfrm>
            <a:off x="1903945" y="1509290"/>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A</a:t>
            </a:r>
          </a:p>
        </p:txBody>
      </p:sp>
      <p:sp>
        <p:nvSpPr>
          <p:cNvPr id="19" name="Oval 20">
            <a:extLst>
              <a:ext uri="{FF2B5EF4-FFF2-40B4-BE49-F238E27FC236}">
                <a16:creationId xmlns:a16="http://schemas.microsoft.com/office/drawing/2014/main" id="{4E2CE9C2-7400-4E67-B3E6-86E6447EDDD1}"/>
              </a:ext>
            </a:extLst>
          </p:cNvPr>
          <p:cNvSpPr>
            <a:spLocks noChangeAspect="1" noChangeArrowheads="1"/>
          </p:cNvSpPr>
          <p:nvPr/>
        </p:nvSpPr>
        <p:spPr bwMode="auto">
          <a:xfrm>
            <a:off x="4656222" y="1509290"/>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B</a:t>
            </a:r>
          </a:p>
        </p:txBody>
      </p:sp>
      <p:sp>
        <p:nvSpPr>
          <p:cNvPr id="20" name="Oval 20">
            <a:extLst>
              <a:ext uri="{FF2B5EF4-FFF2-40B4-BE49-F238E27FC236}">
                <a16:creationId xmlns:a16="http://schemas.microsoft.com/office/drawing/2014/main" id="{43A45B1D-B69E-4461-97A0-3B1B0770D550}"/>
              </a:ext>
            </a:extLst>
          </p:cNvPr>
          <p:cNvSpPr>
            <a:spLocks noChangeAspect="1" noChangeArrowheads="1"/>
          </p:cNvSpPr>
          <p:nvPr/>
        </p:nvSpPr>
        <p:spPr bwMode="auto">
          <a:xfrm>
            <a:off x="7255044" y="1509290"/>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C</a:t>
            </a:r>
          </a:p>
        </p:txBody>
      </p:sp>
      <p:sp>
        <p:nvSpPr>
          <p:cNvPr id="21" name="Oval 20">
            <a:extLst>
              <a:ext uri="{FF2B5EF4-FFF2-40B4-BE49-F238E27FC236}">
                <a16:creationId xmlns:a16="http://schemas.microsoft.com/office/drawing/2014/main" id="{ADFEB154-1915-49D7-B790-171EA1D44E6E}"/>
              </a:ext>
            </a:extLst>
          </p:cNvPr>
          <p:cNvSpPr>
            <a:spLocks noChangeAspect="1" noChangeArrowheads="1"/>
          </p:cNvSpPr>
          <p:nvPr/>
        </p:nvSpPr>
        <p:spPr bwMode="auto">
          <a:xfrm>
            <a:off x="9960144" y="1509290"/>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D</a:t>
            </a:r>
          </a:p>
        </p:txBody>
      </p:sp>
      <p:sp>
        <p:nvSpPr>
          <p:cNvPr id="22" name="Textfeld 1">
            <a:extLst>
              <a:ext uri="{FF2B5EF4-FFF2-40B4-BE49-F238E27FC236}">
                <a16:creationId xmlns:a16="http://schemas.microsoft.com/office/drawing/2014/main" id="{DC1F10A7-7ECC-4E07-83D3-8DAB058F474B}"/>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24" name="ee4pFootnotes">
            <a:extLst>
              <a:ext uri="{FF2B5EF4-FFF2-40B4-BE49-F238E27FC236}">
                <a16:creationId xmlns:a16="http://schemas.microsoft.com/office/drawing/2014/main" id="{D57E003F-68D8-4A21-8B87-386BB41466DA}"/>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3390275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3509326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MassHire Career Centers</a:t>
            </a:r>
          </a:p>
        </p:txBody>
      </p:sp>
      <p:sp>
        <p:nvSpPr>
          <p:cNvPr id="4" name="Text Placeholder 3">
            <a:extLst>
              <a:ext uri="{FF2B5EF4-FFF2-40B4-BE49-F238E27FC236}">
                <a16:creationId xmlns:a16="http://schemas.microsoft.com/office/drawing/2014/main" id="{015BEF6E-02AC-4848-809C-D721DA963B44}"/>
              </a:ext>
            </a:extLst>
          </p:cNvPr>
          <p:cNvSpPr>
            <a:spLocks noGrp="1"/>
          </p:cNvSpPr>
          <p:nvPr>
            <p:ph type="body" sz="quarter" idx="11"/>
          </p:nvPr>
        </p:nvSpPr>
        <p:spPr/>
        <p:txBody>
          <a:bodyPr/>
          <a:lstStyle/>
          <a:p>
            <a:endParaRPr lang="en-US"/>
          </a:p>
        </p:txBody>
      </p:sp>
      <p:graphicFrame>
        <p:nvGraphicFramePr>
          <p:cNvPr id="11" name="Table 6">
            <a:extLst>
              <a:ext uri="{FF2B5EF4-FFF2-40B4-BE49-F238E27FC236}">
                <a16:creationId xmlns:a16="http://schemas.microsoft.com/office/drawing/2014/main" id="{9CA6A6B6-7847-47CA-8185-E8BD2FA2D0B1}"/>
              </a:ext>
            </a:extLst>
          </p:cNvPr>
          <p:cNvGraphicFramePr>
            <a:graphicFrameLocks noGrp="1"/>
          </p:cNvGraphicFramePr>
          <p:nvPr>
            <p:extLst>
              <p:ext uri="{D42A27DB-BD31-4B8C-83A1-F6EECF244321}">
                <p14:modId xmlns:p14="http://schemas.microsoft.com/office/powerpoint/2010/main" val="2407551746"/>
              </p:ext>
            </p:extLst>
          </p:nvPr>
        </p:nvGraphicFramePr>
        <p:xfrm>
          <a:off x="462684" y="1593705"/>
          <a:ext cx="11087631" cy="4245621"/>
        </p:xfrm>
        <a:graphic>
          <a:graphicData uri="http://schemas.openxmlformats.org/drawingml/2006/table">
            <a:tbl>
              <a:tblPr firstRow="1" bandRow="1">
                <a:tableStyleId>{2D5ABB26-0587-4C30-8999-92F81FD0307C}</a:tableStyleId>
              </a:tblPr>
              <a:tblGrid>
                <a:gridCol w="2497084">
                  <a:extLst>
                    <a:ext uri="{9D8B030D-6E8A-4147-A177-3AD203B41FA5}">
                      <a16:colId xmlns:a16="http://schemas.microsoft.com/office/drawing/2014/main" val="4158732519"/>
                    </a:ext>
                  </a:extLst>
                </a:gridCol>
                <a:gridCol w="8590547">
                  <a:extLst>
                    <a:ext uri="{9D8B030D-6E8A-4147-A177-3AD203B41FA5}">
                      <a16:colId xmlns:a16="http://schemas.microsoft.com/office/drawing/2014/main" val="217655520"/>
                    </a:ext>
                  </a:extLst>
                </a:gridCol>
              </a:tblGrid>
              <a:tr h="7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Key contacts</a:t>
                      </a:r>
                    </a:p>
                  </a:txBody>
                  <a:tcPr>
                    <a:lnB w="9525" cap="flat" cmpd="sng" algn="ctr">
                      <a:solidFill>
                        <a:schemeClr val="accent5"/>
                      </a:solidFill>
                      <a:prstDash val="sysDot"/>
                      <a:round/>
                      <a:headEnd type="none" w="med" len="med"/>
                      <a:tailEnd type="none" w="med" len="med"/>
                    </a:lnB>
                  </a:tcPr>
                </a:tc>
                <a:tc>
                  <a:txBody>
                    <a:bodyPr/>
                    <a:lstStyle/>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Contacts are regionally dependent</a:t>
                      </a: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1024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26800" lvl="1"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Market Maker to use MOSES to understand previous / existing relationships</a:t>
                      </a:r>
                    </a:p>
                    <a:p>
                      <a:pPr marL="226800" lvl="1"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26800" lvl="1" indent="-151200" algn="l" defTabSz="914400" rtl="0" eaLnBrk="1" fontAlgn="ctr" latinLnBrk="0" hangingPunct="1">
                        <a:buClr>
                          <a:srgbClr val="00269E"/>
                        </a:buClr>
                        <a:buFont typeface="Trebuchet MS" panose="020B0603020202020204" pitchFamily="34" charset="0"/>
                        <a:buChar char="•"/>
                      </a:pPr>
                      <a:r>
                        <a:rPr lang="en-US" sz="1400" b="0" i="1" kern="1200">
                          <a:solidFill>
                            <a:srgbClr val="000000"/>
                          </a:solidFill>
                          <a:effectLst/>
                          <a:latin typeface="+mn-lt"/>
                          <a:ea typeface="+mn-ea"/>
                          <a:cs typeface="+mn-cs"/>
                        </a:rPr>
                        <a:t>If no previous / existing relationships </a:t>
                      </a:r>
                      <a:r>
                        <a:rPr lang="en-US" sz="1400" b="0" i="0" kern="1200">
                          <a:solidFill>
                            <a:srgbClr val="000000"/>
                          </a:solidFill>
                          <a:effectLst/>
                          <a:latin typeface="+mn-lt"/>
                          <a:ea typeface="+mn-ea"/>
                          <a:cs typeface="+mn-cs"/>
                        </a:rPr>
                        <a:t>– Market Maker to determine the correct MassHire Career Center contact</a:t>
                      </a:r>
                    </a:p>
                    <a:p>
                      <a:pPr marL="226800" lvl="1"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26800" lvl="1"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Set up initial MassHire Career Center and employer meeting</a:t>
                      </a:r>
                    </a:p>
                    <a:p>
                      <a:pPr marL="226800" lvl="1"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26800" lvl="1"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employer to share job postings for MassHire Career Center contact</a:t>
                      </a:r>
                    </a:p>
                    <a:p>
                      <a:pPr marL="226800" lvl="1"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26800" lvl="1"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MassHire Career Center contact to discuss: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Email marketing campaign </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Job boards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Virtual / in-person job fairs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Healthcare or Manufacturing hubs</a:t>
                      </a:r>
                    </a:p>
                    <a:p>
                      <a:pPr marL="226800" lvl="1"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26800" lvl="1"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MassHire Career Center contact to set up regular cadence of meetings with the employer</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7" name="NavigationTriangle">
            <a:extLst>
              <a:ext uri="{FF2B5EF4-FFF2-40B4-BE49-F238E27FC236}">
                <a16:creationId xmlns:a16="http://schemas.microsoft.com/office/drawing/2014/main" id="{F331FF58-22D8-4BAB-BB41-4626F1C944B6}"/>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0" name="NavigationIcon">
            <a:extLst>
              <a:ext uri="{FF2B5EF4-FFF2-40B4-BE49-F238E27FC236}">
                <a16:creationId xmlns:a16="http://schemas.microsoft.com/office/drawing/2014/main" id="{5FD02BFB-E5B2-45EC-ACBE-2AFBAB6F2324}"/>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5A</a:t>
            </a:r>
          </a:p>
        </p:txBody>
      </p:sp>
      <p:sp>
        <p:nvSpPr>
          <p:cNvPr id="9" name="Textfeld 1">
            <a:extLst>
              <a:ext uri="{FF2B5EF4-FFF2-40B4-BE49-F238E27FC236}">
                <a16:creationId xmlns:a16="http://schemas.microsoft.com/office/drawing/2014/main" id="{A1A052B4-D63C-44C6-9898-04D9A2321691}"/>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2" name="ee4pFootnotes">
            <a:extLst>
              <a:ext uri="{FF2B5EF4-FFF2-40B4-BE49-F238E27FC236}">
                <a16:creationId xmlns:a16="http://schemas.microsoft.com/office/drawing/2014/main" id="{E2C85B7C-E81B-45BF-B4CE-B014E690EC97}"/>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3988776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169354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sz="2400"/>
              <a:t>Deep dive on education providers (I/III)</a:t>
            </a:r>
          </a:p>
        </p:txBody>
      </p:sp>
      <p:sp>
        <p:nvSpPr>
          <p:cNvPr id="14" name="Text Placeholder 13">
            <a:extLst>
              <a:ext uri="{FF2B5EF4-FFF2-40B4-BE49-F238E27FC236}">
                <a16:creationId xmlns:a16="http://schemas.microsoft.com/office/drawing/2014/main" id="{5B0199D4-CA31-42FF-ACA0-E97F8ACCCDC7}"/>
              </a:ext>
            </a:extLst>
          </p:cNvPr>
          <p:cNvSpPr>
            <a:spLocks noGrp="1"/>
          </p:cNvSpPr>
          <p:nvPr>
            <p:ph type="body" sz="quarter" idx="11"/>
          </p:nvPr>
        </p:nvSpPr>
        <p:spPr/>
        <p:txBody>
          <a:bodyPr/>
          <a:lstStyle/>
          <a:p>
            <a:endParaRPr lang="en-US"/>
          </a:p>
        </p:txBody>
      </p:sp>
      <p:graphicFrame>
        <p:nvGraphicFramePr>
          <p:cNvPr id="11" name="Table 6">
            <a:extLst>
              <a:ext uri="{FF2B5EF4-FFF2-40B4-BE49-F238E27FC236}">
                <a16:creationId xmlns:a16="http://schemas.microsoft.com/office/drawing/2014/main" id="{9CA6A6B6-7847-47CA-8185-E8BD2FA2D0B1}"/>
              </a:ext>
            </a:extLst>
          </p:cNvPr>
          <p:cNvGraphicFramePr>
            <a:graphicFrameLocks noGrp="1"/>
          </p:cNvGraphicFramePr>
          <p:nvPr>
            <p:extLst>
              <p:ext uri="{D42A27DB-BD31-4B8C-83A1-F6EECF244321}">
                <p14:modId xmlns:p14="http://schemas.microsoft.com/office/powerpoint/2010/main" val="707892888"/>
              </p:ext>
            </p:extLst>
          </p:nvPr>
        </p:nvGraphicFramePr>
        <p:xfrm>
          <a:off x="462684" y="1593705"/>
          <a:ext cx="11087631" cy="4672341"/>
        </p:xfrm>
        <a:graphic>
          <a:graphicData uri="http://schemas.openxmlformats.org/drawingml/2006/table">
            <a:tbl>
              <a:tblPr firstRow="1" bandRow="1">
                <a:tableStyleId>{2D5ABB26-0587-4C30-8999-92F81FD0307C}</a:tableStyleId>
              </a:tblPr>
              <a:tblGrid>
                <a:gridCol w="2497084">
                  <a:extLst>
                    <a:ext uri="{9D8B030D-6E8A-4147-A177-3AD203B41FA5}">
                      <a16:colId xmlns:a16="http://schemas.microsoft.com/office/drawing/2014/main" val="4158732519"/>
                    </a:ext>
                  </a:extLst>
                </a:gridCol>
                <a:gridCol w="8590547">
                  <a:extLst>
                    <a:ext uri="{9D8B030D-6E8A-4147-A177-3AD203B41FA5}">
                      <a16:colId xmlns:a16="http://schemas.microsoft.com/office/drawing/2014/main" val="217655520"/>
                    </a:ext>
                  </a:extLst>
                </a:gridCol>
              </a:tblGrid>
              <a:tr h="7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Key contacts</a:t>
                      </a:r>
                    </a:p>
                  </a:txBody>
                  <a:tcPr>
                    <a:lnB w="9525" cap="flat" cmpd="sng" algn="ctr">
                      <a:solidFill>
                        <a:schemeClr val="accent5"/>
                      </a:solidFill>
                      <a:prstDash val="sysDot"/>
                      <a:round/>
                      <a:headEnd type="none" w="med" len="med"/>
                      <a:tailEnd type="none" w="med" len="med"/>
                    </a:lnB>
                  </a:tcPr>
                </a:tc>
                <a:tc>
                  <a:txBody>
                    <a:bodyPr/>
                    <a:lstStyle/>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Superintendent or Workforce Contact at identified CTE school / program or training provider</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endParaRPr lang="sv-SE" sz="1400" b="0" i="1" kern="1200">
                        <a:solidFill>
                          <a:srgbClr val="000000"/>
                        </a:solidFill>
                        <a:highlight>
                          <a:srgbClr val="FFFF00"/>
                        </a:highlight>
                        <a:latin typeface="+mn-lt"/>
                        <a:ea typeface="+mn-ea"/>
                        <a:cs typeface="+mn-cs"/>
                      </a:endParaRP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1024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Find the right pathways for the open roles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Identify education providers in the appropriate area for the employer</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Reach out to the Superintendent / Workforce Contact education provider</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Ask to learn more about their current program(s) (e.g., class size, graduation dates, grants)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Clarify if the education provider is already working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existing employer partners for those programs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adding in a new employer for direct hiring</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interested and programs align with employer's hiring needs, ask to set up an introductory “pass off” call with the employer</a:t>
                      </a:r>
                    </a:p>
                    <a:p>
                      <a:pPr marL="453600" lvl="2"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378000" lvl="1" indent="-2520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Set up initial employer and education provider call to discuss aligned on programs</a:t>
                      </a:r>
                    </a:p>
                    <a:p>
                      <a:pPr marL="453600" lvl="2"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Education provider to continue relationship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Align on partnership opportunities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aligned, agree to partnership terms and regular meeting cadence</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If applicable, work to determine marketing strategy for recruiting trainees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7" name="NavigationTriangle">
            <a:extLst>
              <a:ext uri="{FF2B5EF4-FFF2-40B4-BE49-F238E27FC236}">
                <a16:creationId xmlns:a16="http://schemas.microsoft.com/office/drawing/2014/main" id="{8D2409CA-2B17-46E7-BC5F-939945D23B20}"/>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NavigationIcon">
            <a:extLst>
              <a:ext uri="{FF2B5EF4-FFF2-40B4-BE49-F238E27FC236}">
                <a16:creationId xmlns:a16="http://schemas.microsoft.com/office/drawing/2014/main" id="{CCAAAA30-5438-4EFF-8B10-1185F67937EC}"/>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5B</a:t>
            </a:r>
          </a:p>
        </p:txBody>
      </p:sp>
      <p:sp>
        <p:nvSpPr>
          <p:cNvPr id="15" name="Textfeld 1">
            <a:extLst>
              <a:ext uri="{FF2B5EF4-FFF2-40B4-BE49-F238E27FC236}">
                <a16:creationId xmlns:a16="http://schemas.microsoft.com/office/drawing/2014/main" id="{81BBE5C6-4FA2-45EA-859B-25DED8E42BAC}"/>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9" name="ee4pFootnotes">
            <a:extLst>
              <a:ext uri="{FF2B5EF4-FFF2-40B4-BE49-F238E27FC236}">
                <a16:creationId xmlns:a16="http://schemas.microsoft.com/office/drawing/2014/main" id="{45CC5AF6-CA2A-437F-93B2-942484D9D472}"/>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1646418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3620235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CTE schools / programs (II/III)</a:t>
            </a:r>
          </a:p>
        </p:txBody>
      </p:sp>
      <p:sp>
        <p:nvSpPr>
          <p:cNvPr id="6" name="Text Placeholder 5">
            <a:extLst>
              <a:ext uri="{FF2B5EF4-FFF2-40B4-BE49-F238E27FC236}">
                <a16:creationId xmlns:a16="http://schemas.microsoft.com/office/drawing/2014/main" id="{C6E8D43A-7E2B-4222-8391-3A0031036267}"/>
              </a:ext>
            </a:extLst>
          </p:cNvPr>
          <p:cNvSpPr>
            <a:spLocks noGrp="1"/>
          </p:cNvSpPr>
          <p:nvPr>
            <p:ph type="body" sz="quarter" idx="11"/>
          </p:nvPr>
        </p:nvSpPr>
        <p:spPr/>
        <p:txBody>
          <a:bodyPr/>
          <a:lstStyle/>
          <a:p>
            <a:endParaRPr lang="en-US"/>
          </a:p>
        </p:txBody>
      </p:sp>
      <p:cxnSp>
        <p:nvCxnSpPr>
          <p:cNvPr id="13" name="Straight Connector 12">
            <a:extLst>
              <a:ext uri="{FF2B5EF4-FFF2-40B4-BE49-F238E27FC236}">
                <a16:creationId xmlns:a16="http://schemas.microsoft.com/office/drawing/2014/main" id="{64E528F0-05E1-4CCE-B279-31824A6FD5A7}"/>
              </a:ext>
            </a:extLst>
          </p:cNvPr>
          <p:cNvCxnSpPr>
            <a:cxnSpLocks/>
          </p:cNvCxnSpPr>
          <p:nvPr/>
        </p:nvCxnSpPr>
        <p:spPr>
          <a:xfrm>
            <a:off x="6005512" y="2291539"/>
            <a:ext cx="0" cy="4085198"/>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D372874-120B-43B6-BA3C-726EB4AA94FB}"/>
              </a:ext>
            </a:extLst>
          </p:cNvPr>
          <p:cNvSpPr txBox="1"/>
          <p:nvPr/>
        </p:nvSpPr>
        <p:spPr>
          <a:xfrm>
            <a:off x="6280486" y="2311413"/>
            <a:ext cx="5317956" cy="418576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en-US" sz="1400" b="1">
                <a:solidFill>
                  <a:srgbClr val="00269E"/>
                </a:solidFill>
              </a:rPr>
              <a:t>CTE Schools – </a:t>
            </a:r>
            <a:r>
              <a:rPr lang="en-US" sz="1400" i="1">
                <a:solidFill>
                  <a:srgbClr val="00269E"/>
                </a:solidFill>
              </a:rPr>
              <a:t>Ch. 74 approved schools</a:t>
            </a:r>
            <a:endParaRPr lang="en-US" sz="1400" b="1">
              <a:solidFill>
                <a:srgbClr val="00269E"/>
              </a:solidFill>
            </a:endParaRPr>
          </a:p>
          <a:p>
            <a:pPr marL="226800" lvl="1" indent="-151200">
              <a:buClr>
                <a:srgbClr val="00269E"/>
              </a:buClr>
              <a:buSzPct val="100000"/>
              <a:buFont typeface="Trebuchet MS" panose="020B0603020202020204" pitchFamily="34" charset="0"/>
              <a:buChar char="•"/>
            </a:pPr>
            <a:r>
              <a:rPr lang="en-US" sz="1400">
                <a:solidFill>
                  <a:srgbClr val="000000"/>
                </a:solidFill>
                <a:latin typeface="+mn-lt"/>
              </a:rPr>
              <a:t>Agawam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Amherst Regional High School</a:t>
            </a:r>
          </a:p>
          <a:p>
            <a:pPr marL="226800" lvl="1" indent="-151200">
              <a:buClr>
                <a:srgbClr val="00269E"/>
              </a:buClr>
              <a:buSzPct val="100000"/>
              <a:buFont typeface="Trebuchet MS" panose="020B0603020202020204" pitchFamily="34" charset="0"/>
              <a:buChar char="•"/>
            </a:pPr>
            <a:r>
              <a:rPr lang="en-US" sz="1400" b="0" err="1">
                <a:solidFill>
                  <a:srgbClr val="000000"/>
                </a:solidFill>
                <a:latin typeface="+mn-lt"/>
              </a:rPr>
              <a:t>Assabet</a:t>
            </a:r>
            <a:r>
              <a:rPr lang="en-US" sz="1400" b="0">
                <a:solidFill>
                  <a:srgbClr val="000000"/>
                </a:solidFill>
                <a:latin typeface="+mn-lt"/>
              </a:rPr>
              <a:t> Valley Vocational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Atlantis Charter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Attleboro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B M C Durfee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Barnstable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Bartlett Jr Sr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Bay Path Regional Vocational Technical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Monument Mt Regional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Mt Everett Regional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Nantucket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Nashoba Valley Technical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New Bedford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New Heights Charter School of Brockton</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Westfield Technical Academy</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Weymouth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Worcester Technical High School</a:t>
            </a:r>
          </a:p>
        </p:txBody>
      </p:sp>
      <p:sp>
        <p:nvSpPr>
          <p:cNvPr id="10" name="TextBox 9">
            <a:extLst>
              <a:ext uri="{FF2B5EF4-FFF2-40B4-BE49-F238E27FC236}">
                <a16:creationId xmlns:a16="http://schemas.microsoft.com/office/drawing/2014/main" id="{5395D3CB-42FA-4B2A-9374-3F674EBFEC3B}"/>
              </a:ext>
            </a:extLst>
          </p:cNvPr>
          <p:cNvSpPr txBox="1"/>
          <p:nvPr/>
        </p:nvSpPr>
        <p:spPr>
          <a:xfrm>
            <a:off x="462687" y="2311413"/>
            <a:ext cx="5317956" cy="418576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269E"/>
                </a:solidFill>
              </a:rPr>
              <a:t>CTE Programs – </a:t>
            </a:r>
            <a:r>
              <a:rPr lang="en-US" sz="1400" i="1">
                <a:solidFill>
                  <a:srgbClr val="00269E"/>
                </a:solidFill>
              </a:rPr>
              <a:t>Ch. 74 approved programs</a:t>
            </a:r>
            <a:endParaRPr lang="en-US" sz="1400">
              <a:solidFill>
                <a:srgbClr val="00269E"/>
              </a:solidFill>
            </a:endParaRPr>
          </a:p>
          <a:p>
            <a:pPr marL="226800" lvl="1" indent="-151200">
              <a:buClr>
                <a:srgbClr val="00269E"/>
              </a:buClr>
              <a:buFont typeface="Trebuchet MS" panose="020B0603020202020204" pitchFamily="34" charset="0"/>
              <a:buChar char="•"/>
              <a:defRPr/>
            </a:pPr>
            <a:r>
              <a:rPr lang="en-US" sz="1400">
                <a:solidFill>
                  <a:srgbClr val="000000"/>
                </a:solidFill>
              </a:rPr>
              <a:t>Advanced Manufacturing Technology</a:t>
            </a:r>
          </a:p>
          <a:p>
            <a:pPr marL="226800" lvl="1" indent="-151200">
              <a:buClr>
                <a:srgbClr val="00269E"/>
              </a:buClr>
              <a:buFont typeface="Trebuchet MS" panose="020B0603020202020204" pitchFamily="34" charset="0"/>
              <a:buChar char="•"/>
              <a:defRPr/>
            </a:pPr>
            <a:r>
              <a:rPr lang="en-US" sz="1400">
                <a:solidFill>
                  <a:srgbClr val="000000"/>
                </a:solidFill>
              </a:rPr>
              <a:t>Automotive Collision Repair &amp; Refinishing</a:t>
            </a:r>
          </a:p>
          <a:p>
            <a:pPr marL="226800" lvl="1" indent="-151200">
              <a:buClr>
                <a:srgbClr val="00269E"/>
              </a:buClr>
              <a:buFont typeface="Trebuchet MS" panose="020B0603020202020204" pitchFamily="34" charset="0"/>
              <a:buChar char="•"/>
              <a:defRPr/>
            </a:pPr>
            <a:r>
              <a:rPr lang="en-US" sz="1400">
                <a:solidFill>
                  <a:srgbClr val="000000"/>
                </a:solidFill>
              </a:rPr>
              <a:t>Automotive Technology</a:t>
            </a:r>
          </a:p>
          <a:p>
            <a:pPr marL="226800" lvl="1" indent="-151200">
              <a:buClr>
                <a:srgbClr val="00269E"/>
              </a:buClr>
              <a:buFont typeface="Trebuchet MS" panose="020B0603020202020204" pitchFamily="34" charset="0"/>
              <a:buChar char="•"/>
              <a:defRPr/>
            </a:pPr>
            <a:r>
              <a:rPr lang="en-US" sz="1400">
                <a:solidFill>
                  <a:srgbClr val="000000"/>
                </a:solidFill>
              </a:rPr>
              <a:t>Biotechnology</a:t>
            </a:r>
          </a:p>
          <a:p>
            <a:pPr marL="226800" lvl="1" indent="-151200">
              <a:buClr>
                <a:srgbClr val="00269E"/>
              </a:buClr>
              <a:buFont typeface="Trebuchet MS" panose="020B0603020202020204" pitchFamily="34" charset="0"/>
              <a:buChar char="•"/>
              <a:defRPr/>
            </a:pPr>
            <a:r>
              <a:rPr lang="en-US" sz="1400">
                <a:solidFill>
                  <a:srgbClr val="000000"/>
                </a:solidFill>
              </a:rPr>
              <a:t>Business Technology</a:t>
            </a:r>
          </a:p>
          <a:p>
            <a:pPr marL="226800" lvl="1" indent="-151200">
              <a:buClr>
                <a:srgbClr val="00269E"/>
              </a:buClr>
              <a:buFont typeface="Trebuchet MS" panose="020B0603020202020204" pitchFamily="34" charset="0"/>
              <a:buChar char="•"/>
              <a:defRPr/>
            </a:pPr>
            <a:r>
              <a:rPr lang="en-US" sz="1400">
                <a:solidFill>
                  <a:srgbClr val="000000"/>
                </a:solidFill>
              </a:rPr>
              <a:t>Carpentry</a:t>
            </a:r>
          </a:p>
          <a:p>
            <a:pPr marL="226800" lvl="1" indent="-151200">
              <a:buClr>
                <a:srgbClr val="00269E"/>
              </a:buClr>
              <a:buFont typeface="Trebuchet MS" panose="020B0603020202020204" pitchFamily="34" charset="0"/>
              <a:buChar char="•"/>
              <a:defRPr/>
            </a:pPr>
            <a:r>
              <a:rPr lang="en-US" sz="1400">
                <a:solidFill>
                  <a:srgbClr val="000000"/>
                </a:solidFill>
              </a:rPr>
              <a:t>Cosmetology</a:t>
            </a:r>
          </a:p>
          <a:p>
            <a:pPr marL="226800" lvl="1" indent="-151200">
              <a:buClr>
                <a:srgbClr val="00269E"/>
              </a:buClr>
              <a:buFont typeface="Trebuchet MS" panose="020B0603020202020204" pitchFamily="34" charset="0"/>
              <a:buChar char="•"/>
              <a:defRPr/>
            </a:pPr>
            <a:r>
              <a:rPr lang="en-US" sz="1400">
                <a:solidFill>
                  <a:srgbClr val="000000"/>
                </a:solidFill>
              </a:rPr>
              <a:t>Culinary Arts</a:t>
            </a:r>
          </a:p>
          <a:p>
            <a:pPr marL="226800" lvl="1" indent="-151200">
              <a:buClr>
                <a:srgbClr val="00269E"/>
              </a:buClr>
              <a:buFont typeface="Trebuchet MS" panose="020B0603020202020204" pitchFamily="34" charset="0"/>
              <a:buChar char="•"/>
              <a:defRPr/>
            </a:pPr>
            <a:r>
              <a:rPr lang="en-US" sz="1400">
                <a:solidFill>
                  <a:srgbClr val="000000"/>
                </a:solidFill>
              </a:rPr>
              <a:t>Design &amp; Visual Communications</a:t>
            </a:r>
          </a:p>
          <a:p>
            <a:pPr marL="226800" lvl="1" indent="-151200">
              <a:buClr>
                <a:srgbClr val="00269E"/>
              </a:buClr>
              <a:buFont typeface="Trebuchet MS" panose="020B0603020202020204" pitchFamily="34" charset="0"/>
              <a:buChar char="•"/>
              <a:defRPr/>
            </a:pPr>
            <a:r>
              <a:rPr lang="en-US" sz="1400">
                <a:solidFill>
                  <a:srgbClr val="000000"/>
                </a:solidFill>
              </a:rPr>
              <a:t>Drafting</a:t>
            </a:r>
          </a:p>
          <a:p>
            <a:pPr marL="226800" lvl="1" indent="-151200">
              <a:buClr>
                <a:srgbClr val="00269E"/>
              </a:buClr>
              <a:buFont typeface="Trebuchet MS" panose="020B0603020202020204" pitchFamily="34" charset="0"/>
              <a:buChar char="•"/>
              <a:defRPr/>
            </a:pPr>
            <a:r>
              <a:rPr lang="en-US" sz="1400">
                <a:solidFill>
                  <a:srgbClr val="000000"/>
                </a:solidFill>
              </a:rPr>
              <a:t>Electricity</a:t>
            </a:r>
          </a:p>
          <a:p>
            <a:pPr marL="226800" lvl="1" indent="-151200">
              <a:buClr>
                <a:srgbClr val="00269E"/>
              </a:buClr>
              <a:buFont typeface="Trebuchet MS" panose="020B0603020202020204" pitchFamily="34" charset="0"/>
              <a:buChar char="•"/>
              <a:defRPr/>
            </a:pPr>
            <a:r>
              <a:rPr lang="en-US" sz="1400">
                <a:solidFill>
                  <a:srgbClr val="000000"/>
                </a:solidFill>
              </a:rPr>
              <a:t>Exploratory</a:t>
            </a:r>
          </a:p>
          <a:p>
            <a:pPr marL="226800" lvl="1" indent="-151200">
              <a:buClr>
                <a:srgbClr val="00269E"/>
              </a:buClr>
              <a:buFont typeface="Trebuchet MS" panose="020B0603020202020204" pitchFamily="34" charset="0"/>
              <a:buChar char="•"/>
              <a:defRPr/>
            </a:pPr>
            <a:r>
              <a:rPr lang="en-US" sz="1400">
                <a:solidFill>
                  <a:srgbClr val="000000"/>
                </a:solidFill>
              </a:rPr>
              <a:t>Health Assisting</a:t>
            </a:r>
          </a:p>
          <a:p>
            <a:pPr marL="226800" lvl="1" indent="-151200">
              <a:buClr>
                <a:srgbClr val="00269E"/>
              </a:buClr>
              <a:buFont typeface="Trebuchet MS" panose="020B0603020202020204" pitchFamily="34" charset="0"/>
              <a:buChar char="•"/>
              <a:defRPr/>
            </a:pPr>
            <a:r>
              <a:rPr lang="en-US" sz="1400">
                <a:solidFill>
                  <a:srgbClr val="000000"/>
                </a:solidFill>
              </a:rPr>
              <a:t>Heating - Ventilation - Air Conditioning - Refrigeration</a:t>
            </a:r>
          </a:p>
          <a:p>
            <a:pPr marL="226800" lvl="1" indent="-151200">
              <a:buClr>
                <a:srgbClr val="00269E"/>
              </a:buClr>
              <a:buFont typeface="Trebuchet MS" panose="020B0603020202020204" pitchFamily="34" charset="0"/>
              <a:buChar char="•"/>
              <a:defRPr/>
            </a:pPr>
            <a:r>
              <a:rPr lang="en-US" sz="1400">
                <a:solidFill>
                  <a:srgbClr val="000000"/>
                </a:solidFill>
              </a:rPr>
              <a:t>Metal Fabrication &amp; Joining Technologies</a:t>
            </a:r>
          </a:p>
          <a:p>
            <a:pPr marL="226800" lvl="1" indent="-151200">
              <a:buClr>
                <a:srgbClr val="00269E"/>
              </a:buClr>
              <a:buFont typeface="Trebuchet MS" panose="020B0603020202020204" pitchFamily="34" charset="0"/>
              <a:buChar char="•"/>
              <a:defRPr/>
            </a:pPr>
            <a:r>
              <a:rPr lang="en-US" sz="1400">
                <a:solidFill>
                  <a:srgbClr val="000000"/>
                </a:solidFill>
              </a:rPr>
              <a:t>Painting &amp; Design Technologies</a:t>
            </a:r>
          </a:p>
          <a:p>
            <a:pPr marL="226800" lvl="1" indent="-151200">
              <a:buClr>
                <a:srgbClr val="00269E"/>
              </a:buClr>
              <a:buFont typeface="Trebuchet MS" panose="020B0603020202020204" pitchFamily="34" charset="0"/>
              <a:buChar char="•"/>
              <a:defRPr/>
            </a:pPr>
            <a:r>
              <a:rPr lang="en-US" sz="1400">
                <a:solidFill>
                  <a:srgbClr val="000000"/>
                </a:solidFill>
              </a:rPr>
              <a:t>Plumbing</a:t>
            </a:r>
          </a:p>
          <a:p>
            <a:pPr marL="226800" lvl="1" indent="-151200">
              <a:buClr>
                <a:srgbClr val="00269E"/>
              </a:buClr>
              <a:buFont typeface="Trebuchet MS" panose="020B0603020202020204" pitchFamily="34" charset="0"/>
              <a:buChar char="•"/>
              <a:defRPr/>
            </a:pPr>
            <a:r>
              <a:rPr lang="en-US" sz="1400">
                <a:solidFill>
                  <a:srgbClr val="000000"/>
                </a:solidFill>
              </a:rPr>
              <a:t>Programming &amp; Web Development</a:t>
            </a:r>
          </a:p>
        </p:txBody>
      </p:sp>
      <p:graphicFrame>
        <p:nvGraphicFramePr>
          <p:cNvPr id="14" name="Table 6">
            <a:extLst>
              <a:ext uri="{FF2B5EF4-FFF2-40B4-BE49-F238E27FC236}">
                <a16:creationId xmlns:a16="http://schemas.microsoft.com/office/drawing/2014/main" id="{EA02FE6C-9612-4E3F-A76F-49A13A12A52A}"/>
              </a:ext>
            </a:extLst>
          </p:cNvPr>
          <p:cNvGraphicFramePr>
            <a:graphicFrameLocks noGrp="1"/>
          </p:cNvGraphicFramePr>
          <p:nvPr>
            <p:extLst>
              <p:ext uri="{D42A27DB-BD31-4B8C-83A1-F6EECF244321}">
                <p14:modId xmlns:p14="http://schemas.microsoft.com/office/powerpoint/2010/main" val="4068009239"/>
              </p:ext>
            </p:extLst>
          </p:nvPr>
        </p:nvGraphicFramePr>
        <p:xfrm>
          <a:off x="441418" y="1270497"/>
          <a:ext cx="11135755" cy="1036320"/>
        </p:xfrm>
        <a:graphic>
          <a:graphicData uri="http://schemas.openxmlformats.org/drawingml/2006/table">
            <a:tbl>
              <a:tblPr firstRow="1" bandRow="1">
                <a:tableStyleId>{2D5ABB26-0587-4C30-8999-92F81FD0307C}</a:tableStyleId>
              </a:tblPr>
              <a:tblGrid>
                <a:gridCol w="3372936">
                  <a:extLst>
                    <a:ext uri="{9D8B030D-6E8A-4147-A177-3AD203B41FA5}">
                      <a16:colId xmlns:a16="http://schemas.microsoft.com/office/drawing/2014/main" val="4158732519"/>
                    </a:ext>
                  </a:extLst>
                </a:gridCol>
                <a:gridCol w="7762819">
                  <a:extLst>
                    <a:ext uri="{9D8B030D-6E8A-4147-A177-3AD203B41FA5}">
                      <a16:colId xmlns:a16="http://schemas.microsoft.com/office/drawing/2014/main" val="217655520"/>
                    </a:ext>
                  </a:extLst>
                </a:gridCol>
              </a:tblGrid>
              <a:tr h="7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How to find program pathways at schools in the right area?</a:t>
                      </a:r>
                    </a:p>
                  </a:txBody>
                  <a:tcPr>
                    <a:lnB w="12700" cap="flat" cmpd="sng" algn="ctr">
                      <a:solidFill>
                        <a:schemeClr val="accent5"/>
                      </a:solidFill>
                      <a:prstDash val="solid"/>
                      <a:round/>
                      <a:headEnd type="none" w="med" len="med"/>
                      <a:tailEnd type="none" w="med" len="med"/>
                    </a:lnB>
                  </a:tcPr>
                </a:tc>
                <a:tc>
                  <a:txBody>
                    <a:bodyPr/>
                    <a:lstStyle/>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Go to </a:t>
                      </a:r>
                      <a:r>
                        <a:rPr lang="sv-SE" sz="1400" b="0" i="1" kern="1200">
                          <a:solidFill>
                            <a:srgbClr val="000000"/>
                          </a:solidFill>
                          <a:latin typeface="+mn-lt"/>
                          <a:ea typeface="+mn-ea"/>
                          <a:cs typeface="+mn-cs"/>
                          <a:hlinkClick r:id="rId7"/>
                        </a:rPr>
                        <a:t>https://masswbl.org/pathwaymapping/</a:t>
                      </a:r>
                      <a:r>
                        <a:rPr lang="sv-SE" sz="1400" b="0" i="1" kern="1200">
                          <a:solidFill>
                            <a:srgbClr val="000000"/>
                          </a:solidFill>
                          <a:latin typeface="+mn-lt"/>
                          <a:ea typeface="+mn-ea"/>
                          <a:cs typeface="+mn-cs"/>
                        </a:rPr>
                        <a:t> </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Filter only on the program / pathway and click continue</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Refine list of schools based on proximity to employer</a:t>
                      </a:r>
                      <a:endParaRPr lang="sv-SE" sz="1000" b="0" i="1" kern="1200">
                        <a:solidFill>
                          <a:srgbClr val="000000"/>
                        </a:solidFill>
                        <a:latin typeface="+mn-lt"/>
                        <a:ea typeface="+mn-ea"/>
                        <a:cs typeface="+mn-cs"/>
                      </a:endParaRP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Cross check with list of CTI applicable programs in the appendix</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endParaRPr lang="sv-SE" sz="600" b="0" i="1" kern="1200">
                        <a:solidFill>
                          <a:srgbClr val="000000"/>
                        </a:solidFill>
                        <a:latin typeface="+mn-lt"/>
                        <a:ea typeface="+mn-ea"/>
                        <a:cs typeface="+mn-cs"/>
                      </a:endParaRPr>
                    </a:p>
                  </a:txBody>
                  <a:tcP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180309823"/>
                  </a:ext>
                </a:extLst>
              </a:tr>
            </a:tbl>
          </a:graphicData>
        </a:graphic>
      </p:graphicFrame>
      <p:sp>
        <p:nvSpPr>
          <p:cNvPr id="11" name="NavigationTriangle">
            <a:extLst>
              <a:ext uri="{FF2B5EF4-FFF2-40B4-BE49-F238E27FC236}">
                <a16:creationId xmlns:a16="http://schemas.microsoft.com/office/drawing/2014/main" id="{5A9BF634-B591-4773-B361-85B5733429C3}"/>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6" name="NavigationIcon">
            <a:extLst>
              <a:ext uri="{FF2B5EF4-FFF2-40B4-BE49-F238E27FC236}">
                <a16:creationId xmlns:a16="http://schemas.microsoft.com/office/drawing/2014/main" id="{203D9156-B189-4623-9EC5-72601A9F7D9C}"/>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5B</a:t>
            </a:r>
          </a:p>
        </p:txBody>
      </p:sp>
      <p:sp>
        <p:nvSpPr>
          <p:cNvPr id="17" name="Textfeld 1">
            <a:extLst>
              <a:ext uri="{FF2B5EF4-FFF2-40B4-BE49-F238E27FC236}">
                <a16:creationId xmlns:a16="http://schemas.microsoft.com/office/drawing/2014/main" id="{20751917-0811-45F8-A452-3473F7EA0586}"/>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9" name="ee4pFootnotes">
            <a:extLst>
              <a:ext uri="{FF2B5EF4-FFF2-40B4-BE49-F238E27FC236}">
                <a16:creationId xmlns:a16="http://schemas.microsoft.com/office/drawing/2014/main" id="{FA7E83A1-97E6-4189-853F-BAF0CDD38B5A}"/>
              </a:ext>
            </a:extLst>
          </p:cNvPr>
          <p:cNvSpPr>
            <a:spLocks noChangeArrowheads="1"/>
          </p:cNvSpPr>
          <p:nvPr/>
        </p:nvSpPr>
        <p:spPr bwMode="auto">
          <a:xfrm>
            <a:off x="462683" y="6538533"/>
            <a:ext cx="9794499"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 Only showing Chapter 74 approved programs above. Many more programs exist.; Not all programs and schools are approved for CTI funding.</a:t>
            </a:r>
          </a:p>
        </p:txBody>
      </p:sp>
    </p:spTree>
    <p:extLst>
      <p:ext uri="{BB962C8B-B14F-4D97-AF65-F5344CB8AC3E}">
        <p14:creationId xmlns:p14="http://schemas.microsoft.com/office/powerpoint/2010/main" val="3332500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community colleges (III/III)</a:t>
            </a:r>
          </a:p>
        </p:txBody>
      </p:sp>
      <p:sp>
        <p:nvSpPr>
          <p:cNvPr id="6" name="Text Placeholder 5">
            <a:extLst>
              <a:ext uri="{FF2B5EF4-FFF2-40B4-BE49-F238E27FC236}">
                <a16:creationId xmlns:a16="http://schemas.microsoft.com/office/drawing/2014/main" id="{C6E8D43A-7E2B-4222-8391-3A0031036267}"/>
              </a:ext>
            </a:extLst>
          </p:cNvPr>
          <p:cNvSpPr>
            <a:spLocks noGrp="1"/>
          </p:cNvSpPr>
          <p:nvPr>
            <p:ph type="body" sz="quarter" idx="11"/>
          </p:nvPr>
        </p:nvSpPr>
        <p:spPr/>
        <p:txBody>
          <a:bodyPr/>
          <a:lstStyle/>
          <a:p>
            <a:endParaRPr lang="en-US"/>
          </a:p>
        </p:txBody>
      </p:sp>
      <p:sp>
        <p:nvSpPr>
          <p:cNvPr id="15" name="TextBox 14">
            <a:extLst>
              <a:ext uri="{FF2B5EF4-FFF2-40B4-BE49-F238E27FC236}">
                <a16:creationId xmlns:a16="http://schemas.microsoft.com/office/drawing/2014/main" id="{BD372874-120B-43B6-BA3C-726EB4AA94FB}"/>
              </a:ext>
            </a:extLst>
          </p:cNvPr>
          <p:cNvSpPr txBox="1"/>
          <p:nvPr/>
        </p:nvSpPr>
        <p:spPr>
          <a:xfrm>
            <a:off x="6564442" y="1511987"/>
            <a:ext cx="5034000" cy="458074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600" b="1">
                <a:solidFill>
                  <a:srgbClr val="00269E"/>
                </a:solidFill>
              </a:rPr>
              <a:t>Current community colleges </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sz="1400" b="1">
              <a:solidFill>
                <a:srgbClr val="00269E"/>
              </a:solidFill>
            </a:endParaRP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Berkshire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Bristol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Bunker Hill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Cape Cod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Greenfield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Holyoke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Massasoit Community College</a:t>
            </a:r>
          </a:p>
          <a:p>
            <a:pPr marL="226800" lvl="1" indent="-151200">
              <a:spcBef>
                <a:spcPts val="400"/>
              </a:spcBef>
              <a:buClr>
                <a:srgbClr val="00269E"/>
              </a:buClr>
              <a:buFont typeface="Trebuchet MS" panose="020B0603020202020204" pitchFamily="34" charset="0"/>
              <a:buChar char="•"/>
              <a:defRPr/>
            </a:pPr>
            <a:r>
              <a:rPr lang="en-US" sz="1400" err="1">
                <a:solidFill>
                  <a:srgbClr val="000000"/>
                </a:solidFill>
              </a:rPr>
              <a:t>MassBay</a:t>
            </a:r>
            <a:r>
              <a:rPr lang="en-US" sz="1400">
                <a:solidFill>
                  <a:srgbClr val="000000"/>
                </a:solidFill>
              </a:rPr>
              <a:t>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Middlesex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Mount Wachusett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North Shore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Northern Essex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Quinsigamond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Roxbury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Springfield Technical Community College</a:t>
            </a:r>
          </a:p>
        </p:txBody>
      </p:sp>
      <p:sp>
        <p:nvSpPr>
          <p:cNvPr id="10" name="TextBox 9">
            <a:extLst>
              <a:ext uri="{FF2B5EF4-FFF2-40B4-BE49-F238E27FC236}">
                <a16:creationId xmlns:a16="http://schemas.microsoft.com/office/drawing/2014/main" id="{5395D3CB-42FA-4B2A-9374-3F674EBFEC3B}"/>
              </a:ext>
            </a:extLst>
          </p:cNvPr>
          <p:cNvSpPr txBox="1"/>
          <p:nvPr/>
        </p:nvSpPr>
        <p:spPr>
          <a:xfrm>
            <a:off x="462687" y="1511987"/>
            <a:ext cx="5128214" cy="253402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269E"/>
                </a:solidFill>
                <a:latin typeface="+mn-lt"/>
                <a:ea typeface="+mn-ea"/>
                <a:cs typeface="+mn-cs"/>
              </a:rPr>
              <a:t>How to find community colleges?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rgbClr val="00269E"/>
              </a:solidFill>
              <a:latin typeface="+mn-lt"/>
              <a:ea typeface="+mn-ea"/>
              <a:cs typeface="+mn-cs"/>
            </a:endParaRP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Go to </a:t>
            </a:r>
            <a:r>
              <a:rPr lang="en-US" sz="1400">
                <a:hlinkClick r:id="rId8"/>
              </a:rPr>
              <a:t>Massachusetts Community Colleges - Massachusetts Association of Community Colleges (masscc.org)</a:t>
            </a:r>
            <a:r>
              <a:rPr lang="sv-SE" sz="1400" b="0" i="1" kern="1200">
                <a:solidFill>
                  <a:srgbClr val="000000"/>
                </a:solidFill>
                <a:latin typeface="+mn-lt"/>
                <a:ea typeface="+mn-ea"/>
                <a:cs typeface="+mn-cs"/>
              </a:rPr>
              <a:t> </a:t>
            </a: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endParaRPr lang="sv-SE" sz="1400" b="0" i="1" kern="1200">
              <a:solidFill>
                <a:srgbClr val="000000"/>
              </a:solidFill>
              <a:latin typeface="+mn-lt"/>
              <a:ea typeface="+mn-ea"/>
              <a:cs typeface="+mn-cs"/>
            </a:endParaRP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r>
              <a:rPr lang="sv-SE" sz="1400" i="1">
                <a:solidFill>
                  <a:srgbClr val="000000"/>
                </a:solidFill>
              </a:rPr>
              <a:t>Learn more about each community college by clicking </a:t>
            </a:r>
            <a:r>
              <a:rPr lang="sv-SE" sz="1400" b="0" i="1" kern="1200">
                <a:solidFill>
                  <a:srgbClr val="000000"/>
                </a:solidFill>
                <a:latin typeface="+mn-lt"/>
                <a:ea typeface="+mn-ea"/>
                <a:cs typeface="+mn-cs"/>
              </a:rPr>
              <a:t>on each school </a:t>
            </a:r>
            <a:endParaRPr lang="sv-SE" sz="1400" i="1">
              <a:solidFill>
                <a:srgbClr val="000000"/>
              </a:solidFill>
            </a:endParaRP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endParaRPr lang="sv-SE" sz="1400" b="0" i="1" kern="1200">
              <a:solidFill>
                <a:srgbClr val="000000"/>
              </a:solidFill>
              <a:latin typeface="+mn-lt"/>
              <a:ea typeface="+mn-ea"/>
              <a:cs typeface="+mn-cs"/>
            </a:endParaRP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Find current programs offered by clicking "Learn more about programs offered"</a:t>
            </a:r>
            <a:endParaRPr lang="sv-SE" sz="1000" b="0" i="1" kern="1200">
              <a:solidFill>
                <a:srgbClr val="000000"/>
              </a:solidFill>
              <a:latin typeface="+mn-lt"/>
              <a:ea typeface="+mn-ea"/>
              <a:cs typeface="+mn-cs"/>
            </a:endParaRPr>
          </a:p>
        </p:txBody>
      </p:sp>
      <p:sp>
        <p:nvSpPr>
          <p:cNvPr id="11" name="NavigationTriangle">
            <a:extLst>
              <a:ext uri="{FF2B5EF4-FFF2-40B4-BE49-F238E27FC236}">
                <a16:creationId xmlns:a16="http://schemas.microsoft.com/office/drawing/2014/main" id="{5A9BF634-B591-4773-B361-85B5733429C3}"/>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6" name="NavigationIcon">
            <a:extLst>
              <a:ext uri="{FF2B5EF4-FFF2-40B4-BE49-F238E27FC236}">
                <a16:creationId xmlns:a16="http://schemas.microsoft.com/office/drawing/2014/main" id="{203D9156-B189-4623-9EC5-72601A9F7D9C}"/>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5B</a:t>
            </a:r>
          </a:p>
        </p:txBody>
      </p:sp>
      <p:graphicFrame>
        <p:nvGraphicFramePr>
          <p:cNvPr id="17" name="Object 16" hidden="1">
            <a:extLst>
              <a:ext uri="{FF2B5EF4-FFF2-40B4-BE49-F238E27FC236}">
                <a16:creationId xmlns:a16="http://schemas.microsoft.com/office/drawing/2014/main" id="{1E528A66-0A68-4C77-BDB1-9256CBE98770}"/>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86" imgH="286" progId="TCLayout.ActiveDocument.1">
                  <p:embed/>
                </p:oleObj>
              </mc:Choice>
              <mc:Fallback>
                <p:oleObj name="think-cell Slide" r:id="rId9" imgW="286" imgH="286" progId="TCLayout.ActiveDocument.1">
                  <p:embed/>
                  <p:pic>
                    <p:nvPicPr>
                      <p:cNvPr id="17" name="Object 16" hidden="1">
                        <a:extLst>
                          <a:ext uri="{FF2B5EF4-FFF2-40B4-BE49-F238E27FC236}">
                            <a16:creationId xmlns:a16="http://schemas.microsoft.com/office/drawing/2014/main" id="{1E528A66-0A68-4C77-BDB1-9256CBE9877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35E884BF-0D56-405A-A286-175B655E2F44}"/>
              </a:ext>
            </a:extLst>
          </p:cNvPr>
          <p:cNvGrpSpPr/>
          <p:nvPr/>
        </p:nvGrpSpPr>
        <p:grpSpPr>
          <a:xfrm>
            <a:off x="5942914" y="1762817"/>
            <a:ext cx="306171" cy="4079081"/>
            <a:chOff x="5942914" y="2081213"/>
            <a:chExt cx="306171" cy="4079081"/>
          </a:xfrm>
        </p:grpSpPr>
        <p:cxnSp>
          <p:nvCxnSpPr>
            <p:cNvPr id="20" name="Straight Connector 19">
              <a:extLst>
                <a:ext uri="{FF2B5EF4-FFF2-40B4-BE49-F238E27FC236}">
                  <a16:creationId xmlns:a16="http://schemas.microsoft.com/office/drawing/2014/main" id="{F95539F5-13DB-4332-9991-712766373290}"/>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22B5EAC-CF38-4D0A-ACBC-B04EB8430A01}"/>
                </a:ext>
              </a:extLst>
            </p:cNvPr>
            <p:cNvGrpSpPr/>
            <p:nvPr/>
          </p:nvGrpSpPr>
          <p:grpSpPr>
            <a:xfrm>
              <a:off x="5942914" y="3967299"/>
              <a:ext cx="306171" cy="306910"/>
              <a:chOff x="5937564" y="3833745"/>
              <a:chExt cx="306171" cy="306910"/>
            </a:xfrm>
          </p:grpSpPr>
          <p:sp>
            <p:nvSpPr>
              <p:cNvPr id="22" name="Freeform 94">
                <a:extLst>
                  <a:ext uri="{FF2B5EF4-FFF2-40B4-BE49-F238E27FC236}">
                    <a16:creationId xmlns:a16="http://schemas.microsoft.com/office/drawing/2014/main" id="{7F58C756-A850-4164-AB1C-AAFF3F8A749C}"/>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00269E"/>
              </a:solidFill>
              <a:ln>
                <a:solidFill>
                  <a:srgbClr val="00269E"/>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23" name="Freeform 95">
                <a:extLst>
                  <a:ext uri="{FF2B5EF4-FFF2-40B4-BE49-F238E27FC236}">
                    <a16:creationId xmlns:a16="http://schemas.microsoft.com/office/drawing/2014/main" id="{F7D21A31-A4E1-454E-957D-B52BB3B90901}"/>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sp>
        <p:nvSpPr>
          <p:cNvPr id="24" name="Textfeld 1">
            <a:extLst>
              <a:ext uri="{FF2B5EF4-FFF2-40B4-BE49-F238E27FC236}">
                <a16:creationId xmlns:a16="http://schemas.microsoft.com/office/drawing/2014/main" id="{609AA466-2704-4C06-8BF5-85227D13529E}"/>
              </a:ext>
            </a:extLst>
          </p:cNvPr>
          <p:cNvSpPr txBox="1"/>
          <p:nvPr>
            <p:custDataLst>
              <p:tags r:id="rId4"/>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25" name="ee4pFootnotes">
            <a:extLst>
              <a:ext uri="{FF2B5EF4-FFF2-40B4-BE49-F238E27FC236}">
                <a16:creationId xmlns:a16="http://schemas.microsoft.com/office/drawing/2014/main" id="{D3775D58-7E6F-4426-A9E6-795F2F81B3A9}"/>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1236216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929175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training providers (I/II)</a:t>
            </a:r>
          </a:p>
        </p:txBody>
      </p:sp>
      <p:sp>
        <p:nvSpPr>
          <p:cNvPr id="4" name="Text Placeholder 3">
            <a:extLst>
              <a:ext uri="{FF2B5EF4-FFF2-40B4-BE49-F238E27FC236}">
                <a16:creationId xmlns:a16="http://schemas.microsoft.com/office/drawing/2014/main" id="{B1BEB303-BF1D-45AE-B12A-EBC4D332AD07}"/>
              </a:ext>
            </a:extLst>
          </p:cNvPr>
          <p:cNvSpPr>
            <a:spLocks noGrp="1"/>
          </p:cNvSpPr>
          <p:nvPr>
            <p:ph type="body" sz="quarter" idx="11"/>
          </p:nvPr>
        </p:nvSpPr>
        <p:spPr/>
        <p:txBody>
          <a:bodyPr/>
          <a:lstStyle/>
          <a:p>
            <a:endParaRPr lang="en-US"/>
          </a:p>
        </p:txBody>
      </p:sp>
      <p:graphicFrame>
        <p:nvGraphicFramePr>
          <p:cNvPr id="11" name="Table 6">
            <a:extLst>
              <a:ext uri="{FF2B5EF4-FFF2-40B4-BE49-F238E27FC236}">
                <a16:creationId xmlns:a16="http://schemas.microsoft.com/office/drawing/2014/main" id="{9CA6A6B6-7847-47CA-8185-E8BD2FA2D0B1}"/>
              </a:ext>
            </a:extLst>
          </p:cNvPr>
          <p:cNvGraphicFramePr>
            <a:graphicFrameLocks noGrp="1"/>
          </p:cNvGraphicFramePr>
          <p:nvPr>
            <p:extLst>
              <p:ext uri="{D42A27DB-BD31-4B8C-83A1-F6EECF244321}">
                <p14:modId xmlns:p14="http://schemas.microsoft.com/office/powerpoint/2010/main" val="1961017489"/>
              </p:ext>
            </p:extLst>
          </p:nvPr>
        </p:nvGraphicFramePr>
        <p:xfrm>
          <a:off x="462684" y="1349153"/>
          <a:ext cx="11087631" cy="5141069"/>
        </p:xfrm>
        <a:graphic>
          <a:graphicData uri="http://schemas.openxmlformats.org/drawingml/2006/table">
            <a:tbl>
              <a:tblPr firstRow="1" bandRow="1">
                <a:tableStyleId>{2D5ABB26-0587-4C30-8999-92F81FD0307C}</a:tableStyleId>
              </a:tblPr>
              <a:tblGrid>
                <a:gridCol w="2497084">
                  <a:extLst>
                    <a:ext uri="{9D8B030D-6E8A-4147-A177-3AD203B41FA5}">
                      <a16:colId xmlns:a16="http://schemas.microsoft.com/office/drawing/2014/main" val="4158732519"/>
                    </a:ext>
                  </a:extLst>
                </a:gridCol>
                <a:gridCol w="8590547">
                  <a:extLst>
                    <a:ext uri="{9D8B030D-6E8A-4147-A177-3AD203B41FA5}">
                      <a16:colId xmlns:a16="http://schemas.microsoft.com/office/drawing/2014/main" val="217655520"/>
                    </a:ext>
                  </a:extLst>
                </a:gridCol>
              </a:tblGrid>
              <a:tr h="995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How to find training providers?</a:t>
                      </a:r>
                    </a:p>
                  </a:txBody>
                  <a:tcPr>
                    <a:lnB w="9525" cap="flat" cmpd="sng" algn="ctr">
                      <a:solidFill>
                        <a:schemeClr val="accent5"/>
                      </a:solidFill>
                      <a:prstDash val="sysDot"/>
                      <a:round/>
                      <a:headEnd type="none" w="med" len="med"/>
                      <a:tailEnd type="none" w="med" len="med"/>
                    </a:lnB>
                  </a:tcPr>
                </a:tc>
                <a:tc>
                  <a:txBody>
                    <a:bodyPr/>
                    <a:lstStyle/>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Leverage list of MassHire eligible training providers (see next page for additional details) –</a:t>
                      </a:r>
                      <a:r>
                        <a:rPr lang="sv-SE" sz="1400" b="0" i="0" kern="1200">
                          <a:solidFill>
                            <a:srgbClr val="000000"/>
                          </a:solidFill>
                          <a:latin typeface="+mn-lt"/>
                          <a:ea typeface="+mn-ea"/>
                          <a:cs typeface="+mn-cs"/>
                          <a:hlinkClick r:id="rId7"/>
                        </a:rPr>
                        <a:t>https://jobquest.dcs.eol.mass.gov/JobQuest/Training.aspx</a:t>
                      </a:r>
                      <a:r>
                        <a:rPr lang="sv-SE" sz="1400" b="0" i="0" kern="1200">
                          <a:solidFill>
                            <a:srgbClr val="000000"/>
                          </a:solidFill>
                          <a:latin typeface="+mn-lt"/>
                          <a:ea typeface="+mn-ea"/>
                          <a:cs typeface="+mn-cs"/>
                        </a:rPr>
                        <a:t> </a:t>
                      </a: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For additional training providers, work with your local MassHire Workforce Board</a:t>
                      </a: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For additional questions, reach out to a CommCorp representative</a:t>
                      </a: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3732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Identify the appropriate programs to meet employer hiring needs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Identify training providers close to the employer currently offering the correct programs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Reach out to the training provider's Workforce Contact</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Ask to learn more about their current program(s) (e.g., class size, graduation dates, grants)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Clarify if the training provider is already working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existing employer partners for those programs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capacity to add a new employer for hiring out of program(s) graduating today</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interested and programs align with employer's hiring needs, ask to set up an introductory “pass off” call with the employer</a:t>
                      </a:r>
                    </a:p>
                    <a:p>
                      <a:pPr marL="453600" lvl="2"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378000" lvl="1" indent="-2520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Set up initial employer and training provider call to discuss aligned on programs</a:t>
                      </a:r>
                    </a:p>
                    <a:p>
                      <a:pPr marL="453600" lvl="2"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Training provider to continue relationship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Align on future partnership opportunities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Discuss details of program curriculums against employer competency needs</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If aligned, agree to partnership terms and regular meeting cadence</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applicable, work to determine marketing strategy for recruiting trainees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7" name="NavigationTriangle">
            <a:extLst>
              <a:ext uri="{FF2B5EF4-FFF2-40B4-BE49-F238E27FC236}">
                <a16:creationId xmlns:a16="http://schemas.microsoft.com/office/drawing/2014/main" id="{F2B54E85-F34F-4CA4-A682-129931559EBF}"/>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9" name="NavigationIcon">
            <a:extLst>
              <a:ext uri="{FF2B5EF4-FFF2-40B4-BE49-F238E27FC236}">
                <a16:creationId xmlns:a16="http://schemas.microsoft.com/office/drawing/2014/main" id="{2E2D3822-97CB-4DC1-94C5-9C32A92E8FDC}"/>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5C</a:t>
            </a:r>
          </a:p>
        </p:txBody>
      </p:sp>
      <p:sp>
        <p:nvSpPr>
          <p:cNvPr id="17" name="Textfeld 1">
            <a:extLst>
              <a:ext uri="{FF2B5EF4-FFF2-40B4-BE49-F238E27FC236}">
                <a16:creationId xmlns:a16="http://schemas.microsoft.com/office/drawing/2014/main" id="{4E68495C-9218-499C-BAC6-FDD0646EC7E3}"/>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2" name="ee4pFootnotes">
            <a:extLst>
              <a:ext uri="{FF2B5EF4-FFF2-40B4-BE49-F238E27FC236}">
                <a16:creationId xmlns:a16="http://schemas.microsoft.com/office/drawing/2014/main" id="{AE0BD9E4-D54D-4D66-9888-5B7D197EFC1D}"/>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1891626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A523B0E-22F5-4452-A394-68FE0990F5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8" name="Object 7" hidden="1">
                        <a:extLst>
                          <a:ext uri="{FF2B5EF4-FFF2-40B4-BE49-F238E27FC236}">
                            <a16:creationId xmlns:a16="http://schemas.microsoft.com/office/drawing/2014/main" id="{8A523B0E-22F5-4452-A394-68FE0990F5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EFB4E9-73AC-4FFF-B150-210F45B1B6B7}"/>
              </a:ext>
            </a:extLst>
          </p:cNvPr>
          <p:cNvSpPr>
            <a:spLocks noGrp="1"/>
          </p:cNvSpPr>
          <p:nvPr>
            <p:ph type="title"/>
          </p:nvPr>
        </p:nvSpPr>
        <p:spPr/>
        <p:txBody>
          <a:bodyPr vert="horz"/>
          <a:lstStyle/>
          <a:p>
            <a:r>
              <a:rPr lang="en-US" sz="2400"/>
              <a:t>Deep dive on </a:t>
            </a:r>
            <a:r>
              <a:rPr lang="en-US"/>
              <a:t>training providers (II/II)</a:t>
            </a:r>
          </a:p>
        </p:txBody>
      </p:sp>
      <p:sp>
        <p:nvSpPr>
          <p:cNvPr id="3" name="Text Placeholder 2">
            <a:extLst>
              <a:ext uri="{FF2B5EF4-FFF2-40B4-BE49-F238E27FC236}">
                <a16:creationId xmlns:a16="http://schemas.microsoft.com/office/drawing/2014/main" id="{A84128D0-6208-4521-A8EA-895D54BF4C8A}"/>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C8BBCFED-712D-41C3-805B-F032A88B1260}"/>
              </a:ext>
            </a:extLst>
          </p:cNvPr>
          <p:cNvPicPr>
            <a:picLocks noChangeAspect="1"/>
          </p:cNvPicPr>
          <p:nvPr/>
        </p:nvPicPr>
        <p:blipFill>
          <a:blip r:embed="rId7"/>
          <a:stretch>
            <a:fillRect/>
          </a:stretch>
        </p:blipFill>
        <p:spPr>
          <a:xfrm>
            <a:off x="447675" y="1536459"/>
            <a:ext cx="5079817" cy="4684105"/>
          </a:xfrm>
          <a:prstGeom prst="rect">
            <a:avLst/>
          </a:prstGeom>
          <a:ln w="9525" cap="flat" cmpd="sng" algn="ctr">
            <a:solidFill>
              <a:srgbClr val="6E6F73"/>
            </a:solidFill>
            <a:prstDash val="solid"/>
            <a:round/>
            <a:headEnd type="none" w="med" len="med"/>
            <a:tailEnd type="none" w="med" len="med"/>
          </a:ln>
        </p:spPr>
      </p:pic>
      <p:sp>
        <p:nvSpPr>
          <p:cNvPr id="10" name="NavigationTriangle">
            <a:extLst>
              <a:ext uri="{FF2B5EF4-FFF2-40B4-BE49-F238E27FC236}">
                <a16:creationId xmlns:a16="http://schemas.microsoft.com/office/drawing/2014/main" id="{7BCA891D-DCC6-48EE-A2DD-0970FD01F8BA}"/>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1" name="NavigationIcon">
            <a:extLst>
              <a:ext uri="{FF2B5EF4-FFF2-40B4-BE49-F238E27FC236}">
                <a16:creationId xmlns:a16="http://schemas.microsoft.com/office/drawing/2014/main" id="{BD613EDA-3B7F-462A-A318-82A34A701C7E}"/>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6B</a:t>
            </a:r>
          </a:p>
        </p:txBody>
      </p:sp>
      <p:sp>
        <p:nvSpPr>
          <p:cNvPr id="12" name="TextBox 11">
            <a:extLst>
              <a:ext uri="{FF2B5EF4-FFF2-40B4-BE49-F238E27FC236}">
                <a16:creationId xmlns:a16="http://schemas.microsoft.com/office/drawing/2014/main" id="{50AF2608-E716-4717-9104-8453EF557D11}"/>
              </a:ext>
            </a:extLst>
          </p:cNvPr>
          <p:cNvSpPr txBox="1"/>
          <p:nvPr/>
        </p:nvSpPr>
        <p:spPr>
          <a:xfrm>
            <a:off x="5784351" y="2024592"/>
            <a:ext cx="5779816" cy="440120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Go to list of MassHire eligible training providers –</a:t>
            </a:r>
            <a:r>
              <a:rPr lang="sv-SE" sz="1400" b="0" i="0" kern="1200">
                <a:solidFill>
                  <a:srgbClr val="000000"/>
                </a:solidFill>
                <a:latin typeface="+mn-lt"/>
                <a:ea typeface="+mn-ea"/>
                <a:cs typeface="+mn-cs"/>
                <a:hlinkClick r:id="rId8"/>
              </a:rPr>
              <a:t>https://jobquest.dcs.eol.mass.gov/JobQuest/Training.aspx</a:t>
            </a:r>
            <a:r>
              <a:rPr lang="sv-SE" sz="1400" b="0" i="0" kern="1200">
                <a:solidFill>
                  <a:srgbClr val="000000"/>
                </a:solidFill>
                <a:latin typeface="+mn-lt"/>
                <a:ea typeface="+mn-ea"/>
                <a:cs typeface="+mn-cs"/>
              </a:rPr>
              <a:t> </a:t>
            </a: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endParaRPr lang="sv-SE" sz="1400" b="0" i="0" kern="1200">
              <a:solidFill>
                <a:srgbClr val="000000"/>
              </a:solidFill>
              <a:latin typeface="+mn-lt"/>
              <a:ea typeface="+mn-ea"/>
              <a:cs typeface="+mn-cs"/>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Search for approved training providers and programs by – </a:t>
            </a:r>
            <a:r>
              <a:rPr lang="sv-SE" sz="1400" b="0" i="1" kern="1200">
                <a:solidFill>
                  <a:srgbClr val="000000"/>
                </a:solidFill>
                <a:latin typeface="+mn-lt"/>
                <a:ea typeface="+mn-ea"/>
                <a:cs typeface="+mn-cs"/>
              </a:rPr>
              <a:t>fill in none</a:t>
            </a:r>
            <a:r>
              <a:rPr lang="sv-SE" sz="1400" i="1">
                <a:solidFill>
                  <a:srgbClr val="000000"/>
                </a:solidFill>
              </a:rPr>
              <a:t>, some, or all of these</a:t>
            </a:r>
            <a:r>
              <a:rPr lang="sv-SE" sz="1400">
                <a:solidFill>
                  <a:srgbClr val="000000"/>
                </a:solidFill>
              </a:rPr>
              <a:t>:</a:t>
            </a:r>
            <a:endParaRPr lang="sv-SE" sz="1400" b="0" kern="1200">
              <a:solidFill>
                <a:srgbClr val="000000"/>
              </a:solidFill>
              <a:latin typeface="+mn-lt"/>
              <a:ea typeface="+mn-ea"/>
              <a:cs typeface="+mn-cs"/>
            </a:endParaRPr>
          </a:p>
          <a:p>
            <a:pPr marL="756000" lvl="2" indent="-252000">
              <a:buClr>
                <a:srgbClr val="00269E"/>
              </a:buClr>
              <a:buFont typeface="Trebuchet MS" panose="020B0603020202020204" pitchFamily="34" charset="0"/>
              <a:buChar char="–"/>
            </a:pPr>
            <a:r>
              <a:rPr lang="sv-SE" sz="1400">
                <a:solidFill>
                  <a:srgbClr val="000000"/>
                </a:solidFill>
              </a:rPr>
              <a:t>Keyword</a:t>
            </a:r>
          </a:p>
          <a:p>
            <a:pPr marL="756000" lvl="2" indent="-252000">
              <a:buClr>
                <a:srgbClr val="00269E"/>
              </a:buClr>
              <a:buFont typeface="Trebuchet MS" panose="020B0603020202020204" pitchFamily="34" charset="0"/>
              <a:buChar char="–"/>
            </a:pPr>
            <a:r>
              <a:rPr lang="sv-SE" sz="1400" kern="1200">
                <a:solidFill>
                  <a:srgbClr val="000000"/>
                </a:solidFill>
              </a:rPr>
              <a:t>Provider name</a:t>
            </a:r>
          </a:p>
          <a:p>
            <a:pPr marL="756000" lvl="2" indent="-252000">
              <a:buClr>
                <a:srgbClr val="00269E"/>
              </a:buClr>
              <a:buFont typeface="Trebuchet MS" panose="020B0603020202020204" pitchFamily="34" charset="0"/>
              <a:buChar char="–"/>
            </a:pPr>
            <a:r>
              <a:rPr lang="sv-SE" sz="1400">
                <a:solidFill>
                  <a:srgbClr val="000000"/>
                </a:solidFill>
              </a:rPr>
              <a:t>Course name</a:t>
            </a:r>
          </a:p>
          <a:p>
            <a:pPr marL="756000" lvl="2" indent="-252000">
              <a:buClr>
                <a:srgbClr val="00269E"/>
              </a:buClr>
              <a:buFont typeface="Trebuchet MS" panose="020B0603020202020204" pitchFamily="34" charset="0"/>
              <a:buChar char="–"/>
            </a:pPr>
            <a:r>
              <a:rPr lang="sv-SE" sz="1400" kern="1200">
                <a:solidFill>
                  <a:srgbClr val="000000"/>
                </a:solidFill>
              </a:rPr>
              <a:t>Targeted occupation</a:t>
            </a:r>
          </a:p>
          <a:p>
            <a:pPr marL="756000" lvl="2" indent="-252000">
              <a:buClr>
                <a:srgbClr val="00269E"/>
              </a:buClr>
              <a:buFont typeface="Trebuchet MS" panose="020B0603020202020204" pitchFamily="34" charset="0"/>
              <a:buChar char="–"/>
            </a:pPr>
            <a:r>
              <a:rPr lang="sv-SE" sz="1400">
                <a:solidFill>
                  <a:srgbClr val="000000"/>
                </a:solidFill>
              </a:rPr>
              <a:t>Approved course type</a:t>
            </a:r>
          </a:p>
          <a:p>
            <a:pPr marL="756000" lvl="2" indent="-252000">
              <a:buClr>
                <a:srgbClr val="00269E"/>
              </a:buClr>
              <a:buFont typeface="Trebuchet MS" panose="020B0603020202020204" pitchFamily="34" charset="0"/>
              <a:buChar char="–"/>
            </a:pPr>
            <a:r>
              <a:rPr lang="sv-SE" sz="1400" kern="1200">
                <a:solidFill>
                  <a:srgbClr val="000000"/>
                </a:solidFill>
              </a:rPr>
              <a:t>Training location</a:t>
            </a:r>
          </a:p>
          <a:p>
            <a:pPr marL="756000" lvl="2" indent="-252000">
              <a:buClr>
                <a:srgbClr val="00269E"/>
              </a:buClr>
              <a:buFont typeface="Trebuchet MS" panose="020B0603020202020204" pitchFamily="34" charset="0"/>
              <a:buChar char="–"/>
            </a:pPr>
            <a:r>
              <a:rPr lang="sv-SE" sz="1400">
                <a:solidFill>
                  <a:srgbClr val="000000"/>
                </a:solidFill>
              </a:rPr>
              <a:t>Approved funding regions</a:t>
            </a:r>
            <a:endParaRPr lang="sv-SE" sz="1400" kern="1200">
              <a:solidFill>
                <a:srgbClr val="000000"/>
              </a:solidFill>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endParaRPr lang="sv-SE" sz="1400" b="0" i="0" kern="1200">
              <a:solidFill>
                <a:srgbClr val="000000"/>
              </a:solidFill>
              <a:latin typeface="+mn-lt"/>
              <a:ea typeface="+mn-ea"/>
              <a:cs typeface="+mn-cs"/>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Click search for results</a:t>
            </a:r>
            <a:endParaRPr lang="sv-SE" sz="1400">
              <a:solidFill>
                <a:srgbClr val="000000"/>
              </a:solidFill>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endParaRPr lang="sv-SE" sz="1400" b="0" i="0" kern="1200">
              <a:solidFill>
                <a:srgbClr val="000000"/>
              </a:solidFill>
              <a:latin typeface="+mn-lt"/>
              <a:ea typeface="+mn-ea"/>
              <a:cs typeface="+mn-cs"/>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If a result </a:t>
            </a:r>
            <a:r>
              <a:rPr lang="sv-SE" sz="1400">
                <a:solidFill>
                  <a:srgbClr val="000000"/>
                </a:solidFill>
              </a:rPr>
              <a:t>is a good fit, click on the blue text of the program to see:</a:t>
            </a:r>
          </a:p>
          <a:p>
            <a:pPr marL="756000" lvl="2" indent="-252000">
              <a:buClr>
                <a:srgbClr val="00269E"/>
              </a:buClr>
              <a:buFont typeface="Trebuchet MS" panose="020B0603020202020204" pitchFamily="34" charset="0"/>
              <a:buChar char="–"/>
            </a:pPr>
            <a:r>
              <a:rPr lang="sv-SE" sz="1400" b="0" i="0" kern="1200">
                <a:solidFill>
                  <a:srgbClr val="000000"/>
                </a:solidFill>
                <a:latin typeface="+mn-lt"/>
                <a:ea typeface="+mn-ea"/>
                <a:cs typeface="+mn-cs"/>
              </a:rPr>
              <a:t>Training description</a:t>
            </a:r>
          </a:p>
          <a:p>
            <a:pPr marL="756000" lvl="2" indent="-252000">
              <a:buClr>
                <a:srgbClr val="00269E"/>
              </a:buClr>
              <a:buFont typeface="Trebuchet MS" panose="020B0603020202020204" pitchFamily="34" charset="0"/>
              <a:buChar char="–"/>
            </a:pPr>
            <a:r>
              <a:rPr lang="sv-SE" sz="1400">
                <a:solidFill>
                  <a:srgbClr val="000000"/>
                </a:solidFill>
              </a:rPr>
              <a:t>Eligibility requirements</a:t>
            </a:r>
          </a:p>
          <a:p>
            <a:pPr marL="756000" lvl="2" indent="-252000">
              <a:buClr>
                <a:srgbClr val="00269E"/>
              </a:buClr>
              <a:buFont typeface="Trebuchet MS" panose="020B0603020202020204" pitchFamily="34" charset="0"/>
              <a:buChar char="–"/>
            </a:pPr>
            <a:r>
              <a:rPr lang="sv-SE" sz="1400" b="0" i="0" kern="1200">
                <a:solidFill>
                  <a:srgbClr val="000000"/>
                </a:solidFill>
                <a:latin typeface="+mn-lt"/>
                <a:ea typeface="+mn-ea"/>
                <a:cs typeface="+mn-cs"/>
              </a:rPr>
              <a:t>Targeted occupations</a:t>
            </a:r>
          </a:p>
          <a:p>
            <a:pPr marL="756000" lvl="2" indent="-252000">
              <a:buClr>
                <a:srgbClr val="00269E"/>
              </a:buClr>
              <a:buFont typeface="Trebuchet MS" panose="020B0603020202020204" pitchFamily="34" charset="0"/>
              <a:buChar char="–"/>
            </a:pPr>
            <a:r>
              <a:rPr lang="sv-SE" sz="1400">
                <a:solidFill>
                  <a:srgbClr val="000000"/>
                </a:solidFill>
              </a:rPr>
              <a:t>Etc.</a:t>
            </a:r>
            <a:endParaRPr lang="sv-SE" sz="1400" b="0" kern="1200">
              <a:solidFill>
                <a:srgbClr val="000000"/>
              </a:solidFill>
            </a:endParaRPr>
          </a:p>
        </p:txBody>
      </p:sp>
      <p:sp>
        <p:nvSpPr>
          <p:cNvPr id="13" name="TextBox 12">
            <a:extLst>
              <a:ext uri="{FF2B5EF4-FFF2-40B4-BE49-F238E27FC236}">
                <a16:creationId xmlns:a16="http://schemas.microsoft.com/office/drawing/2014/main" id="{73FD6D41-EDB0-46A8-A6C7-DEBC5603FF25}"/>
              </a:ext>
            </a:extLst>
          </p:cNvPr>
          <p:cNvSpPr txBox="1"/>
          <p:nvPr/>
        </p:nvSpPr>
        <p:spPr>
          <a:xfrm>
            <a:off x="5784351" y="1422159"/>
            <a:ext cx="5779816"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269E"/>
                </a:solidFill>
                <a:latin typeface="+mn-lt"/>
                <a:ea typeface="+mn-ea"/>
                <a:cs typeface="+mn-cs"/>
              </a:rPr>
              <a:t>How to find training providers?</a:t>
            </a:r>
          </a:p>
        </p:txBody>
      </p:sp>
      <p:sp>
        <p:nvSpPr>
          <p:cNvPr id="14" name="Textfeld 1">
            <a:extLst>
              <a:ext uri="{FF2B5EF4-FFF2-40B4-BE49-F238E27FC236}">
                <a16:creationId xmlns:a16="http://schemas.microsoft.com/office/drawing/2014/main" id="{B195DC21-45BB-4B60-A981-34E97C297C6E}"/>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1719199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887788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0" imgH="0" progId="TCLayout.ActiveDocument.1">
                  <p:embed/>
                </p:oleObj>
              </mc:Choice>
              <mc:Fallback>
                <p:oleObj name="think-cell Slide" r:id="rId8" imgW="0" imgH="0" progId="TCLayout.ActiveDocument.1">
                  <p:embed/>
                  <p:pic>
                    <p:nvPicPr>
                      <p:cNvPr id="33" name="Object 32"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p:txBody>
          <a:bodyPr vert="horz"/>
          <a:lstStyle/>
          <a:p>
            <a:r>
              <a:rPr lang="en-US"/>
              <a:t>Summary of employer engagement materials</a:t>
            </a:r>
          </a:p>
        </p:txBody>
      </p:sp>
      <p:sp>
        <p:nvSpPr>
          <p:cNvPr id="4" name="Text Placeholder 3">
            <a:extLst>
              <a:ext uri="{FF2B5EF4-FFF2-40B4-BE49-F238E27FC236}">
                <a16:creationId xmlns:a16="http://schemas.microsoft.com/office/drawing/2014/main" id="{EC172D28-03D8-41C2-863C-B2597FB7BAA0}"/>
              </a:ext>
            </a:extLst>
          </p:cNvPr>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2762376257"/>
              </p:ext>
            </p:extLst>
          </p:nvPr>
        </p:nvGraphicFramePr>
        <p:xfrm>
          <a:off x="630001" y="1482571"/>
          <a:ext cx="10931883" cy="4279618"/>
        </p:xfrm>
        <a:graphic>
          <a:graphicData uri="http://schemas.openxmlformats.org/drawingml/2006/table">
            <a:tbl>
              <a:tblPr firstRow="1" firstCol="1" bandRow="1">
                <a:tableStyleId>{2D5ABB26-0587-4C30-8999-92F81FD0307C}</a:tableStyleId>
              </a:tblPr>
              <a:tblGrid>
                <a:gridCol w="2253876">
                  <a:extLst>
                    <a:ext uri="{9D8B030D-6E8A-4147-A177-3AD203B41FA5}">
                      <a16:colId xmlns:a16="http://schemas.microsoft.com/office/drawing/2014/main" val="20000"/>
                    </a:ext>
                  </a:extLst>
                </a:gridCol>
                <a:gridCol w="2883877">
                  <a:extLst>
                    <a:ext uri="{9D8B030D-6E8A-4147-A177-3AD203B41FA5}">
                      <a16:colId xmlns:a16="http://schemas.microsoft.com/office/drawing/2014/main" val="20001"/>
                    </a:ext>
                  </a:extLst>
                </a:gridCol>
                <a:gridCol w="5794130">
                  <a:extLst>
                    <a:ext uri="{9D8B030D-6E8A-4147-A177-3AD203B41FA5}">
                      <a16:colId xmlns:a16="http://schemas.microsoft.com/office/drawing/2014/main" val="20002"/>
                    </a:ext>
                  </a:extLst>
                </a:gridCol>
              </a:tblGrid>
              <a:tr h="574829">
                <a:tc>
                  <a:txBody>
                    <a:bodyPr/>
                    <a:lstStyle/>
                    <a:p>
                      <a:pPr marL="0" marR="0" lvl="0" indent="0" algn="l" defTabSz="914400" rtl="0" eaLnBrk="1" fontAlgn="base" latinLnBrk="0" hangingPunct="1">
                        <a:lnSpc>
                          <a:spcPct val="100000"/>
                        </a:lnSpc>
                        <a:spcBef>
                          <a:spcPct val="0"/>
                        </a:spcBef>
                        <a:spcAft>
                          <a:spcPct val="0"/>
                        </a:spcAft>
                        <a:buClrTx/>
                        <a:buSzTx/>
                        <a:buFont typeface="Trebuchet MS" panose="020B0603020202020204" pitchFamily="34" charset="0"/>
                        <a:buChar char="​"/>
                        <a:defRPr/>
                      </a:pPr>
                      <a:endParaRPr kumimoji="0" lang="en-US" sz="1600" b="0" i="0" u="none" strike="noStrike" kern="1200" cap="none" spc="0" normalizeH="0" baseline="0" noProof="0">
                        <a:ln>
                          <a:noFill/>
                        </a:ln>
                        <a:solidFill>
                          <a:srgbClr val="000000">
                            <a:lumMod val="100000"/>
                          </a:srgbClr>
                        </a:solidFill>
                        <a:effectLst/>
                        <a:uLnTx/>
                        <a:uFillTx/>
                        <a:latin typeface="+mn-lt"/>
                        <a:ea typeface="+mn-ea"/>
                        <a:cs typeface="Arial" panose="020B0604020202020204" pitchFamily="34" charset="0"/>
                        <a:sym typeface="Trebuchet MS" panose="020B0603020202020204" pitchFamily="34" charset="0"/>
                      </a:endParaRPr>
                    </a:p>
                  </a:txBody>
                  <a:tcPr marL="36000" marR="36000" marT="36000" marB="36000" anchor="ctr">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defRPr/>
                      </a:pPr>
                      <a:r>
                        <a:rPr lang="en-US" sz="1200" b="1" i="0" u="none" strike="noStrike" kern="1200">
                          <a:solidFill>
                            <a:srgbClr val="000000"/>
                          </a:solidFill>
                          <a:latin typeface="+mn-lt"/>
                          <a:ea typeface="+mn-ea"/>
                          <a:cs typeface="+mn-cs"/>
                        </a:rPr>
                        <a:t>Name</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Description</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0"/>
                  </a:ext>
                </a:extLst>
              </a:tr>
              <a:tr h="736699">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endParaRPr kumimoji="0" lang="en-US" sz="1200" b="0" i="0" u="none" strike="noStrike" kern="1200" cap="none" spc="0" normalizeH="0" baseline="0" noProof="0">
                        <a:ln>
                          <a:noFill/>
                        </a:ln>
                        <a:solidFill>
                          <a:srgbClr val="7F7F7F"/>
                        </a:solidFill>
                        <a:effectLst/>
                        <a:uLnTx/>
                        <a:uFillTx/>
                        <a:latin typeface="+mn-lt"/>
                        <a:ea typeface="+mn-ea"/>
                        <a:cs typeface="Arial" panose="020B0604020202020204" pitchFamily="34" charset="0"/>
                      </a:endParaRPr>
                    </a:p>
                  </a:txBody>
                  <a:tcPr marL="0" marR="36000" marT="36000" marB="36000" anchor="ctr">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kern="1200">
                          <a:solidFill>
                            <a:srgbClr val="00269E"/>
                          </a:solidFill>
                          <a:latin typeface="Arial" panose="020B0604020202020204" pitchFamily="34" charset="0"/>
                          <a:ea typeface="+mn-ea"/>
                          <a:cs typeface="+mn-cs"/>
                          <a:sym typeface="Trebuchet MS" panose="020B0603020202020204" pitchFamily="34" charset="0"/>
                        </a:rPr>
                        <a:t>Initial engagement materials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7F7F7F"/>
                          </a:solidFill>
                          <a:effectLst/>
                          <a:uLnTx/>
                          <a:uFillTx/>
                          <a:latin typeface="Arial"/>
                          <a:ea typeface="+mn-ea"/>
                          <a:cs typeface="+mn-cs"/>
                        </a:rPr>
                        <a:t>Compiled materials to share during initial employer meeting that covers what Commonwealth resources exist and how to move forward with support</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1"/>
                  </a:ext>
                </a:extLst>
              </a:tr>
              <a:tr h="757993">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endParaRPr kumimoji="0" lang="en-US" sz="1200" b="0" i="0" u="none" strike="noStrike" kern="1200" cap="none" spc="0" normalizeH="0" baseline="0" noProof="0">
                        <a:ln>
                          <a:noFill/>
                        </a:ln>
                        <a:solidFill>
                          <a:srgbClr val="7F7F7F"/>
                        </a:solidFill>
                        <a:effectLst/>
                        <a:uLnTx/>
                        <a:uFillTx/>
                        <a:latin typeface="+mn-lt"/>
                        <a:ea typeface="+mn-ea"/>
                        <a:cs typeface="Arial" panose="020B0604020202020204" pitchFamily="34" charset="0"/>
                      </a:endParaRP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kern="1200">
                          <a:solidFill>
                            <a:srgbClr val="00269E"/>
                          </a:solidFill>
                          <a:latin typeface="Arial" panose="020B0604020202020204" pitchFamily="34" charset="0"/>
                          <a:ea typeface="+mn-ea"/>
                          <a:cs typeface="+mn-cs"/>
                          <a:sym typeface="Trebuchet MS" panose="020B0603020202020204" pitchFamily="34" charset="0"/>
                        </a:rPr>
                        <a:t>Workforce need intake form</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7F7F7F"/>
                          </a:solidFill>
                          <a:effectLst/>
                          <a:uLnTx/>
                          <a:uFillTx/>
                          <a:latin typeface="Arial"/>
                          <a:ea typeface="+mn-ea"/>
                          <a:cs typeface="+mn-cs"/>
                        </a:rPr>
                        <a:t>Template with excel sheet that can be shared with an employer to provide deeper details on open job roles to help create the workforce support plan</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2"/>
                  </a:ext>
                </a:extLst>
              </a:tr>
              <a:tr h="736699">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endParaRPr kumimoji="0" lang="en-US" sz="1200" b="0" i="0" u="none" strike="noStrike" kern="1200" cap="none" spc="0" normalizeH="0" baseline="0" noProof="0">
                        <a:ln>
                          <a:noFill/>
                        </a:ln>
                        <a:solidFill>
                          <a:srgbClr val="7F7F7F"/>
                        </a:solidFill>
                        <a:effectLst/>
                        <a:uLnTx/>
                        <a:uFillTx/>
                        <a:latin typeface="+mn-lt"/>
                        <a:ea typeface="+mn-ea"/>
                        <a:cs typeface="Arial" panose="020B0604020202020204" pitchFamily="34" charset="0"/>
                      </a:endParaRP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kern="1200">
                          <a:solidFill>
                            <a:srgbClr val="00269E"/>
                          </a:solidFill>
                          <a:latin typeface="Arial" panose="020B0604020202020204" pitchFamily="34" charset="0"/>
                          <a:ea typeface="+mn-ea"/>
                          <a:cs typeface="+mn-cs"/>
                          <a:sym typeface="Trebuchet MS" panose="020B0603020202020204" pitchFamily="34" charset="0"/>
                        </a:rPr>
                        <a:t>Workforce need support plan</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7F7F7F"/>
                          </a:solidFill>
                          <a:effectLst/>
                          <a:uLnTx/>
                          <a:uFillTx/>
                          <a:latin typeface="Arial"/>
                          <a:ea typeface="+mn-ea"/>
                          <a:cs typeface="+mn-cs"/>
                        </a:rPr>
                        <a:t>Template to map open job roles to specific state support options by hiring channel (e.g., immediate hiring, future pipeline, and upskilling incumbents)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3"/>
                  </a:ext>
                </a:extLst>
              </a:tr>
              <a:tr h="736699">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endParaRPr kumimoji="0" lang="en-US" sz="1200" b="0" i="0" u="none" strike="noStrike" kern="1200" cap="none" spc="0" normalizeH="0" baseline="0" noProof="0">
                        <a:ln>
                          <a:noFill/>
                        </a:ln>
                        <a:solidFill>
                          <a:srgbClr val="7F7F7F"/>
                        </a:solidFill>
                        <a:effectLst/>
                        <a:uLnTx/>
                        <a:uFillTx/>
                        <a:latin typeface="+mn-lt"/>
                        <a:ea typeface="+mn-ea"/>
                        <a:cs typeface="Arial" panose="020B0604020202020204" pitchFamily="34" charset="0"/>
                      </a:endParaRP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kern="1200">
                          <a:solidFill>
                            <a:srgbClr val="00269E"/>
                          </a:solidFill>
                          <a:latin typeface="Arial" panose="020B0604020202020204" pitchFamily="34" charset="0"/>
                          <a:ea typeface="+mn-ea"/>
                          <a:cs typeface="+mn-cs"/>
                          <a:sym typeface="Trebuchet MS" panose="020B0603020202020204" pitchFamily="34" charset="0"/>
                        </a:rPr>
                        <a:t>Internal employer tracker</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7F7F7F"/>
                          </a:solidFill>
                          <a:effectLst/>
                          <a:uLnTx/>
                          <a:uFillTx/>
                          <a:latin typeface="Arial"/>
                          <a:ea typeface="+mn-ea"/>
                          <a:cs typeface="+mn-cs"/>
                        </a:rPr>
                        <a:t>Template to track employer engagements over time</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4"/>
                  </a:ext>
                </a:extLst>
              </a:tr>
              <a:tr h="736699">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endParaRPr kumimoji="0" lang="en-US" sz="1200" b="0" i="0" u="none" strike="noStrike" kern="1200" cap="none" spc="0" normalizeH="0" baseline="0" noProof="0">
                        <a:ln>
                          <a:noFill/>
                        </a:ln>
                        <a:solidFill>
                          <a:srgbClr val="7F7F7F"/>
                        </a:solidFill>
                        <a:effectLst/>
                        <a:uLnTx/>
                        <a:uFillTx/>
                        <a:latin typeface="+mn-lt"/>
                        <a:ea typeface="+mn-ea"/>
                        <a:cs typeface="Arial" panose="020B0604020202020204" pitchFamily="34" charset="0"/>
                      </a:endParaRP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a:solidFill>
                            <a:srgbClr val="00269E"/>
                          </a:solidFill>
                          <a:latin typeface="Arial" panose="020B0604020202020204" pitchFamily="34" charset="0"/>
                          <a:sym typeface="Trebuchet MS" panose="020B0603020202020204" pitchFamily="34" charset="0"/>
                        </a:rPr>
                        <a:t>Action plan tracker</a:t>
                      </a:r>
                      <a:endParaRPr lang="en-US" sz="1200" b="0" i="0" u="none" strike="noStrike" kern="1200">
                        <a:solidFill>
                          <a:srgbClr val="00269E"/>
                        </a:solidFill>
                        <a:latin typeface="+mn-lt"/>
                        <a:ea typeface="+mn-ea"/>
                        <a:cs typeface="+mn-cs"/>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7F7F7F"/>
                          </a:solidFill>
                          <a:effectLst/>
                          <a:uLnTx/>
                          <a:uFillTx/>
                          <a:latin typeface="Arial"/>
                          <a:ea typeface="+mn-ea"/>
                          <a:cs typeface="+mn-cs"/>
                        </a:rPr>
                        <a:t>Template to track aligned on action items across hiring channels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3" name="Picture 22">
            <a:extLst>
              <a:ext uri="{FF2B5EF4-FFF2-40B4-BE49-F238E27FC236}">
                <a16:creationId xmlns:a16="http://schemas.microsoft.com/office/drawing/2014/main" id="{FFF77B70-709C-479E-9F49-8D8C1779C4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0881" y="3548762"/>
            <a:ext cx="1052608" cy="592092"/>
          </a:xfrm>
          <a:prstGeom prst="rect">
            <a:avLst/>
          </a:prstGeom>
          <a:ln w="9525" cap="flat" cmpd="sng" algn="ctr">
            <a:solidFill>
              <a:srgbClr val="A6A6A6"/>
            </a:solidFill>
            <a:prstDash val="solid"/>
            <a:round/>
            <a:headEnd type="none" w="med" len="med"/>
            <a:tailEnd type="none" w="med" len="med"/>
          </a:ln>
        </p:spPr>
      </p:pic>
      <p:pic>
        <p:nvPicPr>
          <p:cNvPr id="24" name="Picture 23">
            <a:extLst>
              <a:ext uri="{FF2B5EF4-FFF2-40B4-BE49-F238E27FC236}">
                <a16:creationId xmlns:a16="http://schemas.microsoft.com/office/drawing/2014/main" id="{F6FDA31A-605A-47E1-B2A1-90EEBA6C235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0881" y="4322979"/>
            <a:ext cx="1052608" cy="592092"/>
          </a:xfrm>
          <a:prstGeom prst="rect">
            <a:avLst/>
          </a:prstGeom>
          <a:ln w="9525" cap="flat" cmpd="sng" algn="ctr">
            <a:solidFill>
              <a:srgbClr val="A6A6A6"/>
            </a:solidFill>
            <a:prstDash val="solid"/>
            <a:round/>
            <a:headEnd type="none" w="med" len="med"/>
            <a:tailEnd type="none" w="med" len="med"/>
          </a:ln>
        </p:spPr>
      </p:pic>
      <p:pic>
        <p:nvPicPr>
          <p:cNvPr id="25" name="Picture 24">
            <a:extLst>
              <a:ext uri="{FF2B5EF4-FFF2-40B4-BE49-F238E27FC236}">
                <a16:creationId xmlns:a16="http://schemas.microsoft.com/office/drawing/2014/main" id="{3273796C-CFFD-4A04-A08F-C995CAD848A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60881" y="5079383"/>
            <a:ext cx="1052608" cy="592092"/>
          </a:xfrm>
          <a:prstGeom prst="rect">
            <a:avLst/>
          </a:prstGeom>
          <a:ln w="9525" cap="flat" cmpd="sng" algn="ctr">
            <a:solidFill>
              <a:srgbClr val="A6A6A6"/>
            </a:solidFill>
            <a:prstDash val="solid"/>
            <a:round/>
            <a:headEnd type="none" w="med" len="med"/>
            <a:tailEnd type="none" w="med" len="med"/>
          </a:ln>
        </p:spPr>
      </p:pic>
      <p:pic>
        <p:nvPicPr>
          <p:cNvPr id="19" name="Picture 18">
            <a:extLst>
              <a:ext uri="{FF2B5EF4-FFF2-40B4-BE49-F238E27FC236}">
                <a16:creationId xmlns:a16="http://schemas.microsoft.com/office/drawing/2014/main" id="{7DAA4467-2404-402D-B49E-5C3680BB7EEC}"/>
              </a:ext>
            </a:extLst>
          </p:cNvPr>
          <p:cNvPicPr>
            <a:picLocks noChangeAspect="1"/>
          </p:cNvPicPr>
          <p:nvPr/>
        </p:nvPicPr>
        <p:blipFill>
          <a:blip r:embed="rId13"/>
          <a:stretch>
            <a:fillRect/>
          </a:stretch>
        </p:blipFill>
        <p:spPr>
          <a:xfrm>
            <a:off x="1060881" y="2137510"/>
            <a:ext cx="1052608" cy="592092"/>
          </a:xfrm>
          <a:prstGeom prst="rect">
            <a:avLst/>
          </a:prstGeom>
          <a:ln w="9525" cap="flat" cmpd="sng" algn="ctr">
            <a:solidFill>
              <a:srgbClr val="A6A6A6"/>
            </a:solidFill>
            <a:prstDash val="solid"/>
            <a:round/>
            <a:headEnd type="none" w="med" len="med"/>
            <a:tailEnd type="none" w="med" len="med"/>
          </a:ln>
        </p:spPr>
      </p:pic>
      <p:pic>
        <p:nvPicPr>
          <p:cNvPr id="27" name="Picture 26">
            <a:extLst>
              <a:ext uri="{FF2B5EF4-FFF2-40B4-BE49-F238E27FC236}">
                <a16:creationId xmlns:a16="http://schemas.microsoft.com/office/drawing/2014/main" id="{B77196E2-9460-44A7-8217-93B9CF52090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60881" y="2836908"/>
            <a:ext cx="1052608" cy="592092"/>
          </a:xfrm>
          <a:prstGeom prst="rect">
            <a:avLst/>
          </a:prstGeom>
          <a:ln w="9525" cap="flat" cmpd="sng" algn="ctr">
            <a:solidFill>
              <a:srgbClr val="A6A6A6"/>
            </a:solidFill>
            <a:prstDash val="solid"/>
            <a:round/>
            <a:headEnd type="none" w="med" len="med"/>
            <a:tailEnd type="none" w="med" len="med"/>
          </a:ln>
        </p:spPr>
      </p:pic>
      <p:sp>
        <p:nvSpPr>
          <p:cNvPr id="28" name="Oval 20">
            <a:extLst>
              <a:ext uri="{FF2B5EF4-FFF2-40B4-BE49-F238E27FC236}">
                <a16:creationId xmlns:a16="http://schemas.microsoft.com/office/drawing/2014/main" id="{F4D73022-91EF-4AC9-BB0F-6EB2A8815545}"/>
              </a:ext>
            </a:extLst>
          </p:cNvPr>
          <p:cNvSpPr>
            <a:spLocks noChangeAspect="1" noChangeArrowheads="1"/>
          </p:cNvSpPr>
          <p:nvPr/>
        </p:nvSpPr>
        <p:spPr bwMode="auto">
          <a:xfrm>
            <a:off x="680703" y="3745274"/>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4C</a:t>
            </a:r>
          </a:p>
        </p:txBody>
      </p:sp>
      <p:sp>
        <p:nvSpPr>
          <p:cNvPr id="29" name="Oval 20">
            <a:extLst>
              <a:ext uri="{FF2B5EF4-FFF2-40B4-BE49-F238E27FC236}">
                <a16:creationId xmlns:a16="http://schemas.microsoft.com/office/drawing/2014/main" id="{CA2494B2-D399-4EBA-ACFA-84699361D90E}"/>
              </a:ext>
            </a:extLst>
          </p:cNvPr>
          <p:cNvSpPr>
            <a:spLocks noChangeAspect="1" noChangeArrowheads="1"/>
          </p:cNvSpPr>
          <p:nvPr/>
        </p:nvSpPr>
        <p:spPr bwMode="auto">
          <a:xfrm>
            <a:off x="680703" y="4476902"/>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4D</a:t>
            </a:r>
          </a:p>
        </p:txBody>
      </p:sp>
      <p:sp>
        <p:nvSpPr>
          <p:cNvPr id="30" name="Oval 20">
            <a:extLst>
              <a:ext uri="{FF2B5EF4-FFF2-40B4-BE49-F238E27FC236}">
                <a16:creationId xmlns:a16="http://schemas.microsoft.com/office/drawing/2014/main" id="{E1C5B7D1-8A0D-4BF9-8B2D-B53CA2637ACC}"/>
              </a:ext>
            </a:extLst>
          </p:cNvPr>
          <p:cNvSpPr>
            <a:spLocks noChangeAspect="1" noChangeArrowheads="1"/>
          </p:cNvSpPr>
          <p:nvPr/>
        </p:nvSpPr>
        <p:spPr bwMode="auto">
          <a:xfrm>
            <a:off x="680703" y="5208532"/>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4E</a:t>
            </a:r>
          </a:p>
        </p:txBody>
      </p:sp>
      <p:sp>
        <p:nvSpPr>
          <p:cNvPr id="31" name="Oval 20">
            <a:extLst>
              <a:ext uri="{FF2B5EF4-FFF2-40B4-BE49-F238E27FC236}">
                <a16:creationId xmlns:a16="http://schemas.microsoft.com/office/drawing/2014/main" id="{1C9459C6-CA4C-472C-8D9A-9AE3D73E850E}"/>
              </a:ext>
            </a:extLst>
          </p:cNvPr>
          <p:cNvSpPr>
            <a:spLocks noChangeAspect="1" noChangeArrowheads="1"/>
          </p:cNvSpPr>
          <p:nvPr/>
        </p:nvSpPr>
        <p:spPr bwMode="auto">
          <a:xfrm>
            <a:off x="680703" y="2282018"/>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4A</a:t>
            </a:r>
          </a:p>
        </p:txBody>
      </p:sp>
      <p:sp>
        <p:nvSpPr>
          <p:cNvPr id="32" name="Oval 20">
            <a:extLst>
              <a:ext uri="{FF2B5EF4-FFF2-40B4-BE49-F238E27FC236}">
                <a16:creationId xmlns:a16="http://schemas.microsoft.com/office/drawing/2014/main" id="{623F9D95-60F2-4DED-9FF8-35CA934F9FB5}"/>
              </a:ext>
            </a:extLst>
          </p:cNvPr>
          <p:cNvSpPr>
            <a:spLocks noChangeAspect="1" noChangeArrowheads="1"/>
          </p:cNvSpPr>
          <p:nvPr/>
        </p:nvSpPr>
        <p:spPr bwMode="auto">
          <a:xfrm>
            <a:off x="680703" y="3013646"/>
            <a:ext cx="279009" cy="279009"/>
          </a:xfrm>
          <a:prstGeom prst="ellipse">
            <a:avLst/>
          </a:prstGeom>
          <a:solidFill>
            <a:srgbClr val="A6A6A6"/>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4B</a:t>
            </a:r>
          </a:p>
        </p:txBody>
      </p:sp>
      <p:sp>
        <p:nvSpPr>
          <p:cNvPr id="18" name="Textfeld 1">
            <a:extLst>
              <a:ext uri="{FF2B5EF4-FFF2-40B4-BE49-F238E27FC236}">
                <a16:creationId xmlns:a16="http://schemas.microsoft.com/office/drawing/2014/main" id="{118B936F-BF97-49C4-87A1-0BC01CDD13D6}"/>
              </a:ext>
            </a:extLst>
          </p:cNvPr>
          <p:cNvSpPr txBox="1"/>
          <p:nvPr>
            <p:custDataLst>
              <p:tags r:id="rId5"/>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custDataLst>
      <p:tags r:id="rId1"/>
    </p:custDataLst>
    <p:extLst>
      <p:ext uri="{BB962C8B-B14F-4D97-AF65-F5344CB8AC3E}">
        <p14:creationId xmlns:p14="http://schemas.microsoft.com/office/powerpoint/2010/main" val="812159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Hiring International Workers (I/II)</a:t>
            </a:r>
          </a:p>
        </p:txBody>
      </p:sp>
      <p:sp>
        <p:nvSpPr>
          <p:cNvPr id="6" name="Text Placeholder 5">
            <a:extLst>
              <a:ext uri="{FF2B5EF4-FFF2-40B4-BE49-F238E27FC236}">
                <a16:creationId xmlns:a16="http://schemas.microsoft.com/office/drawing/2014/main" id="{C6E8D43A-7E2B-4222-8391-3A0031036267}"/>
              </a:ext>
            </a:extLst>
          </p:cNvPr>
          <p:cNvSpPr>
            <a:spLocks noGrp="1"/>
          </p:cNvSpPr>
          <p:nvPr>
            <p:ph type="body" sz="quarter" idx="11"/>
          </p:nvPr>
        </p:nvSpPr>
        <p:spPr/>
        <p:txBody>
          <a:bodyPr/>
          <a:lstStyle/>
          <a:p>
            <a:endParaRPr lang="en-US"/>
          </a:p>
        </p:txBody>
      </p:sp>
      <p:cxnSp>
        <p:nvCxnSpPr>
          <p:cNvPr id="13" name="Straight Connector 12">
            <a:extLst>
              <a:ext uri="{FF2B5EF4-FFF2-40B4-BE49-F238E27FC236}">
                <a16:creationId xmlns:a16="http://schemas.microsoft.com/office/drawing/2014/main" id="{64E528F0-05E1-4CCE-B279-31824A6FD5A7}"/>
              </a:ext>
            </a:extLst>
          </p:cNvPr>
          <p:cNvCxnSpPr>
            <a:cxnSpLocks/>
          </p:cNvCxnSpPr>
          <p:nvPr/>
        </p:nvCxnSpPr>
        <p:spPr>
          <a:xfrm>
            <a:off x="6005512" y="2713533"/>
            <a:ext cx="0" cy="3713816"/>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D372874-120B-43B6-BA3C-726EB4AA94FB}"/>
              </a:ext>
            </a:extLst>
          </p:cNvPr>
          <p:cNvSpPr txBox="1"/>
          <p:nvPr/>
        </p:nvSpPr>
        <p:spPr>
          <a:xfrm>
            <a:off x="6280483" y="2707504"/>
            <a:ext cx="5317956" cy="3754874"/>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en-US" sz="1400" b="1">
                <a:solidFill>
                  <a:srgbClr val="00269E"/>
                </a:solidFill>
              </a:rPr>
              <a:t>Hiring Process </a:t>
            </a:r>
          </a:p>
          <a:p>
            <a:pPr>
              <a:defRPr/>
            </a:pPr>
            <a:r>
              <a:rPr lang="en-US" sz="1400">
                <a:solidFill>
                  <a:srgbClr val="000000"/>
                </a:solidFill>
              </a:rPr>
              <a:t>The hiring process is light touch for interns and new graduates</a:t>
            </a:r>
            <a:endParaRPr lang="en-US" sz="1400" b="1">
              <a:solidFill>
                <a:srgbClr val="000000"/>
              </a:solidFill>
            </a:endParaRPr>
          </a:p>
          <a:p>
            <a:pPr marL="226800" lvl="1" indent="-151200">
              <a:buClr>
                <a:srgbClr val="00269E"/>
              </a:buClr>
              <a:buSzPct val="100000"/>
              <a:buFont typeface="Trebuchet MS" panose="020B0603020202020204" pitchFamily="34" charset="0"/>
              <a:buChar char="•"/>
            </a:pPr>
            <a:endParaRPr lang="en-US" sz="1400">
              <a:solidFill>
                <a:srgbClr val="000000"/>
              </a:solidFill>
            </a:endParaRPr>
          </a:p>
          <a:p>
            <a:pPr marL="226800" lvl="1" indent="-151200">
              <a:buClr>
                <a:srgbClr val="00269E"/>
              </a:buClr>
              <a:buSzPct val="100000"/>
              <a:buFont typeface="Trebuchet MS" panose="020B0603020202020204" pitchFamily="34" charset="0"/>
              <a:buChar char="•"/>
            </a:pPr>
            <a:r>
              <a:rPr lang="en-US" sz="1400">
                <a:solidFill>
                  <a:srgbClr val="000000"/>
                </a:solidFill>
              </a:rPr>
              <a:t>Internships </a:t>
            </a:r>
          </a:p>
          <a:p>
            <a:pPr marL="457200" lvl="2" indent="-182880">
              <a:buClr>
                <a:srgbClr val="00269E"/>
              </a:buClr>
              <a:buSzPct val="100000"/>
              <a:buFont typeface="Trebuchet MS" panose="020B0603020202020204" pitchFamily="34" charset="0"/>
              <a:buChar char="–"/>
            </a:pPr>
            <a:r>
              <a:rPr lang="en-US" sz="1400">
                <a:solidFill>
                  <a:srgbClr val="000000"/>
                </a:solidFill>
              </a:rPr>
              <a:t>Most students are internship eligible after 1</a:t>
            </a:r>
            <a:r>
              <a:rPr lang="en-US" sz="1400" baseline="30000">
                <a:solidFill>
                  <a:srgbClr val="000000"/>
                </a:solidFill>
              </a:rPr>
              <a:t>st</a:t>
            </a:r>
            <a:r>
              <a:rPr lang="en-US" sz="1400">
                <a:solidFill>
                  <a:srgbClr val="000000"/>
                </a:solidFill>
              </a:rPr>
              <a:t> year of study</a:t>
            </a:r>
          </a:p>
          <a:p>
            <a:pPr marL="457200" lvl="2" indent="-182880">
              <a:buClr>
                <a:srgbClr val="00269E"/>
              </a:buClr>
              <a:buSzPct val="100000"/>
              <a:buFont typeface="Trebuchet MS" panose="020B0603020202020204" pitchFamily="34" charset="0"/>
              <a:buChar char="–"/>
            </a:pPr>
            <a:r>
              <a:rPr lang="en-US" sz="1400">
                <a:solidFill>
                  <a:srgbClr val="000000"/>
                </a:solidFill>
                <a:latin typeface="+mn-lt"/>
              </a:rPr>
              <a:t>Low/no work needed to employ</a:t>
            </a:r>
            <a:r>
              <a:rPr lang="en-US" sz="1400">
                <a:solidFill>
                  <a:srgbClr val="000000"/>
                </a:solidFill>
              </a:rPr>
              <a:t> int. vs domestic students</a:t>
            </a:r>
            <a:endParaRPr lang="en-US" sz="1400">
              <a:solidFill>
                <a:srgbClr val="000000"/>
              </a:solidFill>
              <a:latin typeface="+mn-lt"/>
            </a:endParaRPr>
          </a:p>
          <a:p>
            <a:pPr marL="226800" lvl="1" indent="-151200">
              <a:buClr>
                <a:srgbClr val="00269E"/>
              </a:buClr>
              <a:buSzPct val="100000"/>
              <a:buFont typeface="Trebuchet MS" panose="020B0603020202020204" pitchFamily="34" charset="0"/>
              <a:buChar char="•"/>
            </a:pPr>
            <a:endParaRPr lang="en-US" sz="1400">
              <a:solidFill>
                <a:srgbClr val="000000"/>
              </a:solidFill>
            </a:endParaRPr>
          </a:p>
          <a:p>
            <a:pPr marL="226800" lvl="1" indent="-151200">
              <a:buClr>
                <a:srgbClr val="00269E"/>
              </a:buClr>
              <a:buSzPct val="100000"/>
              <a:buFont typeface="Trebuchet MS" panose="020B0603020202020204" pitchFamily="34" charset="0"/>
              <a:buChar char="•"/>
            </a:pPr>
            <a:r>
              <a:rPr lang="en-US" sz="1400">
                <a:solidFill>
                  <a:srgbClr val="000000"/>
                </a:solidFill>
              </a:rPr>
              <a:t>1-3 years post graduation</a:t>
            </a:r>
          </a:p>
          <a:p>
            <a:pPr marL="457200" lvl="2" indent="-182880">
              <a:buClr>
                <a:srgbClr val="00269E"/>
              </a:buClr>
              <a:buSzPct val="100000"/>
              <a:buFont typeface="Trebuchet MS" panose="020B0603020202020204" pitchFamily="34" charset="0"/>
              <a:buChar char="–"/>
            </a:pPr>
            <a:r>
              <a:rPr lang="en-US" sz="1400">
                <a:solidFill>
                  <a:srgbClr val="000000"/>
                </a:solidFill>
              </a:rPr>
              <a:t>Most students can work for one year post graduation on their student visa; STEM graduates can work for three</a:t>
            </a:r>
          </a:p>
          <a:p>
            <a:pPr marL="457200" lvl="2" indent="-182880">
              <a:buClr>
                <a:srgbClr val="00269E"/>
              </a:buClr>
              <a:buSzPct val="100000"/>
              <a:buFont typeface="Trebuchet MS" panose="020B0603020202020204" pitchFamily="34" charset="0"/>
              <a:buChar char="–"/>
            </a:pPr>
            <a:r>
              <a:rPr lang="en-US" sz="1400">
                <a:solidFill>
                  <a:srgbClr val="000000"/>
                </a:solidFill>
                <a:latin typeface="+mn-lt"/>
              </a:rPr>
              <a:t>Low/no work needed to employ int. vs domestic graduates</a:t>
            </a:r>
          </a:p>
          <a:p>
            <a:pPr marL="226800" lvl="1" indent="-151200">
              <a:buClr>
                <a:srgbClr val="00269E"/>
              </a:buClr>
              <a:buSzPct val="100000"/>
              <a:buFont typeface="Trebuchet MS" panose="020B0603020202020204" pitchFamily="34" charset="0"/>
              <a:buChar char="•"/>
            </a:pPr>
            <a:endParaRPr lang="en-US" sz="1400">
              <a:solidFill>
                <a:srgbClr val="000000"/>
              </a:solidFill>
            </a:endParaRPr>
          </a:p>
          <a:p>
            <a:pPr marL="226800" lvl="1" indent="-151200">
              <a:buClr>
                <a:srgbClr val="00269E"/>
              </a:buClr>
              <a:buSzPct val="100000"/>
              <a:buFont typeface="Trebuchet MS" panose="020B0603020202020204" pitchFamily="34" charset="0"/>
              <a:buChar char="•"/>
            </a:pPr>
            <a:r>
              <a:rPr lang="en-US" sz="1400">
                <a:solidFill>
                  <a:srgbClr val="000000"/>
                </a:solidFill>
              </a:rPr>
              <a:t>3+ years post graduation</a:t>
            </a:r>
          </a:p>
          <a:p>
            <a:pPr marL="457200" lvl="2" indent="-182880">
              <a:buClr>
                <a:srgbClr val="00269E"/>
              </a:buClr>
              <a:buSzPct val="100000"/>
              <a:buFont typeface="Trebuchet MS" panose="020B0603020202020204" pitchFamily="34" charset="0"/>
              <a:buChar char="–"/>
            </a:pPr>
            <a:r>
              <a:rPr lang="en-US" sz="1400">
                <a:solidFill>
                  <a:srgbClr val="000000"/>
                </a:solidFill>
              </a:rPr>
              <a:t>Most graduates will need to apply for a work visa after their student visa extension expires</a:t>
            </a:r>
          </a:p>
          <a:p>
            <a:pPr marL="457200" lvl="2" indent="-182880">
              <a:buClr>
                <a:srgbClr val="00269E"/>
              </a:buClr>
              <a:buSzPct val="100000"/>
              <a:buFont typeface="Trebuchet MS" panose="020B0603020202020204" pitchFamily="34" charset="0"/>
              <a:buChar char="–"/>
            </a:pPr>
            <a:r>
              <a:rPr lang="en-US" sz="1400">
                <a:solidFill>
                  <a:srgbClr val="000000"/>
                </a:solidFill>
                <a:latin typeface="+mn-lt"/>
              </a:rPr>
              <a:t>Employers need to support the application process, covering costs and providing legal expertise</a:t>
            </a:r>
          </a:p>
        </p:txBody>
      </p:sp>
      <p:sp>
        <p:nvSpPr>
          <p:cNvPr id="10" name="TextBox 9">
            <a:extLst>
              <a:ext uri="{FF2B5EF4-FFF2-40B4-BE49-F238E27FC236}">
                <a16:creationId xmlns:a16="http://schemas.microsoft.com/office/drawing/2014/main" id="{5395D3CB-42FA-4B2A-9374-3F674EBFEC3B}"/>
              </a:ext>
            </a:extLst>
          </p:cNvPr>
          <p:cNvSpPr txBox="1"/>
          <p:nvPr/>
        </p:nvSpPr>
        <p:spPr>
          <a:xfrm>
            <a:off x="462684" y="2707504"/>
            <a:ext cx="5317956" cy="3108543"/>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269E"/>
                </a:solidFill>
              </a:rPr>
              <a:t>Talent Pool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rPr>
              <a:t>There are many benefits to hiring international graduates</a:t>
            </a:r>
          </a:p>
          <a:p>
            <a:pPr marL="226800" lvl="1" indent="-151200">
              <a:buClr>
                <a:srgbClr val="00269E"/>
              </a:buClr>
              <a:buFont typeface="Trebuchet MS" panose="020B0603020202020204" pitchFamily="34" charset="0"/>
              <a:buChar char="•"/>
              <a:defRPr/>
            </a:pPr>
            <a:endParaRPr lang="en-US" sz="1400">
              <a:solidFill>
                <a:srgbClr val="000000"/>
              </a:solidFill>
            </a:endParaRPr>
          </a:p>
          <a:p>
            <a:pPr marL="226800" lvl="1" indent="-151200">
              <a:buClr>
                <a:srgbClr val="00269E"/>
              </a:buClr>
              <a:buFont typeface="Trebuchet MS" panose="020B0603020202020204" pitchFamily="34" charset="0"/>
              <a:buChar char="•"/>
              <a:defRPr/>
            </a:pPr>
            <a:r>
              <a:rPr lang="en-US" sz="1400">
                <a:solidFill>
                  <a:srgbClr val="000000"/>
                </a:solidFill>
              </a:rPr>
              <a:t>Active job seekers – </a:t>
            </a:r>
            <a:r>
              <a:rPr lang="en-US" sz="1400" i="1">
                <a:solidFill>
                  <a:srgbClr val="000000"/>
                </a:solidFill>
              </a:rPr>
              <a:t>most int. graduates are looking for jobs in the US but struggle to find employers willing to hire them</a:t>
            </a:r>
          </a:p>
          <a:p>
            <a:pPr marL="226800" lvl="1" indent="-151200">
              <a:buClr>
                <a:srgbClr val="00269E"/>
              </a:buClr>
              <a:buFont typeface="Trebuchet MS" panose="020B0603020202020204" pitchFamily="34" charset="0"/>
              <a:buChar char="•"/>
              <a:defRPr/>
            </a:pPr>
            <a:endParaRPr lang="en-US" sz="1400">
              <a:solidFill>
                <a:srgbClr val="000000"/>
              </a:solidFill>
            </a:endParaRPr>
          </a:p>
          <a:p>
            <a:pPr marL="226800" lvl="1" indent="-151200">
              <a:buClr>
                <a:srgbClr val="00269E"/>
              </a:buClr>
              <a:buFont typeface="Trebuchet MS" panose="020B0603020202020204" pitchFamily="34" charset="0"/>
              <a:buChar char="•"/>
              <a:defRPr/>
            </a:pPr>
            <a:r>
              <a:rPr lang="en-US" sz="1400">
                <a:solidFill>
                  <a:srgbClr val="000000"/>
                </a:solidFill>
              </a:rPr>
              <a:t>STEM talent – </a:t>
            </a:r>
            <a:r>
              <a:rPr lang="en-US" sz="1400" i="1">
                <a:solidFill>
                  <a:srgbClr val="000000"/>
                </a:solidFill>
              </a:rPr>
              <a:t>over 10,000 international students graduate from MA universities with STEM degrees each year</a:t>
            </a:r>
          </a:p>
          <a:p>
            <a:pPr marL="226800" lvl="1" indent="-151200">
              <a:buClr>
                <a:srgbClr val="00269E"/>
              </a:buClr>
              <a:buFont typeface="Trebuchet MS" panose="020B0603020202020204" pitchFamily="34" charset="0"/>
              <a:buChar char="•"/>
              <a:defRPr/>
            </a:pPr>
            <a:endParaRPr lang="en-US" sz="1400">
              <a:solidFill>
                <a:srgbClr val="000000"/>
              </a:solidFill>
            </a:endParaRPr>
          </a:p>
          <a:p>
            <a:pPr marL="226800" lvl="1" indent="-151200">
              <a:buClr>
                <a:srgbClr val="00269E"/>
              </a:buClr>
              <a:buFont typeface="Trebuchet MS" panose="020B0603020202020204" pitchFamily="34" charset="0"/>
              <a:buChar char="•"/>
              <a:defRPr/>
            </a:pPr>
            <a:r>
              <a:rPr lang="en-US" sz="1400">
                <a:solidFill>
                  <a:srgbClr val="000000"/>
                </a:solidFill>
              </a:rPr>
              <a:t>Diversity – </a:t>
            </a:r>
            <a:r>
              <a:rPr lang="en-US" sz="1400" i="1">
                <a:solidFill>
                  <a:srgbClr val="000000"/>
                </a:solidFill>
              </a:rPr>
              <a:t>international graduates bring unique perspectives and experiences to the workplace</a:t>
            </a:r>
            <a:endParaRPr lang="en-US" sz="1400">
              <a:solidFill>
                <a:srgbClr val="000000"/>
              </a:solidFill>
            </a:endParaRPr>
          </a:p>
          <a:p>
            <a:pPr marL="226800" lvl="1" indent="-151200">
              <a:buClr>
                <a:srgbClr val="00269E"/>
              </a:buClr>
              <a:buFont typeface="Trebuchet MS" panose="020B0603020202020204" pitchFamily="34" charset="0"/>
              <a:buChar char="•"/>
              <a:defRPr/>
            </a:pPr>
            <a:endParaRPr lang="en-US" sz="1400">
              <a:solidFill>
                <a:srgbClr val="000000"/>
              </a:solidFill>
            </a:endParaRPr>
          </a:p>
          <a:p>
            <a:pPr marL="226800" lvl="1" indent="-151200">
              <a:buClr>
                <a:srgbClr val="00269E"/>
              </a:buClr>
              <a:buFont typeface="Trebuchet MS" panose="020B0603020202020204" pitchFamily="34" charset="0"/>
              <a:buChar char="•"/>
              <a:defRPr/>
            </a:pPr>
            <a:r>
              <a:rPr lang="en-US" sz="1400">
                <a:solidFill>
                  <a:srgbClr val="000000"/>
                </a:solidFill>
              </a:rPr>
              <a:t>Global expertise – </a:t>
            </a:r>
            <a:r>
              <a:rPr lang="en-US" sz="1400" i="1">
                <a:solidFill>
                  <a:srgbClr val="000000"/>
                </a:solidFill>
              </a:rPr>
              <a:t>international graduates can accelerate business success among diverse customer groups</a:t>
            </a:r>
            <a:endParaRPr lang="en-US" sz="1400">
              <a:solidFill>
                <a:srgbClr val="000000"/>
              </a:solidFill>
            </a:endParaRPr>
          </a:p>
        </p:txBody>
      </p:sp>
      <p:graphicFrame>
        <p:nvGraphicFramePr>
          <p:cNvPr id="14" name="Table 6">
            <a:extLst>
              <a:ext uri="{FF2B5EF4-FFF2-40B4-BE49-F238E27FC236}">
                <a16:creationId xmlns:a16="http://schemas.microsoft.com/office/drawing/2014/main" id="{EA02FE6C-9612-4E3F-A76F-49A13A12A52A}"/>
              </a:ext>
            </a:extLst>
          </p:cNvPr>
          <p:cNvGraphicFramePr>
            <a:graphicFrameLocks noGrp="1"/>
          </p:cNvGraphicFramePr>
          <p:nvPr>
            <p:extLst>
              <p:ext uri="{D42A27DB-BD31-4B8C-83A1-F6EECF244321}">
                <p14:modId xmlns:p14="http://schemas.microsoft.com/office/powerpoint/2010/main" val="4284726966"/>
              </p:ext>
            </p:extLst>
          </p:nvPr>
        </p:nvGraphicFramePr>
        <p:xfrm>
          <a:off x="441418" y="1456658"/>
          <a:ext cx="11135755" cy="1249680"/>
        </p:xfrm>
        <a:graphic>
          <a:graphicData uri="http://schemas.openxmlformats.org/drawingml/2006/table">
            <a:tbl>
              <a:tblPr firstRow="1" bandRow="1">
                <a:tableStyleId>{2D5ABB26-0587-4C30-8999-92F81FD0307C}</a:tableStyleId>
              </a:tblPr>
              <a:tblGrid>
                <a:gridCol w="1794886">
                  <a:extLst>
                    <a:ext uri="{9D8B030D-6E8A-4147-A177-3AD203B41FA5}">
                      <a16:colId xmlns:a16="http://schemas.microsoft.com/office/drawing/2014/main" val="4158732519"/>
                    </a:ext>
                  </a:extLst>
                </a:gridCol>
                <a:gridCol w="9340869">
                  <a:extLst>
                    <a:ext uri="{9D8B030D-6E8A-4147-A177-3AD203B41FA5}">
                      <a16:colId xmlns:a16="http://schemas.microsoft.com/office/drawing/2014/main" val="217655520"/>
                    </a:ext>
                  </a:extLst>
                </a:gridCol>
              </a:tblGrid>
              <a:tr h="7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Key steps </a:t>
                      </a:r>
                    </a:p>
                  </a:txBody>
                  <a:tcPr>
                    <a:lnB w="12700" cap="flat" cmpd="sng" algn="ctr">
                      <a:solidFill>
                        <a:schemeClr val="accent5"/>
                      </a:solidFill>
                      <a:prstDash val="solid"/>
                      <a:round/>
                      <a:headEnd type="none" w="med" len="med"/>
                      <a:tailEnd type="none" w="med" len="med"/>
                    </a:lnB>
                  </a:tcPr>
                </a:tc>
                <a:tc>
                  <a:txBody>
                    <a:bodyPr/>
                    <a:lstStyle/>
                    <a:p>
                      <a:pPr marL="0" lvl="0" indent="0" algn="l" defTabSz="914400" rtl="0" eaLnBrk="1" latinLnBrk="0" hangingPunct="1">
                        <a:lnSpc>
                          <a:spcPct val="100000"/>
                        </a:lnSpc>
                        <a:spcAft>
                          <a:spcPts val="0"/>
                        </a:spcAft>
                        <a:buClrTx/>
                        <a:buFont typeface="Trebuchet MS" panose="020B0603020202020204" pitchFamily="34" charset="0"/>
                        <a:buChar char="​"/>
                      </a:pPr>
                      <a:r>
                        <a:rPr lang="sv-SE" sz="1400" b="0" i="0" u="sng" kern="1200">
                          <a:solidFill>
                            <a:srgbClr val="000000"/>
                          </a:solidFill>
                          <a:latin typeface="+mn-lt"/>
                          <a:ea typeface="+mn-ea"/>
                          <a:cs typeface="+mn-cs"/>
                        </a:rPr>
                        <a:t>Goal</a:t>
                      </a:r>
                      <a:r>
                        <a:rPr lang="sv-SE" sz="1400" b="0" i="0" kern="1200">
                          <a:solidFill>
                            <a:srgbClr val="000000"/>
                          </a:solidFill>
                          <a:latin typeface="+mn-lt"/>
                          <a:ea typeface="+mn-ea"/>
                          <a:cs typeface="+mn-cs"/>
                        </a:rPr>
                        <a:t>: Connect employers to MA's international student talent pool</a:t>
                      </a:r>
                      <a:endParaRPr lang="sv-SE" sz="1400" b="0" i="1" kern="1200">
                        <a:solidFill>
                          <a:srgbClr val="000000"/>
                        </a:solidFill>
                        <a:latin typeface="+mn-lt"/>
                        <a:ea typeface="+mn-ea"/>
                        <a:cs typeface="+mn-cs"/>
                      </a:endParaRP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Educate employers about int. student/graduate hiring using these guidebook materials</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Discuss current hiring practices and identify open positions that could be a good fit for international candidates</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Connect employers to unversity partners and/or refer interested employers to other companies that already hire international candidates and can offer additional guidance</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endParaRPr lang="sv-SE" sz="600" b="0" i="1" kern="1200">
                        <a:solidFill>
                          <a:srgbClr val="000000"/>
                        </a:solidFill>
                        <a:latin typeface="+mn-lt"/>
                        <a:ea typeface="+mn-ea"/>
                        <a:cs typeface="+mn-cs"/>
                      </a:endParaRPr>
                    </a:p>
                  </a:txBody>
                  <a:tcP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180309823"/>
                  </a:ext>
                </a:extLst>
              </a:tr>
            </a:tbl>
          </a:graphicData>
        </a:graphic>
      </p:graphicFrame>
      <p:sp>
        <p:nvSpPr>
          <p:cNvPr id="18" name="ee4pFootnotes">
            <a:extLst>
              <a:ext uri="{FF2B5EF4-FFF2-40B4-BE49-F238E27FC236}">
                <a16:creationId xmlns:a16="http://schemas.microsoft.com/office/drawing/2014/main" id="{2792B81D-8830-453B-87CD-EBC353F25E40}"/>
              </a:ext>
            </a:extLst>
          </p:cNvPr>
          <p:cNvSpPr>
            <a:spLocks noChangeArrowheads="1"/>
          </p:cNvSpPr>
          <p:nvPr/>
        </p:nvSpPr>
        <p:spPr bwMode="auto">
          <a:xfrm>
            <a:off x="447675" y="6538414"/>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 ; </a:t>
            </a:r>
            <a:r>
              <a:rPr lang="en-US" sz="1000">
                <a:solidFill>
                  <a:srgbClr val="7F7F7F"/>
                </a:solidFill>
                <a:sym typeface="+mn-lt"/>
              </a:rPr>
              <a:t>Sources: </a:t>
            </a:r>
            <a:r>
              <a:rPr lang="en-US" sz="1000" err="1">
                <a:solidFill>
                  <a:srgbClr val="7F7F7F"/>
                </a:solidFill>
                <a:sym typeface="+mn-lt"/>
                <a:hlinkClick r:id="rId7">
                  <a:extLst>
                    <a:ext uri="{A12FA001-AC4F-418D-AE19-62706E023703}">
                      <ahyp:hlinkClr xmlns:ahyp="http://schemas.microsoft.com/office/drawing/2018/hyperlinkcolor" val="tx"/>
                    </a:ext>
                  </a:extLst>
                </a:hlinkClick>
              </a:rPr>
              <a:t>Interstride</a:t>
            </a:r>
            <a:r>
              <a:rPr lang="en-US" sz="1000">
                <a:solidFill>
                  <a:srgbClr val="7F7F7F"/>
                </a:solidFill>
                <a:sym typeface="+mn-lt"/>
                <a:hlinkClick r:id="rId7">
                  <a:extLst>
                    <a:ext uri="{A12FA001-AC4F-418D-AE19-62706E023703}">
                      <ahyp:hlinkClr xmlns:ahyp="http://schemas.microsoft.com/office/drawing/2018/hyperlinkcolor" val="tx"/>
                    </a:ext>
                  </a:extLst>
                </a:hlinkClick>
              </a:rPr>
              <a:t> Report</a:t>
            </a:r>
            <a:r>
              <a:rPr lang="en-US" sz="1000">
                <a:solidFill>
                  <a:srgbClr val="7F7F7F"/>
                </a:solidFill>
                <a:sym typeface="+mn-lt"/>
              </a:rPr>
              <a:t> 2022, </a:t>
            </a:r>
            <a:r>
              <a:rPr lang="en-US" sz="1000" err="1">
                <a:solidFill>
                  <a:srgbClr val="7F7F7F"/>
                </a:solidFill>
                <a:sym typeface="+mn-lt"/>
              </a:rPr>
              <a:t>IPEDS</a:t>
            </a:r>
            <a:r>
              <a:rPr lang="en-US" sz="1000">
                <a:solidFill>
                  <a:srgbClr val="7F7F7F"/>
                </a:solidFill>
                <a:sym typeface="+mn-lt"/>
              </a:rPr>
              <a:t>    Notes: see following page for deep dive on visa types</a:t>
            </a:r>
          </a:p>
        </p:txBody>
      </p:sp>
      <p:sp>
        <p:nvSpPr>
          <p:cNvPr id="11" name="NavigationTriangle">
            <a:extLst>
              <a:ext uri="{FF2B5EF4-FFF2-40B4-BE49-F238E27FC236}">
                <a16:creationId xmlns:a16="http://schemas.microsoft.com/office/drawing/2014/main" id="{5A9BF634-B591-4773-B361-85B5733429C3}"/>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6" name="NavigationIcon">
            <a:extLst>
              <a:ext uri="{FF2B5EF4-FFF2-40B4-BE49-F238E27FC236}">
                <a16:creationId xmlns:a16="http://schemas.microsoft.com/office/drawing/2014/main" id="{203D9156-B189-4623-9EC5-72601A9F7D9C}"/>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5D</a:t>
            </a:r>
          </a:p>
        </p:txBody>
      </p:sp>
      <p:sp>
        <p:nvSpPr>
          <p:cNvPr id="17" name="Textfeld 1">
            <a:extLst>
              <a:ext uri="{FF2B5EF4-FFF2-40B4-BE49-F238E27FC236}">
                <a16:creationId xmlns:a16="http://schemas.microsoft.com/office/drawing/2014/main" id="{20751917-0811-45F8-A452-3473F7EA0586}"/>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139833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D9F1D4-C4B9-4DB3-84B5-CAFDD35583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2" name="Object 1" hidden="1">
                        <a:extLst>
                          <a:ext uri="{FF2B5EF4-FFF2-40B4-BE49-F238E27FC236}">
                            <a16:creationId xmlns:a16="http://schemas.microsoft.com/office/drawing/2014/main" id="{42D9F1D4-C4B9-4DB3-84B5-CAFDD35583C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EE214DC5-FE0D-4764-A900-529C79CABBA3}"/>
              </a:ext>
            </a:extLst>
          </p:cNvPr>
          <p:cNvSpPr/>
          <p:nvPr/>
        </p:nvSpPr>
        <p:spPr>
          <a:xfrm>
            <a:off x="447675" y="6420121"/>
            <a:ext cx="11114325" cy="133079"/>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4" name="Text Placeholder 3">
            <a:extLst>
              <a:ext uri="{FF2B5EF4-FFF2-40B4-BE49-F238E27FC236}">
                <a16:creationId xmlns:a16="http://schemas.microsoft.com/office/drawing/2014/main" id="{EECDA3A1-1338-4DB3-8413-757C3485A1E6}"/>
              </a:ext>
            </a:extLst>
          </p:cNvPr>
          <p:cNvSpPr>
            <a:spLocks noGrp="1"/>
          </p:cNvSpPr>
          <p:nvPr>
            <p:ph type="body" sz="quarter" idx="11"/>
          </p:nvPr>
        </p:nvSpPr>
        <p:spPr/>
        <p:txBody>
          <a:bodyPr/>
          <a:lstStyle/>
          <a:p>
            <a:r>
              <a:rPr lang="en-US"/>
              <a:t>Overview of sponsoring international students (called foreign nationals: "FN")</a:t>
            </a:r>
          </a:p>
        </p:txBody>
      </p:sp>
      <p:graphicFrame>
        <p:nvGraphicFramePr>
          <p:cNvPr id="28" name="Table 28">
            <a:extLst>
              <a:ext uri="{FF2B5EF4-FFF2-40B4-BE49-F238E27FC236}">
                <a16:creationId xmlns:a16="http://schemas.microsoft.com/office/drawing/2014/main" id="{7EBB71B4-CD03-4AD6-AC82-BAF230887E1C}"/>
              </a:ext>
            </a:extLst>
          </p:cNvPr>
          <p:cNvGraphicFramePr>
            <a:graphicFrameLocks noGrp="1"/>
          </p:cNvGraphicFramePr>
          <p:nvPr/>
        </p:nvGraphicFramePr>
        <p:xfrm>
          <a:off x="629400" y="1471615"/>
          <a:ext cx="10933202" cy="4809112"/>
        </p:xfrm>
        <a:graphic>
          <a:graphicData uri="http://schemas.openxmlformats.org/drawingml/2006/table">
            <a:tbl>
              <a:tblPr firstRow="1">
                <a:tableStyleId>{2D5ABB26-0587-4C30-8999-92F81FD0307C}</a:tableStyleId>
              </a:tblPr>
              <a:tblGrid>
                <a:gridCol w="1204942">
                  <a:extLst>
                    <a:ext uri="{9D8B030D-6E8A-4147-A177-3AD203B41FA5}">
                      <a16:colId xmlns:a16="http://schemas.microsoft.com/office/drawing/2014/main" val="3242946428"/>
                    </a:ext>
                  </a:extLst>
                </a:gridCol>
                <a:gridCol w="2432065">
                  <a:extLst>
                    <a:ext uri="{9D8B030D-6E8A-4147-A177-3AD203B41FA5}">
                      <a16:colId xmlns:a16="http://schemas.microsoft.com/office/drawing/2014/main" val="1125328236"/>
                    </a:ext>
                  </a:extLst>
                </a:gridCol>
                <a:gridCol w="2432065">
                  <a:extLst>
                    <a:ext uri="{9D8B030D-6E8A-4147-A177-3AD203B41FA5}">
                      <a16:colId xmlns:a16="http://schemas.microsoft.com/office/drawing/2014/main" val="3819731376"/>
                    </a:ext>
                  </a:extLst>
                </a:gridCol>
                <a:gridCol w="2432065">
                  <a:extLst>
                    <a:ext uri="{9D8B030D-6E8A-4147-A177-3AD203B41FA5}">
                      <a16:colId xmlns:a16="http://schemas.microsoft.com/office/drawing/2014/main" val="1912723749"/>
                    </a:ext>
                  </a:extLst>
                </a:gridCol>
                <a:gridCol w="2432065">
                  <a:extLst>
                    <a:ext uri="{9D8B030D-6E8A-4147-A177-3AD203B41FA5}">
                      <a16:colId xmlns:a16="http://schemas.microsoft.com/office/drawing/2014/main" val="2810472627"/>
                    </a:ext>
                  </a:extLst>
                </a:gridCol>
              </a:tblGrid>
              <a:tr h="265579">
                <a:tc>
                  <a:txBody>
                    <a:bodyPr/>
                    <a:lstStyle/>
                    <a:p>
                      <a:pPr marL="0" lvl="0" indent="0" algn="l" rtl="0" fontAlgn="base" hangingPunct="1">
                        <a:lnSpc>
                          <a:spcPct val="100000"/>
                        </a:lnSpc>
                        <a:spcBef>
                          <a:spcPct val="0"/>
                        </a:spcBef>
                        <a:spcAft>
                          <a:spcPct val="0"/>
                        </a:spcAft>
                      </a:pPr>
                      <a:endParaRPr lang="en-US" sz="1100" b="0" i="0" u="none">
                        <a:solidFill>
                          <a:schemeClr val="tx2"/>
                        </a:solidFill>
                        <a:latin typeface="Trebuchet MS" panose="020B0603020202020204" pitchFamily="34" charset="0"/>
                      </a:endParaRPr>
                    </a:p>
                  </a:txBody>
                  <a:tcPr marL="27432" marR="27432" marT="18288" marB="18288" anchor="b">
                    <a:lnB w="9525">
                      <a:solidFill>
                        <a:srgbClr val="9A9A9A"/>
                      </a:solidFill>
                      <a:prstDash val="solid"/>
                    </a:lnB>
                  </a:tcPr>
                </a:tc>
                <a:tc>
                  <a:txBody>
                    <a:bodyPr/>
                    <a:lstStyle/>
                    <a:p>
                      <a:pPr marL="0" lvl="0" indent="0" algn="l" rtl="0" fontAlgn="base" hangingPunct="1">
                        <a:lnSpc>
                          <a:spcPct val="100000"/>
                        </a:lnSpc>
                        <a:spcBef>
                          <a:spcPct val="0"/>
                        </a:spcBef>
                        <a:spcAft>
                          <a:spcPct val="0"/>
                        </a:spcAft>
                      </a:pPr>
                      <a:r>
                        <a:rPr lang="en-US" sz="1100" b="0" i="0" u="none">
                          <a:solidFill>
                            <a:schemeClr val="tx2"/>
                          </a:solidFill>
                          <a:latin typeface="Trebuchet MS" panose="020B0603020202020204" pitchFamily="34" charset="0"/>
                        </a:rPr>
                        <a:t>F-1/OPT</a:t>
                      </a:r>
                    </a:p>
                  </a:txBody>
                  <a:tcPr marL="27432" marR="27432" marT="18288" marB="18288" anchor="b">
                    <a:lnB w="9525" cap="flat" cmpd="sng" algn="ctr">
                      <a:solidFill>
                        <a:srgbClr val="9A9A9A"/>
                      </a:solidFill>
                      <a:prstDash val="solid"/>
                      <a:round/>
                      <a:headEnd type="none" w="med" len="med"/>
                      <a:tailEnd type="none" w="med" len="med"/>
                    </a:lnB>
                  </a:tcPr>
                </a:tc>
                <a:tc>
                  <a:txBody>
                    <a:bodyPr/>
                    <a:lstStyle/>
                    <a:p>
                      <a:pPr marL="0" lvl="0" indent="0" algn="l" rtl="0" fontAlgn="base" hangingPunct="1">
                        <a:lnSpc>
                          <a:spcPct val="100000"/>
                        </a:lnSpc>
                        <a:spcBef>
                          <a:spcPct val="0"/>
                        </a:spcBef>
                        <a:spcAft>
                          <a:spcPct val="0"/>
                        </a:spcAft>
                      </a:pPr>
                      <a:r>
                        <a:rPr lang="en-US" sz="1100" b="0" i="0" u="none">
                          <a:solidFill>
                            <a:schemeClr val="tx2"/>
                          </a:solidFill>
                          <a:latin typeface="Trebuchet MS" panose="020B0603020202020204" pitchFamily="34" charset="0"/>
                        </a:rPr>
                        <a:t>H-1B</a:t>
                      </a:r>
                    </a:p>
                  </a:txBody>
                  <a:tcPr marL="27432" marR="27432" marT="18288" marB="18288" anchor="b">
                    <a:lnB w="9525">
                      <a:solidFill>
                        <a:srgbClr val="9A9A9A"/>
                      </a:solidFill>
                      <a:prstDash val="solid"/>
                    </a:lnB>
                  </a:tcPr>
                </a:tc>
                <a:tc>
                  <a:txBody>
                    <a:bodyPr/>
                    <a:lstStyle/>
                    <a:p>
                      <a:pPr marL="0" lvl="0" indent="0" algn="l" rtl="0" fontAlgn="base" hangingPunct="1">
                        <a:lnSpc>
                          <a:spcPct val="100000"/>
                        </a:lnSpc>
                        <a:spcBef>
                          <a:spcPct val="0"/>
                        </a:spcBef>
                        <a:spcAft>
                          <a:spcPct val="0"/>
                        </a:spcAft>
                      </a:pPr>
                      <a:r>
                        <a:rPr lang="en-US" sz="1100" b="0" i="0" u="none">
                          <a:solidFill>
                            <a:schemeClr val="tx2"/>
                          </a:solidFill>
                          <a:latin typeface="Trebuchet MS" panose="020B0603020202020204" pitchFamily="34" charset="0"/>
                        </a:rPr>
                        <a:t>H-2B</a:t>
                      </a:r>
                    </a:p>
                  </a:txBody>
                  <a:tcPr marL="27432" marR="27432" marT="18288" marB="18288" anchor="b">
                    <a:lnB w="9525">
                      <a:solidFill>
                        <a:srgbClr val="9A9A9A"/>
                      </a:solidFill>
                      <a:prstDash val="solid"/>
                    </a:lnB>
                  </a:tcPr>
                </a:tc>
                <a:tc>
                  <a:txBody>
                    <a:bodyPr/>
                    <a:lstStyle/>
                    <a:p>
                      <a:pPr marL="0" lvl="0" indent="0" algn="l" rtl="0" fontAlgn="base" hangingPunct="1">
                        <a:lnSpc>
                          <a:spcPct val="100000"/>
                        </a:lnSpc>
                        <a:spcBef>
                          <a:spcPct val="0"/>
                        </a:spcBef>
                        <a:spcAft>
                          <a:spcPct val="0"/>
                        </a:spcAft>
                      </a:pPr>
                      <a:r>
                        <a:rPr lang="en-US" sz="1100" b="0" i="0" u="none">
                          <a:solidFill>
                            <a:schemeClr val="tx2"/>
                          </a:solidFill>
                          <a:latin typeface="Trebuchet MS" panose="020B0603020202020204" pitchFamily="34" charset="0"/>
                        </a:rPr>
                        <a:t>TN</a:t>
                      </a:r>
                    </a:p>
                  </a:txBody>
                  <a:tcPr marL="27432" marR="27432" marT="18288" marB="18288" anchor="b">
                    <a:lnB w="9525">
                      <a:solidFill>
                        <a:srgbClr val="9A9A9A"/>
                      </a:solidFill>
                      <a:prstDash val="solid"/>
                    </a:lnB>
                  </a:tcPr>
                </a:tc>
                <a:extLst>
                  <a:ext uri="{0D108BD9-81ED-4DB2-BD59-A6C34878D82A}">
                    <a16:rowId xmlns:a16="http://schemas.microsoft.com/office/drawing/2014/main" val="649025843"/>
                  </a:ext>
                </a:extLst>
              </a:tr>
              <a:tr h="848637">
                <a:tc>
                  <a:txBody>
                    <a:bodyPr/>
                    <a:lstStyle/>
                    <a:p>
                      <a:pPr marL="0" indent="0" algn="l" rtl="0" fontAlgn="auto" hangingPunct="1">
                        <a:lnSpc>
                          <a:spcPct val="100000"/>
                        </a:lnSpc>
                        <a:spcBef>
                          <a:spcPts val="0"/>
                        </a:spcBef>
                        <a:spcAft>
                          <a:spcPts val="0"/>
                        </a:spcAft>
                      </a:pPr>
                      <a:r>
                        <a:rPr lang="en-US" sz="1100" b="1" i="0" u="none">
                          <a:solidFill>
                            <a:schemeClr val="tx1"/>
                          </a:solidFill>
                          <a:latin typeface="Trebuchet MS" panose="020B0603020202020204" pitchFamily="34" charset="0"/>
                        </a:rPr>
                        <a:t>Visa description</a:t>
                      </a:r>
                    </a:p>
                  </a:txBody>
                  <a:tcPr marL="27432" marR="27432" marT="18288" marB="18288">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is enrolled in a U.S. university</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can work on this visa for 1 year post graduation; 3 years if a STEM graduate</a:t>
                      </a:r>
                    </a:p>
                  </a:txBody>
                  <a:tcPr marL="27432" marR="27432" marT="18288" marB="18288">
                    <a:lnT w="9525" cap="flat" cmpd="sng" algn="ctr">
                      <a:solidFill>
                        <a:srgbClr val="9A9A9A"/>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Employer sponsors FN for a professional position which requires a specific type of degree</a:t>
                      </a:r>
                    </a:p>
                  </a:txBody>
                  <a:tcPr marL="27432" marR="27432" marT="18288" marB="18288">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Employer sponsors FN to fill a seasonal or one-time need</a:t>
                      </a:r>
                    </a:p>
                  </a:txBody>
                  <a:tcPr marL="27432" marR="27432" marT="18288" marB="18288">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is a citizen of Canada or Mexico</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Will be employed in the U.S. in a “professional occupation”</a:t>
                      </a:r>
                    </a:p>
                  </a:txBody>
                  <a:tcPr marL="27432" marR="27432" marT="18288" marB="18288">
                    <a:lnT w="9525">
                      <a:solidFill>
                        <a:srgbClr val="9A9A9A"/>
                      </a:solidFill>
                      <a:prstDash val="solid"/>
                    </a:lnT>
                    <a:lnB w="9525"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951274283"/>
                  </a:ext>
                </a:extLst>
              </a:tr>
              <a:tr h="1251008">
                <a:tc>
                  <a:txBody>
                    <a:bodyPr/>
                    <a:lstStyle/>
                    <a:p>
                      <a:pPr marL="0" indent="0" algn="l" rtl="0" fontAlgn="auto" hangingPunct="1">
                        <a:lnSpc>
                          <a:spcPct val="100000"/>
                        </a:lnSpc>
                        <a:spcBef>
                          <a:spcPts val="0"/>
                        </a:spcBef>
                        <a:spcAft>
                          <a:spcPts val="0"/>
                        </a:spcAft>
                      </a:pPr>
                      <a:r>
                        <a:rPr lang="en-US" sz="1100" b="1" i="0" u="none">
                          <a:solidFill>
                            <a:schemeClr val="tx1"/>
                          </a:solidFill>
                          <a:latin typeface="Trebuchet MS" panose="020B0603020202020204" pitchFamily="34" charset="0"/>
                        </a:rPr>
                        <a:t>Requirements</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Must work in field of study</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Position requires specific degree, FN possesses that degree</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Employer agrees to pay at least the “prevailing wage”</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U.S. employer has a need which is temporary, seasonal, or one–time</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Not enough U.S. workers to fill the need</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intends to remain in the U.S. for a temporary period</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is citizen of Canada or Mexico</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Position is listed in NAFTA as a “professional occupation”</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intends to remain in the U.S. for a temporary period</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065428758"/>
                  </a:ext>
                </a:extLst>
              </a:tr>
              <a:tr h="1049823">
                <a:tc>
                  <a:txBody>
                    <a:bodyPr/>
                    <a:lstStyle/>
                    <a:p>
                      <a:pPr marL="0" indent="0" algn="l" rtl="0" fontAlgn="auto" hangingPunct="1">
                        <a:lnSpc>
                          <a:spcPct val="100000"/>
                        </a:lnSpc>
                        <a:spcBef>
                          <a:spcPts val="0"/>
                        </a:spcBef>
                        <a:spcAft>
                          <a:spcPts val="0"/>
                        </a:spcAft>
                      </a:pPr>
                      <a:r>
                        <a:rPr lang="en-US" sz="1100" b="1" i="0" u="none">
                          <a:solidFill>
                            <a:schemeClr val="tx1"/>
                          </a:solidFill>
                          <a:latin typeface="Trebuchet MS" panose="020B0603020202020204" pitchFamily="34" charset="0"/>
                        </a:rPr>
                        <a:t>Employer role</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Low involvement</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Low, if any, cost</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High involvement</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Costs</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H-1B: $4K-$9K in legal and government fees</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Green card: $9K - $11K</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marR="0" lvl="1" indent="-18288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100" b="0" i="0" u="none">
                          <a:solidFill>
                            <a:srgbClr val="000000"/>
                          </a:solidFill>
                          <a:latin typeface="Arial" panose="020B0604020202020204" pitchFamily="34" charset="0"/>
                        </a:rPr>
                        <a:t>High involvement</a:t>
                      </a:r>
                    </a:p>
                    <a:p>
                      <a:pPr marL="182880" lvl="1" indent="-182880" algn="l" defTabSz="914400" rtl="0" eaLnBrk="1"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Costs</a:t>
                      </a:r>
                    </a:p>
                    <a:p>
                      <a:pPr marL="182880" lvl="1" indent="-182880" algn="l" defTabSz="914400" rtl="0" eaLnBrk="1"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Gov. filing fees: $475-$1,700</a:t>
                      </a:r>
                    </a:p>
                    <a:p>
                      <a:pPr marL="182880" lvl="1" indent="-182880" algn="l" defTabSz="914400" rtl="0" eaLnBrk="1"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Legal: $2,500-$5,000</a:t>
                      </a:r>
                    </a:p>
                    <a:p>
                      <a:pPr marL="182880" marR="0" lvl="1" indent="-18288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100" b="0" i="0" u="none">
                          <a:solidFill>
                            <a:srgbClr val="000000"/>
                          </a:solidFill>
                          <a:latin typeface="Arial" panose="020B0604020202020204" pitchFamily="34" charset="0"/>
                        </a:rPr>
                        <a:t>Cover FN’s travel &amp; visa costs</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Typically low involvement</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Costs</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Gov. filing fees: $50-$1,550</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Legal: ~$1,500-$3,000 (not </a:t>
                      </a:r>
                      <a:r>
                        <a:rPr lang="en-US" sz="1100" b="0" i="0" u="none" err="1">
                          <a:solidFill>
                            <a:srgbClr val="000000"/>
                          </a:solidFill>
                          <a:latin typeface="Arial" panose="020B0604020202020204" pitchFamily="34" charset="0"/>
                        </a:rPr>
                        <a:t>rqrd</a:t>
                      </a:r>
                      <a:r>
                        <a:rPr lang="en-US" sz="1100" b="0" i="0" u="none">
                          <a:solidFill>
                            <a:srgbClr val="000000"/>
                          </a:solidFill>
                          <a:latin typeface="Arial" panose="020B0604020202020204" pitchFamily="34" charset="0"/>
                        </a:rPr>
                        <a:t>. to be paid by employer</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763917054"/>
                  </a:ext>
                </a:extLst>
              </a:tr>
              <a:tr h="1394065">
                <a:tc>
                  <a:txBody>
                    <a:bodyPr/>
                    <a:lstStyle/>
                    <a:p>
                      <a:pPr marL="0" indent="0" algn="l" rtl="0" fontAlgn="auto" hangingPunct="1">
                        <a:lnSpc>
                          <a:spcPct val="100000"/>
                        </a:lnSpc>
                        <a:spcBef>
                          <a:spcPts val="0"/>
                        </a:spcBef>
                        <a:spcAft>
                          <a:spcPts val="0"/>
                        </a:spcAft>
                      </a:pPr>
                      <a:r>
                        <a:rPr lang="en-US" sz="1100" b="1" i="0" u="none">
                          <a:solidFill>
                            <a:schemeClr val="tx1"/>
                          </a:solidFill>
                          <a:latin typeface="Trebuchet MS" panose="020B0603020202020204" pitchFamily="34" charset="0"/>
                        </a:rPr>
                        <a:t>Additional considerations</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must request work authorization</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has 60 days to secure employer post graduation</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FN can work on OPT while their employer files for an H1-B visa</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Limit on # of H-1Bs available each yr.</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Lottery held to determine which </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applications to accept. </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May sponsor FN for permanent residency (“green card”)</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Employer must begin process 180 days prior to start date of need</a:t>
                      </a:r>
                    </a:p>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Typically maximum of 10 months</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tc>
                  <a:txBody>
                    <a:bodyPr/>
                    <a:lstStyle/>
                    <a:p>
                      <a:pPr marL="182880" lvl="1" indent="-182880" algn="l" defTabSz="914400" rtl="0" eaLnBrk="1" fontAlgn="auto" latinLnBrk="0" hangingPunct="1">
                        <a:lnSpc>
                          <a:spcPct val="100000"/>
                        </a:lnSpc>
                        <a:spcBef>
                          <a:spcPts val="0"/>
                        </a:spcBef>
                        <a:spcAft>
                          <a:spcPts val="0"/>
                        </a:spcAft>
                        <a:buClr>
                          <a:srgbClr val="00269E"/>
                        </a:buClr>
                        <a:buFont typeface="Trebuchet MS" panose="020B0603020202020204" pitchFamily="34" charset="0"/>
                        <a:buChar char="•"/>
                      </a:pPr>
                      <a:r>
                        <a:rPr lang="en-US" sz="1100" b="0" i="0" u="none">
                          <a:solidFill>
                            <a:srgbClr val="000000"/>
                          </a:solidFill>
                          <a:latin typeface="Arial" panose="020B0604020202020204" pitchFamily="34" charset="0"/>
                        </a:rPr>
                        <a:t>Initial 3-year period; may be approved in 3-year extensions</a:t>
                      </a:r>
                    </a:p>
                  </a:txBody>
                  <a:tcPr marL="27432" marR="27432" marT="18288" marB="18288">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715658934"/>
                  </a:ext>
                </a:extLst>
              </a:tr>
            </a:tbl>
          </a:graphicData>
        </a:graphic>
      </p:graphicFrame>
      <p:sp>
        <p:nvSpPr>
          <p:cNvPr id="9" name="ee4pFootnotes">
            <a:extLst>
              <a:ext uri="{FF2B5EF4-FFF2-40B4-BE49-F238E27FC236}">
                <a16:creationId xmlns:a16="http://schemas.microsoft.com/office/drawing/2014/main" id="{99AD487D-4B8E-40AF-AAA9-1B7D1F07DE39}"/>
              </a:ext>
            </a:extLst>
          </p:cNvPr>
          <p:cNvSpPr>
            <a:spLocks noChangeArrowheads="1"/>
          </p:cNvSpPr>
          <p:nvPr/>
        </p:nvSpPr>
        <p:spPr bwMode="auto">
          <a:xfrm>
            <a:off x="630000" y="6331317"/>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Source: St. Louis Mosaic Project</a:t>
            </a:r>
          </a:p>
          <a:p>
            <a:pPr>
              <a:lnSpc>
                <a:spcPct val="90000"/>
              </a:lnSpc>
            </a:pPr>
            <a:r>
              <a:rPr lang="en-US" sz="1000">
                <a:solidFill>
                  <a:srgbClr val="FF0000"/>
                </a:solidFill>
                <a:latin typeface="Trebuchet MS" panose="020B0603020202020204" pitchFamily="34" charset="0"/>
                <a:cs typeface="Arial" pitchFamily="34" charset="0"/>
              </a:rPr>
              <a:t>Note:</a:t>
            </a:r>
            <a:r>
              <a:rPr lang="en-US" sz="1000">
                <a:solidFill>
                  <a:schemeClr val="bg1">
                    <a:lumMod val="50000"/>
                  </a:schemeClr>
                </a:solidFill>
                <a:latin typeface="Trebuchet MS" panose="020B0603020202020204" pitchFamily="34" charset="0"/>
                <a:cs typeface="Arial" pitchFamily="34" charset="0"/>
              </a:rPr>
              <a:t> This information is intended to be general. It does not cover all requirements of the visa options, nor does it describe all possible visa options.; These are suggested steps to help navigate the employer engagement process</a:t>
            </a:r>
          </a:p>
        </p:txBody>
      </p:sp>
      <p:sp>
        <p:nvSpPr>
          <p:cNvPr id="6" name="NavigationTriangle">
            <a:extLst>
              <a:ext uri="{FF2B5EF4-FFF2-40B4-BE49-F238E27FC236}">
                <a16:creationId xmlns:a16="http://schemas.microsoft.com/office/drawing/2014/main" id="{C4635F08-CFBA-43ED-8B9D-1092A4D3BE15}"/>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7" name="NavigationIcon">
            <a:extLst>
              <a:ext uri="{FF2B5EF4-FFF2-40B4-BE49-F238E27FC236}">
                <a16:creationId xmlns:a16="http://schemas.microsoft.com/office/drawing/2014/main" id="{DFFB4E0C-15EA-42EE-B153-64330E04A1A6}"/>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5D</a:t>
            </a:r>
          </a:p>
        </p:txBody>
      </p:sp>
      <p:sp>
        <p:nvSpPr>
          <p:cNvPr id="10" name="Title 9">
            <a:extLst>
              <a:ext uri="{FF2B5EF4-FFF2-40B4-BE49-F238E27FC236}">
                <a16:creationId xmlns:a16="http://schemas.microsoft.com/office/drawing/2014/main" id="{F5FB22DC-AE12-4465-8A08-DEABE23510F2}"/>
              </a:ext>
            </a:extLst>
          </p:cNvPr>
          <p:cNvSpPr>
            <a:spLocks noGrp="1"/>
          </p:cNvSpPr>
          <p:nvPr>
            <p:ph type="title"/>
          </p:nvPr>
        </p:nvSpPr>
        <p:spPr/>
        <p:txBody>
          <a:bodyPr vert="horz"/>
          <a:lstStyle/>
          <a:p>
            <a:r>
              <a:rPr lang="en-US"/>
              <a:t>Deep dive on Hiring International Workers (II/II)</a:t>
            </a:r>
          </a:p>
        </p:txBody>
      </p:sp>
      <p:sp>
        <p:nvSpPr>
          <p:cNvPr id="11" name="Rectangle 10">
            <a:extLst>
              <a:ext uri="{FF2B5EF4-FFF2-40B4-BE49-F238E27FC236}">
                <a16:creationId xmlns:a16="http://schemas.microsoft.com/office/drawing/2014/main" id="{72681C70-3C4F-4761-BFC4-6DB754A58427}"/>
              </a:ext>
            </a:extLst>
          </p:cNvPr>
          <p:cNvSpPr/>
          <p:nvPr/>
        </p:nvSpPr>
        <p:spPr>
          <a:xfrm>
            <a:off x="1745673" y="1394691"/>
            <a:ext cx="2512291" cy="4881510"/>
          </a:xfrm>
          <a:prstGeom prst="rect">
            <a:avLst/>
          </a:prstGeom>
          <a:noFill/>
          <a:ln w="28575" cap="rnd" cmpd="sng" algn="ctr">
            <a:solidFill>
              <a:srgbClr val="00269E"/>
            </a:solidFill>
            <a:prstDash val="solid"/>
            <a:round/>
            <a:headEnd type="none" w="med" len="med"/>
            <a:tailEnd type="none" w="med" len="med"/>
          </a:ln>
          <a:extLst>
            <a:ext uri="{909E8E84-426E-40DD-AFC4-6F175D3DCCD1}">
              <a14:hiddenFill xmlns:a14="http://schemas.microsoft.com/office/drawing/2010/main">
                <a:solidFill>
                  <a:srgbClr val="00269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Rectangle 11">
            <a:extLst>
              <a:ext uri="{FF2B5EF4-FFF2-40B4-BE49-F238E27FC236}">
                <a16:creationId xmlns:a16="http://schemas.microsoft.com/office/drawing/2014/main" id="{2969F518-1D39-4DB1-8CB2-9E67956E03C9}"/>
              </a:ext>
            </a:extLst>
          </p:cNvPr>
          <p:cNvSpPr/>
          <p:nvPr/>
        </p:nvSpPr>
        <p:spPr>
          <a:xfrm>
            <a:off x="2341418" y="1295058"/>
            <a:ext cx="1320800" cy="187631"/>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Opportunity</a:t>
            </a:r>
          </a:p>
        </p:txBody>
      </p:sp>
    </p:spTree>
    <p:extLst>
      <p:ext uri="{BB962C8B-B14F-4D97-AF65-F5344CB8AC3E}">
        <p14:creationId xmlns:p14="http://schemas.microsoft.com/office/powerpoint/2010/main" val="3685506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420660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6. What support options are available for future pipeline needs?</a:t>
            </a:r>
          </a:p>
        </p:txBody>
      </p:sp>
      <p:sp>
        <p:nvSpPr>
          <p:cNvPr id="4" name="Textfeld 1">
            <a:extLst>
              <a:ext uri="{FF2B5EF4-FFF2-40B4-BE49-F238E27FC236}">
                <a16:creationId xmlns:a16="http://schemas.microsoft.com/office/drawing/2014/main" id="{A9971C53-FD14-4610-9E5F-9D5DE23A0A3A}"/>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482338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91E1F5-4C40-49C9-8107-EF06ED53A7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6" name="Object 5" hidden="1">
                        <a:extLst>
                          <a:ext uri="{FF2B5EF4-FFF2-40B4-BE49-F238E27FC236}">
                            <a16:creationId xmlns:a16="http://schemas.microsoft.com/office/drawing/2014/main" id="{3591E1F5-4C40-49C9-8107-EF06ED53A7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26B195B-4B9B-4571-8298-F33E65DA2133}"/>
              </a:ext>
            </a:extLst>
          </p:cNvPr>
          <p:cNvSpPr>
            <a:spLocks noGrp="1"/>
          </p:cNvSpPr>
          <p:nvPr>
            <p:ph type="title"/>
          </p:nvPr>
        </p:nvSpPr>
        <p:spPr/>
        <p:txBody>
          <a:bodyPr vert="horz"/>
          <a:lstStyle/>
          <a:p>
            <a:r>
              <a:rPr lang="en-US" sz="2400"/>
              <a:t>Five support options exist for future pipeline hiring needs</a:t>
            </a:r>
          </a:p>
        </p:txBody>
      </p:sp>
      <p:sp>
        <p:nvSpPr>
          <p:cNvPr id="5" name="Text Placeholder 4">
            <a:extLst>
              <a:ext uri="{FF2B5EF4-FFF2-40B4-BE49-F238E27FC236}">
                <a16:creationId xmlns:a16="http://schemas.microsoft.com/office/drawing/2014/main" id="{3F51599E-D304-4266-A887-AAD7F8C3B0AD}"/>
              </a:ext>
            </a:extLst>
          </p:cNvPr>
          <p:cNvSpPr>
            <a:spLocks noGrp="1"/>
          </p:cNvSpPr>
          <p:nvPr>
            <p:ph type="body" sz="quarter" idx="11"/>
          </p:nvPr>
        </p:nvSpPr>
        <p:spPr/>
        <p:txBody>
          <a:bodyPr/>
          <a:lstStyle/>
          <a:p>
            <a:endParaRPr lang="en-US"/>
          </a:p>
        </p:txBody>
      </p:sp>
      <p:graphicFrame>
        <p:nvGraphicFramePr>
          <p:cNvPr id="16" name="Table 15">
            <a:extLst>
              <a:ext uri="{FF2B5EF4-FFF2-40B4-BE49-F238E27FC236}">
                <a16:creationId xmlns:a16="http://schemas.microsoft.com/office/drawing/2014/main" id="{8E374F47-ABEC-444B-B9D7-6C5247148733}"/>
              </a:ext>
            </a:extLst>
          </p:cNvPr>
          <p:cNvGraphicFramePr>
            <a:graphicFrameLocks noGrp="1"/>
          </p:cNvGraphicFramePr>
          <p:nvPr>
            <p:extLst>
              <p:ext uri="{D42A27DB-BD31-4B8C-83A1-F6EECF244321}">
                <p14:modId xmlns:p14="http://schemas.microsoft.com/office/powerpoint/2010/main" val="1406225058"/>
              </p:ext>
            </p:extLst>
          </p:nvPr>
        </p:nvGraphicFramePr>
        <p:xfrm>
          <a:off x="431478" y="1792773"/>
          <a:ext cx="11129903" cy="4696993"/>
        </p:xfrm>
        <a:graphic>
          <a:graphicData uri="http://schemas.openxmlformats.org/drawingml/2006/table">
            <a:tbl>
              <a:tblPr/>
              <a:tblGrid>
                <a:gridCol w="334847">
                  <a:extLst>
                    <a:ext uri="{9D8B030D-6E8A-4147-A177-3AD203B41FA5}">
                      <a16:colId xmlns:a16="http://schemas.microsoft.com/office/drawing/2014/main" val="1780798550"/>
                    </a:ext>
                  </a:extLst>
                </a:gridCol>
                <a:gridCol w="2370280">
                  <a:extLst>
                    <a:ext uri="{9D8B030D-6E8A-4147-A177-3AD203B41FA5}">
                      <a16:colId xmlns:a16="http://schemas.microsoft.com/office/drawing/2014/main" val="4020785875"/>
                    </a:ext>
                  </a:extLst>
                </a:gridCol>
                <a:gridCol w="2106194">
                  <a:extLst>
                    <a:ext uri="{9D8B030D-6E8A-4147-A177-3AD203B41FA5}">
                      <a16:colId xmlns:a16="http://schemas.microsoft.com/office/drawing/2014/main" val="4048477009"/>
                    </a:ext>
                  </a:extLst>
                </a:gridCol>
                <a:gridCol w="2106194">
                  <a:extLst>
                    <a:ext uri="{9D8B030D-6E8A-4147-A177-3AD203B41FA5}">
                      <a16:colId xmlns:a16="http://schemas.microsoft.com/office/drawing/2014/main" val="1714640678"/>
                    </a:ext>
                  </a:extLst>
                </a:gridCol>
                <a:gridCol w="2106194">
                  <a:extLst>
                    <a:ext uri="{9D8B030D-6E8A-4147-A177-3AD203B41FA5}">
                      <a16:colId xmlns:a16="http://schemas.microsoft.com/office/drawing/2014/main" val="3937952891"/>
                    </a:ext>
                  </a:extLst>
                </a:gridCol>
                <a:gridCol w="2106194">
                  <a:extLst>
                    <a:ext uri="{9D8B030D-6E8A-4147-A177-3AD203B41FA5}">
                      <a16:colId xmlns:a16="http://schemas.microsoft.com/office/drawing/2014/main" val="3188029184"/>
                    </a:ext>
                  </a:extLst>
                </a:gridCol>
              </a:tblGrid>
              <a:tr h="227759">
                <a:tc>
                  <a:txBody>
                    <a:bodyPr/>
                    <a:lstStyle/>
                    <a:p>
                      <a:pPr marL="91440" algn="l" fontAlgn="b">
                        <a:spcBef>
                          <a:spcPts val="200"/>
                        </a:spcBef>
                      </a:pPr>
                      <a:endParaRPr lang="en-US" sz="1400" b="1" i="0" u="none" strike="noStrike">
                        <a:solidFill>
                          <a:schemeClr val="tx2"/>
                        </a:solidFill>
                        <a:effectLst/>
                        <a:latin typeface="+mn-lt"/>
                      </a:endParaRPr>
                    </a:p>
                  </a:txBody>
                  <a:tcPr marL="7225" marR="7225" marT="7225" marB="0" anchor="ctr">
                    <a:lnL>
                      <a:noFill/>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tc>
                  <a:txBody>
                    <a:bodyPr/>
                    <a:lstStyle/>
                    <a:p>
                      <a:pPr marL="91440" algn="ctr" fontAlgn="b"/>
                      <a:r>
                        <a:rPr lang="en-US" sz="1400" b="1" i="0" u="none" strike="noStrike">
                          <a:solidFill>
                            <a:schemeClr val="tx2"/>
                          </a:solidFill>
                          <a:effectLst/>
                          <a:latin typeface="+mn-lt"/>
                        </a:rPr>
                        <a:t>Education providers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tc>
                  <a:txBody>
                    <a:bodyPr/>
                    <a:lstStyle/>
                    <a:p>
                      <a:pPr marL="91440" algn="ctr" fontAlgn="b"/>
                      <a:r>
                        <a:rPr lang="en-US" sz="1400" b="1" i="0" u="none" strike="noStrike">
                          <a:solidFill>
                            <a:schemeClr val="tx2"/>
                          </a:solidFill>
                          <a:effectLst/>
                          <a:latin typeface="+mn-lt"/>
                        </a:rPr>
                        <a:t>Training providers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tc>
                  <a:txBody>
                    <a:bodyPr/>
                    <a:lstStyle/>
                    <a:p>
                      <a:pPr marL="91440" algn="ctr" fontAlgn="b">
                        <a:spcBef>
                          <a:spcPts val="200"/>
                        </a:spcBef>
                      </a:pPr>
                      <a:r>
                        <a:rPr lang="en-US" sz="1400" b="1" i="0" u="none" strike="noStrike">
                          <a:solidFill>
                            <a:schemeClr val="tx2"/>
                          </a:solidFill>
                          <a:effectLst/>
                          <a:latin typeface="+mn-lt"/>
                        </a:rPr>
                        <a:t>CTI grant</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tc>
                  <a:txBody>
                    <a:bodyPr/>
                    <a:lstStyle/>
                    <a:p>
                      <a:pPr marL="91440" algn="ctr" fontAlgn="b">
                        <a:spcBef>
                          <a:spcPts val="200"/>
                        </a:spcBef>
                      </a:pPr>
                      <a:r>
                        <a:rPr lang="en-US" sz="1400" b="1" i="0" u="none" strike="noStrike">
                          <a:solidFill>
                            <a:schemeClr val="tx2"/>
                          </a:solidFill>
                          <a:effectLst/>
                          <a:latin typeface="+mn-lt"/>
                        </a:rPr>
                        <a:t>WCTF grant</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algn="ctr" fontAlgn="b">
                        <a:spcBef>
                          <a:spcPts val="200"/>
                        </a:spcBef>
                      </a:pPr>
                      <a:r>
                        <a:rPr lang="en-US" sz="1400" b="1" i="0" u="none" strike="noStrike">
                          <a:solidFill>
                            <a:schemeClr val="tx2"/>
                          </a:solidFill>
                          <a:effectLst/>
                          <a:latin typeface="+mn-lt"/>
                        </a:rPr>
                        <a:t>RENEW grant</a:t>
                      </a:r>
                    </a:p>
                  </a:txBody>
                  <a:tcPr marL="7225" marR="7225" marT="7225" marB="0" anchor="ctr">
                    <a:lnL w="6350" cap="flat" cmpd="sng" algn="ctr">
                      <a:solidFill>
                        <a:schemeClr val="accent5"/>
                      </a:solidFill>
                      <a:prstDash val="sysDot"/>
                      <a:round/>
                      <a:headEnd type="none" w="med" len="med"/>
                      <a:tailEnd type="none" w="med" len="med"/>
                    </a:lnL>
                    <a:lnR w="3175" cap="flat" cmpd="sng" algn="ctr">
                      <a:noFill/>
                      <a:prstDash val="solid"/>
                      <a:round/>
                      <a:headEnd type="none" w="med" len="med"/>
                      <a:tailEnd type="none" w="med" len="med"/>
                    </a:lnR>
                    <a:lnT>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871622"/>
                  </a:ext>
                </a:extLst>
              </a:tr>
              <a:tr h="2084569">
                <a:tc>
                  <a:txBody>
                    <a:bodyPr/>
                    <a:lstStyle/>
                    <a:p>
                      <a:pPr marL="91440" marR="0" lvl="0" indent="0" algn="ctr" defTabSz="914400" rtl="0" eaLnBrk="1" fontAlgn="ctr" latinLnBrk="0" hangingPunct="1">
                        <a:lnSpc>
                          <a:spcPct val="100000"/>
                        </a:lnSpc>
                        <a:spcBef>
                          <a:spcPts val="200"/>
                        </a:spcBef>
                        <a:spcAft>
                          <a:spcPts val="0"/>
                        </a:spcAft>
                        <a:buClrTx/>
                        <a:buSzTx/>
                        <a:buFontTx/>
                        <a:buNone/>
                        <a:tabLst/>
                        <a:defRPr/>
                      </a:pPr>
                      <a:r>
                        <a:rPr lang="en-US" sz="1200" b="1" i="0" u="none" strike="noStrike">
                          <a:solidFill>
                            <a:srgbClr val="000000"/>
                          </a:solidFill>
                          <a:effectLst/>
                          <a:latin typeface="+mn-lt"/>
                        </a:rPr>
                        <a:t>Overview</a:t>
                      </a:r>
                    </a:p>
                  </a:txBody>
                  <a:tcPr marL="7225" marR="7225" marT="7225" marB="0" vert="vert270" anchor="ctr">
                    <a:lnL>
                      <a:noFill/>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tc>
                  <a:txBody>
                    <a:bodyPr/>
                    <a:lstStyle/>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a:solidFill>
                            <a:srgbClr val="000000"/>
                          </a:solidFill>
                          <a:effectLst/>
                          <a:latin typeface="+mn-lt"/>
                        </a:rPr>
                        <a:t>Career / Vocational Technical Education (CTE) high schools have program pathways across many industries for secondary, postsecondary, and adult education</a:t>
                      </a:r>
                    </a:p>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a:solidFill>
                            <a:srgbClr val="000000"/>
                          </a:solidFill>
                          <a:effectLst/>
                          <a:latin typeface="+mn-lt"/>
                        </a:rPr>
                        <a:t>Community colleges have well-established degrees across various industries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tc>
                  <a:txBody>
                    <a:bodyPr/>
                    <a:lstStyle/>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kern="1200">
                          <a:solidFill>
                            <a:srgbClr val="000000"/>
                          </a:solidFill>
                          <a:effectLst/>
                          <a:latin typeface="+mn-lt"/>
                          <a:ea typeface="+mn-ea"/>
                          <a:cs typeface="+mn-cs"/>
                        </a:rPr>
                        <a:t>Network of training providers in the Commonwealth that have existing programs for various occupations such as Lean Six Sigma Green Belt Certification at William George Associates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tc>
                  <a:txBody>
                    <a:bodyPr/>
                    <a:lstStyle/>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0" u="none" strike="noStrike">
                          <a:solidFill>
                            <a:srgbClr val="000000"/>
                          </a:solidFill>
                          <a:effectLst/>
                          <a:latin typeface="+mn-lt"/>
                        </a:rPr>
                        <a:t>Career Training Initiative (CTI)</a:t>
                      </a:r>
                    </a:p>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0" u="none" strike="noStrike">
                          <a:solidFill>
                            <a:srgbClr val="000000"/>
                          </a:solidFill>
                          <a:effectLst/>
                          <a:latin typeface="+mn-lt"/>
                        </a:rPr>
                        <a:t>Funding for CTE schools to train workers for skilled jobs</a:t>
                      </a:r>
                    </a:p>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1" u="none" strike="noStrike">
                          <a:solidFill>
                            <a:srgbClr val="000000"/>
                          </a:solidFill>
                          <a:effectLst/>
                          <a:latin typeface="+mn-lt"/>
                        </a:rPr>
                        <a:t>Up to </a:t>
                      </a:r>
                      <a:r>
                        <a:rPr lang="en-US" sz="1200" b="0" i="0" u="none" strike="noStrike">
                          <a:solidFill>
                            <a:srgbClr val="000000"/>
                          </a:solidFill>
                          <a:effectLst/>
                          <a:latin typeface="+mn-lt"/>
                        </a:rPr>
                        <a:t>$6k allocated per student</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tc>
                  <a:txBody>
                    <a:bodyPr/>
                    <a:lstStyle/>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0" u="none" strike="noStrike">
                          <a:solidFill>
                            <a:srgbClr val="000000"/>
                          </a:solidFill>
                          <a:effectLst/>
                          <a:latin typeface="+mn-lt"/>
                        </a:rPr>
                        <a:t>Workforce Competitiveness Trust Fund (WCTF)</a:t>
                      </a:r>
                    </a:p>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0" u="none" strike="noStrike">
                          <a:solidFill>
                            <a:srgbClr val="000000"/>
                          </a:solidFill>
                          <a:effectLst/>
                          <a:latin typeface="+mn-lt"/>
                        </a:rPr>
                        <a:t>Funding for employers to train workers for skilled jobs (excluding manufacturing) through training providers</a:t>
                      </a:r>
                    </a:p>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1" u="none" strike="noStrike">
                          <a:solidFill>
                            <a:srgbClr val="000000"/>
                          </a:solidFill>
                          <a:effectLst/>
                          <a:latin typeface="+mn-lt"/>
                        </a:rPr>
                        <a:t>Up to </a:t>
                      </a:r>
                      <a:r>
                        <a:rPr lang="en-US" sz="1200" b="0" i="0" u="none" strike="noStrike">
                          <a:solidFill>
                            <a:srgbClr val="000000"/>
                          </a:solidFill>
                          <a:effectLst/>
                          <a:latin typeface="+mn-lt"/>
                        </a:rPr>
                        <a:t>$10k allocated per student; awardee covers 30% </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0" u="none" strike="noStrike">
                          <a:solidFill>
                            <a:srgbClr val="000000"/>
                          </a:solidFill>
                          <a:effectLst/>
                          <a:latin typeface="+mn-lt"/>
                        </a:rPr>
                        <a:t>Replenishing Employer </a:t>
                      </a:r>
                      <a:r>
                        <a:rPr lang="en-US" sz="1200" b="0" i="0" u="none" strike="noStrike" err="1">
                          <a:solidFill>
                            <a:srgbClr val="000000"/>
                          </a:solidFill>
                          <a:effectLst/>
                          <a:latin typeface="+mn-lt"/>
                        </a:rPr>
                        <a:t>iNvestment</a:t>
                      </a:r>
                      <a:r>
                        <a:rPr lang="en-US" sz="1200" b="0" i="0" u="none" strike="noStrike">
                          <a:solidFill>
                            <a:srgbClr val="000000"/>
                          </a:solidFill>
                          <a:effectLst/>
                          <a:latin typeface="+mn-lt"/>
                        </a:rPr>
                        <a:t> in Education &amp; Workforce Training (RENEW)</a:t>
                      </a:r>
                    </a:p>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0" u="none" strike="noStrike">
                          <a:solidFill>
                            <a:srgbClr val="000000"/>
                          </a:solidFill>
                          <a:effectLst/>
                          <a:latin typeface="+mn-lt"/>
                        </a:rPr>
                        <a:t>New pilot program focused on partnerships​ between employers and training providers </a:t>
                      </a:r>
                    </a:p>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0" u="none" strike="noStrike">
                          <a:solidFill>
                            <a:srgbClr val="000000"/>
                          </a:solidFill>
                          <a:effectLst/>
                          <a:latin typeface="+mn-lt"/>
                        </a:rPr>
                        <a:t>Employers expected to pay back 50% of training cost</a:t>
                      </a:r>
                    </a:p>
                  </a:txBody>
                  <a:tcPr marL="7225" marR="7225" marT="7225" marB="0" anchor="ctr">
                    <a:lnL w="6350" cap="flat" cmpd="sng" algn="ctr">
                      <a:solidFill>
                        <a:schemeClr val="accent5"/>
                      </a:solidFill>
                      <a:prstDash val="sysDot"/>
                      <a:round/>
                      <a:headEnd type="none" w="med" len="med"/>
                      <a:tailEnd type="none" w="med" len="med"/>
                    </a:lnL>
                    <a:lnR w="3175"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5750634"/>
                  </a:ext>
                </a:extLst>
              </a:tr>
              <a:tr h="2273397">
                <a:tc>
                  <a:txBody>
                    <a:bodyPr/>
                    <a:lstStyle/>
                    <a:p>
                      <a:pPr marL="91440" algn="ctr" fontAlgn="ctr"/>
                      <a:r>
                        <a:rPr lang="en-US" sz="1200" b="1" i="0" u="none" strike="noStrike">
                          <a:solidFill>
                            <a:srgbClr val="000000"/>
                          </a:solidFill>
                          <a:effectLst/>
                          <a:latin typeface="+mn-lt"/>
                        </a:rPr>
                        <a:t>Optimal outcomes</a:t>
                      </a:r>
                    </a:p>
                  </a:txBody>
                  <a:tcPr marL="7225" marR="7225" marT="7225" marB="0" vert="vert270" anchor="ctr">
                    <a:lnL>
                      <a:noFill/>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marL="297000" marR="0" lvl="1" indent="-1980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Partnership established between the employer and appropriate education providers</a:t>
                      </a:r>
                    </a:p>
                    <a:p>
                      <a:pPr marL="297000" marR="0" lvl="1" indent="-198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Future CTI evening graduates hired by employer</a:t>
                      </a:r>
                    </a:p>
                    <a:p>
                      <a:pPr marL="297000" marR="0" lvl="1" indent="-198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Future CTE high school graduates hired by employer</a:t>
                      </a:r>
                    </a:p>
                    <a:p>
                      <a:pPr marL="297000" marR="0" lvl="1" indent="-198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Future community college graduates hired by employer</a:t>
                      </a:r>
                    </a:p>
                    <a:p>
                      <a:pPr marL="297000" marR="0" lvl="1" indent="-198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Future CTE high school students placed in Co-ops / Internships</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Partnership established </a:t>
                      </a:r>
                      <a:r>
                        <a:rPr lang="en-US" sz="1200" b="0" i="0" u="none" strike="noStrike" kern="1200" noProof="0">
                          <a:solidFill>
                            <a:srgbClr val="000000"/>
                          </a:solidFill>
                          <a:effectLst/>
                          <a:latin typeface="+mn-lt"/>
                          <a:ea typeface="+mn-ea"/>
                          <a:cs typeface="+mn-cs"/>
                        </a:rPr>
                        <a:t>between the employer and appropriate training providers</a:t>
                      </a:r>
                    </a:p>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lang="en-US" sz="1200" b="0" i="0" u="none" strike="noStrike" kern="1200" noProof="0">
                          <a:solidFill>
                            <a:srgbClr val="000000"/>
                          </a:solidFill>
                          <a:effectLst/>
                          <a:latin typeface="+mn-lt"/>
                          <a:ea typeface="+mn-ea"/>
                          <a:cs typeface="+mn-cs"/>
                        </a:rPr>
                        <a:t>Future graduates of existing programs hired by employer</a:t>
                      </a: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noFill/>
                      <a:prstDash val="sysDot"/>
                      <a:round/>
                      <a:headEnd type="none" w="med" len="med"/>
                      <a:tailEnd type="none" w="med" len="med"/>
                    </a:lnB>
                  </a:tcPr>
                </a:tc>
                <a:tc gridSpan="3">
                  <a:txBody>
                    <a:bodyPr/>
                    <a:lstStyle/>
                    <a:p>
                      <a:pPr marL="297000" marR="0" lvl="1" indent="-198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200" b="0" i="0" u="none" strike="noStrike">
                          <a:solidFill>
                            <a:srgbClr val="000000"/>
                          </a:solidFill>
                          <a:effectLst/>
                          <a:latin typeface="+mn-lt"/>
                        </a:rPr>
                        <a:t>Pipeline of skilled talent for employers established by creating new training programs directly partnered with training providers</a:t>
                      </a:r>
                    </a:p>
                    <a:p>
                      <a:pPr marL="297000" lvl="1" indent="-198000" algn="l" defTabSz="914400" rtl="0" eaLnBrk="1" fontAlgn="ctr" latinLnBrk="0" hangingPunct="1">
                        <a:spcBef>
                          <a:spcPts val="0"/>
                        </a:spcBef>
                        <a:buClr>
                          <a:srgbClr val="00269E"/>
                        </a:buClr>
                        <a:buFont typeface="Trebuchet MS" panose="020B0603020202020204" pitchFamily="34" charset="0"/>
                        <a:buChar char="•"/>
                      </a:pPr>
                      <a:r>
                        <a:rPr lang="en-US" sz="1200" b="0" i="0" u="none" strike="noStrike">
                          <a:solidFill>
                            <a:srgbClr val="000000"/>
                          </a:solidFill>
                          <a:effectLst/>
                          <a:latin typeface="+mn-lt"/>
                        </a:rPr>
                        <a:t>Training provider applied for grant with as needed assistance high level program design</a:t>
                      </a:r>
                    </a:p>
                    <a:p>
                      <a:pPr marL="297000" marR="0" lvl="1" indent="-198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Training provider connected to CommCorp for in-depth questions and support</a:t>
                      </a:r>
                      <a:endParaRPr lang="en-US" sz="1200" b="0" i="0" u="none" strike="noStrike">
                        <a:solidFill>
                          <a:srgbClr val="000000"/>
                        </a:solidFill>
                        <a:effectLst/>
                        <a:latin typeface="+mn-lt"/>
                      </a:endParaRPr>
                    </a:p>
                  </a:txBody>
                  <a:tcPr marL="7225" marR="7225" marT="7225" marB="0" anchor="ctr">
                    <a:lnL w="6350" cap="flat" cmpd="sng" algn="ctr">
                      <a:solidFill>
                        <a:schemeClr val="accent5"/>
                      </a:solidFill>
                      <a:prstDash val="sysDot"/>
                      <a:round/>
                      <a:headEnd type="none" w="med" len="med"/>
                      <a:tailEnd type="none" w="med" len="med"/>
                    </a:lnL>
                    <a:lnR w="3175" cap="flat" cmpd="sng" algn="ctr">
                      <a:noFill/>
                      <a:prstDash val="solid"/>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noFill/>
                      <a:prstDash val="sysDot"/>
                      <a:round/>
                      <a:headEnd type="none" w="med" len="med"/>
                      <a:tailEnd type="none" w="med" len="med"/>
                    </a:lnB>
                  </a:tcPr>
                </a:tc>
                <a:tc hMerge="1">
                  <a:txBody>
                    <a:bodyPr/>
                    <a:lstStyle/>
                    <a:p>
                      <a:pPr algn="l" fontAlgn="ctr">
                        <a:spcBef>
                          <a:spcPts val="200"/>
                        </a:spcBef>
                      </a:pPr>
                      <a:endParaRPr lang="en-US" sz="1200" b="0" i="0" u="none" strike="noStrike">
                        <a:solidFill>
                          <a:srgbClr val="000000"/>
                        </a:solidFill>
                        <a:effectLst/>
                        <a:latin typeface="+mn-lt"/>
                      </a:endParaRPr>
                    </a:p>
                  </a:txBody>
                  <a:tcPr marL="7225" marR="7225" marT="7225" marB="0" anchor="ctr">
                    <a:lnL w="6350" cap="flat" cmpd="sng" algn="ctr">
                      <a:solidFill>
                        <a:schemeClr val="accent5"/>
                      </a:solidFill>
                      <a:prstDash val="sysDot"/>
                      <a:round/>
                      <a:headEnd type="none" w="med" len="med"/>
                      <a:tailEnd type="none" w="med" len="med"/>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spcBef>
                          <a:spcPts val="200"/>
                        </a:spcBef>
                      </a:pPr>
                      <a:endParaRPr lang="en-US" sz="1200" b="0" i="0" u="none" strike="noStrike">
                        <a:solidFill>
                          <a:srgbClr val="000000"/>
                        </a:solidFill>
                        <a:effectLst/>
                        <a:latin typeface="+mn-lt"/>
                      </a:endParaRPr>
                    </a:p>
                  </a:txBody>
                  <a:tcPr marL="7225" marR="7225" marT="7225" marB="0" anchor="ctr">
                    <a:lnL w="6350" cap="flat" cmpd="sng" algn="ctr">
                      <a:solidFill>
                        <a:schemeClr val="accent5"/>
                      </a:solidFill>
                      <a:prstDash val="sysDot"/>
                      <a:round/>
                      <a:headEnd type="none" w="med" len="med"/>
                      <a:tailEnd type="none" w="med" len="med"/>
                    </a:lnL>
                    <a:lnR w="3175" cap="flat" cmpd="sng" algn="ctr">
                      <a:noFill/>
                      <a:prstDash val="solid"/>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1262001"/>
                  </a:ext>
                </a:extLst>
              </a:tr>
            </a:tbl>
          </a:graphicData>
        </a:graphic>
      </p:graphicFrame>
      <p:sp>
        <p:nvSpPr>
          <p:cNvPr id="10" name="Oval 20">
            <a:extLst>
              <a:ext uri="{FF2B5EF4-FFF2-40B4-BE49-F238E27FC236}">
                <a16:creationId xmlns:a16="http://schemas.microsoft.com/office/drawing/2014/main" id="{31A70DE2-EA3B-478D-A7CC-0141C0ABCA3E}"/>
              </a:ext>
            </a:extLst>
          </p:cNvPr>
          <p:cNvSpPr>
            <a:spLocks noChangeAspect="1" noChangeArrowheads="1"/>
          </p:cNvSpPr>
          <p:nvPr/>
        </p:nvSpPr>
        <p:spPr bwMode="auto">
          <a:xfrm>
            <a:off x="1818883" y="1347365"/>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A</a:t>
            </a:r>
          </a:p>
        </p:txBody>
      </p:sp>
      <p:sp>
        <p:nvSpPr>
          <p:cNvPr id="11" name="Oval 20">
            <a:extLst>
              <a:ext uri="{FF2B5EF4-FFF2-40B4-BE49-F238E27FC236}">
                <a16:creationId xmlns:a16="http://schemas.microsoft.com/office/drawing/2014/main" id="{ED0905D0-8390-4346-A583-683F5B56BEC5}"/>
              </a:ext>
            </a:extLst>
          </p:cNvPr>
          <p:cNvSpPr>
            <a:spLocks noChangeAspect="1" noChangeArrowheads="1"/>
          </p:cNvSpPr>
          <p:nvPr/>
        </p:nvSpPr>
        <p:spPr bwMode="auto">
          <a:xfrm>
            <a:off x="3958477" y="1347365"/>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B</a:t>
            </a:r>
          </a:p>
        </p:txBody>
      </p:sp>
      <p:sp>
        <p:nvSpPr>
          <p:cNvPr id="12" name="Oval 20">
            <a:extLst>
              <a:ext uri="{FF2B5EF4-FFF2-40B4-BE49-F238E27FC236}">
                <a16:creationId xmlns:a16="http://schemas.microsoft.com/office/drawing/2014/main" id="{73BE67CB-CD82-4898-AA31-352777A4C003}"/>
              </a:ext>
            </a:extLst>
          </p:cNvPr>
          <p:cNvSpPr>
            <a:spLocks noChangeAspect="1" noChangeArrowheads="1"/>
          </p:cNvSpPr>
          <p:nvPr/>
        </p:nvSpPr>
        <p:spPr bwMode="auto">
          <a:xfrm>
            <a:off x="6098071" y="1347365"/>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C</a:t>
            </a:r>
          </a:p>
        </p:txBody>
      </p:sp>
      <p:sp>
        <p:nvSpPr>
          <p:cNvPr id="13" name="Oval 12">
            <a:extLst>
              <a:ext uri="{FF2B5EF4-FFF2-40B4-BE49-F238E27FC236}">
                <a16:creationId xmlns:a16="http://schemas.microsoft.com/office/drawing/2014/main" id="{2215AEAE-4CE4-403B-8C23-A137DA11075C}"/>
              </a:ext>
            </a:extLst>
          </p:cNvPr>
          <p:cNvSpPr>
            <a:spLocks noChangeAspect="1" noChangeArrowheads="1"/>
          </p:cNvSpPr>
          <p:nvPr/>
        </p:nvSpPr>
        <p:spPr bwMode="auto">
          <a:xfrm>
            <a:off x="8237664" y="1347365"/>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D</a:t>
            </a:r>
          </a:p>
        </p:txBody>
      </p:sp>
      <p:sp>
        <p:nvSpPr>
          <p:cNvPr id="14" name="NavigationTriangle">
            <a:extLst>
              <a:ext uri="{FF2B5EF4-FFF2-40B4-BE49-F238E27FC236}">
                <a16:creationId xmlns:a16="http://schemas.microsoft.com/office/drawing/2014/main" id="{AE9509D5-91D4-4BE8-8BB0-8EE10ECD3CCE}"/>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5" name="NavigationIcon">
            <a:extLst>
              <a:ext uri="{FF2B5EF4-FFF2-40B4-BE49-F238E27FC236}">
                <a16:creationId xmlns:a16="http://schemas.microsoft.com/office/drawing/2014/main" id="{45800B46-6DA4-4BDD-8466-D4C39474A74A}"/>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a:t>
            </a:r>
          </a:p>
        </p:txBody>
      </p:sp>
      <p:sp>
        <p:nvSpPr>
          <p:cNvPr id="17" name="Oval 16">
            <a:extLst>
              <a:ext uri="{FF2B5EF4-FFF2-40B4-BE49-F238E27FC236}">
                <a16:creationId xmlns:a16="http://schemas.microsoft.com/office/drawing/2014/main" id="{495D2306-1385-461A-9ED1-6E9D2545C033}"/>
              </a:ext>
            </a:extLst>
          </p:cNvPr>
          <p:cNvSpPr>
            <a:spLocks noChangeAspect="1" noChangeArrowheads="1"/>
          </p:cNvSpPr>
          <p:nvPr/>
        </p:nvSpPr>
        <p:spPr bwMode="auto">
          <a:xfrm>
            <a:off x="10355511" y="1347365"/>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E</a:t>
            </a:r>
          </a:p>
        </p:txBody>
      </p:sp>
      <p:sp>
        <p:nvSpPr>
          <p:cNvPr id="19" name="Textfeld 1">
            <a:extLst>
              <a:ext uri="{FF2B5EF4-FFF2-40B4-BE49-F238E27FC236}">
                <a16:creationId xmlns:a16="http://schemas.microsoft.com/office/drawing/2014/main" id="{314D8129-2BE5-4CFA-BE61-EE4FDDE4F7EA}"/>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8" name="ee4pFootnotes">
            <a:extLst>
              <a:ext uri="{FF2B5EF4-FFF2-40B4-BE49-F238E27FC236}">
                <a16:creationId xmlns:a16="http://schemas.microsoft.com/office/drawing/2014/main" id="{49B82901-0CBF-48BA-AE41-7DF1051F9AF3}"/>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cxnSp>
        <p:nvCxnSpPr>
          <p:cNvPr id="20" name="Straight Connector 19">
            <a:extLst>
              <a:ext uri="{FF2B5EF4-FFF2-40B4-BE49-F238E27FC236}">
                <a16:creationId xmlns:a16="http://schemas.microsoft.com/office/drawing/2014/main" id="{D146FF3D-8AEF-4CEE-B2D8-AAF0DCEE78B0}"/>
              </a:ext>
            </a:extLst>
          </p:cNvPr>
          <p:cNvCxnSpPr>
            <a:cxnSpLocks/>
          </p:cNvCxnSpPr>
          <p:nvPr/>
        </p:nvCxnSpPr>
        <p:spPr>
          <a:xfrm>
            <a:off x="5277678" y="1232387"/>
            <a:ext cx="6283703"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F5F5D3F-AE3A-42C5-A092-6CF92D60B02E}"/>
              </a:ext>
            </a:extLst>
          </p:cNvPr>
          <p:cNvSpPr txBox="1"/>
          <p:nvPr/>
        </p:nvSpPr>
        <p:spPr>
          <a:xfrm>
            <a:off x="6499289" y="1165229"/>
            <a:ext cx="3840480" cy="134315"/>
          </a:xfrm>
          <a:prstGeom prst="rect">
            <a:avLst/>
          </a:prstGeom>
          <a:solidFill>
            <a:schemeClr val="bg1"/>
          </a:solidFill>
          <a:ln w="9525" cap="rnd" cmpd="sng" algn="ctr">
            <a:noFill/>
            <a:prstDash val="sysDot"/>
            <a:round/>
            <a:headEnd type="none" w="med" len="med"/>
            <a:tailEnd type="none" w="med" len="med"/>
          </a:ln>
          <a:effectLst/>
          <a:extLst>
            <a:ext uri="{91240B29-F687-4F45-9708-019B960494DF}">
              <a14:hiddenLine xmlns:a14="http://schemas.microsoft.com/office/drawing/2010/main" w="9525" cap="rnd" cmpd="sng" algn="ctr">
                <a:solidFill>
                  <a:srgbClr val="A6A6A6"/>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575757"/>
                </a:solidFill>
              </a:rPr>
              <a:t>Requires partnership with a training provider and additional employer(s)</a:t>
            </a:r>
          </a:p>
        </p:txBody>
      </p:sp>
    </p:spTree>
    <p:extLst>
      <p:ext uri="{BB962C8B-B14F-4D97-AF65-F5344CB8AC3E}">
        <p14:creationId xmlns:p14="http://schemas.microsoft.com/office/powerpoint/2010/main" val="3506182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826008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sz="2400"/>
              <a:t>Deep dive on education pro</a:t>
            </a:r>
            <a:r>
              <a:rPr lang="en-US"/>
              <a:t>viders (I/III)</a:t>
            </a:r>
            <a:endParaRPr lang="en-US" sz="2400"/>
          </a:p>
        </p:txBody>
      </p:sp>
      <p:sp>
        <p:nvSpPr>
          <p:cNvPr id="12" name="Text Placeholder 11">
            <a:extLst>
              <a:ext uri="{FF2B5EF4-FFF2-40B4-BE49-F238E27FC236}">
                <a16:creationId xmlns:a16="http://schemas.microsoft.com/office/drawing/2014/main" id="{95F6FCC2-7F6F-4A85-AB4A-7372D30AB03B}"/>
              </a:ext>
            </a:extLst>
          </p:cNvPr>
          <p:cNvSpPr>
            <a:spLocks noGrp="1"/>
          </p:cNvSpPr>
          <p:nvPr>
            <p:ph type="body" sz="quarter" idx="11"/>
          </p:nvPr>
        </p:nvSpPr>
        <p:spPr/>
        <p:txBody>
          <a:bodyPr/>
          <a:lstStyle/>
          <a:p>
            <a:endParaRPr lang="en-US"/>
          </a:p>
        </p:txBody>
      </p:sp>
      <p:graphicFrame>
        <p:nvGraphicFramePr>
          <p:cNvPr id="11" name="Table 6">
            <a:extLst>
              <a:ext uri="{FF2B5EF4-FFF2-40B4-BE49-F238E27FC236}">
                <a16:creationId xmlns:a16="http://schemas.microsoft.com/office/drawing/2014/main" id="{9CA6A6B6-7847-47CA-8185-E8BD2FA2D0B1}"/>
              </a:ext>
            </a:extLst>
          </p:cNvPr>
          <p:cNvGraphicFramePr>
            <a:graphicFrameLocks noGrp="1"/>
          </p:cNvGraphicFramePr>
          <p:nvPr>
            <p:extLst>
              <p:ext uri="{D42A27DB-BD31-4B8C-83A1-F6EECF244321}">
                <p14:modId xmlns:p14="http://schemas.microsoft.com/office/powerpoint/2010/main" val="1009192726"/>
              </p:ext>
            </p:extLst>
          </p:nvPr>
        </p:nvGraphicFramePr>
        <p:xfrm>
          <a:off x="462684" y="1371601"/>
          <a:ext cx="11096830" cy="5146158"/>
        </p:xfrm>
        <a:graphic>
          <a:graphicData uri="http://schemas.openxmlformats.org/drawingml/2006/table">
            <a:tbl>
              <a:tblPr firstRow="1" bandRow="1">
                <a:tableStyleId>{2D5ABB26-0587-4C30-8999-92F81FD0307C}</a:tableStyleId>
              </a:tblPr>
              <a:tblGrid>
                <a:gridCol w="2013268">
                  <a:extLst>
                    <a:ext uri="{9D8B030D-6E8A-4147-A177-3AD203B41FA5}">
                      <a16:colId xmlns:a16="http://schemas.microsoft.com/office/drawing/2014/main" val="4158732519"/>
                    </a:ext>
                  </a:extLst>
                </a:gridCol>
                <a:gridCol w="9083562">
                  <a:extLst>
                    <a:ext uri="{9D8B030D-6E8A-4147-A177-3AD203B41FA5}">
                      <a16:colId xmlns:a16="http://schemas.microsoft.com/office/drawing/2014/main" val="217655520"/>
                    </a:ext>
                  </a:extLst>
                </a:gridCol>
              </a:tblGrid>
              <a:tr h="367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Key contacts</a:t>
                      </a:r>
                    </a:p>
                  </a:txBody>
                  <a:tcPr>
                    <a:lnB w="9525" cap="flat" cmpd="sng" algn="ctr">
                      <a:solidFill>
                        <a:schemeClr val="accent5"/>
                      </a:solidFill>
                      <a:prstDash val="sysDot"/>
                      <a:round/>
                      <a:headEnd type="none" w="med" len="med"/>
                      <a:tailEnd type="none" w="med" len="med"/>
                    </a:lnB>
                  </a:tcPr>
                </a:tc>
                <a:tc>
                  <a:txBody>
                    <a:bodyPr/>
                    <a:lstStyle/>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Superintendent or Workforce Contact at identified education provider</a:t>
                      </a: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4778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Identify education providers in the appropriate area for the employer</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marR="0" lvl="1" indent="-1944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Review potential education provider grant history</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Reach out to the education provider's Workforce Contact</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Ask to learn more about their future program(s) (e.g., class size, graduation dates, grants)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Clarify if the education provider is already working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existing employer partners for those programs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capacity to add a new employer for hiring out of program(s) in the future</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interested and programs align with employer's hiring needs, ask to set up an introductory “pass off” call with the employer</a:t>
                      </a:r>
                    </a:p>
                    <a:p>
                      <a:pPr marL="453600" lvl="2"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378000" marR="0" lvl="1" indent="-252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Set up initial employer and education provider call to discuss aligned on programs</a:t>
                      </a:r>
                    </a:p>
                    <a:p>
                      <a:pPr marL="453600" lvl="2"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Education provider to continue relationship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Align on partnership opportunities</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Discuss details of program curriculums against employer competency needs</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If aligned, agree to partnership terms and regular meeting cadence</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applicable, work to determine marketing strategy for recruiting trainees</a:t>
                      </a:r>
                    </a:p>
                  </a:txBody>
                  <a:tcPr>
                    <a:lnT w="9525" cap="flat" cmpd="sng" algn="ctr">
                      <a:solidFill>
                        <a:schemeClr val="accent5"/>
                      </a:solidFill>
                      <a:prstDash val="sysDot"/>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7" name="NavigationTriangle">
            <a:extLst>
              <a:ext uri="{FF2B5EF4-FFF2-40B4-BE49-F238E27FC236}">
                <a16:creationId xmlns:a16="http://schemas.microsoft.com/office/drawing/2014/main" id="{50084EE3-2728-4F1E-8854-81C8DDEA9C7F}"/>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9" name="NavigationIcon">
            <a:extLst>
              <a:ext uri="{FF2B5EF4-FFF2-40B4-BE49-F238E27FC236}">
                <a16:creationId xmlns:a16="http://schemas.microsoft.com/office/drawing/2014/main" id="{4B1CBDFE-E1A6-4F8E-93A4-07BD61781CBF}"/>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6A</a:t>
            </a:r>
          </a:p>
        </p:txBody>
      </p:sp>
      <p:sp>
        <p:nvSpPr>
          <p:cNvPr id="19" name="Textfeld 1">
            <a:extLst>
              <a:ext uri="{FF2B5EF4-FFF2-40B4-BE49-F238E27FC236}">
                <a16:creationId xmlns:a16="http://schemas.microsoft.com/office/drawing/2014/main" id="{48894E10-7E48-4D58-9F83-FFE351F3DFDA}"/>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0" name="ee4pFootnotes">
            <a:extLst>
              <a:ext uri="{FF2B5EF4-FFF2-40B4-BE49-F238E27FC236}">
                <a16:creationId xmlns:a16="http://schemas.microsoft.com/office/drawing/2014/main" id="{C9D693B0-7315-43B4-9613-48D45DB5FBB5}"/>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3434085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CTE schools / programs (II/III)</a:t>
            </a:r>
          </a:p>
        </p:txBody>
      </p:sp>
      <p:sp>
        <p:nvSpPr>
          <p:cNvPr id="6" name="Text Placeholder 5">
            <a:extLst>
              <a:ext uri="{FF2B5EF4-FFF2-40B4-BE49-F238E27FC236}">
                <a16:creationId xmlns:a16="http://schemas.microsoft.com/office/drawing/2014/main" id="{C6E8D43A-7E2B-4222-8391-3A0031036267}"/>
              </a:ext>
            </a:extLst>
          </p:cNvPr>
          <p:cNvSpPr>
            <a:spLocks noGrp="1"/>
          </p:cNvSpPr>
          <p:nvPr>
            <p:ph type="body" sz="quarter" idx="11"/>
          </p:nvPr>
        </p:nvSpPr>
        <p:spPr/>
        <p:txBody>
          <a:bodyPr/>
          <a:lstStyle/>
          <a:p>
            <a:endParaRPr lang="en-US"/>
          </a:p>
        </p:txBody>
      </p:sp>
      <p:cxnSp>
        <p:nvCxnSpPr>
          <p:cNvPr id="13" name="Straight Connector 12">
            <a:extLst>
              <a:ext uri="{FF2B5EF4-FFF2-40B4-BE49-F238E27FC236}">
                <a16:creationId xmlns:a16="http://schemas.microsoft.com/office/drawing/2014/main" id="{64E528F0-05E1-4CCE-B279-31824A6FD5A7}"/>
              </a:ext>
            </a:extLst>
          </p:cNvPr>
          <p:cNvCxnSpPr>
            <a:cxnSpLocks/>
          </p:cNvCxnSpPr>
          <p:nvPr/>
        </p:nvCxnSpPr>
        <p:spPr>
          <a:xfrm>
            <a:off x="6005512" y="2291539"/>
            <a:ext cx="0" cy="4085198"/>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D372874-120B-43B6-BA3C-726EB4AA94FB}"/>
              </a:ext>
            </a:extLst>
          </p:cNvPr>
          <p:cNvSpPr txBox="1"/>
          <p:nvPr/>
        </p:nvSpPr>
        <p:spPr>
          <a:xfrm>
            <a:off x="6280486" y="2311413"/>
            <a:ext cx="5317956" cy="418576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en-US" sz="1400" b="1">
                <a:solidFill>
                  <a:srgbClr val="00269E"/>
                </a:solidFill>
              </a:rPr>
              <a:t>CTE Schools – </a:t>
            </a:r>
            <a:r>
              <a:rPr lang="en-US" sz="1400" i="1">
                <a:solidFill>
                  <a:srgbClr val="00269E"/>
                </a:solidFill>
              </a:rPr>
              <a:t>Ch. 74 approved schools</a:t>
            </a:r>
            <a:endParaRPr lang="en-US" sz="1400" b="1">
              <a:solidFill>
                <a:srgbClr val="00269E"/>
              </a:solidFill>
            </a:endParaRPr>
          </a:p>
          <a:p>
            <a:pPr marL="226800" lvl="1" indent="-151200">
              <a:buClr>
                <a:srgbClr val="00269E"/>
              </a:buClr>
              <a:buSzPct val="100000"/>
              <a:buFont typeface="Trebuchet MS" panose="020B0603020202020204" pitchFamily="34" charset="0"/>
              <a:buChar char="•"/>
            </a:pPr>
            <a:r>
              <a:rPr lang="en-US" sz="1400">
                <a:solidFill>
                  <a:srgbClr val="000000"/>
                </a:solidFill>
                <a:latin typeface="+mn-lt"/>
              </a:rPr>
              <a:t>Agawam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Amherst Regional High School</a:t>
            </a:r>
          </a:p>
          <a:p>
            <a:pPr marL="226800" lvl="1" indent="-151200">
              <a:buClr>
                <a:srgbClr val="00269E"/>
              </a:buClr>
              <a:buSzPct val="100000"/>
              <a:buFont typeface="Trebuchet MS" panose="020B0603020202020204" pitchFamily="34" charset="0"/>
              <a:buChar char="•"/>
            </a:pPr>
            <a:r>
              <a:rPr lang="en-US" sz="1400" b="0" err="1">
                <a:solidFill>
                  <a:srgbClr val="000000"/>
                </a:solidFill>
                <a:latin typeface="+mn-lt"/>
              </a:rPr>
              <a:t>Assabet</a:t>
            </a:r>
            <a:r>
              <a:rPr lang="en-US" sz="1400" b="0">
                <a:solidFill>
                  <a:srgbClr val="000000"/>
                </a:solidFill>
                <a:latin typeface="+mn-lt"/>
              </a:rPr>
              <a:t> Valley Vocational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Atlantis Charter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Attleboro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B M C Durfee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Barnstable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Bartlett Jr Sr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Bay Path Regional Vocational Technical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Monument Mt Regional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Mt Everett Regional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Nantucket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Nashoba Valley Technical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New Bedford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New Heights Charter School of Brockton</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Westfield Technical Academy</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Weymouth High School</a:t>
            </a:r>
          </a:p>
          <a:p>
            <a:pPr marL="226800" lvl="1" indent="-151200">
              <a:buClr>
                <a:srgbClr val="00269E"/>
              </a:buClr>
              <a:buSzPct val="100000"/>
              <a:buFont typeface="Trebuchet MS" panose="020B0603020202020204" pitchFamily="34" charset="0"/>
              <a:buChar char="•"/>
            </a:pPr>
            <a:r>
              <a:rPr lang="en-US" sz="1400" b="0">
                <a:solidFill>
                  <a:srgbClr val="000000"/>
                </a:solidFill>
                <a:latin typeface="+mn-lt"/>
              </a:rPr>
              <a:t>Worcester Technical High School</a:t>
            </a:r>
          </a:p>
        </p:txBody>
      </p:sp>
      <p:sp>
        <p:nvSpPr>
          <p:cNvPr id="10" name="TextBox 9">
            <a:extLst>
              <a:ext uri="{FF2B5EF4-FFF2-40B4-BE49-F238E27FC236}">
                <a16:creationId xmlns:a16="http://schemas.microsoft.com/office/drawing/2014/main" id="{5395D3CB-42FA-4B2A-9374-3F674EBFEC3B}"/>
              </a:ext>
            </a:extLst>
          </p:cNvPr>
          <p:cNvSpPr txBox="1"/>
          <p:nvPr/>
        </p:nvSpPr>
        <p:spPr>
          <a:xfrm>
            <a:off x="462687" y="2311413"/>
            <a:ext cx="5317956" cy="418576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269E"/>
                </a:solidFill>
              </a:rPr>
              <a:t>CTE Programs – </a:t>
            </a:r>
            <a:r>
              <a:rPr lang="en-US" sz="1400" i="1">
                <a:solidFill>
                  <a:srgbClr val="00269E"/>
                </a:solidFill>
              </a:rPr>
              <a:t>Ch. 74 approved programs</a:t>
            </a:r>
            <a:endParaRPr lang="en-US" sz="1400">
              <a:solidFill>
                <a:srgbClr val="00269E"/>
              </a:solidFill>
            </a:endParaRPr>
          </a:p>
          <a:p>
            <a:pPr marL="226800" lvl="1" indent="-151200">
              <a:buClr>
                <a:srgbClr val="00269E"/>
              </a:buClr>
              <a:buFont typeface="Trebuchet MS" panose="020B0603020202020204" pitchFamily="34" charset="0"/>
              <a:buChar char="•"/>
              <a:defRPr/>
            </a:pPr>
            <a:r>
              <a:rPr lang="en-US" sz="1400">
                <a:solidFill>
                  <a:srgbClr val="000000"/>
                </a:solidFill>
              </a:rPr>
              <a:t>Advanced Manufacturing Technology</a:t>
            </a:r>
          </a:p>
          <a:p>
            <a:pPr marL="226800" lvl="1" indent="-151200">
              <a:buClr>
                <a:srgbClr val="00269E"/>
              </a:buClr>
              <a:buFont typeface="Trebuchet MS" panose="020B0603020202020204" pitchFamily="34" charset="0"/>
              <a:buChar char="•"/>
              <a:defRPr/>
            </a:pPr>
            <a:r>
              <a:rPr lang="en-US" sz="1400">
                <a:solidFill>
                  <a:srgbClr val="000000"/>
                </a:solidFill>
              </a:rPr>
              <a:t>Automotive Collision Repair &amp; Refinishing</a:t>
            </a:r>
          </a:p>
          <a:p>
            <a:pPr marL="226800" lvl="1" indent="-151200">
              <a:buClr>
                <a:srgbClr val="00269E"/>
              </a:buClr>
              <a:buFont typeface="Trebuchet MS" panose="020B0603020202020204" pitchFamily="34" charset="0"/>
              <a:buChar char="•"/>
              <a:defRPr/>
            </a:pPr>
            <a:r>
              <a:rPr lang="en-US" sz="1400">
                <a:solidFill>
                  <a:srgbClr val="000000"/>
                </a:solidFill>
              </a:rPr>
              <a:t>Automotive Technology</a:t>
            </a:r>
          </a:p>
          <a:p>
            <a:pPr marL="226800" lvl="1" indent="-151200">
              <a:buClr>
                <a:srgbClr val="00269E"/>
              </a:buClr>
              <a:buFont typeface="Trebuchet MS" panose="020B0603020202020204" pitchFamily="34" charset="0"/>
              <a:buChar char="•"/>
              <a:defRPr/>
            </a:pPr>
            <a:r>
              <a:rPr lang="en-US" sz="1400">
                <a:solidFill>
                  <a:srgbClr val="000000"/>
                </a:solidFill>
              </a:rPr>
              <a:t>Biotechnology</a:t>
            </a:r>
          </a:p>
          <a:p>
            <a:pPr marL="226800" lvl="1" indent="-151200">
              <a:buClr>
                <a:srgbClr val="00269E"/>
              </a:buClr>
              <a:buFont typeface="Trebuchet MS" panose="020B0603020202020204" pitchFamily="34" charset="0"/>
              <a:buChar char="•"/>
              <a:defRPr/>
            </a:pPr>
            <a:r>
              <a:rPr lang="en-US" sz="1400">
                <a:solidFill>
                  <a:srgbClr val="000000"/>
                </a:solidFill>
              </a:rPr>
              <a:t>Business Technology</a:t>
            </a:r>
          </a:p>
          <a:p>
            <a:pPr marL="226800" lvl="1" indent="-151200">
              <a:buClr>
                <a:srgbClr val="00269E"/>
              </a:buClr>
              <a:buFont typeface="Trebuchet MS" panose="020B0603020202020204" pitchFamily="34" charset="0"/>
              <a:buChar char="•"/>
              <a:defRPr/>
            </a:pPr>
            <a:r>
              <a:rPr lang="en-US" sz="1400">
                <a:solidFill>
                  <a:srgbClr val="000000"/>
                </a:solidFill>
              </a:rPr>
              <a:t>Carpentry</a:t>
            </a:r>
          </a:p>
          <a:p>
            <a:pPr marL="226800" lvl="1" indent="-151200">
              <a:buClr>
                <a:srgbClr val="00269E"/>
              </a:buClr>
              <a:buFont typeface="Trebuchet MS" panose="020B0603020202020204" pitchFamily="34" charset="0"/>
              <a:buChar char="•"/>
              <a:defRPr/>
            </a:pPr>
            <a:r>
              <a:rPr lang="en-US" sz="1400">
                <a:solidFill>
                  <a:srgbClr val="000000"/>
                </a:solidFill>
              </a:rPr>
              <a:t>Cosmetology</a:t>
            </a:r>
          </a:p>
          <a:p>
            <a:pPr marL="226800" lvl="1" indent="-151200">
              <a:buClr>
                <a:srgbClr val="00269E"/>
              </a:buClr>
              <a:buFont typeface="Trebuchet MS" panose="020B0603020202020204" pitchFamily="34" charset="0"/>
              <a:buChar char="•"/>
              <a:defRPr/>
            </a:pPr>
            <a:r>
              <a:rPr lang="en-US" sz="1400">
                <a:solidFill>
                  <a:srgbClr val="000000"/>
                </a:solidFill>
              </a:rPr>
              <a:t>Culinary Arts</a:t>
            </a:r>
          </a:p>
          <a:p>
            <a:pPr marL="226800" lvl="1" indent="-151200">
              <a:buClr>
                <a:srgbClr val="00269E"/>
              </a:buClr>
              <a:buFont typeface="Trebuchet MS" panose="020B0603020202020204" pitchFamily="34" charset="0"/>
              <a:buChar char="•"/>
              <a:defRPr/>
            </a:pPr>
            <a:r>
              <a:rPr lang="en-US" sz="1400">
                <a:solidFill>
                  <a:srgbClr val="000000"/>
                </a:solidFill>
              </a:rPr>
              <a:t>Design &amp; Visual Communications</a:t>
            </a:r>
          </a:p>
          <a:p>
            <a:pPr marL="226800" lvl="1" indent="-151200">
              <a:buClr>
                <a:srgbClr val="00269E"/>
              </a:buClr>
              <a:buFont typeface="Trebuchet MS" panose="020B0603020202020204" pitchFamily="34" charset="0"/>
              <a:buChar char="•"/>
              <a:defRPr/>
            </a:pPr>
            <a:r>
              <a:rPr lang="en-US" sz="1400">
                <a:solidFill>
                  <a:srgbClr val="000000"/>
                </a:solidFill>
              </a:rPr>
              <a:t>Drafting</a:t>
            </a:r>
          </a:p>
          <a:p>
            <a:pPr marL="226800" lvl="1" indent="-151200">
              <a:buClr>
                <a:srgbClr val="00269E"/>
              </a:buClr>
              <a:buFont typeface="Trebuchet MS" panose="020B0603020202020204" pitchFamily="34" charset="0"/>
              <a:buChar char="•"/>
              <a:defRPr/>
            </a:pPr>
            <a:r>
              <a:rPr lang="en-US" sz="1400">
                <a:solidFill>
                  <a:srgbClr val="000000"/>
                </a:solidFill>
              </a:rPr>
              <a:t>Electricity</a:t>
            </a:r>
          </a:p>
          <a:p>
            <a:pPr marL="226800" lvl="1" indent="-151200">
              <a:buClr>
                <a:srgbClr val="00269E"/>
              </a:buClr>
              <a:buFont typeface="Trebuchet MS" panose="020B0603020202020204" pitchFamily="34" charset="0"/>
              <a:buChar char="•"/>
              <a:defRPr/>
            </a:pPr>
            <a:r>
              <a:rPr lang="en-US" sz="1400">
                <a:solidFill>
                  <a:srgbClr val="000000"/>
                </a:solidFill>
              </a:rPr>
              <a:t>Exploratory</a:t>
            </a:r>
          </a:p>
          <a:p>
            <a:pPr marL="226800" lvl="1" indent="-151200">
              <a:buClr>
                <a:srgbClr val="00269E"/>
              </a:buClr>
              <a:buFont typeface="Trebuchet MS" panose="020B0603020202020204" pitchFamily="34" charset="0"/>
              <a:buChar char="•"/>
              <a:defRPr/>
            </a:pPr>
            <a:r>
              <a:rPr lang="en-US" sz="1400">
                <a:solidFill>
                  <a:srgbClr val="000000"/>
                </a:solidFill>
              </a:rPr>
              <a:t>Health Assisting</a:t>
            </a:r>
          </a:p>
          <a:p>
            <a:pPr marL="226800" lvl="1" indent="-151200">
              <a:buClr>
                <a:srgbClr val="00269E"/>
              </a:buClr>
              <a:buFont typeface="Trebuchet MS" panose="020B0603020202020204" pitchFamily="34" charset="0"/>
              <a:buChar char="•"/>
              <a:defRPr/>
            </a:pPr>
            <a:r>
              <a:rPr lang="en-US" sz="1400">
                <a:solidFill>
                  <a:srgbClr val="000000"/>
                </a:solidFill>
              </a:rPr>
              <a:t>Heating - Ventilation - Air Conditioning - Refrigeration</a:t>
            </a:r>
          </a:p>
          <a:p>
            <a:pPr marL="226800" lvl="1" indent="-151200">
              <a:buClr>
                <a:srgbClr val="00269E"/>
              </a:buClr>
              <a:buFont typeface="Trebuchet MS" panose="020B0603020202020204" pitchFamily="34" charset="0"/>
              <a:buChar char="•"/>
              <a:defRPr/>
            </a:pPr>
            <a:r>
              <a:rPr lang="en-US" sz="1400">
                <a:solidFill>
                  <a:srgbClr val="000000"/>
                </a:solidFill>
              </a:rPr>
              <a:t>Metal Fabrication &amp; Joining Technologies</a:t>
            </a:r>
          </a:p>
          <a:p>
            <a:pPr marL="226800" lvl="1" indent="-151200">
              <a:buClr>
                <a:srgbClr val="00269E"/>
              </a:buClr>
              <a:buFont typeface="Trebuchet MS" panose="020B0603020202020204" pitchFamily="34" charset="0"/>
              <a:buChar char="•"/>
              <a:defRPr/>
            </a:pPr>
            <a:r>
              <a:rPr lang="en-US" sz="1400">
                <a:solidFill>
                  <a:srgbClr val="000000"/>
                </a:solidFill>
              </a:rPr>
              <a:t>Painting &amp; Design Technologies</a:t>
            </a:r>
          </a:p>
          <a:p>
            <a:pPr marL="226800" lvl="1" indent="-151200">
              <a:buClr>
                <a:srgbClr val="00269E"/>
              </a:buClr>
              <a:buFont typeface="Trebuchet MS" panose="020B0603020202020204" pitchFamily="34" charset="0"/>
              <a:buChar char="•"/>
              <a:defRPr/>
            </a:pPr>
            <a:r>
              <a:rPr lang="en-US" sz="1400">
                <a:solidFill>
                  <a:srgbClr val="000000"/>
                </a:solidFill>
              </a:rPr>
              <a:t>Plumbing</a:t>
            </a:r>
          </a:p>
          <a:p>
            <a:pPr marL="226800" lvl="1" indent="-151200">
              <a:buClr>
                <a:srgbClr val="00269E"/>
              </a:buClr>
              <a:buFont typeface="Trebuchet MS" panose="020B0603020202020204" pitchFamily="34" charset="0"/>
              <a:buChar char="•"/>
              <a:defRPr/>
            </a:pPr>
            <a:r>
              <a:rPr lang="en-US" sz="1400">
                <a:solidFill>
                  <a:srgbClr val="000000"/>
                </a:solidFill>
              </a:rPr>
              <a:t>Programming &amp; Web Development</a:t>
            </a:r>
          </a:p>
        </p:txBody>
      </p:sp>
      <p:graphicFrame>
        <p:nvGraphicFramePr>
          <p:cNvPr id="14" name="Table 6">
            <a:extLst>
              <a:ext uri="{FF2B5EF4-FFF2-40B4-BE49-F238E27FC236}">
                <a16:creationId xmlns:a16="http://schemas.microsoft.com/office/drawing/2014/main" id="{EA02FE6C-9612-4E3F-A76F-49A13A12A52A}"/>
              </a:ext>
            </a:extLst>
          </p:cNvPr>
          <p:cNvGraphicFramePr>
            <a:graphicFrameLocks noGrp="1"/>
          </p:cNvGraphicFramePr>
          <p:nvPr/>
        </p:nvGraphicFramePr>
        <p:xfrm>
          <a:off x="441418" y="1270497"/>
          <a:ext cx="11135755" cy="1036320"/>
        </p:xfrm>
        <a:graphic>
          <a:graphicData uri="http://schemas.openxmlformats.org/drawingml/2006/table">
            <a:tbl>
              <a:tblPr firstRow="1" bandRow="1">
                <a:tableStyleId>{2D5ABB26-0587-4C30-8999-92F81FD0307C}</a:tableStyleId>
              </a:tblPr>
              <a:tblGrid>
                <a:gridCol w="3372936">
                  <a:extLst>
                    <a:ext uri="{9D8B030D-6E8A-4147-A177-3AD203B41FA5}">
                      <a16:colId xmlns:a16="http://schemas.microsoft.com/office/drawing/2014/main" val="4158732519"/>
                    </a:ext>
                  </a:extLst>
                </a:gridCol>
                <a:gridCol w="7762819">
                  <a:extLst>
                    <a:ext uri="{9D8B030D-6E8A-4147-A177-3AD203B41FA5}">
                      <a16:colId xmlns:a16="http://schemas.microsoft.com/office/drawing/2014/main" val="217655520"/>
                    </a:ext>
                  </a:extLst>
                </a:gridCol>
              </a:tblGrid>
              <a:tr h="7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How to find program pathways at schools in the right area?</a:t>
                      </a:r>
                    </a:p>
                  </a:txBody>
                  <a:tcPr>
                    <a:lnB w="12700" cap="flat" cmpd="sng" algn="ctr">
                      <a:solidFill>
                        <a:schemeClr val="accent5"/>
                      </a:solidFill>
                      <a:prstDash val="solid"/>
                      <a:round/>
                      <a:headEnd type="none" w="med" len="med"/>
                      <a:tailEnd type="none" w="med" len="med"/>
                    </a:lnB>
                  </a:tcPr>
                </a:tc>
                <a:tc>
                  <a:txBody>
                    <a:bodyPr/>
                    <a:lstStyle/>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Go to </a:t>
                      </a:r>
                      <a:r>
                        <a:rPr lang="sv-SE" sz="1400" b="0" i="1" kern="1200">
                          <a:solidFill>
                            <a:srgbClr val="000000"/>
                          </a:solidFill>
                          <a:latin typeface="+mn-lt"/>
                          <a:ea typeface="+mn-ea"/>
                          <a:cs typeface="+mn-cs"/>
                          <a:hlinkClick r:id="rId7"/>
                        </a:rPr>
                        <a:t>https://masswbl.org/pathwaymapping/</a:t>
                      </a:r>
                      <a:r>
                        <a:rPr lang="sv-SE" sz="1400" b="0" i="1" kern="1200">
                          <a:solidFill>
                            <a:srgbClr val="000000"/>
                          </a:solidFill>
                          <a:latin typeface="+mn-lt"/>
                          <a:ea typeface="+mn-ea"/>
                          <a:cs typeface="+mn-cs"/>
                        </a:rPr>
                        <a:t> </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Filter only on the program / pathway and click continue</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Refine list of schools based on proximity to employer</a:t>
                      </a:r>
                      <a:endParaRPr lang="sv-SE" sz="1000" b="0" i="1" kern="1200">
                        <a:solidFill>
                          <a:srgbClr val="000000"/>
                        </a:solidFill>
                        <a:latin typeface="+mn-lt"/>
                        <a:ea typeface="+mn-ea"/>
                        <a:cs typeface="+mn-cs"/>
                      </a:endParaRP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Cross check with list of CTI applicable programs in the appendix</a:t>
                      </a:r>
                    </a:p>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endParaRPr lang="sv-SE" sz="600" b="0" i="1" kern="1200">
                        <a:solidFill>
                          <a:srgbClr val="000000"/>
                        </a:solidFill>
                        <a:latin typeface="+mn-lt"/>
                        <a:ea typeface="+mn-ea"/>
                        <a:cs typeface="+mn-cs"/>
                      </a:endParaRPr>
                    </a:p>
                  </a:txBody>
                  <a:tcP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180309823"/>
                  </a:ext>
                </a:extLst>
              </a:tr>
            </a:tbl>
          </a:graphicData>
        </a:graphic>
      </p:graphicFrame>
      <p:sp>
        <p:nvSpPr>
          <p:cNvPr id="11" name="NavigationTriangle">
            <a:extLst>
              <a:ext uri="{FF2B5EF4-FFF2-40B4-BE49-F238E27FC236}">
                <a16:creationId xmlns:a16="http://schemas.microsoft.com/office/drawing/2014/main" id="{5A9BF634-B591-4773-B361-85B5733429C3}"/>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6" name="NavigationIcon">
            <a:extLst>
              <a:ext uri="{FF2B5EF4-FFF2-40B4-BE49-F238E27FC236}">
                <a16:creationId xmlns:a16="http://schemas.microsoft.com/office/drawing/2014/main" id="{203D9156-B189-4623-9EC5-72601A9F7D9C}"/>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6A</a:t>
            </a:r>
          </a:p>
        </p:txBody>
      </p:sp>
      <p:sp>
        <p:nvSpPr>
          <p:cNvPr id="17" name="Textfeld 1">
            <a:extLst>
              <a:ext uri="{FF2B5EF4-FFF2-40B4-BE49-F238E27FC236}">
                <a16:creationId xmlns:a16="http://schemas.microsoft.com/office/drawing/2014/main" id="{20751917-0811-45F8-A452-3473F7EA0586}"/>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9" name="ee4pFootnotes">
            <a:extLst>
              <a:ext uri="{FF2B5EF4-FFF2-40B4-BE49-F238E27FC236}">
                <a16:creationId xmlns:a16="http://schemas.microsoft.com/office/drawing/2014/main" id="{FA7E83A1-97E6-4189-853F-BAF0CDD38B5A}"/>
              </a:ext>
            </a:extLst>
          </p:cNvPr>
          <p:cNvSpPr>
            <a:spLocks noChangeArrowheads="1"/>
          </p:cNvSpPr>
          <p:nvPr/>
        </p:nvSpPr>
        <p:spPr bwMode="auto">
          <a:xfrm>
            <a:off x="462683" y="6538533"/>
            <a:ext cx="9794499"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 Only showing Chapter 74 approved programs above. Many more programs exist.; Not all programs and schools are approved for CTI funding.</a:t>
            </a:r>
          </a:p>
        </p:txBody>
      </p:sp>
    </p:spTree>
    <p:extLst>
      <p:ext uri="{BB962C8B-B14F-4D97-AF65-F5344CB8AC3E}">
        <p14:creationId xmlns:p14="http://schemas.microsoft.com/office/powerpoint/2010/main" val="1299720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community colleges (III/III)</a:t>
            </a:r>
          </a:p>
        </p:txBody>
      </p:sp>
      <p:sp>
        <p:nvSpPr>
          <p:cNvPr id="6" name="Text Placeholder 5">
            <a:extLst>
              <a:ext uri="{FF2B5EF4-FFF2-40B4-BE49-F238E27FC236}">
                <a16:creationId xmlns:a16="http://schemas.microsoft.com/office/drawing/2014/main" id="{C6E8D43A-7E2B-4222-8391-3A0031036267}"/>
              </a:ext>
            </a:extLst>
          </p:cNvPr>
          <p:cNvSpPr>
            <a:spLocks noGrp="1"/>
          </p:cNvSpPr>
          <p:nvPr>
            <p:ph type="body" sz="quarter" idx="11"/>
          </p:nvPr>
        </p:nvSpPr>
        <p:spPr/>
        <p:txBody>
          <a:bodyPr/>
          <a:lstStyle/>
          <a:p>
            <a:endParaRPr lang="en-US"/>
          </a:p>
        </p:txBody>
      </p:sp>
      <p:sp>
        <p:nvSpPr>
          <p:cNvPr id="15" name="TextBox 14">
            <a:extLst>
              <a:ext uri="{FF2B5EF4-FFF2-40B4-BE49-F238E27FC236}">
                <a16:creationId xmlns:a16="http://schemas.microsoft.com/office/drawing/2014/main" id="{BD372874-120B-43B6-BA3C-726EB4AA94FB}"/>
              </a:ext>
            </a:extLst>
          </p:cNvPr>
          <p:cNvSpPr txBox="1"/>
          <p:nvPr/>
        </p:nvSpPr>
        <p:spPr>
          <a:xfrm>
            <a:off x="6564442" y="1511987"/>
            <a:ext cx="5034000" cy="458074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600" b="1">
                <a:solidFill>
                  <a:srgbClr val="00269E"/>
                </a:solidFill>
              </a:rPr>
              <a:t>Current community colleges </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sz="1400" b="1">
              <a:solidFill>
                <a:srgbClr val="00269E"/>
              </a:solidFill>
            </a:endParaRP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Berkshire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Bristol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Bunker Hill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Cape Cod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Greenfield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Holyoke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Massasoit Community College</a:t>
            </a:r>
          </a:p>
          <a:p>
            <a:pPr marL="226800" lvl="1" indent="-151200">
              <a:spcBef>
                <a:spcPts val="400"/>
              </a:spcBef>
              <a:buClr>
                <a:srgbClr val="00269E"/>
              </a:buClr>
              <a:buFont typeface="Trebuchet MS" panose="020B0603020202020204" pitchFamily="34" charset="0"/>
              <a:buChar char="•"/>
              <a:defRPr/>
            </a:pPr>
            <a:r>
              <a:rPr lang="en-US" sz="1400" err="1">
                <a:solidFill>
                  <a:srgbClr val="000000"/>
                </a:solidFill>
              </a:rPr>
              <a:t>MassBay</a:t>
            </a:r>
            <a:r>
              <a:rPr lang="en-US" sz="1400">
                <a:solidFill>
                  <a:srgbClr val="000000"/>
                </a:solidFill>
              </a:rPr>
              <a:t>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Middlesex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Mount Wachusett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North Shore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Northern Essex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Quinsigamond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Roxbury Community College</a:t>
            </a:r>
          </a:p>
          <a:p>
            <a:pPr marL="226800" lvl="1" indent="-151200">
              <a:spcBef>
                <a:spcPts val="400"/>
              </a:spcBef>
              <a:buClr>
                <a:srgbClr val="00269E"/>
              </a:buClr>
              <a:buFont typeface="Trebuchet MS" panose="020B0603020202020204" pitchFamily="34" charset="0"/>
              <a:buChar char="•"/>
              <a:defRPr/>
            </a:pPr>
            <a:r>
              <a:rPr lang="en-US" sz="1400">
                <a:solidFill>
                  <a:srgbClr val="000000"/>
                </a:solidFill>
              </a:rPr>
              <a:t>Springfield Technical Community College</a:t>
            </a:r>
          </a:p>
        </p:txBody>
      </p:sp>
      <p:sp>
        <p:nvSpPr>
          <p:cNvPr id="10" name="TextBox 9">
            <a:extLst>
              <a:ext uri="{FF2B5EF4-FFF2-40B4-BE49-F238E27FC236}">
                <a16:creationId xmlns:a16="http://schemas.microsoft.com/office/drawing/2014/main" id="{5395D3CB-42FA-4B2A-9374-3F674EBFEC3B}"/>
              </a:ext>
            </a:extLst>
          </p:cNvPr>
          <p:cNvSpPr txBox="1"/>
          <p:nvPr/>
        </p:nvSpPr>
        <p:spPr>
          <a:xfrm>
            <a:off x="462687" y="1511987"/>
            <a:ext cx="5128214" cy="253402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269E"/>
                </a:solidFill>
                <a:latin typeface="+mn-lt"/>
                <a:ea typeface="+mn-ea"/>
                <a:cs typeface="+mn-cs"/>
              </a:rPr>
              <a:t>How to find community colleges?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rgbClr val="00269E"/>
              </a:solidFill>
              <a:latin typeface="+mn-lt"/>
              <a:ea typeface="+mn-ea"/>
              <a:cs typeface="+mn-cs"/>
            </a:endParaRP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Go to </a:t>
            </a:r>
            <a:r>
              <a:rPr lang="en-US" sz="1400">
                <a:hlinkClick r:id="rId8"/>
              </a:rPr>
              <a:t>Massachusetts Community Colleges - Massachusetts Association of Community Colleges (masscc.org)</a:t>
            </a:r>
            <a:r>
              <a:rPr lang="sv-SE" sz="1400" b="0" i="1" kern="1200">
                <a:solidFill>
                  <a:srgbClr val="000000"/>
                </a:solidFill>
                <a:latin typeface="+mn-lt"/>
                <a:ea typeface="+mn-ea"/>
                <a:cs typeface="+mn-cs"/>
              </a:rPr>
              <a:t> </a:t>
            </a: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endParaRPr lang="sv-SE" sz="1400" b="0" i="1" kern="1200">
              <a:solidFill>
                <a:srgbClr val="000000"/>
              </a:solidFill>
              <a:latin typeface="+mn-lt"/>
              <a:ea typeface="+mn-ea"/>
              <a:cs typeface="+mn-cs"/>
            </a:endParaRP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r>
              <a:rPr lang="sv-SE" sz="1400" i="1">
                <a:solidFill>
                  <a:srgbClr val="000000"/>
                </a:solidFill>
              </a:rPr>
              <a:t>Learn more about each community college by clicking </a:t>
            </a:r>
            <a:r>
              <a:rPr lang="sv-SE" sz="1400" b="0" i="1" kern="1200">
                <a:solidFill>
                  <a:srgbClr val="000000"/>
                </a:solidFill>
                <a:latin typeface="+mn-lt"/>
                <a:ea typeface="+mn-ea"/>
                <a:cs typeface="+mn-cs"/>
              </a:rPr>
              <a:t>on each school </a:t>
            </a:r>
            <a:endParaRPr lang="sv-SE" sz="1400" i="1">
              <a:solidFill>
                <a:srgbClr val="000000"/>
              </a:solidFill>
            </a:endParaRP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endParaRPr lang="sv-SE" sz="1400" b="0" i="1" kern="1200">
              <a:solidFill>
                <a:srgbClr val="000000"/>
              </a:solidFill>
              <a:latin typeface="+mn-lt"/>
              <a:ea typeface="+mn-ea"/>
              <a:cs typeface="+mn-cs"/>
            </a:endParaRPr>
          </a:p>
          <a:p>
            <a:pPr marL="226800" lvl="1" indent="-151200" algn="l" defTabSz="914400" rtl="0" eaLnBrk="1" latinLnBrk="0" hangingPunct="1">
              <a:lnSpc>
                <a:spcPct val="100000"/>
              </a:lnSpc>
              <a:spcBef>
                <a:spcPts val="400"/>
              </a:spcBef>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Find current programs offered by clicking "Learn more about programs offered"</a:t>
            </a:r>
            <a:endParaRPr lang="sv-SE" sz="1000" b="0" i="1" kern="1200">
              <a:solidFill>
                <a:srgbClr val="000000"/>
              </a:solidFill>
              <a:latin typeface="+mn-lt"/>
              <a:ea typeface="+mn-ea"/>
              <a:cs typeface="+mn-cs"/>
            </a:endParaRPr>
          </a:p>
        </p:txBody>
      </p:sp>
      <p:sp>
        <p:nvSpPr>
          <p:cNvPr id="11" name="NavigationTriangle">
            <a:extLst>
              <a:ext uri="{FF2B5EF4-FFF2-40B4-BE49-F238E27FC236}">
                <a16:creationId xmlns:a16="http://schemas.microsoft.com/office/drawing/2014/main" id="{5A9BF634-B591-4773-B361-85B5733429C3}"/>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6" name="NavigationIcon">
            <a:extLst>
              <a:ext uri="{FF2B5EF4-FFF2-40B4-BE49-F238E27FC236}">
                <a16:creationId xmlns:a16="http://schemas.microsoft.com/office/drawing/2014/main" id="{203D9156-B189-4623-9EC5-72601A9F7D9C}"/>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6A</a:t>
            </a:r>
          </a:p>
        </p:txBody>
      </p:sp>
      <p:graphicFrame>
        <p:nvGraphicFramePr>
          <p:cNvPr id="17" name="Object 16" hidden="1">
            <a:extLst>
              <a:ext uri="{FF2B5EF4-FFF2-40B4-BE49-F238E27FC236}">
                <a16:creationId xmlns:a16="http://schemas.microsoft.com/office/drawing/2014/main" id="{1E528A66-0A68-4C77-BDB1-9256CBE98770}"/>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86" imgH="286" progId="TCLayout.ActiveDocument.1">
                  <p:embed/>
                </p:oleObj>
              </mc:Choice>
              <mc:Fallback>
                <p:oleObj name="think-cell Slide" r:id="rId9" imgW="286" imgH="286" progId="TCLayout.ActiveDocument.1">
                  <p:embed/>
                  <p:pic>
                    <p:nvPicPr>
                      <p:cNvPr id="17" name="Object 16" hidden="1">
                        <a:extLst>
                          <a:ext uri="{FF2B5EF4-FFF2-40B4-BE49-F238E27FC236}">
                            <a16:creationId xmlns:a16="http://schemas.microsoft.com/office/drawing/2014/main" id="{1E528A66-0A68-4C77-BDB1-9256CBE9877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35E884BF-0D56-405A-A286-175B655E2F44}"/>
              </a:ext>
            </a:extLst>
          </p:cNvPr>
          <p:cNvGrpSpPr/>
          <p:nvPr/>
        </p:nvGrpSpPr>
        <p:grpSpPr>
          <a:xfrm>
            <a:off x="5942914" y="1762817"/>
            <a:ext cx="306171" cy="4079081"/>
            <a:chOff x="5942914" y="2081213"/>
            <a:chExt cx="306171" cy="4079081"/>
          </a:xfrm>
        </p:grpSpPr>
        <p:cxnSp>
          <p:nvCxnSpPr>
            <p:cNvPr id="20" name="Straight Connector 19">
              <a:extLst>
                <a:ext uri="{FF2B5EF4-FFF2-40B4-BE49-F238E27FC236}">
                  <a16:creationId xmlns:a16="http://schemas.microsoft.com/office/drawing/2014/main" id="{F95539F5-13DB-4332-9991-712766373290}"/>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22B5EAC-CF38-4D0A-ACBC-B04EB8430A01}"/>
                </a:ext>
              </a:extLst>
            </p:cNvPr>
            <p:cNvGrpSpPr/>
            <p:nvPr/>
          </p:nvGrpSpPr>
          <p:grpSpPr>
            <a:xfrm>
              <a:off x="5942914" y="3967299"/>
              <a:ext cx="306171" cy="306910"/>
              <a:chOff x="5937564" y="3833745"/>
              <a:chExt cx="306171" cy="306910"/>
            </a:xfrm>
          </p:grpSpPr>
          <p:sp>
            <p:nvSpPr>
              <p:cNvPr id="22" name="Freeform 94">
                <a:extLst>
                  <a:ext uri="{FF2B5EF4-FFF2-40B4-BE49-F238E27FC236}">
                    <a16:creationId xmlns:a16="http://schemas.microsoft.com/office/drawing/2014/main" id="{7F58C756-A850-4164-AB1C-AAFF3F8A749C}"/>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00269E"/>
              </a:solidFill>
              <a:ln>
                <a:solidFill>
                  <a:srgbClr val="00269E"/>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23" name="Freeform 95">
                <a:extLst>
                  <a:ext uri="{FF2B5EF4-FFF2-40B4-BE49-F238E27FC236}">
                    <a16:creationId xmlns:a16="http://schemas.microsoft.com/office/drawing/2014/main" id="{F7D21A31-A4E1-454E-957D-B52BB3B90901}"/>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sp>
        <p:nvSpPr>
          <p:cNvPr id="24" name="Textfeld 1">
            <a:extLst>
              <a:ext uri="{FF2B5EF4-FFF2-40B4-BE49-F238E27FC236}">
                <a16:creationId xmlns:a16="http://schemas.microsoft.com/office/drawing/2014/main" id="{609AA466-2704-4C06-8BF5-85227D13529E}"/>
              </a:ext>
            </a:extLst>
          </p:cNvPr>
          <p:cNvSpPr txBox="1"/>
          <p:nvPr>
            <p:custDataLst>
              <p:tags r:id="rId4"/>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25" name="ee4pFootnotes">
            <a:extLst>
              <a:ext uri="{FF2B5EF4-FFF2-40B4-BE49-F238E27FC236}">
                <a16:creationId xmlns:a16="http://schemas.microsoft.com/office/drawing/2014/main" id="{D3775D58-7E6F-4426-A9E6-795F2F81B3A9}"/>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746489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2823495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sz="2400"/>
              <a:t>Deep dive on </a:t>
            </a:r>
            <a:r>
              <a:rPr lang="en-US"/>
              <a:t>training providers (I/II)</a:t>
            </a:r>
            <a:endParaRPr lang="en-US" sz="2400"/>
          </a:p>
        </p:txBody>
      </p:sp>
      <p:sp>
        <p:nvSpPr>
          <p:cNvPr id="12" name="Text Placeholder 11">
            <a:extLst>
              <a:ext uri="{FF2B5EF4-FFF2-40B4-BE49-F238E27FC236}">
                <a16:creationId xmlns:a16="http://schemas.microsoft.com/office/drawing/2014/main" id="{95F6FCC2-7F6F-4A85-AB4A-7372D30AB03B}"/>
              </a:ext>
            </a:extLst>
          </p:cNvPr>
          <p:cNvSpPr>
            <a:spLocks noGrp="1"/>
          </p:cNvSpPr>
          <p:nvPr>
            <p:ph type="body" sz="quarter" idx="11"/>
          </p:nvPr>
        </p:nvSpPr>
        <p:spPr/>
        <p:txBody>
          <a:bodyPr/>
          <a:lstStyle/>
          <a:p>
            <a:endParaRPr lang="en-US"/>
          </a:p>
        </p:txBody>
      </p:sp>
      <p:sp>
        <p:nvSpPr>
          <p:cNvPr id="7" name="NavigationTriangle">
            <a:extLst>
              <a:ext uri="{FF2B5EF4-FFF2-40B4-BE49-F238E27FC236}">
                <a16:creationId xmlns:a16="http://schemas.microsoft.com/office/drawing/2014/main" id="{50084EE3-2728-4F1E-8854-81C8DDEA9C7F}"/>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9" name="NavigationIcon">
            <a:extLst>
              <a:ext uri="{FF2B5EF4-FFF2-40B4-BE49-F238E27FC236}">
                <a16:creationId xmlns:a16="http://schemas.microsoft.com/office/drawing/2014/main" id="{4B1CBDFE-E1A6-4F8E-93A4-07BD61781CBF}"/>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6B</a:t>
            </a:r>
          </a:p>
        </p:txBody>
      </p:sp>
      <p:graphicFrame>
        <p:nvGraphicFramePr>
          <p:cNvPr id="11" name="Table 6">
            <a:extLst>
              <a:ext uri="{FF2B5EF4-FFF2-40B4-BE49-F238E27FC236}">
                <a16:creationId xmlns:a16="http://schemas.microsoft.com/office/drawing/2014/main" id="{1B27B2E4-42B6-4287-8F70-56F60CFFC013}"/>
              </a:ext>
            </a:extLst>
          </p:cNvPr>
          <p:cNvGraphicFramePr>
            <a:graphicFrameLocks noGrp="1"/>
          </p:cNvGraphicFramePr>
          <p:nvPr>
            <p:extLst>
              <p:ext uri="{D42A27DB-BD31-4B8C-83A1-F6EECF244321}">
                <p14:modId xmlns:p14="http://schemas.microsoft.com/office/powerpoint/2010/main" val="432282318"/>
              </p:ext>
            </p:extLst>
          </p:nvPr>
        </p:nvGraphicFramePr>
        <p:xfrm>
          <a:off x="462684" y="1349153"/>
          <a:ext cx="11087631" cy="5090160"/>
        </p:xfrm>
        <a:graphic>
          <a:graphicData uri="http://schemas.openxmlformats.org/drawingml/2006/table">
            <a:tbl>
              <a:tblPr firstRow="1" bandRow="1">
                <a:tableStyleId>{2D5ABB26-0587-4C30-8999-92F81FD0307C}</a:tableStyleId>
              </a:tblPr>
              <a:tblGrid>
                <a:gridCol w="2497084">
                  <a:extLst>
                    <a:ext uri="{9D8B030D-6E8A-4147-A177-3AD203B41FA5}">
                      <a16:colId xmlns:a16="http://schemas.microsoft.com/office/drawing/2014/main" val="4158732519"/>
                    </a:ext>
                  </a:extLst>
                </a:gridCol>
                <a:gridCol w="8590547">
                  <a:extLst>
                    <a:ext uri="{9D8B030D-6E8A-4147-A177-3AD203B41FA5}">
                      <a16:colId xmlns:a16="http://schemas.microsoft.com/office/drawing/2014/main" val="217655520"/>
                    </a:ext>
                  </a:extLst>
                </a:gridCol>
              </a:tblGrid>
              <a:tr h="789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How to find training providers?</a:t>
                      </a:r>
                    </a:p>
                  </a:txBody>
                  <a:tcPr>
                    <a:lnB w="9525" cap="flat" cmpd="sng" algn="ctr">
                      <a:solidFill>
                        <a:schemeClr val="accent5"/>
                      </a:solidFill>
                      <a:prstDash val="sysDot"/>
                      <a:round/>
                      <a:headEnd type="none" w="med" len="med"/>
                      <a:tailEnd type="none" w="med" len="med"/>
                    </a:lnB>
                  </a:tcPr>
                </a:tc>
                <a:tc>
                  <a:txBody>
                    <a:bodyPr/>
                    <a:lstStyle/>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Leverage list of MassHire eligible training providers (see next page for additional details) –</a:t>
                      </a:r>
                      <a:r>
                        <a:rPr lang="sv-SE" sz="1400" b="0" i="0" kern="1200">
                          <a:solidFill>
                            <a:srgbClr val="000000"/>
                          </a:solidFill>
                          <a:latin typeface="+mn-lt"/>
                          <a:ea typeface="+mn-ea"/>
                          <a:cs typeface="+mn-cs"/>
                          <a:hlinkClick r:id="rId7"/>
                        </a:rPr>
                        <a:t>https://jobquest.dcs.eol.mass.gov/JobQuest/Training.aspx</a:t>
                      </a:r>
                      <a:r>
                        <a:rPr lang="sv-SE" sz="1400" b="0" i="0" kern="1200">
                          <a:solidFill>
                            <a:srgbClr val="000000"/>
                          </a:solidFill>
                          <a:latin typeface="+mn-lt"/>
                          <a:ea typeface="+mn-ea"/>
                          <a:cs typeface="+mn-cs"/>
                        </a:rPr>
                        <a:t> </a:t>
                      </a: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For additional training providers, work with your local MassHire Workforce Board</a:t>
                      </a: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For additional questions, reach out to a CommCorp representative</a:t>
                      </a: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3347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Identify training providers in the appropriate area for the employer</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marR="0" lvl="1" indent="-1944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Review potential training provider grant history</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Reach out to the training provider's Workforce Contact</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Ask to learn more about their future program(s) (e.g., class size, graduation dates, grants)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Clarify if the training provider is already working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existing employer partners for those programs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capacity to add a new employer for hiring out of program(s) in the future</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interested and programs align with employer's hiring needs, ask to set up an introductory “pass off” call with the employer</a:t>
                      </a:r>
                    </a:p>
                    <a:p>
                      <a:pPr marL="453600" lvl="2"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378000" lvl="1" indent="-2520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Set up initial employer and training provider call to discuss aligned on programs</a:t>
                      </a:r>
                    </a:p>
                    <a:p>
                      <a:pPr marL="453600" lvl="2"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Training provider to continue relationship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Align on future partnership opportunities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Discuss details of program curriculums against employer competency needs</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If aligned, agree to partnership terms and regular meeting cadence</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applicable, work to determine marketing strategy for recruiting trainees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15" name="Textfeld 1">
            <a:extLst>
              <a:ext uri="{FF2B5EF4-FFF2-40B4-BE49-F238E27FC236}">
                <a16:creationId xmlns:a16="http://schemas.microsoft.com/office/drawing/2014/main" id="{D333BC91-D90E-455F-A614-2FE229AAEDE2}"/>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6" name="ee4pFootnotes">
            <a:extLst>
              <a:ext uri="{FF2B5EF4-FFF2-40B4-BE49-F238E27FC236}">
                <a16:creationId xmlns:a16="http://schemas.microsoft.com/office/drawing/2014/main" id="{CD68AEBE-7042-4CE3-914D-73B8ED516F9C}"/>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1785518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A523B0E-22F5-4452-A394-68FE0990F557}"/>
              </a:ext>
            </a:extLst>
          </p:cNvPr>
          <p:cNvGraphicFramePr>
            <a:graphicFrameLocks noChangeAspect="1"/>
          </p:cNvGraphicFramePr>
          <p:nvPr>
            <p:custDataLst>
              <p:tags r:id="rId1"/>
            </p:custDataLst>
            <p:extLst>
              <p:ext uri="{D42A27DB-BD31-4B8C-83A1-F6EECF244321}">
                <p14:modId xmlns:p14="http://schemas.microsoft.com/office/powerpoint/2010/main" val="2247833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8" name="Object 7" hidden="1">
                        <a:extLst>
                          <a:ext uri="{FF2B5EF4-FFF2-40B4-BE49-F238E27FC236}">
                            <a16:creationId xmlns:a16="http://schemas.microsoft.com/office/drawing/2014/main" id="{8A523B0E-22F5-4452-A394-68FE0990F5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EFB4E9-73AC-4FFF-B150-210F45B1B6B7}"/>
              </a:ext>
            </a:extLst>
          </p:cNvPr>
          <p:cNvSpPr>
            <a:spLocks noGrp="1"/>
          </p:cNvSpPr>
          <p:nvPr>
            <p:ph type="title"/>
          </p:nvPr>
        </p:nvSpPr>
        <p:spPr/>
        <p:txBody>
          <a:bodyPr vert="horz"/>
          <a:lstStyle/>
          <a:p>
            <a:r>
              <a:rPr lang="en-US" sz="2400"/>
              <a:t>Deep dive on </a:t>
            </a:r>
            <a:r>
              <a:rPr lang="en-US"/>
              <a:t>training providers (II/II)</a:t>
            </a:r>
          </a:p>
        </p:txBody>
      </p:sp>
      <p:sp>
        <p:nvSpPr>
          <p:cNvPr id="3" name="Text Placeholder 2">
            <a:extLst>
              <a:ext uri="{FF2B5EF4-FFF2-40B4-BE49-F238E27FC236}">
                <a16:creationId xmlns:a16="http://schemas.microsoft.com/office/drawing/2014/main" id="{A84128D0-6208-4521-A8EA-895D54BF4C8A}"/>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C8BBCFED-712D-41C3-805B-F032A88B1260}"/>
              </a:ext>
            </a:extLst>
          </p:cNvPr>
          <p:cNvPicPr>
            <a:picLocks noChangeAspect="1"/>
          </p:cNvPicPr>
          <p:nvPr/>
        </p:nvPicPr>
        <p:blipFill>
          <a:blip r:embed="rId7"/>
          <a:stretch>
            <a:fillRect/>
          </a:stretch>
        </p:blipFill>
        <p:spPr>
          <a:xfrm>
            <a:off x="447675" y="1536459"/>
            <a:ext cx="5079817" cy="4684105"/>
          </a:xfrm>
          <a:prstGeom prst="rect">
            <a:avLst/>
          </a:prstGeom>
          <a:ln w="9525" cap="flat" cmpd="sng" algn="ctr">
            <a:solidFill>
              <a:srgbClr val="6E6F73"/>
            </a:solidFill>
            <a:prstDash val="solid"/>
            <a:round/>
            <a:headEnd type="none" w="med" len="med"/>
            <a:tailEnd type="none" w="med" len="med"/>
          </a:ln>
        </p:spPr>
      </p:pic>
      <p:sp>
        <p:nvSpPr>
          <p:cNvPr id="10" name="NavigationTriangle">
            <a:extLst>
              <a:ext uri="{FF2B5EF4-FFF2-40B4-BE49-F238E27FC236}">
                <a16:creationId xmlns:a16="http://schemas.microsoft.com/office/drawing/2014/main" id="{7BCA891D-DCC6-48EE-A2DD-0970FD01F8BA}"/>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1" name="NavigationIcon">
            <a:extLst>
              <a:ext uri="{FF2B5EF4-FFF2-40B4-BE49-F238E27FC236}">
                <a16:creationId xmlns:a16="http://schemas.microsoft.com/office/drawing/2014/main" id="{BD613EDA-3B7F-462A-A318-82A34A701C7E}"/>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6B</a:t>
            </a:r>
          </a:p>
        </p:txBody>
      </p:sp>
      <p:sp>
        <p:nvSpPr>
          <p:cNvPr id="12" name="TextBox 11">
            <a:extLst>
              <a:ext uri="{FF2B5EF4-FFF2-40B4-BE49-F238E27FC236}">
                <a16:creationId xmlns:a16="http://schemas.microsoft.com/office/drawing/2014/main" id="{50AF2608-E716-4717-9104-8453EF557D11}"/>
              </a:ext>
            </a:extLst>
          </p:cNvPr>
          <p:cNvSpPr txBox="1"/>
          <p:nvPr/>
        </p:nvSpPr>
        <p:spPr>
          <a:xfrm>
            <a:off x="5784351" y="2024592"/>
            <a:ext cx="5779816" cy="440120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Go to list of MassHire eligible training providers –</a:t>
            </a:r>
            <a:r>
              <a:rPr lang="sv-SE" sz="1400" b="0" i="0" kern="1200">
                <a:solidFill>
                  <a:srgbClr val="000000"/>
                </a:solidFill>
                <a:latin typeface="+mn-lt"/>
                <a:ea typeface="+mn-ea"/>
                <a:cs typeface="+mn-cs"/>
                <a:hlinkClick r:id="rId8"/>
              </a:rPr>
              <a:t>https://jobquest.dcs.eol.mass.gov/JobQuest/Training.aspx</a:t>
            </a:r>
            <a:r>
              <a:rPr lang="sv-SE" sz="1400" b="0" i="0" kern="1200">
                <a:solidFill>
                  <a:srgbClr val="000000"/>
                </a:solidFill>
                <a:latin typeface="+mn-lt"/>
                <a:ea typeface="+mn-ea"/>
                <a:cs typeface="+mn-cs"/>
              </a:rPr>
              <a:t> </a:t>
            </a: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endParaRPr lang="sv-SE" sz="1400" b="0" i="0" kern="1200">
              <a:solidFill>
                <a:srgbClr val="000000"/>
              </a:solidFill>
              <a:latin typeface="+mn-lt"/>
              <a:ea typeface="+mn-ea"/>
              <a:cs typeface="+mn-cs"/>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Search for approved training providers and programs by – </a:t>
            </a:r>
            <a:r>
              <a:rPr lang="sv-SE" sz="1400" b="0" i="1" kern="1200">
                <a:solidFill>
                  <a:srgbClr val="000000"/>
                </a:solidFill>
                <a:latin typeface="+mn-lt"/>
                <a:ea typeface="+mn-ea"/>
                <a:cs typeface="+mn-cs"/>
              </a:rPr>
              <a:t>fill in none</a:t>
            </a:r>
            <a:r>
              <a:rPr lang="sv-SE" sz="1400" i="1">
                <a:solidFill>
                  <a:srgbClr val="000000"/>
                </a:solidFill>
              </a:rPr>
              <a:t>, some, or all of these</a:t>
            </a:r>
            <a:r>
              <a:rPr lang="sv-SE" sz="1400">
                <a:solidFill>
                  <a:srgbClr val="000000"/>
                </a:solidFill>
              </a:rPr>
              <a:t>:</a:t>
            </a:r>
            <a:endParaRPr lang="sv-SE" sz="1400" b="0" kern="1200">
              <a:solidFill>
                <a:srgbClr val="000000"/>
              </a:solidFill>
              <a:latin typeface="+mn-lt"/>
              <a:ea typeface="+mn-ea"/>
              <a:cs typeface="+mn-cs"/>
            </a:endParaRPr>
          </a:p>
          <a:p>
            <a:pPr marL="756000" lvl="2" indent="-252000">
              <a:buClr>
                <a:srgbClr val="00269E"/>
              </a:buClr>
              <a:buFont typeface="Trebuchet MS" panose="020B0603020202020204" pitchFamily="34" charset="0"/>
              <a:buChar char="–"/>
            </a:pPr>
            <a:r>
              <a:rPr lang="sv-SE" sz="1400">
                <a:solidFill>
                  <a:srgbClr val="000000"/>
                </a:solidFill>
              </a:rPr>
              <a:t>Keyword</a:t>
            </a:r>
          </a:p>
          <a:p>
            <a:pPr marL="756000" lvl="2" indent="-252000">
              <a:buClr>
                <a:srgbClr val="00269E"/>
              </a:buClr>
              <a:buFont typeface="Trebuchet MS" panose="020B0603020202020204" pitchFamily="34" charset="0"/>
              <a:buChar char="–"/>
            </a:pPr>
            <a:r>
              <a:rPr lang="sv-SE" sz="1400" kern="1200">
                <a:solidFill>
                  <a:srgbClr val="000000"/>
                </a:solidFill>
              </a:rPr>
              <a:t>Provider name</a:t>
            </a:r>
          </a:p>
          <a:p>
            <a:pPr marL="756000" lvl="2" indent="-252000">
              <a:buClr>
                <a:srgbClr val="00269E"/>
              </a:buClr>
              <a:buFont typeface="Trebuchet MS" panose="020B0603020202020204" pitchFamily="34" charset="0"/>
              <a:buChar char="–"/>
            </a:pPr>
            <a:r>
              <a:rPr lang="sv-SE" sz="1400">
                <a:solidFill>
                  <a:srgbClr val="000000"/>
                </a:solidFill>
              </a:rPr>
              <a:t>Course name</a:t>
            </a:r>
          </a:p>
          <a:p>
            <a:pPr marL="756000" lvl="2" indent="-252000">
              <a:buClr>
                <a:srgbClr val="00269E"/>
              </a:buClr>
              <a:buFont typeface="Trebuchet MS" panose="020B0603020202020204" pitchFamily="34" charset="0"/>
              <a:buChar char="–"/>
            </a:pPr>
            <a:r>
              <a:rPr lang="sv-SE" sz="1400" kern="1200">
                <a:solidFill>
                  <a:srgbClr val="000000"/>
                </a:solidFill>
              </a:rPr>
              <a:t>Targeted occupation</a:t>
            </a:r>
          </a:p>
          <a:p>
            <a:pPr marL="756000" lvl="2" indent="-252000">
              <a:buClr>
                <a:srgbClr val="00269E"/>
              </a:buClr>
              <a:buFont typeface="Trebuchet MS" panose="020B0603020202020204" pitchFamily="34" charset="0"/>
              <a:buChar char="–"/>
            </a:pPr>
            <a:r>
              <a:rPr lang="sv-SE" sz="1400">
                <a:solidFill>
                  <a:srgbClr val="000000"/>
                </a:solidFill>
              </a:rPr>
              <a:t>Approved course type</a:t>
            </a:r>
          </a:p>
          <a:p>
            <a:pPr marL="756000" lvl="2" indent="-252000">
              <a:buClr>
                <a:srgbClr val="00269E"/>
              </a:buClr>
              <a:buFont typeface="Trebuchet MS" panose="020B0603020202020204" pitchFamily="34" charset="0"/>
              <a:buChar char="–"/>
            </a:pPr>
            <a:r>
              <a:rPr lang="sv-SE" sz="1400" kern="1200">
                <a:solidFill>
                  <a:srgbClr val="000000"/>
                </a:solidFill>
              </a:rPr>
              <a:t>Training location</a:t>
            </a:r>
          </a:p>
          <a:p>
            <a:pPr marL="756000" lvl="2" indent="-252000">
              <a:buClr>
                <a:srgbClr val="00269E"/>
              </a:buClr>
              <a:buFont typeface="Trebuchet MS" panose="020B0603020202020204" pitchFamily="34" charset="0"/>
              <a:buChar char="–"/>
            </a:pPr>
            <a:r>
              <a:rPr lang="sv-SE" sz="1400">
                <a:solidFill>
                  <a:srgbClr val="000000"/>
                </a:solidFill>
              </a:rPr>
              <a:t>Approved funding regions</a:t>
            </a:r>
            <a:endParaRPr lang="sv-SE" sz="1400" kern="1200">
              <a:solidFill>
                <a:srgbClr val="000000"/>
              </a:solidFill>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endParaRPr lang="sv-SE" sz="1400" b="0" i="0" kern="1200">
              <a:solidFill>
                <a:srgbClr val="000000"/>
              </a:solidFill>
              <a:latin typeface="+mn-lt"/>
              <a:ea typeface="+mn-ea"/>
              <a:cs typeface="+mn-cs"/>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Click search for results</a:t>
            </a:r>
            <a:endParaRPr lang="sv-SE" sz="1400">
              <a:solidFill>
                <a:srgbClr val="000000"/>
              </a:solidFill>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endParaRPr lang="sv-SE" sz="1400" b="0" i="0" kern="1200">
              <a:solidFill>
                <a:srgbClr val="000000"/>
              </a:solidFill>
              <a:latin typeface="+mn-lt"/>
              <a:ea typeface="+mn-ea"/>
              <a:cs typeface="+mn-cs"/>
            </a:endParaRPr>
          </a:p>
          <a:p>
            <a:pPr marL="378000" lvl="1" indent="-2520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0" kern="1200">
                <a:solidFill>
                  <a:srgbClr val="000000"/>
                </a:solidFill>
                <a:latin typeface="+mn-lt"/>
                <a:ea typeface="+mn-ea"/>
                <a:cs typeface="+mn-cs"/>
              </a:rPr>
              <a:t>If a result </a:t>
            </a:r>
            <a:r>
              <a:rPr lang="sv-SE" sz="1400">
                <a:solidFill>
                  <a:srgbClr val="000000"/>
                </a:solidFill>
              </a:rPr>
              <a:t>is a good fit, click on the blue text of the program to see:</a:t>
            </a:r>
          </a:p>
          <a:p>
            <a:pPr marL="756000" lvl="2" indent="-252000">
              <a:buClr>
                <a:srgbClr val="00269E"/>
              </a:buClr>
              <a:buFont typeface="Trebuchet MS" panose="020B0603020202020204" pitchFamily="34" charset="0"/>
              <a:buChar char="–"/>
            </a:pPr>
            <a:r>
              <a:rPr lang="sv-SE" sz="1400" b="0" i="0" kern="1200">
                <a:solidFill>
                  <a:srgbClr val="000000"/>
                </a:solidFill>
                <a:latin typeface="+mn-lt"/>
                <a:ea typeface="+mn-ea"/>
                <a:cs typeface="+mn-cs"/>
              </a:rPr>
              <a:t>Training description</a:t>
            </a:r>
          </a:p>
          <a:p>
            <a:pPr marL="756000" lvl="2" indent="-252000">
              <a:buClr>
                <a:srgbClr val="00269E"/>
              </a:buClr>
              <a:buFont typeface="Trebuchet MS" panose="020B0603020202020204" pitchFamily="34" charset="0"/>
              <a:buChar char="–"/>
            </a:pPr>
            <a:r>
              <a:rPr lang="sv-SE" sz="1400">
                <a:solidFill>
                  <a:srgbClr val="000000"/>
                </a:solidFill>
              </a:rPr>
              <a:t>Eligibility requirements</a:t>
            </a:r>
          </a:p>
          <a:p>
            <a:pPr marL="756000" lvl="2" indent="-252000">
              <a:buClr>
                <a:srgbClr val="00269E"/>
              </a:buClr>
              <a:buFont typeface="Trebuchet MS" panose="020B0603020202020204" pitchFamily="34" charset="0"/>
              <a:buChar char="–"/>
            </a:pPr>
            <a:r>
              <a:rPr lang="sv-SE" sz="1400" b="0" i="0" kern="1200">
                <a:solidFill>
                  <a:srgbClr val="000000"/>
                </a:solidFill>
                <a:latin typeface="+mn-lt"/>
                <a:ea typeface="+mn-ea"/>
                <a:cs typeface="+mn-cs"/>
              </a:rPr>
              <a:t>Targeted occupations</a:t>
            </a:r>
          </a:p>
          <a:p>
            <a:pPr marL="756000" lvl="2" indent="-252000">
              <a:buClr>
                <a:srgbClr val="00269E"/>
              </a:buClr>
              <a:buFont typeface="Trebuchet MS" panose="020B0603020202020204" pitchFamily="34" charset="0"/>
              <a:buChar char="–"/>
            </a:pPr>
            <a:r>
              <a:rPr lang="sv-SE" sz="1400">
                <a:solidFill>
                  <a:srgbClr val="000000"/>
                </a:solidFill>
              </a:rPr>
              <a:t>Etc.</a:t>
            </a:r>
            <a:endParaRPr lang="sv-SE" sz="1400" b="0" kern="1200">
              <a:solidFill>
                <a:srgbClr val="000000"/>
              </a:solidFill>
            </a:endParaRPr>
          </a:p>
        </p:txBody>
      </p:sp>
      <p:sp>
        <p:nvSpPr>
          <p:cNvPr id="13" name="TextBox 12">
            <a:extLst>
              <a:ext uri="{FF2B5EF4-FFF2-40B4-BE49-F238E27FC236}">
                <a16:creationId xmlns:a16="http://schemas.microsoft.com/office/drawing/2014/main" id="{73FD6D41-EDB0-46A8-A6C7-DEBC5603FF25}"/>
              </a:ext>
            </a:extLst>
          </p:cNvPr>
          <p:cNvSpPr txBox="1"/>
          <p:nvPr/>
        </p:nvSpPr>
        <p:spPr>
          <a:xfrm>
            <a:off x="5784351" y="1422159"/>
            <a:ext cx="5779816"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269E"/>
                </a:solidFill>
                <a:latin typeface="+mn-lt"/>
                <a:ea typeface="+mn-ea"/>
                <a:cs typeface="+mn-cs"/>
              </a:rPr>
              <a:t>How to find training providers?</a:t>
            </a:r>
          </a:p>
        </p:txBody>
      </p:sp>
      <p:sp>
        <p:nvSpPr>
          <p:cNvPr id="14" name="ee4pFootnotes">
            <a:extLst>
              <a:ext uri="{FF2B5EF4-FFF2-40B4-BE49-F238E27FC236}">
                <a16:creationId xmlns:a16="http://schemas.microsoft.com/office/drawing/2014/main" id="{94409074-AD5E-4787-9B99-EC2AFC6F7B98}"/>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
        <p:nvSpPr>
          <p:cNvPr id="15" name="Textfeld 1">
            <a:extLst>
              <a:ext uri="{FF2B5EF4-FFF2-40B4-BE49-F238E27FC236}">
                <a16:creationId xmlns:a16="http://schemas.microsoft.com/office/drawing/2014/main" id="{9582B049-3968-41C8-84F5-2AD43241BABE}"/>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138296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931102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CTI (I/II)</a:t>
            </a:r>
          </a:p>
        </p:txBody>
      </p:sp>
      <p:sp>
        <p:nvSpPr>
          <p:cNvPr id="4" name="Text Placeholder 3">
            <a:extLst>
              <a:ext uri="{FF2B5EF4-FFF2-40B4-BE49-F238E27FC236}">
                <a16:creationId xmlns:a16="http://schemas.microsoft.com/office/drawing/2014/main" id="{08A77C7E-F439-49A3-AFF0-B5625F8EC5C3}"/>
              </a:ext>
            </a:extLst>
          </p:cNvPr>
          <p:cNvSpPr>
            <a:spLocks noGrp="1"/>
          </p:cNvSpPr>
          <p:nvPr>
            <p:ph type="body" sz="quarter" idx="11"/>
          </p:nvPr>
        </p:nvSpPr>
        <p:spPr/>
        <p:txBody>
          <a:bodyPr/>
          <a:lstStyle/>
          <a:p>
            <a:endParaRPr lang="en-US"/>
          </a:p>
        </p:txBody>
      </p:sp>
      <p:graphicFrame>
        <p:nvGraphicFramePr>
          <p:cNvPr id="11" name="Table 6">
            <a:extLst>
              <a:ext uri="{FF2B5EF4-FFF2-40B4-BE49-F238E27FC236}">
                <a16:creationId xmlns:a16="http://schemas.microsoft.com/office/drawing/2014/main" id="{9CA6A6B6-7847-47CA-8185-E8BD2FA2D0B1}"/>
              </a:ext>
            </a:extLst>
          </p:cNvPr>
          <p:cNvGraphicFramePr>
            <a:graphicFrameLocks noGrp="1"/>
          </p:cNvGraphicFramePr>
          <p:nvPr>
            <p:extLst>
              <p:ext uri="{D42A27DB-BD31-4B8C-83A1-F6EECF244321}">
                <p14:modId xmlns:p14="http://schemas.microsoft.com/office/powerpoint/2010/main" val="2477795350"/>
              </p:ext>
            </p:extLst>
          </p:nvPr>
        </p:nvGraphicFramePr>
        <p:xfrm>
          <a:off x="462684" y="1187894"/>
          <a:ext cx="11087631" cy="5303520"/>
        </p:xfrm>
        <a:graphic>
          <a:graphicData uri="http://schemas.openxmlformats.org/drawingml/2006/table">
            <a:tbl>
              <a:tblPr firstRow="1" bandRow="1">
                <a:tableStyleId>{2D5ABB26-0587-4C30-8999-92F81FD0307C}</a:tableStyleId>
              </a:tblPr>
              <a:tblGrid>
                <a:gridCol w="2497084">
                  <a:extLst>
                    <a:ext uri="{9D8B030D-6E8A-4147-A177-3AD203B41FA5}">
                      <a16:colId xmlns:a16="http://schemas.microsoft.com/office/drawing/2014/main" val="4158732519"/>
                    </a:ext>
                  </a:extLst>
                </a:gridCol>
                <a:gridCol w="8590547">
                  <a:extLst>
                    <a:ext uri="{9D8B030D-6E8A-4147-A177-3AD203B41FA5}">
                      <a16:colId xmlns:a16="http://schemas.microsoft.com/office/drawing/2014/main" val="21765552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Key contacts</a:t>
                      </a:r>
                    </a:p>
                  </a:txBody>
                  <a:tcPr>
                    <a:lnB w="9525" cap="flat" cmpd="sng" algn="ctr">
                      <a:solidFill>
                        <a:schemeClr val="accent5"/>
                      </a:solidFill>
                      <a:prstDash val="sysDot"/>
                      <a:round/>
                      <a:headEnd type="none" w="med" len="med"/>
                      <a:tailEnd type="none" w="med" len="med"/>
                    </a:lnB>
                  </a:tcPr>
                </a:tc>
                <a:tc>
                  <a:txBody>
                    <a:bodyPr/>
                    <a:lstStyle/>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Superintendent / workforce contact at eligible schools</a:t>
                      </a:r>
                    </a:p>
                    <a:p>
                      <a:pPr marL="226800" marR="0" lvl="1" indent="-1512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sv-SE" sz="1400" b="0" i="1" kern="1200">
                          <a:solidFill>
                            <a:srgbClr val="000000"/>
                          </a:solidFill>
                          <a:latin typeface="+mn-lt"/>
                          <a:ea typeface="+mn-ea"/>
                          <a:cs typeface="+mn-cs"/>
                        </a:rPr>
                        <a:t>Dottie Catlin or Theresa Rowland for grant specific questions</a:t>
                      </a: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644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Find the right program pathways based on the employer's hiring needs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Narrow in the CTE schools in the applicable area</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Reach out to the Superintendent / workforce contact at CTE school</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to learn more about existing programs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adding in a new program partnered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interested and able, ask to set up an introductory call with the employer</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Set up initial employer and CTE school call</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CTE school to continue relationship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Align on partnership opportunities through building a new evening program</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Agree to partnership terms and regular meeting cadence</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Work to determine marketing strategy for recruiting trainees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Once the program is officially aligned on, help the school apply for the grant through CommCorp</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Share overview materials for general program questions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Partner with training provider to find 2 additional employers in order to apply for CTI</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Create connection with CommCorp representative for highly technical questions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Follow up with the school and employer to ensure the application was submitted</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12" name="TextBox 11">
            <a:extLst>
              <a:ext uri="{FF2B5EF4-FFF2-40B4-BE49-F238E27FC236}">
                <a16:creationId xmlns:a16="http://schemas.microsoft.com/office/drawing/2014/main" id="{53EEDF0B-3B9A-406F-A16B-41E77247A1FA}"/>
              </a:ext>
            </a:extLst>
          </p:cNvPr>
          <p:cNvSpPr txBox="1"/>
          <p:nvPr/>
        </p:nvSpPr>
        <p:spPr>
          <a:xfrm>
            <a:off x="591669" y="6478311"/>
            <a:ext cx="10958645"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400" b="1" i="1">
                <a:solidFill>
                  <a:schemeClr val="tx2"/>
                </a:solidFill>
              </a:rPr>
              <a:t>See appendix for CTI eligible schools</a:t>
            </a:r>
          </a:p>
        </p:txBody>
      </p:sp>
      <p:sp>
        <p:nvSpPr>
          <p:cNvPr id="9" name="NavigationTriangle">
            <a:extLst>
              <a:ext uri="{FF2B5EF4-FFF2-40B4-BE49-F238E27FC236}">
                <a16:creationId xmlns:a16="http://schemas.microsoft.com/office/drawing/2014/main" id="{D1A1E2A4-10E3-42BB-AA80-E60D6855686B}"/>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0" name="NavigationIcon">
            <a:extLst>
              <a:ext uri="{FF2B5EF4-FFF2-40B4-BE49-F238E27FC236}">
                <a16:creationId xmlns:a16="http://schemas.microsoft.com/office/drawing/2014/main" id="{3F2EBE9F-16BF-4588-ADE0-89D6F8A206A2}"/>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6C</a:t>
            </a:r>
          </a:p>
        </p:txBody>
      </p:sp>
      <p:sp>
        <p:nvSpPr>
          <p:cNvPr id="13" name="Textfeld 1">
            <a:extLst>
              <a:ext uri="{FF2B5EF4-FFF2-40B4-BE49-F238E27FC236}">
                <a16:creationId xmlns:a16="http://schemas.microsoft.com/office/drawing/2014/main" id="{08860EBA-0AEB-468E-952E-1373F0E89FEF}"/>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4" name="ee4pFootnotes">
            <a:extLst>
              <a:ext uri="{FF2B5EF4-FFF2-40B4-BE49-F238E27FC236}">
                <a16:creationId xmlns:a16="http://schemas.microsoft.com/office/drawing/2014/main" id="{AF100E9E-19BF-4036-8940-F8E6F30F8CEB}"/>
              </a:ext>
            </a:extLst>
          </p:cNvPr>
          <p:cNvSpPr>
            <a:spLocks noChangeArrowheads="1"/>
          </p:cNvSpPr>
          <p:nvPr/>
        </p:nvSpPr>
        <p:spPr bwMode="auto">
          <a:xfrm>
            <a:off x="462684" y="6509089"/>
            <a:ext cx="379126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3008839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19062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1. What is the process to engage employers? Who owns each step?</a:t>
            </a:r>
          </a:p>
        </p:txBody>
      </p:sp>
      <p:sp>
        <p:nvSpPr>
          <p:cNvPr id="4" name="NavigationTriangle">
            <a:extLst>
              <a:ext uri="{FF2B5EF4-FFF2-40B4-BE49-F238E27FC236}">
                <a16:creationId xmlns:a16="http://schemas.microsoft.com/office/drawing/2014/main" id="{8A456E9B-6C3F-4AA3-91B6-77CD50F3372B}"/>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 name="NavigationIcon">
            <a:extLst>
              <a:ext uri="{FF2B5EF4-FFF2-40B4-BE49-F238E27FC236}">
                <a16:creationId xmlns:a16="http://schemas.microsoft.com/office/drawing/2014/main" id="{E1DCAE1A-9846-4D6A-B5C1-6BB991F525E8}"/>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1</a:t>
            </a:r>
          </a:p>
        </p:txBody>
      </p:sp>
      <p:sp>
        <p:nvSpPr>
          <p:cNvPr id="8" name="Textfeld 1">
            <a:extLst>
              <a:ext uri="{FF2B5EF4-FFF2-40B4-BE49-F238E27FC236}">
                <a16:creationId xmlns:a16="http://schemas.microsoft.com/office/drawing/2014/main" id="{DD91C3EE-30F1-4DEC-B80D-C7F4767DF861}"/>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1255799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767092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2" name="Object 1"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7" name="Picture 56" descr="Men in a warehouse&#10;&#10;Description automatically generated with low confidence">
            <a:extLst>
              <a:ext uri="{FF2B5EF4-FFF2-40B4-BE49-F238E27FC236}">
                <a16:creationId xmlns:a16="http://schemas.microsoft.com/office/drawing/2014/main" id="{4333EE25-ED5A-4F52-9FD2-C27891DFD12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flipH="1">
            <a:off x="0" y="-1"/>
            <a:ext cx="12192000" cy="1665363"/>
          </a:xfrm>
          <a:prstGeom prst="rect">
            <a:avLst/>
          </a:prstGeom>
        </p:spPr>
      </p:pic>
      <p:sp>
        <p:nvSpPr>
          <p:cNvPr id="58" name="GradientOverlay"/>
          <p:cNvSpPr/>
          <p:nvPr>
            <p:custDataLst>
              <p:tags r:id="rId2"/>
            </p:custDataLst>
          </p:nvPr>
        </p:nvSpPr>
        <p:spPr>
          <a:xfrm flipH="1">
            <a:off x="0" y="-1"/>
            <a:ext cx="12192000" cy="1665363"/>
          </a:xfrm>
          <a:prstGeom prst="rect">
            <a:avLst/>
          </a:prstGeom>
          <a:solidFill>
            <a:srgbClr val="000000">
              <a:alpha val="59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23"/>
              </a:spcAft>
            </a:pPr>
            <a:endParaRPr lang="en-US" sz="1600">
              <a:solidFill>
                <a:schemeClr val="bg1"/>
              </a:solidFill>
              <a:latin typeface="Karla" pitchFamily="2" charset="0"/>
              <a:sym typeface="+mn-lt"/>
            </a:endParaRPr>
          </a:p>
        </p:txBody>
      </p:sp>
      <p:sp>
        <p:nvSpPr>
          <p:cNvPr id="5" name="Rectangle 4"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62" name="Rectangle 61">
            <a:extLst>
              <a:ext uri="{FF2B5EF4-FFF2-40B4-BE49-F238E27FC236}">
                <a16:creationId xmlns:a16="http://schemas.microsoft.com/office/drawing/2014/main" id="{A89E28CA-7945-4660-AF0D-A9FEEA717493}"/>
              </a:ext>
            </a:extLst>
          </p:cNvPr>
          <p:cNvSpPr/>
          <p:nvPr/>
        </p:nvSpPr>
        <p:spPr>
          <a:xfrm>
            <a:off x="713445" y="1817297"/>
            <a:ext cx="3978424" cy="3827010"/>
          </a:xfrm>
          <a:prstGeom prst="rect">
            <a:avLst/>
          </a:prstGeom>
        </p:spPr>
        <p:txBody>
          <a:bodyPr wrap="square" lIns="0" tIns="0" rIns="0" bIns="0">
            <a:spAutoFit/>
          </a:bodyPr>
          <a:lstStyle/>
          <a:p>
            <a:pPr>
              <a:lnSpc>
                <a:spcPct val="110000"/>
              </a:lnSpc>
              <a:spcAft>
                <a:spcPts val="1000"/>
              </a:spcAft>
            </a:pPr>
            <a:r>
              <a:rPr lang="en-US" sz="1200">
                <a:solidFill>
                  <a:srgbClr val="000000"/>
                </a:solidFill>
                <a:latin typeface="Karla" pitchFamily="2" charset="0"/>
                <a:cs typeface="Henderson BCG Sans" panose="020B0502030402020204" pitchFamily="34" charset="0"/>
              </a:rPr>
              <a:t>The Workforce Skills Cabinet and Commonwealth Corporation have launched CTI to supply Vocational Technical Schools with the funding to expand new “third shift” training capacity that will </a:t>
            </a:r>
            <a:r>
              <a:rPr lang="en-US" sz="1200" b="1">
                <a:solidFill>
                  <a:srgbClr val="00269E"/>
                </a:solidFill>
                <a:latin typeface="Karla" pitchFamily="2" charset="0"/>
                <a:cs typeface="Henderson BCG Sans" panose="020B0502030402020204" pitchFamily="34" charset="0"/>
              </a:rPr>
              <a:t>upskill new workers to address employers’ hiring needs</a:t>
            </a:r>
            <a:endParaRPr lang="en-US" sz="1200" b="1">
              <a:solidFill>
                <a:srgbClr val="000000"/>
              </a:solidFill>
              <a:latin typeface="Karla" pitchFamily="2" charset="0"/>
              <a:cs typeface="Henderson BCG Sans" panose="020B0502030402020204" pitchFamily="34" charset="0"/>
            </a:endParaRPr>
          </a:p>
          <a:p>
            <a:pPr>
              <a:lnSpc>
                <a:spcPct val="110000"/>
              </a:lnSpc>
              <a:spcAft>
                <a:spcPts val="1000"/>
              </a:spcAft>
            </a:pPr>
            <a:r>
              <a:rPr lang="en-US" sz="1200">
                <a:solidFill>
                  <a:srgbClr val="000000"/>
                </a:solidFill>
                <a:latin typeface="Karla" pitchFamily="2" charset="0"/>
                <a:cs typeface="Henderson BCG Sans" panose="020B0502030402020204" pitchFamily="34" charset="0"/>
              </a:rPr>
              <a:t>This program</a:t>
            </a:r>
            <a:r>
              <a:rPr lang="en-US" sz="1200">
                <a:solidFill>
                  <a:srgbClr val="00269E"/>
                </a:solidFill>
                <a:latin typeface="Karla" pitchFamily="2" charset="0"/>
                <a:cs typeface="Henderson BCG Sans" panose="020B0502030402020204" pitchFamily="34" charset="0"/>
              </a:rPr>
              <a:t> </a:t>
            </a:r>
            <a:r>
              <a:rPr lang="en-US" sz="1200" b="1">
                <a:solidFill>
                  <a:srgbClr val="00269E"/>
                </a:solidFill>
                <a:latin typeface="Karla" pitchFamily="2" charset="0"/>
                <a:cs typeface="Henderson BCG Sans" panose="020B0502030402020204" pitchFamily="34" charset="0"/>
              </a:rPr>
              <a:t>pairs employers with local Vocational Technical Schools </a:t>
            </a:r>
            <a:r>
              <a:rPr lang="en-US" sz="1200">
                <a:solidFill>
                  <a:srgbClr val="000000"/>
                </a:solidFill>
                <a:latin typeface="Karla" pitchFamily="2" charset="0"/>
                <a:cs typeface="Henderson BCG Sans" panose="020B0502030402020204" pitchFamily="34" charset="0"/>
              </a:rPr>
              <a:t>that are training new workers with the skills necessary to fill in-demand occupations. The ultimate goal of these partnerships will be to create </a:t>
            </a:r>
            <a:r>
              <a:rPr lang="en-US" sz="1200" b="1">
                <a:solidFill>
                  <a:srgbClr val="00269E"/>
                </a:solidFill>
                <a:latin typeface="Karla" pitchFamily="2" charset="0"/>
                <a:cs typeface="Henderson BCG Sans" panose="020B0502030402020204" pitchFamily="34" charset="0"/>
              </a:rPr>
              <a:t>sustainable talent development pipelines</a:t>
            </a:r>
            <a:endParaRPr lang="en-US" sz="1200" b="1">
              <a:solidFill>
                <a:srgbClr val="000000"/>
              </a:solidFill>
              <a:latin typeface="Karla" pitchFamily="2" charset="0"/>
              <a:cs typeface="Henderson BCG Sans" panose="020B0502030402020204" pitchFamily="34" charset="0"/>
            </a:endParaRPr>
          </a:p>
          <a:p>
            <a:pPr>
              <a:lnSpc>
                <a:spcPct val="110000"/>
              </a:lnSpc>
              <a:spcAft>
                <a:spcPts val="1000"/>
              </a:spcAft>
            </a:pPr>
            <a:r>
              <a:rPr lang="en-US" sz="1200">
                <a:solidFill>
                  <a:srgbClr val="000000"/>
                </a:solidFill>
                <a:latin typeface="Karla" pitchFamily="2" charset="0"/>
                <a:cs typeface="Henderson BCG Sans" panose="020B0502030402020204" pitchFamily="34" charset="0"/>
              </a:rPr>
              <a:t>As part of these partnerships, employers will be encouraged to provide </a:t>
            </a:r>
            <a:r>
              <a:rPr lang="en-US" sz="1200" b="1">
                <a:solidFill>
                  <a:srgbClr val="00269E"/>
                </a:solidFill>
                <a:latin typeface="Karla" pitchFamily="2" charset="0"/>
                <a:cs typeface="Henderson BCG Sans" panose="020B0502030402020204" pitchFamily="34" charset="0"/>
              </a:rPr>
              <a:t>feedback on curriculum and screening methodologies</a:t>
            </a:r>
            <a:endParaRPr lang="en-US" sz="1200" b="1">
              <a:solidFill>
                <a:srgbClr val="000000"/>
              </a:solidFill>
              <a:latin typeface="Karla" pitchFamily="2" charset="0"/>
              <a:cs typeface="Henderson BCG Sans" panose="020B0502030402020204" pitchFamily="34" charset="0"/>
            </a:endParaRPr>
          </a:p>
          <a:p>
            <a:pPr>
              <a:lnSpc>
                <a:spcPct val="110000"/>
              </a:lnSpc>
              <a:spcAft>
                <a:spcPts val="1000"/>
              </a:spcAft>
            </a:pPr>
            <a:r>
              <a:rPr lang="en-US" sz="1200">
                <a:solidFill>
                  <a:srgbClr val="000000"/>
                </a:solidFill>
                <a:latin typeface="Karla" pitchFamily="2" charset="0"/>
                <a:cs typeface="Henderson BCG Sans" panose="020B0502030402020204" pitchFamily="34" charset="0"/>
              </a:rPr>
              <a:t>In addition to funding, employer/training provider partnerships will receive </a:t>
            </a:r>
            <a:r>
              <a:rPr lang="en-US" sz="1200" b="1">
                <a:solidFill>
                  <a:srgbClr val="00269E"/>
                </a:solidFill>
                <a:latin typeface="Karla" pitchFamily="2" charset="0"/>
                <a:cs typeface="Henderson BCG Sans" panose="020B0502030402020204" pitchFamily="34" charset="0"/>
              </a:rPr>
              <a:t>technical assistance and recruiting support</a:t>
            </a:r>
            <a:r>
              <a:rPr lang="en-US" sz="1200">
                <a:solidFill>
                  <a:srgbClr val="00269E"/>
                </a:solidFill>
                <a:latin typeface="Karla" pitchFamily="2" charset="0"/>
                <a:cs typeface="Henderson BCG Sans" panose="020B0502030402020204" pitchFamily="34" charset="0"/>
              </a:rPr>
              <a:t> </a:t>
            </a:r>
            <a:r>
              <a:rPr lang="en-US" sz="1200">
                <a:solidFill>
                  <a:srgbClr val="000000"/>
                </a:solidFill>
                <a:latin typeface="Karla" pitchFamily="2" charset="0"/>
                <a:cs typeface="Henderson BCG Sans" panose="020B0502030402020204" pitchFamily="34" charset="0"/>
              </a:rPr>
              <a:t>from </a:t>
            </a:r>
            <a:r>
              <a:rPr lang="en-US" sz="1200" err="1">
                <a:solidFill>
                  <a:srgbClr val="000000"/>
                </a:solidFill>
                <a:latin typeface="Karla" pitchFamily="2" charset="0"/>
                <a:cs typeface="Henderson BCG Sans" panose="020B0502030402020204" pitchFamily="34" charset="0"/>
              </a:rPr>
              <a:t>MassHire</a:t>
            </a:r>
            <a:r>
              <a:rPr lang="en-US" sz="1200">
                <a:solidFill>
                  <a:srgbClr val="000000"/>
                </a:solidFill>
                <a:latin typeface="Karla" pitchFamily="2" charset="0"/>
                <a:cs typeface="Henderson BCG Sans" panose="020B0502030402020204" pitchFamily="34" charset="0"/>
              </a:rPr>
              <a:t> Career Centers and regional workforce boards</a:t>
            </a:r>
          </a:p>
        </p:txBody>
      </p:sp>
      <p:sp>
        <p:nvSpPr>
          <p:cNvPr id="63" name="TextBox 62">
            <a:extLst>
              <a:ext uri="{FF2B5EF4-FFF2-40B4-BE49-F238E27FC236}">
                <a16:creationId xmlns:a16="http://schemas.microsoft.com/office/drawing/2014/main" id="{FD53AFE9-5161-4534-A466-F27332331FFD}"/>
              </a:ext>
            </a:extLst>
          </p:cNvPr>
          <p:cNvSpPr txBox="1"/>
          <p:nvPr/>
        </p:nvSpPr>
        <p:spPr>
          <a:xfrm>
            <a:off x="5016572" y="1817297"/>
            <a:ext cx="6546776"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buFont typeface="Trebuchet MS" panose="020B0603020202020204" pitchFamily="34" charset="0"/>
              <a:buChar char="​"/>
            </a:pPr>
            <a:r>
              <a:rPr lang="en-US" sz="1600" b="1" spc="-20">
                <a:solidFill>
                  <a:srgbClr val="00269E"/>
                </a:solidFill>
                <a:cs typeface="Henderson BCG Sans" panose="020B0502030402020204" pitchFamily="34" charset="0"/>
              </a:rPr>
              <a:t>CTI trains employees to work in over seventeen priority occupations*</a:t>
            </a:r>
          </a:p>
        </p:txBody>
      </p:sp>
      <p:cxnSp>
        <p:nvCxnSpPr>
          <p:cNvPr id="70" name="Straight Connector 69"/>
          <p:cNvCxnSpPr/>
          <p:nvPr/>
        </p:nvCxnSpPr>
        <p:spPr>
          <a:xfrm>
            <a:off x="4854221" y="1817297"/>
            <a:ext cx="0" cy="4600678"/>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89E28CA-7945-4660-AF0D-A9FEEA717493}"/>
              </a:ext>
            </a:extLst>
          </p:cNvPr>
          <p:cNvSpPr/>
          <p:nvPr/>
        </p:nvSpPr>
        <p:spPr>
          <a:xfrm>
            <a:off x="5440439" y="2152591"/>
            <a:ext cx="2818358" cy="2985433"/>
          </a:xfrm>
          <a:prstGeom prst="rect">
            <a:avLst/>
          </a:prstGeom>
        </p:spPr>
        <p:txBody>
          <a:bodyPr wrap="square" lIns="0" tIns="0" rIns="0" bIns="0">
            <a:spAutoFit/>
          </a:bodyPr>
          <a:lstStyle/>
          <a:p>
            <a:pPr defTabSz="777240" fontAlgn="b">
              <a:buFont typeface="Trebuchet MS" panose="020B0603020202020204" pitchFamily="34" charset="0"/>
              <a:buChar char="​"/>
            </a:pPr>
            <a:r>
              <a:rPr lang="en-US" sz="1400" b="1">
                <a:solidFill>
                  <a:srgbClr val="00269E"/>
                </a:solidFill>
                <a:latin typeface="Karla" pitchFamily="2" charset="0"/>
                <a:cs typeface="Henderson BCG Sans" panose="020B0502030402020204" pitchFamily="34" charset="0"/>
              </a:rPr>
              <a:t>Construction/trades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HVAC Mechanics and Installers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Automotive Services Techs and Mechanics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Automotive Body Repairers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Electricians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Plumbers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Carpenter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Welder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Craft Laborer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Building &amp; General Maintenance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Diesel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Marine Trades Technician</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Cooks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Groundskeeping and</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Equipment Operators </a:t>
            </a:r>
          </a:p>
        </p:txBody>
      </p:sp>
      <p:sp>
        <p:nvSpPr>
          <p:cNvPr id="74" name="Rectangle 73">
            <a:extLst>
              <a:ext uri="{FF2B5EF4-FFF2-40B4-BE49-F238E27FC236}">
                <a16:creationId xmlns:a16="http://schemas.microsoft.com/office/drawing/2014/main" id="{A89E28CA-7945-4660-AF0D-A9FEEA717493}"/>
              </a:ext>
            </a:extLst>
          </p:cNvPr>
          <p:cNvSpPr/>
          <p:nvPr/>
        </p:nvSpPr>
        <p:spPr>
          <a:xfrm>
            <a:off x="8744989" y="2152591"/>
            <a:ext cx="2818358" cy="1508105"/>
          </a:xfrm>
          <a:prstGeom prst="rect">
            <a:avLst/>
          </a:prstGeom>
        </p:spPr>
        <p:txBody>
          <a:bodyPr wrap="square" lIns="0" tIns="0" rIns="0" bIns="0">
            <a:spAutoFit/>
          </a:bodyPr>
          <a:lstStyle/>
          <a:p>
            <a:pPr lvl="0" fontAlgn="b">
              <a:buFont typeface="Trebuchet MS" panose="020B0603020202020204" pitchFamily="34" charset="0"/>
              <a:buChar char="​"/>
              <a:defRPr/>
            </a:pPr>
            <a:r>
              <a:rPr lang="en-US" sz="1400" b="1">
                <a:solidFill>
                  <a:srgbClr val="00269E"/>
                </a:solidFill>
                <a:latin typeface="Karla" pitchFamily="2" charset="0"/>
                <a:cs typeface="Henderson BCG Sans" panose="020B0502030402020204" pitchFamily="34" charset="0"/>
              </a:rPr>
              <a:t>Manufacturing</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Machine Operator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Sheet Metal Workers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Biolab, Medical &amp; Clinical Lab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CNC Machine Operator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Electrical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Electronics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Robotics</a:t>
            </a:r>
          </a:p>
        </p:txBody>
      </p:sp>
      <p:cxnSp>
        <p:nvCxnSpPr>
          <p:cNvPr id="77" name="Straight Connector 76"/>
          <p:cNvCxnSpPr/>
          <p:nvPr/>
        </p:nvCxnSpPr>
        <p:spPr>
          <a:xfrm rot="5400000">
            <a:off x="8289963" y="2248460"/>
            <a:ext cx="0" cy="6546776"/>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vert="horz"/>
          <a:lstStyle/>
          <a:p>
            <a:r>
              <a:rPr lang="en-US">
                <a:solidFill>
                  <a:schemeClr val="bg1"/>
                </a:solidFill>
                <a:latin typeface="Karla" pitchFamily="2" charset="0"/>
                <a:cs typeface="Henderson BCG Sans" panose="020B0502030402020204" pitchFamily="34" charset="0"/>
              </a:rPr>
              <a:t>Career Technical Initiative (CTI) </a:t>
            </a:r>
            <a:r>
              <a:rPr lang="en-US">
                <a:solidFill>
                  <a:schemeClr val="bg1"/>
                </a:solidFill>
                <a:latin typeface="+mn-lt"/>
                <a:cs typeface="Henderson BCG Sans" panose="020B0502030402020204" pitchFamily="34" charset="0"/>
              </a:rPr>
              <a:t>(II/II)</a:t>
            </a:r>
          </a:p>
        </p:txBody>
      </p:sp>
      <p:sp>
        <p:nvSpPr>
          <p:cNvPr id="15" name="Rectangle 14">
            <a:extLst>
              <a:ext uri="{FF2B5EF4-FFF2-40B4-BE49-F238E27FC236}">
                <a16:creationId xmlns:a16="http://schemas.microsoft.com/office/drawing/2014/main" id="{77A738CC-2037-4B21-87C9-B1C7A5CA5ED1}"/>
              </a:ext>
            </a:extLst>
          </p:cNvPr>
          <p:cNvSpPr/>
          <p:nvPr/>
        </p:nvSpPr>
        <p:spPr>
          <a:xfrm>
            <a:off x="8461960" y="1211748"/>
            <a:ext cx="3101388" cy="367166"/>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chor="b">
            <a:noAutofit/>
          </a:bodyPr>
          <a:lstStyle/>
          <a:p>
            <a:pPr>
              <a:buFont typeface="Trebuchet MS" panose="020B0603020202020204" pitchFamily="34" charset="0"/>
              <a:buChar char="​"/>
            </a:pPr>
            <a:br>
              <a:rPr lang="en-US" sz="1200">
                <a:solidFill>
                  <a:schemeClr val="bg1"/>
                </a:solidFill>
                <a:latin typeface="Karla" pitchFamily="2" charset="0"/>
                <a:cs typeface="Henderson BCG Sans" panose="020B0502030402020204" pitchFamily="34" charset="0"/>
              </a:rPr>
            </a:br>
            <a:r>
              <a:rPr lang="en-US" sz="1200">
                <a:solidFill>
                  <a:schemeClr val="bg1"/>
                </a:solidFill>
                <a:latin typeface="Karla" pitchFamily="2" charset="0"/>
                <a:cs typeface="Henderson BCG Sans" panose="020B0502030402020204" pitchFamily="34" charset="0"/>
              </a:rPr>
              <a:t>RESPONSES DUE: APRIL 29</a:t>
            </a:r>
            <a:r>
              <a:rPr lang="en-US" sz="1200" baseline="30000">
                <a:solidFill>
                  <a:schemeClr val="bg1"/>
                </a:solidFill>
                <a:latin typeface="Karla" pitchFamily="2" charset="0"/>
                <a:cs typeface="Henderson BCG Sans" panose="020B0502030402020204" pitchFamily="34" charset="0"/>
              </a:rPr>
              <a:t>TH</a:t>
            </a:r>
            <a:endParaRPr lang="en-US" sz="1200">
              <a:solidFill>
                <a:schemeClr val="bg1"/>
              </a:solidFill>
              <a:latin typeface="Karla" pitchFamily="2" charset="0"/>
              <a:cs typeface="Henderson BCG Sans" panose="020B0502030402020204" pitchFamily="34" charset="0"/>
            </a:endParaRPr>
          </a:p>
        </p:txBody>
      </p:sp>
      <p:grpSp>
        <p:nvGrpSpPr>
          <p:cNvPr id="40" name="Group 39"/>
          <p:cNvGrpSpPr>
            <a:grpSpLocks noChangeAspect="1"/>
          </p:cNvGrpSpPr>
          <p:nvPr/>
        </p:nvGrpSpPr>
        <p:grpSpPr>
          <a:xfrm>
            <a:off x="5016573" y="2152591"/>
            <a:ext cx="362912" cy="362562"/>
            <a:chOff x="6464300" y="2606675"/>
            <a:chExt cx="1646238" cy="1644650"/>
          </a:xfrm>
        </p:grpSpPr>
        <p:sp>
          <p:nvSpPr>
            <p:cNvPr id="4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729414" y="2881313"/>
              <a:ext cx="1122265" cy="1125538"/>
              <a:chOff x="6729414" y="2881313"/>
              <a:chExt cx="1122265" cy="1125538"/>
            </a:xfrm>
          </p:grpSpPr>
          <p:sp>
            <p:nvSpPr>
              <p:cNvPr id="43" name="Freeform 42"/>
              <p:cNvSpPr>
                <a:spLocks/>
              </p:cNvSpPr>
              <p:nvPr/>
            </p:nvSpPr>
            <p:spPr bwMode="auto">
              <a:xfrm>
                <a:off x="7235824" y="2881313"/>
                <a:ext cx="528638" cy="582613"/>
              </a:xfrm>
              <a:custGeom>
                <a:avLst/>
                <a:gdLst>
                  <a:gd name="connsiteX0" fmla="*/ 514350 w 528638"/>
                  <a:gd name="connsiteY0" fmla="*/ 484187 h 582613"/>
                  <a:gd name="connsiteX1" fmla="*/ 390525 w 528638"/>
                  <a:gd name="connsiteY1" fmla="*/ 579437 h 582613"/>
                  <a:gd name="connsiteX2" fmla="*/ 423641 w 528638"/>
                  <a:gd name="connsiteY2" fmla="*/ 509066 h 582613"/>
                  <a:gd name="connsiteX3" fmla="*/ 514350 w 528638"/>
                  <a:gd name="connsiteY3" fmla="*/ 484187 h 582613"/>
                  <a:gd name="connsiteX4" fmla="*/ 198438 w 528638"/>
                  <a:gd name="connsiteY4" fmla="*/ 425450 h 582613"/>
                  <a:gd name="connsiteX5" fmla="*/ 266990 w 528638"/>
                  <a:gd name="connsiteY5" fmla="*/ 475457 h 582613"/>
                  <a:gd name="connsiteX6" fmla="*/ 390526 w 528638"/>
                  <a:gd name="connsiteY6" fmla="*/ 510461 h 582613"/>
                  <a:gd name="connsiteX7" fmla="*/ 352680 w 528638"/>
                  <a:gd name="connsiteY7" fmla="*/ 582613 h 582613"/>
                  <a:gd name="connsiteX8" fmla="*/ 198438 w 528638"/>
                  <a:gd name="connsiteY8" fmla="*/ 425450 h 582613"/>
                  <a:gd name="connsiteX9" fmla="*/ 382588 w 528638"/>
                  <a:gd name="connsiteY9" fmla="*/ 254000 h 582613"/>
                  <a:gd name="connsiteX10" fmla="*/ 528638 w 528638"/>
                  <a:gd name="connsiteY10" fmla="*/ 417126 h 582613"/>
                  <a:gd name="connsiteX11" fmla="*/ 526480 w 528638"/>
                  <a:gd name="connsiteY11" fmla="*/ 443483 h 582613"/>
                  <a:gd name="connsiteX12" fmla="*/ 432231 w 528638"/>
                  <a:gd name="connsiteY12" fmla="*/ 476250 h 582613"/>
                  <a:gd name="connsiteX13" fmla="*/ 382588 w 528638"/>
                  <a:gd name="connsiteY13" fmla="*/ 254000 h 582613"/>
                  <a:gd name="connsiteX14" fmla="*/ 342906 w 528638"/>
                  <a:gd name="connsiteY14" fmla="*/ 254000 h 582613"/>
                  <a:gd name="connsiteX15" fmla="*/ 399280 w 528638"/>
                  <a:gd name="connsiteY15" fmla="*/ 479425 h 582613"/>
                  <a:gd name="connsiteX16" fmla="*/ 282964 w 528638"/>
                  <a:gd name="connsiteY16" fmla="*/ 448037 h 582613"/>
                  <a:gd name="connsiteX17" fmla="*/ 201613 w 528638"/>
                  <a:gd name="connsiteY17" fmla="*/ 384547 h 582613"/>
                  <a:gd name="connsiteX18" fmla="*/ 342906 w 528638"/>
                  <a:gd name="connsiteY18" fmla="*/ 254000 h 582613"/>
                  <a:gd name="connsiteX19" fmla="*/ 63445 w 528638"/>
                  <a:gd name="connsiteY19" fmla="*/ 139700 h 582613"/>
                  <a:gd name="connsiteX20" fmla="*/ 144463 w 528638"/>
                  <a:gd name="connsiteY20" fmla="*/ 258046 h 582613"/>
                  <a:gd name="connsiteX21" fmla="*/ 128828 w 528638"/>
                  <a:gd name="connsiteY21" fmla="*/ 258763 h 582613"/>
                  <a:gd name="connsiteX22" fmla="*/ 22225 w 528638"/>
                  <a:gd name="connsiteY22" fmla="*/ 201383 h 582613"/>
                  <a:gd name="connsiteX23" fmla="*/ 63445 w 528638"/>
                  <a:gd name="connsiteY23" fmla="*/ 139700 h 582613"/>
                  <a:gd name="connsiteX24" fmla="*/ 194334 w 528638"/>
                  <a:gd name="connsiteY24" fmla="*/ 90557 h 582613"/>
                  <a:gd name="connsiteX25" fmla="*/ 255198 w 528638"/>
                  <a:gd name="connsiteY25" fmla="*/ 98609 h 582613"/>
                  <a:gd name="connsiteX26" fmla="*/ 258763 w 528638"/>
                  <a:gd name="connsiteY26" fmla="*/ 129388 h 582613"/>
                  <a:gd name="connsiteX27" fmla="*/ 185321 w 528638"/>
                  <a:gd name="connsiteY27" fmla="*/ 246063 h 582613"/>
                  <a:gd name="connsiteX28" fmla="*/ 90488 w 528638"/>
                  <a:gd name="connsiteY28" fmla="*/ 117936 h 582613"/>
                  <a:gd name="connsiteX29" fmla="*/ 159652 w 528638"/>
                  <a:gd name="connsiteY29" fmla="*/ 92883 h 582613"/>
                  <a:gd name="connsiteX30" fmla="*/ 194334 w 528638"/>
                  <a:gd name="connsiteY30" fmla="*/ 90557 h 582613"/>
                  <a:gd name="connsiteX31" fmla="*/ 65088 w 528638"/>
                  <a:gd name="connsiteY31" fmla="*/ 15875 h 582613"/>
                  <a:gd name="connsiteX32" fmla="*/ 57305 w 528638"/>
                  <a:gd name="connsiteY32" fmla="*/ 102268 h 582613"/>
                  <a:gd name="connsiteX33" fmla="*/ 4952 w 528638"/>
                  <a:gd name="connsiteY33" fmla="*/ 165100 h 582613"/>
                  <a:gd name="connsiteX34" fmla="*/ 0 w 528638"/>
                  <a:gd name="connsiteY34" fmla="*/ 128686 h 582613"/>
                  <a:gd name="connsiteX35" fmla="*/ 65088 w 528638"/>
                  <a:gd name="connsiteY35" fmla="*/ 15875 h 582613"/>
                  <a:gd name="connsiteX36" fmla="*/ 128096 w 528638"/>
                  <a:gd name="connsiteY36" fmla="*/ 0 h 582613"/>
                  <a:gd name="connsiteX37" fmla="*/ 239713 w 528638"/>
                  <a:gd name="connsiteY37" fmla="*/ 62794 h 582613"/>
                  <a:gd name="connsiteX38" fmla="*/ 155285 w 528638"/>
                  <a:gd name="connsiteY38" fmla="*/ 61383 h 582613"/>
                  <a:gd name="connsiteX39" fmla="*/ 87313 w 528638"/>
                  <a:gd name="connsiteY39" fmla="*/ 82550 h 582613"/>
                  <a:gd name="connsiteX40" fmla="*/ 98761 w 528638"/>
                  <a:gd name="connsiteY40" fmla="*/ 10583 h 582613"/>
                  <a:gd name="connsiteX41" fmla="*/ 100192 w 528638"/>
                  <a:gd name="connsiteY41" fmla="*/ 3528 h 582613"/>
                  <a:gd name="connsiteX42" fmla="*/ 128096 w 528638"/>
                  <a:gd name="connsiteY42" fmla="*/ 0 h 5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638" h="582613">
                    <a:moveTo>
                      <a:pt x="514350" y="484187"/>
                    </a:moveTo>
                    <a:cubicBezTo>
                      <a:pt x="492033" y="533945"/>
                      <a:pt x="445959" y="570196"/>
                      <a:pt x="390525" y="579437"/>
                    </a:cubicBezTo>
                    <a:cubicBezTo>
                      <a:pt x="401324" y="560956"/>
                      <a:pt x="414282" y="536788"/>
                      <a:pt x="423641" y="509066"/>
                    </a:cubicBezTo>
                    <a:cubicBezTo>
                      <a:pt x="451718" y="506223"/>
                      <a:pt x="481954" y="498404"/>
                      <a:pt x="514350" y="484187"/>
                    </a:cubicBezTo>
                    <a:close/>
                    <a:moveTo>
                      <a:pt x="198438" y="425450"/>
                    </a:moveTo>
                    <a:cubicBezTo>
                      <a:pt x="216290" y="441881"/>
                      <a:pt x="239141" y="460455"/>
                      <a:pt x="266990" y="475457"/>
                    </a:cubicBezTo>
                    <a:cubicBezTo>
                      <a:pt x="299124" y="493316"/>
                      <a:pt x="341255" y="509032"/>
                      <a:pt x="390526" y="510461"/>
                    </a:cubicBezTo>
                    <a:cubicBezTo>
                      <a:pt x="378387" y="541894"/>
                      <a:pt x="363391" y="566897"/>
                      <a:pt x="352680" y="582613"/>
                    </a:cubicBezTo>
                    <a:cubicBezTo>
                      <a:pt x="269132" y="576898"/>
                      <a:pt x="202723" y="509747"/>
                      <a:pt x="198438" y="425450"/>
                    </a:cubicBezTo>
                    <a:close/>
                    <a:moveTo>
                      <a:pt x="382588" y="254000"/>
                    </a:moveTo>
                    <a:cubicBezTo>
                      <a:pt x="465326" y="263973"/>
                      <a:pt x="528638" y="333070"/>
                      <a:pt x="528638" y="417126"/>
                    </a:cubicBezTo>
                    <a:cubicBezTo>
                      <a:pt x="528638" y="426386"/>
                      <a:pt x="527919" y="434934"/>
                      <a:pt x="526480" y="443483"/>
                    </a:cubicBezTo>
                    <a:cubicBezTo>
                      <a:pt x="494824" y="460579"/>
                      <a:pt x="463887" y="471264"/>
                      <a:pt x="432231" y="476250"/>
                    </a:cubicBezTo>
                    <a:cubicBezTo>
                      <a:pt x="445901" y="416414"/>
                      <a:pt x="443742" y="335207"/>
                      <a:pt x="382588" y="254000"/>
                    </a:cubicBezTo>
                    <a:close/>
                    <a:moveTo>
                      <a:pt x="342906" y="254000"/>
                    </a:moveTo>
                    <a:cubicBezTo>
                      <a:pt x="401421" y="321057"/>
                      <a:pt x="420688" y="397388"/>
                      <a:pt x="399280" y="479425"/>
                    </a:cubicBezTo>
                    <a:cubicBezTo>
                      <a:pt x="360032" y="479425"/>
                      <a:pt x="320784" y="469438"/>
                      <a:pt x="282964" y="448037"/>
                    </a:cubicBezTo>
                    <a:cubicBezTo>
                      <a:pt x="245856" y="428062"/>
                      <a:pt x="218026" y="402381"/>
                      <a:pt x="201613" y="384547"/>
                    </a:cubicBezTo>
                    <a:cubicBezTo>
                      <a:pt x="215172" y="315350"/>
                      <a:pt x="272260" y="262561"/>
                      <a:pt x="342906" y="254000"/>
                    </a:cubicBezTo>
                    <a:close/>
                    <a:moveTo>
                      <a:pt x="63445" y="139700"/>
                    </a:moveTo>
                    <a:cubicBezTo>
                      <a:pt x="72683" y="179148"/>
                      <a:pt x="95425" y="222901"/>
                      <a:pt x="144463" y="258046"/>
                    </a:cubicBezTo>
                    <a:cubicBezTo>
                      <a:pt x="139488" y="258763"/>
                      <a:pt x="134513" y="258763"/>
                      <a:pt x="128828" y="258763"/>
                    </a:cubicBezTo>
                    <a:cubicBezTo>
                      <a:pt x="84765" y="258763"/>
                      <a:pt x="44967" y="236528"/>
                      <a:pt x="22225" y="201383"/>
                    </a:cubicBezTo>
                    <a:cubicBezTo>
                      <a:pt x="32885" y="176997"/>
                      <a:pt x="46388" y="156197"/>
                      <a:pt x="63445" y="139700"/>
                    </a:cubicBezTo>
                    <a:close/>
                    <a:moveTo>
                      <a:pt x="194334" y="90557"/>
                    </a:moveTo>
                    <a:cubicBezTo>
                      <a:pt x="226855" y="90825"/>
                      <a:pt x="251455" y="97536"/>
                      <a:pt x="255198" y="98609"/>
                    </a:cubicBezTo>
                    <a:cubicBezTo>
                      <a:pt x="257337" y="108630"/>
                      <a:pt x="258763" y="118651"/>
                      <a:pt x="258763" y="129388"/>
                    </a:cubicBezTo>
                    <a:cubicBezTo>
                      <a:pt x="258763" y="180926"/>
                      <a:pt x="228816" y="225305"/>
                      <a:pt x="185321" y="246063"/>
                    </a:cubicBezTo>
                    <a:cubicBezTo>
                      <a:pt x="131130" y="217431"/>
                      <a:pt x="99757" y="173768"/>
                      <a:pt x="90488" y="117936"/>
                    </a:cubicBezTo>
                    <a:cubicBezTo>
                      <a:pt x="110453" y="105051"/>
                      <a:pt x="133270" y="96462"/>
                      <a:pt x="159652" y="92883"/>
                    </a:cubicBezTo>
                    <a:cubicBezTo>
                      <a:pt x="171773" y="91093"/>
                      <a:pt x="183494" y="90467"/>
                      <a:pt x="194334" y="90557"/>
                    </a:cubicBezTo>
                    <a:close/>
                    <a:moveTo>
                      <a:pt x="65088" y="15875"/>
                    </a:moveTo>
                    <a:cubicBezTo>
                      <a:pt x="60135" y="34439"/>
                      <a:pt x="54476" y="65855"/>
                      <a:pt x="57305" y="102268"/>
                    </a:cubicBezTo>
                    <a:cubicBezTo>
                      <a:pt x="38204" y="117976"/>
                      <a:pt x="19809" y="137968"/>
                      <a:pt x="4952" y="165100"/>
                    </a:cubicBezTo>
                    <a:cubicBezTo>
                      <a:pt x="1415" y="153676"/>
                      <a:pt x="0" y="140824"/>
                      <a:pt x="0" y="128686"/>
                    </a:cubicBezTo>
                    <a:cubicBezTo>
                      <a:pt x="0" y="80134"/>
                      <a:pt x="26176" y="38009"/>
                      <a:pt x="65088" y="15875"/>
                    </a:cubicBezTo>
                    <a:close/>
                    <a:moveTo>
                      <a:pt x="128096" y="0"/>
                    </a:moveTo>
                    <a:cubicBezTo>
                      <a:pt x="176034" y="0"/>
                      <a:pt x="217533" y="25400"/>
                      <a:pt x="239713" y="62794"/>
                    </a:cubicBezTo>
                    <a:cubicBezTo>
                      <a:pt x="219679" y="59267"/>
                      <a:pt x="188913" y="56444"/>
                      <a:pt x="155285" y="61383"/>
                    </a:cubicBezTo>
                    <a:cubicBezTo>
                      <a:pt x="134535" y="64205"/>
                      <a:pt x="110209" y="70555"/>
                      <a:pt x="87313" y="82550"/>
                    </a:cubicBezTo>
                    <a:cubicBezTo>
                      <a:pt x="87313" y="41628"/>
                      <a:pt x="98761" y="10583"/>
                      <a:pt x="98761" y="10583"/>
                    </a:cubicBezTo>
                    <a:cubicBezTo>
                      <a:pt x="100192" y="7761"/>
                      <a:pt x="100192" y="5644"/>
                      <a:pt x="100192" y="3528"/>
                    </a:cubicBezTo>
                    <a:cubicBezTo>
                      <a:pt x="108778" y="1411"/>
                      <a:pt x="118794" y="0"/>
                      <a:pt x="128096"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4" name="Freeform 43"/>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50" name="Group 49"/>
          <p:cNvGrpSpPr>
            <a:grpSpLocks noChangeAspect="1"/>
          </p:cNvGrpSpPr>
          <p:nvPr/>
        </p:nvGrpSpPr>
        <p:grpSpPr>
          <a:xfrm>
            <a:off x="8320667" y="2152591"/>
            <a:ext cx="362562" cy="362562"/>
            <a:chOff x="5273675" y="2606675"/>
            <a:chExt cx="1644650" cy="1644650"/>
          </a:xfrm>
        </p:grpSpPr>
        <p:sp>
          <p:nvSpPr>
            <p:cNvPr id="51" name="AutoShape 71"/>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5791200" y="2790825"/>
              <a:ext cx="608013" cy="1306513"/>
              <a:chOff x="5791200" y="2790825"/>
              <a:chExt cx="608013" cy="1306513"/>
            </a:xfrm>
          </p:grpSpPr>
          <p:sp>
            <p:nvSpPr>
              <p:cNvPr id="53" name="Freeform 52"/>
              <p:cNvSpPr>
                <a:spLocks noChangeArrowheads="1"/>
              </p:cNvSpPr>
              <p:nvPr/>
            </p:nvSpPr>
            <p:spPr bwMode="auto">
              <a:xfrm>
                <a:off x="5791200" y="2925762"/>
                <a:ext cx="608013" cy="819151"/>
              </a:xfrm>
              <a:custGeom>
                <a:avLst/>
                <a:gdLst>
                  <a:gd name="connsiteX0" fmla="*/ 488950 w 608013"/>
                  <a:gd name="connsiteY0" fmla="*/ 703263 h 819151"/>
                  <a:gd name="connsiteX1" fmla="*/ 608013 w 608013"/>
                  <a:gd name="connsiteY1" fmla="*/ 703263 h 819151"/>
                  <a:gd name="connsiteX2" fmla="*/ 608013 w 608013"/>
                  <a:gd name="connsiteY2" fmla="*/ 768351 h 819151"/>
                  <a:gd name="connsiteX3" fmla="*/ 506413 w 608013"/>
                  <a:gd name="connsiteY3" fmla="*/ 768351 h 819151"/>
                  <a:gd name="connsiteX4" fmla="*/ 0 w 608013"/>
                  <a:gd name="connsiteY4" fmla="*/ 703263 h 819151"/>
                  <a:gd name="connsiteX5" fmla="*/ 119063 w 608013"/>
                  <a:gd name="connsiteY5" fmla="*/ 703263 h 819151"/>
                  <a:gd name="connsiteX6" fmla="*/ 100013 w 608013"/>
                  <a:gd name="connsiteY6" fmla="*/ 768351 h 819151"/>
                  <a:gd name="connsiteX7" fmla="*/ 0 w 608013"/>
                  <a:gd name="connsiteY7" fmla="*/ 768351 h 819151"/>
                  <a:gd name="connsiteX8" fmla="*/ 269875 w 608013"/>
                  <a:gd name="connsiteY8" fmla="*/ 652463 h 819151"/>
                  <a:gd name="connsiteX9" fmla="*/ 336551 w 608013"/>
                  <a:gd name="connsiteY9" fmla="*/ 652463 h 819151"/>
                  <a:gd name="connsiteX10" fmla="*/ 336551 w 608013"/>
                  <a:gd name="connsiteY10" fmla="*/ 703263 h 819151"/>
                  <a:gd name="connsiteX11" fmla="*/ 354013 w 608013"/>
                  <a:gd name="connsiteY11" fmla="*/ 703263 h 819151"/>
                  <a:gd name="connsiteX12" fmla="*/ 373063 w 608013"/>
                  <a:gd name="connsiteY12" fmla="*/ 768351 h 819151"/>
                  <a:gd name="connsiteX13" fmla="*/ 336551 w 608013"/>
                  <a:gd name="connsiteY13" fmla="*/ 768351 h 819151"/>
                  <a:gd name="connsiteX14" fmla="*/ 336551 w 608013"/>
                  <a:gd name="connsiteY14" fmla="*/ 819151 h 819151"/>
                  <a:gd name="connsiteX15" fmla="*/ 269875 w 608013"/>
                  <a:gd name="connsiteY15" fmla="*/ 819151 h 819151"/>
                  <a:gd name="connsiteX16" fmla="*/ 269875 w 608013"/>
                  <a:gd name="connsiteY16" fmla="*/ 768351 h 819151"/>
                  <a:gd name="connsiteX17" fmla="*/ 234950 w 608013"/>
                  <a:gd name="connsiteY17" fmla="*/ 768351 h 819151"/>
                  <a:gd name="connsiteX18" fmla="*/ 250825 w 608013"/>
                  <a:gd name="connsiteY18" fmla="*/ 703263 h 819151"/>
                  <a:gd name="connsiteX19" fmla="*/ 269875 w 608013"/>
                  <a:gd name="connsiteY19" fmla="*/ 703263 h 819151"/>
                  <a:gd name="connsiteX20" fmla="*/ 304801 w 608013"/>
                  <a:gd name="connsiteY20" fmla="*/ 63500 h 819151"/>
                  <a:gd name="connsiteX21" fmla="*/ 217488 w 608013"/>
                  <a:gd name="connsiteY21" fmla="*/ 150813 h 819151"/>
                  <a:gd name="connsiteX22" fmla="*/ 304801 w 608013"/>
                  <a:gd name="connsiteY22" fmla="*/ 238126 h 819151"/>
                  <a:gd name="connsiteX23" fmla="*/ 392114 w 608013"/>
                  <a:gd name="connsiteY23" fmla="*/ 150813 h 819151"/>
                  <a:gd name="connsiteX24" fmla="*/ 304801 w 608013"/>
                  <a:gd name="connsiteY24" fmla="*/ 63500 h 819151"/>
                  <a:gd name="connsiteX25" fmla="*/ 304800 w 608013"/>
                  <a:gd name="connsiteY25" fmla="*/ 0 h 819151"/>
                  <a:gd name="connsiteX26" fmla="*/ 454025 w 608013"/>
                  <a:gd name="connsiteY26" fmla="*/ 150813 h 819151"/>
                  <a:gd name="connsiteX27" fmla="*/ 304800 w 608013"/>
                  <a:gd name="connsiteY27" fmla="*/ 301626 h 819151"/>
                  <a:gd name="connsiteX28" fmla="*/ 155575 w 608013"/>
                  <a:gd name="connsiteY28" fmla="*/ 150813 h 819151"/>
                  <a:gd name="connsiteX29" fmla="*/ 304800 w 608013"/>
                  <a:gd name="connsiteY29"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8013" h="819151">
                    <a:moveTo>
                      <a:pt x="488950" y="703263"/>
                    </a:moveTo>
                    <a:lnTo>
                      <a:pt x="608013" y="703263"/>
                    </a:lnTo>
                    <a:lnTo>
                      <a:pt x="608013" y="768351"/>
                    </a:lnTo>
                    <a:lnTo>
                      <a:pt x="506413" y="768351"/>
                    </a:lnTo>
                    <a:close/>
                    <a:moveTo>
                      <a:pt x="0" y="703263"/>
                    </a:moveTo>
                    <a:lnTo>
                      <a:pt x="119063" y="703263"/>
                    </a:lnTo>
                    <a:lnTo>
                      <a:pt x="100013" y="768351"/>
                    </a:lnTo>
                    <a:lnTo>
                      <a:pt x="0" y="768351"/>
                    </a:lnTo>
                    <a:close/>
                    <a:moveTo>
                      <a:pt x="269875" y="652463"/>
                    </a:moveTo>
                    <a:lnTo>
                      <a:pt x="336551" y="652463"/>
                    </a:lnTo>
                    <a:lnTo>
                      <a:pt x="336551" y="703263"/>
                    </a:lnTo>
                    <a:lnTo>
                      <a:pt x="354013" y="703263"/>
                    </a:lnTo>
                    <a:lnTo>
                      <a:pt x="373063" y="768351"/>
                    </a:lnTo>
                    <a:lnTo>
                      <a:pt x="336551" y="768351"/>
                    </a:lnTo>
                    <a:lnTo>
                      <a:pt x="336551" y="819151"/>
                    </a:lnTo>
                    <a:lnTo>
                      <a:pt x="269875" y="819151"/>
                    </a:lnTo>
                    <a:lnTo>
                      <a:pt x="269875" y="768351"/>
                    </a:lnTo>
                    <a:lnTo>
                      <a:pt x="234950" y="768351"/>
                    </a:lnTo>
                    <a:lnTo>
                      <a:pt x="250825" y="703263"/>
                    </a:lnTo>
                    <a:lnTo>
                      <a:pt x="269875" y="703263"/>
                    </a:lnTo>
                    <a:close/>
                    <a:moveTo>
                      <a:pt x="304801" y="63500"/>
                    </a:moveTo>
                    <a:cubicBezTo>
                      <a:pt x="256579" y="63500"/>
                      <a:pt x="217488" y="102591"/>
                      <a:pt x="217488" y="150813"/>
                    </a:cubicBezTo>
                    <a:cubicBezTo>
                      <a:pt x="217488" y="199035"/>
                      <a:pt x="256579" y="238126"/>
                      <a:pt x="304801" y="238126"/>
                    </a:cubicBezTo>
                    <a:cubicBezTo>
                      <a:pt x="353023" y="238126"/>
                      <a:pt x="392114" y="199035"/>
                      <a:pt x="392114" y="150813"/>
                    </a:cubicBezTo>
                    <a:cubicBezTo>
                      <a:pt x="392114" y="102591"/>
                      <a:pt x="353023" y="63500"/>
                      <a:pt x="304801" y="63500"/>
                    </a:cubicBezTo>
                    <a:close/>
                    <a:moveTo>
                      <a:pt x="304800" y="0"/>
                    </a:moveTo>
                    <a:cubicBezTo>
                      <a:pt x="387215" y="0"/>
                      <a:pt x="454025" y="67521"/>
                      <a:pt x="454025" y="150813"/>
                    </a:cubicBezTo>
                    <a:cubicBezTo>
                      <a:pt x="454025" y="234105"/>
                      <a:pt x="387215" y="301626"/>
                      <a:pt x="304800" y="301626"/>
                    </a:cubicBezTo>
                    <a:cubicBezTo>
                      <a:pt x="222385" y="301626"/>
                      <a:pt x="155575" y="234105"/>
                      <a:pt x="155575" y="150813"/>
                    </a:cubicBezTo>
                    <a:cubicBezTo>
                      <a:pt x="155575" y="67521"/>
                      <a:pt x="222385" y="0"/>
                      <a:pt x="304800" y="0"/>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4" name="Freeform 53"/>
              <p:cNvSpPr>
                <a:spLocks/>
              </p:cNvSpPr>
              <p:nvPr/>
            </p:nvSpPr>
            <p:spPr bwMode="auto">
              <a:xfrm>
                <a:off x="5826125" y="2790825"/>
                <a:ext cx="536575" cy="1306513"/>
              </a:xfrm>
              <a:custGeom>
                <a:avLst/>
                <a:gdLst>
                  <a:gd name="connsiteX0" fmla="*/ 218763 w 536575"/>
                  <a:gd name="connsiteY0" fmla="*/ 458788 h 1306513"/>
                  <a:gd name="connsiteX1" fmla="*/ 269357 w 536575"/>
                  <a:gd name="connsiteY1" fmla="*/ 466644 h 1306513"/>
                  <a:gd name="connsiteX2" fmla="*/ 317812 w 536575"/>
                  <a:gd name="connsiteY2" fmla="*/ 459502 h 1306513"/>
                  <a:gd name="connsiteX3" fmla="*/ 536575 w 536575"/>
                  <a:gd name="connsiteY3" fmla="*/ 1265805 h 1306513"/>
                  <a:gd name="connsiteX4" fmla="*/ 513773 w 536575"/>
                  <a:gd name="connsiteY4" fmla="*/ 1306513 h 1306513"/>
                  <a:gd name="connsiteX5" fmla="*/ 473155 w 536575"/>
                  <a:gd name="connsiteY5" fmla="*/ 1282945 h 1306513"/>
                  <a:gd name="connsiteX6" fmla="*/ 267931 w 536575"/>
                  <a:gd name="connsiteY6" fmla="*/ 527349 h 1306513"/>
                  <a:gd name="connsiteX7" fmla="*/ 63420 w 536575"/>
                  <a:gd name="connsiteY7" fmla="*/ 1282945 h 1306513"/>
                  <a:gd name="connsiteX8" fmla="*/ 22803 w 536575"/>
                  <a:gd name="connsiteY8" fmla="*/ 1306513 h 1306513"/>
                  <a:gd name="connsiteX9" fmla="*/ 0 w 536575"/>
                  <a:gd name="connsiteY9" fmla="*/ 1265805 h 1306513"/>
                  <a:gd name="connsiteX10" fmla="*/ 218763 w 536575"/>
                  <a:gd name="connsiteY10" fmla="*/ 458788 h 1306513"/>
                  <a:gd name="connsiteX11" fmla="*/ 234950 w 536575"/>
                  <a:gd name="connsiteY11" fmla="*/ 0 h 1306513"/>
                  <a:gd name="connsiteX12" fmla="*/ 301625 w 536575"/>
                  <a:gd name="connsiteY12" fmla="*/ 0 h 1306513"/>
                  <a:gd name="connsiteX13" fmla="*/ 301625 w 536575"/>
                  <a:gd name="connsiteY13" fmla="*/ 105649 h 1306513"/>
                  <a:gd name="connsiteX14" fmla="*/ 269706 w 536575"/>
                  <a:gd name="connsiteY14" fmla="*/ 102794 h 1306513"/>
                  <a:gd name="connsiteX15" fmla="*/ 234950 w 536575"/>
                  <a:gd name="connsiteY15" fmla="*/ 106363 h 1306513"/>
                  <a:gd name="connsiteX16" fmla="*/ 234950 w 536575"/>
                  <a:gd name="connsiteY16" fmla="*/ 0 h 1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6575" h="1306513">
                    <a:moveTo>
                      <a:pt x="218763" y="458788"/>
                    </a:moveTo>
                    <a:cubicBezTo>
                      <a:pt x="235153" y="463787"/>
                      <a:pt x="252255" y="466644"/>
                      <a:pt x="269357" y="466644"/>
                    </a:cubicBezTo>
                    <a:cubicBezTo>
                      <a:pt x="286459" y="466644"/>
                      <a:pt x="302848" y="463787"/>
                      <a:pt x="317812" y="459502"/>
                    </a:cubicBezTo>
                    <a:cubicBezTo>
                      <a:pt x="317812" y="459502"/>
                      <a:pt x="317812" y="459502"/>
                      <a:pt x="536575" y="1265805"/>
                    </a:cubicBezTo>
                    <a:cubicBezTo>
                      <a:pt x="536575" y="1265805"/>
                      <a:pt x="536575" y="1265805"/>
                      <a:pt x="513773" y="1306513"/>
                    </a:cubicBezTo>
                    <a:cubicBezTo>
                      <a:pt x="513773" y="1306513"/>
                      <a:pt x="513773" y="1306513"/>
                      <a:pt x="473155" y="1282945"/>
                    </a:cubicBezTo>
                    <a:cubicBezTo>
                      <a:pt x="473155" y="1282945"/>
                      <a:pt x="473155" y="1282945"/>
                      <a:pt x="267931" y="527349"/>
                    </a:cubicBezTo>
                    <a:cubicBezTo>
                      <a:pt x="267931" y="527349"/>
                      <a:pt x="267931" y="527349"/>
                      <a:pt x="63420" y="1282945"/>
                    </a:cubicBezTo>
                    <a:cubicBezTo>
                      <a:pt x="63420" y="1282945"/>
                      <a:pt x="63420" y="1282945"/>
                      <a:pt x="22803" y="1306513"/>
                    </a:cubicBezTo>
                    <a:cubicBezTo>
                      <a:pt x="22803" y="1306513"/>
                      <a:pt x="22803" y="1306513"/>
                      <a:pt x="0" y="1265805"/>
                    </a:cubicBezTo>
                    <a:cubicBezTo>
                      <a:pt x="0" y="1265805"/>
                      <a:pt x="0" y="1265805"/>
                      <a:pt x="218763" y="458788"/>
                    </a:cubicBezTo>
                    <a:close/>
                    <a:moveTo>
                      <a:pt x="234950" y="0"/>
                    </a:moveTo>
                    <a:cubicBezTo>
                      <a:pt x="234950" y="0"/>
                      <a:pt x="234950" y="0"/>
                      <a:pt x="301625" y="0"/>
                    </a:cubicBezTo>
                    <a:cubicBezTo>
                      <a:pt x="301625" y="0"/>
                      <a:pt x="301625" y="0"/>
                      <a:pt x="301625" y="105649"/>
                    </a:cubicBezTo>
                    <a:cubicBezTo>
                      <a:pt x="291695" y="104221"/>
                      <a:pt x="280346" y="102794"/>
                      <a:pt x="269706" y="102794"/>
                    </a:cubicBezTo>
                    <a:cubicBezTo>
                      <a:pt x="258357" y="102794"/>
                      <a:pt x="245590" y="104221"/>
                      <a:pt x="234950" y="106363"/>
                    </a:cubicBezTo>
                    <a:cubicBezTo>
                      <a:pt x="234950" y="106363"/>
                      <a:pt x="234950" y="106363"/>
                      <a:pt x="234950"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pic>
        <p:nvPicPr>
          <p:cNvPr id="31" name="Picture 30">
            <a:extLst>
              <a:ext uri="{FF2B5EF4-FFF2-40B4-BE49-F238E27FC236}">
                <a16:creationId xmlns:a16="http://schemas.microsoft.com/office/drawing/2014/main" id="{0E6116D8-3047-4F9C-A825-B65A72584E2B}"/>
              </a:ext>
            </a:extLst>
          </p:cNvPr>
          <p:cNvPicPr>
            <a:picLocks noChangeAspect="1"/>
          </p:cNvPicPr>
          <p:nvPr/>
        </p:nvPicPr>
        <p:blipFill>
          <a:blip r:embed="rId11" cstate="screen">
            <a:clrChange>
              <a:clrFrom>
                <a:srgbClr val="1F1450"/>
              </a:clrFrom>
              <a:clrTo>
                <a:srgbClr val="1F1450">
                  <a:alpha val="0"/>
                </a:srgbClr>
              </a:clrTo>
            </a:clrChange>
            <a:extLst>
              <a:ext uri="{28A0092B-C50C-407E-A947-70E740481C1C}">
                <a14:useLocalDpi xmlns:a14="http://schemas.microsoft.com/office/drawing/2010/main"/>
              </a:ext>
            </a:extLst>
          </a:blip>
          <a:stretch>
            <a:fillRect/>
          </a:stretch>
        </p:blipFill>
        <p:spPr>
          <a:xfrm>
            <a:off x="10317556" y="217461"/>
            <a:ext cx="1245794" cy="259876"/>
          </a:xfrm>
          <a:prstGeom prst="rect">
            <a:avLst/>
          </a:prstGeom>
        </p:spPr>
      </p:pic>
      <p:sp>
        <p:nvSpPr>
          <p:cNvPr id="32" name="Rectangle 31">
            <a:extLst>
              <a:ext uri="{FF2B5EF4-FFF2-40B4-BE49-F238E27FC236}">
                <a16:creationId xmlns:a16="http://schemas.microsoft.com/office/drawing/2014/main" id="{1B590382-8AD8-446F-AA85-349BBA93F697}"/>
              </a:ext>
            </a:extLst>
          </p:cNvPr>
          <p:cNvSpPr/>
          <p:nvPr/>
        </p:nvSpPr>
        <p:spPr>
          <a:xfrm>
            <a:off x="1326784" y="5905144"/>
            <a:ext cx="3365085" cy="581698"/>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oAutofit/>
          </a:bodyPr>
          <a:lstStyle/>
          <a:p>
            <a:pPr>
              <a:lnSpc>
                <a:spcPct val="90000"/>
              </a:lnSpc>
              <a:buFont typeface="Trebuchet MS" panose="020B0603020202020204" pitchFamily="34" charset="0"/>
              <a:buChar char="​"/>
            </a:pPr>
            <a:r>
              <a:rPr lang="en-US" sz="1400">
                <a:solidFill>
                  <a:srgbClr val="00269E"/>
                </a:solidFill>
                <a:cs typeface="Henderson BCG Sans" panose="020B0502030402020204" pitchFamily="34" charset="0"/>
              </a:rPr>
              <a:t>To learn more about this opportunity please visit CommCorp’s website at: </a:t>
            </a:r>
            <a:r>
              <a:rPr lang="en-US" sz="1400" b="1">
                <a:solidFill>
                  <a:srgbClr val="00269E"/>
                </a:solidFill>
                <a:cs typeface="Henderson BCG Sans" panose="020B0502030402020204" pitchFamily="34" charset="0"/>
              </a:rPr>
              <a:t>commcorp.org/available-funding </a:t>
            </a:r>
          </a:p>
        </p:txBody>
      </p:sp>
      <p:grpSp>
        <p:nvGrpSpPr>
          <p:cNvPr id="33" name="Group 32">
            <a:extLst>
              <a:ext uri="{FF2B5EF4-FFF2-40B4-BE49-F238E27FC236}">
                <a16:creationId xmlns:a16="http://schemas.microsoft.com/office/drawing/2014/main" id="{7AB716BA-8E96-4E59-B03A-9FB2ED31694F}"/>
              </a:ext>
            </a:extLst>
          </p:cNvPr>
          <p:cNvGrpSpPr/>
          <p:nvPr/>
        </p:nvGrpSpPr>
        <p:grpSpPr>
          <a:xfrm>
            <a:off x="670158" y="5947745"/>
            <a:ext cx="504159" cy="496562"/>
            <a:chOff x="1" y="8180427"/>
            <a:chExt cx="800099" cy="771525"/>
          </a:xfrm>
        </p:grpSpPr>
        <p:sp>
          <p:nvSpPr>
            <p:cNvPr id="34" name="Rectangle 33">
              <a:extLst>
                <a:ext uri="{FF2B5EF4-FFF2-40B4-BE49-F238E27FC236}">
                  <a16:creationId xmlns:a16="http://schemas.microsoft.com/office/drawing/2014/main" id="{B9E33C21-F865-440C-A41E-5FC71A70F3FB}"/>
                </a:ext>
              </a:extLst>
            </p:cNvPr>
            <p:cNvSpPr/>
            <p:nvPr/>
          </p:nvSpPr>
          <p:spPr>
            <a:xfrm>
              <a:off x="1" y="8180427"/>
              <a:ext cx="800099" cy="771525"/>
            </a:xfrm>
            <a:prstGeom prst="rect">
              <a:avLst/>
            </a:prstGeom>
            <a:solidFill>
              <a:srgbClr val="001C7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rla" pitchFamily="2" charset="0"/>
              </a:endParaRPr>
            </a:p>
          </p:txBody>
        </p:sp>
        <p:pic>
          <p:nvPicPr>
            <p:cNvPr id="35" name="Graphic 34">
              <a:extLst>
                <a:ext uri="{FF2B5EF4-FFF2-40B4-BE49-F238E27FC236}">
                  <a16:creationId xmlns:a16="http://schemas.microsoft.com/office/drawing/2014/main" id="{E8761F65-EB86-41B8-AC09-E915F8D778B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3825" y="8289965"/>
              <a:ext cx="552450" cy="552450"/>
            </a:xfrm>
            <a:prstGeom prst="rect">
              <a:avLst/>
            </a:prstGeom>
          </p:spPr>
        </p:pic>
      </p:grpSp>
      <p:sp>
        <p:nvSpPr>
          <p:cNvPr id="36" name="TextBox 35">
            <a:extLst>
              <a:ext uri="{FF2B5EF4-FFF2-40B4-BE49-F238E27FC236}">
                <a16:creationId xmlns:a16="http://schemas.microsoft.com/office/drawing/2014/main" id="{415B2306-E21C-42DD-8F32-C4E93903B1EC}"/>
              </a:ext>
            </a:extLst>
          </p:cNvPr>
          <p:cNvSpPr txBox="1"/>
          <p:nvPr/>
        </p:nvSpPr>
        <p:spPr>
          <a:xfrm>
            <a:off x="5016572"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Are you interested in hiring talent?</a:t>
            </a:r>
          </a:p>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Reach out to your local Masshire Career Center or visit the talent access portal at </a:t>
            </a:r>
            <a:r>
              <a:rPr lang="en-US" sz="1200" b="1">
                <a:solidFill>
                  <a:srgbClr val="000000"/>
                </a:solidFill>
                <a:cs typeface="Henderson BCG Sans" panose="020B0502030402020204" pitchFamily="34" charset="0"/>
              </a:rPr>
              <a:t>https://commcorp.softr.io</a:t>
            </a:r>
            <a:endParaRPr lang="en-US" sz="1200">
              <a:solidFill>
                <a:srgbClr val="000000"/>
              </a:solidFill>
              <a:cs typeface="Henderson BCG Sans" panose="020B0502030402020204" pitchFamily="34" charset="0"/>
            </a:endParaRPr>
          </a:p>
        </p:txBody>
      </p:sp>
      <p:sp>
        <p:nvSpPr>
          <p:cNvPr id="37" name="TextBox 36">
            <a:extLst>
              <a:ext uri="{FF2B5EF4-FFF2-40B4-BE49-F238E27FC236}">
                <a16:creationId xmlns:a16="http://schemas.microsoft.com/office/drawing/2014/main" id="{77E16C1E-CA71-4A65-BF6F-73156D7F12E2}"/>
              </a:ext>
            </a:extLst>
          </p:cNvPr>
          <p:cNvSpPr txBox="1"/>
          <p:nvPr/>
        </p:nvSpPr>
        <p:spPr>
          <a:xfrm>
            <a:off x="8461959"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269E"/>
                </a:solidFill>
                <a:cs typeface="Henderson BCG Sans" panose="020B0502030402020204" pitchFamily="34" charset="0"/>
              </a:rPr>
              <a:t>*If you are interested in recruiting for an occupation not listed here, please reach out to a CommCorp representative at </a:t>
            </a:r>
            <a:r>
              <a:rPr lang="en-US" sz="1200" b="1">
                <a:solidFill>
                  <a:srgbClr val="00269E"/>
                </a:solidFill>
                <a:cs typeface="Henderson BCG Sans" panose="020B0502030402020204" pitchFamily="34" charset="0"/>
              </a:rPr>
              <a:t>commcorp.org/cbe/contact/ </a:t>
            </a:r>
          </a:p>
        </p:txBody>
      </p:sp>
      <p:sp>
        <p:nvSpPr>
          <p:cNvPr id="38" name="NavigationTriangle">
            <a:extLst>
              <a:ext uri="{FF2B5EF4-FFF2-40B4-BE49-F238E27FC236}">
                <a16:creationId xmlns:a16="http://schemas.microsoft.com/office/drawing/2014/main" id="{013E5DEF-C7F8-420F-83E7-DF2BE66A04FC}"/>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39" name="NavigationIcon">
            <a:extLst>
              <a:ext uri="{FF2B5EF4-FFF2-40B4-BE49-F238E27FC236}">
                <a16:creationId xmlns:a16="http://schemas.microsoft.com/office/drawing/2014/main" id="{31C454A7-3CC4-4805-8925-F21E8ACA4BCC}"/>
              </a:ext>
            </a:extLst>
          </p:cNvPr>
          <p:cNvSpPr>
            <a:spLocks noChangeAspect="1" noChangeArrowheads="1"/>
          </p:cNvSpPr>
          <p:nvPr>
            <p:custDataLst>
              <p:tags r:id="rId4"/>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6C</a:t>
            </a:r>
          </a:p>
        </p:txBody>
      </p:sp>
      <p:sp>
        <p:nvSpPr>
          <p:cNvPr id="45" name="Textfeld 1">
            <a:extLst>
              <a:ext uri="{FF2B5EF4-FFF2-40B4-BE49-F238E27FC236}">
                <a16:creationId xmlns:a16="http://schemas.microsoft.com/office/drawing/2014/main" id="{A7EC9A55-455B-4296-8FE6-FC2E8E43AE15}"/>
              </a:ext>
            </a:extLst>
          </p:cNvPr>
          <p:cNvSpPr txBox="1"/>
          <p:nvPr>
            <p:custDataLst>
              <p:tags r:id="rId5"/>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191925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599558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WCTF (I/II)</a:t>
            </a:r>
          </a:p>
        </p:txBody>
      </p:sp>
      <p:sp>
        <p:nvSpPr>
          <p:cNvPr id="4" name="Text Placeholder 3">
            <a:extLst>
              <a:ext uri="{FF2B5EF4-FFF2-40B4-BE49-F238E27FC236}">
                <a16:creationId xmlns:a16="http://schemas.microsoft.com/office/drawing/2014/main" id="{28A60BB7-4FFF-4725-816A-AC7D8298FC3D}"/>
              </a:ext>
            </a:extLst>
          </p:cNvPr>
          <p:cNvSpPr>
            <a:spLocks noGrp="1"/>
          </p:cNvSpPr>
          <p:nvPr>
            <p:ph type="body" sz="quarter" idx="11"/>
          </p:nvPr>
        </p:nvSpPr>
        <p:spPr/>
        <p:txBody>
          <a:bodyPr/>
          <a:lstStyle/>
          <a:p>
            <a:endParaRPr lang="en-US"/>
          </a:p>
        </p:txBody>
      </p:sp>
      <p:graphicFrame>
        <p:nvGraphicFramePr>
          <p:cNvPr id="11" name="Table 6">
            <a:extLst>
              <a:ext uri="{FF2B5EF4-FFF2-40B4-BE49-F238E27FC236}">
                <a16:creationId xmlns:a16="http://schemas.microsoft.com/office/drawing/2014/main" id="{9CA6A6B6-7847-47CA-8185-E8BD2FA2D0B1}"/>
              </a:ext>
            </a:extLst>
          </p:cNvPr>
          <p:cNvGraphicFramePr>
            <a:graphicFrameLocks noGrp="1"/>
          </p:cNvGraphicFramePr>
          <p:nvPr>
            <p:extLst>
              <p:ext uri="{D42A27DB-BD31-4B8C-83A1-F6EECF244321}">
                <p14:modId xmlns:p14="http://schemas.microsoft.com/office/powerpoint/2010/main" val="3620525925"/>
              </p:ext>
            </p:extLst>
          </p:nvPr>
        </p:nvGraphicFramePr>
        <p:xfrm>
          <a:off x="462684" y="1192598"/>
          <a:ext cx="11103882" cy="5317338"/>
        </p:xfrm>
        <a:graphic>
          <a:graphicData uri="http://schemas.openxmlformats.org/drawingml/2006/table">
            <a:tbl>
              <a:tblPr firstRow="1" bandRow="1">
                <a:tableStyleId>{2D5ABB26-0587-4C30-8999-92F81FD0307C}</a:tableStyleId>
              </a:tblPr>
              <a:tblGrid>
                <a:gridCol w="2242572">
                  <a:extLst>
                    <a:ext uri="{9D8B030D-6E8A-4147-A177-3AD203B41FA5}">
                      <a16:colId xmlns:a16="http://schemas.microsoft.com/office/drawing/2014/main" val="4158732519"/>
                    </a:ext>
                  </a:extLst>
                </a:gridCol>
                <a:gridCol w="8861310">
                  <a:extLst>
                    <a:ext uri="{9D8B030D-6E8A-4147-A177-3AD203B41FA5}">
                      <a16:colId xmlns:a16="http://schemas.microsoft.com/office/drawing/2014/main" val="217655520"/>
                    </a:ext>
                  </a:extLst>
                </a:gridCol>
              </a:tblGrid>
              <a:tr h="531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Key contacts</a:t>
                      </a:r>
                    </a:p>
                  </a:txBody>
                  <a:tcPr>
                    <a:lnB w="9525" cap="flat" cmpd="sng" algn="ctr">
                      <a:solidFill>
                        <a:schemeClr val="accent5"/>
                      </a:solidFill>
                      <a:prstDash val="sysDot"/>
                      <a:round/>
                      <a:headEnd type="none" w="med" len="med"/>
                      <a:tailEnd type="none" w="med" len="med"/>
                    </a:lnB>
                  </a:tcPr>
                </a:tc>
                <a:tc>
                  <a:txBody>
                    <a:bodyPr/>
                    <a:lstStyle/>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Workforce contact at eligible training providers</a:t>
                      </a:r>
                    </a:p>
                    <a:p>
                      <a:pPr marL="226800" marR="0" lvl="1" indent="-1512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sv-SE" sz="1400" b="0" i="1" kern="1200">
                          <a:solidFill>
                            <a:srgbClr val="000000"/>
                          </a:solidFill>
                          <a:latin typeface="+mn-lt"/>
                          <a:ea typeface="+mn-ea"/>
                          <a:cs typeface="+mn-cs"/>
                        </a:rPr>
                        <a:t>Dottie Catlin or Theresa Rowland for grant specific questions</a:t>
                      </a: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1024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Find the right types of programs based on the employer's hiring needs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Narrow in the training providers in the applicable area</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Reach out to the workforce contact at the training provider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to learn more about existing programs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about adding in a new program partnered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interested and able, ask to set up an introductory call with the employer</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Set up initial employer and training provider call</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Training providers to continue relationship with the employers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Align on partnership opportunities through building a new program</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Agree to partnership terms and regular meeting cadence</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Work to determine marketing strategy for recruiting trainees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Once the program is officially aligned on, help the training provider apply for the grant through CommCorp</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Share overview materials for general program questions</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Partner with training provider to find an additional employer in order to apply for WCTF</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Create connection with CommCorp representative for highly technical questions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Follow up with the training provider and employer to ensure the application was submitted</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7" name="NavigationTriangle">
            <a:extLst>
              <a:ext uri="{FF2B5EF4-FFF2-40B4-BE49-F238E27FC236}">
                <a16:creationId xmlns:a16="http://schemas.microsoft.com/office/drawing/2014/main" id="{857B4B77-FCA5-4A31-A6BF-0688B73BD990}"/>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9" name="NavigationIcon">
            <a:extLst>
              <a:ext uri="{FF2B5EF4-FFF2-40B4-BE49-F238E27FC236}">
                <a16:creationId xmlns:a16="http://schemas.microsoft.com/office/drawing/2014/main" id="{E84657D1-DB26-44EA-988E-4B753B500C06}"/>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6D</a:t>
            </a:r>
          </a:p>
        </p:txBody>
      </p:sp>
      <p:sp>
        <p:nvSpPr>
          <p:cNvPr id="10" name="Textfeld 1">
            <a:extLst>
              <a:ext uri="{FF2B5EF4-FFF2-40B4-BE49-F238E27FC236}">
                <a16:creationId xmlns:a16="http://schemas.microsoft.com/office/drawing/2014/main" id="{9EA1765E-3A9C-4D3F-A729-5947CFFAAAA6}"/>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3" name="ee4pFootnotes">
            <a:extLst>
              <a:ext uri="{FF2B5EF4-FFF2-40B4-BE49-F238E27FC236}">
                <a16:creationId xmlns:a16="http://schemas.microsoft.com/office/drawing/2014/main" id="{305447F4-EC4D-4E32-A5D9-E143DAF3CBF1}"/>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1873501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004928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2" name="Object 1"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79" name="Picture 78" descr="A group of people walking through a building&#10;&#10;Description automatically generated with medium confidence">
            <a:extLst>
              <a:ext uri="{FF2B5EF4-FFF2-40B4-BE49-F238E27FC236}">
                <a16:creationId xmlns:a16="http://schemas.microsoft.com/office/drawing/2014/main" id="{8C3EC328-A011-4944-AB52-2871D3661C4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1"/>
            <a:ext cx="12191999" cy="1665363"/>
          </a:xfrm>
          <a:prstGeom prst="rect">
            <a:avLst/>
          </a:prstGeom>
        </p:spPr>
      </p:pic>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62" name="Rectangle 61">
            <a:extLst>
              <a:ext uri="{FF2B5EF4-FFF2-40B4-BE49-F238E27FC236}">
                <a16:creationId xmlns:a16="http://schemas.microsoft.com/office/drawing/2014/main" id="{A89E28CA-7945-4660-AF0D-A9FEEA717493}"/>
              </a:ext>
            </a:extLst>
          </p:cNvPr>
          <p:cNvSpPr/>
          <p:nvPr/>
        </p:nvSpPr>
        <p:spPr>
          <a:xfrm>
            <a:off x="713445" y="1817297"/>
            <a:ext cx="3978424" cy="3370153"/>
          </a:xfrm>
          <a:prstGeom prst="rect">
            <a:avLst/>
          </a:prstGeom>
        </p:spPr>
        <p:txBody>
          <a:bodyPr wrap="square" lIns="0" tIns="0" rIns="0" bIns="0">
            <a:spAutoFit/>
          </a:bodyPr>
          <a:lstStyle/>
          <a:p>
            <a:pPr>
              <a:spcAft>
                <a:spcPts val="600"/>
              </a:spcAft>
              <a:buFont typeface="Trebuchet MS" panose="020B0603020202020204" pitchFamily="34" charset="0"/>
              <a:buChar char="​"/>
            </a:pPr>
            <a:r>
              <a:rPr lang="en-US" sz="1200">
                <a:solidFill>
                  <a:srgbClr val="000000"/>
                </a:solidFill>
                <a:cs typeface="Henderson BCG Sans" panose="020B0502030402020204" pitchFamily="34" charset="0"/>
              </a:rPr>
              <a:t>The Workforce Skills Cabinet and Commonwealth Corporation have launched WCTF to supply employers and training providers with the </a:t>
            </a:r>
            <a:r>
              <a:rPr lang="en-US" sz="1200" b="1">
                <a:solidFill>
                  <a:srgbClr val="00269E"/>
                </a:solidFill>
                <a:cs typeface="Henderson BCG Sans" panose="020B0502030402020204" pitchFamily="34" charset="0"/>
              </a:rPr>
              <a:t>funding to develop programs that will train new workers to address employers’ hiring needs</a:t>
            </a:r>
          </a:p>
          <a:p>
            <a:pPr>
              <a:spcAft>
                <a:spcPts val="600"/>
              </a:spcAft>
            </a:pPr>
            <a:r>
              <a:rPr lang="en-US" sz="1200">
                <a:solidFill>
                  <a:srgbClr val="000000"/>
                </a:solidFill>
                <a:cs typeface="Henderson BCG Sans" panose="020B0502030402020204" pitchFamily="34" charset="0"/>
              </a:rPr>
              <a:t>The program is designed to match employers with local training providers with the goal of establishing </a:t>
            </a:r>
            <a:r>
              <a:rPr lang="en-US" sz="1200" b="1">
                <a:solidFill>
                  <a:srgbClr val="00269E"/>
                </a:solidFill>
                <a:cs typeface="Henderson BCG Sans" panose="020B0502030402020204" pitchFamily="34" charset="0"/>
              </a:rPr>
              <a:t>sustainable talent development pipelines</a:t>
            </a:r>
            <a:r>
              <a:rPr lang="en-US" sz="1200">
                <a:solidFill>
                  <a:srgbClr val="000000"/>
                </a:solidFill>
                <a:cs typeface="Henderson BCG Sans" panose="020B0502030402020204" pitchFamily="34" charset="0"/>
              </a:rPr>
              <a:t>. Within these partnerships employers will give </a:t>
            </a:r>
            <a:r>
              <a:rPr lang="en-US" sz="1200" b="1">
                <a:solidFill>
                  <a:srgbClr val="00269E"/>
                </a:solidFill>
                <a:cs typeface="Henderson BCG Sans" panose="020B0502030402020204" pitchFamily="34" charset="0"/>
              </a:rPr>
              <a:t>input into curriculum design</a:t>
            </a:r>
            <a:r>
              <a:rPr lang="en-US" sz="1200">
                <a:solidFill>
                  <a:srgbClr val="00269E"/>
                </a:solidFill>
                <a:cs typeface="Henderson BCG Sans" panose="020B0502030402020204" pitchFamily="34" charset="0"/>
              </a:rPr>
              <a:t> </a:t>
            </a:r>
            <a:r>
              <a:rPr lang="en-US" sz="1200">
                <a:solidFill>
                  <a:srgbClr val="000000"/>
                </a:solidFill>
                <a:cs typeface="Henderson BCG Sans" panose="020B0502030402020204" pitchFamily="34" charset="0"/>
              </a:rPr>
              <a:t>and the types of workers they need help recruiting</a:t>
            </a:r>
          </a:p>
          <a:p>
            <a:pPr>
              <a:spcAft>
                <a:spcPts val="600"/>
              </a:spcAft>
            </a:pPr>
            <a:r>
              <a:rPr lang="en-US" sz="1200">
                <a:solidFill>
                  <a:srgbClr val="000000"/>
                </a:solidFill>
                <a:cs typeface="Henderson BCG Sans" panose="020B0502030402020204" pitchFamily="34" charset="0"/>
              </a:rPr>
              <a:t>In addition to program funding, employer/training provider partnerships will receive </a:t>
            </a:r>
            <a:r>
              <a:rPr lang="en-US" sz="1200" b="1">
                <a:solidFill>
                  <a:srgbClr val="00269E"/>
                </a:solidFill>
                <a:cs typeface="Henderson BCG Sans" panose="020B0502030402020204" pitchFamily="34" charset="0"/>
              </a:rPr>
              <a:t>technical assistance and recruiting support</a:t>
            </a:r>
            <a:r>
              <a:rPr lang="en-US" sz="1200">
                <a:solidFill>
                  <a:srgbClr val="00269E"/>
                </a:solidFill>
                <a:cs typeface="Henderson BCG Sans" panose="020B0502030402020204" pitchFamily="34" charset="0"/>
              </a:rPr>
              <a:t> </a:t>
            </a:r>
            <a:r>
              <a:rPr lang="en-US" sz="1200">
                <a:solidFill>
                  <a:srgbClr val="000000"/>
                </a:solidFill>
                <a:cs typeface="Henderson BCG Sans" panose="020B0502030402020204" pitchFamily="34" charset="0"/>
              </a:rPr>
              <a:t>from MassHire Career Centers and regional workforce boards</a:t>
            </a:r>
          </a:p>
          <a:p>
            <a:pPr>
              <a:spcAft>
                <a:spcPts val="1000"/>
              </a:spcAft>
            </a:pPr>
            <a:r>
              <a:rPr lang="en-US" sz="1200">
                <a:solidFill>
                  <a:srgbClr val="000000"/>
                </a:solidFill>
                <a:cs typeface="Henderson BCG Sans" panose="020B0502030402020204" pitchFamily="34" charset="0"/>
              </a:rPr>
              <a:t>Awardees can apply for up to </a:t>
            </a:r>
            <a:r>
              <a:rPr lang="en-US" sz="1200" b="1">
                <a:solidFill>
                  <a:srgbClr val="00269E"/>
                </a:solidFill>
                <a:cs typeface="Henderson BCG Sans" panose="020B0502030402020204" pitchFamily="34" charset="0"/>
              </a:rPr>
              <a:t>$500k in funding</a:t>
            </a:r>
            <a:r>
              <a:rPr lang="en-US" sz="1200">
                <a:solidFill>
                  <a:srgbClr val="00269E"/>
                </a:solidFill>
                <a:cs typeface="Henderson BCG Sans" panose="020B0502030402020204" pitchFamily="34" charset="0"/>
              </a:rPr>
              <a:t>, </a:t>
            </a:r>
            <a:r>
              <a:rPr lang="en-US" sz="1200">
                <a:solidFill>
                  <a:srgbClr val="000000"/>
                </a:solidFill>
                <a:cs typeface="Henderson BCG Sans" panose="020B0502030402020204" pitchFamily="34" charset="0"/>
              </a:rPr>
              <a:t>with the potential for higher amounts subject to consideration</a:t>
            </a:r>
          </a:p>
        </p:txBody>
      </p:sp>
      <p:sp>
        <p:nvSpPr>
          <p:cNvPr id="63" name="TextBox 62">
            <a:extLst>
              <a:ext uri="{FF2B5EF4-FFF2-40B4-BE49-F238E27FC236}">
                <a16:creationId xmlns:a16="http://schemas.microsoft.com/office/drawing/2014/main" id="{FD53AFE9-5161-4534-A466-F27332331FFD}"/>
              </a:ext>
            </a:extLst>
          </p:cNvPr>
          <p:cNvSpPr txBox="1"/>
          <p:nvPr/>
        </p:nvSpPr>
        <p:spPr>
          <a:xfrm>
            <a:off x="5016572" y="1817297"/>
            <a:ext cx="6546776"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buFont typeface="Trebuchet MS" panose="020B0603020202020204" pitchFamily="34" charset="0"/>
              <a:buChar char="​"/>
            </a:pPr>
            <a:r>
              <a:rPr lang="en-US" sz="1600" b="1">
                <a:solidFill>
                  <a:srgbClr val="00269E"/>
                </a:solidFill>
                <a:cs typeface="Henderson BCG Sans" panose="020B0502030402020204" pitchFamily="34" charset="0"/>
              </a:rPr>
              <a:t>The state of Massachusetts has identified five priority industries*</a:t>
            </a:r>
          </a:p>
        </p:txBody>
      </p:sp>
      <p:cxnSp>
        <p:nvCxnSpPr>
          <p:cNvPr id="70" name="Straight Connector 69"/>
          <p:cNvCxnSpPr/>
          <p:nvPr/>
        </p:nvCxnSpPr>
        <p:spPr>
          <a:xfrm>
            <a:off x="4854221" y="1817297"/>
            <a:ext cx="0" cy="4600678"/>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89E28CA-7945-4660-AF0D-A9FEEA717493}"/>
              </a:ext>
            </a:extLst>
          </p:cNvPr>
          <p:cNvSpPr/>
          <p:nvPr/>
        </p:nvSpPr>
        <p:spPr>
          <a:xfrm>
            <a:off x="5440439" y="2152591"/>
            <a:ext cx="2818358" cy="1508105"/>
          </a:xfrm>
          <a:prstGeom prst="rect">
            <a:avLst/>
          </a:prstGeom>
        </p:spPr>
        <p:txBody>
          <a:bodyPr wrap="square" lIns="0" tIns="0" rIns="0" bIns="0">
            <a:noAutofit/>
          </a:bodyPr>
          <a:lstStyle/>
          <a:p>
            <a:pPr defTabSz="777240" fontAlgn="b">
              <a:buFont typeface="Trebuchet MS" panose="020B0603020202020204" pitchFamily="34" charset="0"/>
              <a:buChar char="​"/>
            </a:pPr>
            <a:r>
              <a:rPr lang="en-US" sz="1400" b="1">
                <a:solidFill>
                  <a:srgbClr val="00269E"/>
                </a:solidFill>
                <a:cs typeface="Henderson BCG Sans" panose="020B0502030402020204" pitchFamily="34" charset="0"/>
              </a:rPr>
              <a:t>Healthcare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Certified Nursing Assistant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Home Health Aid</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Pharmacy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Medical Clinical Lab Techs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Medical Records/Health Info</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Substance Abuse &amp; Behavioral </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Disorder Counselors</a:t>
            </a:r>
          </a:p>
        </p:txBody>
      </p:sp>
      <p:sp>
        <p:nvSpPr>
          <p:cNvPr id="72" name="Rectangle 71">
            <a:extLst>
              <a:ext uri="{FF2B5EF4-FFF2-40B4-BE49-F238E27FC236}">
                <a16:creationId xmlns:a16="http://schemas.microsoft.com/office/drawing/2014/main" id="{A89E28CA-7945-4660-AF0D-A9FEEA717493}"/>
              </a:ext>
            </a:extLst>
          </p:cNvPr>
          <p:cNvSpPr/>
          <p:nvPr/>
        </p:nvSpPr>
        <p:spPr>
          <a:xfrm>
            <a:off x="5440549" y="3737660"/>
            <a:ext cx="2919158" cy="1138773"/>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Information Technology</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Web Developers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Computer User Support Specialist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Computer Network Support Administrators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Information Security Analysts</a:t>
            </a:r>
          </a:p>
        </p:txBody>
      </p:sp>
      <p:sp>
        <p:nvSpPr>
          <p:cNvPr id="73" name="Rectangle 72">
            <a:extLst>
              <a:ext uri="{FF2B5EF4-FFF2-40B4-BE49-F238E27FC236}">
                <a16:creationId xmlns:a16="http://schemas.microsoft.com/office/drawing/2014/main" id="{A89E28CA-7945-4660-AF0D-A9FEEA717493}"/>
              </a:ext>
            </a:extLst>
          </p:cNvPr>
          <p:cNvSpPr/>
          <p:nvPr/>
        </p:nvSpPr>
        <p:spPr>
          <a:xfrm>
            <a:off x="5440550" y="4953396"/>
            <a:ext cx="2818358" cy="400110"/>
          </a:xfrm>
          <a:prstGeom prst="rect">
            <a:avLst/>
          </a:prstGeom>
        </p:spPr>
        <p:txBody>
          <a:bodyPr wrap="square" lIns="0" tIns="0" rIns="0" bIns="0">
            <a:sp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Transportation</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Heavy and Tractor-Trailer Truck Drive</a:t>
            </a:r>
            <a:r>
              <a:rPr lang="en-US" sz="1200">
                <a:solidFill>
                  <a:srgbClr val="160E38"/>
                </a:solidFill>
                <a:cs typeface="Henderson BCG Sans" panose="020B0502030402020204" pitchFamily="34" charset="0"/>
              </a:rPr>
              <a:t>r</a:t>
            </a:r>
          </a:p>
        </p:txBody>
      </p:sp>
      <p:sp>
        <p:nvSpPr>
          <p:cNvPr id="74" name="Rectangle 73">
            <a:extLst>
              <a:ext uri="{FF2B5EF4-FFF2-40B4-BE49-F238E27FC236}">
                <a16:creationId xmlns:a16="http://schemas.microsoft.com/office/drawing/2014/main" id="{A89E28CA-7945-4660-AF0D-A9FEEA717493}"/>
              </a:ext>
            </a:extLst>
          </p:cNvPr>
          <p:cNvSpPr/>
          <p:nvPr/>
        </p:nvSpPr>
        <p:spPr>
          <a:xfrm>
            <a:off x="8744989" y="2152591"/>
            <a:ext cx="2818358" cy="1323439"/>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Finance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Customer Service Agent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Teller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Loan Officers (</a:t>
            </a:r>
            <a:r>
              <a:rPr lang="en-US" sz="1200" err="1">
                <a:solidFill>
                  <a:srgbClr val="403393"/>
                </a:solidFill>
                <a:cs typeface="Henderson BCG Sans" panose="020B0502030402020204" pitchFamily="34" charset="0"/>
              </a:rPr>
              <a:t>incld</a:t>
            </a:r>
            <a:r>
              <a:rPr lang="en-US" sz="1200">
                <a:solidFill>
                  <a:srgbClr val="403393"/>
                </a:solidFill>
                <a:cs typeface="Henderson BCG Sans" panose="020B0502030402020204" pitchFamily="34" charset="0"/>
              </a:rPr>
              <a:t>., Mortgage)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Loan Interviewer and Clerk</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(Loan Processor, Specialist, etc.)</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Credit Analyst</a:t>
            </a:r>
          </a:p>
        </p:txBody>
      </p:sp>
      <p:sp>
        <p:nvSpPr>
          <p:cNvPr id="78" name="Rectangle 77">
            <a:extLst>
              <a:ext uri="{FF2B5EF4-FFF2-40B4-BE49-F238E27FC236}">
                <a16:creationId xmlns:a16="http://schemas.microsoft.com/office/drawing/2014/main" id="{A89E28CA-7945-4660-AF0D-A9FEEA717493}"/>
              </a:ext>
            </a:extLst>
          </p:cNvPr>
          <p:cNvSpPr/>
          <p:nvPr/>
        </p:nvSpPr>
        <p:spPr>
          <a:xfrm>
            <a:off x="8744989" y="3732683"/>
            <a:ext cx="2818358" cy="954107"/>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Construction/Skilled Trades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HVAC Mechanics and Installers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Automotive Service Techs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Electricians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Plumbers</a:t>
            </a:r>
          </a:p>
        </p:txBody>
      </p:sp>
      <p:sp>
        <p:nvSpPr>
          <p:cNvPr id="30" name="GradientOverlay"/>
          <p:cNvSpPr/>
          <p:nvPr>
            <p:custDataLst>
              <p:tags r:id="rId3"/>
            </p:custDataLst>
          </p:nvPr>
        </p:nvSpPr>
        <p:spPr>
          <a:xfrm flipH="1">
            <a:off x="0" y="-1"/>
            <a:ext cx="12192000" cy="1665363"/>
          </a:xfrm>
          <a:prstGeom prst="rect">
            <a:avLst/>
          </a:prstGeom>
          <a:solidFill>
            <a:srgbClr val="000000">
              <a:alpha val="57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23"/>
              </a:spcAft>
            </a:pPr>
            <a:endParaRPr lang="en-US" sz="1600">
              <a:solidFill>
                <a:schemeClr val="bg1"/>
              </a:solidFill>
              <a:sym typeface="+mn-lt"/>
            </a:endParaRPr>
          </a:p>
        </p:txBody>
      </p:sp>
      <p:sp>
        <p:nvSpPr>
          <p:cNvPr id="3" name="Title 2"/>
          <p:cNvSpPr>
            <a:spLocks noGrp="1"/>
          </p:cNvSpPr>
          <p:nvPr>
            <p:ph type="title"/>
          </p:nvPr>
        </p:nvSpPr>
        <p:spPr/>
        <p:txBody>
          <a:bodyPr vert="horz"/>
          <a:lstStyle/>
          <a:p>
            <a:r>
              <a:rPr lang="en-US">
                <a:solidFill>
                  <a:schemeClr val="bg1"/>
                </a:solidFill>
                <a:latin typeface="+mn-lt"/>
                <a:cs typeface="Henderson BCG Sans" panose="020B0502030402020204" pitchFamily="34" charset="0"/>
              </a:rPr>
              <a:t>Workforce Competitiveness Trust Fund (WCTF) (II/II)</a:t>
            </a:r>
          </a:p>
        </p:txBody>
      </p:sp>
      <p:sp>
        <p:nvSpPr>
          <p:cNvPr id="15" name="Rectangle 14">
            <a:extLst>
              <a:ext uri="{FF2B5EF4-FFF2-40B4-BE49-F238E27FC236}">
                <a16:creationId xmlns:a16="http://schemas.microsoft.com/office/drawing/2014/main" id="{77A738CC-2037-4B21-87C9-B1C7A5CA5ED1}"/>
              </a:ext>
            </a:extLst>
          </p:cNvPr>
          <p:cNvSpPr/>
          <p:nvPr/>
        </p:nvSpPr>
        <p:spPr>
          <a:xfrm>
            <a:off x="8461960" y="1211748"/>
            <a:ext cx="3101388" cy="367166"/>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chor="b">
            <a:noAutofit/>
          </a:bodyPr>
          <a:lstStyle/>
          <a:p>
            <a:pPr>
              <a:buFont typeface="Trebuchet MS" panose="020B0603020202020204" pitchFamily="34" charset="0"/>
              <a:buChar char="​"/>
            </a:pPr>
            <a:r>
              <a:rPr lang="en-US" sz="1200">
                <a:solidFill>
                  <a:schemeClr val="bg1"/>
                </a:solidFill>
                <a:cs typeface="Henderson BCG Sans" panose="020B0502030402020204" pitchFamily="34" charset="0"/>
              </a:rPr>
              <a:t>RELEASE DATE: OCTOBER 18th</a:t>
            </a:r>
            <a:br>
              <a:rPr lang="en-US" sz="1200" baseline="30000">
                <a:solidFill>
                  <a:schemeClr val="bg1"/>
                </a:solidFill>
                <a:cs typeface="Henderson BCG Sans" panose="020B0502030402020204" pitchFamily="34" charset="0"/>
              </a:rPr>
            </a:br>
            <a:r>
              <a:rPr lang="en-US" sz="1200">
                <a:solidFill>
                  <a:schemeClr val="bg1"/>
                </a:solidFill>
                <a:cs typeface="Henderson BCG Sans" panose="020B0502030402020204" pitchFamily="34" charset="0"/>
              </a:rPr>
              <a:t>RESPONSES DUE: ONGOING</a:t>
            </a:r>
          </a:p>
        </p:txBody>
      </p:sp>
      <p:grpSp>
        <p:nvGrpSpPr>
          <p:cNvPr id="24" name="Group 23"/>
          <p:cNvGrpSpPr>
            <a:grpSpLocks noChangeAspect="1"/>
          </p:cNvGrpSpPr>
          <p:nvPr/>
        </p:nvGrpSpPr>
        <p:grpSpPr>
          <a:xfrm>
            <a:off x="5016572" y="2152591"/>
            <a:ext cx="362227" cy="362562"/>
            <a:chOff x="5273801" y="2606040"/>
            <a:chExt cx="1644397" cy="1645920"/>
          </a:xfrm>
        </p:grpSpPr>
        <p:sp>
          <p:nvSpPr>
            <p:cNvPr id="25" name="AutoShape 80"/>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439917" y="2787396"/>
              <a:ext cx="1310641" cy="1281684"/>
              <a:chOff x="5439917" y="2787396"/>
              <a:chExt cx="1310641" cy="1281684"/>
            </a:xfrm>
          </p:grpSpPr>
          <p:sp>
            <p:nvSpPr>
              <p:cNvPr id="27" name="Freeform 82"/>
              <p:cNvSpPr>
                <a:spLocks noEditPoints="1"/>
              </p:cNvSpPr>
              <p:nvPr/>
            </p:nvSpPr>
            <p:spPr bwMode="auto">
              <a:xfrm>
                <a:off x="5439917" y="2787396"/>
                <a:ext cx="1310641" cy="1281684"/>
              </a:xfrm>
              <a:custGeom>
                <a:avLst/>
                <a:gdLst>
                  <a:gd name="T0" fmla="*/ 1178 w 1836"/>
                  <a:gd name="T1" fmla="*/ 409 h 1794"/>
                  <a:gd name="T2" fmla="*/ 1211 w 1836"/>
                  <a:gd name="T3" fmla="*/ 428 h 1794"/>
                  <a:gd name="T4" fmla="*/ 1786 w 1836"/>
                  <a:gd name="T5" fmla="*/ 695 h 1794"/>
                  <a:gd name="T6" fmla="*/ 1470 w 1836"/>
                  <a:gd name="T7" fmla="*/ 916 h 1794"/>
                  <a:gd name="T8" fmla="*/ 1527 w 1836"/>
                  <a:gd name="T9" fmla="*/ 1548 h 1794"/>
                  <a:gd name="T10" fmla="*/ 1200 w 1836"/>
                  <a:gd name="T11" fmla="*/ 1363 h 1794"/>
                  <a:gd name="T12" fmla="*/ 1177 w 1836"/>
                  <a:gd name="T13" fmla="*/ 1750 h 1794"/>
                  <a:gd name="T14" fmla="*/ 658 w 1836"/>
                  <a:gd name="T15" fmla="*/ 1385 h 1794"/>
                  <a:gd name="T16" fmla="*/ 625 w 1836"/>
                  <a:gd name="T17" fmla="*/ 1366 h 1794"/>
                  <a:gd name="T18" fmla="*/ 50 w 1836"/>
                  <a:gd name="T19" fmla="*/ 1099 h 1794"/>
                  <a:gd name="T20" fmla="*/ 366 w 1836"/>
                  <a:gd name="T21" fmla="*/ 878 h 1794"/>
                  <a:gd name="T22" fmla="*/ 309 w 1836"/>
                  <a:gd name="T23" fmla="*/ 246 h 1794"/>
                  <a:gd name="T24" fmla="*/ 636 w 1836"/>
                  <a:gd name="T25" fmla="*/ 431 h 1794"/>
                  <a:gd name="T26" fmla="*/ 659 w 1836"/>
                  <a:gd name="T27" fmla="*/ 44 h 1794"/>
                  <a:gd name="T28" fmla="*/ 1177 w 1836"/>
                  <a:gd name="T29" fmla="*/ 0 h 1794"/>
                  <a:gd name="T30" fmla="*/ 615 w 1836"/>
                  <a:gd name="T31" fmla="*/ 44 h 1794"/>
                  <a:gd name="T32" fmla="*/ 331 w 1836"/>
                  <a:gd name="T33" fmla="*/ 208 h 1794"/>
                  <a:gd name="T34" fmla="*/ 271 w 1836"/>
                  <a:gd name="T35" fmla="*/ 224 h 1794"/>
                  <a:gd name="T36" fmla="*/ 28 w 1836"/>
                  <a:gd name="T37" fmla="*/ 733 h 1794"/>
                  <a:gd name="T38" fmla="*/ 28 w 1836"/>
                  <a:gd name="T39" fmla="*/ 1061 h 1794"/>
                  <a:gd name="T40" fmla="*/ 271 w 1836"/>
                  <a:gd name="T41" fmla="*/ 1570 h 1794"/>
                  <a:gd name="T42" fmla="*/ 331 w 1836"/>
                  <a:gd name="T43" fmla="*/ 1586 h 1794"/>
                  <a:gd name="T44" fmla="*/ 615 w 1836"/>
                  <a:gd name="T45" fmla="*/ 1750 h 1794"/>
                  <a:gd name="T46" fmla="*/ 1177 w 1836"/>
                  <a:gd name="T47" fmla="*/ 1794 h 1794"/>
                  <a:gd name="T48" fmla="*/ 1222 w 1836"/>
                  <a:gd name="T49" fmla="*/ 1423 h 1794"/>
                  <a:gd name="T50" fmla="*/ 1527 w 1836"/>
                  <a:gd name="T51" fmla="*/ 1592 h 1794"/>
                  <a:gd name="T52" fmla="*/ 1824 w 1836"/>
                  <a:gd name="T53" fmla="*/ 1121 h 1794"/>
                  <a:gd name="T54" fmla="*/ 1525 w 1836"/>
                  <a:gd name="T55" fmla="*/ 897 h 1794"/>
                  <a:gd name="T56" fmla="*/ 1824 w 1836"/>
                  <a:gd name="T57" fmla="*/ 673 h 1794"/>
                  <a:gd name="T58" fmla="*/ 1527 w 1836"/>
                  <a:gd name="T59" fmla="*/ 202 h 1794"/>
                  <a:gd name="T60" fmla="*/ 1222 w 1836"/>
                  <a:gd name="T61" fmla="*/ 371 h 1794"/>
                  <a:gd name="T62" fmla="*/ 1177 w 1836"/>
                  <a:gd name="T63"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1794">
                    <a:moveTo>
                      <a:pt x="1177" y="44"/>
                    </a:moveTo>
                    <a:cubicBezTo>
                      <a:pt x="1177" y="44"/>
                      <a:pt x="1178" y="309"/>
                      <a:pt x="1178" y="409"/>
                    </a:cubicBezTo>
                    <a:cubicBezTo>
                      <a:pt x="1178" y="422"/>
                      <a:pt x="1188" y="431"/>
                      <a:pt x="1200" y="431"/>
                    </a:cubicBezTo>
                    <a:cubicBezTo>
                      <a:pt x="1203" y="431"/>
                      <a:pt x="1207" y="430"/>
                      <a:pt x="1211" y="428"/>
                    </a:cubicBezTo>
                    <a:cubicBezTo>
                      <a:pt x="1298" y="378"/>
                      <a:pt x="1527" y="246"/>
                      <a:pt x="1527" y="246"/>
                    </a:cubicBezTo>
                    <a:cubicBezTo>
                      <a:pt x="1786" y="695"/>
                      <a:pt x="1786" y="695"/>
                      <a:pt x="1786" y="695"/>
                    </a:cubicBezTo>
                    <a:cubicBezTo>
                      <a:pt x="1786" y="695"/>
                      <a:pt x="1557" y="828"/>
                      <a:pt x="1470" y="878"/>
                    </a:cubicBezTo>
                    <a:cubicBezTo>
                      <a:pt x="1456" y="886"/>
                      <a:pt x="1456" y="908"/>
                      <a:pt x="1470" y="916"/>
                    </a:cubicBezTo>
                    <a:cubicBezTo>
                      <a:pt x="1557" y="966"/>
                      <a:pt x="1786" y="1099"/>
                      <a:pt x="1786" y="1099"/>
                    </a:cubicBezTo>
                    <a:cubicBezTo>
                      <a:pt x="1527" y="1548"/>
                      <a:pt x="1527" y="1548"/>
                      <a:pt x="1527" y="1548"/>
                    </a:cubicBezTo>
                    <a:cubicBezTo>
                      <a:pt x="1527" y="1548"/>
                      <a:pt x="1298" y="1416"/>
                      <a:pt x="1211" y="1366"/>
                    </a:cubicBezTo>
                    <a:cubicBezTo>
                      <a:pt x="1207" y="1364"/>
                      <a:pt x="1203" y="1363"/>
                      <a:pt x="1200" y="1363"/>
                    </a:cubicBezTo>
                    <a:cubicBezTo>
                      <a:pt x="1188" y="1363"/>
                      <a:pt x="1178" y="1372"/>
                      <a:pt x="1178" y="1385"/>
                    </a:cubicBezTo>
                    <a:cubicBezTo>
                      <a:pt x="1178" y="1485"/>
                      <a:pt x="1177" y="1750"/>
                      <a:pt x="1177" y="1750"/>
                    </a:cubicBezTo>
                    <a:cubicBezTo>
                      <a:pt x="659" y="1750"/>
                      <a:pt x="659" y="1750"/>
                      <a:pt x="659" y="1750"/>
                    </a:cubicBezTo>
                    <a:cubicBezTo>
                      <a:pt x="659" y="1750"/>
                      <a:pt x="658" y="1485"/>
                      <a:pt x="658" y="1385"/>
                    </a:cubicBezTo>
                    <a:cubicBezTo>
                      <a:pt x="658" y="1372"/>
                      <a:pt x="648" y="1363"/>
                      <a:pt x="636" y="1363"/>
                    </a:cubicBezTo>
                    <a:cubicBezTo>
                      <a:pt x="633" y="1363"/>
                      <a:pt x="629" y="1364"/>
                      <a:pt x="625" y="1366"/>
                    </a:cubicBezTo>
                    <a:cubicBezTo>
                      <a:pt x="538" y="1416"/>
                      <a:pt x="309" y="1548"/>
                      <a:pt x="309" y="1548"/>
                    </a:cubicBezTo>
                    <a:cubicBezTo>
                      <a:pt x="50" y="1099"/>
                      <a:pt x="50" y="1099"/>
                      <a:pt x="50" y="1099"/>
                    </a:cubicBezTo>
                    <a:cubicBezTo>
                      <a:pt x="50" y="1099"/>
                      <a:pt x="279" y="966"/>
                      <a:pt x="366" y="916"/>
                    </a:cubicBezTo>
                    <a:cubicBezTo>
                      <a:pt x="380" y="908"/>
                      <a:pt x="380" y="886"/>
                      <a:pt x="366" y="878"/>
                    </a:cubicBezTo>
                    <a:cubicBezTo>
                      <a:pt x="279" y="828"/>
                      <a:pt x="50" y="695"/>
                      <a:pt x="50" y="695"/>
                    </a:cubicBezTo>
                    <a:cubicBezTo>
                      <a:pt x="309" y="246"/>
                      <a:pt x="309" y="246"/>
                      <a:pt x="309" y="246"/>
                    </a:cubicBezTo>
                    <a:cubicBezTo>
                      <a:pt x="309" y="246"/>
                      <a:pt x="538" y="378"/>
                      <a:pt x="625" y="428"/>
                    </a:cubicBezTo>
                    <a:cubicBezTo>
                      <a:pt x="629" y="430"/>
                      <a:pt x="633" y="431"/>
                      <a:pt x="636" y="431"/>
                    </a:cubicBezTo>
                    <a:cubicBezTo>
                      <a:pt x="648" y="431"/>
                      <a:pt x="658" y="422"/>
                      <a:pt x="658" y="409"/>
                    </a:cubicBezTo>
                    <a:cubicBezTo>
                      <a:pt x="658" y="309"/>
                      <a:pt x="659" y="44"/>
                      <a:pt x="659" y="44"/>
                    </a:cubicBezTo>
                    <a:cubicBezTo>
                      <a:pt x="1177" y="44"/>
                      <a:pt x="1177" y="44"/>
                      <a:pt x="1177" y="44"/>
                    </a:cubicBezTo>
                    <a:moveTo>
                      <a:pt x="1177" y="0"/>
                    </a:moveTo>
                    <a:cubicBezTo>
                      <a:pt x="659" y="0"/>
                      <a:pt x="659" y="0"/>
                      <a:pt x="659" y="0"/>
                    </a:cubicBezTo>
                    <a:cubicBezTo>
                      <a:pt x="634" y="0"/>
                      <a:pt x="615" y="20"/>
                      <a:pt x="615" y="44"/>
                    </a:cubicBezTo>
                    <a:cubicBezTo>
                      <a:pt x="615" y="47"/>
                      <a:pt x="615" y="255"/>
                      <a:pt x="614" y="371"/>
                    </a:cubicBezTo>
                    <a:cubicBezTo>
                      <a:pt x="514" y="313"/>
                      <a:pt x="333" y="209"/>
                      <a:pt x="331" y="208"/>
                    </a:cubicBezTo>
                    <a:cubicBezTo>
                      <a:pt x="324" y="204"/>
                      <a:pt x="317" y="202"/>
                      <a:pt x="309" y="202"/>
                    </a:cubicBezTo>
                    <a:cubicBezTo>
                      <a:pt x="294" y="202"/>
                      <a:pt x="279" y="210"/>
                      <a:pt x="271" y="224"/>
                    </a:cubicBezTo>
                    <a:cubicBezTo>
                      <a:pt x="12" y="673"/>
                      <a:pt x="12" y="673"/>
                      <a:pt x="12" y="673"/>
                    </a:cubicBezTo>
                    <a:cubicBezTo>
                      <a:pt x="0" y="694"/>
                      <a:pt x="7" y="721"/>
                      <a:pt x="28" y="733"/>
                    </a:cubicBezTo>
                    <a:cubicBezTo>
                      <a:pt x="30" y="735"/>
                      <a:pt x="211" y="839"/>
                      <a:pt x="311" y="897"/>
                    </a:cubicBezTo>
                    <a:cubicBezTo>
                      <a:pt x="211" y="955"/>
                      <a:pt x="30" y="1059"/>
                      <a:pt x="28" y="1061"/>
                    </a:cubicBezTo>
                    <a:cubicBezTo>
                      <a:pt x="7" y="1073"/>
                      <a:pt x="0" y="1100"/>
                      <a:pt x="12" y="1121"/>
                    </a:cubicBezTo>
                    <a:cubicBezTo>
                      <a:pt x="271" y="1570"/>
                      <a:pt x="271" y="1570"/>
                      <a:pt x="271" y="1570"/>
                    </a:cubicBezTo>
                    <a:cubicBezTo>
                      <a:pt x="279" y="1584"/>
                      <a:pt x="294" y="1592"/>
                      <a:pt x="309" y="1592"/>
                    </a:cubicBezTo>
                    <a:cubicBezTo>
                      <a:pt x="317" y="1592"/>
                      <a:pt x="324" y="1590"/>
                      <a:pt x="331" y="1586"/>
                    </a:cubicBezTo>
                    <a:cubicBezTo>
                      <a:pt x="333" y="1585"/>
                      <a:pt x="514" y="1481"/>
                      <a:pt x="614" y="1423"/>
                    </a:cubicBezTo>
                    <a:cubicBezTo>
                      <a:pt x="615" y="1539"/>
                      <a:pt x="615" y="1747"/>
                      <a:pt x="615" y="1750"/>
                    </a:cubicBezTo>
                    <a:cubicBezTo>
                      <a:pt x="615" y="1774"/>
                      <a:pt x="634" y="1794"/>
                      <a:pt x="659" y="1794"/>
                    </a:cubicBezTo>
                    <a:cubicBezTo>
                      <a:pt x="1177" y="1794"/>
                      <a:pt x="1177" y="1794"/>
                      <a:pt x="1177" y="1794"/>
                    </a:cubicBezTo>
                    <a:cubicBezTo>
                      <a:pt x="1202" y="1794"/>
                      <a:pt x="1221" y="1774"/>
                      <a:pt x="1221" y="1750"/>
                    </a:cubicBezTo>
                    <a:cubicBezTo>
                      <a:pt x="1221" y="1747"/>
                      <a:pt x="1221" y="1539"/>
                      <a:pt x="1222" y="1423"/>
                    </a:cubicBezTo>
                    <a:cubicBezTo>
                      <a:pt x="1322" y="1481"/>
                      <a:pt x="1503" y="1585"/>
                      <a:pt x="1505" y="1586"/>
                    </a:cubicBezTo>
                    <a:cubicBezTo>
                      <a:pt x="1512" y="1590"/>
                      <a:pt x="1519" y="1592"/>
                      <a:pt x="1527" y="1592"/>
                    </a:cubicBezTo>
                    <a:cubicBezTo>
                      <a:pt x="1542" y="1592"/>
                      <a:pt x="1557" y="1584"/>
                      <a:pt x="1565" y="1570"/>
                    </a:cubicBezTo>
                    <a:cubicBezTo>
                      <a:pt x="1824" y="1121"/>
                      <a:pt x="1824" y="1121"/>
                      <a:pt x="1824" y="1121"/>
                    </a:cubicBezTo>
                    <a:cubicBezTo>
                      <a:pt x="1836" y="1100"/>
                      <a:pt x="1829" y="1073"/>
                      <a:pt x="1808" y="1061"/>
                    </a:cubicBezTo>
                    <a:cubicBezTo>
                      <a:pt x="1806" y="1059"/>
                      <a:pt x="1625" y="955"/>
                      <a:pt x="1525" y="897"/>
                    </a:cubicBezTo>
                    <a:cubicBezTo>
                      <a:pt x="1625" y="839"/>
                      <a:pt x="1806" y="735"/>
                      <a:pt x="1808" y="733"/>
                    </a:cubicBezTo>
                    <a:cubicBezTo>
                      <a:pt x="1829" y="721"/>
                      <a:pt x="1836" y="694"/>
                      <a:pt x="1824" y="673"/>
                    </a:cubicBezTo>
                    <a:cubicBezTo>
                      <a:pt x="1565" y="224"/>
                      <a:pt x="1565" y="224"/>
                      <a:pt x="1565" y="224"/>
                    </a:cubicBezTo>
                    <a:cubicBezTo>
                      <a:pt x="1557" y="210"/>
                      <a:pt x="1542" y="202"/>
                      <a:pt x="1527" y="202"/>
                    </a:cubicBezTo>
                    <a:cubicBezTo>
                      <a:pt x="1519" y="202"/>
                      <a:pt x="1512" y="204"/>
                      <a:pt x="1505" y="208"/>
                    </a:cubicBezTo>
                    <a:cubicBezTo>
                      <a:pt x="1503" y="209"/>
                      <a:pt x="1322" y="313"/>
                      <a:pt x="1222" y="371"/>
                    </a:cubicBezTo>
                    <a:cubicBezTo>
                      <a:pt x="1221" y="255"/>
                      <a:pt x="1221" y="47"/>
                      <a:pt x="1221" y="44"/>
                    </a:cubicBezTo>
                    <a:cubicBezTo>
                      <a:pt x="1221" y="20"/>
                      <a:pt x="1202" y="0"/>
                      <a:pt x="1177"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3"/>
              <p:cNvSpPr>
                <a:spLocks/>
              </p:cNvSpPr>
              <p:nvPr/>
            </p:nvSpPr>
            <p:spPr bwMode="auto">
              <a:xfrm>
                <a:off x="5519927" y="2850261"/>
                <a:ext cx="1150621" cy="1155954"/>
              </a:xfrm>
              <a:custGeom>
                <a:avLst/>
                <a:gdLst>
                  <a:gd name="T0" fmla="*/ 1309 w 1612"/>
                  <a:gd name="T1" fmla="*/ 767 h 1618"/>
                  <a:gd name="T2" fmla="*/ 1609 w 1612"/>
                  <a:gd name="T3" fmla="*/ 583 h 1618"/>
                  <a:gd name="T4" fmla="*/ 1441 w 1612"/>
                  <a:gd name="T5" fmla="*/ 291 h 1618"/>
                  <a:gd name="T6" fmla="*/ 1404 w 1612"/>
                  <a:gd name="T7" fmla="*/ 227 h 1618"/>
                  <a:gd name="T8" fmla="*/ 1326 w 1612"/>
                  <a:gd name="T9" fmla="*/ 260 h 1618"/>
                  <a:gd name="T10" fmla="*/ 1094 w 1612"/>
                  <a:gd name="T11" fmla="*/ 394 h 1618"/>
                  <a:gd name="T12" fmla="*/ 1021 w 1612"/>
                  <a:gd name="T13" fmla="*/ 84 h 1618"/>
                  <a:gd name="T14" fmla="*/ 1011 w 1612"/>
                  <a:gd name="T15" fmla="*/ 0 h 1618"/>
                  <a:gd name="T16" fmla="*/ 591 w 1612"/>
                  <a:gd name="T17" fmla="*/ 10 h 1618"/>
                  <a:gd name="T18" fmla="*/ 591 w 1612"/>
                  <a:gd name="T19" fmla="*/ 352 h 1618"/>
                  <a:gd name="T20" fmla="*/ 286 w 1612"/>
                  <a:gd name="T21" fmla="*/ 260 h 1618"/>
                  <a:gd name="T22" fmla="*/ 222 w 1612"/>
                  <a:gd name="T23" fmla="*/ 223 h 1618"/>
                  <a:gd name="T24" fmla="*/ 171 w 1612"/>
                  <a:gd name="T25" fmla="*/ 291 h 1618"/>
                  <a:gd name="T26" fmla="*/ 40 w 1612"/>
                  <a:gd name="T27" fmla="*/ 518 h 1618"/>
                  <a:gd name="T28" fmla="*/ 3 w 1612"/>
                  <a:gd name="T29" fmla="*/ 583 h 1618"/>
                  <a:gd name="T30" fmla="*/ 237 w 1612"/>
                  <a:gd name="T31" fmla="*/ 729 h 1618"/>
                  <a:gd name="T32" fmla="*/ 303 w 1612"/>
                  <a:gd name="T33" fmla="*/ 851 h 1618"/>
                  <a:gd name="T34" fmla="*/ 71 w 1612"/>
                  <a:gd name="T35" fmla="*/ 985 h 1618"/>
                  <a:gd name="T36" fmla="*/ 7 w 1612"/>
                  <a:gd name="T37" fmla="*/ 1022 h 1618"/>
                  <a:gd name="T38" fmla="*/ 40 w 1612"/>
                  <a:gd name="T39" fmla="*/ 1100 h 1618"/>
                  <a:gd name="T40" fmla="*/ 171 w 1612"/>
                  <a:gd name="T41" fmla="*/ 1327 h 1618"/>
                  <a:gd name="T42" fmla="*/ 208 w 1612"/>
                  <a:gd name="T43" fmla="*/ 1391 h 1618"/>
                  <a:gd name="T44" fmla="*/ 337 w 1612"/>
                  <a:gd name="T45" fmla="*/ 1329 h 1618"/>
                  <a:gd name="T46" fmla="*/ 591 w 1612"/>
                  <a:gd name="T47" fmla="*/ 1266 h 1618"/>
                  <a:gd name="T48" fmla="*/ 591 w 1612"/>
                  <a:gd name="T49" fmla="*/ 1608 h 1618"/>
                  <a:gd name="T50" fmla="*/ 675 w 1612"/>
                  <a:gd name="T51" fmla="*/ 1618 h 1618"/>
                  <a:gd name="T52" fmla="*/ 1011 w 1612"/>
                  <a:gd name="T53" fmla="*/ 1618 h 1618"/>
                  <a:gd name="T54" fmla="*/ 1021 w 1612"/>
                  <a:gd name="T55" fmla="*/ 1534 h 1618"/>
                  <a:gd name="T56" fmla="*/ 1094 w 1612"/>
                  <a:gd name="T57" fmla="*/ 1224 h 1618"/>
                  <a:gd name="T58" fmla="*/ 1390 w 1612"/>
                  <a:gd name="T59" fmla="*/ 1395 h 1618"/>
                  <a:gd name="T60" fmla="*/ 1441 w 1612"/>
                  <a:gd name="T61" fmla="*/ 1327 h 1618"/>
                  <a:gd name="T62" fmla="*/ 1446 w 1612"/>
                  <a:gd name="T63" fmla="*/ 1318 h 1618"/>
                  <a:gd name="T64" fmla="*/ 1605 w 1612"/>
                  <a:gd name="T65" fmla="*/ 102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2" h="1618">
                    <a:moveTo>
                      <a:pt x="1309" y="851"/>
                    </a:moveTo>
                    <a:cubicBezTo>
                      <a:pt x="1269" y="828"/>
                      <a:pt x="1269" y="790"/>
                      <a:pt x="1309" y="767"/>
                    </a:cubicBezTo>
                    <a:cubicBezTo>
                      <a:pt x="1605" y="596"/>
                      <a:pt x="1605" y="596"/>
                      <a:pt x="1605" y="596"/>
                    </a:cubicBezTo>
                    <a:cubicBezTo>
                      <a:pt x="1610" y="593"/>
                      <a:pt x="1612" y="587"/>
                      <a:pt x="1609" y="583"/>
                    </a:cubicBezTo>
                    <a:cubicBezTo>
                      <a:pt x="1516" y="421"/>
                      <a:pt x="1516" y="421"/>
                      <a:pt x="1516" y="421"/>
                    </a:cubicBezTo>
                    <a:cubicBezTo>
                      <a:pt x="1441" y="291"/>
                      <a:pt x="1441" y="291"/>
                      <a:pt x="1441" y="291"/>
                    </a:cubicBezTo>
                    <a:cubicBezTo>
                      <a:pt x="1441" y="291"/>
                      <a:pt x="1441" y="291"/>
                      <a:pt x="1441" y="291"/>
                    </a:cubicBezTo>
                    <a:cubicBezTo>
                      <a:pt x="1404" y="227"/>
                      <a:pt x="1404" y="227"/>
                      <a:pt x="1404" y="227"/>
                    </a:cubicBezTo>
                    <a:cubicBezTo>
                      <a:pt x="1401" y="222"/>
                      <a:pt x="1395" y="220"/>
                      <a:pt x="1390" y="223"/>
                    </a:cubicBezTo>
                    <a:cubicBezTo>
                      <a:pt x="1326" y="260"/>
                      <a:pt x="1326" y="260"/>
                      <a:pt x="1326" y="260"/>
                    </a:cubicBezTo>
                    <a:cubicBezTo>
                      <a:pt x="1326" y="260"/>
                      <a:pt x="1326" y="260"/>
                      <a:pt x="1326" y="260"/>
                    </a:cubicBezTo>
                    <a:cubicBezTo>
                      <a:pt x="1094" y="394"/>
                      <a:pt x="1094" y="394"/>
                      <a:pt x="1094" y="394"/>
                    </a:cubicBezTo>
                    <a:cubicBezTo>
                      <a:pt x="1054" y="417"/>
                      <a:pt x="1021" y="398"/>
                      <a:pt x="1021" y="352"/>
                    </a:cubicBezTo>
                    <a:cubicBezTo>
                      <a:pt x="1021" y="84"/>
                      <a:pt x="1021" y="84"/>
                      <a:pt x="1021" y="84"/>
                    </a:cubicBezTo>
                    <a:cubicBezTo>
                      <a:pt x="1021" y="10"/>
                      <a:pt x="1021" y="10"/>
                      <a:pt x="1021" y="10"/>
                    </a:cubicBezTo>
                    <a:cubicBezTo>
                      <a:pt x="1021" y="5"/>
                      <a:pt x="1017" y="0"/>
                      <a:pt x="1011" y="0"/>
                    </a:cubicBezTo>
                    <a:cubicBezTo>
                      <a:pt x="601" y="0"/>
                      <a:pt x="601" y="0"/>
                      <a:pt x="601" y="0"/>
                    </a:cubicBezTo>
                    <a:cubicBezTo>
                      <a:pt x="595" y="0"/>
                      <a:pt x="591" y="5"/>
                      <a:pt x="591" y="10"/>
                    </a:cubicBezTo>
                    <a:cubicBezTo>
                      <a:pt x="591" y="84"/>
                      <a:pt x="591" y="84"/>
                      <a:pt x="591" y="84"/>
                    </a:cubicBezTo>
                    <a:cubicBezTo>
                      <a:pt x="591" y="352"/>
                      <a:pt x="591" y="352"/>
                      <a:pt x="591" y="352"/>
                    </a:cubicBezTo>
                    <a:cubicBezTo>
                      <a:pt x="591" y="398"/>
                      <a:pt x="558" y="417"/>
                      <a:pt x="518" y="394"/>
                    </a:cubicBezTo>
                    <a:cubicBezTo>
                      <a:pt x="286" y="260"/>
                      <a:pt x="286" y="260"/>
                      <a:pt x="286" y="260"/>
                    </a:cubicBezTo>
                    <a:cubicBezTo>
                      <a:pt x="286" y="260"/>
                      <a:pt x="286" y="260"/>
                      <a:pt x="286" y="260"/>
                    </a:cubicBezTo>
                    <a:cubicBezTo>
                      <a:pt x="222" y="223"/>
                      <a:pt x="222" y="223"/>
                      <a:pt x="222" y="223"/>
                    </a:cubicBezTo>
                    <a:cubicBezTo>
                      <a:pt x="217" y="220"/>
                      <a:pt x="211" y="222"/>
                      <a:pt x="208" y="227"/>
                    </a:cubicBezTo>
                    <a:cubicBezTo>
                      <a:pt x="171" y="291"/>
                      <a:pt x="171" y="291"/>
                      <a:pt x="171" y="291"/>
                    </a:cubicBezTo>
                    <a:cubicBezTo>
                      <a:pt x="171" y="291"/>
                      <a:pt x="171" y="291"/>
                      <a:pt x="171" y="291"/>
                    </a:cubicBezTo>
                    <a:cubicBezTo>
                      <a:pt x="40" y="518"/>
                      <a:pt x="40" y="518"/>
                      <a:pt x="40" y="518"/>
                    </a:cubicBezTo>
                    <a:cubicBezTo>
                      <a:pt x="40" y="518"/>
                      <a:pt x="40" y="518"/>
                      <a:pt x="40" y="518"/>
                    </a:cubicBezTo>
                    <a:cubicBezTo>
                      <a:pt x="3" y="583"/>
                      <a:pt x="3" y="583"/>
                      <a:pt x="3" y="583"/>
                    </a:cubicBezTo>
                    <a:cubicBezTo>
                      <a:pt x="0" y="587"/>
                      <a:pt x="2" y="593"/>
                      <a:pt x="7" y="596"/>
                    </a:cubicBezTo>
                    <a:cubicBezTo>
                      <a:pt x="237" y="729"/>
                      <a:pt x="237" y="729"/>
                      <a:pt x="237" y="729"/>
                    </a:cubicBezTo>
                    <a:cubicBezTo>
                      <a:pt x="303" y="767"/>
                      <a:pt x="303" y="767"/>
                      <a:pt x="303" y="767"/>
                    </a:cubicBezTo>
                    <a:cubicBezTo>
                      <a:pt x="343" y="790"/>
                      <a:pt x="343" y="828"/>
                      <a:pt x="303" y="851"/>
                    </a:cubicBezTo>
                    <a:cubicBezTo>
                      <a:pt x="171" y="927"/>
                      <a:pt x="171" y="927"/>
                      <a:pt x="171" y="927"/>
                    </a:cubicBezTo>
                    <a:cubicBezTo>
                      <a:pt x="71" y="985"/>
                      <a:pt x="71" y="985"/>
                      <a:pt x="71" y="985"/>
                    </a:cubicBezTo>
                    <a:cubicBezTo>
                      <a:pt x="71" y="985"/>
                      <a:pt x="71" y="985"/>
                      <a:pt x="71" y="985"/>
                    </a:cubicBezTo>
                    <a:cubicBezTo>
                      <a:pt x="7" y="1022"/>
                      <a:pt x="7" y="1022"/>
                      <a:pt x="7" y="1022"/>
                    </a:cubicBezTo>
                    <a:cubicBezTo>
                      <a:pt x="2" y="1025"/>
                      <a:pt x="0" y="1031"/>
                      <a:pt x="3" y="1035"/>
                    </a:cubicBezTo>
                    <a:cubicBezTo>
                      <a:pt x="40" y="1100"/>
                      <a:pt x="40" y="1100"/>
                      <a:pt x="40" y="1100"/>
                    </a:cubicBezTo>
                    <a:cubicBezTo>
                      <a:pt x="40" y="1100"/>
                      <a:pt x="40" y="1100"/>
                      <a:pt x="40" y="1100"/>
                    </a:cubicBezTo>
                    <a:cubicBezTo>
                      <a:pt x="171" y="1327"/>
                      <a:pt x="171" y="1327"/>
                      <a:pt x="171" y="1327"/>
                    </a:cubicBezTo>
                    <a:cubicBezTo>
                      <a:pt x="171" y="1327"/>
                      <a:pt x="171" y="1327"/>
                      <a:pt x="171" y="1327"/>
                    </a:cubicBezTo>
                    <a:cubicBezTo>
                      <a:pt x="208" y="1391"/>
                      <a:pt x="208" y="1391"/>
                      <a:pt x="208" y="1391"/>
                    </a:cubicBezTo>
                    <a:cubicBezTo>
                      <a:pt x="211" y="1396"/>
                      <a:pt x="217" y="1398"/>
                      <a:pt x="222" y="1395"/>
                    </a:cubicBezTo>
                    <a:cubicBezTo>
                      <a:pt x="337" y="1329"/>
                      <a:pt x="337" y="1329"/>
                      <a:pt x="337" y="1329"/>
                    </a:cubicBezTo>
                    <a:cubicBezTo>
                      <a:pt x="518" y="1224"/>
                      <a:pt x="518" y="1224"/>
                      <a:pt x="518" y="1224"/>
                    </a:cubicBezTo>
                    <a:cubicBezTo>
                      <a:pt x="558" y="1201"/>
                      <a:pt x="591" y="1220"/>
                      <a:pt x="591" y="1266"/>
                    </a:cubicBezTo>
                    <a:cubicBezTo>
                      <a:pt x="591" y="1534"/>
                      <a:pt x="591" y="1534"/>
                      <a:pt x="591" y="1534"/>
                    </a:cubicBezTo>
                    <a:cubicBezTo>
                      <a:pt x="591" y="1608"/>
                      <a:pt x="591" y="1608"/>
                      <a:pt x="591" y="1608"/>
                    </a:cubicBezTo>
                    <a:cubicBezTo>
                      <a:pt x="591" y="1613"/>
                      <a:pt x="595" y="1618"/>
                      <a:pt x="601" y="1618"/>
                    </a:cubicBezTo>
                    <a:cubicBezTo>
                      <a:pt x="675" y="1618"/>
                      <a:pt x="675" y="1618"/>
                      <a:pt x="675" y="1618"/>
                    </a:cubicBezTo>
                    <a:cubicBezTo>
                      <a:pt x="937" y="1618"/>
                      <a:pt x="937" y="1618"/>
                      <a:pt x="937" y="1618"/>
                    </a:cubicBezTo>
                    <a:cubicBezTo>
                      <a:pt x="1011" y="1618"/>
                      <a:pt x="1011" y="1618"/>
                      <a:pt x="1011" y="1618"/>
                    </a:cubicBezTo>
                    <a:cubicBezTo>
                      <a:pt x="1017" y="1618"/>
                      <a:pt x="1021" y="1613"/>
                      <a:pt x="1021" y="1608"/>
                    </a:cubicBezTo>
                    <a:cubicBezTo>
                      <a:pt x="1021" y="1534"/>
                      <a:pt x="1021" y="1534"/>
                      <a:pt x="1021" y="1534"/>
                    </a:cubicBezTo>
                    <a:cubicBezTo>
                      <a:pt x="1021" y="1266"/>
                      <a:pt x="1021" y="1266"/>
                      <a:pt x="1021" y="1266"/>
                    </a:cubicBezTo>
                    <a:cubicBezTo>
                      <a:pt x="1021" y="1220"/>
                      <a:pt x="1054" y="1201"/>
                      <a:pt x="1094" y="1224"/>
                    </a:cubicBezTo>
                    <a:cubicBezTo>
                      <a:pt x="1275" y="1329"/>
                      <a:pt x="1275" y="1329"/>
                      <a:pt x="1275" y="1329"/>
                    </a:cubicBezTo>
                    <a:cubicBezTo>
                      <a:pt x="1390" y="1395"/>
                      <a:pt x="1390" y="1395"/>
                      <a:pt x="1390" y="1395"/>
                    </a:cubicBezTo>
                    <a:cubicBezTo>
                      <a:pt x="1395" y="1398"/>
                      <a:pt x="1401" y="1396"/>
                      <a:pt x="1404" y="1391"/>
                    </a:cubicBezTo>
                    <a:cubicBezTo>
                      <a:pt x="1441" y="1327"/>
                      <a:pt x="1441" y="1327"/>
                      <a:pt x="1441" y="1327"/>
                    </a:cubicBezTo>
                    <a:cubicBezTo>
                      <a:pt x="1441" y="1327"/>
                      <a:pt x="1441" y="1327"/>
                      <a:pt x="1441" y="1327"/>
                    </a:cubicBezTo>
                    <a:cubicBezTo>
                      <a:pt x="1446" y="1318"/>
                      <a:pt x="1446" y="1318"/>
                      <a:pt x="1446" y="1318"/>
                    </a:cubicBezTo>
                    <a:cubicBezTo>
                      <a:pt x="1609" y="1035"/>
                      <a:pt x="1609" y="1035"/>
                      <a:pt x="1609" y="1035"/>
                    </a:cubicBezTo>
                    <a:cubicBezTo>
                      <a:pt x="1612" y="1031"/>
                      <a:pt x="1610" y="1025"/>
                      <a:pt x="1605" y="1022"/>
                    </a:cubicBezTo>
                    <a:lnTo>
                      <a:pt x="1309" y="851"/>
                    </a:ln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a:grpSpLocks noChangeAspect="1"/>
          </p:cNvGrpSpPr>
          <p:nvPr/>
        </p:nvGrpSpPr>
        <p:grpSpPr>
          <a:xfrm>
            <a:off x="8320437" y="2152591"/>
            <a:ext cx="362912" cy="362562"/>
            <a:chOff x="6464300" y="2606675"/>
            <a:chExt cx="1646238" cy="1644650"/>
          </a:xfrm>
        </p:grpSpPr>
        <p:sp>
          <p:nvSpPr>
            <p:cNvPr id="3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6729413" y="2881312"/>
              <a:ext cx="1146175" cy="1125538"/>
              <a:chOff x="6729413" y="2881312"/>
              <a:chExt cx="1146175" cy="1125538"/>
            </a:xfrm>
          </p:grpSpPr>
          <p:sp>
            <p:nvSpPr>
              <p:cNvPr id="33" name="Freeform 32"/>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5" name="Group 34"/>
          <p:cNvGrpSpPr>
            <a:grpSpLocks noChangeAspect="1"/>
          </p:cNvGrpSpPr>
          <p:nvPr/>
        </p:nvGrpSpPr>
        <p:grpSpPr>
          <a:xfrm>
            <a:off x="5016572" y="3737659"/>
            <a:ext cx="362562" cy="362562"/>
            <a:chOff x="5272088" y="2605088"/>
            <a:chExt cx="1647825" cy="1647825"/>
          </a:xfrm>
        </p:grpSpPr>
        <p:sp>
          <p:nvSpPr>
            <p:cNvPr id="36" name="AutoShape 75"/>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5443538" y="2757488"/>
              <a:ext cx="1306513" cy="1322388"/>
              <a:chOff x="5443538" y="2757488"/>
              <a:chExt cx="1306513" cy="1322388"/>
            </a:xfrm>
          </p:grpSpPr>
          <p:sp>
            <p:nvSpPr>
              <p:cNvPr id="38" name="Freeform 37"/>
              <p:cNvSpPr>
                <a:spLocks noChangeArrowheads="1"/>
              </p:cNvSpPr>
              <p:nvPr/>
            </p:nvSpPr>
            <p:spPr bwMode="auto">
              <a:xfrm>
                <a:off x="5443538" y="2757488"/>
                <a:ext cx="1306513" cy="1322388"/>
              </a:xfrm>
              <a:custGeom>
                <a:avLst/>
                <a:gdLst>
                  <a:gd name="connsiteX0" fmla="*/ 1221581 w 1306513"/>
                  <a:gd name="connsiteY0" fmla="*/ 1185863 h 1322388"/>
                  <a:gd name="connsiteX1" fmla="*/ 1168399 w 1306513"/>
                  <a:gd name="connsiteY1" fmla="*/ 1239045 h 1322388"/>
                  <a:gd name="connsiteX2" fmla="*/ 1221581 w 1306513"/>
                  <a:gd name="connsiteY2" fmla="*/ 1292227 h 1322388"/>
                  <a:gd name="connsiteX3" fmla="*/ 1274763 w 1306513"/>
                  <a:gd name="connsiteY3" fmla="*/ 1239045 h 1322388"/>
                  <a:gd name="connsiteX4" fmla="*/ 1221581 w 1306513"/>
                  <a:gd name="connsiteY4" fmla="*/ 1185863 h 1322388"/>
                  <a:gd name="connsiteX5" fmla="*/ 541338 w 1306513"/>
                  <a:gd name="connsiteY5" fmla="*/ 1185863 h 1322388"/>
                  <a:gd name="connsiteX6" fmla="*/ 488950 w 1306513"/>
                  <a:gd name="connsiteY6" fmla="*/ 1239045 h 1322388"/>
                  <a:gd name="connsiteX7" fmla="*/ 541338 w 1306513"/>
                  <a:gd name="connsiteY7" fmla="*/ 1292227 h 1322388"/>
                  <a:gd name="connsiteX8" fmla="*/ 593726 w 1306513"/>
                  <a:gd name="connsiteY8" fmla="*/ 1239045 h 1322388"/>
                  <a:gd name="connsiteX9" fmla="*/ 541338 w 1306513"/>
                  <a:gd name="connsiteY9" fmla="*/ 1185863 h 1322388"/>
                  <a:gd name="connsiteX10" fmla="*/ 86520 w 1306513"/>
                  <a:gd name="connsiteY10" fmla="*/ 1185863 h 1322388"/>
                  <a:gd name="connsiteX11" fmla="*/ 33338 w 1306513"/>
                  <a:gd name="connsiteY11" fmla="*/ 1239045 h 1322388"/>
                  <a:gd name="connsiteX12" fmla="*/ 86520 w 1306513"/>
                  <a:gd name="connsiteY12" fmla="*/ 1292227 h 1322388"/>
                  <a:gd name="connsiteX13" fmla="*/ 139702 w 1306513"/>
                  <a:gd name="connsiteY13" fmla="*/ 1239045 h 1322388"/>
                  <a:gd name="connsiteX14" fmla="*/ 86520 w 1306513"/>
                  <a:gd name="connsiteY14" fmla="*/ 1185863 h 1322388"/>
                  <a:gd name="connsiteX15" fmla="*/ 1221581 w 1306513"/>
                  <a:gd name="connsiteY15" fmla="*/ 1155700 h 1322388"/>
                  <a:gd name="connsiteX16" fmla="*/ 1306513 w 1306513"/>
                  <a:gd name="connsiteY16" fmla="*/ 1239044 h 1322388"/>
                  <a:gd name="connsiteX17" fmla="*/ 1221581 w 1306513"/>
                  <a:gd name="connsiteY17" fmla="*/ 1322388 h 1322388"/>
                  <a:gd name="connsiteX18" fmla="*/ 1136649 w 1306513"/>
                  <a:gd name="connsiteY18" fmla="*/ 1239044 h 1322388"/>
                  <a:gd name="connsiteX19" fmla="*/ 1221581 w 1306513"/>
                  <a:gd name="connsiteY19" fmla="*/ 1155700 h 1322388"/>
                  <a:gd name="connsiteX20" fmla="*/ 540544 w 1306513"/>
                  <a:gd name="connsiteY20" fmla="*/ 1155700 h 1322388"/>
                  <a:gd name="connsiteX21" fmla="*/ 623888 w 1306513"/>
                  <a:gd name="connsiteY21" fmla="*/ 1239044 h 1322388"/>
                  <a:gd name="connsiteX22" fmla="*/ 540544 w 1306513"/>
                  <a:gd name="connsiteY22" fmla="*/ 1322388 h 1322388"/>
                  <a:gd name="connsiteX23" fmla="*/ 457200 w 1306513"/>
                  <a:gd name="connsiteY23" fmla="*/ 1239044 h 1322388"/>
                  <a:gd name="connsiteX24" fmla="*/ 540544 w 1306513"/>
                  <a:gd name="connsiteY24" fmla="*/ 1155700 h 1322388"/>
                  <a:gd name="connsiteX25" fmla="*/ 314769 w 1306513"/>
                  <a:gd name="connsiteY25" fmla="*/ 1155700 h 1322388"/>
                  <a:gd name="connsiteX26" fmla="*/ 330201 w 1306513"/>
                  <a:gd name="connsiteY26" fmla="*/ 1171372 h 1322388"/>
                  <a:gd name="connsiteX27" fmla="*/ 330201 w 1306513"/>
                  <a:gd name="connsiteY27" fmla="*/ 1306717 h 1322388"/>
                  <a:gd name="connsiteX28" fmla="*/ 314769 w 1306513"/>
                  <a:gd name="connsiteY28" fmla="*/ 1322388 h 1322388"/>
                  <a:gd name="connsiteX29" fmla="*/ 300038 w 1306513"/>
                  <a:gd name="connsiteY29" fmla="*/ 1306717 h 1322388"/>
                  <a:gd name="connsiteX30" fmla="*/ 300038 w 1306513"/>
                  <a:gd name="connsiteY30" fmla="*/ 1171372 h 1322388"/>
                  <a:gd name="connsiteX31" fmla="*/ 314769 w 1306513"/>
                  <a:gd name="connsiteY31" fmla="*/ 1155700 h 1322388"/>
                  <a:gd name="connsiteX32" fmla="*/ 86519 w 1306513"/>
                  <a:gd name="connsiteY32" fmla="*/ 1155700 h 1322388"/>
                  <a:gd name="connsiteX33" fmla="*/ 169863 w 1306513"/>
                  <a:gd name="connsiteY33" fmla="*/ 1239044 h 1322388"/>
                  <a:gd name="connsiteX34" fmla="*/ 86519 w 1306513"/>
                  <a:gd name="connsiteY34" fmla="*/ 1322388 h 1322388"/>
                  <a:gd name="connsiteX35" fmla="*/ 3175 w 1306513"/>
                  <a:gd name="connsiteY35" fmla="*/ 1239044 h 1322388"/>
                  <a:gd name="connsiteX36" fmla="*/ 86519 w 1306513"/>
                  <a:gd name="connsiteY36" fmla="*/ 1155700 h 1322388"/>
                  <a:gd name="connsiteX37" fmla="*/ 1221581 w 1306513"/>
                  <a:gd name="connsiteY37" fmla="*/ 960438 h 1322388"/>
                  <a:gd name="connsiteX38" fmla="*/ 1168399 w 1306513"/>
                  <a:gd name="connsiteY38" fmla="*/ 1012032 h 1322388"/>
                  <a:gd name="connsiteX39" fmla="*/ 1221581 w 1306513"/>
                  <a:gd name="connsiteY39" fmla="*/ 1063626 h 1322388"/>
                  <a:gd name="connsiteX40" fmla="*/ 1274763 w 1306513"/>
                  <a:gd name="connsiteY40" fmla="*/ 1012032 h 1322388"/>
                  <a:gd name="connsiteX41" fmla="*/ 1221581 w 1306513"/>
                  <a:gd name="connsiteY41" fmla="*/ 960438 h 1322388"/>
                  <a:gd name="connsiteX42" fmla="*/ 541338 w 1306513"/>
                  <a:gd name="connsiteY42" fmla="*/ 960438 h 1322388"/>
                  <a:gd name="connsiteX43" fmla="*/ 488950 w 1306513"/>
                  <a:gd name="connsiteY43" fmla="*/ 1012032 h 1322388"/>
                  <a:gd name="connsiteX44" fmla="*/ 541338 w 1306513"/>
                  <a:gd name="connsiteY44" fmla="*/ 1063626 h 1322388"/>
                  <a:gd name="connsiteX45" fmla="*/ 593726 w 1306513"/>
                  <a:gd name="connsiteY45" fmla="*/ 1012032 h 1322388"/>
                  <a:gd name="connsiteX46" fmla="*/ 541338 w 1306513"/>
                  <a:gd name="connsiteY46" fmla="*/ 960438 h 1322388"/>
                  <a:gd name="connsiteX47" fmla="*/ 86520 w 1306513"/>
                  <a:gd name="connsiteY47" fmla="*/ 960438 h 1322388"/>
                  <a:gd name="connsiteX48" fmla="*/ 33338 w 1306513"/>
                  <a:gd name="connsiteY48" fmla="*/ 1012032 h 1322388"/>
                  <a:gd name="connsiteX49" fmla="*/ 86520 w 1306513"/>
                  <a:gd name="connsiteY49" fmla="*/ 1063626 h 1322388"/>
                  <a:gd name="connsiteX50" fmla="*/ 139702 w 1306513"/>
                  <a:gd name="connsiteY50" fmla="*/ 1012032 h 1322388"/>
                  <a:gd name="connsiteX51" fmla="*/ 86520 w 1306513"/>
                  <a:gd name="connsiteY51" fmla="*/ 960438 h 1322388"/>
                  <a:gd name="connsiteX52" fmla="*/ 1221581 w 1306513"/>
                  <a:gd name="connsiteY52" fmla="*/ 928688 h 1322388"/>
                  <a:gd name="connsiteX53" fmla="*/ 1306513 w 1306513"/>
                  <a:gd name="connsiteY53" fmla="*/ 1012032 h 1322388"/>
                  <a:gd name="connsiteX54" fmla="*/ 1221581 w 1306513"/>
                  <a:gd name="connsiteY54" fmla="*/ 1095376 h 1322388"/>
                  <a:gd name="connsiteX55" fmla="*/ 1136649 w 1306513"/>
                  <a:gd name="connsiteY55" fmla="*/ 1012032 h 1322388"/>
                  <a:gd name="connsiteX56" fmla="*/ 1221581 w 1306513"/>
                  <a:gd name="connsiteY56" fmla="*/ 928688 h 1322388"/>
                  <a:gd name="connsiteX57" fmla="*/ 540544 w 1306513"/>
                  <a:gd name="connsiteY57" fmla="*/ 928688 h 1322388"/>
                  <a:gd name="connsiteX58" fmla="*/ 623888 w 1306513"/>
                  <a:gd name="connsiteY58" fmla="*/ 1012032 h 1322388"/>
                  <a:gd name="connsiteX59" fmla="*/ 540544 w 1306513"/>
                  <a:gd name="connsiteY59" fmla="*/ 1095376 h 1322388"/>
                  <a:gd name="connsiteX60" fmla="*/ 457200 w 1306513"/>
                  <a:gd name="connsiteY60" fmla="*/ 1012032 h 1322388"/>
                  <a:gd name="connsiteX61" fmla="*/ 540544 w 1306513"/>
                  <a:gd name="connsiteY61" fmla="*/ 928688 h 1322388"/>
                  <a:gd name="connsiteX62" fmla="*/ 314769 w 1306513"/>
                  <a:gd name="connsiteY62" fmla="*/ 928688 h 1322388"/>
                  <a:gd name="connsiteX63" fmla="*/ 330201 w 1306513"/>
                  <a:gd name="connsiteY63" fmla="*/ 944359 h 1322388"/>
                  <a:gd name="connsiteX64" fmla="*/ 330201 w 1306513"/>
                  <a:gd name="connsiteY64" fmla="*/ 1079704 h 1322388"/>
                  <a:gd name="connsiteX65" fmla="*/ 314769 w 1306513"/>
                  <a:gd name="connsiteY65" fmla="*/ 1095376 h 1322388"/>
                  <a:gd name="connsiteX66" fmla="*/ 300038 w 1306513"/>
                  <a:gd name="connsiteY66" fmla="*/ 1079704 h 1322388"/>
                  <a:gd name="connsiteX67" fmla="*/ 300038 w 1306513"/>
                  <a:gd name="connsiteY67" fmla="*/ 944359 h 1322388"/>
                  <a:gd name="connsiteX68" fmla="*/ 314769 w 1306513"/>
                  <a:gd name="connsiteY68" fmla="*/ 928688 h 1322388"/>
                  <a:gd name="connsiteX69" fmla="*/ 86519 w 1306513"/>
                  <a:gd name="connsiteY69" fmla="*/ 928688 h 1322388"/>
                  <a:gd name="connsiteX70" fmla="*/ 169863 w 1306513"/>
                  <a:gd name="connsiteY70" fmla="*/ 1012032 h 1322388"/>
                  <a:gd name="connsiteX71" fmla="*/ 86519 w 1306513"/>
                  <a:gd name="connsiteY71" fmla="*/ 1095376 h 1322388"/>
                  <a:gd name="connsiteX72" fmla="*/ 3175 w 1306513"/>
                  <a:gd name="connsiteY72" fmla="*/ 1012032 h 1322388"/>
                  <a:gd name="connsiteX73" fmla="*/ 86519 w 1306513"/>
                  <a:gd name="connsiteY73" fmla="*/ 928688 h 1322388"/>
                  <a:gd name="connsiteX74" fmla="*/ 957350 w 1306513"/>
                  <a:gd name="connsiteY74" fmla="*/ 731838 h 1322388"/>
                  <a:gd name="connsiteX75" fmla="*/ 906463 w 1306513"/>
                  <a:gd name="connsiteY75" fmla="*/ 783864 h 1322388"/>
                  <a:gd name="connsiteX76" fmla="*/ 957350 w 1306513"/>
                  <a:gd name="connsiteY76" fmla="*/ 836613 h 1322388"/>
                  <a:gd name="connsiteX77" fmla="*/ 1009651 w 1306513"/>
                  <a:gd name="connsiteY77" fmla="*/ 783864 h 1322388"/>
                  <a:gd name="connsiteX78" fmla="*/ 957350 w 1306513"/>
                  <a:gd name="connsiteY78" fmla="*/ 731838 h 1322388"/>
                  <a:gd name="connsiteX79" fmla="*/ 319444 w 1306513"/>
                  <a:gd name="connsiteY79" fmla="*/ 731838 h 1322388"/>
                  <a:gd name="connsiteX80" fmla="*/ 266700 w 1306513"/>
                  <a:gd name="connsiteY80" fmla="*/ 783864 h 1322388"/>
                  <a:gd name="connsiteX81" fmla="*/ 319444 w 1306513"/>
                  <a:gd name="connsiteY81" fmla="*/ 836613 h 1322388"/>
                  <a:gd name="connsiteX82" fmla="*/ 371475 w 1306513"/>
                  <a:gd name="connsiteY82" fmla="*/ 783864 h 1322388"/>
                  <a:gd name="connsiteX83" fmla="*/ 319444 w 1306513"/>
                  <a:gd name="connsiteY83" fmla="*/ 731838 h 1322388"/>
                  <a:gd name="connsiteX84" fmla="*/ 1169988 w 1306513"/>
                  <a:gd name="connsiteY84" fmla="*/ 701675 h 1322388"/>
                  <a:gd name="connsiteX85" fmla="*/ 1185863 w 1306513"/>
                  <a:gd name="connsiteY85" fmla="*/ 716619 h 1322388"/>
                  <a:gd name="connsiteX86" fmla="*/ 1185863 w 1306513"/>
                  <a:gd name="connsiteY86" fmla="*/ 851119 h 1322388"/>
                  <a:gd name="connsiteX87" fmla="*/ 1169988 w 1306513"/>
                  <a:gd name="connsiteY87" fmla="*/ 866775 h 1322388"/>
                  <a:gd name="connsiteX88" fmla="*/ 1154113 w 1306513"/>
                  <a:gd name="connsiteY88" fmla="*/ 851119 h 1322388"/>
                  <a:gd name="connsiteX89" fmla="*/ 1154113 w 1306513"/>
                  <a:gd name="connsiteY89" fmla="*/ 716619 h 1322388"/>
                  <a:gd name="connsiteX90" fmla="*/ 1169988 w 1306513"/>
                  <a:gd name="connsiteY90" fmla="*/ 701675 h 1322388"/>
                  <a:gd name="connsiteX91" fmla="*/ 958057 w 1306513"/>
                  <a:gd name="connsiteY91" fmla="*/ 701675 h 1322388"/>
                  <a:gd name="connsiteX92" fmla="*/ 1041401 w 1306513"/>
                  <a:gd name="connsiteY92" fmla="*/ 784225 h 1322388"/>
                  <a:gd name="connsiteX93" fmla="*/ 958057 w 1306513"/>
                  <a:gd name="connsiteY93" fmla="*/ 866775 h 1322388"/>
                  <a:gd name="connsiteX94" fmla="*/ 874713 w 1306513"/>
                  <a:gd name="connsiteY94" fmla="*/ 784225 h 1322388"/>
                  <a:gd name="connsiteX95" fmla="*/ 958057 w 1306513"/>
                  <a:gd name="connsiteY95" fmla="*/ 701675 h 1322388"/>
                  <a:gd name="connsiteX96" fmla="*/ 745702 w 1306513"/>
                  <a:gd name="connsiteY96" fmla="*/ 701675 h 1322388"/>
                  <a:gd name="connsiteX97" fmla="*/ 762001 w 1306513"/>
                  <a:gd name="connsiteY97" fmla="*/ 716619 h 1322388"/>
                  <a:gd name="connsiteX98" fmla="*/ 762001 w 1306513"/>
                  <a:gd name="connsiteY98" fmla="*/ 851119 h 1322388"/>
                  <a:gd name="connsiteX99" fmla="*/ 745702 w 1306513"/>
                  <a:gd name="connsiteY99" fmla="*/ 866775 h 1322388"/>
                  <a:gd name="connsiteX100" fmla="*/ 728663 w 1306513"/>
                  <a:gd name="connsiteY100" fmla="*/ 851119 h 1322388"/>
                  <a:gd name="connsiteX101" fmla="*/ 728663 w 1306513"/>
                  <a:gd name="connsiteY101" fmla="*/ 716619 h 1322388"/>
                  <a:gd name="connsiteX102" fmla="*/ 745702 w 1306513"/>
                  <a:gd name="connsiteY102" fmla="*/ 701675 h 1322388"/>
                  <a:gd name="connsiteX103" fmla="*/ 547688 w 1306513"/>
                  <a:gd name="connsiteY103" fmla="*/ 701675 h 1322388"/>
                  <a:gd name="connsiteX104" fmla="*/ 563563 w 1306513"/>
                  <a:gd name="connsiteY104" fmla="*/ 716619 h 1322388"/>
                  <a:gd name="connsiteX105" fmla="*/ 563563 w 1306513"/>
                  <a:gd name="connsiteY105" fmla="*/ 851119 h 1322388"/>
                  <a:gd name="connsiteX106" fmla="*/ 547688 w 1306513"/>
                  <a:gd name="connsiteY106" fmla="*/ 866775 h 1322388"/>
                  <a:gd name="connsiteX107" fmla="*/ 531813 w 1306513"/>
                  <a:gd name="connsiteY107" fmla="*/ 851119 h 1322388"/>
                  <a:gd name="connsiteX108" fmla="*/ 531813 w 1306513"/>
                  <a:gd name="connsiteY108" fmla="*/ 716619 h 1322388"/>
                  <a:gd name="connsiteX109" fmla="*/ 547688 w 1306513"/>
                  <a:gd name="connsiteY109" fmla="*/ 701675 h 1322388"/>
                  <a:gd name="connsiteX110" fmla="*/ 319882 w 1306513"/>
                  <a:gd name="connsiteY110" fmla="*/ 701675 h 1322388"/>
                  <a:gd name="connsiteX111" fmla="*/ 403226 w 1306513"/>
                  <a:gd name="connsiteY111" fmla="*/ 784225 h 1322388"/>
                  <a:gd name="connsiteX112" fmla="*/ 319882 w 1306513"/>
                  <a:gd name="connsiteY112" fmla="*/ 866775 h 1322388"/>
                  <a:gd name="connsiteX113" fmla="*/ 236538 w 1306513"/>
                  <a:gd name="connsiteY113" fmla="*/ 784225 h 1322388"/>
                  <a:gd name="connsiteX114" fmla="*/ 319882 w 1306513"/>
                  <a:gd name="connsiteY114" fmla="*/ 701675 h 1322388"/>
                  <a:gd name="connsiteX115" fmla="*/ 139347 w 1306513"/>
                  <a:gd name="connsiteY115" fmla="*/ 701675 h 1322388"/>
                  <a:gd name="connsiteX116" fmla="*/ 155575 w 1306513"/>
                  <a:gd name="connsiteY116" fmla="*/ 716619 h 1322388"/>
                  <a:gd name="connsiteX117" fmla="*/ 155575 w 1306513"/>
                  <a:gd name="connsiteY117" fmla="*/ 851119 h 1322388"/>
                  <a:gd name="connsiteX118" fmla="*/ 139347 w 1306513"/>
                  <a:gd name="connsiteY118" fmla="*/ 866775 h 1322388"/>
                  <a:gd name="connsiteX119" fmla="*/ 123825 w 1306513"/>
                  <a:gd name="connsiteY119" fmla="*/ 851119 h 1322388"/>
                  <a:gd name="connsiteX120" fmla="*/ 123825 w 1306513"/>
                  <a:gd name="connsiteY120" fmla="*/ 716619 h 1322388"/>
                  <a:gd name="connsiteX121" fmla="*/ 139347 w 1306513"/>
                  <a:gd name="connsiteY121" fmla="*/ 701675 h 1322388"/>
                  <a:gd name="connsiteX122" fmla="*/ 15724 w 1306513"/>
                  <a:gd name="connsiteY122" fmla="*/ 0 h 1322388"/>
                  <a:gd name="connsiteX123" fmla="*/ 1290789 w 1306513"/>
                  <a:gd name="connsiteY123" fmla="*/ 0 h 1322388"/>
                  <a:gd name="connsiteX124" fmla="*/ 1306513 w 1306513"/>
                  <a:gd name="connsiteY124" fmla="*/ 15733 h 1322388"/>
                  <a:gd name="connsiteX125" fmla="*/ 1306513 w 1306513"/>
                  <a:gd name="connsiteY125" fmla="*/ 851041 h 1322388"/>
                  <a:gd name="connsiteX126" fmla="*/ 1290789 w 1306513"/>
                  <a:gd name="connsiteY126" fmla="*/ 866775 h 1322388"/>
                  <a:gd name="connsiteX127" fmla="*/ 1275065 w 1306513"/>
                  <a:gd name="connsiteY127" fmla="*/ 851041 h 1322388"/>
                  <a:gd name="connsiteX128" fmla="*/ 1275065 w 1306513"/>
                  <a:gd name="connsiteY128" fmla="*/ 31467 h 1322388"/>
                  <a:gd name="connsiteX129" fmla="*/ 31448 w 1306513"/>
                  <a:gd name="connsiteY129" fmla="*/ 31467 h 1322388"/>
                  <a:gd name="connsiteX130" fmla="*/ 31448 w 1306513"/>
                  <a:gd name="connsiteY130" fmla="*/ 851041 h 1322388"/>
                  <a:gd name="connsiteX131" fmla="*/ 15724 w 1306513"/>
                  <a:gd name="connsiteY131" fmla="*/ 866775 h 1322388"/>
                  <a:gd name="connsiteX132" fmla="*/ 0 w 1306513"/>
                  <a:gd name="connsiteY132" fmla="*/ 851041 h 1322388"/>
                  <a:gd name="connsiteX133" fmla="*/ 0 w 1306513"/>
                  <a:gd name="connsiteY133" fmla="*/ 15733 h 1322388"/>
                  <a:gd name="connsiteX134" fmla="*/ 15724 w 1306513"/>
                  <a:gd name="connsiteY134" fmla="*/ 0 h 132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306513" h="1322388">
                    <a:moveTo>
                      <a:pt x="1221581" y="1185863"/>
                    </a:moveTo>
                    <a:cubicBezTo>
                      <a:pt x="1192209" y="1185863"/>
                      <a:pt x="1168399" y="1209673"/>
                      <a:pt x="1168399" y="1239045"/>
                    </a:cubicBezTo>
                    <a:cubicBezTo>
                      <a:pt x="1168399" y="1268417"/>
                      <a:pt x="1192209" y="1292227"/>
                      <a:pt x="1221581" y="1292227"/>
                    </a:cubicBezTo>
                    <a:cubicBezTo>
                      <a:pt x="1250953" y="1292227"/>
                      <a:pt x="1274763" y="1268417"/>
                      <a:pt x="1274763" y="1239045"/>
                    </a:cubicBezTo>
                    <a:cubicBezTo>
                      <a:pt x="1274763" y="1209673"/>
                      <a:pt x="1250953" y="1185863"/>
                      <a:pt x="1221581" y="1185863"/>
                    </a:cubicBezTo>
                    <a:close/>
                    <a:moveTo>
                      <a:pt x="541338" y="1185863"/>
                    </a:moveTo>
                    <a:cubicBezTo>
                      <a:pt x="512405" y="1185863"/>
                      <a:pt x="488950" y="1209673"/>
                      <a:pt x="488950" y="1239045"/>
                    </a:cubicBezTo>
                    <a:cubicBezTo>
                      <a:pt x="488950" y="1268417"/>
                      <a:pt x="512405" y="1292227"/>
                      <a:pt x="541338" y="1292227"/>
                    </a:cubicBezTo>
                    <a:cubicBezTo>
                      <a:pt x="570271" y="1292227"/>
                      <a:pt x="593726" y="1268417"/>
                      <a:pt x="593726" y="1239045"/>
                    </a:cubicBezTo>
                    <a:cubicBezTo>
                      <a:pt x="593726" y="1209673"/>
                      <a:pt x="570271" y="1185863"/>
                      <a:pt x="541338" y="1185863"/>
                    </a:cubicBezTo>
                    <a:close/>
                    <a:moveTo>
                      <a:pt x="86520" y="1185863"/>
                    </a:moveTo>
                    <a:cubicBezTo>
                      <a:pt x="57148" y="1185863"/>
                      <a:pt x="33338" y="1209673"/>
                      <a:pt x="33338" y="1239045"/>
                    </a:cubicBezTo>
                    <a:cubicBezTo>
                      <a:pt x="33338" y="1268417"/>
                      <a:pt x="57148" y="1292227"/>
                      <a:pt x="86520" y="1292227"/>
                    </a:cubicBezTo>
                    <a:cubicBezTo>
                      <a:pt x="115892" y="1292227"/>
                      <a:pt x="139702" y="1268417"/>
                      <a:pt x="139702" y="1239045"/>
                    </a:cubicBezTo>
                    <a:cubicBezTo>
                      <a:pt x="139702" y="1209673"/>
                      <a:pt x="115892" y="1185863"/>
                      <a:pt x="86520" y="1185863"/>
                    </a:cubicBezTo>
                    <a:close/>
                    <a:moveTo>
                      <a:pt x="1221581" y="1155700"/>
                    </a:moveTo>
                    <a:cubicBezTo>
                      <a:pt x="1268488" y="1155700"/>
                      <a:pt x="1306513" y="1193014"/>
                      <a:pt x="1306513" y="1239044"/>
                    </a:cubicBezTo>
                    <a:cubicBezTo>
                      <a:pt x="1306513" y="1285074"/>
                      <a:pt x="1268488" y="1322388"/>
                      <a:pt x="1221581" y="1322388"/>
                    </a:cubicBezTo>
                    <a:cubicBezTo>
                      <a:pt x="1174674" y="1322388"/>
                      <a:pt x="1136649" y="1285074"/>
                      <a:pt x="1136649" y="1239044"/>
                    </a:cubicBezTo>
                    <a:cubicBezTo>
                      <a:pt x="1136649" y="1193014"/>
                      <a:pt x="1174674" y="1155700"/>
                      <a:pt x="1221581" y="1155700"/>
                    </a:cubicBezTo>
                    <a:close/>
                    <a:moveTo>
                      <a:pt x="540544" y="1155700"/>
                    </a:moveTo>
                    <a:cubicBezTo>
                      <a:pt x="586574" y="1155700"/>
                      <a:pt x="623888" y="1193014"/>
                      <a:pt x="623888" y="1239044"/>
                    </a:cubicBezTo>
                    <a:cubicBezTo>
                      <a:pt x="623888" y="1285074"/>
                      <a:pt x="586574" y="1322388"/>
                      <a:pt x="540544" y="1322388"/>
                    </a:cubicBezTo>
                    <a:cubicBezTo>
                      <a:pt x="494514" y="1322388"/>
                      <a:pt x="457200" y="1285074"/>
                      <a:pt x="457200" y="1239044"/>
                    </a:cubicBezTo>
                    <a:cubicBezTo>
                      <a:pt x="457200" y="1193014"/>
                      <a:pt x="494514" y="1155700"/>
                      <a:pt x="540544" y="1155700"/>
                    </a:cubicBezTo>
                    <a:close/>
                    <a:moveTo>
                      <a:pt x="314769" y="1155700"/>
                    </a:moveTo>
                    <a:cubicBezTo>
                      <a:pt x="323186" y="1155700"/>
                      <a:pt x="330201" y="1162824"/>
                      <a:pt x="330201" y="1171372"/>
                    </a:cubicBezTo>
                    <a:cubicBezTo>
                      <a:pt x="330201" y="1171372"/>
                      <a:pt x="330201" y="1171372"/>
                      <a:pt x="330201" y="1306717"/>
                    </a:cubicBezTo>
                    <a:cubicBezTo>
                      <a:pt x="330201" y="1315265"/>
                      <a:pt x="323186" y="1322388"/>
                      <a:pt x="314769" y="1322388"/>
                    </a:cubicBezTo>
                    <a:cubicBezTo>
                      <a:pt x="307052" y="1322388"/>
                      <a:pt x="300038" y="1315265"/>
                      <a:pt x="300038" y="1306717"/>
                    </a:cubicBezTo>
                    <a:cubicBezTo>
                      <a:pt x="300038" y="1306717"/>
                      <a:pt x="300038" y="1306717"/>
                      <a:pt x="300038" y="1171372"/>
                    </a:cubicBezTo>
                    <a:cubicBezTo>
                      <a:pt x="300038" y="1162824"/>
                      <a:pt x="307052" y="1155700"/>
                      <a:pt x="314769" y="1155700"/>
                    </a:cubicBezTo>
                    <a:close/>
                    <a:moveTo>
                      <a:pt x="86519" y="1155700"/>
                    </a:moveTo>
                    <a:cubicBezTo>
                      <a:pt x="132549" y="1155700"/>
                      <a:pt x="169863" y="1193014"/>
                      <a:pt x="169863" y="1239044"/>
                    </a:cubicBezTo>
                    <a:cubicBezTo>
                      <a:pt x="169863" y="1285074"/>
                      <a:pt x="132549" y="1322388"/>
                      <a:pt x="86519" y="1322388"/>
                    </a:cubicBezTo>
                    <a:cubicBezTo>
                      <a:pt x="40489" y="1322388"/>
                      <a:pt x="3175" y="1285074"/>
                      <a:pt x="3175" y="1239044"/>
                    </a:cubicBezTo>
                    <a:cubicBezTo>
                      <a:pt x="3175" y="1193014"/>
                      <a:pt x="40489" y="1155700"/>
                      <a:pt x="86519" y="1155700"/>
                    </a:cubicBezTo>
                    <a:close/>
                    <a:moveTo>
                      <a:pt x="1221581" y="960438"/>
                    </a:moveTo>
                    <a:cubicBezTo>
                      <a:pt x="1192209" y="960438"/>
                      <a:pt x="1168399" y="983537"/>
                      <a:pt x="1168399" y="1012032"/>
                    </a:cubicBezTo>
                    <a:cubicBezTo>
                      <a:pt x="1168399" y="1040527"/>
                      <a:pt x="1192209" y="1063626"/>
                      <a:pt x="1221581" y="1063626"/>
                    </a:cubicBezTo>
                    <a:cubicBezTo>
                      <a:pt x="1250953" y="1063626"/>
                      <a:pt x="1274763" y="1040527"/>
                      <a:pt x="1274763" y="1012032"/>
                    </a:cubicBezTo>
                    <a:cubicBezTo>
                      <a:pt x="1274763" y="983537"/>
                      <a:pt x="1250953" y="960438"/>
                      <a:pt x="1221581" y="960438"/>
                    </a:cubicBezTo>
                    <a:close/>
                    <a:moveTo>
                      <a:pt x="541338" y="960438"/>
                    </a:moveTo>
                    <a:cubicBezTo>
                      <a:pt x="512405" y="960438"/>
                      <a:pt x="488950" y="983537"/>
                      <a:pt x="488950" y="1012032"/>
                    </a:cubicBezTo>
                    <a:cubicBezTo>
                      <a:pt x="488950" y="1040527"/>
                      <a:pt x="512405" y="1063626"/>
                      <a:pt x="541338" y="1063626"/>
                    </a:cubicBezTo>
                    <a:cubicBezTo>
                      <a:pt x="570271" y="1063626"/>
                      <a:pt x="593726" y="1040527"/>
                      <a:pt x="593726" y="1012032"/>
                    </a:cubicBezTo>
                    <a:cubicBezTo>
                      <a:pt x="593726" y="983537"/>
                      <a:pt x="570271" y="960438"/>
                      <a:pt x="541338" y="960438"/>
                    </a:cubicBezTo>
                    <a:close/>
                    <a:moveTo>
                      <a:pt x="86520" y="960438"/>
                    </a:moveTo>
                    <a:cubicBezTo>
                      <a:pt x="57148" y="960438"/>
                      <a:pt x="33338" y="983537"/>
                      <a:pt x="33338" y="1012032"/>
                    </a:cubicBezTo>
                    <a:cubicBezTo>
                      <a:pt x="33338" y="1040527"/>
                      <a:pt x="57148" y="1063626"/>
                      <a:pt x="86520" y="1063626"/>
                    </a:cubicBezTo>
                    <a:cubicBezTo>
                      <a:pt x="115892" y="1063626"/>
                      <a:pt x="139702" y="1040527"/>
                      <a:pt x="139702" y="1012032"/>
                    </a:cubicBezTo>
                    <a:cubicBezTo>
                      <a:pt x="139702" y="983537"/>
                      <a:pt x="115892" y="960438"/>
                      <a:pt x="86520" y="960438"/>
                    </a:cubicBezTo>
                    <a:close/>
                    <a:moveTo>
                      <a:pt x="1221581" y="928688"/>
                    </a:moveTo>
                    <a:cubicBezTo>
                      <a:pt x="1268488" y="928688"/>
                      <a:pt x="1306513" y="966002"/>
                      <a:pt x="1306513" y="1012032"/>
                    </a:cubicBezTo>
                    <a:cubicBezTo>
                      <a:pt x="1306513" y="1058062"/>
                      <a:pt x="1268488" y="1095376"/>
                      <a:pt x="1221581" y="1095376"/>
                    </a:cubicBezTo>
                    <a:cubicBezTo>
                      <a:pt x="1174674" y="1095376"/>
                      <a:pt x="1136649" y="1058062"/>
                      <a:pt x="1136649" y="1012032"/>
                    </a:cubicBezTo>
                    <a:cubicBezTo>
                      <a:pt x="1136649" y="966002"/>
                      <a:pt x="1174674" y="928688"/>
                      <a:pt x="1221581" y="928688"/>
                    </a:cubicBezTo>
                    <a:close/>
                    <a:moveTo>
                      <a:pt x="540544" y="928688"/>
                    </a:moveTo>
                    <a:cubicBezTo>
                      <a:pt x="586574" y="928688"/>
                      <a:pt x="623888" y="966002"/>
                      <a:pt x="623888" y="1012032"/>
                    </a:cubicBezTo>
                    <a:cubicBezTo>
                      <a:pt x="623888" y="1058062"/>
                      <a:pt x="586574" y="1095376"/>
                      <a:pt x="540544" y="1095376"/>
                    </a:cubicBezTo>
                    <a:cubicBezTo>
                      <a:pt x="494514" y="1095376"/>
                      <a:pt x="457200" y="1058062"/>
                      <a:pt x="457200" y="1012032"/>
                    </a:cubicBezTo>
                    <a:cubicBezTo>
                      <a:pt x="457200" y="966002"/>
                      <a:pt x="494514" y="928688"/>
                      <a:pt x="540544" y="928688"/>
                    </a:cubicBezTo>
                    <a:close/>
                    <a:moveTo>
                      <a:pt x="314769" y="928688"/>
                    </a:moveTo>
                    <a:cubicBezTo>
                      <a:pt x="323186" y="928688"/>
                      <a:pt x="330201" y="935811"/>
                      <a:pt x="330201" y="944359"/>
                    </a:cubicBezTo>
                    <a:cubicBezTo>
                      <a:pt x="330201" y="944359"/>
                      <a:pt x="330201" y="944359"/>
                      <a:pt x="330201" y="1079704"/>
                    </a:cubicBezTo>
                    <a:cubicBezTo>
                      <a:pt x="330201" y="1088965"/>
                      <a:pt x="323186" y="1095376"/>
                      <a:pt x="314769" y="1095376"/>
                    </a:cubicBezTo>
                    <a:cubicBezTo>
                      <a:pt x="307052" y="1095376"/>
                      <a:pt x="300038" y="1088965"/>
                      <a:pt x="300038" y="1079704"/>
                    </a:cubicBezTo>
                    <a:cubicBezTo>
                      <a:pt x="300038" y="1079704"/>
                      <a:pt x="300038" y="1079704"/>
                      <a:pt x="300038" y="944359"/>
                    </a:cubicBezTo>
                    <a:cubicBezTo>
                      <a:pt x="300038" y="935811"/>
                      <a:pt x="307052" y="928688"/>
                      <a:pt x="314769" y="928688"/>
                    </a:cubicBezTo>
                    <a:close/>
                    <a:moveTo>
                      <a:pt x="86519" y="928688"/>
                    </a:moveTo>
                    <a:cubicBezTo>
                      <a:pt x="132549" y="928688"/>
                      <a:pt x="169863" y="966002"/>
                      <a:pt x="169863" y="1012032"/>
                    </a:cubicBezTo>
                    <a:cubicBezTo>
                      <a:pt x="169863" y="1058062"/>
                      <a:pt x="132549" y="1095376"/>
                      <a:pt x="86519" y="1095376"/>
                    </a:cubicBezTo>
                    <a:cubicBezTo>
                      <a:pt x="40489" y="1095376"/>
                      <a:pt x="3175" y="1058062"/>
                      <a:pt x="3175" y="1012032"/>
                    </a:cubicBezTo>
                    <a:cubicBezTo>
                      <a:pt x="3175" y="966002"/>
                      <a:pt x="40489" y="928688"/>
                      <a:pt x="86519" y="928688"/>
                    </a:cubicBezTo>
                    <a:close/>
                    <a:moveTo>
                      <a:pt x="957350" y="731838"/>
                    </a:moveTo>
                    <a:cubicBezTo>
                      <a:pt x="929787" y="731838"/>
                      <a:pt x="906463" y="755683"/>
                      <a:pt x="906463" y="783864"/>
                    </a:cubicBezTo>
                    <a:cubicBezTo>
                      <a:pt x="906463" y="813490"/>
                      <a:pt x="929787" y="836613"/>
                      <a:pt x="957350" y="836613"/>
                    </a:cubicBezTo>
                    <a:cubicBezTo>
                      <a:pt x="986328" y="836613"/>
                      <a:pt x="1009651" y="813490"/>
                      <a:pt x="1009651" y="783864"/>
                    </a:cubicBezTo>
                    <a:cubicBezTo>
                      <a:pt x="1009651" y="755683"/>
                      <a:pt x="986328" y="731838"/>
                      <a:pt x="957350" y="731838"/>
                    </a:cubicBezTo>
                    <a:close/>
                    <a:moveTo>
                      <a:pt x="319444" y="731838"/>
                    </a:moveTo>
                    <a:cubicBezTo>
                      <a:pt x="290221" y="731838"/>
                      <a:pt x="266700" y="755683"/>
                      <a:pt x="266700" y="783864"/>
                    </a:cubicBezTo>
                    <a:cubicBezTo>
                      <a:pt x="266700" y="813490"/>
                      <a:pt x="290221" y="836613"/>
                      <a:pt x="319444" y="836613"/>
                    </a:cubicBezTo>
                    <a:cubicBezTo>
                      <a:pt x="347954" y="836613"/>
                      <a:pt x="371475" y="813490"/>
                      <a:pt x="371475" y="783864"/>
                    </a:cubicBezTo>
                    <a:cubicBezTo>
                      <a:pt x="371475" y="755683"/>
                      <a:pt x="347954" y="731838"/>
                      <a:pt x="319444" y="731838"/>
                    </a:cubicBezTo>
                    <a:close/>
                    <a:moveTo>
                      <a:pt x="1169988" y="701675"/>
                    </a:moveTo>
                    <a:cubicBezTo>
                      <a:pt x="1178647" y="701675"/>
                      <a:pt x="1185863" y="707368"/>
                      <a:pt x="1185863" y="716619"/>
                    </a:cubicBezTo>
                    <a:cubicBezTo>
                      <a:pt x="1185863" y="716619"/>
                      <a:pt x="1185863" y="716619"/>
                      <a:pt x="1185863" y="851119"/>
                    </a:cubicBezTo>
                    <a:cubicBezTo>
                      <a:pt x="1185863" y="859658"/>
                      <a:pt x="1178647" y="866775"/>
                      <a:pt x="1169988" y="866775"/>
                    </a:cubicBezTo>
                    <a:cubicBezTo>
                      <a:pt x="1161329" y="866775"/>
                      <a:pt x="1154113" y="859658"/>
                      <a:pt x="1154113" y="851119"/>
                    </a:cubicBezTo>
                    <a:cubicBezTo>
                      <a:pt x="1154113" y="851119"/>
                      <a:pt x="1154113" y="851119"/>
                      <a:pt x="1154113" y="716619"/>
                    </a:cubicBezTo>
                    <a:cubicBezTo>
                      <a:pt x="1154113" y="707368"/>
                      <a:pt x="1161329" y="701675"/>
                      <a:pt x="1169988" y="701675"/>
                    </a:cubicBezTo>
                    <a:close/>
                    <a:moveTo>
                      <a:pt x="958057" y="701675"/>
                    </a:moveTo>
                    <a:cubicBezTo>
                      <a:pt x="1004087" y="701675"/>
                      <a:pt x="1041401" y="738634"/>
                      <a:pt x="1041401" y="784225"/>
                    </a:cubicBezTo>
                    <a:cubicBezTo>
                      <a:pt x="1041401" y="829816"/>
                      <a:pt x="1004087" y="866775"/>
                      <a:pt x="958057" y="866775"/>
                    </a:cubicBezTo>
                    <a:cubicBezTo>
                      <a:pt x="912027" y="866775"/>
                      <a:pt x="874713" y="829816"/>
                      <a:pt x="874713" y="784225"/>
                    </a:cubicBezTo>
                    <a:cubicBezTo>
                      <a:pt x="874713" y="738634"/>
                      <a:pt x="912027" y="701675"/>
                      <a:pt x="958057" y="701675"/>
                    </a:cubicBezTo>
                    <a:close/>
                    <a:moveTo>
                      <a:pt x="745702" y="701675"/>
                    </a:moveTo>
                    <a:cubicBezTo>
                      <a:pt x="754592" y="701675"/>
                      <a:pt x="762001" y="707368"/>
                      <a:pt x="762001" y="716619"/>
                    </a:cubicBezTo>
                    <a:cubicBezTo>
                      <a:pt x="762001" y="716619"/>
                      <a:pt x="762001" y="716619"/>
                      <a:pt x="762001" y="851119"/>
                    </a:cubicBezTo>
                    <a:cubicBezTo>
                      <a:pt x="762001" y="859658"/>
                      <a:pt x="754592" y="866775"/>
                      <a:pt x="745702" y="866775"/>
                    </a:cubicBezTo>
                    <a:cubicBezTo>
                      <a:pt x="736812" y="866775"/>
                      <a:pt x="728663" y="859658"/>
                      <a:pt x="728663" y="851119"/>
                    </a:cubicBezTo>
                    <a:cubicBezTo>
                      <a:pt x="728663" y="851119"/>
                      <a:pt x="728663" y="851119"/>
                      <a:pt x="728663" y="716619"/>
                    </a:cubicBezTo>
                    <a:cubicBezTo>
                      <a:pt x="728663" y="707368"/>
                      <a:pt x="736812" y="701675"/>
                      <a:pt x="745702" y="701675"/>
                    </a:cubicBezTo>
                    <a:close/>
                    <a:moveTo>
                      <a:pt x="547688" y="701675"/>
                    </a:moveTo>
                    <a:cubicBezTo>
                      <a:pt x="556347" y="701675"/>
                      <a:pt x="563563" y="707368"/>
                      <a:pt x="563563" y="716619"/>
                    </a:cubicBezTo>
                    <a:cubicBezTo>
                      <a:pt x="563563" y="716619"/>
                      <a:pt x="563563" y="716619"/>
                      <a:pt x="563563" y="851119"/>
                    </a:cubicBezTo>
                    <a:cubicBezTo>
                      <a:pt x="563563" y="859658"/>
                      <a:pt x="556347" y="866775"/>
                      <a:pt x="547688" y="866775"/>
                    </a:cubicBezTo>
                    <a:cubicBezTo>
                      <a:pt x="539029" y="866775"/>
                      <a:pt x="531813" y="859658"/>
                      <a:pt x="531813" y="851119"/>
                    </a:cubicBezTo>
                    <a:cubicBezTo>
                      <a:pt x="531813" y="851119"/>
                      <a:pt x="531813" y="851119"/>
                      <a:pt x="531813" y="716619"/>
                    </a:cubicBezTo>
                    <a:cubicBezTo>
                      <a:pt x="531813" y="707368"/>
                      <a:pt x="539029" y="701675"/>
                      <a:pt x="547688" y="701675"/>
                    </a:cubicBezTo>
                    <a:close/>
                    <a:moveTo>
                      <a:pt x="319882" y="701675"/>
                    </a:moveTo>
                    <a:cubicBezTo>
                      <a:pt x="365912" y="701675"/>
                      <a:pt x="403226" y="738634"/>
                      <a:pt x="403226" y="784225"/>
                    </a:cubicBezTo>
                    <a:cubicBezTo>
                      <a:pt x="403226" y="829816"/>
                      <a:pt x="365912" y="866775"/>
                      <a:pt x="319882" y="866775"/>
                    </a:cubicBezTo>
                    <a:cubicBezTo>
                      <a:pt x="273852" y="866775"/>
                      <a:pt x="236538" y="829816"/>
                      <a:pt x="236538" y="784225"/>
                    </a:cubicBezTo>
                    <a:cubicBezTo>
                      <a:pt x="236538" y="738634"/>
                      <a:pt x="273852" y="701675"/>
                      <a:pt x="319882" y="701675"/>
                    </a:cubicBezTo>
                    <a:close/>
                    <a:moveTo>
                      <a:pt x="139347" y="701675"/>
                    </a:moveTo>
                    <a:cubicBezTo>
                      <a:pt x="148519" y="701675"/>
                      <a:pt x="155575" y="707368"/>
                      <a:pt x="155575" y="716619"/>
                    </a:cubicBezTo>
                    <a:cubicBezTo>
                      <a:pt x="155575" y="716619"/>
                      <a:pt x="155575" y="716619"/>
                      <a:pt x="155575" y="851119"/>
                    </a:cubicBezTo>
                    <a:cubicBezTo>
                      <a:pt x="155575" y="859658"/>
                      <a:pt x="148519" y="866775"/>
                      <a:pt x="139347" y="866775"/>
                    </a:cubicBezTo>
                    <a:cubicBezTo>
                      <a:pt x="130880" y="866775"/>
                      <a:pt x="123825" y="859658"/>
                      <a:pt x="123825" y="851119"/>
                    </a:cubicBezTo>
                    <a:cubicBezTo>
                      <a:pt x="123825" y="851119"/>
                      <a:pt x="123825" y="851119"/>
                      <a:pt x="123825" y="716619"/>
                    </a:cubicBezTo>
                    <a:cubicBezTo>
                      <a:pt x="123825" y="707368"/>
                      <a:pt x="130880" y="701675"/>
                      <a:pt x="139347" y="701675"/>
                    </a:cubicBezTo>
                    <a:close/>
                    <a:moveTo>
                      <a:pt x="15724" y="0"/>
                    </a:moveTo>
                    <a:cubicBezTo>
                      <a:pt x="15724" y="0"/>
                      <a:pt x="15724" y="0"/>
                      <a:pt x="1290789" y="0"/>
                    </a:cubicBezTo>
                    <a:cubicBezTo>
                      <a:pt x="1299366" y="0"/>
                      <a:pt x="1306513" y="7151"/>
                      <a:pt x="1306513" y="15733"/>
                    </a:cubicBezTo>
                    <a:cubicBezTo>
                      <a:pt x="1306513" y="15733"/>
                      <a:pt x="1306513" y="15733"/>
                      <a:pt x="1306513" y="851041"/>
                    </a:cubicBezTo>
                    <a:cubicBezTo>
                      <a:pt x="1306513" y="859623"/>
                      <a:pt x="1299366" y="866775"/>
                      <a:pt x="1290789" y="866775"/>
                    </a:cubicBezTo>
                    <a:cubicBezTo>
                      <a:pt x="1282213" y="866775"/>
                      <a:pt x="1275065" y="859623"/>
                      <a:pt x="1275065" y="851041"/>
                    </a:cubicBezTo>
                    <a:cubicBezTo>
                      <a:pt x="1275065" y="851041"/>
                      <a:pt x="1275065" y="851041"/>
                      <a:pt x="1275065" y="31467"/>
                    </a:cubicBezTo>
                    <a:cubicBezTo>
                      <a:pt x="1275065" y="31467"/>
                      <a:pt x="1275065" y="31467"/>
                      <a:pt x="31448" y="31467"/>
                    </a:cubicBezTo>
                    <a:cubicBezTo>
                      <a:pt x="31448" y="31467"/>
                      <a:pt x="31448" y="31467"/>
                      <a:pt x="31448" y="851041"/>
                    </a:cubicBezTo>
                    <a:cubicBezTo>
                      <a:pt x="31448" y="859623"/>
                      <a:pt x="24300" y="866775"/>
                      <a:pt x="15724" y="866775"/>
                    </a:cubicBezTo>
                    <a:cubicBezTo>
                      <a:pt x="7147" y="866775"/>
                      <a:pt x="0" y="859623"/>
                      <a:pt x="0" y="851041"/>
                    </a:cubicBezTo>
                    <a:cubicBezTo>
                      <a:pt x="0" y="851041"/>
                      <a:pt x="0" y="851041"/>
                      <a:pt x="0" y="15733"/>
                    </a:cubicBezTo>
                    <a:cubicBezTo>
                      <a:pt x="0" y="7151"/>
                      <a:pt x="7147" y="0"/>
                      <a:pt x="15724"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p:nvSpPr>
            <p:spPr bwMode="auto">
              <a:xfrm>
                <a:off x="5548313" y="2867026"/>
                <a:ext cx="1096963" cy="1209675"/>
              </a:xfrm>
              <a:custGeom>
                <a:avLst/>
                <a:gdLst>
                  <a:gd name="connsiteX0" fmla="*/ 775402 w 1096963"/>
                  <a:gd name="connsiteY0" fmla="*/ 928120 h 1209675"/>
                  <a:gd name="connsiteX1" fmla="*/ 741805 w 1096963"/>
                  <a:gd name="connsiteY1" fmla="*/ 935400 h 1209675"/>
                  <a:gd name="connsiteX2" fmla="*/ 697262 w 1096963"/>
                  <a:gd name="connsiteY2" fmla="*/ 1049717 h 1209675"/>
                  <a:gd name="connsiteX3" fmla="*/ 810774 w 1096963"/>
                  <a:gd name="connsiteY3" fmla="*/ 1095013 h 1209675"/>
                  <a:gd name="connsiteX4" fmla="*/ 855317 w 1096963"/>
                  <a:gd name="connsiteY4" fmla="*/ 980695 h 1209675"/>
                  <a:gd name="connsiteX5" fmla="*/ 775402 w 1096963"/>
                  <a:gd name="connsiteY5" fmla="*/ 928120 h 1209675"/>
                  <a:gd name="connsiteX6" fmla="*/ 739556 w 1096963"/>
                  <a:gd name="connsiteY6" fmla="*/ 820737 h 1209675"/>
                  <a:gd name="connsiteX7" fmla="*/ 763859 w 1096963"/>
                  <a:gd name="connsiteY7" fmla="*/ 842860 h 1209675"/>
                  <a:gd name="connsiteX8" fmla="*/ 827477 w 1096963"/>
                  <a:gd name="connsiteY8" fmla="*/ 850710 h 1209675"/>
                  <a:gd name="connsiteX9" fmla="*/ 856069 w 1096963"/>
                  <a:gd name="connsiteY9" fmla="*/ 834296 h 1209675"/>
                  <a:gd name="connsiteX10" fmla="*/ 923261 w 1096963"/>
                  <a:gd name="connsiteY10" fmla="*/ 883538 h 1209675"/>
                  <a:gd name="connsiteX11" fmla="*/ 916828 w 1096963"/>
                  <a:gd name="connsiteY11" fmla="*/ 915652 h 1209675"/>
                  <a:gd name="connsiteX12" fmla="*/ 933983 w 1096963"/>
                  <a:gd name="connsiteY12" fmla="*/ 947053 h 1209675"/>
                  <a:gd name="connsiteX13" fmla="*/ 943991 w 1096963"/>
                  <a:gd name="connsiteY13" fmla="*/ 978453 h 1209675"/>
                  <a:gd name="connsiteX14" fmla="*/ 971868 w 1096963"/>
                  <a:gd name="connsiteY14" fmla="*/ 995581 h 1209675"/>
                  <a:gd name="connsiteX15" fmla="*/ 963290 w 1096963"/>
                  <a:gd name="connsiteY15" fmla="*/ 1076937 h 1209675"/>
                  <a:gd name="connsiteX16" fmla="*/ 932554 w 1096963"/>
                  <a:gd name="connsiteY16" fmla="*/ 1086214 h 1209675"/>
                  <a:gd name="connsiteX17" fmla="*/ 890380 w 1096963"/>
                  <a:gd name="connsiteY17" fmla="*/ 1144733 h 1209675"/>
                  <a:gd name="connsiteX18" fmla="*/ 890380 w 1096963"/>
                  <a:gd name="connsiteY18" fmla="*/ 1177561 h 1209675"/>
                  <a:gd name="connsiteX19" fmla="*/ 854640 w 1096963"/>
                  <a:gd name="connsiteY19" fmla="*/ 1197543 h 1209675"/>
                  <a:gd name="connsiteX20" fmla="*/ 816755 w 1096963"/>
                  <a:gd name="connsiteY20" fmla="*/ 1209675 h 1209675"/>
                  <a:gd name="connsiteX21" fmla="*/ 791737 w 1096963"/>
                  <a:gd name="connsiteY21" fmla="*/ 1187552 h 1209675"/>
                  <a:gd name="connsiteX22" fmla="*/ 720971 w 1096963"/>
                  <a:gd name="connsiteY22" fmla="*/ 1178275 h 1209675"/>
                  <a:gd name="connsiteX23" fmla="*/ 693093 w 1096963"/>
                  <a:gd name="connsiteY23" fmla="*/ 1194689 h 1209675"/>
                  <a:gd name="connsiteX24" fmla="*/ 628761 w 1096963"/>
                  <a:gd name="connsiteY24" fmla="*/ 1144733 h 1209675"/>
                  <a:gd name="connsiteX25" fmla="*/ 636624 w 1096963"/>
                  <a:gd name="connsiteY25" fmla="*/ 1112619 h 1209675"/>
                  <a:gd name="connsiteX26" fmla="*/ 620898 w 1096963"/>
                  <a:gd name="connsiteY26" fmla="*/ 1083359 h 1209675"/>
                  <a:gd name="connsiteX27" fmla="*/ 609461 w 1096963"/>
                  <a:gd name="connsiteY27" fmla="*/ 1049818 h 1209675"/>
                  <a:gd name="connsiteX28" fmla="*/ 581584 w 1096963"/>
                  <a:gd name="connsiteY28" fmla="*/ 1034118 h 1209675"/>
                  <a:gd name="connsiteX29" fmla="*/ 593021 w 1096963"/>
                  <a:gd name="connsiteY29" fmla="*/ 949907 h 1209675"/>
                  <a:gd name="connsiteX30" fmla="*/ 623757 w 1096963"/>
                  <a:gd name="connsiteY30" fmla="*/ 939916 h 1209675"/>
                  <a:gd name="connsiteX31" fmla="*/ 663072 w 1096963"/>
                  <a:gd name="connsiteY31" fmla="*/ 887820 h 1209675"/>
                  <a:gd name="connsiteX32" fmla="*/ 663072 w 1096963"/>
                  <a:gd name="connsiteY32" fmla="*/ 854279 h 1209675"/>
                  <a:gd name="connsiteX33" fmla="*/ 698812 w 1096963"/>
                  <a:gd name="connsiteY33" fmla="*/ 832869 h 1209675"/>
                  <a:gd name="connsiteX34" fmla="*/ 739556 w 1096963"/>
                  <a:gd name="connsiteY34" fmla="*/ 820737 h 1209675"/>
                  <a:gd name="connsiteX35" fmla="*/ 15732 w 1096963"/>
                  <a:gd name="connsiteY35" fmla="*/ 469900 h 1209675"/>
                  <a:gd name="connsiteX36" fmla="*/ 1081231 w 1096963"/>
                  <a:gd name="connsiteY36" fmla="*/ 469900 h 1209675"/>
                  <a:gd name="connsiteX37" fmla="*/ 1096963 w 1096963"/>
                  <a:gd name="connsiteY37" fmla="*/ 485332 h 1209675"/>
                  <a:gd name="connsiteX38" fmla="*/ 1081231 w 1096963"/>
                  <a:gd name="connsiteY38" fmla="*/ 500063 h 1209675"/>
                  <a:gd name="connsiteX39" fmla="*/ 15732 w 1096963"/>
                  <a:gd name="connsiteY39" fmla="*/ 500063 h 1209675"/>
                  <a:gd name="connsiteX40" fmla="*/ 0 w 1096963"/>
                  <a:gd name="connsiteY40" fmla="*/ 485332 h 1209675"/>
                  <a:gd name="connsiteX41" fmla="*/ 15732 w 1096963"/>
                  <a:gd name="connsiteY41" fmla="*/ 469900 h 1209675"/>
                  <a:gd name="connsiteX42" fmla="*/ 15732 w 1096963"/>
                  <a:gd name="connsiteY42" fmla="*/ 352425 h 1209675"/>
                  <a:gd name="connsiteX43" fmla="*/ 1081231 w 1096963"/>
                  <a:gd name="connsiteY43" fmla="*/ 352425 h 1209675"/>
                  <a:gd name="connsiteX44" fmla="*/ 1096963 w 1096963"/>
                  <a:gd name="connsiteY44" fmla="*/ 367857 h 1209675"/>
                  <a:gd name="connsiteX45" fmla="*/ 1081231 w 1096963"/>
                  <a:gd name="connsiteY45" fmla="*/ 382588 h 1209675"/>
                  <a:gd name="connsiteX46" fmla="*/ 15732 w 1096963"/>
                  <a:gd name="connsiteY46" fmla="*/ 382588 h 1209675"/>
                  <a:gd name="connsiteX47" fmla="*/ 0 w 1096963"/>
                  <a:gd name="connsiteY47" fmla="*/ 367857 h 1209675"/>
                  <a:gd name="connsiteX48" fmla="*/ 15732 w 1096963"/>
                  <a:gd name="connsiteY48" fmla="*/ 352425 h 1209675"/>
                  <a:gd name="connsiteX49" fmla="*/ 15732 w 1096963"/>
                  <a:gd name="connsiteY49" fmla="*/ 234950 h 1209675"/>
                  <a:gd name="connsiteX50" fmla="*/ 1081231 w 1096963"/>
                  <a:gd name="connsiteY50" fmla="*/ 234950 h 1209675"/>
                  <a:gd name="connsiteX51" fmla="*/ 1096963 w 1096963"/>
                  <a:gd name="connsiteY51" fmla="*/ 251194 h 1209675"/>
                  <a:gd name="connsiteX52" fmla="*/ 1081231 w 1096963"/>
                  <a:gd name="connsiteY52" fmla="*/ 266700 h 1209675"/>
                  <a:gd name="connsiteX53" fmla="*/ 15732 w 1096963"/>
                  <a:gd name="connsiteY53" fmla="*/ 266700 h 1209675"/>
                  <a:gd name="connsiteX54" fmla="*/ 0 w 1096963"/>
                  <a:gd name="connsiteY54" fmla="*/ 251194 h 1209675"/>
                  <a:gd name="connsiteX55" fmla="*/ 15732 w 1096963"/>
                  <a:gd name="connsiteY55" fmla="*/ 234950 h 1209675"/>
                  <a:gd name="connsiteX56" fmla="*/ 15732 w 1096963"/>
                  <a:gd name="connsiteY56" fmla="*/ 117475 h 1209675"/>
                  <a:gd name="connsiteX57" fmla="*/ 1081231 w 1096963"/>
                  <a:gd name="connsiteY57" fmla="*/ 117475 h 1209675"/>
                  <a:gd name="connsiteX58" fmla="*/ 1096963 w 1096963"/>
                  <a:gd name="connsiteY58" fmla="*/ 134514 h 1209675"/>
                  <a:gd name="connsiteX59" fmla="*/ 1081231 w 1096963"/>
                  <a:gd name="connsiteY59" fmla="*/ 150813 h 1209675"/>
                  <a:gd name="connsiteX60" fmla="*/ 15732 w 1096963"/>
                  <a:gd name="connsiteY60" fmla="*/ 150813 h 1209675"/>
                  <a:gd name="connsiteX61" fmla="*/ 0 w 1096963"/>
                  <a:gd name="connsiteY61" fmla="*/ 134514 h 1209675"/>
                  <a:gd name="connsiteX62" fmla="*/ 15732 w 1096963"/>
                  <a:gd name="connsiteY62" fmla="*/ 117475 h 1209675"/>
                  <a:gd name="connsiteX63" fmla="*/ 15732 w 1096963"/>
                  <a:gd name="connsiteY63" fmla="*/ 0 h 1209675"/>
                  <a:gd name="connsiteX64" fmla="*/ 1081231 w 1096963"/>
                  <a:gd name="connsiteY64" fmla="*/ 0 h 1209675"/>
                  <a:gd name="connsiteX65" fmla="*/ 1096963 w 1096963"/>
                  <a:gd name="connsiteY65" fmla="*/ 17039 h 1209675"/>
                  <a:gd name="connsiteX66" fmla="*/ 1081231 w 1096963"/>
                  <a:gd name="connsiteY66" fmla="*/ 33338 h 1209675"/>
                  <a:gd name="connsiteX67" fmla="*/ 15732 w 1096963"/>
                  <a:gd name="connsiteY67" fmla="*/ 33338 h 1209675"/>
                  <a:gd name="connsiteX68" fmla="*/ 0 w 1096963"/>
                  <a:gd name="connsiteY68" fmla="*/ 17039 h 1209675"/>
                  <a:gd name="connsiteX69" fmla="*/ 15732 w 1096963"/>
                  <a:gd name="connsiteY69"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6963" h="1209675">
                    <a:moveTo>
                      <a:pt x="775402" y="928120"/>
                    </a:moveTo>
                    <a:cubicBezTo>
                      <a:pt x="764166" y="928210"/>
                      <a:pt x="752761" y="930547"/>
                      <a:pt x="741805" y="935400"/>
                    </a:cubicBezTo>
                    <a:cubicBezTo>
                      <a:pt x="697980" y="954093"/>
                      <a:pt x="677864" y="1005859"/>
                      <a:pt x="697262" y="1049717"/>
                    </a:cubicBezTo>
                    <a:cubicBezTo>
                      <a:pt x="715941" y="1093575"/>
                      <a:pt x="766950" y="1114425"/>
                      <a:pt x="810774" y="1095013"/>
                    </a:cubicBezTo>
                    <a:cubicBezTo>
                      <a:pt x="854598" y="1076319"/>
                      <a:pt x="874714" y="1025272"/>
                      <a:pt x="855317" y="980695"/>
                    </a:cubicBezTo>
                    <a:cubicBezTo>
                      <a:pt x="841307" y="947802"/>
                      <a:pt x="809112" y="927850"/>
                      <a:pt x="775402" y="928120"/>
                    </a:cubicBezTo>
                    <a:close/>
                    <a:moveTo>
                      <a:pt x="739556" y="820737"/>
                    </a:moveTo>
                    <a:cubicBezTo>
                      <a:pt x="739556" y="820737"/>
                      <a:pt x="739556" y="820737"/>
                      <a:pt x="763859" y="842860"/>
                    </a:cubicBezTo>
                    <a:cubicBezTo>
                      <a:pt x="785304" y="841433"/>
                      <a:pt x="806748" y="843574"/>
                      <a:pt x="827477" y="850710"/>
                    </a:cubicBezTo>
                    <a:cubicBezTo>
                      <a:pt x="827477" y="850710"/>
                      <a:pt x="827477" y="850710"/>
                      <a:pt x="856069" y="834296"/>
                    </a:cubicBezTo>
                    <a:cubicBezTo>
                      <a:pt x="881088" y="845001"/>
                      <a:pt x="904676" y="862129"/>
                      <a:pt x="923261" y="883538"/>
                    </a:cubicBezTo>
                    <a:cubicBezTo>
                      <a:pt x="923261" y="883538"/>
                      <a:pt x="923261" y="883538"/>
                      <a:pt x="916828" y="915652"/>
                    </a:cubicBezTo>
                    <a:cubicBezTo>
                      <a:pt x="923261" y="925643"/>
                      <a:pt x="929694" y="936348"/>
                      <a:pt x="933983" y="947053"/>
                    </a:cubicBezTo>
                    <a:cubicBezTo>
                      <a:pt x="938272" y="957757"/>
                      <a:pt x="941846" y="968462"/>
                      <a:pt x="943991" y="978453"/>
                    </a:cubicBezTo>
                    <a:cubicBezTo>
                      <a:pt x="943991" y="978453"/>
                      <a:pt x="943991" y="978453"/>
                      <a:pt x="971868" y="995581"/>
                    </a:cubicBezTo>
                    <a:cubicBezTo>
                      <a:pt x="974727" y="1023413"/>
                      <a:pt x="971868" y="1051245"/>
                      <a:pt x="963290" y="1076937"/>
                    </a:cubicBezTo>
                    <a:cubicBezTo>
                      <a:pt x="963290" y="1076937"/>
                      <a:pt x="963290" y="1076937"/>
                      <a:pt x="932554" y="1086214"/>
                    </a:cubicBezTo>
                    <a:cubicBezTo>
                      <a:pt x="922546" y="1108337"/>
                      <a:pt x="908250" y="1128319"/>
                      <a:pt x="890380" y="1144733"/>
                    </a:cubicBezTo>
                    <a:cubicBezTo>
                      <a:pt x="890380" y="1144733"/>
                      <a:pt x="890380" y="1144733"/>
                      <a:pt x="890380" y="1177561"/>
                    </a:cubicBezTo>
                    <a:cubicBezTo>
                      <a:pt x="878943" y="1184697"/>
                      <a:pt x="866791" y="1191834"/>
                      <a:pt x="854640" y="1197543"/>
                    </a:cubicBezTo>
                    <a:cubicBezTo>
                      <a:pt x="841773" y="1202539"/>
                      <a:pt x="828907" y="1206821"/>
                      <a:pt x="816755" y="1209675"/>
                    </a:cubicBezTo>
                    <a:cubicBezTo>
                      <a:pt x="816755" y="1209675"/>
                      <a:pt x="816755" y="1209675"/>
                      <a:pt x="791737" y="1187552"/>
                    </a:cubicBezTo>
                    <a:cubicBezTo>
                      <a:pt x="767433" y="1188979"/>
                      <a:pt x="743845" y="1186125"/>
                      <a:pt x="720971" y="1178275"/>
                    </a:cubicBezTo>
                    <a:cubicBezTo>
                      <a:pt x="720971" y="1178275"/>
                      <a:pt x="720971" y="1178275"/>
                      <a:pt x="693093" y="1194689"/>
                    </a:cubicBezTo>
                    <a:cubicBezTo>
                      <a:pt x="669505" y="1182557"/>
                      <a:pt x="647346" y="1166143"/>
                      <a:pt x="628761" y="1144733"/>
                    </a:cubicBezTo>
                    <a:cubicBezTo>
                      <a:pt x="628761" y="1144733"/>
                      <a:pt x="628761" y="1144733"/>
                      <a:pt x="636624" y="1112619"/>
                    </a:cubicBezTo>
                    <a:cubicBezTo>
                      <a:pt x="630191" y="1104055"/>
                      <a:pt x="625187" y="1094064"/>
                      <a:pt x="620898" y="1083359"/>
                    </a:cubicBezTo>
                    <a:cubicBezTo>
                      <a:pt x="615180" y="1072655"/>
                      <a:pt x="611606" y="1060523"/>
                      <a:pt x="609461" y="1049818"/>
                    </a:cubicBezTo>
                    <a:cubicBezTo>
                      <a:pt x="609461" y="1049818"/>
                      <a:pt x="609461" y="1049818"/>
                      <a:pt x="581584" y="1034118"/>
                    </a:cubicBezTo>
                    <a:cubicBezTo>
                      <a:pt x="579439" y="1004145"/>
                      <a:pt x="583013" y="976312"/>
                      <a:pt x="593021" y="949907"/>
                    </a:cubicBezTo>
                    <a:cubicBezTo>
                      <a:pt x="593021" y="949907"/>
                      <a:pt x="593021" y="949907"/>
                      <a:pt x="623757" y="939916"/>
                    </a:cubicBezTo>
                    <a:cubicBezTo>
                      <a:pt x="633050" y="920648"/>
                      <a:pt x="646631" y="902807"/>
                      <a:pt x="663072" y="887820"/>
                    </a:cubicBezTo>
                    <a:cubicBezTo>
                      <a:pt x="663072" y="887820"/>
                      <a:pt x="663072" y="887820"/>
                      <a:pt x="663072" y="854279"/>
                    </a:cubicBezTo>
                    <a:cubicBezTo>
                      <a:pt x="673794" y="845715"/>
                      <a:pt x="685945" y="839292"/>
                      <a:pt x="698812" y="832869"/>
                    </a:cubicBezTo>
                    <a:cubicBezTo>
                      <a:pt x="712393" y="827160"/>
                      <a:pt x="725975" y="823592"/>
                      <a:pt x="739556" y="820737"/>
                    </a:cubicBezTo>
                    <a:close/>
                    <a:moveTo>
                      <a:pt x="15732" y="469900"/>
                    </a:moveTo>
                    <a:cubicBezTo>
                      <a:pt x="15732" y="469900"/>
                      <a:pt x="15732" y="469900"/>
                      <a:pt x="1081231" y="469900"/>
                    </a:cubicBezTo>
                    <a:cubicBezTo>
                      <a:pt x="1089812" y="469900"/>
                      <a:pt x="1096963" y="476915"/>
                      <a:pt x="1096963" y="485332"/>
                    </a:cubicBezTo>
                    <a:cubicBezTo>
                      <a:pt x="1096963" y="493048"/>
                      <a:pt x="1089812" y="500063"/>
                      <a:pt x="1081231" y="500063"/>
                    </a:cubicBezTo>
                    <a:cubicBezTo>
                      <a:pt x="1081231" y="500063"/>
                      <a:pt x="1081231" y="500063"/>
                      <a:pt x="15732" y="500063"/>
                    </a:cubicBezTo>
                    <a:cubicBezTo>
                      <a:pt x="7151" y="500063"/>
                      <a:pt x="0" y="493048"/>
                      <a:pt x="0" y="485332"/>
                    </a:cubicBezTo>
                    <a:cubicBezTo>
                      <a:pt x="0" y="476915"/>
                      <a:pt x="7151" y="469900"/>
                      <a:pt x="15732" y="469900"/>
                    </a:cubicBezTo>
                    <a:close/>
                    <a:moveTo>
                      <a:pt x="15732" y="352425"/>
                    </a:moveTo>
                    <a:cubicBezTo>
                      <a:pt x="15732" y="352425"/>
                      <a:pt x="15732" y="352425"/>
                      <a:pt x="1081231" y="352425"/>
                    </a:cubicBezTo>
                    <a:cubicBezTo>
                      <a:pt x="1089812" y="352425"/>
                      <a:pt x="1096963" y="359440"/>
                      <a:pt x="1096963" y="367857"/>
                    </a:cubicBezTo>
                    <a:cubicBezTo>
                      <a:pt x="1096963" y="375573"/>
                      <a:pt x="1089812" y="382588"/>
                      <a:pt x="1081231" y="382588"/>
                    </a:cubicBezTo>
                    <a:cubicBezTo>
                      <a:pt x="1081231" y="382588"/>
                      <a:pt x="1081231" y="382588"/>
                      <a:pt x="15732" y="382588"/>
                    </a:cubicBezTo>
                    <a:cubicBezTo>
                      <a:pt x="7151" y="382588"/>
                      <a:pt x="0" y="375573"/>
                      <a:pt x="0" y="367857"/>
                    </a:cubicBezTo>
                    <a:cubicBezTo>
                      <a:pt x="0" y="359440"/>
                      <a:pt x="7151" y="352425"/>
                      <a:pt x="15732" y="352425"/>
                    </a:cubicBezTo>
                    <a:close/>
                    <a:moveTo>
                      <a:pt x="15732" y="234950"/>
                    </a:moveTo>
                    <a:cubicBezTo>
                      <a:pt x="15732" y="234950"/>
                      <a:pt x="15732" y="234950"/>
                      <a:pt x="1081231" y="234950"/>
                    </a:cubicBezTo>
                    <a:cubicBezTo>
                      <a:pt x="1089812" y="234950"/>
                      <a:pt x="1096963" y="242334"/>
                      <a:pt x="1096963" y="251194"/>
                    </a:cubicBezTo>
                    <a:cubicBezTo>
                      <a:pt x="1096963" y="259316"/>
                      <a:pt x="1089812" y="266700"/>
                      <a:pt x="1081231" y="266700"/>
                    </a:cubicBezTo>
                    <a:cubicBezTo>
                      <a:pt x="1081231" y="266700"/>
                      <a:pt x="1081231" y="266700"/>
                      <a:pt x="15732" y="266700"/>
                    </a:cubicBezTo>
                    <a:cubicBezTo>
                      <a:pt x="7151" y="266700"/>
                      <a:pt x="0" y="259316"/>
                      <a:pt x="0" y="251194"/>
                    </a:cubicBezTo>
                    <a:cubicBezTo>
                      <a:pt x="0" y="242334"/>
                      <a:pt x="7151" y="234950"/>
                      <a:pt x="15732" y="234950"/>
                    </a:cubicBezTo>
                    <a:close/>
                    <a:moveTo>
                      <a:pt x="15732" y="117475"/>
                    </a:moveTo>
                    <a:cubicBezTo>
                      <a:pt x="15732" y="117475"/>
                      <a:pt x="15732" y="117475"/>
                      <a:pt x="1081231" y="117475"/>
                    </a:cubicBezTo>
                    <a:cubicBezTo>
                      <a:pt x="1089812" y="117475"/>
                      <a:pt x="1096963" y="125624"/>
                      <a:pt x="1096963" y="134514"/>
                    </a:cubicBezTo>
                    <a:cubicBezTo>
                      <a:pt x="1096963" y="143404"/>
                      <a:pt x="1089812" y="150813"/>
                      <a:pt x="1081231" y="150813"/>
                    </a:cubicBezTo>
                    <a:cubicBezTo>
                      <a:pt x="1081231" y="150813"/>
                      <a:pt x="1081231" y="150813"/>
                      <a:pt x="15732" y="150813"/>
                    </a:cubicBezTo>
                    <a:cubicBezTo>
                      <a:pt x="7151" y="150813"/>
                      <a:pt x="0" y="143404"/>
                      <a:pt x="0" y="134514"/>
                    </a:cubicBezTo>
                    <a:cubicBezTo>
                      <a:pt x="0" y="125624"/>
                      <a:pt x="7151" y="117475"/>
                      <a:pt x="15732" y="117475"/>
                    </a:cubicBezTo>
                    <a:close/>
                    <a:moveTo>
                      <a:pt x="15732" y="0"/>
                    </a:moveTo>
                    <a:cubicBezTo>
                      <a:pt x="15732" y="0"/>
                      <a:pt x="15732" y="0"/>
                      <a:pt x="1081231" y="0"/>
                    </a:cubicBezTo>
                    <a:cubicBezTo>
                      <a:pt x="1089812" y="0"/>
                      <a:pt x="1096963" y="8149"/>
                      <a:pt x="1096963" y="17039"/>
                    </a:cubicBezTo>
                    <a:cubicBezTo>
                      <a:pt x="1096963" y="25929"/>
                      <a:pt x="1089812" y="33338"/>
                      <a:pt x="1081231" y="33338"/>
                    </a:cubicBezTo>
                    <a:cubicBezTo>
                      <a:pt x="1081231" y="33338"/>
                      <a:pt x="1081231" y="33338"/>
                      <a:pt x="15732" y="33338"/>
                    </a:cubicBezTo>
                    <a:cubicBezTo>
                      <a:pt x="7151" y="33338"/>
                      <a:pt x="0" y="25929"/>
                      <a:pt x="0" y="17039"/>
                    </a:cubicBezTo>
                    <a:cubicBezTo>
                      <a:pt x="0" y="8149"/>
                      <a:pt x="7151" y="0"/>
                      <a:pt x="15732" y="0"/>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40" name="Group 39"/>
          <p:cNvGrpSpPr>
            <a:grpSpLocks noChangeAspect="1"/>
          </p:cNvGrpSpPr>
          <p:nvPr/>
        </p:nvGrpSpPr>
        <p:grpSpPr>
          <a:xfrm>
            <a:off x="8320492" y="3732683"/>
            <a:ext cx="362912" cy="362562"/>
            <a:chOff x="6464300" y="2606675"/>
            <a:chExt cx="1646238" cy="1644650"/>
          </a:xfrm>
        </p:grpSpPr>
        <p:sp>
          <p:nvSpPr>
            <p:cNvPr id="4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729414" y="2881313"/>
              <a:ext cx="1122265" cy="1125538"/>
              <a:chOff x="6729414" y="2881313"/>
              <a:chExt cx="1122265" cy="1125538"/>
            </a:xfrm>
          </p:grpSpPr>
          <p:sp>
            <p:nvSpPr>
              <p:cNvPr id="43" name="Freeform 42"/>
              <p:cNvSpPr>
                <a:spLocks/>
              </p:cNvSpPr>
              <p:nvPr/>
            </p:nvSpPr>
            <p:spPr bwMode="auto">
              <a:xfrm>
                <a:off x="7235824" y="2881313"/>
                <a:ext cx="528638" cy="582613"/>
              </a:xfrm>
              <a:custGeom>
                <a:avLst/>
                <a:gdLst>
                  <a:gd name="connsiteX0" fmla="*/ 514350 w 528638"/>
                  <a:gd name="connsiteY0" fmla="*/ 484187 h 582613"/>
                  <a:gd name="connsiteX1" fmla="*/ 390525 w 528638"/>
                  <a:gd name="connsiteY1" fmla="*/ 579437 h 582613"/>
                  <a:gd name="connsiteX2" fmla="*/ 423641 w 528638"/>
                  <a:gd name="connsiteY2" fmla="*/ 509066 h 582613"/>
                  <a:gd name="connsiteX3" fmla="*/ 514350 w 528638"/>
                  <a:gd name="connsiteY3" fmla="*/ 484187 h 582613"/>
                  <a:gd name="connsiteX4" fmla="*/ 198438 w 528638"/>
                  <a:gd name="connsiteY4" fmla="*/ 425450 h 582613"/>
                  <a:gd name="connsiteX5" fmla="*/ 266990 w 528638"/>
                  <a:gd name="connsiteY5" fmla="*/ 475457 h 582613"/>
                  <a:gd name="connsiteX6" fmla="*/ 390526 w 528638"/>
                  <a:gd name="connsiteY6" fmla="*/ 510461 h 582613"/>
                  <a:gd name="connsiteX7" fmla="*/ 352680 w 528638"/>
                  <a:gd name="connsiteY7" fmla="*/ 582613 h 582613"/>
                  <a:gd name="connsiteX8" fmla="*/ 198438 w 528638"/>
                  <a:gd name="connsiteY8" fmla="*/ 425450 h 582613"/>
                  <a:gd name="connsiteX9" fmla="*/ 382588 w 528638"/>
                  <a:gd name="connsiteY9" fmla="*/ 254000 h 582613"/>
                  <a:gd name="connsiteX10" fmla="*/ 528638 w 528638"/>
                  <a:gd name="connsiteY10" fmla="*/ 417126 h 582613"/>
                  <a:gd name="connsiteX11" fmla="*/ 526480 w 528638"/>
                  <a:gd name="connsiteY11" fmla="*/ 443483 h 582613"/>
                  <a:gd name="connsiteX12" fmla="*/ 432231 w 528638"/>
                  <a:gd name="connsiteY12" fmla="*/ 476250 h 582613"/>
                  <a:gd name="connsiteX13" fmla="*/ 382588 w 528638"/>
                  <a:gd name="connsiteY13" fmla="*/ 254000 h 582613"/>
                  <a:gd name="connsiteX14" fmla="*/ 342906 w 528638"/>
                  <a:gd name="connsiteY14" fmla="*/ 254000 h 582613"/>
                  <a:gd name="connsiteX15" fmla="*/ 399280 w 528638"/>
                  <a:gd name="connsiteY15" fmla="*/ 479425 h 582613"/>
                  <a:gd name="connsiteX16" fmla="*/ 282964 w 528638"/>
                  <a:gd name="connsiteY16" fmla="*/ 448037 h 582613"/>
                  <a:gd name="connsiteX17" fmla="*/ 201613 w 528638"/>
                  <a:gd name="connsiteY17" fmla="*/ 384547 h 582613"/>
                  <a:gd name="connsiteX18" fmla="*/ 342906 w 528638"/>
                  <a:gd name="connsiteY18" fmla="*/ 254000 h 582613"/>
                  <a:gd name="connsiteX19" fmla="*/ 63445 w 528638"/>
                  <a:gd name="connsiteY19" fmla="*/ 139700 h 582613"/>
                  <a:gd name="connsiteX20" fmla="*/ 144463 w 528638"/>
                  <a:gd name="connsiteY20" fmla="*/ 258046 h 582613"/>
                  <a:gd name="connsiteX21" fmla="*/ 128828 w 528638"/>
                  <a:gd name="connsiteY21" fmla="*/ 258763 h 582613"/>
                  <a:gd name="connsiteX22" fmla="*/ 22225 w 528638"/>
                  <a:gd name="connsiteY22" fmla="*/ 201383 h 582613"/>
                  <a:gd name="connsiteX23" fmla="*/ 63445 w 528638"/>
                  <a:gd name="connsiteY23" fmla="*/ 139700 h 582613"/>
                  <a:gd name="connsiteX24" fmla="*/ 194334 w 528638"/>
                  <a:gd name="connsiteY24" fmla="*/ 90557 h 582613"/>
                  <a:gd name="connsiteX25" fmla="*/ 255198 w 528638"/>
                  <a:gd name="connsiteY25" fmla="*/ 98609 h 582613"/>
                  <a:gd name="connsiteX26" fmla="*/ 258763 w 528638"/>
                  <a:gd name="connsiteY26" fmla="*/ 129388 h 582613"/>
                  <a:gd name="connsiteX27" fmla="*/ 185321 w 528638"/>
                  <a:gd name="connsiteY27" fmla="*/ 246063 h 582613"/>
                  <a:gd name="connsiteX28" fmla="*/ 90488 w 528638"/>
                  <a:gd name="connsiteY28" fmla="*/ 117936 h 582613"/>
                  <a:gd name="connsiteX29" fmla="*/ 159652 w 528638"/>
                  <a:gd name="connsiteY29" fmla="*/ 92883 h 582613"/>
                  <a:gd name="connsiteX30" fmla="*/ 194334 w 528638"/>
                  <a:gd name="connsiteY30" fmla="*/ 90557 h 582613"/>
                  <a:gd name="connsiteX31" fmla="*/ 65088 w 528638"/>
                  <a:gd name="connsiteY31" fmla="*/ 15875 h 582613"/>
                  <a:gd name="connsiteX32" fmla="*/ 57305 w 528638"/>
                  <a:gd name="connsiteY32" fmla="*/ 102268 h 582613"/>
                  <a:gd name="connsiteX33" fmla="*/ 4952 w 528638"/>
                  <a:gd name="connsiteY33" fmla="*/ 165100 h 582613"/>
                  <a:gd name="connsiteX34" fmla="*/ 0 w 528638"/>
                  <a:gd name="connsiteY34" fmla="*/ 128686 h 582613"/>
                  <a:gd name="connsiteX35" fmla="*/ 65088 w 528638"/>
                  <a:gd name="connsiteY35" fmla="*/ 15875 h 582613"/>
                  <a:gd name="connsiteX36" fmla="*/ 128096 w 528638"/>
                  <a:gd name="connsiteY36" fmla="*/ 0 h 582613"/>
                  <a:gd name="connsiteX37" fmla="*/ 239713 w 528638"/>
                  <a:gd name="connsiteY37" fmla="*/ 62794 h 582613"/>
                  <a:gd name="connsiteX38" fmla="*/ 155285 w 528638"/>
                  <a:gd name="connsiteY38" fmla="*/ 61383 h 582613"/>
                  <a:gd name="connsiteX39" fmla="*/ 87313 w 528638"/>
                  <a:gd name="connsiteY39" fmla="*/ 82550 h 582613"/>
                  <a:gd name="connsiteX40" fmla="*/ 98761 w 528638"/>
                  <a:gd name="connsiteY40" fmla="*/ 10583 h 582613"/>
                  <a:gd name="connsiteX41" fmla="*/ 100192 w 528638"/>
                  <a:gd name="connsiteY41" fmla="*/ 3528 h 582613"/>
                  <a:gd name="connsiteX42" fmla="*/ 128096 w 528638"/>
                  <a:gd name="connsiteY42" fmla="*/ 0 h 5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638" h="582613">
                    <a:moveTo>
                      <a:pt x="514350" y="484187"/>
                    </a:moveTo>
                    <a:cubicBezTo>
                      <a:pt x="492033" y="533945"/>
                      <a:pt x="445959" y="570196"/>
                      <a:pt x="390525" y="579437"/>
                    </a:cubicBezTo>
                    <a:cubicBezTo>
                      <a:pt x="401324" y="560956"/>
                      <a:pt x="414282" y="536788"/>
                      <a:pt x="423641" y="509066"/>
                    </a:cubicBezTo>
                    <a:cubicBezTo>
                      <a:pt x="451718" y="506223"/>
                      <a:pt x="481954" y="498404"/>
                      <a:pt x="514350" y="484187"/>
                    </a:cubicBezTo>
                    <a:close/>
                    <a:moveTo>
                      <a:pt x="198438" y="425450"/>
                    </a:moveTo>
                    <a:cubicBezTo>
                      <a:pt x="216290" y="441881"/>
                      <a:pt x="239141" y="460455"/>
                      <a:pt x="266990" y="475457"/>
                    </a:cubicBezTo>
                    <a:cubicBezTo>
                      <a:pt x="299124" y="493316"/>
                      <a:pt x="341255" y="509032"/>
                      <a:pt x="390526" y="510461"/>
                    </a:cubicBezTo>
                    <a:cubicBezTo>
                      <a:pt x="378387" y="541894"/>
                      <a:pt x="363391" y="566897"/>
                      <a:pt x="352680" y="582613"/>
                    </a:cubicBezTo>
                    <a:cubicBezTo>
                      <a:pt x="269132" y="576898"/>
                      <a:pt x="202723" y="509747"/>
                      <a:pt x="198438" y="425450"/>
                    </a:cubicBezTo>
                    <a:close/>
                    <a:moveTo>
                      <a:pt x="382588" y="254000"/>
                    </a:moveTo>
                    <a:cubicBezTo>
                      <a:pt x="465326" y="263973"/>
                      <a:pt x="528638" y="333070"/>
                      <a:pt x="528638" y="417126"/>
                    </a:cubicBezTo>
                    <a:cubicBezTo>
                      <a:pt x="528638" y="426386"/>
                      <a:pt x="527919" y="434934"/>
                      <a:pt x="526480" y="443483"/>
                    </a:cubicBezTo>
                    <a:cubicBezTo>
                      <a:pt x="494824" y="460579"/>
                      <a:pt x="463887" y="471264"/>
                      <a:pt x="432231" y="476250"/>
                    </a:cubicBezTo>
                    <a:cubicBezTo>
                      <a:pt x="445901" y="416414"/>
                      <a:pt x="443742" y="335207"/>
                      <a:pt x="382588" y="254000"/>
                    </a:cubicBezTo>
                    <a:close/>
                    <a:moveTo>
                      <a:pt x="342906" y="254000"/>
                    </a:moveTo>
                    <a:cubicBezTo>
                      <a:pt x="401421" y="321057"/>
                      <a:pt x="420688" y="397388"/>
                      <a:pt x="399280" y="479425"/>
                    </a:cubicBezTo>
                    <a:cubicBezTo>
                      <a:pt x="360032" y="479425"/>
                      <a:pt x="320784" y="469438"/>
                      <a:pt x="282964" y="448037"/>
                    </a:cubicBezTo>
                    <a:cubicBezTo>
                      <a:pt x="245856" y="428062"/>
                      <a:pt x="218026" y="402381"/>
                      <a:pt x="201613" y="384547"/>
                    </a:cubicBezTo>
                    <a:cubicBezTo>
                      <a:pt x="215172" y="315350"/>
                      <a:pt x="272260" y="262561"/>
                      <a:pt x="342906" y="254000"/>
                    </a:cubicBezTo>
                    <a:close/>
                    <a:moveTo>
                      <a:pt x="63445" y="139700"/>
                    </a:moveTo>
                    <a:cubicBezTo>
                      <a:pt x="72683" y="179148"/>
                      <a:pt x="95425" y="222901"/>
                      <a:pt x="144463" y="258046"/>
                    </a:cubicBezTo>
                    <a:cubicBezTo>
                      <a:pt x="139488" y="258763"/>
                      <a:pt x="134513" y="258763"/>
                      <a:pt x="128828" y="258763"/>
                    </a:cubicBezTo>
                    <a:cubicBezTo>
                      <a:pt x="84765" y="258763"/>
                      <a:pt x="44967" y="236528"/>
                      <a:pt x="22225" y="201383"/>
                    </a:cubicBezTo>
                    <a:cubicBezTo>
                      <a:pt x="32885" y="176997"/>
                      <a:pt x="46388" y="156197"/>
                      <a:pt x="63445" y="139700"/>
                    </a:cubicBezTo>
                    <a:close/>
                    <a:moveTo>
                      <a:pt x="194334" y="90557"/>
                    </a:moveTo>
                    <a:cubicBezTo>
                      <a:pt x="226855" y="90825"/>
                      <a:pt x="251455" y="97536"/>
                      <a:pt x="255198" y="98609"/>
                    </a:cubicBezTo>
                    <a:cubicBezTo>
                      <a:pt x="257337" y="108630"/>
                      <a:pt x="258763" y="118651"/>
                      <a:pt x="258763" y="129388"/>
                    </a:cubicBezTo>
                    <a:cubicBezTo>
                      <a:pt x="258763" y="180926"/>
                      <a:pt x="228816" y="225305"/>
                      <a:pt x="185321" y="246063"/>
                    </a:cubicBezTo>
                    <a:cubicBezTo>
                      <a:pt x="131130" y="217431"/>
                      <a:pt x="99757" y="173768"/>
                      <a:pt x="90488" y="117936"/>
                    </a:cubicBezTo>
                    <a:cubicBezTo>
                      <a:pt x="110453" y="105051"/>
                      <a:pt x="133270" y="96462"/>
                      <a:pt x="159652" y="92883"/>
                    </a:cubicBezTo>
                    <a:cubicBezTo>
                      <a:pt x="171773" y="91093"/>
                      <a:pt x="183494" y="90467"/>
                      <a:pt x="194334" y="90557"/>
                    </a:cubicBezTo>
                    <a:close/>
                    <a:moveTo>
                      <a:pt x="65088" y="15875"/>
                    </a:moveTo>
                    <a:cubicBezTo>
                      <a:pt x="60135" y="34439"/>
                      <a:pt x="54476" y="65855"/>
                      <a:pt x="57305" y="102268"/>
                    </a:cubicBezTo>
                    <a:cubicBezTo>
                      <a:pt x="38204" y="117976"/>
                      <a:pt x="19809" y="137968"/>
                      <a:pt x="4952" y="165100"/>
                    </a:cubicBezTo>
                    <a:cubicBezTo>
                      <a:pt x="1415" y="153676"/>
                      <a:pt x="0" y="140824"/>
                      <a:pt x="0" y="128686"/>
                    </a:cubicBezTo>
                    <a:cubicBezTo>
                      <a:pt x="0" y="80134"/>
                      <a:pt x="26176" y="38009"/>
                      <a:pt x="65088" y="15875"/>
                    </a:cubicBezTo>
                    <a:close/>
                    <a:moveTo>
                      <a:pt x="128096" y="0"/>
                    </a:moveTo>
                    <a:cubicBezTo>
                      <a:pt x="176034" y="0"/>
                      <a:pt x="217533" y="25400"/>
                      <a:pt x="239713" y="62794"/>
                    </a:cubicBezTo>
                    <a:cubicBezTo>
                      <a:pt x="219679" y="59267"/>
                      <a:pt x="188913" y="56444"/>
                      <a:pt x="155285" y="61383"/>
                    </a:cubicBezTo>
                    <a:cubicBezTo>
                      <a:pt x="134535" y="64205"/>
                      <a:pt x="110209" y="70555"/>
                      <a:pt x="87313" y="82550"/>
                    </a:cubicBezTo>
                    <a:cubicBezTo>
                      <a:pt x="87313" y="41628"/>
                      <a:pt x="98761" y="10583"/>
                      <a:pt x="98761" y="10583"/>
                    </a:cubicBezTo>
                    <a:cubicBezTo>
                      <a:pt x="100192" y="7761"/>
                      <a:pt x="100192" y="5644"/>
                      <a:pt x="100192" y="3528"/>
                    </a:cubicBezTo>
                    <a:cubicBezTo>
                      <a:pt x="108778" y="1411"/>
                      <a:pt x="118794" y="0"/>
                      <a:pt x="128096"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4" name="Freeform 43"/>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45" name="bcgIcons_Car2">
            <a:extLst>
              <a:ext uri="{FF2B5EF4-FFF2-40B4-BE49-F238E27FC236}">
                <a16:creationId xmlns:a16="http://schemas.microsoft.com/office/drawing/2014/main" id="{BA20FD7A-6292-408B-996A-C1A7AD26CE66}"/>
              </a:ext>
            </a:extLst>
          </p:cNvPr>
          <p:cNvGrpSpPr>
            <a:grpSpLocks noChangeAspect="1"/>
          </p:cNvGrpSpPr>
          <p:nvPr/>
        </p:nvGrpSpPr>
        <p:grpSpPr bwMode="auto">
          <a:xfrm>
            <a:off x="5016572" y="4953396"/>
            <a:ext cx="362226" cy="362562"/>
            <a:chOff x="1682" y="0"/>
            <a:chExt cx="4316" cy="4320"/>
          </a:xfrm>
        </p:grpSpPr>
        <p:sp>
          <p:nvSpPr>
            <p:cNvPr id="46" name="AutoShape 8">
              <a:extLst>
                <a:ext uri="{FF2B5EF4-FFF2-40B4-BE49-F238E27FC236}">
                  <a16:creationId xmlns:a16="http://schemas.microsoft.com/office/drawing/2014/main" id="{15C9F521-64D2-482B-B844-69F0ACAE566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F710E0D2-3E7C-489C-ABE5-CCC38D4793D7}"/>
                </a:ext>
              </a:extLst>
            </p:cNvPr>
            <p:cNvSpPr>
              <a:spLocks noEditPoints="1"/>
            </p:cNvSpPr>
            <p:nvPr/>
          </p:nvSpPr>
          <p:spPr bwMode="auto">
            <a:xfrm>
              <a:off x="2454" y="1584"/>
              <a:ext cx="2551" cy="1123"/>
            </a:xfrm>
            <a:custGeom>
              <a:avLst/>
              <a:gdLst>
                <a:gd name="T0" fmla="*/ 577 w 1362"/>
                <a:gd name="T1" fmla="*/ 220 h 599"/>
                <a:gd name="T2" fmla="*/ 245 w 1362"/>
                <a:gd name="T3" fmla="*/ 219 h 599"/>
                <a:gd name="T4" fmla="*/ 358 w 1362"/>
                <a:gd name="T5" fmla="*/ 41 h 599"/>
                <a:gd name="T6" fmla="*/ 554 w 1362"/>
                <a:gd name="T7" fmla="*/ 3 h 599"/>
                <a:gd name="T8" fmla="*/ 585 w 1362"/>
                <a:gd name="T9" fmla="*/ 211 h 599"/>
                <a:gd name="T10" fmla="*/ 577 w 1362"/>
                <a:gd name="T11" fmla="*/ 220 h 599"/>
                <a:gd name="T12" fmla="*/ 1096 w 1362"/>
                <a:gd name="T13" fmla="*/ 209 h 599"/>
                <a:gd name="T14" fmla="*/ 983 w 1362"/>
                <a:gd name="T15" fmla="*/ 46 h 599"/>
                <a:gd name="T16" fmla="*/ 607 w 1362"/>
                <a:gd name="T17" fmla="*/ 3 h 599"/>
                <a:gd name="T18" fmla="*/ 636 w 1362"/>
                <a:gd name="T19" fmla="*/ 213 h 599"/>
                <a:gd name="T20" fmla="*/ 644 w 1362"/>
                <a:gd name="T21" fmla="*/ 220 h 599"/>
                <a:gd name="T22" fmla="*/ 1084 w 1362"/>
                <a:gd name="T23" fmla="*/ 220 h 599"/>
                <a:gd name="T24" fmla="*/ 1096 w 1362"/>
                <a:gd name="T25" fmla="*/ 209 h 599"/>
                <a:gd name="T26" fmla="*/ 102 w 1362"/>
                <a:gd name="T27" fmla="*/ 395 h 599"/>
                <a:gd name="T28" fmla="*/ 0 w 1362"/>
                <a:gd name="T29" fmla="*/ 497 h 599"/>
                <a:gd name="T30" fmla="*/ 102 w 1362"/>
                <a:gd name="T31" fmla="*/ 599 h 599"/>
                <a:gd name="T32" fmla="*/ 204 w 1362"/>
                <a:gd name="T33" fmla="*/ 497 h 599"/>
                <a:gd name="T34" fmla="*/ 102 w 1362"/>
                <a:gd name="T35" fmla="*/ 395 h 599"/>
                <a:gd name="T36" fmla="*/ 1260 w 1362"/>
                <a:gd name="T37" fmla="*/ 395 h 599"/>
                <a:gd name="T38" fmla="*/ 1158 w 1362"/>
                <a:gd name="T39" fmla="*/ 497 h 599"/>
                <a:gd name="T40" fmla="*/ 1260 w 1362"/>
                <a:gd name="T41" fmla="*/ 599 h 599"/>
                <a:gd name="T42" fmla="*/ 1362 w 1362"/>
                <a:gd name="T43" fmla="*/ 497 h 599"/>
                <a:gd name="T44" fmla="*/ 1260 w 1362"/>
                <a:gd name="T45" fmla="*/ 39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2" h="599">
                  <a:moveTo>
                    <a:pt x="577" y="220"/>
                  </a:moveTo>
                  <a:cubicBezTo>
                    <a:pt x="245" y="219"/>
                    <a:pt x="245" y="219"/>
                    <a:pt x="245" y="219"/>
                  </a:cubicBezTo>
                  <a:cubicBezTo>
                    <a:pt x="241" y="219"/>
                    <a:pt x="295" y="68"/>
                    <a:pt x="358" y="41"/>
                  </a:cubicBezTo>
                  <a:cubicBezTo>
                    <a:pt x="420" y="15"/>
                    <a:pt x="446" y="3"/>
                    <a:pt x="554" y="3"/>
                  </a:cubicBezTo>
                  <a:cubicBezTo>
                    <a:pt x="585" y="211"/>
                    <a:pt x="585" y="211"/>
                    <a:pt x="585" y="211"/>
                  </a:cubicBezTo>
                  <a:cubicBezTo>
                    <a:pt x="585" y="215"/>
                    <a:pt x="582" y="220"/>
                    <a:pt x="577" y="220"/>
                  </a:cubicBezTo>
                  <a:close/>
                  <a:moveTo>
                    <a:pt x="1096" y="209"/>
                  </a:moveTo>
                  <a:cubicBezTo>
                    <a:pt x="983" y="46"/>
                    <a:pt x="983" y="46"/>
                    <a:pt x="983" y="46"/>
                  </a:cubicBezTo>
                  <a:cubicBezTo>
                    <a:pt x="949" y="0"/>
                    <a:pt x="882" y="3"/>
                    <a:pt x="607" y="3"/>
                  </a:cubicBezTo>
                  <a:cubicBezTo>
                    <a:pt x="606" y="18"/>
                    <a:pt x="636" y="213"/>
                    <a:pt x="636" y="213"/>
                  </a:cubicBezTo>
                  <a:cubicBezTo>
                    <a:pt x="637" y="217"/>
                    <a:pt x="640" y="220"/>
                    <a:pt x="644" y="220"/>
                  </a:cubicBezTo>
                  <a:cubicBezTo>
                    <a:pt x="1084" y="220"/>
                    <a:pt x="1084" y="220"/>
                    <a:pt x="1084" y="220"/>
                  </a:cubicBezTo>
                  <a:cubicBezTo>
                    <a:pt x="1089" y="220"/>
                    <a:pt x="1099" y="213"/>
                    <a:pt x="1096" y="209"/>
                  </a:cubicBezTo>
                  <a:close/>
                  <a:moveTo>
                    <a:pt x="102" y="395"/>
                  </a:moveTo>
                  <a:cubicBezTo>
                    <a:pt x="46" y="395"/>
                    <a:pt x="0" y="441"/>
                    <a:pt x="0" y="497"/>
                  </a:cubicBezTo>
                  <a:cubicBezTo>
                    <a:pt x="0" y="553"/>
                    <a:pt x="46" y="599"/>
                    <a:pt x="102" y="599"/>
                  </a:cubicBezTo>
                  <a:cubicBezTo>
                    <a:pt x="158" y="599"/>
                    <a:pt x="204" y="553"/>
                    <a:pt x="204" y="497"/>
                  </a:cubicBezTo>
                  <a:cubicBezTo>
                    <a:pt x="204" y="441"/>
                    <a:pt x="158" y="395"/>
                    <a:pt x="102" y="395"/>
                  </a:cubicBezTo>
                  <a:close/>
                  <a:moveTo>
                    <a:pt x="1260" y="395"/>
                  </a:moveTo>
                  <a:cubicBezTo>
                    <a:pt x="1204" y="395"/>
                    <a:pt x="1158" y="441"/>
                    <a:pt x="1158" y="497"/>
                  </a:cubicBezTo>
                  <a:cubicBezTo>
                    <a:pt x="1158" y="553"/>
                    <a:pt x="1204" y="599"/>
                    <a:pt x="1260" y="599"/>
                  </a:cubicBezTo>
                  <a:cubicBezTo>
                    <a:pt x="1316" y="599"/>
                    <a:pt x="1362" y="553"/>
                    <a:pt x="1362" y="497"/>
                  </a:cubicBezTo>
                  <a:cubicBezTo>
                    <a:pt x="1362" y="441"/>
                    <a:pt x="1316" y="395"/>
                    <a:pt x="1260" y="395"/>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769F830A-5DE1-41DD-936E-970E5F9E3A26}"/>
                </a:ext>
              </a:extLst>
            </p:cNvPr>
            <p:cNvSpPr>
              <a:spLocks noEditPoints="1"/>
            </p:cNvSpPr>
            <p:nvPr/>
          </p:nvSpPr>
          <p:spPr bwMode="auto">
            <a:xfrm>
              <a:off x="1854" y="1382"/>
              <a:ext cx="3972" cy="1524"/>
            </a:xfrm>
            <a:custGeom>
              <a:avLst/>
              <a:gdLst>
                <a:gd name="T0" fmla="*/ 674 w 2120"/>
                <a:gd name="T1" fmla="*/ 622 h 813"/>
                <a:gd name="T2" fmla="*/ 1328 w 2120"/>
                <a:gd name="T3" fmla="*/ 625 h 813"/>
                <a:gd name="T4" fmla="*/ 1336 w 2120"/>
                <a:gd name="T5" fmla="*/ 669 h 813"/>
                <a:gd name="T6" fmla="*/ 667 w 2120"/>
                <a:gd name="T7" fmla="*/ 666 h 813"/>
                <a:gd name="T8" fmla="*/ 674 w 2120"/>
                <a:gd name="T9" fmla="*/ 622 h 813"/>
                <a:gd name="T10" fmla="*/ 1949 w 2120"/>
                <a:gd name="T11" fmla="*/ 314 h 813"/>
                <a:gd name="T12" fmla="*/ 1674 w 2120"/>
                <a:gd name="T13" fmla="*/ 293 h 813"/>
                <a:gd name="T14" fmla="*/ 1553 w 2120"/>
                <a:gd name="T15" fmla="*/ 284 h 813"/>
                <a:gd name="T16" fmla="*/ 1551 w 2120"/>
                <a:gd name="T17" fmla="*/ 284 h 813"/>
                <a:gd name="T18" fmla="*/ 1459 w 2120"/>
                <a:gd name="T19" fmla="*/ 190 h 813"/>
                <a:gd name="T20" fmla="*/ 1211 w 2120"/>
                <a:gd name="T21" fmla="*/ 10 h 813"/>
                <a:gd name="T22" fmla="*/ 658 w 2120"/>
                <a:gd name="T23" fmla="*/ 53 h 813"/>
                <a:gd name="T24" fmla="*/ 430 w 2120"/>
                <a:gd name="T25" fmla="*/ 289 h 813"/>
                <a:gd name="T26" fmla="*/ 146 w 2120"/>
                <a:gd name="T27" fmla="*/ 290 h 813"/>
                <a:gd name="T28" fmla="*/ 41 w 2120"/>
                <a:gd name="T29" fmla="*/ 445 h 813"/>
                <a:gd name="T30" fmla="*/ 1 w 2120"/>
                <a:gd name="T31" fmla="*/ 588 h 813"/>
                <a:gd name="T32" fmla="*/ 0 w 2120"/>
                <a:gd name="T33" fmla="*/ 594 h 813"/>
                <a:gd name="T34" fmla="*/ 75 w 2120"/>
                <a:gd name="T35" fmla="*/ 664 h 813"/>
                <a:gd name="T36" fmla="*/ 177 w 2120"/>
                <a:gd name="T37" fmla="*/ 664 h 813"/>
                <a:gd name="T38" fmla="*/ 170 w 2120"/>
                <a:gd name="T39" fmla="*/ 620 h 813"/>
                <a:gd name="T40" fmla="*/ 75 w 2120"/>
                <a:gd name="T41" fmla="*/ 620 h 813"/>
                <a:gd name="T42" fmla="*/ 45 w 2120"/>
                <a:gd name="T43" fmla="*/ 594 h 813"/>
                <a:gd name="T44" fmla="*/ 81 w 2120"/>
                <a:gd name="T45" fmla="*/ 464 h 813"/>
                <a:gd name="T46" fmla="*/ 146 w 2120"/>
                <a:gd name="T47" fmla="*/ 334 h 813"/>
                <a:gd name="T48" fmla="*/ 443 w 2120"/>
                <a:gd name="T49" fmla="*/ 333 h 813"/>
                <a:gd name="T50" fmla="*/ 462 w 2120"/>
                <a:gd name="T51" fmla="*/ 322 h 813"/>
                <a:gd name="T52" fmla="*/ 1210 w 2120"/>
                <a:gd name="T53" fmla="*/ 54 h 813"/>
                <a:gd name="T54" fmla="*/ 1422 w 2120"/>
                <a:gd name="T55" fmla="*/ 213 h 813"/>
                <a:gd name="T56" fmla="*/ 1546 w 2120"/>
                <a:gd name="T57" fmla="*/ 328 h 813"/>
                <a:gd name="T58" fmla="*/ 1672 w 2120"/>
                <a:gd name="T59" fmla="*/ 337 h 813"/>
                <a:gd name="T60" fmla="*/ 1925 w 2120"/>
                <a:gd name="T61" fmla="*/ 356 h 813"/>
                <a:gd name="T62" fmla="*/ 2075 w 2120"/>
                <a:gd name="T63" fmla="*/ 384 h 813"/>
                <a:gd name="T64" fmla="*/ 1959 w 2120"/>
                <a:gd name="T65" fmla="*/ 627 h 813"/>
                <a:gd name="T66" fmla="*/ 1831 w 2120"/>
                <a:gd name="T67" fmla="*/ 627 h 813"/>
                <a:gd name="T68" fmla="*/ 1823 w 2120"/>
                <a:gd name="T69" fmla="*/ 671 h 813"/>
                <a:gd name="T70" fmla="*/ 1968 w 2120"/>
                <a:gd name="T71" fmla="*/ 671 h 813"/>
                <a:gd name="T72" fmla="*/ 2010 w 2120"/>
                <a:gd name="T73" fmla="*/ 633 h 813"/>
                <a:gd name="T74" fmla="*/ 2055 w 2120"/>
                <a:gd name="T75" fmla="*/ 560 h 813"/>
                <a:gd name="T76" fmla="*/ 2120 w 2120"/>
                <a:gd name="T77" fmla="*/ 378 h 813"/>
                <a:gd name="T78" fmla="*/ 1949 w 2120"/>
                <a:gd name="T79" fmla="*/ 314 h 813"/>
                <a:gd name="T80" fmla="*/ 630 w 2120"/>
                <a:gd name="T81" fmla="*/ 605 h 813"/>
                <a:gd name="T82" fmla="*/ 422 w 2120"/>
                <a:gd name="T83" fmla="*/ 397 h 813"/>
                <a:gd name="T84" fmla="*/ 214 w 2120"/>
                <a:gd name="T85" fmla="*/ 605 h 813"/>
                <a:gd name="T86" fmla="*/ 422 w 2120"/>
                <a:gd name="T87" fmla="*/ 813 h 813"/>
                <a:gd name="T88" fmla="*/ 630 w 2120"/>
                <a:gd name="T89" fmla="*/ 605 h 813"/>
                <a:gd name="T90" fmla="*/ 559 w 2120"/>
                <a:gd name="T91" fmla="*/ 605 h 813"/>
                <a:gd name="T92" fmla="*/ 422 w 2120"/>
                <a:gd name="T93" fmla="*/ 742 h 813"/>
                <a:gd name="T94" fmla="*/ 285 w 2120"/>
                <a:gd name="T95" fmla="*/ 605 h 813"/>
                <a:gd name="T96" fmla="*/ 422 w 2120"/>
                <a:gd name="T97" fmla="*/ 468 h 813"/>
                <a:gd name="T98" fmla="*/ 559 w 2120"/>
                <a:gd name="T99" fmla="*/ 605 h 813"/>
                <a:gd name="T100" fmla="*/ 1788 w 2120"/>
                <a:gd name="T101" fmla="*/ 605 h 813"/>
                <a:gd name="T102" fmla="*/ 1580 w 2120"/>
                <a:gd name="T103" fmla="*/ 397 h 813"/>
                <a:gd name="T104" fmla="*/ 1372 w 2120"/>
                <a:gd name="T105" fmla="*/ 605 h 813"/>
                <a:gd name="T106" fmla="*/ 1580 w 2120"/>
                <a:gd name="T107" fmla="*/ 813 h 813"/>
                <a:gd name="T108" fmla="*/ 1788 w 2120"/>
                <a:gd name="T109" fmla="*/ 605 h 813"/>
                <a:gd name="T110" fmla="*/ 1717 w 2120"/>
                <a:gd name="T111" fmla="*/ 605 h 813"/>
                <a:gd name="T112" fmla="*/ 1580 w 2120"/>
                <a:gd name="T113" fmla="*/ 742 h 813"/>
                <a:gd name="T114" fmla="*/ 1443 w 2120"/>
                <a:gd name="T115" fmla="*/ 605 h 813"/>
                <a:gd name="T116" fmla="*/ 1580 w 2120"/>
                <a:gd name="T117" fmla="*/ 468 h 813"/>
                <a:gd name="T118" fmla="*/ 1717 w 2120"/>
                <a:gd name="T119" fmla="*/ 60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0" h="813">
                  <a:moveTo>
                    <a:pt x="674" y="622"/>
                  </a:moveTo>
                  <a:cubicBezTo>
                    <a:pt x="1328" y="625"/>
                    <a:pt x="1328" y="625"/>
                    <a:pt x="1328" y="625"/>
                  </a:cubicBezTo>
                  <a:cubicBezTo>
                    <a:pt x="1330" y="640"/>
                    <a:pt x="1332" y="655"/>
                    <a:pt x="1336" y="669"/>
                  </a:cubicBezTo>
                  <a:cubicBezTo>
                    <a:pt x="667" y="666"/>
                    <a:pt x="667" y="666"/>
                    <a:pt x="667" y="666"/>
                  </a:cubicBezTo>
                  <a:cubicBezTo>
                    <a:pt x="670" y="652"/>
                    <a:pt x="673" y="637"/>
                    <a:pt x="674" y="622"/>
                  </a:cubicBezTo>
                  <a:close/>
                  <a:moveTo>
                    <a:pt x="1949" y="314"/>
                  </a:moveTo>
                  <a:cubicBezTo>
                    <a:pt x="1863" y="304"/>
                    <a:pt x="1758" y="298"/>
                    <a:pt x="1674" y="293"/>
                  </a:cubicBezTo>
                  <a:cubicBezTo>
                    <a:pt x="1617" y="290"/>
                    <a:pt x="1568" y="287"/>
                    <a:pt x="1553" y="284"/>
                  </a:cubicBezTo>
                  <a:cubicBezTo>
                    <a:pt x="1552" y="284"/>
                    <a:pt x="1552" y="284"/>
                    <a:pt x="1551" y="284"/>
                  </a:cubicBezTo>
                  <a:cubicBezTo>
                    <a:pt x="1516" y="280"/>
                    <a:pt x="1490" y="239"/>
                    <a:pt x="1459" y="190"/>
                  </a:cubicBezTo>
                  <a:cubicBezTo>
                    <a:pt x="1410" y="112"/>
                    <a:pt x="1349" y="15"/>
                    <a:pt x="1211" y="10"/>
                  </a:cubicBezTo>
                  <a:cubicBezTo>
                    <a:pt x="910" y="0"/>
                    <a:pt x="760" y="12"/>
                    <a:pt x="658" y="53"/>
                  </a:cubicBezTo>
                  <a:cubicBezTo>
                    <a:pt x="549" y="97"/>
                    <a:pt x="496" y="175"/>
                    <a:pt x="430" y="289"/>
                  </a:cubicBezTo>
                  <a:cubicBezTo>
                    <a:pt x="380" y="289"/>
                    <a:pt x="200" y="290"/>
                    <a:pt x="146" y="290"/>
                  </a:cubicBezTo>
                  <a:cubicBezTo>
                    <a:pt x="121" y="290"/>
                    <a:pt x="86" y="307"/>
                    <a:pt x="41" y="445"/>
                  </a:cubicBezTo>
                  <a:cubicBezTo>
                    <a:pt x="17" y="516"/>
                    <a:pt x="2" y="585"/>
                    <a:pt x="1" y="588"/>
                  </a:cubicBezTo>
                  <a:cubicBezTo>
                    <a:pt x="0" y="590"/>
                    <a:pt x="0" y="592"/>
                    <a:pt x="0" y="594"/>
                  </a:cubicBezTo>
                  <a:cubicBezTo>
                    <a:pt x="3" y="633"/>
                    <a:pt x="36" y="664"/>
                    <a:pt x="75" y="664"/>
                  </a:cubicBezTo>
                  <a:cubicBezTo>
                    <a:pt x="177" y="664"/>
                    <a:pt x="177" y="664"/>
                    <a:pt x="177" y="664"/>
                  </a:cubicBezTo>
                  <a:cubicBezTo>
                    <a:pt x="173" y="650"/>
                    <a:pt x="171" y="635"/>
                    <a:pt x="170" y="620"/>
                  </a:cubicBezTo>
                  <a:cubicBezTo>
                    <a:pt x="75" y="620"/>
                    <a:pt x="75" y="620"/>
                    <a:pt x="75" y="620"/>
                  </a:cubicBezTo>
                  <a:cubicBezTo>
                    <a:pt x="60" y="620"/>
                    <a:pt x="47" y="609"/>
                    <a:pt x="45" y="594"/>
                  </a:cubicBezTo>
                  <a:cubicBezTo>
                    <a:pt x="48" y="580"/>
                    <a:pt x="62" y="522"/>
                    <a:pt x="81" y="464"/>
                  </a:cubicBezTo>
                  <a:cubicBezTo>
                    <a:pt x="121" y="340"/>
                    <a:pt x="146" y="334"/>
                    <a:pt x="146" y="334"/>
                  </a:cubicBezTo>
                  <a:cubicBezTo>
                    <a:pt x="208" y="334"/>
                    <a:pt x="441" y="333"/>
                    <a:pt x="443" y="333"/>
                  </a:cubicBezTo>
                  <a:cubicBezTo>
                    <a:pt x="451" y="333"/>
                    <a:pt x="458" y="329"/>
                    <a:pt x="462" y="322"/>
                  </a:cubicBezTo>
                  <a:cubicBezTo>
                    <a:pt x="594" y="90"/>
                    <a:pt x="647" y="36"/>
                    <a:pt x="1210" y="54"/>
                  </a:cubicBezTo>
                  <a:cubicBezTo>
                    <a:pt x="1324" y="58"/>
                    <a:pt x="1376" y="141"/>
                    <a:pt x="1422" y="213"/>
                  </a:cubicBezTo>
                  <a:cubicBezTo>
                    <a:pt x="1457" y="269"/>
                    <a:pt x="1490" y="321"/>
                    <a:pt x="1546" y="328"/>
                  </a:cubicBezTo>
                  <a:cubicBezTo>
                    <a:pt x="1564" y="331"/>
                    <a:pt x="1610" y="334"/>
                    <a:pt x="1672" y="337"/>
                  </a:cubicBezTo>
                  <a:cubicBezTo>
                    <a:pt x="1748" y="342"/>
                    <a:pt x="1844" y="347"/>
                    <a:pt x="1925" y="356"/>
                  </a:cubicBezTo>
                  <a:cubicBezTo>
                    <a:pt x="2035" y="367"/>
                    <a:pt x="2067" y="379"/>
                    <a:pt x="2075" y="384"/>
                  </a:cubicBezTo>
                  <a:cubicBezTo>
                    <a:pt x="2071" y="461"/>
                    <a:pt x="1984" y="598"/>
                    <a:pt x="1959" y="627"/>
                  </a:cubicBezTo>
                  <a:cubicBezTo>
                    <a:pt x="1831" y="627"/>
                    <a:pt x="1831" y="627"/>
                    <a:pt x="1831" y="627"/>
                  </a:cubicBezTo>
                  <a:cubicBezTo>
                    <a:pt x="1830" y="642"/>
                    <a:pt x="1827" y="657"/>
                    <a:pt x="1823" y="671"/>
                  </a:cubicBezTo>
                  <a:cubicBezTo>
                    <a:pt x="1968" y="671"/>
                    <a:pt x="1968" y="671"/>
                    <a:pt x="1968" y="671"/>
                  </a:cubicBezTo>
                  <a:cubicBezTo>
                    <a:pt x="1979" y="671"/>
                    <a:pt x="1986" y="666"/>
                    <a:pt x="2010" y="633"/>
                  </a:cubicBezTo>
                  <a:cubicBezTo>
                    <a:pt x="2025" y="612"/>
                    <a:pt x="2041" y="586"/>
                    <a:pt x="2055" y="560"/>
                  </a:cubicBezTo>
                  <a:cubicBezTo>
                    <a:pt x="2084" y="508"/>
                    <a:pt x="2120" y="434"/>
                    <a:pt x="2120" y="378"/>
                  </a:cubicBezTo>
                  <a:cubicBezTo>
                    <a:pt x="2120" y="345"/>
                    <a:pt x="2077" y="329"/>
                    <a:pt x="1949" y="314"/>
                  </a:cubicBezTo>
                  <a:close/>
                  <a:moveTo>
                    <a:pt x="630" y="605"/>
                  </a:moveTo>
                  <a:cubicBezTo>
                    <a:pt x="630" y="490"/>
                    <a:pt x="537" y="397"/>
                    <a:pt x="422" y="397"/>
                  </a:cubicBezTo>
                  <a:cubicBezTo>
                    <a:pt x="307" y="397"/>
                    <a:pt x="214" y="490"/>
                    <a:pt x="214" y="605"/>
                  </a:cubicBezTo>
                  <a:cubicBezTo>
                    <a:pt x="214" y="720"/>
                    <a:pt x="307" y="813"/>
                    <a:pt x="422" y="813"/>
                  </a:cubicBezTo>
                  <a:cubicBezTo>
                    <a:pt x="537" y="813"/>
                    <a:pt x="630" y="720"/>
                    <a:pt x="630" y="605"/>
                  </a:cubicBezTo>
                  <a:close/>
                  <a:moveTo>
                    <a:pt x="559" y="605"/>
                  </a:moveTo>
                  <a:cubicBezTo>
                    <a:pt x="559" y="681"/>
                    <a:pt x="497" y="742"/>
                    <a:pt x="422" y="742"/>
                  </a:cubicBezTo>
                  <a:cubicBezTo>
                    <a:pt x="347" y="742"/>
                    <a:pt x="285" y="681"/>
                    <a:pt x="285" y="605"/>
                  </a:cubicBezTo>
                  <a:cubicBezTo>
                    <a:pt x="285" y="530"/>
                    <a:pt x="347" y="468"/>
                    <a:pt x="422" y="468"/>
                  </a:cubicBezTo>
                  <a:cubicBezTo>
                    <a:pt x="497" y="468"/>
                    <a:pt x="559" y="530"/>
                    <a:pt x="559" y="605"/>
                  </a:cubicBezTo>
                  <a:close/>
                  <a:moveTo>
                    <a:pt x="1788" y="605"/>
                  </a:moveTo>
                  <a:cubicBezTo>
                    <a:pt x="1788" y="490"/>
                    <a:pt x="1695" y="397"/>
                    <a:pt x="1580" y="397"/>
                  </a:cubicBezTo>
                  <a:cubicBezTo>
                    <a:pt x="1465" y="397"/>
                    <a:pt x="1372" y="490"/>
                    <a:pt x="1372" y="605"/>
                  </a:cubicBezTo>
                  <a:cubicBezTo>
                    <a:pt x="1372" y="720"/>
                    <a:pt x="1465" y="813"/>
                    <a:pt x="1580" y="813"/>
                  </a:cubicBezTo>
                  <a:cubicBezTo>
                    <a:pt x="1695" y="813"/>
                    <a:pt x="1788" y="720"/>
                    <a:pt x="1788" y="605"/>
                  </a:cubicBezTo>
                  <a:close/>
                  <a:moveTo>
                    <a:pt x="1717" y="605"/>
                  </a:moveTo>
                  <a:cubicBezTo>
                    <a:pt x="1717" y="681"/>
                    <a:pt x="1655" y="742"/>
                    <a:pt x="1580" y="742"/>
                  </a:cubicBezTo>
                  <a:cubicBezTo>
                    <a:pt x="1504" y="742"/>
                    <a:pt x="1443" y="681"/>
                    <a:pt x="1443" y="605"/>
                  </a:cubicBezTo>
                  <a:cubicBezTo>
                    <a:pt x="1443" y="530"/>
                    <a:pt x="1504" y="468"/>
                    <a:pt x="1580" y="468"/>
                  </a:cubicBezTo>
                  <a:cubicBezTo>
                    <a:pt x="1655" y="468"/>
                    <a:pt x="1717" y="530"/>
                    <a:pt x="1717" y="605"/>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9" name="Straight Connector 48"/>
          <p:cNvCxnSpPr/>
          <p:nvPr/>
        </p:nvCxnSpPr>
        <p:spPr>
          <a:xfrm rot="5400000">
            <a:off x="2670676" y="3500653"/>
            <a:ext cx="0" cy="404238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289963" y="2248460"/>
            <a:ext cx="0" cy="6546776"/>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547A9337-C09F-4D8B-98E6-9B9DC6E451EB}"/>
              </a:ext>
            </a:extLst>
          </p:cNvPr>
          <p:cNvPicPr>
            <a:picLocks noChangeAspect="1"/>
          </p:cNvPicPr>
          <p:nvPr/>
        </p:nvPicPr>
        <p:blipFill>
          <a:blip r:embed="rId11" cstate="screen">
            <a:clrChange>
              <a:clrFrom>
                <a:srgbClr val="1F1450"/>
              </a:clrFrom>
              <a:clrTo>
                <a:srgbClr val="1F1450">
                  <a:alpha val="0"/>
                </a:srgbClr>
              </a:clrTo>
            </a:clrChange>
            <a:extLst>
              <a:ext uri="{28A0092B-C50C-407E-A947-70E740481C1C}">
                <a14:useLocalDpi xmlns:a14="http://schemas.microsoft.com/office/drawing/2010/main"/>
              </a:ext>
            </a:extLst>
          </a:blip>
          <a:stretch>
            <a:fillRect/>
          </a:stretch>
        </p:blipFill>
        <p:spPr>
          <a:xfrm>
            <a:off x="10317556" y="217461"/>
            <a:ext cx="1245794" cy="259876"/>
          </a:xfrm>
          <a:prstGeom prst="rect">
            <a:avLst/>
          </a:prstGeom>
        </p:spPr>
      </p:pic>
      <p:sp>
        <p:nvSpPr>
          <p:cNvPr id="55" name="Rectangle 54">
            <a:extLst>
              <a:ext uri="{FF2B5EF4-FFF2-40B4-BE49-F238E27FC236}">
                <a16:creationId xmlns:a16="http://schemas.microsoft.com/office/drawing/2014/main" id="{0C81AF93-D587-4850-9D00-DED78BB940C8}"/>
              </a:ext>
            </a:extLst>
          </p:cNvPr>
          <p:cNvSpPr/>
          <p:nvPr/>
        </p:nvSpPr>
        <p:spPr>
          <a:xfrm>
            <a:off x="1326784" y="5905144"/>
            <a:ext cx="3365085" cy="581698"/>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oAutofit/>
          </a:bodyPr>
          <a:lstStyle/>
          <a:p>
            <a:pPr>
              <a:lnSpc>
                <a:spcPct val="90000"/>
              </a:lnSpc>
              <a:buFont typeface="Trebuchet MS" panose="020B0603020202020204" pitchFamily="34" charset="0"/>
              <a:buChar char="​"/>
            </a:pPr>
            <a:r>
              <a:rPr lang="en-US" sz="1400">
                <a:solidFill>
                  <a:srgbClr val="00269E"/>
                </a:solidFill>
                <a:cs typeface="Henderson BCG Sans" panose="020B0502030402020204" pitchFamily="34" charset="0"/>
              </a:rPr>
              <a:t>To learn more about this opportunity please visit CommCorp’s website at: </a:t>
            </a:r>
            <a:r>
              <a:rPr lang="en-US" sz="1400" b="1">
                <a:solidFill>
                  <a:srgbClr val="00269E"/>
                </a:solidFill>
                <a:cs typeface="Henderson BCG Sans" panose="020B0502030402020204" pitchFamily="34" charset="0"/>
              </a:rPr>
              <a:t>commcorp.org/available-funding </a:t>
            </a:r>
          </a:p>
        </p:txBody>
      </p:sp>
      <p:grpSp>
        <p:nvGrpSpPr>
          <p:cNvPr id="56" name="Group 55">
            <a:extLst>
              <a:ext uri="{FF2B5EF4-FFF2-40B4-BE49-F238E27FC236}">
                <a16:creationId xmlns:a16="http://schemas.microsoft.com/office/drawing/2014/main" id="{A31ADEE8-B342-4A50-9360-6FE57EC70803}"/>
              </a:ext>
            </a:extLst>
          </p:cNvPr>
          <p:cNvGrpSpPr/>
          <p:nvPr/>
        </p:nvGrpSpPr>
        <p:grpSpPr>
          <a:xfrm>
            <a:off x="670158" y="5947745"/>
            <a:ext cx="504159" cy="496562"/>
            <a:chOff x="1" y="8180427"/>
            <a:chExt cx="800099" cy="771525"/>
          </a:xfrm>
        </p:grpSpPr>
        <p:sp>
          <p:nvSpPr>
            <p:cNvPr id="57" name="Rectangle 56">
              <a:extLst>
                <a:ext uri="{FF2B5EF4-FFF2-40B4-BE49-F238E27FC236}">
                  <a16:creationId xmlns:a16="http://schemas.microsoft.com/office/drawing/2014/main" id="{C2628A5B-DE75-4633-B39F-C81D927A9372}"/>
                </a:ext>
              </a:extLst>
            </p:cNvPr>
            <p:cNvSpPr/>
            <p:nvPr/>
          </p:nvSpPr>
          <p:spPr>
            <a:xfrm>
              <a:off x="1" y="8180427"/>
              <a:ext cx="800099" cy="771525"/>
            </a:xfrm>
            <a:prstGeom prst="rect">
              <a:avLst/>
            </a:prstGeom>
            <a:solidFill>
              <a:srgbClr val="001C7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rla" pitchFamily="2" charset="0"/>
              </a:endParaRPr>
            </a:p>
          </p:txBody>
        </p:sp>
        <p:pic>
          <p:nvPicPr>
            <p:cNvPr id="58" name="Graphic 57">
              <a:extLst>
                <a:ext uri="{FF2B5EF4-FFF2-40B4-BE49-F238E27FC236}">
                  <a16:creationId xmlns:a16="http://schemas.microsoft.com/office/drawing/2014/main" id="{F62AAEB7-4C2C-4460-94F1-9145F85CE9B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3825" y="8289965"/>
              <a:ext cx="552450" cy="552450"/>
            </a:xfrm>
            <a:prstGeom prst="rect">
              <a:avLst/>
            </a:prstGeom>
          </p:spPr>
        </p:pic>
      </p:grpSp>
      <p:sp>
        <p:nvSpPr>
          <p:cNvPr id="59" name="TextBox 58">
            <a:extLst>
              <a:ext uri="{FF2B5EF4-FFF2-40B4-BE49-F238E27FC236}">
                <a16:creationId xmlns:a16="http://schemas.microsoft.com/office/drawing/2014/main" id="{0EF40611-2D4D-45B9-BD56-2AC9E84C4AFC}"/>
              </a:ext>
            </a:extLst>
          </p:cNvPr>
          <p:cNvSpPr txBox="1"/>
          <p:nvPr/>
        </p:nvSpPr>
        <p:spPr>
          <a:xfrm>
            <a:off x="5016572"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Are you interested in hiring talent?</a:t>
            </a:r>
          </a:p>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Reach out to your local Masshire Career Center or visit the talent access portal at </a:t>
            </a:r>
            <a:r>
              <a:rPr lang="en-US" sz="1200" b="1">
                <a:solidFill>
                  <a:srgbClr val="000000"/>
                </a:solidFill>
                <a:cs typeface="Henderson BCG Sans" panose="020B0502030402020204" pitchFamily="34" charset="0"/>
              </a:rPr>
              <a:t>https://commcorp.softr.io</a:t>
            </a:r>
            <a:endParaRPr lang="en-US" sz="1200">
              <a:solidFill>
                <a:srgbClr val="000000"/>
              </a:solidFill>
              <a:cs typeface="Henderson BCG Sans" panose="020B0502030402020204" pitchFamily="34" charset="0"/>
            </a:endParaRPr>
          </a:p>
        </p:txBody>
      </p:sp>
      <p:sp>
        <p:nvSpPr>
          <p:cNvPr id="60" name="TextBox 59">
            <a:extLst>
              <a:ext uri="{FF2B5EF4-FFF2-40B4-BE49-F238E27FC236}">
                <a16:creationId xmlns:a16="http://schemas.microsoft.com/office/drawing/2014/main" id="{2F540DE8-5D1D-4167-AC2D-95E1FD5CBC43}"/>
              </a:ext>
            </a:extLst>
          </p:cNvPr>
          <p:cNvSpPr txBox="1"/>
          <p:nvPr/>
        </p:nvSpPr>
        <p:spPr>
          <a:xfrm>
            <a:off x="8461959"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269E"/>
                </a:solidFill>
                <a:cs typeface="Henderson BCG Sans" panose="020B0502030402020204" pitchFamily="34" charset="0"/>
              </a:rPr>
              <a:t>*If you are interested in recruiting for an occupation not listed here, please reach out to a CommCorp representative at </a:t>
            </a:r>
            <a:r>
              <a:rPr lang="en-US" sz="1200" b="1">
                <a:solidFill>
                  <a:srgbClr val="00269E"/>
                </a:solidFill>
                <a:cs typeface="Henderson BCG Sans" panose="020B0502030402020204" pitchFamily="34" charset="0"/>
              </a:rPr>
              <a:t>commcorp.org/cbe/contact/ </a:t>
            </a:r>
          </a:p>
        </p:txBody>
      </p:sp>
      <p:sp>
        <p:nvSpPr>
          <p:cNvPr id="51" name="NavigationTriangle">
            <a:extLst>
              <a:ext uri="{FF2B5EF4-FFF2-40B4-BE49-F238E27FC236}">
                <a16:creationId xmlns:a16="http://schemas.microsoft.com/office/drawing/2014/main" id="{7A770F05-701F-4C78-AD06-3A9D1A9A3525}"/>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2" name="NavigationIcon">
            <a:extLst>
              <a:ext uri="{FF2B5EF4-FFF2-40B4-BE49-F238E27FC236}">
                <a16:creationId xmlns:a16="http://schemas.microsoft.com/office/drawing/2014/main" id="{63B9A0B0-DCF0-41EF-807F-89616A493B6A}"/>
              </a:ext>
            </a:extLst>
          </p:cNvPr>
          <p:cNvSpPr>
            <a:spLocks noChangeAspect="1" noChangeArrowheads="1"/>
          </p:cNvSpPr>
          <p:nvPr>
            <p:custDataLst>
              <p:tags r:id="rId4"/>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6D</a:t>
            </a:r>
          </a:p>
        </p:txBody>
      </p:sp>
      <p:sp>
        <p:nvSpPr>
          <p:cNvPr id="53" name="Textfeld 1">
            <a:extLst>
              <a:ext uri="{FF2B5EF4-FFF2-40B4-BE49-F238E27FC236}">
                <a16:creationId xmlns:a16="http://schemas.microsoft.com/office/drawing/2014/main" id="{8D4B98BD-4EFB-49FE-AB0B-E4B87BB8A51C}"/>
              </a:ext>
            </a:extLst>
          </p:cNvPr>
          <p:cNvSpPr txBox="1"/>
          <p:nvPr>
            <p:custDataLst>
              <p:tags r:id="rId5"/>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133988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973975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RENEW (I/II)</a:t>
            </a:r>
          </a:p>
        </p:txBody>
      </p:sp>
      <p:sp>
        <p:nvSpPr>
          <p:cNvPr id="4" name="Text Placeholder 3">
            <a:extLst>
              <a:ext uri="{FF2B5EF4-FFF2-40B4-BE49-F238E27FC236}">
                <a16:creationId xmlns:a16="http://schemas.microsoft.com/office/drawing/2014/main" id="{D0885251-EC35-4512-9ADE-79466C3748B3}"/>
              </a:ext>
            </a:extLst>
          </p:cNvPr>
          <p:cNvSpPr>
            <a:spLocks noGrp="1"/>
          </p:cNvSpPr>
          <p:nvPr>
            <p:ph type="body" sz="quarter" idx="11"/>
          </p:nvPr>
        </p:nvSpPr>
        <p:spPr/>
        <p:txBody>
          <a:bodyPr/>
          <a:lstStyle/>
          <a:p>
            <a:endParaRPr lang="en-US"/>
          </a:p>
        </p:txBody>
      </p:sp>
      <p:graphicFrame>
        <p:nvGraphicFramePr>
          <p:cNvPr id="11" name="Table 6">
            <a:extLst>
              <a:ext uri="{FF2B5EF4-FFF2-40B4-BE49-F238E27FC236}">
                <a16:creationId xmlns:a16="http://schemas.microsoft.com/office/drawing/2014/main" id="{9CA6A6B6-7847-47CA-8185-E8BD2FA2D0B1}"/>
              </a:ext>
            </a:extLst>
          </p:cNvPr>
          <p:cNvGraphicFramePr>
            <a:graphicFrameLocks noGrp="1"/>
          </p:cNvGraphicFramePr>
          <p:nvPr>
            <p:extLst>
              <p:ext uri="{D42A27DB-BD31-4B8C-83A1-F6EECF244321}">
                <p14:modId xmlns:p14="http://schemas.microsoft.com/office/powerpoint/2010/main" val="23506349"/>
              </p:ext>
            </p:extLst>
          </p:nvPr>
        </p:nvGraphicFramePr>
        <p:xfrm>
          <a:off x="462684" y="1212198"/>
          <a:ext cx="11087631" cy="5090160"/>
        </p:xfrm>
        <a:graphic>
          <a:graphicData uri="http://schemas.openxmlformats.org/drawingml/2006/table">
            <a:tbl>
              <a:tblPr firstRow="1" bandRow="1">
                <a:tableStyleId>{2D5ABB26-0587-4C30-8999-92F81FD0307C}</a:tableStyleId>
              </a:tblPr>
              <a:tblGrid>
                <a:gridCol w="2064759">
                  <a:extLst>
                    <a:ext uri="{9D8B030D-6E8A-4147-A177-3AD203B41FA5}">
                      <a16:colId xmlns:a16="http://schemas.microsoft.com/office/drawing/2014/main" val="4158732519"/>
                    </a:ext>
                  </a:extLst>
                </a:gridCol>
                <a:gridCol w="9022872">
                  <a:extLst>
                    <a:ext uri="{9D8B030D-6E8A-4147-A177-3AD203B41FA5}">
                      <a16:colId xmlns:a16="http://schemas.microsoft.com/office/drawing/2014/main" val="217655520"/>
                    </a:ext>
                  </a:extLst>
                </a:gridCol>
              </a:tblGrid>
              <a:tr h="267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Key contacts</a:t>
                      </a:r>
                    </a:p>
                  </a:txBody>
                  <a:tcPr>
                    <a:lnB w="9525" cap="flat" cmpd="sng" algn="ctr">
                      <a:solidFill>
                        <a:schemeClr val="accent5"/>
                      </a:solidFill>
                      <a:prstDash val="sysDot"/>
                      <a:round/>
                      <a:headEnd type="none" w="med" len="med"/>
                      <a:tailEnd type="none" w="med" len="med"/>
                    </a:lnB>
                  </a:tcPr>
                </a:tc>
                <a:tc>
                  <a:txBody>
                    <a:bodyPr/>
                    <a:lstStyle/>
                    <a:p>
                      <a:pPr marL="226800" lvl="1" indent="-151200" algn="l" defTabSz="914400" rtl="0" eaLnBrk="1" latinLnBrk="0" hangingPunct="1">
                        <a:lnSpc>
                          <a:spcPct val="100000"/>
                        </a:lnSpc>
                        <a:spcAft>
                          <a:spcPts val="0"/>
                        </a:spcAft>
                        <a:buClr>
                          <a:srgbClr val="00269E"/>
                        </a:buClr>
                        <a:buFont typeface="Trebuchet MS" panose="020B0603020202020204" pitchFamily="34" charset="0"/>
                        <a:buChar char="•"/>
                      </a:pPr>
                      <a:r>
                        <a:rPr lang="sv-SE" sz="1400" b="0" i="1" kern="1200">
                          <a:solidFill>
                            <a:srgbClr val="000000"/>
                          </a:solidFill>
                          <a:latin typeface="+mn-lt"/>
                          <a:ea typeface="+mn-ea"/>
                          <a:cs typeface="+mn-cs"/>
                        </a:rPr>
                        <a:t>Workforce contact at eligible training providers</a:t>
                      </a:r>
                    </a:p>
                    <a:p>
                      <a:pPr marL="226800" marR="0" lvl="1" indent="-1512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sv-SE" sz="1400" b="0" i="1" kern="1200">
                          <a:solidFill>
                            <a:srgbClr val="000000"/>
                          </a:solidFill>
                          <a:latin typeface="+mn-lt"/>
                          <a:ea typeface="+mn-ea"/>
                          <a:cs typeface="+mn-cs"/>
                        </a:rPr>
                        <a:t>Dottie Catlin or Theresa Rowland for grant specific questions</a:t>
                      </a: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246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Find the right types of programs based on the employer's hiring needs and ability to pay 50% of training cost</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dirty="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Narrow in the training providers in the applicable area</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dirty="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Reach out to the workforce contact at the training provider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Ask to learn more about existing programs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Ask about adding in a new program partnered with the employer</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If interested and able, ask to set up an introductory call with the employer</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dirty="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Set up initial employer and training provider call</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dirty="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Training providers to continue relationship with the employers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Align on partnership opportunities through building a new program</a:t>
                      </a:r>
                    </a:p>
                    <a:p>
                      <a:pPr marL="453600" marR="0" lvl="2"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dirty="0">
                          <a:solidFill>
                            <a:srgbClr val="000000"/>
                          </a:solidFill>
                          <a:effectLst/>
                          <a:latin typeface="+mn-lt"/>
                          <a:ea typeface="+mn-ea"/>
                          <a:cs typeface="+mn-cs"/>
                        </a:rPr>
                        <a:t>Agree to partnership terms and regular meeting cadence</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Work to determine marketing strategy for recruiting trainees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dirty="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Once the program is officially aligned on, help the training provider apply for the grant through CommCorp</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Share overview materials for general program questions</a:t>
                      </a:r>
                    </a:p>
                    <a:p>
                      <a:pPr marL="453600" lvl="2" indent="-1512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Create connection with CommCorp representative for highly technical questions</a:t>
                      </a:r>
                    </a:p>
                    <a:p>
                      <a:pPr marL="291600" lvl="1" indent="-194400" algn="l" defTabSz="914400" rtl="0" eaLnBrk="1" fontAlgn="ctr" latinLnBrk="0" hangingPunct="1">
                        <a:buClr>
                          <a:srgbClr val="00269E"/>
                        </a:buClr>
                        <a:buFont typeface="Trebuchet MS" panose="020B0603020202020204" pitchFamily="34" charset="0"/>
                        <a:buChar char="•"/>
                      </a:pPr>
                      <a:endParaRPr lang="en-US" sz="1400" b="0" i="0" kern="1200" dirty="0">
                        <a:solidFill>
                          <a:srgbClr val="000000"/>
                        </a:solidFill>
                        <a:effectLst/>
                        <a:latin typeface="+mn-lt"/>
                        <a:ea typeface="+mn-ea"/>
                        <a:cs typeface="+mn-cs"/>
                      </a:endParaRPr>
                    </a:p>
                    <a:p>
                      <a:pPr marL="291600" lvl="1" indent="-194400" algn="l" defTabSz="914400" rtl="0" eaLnBrk="1" fontAlgn="ctr" latinLnBrk="0" hangingPunct="1">
                        <a:buClr>
                          <a:srgbClr val="00269E"/>
                        </a:buClr>
                        <a:buFont typeface="Trebuchet MS" panose="020B0603020202020204" pitchFamily="34" charset="0"/>
                        <a:buChar char="•"/>
                      </a:pPr>
                      <a:r>
                        <a:rPr lang="en-US" sz="1400" b="0" i="0" kern="1200" dirty="0">
                          <a:solidFill>
                            <a:srgbClr val="000000"/>
                          </a:solidFill>
                          <a:effectLst/>
                          <a:latin typeface="+mn-lt"/>
                          <a:ea typeface="+mn-ea"/>
                          <a:cs typeface="+mn-cs"/>
                        </a:rPr>
                        <a:t>Follow up with the training provider and employer to ensure the application was submitted</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7" name="NavigationTriangle">
            <a:extLst>
              <a:ext uri="{FF2B5EF4-FFF2-40B4-BE49-F238E27FC236}">
                <a16:creationId xmlns:a16="http://schemas.microsoft.com/office/drawing/2014/main" id="{16F35B55-332A-4DB7-8F67-5F46200D12EA}"/>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9" name="NavigationIcon">
            <a:extLst>
              <a:ext uri="{FF2B5EF4-FFF2-40B4-BE49-F238E27FC236}">
                <a16:creationId xmlns:a16="http://schemas.microsoft.com/office/drawing/2014/main" id="{159F1E7D-250A-4293-AF42-49811696EC5D}"/>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6E</a:t>
            </a:r>
          </a:p>
        </p:txBody>
      </p:sp>
      <p:sp>
        <p:nvSpPr>
          <p:cNvPr id="12" name="Textfeld 1">
            <a:extLst>
              <a:ext uri="{FF2B5EF4-FFF2-40B4-BE49-F238E27FC236}">
                <a16:creationId xmlns:a16="http://schemas.microsoft.com/office/drawing/2014/main" id="{9E660D48-7B28-4D57-B2B9-9C83657300E6}"/>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3" name="ee4pFootnotes">
            <a:extLst>
              <a:ext uri="{FF2B5EF4-FFF2-40B4-BE49-F238E27FC236}">
                <a16:creationId xmlns:a16="http://schemas.microsoft.com/office/drawing/2014/main" id="{38F74798-9408-4E5B-B3B8-2C3C1C4CDB93}"/>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1630815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65624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2" name="Object 1"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5" name="Picture 54" descr="A person and person shaking hands&#10;&#10;Description automatically generated with low confidence">
            <a:extLst>
              <a:ext uri="{FF2B5EF4-FFF2-40B4-BE49-F238E27FC236}">
                <a16:creationId xmlns:a16="http://schemas.microsoft.com/office/drawing/2014/main" id="{DB688C61-C9D3-4DA4-9DC0-B23C121AF1E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1"/>
            <a:ext cx="12192000" cy="1665364"/>
          </a:xfrm>
          <a:prstGeom prst="rect">
            <a:avLst/>
          </a:prstGeom>
        </p:spPr>
      </p:pic>
      <p:sp>
        <p:nvSpPr>
          <p:cNvPr id="56" name="GradientOverlay"/>
          <p:cNvSpPr/>
          <p:nvPr>
            <p:custDataLst>
              <p:tags r:id="rId2"/>
            </p:custDataLst>
          </p:nvPr>
        </p:nvSpPr>
        <p:spPr>
          <a:xfrm flipH="1">
            <a:off x="0" y="0"/>
            <a:ext cx="12192000" cy="1665363"/>
          </a:xfrm>
          <a:prstGeom prst="rect">
            <a:avLst/>
          </a:prstGeom>
          <a:solidFill>
            <a:srgbClr val="000000">
              <a:alpha val="60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23"/>
              </a:spcAft>
            </a:pPr>
            <a:endParaRPr lang="en-US" sz="1600">
              <a:solidFill>
                <a:schemeClr val="bg1"/>
              </a:solidFill>
              <a:latin typeface="Karla" pitchFamily="2" charset="0"/>
              <a:sym typeface="+mn-lt"/>
            </a:endParaRPr>
          </a:p>
        </p:txBody>
      </p:sp>
      <p:sp>
        <p:nvSpPr>
          <p:cNvPr id="5" name="Rectangle 4"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62" name="Rectangle 61">
            <a:extLst>
              <a:ext uri="{FF2B5EF4-FFF2-40B4-BE49-F238E27FC236}">
                <a16:creationId xmlns:a16="http://schemas.microsoft.com/office/drawing/2014/main" id="{A89E28CA-7945-4660-AF0D-A9FEEA717493}"/>
              </a:ext>
            </a:extLst>
          </p:cNvPr>
          <p:cNvSpPr/>
          <p:nvPr/>
        </p:nvSpPr>
        <p:spPr>
          <a:xfrm>
            <a:off x="713445" y="1817297"/>
            <a:ext cx="4064484" cy="3708708"/>
          </a:xfrm>
          <a:prstGeom prst="rect">
            <a:avLst/>
          </a:prstGeom>
        </p:spPr>
        <p:txBody>
          <a:bodyPr wrap="square" lIns="0" tIns="0" rIns="0" bIns="0">
            <a:spAutoFit/>
          </a:bodyPr>
          <a:lstStyle/>
          <a:p>
            <a:pPr>
              <a:spcAft>
                <a:spcPts val="1000"/>
              </a:spcAft>
            </a:pPr>
            <a:r>
              <a:rPr lang="en-US" sz="1200">
                <a:solidFill>
                  <a:srgbClr val="000000"/>
                </a:solidFill>
                <a:latin typeface="Karla" pitchFamily="2" charset="0"/>
                <a:cs typeface="Henderson BCG Sans" panose="020B0502030402020204" pitchFamily="34" charset="0"/>
              </a:rPr>
              <a:t>Industries are facing the dual challenge of finding skilled talent in a tight labor market and ensuring the development of a </a:t>
            </a:r>
            <a:r>
              <a:rPr lang="en-US" sz="1200" b="1">
                <a:solidFill>
                  <a:srgbClr val="00269E"/>
                </a:solidFill>
                <a:latin typeface="Karla" pitchFamily="2" charset="0"/>
                <a:cs typeface="Henderson BCG Sans" panose="020B0502030402020204" pitchFamily="34" charset="0"/>
              </a:rPr>
              <a:t>diverse and equitable workforce</a:t>
            </a:r>
            <a:r>
              <a:rPr lang="en-US" sz="1200">
                <a:solidFill>
                  <a:srgbClr val="000000"/>
                </a:solidFill>
                <a:latin typeface="Karla" pitchFamily="2" charset="0"/>
                <a:cs typeface="Henderson BCG Sans" panose="020B0502030402020204" pitchFamily="34" charset="0"/>
              </a:rPr>
              <a:t>.</a:t>
            </a:r>
          </a:p>
          <a:p>
            <a:pPr>
              <a:spcAft>
                <a:spcPts val="1000"/>
              </a:spcAft>
            </a:pPr>
            <a:r>
              <a:rPr lang="en-US" sz="1200">
                <a:solidFill>
                  <a:srgbClr val="000000"/>
                </a:solidFill>
                <a:latin typeface="Karla" pitchFamily="2" charset="0"/>
                <a:cs typeface="Henderson BCG Sans" panose="020B0502030402020204" pitchFamily="34" charset="0"/>
              </a:rPr>
              <a:t>The Workforce Skills Cabinet and Commonwealth Corporation have launched RENEW to reduce this friction by funding to develop programs that will train workers to </a:t>
            </a:r>
            <a:r>
              <a:rPr lang="en-US" sz="1200" b="1">
                <a:solidFill>
                  <a:srgbClr val="00269E"/>
                </a:solidFill>
                <a:latin typeface="Karla" pitchFamily="2" charset="0"/>
                <a:cs typeface="Henderson BCG Sans" panose="020B0502030402020204" pitchFamily="34" charset="0"/>
              </a:rPr>
              <a:t>address employers' hiring needs and help companies meet their diversity hiring goals</a:t>
            </a:r>
            <a:r>
              <a:rPr lang="en-US" sz="1200" b="1">
                <a:solidFill>
                  <a:srgbClr val="000000"/>
                </a:solidFill>
                <a:latin typeface="Karla" pitchFamily="2" charset="0"/>
                <a:cs typeface="Henderson BCG Sans" panose="020B0502030402020204" pitchFamily="34" charset="0"/>
              </a:rPr>
              <a:t>.</a:t>
            </a:r>
            <a:endParaRPr lang="en-US" sz="1200">
              <a:solidFill>
                <a:srgbClr val="000000"/>
              </a:solidFill>
              <a:latin typeface="Karla" pitchFamily="2" charset="0"/>
              <a:cs typeface="Henderson BCG Sans" panose="020B0502030402020204" pitchFamily="34" charset="0"/>
            </a:endParaRPr>
          </a:p>
          <a:p>
            <a:pPr>
              <a:spcAft>
                <a:spcPts val="1000"/>
              </a:spcAft>
            </a:pPr>
            <a:r>
              <a:rPr lang="en-US" sz="1200">
                <a:solidFill>
                  <a:srgbClr val="000000"/>
                </a:solidFill>
                <a:latin typeface="Karla" pitchFamily="2" charset="0"/>
                <a:cs typeface="Henderson BCG Sans" panose="020B0502030402020204" pitchFamily="34" charset="0"/>
              </a:rPr>
              <a:t>The program is designed to bridge the gap between employers and local training providers with the goal of establishing </a:t>
            </a:r>
            <a:r>
              <a:rPr lang="en-US" sz="1200" b="1">
                <a:solidFill>
                  <a:srgbClr val="00269E"/>
                </a:solidFill>
                <a:latin typeface="Karla" pitchFamily="2" charset="0"/>
                <a:cs typeface="Henderson BCG Sans" panose="020B0502030402020204" pitchFamily="34" charset="0"/>
              </a:rPr>
              <a:t>sustainable talent development pipelines</a:t>
            </a:r>
            <a:r>
              <a:rPr lang="en-US" sz="1200">
                <a:solidFill>
                  <a:srgbClr val="000000"/>
                </a:solidFill>
                <a:latin typeface="Karla" pitchFamily="2" charset="0"/>
                <a:cs typeface="Henderson BCG Sans" panose="020B0502030402020204" pitchFamily="34" charset="0"/>
              </a:rPr>
              <a:t>. Within these partnerships employers will provide </a:t>
            </a:r>
            <a:r>
              <a:rPr lang="en-US" sz="1200" b="1">
                <a:solidFill>
                  <a:srgbClr val="00269E"/>
                </a:solidFill>
                <a:latin typeface="Karla" pitchFamily="2" charset="0"/>
                <a:cs typeface="Henderson BCG Sans" panose="020B0502030402020204" pitchFamily="34" charset="0"/>
              </a:rPr>
              <a:t>input into curriculum design, </a:t>
            </a:r>
            <a:r>
              <a:rPr lang="en-US" sz="1200">
                <a:solidFill>
                  <a:srgbClr val="000000"/>
                </a:solidFill>
                <a:latin typeface="Karla" pitchFamily="2" charset="0"/>
                <a:cs typeface="Henderson BCG Sans" panose="020B0502030402020204" pitchFamily="34" charset="0"/>
              </a:rPr>
              <a:t>specify the types of workers they need help recruiting, and </a:t>
            </a:r>
            <a:r>
              <a:rPr lang="en-US" sz="1200" b="1">
                <a:solidFill>
                  <a:srgbClr val="00269E"/>
                </a:solidFill>
                <a:latin typeface="Karla" pitchFamily="2" charset="0"/>
                <a:cs typeface="Henderson BCG Sans" panose="020B0502030402020204" pitchFamily="34" charset="0"/>
              </a:rPr>
              <a:t>pay upon completion of training and job placement.</a:t>
            </a:r>
            <a:endParaRPr lang="en-US" sz="1200">
              <a:solidFill>
                <a:srgbClr val="000000"/>
              </a:solidFill>
              <a:latin typeface="Karla" pitchFamily="2" charset="0"/>
              <a:cs typeface="Henderson BCG Sans" panose="020B0502030402020204" pitchFamily="34" charset="0"/>
            </a:endParaRPr>
          </a:p>
          <a:p>
            <a:pPr>
              <a:spcAft>
                <a:spcPts val="1000"/>
              </a:spcAft>
            </a:pPr>
            <a:r>
              <a:rPr lang="en-US" sz="1200">
                <a:solidFill>
                  <a:srgbClr val="000000"/>
                </a:solidFill>
                <a:latin typeface="Karla" pitchFamily="2" charset="0"/>
                <a:cs typeface="Henderson BCG Sans" panose="020B0502030402020204" pitchFamily="34" charset="0"/>
              </a:rPr>
              <a:t>In addition to funding, partnerships will receive </a:t>
            </a:r>
            <a:r>
              <a:rPr lang="en-US" sz="1200" b="1">
                <a:solidFill>
                  <a:srgbClr val="00269E"/>
                </a:solidFill>
                <a:latin typeface="Karla" pitchFamily="2" charset="0"/>
                <a:cs typeface="Henderson BCG Sans" panose="020B0502030402020204" pitchFamily="34" charset="0"/>
              </a:rPr>
              <a:t>technical assistance and recruiting support </a:t>
            </a:r>
            <a:r>
              <a:rPr lang="en-US" sz="1200">
                <a:solidFill>
                  <a:srgbClr val="000000"/>
                </a:solidFill>
                <a:latin typeface="Karla" pitchFamily="2" charset="0"/>
                <a:cs typeface="Henderson BCG Sans" panose="020B0502030402020204" pitchFamily="34" charset="0"/>
              </a:rPr>
              <a:t>from MassHire Career Centers and regional workforce boards.</a:t>
            </a:r>
          </a:p>
        </p:txBody>
      </p:sp>
      <p:sp>
        <p:nvSpPr>
          <p:cNvPr id="63" name="TextBox 62">
            <a:extLst>
              <a:ext uri="{FF2B5EF4-FFF2-40B4-BE49-F238E27FC236}">
                <a16:creationId xmlns:a16="http://schemas.microsoft.com/office/drawing/2014/main" id="{FD53AFE9-5161-4534-A466-F27332331FFD}"/>
              </a:ext>
            </a:extLst>
          </p:cNvPr>
          <p:cNvSpPr txBox="1"/>
          <p:nvPr/>
        </p:nvSpPr>
        <p:spPr>
          <a:xfrm>
            <a:off x="5016572" y="1817297"/>
            <a:ext cx="6546776"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buFont typeface="Trebuchet MS" panose="020B0603020202020204" pitchFamily="34" charset="0"/>
              <a:buChar char="​"/>
            </a:pPr>
            <a:r>
              <a:rPr lang="en-US" sz="1600" b="1">
                <a:solidFill>
                  <a:srgbClr val="00269E"/>
                </a:solidFill>
                <a:cs typeface="Henderson BCG Sans" panose="020B0502030402020204" pitchFamily="34" charset="0"/>
              </a:rPr>
              <a:t>The state of Massachusetts has identified six priority industries*</a:t>
            </a:r>
          </a:p>
        </p:txBody>
      </p:sp>
      <p:cxnSp>
        <p:nvCxnSpPr>
          <p:cNvPr id="70" name="Straight Connector 69"/>
          <p:cNvCxnSpPr/>
          <p:nvPr/>
        </p:nvCxnSpPr>
        <p:spPr>
          <a:xfrm>
            <a:off x="4854221" y="1817297"/>
            <a:ext cx="0" cy="4600678"/>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89E28CA-7945-4660-AF0D-A9FEEA717493}"/>
              </a:ext>
            </a:extLst>
          </p:cNvPr>
          <p:cNvSpPr/>
          <p:nvPr/>
        </p:nvSpPr>
        <p:spPr>
          <a:xfrm>
            <a:off x="5440439" y="2152591"/>
            <a:ext cx="2818358" cy="1508105"/>
          </a:xfrm>
          <a:prstGeom prst="rect">
            <a:avLst/>
          </a:prstGeom>
        </p:spPr>
        <p:txBody>
          <a:bodyPr wrap="square" lIns="0" tIns="0" rIns="0" bIns="0">
            <a:noAutofit/>
          </a:bodyPr>
          <a:lstStyle/>
          <a:p>
            <a:pPr defTabSz="777240" fontAlgn="b">
              <a:buFont typeface="Trebuchet MS" panose="020B0603020202020204" pitchFamily="34" charset="0"/>
              <a:buChar char="​"/>
            </a:pPr>
            <a:r>
              <a:rPr lang="en-US" sz="1400" b="1">
                <a:solidFill>
                  <a:srgbClr val="00269E"/>
                </a:solidFill>
                <a:cs typeface="Henderson BCG Sans" panose="020B0502030402020204" pitchFamily="34" charset="0"/>
              </a:rPr>
              <a:t>Healthcare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Certified Nursing Assistant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Home Health Aid</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Pharmacy Tech</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Medical Clinical Lab Techs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Medical Records/Health Info</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Substance Abuse &amp; Behavioral </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Disorder Counselors</a:t>
            </a:r>
          </a:p>
        </p:txBody>
      </p:sp>
      <p:sp>
        <p:nvSpPr>
          <p:cNvPr id="72" name="Rectangle 71">
            <a:extLst>
              <a:ext uri="{FF2B5EF4-FFF2-40B4-BE49-F238E27FC236}">
                <a16:creationId xmlns:a16="http://schemas.microsoft.com/office/drawing/2014/main" id="{A89E28CA-7945-4660-AF0D-A9FEEA717493}"/>
              </a:ext>
            </a:extLst>
          </p:cNvPr>
          <p:cNvSpPr/>
          <p:nvPr/>
        </p:nvSpPr>
        <p:spPr>
          <a:xfrm>
            <a:off x="5440550" y="3737660"/>
            <a:ext cx="2818358" cy="1138773"/>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Information Technology</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Web Developers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Computer User Support Specialist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Computer Network Support Administrators</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Information Security Analysts</a:t>
            </a:r>
          </a:p>
        </p:txBody>
      </p:sp>
      <p:sp>
        <p:nvSpPr>
          <p:cNvPr id="73" name="Rectangle 72">
            <a:extLst>
              <a:ext uri="{FF2B5EF4-FFF2-40B4-BE49-F238E27FC236}">
                <a16:creationId xmlns:a16="http://schemas.microsoft.com/office/drawing/2014/main" id="{A89E28CA-7945-4660-AF0D-A9FEEA717493}"/>
              </a:ext>
            </a:extLst>
          </p:cNvPr>
          <p:cNvSpPr/>
          <p:nvPr/>
        </p:nvSpPr>
        <p:spPr>
          <a:xfrm>
            <a:off x="5440550" y="4953396"/>
            <a:ext cx="2818358" cy="400110"/>
          </a:xfrm>
          <a:prstGeom prst="rect">
            <a:avLst/>
          </a:prstGeom>
        </p:spPr>
        <p:txBody>
          <a:bodyPr wrap="square" lIns="0" tIns="0" rIns="0" bIns="0">
            <a:sp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Transportation</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Heavy and Tractor-Trailer Truck Drive</a:t>
            </a:r>
            <a:r>
              <a:rPr lang="en-US" sz="1200">
                <a:solidFill>
                  <a:srgbClr val="160E38"/>
                </a:solidFill>
                <a:cs typeface="Henderson BCG Sans" panose="020B0502030402020204" pitchFamily="34" charset="0"/>
              </a:rPr>
              <a:t>r</a:t>
            </a:r>
          </a:p>
        </p:txBody>
      </p:sp>
      <p:sp>
        <p:nvSpPr>
          <p:cNvPr id="74" name="Rectangle 73">
            <a:extLst>
              <a:ext uri="{FF2B5EF4-FFF2-40B4-BE49-F238E27FC236}">
                <a16:creationId xmlns:a16="http://schemas.microsoft.com/office/drawing/2014/main" id="{A89E28CA-7945-4660-AF0D-A9FEEA717493}"/>
              </a:ext>
            </a:extLst>
          </p:cNvPr>
          <p:cNvSpPr/>
          <p:nvPr/>
        </p:nvSpPr>
        <p:spPr>
          <a:xfrm>
            <a:off x="8744989" y="2152591"/>
            <a:ext cx="2818358" cy="1323439"/>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Finance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Customer Service Agent</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Teller</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Loan Officers (incld., Mortgage)</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Loan Interviewer and Clerk</a:t>
            </a:r>
            <a:br>
              <a:rPr lang="en-US" sz="1200">
                <a:solidFill>
                  <a:srgbClr val="403393"/>
                </a:solidFill>
                <a:cs typeface="Henderson BCG Sans" panose="020B0502030402020204" pitchFamily="34" charset="0"/>
              </a:rPr>
            </a:br>
            <a:r>
              <a:rPr lang="en-US" sz="1200">
                <a:solidFill>
                  <a:srgbClr val="403393"/>
                </a:solidFill>
                <a:cs typeface="Henderson BCG Sans" panose="020B0502030402020204" pitchFamily="34" charset="0"/>
              </a:rPr>
              <a:t>(Loan Processor, Specialist, etc.)</a:t>
            </a:r>
          </a:p>
          <a:p>
            <a:pPr marL="194400" lvl="1" indent="-129600" defTabSz="777240" fontAlgn="b">
              <a:buClr>
                <a:srgbClr val="403393"/>
              </a:buClr>
              <a:buFont typeface="Trebuchet MS" panose="020B0603020202020204" pitchFamily="34" charset="0"/>
              <a:buChar char="•"/>
            </a:pPr>
            <a:r>
              <a:rPr lang="en-US" sz="1200">
                <a:solidFill>
                  <a:srgbClr val="403393"/>
                </a:solidFill>
                <a:cs typeface="Henderson BCG Sans" panose="020B0502030402020204" pitchFamily="34" charset="0"/>
              </a:rPr>
              <a:t>Credit Analyst</a:t>
            </a:r>
          </a:p>
        </p:txBody>
      </p:sp>
      <p:cxnSp>
        <p:nvCxnSpPr>
          <p:cNvPr id="76" name="Straight Connector 75"/>
          <p:cNvCxnSpPr/>
          <p:nvPr/>
        </p:nvCxnSpPr>
        <p:spPr>
          <a:xfrm rot="5400000">
            <a:off x="2670676" y="3500653"/>
            <a:ext cx="0" cy="404238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8289963" y="2248460"/>
            <a:ext cx="0" cy="6546776"/>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A89E28CA-7945-4660-AF0D-A9FEEA717493}"/>
              </a:ext>
            </a:extLst>
          </p:cNvPr>
          <p:cNvSpPr/>
          <p:nvPr/>
        </p:nvSpPr>
        <p:spPr>
          <a:xfrm>
            <a:off x="8744989" y="3532157"/>
            <a:ext cx="2818358" cy="954107"/>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cs typeface="Henderson BCG Sans" panose="020B0502030402020204" pitchFamily="34" charset="0"/>
              </a:rPr>
              <a:t>Construction/Skilled Trades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HVAC Mechanics and Installers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Automotive Service Techs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Electricians</a:t>
            </a:r>
          </a:p>
          <a:p>
            <a:pPr marL="194400" lvl="1" indent="-129600" fontAlgn="b">
              <a:buClr>
                <a:srgbClr val="403393"/>
              </a:buClr>
              <a:buFont typeface="Trebuchet MS" panose="020B0603020202020204" pitchFamily="34" charset="0"/>
              <a:buChar char="•"/>
              <a:defRPr/>
            </a:pPr>
            <a:r>
              <a:rPr lang="en-US" sz="1200">
                <a:solidFill>
                  <a:srgbClr val="403393"/>
                </a:solidFill>
                <a:cs typeface="Henderson BCG Sans" panose="020B0502030402020204" pitchFamily="34" charset="0"/>
              </a:rPr>
              <a:t>Plumbers</a:t>
            </a:r>
          </a:p>
        </p:txBody>
      </p:sp>
      <p:sp>
        <p:nvSpPr>
          <p:cNvPr id="3" name="Title 2"/>
          <p:cNvSpPr>
            <a:spLocks noGrp="1"/>
          </p:cNvSpPr>
          <p:nvPr>
            <p:ph type="title"/>
          </p:nvPr>
        </p:nvSpPr>
        <p:spPr/>
        <p:txBody>
          <a:bodyPr vert="horz"/>
          <a:lstStyle/>
          <a:p>
            <a:r>
              <a:rPr lang="en-US">
                <a:solidFill>
                  <a:schemeClr val="bg1"/>
                </a:solidFill>
                <a:latin typeface="Karla" pitchFamily="2" charset="0"/>
                <a:cs typeface="Henderson BCG Sans" panose="020B0502030402020204" pitchFamily="34" charset="0"/>
              </a:rPr>
              <a:t>RENEW Demonstration Initiative </a:t>
            </a:r>
            <a:r>
              <a:rPr lang="en-US">
                <a:solidFill>
                  <a:schemeClr val="bg1"/>
                </a:solidFill>
                <a:latin typeface="+mn-lt"/>
                <a:cs typeface="Henderson BCG Sans" panose="020B0502030402020204" pitchFamily="34" charset="0"/>
              </a:rPr>
              <a:t>(II/II)</a:t>
            </a:r>
          </a:p>
        </p:txBody>
      </p:sp>
      <p:sp>
        <p:nvSpPr>
          <p:cNvPr id="15" name="Rectangle 14">
            <a:extLst>
              <a:ext uri="{FF2B5EF4-FFF2-40B4-BE49-F238E27FC236}">
                <a16:creationId xmlns:a16="http://schemas.microsoft.com/office/drawing/2014/main" id="{77A738CC-2037-4B21-87C9-B1C7A5CA5ED1}"/>
              </a:ext>
            </a:extLst>
          </p:cNvPr>
          <p:cNvSpPr/>
          <p:nvPr/>
        </p:nvSpPr>
        <p:spPr>
          <a:xfrm>
            <a:off x="8461960" y="1211748"/>
            <a:ext cx="3101388" cy="367166"/>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chor="b">
            <a:noAutofit/>
          </a:bodyPr>
          <a:lstStyle/>
          <a:p>
            <a:pPr>
              <a:buFont typeface="Trebuchet MS" panose="020B0603020202020204" pitchFamily="34" charset="0"/>
              <a:buChar char="​"/>
            </a:pPr>
            <a:r>
              <a:rPr lang="en-US" sz="1200">
                <a:solidFill>
                  <a:schemeClr val="bg1"/>
                </a:solidFill>
                <a:latin typeface="Karla" pitchFamily="2" charset="0"/>
                <a:cs typeface="Henderson BCG Sans" panose="020B0502030402020204" pitchFamily="34" charset="0"/>
              </a:rPr>
              <a:t>RELEASE DATE: OCTOBER 22</a:t>
            </a:r>
            <a:r>
              <a:rPr lang="en-US" sz="1200" baseline="30000">
                <a:solidFill>
                  <a:schemeClr val="bg1"/>
                </a:solidFill>
                <a:latin typeface="Karla" pitchFamily="2" charset="0"/>
                <a:cs typeface="Henderson BCG Sans" panose="020B0502030402020204" pitchFamily="34" charset="0"/>
              </a:rPr>
              <a:t>nd</a:t>
            </a:r>
            <a:r>
              <a:rPr lang="en-US" sz="1200">
                <a:solidFill>
                  <a:schemeClr val="bg1"/>
                </a:solidFill>
                <a:latin typeface="Karla" pitchFamily="2" charset="0"/>
                <a:cs typeface="Henderson BCG Sans" panose="020B0502030402020204" pitchFamily="34" charset="0"/>
              </a:rPr>
              <a:t> </a:t>
            </a:r>
            <a:br>
              <a:rPr lang="en-US" sz="1200" baseline="30000">
                <a:solidFill>
                  <a:schemeClr val="bg1"/>
                </a:solidFill>
                <a:latin typeface="Karla" pitchFamily="2" charset="0"/>
                <a:cs typeface="Henderson BCG Sans" panose="020B0502030402020204" pitchFamily="34" charset="0"/>
              </a:rPr>
            </a:br>
            <a:r>
              <a:rPr lang="en-US" sz="1200">
                <a:solidFill>
                  <a:schemeClr val="bg1"/>
                </a:solidFill>
                <a:latin typeface="Karla" pitchFamily="2" charset="0"/>
                <a:cs typeface="Henderson BCG Sans" panose="020B0502030402020204" pitchFamily="34" charset="0"/>
              </a:rPr>
              <a:t>RESPONSES DUE: ONGOING</a:t>
            </a:r>
          </a:p>
        </p:txBody>
      </p:sp>
      <p:grpSp>
        <p:nvGrpSpPr>
          <p:cNvPr id="24" name="Group 23"/>
          <p:cNvGrpSpPr>
            <a:grpSpLocks noChangeAspect="1"/>
          </p:cNvGrpSpPr>
          <p:nvPr/>
        </p:nvGrpSpPr>
        <p:grpSpPr>
          <a:xfrm>
            <a:off x="5016572" y="2152591"/>
            <a:ext cx="362227" cy="362562"/>
            <a:chOff x="5273801" y="2606040"/>
            <a:chExt cx="1644397" cy="1645920"/>
          </a:xfrm>
        </p:grpSpPr>
        <p:sp>
          <p:nvSpPr>
            <p:cNvPr id="25" name="AutoShape 80"/>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439917" y="2787396"/>
              <a:ext cx="1310641" cy="1281684"/>
              <a:chOff x="5439917" y="2787396"/>
              <a:chExt cx="1310641" cy="1281684"/>
            </a:xfrm>
          </p:grpSpPr>
          <p:sp>
            <p:nvSpPr>
              <p:cNvPr id="27" name="Freeform 82"/>
              <p:cNvSpPr>
                <a:spLocks noEditPoints="1"/>
              </p:cNvSpPr>
              <p:nvPr/>
            </p:nvSpPr>
            <p:spPr bwMode="auto">
              <a:xfrm>
                <a:off x="5439917" y="2787396"/>
                <a:ext cx="1310641" cy="1281684"/>
              </a:xfrm>
              <a:custGeom>
                <a:avLst/>
                <a:gdLst>
                  <a:gd name="T0" fmla="*/ 1178 w 1836"/>
                  <a:gd name="T1" fmla="*/ 409 h 1794"/>
                  <a:gd name="T2" fmla="*/ 1211 w 1836"/>
                  <a:gd name="T3" fmla="*/ 428 h 1794"/>
                  <a:gd name="T4" fmla="*/ 1786 w 1836"/>
                  <a:gd name="T5" fmla="*/ 695 h 1794"/>
                  <a:gd name="T6" fmla="*/ 1470 w 1836"/>
                  <a:gd name="T7" fmla="*/ 916 h 1794"/>
                  <a:gd name="T8" fmla="*/ 1527 w 1836"/>
                  <a:gd name="T9" fmla="*/ 1548 h 1794"/>
                  <a:gd name="T10" fmla="*/ 1200 w 1836"/>
                  <a:gd name="T11" fmla="*/ 1363 h 1794"/>
                  <a:gd name="T12" fmla="*/ 1177 w 1836"/>
                  <a:gd name="T13" fmla="*/ 1750 h 1794"/>
                  <a:gd name="T14" fmla="*/ 658 w 1836"/>
                  <a:gd name="T15" fmla="*/ 1385 h 1794"/>
                  <a:gd name="T16" fmla="*/ 625 w 1836"/>
                  <a:gd name="T17" fmla="*/ 1366 h 1794"/>
                  <a:gd name="T18" fmla="*/ 50 w 1836"/>
                  <a:gd name="T19" fmla="*/ 1099 h 1794"/>
                  <a:gd name="T20" fmla="*/ 366 w 1836"/>
                  <a:gd name="T21" fmla="*/ 878 h 1794"/>
                  <a:gd name="T22" fmla="*/ 309 w 1836"/>
                  <a:gd name="T23" fmla="*/ 246 h 1794"/>
                  <a:gd name="T24" fmla="*/ 636 w 1836"/>
                  <a:gd name="T25" fmla="*/ 431 h 1794"/>
                  <a:gd name="T26" fmla="*/ 659 w 1836"/>
                  <a:gd name="T27" fmla="*/ 44 h 1794"/>
                  <a:gd name="T28" fmla="*/ 1177 w 1836"/>
                  <a:gd name="T29" fmla="*/ 0 h 1794"/>
                  <a:gd name="T30" fmla="*/ 615 w 1836"/>
                  <a:gd name="T31" fmla="*/ 44 h 1794"/>
                  <a:gd name="T32" fmla="*/ 331 w 1836"/>
                  <a:gd name="T33" fmla="*/ 208 h 1794"/>
                  <a:gd name="T34" fmla="*/ 271 w 1836"/>
                  <a:gd name="T35" fmla="*/ 224 h 1794"/>
                  <a:gd name="T36" fmla="*/ 28 w 1836"/>
                  <a:gd name="T37" fmla="*/ 733 h 1794"/>
                  <a:gd name="T38" fmla="*/ 28 w 1836"/>
                  <a:gd name="T39" fmla="*/ 1061 h 1794"/>
                  <a:gd name="T40" fmla="*/ 271 w 1836"/>
                  <a:gd name="T41" fmla="*/ 1570 h 1794"/>
                  <a:gd name="T42" fmla="*/ 331 w 1836"/>
                  <a:gd name="T43" fmla="*/ 1586 h 1794"/>
                  <a:gd name="T44" fmla="*/ 615 w 1836"/>
                  <a:gd name="T45" fmla="*/ 1750 h 1794"/>
                  <a:gd name="T46" fmla="*/ 1177 w 1836"/>
                  <a:gd name="T47" fmla="*/ 1794 h 1794"/>
                  <a:gd name="T48" fmla="*/ 1222 w 1836"/>
                  <a:gd name="T49" fmla="*/ 1423 h 1794"/>
                  <a:gd name="T50" fmla="*/ 1527 w 1836"/>
                  <a:gd name="T51" fmla="*/ 1592 h 1794"/>
                  <a:gd name="T52" fmla="*/ 1824 w 1836"/>
                  <a:gd name="T53" fmla="*/ 1121 h 1794"/>
                  <a:gd name="T54" fmla="*/ 1525 w 1836"/>
                  <a:gd name="T55" fmla="*/ 897 h 1794"/>
                  <a:gd name="T56" fmla="*/ 1824 w 1836"/>
                  <a:gd name="T57" fmla="*/ 673 h 1794"/>
                  <a:gd name="T58" fmla="*/ 1527 w 1836"/>
                  <a:gd name="T59" fmla="*/ 202 h 1794"/>
                  <a:gd name="T60" fmla="*/ 1222 w 1836"/>
                  <a:gd name="T61" fmla="*/ 371 h 1794"/>
                  <a:gd name="T62" fmla="*/ 1177 w 1836"/>
                  <a:gd name="T63"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1794">
                    <a:moveTo>
                      <a:pt x="1177" y="44"/>
                    </a:moveTo>
                    <a:cubicBezTo>
                      <a:pt x="1177" y="44"/>
                      <a:pt x="1178" y="309"/>
                      <a:pt x="1178" y="409"/>
                    </a:cubicBezTo>
                    <a:cubicBezTo>
                      <a:pt x="1178" y="422"/>
                      <a:pt x="1188" y="431"/>
                      <a:pt x="1200" y="431"/>
                    </a:cubicBezTo>
                    <a:cubicBezTo>
                      <a:pt x="1203" y="431"/>
                      <a:pt x="1207" y="430"/>
                      <a:pt x="1211" y="428"/>
                    </a:cubicBezTo>
                    <a:cubicBezTo>
                      <a:pt x="1298" y="378"/>
                      <a:pt x="1527" y="246"/>
                      <a:pt x="1527" y="246"/>
                    </a:cubicBezTo>
                    <a:cubicBezTo>
                      <a:pt x="1786" y="695"/>
                      <a:pt x="1786" y="695"/>
                      <a:pt x="1786" y="695"/>
                    </a:cubicBezTo>
                    <a:cubicBezTo>
                      <a:pt x="1786" y="695"/>
                      <a:pt x="1557" y="828"/>
                      <a:pt x="1470" y="878"/>
                    </a:cubicBezTo>
                    <a:cubicBezTo>
                      <a:pt x="1456" y="886"/>
                      <a:pt x="1456" y="908"/>
                      <a:pt x="1470" y="916"/>
                    </a:cubicBezTo>
                    <a:cubicBezTo>
                      <a:pt x="1557" y="966"/>
                      <a:pt x="1786" y="1099"/>
                      <a:pt x="1786" y="1099"/>
                    </a:cubicBezTo>
                    <a:cubicBezTo>
                      <a:pt x="1527" y="1548"/>
                      <a:pt x="1527" y="1548"/>
                      <a:pt x="1527" y="1548"/>
                    </a:cubicBezTo>
                    <a:cubicBezTo>
                      <a:pt x="1527" y="1548"/>
                      <a:pt x="1298" y="1416"/>
                      <a:pt x="1211" y="1366"/>
                    </a:cubicBezTo>
                    <a:cubicBezTo>
                      <a:pt x="1207" y="1364"/>
                      <a:pt x="1203" y="1363"/>
                      <a:pt x="1200" y="1363"/>
                    </a:cubicBezTo>
                    <a:cubicBezTo>
                      <a:pt x="1188" y="1363"/>
                      <a:pt x="1178" y="1372"/>
                      <a:pt x="1178" y="1385"/>
                    </a:cubicBezTo>
                    <a:cubicBezTo>
                      <a:pt x="1178" y="1485"/>
                      <a:pt x="1177" y="1750"/>
                      <a:pt x="1177" y="1750"/>
                    </a:cubicBezTo>
                    <a:cubicBezTo>
                      <a:pt x="659" y="1750"/>
                      <a:pt x="659" y="1750"/>
                      <a:pt x="659" y="1750"/>
                    </a:cubicBezTo>
                    <a:cubicBezTo>
                      <a:pt x="659" y="1750"/>
                      <a:pt x="658" y="1485"/>
                      <a:pt x="658" y="1385"/>
                    </a:cubicBezTo>
                    <a:cubicBezTo>
                      <a:pt x="658" y="1372"/>
                      <a:pt x="648" y="1363"/>
                      <a:pt x="636" y="1363"/>
                    </a:cubicBezTo>
                    <a:cubicBezTo>
                      <a:pt x="633" y="1363"/>
                      <a:pt x="629" y="1364"/>
                      <a:pt x="625" y="1366"/>
                    </a:cubicBezTo>
                    <a:cubicBezTo>
                      <a:pt x="538" y="1416"/>
                      <a:pt x="309" y="1548"/>
                      <a:pt x="309" y="1548"/>
                    </a:cubicBezTo>
                    <a:cubicBezTo>
                      <a:pt x="50" y="1099"/>
                      <a:pt x="50" y="1099"/>
                      <a:pt x="50" y="1099"/>
                    </a:cubicBezTo>
                    <a:cubicBezTo>
                      <a:pt x="50" y="1099"/>
                      <a:pt x="279" y="966"/>
                      <a:pt x="366" y="916"/>
                    </a:cubicBezTo>
                    <a:cubicBezTo>
                      <a:pt x="380" y="908"/>
                      <a:pt x="380" y="886"/>
                      <a:pt x="366" y="878"/>
                    </a:cubicBezTo>
                    <a:cubicBezTo>
                      <a:pt x="279" y="828"/>
                      <a:pt x="50" y="695"/>
                      <a:pt x="50" y="695"/>
                    </a:cubicBezTo>
                    <a:cubicBezTo>
                      <a:pt x="309" y="246"/>
                      <a:pt x="309" y="246"/>
                      <a:pt x="309" y="246"/>
                    </a:cubicBezTo>
                    <a:cubicBezTo>
                      <a:pt x="309" y="246"/>
                      <a:pt x="538" y="378"/>
                      <a:pt x="625" y="428"/>
                    </a:cubicBezTo>
                    <a:cubicBezTo>
                      <a:pt x="629" y="430"/>
                      <a:pt x="633" y="431"/>
                      <a:pt x="636" y="431"/>
                    </a:cubicBezTo>
                    <a:cubicBezTo>
                      <a:pt x="648" y="431"/>
                      <a:pt x="658" y="422"/>
                      <a:pt x="658" y="409"/>
                    </a:cubicBezTo>
                    <a:cubicBezTo>
                      <a:pt x="658" y="309"/>
                      <a:pt x="659" y="44"/>
                      <a:pt x="659" y="44"/>
                    </a:cubicBezTo>
                    <a:cubicBezTo>
                      <a:pt x="1177" y="44"/>
                      <a:pt x="1177" y="44"/>
                      <a:pt x="1177" y="44"/>
                    </a:cubicBezTo>
                    <a:moveTo>
                      <a:pt x="1177" y="0"/>
                    </a:moveTo>
                    <a:cubicBezTo>
                      <a:pt x="659" y="0"/>
                      <a:pt x="659" y="0"/>
                      <a:pt x="659" y="0"/>
                    </a:cubicBezTo>
                    <a:cubicBezTo>
                      <a:pt x="634" y="0"/>
                      <a:pt x="615" y="20"/>
                      <a:pt x="615" y="44"/>
                    </a:cubicBezTo>
                    <a:cubicBezTo>
                      <a:pt x="615" y="47"/>
                      <a:pt x="615" y="255"/>
                      <a:pt x="614" y="371"/>
                    </a:cubicBezTo>
                    <a:cubicBezTo>
                      <a:pt x="514" y="313"/>
                      <a:pt x="333" y="209"/>
                      <a:pt x="331" y="208"/>
                    </a:cubicBezTo>
                    <a:cubicBezTo>
                      <a:pt x="324" y="204"/>
                      <a:pt x="317" y="202"/>
                      <a:pt x="309" y="202"/>
                    </a:cubicBezTo>
                    <a:cubicBezTo>
                      <a:pt x="294" y="202"/>
                      <a:pt x="279" y="210"/>
                      <a:pt x="271" y="224"/>
                    </a:cubicBezTo>
                    <a:cubicBezTo>
                      <a:pt x="12" y="673"/>
                      <a:pt x="12" y="673"/>
                      <a:pt x="12" y="673"/>
                    </a:cubicBezTo>
                    <a:cubicBezTo>
                      <a:pt x="0" y="694"/>
                      <a:pt x="7" y="721"/>
                      <a:pt x="28" y="733"/>
                    </a:cubicBezTo>
                    <a:cubicBezTo>
                      <a:pt x="30" y="735"/>
                      <a:pt x="211" y="839"/>
                      <a:pt x="311" y="897"/>
                    </a:cubicBezTo>
                    <a:cubicBezTo>
                      <a:pt x="211" y="955"/>
                      <a:pt x="30" y="1059"/>
                      <a:pt x="28" y="1061"/>
                    </a:cubicBezTo>
                    <a:cubicBezTo>
                      <a:pt x="7" y="1073"/>
                      <a:pt x="0" y="1100"/>
                      <a:pt x="12" y="1121"/>
                    </a:cubicBezTo>
                    <a:cubicBezTo>
                      <a:pt x="271" y="1570"/>
                      <a:pt x="271" y="1570"/>
                      <a:pt x="271" y="1570"/>
                    </a:cubicBezTo>
                    <a:cubicBezTo>
                      <a:pt x="279" y="1584"/>
                      <a:pt x="294" y="1592"/>
                      <a:pt x="309" y="1592"/>
                    </a:cubicBezTo>
                    <a:cubicBezTo>
                      <a:pt x="317" y="1592"/>
                      <a:pt x="324" y="1590"/>
                      <a:pt x="331" y="1586"/>
                    </a:cubicBezTo>
                    <a:cubicBezTo>
                      <a:pt x="333" y="1585"/>
                      <a:pt x="514" y="1481"/>
                      <a:pt x="614" y="1423"/>
                    </a:cubicBezTo>
                    <a:cubicBezTo>
                      <a:pt x="615" y="1539"/>
                      <a:pt x="615" y="1747"/>
                      <a:pt x="615" y="1750"/>
                    </a:cubicBezTo>
                    <a:cubicBezTo>
                      <a:pt x="615" y="1774"/>
                      <a:pt x="634" y="1794"/>
                      <a:pt x="659" y="1794"/>
                    </a:cubicBezTo>
                    <a:cubicBezTo>
                      <a:pt x="1177" y="1794"/>
                      <a:pt x="1177" y="1794"/>
                      <a:pt x="1177" y="1794"/>
                    </a:cubicBezTo>
                    <a:cubicBezTo>
                      <a:pt x="1202" y="1794"/>
                      <a:pt x="1221" y="1774"/>
                      <a:pt x="1221" y="1750"/>
                    </a:cubicBezTo>
                    <a:cubicBezTo>
                      <a:pt x="1221" y="1747"/>
                      <a:pt x="1221" y="1539"/>
                      <a:pt x="1222" y="1423"/>
                    </a:cubicBezTo>
                    <a:cubicBezTo>
                      <a:pt x="1322" y="1481"/>
                      <a:pt x="1503" y="1585"/>
                      <a:pt x="1505" y="1586"/>
                    </a:cubicBezTo>
                    <a:cubicBezTo>
                      <a:pt x="1512" y="1590"/>
                      <a:pt x="1519" y="1592"/>
                      <a:pt x="1527" y="1592"/>
                    </a:cubicBezTo>
                    <a:cubicBezTo>
                      <a:pt x="1542" y="1592"/>
                      <a:pt x="1557" y="1584"/>
                      <a:pt x="1565" y="1570"/>
                    </a:cubicBezTo>
                    <a:cubicBezTo>
                      <a:pt x="1824" y="1121"/>
                      <a:pt x="1824" y="1121"/>
                      <a:pt x="1824" y="1121"/>
                    </a:cubicBezTo>
                    <a:cubicBezTo>
                      <a:pt x="1836" y="1100"/>
                      <a:pt x="1829" y="1073"/>
                      <a:pt x="1808" y="1061"/>
                    </a:cubicBezTo>
                    <a:cubicBezTo>
                      <a:pt x="1806" y="1059"/>
                      <a:pt x="1625" y="955"/>
                      <a:pt x="1525" y="897"/>
                    </a:cubicBezTo>
                    <a:cubicBezTo>
                      <a:pt x="1625" y="839"/>
                      <a:pt x="1806" y="735"/>
                      <a:pt x="1808" y="733"/>
                    </a:cubicBezTo>
                    <a:cubicBezTo>
                      <a:pt x="1829" y="721"/>
                      <a:pt x="1836" y="694"/>
                      <a:pt x="1824" y="673"/>
                    </a:cubicBezTo>
                    <a:cubicBezTo>
                      <a:pt x="1565" y="224"/>
                      <a:pt x="1565" y="224"/>
                      <a:pt x="1565" y="224"/>
                    </a:cubicBezTo>
                    <a:cubicBezTo>
                      <a:pt x="1557" y="210"/>
                      <a:pt x="1542" y="202"/>
                      <a:pt x="1527" y="202"/>
                    </a:cubicBezTo>
                    <a:cubicBezTo>
                      <a:pt x="1519" y="202"/>
                      <a:pt x="1512" y="204"/>
                      <a:pt x="1505" y="208"/>
                    </a:cubicBezTo>
                    <a:cubicBezTo>
                      <a:pt x="1503" y="209"/>
                      <a:pt x="1322" y="313"/>
                      <a:pt x="1222" y="371"/>
                    </a:cubicBezTo>
                    <a:cubicBezTo>
                      <a:pt x="1221" y="255"/>
                      <a:pt x="1221" y="47"/>
                      <a:pt x="1221" y="44"/>
                    </a:cubicBezTo>
                    <a:cubicBezTo>
                      <a:pt x="1221" y="20"/>
                      <a:pt x="1202" y="0"/>
                      <a:pt x="1177"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3"/>
              <p:cNvSpPr>
                <a:spLocks/>
              </p:cNvSpPr>
              <p:nvPr/>
            </p:nvSpPr>
            <p:spPr bwMode="auto">
              <a:xfrm>
                <a:off x="5519927" y="2850261"/>
                <a:ext cx="1150621" cy="1155954"/>
              </a:xfrm>
              <a:custGeom>
                <a:avLst/>
                <a:gdLst>
                  <a:gd name="T0" fmla="*/ 1309 w 1612"/>
                  <a:gd name="T1" fmla="*/ 767 h 1618"/>
                  <a:gd name="T2" fmla="*/ 1609 w 1612"/>
                  <a:gd name="T3" fmla="*/ 583 h 1618"/>
                  <a:gd name="T4" fmla="*/ 1441 w 1612"/>
                  <a:gd name="T5" fmla="*/ 291 h 1618"/>
                  <a:gd name="T6" fmla="*/ 1404 w 1612"/>
                  <a:gd name="T7" fmla="*/ 227 h 1618"/>
                  <a:gd name="T8" fmla="*/ 1326 w 1612"/>
                  <a:gd name="T9" fmla="*/ 260 h 1618"/>
                  <a:gd name="T10" fmla="*/ 1094 w 1612"/>
                  <a:gd name="T11" fmla="*/ 394 h 1618"/>
                  <a:gd name="T12" fmla="*/ 1021 w 1612"/>
                  <a:gd name="T13" fmla="*/ 84 h 1618"/>
                  <a:gd name="T14" fmla="*/ 1011 w 1612"/>
                  <a:gd name="T15" fmla="*/ 0 h 1618"/>
                  <a:gd name="T16" fmla="*/ 591 w 1612"/>
                  <a:gd name="T17" fmla="*/ 10 h 1618"/>
                  <a:gd name="T18" fmla="*/ 591 w 1612"/>
                  <a:gd name="T19" fmla="*/ 352 h 1618"/>
                  <a:gd name="T20" fmla="*/ 286 w 1612"/>
                  <a:gd name="T21" fmla="*/ 260 h 1618"/>
                  <a:gd name="T22" fmla="*/ 222 w 1612"/>
                  <a:gd name="T23" fmla="*/ 223 h 1618"/>
                  <a:gd name="T24" fmla="*/ 171 w 1612"/>
                  <a:gd name="T25" fmla="*/ 291 h 1618"/>
                  <a:gd name="T26" fmla="*/ 40 w 1612"/>
                  <a:gd name="T27" fmla="*/ 518 h 1618"/>
                  <a:gd name="T28" fmla="*/ 3 w 1612"/>
                  <a:gd name="T29" fmla="*/ 583 h 1618"/>
                  <a:gd name="T30" fmla="*/ 237 w 1612"/>
                  <a:gd name="T31" fmla="*/ 729 h 1618"/>
                  <a:gd name="T32" fmla="*/ 303 w 1612"/>
                  <a:gd name="T33" fmla="*/ 851 h 1618"/>
                  <a:gd name="T34" fmla="*/ 71 w 1612"/>
                  <a:gd name="T35" fmla="*/ 985 h 1618"/>
                  <a:gd name="T36" fmla="*/ 7 w 1612"/>
                  <a:gd name="T37" fmla="*/ 1022 h 1618"/>
                  <a:gd name="T38" fmla="*/ 40 w 1612"/>
                  <a:gd name="T39" fmla="*/ 1100 h 1618"/>
                  <a:gd name="T40" fmla="*/ 171 w 1612"/>
                  <a:gd name="T41" fmla="*/ 1327 h 1618"/>
                  <a:gd name="T42" fmla="*/ 208 w 1612"/>
                  <a:gd name="T43" fmla="*/ 1391 h 1618"/>
                  <a:gd name="T44" fmla="*/ 337 w 1612"/>
                  <a:gd name="T45" fmla="*/ 1329 h 1618"/>
                  <a:gd name="T46" fmla="*/ 591 w 1612"/>
                  <a:gd name="T47" fmla="*/ 1266 h 1618"/>
                  <a:gd name="T48" fmla="*/ 591 w 1612"/>
                  <a:gd name="T49" fmla="*/ 1608 h 1618"/>
                  <a:gd name="T50" fmla="*/ 675 w 1612"/>
                  <a:gd name="T51" fmla="*/ 1618 h 1618"/>
                  <a:gd name="T52" fmla="*/ 1011 w 1612"/>
                  <a:gd name="T53" fmla="*/ 1618 h 1618"/>
                  <a:gd name="T54" fmla="*/ 1021 w 1612"/>
                  <a:gd name="T55" fmla="*/ 1534 h 1618"/>
                  <a:gd name="T56" fmla="*/ 1094 w 1612"/>
                  <a:gd name="T57" fmla="*/ 1224 h 1618"/>
                  <a:gd name="T58" fmla="*/ 1390 w 1612"/>
                  <a:gd name="T59" fmla="*/ 1395 h 1618"/>
                  <a:gd name="T60" fmla="*/ 1441 w 1612"/>
                  <a:gd name="T61" fmla="*/ 1327 h 1618"/>
                  <a:gd name="T62" fmla="*/ 1446 w 1612"/>
                  <a:gd name="T63" fmla="*/ 1318 h 1618"/>
                  <a:gd name="T64" fmla="*/ 1605 w 1612"/>
                  <a:gd name="T65" fmla="*/ 102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2" h="1618">
                    <a:moveTo>
                      <a:pt x="1309" y="851"/>
                    </a:moveTo>
                    <a:cubicBezTo>
                      <a:pt x="1269" y="828"/>
                      <a:pt x="1269" y="790"/>
                      <a:pt x="1309" y="767"/>
                    </a:cubicBezTo>
                    <a:cubicBezTo>
                      <a:pt x="1605" y="596"/>
                      <a:pt x="1605" y="596"/>
                      <a:pt x="1605" y="596"/>
                    </a:cubicBezTo>
                    <a:cubicBezTo>
                      <a:pt x="1610" y="593"/>
                      <a:pt x="1612" y="587"/>
                      <a:pt x="1609" y="583"/>
                    </a:cubicBezTo>
                    <a:cubicBezTo>
                      <a:pt x="1516" y="421"/>
                      <a:pt x="1516" y="421"/>
                      <a:pt x="1516" y="421"/>
                    </a:cubicBezTo>
                    <a:cubicBezTo>
                      <a:pt x="1441" y="291"/>
                      <a:pt x="1441" y="291"/>
                      <a:pt x="1441" y="291"/>
                    </a:cubicBezTo>
                    <a:cubicBezTo>
                      <a:pt x="1441" y="291"/>
                      <a:pt x="1441" y="291"/>
                      <a:pt x="1441" y="291"/>
                    </a:cubicBezTo>
                    <a:cubicBezTo>
                      <a:pt x="1404" y="227"/>
                      <a:pt x="1404" y="227"/>
                      <a:pt x="1404" y="227"/>
                    </a:cubicBezTo>
                    <a:cubicBezTo>
                      <a:pt x="1401" y="222"/>
                      <a:pt x="1395" y="220"/>
                      <a:pt x="1390" y="223"/>
                    </a:cubicBezTo>
                    <a:cubicBezTo>
                      <a:pt x="1326" y="260"/>
                      <a:pt x="1326" y="260"/>
                      <a:pt x="1326" y="260"/>
                    </a:cubicBezTo>
                    <a:cubicBezTo>
                      <a:pt x="1326" y="260"/>
                      <a:pt x="1326" y="260"/>
                      <a:pt x="1326" y="260"/>
                    </a:cubicBezTo>
                    <a:cubicBezTo>
                      <a:pt x="1094" y="394"/>
                      <a:pt x="1094" y="394"/>
                      <a:pt x="1094" y="394"/>
                    </a:cubicBezTo>
                    <a:cubicBezTo>
                      <a:pt x="1054" y="417"/>
                      <a:pt x="1021" y="398"/>
                      <a:pt x="1021" y="352"/>
                    </a:cubicBezTo>
                    <a:cubicBezTo>
                      <a:pt x="1021" y="84"/>
                      <a:pt x="1021" y="84"/>
                      <a:pt x="1021" y="84"/>
                    </a:cubicBezTo>
                    <a:cubicBezTo>
                      <a:pt x="1021" y="10"/>
                      <a:pt x="1021" y="10"/>
                      <a:pt x="1021" y="10"/>
                    </a:cubicBezTo>
                    <a:cubicBezTo>
                      <a:pt x="1021" y="5"/>
                      <a:pt x="1017" y="0"/>
                      <a:pt x="1011" y="0"/>
                    </a:cubicBezTo>
                    <a:cubicBezTo>
                      <a:pt x="601" y="0"/>
                      <a:pt x="601" y="0"/>
                      <a:pt x="601" y="0"/>
                    </a:cubicBezTo>
                    <a:cubicBezTo>
                      <a:pt x="595" y="0"/>
                      <a:pt x="591" y="5"/>
                      <a:pt x="591" y="10"/>
                    </a:cubicBezTo>
                    <a:cubicBezTo>
                      <a:pt x="591" y="84"/>
                      <a:pt x="591" y="84"/>
                      <a:pt x="591" y="84"/>
                    </a:cubicBezTo>
                    <a:cubicBezTo>
                      <a:pt x="591" y="352"/>
                      <a:pt x="591" y="352"/>
                      <a:pt x="591" y="352"/>
                    </a:cubicBezTo>
                    <a:cubicBezTo>
                      <a:pt x="591" y="398"/>
                      <a:pt x="558" y="417"/>
                      <a:pt x="518" y="394"/>
                    </a:cubicBezTo>
                    <a:cubicBezTo>
                      <a:pt x="286" y="260"/>
                      <a:pt x="286" y="260"/>
                      <a:pt x="286" y="260"/>
                    </a:cubicBezTo>
                    <a:cubicBezTo>
                      <a:pt x="286" y="260"/>
                      <a:pt x="286" y="260"/>
                      <a:pt x="286" y="260"/>
                    </a:cubicBezTo>
                    <a:cubicBezTo>
                      <a:pt x="222" y="223"/>
                      <a:pt x="222" y="223"/>
                      <a:pt x="222" y="223"/>
                    </a:cubicBezTo>
                    <a:cubicBezTo>
                      <a:pt x="217" y="220"/>
                      <a:pt x="211" y="222"/>
                      <a:pt x="208" y="227"/>
                    </a:cubicBezTo>
                    <a:cubicBezTo>
                      <a:pt x="171" y="291"/>
                      <a:pt x="171" y="291"/>
                      <a:pt x="171" y="291"/>
                    </a:cubicBezTo>
                    <a:cubicBezTo>
                      <a:pt x="171" y="291"/>
                      <a:pt x="171" y="291"/>
                      <a:pt x="171" y="291"/>
                    </a:cubicBezTo>
                    <a:cubicBezTo>
                      <a:pt x="40" y="518"/>
                      <a:pt x="40" y="518"/>
                      <a:pt x="40" y="518"/>
                    </a:cubicBezTo>
                    <a:cubicBezTo>
                      <a:pt x="40" y="518"/>
                      <a:pt x="40" y="518"/>
                      <a:pt x="40" y="518"/>
                    </a:cubicBezTo>
                    <a:cubicBezTo>
                      <a:pt x="3" y="583"/>
                      <a:pt x="3" y="583"/>
                      <a:pt x="3" y="583"/>
                    </a:cubicBezTo>
                    <a:cubicBezTo>
                      <a:pt x="0" y="587"/>
                      <a:pt x="2" y="593"/>
                      <a:pt x="7" y="596"/>
                    </a:cubicBezTo>
                    <a:cubicBezTo>
                      <a:pt x="237" y="729"/>
                      <a:pt x="237" y="729"/>
                      <a:pt x="237" y="729"/>
                    </a:cubicBezTo>
                    <a:cubicBezTo>
                      <a:pt x="303" y="767"/>
                      <a:pt x="303" y="767"/>
                      <a:pt x="303" y="767"/>
                    </a:cubicBezTo>
                    <a:cubicBezTo>
                      <a:pt x="343" y="790"/>
                      <a:pt x="343" y="828"/>
                      <a:pt x="303" y="851"/>
                    </a:cubicBezTo>
                    <a:cubicBezTo>
                      <a:pt x="171" y="927"/>
                      <a:pt x="171" y="927"/>
                      <a:pt x="171" y="927"/>
                    </a:cubicBezTo>
                    <a:cubicBezTo>
                      <a:pt x="71" y="985"/>
                      <a:pt x="71" y="985"/>
                      <a:pt x="71" y="985"/>
                    </a:cubicBezTo>
                    <a:cubicBezTo>
                      <a:pt x="71" y="985"/>
                      <a:pt x="71" y="985"/>
                      <a:pt x="71" y="985"/>
                    </a:cubicBezTo>
                    <a:cubicBezTo>
                      <a:pt x="7" y="1022"/>
                      <a:pt x="7" y="1022"/>
                      <a:pt x="7" y="1022"/>
                    </a:cubicBezTo>
                    <a:cubicBezTo>
                      <a:pt x="2" y="1025"/>
                      <a:pt x="0" y="1031"/>
                      <a:pt x="3" y="1035"/>
                    </a:cubicBezTo>
                    <a:cubicBezTo>
                      <a:pt x="40" y="1100"/>
                      <a:pt x="40" y="1100"/>
                      <a:pt x="40" y="1100"/>
                    </a:cubicBezTo>
                    <a:cubicBezTo>
                      <a:pt x="40" y="1100"/>
                      <a:pt x="40" y="1100"/>
                      <a:pt x="40" y="1100"/>
                    </a:cubicBezTo>
                    <a:cubicBezTo>
                      <a:pt x="171" y="1327"/>
                      <a:pt x="171" y="1327"/>
                      <a:pt x="171" y="1327"/>
                    </a:cubicBezTo>
                    <a:cubicBezTo>
                      <a:pt x="171" y="1327"/>
                      <a:pt x="171" y="1327"/>
                      <a:pt x="171" y="1327"/>
                    </a:cubicBezTo>
                    <a:cubicBezTo>
                      <a:pt x="208" y="1391"/>
                      <a:pt x="208" y="1391"/>
                      <a:pt x="208" y="1391"/>
                    </a:cubicBezTo>
                    <a:cubicBezTo>
                      <a:pt x="211" y="1396"/>
                      <a:pt x="217" y="1398"/>
                      <a:pt x="222" y="1395"/>
                    </a:cubicBezTo>
                    <a:cubicBezTo>
                      <a:pt x="337" y="1329"/>
                      <a:pt x="337" y="1329"/>
                      <a:pt x="337" y="1329"/>
                    </a:cubicBezTo>
                    <a:cubicBezTo>
                      <a:pt x="518" y="1224"/>
                      <a:pt x="518" y="1224"/>
                      <a:pt x="518" y="1224"/>
                    </a:cubicBezTo>
                    <a:cubicBezTo>
                      <a:pt x="558" y="1201"/>
                      <a:pt x="591" y="1220"/>
                      <a:pt x="591" y="1266"/>
                    </a:cubicBezTo>
                    <a:cubicBezTo>
                      <a:pt x="591" y="1534"/>
                      <a:pt x="591" y="1534"/>
                      <a:pt x="591" y="1534"/>
                    </a:cubicBezTo>
                    <a:cubicBezTo>
                      <a:pt x="591" y="1608"/>
                      <a:pt x="591" y="1608"/>
                      <a:pt x="591" y="1608"/>
                    </a:cubicBezTo>
                    <a:cubicBezTo>
                      <a:pt x="591" y="1613"/>
                      <a:pt x="595" y="1618"/>
                      <a:pt x="601" y="1618"/>
                    </a:cubicBezTo>
                    <a:cubicBezTo>
                      <a:pt x="675" y="1618"/>
                      <a:pt x="675" y="1618"/>
                      <a:pt x="675" y="1618"/>
                    </a:cubicBezTo>
                    <a:cubicBezTo>
                      <a:pt x="937" y="1618"/>
                      <a:pt x="937" y="1618"/>
                      <a:pt x="937" y="1618"/>
                    </a:cubicBezTo>
                    <a:cubicBezTo>
                      <a:pt x="1011" y="1618"/>
                      <a:pt x="1011" y="1618"/>
                      <a:pt x="1011" y="1618"/>
                    </a:cubicBezTo>
                    <a:cubicBezTo>
                      <a:pt x="1017" y="1618"/>
                      <a:pt x="1021" y="1613"/>
                      <a:pt x="1021" y="1608"/>
                    </a:cubicBezTo>
                    <a:cubicBezTo>
                      <a:pt x="1021" y="1534"/>
                      <a:pt x="1021" y="1534"/>
                      <a:pt x="1021" y="1534"/>
                    </a:cubicBezTo>
                    <a:cubicBezTo>
                      <a:pt x="1021" y="1266"/>
                      <a:pt x="1021" y="1266"/>
                      <a:pt x="1021" y="1266"/>
                    </a:cubicBezTo>
                    <a:cubicBezTo>
                      <a:pt x="1021" y="1220"/>
                      <a:pt x="1054" y="1201"/>
                      <a:pt x="1094" y="1224"/>
                    </a:cubicBezTo>
                    <a:cubicBezTo>
                      <a:pt x="1275" y="1329"/>
                      <a:pt x="1275" y="1329"/>
                      <a:pt x="1275" y="1329"/>
                    </a:cubicBezTo>
                    <a:cubicBezTo>
                      <a:pt x="1390" y="1395"/>
                      <a:pt x="1390" y="1395"/>
                      <a:pt x="1390" y="1395"/>
                    </a:cubicBezTo>
                    <a:cubicBezTo>
                      <a:pt x="1395" y="1398"/>
                      <a:pt x="1401" y="1396"/>
                      <a:pt x="1404" y="1391"/>
                    </a:cubicBezTo>
                    <a:cubicBezTo>
                      <a:pt x="1441" y="1327"/>
                      <a:pt x="1441" y="1327"/>
                      <a:pt x="1441" y="1327"/>
                    </a:cubicBezTo>
                    <a:cubicBezTo>
                      <a:pt x="1441" y="1327"/>
                      <a:pt x="1441" y="1327"/>
                      <a:pt x="1441" y="1327"/>
                    </a:cubicBezTo>
                    <a:cubicBezTo>
                      <a:pt x="1446" y="1318"/>
                      <a:pt x="1446" y="1318"/>
                      <a:pt x="1446" y="1318"/>
                    </a:cubicBezTo>
                    <a:cubicBezTo>
                      <a:pt x="1609" y="1035"/>
                      <a:pt x="1609" y="1035"/>
                      <a:pt x="1609" y="1035"/>
                    </a:cubicBezTo>
                    <a:cubicBezTo>
                      <a:pt x="1612" y="1031"/>
                      <a:pt x="1610" y="1025"/>
                      <a:pt x="1605" y="1022"/>
                    </a:cubicBezTo>
                    <a:lnTo>
                      <a:pt x="1309" y="851"/>
                    </a:ln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a:grpSpLocks noChangeAspect="1"/>
          </p:cNvGrpSpPr>
          <p:nvPr/>
        </p:nvGrpSpPr>
        <p:grpSpPr>
          <a:xfrm>
            <a:off x="8320437" y="2152591"/>
            <a:ext cx="362912" cy="362562"/>
            <a:chOff x="6464300" y="2606675"/>
            <a:chExt cx="1646238" cy="1644650"/>
          </a:xfrm>
        </p:grpSpPr>
        <p:sp>
          <p:nvSpPr>
            <p:cNvPr id="3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6729413" y="2881312"/>
              <a:ext cx="1146175" cy="1125538"/>
              <a:chOff x="6729413" y="2881312"/>
              <a:chExt cx="1146175" cy="1125538"/>
            </a:xfrm>
          </p:grpSpPr>
          <p:sp>
            <p:nvSpPr>
              <p:cNvPr id="33" name="Freeform 32"/>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5" name="Group 34"/>
          <p:cNvGrpSpPr>
            <a:grpSpLocks noChangeAspect="1"/>
          </p:cNvGrpSpPr>
          <p:nvPr/>
        </p:nvGrpSpPr>
        <p:grpSpPr>
          <a:xfrm>
            <a:off x="5016572" y="3737660"/>
            <a:ext cx="362562" cy="362562"/>
            <a:chOff x="5272088" y="2605088"/>
            <a:chExt cx="1647825" cy="1647825"/>
          </a:xfrm>
        </p:grpSpPr>
        <p:sp>
          <p:nvSpPr>
            <p:cNvPr id="36" name="AutoShape 75"/>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5443538" y="2757488"/>
              <a:ext cx="1306513" cy="1322388"/>
              <a:chOff x="5443538" y="2757488"/>
              <a:chExt cx="1306513" cy="1322388"/>
            </a:xfrm>
          </p:grpSpPr>
          <p:sp>
            <p:nvSpPr>
              <p:cNvPr id="38" name="Freeform 37"/>
              <p:cNvSpPr>
                <a:spLocks noChangeArrowheads="1"/>
              </p:cNvSpPr>
              <p:nvPr/>
            </p:nvSpPr>
            <p:spPr bwMode="auto">
              <a:xfrm>
                <a:off x="5443538" y="2757488"/>
                <a:ext cx="1306513" cy="1322388"/>
              </a:xfrm>
              <a:custGeom>
                <a:avLst/>
                <a:gdLst>
                  <a:gd name="connsiteX0" fmla="*/ 1221581 w 1306513"/>
                  <a:gd name="connsiteY0" fmla="*/ 1185863 h 1322388"/>
                  <a:gd name="connsiteX1" fmla="*/ 1168399 w 1306513"/>
                  <a:gd name="connsiteY1" fmla="*/ 1239045 h 1322388"/>
                  <a:gd name="connsiteX2" fmla="*/ 1221581 w 1306513"/>
                  <a:gd name="connsiteY2" fmla="*/ 1292227 h 1322388"/>
                  <a:gd name="connsiteX3" fmla="*/ 1274763 w 1306513"/>
                  <a:gd name="connsiteY3" fmla="*/ 1239045 h 1322388"/>
                  <a:gd name="connsiteX4" fmla="*/ 1221581 w 1306513"/>
                  <a:gd name="connsiteY4" fmla="*/ 1185863 h 1322388"/>
                  <a:gd name="connsiteX5" fmla="*/ 541338 w 1306513"/>
                  <a:gd name="connsiteY5" fmla="*/ 1185863 h 1322388"/>
                  <a:gd name="connsiteX6" fmla="*/ 488950 w 1306513"/>
                  <a:gd name="connsiteY6" fmla="*/ 1239045 h 1322388"/>
                  <a:gd name="connsiteX7" fmla="*/ 541338 w 1306513"/>
                  <a:gd name="connsiteY7" fmla="*/ 1292227 h 1322388"/>
                  <a:gd name="connsiteX8" fmla="*/ 593726 w 1306513"/>
                  <a:gd name="connsiteY8" fmla="*/ 1239045 h 1322388"/>
                  <a:gd name="connsiteX9" fmla="*/ 541338 w 1306513"/>
                  <a:gd name="connsiteY9" fmla="*/ 1185863 h 1322388"/>
                  <a:gd name="connsiteX10" fmla="*/ 86520 w 1306513"/>
                  <a:gd name="connsiteY10" fmla="*/ 1185863 h 1322388"/>
                  <a:gd name="connsiteX11" fmla="*/ 33338 w 1306513"/>
                  <a:gd name="connsiteY11" fmla="*/ 1239045 h 1322388"/>
                  <a:gd name="connsiteX12" fmla="*/ 86520 w 1306513"/>
                  <a:gd name="connsiteY12" fmla="*/ 1292227 h 1322388"/>
                  <a:gd name="connsiteX13" fmla="*/ 139702 w 1306513"/>
                  <a:gd name="connsiteY13" fmla="*/ 1239045 h 1322388"/>
                  <a:gd name="connsiteX14" fmla="*/ 86520 w 1306513"/>
                  <a:gd name="connsiteY14" fmla="*/ 1185863 h 1322388"/>
                  <a:gd name="connsiteX15" fmla="*/ 1221581 w 1306513"/>
                  <a:gd name="connsiteY15" fmla="*/ 1155700 h 1322388"/>
                  <a:gd name="connsiteX16" fmla="*/ 1306513 w 1306513"/>
                  <a:gd name="connsiteY16" fmla="*/ 1239044 h 1322388"/>
                  <a:gd name="connsiteX17" fmla="*/ 1221581 w 1306513"/>
                  <a:gd name="connsiteY17" fmla="*/ 1322388 h 1322388"/>
                  <a:gd name="connsiteX18" fmla="*/ 1136649 w 1306513"/>
                  <a:gd name="connsiteY18" fmla="*/ 1239044 h 1322388"/>
                  <a:gd name="connsiteX19" fmla="*/ 1221581 w 1306513"/>
                  <a:gd name="connsiteY19" fmla="*/ 1155700 h 1322388"/>
                  <a:gd name="connsiteX20" fmla="*/ 540544 w 1306513"/>
                  <a:gd name="connsiteY20" fmla="*/ 1155700 h 1322388"/>
                  <a:gd name="connsiteX21" fmla="*/ 623888 w 1306513"/>
                  <a:gd name="connsiteY21" fmla="*/ 1239044 h 1322388"/>
                  <a:gd name="connsiteX22" fmla="*/ 540544 w 1306513"/>
                  <a:gd name="connsiteY22" fmla="*/ 1322388 h 1322388"/>
                  <a:gd name="connsiteX23" fmla="*/ 457200 w 1306513"/>
                  <a:gd name="connsiteY23" fmla="*/ 1239044 h 1322388"/>
                  <a:gd name="connsiteX24" fmla="*/ 540544 w 1306513"/>
                  <a:gd name="connsiteY24" fmla="*/ 1155700 h 1322388"/>
                  <a:gd name="connsiteX25" fmla="*/ 314769 w 1306513"/>
                  <a:gd name="connsiteY25" fmla="*/ 1155700 h 1322388"/>
                  <a:gd name="connsiteX26" fmla="*/ 330201 w 1306513"/>
                  <a:gd name="connsiteY26" fmla="*/ 1171372 h 1322388"/>
                  <a:gd name="connsiteX27" fmla="*/ 330201 w 1306513"/>
                  <a:gd name="connsiteY27" fmla="*/ 1306717 h 1322388"/>
                  <a:gd name="connsiteX28" fmla="*/ 314769 w 1306513"/>
                  <a:gd name="connsiteY28" fmla="*/ 1322388 h 1322388"/>
                  <a:gd name="connsiteX29" fmla="*/ 300038 w 1306513"/>
                  <a:gd name="connsiteY29" fmla="*/ 1306717 h 1322388"/>
                  <a:gd name="connsiteX30" fmla="*/ 300038 w 1306513"/>
                  <a:gd name="connsiteY30" fmla="*/ 1171372 h 1322388"/>
                  <a:gd name="connsiteX31" fmla="*/ 314769 w 1306513"/>
                  <a:gd name="connsiteY31" fmla="*/ 1155700 h 1322388"/>
                  <a:gd name="connsiteX32" fmla="*/ 86519 w 1306513"/>
                  <a:gd name="connsiteY32" fmla="*/ 1155700 h 1322388"/>
                  <a:gd name="connsiteX33" fmla="*/ 169863 w 1306513"/>
                  <a:gd name="connsiteY33" fmla="*/ 1239044 h 1322388"/>
                  <a:gd name="connsiteX34" fmla="*/ 86519 w 1306513"/>
                  <a:gd name="connsiteY34" fmla="*/ 1322388 h 1322388"/>
                  <a:gd name="connsiteX35" fmla="*/ 3175 w 1306513"/>
                  <a:gd name="connsiteY35" fmla="*/ 1239044 h 1322388"/>
                  <a:gd name="connsiteX36" fmla="*/ 86519 w 1306513"/>
                  <a:gd name="connsiteY36" fmla="*/ 1155700 h 1322388"/>
                  <a:gd name="connsiteX37" fmla="*/ 1221581 w 1306513"/>
                  <a:gd name="connsiteY37" fmla="*/ 960438 h 1322388"/>
                  <a:gd name="connsiteX38" fmla="*/ 1168399 w 1306513"/>
                  <a:gd name="connsiteY38" fmla="*/ 1012032 h 1322388"/>
                  <a:gd name="connsiteX39" fmla="*/ 1221581 w 1306513"/>
                  <a:gd name="connsiteY39" fmla="*/ 1063626 h 1322388"/>
                  <a:gd name="connsiteX40" fmla="*/ 1274763 w 1306513"/>
                  <a:gd name="connsiteY40" fmla="*/ 1012032 h 1322388"/>
                  <a:gd name="connsiteX41" fmla="*/ 1221581 w 1306513"/>
                  <a:gd name="connsiteY41" fmla="*/ 960438 h 1322388"/>
                  <a:gd name="connsiteX42" fmla="*/ 541338 w 1306513"/>
                  <a:gd name="connsiteY42" fmla="*/ 960438 h 1322388"/>
                  <a:gd name="connsiteX43" fmla="*/ 488950 w 1306513"/>
                  <a:gd name="connsiteY43" fmla="*/ 1012032 h 1322388"/>
                  <a:gd name="connsiteX44" fmla="*/ 541338 w 1306513"/>
                  <a:gd name="connsiteY44" fmla="*/ 1063626 h 1322388"/>
                  <a:gd name="connsiteX45" fmla="*/ 593726 w 1306513"/>
                  <a:gd name="connsiteY45" fmla="*/ 1012032 h 1322388"/>
                  <a:gd name="connsiteX46" fmla="*/ 541338 w 1306513"/>
                  <a:gd name="connsiteY46" fmla="*/ 960438 h 1322388"/>
                  <a:gd name="connsiteX47" fmla="*/ 86520 w 1306513"/>
                  <a:gd name="connsiteY47" fmla="*/ 960438 h 1322388"/>
                  <a:gd name="connsiteX48" fmla="*/ 33338 w 1306513"/>
                  <a:gd name="connsiteY48" fmla="*/ 1012032 h 1322388"/>
                  <a:gd name="connsiteX49" fmla="*/ 86520 w 1306513"/>
                  <a:gd name="connsiteY49" fmla="*/ 1063626 h 1322388"/>
                  <a:gd name="connsiteX50" fmla="*/ 139702 w 1306513"/>
                  <a:gd name="connsiteY50" fmla="*/ 1012032 h 1322388"/>
                  <a:gd name="connsiteX51" fmla="*/ 86520 w 1306513"/>
                  <a:gd name="connsiteY51" fmla="*/ 960438 h 1322388"/>
                  <a:gd name="connsiteX52" fmla="*/ 1221581 w 1306513"/>
                  <a:gd name="connsiteY52" fmla="*/ 928688 h 1322388"/>
                  <a:gd name="connsiteX53" fmla="*/ 1306513 w 1306513"/>
                  <a:gd name="connsiteY53" fmla="*/ 1012032 h 1322388"/>
                  <a:gd name="connsiteX54" fmla="*/ 1221581 w 1306513"/>
                  <a:gd name="connsiteY54" fmla="*/ 1095376 h 1322388"/>
                  <a:gd name="connsiteX55" fmla="*/ 1136649 w 1306513"/>
                  <a:gd name="connsiteY55" fmla="*/ 1012032 h 1322388"/>
                  <a:gd name="connsiteX56" fmla="*/ 1221581 w 1306513"/>
                  <a:gd name="connsiteY56" fmla="*/ 928688 h 1322388"/>
                  <a:gd name="connsiteX57" fmla="*/ 540544 w 1306513"/>
                  <a:gd name="connsiteY57" fmla="*/ 928688 h 1322388"/>
                  <a:gd name="connsiteX58" fmla="*/ 623888 w 1306513"/>
                  <a:gd name="connsiteY58" fmla="*/ 1012032 h 1322388"/>
                  <a:gd name="connsiteX59" fmla="*/ 540544 w 1306513"/>
                  <a:gd name="connsiteY59" fmla="*/ 1095376 h 1322388"/>
                  <a:gd name="connsiteX60" fmla="*/ 457200 w 1306513"/>
                  <a:gd name="connsiteY60" fmla="*/ 1012032 h 1322388"/>
                  <a:gd name="connsiteX61" fmla="*/ 540544 w 1306513"/>
                  <a:gd name="connsiteY61" fmla="*/ 928688 h 1322388"/>
                  <a:gd name="connsiteX62" fmla="*/ 314769 w 1306513"/>
                  <a:gd name="connsiteY62" fmla="*/ 928688 h 1322388"/>
                  <a:gd name="connsiteX63" fmla="*/ 330201 w 1306513"/>
                  <a:gd name="connsiteY63" fmla="*/ 944359 h 1322388"/>
                  <a:gd name="connsiteX64" fmla="*/ 330201 w 1306513"/>
                  <a:gd name="connsiteY64" fmla="*/ 1079704 h 1322388"/>
                  <a:gd name="connsiteX65" fmla="*/ 314769 w 1306513"/>
                  <a:gd name="connsiteY65" fmla="*/ 1095376 h 1322388"/>
                  <a:gd name="connsiteX66" fmla="*/ 300038 w 1306513"/>
                  <a:gd name="connsiteY66" fmla="*/ 1079704 h 1322388"/>
                  <a:gd name="connsiteX67" fmla="*/ 300038 w 1306513"/>
                  <a:gd name="connsiteY67" fmla="*/ 944359 h 1322388"/>
                  <a:gd name="connsiteX68" fmla="*/ 314769 w 1306513"/>
                  <a:gd name="connsiteY68" fmla="*/ 928688 h 1322388"/>
                  <a:gd name="connsiteX69" fmla="*/ 86519 w 1306513"/>
                  <a:gd name="connsiteY69" fmla="*/ 928688 h 1322388"/>
                  <a:gd name="connsiteX70" fmla="*/ 169863 w 1306513"/>
                  <a:gd name="connsiteY70" fmla="*/ 1012032 h 1322388"/>
                  <a:gd name="connsiteX71" fmla="*/ 86519 w 1306513"/>
                  <a:gd name="connsiteY71" fmla="*/ 1095376 h 1322388"/>
                  <a:gd name="connsiteX72" fmla="*/ 3175 w 1306513"/>
                  <a:gd name="connsiteY72" fmla="*/ 1012032 h 1322388"/>
                  <a:gd name="connsiteX73" fmla="*/ 86519 w 1306513"/>
                  <a:gd name="connsiteY73" fmla="*/ 928688 h 1322388"/>
                  <a:gd name="connsiteX74" fmla="*/ 957350 w 1306513"/>
                  <a:gd name="connsiteY74" fmla="*/ 731838 h 1322388"/>
                  <a:gd name="connsiteX75" fmla="*/ 906463 w 1306513"/>
                  <a:gd name="connsiteY75" fmla="*/ 783864 h 1322388"/>
                  <a:gd name="connsiteX76" fmla="*/ 957350 w 1306513"/>
                  <a:gd name="connsiteY76" fmla="*/ 836613 h 1322388"/>
                  <a:gd name="connsiteX77" fmla="*/ 1009651 w 1306513"/>
                  <a:gd name="connsiteY77" fmla="*/ 783864 h 1322388"/>
                  <a:gd name="connsiteX78" fmla="*/ 957350 w 1306513"/>
                  <a:gd name="connsiteY78" fmla="*/ 731838 h 1322388"/>
                  <a:gd name="connsiteX79" fmla="*/ 319444 w 1306513"/>
                  <a:gd name="connsiteY79" fmla="*/ 731838 h 1322388"/>
                  <a:gd name="connsiteX80" fmla="*/ 266700 w 1306513"/>
                  <a:gd name="connsiteY80" fmla="*/ 783864 h 1322388"/>
                  <a:gd name="connsiteX81" fmla="*/ 319444 w 1306513"/>
                  <a:gd name="connsiteY81" fmla="*/ 836613 h 1322388"/>
                  <a:gd name="connsiteX82" fmla="*/ 371475 w 1306513"/>
                  <a:gd name="connsiteY82" fmla="*/ 783864 h 1322388"/>
                  <a:gd name="connsiteX83" fmla="*/ 319444 w 1306513"/>
                  <a:gd name="connsiteY83" fmla="*/ 731838 h 1322388"/>
                  <a:gd name="connsiteX84" fmla="*/ 1169988 w 1306513"/>
                  <a:gd name="connsiteY84" fmla="*/ 701675 h 1322388"/>
                  <a:gd name="connsiteX85" fmla="*/ 1185863 w 1306513"/>
                  <a:gd name="connsiteY85" fmla="*/ 716619 h 1322388"/>
                  <a:gd name="connsiteX86" fmla="*/ 1185863 w 1306513"/>
                  <a:gd name="connsiteY86" fmla="*/ 851119 h 1322388"/>
                  <a:gd name="connsiteX87" fmla="*/ 1169988 w 1306513"/>
                  <a:gd name="connsiteY87" fmla="*/ 866775 h 1322388"/>
                  <a:gd name="connsiteX88" fmla="*/ 1154113 w 1306513"/>
                  <a:gd name="connsiteY88" fmla="*/ 851119 h 1322388"/>
                  <a:gd name="connsiteX89" fmla="*/ 1154113 w 1306513"/>
                  <a:gd name="connsiteY89" fmla="*/ 716619 h 1322388"/>
                  <a:gd name="connsiteX90" fmla="*/ 1169988 w 1306513"/>
                  <a:gd name="connsiteY90" fmla="*/ 701675 h 1322388"/>
                  <a:gd name="connsiteX91" fmla="*/ 958057 w 1306513"/>
                  <a:gd name="connsiteY91" fmla="*/ 701675 h 1322388"/>
                  <a:gd name="connsiteX92" fmla="*/ 1041401 w 1306513"/>
                  <a:gd name="connsiteY92" fmla="*/ 784225 h 1322388"/>
                  <a:gd name="connsiteX93" fmla="*/ 958057 w 1306513"/>
                  <a:gd name="connsiteY93" fmla="*/ 866775 h 1322388"/>
                  <a:gd name="connsiteX94" fmla="*/ 874713 w 1306513"/>
                  <a:gd name="connsiteY94" fmla="*/ 784225 h 1322388"/>
                  <a:gd name="connsiteX95" fmla="*/ 958057 w 1306513"/>
                  <a:gd name="connsiteY95" fmla="*/ 701675 h 1322388"/>
                  <a:gd name="connsiteX96" fmla="*/ 745702 w 1306513"/>
                  <a:gd name="connsiteY96" fmla="*/ 701675 h 1322388"/>
                  <a:gd name="connsiteX97" fmla="*/ 762001 w 1306513"/>
                  <a:gd name="connsiteY97" fmla="*/ 716619 h 1322388"/>
                  <a:gd name="connsiteX98" fmla="*/ 762001 w 1306513"/>
                  <a:gd name="connsiteY98" fmla="*/ 851119 h 1322388"/>
                  <a:gd name="connsiteX99" fmla="*/ 745702 w 1306513"/>
                  <a:gd name="connsiteY99" fmla="*/ 866775 h 1322388"/>
                  <a:gd name="connsiteX100" fmla="*/ 728663 w 1306513"/>
                  <a:gd name="connsiteY100" fmla="*/ 851119 h 1322388"/>
                  <a:gd name="connsiteX101" fmla="*/ 728663 w 1306513"/>
                  <a:gd name="connsiteY101" fmla="*/ 716619 h 1322388"/>
                  <a:gd name="connsiteX102" fmla="*/ 745702 w 1306513"/>
                  <a:gd name="connsiteY102" fmla="*/ 701675 h 1322388"/>
                  <a:gd name="connsiteX103" fmla="*/ 547688 w 1306513"/>
                  <a:gd name="connsiteY103" fmla="*/ 701675 h 1322388"/>
                  <a:gd name="connsiteX104" fmla="*/ 563563 w 1306513"/>
                  <a:gd name="connsiteY104" fmla="*/ 716619 h 1322388"/>
                  <a:gd name="connsiteX105" fmla="*/ 563563 w 1306513"/>
                  <a:gd name="connsiteY105" fmla="*/ 851119 h 1322388"/>
                  <a:gd name="connsiteX106" fmla="*/ 547688 w 1306513"/>
                  <a:gd name="connsiteY106" fmla="*/ 866775 h 1322388"/>
                  <a:gd name="connsiteX107" fmla="*/ 531813 w 1306513"/>
                  <a:gd name="connsiteY107" fmla="*/ 851119 h 1322388"/>
                  <a:gd name="connsiteX108" fmla="*/ 531813 w 1306513"/>
                  <a:gd name="connsiteY108" fmla="*/ 716619 h 1322388"/>
                  <a:gd name="connsiteX109" fmla="*/ 547688 w 1306513"/>
                  <a:gd name="connsiteY109" fmla="*/ 701675 h 1322388"/>
                  <a:gd name="connsiteX110" fmla="*/ 319882 w 1306513"/>
                  <a:gd name="connsiteY110" fmla="*/ 701675 h 1322388"/>
                  <a:gd name="connsiteX111" fmla="*/ 403226 w 1306513"/>
                  <a:gd name="connsiteY111" fmla="*/ 784225 h 1322388"/>
                  <a:gd name="connsiteX112" fmla="*/ 319882 w 1306513"/>
                  <a:gd name="connsiteY112" fmla="*/ 866775 h 1322388"/>
                  <a:gd name="connsiteX113" fmla="*/ 236538 w 1306513"/>
                  <a:gd name="connsiteY113" fmla="*/ 784225 h 1322388"/>
                  <a:gd name="connsiteX114" fmla="*/ 319882 w 1306513"/>
                  <a:gd name="connsiteY114" fmla="*/ 701675 h 1322388"/>
                  <a:gd name="connsiteX115" fmla="*/ 139347 w 1306513"/>
                  <a:gd name="connsiteY115" fmla="*/ 701675 h 1322388"/>
                  <a:gd name="connsiteX116" fmla="*/ 155575 w 1306513"/>
                  <a:gd name="connsiteY116" fmla="*/ 716619 h 1322388"/>
                  <a:gd name="connsiteX117" fmla="*/ 155575 w 1306513"/>
                  <a:gd name="connsiteY117" fmla="*/ 851119 h 1322388"/>
                  <a:gd name="connsiteX118" fmla="*/ 139347 w 1306513"/>
                  <a:gd name="connsiteY118" fmla="*/ 866775 h 1322388"/>
                  <a:gd name="connsiteX119" fmla="*/ 123825 w 1306513"/>
                  <a:gd name="connsiteY119" fmla="*/ 851119 h 1322388"/>
                  <a:gd name="connsiteX120" fmla="*/ 123825 w 1306513"/>
                  <a:gd name="connsiteY120" fmla="*/ 716619 h 1322388"/>
                  <a:gd name="connsiteX121" fmla="*/ 139347 w 1306513"/>
                  <a:gd name="connsiteY121" fmla="*/ 701675 h 1322388"/>
                  <a:gd name="connsiteX122" fmla="*/ 15724 w 1306513"/>
                  <a:gd name="connsiteY122" fmla="*/ 0 h 1322388"/>
                  <a:gd name="connsiteX123" fmla="*/ 1290789 w 1306513"/>
                  <a:gd name="connsiteY123" fmla="*/ 0 h 1322388"/>
                  <a:gd name="connsiteX124" fmla="*/ 1306513 w 1306513"/>
                  <a:gd name="connsiteY124" fmla="*/ 15733 h 1322388"/>
                  <a:gd name="connsiteX125" fmla="*/ 1306513 w 1306513"/>
                  <a:gd name="connsiteY125" fmla="*/ 851041 h 1322388"/>
                  <a:gd name="connsiteX126" fmla="*/ 1290789 w 1306513"/>
                  <a:gd name="connsiteY126" fmla="*/ 866775 h 1322388"/>
                  <a:gd name="connsiteX127" fmla="*/ 1275065 w 1306513"/>
                  <a:gd name="connsiteY127" fmla="*/ 851041 h 1322388"/>
                  <a:gd name="connsiteX128" fmla="*/ 1275065 w 1306513"/>
                  <a:gd name="connsiteY128" fmla="*/ 31467 h 1322388"/>
                  <a:gd name="connsiteX129" fmla="*/ 31448 w 1306513"/>
                  <a:gd name="connsiteY129" fmla="*/ 31467 h 1322388"/>
                  <a:gd name="connsiteX130" fmla="*/ 31448 w 1306513"/>
                  <a:gd name="connsiteY130" fmla="*/ 851041 h 1322388"/>
                  <a:gd name="connsiteX131" fmla="*/ 15724 w 1306513"/>
                  <a:gd name="connsiteY131" fmla="*/ 866775 h 1322388"/>
                  <a:gd name="connsiteX132" fmla="*/ 0 w 1306513"/>
                  <a:gd name="connsiteY132" fmla="*/ 851041 h 1322388"/>
                  <a:gd name="connsiteX133" fmla="*/ 0 w 1306513"/>
                  <a:gd name="connsiteY133" fmla="*/ 15733 h 1322388"/>
                  <a:gd name="connsiteX134" fmla="*/ 15724 w 1306513"/>
                  <a:gd name="connsiteY134" fmla="*/ 0 h 132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306513" h="1322388">
                    <a:moveTo>
                      <a:pt x="1221581" y="1185863"/>
                    </a:moveTo>
                    <a:cubicBezTo>
                      <a:pt x="1192209" y="1185863"/>
                      <a:pt x="1168399" y="1209673"/>
                      <a:pt x="1168399" y="1239045"/>
                    </a:cubicBezTo>
                    <a:cubicBezTo>
                      <a:pt x="1168399" y="1268417"/>
                      <a:pt x="1192209" y="1292227"/>
                      <a:pt x="1221581" y="1292227"/>
                    </a:cubicBezTo>
                    <a:cubicBezTo>
                      <a:pt x="1250953" y="1292227"/>
                      <a:pt x="1274763" y="1268417"/>
                      <a:pt x="1274763" y="1239045"/>
                    </a:cubicBezTo>
                    <a:cubicBezTo>
                      <a:pt x="1274763" y="1209673"/>
                      <a:pt x="1250953" y="1185863"/>
                      <a:pt x="1221581" y="1185863"/>
                    </a:cubicBezTo>
                    <a:close/>
                    <a:moveTo>
                      <a:pt x="541338" y="1185863"/>
                    </a:moveTo>
                    <a:cubicBezTo>
                      <a:pt x="512405" y="1185863"/>
                      <a:pt x="488950" y="1209673"/>
                      <a:pt x="488950" y="1239045"/>
                    </a:cubicBezTo>
                    <a:cubicBezTo>
                      <a:pt x="488950" y="1268417"/>
                      <a:pt x="512405" y="1292227"/>
                      <a:pt x="541338" y="1292227"/>
                    </a:cubicBezTo>
                    <a:cubicBezTo>
                      <a:pt x="570271" y="1292227"/>
                      <a:pt x="593726" y="1268417"/>
                      <a:pt x="593726" y="1239045"/>
                    </a:cubicBezTo>
                    <a:cubicBezTo>
                      <a:pt x="593726" y="1209673"/>
                      <a:pt x="570271" y="1185863"/>
                      <a:pt x="541338" y="1185863"/>
                    </a:cubicBezTo>
                    <a:close/>
                    <a:moveTo>
                      <a:pt x="86520" y="1185863"/>
                    </a:moveTo>
                    <a:cubicBezTo>
                      <a:pt x="57148" y="1185863"/>
                      <a:pt x="33338" y="1209673"/>
                      <a:pt x="33338" y="1239045"/>
                    </a:cubicBezTo>
                    <a:cubicBezTo>
                      <a:pt x="33338" y="1268417"/>
                      <a:pt x="57148" y="1292227"/>
                      <a:pt x="86520" y="1292227"/>
                    </a:cubicBezTo>
                    <a:cubicBezTo>
                      <a:pt x="115892" y="1292227"/>
                      <a:pt x="139702" y="1268417"/>
                      <a:pt x="139702" y="1239045"/>
                    </a:cubicBezTo>
                    <a:cubicBezTo>
                      <a:pt x="139702" y="1209673"/>
                      <a:pt x="115892" y="1185863"/>
                      <a:pt x="86520" y="1185863"/>
                    </a:cubicBezTo>
                    <a:close/>
                    <a:moveTo>
                      <a:pt x="1221581" y="1155700"/>
                    </a:moveTo>
                    <a:cubicBezTo>
                      <a:pt x="1268488" y="1155700"/>
                      <a:pt x="1306513" y="1193014"/>
                      <a:pt x="1306513" y="1239044"/>
                    </a:cubicBezTo>
                    <a:cubicBezTo>
                      <a:pt x="1306513" y="1285074"/>
                      <a:pt x="1268488" y="1322388"/>
                      <a:pt x="1221581" y="1322388"/>
                    </a:cubicBezTo>
                    <a:cubicBezTo>
                      <a:pt x="1174674" y="1322388"/>
                      <a:pt x="1136649" y="1285074"/>
                      <a:pt x="1136649" y="1239044"/>
                    </a:cubicBezTo>
                    <a:cubicBezTo>
                      <a:pt x="1136649" y="1193014"/>
                      <a:pt x="1174674" y="1155700"/>
                      <a:pt x="1221581" y="1155700"/>
                    </a:cubicBezTo>
                    <a:close/>
                    <a:moveTo>
                      <a:pt x="540544" y="1155700"/>
                    </a:moveTo>
                    <a:cubicBezTo>
                      <a:pt x="586574" y="1155700"/>
                      <a:pt x="623888" y="1193014"/>
                      <a:pt x="623888" y="1239044"/>
                    </a:cubicBezTo>
                    <a:cubicBezTo>
                      <a:pt x="623888" y="1285074"/>
                      <a:pt x="586574" y="1322388"/>
                      <a:pt x="540544" y="1322388"/>
                    </a:cubicBezTo>
                    <a:cubicBezTo>
                      <a:pt x="494514" y="1322388"/>
                      <a:pt x="457200" y="1285074"/>
                      <a:pt x="457200" y="1239044"/>
                    </a:cubicBezTo>
                    <a:cubicBezTo>
                      <a:pt x="457200" y="1193014"/>
                      <a:pt x="494514" y="1155700"/>
                      <a:pt x="540544" y="1155700"/>
                    </a:cubicBezTo>
                    <a:close/>
                    <a:moveTo>
                      <a:pt x="314769" y="1155700"/>
                    </a:moveTo>
                    <a:cubicBezTo>
                      <a:pt x="323186" y="1155700"/>
                      <a:pt x="330201" y="1162824"/>
                      <a:pt x="330201" y="1171372"/>
                    </a:cubicBezTo>
                    <a:cubicBezTo>
                      <a:pt x="330201" y="1171372"/>
                      <a:pt x="330201" y="1171372"/>
                      <a:pt x="330201" y="1306717"/>
                    </a:cubicBezTo>
                    <a:cubicBezTo>
                      <a:pt x="330201" y="1315265"/>
                      <a:pt x="323186" y="1322388"/>
                      <a:pt x="314769" y="1322388"/>
                    </a:cubicBezTo>
                    <a:cubicBezTo>
                      <a:pt x="307052" y="1322388"/>
                      <a:pt x="300038" y="1315265"/>
                      <a:pt x="300038" y="1306717"/>
                    </a:cubicBezTo>
                    <a:cubicBezTo>
                      <a:pt x="300038" y="1306717"/>
                      <a:pt x="300038" y="1306717"/>
                      <a:pt x="300038" y="1171372"/>
                    </a:cubicBezTo>
                    <a:cubicBezTo>
                      <a:pt x="300038" y="1162824"/>
                      <a:pt x="307052" y="1155700"/>
                      <a:pt x="314769" y="1155700"/>
                    </a:cubicBezTo>
                    <a:close/>
                    <a:moveTo>
                      <a:pt x="86519" y="1155700"/>
                    </a:moveTo>
                    <a:cubicBezTo>
                      <a:pt x="132549" y="1155700"/>
                      <a:pt x="169863" y="1193014"/>
                      <a:pt x="169863" y="1239044"/>
                    </a:cubicBezTo>
                    <a:cubicBezTo>
                      <a:pt x="169863" y="1285074"/>
                      <a:pt x="132549" y="1322388"/>
                      <a:pt x="86519" y="1322388"/>
                    </a:cubicBezTo>
                    <a:cubicBezTo>
                      <a:pt x="40489" y="1322388"/>
                      <a:pt x="3175" y="1285074"/>
                      <a:pt x="3175" y="1239044"/>
                    </a:cubicBezTo>
                    <a:cubicBezTo>
                      <a:pt x="3175" y="1193014"/>
                      <a:pt x="40489" y="1155700"/>
                      <a:pt x="86519" y="1155700"/>
                    </a:cubicBezTo>
                    <a:close/>
                    <a:moveTo>
                      <a:pt x="1221581" y="960438"/>
                    </a:moveTo>
                    <a:cubicBezTo>
                      <a:pt x="1192209" y="960438"/>
                      <a:pt x="1168399" y="983537"/>
                      <a:pt x="1168399" y="1012032"/>
                    </a:cubicBezTo>
                    <a:cubicBezTo>
                      <a:pt x="1168399" y="1040527"/>
                      <a:pt x="1192209" y="1063626"/>
                      <a:pt x="1221581" y="1063626"/>
                    </a:cubicBezTo>
                    <a:cubicBezTo>
                      <a:pt x="1250953" y="1063626"/>
                      <a:pt x="1274763" y="1040527"/>
                      <a:pt x="1274763" y="1012032"/>
                    </a:cubicBezTo>
                    <a:cubicBezTo>
                      <a:pt x="1274763" y="983537"/>
                      <a:pt x="1250953" y="960438"/>
                      <a:pt x="1221581" y="960438"/>
                    </a:cubicBezTo>
                    <a:close/>
                    <a:moveTo>
                      <a:pt x="541338" y="960438"/>
                    </a:moveTo>
                    <a:cubicBezTo>
                      <a:pt x="512405" y="960438"/>
                      <a:pt x="488950" y="983537"/>
                      <a:pt x="488950" y="1012032"/>
                    </a:cubicBezTo>
                    <a:cubicBezTo>
                      <a:pt x="488950" y="1040527"/>
                      <a:pt x="512405" y="1063626"/>
                      <a:pt x="541338" y="1063626"/>
                    </a:cubicBezTo>
                    <a:cubicBezTo>
                      <a:pt x="570271" y="1063626"/>
                      <a:pt x="593726" y="1040527"/>
                      <a:pt x="593726" y="1012032"/>
                    </a:cubicBezTo>
                    <a:cubicBezTo>
                      <a:pt x="593726" y="983537"/>
                      <a:pt x="570271" y="960438"/>
                      <a:pt x="541338" y="960438"/>
                    </a:cubicBezTo>
                    <a:close/>
                    <a:moveTo>
                      <a:pt x="86520" y="960438"/>
                    </a:moveTo>
                    <a:cubicBezTo>
                      <a:pt x="57148" y="960438"/>
                      <a:pt x="33338" y="983537"/>
                      <a:pt x="33338" y="1012032"/>
                    </a:cubicBezTo>
                    <a:cubicBezTo>
                      <a:pt x="33338" y="1040527"/>
                      <a:pt x="57148" y="1063626"/>
                      <a:pt x="86520" y="1063626"/>
                    </a:cubicBezTo>
                    <a:cubicBezTo>
                      <a:pt x="115892" y="1063626"/>
                      <a:pt x="139702" y="1040527"/>
                      <a:pt x="139702" y="1012032"/>
                    </a:cubicBezTo>
                    <a:cubicBezTo>
                      <a:pt x="139702" y="983537"/>
                      <a:pt x="115892" y="960438"/>
                      <a:pt x="86520" y="960438"/>
                    </a:cubicBezTo>
                    <a:close/>
                    <a:moveTo>
                      <a:pt x="1221581" y="928688"/>
                    </a:moveTo>
                    <a:cubicBezTo>
                      <a:pt x="1268488" y="928688"/>
                      <a:pt x="1306513" y="966002"/>
                      <a:pt x="1306513" y="1012032"/>
                    </a:cubicBezTo>
                    <a:cubicBezTo>
                      <a:pt x="1306513" y="1058062"/>
                      <a:pt x="1268488" y="1095376"/>
                      <a:pt x="1221581" y="1095376"/>
                    </a:cubicBezTo>
                    <a:cubicBezTo>
                      <a:pt x="1174674" y="1095376"/>
                      <a:pt x="1136649" y="1058062"/>
                      <a:pt x="1136649" y="1012032"/>
                    </a:cubicBezTo>
                    <a:cubicBezTo>
                      <a:pt x="1136649" y="966002"/>
                      <a:pt x="1174674" y="928688"/>
                      <a:pt x="1221581" y="928688"/>
                    </a:cubicBezTo>
                    <a:close/>
                    <a:moveTo>
                      <a:pt x="540544" y="928688"/>
                    </a:moveTo>
                    <a:cubicBezTo>
                      <a:pt x="586574" y="928688"/>
                      <a:pt x="623888" y="966002"/>
                      <a:pt x="623888" y="1012032"/>
                    </a:cubicBezTo>
                    <a:cubicBezTo>
                      <a:pt x="623888" y="1058062"/>
                      <a:pt x="586574" y="1095376"/>
                      <a:pt x="540544" y="1095376"/>
                    </a:cubicBezTo>
                    <a:cubicBezTo>
                      <a:pt x="494514" y="1095376"/>
                      <a:pt x="457200" y="1058062"/>
                      <a:pt x="457200" y="1012032"/>
                    </a:cubicBezTo>
                    <a:cubicBezTo>
                      <a:pt x="457200" y="966002"/>
                      <a:pt x="494514" y="928688"/>
                      <a:pt x="540544" y="928688"/>
                    </a:cubicBezTo>
                    <a:close/>
                    <a:moveTo>
                      <a:pt x="314769" y="928688"/>
                    </a:moveTo>
                    <a:cubicBezTo>
                      <a:pt x="323186" y="928688"/>
                      <a:pt x="330201" y="935811"/>
                      <a:pt x="330201" y="944359"/>
                    </a:cubicBezTo>
                    <a:cubicBezTo>
                      <a:pt x="330201" y="944359"/>
                      <a:pt x="330201" y="944359"/>
                      <a:pt x="330201" y="1079704"/>
                    </a:cubicBezTo>
                    <a:cubicBezTo>
                      <a:pt x="330201" y="1088965"/>
                      <a:pt x="323186" y="1095376"/>
                      <a:pt x="314769" y="1095376"/>
                    </a:cubicBezTo>
                    <a:cubicBezTo>
                      <a:pt x="307052" y="1095376"/>
                      <a:pt x="300038" y="1088965"/>
                      <a:pt x="300038" y="1079704"/>
                    </a:cubicBezTo>
                    <a:cubicBezTo>
                      <a:pt x="300038" y="1079704"/>
                      <a:pt x="300038" y="1079704"/>
                      <a:pt x="300038" y="944359"/>
                    </a:cubicBezTo>
                    <a:cubicBezTo>
                      <a:pt x="300038" y="935811"/>
                      <a:pt x="307052" y="928688"/>
                      <a:pt x="314769" y="928688"/>
                    </a:cubicBezTo>
                    <a:close/>
                    <a:moveTo>
                      <a:pt x="86519" y="928688"/>
                    </a:moveTo>
                    <a:cubicBezTo>
                      <a:pt x="132549" y="928688"/>
                      <a:pt x="169863" y="966002"/>
                      <a:pt x="169863" y="1012032"/>
                    </a:cubicBezTo>
                    <a:cubicBezTo>
                      <a:pt x="169863" y="1058062"/>
                      <a:pt x="132549" y="1095376"/>
                      <a:pt x="86519" y="1095376"/>
                    </a:cubicBezTo>
                    <a:cubicBezTo>
                      <a:pt x="40489" y="1095376"/>
                      <a:pt x="3175" y="1058062"/>
                      <a:pt x="3175" y="1012032"/>
                    </a:cubicBezTo>
                    <a:cubicBezTo>
                      <a:pt x="3175" y="966002"/>
                      <a:pt x="40489" y="928688"/>
                      <a:pt x="86519" y="928688"/>
                    </a:cubicBezTo>
                    <a:close/>
                    <a:moveTo>
                      <a:pt x="957350" y="731838"/>
                    </a:moveTo>
                    <a:cubicBezTo>
                      <a:pt x="929787" y="731838"/>
                      <a:pt x="906463" y="755683"/>
                      <a:pt x="906463" y="783864"/>
                    </a:cubicBezTo>
                    <a:cubicBezTo>
                      <a:pt x="906463" y="813490"/>
                      <a:pt x="929787" y="836613"/>
                      <a:pt x="957350" y="836613"/>
                    </a:cubicBezTo>
                    <a:cubicBezTo>
                      <a:pt x="986328" y="836613"/>
                      <a:pt x="1009651" y="813490"/>
                      <a:pt x="1009651" y="783864"/>
                    </a:cubicBezTo>
                    <a:cubicBezTo>
                      <a:pt x="1009651" y="755683"/>
                      <a:pt x="986328" y="731838"/>
                      <a:pt x="957350" y="731838"/>
                    </a:cubicBezTo>
                    <a:close/>
                    <a:moveTo>
                      <a:pt x="319444" y="731838"/>
                    </a:moveTo>
                    <a:cubicBezTo>
                      <a:pt x="290221" y="731838"/>
                      <a:pt x="266700" y="755683"/>
                      <a:pt x="266700" y="783864"/>
                    </a:cubicBezTo>
                    <a:cubicBezTo>
                      <a:pt x="266700" y="813490"/>
                      <a:pt x="290221" y="836613"/>
                      <a:pt x="319444" y="836613"/>
                    </a:cubicBezTo>
                    <a:cubicBezTo>
                      <a:pt x="347954" y="836613"/>
                      <a:pt x="371475" y="813490"/>
                      <a:pt x="371475" y="783864"/>
                    </a:cubicBezTo>
                    <a:cubicBezTo>
                      <a:pt x="371475" y="755683"/>
                      <a:pt x="347954" y="731838"/>
                      <a:pt x="319444" y="731838"/>
                    </a:cubicBezTo>
                    <a:close/>
                    <a:moveTo>
                      <a:pt x="1169988" y="701675"/>
                    </a:moveTo>
                    <a:cubicBezTo>
                      <a:pt x="1178647" y="701675"/>
                      <a:pt x="1185863" y="707368"/>
                      <a:pt x="1185863" y="716619"/>
                    </a:cubicBezTo>
                    <a:cubicBezTo>
                      <a:pt x="1185863" y="716619"/>
                      <a:pt x="1185863" y="716619"/>
                      <a:pt x="1185863" y="851119"/>
                    </a:cubicBezTo>
                    <a:cubicBezTo>
                      <a:pt x="1185863" y="859658"/>
                      <a:pt x="1178647" y="866775"/>
                      <a:pt x="1169988" y="866775"/>
                    </a:cubicBezTo>
                    <a:cubicBezTo>
                      <a:pt x="1161329" y="866775"/>
                      <a:pt x="1154113" y="859658"/>
                      <a:pt x="1154113" y="851119"/>
                    </a:cubicBezTo>
                    <a:cubicBezTo>
                      <a:pt x="1154113" y="851119"/>
                      <a:pt x="1154113" y="851119"/>
                      <a:pt x="1154113" y="716619"/>
                    </a:cubicBezTo>
                    <a:cubicBezTo>
                      <a:pt x="1154113" y="707368"/>
                      <a:pt x="1161329" y="701675"/>
                      <a:pt x="1169988" y="701675"/>
                    </a:cubicBezTo>
                    <a:close/>
                    <a:moveTo>
                      <a:pt x="958057" y="701675"/>
                    </a:moveTo>
                    <a:cubicBezTo>
                      <a:pt x="1004087" y="701675"/>
                      <a:pt x="1041401" y="738634"/>
                      <a:pt x="1041401" y="784225"/>
                    </a:cubicBezTo>
                    <a:cubicBezTo>
                      <a:pt x="1041401" y="829816"/>
                      <a:pt x="1004087" y="866775"/>
                      <a:pt x="958057" y="866775"/>
                    </a:cubicBezTo>
                    <a:cubicBezTo>
                      <a:pt x="912027" y="866775"/>
                      <a:pt x="874713" y="829816"/>
                      <a:pt x="874713" y="784225"/>
                    </a:cubicBezTo>
                    <a:cubicBezTo>
                      <a:pt x="874713" y="738634"/>
                      <a:pt x="912027" y="701675"/>
                      <a:pt x="958057" y="701675"/>
                    </a:cubicBezTo>
                    <a:close/>
                    <a:moveTo>
                      <a:pt x="745702" y="701675"/>
                    </a:moveTo>
                    <a:cubicBezTo>
                      <a:pt x="754592" y="701675"/>
                      <a:pt x="762001" y="707368"/>
                      <a:pt x="762001" y="716619"/>
                    </a:cubicBezTo>
                    <a:cubicBezTo>
                      <a:pt x="762001" y="716619"/>
                      <a:pt x="762001" y="716619"/>
                      <a:pt x="762001" y="851119"/>
                    </a:cubicBezTo>
                    <a:cubicBezTo>
                      <a:pt x="762001" y="859658"/>
                      <a:pt x="754592" y="866775"/>
                      <a:pt x="745702" y="866775"/>
                    </a:cubicBezTo>
                    <a:cubicBezTo>
                      <a:pt x="736812" y="866775"/>
                      <a:pt x="728663" y="859658"/>
                      <a:pt x="728663" y="851119"/>
                    </a:cubicBezTo>
                    <a:cubicBezTo>
                      <a:pt x="728663" y="851119"/>
                      <a:pt x="728663" y="851119"/>
                      <a:pt x="728663" y="716619"/>
                    </a:cubicBezTo>
                    <a:cubicBezTo>
                      <a:pt x="728663" y="707368"/>
                      <a:pt x="736812" y="701675"/>
                      <a:pt x="745702" y="701675"/>
                    </a:cubicBezTo>
                    <a:close/>
                    <a:moveTo>
                      <a:pt x="547688" y="701675"/>
                    </a:moveTo>
                    <a:cubicBezTo>
                      <a:pt x="556347" y="701675"/>
                      <a:pt x="563563" y="707368"/>
                      <a:pt x="563563" y="716619"/>
                    </a:cubicBezTo>
                    <a:cubicBezTo>
                      <a:pt x="563563" y="716619"/>
                      <a:pt x="563563" y="716619"/>
                      <a:pt x="563563" y="851119"/>
                    </a:cubicBezTo>
                    <a:cubicBezTo>
                      <a:pt x="563563" y="859658"/>
                      <a:pt x="556347" y="866775"/>
                      <a:pt x="547688" y="866775"/>
                    </a:cubicBezTo>
                    <a:cubicBezTo>
                      <a:pt x="539029" y="866775"/>
                      <a:pt x="531813" y="859658"/>
                      <a:pt x="531813" y="851119"/>
                    </a:cubicBezTo>
                    <a:cubicBezTo>
                      <a:pt x="531813" y="851119"/>
                      <a:pt x="531813" y="851119"/>
                      <a:pt x="531813" y="716619"/>
                    </a:cubicBezTo>
                    <a:cubicBezTo>
                      <a:pt x="531813" y="707368"/>
                      <a:pt x="539029" y="701675"/>
                      <a:pt x="547688" y="701675"/>
                    </a:cubicBezTo>
                    <a:close/>
                    <a:moveTo>
                      <a:pt x="319882" y="701675"/>
                    </a:moveTo>
                    <a:cubicBezTo>
                      <a:pt x="365912" y="701675"/>
                      <a:pt x="403226" y="738634"/>
                      <a:pt x="403226" y="784225"/>
                    </a:cubicBezTo>
                    <a:cubicBezTo>
                      <a:pt x="403226" y="829816"/>
                      <a:pt x="365912" y="866775"/>
                      <a:pt x="319882" y="866775"/>
                    </a:cubicBezTo>
                    <a:cubicBezTo>
                      <a:pt x="273852" y="866775"/>
                      <a:pt x="236538" y="829816"/>
                      <a:pt x="236538" y="784225"/>
                    </a:cubicBezTo>
                    <a:cubicBezTo>
                      <a:pt x="236538" y="738634"/>
                      <a:pt x="273852" y="701675"/>
                      <a:pt x="319882" y="701675"/>
                    </a:cubicBezTo>
                    <a:close/>
                    <a:moveTo>
                      <a:pt x="139347" y="701675"/>
                    </a:moveTo>
                    <a:cubicBezTo>
                      <a:pt x="148519" y="701675"/>
                      <a:pt x="155575" y="707368"/>
                      <a:pt x="155575" y="716619"/>
                    </a:cubicBezTo>
                    <a:cubicBezTo>
                      <a:pt x="155575" y="716619"/>
                      <a:pt x="155575" y="716619"/>
                      <a:pt x="155575" y="851119"/>
                    </a:cubicBezTo>
                    <a:cubicBezTo>
                      <a:pt x="155575" y="859658"/>
                      <a:pt x="148519" y="866775"/>
                      <a:pt x="139347" y="866775"/>
                    </a:cubicBezTo>
                    <a:cubicBezTo>
                      <a:pt x="130880" y="866775"/>
                      <a:pt x="123825" y="859658"/>
                      <a:pt x="123825" y="851119"/>
                    </a:cubicBezTo>
                    <a:cubicBezTo>
                      <a:pt x="123825" y="851119"/>
                      <a:pt x="123825" y="851119"/>
                      <a:pt x="123825" y="716619"/>
                    </a:cubicBezTo>
                    <a:cubicBezTo>
                      <a:pt x="123825" y="707368"/>
                      <a:pt x="130880" y="701675"/>
                      <a:pt x="139347" y="701675"/>
                    </a:cubicBezTo>
                    <a:close/>
                    <a:moveTo>
                      <a:pt x="15724" y="0"/>
                    </a:moveTo>
                    <a:cubicBezTo>
                      <a:pt x="15724" y="0"/>
                      <a:pt x="15724" y="0"/>
                      <a:pt x="1290789" y="0"/>
                    </a:cubicBezTo>
                    <a:cubicBezTo>
                      <a:pt x="1299366" y="0"/>
                      <a:pt x="1306513" y="7151"/>
                      <a:pt x="1306513" y="15733"/>
                    </a:cubicBezTo>
                    <a:cubicBezTo>
                      <a:pt x="1306513" y="15733"/>
                      <a:pt x="1306513" y="15733"/>
                      <a:pt x="1306513" y="851041"/>
                    </a:cubicBezTo>
                    <a:cubicBezTo>
                      <a:pt x="1306513" y="859623"/>
                      <a:pt x="1299366" y="866775"/>
                      <a:pt x="1290789" y="866775"/>
                    </a:cubicBezTo>
                    <a:cubicBezTo>
                      <a:pt x="1282213" y="866775"/>
                      <a:pt x="1275065" y="859623"/>
                      <a:pt x="1275065" y="851041"/>
                    </a:cubicBezTo>
                    <a:cubicBezTo>
                      <a:pt x="1275065" y="851041"/>
                      <a:pt x="1275065" y="851041"/>
                      <a:pt x="1275065" y="31467"/>
                    </a:cubicBezTo>
                    <a:cubicBezTo>
                      <a:pt x="1275065" y="31467"/>
                      <a:pt x="1275065" y="31467"/>
                      <a:pt x="31448" y="31467"/>
                    </a:cubicBezTo>
                    <a:cubicBezTo>
                      <a:pt x="31448" y="31467"/>
                      <a:pt x="31448" y="31467"/>
                      <a:pt x="31448" y="851041"/>
                    </a:cubicBezTo>
                    <a:cubicBezTo>
                      <a:pt x="31448" y="859623"/>
                      <a:pt x="24300" y="866775"/>
                      <a:pt x="15724" y="866775"/>
                    </a:cubicBezTo>
                    <a:cubicBezTo>
                      <a:pt x="7147" y="866775"/>
                      <a:pt x="0" y="859623"/>
                      <a:pt x="0" y="851041"/>
                    </a:cubicBezTo>
                    <a:cubicBezTo>
                      <a:pt x="0" y="851041"/>
                      <a:pt x="0" y="851041"/>
                      <a:pt x="0" y="15733"/>
                    </a:cubicBezTo>
                    <a:cubicBezTo>
                      <a:pt x="0" y="7151"/>
                      <a:pt x="7147" y="0"/>
                      <a:pt x="15724"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p:nvSpPr>
            <p:spPr bwMode="auto">
              <a:xfrm>
                <a:off x="5548313" y="2867026"/>
                <a:ext cx="1096963" cy="1209675"/>
              </a:xfrm>
              <a:custGeom>
                <a:avLst/>
                <a:gdLst>
                  <a:gd name="connsiteX0" fmla="*/ 775402 w 1096963"/>
                  <a:gd name="connsiteY0" fmla="*/ 928120 h 1209675"/>
                  <a:gd name="connsiteX1" fmla="*/ 741805 w 1096963"/>
                  <a:gd name="connsiteY1" fmla="*/ 935400 h 1209675"/>
                  <a:gd name="connsiteX2" fmla="*/ 697262 w 1096963"/>
                  <a:gd name="connsiteY2" fmla="*/ 1049717 h 1209675"/>
                  <a:gd name="connsiteX3" fmla="*/ 810774 w 1096963"/>
                  <a:gd name="connsiteY3" fmla="*/ 1095013 h 1209675"/>
                  <a:gd name="connsiteX4" fmla="*/ 855317 w 1096963"/>
                  <a:gd name="connsiteY4" fmla="*/ 980695 h 1209675"/>
                  <a:gd name="connsiteX5" fmla="*/ 775402 w 1096963"/>
                  <a:gd name="connsiteY5" fmla="*/ 928120 h 1209675"/>
                  <a:gd name="connsiteX6" fmla="*/ 739556 w 1096963"/>
                  <a:gd name="connsiteY6" fmla="*/ 820737 h 1209675"/>
                  <a:gd name="connsiteX7" fmla="*/ 763859 w 1096963"/>
                  <a:gd name="connsiteY7" fmla="*/ 842860 h 1209675"/>
                  <a:gd name="connsiteX8" fmla="*/ 827477 w 1096963"/>
                  <a:gd name="connsiteY8" fmla="*/ 850710 h 1209675"/>
                  <a:gd name="connsiteX9" fmla="*/ 856069 w 1096963"/>
                  <a:gd name="connsiteY9" fmla="*/ 834296 h 1209675"/>
                  <a:gd name="connsiteX10" fmla="*/ 923261 w 1096963"/>
                  <a:gd name="connsiteY10" fmla="*/ 883538 h 1209675"/>
                  <a:gd name="connsiteX11" fmla="*/ 916828 w 1096963"/>
                  <a:gd name="connsiteY11" fmla="*/ 915652 h 1209675"/>
                  <a:gd name="connsiteX12" fmla="*/ 933983 w 1096963"/>
                  <a:gd name="connsiteY12" fmla="*/ 947053 h 1209675"/>
                  <a:gd name="connsiteX13" fmla="*/ 943991 w 1096963"/>
                  <a:gd name="connsiteY13" fmla="*/ 978453 h 1209675"/>
                  <a:gd name="connsiteX14" fmla="*/ 971868 w 1096963"/>
                  <a:gd name="connsiteY14" fmla="*/ 995581 h 1209675"/>
                  <a:gd name="connsiteX15" fmla="*/ 963290 w 1096963"/>
                  <a:gd name="connsiteY15" fmla="*/ 1076937 h 1209675"/>
                  <a:gd name="connsiteX16" fmla="*/ 932554 w 1096963"/>
                  <a:gd name="connsiteY16" fmla="*/ 1086214 h 1209675"/>
                  <a:gd name="connsiteX17" fmla="*/ 890380 w 1096963"/>
                  <a:gd name="connsiteY17" fmla="*/ 1144733 h 1209675"/>
                  <a:gd name="connsiteX18" fmla="*/ 890380 w 1096963"/>
                  <a:gd name="connsiteY18" fmla="*/ 1177561 h 1209675"/>
                  <a:gd name="connsiteX19" fmla="*/ 854640 w 1096963"/>
                  <a:gd name="connsiteY19" fmla="*/ 1197543 h 1209675"/>
                  <a:gd name="connsiteX20" fmla="*/ 816755 w 1096963"/>
                  <a:gd name="connsiteY20" fmla="*/ 1209675 h 1209675"/>
                  <a:gd name="connsiteX21" fmla="*/ 791737 w 1096963"/>
                  <a:gd name="connsiteY21" fmla="*/ 1187552 h 1209675"/>
                  <a:gd name="connsiteX22" fmla="*/ 720971 w 1096963"/>
                  <a:gd name="connsiteY22" fmla="*/ 1178275 h 1209675"/>
                  <a:gd name="connsiteX23" fmla="*/ 693093 w 1096963"/>
                  <a:gd name="connsiteY23" fmla="*/ 1194689 h 1209675"/>
                  <a:gd name="connsiteX24" fmla="*/ 628761 w 1096963"/>
                  <a:gd name="connsiteY24" fmla="*/ 1144733 h 1209675"/>
                  <a:gd name="connsiteX25" fmla="*/ 636624 w 1096963"/>
                  <a:gd name="connsiteY25" fmla="*/ 1112619 h 1209675"/>
                  <a:gd name="connsiteX26" fmla="*/ 620898 w 1096963"/>
                  <a:gd name="connsiteY26" fmla="*/ 1083359 h 1209675"/>
                  <a:gd name="connsiteX27" fmla="*/ 609461 w 1096963"/>
                  <a:gd name="connsiteY27" fmla="*/ 1049818 h 1209675"/>
                  <a:gd name="connsiteX28" fmla="*/ 581584 w 1096963"/>
                  <a:gd name="connsiteY28" fmla="*/ 1034118 h 1209675"/>
                  <a:gd name="connsiteX29" fmla="*/ 593021 w 1096963"/>
                  <a:gd name="connsiteY29" fmla="*/ 949907 h 1209675"/>
                  <a:gd name="connsiteX30" fmla="*/ 623757 w 1096963"/>
                  <a:gd name="connsiteY30" fmla="*/ 939916 h 1209675"/>
                  <a:gd name="connsiteX31" fmla="*/ 663072 w 1096963"/>
                  <a:gd name="connsiteY31" fmla="*/ 887820 h 1209675"/>
                  <a:gd name="connsiteX32" fmla="*/ 663072 w 1096963"/>
                  <a:gd name="connsiteY32" fmla="*/ 854279 h 1209675"/>
                  <a:gd name="connsiteX33" fmla="*/ 698812 w 1096963"/>
                  <a:gd name="connsiteY33" fmla="*/ 832869 h 1209675"/>
                  <a:gd name="connsiteX34" fmla="*/ 739556 w 1096963"/>
                  <a:gd name="connsiteY34" fmla="*/ 820737 h 1209675"/>
                  <a:gd name="connsiteX35" fmla="*/ 15732 w 1096963"/>
                  <a:gd name="connsiteY35" fmla="*/ 469900 h 1209675"/>
                  <a:gd name="connsiteX36" fmla="*/ 1081231 w 1096963"/>
                  <a:gd name="connsiteY36" fmla="*/ 469900 h 1209675"/>
                  <a:gd name="connsiteX37" fmla="*/ 1096963 w 1096963"/>
                  <a:gd name="connsiteY37" fmla="*/ 485332 h 1209675"/>
                  <a:gd name="connsiteX38" fmla="*/ 1081231 w 1096963"/>
                  <a:gd name="connsiteY38" fmla="*/ 500063 h 1209675"/>
                  <a:gd name="connsiteX39" fmla="*/ 15732 w 1096963"/>
                  <a:gd name="connsiteY39" fmla="*/ 500063 h 1209675"/>
                  <a:gd name="connsiteX40" fmla="*/ 0 w 1096963"/>
                  <a:gd name="connsiteY40" fmla="*/ 485332 h 1209675"/>
                  <a:gd name="connsiteX41" fmla="*/ 15732 w 1096963"/>
                  <a:gd name="connsiteY41" fmla="*/ 469900 h 1209675"/>
                  <a:gd name="connsiteX42" fmla="*/ 15732 w 1096963"/>
                  <a:gd name="connsiteY42" fmla="*/ 352425 h 1209675"/>
                  <a:gd name="connsiteX43" fmla="*/ 1081231 w 1096963"/>
                  <a:gd name="connsiteY43" fmla="*/ 352425 h 1209675"/>
                  <a:gd name="connsiteX44" fmla="*/ 1096963 w 1096963"/>
                  <a:gd name="connsiteY44" fmla="*/ 367857 h 1209675"/>
                  <a:gd name="connsiteX45" fmla="*/ 1081231 w 1096963"/>
                  <a:gd name="connsiteY45" fmla="*/ 382588 h 1209675"/>
                  <a:gd name="connsiteX46" fmla="*/ 15732 w 1096963"/>
                  <a:gd name="connsiteY46" fmla="*/ 382588 h 1209675"/>
                  <a:gd name="connsiteX47" fmla="*/ 0 w 1096963"/>
                  <a:gd name="connsiteY47" fmla="*/ 367857 h 1209675"/>
                  <a:gd name="connsiteX48" fmla="*/ 15732 w 1096963"/>
                  <a:gd name="connsiteY48" fmla="*/ 352425 h 1209675"/>
                  <a:gd name="connsiteX49" fmla="*/ 15732 w 1096963"/>
                  <a:gd name="connsiteY49" fmla="*/ 234950 h 1209675"/>
                  <a:gd name="connsiteX50" fmla="*/ 1081231 w 1096963"/>
                  <a:gd name="connsiteY50" fmla="*/ 234950 h 1209675"/>
                  <a:gd name="connsiteX51" fmla="*/ 1096963 w 1096963"/>
                  <a:gd name="connsiteY51" fmla="*/ 251194 h 1209675"/>
                  <a:gd name="connsiteX52" fmla="*/ 1081231 w 1096963"/>
                  <a:gd name="connsiteY52" fmla="*/ 266700 h 1209675"/>
                  <a:gd name="connsiteX53" fmla="*/ 15732 w 1096963"/>
                  <a:gd name="connsiteY53" fmla="*/ 266700 h 1209675"/>
                  <a:gd name="connsiteX54" fmla="*/ 0 w 1096963"/>
                  <a:gd name="connsiteY54" fmla="*/ 251194 h 1209675"/>
                  <a:gd name="connsiteX55" fmla="*/ 15732 w 1096963"/>
                  <a:gd name="connsiteY55" fmla="*/ 234950 h 1209675"/>
                  <a:gd name="connsiteX56" fmla="*/ 15732 w 1096963"/>
                  <a:gd name="connsiteY56" fmla="*/ 117475 h 1209675"/>
                  <a:gd name="connsiteX57" fmla="*/ 1081231 w 1096963"/>
                  <a:gd name="connsiteY57" fmla="*/ 117475 h 1209675"/>
                  <a:gd name="connsiteX58" fmla="*/ 1096963 w 1096963"/>
                  <a:gd name="connsiteY58" fmla="*/ 134514 h 1209675"/>
                  <a:gd name="connsiteX59" fmla="*/ 1081231 w 1096963"/>
                  <a:gd name="connsiteY59" fmla="*/ 150813 h 1209675"/>
                  <a:gd name="connsiteX60" fmla="*/ 15732 w 1096963"/>
                  <a:gd name="connsiteY60" fmla="*/ 150813 h 1209675"/>
                  <a:gd name="connsiteX61" fmla="*/ 0 w 1096963"/>
                  <a:gd name="connsiteY61" fmla="*/ 134514 h 1209675"/>
                  <a:gd name="connsiteX62" fmla="*/ 15732 w 1096963"/>
                  <a:gd name="connsiteY62" fmla="*/ 117475 h 1209675"/>
                  <a:gd name="connsiteX63" fmla="*/ 15732 w 1096963"/>
                  <a:gd name="connsiteY63" fmla="*/ 0 h 1209675"/>
                  <a:gd name="connsiteX64" fmla="*/ 1081231 w 1096963"/>
                  <a:gd name="connsiteY64" fmla="*/ 0 h 1209675"/>
                  <a:gd name="connsiteX65" fmla="*/ 1096963 w 1096963"/>
                  <a:gd name="connsiteY65" fmla="*/ 17039 h 1209675"/>
                  <a:gd name="connsiteX66" fmla="*/ 1081231 w 1096963"/>
                  <a:gd name="connsiteY66" fmla="*/ 33338 h 1209675"/>
                  <a:gd name="connsiteX67" fmla="*/ 15732 w 1096963"/>
                  <a:gd name="connsiteY67" fmla="*/ 33338 h 1209675"/>
                  <a:gd name="connsiteX68" fmla="*/ 0 w 1096963"/>
                  <a:gd name="connsiteY68" fmla="*/ 17039 h 1209675"/>
                  <a:gd name="connsiteX69" fmla="*/ 15732 w 1096963"/>
                  <a:gd name="connsiteY69"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6963" h="1209675">
                    <a:moveTo>
                      <a:pt x="775402" y="928120"/>
                    </a:moveTo>
                    <a:cubicBezTo>
                      <a:pt x="764166" y="928210"/>
                      <a:pt x="752761" y="930547"/>
                      <a:pt x="741805" y="935400"/>
                    </a:cubicBezTo>
                    <a:cubicBezTo>
                      <a:pt x="697980" y="954093"/>
                      <a:pt x="677864" y="1005859"/>
                      <a:pt x="697262" y="1049717"/>
                    </a:cubicBezTo>
                    <a:cubicBezTo>
                      <a:pt x="715941" y="1093575"/>
                      <a:pt x="766950" y="1114425"/>
                      <a:pt x="810774" y="1095013"/>
                    </a:cubicBezTo>
                    <a:cubicBezTo>
                      <a:pt x="854598" y="1076319"/>
                      <a:pt x="874714" y="1025272"/>
                      <a:pt x="855317" y="980695"/>
                    </a:cubicBezTo>
                    <a:cubicBezTo>
                      <a:pt x="841307" y="947802"/>
                      <a:pt x="809112" y="927850"/>
                      <a:pt x="775402" y="928120"/>
                    </a:cubicBezTo>
                    <a:close/>
                    <a:moveTo>
                      <a:pt x="739556" y="820737"/>
                    </a:moveTo>
                    <a:cubicBezTo>
                      <a:pt x="739556" y="820737"/>
                      <a:pt x="739556" y="820737"/>
                      <a:pt x="763859" y="842860"/>
                    </a:cubicBezTo>
                    <a:cubicBezTo>
                      <a:pt x="785304" y="841433"/>
                      <a:pt x="806748" y="843574"/>
                      <a:pt x="827477" y="850710"/>
                    </a:cubicBezTo>
                    <a:cubicBezTo>
                      <a:pt x="827477" y="850710"/>
                      <a:pt x="827477" y="850710"/>
                      <a:pt x="856069" y="834296"/>
                    </a:cubicBezTo>
                    <a:cubicBezTo>
                      <a:pt x="881088" y="845001"/>
                      <a:pt x="904676" y="862129"/>
                      <a:pt x="923261" y="883538"/>
                    </a:cubicBezTo>
                    <a:cubicBezTo>
                      <a:pt x="923261" y="883538"/>
                      <a:pt x="923261" y="883538"/>
                      <a:pt x="916828" y="915652"/>
                    </a:cubicBezTo>
                    <a:cubicBezTo>
                      <a:pt x="923261" y="925643"/>
                      <a:pt x="929694" y="936348"/>
                      <a:pt x="933983" y="947053"/>
                    </a:cubicBezTo>
                    <a:cubicBezTo>
                      <a:pt x="938272" y="957757"/>
                      <a:pt x="941846" y="968462"/>
                      <a:pt x="943991" y="978453"/>
                    </a:cubicBezTo>
                    <a:cubicBezTo>
                      <a:pt x="943991" y="978453"/>
                      <a:pt x="943991" y="978453"/>
                      <a:pt x="971868" y="995581"/>
                    </a:cubicBezTo>
                    <a:cubicBezTo>
                      <a:pt x="974727" y="1023413"/>
                      <a:pt x="971868" y="1051245"/>
                      <a:pt x="963290" y="1076937"/>
                    </a:cubicBezTo>
                    <a:cubicBezTo>
                      <a:pt x="963290" y="1076937"/>
                      <a:pt x="963290" y="1076937"/>
                      <a:pt x="932554" y="1086214"/>
                    </a:cubicBezTo>
                    <a:cubicBezTo>
                      <a:pt x="922546" y="1108337"/>
                      <a:pt x="908250" y="1128319"/>
                      <a:pt x="890380" y="1144733"/>
                    </a:cubicBezTo>
                    <a:cubicBezTo>
                      <a:pt x="890380" y="1144733"/>
                      <a:pt x="890380" y="1144733"/>
                      <a:pt x="890380" y="1177561"/>
                    </a:cubicBezTo>
                    <a:cubicBezTo>
                      <a:pt x="878943" y="1184697"/>
                      <a:pt x="866791" y="1191834"/>
                      <a:pt x="854640" y="1197543"/>
                    </a:cubicBezTo>
                    <a:cubicBezTo>
                      <a:pt x="841773" y="1202539"/>
                      <a:pt x="828907" y="1206821"/>
                      <a:pt x="816755" y="1209675"/>
                    </a:cubicBezTo>
                    <a:cubicBezTo>
                      <a:pt x="816755" y="1209675"/>
                      <a:pt x="816755" y="1209675"/>
                      <a:pt x="791737" y="1187552"/>
                    </a:cubicBezTo>
                    <a:cubicBezTo>
                      <a:pt x="767433" y="1188979"/>
                      <a:pt x="743845" y="1186125"/>
                      <a:pt x="720971" y="1178275"/>
                    </a:cubicBezTo>
                    <a:cubicBezTo>
                      <a:pt x="720971" y="1178275"/>
                      <a:pt x="720971" y="1178275"/>
                      <a:pt x="693093" y="1194689"/>
                    </a:cubicBezTo>
                    <a:cubicBezTo>
                      <a:pt x="669505" y="1182557"/>
                      <a:pt x="647346" y="1166143"/>
                      <a:pt x="628761" y="1144733"/>
                    </a:cubicBezTo>
                    <a:cubicBezTo>
                      <a:pt x="628761" y="1144733"/>
                      <a:pt x="628761" y="1144733"/>
                      <a:pt x="636624" y="1112619"/>
                    </a:cubicBezTo>
                    <a:cubicBezTo>
                      <a:pt x="630191" y="1104055"/>
                      <a:pt x="625187" y="1094064"/>
                      <a:pt x="620898" y="1083359"/>
                    </a:cubicBezTo>
                    <a:cubicBezTo>
                      <a:pt x="615180" y="1072655"/>
                      <a:pt x="611606" y="1060523"/>
                      <a:pt x="609461" y="1049818"/>
                    </a:cubicBezTo>
                    <a:cubicBezTo>
                      <a:pt x="609461" y="1049818"/>
                      <a:pt x="609461" y="1049818"/>
                      <a:pt x="581584" y="1034118"/>
                    </a:cubicBezTo>
                    <a:cubicBezTo>
                      <a:pt x="579439" y="1004145"/>
                      <a:pt x="583013" y="976312"/>
                      <a:pt x="593021" y="949907"/>
                    </a:cubicBezTo>
                    <a:cubicBezTo>
                      <a:pt x="593021" y="949907"/>
                      <a:pt x="593021" y="949907"/>
                      <a:pt x="623757" y="939916"/>
                    </a:cubicBezTo>
                    <a:cubicBezTo>
                      <a:pt x="633050" y="920648"/>
                      <a:pt x="646631" y="902807"/>
                      <a:pt x="663072" y="887820"/>
                    </a:cubicBezTo>
                    <a:cubicBezTo>
                      <a:pt x="663072" y="887820"/>
                      <a:pt x="663072" y="887820"/>
                      <a:pt x="663072" y="854279"/>
                    </a:cubicBezTo>
                    <a:cubicBezTo>
                      <a:pt x="673794" y="845715"/>
                      <a:pt x="685945" y="839292"/>
                      <a:pt x="698812" y="832869"/>
                    </a:cubicBezTo>
                    <a:cubicBezTo>
                      <a:pt x="712393" y="827160"/>
                      <a:pt x="725975" y="823592"/>
                      <a:pt x="739556" y="820737"/>
                    </a:cubicBezTo>
                    <a:close/>
                    <a:moveTo>
                      <a:pt x="15732" y="469900"/>
                    </a:moveTo>
                    <a:cubicBezTo>
                      <a:pt x="15732" y="469900"/>
                      <a:pt x="15732" y="469900"/>
                      <a:pt x="1081231" y="469900"/>
                    </a:cubicBezTo>
                    <a:cubicBezTo>
                      <a:pt x="1089812" y="469900"/>
                      <a:pt x="1096963" y="476915"/>
                      <a:pt x="1096963" y="485332"/>
                    </a:cubicBezTo>
                    <a:cubicBezTo>
                      <a:pt x="1096963" y="493048"/>
                      <a:pt x="1089812" y="500063"/>
                      <a:pt x="1081231" y="500063"/>
                    </a:cubicBezTo>
                    <a:cubicBezTo>
                      <a:pt x="1081231" y="500063"/>
                      <a:pt x="1081231" y="500063"/>
                      <a:pt x="15732" y="500063"/>
                    </a:cubicBezTo>
                    <a:cubicBezTo>
                      <a:pt x="7151" y="500063"/>
                      <a:pt x="0" y="493048"/>
                      <a:pt x="0" y="485332"/>
                    </a:cubicBezTo>
                    <a:cubicBezTo>
                      <a:pt x="0" y="476915"/>
                      <a:pt x="7151" y="469900"/>
                      <a:pt x="15732" y="469900"/>
                    </a:cubicBezTo>
                    <a:close/>
                    <a:moveTo>
                      <a:pt x="15732" y="352425"/>
                    </a:moveTo>
                    <a:cubicBezTo>
                      <a:pt x="15732" y="352425"/>
                      <a:pt x="15732" y="352425"/>
                      <a:pt x="1081231" y="352425"/>
                    </a:cubicBezTo>
                    <a:cubicBezTo>
                      <a:pt x="1089812" y="352425"/>
                      <a:pt x="1096963" y="359440"/>
                      <a:pt x="1096963" y="367857"/>
                    </a:cubicBezTo>
                    <a:cubicBezTo>
                      <a:pt x="1096963" y="375573"/>
                      <a:pt x="1089812" y="382588"/>
                      <a:pt x="1081231" y="382588"/>
                    </a:cubicBezTo>
                    <a:cubicBezTo>
                      <a:pt x="1081231" y="382588"/>
                      <a:pt x="1081231" y="382588"/>
                      <a:pt x="15732" y="382588"/>
                    </a:cubicBezTo>
                    <a:cubicBezTo>
                      <a:pt x="7151" y="382588"/>
                      <a:pt x="0" y="375573"/>
                      <a:pt x="0" y="367857"/>
                    </a:cubicBezTo>
                    <a:cubicBezTo>
                      <a:pt x="0" y="359440"/>
                      <a:pt x="7151" y="352425"/>
                      <a:pt x="15732" y="352425"/>
                    </a:cubicBezTo>
                    <a:close/>
                    <a:moveTo>
                      <a:pt x="15732" y="234950"/>
                    </a:moveTo>
                    <a:cubicBezTo>
                      <a:pt x="15732" y="234950"/>
                      <a:pt x="15732" y="234950"/>
                      <a:pt x="1081231" y="234950"/>
                    </a:cubicBezTo>
                    <a:cubicBezTo>
                      <a:pt x="1089812" y="234950"/>
                      <a:pt x="1096963" y="242334"/>
                      <a:pt x="1096963" y="251194"/>
                    </a:cubicBezTo>
                    <a:cubicBezTo>
                      <a:pt x="1096963" y="259316"/>
                      <a:pt x="1089812" y="266700"/>
                      <a:pt x="1081231" y="266700"/>
                    </a:cubicBezTo>
                    <a:cubicBezTo>
                      <a:pt x="1081231" y="266700"/>
                      <a:pt x="1081231" y="266700"/>
                      <a:pt x="15732" y="266700"/>
                    </a:cubicBezTo>
                    <a:cubicBezTo>
                      <a:pt x="7151" y="266700"/>
                      <a:pt x="0" y="259316"/>
                      <a:pt x="0" y="251194"/>
                    </a:cubicBezTo>
                    <a:cubicBezTo>
                      <a:pt x="0" y="242334"/>
                      <a:pt x="7151" y="234950"/>
                      <a:pt x="15732" y="234950"/>
                    </a:cubicBezTo>
                    <a:close/>
                    <a:moveTo>
                      <a:pt x="15732" y="117475"/>
                    </a:moveTo>
                    <a:cubicBezTo>
                      <a:pt x="15732" y="117475"/>
                      <a:pt x="15732" y="117475"/>
                      <a:pt x="1081231" y="117475"/>
                    </a:cubicBezTo>
                    <a:cubicBezTo>
                      <a:pt x="1089812" y="117475"/>
                      <a:pt x="1096963" y="125624"/>
                      <a:pt x="1096963" y="134514"/>
                    </a:cubicBezTo>
                    <a:cubicBezTo>
                      <a:pt x="1096963" y="143404"/>
                      <a:pt x="1089812" y="150813"/>
                      <a:pt x="1081231" y="150813"/>
                    </a:cubicBezTo>
                    <a:cubicBezTo>
                      <a:pt x="1081231" y="150813"/>
                      <a:pt x="1081231" y="150813"/>
                      <a:pt x="15732" y="150813"/>
                    </a:cubicBezTo>
                    <a:cubicBezTo>
                      <a:pt x="7151" y="150813"/>
                      <a:pt x="0" y="143404"/>
                      <a:pt x="0" y="134514"/>
                    </a:cubicBezTo>
                    <a:cubicBezTo>
                      <a:pt x="0" y="125624"/>
                      <a:pt x="7151" y="117475"/>
                      <a:pt x="15732" y="117475"/>
                    </a:cubicBezTo>
                    <a:close/>
                    <a:moveTo>
                      <a:pt x="15732" y="0"/>
                    </a:moveTo>
                    <a:cubicBezTo>
                      <a:pt x="15732" y="0"/>
                      <a:pt x="15732" y="0"/>
                      <a:pt x="1081231" y="0"/>
                    </a:cubicBezTo>
                    <a:cubicBezTo>
                      <a:pt x="1089812" y="0"/>
                      <a:pt x="1096963" y="8149"/>
                      <a:pt x="1096963" y="17039"/>
                    </a:cubicBezTo>
                    <a:cubicBezTo>
                      <a:pt x="1096963" y="25929"/>
                      <a:pt x="1089812" y="33338"/>
                      <a:pt x="1081231" y="33338"/>
                    </a:cubicBezTo>
                    <a:cubicBezTo>
                      <a:pt x="1081231" y="33338"/>
                      <a:pt x="1081231" y="33338"/>
                      <a:pt x="15732" y="33338"/>
                    </a:cubicBezTo>
                    <a:cubicBezTo>
                      <a:pt x="7151" y="33338"/>
                      <a:pt x="0" y="25929"/>
                      <a:pt x="0" y="17039"/>
                    </a:cubicBezTo>
                    <a:cubicBezTo>
                      <a:pt x="0" y="8149"/>
                      <a:pt x="7151" y="0"/>
                      <a:pt x="15732" y="0"/>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40" name="Group 39"/>
          <p:cNvGrpSpPr>
            <a:grpSpLocks noChangeAspect="1"/>
          </p:cNvGrpSpPr>
          <p:nvPr/>
        </p:nvGrpSpPr>
        <p:grpSpPr>
          <a:xfrm>
            <a:off x="8320492" y="3532157"/>
            <a:ext cx="362912" cy="362562"/>
            <a:chOff x="6464300" y="2606675"/>
            <a:chExt cx="1646238" cy="1644650"/>
          </a:xfrm>
        </p:grpSpPr>
        <p:sp>
          <p:nvSpPr>
            <p:cNvPr id="41"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729414" y="2881313"/>
              <a:ext cx="1122265" cy="1125538"/>
              <a:chOff x="6729414" y="2881313"/>
              <a:chExt cx="1122265" cy="1125538"/>
            </a:xfrm>
          </p:grpSpPr>
          <p:sp>
            <p:nvSpPr>
              <p:cNvPr id="43" name="Freeform 42"/>
              <p:cNvSpPr>
                <a:spLocks/>
              </p:cNvSpPr>
              <p:nvPr/>
            </p:nvSpPr>
            <p:spPr bwMode="auto">
              <a:xfrm>
                <a:off x="7235824" y="2881313"/>
                <a:ext cx="528638" cy="582613"/>
              </a:xfrm>
              <a:custGeom>
                <a:avLst/>
                <a:gdLst>
                  <a:gd name="connsiteX0" fmla="*/ 514350 w 528638"/>
                  <a:gd name="connsiteY0" fmla="*/ 484187 h 582613"/>
                  <a:gd name="connsiteX1" fmla="*/ 390525 w 528638"/>
                  <a:gd name="connsiteY1" fmla="*/ 579437 h 582613"/>
                  <a:gd name="connsiteX2" fmla="*/ 423641 w 528638"/>
                  <a:gd name="connsiteY2" fmla="*/ 509066 h 582613"/>
                  <a:gd name="connsiteX3" fmla="*/ 514350 w 528638"/>
                  <a:gd name="connsiteY3" fmla="*/ 484187 h 582613"/>
                  <a:gd name="connsiteX4" fmla="*/ 198438 w 528638"/>
                  <a:gd name="connsiteY4" fmla="*/ 425450 h 582613"/>
                  <a:gd name="connsiteX5" fmla="*/ 266990 w 528638"/>
                  <a:gd name="connsiteY5" fmla="*/ 475457 h 582613"/>
                  <a:gd name="connsiteX6" fmla="*/ 390526 w 528638"/>
                  <a:gd name="connsiteY6" fmla="*/ 510461 h 582613"/>
                  <a:gd name="connsiteX7" fmla="*/ 352680 w 528638"/>
                  <a:gd name="connsiteY7" fmla="*/ 582613 h 582613"/>
                  <a:gd name="connsiteX8" fmla="*/ 198438 w 528638"/>
                  <a:gd name="connsiteY8" fmla="*/ 425450 h 582613"/>
                  <a:gd name="connsiteX9" fmla="*/ 382588 w 528638"/>
                  <a:gd name="connsiteY9" fmla="*/ 254000 h 582613"/>
                  <a:gd name="connsiteX10" fmla="*/ 528638 w 528638"/>
                  <a:gd name="connsiteY10" fmla="*/ 417126 h 582613"/>
                  <a:gd name="connsiteX11" fmla="*/ 526480 w 528638"/>
                  <a:gd name="connsiteY11" fmla="*/ 443483 h 582613"/>
                  <a:gd name="connsiteX12" fmla="*/ 432231 w 528638"/>
                  <a:gd name="connsiteY12" fmla="*/ 476250 h 582613"/>
                  <a:gd name="connsiteX13" fmla="*/ 382588 w 528638"/>
                  <a:gd name="connsiteY13" fmla="*/ 254000 h 582613"/>
                  <a:gd name="connsiteX14" fmla="*/ 342906 w 528638"/>
                  <a:gd name="connsiteY14" fmla="*/ 254000 h 582613"/>
                  <a:gd name="connsiteX15" fmla="*/ 399280 w 528638"/>
                  <a:gd name="connsiteY15" fmla="*/ 479425 h 582613"/>
                  <a:gd name="connsiteX16" fmla="*/ 282964 w 528638"/>
                  <a:gd name="connsiteY16" fmla="*/ 448037 h 582613"/>
                  <a:gd name="connsiteX17" fmla="*/ 201613 w 528638"/>
                  <a:gd name="connsiteY17" fmla="*/ 384547 h 582613"/>
                  <a:gd name="connsiteX18" fmla="*/ 342906 w 528638"/>
                  <a:gd name="connsiteY18" fmla="*/ 254000 h 582613"/>
                  <a:gd name="connsiteX19" fmla="*/ 63445 w 528638"/>
                  <a:gd name="connsiteY19" fmla="*/ 139700 h 582613"/>
                  <a:gd name="connsiteX20" fmla="*/ 144463 w 528638"/>
                  <a:gd name="connsiteY20" fmla="*/ 258046 h 582613"/>
                  <a:gd name="connsiteX21" fmla="*/ 128828 w 528638"/>
                  <a:gd name="connsiteY21" fmla="*/ 258763 h 582613"/>
                  <a:gd name="connsiteX22" fmla="*/ 22225 w 528638"/>
                  <a:gd name="connsiteY22" fmla="*/ 201383 h 582613"/>
                  <a:gd name="connsiteX23" fmla="*/ 63445 w 528638"/>
                  <a:gd name="connsiteY23" fmla="*/ 139700 h 582613"/>
                  <a:gd name="connsiteX24" fmla="*/ 194334 w 528638"/>
                  <a:gd name="connsiteY24" fmla="*/ 90557 h 582613"/>
                  <a:gd name="connsiteX25" fmla="*/ 255198 w 528638"/>
                  <a:gd name="connsiteY25" fmla="*/ 98609 h 582613"/>
                  <a:gd name="connsiteX26" fmla="*/ 258763 w 528638"/>
                  <a:gd name="connsiteY26" fmla="*/ 129388 h 582613"/>
                  <a:gd name="connsiteX27" fmla="*/ 185321 w 528638"/>
                  <a:gd name="connsiteY27" fmla="*/ 246063 h 582613"/>
                  <a:gd name="connsiteX28" fmla="*/ 90488 w 528638"/>
                  <a:gd name="connsiteY28" fmla="*/ 117936 h 582613"/>
                  <a:gd name="connsiteX29" fmla="*/ 159652 w 528638"/>
                  <a:gd name="connsiteY29" fmla="*/ 92883 h 582613"/>
                  <a:gd name="connsiteX30" fmla="*/ 194334 w 528638"/>
                  <a:gd name="connsiteY30" fmla="*/ 90557 h 582613"/>
                  <a:gd name="connsiteX31" fmla="*/ 65088 w 528638"/>
                  <a:gd name="connsiteY31" fmla="*/ 15875 h 582613"/>
                  <a:gd name="connsiteX32" fmla="*/ 57305 w 528638"/>
                  <a:gd name="connsiteY32" fmla="*/ 102268 h 582613"/>
                  <a:gd name="connsiteX33" fmla="*/ 4952 w 528638"/>
                  <a:gd name="connsiteY33" fmla="*/ 165100 h 582613"/>
                  <a:gd name="connsiteX34" fmla="*/ 0 w 528638"/>
                  <a:gd name="connsiteY34" fmla="*/ 128686 h 582613"/>
                  <a:gd name="connsiteX35" fmla="*/ 65088 w 528638"/>
                  <a:gd name="connsiteY35" fmla="*/ 15875 h 582613"/>
                  <a:gd name="connsiteX36" fmla="*/ 128096 w 528638"/>
                  <a:gd name="connsiteY36" fmla="*/ 0 h 582613"/>
                  <a:gd name="connsiteX37" fmla="*/ 239713 w 528638"/>
                  <a:gd name="connsiteY37" fmla="*/ 62794 h 582613"/>
                  <a:gd name="connsiteX38" fmla="*/ 155285 w 528638"/>
                  <a:gd name="connsiteY38" fmla="*/ 61383 h 582613"/>
                  <a:gd name="connsiteX39" fmla="*/ 87313 w 528638"/>
                  <a:gd name="connsiteY39" fmla="*/ 82550 h 582613"/>
                  <a:gd name="connsiteX40" fmla="*/ 98761 w 528638"/>
                  <a:gd name="connsiteY40" fmla="*/ 10583 h 582613"/>
                  <a:gd name="connsiteX41" fmla="*/ 100192 w 528638"/>
                  <a:gd name="connsiteY41" fmla="*/ 3528 h 582613"/>
                  <a:gd name="connsiteX42" fmla="*/ 128096 w 528638"/>
                  <a:gd name="connsiteY42" fmla="*/ 0 h 5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638" h="582613">
                    <a:moveTo>
                      <a:pt x="514350" y="484187"/>
                    </a:moveTo>
                    <a:cubicBezTo>
                      <a:pt x="492033" y="533945"/>
                      <a:pt x="445959" y="570196"/>
                      <a:pt x="390525" y="579437"/>
                    </a:cubicBezTo>
                    <a:cubicBezTo>
                      <a:pt x="401324" y="560956"/>
                      <a:pt x="414282" y="536788"/>
                      <a:pt x="423641" y="509066"/>
                    </a:cubicBezTo>
                    <a:cubicBezTo>
                      <a:pt x="451718" y="506223"/>
                      <a:pt x="481954" y="498404"/>
                      <a:pt x="514350" y="484187"/>
                    </a:cubicBezTo>
                    <a:close/>
                    <a:moveTo>
                      <a:pt x="198438" y="425450"/>
                    </a:moveTo>
                    <a:cubicBezTo>
                      <a:pt x="216290" y="441881"/>
                      <a:pt x="239141" y="460455"/>
                      <a:pt x="266990" y="475457"/>
                    </a:cubicBezTo>
                    <a:cubicBezTo>
                      <a:pt x="299124" y="493316"/>
                      <a:pt x="341255" y="509032"/>
                      <a:pt x="390526" y="510461"/>
                    </a:cubicBezTo>
                    <a:cubicBezTo>
                      <a:pt x="378387" y="541894"/>
                      <a:pt x="363391" y="566897"/>
                      <a:pt x="352680" y="582613"/>
                    </a:cubicBezTo>
                    <a:cubicBezTo>
                      <a:pt x="269132" y="576898"/>
                      <a:pt x="202723" y="509747"/>
                      <a:pt x="198438" y="425450"/>
                    </a:cubicBezTo>
                    <a:close/>
                    <a:moveTo>
                      <a:pt x="382588" y="254000"/>
                    </a:moveTo>
                    <a:cubicBezTo>
                      <a:pt x="465326" y="263973"/>
                      <a:pt x="528638" y="333070"/>
                      <a:pt x="528638" y="417126"/>
                    </a:cubicBezTo>
                    <a:cubicBezTo>
                      <a:pt x="528638" y="426386"/>
                      <a:pt x="527919" y="434934"/>
                      <a:pt x="526480" y="443483"/>
                    </a:cubicBezTo>
                    <a:cubicBezTo>
                      <a:pt x="494824" y="460579"/>
                      <a:pt x="463887" y="471264"/>
                      <a:pt x="432231" y="476250"/>
                    </a:cubicBezTo>
                    <a:cubicBezTo>
                      <a:pt x="445901" y="416414"/>
                      <a:pt x="443742" y="335207"/>
                      <a:pt x="382588" y="254000"/>
                    </a:cubicBezTo>
                    <a:close/>
                    <a:moveTo>
                      <a:pt x="342906" y="254000"/>
                    </a:moveTo>
                    <a:cubicBezTo>
                      <a:pt x="401421" y="321057"/>
                      <a:pt x="420688" y="397388"/>
                      <a:pt x="399280" y="479425"/>
                    </a:cubicBezTo>
                    <a:cubicBezTo>
                      <a:pt x="360032" y="479425"/>
                      <a:pt x="320784" y="469438"/>
                      <a:pt x="282964" y="448037"/>
                    </a:cubicBezTo>
                    <a:cubicBezTo>
                      <a:pt x="245856" y="428062"/>
                      <a:pt x="218026" y="402381"/>
                      <a:pt x="201613" y="384547"/>
                    </a:cubicBezTo>
                    <a:cubicBezTo>
                      <a:pt x="215172" y="315350"/>
                      <a:pt x="272260" y="262561"/>
                      <a:pt x="342906" y="254000"/>
                    </a:cubicBezTo>
                    <a:close/>
                    <a:moveTo>
                      <a:pt x="63445" y="139700"/>
                    </a:moveTo>
                    <a:cubicBezTo>
                      <a:pt x="72683" y="179148"/>
                      <a:pt x="95425" y="222901"/>
                      <a:pt x="144463" y="258046"/>
                    </a:cubicBezTo>
                    <a:cubicBezTo>
                      <a:pt x="139488" y="258763"/>
                      <a:pt x="134513" y="258763"/>
                      <a:pt x="128828" y="258763"/>
                    </a:cubicBezTo>
                    <a:cubicBezTo>
                      <a:pt x="84765" y="258763"/>
                      <a:pt x="44967" y="236528"/>
                      <a:pt x="22225" y="201383"/>
                    </a:cubicBezTo>
                    <a:cubicBezTo>
                      <a:pt x="32885" y="176997"/>
                      <a:pt x="46388" y="156197"/>
                      <a:pt x="63445" y="139700"/>
                    </a:cubicBezTo>
                    <a:close/>
                    <a:moveTo>
                      <a:pt x="194334" y="90557"/>
                    </a:moveTo>
                    <a:cubicBezTo>
                      <a:pt x="226855" y="90825"/>
                      <a:pt x="251455" y="97536"/>
                      <a:pt x="255198" y="98609"/>
                    </a:cubicBezTo>
                    <a:cubicBezTo>
                      <a:pt x="257337" y="108630"/>
                      <a:pt x="258763" y="118651"/>
                      <a:pt x="258763" y="129388"/>
                    </a:cubicBezTo>
                    <a:cubicBezTo>
                      <a:pt x="258763" y="180926"/>
                      <a:pt x="228816" y="225305"/>
                      <a:pt x="185321" y="246063"/>
                    </a:cubicBezTo>
                    <a:cubicBezTo>
                      <a:pt x="131130" y="217431"/>
                      <a:pt x="99757" y="173768"/>
                      <a:pt x="90488" y="117936"/>
                    </a:cubicBezTo>
                    <a:cubicBezTo>
                      <a:pt x="110453" y="105051"/>
                      <a:pt x="133270" y="96462"/>
                      <a:pt x="159652" y="92883"/>
                    </a:cubicBezTo>
                    <a:cubicBezTo>
                      <a:pt x="171773" y="91093"/>
                      <a:pt x="183494" y="90467"/>
                      <a:pt x="194334" y="90557"/>
                    </a:cubicBezTo>
                    <a:close/>
                    <a:moveTo>
                      <a:pt x="65088" y="15875"/>
                    </a:moveTo>
                    <a:cubicBezTo>
                      <a:pt x="60135" y="34439"/>
                      <a:pt x="54476" y="65855"/>
                      <a:pt x="57305" y="102268"/>
                    </a:cubicBezTo>
                    <a:cubicBezTo>
                      <a:pt x="38204" y="117976"/>
                      <a:pt x="19809" y="137968"/>
                      <a:pt x="4952" y="165100"/>
                    </a:cubicBezTo>
                    <a:cubicBezTo>
                      <a:pt x="1415" y="153676"/>
                      <a:pt x="0" y="140824"/>
                      <a:pt x="0" y="128686"/>
                    </a:cubicBezTo>
                    <a:cubicBezTo>
                      <a:pt x="0" y="80134"/>
                      <a:pt x="26176" y="38009"/>
                      <a:pt x="65088" y="15875"/>
                    </a:cubicBezTo>
                    <a:close/>
                    <a:moveTo>
                      <a:pt x="128096" y="0"/>
                    </a:moveTo>
                    <a:cubicBezTo>
                      <a:pt x="176034" y="0"/>
                      <a:pt x="217533" y="25400"/>
                      <a:pt x="239713" y="62794"/>
                    </a:cubicBezTo>
                    <a:cubicBezTo>
                      <a:pt x="219679" y="59267"/>
                      <a:pt x="188913" y="56444"/>
                      <a:pt x="155285" y="61383"/>
                    </a:cubicBezTo>
                    <a:cubicBezTo>
                      <a:pt x="134535" y="64205"/>
                      <a:pt x="110209" y="70555"/>
                      <a:pt x="87313" y="82550"/>
                    </a:cubicBezTo>
                    <a:cubicBezTo>
                      <a:pt x="87313" y="41628"/>
                      <a:pt x="98761" y="10583"/>
                      <a:pt x="98761" y="10583"/>
                    </a:cubicBezTo>
                    <a:cubicBezTo>
                      <a:pt x="100192" y="7761"/>
                      <a:pt x="100192" y="5644"/>
                      <a:pt x="100192" y="3528"/>
                    </a:cubicBezTo>
                    <a:cubicBezTo>
                      <a:pt x="108778" y="1411"/>
                      <a:pt x="118794" y="0"/>
                      <a:pt x="128096" y="0"/>
                    </a:cubicBezTo>
                    <a:close/>
                  </a:path>
                </a:pathLst>
              </a:custGeom>
              <a:solidFill>
                <a:srgbClr val="40339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4" name="Freeform 43"/>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rgbClr val="160E38"/>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45" name="bcgIcons_Car2">
            <a:extLst>
              <a:ext uri="{FF2B5EF4-FFF2-40B4-BE49-F238E27FC236}">
                <a16:creationId xmlns:a16="http://schemas.microsoft.com/office/drawing/2014/main" id="{BA20FD7A-6292-408B-996A-C1A7AD26CE66}"/>
              </a:ext>
            </a:extLst>
          </p:cNvPr>
          <p:cNvGrpSpPr>
            <a:grpSpLocks noChangeAspect="1"/>
          </p:cNvGrpSpPr>
          <p:nvPr/>
        </p:nvGrpSpPr>
        <p:grpSpPr bwMode="auto">
          <a:xfrm>
            <a:off x="5016572" y="4953396"/>
            <a:ext cx="362226" cy="362562"/>
            <a:chOff x="1682" y="0"/>
            <a:chExt cx="4316" cy="4320"/>
          </a:xfrm>
        </p:grpSpPr>
        <p:sp>
          <p:nvSpPr>
            <p:cNvPr id="46" name="AutoShape 8">
              <a:extLst>
                <a:ext uri="{FF2B5EF4-FFF2-40B4-BE49-F238E27FC236}">
                  <a16:creationId xmlns:a16="http://schemas.microsoft.com/office/drawing/2014/main" id="{15C9F521-64D2-482B-B844-69F0ACAE566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F710E0D2-3E7C-489C-ABE5-CCC38D4793D7}"/>
                </a:ext>
              </a:extLst>
            </p:cNvPr>
            <p:cNvSpPr>
              <a:spLocks noEditPoints="1"/>
            </p:cNvSpPr>
            <p:nvPr/>
          </p:nvSpPr>
          <p:spPr bwMode="auto">
            <a:xfrm>
              <a:off x="2454" y="1584"/>
              <a:ext cx="2551" cy="1123"/>
            </a:xfrm>
            <a:custGeom>
              <a:avLst/>
              <a:gdLst>
                <a:gd name="T0" fmla="*/ 577 w 1362"/>
                <a:gd name="T1" fmla="*/ 220 h 599"/>
                <a:gd name="T2" fmla="*/ 245 w 1362"/>
                <a:gd name="T3" fmla="*/ 219 h 599"/>
                <a:gd name="T4" fmla="*/ 358 w 1362"/>
                <a:gd name="T5" fmla="*/ 41 h 599"/>
                <a:gd name="T6" fmla="*/ 554 w 1362"/>
                <a:gd name="T7" fmla="*/ 3 h 599"/>
                <a:gd name="T8" fmla="*/ 585 w 1362"/>
                <a:gd name="T9" fmla="*/ 211 h 599"/>
                <a:gd name="T10" fmla="*/ 577 w 1362"/>
                <a:gd name="T11" fmla="*/ 220 h 599"/>
                <a:gd name="T12" fmla="*/ 1096 w 1362"/>
                <a:gd name="T13" fmla="*/ 209 h 599"/>
                <a:gd name="T14" fmla="*/ 983 w 1362"/>
                <a:gd name="T15" fmla="*/ 46 h 599"/>
                <a:gd name="T16" fmla="*/ 607 w 1362"/>
                <a:gd name="T17" fmla="*/ 3 h 599"/>
                <a:gd name="T18" fmla="*/ 636 w 1362"/>
                <a:gd name="T19" fmla="*/ 213 h 599"/>
                <a:gd name="T20" fmla="*/ 644 w 1362"/>
                <a:gd name="T21" fmla="*/ 220 h 599"/>
                <a:gd name="T22" fmla="*/ 1084 w 1362"/>
                <a:gd name="T23" fmla="*/ 220 h 599"/>
                <a:gd name="T24" fmla="*/ 1096 w 1362"/>
                <a:gd name="T25" fmla="*/ 209 h 599"/>
                <a:gd name="T26" fmla="*/ 102 w 1362"/>
                <a:gd name="T27" fmla="*/ 395 h 599"/>
                <a:gd name="T28" fmla="*/ 0 w 1362"/>
                <a:gd name="T29" fmla="*/ 497 h 599"/>
                <a:gd name="T30" fmla="*/ 102 w 1362"/>
                <a:gd name="T31" fmla="*/ 599 h 599"/>
                <a:gd name="T32" fmla="*/ 204 w 1362"/>
                <a:gd name="T33" fmla="*/ 497 h 599"/>
                <a:gd name="T34" fmla="*/ 102 w 1362"/>
                <a:gd name="T35" fmla="*/ 395 h 599"/>
                <a:gd name="T36" fmla="*/ 1260 w 1362"/>
                <a:gd name="T37" fmla="*/ 395 h 599"/>
                <a:gd name="T38" fmla="*/ 1158 w 1362"/>
                <a:gd name="T39" fmla="*/ 497 h 599"/>
                <a:gd name="T40" fmla="*/ 1260 w 1362"/>
                <a:gd name="T41" fmla="*/ 599 h 599"/>
                <a:gd name="T42" fmla="*/ 1362 w 1362"/>
                <a:gd name="T43" fmla="*/ 497 h 599"/>
                <a:gd name="T44" fmla="*/ 1260 w 1362"/>
                <a:gd name="T45" fmla="*/ 39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2" h="599">
                  <a:moveTo>
                    <a:pt x="577" y="220"/>
                  </a:moveTo>
                  <a:cubicBezTo>
                    <a:pt x="245" y="219"/>
                    <a:pt x="245" y="219"/>
                    <a:pt x="245" y="219"/>
                  </a:cubicBezTo>
                  <a:cubicBezTo>
                    <a:pt x="241" y="219"/>
                    <a:pt x="295" y="68"/>
                    <a:pt x="358" y="41"/>
                  </a:cubicBezTo>
                  <a:cubicBezTo>
                    <a:pt x="420" y="15"/>
                    <a:pt x="446" y="3"/>
                    <a:pt x="554" y="3"/>
                  </a:cubicBezTo>
                  <a:cubicBezTo>
                    <a:pt x="585" y="211"/>
                    <a:pt x="585" y="211"/>
                    <a:pt x="585" y="211"/>
                  </a:cubicBezTo>
                  <a:cubicBezTo>
                    <a:pt x="585" y="215"/>
                    <a:pt x="582" y="220"/>
                    <a:pt x="577" y="220"/>
                  </a:cubicBezTo>
                  <a:close/>
                  <a:moveTo>
                    <a:pt x="1096" y="209"/>
                  </a:moveTo>
                  <a:cubicBezTo>
                    <a:pt x="983" y="46"/>
                    <a:pt x="983" y="46"/>
                    <a:pt x="983" y="46"/>
                  </a:cubicBezTo>
                  <a:cubicBezTo>
                    <a:pt x="949" y="0"/>
                    <a:pt x="882" y="3"/>
                    <a:pt x="607" y="3"/>
                  </a:cubicBezTo>
                  <a:cubicBezTo>
                    <a:pt x="606" y="18"/>
                    <a:pt x="636" y="213"/>
                    <a:pt x="636" y="213"/>
                  </a:cubicBezTo>
                  <a:cubicBezTo>
                    <a:pt x="637" y="217"/>
                    <a:pt x="640" y="220"/>
                    <a:pt x="644" y="220"/>
                  </a:cubicBezTo>
                  <a:cubicBezTo>
                    <a:pt x="1084" y="220"/>
                    <a:pt x="1084" y="220"/>
                    <a:pt x="1084" y="220"/>
                  </a:cubicBezTo>
                  <a:cubicBezTo>
                    <a:pt x="1089" y="220"/>
                    <a:pt x="1099" y="213"/>
                    <a:pt x="1096" y="209"/>
                  </a:cubicBezTo>
                  <a:close/>
                  <a:moveTo>
                    <a:pt x="102" y="395"/>
                  </a:moveTo>
                  <a:cubicBezTo>
                    <a:pt x="46" y="395"/>
                    <a:pt x="0" y="441"/>
                    <a:pt x="0" y="497"/>
                  </a:cubicBezTo>
                  <a:cubicBezTo>
                    <a:pt x="0" y="553"/>
                    <a:pt x="46" y="599"/>
                    <a:pt x="102" y="599"/>
                  </a:cubicBezTo>
                  <a:cubicBezTo>
                    <a:pt x="158" y="599"/>
                    <a:pt x="204" y="553"/>
                    <a:pt x="204" y="497"/>
                  </a:cubicBezTo>
                  <a:cubicBezTo>
                    <a:pt x="204" y="441"/>
                    <a:pt x="158" y="395"/>
                    <a:pt x="102" y="395"/>
                  </a:cubicBezTo>
                  <a:close/>
                  <a:moveTo>
                    <a:pt x="1260" y="395"/>
                  </a:moveTo>
                  <a:cubicBezTo>
                    <a:pt x="1204" y="395"/>
                    <a:pt x="1158" y="441"/>
                    <a:pt x="1158" y="497"/>
                  </a:cubicBezTo>
                  <a:cubicBezTo>
                    <a:pt x="1158" y="553"/>
                    <a:pt x="1204" y="599"/>
                    <a:pt x="1260" y="599"/>
                  </a:cubicBezTo>
                  <a:cubicBezTo>
                    <a:pt x="1316" y="599"/>
                    <a:pt x="1362" y="553"/>
                    <a:pt x="1362" y="497"/>
                  </a:cubicBezTo>
                  <a:cubicBezTo>
                    <a:pt x="1362" y="441"/>
                    <a:pt x="1316" y="395"/>
                    <a:pt x="1260" y="395"/>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769F830A-5DE1-41DD-936E-970E5F9E3A26}"/>
                </a:ext>
              </a:extLst>
            </p:cNvPr>
            <p:cNvSpPr>
              <a:spLocks noEditPoints="1"/>
            </p:cNvSpPr>
            <p:nvPr/>
          </p:nvSpPr>
          <p:spPr bwMode="auto">
            <a:xfrm>
              <a:off x="1854" y="1382"/>
              <a:ext cx="3972" cy="1524"/>
            </a:xfrm>
            <a:custGeom>
              <a:avLst/>
              <a:gdLst>
                <a:gd name="T0" fmla="*/ 674 w 2120"/>
                <a:gd name="T1" fmla="*/ 622 h 813"/>
                <a:gd name="T2" fmla="*/ 1328 w 2120"/>
                <a:gd name="T3" fmla="*/ 625 h 813"/>
                <a:gd name="T4" fmla="*/ 1336 w 2120"/>
                <a:gd name="T5" fmla="*/ 669 h 813"/>
                <a:gd name="T6" fmla="*/ 667 w 2120"/>
                <a:gd name="T7" fmla="*/ 666 h 813"/>
                <a:gd name="T8" fmla="*/ 674 w 2120"/>
                <a:gd name="T9" fmla="*/ 622 h 813"/>
                <a:gd name="T10" fmla="*/ 1949 w 2120"/>
                <a:gd name="T11" fmla="*/ 314 h 813"/>
                <a:gd name="T12" fmla="*/ 1674 w 2120"/>
                <a:gd name="T13" fmla="*/ 293 h 813"/>
                <a:gd name="T14" fmla="*/ 1553 w 2120"/>
                <a:gd name="T15" fmla="*/ 284 h 813"/>
                <a:gd name="T16" fmla="*/ 1551 w 2120"/>
                <a:gd name="T17" fmla="*/ 284 h 813"/>
                <a:gd name="T18" fmla="*/ 1459 w 2120"/>
                <a:gd name="T19" fmla="*/ 190 h 813"/>
                <a:gd name="T20" fmla="*/ 1211 w 2120"/>
                <a:gd name="T21" fmla="*/ 10 h 813"/>
                <a:gd name="T22" fmla="*/ 658 w 2120"/>
                <a:gd name="T23" fmla="*/ 53 h 813"/>
                <a:gd name="T24" fmla="*/ 430 w 2120"/>
                <a:gd name="T25" fmla="*/ 289 h 813"/>
                <a:gd name="T26" fmla="*/ 146 w 2120"/>
                <a:gd name="T27" fmla="*/ 290 h 813"/>
                <a:gd name="T28" fmla="*/ 41 w 2120"/>
                <a:gd name="T29" fmla="*/ 445 h 813"/>
                <a:gd name="T30" fmla="*/ 1 w 2120"/>
                <a:gd name="T31" fmla="*/ 588 h 813"/>
                <a:gd name="T32" fmla="*/ 0 w 2120"/>
                <a:gd name="T33" fmla="*/ 594 h 813"/>
                <a:gd name="T34" fmla="*/ 75 w 2120"/>
                <a:gd name="T35" fmla="*/ 664 h 813"/>
                <a:gd name="T36" fmla="*/ 177 w 2120"/>
                <a:gd name="T37" fmla="*/ 664 h 813"/>
                <a:gd name="T38" fmla="*/ 170 w 2120"/>
                <a:gd name="T39" fmla="*/ 620 h 813"/>
                <a:gd name="T40" fmla="*/ 75 w 2120"/>
                <a:gd name="T41" fmla="*/ 620 h 813"/>
                <a:gd name="T42" fmla="*/ 45 w 2120"/>
                <a:gd name="T43" fmla="*/ 594 h 813"/>
                <a:gd name="T44" fmla="*/ 81 w 2120"/>
                <a:gd name="T45" fmla="*/ 464 h 813"/>
                <a:gd name="T46" fmla="*/ 146 w 2120"/>
                <a:gd name="T47" fmla="*/ 334 h 813"/>
                <a:gd name="T48" fmla="*/ 443 w 2120"/>
                <a:gd name="T49" fmla="*/ 333 h 813"/>
                <a:gd name="T50" fmla="*/ 462 w 2120"/>
                <a:gd name="T51" fmla="*/ 322 h 813"/>
                <a:gd name="T52" fmla="*/ 1210 w 2120"/>
                <a:gd name="T53" fmla="*/ 54 h 813"/>
                <a:gd name="T54" fmla="*/ 1422 w 2120"/>
                <a:gd name="T55" fmla="*/ 213 h 813"/>
                <a:gd name="T56" fmla="*/ 1546 w 2120"/>
                <a:gd name="T57" fmla="*/ 328 h 813"/>
                <a:gd name="T58" fmla="*/ 1672 w 2120"/>
                <a:gd name="T59" fmla="*/ 337 h 813"/>
                <a:gd name="T60" fmla="*/ 1925 w 2120"/>
                <a:gd name="T61" fmla="*/ 356 h 813"/>
                <a:gd name="T62" fmla="*/ 2075 w 2120"/>
                <a:gd name="T63" fmla="*/ 384 h 813"/>
                <a:gd name="T64" fmla="*/ 1959 w 2120"/>
                <a:gd name="T65" fmla="*/ 627 h 813"/>
                <a:gd name="T66" fmla="*/ 1831 w 2120"/>
                <a:gd name="T67" fmla="*/ 627 h 813"/>
                <a:gd name="T68" fmla="*/ 1823 w 2120"/>
                <a:gd name="T69" fmla="*/ 671 h 813"/>
                <a:gd name="T70" fmla="*/ 1968 w 2120"/>
                <a:gd name="T71" fmla="*/ 671 h 813"/>
                <a:gd name="T72" fmla="*/ 2010 w 2120"/>
                <a:gd name="T73" fmla="*/ 633 h 813"/>
                <a:gd name="T74" fmla="*/ 2055 w 2120"/>
                <a:gd name="T75" fmla="*/ 560 h 813"/>
                <a:gd name="T76" fmla="*/ 2120 w 2120"/>
                <a:gd name="T77" fmla="*/ 378 h 813"/>
                <a:gd name="T78" fmla="*/ 1949 w 2120"/>
                <a:gd name="T79" fmla="*/ 314 h 813"/>
                <a:gd name="T80" fmla="*/ 630 w 2120"/>
                <a:gd name="T81" fmla="*/ 605 h 813"/>
                <a:gd name="T82" fmla="*/ 422 w 2120"/>
                <a:gd name="T83" fmla="*/ 397 h 813"/>
                <a:gd name="T84" fmla="*/ 214 w 2120"/>
                <a:gd name="T85" fmla="*/ 605 h 813"/>
                <a:gd name="T86" fmla="*/ 422 w 2120"/>
                <a:gd name="T87" fmla="*/ 813 h 813"/>
                <a:gd name="T88" fmla="*/ 630 w 2120"/>
                <a:gd name="T89" fmla="*/ 605 h 813"/>
                <a:gd name="T90" fmla="*/ 559 w 2120"/>
                <a:gd name="T91" fmla="*/ 605 h 813"/>
                <a:gd name="T92" fmla="*/ 422 w 2120"/>
                <a:gd name="T93" fmla="*/ 742 h 813"/>
                <a:gd name="T94" fmla="*/ 285 w 2120"/>
                <a:gd name="T95" fmla="*/ 605 h 813"/>
                <a:gd name="T96" fmla="*/ 422 w 2120"/>
                <a:gd name="T97" fmla="*/ 468 h 813"/>
                <a:gd name="T98" fmla="*/ 559 w 2120"/>
                <a:gd name="T99" fmla="*/ 605 h 813"/>
                <a:gd name="T100" fmla="*/ 1788 w 2120"/>
                <a:gd name="T101" fmla="*/ 605 h 813"/>
                <a:gd name="T102" fmla="*/ 1580 w 2120"/>
                <a:gd name="T103" fmla="*/ 397 h 813"/>
                <a:gd name="T104" fmla="*/ 1372 w 2120"/>
                <a:gd name="T105" fmla="*/ 605 h 813"/>
                <a:gd name="T106" fmla="*/ 1580 w 2120"/>
                <a:gd name="T107" fmla="*/ 813 h 813"/>
                <a:gd name="T108" fmla="*/ 1788 w 2120"/>
                <a:gd name="T109" fmla="*/ 605 h 813"/>
                <a:gd name="T110" fmla="*/ 1717 w 2120"/>
                <a:gd name="T111" fmla="*/ 605 h 813"/>
                <a:gd name="T112" fmla="*/ 1580 w 2120"/>
                <a:gd name="T113" fmla="*/ 742 h 813"/>
                <a:gd name="T114" fmla="*/ 1443 w 2120"/>
                <a:gd name="T115" fmla="*/ 605 h 813"/>
                <a:gd name="T116" fmla="*/ 1580 w 2120"/>
                <a:gd name="T117" fmla="*/ 468 h 813"/>
                <a:gd name="T118" fmla="*/ 1717 w 2120"/>
                <a:gd name="T119" fmla="*/ 60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0" h="813">
                  <a:moveTo>
                    <a:pt x="674" y="622"/>
                  </a:moveTo>
                  <a:cubicBezTo>
                    <a:pt x="1328" y="625"/>
                    <a:pt x="1328" y="625"/>
                    <a:pt x="1328" y="625"/>
                  </a:cubicBezTo>
                  <a:cubicBezTo>
                    <a:pt x="1330" y="640"/>
                    <a:pt x="1332" y="655"/>
                    <a:pt x="1336" y="669"/>
                  </a:cubicBezTo>
                  <a:cubicBezTo>
                    <a:pt x="667" y="666"/>
                    <a:pt x="667" y="666"/>
                    <a:pt x="667" y="666"/>
                  </a:cubicBezTo>
                  <a:cubicBezTo>
                    <a:pt x="670" y="652"/>
                    <a:pt x="673" y="637"/>
                    <a:pt x="674" y="622"/>
                  </a:cubicBezTo>
                  <a:close/>
                  <a:moveTo>
                    <a:pt x="1949" y="314"/>
                  </a:moveTo>
                  <a:cubicBezTo>
                    <a:pt x="1863" y="304"/>
                    <a:pt x="1758" y="298"/>
                    <a:pt x="1674" y="293"/>
                  </a:cubicBezTo>
                  <a:cubicBezTo>
                    <a:pt x="1617" y="290"/>
                    <a:pt x="1568" y="287"/>
                    <a:pt x="1553" y="284"/>
                  </a:cubicBezTo>
                  <a:cubicBezTo>
                    <a:pt x="1552" y="284"/>
                    <a:pt x="1552" y="284"/>
                    <a:pt x="1551" y="284"/>
                  </a:cubicBezTo>
                  <a:cubicBezTo>
                    <a:pt x="1516" y="280"/>
                    <a:pt x="1490" y="239"/>
                    <a:pt x="1459" y="190"/>
                  </a:cubicBezTo>
                  <a:cubicBezTo>
                    <a:pt x="1410" y="112"/>
                    <a:pt x="1349" y="15"/>
                    <a:pt x="1211" y="10"/>
                  </a:cubicBezTo>
                  <a:cubicBezTo>
                    <a:pt x="910" y="0"/>
                    <a:pt x="760" y="12"/>
                    <a:pt x="658" y="53"/>
                  </a:cubicBezTo>
                  <a:cubicBezTo>
                    <a:pt x="549" y="97"/>
                    <a:pt x="496" y="175"/>
                    <a:pt x="430" y="289"/>
                  </a:cubicBezTo>
                  <a:cubicBezTo>
                    <a:pt x="380" y="289"/>
                    <a:pt x="200" y="290"/>
                    <a:pt x="146" y="290"/>
                  </a:cubicBezTo>
                  <a:cubicBezTo>
                    <a:pt x="121" y="290"/>
                    <a:pt x="86" y="307"/>
                    <a:pt x="41" y="445"/>
                  </a:cubicBezTo>
                  <a:cubicBezTo>
                    <a:pt x="17" y="516"/>
                    <a:pt x="2" y="585"/>
                    <a:pt x="1" y="588"/>
                  </a:cubicBezTo>
                  <a:cubicBezTo>
                    <a:pt x="0" y="590"/>
                    <a:pt x="0" y="592"/>
                    <a:pt x="0" y="594"/>
                  </a:cubicBezTo>
                  <a:cubicBezTo>
                    <a:pt x="3" y="633"/>
                    <a:pt x="36" y="664"/>
                    <a:pt x="75" y="664"/>
                  </a:cubicBezTo>
                  <a:cubicBezTo>
                    <a:pt x="177" y="664"/>
                    <a:pt x="177" y="664"/>
                    <a:pt x="177" y="664"/>
                  </a:cubicBezTo>
                  <a:cubicBezTo>
                    <a:pt x="173" y="650"/>
                    <a:pt x="171" y="635"/>
                    <a:pt x="170" y="620"/>
                  </a:cubicBezTo>
                  <a:cubicBezTo>
                    <a:pt x="75" y="620"/>
                    <a:pt x="75" y="620"/>
                    <a:pt x="75" y="620"/>
                  </a:cubicBezTo>
                  <a:cubicBezTo>
                    <a:pt x="60" y="620"/>
                    <a:pt x="47" y="609"/>
                    <a:pt x="45" y="594"/>
                  </a:cubicBezTo>
                  <a:cubicBezTo>
                    <a:pt x="48" y="580"/>
                    <a:pt x="62" y="522"/>
                    <a:pt x="81" y="464"/>
                  </a:cubicBezTo>
                  <a:cubicBezTo>
                    <a:pt x="121" y="340"/>
                    <a:pt x="146" y="334"/>
                    <a:pt x="146" y="334"/>
                  </a:cubicBezTo>
                  <a:cubicBezTo>
                    <a:pt x="208" y="334"/>
                    <a:pt x="441" y="333"/>
                    <a:pt x="443" y="333"/>
                  </a:cubicBezTo>
                  <a:cubicBezTo>
                    <a:pt x="451" y="333"/>
                    <a:pt x="458" y="329"/>
                    <a:pt x="462" y="322"/>
                  </a:cubicBezTo>
                  <a:cubicBezTo>
                    <a:pt x="594" y="90"/>
                    <a:pt x="647" y="36"/>
                    <a:pt x="1210" y="54"/>
                  </a:cubicBezTo>
                  <a:cubicBezTo>
                    <a:pt x="1324" y="58"/>
                    <a:pt x="1376" y="141"/>
                    <a:pt x="1422" y="213"/>
                  </a:cubicBezTo>
                  <a:cubicBezTo>
                    <a:pt x="1457" y="269"/>
                    <a:pt x="1490" y="321"/>
                    <a:pt x="1546" y="328"/>
                  </a:cubicBezTo>
                  <a:cubicBezTo>
                    <a:pt x="1564" y="331"/>
                    <a:pt x="1610" y="334"/>
                    <a:pt x="1672" y="337"/>
                  </a:cubicBezTo>
                  <a:cubicBezTo>
                    <a:pt x="1748" y="342"/>
                    <a:pt x="1844" y="347"/>
                    <a:pt x="1925" y="356"/>
                  </a:cubicBezTo>
                  <a:cubicBezTo>
                    <a:pt x="2035" y="367"/>
                    <a:pt x="2067" y="379"/>
                    <a:pt x="2075" y="384"/>
                  </a:cubicBezTo>
                  <a:cubicBezTo>
                    <a:pt x="2071" y="461"/>
                    <a:pt x="1984" y="598"/>
                    <a:pt x="1959" y="627"/>
                  </a:cubicBezTo>
                  <a:cubicBezTo>
                    <a:pt x="1831" y="627"/>
                    <a:pt x="1831" y="627"/>
                    <a:pt x="1831" y="627"/>
                  </a:cubicBezTo>
                  <a:cubicBezTo>
                    <a:pt x="1830" y="642"/>
                    <a:pt x="1827" y="657"/>
                    <a:pt x="1823" y="671"/>
                  </a:cubicBezTo>
                  <a:cubicBezTo>
                    <a:pt x="1968" y="671"/>
                    <a:pt x="1968" y="671"/>
                    <a:pt x="1968" y="671"/>
                  </a:cubicBezTo>
                  <a:cubicBezTo>
                    <a:pt x="1979" y="671"/>
                    <a:pt x="1986" y="666"/>
                    <a:pt x="2010" y="633"/>
                  </a:cubicBezTo>
                  <a:cubicBezTo>
                    <a:pt x="2025" y="612"/>
                    <a:pt x="2041" y="586"/>
                    <a:pt x="2055" y="560"/>
                  </a:cubicBezTo>
                  <a:cubicBezTo>
                    <a:pt x="2084" y="508"/>
                    <a:pt x="2120" y="434"/>
                    <a:pt x="2120" y="378"/>
                  </a:cubicBezTo>
                  <a:cubicBezTo>
                    <a:pt x="2120" y="345"/>
                    <a:pt x="2077" y="329"/>
                    <a:pt x="1949" y="314"/>
                  </a:cubicBezTo>
                  <a:close/>
                  <a:moveTo>
                    <a:pt x="630" y="605"/>
                  </a:moveTo>
                  <a:cubicBezTo>
                    <a:pt x="630" y="490"/>
                    <a:pt x="537" y="397"/>
                    <a:pt x="422" y="397"/>
                  </a:cubicBezTo>
                  <a:cubicBezTo>
                    <a:pt x="307" y="397"/>
                    <a:pt x="214" y="490"/>
                    <a:pt x="214" y="605"/>
                  </a:cubicBezTo>
                  <a:cubicBezTo>
                    <a:pt x="214" y="720"/>
                    <a:pt x="307" y="813"/>
                    <a:pt x="422" y="813"/>
                  </a:cubicBezTo>
                  <a:cubicBezTo>
                    <a:pt x="537" y="813"/>
                    <a:pt x="630" y="720"/>
                    <a:pt x="630" y="605"/>
                  </a:cubicBezTo>
                  <a:close/>
                  <a:moveTo>
                    <a:pt x="559" y="605"/>
                  </a:moveTo>
                  <a:cubicBezTo>
                    <a:pt x="559" y="681"/>
                    <a:pt x="497" y="742"/>
                    <a:pt x="422" y="742"/>
                  </a:cubicBezTo>
                  <a:cubicBezTo>
                    <a:pt x="347" y="742"/>
                    <a:pt x="285" y="681"/>
                    <a:pt x="285" y="605"/>
                  </a:cubicBezTo>
                  <a:cubicBezTo>
                    <a:pt x="285" y="530"/>
                    <a:pt x="347" y="468"/>
                    <a:pt x="422" y="468"/>
                  </a:cubicBezTo>
                  <a:cubicBezTo>
                    <a:pt x="497" y="468"/>
                    <a:pt x="559" y="530"/>
                    <a:pt x="559" y="605"/>
                  </a:cubicBezTo>
                  <a:close/>
                  <a:moveTo>
                    <a:pt x="1788" y="605"/>
                  </a:moveTo>
                  <a:cubicBezTo>
                    <a:pt x="1788" y="490"/>
                    <a:pt x="1695" y="397"/>
                    <a:pt x="1580" y="397"/>
                  </a:cubicBezTo>
                  <a:cubicBezTo>
                    <a:pt x="1465" y="397"/>
                    <a:pt x="1372" y="490"/>
                    <a:pt x="1372" y="605"/>
                  </a:cubicBezTo>
                  <a:cubicBezTo>
                    <a:pt x="1372" y="720"/>
                    <a:pt x="1465" y="813"/>
                    <a:pt x="1580" y="813"/>
                  </a:cubicBezTo>
                  <a:cubicBezTo>
                    <a:pt x="1695" y="813"/>
                    <a:pt x="1788" y="720"/>
                    <a:pt x="1788" y="605"/>
                  </a:cubicBezTo>
                  <a:close/>
                  <a:moveTo>
                    <a:pt x="1717" y="605"/>
                  </a:moveTo>
                  <a:cubicBezTo>
                    <a:pt x="1717" y="681"/>
                    <a:pt x="1655" y="742"/>
                    <a:pt x="1580" y="742"/>
                  </a:cubicBezTo>
                  <a:cubicBezTo>
                    <a:pt x="1504" y="742"/>
                    <a:pt x="1443" y="681"/>
                    <a:pt x="1443" y="605"/>
                  </a:cubicBezTo>
                  <a:cubicBezTo>
                    <a:pt x="1443" y="530"/>
                    <a:pt x="1504" y="468"/>
                    <a:pt x="1580" y="468"/>
                  </a:cubicBezTo>
                  <a:cubicBezTo>
                    <a:pt x="1655" y="468"/>
                    <a:pt x="1717" y="530"/>
                    <a:pt x="1717" y="605"/>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Rectangle 48">
            <a:extLst>
              <a:ext uri="{FF2B5EF4-FFF2-40B4-BE49-F238E27FC236}">
                <a16:creationId xmlns:a16="http://schemas.microsoft.com/office/drawing/2014/main" id="{A89E28CA-7945-4660-AF0D-A9FEEA717493}"/>
              </a:ext>
            </a:extLst>
          </p:cNvPr>
          <p:cNvSpPr/>
          <p:nvPr/>
        </p:nvSpPr>
        <p:spPr>
          <a:xfrm>
            <a:off x="8744987" y="4542391"/>
            <a:ext cx="2915701" cy="923330"/>
          </a:xfrm>
          <a:prstGeom prst="rect">
            <a:avLst/>
          </a:prstGeom>
        </p:spPr>
        <p:txBody>
          <a:bodyPr wrap="square" lIns="0" tIns="0" rIns="0" bIns="0">
            <a:noAutofit/>
          </a:bodyPr>
          <a:lstStyle/>
          <a:p>
            <a:pPr lvl="0" fontAlgn="b">
              <a:buFont typeface="Trebuchet MS" panose="020B0603020202020204" pitchFamily="34" charset="0"/>
              <a:buChar char="​"/>
              <a:defRPr/>
            </a:pPr>
            <a:r>
              <a:rPr lang="en-US" sz="1400" b="1">
                <a:solidFill>
                  <a:srgbClr val="00269E"/>
                </a:solidFill>
                <a:latin typeface="Karla" pitchFamily="2" charset="0"/>
                <a:cs typeface="Henderson BCG Sans" panose="020B0502030402020204" pitchFamily="34" charset="0"/>
              </a:rPr>
              <a:t>Manufacturing</a:t>
            </a:r>
          </a:p>
          <a:p>
            <a:pPr marL="194400" lvl="1" indent="-129600" fontAlgn="b">
              <a:buClr>
                <a:srgbClr val="403393"/>
              </a:buClr>
              <a:buFont typeface="Trebuchet MS" panose="020B0603020202020204" pitchFamily="34" charset="0"/>
              <a:buChar char="•"/>
              <a:defRPr/>
            </a:pPr>
            <a:r>
              <a:rPr lang="en-US" sz="1200">
                <a:solidFill>
                  <a:srgbClr val="403393"/>
                </a:solidFill>
                <a:latin typeface="Karla" pitchFamily="2" charset="0"/>
                <a:cs typeface="Henderson BCG Sans" panose="020B0502030402020204" pitchFamily="34" charset="0"/>
              </a:rPr>
              <a:t>Biolab, Medical, and Clinical Lab Techs</a:t>
            </a:r>
          </a:p>
          <a:p>
            <a:pPr marL="194400" lvl="1" indent="-129600" fontAlgn="b">
              <a:buClr>
                <a:srgbClr val="403393"/>
              </a:buClr>
              <a:buFont typeface="Trebuchet MS" panose="020B0603020202020204" pitchFamily="34" charset="0"/>
              <a:buChar char="•"/>
              <a:defRPr/>
            </a:pPr>
            <a:r>
              <a:rPr lang="en-US" sz="1200">
                <a:solidFill>
                  <a:srgbClr val="403393"/>
                </a:solidFill>
                <a:latin typeface="Karla" pitchFamily="2" charset="0"/>
                <a:cs typeface="Henderson BCG Sans" panose="020B0502030402020204" pitchFamily="34" charset="0"/>
              </a:rPr>
              <a:t>CNC Machine Operator</a:t>
            </a:r>
          </a:p>
          <a:p>
            <a:pPr marL="194400" lvl="1" indent="-129600" fontAlgn="b">
              <a:buClr>
                <a:srgbClr val="403393"/>
              </a:buClr>
              <a:buFont typeface="Trebuchet MS" panose="020B0603020202020204" pitchFamily="34" charset="0"/>
              <a:buChar char="•"/>
              <a:defRPr/>
            </a:pPr>
            <a:r>
              <a:rPr lang="en-US" sz="1200">
                <a:solidFill>
                  <a:srgbClr val="403393"/>
                </a:solidFill>
                <a:latin typeface="Karla" pitchFamily="2" charset="0"/>
                <a:cs typeface="Henderson BCG Sans" panose="020B0502030402020204" pitchFamily="34" charset="0"/>
              </a:rPr>
              <a:t>Sheet Metal worker</a:t>
            </a:r>
          </a:p>
          <a:p>
            <a:pPr marL="194400" lvl="1" indent="-129600" fontAlgn="b">
              <a:buClr>
                <a:srgbClr val="403393"/>
              </a:buClr>
              <a:buFont typeface="Trebuchet MS" panose="020B0603020202020204" pitchFamily="34" charset="0"/>
              <a:buChar char="•"/>
              <a:defRPr/>
            </a:pPr>
            <a:r>
              <a:rPr lang="en-US" sz="1200">
                <a:solidFill>
                  <a:srgbClr val="403393"/>
                </a:solidFill>
                <a:latin typeface="Karla" pitchFamily="2" charset="0"/>
                <a:cs typeface="Henderson BCG Sans" panose="020B0502030402020204" pitchFamily="34" charset="0"/>
              </a:rPr>
              <a:t>Electrical Tech</a:t>
            </a:r>
          </a:p>
        </p:txBody>
      </p:sp>
      <p:grpSp>
        <p:nvGrpSpPr>
          <p:cNvPr id="50" name="Group 49"/>
          <p:cNvGrpSpPr>
            <a:grpSpLocks noChangeAspect="1"/>
          </p:cNvGrpSpPr>
          <p:nvPr/>
        </p:nvGrpSpPr>
        <p:grpSpPr>
          <a:xfrm>
            <a:off x="8320667" y="4542391"/>
            <a:ext cx="362562" cy="362562"/>
            <a:chOff x="5273675" y="2606675"/>
            <a:chExt cx="1644650" cy="1644650"/>
          </a:xfrm>
        </p:grpSpPr>
        <p:sp>
          <p:nvSpPr>
            <p:cNvPr id="51" name="AutoShape 71"/>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5791200" y="2790825"/>
              <a:ext cx="608013" cy="1306513"/>
              <a:chOff x="5791200" y="2790825"/>
              <a:chExt cx="608013" cy="1306513"/>
            </a:xfrm>
          </p:grpSpPr>
          <p:sp>
            <p:nvSpPr>
              <p:cNvPr id="53" name="Freeform 52"/>
              <p:cNvSpPr>
                <a:spLocks noChangeArrowheads="1"/>
              </p:cNvSpPr>
              <p:nvPr/>
            </p:nvSpPr>
            <p:spPr bwMode="auto">
              <a:xfrm>
                <a:off x="5791200" y="2925762"/>
                <a:ext cx="608013" cy="819151"/>
              </a:xfrm>
              <a:custGeom>
                <a:avLst/>
                <a:gdLst>
                  <a:gd name="connsiteX0" fmla="*/ 488950 w 608013"/>
                  <a:gd name="connsiteY0" fmla="*/ 703263 h 819151"/>
                  <a:gd name="connsiteX1" fmla="*/ 608013 w 608013"/>
                  <a:gd name="connsiteY1" fmla="*/ 703263 h 819151"/>
                  <a:gd name="connsiteX2" fmla="*/ 608013 w 608013"/>
                  <a:gd name="connsiteY2" fmla="*/ 768351 h 819151"/>
                  <a:gd name="connsiteX3" fmla="*/ 506413 w 608013"/>
                  <a:gd name="connsiteY3" fmla="*/ 768351 h 819151"/>
                  <a:gd name="connsiteX4" fmla="*/ 0 w 608013"/>
                  <a:gd name="connsiteY4" fmla="*/ 703263 h 819151"/>
                  <a:gd name="connsiteX5" fmla="*/ 119063 w 608013"/>
                  <a:gd name="connsiteY5" fmla="*/ 703263 h 819151"/>
                  <a:gd name="connsiteX6" fmla="*/ 100013 w 608013"/>
                  <a:gd name="connsiteY6" fmla="*/ 768351 h 819151"/>
                  <a:gd name="connsiteX7" fmla="*/ 0 w 608013"/>
                  <a:gd name="connsiteY7" fmla="*/ 768351 h 819151"/>
                  <a:gd name="connsiteX8" fmla="*/ 269875 w 608013"/>
                  <a:gd name="connsiteY8" fmla="*/ 652463 h 819151"/>
                  <a:gd name="connsiteX9" fmla="*/ 336551 w 608013"/>
                  <a:gd name="connsiteY9" fmla="*/ 652463 h 819151"/>
                  <a:gd name="connsiteX10" fmla="*/ 336551 w 608013"/>
                  <a:gd name="connsiteY10" fmla="*/ 703263 h 819151"/>
                  <a:gd name="connsiteX11" fmla="*/ 354013 w 608013"/>
                  <a:gd name="connsiteY11" fmla="*/ 703263 h 819151"/>
                  <a:gd name="connsiteX12" fmla="*/ 373063 w 608013"/>
                  <a:gd name="connsiteY12" fmla="*/ 768351 h 819151"/>
                  <a:gd name="connsiteX13" fmla="*/ 336551 w 608013"/>
                  <a:gd name="connsiteY13" fmla="*/ 768351 h 819151"/>
                  <a:gd name="connsiteX14" fmla="*/ 336551 w 608013"/>
                  <a:gd name="connsiteY14" fmla="*/ 819151 h 819151"/>
                  <a:gd name="connsiteX15" fmla="*/ 269875 w 608013"/>
                  <a:gd name="connsiteY15" fmla="*/ 819151 h 819151"/>
                  <a:gd name="connsiteX16" fmla="*/ 269875 w 608013"/>
                  <a:gd name="connsiteY16" fmla="*/ 768351 h 819151"/>
                  <a:gd name="connsiteX17" fmla="*/ 234950 w 608013"/>
                  <a:gd name="connsiteY17" fmla="*/ 768351 h 819151"/>
                  <a:gd name="connsiteX18" fmla="*/ 250825 w 608013"/>
                  <a:gd name="connsiteY18" fmla="*/ 703263 h 819151"/>
                  <a:gd name="connsiteX19" fmla="*/ 269875 w 608013"/>
                  <a:gd name="connsiteY19" fmla="*/ 703263 h 819151"/>
                  <a:gd name="connsiteX20" fmla="*/ 304801 w 608013"/>
                  <a:gd name="connsiteY20" fmla="*/ 63500 h 819151"/>
                  <a:gd name="connsiteX21" fmla="*/ 217488 w 608013"/>
                  <a:gd name="connsiteY21" fmla="*/ 150813 h 819151"/>
                  <a:gd name="connsiteX22" fmla="*/ 304801 w 608013"/>
                  <a:gd name="connsiteY22" fmla="*/ 238126 h 819151"/>
                  <a:gd name="connsiteX23" fmla="*/ 392114 w 608013"/>
                  <a:gd name="connsiteY23" fmla="*/ 150813 h 819151"/>
                  <a:gd name="connsiteX24" fmla="*/ 304801 w 608013"/>
                  <a:gd name="connsiteY24" fmla="*/ 63500 h 819151"/>
                  <a:gd name="connsiteX25" fmla="*/ 304800 w 608013"/>
                  <a:gd name="connsiteY25" fmla="*/ 0 h 819151"/>
                  <a:gd name="connsiteX26" fmla="*/ 454025 w 608013"/>
                  <a:gd name="connsiteY26" fmla="*/ 150813 h 819151"/>
                  <a:gd name="connsiteX27" fmla="*/ 304800 w 608013"/>
                  <a:gd name="connsiteY27" fmla="*/ 301626 h 819151"/>
                  <a:gd name="connsiteX28" fmla="*/ 155575 w 608013"/>
                  <a:gd name="connsiteY28" fmla="*/ 150813 h 819151"/>
                  <a:gd name="connsiteX29" fmla="*/ 304800 w 608013"/>
                  <a:gd name="connsiteY29"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8013" h="819151">
                    <a:moveTo>
                      <a:pt x="488950" y="703263"/>
                    </a:moveTo>
                    <a:lnTo>
                      <a:pt x="608013" y="703263"/>
                    </a:lnTo>
                    <a:lnTo>
                      <a:pt x="608013" y="768351"/>
                    </a:lnTo>
                    <a:lnTo>
                      <a:pt x="506413" y="768351"/>
                    </a:lnTo>
                    <a:close/>
                    <a:moveTo>
                      <a:pt x="0" y="703263"/>
                    </a:moveTo>
                    <a:lnTo>
                      <a:pt x="119063" y="703263"/>
                    </a:lnTo>
                    <a:lnTo>
                      <a:pt x="100013" y="768351"/>
                    </a:lnTo>
                    <a:lnTo>
                      <a:pt x="0" y="768351"/>
                    </a:lnTo>
                    <a:close/>
                    <a:moveTo>
                      <a:pt x="269875" y="652463"/>
                    </a:moveTo>
                    <a:lnTo>
                      <a:pt x="336551" y="652463"/>
                    </a:lnTo>
                    <a:lnTo>
                      <a:pt x="336551" y="703263"/>
                    </a:lnTo>
                    <a:lnTo>
                      <a:pt x="354013" y="703263"/>
                    </a:lnTo>
                    <a:lnTo>
                      <a:pt x="373063" y="768351"/>
                    </a:lnTo>
                    <a:lnTo>
                      <a:pt x="336551" y="768351"/>
                    </a:lnTo>
                    <a:lnTo>
                      <a:pt x="336551" y="819151"/>
                    </a:lnTo>
                    <a:lnTo>
                      <a:pt x="269875" y="819151"/>
                    </a:lnTo>
                    <a:lnTo>
                      <a:pt x="269875" y="768351"/>
                    </a:lnTo>
                    <a:lnTo>
                      <a:pt x="234950" y="768351"/>
                    </a:lnTo>
                    <a:lnTo>
                      <a:pt x="250825" y="703263"/>
                    </a:lnTo>
                    <a:lnTo>
                      <a:pt x="269875" y="703263"/>
                    </a:lnTo>
                    <a:close/>
                    <a:moveTo>
                      <a:pt x="304801" y="63500"/>
                    </a:moveTo>
                    <a:cubicBezTo>
                      <a:pt x="256579" y="63500"/>
                      <a:pt x="217488" y="102591"/>
                      <a:pt x="217488" y="150813"/>
                    </a:cubicBezTo>
                    <a:cubicBezTo>
                      <a:pt x="217488" y="199035"/>
                      <a:pt x="256579" y="238126"/>
                      <a:pt x="304801" y="238126"/>
                    </a:cubicBezTo>
                    <a:cubicBezTo>
                      <a:pt x="353023" y="238126"/>
                      <a:pt x="392114" y="199035"/>
                      <a:pt x="392114" y="150813"/>
                    </a:cubicBezTo>
                    <a:cubicBezTo>
                      <a:pt x="392114" y="102591"/>
                      <a:pt x="353023" y="63500"/>
                      <a:pt x="304801" y="63500"/>
                    </a:cubicBezTo>
                    <a:close/>
                    <a:moveTo>
                      <a:pt x="304800" y="0"/>
                    </a:moveTo>
                    <a:cubicBezTo>
                      <a:pt x="387215" y="0"/>
                      <a:pt x="454025" y="67521"/>
                      <a:pt x="454025" y="150813"/>
                    </a:cubicBezTo>
                    <a:cubicBezTo>
                      <a:pt x="454025" y="234105"/>
                      <a:pt x="387215" y="301626"/>
                      <a:pt x="304800" y="301626"/>
                    </a:cubicBezTo>
                    <a:cubicBezTo>
                      <a:pt x="222385" y="301626"/>
                      <a:pt x="155575" y="234105"/>
                      <a:pt x="155575" y="150813"/>
                    </a:cubicBezTo>
                    <a:cubicBezTo>
                      <a:pt x="155575" y="67521"/>
                      <a:pt x="222385" y="0"/>
                      <a:pt x="304800" y="0"/>
                    </a:cubicBezTo>
                    <a:close/>
                  </a:path>
                </a:pathLst>
              </a:custGeom>
              <a:solidFill>
                <a:srgbClr val="403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4" name="Freeform 53"/>
              <p:cNvSpPr>
                <a:spLocks/>
              </p:cNvSpPr>
              <p:nvPr/>
            </p:nvSpPr>
            <p:spPr bwMode="auto">
              <a:xfrm>
                <a:off x="5826125" y="2790825"/>
                <a:ext cx="536575" cy="1306513"/>
              </a:xfrm>
              <a:custGeom>
                <a:avLst/>
                <a:gdLst>
                  <a:gd name="connsiteX0" fmla="*/ 218763 w 536575"/>
                  <a:gd name="connsiteY0" fmla="*/ 458788 h 1306513"/>
                  <a:gd name="connsiteX1" fmla="*/ 269357 w 536575"/>
                  <a:gd name="connsiteY1" fmla="*/ 466644 h 1306513"/>
                  <a:gd name="connsiteX2" fmla="*/ 317812 w 536575"/>
                  <a:gd name="connsiteY2" fmla="*/ 459502 h 1306513"/>
                  <a:gd name="connsiteX3" fmla="*/ 536575 w 536575"/>
                  <a:gd name="connsiteY3" fmla="*/ 1265805 h 1306513"/>
                  <a:gd name="connsiteX4" fmla="*/ 513773 w 536575"/>
                  <a:gd name="connsiteY4" fmla="*/ 1306513 h 1306513"/>
                  <a:gd name="connsiteX5" fmla="*/ 473155 w 536575"/>
                  <a:gd name="connsiteY5" fmla="*/ 1282945 h 1306513"/>
                  <a:gd name="connsiteX6" fmla="*/ 267931 w 536575"/>
                  <a:gd name="connsiteY6" fmla="*/ 527349 h 1306513"/>
                  <a:gd name="connsiteX7" fmla="*/ 63420 w 536575"/>
                  <a:gd name="connsiteY7" fmla="*/ 1282945 h 1306513"/>
                  <a:gd name="connsiteX8" fmla="*/ 22803 w 536575"/>
                  <a:gd name="connsiteY8" fmla="*/ 1306513 h 1306513"/>
                  <a:gd name="connsiteX9" fmla="*/ 0 w 536575"/>
                  <a:gd name="connsiteY9" fmla="*/ 1265805 h 1306513"/>
                  <a:gd name="connsiteX10" fmla="*/ 218763 w 536575"/>
                  <a:gd name="connsiteY10" fmla="*/ 458788 h 1306513"/>
                  <a:gd name="connsiteX11" fmla="*/ 234950 w 536575"/>
                  <a:gd name="connsiteY11" fmla="*/ 0 h 1306513"/>
                  <a:gd name="connsiteX12" fmla="*/ 301625 w 536575"/>
                  <a:gd name="connsiteY12" fmla="*/ 0 h 1306513"/>
                  <a:gd name="connsiteX13" fmla="*/ 301625 w 536575"/>
                  <a:gd name="connsiteY13" fmla="*/ 105649 h 1306513"/>
                  <a:gd name="connsiteX14" fmla="*/ 269706 w 536575"/>
                  <a:gd name="connsiteY14" fmla="*/ 102794 h 1306513"/>
                  <a:gd name="connsiteX15" fmla="*/ 234950 w 536575"/>
                  <a:gd name="connsiteY15" fmla="*/ 106363 h 1306513"/>
                  <a:gd name="connsiteX16" fmla="*/ 234950 w 536575"/>
                  <a:gd name="connsiteY16" fmla="*/ 0 h 1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6575" h="1306513">
                    <a:moveTo>
                      <a:pt x="218763" y="458788"/>
                    </a:moveTo>
                    <a:cubicBezTo>
                      <a:pt x="235153" y="463787"/>
                      <a:pt x="252255" y="466644"/>
                      <a:pt x="269357" y="466644"/>
                    </a:cubicBezTo>
                    <a:cubicBezTo>
                      <a:pt x="286459" y="466644"/>
                      <a:pt x="302848" y="463787"/>
                      <a:pt x="317812" y="459502"/>
                    </a:cubicBezTo>
                    <a:cubicBezTo>
                      <a:pt x="317812" y="459502"/>
                      <a:pt x="317812" y="459502"/>
                      <a:pt x="536575" y="1265805"/>
                    </a:cubicBezTo>
                    <a:cubicBezTo>
                      <a:pt x="536575" y="1265805"/>
                      <a:pt x="536575" y="1265805"/>
                      <a:pt x="513773" y="1306513"/>
                    </a:cubicBezTo>
                    <a:cubicBezTo>
                      <a:pt x="513773" y="1306513"/>
                      <a:pt x="513773" y="1306513"/>
                      <a:pt x="473155" y="1282945"/>
                    </a:cubicBezTo>
                    <a:cubicBezTo>
                      <a:pt x="473155" y="1282945"/>
                      <a:pt x="473155" y="1282945"/>
                      <a:pt x="267931" y="527349"/>
                    </a:cubicBezTo>
                    <a:cubicBezTo>
                      <a:pt x="267931" y="527349"/>
                      <a:pt x="267931" y="527349"/>
                      <a:pt x="63420" y="1282945"/>
                    </a:cubicBezTo>
                    <a:cubicBezTo>
                      <a:pt x="63420" y="1282945"/>
                      <a:pt x="63420" y="1282945"/>
                      <a:pt x="22803" y="1306513"/>
                    </a:cubicBezTo>
                    <a:cubicBezTo>
                      <a:pt x="22803" y="1306513"/>
                      <a:pt x="22803" y="1306513"/>
                      <a:pt x="0" y="1265805"/>
                    </a:cubicBezTo>
                    <a:cubicBezTo>
                      <a:pt x="0" y="1265805"/>
                      <a:pt x="0" y="1265805"/>
                      <a:pt x="218763" y="458788"/>
                    </a:cubicBezTo>
                    <a:close/>
                    <a:moveTo>
                      <a:pt x="234950" y="0"/>
                    </a:moveTo>
                    <a:cubicBezTo>
                      <a:pt x="234950" y="0"/>
                      <a:pt x="234950" y="0"/>
                      <a:pt x="301625" y="0"/>
                    </a:cubicBezTo>
                    <a:cubicBezTo>
                      <a:pt x="301625" y="0"/>
                      <a:pt x="301625" y="0"/>
                      <a:pt x="301625" y="105649"/>
                    </a:cubicBezTo>
                    <a:cubicBezTo>
                      <a:pt x="291695" y="104221"/>
                      <a:pt x="280346" y="102794"/>
                      <a:pt x="269706" y="102794"/>
                    </a:cubicBezTo>
                    <a:cubicBezTo>
                      <a:pt x="258357" y="102794"/>
                      <a:pt x="245590" y="104221"/>
                      <a:pt x="234950" y="106363"/>
                    </a:cubicBezTo>
                    <a:cubicBezTo>
                      <a:pt x="234950" y="106363"/>
                      <a:pt x="234950" y="106363"/>
                      <a:pt x="234950" y="0"/>
                    </a:cubicBezTo>
                    <a:close/>
                  </a:path>
                </a:pathLst>
              </a:custGeom>
              <a:solidFill>
                <a:srgbClr val="160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pic>
        <p:nvPicPr>
          <p:cNvPr id="57" name="Picture 56">
            <a:extLst>
              <a:ext uri="{FF2B5EF4-FFF2-40B4-BE49-F238E27FC236}">
                <a16:creationId xmlns:a16="http://schemas.microsoft.com/office/drawing/2014/main" id="{F1CD7964-EF0F-47AF-A69E-54F0055EC345}"/>
              </a:ext>
            </a:extLst>
          </p:cNvPr>
          <p:cNvPicPr>
            <a:picLocks noChangeAspect="1"/>
          </p:cNvPicPr>
          <p:nvPr/>
        </p:nvPicPr>
        <p:blipFill>
          <a:blip r:embed="rId11" cstate="screen">
            <a:clrChange>
              <a:clrFrom>
                <a:srgbClr val="1F1450"/>
              </a:clrFrom>
              <a:clrTo>
                <a:srgbClr val="1F1450">
                  <a:alpha val="0"/>
                </a:srgbClr>
              </a:clrTo>
            </a:clrChange>
            <a:extLst>
              <a:ext uri="{28A0092B-C50C-407E-A947-70E740481C1C}">
                <a14:useLocalDpi xmlns:a14="http://schemas.microsoft.com/office/drawing/2010/main"/>
              </a:ext>
            </a:extLst>
          </a:blip>
          <a:stretch>
            <a:fillRect/>
          </a:stretch>
        </p:blipFill>
        <p:spPr>
          <a:xfrm>
            <a:off x="10317556" y="217461"/>
            <a:ext cx="1245794" cy="259876"/>
          </a:xfrm>
          <a:prstGeom prst="rect">
            <a:avLst/>
          </a:prstGeom>
        </p:spPr>
      </p:pic>
      <p:sp>
        <p:nvSpPr>
          <p:cNvPr id="58" name="Rectangle 57">
            <a:extLst>
              <a:ext uri="{FF2B5EF4-FFF2-40B4-BE49-F238E27FC236}">
                <a16:creationId xmlns:a16="http://schemas.microsoft.com/office/drawing/2014/main" id="{9325F335-A328-4F35-9ACA-90AE3DAD2D87}"/>
              </a:ext>
            </a:extLst>
          </p:cNvPr>
          <p:cNvSpPr/>
          <p:nvPr/>
        </p:nvSpPr>
        <p:spPr>
          <a:xfrm>
            <a:off x="1326784" y="5905144"/>
            <a:ext cx="3365085" cy="581698"/>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269E"/>
                </a:solidFill>
                <a:prstDash val="solid"/>
                <a:round/>
                <a:headEnd type="none" w="med" len="med"/>
                <a:tailEnd type="none" w="med" len="med"/>
              </a14:hiddenLine>
            </a:ext>
          </a:extLst>
        </p:spPr>
        <p:txBody>
          <a:bodyPr wrap="square" lIns="0" tIns="0" rIns="0" bIns="0">
            <a:noAutofit/>
          </a:bodyPr>
          <a:lstStyle/>
          <a:p>
            <a:pPr>
              <a:lnSpc>
                <a:spcPct val="90000"/>
              </a:lnSpc>
              <a:buFont typeface="Trebuchet MS" panose="020B0603020202020204" pitchFamily="34" charset="0"/>
              <a:buChar char="​"/>
            </a:pPr>
            <a:r>
              <a:rPr lang="en-US" sz="1400">
                <a:solidFill>
                  <a:srgbClr val="00269E"/>
                </a:solidFill>
                <a:cs typeface="Henderson BCG Sans" panose="020B0502030402020204" pitchFamily="34" charset="0"/>
              </a:rPr>
              <a:t>To learn more about this opportunity please visit CommCorp’s website at: </a:t>
            </a:r>
            <a:r>
              <a:rPr lang="en-US" sz="1400" b="1">
                <a:solidFill>
                  <a:srgbClr val="00269E"/>
                </a:solidFill>
                <a:cs typeface="Henderson BCG Sans" panose="020B0502030402020204" pitchFamily="34" charset="0"/>
              </a:rPr>
              <a:t>commcorp.org/available-funding </a:t>
            </a:r>
          </a:p>
        </p:txBody>
      </p:sp>
      <p:grpSp>
        <p:nvGrpSpPr>
          <p:cNvPr id="59" name="Group 58">
            <a:extLst>
              <a:ext uri="{FF2B5EF4-FFF2-40B4-BE49-F238E27FC236}">
                <a16:creationId xmlns:a16="http://schemas.microsoft.com/office/drawing/2014/main" id="{60C1B120-CE01-40F8-8FBB-B1D5F8FAEFE8}"/>
              </a:ext>
            </a:extLst>
          </p:cNvPr>
          <p:cNvGrpSpPr/>
          <p:nvPr/>
        </p:nvGrpSpPr>
        <p:grpSpPr>
          <a:xfrm>
            <a:off x="670158" y="5947745"/>
            <a:ext cx="504159" cy="496562"/>
            <a:chOff x="1" y="8180427"/>
            <a:chExt cx="800099" cy="771525"/>
          </a:xfrm>
        </p:grpSpPr>
        <p:sp>
          <p:nvSpPr>
            <p:cNvPr id="60" name="Rectangle 59">
              <a:extLst>
                <a:ext uri="{FF2B5EF4-FFF2-40B4-BE49-F238E27FC236}">
                  <a16:creationId xmlns:a16="http://schemas.microsoft.com/office/drawing/2014/main" id="{F7C251D3-8D09-4F13-B30B-9C7257A7F905}"/>
                </a:ext>
              </a:extLst>
            </p:cNvPr>
            <p:cNvSpPr/>
            <p:nvPr/>
          </p:nvSpPr>
          <p:spPr>
            <a:xfrm>
              <a:off x="1" y="8180427"/>
              <a:ext cx="800099" cy="771525"/>
            </a:xfrm>
            <a:prstGeom prst="rect">
              <a:avLst/>
            </a:prstGeom>
            <a:solidFill>
              <a:srgbClr val="001C7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rla" pitchFamily="2" charset="0"/>
              </a:endParaRPr>
            </a:p>
          </p:txBody>
        </p:sp>
        <p:pic>
          <p:nvPicPr>
            <p:cNvPr id="61" name="Graphic 60">
              <a:extLst>
                <a:ext uri="{FF2B5EF4-FFF2-40B4-BE49-F238E27FC236}">
                  <a16:creationId xmlns:a16="http://schemas.microsoft.com/office/drawing/2014/main" id="{9EB1DF1B-1BA4-486C-BAC5-349A7921D2C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3825" y="8289965"/>
              <a:ext cx="552450" cy="552450"/>
            </a:xfrm>
            <a:prstGeom prst="rect">
              <a:avLst/>
            </a:prstGeom>
          </p:spPr>
        </p:pic>
      </p:grpSp>
      <p:sp>
        <p:nvSpPr>
          <p:cNvPr id="75" name="TextBox 74">
            <a:extLst>
              <a:ext uri="{FF2B5EF4-FFF2-40B4-BE49-F238E27FC236}">
                <a16:creationId xmlns:a16="http://schemas.microsoft.com/office/drawing/2014/main" id="{4FA9107E-B86A-416B-B3D6-470AA1FAAB95}"/>
              </a:ext>
            </a:extLst>
          </p:cNvPr>
          <p:cNvSpPr txBox="1"/>
          <p:nvPr/>
        </p:nvSpPr>
        <p:spPr>
          <a:xfrm>
            <a:off x="5016572"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Are you interested in hiring talent?</a:t>
            </a:r>
          </a:p>
          <a:p>
            <a:pPr>
              <a:lnSpc>
                <a:spcPct val="90000"/>
              </a:lnSpc>
              <a:buFont typeface="Trebuchet MS" panose="020B0603020202020204" pitchFamily="34" charset="0"/>
              <a:buChar char="​"/>
            </a:pPr>
            <a:r>
              <a:rPr lang="en-US" sz="1200">
                <a:solidFill>
                  <a:srgbClr val="000000"/>
                </a:solidFill>
                <a:cs typeface="Henderson BCG Sans" panose="020B0502030402020204" pitchFamily="34" charset="0"/>
              </a:rPr>
              <a:t>Reach out to your local Masshire Career Center or visit the talent access portal at </a:t>
            </a:r>
            <a:r>
              <a:rPr lang="en-US" sz="1200" b="1">
                <a:solidFill>
                  <a:srgbClr val="000000"/>
                </a:solidFill>
                <a:cs typeface="Henderson BCG Sans" panose="020B0502030402020204" pitchFamily="34" charset="0"/>
              </a:rPr>
              <a:t>https://commcorp.softr.io</a:t>
            </a:r>
            <a:endParaRPr lang="en-US" sz="1200">
              <a:solidFill>
                <a:srgbClr val="000000"/>
              </a:solidFill>
              <a:cs typeface="Henderson BCG Sans" panose="020B0502030402020204" pitchFamily="34" charset="0"/>
            </a:endParaRPr>
          </a:p>
        </p:txBody>
      </p:sp>
      <p:sp>
        <p:nvSpPr>
          <p:cNvPr id="79" name="TextBox 78">
            <a:extLst>
              <a:ext uri="{FF2B5EF4-FFF2-40B4-BE49-F238E27FC236}">
                <a16:creationId xmlns:a16="http://schemas.microsoft.com/office/drawing/2014/main" id="{79661B98-4A04-42F0-974B-7D4670246799}"/>
              </a:ext>
            </a:extLst>
          </p:cNvPr>
          <p:cNvSpPr txBox="1"/>
          <p:nvPr/>
        </p:nvSpPr>
        <p:spPr>
          <a:xfrm>
            <a:off x="8461959" y="5829643"/>
            <a:ext cx="3101388" cy="6647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buFont typeface="Trebuchet MS" panose="020B0603020202020204" pitchFamily="34" charset="0"/>
              <a:buChar char="​"/>
            </a:pPr>
            <a:r>
              <a:rPr lang="en-US" sz="1200">
                <a:solidFill>
                  <a:srgbClr val="00269E"/>
                </a:solidFill>
                <a:cs typeface="Henderson BCG Sans" panose="020B0502030402020204" pitchFamily="34" charset="0"/>
              </a:rPr>
              <a:t>*If you are interested in recruiting for an occupation not listed here, please reach out to a CommCorp representative at </a:t>
            </a:r>
            <a:r>
              <a:rPr lang="en-US" sz="1200" b="1">
                <a:solidFill>
                  <a:srgbClr val="00269E"/>
                </a:solidFill>
                <a:cs typeface="Henderson BCG Sans" panose="020B0502030402020204" pitchFamily="34" charset="0"/>
              </a:rPr>
              <a:t>commcorp.org/cbe/contact/ </a:t>
            </a:r>
          </a:p>
        </p:txBody>
      </p:sp>
      <p:sp>
        <p:nvSpPr>
          <p:cNvPr id="64" name="NavigationTriangle">
            <a:extLst>
              <a:ext uri="{FF2B5EF4-FFF2-40B4-BE49-F238E27FC236}">
                <a16:creationId xmlns:a16="http://schemas.microsoft.com/office/drawing/2014/main" id="{631B8939-7A09-43CD-9A3A-4FA94E5C5631}"/>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65" name="NavigationIcon">
            <a:extLst>
              <a:ext uri="{FF2B5EF4-FFF2-40B4-BE49-F238E27FC236}">
                <a16:creationId xmlns:a16="http://schemas.microsoft.com/office/drawing/2014/main" id="{95574865-F14F-4B3D-98EB-84F870F70242}"/>
              </a:ext>
            </a:extLst>
          </p:cNvPr>
          <p:cNvSpPr>
            <a:spLocks noChangeAspect="1" noChangeArrowheads="1"/>
          </p:cNvSpPr>
          <p:nvPr>
            <p:custDataLst>
              <p:tags r:id="rId4"/>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6E</a:t>
            </a:r>
          </a:p>
        </p:txBody>
      </p:sp>
      <p:sp>
        <p:nvSpPr>
          <p:cNvPr id="66" name="Textfeld 1">
            <a:extLst>
              <a:ext uri="{FF2B5EF4-FFF2-40B4-BE49-F238E27FC236}">
                <a16:creationId xmlns:a16="http://schemas.microsoft.com/office/drawing/2014/main" id="{A3C2B55B-6AF4-4825-96C0-DE85A9DB1ED7}"/>
              </a:ext>
            </a:extLst>
          </p:cNvPr>
          <p:cNvSpPr txBox="1"/>
          <p:nvPr>
            <p:custDataLst>
              <p:tags r:id="rId5"/>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2939576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7BA975-BACA-4594-9A74-390580521762}"/>
              </a:ext>
            </a:extLst>
          </p:cNvPr>
          <p:cNvGraphicFramePr>
            <a:graphicFrameLocks noChangeAspect="1"/>
          </p:cNvGraphicFramePr>
          <p:nvPr>
            <p:custDataLst>
              <p:tags r:id="rId1"/>
            </p:custDataLst>
            <p:extLst>
              <p:ext uri="{D42A27DB-BD31-4B8C-83A1-F6EECF244321}">
                <p14:modId xmlns:p14="http://schemas.microsoft.com/office/powerpoint/2010/main" val="201458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7" name="Object 6" hidden="1">
                        <a:extLst>
                          <a:ext uri="{FF2B5EF4-FFF2-40B4-BE49-F238E27FC236}">
                            <a16:creationId xmlns:a16="http://schemas.microsoft.com/office/drawing/2014/main" id="{377BA975-BACA-4594-9A74-3905805217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975F4FE-D5C4-41BA-A117-6BB1671D786A}"/>
              </a:ext>
            </a:extLst>
          </p:cNvPr>
          <p:cNvSpPr>
            <a:spLocks noGrp="1"/>
          </p:cNvSpPr>
          <p:nvPr>
            <p:ph type="title"/>
          </p:nvPr>
        </p:nvSpPr>
        <p:spPr/>
        <p:txBody>
          <a:bodyPr vert="horz"/>
          <a:lstStyle/>
          <a:p>
            <a:r>
              <a:rPr lang="en-US"/>
              <a:t>7. What support options are available for upskilling incumbents?</a:t>
            </a:r>
          </a:p>
        </p:txBody>
      </p:sp>
      <p:sp>
        <p:nvSpPr>
          <p:cNvPr id="4" name="Textfeld 1">
            <a:extLst>
              <a:ext uri="{FF2B5EF4-FFF2-40B4-BE49-F238E27FC236}">
                <a16:creationId xmlns:a16="http://schemas.microsoft.com/office/drawing/2014/main" id="{4883FD89-C32E-41E7-8C8A-F46DA0AFB871}"/>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2743441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91E1F5-4C40-49C9-8107-EF06ED53A7FC}"/>
              </a:ext>
            </a:extLst>
          </p:cNvPr>
          <p:cNvGraphicFramePr>
            <a:graphicFrameLocks noChangeAspect="1"/>
          </p:cNvGraphicFramePr>
          <p:nvPr>
            <p:custDataLst>
              <p:tags r:id="rId1"/>
            </p:custDataLst>
            <p:extLst>
              <p:ext uri="{D42A27DB-BD31-4B8C-83A1-F6EECF244321}">
                <p14:modId xmlns:p14="http://schemas.microsoft.com/office/powerpoint/2010/main" val="3975675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6" name="Object 5" hidden="1">
                        <a:extLst>
                          <a:ext uri="{FF2B5EF4-FFF2-40B4-BE49-F238E27FC236}">
                            <a16:creationId xmlns:a16="http://schemas.microsoft.com/office/drawing/2014/main" id="{3591E1F5-4C40-49C9-8107-EF06ED53A7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26B195B-4B9B-4571-8298-F33E65DA2133}"/>
              </a:ext>
            </a:extLst>
          </p:cNvPr>
          <p:cNvSpPr>
            <a:spLocks noGrp="1"/>
          </p:cNvSpPr>
          <p:nvPr>
            <p:ph type="title"/>
          </p:nvPr>
        </p:nvSpPr>
        <p:spPr/>
        <p:txBody>
          <a:bodyPr vert="horz"/>
          <a:lstStyle/>
          <a:p>
            <a:r>
              <a:rPr lang="en-US" sz="2400"/>
              <a:t>One support option exists for upskilling incumbents</a:t>
            </a:r>
          </a:p>
        </p:txBody>
      </p:sp>
      <p:sp>
        <p:nvSpPr>
          <p:cNvPr id="2" name="Text Placeholder 1">
            <a:extLst>
              <a:ext uri="{FF2B5EF4-FFF2-40B4-BE49-F238E27FC236}">
                <a16:creationId xmlns:a16="http://schemas.microsoft.com/office/drawing/2014/main" id="{15F3ABC9-08DD-4FF5-A9E0-BCCAE4D74B54}"/>
              </a:ext>
            </a:extLst>
          </p:cNvPr>
          <p:cNvSpPr>
            <a:spLocks noGrp="1"/>
          </p:cNvSpPr>
          <p:nvPr>
            <p:ph type="body" sz="quarter" idx="11"/>
          </p:nvPr>
        </p:nvSpPr>
        <p:spPr/>
        <p:txBody>
          <a:bodyPr/>
          <a:lstStyle/>
          <a:p>
            <a:endParaRPr lang="en-US"/>
          </a:p>
        </p:txBody>
      </p:sp>
      <p:graphicFrame>
        <p:nvGraphicFramePr>
          <p:cNvPr id="16" name="Table 15">
            <a:extLst>
              <a:ext uri="{FF2B5EF4-FFF2-40B4-BE49-F238E27FC236}">
                <a16:creationId xmlns:a16="http://schemas.microsoft.com/office/drawing/2014/main" id="{8E374F47-ABEC-444B-B9D7-6C5247148733}"/>
              </a:ext>
            </a:extLst>
          </p:cNvPr>
          <p:cNvGraphicFramePr>
            <a:graphicFrameLocks noGrp="1"/>
          </p:cNvGraphicFramePr>
          <p:nvPr>
            <p:extLst>
              <p:ext uri="{D42A27DB-BD31-4B8C-83A1-F6EECF244321}">
                <p14:modId xmlns:p14="http://schemas.microsoft.com/office/powerpoint/2010/main" val="3840990035"/>
              </p:ext>
            </p:extLst>
          </p:nvPr>
        </p:nvGraphicFramePr>
        <p:xfrm>
          <a:off x="462683" y="1796904"/>
          <a:ext cx="11034099" cy="3354273"/>
        </p:xfrm>
        <a:graphic>
          <a:graphicData uri="http://schemas.openxmlformats.org/drawingml/2006/table">
            <a:tbl>
              <a:tblPr/>
              <a:tblGrid>
                <a:gridCol w="548674">
                  <a:extLst>
                    <a:ext uri="{9D8B030D-6E8A-4147-A177-3AD203B41FA5}">
                      <a16:colId xmlns:a16="http://schemas.microsoft.com/office/drawing/2014/main" val="1780798550"/>
                    </a:ext>
                  </a:extLst>
                </a:gridCol>
                <a:gridCol w="10485425">
                  <a:extLst>
                    <a:ext uri="{9D8B030D-6E8A-4147-A177-3AD203B41FA5}">
                      <a16:colId xmlns:a16="http://schemas.microsoft.com/office/drawing/2014/main" val="4020785875"/>
                    </a:ext>
                  </a:extLst>
                </a:gridCol>
              </a:tblGrid>
              <a:tr h="574156">
                <a:tc>
                  <a:txBody>
                    <a:bodyPr/>
                    <a:lstStyle/>
                    <a:p>
                      <a:pPr marL="91440" algn="l" fontAlgn="b"/>
                      <a:endParaRPr lang="en-US" sz="1400" b="1" i="0" u="none" strike="noStrike">
                        <a:solidFill>
                          <a:schemeClr val="tx2"/>
                        </a:solidFill>
                        <a:effectLst/>
                        <a:latin typeface="+mn-lt"/>
                      </a:endParaRPr>
                    </a:p>
                  </a:txBody>
                  <a:tcPr marL="7225" marR="7225" marT="7225" marB="0" anchor="ctr">
                    <a:lnL>
                      <a:noFill/>
                    </a:lnL>
                    <a:lnR w="6350" cap="flat" cmpd="sng" algn="ctr">
                      <a:solidFill>
                        <a:schemeClr val="accent5"/>
                      </a:solid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tc>
                  <a:txBody>
                    <a:bodyPr/>
                    <a:lstStyle/>
                    <a:p>
                      <a:pPr marL="91440" algn="ctr" fontAlgn="b"/>
                      <a:r>
                        <a:rPr lang="en-US" sz="1400" b="1" i="0" u="none" strike="noStrike">
                          <a:solidFill>
                            <a:schemeClr val="tx2"/>
                          </a:solidFill>
                          <a:effectLst/>
                          <a:latin typeface="+mn-lt"/>
                        </a:rPr>
                        <a:t>MassHire </a:t>
                      </a:r>
                      <a:r>
                        <a:rPr lang="en-US" sz="1400" b="1" i="0" u="none" strike="noStrike" err="1">
                          <a:solidFill>
                            <a:schemeClr val="tx2"/>
                          </a:solidFill>
                          <a:effectLst/>
                          <a:latin typeface="+mn-lt"/>
                        </a:rPr>
                        <a:t>BSR</a:t>
                      </a:r>
                      <a:r>
                        <a:rPr lang="en-US" sz="1400" b="1" i="0" u="none" strike="noStrike">
                          <a:solidFill>
                            <a:schemeClr val="tx2"/>
                          </a:solidFill>
                          <a:effectLst/>
                          <a:latin typeface="+mn-lt"/>
                        </a:rPr>
                        <a:t> / Workforce Board</a:t>
                      </a:r>
                    </a:p>
                  </a:txBody>
                  <a:tcPr marL="7225" marR="7225" marT="7225" marB="0" anchor="ctr">
                    <a:lnL w="6350" cap="flat" cmpd="sng" algn="ctr">
                      <a:solidFill>
                        <a:schemeClr val="accent5"/>
                      </a:solidFill>
                      <a:prstDash val="sysDot"/>
                      <a:round/>
                      <a:headEnd type="none" w="med" len="med"/>
                      <a:tailEnd type="none" w="med" len="med"/>
                    </a:lnL>
                    <a:lnR w="6350" cap="flat" cmpd="sng" algn="ctr">
                      <a:noFill/>
                      <a:prstDash val="sysDot"/>
                      <a:round/>
                      <a:headEnd type="none" w="med" len="med"/>
                      <a:tailEnd type="none" w="med" len="med"/>
                    </a:lnR>
                    <a:lnT>
                      <a:noFill/>
                    </a:lnT>
                    <a:lnB w="63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179871622"/>
                  </a:ext>
                </a:extLst>
              </a:tr>
              <a:tr h="1009895">
                <a:tc>
                  <a:txBody>
                    <a:bodyPr/>
                    <a:lstStyle/>
                    <a:p>
                      <a:pPr marL="9144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mn-lt"/>
                        </a:rPr>
                        <a:t>Overview</a:t>
                      </a:r>
                    </a:p>
                  </a:txBody>
                  <a:tcPr marL="7225" marR="7225" marT="7225" marB="0" vert="vert270" anchor="ctr">
                    <a:lnL>
                      <a:noFill/>
                    </a:lnL>
                    <a:lnR w="6350" cap="flat" cmpd="sng" algn="ctr">
                      <a:solidFill>
                        <a:schemeClr val="accent5"/>
                      </a:solid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tc>
                  <a:txBody>
                    <a:bodyPr/>
                    <a:lstStyle/>
                    <a:p>
                      <a:pPr marL="194400" marR="0" lvl="1" indent="-129600" algn="l" defTabSz="914400" rtl="0" eaLnBrk="1" fontAlgn="ctr" latinLnBrk="0" hangingPunct="1">
                        <a:lnSpc>
                          <a:spcPct val="100000"/>
                        </a:lnSpc>
                        <a:spcBef>
                          <a:spcPts val="20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Workforce Training Fund Program (</a:t>
                      </a:r>
                      <a:r>
                        <a:rPr kumimoji="0" lang="en-US" sz="1200" b="0" i="0" u="none" strike="noStrike" kern="1200" cap="none" spc="0" normalizeH="0" baseline="0" noProof="0" err="1">
                          <a:ln>
                            <a:noFill/>
                          </a:ln>
                          <a:solidFill>
                            <a:srgbClr val="000000"/>
                          </a:solidFill>
                          <a:effectLst/>
                          <a:uLnTx/>
                          <a:uFillTx/>
                          <a:latin typeface="Arial"/>
                          <a:ea typeface="+mn-ea"/>
                          <a:cs typeface="+mn-cs"/>
                        </a:rPr>
                        <a:t>WTFP</a:t>
                      </a:r>
                      <a:r>
                        <a:rPr kumimoji="0" lang="en-US" sz="1200" b="0" i="0" u="none" strike="noStrike" kern="1200" cap="none" spc="0" normalizeH="0" baseline="0" noProof="0">
                          <a:ln>
                            <a:noFill/>
                          </a:ln>
                          <a:solidFill>
                            <a:srgbClr val="000000"/>
                          </a:solidFill>
                          <a:effectLst/>
                          <a:uLnTx/>
                          <a:uFillTx/>
                          <a:latin typeface="Arial"/>
                          <a:ea typeface="+mn-ea"/>
                          <a:cs typeface="+mn-cs"/>
                        </a:rPr>
                        <a:t>)</a:t>
                      </a:r>
                    </a:p>
                    <a:p>
                      <a:pPr marL="194400" lvl="1" indent="-129600" algn="l" defTabSz="914400" rtl="0" eaLnBrk="1" fontAlgn="ctr" latinLnBrk="0" hangingPunct="1">
                        <a:lnSpc>
                          <a:spcPct val="100000"/>
                        </a:lnSpc>
                        <a:spcBef>
                          <a:spcPts val="200"/>
                        </a:spcBef>
                        <a:spcAft>
                          <a:spcPts val="0"/>
                        </a:spcAft>
                        <a:buClr>
                          <a:srgbClr val="00269E"/>
                        </a:buClr>
                        <a:buFont typeface="Trebuchet MS" panose="020B0603020202020204" pitchFamily="34" charset="0"/>
                        <a:buChar char="•"/>
                      </a:pPr>
                      <a:r>
                        <a:rPr lang="en-US" sz="1200" b="0" i="0" u="none" strike="noStrike">
                          <a:solidFill>
                            <a:srgbClr val="000000"/>
                          </a:solidFill>
                          <a:effectLst/>
                          <a:latin typeface="+mn-lt"/>
                        </a:rPr>
                        <a:t>Funding for employers to train current and newly hired employees</a:t>
                      </a:r>
                    </a:p>
                    <a:p>
                      <a:pPr marL="194400" lvl="1" indent="-129600" algn="l" defTabSz="914400" rtl="0" eaLnBrk="1" fontAlgn="ctr" latinLnBrk="0" hangingPunct="1">
                        <a:lnSpc>
                          <a:spcPct val="100000"/>
                        </a:lnSpc>
                        <a:spcBef>
                          <a:spcPts val="200"/>
                        </a:spcBef>
                        <a:spcAft>
                          <a:spcPts val="0"/>
                        </a:spcAft>
                        <a:buClr>
                          <a:srgbClr val="00269E"/>
                        </a:buClr>
                        <a:buFont typeface="Trebuchet MS" panose="020B0603020202020204" pitchFamily="34" charset="0"/>
                        <a:buChar char="•"/>
                      </a:pPr>
                      <a:r>
                        <a:rPr lang="en-US" sz="1200" b="0" i="0" u="none" strike="noStrike">
                          <a:solidFill>
                            <a:srgbClr val="000000"/>
                          </a:solidFill>
                          <a:effectLst/>
                          <a:latin typeface="+mn-lt"/>
                        </a:rPr>
                        <a:t>From $10-20k allocated per applicant</a:t>
                      </a:r>
                    </a:p>
                  </a:txBody>
                  <a:tcPr marL="7225" marR="7225" marT="7225" marB="0" anchor="ctr">
                    <a:lnL w="6350" cap="flat" cmpd="sng" algn="ctr">
                      <a:solidFill>
                        <a:schemeClr val="accent5"/>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2095750634"/>
                  </a:ext>
                </a:extLst>
              </a:tr>
              <a:tr h="1770222">
                <a:tc>
                  <a:txBody>
                    <a:bodyPr/>
                    <a:lstStyle/>
                    <a:p>
                      <a:pPr marL="91440" algn="ctr" fontAlgn="ctr"/>
                      <a:r>
                        <a:rPr lang="en-US" sz="1200" b="1" i="0" u="none" strike="noStrike">
                          <a:solidFill>
                            <a:srgbClr val="000000"/>
                          </a:solidFill>
                          <a:effectLst/>
                          <a:latin typeface="+mn-lt"/>
                        </a:rPr>
                        <a:t>Optimal outcomes</a:t>
                      </a:r>
                    </a:p>
                  </a:txBody>
                  <a:tcPr marL="7225" marR="7225" marT="7225" marB="0" vert="vert270" anchor="ctr">
                    <a:lnL>
                      <a:noFill/>
                    </a:lnL>
                    <a:lnR w="6350" cap="flat" cmpd="sng" algn="ctr">
                      <a:solidFill>
                        <a:schemeClr val="accent5"/>
                      </a:solid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194400" marR="0" lvl="1" indent="-1296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200" b="0" i="0" u="none" strike="noStrike">
                          <a:solidFill>
                            <a:srgbClr val="000000"/>
                          </a:solidFill>
                          <a:effectLst/>
                          <a:latin typeface="+mn-lt"/>
                        </a:rPr>
                        <a:t>Employer applied for grant with as needed assistance in program design</a:t>
                      </a:r>
                      <a:endParaRPr kumimoji="0" lang="en-US" sz="1200" b="0" i="0" u="none" strike="noStrike" kern="1200" cap="none" spc="0" normalizeH="0" baseline="0" noProof="0">
                        <a:ln>
                          <a:noFill/>
                        </a:ln>
                        <a:solidFill>
                          <a:srgbClr val="000000"/>
                        </a:solidFill>
                        <a:effectLst/>
                        <a:uLnTx/>
                        <a:uFillTx/>
                        <a:latin typeface="Arial"/>
                        <a:ea typeface="+mn-ea"/>
                        <a:cs typeface="+mn-cs"/>
                      </a:endParaRPr>
                    </a:p>
                    <a:p>
                      <a:pPr marL="194400" marR="0" lvl="1" indent="-1296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Training programs for </a:t>
                      </a:r>
                      <a:r>
                        <a:rPr kumimoji="0" lang="en-US" sz="1200" b="0" i="0" u="none" strike="noStrike" kern="1200" cap="none" spc="0" normalizeH="0" baseline="0" noProof="0">
                          <a:ln>
                            <a:noFill/>
                          </a:ln>
                          <a:solidFill>
                            <a:srgbClr val="000000"/>
                          </a:solidFill>
                          <a:effectLst/>
                          <a:uLnTx/>
                          <a:uFillTx/>
                          <a:latin typeface="+mn-lt"/>
                          <a:ea typeface="+mn-ea"/>
                          <a:cs typeface="+mn-cs"/>
                        </a:rPr>
                        <a:t>employers established </a:t>
                      </a:r>
                      <a:r>
                        <a:rPr kumimoji="0" lang="en-US" sz="1200" b="0" i="0" u="none" strike="noStrike" kern="1200" cap="none" spc="0" normalizeH="0" baseline="0" noProof="0">
                          <a:ln>
                            <a:noFill/>
                          </a:ln>
                          <a:solidFill>
                            <a:srgbClr val="000000"/>
                          </a:solidFill>
                          <a:effectLst/>
                          <a:uLnTx/>
                          <a:uFillTx/>
                          <a:latin typeface="Arial"/>
                          <a:ea typeface="+mn-ea"/>
                          <a:cs typeface="+mn-cs"/>
                        </a:rPr>
                        <a:t>to better equip their employees with the skills needed to advance in their career</a:t>
                      </a:r>
                    </a:p>
                  </a:txBody>
                  <a:tcPr marL="7225" marR="7225" marT="7225" marB="0" anchor="ctr">
                    <a:lnL w="6350" cap="flat" cmpd="sng" algn="ctr">
                      <a:solidFill>
                        <a:schemeClr val="accent5"/>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accent5"/>
                      </a:solidFill>
                      <a:prstDash val="sysDot"/>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1262001"/>
                  </a:ext>
                </a:extLst>
              </a:tr>
            </a:tbl>
          </a:graphicData>
        </a:graphic>
      </p:graphicFrame>
      <p:sp>
        <p:nvSpPr>
          <p:cNvPr id="10" name="Oval 20">
            <a:extLst>
              <a:ext uri="{FF2B5EF4-FFF2-40B4-BE49-F238E27FC236}">
                <a16:creationId xmlns:a16="http://schemas.microsoft.com/office/drawing/2014/main" id="{3E3620BC-3938-4E7D-AB16-935C1A7615F7}"/>
              </a:ext>
            </a:extLst>
          </p:cNvPr>
          <p:cNvSpPr>
            <a:spLocks noChangeAspect="1" noChangeArrowheads="1"/>
          </p:cNvSpPr>
          <p:nvPr/>
        </p:nvSpPr>
        <p:spPr bwMode="auto">
          <a:xfrm>
            <a:off x="5826277" y="1509290"/>
            <a:ext cx="306910" cy="306910"/>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FFFFFF">
                    <a:lumMod val="100000"/>
                  </a:srgbClr>
                </a:solidFill>
                <a:latin typeface="Arial" panose="020B0604020202020204" pitchFamily="34" charset="0"/>
              </a:rPr>
              <a:t>A</a:t>
            </a:r>
          </a:p>
        </p:txBody>
      </p:sp>
      <p:sp>
        <p:nvSpPr>
          <p:cNvPr id="14" name="NavigationTriangle">
            <a:extLst>
              <a:ext uri="{FF2B5EF4-FFF2-40B4-BE49-F238E27FC236}">
                <a16:creationId xmlns:a16="http://schemas.microsoft.com/office/drawing/2014/main" id="{81254756-850B-40A7-8F53-98F43A31F671}"/>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5" name="NavigationIcon">
            <a:extLst>
              <a:ext uri="{FF2B5EF4-FFF2-40B4-BE49-F238E27FC236}">
                <a16:creationId xmlns:a16="http://schemas.microsoft.com/office/drawing/2014/main" id="{01CF67E9-C97A-42B6-B320-685429298575}"/>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7</a:t>
            </a:r>
          </a:p>
        </p:txBody>
      </p:sp>
      <p:sp>
        <p:nvSpPr>
          <p:cNvPr id="11" name="Textfeld 1">
            <a:extLst>
              <a:ext uri="{FF2B5EF4-FFF2-40B4-BE49-F238E27FC236}">
                <a16:creationId xmlns:a16="http://schemas.microsoft.com/office/drawing/2014/main" id="{8B45F092-16B5-460A-A4DB-58455E8D0187}"/>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2" name="ee4pFootnotes">
            <a:extLst>
              <a:ext uri="{FF2B5EF4-FFF2-40B4-BE49-F238E27FC236}">
                <a16:creationId xmlns:a16="http://schemas.microsoft.com/office/drawing/2014/main" id="{5C9709FD-CC0F-4A3F-BB9D-C9E0EE4A5F10}"/>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3480709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1A4369-6CAB-4812-9443-1FEF8F38FE60}"/>
              </a:ext>
            </a:extLst>
          </p:cNvPr>
          <p:cNvGraphicFramePr>
            <a:graphicFrameLocks noChangeAspect="1"/>
          </p:cNvGraphicFramePr>
          <p:nvPr>
            <p:custDataLst>
              <p:tags r:id="rId1"/>
            </p:custDataLst>
            <p:extLst>
              <p:ext uri="{D42A27DB-BD31-4B8C-83A1-F6EECF244321}">
                <p14:modId xmlns:p14="http://schemas.microsoft.com/office/powerpoint/2010/main" val="1786573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E1A4369-6CAB-4812-9443-1FEF8F38FE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4CE321-FC78-433B-98CE-27D2FF04EAFC}"/>
              </a:ext>
            </a:extLst>
          </p:cNvPr>
          <p:cNvSpPr>
            <a:spLocks noGrp="1"/>
          </p:cNvSpPr>
          <p:nvPr>
            <p:ph type="title"/>
          </p:nvPr>
        </p:nvSpPr>
        <p:spPr/>
        <p:txBody>
          <a:bodyPr vert="horz"/>
          <a:lstStyle/>
          <a:p>
            <a:r>
              <a:rPr lang="en-US"/>
              <a:t>Deep dive on MassHire </a:t>
            </a:r>
            <a:r>
              <a:rPr lang="en-US" err="1"/>
              <a:t>BSR</a:t>
            </a:r>
            <a:r>
              <a:rPr lang="en-US"/>
              <a:t> / Workforce Boards</a:t>
            </a:r>
          </a:p>
        </p:txBody>
      </p:sp>
      <p:sp>
        <p:nvSpPr>
          <p:cNvPr id="4" name="Text Placeholder 3">
            <a:extLst>
              <a:ext uri="{FF2B5EF4-FFF2-40B4-BE49-F238E27FC236}">
                <a16:creationId xmlns:a16="http://schemas.microsoft.com/office/drawing/2014/main" id="{F1F95B87-F08F-4D35-98CC-9BF6BC2506E1}"/>
              </a:ext>
            </a:extLst>
          </p:cNvPr>
          <p:cNvSpPr>
            <a:spLocks noGrp="1"/>
          </p:cNvSpPr>
          <p:nvPr>
            <p:ph type="body" sz="quarter" idx="11"/>
          </p:nvPr>
        </p:nvSpPr>
        <p:spPr/>
        <p:txBody>
          <a:bodyPr/>
          <a:lstStyle/>
          <a:p>
            <a:endParaRPr lang="en-US"/>
          </a:p>
        </p:txBody>
      </p:sp>
      <p:graphicFrame>
        <p:nvGraphicFramePr>
          <p:cNvPr id="11" name="Table 6">
            <a:extLst>
              <a:ext uri="{FF2B5EF4-FFF2-40B4-BE49-F238E27FC236}">
                <a16:creationId xmlns:a16="http://schemas.microsoft.com/office/drawing/2014/main" id="{9CA6A6B6-7847-47CA-8185-E8BD2FA2D0B1}"/>
              </a:ext>
            </a:extLst>
          </p:cNvPr>
          <p:cNvGraphicFramePr>
            <a:graphicFrameLocks noGrp="1"/>
          </p:cNvGraphicFramePr>
          <p:nvPr>
            <p:extLst>
              <p:ext uri="{D42A27DB-BD31-4B8C-83A1-F6EECF244321}">
                <p14:modId xmlns:p14="http://schemas.microsoft.com/office/powerpoint/2010/main" val="1782433743"/>
              </p:ext>
            </p:extLst>
          </p:nvPr>
        </p:nvGraphicFramePr>
        <p:xfrm>
          <a:off x="462684" y="1593705"/>
          <a:ext cx="11087631" cy="4032261"/>
        </p:xfrm>
        <a:graphic>
          <a:graphicData uri="http://schemas.openxmlformats.org/drawingml/2006/table">
            <a:tbl>
              <a:tblPr firstRow="1" bandRow="1">
                <a:tableStyleId>{2D5ABB26-0587-4C30-8999-92F81FD0307C}</a:tableStyleId>
              </a:tblPr>
              <a:tblGrid>
                <a:gridCol w="2497084">
                  <a:extLst>
                    <a:ext uri="{9D8B030D-6E8A-4147-A177-3AD203B41FA5}">
                      <a16:colId xmlns:a16="http://schemas.microsoft.com/office/drawing/2014/main" val="4158732519"/>
                    </a:ext>
                  </a:extLst>
                </a:gridCol>
                <a:gridCol w="8590547">
                  <a:extLst>
                    <a:ext uri="{9D8B030D-6E8A-4147-A177-3AD203B41FA5}">
                      <a16:colId xmlns:a16="http://schemas.microsoft.com/office/drawing/2014/main" val="217655520"/>
                    </a:ext>
                  </a:extLst>
                </a:gridCol>
              </a:tblGrid>
              <a:tr h="7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Key contacts</a:t>
                      </a:r>
                    </a:p>
                  </a:txBody>
                  <a:tcPr>
                    <a:lnB w="9525" cap="flat" cmpd="sng" algn="ctr">
                      <a:solidFill>
                        <a:schemeClr val="accent5"/>
                      </a:solid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sv-SE" sz="1400" b="0" i="1" kern="1200">
                          <a:solidFill>
                            <a:srgbClr val="000000"/>
                          </a:solidFill>
                          <a:latin typeface="+mn-lt"/>
                          <a:ea typeface="+mn-ea"/>
                          <a:cs typeface="+mn-cs"/>
                        </a:rPr>
                        <a:t>Dottie Catlin or Theresa Rowland for grant specific questions</a:t>
                      </a:r>
                    </a:p>
                  </a:txBody>
                  <a:tcPr>
                    <a:lnB w="9525" cap="flat" cmpd="sng" algn="ctr">
                      <a:solidFill>
                        <a:schemeClr val="accent5"/>
                      </a:solidFill>
                      <a:prstDash val="sysDot"/>
                      <a:round/>
                      <a:headEnd type="none" w="med" len="med"/>
                      <a:tailEnd type="none" w="med" len="med"/>
                    </a:lnB>
                  </a:tcPr>
                </a:tc>
                <a:extLst>
                  <a:ext uri="{0D108BD9-81ED-4DB2-BD59-A6C34878D82A}">
                    <a16:rowId xmlns:a16="http://schemas.microsoft.com/office/drawing/2014/main" val="4180309823"/>
                  </a:ext>
                </a:extLst>
              </a:tr>
              <a:tr h="1024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269E"/>
                          </a:solidFill>
                          <a:latin typeface="+mn-lt"/>
                          <a:ea typeface="+mn-ea"/>
                          <a:cs typeface="+mn-cs"/>
                        </a:rPr>
                        <a:t>Step by step process</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26800" lvl="1"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Market Maker to use MOSES to understand previous / existing relationships</a:t>
                      </a:r>
                    </a:p>
                    <a:p>
                      <a:pPr marL="226800" lvl="1"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26800" lvl="1" indent="-151200" algn="l" defTabSz="914400" rtl="0" eaLnBrk="1" fontAlgn="ctr" latinLnBrk="0" hangingPunct="1">
                        <a:buClr>
                          <a:srgbClr val="00269E"/>
                        </a:buClr>
                        <a:buFont typeface="Trebuchet MS" panose="020B0603020202020204" pitchFamily="34" charset="0"/>
                        <a:buChar char="•"/>
                      </a:pPr>
                      <a:r>
                        <a:rPr lang="en-US" sz="1400" b="0" i="1" kern="1200">
                          <a:solidFill>
                            <a:srgbClr val="000000"/>
                          </a:solidFill>
                          <a:effectLst/>
                          <a:latin typeface="+mn-lt"/>
                          <a:ea typeface="+mn-ea"/>
                          <a:cs typeface="+mn-cs"/>
                        </a:rPr>
                        <a:t>If no previous / existing relationships </a:t>
                      </a:r>
                      <a:r>
                        <a:rPr lang="en-US" sz="1400" b="0" i="0" kern="1200">
                          <a:solidFill>
                            <a:srgbClr val="000000"/>
                          </a:solidFill>
                          <a:effectLst/>
                          <a:latin typeface="+mn-lt"/>
                          <a:ea typeface="+mn-ea"/>
                          <a:cs typeface="+mn-cs"/>
                        </a:rPr>
                        <a:t>– Market Maker to determine the correct MassHire </a:t>
                      </a:r>
                      <a:r>
                        <a:rPr lang="en-US" sz="1400" b="0" i="0" kern="1200" err="1">
                          <a:solidFill>
                            <a:srgbClr val="000000"/>
                          </a:solidFill>
                          <a:effectLst/>
                          <a:latin typeface="+mn-lt"/>
                          <a:ea typeface="+mn-ea"/>
                          <a:cs typeface="+mn-cs"/>
                        </a:rPr>
                        <a:t>BSR</a:t>
                      </a:r>
                      <a:r>
                        <a:rPr lang="en-US" sz="1400" b="0" i="0" kern="1200">
                          <a:solidFill>
                            <a:srgbClr val="000000"/>
                          </a:solidFill>
                          <a:effectLst/>
                          <a:latin typeface="+mn-lt"/>
                          <a:ea typeface="+mn-ea"/>
                          <a:cs typeface="+mn-cs"/>
                        </a:rPr>
                        <a:t> / Workforce Boards contact</a:t>
                      </a:r>
                    </a:p>
                    <a:p>
                      <a:pPr marL="226800" lvl="1"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26800" lvl="1"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Set up initial MassHire </a:t>
                      </a:r>
                      <a:r>
                        <a:rPr lang="en-US" sz="1400" b="0" i="0" kern="1200" err="1">
                          <a:solidFill>
                            <a:srgbClr val="000000"/>
                          </a:solidFill>
                          <a:effectLst/>
                          <a:latin typeface="+mn-lt"/>
                          <a:ea typeface="+mn-ea"/>
                          <a:cs typeface="+mn-cs"/>
                        </a:rPr>
                        <a:t>BSR</a:t>
                      </a:r>
                      <a:r>
                        <a:rPr lang="en-US" sz="1400" b="0" i="0" kern="1200">
                          <a:solidFill>
                            <a:srgbClr val="000000"/>
                          </a:solidFill>
                          <a:effectLst/>
                          <a:latin typeface="+mn-lt"/>
                          <a:ea typeface="+mn-ea"/>
                          <a:cs typeface="+mn-cs"/>
                        </a:rPr>
                        <a:t> / Workforce Boards and employer meeting</a:t>
                      </a:r>
                    </a:p>
                    <a:p>
                      <a:pPr marL="226800" lvl="1" indent="-151200" algn="l" defTabSz="914400" rtl="0" eaLnBrk="1" fontAlgn="ctr" latinLnBrk="0" hangingPunct="1">
                        <a:buClr>
                          <a:srgbClr val="00269E"/>
                        </a:buClr>
                        <a:buFont typeface="Trebuchet MS" panose="020B0603020202020204" pitchFamily="34" charset="0"/>
                        <a:buChar char="•"/>
                      </a:pPr>
                      <a:endParaRPr lang="en-US" sz="1400" b="0" i="0" kern="1200">
                        <a:solidFill>
                          <a:srgbClr val="000000"/>
                        </a:solidFill>
                        <a:effectLst/>
                        <a:latin typeface="+mn-lt"/>
                        <a:ea typeface="+mn-ea"/>
                        <a:cs typeface="+mn-cs"/>
                      </a:endParaRPr>
                    </a:p>
                    <a:p>
                      <a:pPr marL="226800" lvl="1" indent="-1512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Ask employer to share job postings for MassHire </a:t>
                      </a:r>
                      <a:r>
                        <a:rPr lang="en-US" sz="1400" b="0" i="0" kern="1200" err="1">
                          <a:solidFill>
                            <a:srgbClr val="000000"/>
                          </a:solidFill>
                          <a:effectLst/>
                          <a:latin typeface="+mn-lt"/>
                          <a:ea typeface="+mn-ea"/>
                          <a:cs typeface="+mn-cs"/>
                        </a:rPr>
                        <a:t>BSR</a:t>
                      </a:r>
                      <a:r>
                        <a:rPr lang="en-US" sz="1400" b="0" i="0" kern="1200">
                          <a:solidFill>
                            <a:srgbClr val="000000"/>
                          </a:solidFill>
                          <a:effectLst/>
                          <a:latin typeface="+mn-lt"/>
                          <a:ea typeface="+mn-ea"/>
                          <a:cs typeface="+mn-cs"/>
                        </a:rPr>
                        <a:t> / Workforce Boards contact</a:t>
                      </a:r>
                    </a:p>
                    <a:p>
                      <a:pPr marL="226800" marR="0" lvl="1"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en-US" sz="1400" b="0" i="0" kern="1200">
                        <a:solidFill>
                          <a:srgbClr val="000000"/>
                        </a:solidFill>
                        <a:effectLst/>
                        <a:latin typeface="+mn-lt"/>
                        <a:ea typeface="+mn-ea"/>
                        <a:cs typeface="+mn-cs"/>
                      </a:endParaRPr>
                    </a:p>
                    <a:p>
                      <a:pPr marL="226800" marR="0" lvl="1"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en-US" sz="1400" b="0" i="0" kern="1200">
                          <a:solidFill>
                            <a:srgbClr val="000000"/>
                          </a:solidFill>
                          <a:effectLst/>
                          <a:latin typeface="+mn-lt"/>
                          <a:ea typeface="+mn-ea"/>
                          <a:cs typeface="+mn-cs"/>
                        </a:rPr>
                        <a:t>MassHire </a:t>
                      </a:r>
                      <a:r>
                        <a:rPr lang="en-US" sz="1400" b="0" i="0" kern="1200" err="1">
                          <a:solidFill>
                            <a:srgbClr val="000000"/>
                          </a:solidFill>
                          <a:effectLst/>
                          <a:latin typeface="+mn-lt"/>
                          <a:ea typeface="+mn-ea"/>
                          <a:cs typeface="+mn-cs"/>
                        </a:rPr>
                        <a:t>BSR</a:t>
                      </a:r>
                      <a:r>
                        <a:rPr lang="en-US" sz="1400" b="0" i="0" kern="1200">
                          <a:solidFill>
                            <a:srgbClr val="000000"/>
                          </a:solidFill>
                          <a:effectLst/>
                          <a:latin typeface="+mn-lt"/>
                          <a:ea typeface="+mn-ea"/>
                          <a:cs typeface="+mn-cs"/>
                        </a:rPr>
                        <a:t> / Workforce Boards contact to discuss </a:t>
                      </a:r>
                      <a:r>
                        <a:rPr lang="sv-SE" sz="1400" b="0" i="0" kern="1200">
                          <a:solidFill>
                            <a:srgbClr val="000000"/>
                          </a:solidFill>
                          <a:latin typeface="+mn-lt"/>
                          <a:ea typeface="+mn-ea"/>
                          <a:cs typeface="+mn-cs"/>
                        </a:rPr>
                        <a:t>if WTFP is an appropriate / beneficial option</a:t>
                      </a:r>
                    </a:p>
                    <a:p>
                      <a:pPr marL="226800" marR="0" lvl="1"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endParaRPr lang="sv-SE" sz="1400" b="0" i="0" kern="1200">
                        <a:solidFill>
                          <a:srgbClr val="000000"/>
                        </a:solidFill>
                        <a:latin typeface="+mn-lt"/>
                        <a:ea typeface="+mn-ea"/>
                        <a:cs typeface="+mn-cs"/>
                      </a:endParaRPr>
                    </a:p>
                    <a:p>
                      <a:pPr marL="226800" marR="0" lvl="1" indent="-1512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sv-SE" sz="1400" b="0" i="0" kern="1200">
                          <a:solidFill>
                            <a:srgbClr val="000000"/>
                          </a:solidFill>
                          <a:latin typeface="+mn-lt"/>
                          <a:ea typeface="+mn-ea"/>
                          <a:cs typeface="+mn-cs"/>
                        </a:rPr>
                        <a:t>If agreed on WTFP:</a:t>
                      </a:r>
                    </a:p>
                    <a:p>
                      <a:pPr marL="756000" marR="0" lvl="2" indent="-252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sv-SE" sz="1400" b="0" i="0" kern="1200">
                          <a:solidFill>
                            <a:srgbClr val="000000"/>
                          </a:solidFill>
                          <a:latin typeface="+mn-lt"/>
                          <a:ea typeface="+mn-ea"/>
                          <a:cs typeface="+mn-cs"/>
                        </a:rPr>
                        <a:t>MassHire BSR / Workforce Boards contact to identify training providers</a:t>
                      </a:r>
                    </a:p>
                    <a:p>
                      <a:pPr marL="756000" marR="0" lvl="2" indent="-252000" algn="l" defTabSz="914400" rtl="0" eaLnBrk="1" fontAlgn="ctr" latinLnBrk="0" hangingPunct="1">
                        <a:lnSpc>
                          <a:spcPct val="100000"/>
                        </a:lnSpc>
                        <a:spcBef>
                          <a:spcPts val="0"/>
                        </a:spcBef>
                        <a:spcAft>
                          <a:spcPts val="0"/>
                        </a:spcAft>
                        <a:buClr>
                          <a:srgbClr val="00269E"/>
                        </a:buClr>
                        <a:buSzTx/>
                        <a:buFont typeface="Trebuchet MS" panose="020B0603020202020204" pitchFamily="34" charset="0"/>
                        <a:buChar char="–"/>
                        <a:tabLst/>
                        <a:defRPr/>
                      </a:pPr>
                      <a:r>
                        <a:rPr lang="sv-SE" sz="1400" b="0" i="0" kern="1200">
                          <a:solidFill>
                            <a:srgbClr val="000000"/>
                          </a:solidFill>
                          <a:latin typeface="+mn-lt"/>
                          <a:ea typeface="+mn-ea"/>
                          <a:cs typeface="+mn-cs"/>
                        </a:rPr>
                        <a:t>MassHire BSR / Workforce Boards contact to set up initial meetings with training providers</a:t>
                      </a:r>
                    </a:p>
                    <a:p>
                      <a:pPr marL="756000" lvl="2" indent="-252000" algn="l" defTabSz="914400" rtl="0" eaLnBrk="1" fontAlgn="ctr" latinLnBrk="0" hangingPunct="1">
                        <a:buClr>
                          <a:srgbClr val="00269E"/>
                        </a:buClr>
                        <a:buFont typeface="Trebuchet MS" panose="020B0603020202020204" pitchFamily="34" charset="0"/>
                        <a:buChar char="–"/>
                      </a:pPr>
                      <a:r>
                        <a:rPr lang="en-US" sz="1400" b="0" i="0" kern="1200">
                          <a:solidFill>
                            <a:srgbClr val="000000"/>
                          </a:solidFill>
                          <a:effectLst/>
                          <a:latin typeface="+mn-lt"/>
                          <a:ea typeface="+mn-ea"/>
                          <a:cs typeface="+mn-cs"/>
                        </a:rPr>
                        <a:t>If agreed on partnering, training provider to set up regular cadence of meetings with the employer</a:t>
                      </a:r>
                    </a:p>
                  </a:txBody>
                  <a:tcPr>
                    <a:lnT w="9525" cap="flat" cmpd="sng" algn="ctr">
                      <a:solidFill>
                        <a:schemeClr val="accent5"/>
                      </a:solidFill>
                      <a:prstDash val="sysDot"/>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648729"/>
                  </a:ext>
                </a:extLst>
              </a:tr>
            </a:tbl>
          </a:graphicData>
        </a:graphic>
      </p:graphicFrame>
      <p:sp>
        <p:nvSpPr>
          <p:cNvPr id="7" name="NavigationTriangle">
            <a:extLst>
              <a:ext uri="{FF2B5EF4-FFF2-40B4-BE49-F238E27FC236}">
                <a16:creationId xmlns:a16="http://schemas.microsoft.com/office/drawing/2014/main" id="{1E4739E9-3982-43A1-B0F6-C9DF0419A203}"/>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9" name="NavigationIcon">
            <a:extLst>
              <a:ext uri="{FF2B5EF4-FFF2-40B4-BE49-F238E27FC236}">
                <a16:creationId xmlns:a16="http://schemas.microsoft.com/office/drawing/2014/main" id="{D856FEDB-4FF4-47A9-B067-82FB710155D2}"/>
              </a:ext>
            </a:extLst>
          </p:cNvPr>
          <p:cNvSpPr>
            <a:spLocks noChangeAspect="1" noChangeArrowheads="1"/>
          </p:cNvSpPr>
          <p:nvPr>
            <p:custDataLst>
              <p:tags r:id="rId2"/>
            </p:custDataLst>
          </p:nvPr>
        </p:nvSpPr>
        <p:spPr bwMode="auto">
          <a:xfrm>
            <a:off x="69304" y="67640"/>
            <a:ext cx="237490" cy="23749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7A</a:t>
            </a:r>
          </a:p>
        </p:txBody>
      </p:sp>
      <p:sp>
        <p:nvSpPr>
          <p:cNvPr id="10" name="Textfeld 1">
            <a:extLst>
              <a:ext uri="{FF2B5EF4-FFF2-40B4-BE49-F238E27FC236}">
                <a16:creationId xmlns:a16="http://schemas.microsoft.com/office/drawing/2014/main" id="{88088704-520D-4694-B163-E0FB9D4F096E}"/>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12" name="ee4pFootnotes">
            <a:extLst>
              <a:ext uri="{FF2B5EF4-FFF2-40B4-BE49-F238E27FC236}">
                <a16:creationId xmlns:a16="http://schemas.microsoft.com/office/drawing/2014/main" id="{E79AFB47-3848-4633-8DC6-DAB96DE63AF8}"/>
              </a:ext>
            </a:extLst>
          </p:cNvPr>
          <p:cNvSpPr>
            <a:spLocks noChangeArrowheads="1"/>
          </p:cNvSpPr>
          <p:nvPr/>
        </p:nvSpPr>
        <p:spPr bwMode="auto">
          <a:xfrm>
            <a:off x="462684" y="6567704"/>
            <a:ext cx="630586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b="1">
                <a:solidFill>
                  <a:srgbClr val="FF0000"/>
                </a:solidFill>
                <a:sym typeface="+mn-lt"/>
              </a:rPr>
              <a:t>Note: </a:t>
            </a:r>
            <a:r>
              <a:rPr lang="en-US" sz="1000">
                <a:solidFill>
                  <a:schemeClr val="bg1">
                    <a:lumMod val="50000"/>
                  </a:schemeClr>
                </a:solidFill>
                <a:sym typeface="+mn-lt"/>
              </a:rPr>
              <a:t>These are </a:t>
            </a:r>
            <a:r>
              <a:rPr lang="en-US" sz="1000" i="1" u="sng">
                <a:solidFill>
                  <a:schemeClr val="bg1">
                    <a:lumMod val="50000"/>
                  </a:schemeClr>
                </a:solidFill>
                <a:sym typeface="+mn-lt"/>
              </a:rPr>
              <a:t>suggested</a:t>
            </a:r>
            <a:r>
              <a:rPr lang="en-US" sz="1000">
                <a:solidFill>
                  <a:schemeClr val="bg1">
                    <a:lumMod val="50000"/>
                  </a:schemeClr>
                </a:solidFill>
                <a:sym typeface="+mn-lt"/>
              </a:rPr>
              <a:t> steps to help navigate the employer engagement process</a:t>
            </a:r>
          </a:p>
        </p:txBody>
      </p:sp>
    </p:spTree>
    <p:extLst>
      <p:ext uri="{BB962C8B-B14F-4D97-AF65-F5344CB8AC3E}">
        <p14:creationId xmlns:p14="http://schemas.microsoft.com/office/powerpoint/2010/main" val="2898521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633960-D84E-417C-BC4F-3CA2CE868342}"/>
              </a:ext>
            </a:extLst>
          </p:cNvPr>
          <p:cNvGraphicFramePr>
            <a:graphicFrameLocks noChangeAspect="1"/>
          </p:cNvGraphicFramePr>
          <p:nvPr>
            <p:custDataLst>
              <p:tags r:id="rId1"/>
            </p:custDataLst>
            <p:extLst>
              <p:ext uri="{D42A27DB-BD31-4B8C-83A1-F6EECF244321}">
                <p14:modId xmlns:p14="http://schemas.microsoft.com/office/powerpoint/2010/main" val="3758134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6" name="Object 5" hidden="1">
                        <a:extLst>
                          <a:ext uri="{FF2B5EF4-FFF2-40B4-BE49-F238E27FC236}">
                            <a16:creationId xmlns:a16="http://schemas.microsoft.com/office/drawing/2014/main" id="{C5633960-D84E-417C-BC4F-3CA2CE8683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A8CA9145-959F-41EC-8023-759EA5153322}"/>
              </a:ext>
            </a:extLst>
          </p:cNvPr>
          <p:cNvSpPr>
            <a:spLocks noGrp="1"/>
          </p:cNvSpPr>
          <p:nvPr>
            <p:ph type="title"/>
          </p:nvPr>
        </p:nvSpPr>
        <p:spPr/>
        <p:txBody>
          <a:bodyPr vert="horz"/>
          <a:lstStyle/>
          <a:p>
            <a:r>
              <a:rPr lang="en-US"/>
              <a:t>Appendix</a:t>
            </a:r>
          </a:p>
        </p:txBody>
      </p:sp>
      <p:sp>
        <p:nvSpPr>
          <p:cNvPr id="4" name="Textfeld 1">
            <a:extLst>
              <a:ext uri="{FF2B5EF4-FFF2-40B4-BE49-F238E27FC236}">
                <a16:creationId xmlns:a16="http://schemas.microsoft.com/office/drawing/2014/main" id="{1F16B54B-7C4F-44E6-8098-C9D8E2C7028E}"/>
              </a:ext>
            </a:extLst>
          </p:cNvPr>
          <p:cNvSpPr txBox="1"/>
          <p:nvPr>
            <p:custDataLst>
              <p:tags r:id="rId2"/>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2162296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DB6345-79E3-403C-BBAE-95BFDE8CD9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5" name="Object 4" hidden="1">
                        <a:extLst>
                          <a:ext uri="{FF2B5EF4-FFF2-40B4-BE49-F238E27FC236}">
                            <a16:creationId xmlns:a16="http://schemas.microsoft.com/office/drawing/2014/main" id="{BDDB6345-79E3-403C-BBAE-95BFDE8CD9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6B892AA2-1733-456B-80CB-C36F3E04294F}"/>
              </a:ext>
            </a:extLst>
          </p:cNvPr>
          <p:cNvSpPr>
            <a:spLocks noGrp="1"/>
          </p:cNvSpPr>
          <p:nvPr>
            <p:ph type="title"/>
          </p:nvPr>
        </p:nvSpPr>
        <p:spPr/>
        <p:txBody>
          <a:bodyPr vert="horz"/>
          <a:lstStyle/>
          <a:p>
            <a:r>
              <a:rPr lang="en-US"/>
              <a:t>CTI eligible schools</a:t>
            </a:r>
          </a:p>
        </p:txBody>
      </p:sp>
    </p:spTree>
    <p:extLst>
      <p:ext uri="{BB962C8B-B14F-4D97-AF65-F5344CB8AC3E}">
        <p14:creationId xmlns:p14="http://schemas.microsoft.com/office/powerpoint/2010/main" val="3962898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23CD9E-F15E-4CE9-B692-B5A36F50F6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1" imgH="363" progId="TCLayout.ActiveDocument.1">
                  <p:embed/>
                </p:oleObj>
              </mc:Choice>
              <mc:Fallback>
                <p:oleObj name="think-cell Slide" r:id="rId5" imgW="351" imgH="363" progId="TCLayout.ActiveDocument.1">
                  <p:embed/>
                  <p:pic>
                    <p:nvPicPr>
                      <p:cNvPr id="5" name="Object 4" hidden="1">
                        <a:extLst>
                          <a:ext uri="{FF2B5EF4-FFF2-40B4-BE49-F238E27FC236}">
                            <a16:creationId xmlns:a16="http://schemas.microsoft.com/office/drawing/2014/main" id="{DD23CD9E-F15E-4CE9-B692-B5A36F50F6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35" name="Straight Connector 34">
            <a:extLst>
              <a:ext uri="{FF2B5EF4-FFF2-40B4-BE49-F238E27FC236}">
                <a16:creationId xmlns:a16="http://schemas.microsoft.com/office/drawing/2014/main" id="{D8EE4C3A-62F0-4AFB-87EE-0C783F1542C0}"/>
              </a:ext>
            </a:extLst>
          </p:cNvPr>
          <p:cNvCxnSpPr>
            <a:stCxn id="104" idx="2"/>
            <a:endCxn id="93" idx="0"/>
          </p:cNvCxnSpPr>
          <p:nvPr/>
        </p:nvCxnSpPr>
        <p:spPr>
          <a:xfrm>
            <a:off x="9324515" y="2028026"/>
            <a:ext cx="0" cy="1115633"/>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AE41C6-078A-4519-8BC7-F9227F8E42B1}"/>
              </a:ext>
            </a:extLst>
          </p:cNvPr>
          <p:cNvCxnSpPr>
            <a:endCxn id="44" idx="0"/>
          </p:cNvCxnSpPr>
          <p:nvPr/>
        </p:nvCxnSpPr>
        <p:spPr>
          <a:xfrm flipH="1">
            <a:off x="3282536" y="2259225"/>
            <a:ext cx="6349" cy="884434"/>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E1AC50-E905-4AB7-BD82-4013C7AC69FA}"/>
              </a:ext>
            </a:extLst>
          </p:cNvPr>
          <p:cNvCxnSpPr>
            <a:cxnSpLocks/>
            <a:endCxn id="21" idx="0"/>
          </p:cNvCxnSpPr>
          <p:nvPr/>
        </p:nvCxnSpPr>
        <p:spPr>
          <a:xfrm>
            <a:off x="6298503" y="3733379"/>
            <a:ext cx="0" cy="1681709"/>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B0F144-F455-4679-9AF6-03A5F8CC6A64}"/>
              </a:ext>
            </a:extLst>
          </p:cNvPr>
          <p:cNvSpPr>
            <a:spLocks noGrp="1"/>
          </p:cNvSpPr>
          <p:nvPr>
            <p:ph type="title"/>
          </p:nvPr>
        </p:nvSpPr>
        <p:spPr>
          <a:xfrm>
            <a:off x="462685" y="537761"/>
            <a:ext cx="10117513" cy="664797"/>
          </a:xfrm>
          <a:prstGeom prst="rect">
            <a:avLst/>
          </a:prstGeom>
        </p:spPr>
        <p:txBody>
          <a:bodyPr vert="horz">
            <a:spAutoFit/>
          </a:bodyPr>
          <a:lstStyle/>
          <a:p>
            <a:pPr>
              <a:buSzPts val="3400"/>
            </a:pPr>
            <a:r>
              <a:rPr lang="en-US" sz="2400"/>
              <a:t>The Commonwealth can engage employers to support workforce needs through five key steps</a:t>
            </a:r>
            <a:endParaRPr lang="en-US" sz="2400" b="0" i="1">
              <a:solidFill>
                <a:srgbClr val="000000"/>
              </a:solidFill>
            </a:endParaRPr>
          </a:p>
        </p:txBody>
      </p:sp>
      <p:sp>
        <p:nvSpPr>
          <p:cNvPr id="50" name="Text Placeholder 49">
            <a:extLst>
              <a:ext uri="{FF2B5EF4-FFF2-40B4-BE49-F238E27FC236}">
                <a16:creationId xmlns:a16="http://schemas.microsoft.com/office/drawing/2014/main" id="{F64E0705-A5DB-43D1-BBF2-BFA1AD32422A}"/>
              </a:ext>
            </a:extLst>
          </p:cNvPr>
          <p:cNvSpPr>
            <a:spLocks noGrp="1"/>
          </p:cNvSpPr>
          <p:nvPr>
            <p:ph type="body" sz="quarter" idx="11"/>
          </p:nvPr>
        </p:nvSpPr>
        <p:spPr/>
        <p:txBody>
          <a:bodyPr/>
          <a:lstStyle/>
          <a:p>
            <a:endParaRPr lang="en-US"/>
          </a:p>
        </p:txBody>
      </p:sp>
      <p:sp>
        <p:nvSpPr>
          <p:cNvPr id="27" name="TextBox 26">
            <a:extLst>
              <a:ext uri="{FF2B5EF4-FFF2-40B4-BE49-F238E27FC236}">
                <a16:creationId xmlns:a16="http://schemas.microsoft.com/office/drawing/2014/main" id="{78F67561-A5BE-4D87-9447-6008532C1F30}"/>
              </a:ext>
            </a:extLst>
          </p:cNvPr>
          <p:cNvSpPr txBox="1"/>
          <p:nvPr/>
        </p:nvSpPr>
        <p:spPr>
          <a:xfrm>
            <a:off x="1079130" y="2389851"/>
            <a:ext cx="4406812"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Market Maker maps existing regional relationships</a:t>
            </a:r>
          </a:p>
        </p:txBody>
      </p:sp>
      <p:sp>
        <p:nvSpPr>
          <p:cNvPr id="29" name="TextBox 28">
            <a:extLst>
              <a:ext uri="{FF2B5EF4-FFF2-40B4-BE49-F238E27FC236}">
                <a16:creationId xmlns:a16="http://schemas.microsoft.com/office/drawing/2014/main" id="{501FB989-AD6F-4A90-ADAF-931EA24BBD4C}"/>
              </a:ext>
            </a:extLst>
          </p:cNvPr>
          <p:cNvSpPr txBox="1"/>
          <p:nvPr/>
        </p:nvSpPr>
        <p:spPr>
          <a:xfrm>
            <a:off x="4085220" y="4641331"/>
            <a:ext cx="4406812"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Market Maker shares support plan with employer </a:t>
            </a:r>
          </a:p>
        </p:txBody>
      </p:sp>
      <p:sp>
        <p:nvSpPr>
          <p:cNvPr id="44" name="TextBox 43">
            <a:extLst>
              <a:ext uri="{FF2B5EF4-FFF2-40B4-BE49-F238E27FC236}">
                <a16:creationId xmlns:a16="http://schemas.microsoft.com/office/drawing/2014/main" id="{AB6FE6B6-8A44-4CBC-A15B-BAFDE4A45C54}"/>
              </a:ext>
            </a:extLst>
          </p:cNvPr>
          <p:cNvSpPr txBox="1"/>
          <p:nvPr/>
        </p:nvSpPr>
        <p:spPr>
          <a:xfrm>
            <a:off x="1079130" y="3143659"/>
            <a:ext cx="4406812"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Market Maker holds initial employer engagement</a:t>
            </a:r>
          </a:p>
        </p:txBody>
      </p:sp>
      <p:sp>
        <p:nvSpPr>
          <p:cNvPr id="65" name="TextBox 64">
            <a:extLst>
              <a:ext uri="{FF2B5EF4-FFF2-40B4-BE49-F238E27FC236}">
                <a16:creationId xmlns:a16="http://schemas.microsoft.com/office/drawing/2014/main" id="{2338569C-50AF-498A-8517-2AAAEADCEF7D}"/>
              </a:ext>
            </a:extLst>
          </p:cNvPr>
          <p:cNvSpPr txBox="1"/>
          <p:nvPr/>
        </p:nvSpPr>
        <p:spPr>
          <a:xfrm>
            <a:off x="7699212" y="5045018"/>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66" name="TextBox 65">
            <a:extLst>
              <a:ext uri="{FF2B5EF4-FFF2-40B4-BE49-F238E27FC236}">
                <a16:creationId xmlns:a16="http://schemas.microsoft.com/office/drawing/2014/main" id="{D96ACF09-2B05-4D6C-8B4A-CED6B014137B}"/>
              </a:ext>
            </a:extLst>
          </p:cNvPr>
          <p:cNvSpPr txBox="1"/>
          <p:nvPr/>
        </p:nvSpPr>
        <p:spPr>
          <a:xfrm>
            <a:off x="8088742" y="4283012"/>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62" name="TextBox 61">
            <a:extLst>
              <a:ext uri="{FF2B5EF4-FFF2-40B4-BE49-F238E27FC236}">
                <a16:creationId xmlns:a16="http://schemas.microsoft.com/office/drawing/2014/main" id="{C7201287-9D6E-4B37-8137-FBF4C7F71B5D}"/>
              </a:ext>
            </a:extLst>
          </p:cNvPr>
          <p:cNvSpPr txBox="1"/>
          <p:nvPr/>
        </p:nvSpPr>
        <p:spPr>
          <a:xfrm>
            <a:off x="1077838" y="6090045"/>
            <a:ext cx="4406812" cy="363176"/>
          </a:xfrm>
          <a:prstGeom prst="rect">
            <a:avLst/>
          </a:prstGeom>
          <a:solidFill>
            <a:srgbClr val="00ABAB"/>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Market Maker checks in with employer (e.g., bi-weekly)</a:t>
            </a:r>
          </a:p>
        </p:txBody>
      </p:sp>
      <p:sp>
        <p:nvSpPr>
          <p:cNvPr id="56" name="Oval 20">
            <a:extLst>
              <a:ext uri="{FF2B5EF4-FFF2-40B4-BE49-F238E27FC236}">
                <a16:creationId xmlns:a16="http://schemas.microsoft.com/office/drawing/2014/main" id="{78E0BD32-2B3B-41B4-BA46-E5C90BD2E5C3}"/>
              </a:ext>
            </a:extLst>
          </p:cNvPr>
          <p:cNvSpPr>
            <a:spLocks noChangeAspect="1" noChangeArrowheads="1"/>
          </p:cNvSpPr>
          <p:nvPr/>
        </p:nvSpPr>
        <p:spPr bwMode="auto">
          <a:xfrm>
            <a:off x="1163993" y="3209954"/>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2</a:t>
            </a:r>
          </a:p>
        </p:txBody>
      </p:sp>
      <p:sp>
        <p:nvSpPr>
          <p:cNvPr id="90" name="Oval 20">
            <a:extLst>
              <a:ext uri="{FF2B5EF4-FFF2-40B4-BE49-F238E27FC236}">
                <a16:creationId xmlns:a16="http://schemas.microsoft.com/office/drawing/2014/main" id="{46590503-63E0-42B6-B85F-E35E1BDB5121}"/>
              </a:ext>
            </a:extLst>
          </p:cNvPr>
          <p:cNvSpPr>
            <a:spLocks noChangeAspect="1" noChangeArrowheads="1"/>
          </p:cNvSpPr>
          <p:nvPr/>
        </p:nvSpPr>
        <p:spPr bwMode="auto">
          <a:xfrm>
            <a:off x="1163993" y="2456146"/>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1</a:t>
            </a:r>
          </a:p>
        </p:txBody>
      </p:sp>
      <p:sp>
        <p:nvSpPr>
          <p:cNvPr id="91" name="Oval 20">
            <a:extLst>
              <a:ext uri="{FF2B5EF4-FFF2-40B4-BE49-F238E27FC236}">
                <a16:creationId xmlns:a16="http://schemas.microsoft.com/office/drawing/2014/main" id="{719A5639-CFA1-472A-A45A-42462CB0FFD2}"/>
              </a:ext>
            </a:extLst>
          </p:cNvPr>
          <p:cNvSpPr>
            <a:spLocks noChangeAspect="1" noChangeArrowheads="1"/>
          </p:cNvSpPr>
          <p:nvPr/>
        </p:nvSpPr>
        <p:spPr bwMode="auto">
          <a:xfrm>
            <a:off x="4170083" y="4707626"/>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4</a:t>
            </a:r>
          </a:p>
        </p:txBody>
      </p:sp>
      <p:sp>
        <p:nvSpPr>
          <p:cNvPr id="53" name="TextBox 52">
            <a:extLst>
              <a:ext uri="{FF2B5EF4-FFF2-40B4-BE49-F238E27FC236}">
                <a16:creationId xmlns:a16="http://schemas.microsoft.com/office/drawing/2014/main" id="{A242B4DB-6812-441B-B342-B634E273421B}"/>
              </a:ext>
            </a:extLst>
          </p:cNvPr>
          <p:cNvSpPr txBox="1"/>
          <p:nvPr/>
        </p:nvSpPr>
        <p:spPr>
          <a:xfrm>
            <a:off x="4713779" y="6491427"/>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7" name="Rectangle 6">
            <a:extLst>
              <a:ext uri="{FF2B5EF4-FFF2-40B4-BE49-F238E27FC236}">
                <a16:creationId xmlns:a16="http://schemas.microsoft.com/office/drawing/2014/main" id="{58E3F584-4A59-4AB7-82A9-6BD35CA83882}"/>
              </a:ext>
            </a:extLst>
          </p:cNvPr>
          <p:cNvSpPr/>
          <p:nvPr/>
        </p:nvSpPr>
        <p:spPr>
          <a:xfrm>
            <a:off x="7926806" y="6504111"/>
            <a:ext cx="1020198" cy="145862"/>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Industry partner</a:t>
            </a:r>
          </a:p>
        </p:txBody>
      </p:sp>
      <p:sp>
        <p:nvSpPr>
          <p:cNvPr id="55" name="Rectangle 54">
            <a:extLst>
              <a:ext uri="{FF2B5EF4-FFF2-40B4-BE49-F238E27FC236}">
                <a16:creationId xmlns:a16="http://schemas.microsoft.com/office/drawing/2014/main" id="{98C03F89-36DB-4E82-8C45-CAB0C3113B1F}"/>
              </a:ext>
            </a:extLst>
          </p:cNvPr>
          <p:cNvSpPr/>
          <p:nvPr/>
        </p:nvSpPr>
        <p:spPr>
          <a:xfrm>
            <a:off x="8995094" y="6504111"/>
            <a:ext cx="886968" cy="145862"/>
          </a:xfrm>
          <a:prstGeom prst="rect">
            <a:avLst/>
          </a:prstGeom>
          <a:solidFill>
            <a:srgbClr val="00ABAB"/>
          </a:solidFill>
          <a:ln w="9525" cap="rnd" cmpd="sng" algn="ctr">
            <a:solidFill>
              <a:srgbClr val="00A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Market Maker</a:t>
            </a:r>
          </a:p>
        </p:txBody>
      </p:sp>
      <p:sp>
        <p:nvSpPr>
          <p:cNvPr id="68" name="TextBox 67">
            <a:extLst>
              <a:ext uri="{FF2B5EF4-FFF2-40B4-BE49-F238E27FC236}">
                <a16:creationId xmlns:a16="http://schemas.microsoft.com/office/drawing/2014/main" id="{EA92E214-BFA8-4012-AB7F-18104BF5F847}"/>
              </a:ext>
            </a:extLst>
          </p:cNvPr>
          <p:cNvSpPr txBox="1"/>
          <p:nvPr/>
        </p:nvSpPr>
        <p:spPr>
          <a:xfrm>
            <a:off x="1091780" y="2747712"/>
            <a:ext cx="2143459" cy="4154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understand existing state relationships &amp; loop in regional resources / industry partners</a:t>
            </a:r>
          </a:p>
        </p:txBody>
      </p:sp>
      <p:sp>
        <p:nvSpPr>
          <p:cNvPr id="70" name="TextBox 69">
            <a:extLst>
              <a:ext uri="{FF2B5EF4-FFF2-40B4-BE49-F238E27FC236}">
                <a16:creationId xmlns:a16="http://schemas.microsoft.com/office/drawing/2014/main" id="{66B4C897-834C-40C9-8804-809D9EA5838D}"/>
              </a:ext>
            </a:extLst>
          </p:cNvPr>
          <p:cNvSpPr txBox="1"/>
          <p:nvPr/>
        </p:nvSpPr>
        <p:spPr>
          <a:xfrm>
            <a:off x="4085220" y="3907403"/>
            <a:ext cx="4406812"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Market Maker creates and socializes support plan</a:t>
            </a:r>
          </a:p>
        </p:txBody>
      </p:sp>
      <p:sp>
        <p:nvSpPr>
          <p:cNvPr id="71" name="Oval 20">
            <a:extLst>
              <a:ext uri="{FF2B5EF4-FFF2-40B4-BE49-F238E27FC236}">
                <a16:creationId xmlns:a16="http://schemas.microsoft.com/office/drawing/2014/main" id="{63AF49FC-3901-4466-88E4-ADAE51696A26}"/>
              </a:ext>
            </a:extLst>
          </p:cNvPr>
          <p:cNvSpPr>
            <a:spLocks noChangeAspect="1" noChangeArrowheads="1"/>
          </p:cNvSpPr>
          <p:nvPr/>
        </p:nvSpPr>
        <p:spPr bwMode="auto">
          <a:xfrm>
            <a:off x="4170083" y="3973698"/>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3</a:t>
            </a:r>
          </a:p>
        </p:txBody>
      </p:sp>
      <p:sp>
        <p:nvSpPr>
          <p:cNvPr id="74" name="TextBox 73">
            <a:extLst>
              <a:ext uri="{FF2B5EF4-FFF2-40B4-BE49-F238E27FC236}">
                <a16:creationId xmlns:a16="http://schemas.microsoft.com/office/drawing/2014/main" id="{1C094A8D-1C0C-40CF-A969-15515F08F95C}"/>
              </a:ext>
            </a:extLst>
          </p:cNvPr>
          <p:cNvSpPr txBox="1"/>
          <p:nvPr/>
        </p:nvSpPr>
        <p:spPr>
          <a:xfrm>
            <a:off x="4693122" y="3515392"/>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76" name="TextBox 75">
            <a:extLst>
              <a:ext uri="{FF2B5EF4-FFF2-40B4-BE49-F238E27FC236}">
                <a16:creationId xmlns:a16="http://schemas.microsoft.com/office/drawing/2014/main" id="{52806EDB-1939-431F-88FB-C465CDB2A4C4}"/>
              </a:ext>
            </a:extLst>
          </p:cNvPr>
          <p:cNvSpPr txBox="1"/>
          <p:nvPr/>
        </p:nvSpPr>
        <p:spPr>
          <a:xfrm>
            <a:off x="5082652" y="2772320"/>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77" name="Rectangle 76">
            <a:extLst>
              <a:ext uri="{FF2B5EF4-FFF2-40B4-BE49-F238E27FC236}">
                <a16:creationId xmlns:a16="http://schemas.microsoft.com/office/drawing/2014/main" id="{B7BA4B54-23AE-43C9-A851-D9D72FC66463}"/>
              </a:ext>
            </a:extLst>
          </p:cNvPr>
          <p:cNvSpPr/>
          <p:nvPr/>
        </p:nvSpPr>
        <p:spPr>
          <a:xfrm>
            <a:off x="9930152" y="6504111"/>
            <a:ext cx="726795" cy="145862"/>
          </a:xfrm>
          <a:prstGeom prst="rect">
            <a:avLst/>
          </a:prstGeom>
          <a:solidFill>
            <a:srgbClr val="6E6F73"/>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MassHire</a:t>
            </a:r>
          </a:p>
        </p:txBody>
      </p:sp>
      <p:sp>
        <p:nvSpPr>
          <p:cNvPr id="78" name="TextBox 77">
            <a:extLst>
              <a:ext uri="{FF2B5EF4-FFF2-40B4-BE49-F238E27FC236}">
                <a16:creationId xmlns:a16="http://schemas.microsoft.com/office/drawing/2014/main" id="{9E6211C3-8CCC-4A68-8C3F-05660B43EABD}"/>
              </a:ext>
            </a:extLst>
          </p:cNvPr>
          <p:cNvSpPr txBox="1"/>
          <p:nvPr/>
        </p:nvSpPr>
        <p:spPr>
          <a:xfrm>
            <a:off x="1091780" y="3520377"/>
            <a:ext cx="2080436" cy="4154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give an overview on state resources, dig into actual hiring needs, and begin to map out support</a:t>
            </a:r>
          </a:p>
        </p:txBody>
      </p:sp>
      <p:sp>
        <p:nvSpPr>
          <p:cNvPr id="79" name="TextBox 78">
            <a:extLst>
              <a:ext uri="{FF2B5EF4-FFF2-40B4-BE49-F238E27FC236}">
                <a16:creationId xmlns:a16="http://schemas.microsoft.com/office/drawing/2014/main" id="{E4D4B6D4-6923-41CA-9C82-8D5F2E8E739D}"/>
              </a:ext>
            </a:extLst>
          </p:cNvPr>
          <p:cNvSpPr txBox="1"/>
          <p:nvPr/>
        </p:nvSpPr>
        <p:spPr>
          <a:xfrm>
            <a:off x="4097869" y="4283166"/>
            <a:ext cx="2080436"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align internally on the employer hiring support plan</a:t>
            </a:r>
          </a:p>
        </p:txBody>
      </p:sp>
      <p:sp>
        <p:nvSpPr>
          <p:cNvPr id="80" name="TextBox 79">
            <a:extLst>
              <a:ext uri="{FF2B5EF4-FFF2-40B4-BE49-F238E27FC236}">
                <a16:creationId xmlns:a16="http://schemas.microsoft.com/office/drawing/2014/main" id="{2DB42F5D-E9E2-49D4-82EF-2B09AD7599A2}"/>
              </a:ext>
            </a:extLst>
          </p:cNvPr>
          <p:cNvSpPr txBox="1"/>
          <p:nvPr/>
        </p:nvSpPr>
        <p:spPr>
          <a:xfrm>
            <a:off x="4097869" y="5021364"/>
            <a:ext cx="2080439"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align with the employer on the hiring support plan</a:t>
            </a:r>
          </a:p>
        </p:txBody>
      </p:sp>
      <p:sp>
        <p:nvSpPr>
          <p:cNvPr id="94" name="Oval 20">
            <a:extLst>
              <a:ext uri="{FF2B5EF4-FFF2-40B4-BE49-F238E27FC236}">
                <a16:creationId xmlns:a16="http://schemas.microsoft.com/office/drawing/2014/main" id="{BDD505CE-8EC9-496D-9613-9366177C2968}"/>
              </a:ext>
            </a:extLst>
          </p:cNvPr>
          <p:cNvSpPr>
            <a:spLocks noChangeAspect="1" noChangeArrowheads="1"/>
          </p:cNvSpPr>
          <p:nvPr/>
        </p:nvSpPr>
        <p:spPr bwMode="auto">
          <a:xfrm>
            <a:off x="1152509" y="6166821"/>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5</a:t>
            </a:r>
          </a:p>
        </p:txBody>
      </p:sp>
      <p:sp>
        <p:nvSpPr>
          <p:cNvPr id="81" name="TextBox 80">
            <a:extLst>
              <a:ext uri="{FF2B5EF4-FFF2-40B4-BE49-F238E27FC236}">
                <a16:creationId xmlns:a16="http://schemas.microsoft.com/office/drawing/2014/main" id="{CF1405EB-E73F-4E4C-9936-46C8F7501C87}"/>
              </a:ext>
            </a:extLst>
          </p:cNvPr>
          <p:cNvSpPr txBox="1"/>
          <p:nvPr/>
        </p:nvSpPr>
        <p:spPr>
          <a:xfrm>
            <a:off x="7040961" y="6500098"/>
            <a:ext cx="828753"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Owner legend:</a:t>
            </a:r>
          </a:p>
        </p:txBody>
      </p:sp>
      <p:sp>
        <p:nvSpPr>
          <p:cNvPr id="21" name="TextBox 20">
            <a:extLst>
              <a:ext uri="{FF2B5EF4-FFF2-40B4-BE49-F238E27FC236}">
                <a16:creationId xmlns:a16="http://schemas.microsoft.com/office/drawing/2014/main" id="{8B82ABD7-6166-40DD-B446-63F9D1ADF421}"/>
              </a:ext>
            </a:extLst>
          </p:cNvPr>
          <p:cNvSpPr txBox="1"/>
          <p:nvPr/>
        </p:nvSpPr>
        <p:spPr>
          <a:xfrm>
            <a:off x="5198751" y="5415088"/>
            <a:ext cx="2199503"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Future Pipeline</a:t>
            </a:r>
          </a:p>
        </p:txBody>
      </p:sp>
      <p:sp>
        <p:nvSpPr>
          <p:cNvPr id="31" name="TextBox 30">
            <a:extLst>
              <a:ext uri="{FF2B5EF4-FFF2-40B4-BE49-F238E27FC236}">
                <a16:creationId xmlns:a16="http://schemas.microsoft.com/office/drawing/2014/main" id="{194CD807-4F1C-40F2-974E-22E4DBF46B01}"/>
              </a:ext>
            </a:extLst>
          </p:cNvPr>
          <p:cNvSpPr txBox="1"/>
          <p:nvPr/>
        </p:nvSpPr>
        <p:spPr>
          <a:xfrm>
            <a:off x="2490722" y="5415088"/>
            <a:ext cx="2199503"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Immediate Hiring</a:t>
            </a:r>
          </a:p>
        </p:txBody>
      </p:sp>
      <p:sp>
        <p:nvSpPr>
          <p:cNvPr id="32" name="TextBox 31">
            <a:extLst>
              <a:ext uri="{FF2B5EF4-FFF2-40B4-BE49-F238E27FC236}">
                <a16:creationId xmlns:a16="http://schemas.microsoft.com/office/drawing/2014/main" id="{6B6AF71D-B117-4E7B-B76F-28FE6E5B1B7D}"/>
              </a:ext>
            </a:extLst>
          </p:cNvPr>
          <p:cNvSpPr txBox="1"/>
          <p:nvPr/>
        </p:nvSpPr>
        <p:spPr>
          <a:xfrm>
            <a:off x="7955607" y="5415088"/>
            <a:ext cx="2199503" cy="259675"/>
          </a:xfrm>
          <a:prstGeom prst="roundRect">
            <a:avLst>
              <a:gd name="adj" fmla="val 50000"/>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Upskilling Incumbents</a:t>
            </a:r>
          </a:p>
        </p:txBody>
      </p:sp>
      <p:sp>
        <p:nvSpPr>
          <p:cNvPr id="64" name="TextBox 63">
            <a:extLst>
              <a:ext uri="{FF2B5EF4-FFF2-40B4-BE49-F238E27FC236}">
                <a16:creationId xmlns:a16="http://schemas.microsoft.com/office/drawing/2014/main" id="{717F1CDF-3161-42D7-A551-16E723AA672C}"/>
              </a:ext>
            </a:extLst>
          </p:cNvPr>
          <p:cNvSpPr txBox="1"/>
          <p:nvPr/>
        </p:nvSpPr>
        <p:spPr>
          <a:xfrm>
            <a:off x="2490722" y="5725383"/>
            <a:ext cx="1962158"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buFont typeface="Trebuchet MS" panose="020B0603020202020204" pitchFamily="34" charset="0"/>
              <a:buChar char="​"/>
            </a:pPr>
            <a:r>
              <a:rPr lang="en-US" sz="1000" i="1">
                <a:solidFill>
                  <a:srgbClr val="6E6F73"/>
                </a:solidFill>
              </a:rPr>
              <a:t>Hire individuals for job openings with candidates available</a:t>
            </a:r>
          </a:p>
        </p:txBody>
      </p:sp>
      <p:sp>
        <p:nvSpPr>
          <p:cNvPr id="69" name="TextBox 68">
            <a:extLst>
              <a:ext uri="{FF2B5EF4-FFF2-40B4-BE49-F238E27FC236}">
                <a16:creationId xmlns:a16="http://schemas.microsoft.com/office/drawing/2014/main" id="{160132BC-0FC0-4744-826B-02CEA3046FE4}"/>
              </a:ext>
            </a:extLst>
          </p:cNvPr>
          <p:cNvSpPr txBox="1"/>
          <p:nvPr/>
        </p:nvSpPr>
        <p:spPr>
          <a:xfrm>
            <a:off x="7955607" y="5725383"/>
            <a:ext cx="2199503"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buFont typeface="Trebuchet MS" panose="020B0603020202020204" pitchFamily="34" charset="0"/>
              <a:buChar char="​"/>
            </a:pPr>
            <a:r>
              <a:rPr lang="en-US" sz="1000" i="1">
                <a:solidFill>
                  <a:srgbClr val="6E6F73"/>
                </a:solidFill>
              </a:rPr>
              <a:t>Company specific training for existing workers</a:t>
            </a:r>
          </a:p>
        </p:txBody>
      </p:sp>
      <p:cxnSp>
        <p:nvCxnSpPr>
          <p:cNvPr id="15" name="Connector: Elbow 14">
            <a:extLst>
              <a:ext uri="{FF2B5EF4-FFF2-40B4-BE49-F238E27FC236}">
                <a16:creationId xmlns:a16="http://schemas.microsoft.com/office/drawing/2014/main" id="{256F4959-242A-48AB-8767-DE8F49AF7CC3}"/>
              </a:ext>
            </a:extLst>
          </p:cNvPr>
          <p:cNvCxnSpPr>
            <a:cxnSpLocks/>
            <a:stCxn id="31" idx="0"/>
          </p:cNvCxnSpPr>
          <p:nvPr/>
        </p:nvCxnSpPr>
        <p:spPr>
          <a:xfrm rot="5400000" flipH="1" flipV="1">
            <a:off x="5555968" y="3370840"/>
            <a:ext cx="78754" cy="4009743"/>
          </a:xfrm>
          <a:prstGeom prst="bentConnector2">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95" name="Oval 20">
            <a:extLst>
              <a:ext uri="{FF2B5EF4-FFF2-40B4-BE49-F238E27FC236}">
                <a16:creationId xmlns:a16="http://schemas.microsoft.com/office/drawing/2014/main" id="{A145C4CF-0261-4E9A-A502-A5E8AAF01F4D}"/>
              </a:ext>
            </a:extLst>
          </p:cNvPr>
          <p:cNvSpPr>
            <a:spLocks noChangeAspect="1" noChangeArrowheads="1"/>
          </p:cNvSpPr>
          <p:nvPr/>
        </p:nvSpPr>
        <p:spPr bwMode="auto">
          <a:xfrm>
            <a:off x="2586640" y="5458304"/>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A</a:t>
            </a:r>
          </a:p>
        </p:txBody>
      </p:sp>
      <p:sp>
        <p:nvSpPr>
          <p:cNvPr id="96" name="Oval 20">
            <a:extLst>
              <a:ext uri="{FF2B5EF4-FFF2-40B4-BE49-F238E27FC236}">
                <a16:creationId xmlns:a16="http://schemas.microsoft.com/office/drawing/2014/main" id="{FB2E5B4C-F07C-473F-9AD1-2E7BFF40B2E3}"/>
              </a:ext>
            </a:extLst>
          </p:cNvPr>
          <p:cNvSpPr>
            <a:spLocks noChangeAspect="1" noChangeArrowheads="1"/>
          </p:cNvSpPr>
          <p:nvPr/>
        </p:nvSpPr>
        <p:spPr bwMode="auto">
          <a:xfrm>
            <a:off x="5279606" y="5458304"/>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B</a:t>
            </a:r>
          </a:p>
        </p:txBody>
      </p:sp>
      <p:sp>
        <p:nvSpPr>
          <p:cNvPr id="100" name="Oval 20">
            <a:extLst>
              <a:ext uri="{FF2B5EF4-FFF2-40B4-BE49-F238E27FC236}">
                <a16:creationId xmlns:a16="http://schemas.microsoft.com/office/drawing/2014/main" id="{00D39668-7333-49D3-BE43-7B273BBCCB25}"/>
              </a:ext>
            </a:extLst>
          </p:cNvPr>
          <p:cNvSpPr>
            <a:spLocks noChangeAspect="1" noChangeArrowheads="1"/>
          </p:cNvSpPr>
          <p:nvPr/>
        </p:nvSpPr>
        <p:spPr bwMode="auto">
          <a:xfrm>
            <a:off x="8053499" y="5458304"/>
            <a:ext cx="173243" cy="173243"/>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000">
                <a:solidFill>
                  <a:srgbClr val="00ABAB"/>
                </a:solidFill>
                <a:latin typeface="Arial" panose="020B0604020202020204" pitchFamily="34" charset="0"/>
              </a:rPr>
              <a:t>C</a:t>
            </a:r>
          </a:p>
        </p:txBody>
      </p:sp>
      <p:cxnSp>
        <p:nvCxnSpPr>
          <p:cNvPr id="51" name="Connector: Elbow 50">
            <a:extLst>
              <a:ext uri="{FF2B5EF4-FFF2-40B4-BE49-F238E27FC236}">
                <a16:creationId xmlns:a16="http://schemas.microsoft.com/office/drawing/2014/main" id="{16191A2C-5437-487E-8F71-87400C3198FF}"/>
              </a:ext>
            </a:extLst>
          </p:cNvPr>
          <p:cNvCxnSpPr>
            <a:cxnSpLocks/>
            <a:endCxn id="32" idx="0"/>
          </p:cNvCxnSpPr>
          <p:nvPr/>
        </p:nvCxnSpPr>
        <p:spPr>
          <a:xfrm>
            <a:off x="5188487" y="5336334"/>
            <a:ext cx="3866872" cy="78754"/>
          </a:xfrm>
          <a:prstGeom prst="bentConnector2">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314B9A67-92A5-4906-A82A-E5FB4AD5CE5E}"/>
              </a:ext>
            </a:extLst>
          </p:cNvPr>
          <p:cNvSpPr txBox="1"/>
          <p:nvPr/>
        </p:nvSpPr>
        <p:spPr>
          <a:xfrm>
            <a:off x="5316281" y="5725383"/>
            <a:ext cx="1962158" cy="307777"/>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buFont typeface="Trebuchet MS" panose="020B0603020202020204" pitchFamily="34" charset="0"/>
              <a:buChar char="​"/>
            </a:pPr>
            <a:r>
              <a:rPr lang="en-US" sz="1000" i="1">
                <a:solidFill>
                  <a:srgbClr val="6E6F73"/>
                </a:solidFill>
              </a:rPr>
              <a:t>Hire individuals with specific credentials not available today</a:t>
            </a:r>
          </a:p>
        </p:txBody>
      </p:sp>
      <p:sp>
        <p:nvSpPr>
          <p:cNvPr id="82" name="TextBox 81">
            <a:extLst>
              <a:ext uri="{FF2B5EF4-FFF2-40B4-BE49-F238E27FC236}">
                <a16:creationId xmlns:a16="http://schemas.microsoft.com/office/drawing/2014/main" id="{DAA0B407-4F1F-49C4-9822-BD73DD0AA07A}"/>
              </a:ext>
            </a:extLst>
          </p:cNvPr>
          <p:cNvSpPr txBox="1"/>
          <p:nvPr/>
        </p:nvSpPr>
        <p:spPr>
          <a:xfrm>
            <a:off x="462681" y="1664850"/>
            <a:ext cx="3539556" cy="363176"/>
          </a:xfrm>
          <a:prstGeom prst="rect">
            <a:avLst/>
          </a:prstGeom>
          <a:solidFill>
            <a:srgbClr val="00ABA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Market Maker / partners identifies employer</a:t>
            </a:r>
          </a:p>
        </p:txBody>
      </p:sp>
      <p:sp>
        <p:nvSpPr>
          <p:cNvPr id="85" name="Oval 20">
            <a:extLst>
              <a:ext uri="{FF2B5EF4-FFF2-40B4-BE49-F238E27FC236}">
                <a16:creationId xmlns:a16="http://schemas.microsoft.com/office/drawing/2014/main" id="{D0D281D7-3D82-48BF-9BD4-F6F1859EE7D8}"/>
              </a:ext>
            </a:extLst>
          </p:cNvPr>
          <p:cNvSpPr>
            <a:spLocks noChangeAspect="1" noChangeArrowheads="1"/>
          </p:cNvSpPr>
          <p:nvPr/>
        </p:nvSpPr>
        <p:spPr bwMode="auto">
          <a:xfrm>
            <a:off x="503450" y="1731145"/>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ABAB"/>
                </a:solidFill>
                <a:latin typeface="Arial" panose="020B0604020202020204" pitchFamily="34" charset="0"/>
              </a:rPr>
              <a:t>0</a:t>
            </a:r>
          </a:p>
        </p:txBody>
      </p:sp>
      <p:sp>
        <p:nvSpPr>
          <p:cNvPr id="73" name="TextBox 72">
            <a:extLst>
              <a:ext uri="{FF2B5EF4-FFF2-40B4-BE49-F238E27FC236}">
                <a16:creationId xmlns:a16="http://schemas.microsoft.com/office/drawing/2014/main" id="{08C9984A-13E8-4E8C-9C20-BEDD2351A9B5}"/>
              </a:ext>
            </a:extLst>
          </p:cNvPr>
          <p:cNvSpPr txBox="1"/>
          <p:nvPr/>
        </p:nvSpPr>
        <p:spPr>
          <a:xfrm>
            <a:off x="4077485" y="1664850"/>
            <a:ext cx="2968376" cy="363176"/>
          </a:xfrm>
          <a:prstGeom prst="rect">
            <a:avLst/>
          </a:prstGeom>
          <a:solidFill>
            <a:srgbClr val="00104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WSC member identifies employer</a:t>
            </a:r>
          </a:p>
        </p:txBody>
      </p:sp>
      <p:sp>
        <p:nvSpPr>
          <p:cNvPr id="75" name="Oval 20">
            <a:extLst>
              <a:ext uri="{FF2B5EF4-FFF2-40B4-BE49-F238E27FC236}">
                <a16:creationId xmlns:a16="http://schemas.microsoft.com/office/drawing/2014/main" id="{B0923080-A0F3-49CE-96B7-B118C19814DC}"/>
              </a:ext>
            </a:extLst>
          </p:cNvPr>
          <p:cNvSpPr>
            <a:spLocks noChangeAspect="1" noChangeArrowheads="1"/>
          </p:cNvSpPr>
          <p:nvPr/>
        </p:nvSpPr>
        <p:spPr bwMode="auto">
          <a:xfrm>
            <a:off x="4113655" y="1731145"/>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1042"/>
                </a:solidFill>
                <a:latin typeface="Arial" panose="020B0604020202020204" pitchFamily="34" charset="0"/>
              </a:rPr>
              <a:t>0</a:t>
            </a:r>
          </a:p>
        </p:txBody>
      </p:sp>
      <p:cxnSp>
        <p:nvCxnSpPr>
          <p:cNvPr id="42" name="Connector: Elbow 41">
            <a:extLst>
              <a:ext uri="{FF2B5EF4-FFF2-40B4-BE49-F238E27FC236}">
                <a16:creationId xmlns:a16="http://schemas.microsoft.com/office/drawing/2014/main" id="{431CDF41-6056-4735-B7D7-D8F5C6465DFB}"/>
              </a:ext>
            </a:extLst>
          </p:cNvPr>
          <p:cNvCxnSpPr>
            <a:cxnSpLocks/>
            <a:stCxn id="82" idx="2"/>
            <a:endCxn id="73" idx="2"/>
          </p:cNvCxnSpPr>
          <p:nvPr/>
        </p:nvCxnSpPr>
        <p:spPr>
          <a:xfrm rot="16200000" flipH="1">
            <a:off x="3897066" y="363419"/>
            <a:ext cx="12700" cy="3329214"/>
          </a:xfrm>
          <a:prstGeom prst="bentConnector3">
            <a:avLst>
              <a:gd name="adj1" fmla="val 1800000"/>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2C2A4657-F489-45D8-B65D-9A80EF067BBC}"/>
              </a:ext>
            </a:extLst>
          </p:cNvPr>
          <p:cNvSpPr txBox="1"/>
          <p:nvPr/>
        </p:nvSpPr>
        <p:spPr>
          <a:xfrm>
            <a:off x="7121109" y="2389851"/>
            <a:ext cx="4406812" cy="363176"/>
          </a:xfrm>
          <a:prstGeom prst="rect">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Industry partner connects with a Market Maker</a:t>
            </a:r>
          </a:p>
        </p:txBody>
      </p:sp>
      <p:sp>
        <p:nvSpPr>
          <p:cNvPr id="93" name="TextBox 92">
            <a:extLst>
              <a:ext uri="{FF2B5EF4-FFF2-40B4-BE49-F238E27FC236}">
                <a16:creationId xmlns:a16="http://schemas.microsoft.com/office/drawing/2014/main" id="{01536DCD-2C5F-4E58-8C59-589016082EAD}"/>
              </a:ext>
            </a:extLst>
          </p:cNvPr>
          <p:cNvSpPr txBox="1"/>
          <p:nvPr/>
        </p:nvSpPr>
        <p:spPr>
          <a:xfrm>
            <a:off x="7121109" y="3143659"/>
            <a:ext cx="4406812" cy="363176"/>
          </a:xfrm>
          <a:prstGeom prst="rect">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Industry partner holds initial employer engagement</a:t>
            </a:r>
          </a:p>
        </p:txBody>
      </p:sp>
      <p:sp>
        <p:nvSpPr>
          <p:cNvPr id="97" name="Oval 20">
            <a:extLst>
              <a:ext uri="{FF2B5EF4-FFF2-40B4-BE49-F238E27FC236}">
                <a16:creationId xmlns:a16="http://schemas.microsoft.com/office/drawing/2014/main" id="{A8E2A92B-2EBD-4238-B1A6-142274AADA9B}"/>
              </a:ext>
            </a:extLst>
          </p:cNvPr>
          <p:cNvSpPr>
            <a:spLocks noChangeAspect="1" noChangeArrowheads="1"/>
          </p:cNvSpPr>
          <p:nvPr/>
        </p:nvSpPr>
        <p:spPr bwMode="auto">
          <a:xfrm>
            <a:off x="7205972" y="3209954"/>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lumMod val="100000"/>
                  </a:srgbClr>
                </a:solidFill>
                <a:latin typeface="Arial" panose="020B0604020202020204" pitchFamily="34" charset="0"/>
              </a:rPr>
              <a:t>2</a:t>
            </a:r>
          </a:p>
        </p:txBody>
      </p:sp>
      <p:sp>
        <p:nvSpPr>
          <p:cNvPr id="98" name="Oval 20">
            <a:extLst>
              <a:ext uri="{FF2B5EF4-FFF2-40B4-BE49-F238E27FC236}">
                <a16:creationId xmlns:a16="http://schemas.microsoft.com/office/drawing/2014/main" id="{E1A457BA-70EB-4F70-9FFD-3AC12D939F29}"/>
              </a:ext>
            </a:extLst>
          </p:cNvPr>
          <p:cNvSpPr>
            <a:spLocks noChangeAspect="1" noChangeArrowheads="1"/>
          </p:cNvSpPr>
          <p:nvPr/>
        </p:nvSpPr>
        <p:spPr bwMode="auto">
          <a:xfrm>
            <a:off x="7205972" y="2456146"/>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lumMod val="100000"/>
                  </a:srgbClr>
                </a:solidFill>
                <a:latin typeface="Arial" panose="020B0604020202020204" pitchFamily="34" charset="0"/>
              </a:rPr>
              <a:t>1</a:t>
            </a:r>
          </a:p>
        </p:txBody>
      </p:sp>
      <p:sp>
        <p:nvSpPr>
          <p:cNvPr id="99" name="TextBox 98">
            <a:extLst>
              <a:ext uri="{FF2B5EF4-FFF2-40B4-BE49-F238E27FC236}">
                <a16:creationId xmlns:a16="http://schemas.microsoft.com/office/drawing/2014/main" id="{D159DD08-A403-4D10-8BF6-73F016564CEF}"/>
              </a:ext>
            </a:extLst>
          </p:cNvPr>
          <p:cNvSpPr txBox="1"/>
          <p:nvPr/>
        </p:nvSpPr>
        <p:spPr>
          <a:xfrm>
            <a:off x="9447485" y="2819225"/>
            <a:ext cx="2080436"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r">
              <a:buFont typeface="Trebuchet MS" panose="020B0603020202020204" pitchFamily="34" charset="0"/>
              <a:buChar char="​"/>
            </a:pPr>
            <a:r>
              <a:rPr lang="en-US" sz="900" i="1">
                <a:solidFill>
                  <a:srgbClr val="6E6F73"/>
                </a:solidFill>
              </a:rPr>
              <a:t>To loop in regional resources &amp; understand existing state relationships</a:t>
            </a:r>
          </a:p>
        </p:txBody>
      </p:sp>
      <p:sp>
        <p:nvSpPr>
          <p:cNvPr id="101" name="TextBox 100">
            <a:extLst>
              <a:ext uri="{FF2B5EF4-FFF2-40B4-BE49-F238E27FC236}">
                <a16:creationId xmlns:a16="http://schemas.microsoft.com/office/drawing/2014/main" id="{B70CBD02-693E-41BD-AE07-F7AAB837DF00}"/>
              </a:ext>
            </a:extLst>
          </p:cNvPr>
          <p:cNvSpPr txBox="1"/>
          <p:nvPr/>
        </p:nvSpPr>
        <p:spPr>
          <a:xfrm>
            <a:off x="10735101" y="3515392"/>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102" name="TextBox 101">
            <a:extLst>
              <a:ext uri="{FF2B5EF4-FFF2-40B4-BE49-F238E27FC236}">
                <a16:creationId xmlns:a16="http://schemas.microsoft.com/office/drawing/2014/main" id="{E1F47254-8BF0-4626-BC90-11DE46993E03}"/>
              </a:ext>
            </a:extLst>
          </p:cNvPr>
          <p:cNvSpPr txBox="1"/>
          <p:nvPr/>
        </p:nvSpPr>
        <p:spPr>
          <a:xfrm>
            <a:off x="7121109" y="2772320"/>
            <a:ext cx="3686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Offline</a:t>
            </a:r>
          </a:p>
        </p:txBody>
      </p:sp>
      <p:sp>
        <p:nvSpPr>
          <p:cNvPr id="104" name="TextBox 103">
            <a:extLst>
              <a:ext uri="{FF2B5EF4-FFF2-40B4-BE49-F238E27FC236}">
                <a16:creationId xmlns:a16="http://schemas.microsoft.com/office/drawing/2014/main" id="{9E1E7373-BD90-4607-A408-9B3901EC6B11}"/>
              </a:ext>
            </a:extLst>
          </p:cNvPr>
          <p:cNvSpPr txBox="1"/>
          <p:nvPr/>
        </p:nvSpPr>
        <p:spPr>
          <a:xfrm>
            <a:off x="7121109" y="1664850"/>
            <a:ext cx="4406812" cy="363176"/>
          </a:xfrm>
          <a:prstGeom prst="rect">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algn="ctr"/>
            <a:r>
              <a:rPr lang="en-US" sz="1200">
                <a:solidFill>
                  <a:srgbClr val="FFFFFF"/>
                </a:solidFill>
              </a:rPr>
              <a:t>Industry partner identifies employer</a:t>
            </a:r>
          </a:p>
        </p:txBody>
      </p:sp>
      <p:sp>
        <p:nvSpPr>
          <p:cNvPr id="105" name="Oval 20">
            <a:extLst>
              <a:ext uri="{FF2B5EF4-FFF2-40B4-BE49-F238E27FC236}">
                <a16:creationId xmlns:a16="http://schemas.microsoft.com/office/drawing/2014/main" id="{AB03F0B5-D85F-41BD-9357-72DEFE687846}"/>
              </a:ext>
            </a:extLst>
          </p:cNvPr>
          <p:cNvSpPr>
            <a:spLocks noChangeAspect="1" noChangeArrowheads="1"/>
          </p:cNvSpPr>
          <p:nvPr/>
        </p:nvSpPr>
        <p:spPr bwMode="auto">
          <a:xfrm>
            <a:off x="7205972" y="1731145"/>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lumMod val="100000"/>
                  </a:srgbClr>
                </a:solidFill>
                <a:latin typeface="Arial" panose="020B0604020202020204" pitchFamily="34" charset="0"/>
              </a:rPr>
              <a:t>0</a:t>
            </a:r>
          </a:p>
        </p:txBody>
      </p:sp>
      <p:sp>
        <p:nvSpPr>
          <p:cNvPr id="106" name="TextBox 105">
            <a:extLst>
              <a:ext uri="{FF2B5EF4-FFF2-40B4-BE49-F238E27FC236}">
                <a16:creationId xmlns:a16="http://schemas.microsoft.com/office/drawing/2014/main" id="{607D4705-E1AA-47B4-8E77-B33E97DDDEE5}"/>
              </a:ext>
            </a:extLst>
          </p:cNvPr>
          <p:cNvSpPr txBox="1"/>
          <p:nvPr/>
        </p:nvSpPr>
        <p:spPr>
          <a:xfrm>
            <a:off x="9447485" y="2062325"/>
            <a:ext cx="2080436"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r">
              <a:buFont typeface="Trebuchet MS" panose="020B0603020202020204" pitchFamily="34" charset="0"/>
              <a:buChar char="​"/>
            </a:pPr>
            <a:r>
              <a:rPr lang="en-US" sz="900" i="1">
                <a:solidFill>
                  <a:srgbClr val="6E6F73"/>
                </a:solidFill>
              </a:rPr>
              <a:t>Leverage surveys and connections to identify companies interested</a:t>
            </a:r>
          </a:p>
        </p:txBody>
      </p:sp>
      <p:cxnSp>
        <p:nvCxnSpPr>
          <p:cNvPr id="19" name="Connector: Elbow 18">
            <a:extLst>
              <a:ext uri="{FF2B5EF4-FFF2-40B4-BE49-F238E27FC236}">
                <a16:creationId xmlns:a16="http://schemas.microsoft.com/office/drawing/2014/main" id="{02BE042A-BDC0-4BB5-B0F3-9906C91AEF53}"/>
              </a:ext>
            </a:extLst>
          </p:cNvPr>
          <p:cNvCxnSpPr>
            <a:stCxn id="44" idx="2"/>
            <a:endCxn id="93" idx="2"/>
          </p:cNvCxnSpPr>
          <p:nvPr/>
        </p:nvCxnSpPr>
        <p:spPr>
          <a:xfrm rot="16200000" flipH="1">
            <a:off x="6303525" y="485845"/>
            <a:ext cx="12700" cy="6041979"/>
          </a:xfrm>
          <a:prstGeom prst="bentConnector3">
            <a:avLst>
              <a:gd name="adj1" fmla="val 1800000"/>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3D27533-4BE8-42F1-A734-D65C81CCD168}"/>
              </a:ext>
            </a:extLst>
          </p:cNvPr>
          <p:cNvSpPr txBox="1"/>
          <p:nvPr/>
        </p:nvSpPr>
        <p:spPr>
          <a:xfrm>
            <a:off x="9447485" y="3506834"/>
            <a:ext cx="2080436" cy="55399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r">
              <a:buFont typeface="Trebuchet MS" panose="020B0603020202020204" pitchFamily="34" charset="0"/>
              <a:buChar char="​"/>
            </a:pPr>
            <a:r>
              <a:rPr lang="en-US" sz="900" i="1">
                <a:solidFill>
                  <a:srgbClr val="6E6F73"/>
                </a:solidFill>
              </a:rPr>
              <a:t>To give an overview on state resources, introduce the Market Maker / Workforce Board contact, dig into actual hiring needs, and begin to map out support</a:t>
            </a:r>
          </a:p>
        </p:txBody>
      </p:sp>
      <p:sp>
        <p:nvSpPr>
          <p:cNvPr id="86" name="TextBox 85">
            <a:extLst>
              <a:ext uri="{FF2B5EF4-FFF2-40B4-BE49-F238E27FC236}">
                <a16:creationId xmlns:a16="http://schemas.microsoft.com/office/drawing/2014/main" id="{1EF81487-D823-41EF-924B-87F74AE787B8}"/>
              </a:ext>
            </a:extLst>
          </p:cNvPr>
          <p:cNvSpPr txBox="1"/>
          <p:nvPr/>
        </p:nvSpPr>
        <p:spPr>
          <a:xfrm>
            <a:off x="7121109" y="3515392"/>
            <a:ext cx="75822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1000">
                <a:solidFill>
                  <a:srgbClr val="6E6F73"/>
                </a:solidFill>
              </a:rPr>
              <a:t>Live or offline</a:t>
            </a:r>
          </a:p>
        </p:txBody>
      </p:sp>
      <p:sp>
        <p:nvSpPr>
          <p:cNvPr id="87" name="TextBox 86">
            <a:extLst>
              <a:ext uri="{FF2B5EF4-FFF2-40B4-BE49-F238E27FC236}">
                <a16:creationId xmlns:a16="http://schemas.microsoft.com/office/drawing/2014/main" id="{379A6427-DF22-4DA1-AEE5-2402C07AC4D0}"/>
              </a:ext>
            </a:extLst>
          </p:cNvPr>
          <p:cNvSpPr txBox="1"/>
          <p:nvPr/>
        </p:nvSpPr>
        <p:spPr>
          <a:xfrm>
            <a:off x="7121109" y="6090045"/>
            <a:ext cx="4406812" cy="363176"/>
          </a:xfrm>
          <a:prstGeom prst="rect">
            <a:avLst/>
          </a:prstGeom>
          <a:solidFill>
            <a:srgbClr val="00269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 tIns="27432" rIns="27432" bIns="27432" numCol="1" spcCol="0" rtlCol="0" fromWordArt="0" anchor="ctr" anchorCtr="0" forceAA="0" compatLnSpc="1">
            <a:prstTxWarp prst="textNoShape">
              <a:avLst/>
            </a:prstTxWarp>
            <a:noAutofit/>
          </a:bodyPr>
          <a:lstStyle/>
          <a:p>
            <a:pPr lvl="1" algn="ctr"/>
            <a:r>
              <a:rPr lang="en-US" sz="1200">
                <a:solidFill>
                  <a:srgbClr val="FFFFFF"/>
                </a:solidFill>
              </a:rPr>
              <a:t>Industry partner checks in with employer (e.g., bi-weekly)</a:t>
            </a:r>
          </a:p>
        </p:txBody>
      </p:sp>
      <p:sp>
        <p:nvSpPr>
          <p:cNvPr id="89" name="Oval 20">
            <a:extLst>
              <a:ext uri="{FF2B5EF4-FFF2-40B4-BE49-F238E27FC236}">
                <a16:creationId xmlns:a16="http://schemas.microsoft.com/office/drawing/2014/main" id="{3E06ED8F-5496-4E71-AC5B-DF52ECEC4473}"/>
              </a:ext>
            </a:extLst>
          </p:cNvPr>
          <p:cNvSpPr>
            <a:spLocks noChangeAspect="1" noChangeArrowheads="1"/>
          </p:cNvSpPr>
          <p:nvPr/>
        </p:nvSpPr>
        <p:spPr bwMode="auto">
          <a:xfrm>
            <a:off x="7226731" y="6166821"/>
            <a:ext cx="230586" cy="230586"/>
          </a:xfrm>
          <a:prstGeom prst="ellipse">
            <a:avLst/>
          </a:prstGeom>
          <a:solidFill>
            <a:srgbClr val="FFFFFF">
              <a:lumMod val="100000"/>
            </a:srgbClr>
          </a:solidFill>
          <a:ln>
            <a:noFill/>
          </a:ln>
        </p:spPr>
        <p:txBody>
          <a:bodyPr vert="horz" wrap="square" lIns="0" tIns="0" rIns="0" bIns="0" numCol="1" anchor="ctr" anchorCtr="0" compatLnSpc="1">
            <a:prstTxWarp prst="textNoShape">
              <a:avLst/>
            </a:prstTxWarp>
          </a:bodyPr>
          <a:lstStyle/>
          <a:p>
            <a:pPr algn="ctr"/>
            <a:r>
              <a:rPr lang="en-US" sz="1200">
                <a:solidFill>
                  <a:srgbClr val="00269E"/>
                </a:solidFill>
                <a:latin typeface="Arial" panose="020B0604020202020204" pitchFamily="34" charset="0"/>
              </a:rPr>
              <a:t>5</a:t>
            </a:r>
          </a:p>
        </p:txBody>
      </p:sp>
      <p:sp>
        <p:nvSpPr>
          <p:cNvPr id="108" name="Rectangle 107">
            <a:extLst>
              <a:ext uri="{FF2B5EF4-FFF2-40B4-BE49-F238E27FC236}">
                <a16:creationId xmlns:a16="http://schemas.microsoft.com/office/drawing/2014/main" id="{700ED190-B26B-48BD-8E51-BEE2CB44AFCA}"/>
              </a:ext>
            </a:extLst>
          </p:cNvPr>
          <p:cNvSpPr/>
          <p:nvPr/>
        </p:nvSpPr>
        <p:spPr>
          <a:xfrm>
            <a:off x="10705036" y="6504111"/>
            <a:ext cx="496411" cy="145862"/>
          </a:xfrm>
          <a:prstGeom prst="rect">
            <a:avLst/>
          </a:prstGeom>
          <a:solidFill>
            <a:srgbClr val="00104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9CC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a:solidFill>
                  <a:srgbClr val="FFFFFF"/>
                </a:solidFill>
              </a:rPr>
              <a:t>Other</a:t>
            </a:r>
          </a:p>
        </p:txBody>
      </p:sp>
      <p:sp>
        <p:nvSpPr>
          <p:cNvPr id="83" name="Rectangle 82">
            <a:extLst>
              <a:ext uri="{FF2B5EF4-FFF2-40B4-BE49-F238E27FC236}">
                <a16:creationId xmlns:a16="http://schemas.microsoft.com/office/drawing/2014/main" id="{73F15A86-5D92-4952-806F-666C0D20EDFF}"/>
              </a:ext>
            </a:extLst>
          </p:cNvPr>
          <p:cNvSpPr/>
          <p:nvPr/>
        </p:nvSpPr>
        <p:spPr>
          <a:xfrm>
            <a:off x="447675" y="1259922"/>
            <a:ext cx="11115676" cy="278356"/>
          </a:xfrm>
          <a:prstGeom prst="rect">
            <a:avLst/>
          </a:prstGeom>
          <a:solidFill>
            <a:schemeClr val="bg2"/>
          </a:solidFill>
          <a:ln w="9525" cap="rnd" cmpd="sng" algn="ctr">
            <a:solidFill>
              <a:srgbClr val="00269E"/>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Font typeface="Trebuchet MS" panose="020B0603020202020204" pitchFamily="34" charset="0"/>
              <a:buChar char="​"/>
            </a:pPr>
            <a:r>
              <a:rPr lang="en-US" sz="1200">
                <a:solidFill>
                  <a:srgbClr val="000000"/>
                </a:solidFill>
              </a:rPr>
              <a:t>Context: Scaling support to help employers leverage state resources for workforce needs through Market Makers, industry partners, MassHire, and others  </a:t>
            </a:r>
          </a:p>
        </p:txBody>
      </p:sp>
      <p:sp>
        <p:nvSpPr>
          <p:cNvPr id="112" name="TextBox 111">
            <a:extLst>
              <a:ext uri="{FF2B5EF4-FFF2-40B4-BE49-F238E27FC236}">
                <a16:creationId xmlns:a16="http://schemas.microsoft.com/office/drawing/2014/main" id="{9D514663-5AD4-4ADD-910E-ED1DFB25C673}"/>
              </a:ext>
            </a:extLst>
          </p:cNvPr>
          <p:cNvSpPr txBox="1"/>
          <p:nvPr/>
        </p:nvSpPr>
        <p:spPr>
          <a:xfrm>
            <a:off x="1091780" y="6474183"/>
            <a:ext cx="2080439"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Font typeface="Trebuchet MS" panose="020B0603020202020204" pitchFamily="34" charset="0"/>
              <a:buChar char="​"/>
            </a:pPr>
            <a:r>
              <a:rPr lang="en-US" sz="900" i="1">
                <a:solidFill>
                  <a:srgbClr val="6E6F73"/>
                </a:solidFill>
              </a:rPr>
              <a:t>To ensure employer's workforce needs support rolls out effectively</a:t>
            </a:r>
          </a:p>
        </p:txBody>
      </p:sp>
      <p:sp>
        <p:nvSpPr>
          <p:cNvPr id="72" name="NavigationTriangle">
            <a:extLst>
              <a:ext uri="{FF2B5EF4-FFF2-40B4-BE49-F238E27FC236}">
                <a16:creationId xmlns:a16="http://schemas.microsoft.com/office/drawing/2014/main" id="{E248F187-F04B-4151-8FE1-F33FAE3BA37C}"/>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88" name="NavigationIcon">
            <a:extLst>
              <a:ext uri="{FF2B5EF4-FFF2-40B4-BE49-F238E27FC236}">
                <a16:creationId xmlns:a16="http://schemas.microsoft.com/office/drawing/2014/main" id="{302C0F99-2153-45EF-84CB-6256208CDD98}"/>
              </a:ext>
            </a:extLst>
          </p:cNvPr>
          <p:cNvSpPr>
            <a:spLocks noChangeAspect="1" noChangeArrowheads="1"/>
          </p:cNvSpPr>
          <p:nvPr>
            <p:custDataLst>
              <p:tags r:id="rId2"/>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1</a:t>
            </a:r>
          </a:p>
        </p:txBody>
      </p:sp>
      <p:sp>
        <p:nvSpPr>
          <p:cNvPr id="107" name="Textfeld 1">
            <a:extLst>
              <a:ext uri="{FF2B5EF4-FFF2-40B4-BE49-F238E27FC236}">
                <a16:creationId xmlns:a16="http://schemas.microsoft.com/office/drawing/2014/main" id="{5ADE2293-25B2-4115-938D-55AB18A0E1FC}"/>
              </a:ext>
            </a:extLst>
          </p:cNvPr>
          <p:cNvSpPr txBox="1"/>
          <p:nvPr>
            <p:custDataLst>
              <p:tags r:id="rId3"/>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extLst>
      <p:ext uri="{BB962C8B-B14F-4D97-AF65-F5344CB8AC3E}">
        <p14:creationId xmlns:p14="http://schemas.microsoft.com/office/powerpoint/2010/main" val="3078142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a:solidFill>
                <a:srgbClr val="FFFFFF"/>
              </a:solidFill>
              <a:latin typeface="Arial" panose="020B0604020202020204" pitchFamily="34" charset="0"/>
              <a:sym typeface="Arial" panose="020B0604020202020204" pitchFamily="34" charset="0"/>
            </a:endParaRPr>
          </a:p>
        </p:txBody>
      </p:sp>
      <p:sp>
        <p:nvSpPr>
          <p:cNvPr id="3" name="Title 2"/>
          <p:cNvSpPr>
            <a:spLocks noGrp="1"/>
          </p:cNvSpPr>
          <p:nvPr>
            <p:ph type="title"/>
          </p:nvPr>
        </p:nvSpPr>
        <p:spPr/>
        <p:txBody>
          <a:bodyPr vert="horz"/>
          <a:lstStyle/>
          <a:p>
            <a:r>
              <a:rPr lang="en-US"/>
              <a:t>Berkshires: CTI eligible C74 pathways by school</a:t>
            </a:r>
          </a:p>
        </p:txBody>
      </p:sp>
      <p:graphicFrame>
        <p:nvGraphicFramePr>
          <p:cNvPr id="11" name="Table 10">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2649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Charles McCann Vocational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graphicFrame>
        <p:nvGraphicFramePr>
          <p:cNvPr id="12" name="Table 11">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5943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Monument Mt Regional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4002926465"/>
                  </a:ext>
                </a:extLst>
              </a:tr>
            </a:tbl>
          </a:graphicData>
        </a:graphic>
      </p:graphicFrame>
      <p:graphicFrame>
        <p:nvGraphicFramePr>
          <p:cNvPr id="13" name="Table 12">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14325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Taconic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sp>
        <p:nvSpPr>
          <p:cNvPr id="4" name="Rectangle 3">
            <a:extLst>
              <a:ext uri="{FF2B5EF4-FFF2-40B4-BE49-F238E27FC236}">
                <a16:creationId xmlns:a16="http://schemas.microsoft.com/office/drawing/2014/main" id="{48746ED1-974E-4C50-894F-1EFDC5429280}"/>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2135262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Cape &amp; Islands: CTI eligible C74 pathways by school</a:t>
            </a:r>
          </a:p>
        </p:txBody>
      </p:sp>
      <p:graphicFrame>
        <p:nvGraphicFramePr>
          <p:cNvPr id="5" name="Table 4">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9296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Martha’s Vineyard Regional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3610221282"/>
                  </a:ext>
                </a:extLst>
              </a:tr>
            </a:tbl>
          </a:graphicData>
        </a:graphic>
      </p:graphicFrame>
      <p:graphicFrame>
        <p:nvGraphicFramePr>
          <p:cNvPr id="6" name="Table 5">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Upper Cape Cod Vocational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248301643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Marine Service Technology</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4" name="Table 3">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Cape Cod Regional Vocational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Automotive Collision Repair and Refinishing</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Automotive Technology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Carpentry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Culinary Arts</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Electricity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191040429"/>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0" baseline="0">
                          <a:solidFill>
                            <a:srgbClr val="000000"/>
                          </a:solidFill>
                          <a:effectLst/>
                        </a:rPr>
                        <a:t>Horticulture</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Marine Service Technology</a:t>
                      </a: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sp>
        <p:nvSpPr>
          <p:cNvPr id="11" name="Rectangle 10">
            <a:extLst>
              <a:ext uri="{FF2B5EF4-FFF2-40B4-BE49-F238E27FC236}">
                <a16:creationId xmlns:a16="http://schemas.microsoft.com/office/drawing/2014/main" id="{5B90404B-6160-4531-9B8C-D06B9108BCD9}"/>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3058106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Central: CTI eligible C74 pathways by school (I/II)</a:t>
            </a:r>
          </a:p>
        </p:txBody>
      </p:sp>
      <p:graphicFrame>
        <p:nvGraphicFramePr>
          <p:cNvPr id="10" name="Table 9">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21031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Bay </a:t>
                      </a:r>
                      <a:r>
                        <a:rPr lang="en-US" sz="1100" b="1" u="none" strike="noStrike" spc="-20" baseline="0">
                          <a:solidFill>
                            <a:schemeClr val="bg1"/>
                          </a:solidFill>
                          <a:effectLst/>
                        </a:rPr>
                        <a:t>Path Regional Vocational Technical High School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Building/Property Maintenance</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1" name="Table 10">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Blackstone Valley</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Advanced Manufacturing Technology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Automotive Collision Repair and Refinishing</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Automotive Technology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Carpentry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Culinary Arts</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Electricity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191040429"/>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4" name="Table 13">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Center For Technical Education Innovation</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25977353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4060515964"/>
                  </a:ext>
                </a:extLst>
              </a:tr>
            </a:tbl>
          </a:graphicData>
        </a:graphic>
      </p:graphicFrame>
      <p:graphicFrame>
        <p:nvGraphicFramePr>
          <p:cNvPr id="15" name="Table 14">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Montachusett Regional Vocational Technical</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Building/Property Maintenance</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6" name="Table 15">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3822810"/>
          <a:ext cx="3566160" cy="5943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South High Community</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Diesel Technology</a:t>
                      </a:r>
                    </a:p>
                  </a:txBody>
                  <a:tcPr marR="0" marT="0" marB="0" anchor="b"/>
                </a:tc>
                <a:extLst>
                  <a:ext uri="{0D108BD9-81ED-4DB2-BD59-A6C34878D82A}">
                    <a16:rowId xmlns:a16="http://schemas.microsoft.com/office/drawing/2014/main" val="3610221282"/>
                  </a:ext>
                </a:extLst>
              </a:tr>
            </a:tbl>
          </a:graphicData>
        </a:graphic>
      </p:graphicFrame>
      <p:graphicFrame>
        <p:nvGraphicFramePr>
          <p:cNvPr id="17" name="Table 16">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3822810"/>
          <a:ext cx="3566160" cy="9296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Tantasqua Regional Vocational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bl>
          </a:graphicData>
        </a:graphic>
      </p:graphicFrame>
      <p:sp>
        <p:nvSpPr>
          <p:cNvPr id="19" name="Rectangle 18">
            <a:extLst>
              <a:ext uri="{FF2B5EF4-FFF2-40B4-BE49-F238E27FC236}">
                <a16:creationId xmlns:a16="http://schemas.microsoft.com/office/drawing/2014/main" id="{6ED0D091-8B5D-46B0-83E0-DE8B1AEB395E}"/>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2645635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Central: CTI eligible C74 pathways by school (II/II)</a:t>
            </a:r>
          </a:p>
        </p:txBody>
      </p:sp>
      <p:graphicFrame>
        <p:nvGraphicFramePr>
          <p:cNvPr id="12" name="Table 11">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21031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Worcester Technical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Robotics and Automation Technology</a:t>
                      </a:r>
                    </a:p>
                  </a:txBody>
                  <a:tcPr marR="0" marT="0" marB="0" anchor="b"/>
                </a:tc>
                <a:extLst>
                  <a:ext uri="{0D108BD9-81ED-4DB2-BD59-A6C34878D82A}">
                    <a16:rowId xmlns:a16="http://schemas.microsoft.com/office/drawing/2014/main" val="3899775139"/>
                  </a:ext>
                </a:extLst>
              </a:tr>
            </a:tbl>
          </a:graphicData>
        </a:graphic>
      </p:graphicFrame>
      <p:sp>
        <p:nvSpPr>
          <p:cNvPr id="8" name="Rectangle 7">
            <a:extLst>
              <a:ext uri="{FF2B5EF4-FFF2-40B4-BE49-F238E27FC236}">
                <a16:creationId xmlns:a16="http://schemas.microsoft.com/office/drawing/2014/main" id="{C1F20D21-2BC0-4B22-9104-81B280EA30DC}"/>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2790365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Greater Boston: CTI eligible C74 pathways by school (I/III)</a:t>
            </a:r>
          </a:p>
        </p:txBody>
      </p:sp>
      <p:graphicFrame>
        <p:nvGraphicFramePr>
          <p:cNvPr id="7" name="Table 6">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93548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Assabet Valley Vocational High School</a:t>
                      </a:r>
                      <a:endParaRPr lang="en-US" sz="1100" b="1" i="0" u="none" strike="noStrike">
                        <a:solidFill>
                          <a:schemeClr val="bg1"/>
                        </a:solidFill>
                        <a:effectLst/>
                        <a:latin typeface="Calibri" panose="020F0502020204030204" pitchFamily="34" charset="0"/>
                      </a:endParaRP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Advanced Manufacturing Technology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Automotive Collision Repair and Refinishing</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Automotive Technology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Biotechnology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Carpentry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Culinary Arts</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Electricity</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Metal Fabrication and Joining Technologies</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Plumbing</a:t>
                      </a:r>
                      <a:endParaRPr lang="en-US" sz="1100" b="0" i="0" u="none" strike="noStrike">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882142455"/>
                  </a:ext>
                </a:extLst>
              </a:tr>
            </a:tbl>
          </a:graphicData>
        </a:graphic>
      </p:graphicFrame>
      <p:graphicFrame>
        <p:nvGraphicFramePr>
          <p:cNvPr id="8" name="Table 7">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160020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Blue Hills Regional Vocational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graphicFrame>
        <p:nvGraphicFramePr>
          <p:cNvPr id="10" name="Table 9">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9296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Cambridge Rindge and Latin</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bl>
          </a:graphicData>
        </a:graphic>
      </p:graphicFrame>
      <p:graphicFrame>
        <p:nvGraphicFramePr>
          <p:cNvPr id="11" name="Table 10">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76200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Everett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bl>
          </a:graphicData>
        </a:graphic>
      </p:graphicFrame>
      <p:graphicFrame>
        <p:nvGraphicFramePr>
          <p:cNvPr id="14" name="Table 13">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3822810"/>
          <a:ext cx="3566160" cy="14325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Joseph P Keefe Technical High School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3" name="Table 12">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3822810"/>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Madison Park High</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Building/Property Maintenance</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sp>
        <p:nvSpPr>
          <p:cNvPr id="17" name="Rectangle 16">
            <a:extLst>
              <a:ext uri="{FF2B5EF4-FFF2-40B4-BE49-F238E27FC236}">
                <a16:creationId xmlns:a16="http://schemas.microsoft.com/office/drawing/2014/main" id="{746172ED-5073-4A3A-90E1-27AC1BF20996}"/>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3085990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Greater Boston: CTI eligible C74 pathways by school (II/III)</a:t>
            </a:r>
          </a:p>
        </p:txBody>
      </p:sp>
      <p:graphicFrame>
        <p:nvGraphicFramePr>
          <p:cNvPr id="12" name="Table 11">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Medford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Construction Craft Laborer</a:t>
                      </a:r>
                    </a:p>
                  </a:txBody>
                  <a:tcPr marR="0" marT="0" marB="0" anchor="b"/>
                </a:tc>
                <a:extLst>
                  <a:ext uri="{0D108BD9-81ED-4DB2-BD59-A6C34878D82A}">
                    <a16:rowId xmlns:a16="http://schemas.microsoft.com/office/drawing/2014/main" val="38270677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Robotics and Automation Technology</a:t>
                      </a:r>
                    </a:p>
                  </a:txBody>
                  <a:tcPr marR="0" marT="0" marB="0" anchor="b"/>
                </a:tc>
                <a:extLst>
                  <a:ext uri="{0D108BD9-81ED-4DB2-BD59-A6C34878D82A}">
                    <a16:rowId xmlns:a16="http://schemas.microsoft.com/office/drawing/2014/main" val="3882142455"/>
                  </a:ext>
                </a:extLst>
              </a:tr>
            </a:tbl>
          </a:graphicData>
        </a:graphic>
      </p:graphicFrame>
      <p:graphicFrame>
        <p:nvGraphicFramePr>
          <p:cNvPr id="15" name="Table 14">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76200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Newton North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bl>
          </a:graphicData>
        </a:graphic>
      </p:graphicFrame>
      <p:graphicFrame>
        <p:nvGraphicFramePr>
          <p:cNvPr id="16" name="Table 15">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193548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Minuteman Regional High</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Robotics and Automation Technology</a:t>
                      </a:r>
                    </a:p>
                  </a:txBody>
                  <a:tcPr marR="0" marT="0" marB="0" anchor="b"/>
                </a:tc>
                <a:extLst>
                  <a:ext uri="{0D108BD9-81ED-4DB2-BD59-A6C34878D82A}">
                    <a16:rowId xmlns:a16="http://schemas.microsoft.com/office/drawing/2014/main" val="4274766344"/>
                  </a:ext>
                </a:extLst>
              </a:tr>
            </a:tbl>
          </a:graphicData>
        </a:graphic>
      </p:graphicFrame>
      <p:graphicFrame>
        <p:nvGraphicFramePr>
          <p:cNvPr id="17" name="Table 16">
            <a:extLst>
              <a:ext uri="{FF2B5EF4-FFF2-40B4-BE49-F238E27FC236}">
                <a16:creationId xmlns:a16="http://schemas.microsoft.com/office/drawing/2014/main" id="{52F606D2-3CC6-45A6-B5A5-228FDFDFF3A9}"/>
              </a:ext>
            </a:extLst>
          </p:cNvPr>
          <p:cNvGraphicFramePr>
            <a:graphicFrameLocks noGrp="1"/>
          </p:cNvGraphicFramePr>
          <p:nvPr/>
        </p:nvGraphicFramePr>
        <p:xfrm>
          <a:off x="4222433" y="3822810"/>
          <a:ext cx="3566160" cy="4267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Norfolk County Agricultural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988409611"/>
                  </a:ext>
                </a:extLst>
              </a:tr>
            </a:tbl>
          </a:graphicData>
        </a:graphic>
      </p:graphicFrame>
      <p:graphicFrame>
        <p:nvGraphicFramePr>
          <p:cNvPr id="18" name="Table 17">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Northeast Metro Regional Vocational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Robotics and Automation Technology</a:t>
                      </a:r>
                    </a:p>
                  </a:txBody>
                  <a:tcPr marR="0" marT="0" marB="0" anchor="b"/>
                </a:tc>
                <a:extLst>
                  <a:ext uri="{0D108BD9-81ED-4DB2-BD59-A6C34878D82A}">
                    <a16:rowId xmlns:a16="http://schemas.microsoft.com/office/drawing/2014/main" val="2541481938"/>
                  </a:ext>
                </a:extLst>
              </a:tr>
            </a:tbl>
          </a:graphicData>
        </a:graphic>
      </p:graphicFrame>
      <p:graphicFrame>
        <p:nvGraphicFramePr>
          <p:cNvPr id="20" name="Table 19">
            <a:extLst>
              <a:ext uri="{FF2B5EF4-FFF2-40B4-BE49-F238E27FC236}">
                <a16:creationId xmlns:a16="http://schemas.microsoft.com/office/drawing/2014/main" id="{52F606D2-3CC6-45A6-B5A5-228FDFDFF3A9}"/>
              </a:ext>
            </a:extLst>
          </p:cNvPr>
          <p:cNvGraphicFramePr>
            <a:graphicFrameLocks noGrp="1"/>
          </p:cNvGraphicFramePr>
          <p:nvPr/>
        </p:nvGraphicFramePr>
        <p:xfrm>
          <a:off x="7997190" y="3822810"/>
          <a:ext cx="3566160" cy="12649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Somerville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sp>
        <p:nvSpPr>
          <p:cNvPr id="14" name="Rectangle 13">
            <a:extLst>
              <a:ext uri="{FF2B5EF4-FFF2-40B4-BE49-F238E27FC236}">
                <a16:creationId xmlns:a16="http://schemas.microsoft.com/office/drawing/2014/main" id="{1D2ECEE3-C271-41C5-A370-649998DA4519}"/>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2376331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Greater Boston: CTI eligible C74 pathways by school (III/III)</a:t>
            </a:r>
          </a:p>
        </p:txBody>
      </p:sp>
      <p:graphicFrame>
        <p:nvGraphicFramePr>
          <p:cNvPr id="14" name="Table 13">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60020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Tri-County Regional Vocational Technical</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3" name="Table 12">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14325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Waltham Sr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sp>
        <p:nvSpPr>
          <p:cNvPr id="10" name="Rectangle 9">
            <a:extLst>
              <a:ext uri="{FF2B5EF4-FFF2-40B4-BE49-F238E27FC236}">
                <a16:creationId xmlns:a16="http://schemas.microsoft.com/office/drawing/2014/main" id="{DAF7DA9E-4437-405C-9CA9-CF7FD0EE99FE}"/>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36964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Northeast: CTI eligible C74 pathways by school (I/II)</a:t>
            </a:r>
          </a:p>
        </p:txBody>
      </p:sp>
      <p:graphicFrame>
        <p:nvGraphicFramePr>
          <p:cNvPr id="10" name="Table 9">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21031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Essex</a:t>
                      </a:r>
                      <a:r>
                        <a:rPr lang="en-US" sz="1100" b="1" u="none" strike="noStrike" spc="-20" baseline="0">
                          <a:solidFill>
                            <a:schemeClr val="bg1"/>
                          </a:solidFill>
                          <a:effectLst/>
                        </a:rPr>
                        <a:t> North Shore Agricultural and Technical School</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Construction Craft Laborer</a:t>
                      </a:r>
                    </a:p>
                  </a:txBody>
                  <a:tcPr marR="0" marT="0" marB="0" anchor="b"/>
                </a:tc>
                <a:extLst>
                  <a:ext uri="{0D108BD9-81ED-4DB2-BD59-A6C34878D82A}">
                    <a16:rowId xmlns:a16="http://schemas.microsoft.com/office/drawing/2014/main" val="429121968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1" name="Table 10">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22707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Gr Lawrence Regional Vocational Technical</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4119298876"/>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Robotics and Automation Technology</a:t>
                      </a:r>
                    </a:p>
                  </a:txBody>
                  <a:tcPr marR="0" marT="0" marB="0" anchor="b"/>
                </a:tc>
                <a:extLst>
                  <a:ext uri="{0D108BD9-81ED-4DB2-BD59-A6C34878D82A}">
                    <a16:rowId xmlns:a16="http://schemas.microsoft.com/office/drawing/2014/main" val="991067661"/>
                  </a:ext>
                </a:extLst>
              </a:tr>
            </a:tbl>
          </a:graphicData>
        </a:graphic>
      </p:graphicFrame>
      <p:graphicFrame>
        <p:nvGraphicFramePr>
          <p:cNvPr id="12" name="Table 11">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193548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Gr Lowell Regional Vocational Technical</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5" name="Table 14">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76200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Gloucester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bl>
          </a:graphicData>
        </a:graphic>
      </p:graphicFrame>
      <p:graphicFrame>
        <p:nvGraphicFramePr>
          <p:cNvPr id="16" name="Table 15">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3822810"/>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Lynn Vocational Technical Institute</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7" name="Table 16">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3822810"/>
          <a:ext cx="3566160" cy="4267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Methuen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988409611"/>
                  </a:ext>
                </a:extLst>
              </a:tr>
            </a:tbl>
          </a:graphicData>
        </a:graphic>
      </p:graphicFrame>
      <p:sp>
        <p:nvSpPr>
          <p:cNvPr id="18" name="Rectangle 17">
            <a:extLst>
              <a:ext uri="{FF2B5EF4-FFF2-40B4-BE49-F238E27FC236}">
                <a16:creationId xmlns:a16="http://schemas.microsoft.com/office/drawing/2014/main" id="{AEEA8120-91EB-4C68-9103-5467E8F1E84C}"/>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3917830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Northeast: CTI eligible C74 pathways by school (II/II)</a:t>
            </a:r>
          </a:p>
        </p:txBody>
      </p:sp>
      <p:graphicFrame>
        <p:nvGraphicFramePr>
          <p:cNvPr id="13" name="Table 12">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Nashoba Valley Technical High School</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Robotics and Automation Technology</a:t>
                      </a:r>
                    </a:p>
                  </a:txBody>
                  <a:tcPr marR="0" marT="0" marB="0" anchor="b"/>
                </a:tc>
                <a:extLst>
                  <a:ext uri="{0D108BD9-81ED-4DB2-BD59-A6C34878D82A}">
                    <a16:rowId xmlns:a16="http://schemas.microsoft.com/office/drawing/2014/main" val="150302621"/>
                  </a:ext>
                </a:extLst>
              </a:tr>
            </a:tbl>
          </a:graphicData>
        </a:graphic>
      </p:graphicFrame>
      <p:graphicFrame>
        <p:nvGraphicFramePr>
          <p:cNvPr id="14" name="Table 13">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5943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Peabody Veterans Memorial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bl>
          </a:graphicData>
        </a:graphic>
      </p:graphicFrame>
      <p:graphicFrame>
        <p:nvGraphicFramePr>
          <p:cNvPr id="20" name="Table 19">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193548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Shawsheen</a:t>
                      </a:r>
                      <a:r>
                        <a:rPr lang="en-US" sz="1100" b="1" u="none" strike="noStrike" spc="-20" baseline="0">
                          <a:solidFill>
                            <a:schemeClr val="bg1"/>
                          </a:solidFill>
                          <a:effectLst/>
                        </a:rPr>
                        <a:t> Valley Vocational Technical High School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21" name="Table 20">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9296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Salem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Building/Property Maintenance</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bl>
          </a:graphicData>
        </a:graphic>
      </p:graphicFrame>
      <p:graphicFrame>
        <p:nvGraphicFramePr>
          <p:cNvPr id="22" name="Table 21">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3822810"/>
          <a:ext cx="3566160" cy="193548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Whittier Regional Vocational</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sp>
        <p:nvSpPr>
          <p:cNvPr id="12" name="Rectangle 11">
            <a:extLst>
              <a:ext uri="{FF2B5EF4-FFF2-40B4-BE49-F238E27FC236}">
                <a16:creationId xmlns:a16="http://schemas.microsoft.com/office/drawing/2014/main" id="{AB870CAE-651D-4E31-896D-D5CD25B1D8C8}"/>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3361628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Pioneer Valley: CTI eligible C74 pathways by school (I/II)</a:t>
            </a:r>
          </a:p>
        </p:txBody>
      </p:sp>
      <p:graphicFrame>
        <p:nvGraphicFramePr>
          <p:cNvPr id="11" name="Table 10">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4325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Chicopee Comprehensive High School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graphicFrame>
        <p:nvGraphicFramePr>
          <p:cNvPr id="16" name="Table 15">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12649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Holyoke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Diesel Technology</a:t>
                      </a:r>
                    </a:p>
                  </a:txBody>
                  <a:tcPr marR="0" marT="0" marB="0" anchor="b"/>
                </a:tc>
                <a:extLst>
                  <a:ext uri="{0D108BD9-81ED-4DB2-BD59-A6C34878D82A}">
                    <a16:rowId xmlns:a16="http://schemas.microsoft.com/office/drawing/2014/main" val="37472463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bl>
          </a:graphicData>
        </a:graphic>
      </p:graphicFrame>
      <p:graphicFrame>
        <p:nvGraphicFramePr>
          <p:cNvPr id="12" name="Table 11">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Franklin County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5" name="Table 14">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4267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Gateway Regional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graphicFrame>
        <p:nvGraphicFramePr>
          <p:cNvPr id="17" name="Table 16">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3822810"/>
          <a:ext cx="3566160" cy="193548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Pathfinder Vocational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8" name="Table 17">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3822810"/>
          <a:ext cx="3566160" cy="21031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Roger L. Putnam Vocational Technical Academy</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240061260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Robotics and Automation Technology</a:t>
                      </a:r>
                    </a:p>
                  </a:txBody>
                  <a:tcPr marR="0" marT="0" marB="0" anchor="b"/>
                </a:tc>
                <a:extLst>
                  <a:ext uri="{0D108BD9-81ED-4DB2-BD59-A6C34878D82A}">
                    <a16:rowId xmlns:a16="http://schemas.microsoft.com/office/drawing/2014/main" val="388214245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Sheet Metalworking</a:t>
                      </a:r>
                    </a:p>
                  </a:txBody>
                  <a:tcPr marR="0" marT="0" marB="0" anchor="b"/>
                </a:tc>
                <a:extLst>
                  <a:ext uri="{0D108BD9-81ED-4DB2-BD59-A6C34878D82A}">
                    <a16:rowId xmlns:a16="http://schemas.microsoft.com/office/drawing/2014/main" val="1117972877"/>
                  </a:ext>
                </a:extLst>
              </a:tr>
            </a:tbl>
          </a:graphicData>
        </a:graphic>
      </p:graphicFrame>
      <p:sp>
        <p:nvSpPr>
          <p:cNvPr id="14" name="Rectangle 13">
            <a:extLst>
              <a:ext uri="{FF2B5EF4-FFF2-40B4-BE49-F238E27FC236}">
                <a16:creationId xmlns:a16="http://schemas.microsoft.com/office/drawing/2014/main" id="{71FAC1BF-72BA-4D3F-A65F-24A4BCB6C01A}"/>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2814668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884464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0" imgH="0" progId="TCLayout.ActiveDocument.1">
                  <p:embed/>
                </p:oleObj>
              </mc:Choice>
              <mc:Fallback>
                <p:oleObj name="think-cell Slide" r:id="rId18" imgW="0" imgH="0" progId="TCLayout.ActiveDocument.1">
                  <p:embed/>
                  <p:pic>
                    <p:nvPicPr>
                      <p:cNvPr id="10" name="Object 9" hidden="1"/>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p:txBody>
          <a:bodyPr vert="horz"/>
          <a:lstStyle/>
          <a:p>
            <a:r>
              <a:rPr lang="en-US">
                <a:solidFill>
                  <a:srgbClr val="FFC000"/>
                </a:solidFill>
              </a:rPr>
              <a:t>RACI</a:t>
            </a:r>
            <a:r>
              <a:rPr lang="en-US"/>
              <a:t> | Definition and description</a:t>
            </a:r>
          </a:p>
        </p:txBody>
      </p:sp>
      <p:sp>
        <p:nvSpPr>
          <p:cNvPr id="6" name="Text Placeholder 5">
            <a:extLst>
              <a:ext uri="{FF2B5EF4-FFF2-40B4-BE49-F238E27FC236}">
                <a16:creationId xmlns:a16="http://schemas.microsoft.com/office/drawing/2014/main" id="{21591210-8DF7-4BC5-840C-8611AB32B59E}"/>
              </a:ext>
            </a:extLst>
          </p:cNvPr>
          <p:cNvSpPr>
            <a:spLocks noGrp="1"/>
          </p:cNvSpPr>
          <p:nvPr>
            <p:ph type="body" sz="quarter" idx="11"/>
          </p:nvPr>
        </p:nvSpPr>
        <p:spPr/>
        <p:txBody>
          <a:bodyPr/>
          <a:lstStyle/>
          <a:p>
            <a:endParaRPr lang="en-US"/>
          </a:p>
        </p:txBody>
      </p:sp>
      <p:sp>
        <p:nvSpPr>
          <p:cNvPr id="11" name="ee4pFootnotes"/>
          <p:cNvSpPr>
            <a:spLocks noChangeArrowheads="1"/>
          </p:cNvSpPr>
          <p:nvPr/>
        </p:nvSpPr>
        <p:spPr bwMode="auto">
          <a:xfrm>
            <a:off x="630000" y="6506505"/>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cs typeface="Arial" panose="020B0604020202020204" pitchFamily="34" charset="0"/>
              </a:rPr>
              <a:t>Source: BCG analysis</a:t>
            </a:r>
          </a:p>
        </p:txBody>
      </p:sp>
      <p:sp>
        <p:nvSpPr>
          <p:cNvPr id="12" name="Rectangle 2"/>
          <p:cNvSpPr>
            <a:spLocks noChangeArrowheads="1"/>
          </p:cNvSpPr>
          <p:nvPr>
            <p:custDataLst>
              <p:tags r:id="rId4"/>
            </p:custDataLst>
          </p:nvPr>
        </p:nvSpPr>
        <p:spPr bwMode="gray">
          <a:xfrm>
            <a:off x="2829013" y="1867670"/>
            <a:ext cx="8734336" cy="246221"/>
          </a:xfrm>
          <a:prstGeom prst="rect">
            <a:avLst/>
          </a:prstGeom>
          <a:solidFill>
            <a:schemeClr val="bg1"/>
          </a:solidFill>
          <a:ln w="9525">
            <a:noFill/>
            <a:miter lim="800000"/>
          </a:ln>
          <a:effectLst/>
          <a:extLs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wrap="square" lIns="0" tIns="0" rIns="0" bIns="0" anchor="b">
            <a:noAutofit/>
          </a:bodyPr>
          <a:lstStyle/>
          <a:p>
            <a:pPr>
              <a:buSzTx/>
              <a:buFont typeface="Trebuchet MS" panose="020B0603020202020204" pitchFamily="34" charset="0"/>
              <a:buChar char="​"/>
              <a:defRPr/>
            </a:pPr>
            <a:r>
              <a:rPr lang="en-US" sz="1600">
                <a:solidFill>
                  <a:srgbClr val="00269E"/>
                </a:solidFill>
                <a:cs typeface="Arial" panose="020B0604020202020204" pitchFamily="34" charset="0"/>
              </a:rPr>
              <a:t>Description</a:t>
            </a:r>
          </a:p>
        </p:txBody>
      </p:sp>
      <p:sp>
        <p:nvSpPr>
          <p:cNvPr id="13" name="Rectangle 4"/>
          <p:cNvSpPr>
            <a:spLocks noChangeArrowheads="1"/>
          </p:cNvSpPr>
          <p:nvPr>
            <p:custDataLst>
              <p:tags r:id="rId5"/>
            </p:custDataLst>
          </p:nvPr>
        </p:nvSpPr>
        <p:spPr bwMode="gray">
          <a:xfrm>
            <a:off x="2829014" y="2208371"/>
            <a:ext cx="8734336" cy="930301"/>
          </a:xfrm>
          <a:prstGeom prst="rect">
            <a:avLst/>
          </a:prstGeom>
          <a:noFill/>
          <a:ln w="12700" algn="ctr">
            <a:noFill/>
            <a:miter lim="800000"/>
          </a:ln>
          <a:effectLst/>
          <a:extLst>
            <a:ext uri="{AF507438-7753-43E0-B8FC-AC1667EBCBE1}">
              <a14:hiddenEffects xmlns:a14="http://schemas.microsoft.com/office/drawing/2010/main">
                <a:effectLst/>
              </a14:hiddenEffects>
            </a:ext>
          </a:extLst>
        </p:spPr>
        <p:txBody>
          <a:bodyPr lIns="0" tIns="0" rIns="0" bIns="0" anchor="t" anchorCtr="0"/>
          <a:lstStyle/>
          <a:p>
            <a:pPr>
              <a:buSzTx/>
              <a:buFont typeface="Trebuchet MS" panose="020B0603020202020204" pitchFamily="34" charset="0"/>
              <a:buChar char="​"/>
              <a:defRPr/>
            </a:pPr>
            <a:r>
              <a:rPr lang="en-US" sz="1400">
                <a:solidFill>
                  <a:schemeClr val="tx1">
                    <a:lumMod val="100000"/>
                  </a:schemeClr>
                </a:solidFill>
                <a:cs typeface="Arial"/>
              </a:rPr>
              <a:t>Responsible for generating recommendation</a:t>
            </a:r>
            <a:endParaRPr lang="en-US" sz="1400">
              <a:solidFill>
                <a:schemeClr val="tx1">
                  <a:lumMod val="100000"/>
                </a:schemeClr>
              </a:solidFill>
            </a:endParaRP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cs typeface="Arial"/>
              </a:rPr>
              <a:t>Person or persons responsible for doing the work, although work can be delegated</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cs typeface="Arial"/>
              </a:rPr>
              <a:t>Coordinates with all other stakeholders involved</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cs typeface="Arial"/>
              </a:rPr>
              <a:t>Results should be reflected in the person's </a:t>
            </a:r>
            <a:r>
              <a:rPr lang="en-US" sz="1400" err="1">
                <a:solidFill>
                  <a:schemeClr val="tx1">
                    <a:lumMod val="100000"/>
                  </a:schemeClr>
                </a:solidFill>
                <a:cs typeface="Arial"/>
              </a:rPr>
              <a:t>KPIs</a:t>
            </a:r>
            <a:endParaRPr lang="en-US" sz="1400">
              <a:solidFill>
                <a:srgbClr val="000000"/>
              </a:solidFill>
              <a:cs typeface="Arial"/>
            </a:endParaRPr>
          </a:p>
        </p:txBody>
      </p:sp>
      <p:sp>
        <p:nvSpPr>
          <p:cNvPr id="14" name="AutoShape 18"/>
          <p:cNvSpPr>
            <a:spLocks noChangeArrowheads="1"/>
          </p:cNvSpPr>
          <p:nvPr>
            <p:custDataLst>
              <p:tags r:id="rId6"/>
            </p:custDataLst>
          </p:nvPr>
        </p:nvSpPr>
        <p:spPr bwMode="gray">
          <a:xfrm>
            <a:off x="630000" y="2208368"/>
            <a:ext cx="1901704" cy="930305"/>
          </a:xfrm>
          <a:prstGeom prst="rect">
            <a:avLst/>
          </a:prstGeom>
          <a:noFill/>
          <a:ln w="12700">
            <a:noFill/>
            <a:miter lim="800000"/>
          </a:ln>
          <a:effectLst/>
          <a:extLst>
            <a:ext uri="{909E8E84-426E-40DD-AFC4-6F175D3DCCD1}">
              <a14:hiddenFill xmlns:a14="http://schemas.microsoft.com/office/drawing/2010/main">
                <a:solidFill>
                  <a:srgbClr val="3CAADC"/>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14:hiddenEffects>
            </a:ext>
          </a:extLst>
        </p:spPr>
        <p:txBody>
          <a:bodyPr wrap="none" lIns="0" tIns="0" rIns="0" bIns="0" anchor="ctr"/>
          <a:lstStyle/>
          <a:p>
            <a:pPr defTabSz="529004">
              <a:buSzTx/>
              <a:buFont typeface="Trebuchet MS" panose="020B0603020202020204" pitchFamily="34" charset="0"/>
              <a:buChar char="​"/>
              <a:defRPr/>
            </a:pPr>
            <a:r>
              <a:rPr lang="en-US" sz="1600">
                <a:solidFill>
                  <a:srgbClr val="00269E"/>
                </a:solidFill>
                <a:cs typeface="Arial"/>
              </a:rPr>
              <a:t>Responsible</a:t>
            </a:r>
          </a:p>
        </p:txBody>
      </p:sp>
      <p:sp>
        <p:nvSpPr>
          <p:cNvPr id="15" name="Rectangle 6"/>
          <p:cNvSpPr>
            <a:spLocks noChangeArrowheads="1"/>
          </p:cNvSpPr>
          <p:nvPr>
            <p:custDataLst>
              <p:tags r:id="rId7"/>
            </p:custDataLst>
          </p:nvPr>
        </p:nvSpPr>
        <p:spPr bwMode="gray">
          <a:xfrm>
            <a:off x="2829014" y="3336237"/>
            <a:ext cx="8734336" cy="930301"/>
          </a:xfrm>
          <a:prstGeom prst="rect">
            <a:avLst/>
          </a:prstGeom>
          <a:noFill/>
          <a:ln w="12700" algn="ctr">
            <a:noFill/>
            <a:miter lim="800000"/>
          </a:ln>
          <a:effectLst/>
          <a:extLst>
            <a:ext uri="{AF507438-7753-43E0-B8FC-AC1667EBCBE1}">
              <a14:hiddenEffects xmlns:a14="http://schemas.microsoft.com/office/drawing/2010/main">
                <a:effectLst/>
              </a14:hiddenEffects>
            </a:ext>
          </a:extLst>
        </p:spPr>
        <p:txBody>
          <a:bodyPr lIns="0" tIns="0" rIns="0" bIns="0" anchor="t" anchorCtr="0"/>
          <a:lstStyle/>
          <a:p>
            <a:pPr>
              <a:buSzTx/>
              <a:buFont typeface="Trebuchet MS" panose="020B0603020202020204" pitchFamily="34" charset="0"/>
              <a:buChar char="​"/>
              <a:defRPr/>
            </a:pPr>
            <a:r>
              <a:rPr lang="en-US" sz="1400">
                <a:solidFill>
                  <a:schemeClr val="tx1">
                    <a:lumMod val="100000"/>
                  </a:schemeClr>
                </a:solidFill>
              </a:rPr>
              <a:t>Ultimately accountable for the success of the decision</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Person or persons must sign off or approve work before it is considered complete</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Person owns the results of the work and to whom 'R' is accountable</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Results should be strongly reflected in person's KPIs</a:t>
            </a:r>
            <a:endParaRPr lang="en-US" sz="1400">
              <a:solidFill>
                <a:schemeClr val="tx1">
                  <a:lumMod val="100000"/>
                </a:schemeClr>
              </a:solidFill>
              <a:cs typeface="Arial"/>
            </a:endParaRPr>
          </a:p>
        </p:txBody>
      </p:sp>
      <p:sp>
        <p:nvSpPr>
          <p:cNvPr id="16" name="AutoShape 19"/>
          <p:cNvSpPr>
            <a:spLocks noChangeArrowheads="1"/>
          </p:cNvSpPr>
          <p:nvPr>
            <p:custDataLst>
              <p:tags r:id="rId8"/>
            </p:custDataLst>
          </p:nvPr>
        </p:nvSpPr>
        <p:spPr bwMode="gray">
          <a:xfrm>
            <a:off x="630000" y="3336239"/>
            <a:ext cx="1901704" cy="930302"/>
          </a:xfrm>
          <a:prstGeom prst="rect">
            <a:avLst/>
          </a:prstGeom>
          <a:noFill/>
          <a:ln w="12700">
            <a:noFill/>
            <a:miter lim="800000"/>
          </a:ln>
          <a:effectLst/>
          <a:extLst>
            <a:ext uri="{909E8E84-426E-40DD-AFC4-6F175D3DCCD1}">
              <a14:hiddenFill xmlns:a14="http://schemas.microsoft.com/office/drawing/2010/main">
                <a:solidFill>
                  <a:srgbClr val="3CAADC"/>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14:hiddenEffects>
            </a:ext>
          </a:extLst>
        </p:spPr>
        <p:txBody>
          <a:bodyPr wrap="none" lIns="0" tIns="0" rIns="0" bIns="0" anchor="ctr"/>
          <a:lstStyle/>
          <a:p>
            <a:pPr defTabSz="529004">
              <a:buSzTx/>
              <a:buFont typeface="Trebuchet MS" panose="020B0603020202020204" pitchFamily="34" charset="0"/>
              <a:buChar char="​"/>
              <a:defRPr/>
            </a:pPr>
            <a:r>
              <a:rPr lang="en-US" sz="1600">
                <a:solidFill>
                  <a:srgbClr val="00269E"/>
                </a:solidFill>
                <a:cs typeface="Arial"/>
              </a:rPr>
              <a:t>Accountable</a:t>
            </a:r>
          </a:p>
        </p:txBody>
      </p:sp>
      <p:sp>
        <p:nvSpPr>
          <p:cNvPr id="17" name="Rectangle 8"/>
          <p:cNvSpPr>
            <a:spLocks noChangeArrowheads="1"/>
          </p:cNvSpPr>
          <p:nvPr>
            <p:custDataLst>
              <p:tags r:id="rId9"/>
            </p:custDataLst>
          </p:nvPr>
        </p:nvSpPr>
        <p:spPr bwMode="gray">
          <a:xfrm>
            <a:off x="2829013" y="4464103"/>
            <a:ext cx="8734337" cy="930301"/>
          </a:xfrm>
          <a:prstGeom prst="rect">
            <a:avLst/>
          </a:prstGeom>
          <a:noFill/>
          <a:ln w="12700" algn="ctr">
            <a:noFill/>
            <a:miter lim="800000"/>
          </a:ln>
          <a:effectLst/>
          <a:extLst>
            <a:ext uri="{AF507438-7753-43E0-B8FC-AC1667EBCBE1}">
              <a14:hiddenEffects xmlns:a14="http://schemas.microsoft.com/office/drawing/2010/main">
                <a:effectLst/>
              </a14:hiddenEffects>
            </a:ext>
          </a:extLst>
        </p:spPr>
        <p:txBody>
          <a:bodyPr lIns="0" tIns="0" rIns="0" bIns="0" anchor="t" anchorCtr="0"/>
          <a:lstStyle/>
          <a:p>
            <a:pPr>
              <a:buSzTx/>
              <a:buFont typeface="Trebuchet MS" panose="020B0603020202020204" pitchFamily="34" charset="0"/>
              <a:buChar char="​"/>
            </a:pPr>
            <a:r>
              <a:rPr lang="en-US" sz="1400">
                <a:solidFill>
                  <a:schemeClr val="tx1">
                    <a:lumMod val="100000"/>
                  </a:schemeClr>
                </a:solidFill>
              </a:rPr>
              <a:t>Consults with "R" and "A"</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Person, whose active input is mandatory to complete the task</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Provide information or perspectives to inform recommendation/approval</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Typically doesn't have a veto right, but can escalate issues to "A"</a:t>
            </a:r>
          </a:p>
        </p:txBody>
      </p:sp>
      <p:sp>
        <p:nvSpPr>
          <p:cNvPr id="18" name="AutoShape 20"/>
          <p:cNvSpPr>
            <a:spLocks noChangeArrowheads="1"/>
          </p:cNvSpPr>
          <p:nvPr>
            <p:custDataLst>
              <p:tags r:id="rId10"/>
            </p:custDataLst>
          </p:nvPr>
        </p:nvSpPr>
        <p:spPr bwMode="gray">
          <a:xfrm>
            <a:off x="630000" y="4464106"/>
            <a:ext cx="1901704" cy="930302"/>
          </a:xfrm>
          <a:prstGeom prst="rect">
            <a:avLst/>
          </a:prstGeom>
          <a:noFill/>
          <a:ln w="12700">
            <a:noFill/>
            <a:miter lim="800000"/>
          </a:ln>
          <a:effectLst/>
          <a:extLst>
            <a:ext uri="{909E8E84-426E-40DD-AFC4-6F175D3DCCD1}">
              <a14:hiddenFill xmlns:a14="http://schemas.microsoft.com/office/drawing/2010/main">
                <a:solidFill>
                  <a:srgbClr val="3CAADC"/>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14:hiddenEffects>
            </a:ext>
          </a:extLst>
        </p:spPr>
        <p:txBody>
          <a:bodyPr wrap="none" lIns="0" tIns="0" rIns="0" bIns="0" anchor="ctr"/>
          <a:lstStyle/>
          <a:p>
            <a:pPr defTabSz="529004">
              <a:buSzTx/>
              <a:buFont typeface="Trebuchet MS" panose="020B0603020202020204" pitchFamily="34" charset="0"/>
              <a:buChar char="​"/>
              <a:defRPr/>
            </a:pPr>
            <a:r>
              <a:rPr lang="en-US" sz="1600">
                <a:solidFill>
                  <a:srgbClr val="00269E"/>
                </a:solidFill>
                <a:cs typeface="Arial"/>
              </a:rPr>
              <a:t>Consulted</a:t>
            </a:r>
          </a:p>
        </p:txBody>
      </p:sp>
      <p:sp>
        <p:nvSpPr>
          <p:cNvPr id="19" name="Rectangle 10"/>
          <p:cNvSpPr>
            <a:spLocks noChangeArrowheads="1"/>
          </p:cNvSpPr>
          <p:nvPr>
            <p:custDataLst>
              <p:tags r:id="rId11"/>
            </p:custDataLst>
          </p:nvPr>
        </p:nvSpPr>
        <p:spPr bwMode="gray">
          <a:xfrm>
            <a:off x="2801090" y="5591969"/>
            <a:ext cx="8762260" cy="930301"/>
          </a:xfrm>
          <a:prstGeom prst="rect">
            <a:avLst/>
          </a:prstGeom>
          <a:noFill/>
          <a:ln w="12700" algn="ctr">
            <a:noFill/>
            <a:miter lim="800000"/>
          </a:ln>
          <a:effectLst/>
          <a:extLst>
            <a:ext uri="{AF507438-7753-43E0-B8FC-AC1667EBCBE1}">
              <a14:hiddenEffects xmlns:a14="http://schemas.microsoft.com/office/drawing/2010/main">
                <a:effectLst/>
              </a14:hiddenEffects>
            </a:ext>
          </a:extLst>
        </p:spPr>
        <p:txBody>
          <a:bodyPr lIns="0" tIns="0" rIns="0" bIns="0" anchor="t" anchorCtr="0"/>
          <a:lstStyle/>
          <a:p>
            <a:pPr>
              <a:buSzTx/>
              <a:buFont typeface="Trebuchet MS" panose="020B0603020202020204" pitchFamily="34" charset="0"/>
              <a:buChar char="​"/>
            </a:pPr>
            <a:r>
              <a:rPr lang="en-US" sz="1400">
                <a:solidFill>
                  <a:schemeClr val="tx1">
                    <a:lumMod val="100000"/>
                  </a:schemeClr>
                </a:solidFill>
              </a:rPr>
              <a:t>Informed after approval</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Person, who's invited or issued a copy of the work and to whom 'A' or 'R' communicates updates</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Person is allowed to provide feedback, but typically a one-way communication</a:t>
            </a:r>
          </a:p>
          <a:p>
            <a:pPr marL="324000" lvl="1" indent="-216000">
              <a:buClr>
                <a:schemeClr val="tx2">
                  <a:lumMod val="100000"/>
                </a:schemeClr>
              </a:buClr>
              <a:buSzTx/>
              <a:buFont typeface="Trebuchet MS" panose="020B0603020202020204" pitchFamily="34" charset="0"/>
              <a:buChar char="•"/>
              <a:defRPr/>
            </a:pPr>
            <a:r>
              <a:rPr lang="en-US" sz="1400">
                <a:solidFill>
                  <a:schemeClr val="tx1">
                    <a:lumMod val="100000"/>
                  </a:schemeClr>
                </a:solidFill>
              </a:rPr>
              <a:t>Must be notified of results, but not consulted</a:t>
            </a:r>
          </a:p>
        </p:txBody>
      </p:sp>
      <p:sp>
        <p:nvSpPr>
          <p:cNvPr id="20" name="AutoShape 21"/>
          <p:cNvSpPr>
            <a:spLocks noChangeArrowheads="1"/>
          </p:cNvSpPr>
          <p:nvPr>
            <p:custDataLst>
              <p:tags r:id="rId12"/>
            </p:custDataLst>
          </p:nvPr>
        </p:nvSpPr>
        <p:spPr bwMode="gray">
          <a:xfrm>
            <a:off x="630000" y="5591971"/>
            <a:ext cx="1901704" cy="930302"/>
          </a:xfrm>
          <a:prstGeom prst="rect">
            <a:avLst/>
          </a:prstGeom>
          <a:noFill/>
          <a:ln w="12700">
            <a:noFill/>
            <a:miter lim="800000"/>
          </a:ln>
          <a:effectLst/>
          <a:extLst>
            <a:ext uri="{909E8E84-426E-40DD-AFC4-6F175D3DCCD1}">
              <a14:hiddenFill xmlns:a14="http://schemas.microsoft.com/office/drawing/2010/main">
                <a:solidFill>
                  <a:srgbClr val="3CAADC"/>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14:hiddenEffects>
            </a:ext>
          </a:extLst>
        </p:spPr>
        <p:txBody>
          <a:bodyPr wrap="none" lIns="0" tIns="0" rIns="0" bIns="0" anchor="ctr"/>
          <a:lstStyle/>
          <a:p>
            <a:pPr defTabSz="529004">
              <a:buSzTx/>
              <a:buFont typeface="Trebuchet MS" panose="020B0603020202020204" pitchFamily="34" charset="0"/>
              <a:buChar char="​"/>
              <a:defRPr/>
            </a:pPr>
            <a:r>
              <a:rPr lang="en-US" sz="1600">
                <a:solidFill>
                  <a:srgbClr val="00269E"/>
                </a:solidFill>
                <a:cs typeface="Arial"/>
              </a:rPr>
              <a:t>Informed</a:t>
            </a:r>
          </a:p>
        </p:txBody>
      </p:sp>
      <p:cxnSp>
        <p:nvCxnSpPr>
          <p:cNvPr id="24" name="Straight Connector 23"/>
          <p:cNvCxnSpPr/>
          <p:nvPr/>
        </p:nvCxnSpPr>
        <p:spPr>
          <a:xfrm>
            <a:off x="630000" y="3237455"/>
            <a:ext cx="10933350"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0000" y="4365321"/>
            <a:ext cx="10933350"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0000" y="5493187"/>
            <a:ext cx="10933350"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1" name="NavigationTriangle">
            <a:extLst>
              <a:ext uri="{FF2B5EF4-FFF2-40B4-BE49-F238E27FC236}">
                <a16:creationId xmlns:a16="http://schemas.microsoft.com/office/drawing/2014/main" id="{03204863-0A1D-43CD-9F5C-6FB51256380F}"/>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22" name="NavigationIcon">
            <a:extLst>
              <a:ext uri="{FF2B5EF4-FFF2-40B4-BE49-F238E27FC236}">
                <a16:creationId xmlns:a16="http://schemas.microsoft.com/office/drawing/2014/main" id="{4A7D7CBE-E03E-46A2-8787-15D49C6C6775}"/>
              </a:ext>
            </a:extLst>
          </p:cNvPr>
          <p:cNvSpPr>
            <a:spLocks noChangeAspect="1" noChangeArrowheads="1"/>
          </p:cNvSpPr>
          <p:nvPr>
            <p:custDataLst>
              <p:tags r:id="rId13"/>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1</a:t>
            </a:r>
          </a:p>
        </p:txBody>
      </p:sp>
      <p:sp>
        <p:nvSpPr>
          <p:cNvPr id="23" name="Textfeld 1">
            <a:extLst>
              <a:ext uri="{FF2B5EF4-FFF2-40B4-BE49-F238E27FC236}">
                <a16:creationId xmlns:a16="http://schemas.microsoft.com/office/drawing/2014/main" id="{0EAE9E32-3BF8-4B70-BADD-151DD3B6E074}"/>
              </a:ext>
            </a:extLst>
          </p:cNvPr>
          <p:cNvSpPr txBox="1"/>
          <p:nvPr>
            <p:custDataLst>
              <p:tags r:id="rId14"/>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
        <p:nvSpPr>
          <p:cNvPr id="28" name="Rectangle 4">
            <a:extLst>
              <a:ext uri="{FF2B5EF4-FFF2-40B4-BE49-F238E27FC236}">
                <a16:creationId xmlns:a16="http://schemas.microsoft.com/office/drawing/2014/main" id="{BF0D223C-711D-452A-BA23-EFB8DD0A064A}"/>
              </a:ext>
            </a:extLst>
          </p:cNvPr>
          <p:cNvSpPr>
            <a:spLocks noChangeArrowheads="1"/>
          </p:cNvSpPr>
          <p:nvPr>
            <p:custDataLst>
              <p:tags r:id="rId15"/>
            </p:custDataLst>
          </p:nvPr>
        </p:nvSpPr>
        <p:spPr bwMode="gray">
          <a:xfrm>
            <a:off x="622380" y="1251182"/>
            <a:ext cx="10940970" cy="433993"/>
          </a:xfrm>
          <a:prstGeom prst="rect">
            <a:avLst/>
          </a:prstGeom>
          <a:noFill/>
          <a:ln w="12700" cap="flat" cmpd="sng" algn="ctr">
            <a:solidFill>
              <a:srgbClr val="00269E"/>
            </a:solidFill>
            <a:prstDash val="sysDot"/>
            <a:miter lim="800000"/>
            <a:headEnd type="none" w="med" len="med"/>
            <a:tailEnd type="none" w="med" len="med"/>
          </a:ln>
          <a:effectLst/>
          <a:extLst>
            <a:ext uri="{AF507438-7753-43E0-B8FC-AC1667EBCBE1}">
              <a14:hiddenEffects xmlns:a14="http://schemas.microsoft.com/office/drawing/2010/main">
                <a:effectLst/>
              </a14:hiddenEffects>
            </a:ext>
          </a:extLst>
        </p:spPr>
        <p:txBody>
          <a:bodyPr lIns="0" tIns="0" rIns="0" bIns="0" anchor="ctr" anchorCtr="0"/>
          <a:lstStyle/>
          <a:p>
            <a:pPr algn="ctr">
              <a:buSzTx/>
              <a:buFont typeface="Trebuchet MS" panose="020B0603020202020204" pitchFamily="34" charset="0"/>
              <a:buChar char="​"/>
              <a:defRPr/>
            </a:pPr>
            <a:r>
              <a:rPr lang="en-US" sz="1600" i="1">
                <a:solidFill>
                  <a:srgbClr val="00269E"/>
                </a:solidFill>
                <a:cs typeface="Arial"/>
              </a:rPr>
              <a:t>The RACI framework defines and assigns the responsibility and roles of important tasks to key players</a:t>
            </a:r>
          </a:p>
        </p:txBody>
      </p:sp>
    </p:spTree>
    <p:custDataLst>
      <p:tags r:id="rId1"/>
    </p:custDataLst>
    <p:extLst>
      <p:ext uri="{BB962C8B-B14F-4D97-AF65-F5344CB8AC3E}">
        <p14:creationId xmlns:p14="http://schemas.microsoft.com/office/powerpoint/2010/main" val="4197718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Pioneer Valley: CTI eligible C74 pathways by school (II/II)</a:t>
            </a:r>
          </a:p>
        </p:txBody>
      </p:sp>
      <p:graphicFrame>
        <p:nvGraphicFramePr>
          <p:cNvPr id="13" name="Table 12">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60020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Smith Vocational and Agricultural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4" name="Table 13">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5943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South Hadley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bl>
          </a:graphicData>
        </a:graphic>
      </p:graphicFrame>
      <p:graphicFrame>
        <p:nvGraphicFramePr>
          <p:cNvPr id="19" name="Table 18">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160020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Westfield Technical Academy</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3882142455"/>
                  </a:ext>
                </a:extLst>
              </a:tr>
            </a:tbl>
          </a:graphicData>
        </a:graphic>
      </p:graphicFrame>
      <p:sp>
        <p:nvSpPr>
          <p:cNvPr id="10" name="Rectangle 9">
            <a:extLst>
              <a:ext uri="{FF2B5EF4-FFF2-40B4-BE49-F238E27FC236}">
                <a16:creationId xmlns:a16="http://schemas.microsoft.com/office/drawing/2014/main" id="{3228480C-2BE7-4798-B2F6-1693659C5AA8}"/>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1825708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Southeast: CTI eligible C74 pathways by school (I/III)</a:t>
            </a:r>
          </a:p>
        </p:txBody>
      </p:sp>
      <p:graphicFrame>
        <p:nvGraphicFramePr>
          <p:cNvPr id="10" name="Table 9">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12649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Attleboro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465670298"/>
                  </a:ext>
                </a:extLst>
              </a:tr>
            </a:tbl>
          </a:graphicData>
        </a:graphic>
      </p:graphicFrame>
      <p:graphicFrame>
        <p:nvGraphicFramePr>
          <p:cNvPr id="11" name="Table 10">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5943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B M C Durfee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Construction Craft Laborer</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1984787015"/>
                  </a:ext>
                </a:extLst>
              </a:tr>
            </a:tbl>
          </a:graphicData>
        </a:graphic>
      </p:graphicFrame>
      <p:graphicFrame>
        <p:nvGraphicFramePr>
          <p:cNvPr id="12" name="Table 11">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4267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Bristol County Agricultural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a:solidFill>
                            <a:srgbClr val="000000"/>
                          </a:solidFill>
                          <a:effectLst/>
                        </a:rPr>
                        <a:t>Horticulture</a:t>
                      </a:r>
                    </a:p>
                  </a:txBody>
                  <a:tcPr marR="0" marT="0" marB="0" anchor="b"/>
                </a:tc>
                <a:extLst>
                  <a:ext uri="{0D108BD9-81ED-4DB2-BD59-A6C34878D82A}">
                    <a16:rowId xmlns:a16="http://schemas.microsoft.com/office/drawing/2014/main" val="988409611"/>
                  </a:ext>
                </a:extLst>
              </a:tr>
            </a:tbl>
          </a:graphicData>
        </a:graphic>
      </p:graphicFrame>
      <p:graphicFrame>
        <p:nvGraphicFramePr>
          <p:cNvPr id="15" name="Table 14">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3822810"/>
          <a:ext cx="3566160" cy="5943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Brockton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4154322725"/>
                  </a:ext>
                </a:extLst>
              </a:tr>
            </a:tbl>
          </a:graphicData>
        </a:graphic>
      </p:graphicFrame>
      <p:graphicFrame>
        <p:nvGraphicFramePr>
          <p:cNvPr id="16" name="Table 15">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21031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Bristol-Plymouth Vocational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54208703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254687536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Biotechnology</a:t>
                      </a:r>
                    </a:p>
                  </a:txBody>
                  <a:tcPr marR="0" marT="0" marB="0" anchor="b"/>
                </a:tc>
                <a:extLst>
                  <a:ext uri="{0D108BD9-81ED-4DB2-BD59-A6C34878D82A}">
                    <a16:rowId xmlns:a16="http://schemas.microsoft.com/office/drawing/2014/main" val="24524884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214246446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520314656"/>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Robotics and Automation Technology</a:t>
                      </a:r>
                    </a:p>
                  </a:txBody>
                  <a:tcPr marR="0" marT="0" marB="0" anchor="b"/>
                </a:tc>
                <a:extLst>
                  <a:ext uri="{0D108BD9-81ED-4DB2-BD59-A6C34878D82A}">
                    <a16:rowId xmlns:a16="http://schemas.microsoft.com/office/drawing/2014/main" val="3552169718"/>
                  </a:ext>
                </a:extLst>
              </a:tr>
            </a:tbl>
          </a:graphicData>
        </a:graphic>
      </p:graphicFrame>
      <p:graphicFrame>
        <p:nvGraphicFramePr>
          <p:cNvPr id="20" name="Table 19">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3822810"/>
          <a:ext cx="3566160" cy="76200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Dighton-Rehoboth Regional High School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bl>
          </a:graphicData>
        </a:graphic>
      </p:graphicFrame>
      <p:sp>
        <p:nvSpPr>
          <p:cNvPr id="17" name="Rectangle 16">
            <a:extLst>
              <a:ext uri="{FF2B5EF4-FFF2-40B4-BE49-F238E27FC236}">
                <a16:creationId xmlns:a16="http://schemas.microsoft.com/office/drawing/2014/main" id="{ED4C7CEE-2207-4B71-BC01-48E96EF504BD}"/>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1742323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Southeast: CTI eligible C74 pathways by school (II/III)</a:t>
            </a:r>
          </a:p>
        </p:txBody>
      </p:sp>
      <p:graphicFrame>
        <p:nvGraphicFramePr>
          <p:cNvPr id="17" name="Table 16">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109728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Plymouth South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8" name="Table 17">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66160" cy="21031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Diman Regional Vocational Technical High</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Building/Property Maintenance</a:t>
                      </a:r>
                    </a:p>
                  </a:txBody>
                  <a:tcPr marR="0" marT="0" marB="0" anchor="b"/>
                </a:tc>
                <a:extLst>
                  <a:ext uri="{0D108BD9-81ED-4DB2-BD59-A6C34878D82A}">
                    <a16:rowId xmlns:a16="http://schemas.microsoft.com/office/drawing/2014/main" val="400292646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3" name="Table 12">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21031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Gr New Bedford Vocational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Diesel Technology</a:t>
                      </a:r>
                    </a:p>
                  </a:txBody>
                  <a:tcPr marR="0" marT="0" marB="0" anchor="b"/>
                </a:tc>
                <a:extLst>
                  <a:ext uri="{0D108BD9-81ED-4DB2-BD59-A6C34878D82A}">
                    <a16:rowId xmlns:a16="http://schemas.microsoft.com/office/drawing/2014/main" val="78423140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Marine Service Technology</a:t>
                      </a:r>
                    </a:p>
                  </a:txBody>
                  <a:tcPr marR="0" marT="0" marB="0" anchor="b"/>
                </a:tc>
                <a:extLst>
                  <a:ext uri="{0D108BD9-81ED-4DB2-BD59-A6C34878D82A}">
                    <a16:rowId xmlns:a16="http://schemas.microsoft.com/office/drawing/2014/main" val="147988714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4" name="Table 13">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143256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Old Colony Regional Vocational Technical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graphicFrame>
        <p:nvGraphicFramePr>
          <p:cNvPr id="19" name="Table 18">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3822810"/>
          <a:ext cx="3566160" cy="12649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Quincy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21" name="Table 20">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3822810"/>
          <a:ext cx="3566160" cy="109728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Silver Lake Regional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sp>
        <p:nvSpPr>
          <p:cNvPr id="12" name="Rectangle 11">
            <a:extLst>
              <a:ext uri="{FF2B5EF4-FFF2-40B4-BE49-F238E27FC236}">
                <a16:creationId xmlns:a16="http://schemas.microsoft.com/office/drawing/2014/main" id="{EAE994DB-120A-45A6-B437-05A693B66210}"/>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2354454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Southeast: CTI eligible C74 pathways by school (III/III)</a:t>
            </a:r>
          </a:p>
        </p:txBody>
      </p:sp>
      <p:graphicFrame>
        <p:nvGraphicFramePr>
          <p:cNvPr id="15" name="Table 14">
            <a:extLst>
              <a:ext uri="{FF2B5EF4-FFF2-40B4-BE49-F238E27FC236}">
                <a16:creationId xmlns:a16="http://schemas.microsoft.com/office/drawing/2014/main" id="{52F606D2-3CC6-45A6-B5A5-228FDFDFF3A9}"/>
              </a:ext>
            </a:extLst>
          </p:cNvPr>
          <p:cNvGraphicFramePr>
            <a:graphicFrameLocks noGrp="1"/>
          </p:cNvGraphicFramePr>
          <p:nvPr/>
        </p:nvGraphicFramePr>
        <p:xfrm>
          <a:off x="7997189" y="1469463"/>
          <a:ext cx="3566160" cy="42672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Taunton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bl>
          </a:graphicData>
        </a:graphic>
      </p:graphicFrame>
      <p:graphicFrame>
        <p:nvGraphicFramePr>
          <p:cNvPr id="11" name="Table 10">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1469463"/>
          <a:ext cx="3570923" cy="1767840"/>
        </p:xfrm>
        <a:graphic>
          <a:graphicData uri="http://schemas.openxmlformats.org/drawingml/2006/table">
            <a:tbl>
              <a:tblPr>
                <a:tableStyleId>{2D5ABB26-0587-4C30-8999-92F81FD0307C}</a:tableStyleId>
              </a:tblPr>
              <a:tblGrid>
                <a:gridCol w="3570923">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South Shore Vocational Technical High</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Electronics</a:t>
                      </a:r>
                    </a:p>
                  </a:txBody>
                  <a:tcPr marR="0" marT="0" marB="0" anchor="b"/>
                </a:tc>
                <a:extLst>
                  <a:ext uri="{0D108BD9-81ED-4DB2-BD59-A6C34878D82A}">
                    <a16:rowId xmlns:a16="http://schemas.microsoft.com/office/drawing/2014/main" val="260060893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Horticulture</a:t>
                      </a:r>
                    </a:p>
                  </a:txBody>
                  <a:tcPr marR="0" marT="0" marB="0" anchor="b"/>
                </a:tc>
                <a:extLst>
                  <a:ext uri="{0D108BD9-81ED-4DB2-BD59-A6C34878D82A}">
                    <a16:rowId xmlns:a16="http://schemas.microsoft.com/office/drawing/2014/main" val="1054736709"/>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graphicFrame>
        <p:nvGraphicFramePr>
          <p:cNvPr id="12" name="Table 11">
            <a:extLst>
              <a:ext uri="{FF2B5EF4-FFF2-40B4-BE49-F238E27FC236}">
                <a16:creationId xmlns:a16="http://schemas.microsoft.com/office/drawing/2014/main" id="{52F606D2-3CC6-45A6-B5A5-228FDFDFF3A9}"/>
              </a:ext>
            </a:extLst>
          </p:cNvPr>
          <p:cNvGraphicFramePr>
            <a:graphicFrameLocks noGrp="1"/>
          </p:cNvGraphicFramePr>
          <p:nvPr/>
        </p:nvGraphicFramePr>
        <p:xfrm>
          <a:off x="4222432" y="1469463"/>
          <a:ext cx="3566160" cy="17678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Southeastern Regional Vocational Technical</a:t>
                      </a:r>
                    </a:p>
                  </a:txBody>
                  <a:tcPr marL="45720" marR="45720" anchor="b">
                    <a:solidFill>
                      <a:srgbClr val="99CCFF"/>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Advanced Manufacturing Technology</a:t>
                      </a:r>
                    </a:p>
                  </a:txBody>
                  <a:tcPr marR="0" marT="0" marB="0" anchor="b"/>
                </a:tc>
                <a:extLst>
                  <a:ext uri="{0D108BD9-81ED-4DB2-BD59-A6C34878D82A}">
                    <a16:rowId xmlns:a16="http://schemas.microsoft.com/office/drawing/2014/main" val="9884096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Collision Repair and Refinishing</a:t>
                      </a:r>
                    </a:p>
                  </a:txBody>
                  <a:tcPr marR="0" marT="0" marB="0" anchor="b"/>
                </a:tc>
                <a:extLst>
                  <a:ext uri="{0D108BD9-81ED-4DB2-BD59-A6C34878D82A}">
                    <a16:rowId xmlns:a16="http://schemas.microsoft.com/office/drawing/2014/main" val="1984787015"/>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Electricity</a:t>
                      </a:r>
                    </a:p>
                  </a:txBody>
                  <a:tcPr marR="0" marT="0" marB="0" anchor="b"/>
                </a:tc>
                <a:extLst>
                  <a:ext uri="{0D108BD9-81ED-4DB2-BD59-A6C34878D82A}">
                    <a16:rowId xmlns:a16="http://schemas.microsoft.com/office/drawing/2014/main" val="3610221282"/>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spc="-30" baseline="0">
                          <a:solidFill>
                            <a:srgbClr val="000000"/>
                          </a:solidFill>
                          <a:effectLst/>
                        </a:rPr>
                        <a:t>Heating—Ventilation—Air Conditioning—Refrigeration</a:t>
                      </a:r>
                      <a:endParaRPr lang="en-US" sz="1100" b="0" i="0" u="none" strike="noStrike" spc="-30" baseline="0">
                        <a:solidFill>
                          <a:srgbClr val="000000"/>
                        </a:solidFill>
                        <a:effectLst/>
                        <a:latin typeface="Calibri" panose="020F0502020204030204" pitchFamily="34" charset="0"/>
                      </a:endParaRPr>
                    </a:p>
                  </a:txBody>
                  <a:tcPr marR="0" marT="0" marB="0" anchor="b"/>
                </a:tc>
                <a:extLst>
                  <a:ext uri="{0D108BD9-81ED-4DB2-BD59-A6C34878D82A}">
                    <a16:rowId xmlns:a16="http://schemas.microsoft.com/office/drawing/2014/main" val="3646405813"/>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Plumbing</a:t>
                      </a:r>
                    </a:p>
                  </a:txBody>
                  <a:tcPr marR="0" marT="0" marB="0" anchor="b"/>
                </a:tc>
                <a:extLst>
                  <a:ext uri="{0D108BD9-81ED-4DB2-BD59-A6C34878D82A}">
                    <a16:rowId xmlns:a16="http://schemas.microsoft.com/office/drawing/2014/main" val="3882142455"/>
                  </a:ext>
                </a:extLst>
              </a:tr>
            </a:tbl>
          </a:graphicData>
        </a:graphic>
      </p:graphicFrame>
      <p:graphicFrame>
        <p:nvGraphicFramePr>
          <p:cNvPr id="16" name="Table 15">
            <a:extLst>
              <a:ext uri="{FF2B5EF4-FFF2-40B4-BE49-F238E27FC236}">
                <a16:creationId xmlns:a16="http://schemas.microsoft.com/office/drawing/2014/main" id="{52F606D2-3CC6-45A6-B5A5-228FDFDFF3A9}"/>
              </a:ext>
            </a:extLst>
          </p:cNvPr>
          <p:cNvGraphicFramePr>
            <a:graphicFrameLocks noGrp="1"/>
          </p:cNvGraphicFramePr>
          <p:nvPr/>
        </p:nvGraphicFramePr>
        <p:xfrm>
          <a:off x="447675" y="3822810"/>
          <a:ext cx="3566160" cy="929640"/>
        </p:xfrm>
        <a:graphic>
          <a:graphicData uri="http://schemas.openxmlformats.org/drawingml/2006/table">
            <a:tbl>
              <a:tblPr>
                <a:tableStyleId>{2D5ABB26-0587-4C30-8999-92F81FD0307C}</a:tableStyleId>
              </a:tblPr>
              <a:tblGrid>
                <a:gridCol w="3566160">
                  <a:extLst>
                    <a:ext uri="{9D8B030D-6E8A-4147-A177-3AD203B41FA5}">
                      <a16:colId xmlns:a16="http://schemas.microsoft.com/office/drawing/2014/main" val="2502150119"/>
                    </a:ext>
                  </a:extLst>
                </a:gridCol>
              </a:tblGrid>
              <a:tr h="0">
                <a:tc>
                  <a:txBody>
                    <a:bodyPr/>
                    <a:lstStyle/>
                    <a:p>
                      <a:pPr algn="l" fontAlgn="b"/>
                      <a:r>
                        <a:rPr lang="en-US" sz="1100" b="1" u="none" strike="noStrike">
                          <a:solidFill>
                            <a:schemeClr val="bg1"/>
                          </a:solidFill>
                          <a:effectLst/>
                        </a:rPr>
                        <a:t>Weymouth High School</a:t>
                      </a:r>
                    </a:p>
                  </a:txBody>
                  <a:tcPr marL="45720" marR="45720" anchor="b">
                    <a:solidFill>
                      <a:srgbClr val="00269E"/>
                    </a:solidFill>
                  </a:tcPr>
                </a:tc>
                <a:extLst>
                  <a:ext uri="{0D108BD9-81ED-4DB2-BD59-A6C34878D82A}">
                    <a16:rowId xmlns:a16="http://schemas.microsoft.com/office/drawing/2014/main" val="2866556411"/>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Automotive Technology</a:t>
                      </a:r>
                    </a:p>
                  </a:txBody>
                  <a:tcPr marR="0" marT="0" marB="0" anchor="b"/>
                </a:tc>
                <a:extLst>
                  <a:ext uri="{0D108BD9-81ED-4DB2-BD59-A6C34878D82A}">
                    <a16:rowId xmlns:a16="http://schemas.microsoft.com/office/drawing/2014/main" val="169228704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Carpentry</a:t>
                      </a:r>
                    </a:p>
                  </a:txBody>
                  <a:tcPr marR="0" marT="0" marB="0" anchor="b"/>
                </a:tc>
                <a:extLst>
                  <a:ext uri="{0D108BD9-81ED-4DB2-BD59-A6C34878D82A}">
                    <a16:rowId xmlns:a16="http://schemas.microsoft.com/office/drawing/2014/main" val="3729570130"/>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Culinary Arts</a:t>
                      </a:r>
                    </a:p>
                  </a:txBody>
                  <a:tcPr marR="0" marT="0" marB="0" anchor="b"/>
                </a:tc>
                <a:extLst>
                  <a:ext uri="{0D108BD9-81ED-4DB2-BD59-A6C34878D82A}">
                    <a16:rowId xmlns:a16="http://schemas.microsoft.com/office/drawing/2014/main" val="465670298"/>
                  </a:ext>
                </a:extLst>
              </a:tr>
              <a:tr h="91440">
                <a:tc>
                  <a:txBody>
                    <a:bodyPr/>
                    <a:lstStyle/>
                    <a:p>
                      <a:pPr marL="297000" lvl="1" indent="-198000" algn="l" defTabSz="914400" rtl="0" eaLnBrk="1" fontAlgn="b" latinLnBrk="0" hangingPunct="1">
                        <a:buClr>
                          <a:srgbClr val="00269E"/>
                        </a:buClr>
                        <a:buFont typeface="Trebuchet MS" panose="020B0603020202020204" pitchFamily="34" charset="0"/>
                        <a:buChar char="•"/>
                      </a:pPr>
                      <a:r>
                        <a:rPr lang="en-US" sz="1100" u="none" strike="noStrike" kern="1200">
                          <a:solidFill>
                            <a:srgbClr val="000000"/>
                          </a:solidFill>
                          <a:effectLst/>
                          <a:latin typeface="+mn-lt"/>
                          <a:ea typeface="+mn-ea"/>
                          <a:cs typeface="+mn-cs"/>
                        </a:rPr>
                        <a:t>Metal Fabrication and Joining Technologies</a:t>
                      </a:r>
                    </a:p>
                  </a:txBody>
                  <a:tcPr marR="0" marT="0" marB="0" anchor="b"/>
                </a:tc>
                <a:extLst>
                  <a:ext uri="{0D108BD9-81ED-4DB2-BD59-A6C34878D82A}">
                    <a16:rowId xmlns:a16="http://schemas.microsoft.com/office/drawing/2014/main" val="4060515964"/>
                  </a:ext>
                </a:extLst>
              </a:tr>
            </a:tbl>
          </a:graphicData>
        </a:graphic>
      </p:graphicFrame>
      <p:sp>
        <p:nvSpPr>
          <p:cNvPr id="13" name="Rectangle 12">
            <a:extLst>
              <a:ext uri="{FF2B5EF4-FFF2-40B4-BE49-F238E27FC236}">
                <a16:creationId xmlns:a16="http://schemas.microsoft.com/office/drawing/2014/main" id="{94B9486B-7CCF-4DC0-88EF-549F366C02F8}"/>
              </a:ext>
            </a:extLst>
          </p:cNvPr>
          <p:cNvSpPr/>
          <p:nvPr/>
        </p:nvSpPr>
        <p:spPr>
          <a:xfrm>
            <a:off x="7997190" y="6082744"/>
            <a:ext cx="3566160" cy="241856"/>
          </a:xfrm>
          <a:prstGeom prst="rect">
            <a:avLst/>
          </a:prstGeom>
          <a:solidFill>
            <a:srgbClr val="99CCFF"/>
          </a:solidFill>
          <a:ln w="9525" cap="rnd" cmpd="sng" algn="ctr">
            <a:solidFill>
              <a:srgbClr val="99CC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i="1">
                <a:solidFill>
                  <a:srgbClr val="FFFFFF"/>
                </a:solidFill>
              </a:rPr>
              <a:t>School with existing CTI programs / applications</a:t>
            </a:r>
          </a:p>
        </p:txBody>
      </p:sp>
    </p:spTree>
    <p:extLst>
      <p:ext uri="{BB962C8B-B14F-4D97-AF65-F5344CB8AC3E}">
        <p14:creationId xmlns:p14="http://schemas.microsoft.com/office/powerpoint/2010/main" val="382937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462687" y="703877"/>
            <a:ext cx="10258425" cy="276999"/>
          </a:xfrm>
        </p:spPr>
        <p:txBody>
          <a:bodyPr vert="horz"/>
          <a:lstStyle/>
          <a:p>
            <a:r>
              <a:rPr lang="en-US" sz="2000"/>
              <a:t>12 schools currently engaged in CTI adult education training across 16 occupations </a:t>
            </a:r>
          </a:p>
        </p:txBody>
      </p:sp>
      <p:pic>
        <p:nvPicPr>
          <p:cNvPr id="10"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1802CD9E-2A5C-411F-8BEE-B7F9FDA46292}"/>
              </a:ext>
            </a:extLst>
          </p:cNvPr>
          <p:cNvGraphicFramePr>
            <a:graphicFrameLocks noGrp="1"/>
          </p:cNvGraphicFramePr>
          <p:nvPr/>
        </p:nvGraphicFramePr>
        <p:xfrm>
          <a:off x="462687" y="1313213"/>
          <a:ext cx="11100663" cy="4771452"/>
        </p:xfrm>
        <a:graphic>
          <a:graphicData uri="http://schemas.openxmlformats.org/drawingml/2006/table">
            <a:tbl>
              <a:tblPr>
                <a:tableStyleId>{2D5ABB26-0587-4C30-8999-92F81FD0307C}</a:tableStyleId>
              </a:tblPr>
              <a:tblGrid>
                <a:gridCol w="1360395">
                  <a:extLst>
                    <a:ext uri="{9D8B030D-6E8A-4147-A177-3AD203B41FA5}">
                      <a16:colId xmlns:a16="http://schemas.microsoft.com/office/drawing/2014/main" val="4220880978"/>
                    </a:ext>
                  </a:extLst>
                </a:gridCol>
                <a:gridCol w="811689">
                  <a:extLst>
                    <a:ext uri="{9D8B030D-6E8A-4147-A177-3AD203B41FA5}">
                      <a16:colId xmlns:a16="http://schemas.microsoft.com/office/drawing/2014/main" val="3034728341"/>
                    </a:ext>
                  </a:extLst>
                </a:gridCol>
                <a:gridCol w="811689">
                  <a:extLst>
                    <a:ext uri="{9D8B030D-6E8A-4147-A177-3AD203B41FA5}">
                      <a16:colId xmlns:a16="http://schemas.microsoft.com/office/drawing/2014/main" val="2566609136"/>
                    </a:ext>
                  </a:extLst>
                </a:gridCol>
                <a:gridCol w="811689">
                  <a:extLst>
                    <a:ext uri="{9D8B030D-6E8A-4147-A177-3AD203B41FA5}">
                      <a16:colId xmlns:a16="http://schemas.microsoft.com/office/drawing/2014/main" val="3255746668"/>
                    </a:ext>
                  </a:extLst>
                </a:gridCol>
                <a:gridCol w="811689">
                  <a:extLst>
                    <a:ext uri="{9D8B030D-6E8A-4147-A177-3AD203B41FA5}">
                      <a16:colId xmlns:a16="http://schemas.microsoft.com/office/drawing/2014/main" val="2156427413"/>
                    </a:ext>
                  </a:extLst>
                </a:gridCol>
                <a:gridCol w="811689">
                  <a:extLst>
                    <a:ext uri="{9D8B030D-6E8A-4147-A177-3AD203B41FA5}">
                      <a16:colId xmlns:a16="http://schemas.microsoft.com/office/drawing/2014/main" val="1222209701"/>
                    </a:ext>
                  </a:extLst>
                </a:gridCol>
                <a:gridCol w="811689">
                  <a:extLst>
                    <a:ext uri="{9D8B030D-6E8A-4147-A177-3AD203B41FA5}">
                      <a16:colId xmlns:a16="http://schemas.microsoft.com/office/drawing/2014/main" val="44247421"/>
                    </a:ext>
                  </a:extLst>
                </a:gridCol>
                <a:gridCol w="811689">
                  <a:extLst>
                    <a:ext uri="{9D8B030D-6E8A-4147-A177-3AD203B41FA5}">
                      <a16:colId xmlns:a16="http://schemas.microsoft.com/office/drawing/2014/main" val="1124728369"/>
                    </a:ext>
                  </a:extLst>
                </a:gridCol>
                <a:gridCol w="811689">
                  <a:extLst>
                    <a:ext uri="{9D8B030D-6E8A-4147-A177-3AD203B41FA5}">
                      <a16:colId xmlns:a16="http://schemas.microsoft.com/office/drawing/2014/main" val="466443681"/>
                    </a:ext>
                  </a:extLst>
                </a:gridCol>
                <a:gridCol w="811689">
                  <a:extLst>
                    <a:ext uri="{9D8B030D-6E8A-4147-A177-3AD203B41FA5}">
                      <a16:colId xmlns:a16="http://schemas.microsoft.com/office/drawing/2014/main" val="304475940"/>
                    </a:ext>
                  </a:extLst>
                </a:gridCol>
                <a:gridCol w="811689">
                  <a:extLst>
                    <a:ext uri="{9D8B030D-6E8A-4147-A177-3AD203B41FA5}">
                      <a16:colId xmlns:a16="http://schemas.microsoft.com/office/drawing/2014/main" val="449641189"/>
                    </a:ext>
                  </a:extLst>
                </a:gridCol>
                <a:gridCol w="811689">
                  <a:extLst>
                    <a:ext uri="{9D8B030D-6E8A-4147-A177-3AD203B41FA5}">
                      <a16:colId xmlns:a16="http://schemas.microsoft.com/office/drawing/2014/main" val="951484358"/>
                    </a:ext>
                  </a:extLst>
                </a:gridCol>
                <a:gridCol w="811689">
                  <a:extLst>
                    <a:ext uri="{9D8B030D-6E8A-4147-A177-3AD203B41FA5}">
                      <a16:colId xmlns:a16="http://schemas.microsoft.com/office/drawing/2014/main" val="3650873016"/>
                    </a:ext>
                  </a:extLst>
                </a:gridCol>
              </a:tblGrid>
              <a:tr h="114254">
                <a:tc rowSpan="2">
                  <a:txBody>
                    <a:bodyPr/>
                    <a:lstStyle/>
                    <a:p>
                      <a:pPr algn="l" fontAlgn="b"/>
                      <a:endParaRPr lang="en-US" sz="1100" b="1" i="0" u="none" strike="noStrike">
                        <a:solidFill>
                          <a:srgbClr val="000000"/>
                        </a:solidFill>
                        <a:effectLst/>
                        <a:latin typeface="+mn-lt"/>
                      </a:endParaRPr>
                    </a:p>
                  </a:txBody>
                  <a:tcPr marL="2400" marR="2400" marT="2400" marB="0" anchor="b">
                    <a:lnR>
                      <a:noFill/>
                    </a:lnR>
                    <a:lnB w="12700" cap="flat" cmpd="sng" algn="ctr">
                      <a:solidFill>
                        <a:schemeClr val="accent1">
                          <a:lumMod val="25000"/>
                          <a:lumOff val="75000"/>
                        </a:schemeClr>
                      </a:solidFill>
                      <a:prstDash val="solid"/>
                      <a:round/>
                      <a:headEnd type="none" w="med" len="med"/>
                      <a:tailEnd type="none" w="med" len="med"/>
                    </a:lnB>
                  </a:tcPr>
                </a:tc>
                <a:tc gridSpan="5">
                  <a:txBody>
                    <a:bodyPr/>
                    <a:lstStyle/>
                    <a:p>
                      <a:pPr algn="ctr" fontAlgn="b"/>
                      <a:r>
                        <a:rPr lang="en-US" sz="900" b="1" i="0" u="none" strike="noStrike">
                          <a:solidFill>
                            <a:schemeClr val="bg1"/>
                          </a:solidFill>
                          <a:effectLst/>
                          <a:latin typeface="+mn-lt"/>
                        </a:rPr>
                        <a:t>Northeast</a:t>
                      </a:r>
                    </a:p>
                  </a:txBody>
                  <a:tcPr marL="18288" marR="18288" marT="18288" marB="18288" anchor="ctr">
                    <a:lnL>
                      <a:noFill/>
                    </a:lnL>
                    <a:lnR w="28575"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rgbClr val="00269E"/>
                    </a:solidFill>
                  </a:tcPr>
                </a:tc>
                <a:tc hMerge="1">
                  <a:txBody>
                    <a:bodyPr/>
                    <a:lstStyle/>
                    <a:p>
                      <a:pPr algn="ctr" fontAlgn="b"/>
                      <a:endParaRPr lang="en-US" sz="1000" b="1" i="0" u="none" strike="noStrike">
                        <a:solidFill>
                          <a:srgbClr val="00269E"/>
                        </a:solidFill>
                        <a:effectLst/>
                        <a:latin typeface="+mn-lt"/>
                      </a:endParaRPr>
                    </a:p>
                  </a:txBody>
                  <a:tcPr marL="18288" marR="18288" marT="18288" marB="18288" anchor="ctr">
                    <a:lnB w="12700" cap="flat" cmpd="sng" algn="ctr">
                      <a:noFill/>
                      <a:prstDash val="solid"/>
                      <a:round/>
                      <a:headEnd type="none" w="med" len="med"/>
                      <a:tailEnd type="none" w="med" len="med"/>
                    </a:lnB>
                  </a:tcPr>
                </a:tc>
                <a:tc hMerge="1">
                  <a:txBody>
                    <a:bodyPr/>
                    <a:lstStyle/>
                    <a:p>
                      <a:pPr algn="ctr" fontAlgn="b"/>
                      <a:endParaRPr lang="en-US" sz="1000" b="1" i="0" u="none" strike="noStrike">
                        <a:solidFill>
                          <a:srgbClr val="00269E"/>
                        </a:solidFill>
                        <a:effectLst/>
                        <a:latin typeface="+mn-lt"/>
                      </a:endParaRPr>
                    </a:p>
                  </a:txBody>
                  <a:tcPr marL="18288" marR="18288" marT="18288" marB="18288" anchor="ctr">
                    <a:lnB w="12700" cap="flat" cmpd="sng" algn="ctr">
                      <a:noFill/>
                      <a:prstDash val="solid"/>
                      <a:round/>
                      <a:headEnd type="none" w="med" len="med"/>
                      <a:tailEnd type="none" w="med" len="med"/>
                    </a:lnB>
                  </a:tcPr>
                </a:tc>
                <a:tc hMerge="1">
                  <a:txBody>
                    <a:bodyPr/>
                    <a:lstStyle/>
                    <a:p>
                      <a:pPr algn="ctr" fontAlgn="b"/>
                      <a:endParaRPr lang="en-US" sz="1000" b="1" i="0" u="none" strike="noStrike">
                        <a:solidFill>
                          <a:srgbClr val="00269E"/>
                        </a:solidFill>
                        <a:effectLst/>
                        <a:latin typeface="+mn-lt"/>
                      </a:endParaRPr>
                    </a:p>
                  </a:txBody>
                  <a:tcPr marL="18288" marR="18288" marT="18288" marB="18288" anchor="ctr">
                    <a:lnB w="12700" cap="flat" cmpd="sng" algn="ctr">
                      <a:noFill/>
                      <a:prstDash val="solid"/>
                      <a:round/>
                      <a:headEnd type="none" w="med" len="med"/>
                      <a:tailEnd type="none" w="med" len="med"/>
                    </a:lnB>
                  </a:tcPr>
                </a:tc>
                <a:tc hMerge="1">
                  <a:txBody>
                    <a:bodyPr/>
                    <a:lstStyle/>
                    <a:p>
                      <a:pPr algn="ctr" fontAlgn="b"/>
                      <a:endParaRPr lang="en-US" sz="1000" b="1" i="0" u="none" strike="noStrike">
                        <a:solidFill>
                          <a:srgbClr val="00269E"/>
                        </a:solidFill>
                        <a:effectLst/>
                        <a:latin typeface="+mn-lt"/>
                      </a:endParaRPr>
                    </a:p>
                  </a:txBody>
                  <a:tcPr marL="18288" marR="18288" marT="18288" marB="18288" anchor="ctr">
                    <a:lnB w="12700" cap="flat" cmpd="sng" algn="ctr">
                      <a:noFill/>
                      <a:prstDash val="solid"/>
                      <a:round/>
                      <a:headEnd type="none" w="med" len="med"/>
                      <a:tailEnd type="none" w="med" len="med"/>
                    </a:lnB>
                  </a:tcPr>
                </a:tc>
                <a:tc gridSpan="4">
                  <a:txBody>
                    <a:bodyPr/>
                    <a:lstStyle/>
                    <a:p>
                      <a:pPr algn="ctr" fontAlgn="b"/>
                      <a:r>
                        <a:rPr lang="en-US" sz="900" b="1" i="0" u="none" strike="noStrike">
                          <a:solidFill>
                            <a:schemeClr val="bg1"/>
                          </a:solidFill>
                          <a:effectLst/>
                          <a:latin typeface="+mn-lt"/>
                        </a:rPr>
                        <a:t>Greater Boston</a:t>
                      </a:r>
                    </a:p>
                  </a:txBody>
                  <a:tcPr marL="18288" marR="18288" marT="18288" marB="18288" anchor="ctr">
                    <a:lnL w="28575" cap="flat" cmpd="sng" algn="ctr">
                      <a:solidFill>
                        <a:srgbClr val="F2F2F2"/>
                      </a:solidFill>
                      <a:prstDash val="solid"/>
                      <a:round/>
                      <a:headEnd type="none" w="med" len="med"/>
                      <a:tailEnd type="none" w="med" len="med"/>
                    </a:lnL>
                    <a:lnR w="28575"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rgbClr val="00269E"/>
                    </a:solidFill>
                  </a:tcPr>
                </a:tc>
                <a:tc hMerge="1">
                  <a:txBody>
                    <a:bodyPr/>
                    <a:lstStyle/>
                    <a:p>
                      <a:pPr algn="ctr" fontAlgn="b"/>
                      <a:endParaRPr lang="en-US" sz="1000" b="1" i="0" u="none" strike="noStrike">
                        <a:solidFill>
                          <a:srgbClr val="00269E"/>
                        </a:solidFill>
                        <a:effectLst/>
                        <a:latin typeface="+mn-lt"/>
                      </a:endParaRPr>
                    </a:p>
                  </a:txBody>
                  <a:tcPr marL="18288" marR="18288" marT="18288" marB="18288" anchor="ctr">
                    <a:lnB w="12700" cap="flat" cmpd="sng" algn="ctr">
                      <a:noFill/>
                      <a:prstDash val="solid"/>
                      <a:round/>
                      <a:headEnd type="none" w="med" len="med"/>
                      <a:tailEnd type="none" w="med" len="med"/>
                    </a:lnB>
                  </a:tcPr>
                </a:tc>
                <a:tc hMerge="1">
                  <a:txBody>
                    <a:bodyPr/>
                    <a:lstStyle/>
                    <a:p>
                      <a:pPr algn="ctr" fontAlgn="b"/>
                      <a:endParaRPr lang="en-US" sz="1000" b="1" i="0" u="none" strike="noStrike">
                        <a:solidFill>
                          <a:srgbClr val="00269E"/>
                        </a:solidFill>
                        <a:effectLst/>
                        <a:latin typeface="+mn-lt"/>
                      </a:endParaRPr>
                    </a:p>
                  </a:txBody>
                  <a:tcPr marL="18288" marR="18288" marT="18288" marB="18288" anchor="ctr">
                    <a:lnB w="12700" cap="flat" cmpd="sng" algn="ctr">
                      <a:noFill/>
                      <a:prstDash val="solid"/>
                      <a:round/>
                      <a:headEnd type="none" w="med" len="med"/>
                      <a:tailEnd type="none" w="med" len="med"/>
                    </a:lnB>
                  </a:tcPr>
                </a:tc>
                <a:tc hMerge="1">
                  <a:txBody>
                    <a:bodyPr/>
                    <a:lstStyle/>
                    <a:p>
                      <a:pPr algn="ctr" fontAlgn="b"/>
                      <a:endParaRPr lang="en-US" sz="1000" b="1" i="0" u="none" strike="noStrike">
                        <a:solidFill>
                          <a:schemeClr val="bg1"/>
                        </a:solidFill>
                        <a:effectLst/>
                        <a:latin typeface="+mn-lt"/>
                      </a:endParaRPr>
                    </a:p>
                  </a:txBody>
                  <a:tcPr marL="18288" marR="18288" marT="18288" marB="18288" anchor="ctr">
                    <a:lnL w="28575" cap="flat" cmpd="sng" algn="ctr">
                      <a:solidFill>
                        <a:srgbClr val="F2F2F2"/>
                      </a:solidFill>
                      <a:prstDash val="solid"/>
                      <a:round/>
                      <a:headEnd type="none" w="med" len="med"/>
                      <a:tailEnd type="none" w="med" len="med"/>
                    </a:lnL>
                    <a:lnR w="28575"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rgbClr val="00269E"/>
                    </a:solidFill>
                  </a:tcPr>
                </a:tc>
                <a:tc gridSpan="2">
                  <a:txBody>
                    <a:bodyPr/>
                    <a:lstStyle/>
                    <a:p>
                      <a:pPr algn="ctr" fontAlgn="b"/>
                      <a:r>
                        <a:rPr lang="en-US" sz="900" b="1" i="0" u="none" strike="noStrike">
                          <a:solidFill>
                            <a:schemeClr val="bg1"/>
                          </a:solidFill>
                          <a:effectLst/>
                          <a:latin typeface="+mn-lt"/>
                        </a:rPr>
                        <a:t>Southeast</a:t>
                      </a:r>
                    </a:p>
                  </a:txBody>
                  <a:tcPr marL="18288" marR="18288" marT="18288" marB="18288" anchor="ctr">
                    <a:lnL w="28575" cap="flat" cmpd="sng" algn="ctr">
                      <a:solidFill>
                        <a:srgbClr val="F2F2F2"/>
                      </a:solidFill>
                      <a:prstDash val="solid"/>
                      <a:round/>
                      <a:headEnd type="none" w="med" len="med"/>
                      <a:tailEnd type="none" w="med" len="med"/>
                    </a:lnL>
                    <a:lnR w="28575"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rgbClr val="00269E"/>
                    </a:solidFill>
                  </a:tcPr>
                </a:tc>
                <a:tc hMerge="1">
                  <a:txBody>
                    <a:bodyPr/>
                    <a:lstStyle/>
                    <a:p>
                      <a:pPr algn="ctr" fontAlgn="b"/>
                      <a:endParaRPr lang="en-US" sz="1000" b="1" i="0" u="none" strike="noStrike">
                        <a:solidFill>
                          <a:srgbClr val="00269E"/>
                        </a:solidFill>
                        <a:effectLst/>
                        <a:latin typeface="+mn-lt"/>
                      </a:endParaRPr>
                    </a:p>
                  </a:txBody>
                  <a:tcPr marL="18288" marR="18288" marT="18288" marB="18288" anchor="ctr">
                    <a:lnB w="12700" cap="flat" cmpd="sng" algn="ctr">
                      <a:noFill/>
                      <a:prstDash val="solid"/>
                      <a:round/>
                      <a:headEnd type="none" w="med" len="med"/>
                      <a:tailEnd type="none" w="med" len="med"/>
                    </a:lnB>
                  </a:tcPr>
                </a:tc>
                <a:tc>
                  <a:txBody>
                    <a:bodyPr/>
                    <a:lstStyle/>
                    <a:p>
                      <a:pPr algn="ctr" fontAlgn="b"/>
                      <a:r>
                        <a:rPr lang="en-US" sz="900" b="1" i="0" u="none" strike="noStrike">
                          <a:solidFill>
                            <a:schemeClr val="bg1"/>
                          </a:solidFill>
                          <a:effectLst/>
                          <a:latin typeface="+mn-lt"/>
                        </a:rPr>
                        <a:t>Central</a:t>
                      </a:r>
                    </a:p>
                  </a:txBody>
                  <a:tcPr marL="18288" marR="18288" marT="18288" marB="18288" anchor="ctr">
                    <a:lnL w="28575" cap="flat" cmpd="sng" algn="ctr">
                      <a:solidFill>
                        <a:srgbClr val="F2F2F2"/>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00269E"/>
                    </a:solidFill>
                  </a:tcPr>
                </a:tc>
                <a:extLst>
                  <a:ext uri="{0D108BD9-81ED-4DB2-BD59-A6C34878D82A}">
                    <a16:rowId xmlns:a16="http://schemas.microsoft.com/office/drawing/2014/main" val="1657980408"/>
                  </a:ext>
                </a:extLst>
              </a:tr>
              <a:tr h="293379">
                <a:tc vMerge="1">
                  <a:txBody>
                    <a:bodyPr/>
                    <a:lstStyle/>
                    <a:p>
                      <a:pPr algn="l" fontAlgn="b"/>
                      <a:endParaRPr lang="en-US" sz="1100" b="1" i="0" u="none" strike="noStrike">
                        <a:solidFill>
                          <a:srgbClr val="000000"/>
                        </a:solidFill>
                        <a:effectLst/>
                        <a:latin typeface="+mn-lt"/>
                      </a:endParaRPr>
                    </a:p>
                  </a:txBody>
                  <a:tcPr marL="2400" marR="2400" marT="2400" marB="0" anchor="b">
                    <a:lnT w="12700" cap="flat" cmpd="sng" algn="ctr">
                      <a:solidFill>
                        <a:schemeClr val="accent1">
                          <a:lumMod val="25000"/>
                          <a:lumOff val="75000"/>
                        </a:schemeClr>
                      </a:solid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Essex North Shore Agricultural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Greater Lawrence Technical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Greater Lowell Technical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Nashoba Valley Technical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Whittier Regional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i="0" u="none" strike="noStrike">
                          <a:solidFill>
                            <a:srgbClr val="00269E"/>
                          </a:solidFill>
                          <a:effectLst/>
                          <a:latin typeface="+mn-lt"/>
                        </a:rPr>
                        <a:t>Assabet Valley Regional</a:t>
                      </a: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Madison Park Technical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Minuteman Regional Vocational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i="0" u="none" strike="noStrike">
                          <a:solidFill>
                            <a:srgbClr val="00269E"/>
                          </a:solidFill>
                          <a:effectLst/>
                          <a:latin typeface="+mn-lt"/>
                        </a:rPr>
                        <a:t>Tri County Regional</a:t>
                      </a: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Greater Fall River Vocational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Southeastern Regional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tc>
                  <a:txBody>
                    <a:bodyPr/>
                    <a:lstStyle/>
                    <a:p>
                      <a:pPr algn="ctr" fontAlgn="b"/>
                      <a:r>
                        <a:rPr lang="en-US" sz="900" b="1" u="none" strike="noStrike">
                          <a:solidFill>
                            <a:srgbClr val="00269E"/>
                          </a:solidFill>
                          <a:effectLst/>
                          <a:latin typeface="+mn-lt"/>
                        </a:rPr>
                        <a:t>Montachusett Regional Vocational</a:t>
                      </a:r>
                      <a:endParaRPr lang="en-US" sz="900" b="1" i="0" u="none" strike="noStrike">
                        <a:solidFill>
                          <a:srgbClr val="00269E"/>
                        </a:solidFill>
                        <a:effectLst/>
                        <a:latin typeface="+mn-lt"/>
                      </a:endParaRPr>
                    </a:p>
                  </a:txBody>
                  <a:tcPr marL="18288" marR="18288" marT="18288" marB="18288" anchor="ctr">
                    <a:lnT w="12700" cap="flat" cmpd="sng" algn="ctr">
                      <a:noFill/>
                      <a:prstDash val="solid"/>
                      <a:round/>
                      <a:headEnd type="none" w="med" len="med"/>
                      <a:tailEnd type="none" w="med" len="med"/>
                    </a:lnT>
                    <a:lnB w="12700" cap="flat" cmpd="sng" algn="ctr">
                      <a:solidFill>
                        <a:schemeClr val="accent1">
                          <a:lumMod val="25000"/>
                          <a:lumOff val="75000"/>
                        </a:schemeClr>
                      </a:solidFill>
                      <a:prstDash val="solid"/>
                      <a:round/>
                      <a:headEnd type="none" w="med" len="med"/>
                      <a:tailEnd type="none" w="med" len="med"/>
                    </a:lnB>
                  </a:tcPr>
                </a:tc>
                <a:extLst>
                  <a:ext uri="{0D108BD9-81ED-4DB2-BD59-A6C34878D82A}">
                    <a16:rowId xmlns:a16="http://schemas.microsoft.com/office/drawing/2014/main" val="132195940"/>
                  </a:ext>
                </a:extLst>
              </a:tr>
              <a:tr h="228600">
                <a:tc>
                  <a:txBody>
                    <a:bodyPr/>
                    <a:lstStyle/>
                    <a:p>
                      <a:pPr algn="l" fontAlgn="b"/>
                      <a:r>
                        <a:rPr lang="en-US" sz="900" b="0" i="0" u="none" strike="noStrike">
                          <a:solidFill>
                            <a:srgbClr val="000000"/>
                          </a:solidFill>
                          <a:effectLst/>
                          <a:latin typeface="+mn-lt"/>
                        </a:rPr>
                        <a:t>Advanced manufacturing (incl. CNC operator)</a:t>
                      </a:r>
                    </a:p>
                  </a:txBody>
                  <a:tcPr marL="2400" marR="2400" marT="240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err="1">
                          <a:ln>
                            <a:noFill/>
                          </a:ln>
                          <a:solidFill>
                            <a:srgbClr val="00269E"/>
                          </a:solidFill>
                          <a:effectLst/>
                          <a:latin typeface="Wingdings" panose="05000000000000000000" pitchFamily="2" charset="2"/>
                        </a:rPr>
                        <a:t>l</a:t>
                      </a:r>
                      <a:r>
                        <a:rPr lang="en-US" sz="1600" b="0" i="0" u="none" strike="noStrike" kern="1200" spc="0" baseline="0" err="1">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accent1">
                          <a:lumMod val="25000"/>
                          <a:lumOff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497881935"/>
                  </a:ext>
                </a:extLst>
              </a:tr>
              <a:tr h="228600">
                <a:tc>
                  <a:txBody>
                    <a:bodyPr/>
                    <a:lstStyle/>
                    <a:p>
                      <a:pPr algn="l" fontAlgn="b"/>
                      <a:r>
                        <a:rPr lang="en-US" sz="900" b="0" i="0" u="none" strike="noStrike">
                          <a:solidFill>
                            <a:srgbClr val="000000"/>
                          </a:solidFill>
                          <a:effectLst/>
                          <a:latin typeface="+mn-lt"/>
                        </a:rPr>
                        <a:t>Automotive collision and repair</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ABAB"/>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2021763894"/>
                  </a:ext>
                </a:extLst>
              </a:tr>
              <a:tr h="228600">
                <a:tc>
                  <a:txBody>
                    <a:bodyPr/>
                    <a:lstStyle/>
                    <a:p>
                      <a:pPr algn="l" fontAlgn="b"/>
                      <a:r>
                        <a:rPr lang="en-US" sz="900" b="0" i="0" u="none" strike="noStrike">
                          <a:solidFill>
                            <a:srgbClr val="000000"/>
                          </a:solidFill>
                          <a:effectLst/>
                          <a:latin typeface="+mn-lt"/>
                        </a:rPr>
                        <a:t>Automotive technology</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00ABAB"/>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ABAB"/>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2941173694"/>
                  </a:ext>
                </a:extLst>
              </a:tr>
              <a:tr h="228600">
                <a:tc>
                  <a:txBody>
                    <a:bodyPr/>
                    <a:lstStyle/>
                    <a:p>
                      <a:pPr algn="l" fontAlgn="b"/>
                      <a:r>
                        <a:rPr lang="en-US" sz="900" b="0" i="0" u="none" strike="noStrike">
                          <a:solidFill>
                            <a:srgbClr val="000000"/>
                          </a:solidFill>
                          <a:effectLst/>
                          <a:latin typeface="+mn-lt"/>
                        </a:rPr>
                        <a:t>Biotechnology lab technician</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69E"/>
                          </a:solidFill>
                          <a:effectLst/>
                          <a:uLnTx/>
                          <a:uFillTx/>
                          <a:latin typeface="Wingdings" panose="05000000000000000000" pitchFamily="2" charset="2"/>
                          <a:ea typeface="+mn-ea"/>
                          <a:cs typeface="+mn-cs"/>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664366742"/>
                  </a:ext>
                </a:extLst>
              </a:tr>
              <a:tr h="228600">
                <a:tc>
                  <a:txBody>
                    <a:bodyPr/>
                    <a:lstStyle/>
                    <a:p>
                      <a:pPr algn="l" fontAlgn="b"/>
                      <a:r>
                        <a:rPr lang="en-US" sz="900" b="0" i="0" u="none" strike="noStrike">
                          <a:solidFill>
                            <a:srgbClr val="000000"/>
                          </a:solidFill>
                          <a:effectLst/>
                          <a:latin typeface="+mn-lt"/>
                        </a:rPr>
                        <a:t>Property maintenance </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4145904629"/>
                  </a:ext>
                </a:extLst>
              </a:tr>
              <a:tr h="228600">
                <a:tc>
                  <a:txBody>
                    <a:bodyPr/>
                    <a:lstStyle/>
                    <a:p>
                      <a:pPr algn="l" fontAlgn="b"/>
                      <a:r>
                        <a:rPr lang="en-US" sz="900" b="0" i="0" u="none" strike="noStrike">
                          <a:solidFill>
                            <a:srgbClr val="000000"/>
                          </a:solidFill>
                          <a:effectLst/>
                          <a:latin typeface="+mn-lt"/>
                        </a:rPr>
                        <a:t>Carpentry</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69E"/>
                          </a:solidFill>
                          <a:effectLst/>
                          <a:uLnTx/>
                          <a:uFillTx/>
                          <a:latin typeface="Wingdings" panose="05000000000000000000" pitchFamily="2" charset="2"/>
                          <a:ea typeface="+mn-ea"/>
                          <a:cs typeface="+mn-cs"/>
                        </a:rPr>
                        <a:t>l</a:t>
                      </a:r>
                      <a:r>
                        <a:rPr lang="en-US" sz="1600" b="0" i="0" u="none" strike="noStrike" kern="1200" spc="0" baseline="0">
                          <a:ln>
                            <a:noFill/>
                          </a:ln>
                          <a:solidFill>
                            <a:srgbClr val="99CCFF"/>
                          </a:solidFill>
                          <a:effectLst/>
                          <a:latin typeface="Wingdings" panose="05000000000000000000" pitchFamily="2" charset="2"/>
                        </a:rPr>
                        <a:t>l</a:t>
                      </a: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4691097"/>
                  </a:ext>
                </a:extLst>
              </a:tr>
              <a:tr h="228600">
                <a:tc>
                  <a:txBody>
                    <a:bodyPr/>
                    <a:lstStyle/>
                    <a:p>
                      <a:pPr algn="l" fontAlgn="b"/>
                      <a:r>
                        <a:rPr lang="en-US" sz="900" u="none" strike="noStrike">
                          <a:effectLst/>
                          <a:latin typeface="+mn-lt"/>
                        </a:rPr>
                        <a:t>Construction labor</a:t>
                      </a:r>
                      <a:endParaRPr lang="en-US" sz="900" b="0" i="0" u="none" strike="noStrike">
                        <a:solidFill>
                          <a:srgbClr val="000000"/>
                        </a:solidFill>
                        <a:effectLst/>
                        <a:latin typeface="+mn-lt"/>
                      </a:endParaRP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4029821934"/>
                  </a:ext>
                </a:extLst>
              </a:tr>
              <a:tr h="228600">
                <a:tc>
                  <a:txBody>
                    <a:bodyPr/>
                    <a:lstStyle/>
                    <a:p>
                      <a:pPr algn="l" fontAlgn="b"/>
                      <a:r>
                        <a:rPr lang="en-US" sz="900" b="0" i="0" u="none" strike="noStrike">
                          <a:solidFill>
                            <a:srgbClr val="000000"/>
                          </a:solidFill>
                          <a:effectLst/>
                          <a:latin typeface="+mn-lt"/>
                        </a:rPr>
                        <a:t>Cooks / Culinary </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3740182206"/>
                  </a:ext>
                </a:extLst>
              </a:tr>
              <a:tr h="228600">
                <a:tc>
                  <a:txBody>
                    <a:bodyPr/>
                    <a:lstStyle/>
                    <a:p>
                      <a:pPr algn="l" fontAlgn="b"/>
                      <a:r>
                        <a:rPr lang="en-US" sz="900" b="0" i="0" u="none" strike="noStrike">
                          <a:solidFill>
                            <a:srgbClr val="000000"/>
                          </a:solidFill>
                          <a:effectLst/>
                          <a:latin typeface="+mn-lt"/>
                        </a:rPr>
                        <a:t>Diesel Tech </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782672975"/>
                  </a:ext>
                </a:extLst>
              </a:tr>
              <a:tr h="228600">
                <a:tc>
                  <a:txBody>
                    <a:bodyPr/>
                    <a:lstStyle/>
                    <a:p>
                      <a:pPr algn="l" fontAlgn="b"/>
                      <a:r>
                        <a:rPr lang="en-US" sz="900" u="none" strike="noStrike">
                          <a:effectLst/>
                          <a:latin typeface="+mn-lt"/>
                        </a:rPr>
                        <a:t>Electrical</a:t>
                      </a:r>
                      <a:endParaRPr lang="en-US" sz="900" b="0" i="0" u="none" strike="noStrike">
                        <a:solidFill>
                          <a:srgbClr val="000000"/>
                        </a:solidFill>
                        <a:effectLst/>
                        <a:latin typeface="+mn-lt"/>
                      </a:endParaRP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69E"/>
                          </a:solidFill>
                          <a:effectLst/>
                          <a:uLnTx/>
                          <a:uFillTx/>
                          <a:latin typeface="Wingdings" panose="05000000000000000000" pitchFamily="2" charset="2"/>
                          <a:ea typeface="+mn-ea"/>
                          <a:cs typeface="+mn-cs"/>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99CCFF"/>
                          </a:solidFill>
                          <a:effectLst/>
                          <a:latin typeface="Wingdings" panose="05000000000000000000" pitchFamily="2" charset="2"/>
                        </a:rPr>
                        <a:t>l</a:t>
                      </a:r>
                      <a:endParaRPr lang="en-US" sz="1600" b="1"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4230306730"/>
                  </a:ext>
                </a:extLst>
              </a:tr>
              <a:tr h="228600">
                <a:tc>
                  <a:txBody>
                    <a:bodyPr/>
                    <a:lstStyle/>
                    <a:p>
                      <a:pPr algn="l" fontAlgn="b"/>
                      <a:r>
                        <a:rPr lang="en-US" sz="900" b="0" i="0" u="none" strike="noStrike">
                          <a:solidFill>
                            <a:srgbClr val="000000"/>
                          </a:solidFill>
                          <a:effectLst/>
                          <a:latin typeface="+mn-lt"/>
                        </a:rPr>
                        <a:t>Electronics Tech </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4011612427"/>
                  </a:ext>
                </a:extLst>
              </a:tr>
              <a:tr h="228600">
                <a:tc>
                  <a:txBody>
                    <a:bodyPr/>
                    <a:lstStyle/>
                    <a:p>
                      <a:pPr algn="l" fontAlgn="b"/>
                      <a:r>
                        <a:rPr lang="en-US" sz="900" b="0" i="0" u="none" strike="noStrike">
                          <a:solidFill>
                            <a:srgbClr val="000000"/>
                          </a:solidFill>
                          <a:effectLst/>
                          <a:latin typeface="+mn-lt"/>
                        </a:rPr>
                        <a:t>Groundskeeping and equipment operator</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1"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3455673168"/>
                  </a:ext>
                </a:extLst>
              </a:tr>
              <a:tr h="228600">
                <a:tc>
                  <a:txBody>
                    <a:bodyPr/>
                    <a:lstStyle/>
                    <a:p>
                      <a:pPr algn="l" fontAlgn="b"/>
                      <a:r>
                        <a:rPr lang="en-US" sz="900" b="0" i="0" u="none" strike="noStrike">
                          <a:solidFill>
                            <a:srgbClr val="000000"/>
                          </a:solidFill>
                          <a:effectLst/>
                          <a:latin typeface="+mn-lt"/>
                        </a:rPr>
                        <a:t>HVAC (incl. oil burner tech)</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69E"/>
                          </a:solidFill>
                          <a:effectLst/>
                          <a:uLnTx/>
                          <a:uFillTx/>
                          <a:latin typeface="Wingdings" panose="05000000000000000000" pitchFamily="2" charset="2"/>
                          <a:ea typeface="+mn-ea"/>
                          <a:cs typeface="+mn-cs"/>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00269E"/>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6150520"/>
                  </a:ext>
                </a:extLst>
              </a:tr>
              <a:tr h="228600">
                <a:tc>
                  <a:txBody>
                    <a:bodyPr/>
                    <a:lstStyle/>
                    <a:p>
                      <a:pPr algn="l" fontAlgn="b"/>
                      <a:r>
                        <a:rPr lang="en-US" sz="900" u="none" strike="noStrike">
                          <a:effectLst/>
                          <a:latin typeface="+mn-lt"/>
                        </a:rPr>
                        <a:t>Marine trades technician</a:t>
                      </a:r>
                      <a:endParaRPr lang="en-US" sz="900" b="0" i="0" u="none" strike="noStrike">
                        <a:solidFill>
                          <a:srgbClr val="000000"/>
                        </a:solidFill>
                        <a:effectLst/>
                        <a:latin typeface="+mn-lt"/>
                      </a:endParaRP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59441331"/>
                  </a:ext>
                </a:extLst>
              </a:tr>
              <a:tr h="2286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spc="-30" baseline="0">
                          <a:solidFill>
                            <a:srgbClr val="000000"/>
                          </a:solidFill>
                          <a:effectLst/>
                          <a:latin typeface="+mn-lt"/>
                        </a:rPr>
                        <a:t>Metal fabrication (welding)</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ABAB"/>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kumimoji="0" lang="en-US" sz="1600" b="1"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1"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00269E"/>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00269E"/>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fontAlgn="b"/>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4155459068"/>
                  </a:ext>
                </a:extLst>
              </a:tr>
              <a:tr h="228600">
                <a:tc>
                  <a:txBody>
                    <a:bodyPr/>
                    <a:lstStyle/>
                    <a:p>
                      <a:pPr algn="l" fontAlgn="b"/>
                      <a:r>
                        <a:rPr lang="en-US" sz="900" b="0" i="0" u="none" strike="noStrike">
                          <a:solidFill>
                            <a:srgbClr val="000000"/>
                          </a:solidFill>
                          <a:effectLst/>
                          <a:latin typeface="+mn-lt"/>
                        </a:rPr>
                        <a:t>Plumbing</a:t>
                      </a:r>
                    </a:p>
                  </a:txBody>
                  <a:tcPr marL="2400" marR="2400" marT="240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err="1">
                          <a:ln>
                            <a:noFill/>
                          </a:ln>
                          <a:solidFill>
                            <a:srgbClr val="00269E"/>
                          </a:solidFill>
                          <a:effectLst/>
                          <a:latin typeface="Wingdings" panose="05000000000000000000" pitchFamily="2" charset="2"/>
                        </a:rPr>
                        <a:t>l</a:t>
                      </a:r>
                      <a:r>
                        <a:rPr lang="en-US" sz="1600" b="0" i="0" u="none" strike="noStrike" kern="1200" spc="0" baseline="0" err="1">
                          <a:ln>
                            <a:noFill/>
                          </a:ln>
                          <a:solidFill>
                            <a:srgbClr val="00ABAB"/>
                          </a:solidFill>
                          <a:effectLst/>
                          <a:latin typeface="Wingdings" panose="05000000000000000000" pitchFamily="2" charset="2"/>
                        </a:rPr>
                        <a:t>l</a:t>
                      </a:r>
                      <a:r>
                        <a:rPr kumimoji="0" lang="en-US" sz="1600" b="0" i="0" u="none" strike="noStrike" kern="1200" cap="none" spc="0" normalizeH="0" baseline="0" noProof="0">
                          <a:ln>
                            <a:noFill/>
                          </a:ln>
                          <a:solidFill>
                            <a:srgbClr val="99CCFF"/>
                          </a:solidFill>
                          <a:effectLst/>
                          <a:uLnTx/>
                          <a:uFillTx/>
                          <a:latin typeface="Wingdings" panose="05000000000000000000" pitchFamily="2" charset="2"/>
                          <a:ea typeface="+mn-ea"/>
                          <a:cs typeface="+mn-cs"/>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600" b="0" i="0" u="none" strike="noStrike" kern="1200" spc="0" baseline="0">
                          <a:ln>
                            <a:noFill/>
                          </a:ln>
                          <a:solidFill>
                            <a:srgbClr val="00269E"/>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spc="0" baseline="0">
                          <a:ln>
                            <a:noFill/>
                          </a:ln>
                          <a:solidFill>
                            <a:srgbClr val="00269E"/>
                          </a:solidFill>
                          <a:effectLst/>
                          <a:latin typeface="Wingdings" panose="05000000000000000000" pitchFamily="2" charset="2"/>
                        </a:rPr>
                        <a:t>l</a:t>
                      </a:r>
                      <a:r>
                        <a:rPr lang="en-US" sz="1600" b="0" i="0" u="none" strike="noStrike" kern="1200" spc="0" baseline="0">
                          <a:ln>
                            <a:noFill/>
                          </a:ln>
                          <a:solidFill>
                            <a:srgbClr val="99CCFF"/>
                          </a:solidFill>
                          <a:effectLst/>
                          <a:latin typeface="Wingdings" panose="05000000000000000000" pitchFamily="2" charset="2"/>
                        </a:rPr>
                        <a:t>l</a:t>
                      </a:r>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600" b="0" i="0" u="none" strike="noStrike">
                        <a:solidFill>
                          <a:srgbClr val="99CCFF"/>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08392646"/>
                  </a:ext>
                </a:extLst>
              </a:tr>
            </a:tbl>
          </a:graphicData>
        </a:graphic>
      </p:graphicFrame>
      <p:sp>
        <p:nvSpPr>
          <p:cNvPr id="7" name="TextBox 6">
            <a:extLst>
              <a:ext uri="{FF2B5EF4-FFF2-40B4-BE49-F238E27FC236}">
                <a16:creationId xmlns:a16="http://schemas.microsoft.com/office/drawing/2014/main" id="{ED703D75-A1B1-4241-88AC-8C071580C544}"/>
              </a:ext>
            </a:extLst>
          </p:cNvPr>
          <p:cNvSpPr txBox="1"/>
          <p:nvPr/>
        </p:nvSpPr>
        <p:spPr>
          <a:xfrm>
            <a:off x="2118100" y="6154123"/>
            <a:ext cx="7789836"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fontAlgn="b"/>
            <a:r>
              <a:rPr lang="en-US" sz="1200" b="0" i="0" u="none" strike="noStrike" kern="1200" spc="0" baseline="0">
                <a:ln>
                  <a:noFill/>
                </a:ln>
                <a:solidFill>
                  <a:srgbClr val="00269E"/>
                </a:solidFill>
                <a:effectLst/>
                <a:latin typeface="Wingdings" panose="05000000000000000000" pitchFamily="2" charset="2"/>
              </a:rPr>
              <a:t>l </a:t>
            </a:r>
            <a:r>
              <a:rPr lang="en-US" sz="1200">
                <a:solidFill>
                  <a:srgbClr val="000000"/>
                </a:solidFill>
              </a:rPr>
              <a:t>Pathway previously completed   </a:t>
            </a:r>
            <a:r>
              <a:rPr lang="en-US" sz="1200" b="0" i="0" u="none" strike="noStrike" kern="1200" spc="0" baseline="0">
                <a:ln>
                  <a:noFill/>
                </a:ln>
                <a:solidFill>
                  <a:srgbClr val="00ABAB"/>
                </a:solidFill>
                <a:effectLst/>
                <a:latin typeface="Wingdings" panose="05000000000000000000" pitchFamily="2" charset="2"/>
              </a:rPr>
              <a:t>l</a:t>
            </a:r>
            <a:r>
              <a:rPr lang="en-US" sz="1200" b="0" i="0" u="none" strike="noStrike" kern="1200" spc="0" baseline="0">
                <a:ln>
                  <a:noFill/>
                </a:ln>
                <a:solidFill>
                  <a:srgbClr val="99CCFF"/>
                </a:solidFill>
                <a:effectLst/>
                <a:latin typeface="Wingdings" panose="05000000000000000000" pitchFamily="2" charset="2"/>
              </a:rPr>
              <a:t> </a:t>
            </a:r>
            <a:r>
              <a:rPr lang="en-US" sz="1200">
                <a:solidFill>
                  <a:srgbClr val="000000"/>
                </a:solidFill>
              </a:rPr>
              <a:t>Pathway currently in progress   </a:t>
            </a:r>
            <a:r>
              <a:rPr lang="en-US" sz="1200" b="0" i="0" u="none" strike="noStrike" kern="1200" spc="0" baseline="0">
                <a:ln>
                  <a:noFill/>
                </a:ln>
                <a:solidFill>
                  <a:srgbClr val="99CCFF"/>
                </a:solidFill>
                <a:effectLst/>
                <a:latin typeface="Wingdings" panose="05000000000000000000" pitchFamily="2" charset="2"/>
              </a:rPr>
              <a:t>l </a:t>
            </a:r>
            <a:r>
              <a:rPr lang="en-US" sz="1200">
                <a:solidFill>
                  <a:srgbClr val="000000"/>
                </a:solidFill>
              </a:rPr>
              <a:t>Pathway pending award / start</a:t>
            </a:r>
          </a:p>
        </p:txBody>
      </p:sp>
      <p:graphicFrame>
        <p:nvGraphicFramePr>
          <p:cNvPr id="13" name="Object 12" hidden="1">
            <a:extLst>
              <a:ext uri="{FF2B5EF4-FFF2-40B4-BE49-F238E27FC236}">
                <a16:creationId xmlns:a16="http://schemas.microsoft.com/office/drawing/2014/main" id="{74568A40-28D3-4518-9ED9-48975EAA9A9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3" name="Object 12" hidden="1">
                        <a:extLst>
                          <a:ext uri="{FF2B5EF4-FFF2-40B4-BE49-F238E27FC236}">
                            <a16:creationId xmlns:a16="http://schemas.microsoft.com/office/drawing/2014/main" id="{74568A40-28D3-4518-9ED9-48975EAA9A9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ee4pFootnotes">
            <a:extLst>
              <a:ext uri="{FF2B5EF4-FFF2-40B4-BE49-F238E27FC236}">
                <a16:creationId xmlns:a16="http://schemas.microsoft.com/office/drawing/2014/main" id="{511B1E7E-BD89-4812-95DE-45402E1E3CEA}"/>
              </a:ext>
            </a:extLst>
          </p:cNvPr>
          <p:cNvSpPr>
            <a:spLocks noChangeArrowheads="1"/>
          </p:cNvSpPr>
          <p:nvPr/>
        </p:nvSpPr>
        <p:spPr bwMode="auto">
          <a:xfrm>
            <a:off x="462687" y="6558997"/>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sym typeface="+mn-lt"/>
              </a:rPr>
              <a:t>Note: Based on Jan 2021 data, pathway phase (completed, in progress, pending award / start) may have shifted </a:t>
            </a:r>
          </a:p>
        </p:txBody>
      </p:sp>
    </p:spTree>
    <p:extLst>
      <p:ext uri="{BB962C8B-B14F-4D97-AF65-F5344CB8AC3E}">
        <p14:creationId xmlns:p14="http://schemas.microsoft.com/office/powerpoint/2010/main" val="3038959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37600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3213781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0" imgH="0" progId="TCLayout.ActiveDocument.1">
                  <p:embed/>
                </p:oleObj>
              </mc:Choice>
              <mc:Fallback>
                <p:oleObj name="think-cell Slide" r:id="rId18" imgW="0" imgH="0" progId="TCLayout.ActiveDocument.1">
                  <p:embed/>
                  <p:pic>
                    <p:nvPicPr>
                      <p:cNvPr id="33" name="Object 32" hidden="1"/>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447675" y="527038"/>
            <a:ext cx="10021542" cy="664797"/>
          </a:xfrm>
        </p:spPr>
        <p:txBody>
          <a:bodyPr vert="horz"/>
          <a:lstStyle/>
          <a:p>
            <a:r>
              <a:rPr lang="en-US">
                <a:solidFill>
                  <a:srgbClr val="FFC000"/>
                </a:solidFill>
              </a:rPr>
              <a:t>RACI</a:t>
            </a:r>
            <a:r>
              <a:rPr lang="en-US"/>
              <a:t> | When an employer is identified by a Market Maker / regional partner or WSC member</a:t>
            </a:r>
          </a:p>
        </p:txBody>
      </p:sp>
      <p:sp>
        <p:nvSpPr>
          <p:cNvPr id="4" name="Text Placeholder 3">
            <a:extLst>
              <a:ext uri="{FF2B5EF4-FFF2-40B4-BE49-F238E27FC236}">
                <a16:creationId xmlns:a16="http://schemas.microsoft.com/office/drawing/2014/main" id="{EC172D28-03D8-41C2-863C-B2597FB7BAA0}"/>
              </a:ext>
            </a:extLst>
          </p:cNvPr>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2335394338"/>
              </p:ext>
            </p:extLst>
          </p:nvPr>
        </p:nvGraphicFramePr>
        <p:xfrm>
          <a:off x="630001" y="1482573"/>
          <a:ext cx="10895690" cy="4177847"/>
        </p:xfrm>
        <a:graphic>
          <a:graphicData uri="http://schemas.openxmlformats.org/drawingml/2006/table">
            <a:tbl>
              <a:tblPr firstRow="1" firstCol="1" bandRow="1">
                <a:tableStyleId>{2D5ABB26-0587-4C30-8999-92F81FD0307C}</a:tableStyleId>
              </a:tblPr>
              <a:tblGrid>
                <a:gridCol w="3165822">
                  <a:extLst>
                    <a:ext uri="{9D8B030D-6E8A-4147-A177-3AD203B41FA5}">
                      <a16:colId xmlns:a16="http://schemas.microsoft.com/office/drawing/2014/main" val="20000"/>
                    </a:ext>
                  </a:extLst>
                </a:gridCol>
                <a:gridCol w="1932467">
                  <a:extLst>
                    <a:ext uri="{9D8B030D-6E8A-4147-A177-3AD203B41FA5}">
                      <a16:colId xmlns:a16="http://schemas.microsoft.com/office/drawing/2014/main" val="20001"/>
                    </a:ext>
                  </a:extLst>
                </a:gridCol>
                <a:gridCol w="1932467">
                  <a:extLst>
                    <a:ext uri="{9D8B030D-6E8A-4147-A177-3AD203B41FA5}">
                      <a16:colId xmlns:a16="http://schemas.microsoft.com/office/drawing/2014/main" val="20002"/>
                    </a:ext>
                  </a:extLst>
                </a:gridCol>
                <a:gridCol w="1932467">
                  <a:extLst>
                    <a:ext uri="{9D8B030D-6E8A-4147-A177-3AD203B41FA5}">
                      <a16:colId xmlns:a16="http://schemas.microsoft.com/office/drawing/2014/main" val="20003"/>
                    </a:ext>
                  </a:extLst>
                </a:gridCol>
                <a:gridCol w="1932467">
                  <a:extLst>
                    <a:ext uri="{9D8B030D-6E8A-4147-A177-3AD203B41FA5}">
                      <a16:colId xmlns:a16="http://schemas.microsoft.com/office/drawing/2014/main" val="20004"/>
                    </a:ext>
                  </a:extLst>
                </a:gridCol>
              </a:tblGrid>
              <a:tr h="508619">
                <a:tc>
                  <a:txBody>
                    <a:bodyPr/>
                    <a:lstStyle/>
                    <a:p>
                      <a:pPr marL="0" marR="0" lvl="0" indent="0" algn="l" defTabSz="914400" rtl="0" eaLnBrk="1" fontAlgn="base" latinLnBrk="0" hangingPunct="1">
                        <a:lnSpc>
                          <a:spcPct val="100000"/>
                        </a:lnSpc>
                        <a:spcBef>
                          <a:spcPct val="0"/>
                        </a:spcBef>
                        <a:spcAft>
                          <a:spcPct val="0"/>
                        </a:spcAft>
                        <a:buClrTx/>
                        <a:buSzTx/>
                        <a:buFont typeface="Trebuchet MS" panose="020B0603020202020204" pitchFamily="34" charset="0"/>
                        <a:buChar char="​"/>
                        <a:defRPr/>
                      </a:pPr>
                      <a:endParaRPr kumimoji="0" lang="en-US" sz="1600" b="0" i="0" u="none" strike="noStrike" kern="1200" cap="none" spc="0" normalizeH="0" baseline="0" noProof="0">
                        <a:ln>
                          <a:noFill/>
                        </a:ln>
                        <a:solidFill>
                          <a:srgbClr val="000000">
                            <a:lumMod val="100000"/>
                          </a:srgbClr>
                        </a:solidFill>
                        <a:effectLst/>
                        <a:uLnTx/>
                        <a:uFillTx/>
                        <a:latin typeface="+mn-lt"/>
                        <a:ea typeface="+mn-ea"/>
                        <a:cs typeface="Arial" panose="020B0604020202020204" pitchFamily="34" charset="0"/>
                        <a:sym typeface="Trebuchet MS" panose="020B0603020202020204" pitchFamily="34" charset="0"/>
                      </a:endParaRPr>
                    </a:p>
                  </a:txBody>
                  <a:tcPr marL="36000" marR="36000" marT="36000" marB="36000" anchor="ctr">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lang="en-US" sz="1200" b="1" i="0" u="none" strike="noStrike" kern="1200">
                          <a:solidFill>
                            <a:srgbClr val="000000"/>
                          </a:solidFill>
                          <a:latin typeface="+mn-lt"/>
                          <a:ea typeface="+mn-ea"/>
                          <a:cs typeface="+mn-cs"/>
                        </a:rPr>
                        <a:t>Market Makers</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Industry partners (e.g., MLSC, MassMEDIC)</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MassHire (e.g., Career Centers, </a:t>
                      </a:r>
                      <a:r>
                        <a:rPr kumimoji="0" lang="en-US" sz="1200" b="1" i="0" u="none" strike="noStrike" kern="1200" cap="none" spc="0" normalizeH="0" baseline="0" noProof="0" err="1">
                          <a:ln>
                            <a:noFill/>
                          </a:ln>
                          <a:solidFill>
                            <a:srgbClr val="000000"/>
                          </a:solidFill>
                          <a:effectLst/>
                          <a:uLnTx/>
                          <a:uFillTx/>
                          <a:latin typeface="+mn-lt"/>
                          <a:ea typeface="+mn-ea"/>
                          <a:cs typeface="Arial" panose="020B0604020202020204" pitchFamily="34" charset="0"/>
                        </a:rPr>
                        <a:t>BSRs</a:t>
                      </a: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 WB)</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WSC members</a:t>
                      </a:r>
                    </a:p>
                  </a:txBody>
                  <a:tcPr marL="54000" marR="54000" marT="54000" marB="54000" anchor="b">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0"/>
                  </a:ext>
                </a:extLst>
              </a:tr>
              <a:tr h="326732">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0. Identifying employers with workforce needs</a:t>
                      </a:r>
                    </a:p>
                  </a:txBody>
                  <a:tcPr marL="0" marR="36000" marT="36000" marB="36000" anchor="ctr">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C00000"/>
                          </a:solidFill>
                          <a:latin typeface="+mn-lt"/>
                          <a:ea typeface="+mn-ea"/>
                          <a:cs typeface="+mn-cs"/>
                        </a:rPr>
                        <a:t>R</a:t>
                      </a:r>
                      <a:r>
                        <a:rPr lang="en-US" sz="1200" b="0" i="0" u="none" strike="noStrike" kern="1200">
                          <a:solidFill>
                            <a:srgbClr val="000000"/>
                          </a:solidFill>
                          <a:latin typeface="+mn-lt"/>
                          <a:ea typeface="+mn-ea"/>
                          <a:cs typeface="+mn-cs"/>
                        </a:rPr>
                        <a:t>/</a:t>
                      </a:r>
                      <a:r>
                        <a:rPr lang="en-US" sz="1200" b="0" i="0" u="none" strike="noStrike" kern="1200">
                          <a:solidFill>
                            <a:srgbClr val="5BBB2B"/>
                          </a:solidFill>
                          <a:latin typeface="+mn-lt"/>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lang="en-US" sz="1200" b="0" i="0" u="none" strike="noStrike" kern="1200" baseline="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baseline="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lang="en-US" sz="1200" b="0" i="0" u="none" strike="noStrike" kern="1200" baseline="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1"/>
                  </a:ext>
                </a:extLst>
              </a:tr>
              <a:tr h="326732">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1. Looping in regional / state resources</a:t>
                      </a: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C000"/>
                          </a:solidFill>
                          <a:effectLst/>
                          <a:uLnTx/>
                          <a:uFillTx/>
                          <a:latin typeface="Arial"/>
                          <a:ea typeface="+mn-ea"/>
                          <a:cs typeface="+mn-cs"/>
                        </a:rPr>
                        <a:t>I</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001C76"/>
                          </a:solidFill>
                          <a:effectLst/>
                          <a:uLnTx/>
                          <a:uFillTx/>
                          <a:latin typeface="Arial"/>
                          <a:ea typeface="+mn-ea"/>
                          <a:cs typeface="+mn-cs"/>
                        </a:rPr>
                        <a:t>C</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algn="ctr" fontAlgn="b"/>
                      <a:r>
                        <a:rPr lang="en-US" sz="1200" b="0">
                          <a:solidFill>
                            <a:srgbClr val="001C76"/>
                          </a:solidFill>
                          <a:effectLst/>
                          <a:latin typeface="+mn-lt"/>
                        </a:rPr>
                        <a:t>C</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ct val="0"/>
                        </a:spcBef>
                        <a:spcAft>
                          <a:spcPct val="0"/>
                        </a:spcAft>
                        <a:buClrTx/>
                        <a:buSzTx/>
                        <a:buFontTx/>
                        <a:buNone/>
                        <a:defRPr/>
                      </a:pPr>
                      <a:r>
                        <a:rPr lang="en-US" sz="1200" b="0">
                          <a:solidFill>
                            <a:srgbClr val="FFC000"/>
                          </a:solidFill>
                          <a:effectLst/>
                          <a:latin typeface="+mn-lt"/>
                        </a:rPr>
                        <a:t>I</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2"/>
                  </a:ext>
                </a:extLst>
              </a:tr>
              <a:tr h="326732">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2. Holding initial employer engagement</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C000"/>
                          </a:solidFill>
                          <a:effectLst/>
                          <a:uLnTx/>
                          <a:uFillTx/>
                          <a:latin typeface="Arial"/>
                          <a:ea typeface="+mn-ea"/>
                          <a:cs typeface="+mn-cs"/>
                        </a:rPr>
                        <a:t>I</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001C76"/>
                          </a:solidFill>
                          <a:effectLst/>
                          <a:uLnTx/>
                          <a:uFillTx/>
                          <a:latin typeface="Arial"/>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3"/>
                  </a:ext>
                </a:extLst>
              </a:tr>
              <a:tr h="326732">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3. Creating &amp; socializing the support plan</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r>
                        <a:rPr lang="en-US" sz="1200" b="0" i="0" u="none" strike="noStrike" kern="1200">
                          <a:solidFill>
                            <a:srgbClr val="000000"/>
                          </a:solidFill>
                          <a:latin typeface="+mn-lt"/>
                          <a:ea typeface="+mn-ea"/>
                          <a:cs typeface="+mn-cs"/>
                        </a:rPr>
                        <a:t>/</a:t>
                      </a:r>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4"/>
                  </a:ext>
                </a:extLst>
              </a:tr>
              <a:tr h="326732">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4. Sharing the support plan with the employer</a:t>
                      </a: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5"/>
                  </a:ext>
                </a:extLst>
              </a:tr>
              <a:tr h="326732">
                <a:tc>
                  <a:txBody>
                    <a:bodyPr/>
                    <a:lstStyle/>
                    <a:p>
                      <a:pPr marL="457200" marR="0" lvl="1"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4a. Immediate hiring</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BBB2B"/>
                        </a:solidFill>
                        <a:effectLst/>
                        <a:uLnTx/>
                        <a:uFillTx/>
                        <a:latin typeface="Arial"/>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endParaRPr lang="en-US" sz="1200" b="0" i="0" u="none" strike="noStrike" kern="1200">
                        <a:solidFill>
                          <a:srgbClr val="FFC000"/>
                        </a:solidFill>
                        <a:latin typeface="+mn-lt"/>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endParaRPr lang="en-US" sz="1200" b="0" i="0" u="none" strike="noStrike" kern="1200">
                        <a:solidFill>
                          <a:srgbClr val="5BBB2B"/>
                        </a:solidFill>
                        <a:latin typeface="+mn-lt"/>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endParaRPr lang="en-US" sz="1200" b="0" i="0" u="none" strike="noStrike" kern="1200">
                        <a:solidFill>
                          <a:srgbClr val="FFC000"/>
                        </a:solidFill>
                        <a:latin typeface="+mn-lt"/>
                        <a:ea typeface="+mn-ea"/>
                        <a:cs typeface="+mn-cs"/>
                      </a:endParaRP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6"/>
                  </a:ext>
                </a:extLst>
              </a:tr>
              <a:tr h="412757">
                <a:tc>
                  <a:txBody>
                    <a:bodyPr/>
                    <a:lstStyle/>
                    <a:p>
                      <a:pPr marL="914400" marR="0" lvl="2"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MassHire activities (e.g., virtual job fair, email campaign, etc.)</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r>
                        <a:rPr lang="en-US" sz="1200" b="0" i="0" u="none" strike="noStrike" kern="1200">
                          <a:solidFill>
                            <a:srgbClr val="000000"/>
                          </a:solidFill>
                          <a:latin typeface="+mn-lt"/>
                          <a:ea typeface="+mn-ea"/>
                          <a:cs typeface="+mn-cs"/>
                        </a:rPr>
                        <a:t>/</a:t>
                      </a:r>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C00000"/>
                          </a:solidFill>
                          <a:latin typeface="+mn-lt"/>
                          <a:ea typeface="+mn-ea"/>
                          <a:cs typeface="+mn-cs"/>
                        </a:rPr>
                        <a:t>R</a:t>
                      </a:r>
                      <a:r>
                        <a:rPr lang="en-US" sz="1200" b="0" i="0" u="none" strike="noStrike" kern="1200">
                          <a:solidFill>
                            <a:srgbClr val="000000"/>
                          </a:solidFill>
                          <a:latin typeface="+mn-lt"/>
                          <a:ea typeface="+mn-ea"/>
                          <a:cs typeface="+mn-cs"/>
                        </a:rPr>
                        <a:t>/</a:t>
                      </a:r>
                      <a:r>
                        <a:rPr lang="en-US" sz="1200" b="0" i="0" u="none" strike="noStrike" kern="1200">
                          <a:solidFill>
                            <a:srgbClr val="5BBB2B"/>
                          </a:solidFill>
                          <a:latin typeface="+mn-lt"/>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967361568"/>
                  </a:ext>
                </a:extLst>
              </a:tr>
              <a:tr h="326732">
                <a:tc>
                  <a:txBody>
                    <a:bodyPr/>
                    <a:lstStyle/>
                    <a:p>
                      <a:pPr marL="914400" marR="0" lvl="2"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CTE schools / training programs</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C00000"/>
                          </a:solidFill>
                          <a:latin typeface="+mn-lt"/>
                          <a:ea typeface="+mn-ea"/>
                          <a:cs typeface="+mn-cs"/>
                        </a:rPr>
                        <a:t>R</a:t>
                      </a:r>
                      <a:r>
                        <a:rPr lang="en-US" sz="1200" b="0" i="0" u="none" strike="noStrike" kern="1200">
                          <a:solidFill>
                            <a:srgbClr val="000000"/>
                          </a:solidFill>
                          <a:latin typeface="+mn-lt"/>
                          <a:ea typeface="+mn-ea"/>
                          <a:cs typeface="+mn-cs"/>
                        </a:rPr>
                        <a:t>/</a:t>
                      </a:r>
                      <a:r>
                        <a:rPr lang="en-US" sz="1200" b="0" i="0" u="none" strike="noStrike" kern="1200">
                          <a:solidFill>
                            <a:srgbClr val="5BBB2B"/>
                          </a:solidFill>
                          <a:latin typeface="+mn-lt"/>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r>
                        <a:rPr lang="en-US" sz="1200" b="0" i="0" u="none" strike="noStrike" kern="1200">
                          <a:solidFill>
                            <a:srgbClr val="000000"/>
                          </a:solidFill>
                          <a:latin typeface="+mn-lt"/>
                          <a:ea typeface="+mn-ea"/>
                          <a:cs typeface="+mn-cs"/>
                        </a:rPr>
                        <a:t>/</a:t>
                      </a:r>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4039898410"/>
                  </a:ext>
                </a:extLst>
              </a:tr>
              <a:tr h="326732">
                <a:tc>
                  <a:txBody>
                    <a:bodyPr/>
                    <a:lstStyle/>
                    <a:p>
                      <a:pPr marL="457200" marR="0" lvl="1"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4b. Future pipeline</a:t>
                      </a:r>
                    </a:p>
                  </a:txBody>
                  <a:tcPr marL="0" marR="36000" marT="36000" marB="3600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7"/>
                  </a:ext>
                </a:extLst>
              </a:tr>
              <a:tr h="326732">
                <a:tc>
                  <a:txBody>
                    <a:bodyPr/>
                    <a:lstStyle/>
                    <a:p>
                      <a:pPr marL="457200" marR="0" lvl="1"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4c. Upskilling incumbents</a:t>
                      </a: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FFC000"/>
                          </a:solidFill>
                          <a:latin typeface="+mn-lt"/>
                          <a:ea typeface="+mn-ea"/>
                          <a:cs typeface="+mn-cs"/>
                        </a:rPr>
                        <a:t>I</a:t>
                      </a:r>
                      <a:r>
                        <a:rPr lang="en-US" sz="1200" b="0" i="0" u="none" strike="noStrike" kern="1200">
                          <a:solidFill>
                            <a:srgbClr val="000000"/>
                          </a:solidFill>
                          <a:latin typeface="+mn-lt"/>
                          <a:ea typeface="+mn-ea"/>
                          <a:cs typeface="+mn-cs"/>
                        </a:rPr>
                        <a:t>/</a:t>
                      </a:r>
                      <a:r>
                        <a:rPr lang="en-US" sz="1200" b="0" i="0" u="none" strike="noStrike" kern="1200">
                          <a:solidFill>
                            <a:srgbClr val="001C76"/>
                          </a:solidFill>
                          <a:latin typeface="+mn-lt"/>
                          <a:ea typeface="+mn-ea"/>
                          <a:cs typeface="+mn-cs"/>
                        </a:rPr>
                        <a:t>C</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a:solidFill>
                            <a:srgbClr val="C00000"/>
                          </a:solidFill>
                          <a:latin typeface="+mn-lt"/>
                          <a:ea typeface="+mn-ea"/>
                          <a:cs typeface="+mn-cs"/>
                        </a:rPr>
                        <a:t>R</a:t>
                      </a:r>
                      <a:r>
                        <a:rPr lang="en-US" sz="1200" b="0" i="0" u="none" strike="noStrike" kern="1200">
                          <a:solidFill>
                            <a:srgbClr val="000000"/>
                          </a:solidFill>
                          <a:latin typeface="+mn-lt"/>
                          <a:ea typeface="+mn-ea"/>
                          <a:cs typeface="+mn-cs"/>
                        </a:rPr>
                        <a:t>/</a:t>
                      </a:r>
                      <a:r>
                        <a:rPr lang="en-US" sz="1200" b="0" i="0" u="none" strike="noStrike" kern="1200">
                          <a:solidFill>
                            <a:srgbClr val="5BBB2B"/>
                          </a:solidFill>
                          <a:latin typeface="+mn-lt"/>
                          <a:ea typeface="+mn-ea"/>
                          <a:cs typeface="+mn-cs"/>
                        </a:rPr>
                        <a:t>A</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8"/>
                  </a:ext>
                </a:extLst>
              </a:tr>
              <a:tr h="274266">
                <a:tc>
                  <a:txBody>
                    <a:bodyPr/>
                    <a:lstStyle/>
                    <a:p>
                      <a:pPr marL="0" marR="0" lvl="0" indent="0" algn="l" defTabSz="914400" rtl="0" eaLnBrk="1" fontAlgn="base" latinLnBrk="0" hangingPunct="1">
                        <a:lnSpc>
                          <a:spcPct val="100000"/>
                        </a:lnSpc>
                        <a:spcBef>
                          <a:spcPts val="0"/>
                        </a:spcBef>
                        <a:spcAft>
                          <a:spcPts val="0"/>
                        </a:spcAft>
                        <a:buClrTx/>
                        <a:buSzTx/>
                        <a:buFont typeface="Trebuchet MS" panose="020B0603020202020204" pitchFamily="34" charset="0"/>
                        <a:buChar char="​"/>
                        <a:defRPr/>
                      </a:pPr>
                      <a:r>
                        <a:rPr kumimoji="0" lang="en-US" sz="1200" b="0" i="0" u="none" strike="noStrike" kern="1200" cap="none" spc="0" normalizeH="0" baseline="0" noProof="0">
                          <a:ln>
                            <a:noFill/>
                          </a:ln>
                          <a:solidFill>
                            <a:srgbClr val="6E6F73"/>
                          </a:solidFill>
                          <a:effectLst/>
                          <a:uLnTx/>
                          <a:uFillTx/>
                          <a:latin typeface="+mn-lt"/>
                          <a:ea typeface="+mn-ea"/>
                          <a:cs typeface="Arial" panose="020B0604020202020204" pitchFamily="34" charset="0"/>
                        </a:rPr>
                        <a:t>5. Following up with the employer</a:t>
                      </a:r>
                    </a:p>
                  </a:txBody>
                  <a:tcPr marL="0" marR="0" marT="0" marB="0" anchor="ctr">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r>
                        <a:rPr kumimoji="0" lang="en-US" sz="1200" b="0" i="0" u="none" strike="noStrike" kern="1200" cap="none" spc="0" normalizeH="0" baseline="30000" noProof="0">
                          <a:ln>
                            <a:noFill/>
                          </a:ln>
                          <a:solidFill>
                            <a:srgbClr val="000000"/>
                          </a:solidFill>
                          <a:effectLst/>
                          <a:uLnTx/>
                          <a:uFillTx/>
                          <a:latin typeface="Arial"/>
                          <a:ea typeface="+mn-ea"/>
                          <a:cs typeface="+mn-cs"/>
                        </a:rPr>
                        <a:t>1</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00000"/>
                          </a:solidFill>
                          <a:effectLst/>
                          <a:uLnTx/>
                          <a:uFillTx/>
                          <a:latin typeface="Arial"/>
                          <a:ea typeface="+mn-ea"/>
                          <a:cs typeface="+mn-cs"/>
                        </a:rPr>
                        <a:t>R</a:t>
                      </a:r>
                      <a:r>
                        <a:rPr kumimoji="0" lang="en-US" sz="1200" b="0" i="0" u="none" strike="noStrike" kern="1200" cap="none" spc="0" normalizeH="0" baseline="0" noProof="0">
                          <a:ln>
                            <a:noFill/>
                          </a:ln>
                          <a:solidFill>
                            <a:srgbClr val="000000"/>
                          </a:solidFill>
                          <a:effectLst/>
                          <a:uLnTx/>
                          <a:uFillTx/>
                          <a:latin typeface="Arial"/>
                          <a:ea typeface="+mn-ea"/>
                          <a:cs typeface="+mn-cs"/>
                        </a:rPr>
                        <a:t>/</a:t>
                      </a:r>
                      <a:r>
                        <a:rPr kumimoji="0" lang="en-US" sz="1200" b="0" i="0" u="none" strike="noStrike" kern="1200" cap="none" spc="0" normalizeH="0" baseline="0" noProof="0">
                          <a:ln>
                            <a:noFill/>
                          </a:ln>
                          <a:solidFill>
                            <a:srgbClr val="5BBB2B"/>
                          </a:solidFill>
                          <a:effectLst/>
                          <a:uLnTx/>
                          <a:uFillTx/>
                          <a:latin typeface="Arial"/>
                          <a:ea typeface="+mn-ea"/>
                          <a:cs typeface="+mn-cs"/>
                        </a:rPr>
                        <a:t>A</a:t>
                      </a:r>
                      <a:r>
                        <a:rPr kumimoji="0" lang="en-US" sz="1200" b="0" i="0" u="none" strike="noStrike" kern="1200" cap="none" spc="0" normalizeH="0" baseline="30000" noProof="0">
                          <a:ln>
                            <a:noFill/>
                          </a:ln>
                          <a:solidFill>
                            <a:srgbClr val="000000"/>
                          </a:solidFill>
                          <a:effectLst/>
                          <a:uLnTx/>
                          <a:uFillTx/>
                          <a:latin typeface="Arial"/>
                          <a:ea typeface="+mn-ea"/>
                          <a:cs typeface="+mn-cs"/>
                        </a:rPr>
                        <a:t>1</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0" algn="ctr" defTabSz="914400" rtl="0" eaLnBrk="1" fontAlgn="t" latinLnBrk="0" hangingPunct="1"/>
                      <a:r>
                        <a:rPr lang="en-US" sz="1200" b="0" i="0" u="none" strike="noStrike" kern="1200">
                          <a:solidFill>
                            <a:srgbClr val="FFC000"/>
                          </a:solidFill>
                          <a:latin typeface="+mn-lt"/>
                          <a:ea typeface="+mn-ea"/>
                          <a:cs typeface="+mn-cs"/>
                        </a:rPr>
                        <a:t>I</a:t>
                      </a:r>
                    </a:p>
                  </a:txBody>
                  <a:tcPr marL="54000" marR="54000" marT="54000" marB="54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191616344"/>
                  </a:ext>
                </a:extLst>
              </a:tr>
            </a:tbl>
          </a:graphicData>
        </a:graphic>
      </p:graphicFrame>
      <p:sp>
        <p:nvSpPr>
          <p:cNvPr id="74" name="Rectangle 293"/>
          <p:cNvSpPr>
            <a:spLocks noChangeArrowheads="1"/>
          </p:cNvSpPr>
          <p:nvPr>
            <p:custDataLst>
              <p:tags r:id="rId5"/>
            </p:custDataLst>
          </p:nvPr>
        </p:nvSpPr>
        <p:spPr bwMode="auto">
          <a:xfrm>
            <a:off x="630000" y="5983393"/>
            <a:ext cx="263897" cy="214775"/>
          </a:xfrm>
          <a:prstGeom prst="rect">
            <a:avLst/>
          </a:prstGeom>
          <a:solidFill>
            <a:srgbClr val="C00000"/>
          </a:solidFill>
          <a:ln w="9525" algn="ctr">
            <a:noFill/>
            <a:miter lim="800000"/>
          </a:ln>
        </p:spPr>
        <p:txBody>
          <a:bodyPr wrap="none" lIns="0" tIns="45715" rIns="0" bIns="45715" anchor="ctr"/>
          <a:lstStyle/>
          <a:p>
            <a:pPr marL="99225" indent="-99225" algn="ctr" eaLnBrk="0" hangingPunct="0">
              <a:spcBef>
                <a:spcPct val="50000"/>
              </a:spcBef>
            </a:pPr>
            <a:r>
              <a:rPr lang="en-US" sz="1400">
                <a:solidFill>
                  <a:srgbClr val="FFFFFF"/>
                </a:solidFill>
              </a:rPr>
              <a:t>R</a:t>
            </a:r>
          </a:p>
        </p:txBody>
      </p:sp>
      <p:sp>
        <p:nvSpPr>
          <p:cNvPr id="75" name="Text Box 292"/>
          <p:cNvSpPr txBox="1">
            <a:spLocks noChangeArrowheads="1"/>
          </p:cNvSpPr>
          <p:nvPr>
            <p:custDataLst>
              <p:tags r:id="rId6"/>
            </p:custDataLst>
          </p:nvPr>
        </p:nvSpPr>
        <p:spPr bwMode="auto">
          <a:xfrm>
            <a:off x="981255" y="5998447"/>
            <a:ext cx="800091" cy="184666"/>
          </a:xfrm>
          <a:prstGeom prst="rect">
            <a:avLst/>
          </a:prstGeom>
          <a:noFill/>
          <a:ln w="9525" algn="ctr">
            <a:noFill/>
            <a:miter lim="800000"/>
          </a:ln>
        </p:spPr>
        <p:txBody>
          <a:bodyPr wrap="none" lIns="0" tIns="0" rIns="0" bIns="0" anchor="t">
            <a:spAutoFit/>
          </a:bodyPr>
          <a:lstStyle/>
          <a:p>
            <a:pPr eaLnBrk="0" hangingPunct="0">
              <a:spcBef>
                <a:spcPct val="30000"/>
              </a:spcBef>
            </a:pPr>
            <a:r>
              <a:rPr lang="en-US" sz="1200">
                <a:solidFill>
                  <a:srgbClr val="575757"/>
                </a:solidFill>
              </a:rPr>
              <a:t>Responsible</a:t>
            </a:r>
          </a:p>
        </p:txBody>
      </p:sp>
      <p:sp>
        <p:nvSpPr>
          <p:cNvPr id="76" name="Rectangle 294"/>
          <p:cNvSpPr>
            <a:spLocks noChangeArrowheads="1"/>
          </p:cNvSpPr>
          <p:nvPr>
            <p:custDataLst>
              <p:tags r:id="rId7"/>
            </p:custDataLst>
          </p:nvPr>
        </p:nvSpPr>
        <p:spPr bwMode="auto">
          <a:xfrm>
            <a:off x="2126150" y="5983393"/>
            <a:ext cx="263898" cy="214775"/>
          </a:xfrm>
          <a:prstGeom prst="rect">
            <a:avLst/>
          </a:prstGeom>
          <a:solidFill>
            <a:srgbClr val="5BBB2B"/>
          </a:solidFill>
          <a:ln w="9525" algn="ctr">
            <a:noFill/>
            <a:miter lim="800000"/>
          </a:ln>
        </p:spPr>
        <p:txBody>
          <a:bodyPr wrap="none" lIns="0" tIns="45715" rIns="0" bIns="45715" anchor="ctr"/>
          <a:lstStyle/>
          <a:p>
            <a:pPr marL="99225" indent="-99225" algn="ctr" eaLnBrk="0" hangingPunct="0">
              <a:spcBef>
                <a:spcPct val="50000"/>
              </a:spcBef>
            </a:pPr>
            <a:r>
              <a:rPr lang="en-US" sz="1400">
                <a:solidFill>
                  <a:srgbClr val="FFFFFF"/>
                </a:solidFill>
              </a:rPr>
              <a:t>A</a:t>
            </a:r>
          </a:p>
        </p:txBody>
      </p:sp>
      <p:sp>
        <p:nvSpPr>
          <p:cNvPr id="77" name="Text Box 292"/>
          <p:cNvSpPr txBox="1">
            <a:spLocks noChangeArrowheads="1"/>
          </p:cNvSpPr>
          <p:nvPr>
            <p:custDataLst>
              <p:tags r:id="rId8"/>
            </p:custDataLst>
          </p:nvPr>
        </p:nvSpPr>
        <p:spPr bwMode="auto">
          <a:xfrm>
            <a:off x="2477405" y="5998447"/>
            <a:ext cx="849592" cy="184666"/>
          </a:xfrm>
          <a:prstGeom prst="rect">
            <a:avLst/>
          </a:prstGeom>
          <a:noFill/>
          <a:ln w="9525" algn="ctr">
            <a:noFill/>
            <a:miter lim="800000"/>
          </a:ln>
        </p:spPr>
        <p:txBody>
          <a:bodyPr wrap="none" lIns="0" tIns="0" rIns="0" bIns="0" anchor="t">
            <a:spAutoFit/>
          </a:bodyPr>
          <a:lstStyle/>
          <a:p>
            <a:pPr eaLnBrk="0" hangingPunct="0">
              <a:spcBef>
                <a:spcPct val="30000"/>
              </a:spcBef>
            </a:pPr>
            <a:r>
              <a:rPr lang="en-US" sz="1200">
                <a:solidFill>
                  <a:srgbClr val="575757"/>
                </a:solidFill>
              </a:rPr>
              <a:t>Accountable</a:t>
            </a:r>
          </a:p>
        </p:txBody>
      </p:sp>
      <p:sp>
        <p:nvSpPr>
          <p:cNvPr id="78" name="Rectangle 295"/>
          <p:cNvSpPr>
            <a:spLocks noChangeArrowheads="1"/>
          </p:cNvSpPr>
          <p:nvPr>
            <p:custDataLst>
              <p:tags r:id="rId9"/>
            </p:custDataLst>
          </p:nvPr>
        </p:nvSpPr>
        <p:spPr bwMode="auto">
          <a:xfrm>
            <a:off x="3683534" y="5983393"/>
            <a:ext cx="263897" cy="214775"/>
          </a:xfrm>
          <a:prstGeom prst="rect">
            <a:avLst/>
          </a:prstGeom>
          <a:solidFill>
            <a:srgbClr val="001C76"/>
          </a:solidFill>
          <a:ln w="9525" algn="ctr">
            <a:noFill/>
            <a:miter lim="800000"/>
          </a:ln>
          <a:extLst>
            <a:ext uri="{91240B29-F687-4F45-9708-019B960494DF}">
              <a14:hiddenLine xmlns:a14="http://schemas.microsoft.com/office/drawing/2010/main" w="9525" algn="ctr">
                <a:solidFill>
                  <a:srgbClr val="FFB061"/>
                </a:solidFill>
                <a:miter lim="800000"/>
                <a:headEnd/>
                <a:tailEnd/>
              </a14:hiddenLine>
            </a:ext>
          </a:extLst>
        </p:spPr>
        <p:txBody>
          <a:bodyPr wrap="none" lIns="0" tIns="45715" rIns="0" bIns="45715" anchor="ctr"/>
          <a:lstStyle/>
          <a:p>
            <a:pPr marL="99225" indent="-99225" algn="ctr" eaLnBrk="0" hangingPunct="0">
              <a:spcBef>
                <a:spcPct val="50000"/>
              </a:spcBef>
            </a:pPr>
            <a:r>
              <a:rPr lang="en-US" sz="1400">
                <a:solidFill>
                  <a:srgbClr val="FFFFFF"/>
                </a:solidFill>
              </a:rPr>
              <a:t>C</a:t>
            </a:r>
          </a:p>
        </p:txBody>
      </p:sp>
      <p:sp>
        <p:nvSpPr>
          <p:cNvPr id="79" name="Text Box 292"/>
          <p:cNvSpPr txBox="1">
            <a:spLocks noChangeArrowheads="1"/>
          </p:cNvSpPr>
          <p:nvPr>
            <p:custDataLst>
              <p:tags r:id="rId10"/>
            </p:custDataLst>
          </p:nvPr>
        </p:nvSpPr>
        <p:spPr bwMode="auto">
          <a:xfrm>
            <a:off x="4034790" y="5998447"/>
            <a:ext cx="678071" cy="184666"/>
          </a:xfrm>
          <a:prstGeom prst="rect">
            <a:avLst/>
          </a:prstGeom>
          <a:noFill/>
          <a:ln w="9525" algn="ctr">
            <a:noFill/>
            <a:miter lim="800000"/>
          </a:ln>
        </p:spPr>
        <p:txBody>
          <a:bodyPr wrap="none" lIns="0" tIns="0" rIns="0" bIns="0" anchor="t">
            <a:spAutoFit/>
          </a:bodyPr>
          <a:lstStyle/>
          <a:p>
            <a:pPr eaLnBrk="0" hangingPunct="0">
              <a:spcBef>
                <a:spcPct val="30000"/>
              </a:spcBef>
            </a:pPr>
            <a:r>
              <a:rPr lang="en-US" sz="1200">
                <a:solidFill>
                  <a:srgbClr val="575757"/>
                </a:solidFill>
              </a:rPr>
              <a:t>Consulted</a:t>
            </a:r>
          </a:p>
        </p:txBody>
      </p:sp>
      <p:sp>
        <p:nvSpPr>
          <p:cNvPr id="80" name="Rectangle 296"/>
          <p:cNvSpPr>
            <a:spLocks noChangeArrowheads="1"/>
          </p:cNvSpPr>
          <p:nvPr>
            <p:custDataLst>
              <p:tags r:id="rId11"/>
            </p:custDataLst>
          </p:nvPr>
        </p:nvSpPr>
        <p:spPr bwMode="auto">
          <a:xfrm>
            <a:off x="5016500" y="5983393"/>
            <a:ext cx="263897" cy="214775"/>
          </a:xfrm>
          <a:prstGeom prst="rect">
            <a:avLst/>
          </a:prstGeom>
          <a:solidFill>
            <a:srgbClr val="FFC000"/>
          </a:solidFill>
          <a:ln w="9525" algn="ctr">
            <a:noFill/>
            <a:miter lim="800000"/>
          </a:ln>
          <a:extLst>
            <a:ext uri="{91240B29-F687-4F45-9708-019B960494DF}">
              <a14:hiddenLine xmlns:a14="http://schemas.microsoft.com/office/drawing/2010/main" w="9525" algn="ctr">
                <a:solidFill>
                  <a:srgbClr val="DCE6FC"/>
                </a:solidFill>
                <a:miter lim="800000"/>
                <a:headEnd/>
                <a:tailEnd/>
              </a14:hiddenLine>
            </a:ext>
          </a:extLst>
        </p:spPr>
        <p:txBody>
          <a:bodyPr wrap="none" lIns="0" tIns="45715" rIns="0" bIns="45715" anchor="ctr"/>
          <a:lstStyle/>
          <a:p>
            <a:pPr marL="99225" indent="-99225" algn="ctr" eaLnBrk="0" hangingPunct="0">
              <a:spcBef>
                <a:spcPct val="50000"/>
              </a:spcBef>
            </a:pPr>
            <a:r>
              <a:rPr lang="en-US" sz="1400">
                <a:solidFill>
                  <a:srgbClr val="FFFFFF"/>
                </a:solidFill>
              </a:rPr>
              <a:t>I</a:t>
            </a:r>
          </a:p>
        </p:txBody>
      </p:sp>
      <p:sp>
        <p:nvSpPr>
          <p:cNvPr id="81" name="Text Box 292"/>
          <p:cNvSpPr txBox="1">
            <a:spLocks noChangeArrowheads="1"/>
          </p:cNvSpPr>
          <p:nvPr>
            <p:custDataLst>
              <p:tags r:id="rId12"/>
            </p:custDataLst>
          </p:nvPr>
        </p:nvSpPr>
        <p:spPr bwMode="auto">
          <a:xfrm>
            <a:off x="5367757" y="5998447"/>
            <a:ext cx="621965" cy="184666"/>
          </a:xfrm>
          <a:prstGeom prst="rect">
            <a:avLst/>
          </a:prstGeom>
          <a:noFill/>
          <a:ln w="9525" algn="ctr">
            <a:noFill/>
            <a:miter lim="800000"/>
          </a:ln>
        </p:spPr>
        <p:txBody>
          <a:bodyPr wrap="none" lIns="0" tIns="0" rIns="0" bIns="0" anchor="t">
            <a:spAutoFit/>
          </a:bodyPr>
          <a:lstStyle/>
          <a:p>
            <a:pPr eaLnBrk="0" hangingPunct="0">
              <a:spcBef>
                <a:spcPct val="30000"/>
              </a:spcBef>
            </a:pPr>
            <a:r>
              <a:rPr lang="en-US" sz="1200">
                <a:solidFill>
                  <a:srgbClr val="575757"/>
                </a:solidFill>
              </a:rPr>
              <a:t>Informed</a:t>
            </a:r>
          </a:p>
        </p:txBody>
      </p:sp>
      <p:graphicFrame>
        <p:nvGraphicFramePr>
          <p:cNvPr id="23" name="Object 22" hidden="1">
            <a:extLst>
              <a:ext uri="{FF2B5EF4-FFF2-40B4-BE49-F238E27FC236}">
                <a16:creationId xmlns:a16="http://schemas.microsoft.com/office/drawing/2014/main" id="{558A041E-3E3D-4AF9-880A-F5816D1AE1E1}"/>
              </a:ext>
            </a:extLst>
          </p:cNvPr>
          <p:cNvGraphicFramePr>
            <a:graphicFrameLocks noChangeAspect="1"/>
          </p:cNvGraphicFramePr>
          <p:nvPr>
            <p:custDataLst>
              <p:tags r:id="rId13"/>
            </p:custDataLst>
            <p:extLst>
              <p:ext uri="{D42A27DB-BD31-4B8C-83A1-F6EECF244321}">
                <p14:modId xmlns:p14="http://schemas.microsoft.com/office/powerpoint/2010/main" val="1392851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286" imgH="286" progId="TCLayout.ActiveDocument.1">
                  <p:embed/>
                </p:oleObj>
              </mc:Choice>
              <mc:Fallback>
                <p:oleObj name="think-cell Slide" r:id="rId20" imgW="286" imgH="286" progId="TCLayout.ActiveDocument.1">
                  <p:embed/>
                  <p:pic>
                    <p:nvPicPr>
                      <p:cNvPr id="23" name="Object 22" hidden="1">
                        <a:extLst>
                          <a:ext uri="{FF2B5EF4-FFF2-40B4-BE49-F238E27FC236}">
                            <a16:creationId xmlns:a16="http://schemas.microsoft.com/office/drawing/2014/main" id="{558A041E-3E3D-4AF9-880A-F5816D1AE1E1}"/>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4" name="ee4pFootnotes">
            <a:extLst>
              <a:ext uri="{FF2B5EF4-FFF2-40B4-BE49-F238E27FC236}">
                <a16:creationId xmlns:a16="http://schemas.microsoft.com/office/drawing/2014/main" id="{C7587F84-CFF2-486E-84FF-8EF9DB493413}"/>
              </a:ext>
            </a:extLst>
          </p:cNvPr>
          <p:cNvSpPr>
            <a:spLocks noChangeArrowheads="1"/>
          </p:cNvSpPr>
          <p:nvPr/>
        </p:nvSpPr>
        <p:spPr bwMode="auto">
          <a:xfrm>
            <a:off x="447675" y="6547706"/>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sym typeface="+mn-lt"/>
              </a:rPr>
              <a:t>1. Follow up with employer is dependent on employer support needed, responsiveness, and size.</a:t>
            </a:r>
          </a:p>
        </p:txBody>
      </p:sp>
      <p:sp>
        <p:nvSpPr>
          <p:cNvPr id="18" name="NavigationTriangle">
            <a:extLst>
              <a:ext uri="{FF2B5EF4-FFF2-40B4-BE49-F238E27FC236}">
                <a16:creationId xmlns:a16="http://schemas.microsoft.com/office/drawing/2014/main" id="{32A7C7CE-662C-416A-99DC-7447403F63E6}"/>
              </a:ext>
            </a:extLst>
          </p:cNvPr>
          <p:cNvSpPr/>
          <p:nvPr/>
        </p:nvSpPr>
        <p:spPr>
          <a:xfrm rot="10800000">
            <a:off x="0" y="0"/>
            <a:ext cx="622380" cy="647699"/>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9" name="NavigationIcon">
            <a:extLst>
              <a:ext uri="{FF2B5EF4-FFF2-40B4-BE49-F238E27FC236}">
                <a16:creationId xmlns:a16="http://schemas.microsoft.com/office/drawing/2014/main" id="{A4AAE03D-A3DA-4AF1-BA7D-6C6C3AE6B51E}"/>
              </a:ext>
            </a:extLst>
          </p:cNvPr>
          <p:cNvSpPr>
            <a:spLocks noChangeAspect="1" noChangeArrowheads="1"/>
          </p:cNvSpPr>
          <p:nvPr>
            <p:custDataLst>
              <p:tags r:id="rId14"/>
            </p:custDataLst>
          </p:nvPr>
        </p:nvSpPr>
        <p:spPr bwMode="auto">
          <a:xfrm>
            <a:off x="80099" y="78435"/>
            <a:ext cx="215900" cy="21590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000">
                <a:solidFill>
                  <a:schemeClr val="tx2"/>
                </a:solidFill>
              </a:rPr>
              <a:t>1</a:t>
            </a:r>
          </a:p>
        </p:txBody>
      </p:sp>
      <p:sp>
        <p:nvSpPr>
          <p:cNvPr id="20" name="Textfeld 1">
            <a:extLst>
              <a:ext uri="{FF2B5EF4-FFF2-40B4-BE49-F238E27FC236}">
                <a16:creationId xmlns:a16="http://schemas.microsoft.com/office/drawing/2014/main" id="{50A4197A-F45B-4338-B836-0D84C7AA8E7D}"/>
              </a:ext>
            </a:extLst>
          </p:cNvPr>
          <p:cNvSpPr txBox="1"/>
          <p:nvPr>
            <p:custDataLst>
              <p:tags r:id="rId15"/>
            </p:custDataLst>
          </p:nvPr>
        </p:nvSpPr>
        <p:spPr>
          <a:xfrm>
            <a:off x="2174888" y="0"/>
            <a:ext cx="7363252" cy="3231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b="1">
                <a:solidFill>
                  <a:srgbClr val="000000"/>
                </a:solidFill>
                <a:latin typeface="Arial" panose="020B0604020202020204" pitchFamily="34" charset="0"/>
                <a:sym typeface="Trebuchet MS" panose="020B0603020202020204" pitchFamily="34" charset="0"/>
              </a:rPr>
              <a:t>Internal only</a:t>
            </a:r>
          </a:p>
        </p:txBody>
      </p:sp>
    </p:spTree>
    <p:custDataLst>
      <p:tags r:id="rId1"/>
    </p:custDataLst>
    <p:extLst>
      <p:ext uri="{BB962C8B-B14F-4D97-AF65-F5344CB8AC3E}">
        <p14:creationId xmlns:p14="http://schemas.microsoft.com/office/powerpoint/2010/main" val="2458935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EE4P_STYLE_NAME" val="MBTA Grid 16:9"/>
  <p:tag name="EE4P_AGENDAWIZARD" val="&lt;ee4p&gt;&lt;layouts&gt;&lt;layout name=&quot;Section Header&quot; id=&quot;227_1-1&quot;&gt;&lt;standard&gt;&lt;textframe horizontalAnchor=&quot;1&quot; marginBottom=&quot;0&quot; marginLeft=&quot;0&quot; marginRight=&quot;0&quot; marginTop=&quot;0&quot; orientation=&quot;1&quot; verticalAnchor=&quot;1&quot; /&gt;&lt;font name=&quot;Arial&quot; bold=&quot;0&quot; italic=&quot;0&quot; color=&quot;#ffffff&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395.4111&quot; top=&quot;116.9109&quot; width=&quot;515.0769&quot; height=&quot;345.2203&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18|20|22|24&quot; allowedTimeFormatIds=&quot;1|2|3&quot; slideLayout=&quot;11&quot; customLayoutName=&quot;Blank green|Presentation¦Blank green&quot; customLayoutIndex=&quot;&quot; showBreak=&quot;0&quot; singleAgendaSlideSelected=&quot;0&quot; backupSlideTitle=&quot;Unused Slides&quot; topMargin=&quot;0&quot; leftMargin=&quot;0&quot; allowedLevels=&quot;2&quot; itemNoFormats=&quot;{1}¦{1}.{2}¦{3:alphaLC}¦{3:alphaLC}.{4:alphaLC}&quot; customLayoutNameBackup=&quot;Special gray|Presentation¦Special gray&quot; titlePrompt=&quot;Insert Title&quot; namePrompt=&quot;Insert Date&quot; /&gt;&lt;cases&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cases&gt;&lt;elements&gt;&lt;element type=&quot;autoshape&quot; autoShapeType=&quot;1&quot; value=&quot;%agendaTitle%&quot; slideType=&quot;1&quot;&gt;&lt;position left=&quot;-345.68251&quot; top=&quot;-45.376146&quot; width=&quot;271.5024&quot; height=&quot;274.7323&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0&quot; marginRight=&quot;0&quot; marginTop=&quot;19.84252&quot; marginBottom=&quot;0&quot; /&gt;&lt;paragraphformat alignment=&quot;2&quot; lineRuleBefore=&quot;0&quot; lineRuleWithin=&quot;1&quot; lineRuleAfter=&quot;0&quot; spaceBefore=&quot;0&quot; spaceWithin=&quot;0.95&quot; spaceAfter=&quot;0&quot; /&gt;&lt;font name=&quot;Arial&quot; size=&quot;54&quot; bold=&quot;0&quot; italic=&quot;0&quot; underlineStyle=&quot;0&quot; color=&quot;#ffffff&quot; spacing=&quot;0&quot; kerning=&quot;12&quot; /&gt;&lt;/element&gt;&lt;element type=&quot;autoshape&quot; autoShapeType=&quot;1&quot; value=&quot;%agendaName%&quot; slideType=&quot;1&quot;&gt;&lt;position left=&quot;-197.81411&quot; top=&quot;252.473934&quot; width=&quot;123.634&quot; height=&quot;115.6044&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8.503937&quot; marginRight=&quot;0&quot; marginTop=&quot;14.17323&quot; marginBottom=&quot;0&quot; /&gt;&lt;paragraphformat alignment=&quot;1&quot; lineRuleBefore=&quot;0&quot; lineRuleWithin=&quot;1&quot; lineRuleAfter=&quot;0&quot; spaceBefore=&quot;0&quot; spaceWithin=&quot;0.95&quot; spaceAfter=&quot;0&quot; /&gt;&lt;font name=&quot;Arial&quot; size=&quot;10&quot; bold=&quot;0&quot; italic=&quot;0&quot; underlineStyle=&quot;0&quot; color=&quot;#ffffff&quot; spacing=&quot;0&quot; kerning=&quot;12&quot; /&gt;&lt;/element&gt;&lt;element type=&quot;autoshape&quot; autoShapeType=&quot;1&quot; value=&quot;&quot; slideType=&quot;1&quot;&gt;&lt;position left=&quot;-286.10831&quot; top=&quot;252.473934&quot; width=&quot;73.17614&quot; height=&quot;78.41528&quot; autoshape=&quot;1&quot; rotation=&quot;0&quot; /&gt;&lt;line visible=&quot;1&quot; weight=&quot;0.75&quot; style=&quot;1&quot; dashStyle=&quot;1&quot; foreColor=&quot;#ffffff&quot; /&gt;&lt;fill visible=&quot;0&quot; /&gt;&lt;/element&gt;&lt;element type=&quot;autoshape&quot; autoShapeType=&quot;1&quot; value=&quot;&quot; slideType=&quot;2&quot;&gt;&lt;position left=&quot;-294.2502816&quot; top=&quot;-4.4596064&quot; width=&quot;74.61984&quot; height=&quot;74.61984&quot; autoshape=&quot;1&quot; rotation=&quot;0&quot; /&gt;&lt;line visible=&quot;1&quot; weight=&quot;0.75&quot; style=&quot;1&quot; dashStyle=&quot;1&quot; foreColor=&quot;#ffffff&quot; /&gt;&lt;fill visible=&quot;0&quot; /&gt;&lt;/element&gt;&lt;element type=&quot;autoshape&quot; autoShapeType=&quot;1&quot; value=&quot;%topic%&quot; slideType=&quot;2&quot;&gt;&lt;position left=&quot;-294.2502816&quot; top=&quot;93.1711075&quot; width=&quot;758.6493&quot; height=&quot;252.2583&quot; autoshape=&quot;1&quot; rotation=&quot;0&quot; /&gt;&lt;line visible=&quot;1&quot; weight=&quot;0.75&quot; style=&quot;1&quot; dashStyle=&quot;1&quot; foreColor=&quot;#ffffff&quot; /&gt;&lt;fill visible=&quot;0&quot; /&gt;&lt;textframe horizontalAnchor=&quot;1&quot; verticalAnchor=&quot;4&quot; orientation=&quot;1&quot; wordWrap=&quot;1&quot; autoSize=&quot;0&quot; marginLeft=&quot;21.6&quot; marginRight=&quot;21.6&quot; marginTop=&quot;21.6&quot; marginBottom=&quot;10.8&quot; /&gt;&lt;paragraphformat alignment=&quot;1&quot; lineRuleBefore=&quot;0&quot; lineRuleWithin=&quot;0&quot; lineRuleAfter=&quot;0&quot; spaceBefore=&quot;0&quot; spaceWithin=&quot;60&quot; spaceAfter=&quot;0&quot; /&gt;&lt;font name=&quot;Arial&quot; size=&quot;54&quot; bold=&quot;0&quot; italic=&quot;0&quot; underlineStyle=&quot;0&quot; color=&quot;#ffffff&quot; spacing=&quot;0&quot; kerning=&quot;12&quot; /&gt;&lt;/element&gt;&lt;/elements&gt;&lt;/layout&gt;&lt;/layouts&gt;&lt;contents&gt;&lt;agenda name=&quot;&quot; title=&quot;&quot; subtitle=&quot;&quot; sizingModeId=&quot;1&quot; fontSize=&quot;24&quot; fontSizeAuto=&quot;1&quot; startTime=&quot;540&quot; timeFormatId=&quot;1&quot; startItemNo=&quot;1&quot; createSingleAgendaSlide=&quot;1&quot; createSeparatingSlides=&quot;1&quot; createBackupSlide=&quot;1&quot; layoutId=&quot;227_1-1&quot; createSections=&quot;0&quot;&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 /&gt;&lt;/agenda&gt;&lt;/contents&gt;&lt;/ee4p&gt;"/>
  <p:tag name="EE4P_STYLE_ID" val="wfhZ5lb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23.xml><?xml version="1.0" encoding="utf-8"?>
<p:tagLst xmlns:a="http://schemas.openxmlformats.org/drawingml/2006/main" xmlns:r="http://schemas.openxmlformats.org/officeDocument/2006/relationships" xmlns:p="http://schemas.openxmlformats.org/presentationml/2006/main">
  <p:tag name="PFSLIDEKEY" val="A0286AB7-9DDE-427D-9446-0A5623C86219"/>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H8kfPEWQqqBrJnfLUX0u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3Ik3bT_8qkuOkEv8xJyN6A"/>
</p:tagLst>
</file>

<file path=ppt/tags/tag127.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ags/tag13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3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34.xml><?xml version="1.0" encoding="utf-8"?>
<p:tagLst xmlns:a="http://schemas.openxmlformats.org/drawingml/2006/main" xmlns:r="http://schemas.openxmlformats.org/officeDocument/2006/relationships" xmlns:p="http://schemas.openxmlformats.org/presentationml/2006/main">
  <p:tag name="PFSLIDEKEY" val="831A2DEC-EE26-4CDF-AA38-77916CA595E2"/>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l5fCWSKR7mbeOy9DdLyv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VPvfnfFTF0y96r0dXGeYj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tdh7TS4.kamBLQOTKPwn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MuXoCtQjgk2cbCHJAKGtg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HFvkLPKmqEe2AsLFyvqLo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_NJRzys60eusZKGqKC7c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EFF9SqRFUKkvLSARRMcp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OGcWjVKftUqy0jCu0kkG.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JzEharN6AEq56o4Bfpvsv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e1R4L.awoECeDDLHgk.ruQ"/>
</p:tagLst>
</file>

<file path=ppt/tags/tag146.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47.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Ftdh7TS4.kamBLQOTKPwnA"/>
</p:tagLst>
</file>

<file path=ppt/tags/tag149.xml><?xml version="1.0" encoding="utf-8"?>
<p:tagLst xmlns:a="http://schemas.openxmlformats.org/drawingml/2006/main" xmlns:r="http://schemas.openxmlformats.org/officeDocument/2006/relationships" xmlns:p="http://schemas.openxmlformats.org/presentationml/2006/main">
  <p:tag name="PFSLIDEKEY" val="A0286AB7-9DDE-427D-9446-0A5623C86219"/>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0Y3TUtAWCEyVgouIKpJc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H8kfPEWQqqBrJnfLUX0u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3Ik3bT_8qkuOkEv8xJyN6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_XM.QPOFKUmbFQ1O959.q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B.4y6Quh4k2KD_xug_WyR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dj9mNJ0D0eTuahuxIDXt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J3qCEkEaSU.voFXRjD.we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8047qPOMHk2fVEhr4DNLT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qihTASQoVE6ob_ezPZJ.t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iiU7zAdAeECOrmDD5H5j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wNtHOaUINUCs_IZ5evbmF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6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64.xml><?xml version="1.0" encoding="utf-8"?>
<p:tagLst xmlns:a="http://schemas.openxmlformats.org/drawingml/2006/main" xmlns:r="http://schemas.openxmlformats.org/officeDocument/2006/relationships" xmlns:p="http://schemas.openxmlformats.org/presentationml/2006/main">
  <p:tag name="PFSLIDEKEY" val="A0286AB7-9DDE-427D-9446-0A5623C86219"/>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xH8kfPEWQqqBrJnfLUX0u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3Ik3bT_8qkuOkEv8xJyN6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_XM.QPOFKUmbFQ1O959.q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B.4y6Quh4k2KD_xug_Wy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bdj9mNJ0D0eTuahuxIDXt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J3qCEkEaSU.voFXRjD.we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8047qPOMHk2fVEhr4DNLT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qihTASQoVE6ob_ezPZJ.t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iU7zAdAeECOrmDD5H5jy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wNtHOaUINUCs_IZ5evbmFQ"/>
</p:tagLst>
</file>

<file path=ppt/tags/tag176.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77.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8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8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89.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2_mRzxFn2ndc3EF2bQwTA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92.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95.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198.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s3_zEYHNMM.i9u1UIDlvw"/>
</p:tagLst>
</file>

<file path=ppt/tags/tag21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15.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18.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22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2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2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2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qPnVO5tPQHBrguEcizxjA"/>
</p:tagLst>
</file>

<file path=ppt/tags/tag23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233.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34.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238.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41.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4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VQ2DWeAMXaWqP_Yswg2tw"/>
</p:tagLst>
</file>

<file path=ppt/tags/tag25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5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58.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67.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r4LL0l1R4du6IuOHm27Dw"/>
</p:tagLst>
</file>

<file path=ppt/tags/tag27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7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7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8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8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89.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YzlV6MgwjgHHt3Jux.3Ho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9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299.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02.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09.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K297gJAX7uBE20QM2CDI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12.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15.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319.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23.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326.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327.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28.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6moBDbXqpfZrWvQ0eF7qA"/>
</p:tagLst>
</file>

<file path=ppt/tags/tag330.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31.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335.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3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41.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EE4P_ELEMENTWIZARD_ID" val="NumberBalls5"/>
</p:tagLst>
</file>

<file path=ppt/tags/tag344.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Ql.mt_rW8fYO.E.ACmy.x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qS4ZXSCT80CMpuhVSLvs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oVUxidkXTkcaFBmN4UH0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cp78DyTKuYK0RoVRdtO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9orhrDNns92i8GAiNGiTO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UzdYKEkiSx7UbFHW3Dv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pk7SfZdhqGksTnYeijlX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rQQirX1h9tNvKrB12aeT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lXDcbLvQ_O3eG3pQs8SQK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ShqmB8oMKGJ2Z1tPNoi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5Dmb.QtX0cefE3peKdM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0xECdEVv3liOru1YNuY4R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od8pcatJjsNG5GxFtrD2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3TID_0JSrt6jrfaaNtdkI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txuBgrlii3MLJbTNBgVw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QABU8dNMhYZ3cFgO1bF5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sQnssRPdsWArwmFLcLx2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N3AhFq_sTCZ2pD5WL69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96NFRb0xjQ3NueeVOW5gq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ek42uTJkqPB5_gbtORYc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ushTMARfdn4o5o13uRqe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w4OhNXgWJo0gY2TbFZgAY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14_E8mg3F4ndjktv6CTef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aoc.f3w60ZJRjWrS5n.W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o6XMKahlfm6HDGKU0pOW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BTA Grid 16:9 - 145216">
  <a:themeElements>
    <a:clrScheme name="xxx">
      <a:dk1>
        <a:srgbClr val="000000"/>
      </a:dk1>
      <a:lt1>
        <a:srgbClr val="FFFFFF"/>
      </a:lt1>
      <a:dk2>
        <a:srgbClr val="00269E"/>
      </a:dk2>
      <a:lt2>
        <a:srgbClr val="F2F2F2"/>
      </a:lt2>
      <a:accent1>
        <a:srgbClr val="001042"/>
      </a:accent1>
      <a:accent2>
        <a:srgbClr val="001C76"/>
      </a:accent2>
      <a:accent3>
        <a:srgbClr val="5BBB2B"/>
      </a:accent3>
      <a:accent4>
        <a:srgbClr val="99CCFF"/>
      </a:accent4>
      <a:accent5>
        <a:srgbClr val="808080"/>
      </a:accent5>
      <a:accent6>
        <a:srgbClr val="00ABAB"/>
      </a:accent6>
      <a:hlink>
        <a:srgbClr val="5BBB2B"/>
      </a:hlink>
      <a:folHlink>
        <a:srgbClr val="00ABAB"/>
      </a:folHlink>
    </a:clrScheme>
    <a:fontScheme name="Custom 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9B83D9EC05746835EEFEAC1333386" ma:contentTypeVersion="13" ma:contentTypeDescription="Create a new document." ma:contentTypeScope="" ma:versionID="d33ec01b5524d070d1a4580b0b9afda5">
  <xsd:schema xmlns:xsd="http://www.w3.org/2001/XMLSchema" xmlns:xs="http://www.w3.org/2001/XMLSchema" xmlns:p="http://schemas.microsoft.com/office/2006/metadata/properties" xmlns:ns2="a543ae4e-6060-48c8-a421-709023b87e3c" xmlns:ns3="b72976aa-e7d9-498e-b08a-d3d9e47e4056" targetNamespace="http://schemas.microsoft.com/office/2006/metadata/properties" ma:root="true" ma:fieldsID="e42063ec97a58cad9a74ba76b68b62b8" ns2:_="" ns3:_="">
    <xsd:import namespace="a543ae4e-6060-48c8-a421-709023b87e3c"/>
    <xsd:import namespace="b72976aa-e7d9-498e-b08a-d3d9e47e40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3ae4e-6060-48c8-a421-709023b87e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2976aa-e7d9-498e-b08a-d3d9e47e405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c7e6f66-5166-47a0-ad83-3c99a4fc2e00}" ma:internalName="TaxCatchAll" ma:showField="CatchAllData" ma:web="b72976aa-e7d9-498e-b08a-d3d9e47e4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72976aa-e7d9-498e-b08a-d3d9e47e4056" xsi:nil="true"/>
    <lcf76f155ced4ddcb4097134ff3c332f xmlns="a543ae4e-6060-48c8-a421-709023b87e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E22DFB-A65D-438F-94F2-551D7D13B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3ae4e-6060-48c8-a421-709023b87e3c"/>
    <ds:schemaRef ds:uri="b72976aa-e7d9-498e-b08a-d3d9e47e4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803449-B44D-4A27-80CD-3C8A3BC6FA6D}">
  <ds:schemaRefs>
    <ds:schemaRef ds:uri="http://schemas.microsoft.com/sharepoint/v3/contenttype/forms"/>
  </ds:schemaRefs>
</ds:datastoreItem>
</file>

<file path=customXml/itemProps3.xml><?xml version="1.0" encoding="utf-8"?>
<ds:datastoreItem xmlns:ds="http://schemas.openxmlformats.org/officeDocument/2006/customXml" ds:itemID="{CDCB9630-8C21-4A84-B5C8-320DC36A2566}">
  <ds:schemaRefs>
    <ds:schemaRef ds:uri="ee020f69-4cc8-46c2-92ed-988a6654a9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72976aa-e7d9-498e-b08a-d3d9e47e4056"/>
    <ds:schemaRef ds:uri="a543ae4e-6060-48c8-a421-709023b87e3c"/>
  </ds:schemaRefs>
</ds:datastoreItem>
</file>

<file path=docProps/app.xml><?xml version="1.0" encoding="utf-8"?>
<Properties xmlns="http://schemas.openxmlformats.org/officeDocument/2006/extended-properties" xmlns:vt="http://schemas.openxmlformats.org/officeDocument/2006/docPropsVTypes">
  <Template/>
  <TotalTime>1</TotalTime>
  <Words>12851</Words>
  <Application>Microsoft Office PowerPoint</Application>
  <PresentationFormat>Widescreen</PresentationFormat>
  <Paragraphs>2349</Paragraphs>
  <Slides>85</Slides>
  <Notes>30</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85</vt:i4>
      </vt:variant>
      <vt:variant>
        <vt:lpstr>Custom Shows</vt:lpstr>
      </vt:variant>
      <vt:variant>
        <vt:i4>1</vt:i4>
      </vt:variant>
    </vt:vector>
  </HeadingPairs>
  <TitlesOfParts>
    <vt:vector size="94" baseType="lpstr">
      <vt:lpstr>Arial</vt:lpstr>
      <vt:lpstr>Calibri</vt:lpstr>
      <vt:lpstr>Karla</vt:lpstr>
      <vt:lpstr>Slack-Lato</vt:lpstr>
      <vt:lpstr>Trebuchet MS</vt:lpstr>
      <vt:lpstr>Wingdings</vt:lpstr>
      <vt:lpstr>MBTA Grid 16:9 - 145216</vt:lpstr>
      <vt:lpstr>think-cell Slide</vt:lpstr>
      <vt:lpstr>Employer Engagement Guidebook  Resources and materials for Market Makers and industry partners to utilize when engaging employers on workforce needs</vt:lpstr>
      <vt:lpstr>Context</vt:lpstr>
      <vt:lpstr>Table of contents:</vt:lpstr>
      <vt:lpstr>Materials available in each guidebook section</vt:lpstr>
      <vt:lpstr>Summary of employer engagement materials</vt:lpstr>
      <vt:lpstr>1. What is the process to engage employers? Who owns each step?</vt:lpstr>
      <vt:lpstr>The Commonwealth can engage employers to support workforce needs through five key steps</vt:lpstr>
      <vt:lpstr>RACI | Definition and description</vt:lpstr>
      <vt:lpstr>RACI | When an employer is identified by a Market Maker / regional partner or WSC member</vt:lpstr>
      <vt:lpstr>RACI | When an employer is identified by an industry partner</vt:lpstr>
      <vt:lpstr>2. What actions should be taken at each step?</vt:lpstr>
      <vt:lpstr>Action plan to effectively engage employers to support their workforce needs Based on an employer identified by a Market Maker or WSC member</vt:lpstr>
      <vt:lpstr>Action plan to effectively engage employers to support their workforce needs Based on an employer identified by an industry partner</vt:lpstr>
      <vt:lpstr>3. What is an example engagement?</vt:lpstr>
      <vt:lpstr>Example | How MLSC partnered with the WSC staff to engage Insulet </vt:lpstr>
      <vt:lpstr>4. What materials are available for engaging employers?</vt:lpstr>
      <vt:lpstr>4A. Initial engagement materials</vt:lpstr>
      <vt:lpstr>Commonwealth is investing an unprecedented $200M+ to…</vt:lpstr>
      <vt:lpstr>Our workforce support is targeted to employer needs </vt:lpstr>
      <vt:lpstr>Our workforce support is targeted to employer needs </vt:lpstr>
      <vt:lpstr>To best support your hiring needs, we will ask you fill out the workforce need intake form to better understand your job openings</vt:lpstr>
      <vt:lpstr>Using your completed workforce need intake form, your Market Maker / industry partner will determine your best support options</vt:lpstr>
      <vt:lpstr>Using your completed workforce need intake form, your Market Maker / industry partner will determine your best support options</vt:lpstr>
      <vt:lpstr>PowerPoint Presentation</vt:lpstr>
      <vt:lpstr>Next steps</vt:lpstr>
      <vt:lpstr>Next steps</vt:lpstr>
      <vt:lpstr>Appendix</vt:lpstr>
      <vt:lpstr>To support employers, the Commonwealth has invested in the new Market Maker position </vt:lpstr>
      <vt:lpstr>Career Technical Initiative (CTI)</vt:lpstr>
      <vt:lpstr>Workforce Competitiveness Trust Fund (WCTF)</vt:lpstr>
      <vt:lpstr>RENEW Demonstration Initiative</vt:lpstr>
      <vt:lpstr>4B. Workforce need intake form</vt:lpstr>
      <vt:lpstr>To best support your hiring needs, we will ask you fill out the workforce need intake form to better understand your job openings</vt:lpstr>
      <vt:lpstr>4C. Workforce need support plan</vt:lpstr>
      <vt:lpstr>Using your completed workforce need intake form, your Market Maker / industry partner will determine your best support options</vt:lpstr>
      <vt:lpstr>Using your completed workforce need intake form, your Market Maker / industry partner will determine your best support options</vt:lpstr>
      <vt:lpstr>4D. Internal employer tracker</vt:lpstr>
      <vt:lpstr>Example internal employer tracker</vt:lpstr>
      <vt:lpstr>4E. Action Plan Tracker</vt:lpstr>
      <vt:lpstr>Immediate Hiring | Updates on workforce strategy</vt:lpstr>
      <vt:lpstr>Future Pipeline | Updates on workforce strategy</vt:lpstr>
      <vt:lpstr>5. What support options are available for immediate hiring needs?</vt:lpstr>
      <vt:lpstr>Four support options exist for immediate hiring needs</vt:lpstr>
      <vt:lpstr>Deep dive on MassHire Career Centers</vt:lpstr>
      <vt:lpstr>Deep dive on education providers (I/III)</vt:lpstr>
      <vt:lpstr>Deep dive on CTE schools / programs (II/III)</vt:lpstr>
      <vt:lpstr>Deep dive on community colleges (III/III)</vt:lpstr>
      <vt:lpstr>Deep dive on training providers (I/II)</vt:lpstr>
      <vt:lpstr>Deep dive on training providers (II/II)</vt:lpstr>
      <vt:lpstr>Deep dive on Hiring International Workers (I/II)</vt:lpstr>
      <vt:lpstr>Deep dive on Hiring International Workers (II/II)</vt:lpstr>
      <vt:lpstr>6. What support options are available for future pipeline needs?</vt:lpstr>
      <vt:lpstr>Five support options exist for future pipeline hiring needs</vt:lpstr>
      <vt:lpstr>Deep dive on education providers (I/III)</vt:lpstr>
      <vt:lpstr>Deep dive on CTE schools / programs (II/III)</vt:lpstr>
      <vt:lpstr>Deep dive on community colleges (III/III)</vt:lpstr>
      <vt:lpstr>Deep dive on training providers (I/II)</vt:lpstr>
      <vt:lpstr>Deep dive on training providers (II/II)</vt:lpstr>
      <vt:lpstr>Deep dive on CTI (I/II)</vt:lpstr>
      <vt:lpstr>Career Technical Initiative (CTI) (II/II)</vt:lpstr>
      <vt:lpstr>Deep dive on WCTF (I/II)</vt:lpstr>
      <vt:lpstr>Workforce Competitiveness Trust Fund (WCTF) (II/II)</vt:lpstr>
      <vt:lpstr>Deep dive on RENEW (I/II)</vt:lpstr>
      <vt:lpstr>RENEW Demonstration Initiative (II/II)</vt:lpstr>
      <vt:lpstr>7. What support options are available for upskilling incumbents?</vt:lpstr>
      <vt:lpstr>One support option exists for upskilling incumbents</vt:lpstr>
      <vt:lpstr>Deep dive on MassHire BSR / Workforce Boards</vt:lpstr>
      <vt:lpstr>Appendix</vt:lpstr>
      <vt:lpstr>CTI eligible schools</vt:lpstr>
      <vt:lpstr>Berkshires: CTI eligible C74 pathways by school</vt:lpstr>
      <vt:lpstr>Cape &amp; Islands: CTI eligible C74 pathways by school</vt:lpstr>
      <vt:lpstr>Central: CTI eligible C74 pathways by school (I/II)</vt:lpstr>
      <vt:lpstr>Central: CTI eligible C74 pathways by school (II/II)</vt:lpstr>
      <vt:lpstr>Greater Boston: CTI eligible C74 pathways by school (I/III)</vt:lpstr>
      <vt:lpstr>Greater Boston: CTI eligible C74 pathways by school (II/III)</vt:lpstr>
      <vt:lpstr>Greater Boston: CTI eligible C74 pathways by school (III/III)</vt:lpstr>
      <vt:lpstr>Northeast: CTI eligible C74 pathways by school (I/II)</vt:lpstr>
      <vt:lpstr>Northeast: CTI eligible C74 pathways by school (II/II)</vt:lpstr>
      <vt:lpstr>Pioneer Valley: CTI eligible C74 pathways by school (I/II)</vt:lpstr>
      <vt:lpstr>Pioneer Valley: CTI eligible C74 pathways by school (II/II)</vt:lpstr>
      <vt:lpstr>Southeast: CTI eligible C74 pathways by school (I/III)</vt:lpstr>
      <vt:lpstr>Southeast: CTI eligible C74 pathways by school (II/III)</vt:lpstr>
      <vt:lpstr>Southeast: CTI eligible C74 pathways by school (III/III)</vt:lpstr>
      <vt:lpstr>12 schools currently engaged in CTI adult education training across 16 occupations </vt:lpstr>
      <vt:lpstr>PowerPoint Presentation</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Seifried, Leslie (EOL)</cp:lastModifiedBy>
  <cp:revision>2</cp:revision>
  <cp:lastPrinted>2022-04-13T17:33:52Z</cp:lastPrinted>
  <dcterms:created xsi:type="dcterms:W3CDTF">2022-02-22T22:55:59Z</dcterms:created>
  <dcterms:modified xsi:type="dcterms:W3CDTF">2023-01-30T12:24:17Z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2022-02-22T22:56:25Z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48190041-6f77-4b01-ac6b-60cbd39539bd</vt:lpwstr>
  </property>
  <property fmtid="{D5CDD505-2E9C-101B-9397-08002B2CF9AE}" pid="13" name="MSIP_Label_b0d5c4f4-7a29-4385-b7a5-afbe2154ae6f_ContentBits">
    <vt:lpwstr>0</vt:lpwstr>
  </property>
  <property fmtid="{D5CDD505-2E9C-101B-9397-08002B2CF9AE}" pid="14" name="bcgClassification">
    <vt:lpwstr>bcgConfidential</vt:lpwstr>
  </property>
  <property fmtid="{D5CDD505-2E9C-101B-9397-08002B2CF9AE}" pid="15" name="ContentTypeId">
    <vt:lpwstr>0x0101005739B83D9EC05746835EEFEAC1333386</vt:lpwstr>
  </property>
</Properties>
</file>