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78" r:id="rId5"/>
    <p:sldMasterId id="2147483695" r:id="rId6"/>
  </p:sldMasterIdLst>
  <p:notesMasterIdLst>
    <p:notesMasterId r:id="rId36"/>
  </p:notesMasterIdLst>
  <p:sldIdLst>
    <p:sldId id="258" r:id="rId7"/>
    <p:sldId id="259" r:id="rId8"/>
    <p:sldId id="282" r:id="rId9"/>
    <p:sldId id="281" r:id="rId10"/>
    <p:sldId id="280" r:id="rId11"/>
    <p:sldId id="275" r:id="rId12"/>
    <p:sldId id="279" r:id="rId13"/>
    <p:sldId id="283" r:id="rId14"/>
    <p:sldId id="268" r:id="rId15"/>
    <p:sldId id="267" r:id="rId16"/>
    <p:sldId id="266" r:id="rId17"/>
    <p:sldId id="265" r:id="rId18"/>
    <p:sldId id="264" r:id="rId19"/>
    <p:sldId id="277" r:id="rId20"/>
    <p:sldId id="276" r:id="rId21"/>
    <p:sldId id="263" r:id="rId22"/>
    <p:sldId id="262" r:id="rId23"/>
    <p:sldId id="284" r:id="rId24"/>
    <p:sldId id="271" r:id="rId25"/>
    <p:sldId id="273" r:id="rId26"/>
    <p:sldId id="261" r:id="rId27"/>
    <p:sldId id="291" r:id="rId28"/>
    <p:sldId id="290" r:id="rId29"/>
    <p:sldId id="289" r:id="rId30"/>
    <p:sldId id="288" r:id="rId31"/>
    <p:sldId id="287" r:id="rId32"/>
    <p:sldId id="286" r:id="rId33"/>
    <p:sldId id="285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555F4-3296-1628-C802-493F8BB5751A}" v="69" dt="2023-01-24T17:51:33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8B46-2452-4E34-BB4C-533354B4C59F}" type="datetimeFigureOut"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108F-DD3D-447F-BA3B-D89755890C6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0108F-DD3D-447F-BA3B-D89755890C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5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en-US"/>
              <a:t>MassHire DCS Field Management &amp; Oversight routinely monitors the following program systems to ensure the regulatory requirements are consistently met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6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12192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609600" y="972491"/>
            <a:ext cx="85344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2286530"/>
            <a:ext cx="8796867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3870326"/>
            <a:ext cx="6714067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09600" y="5137134"/>
            <a:ext cx="4306197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Contact information</a:t>
            </a:r>
          </a:p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9811070" y="-14108"/>
            <a:ext cx="2401452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609600" y="1555750"/>
            <a:ext cx="109728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609600" y="1555750"/>
            <a:ext cx="109728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12192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216122"/>
            <a:ext cx="6110111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1" y="1216122"/>
            <a:ext cx="6110111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752859" y="6359525"/>
            <a:ext cx="2257028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4"/>
            <a:ext cx="12192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579F-9FF5-4201-872C-734813828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3241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8108-485C-48E7-99C0-B8D285AC8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7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08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477000"/>
            <a:ext cx="39624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42400" y="6477000"/>
            <a:ext cx="2540000" cy="228600"/>
          </a:xfrm>
        </p:spPr>
        <p:txBody>
          <a:bodyPr/>
          <a:lstStyle>
            <a:lvl1pPr>
              <a:defRPr/>
            </a:lvl1pPr>
          </a:lstStyle>
          <a:p>
            <a:fld id="{9385707E-2364-4153-857D-FE30DD103C8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04800" y="64770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439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12192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609600" y="972491"/>
            <a:ext cx="85344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2286530"/>
            <a:ext cx="8796867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3870326"/>
            <a:ext cx="6714067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09600" y="5137134"/>
            <a:ext cx="4306197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Contact information</a:t>
            </a:r>
          </a:p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9811070" y="-14108"/>
            <a:ext cx="2401452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0" y="1446236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0" y="1446236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1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6375398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609601" y="1446236"/>
            <a:ext cx="3468511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8113889" y="1446236"/>
            <a:ext cx="3468511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4368800" y="1446236"/>
            <a:ext cx="3468511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1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6375398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0" y="1446237"/>
            <a:ext cx="5317067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609600" y="3820584"/>
            <a:ext cx="5317067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6265333" y="1446237"/>
            <a:ext cx="5317065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6265333" y="3820584"/>
            <a:ext cx="5317065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3066"/>
            <a:ext cx="5175957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061480"/>
            <a:ext cx="517595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6406443" y="1463066"/>
            <a:ext cx="5175956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6406444" y="2061480"/>
            <a:ext cx="5175955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63065"/>
            <a:ext cx="3412068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328333"/>
            <a:ext cx="3412067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8170331" y="1463065"/>
            <a:ext cx="3412068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8170332" y="2328333"/>
            <a:ext cx="3412067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368801" y="1463065"/>
            <a:ext cx="3412068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4368801" y="2328333"/>
            <a:ext cx="3412067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609600" y="1555750"/>
            <a:ext cx="109728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609600" y="1555750"/>
            <a:ext cx="109728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12192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1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6375398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216122"/>
            <a:ext cx="6110111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1" y="1216122"/>
            <a:ext cx="6110111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752859" y="6359525"/>
            <a:ext cx="2257028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4"/>
            <a:ext cx="12192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0662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9D25-9FEE-481A-A7F6-7AE3A7DE1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00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12192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609600" y="972491"/>
            <a:ext cx="85344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609600" y="2286530"/>
            <a:ext cx="8796867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3870326"/>
            <a:ext cx="6714067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09600" y="5137134"/>
            <a:ext cx="4306197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Presenter Name</a:t>
            </a:r>
            <a:br>
              <a:rPr lang="en-US"/>
            </a:br>
            <a:r>
              <a:rPr lang="en-US"/>
              <a:t>Contact information</a:t>
            </a:r>
          </a:p>
          <a:p>
            <a:pPr lvl="0"/>
            <a:r>
              <a:rPr lang="en-US"/>
              <a:t>Email</a:t>
            </a:r>
            <a:br>
              <a:rPr lang="en-US"/>
            </a:br>
            <a:r>
              <a:rPr lang="en-US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9811070" y="-14108"/>
            <a:ext cx="2401452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0" y="1446236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1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6375398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609601" y="1446236"/>
            <a:ext cx="3468511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8113889" y="1446236"/>
            <a:ext cx="3468511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4368800" y="1446236"/>
            <a:ext cx="3468511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1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6375398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0" y="1446237"/>
            <a:ext cx="5317067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609600" y="3820584"/>
            <a:ext cx="5317067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6265333" y="1446237"/>
            <a:ext cx="5317065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6265333" y="3820584"/>
            <a:ext cx="5317065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609601" y="1446236"/>
            <a:ext cx="3468511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8113889" y="1446236"/>
            <a:ext cx="3468511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4368800" y="1446236"/>
            <a:ext cx="3468511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3066"/>
            <a:ext cx="5175957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061480"/>
            <a:ext cx="517595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6406443" y="1463066"/>
            <a:ext cx="5175956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6406444" y="2061480"/>
            <a:ext cx="5175955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63065"/>
            <a:ext cx="3412068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328333"/>
            <a:ext cx="3412067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8170331" y="1463065"/>
            <a:ext cx="3412068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8170332" y="2328333"/>
            <a:ext cx="3412067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368801" y="1463065"/>
            <a:ext cx="3412068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4368801" y="2328333"/>
            <a:ext cx="3412067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609600" y="1555750"/>
            <a:ext cx="109728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609600" y="1555750"/>
            <a:ext cx="109728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12192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216122"/>
            <a:ext cx="6110111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096001" y="1216122"/>
            <a:ext cx="6110111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752859" y="6359525"/>
            <a:ext cx="2257028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4"/>
            <a:ext cx="12192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4066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9D25-9FEE-481A-A7F6-7AE3A7DE1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0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1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6375398" y="1446236"/>
            <a:ext cx="5204177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609600" y="1446237"/>
            <a:ext cx="5317067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609600" y="3820584"/>
            <a:ext cx="5317067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6265333" y="1446237"/>
            <a:ext cx="5317065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6265333" y="3820584"/>
            <a:ext cx="5317065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63066"/>
            <a:ext cx="5175957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061480"/>
            <a:ext cx="517595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6406443" y="1463066"/>
            <a:ext cx="5175956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6406444" y="2061480"/>
            <a:ext cx="5175955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63065"/>
            <a:ext cx="3412068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328333"/>
            <a:ext cx="3412067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8170331" y="1463065"/>
            <a:ext cx="3412068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8170332" y="2328333"/>
            <a:ext cx="3412067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368801" y="1463065"/>
            <a:ext cx="3412068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4368801" y="2328333"/>
            <a:ext cx="3412067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12184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41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44623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12192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H="1" flipV="1">
            <a:off x="10827070" y="-14108"/>
            <a:ext cx="1385449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51335" y="6285297"/>
            <a:ext cx="2720741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727" r:id="rId15"/>
    <p:sldLayoutId id="2147483667" r:id="rId16"/>
    <p:sldLayoutId id="2147483668" r:id="rId17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44623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12192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10569223" y="2"/>
            <a:ext cx="986237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10827070" y="-14108"/>
            <a:ext cx="1385449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51335" y="6285297"/>
            <a:ext cx="2720741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72" r:id="rId15"/>
    <p:sldLayoutId id="2147483673" r:id="rId16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39614"/>
            <a:ext cx="9508067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87289" y="6358002"/>
            <a:ext cx="39511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44623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11208251" y="6483048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12192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10569223" y="2"/>
            <a:ext cx="986237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10827070" y="-14108"/>
            <a:ext cx="1385449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51335" y="6285297"/>
            <a:ext cx="2720741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8782" y="1327864"/>
            <a:ext cx="7429500" cy="1227332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4000" err="1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FutureSkills</a:t>
            </a:r>
            <a:r>
              <a:rPr lang="en-US" sz="4000">
                <a:solidFill>
                  <a:schemeClr val="tx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 MARKET MAKER TRAINING</a:t>
            </a:r>
            <a:endParaRPr lang="en-US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81200" y="3870326"/>
            <a:ext cx="5035550" cy="297677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>
                <a:latin typeface="Calibri"/>
                <a:cs typeface="Calibri"/>
              </a:rPr>
              <a:t>April 14,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/>
              <a:t>https://www.mass.gov/masshire-career-centers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32" y="5019793"/>
            <a:ext cx="4541178" cy="1359739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FBC0E79C-C996-43A8-A45C-22A5BFA733F7}"/>
              </a:ext>
            </a:extLst>
          </p:cNvPr>
          <p:cNvSpPr txBox="1"/>
          <p:nvPr/>
        </p:nvSpPr>
        <p:spPr>
          <a:xfrm>
            <a:off x="1613211" y="6412924"/>
            <a:ext cx="90547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/>
            <a:r>
              <a:rPr lang="en-US" sz="900" i="1">
                <a:solidFill>
                  <a:schemeClr val="accent6"/>
                </a:solidFill>
                <a:ea typeface="+mn-lt"/>
                <a:cs typeface="+mn-lt"/>
              </a:rPr>
              <a:t>MassHire Programs &amp; Services are funded in full by US Department of Labor (USDOL) Employment and Training Administration grants. (Additional details furnished upon request.)</a:t>
            </a:r>
            <a:endParaRPr lang="en-US" sz="900">
              <a:solidFill>
                <a:schemeClr val="accent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5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33" y="1285660"/>
            <a:ext cx="7478199" cy="4812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878" y="1458087"/>
            <a:ext cx="3899951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</a:rPr>
              <a:t>TAB 2: Employer Contacts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</a:rPr>
              <a:t>This tab contains a list of business contacts within the company or educational institution. Typically, these will be owners, HR contacts, Vocational Program Manager or another Facility member. 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CB795-0849-415F-A46C-4A7BC983A4F6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1332255" y="6402607"/>
            <a:ext cx="39511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AF59D25-9FEE-481A-A7F6-7AE3A7DE1246}" type="slidenum">
              <a:rPr lang="en-US" sz="1000" smtClean="0">
                <a:solidFill>
                  <a:schemeClr val="accent6"/>
                </a:solidFill>
              </a:rPr>
              <a:pPr/>
              <a:t>10</a:t>
            </a:fld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99" y="4137157"/>
            <a:ext cx="1629002" cy="2572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70" y="4156318"/>
            <a:ext cx="1629002" cy="257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123" y="1281739"/>
            <a:ext cx="7607073" cy="4884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878" y="1458087"/>
            <a:ext cx="4523290" cy="20313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</a:rPr>
              <a:t>TAB 3: Events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</a:rPr>
              <a:t>This tab contains a list of events the business 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</a:rPr>
              <a:t>is scheduled to attend (Current Events) or has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</a:rPr>
              <a:t>attended in the past (Past Events)</a:t>
            </a:r>
            <a:endParaRPr lang="en-US">
              <a:solidFill>
                <a:schemeClr val="tx2"/>
              </a:solidFill>
              <a:cs typeface="Calibri"/>
            </a:endParaRPr>
          </a:p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1A0F8EA-B3CD-4525-8914-3E7AD92B8071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57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373" y="1271909"/>
            <a:ext cx="7615022" cy="48905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878" y="1458087"/>
            <a:ext cx="4519186" cy="258532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</a:rPr>
              <a:t>TAB 4: Account Representatives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</a:rPr>
              <a:t>This tab is reserved for the career center BSR.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endParaRPr lang="en-US" b="1">
              <a:solidFill>
                <a:schemeClr val="tx2"/>
              </a:solidFill>
            </a:endParaRPr>
          </a:p>
          <a:p>
            <a:r>
              <a:rPr lang="en-US" b="1">
                <a:solidFill>
                  <a:schemeClr val="tx2"/>
                </a:solidFill>
              </a:rPr>
              <a:t>This tab allows a BSR to identify themselves 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</a:rPr>
              <a:t>as the primary contact for the business. 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</a:rPr>
              <a:t>Entering information on this tab is not 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</a:rPr>
              <a:t>required.</a:t>
            </a:r>
            <a:endParaRPr lang="en-US" b="1">
              <a:solidFill>
                <a:schemeClr val="tx2"/>
              </a:solidFill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D34D2-A64C-4099-A8FC-318FD0BF654A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84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878" y="1363494"/>
            <a:ext cx="4452539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TAB 5: Programs and Benefits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</a:rPr>
              <a:t>The Programs window allows staff to check any state or local programs that the business or training partner is enrolled in. 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cs typeface="Calibri"/>
              </a:rPr>
              <a:t>There are seven (7)  Employer Programs to align with the planning regions.</a:t>
            </a: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cs typeface="Calibri"/>
              </a:rPr>
              <a:t>Market Makers should check off the appropriate regional program for each employer and training partner they have both a lead for and have made contact with regarding the </a:t>
            </a:r>
            <a:r>
              <a:rPr lang="en-US" b="1" dirty="0" err="1">
                <a:solidFill>
                  <a:schemeClr val="tx2"/>
                </a:solidFill>
                <a:cs typeface="Calibri"/>
              </a:rPr>
              <a:t>FutureSkills</a:t>
            </a:r>
            <a:r>
              <a:rPr lang="en-US" b="1" dirty="0">
                <a:solidFill>
                  <a:schemeClr val="tx2"/>
                </a:solidFill>
                <a:cs typeface="Calibri"/>
              </a:rPr>
              <a:t> program.</a:t>
            </a: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cs typeface="Calibri"/>
              </a:rPr>
              <a:t>Make sure to have the </a:t>
            </a:r>
            <a:r>
              <a:rPr lang="en-US" b="1" i="1" dirty="0">
                <a:solidFill>
                  <a:schemeClr val="tx2"/>
                </a:solidFill>
                <a:cs typeface="Calibri"/>
              </a:rPr>
              <a:t>Show Local Office Programs Only </a:t>
            </a:r>
            <a:r>
              <a:rPr lang="en-US" b="1" dirty="0">
                <a:solidFill>
                  <a:schemeClr val="tx2"/>
                </a:solidFill>
                <a:cs typeface="Calibri"/>
              </a:rPr>
              <a:t>checked 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497" y="1455970"/>
            <a:ext cx="7419048" cy="434244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EE08991-D1C3-4F27-AC14-E5692ABCAA65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718B8A1-B0B4-4E61-9762-3C35C72B50F1}"/>
              </a:ext>
            </a:extLst>
          </p:cNvPr>
          <p:cNvSpPr/>
          <p:nvPr/>
        </p:nvSpPr>
        <p:spPr>
          <a:xfrm>
            <a:off x="4502258" y="5361121"/>
            <a:ext cx="2438399" cy="5527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4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878" y="1363494"/>
            <a:ext cx="380677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ea typeface="+mn-lt"/>
                <a:cs typeface="+mn-lt"/>
              </a:rPr>
              <a:t>TAB 6: Employer Services </a:t>
            </a:r>
            <a:endParaRPr lang="en-US" b="1" dirty="0">
              <a:solidFill>
                <a:schemeClr val="accent6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Adding an Employer Service in MOSES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cs typeface="Calibri"/>
              </a:rPr>
              <a:t>- Move to the </a:t>
            </a:r>
            <a:r>
              <a:rPr lang="en-US" b="1" i="1" dirty="0">
                <a:solidFill>
                  <a:schemeClr val="tx2"/>
                </a:solidFill>
                <a:cs typeface="Calibri"/>
              </a:rPr>
              <a:t>Employer Services </a:t>
            </a:r>
            <a:r>
              <a:rPr lang="en-US" b="1" dirty="0">
                <a:solidFill>
                  <a:schemeClr val="tx2"/>
                </a:solidFill>
                <a:cs typeface="Calibri"/>
              </a:rPr>
              <a:t>tab</a:t>
            </a:r>
          </a:p>
          <a:p>
            <a:r>
              <a:rPr lang="en-US" b="1" dirty="0">
                <a:solidFill>
                  <a:schemeClr val="tx2"/>
                </a:solidFill>
                <a:cs typeface="Calibri"/>
              </a:rPr>
              <a:t>- Click the </a:t>
            </a:r>
            <a:r>
              <a:rPr lang="en-US" b="1" i="1" dirty="0">
                <a:solidFill>
                  <a:schemeClr val="tx2"/>
                </a:solidFill>
                <a:cs typeface="Calibri"/>
              </a:rPr>
              <a:t>Add </a:t>
            </a:r>
            <a:r>
              <a:rPr lang="en-US" b="1" dirty="0">
                <a:solidFill>
                  <a:schemeClr val="tx2"/>
                </a:solidFill>
                <a:cs typeface="Calibri"/>
              </a:rPr>
              <a:t>button to add a service</a:t>
            </a: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i="1" dirty="0">
                <a:solidFill>
                  <a:schemeClr val="tx2"/>
                </a:solidFill>
                <a:cs typeface="Calibri"/>
              </a:rPr>
              <a:t>Note that for every service entered there should be a comprehensive summary of the conversation with the employer or training partner.</a:t>
            </a:r>
            <a:endParaRPr lang="en-US" b="1" dirty="0">
              <a:solidFill>
                <a:schemeClr val="tx2"/>
              </a:solidFill>
              <a:cs typeface="Calibri"/>
            </a:endParaRPr>
          </a:p>
        </p:txBody>
      </p:sp>
      <p:pic>
        <p:nvPicPr>
          <p:cNvPr id="2" name="Picture 5" descr="MM_ServicesAdd.PNG">
            <a:extLst>
              <a:ext uri="{FF2B5EF4-FFF2-40B4-BE49-F238E27FC236}">
                <a16:creationId xmlns:a16="http://schemas.microsoft.com/office/drawing/2014/main" id="{344824D2-5C5A-40F2-83D3-D569875B1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788" y="1300506"/>
            <a:ext cx="7613112" cy="4512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1FCC09-392E-484A-B4D1-BD939B562143}"/>
              </a:ext>
            </a:extLst>
          </p:cNvPr>
          <p:cNvSpPr/>
          <p:nvPr/>
        </p:nvSpPr>
        <p:spPr>
          <a:xfrm>
            <a:off x="10947776" y="2533486"/>
            <a:ext cx="656096" cy="3977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FCA3F9-D11C-4794-9303-CC68A4C9B797}"/>
              </a:ext>
            </a:extLst>
          </p:cNvPr>
          <p:cNvSpPr/>
          <p:nvPr/>
        </p:nvSpPr>
        <p:spPr>
          <a:xfrm>
            <a:off x="9036319" y="1861892"/>
            <a:ext cx="966061" cy="3977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B1783F-1352-446D-A03A-A397337DFBFA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6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097" y="1228604"/>
            <a:ext cx="4872909" cy="4862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ea typeface="+mn-lt"/>
                <a:cs typeface="+mn-lt"/>
              </a:rPr>
              <a:t>TAB 6: Employer Services</a:t>
            </a:r>
            <a:endParaRPr lang="en-US" b="1" dirty="0">
              <a:solidFill>
                <a:schemeClr val="accent6"/>
              </a:solidFill>
            </a:endParaRPr>
          </a:p>
          <a:p>
            <a:endParaRPr lang="en-US" b="1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sz="1600" b="1" dirty="0">
                <a:solidFill>
                  <a:schemeClr val="tx2"/>
                </a:solidFill>
                <a:ea typeface="+mn-lt"/>
                <a:cs typeface="+mn-lt"/>
              </a:rPr>
              <a:t>To define “Lead”: </a:t>
            </a:r>
          </a:p>
          <a:p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Market Makers will add a Marketing and Outreach Services – Business Contact service for each employer or training partner they have identified as a lead for the 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FutureSkills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 program.</a:t>
            </a:r>
          </a:p>
          <a:p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Lead defined as a company that has expressed interest in training pipelines.</a:t>
            </a:r>
          </a:p>
          <a:p>
            <a:r>
              <a:rPr lang="en-US" sz="1600" b="1" dirty="0">
                <a:solidFill>
                  <a:schemeClr val="tx2"/>
                </a:solidFill>
                <a:ea typeface="+mn-lt"/>
                <a:cs typeface="+mn-lt"/>
              </a:rPr>
              <a:t>  </a:t>
            </a:r>
          </a:p>
          <a:p>
            <a:r>
              <a:rPr lang="en-US" sz="1600" b="1" dirty="0">
                <a:solidFill>
                  <a:schemeClr val="tx2"/>
                </a:solidFill>
                <a:ea typeface="+mn-lt"/>
                <a:cs typeface="+mn-lt"/>
              </a:rPr>
              <a:t>To define “Qualified Lead”: </a:t>
            </a:r>
          </a:p>
          <a:p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The Market Maker will add a Business Information and Incentives – Business Assessment service for each employer or training partner they have identified as a qualified lead for the 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FutureSkills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 program.</a:t>
            </a:r>
          </a:p>
          <a:p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Qualified lead defined as a company that Market Maker has defined needs for e.g., training pipelines, incumbent training, immediate hiring via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MassHire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, etc.</a:t>
            </a: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E6CBEB-911D-4540-AD3B-C85F8D77D247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006" y="1382750"/>
            <a:ext cx="6953765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98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436" y="1280265"/>
            <a:ext cx="4240062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TAB 6: Employer Services </a:t>
            </a: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New services appear at the top of the service summary screen.</a:t>
            </a:r>
            <a:endParaRPr lang="en-US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Services will show history of interaction with employer or training partner.</a:t>
            </a:r>
          </a:p>
          <a:p>
            <a:endParaRPr lang="en-US" b="1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Again, remember that for every service entered there should be a comprehensive summary of the conversation with the employer or training partner.</a:t>
            </a:r>
          </a:p>
          <a:p>
            <a:endParaRPr lang="en-US" dirty="0">
              <a:solidFill>
                <a:srgbClr val="009876"/>
              </a:solidFill>
              <a:ea typeface="+mn-lt"/>
              <a:cs typeface="+mn-lt"/>
            </a:endParaRPr>
          </a:p>
          <a:p>
            <a:endParaRPr lang="en-US" dirty="0">
              <a:solidFill>
                <a:srgbClr val="009876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B34D23-222C-46FF-9FA3-D207FA6BC5E1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218453C-CF96-4AD5-B514-7094B0BC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858" y="1279124"/>
            <a:ext cx="7444352" cy="41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436" y="1204064"/>
            <a:ext cx="4240062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TAB 6: Employer Services </a:t>
            </a: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To define “Referral”: </a:t>
            </a:r>
          </a:p>
          <a:p>
            <a:r>
              <a:rPr lang="en-US" sz="1600" dirty="0">
                <a:solidFill>
                  <a:schemeClr val="tx2"/>
                </a:solidFill>
                <a:cs typeface="Calibri"/>
              </a:rPr>
              <a:t>The Market Maker will add a </a:t>
            </a:r>
            <a:r>
              <a:rPr lang="en-US" sz="1600" dirty="0">
                <a:solidFill>
                  <a:schemeClr val="accent6"/>
                </a:solidFill>
              </a:rPr>
              <a:t>Referrals to Grants and Incentives 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service for each employer and training partner they refer for training and/or support. </a:t>
            </a:r>
          </a:p>
          <a:p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New </a:t>
            </a:r>
            <a:r>
              <a:rPr lang="en-US" sz="1600" dirty="0" err="1">
                <a:solidFill>
                  <a:schemeClr val="tx2"/>
                </a:solidFill>
                <a:ea typeface="+mn-lt"/>
                <a:cs typeface="+mn-lt"/>
              </a:rPr>
              <a:t>FutureSkills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Services for MOSES:</a:t>
            </a:r>
          </a:p>
          <a:p>
            <a:r>
              <a:rPr lang="en-US" sz="1600" dirty="0">
                <a:solidFill>
                  <a:schemeClr val="accent6"/>
                </a:solidFill>
              </a:rPr>
              <a:t>Under the category of Referrals to Grants and Incentives:</a:t>
            </a:r>
            <a:endParaRPr lang="en-US" sz="1600" dirty="0">
              <a:solidFill>
                <a:schemeClr val="accent6"/>
              </a:solidFill>
              <a:cs typeface="Calibri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6"/>
                </a:solidFill>
              </a:rPr>
              <a:t>MassHire</a:t>
            </a:r>
            <a:r>
              <a:rPr lang="en-US" sz="1600" dirty="0">
                <a:solidFill>
                  <a:schemeClr val="accent6"/>
                </a:solidFill>
              </a:rPr>
              <a:t> for Business Services</a:t>
            </a:r>
            <a:endParaRPr lang="en-US" sz="1600">
              <a:solidFill>
                <a:schemeClr val="accent6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6"/>
                </a:solidFill>
              </a:rPr>
              <a:t>FutureSkills</a:t>
            </a:r>
            <a:r>
              <a:rPr lang="en-US" sz="1600" dirty="0">
                <a:solidFill>
                  <a:schemeClr val="accent6"/>
                </a:solidFill>
              </a:rPr>
              <a:t> - CTI</a:t>
            </a:r>
            <a:endParaRPr lang="en-US" sz="1600">
              <a:solidFill>
                <a:schemeClr val="accent6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6"/>
                </a:solidFill>
              </a:rPr>
              <a:t>FutureSkills</a:t>
            </a:r>
            <a:r>
              <a:rPr lang="en-US" sz="1600" dirty="0">
                <a:solidFill>
                  <a:schemeClr val="accent6"/>
                </a:solidFill>
              </a:rPr>
              <a:t> - RENEW</a:t>
            </a:r>
            <a:endParaRPr lang="en-US" sz="1600">
              <a:solidFill>
                <a:schemeClr val="accent6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6"/>
                </a:solidFill>
                <a:ea typeface="+mn-lt"/>
                <a:cs typeface="+mn-lt"/>
              </a:rPr>
              <a:t>FutureSkills</a:t>
            </a:r>
            <a:r>
              <a:rPr lang="en-US" sz="1600" dirty="0">
                <a:solidFill>
                  <a:schemeClr val="accent6"/>
                </a:solidFill>
                <a:ea typeface="+mn-lt"/>
                <a:cs typeface="+mn-lt"/>
              </a:rPr>
              <a:t> – WCTF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6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accent6"/>
                </a:solidFill>
              </a:rPr>
              <a:t>Referred defined as a company or training </a:t>
            </a:r>
            <a:r>
              <a:rPr lang="en-US" sz="1600" dirty="0" err="1">
                <a:solidFill>
                  <a:schemeClr val="accent6"/>
                </a:solidFill>
              </a:rPr>
              <a:t>parnter</a:t>
            </a:r>
            <a:r>
              <a:rPr lang="en-US" sz="1600" dirty="0">
                <a:solidFill>
                  <a:schemeClr val="accent6"/>
                </a:solidFill>
              </a:rPr>
              <a:t> that Market Maker has referred to support e.g., training partner, </a:t>
            </a:r>
            <a:r>
              <a:rPr lang="en-US" sz="1600" dirty="0" err="1">
                <a:solidFill>
                  <a:schemeClr val="accent6"/>
                </a:solidFill>
              </a:rPr>
              <a:t>MassHire</a:t>
            </a:r>
            <a:r>
              <a:rPr lang="en-US" sz="1600" dirty="0">
                <a:solidFill>
                  <a:schemeClr val="accent6"/>
                </a:solidFill>
              </a:rPr>
              <a:t> Career Center, MOBD, etc.</a:t>
            </a:r>
            <a:endParaRPr lang="en-US" sz="1600" dirty="0">
              <a:solidFill>
                <a:schemeClr val="accent6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  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  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315FF-4A8D-40B3-98C5-2AA13D2B42B0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245" y="1269114"/>
            <a:ext cx="7659921" cy="45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3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436" y="1280265"/>
            <a:ext cx="4240062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TAB 6: Employer Services </a:t>
            </a: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New services appear at the top of the service summary screen.</a:t>
            </a:r>
            <a:endParaRPr lang="en-US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Services will show history of interaction with employer and training partner.</a:t>
            </a:r>
          </a:p>
          <a:p>
            <a:endParaRPr lang="en-US" b="1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  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dirty="0"/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B34D23-222C-46FF-9FA3-D207FA6BC5E1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7D68E20-E04D-405A-8671-6583D8756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41" y="1422654"/>
            <a:ext cx="7534759" cy="44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8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436" y="1280265"/>
            <a:ext cx="4240062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TAB 6: Employer Services 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Once a referral is made for an employer or training partner and there is a successful outcome, add an outcome service to the employer record indicating a successful referral; i.e.; a grant from the Commonwealth Corporation for training.</a:t>
            </a:r>
            <a:endParaRPr lang="en-US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b="1" dirty="0" err="1">
                <a:solidFill>
                  <a:schemeClr val="tx2"/>
                </a:solidFill>
                <a:ea typeface="+mn-lt"/>
                <a:cs typeface="+mn-lt"/>
              </a:rPr>
              <a:t>FutureSkills</a:t>
            </a:r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 Services for MOSES:</a:t>
            </a:r>
          </a:p>
          <a:p>
            <a:r>
              <a:rPr lang="en-US" b="1" dirty="0">
                <a:solidFill>
                  <a:schemeClr val="accent6"/>
                </a:solidFill>
              </a:rPr>
              <a:t>Under the category of Outcomes</a:t>
            </a:r>
            <a:endParaRPr lang="en-US" b="1" dirty="0">
              <a:solidFill>
                <a:schemeClr val="accent6"/>
              </a:solidFill>
              <a:cs typeface="Calibri"/>
            </a:endParaRPr>
          </a:p>
          <a:p>
            <a:endParaRPr lang="en-US" b="1" dirty="0">
              <a:solidFill>
                <a:schemeClr val="accent6"/>
              </a:solidFill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b="1" dirty="0" err="1">
                <a:solidFill>
                  <a:schemeClr val="accent6"/>
                </a:solidFill>
                <a:ea typeface="+mn-lt"/>
                <a:cs typeface="+mn-lt"/>
              </a:rPr>
              <a:t>FutureSkills</a:t>
            </a:r>
            <a:r>
              <a:rPr lang="en-US" b="1" dirty="0">
                <a:solidFill>
                  <a:schemeClr val="accent6"/>
                </a:solidFill>
                <a:ea typeface="+mn-lt"/>
                <a:cs typeface="+mn-lt"/>
              </a:rPr>
              <a:t> - CTI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b="1" dirty="0" err="1">
                <a:solidFill>
                  <a:schemeClr val="accent6"/>
                </a:solidFill>
                <a:ea typeface="+mn-lt"/>
                <a:cs typeface="+mn-lt"/>
              </a:rPr>
              <a:t>FutureSkills</a:t>
            </a:r>
            <a:r>
              <a:rPr lang="en-US" b="1" dirty="0">
                <a:solidFill>
                  <a:schemeClr val="accent6"/>
                </a:solidFill>
                <a:ea typeface="+mn-lt"/>
                <a:cs typeface="+mn-lt"/>
              </a:rPr>
              <a:t> - RENEW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b="1" dirty="0" err="1">
                <a:solidFill>
                  <a:schemeClr val="accent6"/>
                </a:solidFill>
                <a:ea typeface="+mn-lt"/>
                <a:cs typeface="+mn-lt"/>
              </a:rPr>
              <a:t>FutureSkills</a:t>
            </a:r>
            <a:r>
              <a:rPr lang="en-US" b="1" dirty="0">
                <a:solidFill>
                  <a:schemeClr val="accent6"/>
                </a:solidFill>
                <a:ea typeface="+mn-lt"/>
                <a:cs typeface="+mn-lt"/>
              </a:rPr>
              <a:t> - WCTF</a:t>
            </a:r>
            <a:endParaRPr lang="en-US" b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C35C7-194C-4FA0-ADF4-0814A251FDC8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327" y="1280264"/>
            <a:ext cx="7523327" cy="47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5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FCAD-2DEC-448F-9B6B-9C947FFE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58" y="139614"/>
            <a:ext cx="9508067" cy="954348"/>
          </a:xfrm>
        </p:spPr>
        <p:txBody>
          <a:bodyPr/>
          <a:lstStyle/>
          <a:p>
            <a:r>
              <a:rPr lang="en-US" sz="440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667F9-58EB-4F88-9AD1-DE9AD93E9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61748-B43C-4CD3-A51B-7CC87732EE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446236"/>
            <a:ext cx="10972800" cy="481305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b="1" dirty="0">
                <a:cs typeface="Calibri"/>
              </a:rPr>
              <a:t>Introductions</a:t>
            </a:r>
          </a:p>
          <a:p>
            <a:r>
              <a:rPr lang="en-US" b="1" dirty="0">
                <a:cs typeface="Calibri"/>
              </a:rPr>
              <a:t>Logging into MOSES/Switching Career Centers</a:t>
            </a:r>
          </a:p>
          <a:p>
            <a:r>
              <a:rPr lang="en-US" b="1" dirty="0">
                <a:cs typeface="Calibri"/>
              </a:rPr>
              <a:t>Search for Employer/Training Provider Record</a:t>
            </a:r>
          </a:p>
          <a:p>
            <a:pPr lvl="1" indent="-287020"/>
            <a:r>
              <a:rPr lang="en-US" b="1" dirty="0">
                <a:cs typeface="Calibri"/>
              </a:rPr>
              <a:t>Find the Employer, Switch Career Centers if necessary</a:t>
            </a:r>
          </a:p>
          <a:p>
            <a:pPr lvl="1" indent="-287020"/>
            <a:r>
              <a:rPr lang="en-US" b="1" dirty="0">
                <a:ea typeface="+mn-lt"/>
                <a:cs typeface="+mn-lt"/>
              </a:rPr>
              <a:t>Using the Advanced Search to find Employer/Training Partner</a:t>
            </a:r>
            <a:endParaRPr lang="en-US" b="1">
              <a:highlight>
                <a:srgbClr val="FFFF00"/>
              </a:highlight>
              <a:ea typeface="+mn-lt"/>
              <a:cs typeface="+mn-lt"/>
            </a:endParaRPr>
          </a:p>
          <a:p>
            <a:pPr lvl="1" indent="-287020"/>
            <a:r>
              <a:rPr lang="en-US" b="1" dirty="0">
                <a:ea typeface="+mn-lt"/>
                <a:cs typeface="+mn-lt"/>
              </a:rPr>
              <a:t>Create MOSES </a:t>
            </a:r>
            <a:r>
              <a:rPr lang="en-US" b="1" dirty="0" err="1">
                <a:ea typeface="+mn-lt"/>
                <a:cs typeface="+mn-lt"/>
              </a:rPr>
              <a:t>FutureSkills</a:t>
            </a:r>
            <a:r>
              <a:rPr lang="en-US" b="1" dirty="0">
                <a:ea typeface="+mn-lt"/>
                <a:cs typeface="+mn-lt"/>
              </a:rPr>
              <a:t>, Region Program</a:t>
            </a:r>
          </a:p>
          <a:p>
            <a:pPr lvl="1" indent="-287020"/>
            <a:r>
              <a:rPr lang="en-US" b="1" dirty="0">
                <a:ea typeface="+mn-lt"/>
                <a:cs typeface="+mn-lt"/>
              </a:rPr>
              <a:t>Business Service Rep (BSR) works with you to add new employer or training partner/create job orders if needed</a:t>
            </a:r>
            <a:endParaRPr lang="en-US" dirty="0">
              <a:ea typeface="+mn-lt"/>
              <a:cs typeface="+mn-lt"/>
            </a:endParaRPr>
          </a:p>
          <a:p>
            <a:r>
              <a:rPr lang="en-US" b="1" dirty="0">
                <a:ea typeface="+mn-lt"/>
                <a:cs typeface="+mn-lt"/>
              </a:rPr>
              <a:t>Overview of MOSES Employer Record</a:t>
            </a:r>
          </a:p>
          <a:p>
            <a:r>
              <a:rPr lang="en-US" b="1" dirty="0">
                <a:cs typeface="Calibri"/>
              </a:rPr>
              <a:t>Employer Enrollment into the </a:t>
            </a:r>
            <a:r>
              <a:rPr lang="en-US" b="1" dirty="0" err="1">
                <a:cs typeface="Calibri"/>
              </a:rPr>
              <a:t>FutureSkills</a:t>
            </a:r>
            <a:r>
              <a:rPr lang="en-US" b="1" dirty="0">
                <a:cs typeface="Calibri"/>
              </a:rPr>
              <a:t> Program</a:t>
            </a:r>
          </a:p>
          <a:p>
            <a:r>
              <a:rPr lang="en-US" b="1" dirty="0">
                <a:cs typeface="Calibri"/>
              </a:rPr>
              <a:t>Adding Services to the Employer/Training Partner Record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b="1" dirty="0">
                <a:ea typeface="+mn-lt"/>
                <a:cs typeface="+mn-lt"/>
              </a:rPr>
              <a:t>Lead service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b="1" dirty="0">
                <a:ea typeface="+mn-lt"/>
                <a:cs typeface="+mn-lt"/>
              </a:rPr>
              <a:t>Qualified Lead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b="1" dirty="0">
                <a:ea typeface="+mn-lt"/>
                <a:cs typeface="+mn-lt"/>
              </a:rPr>
              <a:t>Referral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r>
              <a:rPr lang="en-US" b="1" dirty="0">
                <a:ea typeface="+mn-lt"/>
                <a:cs typeface="+mn-lt"/>
              </a:rPr>
              <a:t>Outcome</a:t>
            </a:r>
          </a:p>
          <a:p>
            <a:pPr lvl="1" indent="-287020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491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9436" y="1280265"/>
            <a:ext cx="4240062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TAB 6: Employer Services </a:t>
            </a:r>
          </a:p>
          <a:p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An outcome service is a companion to the referral service to indicate a successful referral has been made.</a:t>
            </a:r>
            <a:endParaRPr lang="en-US">
              <a:solidFill>
                <a:schemeClr val="tx2"/>
              </a:solidFill>
            </a:endParaRPr>
          </a:p>
          <a:p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  <a:ea typeface="+mn-lt"/>
                <a:cs typeface="+mn-lt"/>
              </a:rPr>
              <a:t>  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endParaRPr lang="en-US"/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465A281-0E60-446E-AC20-77E7DBB0907F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6E62108-AE8D-48BC-8DAF-D8AB35043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362" y="1436692"/>
            <a:ext cx="7521844" cy="414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66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878" y="1458087"/>
            <a:ext cx="3897670" cy="286232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endParaRPr lang="en-US" b="1">
              <a:solidFill>
                <a:schemeClr val="accent6"/>
              </a:solidFill>
              <a:cs typeface="Calibri"/>
            </a:endParaRPr>
          </a:p>
          <a:p>
            <a:r>
              <a:rPr lang="en-US" b="1">
                <a:solidFill>
                  <a:schemeClr val="accent6"/>
                </a:solidFill>
              </a:rPr>
              <a:t>TAB 7: Closing / Layoff</a:t>
            </a:r>
          </a:p>
          <a:p>
            <a:endParaRPr lang="en-US" b="1">
              <a:solidFill>
                <a:schemeClr val="accent6"/>
              </a:solidFill>
            </a:endParaRPr>
          </a:p>
          <a:p>
            <a:r>
              <a:rPr lang="en-US" b="1">
                <a:solidFill>
                  <a:schemeClr val="accent6"/>
                </a:solidFill>
              </a:rPr>
              <a:t>This tab is for the exclusive use of the</a:t>
            </a:r>
          </a:p>
          <a:p>
            <a:r>
              <a:rPr lang="en-US" b="1">
                <a:solidFill>
                  <a:schemeClr val="accent6"/>
                </a:solidFill>
              </a:rPr>
              <a:t>MassHire Rapid Response Team and </a:t>
            </a:r>
          </a:p>
          <a:p>
            <a:r>
              <a:rPr lang="en-US" b="1">
                <a:solidFill>
                  <a:schemeClr val="accent6"/>
                </a:solidFill>
              </a:rPr>
              <a:t>Central Office. In this tab, the user can </a:t>
            </a:r>
          </a:p>
          <a:p>
            <a:r>
              <a:rPr lang="en-US" b="1">
                <a:solidFill>
                  <a:schemeClr val="accent6"/>
                </a:solidFill>
              </a:rPr>
              <a:t>record the status Of Closings / Layoffs, </a:t>
            </a:r>
          </a:p>
          <a:p>
            <a:r>
              <a:rPr lang="en-US" b="1">
                <a:solidFill>
                  <a:schemeClr val="accent6"/>
                </a:solidFill>
              </a:rPr>
              <a:t>Trade Petitions filed, and National </a:t>
            </a:r>
          </a:p>
          <a:p>
            <a:r>
              <a:rPr lang="en-US" b="1">
                <a:solidFill>
                  <a:schemeClr val="accent6"/>
                </a:solidFill>
              </a:rPr>
              <a:t>Dislocated Worker Grant information.</a:t>
            </a:r>
          </a:p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760" y="1296763"/>
            <a:ext cx="7866074" cy="484965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12E4DED-1A96-498C-9EE6-DE89BD6924C1}"/>
              </a:ext>
            </a:extLst>
          </p:cNvPr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4131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0955E3D-758D-4BF8-8CE8-97D7C156A9C8}"/>
              </a:ext>
            </a:extLst>
          </p:cNvPr>
          <p:cNvSpPr txBox="1">
            <a:spLocks/>
          </p:cNvSpPr>
          <p:nvPr/>
        </p:nvSpPr>
        <p:spPr>
          <a:xfrm>
            <a:off x="170595" y="160692"/>
            <a:ext cx="11855925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Employer Services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53E525-BF81-4810-8F68-1252B14F8C7A}"/>
              </a:ext>
            </a:extLst>
          </p:cNvPr>
          <p:cNvSpPr txBox="1"/>
          <p:nvPr/>
        </p:nvSpPr>
        <p:spPr>
          <a:xfrm>
            <a:off x="2735451" y="2567552"/>
            <a:ext cx="663069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/>
              <a:t>Appendix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46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814244" y="119022"/>
            <a:ext cx="8563511" cy="132531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SERVICES</a:t>
            </a: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291" y="1224356"/>
            <a:ext cx="8686464" cy="49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22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814244" y="119022"/>
            <a:ext cx="8563511" cy="132531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SERVICES</a:t>
            </a: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305" y="1226332"/>
            <a:ext cx="8418572" cy="482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40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814244" y="119022"/>
            <a:ext cx="8563511" cy="132531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SERVICES</a:t>
            </a: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828" y="1732546"/>
            <a:ext cx="8136829" cy="391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12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814244" y="119022"/>
            <a:ext cx="8563511" cy="132531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SERVICES</a:t>
            </a: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88" y="1631348"/>
            <a:ext cx="8956622" cy="329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45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814244" y="119022"/>
            <a:ext cx="8563511" cy="132531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SERVICES</a:t>
            </a: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662" y="1706612"/>
            <a:ext cx="8652674" cy="20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86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814244" y="119022"/>
            <a:ext cx="8563511" cy="132531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SERVICES</a:t>
            </a: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08587F-C3E0-4FBE-BC54-2AC6F006A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56" y="1244031"/>
            <a:ext cx="6803686" cy="48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4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1814244" y="119022"/>
            <a:ext cx="8563511" cy="1325314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SERVICES</a:t>
            </a: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A02B6-3A9C-4329-AAE2-E1B6BDA5B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790" y="1237006"/>
            <a:ext cx="7880418" cy="49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39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878" y="1458087"/>
            <a:ext cx="5214068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b="1" dirty="0">
              <a:solidFill>
                <a:schemeClr val="accent6"/>
              </a:solidFill>
              <a:cs typeface="Calibri"/>
            </a:endParaRPr>
          </a:p>
          <a:p>
            <a:r>
              <a:rPr lang="en-US" b="1" dirty="0">
                <a:solidFill>
                  <a:schemeClr val="accent6"/>
                </a:solidFill>
                <a:cs typeface="Calibri"/>
              </a:rPr>
              <a:t>When logging in to MOSES, </a:t>
            </a:r>
          </a:p>
          <a:p>
            <a:r>
              <a:rPr lang="en-US" b="1" dirty="0">
                <a:solidFill>
                  <a:schemeClr val="accent6"/>
                </a:solidFill>
                <a:cs typeface="Calibri"/>
              </a:rPr>
              <a:t>make sure to login to the correct career center from the list of centers available to you; that is, the career center that you would like to add service records to for a specific employer or training partner.</a:t>
            </a:r>
            <a:endParaRPr lang="en-US" sz="2000" dirty="0">
              <a:solidFill>
                <a:schemeClr val="accent6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0955E3D-758D-4BF8-8CE8-97D7C156A9C8}"/>
              </a:ext>
            </a:extLst>
          </p:cNvPr>
          <p:cNvSpPr txBox="1">
            <a:spLocks/>
          </p:cNvSpPr>
          <p:nvPr/>
        </p:nvSpPr>
        <p:spPr>
          <a:xfrm>
            <a:off x="167899" y="160692"/>
            <a:ext cx="11858622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rgbClr val="FFFFFF"/>
                </a:solidFill>
                <a:latin typeface="+mj-lt"/>
                <a:ea typeface="+mj-ea"/>
                <a:cs typeface="Calibri"/>
              </a:rPr>
              <a:t>Logging in to a Career Center</a:t>
            </a: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B955CEE-A17C-480A-8997-4E6DF5B53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36" y="1401211"/>
            <a:ext cx="6409426" cy="467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1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6878" y="1458087"/>
            <a:ext cx="3506817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 dirty="0">
              <a:solidFill>
                <a:schemeClr val="accent6"/>
              </a:solidFill>
              <a:cs typeface="Calibri"/>
            </a:endParaRPr>
          </a:p>
          <a:p>
            <a:r>
              <a:rPr lang="en-US" b="1" dirty="0">
                <a:solidFill>
                  <a:schemeClr val="accent6"/>
                </a:solidFill>
                <a:cs typeface="Calibri"/>
              </a:rPr>
              <a:t>Once logged  in to MOSES, </a:t>
            </a:r>
          </a:p>
          <a:p>
            <a:r>
              <a:rPr lang="en-US" b="1" dirty="0">
                <a:solidFill>
                  <a:schemeClr val="accent6"/>
                </a:solidFill>
                <a:cs typeface="Calibri"/>
              </a:rPr>
              <a:t>you can switch to a different career center without logging out so that you can add service records to the correct career center office; again, </a:t>
            </a:r>
            <a:r>
              <a:rPr lang="en-US" b="1" dirty="0">
                <a:solidFill>
                  <a:schemeClr val="accent6"/>
                </a:solidFill>
                <a:ea typeface="+mn-lt"/>
                <a:cs typeface="+mn-lt"/>
              </a:rPr>
              <a:t>the career center that you would like to add service records to for a specific employer or training partner.</a:t>
            </a:r>
            <a:endParaRPr lang="en-US" dirty="0">
              <a:solidFill>
                <a:schemeClr val="accent6"/>
              </a:solidFill>
              <a:ea typeface="+mn-lt"/>
              <a:cs typeface="+mn-lt"/>
            </a:endParaRPr>
          </a:p>
          <a:p>
            <a:endParaRPr lang="en-US" b="1" dirty="0">
              <a:solidFill>
                <a:schemeClr val="accent6"/>
              </a:solidFill>
              <a:cs typeface="Calibri"/>
            </a:endParaRPr>
          </a:p>
          <a:p>
            <a:endParaRPr lang="en-US" b="1" dirty="0">
              <a:solidFill>
                <a:schemeClr val="accent6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0955E3D-758D-4BF8-8CE8-97D7C156A9C8}"/>
              </a:ext>
            </a:extLst>
          </p:cNvPr>
          <p:cNvSpPr txBox="1">
            <a:spLocks/>
          </p:cNvSpPr>
          <p:nvPr/>
        </p:nvSpPr>
        <p:spPr>
          <a:xfrm>
            <a:off x="170595" y="147777"/>
            <a:ext cx="11855925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Switching Local Offices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43AC767-CE79-413B-B027-B4C5405E1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956" y="1411997"/>
            <a:ext cx="5528449" cy="387846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CC92301-4AAD-470A-BBFD-814EC3586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217" y="2796343"/>
            <a:ext cx="4022784" cy="30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5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FCAD-2DEC-448F-9B6B-9C947FFE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73" y="126699"/>
            <a:ext cx="9508067" cy="954348"/>
          </a:xfrm>
        </p:spPr>
        <p:txBody>
          <a:bodyPr/>
          <a:lstStyle/>
          <a:p>
            <a:r>
              <a:rPr lang="en-US" sz="4400"/>
              <a:t>Employer 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667F9-58EB-4F88-9AD1-DE9AD93E9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E915A-0B30-4B82-AD2B-0136D909C8B1}"/>
              </a:ext>
            </a:extLst>
          </p:cNvPr>
          <p:cNvSpPr txBox="1"/>
          <p:nvPr/>
        </p:nvSpPr>
        <p:spPr>
          <a:xfrm>
            <a:off x="604434" y="1392263"/>
            <a:ext cx="313065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tx2"/>
                </a:solidFill>
                <a:cs typeface="Calibri"/>
              </a:rPr>
              <a:t>Open the Employer search window by either using the</a:t>
            </a:r>
          </a:p>
          <a:p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  <a:cs typeface="Calibri"/>
              </a:rPr>
              <a:t>Briefcase icon</a:t>
            </a:r>
          </a:p>
          <a:p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  <a:cs typeface="Calibri"/>
              </a:rPr>
              <a:t>OR</a:t>
            </a:r>
            <a:endParaRPr lang="en-US">
              <a:solidFill>
                <a:schemeClr val="tx2"/>
              </a:solidFill>
            </a:endParaRPr>
          </a:p>
          <a:p>
            <a:endParaRPr lang="en-US" b="1">
              <a:solidFill>
                <a:schemeClr val="tx2"/>
              </a:solidFill>
              <a:cs typeface="Calibri"/>
            </a:endParaRPr>
          </a:p>
          <a:p>
            <a:r>
              <a:rPr lang="en-US" b="1">
                <a:solidFill>
                  <a:schemeClr val="tx2"/>
                </a:solidFill>
                <a:cs typeface="Calibri"/>
              </a:rPr>
              <a:t>Employer &gt; Employer Services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624EA-0378-445D-B131-2EBE319C9E88}"/>
              </a:ext>
            </a:extLst>
          </p:cNvPr>
          <p:cNvSpPr/>
          <p:nvPr/>
        </p:nvSpPr>
        <p:spPr>
          <a:xfrm>
            <a:off x="7008623" y="1874809"/>
            <a:ext cx="656096" cy="68192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EBB7D7B5-B8A6-4354-8679-9D52F084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6" y="3107997"/>
            <a:ext cx="6584934" cy="309077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36E40D3-0683-494B-85C9-80546C551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6" y="1323544"/>
            <a:ext cx="6193402" cy="178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9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FCAD-2DEC-448F-9B6B-9C947FFE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9" y="165445"/>
            <a:ext cx="11448081" cy="954348"/>
          </a:xfrm>
        </p:spPr>
        <p:txBody>
          <a:bodyPr/>
          <a:lstStyle/>
          <a:p>
            <a:r>
              <a:rPr lang="en-US" sz="4400" dirty="0"/>
              <a:t>Search for Employer or Training Provider Record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A667F9-58EB-4F88-9AD1-DE9AD93E9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61748-B43C-4CD3-A51B-7CC87732EE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ea typeface="+mn-lt"/>
              <a:cs typeface="+mn-lt"/>
            </a:endParaRPr>
          </a:p>
          <a:p>
            <a:pPr lvl="1" indent="-287020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38893F-165C-4E34-83F3-9A167F4E53EB}"/>
              </a:ext>
            </a:extLst>
          </p:cNvPr>
          <p:cNvSpPr txBox="1"/>
          <p:nvPr/>
        </p:nvSpPr>
        <p:spPr>
          <a:xfrm>
            <a:off x="604434" y="1392263"/>
            <a:ext cx="4099300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</a:rPr>
              <a:t>Search for the employer in MOSES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There are many duplicate employer records in MOSES. If not sure which one to use, check with Business Service Rep (BSR)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Don’t use employers with AJB icon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Find the city/town of employer or training partner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Determine which career center is associated with that city/town</a:t>
            </a:r>
          </a:p>
          <a:p>
            <a:pPr lvl="1"/>
            <a:r>
              <a:rPr lang="en-US" b="1" dirty="0">
                <a:solidFill>
                  <a:schemeClr val="tx2"/>
                </a:solidFill>
                <a:cs typeface="Calibri"/>
              </a:rPr>
              <a:t>[</a:t>
            </a:r>
            <a:r>
              <a:rPr lang="en-US" b="1" i="1" dirty="0">
                <a:solidFill>
                  <a:schemeClr val="tx2"/>
                </a:solidFill>
                <a:cs typeface="Calibri"/>
              </a:rPr>
              <a:t>spreadsheet handout</a:t>
            </a:r>
            <a:r>
              <a:rPr lang="en-US" b="1" dirty="0">
                <a:solidFill>
                  <a:schemeClr val="tx2"/>
                </a:solidFill>
                <a:cs typeface="Calibri"/>
              </a:rPr>
              <a:t>]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Make sure you are logged into the correct career center office!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Add services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3"/>
                </a:solidFill>
                <a:cs typeface="Calibri"/>
              </a:rPr>
              <a:t>GET TO KNOW YOUR BSRs!!!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BE102DE-D48B-4095-8529-43993F5B0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875" y="1318543"/>
            <a:ext cx="7147300" cy="48020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9C5544-C01F-4A0C-89FA-D08CEF1B8B00}"/>
              </a:ext>
            </a:extLst>
          </p:cNvPr>
          <p:cNvSpPr/>
          <p:nvPr/>
        </p:nvSpPr>
        <p:spPr>
          <a:xfrm>
            <a:off x="10547402" y="3308402"/>
            <a:ext cx="552774" cy="2428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8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79809" y="286546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Advanced Search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3600" b="1">
                <a:solidFill>
                  <a:srgbClr val="FFC000"/>
                </a:solidFill>
              </a:rPr>
              <a:t>													</a:t>
            </a:r>
            <a:endParaRPr lang="en-US" sz="3600" b="1">
              <a:solidFill>
                <a:srgbClr val="FFC000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4210A-BF84-4C0C-A6A9-9BD93F24DEB2}"/>
              </a:ext>
            </a:extLst>
          </p:cNvPr>
          <p:cNvSpPr txBox="1"/>
          <p:nvPr/>
        </p:nvSpPr>
        <p:spPr>
          <a:xfrm>
            <a:off x="604434" y="1392263"/>
            <a:ext cx="282069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</a:rPr>
              <a:t>You can also use the Advanced Search feature of MOSES to find employer or training partner.</a:t>
            </a:r>
            <a:endParaRPr lang="en-US" b="1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Use the Employer dropdown menu item and click on Employer Services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Then click on the Advanced Search button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CB231B90-07E5-4C61-A34C-F60149EF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964" y="1397672"/>
            <a:ext cx="3110477" cy="284862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1F8F1EA-880E-4403-B152-99F5D5D9B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23" y="2552219"/>
            <a:ext cx="6152826" cy="35358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9D25-9FEE-481A-A7F6-7AE3A7DE1246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01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M_Advanced.png">
            <a:extLst>
              <a:ext uri="{FF2B5EF4-FFF2-40B4-BE49-F238E27FC236}">
                <a16:creationId xmlns:a16="http://schemas.microsoft.com/office/drawing/2014/main" id="{217FDAF8-C0B9-430F-AA1A-5DF7DB6C0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700" y="1296141"/>
            <a:ext cx="7366000" cy="4900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4210A-BF84-4C0C-A6A9-9BD93F24DEB2}"/>
              </a:ext>
            </a:extLst>
          </p:cNvPr>
          <p:cNvSpPr txBox="1"/>
          <p:nvPr/>
        </p:nvSpPr>
        <p:spPr>
          <a:xfrm>
            <a:off x="604434" y="1392263"/>
            <a:ext cx="3505199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b="1" dirty="0">
              <a:solidFill>
                <a:schemeClr val="tx2"/>
              </a:solidFill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Choose the Career Center from the dropdown, then select the </a:t>
            </a:r>
            <a:r>
              <a:rPr lang="en-US" b="1" dirty="0" err="1">
                <a:solidFill>
                  <a:schemeClr val="tx2"/>
                </a:solidFill>
                <a:cs typeface="Calibri"/>
              </a:rPr>
              <a:t>FutureSkills</a:t>
            </a:r>
            <a:r>
              <a:rPr lang="en-US" b="1" dirty="0">
                <a:solidFill>
                  <a:schemeClr val="tx2"/>
                </a:solidFill>
                <a:cs typeface="Calibri"/>
              </a:rPr>
              <a:t> Regional Program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Click OK.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tx2"/>
                </a:solidFill>
                <a:cs typeface="Calibri"/>
              </a:rPr>
              <a:t>This is an option to see a complete </a:t>
            </a:r>
            <a:r>
              <a:rPr lang="en-US" b="1" dirty="0">
                <a:solidFill>
                  <a:srgbClr val="002060"/>
                </a:solidFill>
                <a:cs typeface="Calibri"/>
              </a:rPr>
              <a:t>list</a:t>
            </a:r>
            <a:r>
              <a:rPr lang="en-US" b="1" dirty="0">
                <a:solidFill>
                  <a:schemeClr val="tx2"/>
                </a:solidFill>
                <a:cs typeface="Calibri"/>
              </a:rPr>
              <a:t> of your employers and training partners currently enrolled in the program.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cs typeface="Calibri"/>
            </a:endParaRP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7DDF153-22EB-456C-9416-CAB0FE1A8A84}"/>
              </a:ext>
            </a:extLst>
          </p:cNvPr>
          <p:cNvSpPr txBox="1">
            <a:spLocks/>
          </p:cNvSpPr>
          <p:nvPr/>
        </p:nvSpPr>
        <p:spPr>
          <a:xfrm>
            <a:off x="192724" y="196139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Advanced Search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3600" b="1">
                <a:solidFill>
                  <a:srgbClr val="FFC000"/>
                </a:solidFill>
              </a:rPr>
              <a:t>													</a:t>
            </a:r>
            <a:endParaRPr lang="en-US" sz="3600" b="1">
              <a:solidFill>
                <a:srgbClr val="FFC000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9D25-9FEE-481A-A7F6-7AE3A7DE1246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20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364" y="2987040"/>
            <a:ext cx="3265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>
              <a:solidFill>
                <a:srgbClr val="FFC000"/>
              </a:solidFill>
            </a:endParaRPr>
          </a:p>
          <a:p>
            <a:pPr algn="ctr"/>
            <a:endParaRPr lang="en-US" b="1">
              <a:solidFill>
                <a:srgbClr val="FFC000"/>
              </a:solidFill>
            </a:endParaRPr>
          </a:p>
          <a:p>
            <a:pPr algn="ctr"/>
            <a:endParaRPr lang="en-US" b="1">
              <a:solidFill>
                <a:srgbClr val="FFC000"/>
              </a:solidFill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03159" y="157767"/>
            <a:ext cx="8563511" cy="963687"/>
          </a:xfr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EMPLOYER RECORD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en-US" sz="4800" b="1">
                <a:solidFill>
                  <a:srgbClr val="FFC000"/>
                </a:solidFill>
              </a:rPr>
              <a:t>													</a:t>
            </a:r>
            <a:endParaRPr lang="en-US" sz="4800" b="1">
              <a:solidFill>
                <a:srgbClr val="FFC000"/>
              </a:solidFill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863" y="1258160"/>
            <a:ext cx="7559011" cy="4880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878" y="1458086"/>
            <a:ext cx="4467985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Employer Record has seven tabs: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</a:rPr>
              <a:t>TAB 1: General Info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</a:rPr>
              <a:t>This tab contains basic information about the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</a:rPr>
              <a:t>business or training partner i.e. name, address, NAICS Code, 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</a:rPr>
              <a:t>FEIN, and snapshot data i.e. number of job 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</a:rPr>
              <a:t>orders , etc. 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b="1" dirty="0">
              <a:solidFill>
                <a:schemeClr val="tx2"/>
              </a:solidFill>
              <a:cs typeface="Calibri"/>
            </a:endParaRPr>
          </a:p>
          <a:p>
            <a:r>
              <a:rPr lang="en-US" b="1" dirty="0">
                <a:solidFill>
                  <a:schemeClr val="tx2"/>
                </a:solidFill>
              </a:rPr>
              <a:t>The buttons at the bottom of the screen allow the BSR to update the NAICS Code, access the Job Order page, and save/cancel functions for saving updates. These four buttons appear on every tab. You will also see a Notes button on the top right, Notes are also accessible from every tab. </a:t>
            </a:r>
            <a:endParaRPr lang="en-US" b="1" dirty="0">
              <a:solidFill>
                <a:schemeClr val="tx2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9D25-9FEE-481A-A7F6-7AE3A7DE1246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49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9B83D9EC05746835EEFEAC1333386" ma:contentTypeVersion="13" ma:contentTypeDescription="Create a new document." ma:contentTypeScope="" ma:versionID="d33ec01b5524d070d1a4580b0b9afda5">
  <xsd:schema xmlns:xsd="http://www.w3.org/2001/XMLSchema" xmlns:xs="http://www.w3.org/2001/XMLSchema" xmlns:p="http://schemas.microsoft.com/office/2006/metadata/properties" xmlns:ns2="a543ae4e-6060-48c8-a421-709023b87e3c" xmlns:ns3="b72976aa-e7d9-498e-b08a-d3d9e47e4056" targetNamespace="http://schemas.microsoft.com/office/2006/metadata/properties" ma:root="true" ma:fieldsID="e42063ec97a58cad9a74ba76b68b62b8" ns2:_="" ns3:_="">
    <xsd:import namespace="a543ae4e-6060-48c8-a421-709023b87e3c"/>
    <xsd:import namespace="b72976aa-e7d9-498e-b08a-d3d9e47e4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43ae4e-6060-48c8-a421-709023b87e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976aa-e7d9-498e-b08a-d3d9e47e4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c7e6f66-5166-47a0-ad83-3c99a4fc2e00}" ma:internalName="TaxCatchAll" ma:showField="CatchAllData" ma:web="b72976aa-e7d9-498e-b08a-d3d9e47e4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2976aa-e7d9-498e-b08a-d3d9e47e4056">
      <UserInfo>
        <DisplayName>Booker2, Lukas (DWD)</DisplayName>
        <AccountId>440</AccountId>
        <AccountType/>
      </UserInfo>
    </SharedWithUsers>
    <TaxCatchAll xmlns="b72976aa-e7d9-498e-b08a-d3d9e47e4056" xsi:nil="true"/>
    <lcf76f155ced4ddcb4097134ff3c332f xmlns="a543ae4e-6060-48c8-a421-709023b87e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C55165-B4B3-4584-809F-5CC0E90C29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43ae4e-6060-48c8-a421-709023b87e3c"/>
    <ds:schemaRef ds:uri="b72976aa-e7d9-498e-b08a-d3d9e47e40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73A6B3-2514-45AC-B049-38FA2BE7EC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D91260-2E74-4004-9308-E97F064B9800}">
  <ds:schemaRefs>
    <ds:schemaRef ds:uri="a543ae4e-6060-48c8-a421-709023b87e3c"/>
    <ds:schemaRef ds:uri="b72976aa-e7d9-498e-b08a-d3d9e47e40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1673</Words>
  <Application>Microsoft Office PowerPoint</Application>
  <PresentationFormat>Widescreen</PresentationFormat>
  <Paragraphs>259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Arial,Sans-Serif</vt:lpstr>
      <vt:lpstr>Calibri</vt:lpstr>
      <vt:lpstr>Lucida Grande</vt:lpstr>
      <vt:lpstr>Office Theme</vt:lpstr>
      <vt:lpstr>Office Theme</vt:lpstr>
      <vt:lpstr>Office Theme</vt:lpstr>
      <vt:lpstr>PowerPoint Presentation</vt:lpstr>
      <vt:lpstr>Agenda</vt:lpstr>
      <vt:lpstr>PowerPoint Presentation</vt:lpstr>
      <vt:lpstr>PowerPoint Presentation</vt:lpstr>
      <vt:lpstr>Employer Search</vt:lpstr>
      <vt:lpstr>Search for Employer or Training Provider Record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Amazon.com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Abramowitz, Leslie A. (EOL)</dc:creator>
  <cp:lastModifiedBy>Seifried, Leslie (EOL)</cp:lastModifiedBy>
  <cp:revision>48</cp:revision>
  <dcterms:created xsi:type="dcterms:W3CDTF">2022-03-09T18:26:33Z</dcterms:created>
  <dcterms:modified xsi:type="dcterms:W3CDTF">2023-01-30T12:25:29Z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0x0101005739B83D9EC05746835EEFEAC1333386</vt:lpwstr>
  </property>
  <property fmtid="{D5CDD505-2E9C-101B-9397-08002B2CF9AE}" pid="3" name="MediaServiceImageTags">
    <vt:lpwstr/>
  </property>
</Properties>
</file>