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8"/>
  </p:notesMasterIdLst>
  <p:sldIdLst>
    <p:sldId id="259" r:id="rId5"/>
    <p:sldId id="266" r:id="rId6"/>
    <p:sldId id="265" r:id="rId7"/>
  </p:sldIdLst>
  <p:sldSz cx="9144000" cy="6858000" type="letter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CEE059-C008-47B0-4F32-E9715F15F624}" name="Maddestra, Robert (DCS)" initials="RM" userId="S::Robert.Maddestra@mass.gov::324286ff-fe9d-4644-a326-8f7b339ddc2c" providerId="AD"/>
  <p188:author id="{55611466-8FF1-1CF8-CFDD-B012AAE953B5}" name="Goguen, Beth (DCS)" initials="G(" userId="S::elizabeth.m.goguen@mass.gov::9c82a5df-88d4-4145-85ea-76655414713d" providerId="AD"/>
  <p188:author id="{709DC8D7-12AA-E9C1-370B-0DFE083721F6}" name="Terrill, Ashley (DCS)" initials="T(" userId="S::ashley.terrill@mass.gov::62a1ce52-7139-4d63-9481-972f692f6b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70"/>
    <a:srgbClr val="009978"/>
    <a:srgbClr val="008000"/>
    <a:srgbClr val="003A5D"/>
    <a:srgbClr val="FDB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3D9C5-335D-4F0B-A475-F436297BDCDF}" v="2" dt="2024-09-21T14:56:44.056"/>
    <p1510:client id="{CD07EF8A-4C1F-4BF4-AADD-11245448CF78}" v="2" dt="2024-09-20T02:10:46.046"/>
    <p1510:client id="{D280D375-5062-4BC3-81F0-E382DD793CF7}" v="664" dt="2024-09-20T11:20:33.501"/>
    <p1510:client id="{EE405720-613E-4D90-AF32-97BA582BF224}" v="64" dt="2024-09-21T15:26:14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72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652" cy="3511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160" y="0"/>
            <a:ext cx="4028652" cy="3511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E1E0AFBF-9643-4DAE-AF1B-176B53D77183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7888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324" y="3373319"/>
            <a:ext cx="7437755" cy="2761576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245"/>
            <a:ext cx="4028652" cy="351155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160" y="6659245"/>
            <a:ext cx="4028652" cy="351155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2989CD58-9341-48B8-976C-FE2CC867E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1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Statement of work: Approximately 10 courses/programs</a:t>
            </a:r>
          </a:p>
          <a:p>
            <a:endParaRPr lang="en-US"/>
          </a:p>
          <a:p>
            <a:r>
              <a:rPr lang="en-US"/>
              <a:t>Procedures needed for the following: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9CD58-9341-48B8-976C-FE2CC867EA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3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5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4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0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2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2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9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308A0-E2D4-4444-AF98-D11F331A688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87E2D6-0229-46E0-9CFB-1D5C8131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3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row: Down 13">
            <a:extLst>
              <a:ext uri="{FF2B5EF4-FFF2-40B4-BE49-F238E27FC236}">
                <a16:creationId xmlns:a16="http://schemas.microsoft.com/office/drawing/2014/main" id="{40DC27C6-C2CE-CB56-2E5C-90813971F1CD}"/>
              </a:ext>
            </a:extLst>
          </p:cNvPr>
          <p:cNvSpPr/>
          <p:nvPr/>
        </p:nvSpPr>
        <p:spPr>
          <a:xfrm rot="17910208">
            <a:off x="2663911" y="1251616"/>
            <a:ext cx="457200" cy="91440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C33A84-71F2-3190-A09D-13957699115E}"/>
              </a:ext>
            </a:extLst>
          </p:cNvPr>
          <p:cNvSpPr/>
          <p:nvPr/>
        </p:nvSpPr>
        <p:spPr>
          <a:xfrm>
            <a:off x="487260" y="1978242"/>
            <a:ext cx="2425700" cy="383118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2000"/>
              </a:lnSpc>
              <a:spcBef>
                <a:spcPts val="600"/>
              </a:spcBef>
            </a:pPr>
            <a:r>
              <a:rPr lang="en-US" sz="1000" b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“Temporary Authorized Training Tax Credit for Emergency Assistance” (TATTCEA)</a:t>
            </a:r>
          </a:p>
          <a:p>
            <a:pPr algn="ctr">
              <a:lnSpc>
                <a:spcPct val="102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400" b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MASSHIRE CAREER CENTER TRAINING INCLUDING TRAINING ON THE JOB (TOJ) | NON-ETPL</a:t>
            </a:r>
          </a:p>
          <a:p>
            <a:pPr>
              <a:lnSpc>
                <a:spcPct val="102000"/>
              </a:lnSpc>
              <a:spcBef>
                <a:spcPts val="600"/>
              </a:spcBef>
              <a:spcAft>
                <a:spcPts val="1200"/>
              </a:spcAft>
            </a:pPr>
            <a:endParaRPr lang="en-US" sz="1200" b="1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owchart: Data 8">
            <a:extLst>
              <a:ext uri="{FF2B5EF4-FFF2-40B4-BE49-F238E27FC236}">
                <a16:creationId xmlns:a16="http://schemas.microsoft.com/office/drawing/2014/main" id="{D405ED4C-A8E9-3CF1-B4D6-086980C0DAF3}"/>
              </a:ext>
            </a:extLst>
          </p:cNvPr>
          <p:cNvSpPr/>
          <p:nvPr/>
        </p:nvSpPr>
        <p:spPr>
          <a:xfrm>
            <a:off x="473338" y="341104"/>
            <a:ext cx="2425700" cy="1083387"/>
          </a:xfrm>
          <a:prstGeom prst="flowChartInputOutput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spc="2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connects with MassHire Career Center (MCC) Staff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32986C37-31D8-2244-2DF1-12ABAA581BBE}"/>
              </a:ext>
            </a:extLst>
          </p:cNvPr>
          <p:cNvSpPr/>
          <p:nvPr/>
        </p:nvSpPr>
        <p:spPr>
          <a:xfrm rot="16200000">
            <a:off x="2937874" y="513911"/>
            <a:ext cx="457200" cy="45720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FCC7D5D1-91D2-A880-39FC-63D7121B5D77}"/>
              </a:ext>
            </a:extLst>
          </p:cNvPr>
          <p:cNvSpPr/>
          <p:nvPr/>
        </p:nvSpPr>
        <p:spPr>
          <a:xfrm rot="16200000">
            <a:off x="5822087" y="513910"/>
            <a:ext cx="457200" cy="45720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3FA80B5-5605-3B21-C584-6D95FB4B3D3B}"/>
              </a:ext>
            </a:extLst>
          </p:cNvPr>
          <p:cNvSpPr/>
          <p:nvPr/>
        </p:nvSpPr>
        <p:spPr>
          <a:xfrm>
            <a:off x="6279305" y="2954542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staff enrolls job seekers into authorized training (including TOJ) who may be</a:t>
            </a: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hired before, during, or upon completion of training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5824596-E90D-9827-E8B9-9E12DD6FD0AE}"/>
              </a:ext>
            </a:extLst>
          </p:cNvPr>
          <p:cNvSpPr/>
          <p:nvPr/>
        </p:nvSpPr>
        <p:spPr>
          <a:xfrm>
            <a:off x="6279305" y="4212274"/>
            <a:ext cx="2414016" cy="96012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staff ensures MOSES data entry (with employer, authorized training, and job seeker information) is completed before, </a:t>
            </a:r>
            <a:r>
              <a:rPr lang="en-US" sz="1000" b="1" spc="-4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during, or upon completion of training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25E0547-23C5-B8CC-B3E8-DEA59074D30D}"/>
              </a:ext>
            </a:extLst>
          </p:cNvPr>
          <p:cNvSpPr/>
          <p:nvPr/>
        </p:nvSpPr>
        <p:spPr>
          <a:xfrm>
            <a:off x="6280563" y="5584723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staff provides employer with course ID, website link, and any other relevant information required to file for the TATTCEA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7D8826E-A23E-AFD4-423F-55F8FCF25CAC}"/>
              </a:ext>
            </a:extLst>
          </p:cNvPr>
          <p:cNvSpPr/>
          <p:nvPr/>
        </p:nvSpPr>
        <p:spPr>
          <a:xfrm>
            <a:off x="7246384" y="2564288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FA9905DA-5136-02B8-298B-57E5C9D33AD9}"/>
              </a:ext>
            </a:extLst>
          </p:cNvPr>
          <p:cNvSpPr/>
          <p:nvPr/>
        </p:nvSpPr>
        <p:spPr>
          <a:xfrm>
            <a:off x="7257713" y="3834329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472CF103-C7BA-3AA8-C580-26657842A2E5}"/>
              </a:ext>
            </a:extLst>
          </p:cNvPr>
          <p:cNvSpPr/>
          <p:nvPr/>
        </p:nvSpPr>
        <p:spPr>
          <a:xfrm>
            <a:off x="7257713" y="5188065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22E2DD80-C8DC-C280-2805-A1020D893A0E}"/>
              </a:ext>
            </a:extLst>
          </p:cNvPr>
          <p:cNvSpPr/>
          <p:nvPr/>
        </p:nvSpPr>
        <p:spPr>
          <a:xfrm rot="10800000">
            <a:off x="4387556" y="5168753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29CBAC86-2CAC-F825-6C50-A7CABE3E1418}"/>
              </a:ext>
            </a:extLst>
          </p:cNvPr>
          <p:cNvSpPr/>
          <p:nvPr/>
        </p:nvSpPr>
        <p:spPr>
          <a:xfrm>
            <a:off x="3389899" y="357903"/>
            <a:ext cx="2412465" cy="1407771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 spc="4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MCC staff perform the following:</a:t>
            </a:r>
          </a:p>
          <a:p>
            <a:pPr marL="228600" lvl="1" indent="-114300">
              <a:spcAft>
                <a:spcPts val="267"/>
              </a:spcAft>
              <a:buClr>
                <a:srgbClr val="FDB426"/>
              </a:buClr>
              <a:buFont typeface="Arial" panose="020B0604020202020204" pitchFamily="34" charset="0"/>
              <a:buChar char="•"/>
            </a:pPr>
            <a:r>
              <a:rPr lang="en-US" sz="1000" b="1" spc="4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Develops training in </a:t>
            </a: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accordance with Issuance 000.0000.00</a:t>
            </a:r>
          </a:p>
          <a:p>
            <a:pPr marL="228600" lvl="1" indent="-114300">
              <a:spcAft>
                <a:spcPts val="267"/>
              </a:spcAft>
              <a:buClr>
                <a:srgbClr val="FDB426"/>
              </a:buClr>
              <a:buFont typeface="Arial" panose="020B0604020202020204" pitchFamily="34" charset="0"/>
              <a:buChar char="•"/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Creates vendor and course ID</a:t>
            </a:r>
          </a:p>
          <a:p>
            <a:pPr marL="228600" lvl="1" indent="-114300">
              <a:spcAft>
                <a:spcPts val="267"/>
              </a:spcAft>
              <a:buClr>
                <a:srgbClr val="FDB426"/>
              </a:buClr>
              <a:buFont typeface="Arial" panose="020B0604020202020204" pitchFamily="34" charset="0"/>
              <a:buChar char="•"/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Submits course ID to MDCS for authorization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D3199FE-AA7B-50D9-C46D-06B5B4CF149A}"/>
              </a:ext>
            </a:extLst>
          </p:cNvPr>
          <p:cNvSpPr/>
          <p:nvPr/>
        </p:nvSpPr>
        <p:spPr>
          <a:xfrm>
            <a:off x="537885" y="3771900"/>
            <a:ext cx="2321285" cy="1961330"/>
          </a:xfrm>
          <a:prstGeom prst="roundRect">
            <a:avLst>
              <a:gd name="adj" fmla="val 6141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 &amp; Terms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ETPL – Eligible Training Provider List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– MassHire Career Center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– MassHire Department of Career Services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SWDI-P – Shelter Workforce Development Initiative-Proprietary*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 – Training on the Job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E5DAB17-F946-8854-C6D5-1C67D3D89D12}"/>
              </a:ext>
            </a:extLst>
          </p:cNvPr>
          <p:cNvGrpSpPr/>
          <p:nvPr/>
        </p:nvGrpSpPr>
        <p:grpSpPr>
          <a:xfrm>
            <a:off x="509513" y="6122767"/>
            <a:ext cx="2792827" cy="548640"/>
            <a:chOff x="563303" y="6251861"/>
            <a:chExt cx="2792827" cy="548640"/>
          </a:xfrm>
        </p:grpSpPr>
        <p:pic>
          <p:nvPicPr>
            <p:cNvPr id="47" name="Picture 46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B6CC9E1E-DC94-1996-D7BD-BA32A58A72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03" y="6251861"/>
              <a:ext cx="822959" cy="54864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C3521B6-2213-FD9A-5B07-2B329DF01C6C}"/>
                </a:ext>
              </a:extLst>
            </p:cNvPr>
            <p:cNvSpPr txBox="1"/>
            <p:nvPr userDrawn="1"/>
          </p:nvSpPr>
          <p:spPr>
            <a:xfrm>
              <a:off x="1478050" y="6305590"/>
              <a:ext cx="1878080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300" spc="1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DEPARTMENT OF</a:t>
              </a:r>
            </a:p>
            <a:p>
              <a:pPr>
                <a:lnSpc>
                  <a:spcPts val="1400"/>
                </a:lnSpc>
              </a:pPr>
              <a:r>
                <a:rPr lang="en-US" sz="1300" spc="4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CAREER SERVICES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7EB66D-7CC7-3621-11EB-6508EC9414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58594" y="6282073"/>
              <a:ext cx="0" cy="487823"/>
            </a:xfrm>
            <a:prstGeom prst="line">
              <a:avLst/>
            </a:prstGeom>
            <a:ln w="22225">
              <a:solidFill>
                <a:srgbClr val="003A5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9C127E2-3A03-0113-44E4-163FBD05DBCE}"/>
              </a:ext>
            </a:extLst>
          </p:cNvPr>
          <p:cNvSpPr/>
          <p:nvPr/>
        </p:nvSpPr>
        <p:spPr>
          <a:xfrm>
            <a:off x="3364992" y="5553826"/>
            <a:ext cx="2414016" cy="899578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325" lvl="1" indent="-6350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staff reviews all tax credit information for eligibility and makes a final determination or requests additional information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DBE127-958F-3DE4-E77F-5050C6649E21}"/>
              </a:ext>
            </a:extLst>
          </p:cNvPr>
          <p:cNvSpPr txBox="1"/>
          <p:nvPr/>
        </p:nvSpPr>
        <p:spPr>
          <a:xfrm>
            <a:off x="582561" y="5874615"/>
            <a:ext cx="230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rgbClr val="003A5D"/>
                </a:solidFill>
              </a:rPr>
              <a:t>*Not searchable to public on ETPL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C07EE9E8-2438-9EAB-D1BF-550062B3F018}"/>
              </a:ext>
            </a:extLst>
          </p:cNvPr>
          <p:cNvSpPr/>
          <p:nvPr/>
        </p:nvSpPr>
        <p:spPr>
          <a:xfrm>
            <a:off x="7230392" y="1277984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Plaque 6">
            <a:extLst>
              <a:ext uri="{FF2B5EF4-FFF2-40B4-BE49-F238E27FC236}">
                <a16:creationId xmlns:a16="http://schemas.microsoft.com/office/drawing/2014/main" id="{7C5AB2A4-93F9-BA26-5483-C7652AEA09CD}"/>
              </a:ext>
            </a:extLst>
          </p:cNvPr>
          <p:cNvSpPr/>
          <p:nvPr/>
        </p:nvSpPr>
        <p:spPr>
          <a:xfrm>
            <a:off x="3399315" y="4298142"/>
            <a:ext cx="2414016" cy="868680"/>
          </a:xfrm>
          <a:prstGeom prst="plaqu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MDCS staff awards TATTCEA Certificate to employer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6695BB2-4164-4AB2-B613-9DA776A02DDF}"/>
              </a:ext>
            </a:extLst>
          </p:cNvPr>
          <p:cNvSpPr/>
          <p:nvPr/>
        </p:nvSpPr>
        <p:spPr>
          <a:xfrm>
            <a:off x="6280856" y="384105"/>
            <a:ext cx="2412465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staff reviews, authorizes, and applies course SWDI-P* designation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AE559F9-B4A4-915A-8441-B80C0B1590B0}"/>
              </a:ext>
            </a:extLst>
          </p:cNvPr>
          <p:cNvSpPr/>
          <p:nvPr/>
        </p:nvSpPr>
        <p:spPr>
          <a:xfrm>
            <a:off x="6279286" y="1670721"/>
            <a:ext cx="2412465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staff notifies MCC staff of course authorization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A7B7CE3-DFD3-D701-EFF2-95AEF28ECDF3}"/>
              </a:ext>
            </a:extLst>
          </p:cNvPr>
          <p:cNvSpPr/>
          <p:nvPr/>
        </p:nvSpPr>
        <p:spPr>
          <a:xfrm>
            <a:off x="3368496" y="1978242"/>
            <a:ext cx="2412465" cy="118585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MCC develops employer TOJ in accordance with Issuance 000,0000.00</a:t>
            </a:r>
          </a:p>
          <a:p>
            <a:pPr marL="0" lvl="1" algn="ctr">
              <a:spcAft>
                <a:spcPts val="267"/>
              </a:spcAft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Creates vendor and course ID</a:t>
            </a:r>
          </a:p>
          <a:p>
            <a:pPr marL="0" lvl="1" algn="ctr">
              <a:spcAft>
                <a:spcPts val="267"/>
              </a:spcAft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Apply SWDI-P* designation 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6EEE852-C98C-D7AC-47CF-4FDFDD25A0D2}"/>
              </a:ext>
            </a:extLst>
          </p:cNvPr>
          <p:cNvSpPr/>
          <p:nvPr/>
        </p:nvSpPr>
        <p:spPr>
          <a:xfrm rot="17936866">
            <a:off x="5801533" y="3071370"/>
            <a:ext cx="457200" cy="45720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6147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C33A84-71F2-3190-A09D-13957699115E}"/>
              </a:ext>
            </a:extLst>
          </p:cNvPr>
          <p:cNvSpPr/>
          <p:nvPr/>
        </p:nvSpPr>
        <p:spPr>
          <a:xfrm>
            <a:off x="478569" y="1847851"/>
            <a:ext cx="2425700" cy="3799914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2000"/>
              </a:lnSpc>
              <a:spcBef>
                <a:spcPts val="600"/>
              </a:spcBef>
            </a:pPr>
            <a:r>
              <a:rPr lang="en-US" sz="1000" b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“Temporary Authorized Training Tax Credit for Emergency Assistance” (TATTCEA)</a:t>
            </a:r>
          </a:p>
          <a:p>
            <a:pPr algn="ctr">
              <a:lnSpc>
                <a:spcPct val="102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400" b="1">
                <a:solidFill>
                  <a:srgbClr val="008E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PROPRIETARY TRAINING INCLUDING TRAINING ON THE JOB (TOJ) | NON-ETPL</a:t>
            </a:r>
            <a:endParaRPr lang="en-US" sz="1200" b="1">
              <a:solidFill>
                <a:srgbClr val="008E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A1A7C50-8E4D-89D9-17E1-314A37A70BC1}"/>
              </a:ext>
            </a:extLst>
          </p:cNvPr>
          <p:cNvSpPr/>
          <p:nvPr/>
        </p:nvSpPr>
        <p:spPr>
          <a:xfrm>
            <a:off x="6258196" y="1636560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53975" lvl="1"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MDCS staff reviews/authorizes employer “in-house” training</a:t>
            </a:r>
          </a:p>
          <a:p>
            <a:pPr marL="5397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and assigns SWDI-P course designation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3FA80B5-5605-3B21-C584-6D95FB4B3D3B}"/>
              </a:ext>
            </a:extLst>
          </p:cNvPr>
          <p:cNvSpPr/>
          <p:nvPr/>
        </p:nvSpPr>
        <p:spPr>
          <a:xfrm>
            <a:off x="6235173" y="2886153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32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MDCS staff issues Training Authorization letter, including Course ID, to employer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5824596-E90D-9827-E8B9-9E12DD6FD0AE}"/>
              </a:ext>
            </a:extLst>
          </p:cNvPr>
          <p:cNvSpPr/>
          <p:nvPr/>
        </p:nvSpPr>
        <p:spPr>
          <a:xfrm>
            <a:off x="6258195" y="4182313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Employer hires job seeker(s) or enrolls hired worker(s) in authorized training within ten (10) business days from date of hire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25E0547-23C5-B8CC-B3E8-DEA59074D30D}"/>
              </a:ext>
            </a:extLst>
          </p:cNvPr>
          <p:cNvSpPr/>
          <p:nvPr/>
        </p:nvSpPr>
        <p:spPr>
          <a:xfrm>
            <a:off x="3373409" y="5453911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32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Employer downloads, completes, and submits completion form including self attestation that all requirements have been met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7D8826E-A23E-AFD4-423F-55F8FCF25CAC}"/>
              </a:ext>
            </a:extLst>
          </p:cNvPr>
          <p:cNvSpPr/>
          <p:nvPr/>
        </p:nvSpPr>
        <p:spPr>
          <a:xfrm>
            <a:off x="7230392" y="2529341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FA9905DA-5136-02B8-298B-57E5C9D33AD9}"/>
              </a:ext>
            </a:extLst>
          </p:cNvPr>
          <p:cNvSpPr/>
          <p:nvPr/>
        </p:nvSpPr>
        <p:spPr>
          <a:xfrm>
            <a:off x="7230392" y="3792925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472CF103-C7BA-3AA8-C580-26657842A2E5}"/>
              </a:ext>
            </a:extLst>
          </p:cNvPr>
          <p:cNvSpPr/>
          <p:nvPr/>
        </p:nvSpPr>
        <p:spPr>
          <a:xfrm rot="5400000">
            <a:off x="5780647" y="5661633"/>
            <a:ext cx="457200" cy="451852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D3199FE-AA7B-50D9-C46D-06B5B4CF149A}"/>
              </a:ext>
            </a:extLst>
          </p:cNvPr>
          <p:cNvSpPr/>
          <p:nvPr/>
        </p:nvSpPr>
        <p:spPr>
          <a:xfrm>
            <a:off x="527127" y="3622858"/>
            <a:ext cx="2321285" cy="1968645"/>
          </a:xfrm>
          <a:prstGeom prst="roundRect">
            <a:avLst>
              <a:gd name="adj" fmla="val 6141"/>
            </a:avLst>
          </a:prstGeom>
          <a:solidFill>
            <a:srgbClr val="008E7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 &amp; Terms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ETPL – Eligible Training Provider List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– MassHire Career Center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– MassHire Department of Career Services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SWDI-P – Shelter Workforce Development Initiative-Proprietary*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 – Training on the Job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E5DAB17-F946-8854-C6D5-1C67D3D89D12}"/>
              </a:ext>
            </a:extLst>
          </p:cNvPr>
          <p:cNvGrpSpPr/>
          <p:nvPr/>
        </p:nvGrpSpPr>
        <p:grpSpPr>
          <a:xfrm>
            <a:off x="509513" y="6122767"/>
            <a:ext cx="2792827" cy="548640"/>
            <a:chOff x="563303" y="6251861"/>
            <a:chExt cx="2792827" cy="548640"/>
          </a:xfrm>
        </p:grpSpPr>
        <p:pic>
          <p:nvPicPr>
            <p:cNvPr id="47" name="Picture 46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B6CC9E1E-DC94-1996-D7BD-BA32A58A72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03" y="6251861"/>
              <a:ext cx="822959" cy="54864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C3521B6-2213-FD9A-5B07-2B329DF01C6C}"/>
                </a:ext>
              </a:extLst>
            </p:cNvPr>
            <p:cNvSpPr txBox="1"/>
            <p:nvPr userDrawn="1"/>
          </p:nvSpPr>
          <p:spPr>
            <a:xfrm>
              <a:off x="1478050" y="6305590"/>
              <a:ext cx="1878080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300" spc="1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DEPARTMENT OF</a:t>
              </a:r>
            </a:p>
            <a:p>
              <a:pPr>
                <a:lnSpc>
                  <a:spcPts val="1400"/>
                </a:lnSpc>
              </a:pPr>
              <a:r>
                <a:rPr lang="en-US" sz="1300" spc="4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CAREER SERVICES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7EB66D-7CC7-3621-11EB-6508EC9414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58594" y="6282073"/>
              <a:ext cx="0" cy="487823"/>
            </a:xfrm>
            <a:prstGeom prst="line">
              <a:avLst/>
            </a:prstGeom>
            <a:ln w="22225">
              <a:solidFill>
                <a:srgbClr val="003A5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9C127E2-3A03-0113-44E4-163FBD05DBCE}"/>
              </a:ext>
            </a:extLst>
          </p:cNvPr>
          <p:cNvSpPr/>
          <p:nvPr/>
        </p:nvSpPr>
        <p:spPr>
          <a:xfrm>
            <a:off x="3373408" y="3989062"/>
            <a:ext cx="2409913" cy="105156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MDCS staff verifies TATTCEA eligibility requirements have been met, and that MOSES data entry relative to employer, authorized training, and job seeker has been entered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DBE127-958F-3DE4-E77F-5050C6649E21}"/>
              </a:ext>
            </a:extLst>
          </p:cNvPr>
          <p:cNvSpPr txBox="1"/>
          <p:nvPr/>
        </p:nvSpPr>
        <p:spPr>
          <a:xfrm>
            <a:off x="507255" y="5713927"/>
            <a:ext cx="230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rgbClr val="003A5D"/>
                </a:solidFill>
              </a:rPr>
              <a:t>*Not searchable to public on ETPL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E1885CC-98A8-0A55-EC66-BB58F284AE70}"/>
              </a:ext>
            </a:extLst>
          </p:cNvPr>
          <p:cNvSpPr/>
          <p:nvPr/>
        </p:nvSpPr>
        <p:spPr>
          <a:xfrm>
            <a:off x="6258195" y="5453911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3241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Worker(s) completes authorized training and is retained for ninety (90) calendar days</a:t>
            </a: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Flowchart: Data 2">
            <a:extLst>
              <a:ext uri="{FF2B5EF4-FFF2-40B4-BE49-F238E27FC236}">
                <a16:creationId xmlns:a16="http://schemas.microsoft.com/office/drawing/2014/main" id="{49B2D3D7-15D6-46A3-6224-71846B3533E5}"/>
              </a:ext>
            </a:extLst>
          </p:cNvPr>
          <p:cNvSpPr/>
          <p:nvPr/>
        </p:nvSpPr>
        <p:spPr>
          <a:xfrm>
            <a:off x="473337" y="341104"/>
            <a:ext cx="2425701" cy="1081388"/>
          </a:xfrm>
          <a:prstGeom prst="flowChartInputOutput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spc="20" dirty="0">
                <a:solidFill>
                  <a:schemeClr val="bg1"/>
                </a:solidFill>
                <a:latin typeface="Arial"/>
                <a:cs typeface="Arial"/>
              </a:rPr>
              <a:t>Employer connects with </a:t>
            </a:r>
            <a:r>
              <a:rPr lang="en-US" sz="1000" b="1" spc="20" dirty="0" err="1">
                <a:solidFill>
                  <a:schemeClr val="bg1"/>
                </a:solidFill>
                <a:latin typeface="Arial"/>
                <a:cs typeface="Arial"/>
              </a:rPr>
              <a:t>MassHire</a:t>
            </a:r>
            <a:r>
              <a:rPr lang="en-US" sz="1000" b="1" spc="20" dirty="0">
                <a:solidFill>
                  <a:schemeClr val="bg1"/>
                </a:solidFill>
                <a:latin typeface="Arial"/>
                <a:cs typeface="Arial"/>
              </a:rPr>
              <a:t> Career Center (MCC) Staff or TATTCEA website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5D4EA95-8863-F209-B73D-3A4BD351DA18}"/>
              </a:ext>
            </a:extLst>
          </p:cNvPr>
          <p:cNvSpPr/>
          <p:nvPr/>
        </p:nvSpPr>
        <p:spPr>
          <a:xfrm rot="16200000">
            <a:off x="2943393" y="525945"/>
            <a:ext cx="449173" cy="441159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88DF75-79F3-A533-4913-6042D80B8D9F}"/>
              </a:ext>
            </a:extLst>
          </p:cNvPr>
          <p:cNvSpPr/>
          <p:nvPr/>
        </p:nvSpPr>
        <p:spPr>
          <a:xfrm>
            <a:off x="3389899" y="357905"/>
            <a:ext cx="2412465" cy="105156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develops proprietary (i.e., “in-house”) training in accordance with Issuance 000.0000.00 (including TOJ)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C426769-6FA1-82BD-F506-DEE24FCFB1D7}"/>
              </a:ext>
            </a:extLst>
          </p:cNvPr>
          <p:cNvSpPr/>
          <p:nvPr/>
        </p:nvSpPr>
        <p:spPr>
          <a:xfrm rot="16200000">
            <a:off x="5818081" y="525945"/>
            <a:ext cx="449173" cy="441159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039FD4-1D65-09A5-FF69-ED835AADABAF}"/>
              </a:ext>
            </a:extLst>
          </p:cNvPr>
          <p:cNvSpPr/>
          <p:nvPr/>
        </p:nvSpPr>
        <p:spPr>
          <a:xfrm>
            <a:off x="6258198" y="357904"/>
            <a:ext cx="2412465" cy="859713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downloads, completes, and submits application form via website, xxxxx.com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A18174D-216C-826B-E850-730AF09C81DE}"/>
              </a:ext>
            </a:extLst>
          </p:cNvPr>
          <p:cNvSpPr/>
          <p:nvPr/>
        </p:nvSpPr>
        <p:spPr>
          <a:xfrm>
            <a:off x="7230392" y="1239884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DB58A97E-B2B2-76AA-BFBC-EB017AB52D45}"/>
              </a:ext>
            </a:extLst>
          </p:cNvPr>
          <p:cNvSpPr/>
          <p:nvPr/>
        </p:nvSpPr>
        <p:spPr>
          <a:xfrm>
            <a:off x="7230392" y="5073153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3CAE3EB-09C1-1AD5-F8F7-FC1547F320D7}"/>
              </a:ext>
            </a:extLst>
          </p:cNvPr>
          <p:cNvSpPr/>
          <p:nvPr/>
        </p:nvSpPr>
        <p:spPr>
          <a:xfrm rot="10800000">
            <a:off x="4343400" y="5066635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606319B3-E587-537A-2A4C-F11FA885814D}"/>
              </a:ext>
            </a:extLst>
          </p:cNvPr>
          <p:cNvSpPr/>
          <p:nvPr/>
        </p:nvSpPr>
        <p:spPr>
          <a:xfrm rot="10800000">
            <a:off x="4343399" y="3594181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Plaque 14">
            <a:extLst>
              <a:ext uri="{FF2B5EF4-FFF2-40B4-BE49-F238E27FC236}">
                <a16:creationId xmlns:a16="http://schemas.microsoft.com/office/drawing/2014/main" id="{86ED1CF2-780A-2F2F-2CEE-0022F216523A}"/>
              </a:ext>
            </a:extLst>
          </p:cNvPr>
          <p:cNvSpPr/>
          <p:nvPr/>
        </p:nvSpPr>
        <p:spPr>
          <a:xfrm>
            <a:off x="3399315" y="2700179"/>
            <a:ext cx="2414016" cy="868680"/>
          </a:xfrm>
          <a:prstGeom prst="plaqu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MDCS staff awards TATTCEA Certificate to employer </a:t>
            </a:r>
          </a:p>
        </p:txBody>
      </p:sp>
    </p:spTree>
    <p:extLst>
      <p:ext uri="{BB962C8B-B14F-4D97-AF65-F5344CB8AC3E}">
        <p14:creationId xmlns:p14="http://schemas.microsoft.com/office/powerpoint/2010/main" val="6163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C33A84-71F2-3190-A09D-13957699115E}"/>
              </a:ext>
            </a:extLst>
          </p:cNvPr>
          <p:cNvSpPr/>
          <p:nvPr/>
        </p:nvSpPr>
        <p:spPr>
          <a:xfrm>
            <a:off x="478569" y="1962419"/>
            <a:ext cx="2425700" cy="36437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02000"/>
              </a:lnSpc>
              <a:spcBef>
                <a:spcPts val="600"/>
              </a:spcBef>
            </a:pPr>
            <a:r>
              <a:rPr lang="en-US" sz="1000" b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“Temporary Authorized Training Tax Credit for Emergency Assistance” (TATTCEA)</a:t>
            </a:r>
          </a:p>
          <a:p>
            <a:pPr algn="ctr">
              <a:lnSpc>
                <a:spcPct val="102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SHELTER WORKFORCE DEVELOPMENT INITIATIVE (SWDI) AUTHORIZED TRAINING | ETPL</a:t>
            </a:r>
          </a:p>
          <a:p>
            <a:pPr>
              <a:lnSpc>
                <a:spcPct val="102000"/>
              </a:lnSpc>
              <a:spcBef>
                <a:spcPts val="600"/>
              </a:spcBef>
              <a:spcAft>
                <a:spcPts val="1200"/>
              </a:spcAft>
            </a:pPr>
            <a:endParaRPr lang="en-US" sz="1200" b="1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E5DAB17-F946-8854-C6D5-1C67D3D89D12}"/>
              </a:ext>
            </a:extLst>
          </p:cNvPr>
          <p:cNvGrpSpPr/>
          <p:nvPr/>
        </p:nvGrpSpPr>
        <p:grpSpPr>
          <a:xfrm>
            <a:off x="509513" y="6122767"/>
            <a:ext cx="2792827" cy="548640"/>
            <a:chOff x="563303" y="6251861"/>
            <a:chExt cx="2792827" cy="548640"/>
          </a:xfrm>
        </p:grpSpPr>
        <p:pic>
          <p:nvPicPr>
            <p:cNvPr id="47" name="Picture 46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B6CC9E1E-DC94-1996-D7BD-BA32A58A72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03" y="6251861"/>
              <a:ext cx="822959" cy="54864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C3521B6-2213-FD9A-5B07-2B329DF01C6C}"/>
                </a:ext>
              </a:extLst>
            </p:cNvPr>
            <p:cNvSpPr txBox="1"/>
            <p:nvPr userDrawn="1"/>
          </p:nvSpPr>
          <p:spPr>
            <a:xfrm>
              <a:off x="1478050" y="6305590"/>
              <a:ext cx="1878080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300" spc="1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DEPARTMENT OF</a:t>
              </a:r>
            </a:p>
            <a:p>
              <a:pPr>
                <a:lnSpc>
                  <a:spcPts val="1400"/>
                </a:lnSpc>
              </a:pPr>
              <a:r>
                <a:rPr lang="en-US" sz="1300" spc="40" baseline="0">
                  <a:solidFill>
                    <a:srgbClr val="003C61"/>
                  </a:solidFill>
                  <a:latin typeface="Seaford" panose="00000500000000000000" pitchFamily="2" charset="0"/>
                  <a:ea typeface="Verdana" panose="020B0604030504040204" pitchFamily="34" charset="0"/>
                  <a:cs typeface="Calibri" panose="020F0502020204030204" pitchFamily="34" charset="0"/>
                </a:rPr>
                <a:t>CAREER SERVICES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7EB66D-7CC7-3621-11EB-6508EC9414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58594" y="6282073"/>
              <a:ext cx="0" cy="487823"/>
            </a:xfrm>
            <a:prstGeom prst="line">
              <a:avLst/>
            </a:prstGeom>
            <a:ln w="22225">
              <a:solidFill>
                <a:srgbClr val="003A5D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291B8F3-52AE-4722-7A5B-4E5B809A2F68}"/>
              </a:ext>
            </a:extLst>
          </p:cNvPr>
          <p:cNvSpPr/>
          <p:nvPr/>
        </p:nvSpPr>
        <p:spPr>
          <a:xfrm>
            <a:off x="7282347" y="1846020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EF6A6F8B-6ECA-5A47-CDC4-AA0E11469C43}"/>
              </a:ext>
            </a:extLst>
          </p:cNvPr>
          <p:cNvSpPr/>
          <p:nvPr/>
        </p:nvSpPr>
        <p:spPr>
          <a:xfrm>
            <a:off x="7261565" y="3252062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54F2CA-3A0F-2F53-2A8B-C1549AA9483D}"/>
              </a:ext>
            </a:extLst>
          </p:cNvPr>
          <p:cNvSpPr txBox="1"/>
          <p:nvPr/>
        </p:nvSpPr>
        <p:spPr>
          <a:xfrm>
            <a:off x="507255" y="5761552"/>
            <a:ext cx="2305471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000" dirty="0">
                <a:solidFill>
                  <a:srgbClr val="003A5D"/>
                </a:solidFill>
              </a:rPr>
              <a:t>*Searchable to public on ETPL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9AC6073-97DD-7624-5C77-1203C1CF8CBF}"/>
              </a:ext>
            </a:extLst>
          </p:cNvPr>
          <p:cNvSpPr/>
          <p:nvPr/>
        </p:nvSpPr>
        <p:spPr>
          <a:xfrm>
            <a:off x="527127" y="3770827"/>
            <a:ext cx="2321285" cy="1811151"/>
          </a:xfrm>
          <a:prstGeom prst="roundRect">
            <a:avLst>
              <a:gd name="adj" fmla="val 6141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 &amp; Terms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ETPL – Eligible Training Provider List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– MassHire Career Center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MDCS – MassHire Department of Career Services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SWDI – Shelter Workforce Development Initiative</a:t>
            </a:r>
          </a:p>
          <a:p>
            <a:pPr>
              <a:spcAft>
                <a:spcPts val="400"/>
              </a:spcAft>
            </a:pPr>
            <a:r>
              <a:rPr lang="en-US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 – Training on the Job</a:t>
            </a:r>
          </a:p>
        </p:txBody>
      </p:sp>
      <p:sp>
        <p:nvSpPr>
          <p:cNvPr id="12" name="Flowchart: Data 11">
            <a:extLst>
              <a:ext uri="{FF2B5EF4-FFF2-40B4-BE49-F238E27FC236}">
                <a16:creationId xmlns:a16="http://schemas.microsoft.com/office/drawing/2014/main" id="{A3268636-617F-83AD-9223-F198AAEEF86E}"/>
              </a:ext>
            </a:extLst>
          </p:cNvPr>
          <p:cNvSpPr/>
          <p:nvPr/>
        </p:nvSpPr>
        <p:spPr>
          <a:xfrm>
            <a:off x="421382" y="580095"/>
            <a:ext cx="2472723" cy="1068361"/>
          </a:xfrm>
          <a:prstGeom prst="flowChartInputOutput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spc="20" dirty="0">
                <a:solidFill>
                  <a:schemeClr val="bg1"/>
                </a:solidFill>
                <a:latin typeface="Arial"/>
                <a:cs typeface="Arial"/>
              </a:rPr>
              <a:t>Employer connects with </a:t>
            </a:r>
            <a:r>
              <a:rPr lang="en-US" sz="1000" b="1" spc="20" dirty="0" err="1">
                <a:solidFill>
                  <a:schemeClr val="bg1"/>
                </a:solidFill>
                <a:latin typeface="Arial"/>
                <a:cs typeface="Arial"/>
              </a:rPr>
              <a:t>MassHire</a:t>
            </a:r>
            <a:r>
              <a:rPr lang="en-US" sz="1000" b="1" spc="20" dirty="0">
                <a:solidFill>
                  <a:schemeClr val="bg1"/>
                </a:solidFill>
                <a:latin typeface="Arial"/>
                <a:cs typeface="Arial"/>
              </a:rPr>
              <a:t> Career Center (MCC) Staff or TATTCEA website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B2BFCC0-3CDD-83D5-575F-80B94EE3C722}"/>
              </a:ext>
            </a:extLst>
          </p:cNvPr>
          <p:cNvSpPr/>
          <p:nvPr/>
        </p:nvSpPr>
        <p:spPr>
          <a:xfrm rot="16200000">
            <a:off x="2829093" y="931190"/>
            <a:ext cx="449173" cy="441159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B5D54A5-1A9C-9C38-8B9C-72AEFFF05A45}"/>
              </a:ext>
            </a:extLst>
          </p:cNvPr>
          <p:cNvSpPr/>
          <p:nvPr/>
        </p:nvSpPr>
        <p:spPr>
          <a:xfrm>
            <a:off x="6287128" y="750598"/>
            <a:ext cx="2412465" cy="105156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onboards prospective job seeker (worker) hires, for example: </a:t>
            </a:r>
          </a:p>
          <a:p>
            <a:pPr marL="290513" lvl="1" indent="-119063">
              <a:spcAft>
                <a:spcPts val="267"/>
              </a:spcAft>
              <a:buClr>
                <a:srgbClr val="FDB426"/>
              </a:buClr>
              <a:buFont typeface="Arial" panose="020B0604020202020204" pitchFamily="34" charset="0"/>
              <a:buChar char="•"/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seekers in pipeline(s)</a:t>
            </a:r>
          </a:p>
          <a:p>
            <a:pPr marL="290513" lvl="1" indent="-119063">
              <a:spcAft>
                <a:spcPts val="267"/>
              </a:spcAft>
              <a:buClr>
                <a:srgbClr val="FDB426"/>
              </a:buClr>
              <a:buFont typeface="Arial" panose="020B0604020202020204" pitchFamily="34" charset="0"/>
              <a:buChar char="•"/>
            </a:pPr>
            <a:r>
              <a:rPr lang="en-US" sz="1000" b="1" spc="2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job seeker referrals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AF148311-54C5-F0E9-18F5-969C7DF70D72}"/>
              </a:ext>
            </a:extLst>
          </p:cNvPr>
          <p:cNvSpPr/>
          <p:nvPr/>
        </p:nvSpPr>
        <p:spPr>
          <a:xfrm rot="16200000">
            <a:off x="5856898" y="975266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B50C39E-E55A-8CE0-ADE2-E84D03F1FBFF}"/>
              </a:ext>
            </a:extLst>
          </p:cNvPr>
          <p:cNvSpPr/>
          <p:nvPr/>
        </p:nvSpPr>
        <p:spPr>
          <a:xfrm>
            <a:off x="3463625" y="795807"/>
            <a:ext cx="2412465" cy="859713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chooses to offer ETPL course/training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5E4EBA8-45AF-87F1-7214-D472B5850993}"/>
              </a:ext>
            </a:extLst>
          </p:cNvPr>
          <p:cNvSpPr/>
          <p:nvPr/>
        </p:nvSpPr>
        <p:spPr>
          <a:xfrm>
            <a:off x="6320541" y="2330647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Employer hires job seeker(s) or enrolls hired worker(s) in ETPL selected training within ten (10) business days from date of hire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CE98EB7-43B8-A2D4-BC93-350D553C6F08}"/>
              </a:ext>
            </a:extLst>
          </p:cNvPr>
          <p:cNvSpPr/>
          <p:nvPr/>
        </p:nvSpPr>
        <p:spPr>
          <a:xfrm>
            <a:off x="6278977" y="3644543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Worker(s) completes authorized training and is retained for ninety (90) calendar days</a:t>
            </a: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F4F9841-8CE5-AFCB-0396-481490999026}"/>
              </a:ext>
            </a:extLst>
          </p:cNvPr>
          <p:cNvSpPr/>
          <p:nvPr/>
        </p:nvSpPr>
        <p:spPr>
          <a:xfrm>
            <a:off x="6320541" y="5169400"/>
            <a:ext cx="2414016" cy="868680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325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Employer downloads, completes, and submits completion form including self attestation that all requirements have been met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C9E47BCB-C8DB-9A6C-E1DD-ACEB807F9F46}"/>
              </a:ext>
            </a:extLst>
          </p:cNvPr>
          <p:cNvSpPr/>
          <p:nvPr/>
        </p:nvSpPr>
        <p:spPr>
          <a:xfrm>
            <a:off x="7298339" y="4691159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023C9F0-F09B-57CA-4395-09435B54C9B0}"/>
              </a:ext>
            </a:extLst>
          </p:cNvPr>
          <p:cNvSpPr/>
          <p:nvPr/>
        </p:nvSpPr>
        <p:spPr>
          <a:xfrm>
            <a:off x="3428230" y="4727502"/>
            <a:ext cx="2409913" cy="1227451"/>
          </a:xfrm>
          <a:prstGeom prst="roundRect">
            <a:avLst>
              <a:gd name="adj" fmla="val 7218"/>
            </a:avLst>
          </a:prstGeom>
          <a:solidFill>
            <a:srgbClr val="003A5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lvl="1" algn="ctr">
              <a:spcAft>
                <a:spcPts val="267"/>
              </a:spcAft>
            </a:pPr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MDCS staff verifies TATTCEA eligibility requirements have been met, and that MOSES data entry relative to employer, authorized training, and job seeker has been entered or requests additional information</a:t>
            </a:r>
            <a:endParaRPr lang="en-US" sz="10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Plaque 57">
            <a:extLst>
              <a:ext uri="{FF2B5EF4-FFF2-40B4-BE49-F238E27FC236}">
                <a16:creationId xmlns:a16="http://schemas.microsoft.com/office/drawing/2014/main" id="{A39AF96A-29B9-251B-D6F9-F2F295F9D6A2}"/>
              </a:ext>
            </a:extLst>
          </p:cNvPr>
          <p:cNvSpPr/>
          <p:nvPr/>
        </p:nvSpPr>
        <p:spPr>
          <a:xfrm>
            <a:off x="3451270" y="3432784"/>
            <a:ext cx="2414016" cy="868680"/>
          </a:xfrm>
          <a:prstGeom prst="plaqu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MDCS staff awards TATTCEA Certificate to employer </a:t>
            </a:r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6DF1BD24-44D3-505F-6C22-EBD5E9D519DE}"/>
              </a:ext>
            </a:extLst>
          </p:cNvPr>
          <p:cNvSpPr/>
          <p:nvPr/>
        </p:nvSpPr>
        <p:spPr>
          <a:xfrm rot="5400000">
            <a:off x="5832602" y="5256388"/>
            <a:ext cx="457200" cy="451852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Arrow: Down 61">
            <a:extLst>
              <a:ext uri="{FF2B5EF4-FFF2-40B4-BE49-F238E27FC236}">
                <a16:creationId xmlns:a16="http://schemas.microsoft.com/office/drawing/2014/main" id="{0311FCFD-2895-9C36-0358-CCCBB8A510F1}"/>
              </a:ext>
            </a:extLst>
          </p:cNvPr>
          <p:cNvSpPr/>
          <p:nvPr/>
        </p:nvSpPr>
        <p:spPr>
          <a:xfrm rot="10800000">
            <a:off x="4395355" y="4327899"/>
            <a:ext cx="457200" cy="365760"/>
          </a:xfrm>
          <a:prstGeom prst="downArrow">
            <a:avLst/>
          </a:prstGeom>
          <a:solidFill>
            <a:srgbClr val="00997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182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658EBF4853349B5E4F4A833D6725B" ma:contentTypeVersion="4" ma:contentTypeDescription="Create a new document." ma:contentTypeScope="" ma:versionID="14e5b5d1ed4a79dc7c1f4379bbe4fbc6">
  <xsd:schema xmlns:xsd="http://www.w3.org/2001/XMLSchema" xmlns:xs="http://www.w3.org/2001/XMLSchema" xmlns:p="http://schemas.microsoft.com/office/2006/metadata/properties" xmlns:ns2="405e9a92-5db7-4031-ad6b-c4866bc23cc8" targetNamespace="http://schemas.microsoft.com/office/2006/metadata/properties" ma:root="true" ma:fieldsID="2e52098ff3663bf5ef7d0069fb8ee352" ns2:_="">
    <xsd:import namespace="405e9a92-5db7-4031-ad6b-c4866bc23c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5e9a92-5db7-4031-ad6b-c4866bc23c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B0BD4D-3D4C-4EC5-9D6E-72B85A4570E8}">
  <ds:schemaRefs>
    <ds:schemaRef ds:uri="405e9a92-5db7-4031-ad6b-c4866bc23c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5F446D-BF29-4C0B-A713-CEA8E126D6EE}">
  <ds:schemaRefs>
    <ds:schemaRef ds:uri="405e9a92-5db7-4031-ad6b-c4866bc23c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34A8B6-D331-4E78-B8BD-74A4E268F9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723</Words>
  <Application>Microsoft Office PowerPoint</Application>
  <PresentationFormat>Letter Paper (8.5x11 in)</PresentationFormat>
  <Paragraphs>73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Seaford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Maddestra, Robert (DCS)</dc:creator>
  <cp:lastModifiedBy>Hurley, Diane (DCS)</cp:lastModifiedBy>
  <cp:revision>25</cp:revision>
  <cp:lastPrinted>2024-09-18T12:05:11Z</cp:lastPrinted>
  <dcterms:created xsi:type="dcterms:W3CDTF">2024-09-12T19:06:17Z</dcterms:created>
  <dcterms:modified xsi:type="dcterms:W3CDTF">2024-09-24T19:01:13Z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0x010100381658EBF4853349B5E4F4A833D6725B</vt:lpwstr>
  </property>
</Properties>
</file>