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6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79083" autoAdjust="0"/>
  </p:normalViewPr>
  <p:slideViewPr>
    <p:cSldViewPr snapToGrid="0">
      <p:cViewPr varScale="1">
        <p:scale>
          <a:sx n="50" d="100"/>
          <a:sy n="50" d="100"/>
        </p:scale>
        <p:origin x="12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88B7FF9-6310-3A59-E13B-753B20FD4B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AA94D-7552-719C-FF27-3EE63747B9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7A219-C9CD-4E91-A367-D5AF7DCD213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11CF6-B81F-671B-B993-1A3437FA8E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EF80F-808D-B221-82F1-8844A58697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2D187-A993-41DB-B7E6-D38D3CA33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98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12EBE-1B03-4C62-BE57-C53E25B7830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65888-FA5F-4DF6-94DD-F67BEB145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8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65888-FA5F-4DF6-94DD-F67BEB1451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5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10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3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24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916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26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9225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45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30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8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8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0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6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7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7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9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7533CF7-80EF-423F-9EF2-26843880C7EB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8CE690-F2AF-4522-B973-DB03E87B0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45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ADC31-32D8-A705-8458-7CB12F8F2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8420877" cy="2971801"/>
          </a:xfrm>
        </p:spPr>
        <p:txBody>
          <a:bodyPr>
            <a:normAutofit/>
          </a:bodyPr>
          <a:lstStyle/>
          <a:p>
            <a:r>
              <a:rPr lang="en-US" dirty="0"/>
              <a:t>DDS Children’s Autism Waiver Program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6917B-3D11-7A86-E19A-714D7ECBF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6818275" cy="194733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May 27, 2025</a:t>
            </a:r>
          </a:p>
          <a:p>
            <a:pPr algn="just">
              <a:lnSpc>
                <a:spcPct val="90000"/>
              </a:lnSpc>
            </a:pP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Autism Commission</a:t>
            </a:r>
          </a:p>
          <a:p>
            <a:pPr>
              <a:lnSpc>
                <a:spcPct val="90000"/>
              </a:lnSpc>
            </a:pP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Stephanie Coburn and Mary Kate Haswell</a:t>
            </a:r>
          </a:p>
          <a:p>
            <a:pPr>
              <a:lnSpc>
                <a:spcPct val="90000"/>
              </a:lnSpc>
            </a:pP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DDS Children’s Autism Waiver Program Managers</a:t>
            </a:r>
          </a:p>
        </p:txBody>
      </p:sp>
    </p:spTree>
    <p:extLst>
      <p:ext uri="{BB962C8B-B14F-4D97-AF65-F5344CB8AC3E}">
        <p14:creationId xmlns:p14="http://schemas.microsoft.com/office/powerpoint/2010/main" val="1963623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DEF7-BD64-FF4C-0DAE-931293A7F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35" y="0"/>
            <a:ext cx="8534400" cy="1507067"/>
          </a:xfrm>
        </p:spPr>
        <p:txBody>
          <a:bodyPr/>
          <a:lstStyle/>
          <a:p>
            <a:r>
              <a:rPr lang="en-US" dirty="0"/>
              <a:t>Reasons for Withdrawal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433E4-CD2D-3BF7-9292-67DDFBF1F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35" y="1507067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Child turns 10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Moves out of state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Is placed in a residential program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Gets accepted to another DDS program (ie-DESE)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Loses MassHealth Standard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No longer meets the Level of Care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Family chooses to voluntarily withdraw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Family does not comply with waiver regulations and/or policies</a:t>
            </a:r>
          </a:p>
        </p:txBody>
      </p:sp>
    </p:spTree>
    <p:extLst>
      <p:ext uri="{BB962C8B-B14F-4D97-AF65-F5344CB8AC3E}">
        <p14:creationId xmlns:p14="http://schemas.microsoft.com/office/powerpoint/2010/main" val="3338042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A1194-7B98-879E-8015-E8021BDC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675466"/>
            <a:ext cx="8534400" cy="1507067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75982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2D443F-60A7-EE88-12D3-AFA9A46E6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90" y="685800"/>
            <a:ext cx="4818656" cy="4603749"/>
          </a:xfrm>
        </p:spPr>
        <p:txBody>
          <a:bodyPr>
            <a:normAutofit/>
          </a:bodyPr>
          <a:lstStyle/>
          <a:p>
            <a:pPr algn="r"/>
            <a:r>
              <a:rPr lang="en-US" sz="5200"/>
              <a:t>	Agenda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124DC-A200-1FCB-FCB2-F1B6E4098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5651" y="685800"/>
            <a:ext cx="4878959" cy="46037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Funding Source</a:t>
            </a:r>
          </a:p>
          <a:p>
            <a:r>
              <a:rPr lang="en-US" dirty="0">
                <a:solidFill>
                  <a:schemeClr val="tx1"/>
                </a:solidFill>
              </a:rPr>
              <a:t>Open Interest Period</a:t>
            </a:r>
          </a:p>
          <a:p>
            <a:r>
              <a:rPr lang="en-US" dirty="0">
                <a:solidFill>
                  <a:schemeClr val="tx1"/>
                </a:solidFill>
              </a:rPr>
              <a:t>Eligibility Requirements</a:t>
            </a:r>
          </a:p>
          <a:p>
            <a:r>
              <a:rPr lang="en-US" dirty="0">
                <a:solidFill>
                  <a:schemeClr val="tx1"/>
                </a:solidFill>
              </a:rPr>
              <a:t>AWP Services</a:t>
            </a:r>
          </a:p>
          <a:p>
            <a:pPr>
              <a:buClr>
                <a:srgbClr val="FFFFFF"/>
              </a:buClr>
            </a:pPr>
            <a:r>
              <a:rPr lang="en-US" dirty="0">
                <a:solidFill>
                  <a:schemeClr val="tx1"/>
                </a:solidFill>
              </a:rPr>
              <a:t>Intensive Program vs Step Down </a:t>
            </a:r>
            <a:endParaRPr lang="en-US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Autism Clinical Manager Role</a:t>
            </a:r>
          </a:p>
          <a:p>
            <a:r>
              <a:rPr lang="en-US" dirty="0">
                <a:solidFill>
                  <a:schemeClr val="tx1"/>
                </a:solidFill>
              </a:rPr>
              <a:t>Autism Support Broker Role</a:t>
            </a:r>
          </a:p>
          <a:p>
            <a:r>
              <a:rPr lang="en-US" dirty="0">
                <a:solidFill>
                  <a:schemeClr val="tx1"/>
                </a:solidFill>
              </a:rPr>
              <a:t>Reasons for Withdrawal</a:t>
            </a:r>
          </a:p>
        </p:txBody>
      </p:sp>
    </p:spTree>
    <p:extLst>
      <p:ext uri="{BB962C8B-B14F-4D97-AF65-F5344CB8AC3E}">
        <p14:creationId xmlns:p14="http://schemas.microsoft.com/office/powerpoint/2010/main" val="413392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AE7D-5BDE-F9D7-D380-CC0E249D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en-US" dirty="0"/>
              <a:t>Funding 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8EBAD-41C8-1B67-0CD1-63A48E59A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7" y="1507067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Children's Autism Spectrum Disorder Waiver, a Home and Community Based Services (HCBS) Waiver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Approval from Centers for Medicare and Medicaid (CMS)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5-year approvals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AWP is a MassHealth Waiver Program that is run by the Department of Developmental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9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79111-7B41-3906-39E1-92FA20FD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en-US" dirty="0"/>
              <a:t>Open Interest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4977A-62C5-883D-A93F-470DE59DB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507067"/>
            <a:ext cx="9246597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CMS requirement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Occurs yearly during the last 2 weeks of October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Accept interest forms via email or regular mail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Compile the list after the Open Interest Period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Randomized by region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AWP has 5 regions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Open Interest List expires after one year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Child does not have to be DDS eligible when they send in the form</a:t>
            </a:r>
          </a:p>
        </p:txBody>
      </p:sp>
    </p:spTree>
    <p:extLst>
      <p:ext uri="{BB962C8B-B14F-4D97-AF65-F5344CB8AC3E}">
        <p14:creationId xmlns:p14="http://schemas.microsoft.com/office/powerpoint/2010/main" val="73970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97854-AA0C-1DEC-E0C9-1707401B6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825" y="0"/>
            <a:ext cx="8534400" cy="1507067"/>
          </a:xfrm>
        </p:spPr>
        <p:txBody>
          <a:bodyPr/>
          <a:lstStyle/>
          <a:p>
            <a:r>
              <a:rPr lang="en-US" dirty="0"/>
              <a:t>Eligibility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6B4CF-DC99-AE68-4209-6F140766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07067"/>
            <a:ext cx="8534400" cy="515954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Verified Diagnosis of Autism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Resident of Massachusetts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MassHealth Standard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Under the age of 10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Level of Care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Responsible Parent/Guardian willing to participate/have services in the home and community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Able to be safely served in the community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Child must be DDS eligible to participate in the AWP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It is possible to be DDS eligible and not AWP eligible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It is not possible to be DDS ineligible and AWP eligible</a:t>
            </a:r>
          </a:p>
        </p:txBody>
      </p:sp>
    </p:spTree>
    <p:extLst>
      <p:ext uri="{BB962C8B-B14F-4D97-AF65-F5344CB8AC3E}">
        <p14:creationId xmlns:p14="http://schemas.microsoft.com/office/powerpoint/2010/main" val="88134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CBA1-7A36-F0C7-15C1-8A030F0C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en-US" dirty="0"/>
              <a:t>AWP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19F1D-1E7C-A86C-6F41-8DA0B9CC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471" y="1507067"/>
            <a:ext cx="10862725" cy="5162181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Self-Direction Model</a:t>
            </a:r>
          </a:p>
          <a:p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Main Focus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In-Home Behavioral Therapy</a:t>
            </a:r>
          </a:p>
          <a:p>
            <a:pPr lvl="2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ABA/Floor time/RDI- needs to be scientifically based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Average of 6 hours a week of in home 1:1 behavioral therapy from a Direct Support Worker (DSW)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Consultation/Parent training from a Senior Level Therapist (SLT)</a:t>
            </a:r>
          </a:p>
          <a:p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Ancillary Services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Respite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Home and Vehicle safety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Sensory Items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Community Programs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Community Integration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Home delivered meals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Family Training</a:t>
            </a: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Homemaker</a:t>
            </a:r>
          </a:p>
        </p:txBody>
      </p:sp>
    </p:spTree>
    <p:extLst>
      <p:ext uri="{BB962C8B-B14F-4D97-AF65-F5344CB8AC3E}">
        <p14:creationId xmlns:p14="http://schemas.microsoft.com/office/powerpoint/2010/main" val="144381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17B486-62B0-64BE-E356-4E7C92743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0"/>
            <a:ext cx="8534400" cy="1507067"/>
          </a:xfrm>
        </p:spPr>
        <p:txBody>
          <a:bodyPr/>
          <a:lstStyle/>
          <a:p>
            <a:r>
              <a:rPr lang="en-US" dirty="0"/>
              <a:t>Intensive Program vs. Step Down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4F3107-D297-258A-C72B-A9248E441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1507067"/>
            <a:ext cx="4937655" cy="36152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bg2">
                    <a:lumMod val="50000"/>
                  </a:schemeClr>
                </a:solidFill>
              </a:rPr>
              <a:t>Intensive Program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First 3 years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Budgets up to $28,000 based on assessed need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In-home behavioral therapy requirement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Access to all ancillary services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0999C-63D7-E077-E144-4FC96BC95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2632" y="1507068"/>
            <a:ext cx="4934479" cy="36152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bg2">
                    <a:lumMod val="50000"/>
                  </a:schemeClr>
                </a:solidFill>
              </a:rPr>
              <a:t>Step Down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Year 4 through child leaving program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Budgets up to $9,000 based on assessed need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In-home behavioral therapy not required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Behavioral Consultation requirement 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Access to all ancillary services</a:t>
            </a:r>
          </a:p>
        </p:txBody>
      </p:sp>
    </p:spTree>
    <p:extLst>
      <p:ext uri="{BB962C8B-B14F-4D97-AF65-F5344CB8AC3E}">
        <p14:creationId xmlns:p14="http://schemas.microsoft.com/office/powerpoint/2010/main" val="1349543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9E39B-B73C-E988-4A8A-2010D78AB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en-US" dirty="0"/>
              <a:t>Autism Clinical Manager (ACM)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F96F1-8A75-209A-5DF9-AA6C12CB4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07067"/>
            <a:ext cx="9223186" cy="4642063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Provide program oversight and management to ensure compliance with CMS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Conduct eligibility assessments for DDS and AWP as needed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Meet with potential families to explain the AWP and get parent consent to enroll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Help create the Autism Support Plan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Meet quarterly with families, Autism Support Brokers, and providers to discuss participant’s progress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Complete annual levels of care for participants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Provide support to families, brokers and other team contacts as needed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Provides indirect supervision to the Autism Support Brokers</a:t>
            </a:r>
          </a:p>
        </p:txBody>
      </p:sp>
    </p:spTree>
    <p:extLst>
      <p:ext uri="{BB962C8B-B14F-4D97-AF65-F5344CB8AC3E}">
        <p14:creationId xmlns:p14="http://schemas.microsoft.com/office/powerpoint/2010/main" val="3927233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57984-7F66-388D-2F77-B07E193E4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en-US" dirty="0"/>
              <a:t>Autism Support Broker (ASB)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0698-1D2C-6FEA-20BC-A57A0CC06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07067"/>
            <a:ext cx="8534400" cy="4801454"/>
          </a:xfrm>
        </p:spPr>
        <p:txBody>
          <a:bodyPr>
            <a:noAutofit/>
          </a:bodyPr>
          <a:lstStyle/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Work at one of the 7 DDS funded Autism Support Centers (ASC)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Parent has choice of which ASC they want to work with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Provide day to day support to the families 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Assist in creating the Autism Support Plan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Assist the family in identifying, interviewing, and hiring providers to work with their child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Assist providers with contracts and timesheets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Process invoices for approved purchases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Meet with the family, in their home, minimum of once a month</a:t>
            </a:r>
          </a:p>
          <a:p>
            <a:r>
              <a:rPr lang="en-US" sz="1900">
                <a:solidFill>
                  <a:schemeClr val="bg2">
                    <a:lumMod val="50000"/>
                  </a:schemeClr>
                </a:solidFill>
              </a:rPr>
              <a:t>Attend </a:t>
            </a:r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quarterly meetings</a:t>
            </a:r>
          </a:p>
          <a:p>
            <a:r>
              <a:rPr lang="en-US" sz="1900" dirty="0">
                <a:solidFill>
                  <a:schemeClr val="bg2">
                    <a:lumMod val="50000"/>
                  </a:schemeClr>
                </a:solidFill>
              </a:rPr>
              <a:t>Notifies the ACM of issues as they arise</a:t>
            </a:r>
          </a:p>
        </p:txBody>
      </p:sp>
    </p:spTree>
    <p:extLst>
      <p:ext uri="{BB962C8B-B14F-4D97-AF65-F5344CB8AC3E}">
        <p14:creationId xmlns:p14="http://schemas.microsoft.com/office/powerpoint/2010/main" val="29307564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2AD0A995D0B348B8A479F1852E37C9" ma:contentTypeVersion="5" ma:contentTypeDescription="Create a new document." ma:contentTypeScope="" ma:versionID="fa1e59f8f42b4f97b41c800fee1c1bb7">
  <xsd:schema xmlns:xsd="http://www.w3.org/2001/XMLSchema" xmlns:xs="http://www.w3.org/2001/XMLSchema" xmlns:p="http://schemas.microsoft.com/office/2006/metadata/properties" xmlns:ns2="5ab1f1c2-2078-4f7c-9950-8fb1164de7a9" xmlns:ns3="d7c5cd36-dc38-441f-abbd-7fd1f1e90661" targetNamespace="http://schemas.microsoft.com/office/2006/metadata/properties" ma:root="true" ma:fieldsID="94f34c2fc67fead53311fcdbf2322a21" ns2:_="" ns3:_="">
    <xsd:import namespace="5ab1f1c2-2078-4f7c-9950-8fb1164de7a9"/>
    <xsd:import namespace="d7c5cd36-dc38-441f-abbd-7fd1f1e906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previouslyapplied_x002f_interview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f1c2-2078-4f7c-9950-8fb1164de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previouslyapplied_x002f_interviewed" ma:index="12" nillable="true" ma:displayName="previously applied/interviewed" ma:format="Dropdown" ma:internalName="previouslyapplied_x002f_interviewe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cd36-dc38-441f-abbd-7fd1f1e906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viouslyapplied_x002f_interviewed xmlns="5ab1f1c2-2078-4f7c-9950-8fb1164de7a9" xsi:nil="true"/>
  </documentManagement>
</p:properties>
</file>

<file path=customXml/itemProps1.xml><?xml version="1.0" encoding="utf-8"?>
<ds:datastoreItem xmlns:ds="http://schemas.openxmlformats.org/officeDocument/2006/customXml" ds:itemID="{38CAF67E-DA3A-4192-9C24-41F17281EDD4}">
  <ds:schemaRefs>
    <ds:schemaRef ds:uri="5ab1f1c2-2078-4f7c-9950-8fb1164de7a9"/>
    <ds:schemaRef ds:uri="d7c5cd36-dc38-441f-abbd-7fd1f1e906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88256FA-A940-4317-BA92-6EA63E45D8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2FCE41-2C01-4F76-B4B2-A9C852C9F052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5ab1f1c2-2078-4f7c-9950-8fb1164de7a9"/>
    <ds:schemaRef ds:uri="http://purl.org/dc/elements/1.1/"/>
    <ds:schemaRef ds:uri="http://schemas.openxmlformats.org/package/2006/metadata/core-properties"/>
    <ds:schemaRef ds:uri="d7c5cd36-dc38-441f-abbd-7fd1f1e90661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6560</TotalTime>
  <Words>597</Words>
  <Application>Microsoft Office PowerPoint</Application>
  <PresentationFormat>Widescreen</PresentationFormat>
  <Paragraphs>101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Century Gothic</vt:lpstr>
      <vt:lpstr>Wingdings 3</vt:lpstr>
      <vt:lpstr>Slice</vt:lpstr>
      <vt:lpstr>DDS Children’s Autism Waiver Program Overview</vt:lpstr>
      <vt:lpstr> Agenda</vt:lpstr>
      <vt:lpstr>Funding Source</vt:lpstr>
      <vt:lpstr>Open Interest Period</vt:lpstr>
      <vt:lpstr>Eligibility Requirements</vt:lpstr>
      <vt:lpstr>AWP Services</vt:lpstr>
      <vt:lpstr>Intensive Program vs. Step Down</vt:lpstr>
      <vt:lpstr>Autism Clinical Manager (ACM)</vt:lpstr>
      <vt:lpstr>Autism Support Broker (ASB)</vt:lpstr>
      <vt:lpstr>Reasons for Withdrawal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DDS Children’s Autism Waiver Program Overview</dc:title>
  <dc:creator>Coburn, Stephanie M (DDS)</dc:creator>
  <cp:lastModifiedBy>Gracia, Carol M (EHS)</cp:lastModifiedBy>
  <cp:revision>16</cp:revision>
  <dcterms:created xsi:type="dcterms:W3CDTF">2023-06-01T16:19:14Z</dcterms:created>
  <dcterms:modified xsi:type="dcterms:W3CDTF">2025-05-27T13:29:44Z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0x010100FA2AD0A995D0B348B8A479F1852E37C9</vt:lpwstr>
  </property>
</Properties>
</file>