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678" r:id="rId2"/>
    <p:sldMasterId id="2147483687" r:id="rId3"/>
    <p:sldMasterId id="2147483699" r:id="rId4"/>
    <p:sldMasterId id="2147483712" r:id="rId5"/>
    <p:sldMasterId id="2147483722" r:id="rId6"/>
    <p:sldMasterId id="2147483727" r:id="rId7"/>
    <p:sldMasterId id="2147483733" r:id="rId8"/>
    <p:sldMasterId id="2147483738" r:id="rId9"/>
  </p:sldMasterIdLst>
  <p:notesMasterIdLst>
    <p:notesMasterId r:id="rId21"/>
  </p:notesMasterIdLst>
  <p:handoutMasterIdLst>
    <p:handoutMasterId r:id="rId22"/>
  </p:handoutMasterIdLst>
  <p:sldIdLst>
    <p:sldId id="542" r:id="rId10"/>
    <p:sldId id="476" r:id="rId11"/>
    <p:sldId id="265" r:id="rId12"/>
    <p:sldId id="537" r:id="rId13"/>
    <p:sldId id="455" r:id="rId14"/>
    <p:sldId id="529" r:id="rId15"/>
    <p:sldId id="532" r:id="rId16"/>
    <p:sldId id="539" r:id="rId17"/>
    <p:sldId id="555" r:id="rId18"/>
    <p:sldId id="582" r:id="rId19"/>
    <p:sldId id="550"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52" algn="l" rtl="0" fontAlgn="base">
      <a:spcBef>
        <a:spcPct val="0"/>
      </a:spcBef>
      <a:spcAft>
        <a:spcPct val="0"/>
      </a:spcAft>
      <a:defRPr kern="1200">
        <a:solidFill>
          <a:schemeClr val="tx1"/>
        </a:solidFill>
        <a:latin typeface="Arial" charset="0"/>
        <a:ea typeface="+mn-ea"/>
        <a:cs typeface="+mn-cs"/>
      </a:defRPr>
    </a:lvl2pPr>
    <a:lvl3pPr marL="914303" algn="l" rtl="0" fontAlgn="base">
      <a:spcBef>
        <a:spcPct val="0"/>
      </a:spcBef>
      <a:spcAft>
        <a:spcPct val="0"/>
      </a:spcAft>
      <a:defRPr kern="1200">
        <a:solidFill>
          <a:schemeClr val="tx1"/>
        </a:solidFill>
        <a:latin typeface="Arial" charset="0"/>
        <a:ea typeface="+mn-ea"/>
        <a:cs typeface="+mn-cs"/>
      </a:defRPr>
    </a:lvl3pPr>
    <a:lvl4pPr marL="1371455" algn="l" rtl="0" fontAlgn="base">
      <a:spcBef>
        <a:spcPct val="0"/>
      </a:spcBef>
      <a:spcAft>
        <a:spcPct val="0"/>
      </a:spcAft>
      <a:defRPr kern="1200">
        <a:solidFill>
          <a:schemeClr val="tx1"/>
        </a:solidFill>
        <a:latin typeface="Arial" charset="0"/>
        <a:ea typeface="+mn-ea"/>
        <a:cs typeface="+mn-cs"/>
      </a:defRPr>
    </a:lvl4pPr>
    <a:lvl5pPr marL="1828606" algn="l" rtl="0" fontAlgn="base">
      <a:spcBef>
        <a:spcPct val="0"/>
      </a:spcBef>
      <a:spcAft>
        <a:spcPct val="0"/>
      </a:spcAft>
      <a:defRPr kern="1200">
        <a:solidFill>
          <a:schemeClr val="tx1"/>
        </a:solidFill>
        <a:latin typeface="Arial" charset="0"/>
        <a:ea typeface="+mn-ea"/>
        <a:cs typeface="+mn-cs"/>
      </a:defRPr>
    </a:lvl5pPr>
    <a:lvl6pPr marL="2285758" algn="l" defTabSz="914303" rtl="0" eaLnBrk="1" latinLnBrk="0" hangingPunct="1">
      <a:defRPr kern="1200">
        <a:solidFill>
          <a:schemeClr val="tx1"/>
        </a:solidFill>
        <a:latin typeface="Arial" charset="0"/>
        <a:ea typeface="+mn-ea"/>
        <a:cs typeface="+mn-cs"/>
      </a:defRPr>
    </a:lvl6pPr>
    <a:lvl7pPr marL="2742909" algn="l" defTabSz="914303" rtl="0" eaLnBrk="1" latinLnBrk="0" hangingPunct="1">
      <a:defRPr kern="1200">
        <a:solidFill>
          <a:schemeClr val="tx1"/>
        </a:solidFill>
        <a:latin typeface="Arial" charset="0"/>
        <a:ea typeface="+mn-ea"/>
        <a:cs typeface="+mn-cs"/>
      </a:defRPr>
    </a:lvl7pPr>
    <a:lvl8pPr marL="3200061" algn="l" defTabSz="914303" rtl="0" eaLnBrk="1" latinLnBrk="0" hangingPunct="1">
      <a:defRPr kern="1200">
        <a:solidFill>
          <a:schemeClr val="tx1"/>
        </a:solidFill>
        <a:latin typeface="Arial" charset="0"/>
        <a:ea typeface="+mn-ea"/>
        <a:cs typeface="+mn-cs"/>
      </a:defRPr>
    </a:lvl8pPr>
    <a:lvl9pPr marL="3657212" algn="l" defTabSz="91430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FF944B"/>
    <a:srgbClr val="B3CCFF"/>
    <a:srgbClr val="27387E"/>
    <a:srgbClr val="4C5F27"/>
    <a:srgbClr val="6D8838"/>
    <a:srgbClr val="FFFF66"/>
    <a:srgbClr val="000099"/>
    <a:srgbClr val="FFFFCC"/>
    <a:srgbClr val="AB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73954" autoAdjust="0"/>
  </p:normalViewPr>
  <p:slideViewPr>
    <p:cSldViewPr snapToGrid="0">
      <p:cViewPr varScale="1">
        <p:scale>
          <a:sx n="54" d="100"/>
          <a:sy n="54" d="100"/>
        </p:scale>
        <p:origin x="2268" y="60"/>
      </p:cViewPr>
      <p:guideLst>
        <p:guide orient="horz" pos="2160"/>
        <p:guide pos="288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42"/>
    </p:cViewPr>
  </p:sorterViewPr>
  <p:notesViewPr>
    <p:cSldViewPr snapToGrid="0">
      <p:cViewPr varScale="1">
        <p:scale>
          <a:sx n="68" d="100"/>
          <a:sy n="68" d="100"/>
        </p:scale>
        <p:origin x="-3306"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0A66B-D89A-49CF-98AD-55DF4D18D3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7946E1D-B665-46CF-B14C-32D0632640F2}">
      <dgm:prSet phldrT="[Text]"/>
      <dgm:spPr/>
      <dgm:t>
        <a:bodyPr/>
        <a:lstStyle/>
        <a:p>
          <a:r>
            <a:rPr lang="en-US" dirty="0"/>
            <a:t>Services Available to Anyone: </a:t>
          </a:r>
        </a:p>
      </dgm:t>
    </dgm:pt>
    <dgm:pt modelId="{7827B5C1-A238-40FF-98EC-018C2A773267}" type="parTrans" cxnId="{1BBC9AF6-B76F-4DCA-9883-0719B60F5283}">
      <dgm:prSet/>
      <dgm:spPr/>
      <dgm:t>
        <a:bodyPr/>
        <a:lstStyle/>
        <a:p>
          <a:endParaRPr lang="en-US"/>
        </a:p>
      </dgm:t>
    </dgm:pt>
    <dgm:pt modelId="{69D1E7E6-D7BB-4D52-8EF7-E49AB0362B7E}" type="sibTrans" cxnId="{1BBC9AF6-B76F-4DCA-9883-0719B60F5283}">
      <dgm:prSet/>
      <dgm:spPr/>
      <dgm:t>
        <a:bodyPr/>
        <a:lstStyle/>
        <a:p>
          <a:endParaRPr lang="en-US"/>
        </a:p>
      </dgm:t>
    </dgm:pt>
    <dgm:pt modelId="{1C057D0F-AF72-4618-8E9D-0E8A5CC099C3}">
      <dgm:prSet phldrT="[Text]" custT="1"/>
      <dgm:spPr/>
      <dgm:t>
        <a:bodyPr/>
        <a:lstStyle/>
        <a:p>
          <a:r>
            <a:rPr lang="en-US" sz="1600" b="1" dirty="0">
              <a:latin typeface="Arial" panose="020B0604020202020204" pitchFamily="34" charset="0"/>
              <a:cs typeface="Arial" panose="020B0604020202020204" pitchFamily="34" charset="0"/>
            </a:rPr>
            <a:t>Information &amp; Referral</a:t>
          </a:r>
          <a:r>
            <a:rPr lang="en-US" sz="1600" dirty="0">
              <a:latin typeface="Arial" panose="020B0604020202020204" pitchFamily="34" charset="0"/>
              <a:cs typeface="Arial" panose="020B0604020202020204" pitchFamily="34" charset="0"/>
            </a:rPr>
            <a:t>: Call your Center with questions!</a:t>
          </a:r>
        </a:p>
      </dgm:t>
    </dgm:pt>
    <dgm:pt modelId="{CBB5E311-CADF-49FE-9887-F2862C97041B}" type="parTrans" cxnId="{579ABCA4-85F4-4B07-BF2F-2C61E58B7598}">
      <dgm:prSet/>
      <dgm:spPr/>
      <dgm:t>
        <a:bodyPr/>
        <a:lstStyle/>
        <a:p>
          <a:endParaRPr lang="en-US"/>
        </a:p>
      </dgm:t>
    </dgm:pt>
    <dgm:pt modelId="{149B980E-FB22-481A-A49A-377964B3F536}" type="sibTrans" cxnId="{579ABCA4-85F4-4B07-BF2F-2C61E58B7598}">
      <dgm:prSet/>
      <dgm:spPr/>
      <dgm:t>
        <a:bodyPr/>
        <a:lstStyle/>
        <a:p>
          <a:endParaRPr lang="en-US"/>
        </a:p>
      </dgm:t>
    </dgm:pt>
    <dgm:pt modelId="{5EE2AED6-840D-4C95-A2E9-D724B53EF66A}">
      <dgm:prSet phldrT="[Text]"/>
      <dgm:spPr/>
      <dgm:t>
        <a:bodyPr/>
        <a:lstStyle/>
        <a:p>
          <a:r>
            <a:rPr lang="en-US" dirty="0"/>
            <a:t>Services Available to DDS Eligible Families:</a:t>
          </a:r>
        </a:p>
      </dgm:t>
    </dgm:pt>
    <dgm:pt modelId="{76B8D99D-79A7-4FC9-8136-0147422AFB0D}" type="parTrans" cxnId="{608270E5-839D-419C-9B3D-EA738FF24AFC}">
      <dgm:prSet/>
      <dgm:spPr/>
      <dgm:t>
        <a:bodyPr/>
        <a:lstStyle/>
        <a:p>
          <a:endParaRPr lang="en-US"/>
        </a:p>
      </dgm:t>
    </dgm:pt>
    <dgm:pt modelId="{CFD2AF86-0805-45AE-9861-AB1AF6C3425A}" type="sibTrans" cxnId="{608270E5-839D-419C-9B3D-EA738FF24AFC}">
      <dgm:prSet/>
      <dgm:spPr/>
      <dgm:t>
        <a:bodyPr/>
        <a:lstStyle/>
        <a:p>
          <a:endParaRPr lang="en-US"/>
        </a:p>
      </dgm:t>
    </dgm:pt>
    <dgm:pt modelId="{FC0B5B66-93B9-4E09-9CEC-295C10025A7A}">
      <dgm:prSet phldrT="[Text]" custT="1"/>
      <dgm:spPr/>
      <dgm:t>
        <a:bodyPr/>
        <a:lstStyle/>
        <a:p>
          <a:r>
            <a:rPr lang="en-US" sz="1600" b="1" dirty="0">
              <a:latin typeface="Arial" panose="020B0604020202020204" pitchFamily="34" charset="0"/>
              <a:cs typeface="Arial" panose="020B0604020202020204" pitchFamily="34" charset="0"/>
            </a:rPr>
            <a:t>Service Navigation </a:t>
          </a:r>
          <a:r>
            <a:rPr lang="en-US" sz="1600" dirty="0">
              <a:latin typeface="Arial" panose="020B0604020202020204" pitchFamily="34" charset="0"/>
              <a:cs typeface="Arial" panose="020B0604020202020204" pitchFamily="34" charset="0"/>
            </a:rPr>
            <a:t>helps families navigate health insurance, special education, elder services... </a:t>
          </a:r>
        </a:p>
      </dgm:t>
    </dgm:pt>
    <dgm:pt modelId="{ECB9AD1D-2B5D-4042-8164-E4B55E5BFD10}" type="parTrans" cxnId="{DD87951D-4D39-44C6-86BD-7CE556D2C6E6}">
      <dgm:prSet/>
      <dgm:spPr/>
      <dgm:t>
        <a:bodyPr/>
        <a:lstStyle/>
        <a:p>
          <a:endParaRPr lang="en-US"/>
        </a:p>
      </dgm:t>
    </dgm:pt>
    <dgm:pt modelId="{400FBB77-B88E-4C33-BA0B-E4ECCC07FA8B}" type="sibTrans" cxnId="{DD87951D-4D39-44C6-86BD-7CE556D2C6E6}">
      <dgm:prSet/>
      <dgm:spPr/>
      <dgm:t>
        <a:bodyPr/>
        <a:lstStyle/>
        <a:p>
          <a:endParaRPr lang="en-US"/>
        </a:p>
      </dgm:t>
    </dgm:pt>
    <dgm:pt modelId="{DB68A5B4-E98C-477C-A0EB-37443F08E150}">
      <dgm:prSet custT="1"/>
      <dgm:spPr/>
      <dgm:t>
        <a:bodyPr/>
        <a:lstStyle/>
        <a:p>
          <a:r>
            <a:rPr lang="en-US" sz="1600" b="1" dirty="0">
              <a:latin typeface="Arial" panose="020B0604020202020204" pitchFamily="34" charset="0"/>
              <a:cs typeface="Arial" panose="020B0604020202020204" pitchFamily="34" charset="0"/>
            </a:rPr>
            <a:t>Family Trainings </a:t>
          </a:r>
          <a:r>
            <a:rPr lang="en-US" sz="1600" dirty="0">
              <a:latin typeface="Arial" panose="020B0604020202020204" pitchFamily="34" charset="0"/>
              <a:cs typeface="Arial" panose="020B0604020202020204" pitchFamily="34" charset="0"/>
            </a:rPr>
            <a:t>on topics like special education, legal matters, public benefits, etc.</a:t>
          </a:r>
        </a:p>
      </dgm:t>
    </dgm:pt>
    <dgm:pt modelId="{25D0759B-4948-474F-8055-802B320A2164}" type="parTrans" cxnId="{A1C37079-13D5-4499-8A82-E149E7768C35}">
      <dgm:prSet/>
      <dgm:spPr/>
      <dgm:t>
        <a:bodyPr/>
        <a:lstStyle/>
        <a:p>
          <a:endParaRPr lang="en-US"/>
        </a:p>
      </dgm:t>
    </dgm:pt>
    <dgm:pt modelId="{7EBF3358-ABB3-4987-B4CC-9EEBB0FF99E3}" type="sibTrans" cxnId="{A1C37079-13D5-4499-8A82-E149E7768C35}">
      <dgm:prSet/>
      <dgm:spPr/>
      <dgm:t>
        <a:bodyPr/>
        <a:lstStyle/>
        <a:p>
          <a:endParaRPr lang="en-US"/>
        </a:p>
      </dgm:t>
    </dgm:pt>
    <dgm:pt modelId="{F5167DE4-9E7F-4E5F-ABDE-8B798EE90636}">
      <dgm:prSet custT="1"/>
      <dgm:spPr/>
      <dgm:t>
        <a:bodyPr/>
        <a:lstStyle/>
        <a:p>
          <a:r>
            <a:rPr lang="en-US" sz="1600" b="1" dirty="0">
              <a:latin typeface="Arial" panose="020B0604020202020204" pitchFamily="34" charset="0"/>
              <a:cs typeface="Arial" panose="020B0604020202020204" pitchFamily="34" charset="0"/>
            </a:rPr>
            <a:t>Family Networking </a:t>
          </a:r>
          <a:r>
            <a:rPr lang="en-US" sz="1600" dirty="0">
              <a:latin typeface="Arial" panose="020B0604020202020204" pitchFamily="34" charset="0"/>
              <a:cs typeface="Arial" panose="020B0604020202020204" pitchFamily="34" charset="0"/>
            </a:rPr>
            <a:t>to connect parents, grandparents, siblings and self-advocates, etc. </a:t>
          </a:r>
        </a:p>
      </dgm:t>
    </dgm:pt>
    <dgm:pt modelId="{863D8D05-304C-442B-858E-D73363D08A7E}" type="parTrans" cxnId="{4BB9F4B6-9405-4CA9-BE1E-5D7A69473F7F}">
      <dgm:prSet/>
      <dgm:spPr/>
      <dgm:t>
        <a:bodyPr/>
        <a:lstStyle/>
        <a:p>
          <a:endParaRPr lang="en-US"/>
        </a:p>
      </dgm:t>
    </dgm:pt>
    <dgm:pt modelId="{61BB574A-BE02-466F-B99F-C706BC91F20F}" type="sibTrans" cxnId="{4BB9F4B6-9405-4CA9-BE1E-5D7A69473F7F}">
      <dgm:prSet/>
      <dgm:spPr/>
      <dgm:t>
        <a:bodyPr/>
        <a:lstStyle/>
        <a:p>
          <a:endParaRPr lang="en-US"/>
        </a:p>
      </dgm:t>
    </dgm:pt>
    <dgm:pt modelId="{6D6B87A1-49A2-4AC2-9176-2DF95C61B34E}">
      <dgm:prSet custT="1"/>
      <dgm:spPr/>
      <dgm:t>
        <a:bodyPr/>
        <a:lstStyle/>
        <a:p>
          <a:r>
            <a:rPr lang="en-US" sz="1600" b="1" dirty="0">
              <a:latin typeface="Arial" panose="020B0604020202020204" pitchFamily="34" charset="0"/>
              <a:cs typeface="Arial" panose="020B0604020202020204" pitchFamily="34" charset="0"/>
            </a:rPr>
            <a:t>DDS Eligibility Application</a:t>
          </a:r>
          <a:r>
            <a:rPr lang="en-US" sz="1600" dirty="0">
              <a:latin typeface="Arial" panose="020B0604020202020204" pitchFamily="34" charset="0"/>
              <a:cs typeface="Arial" panose="020B0604020202020204" pitchFamily="34" charset="0"/>
            </a:rPr>
            <a:t>: Support Centers can help you apply for DDS. </a:t>
          </a:r>
        </a:p>
      </dgm:t>
    </dgm:pt>
    <dgm:pt modelId="{40319648-94D4-4AC5-BD96-85A33127FBE7}" type="parTrans" cxnId="{99ACAD26-8414-4ECF-A140-A936C2EEF5DB}">
      <dgm:prSet/>
      <dgm:spPr/>
      <dgm:t>
        <a:bodyPr/>
        <a:lstStyle/>
        <a:p>
          <a:endParaRPr lang="en-US"/>
        </a:p>
      </dgm:t>
    </dgm:pt>
    <dgm:pt modelId="{4E56ABF3-9834-4663-BE7F-6D02C2B98483}" type="sibTrans" cxnId="{99ACAD26-8414-4ECF-A140-A936C2EEF5DB}">
      <dgm:prSet/>
      <dgm:spPr/>
      <dgm:t>
        <a:bodyPr/>
        <a:lstStyle/>
        <a:p>
          <a:endParaRPr lang="en-US"/>
        </a:p>
      </dgm:t>
    </dgm:pt>
    <dgm:pt modelId="{D1EC461A-40E9-46A3-B5AB-844351E73271}">
      <dgm:prSet custT="1"/>
      <dgm:spPr/>
      <dgm:t>
        <a:bodyPr/>
        <a:lstStyle/>
        <a:p>
          <a:r>
            <a:rPr lang="en-US" sz="1600" b="1" dirty="0">
              <a:latin typeface="Arial" panose="020B0604020202020204" pitchFamily="34" charset="0"/>
              <a:cs typeface="Arial" panose="020B0604020202020204" pitchFamily="34" charset="0"/>
            </a:rPr>
            <a:t>Community Connections &amp; Resources </a:t>
          </a:r>
          <a:r>
            <a:rPr lang="en-US" sz="1600" dirty="0">
              <a:latin typeface="Arial" panose="020B0604020202020204" pitchFamily="34" charset="0"/>
              <a:cs typeface="Arial" panose="020B0604020202020204" pitchFamily="34" charset="0"/>
            </a:rPr>
            <a:t>helping families learn about what is in their community</a:t>
          </a:r>
        </a:p>
      </dgm:t>
    </dgm:pt>
    <dgm:pt modelId="{48C5468B-ADA9-4B53-9BF5-1494C5ADFE7C}" type="parTrans" cxnId="{D44108C0-30F6-46C0-AA9B-0A178941D2CF}">
      <dgm:prSet/>
      <dgm:spPr/>
      <dgm:t>
        <a:bodyPr/>
        <a:lstStyle/>
        <a:p>
          <a:endParaRPr lang="en-US"/>
        </a:p>
      </dgm:t>
    </dgm:pt>
    <dgm:pt modelId="{24BC5A94-8C12-4381-8B3D-91D5DFA8DD6D}" type="sibTrans" cxnId="{D44108C0-30F6-46C0-AA9B-0A178941D2CF}">
      <dgm:prSet/>
      <dgm:spPr/>
      <dgm:t>
        <a:bodyPr/>
        <a:lstStyle/>
        <a:p>
          <a:endParaRPr lang="en-US"/>
        </a:p>
      </dgm:t>
    </dgm:pt>
    <dgm:pt modelId="{8B8C55A9-DAFF-4C92-BA9E-FD5E06581DD6}">
      <dgm:prSet phldrT="[Text]" custT="1"/>
      <dgm:spPr/>
      <dgm:t>
        <a:bodyPr/>
        <a:lstStyle/>
        <a:p>
          <a:r>
            <a:rPr lang="en-US" sz="1600" b="1" dirty="0">
              <a:latin typeface="Arial" panose="020B0604020202020204" pitchFamily="34" charset="0"/>
              <a:cs typeface="Arial" panose="020B0604020202020204" pitchFamily="34" charset="0"/>
            </a:rPr>
            <a:t>Social/Recreational Activities </a:t>
          </a:r>
          <a:r>
            <a:rPr lang="en-US" sz="1600" dirty="0">
              <a:latin typeface="Arial" panose="020B0604020202020204" pitchFamily="34" charset="0"/>
              <a:cs typeface="Arial" panose="020B0604020202020204" pitchFamily="34" charset="0"/>
            </a:rPr>
            <a:t>both at the Center and in the community.</a:t>
          </a:r>
        </a:p>
      </dgm:t>
    </dgm:pt>
    <dgm:pt modelId="{DAE06E8F-71C8-490F-87EC-24CA335C98DB}" type="parTrans" cxnId="{EFD61F27-4BE7-4984-A0FA-3FA418CA499E}">
      <dgm:prSet/>
      <dgm:spPr/>
      <dgm:t>
        <a:bodyPr/>
        <a:lstStyle/>
        <a:p>
          <a:endParaRPr lang="en-US"/>
        </a:p>
      </dgm:t>
    </dgm:pt>
    <dgm:pt modelId="{B71031AB-8A2D-4F52-AEC7-B8456B1EBDA5}" type="sibTrans" cxnId="{EFD61F27-4BE7-4984-A0FA-3FA418CA499E}">
      <dgm:prSet/>
      <dgm:spPr/>
      <dgm:t>
        <a:bodyPr/>
        <a:lstStyle/>
        <a:p>
          <a:endParaRPr lang="en-US"/>
        </a:p>
      </dgm:t>
    </dgm:pt>
    <dgm:pt modelId="{89D9C362-E3EE-41F9-9A75-CD13FC031703}">
      <dgm:prSet custT="1"/>
      <dgm:spPr/>
      <dgm:t>
        <a:bodyPr/>
        <a:lstStyle/>
        <a:p>
          <a:r>
            <a:rPr lang="en-US" sz="1600" b="1" dirty="0">
              <a:latin typeface="Arial" panose="020B0604020202020204" pitchFamily="34" charset="0"/>
              <a:cs typeface="Arial" panose="020B0604020202020204" pitchFamily="34" charset="0"/>
            </a:rPr>
            <a:t>Flexible Funding </a:t>
          </a:r>
          <a:r>
            <a:rPr lang="en-US" sz="1600" dirty="0">
              <a:latin typeface="Arial" panose="020B0604020202020204" pitchFamily="34" charset="0"/>
              <a:cs typeface="Arial" panose="020B0604020202020204" pitchFamily="34" charset="0"/>
            </a:rPr>
            <a:t>to purchase goods and services. </a:t>
          </a:r>
        </a:p>
      </dgm:t>
    </dgm:pt>
    <dgm:pt modelId="{FC323056-47FC-484C-967F-2F266FBC69FA}" type="parTrans" cxnId="{AC246565-5887-4E7F-83BD-71D2B4264738}">
      <dgm:prSet/>
      <dgm:spPr/>
      <dgm:t>
        <a:bodyPr/>
        <a:lstStyle/>
        <a:p>
          <a:endParaRPr lang="en-US"/>
        </a:p>
      </dgm:t>
    </dgm:pt>
    <dgm:pt modelId="{FF984D99-6051-4212-AF59-B474DDB620C5}" type="sibTrans" cxnId="{AC246565-5887-4E7F-83BD-71D2B4264738}">
      <dgm:prSet/>
      <dgm:spPr/>
      <dgm:t>
        <a:bodyPr/>
        <a:lstStyle/>
        <a:p>
          <a:endParaRPr lang="en-US"/>
        </a:p>
      </dgm:t>
    </dgm:pt>
    <dgm:pt modelId="{D20ADADA-0550-4EAE-BECF-5FC1FB5AB111}" type="pres">
      <dgm:prSet presAssocID="{3ED0A66B-D89A-49CF-98AD-55DF4D18D3D9}" presName="Name0" presStyleCnt="0">
        <dgm:presLayoutVars>
          <dgm:dir/>
          <dgm:animLvl val="lvl"/>
          <dgm:resizeHandles val="exact"/>
        </dgm:presLayoutVars>
      </dgm:prSet>
      <dgm:spPr/>
    </dgm:pt>
    <dgm:pt modelId="{F1180F6F-572E-4BDC-A7BA-07528FA01355}" type="pres">
      <dgm:prSet presAssocID="{A7946E1D-B665-46CF-B14C-32D0632640F2}" presName="linNode" presStyleCnt="0"/>
      <dgm:spPr/>
    </dgm:pt>
    <dgm:pt modelId="{F287496E-9241-47C3-B2DD-76E4A0FFA594}" type="pres">
      <dgm:prSet presAssocID="{A7946E1D-B665-46CF-B14C-32D0632640F2}" presName="parentText" presStyleLbl="node1" presStyleIdx="0" presStyleCnt="2" custScaleX="78523">
        <dgm:presLayoutVars>
          <dgm:chMax val="1"/>
          <dgm:bulletEnabled val="1"/>
        </dgm:presLayoutVars>
      </dgm:prSet>
      <dgm:spPr/>
    </dgm:pt>
    <dgm:pt modelId="{9022A728-5AB8-4585-B124-B6719E3392C9}" type="pres">
      <dgm:prSet presAssocID="{A7946E1D-B665-46CF-B14C-32D0632640F2}" presName="descendantText" presStyleLbl="alignAccFollowNode1" presStyleIdx="0" presStyleCnt="2" custScaleX="106371" custScaleY="113805">
        <dgm:presLayoutVars>
          <dgm:bulletEnabled val="1"/>
        </dgm:presLayoutVars>
      </dgm:prSet>
      <dgm:spPr/>
    </dgm:pt>
    <dgm:pt modelId="{D25FAB1A-698C-48D4-BB96-41210C3F604E}" type="pres">
      <dgm:prSet presAssocID="{69D1E7E6-D7BB-4D52-8EF7-E49AB0362B7E}" presName="sp" presStyleCnt="0"/>
      <dgm:spPr/>
    </dgm:pt>
    <dgm:pt modelId="{D82E3DC0-7F8A-42C6-9DCD-4A6F34BBDD7E}" type="pres">
      <dgm:prSet presAssocID="{5EE2AED6-840D-4C95-A2E9-D724B53EF66A}" presName="linNode" presStyleCnt="0"/>
      <dgm:spPr/>
    </dgm:pt>
    <dgm:pt modelId="{3D9D5BF8-DAA9-468D-913B-E5C2618E9E44}" type="pres">
      <dgm:prSet presAssocID="{5EE2AED6-840D-4C95-A2E9-D724B53EF66A}" presName="parentText" presStyleLbl="node1" presStyleIdx="1" presStyleCnt="2" custScaleX="76166">
        <dgm:presLayoutVars>
          <dgm:chMax val="1"/>
          <dgm:bulletEnabled val="1"/>
        </dgm:presLayoutVars>
      </dgm:prSet>
      <dgm:spPr/>
    </dgm:pt>
    <dgm:pt modelId="{5285206B-7199-46EB-A34E-2DE247DE2FDF}" type="pres">
      <dgm:prSet presAssocID="{5EE2AED6-840D-4C95-A2E9-D724B53EF66A}" presName="descendantText" presStyleLbl="alignAccFollowNode1" presStyleIdx="1" presStyleCnt="2" custScaleX="110452" custScaleY="119949">
        <dgm:presLayoutVars>
          <dgm:bulletEnabled val="1"/>
        </dgm:presLayoutVars>
      </dgm:prSet>
      <dgm:spPr/>
    </dgm:pt>
  </dgm:ptLst>
  <dgm:cxnLst>
    <dgm:cxn modelId="{B72BE50B-2E3B-4267-AE37-B8BF2736E98A}" type="presOf" srcId="{A7946E1D-B665-46CF-B14C-32D0632640F2}" destId="{F287496E-9241-47C3-B2DD-76E4A0FFA594}" srcOrd="0" destOrd="0" presId="urn:microsoft.com/office/officeart/2005/8/layout/vList5"/>
    <dgm:cxn modelId="{DD87951D-4D39-44C6-86BD-7CE556D2C6E6}" srcId="{5EE2AED6-840D-4C95-A2E9-D724B53EF66A}" destId="{FC0B5B66-93B9-4E09-9CEC-295C10025A7A}" srcOrd="0" destOrd="0" parTransId="{ECB9AD1D-2B5D-4042-8164-E4B55E5BFD10}" sibTransId="{400FBB77-B88E-4C33-BA0B-E4ECCC07FA8B}"/>
    <dgm:cxn modelId="{99ACAD26-8414-4ECF-A140-A936C2EEF5DB}" srcId="{A7946E1D-B665-46CF-B14C-32D0632640F2}" destId="{6D6B87A1-49A2-4AC2-9176-2DF95C61B34E}" srcOrd="3" destOrd="0" parTransId="{40319648-94D4-4AC5-BD96-85A33127FBE7}" sibTransId="{4E56ABF3-9834-4663-BE7F-6D02C2B98483}"/>
    <dgm:cxn modelId="{EFD61F27-4BE7-4984-A0FA-3FA418CA499E}" srcId="{5EE2AED6-840D-4C95-A2E9-D724B53EF66A}" destId="{8B8C55A9-DAFF-4C92-BA9E-FD5E06581DD6}" srcOrd="1" destOrd="0" parTransId="{DAE06E8F-71C8-490F-87EC-24CA335C98DB}" sibTransId="{B71031AB-8A2D-4F52-AEC7-B8456B1EBDA5}"/>
    <dgm:cxn modelId="{0BC14931-A571-4F4E-B3E3-4D6D3DDDF83F}" type="presOf" srcId="{89D9C362-E3EE-41F9-9A75-CD13FC031703}" destId="{5285206B-7199-46EB-A34E-2DE247DE2FDF}" srcOrd="0" destOrd="3" presId="urn:microsoft.com/office/officeart/2005/8/layout/vList5"/>
    <dgm:cxn modelId="{FDD8E544-4718-46FC-A275-81D7F8E7B9B4}" type="presOf" srcId="{DB68A5B4-E98C-477C-A0EB-37443F08E150}" destId="{9022A728-5AB8-4585-B124-B6719E3392C9}" srcOrd="0" destOrd="1" presId="urn:microsoft.com/office/officeart/2005/8/layout/vList5"/>
    <dgm:cxn modelId="{AC246565-5887-4E7F-83BD-71D2B4264738}" srcId="{5EE2AED6-840D-4C95-A2E9-D724B53EF66A}" destId="{89D9C362-E3EE-41F9-9A75-CD13FC031703}" srcOrd="3" destOrd="0" parTransId="{FC323056-47FC-484C-967F-2F266FBC69FA}" sibTransId="{FF984D99-6051-4212-AF59-B474DDB620C5}"/>
    <dgm:cxn modelId="{A1C37079-13D5-4499-8A82-E149E7768C35}" srcId="{A7946E1D-B665-46CF-B14C-32D0632640F2}" destId="{DB68A5B4-E98C-477C-A0EB-37443F08E150}" srcOrd="1" destOrd="0" parTransId="{25D0759B-4948-474F-8055-802B320A2164}" sibTransId="{7EBF3358-ABB3-4987-B4CC-9EEBB0FF99E3}"/>
    <dgm:cxn modelId="{7B0CEE85-234A-4C41-83AB-411EF19D7D09}" type="presOf" srcId="{FC0B5B66-93B9-4E09-9CEC-295C10025A7A}" destId="{5285206B-7199-46EB-A34E-2DE247DE2FDF}" srcOrd="0" destOrd="0" presId="urn:microsoft.com/office/officeart/2005/8/layout/vList5"/>
    <dgm:cxn modelId="{84961297-B4E4-4E06-B01F-F717C2EE166C}" type="presOf" srcId="{8B8C55A9-DAFF-4C92-BA9E-FD5E06581DD6}" destId="{5285206B-7199-46EB-A34E-2DE247DE2FDF}" srcOrd="0" destOrd="1" presId="urn:microsoft.com/office/officeart/2005/8/layout/vList5"/>
    <dgm:cxn modelId="{579ABCA4-85F4-4B07-BF2F-2C61E58B7598}" srcId="{A7946E1D-B665-46CF-B14C-32D0632640F2}" destId="{1C057D0F-AF72-4618-8E9D-0E8A5CC099C3}" srcOrd="0" destOrd="0" parTransId="{CBB5E311-CADF-49FE-9887-F2862C97041B}" sibTransId="{149B980E-FB22-481A-A49A-377964B3F536}"/>
    <dgm:cxn modelId="{0978D2AC-7782-453C-8FD7-44E7DEEAF643}" type="presOf" srcId="{3ED0A66B-D89A-49CF-98AD-55DF4D18D3D9}" destId="{D20ADADA-0550-4EAE-BECF-5FC1FB5AB111}" srcOrd="0" destOrd="0" presId="urn:microsoft.com/office/officeart/2005/8/layout/vList5"/>
    <dgm:cxn modelId="{AEE195AD-4514-44A2-9C82-7CCE7494CFB5}" type="presOf" srcId="{F5167DE4-9E7F-4E5F-ABDE-8B798EE90636}" destId="{9022A728-5AB8-4585-B124-B6719E3392C9}" srcOrd="0" destOrd="2" presId="urn:microsoft.com/office/officeart/2005/8/layout/vList5"/>
    <dgm:cxn modelId="{C69B58B1-8AAE-4BF2-8C09-1FD5A1C416DB}" type="presOf" srcId="{6D6B87A1-49A2-4AC2-9176-2DF95C61B34E}" destId="{9022A728-5AB8-4585-B124-B6719E3392C9}" srcOrd="0" destOrd="3" presId="urn:microsoft.com/office/officeart/2005/8/layout/vList5"/>
    <dgm:cxn modelId="{4BB9F4B6-9405-4CA9-BE1E-5D7A69473F7F}" srcId="{A7946E1D-B665-46CF-B14C-32D0632640F2}" destId="{F5167DE4-9E7F-4E5F-ABDE-8B798EE90636}" srcOrd="2" destOrd="0" parTransId="{863D8D05-304C-442B-858E-D73363D08A7E}" sibTransId="{61BB574A-BE02-466F-B99F-C706BC91F20F}"/>
    <dgm:cxn modelId="{D44108C0-30F6-46C0-AA9B-0A178941D2CF}" srcId="{5EE2AED6-840D-4C95-A2E9-D724B53EF66A}" destId="{D1EC461A-40E9-46A3-B5AB-844351E73271}" srcOrd="2" destOrd="0" parTransId="{48C5468B-ADA9-4B53-9BF5-1494C5ADFE7C}" sibTransId="{24BC5A94-8C12-4381-8B3D-91D5DFA8DD6D}"/>
    <dgm:cxn modelId="{17A80EC9-6520-4317-AEBF-3A16035CE037}" type="presOf" srcId="{D1EC461A-40E9-46A3-B5AB-844351E73271}" destId="{5285206B-7199-46EB-A34E-2DE247DE2FDF}" srcOrd="0" destOrd="2" presId="urn:microsoft.com/office/officeart/2005/8/layout/vList5"/>
    <dgm:cxn modelId="{F43585D3-4843-4C4C-BC62-6CB780A3550D}" type="presOf" srcId="{5EE2AED6-840D-4C95-A2E9-D724B53EF66A}" destId="{3D9D5BF8-DAA9-468D-913B-E5C2618E9E44}" srcOrd="0" destOrd="0" presId="urn:microsoft.com/office/officeart/2005/8/layout/vList5"/>
    <dgm:cxn modelId="{46BB21D8-4F81-4456-B2EE-F77CA61F9596}" type="presOf" srcId="{1C057D0F-AF72-4618-8E9D-0E8A5CC099C3}" destId="{9022A728-5AB8-4585-B124-B6719E3392C9}" srcOrd="0" destOrd="0" presId="urn:microsoft.com/office/officeart/2005/8/layout/vList5"/>
    <dgm:cxn modelId="{608270E5-839D-419C-9B3D-EA738FF24AFC}" srcId="{3ED0A66B-D89A-49CF-98AD-55DF4D18D3D9}" destId="{5EE2AED6-840D-4C95-A2E9-D724B53EF66A}" srcOrd="1" destOrd="0" parTransId="{76B8D99D-79A7-4FC9-8136-0147422AFB0D}" sibTransId="{CFD2AF86-0805-45AE-9861-AB1AF6C3425A}"/>
    <dgm:cxn modelId="{1BBC9AF6-B76F-4DCA-9883-0719B60F5283}" srcId="{3ED0A66B-D89A-49CF-98AD-55DF4D18D3D9}" destId="{A7946E1D-B665-46CF-B14C-32D0632640F2}" srcOrd="0" destOrd="0" parTransId="{7827B5C1-A238-40FF-98EC-018C2A773267}" sibTransId="{69D1E7E6-D7BB-4D52-8EF7-E49AB0362B7E}"/>
    <dgm:cxn modelId="{56896083-EB47-4D6C-88DB-0BB55F74908E}" type="presParOf" srcId="{D20ADADA-0550-4EAE-BECF-5FC1FB5AB111}" destId="{F1180F6F-572E-4BDC-A7BA-07528FA01355}" srcOrd="0" destOrd="0" presId="urn:microsoft.com/office/officeart/2005/8/layout/vList5"/>
    <dgm:cxn modelId="{3DED6FD6-8D7D-4B79-BB63-3C563D4C08AB}" type="presParOf" srcId="{F1180F6F-572E-4BDC-A7BA-07528FA01355}" destId="{F287496E-9241-47C3-B2DD-76E4A0FFA594}" srcOrd="0" destOrd="0" presId="urn:microsoft.com/office/officeart/2005/8/layout/vList5"/>
    <dgm:cxn modelId="{FC985220-D7F2-4634-8B0C-203FA9A90BE9}" type="presParOf" srcId="{F1180F6F-572E-4BDC-A7BA-07528FA01355}" destId="{9022A728-5AB8-4585-B124-B6719E3392C9}" srcOrd="1" destOrd="0" presId="urn:microsoft.com/office/officeart/2005/8/layout/vList5"/>
    <dgm:cxn modelId="{5882E75D-FE61-4435-9A72-7DAE71909C3E}" type="presParOf" srcId="{D20ADADA-0550-4EAE-BECF-5FC1FB5AB111}" destId="{D25FAB1A-698C-48D4-BB96-41210C3F604E}" srcOrd="1" destOrd="0" presId="urn:microsoft.com/office/officeart/2005/8/layout/vList5"/>
    <dgm:cxn modelId="{04C78DBE-986D-484E-B33A-B800C773DC15}" type="presParOf" srcId="{D20ADADA-0550-4EAE-BECF-5FC1FB5AB111}" destId="{D82E3DC0-7F8A-42C6-9DCD-4A6F34BBDD7E}" srcOrd="2" destOrd="0" presId="urn:microsoft.com/office/officeart/2005/8/layout/vList5"/>
    <dgm:cxn modelId="{1685F7A8-D6AD-477C-9000-1ED2A5911560}" type="presParOf" srcId="{D82E3DC0-7F8A-42C6-9DCD-4A6F34BBDD7E}" destId="{3D9D5BF8-DAA9-468D-913B-E5C2618E9E44}" srcOrd="0" destOrd="0" presId="urn:microsoft.com/office/officeart/2005/8/layout/vList5"/>
    <dgm:cxn modelId="{E1F323FC-49C1-405D-9AF5-2FDE535C15D5}" type="presParOf" srcId="{D82E3DC0-7F8A-42C6-9DCD-4A6F34BBDD7E}" destId="{5285206B-7199-46EB-A34E-2DE247DE2F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2A728-5AB8-4585-B124-B6719E3392C9}">
      <dsp:nvSpPr>
        <dsp:cNvPr id="0" name=""/>
        <dsp:cNvSpPr/>
      </dsp:nvSpPr>
      <dsp:spPr>
        <a:xfrm rot="5400000">
          <a:off x="4591287" y="-1982582"/>
          <a:ext cx="1742596" cy="58792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Information &amp; Referral</a:t>
          </a:r>
          <a:r>
            <a:rPr lang="en-US" sz="1600" kern="1200" dirty="0">
              <a:latin typeface="Arial" panose="020B0604020202020204" pitchFamily="34" charset="0"/>
              <a:cs typeface="Arial" panose="020B0604020202020204" pitchFamily="34" charset="0"/>
            </a:rPr>
            <a:t>: Call your Center with questions!</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Family Trainings </a:t>
          </a:r>
          <a:r>
            <a:rPr lang="en-US" sz="1600" kern="1200" dirty="0">
              <a:latin typeface="Arial" panose="020B0604020202020204" pitchFamily="34" charset="0"/>
              <a:cs typeface="Arial" panose="020B0604020202020204" pitchFamily="34" charset="0"/>
            </a:rPr>
            <a:t>on topics like special education, legal matters, public benefits, etc.</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Family Networking </a:t>
          </a:r>
          <a:r>
            <a:rPr lang="en-US" sz="1600" kern="1200" dirty="0">
              <a:latin typeface="Arial" panose="020B0604020202020204" pitchFamily="34" charset="0"/>
              <a:cs typeface="Arial" panose="020B0604020202020204" pitchFamily="34" charset="0"/>
            </a:rPr>
            <a:t>to connect parents, grandparents, siblings and self-advocates, etc. </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DDS Eligibility Application</a:t>
          </a:r>
          <a:r>
            <a:rPr lang="en-US" sz="1600" kern="1200" dirty="0">
              <a:latin typeface="Arial" panose="020B0604020202020204" pitchFamily="34" charset="0"/>
              <a:cs typeface="Arial" panose="020B0604020202020204" pitchFamily="34" charset="0"/>
            </a:rPr>
            <a:t>: Support Centers can help you apply for DDS. </a:t>
          </a:r>
        </a:p>
      </dsp:txBody>
      <dsp:txXfrm rot="-5400000">
        <a:off x="2522948" y="170824"/>
        <a:ext cx="5794209" cy="1572462"/>
      </dsp:txXfrm>
    </dsp:sp>
    <dsp:sp modelId="{F287496E-9241-47C3-B2DD-76E4A0FFA594}">
      <dsp:nvSpPr>
        <dsp:cNvPr id="0" name=""/>
        <dsp:cNvSpPr/>
      </dsp:nvSpPr>
      <dsp:spPr>
        <a:xfrm>
          <a:off x="81653" y="47"/>
          <a:ext cx="2441293" cy="1914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Services Available to Anyone: </a:t>
          </a:r>
        </a:p>
      </dsp:txBody>
      <dsp:txXfrm>
        <a:off x="175088" y="93482"/>
        <a:ext cx="2254423" cy="1727145"/>
      </dsp:txXfrm>
    </dsp:sp>
    <dsp:sp modelId="{5285206B-7199-46EB-A34E-2DE247DE2FDF}">
      <dsp:nvSpPr>
        <dsp:cNvPr id="0" name=""/>
        <dsp:cNvSpPr/>
      </dsp:nvSpPr>
      <dsp:spPr>
        <a:xfrm rot="5400000">
          <a:off x="4583750" y="-85648"/>
          <a:ext cx="1836673" cy="6104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Service Navigation </a:t>
          </a:r>
          <a:r>
            <a:rPr lang="en-US" sz="1600" kern="1200" dirty="0">
              <a:latin typeface="Arial" panose="020B0604020202020204" pitchFamily="34" charset="0"/>
              <a:cs typeface="Arial" panose="020B0604020202020204" pitchFamily="34" charset="0"/>
            </a:rPr>
            <a:t>helps families navigate health insurance, special education, elder services... </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Social/Recreational Activities </a:t>
          </a:r>
          <a:r>
            <a:rPr lang="en-US" sz="1600" kern="1200" dirty="0">
              <a:latin typeface="Arial" panose="020B0604020202020204" pitchFamily="34" charset="0"/>
              <a:cs typeface="Arial" panose="020B0604020202020204" pitchFamily="34" charset="0"/>
            </a:rPr>
            <a:t>both at the Center and in the community.</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Community Connections &amp; Resources </a:t>
          </a:r>
          <a:r>
            <a:rPr lang="en-US" sz="1600" kern="1200" dirty="0">
              <a:latin typeface="Arial" panose="020B0604020202020204" pitchFamily="34" charset="0"/>
              <a:cs typeface="Arial" panose="020B0604020202020204" pitchFamily="34" charset="0"/>
            </a:rPr>
            <a:t>helping families learn about what is in their community</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Flexible Funding </a:t>
          </a:r>
          <a:r>
            <a:rPr lang="en-US" sz="1600" kern="1200" dirty="0">
              <a:latin typeface="Arial" panose="020B0604020202020204" pitchFamily="34" charset="0"/>
              <a:cs typeface="Arial" panose="020B0604020202020204" pitchFamily="34" charset="0"/>
            </a:rPr>
            <a:t>to purchase goods and services. </a:t>
          </a:r>
        </a:p>
      </dsp:txBody>
      <dsp:txXfrm rot="-5400000">
        <a:off x="2449668" y="2138093"/>
        <a:ext cx="6015180" cy="1657355"/>
      </dsp:txXfrm>
    </dsp:sp>
    <dsp:sp modelId="{3D9D5BF8-DAA9-468D-913B-E5C2618E9E44}">
      <dsp:nvSpPr>
        <dsp:cNvPr id="0" name=""/>
        <dsp:cNvSpPr/>
      </dsp:nvSpPr>
      <dsp:spPr>
        <a:xfrm>
          <a:off x="81653" y="2009763"/>
          <a:ext cx="2368014" cy="1914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Services Available to DDS Eligible Families:</a:t>
          </a:r>
        </a:p>
      </dsp:txBody>
      <dsp:txXfrm>
        <a:off x="175088" y="2103198"/>
        <a:ext cx="2181144" cy="17271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defRPr sz="1200"/>
            </a:lvl1pPr>
          </a:lstStyle>
          <a:p>
            <a:endParaRPr lang="en-US" altLang="en-US" dirty="0"/>
          </a:p>
        </p:txBody>
      </p:sp>
      <p:sp>
        <p:nvSpPr>
          <p:cNvPr id="88067" name="Rectangle 3"/>
          <p:cNvSpPr>
            <a:spLocks noGrp="1" noChangeArrowheads="1"/>
          </p:cNvSpPr>
          <p:nvPr>
            <p:ph type="dt" sz="quarter"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lgn="r">
              <a:defRPr sz="1200"/>
            </a:lvl1pPr>
          </a:lstStyle>
          <a:p>
            <a:endParaRPr lang="en-US" altLang="en-US" dirty="0"/>
          </a:p>
        </p:txBody>
      </p:sp>
      <p:sp>
        <p:nvSpPr>
          <p:cNvPr id="88068" name="Rectangle 4"/>
          <p:cNvSpPr>
            <a:spLocks noGrp="1" noChangeArrowheads="1"/>
          </p:cNvSpPr>
          <p:nvPr>
            <p:ph type="ftr" sz="quarter" idx="2"/>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defRPr sz="1200"/>
            </a:lvl1pPr>
          </a:lstStyle>
          <a:p>
            <a:endParaRPr lang="en-US" altLang="en-US" dirty="0"/>
          </a:p>
        </p:txBody>
      </p:sp>
      <p:sp>
        <p:nvSpPr>
          <p:cNvPr id="88069" name="Rectangle 5"/>
          <p:cNvSpPr>
            <a:spLocks noGrp="1" noChangeArrowheads="1"/>
          </p:cNvSpPr>
          <p:nvPr>
            <p:ph type="sldNum" sz="quarter" idx="3"/>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lgn="r">
              <a:defRPr sz="1200"/>
            </a:lvl1pPr>
          </a:lstStyle>
          <a:p>
            <a:fld id="{19E112F1-4A45-43B9-BB85-63530C6FFA71}" type="slidenum">
              <a:rPr lang="en-US" altLang="en-US"/>
              <a:pPr/>
              <a:t>‹#›</a:t>
            </a:fld>
            <a:endParaRPr lang="en-US" altLang="en-US" dirty="0"/>
          </a:p>
        </p:txBody>
      </p:sp>
    </p:spTree>
    <p:extLst>
      <p:ext uri="{BB962C8B-B14F-4D97-AF65-F5344CB8AC3E}">
        <p14:creationId xmlns:p14="http://schemas.microsoft.com/office/powerpoint/2010/main" val="157681391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defTabSz="929876">
              <a:defRPr sz="1200"/>
            </a:lvl1pPr>
          </a:lstStyle>
          <a:p>
            <a:endParaRPr lang="en-US" altLang="en-US" dirty="0"/>
          </a:p>
        </p:txBody>
      </p:sp>
      <p:sp>
        <p:nvSpPr>
          <p:cNvPr id="17411" name="Rectangle 3"/>
          <p:cNvSpPr>
            <a:spLocks noGrp="1" noChangeArrowheads="1"/>
          </p:cNvSpPr>
          <p:nvPr>
            <p:ph type="dt"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algn="r" defTabSz="929876">
              <a:defRPr sz="1200"/>
            </a:lvl1pPr>
          </a:lstStyle>
          <a:p>
            <a:endParaRPr lang="en-US" alt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360" y="4415793"/>
            <a:ext cx="5607684"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defTabSz="929876">
              <a:defRPr sz="1200"/>
            </a:lvl1pPr>
          </a:lstStyle>
          <a:p>
            <a:endParaRPr lang="en-US" altLang="en-US" dirty="0"/>
          </a:p>
        </p:txBody>
      </p:sp>
      <p:sp>
        <p:nvSpPr>
          <p:cNvPr id="17415" name="Rectangle 7"/>
          <p:cNvSpPr>
            <a:spLocks noGrp="1" noChangeArrowheads="1"/>
          </p:cNvSpPr>
          <p:nvPr>
            <p:ph type="sldNum" sz="quarter" idx="5"/>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algn="r" defTabSz="929876">
              <a:defRPr sz="1200"/>
            </a:lvl1pPr>
          </a:lstStyle>
          <a:p>
            <a:fld id="{598F580E-CA0A-4FFE-90EC-00961EC1CEE1}" type="slidenum">
              <a:rPr lang="en-US" altLang="en-US"/>
              <a:pPr/>
              <a:t>‹#›</a:t>
            </a:fld>
            <a:endParaRPr lang="en-US" altLang="en-US" dirty="0"/>
          </a:p>
        </p:txBody>
      </p:sp>
    </p:spTree>
    <p:extLst>
      <p:ext uri="{BB962C8B-B14F-4D97-AF65-F5344CB8AC3E}">
        <p14:creationId xmlns:p14="http://schemas.microsoft.com/office/powerpoint/2010/main" val="3379216322"/>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Arial" charset="0"/>
        <a:ea typeface="+mn-ea"/>
        <a:cs typeface="+mn-cs"/>
      </a:defRPr>
    </a:lvl1pPr>
    <a:lvl2pPr marL="457152" algn="l" rtl="0" fontAlgn="base">
      <a:spcBef>
        <a:spcPct val="30000"/>
      </a:spcBef>
      <a:spcAft>
        <a:spcPct val="0"/>
      </a:spcAft>
      <a:defRPr sz="1200" kern="1200">
        <a:solidFill>
          <a:schemeClr val="tx1"/>
        </a:solidFill>
        <a:latin typeface="Arial" charset="0"/>
        <a:ea typeface="+mn-ea"/>
        <a:cs typeface="+mn-cs"/>
      </a:defRPr>
    </a:lvl2pPr>
    <a:lvl3pPr marL="914303" algn="l" rtl="0" fontAlgn="base">
      <a:spcBef>
        <a:spcPct val="30000"/>
      </a:spcBef>
      <a:spcAft>
        <a:spcPct val="0"/>
      </a:spcAft>
      <a:defRPr sz="1200" kern="1200">
        <a:solidFill>
          <a:schemeClr val="tx1"/>
        </a:solidFill>
        <a:latin typeface="Arial" charset="0"/>
        <a:ea typeface="+mn-ea"/>
        <a:cs typeface="+mn-cs"/>
      </a:defRPr>
    </a:lvl3pPr>
    <a:lvl4pPr marL="1371455" algn="l" rtl="0" fontAlgn="base">
      <a:spcBef>
        <a:spcPct val="30000"/>
      </a:spcBef>
      <a:spcAft>
        <a:spcPct val="0"/>
      </a:spcAft>
      <a:defRPr sz="1200" kern="1200">
        <a:solidFill>
          <a:schemeClr val="tx1"/>
        </a:solidFill>
        <a:latin typeface="Arial" charset="0"/>
        <a:ea typeface="+mn-ea"/>
        <a:cs typeface="+mn-cs"/>
      </a:defRPr>
    </a:lvl4pPr>
    <a:lvl5pPr marL="1828606" algn="l" rtl="0" fontAlgn="base">
      <a:spcBef>
        <a:spcPct val="30000"/>
      </a:spcBef>
      <a:spcAft>
        <a:spcPct val="0"/>
      </a:spcAft>
      <a:defRPr sz="1200" kern="1200">
        <a:solidFill>
          <a:schemeClr val="tx1"/>
        </a:solidFill>
        <a:latin typeface="Arial" charset="0"/>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213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E2E0B-30E4-7342-B991-53E9BBB78918}" type="slidenum">
              <a:rPr lang="en-US" smtClean="0"/>
              <a:t>3</a:t>
            </a:fld>
            <a:endParaRPr lang="en-US"/>
          </a:p>
        </p:txBody>
      </p:sp>
    </p:spTree>
    <p:extLst>
      <p:ext uri="{BB962C8B-B14F-4D97-AF65-F5344CB8AC3E}">
        <p14:creationId xmlns:p14="http://schemas.microsoft.com/office/powerpoint/2010/main" val="95994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552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323819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78553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72181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134143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263843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728056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20.xml"/><Relationship Id="rId4" Type="http://schemas.openxmlformats.org/officeDocument/2006/relationships/image" Target="../media/image1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21.xml"/><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41.xml"/><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42.xml"/><Relationship Id="rId4" Type="http://schemas.openxmlformats.org/officeDocument/2006/relationships/image" Target="../media/image12.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62.xml"/><Relationship Id="rId4" Type="http://schemas.openxmlformats.org/officeDocument/2006/relationships/image" Target="../media/image1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tags" Target="../tags/tag63.xml"/><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2319777" y="3752850"/>
            <a:ext cx="59436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699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56631" y="1798017"/>
            <a:ext cx="6069891" cy="1843430"/>
          </a:xfrm>
          <a:prstGeom prst="rect">
            <a:avLst/>
          </a:prstGeom>
        </p:spPr>
        <p:txBody>
          <a:bodyPr lIns="91430" tIns="45716" rIns="91430" bIns="45716" anchor="ctr"/>
          <a:lstStyle>
            <a:lvl1pPr>
              <a:lnSpc>
                <a:spcPct val="100000"/>
              </a:lnSpc>
              <a:spcAft>
                <a:spcPts val="612"/>
              </a:spcAft>
              <a:defRPr sz="2800" i="0" baseline="0">
                <a:solidFill>
                  <a:schemeClr val="accent3">
                    <a:lumMod val="50000"/>
                  </a:schemeClr>
                </a:solidFill>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3" name="Text Placeholder 2"/>
          <p:cNvSpPr>
            <a:spLocks noGrp="1"/>
          </p:cNvSpPr>
          <p:nvPr>
            <p:ph type="body" sz="quarter" idx="10" hasCustomPrompt="1"/>
          </p:nvPr>
        </p:nvSpPr>
        <p:spPr>
          <a:xfrm>
            <a:off x="3767577" y="3864254"/>
            <a:ext cx="4572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CLICK TO ADD ISSUE TITLE</a:t>
            </a:r>
            <a:endParaRPr lang="en-US" dirty="0"/>
          </a:p>
        </p:txBody>
      </p:sp>
      <p:sp>
        <p:nvSpPr>
          <p:cNvPr id="12" name="Text Placeholder 2"/>
          <p:cNvSpPr>
            <a:spLocks noGrp="1"/>
          </p:cNvSpPr>
          <p:nvPr>
            <p:ph type="body" sz="quarter" idx="11" hasCustomPrompt="1"/>
          </p:nvPr>
        </p:nvSpPr>
        <p:spPr>
          <a:xfrm>
            <a:off x="3767577" y="4381499"/>
            <a:ext cx="4572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dirty="0"/>
              <a:t>Click to add date (e.g. June 30, 2017)</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228701" y="1737059"/>
            <a:ext cx="86868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4"/>
          <p:cNvSpPr>
            <a:spLocks noGrp="1"/>
          </p:cNvSpPr>
          <p:nvPr>
            <p:ph type="body" sz="quarter" idx="16" hasCustomPrompt="1"/>
          </p:nvPr>
        </p:nvSpPr>
        <p:spPr>
          <a:xfrm>
            <a:off x="228701" y="1279858"/>
            <a:ext cx="86868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0"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46422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1501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212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2432-C653-3922-85C7-F392CD12102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78CD3E2-2AA5-3556-AB5B-D311AA1552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1961FB-5929-4DA3-00DD-C515CF078904}"/>
              </a:ext>
            </a:extLst>
          </p:cNvPr>
          <p:cNvSpPr>
            <a:spLocks noGrp="1"/>
          </p:cNvSpPr>
          <p:nvPr>
            <p:ph type="dt" sz="half" idx="10"/>
          </p:nvPr>
        </p:nvSpPr>
        <p:spPr/>
        <p:txBody>
          <a:bodyPr/>
          <a:lstStyle/>
          <a:p>
            <a:fld id="{74396045-26E6-41EB-8D9A-F2E53EEE92D8}" type="datetimeFigureOut">
              <a:rPr lang="en-US" smtClean="0"/>
              <a:t>5/26/2023</a:t>
            </a:fld>
            <a:endParaRPr lang="en-US"/>
          </a:p>
        </p:txBody>
      </p:sp>
      <p:sp>
        <p:nvSpPr>
          <p:cNvPr id="5" name="Footer Placeholder 4">
            <a:extLst>
              <a:ext uri="{FF2B5EF4-FFF2-40B4-BE49-F238E27FC236}">
                <a16:creationId xmlns:a16="http://schemas.microsoft.com/office/drawing/2014/main" id="{5AF31E15-84E9-E90C-93AE-D3F7679E9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BF191-4D19-429E-3661-3DCF6AA44444}"/>
              </a:ext>
            </a:extLst>
          </p:cNvPr>
          <p:cNvSpPr>
            <a:spLocks noGrp="1"/>
          </p:cNvSpPr>
          <p:nvPr>
            <p:ph type="sldNum" sz="quarter" idx="12"/>
          </p:nvPr>
        </p:nvSpPr>
        <p:spPr/>
        <p:txBody>
          <a:bodyPr/>
          <a:lstStyle/>
          <a:p>
            <a:fld id="{D4251061-99F4-47B4-836C-CC320B607AE6}" type="slidenum">
              <a:rPr lang="en-US" smtClean="0"/>
              <a:t>‹#›</a:t>
            </a:fld>
            <a:endParaRPr lang="en-US"/>
          </a:p>
        </p:txBody>
      </p:sp>
    </p:spTree>
    <p:extLst>
      <p:ext uri="{BB962C8B-B14F-4D97-AF65-F5344CB8AC3E}">
        <p14:creationId xmlns:p14="http://schemas.microsoft.com/office/powerpoint/2010/main" val="1988630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E2F9-B7B7-F43E-A802-6C5326B9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89E03-B0C8-F5B4-A4A4-CBA6011F5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F9E75-A691-4484-4B62-DC2B633CA30E}"/>
              </a:ext>
            </a:extLst>
          </p:cNvPr>
          <p:cNvSpPr>
            <a:spLocks noGrp="1"/>
          </p:cNvSpPr>
          <p:nvPr>
            <p:ph type="dt" sz="half" idx="10"/>
          </p:nvPr>
        </p:nvSpPr>
        <p:spPr/>
        <p:txBody>
          <a:bodyPr/>
          <a:lstStyle/>
          <a:p>
            <a:fld id="{74396045-26E6-41EB-8D9A-F2E53EEE92D8}" type="datetimeFigureOut">
              <a:rPr lang="en-US" smtClean="0"/>
              <a:t>5/26/2023</a:t>
            </a:fld>
            <a:endParaRPr lang="en-US"/>
          </a:p>
        </p:txBody>
      </p:sp>
      <p:sp>
        <p:nvSpPr>
          <p:cNvPr id="5" name="Footer Placeholder 4">
            <a:extLst>
              <a:ext uri="{FF2B5EF4-FFF2-40B4-BE49-F238E27FC236}">
                <a16:creationId xmlns:a16="http://schemas.microsoft.com/office/drawing/2014/main" id="{573A1147-538D-464A-7A67-68A61124F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D7A36-8C4B-45EA-E118-2A245BDD9C5C}"/>
              </a:ext>
            </a:extLst>
          </p:cNvPr>
          <p:cNvSpPr>
            <a:spLocks noGrp="1"/>
          </p:cNvSpPr>
          <p:nvPr>
            <p:ph type="sldNum" sz="quarter" idx="12"/>
          </p:nvPr>
        </p:nvSpPr>
        <p:spPr/>
        <p:txBody>
          <a:bodyPr/>
          <a:lstStyle/>
          <a:p>
            <a:fld id="{D4251061-99F4-47B4-836C-CC320B607AE6}" type="slidenum">
              <a:rPr lang="en-US" smtClean="0"/>
              <a:t>‹#›</a:t>
            </a:fld>
            <a:endParaRPr lang="en-US"/>
          </a:p>
        </p:txBody>
      </p:sp>
    </p:spTree>
    <p:extLst>
      <p:ext uri="{BB962C8B-B14F-4D97-AF65-F5344CB8AC3E}">
        <p14:creationId xmlns:p14="http://schemas.microsoft.com/office/powerpoint/2010/main" val="1107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1" y="1939159"/>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2886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1"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0650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1889410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4"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1"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303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1"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8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03860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1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endParaRPr lang="en-US" dirty="0"/>
          </a:p>
        </p:txBody>
      </p:sp>
      <p:sp>
        <p:nvSpPr>
          <p:cNvPr id="3"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fld id="{525B1E92-C86F-4366-A76D-C560614973E7}" type="slidenum">
              <a:rPr lang="en-US"/>
              <a:pPr>
                <a:defRPr/>
              </a:pPr>
              <a:t>‹#›</a:t>
            </a:fld>
            <a:endParaRPr lang="en-US" dirty="0"/>
          </a:p>
        </p:txBody>
      </p:sp>
    </p:spTree>
    <p:extLst>
      <p:ext uri="{BB962C8B-B14F-4D97-AF65-F5344CB8AC3E}">
        <p14:creationId xmlns:p14="http://schemas.microsoft.com/office/powerpoint/2010/main" val="227371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fontAlgn="auto">
              <a:spcBef>
                <a:spcPts val="0"/>
              </a:spcBef>
              <a:spcAft>
                <a:spcPts val="0"/>
              </a:spcAft>
            </a:pPr>
            <a:endParaRPr lang="en-US" dirty="0">
              <a:solidFill>
                <a:srgbClr val="000000"/>
              </a:solidFill>
              <a:latin typeface="Aria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fontAlgn="auto">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430" tIns="45716" rIns="91430" bIns="45716"/>
          <a:lstStyle/>
          <a:p>
            <a:pPr fontAlgn="auto">
              <a:spcBef>
                <a:spcPts val="0"/>
              </a:spcBef>
              <a:spcAft>
                <a:spcPts val="0"/>
              </a:spcAft>
            </a:pPr>
            <a:fld id="{FA5B293D-BD75-4149-8A94-68671463D91E}"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214888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2319777" y="3752850"/>
            <a:ext cx="59436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699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56631" y="1798017"/>
            <a:ext cx="6069891" cy="1843430"/>
          </a:xfrm>
          <a:prstGeom prst="rect">
            <a:avLst/>
          </a:prstGeom>
        </p:spPr>
        <p:txBody>
          <a:bodyPr lIns="91430" tIns="45716" rIns="91430" bIns="45716" anchor="ctr"/>
          <a:lstStyle>
            <a:lvl1pPr>
              <a:lnSpc>
                <a:spcPct val="100000"/>
              </a:lnSpc>
              <a:spcAft>
                <a:spcPts val="612"/>
              </a:spcAft>
              <a:defRPr sz="2800" i="0" baseline="0">
                <a:solidFill>
                  <a:schemeClr val="accent3">
                    <a:lumMod val="50000"/>
                  </a:schemeClr>
                </a:solidFill>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11" name="Date Placeholder 3"/>
          <p:cNvSpPr txBox="1">
            <a:spLocks/>
          </p:cNvSpPr>
          <p:nvPr userDrawn="1"/>
        </p:nvSpPr>
        <p:spPr>
          <a:xfrm>
            <a:off x="3543300" y="6446002"/>
            <a:ext cx="2057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dirty="0">
                <a:solidFill>
                  <a:srgbClr val="000000"/>
                </a:solidFill>
              </a:rPr>
              <a:t>For Policy Development Purposes</a:t>
            </a:r>
          </a:p>
        </p:txBody>
      </p:sp>
      <p:sp>
        <p:nvSpPr>
          <p:cNvPr id="3" name="Text Placeholder 2"/>
          <p:cNvSpPr>
            <a:spLocks noGrp="1"/>
          </p:cNvSpPr>
          <p:nvPr>
            <p:ph type="body" sz="quarter" idx="10" hasCustomPrompt="1"/>
          </p:nvPr>
        </p:nvSpPr>
        <p:spPr>
          <a:xfrm>
            <a:off x="3767577" y="3864254"/>
            <a:ext cx="4572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CLICK TO ADD ISSUE TITLE</a:t>
            </a:r>
            <a:endParaRPr lang="en-US" dirty="0"/>
          </a:p>
        </p:txBody>
      </p:sp>
      <p:sp>
        <p:nvSpPr>
          <p:cNvPr id="12" name="Text Placeholder 2"/>
          <p:cNvSpPr>
            <a:spLocks noGrp="1"/>
          </p:cNvSpPr>
          <p:nvPr>
            <p:ph type="body" sz="quarter" idx="11" hasCustomPrompt="1"/>
          </p:nvPr>
        </p:nvSpPr>
        <p:spPr>
          <a:xfrm>
            <a:off x="3767577" y="4381499"/>
            <a:ext cx="4572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dirty="0"/>
              <a:t>Click to add date (e.g. June 30, 2017)</a:t>
            </a:r>
          </a:p>
        </p:txBody>
      </p:sp>
    </p:spTree>
    <p:extLst>
      <p:ext uri="{BB962C8B-B14F-4D97-AF65-F5344CB8AC3E}">
        <p14:creationId xmlns:p14="http://schemas.microsoft.com/office/powerpoint/2010/main" val="383134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585992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3407659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3783561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62164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12790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83011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239152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380563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765440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228701" y="1737059"/>
            <a:ext cx="86868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4"/>
          <p:cNvSpPr>
            <a:spLocks noGrp="1"/>
          </p:cNvSpPr>
          <p:nvPr>
            <p:ph type="body" sz="quarter" idx="16" hasCustomPrompt="1"/>
          </p:nvPr>
        </p:nvSpPr>
        <p:spPr>
          <a:xfrm>
            <a:off x="228701" y="1279858"/>
            <a:ext cx="86868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0"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675204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004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143000" y="991055"/>
            <a:ext cx="6858001" cy="2522536"/>
          </a:xfrm>
          <a:noFill/>
        </p:spPr>
        <p:txBody>
          <a:bodyPr anchor="b">
            <a:normAutofit/>
          </a:bodyPr>
          <a:lstStyle>
            <a:lvl1pPr>
              <a:defRPr sz="3600" baseline="0">
                <a:solidFill>
                  <a:schemeClr val="accent1"/>
                </a:solidFill>
              </a:defRPr>
            </a:lvl1pPr>
          </a:lstStyle>
          <a:p>
            <a:r>
              <a:rPr lang="en-US" dirty="0"/>
              <a:t>Click to add title </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tx2"/>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924"/>
            <a:ext cx="6903033" cy="543226"/>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sz="1000" i="1" dirty="0">
                <a:solidFill>
                  <a:srgbClr val="F2F2F2"/>
                </a:solidFill>
                <a:latin typeface="Arial"/>
              </a:rPr>
              <a:t>EOT</a:t>
            </a:r>
            <a:r>
              <a:rPr lang="en-US" sz="1000" i="1" dirty="0">
                <a:solidFill>
                  <a:srgbClr val="F2F2F2"/>
                </a:solidFill>
                <a:latin typeface="Arial"/>
              </a:rPr>
              <a:t>S</a:t>
            </a:r>
            <a:r>
              <a:rPr sz="1000" i="1" dirty="0">
                <a:solidFill>
                  <a:srgbClr val="F2F2F2"/>
                </a:solidFill>
                <a:latin typeface="Arial"/>
              </a:rPr>
              <a:t>S Mission: </a:t>
            </a:r>
            <a:r>
              <a:rPr lang="en-US" sz="1000" i="1" dirty="0">
                <a:solidFill>
                  <a:srgbClr val="F2F2F2"/>
                </a:solidFill>
                <a:latin typeface="Arial"/>
              </a:rPr>
              <a:t>To provide secure and quality digital information, services, and tools to constituents and service providers when and where they need them.</a:t>
            </a:r>
            <a:endParaRPr sz="1000" i="1" dirty="0">
              <a:solidFill>
                <a:srgbClr val="F2F2F2"/>
              </a:solidFill>
              <a:latin typeface="Arial"/>
            </a:endParaRP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tx2"/>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tx2"/>
                </a:solidFill>
              </a:defRPr>
            </a:lvl1pPr>
          </a:lstStyle>
          <a:p>
            <a:r>
              <a:rPr lang="en-US" dirty="0"/>
              <a:t>Presenter’s title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2090665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657350" y="3519337"/>
            <a:ext cx="6858001" cy="649224"/>
          </a:xfrm>
        </p:spPr>
        <p:txBody>
          <a:bodyPr>
            <a:normAutofit/>
          </a:bodyPr>
          <a:lstStyle>
            <a:lvl1pPr>
              <a:defRPr sz="3600">
                <a:solidFill>
                  <a:schemeClr val="accent1"/>
                </a:solidFill>
              </a:defRPr>
            </a:lvl1pPr>
          </a:lstStyle>
          <a:p>
            <a:r>
              <a:rPr lang="en-US" dirty="0"/>
              <a:t>Click to add title </a:t>
            </a:r>
          </a:p>
        </p:txBody>
      </p:sp>
      <p:sp>
        <p:nvSpPr>
          <p:cNvPr id="12" name="Subtitle 2"/>
          <p:cNvSpPr>
            <a:spLocks noGrp="1"/>
          </p:cNvSpPr>
          <p:nvPr>
            <p:ph type="subTitle" idx="1" hasCustomPrompt="1"/>
          </p:nvPr>
        </p:nvSpPr>
        <p:spPr>
          <a:xfrm>
            <a:off x="1657350" y="4222615"/>
            <a:ext cx="6858001" cy="880788"/>
          </a:xfrm>
          <a:noFill/>
        </p:spPr>
        <p:txBody>
          <a:bodyPr>
            <a:normAutofit/>
          </a:bodyPr>
          <a:lstStyle>
            <a:lvl1pPr marL="0" indent="0" algn="l">
              <a:buNone/>
              <a:defRPr sz="2400" baseline="0">
                <a:solidFill>
                  <a:schemeClr val="tx2"/>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2"/>
            <a:ext cx="9144001" cy="5405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11436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339677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a:noFill/>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0"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628650" y="1734693"/>
            <a:ext cx="7886700" cy="435133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lvl1pPr algn="l">
              <a:defRPr baseline="0"/>
            </a:lvl1p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0" indent="0">
              <a:buFont typeface="Arial" charset="0"/>
              <a:buNone/>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Tree>
    <p:extLst>
      <p:ext uri="{BB962C8B-B14F-4D97-AF65-F5344CB8AC3E}">
        <p14:creationId xmlns:p14="http://schemas.microsoft.com/office/powerpoint/2010/main" val="3968933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464520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3"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0276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1" y="2071335"/>
            <a:ext cx="789127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7643"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7" name="Text Placeholder 14"/>
          <p:cNvSpPr>
            <a:spLocks noGrp="1"/>
          </p:cNvSpPr>
          <p:nvPr>
            <p:ph idx="16" hasCustomPrompt="1"/>
          </p:nvPr>
        </p:nvSpPr>
        <p:spPr>
          <a:xfrm>
            <a:off x="628651" y="4284183"/>
            <a:ext cx="789127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22145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1-2)">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464520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464520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83984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58383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2-1)">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464520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a:t>Click to add title</a:t>
            </a:r>
            <a:endParaRPr lang="en-US" dirty="0"/>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62865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62865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708628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62865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62865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idx="17" hasCustomPrompt="1"/>
          </p:nvPr>
        </p:nvSpPr>
        <p:spPr>
          <a:xfrm>
            <a:off x="464520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idx="18" hasCustomPrompt="1"/>
          </p:nvPr>
        </p:nvSpPr>
        <p:spPr>
          <a:xfrm>
            <a:off x="4645200" y="4288558"/>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4"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163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4097552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image4.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t="2716" r="8386" b="13456"/>
          <a:stretch/>
        </p:blipFill>
        <p:spPr>
          <a:xfrm>
            <a:off x="0" y="3"/>
            <a:ext cx="9144000" cy="5577915"/>
          </a:xfrm>
          <a:prstGeom prst="rect">
            <a:avLst/>
          </a:prstGeom>
          <a:ln w="12700">
            <a:miter lim="400000"/>
          </a:ln>
        </p:spPr>
      </p:pic>
      <p:sp>
        <p:nvSpPr>
          <p:cNvPr id="21" name="Shape 99"/>
          <p:cNvSpPr/>
          <p:nvPr userDrawn="1"/>
        </p:nvSpPr>
        <p:spPr>
          <a:xfrm>
            <a:off x="0" y="-1"/>
            <a:ext cx="9144002" cy="5639554"/>
          </a:xfrm>
          <a:prstGeom prst="rect">
            <a:avLst/>
          </a:prstGeom>
          <a:solidFill>
            <a:srgbClr val="000000">
              <a:alpha val="56918"/>
            </a:srgbClr>
          </a:solidFill>
          <a:ln w="12700">
            <a:miter lim="400000"/>
          </a:ln>
        </p:spPr>
        <p:txBody>
          <a:bodyPr lIns="45714" tIns="45714" rIns="45714" bIns="45714" anchor="ctr"/>
          <a:lstStyle/>
          <a:p>
            <a:pPr fontAlgn="auto">
              <a:spcBef>
                <a:spcPts val="0"/>
              </a:spcBef>
              <a:spcAft>
                <a:spcPts val="0"/>
              </a:spcAft>
              <a:defRPr>
                <a:latin typeface="Verdana"/>
                <a:ea typeface="Verdana"/>
                <a:cs typeface="Verdana"/>
                <a:sym typeface="Verdana"/>
              </a:defRPr>
            </a:pPr>
            <a:endParaRPr dirty="0">
              <a:solidFill>
                <a:srgbClr val="141414"/>
              </a:solidFill>
              <a:latin typeface="Verdana"/>
              <a:ea typeface="Verdana"/>
              <a:cs typeface="Verdana"/>
              <a:sym typeface="Verdana"/>
            </a:endParaRPr>
          </a:p>
        </p:txBody>
      </p:sp>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F2F2F2"/>
                </a:solidFill>
                <a:latin typeface="Arial"/>
              </a:rPr>
              <a:t>Private &amp; Confidential</a:t>
            </a:r>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bg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bg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bg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2240200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3" name="image4.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 y="0"/>
            <a:ext cx="9144002" cy="5588000"/>
          </a:xfrm>
          <a:prstGeom prst="rect">
            <a:avLst/>
          </a:prstGeom>
          <a:ln w="12700">
            <a:miter lim="400000"/>
          </a:ln>
        </p:spPr>
      </p:pic>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accent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accent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accent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accent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46601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4" name="image4.jpeg"/>
          <p:cNvPicPr>
            <a:picLocks noChangeAspect="1"/>
          </p:cNvPicPr>
          <p:nvPr userDrawn="1"/>
        </p:nvPicPr>
        <p:blipFill>
          <a:blip r:embed="rId2"/>
          <a:srcRect l="431" t="1374" r="169" b="5827"/>
          <a:stretch>
            <a:fillRect/>
          </a:stretch>
        </p:blipFill>
        <p:spPr>
          <a:xfrm>
            <a:off x="0" y="-8934"/>
            <a:ext cx="9144002" cy="5712719"/>
          </a:xfrm>
          <a:prstGeom prst="rect">
            <a:avLst/>
          </a:prstGeom>
          <a:ln w="12700">
            <a:miter lim="400000"/>
          </a:ln>
        </p:spPr>
      </p:pic>
      <p:sp>
        <p:nvSpPr>
          <p:cNvPr id="21" name="Shape 99"/>
          <p:cNvSpPr/>
          <p:nvPr userDrawn="1"/>
        </p:nvSpPr>
        <p:spPr>
          <a:xfrm>
            <a:off x="3" y="-8934"/>
            <a:ext cx="9144001" cy="5558041"/>
          </a:xfrm>
          <a:prstGeom prst="rect">
            <a:avLst/>
          </a:prstGeom>
          <a:solidFill>
            <a:srgbClr val="000000">
              <a:alpha val="56918"/>
            </a:srgbClr>
          </a:solidFill>
          <a:ln w="12700">
            <a:miter lim="400000"/>
          </a:ln>
        </p:spPr>
        <p:txBody>
          <a:bodyPr lIns="45714" tIns="45714" rIns="45714" bIns="45714" anchor="ctr"/>
          <a:lstStyle/>
          <a:p>
            <a:pPr fontAlgn="auto">
              <a:spcBef>
                <a:spcPts val="0"/>
              </a:spcBef>
              <a:spcAft>
                <a:spcPts val="0"/>
              </a:spcAft>
              <a:defRPr>
                <a:latin typeface="Verdana"/>
                <a:ea typeface="Verdana"/>
                <a:cs typeface="Verdana"/>
                <a:sym typeface="Verdana"/>
              </a:defRPr>
            </a:pPr>
            <a:endParaRPr dirty="0">
              <a:solidFill>
                <a:srgbClr val="141414"/>
              </a:solidFill>
              <a:latin typeface="Verdana"/>
              <a:ea typeface="Verdana"/>
              <a:cs typeface="Verdana"/>
              <a:sym typeface="Verdana"/>
            </a:endParaRPr>
          </a:p>
        </p:txBody>
      </p:sp>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bg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924"/>
            <a:ext cx="6903033" cy="543226"/>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i="1"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bg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bg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1377530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sp>
        <p:nvSpPr>
          <p:cNvPr id="105483" name="Line 11"/>
          <p:cNvSpPr>
            <a:spLocks noChangeShapeType="1"/>
          </p:cNvSpPr>
          <p:nvPr/>
        </p:nvSpPr>
        <p:spPr bwMode="auto">
          <a:xfrm>
            <a:off x="2443164"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lIns="91430" tIns="45716" rIns="91430" bIns="45716" anchor="ctr"/>
          <a:lstStyle>
            <a:lvl1pPr>
              <a:lnSpc>
                <a:spcPct val="100000"/>
              </a:lnSpc>
              <a:spcAft>
                <a:spcPts val="612"/>
              </a:spcAft>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Tree>
    <p:extLst>
      <p:ext uri="{BB962C8B-B14F-4D97-AF65-F5344CB8AC3E}">
        <p14:creationId xmlns:p14="http://schemas.microsoft.com/office/powerpoint/2010/main" val="2502646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577730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60859"/>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17909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1"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Tree>
    <p:extLst>
      <p:ext uri="{BB962C8B-B14F-4D97-AF65-F5344CB8AC3E}">
        <p14:creationId xmlns:p14="http://schemas.microsoft.com/office/powerpoint/2010/main" val="279961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873329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9"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071" eaLnBrk="0" hangingPunct="0"/>
              <a:r>
                <a:rPr lang="en-US" sz="800" dirty="0">
                  <a:solidFill>
                    <a:srgbClr val="000000"/>
                  </a:solidFill>
                  <a:latin typeface="Arial"/>
                </a:rPr>
                <a:t>CONFIDENTIAL AND PROPRIETARY</a:t>
              </a:r>
            </a:p>
            <a:p>
              <a:pPr defTabSz="820071" eaLnBrk="0" hangingPunct="0"/>
              <a:r>
                <a:rPr lang="en-US" sz="800" dirty="0">
                  <a:solidFill>
                    <a:srgbClr val="000000"/>
                  </a:solidFill>
                  <a:latin typeface="Arial"/>
                </a:rPr>
                <a:t>Any use of this material without specific permission is strictly prohibited</a:t>
              </a:r>
            </a:p>
          </p:txBody>
        </p:sp>
      </p:grpSp>
      <p:sp>
        <p:nvSpPr>
          <p:cNvPr id="13315" name="Rectangle 1027"/>
          <p:cNvSpPr>
            <a:spLocks noGrp="1" noChangeArrowheads="1"/>
          </p:cNvSpPr>
          <p:nvPr>
            <p:ph type="subTitle" idx="1"/>
          </p:nvPr>
        </p:nvSpPr>
        <p:spPr bwMode="auto">
          <a:xfrm>
            <a:off x="2693809"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67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92841911"/>
              </p:ex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a:xfrm>
            <a:off x="121503" y="234864"/>
            <a:ext cx="8794113" cy="314028"/>
          </a:xfrm>
        </p:spPr>
        <p:txBody>
          <a:bodyPr/>
          <a:lstStyle>
            <a:lvl1pPr>
              <a:defRPr sz="2000"/>
            </a:lvl1pPr>
          </a:lstStyle>
          <a:p>
            <a:r>
              <a:rPr lang="en-US" dirty="0"/>
              <a:t>Click to edit Master title style</a:t>
            </a:r>
          </a:p>
        </p:txBody>
      </p:sp>
    </p:spTree>
    <p:extLst>
      <p:ext uri="{BB962C8B-B14F-4D97-AF65-F5344CB8AC3E}">
        <p14:creationId xmlns:p14="http://schemas.microsoft.com/office/powerpoint/2010/main" val="1824635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25584832"/>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90"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1" y="990609"/>
            <a:ext cx="8839200" cy="1915571"/>
          </a:xfrm>
        </p:spPr>
        <p:txBody>
          <a:bodyPr/>
          <a:lstStyle>
            <a:lvl1pPr>
              <a:defRPr sz="2700"/>
            </a:lvl1pPr>
            <a:lvl2pPr>
              <a:buClrTx/>
              <a:defRPr sz="2400">
                <a:solidFill>
                  <a:srgbClr val="000000"/>
                </a:solidFill>
              </a:defRPr>
            </a:lvl2pPr>
            <a:lvl3pPr>
              <a:buClrTx/>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148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027"/>
          <p:cNvSpPr>
            <a:spLocks noGrp="1" noChangeArrowheads="1"/>
          </p:cNvSpPr>
          <p:nvPr>
            <p:ph type="subTitle" idx="1"/>
          </p:nvPr>
        </p:nvSpPr>
        <p:spPr bwMode="auto">
          <a:xfrm>
            <a:off x="2693809" y="3615959"/>
            <a:ext cx="5407401" cy="219820"/>
          </a:xfrm>
          <a:prstGeom prst="rect">
            <a:avLst/>
          </a:prstGeom>
        </p:spPr>
        <p:txBody>
          <a:bodyPr anchor="ctr">
            <a:spAutoFit/>
          </a:bodyPr>
          <a:lstStyle>
            <a:lvl1pPr>
              <a:defRPr sz="1400" baseline="0">
                <a:latin typeface="+mj-lt"/>
                <a:ea typeface="+mj-ea"/>
              </a:defRPr>
            </a:lvl1pPr>
          </a:lstStyle>
          <a:p>
            <a:pPr lvl="0"/>
            <a:r>
              <a:rPr lang="en-US" noProof="0"/>
              <a:t>Click to edit Master subtitle style</a:t>
            </a:r>
          </a:p>
        </p:txBody>
      </p:sp>
      <p:sp>
        <p:nvSpPr>
          <p:cNvPr id="5" name="Rectangle 1026"/>
          <p:cNvSpPr>
            <a:spLocks noGrp="1" noChangeArrowheads="1"/>
          </p:cNvSpPr>
          <p:nvPr>
            <p:ph type="ctrTitle"/>
          </p:nvPr>
        </p:nvSpPr>
        <p:spPr bwMode="auto">
          <a:xfrm>
            <a:off x="2693809" y="1777968"/>
            <a:ext cx="5407401" cy="507831"/>
          </a:xfrm>
          <a:prstGeom prst="rect">
            <a:avLst/>
          </a:prstGeom>
        </p:spPr>
        <p:txBody>
          <a:bodyPr anchor="b">
            <a:spAutoFit/>
          </a:bodyPr>
          <a:lstStyle>
            <a:lvl1pPr>
              <a:defRPr sz="3300" b="0" baseline="0">
                <a:latin typeface="+mj-lt"/>
                <a:ea typeface="+mj-ea"/>
              </a:defRPr>
            </a:lvl1pPr>
          </a:lstStyle>
          <a:p>
            <a:pPr lvl="0"/>
            <a:r>
              <a:rPr lang="en-US" noProof="0" dirty="0"/>
              <a:t>Click to edit Master title style</a:t>
            </a:r>
          </a:p>
        </p:txBody>
      </p:sp>
    </p:spTree>
    <p:extLst>
      <p:ext uri="{BB962C8B-B14F-4D97-AF65-F5344CB8AC3E}">
        <p14:creationId xmlns:p14="http://schemas.microsoft.com/office/powerpoint/2010/main" val="2045686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sp>
        <p:nvSpPr>
          <p:cNvPr id="105483" name="Line 11"/>
          <p:cNvSpPr>
            <a:spLocks noChangeShapeType="1"/>
          </p:cNvSpPr>
          <p:nvPr/>
        </p:nvSpPr>
        <p:spPr bwMode="auto">
          <a:xfrm>
            <a:off x="2443164"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lIns="91430" tIns="45716" rIns="91430" bIns="45716" anchor="ctr"/>
          <a:lstStyle>
            <a:lvl1pPr>
              <a:lnSpc>
                <a:spcPct val="100000"/>
              </a:lnSpc>
              <a:spcAft>
                <a:spcPts val="612"/>
              </a:spcAft>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Tree>
    <p:extLst>
      <p:ext uri="{BB962C8B-B14F-4D97-AF65-F5344CB8AC3E}">
        <p14:creationId xmlns:p14="http://schemas.microsoft.com/office/powerpoint/2010/main" val="4047776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1"/>
          <p:cNvSpPr>
            <a:spLocks noGrp="1"/>
          </p:cNvSpPr>
          <p:nvPr>
            <p:ph type="dt" sz="half" idx="2"/>
          </p:nvPr>
        </p:nvSpPr>
        <p:spPr>
          <a:xfrm>
            <a:off x="7201100" y="6269581"/>
            <a:ext cx="1673352" cy="155448"/>
          </a:xfrm>
          <a:prstGeom prst="rect">
            <a:avLst/>
          </a:prstGeom>
        </p:spPr>
        <p:txBody>
          <a:bodyPr/>
          <a:lstStyle>
            <a:lvl1pPr algn="r">
              <a:defRPr sz="800"/>
            </a:lvl1pPr>
          </a:lstStyle>
          <a:p>
            <a:endParaRPr lang="en-US" dirty="0">
              <a:solidFill>
                <a:srgbClr val="000000"/>
              </a:solidFill>
            </a:endParaRPr>
          </a:p>
        </p:txBody>
      </p:sp>
    </p:spTree>
    <p:extLst>
      <p:ext uri="{BB962C8B-B14F-4D97-AF65-F5344CB8AC3E}">
        <p14:creationId xmlns:p14="http://schemas.microsoft.com/office/powerpoint/2010/main" val="432950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rgbClr val="000000"/>
              </a:solidFill>
            </a:endParaRPr>
          </a:p>
        </p:txBody>
      </p:sp>
      <p:sp>
        <p:nvSpPr>
          <p:cNvPr id="9" name="Content Placeholder 8"/>
          <p:cNvSpPr>
            <a:spLocks noGrp="1"/>
          </p:cNvSpPr>
          <p:nvPr>
            <p:ph sz="quarter" idx="16"/>
          </p:nvPr>
        </p:nvSpPr>
        <p:spPr>
          <a:xfrm>
            <a:off x="470002" y="169895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70002" y="8348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10332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7201100" y="6269581"/>
            <a:ext cx="1673352" cy="155448"/>
          </a:xfrm>
          <a:prstGeom prst="rect">
            <a:avLst/>
          </a:prstGeom>
        </p:spPr>
        <p:txBody>
          <a:bodyPr/>
          <a:lstStyle>
            <a:lvl1pPr algn="r">
              <a:defRPr sz="800"/>
            </a:lvl1pPr>
          </a:lstStyle>
          <a:p>
            <a:endParaRPr lang="en-US" dirty="0">
              <a:solidFill>
                <a:srgbClr val="000000"/>
              </a:solidFill>
            </a:endParaRPr>
          </a:p>
        </p:txBody>
      </p:sp>
      <p:sp>
        <p:nvSpPr>
          <p:cNvPr id="2" name="Rectangle 1"/>
          <p:cNvSpPr/>
          <p:nvPr userDrawn="1"/>
        </p:nvSpPr>
        <p:spPr>
          <a:xfrm>
            <a:off x="396241"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Tree>
    <p:extLst>
      <p:ext uri="{BB962C8B-B14F-4D97-AF65-F5344CB8AC3E}">
        <p14:creationId xmlns:p14="http://schemas.microsoft.com/office/powerpoint/2010/main" val="3940227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068579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44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033180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814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983059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2197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645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28213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9758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87770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2.xml"/><Relationship Id="rId5" Type="http://schemas.openxmlformats.org/officeDocument/2006/relationships/slideLayout" Target="../slideLayouts/slideLayout19.xml"/><Relationship Id="rId10" Type="http://schemas.openxmlformats.org/officeDocument/2006/relationships/tags" Target="../tags/tag1.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2.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 Type="http://schemas.openxmlformats.org/officeDocument/2006/relationships/slideLayout" Target="../slideLayouts/slideLayout51.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50.xml"/><Relationship Id="rId6" Type="http://schemas.openxmlformats.org/officeDocument/2006/relationships/tags" Target="../tags/tag3.xml"/><Relationship Id="rId11" Type="http://schemas.openxmlformats.org/officeDocument/2006/relationships/tags" Target="../tags/tag8.xml"/><Relationship Id="rId24" Type="http://schemas.openxmlformats.org/officeDocument/2006/relationships/image" Target="../media/image10.emf"/><Relationship Id="rId5" Type="http://schemas.openxmlformats.org/officeDocument/2006/relationships/theme" Target="../theme/theme6.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53.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5.png"/><Relationship Id="rId5" Type="http://schemas.openxmlformats.org/officeDocument/2006/relationships/theme" Target="../theme/theme7.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slideLayout" Target="../slideLayouts/slideLayout6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image" Target="../media/image10.emf"/><Relationship Id="rId2" Type="http://schemas.openxmlformats.org/officeDocument/2006/relationships/slideLayout" Target="../slideLayouts/slideLayout5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slideLayout" Target="../slideLayouts/slideLayout5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oleObject" Target="../embeddings/oleObject4.bin"/><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heme" Target="../theme/theme8.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slideLayout" Target="../slideLayouts/slideLayout63.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image" Target="../media/image10.emf"/><Relationship Id="rId2" Type="http://schemas.openxmlformats.org/officeDocument/2006/relationships/slideLayout" Target="../slideLayouts/slideLayout62.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slideLayout" Target="../slideLayouts/slideLayout61.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oleObject" Target="../embeddings/oleObject7.bin"/><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heme" Target="../theme/theme9.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28600" y="621742"/>
            <a:ext cx="77724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 y="1160544"/>
            <a:ext cx="86868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28600" y="6440441"/>
            <a:ext cx="86868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7086600" y="6613161"/>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dirty="0"/>
              <a:t>Slide </a:t>
            </a:r>
            <a:fld id="{E751E243-682E-4759-A099-4AE9768A6066}" type="slidenum">
              <a:rPr lang="en-US" sz="800" baseline="0" smtClean="0"/>
              <a:t>‹#›</a:t>
            </a:fld>
            <a:endParaRPr lang="en-US" sz="800" baseline="0" dirty="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91582" y="161689"/>
            <a:ext cx="977604"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3474720" y="6601078"/>
            <a:ext cx="9144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endParaRPr lang="en-US" sz="800" i="1" baseline="0"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71" r:id="rId3"/>
    <p:sldLayoutId id="2147483661" r:id="rId4"/>
    <p:sldLayoutId id="2147483665" r:id="rId5"/>
    <p:sldLayoutId id="2147483664" r:id="rId6"/>
    <p:sldLayoutId id="2147483669" r:id="rId7"/>
    <p:sldLayoutId id="2147483663" r:id="rId8"/>
    <p:sldLayoutId id="2147483672" r:id="rId9"/>
    <p:sldLayoutId id="2147483668" r:id="rId10"/>
    <p:sldLayoutId id="2147483660" r:id="rId11"/>
    <p:sldLayoutId id="2147483737" r:id="rId12"/>
    <p:sldLayoutId id="2147483742" r:id="rId13"/>
    <p:sldLayoutId id="2147483744" r:id="rId1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1" y="109538"/>
            <a:ext cx="5664200" cy="762000"/>
          </a:xfrm>
          <a:prstGeom prst="rect">
            <a:avLst/>
          </a:prstGeom>
          <a:noFill/>
          <a:ln w="9525" algn="ctr">
            <a:noFill/>
            <a:miter lim="800000"/>
            <a:headEnd/>
            <a:tailEnd/>
          </a:ln>
        </p:spPr>
        <p:txBody>
          <a:bodyPr vert="horz" wrap="square" lIns="91430" tIns="45716" rIns="91430" bIns="45716"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16" tIns="46033" rIns="45716" bIns="46033"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16" tIns="45716" rIns="45716" bIns="45716" anchor="ctr"/>
          <a:lstStyle/>
          <a:p>
            <a:pPr algn="ctr" eaLnBrk="0" hangingPunct="0">
              <a:defRPr/>
            </a:pPr>
            <a:endParaRPr lang="en-US" sz="1600" dirty="0">
              <a:solidFill>
                <a:srgbClr val="000000"/>
              </a:solidFill>
              <a:latin typeface="Arial"/>
            </a:endParaRPr>
          </a:p>
        </p:txBody>
      </p:sp>
      <p:pic>
        <p:nvPicPr>
          <p:cNvPr id="7174" name="Picture 6" descr="best ver2b seal"/>
          <p:cNvPicPr>
            <a:picLocks noChangeAspect="1" noChangeArrowheads="1"/>
          </p:cNvPicPr>
          <p:nvPr/>
        </p:nvPicPr>
        <p:blipFill>
          <a:blip r:embed="rId13" cstate="print">
            <a:clrChange>
              <a:clrFrom>
                <a:srgbClr val="003264"/>
              </a:clrFrom>
              <a:clrTo>
                <a:srgbClr val="003264">
                  <a:alpha val="0"/>
                </a:srgbClr>
              </a:clrTo>
            </a:clrChange>
          </a:blip>
          <a:srcRect/>
          <a:stretch>
            <a:fillRect/>
          </a:stretch>
        </p:blipFill>
        <p:spPr bwMode="auto">
          <a:xfrm>
            <a:off x="25400" y="157164"/>
            <a:ext cx="762001"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836614" y="1420814"/>
            <a:ext cx="6985000" cy="251222"/>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rPr>
              <a:t>Subject Title</a:t>
            </a:r>
          </a:p>
        </p:txBody>
      </p:sp>
      <p:sp>
        <p:nvSpPr>
          <p:cNvPr id="3198988" name="AcnFootnote_ID_3198988" hidden="1"/>
          <p:cNvSpPr txBox="1">
            <a:spLocks noChangeArrowheads="1"/>
          </p:cNvSpPr>
          <p:nvPr>
            <p:custDataLst>
              <p:tags r:id="rId11"/>
            </p:custDataLst>
          </p:nvPr>
        </p:nvSpPr>
        <p:spPr bwMode="gray">
          <a:xfrm>
            <a:off x="836614" y="6244283"/>
            <a:ext cx="5564187" cy="345431"/>
          </a:xfrm>
          <a:prstGeom prst="rect">
            <a:avLst/>
          </a:prstGeom>
          <a:noFill/>
          <a:ln w="9525" algn="ctr">
            <a:noFill/>
            <a:miter lim="800000"/>
            <a:headEnd/>
            <a:tailEnd/>
          </a:ln>
          <a:effectLst/>
        </p:spPr>
        <p:txBody>
          <a:bodyPr lIns="0" tIns="0" rIns="0" bIns="0" anchor="b">
            <a:spAutoFit/>
          </a:bodyPr>
          <a:lstStyle/>
          <a:p>
            <a:pPr marL="538106" indent="-538106">
              <a:buClr>
                <a:srgbClr val="000000"/>
              </a:buClr>
              <a:defRPr/>
            </a:pPr>
            <a:r>
              <a:rPr lang="en-US" sz="1000" dirty="0">
                <a:solidFill>
                  <a:srgbClr val="000000"/>
                </a:solidFill>
                <a:latin typeface="Arial"/>
              </a:rPr>
              <a:t>*	Footnote</a:t>
            </a:r>
          </a:p>
          <a:p>
            <a:pPr marL="538106" indent="-538106">
              <a:spcBef>
                <a:spcPct val="20000"/>
              </a:spcBef>
              <a:buClr>
                <a:srgbClr val="000000"/>
              </a:buClr>
              <a:defRPr/>
            </a:pPr>
            <a:r>
              <a:rPr lang="en-US" sz="1000" dirty="0">
                <a:solidFill>
                  <a:srgbClr val="000000"/>
                </a:solidFill>
                <a:latin typeface="Arial"/>
              </a:rPr>
              <a:t>Source:	Source</a:t>
            </a:r>
          </a:p>
        </p:txBody>
      </p:sp>
      <p:sp>
        <p:nvSpPr>
          <p:cNvPr id="9" name="Text Box 9"/>
          <p:cNvSpPr txBox="1">
            <a:spLocks noChangeArrowheads="1"/>
          </p:cNvSpPr>
          <p:nvPr/>
        </p:nvSpPr>
        <p:spPr bwMode="auto">
          <a:xfrm>
            <a:off x="4038601" y="6445251"/>
            <a:ext cx="1066800" cy="249339"/>
          </a:xfrm>
          <a:prstGeom prst="rect">
            <a:avLst/>
          </a:prstGeom>
          <a:noFill/>
          <a:ln w="9525">
            <a:noFill/>
            <a:miter lim="800000"/>
            <a:headEnd/>
            <a:tailEnd/>
          </a:ln>
          <a:effectLst/>
        </p:spPr>
        <p:txBody>
          <a:bodyPr lIns="45716" tIns="45716" rIns="45716" bIns="45716">
            <a:spAutoFit/>
          </a:bodyPr>
          <a:lstStyle/>
          <a:p>
            <a:pPr algn="ctr" eaLnBrk="0" hangingPunct="0">
              <a:spcBef>
                <a:spcPct val="50000"/>
              </a:spcBef>
              <a:defRPr/>
            </a:pPr>
            <a:fld id="{6675420D-CD84-4F3B-B8B6-EF0F67C2EF0E}" type="slidenum">
              <a:rPr lang="en-US" sz="1000">
                <a:solidFill>
                  <a:srgbClr val="000000"/>
                </a:solidFill>
                <a:latin typeface="Arial"/>
              </a:rPr>
              <a:pPr algn="ctr" eaLnBrk="0" hangingPunct="0">
                <a:spcBef>
                  <a:spcPct val="50000"/>
                </a:spcBef>
                <a:defRPr/>
              </a:pPr>
              <a:t>‹#›</a:t>
            </a:fld>
            <a:endParaRPr lang="en-US" sz="1000" dirty="0">
              <a:solidFill>
                <a:srgbClr val="000000"/>
              </a:solidFill>
              <a:latin typeface="Arial"/>
            </a:endParaRPr>
          </a:p>
        </p:txBody>
      </p:sp>
    </p:spTree>
    <p:extLst>
      <p:ext uri="{BB962C8B-B14F-4D97-AF65-F5344CB8AC3E}">
        <p14:creationId xmlns:p14="http://schemas.microsoft.com/office/powerpoint/2010/main" val="4032465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ransition/>
  <p:hf sldNum="0" hdr="0" ftr="0" dt="0"/>
  <p:txStyles>
    <p:titleStyle>
      <a:lvl1pPr algn="l" rtl="0" eaLnBrk="0" fontAlgn="base" hangingPunct="0">
        <a:spcBef>
          <a:spcPct val="20000"/>
        </a:spcBef>
        <a:spcAft>
          <a:spcPct val="0"/>
        </a:spcAft>
        <a:tabLst>
          <a:tab pos="915891"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891" algn="l"/>
        </a:tabLst>
        <a:defRPr sz="2400" b="1">
          <a:solidFill>
            <a:srgbClr val="FFC000"/>
          </a:solidFill>
          <a:latin typeface="Arial" pitchFamily="34" charset="0"/>
        </a:defRPr>
      </a:lvl2pPr>
      <a:lvl3pPr algn="l" rtl="0" eaLnBrk="0" fontAlgn="base" hangingPunct="0">
        <a:spcBef>
          <a:spcPct val="20000"/>
        </a:spcBef>
        <a:spcAft>
          <a:spcPct val="0"/>
        </a:spcAft>
        <a:tabLst>
          <a:tab pos="915891" algn="l"/>
        </a:tabLst>
        <a:defRPr sz="2400" b="1">
          <a:solidFill>
            <a:srgbClr val="FFC000"/>
          </a:solidFill>
          <a:latin typeface="Arial" pitchFamily="34" charset="0"/>
        </a:defRPr>
      </a:lvl3pPr>
      <a:lvl4pPr algn="l" rtl="0" eaLnBrk="0" fontAlgn="base" hangingPunct="0">
        <a:spcBef>
          <a:spcPct val="20000"/>
        </a:spcBef>
        <a:spcAft>
          <a:spcPct val="0"/>
        </a:spcAft>
        <a:tabLst>
          <a:tab pos="915891" algn="l"/>
        </a:tabLst>
        <a:defRPr sz="2400" b="1">
          <a:solidFill>
            <a:srgbClr val="FFC000"/>
          </a:solidFill>
          <a:latin typeface="Arial" pitchFamily="34" charset="0"/>
        </a:defRPr>
      </a:lvl4pPr>
      <a:lvl5pPr algn="l" rtl="0" eaLnBrk="0" fontAlgn="base" hangingPunct="0">
        <a:spcBef>
          <a:spcPct val="20000"/>
        </a:spcBef>
        <a:spcAft>
          <a:spcPct val="0"/>
        </a:spcAft>
        <a:tabLst>
          <a:tab pos="915891" algn="l"/>
        </a:tabLst>
        <a:defRPr sz="2400" b="1">
          <a:solidFill>
            <a:srgbClr val="FFC000"/>
          </a:solidFill>
          <a:latin typeface="Arial" pitchFamily="34" charset="0"/>
        </a:defRPr>
      </a:lvl5pPr>
      <a:lvl6pPr marL="457152" algn="l" rtl="0" eaLnBrk="0" fontAlgn="base" hangingPunct="0">
        <a:spcBef>
          <a:spcPct val="20000"/>
        </a:spcBef>
        <a:spcAft>
          <a:spcPct val="0"/>
        </a:spcAft>
        <a:tabLst>
          <a:tab pos="915891" algn="l"/>
        </a:tabLst>
        <a:defRPr sz="2400" b="1">
          <a:solidFill>
            <a:schemeClr val="accent1"/>
          </a:solidFill>
          <a:latin typeface="Arial" pitchFamily="34" charset="0"/>
        </a:defRPr>
      </a:lvl6pPr>
      <a:lvl7pPr marL="914303" algn="l" rtl="0" eaLnBrk="0" fontAlgn="base" hangingPunct="0">
        <a:spcBef>
          <a:spcPct val="20000"/>
        </a:spcBef>
        <a:spcAft>
          <a:spcPct val="0"/>
        </a:spcAft>
        <a:tabLst>
          <a:tab pos="915891" algn="l"/>
        </a:tabLst>
        <a:defRPr sz="2400" b="1">
          <a:solidFill>
            <a:schemeClr val="accent1"/>
          </a:solidFill>
          <a:latin typeface="Arial" pitchFamily="34" charset="0"/>
        </a:defRPr>
      </a:lvl7pPr>
      <a:lvl8pPr marL="1371455" algn="l" rtl="0" eaLnBrk="0" fontAlgn="base" hangingPunct="0">
        <a:spcBef>
          <a:spcPct val="20000"/>
        </a:spcBef>
        <a:spcAft>
          <a:spcPct val="0"/>
        </a:spcAft>
        <a:tabLst>
          <a:tab pos="915891" algn="l"/>
        </a:tabLst>
        <a:defRPr sz="2400" b="1">
          <a:solidFill>
            <a:schemeClr val="accent1"/>
          </a:solidFill>
          <a:latin typeface="Arial" pitchFamily="34" charset="0"/>
        </a:defRPr>
      </a:lvl8pPr>
      <a:lvl9pPr marL="1828606" algn="l" rtl="0" eaLnBrk="0" fontAlgn="base" hangingPunct="0">
        <a:spcBef>
          <a:spcPct val="20000"/>
        </a:spcBef>
        <a:spcAft>
          <a:spcPct val="0"/>
        </a:spcAft>
        <a:tabLst>
          <a:tab pos="915891" algn="l"/>
        </a:tabLst>
        <a:defRPr sz="2400" b="1">
          <a:solidFill>
            <a:schemeClr val="accent1"/>
          </a:solidFill>
          <a:latin typeface="Arial" pitchFamily="34" charset="0"/>
        </a:defRPr>
      </a:lvl9pPr>
    </p:titleStyle>
    <p:bodyStyle>
      <a:lvl1pPr marL="380960" indent="-38096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265" indent="-222226"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697" indent="-342864"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303" indent="-346039"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359" indent="-304768"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510" indent="-304768" algn="l" rtl="0" fontAlgn="base">
        <a:lnSpc>
          <a:spcPct val="90000"/>
        </a:lnSpc>
        <a:spcBef>
          <a:spcPct val="25000"/>
        </a:spcBef>
        <a:spcAft>
          <a:spcPct val="0"/>
        </a:spcAft>
        <a:buClr>
          <a:schemeClr val="tx1"/>
        </a:buClr>
        <a:buChar char="–"/>
        <a:defRPr sz="1600">
          <a:solidFill>
            <a:schemeClr val="tx1"/>
          </a:solidFill>
          <a:latin typeface="+mn-lt"/>
        </a:defRPr>
      </a:lvl6pPr>
      <a:lvl7pPr marL="2247662" indent="-304768" algn="l" rtl="0" fontAlgn="base">
        <a:lnSpc>
          <a:spcPct val="90000"/>
        </a:lnSpc>
        <a:spcBef>
          <a:spcPct val="25000"/>
        </a:spcBef>
        <a:spcAft>
          <a:spcPct val="0"/>
        </a:spcAft>
        <a:buClr>
          <a:schemeClr val="tx1"/>
        </a:buClr>
        <a:buChar char="–"/>
        <a:defRPr sz="1600">
          <a:solidFill>
            <a:schemeClr val="tx1"/>
          </a:solidFill>
          <a:latin typeface="+mn-lt"/>
        </a:defRPr>
      </a:lvl7pPr>
      <a:lvl8pPr marL="2704813" indent="-304768" algn="l" rtl="0" fontAlgn="base">
        <a:lnSpc>
          <a:spcPct val="90000"/>
        </a:lnSpc>
        <a:spcBef>
          <a:spcPct val="25000"/>
        </a:spcBef>
        <a:spcAft>
          <a:spcPct val="0"/>
        </a:spcAft>
        <a:buClr>
          <a:schemeClr val="tx1"/>
        </a:buClr>
        <a:buChar char="–"/>
        <a:defRPr sz="1600">
          <a:solidFill>
            <a:schemeClr val="tx1"/>
          </a:solidFill>
          <a:latin typeface="+mn-lt"/>
        </a:defRPr>
      </a:lvl8pPr>
      <a:lvl9pPr marL="3161965" indent="-304768"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28600" y="621742"/>
            <a:ext cx="77724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 y="1160544"/>
            <a:ext cx="86868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28600" y="6440441"/>
            <a:ext cx="86868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228600" y="6435363"/>
            <a:ext cx="3200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FY19 Budget Recommendations</a:t>
            </a: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94432" y="195931"/>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p:cNvSpPr txBox="1">
            <a:spLocks/>
          </p:cNvSpPr>
          <p:nvPr userDrawn="1"/>
        </p:nvSpPr>
        <p:spPr>
          <a:xfrm>
            <a:off x="228600" y="6613161"/>
            <a:ext cx="3200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Executive Office of Technology Services and Security</a:t>
            </a:r>
          </a:p>
        </p:txBody>
      </p:sp>
      <p:sp>
        <p:nvSpPr>
          <p:cNvPr id="16" name="Date Placeholder 3"/>
          <p:cNvSpPr txBox="1">
            <a:spLocks/>
          </p:cNvSpPr>
          <p:nvPr userDrawn="1"/>
        </p:nvSpPr>
        <p:spPr>
          <a:xfrm>
            <a:off x="3543300" y="6446002"/>
            <a:ext cx="2057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dirty="0">
                <a:solidFill>
                  <a:srgbClr val="000000"/>
                </a:solidFill>
              </a:rPr>
              <a:t>For Policy Development Purposes</a:t>
            </a:r>
          </a:p>
        </p:txBody>
      </p:sp>
      <p:sp>
        <p:nvSpPr>
          <p:cNvPr id="19" name="Date Placeholder 3"/>
          <p:cNvSpPr txBox="1">
            <a:spLocks/>
          </p:cNvSpPr>
          <p:nvPr userDrawn="1"/>
        </p:nvSpPr>
        <p:spPr>
          <a:xfrm>
            <a:off x="7086600" y="6435363"/>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800" dirty="0">
                <a:solidFill>
                  <a:srgbClr val="000000"/>
                </a:solidFill>
              </a:rPr>
              <a:t>Updated </a:t>
            </a:r>
            <a:fld id="{77336478-EF16-4DDD-8CCA-AF66E2F54745}" type="datetime4">
              <a:rPr lang="en-US" sz="800" smtClean="0">
                <a:solidFill>
                  <a:srgbClr val="000000"/>
                </a:solidFill>
              </a:rPr>
              <a:pPr/>
              <a:t>May 26, 2023</a:t>
            </a:fld>
            <a:endParaRPr lang="en-US" sz="800" dirty="0">
              <a:solidFill>
                <a:srgbClr val="000000"/>
              </a:solidFill>
            </a:endParaRPr>
          </a:p>
        </p:txBody>
      </p:sp>
      <p:sp>
        <p:nvSpPr>
          <p:cNvPr id="21" name="Date Placeholder 3"/>
          <p:cNvSpPr txBox="1">
            <a:spLocks/>
          </p:cNvSpPr>
          <p:nvPr userDrawn="1"/>
        </p:nvSpPr>
        <p:spPr>
          <a:xfrm>
            <a:off x="7086600" y="6613161"/>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389EAA8D-D2A6-4960-8FAA-D88D19FD7BD8}"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1468694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fontAlgn="auto">
              <a:spcBef>
                <a:spcPts val="0"/>
              </a:spcBef>
              <a:spcAft>
                <a:spcPts val="0"/>
              </a:spcAft>
            </a:pPr>
            <a:endParaRPr lang="en-US" dirty="0">
              <a:solidFill>
                <a:srgbClr val="141414">
                  <a:tint val="75000"/>
                </a:srgbClr>
              </a:solidFill>
              <a:latin typeface="Aria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pPr fontAlgn="auto">
              <a:spcBef>
                <a:spcPts val="0"/>
              </a:spcBef>
              <a:spcAft>
                <a:spcPts val="0"/>
              </a:spcAft>
            </a:pPr>
            <a:r>
              <a:rPr lang="en-US" dirty="0">
                <a:solidFill>
                  <a:srgbClr val="14558F"/>
                </a:solidFill>
              </a:rPr>
              <a:t>EOTSS  |  </a:t>
            </a:r>
            <a:fld id="{438E4305-7D25-894B-99D8-B239362B8F40}" type="slidenum">
              <a:rPr lang="en-US" smtClean="0">
                <a:solidFill>
                  <a:srgbClr val="14558F"/>
                </a:solidFill>
              </a:rPr>
              <a:pPr fontAlgn="auto">
                <a:spcBef>
                  <a:spcPts val="0"/>
                </a:spcBef>
                <a:spcAft>
                  <a:spcPts val="0"/>
                </a:spcAft>
              </a:pPr>
              <a:t>‹#›</a:t>
            </a:fld>
            <a:endParaRPr lang="en-US" dirty="0">
              <a:solidFill>
                <a:srgbClr val="14558F"/>
              </a:solidFill>
            </a:endParaRPr>
          </a:p>
        </p:txBody>
      </p:sp>
      <p:sp>
        <p:nvSpPr>
          <p:cNvPr id="15" name="Text Placeholder 14"/>
          <p:cNvSpPr>
            <a:spLocks noGrp="1"/>
          </p:cNvSpPr>
          <p:nvPr>
            <p:ph type="body" idx="1"/>
          </p:nvPr>
        </p:nvSpPr>
        <p:spPr>
          <a:xfrm>
            <a:off x="628650" y="1734693"/>
            <a:ext cx="7886700" cy="4351338"/>
          </a:xfrm>
          <a:prstGeom prst="rect">
            <a:avLst/>
          </a:prstGeom>
          <a:noFill/>
          <a:ln>
            <a:noFill/>
          </a:ln>
        </p:spPr>
        <p:style>
          <a:lnRef idx="2">
            <a:schemeClr val="accent1"/>
          </a:lnRef>
          <a:fillRef idx="1">
            <a:schemeClr val="lt1"/>
          </a:fillRef>
          <a:effectRef idx="0">
            <a:schemeClr val="accent1"/>
          </a:effectRef>
          <a:fontRef idx="none"/>
        </p:style>
        <p:txBody>
          <a:bodyPr vert="horz" lIns="91430" tIns="45716" rIns="91430"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5"/>
          <p:cNvSpPr>
            <a:spLocks noGrp="1"/>
          </p:cNvSpPr>
          <p:nvPr>
            <p:ph type="title"/>
          </p:nvPr>
        </p:nvSpPr>
        <p:spPr>
          <a:xfrm>
            <a:off x="624079" y="138493"/>
            <a:ext cx="7891272" cy="1325880"/>
          </a:xfrm>
          <a:prstGeom prst="rect">
            <a:avLst/>
          </a:prstGeom>
          <a:ln>
            <a:noFill/>
          </a:ln>
        </p:spPr>
        <p:txBody>
          <a:bodyPr vert="horz" lIns="91430" tIns="45716" rIns="91430" bIns="45716" rtlCol="0" anchor="ctr">
            <a:normAutofit/>
          </a:bodyPr>
          <a:lstStyle/>
          <a:p>
            <a:r>
              <a:rPr lang="en-US" dirty="0"/>
              <a:t>Click to edit Master title style</a:t>
            </a:r>
          </a:p>
        </p:txBody>
      </p:sp>
      <p:sp>
        <p:nvSpPr>
          <p:cNvPr id="2" name="Footer Placeholder 1"/>
          <p:cNvSpPr>
            <a:spLocks noGrp="1"/>
          </p:cNvSpPr>
          <p:nvPr>
            <p:ph type="ftr" sz="quarter" idx="3"/>
          </p:nvPr>
        </p:nvSpPr>
        <p:spPr>
          <a:xfrm>
            <a:off x="3028951" y="6356352"/>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141414">
                  <a:tint val="75000"/>
                </a:srgbClr>
              </a:solidFill>
              <a:latin typeface="Arial"/>
            </a:endParaRPr>
          </a:p>
        </p:txBody>
      </p:sp>
    </p:spTree>
    <p:extLst>
      <p:ext uri="{BB962C8B-B14F-4D97-AF65-F5344CB8AC3E}">
        <p14:creationId xmlns:p14="http://schemas.microsoft.com/office/powerpoint/2010/main" val="6975125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303"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576" indent="-228576" algn="l" defTabSz="914303"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727" indent="-228576" algn="l" defTabSz="914303"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2879" indent="-228576" algn="l" defTabSz="914303"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030" indent="-228576" algn="l" defTabSz="914303"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182" indent="-228576" algn="l" defTabSz="914303"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333"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85"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37"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8"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1363744"/>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8063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8"/>
            <a:ext cx="2340704"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FY19 H.1 Recommendations</a:t>
            </a:r>
          </a:p>
        </p:txBody>
      </p:sp>
      <p:sp>
        <p:nvSpPr>
          <p:cNvPr id="33" name="Date Placeholder 3"/>
          <p:cNvSpPr txBox="1">
            <a:spLocks/>
          </p:cNvSpPr>
          <p:nvPr userDrawn="1"/>
        </p:nvSpPr>
        <p:spPr>
          <a:xfrm>
            <a:off x="351696" y="6417232"/>
            <a:ext cx="3064502"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Housing and Economic Development</a:t>
            </a:r>
          </a:p>
        </p:txBody>
      </p:sp>
      <p:sp>
        <p:nvSpPr>
          <p:cNvPr id="40" name="Slide Number Placeholder 6"/>
          <p:cNvSpPr txBox="1">
            <a:spLocks/>
          </p:cNvSpPr>
          <p:nvPr userDrawn="1"/>
        </p:nvSpPr>
        <p:spPr>
          <a:xfrm>
            <a:off x="8149379" y="6543216"/>
            <a:ext cx="762001" cy="228600"/>
          </a:xfrm>
          <a:prstGeom prst="rect">
            <a:avLst/>
          </a:prstGeom>
        </p:spPr>
        <p:txBody>
          <a:bodyPr vert="horz" wrap="square" lIns="91430" tIns="45716" rIns="91430" bIns="45716"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lIns="91430" tIns="45716" rIns="91430"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499"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
        <p:nvSpPr>
          <p:cNvPr id="17" name="Footer Placeholder 3"/>
          <p:cNvSpPr txBox="1">
            <a:spLocks/>
          </p:cNvSpPr>
          <p:nvPr userDrawn="1"/>
        </p:nvSpPr>
        <p:spPr>
          <a:xfrm>
            <a:off x="7182466" y="6270478"/>
            <a:ext cx="1661002" cy="182747"/>
          </a:xfrm>
          <a:prstGeom prst="rect">
            <a:avLst/>
          </a:prstGeom>
        </p:spPr>
        <p:txBody>
          <a:bodyPr lIns="91430" tIns="45716" rIns="91430" bIns="45716"/>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January 22, 2018</a:t>
            </a:r>
          </a:p>
        </p:txBody>
      </p:sp>
    </p:spTree>
    <p:extLst>
      <p:ext uri="{BB962C8B-B14F-4D97-AF65-F5344CB8AC3E}">
        <p14:creationId xmlns:p14="http://schemas.microsoft.com/office/powerpoint/2010/main" val="28925229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40220767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6350000" imgH="6350000" progId="TCLayout.ActiveDocument.1">
                  <p:embed/>
                </p:oleObj>
              </mc:Choice>
              <mc:Fallback>
                <p:oleObj name="think-cell Slide" r:id="rId23" imgW="6350000" imgH="6350000" progId="TCLayout.ActiveDocument.1">
                  <p:embed/>
                  <p:pic>
                    <p:nvPicPr>
                      <p:cNvPr id="2" name="Object 1"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3"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8" y="6159555"/>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776" indent="-478776" defTabSz="912266">
                <a:tabLst>
                  <a:tab pos="490101" algn="l"/>
                  <a:tab pos="677732"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userDrawn="1">
            <p:custDataLst>
              <p:tags r:id="rId7"/>
            </p:custDataLst>
          </p:nvPr>
        </p:nvSpPr>
        <p:spPr bwMode="auto">
          <a:xfrm>
            <a:off x="5673782" y="6682165"/>
            <a:ext cx="338908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sz="1000" dirty="0">
                <a:solidFill>
                  <a:srgbClr val="000000"/>
                </a:solidFill>
                <a:latin typeface="Arial"/>
                <a:cs typeface="Arial" charset="0"/>
              </a:rPr>
              <a:t>Confidential – for policy development purposes only   |   </a:t>
            </a:r>
            <a:fld id="{1B845CE2-52C6-D640-906F-6FEE9CFEE2EC}" type="slidenum">
              <a:rPr lang="en-US" sz="1000" smtClean="0">
                <a:solidFill>
                  <a:srgbClr val="000000"/>
                </a:solidFill>
              </a:rPr>
              <a:pPr algn="r"/>
              <a:t>‹#›</a:t>
            </a:fld>
            <a:endParaRPr lang="en-US" sz="1000" dirty="0">
              <a:solidFill>
                <a:srgbClr val="000000"/>
              </a:solidFill>
            </a:endParaRPr>
          </a:p>
        </p:txBody>
      </p:sp>
      <p:grpSp>
        <p:nvGrpSpPr>
          <p:cNvPr id="25" name="LegendBoxes" hidden="1"/>
          <p:cNvGrpSpPr>
            <a:grpSpLocks/>
          </p:cNvGrpSpPr>
          <p:nvPr/>
        </p:nvGrpSpPr>
        <p:grpSpPr bwMode="auto">
          <a:xfrm>
            <a:off x="8136458" y="296421"/>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3"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6"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266">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8"/>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9"/>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0"/>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1"/>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2"/>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Tree>
    <p:extLst>
      <p:ext uri="{BB962C8B-B14F-4D97-AF65-F5344CB8AC3E}">
        <p14:creationId xmlns:p14="http://schemas.microsoft.com/office/powerpoint/2010/main" val="27694083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sldNum="0" hdr="0" ftr="0" dt="0"/>
  <p:txStyles>
    <p:titleStyle>
      <a:lvl1pPr algn="l" defTabSz="912266" rtl="0" eaLnBrk="1" fontAlgn="base" hangingPunct="1">
        <a:spcBef>
          <a:spcPct val="0"/>
        </a:spcBef>
        <a:spcAft>
          <a:spcPct val="0"/>
        </a:spcAft>
        <a:tabLst>
          <a:tab pos="274974" algn="l"/>
        </a:tabLst>
        <a:defRPr sz="1900" b="1" baseline="0">
          <a:solidFill>
            <a:schemeClr val="tx2"/>
          </a:solidFill>
          <a:latin typeface="+mj-lt"/>
          <a:ea typeface="+mj-ea"/>
          <a:cs typeface="+mj-cs"/>
        </a:defRPr>
      </a:lvl1pPr>
      <a:lvl2pPr algn="l" defTabSz="912266" rtl="0" eaLnBrk="1" fontAlgn="base" hangingPunct="1">
        <a:spcBef>
          <a:spcPct val="0"/>
        </a:spcBef>
        <a:spcAft>
          <a:spcPct val="0"/>
        </a:spcAft>
        <a:defRPr sz="1900" b="1">
          <a:solidFill>
            <a:schemeClr val="tx2"/>
          </a:solidFill>
          <a:latin typeface="Arial" charset="0"/>
        </a:defRPr>
      </a:lvl2pPr>
      <a:lvl3pPr algn="l" defTabSz="912266" rtl="0" eaLnBrk="1" fontAlgn="base" hangingPunct="1">
        <a:spcBef>
          <a:spcPct val="0"/>
        </a:spcBef>
        <a:spcAft>
          <a:spcPct val="0"/>
        </a:spcAft>
        <a:defRPr sz="1900" b="1">
          <a:solidFill>
            <a:schemeClr val="tx2"/>
          </a:solidFill>
          <a:latin typeface="Arial" charset="0"/>
        </a:defRPr>
      </a:lvl3pPr>
      <a:lvl4pPr algn="l" defTabSz="912266" rtl="0" eaLnBrk="1" fontAlgn="base" hangingPunct="1">
        <a:spcBef>
          <a:spcPct val="0"/>
        </a:spcBef>
        <a:spcAft>
          <a:spcPct val="0"/>
        </a:spcAft>
        <a:defRPr sz="1900" b="1">
          <a:solidFill>
            <a:schemeClr val="tx2"/>
          </a:solidFill>
          <a:latin typeface="Arial" charset="0"/>
        </a:defRPr>
      </a:lvl4pPr>
      <a:lvl5pPr algn="l" defTabSz="912266" rtl="0" eaLnBrk="1" fontAlgn="base" hangingPunct="1">
        <a:spcBef>
          <a:spcPct val="0"/>
        </a:spcBef>
        <a:spcAft>
          <a:spcPct val="0"/>
        </a:spcAft>
        <a:defRPr sz="1900" b="1">
          <a:solidFill>
            <a:schemeClr val="tx2"/>
          </a:solidFill>
          <a:latin typeface="Arial" charset="0"/>
        </a:defRPr>
      </a:lvl5pPr>
      <a:lvl6pPr marL="465831" algn="l" defTabSz="912266" rtl="0" eaLnBrk="1" fontAlgn="base" hangingPunct="1">
        <a:spcBef>
          <a:spcPct val="0"/>
        </a:spcBef>
        <a:spcAft>
          <a:spcPct val="0"/>
        </a:spcAft>
        <a:defRPr sz="1900" b="1">
          <a:solidFill>
            <a:schemeClr val="tx2"/>
          </a:solidFill>
          <a:latin typeface="Arial" charset="0"/>
        </a:defRPr>
      </a:lvl6pPr>
      <a:lvl7pPr marL="931680" algn="l" defTabSz="912266" rtl="0" eaLnBrk="1" fontAlgn="base" hangingPunct="1">
        <a:spcBef>
          <a:spcPct val="0"/>
        </a:spcBef>
        <a:spcAft>
          <a:spcPct val="0"/>
        </a:spcAft>
        <a:defRPr sz="1900" b="1">
          <a:solidFill>
            <a:schemeClr val="tx2"/>
          </a:solidFill>
          <a:latin typeface="Arial" charset="0"/>
        </a:defRPr>
      </a:lvl7pPr>
      <a:lvl8pPr marL="1397519" algn="l" defTabSz="912266" rtl="0" eaLnBrk="1" fontAlgn="base" hangingPunct="1">
        <a:spcBef>
          <a:spcPct val="0"/>
        </a:spcBef>
        <a:spcAft>
          <a:spcPct val="0"/>
        </a:spcAft>
        <a:defRPr sz="1900" b="1">
          <a:solidFill>
            <a:schemeClr val="tx2"/>
          </a:solidFill>
          <a:latin typeface="Arial" charset="0"/>
        </a:defRPr>
      </a:lvl8pPr>
      <a:lvl9pPr marL="1863352" algn="l" defTabSz="912266" rtl="0" eaLnBrk="1" fontAlgn="base" hangingPunct="1">
        <a:spcBef>
          <a:spcPct val="0"/>
        </a:spcBef>
        <a:spcAft>
          <a:spcPct val="0"/>
        </a:spcAft>
        <a:defRPr sz="1900" b="1">
          <a:solidFill>
            <a:schemeClr val="tx2"/>
          </a:solidFill>
          <a:latin typeface="Arial" charset="0"/>
        </a:defRPr>
      </a:lvl9pPr>
    </p:titleStyle>
    <p:bodyStyle>
      <a:lvl1pPr marL="0" indent="0" algn="l" defTabSz="91226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35" indent="-195718" algn="l" defTabSz="91226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31" indent="-266888"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5972" indent="-158516"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680" rtl="0" eaLnBrk="1" latinLnBrk="0" hangingPunct="1">
        <a:defRPr sz="1800" kern="1200">
          <a:solidFill>
            <a:schemeClr val="tx1"/>
          </a:solidFill>
          <a:latin typeface="+mn-lt"/>
          <a:ea typeface="+mn-ea"/>
          <a:cs typeface="+mn-cs"/>
        </a:defRPr>
      </a:lvl1pPr>
      <a:lvl2pPr marL="465831" algn="l" defTabSz="931680" rtl="0" eaLnBrk="1" latinLnBrk="0" hangingPunct="1">
        <a:defRPr sz="1800" kern="1200">
          <a:solidFill>
            <a:schemeClr val="tx1"/>
          </a:solidFill>
          <a:latin typeface="+mn-lt"/>
          <a:ea typeface="+mn-ea"/>
          <a:cs typeface="+mn-cs"/>
        </a:defRPr>
      </a:lvl2pPr>
      <a:lvl3pPr marL="931680" algn="l" defTabSz="931680" rtl="0" eaLnBrk="1" latinLnBrk="0" hangingPunct="1">
        <a:defRPr sz="1800" kern="1200">
          <a:solidFill>
            <a:schemeClr val="tx1"/>
          </a:solidFill>
          <a:latin typeface="+mn-lt"/>
          <a:ea typeface="+mn-ea"/>
          <a:cs typeface="+mn-cs"/>
        </a:defRPr>
      </a:lvl3pPr>
      <a:lvl4pPr marL="1397519" algn="l" defTabSz="931680" rtl="0" eaLnBrk="1" latinLnBrk="0" hangingPunct="1">
        <a:defRPr sz="1800" kern="1200">
          <a:solidFill>
            <a:schemeClr val="tx1"/>
          </a:solidFill>
          <a:latin typeface="+mn-lt"/>
          <a:ea typeface="+mn-ea"/>
          <a:cs typeface="+mn-cs"/>
        </a:defRPr>
      </a:lvl4pPr>
      <a:lvl5pPr marL="1863352" algn="l" defTabSz="931680" rtl="0" eaLnBrk="1" latinLnBrk="0" hangingPunct="1">
        <a:defRPr sz="1800" kern="1200">
          <a:solidFill>
            <a:schemeClr val="tx1"/>
          </a:solidFill>
          <a:latin typeface="+mn-lt"/>
          <a:ea typeface="+mn-ea"/>
          <a:cs typeface="+mn-cs"/>
        </a:defRPr>
      </a:lvl5pPr>
      <a:lvl6pPr marL="2329194" algn="l" defTabSz="931680" rtl="0" eaLnBrk="1" latinLnBrk="0" hangingPunct="1">
        <a:defRPr sz="1800" kern="1200">
          <a:solidFill>
            <a:schemeClr val="tx1"/>
          </a:solidFill>
          <a:latin typeface="+mn-lt"/>
          <a:ea typeface="+mn-ea"/>
          <a:cs typeface="+mn-cs"/>
        </a:defRPr>
      </a:lvl6pPr>
      <a:lvl7pPr marL="2795032" algn="l" defTabSz="931680" rtl="0" eaLnBrk="1" latinLnBrk="0" hangingPunct="1">
        <a:defRPr sz="1800" kern="1200">
          <a:solidFill>
            <a:schemeClr val="tx1"/>
          </a:solidFill>
          <a:latin typeface="+mn-lt"/>
          <a:ea typeface="+mn-ea"/>
          <a:cs typeface="+mn-cs"/>
        </a:defRPr>
      </a:lvl7pPr>
      <a:lvl8pPr marL="3260870" algn="l" defTabSz="931680" rtl="0" eaLnBrk="1" latinLnBrk="0" hangingPunct="1">
        <a:defRPr sz="1800" kern="1200">
          <a:solidFill>
            <a:schemeClr val="tx1"/>
          </a:solidFill>
          <a:latin typeface="+mn-lt"/>
          <a:ea typeface="+mn-ea"/>
          <a:cs typeface="+mn-cs"/>
        </a:defRPr>
      </a:lvl8pPr>
      <a:lvl9pPr marL="3726710" algn="l" defTabSz="9316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Date Placeholder 1"/>
          <p:cNvSpPr>
            <a:spLocks noGrp="1"/>
          </p:cNvSpPr>
          <p:nvPr>
            <p:ph type="dt" sz="half" idx="2"/>
          </p:nvPr>
        </p:nvSpPr>
        <p:spPr>
          <a:xfrm>
            <a:off x="7201100" y="6269581"/>
            <a:ext cx="1673352" cy="155448"/>
          </a:xfrm>
          <a:prstGeom prst="rect">
            <a:avLst/>
          </a:prstGeom>
        </p:spPr>
        <p:txBody>
          <a:bodyPr lIns="91430" tIns="45716" rIns="91430" bIns="45716"/>
          <a:lstStyle>
            <a:lvl1pPr algn="r">
              <a:defRPr sz="800"/>
            </a:lvl1pPr>
          </a:lstStyle>
          <a:p>
            <a:endParaRPr lang="en-US" dirty="0">
              <a:solidFill>
                <a:srgbClr val="000000"/>
              </a:solidFill>
            </a:endParaRPr>
          </a:p>
        </p:txBody>
      </p:sp>
      <p:cxnSp>
        <p:nvCxnSpPr>
          <p:cNvPr id="27" name="Straight Connector 26"/>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1363744"/>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8063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8"/>
            <a:ext cx="2340704"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House 1 Recommendation for Education</a:t>
            </a:r>
          </a:p>
        </p:txBody>
      </p:sp>
      <p:sp>
        <p:nvSpPr>
          <p:cNvPr id="33" name="Date Placeholder 3"/>
          <p:cNvSpPr txBox="1">
            <a:spLocks/>
          </p:cNvSpPr>
          <p:nvPr userDrawn="1"/>
        </p:nvSpPr>
        <p:spPr>
          <a:xfrm>
            <a:off x="351696" y="6417232"/>
            <a:ext cx="3064502"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A&amp;F</a:t>
            </a:r>
          </a:p>
        </p:txBody>
      </p:sp>
      <p:sp>
        <p:nvSpPr>
          <p:cNvPr id="40" name="Slide Number Placeholder 6"/>
          <p:cNvSpPr txBox="1">
            <a:spLocks/>
          </p:cNvSpPr>
          <p:nvPr userDrawn="1"/>
        </p:nvSpPr>
        <p:spPr>
          <a:xfrm>
            <a:off x="8149379" y="6543216"/>
            <a:ext cx="762001" cy="228600"/>
          </a:xfrm>
          <a:prstGeom prst="rect">
            <a:avLst/>
          </a:prstGeom>
        </p:spPr>
        <p:txBody>
          <a:bodyPr vert="horz" wrap="square" lIns="91430" tIns="45716" rIns="91430" bIns="45716"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lIns="91430" tIns="45716" rIns="91430"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499"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
        <p:nvSpPr>
          <p:cNvPr id="17" name="Footer Placeholder 3"/>
          <p:cNvSpPr txBox="1">
            <a:spLocks/>
          </p:cNvSpPr>
          <p:nvPr userDrawn="1"/>
        </p:nvSpPr>
        <p:spPr>
          <a:xfrm>
            <a:off x="7531344" y="6270478"/>
            <a:ext cx="821267" cy="151834"/>
          </a:xfrm>
          <a:prstGeom prst="rect">
            <a:avLst/>
          </a:prstGeom>
        </p:spPr>
        <p:txBody>
          <a:bodyPr lIns="91430" tIns="45716" rIns="91430" bIns="45716"/>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a:t>
            </a:r>
          </a:p>
        </p:txBody>
      </p:sp>
    </p:spTree>
    <p:extLst>
      <p:ext uri="{BB962C8B-B14F-4D97-AF65-F5344CB8AC3E}">
        <p14:creationId xmlns:p14="http://schemas.microsoft.com/office/powerpoint/2010/main" val="6571687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2"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7" y="6159554"/>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5524020" y="6651743"/>
            <a:ext cx="297853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dirty="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8608479" y="6623606"/>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dirty="0">
                <a:solidFill>
                  <a:srgbClr val="000000"/>
                </a:solidFill>
                <a:latin typeface="Arial"/>
              </a:rPr>
              <a:t>|</a:t>
            </a:r>
          </a:p>
        </p:txBody>
      </p:sp>
      <p:grpSp>
        <p:nvGrpSpPr>
          <p:cNvPr id="25" name="LegendBoxes" hidden="1"/>
          <p:cNvGrpSpPr>
            <a:grpSpLocks/>
          </p:cNvGrpSpPr>
          <p:nvPr/>
        </p:nvGrpSpPr>
        <p:grpSpPr bwMode="auto">
          <a:xfrm>
            <a:off x="8136458" y="296420"/>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2"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5"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7" y="296408"/>
            <a:ext cx="847347" cy="1333054"/>
            <a:chOff x="6655594" y="273840"/>
            <a:chExt cx="830430"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8808143" y="6651743"/>
            <a:ext cx="160294"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0904473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sldNum="0" hdr="0" ftr="0" dt="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2"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7" y="6159554"/>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5524020" y="6651743"/>
            <a:ext cx="297853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dirty="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8608479" y="6623606"/>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dirty="0">
                <a:solidFill>
                  <a:srgbClr val="000000"/>
                </a:solidFill>
                <a:latin typeface="Arial"/>
              </a:rPr>
              <a:t>|</a:t>
            </a:r>
          </a:p>
        </p:txBody>
      </p:sp>
      <p:grpSp>
        <p:nvGrpSpPr>
          <p:cNvPr id="25" name="LegendBoxes" hidden="1"/>
          <p:cNvGrpSpPr>
            <a:grpSpLocks/>
          </p:cNvGrpSpPr>
          <p:nvPr/>
        </p:nvGrpSpPr>
        <p:grpSpPr bwMode="auto">
          <a:xfrm>
            <a:off x="8136458" y="296420"/>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2"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5"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7" y="296408"/>
            <a:ext cx="847347" cy="1333054"/>
            <a:chOff x="6655594" y="273840"/>
            <a:chExt cx="830430"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8808143" y="6651743"/>
            <a:ext cx="160294"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4787196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ommonwealth of massachusetts seal">
            <a:extLst>
              <a:ext uri="{FF2B5EF4-FFF2-40B4-BE49-F238E27FC236}">
                <a16:creationId xmlns:a16="http://schemas.microsoft.com/office/drawing/2014/main" id="{E89F6C5F-D09A-4AC8-BC05-8968C23593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16" name="TextBox 15">
            <a:extLst>
              <a:ext uri="{FF2B5EF4-FFF2-40B4-BE49-F238E27FC236}">
                <a16:creationId xmlns:a16="http://schemas.microsoft.com/office/drawing/2014/main" id="{FBBBA088-4448-4AAA-80A7-048948D2F12C}"/>
              </a:ext>
            </a:extLst>
          </p:cNvPr>
          <p:cNvSpPr txBox="1"/>
          <p:nvPr/>
        </p:nvSpPr>
        <p:spPr>
          <a:xfrm>
            <a:off x="2273300" y="6311834"/>
            <a:ext cx="4902200" cy="275153"/>
          </a:xfrm>
          <a:prstGeom prst="rect">
            <a:avLst/>
          </a:prstGeom>
          <a:noFill/>
        </p:spPr>
        <p:txBody>
          <a:bodyPr wrap="square" lIns="89611" tIns="44806" rIns="89611" bIns="44806" rtlCol="0" anchor="t">
            <a:spAutoFit/>
          </a:bodyPr>
          <a:lstStyle/>
          <a:p>
            <a:pPr marL="127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27387E"/>
                </a:solidFill>
                <a:latin typeface="Bahnschrift"/>
                <a:ea typeface="ＭＳ Ｐゴシック"/>
                <a:cs typeface="Calibri"/>
              </a:rPr>
              <a:t>May 2023</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pic>
        <p:nvPicPr>
          <p:cNvPr id="4" name="Picture 3">
            <a:extLst>
              <a:ext uri="{FF2B5EF4-FFF2-40B4-BE49-F238E27FC236}">
                <a16:creationId xmlns:a16="http://schemas.microsoft.com/office/drawing/2014/main" id="{1011040E-2175-45F1-B9C9-C4BA845A3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137" y="1130158"/>
            <a:ext cx="4564477" cy="3215812"/>
          </a:xfrm>
          <a:prstGeom prst="rect">
            <a:avLst/>
          </a:prstGeom>
        </p:spPr>
      </p:pic>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1212675" y="4910902"/>
            <a:ext cx="7178417" cy="978729"/>
          </a:xfrm>
        </p:spPr>
        <p:txBody>
          <a:bodyPr/>
          <a:lstStyle/>
          <a:p>
            <a:pPr algn="ctr"/>
            <a:r>
              <a:rPr lang="en-US" sz="3200" dirty="0">
                <a:solidFill>
                  <a:srgbClr val="27387E"/>
                </a:solidFill>
                <a:latin typeface="Bahnschrift" panose="020B0502040204020203" pitchFamily="34" charset="0"/>
              </a:rPr>
              <a:t>Next Steps: Supporting Older Caregivers</a:t>
            </a:r>
          </a:p>
        </p:txBody>
      </p:sp>
    </p:spTree>
    <p:extLst>
      <p:ext uri="{BB962C8B-B14F-4D97-AF65-F5344CB8AC3E}">
        <p14:creationId xmlns:p14="http://schemas.microsoft.com/office/powerpoint/2010/main" val="353634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758" y="72519"/>
            <a:ext cx="7861208" cy="658505"/>
          </a:xfrm>
        </p:spPr>
        <p:txBody>
          <a:bodyPr>
            <a:normAutofit/>
          </a:bodyPr>
          <a:lstStyle/>
          <a:p>
            <a:r>
              <a:rPr lang="en-US" sz="3000" dirty="0">
                <a:solidFill>
                  <a:schemeClr val="accent1">
                    <a:lumMod val="75000"/>
                  </a:schemeClr>
                </a:solidFill>
                <a:latin typeface="Arial" panose="020B0604020202020204" pitchFamily="34" charset="0"/>
                <a:cs typeface="Arial" panose="020B0604020202020204" pitchFamily="34" charset="0"/>
              </a:rPr>
              <a:t>Family &amp; Autism Support Centers</a:t>
            </a:r>
          </a:p>
        </p:txBody>
      </p:sp>
      <p:graphicFrame>
        <p:nvGraphicFramePr>
          <p:cNvPr id="8" name="Diagram 7"/>
          <p:cNvGraphicFramePr/>
          <p:nvPr>
            <p:extLst>
              <p:ext uri="{D42A27DB-BD31-4B8C-83A1-F6EECF244321}">
                <p14:modId xmlns:p14="http://schemas.microsoft.com/office/powerpoint/2010/main" val="3121732614"/>
              </p:ext>
            </p:extLst>
          </p:nvPr>
        </p:nvGraphicFramePr>
        <p:xfrm>
          <a:off x="156411" y="2404784"/>
          <a:ext cx="8636160" cy="392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6411" y="1204455"/>
            <a:ext cx="8636160" cy="1200329"/>
          </a:xfrm>
          <a:prstGeom prst="rect">
            <a:avLst/>
          </a:prstGeom>
          <a:noFill/>
        </p:spPr>
        <p:txBody>
          <a:bodyPr wrap="square" rtlCol="0">
            <a:spAutoFit/>
          </a:bodyPr>
          <a:lstStyle/>
          <a:p>
            <a:pPr algn="ctr" defTabSz="342900" fontAlgn="auto">
              <a:spcBef>
                <a:spcPts val="0"/>
              </a:spcBef>
              <a:spcAft>
                <a:spcPts val="0"/>
              </a:spcAft>
              <a:defRPr/>
            </a:pPr>
            <a:r>
              <a:rPr lang="en-US" sz="2000" dirty="0">
                <a:solidFill>
                  <a:srgbClr val="000000"/>
                </a:solidFill>
                <a:latin typeface="Arial" panose="020B0604020202020204" pitchFamily="34" charset="0"/>
                <a:cs typeface="Arial" panose="020B0604020202020204" pitchFamily="34" charset="0"/>
              </a:rPr>
              <a:t>DDS funds Family &amp; Autism Support Centers, which help to inform, connect and support families with children or adults as long as they live together. Families may use </a:t>
            </a:r>
            <a:r>
              <a:rPr lang="en-US" sz="2000" i="1" dirty="0">
                <a:solidFill>
                  <a:srgbClr val="000000"/>
                </a:solidFill>
                <a:latin typeface="Arial" panose="020B0604020202020204" pitchFamily="34" charset="0"/>
                <a:cs typeface="Arial" panose="020B0604020202020204" pitchFamily="34" charset="0"/>
              </a:rPr>
              <a:t>both</a:t>
            </a:r>
            <a:r>
              <a:rPr lang="en-US" sz="2000" dirty="0">
                <a:solidFill>
                  <a:srgbClr val="000000"/>
                </a:solidFill>
                <a:latin typeface="Arial" panose="020B0604020202020204" pitchFamily="34" charset="0"/>
                <a:cs typeface="Arial" panose="020B0604020202020204" pitchFamily="34" charset="0"/>
              </a:rPr>
              <a:t> their Family and Autism Support Centers. </a:t>
            </a:r>
          </a:p>
          <a:p>
            <a:pPr algn="ctr" defTabSz="342900" fontAlgn="auto">
              <a:spcBef>
                <a:spcPts val="0"/>
              </a:spcBef>
              <a:spcAft>
                <a:spcPts val="0"/>
              </a:spcAft>
              <a:defRPr/>
            </a:pPr>
            <a:endParaRPr lang="en-US"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89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ommonwealth of massachusetts seal">
            <a:extLst>
              <a:ext uri="{FF2B5EF4-FFF2-40B4-BE49-F238E27FC236}">
                <a16:creationId xmlns:a16="http://schemas.microsoft.com/office/drawing/2014/main" id="{E89F6C5F-D09A-4AC8-BC05-8968C23593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457199" y="3245822"/>
            <a:ext cx="8309295" cy="646331"/>
          </a:xfrm>
          <a:ln>
            <a:solidFill>
              <a:schemeClr val="accent4"/>
            </a:solidFill>
          </a:ln>
        </p:spPr>
        <p:txBody>
          <a:bodyPr/>
          <a:lstStyle/>
          <a:p>
            <a:pPr algn="ctr"/>
            <a:r>
              <a:rPr lang="en-US" sz="4000" b="1" cap="small" dirty="0">
                <a:solidFill>
                  <a:srgbClr val="27387E"/>
                </a:solidFill>
                <a:latin typeface="Bahnschrift" panose="020B0502040204020203" pitchFamily="34" charset="0"/>
              </a:rPr>
              <a:t>Thank you !</a:t>
            </a:r>
            <a:endParaRPr lang="en-US" sz="4000" cap="small" dirty="0">
              <a:solidFill>
                <a:srgbClr val="27387E"/>
              </a:solidFill>
              <a:latin typeface="Bahnschrift" panose="020B0502040204020203" pitchFamily="34" charset="0"/>
            </a:endParaRPr>
          </a:p>
        </p:txBody>
      </p:sp>
    </p:spTree>
    <p:extLst>
      <p:ext uri="{BB962C8B-B14F-4D97-AF65-F5344CB8AC3E}">
        <p14:creationId xmlns:p14="http://schemas.microsoft.com/office/powerpoint/2010/main" val="85150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ommonwealth of massachusetts seal">
            <a:extLst>
              <a:ext uri="{FF2B5EF4-FFF2-40B4-BE49-F238E27FC236}">
                <a16:creationId xmlns:a16="http://schemas.microsoft.com/office/drawing/2014/main" id="{E89F6C5F-D09A-4AC8-BC05-8968C23593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457199" y="-704944"/>
            <a:ext cx="8309295" cy="6961906"/>
          </a:xfrm>
          <a:ln>
            <a:solidFill>
              <a:schemeClr val="accent4"/>
            </a:solidFill>
          </a:ln>
        </p:spPr>
        <p:txBody>
          <a:bodyPr/>
          <a:lstStyle/>
          <a:p>
            <a:pPr algn="ctr"/>
            <a:br>
              <a:rPr lang="en-US" altLang="en-US" sz="4000" dirty="0"/>
            </a:br>
            <a:br>
              <a:rPr lang="en-US" altLang="en-US" sz="4000" dirty="0"/>
            </a:br>
            <a:br>
              <a:rPr lang="en-US" altLang="en-US" sz="4000" dirty="0"/>
            </a:br>
            <a:br>
              <a:rPr lang="en-US" altLang="en-US" sz="4000" dirty="0"/>
            </a:br>
            <a:r>
              <a:rPr lang="en-US" altLang="en-US" sz="4000" dirty="0">
                <a:latin typeface="Calibri" panose="020F0502020204030204" pitchFamily="34" charset="0"/>
                <a:cs typeface="Calibri" panose="020F0502020204030204" pitchFamily="34" charset="0"/>
              </a:rPr>
              <a:t>Mission of DDS</a:t>
            </a:r>
            <a:br>
              <a:rPr lang="en-US" altLang="en-US" sz="4000" dirty="0"/>
            </a:br>
            <a:br>
              <a:rPr lang="en-US" altLang="en-US" sz="4000" dirty="0"/>
            </a:br>
            <a:r>
              <a:rPr lang="en-US" altLang="en-US" sz="3200" dirty="0">
                <a:latin typeface="Calibri" panose="020F0502020204030204" pitchFamily="34" charset="0"/>
                <a:cs typeface="Calibri" panose="020F0502020204030204" pitchFamily="34" charset="0"/>
              </a:rPr>
              <a:t>The Department is dedicated to creating, in partnership with others, innovative and genuine opportunities for individuals with intellectual and developmental disabilities including Autism Spectrum Disorders to participate fully and meaningfully in, and contribute to, their communities as valued members.</a:t>
            </a:r>
            <a:br>
              <a:rPr lang="en-US" altLang="en-US" sz="3200" dirty="0">
                <a:latin typeface="Calibri" panose="020F0502020204030204" pitchFamily="34" charset="0"/>
                <a:cs typeface="Calibri" panose="020F0502020204030204" pitchFamily="34" charset="0"/>
              </a:rPr>
            </a:br>
            <a:endParaRPr lang="en-US" sz="3200" cap="small" dirty="0">
              <a:solidFill>
                <a:srgbClr val="27387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622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AA246-9E4A-F241-9EBA-F8C23468DAA1}"/>
              </a:ext>
            </a:extLst>
          </p:cNvPr>
          <p:cNvSpPr txBox="1"/>
          <p:nvPr/>
        </p:nvSpPr>
        <p:spPr>
          <a:xfrm>
            <a:off x="828676" y="1535085"/>
            <a:ext cx="7836693" cy="3699603"/>
          </a:xfrm>
          <a:prstGeom prst="rect">
            <a:avLst/>
          </a:prstGeom>
          <a:solidFill>
            <a:srgbClr val="368555"/>
          </a:solidFill>
        </p:spPr>
        <p:txBody>
          <a:bodyPr wrap="square" rtlCol="0">
            <a:spAutoFit/>
          </a:bodyPr>
          <a:lstStyle/>
          <a:p>
            <a:pPr algn="ctr"/>
            <a:r>
              <a:rPr lang="en-US" sz="1841" dirty="0">
                <a:solidFill>
                  <a:schemeClr val="bg1"/>
                </a:solidFill>
              </a:rPr>
              <a:t>	</a:t>
            </a:r>
            <a:r>
              <a:rPr lang="en-US" sz="2250" dirty="0">
                <a:solidFill>
                  <a:schemeClr val="bg1"/>
                </a:solidFill>
              </a:rPr>
              <a:t>DDS Operations Unit</a:t>
            </a:r>
            <a:endParaRPr lang="en-US" sz="1841" dirty="0">
              <a:solidFill>
                <a:schemeClr val="bg1"/>
              </a:solidFill>
            </a:endParaRPr>
          </a:p>
          <a:p>
            <a:pPr algn="ctr"/>
            <a:r>
              <a:rPr lang="en-US" sz="2250" dirty="0">
                <a:solidFill>
                  <a:schemeClr val="bg1"/>
                </a:solidFill>
              </a:rPr>
              <a:t>Vision Themes</a:t>
            </a:r>
          </a:p>
          <a:p>
            <a:pPr marL="385590" indent="-142060">
              <a:buFont typeface="Arial" panose="020B0604020202020204" pitchFamily="34" charset="0"/>
              <a:buChar char="•"/>
            </a:pPr>
            <a:r>
              <a:rPr lang="en-US" sz="1425" dirty="0">
                <a:solidFill>
                  <a:schemeClr val="bg1"/>
                </a:solidFill>
              </a:rPr>
              <a:t>All about person-centered and family-oriented practices.</a:t>
            </a:r>
          </a:p>
          <a:p>
            <a:pPr marL="385590" indent="-142060">
              <a:buFont typeface="Arial" panose="020B0604020202020204" pitchFamily="34" charset="0"/>
              <a:buChar char="•"/>
            </a:pPr>
            <a:r>
              <a:rPr lang="en-US" sz="1425" dirty="0">
                <a:solidFill>
                  <a:schemeClr val="bg1"/>
                </a:solidFill>
              </a:rPr>
              <a:t>Ensure that services and resources are flexible, cost effective, allocated according to a standard of fairness and equity, and provided in the most culturally competent way.</a:t>
            </a:r>
          </a:p>
          <a:p>
            <a:pPr marL="385590" indent="-142060">
              <a:buFont typeface="Arial" panose="020B0604020202020204" pitchFamily="34" charset="0"/>
              <a:buChar char="•"/>
            </a:pPr>
            <a:r>
              <a:rPr lang="en-US" sz="1425" dirty="0">
                <a:solidFill>
                  <a:schemeClr val="bg1"/>
                </a:solidFill>
              </a:rPr>
              <a:t>Make available to the public clear, concise information in all formats (accessible).</a:t>
            </a:r>
          </a:p>
          <a:p>
            <a:pPr marL="385590" indent="-142060">
              <a:buFont typeface="Arial" panose="020B0604020202020204" pitchFamily="34" charset="0"/>
              <a:buChar char="•"/>
            </a:pPr>
            <a:r>
              <a:rPr lang="en-US" sz="1425" dirty="0">
                <a:solidFill>
                  <a:schemeClr val="bg1"/>
                </a:solidFill>
              </a:rPr>
              <a:t>Ensure that access to information about services is user friendly.</a:t>
            </a:r>
          </a:p>
          <a:p>
            <a:pPr marL="385590" indent="-142060">
              <a:buFont typeface="Arial" panose="020B0604020202020204" pitchFamily="34" charset="0"/>
              <a:buChar char="•"/>
            </a:pPr>
            <a:r>
              <a:rPr lang="en-US" sz="1425" dirty="0">
                <a:solidFill>
                  <a:schemeClr val="bg1"/>
                </a:solidFill>
              </a:rPr>
              <a:t>Provide flexible supports that are built around people’s dreams, aspirations &amp; the potential for reciprocal relationships. </a:t>
            </a:r>
          </a:p>
          <a:p>
            <a:pPr marL="385590" indent="-142060">
              <a:buFont typeface="Arial" panose="020B0604020202020204" pitchFamily="34" charset="0"/>
              <a:buChar char="•"/>
            </a:pPr>
            <a:r>
              <a:rPr lang="en-US" sz="1425" dirty="0">
                <a:solidFill>
                  <a:schemeClr val="bg1"/>
                </a:solidFill>
              </a:rPr>
              <a:t>Collaborate with internal and external stakeholders, individuals, families, provider agencies.</a:t>
            </a:r>
          </a:p>
          <a:p>
            <a:pPr marL="385590" indent="-142060">
              <a:buFont typeface="Arial" panose="020B0604020202020204" pitchFamily="34" charset="0"/>
              <a:buChar char="•"/>
            </a:pPr>
            <a:r>
              <a:rPr lang="en-US" sz="1425" dirty="0">
                <a:solidFill>
                  <a:schemeClr val="bg1"/>
                </a:solidFill>
              </a:rPr>
              <a:t>Serve as a strategic resource.</a:t>
            </a:r>
          </a:p>
          <a:p>
            <a:pPr marL="385590" indent="-142060">
              <a:buFont typeface="Arial" panose="020B0604020202020204" pitchFamily="34" charset="0"/>
              <a:buChar char="•"/>
            </a:pPr>
            <a:r>
              <a:rPr lang="en-US" sz="1425" dirty="0">
                <a:solidFill>
                  <a:schemeClr val="bg1"/>
                </a:solidFill>
              </a:rPr>
              <a:t>Use innovation and engagement to develop person-centric policy and language.</a:t>
            </a:r>
          </a:p>
          <a:p>
            <a:pPr marL="385590" indent="-142060">
              <a:buFont typeface="Arial" panose="020B0604020202020204" pitchFamily="34" charset="0"/>
              <a:buChar char="•"/>
            </a:pPr>
            <a:r>
              <a:rPr lang="en-US" sz="1425" dirty="0">
                <a:solidFill>
                  <a:schemeClr val="bg1"/>
                </a:solidFill>
              </a:rPr>
              <a:t>Use both process &amp; outcome level data to influence policy decisions.</a:t>
            </a:r>
          </a:p>
          <a:p>
            <a:endParaRPr lang="en-US" sz="1841" dirty="0">
              <a:solidFill>
                <a:schemeClr val="bg1"/>
              </a:solidFill>
            </a:endParaRPr>
          </a:p>
        </p:txBody>
      </p:sp>
      <p:sp>
        <p:nvSpPr>
          <p:cNvPr id="3" name="TextBox 2">
            <a:extLst>
              <a:ext uri="{FF2B5EF4-FFF2-40B4-BE49-F238E27FC236}">
                <a16:creationId xmlns:a16="http://schemas.microsoft.com/office/drawing/2014/main" id="{A0088FAE-F2C1-4E49-BDA3-0977B5CBAAFA}"/>
              </a:ext>
            </a:extLst>
          </p:cNvPr>
          <p:cNvSpPr txBox="1"/>
          <p:nvPr/>
        </p:nvSpPr>
        <p:spPr>
          <a:xfrm>
            <a:off x="2584738" y="5137918"/>
            <a:ext cx="3974523" cy="658835"/>
          </a:xfrm>
          <a:prstGeom prst="rect">
            <a:avLst/>
          </a:prstGeom>
          <a:solidFill>
            <a:srgbClr val="14558F"/>
          </a:solidFill>
        </p:spPr>
        <p:txBody>
          <a:bodyPr wrap="square" rtlCol="0">
            <a:spAutoFit/>
          </a:bodyPr>
          <a:lstStyle/>
          <a:p>
            <a:r>
              <a:rPr lang="en-US" sz="1227" i="1" dirty="0">
                <a:solidFill>
                  <a:schemeClr val="bg1"/>
                </a:solidFill>
              </a:rPr>
              <a:t>We believe all people have the right to live, love, work, play and pursue their own life aspirations in their community. </a:t>
            </a:r>
            <a:endParaRPr lang="en-US" sz="920" dirty="0"/>
          </a:p>
        </p:txBody>
      </p:sp>
      <p:sp>
        <p:nvSpPr>
          <p:cNvPr id="5" name="Slide Number Placeholder 4">
            <a:extLst>
              <a:ext uri="{FF2B5EF4-FFF2-40B4-BE49-F238E27FC236}">
                <a16:creationId xmlns:a16="http://schemas.microsoft.com/office/drawing/2014/main" id="{DED196C6-631B-E149-BE43-51D773F513F2}"/>
              </a:ext>
            </a:extLst>
          </p:cNvPr>
          <p:cNvSpPr>
            <a:spLocks noGrp="1"/>
          </p:cNvSpPr>
          <p:nvPr>
            <p:ph type="sldNum" sz="quarter" idx="12"/>
          </p:nvPr>
        </p:nvSpPr>
        <p:spPr/>
        <p:txBody>
          <a:bodyPr/>
          <a:lstStyle/>
          <a:p>
            <a:fld id="{8A1AEFEB-CECA-9F4E-AD1D-43D42C396956}" type="slidenum">
              <a:rPr lang="en-US" smtClean="0"/>
              <a:t>3</a:t>
            </a:fld>
            <a:endParaRPr lang="en-US" dirty="0"/>
          </a:p>
        </p:txBody>
      </p:sp>
      <p:pic>
        <p:nvPicPr>
          <p:cNvPr id="8" name="Picture 7">
            <a:extLst>
              <a:ext uri="{FF2B5EF4-FFF2-40B4-BE49-F238E27FC236}">
                <a16:creationId xmlns:a16="http://schemas.microsoft.com/office/drawing/2014/main" id="{B2A06C6A-230C-BC49-811D-AA9A17ECF9ED}"/>
              </a:ext>
            </a:extLst>
          </p:cNvPr>
          <p:cNvPicPr>
            <a:picLocks noChangeAspect="1"/>
          </p:cNvPicPr>
          <p:nvPr/>
        </p:nvPicPr>
        <p:blipFill>
          <a:blip r:embed="rId3">
            <a:alphaModFix amt="31000"/>
          </a:blip>
          <a:stretch>
            <a:fillRect/>
          </a:stretch>
        </p:blipFill>
        <p:spPr>
          <a:xfrm>
            <a:off x="2991865" y="1010605"/>
            <a:ext cx="3160271" cy="426872"/>
          </a:xfrm>
          <a:prstGeom prst="rect">
            <a:avLst/>
          </a:prstGeom>
        </p:spPr>
      </p:pic>
    </p:spTree>
    <p:extLst>
      <p:ext uri="{BB962C8B-B14F-4D97-AF65-F5344CB8AC3E}">
        <p14:creationId xmlns:p14="http://schemas.microsoft.com/office/powerpoint/2010/main" val="65812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ommonwealth of massachusetts seal">
            <a:extLst>
              <a:ext uri="{FF2B5EF4-FFF2-40B4-BE49-F238E27FC236}">
                <a16:creationId xmlns:a16="http://schemas.microsoft.com/office/drawing/2014/main" id="{E89F6C5F-D09A-4AC8-BC05-8968C23593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16" name="TextBox 15">
            <a:extLst>
              <a:ext uri="{FF2B5EF4-FFF2-40B4-BE49-F238E27FC236}">
                <a16:creationId xmlns:a16="http://schemas.microsoft.com/office/drawing/2014/main" id="{FBBBA088-4448-4AAA-80A7-048948D2F12C}"/>
              </a:ext>
            </a:extLst>
          </p:cNvPr>
          <p:cNvSpPr txBox="1"/>
          <p:nvPr/>
        </p:nvSpPr>
        <p:spPr>
          <a:xfrm>
            <a:off x="2120900" y="6246520"/>
            <a:ext cx="4902200" cy="275153"/>
          </a:xfrm>
          <a:prstGeom prst="rect">
            <a:avLst/>
          </a:prstGeom>
          <a:noFill/>
        </p:spPr>
        <p:txBody>
          <a:bodyPr wrap="square" lIns="89611" tIns="44806" rIns="89611" bIns="44806" rtlCol="0" anchor="t">
            <a:spAutoFit/>
          </a:bodyPr>
          <a:lstStyle/>
          <a:p>
            <a:pPr marL="127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27387E"/>
                </a:solidFill>
                <a:latin typeface="Bahnschrift"/>
                <a:ea typeface="ＭＳ Ｐゴシック"/>
                <a:cs typeface="Calibri"/>
              </a:rPr>
              <a:t>March 16, 2023</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pic>
        <p:nvPicPr>
          <p:cNvPr id="4" name="Picture 3">
            <a:extLst>
              <a:ext uri="{FF2B5EF4-FFF2-40B4-BE49-F238E27FC236}">
                <a16:creationId xmlns:a16="http://schemas.microsoft.com/office/drawing/2014/main" id="{1011040E-2175-45F1-B9C9-C4BA845A3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14" y="336328"/>
            <a:ext cx="4047100" cy="3706079"/>
          </a:xfrm>
          <a:prstGeom prst="rect">
            <a:avLst/>
          </a:prstGeom>
        </p:spPr>
      </p:pic>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1212675" y="3892154"/>
            <a:ext cx="7178417" cy="1846659"/>
          </a:xfrm>
        </p:spPr>
        <p:txBody>
          <a:bodyPr/>
          <a:lstStyle/>
          <a:p>
            <a:r>
              <a:rPr lang="en-US" sz="3200" b="1" dirty="0">
                <a:solidFill>
                  <a:srgbClr val="27387E"/>
                </a:solidFill>
                <a:latin typeface="Calibri" panose="020F0502020204030204" pitchFamily="34" charset="0"/>
                <a:cs typeface="Calibri" panose="020F0502020204030204" pitchFamily="34" charset="0"/>
              </a:rPr>
              <a:t>Needs Assessment Summary</a:t>
            </a:r>
            <a:br>
              <a:rPr lang="en-US" sz="3200" b="1" dirty="0">
                <a:solidFill>
                  <a:srgbClr val="27387E"/>
                </a:solidFill>
                <a:latin typeface="Calibri" panose="020F0502020204030204" pitchFamily="34" charset="0"/>
                <a:cs typeface="Calibri" panose="020F0502020204030204" pitchFamily="34" charset="0"/>
              </a:rPr>
            </a:br>
            <a:r>
              <a:rPr lang="en-US" sz="3200" b="1" dirty="0">
                <a:solidFill>
                  <a:srgbClr val="27387E"/>
                </a:solidFill>
                <a:latin typeface="Calibri" panose="020F0502020204030204" pitchFamily="34" charset="0"/>
                <a:cs typeface="Calibri" panose="020F0502020204030204" pitchFamily="34" charset="0"/>
              </a:rPr>
              <a:t>Meeting the Needs of Older Caregivers for People with I/DD</a:t>
            </a:r>
            <a:br>
              <a:rPr lang="en-US" sz="3200" b="1" dirty="0">
                <a:solidFill>
                  <a:srgbClr val="27387E"/>
                </a:solidFill>
                <a:latin typeface="Calibri" panose="020F0502020204030204" pitchFamily="34" charset="0"/>
                <a:cs typeface="Calibri" panose="020F0502020204030204" pitchFamily="34" charset="0"/>
              </a:rPr>
            </a:br>
            <a:endParaRPr lang="en-US" sz="2400" dirty="0">
              <a:solidFill>
                <a:srgbClr val="27387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47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28701" y="400073"/>
            <a:ext cx="7772400" cy="182880"/>
          </a:xfrm>
        </p:spPr>
        <p:txBody>
          <a:bodyPr/>
          <a:lstStyle/>
          <a:p>
            <a:r>
              <a:rPr lang="en-US" dirty="0"/>
              <a:t>Needs Assessment Summary</a:t>
            </a:r>
          </a:p>
        </p:txBody>
      </p:sp>
      <p:sp>
        <p:nvSpPr>
          <p:cNvPr id="6" name="Title 2"/>
          <p:cNvSpPr txBox="1">
            <a:spLocks/>
          </p:cNvSpPr>
          <p:nvPr/>
        </p:nvSpPr>
        <p:spPr>
          <a:xfrm>
            <a:off x="228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800" kern="0" dirty="0"/>
              <a:t>Background</a:t>
            </a:r>
          </a:p>
        </p:txBody>
      </p:sp>
      <p:graphicFrame>
        <p:nvGraphicFramePr>
          <p:cNvPr id="11" name="Table 10">
            <a:extLst>
              <a:ext uri="{FF2B5EF4-FFF2-40B4-BE49-F238E27FC236}">
                <a16:creationId xmlns:a16="http://schemas.microsoft.com/office/drawing/2014/main" id="{8E617C7C-8BA6-4EA5-8BBB-CF9BC60D2FD8}"/>
              </a:ext>
            </a:extLst>
          </p:cNvPr>
          <p:cNvGraphicFramePr>
            <a:graphicFrameLocks noGrp="1"/>
          </p:cNvGraphicFramePr>
          <p:nvPr/>
        </p:nvGraphicFramePr>
        <p:xfrm>
          <a:off x="3971109" y="5582194"/>
          <a:ext cx="208280" cy="365760"/>
        </p:xfrm>
        <a:graphic>
          <a:graphicData uri="http://schemas.openxmlformats.org/drawingml/2006/table">
            <a:tbl>
              <a:tblPr/>
              <a:tblGrid>
                <a:gridCol w="208280">
                  <a:extLst>
                    <a:ext uri="{9D8B030D-6E8A-4147-A177-3AD203B41FA5}">
                      <a16:colId xmlns:a16="http://schemas.microsoft.com/office/drawing/2014/main" val="634808334"/>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704768333"/>
                  </a:ext>
                </a:extLst>
              </a:tr>
            </a:tbl>
          </a:graphicData>
        </a:graphic>
      </p:graphicFrame>
      <p:sp>
        <p:nvSpPr>
          <p:cNvPr id="2" name="Rectangle 1">
            <a:extLst>
              <a:ext uri="{FF2B5EF4-FFF2-40B4-BE49-F238E27FC236}">
                <a16:creationId xmlns:a16="http://schemas.microsoft.com/office/drawing/2014/main" id="{A5EB189D-5B82-4476-B577-D7753BCD5AA8}"/>
              </a:ext>
            </a:extLst>
          </p:cNvPr>
          <p:cNvSpPr/>
          <p:nvPr/>
        </p:nvSpPr>
        <p:spPr>
          <a:xfrm>
            <a:off x="297810" y="1376784"/>
            <a:ext cx="8229742" cy="6740307"/>
          </a:xfrm>
          <a:prstGeom prst="rect">
            <a:avLst/>
          </a:prstGeom>
        </p:spPr>
        <p:txBody>
          <a:bodyPr wrap="square" lIns="91440" tIns="45720" rIns="91440" bIns="45720" anchor="t">
            <a:spAutoFit/>
          </a:bodyPr>
          <a:lstStyle/>
          <a:p>
            <a:pPr marL="342900" indent="-342900">
              <a:spcBef>
                <a:spcPts val="0"/>
              </a:spcBef>
              <a:buClr>
                <a:srgbClr val="000000"/>
              </a:buClr>
              <a:buFont typeface="Arial" panose="020B0604020202020204" pitchFamily="34" charset="0"/>
              <a:buChar char="•"/>
            </a:pPr>
            <a:r>
              <a:rPr lang="en-US" sz="2000" dirty="0">
                <a:latin typeface="Arial"/>
              </a:rPr>
              <a:t>DDS received funding from the Massachusetts State legislature to address the needs of older adults with intellectual and developmental disabilities (IDD). </a:t>
            </a:r>
          </a:p>
          <a:p>
            <a:pPr marL="342900" indent="-342900">
              <a:spcBef>
                <a:spcPts val="0"/>
              </a:spcBef>
              <a:buClr>
                <a:srgbClr val="000000"/>
              </a:buClr>
              <a:buFont typeface="Arial" panose="020B0604020202020204" pitchFamily="34" charset="0"/>
              <a:buChar char="•"/>
            </a:pPr>
            <a:endParaRPr lang="en-US" sz="2000" dirty="0">
              <a:latin typeface="Arial"/>
            </a:endParaRPr>
          </a:p>
          <a:p>
            <a:pPr marL="342900" indent="-342900">
              <a:spcBef>
                <a:spcPts val="0"/>
              </a:spcBef>
              <a:buClr>
                <a:srgbClr val="000000"/>
              </a:buClr>
              <a:buFont typeface="Arial" panose="020B0604020202020204" pitchFamily="34" charset="0"/>
              <a:buChar char="•"/>
            </a:pPr>
            <a:r>
              <a:rPr lang="en-US" sz="2000" dirty="0">
                <a:latin typeface="Arial"/>
              </a:rPr>
              <a:t>One of our recent goals was to learn more about the needs and concerns of older and  aging parents, siblings, and caregivers. </a:t>
            </a:r>
          </a:p>
          <a:p>
            <a:pPr marL="342900" indent="-342900">
              <a:spcBef>
                <a:spcPts val="0"/>
              </a:spcBef>
              <a:buClr>
                <a:srgbClr val="000000"/>
              </a:buClr>
              <a:buFont typeface="Arial" panose="020B0604020202020204" pitchFamily="34" charset="0"/>
              <a:buChar char="•"/>
            </a:pPr>
            <a:endParaRPr lang="en-US" sz="2000" dirty="0">
              <a:latin typeface="Arial"/>
            </a:endParaRPr>
          </a:p>
          <a:p>
            <a:pPr marL="342900" indent="-342900">
              <a:spcBef>
                <a:spcPts val="0"/>
              </a:spcBef>
              <a:buClr>
                <a:srgbClr val="000000"/>
              </a:buClr>
              <a:buFont typeface="Arial" panose="020B0604020202020204" pitchFamily="34" charset="0"/>
              <a:buChar char="•"/>
            </a:pPr>
            <a:r>
              <a:rPr lang="en-US" sz="2000" dirty="0">
                <a:latin typeface="Arial"/>
              </a:rPr>
              <a:t>DDS asked the Center for Developmental Disabilities Evaluation and Research (CDDER) to conduct the needs assessment.</a:t>
            </a:r>
          </a:p>
          <a:p>
            <a:pPr marL="342900" indent="-342900">
              <a:spcBef>
                <a:spcPts val="0"/>
              </a:spcBef>
              <a:buClr>
                <a:srgbClr val="000000"/>
              </a:buClr>
              <a:buFont typeface="Arial" panose="020B0604020202020204" pitchFamily="34" charset="0"/>
              <a:buChar char="•"/>
            </a:pPr>
            <a:endParaRPr lang="en-US" sz="2000" dirty="0">
              <a:latin typeface="Arial"/>
            </a:endParaRPr>
          </a:p>
          <a:p>
            <a:pPr marL="342900" indent="-342900">
              <a:spcBef>
                <a:spcPts val="0"/>
              </a:spcBef>
              <a:buClr>
                <a:srgbClr val="000000"/>
              </a:buClr>
              <a:buFont typeface="Arial" panose="020B0604020202020204" pitchFamily="34" charset="0"/>
              <a:buChar char="•"/>
            </a:pPr>
            <a:r>
              <a:rPr lang="en-US" sz="2000" dirty="0">
                <a:latin typeface="Arial"/>
              </a:rPr>
              <a:t>The needs assessment took place during the spring/summer of 2022.</a:t>
            </a:r>
          </a:p>
          <a:p>
            <a:pPr marL="342900" indent="-342900">
              <a:spcBef>
                <a:spcPts val="0"/>
              </a:spcBef>
              <a:buClr>
                <a:srgbClr val="000000"/>
              </a:buClr>
              <a:buFont typeface="Arial" panose="020B0604020202020204" pitchFamily="34" charset="0"/>
              <a:buChar char="•"/>
            </a:pPr>
            <a:endParaRPr lang="en-US" sz="2400" dirty="0"/>
          </a:p>
          <a:p>
            <a:pPr marL="456565" lvl="1">
              <a:spcBef>
                <a:spcPts val="0"/>
              </a:spcBef>
              <a:buClr>
                <a:srgbClr val="000000"/>
              </a:buClr>
            </a:pPr>
            <a:endParaRPr lang="en-US" sz="2400" dirty="0"/>
          </a:p>
          <a:p>
            <a:pPr marL="456565" lvl="1">
              <a:spcBef>
                <a:spcPts val="0"/>
              </a:spcBef>
              <a:buClr>
                <a:srgbClr val="000000"/>
              </a:buClr>
            </a:pPr>
            <a:endParaRPr lang="en-US" sz="2400" dirty="0"/>
          </a:p>
          <a:p>
            <a:pPr marL="456565" lvl="1">
              <a:spcBef>
                <a:spcPts val="0"/>
              </a:spcBef>
              <a:buClr>
                <a:srgbClr val="000000"/>
              </a:buClr>
            </a:pPr>
            <a:endParaRPr lang="en-US" sz="2400" dirty="0"/>
          </a:p>
          <a:p>
            <a:pPr marL="456565" lvl="1">
              <a:spcBef>
                <a:spcPts val="0"/>
              </a:spcBef>
              <a:buClr>
                <a:srgbClr val="000000"/>
              </a:buClr>
            </a:pPr>
            <a:endParaRPr lang="en-US" sz="2400" dirty="0"/>
          </a:p>
          <a:p>
            <a:pPr marL="799465" lvl="1" indent="-342900">
              <a:spcBef>
                <a:spcPts val="0"/>
              </a:spcBef>
              <a:buClr>
                <a:srgbClr val="000000"/>
              </a:buClr>
              <a:buFont typeface="Wingdings" panose="05000000000000000000" pitchFamily="2" charset="2"/>
              <a:buChar char="§"/>
            </a:pPr>
            <a:endParaRPr lang="en-US" sz="2400" dirty="0"/>
          </a:p>
          <a:p>
            <a:pPr marL="799465" lvl="1" indent="-342900">
              <a:spcBef>
                <a:spcPts val="0"/>
              </a:spcBef>
              <a:buClr>
                <a:srgbClr val="000000"/>
              </a:buClr>
              <a:buFont typeface="Wingdings" panose="05000000000000000000" pitchFamily="2" charset="2"/>
              <a:buChar char="§"/>
            </a:pPr>
            <a:endParaRPr lang="en-US" sz="2400" dirty="0"/>
          </a:p>
          <a:p>
            <a:pPr marL="456565" lvl="1">
              <a:spcBef>
                <a:spcPts val="0"/>
              </a:spcBef>
              <a:buClr>
                <a:srgbClr val="000000"/>
              </a:buClr>
            </a:pPr>
            <a:endParaRPr lang="en-US" sz="2400" dirty="0"/>
          </a:p>
        </p:txBody>
      </p:sp>
    </p:spTree>
    <p:extLst>
      <p:ext uri="{BB962C8B-B14F-4D97-AF65-F5344CB8AC3E}">
        <p14:creationId xmlns:p14="http://schemas.microsoft.com/office/powerpoint/2010/main" val="256033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28701" y="400073"/>
            <a:ext cx="7772400" cy="182880"/>
          </a:xfrm>
        </p:spPr>
        <p:txBody>
          <a:bodyPr/>
          <a:lstStyle/>
          <a:p>
            <a:r>
              <a:rPr lang="en-US" dirty="0"/>
              <a:t>Needs Assessment Summary</a:t>
            </a:r>
          </a:p>
          <a:p>
            <a:endParaRPr lang="en-US" dirty="0"/>
          </a:p>
        </p:txBody>
      </p:sp>
      <p:sp>
        <p:nvSpPr>
          <p:cNvPr id="6" name="Title 2"/>
          <p:cNvSpPr txBox="1">
            <a:spLocks/>
          </p:cNvSpPr>
          <p:nvPr/>
        </p:nvSpPr>
        <p:spPr>
          <a:xfrm>
            <a:off x="228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800" kern="0" dirty="0"/>
              <a:t>Method</a:t>
            </a:r>
          </a:p>
        </p:txBody>
      </p:sp>
      <p:graphicFrame>
        <p:nvGraphicFramePr>
          <p:cNvPr id="11" name="Table 10">
            <a:extLst>
              <a:ext uri="{FF2B5EF4-FFF2-40B4-BE49-F238E27FC236}">
                <a16:creationId xmlns:a16="http://schemas.microsoft.com/office/drawing/2014/main" id="{8E617C7C-8BA6-4EA5-8BBB-CF9BC60D2FD8}"/>
              </a:ext>
            </a:extLst>
          </p:cNvPr>
          <p:cNvGraphicFramePr>
            <a:graphicFrameLocks noGrp="1"/>
          </p:cNvGraphicFramePr>
          <p:nvPr/>
        </p:nvGraphicFramePr>
        <p:xfrm>
          <a:off x="3971109" y="5582194"/>
          <a:ext cx="208280" cy="365760"/>
        </p:xfrm>
        <a:graphic>
          <a:graphicData uri="http://schemas.openxmlformats.org/drawingml/2006/table">
            <a:tbl>
              <a:tblPr/>
              <a:tblGrid>
                <a:gridCol w="208280">
                  <a:extLst>
                    <a:ext uri="{9D8B030D-6E8A-4147-A177-3AD203B41FA5}">
                      <a16:colId xmlns:a16="http://schemas.microsoft.com/office/drawing/2014/main" val="634808334"/>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704768333"/>
                  </a:ext>
                </a:extLst>
              </a:tr>
            </a:tbl>
          </a:graphicData>
        </a:graphic>
      </p:graphicFrame>
      <p:sp>
        <p:nvSpPr>
          <p:cNvPr id="2" name="Rectangle 1">
            <a:extLst>
              <a:ext uri="{FF2B5EF4-FFF2-40B4-BE49-F238E27FC236}">
                <a16:creationId xmlns:a16="http://schemas.microsoft.com/office/drawing/2014/main" id="{A5EB189D-5B82-4476-B577-D7753BCD5AA8}"/>
              </a:ext>
            </a:extLst>
          </p:cNvPr>
          <p:cNvSpPr/>
          <p:nvPr/>
        </p:nvSpPr>
        <p:spPr>
          <a:xfrm>
            <a:off x="297809" y="1376784"/>
            <a:ext cx="8548381" cy="7755969"/>
          </a:xfrm>
          <a:prstGeom prst="rect">
            <a:avLst/>
          </a:prstGeom>
        </p:spPr>
        <p:txBody>
          <a:bodyPr wrap="square">
            <a:spAutoFit/>
          </a:bodyPr>
          <a:lstStyle/>
          <a:p>
            <a:pPr marL="342900" lvl="0" indent="-342900">
              <a:buFont typeface="Arial" panose="020B0604020202020204" pitchFamily="34" charset="0"/>
              <a:buChar char="•"/>
            </a:pPr>
            <a:r>
              <a:rPr lang="en-US" sz="2400" dirty="0"/>
              <a:t>Participants included family caregivers, Family Support Center staff, DDS and other government agency staff, DDS provider staff and community organizations</a:t>
            </a:r>
          </a:p>
          <a:p>
            <a:pPr marL="800052" lvl="1" indent="-342900">
              <a:buFont typeface="Arial" panose="020B0604020202020204" pitchFamily="34" charset="0"/>
              <a:buChar char="•"/>
            </a:pPr>
            <a:r>
              <a:rPr lang="en-US" sz="2400" dirty="0"/>
              <a:t>122 participants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Most of the groups were held over Zoom, with one held in-person and one hybrid </a:t>
            </a:r>
          </a:p>
          <a:p>
            <a:pPr marL="342900" lvl="0" indent="-342900">
              <a:buFont typeface="Arial" panose="020B0604020202020204" pitchFamily="34" charset="0"/>
              <a:buChar char="•"/>
            </a:pPr>
            <a:endParaRPr lang="en-US" sz="2400" dirty="0"/>
          </a:p>
          <a:p>
            <a:pPr lvl="1"/>
            <a:endParaRPr lang="en-US" sz="2400" dirty="0"/>
          </a:p>
          <a:p>
            <a:pPr marL="800052" lvl="1" indent="-342900">
              <a:spcBef>
                <a:spcPts val="0"/>
              </a:spcBef>
              <a:buClr>
                <a:srgbClr val="000000"/>
              </a:buClr>
              <a:buFont typeface="Courier New" panose="02070309020205020404" pitchFamily="49" charset="0"/>
              <a:buChar char="o"/>
            </a:pPr>
            <a:endParaRPr lang="en-US" sz="2400" dirty="0"/>
          </a:p>
          <a:p>
            <a:r>
              <a:rPr lang="en-US" dirty="0"/>
              <a:t> </a:t>
            </a:r>
            <a:endParaRPr lang="en-US" sz="1600" dirty="0"/>
          </a:p>
          <a:p>
            <a:pPr marL="342900" indent="-342900">
              <a:spcBef>
                <a:spcPts val="0"/>
              </a:spcBef>
              <a:buClr>
                <a:srgbClr val="000000"/>
              </a:buClr>
              <a:buFont typeface="Arial" panose="020B0604020202020204" pitchFamily="34" charset="0"/>
              <a:buChar char="•"/>
            </a:pPr>
            <a:endParaRPr lang="en-US" sz="2400" dirty="0"/>
          </a:p>
          <a:p>
            <a:pPr marL="342900" indent="-342900">
              <a:spcBef>
                <a:spcPts val="0"/>
              </a:spcBef>
              <a:buClr>
                <a:srgbClr val="000000"/>
              </a:buClr>
              <a:buFont typeface="Arial" panose="020B0604020202020204" pitchFamily="34" charset="0"/>
              <a:buChar char="•"/>
            </a:pPr>
            <a:endParaRPr lang="en-US" sz="2400" dirty="0"/>
          </a:p>
          <a:p>
            <a:pPr>
              <a:spcBef>
                <a:spcPts val="0"/>
              </a:spcBef>
              <a:buClr>
                <a:srgbClr val="000000"/>
              </a:buClr>
            </a:pPr>
            <a:endParaRPr lang="en-US" sz="2400" dirty="0"/>
          </a:p>
          <a:p>
            <a:pPr lvl="1">
              <a:spcBef>
                <a:spcPts val="0"/>
              </a:spcBef>
              <a:buClr>
                <a:srgbClr val="000000"/>
              </a:buClr>
            </a:pPr>
            <a:endParaRPr lang="en-US" sz="2400" dirty="0"/>
          </a:p>
          <a:p>
            <a:pPr lvl="1">
              <a:spcBef>
                <a:spcPts val="0"/>
              </a:spcBef>
              <a:buClr>
                <a:srgbClr val="000000"/>
              </a:buClr>
            </a:pPr>
            <a:endParaRPr lang="en-US" sz="2400" dirty="0"/>
          </a:p>
          <a:p>
            <a:pPr lvl="1">
              <a:spcBef>
                <a:spcPts val="0"/>
              </a:spcBef>
              <a:buClr>
                <a:srgbClr val="000000"/>
              </a:buClr>
            </a:pPr>
            <a:endParaRPr lang="en-US" sz="2400" dirty="0"/>
          </a:p>
          <a:p>
            <a:pPr lvl="1">
              <a:spcBef>
                <a:spcPts val="0"/>
              </a:spcBef>
              <a:buClr>
                <a:srgbClr val="000000"/>
              </a:buClr>
            </a:pPr>
            <a:endParaRPr lang="en-US" sz="2400" dirty="0"/>
          </a:p>
          <a:p>
            <a:pPr marL="800052" lvl="1" indent="-342900">
              <a:spcBef>
                <a:spcPts val="0"/>
              </a:spcBef>
              <a:buClr>
                <a:srgbClr val="000000"/>
              </a:buClr>
              <a:buFont typeface="Wingdings" panose="05000000000000000000" pitchFamily="2" charset="2"/>
              <a:buChar char="§"/>
            </a:pPr>
            <a:endParaRPr lang="en-US" sz="2400" dirty="0"/>
          </a:p>
          <a:p>
            <a:pPr marL="800052" lvl="1" indent="-342900">
              <a:spcBef>
                <a:spcPts val="0"/>
              </a:spcBef>
              <a:buClr>
                <a:srgbClr val="000000"/>
              </a:buClr>
              <a:buFont typeface="Wingdings" panose="05000000000000000000" pitchFamily="2" charset="2"/>
              <a:buChar char="§"/>
            </a:pPr>
            <a:endParaRPr lang="en-US" sz="2400" dirty="0"/>
          </a:p>
          <a:p>
            <a:pPr lvl="1">
              <a:spcBef>
                <a:spcPts val="0"/>
              </a:spcBef>
              <a:buClr>
                <a:srgbClr val="000000"/>
              </a:buClr>
            </a:pPr>
            <a:endParaRPr lang="en-US" sz="2400" dirty="0"/>
          </a:p>
        </p:txBody>
      </p:sp>
    </p:spTree>
    <p:extLst>
      <p:ext uri="{BB962C8B-B14F-4D97-AF65-F5344CB8AC3E}">
        <p14:creationId xmlns:p14="http://schemas.microsoft.com/office/powerpoint/2010/main" val="406799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28701" y="400073"/>
            <a:ext cx="7772400" cy="182880"/>
          </a:xfrm>
        </p:spPr>
        <p:txBody>
          <a:bodyPr/>
          <a:lstStyle/>
          <a:p>
            <a:r>
              <a:rPr lang="en-US" dirty="0"/>
              <a:t>Needs Assessment Summary</a:t>
            </a:r>
          </a:p>
        </p:txBody>
      </p:sp>
      <p:sp>
        <p:nvSpPr>
          <p:cNvPr id="6" name="Title 2"/>
          <p:cNvSpPr txBox="1">
            <a:spLocks/>
          </p:cNvSpPr>
          <p:nvPr/>
        </p:nvSpPr>
        <p:spPr>
          <a:xfrm>
            <a:off x="228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800" kern="0" dirty="0"/>
              <a:t>Themes</a:t>
            </a:r>
          </a:p>
        </p:txBody>
      </p:sp>
      <p:graphicFrame>
        <p:nvGraphicFramePr>
          <p:cNvPr id="11" name="Table 10">
            <a:extLst>
              <a:ext uri="{FF2B5EF4-FFF2-40B4-BE49-F238E27FC236}">
                <a16:creationId xmlns:a16="http://schemas.microsoft.com/office/drawing/2014/main" id="{8E617C7C-8BA6-4EA5-8BBB-CF9BC60D2FD8}"/>
              </a:ext>
            </a:extLst>
          </p:cNvPr>
          <p:cNvGraphicFramePr>
            <a:graphicFrameLocks noGrp="1"/>
          </p:cNvGraphicFramePr>
          <p:nvPr/>
        </p:nvGraphicFramePr>
        <p:xfrm>
          <a:off x="3971109" y="5582194"/>
          <a:ext cx="208280" cy="365760"/>
        </p:xfrm>
        <a:graphic>
          <a:graphicData uri="http://schemas.openxmlformats.org/drawingml/2006/table">
            <a:tbl>
              <a:tblPr/>
              <a:tblGrid>
                <a:gridCol w="208280">
                  <a:extLst>
                    <a:ext uri="{9D8B030D-6E8A-4147-A177-3AD203B41FA5}">
                      <a16:colId xmlns:a16="http://schemas.microsoft.com/office/drawing/2014/main" val="634808334"/>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704768333"/>
                  </a:ext>
                </a:extLst>
              </a:tr>
            </a:tbl>
          </a:graphicData>
        </a:graphic>
      </p:graphicFrame>
      <p:sp>
        <p:nvSpPr>
          <p:cNvPr id="2" name="Rectangle 1">
            <a:extLst>
              <a:ext uri="{FF2B5EF4-FFF2-40B4-BE49-F238E27FC236}">
                <a16:creationId xmlns:a16="http://schemas.microsoft.com/office/drawing/2014/main" id="{A5EB189D-5B82-4476-B577-D7753BCD5AA8}"/>
              </a:ext>
            </a:extLst>
          </p:cNvPr>
          <p:cNvSpPr/>
          <p:nvPr/>
        </p:nvSpPr>
        <p:spPr>
          <a:xfrm>
            <a:off x="297809" y="1376784"/>
            <a:ext cx="8548381" cy="4216539"/>
          </a:xfrm>
          <a:prstGeom prst="rect">
            <a:avLst/>
          </a:prstGeom>
        </p:spPr>
        <p:txBody>
          <a:bodyPr wrap="square">
            <a:spAutoFit/>
          </a:bodyPr>
          <a:lstStyle/>
          <a:p>
            <a:pPr marL="342900" lvl="0" indent="-342900">
              <a:buFont typeface="Arial" panose="020B0604020202020204" pitchFamily="34" charset="0"/>
              <a:buChar char="•"/>
            </a:pPr>
            <a:r>
              <a:rPr lang="en-US" sz="2000" b="1" dirty="0"/>
              <a:t>Older Caregivers and Families who are not engaged with DDS </a:t>
            </a:r>
            <a:endParaRPr lang="en-US" sz="2000" dirty="0"/>
          </a:p>
          <a:p>
            <a:pPr marL="800052" lvl="1" indent="-342900">
              <a:buFont typeface="Arial" panose="020B0604020202020204" pitchFamily="34" charset="0"/>
              <a:buChar char="•"/>
            </a:pPr>
            <a:r>
              <a:rPr lang="en-US" sz="2000" dirty="0"/>
              <a:t>range and variety of reasons from  not understanding the system and fear of losing control</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b="1" dirty="0"/>
              <a:t>Engagement and Navigation Supports</a:t>
            </a:r>
            <a:r>
              <a:rPr lang="en-US" sz="2000" dirty="0"/>
              <a:t> </a:t>
            </a:r>
          </a:p>
          <a:p>
            <a:pPr marL="800052" lvl="1" indent="-342900">
              <a:buFont typeface="Arial" panose="020B0604020202020204" pitchFamily="34" charset="0"/>
              <a:buChar char="•"/>
            </a:pPr>
            <a:r>
              <a:rPr lang="en-US" sz="2000" dirty="0"/>
              <a:t>services are difficult to navigate and varying levels of support are provided</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b="1" dirty="0"/>
              <a:t>Cultural and Linguistic Competency </a:t>
            </a:r>
          </a:p>
          <a:p>
            <a:pPr marL="800052" lvl="1" indent="-342900">
              <a:buFont typeface="Arial" panose="020B0604020202020204" pitchFamily="34" charset="0"/>
              <a:buChar char="•"/>
            </a:pPr>
            <a:r>
              <a:rPr lang="en-US" sz="2000" dirty="0"/>
              <a:t>varies by location and there is limited translated materials and interpreters available</a:t>
            </a:r>
          </a:p>
          <a:p>
            <a:pPr marL="342900" lvl="0" indent="-342900">
              <a:buFont typeface="Arial" panose="020B0604020202020204" pitchFamily="34" charset="0"/>
              <a:buChar char="•"/>
            </a:pPr>
            <a:endParaRPr lang="en-US" sz="2400" dirty="0"/>
          </a:p>
          <a:p>
            <a:pPr lvl="1">
              <a:spcBef>
                <a:spcPts val="0"/>
              </a:spcBef>
              <a:buClr>
                <a:srgbClr val="000000"/>
              </a:buClr>
            </a:pPr>
            <a:endParaRPr lang="en-US" sz="2400" dirty="0"/>
          </a:p>
        </p:txBody>
      </p:sp>
    </p:spTree>
    <p:extLst>
      <p:ext uri="{BB962C8B-B14F-4D97-AF65-F5344CB8AC3E}">
        <p14:creationId xmlns:p14="http://schemas.microsoft.com/office/powerpoint/2010/main" val="233460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28701" y="400073"/>
            <a:ext cx="7772400" cy="182880"/>
          </a:xfrm>
        </p:spPr>
        <p:txBody>
          <a:bodyPr/>
          <a:lstStyle/>
          <a:p>
            <a:r>
              <a:rPr lang="en-US" dirty="0"/>
              <a:t>Needs Assessment Summary</a:t>
            </a:r>
          </a:p>
        </p:txBody>
      </p:sp>
      <p:sp>
        <p:nvSpPr>
          <p:cNvPr id="6" name="Title 2"/>
          <p:cNvSpPr txBox="1">
            <a:spLocks/>
          </p:cNvSpPr>
          <p:nvPr/>
        </p:nvSpPr>
        <p:spPr>
          <a:xfrm>
            <a:off x="228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800" kern="0" dirty="0"/>
              <a:t>Themes</a:t>
            </a:r>
          </a:p>
        </p:txBody>
      </p:sp>
      <p:graphicFrame>
        <p:nvGraphicFramePr>
          <p:cNvPr id="11" name="Table 10">
            <a:extLst>
              <a:ext uri="{FF2B5EF4-FFF2-40B4-BE49-F238E27FC236}">
                <a16:creationId xmlns:a16="http://schemas.microsoft.com/office/drawing/2014/main" id="{8E617C7C-8BA6-4EA5-8BBB-CF9BC60D2FD8}"/>
              </a:ext>
            </a:extLst>
          </p:cNvPr>
          <p:cNvGraphicFramePr>
            <a:graphicFrameLocks noGrp="1"/>
          </p:cNvGraphicFramePr>
          <p:nvPr/>
        </p:nvGraphicFramePr>
        <p:xfrm>
          <a:off x="3971109" y="5582194"/>
          <a:ext cx="208280" cy="365760"/>
        </p:xfrm>
        <a:graphic>
          <a:graphicData uri="http://schemas.openxmlformats.org/drawingml/2006/table">
            <a:tbl>
              <a:tblPr/>
              <a:tblGrid>
                <a:gridCol w="208280">
                  <a:extLst>
                    <a:ext uri="{9D8B030D-6E8A-4147-A177-3AD203B41FA5}">
                      <a16:colId xmlns:a16="http://schemas.microsoft.com/office/drawing/2014/main" val="634808334"/>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704768333"/>
                  </a:ext>
                </a:extLst>
              </a:tr>
            </a:tbl>
          </a:graphicData>
        </a:graphic>
      </p:graphicFrame>
      <p:sp>
        <p:nvSpPr>
          <p:cNvPr id="2" name="Rectangle 1">
            <a:extLst>
              <a:ext uri="{FF2B5EF4-FFF2-40B4-BE49-F238E27FC236}">
                <a16:creationId xmlns:a16="http://schemas.microsoft.com/office/drawing/2014/main" id="{A5EB189D-5B82-4476-B577-D7753BCD5AA8}"/>
              </a:ext>
            </a:extLst>
          </p:cNvPr>
          <p:cNvSpPr/>
          <p:nvPr/>
        </p:nvSpPr>
        <p:spPr>
          <a:xfrm>
            <a:off x="297809" y="1376784"/>
            <a:ext cx="8548381" cy="3785652"/>
          </a:xfrm>
          <a:prstGeom prst="rect">
            <a:avLst/>
          </a:prstGeom>
        </p:spPr>
        <p:txBody>
          <a:bodyPr wrap="square">
            <a:spAutoFit/>
          </a:bodyPr>
          <a:lstStyle/>
          <a:p>
            <a:pPr marL="342900" lvl="0" indent="-342900">
              <a:buFont typeface="Arial" panose="020B0604020202020204" pitchFamily="34" charset="0"/>
              <a:buChar char="•"/>
            </a:pPr>
            <a:r>
              <a:rPr lang="en-US" sz="2000" b="1" dirty="0"/>
              <a:t>Planning for the Future and Person-Centered Support </a:t>
            </a:r>
            <a:endParaRPr lang="en-US" sz="2000" dirty="0"/>
          </a:p>
          <a:p>
            <a:pPr marL="800052" lvl="1" indent="-342900">
              <a:buFont typeface="Arial" panose="020B0604020202020204" pitchFamily="34" charset="0"/>
              <a:buChar char="•"/>
            </a:pPr>
            <a:r>
              <a:rPr lang="en-US" sz="2000" dirty="0"/>
              <a:t>many families are reluctant to plan for the future; and there is an unclear system of who and where planning takes place</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b="1" dirty="0"/>
              <a:t>Interagency and Public-Private Partnership and Relationships</a:t>
            </a:r>
          </a:p>
          <a:p>
            <a:pPr marL="800052" lvl="1" indent="-342900">
              <a:buFont typeface="Arial" panose="020B0604020202020204" pitchFamily="34" charset="0"/>
              <a:buChar char="•"/>
            </a:pPr>
            <a:r>
              <a:rPr lang="en-US" sz="2000" dirty="0"/>
              <a:t>collaboration between state agencies is limited</a:t>
            </a:r>
          </a:p>
          <a:p>
            <a:pPr lvl="1">
              <a:spcBef>
                <a:spcPts val="0"/>
              </a:spcBef>
              <a:buClr>
                <a:srgbClr val="000000"/>
              </a:buClr>
            </a:pPr>
            <a:endParaRPr lang="en-US" sz="2400" dirty="0"/>
          </a:p>
          <a:p>
            <a:pPr marL="800052" lvl="1" indent="-342900">
              <a:spcBef>
                <a:spcPts val="0"/>
              </a:spcBef>
              <a:buClr>
                <a:srgbClr val="000000"/>
              </a:buClr>
              <a:buFont typeface="Wingdings" panose="05000000000000000000" pitchFamily="2" charset="2"/>
              <a:buChar char="§"/>
            </a:pPr>
            <a:endParaRPr lang="en-US" sz="2400" dirty="0"/>
          </a:p>
          <a:p>
            <a:pPr marL="800052" lvl="1" indent="-342900">
              <a:spcBef>
                <a:spcPts val="0"/>
              </a:spcBef>
              <a:buClr>
                <a:srgbClr val="000000"/>
              </a:buClr>
              <a:buFont typeface="Wingdings" panose="05000000000000000000" pitchFamily="2" charset="2"/>
              <a:buChar char="§"/>
            </a:pPr>
            <a:endParaRPr lang="en-US" sz="2400" dirty="0"/>
          </a:p>
          <a:p>
            <a:pPr marL="342900" lvl="0" indent="-342900">
              <a:buFont typeface="Arial" panose="020B0604020202020204" pitchFamily="34" charset="0"/>
              <a:buChar char="•"/>
            </a:pPr>
            <a:endParaRPr lang="en-US" sz="2400" dirty="0"/>
          </a:p>
          <a:p>
            <a:pPr lvl="1">
              <a:spcBef>
                <a:spcPts val="0"/>
              </a:spcBef>
              <a:buClr>
                <a:srgbClr val="000000"/>
              </a:buClr>
            </a:pPr>
            <a:endParaRPr lang="en-US" sz="2400" dirty="0"/>
          </a:p>
        </p:txBody>
      </p:sp>
    </p:spTree>
    <p:extLst>
      <p:ext uri="{BB962C8B-B14F-4D97-AF65-F5344CB8AC3E}">
        <p14:creationId xmlns:p14="http://schemas.microsoft.com/office/powerpoint/2010/main" val="25885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commonwealth of massachusetts seal">
            <a:extLst>
              <a:ext uri="{FF2B5EF4-FFF2-40B4-BE49-F238E27FC236}">
                <a16:creationId xmlns:a16="http://schemas.microsoft.com/office/drawing/2014/main" id="{E89F6C5F-D09A-4AC8-BC05-8968C23593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274321" y="843247"/>
            <a:ext cx="8490856" cy="5466112"/>
          </a:xfrm>
          <a:ln>
            <a:solidFill>
              <a:schemeClr val="accent4"/>
            </a:solidFill>
          </a:ln>
        </p:spPr>
        <p:txBody>
          <a:bodyPr/>
          <a:lstStyle/>
          <a:p>
            <a:pPr algn="ctr"/>
            <a:r>
              <a:rPr lang="en-US" sz="2800" cap="small" dirty="0">
                <a:solidFill>
                  <a:srgbClr val="27387E"/>
                </a:solidFill>
                <a:latin typeface="Calibri" panose="020F0502020204030204" pitchFamily="34" charset="0"/>
                <a:cs typeface="Calibri" panose="020F0502020204030204" pitchFamily="34" charset="0"/>
              </a:rPr>
              <a:t>Next Steps</a:t>
            </a:r>
            <a:br>
              <a:rPr lang="en-US" sz="2800" cap="small" dirty="0">
                <a:solidFill>
                  <a:srgbClr val="27387E"/>
                </a:solidFill>
                <a:latin typeface="Calibri" panose="020F0502020204030204" pitchFamily="34" charset="0"/>
                <a:cs typeface="Calibri" panose="020F0502020204030204" pitchFamily="34" charset="0"/>
              </a:rPr>
            </a:br>
            <a:br>
              <a:rPr lang="en-US" sz="2800" cap="small" dirty="0">
                <a:solidFill>
                  <a:srgbClr val="27387E"/>
                </a:solidFill>
                <a:latin typeface="Calibri" panose="020F0502020204030204" pitchFamily="34" charset="0"/>
                <a:cs typeface="Calibri" panose="020F0502020204030204" pitchFamily="34" charset="0"/>
              </a:rPr>
            </a:br>
            <a:r>
              <a:rPr lang="en-US" sz="2400" dirty="0">
                <a:solidFill>
                  <a:srgbClr val="00269E"/>
                </a:solidFill>
                <a:latin typeface="Calibri" panose="020F0502020204030204" pitchFamily="34" charset="0"/>
                <a:cs typeface="Calibri" panose="020F0502020204030204" pitchFamily="34" charset="0"/>
              </a:rPr>
              <a:t>Data Review and Analysis- how to identify older caregivers</a:t>
            </a:r>
            <a:br>
              <a:rPr lang="en-US" sz="2000" dirty="0">
                <a:solidFill>
                  <a:srgbClr val="00269E"/>
                </a:solidFill>
              </a:rPr>
            </a:br>
            <a:br>
              <a:rPr lang="en-US" sz="2000" cap="small" dirty="0">
                <a:solidFill>
                  <a:srgbClr val="00269E"/>
                </a:solidFill>
                <a:latin typeface="Calibri" panose="020F0502020204030204" pitchFamily="34" charset="0"/>
                <a:cs typeface="Calibri" panose="020F0502020204030204" pitchFamily="34" charset="0"/>
              </a:rPr>
            </a:br>
            <a:r>
              <a:rPr lang="en-US" sz="2400" cap="small" dirty="0">
                <a:solidFill>
                  <a:srgbClr val="00269E"/>
                </a:solidFill>
                <a:latin typeface="Calibri" panose="020F0502020204030204" pitchFamily="34" charset="0"/>
                <a:cs typeface="Calibri" panose="020F0502020204030204" pitchFamily="34" charset="0"/>
              </a:rPr>
              <a:t>Identify Best Practices on engaging and guiding Older Caregivers in planning for the Future and provide Training for our Family Support Navigators and our Service Coordinators</a:t>
            </a:r>
            <a:br>
              <a:rPr lang="en-US" sz="2400" cap="small" dirty="0">
                <a:solidFill>
                  <a:srgbClr val="00269E"/>
                </a:solidFill>
                <a:latin typeface="Calibri" panose="020F0502020204030204" pitchFamily="34" charset="0"/>
                <a:cs typeface="Calibri" panose="020F0502020204030204" pitchFamily="34" charset="0"/>
              </a:rPr>
            </a:br>
            <a:br>
              <a:rPr lang="en-US" sz="2400" cap="small" dirty="0">
                <a:solidFill>
                  <a:srgbClr val="00269E"/>
                </a:solidFill>
                <a:latin typeface="Calibri" panose="020F0502020204030204" pitchFamily="34" charset="0"/>
                <a:cs typeface="Calibri" panose="020F0502020204030204" pitchFamily="34" charset="0"/>
              </a:rPr>
            </a:br>
            <a:r>
              <a:rPr lang="en-US" sz="2400" cap="small" dirty="0">
                <a:solidFill>
                  <a:srgbClr val="00269E"/>
                </a:solidFill>
                <a:latin typeface="Calibri" panose="020F0502020204030204" pitchFamily="34" charset="0"/>
                <a:cs typeface="Calibri" panose="020F0502020204030204" pitchFamily="34" charset="0"/>
              </a:rPr>
              <a:t>Strengthen interagency relationships and Partnerships with sister agencies to better support caregivers and improve efforts to identify older caregivers and find ways to support them through local partnerships</a:t>
            </a:r>
            <a:br>
              <a:rPr lang="en-US" sz="2400" cap="small" dirty="0">
                <a:solidFill>
                  <a:srgbClr val="00269E"/>
                </a:solidFill>
                <a:latin typeface="Calibri" panose="020F0502020204030204" pitchFamily="34" charset="0"/>
                <a:cs typeface="Calibri" panose="020F0502020204030204" pitchFamily="34" charset="0"/>
              </a:rPr>
            </a:br>
            <a:br>
              <a:rPr lang="en-US" sz="2400" cap="small" dirty="0">
                <a:solidFill>
                  <a:srgbClr val="00269E"/>
                </a:solidFill>
                <a:latin typeface="Calibri" panose="020F0502020204030204" pitchFamily="34" charset="0"/>
                <a:cs typeface="Calibri" panose="020F0502020204030204" pitchFamily="34" charset="0"/>
              </a:rPr>
            </a:br>
            <a:r>
              <a:rPr lang="en-US" sz="2400" cap="small" dirty="0">
                <a:solidFill>
                  <a:srgbClr val="00269E"/>
                </a:solidFill>
                <a:latin typeface="Calibri" panose="020F0502020204030204" pitchFamily="34" charset="0"/>
                <a:cs typeface="Calibri" panose="020F0502020204030204" pitchFamily="34" charset="0"/>
              </a:rPr>
              <a:t>Examine current local programs and supports that exist to engage and support older caregivers and determine capacity for replication and sustainability throughout the state</a:t>
            </a:r>
            <a:r>
              <a:rPr lang="en-US" sz="2000" cap="small" dirty="0">
                <a:solidFill>
                  <a:srgbClr val="00269E"/>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8700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4.xml><?xml version="1.0" encoding="utf-8"?>
<p:tagLst xmlns:a="http://schemas.openxmlformats.org/drawingml/2006/main" xmlns:r="http://schemas.openxmlformats.org/officeDocument/2006/relationships" xmlns:p="http://schemas.openxmlformats.org/presentationml/2006/main">
  <p:tag name="NAME" val="Logo"/>
</p:tagLst>
</file>

<file path=ppt/tags/tag25.xml><?xml version="1.0" encoding="utf-8"?>
<p:tagLst xmlns:a="http://schemas.openxmlformats.org/drawingml/2006/main" xmlns:r="http://schemas.openxmlformats.org/officeDocument/2006/relationships" xmlns:p="http://schemas.openxmlformats.org/presentationml/2006/main">
  <p:tag name="NAME" val="Logo"/>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Logo"/>
</p:tagLst>
</file>

<file path=ppt/tags/tag45.xml><?xml version="1.0" encoding="utf-8"?>
<p:tagLst xmlns:a="http://schemas.openxmlformats.org/drawingml/2006/main" xmlns:r="http://schemas.openxmlformats.org/officeDocument/2006/relationships" xmlns:p="http://schemas.openxmlformats.org/presentationml/2006/main">
  <p:tag name="NAME" val="Logo"/>
</p:tagLst>
</file>

<file path=ppt/tags/tag46.xml><?xml version="1.0" encoding="utf-8"?>
<p:tagLst xmlns:a="http://schemas.openxmlformats.org/drawingml/2006/main" xmlns:r="http://schemas.openxmlformats.org/officeDocument/2006/relationships" xmlns:p="http://schemas.openxmlformats.org/presentationml/2006/main">
  <p:tag name="NAME" val="Logo"/>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OTSS Theme">
  <a:themeElements>
    <a:clrScheme name="EOTSS Color Scheme">
      <a:dk1>
        <a:srgbClr val="141414"/>
      </a:dk1>
      <a:lt1>
        <a:srgbClr val="F2F2F2"/>
      </a:lt1>
      <a:dk2>
        <a:srgbClr val="535353"/>
      </a:dk2>
      <a:lt2>
        <a:srgbClr val="DCDCDC"/>
      </a:lt2>
      <a:accent1>
        <a:srgbClr val="14558F"/>
      </a:accent1>
      <a:accent2>
        <a:srgbClr val="43956F"/>
      </a:accent2>
      <a:accent3>
        <a:srgbClr val="F6C51B"/>
      </a:accent3>
      <a:accent4>
        <a:srgbClr val="A97405"/>
      </a:accent4>
      <a:accent5>
        <a:srgbClr val="A91B05"/>
      </a:accent5>
      <a:accent6>
        <a:srgbClr val="3BAEB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89611" tIns="44806" rIns="89611" bIns="44806" rtlCol="0">
        <a:spAutoFit/>
      </a:bodyPr>
      <a:lstStyle>
        <a:defPPr marL="222264">
          <a:defRPr sz="1000" i="1"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itdpowerpointtemplate</Template>
  <TotalTime>0</TotalTime>
  <Words>736</Words>
  <Application>Microsoft Office PowerPoint</Application>
  <PresentationFormat>On-screen Show (4:3)</PresentationFormat>
  <Paragraphs>87</Paragraphs>
  <Slides>11</Slides>
  <Notes>9</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11</vt:i4>
      </vt:variant>
    </vt:vector>
  </HeadingPairs>
  <TitlesOfParts>
    <vt:vector size="28" baseType="lpstr">
      <vt:lpstr>Arial</vt:lpstr>
      <vt:lpstr>Bahnschrift</vt:lpstr>
      <vt:lpstr>Calibri</vt:lpstr>
      <vt:lpstr>Courier New</vt:lpstr>
      <vt:lpstr>Symbol</vt:lpstr>
      <vt:lpstr>Verdana</vt:lpstr>
      <vt:lpstr>Wingdings</vt:lpstr>
      <vt:lpstr>itdpowerpointtemplate</vt:lpstr>
      <vt:lpstr>2_Blue Presentation Template - MA HHS - small logos</vt:lpstr>
      <vt:lpstr>1_itdpowerpointtemplate</vt:lpstr>
      <vt:lpstr>EOTSS Theme</vt:lpstr>
      <vt:lpstr>2_itdpowerpointtemplate</vt:lpstr>
      <vt:lpstr>BSC_CF_NYS006</vt:lpstr>
      <vt:lpstr>4_itdpowerpointtemplate</vt:lpstr>
      <vt:lpstr>1_BSC_CF_NYS006</vt:lpstr>
      <vt:lpstr>2_BSC_CF_NYS006</vt:lpstr>
      <vt:lpstr>think-cell Slide</vt:lpstr>
      <vt:lpstr>Next Steps: Supporting Older Caregivers</vt:lpstr>
      <vt:lpstr>    Mission of DDS  The Department is dedicated to creating, in partnership with others, innovative and genuine opportunities for individuals with intellectual and developmental disabilities including Autism Spectrum Disorders to participate fully and meaningfully in, and contribute to, their communities as valued members. </vt:lpstr>
      <vt:lpstr>PowerPoint Presentation</vt:lpstr>
      <vt:lpstr>Needs Assessment Summary Meeting the Needs of Older Caregivers for People with I/DD </vt:lpstr>
      <vt:lpstr>PowerPoint Presentation</vt:lpstr>
      <vt:lpstr>PowerPoint Presentation</vt:lpstr>
      <vt:lpstr>PowerPoint Presentation</vt:lpstr>
      <vt:lpstr>PowerPoint Presentation</vt:lpstr>
      <vt:lpstr>Next Steps  Data Review and Analysis- how to identify older caregivers  Identify Best Practices on engaging and guiding Older Caregivers in planning for the Future and provide Training for our Family Support Navigators and our Service Coordinators  Strengthen interagency relationships and Partnerships with sister agencies to better support caregivers and improve efforts to identify older caregivers and find ways to support them through local partnerships  Examine current local programs and supports that exist to engage and support older caregivers and determine capacity for replication and sustainability throughout the state. </vt:lpstr>
      <vt:lpstr>Family &amp; Autism Support Centers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Header Here Subheader</dc:title>
  <dc:creator/>
  <cp:lastModifiedBy/>
  <cp:revision>7</cp:revision>
  <dcterms:created xsi:type="dcterms:W3CDTF">2016-02-24T22:22:18Z</dcterms:created>
  <dcterms:modified xsi:type="dcterms:W3CDTF">2023-05-26T11:41:27Z</dcterms:modified>
</cp:coreProperties>
</file>