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10" r:id="rId4"/>
  </p:sldMasterIdLst>
  <p:notesMasterIdLst>
    <p:notesMasterId r:id="rId30"/>
  </p:notesMasterIdLst>
  <p:handoutMasterIdLst>
    <p:handoutMasterId r:id="rId31"/>
  </p:handoutMasterIdLst>
  <p:sldIdLst>
    <p:sldId id="290" r:id="rId5"/>
    <p:sldId id="297" r:id="rId6"/>
    <p:sldId id="298" r:id="rId7"/>
    <p:sldId id="299" r:id="rId8"/>
    <p:sldId id="293" r:id="rId9"/>
    <p:sldId id="305" r:id="rId10"/>
    <p:sldId id="283" r:id="rId11"/>
    <p:sldId id="301" r:id="rId12"/>
    <p:sldId id="304" r:id="rId13"/>
    <p:sldId id="295" r:id="rId14"/>
    <p:sldId id="269" r:id="rId15"/>
    <p:sldId id="294" r:id="rId16"/>
    <p:sldId id="303" r:id="rId17"/>
    <p:sldId id="306" r:id="rId18"/>
    <p:sldId id="307" r:id="rId19"/>
    <p:sldId id="309" r:id="rId20"/>
    <p:sldId id="310" r:id="rId21"/>
    <p:sldId id="288" r:id="rId22"/>
    <p:sldId id="311" r:id="rId23"/>
    <p:sldId id="302" r:id="rId24"/>
    <p:sldId id="314" r:id="rId25"/>
    <p:sldId id="315" r:id="rId26"/>
    <p:sldId id="317" r:id="rId27"/>
    <p:sldId id="316" r:id="rId28"/>
    <p:sldId id="31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sen, Jennifer (DDS)" initials="PJ(" lastIdx="3" clrIdx="0">
    <p:extLst>
      <p:ext uri="{19B8F6BF-5375-455C-9EA6-DF929625EA0E}">
        <p15:presenceInfo xmlns:p15="http://schemas.microsoft.com/office/powerpoint/2012/main" userId="S::Jennifer.Petersen@mass.gov::33b3c71a-238e-4255-9f0e-dfc934e7a5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66FF3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9F0282-3CC7-55B6-0C40-EEF0BA82A93F}" v="24" dt="2021-03-19T14:28:56.193"/>
    <p1510:client id="{3B506557-76D4-4173-B188-903A780E1E52}" v="1269" dt="2021-03-09T14:46:20.757"/>
    <p1510:client id="{4B9CB29F-B0C3-B000-A92E-2A321D6BDFA0}" v="106" dt="2021-03-09T15:29:02.800"/>
    <p1510:client id="{5D2AB59F-90E7-B000-A92E-2C1D6A3F95F4}" v="14" dt="2021-03-17T13:56:33.088"/>
    <p1510:client id="{AD8FBD9F-70D6-C000-051A-943D23BD1B77}" v="24" dt="2021-04-12T15:58:50.105"/>
    <p1510:client id="{C900B39F-501E-B000-A92E-2693FF89682B}" v="6" dt="2021-03-10T20:43:34.326"/>
    <p1510:client id="{F3F5B29F-700C-B000-E0F4-435DC953612B}" v="12" dt="2021-03-10T17:33:22.3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4671" autoAdjust="0"/>
  </p:normalViewPr>
  <p:slideViewPr>
    <p:cSldViewPr>
      <p:cViewPr varScale="1">
        <p:scale>
          <a:sx n="51" d="100"/>
          <a:sy n="51" d="100"/>
        </p:scale>
        <p:origin x="569" y="44"/>
      </p:cViewPr>
      <p:guideLst>
        <p:guide orient="horz" pos="2160"/>
        <p:guide pos="3840"/>
      </p:guideLst>
    </p:cSldViewPr>
  </p:slideViewPr>
  <p:outlineViewPr>
    <p:cViewPr>
      <p:scale>
        <a:sx n="33" d="100"/>
        <a:sy n="33" d="100"/>
      </p:scale>
      <p:origin x="48" y="143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2BF7BF-C3AC-45D3-AAE0-F768CEAC84B9}" type="doc">
      <dgm:prSet loTypeId="urn:microsoft.com/office/officeart/2005/8/layout/vList2" loCatId="list" qsTypeId="urn:microsoft.com/office/officeart/2005/8/quickstyle/simple2" qsCatId="simple" csTypeId="urn:microsoft.com/office/officeart/2005/8/colors/accent6_2" csCatId="accent6" phldr="1"/>
      <dgm:spPr/>
      <dgm:t>
        <a:bodyPr/>
        <a:lstStyle/>
        <a:p>
          <a:endParaRPr lang="en-US"/>
        </a:p>
      </dgm:t>
    </dgm:pt>
    <dgm:pt modelId="{DBCA1AF3-E0E0-465F-A105-C17F1E3B2859}">
      <dgm:prSet custT="1"/>
      <dgm:spPr/>
      <dgm:t>
        <a:bodyPr/>
        <a:lstStyle/>
        <a:p>
          <a:r>
            <a:rPr lang="en-US" sz="1600" b="1" i="0" u="none" baseline="0" dirty="0">
              <a:latin typeface="+mn-lt"/>
              <a:cs typeface="Arial" panose="020B0604020202020204" pitchFamily="34" charset="0"/>
            </a:rPr>
            <a:t>Remote Supports</a:t>
          </a:r>
          <a:r>
            <a:rPr lang="en-US" sz="1600" b="0" i="0" u="none" baseline="0" dirty="0">
              <a:latin typeface="+mn-lt"/>
              <a:cs typeface="Arial" panose="020B0604020202020204" pitchFamily="34" charset="0"/>
            </a:rPr>
            <a:t> - </a:t>
          </a:r>
          <a:r>
            <a:rPr lang="en-US" sz="1600" b="0" i="1" u="none" baseline="0" dirty="0">
              <a:latin typeface="+mn-lt"/>
              <a:cs typeface="Arial" panose="020B0604020202020204" pitchFamily="34" charset="0"/>
            </a:rPr>
            <a:t>added as a waiver service to all waiver participants except for 24/7 setting.</a:t>
          </a:r>
          <a:endParaRPr lang="en-US" sz="1600" i="1" u="none" dirty="0">
            <a:latin typeface="+mn-lt"/>
            <a:cs typeface="Arial" panose="020B0604020202020204" pitchFamily="34" charset="0"/>
          </a:endParaRPr>
        </a:p>
      </dgm:t>
    </dgm:pt>
    <dgm:pt modelId="{BA104EE6-B110-43A5-A739-B3A7100270C2}" type="parTrans" cxnId="{EE91A98B-B3B7-457E-8419-842A98AE8FE4}">
      <dgm:prSet/>
      <dgm:spPr/>
      <dgm:t>
        <a:bodyPr/>
        <a:lstStyle/>
        <a:p>
          <a:endParaRPr lang="en-US">
            <a:latin typeface="+mn-lt"/>
          </a:endParaRPr>
        </a:p>
      </dgm:t>
    </dgm:pt>
    <dgm:pt modelId="{CA865C19-E357-49E3-8933-CF85A9CBA250}" type="sibTrans" cxnId="{EE91A98B-B3B7-457E-8419-842A98AE8FE4}">
      <dgm:prSet/>
      <dgm:spPr/>
      <dgm:t>
        <a:bodyPr/>
        <a:lstStyle/>
        <a:p>
          <a:endParaRPr lang="en-US">
            <a:latin typeface="+mn-lt"/>
          </a:endParaRPr>
        </a:p>
      </dgm:t>
    </dgm:pt>
    <dgm:pt modelId="{E20B1B0E-12D0-437C-8C40-A2E8AEC5455F}">
      <dgm:prSet custT="1"/>
      <dgm:spPr/>
      <dgm:t>
        <a:bodyPr/>
        <a:lstStyle/>
        <a:p>
          <a:r>
            <a:rPr lang="en-US" sz="1400" b="0" i="0" baseline="0" dirty="0">
              <a:latin typeface="+mn-lt"/>
              <a:cs typeface="Arial" panose="020B0604020202020204" pitchFamily="34" charset="0"/>
            </a:rPr>
            <a:t>Communication and non-invasive monitoring technologies to assist participants to attain or maintain independence in their homes and communities.</a:t>
          </a:r>
          <a:endParaRPr lang="en-US" sz="1400" dirty="0">
            <a:latin typeface="+mn-lt"/>
            <a:cs typeface="Arial" panose="020B0604020202020204" pitchFamily="34" charset="0"/>
          </a:endParaRPr>
        </a:p>
      </dgm:t>
    </dgm:pt>
    <dgm:pt modelId="{A1F3634A-BFE5-47D0-8FEE-B6FB20523935}" type="parTrans" cxnId="{8277D09D-43D4-49CF-BE9D-55535F1AF9DB}">
      <dgm:prSet/>
      <dgm:spPr/>
      <dgm:t>
        <a:bodyPr/>
        <a:lstStyle/>
        <a:p>
          <a:endParaRPr lang="en-US">
            <a:latin typeface="+mn-lt"/>
          </a:endParaRPr>
        </a:p>
      </dgm:t>
    </dgm:pt>
    <dgm:pt modelId="{E6E23298-0F91-46C1-B051-FAA9F0EFFA25}" type="sibTrans" cxnId="{8277D09D-43D4-49CF-BE9D-55535F1AF9DB}">
      <dgm:prSet/>
      <dgm:spPr/>
      <dgm:t>
        <a:bodyPr/>
        <a:lstStyle/>
        <a:p>
          <a:endParaRPr lang="en-US">
            <a:latin typeface="+mn-lt"/>
          </a:endParaRPr>
        </a:p>
      </dgm:t>
    </dgm:pt>
    <dgm:pt modelId="{374D8A04-3109-45E1-B2DA-8F4A8B20D1C3}">
      <dgm:prSet custT="1"/>
      <dgm:spPr/>
      <dgm:t>
        <a:bodyPr/>
        <a:lstStyle/>
        <a:p>
          <a:r>
            <a:rPr lang="en-US" sz="1400" b="0" i="0" baseline="0" dirty="0">
              <a:latin typeface="+mn-lt"/>
              <a:cs typeface="Arial" panose="020B0604020202020204" pitchFamily="34" charset="0"/>
            </a:rPr>
            <a:t>Includes the use of two way "real time" audio/video use technology delivered by staff at a remote location.</a:t>
          </a:r>
          <a:endParaRPr lang="en-US" sz="1400" dirty="0">
            <a:latin typeface="+mn-lt"/>
            <a:cs typeface="Arial" panose="020B0604020202020204" pitchFamily="34" charset="0"/>
          </a:endParaRPr>
        </a:p>
      </dgm:t>
    </dgm:pt>
    <dgm:pt modelId="{1313E66B-2F72-4131-A71A-86ABFFF5AF94}" type="parTrans" cxnId="{9152DCB4-0F61-4594-AAB1-70F4B2C330BA}">
      <dgm:prSet/>
      <dgm:spPr/>
      <dgm:t>
        <a:bodyPr/>
        <a:lstStyle/>
        <a:p>
          <a:endParaRPr lang="en-US">
            <a:latin typeface="+mn-lt"/>
          </a:endParaRPr>
        </a:p>
      </dgm:t>
    </dgm:pt>
    <dgm:pt modelId="{BD349AC4-03C0-45E6-96AC-4E730266F2B8}" type="sibTrans" cxnId="{9152DCB4-0F61-4594-AAB1-70F4B2C330BA}">
      <dgm:prSet/>
      <dgm:spPr/>
      <dgm:t>
        <a:bodyPr/>
        <a:lstStyle/>
        <a:p>
          <a:endParaRPr lang="en-US">
            <a:latin typeface="+mn-lt"/>
          </a:endParaRPr>
        </a:p>
      </dgm:t>
    </dgm:pt>
    <dgm:pt modelId="{DB01CDB4-03E4-4F33-BD22-B29FC1A74940}">
      <dgm:prSet custT="1"/>
      <dgm:spPr/>
      <dgm:t>
        <a:bodyPr/>
        <a:lstStyle/>
        <a:p>
          <a:r>
            <a:rPr lang="en-US" sz="1400" b="0" i="0" baseline="0" dirty="0">
              <a:latin typeface="+mn-lt"/>
              <a:cs typeface="Arial" panose="020B0604020202020204" pitchFamily="34" charset="0"/>
            </a:rPr>
            <a:t>Service must include in-person backup plan.</a:t>
          </a:r>
          <a:endParaRPr lang="en-US" sz="1400" dirty="0">
            <a:latin typeface="+mn-lt"/>
            <a:cs typeface="Arial" panose="020B0604020202020204" pitchFamily="34" charset="0"/>
          </a:endParaRPr>
        </a:p>
      </dgm:t>
    </dgm:pt>
    <dgm:pt modelId="{DFBD89A4-1F24-43A7-A071-FD419BA50C3E}" type="parTrans" cxnId="{93672BE0-8383-45E9-8997-FC231C3F3729}">
      <dgm:prSet/>
      <dgm:spPr/>
      <dgm:t>
        <a:bodyPr/>
        <a:lstStyle/>
        <a:p>
          <a:endParaRPr lang="en-US">
            <a:latin typeface="+mn-lt"/>
          </a:endParaRPr>
        </a:p>
      </dgm:t>
    </dgm:pt>
    <dgm:pt modelId="{DF12036A-5E2A-4266-AF8C-396A9FCF0608}" type="sibTrans" cxnId="{93672BE0-8383-45E9-8997-FC231C3F3729}">
      <dgm:prSet/>
      <dgm:spPr/>
      <dgm:t>
        <a:bodyPr/>
        <a:lstStyle/>
        <a:p>
          <a:endParaRPr lang="en-US">
            <a:latin typeface="+mn-lt"/>
          </a:endParaRPr>
        </a:p>
      </dgm:t>
    </dgm:pt>
    <dgm:pt modelId="{A2BDFB01-34A7-4F58-923F-B532FEB6D115}">
      <dgm:prSet custT="1"/>
      <dgm:spPr/>
      <dgm:t>
        <a:bodyPr/>
        <a:lstStyle/>
        <a:p>
          <a:r>
            <a:rPr lang="en-US" sz="1600" b="1" i="0" baseline="0" dirty="0">
              <a:latin typeface="+mn-lt"/>
              <a:cs typeface="Arial" panose="020B0604020202020204" pitchFamily="34" charset="0"/>
            </a:rPr>
            <a:t>Assistive Technology (AT) Services</a:t>
          </a:r>
          <a:r>
            <a:rPr lang="en-US" sz="1600" b="0" i="0" baseline="0" dirty="0">
              <a:latin typeface="+mn-lt"/>
              <a:cs typeface="Arial" panose="020B0604020202020204" pitchFamily="34" charset="0"/>
            </a:rPr>
            <a:t> - </a:t>
          </a:r>
          <a:r>
            <a:rPr lang="en-US" sz="1600" b="0" i="1" baseline="0" dirty="0">
              <a:latin typeface="+mn-lt"/>
              <a:cs typeface="Arial" panose="020B0604020202020204" pitchFamily="34" charset="0"/>
            </a:rPr>
            <a:t>expanded the scope to traditional population.</a:t>
          </a:r>
          <a:endParaRPr lang="en-US" sz="1600" i="1" dirty="0">
            <a:latin typeface="+mn-lt"/>
            <a:cs typeface="Arial" panose="020B0604020202020204" pitchFamily="34" charset="0"/>
          </a:endParaRPr>
        </a:p>
      </dgm:t>
    </dgm:pt>
    <dgm:pt modelId="{5F9CD841-9E64-4953-B37D-302906B7112A}" type="parTrans" cxnId="{65A18D43-591F-4608-9A54-8F4E3E9269C2}">
      <dgm:prSet/>
      <dgm:spPr/>
      <dgm:t>
        <a:bodyPr/>
        <a:lstStyle/>
        <a:p>
          <a:endParaRPr lang="en-US">
            <a:latin typeface="+mn-lt"/>
          </a:endParaRPr>
        </a:p>
      </dgm:t>
    </dgm:pt>
    <dgm:pt modelId="{5402A7F9-3F92-4E8E-97B4-00B993B19F8D}" type="sibTrans" cxnId="{65A18D43-591F-4608-9A54-8F4E3E9269C2}">
      <dgm:prSet/>
      <dgm:spPr/>
      <dgm:t>
        <a:bodyPr/>
        <a:lstStyle/>
        <a:p>
          <a:endParaRPr lang="en-US">
            <a:latin typeface="+mn-lt"/>
          </a:endParaRPr>
        </a:p>
      </dgm:t>
    </dgm:pt>
    <dgm:pt modelId="{A7F6ABAF-C773-4378-9010-F7FEDBEA9902}">
      <dgm:prSet custT="1"/>
      <dgm:spPr/>
      <dgm:t>
        <a:bodyPr/>
        <a:lstStyle/>
        <a:p>
          <a:r>
            <a:rPr lang="en-US" sz="1400" b="0" i="0" baseline="0" dirty="0">
              <a:latin typeface="+mn-lt"/>
              <a:cs typeface="Arial" panose="020B0604020202020204" pitchFamily="34" charset="0"/>
            </a:rPr>
            <a:t>Separates AT Evaluation &amp; Training - functional evaluation of the impact of the provision of appropriate AT devices.</a:t>
          </a:r>
          <a:endParaRPr lang="en-US" sz="1400" dirty="0">
            <a:latin typeface="+mn-lt"/>
            <a:cs typeface="Arial" panose="020B0604020202020204" pitchFamily="34" charset="0"/>
          </a:endParaRPr>
        </a:p>
      </dgm:t>
    </dgm:pt>
    <dgm:pt modelId="{CA572B6E-4BD7-41BD-88BA-EBE4E8415D59}" type="parTrans" cxnId="{EB342CF3-5E10-467E-A7DA-DC2C7DC9740B}">
      <dgm:prSet/>
      <dgm:spPr/>
      <dgm:t>
        <a:bodyPr/>
        <a:lstStyle/>
        <a:p>
          <a:endParaRPr lang="en-US">
            <a:latin typeface="+mn-lt"/>
          </a:endParaRPr>
        </a:p>
      </dgm:t>
    </dgm:pt>
    <dgm:pt modelId="{C0172817-3B72-4853-90F8-9E63EF1AD70A}" type="sibTrans" cxnId="{EB342CF3-5E10-467E-A7DA-DC2C7DC9740B}">
      <dgm:prSet/>
      <dgm:spPr/>
      <dgm:t>
        <a:bodyPr/>
        <a:lstStyle/>
        <a:p>
          <a:endParaRPr lang="en-US">
            <a:latin typeface="+mn-lt"/>
          </a:endParaRPr>
        </a:p>
      </dgm:t>
    </dgm:pt>
    <dgm:pt modelId="{BCE64B59-5759-427B-80ED-0628CDC0BF9D}">
      <dgm:prSet custT="1"/>
      <dgm:spPr/>
      <dgm:t>
        <a:bodyPr/>
        <a:lstStyle/>
        <a:p>
          <a:r>
            <a:rPr lang="en-US" sz="1400" b="0" i="0" baseline="0" dirty="0">
              <a:latin typeface="+mn-lt"/>
              <a:cs typeface="Arial" panose="020B0604020202020204" pitchFamily="34" charset="0"/>
            </a:rPr>
            <a:t>Including training  and technical assistance for the participant, and, where appropriate, family members, guardians, or advocates. </a:t>
          </a:r>
          <a:endParaRPr lang="en-US" sz="1400" dirty="0">
            <a:latin typeface="+mn-lt"/>
            <a:cs typeface="Arial" panose="020B0604020202020204" pitchFamily="34" charset="0"/>
          </a:endParaRPr>
        </a:p>
      </dgm:t>
    </dgm:pt>
    <dgm:pt modelId="{B434F926-4D18-4847-913A-16FF805E0F02}" type="parTrans" cxnId="{171E002D-5814-4769-A30B-F5A49AFB323E}">
      <dgm:prSet/>
      <dgm:spPr/>
      <dgm:t>
        <a:bodyPr/>
        <a:lstStyle/>
        <a:p>
          <a:endParaRPr lang="en-US">
            <a:latin typeface="+mn-lt"/>
          </a:endParaRPr>
        </a:p>
      </dgm:t>
    </dgm:pt>
    <dgm:pt modelId="{38773A43-2D51-4CF6-B78A-9CC83A4B6603}" type="sibTrans" cxnId="{171E002D-5814-4769-A30B-F5A49AFB323E}">
      <dgm:prSet/>
      <dgm:spPr/>
      <dgm:t>
        <a:bodyPr/>
        <a:lstStyle/>
        <a:p>
          <a:endParaRPr lang="en-US">
            <a:latin typeface="+mn-lt"/>
          </a:endParaRPr>
        </a:p>
      </dgm:t>
    </dgm:pt>
    <dgm:pt modelId="{7176635F-DAA1-416E-9F0A-48AB483B78BA}">
      <dgm:prSet custT="1"/>
      <dgm:spPr/>
      <dgm:t>
        <a:bodyPr/>
        <a:lstStyle/>
        <a:p>
          <a:r>
            <a:rPr lang="en-US" sz="1600" b="1" i="0" baseline="0" dirty="0">
              <a:latin typeface="+mn-lt"/>
              <a:cs typeface="Arial" panose="020B0604020202020204" pitchFamily="34" charset="0"/>
            </a:rPr>
            <a:t>Assistive Technology Devices </a:t>
          </a:r>
          <a:endParaRPr lang="en-US" sz="1600" dirty="0">
            <a:latin typeface="+mn-lt"/>
            <a:cs typeface="Arial" panose="020B0604020202020204" pitchFamily="34" charset="0"/>
          </a:endParaRPr>
        </a:p>
      </dgm:t>
    </dgm:pt>
    <dgm:pt modelId="{7D2164D1-32FF-49D0-AEFC-3C3845D945C5}" type="parTrans" cxnId="{809320E0-261C-4D07-AB43-2D193B945BF1}">
      <dgm:prSet/>
      <dgm:spPr/>
      <dgm:t>
        <a:bodyPr/>
        <a:lstStyle/>
        <a:p>
          <a:endParaRPr lang="en-US">
            <a:latin typeface="+mn-lt"/>
          </a:endParaRPr>
        </a:p>
      </dgm:t>
    </dgm:pt>
    <dgm:pt modelId="{1484D37C-20C8-4436-B61F-6EA92AA7332C}" type="sibTrans" cxnId="{809320E0-261C-4D07-AB43-2D193B945BF1}">
      <dgm:prSet/>
      <dgm:spPr/>
      <dgm:t>
        <a:bodyPr/>
        <a:lstStyle/>
        <a:p>
          <a:endParaRPr lang="en-US">
            <a:latin typeface="+mn-lt"/>
          </a:endParaRPr>
        </a:p>
      </dgm:t>
    </dgm:pt>
    <dgm:pt modelId="{9B87D8E3-3264-423A-99CE-E04BF17663C0}">
      <dgm:prSet custT="1"/>
      <dgm:spPr/>
      <dgm:t>
        <a:bodyPr/>
        <a:lstStyle/>
        <a:p>
          <a:r>
            <a:rPr lang="en-US" sz="1400" i="0" baseline="0" dirty="0">
              <a:latin typeface="+mn-lt"/>
              <a:cs typeface="Arial" panose="020B0604020202020204" pitchFamily="34" charset="0"/>
            </a:rPr>
            <a:t>Can be acquired commercially or modified, customized, engineered or otherwise adapted to meet the individual’s specific needs, including design and fabrication. </a:t>
          </a:r>
          <a:endParaRPr lang="en-US" sz="1400" dirty="0">
            <a:latin typeface="+mn-lt"/>
            <a:cs typeface="Arial" panose="020B0604020202020204" pitchFamily="34" charset="0"/>
          </a:endParaRPr>
        </a:p>
      </dgm:t>
    </dgm:pt>
    <dgm:pt modelId="{B4CDB3E2-2CA5-4BD7-9E6E-AB8EA7E6A7B1}" type="parTrans" cxnId="{8C2AC8A0-CF78-4683-8B1D-22CEEFAB15AF}">
      <dgm:prSet/>
      <dgm:spPr/>
      <dgm:t>
        <a:bodyPr/>
        <a:lstStyle/>
        <a:p>
          <a:endParaRPr lang="en-US">
            <a:latin typeface="+mn-lt"/>
          </a:endParaRPr>
        </a:p>
      </dgm:t>
    </dgm:pt>
    <dgm:pt modelId="{7D06A5A0-DB30-4D7A-975B-65C046ED4269}" type="sibTrans" cxnId="{8C2AC8A0-CF78-4683-8B1D-22CEEFAB15AF}">
      <dgm:prSet/>
      <dgm:spPr/>
      <dgm:t>
        <a:bodyPr/>
        <a:lstStyle/>
        <a:p>
          <a:endParaRPr lang="en-US">
            <a:latin typeface="+mn-lt"/>
          </a:endParaRPr>
        </a:p>
      </dgm:t>
    </dgm:pt>
    <dgm:pt modelId="{4ADA8EE7-CC31-4C46-9DC3-AA1689C269E0}">
      <dgm:prSet custT="1"/>
      <dgm:spPr/>
      <dgm:t>
        <a:bodyPr/>
        <a:lstStyle/>
        <a:p>
          <a:r>
            <a:rPr lang="en-US" sz="1400" i="0" baseline="0" dirty="0">
              <a:latin typeface="+mn-lt"/>
              <a:cs typeface="Arial" panose="020B0604020202020204" pitchFamily="34" charset="0"/>
            </a:rPr>
            <a:t>Adds internet service specific to the operation of  approved AT devices.</a:t>
          </a:r>
          <a:endParaRPr lang="en-US" sz="1400" dirty="0">
            <a:latin typeface="+mn-lt"/>
            <a:cs typeface="Arial" panose="020B0604020202020204" pitchFamily="34" charset="0"/>
          </a:endParaRPr>
        </a:p>
      </dgm:t>
    </dgm:pt>
    <dgm:pt modelId="{C2BB23A3-36D5-4C2E-B8C6-706F57A3C535}" type="parTrans" cxnId="{17C03513-A519-47A0-B1EE-A6EA5C32CEE3}">
      <dgm:prSet/>
      <dgm:spPr/>
      <dgm:t>
        <a:bodyPr/>
        <a:lstStyle/>
        <a:p>
          <a:endParaRPr lang="en-US">
            <a:latin typeface="+mn-lt"/>
          </a:endParaRPr>
        </a:p>
      </dgm:t>
    </dgm:pt>
    <dgm:pt modelId="{C3B12029-7004-409C-BC3A-2580FE7B9DBF}" type="sibTrans" cxnId="{17C03513-A519-47A0-B1EE-A6EA5C32CEE3}">
      <dgm:prSet/>
      <dgm:spPr/>
      <dgm:t>
        <a:bodyPr/>
        <a:lstStyle/>
        <a:p>
          <a:endParaRPr lang="en-US">
            <a:latin typeface="+mn-lt"/>
          </a:endParaRPr>
        </a:p>
      </dgm:t>
    </dgm:pt>
    <dgm:pt modelId="{E5B680E4-9671-4698-A083-1B180357E0C8}">
      <dgm:prSet custT="1"/>
      <dgm:spPr/>
      <dgm:t>
        <a:bodyPr/>
        <a:lstStyle/>
        <a:p>
          <a:r>
            <a:rPr lang="en-US" sz="1400" i="0" baseline="0" dirty="0">
              <a:latin typeface="+mn-lt"/>
              <a:cs typeface="Arial" panose="020B0604020202020204" pitchFamily="34" charset="0"/>
            </a:rPr>
            <a:t>Adds “provider-managed” to the available service delivery methods, making this service available to waiver participants who do not self-direct.</a:t>
          </a:r>
          <a:endParaRPr lang="en-US" sz="1400" dirty="0">
            <a:latin typeface="+mn-lt"/>
            <a:cs typeface="Arial" panose="020B0604020202020204" pitchFamily="34" charset="0"/>
          </a:endParaRPr>
        </a:p>
      </dgm:t>
    </dgm:pt>
    <dgm:pt modelId="{133B7EE5-0D87-4B93-A0F8-6688F5FD3B8E}" type="parTrans" cxnId="{41574558-4AB8-4905-9DFE-600904D86547}">
      <dgm:prSet/>
      <dgm:spPr/>
      <dgm:t>
        <a:bodyPr/>
        <a:lstStyle/>
        <a:p>
          <a:endParaRPr lang="en-US">
            <a:latin typeface="+mn-lt"/>
          </a:endParaRPr>
        </a:p>
      </dgm:t>
    </dgm:pt>
    <dgm:pt modelId="{B4FDB6D4-4B16-4633-9C79-18C16F6C684C}" type="sibTrans" cxnId="{41574558-4AB8-4905-9DFE-600904D86547}">
      <dgm:prSet/>
      <dgm:spPr/>
      <dgm:t>
        <a:bodyPr/>
        <a:lstStyle/>
        <a:p>
          <a:endParaRPr lang="en-US">
            <a:latin typeface="+mn-lt"/>
          </a:endParaRPr>
        </a:p>
      </dgm:t>
    </dgm:pt>
    <dgm:pt modelId="{7CF3551A-7077-42A9-97E1-C1421CBC8F63}" type="pres">
      <dgm:prSet presAssocID="{C72BF7BF-C3AC-45D3-AAE0-F768CEAC84B9}" presName="linear" presStyleCnt="0">
        <dgm:presLayoutVars>
          <dgm:animLvl val="lvl"/>
          <dgm:resizeHandles val="exact"/>
        </dgm:presLayoutVars>
      </dgm:prSet>
      <dgm:spPr/>
    </dgm:pt>
    <dgm:pt modelId="{8505A519-F13C-48E0-9301-0EA3FAD61C22}" type="pres">
      <dgm:prSet presAssocID="{DBCA1AF3-E0E0-465F-A105-C17F1E3B2859}" presName="parentText" presStyleLbl="node1" presStyleIdx="0" presStyleCnt="3">
        <dgm:presLayoutVars>
          <dgm:chMax val="0"/>
          <dgm:bulletEnabled val="1"/>
        </dgm:presLayoutVars>
      </dgm:prSet>
      <dgm:spPr/>
    </dgm:pt>
    <dgm:pt modelId="{5EC55855-C37D-48E6-85EC-E53B9134E132}" type="pres">
      <dgm:prSet presAssocID="{DBCA1AF3-E0E0-465F-A105-C17F1E3B2859}" presName="childText" presStyleLbl="revTx" presStyleIdx="0" presStyleCnt="3" custScaleY="119820">
        <dgm:presLayoutVars>
          <dgm:bulletEnabled val="1"/>
        </dgm:presLayoutVars>
      </dgm:prSet>
      <dgm:spPr/>
    </dgm:pt>
    <dgm:pt modelId="{CD5A5EA4-DEAA-4D93-816C-68C034D2108B}" type="pres">
      <dgm:prSet presAssocID="{A2BDFB01-34A7-4F58-923F-B532FEB6D115}" presName="parentText" presStyleLbl="node1" presStyleIdx="1" presStyleCnt="3" custScaleY="103668" custLinFactNeighborX="387" custLinFactNeighborY="-3289">
        <dgm:presLayoutVars>
          <dgm:chMax val="0"/>
          <dgm:bulletEnabled val="1"/>
        </dgm:presLayoutVars>
      </dgm:prSet>
      <dgm:spPr/>
    </dgm:pt>
    <dgm:pt modelId="{0D656DEE-A241-4294-8C31-1CA171FA04E2}" type="pres">
      <dgm:prSet presAssocID="{A2BDFB01-34A7-4F58-923F-B532FEB6D115}" presName="childText" presStyleLbl="revTx" presStyleIdx="1" presStyleCnt="3" custScaleY="97682">
        <dgm:presLayoutVars>
          <dgm:bulletEnabled val="1"/>
        </dgm:presLayoutVars>
      </dgm:prSet>
      <dgm:spPr/>
    </dgm:pt>
    <dgm:pt modelId="{20044437-4320-4FFC-A11B-7CB1FEA215D6}" type="pres">
      <dgm:prSet presAssocID="{7176635F-DAA1-416E-9F0A-48AB483B78BA}" presName="parentText" presStyleLbl="node1" presStyleIdx="2" presStyleCnt="3" custScaleY="48795" custLinFactNeighborX="1126" custLinFactNeighborY="45221">
        <dgm:presLayoutVars>
          <dgm:chMax val="0"/>
          <dgm:bulletEnabled val="1"/>
        </dgm:presLayoutVars>
      </dgm:prSet>
      <dgm:spPr/>
    </dgm:pt>
    <dgm:pt modelId="{B0FF4062-656C-4B65-A013-F69A0667E994}" type="pres">
      <dgm:prSet presAssocID="{7176635F-DAA1-416E-9F0A-48AB483B78BA}" presName="childText" presStyleLbl="revTx" presStyleIdx="2" presStyleCnt="3">
        <dgm:presLayoutVars>
          <dgm:bulletEnabled val="1"/>
        </dgm:presLayoutVars>
      </dgm:prSet>
      <dgm:spPr/>
    </dgm:pt>
  </dgm:ptLst>
  <dgm:cxnLst>
    <dgm:cxn modelId="{34377501-0F7C-4C8E-AC27-E13700BD0672}" type="presOf" srcId="{374D8A04-3109-45E1-B2DA-8F4A8B20D1C3}" destId="{5EC55855-C37D-48E6-85EC-E53B9134E132}" srcOrd="0" destOrd="1" presId="urn:microsoft.com/office/officeart/2005/8/layout/vList2"/>
    <dgm:cxn modelId="{7098E504-C0E0-4F6B-92CA-6A493E38DA52}" type="presOf" srcId="{DB01CDB4-03E4-4F33-BD22-B29FC1A74940}" destId="{5EC55855-C37D-48E6-85EC-E53B9134E132}" srcOrd="0" destOrd="2" presId="urn:microsoft.com/office/officeart/2005/8/layout/vList2"/>
    <dgm:cxn modelId="{7B59D811-93E4-43CB-A796-551E2BA2AB79}" type="presOf" srcId="{4ADA8EE7-CC31-4C46-9DC3-AA1689C269E0}" destId="{B0FF4062-656C-4B65-A013-F69A0667E994}" srcOrd="0" destOrd="1" presId="urn:microsoft.com/office/officeart/2005/8/layout/vList2"/>
    <dgm:cxn modelId="{17C03513-A519-47A0-B1EE-A6EA5C32CEE3}" srcId="{7176635F-DAA1-416E-9F0A-48AB483B78BA}" destId="{4ADA8EE7-CC31-4C46-9DC3-AA1689C269E0}" srcOrd="1" destOrd="0" parTransId="{C2BB23A3-36D5-4C2E-B8C6-706F57A3C535}" sibTransId="{C3B12029-7004-409C-BC3A-2580FE7B9DBF}"/>
    <dgm:cxn modelId="{FB630722-C23C-44B3-B7BE-BFDA6DA97D2E}" type="presOf" srcId="{E5B680E4-9671-4698-A083-1B180357E0C8}" destId="{B0FF4062-656C-4B65-A013-F69A0667E994}" srcOrd="0" destOrd="2" presId="urn:microsoft.com/office/officeart/2005/8/layout/vList2"/>
    <dgm:cxn modelId="{B64E1C26-6DE3-4F81-845A-D361B4854288}" type="presOf" srcId="{DBCA1AF3-E0E0-465F-A105-C17F1E3B2859}" destId="{8505A519-F13C-48E0-9301-0EA3FAD61C22}" srcOrd="0" destOrd="0" presId="urn:microsoft.com/office/officeart/2005/8/layout/vList2"/>
    <dgm:cxn modelId="{171E002D-5814-4769-A30B-F5A49AFB323E}" srcId="{A2BDFB01-34A7-4F58-923F-B532FEB6D115}" destId="{BCE64B59-5759-427B-80ED-0628CDC0BF9D}" srcOrd="1" destOrd="0" parTransId="{B434F926-4D18-4847-913A-16FF805E0F02}" sibTransId="{38773A43-2D51-4CF6-B78A-9CC83A4B6603}"/>
    <dgm:cxn modelId="{0A770B5E-7069-48BE-B43D-E0EF5D85A3F5}" type="presOf" srcId="{BCE64B59-5759-427B-80ED-0628CDC0BF9D}" destId="{0D656DEE-A241-4294-8C31-1CA171FA04E2}" srcOrd="0" destOrd="1" presId="urn:microsoft.com/office/officeart/2005/8/layout/vList2"/>
    <dgm:cxn modelId="{CC48E261-BE6F-4C0E-B4E1-D8FF2B69378E}" type="presOf" srcId="{C72BF7BF-C3AC-45D3-AAE0-F768CEAC84B9}" destId="{7CF3551A-7077-42A9-97E1-C1421CBC8F63}" srcOrd="0" destOrd="0" presId="urn:microsoft.com/office/officeart/2005/8/layout/vList2"/>
    <dgm:cxn modelId="{65A18D43-591F-4608-9A54-8F4E3E9269C2}" srcId="{C72BF7BF-C3AC-45D3-AAE0-F768CEAC84B9}" destId="{A2BDFB01-34A7-4F58-923F-B532FEB6D115}" srcOrd="1" destOrd="0" parTransId="{5F9CD841-9E64-4953-B37D-302906B7112A}" sibTransId="{5402A7F9-3F92-4E8E-97B4-00B993B19F8D}"/>
    <dgm:cxn modelId="{41574558-4AB8-4905-9DFE-600904D86547}" srcId="{7176635F-DAA1-416E-9F0A-48AB483B78BA}" destId="{E5B680E4-9671-4698-A083-1B180357E0C8}" srcOrd="2" destOrd="0" parTransId="{133B7EE5-0D87-4B93-A0F8-6688F5FD3B8E}" sibTransId="{B4FDB6D4-4B16-4633-9C79-18C16F6C684C}"/>
    <dgm:cxn modelId="{324C137C-9156-4FAA-BCBC-9A615DE21130}" type="presOf" srcId="{7176635F-DAA1-416E-9F0A-48AB483B78BA}" destId="{20044437-4320-4FFC-A11B-7CB1FEA215D6}" srcOrd="0" destOrd="0" presId="urn:microsoft.com/office/officeart/2005/8/layout/vList2"/>
    <dgm:cxn modelId="{EE91A98B-B3B7-457E-8419-842A98AE8FE4}" srcId="{C72BF7BF-C3AC-45D3-AAE0-F768CEAC84B9}" destId="{DBCA1AF3-E0E0-465F-A105-C17F1E3B2859}" srcOrd="0" destOrd="0" parTransId="{BA104EE6-B110-43A5-A739-B3A7100270C2}" sibTransId="{CA865C19-E357-49E3-8933-CF85A9CBA250}"/>
    <dgm:cxn modelId="{6FAC0295-3908-4933-AA80-C0696AFD28E9}" type="presOf" srcId="{A7F6ABAF-C773-4378-9010-F7FEDBEA9902}" destId="{0D656DEE-A241-4294-8C31-1CA171FA04E2}" srcOrd="0" destOrd="0" presId="urn:microsoft.com/office/officeart/2005/8/layout/vList2"/>
    <dgm:cxn modelId="{8277D09D-43D4-49CF-BE9D-55535F1AF9DB}" srcId="{DBCA1AF3-E0E0-465F-A105-C17F1E3B2859}" destId="{E20B1B0E-12D0-437C-8C40-A2E8AEC5455F}" srcOrd="0" destOrd="0" parTransId="{A1F3634A-BFE5-47D0-8FEE-B6FB20523935}" sibTransId="{E6E23298-0F91-46C1-B051-FAA9F0EFFA25}"/>
    <dgm:cxn modelId="{8C2AC8A0-CF78-4683-8B1D-22CEEFAB15AF}" srcId="{7176635F-DAA1-416E-9F0A-48AB483B78BA}" destId="{9B87D8E3-3264-423A-99CE-E04BF17663C0}" srcOrd="0" destOrd="0" parTransId="{B4CDB3E2-2CA5-4BD7-9E6E-AB8EA7E6A7B1}" sibTransId="{7D06A5A0-DB30-4D7A-975B-65C046ED4269}"/>
    <dgm:cxn modelId="{B7DC07A6-25F6-45D0-ACE6-54AE85BFEAE0}" type="presOf" srcId="{9B87D8E3-3264-423A-99CE-E04BF17663C0}" destId="{B0FF4062-656C-4B65-A013-F69A0667E994}" srcOrd="0" destOrd="0" presId="urn:microsoft.com/office/officeart/2005/8/layout/vList2"/>
    <dgm:cxn modelId="{9152DCB4-0F61-4594-AAB1-70F4B2C330BA}" srcId="{DBCA1AF3-E0E0-465F-A105-C17F1E3B2859}" destId="{374D8A04-3109-45E1-B2DA-8F4A8B20D1C3}" srcOrd="1" destOrd="0" parTransId="{1313E66B-2F72-4131-A71A-86ABFFF5AF94}" sibTransId="{BD349AC4-03C0-45E6-96AC-4E730266F2B8}"/>
    <dgm:cxn modelId="{D15B45B5-BDAC-413C-A28F-C0DABDF47B4B}" type="presOf" srcId="{A2BDFB01-34A7-4F58-923F-B532FEB6D115}" destId="{CD5A5EA4-DEAA-4D93-816C-68C034D2108B}" srcOrd="0" destOrd="0" presId="urn:microsoft.com/office/officeart/2005/8/layout/vList2"/>
    <dgm:cxn modelId="{809320E0-261C-4D07-AB43-2D193B945BF1}" srcId="{C72BF7BF-C3AC-45D3-AAE0-F768CEAC84B9}" destId="{7176635F-DAA1-416E-9F0A-48AB483B78BA}" srcOrd="2" destOrd="0" parTransId="{7D2164D1-32FF-49D0-AEFC-3C3845D945C5}" sibTransId="{1484D37C-20C8-4436-B61F-6EA92AA7332C}"/>
    <dgm:cxn modelId="{93672BE0-8383-45E9-8997-FC231C3F3729}" srcId="{DBCA1AF3-E0E0-465F-A105-C17F1E3B2859}" destId="{DB01CDB4-03E4-4F33-BD22-B29FC1A74940}" srcOrd="2" destOrd="0" parTransId="{DFBD89A4-1F24-43A7-A071-FD419BA50C3E}" sibTransId="{DF12036A-5E2A-4266-AF8C-396A9FCF0608}"/>
    <dgm:cxn modelId="{FC84AFEF-C056-4076-855C-3B42A8BE8020}" type="presOf" srcId="{E20B1B0E-12D0-437C-8C40-A2E8AEC5455F}" destId="{5EC55855-C37D-48E6-85EC-E53B9134E132}" srcOrd="0" destOrd="0" presId="urn:microsoft.com/office/officeart/2005/8/layout/vList2"/>
    <dgm:cxn modelId="{EB342CF3-5E10-467E-A7DA-DC2C7DC9740B}" srcId="{A2BDFB01-34A7-4F58-923F-B532FEB6D115}" destId="{A7F6ABAF-C773-4378-9010-F7FEDBEA9902}" srcOrd="0" destOrd="0" parTransId="{CA572B6E-4BD7-41BD-88BA-EBE4E8415D59}" sibTransId="{C0172817-3B72-4853-90F8-9E63EF1AD70A}"/>
    <dgm:cxn modelId="{0FE50D85-B48A-4FFD-888D-3EBD329AC22D}" type="presParOf" srcId="{7CF3551A-7077-42A9-97E1-C1421CBC8F63}" destId="{8505A519-F13C-48E0-9301-0EA3FAD61C22}" srcOrd="0" destOrd="0" presId="urn:microsoft.com/office/officeart/2005/8/layout/vList2"/>
    <dgm:cxn modelId="{14787D83-26A6-4057-913D-62D725C2E417}" type="presParOf" srcId="{7CF3551A-7077-42A9-97E1-C1421CBC8F63}" destId="{5EC55855-C37D-48E6-85EC-E53B9134E132}" srcOrd="1" destOrd="0" presId="urn:microsoft.com/office/officeart/2005/8/layout/vList2"/>
    <dgm:cxn modelId="{23E1FE9D-948D-4BA0-A603-7BD1263E4021}" type="presParOf" srcId="{7CF3551A-7077-42A9-97E1-C1421CBC8F63}" destId="{CD5A5EA4-DEAA-4D93-816C-68C034D2108B}" srcOrd="2" destOrd="0" presId="urn:microsoft.com/office/officeart/2005/8/layout/vList2"/>
    <dgm:cxn modelId="{92E6C249-2719-42C0-8054-4FD5C4687BAE}" type="presParOf" srcId="{7CF3551A-7077-42A9-97E1-C1421CBC8F63}" destId="{0D656DEE-A241-4294-8C31-1CA171FA04E2}" srcOrd="3" destOrd="0" presId="urn:microsoft.com/office/officeart/2005/8/layout/vList2"/>
    <dgm:cxn modelId="{850B4D1D-0FB0-48BE-9002-739F8157168B}" type="presParOf" srcId="{7CF3551A-7077-42A9-97E1-C1421CBC8F63}" destId="{20044437-4320-4FFC-A11B-7CB1FEA215D6}" srcOrd="4" destOrd="0" presId="urn:microsoft.com/office/officeart/2005/8/layout/vList2"/>
    <dgm:cxn modelId="{0F338762-F150-47AA-8A18-9F1C7ACF04F4}" type="presParOf" srcId="{7CF3551A-7077-42A9-97E1-C1421CBC8F63}" destId="{B0FF4062-656C-4B65-A013-F69A0667E994}"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0D9CE5-03EB-4A90-8B63-2EB3C566FD3E}"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26AA3D36-72C4-4134-9B21-A586E57CCFED}">
      <dgm:prSet custT="1"/>
      <dgm:spPr/>
      <dgm:t>
        <a:bodyPr/>
        <a:lstStyle/>
        <a:p>
          <a:r>
            <a:rPr lang="en-US" sz="2000" b="1" dirty="0">
              <a:latin typeface="+mn-lt"/>
            </a:rPr>
            <a:t>One-time purchase or lease/rental of devices such as:</a:t>
          </a:r>
          <a:endParaRPr lang="en-US" sz="2000" dirty="0">
            <a:latin typeface="+mn-lt"/>
          </a:endParaRPr>
        </a:p>
      </dgm:t>
    </dgm:pt>
    <dgm:pt modelId="{BF27A469-115C-4F6B-9373-4607374C74E3}" type="parTrans" cxnId="{9562D961-9657-4751-9ED5-9F1ACCEB7D54}">
      <dgm:prSet/>
      <dgm:spPr/>
      <dgm:t>
        <a:bodyPr/>
        <a:lstStyle/>
        <a:p>
          <a:endParaRPr lang="en-US">
            <a:latin typeface="+mn-lt"/>
          </a:endParaRPr>
        </a:p>
      </dgm:t>
    </dgm:pt>
    <dgm:pt modelId="{1053BA2A-1FC4-4751-857A-3B2A4950D898}" type="sibTrans" cxnId="{9562D961-9657-4751-9ED5-9F1ACCEB7D54}">
      <dgm:prSet/>
      <dgm:spPr/>
      <dgm:t>
        <a:bodyPr/>
        <a:lstStyle/>
        <a:p>
          <a:endParaRPr lang="en-US">
            <a:latin typeface="+mn-lt"/>
          </a:endParaRPr>
        </a:p>
      </dgm:t>
    </dgm:pt>
    <dgm:pt modelId="{C9E8D7D3-149D-4A20-ABD5-EC50E94E028E}">
      <dgm:prSet/>
      <dgm:spPr/>
      <dgm:t>
        <a:bodyPr/>
        <a:lstStyle/>
        <a:p>
          <a:r>
            <a:rPr lang="en-US" dirty="0">
              <a:latin typeface="+mn-lt"/>
              <a:cs typeface="Arial" panose="020B0604020202020204" pitchFamily="34" charset="0"/>
            </a:rPr>
            <a:t>Electronic motion sensor devices</a:t>
          </a:r>
        </a:p>
      </dgm:t>
    </dgm:pt>
    <dgm:pt modelId="{422E7883-24CA-4DF4-8E7F-4E9DCAC4BA2C}" type="parTrans" cxnId="{EEAF4613-A2BE-419F-8767-1BE8821CD3A5}">
      <dgm:prSet/>
      <dgm:spPr/>
      <dgm:t>
        <a:bodyPr/>
        <a:lstStyle/>
        <a:p>
          <a:endParaRPr lang="en-US">
            <a:latin typeface="+mn-lt"/>
          </a:endParaRPr>
        </a:p>
      </dgm:t>
    </dgm:pt>
    <dgm:pt modelId="{85FEE4B3-C51F-4A58-B128-706C952745A3}" type="sibTrans" cxnId="{EEAF4613-A2BE-419F-8767-1BE8821CD3A5}">
      <dgm:prSet/>
      <dgm:spPr/>
      <dgm:t>
        <a:bodyPr/>
        <a:lstStyle/>
        <a:p>
          <a:endParaRPr lang="en-US">
            <a:latin typeface="+mn-lt"/>
          </a:endParaRPr>
        </a:p>
      </dgm:t>
    </dgm:pt>
    <dgm:pt modelId="{E26948E8-4596-4B64-B6B3-AC208AA6EA68}">
      <dgm:prSet/>
      <dgm:spPr/>
      <dgm:t>
        <a:bodyPr/>
        <a:lstStyle/>
        <a:p>
          <a:r>
            <a:rPr lang="en-US" dirty="0">
              <a:latin typeface="+mn-lt"/>
              <a:cs typeface="Arial" panose="020B0604020202020204" pitchFamily="34" charset="0"/>
            </a:rPr>
            <a:t>Door alarms</a:t>
          </a:r>
        </a:p>
      </dgm:t>
    </dgm:pt>
    <dgm:pt modelId="{C4263E36-C3B9-4335-976F-11AADBC0210A}" type="parTrans" cxnId="{B6A805A1-DF01-4917-BF8F-DE8CE56373C5}">
      <dgm:prSet/>
      <dgm:spPr/>
      <dgm:t>
        <a:bodyPr/>
        <a:lstStyle/>
        <a:p>
          <a:endParaRPr lang="en-US">
            <a:latin typeface="+mn-lt"/>
          </a:endParaRPr>
        </a:p>
      </dgm:t>
    </dgm:pt>
    <dgm:pt modelId="{5CEDA2CC-A1DA-4824-ABF6-B8A090C32268}" type="sibTrans" cxnId="{B6A805A1-DF01-4917-BF8F-DE8CE56373C5}">
      <dgm:prSet/>
      <dgm:spPr/>
      <dgm:t>
        <a:bodyPr/>
        <a:lstStyle/>
        <a:p>
          <a:endParaRPr lang="en-US">
            <a:latin typeface="+mn-lt"/>
          </a:endParaRPr>
        </a:p>
      </dgm:t>
    </dgm:pt>
    <dgm:pt modelId="{7FB0FB1B-BF3D-437A-9F76-509067586240}">
      <dgm:prSet/>
      <dgm:spPr/>
      <dgm:t>
        <a:bodyPr/>
        <a:lstStyle/>
        <a:p>
          <a:r>
            <a:rPr lang="en-US" dirty="0">
              <a:latin typeface="+mn-lt"/>
              <a:cs typeface="Arial" panose="020B0604020202020204" pitchFamily="34" charset="0"/>
            </a:rPr>
            <a:t>Sensors that detect that a stove has been left on</a:t>
          </a:r>
        </a:p>
      </dgm:t>
    </dgm:pt>
    <dgm:pt modelId="{FD52C28B-162A-4872-8955-C3A7BB3F27A2}" type="parTrans" cxnId="{B81422C1-6A03-4BEB-A414-015891E062E7}">
      <dgm:prSet/>
      <dgm:spPr/>
      <dgm:t>
        <a:bodyPr/>
        <a:lstStyle/>
        <a:p>
          <a:endParaRPr lang="en-US">
            <a:latin typeface="+mn-lt"/>
          </a:endParaRPr>
        </a:p>
      </dgm:t>
    </dgm:pt>
    <dgm:pt modelId="{1887F4D7-C3B3-40D0-AB58-84C6C1FA4040}" type="sibTrans" cxnId="{B81422C1-6A03-4BEB-A414-015891E062E7}">
      <dgm:prSet/>
      <dgm:spPr/>
      <dgm:t>
        <a:bodyPr/>
        <a:lstStyle/>
        <a:p>
          <a:endParaRPr lang="en-US">
            <a:latin typeface="+mn-lt"/>
          </a:endParaRPr>
        </a:p>
      </dgm:t>
    </dgm:pt>
    <dgm:pt modelId="{8BE5AB21-EE59-4B1F-8274-74862331BB64}">
      <dgm:prSet/>
      <dgm:spPr/>
      <dgm:t>
        <a:bodyPr/>
        <a:lstStyle/>
        <a:p>
          <a:r>
            <a:rPr lang="en-US" dirty="0">
              <a:latin typeface="+mn-lt"/>
              <a:cs typeface="Arial" panose="020B0604020202020204" pitchFamily="34" charset="0"/>
            </a:rPr>
            <a:t>Telephones with modifications such as large buttons, picture buttons or flashing lights</a:t>
          </a:r>
        </a:p>
      </dgm:t>
    </dgm:pt>
    <dgm:pt modelId="{9E7CB4D9-8BCA-4142-81B1-789EF49B75A3}" type="parTrans" cxnId="{015C50E7-3E78-441C-97C5-0BFE5F3ABAC2}">
      <dgm:prSet/>
      <dgm:spPr/>
      <dgm:t>
        <a:bodyPr/>
        <a:lstStyle/>
        <a:p>
          <a:endParaRPr lang="en-US">
            <a:latin typeface="+mn-lt"/>
          </a:endParaRPr>
        </a:p>
      </dgm:t>
    </dgm:pt>
    <dgm:pt modelId="{33CD5586-1F44-4A1B-B889-AE75D58E4470}" type="sibTrans" cxnId="{015C50E7-3E78-441C-97C5-0BFE5F3ABAC2}">
      <dgm:prSet/>
      <dgm:spPr/>
      <dgm:t>
        <a:bodyPr/>
        <a:lstStyle/>
        <a:p>
          <a:endParaRPr lang="en-US">
            <a:latin typeface="+mn-lt"/>
          </a:endParaRPr>
        </a:p>
      </dgm:t>
    </dgm:pt>
    <dgm:pt modelId="{BCDAFB84-7792-47D1-9293-750DC34127EC}">
      <dgm:prSet/>
      <dgm:spPr/>
      <dgm:t>
        <a:bodyPr/>
        <a:lstStyle/>
        <a:p>
          <a:r>
            <a:rPr lang="en-US" dirty="0">
              <a:latin typeface="+mn-lt"/>
              <a:cs typeface="Arial" panose="020B0604020202020204" pitchFamily="34" charset="0"/>
            </a:rPr>
            <a:t>Devices affixed to wheelchair or walker to send an alert if the individual falls</a:t>
          </a:r>
        </a:p>
      </dgm:t>
    </dgm:pt>
    <dgm:pt modelId="{D6E4A77A-814E-48A9-A011-B25F725E3B4B}" type="parTrans" cxnId="{EDCBD403-C3D6-404C-85C3-50088F8E59F7}">
      <dgm:prSet/>
      <dgm:spPr/>
      <dgm:t>
        <a:bodyPr/>
        <a:lstStyle/>
        <a:p>
          <a:endParaRPr lang="en-US">
            <a:latin typeface="+mn-lt"/>
          </a:endParaRPr>
        </a:p>
      </dgm:t>
    </dgm:pt>
    <dgm:pt modelId="{CF01CD71-08DC-4311-97E6-8DC0BF87C9A1}" type="sibTrans" cxnId="{EDCBD403-C3D6-404C-85C3-50088F8E59F7}">
      <dgm:prSet/>
      <dgm:spPr/>
      <dgm:t>
        <a:bodyPr/>
        <a:lstStyle/>
        <a:p>
          <a:endParaRPr lang="en-US">
            <a:latin typeface="+mn-lt"/>
          </a:endParaRPr>
        </a:p>
      </dgm:t>
    </dgm:pt>
    <dgm:pt modelId="{50543C17-48F7-45C5-8C16-362037290A7E}">
      <dgm:prSet/>
      <dgm:spPr/>
      <dgm:t>
        <a:bodyPr/>
        <a:lstStyle/>
        <a:p>
          <a:r>
            <a:rPr lang="en-US" b="0" spc="-15" dirty="0">
              <a:effectLst/>
              <a:latin typeface="+mn-lt"/>
              <a:ea typeface="Calibri" panose="020F0502020204030204" pitchFamily="34" charset="0"/>
              <a:cs typeface="Arial" panose="020B0604020202020204" pitchFamily="34" charset="0"/>
            </a:rPr>
            <a:t>B</a:t>
          </a:r>
          <a:r>
            <a:rPr lang="en-US" spc="-15" dirty="0">
              <a:effectLst/>
              <a:latin typeface="+mn-lt"/>
              <a:ea typeface="Calibri" panose="020F0502020204030204" pitchFamily="34" charset="0"/>
              <a:cs typeface="Arial" panose="020B0604020202020204" pitchFamily="34" charset="0"/>
            </a:rPr>
            <a:t>racelet </a:t>
          </a:r>
          <a:r>
            <a:rPr lang="en-US" dirty="0">
              <a:effectLst/>
              <a:latin typeface="+mn-lt"/>
              <a:ea typeface="Calibri" panose="020F0502020204030204" pitchFamily="34" charset="0"/>
              <a:cs typeface="Arial" panose="020B0604020202020204" pitchFamily="34" charset="0"/>
            </a:rPr>
            <a:t>that detects </a:t>
          </a:r>
          <a:r>
            <a:rPr lang="en-US" spc="-15" dirty="0">
              <a:effectLst/>
              <a:latin typeface="+mn-lt"/>
              <a:ea typeface="Calibri" panose="020F0502020204030204" pitchFamily="34" charset="0"/>
              <a:cs typeface="Arial" panose="020B0604020202020204" pitchFamily="34" charset="0"/>
            </a:rPr>
            <a:t>seizure activity</a:t>
          </a:r>
          <a:endParaRPr lang="en-US" dirty="0">
            <a:latin typeface="+mn-lt"/>
            <a:cs typeface="Arial" panose="020B0604020202020204" pitchFamily="34" charset="0"/>
          </a:endParaRPr>
        </a:p>
      </dgm:t>
    </dgm:pt>
    <dgm:pt modelId="{A0BC84ED-8C07-4BF1-877F-6808B415CC72}" type="parTrans" cxnId="{389684AB-B92E-496D-B3FE-5B405FE5C0BE}">
      <dgm:prSet/>
      <dgm:spPr/>
      <dgm:t>
        <a:bodyPr/>
        <a:lstStyle/>
        <a:p>
          <a:endParaRPr lang="en-US">
            <a:latin typeface="+mn-lt"/>
          </a:endParaRPr>
        </a:p>
      </dgm:t>
    </dgm:pt>
    <dgm:pt modelId="{55A6C680-95BB-41FE-BE77-242F453738C1}" type="sibTrans" cxnId="{389684AB-B92E-496D-B3FE-5B405FE5C0BE}">
      <dgm:prSet/>
      <dgm:spPr/>
      <dgm:t>
        <a:bodyPr/>
        <a:lstStyle/>
        <a:p>
          <a:endParaRPr lang="en-US">
            <a:latin typeface="+mn-lt"/>
          </a:endParaRPr>
        </a:p>
      </dgm:t>
    </dgm:pt>
    <dgm:pt modelId="{1F9EE137-8EEC-418B-9518-4A040AE042BD}">
      <dgm:prSet/>
      <dgm:spPr/>
      <dgm:t>
        <a:bodyPr/>
        <a:lstStyle/>
        <a:p>
          <a:r>
            <a:rPr lang="en-US" dirty="0">
              <a:latin typeface="+mn-lt"/>
              <a:cs typeface="Arial" panose="020B0604020202020204" pitchFamily="34" charset="0"/>
            </a:rPr>
            <a:t>Devices that enhance images for people with low vision</a:t>
          </a:r>
        </a:p>
      </dgm:t>
    </dgm:pt>
    <dgm:pt modelId="{B416B829-4BF9-461B-BAA2-DF002B4CB249}" type="parTrans" cxnId="{9318F3BC-4F32-4717-947E-AE36763CAAED}">
      <dgm:prSet/>
      <dgm:spPr/>
      <dgm:t>
        <a:bodyPr/>
        <a:lstStyle/>
        <a:p>
          <a:endParaRPr lang="en-US">
            <a:latin typeface="+mn-lt"/>
          </a:endParaRPr>
        </a:p>
      </dgm:t>
    </dgm:pt>
    <dgm:pt modelId="{2F347E52-E3C5-4CE5-9F06-A754D92B7360}" type="sibTrans" cxnId="{9318F3BC-4F32-4717-947E-AE36763CAAED}">
      <dgm:prSet/>
      <dgm:spPr/>
      <dgm:t>
        <a:bodyPr/>
        <a:lstStyle/>
        <a:p>
          <a:endParaRPr lang="en-US">
            <a:latin typeface="+mn-lt"/>
          </a:endParaRPr>
        </a:p>
      </dgm:t>
    </dgm:pt>
    <dgm:pt modelId="{D667C9A2-8590-4750-9288-6784D438783F}">
      <dgm:prSet/>
      <dgm:spPr/>
      <dgm:t>
        <a:bodyPr/>
        <a:lstStyle/>
        <a:p>
          <a:r>
            <a:rPr lang="en-US" dirty="0">
              <a:latin typeface="+mn-lt"/>
              <a:cs typeface="Arial" panose="020B0604020202020204" pitchFamily="34" charset="0"/>
            </a:rPr>
            <a:t>Voice activation of lights, appliances, doors, </a:t>
          </a:r>
          <a:r>
            <a:rPr lang="en-US" dirty="0" err="1">
              <a:latin typeface="+mn-lt"/>
              <a:cs typeface="Arial" panose="020B0604020202020204" pitchFamily="34" charset="0"/>
            </a:rPr>
            <a:t>etc</a:t>
          </a:r>
          <a:endParaRPr lang="en-US" dirty="0">
            <a:latin typeface="+mn-lt"/>
            <a:cs typeface="Arial" panose="020B0604020202020204" pitchFamily="34" charset="0"/>
          </a:endParaRPr>
        </a:p>
      </dgm:t>
    </dgm:pt>
    <dgm:pt modelId="{D6021A69-ECA5-44F0-BC76-ABFD94C0B4A3}" type="parTrans" cxnId="{2A7A1454-FD57-4143-A987-865A5EC50776}">
      <dgm:prSet/>
      <dgm:spPr/>
      <dgm:t>
        <a:bodyPr/>
        <a:lstStyle/>
        <a:p>
          <a:endParaRPr lang="en-US">
            <a:latin typeface="+mn-lt"/>
          </a:endParaRPr>
        </a:p>
      </dgm:t>
    </dgm:pt>
    <dgm:pt modelId="{4FF940AA-5F4D-4FEF-912F-601CF547A90E}" type="sibTrans" cxnId="{2A7A1454-FD57-4143-A987-865A5EC50776}">
      <dgm:prSet/>
      <dgm:spPr/>
      <dgm:t>
        <a:bodyPr/>
        <a:lstStyle/>
        <a:p>
          <a:endParaRPr lang="en-US">
            <a:latin typeface="+mn-lt"/>
          </a:endParaRPr>
        </a:p>
      </dgm:t>
    </dgm:pt>
    <dgm:pt modelId="{FE2D2D2D-B347-4E82-9C77-A95389CACD47}">
      <dgm:prSet/>
      <dgm:spPr/>
      <dgm:t>
        <a:bodyPr/>
        <a:lstStyle/>
        <a:p>
          <a:r>
            <a:rPr lang="en-US" dirty="0">
              <a:latin typeface="+mn-lt"/>
              <a:cs typeface="Arial" panose="020B0604020202020204" pitchFamily="34" charset="0"/>
            </a:rPr>
            <a:t>Hand-held computer devices</a:t>
          </a:r>
        </a:p>
      </dgm:t>
    </dgm:pt>
    <dgm:pt modelId="{BB4C9DE4-69C0-4FF1-88BD-5AB26A7B6835}" type="parTrans" cxnId="{E36F5CBA-4CC9-4F8E-9894-F142BB85DD2F}">
      <dgm:prSet/>
      <dgm:spPr/>
      <dgm:t>
        <a:bodyPr/>
        <a:lstStyle/>
        <a:p>
          <a:endParaRPr lang="en-US">
            <a:latin typeface="+mn-lt"/>
          </a:endParaRPr>
        </a:p>
      </dgm:t>
    </dgm:pt>
    <dgm:pt modelId="{21185E0B-35F2-4E5F-874E-3B5BA004E981}" type="sibTrans" cxnId="{E36F5CBA-4CC9-4F8E-9894-F142BB85DD2F}">
      <dgm:prSet/>
      <dgm:spPr/>
      <dgm:t>
        <a:bodyPr/>
        <a:lstStyle/>
        <a:p>
          <a:endParaRPr lang="en-US">
            <a:latin typeface="+mn-lt"/>
          </a:endParaRPr>
        </a:p>
      </dgm:t>
    </dgm:pt>
    <dgm:pt modelId="{79BD2240-0F02-407B-9990-B3A7F00338F4}" type="pres">
      <dgm:prSet presAssocID="{710D9CE5-03EB-4A90-8B63-2EB3C566FD3E}" presName="vert0" presStyleCnt="0">
        <dgm:presLayoutVars>
          <dgm:dir/>
          <dgm:animOne val="branch"/>
          <dgm:animLvl val="lvl"/>
        </dgm:presLayoutVars>
      </dgm:prSet>
      <dgm:spPr/>
    </dgm:pt>
    <dgm:pt modelId="{13DD28FC-1208-417A-9EC4-128F3AF84383}" type="pres">
      <dgm:prSet presAssocID="{26AA3D36-72C4-4134-9B21-A586E57CCFED}" presName="thickLine" presStyleLbl="alignNode1" presStyleIdx="0" presStyleCnt="10"/>
      <dgm:spPr/>
    </dgm:pt>
    <dgm:pt modelId="{F758B39E-4CBC-493C-BCFF-A39BB853ED03}" type="pres">
      <dgm:prSet presAssocID="{26AA3D36-72C4-4134-9B21-A586E57CCFED}" presName="horz1" presStyleCnt="0"/>
      <dgm:spPr/>
    </dgm:pt>
    <dgm:pt modelId="{AD8B0708-DF2E-4A97-B5A9-C8FC69D9FCF1}" type="pres">
      <dgm:prSet presAssocID="{26AA3D36-72C4-4134-9B21-A586E57CCFED}" presName="tx1" presStyleLbl="revTx" presStyleIdx="0" presStyleCnt="10"/>
      <dgm:spPr/>
    </dgm:pt>
    <dgm:pt modelId="{41C6B8B1-EC14-4040-A84F-6D58DCADC87F}" type="pres">
      <dgm:prSet presAssocID="{26AA3D36-72C4-4134-9B21-A586E57CCFED}" presName="vert1" presStyleCnt="0"/>
      <dgm:spPr/>
    </dgm:pt>
    <dgm:pt modelId="{36C5D7E1-3102-4647-B28F-108E124F109D}" type="pres">
      <dgm:prSet presAssocID="{C9E8D7D3-149D-4A20-ABD5-EC50E94E028E}" presName="thickLine" presStyleLbl="alignNode1" presStyleIdx="1" presStyleCnt="10"/>
      <dgm:spPr/>
    </dgm:pt>
    <dgm:pt modelId="{926D9845-815A-460F-91CA-91B0C961DC41}" type="pres">
      <dgm:prSet presAssocID="{C9E8D7D3-149D-4A20-ABD5-EC50E94E028E}" presName="horz1" presStyleCnt="0"/>
      <dgm:spPr/>
    </dgm:pt>
    <dgm:pt modelId="{16181500-B856-4B1E-813C-F038F51D9D54}" type="pres">
      <dgm:prSet presAssocID="{C9E8D7D3-149D-4A20-ABD5-EC50E94E028E}" presName="tx1" presStyleLbl="revTx" presStyleIdx="1" presStyleCnt="10"/>
      <dgm:spPr/>
    </dgm:pt>
    <dgm:pt modelId="{3E948304-553A-4B7D-8D41-F987644DA351}" type="pres">
      <dgm:prSet presAssocID="{C9E8D7D3-149D-4A20-ABD5-EC50E94E028E}" presName="vert1" presStyleCnt="0"/>
      <dgm:spPr/>
    </dgm:pt>
    <dgm:pt modelId="{C32E7526-4A9C-46B7-82E3-49A4A7990B8B}" type="pres">
      <dgm:prSet presAssocID="{E26948E8-4596-4B64-B6B3-AC208AA6EA68}" presName="thickLine" presStyleLbl="alignNode1" presStyleIdx="2" presStyleCnt="10"/>
      <dgm:spPr/>
    </dgm:pt>
    <dgm:pt modelId="{F3EECEDF-F458-4ACE-8670-1DF88253F93D}" type="pres">
      <dgm:prSet presAssocID="{E26948E8-4596-4B64-B6B3-AC208AA6EA68}" presName="horz1" presStyleCnt="0"/>
      <dgm:spPr/>
    </dgm:pt>
    <dgm:pt modelId="{3ED38797-15F7-4083-B6C1-EE07475D5E22}" type="pres">
      <dgm:prSet presAssocID="{E26948E8-4596-4B64-B6B3-AC208AA6EA68}" presName="tx1" presStyleLbl="revTx" presStyleIdx="2" presStyleCnt="10"/>
      <dgm:spPr/>
    </dgm:pt>
    <dgm:pt modelId="{EA44C1F6-DE48-4FEB-9CC8-0E710171E03C}" type="pres">
      <dgm:prSet presAssocID="{E26948E8-4596-4B64-B6B3-AC208AA6EA68}" presName="vert1" presStyleCnt="0"/>
      <dgm:spPr/>
    </dgm:pt>
    <dgm:pt modelId="{3D2E1CDC-F325-46B6-8E2E-1B98CC2D0393}" type="pres">
      <dgm:prSet presAssocID="{7FB0FB1B-BF3D-437A-9F76-509067586240}" presName="thickLine" presStyleLbl="alignNode1" presStyleIdx="3" presStyleCnt="10"/>
      <dgm:spPr/>
    </dgm:pt>
    <dgm:pt modelId="{2AD57897-C490-4788-AE00-0CBB21E13D4F}" type="pres">
      <dgm:prSet presAssocID="{7FB0FB1B-BF3D-437A-9F76-509067586240}" presName="horz1" presStyleCnt="0"/>
      <dgm:spPr/>
    </dgm:pt>
    <dgm:pt modelId="{EEB67939-BAC5-4EEF-B7AD-7E2AC6F0C6F2}" type="pres">
      <dgm:prSet presAssocID="{7FB0FB1B-BF3D-437A-9F76-509067586240}" presName="tx1" presStyleLbl="revTx" presStyleIdx="3" presStyleCnt="10"/>
      <dgm:spPr/>
    </dgm:pt>
    <dgm:pt modelId="{26105F7D-A4C7-4516-A6DB-00F071F08C91}" type="pres">
      <dgm:prSet presAssocID="{7FB0FB1B-BF3D-437A-9F76-509067586240}" presName="vert1" presStyleCnt="0"/>
      <dgm:spPr/>
    </dgm:pt>
    <dgm:pt modelId="{D25D2103-E904-461E-B9AF-EDA1727F33A1}" type="pres">
      <dgm:prSet presAssocID="{8BE5AB21-EE59-4B1F-8274-74862331BB64}" presName="thickLine" presStyleLbl="alignNode1" presStyleIdx="4" presStyleCnt="10"/>
      <dgm:spPr/>
    </dgm:pt>
    <dgm:pt modelId="{AFFA0A73-13E0-4F24-9B3B-8B9F70FD4AE4}" type="pres">
      <dgm:prSet presAssocID="{8BE5AB21-EE59-4B1F-8274-74862331BB64}" presName="horz1" presStyleCnt="0"/>
      <dgm:spPr/>
    </dgm:pt>
    <dgm:pt modelId="{10310D7F-E39D-4F40-815A-CCA658EE1218}" type="pres">
      <dgm:prSet presAssocID="{8BE5AB21-EE59-4B1F-8274-74862331BB64}" presName="tx1" presStyleLbl="revTx" presStyleIdx="4" presStyleCnt="10"/>
      <dgm:spPr/>
    </dgm:pt>
    <dgm:pt modelId="{D6A50F28-34B8-494D-AEAA-0AB9BB586AF4}" type="pres">
      <dgm:prSet presAssocID="{8BE5AB21-EE59-4B1F-8274-74862331BB64}" presName="vert1" presStyleCnt="0"/>
      <dgm:spPr/>
    </dgm:pt>
    <dgm:pt modelId="{B542FA6E-9267-4158-9E1B-C8012E7D6CC7}" type="pres">
      <dgm:prSet presAssocID="{BCDAFB84-7792-47D1-9293-750DC34127EC}" presName="thickLine" presStyleLbl="alignNode1" presStyleIdx="5" presStyleCnt="10"/>
      <dgm:spPr/>
    </dgm:pt>
    <dgm:pt modelId="{60AC36FA-4ED8-487E-A395-14112E5D7918}" type="pres">
      <dgm:prSet presAssocID="{BCDAFB84-7792-47D1-9293-750DC34127EC}" presName="horz1" presStyleCnt="0"/>
      <dgm:spPr/>
    </dgm:pt>
    <dgm:pt modelId="{E7C7CDAD-E242-4319-9DAD-F3A18ECE1C7B}" type="pres">
      <dgm:prSet presAssocID="{BCDAFB84-7792-47D1-9293-750DC34127EC}" presName="tx1" presStyleLbl="revTx" presStyleIdx="5" presStyleCnt="10"/>
      <dgm:spPr/>
    </dgm:pt>
    <dgm:pt modelId="{D5668F12-F469-4FE4-8FBE-89EF82FE3406}" type="pres">
      <dgm:prSet presAssocID="{BCDAFB84-7792-47D1-9293-750DC34127EC}" presName="vert1" presStyleCnt="0"/>
      <dgm:spPr/>
    </dgm:pt>
    <dgm:pt modelId="{84A46056-B062-45AD-BD39-2EA5DA951FC1}" type="pres">
      <dgm:prSet presAssocID="{50543C17-48F7-45C5-8C16-362037290A7E}" presName="thickLine" presStyleLbl="alignNode1" presStyleIdx="6" presStyleCnt="10"/>
      <dgm:spPr/>
    </dgm:pt>
    <dgm:pt modelId="{12997F04-6C42-4F2F-BC85-E64CE10D7710}" type="pres">
      <dgm:prSet presAssocID="{50543C17-48F7-45C5-8C16-362037290A7E}" presName="horz1" presStyleCnt="0"/>
      <dgm:spPr/>
    </dgm:pt>
    <dgm:pt modelId="{20F03111-A8F7-4266-805D-9436293C450B}" type="pres">
      <dgm:prSet presAssocID="{50543C17-48F7-45C5-8C16-362037290A7E}" presName="tx1" presStyleLbl="revTx" presStyleIdx="6" presStyleCnt="10"/>
      <dgm:spPr/>
    </dgm:pt>
    <dgm:pt modelId="{5D46819F-843F-4BE3-9FC7-A5A3555E20CD}" type="pres">
      <dgm:prSet presAssocID="{50543C17-48F7-45C5-8C16-362037290A7E}" presName="vert1" presStyleCnt="0"/>
      <dgm:spPr/>
    </dgm:pt>
    <dgm:pt modelId="{CFDF97E2-4BC4-46CC-8608-3812EB9B1B2E}" type="pres">
      <dgm:prSet presAssocID="{1F9EE137-8EEC-418B-9518-4A040AE042BD}" presName="thickLine" presStyleLbl="alignNode1" presStyleIdx="7" presStyleCnt="10"/>
      <dgm:spPr/>
    </dgm:pt>
    <dgm:pt modelId="{B5A282A3-62D7-41FD-828C-5753DDAF63F1}" type="pres">
      <dgm:prSet presAssocID="{1F9EE137-8EEC-418B-9518-4A040AE042BD}" presName="horz1" presStyleCnt="0"/>
      <dgm:spPr/>
    </dgm:pt>
    <dgm:pt modelId="{721E262A-B16F-4B7A-B4FF-F518BF705A33}" type="pres">
      <dgm:prSet presAssocID="{1F9EE137-8EEC-418B-9518-4A040AE042BD}" presName="tx1" presStyleLbl="revTx" presStyleIdx="7" presStyleCnt="10"/>
      <dgm:spPr/>
    </dgm:pt>
    <dgm:pt modelId="{E0B2851B-D0ED-4A26-AE93-EED2DADFFB1A}" type="pres">
      <dgm:prSet presAssocID="{1F9EE137-8EEC-418B-9518-4A040AE042BD}" presName="vert1" presStyleCnt="0"/>
      <dgm:spPr/>
    </dgm:pt>
    <dgm:pt modelId="{53F5E5F0-33F7-4656-9E93-31A1BEB62276}" type="pres">
      <dgm:prSet presAssocID="{D667C9A2-8590-4750-9288-6784D438783F}" presName="thickLine" presStyleLbl="alignNode1" presStyleIdx="8" presStyleCnt="10"/>
      <dgm:spPr/>
    </dgm:pt>
    <dgm:pt modelId="{6083C17A-BF60-48F9-AF81-B0A045800483}" type="pres">
      <dgm:prSet presAssocID="{D667C9A2-8590-4750-9288-6784D438783F}" presName="horz1" presStyleCnt="0"/>
      <dgm:spPr/>
    </dgm:pt>
    <dgm:pt modelId="{96FB9994-82D3-45FD-992D-EBCCC28F7571}" type="pres">
      <dgm:prSet presAssocID="{D667C9A2-8590-4750-9288-6784D438783F}" presName="tx1" presStyleLbl="revTx" presStyleIdx="8" presStyleCnt="10"/>
      <dgm:spPr/>
    </dgm:pt>
    <dgm:pt modelId="{D32BF896-916C-443F-9093-7532108734FB}" type="pres">
      <dgm:prSet presAssocID="{D667C9A2-8590-4750-9288-6784D438783F}" presName="vert1" presStyleCnt="0"/>
      <dgm:spPr/>
    </dgm:pt>
    <dgm:pt modelId="{3A87A91B-BDB8-4DC9-A43E-F286195BED51}" type="pres">
      <dgm:prSet presAssocID="{FE2D2D2D-B347-4E82-9C77-A95389CACD47}" presName="thickLine" presStyleLbl="alignNode1" presStyleIdx="9" presStyleCnt="10"/>
      <dgm:spPr/>
    </dgm:pt>
    <dgm:pt modelId="{125AAD29-551B-48D6-9A69-01E9E085DFDC}" type="pres">
      <dgm:prSet presAssocID="{FE2D2D2D-B347-4E82-9C77-A95389CACD47}" presName="horz1" presStyleCnt="0"/>
      <dgm:spPr/>
    </dgm:pt>
    <dgm:pt modelId="{CA1D3F64-DACC-4641-916B-7C6FC1618CAD}" type="pres">
      <dgm:prSet presAssocID="{FE2D2D2D-B347-4E82-9C77-A95389CACD47}" presName="tx1" presStyleLbl="revTx" presStyleIdx="9" presStyleCnt="10"/>
      <dgm:spPr/>
    </dgm:pt>
    <dgm:pt modelId="{7DCD7F1B-C371-4203-B43D-C8527FADF23F}" type="pres">
      <dgm:prSet presAssocID="{FE2D2D2D-B347-4E82-9C77-A95389CACD47}" presName="vert1" presStyleCnt="0"/>
      <dgm:spPr/>
    </dgm:pt>
  </dgm:ptLst>
  <dgm:cxnLst>
    <dgm:cxn modelId="{EDCBD403-C3D6-404C-85C3-50088F8E59F7}" srcId="{710D9CE5-03EB-4A90-8B63-2EB3C566FD3E}" destId="{BCDAFB84-7792-47D1-9293-750DC34127EC}" srcOrd="5" destOrd="0" parTransId="{D6E4A77A-814E-48A9-A011-B25F725E3B4B}" sibTransId="{CF01CD71-08DC-4311-97E6-8DC0BF87C9A1}"/>
    <dgm:cxn modelId="{EEAF4613-A2BE-419F-8767-1BE8821CD3A5}" srcId="{710D9CE5-03EB-4A90-8B63-2EB3C566FD3E}" destId="{C9E8D7D3-149D-4A20-ABD5-EC50E94E028E}" srcOrd="1" destOrd="0" parTransId="{422E7883-24CA-4DF4-8E7F-4E9DCAC4BA2C}" sibTransId="{85FEE4B3-C51F-4A58-B128-706C952745A3}"/>
    <dgm:cxn modelId="{9F3C4217-4B24-472B-93CE-BBFE6998980D}" type="presOf" srcId="{D667C9A2-8590-4750-9288-6784D438783F}" destId="{96FB9994-82D3-45FD-992D-EBCCC28F7571}" srcOrd="0" destOrd="0" presId="urn:microsoft.com/office/officeart/2008/layout/LinedList"/>
    <dgm:cxn modelId="{CAA49141-2277-44ED-807F-E71964DC51AA}" type="presOf" srcId="{C9E8D7D3-149D-4A20-ABD5-EC50E94E028E}" destId="{16181500-B856-4B1E-813C-F038F51D9D54}" srcOrd="0" destOrd="0" presId="urn:microsoft.com/office/officeart/2008/layout/LinedList"/>
    <dgm:cxn modelId="{9562D961-9657-4751-9ED5-9F1ACCEB7D54}" srcId="{710D9CE5-03EB-4A90-8B63-2EB3C566FD3E}" destId="{26AA3D36-72C4-4134-9B21-A586E57CCFED}" srcOrd="0" destOrd="0" parTransId="{BF27A469-115C-4F6B-9373-4607374C74E3}" sibTransId="{1053BA2A-1FC4-4751-857A-3B2A4950D898}"/>
    <dgm:cxn modelId="{03891B73-42E7-4A93-9940-FCBB24015D1B}" type="presOf" srcId="{8BE5AB21-EE59-4B1F-8274-74862331BB64}" destId="{10310D7F-E39D-4F40-815A-CCA658EE1218}" srcOrd="0" destOrd="0" presId="urn:microsoft.com/office/officeart/2008/layout/LinedList"/>
    <dgm:cxn modelId="{2A7A1454-FD57-4143-A987-865A5EC50776}" srcId="{710D9CE5-03EB-4A90-8B63-2EB3C566FD3E}" destId="{D667C9A2-8590-4750-9288-6784D438783F}" srcOrd="8" destOrd="0" parTransId="{D6021A69-ECA5-44F0-BC76-ABFD94C0B4A3}" sibTransId="{4FF940AA-5F4D-4FEF-912F-601CF547A90E}"/>
    <dgm:cxn modelId="{0B1CC488-CA55-4A0C-AD51-006E83EB2606}" type="presOf" srcId="{710D9CE5-03EB-4A90-8B63-2EB3C566FD3E}" destId="{79BD2240-0F02-407B-9990-B3A7F00338F4}" srcOrd="0" destOrd="0" presId="urn:microsoft.com/office/officeart/2008/layout/LinedList"/>
    <dgm:cxn modelId="{F6979C8C-19E3-4596-9FFA-E34F99B11BCB}" type="presOf" srcId="{BCDAFB84-7792-47D1-9293-750DC34127EC}" destId="{E7C7CDAD-E242-4319-9DAD-F3A18ECE1C7B}" srcOrd="0" destOrd="0" presId="urn:microsoft.com/office/officeart/2008/layout/LinedList"/>
    <dgm:cxn modelId="{C2273893-570B-45C7-B15E-50BFBED92879}" type="presOf" srcId="{50543C17-48F7-45C5-8C16-362037290A7E}" destId="{20F03111-A8F7-4266-805D-9436293C450B}" srcOrd="0" destOrd="0" presId="urn:microsoft.com/office/officeart/2008/layout/LinedList"/>
    <dgm:cxn modelId="{B6A805A1-DF01-4917-BF8F-DE8CE56373C5}" srcId="{710D9CE5-03EB-4A90-8B63-2EB3C566FD3E}" destId="{E26948E8-4596-4B64-B6B3-AC208AA6EA68}" srcOrd="2" destOrd="0" parTransId="{C4263E36-C3B9-4335-976F-11AADBC0210A}" sibTransId="{5CEDA2CC-A1DA-4824-ABF6-B8A090C32268}"/>
    <dgm:cxn modelId="{389684AB-B92E-496D-B3FE-5B405FE5C0BE}" srcId="{710D9CE5-03EB-4A90-8B63-2EB3C566FD3E}" destId="{50543C17-48F7-45C5-8C16-362037290A7E}" srcOrd="6" destOrd="0" parTransId="{A0BC84ED-8C07-4BF1-877F-6808B415CC72}" sibTransId="{55A6C680-95BB-41FE-BE77-242F453738C1}"/>
    <dgm:cxn modelId="{D523FBAE-374B-47A5-AABB-1D5904AB674A}" type="presOf" srcId="{E26948E8-4596-4B64-B6B3-AC208AA6EA68}" destId="{3ED38797-15F7-4083-B6C1-EE07475D5E22}" srcOrd="0" destOrd="0" presId="urn:microsoft.com/office/officeart/2008/layout/LinedList"/>
    <dgm:cxn modelId="{E36F5CBA-4CC9-4F8E-9894-F142BB85DD2F}" srcId="{710D9CE5-03EB-4A90-8B63-2EB3C566FD3E}" destId="{FE2D2D2D-B347-4E82-9C77-A95389CACD47}" srcOrd="9" destOrd="0" parTransId="{BB4C9DE4-69C0-4FF1-88BD-5AB26A7B6835}" sibTransId="{21185E0B-35F2-4E5F-874E-3B5BA004E981}"/>
    <dgm:cxn modelId="{9318F3BC-4F32-4717-947E-AE36763CAAED}" srcId="{710D9CE5-03EB-4A90-8B63-2EB3C566FD3E}" destId="{1F9EE137-8EEC-418B-9518-4A040AE042BD}" srcOrd="7" destOrd="0" parTransId="{B416B829-4BF9-461B-BAA2-DF002B4CB249}" sibTransId="{2F347E52-E3C5-4CE5-9F06-A754D92B7360}"/>
    <dgm:cxn modelId="{B81422C1-6A03-4BEB-A414-015891E062E7}" srcId="{710D9CE5-03EB-4A90-8B63-2EB3C566FD3E}" destId="{7FB0FB1B-BF3D-437A-9F76-509067586240}" srcOrd="3" destOrd="0" parTransId="{FD52C28B-162A-4872-8955-C3A7BB3F27A2}" sibTransId="{1887F4D7-C3B3-40D0-AB58-84C6C1FA4040}"/>
    <dgm:cxn modelId="{015C50E7-3E78-441C-97C5-0BFE5F3ABAC2}" srcId="{710D9CE5-03EB-4A90-8B63-2EB3C566FD3E}" destId="{8BE5AB21-EE59-4B1F-8274-74862331BB64}" srcOrd="4" destOrd="0" parTransId="{9E7CB4D9-8BCA-4142-81B1-789EF49B75A3}" sibTransId="{33CD5586-1F44-4A1B-B889-AE75D58E4470}"/>
    <dgm:cxn modelId="{8EDEF5E8-ED0D-48B1-90D0-C231AF760BF0}" type="presOf" srcId="{1F9EE137-8EEC-418B-9518-4A040AE042BD}" destId="{721E262A-B16F-4B7A-B4FF-F518BF705A33}" srcOrd="0" destOrd="0" presId="urn:microsoft.com/office/officeart/2008/layout/LinedList"/>
    <dgm:cxn modelId="{0B42D1EE-E424-456A-BCFB-A32976BCA74D}" type="presOf" srcId="{FE2D2D2D-B347-4E82-9C77-A95389CACD47}" destId="{CA1D3F64-DACC-4641-916B-7C6FC1618CAD}" srcOrd="0" destOrd="0" presId="urn:microsoft.com/office/officeart/2008/layout/LinedList"/>
    <dgm:cxn modelId="{B68E6CF1-80D5-49CB-829F-FCDAC9497401}" type="presOf" srcId="{7FB0FB1B-BF3D-437A-9F76-509067586240}" destId="{EEB67939-BAC5-4EEF-B7AD-7E2AC6F0C6F2}" srcOrd="0" destOrd="0" presId="urn:microsoft.com/office/officeart/2008/layout/LinedList"/>
    <dgm:cxn modelId="{8FC075F5-5A46-4330-A248-E030D6244D76}" type="presOf" srcId="{26AA3D36-72C4-4134-9B21-A586E57CCFED}" destId="{AD8B0708-DF2E-4A97-B5A9-C8FC69D9FCF1}" srcOrd="0" destOrd="0" presId="urn:microsoft.com/office/officeart/2008/layout/LinedList"/>
    <dgm:cxn modelId="{43984E65-069C-4636-BE0E-3F78C2E6FEA6}" type="presParOf" srcId="{79BD2240-0F02-407B-9990-B3A7F00338F4}" destId="{13DD28FC-1208-417A-9EC4-128F3AF84383}" srcOrd="0" destOrd="0" presId="urn:microsoft.com/office/officeart/2008/layout/LinedList"/>
    <dgm:cxn modelId="{0491ECD2-11A0-4DBA-BDE6-B2D028B962AD}" type="presParOf" srcId="{79BD2240-0F02-407B-9990-B3A7F00338F4}" destId="{F758B39E-4CBC-493C-BCFF-A39BB853ED03}" srcOrd="1" destOrd="0" presId="urn:microsoft.com/office/officeart/2008/layout/LinedList"/>
    <dgm:cxn modelId="{FBEDE234-E127-4E87-9C2C-C6BDF5E9CAC0}" type="presParOf" srcId="{F758B39E-4CBC-493C-BCFF-A39BB853ED03}" destId="{AD8B0708-DF2E-4A97-B5A9-C8FC69D9FCF1}" srcOrd="0" destOrd="0" presId="urn:microsoft.com/office/officeart/2008/layout/LinedList"/>
    <dgm:cxn modelId="{0585408A-E122-405E-B6BE-33F2BE2658AC}" type="presParOf" srcId="{F758B39E-4CBC-493C-BCFF-A39BB853ED03}" destId="{41C6B8B1-EC14-4040-A84F-6D58DCADC87F}" srcOrd="1" destOrd="0" presId="urn:microsoft.com/office/officeart/2008/layout/LinedList"/>
    <dgm:cxn modelId="{3D82D807-DB1C-45BF-94AD-21EE7F61498C}" type="presParOf" srcId="{79BD2240-0F02-407B-9990-B3A7F00338F4}" destId="{36C5D7E1-3102-4647-B28F-108E124F109D}" srcOrd="2" destOrd="0" presId="urn:microsoft.com/office/officeart/2008/layout/LinedList"/>
    <dgm:cxn modelId="{8D9199CF-379D-4DF2-82DC-359BF8CAAC44}" type="presParOf" srcId="{79BD2240-0F02-407B-9990-B3A7F00338F4}" destId="{926D9845-815A-460F-91CA-91B0C961DC41}" srcOrd="3" destOrd="0" presId="urn:microsoft.com/office/officeart/2008/layout/LinedList"/>
    <dgm:cxn modelId="{65D6162E-F23E-4C59-90B9-8381B1843B00}" type="presParOf" srcId="{926D9845-815A-460F-91CA-91B0C961DC41}" destId="{16181500-B856-4B1E-813C-F038F51D9D54}" srcOrd="0" destOrd="0" presId="urn:microsoft.com/office/officeart/2008/layout/LinedList"/>
    <dgm:cxn modelId="{47B3A5EC-6747-40A5-8708-9B300CC41411}" type="presParOf" srcId="{926D9845-815A-460F-91CA-91B0C961DC41}" destId="{3E948304-553A-4B7D-8D41-F987644DA351}" srcOrd="1" destOrd="0" presId="urn:microsoft.com/office/officeart/2008/layout/LinedList"/>
    <dgm:cxn modelId="{6E671B59-F336-4490-AAFA-606DA072F976}" type="presParOf" srcId="{79BD2240-0F02-407B-9990-B3A7F00338F4}" destId="{C32E7526-4A9C-46B7-82E3-49A4A7990B8B}" srcOrd="4" destOrd="0" presId="urn:microsoft.com/office/officeart/2008/layout/LinedList"/>
    <dgm:cxn modelId="{4DE5E42D-74C9-4DCF-96A8-FE5EAC944B6C}" type="presParOf" srcId="{79BD2240-0F02-407B-9990-B3A7F00338F4}" destId="{F3EECEDF-F458-4ACE-8670-1DF88253F93D}" srcOrd="5" destOrd="0" presId="urn:microsoft.com/office/officeart/2008/layout/LinedList"/>
    <dgm:cxn modelId="{4BA125EB-6745-4605-8412-BE2FE1A43A77}" type="presParOf" srcId="{F3EECEDF-F458-4ACE-8670-1DF88253F93D}" destId="{3ED38797-15F7-4083-B6C1-EE07475D5E22}" srcOrd="0" destOrd="0" presId="urn:microsoft.com/office/officeart/2008/layout/LinedList"/>
    <dgm:cxn modelId="{BC1BFD39-5740-455E-9E86-59BEA4B482EF}" type="presParOf" srcId="{F3EECEDF-F458-4ACE-8670-1DF88253F93D}" destId="{EA44C1F6-DE48-4FEB-9CC8-0E710171E03C}" srcOrd="1" destOrd="0" presId="urn:microsoft.com/office/officeart/2008/layout/LinedList"/>
    <dgm:cxn modelId="{8842FF38-E80F-4B0B-8A0A-B74B338FF7D1}" type="presParOf" srcId="{79BD2240-0F02-407B-9990-B3A7F00338F4}" destId="{3D2E1CDC-F325-46B6-8E2E-1B98CC2D0393}" srcOrd="6" destOrd="0" presId="urn:microsoft.com/office/officeart/2008/layout/LinedList"/>
    <dgm:cxn modelId="{D44B1DB4-047F-4FE8-87A2-1D04E983A2C2}" type="presParOf" srcId="{79BD2240-0F02-407B-9990-B3A7F00338F4}" destId="{2AD57897-C490-4788-AE00-0CBB21E13D4F}" srcOrd="7" destOrd="0" presId="urn:microsoft.com/office/officeart/2008/layout/LinedList"/>
    <dgm:cxn modelId="{4720D963-CABE-4AA1-8986-66E99C1F86EF}" type="presParOf" srcId="{2AD57897-C490-4788-AE00-0CBB21E13D4F}" destId="{EEB67939-BAC5-4EEF-B7AD-7E2AC6F0C6F2}" srcOrd="0" destOrd="0" presId="urn:microsoft.com/office/officeart/2008/layout/LinedList"/>
    <dgm:cxn modelId="{5536EA7C-2407-4219-9921-682BBDB861A8}" type="presParOf" srcId="{2AD57897-C490-4788-AE00-0CBB21E13D4F}" destId="{26105F7D-A4C7-4516-A6DB-00F071F08C91}" srcOrd="1" destOrd="0" presId="urn:microsoft.com/office/officeart/2008/layout/LinedList"/>
    <dgm:cxn modelId="{4742396B-7F1F-404F-9193-9606CFCB9682}" type="presParOf" srcId="{79BD2240-0F02-407B-9990-B3A7F00338F4}" destId="{D25D2103-E904-461E-B9AF-EDA1727F33A1}" srcOrd="8" destOrd="0" presId="urn:microsoft.com/office/officeart/2008/layout/LinedList"/>
    <dgm:cxn modelId="{72522BE1-7805-43FC-9828-56E81BBB9343}" type="presParOf" srcId="{79BD2240-0F02-407B-9990-B3A7F00338F4}" destId="{AFFA0A73-13E0-4F24-9B3B-8B9F70FD4AE4}" srcOrd="9" destOrd="0" presId="urn:microsoft.com/office/officeart/2008/layout/LinedList"/>
    <dgm:cxn modelId="{C8CE249C-4001-4269-84B0-05D9A4BFE72C}" type="presParOf" srcId="{AFFA0A73-13E0-4F24-9B3B-8B9F70FD4AE4}" destId="{10310D7F-E39D-4F40-815A-CCA658EE1218}" srcOrd="0" destOrd="0" presId="urn:microsoft.com/office/officeart/2008/layout/LinedList"/>
    <dgm:cxn modelId="{FF704D77-1D25-4D51-A2D7-868DBB58CCC5}" type="presParOf" srcId="{AFFA0A73-13E0-4F24-9B3B-8B9F70FD4AE4}" destId="{D6A50F28-34B8-494D-AEAA-0AB9BB586AF4}" srcOrd="1" destOrd="0" presId="urn:microsoft.com/office/officeart/2008/layout/LinedList"/>
    <dgm:cxn modelId="{0B8971A0-D9FA-4F0C-94D0-65E9E2BA8349}" type="presParOf" srcId="{79BD2240-0F02-407B-9990-B3A7F00338F4}" destId="{B542FA6E-9267-4158-9E1B-C8012E7D6CC7}" srcOrd="10" destOrd="0" presId="urn:microsoft.com/office/officeart/2008/layout/LinedList"/>
    <dgm:cxn modelId="{5A3954CA-170A-474E-844C-28D53F43DB8C}" type="presParOf" srcId="{79BD2240-0F02-407B-9990-B3A7F00338F4}" destId="{60AC36FA-4ED8-487E-A395-14112E5D7918}" srcOrd="11" destOrd="0" presId="urn:microsoft.com/office/officeart/2008/layout/LinedList"/>
    <dgm:cxn modelId="{5D7DD45C-714A-40E2-9673-A669E75603F4}" type="presParOf" srcId="{60AC36FA-4ED8-487E-A395-14112E5D7918}" destId="{E7C7CDAD-E242-4319-9DAD-F3A18ECE1C7B}" srcOrd="0" destOrd="0" presId="urn:microsoft.com/office/officeart/2008/layout/LinedList"/>
    <dgm:cxn modelId="{BD20C8F7-A0B2-4911-9230-F301132E5CF8}" type="presParOf" srcId="{60AC36FA-4ED8-487E-A395-14112E5D7918}" destId="{D5668F12-F469-4FE4-8FBE-89EF82FE3406}" srcOrd="1" destOrd="0" presId="urn:microsoft.com/office/officeart/2008/layout/LinedList"/>
    <dgm:cxn modelId="{DC40D1CF-8F77-4AFE-A078-9B990E683C4D}" type="presParOf" srcId="{79BD2240-0F02-407B-9990-B3A7F00338F4}" destId="{84A46056-B062-45AD-BD39-2EA5DA951FC1}" srcOrd="12" destOrd="0" presId="urn:microsoft.com/office/officeart/2008/layout/LinedList"/>
    <dgm:cxn modelId="{05498229-1A69-4BD9-AB8A-A87010CF2829}" type="presParOf" srcId="{79BD2240-0F02-407B-9990-B3A7F00338F4}" destId="{12997F04-6C42-4F2F-BC85-E64CE10D7710}" srcOrd="13" destOrd="0" presId="urn:microsoft.com/office/officeart/2008/layout/LinedList"/>
    <dgm:cxn modelId="{5624C6C7-BDDD-44D6-8BC0-9F4933C7004E}" type="presParOf" srcId="{12997F04-6C42-4F2F-BC85-E64CE10D7710}" destId="{20F03111-A8F7-4266-805D-9436293C450B}" srcOrd="0" destOrd="0" presId="urn:microsoft.com/office/officeart/2008/layout/LinedList"/>
    <dgm:cxn modelId="{9B5000D5-77A8-4FB8-B96C-DCED7D1983AC}" type="presParOf" srcId="{12997F04-6C42-4F2F-BC85-E64CE10D7710}" destId="{5D46819F-843F-4BE3-9FC7-A5A3555E20CD}" srcOrd="1" destOrd="0" presId="urn:microsoft.com/office/officeart/2008/layout/LinedList"/>
    <dgm:cxn modelId="{2D4FB110-0798-4386-9BF4-2C996179E44C}" type="presParOf" srcId="{79BD2240-0F02-407B-9990-B3A7F00338F4}" destId="{CFDF97E2-4BC4-46CC-8608-3812EB9B1B2E}" srcOrd="14" destOrd="0" presId="urn:microsoft.com/office/officeart/2008/layout/LinedList"/>
    <dgm:cxn modelId="{8651194C-2982-4600-8A7D-3470D8ED9FB0}" type="presParOf" srcId="{79BD2240-0F02-407B-9990-B3A7F00338F4}" destId="{B5A282A3-62D7-41FD-828C-5753DDAF63F1}" srcOrd="15" destOrd="0" presId="urn:microsoft.com/office/officeart/2008/layout/LinedList"/>
    <dgm:cxn modelId="{B3117E97-F5BD-427B-982B-E3D8D0C34CD4}" type="presParOf" srcId="{B5A282A3-62D7-41FD-828C-5753DDAF63F1}" destId="{721E262A-B16F-4B7A-B4FF-F518BF705A33}" srcOrd="0" destOrd="0" presId="urn:microsoft.com/office/officeart/2008/layout/LinedList"/>
    <dgm:cxn modelId="{4E4F872C-EE49-418E-8D57-8CDFA9697DD0}" type="presParOf" srcId="{B5A282A3-62D7-41FD-828C-5753DDAF63F1}" destId="{E0B2851B-D0ED-4A26-AE93-EED2DADFFB1A}" srcOrd="1" destOrd="0" presId="urn:microsoft.com/office/officeart/2008/layout/LinedList"/>
    <dgm:cxn modelId="{40EE6553-D776-4092-8485-71BCF3597366}" type="presParOf" srcId="{79BD2240-0F02-407B-9990-B3A7F00338F4}" destId="{53F5E5F0-33F7-4656-9E93-31A1BEB62276}" srcOrd="16" destOrd="0" presId="urn:microsoft.com/office/officeart/2008/layout/LinedList"/>
    <dgm:cxn modelId="{8F64DEBE-4419-4382-AE39-DA3B571197D6}" type="presParOf" srcId="{79BD2240-0F02-407B-9990-B3A7F00338F4}" destId="{6083C17A-BF60-48F9-AF81-B0A045800483}" srcOrd="17" destOrd="0" presId="urn:microsoft.com/office/officeart/2008/layout/LinedList"/>
    <dgm:cxn modelId="{809480A3-3124-47A8-BD0A-7FDB77629455}" type="presParOf" srcId="{6083C17A-BF60-48F9-AF81-B0A045800483}" destId="{96FB9994-82D3-45FD-992D-EBCCC28F7571}" srcOrd="0" destOrd="0" presId="urn:microsoft.com/office/officeart/2008/layout/LinedList"/>
    <dgm:cxn modelId="{63C8CAD8-D4FD-4CBF-B392-8F285EF5B6FC}" type="presParOf" srcId="{6083C17A-BF60-48F9-AF81-B0A045800483}" destId="{D32BF896-916C-443F-9093-7532108734FB}" srcOrd="1" destOrd="0" presId="urn:microsoft.com/office/officeart/2008/layout/LinedList"/>
    <dgm:cxn modelId="{979408A2-0177-436A-A64C-60C9F1D95C1D}" type="presParOf" srcId="{79BD2240-0F02-407B-9990-B3A7F00338F4}" destId="{3A87A91B-BDB8-4DC9-A43E-F286195BED51}" srcOrd="18" destOrd="0" presId="urn:microsoft.com/office/officeart/2008/layout/LinedList"/>
    <dgm:cxn modelId="{F670AC9A-990B-4BD7-8B30-511E0BB5DC60}" type="presParOf" srcId="{79BD2240-0F02-407B-9990-B3A7F00338F4}" destId="{125AAD29-551B-48D6-9A69-01E9E085DFDC}" srcOrd="19" destOrd="0" presId="urn:microsoft.com/office/officeart/2008/layout/LinedList"/>
    <dgm:cxn modelId="{85FB2E2A-EF65-4E6C-BFC6-C972EDFCF51D}" type="presParOf" srcId="{125AAD29-551B-48D6-9A69-01E9E085DFDC}" destId="{CA1D3F64-DACC-4641-916B-7C6FC1618CAD}" srcOrd="0" destOrd="0" presId="urn:microsoft.com/office/officeart/2008/layout/LinedList"/>
    <dgm:cxn modelId="{26976606-4782-49CC-A74C-82274FDFD2ED}" type="presParOf" srcId="{125AAD29-551B-48D6-9A69-01E9E085DFDC}" destId="{7DCD7F1B-C371-4203-B43D-C8527FADF23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5A519-F13C-48E0-9301-0EA3FAD61C22}">
      <dsp:nvSpPr>
        <dsp:cNvPr id="0" name=""/>
        <dsp:cNvSpPr/>
      </dsp:nvSpPr>
      <dsp:spPr>
        <a:xfrm>
          <a:off x="0" y="3875"/>
          <a:ext cx="5410200" cy="617156"/>
        </a:xfrm>
        <a:prstGeom prst="roundRect">
          <a:avLst/>
        </a:prstGeom>
        <a:solidFill>
          <a:schemeClr val="accent6">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u="none" kern="1200" baseline="0" dirty="0">
              <a:latin typeface="+mn-lt"/>
              <a:cs typeface="Arial" panose="020B0604020202020204" pitchFamily="34" charset="0"/>
            </a:rPr>
            <a:t>Remote Supports</a:t>
          </a:r>
          <a:r>
            <a:rPr lang="en-US" sz="1600" b="0" i="0" u="none" kern="1200" baseline="0" dirty="0">
              <a:latin typeface="+mn-lt"/>
              <a:cs typeface="Arial" panose="020B0604020202020204" pitchFamily="34" charset="0"/>
            </a:rPr>
            <a:t> - </a:t>
          </a:r>
          <a:r>
            <a:rPr lang="en-US" sz="1600" b="0" i="1" u="none" kern="1200" baseline="0" dirty="0">
              <a:latin typeface="+mn-lt"/>
              <a:cs typeface="Arial" panose="020B0604020202020204" pitchFamily="34" charset="0"/>
            </a:rPr>
            <a:t>added as a waiver service to all waiver participants except for 24/7 setting.</a:t>
          </a:r>
          <a:endParaRPr lang="en-US" sz="1600" i="1" u="none" kern="1200" dirty="0">
            <a:latin typeface="+mn-lt"/>
            <a:cs typeface="Arial" panose="020B0604020202020204" pitchFamily="34" charset="0"/>
          </a:endParaRPr>
        </a:p>
      </dsp:txBody>
      <dsp:txXfrm>
        <a:off x="30127" y="34002"/>
        <a:ext cx="5349946" cy="556902"/>
      </dsp:txXfrm>
    </dsp:sp>
    <dsp:sp modelId="{5EC55855-C37D-48E6-85EC-E53B9134E132}">
      <dsp:nvSpPr>
        <dsp:cNvPr id="0" name=""/>
        <dsp:cNvSpPr/>
      </dsp:nvSpPr>
      <dsp:spPr>
        <a:xfrm>
          <a:off x="0" y="621031"/>
          <a:ext cx="5410200" cy="1422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77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b="0" i="0" kern="1200" baseline="0" dirty="0">
              <a:latin typeface="+mn-lt"/>
              <a:cs typeface="Arial" panose="020B0604020202020204" pitchFamily="34" charset="0"/>
            </a:rPr>
            <a:t>Communication and non-invasive monitoring technologies to assist participants to attain or maintain independence in their homes and communities.</a:t>
          </a:r>
          <a:endParaRPr lang="en-US" sz="1400" kern="1200" dirty="0">
            <a:latin typeface="+mn-lt"/>
            <a:cs typeface="Arial" panose="020B0604020202020204" pitchFamily="34" charset="0"/>
          </a:endParaRPr>
        </a:p>
        <a:p>
          <a:pPr marL="114300" lvl="1" indent="-114300" algn="l" defTabSz="622300">
            <a:lnSpc>
              <a:spcPct val="90000"/>
            </a:lnSpc>
            <a:spcBef>
              <a:spcPct val="0"/>
            </a:spcBef>
            <a:spcAft>
              <a:spcPct val="20000"/>
            </a:spcAft>
            <a:buChar char="•"/>
          </a:pPr>
          <a:r>
            <a:rPr lang="en-US" sz="1400" b="0" i="0" kern="1200" baseline="0" dirty="0">
              <a:latin typeface="+mn-lt"/>
              <a:cs typeface="Arial" panose="020B0604020202020204" pitchFamily="34" charset="0"/>
            </a:rPr>
            <a:t>Includes the use of two way "real time" audio/video use technology delivered by staff at a remote location.</a:t>
          </a:r>
          <a:endParaRPr lang="en-US" sz="1400" kern="1200" dirty="0">
            <a:latin typeface="+mn-lt"/>
            <a:cs typeface="Arial" panose="020B0604020202020204" pitchFamily="34" charset="0"/>
          </a:endParaRPr>
        </a:p>
        <a:p>
          <a:pPr marL="114300" lvl="1" indent="-114300" algn="l" defTabSz="622300">
            <a:lnSpc>
              <a:spcPct val="90000"/>
            </a:lnSpc>
            <a:spcBef>
              <a:spcPct val="0"/>
            </a:spcBef>
            <a:spcAft>
              <a:spcPct val="20000"/>
            </a:spcAft>
            <a:buChar char="•"/>
          </a:pPr>
          <a:r>
            <a:rPr lang="en-US" sz="1400" b="0" i="0" kern="1200" baseline="0" dirty="0">
              <a:latin typeface="+mn-lt"/>
              <a:cs typeface="Arial" panose="020B0604020202020204" pitchFamily="34" charset="0"/>
            </a:rPr>
            <a:t>Service must include in-person backup plan.</a:t>
          </a:r>
          <a:endParaRPr lang="en-US" sz="1400" kern="1200" dirty="0">
            <a:latin typeface="+mn-lt"/>
            <a:cs typeface="Arial" panose="020B0604020202020204" pitchFamily="34" charset="0"/>
          </a:endParaRPr>
        </a:p>
      </dsp:txBody>
      <dsp:txXfrm>
        <a:off x="0" y="621031"/>
        <a:ext cx="5410200" cy="1422769"/>
      </dsp:txXfrm>
    </dsp:sp>
    <dsp:sp modelId="{CD5A5EA4-DEAA-4D93-816C-68C034D2108B}">
      <dsp:nvSpPr>
        <dsp:cNvPr id="0" name=""/>
        <dsp:cNvSpPr/>
      </dsp:nvSpPr>
      <dsp:spPr>
        <a:xfrm>
          <a:off x="0" y="2043800"/>
          <a:ext cx="5410200" cy="639794"/>
        </a:xfrm>
        <a:prstGeom prst="roundRect">
          <a:avLst/>
        </a:prstGeom>
        <a:solidFill>
          <a:schemeClr val="accent6">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baseline="0" dirty="0">
              <a:latin typeface="+mn-lt"/>
              <a:cs typeface="Arial" panose="020B0604020202020204" pitchFamily="34" charset="0"/>
            </a:rPr>
            <a:t>Assistive Technology (AT) Services</a:t>
          </a:r>
          <a:r>
            <a:rPr lang="en-US" sz="1600" b="0" i="0" kern="1200" baseline="0" dirty="0">
              <a:latin typeface="+mn-lt"/>
              <a:cs typeface="Arial" panose="020B0604020202020204" pitchFamily="34" charset="0"/>
            </a:rPr>
            <a:t> - </a:t>
          </a:r>
          <a:r>
            <a:rPr lang="en-US" sz="1600" b="0" i="1" kern="1200" baseline="0" dirty="0">
              <a:latin typeface="+mn-lt"/>
              <a:cs typeface="Arial" panose="020B0604020202020204" pitchFamily="34" charset="0"/>
            </a:rPr>
            <a:t>expanded the scope to traditional population.</a:t>
          </a:r>
          <a:endParaRPr lang="en-US" sz="1600" i="1" kern="1200" dirty="0">
            <a:latin typeface="+mn-lt"/>
            <a:cs typeface="Arial" panose="020B0604020202020204" pitchFamily="34" charset="0"/>
          </a:endParaRPr>
        </a:p>
      </dsp:txBody>
      <dsp:txXfrm>
        <a:off x="31232" y="2075032"/>
        <a:ext cx="5347736" cy="577330"/>
      </dsp:txXfrm>
    </dsp:sp>
    <dsp:sp modelId="{0D656DEE-A241-4294-8C31-1CA171FA04E2}">
      <dsp:nvSpPr>
        <dsp:cNvPr id="0" name=""/>
        <dsp:cNvSpPr/>
      </dsp:nvSpPr>
      <dsp:spPr>
        <a:xfrm>
          <a:off x="0" y="2683594"/>
          <a:ext cx="5410200" cy="985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77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b="0" i="0" kern="1200" baseline="0" dirty="0">
              <a:latin typeface="+mn-lt"/>
              <a:cs typeface="Arial" panose="020B0604020202020204" pitchFamily="34" charset="0"/>
            </a:rPr>
            <a:t>Separates AT Evaluation &amp; Training - functional evaluation of the impact of the provision of appropriate AT devices.</a:t>
          </a:r>
          <a:endParaRPr lang="en-US" sz="1400" kern="1200" dirty="0">
            <a:latin typeface="+mn-lt"/>
            <a:cs typeface="Arial" panose="020B0604020202020204" pitchFamily="34" charset="0"/>
          </a:endParaRPr>
        </a:p>
        <a:p>
          <a:pPr marL="114300" lvl="1" indent="-114300" algn="l" defTabSz="622300">
            <a:lnSpc>
              <a:spcPct val="90000"/>
            </a:lnSpc>
            <a:spcBef>
              <a:spcPct val="0"/>
            </a:spcBef>
            <a:spcAft>
              <a:spcPct val="20000"/>
            </a:spcAft>
            <a:buChar char="•"/>
          </a:pPr>
          <a:r>
            <a:rPr lang="en-US" sz="1400" b="0" i="0" kern="1200" baseline="0" dirty="0">
              <a:latin typeface="+mn-lt"/>
              <a:cs typeface="Arial" panose="020B0604020202020204" pitchFamily="34" charset="0"/>
            </a:rPr>
            <a:t>Including training  and technical assistance for the participant, and, where appropriate, family members, guardians, or advocates. </a:t>
          </a:r>
          <a:endParaRPr lang="en-US" sz="1400" kern="1200" dirty="0">
            <a:latin typeface="+mn-lt"/>
            <a:cs typeface="Arial" panose="020B0604020202020204" pitchFamily="34" charset="0"/>
          </a:endParaRPr>
        </a:p>
      </dsp:txBody>
      <dsp:txXfrm>
        <a:off x="0" y="2683594"/>
        <a:ext cx="5410200" cy="985780"/>
      </dsp:txXfrm>
    </dsp:sp>
    <dsp:sp modelId="{20044437-4320-4FFC-A11B-7CB1FEA215D6}">
      <dsp:nvSpPr>
        <dsp:cNvPr id="0" name=""/>
        <dsp:cNvSpPr/>
      </dsp:nvSpPr>
      <dsp:spPr>
        <a:xfrm>
          <a:off x="0" y="3669375"/>
          <a:ext cx="5410200" cy="301141"/>
        </a:xfrm>
        <a:prstGeom prst="roundRect">
          <a:avLst/>
        </a:prstGeom>
        <a:solidFill>
          <a:schemeClr val="accent6">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baseline="0" dirty="0">
              <a:latin typeface="+mn-lt"/>
              <a:cs typeface="Arial" panose="020B0604020202020204" pitchFamily="34" charset="0"/>
            </a:rPr>
            <a:t>Assistive Technology Devices </a:t>
          </a:r>
          <a:endParaRPr lang="en-US" sz="1600" kern="1200" dirty="0">
            <a:latin typeface="+mn-lt"/>
            <a:cs typeface="Arial" panose="020B0604020202020204" pitchFamily="34" charset="0"/>
          </a:endParaRPr>
        </a:p>
      </dsp:txBody>
      <dsp:txXfrm>
        <a:off x="14700" y="3684075"/>
        <a:ext cx="5380800" cy="271741"/>
      </dsp:txXfrm>
    </dsp:sp>
    <dsp:sp modelId="{B0FF4062-656C-4B65-A013-F69A0667E994}">
      <dsp:nvSpPr>
        <dsp:cNvPr id="0" name=""/>
        <dsp:cNvSpPr/>
      </dsp:nvSpPr>
      <dsp:spPr>
        <a:xfrm>
          <a:off x="0" y="3970517"/>
          <a:ext cx="5410200" cy="1588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77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i="0" kern="1200" baseline="0" dirty="0">
              <a:latin typeface="+mn-lt"/>
              <a:cs typeface="Arial" panose="020B0604020202020204" pitchFamily="34" charset="0"/>
            </a:rPr>
            <a:t>Can be acquired commercially or modified, customized, engineered or otherwise adapted to meet the individual’s specific needs, including design and fabrication. </a:t>
          </a:r>
          <a:endParaRPr lang="en-US" sz="1400" kern="1200" dirty="0">
            <a:latin typeface="+mn-lt"/>
            <a:cs typeface="Arial" panose="020B0604020202020204" pitchFamily="34" charset="0"/>
          </a:endParaRPr>
        </a:p>
        <a:p>
          <a:pPr marL="114300" lvl="1" indent="-114300" algn="l" defTabSz="622300">
            <a:lnSpc>
              <a:spcPct val="90000"/>
            </a:lnSpc>
            <a:spcBef>
              <a:spcPct val="0"/>
            </a:spcBef>
            <a:spcAft>
              <a:spcPct val="20000"/>
            </a:spcAft>
            <a:buChar char="•"/>
          </a:pPr>
          <a:r>
            <a:rPr lang="en-US" sz="1400" i="0" kern="1200" baseline="0" dirty="0">
              <a:latin typeface="+mn-lt"/>
              <a:cs typeface="Arial" panose="020B0604020202020204" pitchFamily="34" charset="0"/>
            </a:rPr>
            <a:t>Adds internet service specific to the operation of  approved AT devices.</a:t>
          </a:r>
          <a:endParaRPr lang="en-US" sz="1400" kern="1200" dirty="0">
            <a:latin typeface="+mn-lt"/>
            <a:cs typeface="Arial" panose="020B0604020202020204" pitchFamily="34" charset="0"/>
          </a:endParaRPr>
        </a:p>
        <a:p>
          <a:pPr marL="114300" lvl="1" indent="-114300" algn="l" defTabSz="622300">
            <a:lnSpc>
              <a:spcPct val="90000"/>
            </a:lnSpc>
            <a:spcBef>
              <a:spcPct val="0"/>
            </a:spcBef>
            <a:spcAft>
              <a:spcPct val="20000"/>
            </a:spcAft>
            <a:buChar char="•"/>
          </a:pPr>
          <a:r>
            <a:rPr lang="en-US" sz="1400" i="0" kern="1200" baseline="0" dirty="0">
              <a:latin typeface="+mn-lt"/>
              <a:cs typeface="Arial" panose="020B0604020202020204" pitchFamily="34" charset="0"/>
            </a:rPr>
            <a:t>Adds “provider-managed” to the available service delivery methods, making this service available to waiver participants who do not self-direct.</a:t>
          </a:r>
          <a:endParaRPr lang="en-US" sz="1400" kern="1200" dirty="0">
            <a:latin typeface="+mn-lt"/>
            <a:cs typeface="Arial" panose="020B0604020202020204" pitchFamily="34" charset="0"/>
          </a:endParaRPr>
        </a:p>
      </dsp:txBody>
      <dsp:txXfrm>
        <a:off x="0" y="3970517"/>
        <a:ext cx="5410200" cy="15882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D28FC-1208-417A-9EC4-128F3AF84383}">
      <dsp:nvSpPr>
        <dsp:cNvPr id="0" name=""/>
        <dsp:cNvSpPr/>
      </dsp:nvSpPr>
      <dsp:spPr>
        <a:xfrm>
          <a:off x="0" y="675"/>
          <a:ext cx="6900512"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8B0708-DF2E-4A97-B5A9-C8FC69D9FCF1}">
      <dsp:nvSpPr>
        <dsp:cNvPr id="0" name=""/>
        <dsp:cNvSpPr/>
      </dsp:nvSpPr>
      <dsp:spPr>
        <a:xfrm>
          <a:off x="0" y="675"/>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latin typeface="+mn-lt"/>
            </a:rPr>
            <a:t>One-time purchase or lease/rental of devices such as:</a:t>
          </a:r>
          <a:endParaRPr lang="en-US" sz="2000" kern="1200" dirty="0">
            <a:latin typeface="+mn-lt"/>
          </a:endParaRPr>
        </a:p>
      </dsp:txBody>
      <dsp:txXfrm>
        <a:off x="0" y="675"/>
        <a:ext cx="6900512" cy="553478"/>
      </dsp:txXfrm>
    </dsp:sp>
    <dsp:sp modelId="{36C5D7E1-3102-4647-B28F-108E124F109D}">
      <dsp:nvSpPr>
        <dsp:cNvPr id="0" name=""/>
        <dsp:cNvSpPr/>
      </dsp:nvSpPr>
      <dsp:spPr>
        <a:xfrm>
          <a:off x="0" y="554154"/>
          <a:ext cx="6900512"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181500-B856-4B1E-813C-F038F51D9D54}">
      <dsp:nvSpPr>
        <dsp:cNvPr id="0" name=""/>
        <dsp:cNvSpPr/>
      </dsp:nvSpPr>
      <dsp:spPr>
        <a:xfrm>
          <a:off x="0" y="554154"/>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mn-lt"/>
              <a:cs typeface="Arial" panose="020B0604020202020204" pitchFamily="34" charset="0"/>
            </a:rPr>
            <a:t>Electronic motion sensor devices</a:t>
          </a:r>
        </a:p>
      </dsp:txBody>
      <dsp:txXfrm>
        <a:off x="0" y="554154"/>
        <a:ext cx="6900512" cy="553478"/>
      </dsp:txXfrm>
    </dsp:sp>
    <dsp:sp modelId="{C32E7526-4A9C-46B7-82E3-49A4A7990B8B}">
      <dsp:nvSpPr>
        <dsp:cNvPr id="0" name=""/>
        <dsp:cNvSpPr/>
      </dsp:nvSpPr>
      <dsp:spPr>
        <a:xfrm>
          <a:off x="0" y="1107633"/>
          <a:ext cx="6900512"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D38797-15F7-4083-B6C1-EE07475D5E22}">
      <dsp:nvSpPr>
        <dsp:cNvPr id="0" name=""/>
        <dsp:cNvSpPr/>
      </dsp:nvSpPr>
      <dsp:spPr>
        <a:xfrm>
          <a:off x="0" y="1107633"/>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mn-lt"/>
              <a:cs typeface="Arial" panose="020B0604020202020204" pitchFamily="34" charset="0"/>
            </a:rPr>
            <a:t>Door alarms</a:t>
          </a:r>
        </a:p>
      </dsp:txBody>
      <dsp:txXfrm>
        <a:off x="0" y="1107633"/>
        <a:ext cx="6900512" cy="553478"/>
      </dsp:txXfrm>
    </dsp:sp>
    <dsp:sp modelId="{3D2E1CDC-F325-46B6-8E2E-1B98CC2D0393}">
      <dsp:nvSpPr>
        <dsp:cNvPr id="0" name=""/>
        <dsp:cNvSpPr/>
      </dsp:nvSpPr>
      <dsp:spPr>
        <a:xfrm>
          <a:off x="0" y="1661112"/>
          <a:ext cx="6900512"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B67939-BAC5-4EEF-B7AD-7E2AC6F0C6F2}">
      <dsp:nvSpPr>
        <dsp:cNvPr id="0" name=""/>
        <dsp:cNvSpPr/>
      </dsp:nvSpPr>
      <dsp:spPr>
        <a:xfrm>
          <a:off x="0" y="1661112"/>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mn-lt"/>
              <a:cs typeface="Arial" panose="020B0604020202020204" pitchFamily="34" charset="0"/>
            </a:rPr>
            <a:t>Sensors that detect that a stove has been left on</a:t>
          </a:r>
        </a:p>
      </dsp:txBody>
      <dsp:txXfrm>
        <a:off x="0" y="1661112"/>
        <a:ext cx="6900512" cy="553478"/>
      </dsp:txXfrm>
    </dsp:sp>
    <dsp:sp modelId="{D25D2103-E904-461E-B9AF-EDA1727F33A1}">
      <dsp:nvSpPr>
        <dsp:cNvPr id="0" name=""/>
        <dsp:cNvSpPr/>
      </dsp:nvSpPr>
      <dsp:spPr>
        <a:xfrm>
          <a:off x="0" y="2214591"/>
          <a:ext cx="6900512" cy="0"/>
        </a:xfrm>
        <a:prstGeom prst="lin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310D7F-E39D-4F40-815A-CCA658EE1218}">
      <dsp:nvSpPr>
        <dsp:cNvPr id="0" name=""/>
        <dsp:cNvSpPr/>
      </dsp:nvSpPr>
      <dsp:spPr>
        <a:xfrm>
          <a:off x="0" y="2214591"/>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mn-lt"/>
              <a:cs typeface="Arial" panose="020B0604020202020204" pitchFamily="34" charset="0"/>
            </a:rPr>
            <a:t>Telephones with modifications such as large buttons, picture buttons or flashing lights</a:t>
          </a:r>
        </a:p>
      </dsp:txBody>
      <dsp:txXfrm>
        <a:off x="0" y="2214591"/>
        <a:ext cx="6900512" cy="553478"/>
      </dsp:txXfrm>
    </dsp:sp>
    <dsp:sp modelId="{B542FA6E-9267-4158-9E1B-C8012E7D6CC7}">
      <dsp:nvSpPr>
        <dsp:cNvPr id="0" name=""/>
        <dsp:cNvSpPr/>
      </dsp:nvSpPr>
      <dsp:spPr>
        <a:xfrm>
          <a:off x="0" y="2768070"/>
          <a:ext cx="6900512"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C7CDAD-E242-4319-9DAD-F3A18ECE1C7B}">
      <dsp:nvSpPr>
        <dsp:cNvPr id="0" name=""/>
        <dsp:cNvSpPr/>
      </dsp:nvSpPr>
      <dsp:spPr>
        <a:xfrm>
          <a:off x="0" y="2768070"/>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mn-lt"/>
              <a:cs typeface="Arial" panose="020B0604020202020204" pitchFamily="34" charset="0"/>
            </a:rPr>
            <a:t>Devices affixed to wheelchair or walker to send an alert if the individual falls</a:t>
          </a:r>
        </a:p>
      </dsp:txBody>
      <dsp:txXfrm>
        <a:off x="0" y="2768070"/>
        <a:ext cx="6900512" cy="553478"/>
      </dsp:txXfrm>
    </dsp:sp>
    <dsp:sp modelId="{84A46056-B062-45AD-BD39-2EA5DA951FC1}">
      <dsp:nvSpPr>
        <dsp:cNvPr id="0" name=""/>
        <dsp:cNvSpPr/>
      </dsp:nvSpPr>
      <dsp:spPr>
        <a:xfrm>
          <a:off x="0" y="3321549"/>
          <a:ext cx="6900512"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F03111-A8F7-4266-805D-9436293C450B}">
      <dsp:nvSpPr>
        <dsp:cNvPr id="0" name=""/>
        <dsp:cNvSpPr/>
      </dsp:nvSpPr>
      <dsp:spPr>
        <a:xfrm>
          <a:off x="0" y="3321549"/>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0" kern="1200" spc="-15" dirty="0">
              <a:effectLst/>
              <a:latin typeface="+mn-lt"/>
              <a:ea typeface="Calibri" panose="020F0502020204030204" pitchFamily="34" charset="0"/>
              <a:cs typeface="Arial" panose="020B0604020202020204" pitchFamily="34" charset="0"/>
            </a:rPr>
            <a:t>B</a:t>
          </a:r>
          <a:r>
            <a:rPr lang="en-US" sz="1500" kern="1200" spc="-15" dirty="0">
              <a:effectLst/>
              <a:latin typeface="+mn-lt"/>
              <a:ea typeface="Calibri" panose="020F0502020204030204" pitchFamily="34" charset="0"/>
              <a:cs typeface="Arial" panose="020B0604020202020204" pitchFamily="34" charset="0"/>
            </a:rPr>
            <a:t>racelet </a:t>
          </a:r>
          <a:r>
            <a:rPr lang="en-US" sz="1500" kern="1200" dirty="0">
              <a:effectLst/>
              <a:latin typeface="+mn-lt"/>
              <a:ea typeface="Calibri" panose="020F0502020204030204" pitchFamily="34" charset="0"/>
              <a:cs typeface="Arial" panose="020B0604020202020204" pitchFamily="34" charset="0"/>
            </a:rPr>
            <a:t>that detects </a:t>
          </a:r>
          <a:r>
            <a:rPr lang="en-US" sz="1500" kern="1200" spc="-15" dirty="0">
              <a:effectLst/>
              <a:latin typeface="+mn-lt"/>
              <a:ea typeface="Calibri" panose="020F0502020204030204" pitchFamily="34" charset="0"/>
              <a:cs typeface="Arial" panose="020B0604020202020204" pitchFamily="34" charset="0"/>
            </a:rPr>
            <a:t>seizure activity</a:t>
          </a:r>
          <a:endParaRPr lang="en-US" sz="1500" kern="1200" dirty="0">
            <a:latin typeface="+mn-lt"/>
            <a:cs typeface="Arial" panose="020B0604020202020204" pitchFamily="34" charset="0"/>
          </a:endParaRPr>
        </a:p>
      </dsp:txBody>
      <dsp:txXfrm>
        <a:off x="0" y="3321549"/>
        <a:ext cx="6900512" cy="553478"/>
      </dsp:txXfrm>
    </dsp:sp>
    <dsp:sp modelId="{CFDF97E2-4BC4-46CC-8608-3812EB9B1B2E}">
      <dsp:nvSpPr>
        <dsp:cNvPr id="0" name=""/>
        <dsp:cNvSpPr/>
      </dsp:nvSpPr>
      <dsp:spPr>
        <a:xfrm>
          <a:off x="0" y="3875028"/>
          <a:ext cx="6900512"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1E262A-B16F-4B7A-B4FF-F518BF705A33}">
      <dsp:nvSpPr>
        <dsp:cNvPr id="0" name=""/>
        <dsp:cNvSpPr/>
      </dsp:nvSpPr>
      <dsp:spPr>
        <a:xfrm>
          <a:off x="0" y="3875028"/>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mn-lt"/>
              <a:cs typeface="Arial" panose="020B0604020202020204" pitchFamily="34" charset="0"/>
            </a:rPr>
            <a:t>Devices that enhance images for people with low vision</a:t>
          </a:r>
        </a:p>
      </dsp:txBody>
      <dsp:txXfrm>
        <a:off x="0" y="3875028"/>
        <a:ext cx="6900512" cy="553478"/>
      </dsp:txXfrm>
    </dsp:sp>
    <dsp:sp modelId="{53F5E5F0-33F7-4656-9E93-31A1BEB62276}">
      <dsp:nvSpPr>
        <dsp:cNvPr id="0" name=""/>
        <dsp:cNvSpPr/>
      </dsp:nvSpPr>
      <dsp:spPr>
        <a:xfrm>
          <a:off x="0" y="4428507"/>
          <a:ext cx="6900512"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FB9994-82D3-45FD-992D-EBCCC28F7571}">
      <dsp:nvSpPr>
        <dsp:cNvPr id="0" name=""/>
        <dsp:cNvSpPr/>
      </dsp:nvSpPr>
      <dsp:spPr>
        <a:xfrm>
          <a:off x="0" y="4428507"/>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mn-lt"/>
              <a:cs typeface="Arial" panose="020B0604020202020204" pitchFamily="34" charset="0"/>
            </a:rPr>
            <a:t>Voice activation of lights, appliances, doors, </a:t>
          </a:r>
          <a:r>
            <a:rPr lang="en-US" sz="1500" kern="1200" dirty="0" err="1">
              <a:latin typeface="+mn-lt"/>
              <a:cs typeface="Arial" panose="020B0604020202020204" pitchFamily="34" charset="0"/>
            </a:rPr>
            <a:t>etc</a:t>
          </a:r>
          <a:endParaRPr lang="en-US" sz="1500" kern="1200" dirty="0">
            <a:latin typeface="+mn-lt"/>
            <a:cs typeface="Arial" panose="020B0604020202020204" pitchFamily="34" charset="0"/>
          </a:endParaRPr>
        </a:p>
      </dsp:txBody>
      <dsp:txXfrm>
        <a:off x="0" y="4428507"/>
        <a:ext cx="6900512" cy="553478"/>
      </dsp:txXfrm>
    </dsp:sp>
    <dsp:sp modelId="{3A87A91B-BDB8-4DC9-A43E-F286195BED51}">
      <dsp:nvSpPr>
        <dsp:cNvPr id="0" name=""/>
        <dsp:cNvSpPr/>
      </dsp:nvSpPr>
      <dsp:spPr>
        <a:xfrm>
          <a:off x="0" y="4981986"/>
          <a:ext cx="6900512" cy="0"/>
        </a:xfrm>
        <a:prstGeom prst="lin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1D3F64-DACC-4641-916B-7C6FC1618CAD}">
      <dsp:nvSpPr>
        <dsp:cNvPr id="0" name=""/>
        <dsp:cNvSpPr/>
      </dsp:nvSpPr>
      <dsp:spPr>
        <a:xfrm>
          <a:off x="0" y="4981986"/>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mn-lt"/>
              <a:cs typeface="Arial" panose="020B0604020202020204" pitchFamily="34" charset="0"/>
            </a:rPr>
            <a:t>Hand-held computer devices</a:t>
          </a:r>
        </a:p>
      </dsp:txBody>
      <dsp:txXfrm>
        <a:off x="0" y="4981986"/>
        <a:ext cx="6900512" cy="5534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0C4598-381B-49DB-9EC2-D24CF49CE0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1227E35-41F8-438D-A5A5-3B72954280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EDEB25-9688-446F-9A26-50BDF1AFBA2A}" type="datetimeFigureOut">
              <a:rPr lang="en-US" smtClean="0"/>
              <a:t>4/12/2021</a:t>
            </a:fld>
            <a:endParaRPr lang="en-US"/>
          </a:p>
        </p:txBody>
      </p:sp>
      <p:sp>
        <p:nvSpPr>
          <p:cNvPr id="4" name="Footer Placeholder 3">
            <a:extLst>
              <a:ext uri="{FF2B5EF4-FFF2-40B4-BE49-F238E27FC236}">
                <a16:creationId xmlns:a16="http://schemas.microsoft.com/office/drawing/2014/main" id="{3CA6EEAD-48C1-44EC-9357-36FF1A21FC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89FEC0-2D0F-4078-A2DA-6A1DC27E172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E5B89E-9115-4A9F-B06E-FA437D5089CB}" type="slidenum">
              <a:rPr lang="en-US" smtClean="0"/>
              <a:t>‹#›</a:t>
            </a:fld>
            <a:endParaRPr lang="en-US"/>
          </a:p>
        </p:txBody>
      </p:sp>
    </p:spTree>
    <p:extLst>
      <p:ext uri="{BB962C8B-B14F-4D97-AF65-F5344CB8AC3E}">
        <p14:creationId xmlns:p14="http://schemas.microsoft.com/office/powerpoint/2010/main" val="13014158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0F7FB5-991B-4611-961D-32E30BD3A528}" type="datetimeFigureOut">
              <a:rPr lang="en-US" smtClean="0"/>
              <a:t>4/12/2021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3FABCB-E2AB-412A-A368-BF3A0D9431FE}" type="slidenum">
              <a:rPr lang="en-US" smtClean="0"/>
              <a:t>‹#›</a:t>
            </a:fld>
            <a:endParaRPr lang="en-US"/>
          </a:p>
        </p:txBody>
      </p:sp>
    </p:spTree>
    <p:extLst>
      <p:ext uri="{BB962C8B-B14F-4D97-AF65-F5344CB8AC3E}">
        <p14:creationId xmlns:p14="http://schemas.microsoft.com/office/powerpoint/2010/main" val="31300527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3FABCB-E2AB-412A-A368-BF3A0D9431FE}" type="slidenum">
              <a:rPr lang="en-US" smtClean="0"/>
              <a:t>3</a:t>
            </a:fld>
            <a:endParaRPr lang="en-US"/>
          </a:p>
        </p:txBody>
      </p:sp>
    </p:spTree>
    <p:extLst>
      <p:ext uri="{BB962C8B-B14F-4D97-AF65-F5344CB8AC3E}">
        <p14:creationId xmlns:p14="http://schemas.microsoft.com/office/powerpoint/2010/main" val="1803876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5CD319BE-D9B6-4EAB-9573-09C8D78FCFB3}" type="datetime1">
              <a:rPr lang="en-US" b="1" smtClean="0">
                <a:solidFill>
                  <a:prstClr val="black">
                    <a:tint val="75000"/>
                  </a:prstClr>
                </a:solidFill>
              </a:rPr>
              <a:t>4/12/2021</a:t>
            </a:fld>
            <a:endParaRPr lang="en-US" b="1">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b="1">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C0CE6A8-29A4-4DCA-8DF6-58DCCC5D35C7}" type="slidenum">
              <a:rPr lang="en-US" b="1" smtClean="0">
                <a:solidFill>
                  <a:prstClr val="black">
                    <a:tint val="75000"/>
                  </a:prstClr>
                </a:solidFill>
              </a:rPr>
              <a:pPr>
                <a:defRPr/>
              </a:pPr>
              <a:t>‹#›</a:t>
            </a:fld>
            <a:endParaRPr lang="en-US" b="1">
              <a:solidFill>
                <a:prstClr val="black">
                  <a:tint val="75000"/>
                </a:prstClr>
              </a:solidFill>
            </a:endParaRPr>
          </a:p>
        </p:txBody>
      </p:sp>
    </p:spTree>
    <p:extLst>
      <p:ext uri="{BB962C8B-B14F-4D97-AF65-F5344CB8AC3E}">
        <p14:creationId xmlns:p14="http://schemas.microsoft.com/office/powerpoint/2010/main" val="391918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D9E3A88-CD26-4C9A-BFAB-CAF1D9FB751C}" type="datetime1">
              <a:rPr lang="en-US" b="1" smtClean="0">
                <a:solidFill>
                  <a:prstClr val="black">
                    <a:tint val="75000"/>
                  </a:prstClr>
                </a:solidFill>
              </a:rPr>
              <a:t>4/12/2021</a:t>
            </a:fld>
            <a:endParaRPr lang="en-US" b="1">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b="1">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C0CE6A8-29A4-4DCA-8DF6-58DCCC5D35C7}" type="slidenum">
              <a:rPr lang="en-US" b="1" smtClean="0">
                <a:solidFill>
                  <a:prstClr val="black">
                    <a:tint val="75000"/>
                  </a:prstClr>
                </a:solidFill>
              </a:rPr>
              <a:pPr>
                <a:defRPr/>
              </a:pPr>
              <a:t>‹#›</a:t>
            </a:fld>
            <a:endParaRPr lang="en-US" b="1">
              <a:solidFill>
                <a:prstClr val="black">
                  <a:tint val="75000"/>
                </a:prstClr>
              </a:solidFill>
            </a:endParaRPr>
          </a:p>
        </p:txBody>
      </p:sp>
    </p:spTree>
    <p:extLst>
      <p:ext uri="{BB962C8B-B14F-4D97-AF65-F5344CB8AC3E}">
        <p14:creationId xmlns:p14="http://schemas.microsoft.com/office/powerpoint/2010/main" val="1389734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B33BCC4-9D66-4EC7-AB5C-171324E76761}" type="datetime1">
              <a:rPr lang="en-US" b="1" smtClean="0">
                <a:solidFill>
                  <a:prstClr val="black">
                    <a:tint val="75000"/>
                  </a:prstClr>
                </a:solidFill>
              </a:rPr>
              <a:t>4/12/2021</a:t>
            </a:fld>
            <a:endParaRPr lang="en-US" b="1">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b="1">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C0CE6A8-29A4-4DCA-8DF6-58DCCC5D35C7}" type="slidenum">
              <a:rPr lang="en-US" b="1" smtClean="0">
                <a:solidFill>
                  <a:prstClr val="black">
                    <a:tint val="75000"/>
                  </a:prstClr>
                </a:solidFill>
              </a:rPr>
              <a:pPr>
                <a:defRPr/>
              </a:pPr>
              <a:t>‹#›</a:t>
            </a:fld>
            <a:endParaRPr lang="en-US" b="1">
              <a:solidFill>
                <a:prstClr val="black">
                  <a:tint val="75000"/>
                </a:prstClr>
              </a:solidFill>
            </a:endParaRPr>
          </a:p>
        </p:txBody>
      </p:sp>
    </p:spTree>
    <p:extLst>
      <p:ext uri="{BB962C8B-B14F-4D97-AF65-F5344CB8AC3E}">
        <p14:creationId xmlns:p14="http://schemas.microsoft.com/office/powerpoint/2010/main" val="3193288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6C7769B-F437-47CD-907D-E86285404B8E}" type="datetime1">
              <a:rPr lang="en-US" b="1" smtClean="0">
                <a:solidFill>
                  <a:prstClr val="black">
                    <a:tint val="75000"/>
                  </a:prstClr>
                </a:solidFill>
              </a:rPr>
              <a:t>4/12/2021</a:t>
            </a:fld>
            <a:endParaRPr lang="en-US" b="1">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b="1">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C0CE6A8-29A4-4DCA-8DF6-58DCCC5D35C7}" type="slidenum">
              <a:rPr lang="en-US" b="1" smtClean="0">
                <a:solidFill>
                  <a:prstClr val="black">
                    <a:tint val="75000"/>
                  </a:prstClr>
                </a:solidFill>
              </a:rPr>
              <a:pPr>
                <a:defRPr/>
              </a:pPr>
              <a:t>‹#›</a:t>
            </a:fld>
            <a:endParaRPr lang="en-US" b="1">
              <a:solidFill>
                <a:prstClr val="black">
                  <a:tint val="75000"/>
                </a:prstClr>
              </a:solidFill>
            </a:endParaRPr>
          </a:p>
        </p:txBody>
      </p:sp>
    </p:spTree>
    <p:extLst>
      <p:ext uri="{BB962C8B-B14F-4D97-AF65-F5344CB8AC3E}">
        <p14:creationId xmlns:p14="http://schemas.microsoft.com/office/powerpoint/2010/main" val="1173529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512C597-3633-4DC7-BD1D-66D032B162CC}" type="datetime1">
              <a:rPr lang="en-US" b="1" smtClean="0">
                <a:solidFill>
                  <a:prstClr val="black">
                    <a:tint val="75000"/>
                  </a:prstClr>
                </a:solidFill>
              </a:rPr>
              <a:t>4/12/2021</a:t>
            </a:fld>
            <a:endParaRPr lang="en-US" b="1">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b="1">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C0CE6A8-29A4-4DCA-8DF6-58DCCC5D35C7}" type="slidenum">
              <a:rPr lang="en-US" b="1" smtClean="0">
                <a:solidFill>
                  <a:prstClr val="black">
                    <a:tint val="75000"/>
                  </a:prstClr>
                </a:solidFill>
              </a:rPr>
              <a:pPr>
                <a:defRPr/>
              </a:pPr>
              <a:t>‹#›</a:t>
            </a:fld>
            <a:endParaRPr lang="en-US" b="1">
              <a:solidFill>
                <a:prstClr val="black">
                  <a:tint val="75000"/>
                </a:prstClr>
              </a:solidFill>
            </a:endParaRPr>
          </a:p>
        </p:txBody>
      </p:sp>
    </p:spTree>
    <p:extLst>
      <p:ext uri="{BB962C8B-B14F-4D97-AF65-F5344CB8AC3E}">
        <p14:creationId xmlns:p14="http://schemas.microsoft.com/office/powerpoint/2010/main" val="920120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3EEE5D29-3D69-41A2-A82A-5A21B4F2A6C8}" type="datetime1">
              <a:rPr lang="en-US" b="1" smtClean="0">
                <a:solidFill>
                  <a:prstClr val="black">
                    <a:tint val="75000"/>
                  </a:prstClr>
                </a:solidFill>
              </a:rPr>
              <a:t>4/12/2021</a:t>
            </a:fld>
            <a:endParaRPr lang="en-US" b="1">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b="1">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C0CE6A8-29A4-4DCA-8DF6-58DCCC5D35C7}" type="slidenum">
              <a:rPr lang="en-US" b="1" smtClean="0">
                <a:solidFill>
                  <a:prstClr val="black">
                    <a:tint val="75000"/>
                  </a:prstClr>
                </a:solidFill>
              </a:rPr>
              <a:pPr>
                <a:defRPr/>
              </a:pPr>
              <a:t>‹#›</a:t>
            </a:fld>
            <a:endParaRPr lang="en-US" b="1">
              <a:solidFill>
                <a:prstClr val="black">
                  <a:tint val="75000"/>
                </a:prstClr>
              </a:solidFill>
            </a:endParaRPr>
          </a:p>
        </p:txBody>
      </p:sp>
    </p:spTree>
    <p:extLst>
      <p:ext uri="{BB962C8B-B14F-4D97-AF65-F5344CB8AC3E}">
        <p14:creationId xmlns:p14="http://schemas.microsoft.com/office/powerpoint/2010/main" val="3345086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2379F3D0-FD33-41B8-A43D-B098B8B156D3}" type="datetime1">
              <a:rPr lang="en-US" b="1" smtClean="0">
                <a:solidFill>
                  <a:prstClr val="black">
                    <a:tint val="75000"/>
                  </a:prstClr>
                </a:solidFill>
              </a:rPr>
              <a:t>4/12/2021</a:t>
            </a:fld>
            <a:endParaRPr lang="en-US" b="1">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b="1">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9C0CE6A8-29A4-4DCA-8DF6-58DCCC5D35C7}" type="slidenum">
              <a:rPr lang="en-US" b="1" smtClean="0">
                <a:solidFill>
                  <a:prstClr val="black">
                    <a:tint val="75000"/>
                  </a:prstClr>
                </a:solidFill>
              </a:rPr>
              <a:pPr>
                <a:defRPr/>
              </a:pPr>
              <a:t>‹#›</a:t>
            </a:fld>
            <a:endParaRPr lang="en-US" b="1">
              <a:solidFill>
                <a:prstClr val="black">
                  <a:tint val="75000"/>
                </a:prstClr>
              </a:solidFill>
            </a:endParaRPr>
          </a:p>
        </p:txBody>
      </p:sp>
    </p:spTree>
    <p:extLst>
      <p:ext uri="{BB962C8B-B14F-4D97-AF65-F5344CB8AC3E}">
        <p14:creationId xmlns:p14="http://schemas.microsoft.com/office/powerpoint/2010/main" val="3698968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6A097DB1-4BCB-4A36-B8F4-3AE4198CC8E9}" type="datetime1">
              <a:rPr lang="en-US" b="1" smtClean="0">
                <a:solidFill>
                  <a:prstClr val="black">
                    <a:tint val="75000"/>
                  </a:prstClr>
                </a:solidFill>
              </a:rPr>
              <a:t>4/12/2021</a:t>
            </a:fld>
            <a:endParaRPr lang="en-US" b="1">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b="1">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9C0CE6A8-29A4-4DCA-8DF6-58DCCC5D35C7}" type="slidenum">
              <a:rPr lang="en-US" b="1" smtClean="0">
                <a:solidFill>
                  <a:prstClr val="black">
                    <a:tint val="75000"/>
                  </a:prstClr>
                </a:solidFill>
              </a:rPr>
              <a:pPr>
                <a:defRPr/>
              </a:pPr>
              <a:t>‹#›</a:t>
            </a:fld>
            <a:endParaRPr lang="en-US" b="1">
              <a:solidFill>
                <a:prstClr val="black">
                  <a:tint val="75000"/>
                </a:prstClr>
              </a:solidFill>
            </a:endParaRPr>
          </a:p>
        </p:txBody>
      </p:sp>
    </p:spTree>
    <p:extLst>
      <p:ext uri="{BB962C8B-B14F-4D97-AF65-F5344CB8AC3E}">
        <p14:creationId xmlns:p14="http://schemas.microsoft.com/office/powerpoint/2010/main" val="1070693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AB1D71B-E716-4924-8D30-F48482B25AB4}" type="datetime1">
              <a:rPr lang="en-US" altLang="en-US" smtClean="0"/>
              <a:t>4/12/2021</a:t>
            </a:fld>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90A9E658-6C7B-4546-9FE3-35CF73600A22}" type="slidenum">
              <a:rPr lang="en-US" altLang="en-US" smtClean="0"/>
              <a:pPr>
                <a:defRPr/>
              </a:pPr>
              <a:t>‹#›</a:t>
            </a:fld>
            <a:endParaRPr lang="en-US" altLang="en-US"/>
          </a:p>
        </p:txBody>
      </p:sp>
    </p:spTree>
    <p:extLst>
      <p:ext uri="{BB962C8B-B14F-4D97-AF65-F5344CB8AC3E}">
        <p14:creationId xmlns:p14="http://schemas.microsoft.com/office/powerpoint/2010/main" val="3379572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159C51C-3B88-4EB2-AB2E-902226A724C3}" type="datetime1">
              <a:rPr lang="en-US" b="1" smtClean="0">
                <a:solidFill>
                  <a:prstClr val="black">
                    <a:tint val="75000"/>
                  </a:prstClr>
                </a:solidFill>
              </a:rPr>
              <a:t>4/12/2021</a:t>
            </a:fld>
            <a:endParaRPr lang="en-US" b="1">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b="1">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C0CE6A8-29A4-4DCA-8DF6-58DCCC5D35C7}" type="slidenum">
              <a:rPr lang="en-US" b="1" smtClean="0">
                <a:solidFill>
                  <a:prstClr val="black">
                    <a:tint val="75000"/>
                  </a:prstClr>
                </a:solidFill>
              </a:rPr>
              <a:pPr>
                <a:defRPr/>
              </a:pPr>
              <a:t>‹#›</a:t>
            </a:fld>
            <a:endParaRPr lang="en-US" b="1">
              <a:solidFill>
                <a:prstClr val="black">
                  <a:tint val="75000"/>
                </a:prstClr>
              </a:solidFill>
            </a:endParaRPr>
          </a:p>
        </p:txBody>
      </p:sp>
    </p:spTree>
    <p:extLst>
      <p:ext uri="{BB962C8B-B14F-4D97-AF65-F5344CB8AC3E}">
        <p14:creationId xmlns:p14="http://schemas.microsoft.com/office/powerpoint/2010/main" val="2725959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4129492-AA5D-4165-A84C-0D0A737C326C}" type="datetime1">
              <a:rPr lang="en-US" b="1" smtClean="0">
                <a:solidFill>
                  <a:prstClr val="black">
                    <a:tint val="75000"/>
                  </a:prstClr>
                </a:solidFill>
              </a:rPr>
              <a:t>4/12/2021</a:t>
            </a:fld>
            <a:endParaRPr lang="en-US" b="1">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b="1">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C0CE6A8-29A4-4DCA-8DF6-58DCCC5D35C7}" type="slidenum">
              <a:rPr lang="en-US" b="1" smtClean="0">
                <a:solidFill>
                  <a:prstClr val="black">
                    <a:tint val="75000"/>
                  </a:prstClr>
                </a:solidFill>
              </a:rPr>
              <a:pPr>
                <a:defRPr/>
              </a:pPr>
              <a:t>‹#›</a:t>
            </a:fld>
            <a:endParaRPr lang="en-US" b="1">
              <a:solidFill>
                <a:prstClr val="black">
                  <a:tint val="75000"/>
                </a:prstClr>
              </a:solidFill>
            </a:endParaRPr>
          </a:p>
        </p:txBody>
      </p:sp>
    </p:spTree>
    <p:extLst>
      <p:ext uri="{BB962C8B-B14F-4D97-AF65-F5344CB8AC3E}">
        <p14:creationId xmlns:p14="http://schemas.microsoft.com/office/powerpoint/2010/main" val="860703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A6F5504-8E1E-4367-BC0D-05115072FCBD}" type="datetime1">
              <a:rPr lang="en-US" b="1" smtClean="0">
                <a:solidFill>
                  <a:prstClr val="black">
                    <a:tint val="75000"/>
                  </a:prstClr>
                </a:solidFill>
              </a:rPr>
              <a:t>4/12/2021</a:t>
            </a:fld>
            <a:endParaRPr lang="en-US" b="1">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b="1">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b="1" dirty="0">
                <a:solidFill>
                  <a:prstClr val="black">
                    <a:tint val="75000"/>
                  </a:prstClr>
                </a:solidFill>
              </a:rPr>
              <a:t>Page </a:t>
            </a:r>
            <a:fld id="{9C0CE6A8-29A4-4DCA-8DF6-58DCCC5D35C7}" type="slidenum">
              <a:rPr lang="en-US" b="1" smtClean="0">
                <a:solidFill>
                  <a:prstClr val="black">
                    <a:tint val="75000"/>
                  </a:prstClr>
                </a:solidFill>
              </a:rPr>
              <a:pPr>
                <a:defRPr/>
              </a:pPr>
              <a:t>‹#›</a:t>
            </a:fld>
            <a:endParaRPr lang="en-US" b="1" dirty="0">
              <a:solidFill>
                <a:prstClr val="black">
                  <a:tint val="75000"/>
                </a:prstClr>
              </a:solidFill>
            </a:endParaRPr>
          </a:p>
        </p:txBody>
      </p:sp>
    </p:spTree>
    <p:extLst>
      <p:ext uri="{BB962C8B-B14F-4D97-AF65-F5344CB8AC3E}">
        <p14:creationId xmlns:p14="http://schemas.microsoft.com/office/powerpoint/2010/main" val="2390431288"/>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gGBUya6tQDQ"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hyperlink" Target="https://nossllc.com/" TargetMode="External"/><Relationship Id="rId13" Type="http://schemas.openxmlformats.org/officeDocument/2006/relationships/hyperlink" Target="https://www.assistivetechtraining.org/the-atech-at-academy/" TargetMode="External"/><Relationship Id="rId3" Type="http://schemas.openxmlformats.org/officeDocument/2006/relationships/hyperlink" Target="https://nisonger.osu.edu/wp-content/uploads/2017/02/FINAL-Remote-Monitoring-fact-sheet-Accessible.pdf" TargetMode="External"/><Relationship Id="rId7" Type="http://schemas.openxmlformats.org/officeDocument/2006/relationships/hyperlink" Target="https://restassured.com/people-with-disabilities/" TargetMode="External"/><Relationship Id="rId12" Type="http://schemas.openxmlformats.org/officeDocument/2006/relationships/hyperlink" Target="https://www.simply-home.com/blog-overview/shift-qampa-the-first-online-enablingnbsptechnology-curriculum-amp-learning-community" TargetMode="External"/><Relationship Id="rId2" Type="http://schemas.openxmlformats.org/officeDocument/2006/relationships/hyperlink" Target="https://health.wyo.gov/wp-content/uploads/2019/05/Remote-Support-FAQs.pdf" TargetMode="External"/><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hyperlink" Target="https://dmh.mo.gov/dev-disabilities/technology-first/real-people-real-success" TargetMode="External"/><Relationship Id="rId11" Type="http://schemas.openxmlformats.org/officeDocument/2006/relationships/hyperlink" Target="https://www.techfirstshift.org/" TargetMode="External"/><Relationship Id="rId5" Type="http://schemas.openxmlformats.org/officeDocument/2006/relationships/hyperlink" Target="https://www.tn.gov/didd/for-consumers/enabling-technology.html" TargetMode="External"/><Relationship Id="rId15" Type="http://schemas.openxmlformats.org/officeDocument/2006/relationships/hyperlink" Target="https://www.youtube.com/watch?v=6xXmN2Ql2b4&amp;feature=youtu.be" TargetMode="External"/><Relationship Id="rId10" Type="http://schemas.openxmlformats.org/officeDocument/2006/relationships/hyperlink" Target="http://2gethertech.com/" TargetMode="External"/><Relationship Id="rId4" Type="http://schemas.openxmlformats.org/officeDocument/2006/relationships/hyperlink" Target="https://dodd.ohio.gov/wps/portal/gov/dodd/about-us/communication/stories/stories-elizabeth-technology" TargetMode="External"/><Relationship Id="rId9" Type="http://schemas.openxmlformats.org/officeDocument/2006/relationships/hyperlink" Target="https://www.rssmonitoring.com/remote-monitoring" TargetMode="External"/><Relationship Id="rId14" Type="http://schemas.openxmlformats.org/officeDocument/2006/relationships/hyperlink" Target="mailto:info@nextgenat.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 name="Rectangle 78">
            <a:extLst>
              <a:ext uri="{FF2B5EF4-FFF2-40B4-BE49-F238E27FC236}">
                <a16:creationId xmlns:a16="http://schemas.microsoft.com/office/drawing/2014/main" id="{EFD0E8E8-C530-4B2D-A01A-CCD47590B6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C70940-9E52-4A29-874F-3CA8718FD30D}"/>
              </a:ext>
            </a:extLst>
          </p:cNvPr>
          <p:cNvSpPr>
            <a:spLocks noGrp="1"/>
          </p:cNvSpPr>
          <p:nvPr>
            <p:ph type="title"/>
          </p:nvPr>
        </p:nvSpPr>
        <p:spPr>
          <a:xfrm>
            <a:off x="1311137" y="1726442"/>
            <a:ext cx="3801581" cy="4674358"/>
          </a:xfrm>
        </p:spPr>
        <p:txBody>
          <a:bodyPr vert="horz" lIns="91440" tIns="45720" rIns="91440" bIns="45720" rtlCol="0" anchor="ctr">
            <a:normAutofit/>
          </a:bodyPr>
          <a:lstStyle/>
          <a:p>
            <a:pPr algn="ctr"/>
            <a:r>
              <a:rPr lang="en-US" sz="6100" kern="1200" dirty="0">
                <a:solidFill>
                  <a:schemeClr val="tx1">
                    <a:lumMod val="85000"/>
                    <a:lumOff val="15000"/>
                  </a:schemeClr>
                </a:solidFill>
                <a:latin typeface="+mj-lt"/>
                <a:ea typeface="+mj-ea"/>
                <a:cs typeface="+mj-cs"/>
              </a:rPr>
              <a:t>Technology Forward Initiative</a:t>
            </a:r>
          </a:p>
        </p:txBody>
      </p:sp>
      <p:sp>
        <p:nvSpPr>
          <p:cNvPr id="186" name="Freeform: Shape 80">
            <a:extLst>
              <a:ext uri="{FF2B5EF4-FFF2-40B4-BE49-F238E27FC236}">
                <a16:creationId xmlns:a16="http://schemas.microsoft.com/office/drawing/2014/main" id="{53472F09-8E00-4E02-9034-0A382CF663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915" y="727306"/>
            <a:ext cx="4639824" cy="4639824"/>
          </a:xfrm>
          <a:custGeom>
            <a:avLst/>
            <a:gdLst>
              <a:gd name="connsiteX0" fmla="*/ 2319912 w 4639824"/>
              <a:gd name="connsiteY0" fmla="*/ 0 h 4639824"/>
              <a:gd name="connsiteX1" fmla="*/ 4639824 w 4639824"/>
              <a:gd name="connsiteY1" fmla="*/ 2319912 h 4639824"/>
              <a:gd name="connsiteX2" fmla="*/ 2319912 w 4639824"/>
              <a:gd name="connsiteY2" fmla="*/ 4639824 h 4639824"/>
              <a:gd name="connsiteX3" fmla="*/ 0 w 4639824"/>
              <a:gd name="connsiteY3" fmla="*/ 2319912 h 4639824"/>
              <a:gd name="connsiteX4" fmla="*/ 2319912 w 4639824"/>
              <a:gd name="connsiteY4" fmla="*/ 0 h 4639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9824" h="4639824">
                <a:moveTo>
                  <a:pt x="2319912" y="0"/>
                </a:moveTo>
                <a:cubicBezTo>
                  <a:pt x="3601164" y="0"/>
                  <a:pt x="4639824" y="1038660"/>
                  <a:pt x="4639824" y="2319912"/>
                </a:cubicBezTo>
                <a:cubicBezTo>
                  <a:pt x="4639824" y="3601164"/>
                  <a:pt x="3601164" y="4639824"/>
                  <a:pt x="2319912" y="4639824"/>
                </a:cubicBezTo>
                <a:cubicBezTo>
                  <a:pt x="1038660" y="4639824"/>
                  <a:pt x="0" y="3601164"/>
                  <a:pt x="0" y="2319912"/>
                </a:cubicBezTo>
                <a:cubicBezTo>
                  <a:pt x="0" y="1038660"/>
                  <a:pt x="1038660" y="0"/>
                  <a:pt x="2319912" y="0"/>
                </a:cubicBezTo>
                <a:close/>
              </a:path>
            </a:pathLst>
          </a:cu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8" name="Oval 82">
            <a:extLst>
              <a:ext uri="{FF2B5EF4-FFF2-40B4-BE49-F238E27FC236}">
                <a16:creationId xmlns:a16="http://schemas.microsoft.com/office/drawing/2014/main" id="{4DA077B8-7326-4434-87ED-77DF3CF3D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7227" y="1253852"/>
            <a:ext cx="457200" cy="457200"/>
          </a:xfrm>
          <a:prstGeom prst="ellipse">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84">
            <a:extLst>
              <a:ext uri="{FF2B5EF4-FFF2-40B4-BE49-F238E27FC236}">
                <a16:creationId xmlns:a16="http://schemas.microsoft.com/office/drawing/2014/main" id="{F79CDED1-AC9C-4A80-B334-1309DEAD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480791" y="0"/>
            <a:ext cx="2229415" cy="1711051"/>
          </a:xfrm>
          <a:custGeom>
            <a:avLst/>
            <a:gdLst>
              <a:gd name="connsiteX0" fmla="*/ 1731031 w 2229415"/>
              <a:gd name="connsiteY0" fmla="*/ 1711051 h 1711051"/>
              <a:gd name="connsiteX1" fmla="*/ 2229415 w 2229415"/>
              <a:gd name="connsiteY1" fmla="*/ 1711051 h 1711051"/>
              <a:gd name="connsiteX2" fmla="*/ 2220570 w 2229415"/>
              <a:gd name="connsiteY2" fmla="*/ 1665525 h 1711051"/>
              <a:gd name="connsiteX3" fmla="*/ 118985 w 2229415"/>
              <a:gd name="connsiteY3" fmla="*/ 3008 h 1711051"/>
              <a:gd name="connsiteX4" fmla="*/ 0 w 2229415"/>
              <a:gd name="connsiteY4" fmla="*/ 0 h 1711051"/>
              <a:gd name="connsiteX5" fmla="*/ 0 w 2229415"/>
              <a:gd name="connsiteY5" fmla="*/ 474250 h 1711051"/>
              <a:gd name="connsiteX6" fmla="*/ 187921 w 2229415"/>
              <a:gd name="connsiteY6" fmla="*/ 483739 h 1711051"/>
              <a:gd name="connsiteX7" fmla="*/ 1656728 w 2229415"/>
              <a:gd name="connsiteY7" fmla="*/ 1515386 h 171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9415" h="1711051">
                <a:moveTo>
                  <a:pt x="1731031" y="1711051"/>
                </a:moveTo>
                <a:lnTo>
                  <a:pt x="2229415" y="1711051"/>
                </a:lnTo>
                <a:lnTo>
                  <a:pt x="2220570" y="1665525"/>
                </a:lnTo>
                <a:cubicBezTo>
                  <a:pt x="1951414" y="739745"/>
                  <a:pt x="1119014" y="53700"/>
                  <a:pt x="118985" y="3008"/>
                </a:cubicBezTo>
                <a:lnTo>
                  <a:pt x="0" y="0"/>
                </a:lnTo>
                <a:lnTo>
                  <a:pt x="0" y="474250"/>
                </a:lnTo>
                <a:lnTo>
                  <a:pt x="187921" y="483739"/>
                </a:lnTo>
                <a:cubicBezTo>
                  <a:pt x="836687" y="549625"/>
                  <a:pt x="1385706" y="952924"/>
                  <a:pt x="1656728" y="151538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2" name="Oval 86">
            <a:extLst>
              <a:ext uri="{FF2B5EF4-FFF2-40B4-BE49-F238E27FC236}">
                <a16:creationId xmlns:a16="http://schemas.microsoft.com/office/drawing/2014/main" id="{FD961BDC-5B67-481B-B628-6C15F4724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88704" y="3819513"/>
            <a:ext cx="731520" cy="731520"/>
          </a:xfrm>
          <a:prstGeom prst="ellipse">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88">
            <a:extLst>
              <a:ext uri="{FF2B5EF4-FFF2-40B4-BE49-F238E27FC236}">
                <a16:creationId xmlns:a16="http://schemas.microsoft.com/office/drawing/2014/main" id="{06CC263E-5CD3-42BB-99F8-3C062C4B5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50573" y="4944229"/>
            <a:ext cx="1645920" cy="1645920"/>
          </a:xfrm>
          <a:prstGeom prst="ellipse">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EC406E0-EBFC-461F-B5EB-A45D7490FCE5}"/>
              </a:ext>
            </a:extLst>
          </p:cNvPr>
          <p:cNvSpPr txBox="1"/>
          <p:nvPr/>
        </p:nvSpPr>
        <p:spPr>
          <a:xfrm>
            <a:off x="6473158" y="1650498"/>
            <a:ext cx="3582537" cy="3336876"/>
          </a:xfrm>
          <a:prstGeom prst="rect">
            <a:avLst/>
          </a:prstGeom>
        </p:spPr>
        <p:txBody>
          <a:bodyPr vert="horz" lIns="91440" tIns="45720" rIns="91440" bIns="45720" rtlCol="0" anchor="ctr">
            <a:noAutofit/>
          </a:bodyPr>
          <a:lstStyle/>
          <a:p>
            <a:pPr>
              <a:lnSpc>
                <a:spcPct val="90000"/>
              </a:lnSpc>
              <a:spcBef>
                <a:spcPts val="1000"/>
              </a:spcBef>
              <a:buClr>
                <a:schemeClr val="accent1"/>
              </a:buClr>
              <a:buSzPct val="125000"/>
            </a:pPr>
            <a:r>
              <a:rPr lang="en-US" sz="1900" dirty="0">
                <a:solidFill>
                  <a:srgbClr val="FFFFFF"/>
                </a:solidFill>
                <a:cs typeface="Arial"/>
              </a:rPr>
              <a:t>Through the Technology Forward Initiative, the Department of Developmental Services (DDS) will promote and develop the use of Supportive Technology as an opportunity for more inclusive and independent lives for individuals with intellectual and developmental disabilities and ASD</a:t>
            </a:r>
            <a:r>
              <a:rPr lang="en-US" sz="1900" b="1" dirty="0">
                <a:solidFill>
                  <a:srgbClr val="FFFFFF"/>
                </a:solidFill>
                <a:cs typeface="Arial"/>
              </a:rPr>
              <a:t>. </a:t>
            </a:r>
            <a:endParaRPr lang="en-US" sz="1900" b="1" dirty="0">
              <a:solidFill>
                <a:srgbClr val="FFFFFF"/>
              </a:solidFill>
              <a:cs typeface="Arial" panose="020B0604020202020204" pitchFamily="34" charset="0"/>
            </a:endParaRPr>
          </a:p>
        </p:txBody>
      </p:sp>
      <p:pic>
        <p:nvPicPr>
          <p:cNvPr id="5" name="Picture 4">
            <a:extLst>
              <a:ext uri="{FF2B5EF4-FFF2-40B4-BE49-F238E27FC236}">
                <a16:creationId xmlns:a16="http://schemas.microsoft.com/office/drawing/2014/main" id="{D2C130A9-BA2C-4C7B-8547-8C5BCCAB3E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7152" y="719164"/>
            <a:ext cx="2496321" cy="1862668"/>
          </a:xfrm>
          <a:prstGeom prst="rect">
            <a:avLst/>
          </a:prstGeom>
        </p:spPr>
      </p:pic>
      <p:sp>
        <p:nvSpPr>
          <p:cNvPr id="6" name="Slide Number Placeholder 5">
            <a:extLst>
              <a:ext uri="{FF2B5EF4-FFF2-40B4-BE49-F238E27FC236}">
                <a16:creationId xmlns:a16="http://schemas.microsoft.com/office/drawing/2014/main" id="{EA7DCCAE-CE4D-43B9-BEBB-2CAAF81C1E97}"/>
              </a:ext>
            </a:extLst>
          </p:cNvPr>
          <p:cNvSpPr>
            <a:spLocks noGrp="1"/>
          </p:cNvSpPr>
          <p:nvPr>
            <p:ph type="sldNum" sz="quarter" idx="12"/>
          </p:nvPr>
        </p:nvSpPr>
        <p:spPr/>
        <p:txBody>
          <a:bodyPr/>
          <a:lstStyle/>
          <a:p>
            <a:pPr>
              <a:defRPr/>
            </a:pPr>
            <a:fld id="{9C0CE6A8-29A4-4DCA-8DF6-58DCCC5D35C7}" type="slidenum">
              <a:rPr lang="en-US" b="1" smtClean="0">
                <a:solidFill>
                  <a:prstClr val="black">
                    <a:tint val="75000"/>
                  </a:prstClr>
                </a:solidFill>
              </a:rPr>
              <a:pPr>
                <a:defRPr/>
              </a:pPr>
              <a:t>1</a:t>
            </a:fld>
            <a:endParaRPr lang="en-US" b="1">
              <a:solidFill>
                <a:prstClr val="black">
                  <a:tint val="75000"/>
                </a:prstClr>
              </a:solidFill>
            </a:endParaRPr>
          </a:p>
        </p:txBody>
      </p:sp>
      <p:sp>
        <p:nvSpPr>
          <p:cNvPr id="3" name="TextBox 2">
            <a:extLst>
              <a:ext uri="{FF2B5EF4-FFF2-40B4-BE49-F238E27FC236}">
                <a16:creationId xmlns:a16="http://schemas.microsoft.com/office/drawing/2014/main" id="{794A97AE-E985-426C-A64A-1FA367178A2A}"/>
              </a:ext>
            </a:extLst>
          </p:cNvPr>
          <p:cNvSpPr txBox="1"/>
          <p:nvPr/>
        </p:nvSpPr>
        <p:spPr>
          <a:xfrm>
            <a:off x="2514600" y="5397857"/>
            <a:ext cx="2667000" cy="369332"/>
          </a:xfrm>
          <a:prstGeom prst="rect">
            <a:avLst/>
          </a:prstGeom>
          <a:noFill/>
        </p:spPr>
        <p:txBody>
          <a:bodyPr wrap="square" rtlCol="0">
            <a:spAutoFit/>
          </a:bodyPr>
          <a:lstStyle/>
          <a:p>
            <a:r>
              <a:rPr lang="en-US" i="1" dirty="0"/>
              <a:t>April 2021 </a:t>
            </a:r>
          </a:p>
        </p:txBody>
      </p:sp>
    </p:spTree>
    <p:extLst>
      <p:ext uri="{BB962C8B-B14F-4D97-AF65-F5344CB8AC3E}">
        <p14:creationId xmlns:p14="http://schemas.microsoft.com/office/powerpoint/2010/main" val="4238943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13">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14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5">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 name="Title 2"/>
          <p:cNvSpPr>
            <a:spLocks noGrp="1"/>
          </p:cNvSpPr>
          <p:nvPr>
            <p:ph type="title"/>
          </p:nvPr>
        </p:nvSpPr>
        <p:spPr>
          <a:xfrm>
            <a:off x="952900" y="1189775"/>
            <a:ext cx="6006192" cy="1324907"/>
          </a:xfrm>
        </p:spPr>
        <p:txBody>
          <a:bodyPr>
            <a:normAutofit/>
          </a:bodyPr>
          <a:lstStyle/>
          <a:p>
            <a:pPr algn="ctr"/>
            <a:br>
              <a:rPr lang="en-US" sz="2100" b="1" dirty="0">
                <a:solidFill>
                  <a:srgbClr val="51413B"/>
                </a:solidFill>
                <a:latin typeface="+mn-lt"/>
              </a:rPr>
            </a:br>
            <a:r>
              <a:rPr lang="en-US" sz="2100" b="1" dirty="0">
                <a:latin typeface="+mn-lt"/>
              </a:rPr>
              <a:t>AT assessment is a collaborative process, not just a one-time event by a specialist</a:t>
            </a:r>
            <a:br>
              <a:rPr lang="en-US" sz="2100" b="1" dirty="0">
                <a:solidFill>
                  <a:srgbClr val="51413B"/>
                </a:solidFill>
                <a:latin typeface="Elephant Pro" panose="00000500000000000000" pitchFamily="2" charset="0"/>
              </a:rPr>
            </a:br>
            <a:endParaRPr lang="en-US" sz="2100" b="1" dirty="0">
              <a:solidFill>
                <a:srgbClr val="51413B"/>
              </a:solidFill>
              <a:latin typeface="Elephant Pro" panose="00000500000000000000" pitchFamily="2" charset="0"/>
            </a:endParaRPr>
          </a:p>
        </p:txBody>
      </p:sp>
      <p:sp>
        <p:nvSpPr>
          <p:cNvPr id="2" name="Content Placeholder 1"/>
          <p:cNvSpPr>
            <a:spLocks noGrp="1"/>
          </p:cNvSpPr>
          <p:nvPr>
            <p:ph idx="1"/>
          </p:nvPr>
        </p:nvSpPr>
        <p:spPr>
          <a:xfrm>
            <a:off x="871220" y="2392830"/>
            <a:ext cx="6006192" cy="3765082"/>
          </a:xfrm>
        </p:spPr>
        <p:txBody>
          <a:bodyPr>
            <a:normAutofit lnSpcReduction="10000"/>
          </a:bodyPr>
          <a:lstStyle/>
          <a:p>
            <a:r>
              <a:rPr lang="en-US" sz="2200" dirty="0">
                <a:cs typeface="Arial" panose="020B0604020202020204" pitchFamily="34" charset="0"/>
              </a:rPr>
              <a:t>Accomplishing this relies on the collective knowledge and skills of the individual team members, each of whom has a unique perspective of the person and his/her abilities and challenges across their life (home, work, college, day supports, recreation).</a:t>
            </a:r>
          </a:p>
          <a:p>
            <a:r>
              <a:rPr lang="en-US" sz="2200" dirty="0">
                <a:cs typeface="Arial" panose="020B0604020202020204" pitchFamily="34" charset="0"/>
              </a:rPr>
              <a:t>Depending on the expertise within the team, they may seek the services of an outside AT specialist to conduct specialized evaluation and training, recommend specific assistive technologies, and coordinate the needs assessment process.</a:t>
            </a:r>
          </a:p>
          <a:p>
            <a:endParaRPr lang="en-US" sz="2000" b="1" dirty="0">
              <a:cs typeface="Arial" panose="020B0604020202020204" pitchFamily="34" charset="0"/>
            </a:endParaRPr>
          </a:p>
          <a:p>
            <a:endParaRPr lang="en-US" sz="2000" dirty="0">
              <a:solidFill>
                <a:srgbClr val="51413B"/>
              </a:solidFill>
            </a:endParaRPr>
          </a:p>
        </p:txBody>
      </p:sp>
      <p:sp>
        <p:nvSpPr>
          <p:cNvPr id="35" name="Rectangle 17">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rgbClr val="5141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54C6F03-0A01-4A82-9FD1-430A83008BFB}"/>
              </a:ext>
            </a:extLst>
          </p:cNvPr>
          <p:cNvPicPr>
            <a:picLocks noChangeAspect="1"/>
          </p:cNvPicPr>
          <p:nvPr/>
        </p:nvPicPr>
        <p:blipFill rotWithShape="1">
          <a:blip r:embed="rId2"/>
          <a:srcRect l="5346" r="5786" b="1"/>
          <a:stretch/>
        </p:blipFill>
        <p:spPr>
          <a:xfrm>
            <a:off x="7523826" y="862763"/>
            <a:ext cx="3788081" cy="5151142"/>
          </a:xfrm>
          <a:prstGeom prst="rect">
            <a:avLst/>
          </a:prstGeom>
        </p:spPr>
      </p:pic>
      <p:pic>
        <p:nvPicPr>
          <p:cNvPr id="8" name="Picture 7">
            <a:extLst>
              <a:ext uri="{FF2B5EF4-FFF2-40B4-BE49-F238E27FC236}">
                <a16:creationId xmlns:a16="http://schemas.microsoft.com/office/drawing/2014/main" id="{B4DF4B40-996F-4066-B04A-4AEC376BCA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834" y="337912"/>
            <a:ext cx="1252566" cy="899743"/>
          </a:xfrm>
          <a:prstGeom prst="rect">
            <a:avLst/>
          </a:prstGeom>
        </p:spPr>
      </p:pic>
      <p:sp>
        <p:nvSpPr>
          <p:cNvPr id="5" name="Slide Number Placeholder 4">
            <a:extLst>
              <a:ext uri="{FF2B5EF4-FFF2-40B4-BE49-F238E27FC236}">
                <a16:creationId xmlns:a16="http://schemas.microsoft.com/office/drawing/2014/main" id="{44211988-D37D-4EAE-8115-9C01351D0D3E}"/>
              </a:ext>
            </a:extLst>
          </p:cNvPr>
          <p:cNvSpPr>
            <a:spLocks noGrp="1"/>
          </p:cNvSpPr>
          <p:nvPr>
            <p:ph type="sldNum" sz="quarter" idx="12"/>
          </p:nvPr>
        </p:nvSpPr>
        <p:spPr/>
        <p:txBody>
          <a:bodyPr/>
          <a:lstStyle/>
          <a:p>
            <a:pPr>
              <a:defRPr/>
            </a:pPr>
            <a:fld id="{9C0CE6A8-29A4-4DCA-8DF6-58DCCC5D35C7}" type="slidenum">
              <a:rPr lang="en-US" b="1" smtClean="0">
                <a:solidFill>
                  <a:prstClr val="black">
                    <a:tint val="75000"/>
                  </a:prstClr>
                </a:solidFill>
              </a:rPr>
              <a:pPr>
                <a:defRPr/>
              </a:pPr>
              <a:t>10</a:t>
            </a:fld>
            <a:endParaRPr lang="en-US" b="1">
              <a:solidFill>
                <a:prstClr val="black">
                  <a:tint val="75000"/>
                </a:prstClr>
              </a:solidFill>
            </a:endParaRPr>
          </a:p>
        </p:txBody>
      </p:sp>
    </p:spTree>
    <p:extLst>
      <p:ext uri="{BB962C8B-B14F-4D97-AF65-F5344CB8AC3E}">
        <p14:creationId xmlns:p14="http://schemas.microsoft.com/office/powerpoint/2010/main" val="22175986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2E833CE5-4546-483D-8098-A89951C88E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5229509" y="552160"/>
            <a:ext cx="5847781" cy="1046671"/>
          </a:xfrm>
        </p:spPr>
        <p:txBody>
          <a:bodyPr>
            <a:normAutofit/>
          </a:bodyPr>
          <a:lstStyle/>
          <a:p>
            <a:r>
              <a:rPr lang="en-US" sz="2800" b="1" dirty="0">
                <a:latin typeface="+mn-lt"/>
              </a:rPr>
              <a:t>Why is an AT assessment so important?</a:t>
            </a:r>
            <a:endParaRPr lang="en-US" sz="2800" dirty="0"/>
          </a:p>
        </p:txBody>
      </p:sp>
      <p:sp>
        <p:nvSpPr>
          <p:cNvPr id="139" name="Rectangle 138">
            <a:extLst>
              <a:ext uri="{FF2B5EF4-FFF2-40B4-BE49-F238E27FC236}">
                <a16:creationId xmlns:a16="http://schemas.microsoft.com/office/drawing/2014/main" id="{8587DE20-364E-4BE1-B603-E62BB8A63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4355787" cy="685800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C:\Users\VFerreira\AppData\Local\Microsoft\Windows\Temporary Internet Files\Content.IE5\1P5M75YF\first_year_7[1].gif"/>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288559" y="1627835"/>
            <a:ext cx="3778666" cy="3602328"/>
          </a:xfrm>
          <a:prstGeom prst="rect">
            <a:avLst/>
          </a:prstGeom>
          <a:noFill/>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46485" y="1982602"/>
            <a:ext cx="794004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p:cNvSpPr>
            <a:spLocks noGrp="1"/>
          </p:cNvSpPr>
          <p:nvPr>
            <p:ph idx="1"/>
          </p:nvPr>
        </p:nvSpPr>
        <p:spPr>
          <a:xfrm>
            <a:off x="5229510" y="2551558"/>
            <a:ext cx="5847780" cy="3347879"/>
          </a:xfrm>
        </p:spPr>
        <p:txBody>
          <a:bodyPr anchor="ctr">
            <a:noAutofit/>
          </a:bodyPr>
          <a:lstStyle/>
          <a:p>
            <a:r>
              <a:rPr lang="en-US" sz="2200" dirty="0">
                <a:cs typeface="Arial" panose="020B0604020202020204" pitchFamily="34" charset="0"/>
              </a:rPr>
              <a:t>Various studies and surveys indicate that half and possibly as much as 80% of assistive technology is abandoned by the prospective user.  </a:t>
            </a:r>
          </a:p>
          <a:p>
            <a:r>
              <a:rPr lang="en-US" sz="2200" dirty="0">
                <a:cs typeface="Arial" panose="020B0604020202020204" pitchFamily="34" charset="0"/>
              </a:rPr>
              <a:t>Often, this is because the technology was not a good match for the user's abilities, needs, preferences, the task to be accomplished, or the context of the technology's use.  </a:t>
            </a:r>
          </a:p>
          <a:p>
            <a:r>
              <a:rPr lang="en-US" sz="2200" dirty="0">
                <a:cs typeface="Arial" panose="020B0604020202020204" pitchFamily="34" charset="0"/>
              </a:rPr>
              <a:t>So, the first and most important step is to </a:t>
            </a:r>
            <a:r>
              <a:rPr lang="en-US" sz="2200" b="1" i="1" dirty="0">
                <a:cs typeface="Arial" panose="020B0604020202020204" pitchFamily="34" charset="0"/>
              </a:rPr>
              <a:t>identify the right tool for the job.</a:t>
            </a:r>
          </a:p>
          <a:p>
            <a:endParaRPr lang="en-US" sz="2200" dirty="0"/>
          </a:p>
        </p:txBody>
      </p:sp>
      <p:pic>
        <p:nvPicPr>
          <p:cNvPr id="8" name="Picture 7">
            <a:extLst>
              <a:ext uri="{FF2B5EF4-FFF2-40B4-BE49-F238E27FC236}">
                <a16:creationId xmlns:a16="http://schemas.microsoft.com/office/drawing/2014/main" id="{3F1EFD45-BF7A-46ED-9DF2-27A6B2E2DA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5600" y="152400"/>
            <a:ext cx="1591212" cy="1143000"/>
          </a:xfrm>
          <a:prstGeom prst="rect">
            <a:avLst/>
          </a:prstGeom>
        </p:spPr>
      </p:pic>
      <p:sp>
        <p:nvSpPr>
          <p:cNvPr id="4" name="Slide Number Placeholder 3">
            <a:extLst>
              <a:ext uri="{FF2B5EF4-FFF2-40B4-BE49-F238E27FC236}">
                <a16:creationId xmlns:a16="http://schemas.microsoft.com/office/drawing/2014/main" id="{9C1FB7A7-52DA-488F-8808-298E4CE64FA5}"/>
              </a:ext>
            </a:extLst>
          </p:cNvPr>
          <p:cNvSpPr>
            <a:spLocks noGrp="1"/>
          </p:cNvSpPr>
          <p:nvPr>
            <p:ph type="sldNum" sz="quarter" idx="12"/>
          </p:nvPr>
        </p:nvSpPr>
        <p:spPr/>
        <p:txBody>
          <a:bodyPr/>
          <a:lstStyle/>
          <a:p>
            <a:pPr>
              <a:defRPr/>
            </a:pPr>
            <a:fld id="{9C0CE6A8-29A4-4DCA-8DF6-58DCCC5D35C7}" type="slidenum">
              <a:rPr lang="en-US" b="1" smtClean="0">
                <a:solidFill>
                  <a:prstClr val="black">
                    <a:tint val="75000"/>
                  </a:prstClr>
                </a:solidFill>
              </a:rPr>
              <a:pPr>
                <a:defRPr/>
              </a:pPr>
              <a:t>11</a:t>
            </a:fld>
            <a:endParaRPr lang="en-US" b="1">
              <a:solidFill>
                <a:prstClr val="black">
                  <a:tint val="75000"/>
                </a:prstClr>
              </a:solidFill>
            </a:endParaRPr>
          </a:p>
        </p:txBody>
      </p:sp>
    </p:spTree>
    <p:extLst>
      <p:ext uri="{BB962C8B-B14F-4D97-AF65-F5344CB8AC3E}">
        <p14:creationId xmlns:p14="http://schemas.microsoft.com/office/powerpoint/2010/main" val="17004542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33">
            <a:extLst>
              <a:ext uri="{FF2B5EF4-FFF2-40B4-BE49-F238E27FC236}">
                <a16:creationId xmlns:a16="http://schemas.microsoft.com/office/drawing/2014/main" id="{02E612C7-B066-4023-9D0A-7C54D1E33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1016229" y="2567332"/>
            <a:ext cx="4412974" cy="3246044"/>
          </a:xfrm>
          <a:noFill/>
        </p:spPr>
        <p:txBody>
          <a:bodyPr vert="horz" lIns="91440" tIns="45720" rIns="91440" bIns="45720" rtlCol="0" anchor="t">
            <a:normAutofit/>
          </a:bodyPr>
          <a:lstStyle/>
          <a:p>
            <a:pPr marL="0" indent="0">
              <a:buClr>
                <a:srgbClr val="353535"/>
              </a:buClr>
              <a:buNone/>
              <a:defRPr/>
            </a:pPr>
            <a:endParaRPr lang="en-US" sz="2400" dirty="0">
              <a:solidFill>
                <a:schemeClr val="tx1">
                  <a:lumMod val="85000"/>
                  <a:lumOff val="15000"/>
                </a:schemeClr>
              </a:solidFill>
              <a:latin typeface="Arial" panose="020B0604020202020204" pitchFamily="34" charset="0"/>
              <a:cs typeface="Arial" panose="020B0604020202020204" pitchFamily="34" charset="0"/>
            </a:endParaRPr>
          </a:p>
          <a:p>
            <a:pPr>
              <a:buClr>
                <a:srgbClr val="353535"/>
              </a:buClr>
              <a:defRPr/>
            </a:pPr>
            <a:r>
              <a:rPr lang="en-US" sz="2400" dirty="0">
                <a:solidFill>
                  <a:schemeClr val="tx1">
                    <a:lumMod val="85000"/>
                    <a:lumOff val="15000"/>
                  </a:schemeClr>
                </a:solidFill>
                <a:latin typeface="Arial" panose="020B0604020202020204" pitchFamily="34" charset="0"/>
                <a:cs typeface="Arial" panose="020B0604020202020204" pitchFamily="34" charset="0"/>
              </a:rPr>
              <a:t>Which </a:t>
            </a:r>
            <a:r>
              <a:rPr lang="en-US" sz="2400" dirty="0">
                <a:solidFill>
                  <a:schemeClr val="tx1">
                    <a:lumMod val="85000"/>
                    <a:lumOff val="15000"/>
                  </a:schemeClr>
                </a:solidFill>
                <a:cs typeface="Arial" panose="020B0604020202020204" pitchFamily="34" charset="0"/>
              </a:rPr>
              <a:t>tasks</a:t>
            </a:r>
            <a:r>
              <a:rPr lang="en-US" sz="2400" dirty="0">
                <a:solidFill>
                  <a:schemeClr val="tx1">
                    <a:lumMod val="85000"/>
                    <a:lumOff val="15000"/>
                  </a:schemeClr>
                </a:solidFill>
                <a:latin typeface="Arial" panose="020B0604020202020204" pitchFamily="34" charset="0"/>
                <a:cs typeface="Arial" panose="020B0604020202020204" pitchFamily="34" charset="0"/>
              </a:rPr>
              <a:t> does the person have difficulties with?</a:t>
            </a:r>
          </a:p>
          <a:p>
            <a:pPr>
              <a:buClr>
                <a:srgbClr val="353535"/>
              </a:buClr>
              <a:defRPr/>
            </a:pPr>
            <a:r>
              <a:rPr lang="en-US" sz="2400" dirty="0">
                <a:solidFill>
                  <a:schemeClr val="tx1">
                    <a:lumMod val="85000"/>
                    <a:lumOff val="15000"/>
                  </a:schemeClr>
                </a:solidFill>
                <a:latin typeface="Arial" panose="020B0604020202020204" pitchFamily="34" charset="0"/>
                <a:cs typeface="Arial" panose="020B0604020202020204" pitchFamily="34" charset="0"/>
              </a:rPr>
              <a:t>What are the person’s abilities and challenges?</a:t>
            </a:r>
          </a:p>
          <a:p>
            <a:pPr>
              <a:buClr>
                <a:srgbClr val="353535"/>
              </a:buClr>
              <a:defRPr/>
            </a:pPr>
            <a:r>
              <a:rPr lang="en-US" sz="2400" dirty="0">
                <a:solidFill>
                  <a:schemeClr val="tx1">
                    <a:lumMod val="85000"/>
                    <a:lumOff val="15000"/>
                  </a:schemeClr>
                </a:solidFill>
                <a:latin typeface="Arial" panose="020B0604020202020204" pitchFamily="34" charset="0"/>
                <a:cs typeface="Arial" panose="020B0604020202020204" pitchFamily="34" charset="0"/>
              </a:rPr>
              <a:t>In which context/environment will the person perform those tasks?</a:t>
            </a:r>
          </a:p>
          <a:p>
            <a:pPr marL="0" indent="0">
              <a:buNone/>
            </a:pPr>
            <a:endParaRPr lang="en-US" sz="1700" b="1" dirty="0">
              <a:solidFill>
                <a:schemeClr val="tx1">
                  <a:lumMod val="85000"/>
                  <a:lumOff val="15000"/>
                </a:schemeClr>
              </a:solidFill>
            </a:endParaRPr>
          </a:p>
          <a:p>
            <a:endParaRPr lang="en-US" sz="1700" dirty="0">
              <a:solidFill>
                <a:schemeClr val="tx1">
                  <a:lumMod val="85000"/>
                  <a:lumOff val="15000"/>
                </a:schemeClr>
              </a:solidFill>
            </a:endParaRPr>
          </a:p>
        </p:txBody>
      </p:sp>
      <p:sp>
        <p:nvSpPr>
          <p:cNvPr id="51" name="Oval 35">
            <a:extLst>
              <a:ext uri="{FF2B5EF4-FFF2-40B4-BE49-F238E27FC236}">
                <a16:creationId xmlns:a16="http://schemas.microsoft.com/office/drawing/2014/main" id="{4DE0FBC4-76C2-4FA1-A14B-AF5A773FF0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80694" y="3174440"/>
            <a:ext cx="530750" cy="530750"/>
          </a:xfrm>
          <a:prstGeom prst="ellips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59FEF927-1320-4176-91EB-CF5247B72D7F}"/>
              </a:ext>
            </a:extLst>
          </p:cNvPr>
          <p:cNvPicPr>
            <a:picLocks noChangeAspect="1"/>
          </p:cNvPicPr>
          <p:nvPr/>
        </p:nvPicPr>
        <p:blipFill rotWithShape="1">
          <a:blip r:embed="rId2">
            <a:duotone>
              <a:prstClr val="black"/>
              <a:prstClr val="white"/>
            </a:duotone>
          </a:blip>
          <a:srcRect r="2" b="417"/>
          <a:stretch/>
        </p:blipFill>
        <p:spPr>
          <a:xfrm>
            <a:off x="6324387" y="1041986"/>
            <a:ext cx="3845331" cy="3839749"/>
          </a:xfrm>
          <a:prstGeom prst="rect">
            <a:avLst/>
          </a:prstGeom>
        </p:spPr>
      </p:pic>
      <p:sp>
        <p:nvSpPr>
          <p:cNvPr id="52" name="Freeform: Shape 37">
            <a:extLst>
              <a:ext uri="{FF2B5EF4-FFF2-40B4-BE49-F238E27FC236}">
                <a16:creationId xmlns:a16="http://schemas.microsoft.com/office/drawing/2014/main" id="{B5C5D707-0833-44B6-B2CE-419420429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99638" y="3928897"/>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64A68855-26EB-4110-841D-3F0573EA03A9}"/>
              </a:ext>
            </a:extLst>
          </p:cNvPr>
          <p:cNvSpPr txBox="1"/>
          <p:nvPr/>
        </p:nvSpPr>
        <p:spPr>
          <a:xfrm>
            <a:off x="830894" y="1185797"/>
            <a:ext cx="5217089" cy="1446550"/>
          </a:xfrm>
          <a:prstGeom prst="rect">
            <a:avLst/>
          </a:prstGeom>
          <a:solidFill>
            <a:schemeClr val="accent6"/>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200" dirty="0">
                <a:solidFill>
                  <a:schemeClr val="bg1"/>
                </a:solidFill>
                <a:cs typeface="Arial"/>
              </a:rPr>
              <a:t>More than anything, matching an individual with the appropriate assistive technology involves asking, and seeking answers to the right questions: </a:t>
            </a:r>
            <a:endParaRPr lang="en-US" sz="2200" dirty="0">
              <a:solidFill>
                <a:schemeClr val="bg1"/>
              </a:solidFill>
              <a:cs typeface="Calibri"/>
            </a:endParaRPr>
          </a:p>
        </p:txBody>
      </p:sp>
      <p:pic>
        <p:nvPicPr>
          <p:cNvPr id="8" name="Picture 7">
            <a:extLst>
              <a:ext uri="{FF2B5EF4-FFF2-40B4-BE49-F238E27FC236}">
                <a16:creationId xmlns:a16="http://schemas.microsoft.com/office/drawing/2014/main" id="{B3084339-2F75-4160-82FB-D1F8151DAC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5600" y="152400"/>
            <a:ext cx="1591212" cy="1143000"/>
          </a:xfrm>
          <a:prstGeom prst="rect">
            <a:avLst/>
          </a:prstGeom>
        </p:spPr>
      </p:pic>
      <p:sp>
        <p:nvSpPr>
          <p:cNvPr id="5" name="Slide Number Placeholder 4">
            <a:extLst>
              <a:ext uri="{FF2B5EF4-FFF2-40B4-BE49-F238E27FC236}">
                <a16:creationId xmlns:a16="http://schemas.microsoft.com/office/drawing/2014/main" id="{A773BF64-C291-4F72-9B01-6B276216ACB4}"/>
              </a:ext>
            </a:extLst>
          </p:cNvPr>
          <p:cNvSpPr>
            <a:spLocks noGrp="1"/>
          </p:cNvSpPr>
          <p:nvPr>
            <p:ph type="sldNum" sz="quarter" idx="12"/>
          </p:nvPr>
        </p:nvSpPr>
        <p:spPr/>
        <p:txBody>
          <a:bodyPr/>
          <a:lstStyle/>
          <a:p>
            <a:pPr>
              <a:defRPr/>
            </a:pPr>
            <a:fld id="{9C0CE6A8-29A4-4DCA-8DF6-58DCCC5D35C7}" type="slidenum">
              <a:rPr lang="en-US" b="1" smtClean="0">
                <a:solidFill>
                  <a:prstClr val="black">
                    <a:tint val="75000"/>
                  </a:prstClr>
                </a:solidFill>
              </a:rPr>
              <a:pPr>
                <a:defRPr/>
              </a:pPr>
              <a:t>12</a:t>
            </a:fld>
            <a:endParaRPr lang="en-US" b="1">
              <a:solidFill>
                <a:prstClr val="black">
                  <a:tint val="75000"/>
                </a:prstClr>
              </a:solidFill>
            </a:endParaRPr>
          </a:p>
        </p:txBody>
      </p:sp>
    </p:spTree>
    <p:extLst>
      <p:ext uri="{BB962C8B-B14F-4D97-AF65-F5344CB8AC3E}">
        <p14:creationId xmlns:p14="http://schemas.microsoft.com/office/powerpoint/2010/main" val="11628030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1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1595787-D464-49EB-8752-1708C62826F8}"/>
              </a:ext>
            </a:extLst>
          </p:cNvPr>
          <p:cNvSpPr txBox="1"/>
          <p:nvPr/>
        </p:nvSpPr>
        <p:spPr>
          <a:xfrm>
            <a:off x="5334000" y="1143000"/>
            <a:ext cx="5486400" cy="4495800"/>
          </a:xfrm>
          <a:prstGeom prst="rect">
            <a:avLst/>
          </a:prstGeom>
          <a:noFill/>
        </p:spPr>
        <p:txBody>
          <a:bodyPr wrap="square" rtlCol="0">
            <a:spAutoFit/>
          </a:bodyPr>
          <a:lstStyle/>
          <a:p>
            <a:endParaRPr lang="en-US" dirty="0"/>
          </a:p>
        </p:txBody>
      </p:sp>
      <p:graphicFrame>
        <p:nvGraphicFramePr>
          <p:cNvPr id="41" name="TextBox 3">
            <a:extLst>
              <a:ext uri="{FF2B5EF4-FFF2-40B4-BE49-F238E27FC236}">
                <a16:creationId xmlns:a16="http://schemas.microsoft.com/office/drawing/2014/main" id="{845C9404-F7FE-4A69-9D8C-507DB9EDB818}"/>
              </a:ext>
            </a:extLst>
          </p:cNvPr>
          <p:cNvGraphicFramePr/>
          <p:nvPr>
            <p:extLst>
              <p:ext uri="{D42A27DB-BD31-4B8C-83A1-F6EECF244321}">
                <p14:modId xmlns:p14="http://schemas.microsoft.com/office/powerpoint/2010/main" val="112023525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BED45FC-D0AD-4326-8CE3-D88433D84266}"/>
              </a:ext>
            </a:extLst>
          </p:cNvPr>
          <p:cNvSpPr txBox="1"/>
          <p:nvPr/>
        </p:nvSpPr>
        <p:spPr>
          <a:xfrm>
            <a:off x="903802" y="2514600"/>
            <a:ext cx="2866120" cy="1569660"/>
          </a:xfrm>
          <a:prstGeom prst="rect">
            <a:avLst/>
          </a:prstGeom>
          <a:noFill/>
        </p:spPr>
        <p:txBody>
          <a:bodyPr wrap="square" rtlCol="0">
            <a:spAutoFit/>
          </a:bodyPr>
          <a:lstStyle/>
          <a:p>
            <a:r>
              <a:rPr lang="en-US" sz="3200" dirty="0"/>
              <a:t>Examples of Assistive Technology</a:t>
            </a:r>
          </a:p>
        </p:txBody>
      </p:sp>
      <p:pic>
        <p:nvPicPr>
          <p:cNvPr id="7" name="Picture 6">
            <a:extLst>
              <a:ext uri="{FF2B5EF4-FFF2-40B4-BE49-F238E27FC236}">
                <a16:creationId xmlns:a16="http://schemas.microsoft.com/office/drawing/2014/main" id="{493AA301-BBE5-4ADF-BB01-F6558188DE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8185" y="195263"/>
            <a:ext cx="1425460" cy="1023937"/>
          </a:xfrm>
          <a:prstGeom prst="rect">
            <a:avLst/>
          </a:prstGeom>
        </p:spPr>
      </p:pic>
      <p:sp>
        <p:nvSpPr>
          <p:cNvPr id="3" name="Slide Number Placeholder 2">
            <a:extLst>
              <a:ext uri="{FF2B5EF4-FFF2-40B4-BE49-F238E27FC236}">
                <a16:creationId xmlns:a16="http://schemas.microsoft.com/office/drawing/2014/main" id="{21BB0F20-39B4-4352-99C8-4FE884184F35}"/>
              </a:ext>
            </a:extLst>
          </p:cNvPr>
          <p:cNvSpPr>
            <a:spLocks noGrp="1"/>
          </p:cNvSpPr>
          <p:nvPr>
            <p:ph type="sldNum" sz="quarter" idx="12"/>
          </p:nvPr>
        </p:nvSpPr>
        <p:spPr/>
        <p:txBody>
          <a:bodyPr/>
          <a:lstStyle/>
          <a:p>
            <a:pPr>
              <a:defRPr/>
            </a:pPr>
            <a:fld id="{90A9E658-6C7B-4546-9FE3-35CF73600A22}" type="slidenum">
              <a:rPr lang="en-US" altLang="en-US" smtClean="0"/>
              <a:pPr>
                <a:defRPr/>
              </a:pPr>
              <a:t>13</a:t>
            </a:fld>
            <a:endParaRPr lang="en-US" altLang="en-US"/>
          </a:p>
        </p:txBody>
      </p:sp>
    </p:spTree>
    <p:extLst>
      <p:ext uri="{BB962C8B-B14F-4D97-AF65-F5344CB8AC3E}">
        <p14:creationId xmlns:p14="http://schemas.microsoft.com/office/powerpoint/2010/main" val="38280196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F73F142-714B-4C4F-B6A4-F57893C0C3FC}"/>
              </a:ext>
            </a:extLst>
          </p:cNvPr>
          <p:cNvSpPr txBox="1"/>
          <p:nvPr/>
        </p:nvSpPr>
        <p:spPr>
          <a:xfrm>
            <a:off x="5126418" y="552091"/>
            <a:ext cx="6224335" cy="5431536"/>
          </a:xfrm>
          <a:prstGeom prst="rect">
            <a:avLst/>
          </a:prstGeom>
        </p:spPr>
        <p:txBody>
          <a:bodyPr vert="horz" lIns="91440" tIns="45720" rIns="91440" bIns="45720" rtlCol="0" anchor="ctr">
            <a:normAutofit/>
          </a:bodyPr>
          <a:lstStyle/>
          <a:p>
            <a:pPr marL="342900" indent="-342900">
              <a:lnSpc>
                <a:spcPct val="90000"/>
              </a:lnSpc>
              <a:spcAft>
                <a:spcPts val="600"/>
              </a:spcAft>
              <a:buFont typeface="Arial" panose="020B0604020202020204" pitchFamily="34" charset="0"/>
              <a:buChar char="•"/>
            </a:pPr>
            <a:r>
              <a:rPr lang="en-US" sz="2200" dirty="0"/>
              <a:t>Electronic device programmed to provide a reminder to an individual when medications are to be taken</a:t>
            </a:r>
          </a:p>
          <a:p>
            <a:pPr marL="342900" indent="-342900">
              <a:lnSpc>
                <a:spcPct val="90000"/>
              </a:lnSpc>
              <a:spcAft>
                <a:spcPts val="600"/>
              </a:spcAft>
              <a:buFont typeface="Arial" panose="020B0604020202020204" pitchFamily="34" charset="0"/>
              <a:buChar char="•"/>
            </a:pPr>
            <a:r>
              <a:rPr lang="en-US" sz="2200" dirty="0"/>
              <a:t>May be a phone ring, automated recording, text, or other alarm</a:t>
            </a:r>
          </a:p>
          <a:p>
            <a:pPr marL="342900" indent="-342900">
              <a:lnSpc>
                <a:spcPct val="90000"/>
              </a:lnSpc>
              <a:spcAft>
                <a:spcPts val="600"/>
              </a:spcAft>
              <a:buFont typeface="Arial" panose="020B0604020202020204" pitchFamily="34" charset="0"/>
              <a:buChar char="•"/>
            </a:pPr>
            <a:r>
              <a:rPr lang="en-US" sz="2200" dirty="0"/>
              <a:t>Some electronic devices dispense controlled dosages of medication and message the care giver or remote support center if a medication has not been removed from the dispenser</a:t>
            </a:r>
          </a:p>
          <a:p>
            <a:pPr marL="342900" indent="-342900">
              <a:lnSpc>
                <a:spcPct val="90000"/>
              </a:lnSpc>
              <a:spcAft>
                <a:spcPts val="600"/>
              </a:spcAft>
              <a:buFont typeface="Arial" panose="020B0604020202020204" pitchFamily="34" charset="0"/>
              <a:buChar char="•"/>
            </a:pPr>
            <a:r>
              <a:rPr lang="en-US" sz="2200" dirty="0"/>
              <a:t>For individuals who are able to self-administer medications</a:t>
            </a:r>
          </a:p>
          <a:p>
            <a:pPr marL="342900" indent="-342900">
              <a:lnSpc>
                <a:spcPct val="90000"/>
              </a:lnSpc>
              <a:spcAft>
                <a:spcPts val="600"/>
              </a:spcAft>
              <a:buFont typeface="Arial" panose="020B0604020202020204" pitchFamily="34" charset="0"/>
              <a:buChar char="•"/>
            </a:pPr>
            <a:r>
              <a:rPr lang="en-US" sz="2200" dirty="0"/>
              <a:t>Medications must be set up by an RN or qualified professional who are not able to self-administer </a:t>
            </a:r>
          </a:p>
        </p:txBody>
      </p:sp>
      <p:sp>
        <p:nvSpPr>
          <p:cNvPr id="25" name="TextBox 24">
            <a:extLst>
              <a:ext uri="{FF2B5EF4-FFF2-40B4-BE49-F238E27FC236}">
                <a16:creationId xmlns:a16="http://schemas.microsoft.com/office/drawing/2014/main" id="{40FC9B4E-3952-47C0-9809-5EBAD3D65AE3}"/>
              </a:ext>
            </a:extLst>
          </p:cNvPr>
          <p:cNvSpPr txBox="1"/>
          <p:nvPr/>
        </p:nvSpPr>
        <p:spPr>
          <a:xfrm>
            <a:off x="860939" y="2165812"/>
            <a:ext cx="3297619" cy="1077218"/>
          </a:xfrm>
          <a:prstGeom prst="rect">
            <a:avLst/>
          </a:prstGeom>
          <a:solidFill>
            <a:schemeClr val="tx1">
              <a:lumMod val="75000"/>
              <a:lumOff val="25000"/>
            </a:schemeClr>
          </a:solidFill>
        </p:spPr>
        <p:txBody>
          <a:bodyPr wrap="square" rtlCol="0">
            <a:spAutoFit/>
          </a:bodyPr>
          <a:lstStyle/>
          <a:p>
            <a:r>
              <a:rPr lang="en-US" sz="3200" dirty="0">
                <a:solidFill>
                  <a:schemeClr val="bg1"/>
                </a:solidFill>
              </a:rPr>
              <a:t>Medication Reminder Systems</a:t>
            </a:r>
          </a:p>
        </p:txBody>
      </p:sp>
      <p:pic>
        <p:nvPicPr>
          <p:cNvPr id="6" name="Picture 5">
            <a:extLst>
              <a:ext uri="{FF2B5EF4-FFF2-40B4-BE49-F238E27FC236}">
                <a16:creationId xmlns:a16="http://schemas.microsoft.com/office/drawing/2014/main" id="{4F5F6983-4557-4801-9C34-2870F070A6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52400"/>
            <a:ext cx="1591212" cy="1143000"/>
          </a:xfrm>
          <a:prstGeom prst="rect">
            <a:avLst/>
          </a:prstGeom>
        </p:spPr>
      </p:pic>
      <p:sp>
        <p:nvSpPr>
          <p:cNvPr id="3" name="Slide Number Placeholder 2">
            <a:extLst>
              <a:ext uri="{FF2B5EF4-FFF2-40B4-BE49-F238E27FC236}">
                <a16:creationId xmlns:a16="http://schemas.microsoft.com/office/drawing/2014/main" id="{F94D2233-7B1A-4E49-8AE1-72434A65FC1B}"/>
              </a:ext>
            </a:extLst>
          </p:cNvPr>
          <p:cNvSpPr>
            <a:spLocks noGrp="1"/>
          </p:cNvSpPr>
          <p:nvPr>
            <p:ph type="sldNum" sz="quarter" idx="12"/>
          </p:nvPr>
        </p:nvSpPr>
        <p:spPr/>
        <p:txBody>
          <a:bodyPr/>
          <a:lstStyle/>
          <a:p>
            <a:pPr>
              <a:defRPr/>
            </a:pPr>
            <a:fld id="{90A9E658-6C7B-4546-9FE3-35CF73600A22}" type="slidenum">
              <a:rPr lang="en-US" altLang="en-US" smtClean="0"/>
              <a:pPr>
                <a:defRPr/>
              </a:pPr>
              <a:t>14</a:t>
            </a:fld>
            <a:endParaRPr lang="en-US" altLang="en-US"/>
          </a:p>
        </p:txBody>
      </p:sp>
    </p:spTree>
    <p:extLst>
      <p:ext uri="{BB962C8B-B14F-4D97-AF65-F5344CB8AC3E}">
        <p14:creationId xmlns:p14="http://schemas.microsoft.com/office/powerpoint/2010/main" val="10045937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7C93EA-5E93-4B62-8435-8B75C7C3539D}"/>
              </a:ext>
            </a:extLst>
          </p:cNvPr>
          <p:cNvPicPr>
            <a:picLocks noChangeAspect="1"/>
          </p:cNvPicPr>
          <p:nvPr/>
        </p:nvPicPr>
        <p:blipFill rotWithShape="1">
          <a:blip r:embed="rId2"/>
          <a:srcRect l="4762" r="1" b="1"/>
          <a:stretch/>
        </p:blipFill>
        <p:spPr>
          <a:xfrm>
            <a:off x="321733" y="228600"/>
            <a:ext cx="11548534" cy="6214534"/>
          </a:xfrm>
          <a:prstGeom prst="rect">
            <a:avLst/>
          </a:prstGeom>
        </p:spPr>
      </p:pic>
      <p:sp>
        <p:nvSpPr>
          <p:cNvPr id="2" name="Slide Number Placeholder 1">
            <a:extLst>
              <a:ext uri="{FF2B5EF4-FFF2-40B4-BE49-F238E27FC236}">
                <a16:creationId xmlns:a16="http://schemas.microsoft.com/office/drawing/2014/main" id="{F4D54932-DC83-434D-BF32-F830CB41E122}"/>
              </a:ext>
            </a:extLst>
          </p:cNvPr>
          <p:cNvSpPr>
            <a:spLocks noGrp="1"/>
          </p:cNvSpPr>
          <p:nvPr>
            <p:ph type="sldNum" sz="quarter" idx="12"/>
          </p:nvPr>
        </p:nvSpPr>
        <p:spPr/>
        <p:txBody>
          <a:bodyPr/>
          <a:lstStyle/>
          <a:p>
            <a:pPr>
              <a:defRPr/>
            </a:pPr>
            <a:fld id="{90A9E658-6C7B-4546-9FE3-35CF73600A22}" type="slidenum">
              <a:rPr lang="en-US" altLang="en-US" smtClean="0"/>
              <a:pPr>
                <a:defRPr/>
              </a:pPr>
              <a:t>15</a:t>
            </a:fld>
            <a:endParaRPr lang="en-US" altLang="en-US"/>
          </a:p>
        </p:txBody>
      </p:sp>
    </p:spTree>
    <p:extLst>
      <p:ext uri="{BB962C8B-B14F-4D97-AF65-F5344CB8AC3E}">
        <p14:creationId xmlns:p14="http://schemas.microsoft.com/office/powerpoint/2010/main" val="38926443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6" name="Freeform: Shape 7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8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3D0164D-F7B9-4DD5-80BF-55C1D0419190}"/>
              </a:ext>
            </a:extLst>
          </p:cNvPr>
          <p:cNvSpPr txBox="1"/>
          <p:nvPr/>
        </p:nvSpPr>
        <p:spPr>
          <a:xfrm>
            <a:off x="2555631" y="1441938"/>
            <a:ext cx="7080738" cy="397412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dirty="0">
                <a:ln>
                  <a:noFill/>
                </a:ln>
                <a:solidFill>
                  <a:prstClr val="black">
                    <a:lumMod val="95000"/>
                    <a:lumOff val="5000"/>
                  </a:prstClr>
                </a:solidFill>
                <a:effectLst/>
                <a:uLnTx/>
                <a:uFillTx/>
                <a:latin typeface="Calibri body"/>
                <a:ea typeface="+mn-ea"/>
                <a:cs typeface="+mn-cs"/>
              </a:rPr>
              <a:t>What is Remote Supports &amp; Monitoring?</a:t>
            </a:r>
          </a:p>
        </p:txBody>
      </p:sp>
      <p:pic>
        <p:nvPicPr>
          <p:cNvPr id="6" name="Picture 5">
            <a:extLst>
              <a:ext uri="{FF2B5EF4-FFF2-40B4-BE49-F238E27FC236}">
                <a16:creationId xmlns:a16="http://schemas.microsoft.com/office/drawing/2014/main" id="{364F013A-DD8D-48BE-9B15-C8CFAB61EF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5600" y="152400"/>
            <a:ext cx="1591212" cy="1143000"/>
          </a:xfrm>
          <a:prstGeom prst="rect">
            <a:avLst/>
          </a:prstGeom>
        </p:spPr>
      </p:pic>
      <p:sp>
        <p:nvSpPr>
          <p:cNvPr id="3" name="Slide Number Placeholder 2">
            <a:extLst>
              <a:ext uri="{FF2B5EF4-FFF2-40B4-BE49-F238E27FC236}">
                <a16:creationId xmlns:a16="http://schemas.microsoft.com/office/drawing/2014/main" id="{A970AB61-86AE-4FF1-A357-889CD60F939C}"/>
              </a:ext>
            </a:extLst>
          </p:cNvPr>
          <p:cNvSpPr>
            <a:spLocks noGrp="1"/>
          </p:cNvSpPr>
          <p:nvPr>
            <p:ph type="sldNum" sz="quarter" idx="12"/>
          </p:nvPr>
        </p:nvSpPr>
        <p:spPr/>
        <p:txBody>
          <a:bodyPr/>
          <a:lstStyle/>
          <a:p>
            <a:pPr>
              <a:defRPr/>
            </a:pPr>
            <a:fld id="{90A9E658-6C7B-4546-9FE3-35CF73600A22}" type="slidenum">
              <a:rPr lang="en-US" altLang="en-US" smtClean="0"/>
              <a:pPr>
                <a:defRPr/>
              </a:pPr>
              <a:t>16</a:t>
            </a:fld>
            <a:endParaRPr lang="en-US" altLang="en-US"/>
          </a:p>
        </p:txBody>
      </p:sp>
    </p:spTree>
    <p:extLst>
      <p:ext uri="{BB962C8B-B14F-4D97-AF65-F5344CB8AC3E}">
        <p14:creationId xmlns:p14="http://schemas.microsoft.com/office/powerpoint/2010/main" val="3711707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CDA064-C037-4DD3-AE77-3494DC36D365}"/>
              </a:ext>
            </a:extLst>
          </p:cNvPr>
          <p:cNvSpPr txBox="1"/>
          <p:nvPr/>
        </p:nvSpPr>
        <p:spPr>
          <a:xfrm>
            <a:off x="5029200" y="685800"/>
            <a:ext cx="6999394" cy="5337048"/>
          </a:xfrm>
          <a:prstGeom prst="rect">
            <a:avLst/>
          </a:prstGeom>
        </p:spPr>
        <p:txBody>
          <a:bodyPr vert="horz" lIns="91440" tIns="45720" rIns="91440" bIns="45720" rtlCol="0" anchor="ctr">
            <a:noAutofit/>
          </a:bodyPr>
          <a:lstStyle/>
          <a:p>
            <a:pPr marL="1102995" marR="0" indent="-228600">
              <a:lnSpc>
                <a:spcPct val="90000"/>
              </a:lnSpc>
              <a:spcBef>
                <a:spcPts val="115"/>
              </a:spcBef>
              <a:spcAft>
                <a:spcPts val="0"/>
              </a:spcAft>
              <a:buFont typeface="Arial" panose="020B0604020202020204" pitchFamily="34" charset="0"/>
              <a:buChar char="•"/>
            </a:pPr>
            <a:r>
              <a:rPr lang="en-US" sz="2000" dirty="0">
                <a:solidFill>
                  <a:schemeClr val="bg1"/>
                </a:solidFill>
                <a:effectLst/>
                <a:cs typeface="Arial" panose="020B0604020202020204" pitchFamily="34" charset="0"/>
              </a:rPr>
              <a:t>May include sensors in the home that alert remote support staff and/or track wellness information.</a:t>
            </a:r>
          </a:p>
          <a:p>
            <a:pPr marL="1102995" marR="0" indent="-228600">
              <a:lnSpc>
                <a:spcPct val="90000"/>
              </a:lnSpc>
              <a:spcBef>
                <a:spcPts val="1710"/>
              </a:spcBef>
              <a:spcAft>
                <a:spcPts val="0"/>
              </a:spcAft>
              <a:buFont typeface="Arial" panose="020B0604020202020204" pitchFamily="34" charset="0"/>
              <a:buChar char="•"/>
            </a:pPr>
            <a:r>
              <a:rPr lang="en-US" sz="2000" dirty="0">
                <a:solidFill>
                  <a:schemeClr val="bg1"/>
                </a:solidFill>
                <a:effectLst/>
                <a:cs typeface="Arial" panose="020B0604020202020204" pitchFamily="34" charset="0"/>
              </a:rPr>
              <a:t>May include use of video and web cameras for communication.</a:t>
            </a:r>
          </a:p>
          <a:p>
            <a:pPr marL="1102995" marR="0" indent="-228600">
              <a:lnSpc>
                <a:spcPct val="90000"/>
              </a:lnSpc>
              <a:spcBef>
                <a:spcPts val="1710"/>
              </a:spcBef>
              <a:spcAft>
                <a:spcPts val="0"/>
              </a:spcAft>
              <a:buFont typeface="Arial" panose="020B0604020202020204" pitchFamily="34" charset="0"/>
              <a:buChar char="•"/>
            </a:pPr>
            <a:r>
              <a:rPr lang="en-US" sz="2000" dirty="0">
                <a:solidFill>
                  <a:schemeClr val="bg1"/>
                </a:solidFill>
                <a:effectLst/>
                <a:cs typeface="Arial" panose="020B0604020202020204" pitchFamily="34" charset="0"/>
              </a:rPr>
              <a:t>Type of equipment and placement of monitors depends on needs and wishes of the individual.</a:t>
            </a:r>
          </a:p>
          <a:p>
            <a:pPr marL="1102995" marR="245110" indent="-228600">
              <a:lnSpc>
                <a:spcPct val="90000"/>
              </a:lnSpc>
              <a:spcBef>
                <a:spcPts val="1710"/>
              </a:spcBef>
              <a:spcAft>
                <a:spcPts val="0"/>
              </a:spcAft>
              <a:buFont typeface="Arial" panose="020B0604020202020204" pitchFamily="34" charset="0"/>
              <a:buChar char="•"/>
            </a:pPr>
            <a:r>
              <a:rPr lang="en-US" sz="2000" dirty="0">
                <a:solidFill>
                  <a:schemeClr val="bg1"/>
                </a:solidFill>
                <a:effectLst/>
                <a:cs typeface="Arial" panose="020B0604020202020204" pitchFamily="34" charset="0"/>
              </a:rPr>
              <a:t>When video equipment is used, installation in the home is at direction of the individual and in such a manner as to not invade the privacy of others who live in the home.</a:t>
            </a:r>
          </a:p>
          <a:p>
            <a:pPr marL="1102995" marR="0" indent="-228600">
              <a:lnSpc>
                <a:spcPct val="90000"/>
              </a:lnSpc>
              <a:spcBef>
                <a:spcPts val="730"/>
              </a:spcBef>
              <a:spcAft>
                <a:spcPts val="0"/>
              </a:spcAft>
              <a:buFont typeface="Arial" panose="020B0604020202020204" pitchFamily="34" charset="0"/>
              <a:buChar char="•"/>
            </a:pPr>
            <a:r>
              <a:rPr lang="en-US" sz="2000" dirty="0">
                <a:solidFill>
                  <a:schemeClr val="bg1"/>
                </a:solidFill>
                <a:effectLst/>
                <a:cs typeface="Arial" panose="020B0604020202020204" pitchFamily="34" charset="0"/>
              </a:rPr>
              <a:t>The device is controlled by the individual and can be turned off as needed, with plan in place if risk associated.</a:t>
            </a:r>
          </a:p>
          <a:p>
            <a:pPr marL="1102995" marR="1377950" indent="-228600">
              <a:lnSpc>
                <a:spcPct val="90000"/>
              </a:lnSpc>
              <a:spcBef>
                <a:spcPts val="1710"/>
              </a:spcBef>
              <a:spcAft>
                <a:spcPts val="0"/>
              </a:spcAft>
              <a:buFont typeface="Arial" panose="020B0604020202020204" pitchFamily="34" charset="0"/>
              <a:buChar char="•"/>
            </a:pPr>
            <a:r>
              <a:rPr lang="en-US" sz="2000" dirty="0">
                <a:solidFill>
                  <a:schemeClr val="bg1"/>
                </a:solidFill>
                <a:effectLst/>
                <a:cs typeface="Arial" panose="020B0604020202020204" pitchFamily="34" charset="0"/>
              </a:rPr>
              <a:t>Requires internet and/or cell phone coverage, depending on which system is used.</a:t>
            </a:r>
          </a:p>
        </p:txBody>
      </p:sp>
      <p:sp>
        <p:nvSpPr>
          <p:cNvPr id="4" name="TextBox 3">
            <a:extLst>
              <a:ext uri="{FF2B5EF4-FFF2-40B4-BE49-F238E27FC236}">
                <a16:creationId xmlns:a16="http://schemas.microsoft.com/office/drawing/2014/main" id="{3EA2E552-103D-4E14-8A90-FF7FECF93F5F}"/>
              </a:ext>
            </a:extLst>
          </p:cNvPr>
          <p:cNvSpPr txBox="1"/>
          <p:nvPr/>
        </p:nvSpPr>
        <p:spPr>
          <a:xfrm>
            <a:off x="828807" y="2890391"/>
            <a:ext cx="3103495" cy="1077218"/>
          </a:xfrm>
          <a:prstGeom prst="rect">
            <a:avLst/>
          </a:prstGeom>
          <a:noFill/>
        </p:spPr>
        <p:txBody>
          <a:bodyPr wrap="square" rtlCol="0">
            <a:spAutoFit/>
          </a:bodyPr>
          <a:lstStyle/>
          <a:p>
            <a:r>
              <a:rPr lang="en-US" sz="3200" dirty="0"/>
              <a:t>Remote Support Systems</a:t>
            </a:r>
          </a:p>
        </p:txBody>
      </p:sp>
      <p:pic>
        <p:nvPicPr>
          <p:cNvPr id="6" name="Picture 5">
            <a:extLst>
              <a:ext uri="{FF2B5EF4-FFF2-40B4-BE49-F238E27FC236}">
                <a16:creationId xmlns:a16="http://schemas.microsoft.com/office/drawing/2014/main" id="{63E0FB4E-58B8-49FD-96CA-CD8A0ECFC1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228600"/>
            <a:ext cx="1591212" cy="1143000"/>
          </a:xfrm>
          <a:prstGeom prst="rect">
            <a:avLst/>
          </a:prstGeom>
        </p:spPr>
      </p:pic>
      <p:sp>
        <p:nvSpPr>
          <p:cNvPr id="2" name="Slide Number Placeholder 1">
            <a:extLst>
              <a:ext uri="{FF2B5EF4-FFF2-40B4-BE49-F238E27FC236}">
                <a16:creationId xmlns:a16="http://schemas.microsoft.com/office/drawing/2014/main" id="{54F9403D-9366-4AAB-9EF2-B14FE5C912C6}"/>
              </a:ext>
            </a:extLst>
          </p:cNvPr>
          <p:cNvSpPr>
            <a:spLocks noGrp="1"/>
          </p:cNvSpPr>
          <p:nvPr>
            <p:ph type="sldNum" sz="quarter" idx="12"/>
          </p:nvPr>
        </p:nvSpPr>
        <p:spPr/>
        <p:txBody>
          <a:bodyPr/>
          <a:lstStyle/>
          <a:p>
            <a:pPr>
              <a:defRPr/>
            </a:pPr>
            <a:fld id="{90A9E658-6C7B-4546-9FE3-35CF73600A22}" type="slidenum">
              <a:rPr lang="en-US" altLang="en-US" smtClean="0">
                <a:solidFill>
                  <a:schemeClr val="bg1"/>
                </a:solidFill>
              </a:rPr>
              <a:pPr>
                <a:defRPr/>
              </a:pPr>
              <a:t>17</a:t>
            </a:fld>
            <a:endParaRPr lang="en-US" altLang="en-US">
              <a:solidFill>
                <a:schemeClr val="bg1"/>
              </a:solidFill>
            </a:endParaRPr>
          </a:p>
        </p:txBody>
      </p:sp>
    </p:spTree>
    <p:extLst>
      <p:ext uri="{BB962C8B-B14F-4D97-AF65-F5344CB8AC3E}">
        <p14:creationId xmlns:p14="http://schemas.microsoft.com/office/powerpoint/2010/main" val="26809176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4AC6C68-F125-48AD-A5B4-89AD5E797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3EE6A40-8EA7-44D3-8751-F55169B30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4722" y="3131936"/>
            <a:ext cx="1240640" cy="1240638"/>
          </a:xfrm>
          <a:prstGeom prst="ellips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29392A-371D-494B-BBE8-EA4AF261C3CC}"/>
              </a:ext>
            </a:extLst>
          </p:cNvPr>
          <p:cNvSpPr>
            <a:spLocks noGrp="1"/>
          </p:cNvSpPr>
          <p:nvPr>
            <p:ph type="title"/>
          </p:nvPr>
        </p:nvSpPr>
        <p:spPr>
          <a:xfrm>
            <a:off x="838200" y="914400"/>
            <a:ext cx="4870634" cy="1901686"/>
          </a:xfrm>
        </p:spPr>
        <p:txBody>
          <a:bodyPr vert="horz" lIns="91440" tIns="45720" rIns="91440" bIns="45720" rtlCol="0" anchor="b">
            <a:normAutofit fontScale="90000"/>
          </a:bodyPr>
          <a:lstStyle/>
          <a:p>
            <a:endParaRPr lang="en-US" sz="2600" kern="1200" dirty="0">
              <a:solidFill>
                <a:schemeClr val="tx1"/>
              </a:solidFill>
              <a:latin typeface="+mj-lt"/>
              <a:ea typeface="+mj-ea"/>
              <a:cs typeface="+mj-cs"/>
            </a:endParaRPr>
          </a:p>
          <a:p>
            <a:endParaRPr lang="en-US" sz="2600" kern="1200" dirty="0">
              <a:solidFill>
                <a:schemeClr val="tx1"/>
              </a:solidFill>
              <a:latin typeface="+mj-lt"/>
              <a:ea typeface="+mj-ea"/>
              <a:cs typeface="+mj-cs"/>
            </a:endParaRPr>
          </a:p>
          <a:p>
            <a:endParaRPr lang="en-US" sz="2600" kern="1200" dirty="0">
              <a:solidFill>
                <a:schemeClr val="tx1"/>
              </a:solidFill>
              <a:latin typeface="+mj-lt"/>
              <a:ea typeface="+mj-ea"/>
              <a:cs typeface="+mj-cs"/>
            </a:endParaRPr>
          </a:p>
          <a:p>
            <a:r>
              <a:rPr lang="en-US" sz="3100" b="1" kern="1200" dirty="0">
                <a:solidFill>
                  <a:schemeClr val="tx1"/>
                </a:solidFill>
                <a:latin typeface="+mj-lt"/>
                <a:ea typeface="+mj-ea"/>
                <a:cs typeface="+mj-cs"/>
                <a:hlinkClick r:id="rId2"/>
              </a:rPr>
              <a:t>Remote Supports Success Story</a:t>
            </a:r>
            <a:br>
              <a:rPr lang="en-US" sz="2600" kern="1200" dirty="0">
                <a:solidFill>
                  <a:schemeClr val="tx1"/>
                </a:solidFill>
                <a:latin typeface="+mj-lt"/>
                <a:ea typeface="+mj-ea"/>
                <a:cs typeface="+mj-cs"/>
              </a:rPr>
            </a:br>
            <a:br>
              <a:rPr lang="en-US" sz="2600" kern="1200" dirty="0">
                <a:solidFill>
                  <a:schemeClr val="tx1"/>
                </a:solidFill>
                <a:latin typeface="+mj-lt"/>
                <a:ea typeface="+mj-ea"/>
                <a:cs typeface="+mj-cs"/>
              </a:rPr>
            </a:br>
            <a:endParaRPr lang="en-US" sz="2600" kern="1200" dirty="0">
              <a:solidFill>
                <a:schemeClr val="tx1"/>
              </a:solidFill>
              <a:latin typeface="+mj-lt"/>
              <a:ea typeface="+mj-ea"/>
              <a:cs typeface="+mj-cs"/>
            </a:endParaRPr>
          </a:p>
        </p:txBody>
      </p:sp>
      <p:sp>
        <p:nvSpPr>
          <p:cNvPr id="22" name="Freeform: Shape 21">
            <a:extLst>
              <a:ext uri="{FF2B5EF4-FFF2-40B4-BE49-F238E27FC236}">
                <a16:creationId xmlns:a16="http://schemas.microsoft.com/office/drawing/2014/main" id="{8E774AB2-4B13-41CA-96E8-C3E2D1C90C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111" y="4546924"/>
            <a:ext cx="2369988" cy="2311077"/>
          </a:xfrm>
          <a:custGeom>
            <a:avLst/>
            <a:gdLst>
              <a:gd name="connsiteX0" fmla="*/ 0 w 2369988"/>
              <a:gd name="connsiteY0" fmla="*/ 0 h 2311077"/>
              <a:gd name="connsiteX1" fmla="*/ 1128071 w 2369988"/>
              <a:gd name="connsiteY1" fmla="*/ 0 h 2311077"/>
              <a:gd name="connsiteX2" fmla="*/ 1157716 w 2369988"/>
              <a:gd name="connsiteY2" fmla="*/ 128440 h 2311077"/>
              <a:gd name="connsiteX3" fmla="*/ 2316462 w 2369988"/>
              <a:gd name="connsiteY3" fmla="*/ 2257392 h 2311077"/>
              <a:gd name="connsiteX4" fmla="*/ 2369988 w 2369988"/>
              <a:gd name="connsiteY4" fmla="*/ 2311077 h 2311077"/>
              <a:gd name="connsiteX5" fmla="*/ 957894 w 2369988"/>
              <a:gd name="connsiteY5" fmla="*/ 2311077 h 2311077"/>
              <a:gd name="connsiteX6" fmla="*/ 777804 w 2369988"/>
              <a:gd name="connsiteY6" fmla="*/ 2040997 h 2311077"/>
              <a:gd name="connsiteX7" fmla="*/ 19614 w 2369988"/>
              <a:gd name="connsiteY7" fmla="*/ 109827 h 2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9988" h="2311077">
                <a:moveTo>
                  <a:pt x="0" y="0"/>
                </a:moveTo>
                <a:lnTo>
                  <a:pt x="1128071" y="0"/>
                </a:lnTo>
                <a:lnTo>
                  <a:pt x="1157716" y="128440"/>
                </a:lnTo>
                <a:cubicBezTo>
                  <a:pt x="1365270" y="935139"/>
                  <a:pt x="1769588" y="1662859"/>
                  <a:pt x="2316462" y="2257392"/>
                </a:cubicBezTo>
                <a:lnTo>
                  <a:pt x="2369988" y="2311077"/>
                </a:lnTo>
                <a:lnTo>
                  <a:pt x="957894" y="2311077"/>
                </a:lnTo>
                <a:lnTo>
                  <a:pt x="777804" y="2040997"/>
                </a:lnTo>
                <a:cubicBezTo>
                  <a:pt x="421651" y="1454849"/>
                  <a:pt x="161627" y="803832"/>
                  <a:pt x="19614" y="109827"/>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529050A-FCEC-43D9-9CB9-259D339D63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4763" y="0"/>
            <a:ext cx="6067239" cy="6858000"/>
          </a:xfrm>
          <a:custGeom>
            <a:avLst/>
            <a:gdLst>
              <a:gd name="connsiteX0" fmla="*/ 1619628 w 6067239"/>
              <a:gd name="connsiteY0" fmla="*/ 0 h 6858000"/>
              <a:gd name="connsiteX1" fmla="*/ 6067239 w 6067239"/>
              <a:gd name="connsiteY1" fmla="*/ 0 h 6858000"/>
              <a:gd name="connsiteX2" fmla="*/ 6067239 w 6067239"/>
              <a:gd name="connsiteY2" fmla="*/ 6858000 h 6858000"/>
              <a:gd name="connsiteX3" fmla="*/ 1619627 w 6067239"/>
              <a:gd name="connsiteY3" fmla="*/ 6858000 h 6858000"/>
              <a:gd name="connsiteX4" fmla="*/ 1615622 w 6067239"/>
              <a:gd name="connsiteY4" fmla="*/ 6854853 h 6858000"/>
              <a:gd name="connsiteX5" fmla="*/ 0 w 6067239"/>
              <a:gd name="connsiteY5" fmla="*/ 3429000 h 6858000"/>
              <a:gd name="connsiteX6" fmla="*/ 1615622 w 6067239"/>
              <a:gd name="connsiteY6" fmla="*/ 3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7239" h="6858000">
                <a:moveTo>
                  <a:pt x="1619628" y="0"/>
                </a:moveTo>
                <a:lnTo>
                  <a:pt x="6067239" y="0"/>
                </a:lnTo>
                <a:lnTo>
                  <a:pt x="6067239" y="6858000"/>
                </a:lnTo>
                <a:lnTo>
                  <a:pt x="1619627" y="6858000"/>
                </a:lnTo>
                <a:lnTo>
                  <a:pt x="1615622" y="6854853"/>
                </a:lnTo>
                <a:cubicBezTo>
                  <a:pt x="628921" y="6040555"/>
                  <a:pt x="0" y="4808224"/>
                  <a:pt x="0" y="3429000"/>
                </a:cubicBezTo>
                <a:cubicBezTo>
                  <a:pt x="0" y="2049777"/>
                  <a:pt x="628921" y="817446"/>
                  <a:pt x="1615622" y="3148"/>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D9428FE6-1650-43EC-82FC-DA9FB1A5A3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52400"/>
            <a:ext cx="1591212" cy="1143000"/>
          </a:xfrm>
          <a:prstGeom prst="rect">
            <a:avLst/>
          </a:prstGeom>
        </p:spPr>
      </p:pic>
      <p:sp>
        <p:nvSpPr>
          <p:cNvPr id="3" name="Slide Number Placeholder 2">
            <a:extLst>
              <a:ext uri="{FF2B5EF4-FFF2-40B4-BE49-F238E27FC236}">
                <a16:creationId xmlns:a16="http://schemas.microsoft.com/office/drawing/2014/main" id="{53D29FF2-2DEE-4527-B8CD-3EC02B3E62E3}"/>
              </a:ext>
            </a:extLst>
          </p:cNvPr>
          <p:cNvSpPr>
            <a:spLocks noGrp="1"/>
          </p:cNvSpPr>
          <p:nvPr>
            <p:ph type="sldNum" sz="quarter" idx="12"/>
          </p:nvPr>
        </p:nvSpPr>
        <p:spPr/>
        <p:txBody>
          <a:bodyPr/>
          <a:lstStyle/>
          <a:p>
            <a:pPr>
              <a:defRPr/>
            </a:pPr>
            <a:fld id="{9C0CE6A8-29A4-4DCA-8DF6-58DCCC5D35C7}" type="slidenum">
              <a:rPr lang="en-US" b="1" smtClean="0">
                <a:solidFill>
                  <a:prstClr val="black">
                    <a:tint val="75000"/>
                  </a:prstClr>
                </a:solidFill>
              </a:rPr>
              <a:pPr>
                <a:defRPr/>
              </a:pPr>
              <a:t>18</a:t>
            </a:fld>
            <a:endParaRPr lang="en-US" b="1">
              <a:solidFill>
                <a:prstClr val="black">
                  <a:tint val="75000"/>
                </a:prstClr>
              </a:solidFill>
            </a:endParaRPr>
          </a:p>
        </p:txBody>
      </p:sp>
    </p:spTree>
    <p:extLst>
      <p:ext uri="{BB962C8B-B14F-4D97-AF65-F5344CB8AC3E}">
        <p14:creationId xmlns:p14="http://schemas.microsoft.com/office/powerpoint/2010/main" val="39320048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9F172C-6809-49D5-999C-9972EEA48E44}"/>
              </a:ext>
            </a:extLst>
          </p:cNvPr>
          <p:cNvSpPr txBox="1"/>
          <p:nvPr/>
        </p:nvSpPr>
        <p:spPr>
          <a:xfrm>
            <a:off x="533400" y="643466"/>
            <a:ext cx="5212174" cy="5147734"/>
          </a:xfrm>
          <a:prstGeom prst="rect">
            <a:avLst/>
          </a:prstGeom>
        </p:spPr>
        <p:txBody>
          <a:bodyPr vert="horz" lIns="91440" tIns="45720" rIns="91440" bIns="45720" rtlCol="0" anchor="t">
            <a:normAutofit fontScale="92500" lnSpcReduction="10000"/>
          </a:bodyPr>
          <a:lstStyle/>
          <a:p>
            <a:pPr fontAlgn="base">
              <a:lnSpc>
                <a:spcPct val="90000"/>
              </a:lnSpc>
              <a:spcAft>
                <a:spcPts val="600"/>
              </a:spcAft>
            </a:pPr>
            <a:r>
              <a:rPr lang="en-US" sz="2000" b="1" dirty="0">
                <a:effectLst/>
              </a:rPr>
              <a:t>REMOTE SUPPORTS OPTIONS</a:t>
            </a:r>
            <a:r>
              <a:rPr lang="en-US" sz="2000" b="1" i="1" dirty="0">
                <a:effectLst/>
              </a:rPr>
              <a:t>:</a:t>
            </a:r>
            <a:r>
              <a:rPr lang="en-US" sz="2000" b="0" i="0" dirty="0">
                <a:effectLst/>
              </a:rPr>
              <a:t> </a:t>
            </a:r>
          </a:p>
          <a:p>
            <a:pPr fontAlgn="base">
              <a:lnSpc>
                <a:spcPct val="90000"/>
              </a:lnSpc>
              <a:spcAft>
                <a:spcPts val="600"/>
              </a:spcAft>
            </a:pPr>
            <a:endParaRPr lang="en-US" sz="2000" b="0" i="0" dirty="0">
              <a:effectLst/>
            </a:endParaRPr>
          </a:p>
          <a:p>
            <a:pPr marL="0" marR="0" lvl="0" indent="0" algn="l" defTabSz="914400" rtl="0" eaLnBrk="1" fontAlgn="base"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white"/>
                </a:solidFill>
                <a:effectLst/>
                <a:uLnTx/>
                <a:uFillTx/>
                <a:ea typeface="+mn-ea"/>
                <a:cs typeface="Arial" panose="020B0604020202020204" pitchFamily="34" charset="0"/>
              </a:rPr>
              <a:t>There will be two levels of Remote Supports</a:t>
            </a:r>
          </a:p>
          <a:p>
            <a:pPr marL="0" marR="0" lvl="0" indent="0" algn="l" defTabSz="914400" rtl="0" eaLnBrk="1" fontAlgn="base"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white"/>
              </a:solidFill>
              <a:effectLst/>
              <a:uLnTx/>
              <a:uFillTx/>
              <a:ea typeface="+mn-ea"/>
              <a:cs typeface="Arial" panose="020B0604020202020204" pitchFamily="34" charset="0"/>
            </a:endParaRPr>
          </a:p>
          <a:p>
            <a:pPr marL="342900" marR="0" lvl="0" indent="-342900" algn="l" defTabSz="914400" rtl="0" eaLnBrk="1" fontAlgn="base"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ea typeface="+mn-ea"/>
                <a:cs typeface="Arial" panose="020B0604020202020204" pitchFamily="34" charset="0"/>
              </a:rPr>
              <a:t>Remote supports that involves real time check ins and supports by a remote caregiver and on demand support initiated by the individual. This level of support would also have built-in paid in-person back up.  </a:t>
            </a:r>
          </a:p>
          <a:p>
            <a:pPr marL="342900" marR="0" lvl="0" indent="-342900" algn="l" defTabSz="914400" rtl="0" eaLnBrk="1" fontAlgn="base"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ea typeface="+mn-ea"/>
              <a:cs typeface="Arial" panose="020B0604020202020204" pitchFamily="34" charset="0"/>
            </a:endParaRPr>
          </a:p>
          <a:p>
            <a:pPr marL="342900" marR="0" lvl="0" indent="-342900" algn="l" defTabSz="914400" rtl="0" eaLnBrk="1" fontAlgn="base"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ea typeface="+mn-ea"/>
                <a:cs typeface="Arial" panose="020B0604020202020204" pitchFamily="34" charset="0"/>
              </a:rPr>
              <a:t>Remote supports that involves real time check ins and supports by a remote caregiver, on demand support initiated by the individual,  and an </a:t>
            </a:r>
            <a:r>
              <a:rPr kumimoji="0" lang="en-US" sz="2000" b="1" i="0" u="sng" strike="noStrike" kern="1200" cap="none" spc="0" normalizeH="0" baseline="0" noProof="0" dirty="0">
                <a:ln>
                  <a:noFill/>
                </a:ln>
                <a:solidFill>
                  <a:prstClr val="white"/>
                </a:solidFill>
                <a:effectLst/>
                <a:uLnTx/>
                <a:uFillTx/>
                <a:ea typeface="+mn-ea"/>
                <a:cs typeface="Arial" panose="020B0604020202020204" pitchFamily="34" charset="0"/>
              </a:rPr>
              <a:t>enhanced</a:t>
            </a:r>
            <a:r>
              <a:rPr kumimoji="0" lang="en-US" sz="2000" b="1" i="0" u="none" strike="noStrike" kern="1200" cap="none" spc="0" normalizeH="0" baseline="0" noProof="0" dirty="0">
                <a:ln>
                  <a:noFill/>
                </a:ln>
                <a:solidFill>
                  <a:prstClr val="white"/>
                </a:solidFill>
                <a:effectLst/>
                <a:uLnTx/>
                <a:uFillTx/>
                <a:ea typeface="+mn-ea"/>
                <a:cs typeface="Arial" panose="020B0604020202020204" pitchFamily="34" charset="0"/>
              </a:rPr>
              <a:t> personal emergency response system</a:t>
            </a:r>
            <a:r>
              <a:rPr kumimoji="0" lang="en-US" sz="2000" b="0" i="0" u="none" strike="noStrike" kern="1200" cap="none" spc="0" normalizeH="0" baseline="0" noProof="0" dirty="0">
                <a:ln>
                  <a:noFill/>
                </a:ln>
                <a:solidFill>
                  <a:prstClr val="white"/>
                </a:solidFill>
                <a:effectLst/>
                <a:uLnTx/>
                <a:uFillTx/>
                <a:ea typeface="+mn-ea"/>
                <a:cs typeface="Arial" panose="020B0604020202020204" pitchFamily="34" charset="0"/>
              </a:rPr>
              <a:t> which requires sensors or other safety mechanisms and would enable the monitoring center to send an alert to identify the emergency.  This level of support would have built-in paid in-person back up.   </a:t>
            </a:r>
          </a:p>
        </p:txBody>
      </p:sp>
      <p:sp>
        <p:nvSpPr>
          <p:cNvPr id="10" name="Freeform: Shape 9">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846"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Laptop Secure">
            <a:extLst>
              <a:ext uri="{FF2B5EF4-FFF2-40B4-BE49-F238E27FC236}">
                <a16:creationId xmlns:a16="http://schemas.microsoft.com/office/drawing/2014/main" id="{7C4AD57E-1620-45AD-BC00-0A25383712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9265" y="1164695"/>
            <a:ext cx="4105275" cy="4105275"/>
          </a:xfrm>
          <a:prstGeom prst="rect">
            <a:avLst/>
          </a:prstGeom>
        </p:spPr>
      </p:pic>
      <p:pic>
        <p:nvPicPr>
          <p:cNvPr id="6" name="Picture 5">
            <a:extLst>
              <a:ext uri="{FF2B5EF4-FFF2-40B4-BE49-F238E27FC236}">
                <a16:creationId xmlns:a16="http://schemas.microsoft.com/office/drawing/2014/main" id="{BB2459DF-1B4C-473A-ACDC-7535AB685F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152400"/>
            <a:ext cx="1591212" cy="1143000"/>
          </a:xfrm>
          <a:prstGeom prst="rect">
            <a:avLst/>
          </a:prstGeom>
        </p:spPr>
      </p:pic>
      <p:sp>
        <p:nvSpPr>
          <p:cNvPr id="2" name="Slide Number Placeholder 1">
            <a:extLst>
              <a:ext uri="{FF2B5EF4-FFF2-40B4-BE49-F238E27FC236}">
                <a16:creationId xmlns:a16="http://schemas.microsoft.com/office/drawing/2014/main" id="{0C0683B0-DEF6-45B8-A490-B8D43087534D}"/>
              </a:ext>
            </a:extLst>
          </p:cNvPr>
          <p:cNvSpPr>
            <a:spLocks noGrp="1"/>
          </p:cNvSpPr>
          <p:nvPr>
            <p:ph type="sldNum" sz="quarter" idx="12"/>
          </p:nvPr>
        </p:nvSpPr>
        <p:spPr/>
        <p:txBody>
          <a:bodyPr/>
          <a:lstStyle/>
          <a:p>
            <a:pPr>
              <a:defRPr/>
            </a:pPr>
            <a:fld id="{90A9E658-6C7B-4546-9FE3-35CF73600A22}" type="slidenum">
              <a:rPr lang="en-US" altLang="en-US" smtClean="0">
                <a:solidFill>
                  <a:schemeClr val="bg1"/>
                </a:solidFill>
              </a:rPr>
              <a:pPr>
                <a:defRPr/>
              </a:pPr>
              <a:t>19</a:t>
            </a:fld>
            <a:endParaRPr lang="en-US" altLang="en-US">
              <a:solidFill>
                <a:schemeClr val="bg1"/>
              </a:solidFill>
            </a:endParaRPr>
          </a:p>
        </p:txBody>
      </p:sp>
    </p:spTree>
    <p:extLst>
      <p:ext uri="{BB962C8B-B14F-4D97-AF65-F5344CB8AC3E}">
        <p14:creationId xmlns:p14="http://schemas.microsoft.com/office/powerpoint/2010/main" val="40656047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6" name="Freeform: Shape 7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8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33D0164D-F7B9-4DD5-80BF-55C1D0419190}"/>
              </a:ext>
            </a:extLst>
          </p:cNvPr>
          <p:cNvSpPr txBox="1"/>
          <p:nvPr/>
        </p:nvSpPr>
        <p:spPr>
          <a:xfrm>
            <a:off x="2555631" y="1441938"/>
            <a:ext cx="7080738" cy="397412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400" dirty="0">
                <a:solidFill>
                  <a:schemeClr val="bg1">
                    <a:lumMod val="95000"/>
                    <a:lumOff val="5000"/>
                  </a:schemeClr>
                </a:solidFill>
                <a:latin typeface="+mj-lt"/>
                <a:ea typeface="+mj-ea"/>
                <a:cs typeface="+mj-cs"/>
              </a:rPr>
              <a:t>What Does Technology Forward Mean?</a:t>
            </a:r>
          </a:p>
        </p:txBody>
      </p:sp>
      <p:pic>
        <p:nvPicPr>
          <p:cNvPr id="4" name="Picture 3">
            <a:extLst>
              <a:ext uri="{FF2B5EF4-FFF2-40B4-BE49-F238E27FC236}">
                <a16:creationId xmlns:a16="http://schemas.microsoft.com/office/drawing/2014/main" id="{E446D9C0-6EA6-46C2-85DC-0B5A10877C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5600" y="152400"/>
            <a:ext cx="1591212" cy="1143000"/>
          </a:xfrm>
          <a:prstGeom prst="rect">
            <a:avLst/>
          </a:prstGeom>
        </p:spPr>
      </p:pic>
      <p:sp>
        <p:nvSpPr>
          <p:cNvPr id="5" name="Slide Number Placeholder 4">
            <a:extLst>
              <a:ext uri="{FF2B5EF4-FFF2-40B4-BE49-F238E27FC236}">
                <a16:creationId xmlns:a16="http://schemas.microsoft.com/office/drawing/2014/main" id="{2B1B59AB-0E25-4ABE-BF5F-88C7D3908912}"/>
              </a:ext>
            </a:extLst>
          </p:cNvPr>
          <p:cNvSpPr>
            <a:spLocks noGrp="1"/>
          </p:cNvSpPr>
          <p:nvPr>
            <p:ph type="sldNum" sz="quarter" idx="12"/>
          </p:nvPr>
        </p:nvSpPr>
        <p:spPr/>
        <p:txBody>
          <a:bodyPr/>
          <a:lstStyle/>
          <a:p>
            <a:pPr>
              <a:defRPr/>
            </a:pPr>
            <a:fld id="{90A9E658-6C7B-4546-9FE3-35CF73600A22}" type="slidenum">
              <a:rPr lang="en-US" altLang="en-US" smtClean="0"/>
              <a:pPr>
                <a:defRPr/>
              </a:pPr>
              <a:t>2</a:t>
            </a:fld>
            <a:endParaRPr lang="en-US" altLang="en-US"/>
          </a:p>
        </p:txBody>
      </p:sp>
    </p:spTree>
    <p:extLst>
      <p:ext uri="{BB962C8B-B14F-4D97-AF65-F5344CB8AC3E}">
        <p14:creationId xmlns:p14="http://schemas.microsoft.com/office/powerpoint/2010/main" val="34099297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0902956-2AEB-46E7-B481-B3E29CAE8B2E}"/>
              </a:ext>
            </a:extLst>
          </p:cNvPr>
          <p:cNvSpPr txBox="1"/>
          <p:nvPr/>
        </p:nvSpPr>
        <p:spPr>
          <a:xfrm>
            <a:off x="5809372" y="1220914"/>
            <a:ext cx="6077828" cy="5337048"/>
          </a:xfrm>
          <a:prstGeom prst="rect">
            <a:avLst/>
          </a:prstGeom>
        </p:spPr>
        <p:txBody>
          <a:bodyPr vert="horz" lIns="91440" tIns="45720" rIns="91440" bIns="45720" rtlCol="0" anchor="ctr">
            <a:normAutofit/>
          </a:bodyPr>
          <a:lstStyle/>
          <a:p>
            <a:pPr marL="566420" marR="626745" lvl="0" fontAlgn="auto">
              <a:lnSpc>
                <a:spcPct val="90000"/>
              </a:lnSpc>
              <a:spcBef>
                <a:spcPts val="0"/>
              </a:spcBef>
              <a:spcAft>
                <a:spcPts val="0"/>
              </a:spcAft>
              <a:buClrTx/>
              <a:buSzTx/>
              <a:tabLst/>
              <a:defRPr/>
            </a:pPr>
            <a:endParaRPr lang="en-US" sz="2200" dirty="0">
              <a:solidFill>
                <a:schemeClr val="bg1"/>
              </a:solidFill>
            </a:endParaRPr>
          </a:p>
          <a:p>
            <a:pPr marL="566420" marR="626745" lvl="0" fontAlgn="auto">
              <a:lnSpc>
                <a:spcPct val="90000"/>
              </a:lnSpc>
              <a:spcBef>
                <a:spcPts val="0"/>
              </a:spcBef>
              <a:spcAft>
                <a:spcPts val="0"/>
              </a:spcAft>
              <a:buClrTx/>
              <a:buSzTx/>
              <a:tabLst/>
              <a:defRPr/>
            </a:pPr>
            <a:endParaRPr lang="en-US" sz="2200" b="1" dirty="0">
              <a:solidFill>
                <a:schemeClr val="bg1"/>
              </a:solidFill>
            </a:endParaRPr>
          </a:p>
          <a:p>
            <a:pPr marL="795020" marR="626745" lvl="0" indent="-228600" fontAlgn="auto">
              <a:lnSpc>
                <a:spcPct val="90000"/>
              </a:lnSpc>
              <a:spcBef>
                <a:spcPts val="0"/>
              </a:spcBef>
              <a:spcAft>
                <a:spcPts val="0"/>
              </a:spcAft>
              <a:buClrTx/>
              <a:buSzTx/>
              <a:buFont typeface="Arial" panose="020B0604020202020204" pitchFamily="34" charset="0"/>
              <a:buChar char="•"/>
              <a:tabLst/>
              <a:defRPr/>
            </a:pPr>
            <a:endParaRPr kumimoji="0" lang="en-US" sz="2200" b="0" i="0" u="none" strike="noStrike" cap="none" spc="0" normalizeH="0" baseline="0" noProof="0" dirty="0">
              <a:ln>
                <a:noFill/>
              </a:ln>
              <a:solidFill>
                <a:schemeClr val="bg1"/>
              </a:solidFill>
              <a:effectLst/>
              <a:uLnTx/>
              <a:uFillTx/>
            </a:endParaRPr>
          </a:p>
          <a:p>
            <a:pPr marL="795020" marR="626745" lvl="0" indent="-228600" fontAlgn="auto">
              <a:lnSpc>
                <a:spcPct val="90000"/>
              </a:lnSpc>
              <a:spcBef>
                <a:spcPts val="0"/>
              </a:spcBef>
              <a:spcAft>
                <a:spcPts val="0"/>
              </a:spcAft>
              <a:buClrTx/>
              <a:buSzTx/>
              <a:buFont typeface="Arial" panose="020B0604020202020204" pitchFamily="34" charset="0"/>
              <a:buChar char="•"/>
              <a:tabLst/>
              <a:defRPr/>
            </a:pPr>
            <a:r>
              <a:rPr kumimoji="0" lang="en-US" sz="2200" b="0" i="0" u="none" strike="noStrike" cap="none" spc="0" normalizeH="0" baseline="0" noProof="0" dirty="0">
                <a:ln>
                  <a:noFill/>
                </a:ln>
                <a:solidFill>
                  <a:schemeClr val="bg1"/>
                </a:solidFill>
                <a:effectLst/>
                <a:uLnTx/>
                <a:uFillTx/>
                <a:cs typeface="Arial" panose="020B0604020202020204" pitchFamily="34" charset="0"/>
              </a:rPr>
              <a:t>Enables an individual to secure help in an emergency using an electronic device.</a:t>
            </a:r>
          </a:p>
          <a:p>
            <a:pPr marL="795020" marR="626745" indent="-228600">
              <a:lnSpc>
                <a:spcPct val="90000"/>
              </a:lnSpc>
              <a:spcBef>
                <a:spcPts val="970"/>
              </a:spcBef>
              <a:spcAft>
                <a:spcPts val="0"/>
              </a:spcAft>
              <a:buFont typeface="Arial" panose="020B0604020202020204" pitchFamily="34" charset="0"/>
              <a:buChar char="•"/>
            </a:pPr>
            <a:r>
              <a:rPr lang="en-US" sz="2200" dirty="0">
                <a:solidFill>
                  <a:schemeClr val="bg1"/>
                </a:solidFill>
                <a:effectLst/>
                <a:cs typeface="Arial" panose="020B0604020202020204" pitchFamily="34" charset="0"/>
              </a:rPr>
              <a:t>An electronic device(s) that is programmed </a:t>
            </a:r>
            <a:r>
              <a:rPr lang="en-US" sz="2200" spc="-15" dirty="0">
                <a:solidFill>
                  <a:schemeClr val="bg1"/>
                </a:solidFill>
                <a:effectLst/>
                <a:cs typeface="Arial" panose="020B0604020202020204" pitchFamily="34" charset="0"/>
              </a:rPr>
              <a:t>to </a:t>
            </a:r>
            <a:r>
              <a:rPr lang="en-US" sz="2200" dirty="0">
                <a:solidFill>
                  <a:schemeClr val="bg1"/>
                </a:solidFill>
                <a:effectLst/>
                <a:cs typeface="Arial" panose="020B0604020202020204" pitchFamily="34" charset="0"/>
              </a:rPr>
              <a:t>signal a response center once the help </a:t>
            </a:r>
            <a:r>
              <a:rPr lang="en-US" sz="2200" spc="-15" dirty="0">
                <a:solidFill>
                  <a:schemeClr val="bg1"/>
                </a:solidFill>
                <a:effectLst/>
                <a:cs typeface="Arial" panose="020B0604020202020204" pitchFamily="34" charset="0"/>
              </a:rPr>
              <a:t>button </a:t>
            </a:r>
            <a:r>
              <a:rPr lang="en-US" sz="2200" dirty="0">
                <a:solidFill>
                  <a:schemeClr val="bg1"/>
                </a:solidFill>
                <a:effectLst/>
                <a:cs typeface="Arial" panose="020B0604020202020204" pitchFamily="34" charset="0"/>
              </a:rPr>
              <a:t>is activated and/or sensor triggered.</a:t>
            </a:r>
          </a:p>
          <a:p>
            <a:pPr marL="795020" marR="626745" indent="-228600">
              <a:lnSpc>
                <a:spcPct val="90000"/>
              </a:lnSpc>
              <a:spcBef>
                <a:spcPts val="970"/>
              </a:spcBef>
              <a:spcAft>
                <a:spcPts val="0"/>
              </a:spcAft>
              <a:buFont typeface="Arial" panose="020B0604020202020204" pitchFamily="34" charset="0"/>
              <a:buChar char="•"/>
            </a:pPr>
            <a:r>
              <a:rPr lang="en-US" sz="2200" b="0" i="0" dirty="0">
                <a:solidFill>
                  <a:schemeClr val="bg1"/>
                </a:solidFill>
                <a:effectLst/>
                <a:cs typeface="Arial" panose="020B0604020202020204" pitchFamily="34" charset="0"/>
              </a:rPr>
              <a:t>The emergency response activator must be able to be activated by breath, by touch or some other means and must be usable by the person who are visually or hearing impaired or physically disabled. </a:t>
            </a:r>
          </a:p>
          <a:p>
            <a:pPr marL="337820" marR="626745" indent="-228600">
              <a:lnSpc>
                <a:spcPct val="90000"/>
              </a:lnSpc>
              <a:spcBef>
                <a:spcPts val="970"/>
              </a:spcBef>
              <a:spcAft>
                <a:spcPts val="0"/>
              </a:spcAft>
              <a:buFont typeface="Arial" panose="020B0604020202020204" pitchFamily="34" charset="0"/>
              <a:buChar char="•"/>
            </a:pPr>
            <a:endParaRPr lang="en-US" sz="2200" dirty="0">
              <a:solidFill>
                <a:schemeClr val="bg1"/>
              </a:solidFill>
              <a:effectLst/>
            </a:endParaRPr>
          </a:p>
          <a:p>
            <a:pPr marR="0" indent="-228600">
              <a:lnSpc>
                <a:spcPct val="90000"/>
              </a:lnSpc>
              <a:spcBef>
                <a:spcPts val="0"/>
              </a:spcBef>
              <a:spcAft>
                <a:spcPts val="0"/>
              </a:spcAft>
              <a:buFont typeface="Arial" panose="020B0604020202020204" pitchFamily="34" charset="0"/>
              <a:buChar char="•"/>
            </a:pPr>
            <a:endParaRPr lang="en-US" sz="2200" dirty="0">
              <a:solidFill>
                <a:schemeClr val="bg1"/>
              </a:solidFill>
              <a:effectLst/>
            </a:endParaRPr>
          </a:p>
          <a:p>
            <a:pPr marR="0" indent="-228600">
              <a:lnSpc>
                <a:spcPct val="90000"/>
              </a:lnSpc>
              <a:spcBef>
                <a:spcPts val="15"/>
              </a:spcBef>
              <a:spcAft>
                <a:spcPts val="0"/>
              </a:spcAft>
              <a:buFont typeface="Arial" panose="020B0604020202020204" pitchFamily="34" charset="0"/>
              <a:buChar char="•"/>
            </a:pPr>
            <a:endParaRPr lang="en-US" sz="2200" dirty="0">
              <a:solidFill>
                <a:schemeClr val="bg1"/>
              </a:solidFill>
              <a:effectLst/>
            </a:endParaRPr>
          </a:p>
        </p:txBody>
      </p:sp>
      <p:sp>
        <p:nvSpPr>
          <p:cNvPr id="16" name="TextBox 15">
            <a:extLst>
              <a:ext uri="{FF2B5EF4-FFF2-40B4-BE49-F238E27FC236}">
                <a16:creationId xmlns:a16="http://schemas.microsoft.com/office/drawing/2014/main" id="{4EF46472-B50F-4E5D-BAD5-9F216CD707F2}"/>
              </a:ext>
            </a:extLst>
          </p:cNvPr>
          <p:cNvSpPr txBox="1"/>
          <p:nvPr/>
        </p:nvSpPr>
        <p:spPr>
          <a:xfrm>
            <a:off x="969820" y="2463521"/>
            <a:ext cx="3346697" cy="206210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rPr>
              <a:t>Personal Emergency Response System (PERS)</a:t>
            </a:r>
          </a:p>
        </p:txBody>
      </p:sp>
      <p:pic>
        <p:nvPicPr>
          <p:cNvPr id="6" name="Picture 5">
            <a:extLst>
              <a:ext uri="{FF2B5EF4-FFF2-40B4-BE49-F238E27FC236}">
                <a16:creationId xmlns:a16="http://schemas.microsoft.com/office/drawing/2014/main" id="{EA6F375A-ADDB-456A-94E3-C5E5F4C9DE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5600" y="152400"/>
            <a:ext cx="1591212" cy="1143000"/>
          </a:xfrm>
          <a:prstGeom prst="rect">
            <a:avLst/>
          </a:prstGeom>
        </p:spPr>
      </p:pic>
      <p:sp>
        <p:nvSpPr>
          <p:cNvPr id="3" name="Slide Number Placeholder 2">
            <a:extLst>
              <a:ext uri="{FF2B5EF4-FFF2-40B4-BE49-F238E27FC236}">
                <a16:creationId xmlns:a16="http://schemas.microsoft.com/office/drawing/2014/main" id="{98FF69BE-DD37-4709-9227-3F4B05CB2582}"/>
              </a:ext>
            </a:extLst>
          </p:cNvPr>
          <p:cNvSpPr>
            <a:spLocks noGrp="1"/>
          </p:cNvSpPr>
          <p:nvPr>
            <p:ph type="sldNum" sz="quarter" idx="12"/>
          </p:nvPr>
        </p:nvSpPr>
        <p:spPr/>
        <p:txBody>
          <a:bodyPr/>
          <a:lstStyle/>
          <a:p>
            <a:pPr>
              <a:defRPr/>
            </a:pPr>
            <a:fld id="{90A9E658-6C7B-4546-9FE3-35CF73600A22}" type="slidenum">
              <a:rPr lang="en-US" altLang="en-US" smtClean="0">
                <a:solidFill>
                  <a:schemeClr val="bg1"/>
                </a:solidFill>
              </a:rPr>
              <a:pPr>
                <a:defRPr/>
              </a:pPr>
              <a:t>20</a:t>
            </a:fld>
            <a:endParaRPr lang="en-US" altLang="en-US">
              <a:solidFill>
                <a:schemeClr val="bg1"/>
              </a:solidFill>
            </a:endParaRPr>
          </a:p>
        </p:txBody>
      </p:sp>
    </p:spTree>
    <p:extLst>
      <p:ext uri="{BB962C8B-B14F-4D97-AF65-F5344CB8AC3E}">
        <p14:creationId xmlns:p14="http://schemas.microsoft.com/office/powerpoint/2010/main" val="27658308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0902956-2AEB-46E7-B481-B3E29CAE8B2E}"/>
              </a:ext>
            </a:extLst>
          </p:cNvPr>
          <p:cNvSpPr txBox="1"/>
          <p:nvPr/>
        </p:nvSpPr>
        <p:spPr>
          <a:xfrm>
            <a:off x="6096000" y="760476"/>
            <a:ext cx="5501834" cy="5337048"/>
          </a:xfrm>
          <a:prstGeom prst="rect">
            <a:avLst/>
          </a:prstGeom>
        </p:spPr>
        <p:txBody>
          <a:bodyPr vert="horz" lIns="91440" tIns="45720" rIns="91440" bIns="45720" rtlCol="0" anchor="ctr">
            <a:normAutofit/>
          </a:bodyPr>
          <a:lstStyle/>
          <a:p>
            <a:pPr marL="109220" marR="626745">
              <a:lnSpc>
                <a:spcPct val="90000"/>
              </a:lnSpc>
              <a:spcBef>
                <a:spcPts val="970"/>
              </a:spcBef>
              <a:spcAft>
                <a:spcPts val="0"/>
              </a:spcAft>
            </a:pPr>
            <a:endParaRPr lang="en-US" sz="2200" dirty="0">
              <a:solidFill>
                <a:schemeClr val="bg1"/>
              </a:solidFill>
              <a:effectLst/>
            </a:endParaRPr>
          </a:p>
          <a:p>
            <a:pPr marR="0" indent="-228600">
              <a:lnSpc>
                <a:spcPct val="90000"/>
              </a:lnSpc>
              <a:spcBef>
                <a:spcPts val="0"/>
              </a:spcBef>
              <a:spcAft>
                <a:spcPts val="0"/>
              </a:spcAft>
              <a:buFont typeface="Arial" panose="020B0604020202020204" pitchFamily="34" charset="0"/>
              <a:buChar char="•"/>
            </a:pPr>
            <a:endParaRPr lang="en-US" sz="2200" dirty="0">
              <a:solidFill>
                <a:schemeClr val="bg1"/>
              </a:solidFill>
              <a:effectLst/>
            </a:endParaRPr>
          </a:p>
          <a:p>
            <a:pPr marR="0" indent="-228600">
              <a:lnSpc>
                <a:spcPct val="90000"/>
              </a:lnSpc>
              <a:spcBef>
                <a:spcPts val="15"/>
              </a:spcBef>
              <a:spcAft>
                <a:spcPts val="0"/>
              </a:spcAft>
              <a:buFont typeface="Arial" panose="020B0604020202020204" pitchFamily="34" charset="0"/>
              <a:buChar char="•"/>
            </a:pPr>
            <a:endParaRPr lang="en-US" sz="2200" dirty="0">
              <a:solidFill>
                <a:schemeClr val="bg1"/>
              </a:solidFill>
              <a:effectLst/>
            </a:endParaRPr>
          </a:p>
        </p:txBody>
      </p:sp>
      <p:sp>
        <p:nvSpPr>
          <p:cNvPr id="16" name="TextBox 15">
            <a:extLst>
              <a:ext uri="{FF2B5EF4-FFF2-40B4-BE49-F238E27FC236}">
                <a16:creationId xmlns:a16="http://schemas.microsoft.com/office/drawing/2014/main" id="{4EF46472-B50F-4E5D-BAD5-9F216CD707F2}"/>
              </a:ext>
            </a:extLst>
          </p:cNvPr>
          <p:cNvSpPr txBox="1"/>
          <p:nvPr/>
        </p:nvSpPr>
        <p:spPr>
          <a:xfrm>
            <a:off x="969821" y="2463521"/>
            <a:ext cx="2719184"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rPr>
              <a:t>Remote Support Systems</a:t>
            </a:r>
          </a:p>
        </p:txBody>
      </p:sp>
      <p:sp>
        <p:nvSpPr>
          <p:cNvPr id="6" name="Freeform 95">
            <a:extLst>
              <a:ext uri="{FF2B5EF4-FFF2-40B4-BE49-F238E27FC236}">
                <a16:creationId xmlns:a16="http://schemas.microsoft.com/office/drawing/2014/main" id="{40E45939-3A78-4C3A-9F2B-9A3A87017D30}"/>
              </a:ext>
            </a:extLst>
          </p:cNvPr>
          <p:cNvSpPr>
            <a:spLocks/>
          </p:cNvSpPr>
          <p:nvPr/>
        </p:nvSpPr>
        <p:spPr bwMode="auto">
          <a:xfrm>
            <a:off x="3978622" y="1993710"/>
            <a:ext cx="2139950" cy="2139950"/>
          </a:xfrm>
          <a:custGeom>
            <a:avLst/>
            <a:gdLst>
              <a:gd name="T0" fmla="+- 0 15577 14041"/>
              <a:gd name="T1" fmla="*/ T0 w 3370"/>
              <a:gd name="T2" fmla="+- 0 3723 3716"/>
              <a:gd name="T3" fmla="*/ 3723 h 3370"/>
              <a:gd name="T4" fmla="+- 0 15360 14041"/>
              <a:gd name="T5" fmla="*/ T4 w 3370"/>
              <a:gd name="T6" fmla="+- 0 3756 3716"/>
              <a:gd name="T7" fmla="*/ 3756 h 3370"/>
              <a:gd name="T8" fmla="+- 0 15153 14041"/>
              <a:gd name="T9" fmla="*/ T8 w 3370"/>
              <a:gd name="T10" fmla="+- 0 3816 3716"/>
              <a:gd name="T11" fmla="*/ 3816 h 3370"/>
              <a:gd name="T12" fmla="+- 0 14958 14041"/>
              <a:gd name="T13" fmla="*/ T12 w 3370"/>
              <a:gd name="T14" fmla="+- 0 3901 3716"/>
              <a:gd name="T15" fmla="*/ 3901 h 3370"/>
              <a:gd name="T16" fmla="+- 0 14777 14041"/>
              <a:gd name="T17" fmla="*/ T16 w 3370"/>
              <a:gd name="T18" fmla="+- 0 4009 3716"/>
              <a:gd name="T19" fmla="*/ 4009 h 3370"/>
              <a:gd name="T20" fmla="+- 0 14611 14041"/>
              <a:gd name="T21" fmla="*/ T20 w 3370"/>
              <a:gd name="T22" fmla="+- 0 4138 3716"/>
              <a:gd name="T23" fmla="*/ 4138 h 3370"/>
              <a:gd name="T24" fmla="+- 0 14463 14041"/>
              <a:gd name="T25" fmla="*/ T24 w 3370"/>
              <a:gd name="T26" fmla="+- 0 4286 3716"/>
              <a:gd name="T27" fmla="*/ 4286 h 3370"/>
              <a:gd name="T28" fmla="+- 0 14334 14041"/>
              <a:gd name="T29" fmla="*/ T28 w 3370"/>
              <a:gd name="T30" fmla="+- 0 4452 3716"/>
              <a:gd name="T31" fmla="*/ 4452 h 3370"/>
              <a:gd name="T32" fmla="+- 0 14226 14041"/>
              <a:gd name="T33" fmla="*/ T32 w 3370"/>
              <a:gd name="T34" fmla="+- 0 4633 3716"/>
              <a:gd name="T35" fmla="*/ 4633 h 3370"/>
              <a:gd name="T36" fmla="+- 0 14141 14041"/>
              <a:gd name="T37" fmla="*/ T36 w 3370"/>
              <a:gd name="T38" fmla="+- 0 4828 3716"/>
              <a:gd name="T39" fmla="*/ 4828 h 3370"/>
              <a:gd name="T40" fmla="+- 0 14081 14041"/>
              <a:gd name="T41" fmla="*/ T40 w 3370"/>
              <a:gd name="T42" fmla="+- 0 5035 3716"/>
              <a:gd name="T43" fmla="*/ 5035 h 3370"/>
              <a:gd name="T44" fmla="+- 0 14048 14041"/>
              <a:gd name="T45" fmla="*/ T44 w 3370"/>
              <a:gd name="T46" fmla="+- 0 5252 3716"/>
              <a:gd name="T47" fmla="*/ 5252 h 3370"/>
              <a:gd name="T48" fmla="+- 0 14043 14041"/>
              <a:gd name="T49" fmla="*/ T48 w 3370"/>
              <a:gd name="T50" fmla="+- 0 5476 3716"/>
              <a:gd name="T51" fmla="*/ 5476 h 3370"/>
              <a:gd name="T52" fmla="+- 0 14067 14041"/>
              <a:gd name="T53" fmla="*/ T52 w 3370"/>
              <a:gd name="T54" fmla="+- 0 5696 3716"/>
              <a:gd name="T55" fmla="*/ 5696 h 3370"/>
              <a:gd name="T56" fmla="+- 0 14118 14041"/>
              <a:gd name="T57" fmla="*/ T56 w 3370"/>
              <a:gd name="T58" fmla="+- 0 5906 3716"/>
              <a:gd name="T59" fmla="*/ 5906 h 3370"/>
              <a:gd name="T60" fmla="+- 0 14195 14041"/>
              <a:gd name="T61" fmla="*/ T60 w 3370"/>
              <a:gd name="T62" fmla="+- 0 6106 3716"/>
              <a:gd name="T63" fmla="*/ 6106 h 3370"/>
              <a:gd name="T64" fmla="+- 0 14295 14041"/>
              <a:gd name="T65" fmla="*/ T64 w 3370"/>
              <a:gd name="T66" fmla="+- 0 6292 3716"/>
              <a:gd name="T67" fmla="*/ 6292 h 3370"/>
              <a:gd name="T68" fmla="+- 0 14418 14041"/>
              <a:gd name="T69" fmla="*/ T68 w 3370"/>
              <a:gd name="T70" fmla="+- 0 6463 3716"/>
              <a:gd name="T71" fmla="*/ 6463 h 3370"/>
              <a:gd name="T72" fmla="+- 0 14560 14041"/>
              <a:gd name="T73" fmla="*/ T72 w 3370"/>
              <a:gd name="T74" fmla="+- 0 6617 3716"/>
              <a:gd name="T75" fmla="*/ 6617 h 3370"/>
              <a:gd name="T76" fmla="+- 0 14720 14041"/>
              <a:gd name="T77" fmla="*/ T76 w 3370"/>
              <a:gd name="T78" fmla="+- 0 6753 3716"/>
              <a:gd name="T79" fmla="*/ 6753 h 3370"/>
              <a:gd name="T80" fmla="+- 0 14896 14041"/>
              <a:gd name="T81" fmla="*/ T80 w 3370"/>
              <a:gd name="T82" fmla="+- 0 6868 3716"/>
              <a:gd name="T83" fmla="*/ 6868 h 3370"/>
              <a:gd name="T84" fmla="+- 0 15087 14041"/>
              <a:gd name="T85" fmla="*/ T84 w 3370"/>
              <a:gd name="T86" fmla="+- 0 6960 3716"/>
              <a:gd name="T87" fmla="*/ 6960 h 3370"/>
              <a:gd name="T88" fmla="+- 0 15290 14041"/>
              <a:gd name="T89" fmla="*/ T88 w 3370"/>
              <a:gd name="T90" fmla="+- 0 7029 3716"/>
              <a:gd name="T91" fmla="*/ 7029 h 3370"/>
              <a:gd name="T92" fmla="+- 0 15503 14041"/>
              <a:gd name="T93" fmla="*/ T92 w 3370"/>
              <a:gd name="T94" fmla="+- 0 7071 3716"/>
              <a:gd name="T95" fmla="*/ 7071 h 3370"/>
              <a:gd name="T96" fmla="+- 0 15726 14041"/>
              <a:gd name="T97" fmla="*/ T96 w 3370"/>
              <a:gd name="T98" fmla="+- 0 7086 3716"/>
              <a:gd name="T99" fmla="*/ 7086 h 3370"/>
              <a:gd name="T100" fmla="+- 0 15949 14041"/>
              <a:gd name="T101" fmla="*/ T100 w 3370"/>
              <a:gd name="T102" fmla="+- 0 7071 3716"/>
              <a:gd name="T103" fmla="*/ 7071 h 3370"/>
              <a:gd name="T104" fmla="+- 0 16162 14041"/>
              <a:gd name="T105" fmla="*/ T104 w 3370"/>
              <a:gd name="T106" fmla="+- 0 7029 3716"/>
              <a:gd name="T107" fmla="*/ 7029 h 3370"/>
              <a:gd name="T108" fmla="+- 0 16365 14041"/>
              <a:gd name="T109" fmla="*/ T108 w 3370"/>
              <a:gd name="T110" fmla="+- 0 6960 3716"/>
              <a:gd name="T111" fmla="*/ 6960 h 3370"/>
              <a:gd name="T112" fmla="+- 0 16556 14041"/>
              <a:gd name="T113" fmla="*/ T112 w 3370"/>
              <a:gd name="T114" fmla="+- 0 6868 3716"/>
              <a:gd name="T115" fmla="*/ 6868 h 3370"/>
              <a:gd name="T116" fmla="+- 0 16732 14041"/>
              <a:gd name="T117" fmla="*/ T116 w 3370"/>
              <a:gd name="T118" fmla="+- 0 6753 3716"/>
              <a:gd name="T119" fmla="*/ 6753 h 3370"/>
              <a:gd name="T120" fmla="+- 0 16892 14041"/>
              <a:gd name="T121" fmla="*/ T120 w 3370"/>
              <a:gd name="T122" fmla="+- 0 6617 3716"/>
              <a:gd name="T123" fmla="*/ 6617 h 3370"/>
              <a:gd name="T124" fmla="+- 0 17034 14041"/>
              <a:gd name="T125" fmla="*/ T124 w 3370"/>
              <a:gd name="T126" fmla="+- 0 6463 3716"/>
              <a:gd name="T127" fmla="*/ 6463 h 3370"/>
              <a:gd name="T128" fmla="+- 0 17157 14041"/>
              <a:gd name="T129" fmla="*/ T128 w 3370"/>
              <a:gd name="T130" fmla="+- 0 6292 3716"/>
              <a:gd name="T131" fmla="*/ 6292 h 3370"/>
              <a:gd name="T132" fmla="+- 0 17257 14041"/>
              <a:gd name="T133" fmla="*/ T132 w 3370"/>
              <a:gd name="T134" fmla="+- 0 6106 3716"/>
              <a:gd name="T135" fmla="*/ 6106 h 3370"/>
              <a:gd name="T136" fmla="+- 0 17334 14041"/>
              <a:gd name="T137" fmla="*/ T136 w 3370"/>
              <a:gd name="T138" fmla="+- 0 5906 3716"/>
              <a:gd name="T139" fmla="*/ 5906 h 3370"/>
              <a:gd name="T140" fmla="+- 0 17385 14041"/>
              <a:gd name="T141" fmla="*/ T140 w 3370"/>
              <a:gd name="T142" fmla="+- 0 5696 3716"/>
              <a:gd name="T143" fmla="*/ 5696 h 3370"/>
              <a:gd name="T144" fmla="+- 0 17409 14041"/>
              <a:gd name="T145" fmla="*/ T144 w 3370"/>
              <a:gd name="T146" fmla="+- 0 5476 3716"/>
              <a:gd name="T147" fmla="*/ 5476 h 3370"/>
              <a:gd name="T148" fmla="+- 0 17404 14041"/>
              <a:gd name="T149" fmla="*/ T148 w 3370"/>
              <a:gd name="T150" fmla="+- 0 5252 3716"/>
              <a:gd name="T151" fmla="*/ 5252 h 3370"/>
              <a:gd name="T152" fmla="+- 0 17371 14041"/>
              <a:gd name="T153" fmla="*/ T152 w 3370"/>
              <a:gd name="T154" fmla="+- 0 5035 3716"/>
              <a:gd name="T155" fmla="*/ 5035 h 3370"/>
              <a:gd name="T156" fmla="+- 0 17311 14041"/>
              <a:gd name="T157" fmla="*/ T156 w 3370"/>
              <a:gd name="T158" fmla="+- 0 4828 3716"/>
              <a:gd name="T159" fmla="*/ 4828 h 3370"/>
              <a:gd name="T160" fmla="+- 0 17226 14041"/>
              <a:gd name="T161" fmla="*/ T160 w 3370"/>
              <a:gd name="T162" fmla="+- 0 4633 3716"/>
              <a:gd name="T163" fmla="*/ 4633 h 3370"/>
              <a:gd name="T164" fmla="+- 0 17118 14041"/>
              <a:gd name="T165" fmla="*/ T164 w 3370"/>
              <a:gd name="T166" fmla="+- 0 4452 3716"/>
              <a:gd name="T167" fmla="*/ 4452 h 3370"/>
              <a:gd name="T168" fmla="+- 0 16989 14041"/>
              <a:gd name="T169" fmla="*/ T168 w 3370"/>
              <a:gd name="T170" fmla="+- 0 4286 3716"/>
              <a:gd name="T171" fmla="*/ 4286 h 3370"/>
              <a:gd name="T172" fmla="+- 0 16841 14041"/>
              <a:gd name="T173" fmla="*/ T172 w 3370"/>
              <a:gd name="T174" fmla="+- 0 4138 3716"/>
              <a:gd name="T175" fmla="*/ 4138 h 3370"/>
              <a:gd name="T176" fmla="+- 0 16675 14041"/>
              <a:gd name="T177" fmla="*/ T176 w 3370"/>
              <a:gd name="T178" fmla="+- 0 4009 3716"/>
              <a:gd name="T179" fmla="*/ 4009 h 3370"/>
              <a:gd name="T180" fmla="+- 0 16494 14041"/>
              <a:gd name="T181" fmla="*/ T180 w 3370"/>
              <a:gd name="T182" fmla="+- 0 3901 3716"/>
              <a:gd name="T183" fmla="*/ 3901 h 3370"/>
              <a:gd name="T184" fmla="+- 0 16299 14041"/>
              <a:gd name="T185" fmla="*/ T184 w 3370"/>
              <a:gd name="T186" fmla="+- 0 3816 3716"/>
              <a:gd name="T187" fmla="*/ 3816 h 3370"/>
              <a:gd name="T188" fmla="+- 0 16092 14041"/>
              <a:gd name="T189" fmla="*/ T188 w 3370"/>
              <a:gd name="T190" fmla="+- 0 3756 3716"/>
              <a:gd name="T191" fmla="*/ 3756 h 3370"/>
              <a:gd name="T192" fmla="+- 0 15875 14041"/>
              <a:gd name="T193" fmla="*/ T192 w 3370"/>
              <a:gd name="T194" fmla="+- 0 3723 3716"/>
              <a:gd name="T195" fmla="*/ 3723 h 33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3370" h="3370">
                <a:moveTo>
                  <a:pt x="1685" y="0"/>
                </a:moveTo>
                <a:lnTo>
                  <a:pt x="1610" y="2"/>
                </a:lnTo>
                <a:lnTo>
                  <a:pt x="1536" y="7"/>
                </a:lnTo>
                <a:lnTo>
                  <a:pt x="1462" y="15"/>
                </a:lnTo>
                <a:lnTo>
                  <a:pt x="1390" y="26"/>
                </a:lnTo>
                <a:lnTo>
                  <a:pt x="1319" y="40"/>
                </a:lnTo>
                <a:lnTo>
                  <a:pt x="1249" y="57"/>
                </a:lnTo>
                <a:lnTo>
                  <a:pt x="1180" y="77"/>
                </a:lnTo>
                <a:lnTo>
                  <a:pt x="1112" y="100"/>
                </a:lnTo>
                <a:lnTo>
                  <a:pt x="1046" y="126"/>
                </a:lnTo>
                <a:lnTo>
                  <a:pt x="981" y="154"/>
                </a:lnTo>
                <a:lnTo>
                  <a:pt x="917" y="185"/>
                </a:lnTo>
                <a:lnTo>
                  <a:pt x="855" y="219"/>
                </a:lnTo>
                <a:lnTo>
                  <a:pt x="795" y="255"/>
                </a:lnTo>
                <a:lnTo>
                  <a:pt x="736" y="293"/>
                </a:lnTo>
                <a:lnTo>
                  <a:pt x="679" y="334"/>
                </a:lnTo>
                <a:lnTo>
                  <a:pt x="623" y="377"/>
                </a:lnTo>
                <a:lnTo>
                  <a:pt x="570" y="422"/>
                </a:lnTo>
                <a:lnTo>
                  <a:pt x="519" y="469"/>
                </a:lnTo>
                <a:lnTo>
                  <a:pt x="469" y="519"/>
                </a:lnTo>
                <a:lnTo>
                  <a:pt x="422" y="570"/>
                </a:lnTo>
                <a:lnTo>
                  <a:pt x="377" y="624"/>
                </a:lnTo>
                <a:lnTo>
                  <a:pt x="334" y="679"/>
                </a:lnTo>
                <a:lnTo>
                  <a:pt x="293" y="736"/>
                </a:lnTo>
                <a:lnTo>
                  <a:pt x="254" y="795"/>
                </a:lnTo>
                <a:lnTo>
                  <a:pt x="219" y="855"/>
                </a:lnTo>
                <a:lnTo>
                  <a:pt x="185" y="917"/>
                </a:lnTo>
                <a:lnTo>
                  <a:pt x="154" y="981"/>
                </a:lnTo>
                <a:lnTo>
                  <a:pt x="126" y="1046"/>
                </a:lnTo>
                <a:lnTo>
                  <a:pt x="100" y="1112"/>
                </a:lnTo>
                <a:lnTo>
                  <a:pt x="77" y="1180"/>
                </a:lnTo>
                <a:lnTo>
                  <a:pt x="57" y="1249"/>
                </a:lnTo>
                <a:lnTo>
                  <a:pt x="40" y="1319"/>
                </a:lnTo>
                <a:lnTo>
                  <a:pt x="26" y="1390"/>
                </a:lnTo>
                <a:lnTo>
                  <a:pt x="15" y="1463"/>
                </a:lnTo>
                <a:lnTo>
                  <a:pt x="7" y="1536"/>
                </a:lnTo>
                <a:lnTo>
                  <a:pt x="2" y="1610"/>
                </a:lnTo>
                <a:lnTo>
                  <a:pt x="0" y="1685"/>
                </a:lnTo>
                <a:lnTo>
                  <a:pt x="2" y="1760"/>
                </a:lnTo>
                <a:lnTo>
                  <a:pt x="7" y="1834"/>
                </a:lnTo>
                <a:lnTo>
                  <a:pt x="15" y="1908"/>
                </a:lnTo>
                <a:lnTo>
                  <a:pt x="26" y="1980"/>
                </a:lnTo>
                <a:lnTo>
                  <a:pt x="40" y="2051"/>
                </a:lnTo>
                <a:lnTo>
                  <a:pt x="57" y="2122"/>
                </a:lnTo>
                <a:lnTo>
                  <a:pt x="77" y="2190"/>
                </a:lnTo>
                <a:lnTo>
                  <a:pt x="100" y="2258"/>
                </a:lnTo>
                <a:lnTo>
                  <a:pt x="126" y="2325"/>
                </a:lnTo>
                <a:lnTo>
                  <a:pt x="154" y="2390"/>
                </a:lnTo>
                <a:lnTo>
                  <a:pt x="185" y="2453"/>
                </a:lnTo>
                <a:lnTo>
                  <a:pt x="219" y="2515"/>
                </a:lnTo>
                <a:lnTo>
                  <a:pt x="254" y="2576"/>
                </a:lnTo>
                <a:lnTo>
                  <a:pt x="293" y="2634"/>
                </a:lnTo>
                <a:lnTo>
                  <a:pt x="334" y="2691"/>
                </a:lnTo>
                <a:lnTo>
                  <a:pt x="377" y="2747"/>
                </a:lnTo>
                <a:lnTo>
                  <a:pt x="422" y="2800"/>
                </a:lnTo>
                <a:lnTo>
                  <a:pt x="469" y="2852"/>
                </a:lnTo>
                <a:lnTo>
                  <a:pt x="519" y="2901"/>
                </a:lnTo>
                <a:lnTo>
                  <a:pt x="570" y="2948"/>
                </a:lnTo>
                <a:lnTo>
                  <a:pt x="623" y="2994"/>
                </a:lnTo>
                <a:lnTo>
                  <a:pt x="679" y="3037"/>
                </a:lnTo>
                <a:lnTo>
                  <a:pt x="736" y="3077"/>
                </a:lnTo>
                <a:lnTo>
                  <a:pt x="795" y="3116"/>
                </a:lnTo>
                <a:lnTo>
                  <a:pt x="855" y="3152"/>
                </a:lnTo>
                <a:lnTo>
                  <a:pt x="917" y="3185"/>
                </a:lnTo>
                <a:lnTo>
                  <a:pt x="981" y="3216"/>
                </a:lnTo>
                <a:lnTo>
                  <a:pt x="1046" y="3244"/>
                </a:lnTo>
                <a:lnTo>
                  <a:pt x="1112" y="3270"/>
                </a:lnTo>
                <a:lnTo>
                  <a:pt x="1180" y="3293"/>
                </a:lnTo>
                <a:lnTo>
                  <a:pt x="1249" y="3313"/>
                </a:lnTo>
                <a:lnTo>
                  <a:pt x="1319" y="3330"/>
                </a:lnTo>
                <a:lnTo>
                  <a:pt x="1390" y="3344"/>
                </a:lnTo>
                <a:lnTo>
                  <a:pt x="1462" y="3355"/>
                </a:lnTo>
                <a:lnTo>
                  <a:pt x="1536" y="3363"/>
                </a:lnTo>
                <a:lnTo>
                  <a:pt x="1610" y="3368"/>
                </a:lnTo>
                <a:lnTo>
                  <a:pt x="1685" y="3370"/>
                </a:lnTo>
                <a:lnTo>
                  <a:pt x="1760" y="3368"/>
                </a:lnTo>
                <a:lnTo>
                  <a:pt x="1834" y="3363"/>
                </a:lnTo>
                <a:lnTo>
                  <a:pt x="1908" y="3355"/>
                </a:lnTo>
                <a:lnTo>
                  <a:pt x="1980" y="3344"/>
                </a:lnTo>
                <a:lnTo>
                  <a:pt x="2051" y="3330"/>
                </a:lnTo>
                <a:lnTo>
                  <a:pt x="2121" y="3313"/>
                </a:lnTo>
                <a:lnTo>
                  <a:pt x="2190" y="3293"/>
                </a:lnTo>
                <a:lnTo>
                  <a:pt x="2258" y="3270"/>
                </a:lnTo>
                <a:lnTo>
                  <a:pt x="2324" y="3244"/>
                </a:lnTo>
                <a:lnTo>
                  <a:pt x="2389" y="3216"/>
                </a:lnTo>
                <a:lnTo>
                  <a:pt x="2453" y="3185"/>
                </a:lnTo>
                <a:lnTo>
                  <a:pt x="2515" y="3152"/>
                </a:lnTo>
                <a:lnTo>
                  <a:pt x="2575" y="3116"/>
                </a:lnTo>
                <a:lnTo>
                  <a:pt x="2634" y="3077"/>
                </a:lnTo>
                <a:lnTo>
                  <a:pt x="2691" y="3037"/>
                </a:lnTo>
                <a:lnTo>
                  <a:pt x="2747" y="2994"/>
                </a:lnTo>
                <a:lnTo>
                  <a:pt x="2800" y="2948"/>
                </a:lnTo>
                <a:lnTo>
                  <a:pt x="2851" y="2901"/>
                </a:lnTo>
                <a:lnTo>
                  <a:pt x="2901" y="2852"/>
                </a:lnTo>
                <a:lnTo>
                  <a:pt x="2948" y="2800"/>
                </a:lnTo>
                <a:lnTo>
                  <a:pt x="2993" y="2747"/>
                </a:lnTo>
                <a:lnTo>
                  <a:pt x="3036" y="2691"/>
                </a:lnTo>
                <a:lnTo>
                  <a:pt x="3077" y="2634"/>
                </a:lnTo>
                <a:lnTo>
                  <a:pt x="3116" y="2576"/>
                </a:lnTo>
                <a:lnTo>
                  <a:pt x="3151" y="2515"/>
                </a:lnTo>
                <a:lnTo>
                  <a:pt x="3185" y="2453"/>
                </a:lnTo>
                <a:lnTo>
                  <a:pt x="3216" y="2390"/>
                </a:lnTo>
                <a:lnTo>
                  <a:pt x="3244" y="2325"/>
                </a:lnTo>
                <a:lnTo>
                  <a:pt x="3270" y="2258"/>
                </a:lnTo>
                <a:lnTo>
                  <a:pt x="3293" y="2190"/>
                </a:lnTo>
                <a:lnTo>
                  <a:pt x="3313" y="2122"/>
                </a:lnTo>
                <a:lnTo>
                  <a:pt x="3330" y="2051"/>
                </a:lnTo>
                <a:lnTo>
                  <a:pt x="3344" y="1980"/>
                </a:lnTo>
                <a:lnTo>
                  <a:pt x="3355" y="1908"/>
                </a:lnTo>
                <a:lnTo>
                  <a:pt x="3363" y="1834"/>
                </a:lnTo>
                <a:lnTo>
                  <a:pt x="3368" y="1760"/>
                </a:lnTo>
                <a:lnTo>
                  <a:pt x="3370" y="1685"/>
                </a:lnTo>
                <a:lnTo>
                  <a:pt x="3368" y="1610"/>
                </a:lnTo>
                <a:lnTo>
                  <a:pt x="3363" y="1536"/>
                </a:lnTo>
                <a:lnTo>
                  <a:pt x="3355" y="1463"/>
                </a:lnTo>
                <a:lnTo>
                  <a:pt x="3344" y="1390"/>
                </a:lnTo>
                <a:lnTo>
                  <a:pt x="3330" y="1319"/>
                </a:lnTo>
                <a:lnTo>
                  <a:pt x="3313" y="1249"/>
                </a:lnTo>
                <a:lnTo>
                  <a:pt x="3293" y="1180"/>
                </a:lnTo>
                <a:lnTo>
                  <a:pt x="3270" y="1112"/>
                </a:lnTo>
                <a:lnTo>
                  <a:pt x="3244" y="1046"/>
                </a:lnTo>
                <a:lnTo>
                  <a:pt x="3216" y="981"/>
                </a:lnTo>
                <a:lnTo>
                  <a:pt x="3185" y="917"/>
                </a:lnTo>
                <a:lnTo>
                  <a:pt x="3151" y="855"/>
                </a:lnTo>
                <a:lnTo>
                  <a:pt x="3116" y="795"/>
                </a:lnTo>
                <a:lnTo>
                  <a:pt x="3077" y="736"/>
                </a:lnTo>
                <a:lnTo>
                  <a:pt x="3036" y="679"/>
                </a:lnTo>
                <a:lnTo>
                  <a:pt x="2993" y="624"/>
                </a:lnTo>
                <a:lnTo>
                  <a:pt x="2948" y="570"/>
                </a:lnTo>
                <a:lnTo>
                  <a:pt x="2901" y="519"/>
                </a:lnTo>
                <a:lnTo>
                  <a:pt x="2851" y="469"/>
                </a:lnTo>
                <a:lnTo>
                  <a:pt x="2800" y="422"/>
                </a:lnTo>
                <a:lnTo>
                  <a:pt x="2747" y="377"/>
                </a:lnTo>
                <a:lnTo>
                  <a:pt x="2691" y="334"/>
                </a:lnTo>
                <a:lnTo>
                  <a:pt x="2634" y="293"/>
                </a:lnTo>
                <a:lnTo>
                  <a:pt x="2575" y="255"/>
                </a:lnTo>
                <a:lnTo>
                  <a:pt x="2515" y="219"/>
                </a:lnTo>
                <a:lnTo>
                  <a:pt x="2453" y="185"/>
                </a:lnTo>
                <a:lnTo>
                  <a:pt x="2389" y="154"/>
                </a:lnTo>
                <a:lnTo>
                  <a:pt x="2324" y="126"/>
                </a:lnTo>
                <a:lnTo>
                  <a:pt x="2258" y="100"/>
                </a:lnTo>
                <a:lnTo>
                  <a:pt x="2190" y="77"/>
                </a:lnTo>
                <a:lnTo>
                  <a:pt x="2121" y="57"/>
                </a:lnTo>
                <a:lnTo>
                  <a:pt x="2051" y="40"/>
                </a:lnTo>
                <a:lnTo>
                  <a:pt x="1980" y="26"/>
                </a:lnTo>
                <a:lnTo>
                  <a:pt x="1908" y="15"/>
                </a:lnTo>
                <a:lnTo>
                  <a:pt x="1834" y="7"/>
                </a:lnTo>
                <a:lnTo>
                  <a:pt x="1760" y="2"/>
                </a:lnTo>
                <a:lnTo>
                  <a:pt x="1685" y="0"/>
                </a:lnTo>
                <a:close/>
              </a:path>
            </a:pathLst>
          </a:custGeom>
          <a:solidFill>
            <a:schemeClr val="tx1">
              <a:lumMod val="85000"/>
            </a:schemeClr>
          </a:solidFill>
          <a:ln>
            <a:noFill/>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7" name="Picture 6" descr="Checkmark">
            <a:extLst>
              <a:ext uri="{FF2B5EF4-FFF2-40B4-BE49-F238E27FC236}">
                <a16:creationId xmlns:a16="http://schemas.microsoft.com/office/drawing/2014/main" id="{24E052A8-FB49-4DC5-9261-C3D90A1B6E5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08669" y="2362200"/>
            <a:ext cx="113411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937DFFF-33DD-45C9-BB27-E462B8CEDFEE}"/>
              </a:ext>
            </a:extLst>
          </p:cNvPr>
          <p:cNvSpPr txBox="1"/>
          <p:nvPr/>
        </p:nvSpPr>
        <p:spPr>
          <a:xfrm>
            <a:off x="6172827" y="1554225"/>
            <a:ext cx="5561974" cy="483209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ea typeface="+mn-ea"/>
                <a:cs typeface="Arial" panose="020B0604020202020204" pitchFamily="34" charset="0"/>
              </a:rPr>
              <a:t>Provider must have a backup system such as a battery or generator for electronic devices in place at the monitoring base and the individual’s home in event of electrical outages.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ea typeface="+mn-ea"/>
                <a:cs typeface="Arial" panose="020B0604020202020204" pitchFamily="34" charset="0"/>
              </a:rPr>
              <a:t>Provider must have backup procedures for system failure such as a prolonged power outage, fire or weather emergency, or individual medical issue or personal emergency.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ea typeface="+mn-ea"/>
                <a:cs typeface="Arial" panose="020B0604020202020204" pitchFamily="34" charset="0"/>
              </a:rPr>
              <a:t>In emergency situations, monitoring staff will call 911.</a:t>
            </a:r>
          </a:p>
        </p:txBody>
      </p:sp>
      <p:pic>
        <p:nvPicPr>
          <p:cNvPr id="9" name="Picture 8">
            <a:extLst>
              <a:ext uri="{FF2B5EF4-FFF2-40B4-BE49-F238E27FC236}">
                <a16:creationId xmlns:a16="http://schemas.microsoft.com/office/drawing/2014/main" id="{5E54A269-D74C-4241-9EC1-1C056F275A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5600" y="152400"/>
            <a:ext cx="1591212" cy="1143000"/>
          </a:xfrm>
          <a:prstGeom prst="rect">
            <a:avLst/>
          </a:prstGeom>
        </p:spPr>
      </p:pic>
      <p:sp>
        <p:nvSpPr>
          <p:cNvPr id="4" name="Slide Number Placeholder 3">
            <a:extLst>
              <a:ext uri="{FF2B5EF4-FFF2-40B4-BE49-F238E27FC236}">
                <a16:creationId xmlns:a16="http://schemas.microsoft.com/office/drawing/2014/main" id="{B307B83C-5C68-44B6-936F-F460F5529E2C}"/>
              </a:ext>
            </a:extLst>
          </p:cNvPr>
          <p:cNvSpPr>
            <a:spLocks noGrp="1"/>
          </p:cNvSpPr>
          <p:nvPr>
            <p:ph type="sldNum" sz="quarter" idx="12"/>
          </p:nvPr>
        </p:nvSpPr>
        <p:spPr/>
        <p:txBody>
          <a:bodyPr/>
          <a:lstStyle/>
          <a:p>
            <a:pPr>
              <a:defRPr/>
            </a:pPr>
            <a:fld id="{90A9E658-6C7B-4546-9FE3-35CF73600A22}" type="slidenum">
              <a:rPr lang="en-US" altLang="en-US" smtClean="0">
                <a:solidFill>
                  <a:schemeClr val="bg1"/>
                </a:solidFill>
              </a:rPr>
              <a:pPr>
                <a:defRPr/>
              </a:pPr>
              <a:t>21</a:t>
            </a:fld>
            <a:endParaRPr lang="en-US" altLang="en-US" dirty="0">
              <a:solidFill>
                <a:schemeClr val="bg1"/>
              </a:solidFill>
            </a:endParaRPr>
          </a:p>
        </p:txBody>
      </p:sp>
    </p:spTree>
    <p:extLst>
      <p:ext uri="{BB962C8B-B14F-4D97-AF65-F5344CB8AC3E}">
        <p14:creationId xmlns:p14="http://schemas.microsoft.com/office/powerpoint/2010/main" val="40623705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0902956-2AEB-46E7-B481-B3E29CAE8B2E}"/>
              </a:ext>
            </a:extLst>
          </p:cNvPr>
          <p:cNvSpPr txBox="1"/>
          <p:nvPr/>
        </p:nvSpPr>
        <p:spPr>
          <a:xfrm>
            <a:off x="6096000" y="760476"/>
            <a:ext cx="5501834" cy="5337048"/>
          </a:xfrm>
          <a:prstGeom prst="rect">
            <a:avLst/>
          </a:prstGeom>
        </p:spPr>
        <p:txBody>
          <a:bodyPr vert="horz" lIns="91440" tIns="45720" rIns="91440" bIns="45720" rtlCol="0" anchor="ctr">
            <a:normAutofit/>
          </a:bodyPr>
          <a:lstStyle/>
          <a:p>
            <a:pPr marL="109220" marR="626745">
              <a:lnSpc>
                <a:spcPct val="90000"/>
              </a:lnSpc>
              <a:spcBef>
                <a:spcPts val="970"/>
              </a:spcBef>
              <a:spcAft>
                <a:spcPts val="0"/>
              </a:spcAft>
            </a:pPr>
            <a:endParaRPr lang="en-US" sz="2200" dirty="0">
              <a:solidFill>
                <a:schemeClr val="bg1"/>
              </a:solidFill>
              <a:effectLst/>
            </a:endParaRPr>
          </a:p>
          <a:p>
            <a:pPr marR="0" indent="-228600">
              <a:lnSpc>
                <a:spcPct val="90000"/>
              </a:lnSpc>
              <a:spcBef>
                <a:spcPts val="0"/>
              </a:spcBef>
              <a:spcAft>
                <a:spcPts val="0"/>
              </a:spcAft>
              <a:buFont typeface="Arial" panose="020B0604020202020204" pitchFamily="34" charset="0"/>
              <a:buChar char="•"/>
            </a:pPr>
            <a:endParaRPr lang="en-US" sz="2200" dirty="0">
              <a:solidFill>
                <a:schemeClr val="bg1"/>
              </a:solidFill>
              <a:effectLst/>
            </a:endParaRPr>
          </a:p>
          <a:p>
            <a:pPr marR="0" indent="-228600">
              <a:lnSpc>
                <a:spcPct val="90000"/>
              </a:lnSpc>
              <a:spcBef>
                <a:spcPts val="15"/>
              </a:spcBef>
              <a:spcAft>
                <a:spcPts val="0"/>
              </a:spcAft>
              <a:buFont typeface="Arial" panose="020B0604020202020204" pitchFamily="34" charset="0"/>
              <a:buChar char="•"/>
            </a:pPr>
            <a:endParaRPr lang="en-US" sz="2200" dirty="0">
              <a:solidFill>
                <a:schemeClr val="bg1"/>
              </a:solidFill>
              <a:effectLst/>
            </a:endParaRPr>
          </a:p>
        </p:txBody>
      </p:sp>
      <p:sp>
        <p:nvSpPr>
          <p:cNvPr id="16" name="TextBox 15">
            <a:extLst>
              <a:ext uri="{FF2B5EF4-FFF2-40B4-BE49-F238E27FC236}">
                <a16:creationId xmlns:a16="http://schemas.microsoft.com/office/drawing/2014/main" id="{4EF46472-B50F-4E5D-BAD5-9F216CD707F2}"/>
              </a:ext>
            </a:extLst>
          </p:cNvPr>
          <p:cNvSpPr txBox="1"/>
          <p:nvPr/>
        </p:nvSpPr>
        <p:spPr>
          <a:xfrm>
            <a:off x="969821" y="2463521"/>
            <a:ext cx="2719184"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rPr>
              <a:t>Remote Support Systems</a:t>
            </a:r>
          </a:p>
        </p:txBody>
      </p:sp>
      <p:sp>
        <p:nvSpPr>
          <p:cNvPr id="6" name="Freeform 95">
            <a:extLst>
              <a:ext uri="{FF2B5EF4-FFF2-40B4-BE49-F238E27FC236}">
                <a16:creationId xmlns:a16="http://schemas.microsoft.com/office/drawing/2014/main" id="{40E45939-3A78-4C3A-9F2B-9A3A87017D30}"/>
              </a:ext>
            </a:extLst>
          </p:cNvPr>
          <p:cNvSpPr>
            <a:spLocks/>
          </p:cNvSpPr>
          <p:nvPr/>
        </p:nvSpPr>
        <p:spPr bwMode="auto">
          <a:xfrm>
            <a:off x="3978622" y="1993710"/>
            <a:ext cx="2139950" cy="2139950"/>
          </a:xfrm>
          <a:custGeom>
            <a:avLst/>
            <a:gdLst>
              <a:gd name="T0" fmla="+- 0 15577 14041"/>
              <a:gd name="T1" fmla="*/ T0 w 3370"/>
              <a:gd name="T2" fmla="+- 0 3723 3716"/>
              <a:gd name="T3" fmla="*/ 3723 h 3370"/>
              <a:gd name="T4" fmla="+- 0 15360 14041"/>
              <a:gd name="T5" fmla="*/ T4 w 3370"/>
              <a:gd name="T6" fmla="+- 0 3756 3716"/>
              <a:gd name="T7" fmla="*/ 3756 h 3370"/>
              <a:gd name="T8" fmla="+- 0 15153 14041"/>
              <a:gd name="T9" fmla="*/ T8 w 3370"/>
              <a:gd name="T10" fmla="+- 0 3816 3716"/>
              <a:gd name="T11" fmla="*/ 3816 h 3370"/>
              <a:gd name="T12" fmla="+- 0 14958 14041"/>
              <a:gd name="T13" fmla="*/ T12 w 3370"/>
              <a:gd name="T14" fmla="+- 0 3901 3716"/>
              <a:gd name="T15" fmla="*/ 3901 h 3370"/>
              <a:gd name="T16" fmla="+- 0 14777 14041"/>
              <a:gd name="T17" fmla="*/ T16 w 3370"/>
              <a:gd name="T18" fmla="+- 0 4009 3716"/>
              <a:gd name="T19" fmla="*/ 4009 h 3370"/>
              <a:gd name="T20" fmla="+- 0 14611 14041"/>
              <a:gd name="T21" fmla="*/ T20 w 3370"/>
              <a:gd name="T22" fmla="+- 0 4138 3716"/>
              <a:gd name="T23" fmla="*/ 4138 h 3370"/>
              <a:gd name="T24" fmla="+- 0 14463 14041"/>
              <a:gd name="T25" fmla="*/ T24 w 3370"/>
              <a:gd name="T26" fmla="+- 0 4286 3716"/>
              <a:gd name="T27" fmla="*/ 4286 h 3370"/>
              <a:gd name="T28" fmla="+- 0 14334 14041"/>
              <a:gd name="T29" fmla="*/ T28 w 3370"/>
              <a:gd name="T30" fmla="+- 0 4452 3716"/>
              <a:gd name="T31" fmla="*/ 4452 h 3370"/>
              <a:gd name="T32" fmla="+- 0 14226 14041"/>
              <a:gd name="T33" fmla="*/ T32 w 3370"/>
              <a:gd name="T34" fmla="+- 0 4633 3716"/>
              <a:gd name="T35" fmla="*/ 4633 h 3370"/>
              <a:gd name="T36" fmla="+- 0 14141 14041"/>
              <a:gd name="T37" fmla="*/ T36 w 3370"/>
              <a:gd name="T38" fmla="+- 0 4828 3716"/>
              <a:gd name="T39" fmla="*/ 4828 h 3370"/>
              <a:gd name="T40" fmla="+- 0 14081 14041"/>
              <a:gd name="T41" fmla="*/ T40 w 3370"/>
              <a:gd name="T42" fmla="+- 0 5035 3716"/>
              <a:gd name="T43" fmla="*/ 5035 h 3370"/>
              <a:gd name="T44" fmla="+- 0 14048 14041"/>
              <a:gd name="T45" fmla="*/ T44 w 3370"/>
              <a:gd name="T46" fmla="+- 0 5252 3716"/>
              <a:gd name="T47" fmla="*/ 5252 h 3370"/>
              <a:gd name="T48" fmla="+- 0 14043 14041"/>
              <a:gd name="T49" fmla="*/ T48 w 3370"/>
              <a:gd name="T50" fmla="+- 0 5476 3716"/>
              <a:gd name="T51" fmla="*/ 5476 h 3370"/>
              <a:gd name="T52" fmla="+- 0 14067 14041"/>
              <a:gd name="T53" fmla="*/ T52 w 3370"/>
              <a:gd name="T54" fmla="+- 0 5696 3716"/>
              <a:gd name="T55" fmla="*/ 5696 h 3370"/>
              <a:gd name="T56" fmla="+- 0 14118 14041"/>
              <a:gd name="T57" fmla="*/ T56 w 3370"/>
              <a:gd name="T58" fmla="+- 0 5906 3716"/>
              <a:gd name="T59" fmla="*/ 5906 h 3370"/>
              <a:gd name="T60" fmla="+- 0 14195 14041"/>
              <a:gd name="T61" fmla="*/ T60 w 3370"/>
              <a:gd name="T62" fmla="+- 0 6106 3716"/>
              <a:gd name="T63" fmla="*/ 6106 h 3370"/>
              <a:gd name="T64" fmla="+- 0 14295 14041"/>
              <a:gd name="T65" fmla="*/ T64 w 3370"/>
              <a:gd name="T66" fmla="+- 0 6292 3716"/>
              <a:gd name="T67" fmla="*/ 6292 h 3370"/>
              <a:gd name="T68" fmla="+- 0 14418 14041"/>
              <a:gd name="T69" fmla="*/ T68 w 3370"/>
              <a:gd name="T70" fmla="+- 0 6463 3716"/>
              <a:gd name="T71" fmla="*/ 6463 h 3370"/>
              <a:gd name="T72" fmla="+- 0 14560 14041"/>
              <a:gd name="T73" fmla="*/ T72 w 3370"/>
              <a:gd name="T74" fmla="+- 0 6617 3716"/>
              <a:gd name="T75" fmla="*/ 6617 h 3370"/>
              <a:gd name="T76" fmla="+- 0 14720 14041"/>
              <a:gd name="T77" fmla="*/ T76 w 3370"/>
              <a:gd name="T78" fmla="+- 0 6753 3716"/>
              <a:gd name="T79" fmla="*/ 6753 h 3370"/>
              <a:gd name="T80" fmla="+- 0 14896 14041"/>
              <a:gd name="T81" fmla="*/ T80 w 3370"/>
              <a:gd name="T82" fmla="+- 0 6868 3716"/>
              <a:gd name="T83" fmla="*/ 6868 h 3370"/>
              <a:gd name="T84" fmla="+- 0 15087 14041"/>
              <a:gd name="T85" fmla="*/ T84 w 3370"/>
              <a:gd name="T86" fmla="+- 0 6960 3716"/>
              <a:gd name="T87" fmla="*/ 6960 h 3370"/>
              <a:gd name="T88" fmla="+- 0 15290 14041"/>
              <a:gd name="T89" fmla="*/ T88 w 3370"/>
              <a:gd name="T90" fmla="+- 0 7029 3716"/>
              <a:gd name="T91" fmla="*/ 7029 h 3370"/>
              <a:gd name="T92" fmla="+- 0 15503 14041"/>
              <a:gd name="T93" fmla="*/ T92 w 3370"/>
              <a:gd name="T94" fmla="+- 0 7071 3716"/>
              <a:gd name="T95" fmla="*/ 7071 h 3370"/>
              <a:gd name="T96" fmla="+- 0 15726 14041"/>
              <a:gd name="T97" fmla="*/ T96 w 3370"/>
              <a:gd name="T98" fmla="+- 0 7086 3716"/>
              <a:gd name="T99" fmla="*/ 7086 h 3370"/>
              <a:gd name="T100" fmla="+- 0 15949 14041"/>
              <a:gd name="T101" fmla="*/ T100 w 3370"/>
              <a:gd name="T102" fmla="+- 0 7071 3716"/>
              <a:gd name="T103" fmla="*/ 7071 h 3370"/>
              <a:gd name="T104" fmla="+- 0 16162 14041"/>
              <a:gd name="T105" fmla="*/ T104 w 3370"/>
              <a:gd name="T106" fmla="+- 0 7029 3716"/>
              <a:gd name="T107" fmla="*/ 7029 h 3370"/>
              <a:gd name="T108" fmla="+- 0 16365 14041"/>
              <a:gd name="T109" fmla="*/ T108 w 3370"/>
              <a:gd name="T110" fmla="+- 0 6960 3716"/>
              <a:gd name="T111" fmla="*/ 6960 h 3370"/>
              <a:gd name="T112" fmla="+- 0 16556 14041"/>
              <a:gd name="T113" fmla="*/ T112 w 3370"/>
              <a:gd name="T114" fmla="+- 0 6868 3716"/>
              <a:gd name="T115" fmla="*/ 6868 h 3370"/>
              <a:gd name="T116" fmla="+- 0 16732 14041"/>
              <a:gd name="T117" fmla="*/ T116 w 3370"/>
              <a:gd name="T118" fmla="+- 0 6753 3716"/>
              <a:gd name="T119" fmla="*/ 6753 h 3370"/>
              <a:gd name="T120" fmla="+- 0 16892 14041"/>
              <a:gd name="T121" fmla="*/ T120 w 3370"/>
              <a:gd name="T122" fmla="+- 0 6617 3716"/>
              <a:gd name="T123" fmla="*/ 6617 h 3370"/>
              <a:gd name="T124" fmla="+- 0 17034 14041"/>
              <a:gd name="T125" fmla="*/ T124 w 3370"/>
              <a:gd name="T126" fmla="+- 0 6463 3716"/>
              <a:gd name="T127" fmla="*/ 6463 h 3370"/>
              <a:gd name="T128" fmla="+- 0 17157 14041"/>
              <a:gd name="T129" fmla="*/ T128 w 3370"/>
              <a:gd name="T130" fmla="+- 0 6292 3716"/>
              <a:gd name="T131" fmla="*/ 6292 h 3370"/>
              <a:gd name="T132" fmla="+- 0 17257 14041"/>
              <a:gd name="T133" fmla="*/ T132 w 3370"/>
              <a:gd name="T134" fmla="+- 0 6106 3716"/>
              <a:gd name="T135" fmla="*/ 6106 h 3370"/>
              <a:gd name="T136" fmla="+- 0 17334 14041"/>
              <a:gd name="T137" fmla="*/ T136 w 3370"/>
              <a:gd name="T138" fmla="+- 0 5906 3716"/>
              <a:gd name="T139" fmla="*/ 5906 h 3370"/>
              <a:gd name="T140" fmla="+- 0 17385 14041"/>
              <a:gd name="T141" fmla="*/ T140 w 3370"/>
              <a:gd name="T142" fmla="+- 0 5696 3716"/>
              <a:gd name="T143" fmla="*/ 5696 h 3370"/>
              <a:gd name="T144" fmla="+- 0 17409 14041"/>
              <a:gd name="T145" fmla="*/ T144 w 3370"/>
              <a:gd name="T146" fmla="+- 0 5476 3716"/>
              <a:gd name="T147" fmla="*/ 5476 h 3370"/>
              <a:gd name="T148" fmla="+- 0 17404 14041"/>
              <a:gd name="T149" fmla="*/ T148 w 3370"/>
              <a:gd name="T150" fmla="+- 0 5252 3716"/>
              <a:gd name="T151" fmla="*/ 5252 h 3370"/>
              <a:gd name="T152" fmla="+- 0 17371 14041"/>
              <a:gd name="T153" fmla="*/ T152 w 3370"/>
              <a:gd name="T154" fmla="+- 0 5035 3716"/>
              <a:gd name="T155" fmla="*/ 5035 h 3370"/>
              <a:gd name="T156" fmla="+- 0 17311 14041"/>
              <a:gd name="T157" fmla="*/ T156 w 3370"/>
              <a:gd name="T158" fmla="+- 0 4828 3716"/>
              <a:gd name="T159" fmla="*/ 4828 h 3370"/>
              <a:gd name="T160" fmla="+- 0 17226 14041"/>
              <a:gd name="T161" fmla="*/ T160 w 3370"/>
              <a:gd name="T162" fmla="+- 0 4633 3716"/>
              <a:gd name="T163" fmla="*/ 4633 h 3370"/>
              <a:gd name="T164" fmla="+- 0 17118 14041"/>
              <a:gd name="T165" fmla="*/ T164 w 3370"/>
              <a:gd name="T166" fmla="+- 0 4452 3716"/>
              <a:gd name="T167" fmla="*/ 4452 h 3370"/>
              <a:gd name="T168" fmla="+- 0 16989 14041"/>
              <a:gd name="T169" fmla="*/ T168 w 3370"/>
              <a:gd name="T170" fmla="+- 0 4286 3716"/>
              <a:gd name="T171" fmla="*/ 4286 h 3370"/>
              <a:gd name="T172" fmla="+- 0 16841 14041"/>
              <a:gd name="T173" fmla="*/ T172 w 3370"/>
              <a:gd name="T174" fmla="+- 0 4138 3716"/>
              <a:gd name="T175" fmla="*/ 4138 h 3370"/>
              <a:gd name="T176" fmla="+- 0 16675 14041"/>
              <a:gd name="T177" fmla="*/ T176 w 3370"/>
              <a:gd name="T178" fmla="+- 0 4009 3716"/>
              <a:gd name="T179" fmla="*/ 4009 h 3370"/>
              <a:gd name="T180" fmla="+- 0 16494 14041"/>
              <a:gd name="T181" fmla="*/ T180 w 3370"/>
              <a:gd name="T182" fmla="+- 0 3901 3716"/>
              <a:gd name="T183" fmla="*/ 3901 h 3370"/>
              <a:gd name="T184" fmla="+- 0 16299 14041"/>
              <a:gd name="T185" fmla="*/ T184 w 3370"/>
              <a:gd name="T186" fmla="+- 0 3816 3716"/>
              <a:gd name="T187" fmla="*/ 3816 h 3370"/>
              <a:gd name="T188" fmla="+- 0 16092 14041"/>
              <a:gd name="T189" fmla="*/ T188 w 3370"/>
              <a:gd name="T190" fmla="+- 0 3756 3716"/>
              <a:gd name="T191" fmla="*/ 3756 h 3370"/>
              <a:gd name="T192" fmla="+- 0 15875 14041"/>
              <a:gd name="T193" fmla="*/ T192 w 3370"/>
              <a:gd name="T194" fmla="+- 0 3723 3716"/>
              <a:gd name="T195" fmla="*/ 3723 h 33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3370" h="3370">
                <a:moveTo>
                  <a:pt x="1685" y="0"/>
                </a:moveTo>
                <a:lnTo>
                  <a:pt x="1610" y="2"/>
                </a:lnTo>
                <a:lnTo>
                  <a:pt x="1536" y="7"/>
                </a:lnTo>
                <a:lnTo>
                  <a:pt x="1462" y="15"/>
                </a:lnTo>
                <a:lnTo>
                  <a:pt x="1390" y="26"/>
                </a:lnTo>
                <a:lnTo>
                  <a:pt x="1319" y="40"/>
                </a:lnTo>
                <a:lnTo>
                  <a:pt x="1249" y="57"/>
                </a:lnTo>
                <a:lnTo>
                  <a:pt x="1180" y="77"/>
                </a:lnTo>
                <a:lnTo>
                  <a:pt x="1112" y="100"/>
                </a:lnTo>
                <a:lnTo>
                  <a:pt x="1046" y="126"/>
                </a:lnTo>
                <a:lnTo>
                  <a:pt x="981" y="154"/>
                </a:lnTo>
                <a:lnTo>
                  <a:pt x="917" y="185"/>
                </a:lnTo>
                <a:lnTo>
                  <a:pt x="855" y="219"/>
                </a:lnTo>
                <a:lnTo>
                  <a:pt x="795" y="255"/>
                </a:lnTo>
                <a:lnTo>
                  <a:pt x="736" y="293"/>
                </a:lnTo>
                <a:lnTo>
                  <a:pt x="679" y="334"/>
                </a:lnTo>
                <a:lnTo>
                  <a:pt x="623" y="377"/>
                </a:lnTo>
                <a:lnTo>
                  <a:pt x="570" y="422"/>
                </a:lnTo>
                <a:lnTo>
                  <a:pt x="519" y="469"/>
                </a:lnTo>
                <a:lnTo>
                  <a:pt x="469" y="519"/>
                </a:lnTo>
                <a:lnTo>
                  <a:pt x="422" y="570"/>
                </a:lnTo>
                <a:lnTo>
                  <a:pt x="377" y="624"/>
                </a:lnTo>
                <a:lnTo>
                  <a:pt x="334" y="679"/>
                </a:lnTo>
                <a:lnTo>
                  <a:pt x="293" y="736"/>
                </a:lnTo>
                <a:lnTo>
                  <a:pt x="254" y="795"/>
                </a:lnTo>
                <a:lnTo>
                  <a:pt x="219" y="855"/>
                </a:lnTo>
                <a:lnTo>
                  <a:pt x="185" y="917"/>
                </a:lnTo>
                <a:lnTo>
                  <a:pt x="154" y="981"/>
                </a:lnTo>
                <a:lnTo>
                  <a:pt x="126" y="1046"/>
                </a:lnTo>
                <a:lnTo>
                  <a:pt x="100" y="1112"/>
                </a:lnTo>
                <a:lnTo>
                  <a:pt x="77" y="1180"/>
                </a:lnTo>
                <a:lnTo>
                  <a:pt x="57" y="1249"/>
                </a:lnTo>
                <a:lnTo>
                  <a:pt x="40" y="1319"/>
                </a:lnTo>
                <a:lnTo>
                  <a:pt x="26" y="1390"/>
                </a:lnTo>
                <a:lnTo>
                  <a:pt x="15" y="1463"/>
                </a:lnTo>
                <a:lnTo>
                  <a:pt x="7" y="1536"/>
                </a:lnTo>
                <a:lnTo>
                  <a:pt x="2" y="1610"/>
                </a:lnTo>
                <a:lnTo>
                  <a:pt x="0" y="1685"/>
                </a:lnTo>
                <a:lnTo>
                  <a:pt x="2" y="1760"/>
                </a:lnTo>
                <a:lnTo>
                  <a:pt x="7" y="1834"/>
                </a:lnTo>
                <a:lnTo>
                  <a:pt x="15" y="1908"/>
                </a:lnTo>
                <a:lnTo>
                  <a:pt x="26" y="1980"/>
                </a:lnTo>
                <a:lnTo>
                  <a:pt x="40" y="2051"/>
                </a:lnTo>
                <a:lnTo>
                  <a:pt x="57" y="2122"/>
                </a:lnTo>
                <a:lnTo>
                  <a:pt x="77" y="2190"/>
                </a:lnTo>
                <a:lnTo>
                  <a:pt x="100" y="2258"/>
                </a:lnTo>
                <a:lnTo>
                  <a:pt x="126" y="2325"/>
                </a:lnTo>
                <a:lnTo>
                  <a:pt x="154" y="2390"/>
                </a:lnTo>
                <a:lnTo>
                  <a:pt x="185" y="2453"/>
                </a:lnTo>
                <a:lnTo>
                  <a:pt x="219" y="2515"/>
                </a:lnTo>
                <a:lnTo>
                  <a:pt x="254" y="2576"/>
                </a:lnTo>
                <a:lnTo>
                  <a:pt x="293" y="2634"/>
                </a:lnTo>
                <a:lnTo>
                  <a:pt x="334" y="2691"/>
                </a:lnTo>
                <a:lnTo>
                  <a:pt x="377" y="2747"/>
                </a:lnTo>
                <a:lnTo>
                  <a:pt x="422" y="2800"/>
                </a:lnTo>
                <a:lnTo>
                  <a:pt x="469" y="2852"/>
                </a:lnTo>
                <a:lnTo>
                  <a:pt x="519" y="2901"/>
                </a:lnTo>
                <a:lnTo>
                  <a:pt x="570" y="2948"/>
                </a:lnTo>
                <a:lnTo>
                  <a:pt x="623" y="2994"/>
                </a:lnTo>
                <a:lnTo>
                  <a:pt x="679" y="3037"/>
                </a:lnTo>
                <a:lnTo>
                  <a:pt x="736" y="3077"/>
                </a:lnTo>
                <a:lnTo>
                  <a:pt x="795" y="3116"/>
                </a:lnTo>
                <a:lnTo>
                  <a:pt x="855" y="3152"/>
                </a:lnTo>
                <a:lnTo>
                  <a:pt x="917" y="3185"/>
                </a:lnTo>
                <a:lnTo>
                  <a:pt x="981" y="3216"/>
                </a:lnTo>
                <a:lnTo>
                  <a:pt x="1046" y="3244"/>
                </a:lnTo>
                <a:lnTo>
                  <a:pt x="1112" y="3270"/>
                </a:lnTo>
                <a:lnTo>
                  <a:pt x="1180" y="3293"/>
                </a:lnTo>
                <a:lnTo>
                  <a:pt x="1249" y="3313"/>
                </a:lnTo>
                <a:lnTo>
                  <a:pt x="1319" y="3330"/>
                </a:lnTo>
                <a:lnTo>
                  <a:pt x="1390" y="3344"/>
                </a:lnTo>
                <a:lnTo>
                  <a:pt x="1462" y="3355"/>
                </a:lnTo>
                <a:lnTo>
                  <a:pt x="1536" y="3363"/>
                </a:lnTo>
                <a:lnTo>
                  <a:pt x="1610" y="3368"/>
                </a:lnTo>
                <a:lnTo>
                  <a:pt x="1685" y="3370"/>
                </a:lnTo>
                <a:lnTo>
                  <a:pt x="1760" y="3368"/>
                </a:lnTo>
                <a:lnTo>
                  <a:pt x="1834" y="3363"/>
                </a:lnTo>
                <a:lnTo>
                  <a:pt x="1908" y="3355"/>
                </a:lnTo>
                <a:lnTo>
                  <a:pt x="1980" y="3344"/>
                </a:lnTo>
                <a:lnTo>
                  <a:pt x="2051" y="3330"/>
                </a:lnTo>
                <a:lnTo>
                  <a:pt x="2121" y="3313"/>
                </a:lnTo>
                <a:lnTo>
                  <a:pt x="2190" y="3293"/>
                </a:lnTo>
                <a:lnTo>
                  <a:pt x="2258" y="3270"/>
                </a:lnTo>
                <a:lnTo>
                  <a:pt x="2324" y="3244"/>
                </a:lnTo>
                <a:lnTo>
                  <a:pt x="2389" y="3216"/>
                </a:lnTo>
                <a:lnTo>
                  <a:pt x="2453" y="3185"/>
                </a:lnTo>
                <a:lnTo>
                  <a:pt x="2515" y="3152"/>
                </a:lnTo>
                <a:lnTo>
                  <a:pt x="2575" y="3116"/>
                </a:lnTo>
                <a:lnTo>
                  <a:pt x="2634" y="3077"/>
                </a:lnTo>
                <a:lnTo>
                  <a:pt x="2691" y="3037"/>
                </a:lnTo>
                <a:lnTo>
                  <a:pt x="2747" y="2994"/>
                </a:lnTo>
                <a:lnTo>
                  <a:pt x="2800" y="2948"/>
                </a:lnTo>
                <a:lnTo>
                  <a:pt x="2851" y="2901"/>
                </a:lnTo>
                <a:lnTo>
                  <a:pt x="2901" y="2852"/>
                </a:lnTo>
                <a:lnTo>
                  <a:pt x="2948" y="2800"/>
                </a:lnTo>
                <a:lnTo>
                  <a:pt x="2993" y="2747"/>
                </a:lnTo>
                <a:lnTo>
                  <a:pt x="3036" y="2691"/>
                </a:lnTo>
                <a:lnTo>
                  <a:pt x="3077" y="2634"/>
                </a:lnTo>
                <a:lnTo>
                  <a:pt x="3116" y="2576"/>
                </a:lnTo>
                <a:lnTo>
                  <a:pt x="3151" y="2515"/>
                </a:lnTo>
                <a:lnTo>
                  <a:pt x="3185" y="2453"/>
                </a:lnTo>
                <a:lnTo>
                  <a:pt x="3216" y="2390"/>
                </a:lnTo>
                <a:lnTo>
                  <a:pt x="3244" y="2325"/>
                </a:lnTo>
                <a:lnTo>
                  <a:pt x="3270" y="2258"/>
                </a:lnTo>
                <a:lnTo>
                  <a:pt x="3293" y="2190"/>
                </a:lnTo>
                <a:lnTo>
                  <a:pt x="3313" y="2122"/>
                </a:lnTo>
                <a:lnTo>
                  <a:pt x="3330" y="2051"/>
                </a:lnTo>
                <a:lnTo>
                  <a:pt x="3344" y="1980"/>
                </a:lnTo>
                <a:lnTo>
                  <a:pt x="3355" y="1908"/>
                </a:lnTo>
                <a:lnTo>
                  <a:pt x="3363" y="1834"/>
                </a:lnTo>
                <a:lnTo>
                  <a:pt x="3368" y="1760"/>
                </a:lnTo>
                <a:lnTo>
                  <a:pt x="3370" y="1685"/>
                </a:lnTo>
                <a:lnTo>
                  <a:pt x="3368" y="1610"/>
                </a:lnTo>
                <a:lnTo>
                  <a:pt x="3363" y="1536"/>
                </a:lnTo>
                <a:lnTo>
                  <a:pt x="3355" y="1463"/>
                </a:lnTo>
                <a:lnTo>
                  <a:pt x="3344" y="1390"/>
                </a:lnTo>
                <a:lnTo>
                  <a:pt x="3330" y="1319"/>
                </a:lnTo>
                <a:lnTo>
                  <a:pt x="3313" y="1249"/>
                </a:lnTo>
                <a:lnTo>
                  <a:pt x="3293" y="1180"/>
                </a:lnTo>
                <a:lnTo>
                  <a:pt x="3270" y="1112"/>
                </a:lnTo>
                <a:lnTo>
                  <a:pt x="3244" y="1046"/>
                </a:lnTo>
                <a:lnTo>
                  <a:pt x="3216" y="981"/>
                </a:lnTo>
                <a:lnTo>
                  <a:pt x="3185" y="917"/>
                </a:lnTo>
                <a:lnTo>
                  <a:pt x="3151" y="855"/>
                </a:lnTo>
                <a:lnTo>
                  <a:pt x="3116" y="795"/>
                </a:lnTo>
                <a:lnTo>
                  <a:pt x="3077" y="736"/>
                </a:lnTo>
                <a:lnTo>
                  <a:pt x="3036" y="679"/>
                </a:lnTo>
                <a:lnTo>
                  <a:pt x="2993" y="624"/>
                </a:lnTo>
                <a:lnTo>
                  <a:pt x="2948" y="570"/>
                </a:lnTo>
                <a:lnTo>
                  <a:pt x="2901" y="519"/>
                </a:lnTo>
                <a:lnTo>
                  <a:pt x="2851" y="469"/>
                </a:lnTo>
                <a:lnTo>
                  <a:pt x="2800" y="422"/>
                </a:lnTo>
                <a:lnTo>
                  <a:pt x="2747" y="377"/>
                </a:lnTo>
                <a:lnTo>
                  <a:pt x="2691" y="334"/>
                </a:lnTo>
                <a:lnTo>
                  <a:pt x="2634" y="293"/>
                </a:lnTo>
                <a:lnTo>
                  <a:pt x="2575" y="255"/>
                </a:lnTo>
                <a:lnTo>
                  <a:pt x="2515" y="219"/>
                </a:lnTo>
                <a:lnTo>
                  <a:pt x="2453" y="185"/>
                </a:lnTo>
                <a:lnTo>
                  <a:pt x="2389" y="154"/>
                </a:lnTo>
                <a:lnTo>
                  <a:pt x="2324" y="126"/>
                </a:lnTo>
                <a:lnTo>
                  <a:pt x="2258" y="100"/>
                </a:lnTo>
                <a:lnTo>
                  <a:pt x="2190" y="77"/>
                </a:lnTo>
                <a:lnTo>
                  <a:pt x="2121" y="57"/>
                </a:lnTo>
                <a:lnTo>
                  <a:pt x="2051" y="40"/>
                </a:lnTo>
                <a:lnTo>
                  <a:pt x="1980" y="26"/>
                </a:lnTo>
                <a:lnTo>
                  <a:pt x="1908" y="15"/>
                </a:lnTo>
                <a:lnTo>
                  <a:pt x="1834" y="7"/>
                </a:lnTo>
                <a:lnTo>
                  <a:pt x="1760" y="2"/>
                </a:lnTo>
                <a:lnTo>
                  <a:pt x="1685" y="0"/>
                </a:lnTo>
                <a:close/>
              </a:path>
            </a:pathLst>
          </a:custGeom>
          <a:solidFill>
            <a:schemeClr val="tx1">
              <a:lumMod val="85000"/>
            </a:schemeClr>
          </a:solidFill>
          <a:ln>
            <a:noFill/>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7" name="Picture 6" descr="Checkmark">
            <a:extLst>
              <a:ext uri="{FF2B5EF4-FFF2-40B4-BE49-F238E27FC236}">
                <a16:creationId xmlns:a16="http://schemas.microsoft.com/office/drawing/2014/main" id="{24E052A8-FB49-4DC5-9261-C3D90A1B6E5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08669" y="2362200"/>
            <a:ext cx="113411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937DFFF-33DD-45C9-BB27-E462B8CEDFEE}"/>
              </a:ext>
            </a:extLst>
          </p:cNvPr>
          <p:cNvSpPr txBox="1"/>
          <p:nvPr/>
        </p:nvSpPr>
        <p:spPr>
          <a:xfrm>
            <a:off x="6427238" y="1964636"/>
            <a:ext cx="5170595" cy="246221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ea typeface="+mn-ea"/>
                <a:cs typeface="Arial" panose="020B0604020202020204" pitchFamily="34" charset="0"/>
              </a:rPr>
              <a:t>Remote supports systems are designed to provide the right level of support for the individual.</a:t>
            </a:r>
          </a:p>
          <a:p>
            <a:pPr marR="0" lvl="0" algn="l" defTabSz="914400" rtl="0" eaLnBrk="1" fontAlgn="auto" latinLnBrk="0" hangingPunct="1">
              <a:lnSpc>
                <a:spcPct val="100000"/>
              </a:lnSpc>
              <a:spcBef>
                <a:spcPts val="0"/>
              </a:spcBef>
              <a:spcAft>
                <a:spcPts val="0"/>
              </a:spcAft>
              <a:buClrTx/>
              <a:buSzTx/>
              <a:tabLst/>
              <a:defRPr/>
            </a:pPr>
            <a:endParaRPr kumimoji="0" lang="en-US" sz="22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ea typeface="+mn-ea"/>
                <a:cs typeface="Arial" panose="020B0604020202020204" pitchFamily="34" charset="0"/>
              </a:rPr>
              <a:t>The planning team must assess if remote supports are sufficient to meet the health and safety needs of the individual.</a:t>
            </a:r>
          </a:p>
        </p:txBody>
      </p:sp>
      <p:pic>
        <p:nvPicPr>
          <p:cNvPr id="9" name="Picture 8">
            <a:extLst>
              <a:ext uri="{FF2B5EF4-FFF2-40B4-BE49-F238E27FC236}">
                <a16:creationId xmlns:a16="http://schemas.microsoft.com/office/drawing/2014/main" id="{5BA4903E-B66E-4480-98F7-61CB20F084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5600" y="152400"/>
            <a:ext cx="1591212" cy="1143000"/>
          </a:xfrm>
          <a:prstGeom prst="rect">
            <a:avLst/>
          </a:prstGeom>
        </p:spPr>
      </p:pic>
      <p:sp>
        <p:nvSpPr>
          <p:cNvPr id="4" name="Slide Number Placeholder 3">
            <a:extLst>
              <a:ext uri="{FF2B5EF4-FFF2-40B4-BE49-F238E27FC236}">
                <a16:creationId xmlns:a16="http://schemas.microsoft.com/office/drawing/2014/main" id="{F970565A-B059-4028-86F9-B4404306FD0F}"/>
              </a:ext>
            </a:extLst>
          </p:cNvPr>
          <p:cNvSpPr>
            <a:spLocks noGrp="1"/>
          </p:cNvSpPr>
          <p:nvPr>
            <p:ph type="sldNum" sz="quarter" idx="12"/>
          </p:nvPr>
        </p:nvSpPr>
        <p:spPr/>
        <p:txBody>
          <a:bodyPr/>
          <a:lstStyle/>
          <a:p>
            <a:pPr>
              <a:defRPr/>
            </a:pPr>
            <a:fld id="{90A9E658-6C7B-4546-9FE3-35CF73600A22}" type="slidenum">
              <a:rPr lang="en-US" altLang="en-US" smtClean="0">
                <a:solidFill>
                  <a:schemeClr val="bg1"/>
                </a:solidFill>
              </a:rPr>
              <a:pPr>
                <a:defRPr/>
              </a:pPr>
              <a:t>22</a:t>
            </a:fld>
            <a:endParaRPr lang="en-US" altLang="en-US">
              <a:solidFill>
                <a:schemeClr val="bg1"/>
              </a:solidFill>
            </a:endParaRPr>
          </a:p>
        </p:txBody>
      </p:sp>
    </p:spTree>
    <p:extLst>
      <p:ext uri="{BB962C8B-B14F-4D97-AF65-F5344CB8AC3E}">
        <p14:creationId xmlns:p14="http://schemas.microsoft.com/office/powerpoint/2010/main" val="37690817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0902956-2AEB-46E7-B481-B3E29CAE8B2E}"/>
              </a:ext>
            </a:extLst>
          </p:cNvPr>
          <p:cNvSpPr txBox="1"/>
          <p:nvPr/>
        </p:nvSpPr>
        <p:spPr>
          <a:xfrm>
            <a:off x="6096000" y="760476"/>
            <a:ext cx="5501834" cy="5337048"/>
          </a:xfrm>
          <a:prstGeom prst="rect">
            <a:avLst/>
          </a:prstGeom>
        </p:spPr>
        <p:txBody>
          <a:bodyPr vert="horz" lIns="91440" tIns="45720" rIns="91440" bIns="45720" rtlCol="0" anchor="ctr">
            <a:normAutofit/>
          </a:bodyPr>
          <a:lstStyle/>
          <a:p>
            <a:pPr marL="109220" marR="626745">
              <a:lnSpc>
                <a:spcPct val="90000"/>
              </a:lnSpc>
              <a:spcBef>
                <a:spcPts val="970"/>
              </a:spcBef>
              <a:spcAft>
                <a:spcPts val="0"/>
              </a:spcAft>
            </a:pPr>
            <a:endParaRPr lang="en-US" sz="2200" dirty="0">
              <a:solidFill>
                <a:schemeClr val="bg1"/>
              </a:solidFill>
              <a:effectLst/>
            </a:endParaRPr>
          </a:p>
          <a:p>
            <a:pPr marR="0" indent="-228600">
              <a:lnSpc>
                <a:spcPct val="90000"/>
              </a:lnSpc>
              <a:spcBef>
                <a:spcPts val="0"/>
              </a:spcBef>
              <a:spcAft>
                <a:spcPts val="0"/>
              </a:spcAft>
              <a:buFont typeface="Arial" panose="020B0604020202020204" pitchFamily="34" charset="0"/>
              <a:buChar char="•"/>
            </a:pPr>
            <a:endParaRPr lang="en-US" sz="2200" dirty="0">
              <a:solidFill>
                <a:schemeClr val="bg1"/>
              </a:solidFill>
              <a:effectLst/>
            </a:endParaRPr>
          </a:p>
          <a:p>
            <a:pPr marR="0" indent="-228600">
              <a:lnSpc>
                <a:spcPct val="90000"/>
              </a:lnSpc>
              <a:spcBef>
                <a:spcPts val="15"/>
              </a:spcBef>
              <a:spcAft>
                <a:spcPts val="0"/>
              </a:spcAft>
              <a:buFont typeface="Arial" panose="020B0604020202020204" pitchFamily="34" charset="0"/>
              <a:buChar char="•"/>
            </a:pPr>
            <a:endParaRPr lang="en-US" sz="2200" dirty="0">
              <a:solidFill>
                <a:schemeClr val="bg1"/>
              </a:solidFill>
              <a:effectLst/>
            </a:endParaRPr>
          </a:p>
        </p:txBody>
      </p:sp>
      <p:sp>
        <p:nvSpPr>
          <p:cNvPr id="16" name="TextBox 15">
            <a:extLst>
              <a:ext uri="{FF2B5EF4-FFF2-40B4-BE49-F238E27FC236}">
                <a16:creationId xmlns:a16="http://schemas.microsoft.com/office/drawing/2014/main" id="{4EF46472-B50F-4E5D-BAD5-9F216CD707F2}"/>
              </a:ext>
            </a:extLst>
          </p:cNvPr>
          <p:cNvSpPr txBox="1"/>
          <p:nvPr/>
        </p:nvSpPr>
        <p:spPr>
          <a:xfrm>
            <a:off x="969821" y="2463521"/>
            <a:ext cx="2719184"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rPr>
              <a:t>Remote Support Systems</a:t>
            </a:r>
          </a:p>
        </p:txBody>
      </p:sp>
      <p:sp>
        <p:nvSpPr>
          <p:cNvPr id="6" name="Freeform 95">
            <a:extLst>
              <a:ext uri="{FF2B5EF4-FFF2-40B4-BE49-F238E27FC236}">
                <a16:creationId xmlns:a16="http://schemas.microsoft.com/office/drawing/2014/main" id="{40E45939-3A78-4C3A-9F2B-9A3A87017D30}"/>
              </a:ext>
            </a:extLst>
          </p:cNvPr>
          <p:cNvSpPr>
            <a:spLocks/>
          </p:cNvSpPr>
          <p:nvPr/>
        </p:nvSpPr>
        <p:spPr bwMode="auto">
          <a:xfrm>
            <a:off x="3978622" y="1993710"/>
            <a:ext cx="2139950" cy="2139950"/>
          </a:xfrm>
          <a:custGeom>
            <a:avLst/>
            <a:gdLst>
              <a:gd name="T0" fmla="+- 0 15577 14041"/>
              <a:gd name="T1" fmla="*/ T0 w 3370"/>
              <a:gd name="T2" fmla="+- 0 3723 3716"/>
              <a:gd name="T3" fmla="*/ 3723 h 3370"/>
              <a:gd name="T4" fmla="+- 0 15360 14041"/>
              <a:gd name="T5" fmla="*/ T4 w 3370"/>
              <a:gd name="T6" fmla="+- 0 3756 3716"/>
              <a:gd name="T7" fmla="*/ 3756 h 3370"/>
              <a:gd name="T8" fmla="+- 0 15153 14041"/>
              <a:gd name="T9" fmla="*/ T8 w 3370"/>
              <a:gd name="T10" fmla="+- 0 3816 3716"/>
              <a:gd name="T11" fmla="*/ 3816 h 3370"/>
              <a:gd name="T12" fmla="+- 0 14958 14041"/>
              <a:gd name="T13" fmla="*/ T12 w 3370"/>
              <a:gd name="T14" fmla="+- 0 3901 3716"/>
              <a:gd name="T15" fmla="*/ 3901 h 3370"/>
              <a:gd name="T16" fmla="+- 0 14777 14041"/>
              <a:gd name="T17" fmla="*/ T16 w 3370"/>
              <a:gd name="T18" fmla="+- 0 4009 3716"/>
              <a:gd name="T19" fmla="*/ 4009 h 3370"/>
              <a:gd name="T20" fmla="+- 0 14611 14041"/>
              <a:gd name="T21" fmla="*/ T20 w 3370"/>
              <a:gd name="T22" fmla="+- 0 4138 3716"/>
              <a:gd name="T23" fmla="*/ 4138 h 3370"/>
              <a:gd name="T24" fmla="+- 0 14463 14041"/>
              <a:gd name="T25" fmla="*/ T24 w 3370"/>
              <a:gd name="T26" fmla="+- 0 4286 3716"/>
              <a:gd name="T27" fmla="*/ 4286 h 3370"/>
              <a:gd name="T28" fmla="+- 0 14334 14041"/>
              <a:gd name="T29" fmla="*/ T28 w 3370"/>
              <a:gd name="T30" fmla="+- 0 4452 3716"/>
              <a:gd name="T31" fmla="*/ 4452 h 3370"/>
              <a:gd name="T32" fmla="+- 0 14226 14041"/>
              <a:gd name="T33" fmla="*/ T32 w 3370"/>
              <a:gd name="T34" fmla="+- 0 4633 3716"/>
              <a:gd name="T35" fmla="*/ 4633 h 3370"/>
              <a:gd name="T36" fmla="+- 0 14141 14041"/>
              <a:gd name="T37" fmla="*/ T36 w 3370"/>
              <a:gd name="T38" fmla="+- 0 4828 3716"/>
              <a:gd name="T39" fmla="*/ 4828 h 3370"/>
              <a:gd name="T40" fmla="+- 0 14081 14041"/>
              <a:gd name="T41" fmla="*/ T40 w 3370"/>
              <a:gd name="T42" fmla="+- 0 5035 3716"/>
              <a:gd name="T43" fmla="*/ 5035 h 3370"/>
              <a:gd name="T44" fmla="+- 0 14048 14041"/>
              <a:gd name="T45" fmla="*/ T44 w 3370"/>
              <a:gd name="T46" fmla="+- 0 5252 3716"/>
              <a:gd name="T47" fmla="*/ 5252 h 3370"/>
              <a:gd name="T48" fmla="+- 0 14043 14041"/>
              <a:gd name="T49" fmla="*/ T48 w 3370"/>
              <a:gd name="T50" fmla="+- 0 5476 3716"/>
              <a:gd name="T51" fmla="*/ 5476 h 3370"/>
              <a:gd name="T52" fmla="+- 0 14067 14041"/>
              <a:gd name="T53" fmla="*/ T52 w 3370"/>
              <a:gd name="T54" fmla="+- 0 5696 3716"/>
              <a:gd name="T55" fmla="*/ 5696 h 3370"/>
              <a:gd name="T56" fmla="+- 0 14118 14041"/>
              <a:gd name="T57" fmla="*/ T56 w 3370"/>
              <a:gd name="T58" fmla="+- 0 5906 3716"/>
              <a:gd name="T59" fmla="*/ 5906 h 3370"/>
              <a:gd name="T60" fmla="+- 0 14195 14041"/>
              <a:gd name="T61" fmla="*/ T60 w 3370"/>
              <a:gd name="T62" fmla="+- 0 6106 3716"/>
              <a:gd name="T63" fmla="*/ 6106 h 3370"/>
              <a:gd name="T64" fmla="+- 0 14295 14041"/>
              <a:gd name="T65" fmla="*/ T64 w 3370"/>
              <a:gd name="T66" fmla="+- 0 6292 3716"/>
              <a:gd name="T67" fmla="*/ 6292 h 3370"/>
              <a:gd name="T68" fmla="+- 0 14418 14041"/>
              <a:gd name="T69" fmla="*/ T68 w 3370"/>
              <a:gd name="T70" fmla="+- 0 6463 3716"/>
              <a:gd name="T71" fmla="*/ 6463 h 3370"/>
              <a:gd name="T72" fmla="+- 0 14560 14041"/>
              <a:gd name="T73" fmla="*/ T72 w 3370"/>
              <a:gd name="T74" fmla="+- 0 6617 3716"/>
              <a:gd name="T75" fmla="*/ 6617 h 3370"/>
              <a:gd name="T76" fmla="+- 0 14720 14041"/>
              <a:gd name="T77" fmla="*/ T76 w 3370"/>
              <a:gd name="T78" fmla="+- 0 6753 3716"/>
              <a:gd name="T79" fmla="*/ 6753 h 3370"/>
              <a:gd name="T80" fmla="+- 0 14896 14041"/>
              <a:gd name="T81" fmla="*/ T80 w 3370"/>
              <a:gd name="T82" fmla="+- 0 6868 3716"/>
              <a:gd name="T83" fmla="*/ 6868 h 3370"/>
              <a:gd name="T84" fmla="+- 0 15087 14041"/>
              <a:gd name="T85" fmla="*/ T84 w 3370"/>
              <a:gd name="T86" fmla="+- 0 6960 3716"/>
              <a:gd name="T87" fmla="*/ 6960 h 3370"/>
              <a:gd name="T88" fmla="+- 0 15290 14041"/>
              <a:gd name="T89" fmla="*/ T88 w 3370"/>
              <a:gd name="T90" fmla="+- 0 7029 3716"/>
              <a:gd name="T91" fmla="*/ 7029 h 3370"/>
              <a:gd name="T92" fmla="+- 0 15503 14041"/>
              <a:gd name="T93" fmla="*/ T92 w 3370"/>
              <a:gd name="T94" fmla="+- 0 7071 3716"/>
              <a:gd name="T95" fmla="*/ 7071 h 3370"/>
              <a:gd name="T96" fmla="+- 0 15726 14041"/>
              <a:gd name="T97" fmla="*/ T96 w 3370"/>
              <a:gd name="T98" fmla="+- 0 7086 3716"/>
              <a:gd name="T99" fmla="*/ 7086 h 3370"/>
              <a:gd name="T100" fmla="+- 0 15949 14041"/>
              <a:gd name="T101" fmla="*/ T100 w 3370"/>
              <a:gd name="T102" fmla="+- 0 7071 3716"/>
              <a:gd name="T103" fmla="*/ 7071 h 3370"/>
              <a:gd name="T104" fmla="+- 0 16162 14041"/>
              <a:gd name="T105" fmla="*/ T104 w 3370"/>
              <a:gd name="T106" fmla="+- 0 7029 3716"/>
              <a:gd name="T107" fmla="*/ 7029 h 3370"/>
              <a:gd name="T108" fmla="+- 0 16365 14041"/>
              <a:gd name="T109" fmla="*/ T108 w 3370"/>
              <a:gd name="T110" fmla="+- 0 6960 3716"/>
              <a:gd name="T111" fmla="*/ 6960 h 3370"/>
              <a:gd name="T112" fmla="+- 0 16556 14041"/>
              <a:gd name="T113" fmla="*/ T112 w 3370"/>
              <a:gd name="T114" fmla="+- 0 6868 3716"/>
              <a:gd name="T115" fmla="*/ 6868 h 3370"/>
              <a:gd name="T116" fmla="+- 0 16732 14041"/>
              <a:gd name="T117" fmla="*/ T116 w 3370"/>
              <a:gd name="T118" fmla="+- 0 6753 3716"/>
              <a:gd name="T119" fmla="*/ 6753 h 3370"/>
              <a:gd name="T120" fmla="+- 0 16892 14041"/>
              <a:gd name="T121" fmla="*/ T120 w 3370"/>
              <a:gd name="T122" fmla="+- 0 6617 3716"/>
              <a:gd name="T123" fmla="*/ 6617 h 3370"/>
              <a:gd name="T124" fmla="+- 0 17034 14041"/>
              <a:gd name="T125" fmla="*/ T124 w 3370"/>
              <a:gd name="T126" fmla="+- 0 6463 3716"/>
              <a:gd name="T127" fmla="*/ 6463 h 3370"/>
              <a:gd name="T128" fmla="+- 0 17157 14041"/>
              <a:gd name="T129" fmla="*/ T128 w 3370"/>
              <a:gd name="T130" fmla="+- 0 6292 3716"/>
              <a:gd name="T131" fmla="*/ 6292 h 3370"/>
              <a:gd name="T132" fmla="+- 0 17257 14041"/>
              <a:gd name="T133" fmla="*/ T132 w 3370"/>
              <a:gd name="T134" fmla="+- 0 6106 3716"/>
              <a:gd name="T135" fmla="*/ 6106 h 3370"/>
              <a:gd name="T136" fmla="+- 0 17334 14041"/>
              <a:gd name="T137" fmla="*/ T136 w 3370"/>
              <a:gd name="T138" fmla="+- 0 5906 3716"/>
              <a:gd name="T139" fmla="*/ 5906 h 3370"/>
              <a:gd name="T140" fmla="+- 0 17385 14041"/>
              <a:gd name="T141" fmla="*/ T140 w 3370"/>
              <a:gd name="T142" fmla="+- 0 5696 3716"/>
              <a:gd name="T143" fmla="*/ 5696 h 3370"/>
              <a:gd name="T144" fmla="+- 0 17409 14041"/>
              <a:gd name="T145" fmla="*/ T144 w 3370"/>
              <a:gd name="T146" fmla="+- 0 5476 3716"/>
              <a:gd name="T147" fmla="*/ 5476 h 3370"/>
              <a:gd name="T148" fmla="+- 0 17404 14041"/>
              <a:gd name="T149" fmla="*/ T148 w 3370"/>
              <a:gd name="T150" fmla="+- 0 5252 3716"/>
              <a:gd name="T151" fmla="*/ 5252 h 3370"/>
              <a:gd name="T152" fmla="+- 0 17371 14041"/>
              <a:gd name="T153" fmla="*/ T152 w 3370"/>
              <a:gd name="T154" fmla="+- 0 5035 3716"/>
              <a:gd name="T155" fmla="*/ 5035 h 3370"/>
              <a:gd name="T156" fmla="+- 0 17311 14041"/>
              <a:gd name="T157" fmla="*/ T156 w 3370"/>
              <a:gd name="T158" fmla="+- 0 4828 3716"/>
              <a:gd name="T159" fmla="*/ 4828 h 3370"/>
              <a:gd name="T160" fmla="+- 0 17226 14041"/>
              <a:gd name="T161" fmla="*/ T160 w 3370"/>
              <a:gd name="T162" fmla="+- 0 4633 3716"/>
              <a:gd name="T163" fmla="*/ 4633 h 3370"/>
              <a:gd name="T164" fmla="+- 0 17118 14041"/>
              <a:gd name="T165" fmla="*/ T164 w 3370"/>
              <a:gd name="T166" fmla="+- 0 4452 3716"/>
              <a:gd name="T167" fmla="*/ 4452 h 3370"/>
              <a:gd name="T168" fmla="+- 0 16989 14041"/>
              <a:gd name="T169" fmla="*/ T168 w 3370"/>
              <a:gd name="T170" fmla="+- 0 4286 3716"/>
              <a:gd name="T171" fmla="*/ 4286 h 3370"/>
              <a:gd name="T172" fmla="+- 0 16841 14041"/>
              <a:gd name="T173" fmla="*/ T172 w 3370"/>
              <a:gd name="T174" fmla="+- 0 4138 3716"/>
              <a:gd name="T175" fmla="*/ 4138 h 3370"/>
              <a:gd name="T176" fmla="+- 0 16675 14041"/>
              <a:gd name="T177" fmla="*/ T176 w 3370"/>
              <a:gd name="T178" fmla="+- 0 4009 3716"/>
              <a:gd name="T179" fmla="*/ 4009 h 3370"/>
              <a:gd name="T180" fmla="+- 0 16494 14041"/>
              <a:gd name="T181" fmla="*/ T180 w 3370"/>
              <a:gd name="T182" fmla="+- 0 3901 3716"/>
              <a:gd name="T183" fmla="*/ 3901 h 3370"/>
              <a:gd name="T184" fmla="+- 0 16299 14041"/>
              <a:gd name="T185" fmla="*/ T184 w 3370"/>
              <a:gd name="T186" fmla="+- 0 3816 3716"/>
              <a:gd name="T187" fmla="*/ 3816 h 3370"/>
              <a:gd name="T188" fmla="+- 0 16092 14041"/>
              <a:gd name="T189" fmla="*/ T188 w 3370"/>
              <a:gd name="T190" fmla="+- 0 3756 3716"/>
              <a:gd name="T191" fmla="*/ 3756 h 3370"/>
              <a:gd name="T192" fmla="+- 0 15875 14041"/>
              <a:gd name="T193" fmla="*/ T192 w 3370"/>
              <a:gd name="T194" fmla="+- 0 3723 3716"/>
              <a:gd name="T195" fmla="*/ 3723 h 33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3370" h="3370">
                <a:moveTo>
                  <a:pt x="1685" y="0"/>
                </a:moveTo>
                <a:lnTo>
                  <a:pt x="1610" y="2"/>
                </a:lnTo>
                <a:lnTo>
                  <a:pt x="1536" y="7"/>
                </a:lnTo>
                <a:lnTo>
                  <a:pt x="1462" y="15"/>
                </a:lnTo>
                <a:lnTo>
                  <a:pt x="1390" y="26"/>
                </a:lnTo>
                <a:lnTo>
                  <a:pt x="1319" y="40"/>
                </a:lnTo>
                <a:lnTo>
                  <a:pt x="1249" y="57"/>
                </a:lnTo>
                <a:lnTo>
                  <a:pt x="1180" y="77"/>
                </a:lnTo>
                <a:lnTo>
                  <a:pt x="1112" y="100"/>
                </a:lnTo>
                <a:lnTo>
                  <a:pt x="1046" y="126"/>
                </a:lnTo>
                <a:lnTo>
                  <a:pt x="981" y="154"/>
                </a:lnTo>
                <a:lnTo>
                  <a:pt x="917" y="185"/>
                </a:lnTo>
                <a:lnTo>
                  <a:pt x="855" y="219"/>
                </a:lnTo>
                <a:lnTo>
                  <a:pt x="795" y="255"/>
                </a:lnTo>
                <a:lnTo>
                  <a:pt x="736" y="293"/>
                </a:lnTo>
                <a:lnTo>
                  <a:pt x="679" y="334"/>
                </a:lnTo>
                <a:lnTo>
                  <a:pt x="623" y="377"/>
                </a:lnTo>
                <a:lnTo>
                  <a:pt x="570" y="422"/>
                </a:lnTo>
                <a:lnTo>
                  <a:pt x="519" y="469"/>
                </a:lnTo>
                <a:lnTo>
                  <a:pt x="469" y="519"/>
                </a:lnTo>
                <a:lnTo>
                  <a:pt x="422" y="570"/>
                </a:lnTo>
                <a:lnTo>
                  <a:pt x="377" y="624"/>
                </a:lnTo>
                <a:lnTo>
                  <a:pt x="334" y="679"/>
                </a:lnTo>
                <a:lnTo>
                  <a:pt x="293" y="736"/>
                </a:lnTo>
                <a:lnTo>
                  <a:pt x="254" y="795"/>
                </a:lnTo>
                <a:lnTo>
                  <a:pt x="219" y="855"/>
                </a:lnTo>
                <a:lnTo>
                  <a:pt x="185" y="917"/>
                </a:lnTo>
                <a:lnTo>
                  <a:pt x="154" y="981"/>
                </a:lnTo>
                <a:lnTo>
                  <a:pt x="126" y="1046"/>
                </a:lnTo>
                <a:lnTo>
                  <a:pt x="100" y="1112"/>
                </a:lnTo>
                <a:lnTo>
                  <a:pt x="77" y="1180"/>
                </a:lnTo>
                <a:lnTo>
                  <a:pt x="57" y="1249"/>
                </a:lnTo>
                <a:lnTo>
                  <a:pt x="40" y="1319"/>
                </a:lnTo>
                <a:lnTo>
                  <a:pt x="26" y="1390"/>
                </a:lnTo>
                <a:lnTo>
                  <a:pt x="15" y="1463"/>
                </a:lnTo>
                <a:lnTo>
                  <a:pt x="7" y="1536"/>
                </a:lnTo>
                <a:lnTo>
                  <a:pt x="2" y="1610"/>
                </a:lnTo>
                <a:lnTo>
                  <a:pt x="0" y="1685"/>
                </a:lnTo>
                <a:lnTo>
                  <a:pt x="2" y="1760"/>
                </a:lnTo>
                <a:lnTo>
                  <a:pt x="7" y="1834"/>
                </a:lnTo>
                <a:lnTo>
                  <a:pt x="15" y="1908"/>
                </a:lnTo>
                <a:lnTo>
                  <a:pt x="26" y="1980"/>
                </a:lnTo>
                <a:lnTo>
                  <a:pt x="40" y="2051"/>
                </a:lnTo>
                <a:lnTo>
                  <a:pt x="57" y="2122"/>
                </a:lnTo>
                <a:lnTo>
                  <a:pt x="77" y="2190"/>
                </a:lnTo>
                <a:lnTo>
                  <a:pt x="100" y="2258"/>
                </a:lnTo>
                <a:lnTo>
                  <a:pt x="126" y="2325"/>
                </a:lnTo>
                <a:lnTo>
                  <a:pt x="154" y="2390"/>
                </a:lnTo>
                <a:lnTo>
                  <a:pt x="185" y="2453"/>
                </a:lnTo>
                <a:lnTo>
                  <a:pt x="219" y="2515"/>
                </a:lnTo>
                <a:lnTo>
                  <a:pt x="254" y="2576"/>
                </a:lnTo>
                <a:lnTo>
                  <a:pt x="293" y="2634"/>
                </a:lnTo>
                <a:lnTo>
                  <a:pt x="334" y="2691"/>
                </a:lnTo>
                <a:lnTo>
                  <a:pt x="377" y="2747"/>
                </a:lnTo>
                <a:lnTo>
                  <a:pt x="422" y="2800"/>
                </a:lnTo>
                <a:lnTo>
                  <a:pt x="469" y="2852"/>
                </a:lnTo>
                <a:lnTo>
                  <a:pt x="519" y="2901"/>
                </a:lnTo>
                <a:lnTo>
                  <a:pt x="570" y="2948"/>
                </a:lnTo>
                <a:lnTo>
                  <a:pt x="623" y="2994"/>
                </a:lnTo>
                <a:lnTo>
                  <a:pt x="679" y="3037"/>
                </a:lnTo>
                <a:lnTo>
                  <a:pt x="736" y="3077"/>
                </a:lnTo>
                <a:lnTo>
                  <a:pt x="795" y="3116"/>
                </a:lnTo>
                <a:lnTo>
                  <a:pt x="855" y="3152"/>
                </a:lnTo>
                <a:lnTo>
                  <a:pt x="917" y="3185"/>
                </a:lnTo>
                <a:lnTo>
                  <a:pt x="981" y="3216"/>
                </a:lnTo>
                <a:lnTo>
                  <a:pt x="1046" y="3244"/>
                </a:lnTo>
                <a:lnTo>
                  <a:pt x="1112" y="3270"/>
                </a:lnTo>
                <a:lnTo>
                  <a:pt x="1180" y="3293"/>
                </a:lnTo>
                <a:lnTo>
                  <a:pt x="1249" y="3313"/>
                </a:lnTo>
                <a:lnTo>
                  <a:pt x="1319" y="3330"/>
                </a:lnTo>
                <a:lnTo>
                  <a:pt x="1390" y="3344"/>
                </a:lnTo>
                <a:lnTo>
                  <a:pt x="1462" y="3355"/>
                </a:lnTo>
                <a:lnTo>
                  <a:pt x="1536" y="3363"/>
                </a:lnTo>
                <a:lnTo>
                  <a:pt x="1610" y="3368"/>
                </a:lnTo>
                <a:lnTo>
                  <a:pt x="1685" y="3370"/>
                </a:lnTo>
                <a:lnTo>
                  <a:pt x="1760" y="3368"/>
                </a:lnTo>
                <a:lnTo>
                  <a:pt x="1834" y="3363"/>
                </a:lnTo>
                <a:lnTo>
                  <a:pt x="1908" y="3355"/>
                </a:lnTo>
                <a:lnTo>
                  <a:pt x="1980" y="3344"/>
                </a:lnTo>
                <a:lnTo>
                  <a:pt x="2051" y="3330"/>
                </a:lnTo>
                <a:lnTo>
                  <a:pt x="2121" y="3313"/>
                </a:lnTo>
                <a:lnTo>
                  <a:pt x="2190" y="3293"/>
                </a:lnTo>
                <a:lnTo>
                  <a:pt x="2258" y="3270"/>
                </a:lnTo>
                <a:lnTo>
                  <a:pt x="2324" y="3244"/>
                </a:lnTo>
                <a:lnTo>
                  <a:pt x="2389" y="3216"/>
                </a:lnTo>
                <a:lnTo>
                  <a:pt x="2453" y="3185"/>
                </a:lnTo>
                <a:lnTo>
                  <a:pt x="2515" y="3152"/>
                </a:lnTo>
                <a:lnTo>
                  <a:pt x="2575" y="3116"/>
                </a:lnTo>
                <a:lnTo>
                  <a:pt x="2634" y="3077"/>
                </a:lnTo>
                <a:lnTo>
                  <a:pt x="2691" y="3037"/>
                </a:lnTo>
                <a:lnTo>
                  <a:pt x="2747" y="2994"/>
                </a:lnTo>
                <a:lnTo>
                  <a:pt x="2800" y="2948"/>
                </a:lnTo>
                <a:lnTo>
                  <a:pt x="2851" y="2901"/>
                </a:lnTo>
                <a:lnTo>
                  <a:pt x="2901" y="2852"/>
                </a:lnTo>
                <a:lnTo>
                  <a:pt x="2948" y="2800"/>
                </a:lnTo>
                <a:lnTo>
                  <a:pt x="2993" y="2747"/>
                </a:lnTo>
                <a:lnTo>
                  <a:pt x="3036" y="2691"/>
                </a:lnTo>
                <a:lnTo>
                  <a:pt x="3077" y="2634"/>
                </a:lnTo>
                <a:lnTo>
                  <a:pt x="3116" y="2576"/>
                </a:lnTo>
                <a:lnTo>
                  <a:pt x="3151" y="2515"/>
                </a:lnTo>
                <a:lnTo>
                  <a:pt x="3185" y="2453"/>
                </a:lnTo>
                <a:lnTo>
                  <a:pt x="3216" y="2390"/>
                </a:lnTo>
                <a:lnTo>
                  <a:pt x="3244" y="2325"/>
                </a:lnTo>
                <a:lnTo>
                  <a:pt x="3270" y="2258"/>
                </a:lnTo>
                <a:lnTo>
                  <a:pt x="3293" y="2190"/>
                </a:lnTo>
                <a:lnTo>
                  <a:pt x="3313" y="2122"/>
                </a:lnTo>
                <a:lnTo>
                  <a:pt x="3330" y="2051"/>
                </a:lnTo>
                <a:lnTo>
                  <a:pt x="3344" y="1980"/>
                </a:lnTo>
                <a:lnTo>
                  <a:pt x="3355" y="1908"/>
                </a:lnTo>
                <a:lnTo>
                  <a:pt x="3363" y="1834"/>
                </a:lnTo>
                <a:lnTo>
                  <a:pt x="3368" y="1760"/>
                </a:lnTo>
                <a:lnTo>
                  <a:pt x="3370" y="1685"/>
                </a:lnTo>
                <a:lnTo>
                  <a:pt x="3368" y="1610"/>
                </a:lnTo>
                <a:lnTo>
                  <a:pt x="3363" y="1536"/>
                </a:lnTo>
                <a:lnTo>
                  <a:pt x="3355" y="1463"/>
                </a:lnTo>
                <a:lnTo>
                  <a:pt x="3344" y="1390"/>
                </a:lnTo>
                <a:lnTo>
                  <a:pt x="3330" y="1319"/>
                </a:lnTo>
                <a:lnTo>
                  <a:pt x="3313" y="1249"/>
                </a:lnTo>
                <a:lnTo>
                  <a:pt x="3293" y="1180"/>
                </a:lnTo>
                <a:lnTo>
                  <a:pt x="3270" y="1112"/>
                </a:lnTo>
                <a:lnTo>
                  <a:pt x="3244" y="1046"/>
                </a:lnTo>
                <a:lnTo>
                  <a:pt x="3216" y="981"/>
                </a:lnTo>
                <a:lnTo>
                  <a:pt x="3185" y="917"/>
                </a:lnTo>
                <a:lnTo>
                  <a:pt x="3151" y="855"/>
                </a:lnTo>
                <a:lnTo>
                  <a:pt x="3116" y="795"/>
                </a:lnTo>
                <a:lnTo>
                  <a:pt x="3077" y="736"/>
                </a:lnTo>
                <a:lnTo>
                  <a:pt x="3036" y="679"/>
                </a:lnTo>
                <a:lnTo>
                  <a:pt x="2993" y="624"/>
                </a:lnTo>
                <a:lnTo>
                  <a:pt x="2948" y="570"/>
                </a:lnTo>
                <a:lnTo>
                  <a:pt x="2901" y="519"/>
                </a:lnTo>
                <a:lnTo>
                  <a:pt x="2851" y="469"/>
                </a:lnTo>
                <a:lnTo>
                  <a:pt x="2800" y="422"/>
                </a:lnTo>
                <a:lnTo>
                  <a:pt x="2747" y="377"/>
                </a:lnTo>
                <a:lnTo>
                  <a:pt x="2691" y="334"/>
                </a:lnTo>
                <a:lnTo>
                  <a:pt x="2634" y="293"/>
                </a:lnTo>
                <a:lnTo>
                  <a:pt x="2575" y="255"/>
                </a:lnTo>
                <a:lnTo>
                  <a:pt x="2515" y="219"/>
                </a:lnTo>
                <a:lnTo>
                  <a:pt x="2453" y="185"/>
                </a:lnTo>
                <a:lnTo>
                  <a:pt x="2389" y="154"/>
                </a:lnTo>
                <a:lnTo>
                  <a:pt x="2324" y="126"/>
                </a:lnTo>
                <a:lnTo>
                  <a:pt x="2258" y="100"/>
                </a:lnTo>
                <a:lnTo>
                  <a:pt x="2190" y="77"/>
                </a:lnTo>
                <a:lnTo>
                  <a:pt x="2121" y="57"/>
                </a:lnTo>
                <a:lnTo>
                  <a:pt x="2051" y="40"/>
                </a:lnTo>
                <a:lnTo>
                  <a:pt x="1980" y="26"/>
                </a:lnTo>
                <a:lnTo>
                  <a:pt x="1908" y="15"/>
                </a:lnTo>
                <a:lnTo>
                  <a:pt x="1834" y="7"/>
                </a:lnTo>
                <a:lnTo>
                  <a:pt x="1760" y="2"/>
                </a:lnTo>
                <a:lnTo>
                  <a:pt x="1685" y="0"/>
                </a:lnTo>
                <a:close/>
              </a:path>
            </a:pathLst>
          </a:custGeom>
          <a:solidFill>
            <a:schemeClr val="tx1">
              <a:lumMod val="85000"/>
            </a:schemeClr>
          </a:solidFill>
          <a:ln>
            <a:noFill/>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7" name="Picture 6" descr="Checkmark">
            <a:extLst>
              <a:ext uri="{FF2B5EF4-FFF2-40B4-BE49-F238E27FC236}">
                <a16:creationId xmlns:a16="http://schemas.microsoft.com/office/drawing/2014/main" id="{24E052A8-FB49-4DC5-9261-C3D90A1B6E5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08669" y="2362200"/>
            <a:ext cx="113411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937DFFF-33DD-45C9-BB27-E462B8CEDFEE}"/>
              </a:ext>
            </a:extLst>
          </p:cNvPr>
          <p:cNvSpPr txBox="1"/>
          <p:nvPr/>
        </p:nvSpPr>
        <p:spPr>
          <a:xfrm>
            <a:off x="6408189" y="1788247"/>
            <a:ext cx="5124756" cy="381642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ea typeface="+mn-ea"/>
                <a:cs typeface="Arial" panose="020B0604020202020204" pitchFamily="34" charset="0"/>
              </a:rPr>
              <a:t>The ISP must include a Remote </a:t>
            </a:r>
            <a:r>
              <a:rPr lang="en-US" sz="2200" dirty="0">
                <a:solidFill>
                  <a:prstClr val="black"/>
                </a:solidFill>
                <a:cs typeface="Arial" panose="020B0604020202020204" pitchFamily="34" charset="0"/>
              </a:rPr>
              <a:t>Support Plan that includes </a:t>
            </a:r>
            <a:r>
              <a:rPr kumimoji="0" lang="en-US" sz="2200" b="0" i="0" u="none" strike="noStrike" kern="1200" cap="none" spc="0" normalizeH="0" baseline="0" noProof="0" dirty="0">
                <a:ln>
                  <a:noFill/>
                </a:ln>
                <a:solidFill>
                  <a:prstClr val="black"/>
                </a:solidFill>
                <a:effectLst/>
                <a:uLnTx/>
                <a:uFillTx/>
                <a:ea typeface="+mn-ea"/>
                <a:cs typeface="Arial" panose="020B0604020202020204" pitchFamily="34" charset="0"/>
              </a:rPr>
              <a:t>a backup plan which specifies who is to be contacted by the monitoring center/base staff to respond to situations requiring onsite intervention.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ea typeface="+mn-ea"/>
                <a:cs typeface="Arial" panose="020B0604020202020204" pitchFamily="34" charset="0"/>
              </a:rPr>
              <a:t>The backup plan includes paid supports.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ea typeface="+mn-ea"/>
                <a:cs typeface="Arial" panose="020B0604020202020204" pitchFamily="34" charset="0"/>
              </a:rPr>
              <a:t>The backup plan must be at least two-person deep.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solidFill>
                  <a:prstClr val="black"/>
                </a:solidFill>
                <a:cs typeface="Arial" panose="020B0604020202020204" pitchFamily="34" charset="0"/>
              </a:rPr>
              <a:t>There will be a transition plan to reduce the level of in-person supports.</a:t>
            </a:r>
            <a:endParaRPr kumimoji="0" lang="en-US" sz="2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pic>
        <p:nvPicPr>
          <p:cNvPr id="9" name="Picture 8">
            <a:extLst>
              <a:ext uri="{FF2B5EF4-FFF2-40B4-BE49-F238E27FC236}">
                <a16:creationId xmlns:a16="http://schemas.microsoft.com/office/drawing/2014/main" id="{3549D76E-1821-42D8-82B2-297B1EC085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5600" y="152400"/>
            <a:ext cx="1591212" cy="1143000"/>
          </a:xfrm>
          <a:prstGeom prst="rect">
            <a:avLst/>
          </a:prstGeom>
        </p:spPr>
      </p:pic>
      <p:sp>
        <p:nvSpPr>
          <p:cNvPr id="4" name="Slide Number Placeholder 3">
            <a:extLst>
              <a:ext uri="{FF2B5EF4-FFF2-40B4-BE49-F238E27FC236}">
                <a16:creationId xmlns:a16="http://schemas.microsoft.com/office/drawing/2014/main" id="{09FA56D0-B63C-4D02-BEF2-5DC47C560B93}"/>
              </a:ext>
            </a:extLst>
          </p:cNvPr>
          <p:cNvSpPr>
            <a:spLocks noGrp="1"/>
          </p:cNvSpPr>
          <p:nvPr>
            <p:ph type="sldNum" sz="quarter" idx="12"/>
          </p:nvPr>
        </p:nvSpPr>
        <p:spPr/>
        <p:txBody>
          <a:bodyPr/>
          <a:lstStyle/>
          <a:p>
            <a:pPr>
              <a:defRPr/>
            </a:pPr>
            <a:fld id="{90A9E658-6C7B-4546-9FE3-35CF73600A22}" type="slidenum">
              <a:rPr lang="en-US" altLang="en-US" smtClean="0">
                <a:solidFill>
                  <a:schemeClr val="bg1"/>
                </a:solidFill>
              </a:rPr>
              <a:pPr>
                <a:defRPr/>
              </a:pPr>
              <a:t>23</a:t>
            </a:fld>
            <a:endParaRPr lang="en-US" altLang="en-US" dirty="0">
              <a:solidFill>
                <a:schemeClr val="bg1"/>
              </a:solidFill>
            </a:endParaRPr>
          </a:p>
        </p:txBody>
      </p:sp>
    </p:spTree>
    <p:extLst>
      <p:ext uri="{BB962C8B-B14F-4D97-AF65-F5344CB8AC3E}">
        <p14:creationId xmlns:p14="http://schemas.microsoft.com/office/powerpoint/2010/main" val="4214253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0902956-2AEB-46E7-B481-B3E29CAE8B2E}"/>
              </a:ext>
            </a:extLst>
          </p:cNvPr>
          <p:cNvSpPr txBox="1"/>
          <p:nvPr/>
        </p:nvSpPr>
        <p:spPr>
          <a:xfrm>
            <a:off x="6096000" y="760476"/>
            <a:ext cx="5501834" cy="5337048"/>
          </a:xfrm>
          <a:prstGeom prst="rect">
            <a:avLst/>
          </a:prstGeom>
        </p:spPr>
        <p:txBody>
          <a:bodyPr vert="horz" lIns="91440" tIns="45720" rIns="91440" bIns="45720" rtlCol="0" anchor="ctr">
            <a:normAutofit/>
          </a:bodyPr>
          <a:lstStyle/>
          <a:p>
            <a:pPr marL="109220" marR="626745">
              <a:lnSpc>
                <a:spcPct val="90000"/>
              </a:lnSpc>
              <a:spcBef>
                <a:spcPts val="970"/>
              </a:spcBef>
              <a:spcAft>
                <a:spcPts val="0"/>
              </a:spcAft>
            </a:pPr>
            <a:endParaRPr lang="en-US" sz="2200" dirty="0">
              <a:solidFill>
                <a:schemeClr val="bg1"/>
              </a:solidFill>
              <a:effectLst/>
            </a:endParaRPr>
          </a:p>
          <a:p>
            <a:pPr marR="0" indent="-228600">
              <a:lnSpc>
                <a:spcPct val="90000"/>
              </a:lnSpc>
              <a:spcBef>
                <a:spcPts val="0"/>
              </a:spcBef>
              <a:spcAft>
                <a:spcPts val="0"/>
              </a:spcAft>
              <a:buFont typeface="Arial" panose="020B0604020202020204" pitchFamily="34" charset="0"/>
              <a:buChar char="•"/>
            </a:pPr>
            <a:endParaRPr lang="en-US" sz="2200" dirty="0">
              <a:solidFill>
                <a:schemeClr val="bg1"/>
              </a:solidFill>
              <a:effectLst/>
            </a:endParaRPr>
          </a:p>
          <a:p>
            <a:pPr marR="0" indent="-228600">
              <a:lnSpc>
                <a:spcPct val="90000"/>
              </a:lnSpc>
              <a:spcBef>
                <a:spcPts val="15"/>
              </a:spcBef>
              <a:spcAft>
                <a:spcPts val="0"/>
              </a:spcAft>
              <a:buFont typeface="Arial" panose="020B0604020202020204" pitchFamily="34" charset="0"/>
              <a:buChar char="•"/>
            </a:pPr>
            <a:endParaRPr lang="en-US" sz="2200" dirty="0">
              <a:solidFill>
                <a:schemeClr val="bg1"/>
              </a:solidFill>
              <a:effectLst/>
            </a:endParaRPr>
          </a:p>
        </p:txBody>
      </p:sp>
      <p:sp>
        <p:nvSpPr>
          <p:cNvPr id="16" name="TextBox 15">
            <a:extLst>
              <a:ext uri="{FF2B5EF4-FFF2-40B4-BE49-F238E27FC236}">
                <a16:creationId xmlns:a16="http://schemas.microsoft.com/office/drawing/2014/main" id="{4EF46472-B50F-4E5D-BAD5-9F216CD707F2}"/>
              </a:ext>
            </a:extLst>
          </p:cNvPr>
          <p:cNvSpPr txBox="1"/>
          <p:nvPr/>
        </p:nvSpPr>
        <p:spPr>
          <a:xfrm>
            <a:off x="969821" y="2463521"/>
            <a:ext cx="2719184"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rPr>
              <a:t>Remote Support Systems</a:t>
            </a:r>
          </a:p>
        </p:txBody>
      </p:sp>
      <p:sp>
        <p:nvSpPr>
          <p:cNvPr id="6" name="Freeform 95">
            <a:extLst>
              <a:ext uri="{FF2B5EF4-FFF2-40B4-BE49-F238E27FC236}">
                <a16:creationId xmlns:a16="http://schemas.microsoft.com/office/drawing/2014/main" id="{40E45939-3A78-4C3A-9F2B-9A3A87017D30}"/>
              </a:ext>
            </a:extLst>
          </p:cNvPr>
          <p:cNvSpPr>
            <a:spLocks/>
          </p:cNvSpPr>
          <p:nvPr/>
        </p:nvSpPr>
        <p:spPr bwMode="auto">
          <a:xfrm>
            <a:off x="3978622" y="1993710"/>
            <a:ext cx="2139950" cy="2139950"/>
          </a:xfrm>
          <a:custGeom>
            <a:avLst/>
            <a:gdLst>
              <a:gd name="T0" fmla="+- 0 15577 14041"/>
              <a:gd name="T1" fmla="*/ T0 w 3370"/>
              <a:gd name="T2" fmla="+- 0 3723 3716"/>
              <a:gd name="T3" fmla="*/ 3723 h 3370"/>
              <a:gd name="T4" fmla="+- 0 15360 14041"/>
              <a:gd name="T5" fmla="*/ T4 w 3370"/>
              <a:gd name="T6" fmla="+- 0 3756 3716"/>
              <a:gd name="T7" fmla="*/ 3756 h 3370"/>
              <a:gd name="T8" fmla="+- 0 15153 14041"/>
              <a:gd name="T9" fmla="*/ T8 w 3370"/>
              <a:gd name="T10" fmla="+- 0 3816 3716"/>
              <a:gd name="T11" fmla="*/ 3816 h 3370"/>
              <a:gd name="T12" fmla="+- 0 14958 14041"/>
              <a:gd name="T13" fmla="*/ T12 w 3370"/>
              <a:gd name="T14" fmla="+- 0 3901 3716"/>
              <a:gd name="T15" fmla="*/ 3901 h 3370"/>
              <a:gd name="T16" fmla="+- 0 14777 14041"/>
              <a:gd name="T17" fmla="*/ T16 w 3370"/>
              <a:gd name="T18" fmla="+- 0 4009 3716"/>
              <a:gd name="T19" fmla="*/ 4009 h 3370"/>
              <a:gd name="T20" fmla="+- 0 14611 14041"/>
              <a:gd name="T21" fmla="*/ T20 w 3370"/>
              <a:gd name="T22" fmla="+- 0 4138 3716"/>
              <a:gd name="T23" fmla="*/ 4138 h 3370"/>
              <a:gd name="T24" fmla="+- 0 14463 14041"/>
              <a:gd name="T25" fmla="*/ T24 w 3370"/>
              <a:gd name="T26" fmla="+- 0 4286 3716"/>
              <a:gd name="T27" fmla="*/ 4286 h 3370"/>
              <a:gd name="T28" fmla="+- 0 14334 14041"/>
              <a:gd name="T29" fmla="*/ T28 w 3370"/>
              <a:gd name="T30" fmla="+- 0 4452 3716"/>
              <a:gd name="T31" fmla="*/ 4452 h 3370"/>
              <a:gd name="T32" fmla="+- 0 14226 14041"/>
              <a:gd name="T33" fmla="*/ T32 w 3370"/>
              <a:gd name="T34" fmla="+- 0 4633 3716"/>
              <a:gd name="T35" fmla="*/ 4633 h 3370"/>
              <a:gd name="T36" fmla="+- 0 14141 14041"/>
              <a:gd name="T37" fmla="*/ T36 w 3370"/>
              <a:gd name="T38" fmla="+- 0 4828 3716"/>
              <a:gd name="T39" fmla="*/ 4828 h 3370"/>
              <a:gd name="T40" fmla="+- 0 14081 14041"/>
              <a:gd name="T41" fmla="*/ T40 w 3370"/>
              <a:gd name="T42" fmla="+- 0 5035 3716"/>
              <a:gd name="T43" fmla="*/ 5035 h 3370"/>
              <a:gd name="T44" fmla="+- 0 14048 14041"/>
              <a:gd name="T45" fmla="*/ T44 w 3370"/>
              <a:gd name="T46" fmla="+- 0 5252 3716"/>
              <a:gd name="T47" fmla="*/ 5252 h 3370"/>
              <a:gd name="T48" fmla="+- 0 14043 14041"/>
              <a:gd name="T49" fmla="*/ T48 w 3370"/>
              <a:gd name="T50" fmla="+- 0 5476 3716"/>
              <a:gd name="T51" fmla="*/ 5476 h 3370"/>
              <a:gd name="T52" fmla="+- 0 14067 14041"/>
              <a:gd name="T53" fmla="*/ T52 w 3370"/>
              <a:gd name="T54" fmla="+- 0 5696 3716"/>
              <a:gd name="T55" fmla="*/ 5696 h 3370"/>
              <a:gd name="T56" fmla="+- 0 14118 14041"/>
              <a:gd name="T57" fmla="*/ T56 w 3370"/>
              <a:gd name="T58" fmla="+- 0 5906 3716"/>
              <a:gd name="T59" fmla="*/ 5906 h 3370"/>
              <a:gd name="T60" fmla="+- 0 14195 14041"/>
              <a:gd name="T61" fmla="*/ T60 w 3370"/>
              <a:gd name="T62" fmla="+- 0 6106 3716"/>
              <a:gd name="T63" fmla="*/ 6106 h 3370"/>
              <a:gd name="T64" fmla="+- 0 14295 14041"/>
              <a:gd name="T65" fmla="*/ T64 w 3370"/>
              <a:gd name="T66" fmla="+- 0 6292 3716"/>
              <a:gd name="T67" fmla="*/ 6292 h 3370"/>
              <a:gd name="T68" fmla="+- 0 14418 14041"/>
              <a:gd name="T69" fmla="*/ T68 w 3370"/>
              <a:gd name="T70" fmla="+- 0 6463 3716"/>
              <a:gd name="T71" fmla="*/ 6463 h 3370"/>
              <a:gd name="T72" fmla="+- 0 14560 14041"/>
              <a:gd name="T73" fmla="*/ T72 w 3370"/>
              <a:gd name="T74" fmla="+- 0 6617 3716"/>
              <a:gd name="T75" fmla="*/ 6617 h 3370"/>
              <a:gd name="T76" fmla="+- 0 14720 14041"/>
              <a:gd name="T77" fmla="*/ T76 w 3370"/>
              <a:gd name="T78" fmla="+- 0 6753 3716"/>
              <a:gd name="T79" fmla="*/ 6753 h 3370"/>
              <a:gd name="T80" fmla="+- 0 14896 14041"/>
              <a:gd name="T81" fmla="*/ T80 w 3370"/>
              <a:gd name="T82" fmla="+- 0 6868 3716"/>
              <a:gd name="T83" fmla="*/ 6868 h 3370"/>
              <a:gd name="T84" fmla="+- 0 15087 14041"/>
              <a:gd name="T85" fmla="*/ T84 w 3370"/>
              <a:gd name="T86" fmla="+- 0 6960 3716"/>
              <a:gd name="T87" fmla="*/ 6960 h 3370"/>
              <a:gd name="T88" fmla="+- 0 15290 14041"/>
              <a:gd name="T89" fmla="*/ T88 w 3370"/>
              <a:gd name="T90" fmla="+- 0 7029 3716"/>
              <a:gd name="T91" fmla="*/ 7029 h 3370"/>
              <a:gd name="T92" fmla="+- 0 15503 14041"/>
              <a:gd name="T93" fmla="*/ T92 w 3370"/>
              <a:gd name="T94" fmla="+- 0 7071 3716"/>
              <a:gd name="T95" fmla="*/ 7071 h 3370"/>
              <a:gd name="T96" fmla="+- 0 15726 14041"/>
              <a:gd name="T97" fmla="*/ T96 w 3370"/>
              <a:gd name="T98" fmla="+- 0 7086 3716"/>
              <a:gd name="T99" fmla="*/ 7086 h 3370"/>
              <a:gd name="T100" fmla="+- 0 15949 14041"/>
              <a:gd name="T101" fmla="*/ T100 w 3370"/>
              <a:gd name="T102" fmla="+- 0 7071 3716"/>
              <a:gd name="T103" fmla="*/ 7071 h 3370"/>
              <a:gd name="T104" fmla="+- 0 16162 14041"/>
              <a:gd name="T105" fmla="*/ T104 w 3370"/>
              <a:gd name="T106" fmla="+- 0 7029 3716"/>
              <a:gd name="T107" fmla="*/ 7029 h 3370"/>
              <a:gd name="T108" fmla="+- 0 16365 14041"/>
              <a:gd name="T109" fmla="*/ T108 w 3370"/>
              <a:gd name="T110" fmla="+- 0 6960 3716"/>
              <a:gd name="T111" fmla="*/ 6960 h 3370"/>
              <a:gd name="T112" fmla="+- 0 16556 14041"/>
              <a:gd name="T113" fmla="*/ T112 w 3370"/>
              <a:gd name="T114" fmla="+- 0 6868 3716"/>
              <a:gd name="T115" fmla="*/ 6868 h 3370"/>
              <a:gd name="T116" fmla="+- 0 16732 14041"/>
              <a:gd name="T117" fmla="*/ T116 w 3370"/>
              <a:gd name="T118" fmla="+- 0 6753 3716"/>
              <a:gd name="T119" fmla="*/ 6753 h 3370"/>
              <a:gd name="T120" fmla="+- 0 16892 14041"/>
              <a:gd name="T121" fmla="*/ T120 w 3370"/>
              <a:gd name="T122" fmla="+- 0 6617 3716"/>
              <a:gd name="T123" fmla="*/ 6617 h 3370"/>
              <a:gd name="T124" fmla="+- 0 17034 14041"/>
              <a:gd name="T125" fmla="*/ T124 w 3370"/>
              <a:gd name="T126" fmla="+- 0 6463 3716"/>
              <a:gd name="T127" fmla="*/ 6463 h 3370"/>
              <a:gd name="T128" fmla="+- 0 17157 14041"/>
              <a:gd name="T129" fmla="*/ T128 w 3370"/>
              <a:gd name="T130" fmla="+- 0 6292 3716"/>
              <a:gd name="T131" fmla="*/ 6292 h 3370"/>
              <a:gd name="T132" fmla="+- 0 17257 14041"/>
              <a:gd name="T133" fmla="*/ T132 w 3370"/>
              <a:gd name="T134" fmla="+- 0 6106 3716"/>
              <a:gd name="T135" fmla="*/ 6106 h 3370"/>
              <a:gd name="T136" fmla="+- 0 17334 14041"/>
              <a:gd name="T137" fmla="*/ T136 w 3370"/>
              <a:gd name="T138" fmla="+- 0 5906 3716"/>
              <a:gd name="T139" fmla="*/ 5906 h 3370"/>
              <a:gd name="T140" fmla="+- 0 17385 14041"/>
              <a:gd name="T141" fmla="*/ T140 w 3370"/>
              <a:gd name="T142" fmla="+- 0 5696 3716"/>
              <a:gd name="T143" fmla="*/ 5696 h 3370"/>
              <a:gd name="T144" fmla="+- 0 17409 14041"/>
              <a:gd name="T145" fmla="*/ T144 w 3370"/>
              <a:gd name="T146" fmla="+- 0 5476 3716"/>
              <a:gd name="T147" fmla="*/ 5476 h 3370"/>
              <a:gd name="T148" fmla="+- 0 17404 14041"/>
              <a:gd name="T149" fmla="*/ T148 w 3370"/>
              <a:gd name="T150" fmla="+- 0 5252 3716"/>
              <a:gd name="T151" fmla="*/ 5252 h 3370"/>
              <a:gd name="T152" fmla="+- 0 17371 14041"/>
              <a:gd name="T153" fmla="*/ T152 w 3370"/>
              <a:gd name="T154" fmla="+- 0 5035 3716"/>
              <a:gd name="T155" fmla="*/ 5035 h 3370"/>
              <a:gd name="T156" fmla="+- 0 17311 14041"/>
              <a:gd name="T157" fmla="*/ T156 w 3370"/>
              <a:gd name="T158" fmla="+- 0 4828 3716"/>
              <a:gd name="T159" fmla="*/ 4828 h 3370"/>
              <a:gd name="T160" fmla="+- 0 17226 14041"/>
              <a:gd name="T161" fmla="*/ T160 w 3370"/>
              <a:gd name="T162" fmla="+- 0 4633 3716"/>
              <a:gd name="T163" fmla="*/ 4633 h 3370"/>
              <a:gd name="T164" fmla="+- 0 17118 14041"/>
              <a:gd name="T165" fmla="*/ T164 w 3370"/>
              <a:gd name="T166" fmla="+- 0 4452 3716"/>
              <a:gd name="T167" fmla="*/ 4452 h 3370"/>
              <a:gd name="T168" fmla="+- 0 16989 14041"/>
              <a:gd name="T169" fmla="*/ T168 w 3370"/>
              <a:gd name="T170" fmla="+- 0 4286 3716"/>
              <a:gd name="T171" fmla="*/ 4286 h 3370"/>
              <a:gd name="T172" fmla="+- 0 16841 14041"/>
              <a:gd name="T173" fmla="*/ T172 w 3370"/>
              <a:gd name="T174" fmla="+- 0 4138 3716"/>
              <a:gd name="T175" fmla="*/ 4138 h 3370"/>
              <a:gd name="T176" fmla="+- 0 16675 14041"/>
              <a:gd name="T177" fmla="*/ T176 w 3370"/>
              <a:gd name="T178" fmla="+- 0 4009 3716"/>
              <a:gd name="T179" fmla="*/ 4009 h 3370"/>
              <a:gd name="T180" fmla="+- 0 16494 14041"/>
              <a:gd name="T181" fmla="*/ T180 w 3370"/>
              <a:gd name="T182" fmla="+- 0 3901 3716"/>
              <a:gd name="T183" fmla="*/ 3901 h 3370"/>
              <a:gd name="T184" fmla="+- 0 16299 14041"/>
              <a:gd name="T185" fmla="*/ T184 w 3370"/>
              <a:gd name="T186" fmla="+- 0 3816 3716"/>
              <a:gd name="T187" fmla="*/ 3816 h 3370"/>
              <a:gd name="T188" fmla="+- 0 16092 14041"/>
              <a:gd name="T189" fmla="*/ T188 w 3370"/>
              <a:gd name="T190" fmla="+- 0 3756 3716"/>
              <a:gd name="T191" fmla="*/ 3756 h 3370"/>
              <a:gd name="T192" fmla="+- 0 15875 14041"/>
              <a:gd name="T193" fmla="*/ T192 w 3370"/>
              <a:gd name="T194" fmla="+- 0 3723 3716"/>
              <a:gd name="T195" fmla="*/ 3723 h 33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3370" h="3370">
                <a:moveTo>
                  <a:pt x="1685" y="0"/>
                </a:moveTo>
                <a:lnTo>
                  <a:pt x="1610" y="2"/>
                </a:lnTo>
                <a:lnTo>
                  <a:pt x="1536" y="7"/>
                </a:lnTo>
                <a:lnTo>
                  <a:pt x="1462" y="15"/>
                </a:lnTo>
                <a:lnTo>
                  <a:pt x="1390" y="26"/>
                </a:lnTo>
                <a:lnTo>
                  <a:pt x="1319" y="40"/>
                </a:lnTo>
                <a:lnTo>
                  <a:pt x="1249" y="57"/>
                </a:lnTo>
                <a:lnTo>
                  <a:pt x="1180" y="77"/>
                </a:lnTo>
                <a:lnTo>
                  <a:pt x="1112" y="100"/>
                </a:lnTo>
                <a:lnTo>
                  <a:pt x="1046" y="126"/>
                </a:lnTo>
                <a:lnTo>
                  <a:pt x="981" y="154"/>
                </a:lnTo>
                <a:lnTo>
                  <a:pt x="917" y="185"/>
                </a:lnTo>
                <a:lnTo>
                  <a:pt x="855" y="219"/>
                </a:lnTo>
                <a:lnTo>
                  <a:pt x="795" y="255"/>
                </a:lnTo>
                <a:lnTo>
                  <a:pt x="736" y="293"/>
                </a:lnTo>
                <a:lnTo>
                  <a:pt x="679" y="334"/>
                </a:lnTo>
                <a:lnTo>
                  <a:pt x="623" y="377"/>
                </a:lnTo>
                <a:lnTo>
                  <a:pt x="570" y="422"/>
                </a:lnTo>
                <a:lnTo>
                  <a:pt x="519" y="469"/>
                </a:lnTo>
                <a:lnTo>
                  <a:pt x="469" y="519"/>
                </a:lnTo>
                <a:lnTo>
                  <a:pt x="422" y="570"/>
                </a:lnTo>
                <a:lnTo>
                  <a:pt x="377" y="624"/>
                </a:lnTo>
                <a:lnTo>
                  <a:pt x="334" y="679"/>
                </a:lnTo>
                <a:lnTo>
                  <a:pt x="293" y="736"/>
                </a:lnTo>
                <a:lnTo>
                  <a:pt x="254" y="795"/>
                </a:lnTo>
                <a:lnTo>
                  <a:pt x="219" y="855"/>
                </a:lnTo>
                <a:lnTo>
                  <a:pt x="185" y="917"/>
                </a:lnTo>
                <a:lnTo>
                  <a:pt x="154" y="981"/>
                </a:lnTo>
                <a:lnTo>
                  <a:pt x="126" y="1046"/>
                </a:lnTo>
                <a:lnTo>
                  <a:pt x="100" y="1112"/>
                </a:lnTo>
                <a:lnTo>
                  <a:pt x="77" y="1180"/>
                </a:lnTo>
                <a:lnTo>
                  <a:pt x="57" y="1249"/>
                </a:lnTo>
                <a:lnTo>
                  <a:pt x="40" y="1319"/>
                </a:lnTo>
                <a:lnTo>
                  <a:pt x="26" y="1390"/>
                </a:lnTo>
                <a:lnTo>
                  <a:pt x="15" y="1463"/>
                </a:lnTo>
                <a:lnTo>
                  <a:pt x="7" y="1536"/>
                </a:lnTo>
                <a:lnTo>
                  <a:pt x="2" y="1610"/>
                </a:lnTo>
                <a:lnTo>
                  <a:pt x="0" y="1685"/>
                </a:lnTo>
                <a:lnTo>
                  <a:pt x="2" y="1760"/>
                </a:lnTo>
                <a:lnTo>
                  <a:pt x="7" y="1834"/>
                </a:lnTo>
                <a:lnTo>
                  <a:pt x="15" y="1908"/>
                </a:lnTo>
                <a:lnTo>
                  <a:pt x="26" y="1980"/>
                </a:lnTo>
                <a:lnTo>
                  <a:pt x="40" y="2051"/>
                </a:lnTo>
                <a:lnTo>
                  <a:pt x="57" y="2122"/>
                </a:lnTo>
                <a:lnTo>
                  <a:pt x="77" y="2190"/>
                </a:lnTo>
                <a:lnTo>
                  <a:pt x="100" y="2258"/>
                </a:lnTo>
                <a:lnTo>
                  <a:pt x="126" y="2325"/>
                </a:lnTo>
                <a:lnTo>
                  <a:pt x="154" y="2390"/>
                </a:lnTo>
                <a:lnTo>
                  <a:pt x="185" y="2453"/>
                </a:lnTo>
                <a:lnTo>
                  <a:pt x="219" y="2515"/>
                </a:lnTo>
                <a:lnTo>
                  <a:pt x="254" y="2576"/>
                </a:lnTo>
                <a:lnTo>
                  <a:pt x="293" y="2634"/>
                </a:lnTo>
                <a:lnTo>
                  <a:pt x="334" y="2691"/>
                </a:lnTo>
                <a:lnTo>
                  <a:pt x="377" y="2747"/>
                </a:lnTo>
                <a:lnTo>
                  <a:pt x="422" y="2800"/>
                </a:lnTo>
                <a:lnTo>
                  <a:pt x="469" y="2852"/>
                </a:lnTo>
                <a:lnTo>
                  <a:pt x="519" y="2901"/>
                </a:lnTo>
                <a:lnTo>
                  <a:pt x="570" y="2948"/>
                </a:lnTo>
                <a:lnTo>
                  <a:pt x="623" y="2994"/>
                </a:lnTo>
                <a:lnTo>
                  <a:pt x="679" y="3037"/>
                </a:lnTo>
                <a:lnTo>
                  <a:pt x="736" y="3077"/>
                </a:lnTo>
                <a:lnTo>
                  <a:pt x="795" y="3116"/>
                </a:lnTo>
                <a:lnTo>
                  <a:pt x="855" y="3152"/>
                </a:lnTo>
                <a:lnTo>
                  <a:pt x="917" y="3185"/>
                </a:lnTo>
                <a:lnTo>
                  <a:pt x="981" y="3216"/>
                </a:lnTo>
                <a:lnTo>
                  <a:pt x="1046" y="3244"/>
                </a:lnTo>
                <a:lnTo>
                  <a:pt x="1112" y="3270"/>
                </a:lnTo>
                <a:lnTo>
                  <a:pt x="1180" y="3293"/>
                </a:lnTo>
                <a:lnTo>
                  <a:pt x="1249" y="3313"/>
                </a:lnTo>
                <a:lnTo>
                  <a:pt x="1319" y="3330"/>
                </a:lnTo>
                <a:lnTo>
                  <a:pt x="1390" y="3344"/>
                </a:lnTo>
                <a:lnTo>
                  <a:pt x="1462" y="3355"/>
                </a:lnTo>
                <a:lnTo>
                  <a:pt x="1536" y="3363"/>
                </a:lnTo>
                <a:lnTo>
                  <a:pt x="1610" y="3368"/>
                </a:lnTo>
                <a:lnTo>
                  <a:pt x="1685" y="3370"/>
                </a:lnTo>
                <a:lnTo>
                  <a:pt x="1760" y="3368"/>
                </a:lnTo>
                <a:lnTo>
                  <a:pt x="1834" y="3363"/>
                </a:lnTo>
                <a:lnTo>
                  <a:pt x="1908" y="3355"/>
                </a:lnTo>
                <a:lnTo>
                  <a:pt x="1980" y="3344"/>
                </a:lnTo>
                <a:lnTo>
                  <a:pt x="2051" y="3330"/>
                </a:lnTo>
                <a:lnTo>
                  <a:pt x="2121" y="3313"/>
                </a:lnTo>
                <a:lnTo>
                  <a:pt x="2190" y="3293"/>
                </a:lnTo>
                <a:lnTo>
                  <a:pt x="2258" y="3270"/>
                </a:lnTo>
                <a:lnTo>
                  <a:pt x="2324" y="3244"/>
                </a:lnTo>
                <a:lnTo>
                  <a:pt x="2389" y="3216"/>
                </a:lnTo>
                <a:lnTo>
                  <a:pt x="2453" y="3185"/>
                </a:lnTo>
                <a:lnTo>
                  <a:pt x="2515" y="3152"/>
                </a:lnTo>
                <a:lnTo>
                  <a:pt x="2575" y="3116"/>
                </a:lnTo>
                <a:lnTo>
                  <a:pt x="2634" y="3077"/>
                </a:lnTo>
                <a:lnTo>
                  <a:pt x="2691" y="3037"/>
                </a:lnTo>
                <a:lnTo>
                  <a:pt x="2747" y="2994"/>
                </a:lnTo>
                <a:lnTo>
                  <a:pt x="2800" y="2948"/>
                </a:lnTo>
                <a:lnTo>
                  <a:pt x="2851" y="2901"/>
                </a:lnTo>
                <a:lnTo>
                  <a:pt x="2901" y="2852"/>
                </a:lnTo>
                <a:lnTo>
                  <a:pt x="2948" y="2800"/>
                </a:lnTo>
                <a:lnTo>
                  <a:pt x="2993" y="2747"/>
                </a:lnTo>
                <a:lnTo>
                  <a:pt x="3036" y="2691"/>
                </a:lnTo>
                <a:lnTo>
                  <a:pt x="3077" y="2634"/>
                </a:lnTo>
                <a:lnTo>
                  <a:pt x="3116" y="2576"/>
                </a:lnTo>
                <a:lnTo>
                  <a:pt x="3151" y="2515"/>
                </a:lnTo>
                <a:lnTo>
                  <a:pt x="3185" y="2453"/>
                </a:lnTo>
                <a:lnTo>
                  <a:pt x="3216" y="2390"/>
                </a:lnTo>
                <a:lnTo>
                  <a:pt x="3244" y="2325"/>
                </a:lnTo>
                <a:lnTo>
                  <a:pt x="3270" y="2258"/>
                </a:lnTo>
                <a:lnTo>
                  <a:pt x="3293" y="2190"/>
                </a:lnTo>
                <a:lnTo>
                  <a:pt x="3313" y="2122"/>
                </a:lnTo>
                <a:lnTo>
                  <a:pt x="3330" y="2051"/>
                </a:lnTo>
                <a:lnTo>
                  <a:pt x="3344" y="1980"/>
                </a:lnTo>
                <a:lnTo>
                  <a:pt x="3355" y="1908"/>
                </a:lnTo>
                <a:lnTo>
                  <a:pt x="3363" y="1834"/>
                </a:lnTo>
                <a:lnTo>
                  <a:pt x="3368" y="1760"/>
                </a:lnTo>
                <a:lnTo>
                  <a:pt x="3370" y="1685"/>
                </a:lnTo>
                <a:lnTo>
                  <a:pt x="3368" y="1610"/>
                </a:lnTo>
                <a:lnTo>
                  <a:pt x="3363" y="1536"/>
                </a:lnTo>
                <a:lnTo>
                  <a:pt x="3355" y="1463"/>
                </a:lnTo>
                <a:lnTo>
                  <a:pt x="3344" y="1390"/>
                </a:lnTo>
                <a:lnTo>
                  <a:pt x="3330" y="1319"/>
                </a:lnTo>
                <a:lnTo>
                  <a:pt x="3313" y="1249"/>
                </a:lnTo>
                <a:lnTo>
                  <a:pt x="3293" y="1180"/>
                </a:lnTo>
                <a:lnTo>
                  <a:pt x="3270" y="1112"/>
                </a:lnTo>
                <a:lnTo>
                  <a:pt x="3244" y="1046"/>
                </a:lnTo>
                <a:lnTo>
                  <a:pt x="3216" y="981"/>
                </a:lnTo>
                <a:lnTo>
                  <a:pt x="3185" y="917"/>
                </a:lnTo>
                <a:lnTo>
                  <a:pt x="3151" y="855"/>
                </a:lnTo>
                <a:lnTo>
                  <a:pt x="3116" y="795"/>
                </a:lnTo>
                <a:lnTo>
                  <a:pt x="3077" y="736"/>
                </a:lnTo>
                <a:lnTo>
                  <a:pt x="3036" y="679"/>
                </a:lnTo>
                <a:lnTo>
                  <a:pt x="2993" y="624"/>
                </a:lnTo>
                <a:lnTo>
                  <a:pt x="2948" y="570"/>
                </a:lnTo>
                <a:lnTo>
                  <a:pt x="2901" y="519"/>
                </a:lnTo>
                <a:lnTo>
                  <a:pt x="2851" y="469"/>
                </a:lnTo>
                <a:lnTo>
                  <a:pt x="2800" y="422"/>
                </a:lnTo>
                <a:lnTo>
                  <a:pt x="2747" y="377"/>
                </a:lnTo>
                <a:lnTo>
                  <a:pt x="2691" y="334"/>
                </a:lnTo>
                <a:lnTo>
                  <a:pt x="2634" y="293"/>
                </a:lnTo>
                <a:lnTo>
                  <a:pt x="2575" y="255"/>
                </a:lnTo>
                <a:lnTo>
                  <a:pt x="2515" y="219"/>
                </a:lnTo>
                <a:lnTo>
                  <a:pt x="2453" y="185"/>
                </a:lnTo>
                <a:lnTo>
                  <a:pt x="2389" y="154"/>
                </a:lnTo>
                <a:lnTo>
                  <a:pt x="2324" y="126"/>
                </a:lnTo>
                <a:lnTo>
                  <a:pt x="2258" y="100"/>
                </a:lnTo>
                <a:lnTo>
                  <a:pt x="2190" y="77"/>
                </a:lnTo>
                <a:lnTo>
                  <a:pt x="2121" y="57"/>
                </a:lnTo>
                <a:lnTo>
                  <a:pt x="2051" y="40"/>
                </a:lnTo>
                <a:lnTo>
                  <a:pt x="1980" y="26"/>
                </a:lnTo>
                <a:lnTo>
                  <a:pt x="1908" y="15"/>
                </a:lnTo>
                <a:lnTo>
                  <a:pt x="1834" y="7"/>
                </a:lnTo>
                <a:lnTo>
                  <a:pt x="1760" y="2"/>
                </a:lnTo>
                <a:lnTo>
                  <a:pt x="1685" y="0"/>
                </a:lnTo>
                <a:close/>
              </a:path>
            </a:pathLst>
          </a:custGeom>
          <a:solidFill>
            <a:schemeClr val="tx1">
              <a:lumMod val="85000"/>
            </a:schemeClr>
          </a:solidFill>
          <a:ln>
            <a:noFill/>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TextBox 2">
            <a:extLst>
              <a:ext uri="{FF2B5EF4-FFF2-40B4-BE49-F238E27FC236}">
                <a16:creationId xmlns:a16="http://schemas.microsoft.com/office/drawing/2014/main" id="{4937DFFF-33DD-45C9-BB27-E462B8CEDFEE}"/>
              </a:ext>
            </a:extLst>
          </p:cNvPr>
          <p:cNvSpPr txBox="1"/>
          <p:nvPr/>
        </p:nvSpPr>
        <p:spPr>
          <a:xfrm>
            <a:off x="6636097" y="1618970"/>
            <a:ext cx="5044634" cy="4154984"/>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200" b="1" i="0" u="none" strike="noStrike" kern="1200" cap="none" spc="0" normalizeH="0" baseline="0" noProof="0" dirty="0">
                <a:ln>
                  <a:noFill/>
                </a:ln>
                <a:solidFill>
                  <a:prstClr val="black"/>
                </a:solidFill>
                <a:effectLst/>
                <a:uLnTx/>
                <a:uFillTx/>
                <a:ea typeface="+mn-ea"/>
                <a:cs typeface="Arial" panose="020B0604020202020204" pitchFamily="34" charset="0"/>
              </a:rPr>
              <a:t>Remote Supports can be </a:t>
            </a:r>
            <a:r>
              <a:rPr lang="en-US" sz="2200" b="1" dirty="0">
                <a:solidFill>
                  <a:prstClr val="black"/>
                </a:solidFill>
                <a:cs typeface="Arial" panose="020B0604020202020204" pitchFamily="34" charset="0"/>
              </a:rPr>
              <a:t>u</a:t>
            </a:r>
            <a:r>
              <a:rPr kumimoji="0" lang="en-US" sz="2200" b="1" i="0" u="none" strike="noStrike" kern="1200" cap="none" spc="0" normalizeH="0" baseline="0" noProof="0" dirty="0">
                <a:ln>
                  <a:noFill/>
                </a:ln>
                <a:solidFill>
                  <a:prstClr val="black"/>
                </a:solidFill>
                <a:effectLst/>
                <a:uLnTx/>
                <a:uFillTx/>
                <a:ea typeface="+mn-ea"/>
                <a:cs typeface="Arial" panose="020B0604020202020204" pitchFamily="34" charset="0"/>
              </a:rPr>
              <a:t>sed: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ea typeface="+mn-ea"/>
                <a:cs typeface="Arial" panose="020B0604020202020204" pitchFamily="34" charset="0"/>
              </a:rPr>
              <a:t>In conjunction with Individual Home </a:t>
            </a:r>
            <a:r>
              <a:rPr lang="en-US" sz="2200" dirty="0">
                <a:solidFill>
                  <a:prstClr val="black"/>
                </a:solidFill>
                <a:cs typeface="Arial" panose="020B0604020202020204" pitchFamily="34" charset="0"/>
              </a:rPr>
              <a:t>Supports </a:t>
            </a:r>
            <a:r>
              <a:rPr kumimoji="0" lang="en-US" sz="2200" b="0" i="0" u="none" strike="noStrike" kern="1200" cap="none" spc="0" normalizeH="0" baseline="0" noProof="0" dirty="0">
                <a:ln>
                  <a:noFill/>
                </a:ln>
                <a:solidFill>
                  <a:prstClr val="black"/>
                </a:solidFill>
                <a:effectLst/>
                <a:uLnTx/>
                <a:uFillTx/>
                <a:ea typeface="+mn-ea"/>
                <a:cs typeface="Arial" panose="020B0604020202020204" pitchFamily="34" charset="0"/>
              </a:rPr>
              <a:t>or other services, such as Personal Care Assistance or Self-Directed Services and Family Support.</a:t>
            </a:r>
          </a:p>
          <a:p>
            <a:pPr marR="0" lvl="0" algn="l" defTabSz="914400" rtl="0" eaLnBrk="1" fontAlgn="auto" latinLnBrk="0" hangingPunct="1">
              <a:lnSpc>
                <a:spcPct val="100000"/>
              </a:lnSpc>
              <a:spcBef>
                <a:spcPts val="0"/>
              </a:spcBef>
              <a:spcAft>
                <a:spcPts val="0"/>
              </a:spcAft>
              <a:buClrTx/>
              <a:buSzTx/>
              <a:tabLst/>
              <a:defRPr/>
            </a:pPr>
            <a:endParaRPr kumimoji="0" lang="en-US" sz="22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ea typeface="+mn-ea"/>
                <a:cs typeface="Arial" panose="020B0604020202020204" pitchFamily="34" charset="0"/>
              </a:rPr>
              <a:t>To decrease the need to have staff physically present.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ea typeface="+mn-ea"/>
                <a:cs typeface="Arial" panose="020B0604020202020204" pitchFamily="34" charset="0"/>
              </a:rPr>
              <a:t>In individuals' own homes or family homes. </a:t>
            </a:r>
            <a:endParaRPr kumimoji="0" lang="en-US" sz="2200" b="0" i="0" u="none" strike="noStrike" kern="1200" cap="none" spc="0" normalizeH="0" baseline="0" noProof="0" dirty="0">
              <a:ln>
                <a:noFill/>
              </a:ln>
              <a:solidFill>
                <a:prstClr val="black"/>
              </a:solidFill>
              <a:effectLst/>
              <a:highlight>
                <a:srgbClr val="FFFF00"/>
              </a:highlight>
              <a:uLnTx/>
              <a:uFillTx/>
              <a:ea typeface="+mn-ea"/>
              <a:cs typeface="Arial" panose="020B0604020202020204" pitchFamily="34" charset="0"/>
            </a:endParaRPr>
          </a:p>
        </p:txBody>
      </p:sp>
      <p:pic>
        <p:nvPicPr>
          <p:cNvPr id="9" name="Picture 8" descr="Group">
            <a:extLst>
              <a:ext uri="{FF2B5EF4-FFF2-40B4-BE49-F238E27FC236}">
                <a16:creationId xmlns:a16="http://schemas.microsoft.com/office/drawing/2014/main" id="{9B8BB78B-B665-4EE4-89C0-78614330958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477097" y="2475781"/>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FCA1B954-05D8-47BC-A854-C70F9E9745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5600" y="152400"/>
            <a:ext cx="1591212" cy="1143000"/>
          </a:xfrm>
          <a:prstGeom prst="rect">
            <a:avLst/>
          </a:prstGeom>
        </p:spPr>
      </p:pic>
      <p:sp>
        <p:nvSpPr>
          <p:cNvPr id="4" name="Slide Number Placeholder 3">
            <a:extLst>
              <a:ext uri="{FF2B5EF4-FFF2-40B4-BE49-F238E27FC236}">
                <a16:creationId xmlns:a16="http://schemas.microsoft.com/office/drawing/2014/main" id="{F88EEF79-D113-47CA-9848-4854F469CF3C}"/>
              </a:ext>
            </a:extLst>
          </p:cNvPr>
          <p:cNvSpPr>
            <a:spLocks noGrp="1"/>
          </p:cNvSpPr>
          <p:nvPr>
            <p:ph type="sldNum" sz="quarter" idx="12"/>
          </p:nvPr>
        </p:nvSpPr>
        <p:spPr/>
        <p:txBody>
          <a:bodyPr/>
          <a:lstStyle/>
          <a:p>
            <a:pPr>
              <a:defRPr/>
            </a:pPr>
            <a:fld id="{90A9E658-6C7B-4546-9FE3-35CF73600A22}" type="slidenum">
              <a:rPr lang="en-US" altLang="en-US" smtClean="0">
                <a:solidFill>
                  <a:schemeClr val="bg1"/>
                </a:solidFill>
              </a:rPr>
              <a:pPr>
                <a:defRPr/>
              </a:pPr>
              <a:t>24</a:t>
            </a:fld>
            <a:endParaRPr lang="en-US" altLang="en-US">
              <a:solidFill>
                <a:schemeClr val="bg1"/>
              </a:solidFill>
            </a:endParaRPr>
          </a:p>
        </p:txBody>
      </p:sp>
    </p:spTree>
    <p:extLst>
      <p:ext uri="{BB962C8B-B14F-4D97-AF65-F5344CB8AC3E}">
        <p14:creationId xmlns:p14="http://schemas.microsoft.com/office/powerpoint/2010/main" val="20927382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249E89B-63A5-45DA-A170-5B661FCE4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5D714AD-9E94-4752-AA45-D4B0EAAB5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52"/>
            <a:ext cx="4444163" cy="632334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FF89E09-42FB-4694-96E4-95652B1D8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83158"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13" name="Rectangle 12">
            <a:extLst>
              <a:ext uri="{FF2B5EF4-FFF2-40B4-BE49-F238E27FC236}">
                <a16:creationId xmlns:a16="http://schemas.microsoft.com/office/drawing/2014/main" id="{25D3C032-881F-4579-A4BF-0FA966E9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70645"/>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3" name="TextBox 2">
            <a:extLst>
              <a:ext uri="{FF2B5EF4-FFF2-40B4-BE49-F238E27FC236}">
                <a16:creationId xmlns:a16="http://schemas.microsoft.com/office/drawing/2014/main" id="{0C4CF35E-A22D-469B-9643-6E3FF910D0B7}"/>
              </a:ext>
            </a:extLst>
          </p:cNvPr>
          <p:cNvSpPr txBox="1"/>
          <p:nvPr/>
        </p:nvSpPr>
        <p:spPr>
          <a:xfrm>
            <a:off x="774192" y="2514600"/>
            <a:ext cx="2819400" cy="1569660"/>
          </a:xfrm>
          <a:prstGeom prst="rect">
            <a:avLst/>
          </a:prstGeom>
          <a:noFill/>
        </p:spPr>
        <p:txBody>
          <a:bodyPr wrap="square" lIns="91440" tIns="45720" rIns="91440" bIns="45720" rtlCol="0" anchor="t">
            <a:spAutoFit/>
          </a:bodyPr>
          <a:lstStyle/>
          <a:p>
            <a:pPr algn="ctr"/>
            <a:r>
              <a:rPr lang="en-US" sz="2400" dirty="0">
                <a:solidFill>
                  <a:schemeClr val="bg1"/>
                </a:solidFill>
                <a:cs typeface="Calibri"/>
              </a:rPr>
              <a:t>Resources from other states that are implementing AT and Remote Supports</a:t>
            </a:r>
          </a:p>
        </p:txBody>
      </p:sp>
      <p:sp>
        <p:nvSpPr>
          <p:cNvPr id="8" name="TextBox 7">
            <a:extLst>
              <a:ext uri="{FF2B5EF4-FFF2-40B4-BE49-F238E27FC236}">
                <a16:creationId xmlns:a16="http://schemas.microsoft.com/office/drawing/2014/main" id="{81AC40FA-3F07-4BE9-AE8C-DCD962768FC5}"/>
              </a:ext>
            </a:extLst>
          </p:cNvPr>
          <p:cNvSpPr txBox="1"/>
          <p:nvPr/>
        </p:nvSpPr>
        <p:spPr>
          <a:xfrm>
            <a:off x="4703690" y="600765"/>
            <a:ext cx="6878709" cy="5803392"/>
          </a:xfrm>
          <a:prstGeom prst="rect">
            <a:avLst/>
          </a:prstGeom>
        </p:spPr>
        <p:txBody>
          <a:bodyPr vert="horz" lIns="91440" tIns="45720" rIns="91440" bIns="45720" rtlCol="0" anchor="ctr">
            <a:noAutofit/>
          </a:bodyPr>
          <a:lstStyle/>
          <a:p>
            <a:pPr marR="0">
              <a:lnSpc>
                <a:spcPct val="90000"/>
              </a:lnSpc>
              <a:spcBef>
                <a:spcPts val="0"/>
              </a:spcBef>
              <a:spcAft>
                <a:spcPts val="800"/>
              </a:spcAft>
            </a:pPr>
            <a:endParaRPr lang="en-US" sz="1200" b="1" u="sng" dirty="0">
              <a:solidFill>
                <a:schemeClr val="accent6">
                  <a:lumMod val="50000"/>
                </a:schemeClr>
              </a:solidFill>
              <a:effectLst/>
              <a:latin typeface="Arial" panose="020B0604020202020204" pitchFamily="34" charset="0"/>
              <a:cs typeface="Arial" panose="020B0604020202020204" pitchFamily="34" charset="0"/>
            </a:endParaRPr>
          </a:p>
          <a:p>
            <a:pPr marR="0">
              <a:lnSpc>
                <a:spcPct val="90000"/>
              </a:lnSpc>
              <a:spcBef>
                <a:spcPts val="0"/>
              </a:spcBef>
              <a:spcAft>
                <a:spcPts val="800"/>
              </a:spcAft>
            </a:pPr>
            <a:endParaRPr lang="en-US" sz="1200" b="1" u="sng" dirty="0">
              <a:solidFill>
                <a:schemeClr val="accent6">
                  <a:lumMod val="50000"/>
                </a:schemeClr>
              </a:solidFill>
              <a:latin typeface="Arial" panose="020B0604020202020204" pitchFamily="34" charset="0"/>
              <a:cs typeface="Arial" panose="020B0604020202020204" pitchFamily="34" charset="0"/>
            </a:endParaRPr>
          </a:p>
          <a:p>
            <a:pPr marR="0">
              <a:lnSpc>
                <a:spcPct val="90000"/>
              </a:lnSpc>
              <a:spcBef>
                <a:spcPts val="0"/>
              </a:spcBef>
              <a:spcAft>
                <a:spcPts val="800"/>
              </a:spcAft>
            </a:pPr>
            <a:r>
              <a:rPr lang="en-US" sz="1200" b="1" u="sng" dirty="0">
                <a:solidFill>
                  <a:schemeClr val="accent6">
                    <a:lumMod val="50000"/>
                  </a:schemeClr>
                </a:solidFill>
                <a:effectLst/>
                <a:latin typeface="Arial" panose="020B0604020202020204" pitchFamily="34" charset="0"/>
                <a:cs typeface="Arial" panose="020B0604020202020204" pitchFamily="34" charset="0"/>
              </a:rPr>
              <a:t>Examples of other States using Assistive Technology and Remote Supports </a:t>
            </a:r>
          </a:p>
          <a:p>
            <a:pPr marL="171450" marR="0" indent="-171450">
              <a:lnSpc>
                <a:spcPct val="90000"/>
              </a:lnSpc>
              <a:spcBef>
                <a:spcPts val="0"/>
              </a:spcBef>
              <a:spcAft>
                <a:spcPts val="800"/>
              </a:spcAft>
              <a:buFont typeface="Arial" panose="020B0604020202020204" pitchFamily="34" charset="0"/>
              <a:buChar char="•"/>
            </a:pPr>
            <a:r>
              <a:rPr lang="en-US" sz="1100" b="1" dirty="0">
                <a:effectLst/>
                <a:latin typeface="Arial" panose="020B0604020202020204" pitchFamily="34" charset="0"/>
                <a:cs typeface="Arial" panose="020B0604020202020204" pitchFamily="34" charset="0"/>
              </a:rPr>
              <a:t>Wyoming:</a:t>
            </a:r>
          </a:p>
          <a:p>
            <a:pPr marR="0">
              <a:lnSpc>
                <a:spcPct val="90000"/>
              </a:lnSpc>
              <a:spcBef>
                <a:spcPts val="0"/>
              </a:spcBef>
              <a:spcAft>
                <a:spcPts val="800"/>
              </a:spcAft>
            </a:pPr>
            <a:r>
              <a:rPr lang="en-US" sz="1100" dirty="0">
                <a:effectLst/>
                <a:latin typeface="Arial" panose="020B0604020202020204" pitchFamily="34" charset="0"/>
                <a:cs typeface="Arial" panose="020B0604020202020204" pitchFamily="34" charset="0"/>
              </a:rPr>
              <a:t>  </a:t>
            </a:r>
            <a:r>
              <a:rPr lang="en-US" sz="1100" u="sng" dirty="0">
                <a:effectLst/>
                <a:latin typeface="Arial" panose="020B0604020202020204" pitchFamily="34" charset="0"/>
                <a:cs typeface="Arial" panose="020B0604020202020204" pitchFamily="34" charset="0"/>
                <a:hlinkClick r:id="rId2"/>
              </a:rPr>
              <a:t>https://health.wyo.gov/wp-content/uploads/2019/05/Remote-Support-FAQs.pdf</a:t>
            </a:r>
            <a:endParaRPr lang="en-US" sz="1100" dirty="0">
              <a:effectLst/>
              <a:latin typeface="Arial" panose="020B0604020202020204" pitchFamily="34" charset="0"/>
              <a:cs typeface="Arial" panose="020B0604020202020204" pitchFamily="34" charset="0"/>
            </a:endParaRPr>
          </a:p>
          <a:p>
            <a:pPr marL="0" marR="0" indent="-228600">
              <a:lnSpc>
                <a:spcPct val="90000"/>
              </a:lnSpc>
              <a:spcBef>
                <a:spcPts val="0"/>
              </a:spcBef>
              <a:spcAft>
                <a:spcPts val="800"/>
              </a:spcAft>
              <a:buFont typeface="Arial" panose="020B0604020202020204" pitchFamily="34" charset="0"/>
              <a:buChar char="•"/>
            </a:pPr>
            <a:r>
              <a:rPr lang="en-US" sz="1100" b="1" dirty="0">
                <a:effectLst/>
                <a:latin typeface="Arial" panose="020B0604020202020204" pitchFamily="34" charset="0"/>
                <a:cs typeface="Arial" panose="020B0604020202020204" pitchFamily="34" charset="0"/>
              </a:rPr>
              <a:t>Ohio:</a:t>
            </a:r>
            <a:r>
              <a:rPr lang="en-US" sz="1100" dirty="0">
                <a:effectLst/>
                <a:latin typeface="Arial" panose="020B0604020202020204" pitchFamily="34" charset="0"/>
                <a:cs typeface="Arial" panose="020B0604020202020204" pitchFamily="34" charset="0"/>
              </a:rPr>
              <a:t> </a:t>
            </a:r>
            <a:r>
              <a:rPr lang="en-US" sz="1100" u="sng" dirty="0">
                <a:effectLst/>
                <a:latin typeface="Arial" panose="020B0604020202020204" pitchFamily="34" charset="0"/>
                <a:cs typeface="Arial" panose="020B0604020202020204" pitchFamily="34" charset="0"/>
                <a:hlinkClick r:id="rId3"/>
              </a:rPr>
              <a:t>https://nisonger.osu.edu/wp-content/uploads/2017/02/FINAL-Remote-Monitoring-fact-sheet-Accessible.pdf</a:t>
            </a:r>
            <a:r>
              <a:rPr lang="en-US" sz="1100" dirty="0">
                <a:effectLst/>
                <a:latin typeface="Arial" panose="020B0604020202020204" pitchFamily="34" charset="0"/>
                <a:cs typeface="Arial" panose="020B0604020202020204" pitchFamily="34" charset="0"/>
              </a:rPr>
              <a:t>	</a:t>
            </a:r>
          </a:p>
          <a:p>
            <a:pPr marL="457200" marR="0" indent="-228600">
              <a:lnSpc>
                <a:spcPct val="90000"/>
              </a:lnSpc>
              <a:spcBef>
                <a:spcPts val="0"/>
              </a:spcBef>
              <a:spcAft>
                <a:spcPts val="800"/>
              </a:spcAft>
              <a:buFont typeface="Arial" panose="020B0604020202020204" pitchFamily="34" charset="0"/>
              <a:buChar char="•"/>
            </a:pPr>
            <a:r>
              <a:rPr lang="en-US" sz="1100" dirty="0">
                <a:effectLst/>
                <a:latin typeface="Arial" panose="020B0604020202020204" pitchFamily="34" charset="0"/>
                <a:cs typeface="Arial" panose="020B0604020202020204" pitchFamily="34" charset="0"/>
              </a:rPr>
              <a:t>Videos:  </a:t>
            </a:r>
            <a:r>
              <a:rPr lang="en-US" sz="1100" u="sng" dirty="0">
                <a:effectLst/>
                <a:latin typeface="Arial" panose="020B0604020202020204" pitchFamily="34" charset="0"/>
                <a:cs typeface="Arial" panose="020B0604020202020204" pitchFamily="34" charset="0"/>
                <a:hlinkClick r:id="rId4"/>
              </a:rPr>
              <a:t>https://dodd.ohio.gov/wps/portal/gov/dodd/about-us/communication/stories/stories-elizabeth-technology</a:t>
            </a:r>
            <a:endParaRPr lang="en-US" sz="1100" dirty="0">
              <a:effectLst/>
              <a:latin typeface="Arial" panose="020B0604020202020204" pitchFamily="34" charset="0"/>
              <a:cs typeface="Arial" panose="020B0604020202020204" pitchFamily="34" charset="0"/>
            </a:endParaRPr>
          </a:p>
          <a:p>
            <a:pPr marL="0" marR="0" indent="-228600">
              <a:lnSpc>
                <a:spcPct val="90000"/>
              </a:lnSpc>
              <a:spcBef>
                <a:spcPts val="0"/>
              </a:spcBef>
              <a:spcAft>
                <a:spcPts val="0"/>
              </a:spcAft>
              <a:buFont typeface="Arial" panose="020B0604020202020204" pitchFamily="34" charset="0"/>
              <a:buChar char="•"/>
            </a:pPr>
            <a:r>
              <a:rPr lang="en-US" sz="1100" b="1" dirty="0">
                <a:effectLst/>
                <a:latin typeface="Arial" panose="020B0604020202020204" pitchFamily="34" charset="0"/>
                <a:cs typeface="Arial" panose="020B0604020202020204" pitchFamily="34" charset="0"/>
              </a:rPr>
              <a:t>Tennessee: </a:t>
            </a:r>
            <a:r>
              <a:rPr lang="en-US" sz="1100" dirty="0">
                <a:effectLst/>
                <a:latin typeface="Arial" panose="020B0604020202020204" pitchFamily="34" charset="0"/>
                <a:cs typeface="Arial" panose="020B0604020202020204" pitchFamily="34" charset="0"/>
              </a:rPr>
              <a:t> </a:t>
            </a:r>
            <a:r>
              <a:rPr lang="en-US" sz="1100" u="sng" dirty="0">
                <a:effectLst/>
                <a:latin typeface="Arial" panose="020B0604020202020204" pitchFamily="34" charset="0"/>
                <a:cs typeface="Arial" panose="020B0604020202020204" pitchFamily="34" charset="0"/>
                <a:hlinkClick r:id="rId5"/>
              </a:rPr>
              <a:t>https://www.tn.gov/didd/for-consumers/enabling-technology.html</a:t>
            </a:r>
            <a:endParaRPr lang="en-US" sz="1100" dirty="0">
              <a:effectLst/>
              <a:latin typeface="Arial" panose="020B0604020202020204" pitchFamily="34" charset="0"/>
              <a:cs typeface="Arial" panose="020B0604020202020204" pitchFamily="34" charset="0"/>
            </a:endParaRPr>
          </a:p>
          <a:p>
            <a:pPr marL="0" marR="0" indent="-228600">
              <a:lnSpc>
                <a:spcPct val="90000"/>
              </a:lnSpc>
              <a:spcBef>
                <a:spcPts val="0"/>
              </a:spcBef>
              <a:spcAft>
                <a:spcPts val="800"/>
              </a:spcAft>
              <a:buFont typeface="Arial" panose="020B0604020202020204" pitchFamily="34" charset="0"/>
              <a:buChar char="•"/>
            </a:pPr>
            <a:r>
              <a:rPr lang="en-US" sz="1100" dirty="0">
                <a:effectLst/>
                <a:latin typeface="Arial" panose="020B0604020202020204" pitchFamily="34" charset="0"/>
                <a:cs typeface="Arial" panose="020B0604020202020204" pitchFamily="34" charset="0"/>
              </a:rPr>
              <a:t> (Includes Videos on Webpage)</a:t>
            </a:r>
          </a:p>
          <a:p>
            <a:pPr marL="0" marR="0" indent="-228600">
              <a:lnSpc>
                <a:spcPct val="90000"/>
              </a:lnSpc>
              <a:spcBef>
                <a:spcPts val="0"/>
              </a:spcBef>
              <a:spcAft>
                <a:spcPts val="800"/>
              </a:spcAft>
              <a:buFont typeface="Arial" panose="020B0604020202020204" pitchFamily="34" charset="0"/>
              <a:buChar char="•"/>
            </a:pPr>
            <a:r>
              <a:rPr lang="en-US" sz="1100" b="1" dirty="0">
                <a:effectLst/>
                <a:latin typeface="Arial" panose="020B0604020202020204" pitchFamily="34" charset="0"/>
                <a:cs typeface="Arial" panose="020B0604020202020204" pitchFamily="34" charset="0"/>
              </a:rPr>
              <a:t>Missouri:</a:t>
            </a:r>
            <a:r>
              <a:rPr lang="en-US" sz="1100" dirty="0">
                <a:effectLst/>
                <a:latin typeface="Arial" panose="020B0604020202020204" pitchFamily="34" charset="0"/>
                <a:cs typeface="Arial" panose="020B0604020202020204" pitchFamily="34" charset="0"/>
              </a:rPr>
              <a:t> </a:t>
            </a:r>
            <a:r>
              <a:rPr lang="en-US" sz="1100" u="sng" dirty="0">
                <a:effectLst/>
                <a:latin typeface="Arial" panose="020B0604020202020204" pitchFamily="34" charset="0"/>
                <a:cs typeface="Arial" panose="020B0604020202020204" pitchFamily="34" charset="0"/>
                <a:hlinkClick r:id="rId6"/>
              </a:rPr>
              <a:t>https://dmh.mo.gov/dev-disabilities/technology-first/real-people-real-success</a:t>
            </a:r>
            <a:endParaRPr lang="en-US" sz="1100" u="sng" dirty="0">
              <a:effectLst/>
              <a:latin typeface="Arial" panose="020B0604020202020204" pitchFamily="34" charset="0"/>
              <a:cs typeface="Arial" panose="020B0604020202020204" pitchFamily="34" charset="0"/>
            </a:endParaRPr>
          </a:p>
          <a:p>
            <a:pPr>
              <a:lnSpc>
                <a:spcPct val="90000"/>
              </a:lnSpc>
              <a:spcAft>
                <a:spcPts val="800"/>
              </a:spcAft>
            </a:pPr>
            <a:r>
              <a:rPr lang="en-US" sz="1100" b="1" u="sng" dirty="0">
                <a:solidFill>
                  <a:schemeClr val="accent6">
                    <a:lumMod val="50000"/>
                  </a:schemeClr>
                </a:solidFill>
                <a:effectLst/>
                <a:latin typeface="Arial"/>
                <a:cs typeface="Arial"/>
              </a:rPr>
              <a:t>Remote Supports </a:t>
            </a:r>
            <a:r>
              <a:rPr lang="en-US" sz="1100" b="1" u="sng" dirty="0">
                <a:solidFill>
                  <a:schemeClr val="accent6">
                    <a:lumMod val="50000"/>
                  </a:schemeClr>
                </a:solidFill>
                <a:latin typeface="Arial"/>
                <a:cs typeface="Arial"/>
              </a:rPr>
              <a:t>-  </a:t>
            </a:r>
            <a:r>
              <a:rPr lang="en-US" sz="1100" b="1" u="sng" dirty="0">
                <a:solidFill>
                  <a:schemeClr val="accent6">
                    <a:lumMod val="50000"/>
                  </a:schemeClr>
                </a:solidFill>
                <a:effectLst/>
                <a:latin typeface="Arial"/>
                <a:cs typeface="Arial"/>
              </a:rPr>
              <a:t>National Vendors used by these States:</a:t>
            </a:r>
            <a:endParaRPr lang="en-US" sz="1100" u="sng" dirty="0">
              <a:solidFill>
                <a:schemeClr val="accent6">
                  <a:lumMod val="50000"/>
                </a:schemeClr>
              </a:solidFill>
              <a:effectLst/>
              <a:latin typeface="Arial"/>
              <a:cs typeface="Arial"/>
            </a:endParaRPr>
          </a:p>
          <a:p>
            <a:pPr marL="0" marR="0" indent="-228600">
              <a:lnSpc>
                <a:spcPct val="90000"/>
              </a:lnSpc>
              <a:spcBef>
                <a:spcPts val="0"/>
              </a:spcBef>
              <a:spcAft>
                <a:spcPts val="800"/>
              </a:spcAft>
              <a:buFont typeface="Arial" panose="020B0604020202020204" pitchFamily="34" charset="0"/>
              <a:buChar char="•"/>
            </a:pPr>
            <a:r>
              <a:rPr lang="en-US" sz="1100" dirty="0">
                <a:effectLst/>
                <a:latin typeface="Arial" panose="020B0604020202020204" pitchFamily="34" charset="0"/>
                <a:cs typeface="Arial" panose="020B0604020202020204" pitchFamily="34" charset="0"/>
              </a:rPr>
              <a:t>Rest Assured:  </a:t>
            </a:r>
            <a:r>
              <a:rPr lang="en-US" sz="1100" u="sng" dirty="0">
                <a:effectLst/>
                <a:latin typeface="Arial" panose="020B0604020202020204" pitchFamily="34" charset="0"/>
                <a:cs typeface="Arial" panose="020B0604020202020204" pitchFamily="34" charset="0"/>
                <a:hlinkClick r:id="rId7"/>
              </a:rPr>
              <a:t>https://restassured.com/people-with-disabilities/</a:t>
            </a:r>
            <a:endParaRPr lang="en-US" sz="1100" dirty="0">
              <a:effectLst/>
              <a:latin typeface="Arial" panose="020B0604020202020204" pitchFamily="34" charset="0"/>
              <a:cs typeface="Arial" panose="020B0604020202020204" pitchFamily="34" charset="0"/>
            </a:endParaRPr>
          </a:p>
          <a:p>
            <a:pPr marL="0" marR="0" indent="-228600">
              <a:lnSpc>
                <a:spcPct val="90000"/>
              </a:lnSpc>
              <a:spcBef>
                <a:spcPts val="0"/>
              </a:spcBef>
              <a:spcAft>
                <a:spcPts val="800"/>
              </a:spcAft>
              <a:buFont typeface="Arial" panose="020B0604020202020204" pitchFamily="34" charset="0"/>
              <a:buChar char="•"/>
            </a:pPr>
            <a:r>
              <a:rPr lang="en-US" sz="1100" dirty="0">
                <a:effectLst/>
                <a:latin typeface="Arial" panose="020B0604020202020204" pitchFamily="34" charset="0"/>
                <a:cs typeface="Arial" panose="020B0604020202020204" pitchFamily="34" charset="0"/>
              </a:rPr>
              <a:t>Night Owl Systems: </a:t>
            </a:r>
            <a:r>
              <a:rPr lang="en-US" sz="1100" u="sng" dirty="0">
                <a:effectLst/>
                <a:latin typeface="Arial" panose="020B0604020202020204" pitchFamily="34" charset="0"/>
                <a:cs typeface="Arial" panose="020B0604020202020204" pitchFamily="34" charset="0"/>
                <a:hlinkClick r:id="rId8"/>
              </a:rPr>
              <a:t>https://nossllc.com/</a:t>
            </a:r>
            <a:endParaRPr lang="en-US" sz="1100" dirty="0">
              <a:effectLst/>
              <a:latin typeface="Arial" panose="020B0604020202020204" pitchFamily="34" charset="0"/>
              <a:cs typeface="Arial" panose="020B0604020202020204" pitchFamily="34" charset="0"/>
            </a:endParaRPr>
          </a:p>
          <a:p>
            <a:pPr marL="0" marR="0" indent="-228600">
              <a:lnSpc>
                <a:spcPct val="90000"/>
              </a:lnSpc>
              <a:spcBef>
                <a:spcPts val="0"/>
              </a:spcBef>
              <a:spcAft>
                <a:spcPts val="800"/>
              </a:spcAft>
              <a:buFont typeface="Arial" panose="020B0604020202020204" pitchFamily="34" charset="0"/>
              <a:buChar char="•"/>
            </a:pPr>
            <a:r>
              <a:rPr lang="en-US" sz="1100" dirty="0">
                <a:effectLst/>
                <a:latin typeface="Arial" panose="020B0604020202020204" pitchFamily="34" charset="0"/>
                <a:cs typeface="Arial" panose="020B0604020202020204" pitchFamily="34" charset="0"/>
              </a:rPr>
              <a:t>Remote Support Services:  </a:t>
            </a:r>
            <a:r>
              <a:rPr lang="en-US" sz="1100" u="sng" dirty="0">
                <a:effectLst/>
                <a:latin typeface="Arial" panose="020B0604020202020204" pitchFamily="34" charset="0"/>
                <a:cs typeface="Arial" panose="020B0604020202020204" pitchFamily="34" charset="0"/>
                <a:hlinkClick r:id="rId9"/>
              </a:rPr>
              <a:t>https://www.rssmonitoring.com/remote-monitoring</a:t>
            </a:r>
            <a:endParaRPr lang="en-US" sz="1100" dirty="0">
              <a:effectLst/>
              <a:latin typeface="Arial" panose="020B0604020202020204" pitchFamily="34" charset="0"/>
              <a:cs typeface="Arial" panose="020B0604020202020204" pitchFamily="34" charset="0"/>
            </a:endParaRPr>
          </a:p>
          <a:p>
            <a:pPr marL="0" marR="0" indent="-228600">
              <a:lnSpc>
                <a:spcPct val="90000"/>
              </a:lnSpc>
              <a:spcBef>
                <a:spcPts val="0"/>
              </a:spcBef>
              <a:spcAft>
                <a:spcPts val="800"/>
              </a:spcAft>
              <a:buFont typeface="Arial" panose="020B0604020202020204" pitchFamily="34" charset="0"/>
              <a:buChar char="•"/>
            </a:pPr>
            <a:r>
              <a:rPr lang="en-US" sz="1100" dirty="0">
                <a:effectLst/>
                <a:latin typeface="Arial" panose="020B0604020202020204" pitchFamily="34" charset="0"/>
                <a:cs typeface="Arial" panose="020B0604020202020204" pitchFamily="34" charset="0"/>
              </a:rPr>
              <a:t>2gethertech:  </a:t>
            </a:r>
            <a:r>
              <a:rPr lang="en-US" sz="1100" u="sng" dirty="0">
                <a:effectLst/>
                <a:latin typeface="Arial" panose="020B0604020202020204" pitchFamily="34" charset="0"/>
                <a:cs typeface="Arial" panose="020B0604020202020204" pitchFamily="34" charset="0"/>
                <a:hlinkClick r:id="rId10"/>
              </a:rPr>
              <a:t>http://2gethertech.com/</a:t>
            </a:r>
            <a:endParaRPr lang="en-US" sz="1100"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800"/>
              </a:spcAft>
              <a:buClrTx/>
              <a:buSzTx/>
              <a:buFontTx/>
              <a:buNone/>
              <a:tabLst/>
              <a:defRPr/>
            </a:pPr>
            <a:r>
              <a:rPr kumimoji="0" lang="en-US" sz="1100" b="1" i="0" u="sng" strike="noStrike" kern="1200" cap="none" spc="0" normalizeH="0" baseline="0" noProof="0" dirty="0">
                <a:ln>
                  <a:noFill/>
                </a:ln>
                <a:solidFill>
                  <a:srgbClr val="2683C6">
                    <a:lumMod val="50000"/>
                  </a:srgbClr>
                </a:solidFill>
                <a:effectLst/>
                <a:uLnTx/>
                <a:uFillTx/>
                <a:latin typeface="Arial" panose="020B0604020202020204" pitchFamily="34" charset="0"/>
                <a:ea typeface="+mn-ea"/>
                <a:cs typeface="Arial" panose="020B0604020202020204" pitchFamily="34" charset="0"/>
              </a:rPr>
              <a:t>Assistive Technology Training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Online learning community inspiring transformation and standardizing best practices in Technology First programming geared towards DSP’s and building organizational capacity.</a:t>
            </a:r>
          </a:p>
          <a:p>
            <a:pPr indent="-228600">
              <a:lnSpc>
                <a:spcPct val="90000"/>
              </a:lnSpc>
              <a:spcAft>
                <a:spcPts val="800"/>
              </a:spcAft>
              <a:buFont typeface="Arial" panose="020B0604020202020204" pitchFamily="34" charset="0"/>
              <a:buChar char="•"/>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Shift:  </a:t>
            </a:r>
            <a:r>
              <a:rPr kumimoji="0" lang="en-US" sz="11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1"/>
              </a:rPr>
              <a:t>https://www.techfirstshift.org/</a:t>
            </a:r>
            <a:r>
              <a:rPr kumimoji="0" lang="en-US" sz="11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r>
              <a:rPr kumimoji="0" lang="en-US" sz="1100" b="1" i="0" u="sng" strike="noStrike" kern="1200" cap="none" spc="0" normalizeH="0" baseline="0" noProof="0" dirty="0">
                <a:ln>
                  <a:noFill/>
                </a:ln>
                <a:solidFill>
                  <a:srgbClr val="2683C6">
                    <a:lumMod val="50000"/>
                  </a:srgbClr>
                </a:solidFill>
                <a:effectLst/>
                <a:uLnTx/>
                <a:uFillTx/>
                <a:latin typeface="Arial" panose="020B0604020202020204" pitchFamily="34" charset="0"/>
                <a:ea typeface="+mn-ea"/>
                <a:cs typeface="Arial" panose="020B0604020202020204" pitchFamily="34" charset="0"/>
              </a:rPr>
              <a:t>(Tennessee)</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1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2"/>
              </a:rPr>
              <a:t>https://www.simply-home.com/blog-overview/shift-qampa-the-first-online-enablingnbsptechnology-curriculum-amp-learning-community</a:t>
            </a:r>
            <a:endParaRPr kumimoji="0" lang="en-US" sz="11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indent="-228600">
              <a:lnSpc>
                <a:spcPct val="90000"/>
              </a:lnSpc>
              <a:spcAft>
                <a:spcPts val="800"/>
              </a:spcAft>
              <a:buFont typeface="Arial" panose="020B0604020202020204" pitchFamily="34" charset="0"/>
              <a:buChar char="•"/>
              <a:defRPr/>
            </a:pPr>
            <a:r>
              <a:rPr lang="en-US" sz="1100" dirty="0">
                <a:effectLst/>
                <a:latin typeface="Arial" panose="020B0604020202020204" pitchFamily="34" charset="0"/>
                <a:cs typeface="Arial" panose="020B0604020202020204" pitchFamily="34" charset="0"/>
              </a:rPr>
              <a:t>ATECH: </a:t>
            </a:r>
            <a:r>
              <a:rPr lang="en-US" sz="1100" u="sng" dirty="0">
                <a:effectLst/>
                <a:latin typeface="Arial" panose="020B0604020202020204" pitchFamily="34" charset="0"/>
                <a:cs typeface="Arial" panose="020B0604020202020204" pitchFamily="34" charset="0"/>
                <a:hlinkClick r:id="rId13"/>
              </a:rPr>
              <a:t>https://www.assistivetechtraining.org/the-atech-at-academy/</a:t>
            </a:r>
            <a:r>
              <a:rPr lang="en-US" sz="1100" dirty="0">
                <a:latin typeface="Arial" panose="020B0604020202020204" pitchFamily="34" charset="0"/>
                <a:cs typeface="Arial" panose="020B0604020202020204" pitchFamily="34" charset="0"/>
              </a:rPr>
              <a:t> </a:t>
            </a:r>
            <a:r>
              <a:rPr lang="en-US" sz="1100" b="1" dirty="0">
                <a:latin typeface="Arial" panose="020B0604020202020204" pitchFamily="34" charset="0"/>
                <a:cs typeface="Arial" panose="020B0604020202020204" pitchFamily="34" charset="0"/>
              </a:rPr>
              <a:t>(Connecticut)</a:t>
            </a:r>
            <a:endParaRPr kumimoji="0" lang="en-US" sz="11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a:lnSpc>
                <a:spcPct val="90000"/>
              </a:lnSpc>
              <a:spcBef>
                <a:spcPts val="0"/>
              </a:spcBef>
              <a:spcAft>
                <a:spcPts val="800"/>
              </a:spcAft>
            </a:pPr>
            <a:r>
              <a:rPr lang="en-US" sz="1100" b="1" u="sng" dirty="0">
                <a:solidFill>
                  <a:schemeClr val="accent6">
                    <a:lumMod val="50000"/>
                  </a:schemeClr>
                </a:solidFill>
                <a:effectLst/>
                <a:latin typeface="Arial" panose="020B0604020202020204" pitchFamily="34" charset="0"/>
                <a:cs typeface="Arial" panose="020B0604020202020204" pitchFamily="34" charset="0"/>
              </a:rPr>
              <a:t>Remote Supports - Software/Equipment and Training/Assessment for In House Development (Maine and Illinois)</a:t>
            </a:r>
            <a:endParaRPr lang="en-US" sz="1100" u="sng" dirty="0">
              <a:solidFill>
                <a:schemeClr val="accent6">
                  <a:lumMod val="50000"/>
                </a:schemeClr>
              </a:solidFill>
              <a:effectLst/>
              <a:latin typeface="Arial" panose="020B0604020202020204" pitchFamily="34" charset="0"/>
              <a:cs typeface="Arial" panose="020B0604020202020204" pitchFamily="34" charset="0"/>
            </a:endParaRPr>
          </a:p>
          <a:p>
            <a:pPr marL="0" marR="0" indent="-228600">
              <a:lnSpc>
                <a:spcPct val="90000"/>
              </a:lnSpc>
              <a:spcBef>
                <a:spcPts val="0"/>
              </a:spcBef>
              <a:spcAft>
                <a:spcPts val="800"/>
              </a:spcAft>
              <a:buFont typeface="Arial" panose="020B0604020202020204" pitchFamily="34" charset="0"/>
              <a:buChar char="•"/>
            </a:pPr>
            <a:r>
              <a:rPr lang="en-US" sz="1100" dirty="0">
                <a:effectLst/>
                <a:latin typeface="Arial" panose="020B0604020202020204" pitchFamily="34" charset="0"/>
                <a:cs typeface="Arial" panose="020B0604020202020204" pitchFamily="34" charset="0"/>
              </a:rPr>
              <a:t>NextGen:  </a:t>
            </a:r>
            <a:r>
              <a:rPr lang="en-US" sz="1100" u="sng" dirty="0">
                <a:effectLst/>
                <a:latin typeface="Arial" panose="020B0604020202020204" pitchFamily="34" charset="0"/>
                <a:cs typeface="Arial" panose="020B0604020202020204" pitchFamily="34" charset="0"/>
                <a:hlinkClick r:id="rId14"/>
              </a:rPr>
              <a:t>info@nextgenat.com</a:t>
            </a:r>
            <a:r>
              <a:rPr lang="en-US" sz="1100" dirty="0">
                <a:effectLst/>
                <a:latin typeface="Arial" panose="020B0604020202020204" pitchFamily="34" charset="0"/>
                <a:cs typeface="Arial" panose="020B0604020202020204" pitchFamily="34" charset="0"/>
              </a:rPr>
              <a:t> / </a:t>
            </a:r>
            <a:r>
              <a:rPr lang="en-US" sz="1100" u="sng" dirty="0">
                <a:effectLst/>
                <a:latin typeface="Arial" panose="020B0604020202020204" pitchFamily="34" charset="0"/>
                <a:cs typeface="Arial" panose="020B0604020202020204" pitchFamily="34" charset="0"/>
                <a:hlinkClick r:id="rId15"/>
              </a:rPr>
              <a:t>https://www.youtube.com/watch?v=6xXmN2Ql2b4&amp;feature=youtu.be</a:t>
            </a:r>
            <a:endParaRPr lang="en-US" sz="1100" dirty="0">
              <a:effectLst/>
              <a:latin typeface="Arial" panose="020B0604020202020204" pitchFamily="34" charset="0"/>
              <a:cs typeface="Arial" panose="020B0604020202020204" pitchFamily="34" charset="0"/>
            </a:endParaRPr>
          </a:p>
          <a:p>
            <a:pPr marR="0" lvl="0" algn="l" defTabSz="914400" rtl="0" eaLnBrk="1" fontAlgn="auto" latinLnBrk="0" hangingPunct="1">
              <a:lnSpc>
                <a:spcPct val="90000"/>
              </a:lnSpc>
              <a:spcBef>
                <a:spcPts val="0"/>
              </a:spcBef>
              <a:spcAft>
                <a:spcPts val="800"/>
              </a:spcAft>
              <a:buClrTx/>
              <a:buSzTx/>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indent="-228600">
              <a:lnSpc>
                <a:spcPct val="90000"/>
              </a:lnSpc>
              <a:spcBef>
                <a:spcPts val="0"/>
              </a:spcBef>
              <a:spcAft>
                <a:spcPts val="800"/>
              </a:spcAft>
              <a:buFont typeface="Arial" panose="020B0604020202020204" pitchFamily="34" charset="0"/>
              <a:buChar char="•"/>
            </a:pPr>
            <a:endParaRPr lang="en-US" sz="1100" dirty="0">
              <a:effectLst/>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CF39479D-240A-4485-A9A6-37D870E46B7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02040" y="660246"/>
            <a:ext cx="960718" cy="690103"/>
          </a:xfrm>
          <a:prstGeom prst="rect">
            <a:avLst/>
          </a:prstGeom>
        </p:spPr>
      </p:pic>
      <p:sp>
        <p:nvSpPr>
          <p:cNvPr id="5" name="Slide Number Placeholder 4">
            <a:extLst>
              <a:ext uri="{FF2B5EF4-FFF2-40B4-BE49-F238E27FC236}">
                <a16:creationId xmlns:a16="http://schemas.microsoft.com/office/drawing/2014/main" id="{BE7A8832-902E-47DE-ACBC-7E105C6F2188}"/>
              </a:ext>
            </a:extLst>
          </p:cNvPr>
          <p:cNvSpPr>
            <a:spLocks noGrp="1"/>
          </p:cNvSpPr>
          <p:nvPr>
            <p:ph type="sldNum" sz="quarter" idx="12"/>
          </p:nvPr>
        </p:nvSpPr>
        <p:spPr/>
        <p:txBody>
          <a:bodyPr/>
          <a:lstStyle/>
          <a:p>
            <a:pPr>
              <a:defRPr/>
            </a:pPr>
            <a:fld id="{90A9E658-6C7B-4546-9FE3-35CF73600A22}" type="slidenum">
              <a:rPr lang="en-US" altLang="en-US" smtClean="0"/>
              <a:pPr>
                <a:defRPr/>
              </a:pPr>
              <a:t>25</a:t>
            </a:fld>
            <a:endParaRPr lang="en-US" altLang="en-US"/>
          </a:p>
        </p:txBody>
      </p:sp>
    </p:spTree>
    <p:extLst>
      <p:ext uri="{BB962C8B-B14F-4D97-AF65-F5344CB8AC3E}">
        <p14:creationId xmlns:p14="http://schemas.microsoft.com/office/powerpoint/2010/main" val="27992424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EFD0E8E8-C530-4B2D-A01A-CCD47590B6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53472F09-8E00-4E02-9034-0A382CF663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915" y="727306"/>
            <a:ext cx="4639824" cy="4639824"/>
          </a:xfrm>
          <a:custGeom>
            <a:avLst/>
            <a:gdLst>
              <a:gd name="connsiteX0" fmla="*/ 2319912 w 4639824"/>
              <a:gd name="connsiteY0" fmla="*/ 0 h 4639824"/>
              <a:gd name="connsiteX1" fmla="*/ 4639824 w 4639824"/>
              <a:gd name="connsiteY1" fmla="*/ 2319912 h 4639824"/>
              <a:gd name="connsiteX2" fmla="*/ 2319912 w 4639824"/>
              <a:gd name="connsiteY2" fmla="*/ 4639824 h 4639824"/>
              <a:gd name="connsiteX3" fmla="*/ 0 w 4639824"/>
              <a:gd name="connsiteY3" fmla="*/ 2319912 h 4639824"/>
              <a:gd name="connsiteX4" fmla="*/ 2319912 w 4639824"/>
              <a:gd name="connsiteY4" fmla="*/ 0 h 4639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9824" h="4639824">
                <a:moveTo>
                  <a:pt x="2319912" y="0"/>
                </a:moveTo>
                <a:cubicBezTo>
                  <a:pt x="3601164" y="0"/>
                  <a:pt x="4639824" y="1038660"/>
                  <a:pt x="4639824" y="2319912"/>
                </a:cubicBezTo>
                <a:cubicBezTo>
                  <a:pt x="4639824" y="3601164"/>
                  <a:pt x="3601164" y="4639824"/>
                  <a:pt x="2319912" y="4639824"/>
                </a:cubicBezTo>
                <a:cubicBezTo>
                  <a:pt x="1038660" y="4639824"/>
                  <a:pt x="0" y="3601164"/>
                  <a:pt x="0" y="2319912"/>
                </a:cubicBezTo>
                <a:cubicBezTo>
                  <a:pt x="0" y="1038660"/>
                  <a:pt x="1038660" y="0"/>
                  <a:pt x="2319912" y="0"/>
                </a:cubicBezTo>
                <a:close/>
              </a:path>
            </a:pathLst>
          </a:cu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Oval 41">
            <a:extLst>
              <a:ext uri="{FF2B5EF4-FFF2-40B4-BE49-F238E27FC236}">
                <a16:creationId xmlns:a16="http://schemas.microsoft.com/office/drawing/2014/main" id="{4DA077B8-7326-4434-87ED-77DF3CF3D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7227" y="1253852"/>
            <a:ext cx="457200" cy="457200"/>
          </a:xfrm>
          <a:prstGeom prst="ellipse">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79CDED1-AC9C-4A80-B334-1309DEAD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480791" y="0"/>
            <a:ext cx="2229415" cy="1711051"/>
          </a:xfrm>
          <a:custGeom>
            <a:avLst/>
            <a:gdLst>
              <a:gd name="connsiteX0" fmla="*/ 1731031 w 2229415"/>
              <a:gd name="connsiteY0" fmla="*/ 1711051 h 1711051"/>
              <a:gd name="connsiteX1" fmla="*/ 2229415 w 2229415"/>
              <a:gd name="connsiteY1" fmla="*/ 1711051 h 1711051"/>
              <a:gd name="connsiteX2" fmla="*/ 2220570 w 2229415"/>
              <a:gd name="connsiteY2" fmla="*/ 1665525 h 1711051"/>
              <a:gd name="connsiteX3" fmla="*/ 118985 w 2229415"/>
              <a:gd name="connsiteY3" fmla="*/ 3008 h 1711051"/>
              <a:gd name="connsiteX4" fmla="*/ 0 w 2229415"/>
              <a:gd name="connsiteY4" fmla="*/ 0 h 1711051"/>
              <a:gd name="connsiteX5" fmla="*/ 0 w 2229415"/>
              <a:gd name="connsiteY5" fmla="*/ 474250 h 1711051"/>
              <a:gd name="connsiteX6" fmla="*/ 187921 w 2229415"/>
              <a:gd name="connsiteY6" fmla="*/ 483739 h 1711051"/>
              <a:gd name="connsiteX7" fmla="*/ 1656728 w 2229415"/>
              <a:gd name="connsiteY7" fmla="*/ 1515386 h 171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9415" h="1711051">
                <a:moveTo>
                  <a:pt x="1731031" y="1711051"/>
                </a:moveTo>
                <a:lnTo>
                  <a:pt x="2229415" y="1711051"/>
                </a:lnTo>
                <a:lnTo>
                  <a:pt x="2220570" y="1665525"/>
                </a:lnTo>
                <a:cubicBezTo>
                  <a:pt x="1951414" y="739745"/>
                  <a:pt x="1119014" y="53700"/>
                  <a:pt x="118985" y="3008"/>
                </a:cubicBezTo>
                <a:lnTo>
                  <a:pt x="0" y="0"/>
                </a:lnTo>
                <a:lnTo>
                  <a:pt x="0" y="474250"/>
                </a:lnTo>
                <a:lnTo>
                  <a:pt x="187921" y="483739"/>
                </a:lnTo>
                <a:cubicBezTo>
                  <a:pt x="836687" y="549625"/>
                  <a:pt x="1385706" y="952924"/>
                  <a:pt x="1656728" y="151538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Oval 45">
            <a:extLst>
              <a:ext uri="{FF2B5EF4-FFF2-40B4-BE49-F238E27FC236}">
                <a16:creationId xmlns:a16="http://schemas.microsoft.com/office/drawing/2014/main" id="{FD961BDC-5B67-481B-B628-6C15F4724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88704" y="3819513"/>
            <a:ext cx="731520" cy="731520"/>
          </a:xfrm>
          <a:prstGeom prst="ellipse">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06CC263E-5CD3-42BB-99F8-3C062C4B5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50573" y="4944229"/>
            <a:ext cx="1645920" cy="1645920"/>
          </a:xfrm>
          <a:prstGeom prst="ellipse">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47B83E9-30F8-4CC5-A02E-FECEA0CBBA1D}"/>
              </a:ext>
            </a:extLst>
          </p:cNvPr>
          <p:cNvSpPr txBox="1"/>
          <p:nvPr/>
        </p:nvSpPr>
        <p:spPr>
          <a:xfrm>
            <a:off x="685800" y="990600"/>
            <a:ext cx="4672808" cy="5181600"/>
          </a:xfrm>
          <a:prstGeom prst="rect">
            <a:avLst/>
          </a:prstGeom>
        </p:spPr>
        <p:txBody>
          <a:bodyPr vert="horz" lIns="91440" tIns="45720" rIns="91440" bIns="45720" rtlCol="0" anchor="ctr">
            <a:noAutofit/>
          </a:bodyPr>
          <a:lstStyle/>
          <a:p>
            <a:pPr marL="400050" indent="-285750">
              <a:lnSpc>
                <a:spcPct val="90000"/>
              </a:lnSpc>
              <a:spcAft>
                <a:spcPts val="600"/>
              </a:spcAft>
              <a:buFont typeface="Arial" panose="020B0604020202020204" pitchFamily="34" charset="0"/>
              <a:buChar char="•"/>
            </a:pPr>
            <a:r>
              <a:rPr lang="en-US" sz="2200" dirty="0">
                <a:cs typeface="Arial"/>
              </a:rPr>
              <a:t>DDS has developed an initiative to promote the use of </a:t>
            </a:r>
            <a:r>
              <a:rPr lang="en-US" sz="2200" b="1" dirty="0">
                <a:cs typeface="Arial"/>
              </a:rPr>
              <a:t>Supportive Technology: </a:t>
            </a:r>
            <a:r>
              <a:rPr lang="en-US" sz="2200" b="1" i="1" dirty="0">
                <a:cs typeface="Arial"/>
              </a:rPr>
              <a:t>Assistive Technology and Remote Supports &amp; Monitoring </a:t>
            </a:r>
            <a:r>
              <a:rPr lang="en-US" sz="2200" dirty="0">
                <a:cs typeface="Arial"/>
              </a:rPr>
              <a:t>to increase the opportunities for individuals to achieve greater independence in their lives.</a:t>
            </a:r>
          </a:p>
          <a:p>
            <a:pPr marL="114300">
              <a:lnSpc>
                <a:spcPct val="90000"/>
              </a:lnSpc>
              <a:spcAft>
                <a:spcPts val="600"/>
              </a:spcAft>
            </a:pPr>
            <a:endParaRPr lang="en-US" sz="2200" dirty="0">
              <a:cs typeface="Arial" panose="020B0604020202020204" pitchFamily="34" charset="0"/>
            </a:endParaRPr>
          </a:p>
          <a:p>
            <a:pPr marL="342900" indent="-228600">
              <a:lnSpc>
                <a:spcPct val="90000"/>
              </a:lnSpc>
              <a:spcAft>
                <a:spcPts val="600"/>
              </a:spcAft>
              <a:buFont typeface="Arial" panose="020B0604020202020204" pitchFamily="34" charset="0"/>
              <a:buChar char="•"/>
            </a:pPr>
            <a:r>
              <a:rPr lang="en-US" sz="2200" dirty="0">
                <a:solidFill>
                  <a:srgbClr val="000000"/>
                </a:solidFill>
                <a:cs typeface="Arial"/>
              </a:rPr>
              <a:t>Supportive</a:t>
            </a:r>
            <a:r>
              <a:rPr lang="en-US" sz="2200" b="0" i="0" dirty="0">
                <a:solidFill>
                  <a:srgbClr val="000000"/>
                </a:solidFill>
                <a:effectLst/>
                <a:cs typeface="Arial"/>
              </a:rPr>
              <a:t> Technology should be considered when authorizing services for a person with disabilities, before utilizing direct support professional services to assist a person in an area that they could potentially be self-sufficient with appropriate assistive technology.</a:t>
            </a:r>
            <a:endParaRPr lang="en-US" sz="2200" dirty="0">
              <a:cs typeface="Arial"/>
            </a:endParaRPr>
          </a:p>
        </p:txBody>
      </p:sp>
      <p:sp>
        <p:nvSpPr>
          <p:cNvPr id="23" name="TextBox 22">
            <a:extLst>
              <a:ext uri="{FF2B5EF4-FFF2-40B4-BE49-F238E27FC236}">
                <a16:creationId xmlns:a16="http://schemas.microsoft.com/office/drawing/2014/main" id="{94D78940-6DCF-4099-BE1C-B58176CBAC4E}"/>
              </a:ext>
            </a:extLst>
          </p:cNvPr>
          <p:cNvSpPr txBox="1"/>
          <p:nvPr/>
        </p:nvSpPr>
        <p:spPr>
          <a:xfrm>
            <a:off x="5991675" y="2751752"/>
            <a:ext cx="4191000" cy="590931"/>
          </a:xfrm>
          <a:prstGeom prst="rect">
            <a:avLst/>
          </a:prstGeom>
          <a:noFill/>
        </p:spPr>
        <p:txBody>
          <a:bodyPr wrap="square"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3600" b="1" i="0" u="none" strike="noStrike" kern="0" cap="none" spc="0" normalizeH="0" baseline="0" noProof="0" dirty="0">
                <a:ln>
                  <a:noFill/>
                </a:ln>
                <a:solidFill>
                  <a:schemeClr val="bg1">
                    <a:alpha val="80000"/>
                  </a:schemeClr>
                </a:solidFill>
                <a:effectLst/>
                <a:uLnTx/>
                <a:uFillTx/>
              </a:rPr>
              <a:t>Technology Forward</a:t>
            </a:r>
          </a:p>
        </p:txBody>
      </p:sp>
      <p:pic>
        <p:nvPicPr>
          <p:cNvPr id="10" name="Picture 9">
            <a:extLst>
              <a:ext uri="{FF2B5EF4-FFF2-40B4-BE49-F238E27FC236}">
                <a16:creationId xmlns:a16="http://schemas.microsoft.com/office/drawing/2014/main" id="{540FF024-8198-45C3-8DA9-B36EDDD4E1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5600" y="152400"/>
            <a:ext cx="1591212" cy="1143000"/>
          </a:xfrm>
          <a:prstGeom prst="rect">
            <a:avLst/>
          </a:prstGeom>
        </p:spPr>
      </p:pic>
      <p:sp>
        <p:nvSpPr>
          <p:cNvPr id="3" name="Slide Number Placeholder 2">
            <a:extLst>
              <a:ext uri="{FF2B5EF4-FFF2-40B4-BE49-F238E27FC236}">
                <a16:creationId xmlns:a16="http://schemas.microsoft.com/office/drawing/2014/main" id="{ACEA2F8E-3E01-417F-9F58-90541F9A3F50}"/>
              </a:ext>
            </a:extLst>
          </p:cNvPr>
          <p:cNvSpPr>
            <a:spLocks noGrp="1"/>
          </p:cNvSpPr>
          <p:nvPr>
            <p:ph type="sldNum" sz="quarter" idx="12"/>
          </p:nvPr>
        </p:nvSpPr>
        <p:spPr/>
        <p:txBody>
          <a:bodyPr/>
          <a:lstStyle/>
          <a:p>
            <a:pPr>
              <a:defRPr/>
            </a:pPr>
            <a:fld id="{90A9E658-6C7B-4546-9FE3-35CF73600A22}" type="slidenum">
              <a:rPr lang="en-US" altLang="en-US" smtClean="0"/>
              <a:pPr>
                <a:defRPr/>
              </a:pPr>
              <a:t>3</a:t>
            </a:fld>
            <a:endParaRPr lang="en-US" altLang="en-US"/>
          </a:p>
        </p:txBody>
      </p:sp>
    </p:spTree>
    <p:extLst>
      <p:ext uri="{BB962C8B-B14F-4D97-AF65-F5344CB8AC3E}">
        <p14:creationId xmlns:p14="http://schemas.microsoft.com/office/powerpoint/2010/main" val="9247228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2">
            <a:extLst>
              <a:ext uri="{FF2B5EF4-FFF2-40B4-BE49-F238E27FC236}">
                <a16:creationId xmlns:a16="http://schemas.microsoft.com/office/drawing/2014/main" id="{EFD0E8E8-C530-4B2D-A01A-CCD47590B6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34">
            <a:extLst>
              <a:ext uri="{FF2B5EF4-FFF2-40B4-BE49-F238E27FC236}">
                <a16:creationId xmlns:a16="http://schemas.microsoft.com/office/drawing/2014/main" id="{BE5D6855-F7F1-40AB-A644-826C03264F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2448" y="3131936"/>
            <a:ext cx="1240640" cy="1240638"/>
          </a:xfrm>
          <a:prstGeom prst="ellipse">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36">
            <a:extLst>
              <a:ext uri="{FF2B5EF4-FFF2-40B4-BE49-F238E27FC236}">
                <a16:creationId xmlns:a16="http://schemas.microsoft.com/office/drawing/2014/main" id="{2C65388C-2EC9-49CB-94AE-C126FD4C5B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4763" y="0"/>
            <a:ext cx="6067239" cy="6858000"/>
          </a:xfrm>
          <a:custGeom>
            <a:avLst/>
            <a:gdLst>
              <a:gd name="connsiteX0" fmla="*/ 1619628 w 6067239"/>
              <a:gd name="connsiteY0" fmla="*/ 0 h 6858000"/>
              <a:gd name="connsiteX1" fmla="*/ 6067239 w 6067239"/>
              <a:gd name="connsiteY1" fmla="*/ 0 h 6858000"/>
              <a:gd name="connsiteX2" fmla="*/ 6067239 w 6067239"/>
              <a:gd name="connsiteY2" fmla="*/ 6858000 h 6858000"/>
              <a:gd name="connsiteX3" fmla="*/ 1619627 w 6067239"/>
              <a:gd name="connsiteY3" fmla="*/ 6858000 h 6858000"/>
              <a:gd name="connsiteX4" fmla="*/ 1615622 w 6067239"/>
              <a:gd name="connsiteY4" fmla="*/ 6854853 h 6858000"/>
              <a:gd name="connsiteX5" fmla="*/ 0 w 6067239"/>
              <a:gd name="connsiteY5" fmla="*/ 3429000 h 6858000"/>
              <a:gd name="connsiteX6" fmla="*/ 1615622 w 6067239"/>
              <a:gd name="connsiteY6" fmla="*/ 31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7239" h="6858000">
                <a:moveTo>
                  <a:pt x="1619628" y="0"/>
                </a:moveTo>
                <a:lnTo>
                  <a:pt x="6067239" y="0"/>
                </a:lnTo>
                <a:lnTo>
                  <a:pt x="6067239" y="6858000"/>
                </a:lnTo>
                <a:lnTo>
                  <a:pt x="1619627" y="6858000"/>
                </a:lnTo>
                <a:lnTo>
                  <a:pt x="1615622" y="6854853"/>
                </a:lnTo>
                <a:cubicBezTo>
                  <a:pt x="628921" y="6040555"/>
                  <a:pt x="0" y="4808224"/>
                  <a:pt x="0" y="3429000"/>
                </a:cubicBezTo>
                <a:cubicBezTo>
                  <a:pt x="0" y="2049777"/>
                  <a:pt x="628921" y="817446"/>
                  <a:pt x="1615622" y="3148"/>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38">
            <a:extLst>
              <a:ext uri="{FF2B5EF4-FFF2-40B4-BE49-F238E27FC236}">
                <a16:creationId xmlns:a16="http://schemas.microsoft.com/office/drawing/2014/main" id="{A62B7C1D-B627-4FCA-9295-7D71876557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7837" y="4546924"/>
            <a:ext cx="2369988" cy="2311077"/>
          </a:xfrm>
          <a:custGeom>
            <a:avLst/>
            <a:gdLst>
              <a:gd name="connsiteX0" fmla="*/ 0 w 2369988"/>
              <a:gd name="connsiteY0" fmla="*/ 0 h 2311077"/>
              <a:gd name="connsiteX1" fmla="*/ 1128071 w 2369988"/>
              <a:gd name="connsiteY1" fmla="*/ 0 h 2311077"/>
              <a:gd name="connsiteX2" fmla="*/ 1157716 w 2369988"/>
              <a:gd name="connsiteY2" fmla="*/ 128440 h 2311077"/>
              <a:gd name="connsiteX3" fmla="*/ 2316462 w 2369988"/>
              <a:gd name="connsiteY3" fmla="*/ 2257392 h 2311077"/>
              <a:gd name="connsiteX4" fmla="*/ 2369988 w 2369988"/>
              <a:gd name="connsiteY4" fmla="*/ 2311077 h 2311077"/>
              <a:gd name="connsiteX5" fmla="*/ 957894 w 2369988"/>
              <a:gd name="connsiteY5" fmla="*/ 2311077 h 2311077"/>
              <a:gd name="connsiteX6" fmla="*/ 777804 w 2369988"/>
              <a:gd name="connsiteY6" fmla="*/ 2040997 h 2311077"/>
              <a:gd name="connsiteX7" fmla="*/ 19614 w 2369988"/>
              <a:gd name="connsiteY7" fmla="*/ 109827 h 2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9988" h="2311077">
                <a:moveTo>
                  <a:pt x="0" y="0"/>
                </a:moveTo>
                <a:lnTo>
                  <a:pt x="1128071" y="0"/>
                </a:lnTo>
                <a:lnTo>
                  <a:pt x="1157716" y="128440"/>
                </a:lnTo>
                <a:cubicBezTo>
                  <a:pt x="1365270" y="935139"/>
                  <a:pt x="1769588" y="1662859"/>
                  <a:pt x="2316462" y="2257392"/>
                </a:cubicBezTo>
                <a:lnTo>
                  <a:pt x="2369988" y="2311077"/>
                </a:lnTo>
                <a:lnTo>
                  <a:pt x="957894" y="2311077"/>
                </a:lnTo>
                <a:lnTo>
                  <a:pt x="777804" y="2040997"/>
                </a:lnTo>
                <a:cubicBezTo>
                  <a:pt x="421651" y="1454849"/>
                  <a:pt x="161627" y="803832"/>
                  <a:pt x="19614" y="109827"/>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597B78B8-B90C-4F1C-8B8C-18FE00CA8BBA}"/>
              </a:ext>
            </a:extLst>
          </p:cNvPr>
          <p:cNvSpPr txBox="1"/>
          <p:nvPr/>
        </p:nvSpPr>
        <p:spPr>
          <a:xfrm>
            <a:off x="7367274" y="1054262"/>
            <a:ext cx="4363895" cy="4648200"/>
          </a:xfrm>
          <a:prstGeom prst="rect">
            <a:avLst/>
          </a:prstGeom>
        </p:spPr>
        <p:txBody>
          <a:bodyPr vert="horz" lIns="91440" tIns="45720" rIns="91440" bIns="45720" rtlCol="0" anchor="ctr">
            <a:noAutofit/>
          </a:bodyPr>
          <a:lstStyle/>
          <a:p>
            <a:pPr marL="342900" indent="-228600">
              <a:lnSpc>
                <a:spcPct val="90000"/>
              </a:lnSpc>
              <a:spcAft>
                <a:spcPts val="600"/>
              </a:spcAft>
              <a:buFont typeface="Arial" panose="020B0604020202020204" pitchFamily="34" charset="0"/>
              <a:buChar char="•"/>
            </a:pPr>
            <a:r>
              <a:rPr lang="en-US" sz="2200" dirty="0">
                <a:solidFill>
                  <a:schemeClr val="bg1"/>
                </a:solidFill>
                <a:cs typeface="Arial" panose="020B0604020202020204" pitchFamily="34" charset="0"/>
              </a:rPr>
              <a:t>Allows individuals to have more independence in their lives and has the potential to give them more privacy in their homes</a:t>
            </a:r>
          </a:p>
          <a:p>
            <a:pPr marL="342900" indent="-228600">
              <a:lnSpc>
                <a:spcPct val="90000"/>
              </a:lnSpc>
              <a:spcAft>
                <a:spcPts val="600"/>
              </a:spcAft>
              <a:buFont typeface="Arial" panose="020B0604020202020204" pitchFamily="34" charset="0"/>
              <a:buChar char="•"/>
            </a:pPr>
            <a:r>
              <a:rPr lang="en-US" sz="2200" dirty="0">
                <a:solidFill>
                  <a:schemeClr val="bg1"/>
                </a:solidFill>
                <a:cs typeface="Arial" panose="020B0604020202020204" pitchFamily="34" charset="0"/>
              </a:rPr>
              <a:t>Provides tools that can increase health and safety for individuals</a:t>
            </a:r>
          </a:p>
          <a:p>
            <a:pPr marL="800100" lvl="1" indent="-228600">
              <a:lnSpc>
                <a:spcPct val="90000"/>
              </a:lnSpc>
              <a:spcAft>
                <a:spcPts val="600"/>
              </a:spcAft>
              <a:buFont typeface="Arial" panose="020B0604020202020204" pitchFamily="34" charset="0"/>
              <a:buChar char="•"/>
            </a:pPr>
            <a:r>
              <a:rPr lang="en-US" sz="2200" dirty="0">
                <a:solidFill>
                  <a:schemeClr val="bg1"/>
                </a:solidFill>
                <a:cs typeface="Arial" panose="020B0604020202020204" pitchFamily="34" charset="0"/>
              </a:rPr>
              <a:t>May be used to track adherence to medication schedules, sleep patterns and the occurrence of health events</a:t>
            </a:r>
          </a:p>
          <a:p>
            <a:pPr marL="342900" indent="-228600">
              <a:lnSpc>
                <a:spcPct val="90000"/>
              </a:lnSpc>
              <a:spcAft>
                <a:spcPts val="600"/>
              </a:spcAft>
              <a:buFont typeface="Arial" panose="020B0604020202020204" pitchFamily="34" charset="0"/>
              <a:buChar char="•"/>
            </a:pPr>
            <a:r>
              <a:rPr lang="en-US" sz="2200" dirty="0">
                <a:solidFill>
                  <a:schemeClr val="bg1"/>
                </a:solidFill>
                <a:cs typeface="Arial" panose="020B0604020202020204" pitchFamily="34" charset="0"/>
              </a:rPr>
              <a:t>Can be one of the solutions to the direct care staffing shortage</a:t>
            </a:r>
          </a:p>
          <a:p>
            <a:pPr marL="342900" indent="-228600">
              <a:lnSpc>
                <a:spcPct val="90000"/>
              </a:lnSpc>
              <a:spcAft>
                <a:spcPts val="600"/>
              </a:spcAft>
              <a:buFont typeface="Arial" panose="020B0604020202020204" pitchFamily="34" charset="0"/>
              <a:buChar char="•"/>
            </a:pPr>
            <a:r>
              <a:rPr lang="en-US" sz="2200" dirty="0">
                <a:solidFill>
                  <a:schemeClr val="bg1"/>
                </a:solidFill>
                <a:cs typeface="Arial" panose="020B0604020202020204" pitchFamily="34" charset="0"/>
              </a:rPr>
              <a:t>Is often a less expensive option to providing direct support staff</a:t>
            </a:r>
          </a:p>
        </p:txBody>
      </p:sp>
      <p:sp>
        <p:nvSpPr>
          <p:cNvPr id="3" name="TextBox 2">
            <a:extLst>
              <a:ext uri="{FF2B5EF4-FFF2-40B4-BE49-F238E27FC236}">
                <a16:creationId xmlns:a16="http://schemas.microsoft.com/office/drawing/2014/main" id="{17FFE5B8-03EB-401E-967B-D2D2736DE822}"/>
              </a:ext>
            </a:extLst>
          </p:cNvPr>
          <p:cNvSpPr txBox="1"/>
          <p:nvPr/>
        </p:nvSpPr>
        <p:spPr>
          <a:xfrm>
            <a:off x="522838" y="2570487"/>
            <a:ext cx="3276600" cy="1754326"/>
          </a:xfrm>
          <a:prstGeom prst="rect">
            <a:avLst/>
          </a:prstGeom>
          <a:noFill/>
        </p:spPr>
        <p:txBody>
          <a:bodyPr wrap="square" rtlCol="0">
            <a:spAutoFit/>
          </a:bodyPr>
          <a:lstStyle/>
          <a:p>
            <a:pPr algn="ctr">
              <a:lnSpc>
                <a:spcPct val="90000"/>
              </a:lnSpc>
              <a:spcAft>
                <a:spcPts val="600"/>
              </a:spcAft>
            </a:pPr>
            <a:r>
              <a:rPr lang="en-US" sz="4000" b="1" dirty="0"/>
              <a:t>Benefits of Supportive Technology</a:t>
            </a:r>
          </a:p>
        </p:txBody>
      </p:sp>
      <p:pic>
        <p:nvPicPr>
          <p:cNvPr id="8" name="Picture 7">
            <a:extLst>
              <a:ext uri="{FF2B5EF4-FFF2-40B4-BE49-F238E27FC236}">
                <a16:creationId xmlns:a16="http://schemas.microsoft.com/office/drawing/2014/main" id="{E48F21FD-C0E0-4DF3-A9E7-7129FFF066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79" y="228600"/>
            <a:ext cx="1591212" cy="1143000"/>
          </a:xfrm>
          <a:prstGeom prst="rect">
            <a:avLst/>
          </a:prstGeom>
        </p:spPr>
      </p:pic>
      <p:sp>
        <p:nvSpPr>
          <p:cNvPr id="4" name="Slide Number Placeholder 3">
            <a:extLst>
              <a:ext uri="{FF2B5EF4-FFF2-40B4-BE49-F238E27FC236}">
                <a16:creationId xmlns:a16="http://schemas.microsoft.com/office/drawing/2014/main" id="{9B72A7B6-908F-42E3-A5DD-9130D7A86FEB}"/>
              </a:ext>
            </a:extLst>
          </p:cNvPr>
          <p:cNvSpPr>
            <a:spLocks noGrp="1"/>
          </p:cNvSpPr>
          <p:nvPr>
            <p:ph type="sldNum" sz="quarter" idx="12"/>
          </p:nvPr>
        </p:nvSpPr>
        <p:spPr/>
        <p:txBody>
          <a:bodyPr/>
          <a:lstStyle/>
          <a:p>
            <a:pPr>
              <a:defRPr/>
            </a:pPr>
            <a:fld id="{90A9E658-6C7B-4546-9FE3-35CF73600A22}" type="slidenum">
              <a:rPr lang="en-US" altLang="en-US" smtClean="0"/>
              <a:pPr>
                <a:defRPr/>
              </a:pPr>
              <a:t>4</a:t>
            </a:fld>
            <a:endParaRPr lang="en-US" altLang="en-US"/>
          </a:p>
        </p:txBody>
      </p:sp>
    </p:spTree>
    <p:extLst>
      <p:ext uri="{BB962C8B-B14F-4D97-AF65-F5344CB8AC3E}">
        <p14:creationId xmlns:p14="http://schemas.microsoft.com/office/powerpoint/2010/main" val="3788716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0" name="Rectangle 87">
            <a:extLst>
              <a:ext uri="{FF2B5EF4-FFF2-40B4-BE49-F238E27FC236}">
                <a16:creationId xmlns:a16="http://schemas.microsoft.com/office/drawing/2014/main" id="{5F2BC11A-2019-4BC3-93F2-AE405F0F42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3" name="Picture 430">
            <a:extLst>
              <a:ext uri="{FF2B5EF4-FFF2-40B4-BE49-F238E27FC236}">
                <a16:creationId xmlns:a16="http://schemas.microsoft.com/office/drawing/2014/main" id="{EF093762-0FEA-47CD-98BD-D791011AA294}"/>
              </a:ext>
            </a:extLst>
          </p:cNvPr>
          <p:cNvPicPr>
            <a:picLocks noChangeAspect="1"/>
          </p:cNvPicPr>
          <p:nvPr/>
        </p:nvPicPr>
        <p:blipFill rotWithShape="1">
          <a:blip r:embed="rId2">
            <a:duotone>
              <a:prstClr val="black"/>
              <a:prstClr val="white"/>
            </a:duotone>
          </a:blip>
          <a:srcRect l="8925" r="24350" b="2"/>
          <a:stretch/>
        </p:blipFill>
        <p:spPr>
          <a:xfrm>
            <a:off x="5362011" y="10"/>
            <a:ext cx="6829989" cy="6857990"/>
          </a:xfrm>
          <a:custGeom>
            <a:avLst/>
            <a:gdLst/>
            <a:ahLst/>
            <a:cxnLst/>
            <a:rect l="l" t="t" r="r" b="b"/>
            <a:pathLst>
              <a:path w="6829989" h="6858000">
                <a:moveTo>
                  <a:pt x="0" y="0"/>
                </a:moveTo>
                <a:lnTo>
                  <a:pt x="6829989" y="0"/>
                </a:lnTo>
                <a:lnTo>
                  <a:pt x="6829989" y="6858000"/>
                </a:lnTo>
                <a:lnTo>
                  <a:pt x="1" y="6858000"/>
                </a:lnTo>
                <a:lnTo>
                  <a:pt x="4006" y="6854853"/>
                </a:lnTo>
                <a:cubicBezTo>
                  <a:pt x="990707" y="6040555"/>
                  <a:pt x="1619628" y="4808224"/>
                  <a:pt x="1619628" y="3429000"/>
                </a:cubicBezTo>
                <a:cubicBezTo>
                  <a:pt x="1619628" y="2049777"/>
                  <a:pt x="990707" y="817446"/>
                  <a:pt x="4006" y="3148"/>
                </a:cubicBezTo>
                <a:close/>
              </a:path>
            </a:pathLst>
          </a:custGeom>
        </p:spPr>
      </p:pic>
      <p:sp>
        <p:nvSpPr>
          <p:cNvPr id="2" name="Title 1">
            <a:extLst>
              <a:ext uri="{FF2B5EF4-FFF2-40B4-BE49-F238E27FC236}">
                <a16:creationId xmlns:a16="http://schemas.microsoft.com/office/drawing/2014/main" id="{5BC70940-9E52-4A29-874F-3CA8718FD30D}"/>
              </a:ext>
            </a:extLst>
          </p:cNvPr>
          <p:cNvSpPr>
            <a:spLocks noGrp="1"/>
          </p:cNvSpPr>
          <p:nvPr>
            <p:ph type="title"/>
          </p:nvPr>
        </p:nvSpPr>
        <p:spPr>
          <a:xfrm>
            <a:off x="499058" y="381001"/>
            <a:ext cx="5139742" cy="533401"/>
          </a:xfrm>
        </p:spPr>
        <p:txBody>
          <a:bodyPr vert="horz" lIns="91440" tIns="45720" rIns="91440" bIns="45720" rtlCol="0" anchor="b">
            <a:normAutofit fontScale="90000"/>
          </a:bodyPr>
          <a:lstStyle/>
          <a:p>
            <a:pPr algn="ctr"/>
            <a:r>
              <a:rPr lang="en-US" sz="2400" b="1" dirty="0">
                <a:solidFill>
                  <a:schemeClr val="tx1">
                    <a:lumMod val="85000"/>
                    <a:lumOff val="15000"/>
                  </a:schemeClr>
                </a:solidFill>
                <a:latin typeface="+mn-lt"/>
              </a:rPr>
              <a:t>PROPOSED CHANGES TO DDS SERVICE OPTIONS</a:t>
            </a:r>
          </a:p>
        </p:txBody>
      </p:sp>
      <p:sp>
        <p:nvSpPr>
          <p:cNvPr id="474" name="Freeform: Shape 89">
            <a:extLst>
              <a:ext uri="{FF2B5EF4-FFF2-40B4-BE49-F238E27FC236}">
                <a16:creationId xmlns:a16="http://schemas.microsoft.com/office/drawing/2014/main" id="{FBD18CC4-F639-47CF-96DD-9BA6031B5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03038" y="1992863"/>
            <a:ext cx="1488962" cy="2872274"/>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29" name="TextBox 3">
            <a:extLst>
              <a:ext uri="{FF2B5EF4-FFF2-40B4-BE49-F238E27FC236}">
                <a16:creationId xmlns:a16="http://schemas.microsoft.com/office/drawing/2014/main" id="{35FDBA75-BE23-450F-9930-06E81CA09BC8}"/>
              </a:ext>
            </a:extLst>
          </p:cNvPr>
          <p:cNvGraphicFramePr/>
          <p:nvPr>
            <p:extLst>
              <p:ext uri="{D42A27DB-BD31-4B8C-83A1-F6EECF244321}">
                <p14:modId xmlns:p14="http://schemas.microsoft.com/office/powerpoint/2010/main" val="1005049107"/>
              </p:ext>
            </p:extLst>
          </p:nvPr>
        </p:nvGraphicFramePr>
        <p:xfrm>
          <a:off x="304800" y="990600"/>
          <a:ext cx="5410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C98CE076-7123-467C-ABE9-4AB2D3122F7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15600" y="152400"/>
            <a:ext cx="1591212" cy="1143000"/>
          </a:xfrm>
          <a:prstGeom prst="rect">
            <a:avLst/>
          </a:prstGeom>
        </p:spPr>
      </p:pic>
      <p:sp>
        <p:nvSpPr>
          <p:cNvPr id="3" name="Slide Number Placeholder 2">
            <a:extLst>
              <a:ext uri="{FF2B5EF4-FFF2-40B4-BE49-F238E27FC236}">
                <a16:creationId xmlns:a16="http://schemas.microsoft.com/office/drawing/2014/main" id="{DC10BC80-824F-4F74-86A7-34DA3E655070}"/>
              </a:ext>
            </a:extLst>
          </p:cNvPr>
          <p:cNvSpPr>
            <a:spLocks noGrp="1"/>
          </p:cNvSpPr>
          <p:nvPr>
            <p:ph type="sldNum" sz="quarter" idx="12"/>
          </p:nvPr>
        </p:nvSpPr>
        <p:spPr/>
        <p:txBody>
          <a:bodyPr/>
          <a:lstStyle/>
          <a:p>
            <a:pPr>
              <a:defRPr/>
            </a:pPr>
            <a:fld id="{9C0CE6A8-29A4-4DCA-8DF6-58DCCC5D35C7}" type="slidenum">
              <a:rPr lang="en-US" b="1" smtClean="0">
                <a:solidFill>
                  <a:schemeClr val="tx1"/>
                </a:solidFill>
              </a:rPr>
              <a:pPr>
                <a:defRPr/>
              </a:pPr>
              <a:t>5</a:t>
            </a:fld>
            <a:endParaRPr lang="en-US" b="1" dirty="0">
              <a:solidFill>
                <a:schemeClr val="tx1"/>
              </a:solidFill>
            </a:endParaRPr>
          </a:p>
        </p:txBody>
      </p:sp>
    </p:spTree>
    <p:extLst>
      <p:ext uri="{BB962C8B-B14F-4D97-AF65-F5344CB8AC3E}">
        <p14:creationId xmlns:p14="http://schemas.microsoft.com/office/powerpoint/2010/main" val="4952214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6" name="Freeform: Shape 7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8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3D0164D-F7B9-4DD5-80BF-55C1D0419190}"/>
              </a:ext>
            </a:extLst>
          </p:cNvPr>
          <p:cNvSpPr txBox="1"/>
          <p:nvPr/>
        </p:nvSpPr>
        <p:spPr>
          <a:xfrm>
            <a:off x="2555631" y="1441938"/>
            <a:ext cx="7080738" cy="397412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dirty="0">
                <a:ln>
                  <a:noFill/>
                </a:ln>
                <a:solidFill>
                  <a:prstClr val="black">
                    <a:lumMod val="95000"/>
                    <a:lumOff val="5000"/>
                  </a:prstClr>
                </a:solidFill>
                <a:effectLst/>
                <a:uLnTx/>
                <a:uFillTx/>
                <a:latin typeface="Calibri body"/>
              </a:rPr>
              <a:t>What is Assistive Technology?</a:t>
            </a:r>
          </a:p>
        </p:txBody>
      </p:sp>
      <p:pic>
        <p:nvPicPr>
          <p:cNvPr id="5" name="Picture 4">
            <a:extLst>
              <a:ext uri="{FF2B5EF4-FFF2-40B4-BE49-F238E27FC236}">
                <a16:creationId xmlns:a16="http://schemas.microsoft.com/office/drawing/2014/main" id="{269FF134-8E0E-4C97-B395-EA6DA58E37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5600" y="152400"/>
            <a:ext cx="1591212" cy="1143000"/>
          </a:xfrm>
          <a:prstGeom prst="rect">
            <a:avLst/>
          </a:prstGeom>
        </p:spPr>
      </p:pic>
      <p:sp>
        <p:nvSpPr>
          <p:cNvPr id="3" name="Slide Number Placeholder 2">
            <a:extLst>
              <a:ext uri="{FF2B5EF4-FFF2-40B4-BE49-F238E27FC236}">
                <a16:creationId xmlns:a16="http://schemas.microsoft.com/office/drawing/2014/main" id="{74FB50E1-E9CE-4F93-BA7F-9F0D0308E8B0}"/>
              </a:ext>
            </a:extLst>
          </p:cNvPr>
          <p:cNvSpPr>
            <a:spLocks noGrp="1"/>
          </p:cNvSpPr>
          <p:nvPr>
            <p:ph type="sldNum" sz="quarter" idx="12"/>
          </p:nvPr>
        </p:nvSpPr>
        <p:spPr/>
        <p:txBody>
          <a:bodyPr/>
          <a:lstStyle/>
          <a:p>
            <a:pPr>
              <a:defRPr/>
            </a:pPr>
            <a:fld id="{90A9E658-6C7B-4546-9FE3-35CF73600A22}" type="slidenum">
              <a:rPr lang="en-US" altLang="en-US" smtClean="0"/>
              <a:pPr>
                <a:defRPr/>
              </a:pPr>
              <a:t>6</a:t>
            </a:fld>
            <a:endParaRPr lang="en-US" altLang="en-US"/>
          </a:p>
        </p:txBody>
      </p:sp>
    </p:spTree>
    <p:extLst>
      <p:ext uri="{BB962C8B-B14F-4D97-AF65-F5344CB8AC3E}">
        <p14:creationId xmlns:p14="http://schemas.microsoft.com/office/powerpoint/2010/main" val="28074909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 name="Rectangle 9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595717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itle 2"/>
          <p:cNvSpPr>
            <a:spLocks noGrp="1"/>
          </p:cNvSpPr>
          <p:nvPr>
            <p:ph type="title"/>
          </p:nvPr>
        </p:nvSpPr>
        <p:spPr>
          <a:xfrm>
            <a:off x="577994" y="446007"/>
            <a:ext cx="3841605" cy="5368413"/>
          </a:xfrm>
        </p:spPr>
        <p:txBody>
          <a:bodyPr vert="horz" lIns="91440" tIns="45720" rIns="91440" bIns="45720" rtlCol="0">
            <a:normAutofit/>
          </a:bodyPr>
          <a:lstStyle/>
          <a:p>
            <a:pPr algn="ctr"/>
            <a:br>
              <a:rPr lang="en-US" kern="1200" dirty="0">
                <a:solidFill>
                  <a:srgbClr val="FFFFFF"/>
                </a:solidFill>
                <a:latin typeface="+mj-lt"/>
                <a:ea typeface="+mj-ea"/>
                <a:cs typeface="+mj-cs"/>
              </a:rPr>
            </a:br>
            <a:r>
              <a:rPr lang="en-US" b="1" kern="1200" dirty="0">
                <a:solidFill>
                  <a:srgbClr val="FFFFFF"/>
                </a:solidFill>
                <a:latin typeface="Calibri body"/>
              </a:rPr>
              <a:t>Assistive Technology &amp; </a:t>
            </a:r>
            <a:br>
              <a:rPr lang="en-US" b="1" kern="1200" dirty="0">
                <a:solidFill>
                  <a:srgbClr val="FFFFFF"/>
                </a:solidFill>
                <a:latin typeface="Calibri body"/>
              </a:rPr>
            </a:br>
            <a:r>
              <a:rPr lang="en-US" b="1" kern="1200" dirty="0">
                <a:solidFill>
                  <a:srgbClr val="FFFFFF"/>
                </a:solidFill>
                <a:latin typeface="Calibri body"/>
              </a:rPr>
              <a:t>AT Services</a:t>
            </a:r>
            <a:endParaRPr lang="en-US" b="1" kern="1200" dirty="0">
              <a:solidFill>
                <a:schemeClr val="bg1"/>
              </a:solidFill>
              <a:latin typeface="Calibri body"/>
            </a:endParaRPr>
          </a:p>
        </p:txBody>
      </p:sp>
      <p:sp>
        <p:nvSpPr>
          <p:cNvPr id="99" name="Rectangle 9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8" y="446007"/>
            <a:ext cx="6684131" cy="390942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363497" y="807709"/>
            <a:ext cx="6053804" cy="3219796"/>
          </a:xfrm>
        </p:spPr>
        <p:txBody>
          <a:bodyPr vert="horz" lIns="91440" tIns="45720" rIns="91440" bIns="45720" rtlCol="0" anchor="ctr">
            <a:normAutofit fontScale="92500"/>
          </a:bodyPr>
          <a:lstStyle/>
          <a:p>
            <a:pPr marL="0"/>
            <a:endParaRPr lang="en-US" sz="2200" b="1" dirty="0"/>
          </a:p>
          <a:p>
            <a:r>
              <a:rPr lang="en-US" sz="2400" b="1" dirty="0">
                <a:latin typeface="Calibri (Body)"/>
              </a:rPr>
              <a:t>Assistive technology (AT) </a:t>
            </a:r>
            <a:r>
              <a:rPr lang="en-US" sz="2400" dirty="0">
                <a:latin typeface="Calibri (Body)"/>
              </a:rPr>
              <a:t>is any item, piece of equipment, software program, or product system that is used to increase, maintain, or improve the functional capabilities of persons with disabilities.</a:t>
            </a:r>
          </a:p>
          <a:p>
            <a:pPr algn="l" rtl="0" fontAlgn="base">
              <a:buFont typeface="Arial" panose="020B0604020202020204" pitchFamily="34" charset="0"/>
              <a:buChar char="•"/>
            </a:pPr>
            <a:r>
              <a:rPr lang="en-US" sz="2400" b="1" u="none" strike="noStrike" dirty="0">
                <a:solidFill>
                  <a:srgbClr val="000000"/>
                </a:solidFill>
                <a:effectLst/>
                <a:latin typeface="Calibri (Body)"/>
              </a:rPr>
              <a:t>AT Services: “</a:t>
            </a:r>
            <a:r>
              <a:rPr lang="en-US" sz="2400" b="0" i="1" u="none" strike="noStrike" dirty="0">
                <a:solidFill>
                  <a:srgbClr val="000000"/>
                </a:solidFill>
                <a:effectLst/>
                <a:latin typeface="Calibri (Body)"/>
              </a:rPr>
              <a:t>Any service</a:t>
            </a:r>
            <a:r>
              <a:rPr lang="en-US" sz="2400" b="0" i="0" u="none" strike="noStrike" dirty="0">
                <a:solidFill>
                  <a:srgbClr val="000000"/>
                </a:solidFill>
                <a:effectLst/>
                <a:latin typeface="Calibri (Body)"/>
              </a:rPr>
              <a:t> that directly assists an individual with a disability in the </a:t>
            </a:r>
            <a:r>
              <a:rPr lang="en-US" sz="2400" b="0" i="1" u="sng" dirty="0">
                <a:solidFill>
                  <a:srgbClr val="000000"/>
                </a:solidFill>
                <a:effectLst/>
                <a:latin typeface="Calibri (Body)"/>
              </a:rPr>
              <a:t>selection, acquisition or use</a:t>
            </a:r>
            <a:r>
              <a:rPr lang="en-US" sz="2400" b="0" i="1" u="none" strike="noStrike" dirty="0">
                <a:solidFill>
                  <a:srgbClr val="000000"/>
                </a:solidFill>
                <a:effectLst/>
                <a:latin typeface="Calibri (Body)"/>
              </a:rPr>
              <a:t> </a:t>
            </a:r>
            <a:r>
              <a:rPr lang="en-US" sz="2400" b="0" i="0" u="none" strike="noStrike" dirty="0">
                <a:solidFill>
                  <a:srgbClr val="000000"/>
                </a:solidFill>
                <a:effectLst/>
                <a:latin typeface="Calibri (Body)"/>
              </a:rPr>
              <a:t>of an Assistive Technology device.” </a:t>
            </a:r>
            <a:r>
              <a:rPr lang="en-US" sz="2400" b="0" i="0" dirty="0">
                <a:solidFill>
                  <a:srgbClr val="000000"/>
                </a:solidFill>
                <a:effectLst/>
                <a:latin typeface="Calibri (Body)"/>
              </a:rPr>
              <a:t>​ </a:t>
            </a:r>
            <a:r>
              <a:rPr lang="en-US" sz="1600" b="0" i="0" u="none" strike="noStrike" dirty="0">
                <a:solidFill>
                  <a:srgbClr val="000000"/>
                </a:solidFill>
                <a:effectLst/>
                <a:latin typeface="Century Schoolbook" panose="02040604050505020304" pitchFamily="18" charset="0"/>
              </a:rPr>
              <a:t>(AT ACT, 1998, as amended).</a:t>
            </a:r>
            <a:endParaRPr lang="en-US" sz="1600" b="0" i="0" dirty="0">
              <a:solidFill>
                <a:srgbClr val="000000"/>
              </a:solidFill>
              <a:effectLst/>
              <a:latin typeface="Arial" panose="020B0604020202020204" pitchFamily="34" charset="0"/>
            </a:endParaRPr>
          </a:p>
          <a:p>
            <a:endParaRPr lang="en-US" sz="2400" dirty="0"/>
          </a:p>
        </p:txBody>
      </p:sp>
      <p:sp>
        <p:nvSpPr>
          <p:cNvPr id="101" name="Rectangle 100">
            <a:extLst>
              <a:ext uri="{FF2B5EF4-FFF2-40B4-BE49-F238E27FC236}">
                <a16:creationId xmlns:a16="http://schemas.microsoft.com/office/drawing/2014/main" id="{485F61C1-E11D-4277-A3DB-09235ACE4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8" y="4538155"/>
            <a:ext cx="3256170" cy="1865376"/>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3" name="Rectangle 102">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4978" y="4535424"/>
            <a:ext cx="3263454" cy="1869241"/>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a:extLst>
              <a:ext uri="{FF2B5EF4-FFF2-40B4-BE49-F238E27FC236}">
                <a16:creationId xmlns:a16="http://schemas.microsoft.com/office/drawing/2014/main" id="{6FA96EED-09F5-4170-925F-0A04810993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0752" y="166533"/>
            <a:ext cx="1186876" cy="852557"/>
          </a:xfrm>
          <a:prstGeom prst="rect">
            <a:avLst/>
          </a:prstGeom>
        </p:spPr>
      </p:pic>
      <p:sp>
        <p:nvSpPr>
          <p:cNvPr id="4" name="Slide Number Placeholder 3">
            <a:extLst>
              <a:ext uri="{FF2B5EF4-FFF2-40B4-BE49-F238E27FC236}">
                <a16:creationId xmlns:a16="http://schemas.microsoft.com/office/drawing/2014/main" id="{BF392EA6-9488-4849-B35C-B9EDBB361C62}"/>
              </a:ext>
            </a:extLst>
          </p:cNvPr>
          <p:cNvSpPr>
            <a:spLocks noGrp="1"/>
          </p:cNvSpPr>
          <p:nvPr>
            <p:ph type="sldNum" sz="quarter" idx="12"/>
          </p:nvPr>
        </p:nvSpPr>
        <p:spPr/>
        <p:txBody>
          <a:bodyPr/>
          <a:lstStyle/>
          <a:p>
            <a:pPr>
              <a:defRPr/>
            </a:pPr>
            <a:fld id="{9C0CE6A8-29A4-4DCA-8DF6-58DCCC5D35C7}" type="slidenum">
              <a:rPr lang="en-US" b="1" smtClean="0">
                <a:solidFill>
                  <a:prstClr val="black">
                    <a:tint val="75000"/>
                  </a:prstClr>
                </a:solidFill>
              </a:rPr>
              <a:pPr>
                <a:defRPr/>
              </a:pPr>
              <a:t>7</a:t>
            </a:fld>
            <a:endParaRPr lang="en-US" b="1">
              <a:solidFill>
                <a:prstClr val="black">
                  <a:tint val="75000"/>
                </a:prstClr>
              </a:solidFill>
            </a:endParaRPr>
          </a:p>
        </p:txBody>
      </p:sp>
    </p:spTree>
    <p:extLst>
      <p:ext uri="{BB962C8B-B14F-4D97-AF65-F5344CB8AC3E}">
        <p14:creationId xmlns:p14="http://schemas.microsoft.com/office/powerpoint/2010/main" val="30270913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Rectangle 1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A31DE27-864C-40AF-B2BA-14BF032CCFC7}"/>
              </a:ext>
            </a:extLst>
          </p:cNvPr>
          <p:cNvSpPr txBox="1"/>
          <p:nvPr/>
        </p:nvSpPr>
        <p:spPr>
          <a:xfrm>
            <a:off x="4379710" y="686862"/>
            <a:ext cx="6521584" cy="5475129"/>
          </a:xfrm>
          <a:prstGeom prst="rect">
            <a:avLst/>
          </a:prstGeom>
        </p:spPr>
        <p:txBody>
          <a:bodyPr vert="horz" lIns="91440" tIns="45720" rIns="91440" bIns="45720" rtlCol="0" anchor="ctr">
            <a:noAutofit/>
          </a:bodyPr>
          <a:lstStyle/>
          <a:p>
            <a:pPr marL="285750" indent="-228600">
              <a:lnSpc>
                <a:spcPct val="90000"/>
              </a:lnSpc>
              <a:spcAft>
                <a:spcPts val="600"/>
              </a:spcAft>
              <a:buFont typeface="Arial" panose="020B0604020202020204" pitchFamily="34" charset="0"/>
              <a:buChar char="•"/>
            </a:pPr>
            <a:r>
              <a:rPr lang="en-US" sz="2200" b="1" i="0" dirty="0">
                <a:effectLst/>
              </a:rPr>
              <a:t>Assistive technology consultation/evaluation -</a:t>
            </a:r>
            <a:r>
              <a:rPr lang="en-US" sz="2200" b="0" i="0" dirty="0">
                <a:effectLst/>
              </a:rPr>
              <a:t> an evaluation of the assistive technology needs of an individual, including a functional assessment of technologies available to address the individual's assessed needs and support the individual to achieve outcomes identified in his or her individual support plan (ISP).</a:t>
            </a:r>
            <a:endParaRPr lang="en-US" sz="2200" b="1" i="0" dirty="0">
              <a:effectLst/>
            </a:endParaRPr>
          </a:p>
          <a:p>
            <a:pPr marL="285750" indent="-228600">
              <a:lnSpc>
                <a:spcPct val="90000"/>
              </a:lnSpc>
              <a:spcAft>
                <a:spcPts val="600"/>
              </a:spcAft>
              <a:buFont typeface="Arial" panose="020B0604020202020204" pitchFamily="34" charset="0"/>
              <a:buChar char="•"/>
            </a:pPr>
            <a:r>
              <a:rPr lang="en-US" sz="2200" b="1" i="0" dirty="0">
                <a:effectLst/>
              </a:rPr>
              <a:t>Assistive technology equipment -</a:t>
            </a:r>
            <a:r>
              <a:rPr lang="en-US" sz="2200" i="0" dirty="0">
                <a:effectLst/>
              </a:rPr>
              <a:t> the cost of assistive technology equipment per the AT assessment.</a:t>
            </a:r>
            <a:endParaRPr lang="en-US" sz="2200" dirty="0"/>
          </a:p>
          <a:p>
            <a:pPr marL="285750" indent="-228600">
              <a:lnSpc>
                <a:spcPct val="90000"/>
              </a:lnSpc>
              <a:spcAft>
                <a:spcPts val="600"/>
              </a:spcAft>
              <a:buFont typeface="Arial" panose="020B0604020202020204" pitchFamily="34" charset="0"/>
              <a:buChar char="•"/>
            </a:pPr>
            <a:r>
              <a:rPr lang="en-US" sz="2200" b="1" i="0" dirty="0">
                <a:effectLst/>
              </a:rPr>
              <a:t>Assistive technology support -</a:t>
            </a:r>
            <a:r>
              <a:rPr lang="en-US" sz="2200" i="0" dirty="0">
                <a:effectLst/>
              </a:rPr>
              <a:t> the set-up of AT equipment, education and training that aids an individual in the use of assistive technology equipment as well as training for the individual's support network (paid/unpaid) or who are otherwise substantially involved in activities being supported by the assistive technology equipment.</a:t>
            </a:r>
            <a:endParaRPr lang="en-US" sz="2200" dirty="0"/>
          </a:p>
        </p:txBody>
      </p:sp>
      <p:sp>
        <p:nvSpPr>
          <p:cNvPr id="12" name="TextBox 11">
            <a:extLst>
              <a:ext uri="{FF2B5EF4-FFF2-40B4-BE49-F238E27FC236}">
                <a16:creationId xmlns:a16="http://schemas.microsoft.com/office/drawing/2014/main" id="{EC0515E5-40CC-40AA-83EF-50C67F995012}"/>
              </a:ext>
            </a:extLst>
          </p:cNvPr>
          <p:cNvSpPr txBox="1"/>
          <p:nvPr/>
        </p:nvSpPr>
        <p:spPr>
          <a:xfrm>
            <a:off x="1068627" y="847503"/>
            <a:ext cx="2209800" cy="2677656"/>
          </a:xfrm>
          <a:prstGeom prst="rect">
            <a:avLst/>
          </a:prstGeom>
          <a:noFill/>
        </p:spPr>
        <p:txBody>
          <a:bodyPr wrap="square" rtlCol="0">
            <a:spAutoFit/>
          </a:bodyPr>
          <a:lstStyle/>
          <a:p>
            <a:pPr algn="ctr"/>
            <a:r>
              <a:rPr lang="en-US" sz="2400" dirty="0">
                <a:solidFill>
                  <a:schemeClr val="bg1"/>
                </a:solidFill>
              </a:rPr>
              <a:t>DDS defines Assistive </a:t>
            </a:r>
            <a:r>
              <a:rPr lang="en-US" sz="2400" b="0" i="0" dirty="0">
                <a:solidFill>
                  <a:schemeClr val="bg1"/>
                </a:solidFill>
                <a:effectLst/>
              </a:rPr>
              <a:t> Technology as consisting of </a:t>
            </a:r>
            <a:r>
              <a:rPr lang="en-US" sz="2400" i="0" u="sng" dirty="0">
                <a:solidFill>
                  <a:schemeClr val="bg1"/>
                </a:solidFill>
                <a:effectLst/>
              </a:rPr>
              <a:t>three distinct components</a:t>
            </a:r>
            <a:r>
              <a:rPr lang="en-US" sz="2400" b="0" i="0" dirty="0">
                <a:solidFill>
                  <a:schemeClr val="bg1"/>
                </a:solidFill>
                <a:effectLst/>
              </a:rPr>
              <a:t>:</a:t>
            </a:r>
          </a:p>
          <a:p>
            <a:endParaRPr lang="en-US" sz="2400" dirty="0"/>
          </a:p>
        </p:txBody>
      </p:sp>
      <p:pic>
        <p:nvPicPr>
          <p:cNvPr id="7" name="Picture 6">
            <a:extLst>
              <a:ext uri="{FF2B5EF4-FFF2-40B4-BE49-F238E27FC236}">
                <a16:creationId xmlns:a16="http://schemas.microsoft.com/office/drawing/2014/main" id="{1CDD10A4-12EA-4296-AB91-23543D074B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1295" y="174299"/>
            <a:ext cx="1166889" cy="838200"/>
          </a:xfrm>
          <a:prstGeom prst="rect">
            <a:avLst/>
          </a:prstGeom>
        </p:spPr>
      </p:pic>
      <p:sp>
        <p:nvSpPr>
          <p:cNvPr id="3" name="Slide Number Placeholder 2">
            <a:extLst>
              <a:ext uri="{FF2B5EF4-FFF2-40B4-BE49-F238E27FC236}">
                <a16:creationId xmlns:a16="http://schemas.microsoft.com/office/drawing/2014/main" id="{A5ED92AF-35A4-48E0-87BA-F17DB57B0BE0}"/>
              </a:ext>
            </a:extLst>
          </p:cNvPr>
          <p:cNvSpPr>
            <a:spLocks noGrp="1"/>
          </p:cNvSpPr>
          <p:nvPr>
            <p:ph type="sldNum" sz="quarter" idx="12"/>
          </p:nvPr>
        </p:nvSpPr>
        <p:spPr/>
        <p:txBody>
          <a:bodyPr/>
          <a:lstStyle/>
          <a:p>
            <a:pPr>
              <a:defRPr/>
            </a:pPr>
            <a:fld id="{90A9E658-6C7B-4546-9FE3-35CF73600A22}" type="slidenum">
              <a:rPr lang="en-US" altLang="en-US" smtClean="0"/>
              <a:pPr>
                <a:defRPr/>
              </a:pPr>
              <a:t>8</a:t>
            </a:fld>
            <a:endParaRPr lang="en-US" altLang="en-US"/>
          </a:p>
        </p:txBody>
      </p:sp>
    </p:spTree>
    <p:extLst>
      <p:ext uri="{BB962C8B-B14F-4D97-AF65-F5344CB8AC3E}">
        <p14:creationId xmlns:p14="http://schemas.microsoft.com/office/powerpoint/2010/main" val="24733352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D1AE770-44B8-4E7D-8E43-72D49E0D94BF}"/>
              </a:ext>
            </a:extLst>
          </p:cNvPr>
          <p:cNvSpPr txBox="1"/>
          <p:nvPr/>
        </p:nvSpPr>
        <p:spPr>
          <a:xfrm>
            <a:off x="5791200" y="1295400"/>
            <a:ext cx="6172200" cy="5410200"/>
          </a:xfrm>
          <a:prstGeom prst="rect">
            <a:avLst/>
          </a:prstGeom>
        </p:spPr>
        <p:txBody>
          <a:bodyPr vert="horz" lIns="91440" tIns="45720" rIns="91440" bIns="45720" rtlCol="0" anchor="ctr">
            <a:noAutofit/>
          </a:bodyPr>
          <a:lstStyle/>
          <a:p>
            <a:pPr marL="342900" marR="591185" indent="-228600">
              <a:lnSpc>
                <a:spcPct val="90000"/>
              </a:lnSpc>
              <a:spcBef>
                <a:spcPts val="1035"/>
              </a:spcBef>
              <a:buSzPts val="2400"/>
              <a:buFont typeface="Arial" panose="020B0604020202020204" pitchFamily="34" charset="0"/>
              <a:buChar char="•"/>
              <a:tabLst>
                <a:tab pos="793750" algn="l"/>
              </a:tabLst>
            </a:pPr>
            <a:r>
              <a:rPr lang="en-US" sz="2200" dirty="0">
                <a:solidFill>
                  <a:schemeClr val="bg1"/>
                </a:solidFill>
                <a:effectLst/>
                <a:cs typeface="Arial"/>
              </a:rPr>
              <a:t>The need </a:t>
            </a:r>
            <a:r>
              <a:rPr lang="en-US" sz="2200" spc="-20" dirty="0">
                <a:solidFill>
                  <a:schemeClr val="bg1"/>
                </a:solidFill>
                <a:effectLst/>
                <a:cs typeface="Arial"/>
              </a:rPr>
              <a:t>for </a:t>
            </a:r>
            <a:r>
              <a:rPr lang="en-US" sz="2200" dirty="0">
                <a:solidFill>
                  <a:schemeClr val="bg1"/>
                </a:solidFill>
                <a:cs typeface="Arial"/>
              </a:rPr>
              <a:t>a professional</a:t>
            </a:r>
            <a:r>
              <a:rPr lang="en-US" sz="2200" dirty="0">
                <a:solidFill>
                  <a:schemeClr val="bg1"/>
                </a:solidFill>
                <a:effectLst/>
                <a:cs typeface="Arial"/>
              </a:rPr>
              <a:t> assessment is determined by the team on a case-by-case</a:t>
            </a:r>
            <a:r>
              <a:rPr lang="en-US" sz="2200" spc="-85" dirty="0">
                <a:solidFill>
                  <a:schemeClr val="bg1"/>
                </a:solidFill>
                <a:effectLst/>
                <a:cs typeface="Arial"/>
              </a:rPr>
              <a:t> </a:t>
            </a:r>
            <a:r>
              <a:rPr lang="en-US" sz="2200" dirty="0">
                <a:solidFill>
                  <a:schemeClr val="bg1"/>
                </a:solidFill>
                <a:effectLst/>
                <a:cs typeface="Arial"/>
              </a:rPr>
              <a:t>basis.</a:t>
            </a:r>
          </a:p>
          <a:p>
            <a:pPr marL="342900" marR="0" lvl="0" indent="-228600">
              <a:lnSpc>
                <a:spcPct val="90000"/>
              </a:lnSpc>
              <a:spcBef>
                <a:spcPts val="750"/>
              </a:spcBef>
              <a:spcAft>
                <a:spcPts val="0"/>
              </a:spcAft>
              <a:buSzPts val="2400"/>
              <a:buFont typeface="Arial" panose="020B0604020202020204" pitchFamily="34" charset="0"/>
              <a:buChar char="•"/>
              <a:tabLst>
                <a:tab pos="793750" algn="l"/>
              </a:tabLst>
            </a:pPr>
            <a:r>
              <a:rPr lang="en-US" sz="2200" dirty="0">
                <a:solidFill>
                  <a:schemeClr val="bg1"/>
                </a:solidFill>
                <a:effectLst/>
                <a:cs typeface="Arial" panose="020B0604020202020204" pitchFamily="34" charset="0"/>
              </a:rPr>
              <a:t>If needed, the assessment </a:t>
            </a:r>
            <a:r>
              <a:rPr lang="en-US" sz="2200" spc="-20" dirty="0">
                <a:solidFill>
                  <a:schemeClr val="bg1"/>
                </a:solidFill>
                <a:effectLst/>
                <a:cs typeface="Arial" panose="020B0604020202020204" pitchFamily="34" charset="0"/>
              </a:rPr>
              <a:t>may </a:t>
            </a:r>
            <a:r>
              <a:rPr lang="en-US" sz="2200" dirty="0">
                <a:solidFill>
                  <a:schemeClr val="bg1"/>
                </a:solidFill>
                <a:effectLst/>
                <a:cs typeface="Arial" panose="020B0604020202020204" pitchFamily="34" charset="0"/>
              </a:rPr>
              <a:t>be completed</a:t>
            </a:r>
            <a:r>
              <a:rPr lang="en-US" sz="2200" spc="-145" dirty="0">
                <a:solidFill>
                  <a:schemeClr val="bg1"/>
                </a:solidFill>
                <a:effectLst/>
                <a:cs typeface="Arial" panose="020B0604020202020204" pitchFamily="34" charset="0"/>
              </a:rPr>
              <a:t> </a:t>
            </a:r>
            <a:r>
              <a:rPr lang="en-US" sz="2200" dirty="0">
                <a:solidFill>
                  <a:schemeClr val="bg1"/>
                </a:solidFill>
                <a:effectLst/>
                <a:cs typeface="Arial" panose="020B0604020202020204" pitchFamily="34" charset="0"/>
              </a:rPr>
              <a:t>by:</a:t>
            </a:r>
          </a:p>
          <a:p>
            <a:pPr marL="742950" marR="0" lvl="1" indent="-228600">
              <a:lnSpc>
                <a:spcPct val="90000"/>
              </a:lnSpc>
              <a:spcBef>
                <a:spcPts val="165"/>
              </a:spcBef>
              <a:spcAft>
                <a:spcPts val="0"/>
              </a:spcAft>
              <a:buSzPts val="2400"/>
              <a:buFont typeface="Arial" panose="020B0604020202020204" pitchFamily="34" charset="0"/>
              <a:buChar char="•"/>
              <a:tabLst>
                <a:tab pos="1250950" algn="l"/>
              </a:tabLst>
            </a:pPr>
            <a:r>
              <a:rPr lang="en-US" sz="2200" dirty="0">
                <a:solidFill>
                  <a:schemeClr val="bg1"/>
                </a:solidFill>
                <a:effectLst/>
                <a:cs typeface="Arial" panose="020B0604020202020204" pitchFamily="34" charset="0"/>
              </a:rPr>
              <a:t>A licensed </a:t>
            </a:r>
            <a:r>
              <a:rPr lang="en-US" sz="2200" spc="-15" dirty="0">
                <a:solidFill>
                  <a:schemeClr val="bg1"/>
                </a:solidFill>
                <a:effectLst/>
                <a:cs typeface="Arial" panose="020B0604020202020204" pitchFamily="34" charset="0"/>
              </a:rPr>
              <a:t>professional </a:t>
            </a:r>
            <a:r>
              <a:rPr lang="en-US" sz="2200" dirty="0">
                <a:solidFill>
                  <a:schemeClr val="bg1"/>
                </a:solidFill>
                <a:effectLst/>
                <a:cs typeface="Arial" panose="020B0604020202020204" pitchFamily="34" charset="0"/>
              </a:rPr>
              <a:t>including </a:t>
            </a:r>
            <a:r>
              <a:rPr lang="en-US" sz="2200" spc="-35" dirty="0">
                <a:solidFill>
                  <a:schemeClr val="bg1"/>
                </a:solidFill>
                <a:effectLst/>
                <a:cs typeface="Arial" panose="020B0604020202020204" pitchFamily="34" charset="0"/>
              </a:rPr>
              <a:t>OT, PT, SLP</a:t>
            </a:r>
            <a:endParaRPr lang="en-US" sz="2200" dirty="0">
              <a:solidFill>
                <a:schemeClr val="bg1"/>
              </a:solidFill>
              <a:effectLst/>
              <a:cs typeface="Arial" panose="020B0604020202020204" pitchFamily="34" charset="0"/>
            </a:endParaRPr>
          </a:p>
          <a:p>
            <a:pPr marL="742950" marR="0" lvl="1" indent="-228600">
              <a:lnSpc>
                <a:spcPct val="90000"/>
              </a:lnSpc>
              <a:spcBef>
                <a:spcPts val="155"/>
              </a:spcBef>
              <a:spcAft>
                <a:spcPts val="0"/>
              </a:spcAft>
              <a:buSzPts val="2400"/>
              <a:buFont typeface="Arial" panose="020B0604020202020204" pitchFamily="34" charset="0"/>
              <a:buChar char="•"/>
              <a:tabLst>
                <a:tab pos="1250950" algn="l"/>
              </a:tabLst>
            </a:pPr>
            <a:r>
              <a:rPr lang="en-US" sz="2200" dirty="0">
                <a:solidFill>
                  <a:schemeClr val="bg1"/>
                </a:solidFill>
                <a:effectLst/>
                <a:cs typeface="Arial" panose="020B0604020202020204" pitchFamily="34" charset="0"/>
              </a:rPr>
              <a:t>A certified </a:t>
            </a:r>
            <a:r>
              <a:rPr lang="en-US" sz="2200" spc="-95" dirty="0">
                <a:solidFill>
                  <a:schemeClr val="bg1"/>
                </a:solidFill>
                <a:effectLst/>
                <a:cs typeface="Arial" panose="020B0604020202020204" pitchFamily="34" charset="0"/>
              </a:rPr>
              <a:t>AT</a:t>
            </a:r>
            <a:r>
              <a:rPr lang="en-US" sz="2200" spc="-25" dirty="0">
                <a:solidFill>
                  <a:schemeClr val="bg1"/>
                </a:solidFill>
                <a:effectLst/>
                <a:cs typeface="Arial" panose="020B0604020202020204" pitchFamily="34" charset="0"/>
              </a:rPr>
              <a:t> </a:t>
            </a:r>
            <a:r>
              <a:rPr lang="en-US" sz="2200" dirty="0">
                <a:solidFill>
                  <a:schemeClr val="bg1"/>
                </a:solidFill>
                <a:effectLst/>
                <a:cs typeface="Arial" panose="020B0604020202020204" pitchFamily="34" charset="0"/>
              </a:rPr>
              <a:t>Professional (ATP)</a:t>
            </a:r>
          </a:p>
          <a:p>
            <a:pPr marL="1143000" marR="1358900" lvl="2" indent="-228600">
              <a:lnSpc>
                <a:spcPct val="90000"/>
              </a:lnSpc>
              <a:spcBef>
                <a:spcPts val="440"/>
              </a:spcBef>
              <a:spcAft>
                <a:spcPts val="0"/>
              </a:spcAft>
              <a:buSzPts val="2400"/>
              <a:buFont typeface="Arial" panose="020B0604020202020204" pitchFamily="34" charset="0"/>
              <a:buChar char="•"/>
              <a:tabLst>
                <a:tab pos="1708150" algn="l"/>
              </a:tabLst>
            </a:pPr>
            <a:r>
              <a:rPr lang="en-US" sz="2200" dirty="0">
                <a:solidFill>
                  <a:schemeClr val="bg1"/>
                </a:solidFill>
                <a:effectLst/>
                <a:cs typeface="Arial" panose="020B0604020202020204" pitchFamily="34" charset="0"/>
              </a:rPr>
              <a:t>Individual with expertise on the type</a:t>
            </a:r>
            <a:r>
              <a:rPr lang="en-US" sz="2200" spc="-135" dirty="0">
                <a:solidFill>
                  <a:schemeClr val="bg1"/>
                </a:solidFill>
                <a:effectLst/>
                <a:cs typeface="Arial" panose="020B0604020202020204" pitchFamily="34" charset="0"/>
              </a:rPr>
              <a:t> </a:t>
            </a:r>
            <a:r>
              <a:rPr lang="en-US" sz="2200" dirty="0">
                <a:solidFill>
                  <a:schemeClr val="bg1"/>
                </a:solidFill>
                <a:effectLst/>
                <a:cs typeface="Arial" panose="020B0604020202020204" pitchFamily="34" charset="0"/>
              </a:rPr>
              <a:t>of assistive technology being</a:t>
            </a:r>
            <a:r>
              <a:rPr lang="en-US" sz="2200" spc="-125" dirty="0">
                <a:solidFill>
                  <a:schemeClr val="bg1"/>
                </a:solidFill>
                <a:effectLst/>
                <a:cs typeface="Arial" panose="020B0604020202020204" pitchFamily="34" charset="0"/>
              </a:rPr>
              <a:t> </a:t>
            </a:r>
            <a:r>
              <a:rPr lang="en-US" sz="2200" dirty="0">
                <a:solidFill>
                  <a:schemeClr val="bg1"/>
                </a:solidFill>
                <a:effectLst/>
                <a:cs typeface="Arial" panose="020B0604020202020204" pitchFamily="34" charset="0"/>
              </a:rPr>
              <a:t>requested</a:t>
            </a:r>
          </a:p>
          <a:p>
            <a:pPr marL="742950" marR="494665" lvl="1" indent="-228600">
              <a:lnSpc>
                <a:spcPct val="90000"/>
              </a:lnSpc>
              <a:spcBef>
                <a:spcPts val="535"/>
              </a:spcBef>
              <a:spcAft>
                <a:spcPts val="0"/>
              </a:spcAft>
              <a:buSzPts val="2400"/>
              <a:buFont typeface="Arial" panose="020B0604020202020204" pitchFamily="34" charset="0"/>
              <a:buChar char="•"/>
              <a:tabLst>
                <a:tab pos="1250950" algn="l"/>
              </a:tabLst>
            </a:pPr>
            <a:r>
              <a:rPr lang="en-US" sz="2200" dirty="0">
                <a:solidFill>
                  <a:schemeClr val="bg1"/>
                </a:solidFill>
                <a:effectLst/>
                <a:cs typeface="Arial" panose="020B0604020202020204" pitchFamily="34" charset="0"/>
              </a:rPr>
              <a:t>A qualified Remote Support vendor authorized </a:t>
            </a:r>
            <a:r>
              <a:rPr lang="en-US" sz="2200" spc="-15" dirty="0">
                <a:solidFill>
                  <a:schemeClr val="bg1"/>
                </a:solidFill>
                <a:effectLst/>
                <a:cs typeface="Arial" panose="020B0604020202020204" pitchFamily="34" charset="0"/>
              </a:rPr>
              <a:t>to </a:t>
            </a:r>
            <a:r>
              <a:rPr lang="en-US" sz="2200" dirty="0">
                <a:solidFill>
                  <a:schemeClr val="bg1"/>
                </a:solidFill>
                <a:effectLst/>
                <a:cs typeface="Arial" panose="020B0604020202020204" pitchFamily="34" charset="0"/>
              </a:rPr>
              <a:t>consult, install, and monitor electronic </a:t>
            </a:r>
            <a:r>
              <a:rPr lang="en-US" sz="2200" spc="-20" dirty="0">
                <a:solidFill>
                  <a:schemeClr val="bg1"/>
                </a:solidFill>
                <a:effectLst/>
                <a:cs typeface="Arial" panose="020B0604020202020204" pitchFamily="34" charset="0"/>
              </a:rPr>
              <a:t>systems </a:t>
            </a:r>
            <a:r>
              <a:rPr lang="en-US" sz="2200" dirty="0">
                <a:solidFill>
                  <a:schemeClr val="bg1"/>
                </a:solidFill>
                <a:effectLst/>
                <a:cs typeface="Arial" panose="020B0604020202020204" pitchFamily="34" charset="0"/>
              </a:rPr>
              <a:t>or devices designed</a:t>
            </a:r>
            <a:r>
              <a:rPr lang="en-US" sz="2200" spc="-160" dirty="0">
                <a:solidFill>
                  <a:schemeClr val="bg1"/>
                </a:solidFill>
                <a:effectLst/>
                <a:cs typeface="Arial" panose="020B0604020202020204" pitchFamily="34" charset="0"/>
              </a:rPr>
              <a:t> </a:t>
            </a:r>
            <a:r>
              <a:rPr lang="en-US" sz="2200" spc="-15" dirty="0">
                <a:solidFill>
                  <a:schemeClr val="bg1"/>
                </a:solidFill>
                <a:effectLst/>
                <a:cs typeface="Arial" panose="020B0604020202020204" pitchFamily="34" charset="0"/>
              </a:rPr>
              <a:t>to </a:t>
            </a:r>
            <a:r>
              <a:rPr lang="en-US" sz="2200" dirty="0">
                <a:solidFill>
                  <a:schemeClr val="bg1"/>
                </a:solidFill>
                <a:effectLst/>
                <a:cs typeface="Arial" panose="020B0604020202020204" pitchFamily="34" charset="0"/>
              </a:rPr>
              <a:t>enhance a </a:t>
            </a:r>
            <a:r>
              <a:rPr lang="en-US" sz="2200" spc="-30" dirty="0">
                <a:solidFill>
                  <a:schemeClr val="bg1"/>
                </a:solidFill>
                <a:effectLst/>
                <a:cs typeface="Arial" panose="020B0604020202020204" pitchFamily="34" charset="0"/>
              </a:rPr>
              <a:t>person’s </a:t>
            </a:r>
            <a:r>
              <a:rPr lang="en-US" sz="2200" dirty="0">
                <a:solidFill>
                  <a:schemeClr val="bg1"/>
                </a:solidFill>
                <a:effectLst/>
                <a:cs typeface="Arial" panose="020B0604020202020204" pitchFamily="34" charset="0"/>
              </a:rPr>
              <a:t>independence and protect his/her</a:t>
            </a:r>
            <a:r>
              <a:rPr lang="en-US" sz="2200" spc="-5" dirty="0">
                <a:solidFill>
                  <a:schemeClr val="bg1"/>
                </a:solidFill>
                <a:effectLst/>
                <a:cs typeface="Arial" panose="020B0604020202020204" pitchFamily="34" charset="0"/>
              </a:rPr>
              <a:t> </a:t>
            </a:r>
            <a:r>
              <a:rPr lang="en-US" sz="2200" dirty="0">
                <a:solidFill>
                  <a:schemeClr val="bg1"/>
                </a:solidFill>
                <a:effectLst/>
                <a:cs typeface="Arial" panose="020B0604020202020204" pitchFamily="34" charset="0"/>
              </a:rPr>
              <a:t>health</a:t>
            </a:r>
          </a:p>
        </p:txBody>
      </p:sp>
      <p:sp>
        <p:nvSpPr>
          <p:cNvPr id="4" name="TextBox 3">
            <a:extLst>
              <a:ext uri="{FF2B5EF4-FFF2-40B4-BE49-F238E27FC236}">
                <a16:creationId xmlns:a16="http://schemas.microsoft.com/office/drawing/2014/main" id="{5146AC43-47E6-428B-8158-BD125E195D66}"/>
              </a:ext>
            </a:extLst>
          </p:cNvPr>
          <p:cNvSpPr txBox="1"/>
          <p:nvPr/>
        </p:nvSpPr>
        <p:spPr>
          <a:xfrm>
            <a:off x="1285933" y="2362200"/>
            <a:ext cx="2286000" cy="1384995"/>
          </a:xfrm>
          <a:prstGeom prst="rect">
            <a:avLst/>
          </a:prstGeom>
          <a:noFill/>
        </p:spPr>
        <p:txBody>
          <a:bodyPr wrap="square" rtlCol="0">
            <a:spAutoFit/>
          </a:bodyPr>
          <a:lstStyle/>
          <a:p>
            <a:r>
              <a:rPr lang="en-US" sz="2800" dirty="0"/>
              <a:t>Assessments for Assistive Technology</a:t>
            </a:r>
          </a:p>
        </p:txBody>
      </p:sp>
      <p:pic>
        <p:nvPicPr>
          <p:cNvPr id="6" name="Picture 5">
            <a:extLst>
              <a:ext uri="{FF2B5EF4-FFF2-40B4-BE49-F238E27FC236}">
                <a16:creationId xmlns:a16="http://schemas.microsoft.com/office/drawing/2014/main" id="{9FCE86DD-047E-4B42-B963-F01002BA70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4721" y="152400"/>
            <a:ext cx="1432091" cy="1028700"/>
          </a:xfrm>
          <a:prstGeom prst="rect">
            <a:avLst/>
          </a:prstGeom>
        </p:spPr>
      </p:pic>
      <p:sp>
        <p:nvSpPr>
          <p:cNvPr id="3" name="Slide Number Placeholder 2">
            <a:extLst>
              <a:ext uri="{FF2B5EF4-FFF2-40B4-BE49-F238E27FC236}">
                <a16:creationId xmlns:a16="http://schemas.microsoft.com/office/drawing/2014/main" id="{FC77E3E8-F53D-4D7E-9C47-A41456ED10CA}"/>
              </a:ext>
            </a:extLst>
          </p:cNvPr>
          <p:cNvSpPr>
            <a:spLocks noGrp="1"/>
          </p:cNvSpPr>
          <p:nvPr>
            <p:ph type="sldNum" sz="quarter" idx="12"/>
          </p:nvPr>
        </p:nvSpPr>
        <p:spPr/>
        <p:txBody>
          <a:bodyPr/>
          <a:lstStyle/>
          <a:p>
            <a:pPr>
              <a:defRPr/>
            </a:pPr>
            <a:fld id="{90A9E658-6C7B-4546-9FE3-35CF73600A22}" type="slidenum">
              <a:rPr lang="en-US" altLang="en-US" smtClean="0">
                <a:solidFill>
                  <a:schemeClr val="bg1"/>
                </a:solidFill>
              </a:rPr>
              <a:pPr>
                <a:defRPr/>
              </a:pPr>
              <a:t>9</a:t>
            </a:fld>
            <a:endParaRPr lang="en-US" altLang="en-US">
              <a:solidFill>
                <a:schemeClr val="bg1"/>
              </a:solidFill>
            </a:endParaRPr>
          </a:p>
        </p:txBody>
      </p:sp>
    </p:spTree>
    <p:extLst>
      <p:ext uri="{BB962C8B-B14F-4D97-AF65-F5344CB8AC3E}">
        <p14:creationId xmlns:p14="http://schemas.microsoft.com/office/powerpoint/2010/main" val="1963232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1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set">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9D2FCE26A5CF42B73DB707666E1E83" ma:contentTypeVersion="4" ma:contentTypeDescription="Create a new document." ma:contentTypeScope="" ma:versionID="21e33f7f0d43d1398eaeb716151f96f7">
  <xsd:schema xmlns:xsd="http://www.w3.org/2001/XMLSchema" xmlns:xs="http://www.w3.org/2001/XMLSchema" xmlns:p="http://schemas.microsoft.com/office/2006/metadata/properties" xmlns:ns2="67cbf261-e971-4a38-83b4-d85e273e70b4" xmlns:ns3="46f7fc10-315f-4884-8231-57a9c90b9c56" targetNamespace="http://schemas.microsoft.com/office/2006/metadata/properties" ma:root="true" ma:fieldsID="f9369f2a3dc69379bd6bf7a47a81c521" ns2:_="" ns3:_="">
    <xsd:import namespace="67cbf261-e971-4a38-83b4-d85e273e70b4"/>
    <xsd:import namespace="46f7fc10-315f-4884-8231-57a9c90b9c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bf261-e971-4a38-83b4-d85e273e70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f7fc10-315f-4884-8231-57a9c90b9c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0ABD62-EA70-4EEA-8454-0D02188A73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cbf261-e971-4a38-83b4-d85e273e70b4"/>
    <ds:schemaRef ds:uri="46f7fc10-315f-4884-8231-57a9c90b9c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8BE0A9-E0D0-4F37-8549-583A54424EDA}">
  <ds:schemaRefs>
    <ds:schemaRef ds:uri="http://schemas.microsoft.com/sharepoint/v3/contenttype/forms"/>
  </ds:schemaRefs>
</ds:datastoreItem>
</file>

<file path=customXml/itemProps3.xml><?xml version="1.0" encoding="utf-8"?>
<ds:datastoreItem xmlns:ds="http://schemas.openxmlformats.org/officeDocument/2006/customXml" ds:itemID="{9BD76173-4A0B-4A3E-AE80-92B36E1E3FE5}">
  <ds:schemaRefs>
    <ds:schemaRef ds:uri="http://purl.org/dc/dcmitype/"/>
    <ds:schemaRef ds:uri="67cbf261-e971-4a38-83b4-d85e273e70b4"/>
    <ds:schemaRef ds:uri="http://purl.org/dc/terms/"/>
    <ds:schemaRef ds:uri="http://schemas.microsoft.com/office/2006/documentManagement/types"/>
    <ds:schemaRef ds:uri="http://purl.org/dc/elements/1.1/"/>
    <ds:schemaRef ds:uri="46f7fc10-315f-4884-8231-57a9c90b9c56"/>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186</TotalTime>
  <Words>1965</Words>
  <Application>Microsoft Office PowerPoint</Application>
  <PresentationFormat>Widescreen</PresentationFormat>
  <Paragraphs>173</Paragraphs>
  <Slides>25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(Body)</vt:lpstr>
      <vt:lpstr>Calibri body</vt:lpstr>
      <vt:lpstr>Calibri Light</vt:lpstr>
      <vt:lpstr>Century Schoolbook</vt:lpstr>
      <vt:lpstr>Elephant Pro</vt:lpstr>
      <vt:lpstr>1_Office Theme</vt:lpstr>
      <vt:lpstr>Technology Forward Initiative</vt:lpstr>
      <vt:lpstr>PowerPoint Presentation</vt:lpstr>
      <vt:lpstr>PowerPoint Presentation</vt:lpstr>
      <vt:lpstr>PowerPoint Presentation</vt:lpstr>
      <vt:lpstr>PROPOSED CHANGES TO DDS SERVICE OPTIONS</vt:lpstr>
      <vt:lpstr>PowerPoint Presentation</vt:lpstr>
      <vt:lpstr> Assistive Technology &amp;  AT Services</vt:lpstr>
      <vt:lpstr>PowerPoint Presentation</vt:lpstr>
      <vt:lpstr>PowerPoint Presentation</vt:lpstr>
      <vt:lpstr> AT assessment is a collaborative process, not just a one-time event by a specialist </vt:lpstr>
      <vt:lpstr>Why is an AT assessment so important?</vt:lpstr>
      <vt:lpstr>PowerPoint Presentation</vt:lpstr>
      <vt:lpstr>PowerPoint Presentation</vt:lpstr>
      <vt:lpstr>PowerPoint Presentation</vt:lpstr>
      <vt:lpstr>PowerPoint Presentation</vt:lpstr>
      <vt:lpstr>PowerPoint Presentation</vt:lpstr>
      <vt:lpstr>PowerPoint Presentation</vt:lpstr>
      <vt:lpstr>   Remote Supports Success Story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Forward Initiative</dc:title>
  <dc:creator>Petersen, Jennifer (DDS)</dc:creator>
  <cp:lastModifiedBy>Hernandez, Victor (DDS)</cp:lastModifiedBy>
  <cp:revision>33</cp:revision>
  <dcterms:created xsi:type="dcterms:W3CDTF">2021-03-05T16:16:53Z</dcterms:created>
  <dcterms:modified xsi:type="dcterms:W3CDTF">2021-04-12T19:17:39Z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0x010100A59D2FCE26A5CF42B73DB707666E1E83</vt:lpwstr>
  </property>
</Properties>
</file>