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0" r:id="rId1"/>
  </p:sldMasterIdLst>
  <p:notesMasterIdLst>
    <p:notesMasterId r:id="rId21"/>
  </p:notesMasterIdLst>
  <p:sldIdLst>
    <p:sldId id="256" r:id="rId2"/>
    <p:sldId id="257" r:id="rId3"/>
    <p:sldId id="279" r:id="rId4"/>
    <p:sldId id="281" r:id="rId5"/>
    <p:sldId id="259" r:id="rId6"/>
    <p:sldId id="270" r:id="rId7"/>
    <p:sldId id="282" r:id="rId8"/>
    <p:sldId id="276" r:id="rId9"/>
    <p:sldId id="277" r:id="rId10"/>
    <p:sldId id="271" r:id="rId11"/>
    <p:sldId id="272" r:id="rId12"/>
    <p:sldId id="264" r:id="rId13"/>
    <p:sldId id="285" r:id="rId14"/>
    <p:sldId id="269" r:id="rId15"/>
    <p:sldId id="283" r:id="rId16"/>
    <p:sldId id="284" r:id="rId17"/>
    <p:sldId id="286" r:id="rId18"/>
    <p:sldId id="287" r:id="rId19"/>
    <p:sldId id="288" r:id="rId20"/>
  </p:sldIdLst>
  <p:sldSz cx="12192000" cy="6858000"/>
  <p:notesSz cx="6858000" cy="9144000"/>
  <p:embeddedFontLst>
    <p:embeddedFont>
      <p:font typeface="Century Gothic" pitchFamily="34" charset="0"/>
      <p:regular r:id="rId22"/>
      <p:bold r:id="rId23"/>
      <p:italic r:id="rId24"/>
      <p:boldItalic r:id="rId25"/>
    </p:embeddedFont>
    <p:embeddedFont>
      <p:font typeface="MS PGothic" pitchFamily="34" charset="-128"/>
      <p:regular r:id="rId26"/>
    </p:embeddedFont>
    <p:embeddedFont>
      <p:font typeface="Tahoma" pitchFamily="34" charset="0"/>
      <p:regular r:id="rId27"/>
      <p:bold r:id="rId28"/>
    </p:embeddedFont>
    <p:embeddedFont>
      <p:font typeface="Calibri" pitchFamily="34"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366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8" d="100"/>
          <a:sy n="118" d="100"/>
        </p:scale>
        <p:origin x="-78" y="79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notesMaster" Target="notesMasters/notesMaster1.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font" Target="fonts/font11.fnt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font" Target="fonts/font9.fntdata"/><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spcAft>
                  <a:spcPts val="0"/>
                </a:spcAft>
                <a:buNone/>
              </a:p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xmlns="" val="360537561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66" name="Shape 16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172" name="Shape 17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342900" marR="0" lvl="0" indent="-342900" algn="l" rtl="0">
              <a:spcBef>
                <a:spcPts val="0"/>
              </a:spcBef>
              <a:spcAft>
                <a:spcPts val="0"/>
              </a:spcAft>
              <a:buClr>
                <a:schemeClr val="accent1"/>
              </a:buClr>
              <a:buSzPts val="1800"/>
              <a:buFont typeface="Noto Sans Symbols"/>
              <a:buChar char="•"/>
            </a:pPr>
            <a:r>
              <a:rPr lang="en-US" sz="1800" b="0" i="0" u="none" strike="noStrike" cap="none">
                <a:solidFill>
                  <a:srgbClr val="3F3F3F"/>
                </a:solidFill>
                <a:latin typeface="Century Gothic"/>
                <a:ea typeface="Century Gothic"/>
                <a:cs typeface="Century Gothic"/>
                <a:sym typeface="Century Gothic"/>
              </a:rPr>
              <a:t>In-person interpreter</a:t>
            </a:r>
            <a:endParaRPr sz="1800" b="0" i="0" u="none" strike="noStrike" cap="none">
              <a:solidFill>
                <a:srgbClr val="3F3F3F"/>
              </a:solidFill>
              <a:latin typeface="Century Gothic"/>
              <a:ea typeface="Century Gothic"/>
              <a:cs typeface="Century Gothic"/>
              <a:sym typeface="Century Gothic"/>
            </a:endParaRPr>
          </a:p>
          <a:p>
            <a:pPr marL="342900" marR="0" lvl="0" indent="-342900" algn="l" rtl="0">
              <a:spcBef>
                <a:spcPts val="1000"/>
              </a:spcBef>
              <a:spcAft>
                <a:spcPts val="0"/>
              </a:spcAft>
              <a:buClr>
                <a:schemeClr val="accent1"/>
              </a:buClr>
              <a:buSzPts val="1800"/>
              <a:buFont typeface="Noto Sans Symbols"/>
              <a:buChar char="•"/>
            </a:pPr>
            <a:r>
              <a:rPr lang="en-US" sz="1800" b="0" i="0" u="none" strike="noStrike" cap="none">
                <a:solidFill>
                  <a:srgbClr val="3F3F3F"/>
                </a:solidFill>
                <a:latin typeface="Century Gothic"/>
                <a:ea typeface="Century Gothic"/>
                <a:cs typeface="Century Gothic"/>
                <a:sym typeface="Century Gothic"/>
              </a:rPr>
              <a:t>VRI for limited duration and simple communications</a:t>
            </a:r>
            <a:endParaRPr sz="1800" b="0" i="0" u="none" strike="noStrike" cap="none">
              <a:solidFill>
                <a:srgbClr val="3F3F3F"/>
              </a:solidFill>
              <a:latin typeface="Century Gothic"/>
              <a:ea typeface="Century Gothic"/>
              <a:cs typeface="Century Gothic"/>
              <a:sym typeface="Century Gothic"/>
            </a:endParaRPr>
          </a:p>
          <a:p>
            <a:pPr marL="342900" marR="0" lvl="0" indent="-342900" algn="l" rtl="0">
              <a:spcBef>
                <a:spcPts val="1000"/>
              </a:spcBef>
              <a:spcAft>
                <a:spcPts val="0"/>
              </a:spcAft>
              <a:buClr>
                <a:schemeClr val="accent1"/>
              </a:buClr>
              <a:buSzPts val="1800"/>
              <a:buFont typeface="Noto Sans Symbols"/>
              <a:buChar char="•"/>
            </a:pPr>
            <a:r>
              <a:rPr lang="en-US" sz="1800" b="0" i="0" u="none" strike="noStrike" cap="none">
                <a:solidFill>
                  <a:srgbClr val="3F3F3F"/>
                </a:solidFill>
                <a:latin typeface="Century Gothic"/>
                <a:ea typeface="Century Gothic"/>
                <a:cs typeface="Century Gothic"/>
                <a:sym typeface="Century Gothic"/>
              </a:rPr>
              <a:t>CART is requested by people with English fluency</a:t>
            </a:r>
            <a:endParaRPr sz="1200" b="0" i="0" u="none" strike="noStrike" cap="none">
              <a:solidFill>
                <a:schemeClr val="dk1"/>
              </a:solidFill>
              <a:latin typeface="Calibri"/>
              <a:ea typeface="Calibri"/>
              <a:cs typeface="Calibri"/>
              <a:sym typeface="Calibri"/>
            </a:endParaRPr>
          </a:p>
        </p:txBody>
      </p:sp>
      <p:sp>
        <p:nvSpPr>
          <p:cNvPr id="219" name="Shape 219"/>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Shape 309"/>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rgbClr val="262626"/>
              </a:buClr>
              <a:buSzPts val="3600"/>
              <a:buFont typeface="Century Gothic"/>
              <a:buNone/>
            </a:pPr>
            <a:endParaRPr sz="1200" b="0" i="0" u="none" strike="noStrike" cap="none" dirty="0">
              <a:solidFill>
                <a:schemeClr val="dk1"/>
              </a:solidFill>
              <a:latin typeface="Calibri"/>
              <a:ea typeface="Calibri"/>
              <a:cs typeface="Calibri"/>
              <a:sym typeface="Calibri"/>
            </a:endParaRPr>
          </a:p>
        </p:txBody>
      </p:sp>
      <p:sp>
        <p:nvSpPr>
          <p:cNvPr id="310" name="Shape 31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Shape 37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4" name="Shape 374"/>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dirty="0"/>
          </a:p>
        </p:txBody>
      </p:sp>
      <p:sp>
        <p:nvSpPr>
          <p:cNvPr id="375" name="Shape 375"/>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pPr marL="0" lvl="0" indent="0">
                <a:spcBef>
                  <a:spcPts val="0"/>
                </a:spcBef>
                <a:spcAft>
                  <a:spcPts val="0"/>
                </a:spcAft>
                <a:buClr>
                  <a:srgbClr val="000000"/>
                </a:buClr>
                <a:buFont typeface="Arial"/>
                <a:buNone/>
              </a:pPr>
              <a:t>14</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0" y="0"/>
            <a:ext cx="12211051" cy="1423988"/>
          </a:xfrm>
          <a:prstGeom prst="rect">
            <a:avLst/>
          </a:prstGeom>
          <a:solidFill>
            <a:srgbClr val="006699"/>
          </a:solidFill>
          <a:ln>
            <a:noFill/>
          </a:ln>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a typeface="MS PGothic" pitchFamily="34" charset="-128"/>
            </a:endParaRPr>
          </a:p>
        </p:txBody>
      </p:sp>
      <p:sp>
        <p:nvSpPr>
          <p:cNvPr id="1879042" name="Rectangle 2"/>
          <p:cNvSpPr>
            <a:spLocks noGrp="1" noChangeArrowheads="1"/>
          </p:cNvSpPr>
          <p:nvPr>
            <p:ph type="ctrTitle"/>
          </p:nvPr>
        </p:nvSpPr>
        <p:spPr>
          <a:xfrm>
            <a:off x="914400" y="2130426"/>
            <a:ext cx="10363200" cy="1470025"/>
          </a:xfrm>
        </p:spPr>
        <p:txBody>
          <a:bodyPr/>
          <a:lstStyle>
            <a:lvl1pPr>
              <a:defRPr/>
            </a:lvl1pPr>
          </a:lstStyle>
          <a:p>
            <a:r>
              <a:rPr lang="en-US" smtClean="0"/>
              <a:t>Click to edit Master title style</a:t>
            </a:r>
            <a:endParaRPr lang="en-US"/>
          </a:p>
        </p:txBody>
      </p:sp>
      <p:sp>
        <p:nvSpPr>
          <p:cNvPr id="1879043"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smtClean="0"/>
              <a:t>Click to edit Master subtitle style</a:t>
            </a:r>
            <a:endParaRPr lang="en-US"/>
          </a:p>
        </p:txBody>
      </p:sp>
      <p:sp>
        <p:nvSpPr>
          <p:cNvPr id="5" name="Rectangle 4"/>
          <p:cNvSpPr>
            <a:spLocks noGrp="1" noChangeArrowheads="1"/>
          </p:cNvSpPr>
          <p:nvPr>
            <p:ph type="dt" sz="half" idx="10"/>
          </p:nvPr>
        </p:nvSpPr>
        <p:spPr/>
        <p:txBody>
          <a:bodyPr/>
          <a:lstStyle>
            <a:lvl1pPr>
              <a:defRPr/>
            </a:lvl1pPr>
          </a:lstStyle>
          <a:p>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Tree>
    <p:extLst>
      <p:ext uri="{BB962C8B-B14F-4D97-AF65-F5344CB8AC3E}">
        <p14:creationId xmlns:p14="http://schemas.microsoft.com/office/powerpoint/2010/main" xmlns="" val="419488940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endParaRPr lang="en-US"/>
          </a:p>
        </p:txBody>
      </p:sp>
      <p:sp>
        <p:nvSpPr>
          <p:cNvPr id="5" name="Rectangle 6"/>
          <p:cNvSpPr>
            <a:spLocks noGrp="1" noChangeArrowheads="1"/>
          </p:cNvSpPr>
          <p:nvPr>
            <p:ph type="ftr" sz="quarter" idx="11"/>
          </p:nvPr>
        </p:nvSpPr>
        <p:spPr>
          <a:ln/>
        </p:spPr>
        <p:txBody>
          <a:bodyPr/>
          <a:lstStyle>
            <a:lvl1pPr>
              <a:defRPr/>
            </a:lvl1pPr>
          </a:lstStyle>
          <a:p>
            <a:endParaRPr lang="en-US"/>
          </a:p>
        </p:txBody>
      </p:sp>
      <p:sp>
        <p:nvSpPr>
          <p:cNvPr id="6" name="Rectangle 7"/>
          <p:cNvSpPr>
            <a:spLocks noGrp="1" noChangeArrowheads="1"/>
          </p:cNvSpPr>
          <p:nvPr>
            <p:ph type="sldNum" sz="quarter" idx="12"/>
          </p:nvPr>
        </p:nvSpPr>
        <p:spPr>
          <a:ln/>
        </p:spPr>
        <p:txBody>
          <a:bodyPr/>
          <a:lstStyle>
            <a:lvl1pPr>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Tree>
    <p:extLst>
      <p:ext uri="{BB962C8B-B14F-4D97-AF65-F5344CB8AC3E}">
        <p14:creationId xmlns:p14="http://schemas.microsoft.com/office/powerpoint/2010/main" xmlns="" val="1500768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69917" y="198439"/>
            <a:ext cx="2743200" cy="5927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40317" y="198439"/>
            <a:ext cx="8026400" cy="5927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endParaRPr lang="en-US"/>
          </a:p>
        </p:txBody>
      </p:sp>
      <p:sp>
        <p:nvSpPr>
          <p:cNvPr id="5" name="Rectangle 6"/>
          <p:cNvSpPr>
            <a:spLocks noGrp="1" noChangeArrowheads="1"/>
          </p:cNvSpPr>
          <p:nvPr>
            <p:ph type="ftr" sz="quarter" idx="11"/>
          </p:nvPr>
        </p:nvSpPr>
        <p:spPr>
          <a:ln/>
        </p:spPr>
        <p:txBody>
          <a:bodyPr/>
          <a:lstStyle>
            <a:lvl1pPr>
              <a:defRPr/>
            </a:lvl1pPr>
          </a:lstStyle>
          <a:p>
            <a:endParaRPr lang="en-US"/>
          </a:p>
        </p:txBody>
      </p:sp>
      <p:sp>
        <p:nvSpPr>
          <p:cNvPr id="6" name="Rectangle 7"/>
          <p:cNvSpPr>
            <a:spLocks noGrp="1" noChangeArrowheads="1"/>
          </p:cNvSpPr>
          <p:nvPr>
            <p:ph type="sldNum" sz="quarter" idx="12"/>
          </p:nvPr>
        </p:nvSpPr>
        <p:spPr>
          <a:ln/>
        </p:spPr>
        <p:txBody>
          <a:bodyPr/>
          <a:lstStyle>
            <a:lvl1pPr>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Tree>
    <p:extLst>
      <p:ext uri="{BB962C8B-B14F-4D97-AF65-F5344CB8AC3E}">
        <p14:creationId xmlns:p14="http://schemas.microsoft.com/office/powerpoint/2010/main" xmlns="" val="1623897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40317" y="198438"/>
            <a:ext cx="10972800" cy="11112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93801" y="1600201"/>
            <a:ext cx="50927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489701" y="1600201"/>
            <a:ext cx="50927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endParaRPr lang="en-US"/>
          </a:p>
        </p:txBody>
      </p:sp>
      <p:sp>
        <p:nvSpPr>
          <p:cNvPr id="6" name="Rectangle 6"/>
          <p:cNvSpPr>
            <a:spLocks noGrp="1" noChangeArrowheads="1"/>
          </p:cNvSpPr>
          <p:nvPr>
            <p:ph type="ftr" sz="quarter" idx="11"/>
          </p:nvPr>
        </p:nvSpPr>
        <p:spPr>
          <a:ln/>
        </p:spPr>
        <p:txBody>
          <a:bodyPr/>
          <a:lstStyle>
            <a:lvl1pPr>
              <a:defRPr/>
            </a:lvl1pPr>
          </a:lstStyle>
          <a:p>
            <a:endParaRPr lang="en-US"/>
          </a:p>
        </p:txBody>
      </p:sp>
      <p:sp>
        <p:nvSpPr>
          <p:cNvPr id="7" name="Rectangle 7"/>
          <p:cNvSpPr>
            <a:spLocks noGrp="1" noChangeArrowheads="1"/>
          </p:cNvSpPr>
          <p:nvPr>
            <p:ph type="sldNum" sz="quarter" idx="12"/>
          </p:nvPr>
        </p:nvSpPr>
        <p:spPr>
          <a:ln/>
        </p:spPr>
        <p:txBody>
          <a:bodyPr/>
          <a:lstStyle>
            <a:lvl1pPr>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Tree>
    <p:extLst>
      <p:ext uri="{BB962C8B-B14F-4D97-AF65-F5344CB8AC3E}">
        <p14:creationId xmlns:p14="http://schemas.microsoft.com/office/powerpoint/2010/main" xmlns="" val="19911621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40317" y="198439"/>
            <a:ext cx="10972800" cy="5927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dt" sz="half" idx="10"/>
          </p:nvPr>
        </p:nvSpPr>
        <p:spPr>
          <a:ln/>
        </p:spPr>
        <p:txBody>
          <a:bodyPr/>
          <a:lstStyle>
            <a:lvl1pPr>
              <a:defRPr/>
            </a:lvl1pPr>
          </a:lstStyle>
          <a:p>
            <a:endParaRPr lang="en-US"/>
          </a:p>
        </p:txBody>
      </p:sp>
      <p:sp>
        <p:nvSpPr>
          <p:cNvPr id="4" name="Rectangle 6"/>
          <p:cNvSpPr>
            <a:spLocks noGrp="1" noChangeArrowheads="1"/>
          </p:cNvSpPr>
          <p:nvPr>
            <p:ph type="ftr" sz="quarter" idx="11"/>
          </p:nvPr>
        </p:nvSpPr>
        <p:spPr>
          <a:ln/>
        </p:spPr>
        <p:txBody>
          <a:bodyPr/>
          <a:lstStyle>
            <a:lvl1pPr>
              <a:defRPr/>
            </a:lvl1pPr>
          </a:lstStyle>
          <a:p>
            <a:endParaRPr lang="en-US"/>
          </a:p>
        </p:txBody>
      </p:sp>
      <p:sp>
        <p:nvSpPr>
          <p:cNvPr id="5" name="Rectangle 7"/>
          <p:cNvSpPr>
            <a:spLocks noGrp="1" noChangeArrowheads="1"/>
          </p:cNvSpPr>
          <p:nvPr>
            <p:ph type="sldNum" sz="quarter" idx="12"/>
          </p:nvPr>
        </p:nvSpPr>
        <p:spPr>
          <a:ln/>
        </p:spPr>
        <p:txBody>
          <a:bodyPr/>
          <a:lstStyle>
            <a:lvl1pPr>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Tree>
    <p:extLst>
      <p:ext uri="{BB962C8B-B14F-4D97-AF65-F5344CB8AC3E}">
        <p14:creationId xmlns:p14="http://schemas.microsoft.com/office/powerpoint/2010/main" xmlns="" val="216751975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40317" y="198438"/>
            <a:ext cx="10972800" cy="111125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93800" y="1600201"/>
            <a:ext cx="10388600" cy="4525963"/>
          </a:xfrm>
        </p:spPr>
        <p:txBody>
          <a:bodyPr/>
          <a:lstStyle/>
          <a:p>
            <a:pPr lvl="0"/>
            <a:r>
              <a:rPr lang="en-US" noProof="0" smtClean="0"/>
              <a:t>Click icon to add table</a:t>
            </a:r>
            <a:endParaRPr lang="en-US" noProof="0" dirty="0"/>
          </a:p>
        </p:txBody>
      </p:sp>
      <p:sp>
        <p:nvSpPr>
          <p:cNvPr id="4" name="Rectangle 5"/>
          <p:cNvSpPr>
            <a:spLocks noGrp="1" noChangeArrowheads="1"/>
          </p:cNvSpPr>
          <p:nvPr>
            <p:ph type="dt" sz="half" idx="10"/>
          </p:nvPr>
        </p:nvSpPr>
        <p:spPr>
          <a:ln/>
        </p:spPr>
        <p:txBody>
          <a:bodyPr/>
          <a:lstStyle>
            <a:lvl1pPr>
              <a:defRPr/>
            </a:lvl1pPr>
          </a:lstStyle>
          <a:p>
            <a:endParaRPr lang="en-US"/>
          </a:p>
        </p:txBody>
      </p:sp>
      <p:sp>
        <p:nvSpPr>
          <p:cNvPr id="5" name="Rectangle 6"/>
          <p:cNvSpPr>
            <a:spLocks noGrp="1" noChangeArrowheads="1"/>
          </p:cNvSpPr>
          <p:nvPr>
            <p:ph type="ftr" sz="quarter" idx="11"/>
          </p:nvPr>
        </p:nvSpPr>
        <p:spPr>
          <a:ln/>
        </p:spPr>
        <p:txBody>
          <a:bodyPr/>
          <a:lstStyle>
            <a:lvl1pPr>
              <a:defRPr/>
            </a:lvl1pPr>
          </a:lstStyle>
          <a:p>
            <a:endParaRPr lang="en-US"/>
          </a:p>
        </p:txBody>
      </p:sp>
      <p:sp>
        <p:nvSpPr>
          <p:cNvPr id="6" name="Rectangle 7"/>
          <p:cNvSpPr>
            <a:spLocks noGrp="1" noChangeArrowheads="1"/>
          </p:cNvSpPr>
          <p:nvPr>
            <p:ph type="sldNum" sz="quarter" idx="12"/>
          </p:nvPr>
        </p:nvSpPr>
        <p:spPr>
          <a:ln/>
        </p:spPr>
        <p:txBody>
          <a:bodyPr/>
          <a:lstStyle>
            <a:lvl1pPr>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Tree>
    <p:extLst>
      <p:ext uri="{BB962C8B-B14F-4D97-AF65-F5344CB8AC3E}">
        <p14:creationId xmlns:p14="http://schemas.microsoft.com/office/powerpoint/2010/main" xmlns="" val="1821356772"/>
      </p:ext>
    </p:extLst>
  </p:cSld>
  <p:clrMapOvr>
    <a:masterClrMapping/>
  </p:clrMapOvr>
  <p:transition/>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840317" y="198438"/>
            <a:ext cx="10972800" cy="111125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193801" y="1600201"/>
            <a:ext cx="5092700" cy="4525963"/>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6489701" y="1600201"/>
            <a:ext cx="50927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endParaRPr lang="en-US"/>
          </a:p>
        </p:txBody>
      </p:sp>
      <p:sp>
        <p:nvSpPr>
          <p:cNvPr id="6" name="Rectangle 6"/>
          <p:cNvSpPr>
            <a:spLocks noGrp="1" noChangeArrowheads="1"/>
          </p:cNvSpPr>
          <p:nvPr>
            <p:ph type="ftr" sz="quarter" idx="11"/>
          </p:nvPr>
        </p:nvSpPr>
        <p:spPr>
          <a:ln/>
        </p:spPr>
        <p:txBody>
          <a:bodyPr/>
          <a:lstStyle>
            <a:lvl1pPr>
              <a:defRPr/>
            </a:lvl1pPr>
          </a:lstStyle>
          <a:p>
            <a:endParaRPr lang="en-US"/>
          </a:p>
        </p:txBody>
      </p:sp>
      <p:sp>
        <p:nvSpPr>
          <p:cNvPr id="7" name="Rectangle 7"/>
          <p:cNvSpPr>
            <a:spLocks noGrp="1" noChangeArrowheads="1"/>
          </p:cNvSpPr>
          <p:nvPr>
            <p:ph type="sldNum" sz="quarter" idx="12"/>
          </p:nvPr>
        </p:nvSpPr>
        <p:spPr>
          <a:ln/>
        </p:spPr>
        <p:txBody>
          <a:bodyPr/>
          <a:lstStyle>
            <a:lvl1pPr>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Tree>
    <p:extLst>
      <p:ext uri="{BB962C8B-B14F-4D97-AF65-F5344CB8AC3E}">
        <p14:creationId xmlns:p14="http://schemas.microsoft.com/office/powerpoint/2010/main" xmlns="" val="4032415141"/>
      </p:ext>
    </p:extLst>
  </p:cSld>
  <p:clrMapOvr>
    <a:masterClrMapping/>
  </p:clrMapOvr>
  <p:transition/>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p>
            <a:pPr lvl="0">
              <a:defRPr sz="1800"/>
            </a:pPr>
            <a:r>
              <a:rPr sz="6700" dirty="0"/>
              <a:t>Title Text</a:t>
            </a:r>
          </a:p>
        </p:txBody>
      </p:sp>
      <p:sp>
        <p:nvSpPr>
          <p:cNvPr id="12" name="Shape 12"/>
          <p:cNvSpPr>
            <a:spLocks noGrp="1"/>
          </p:cNvSpPr>
          <p:nvPr>
            <p:ph type="body" idx="1"/>
          </p:nvPr>
        </p:nvSpPr>
        <p:spPr>
          <a:prstGeom prst="rect">
            <a:avLst/>
          </a:prstGeom>
        </p:spPr>
        <p:txBody>
          <a:bodyPr/>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dt" sz="half" idx="10"/>
          </p:nvPr>
        </p:nvSpPr>
        <p:spPr>
          <a:ln/>
        </p:spPr>
        <p:txBody>
          <a:bodyPr/>
          <a:lstStyle>
            <a:lvl1pPr>
              <a:defRPr/>
            </a:lvl1pPr>
          </a:lstStyle>
          <a:p>
            <a:endParaRPr lang="en-US"/>
          </a:p>
        </p:txBody>
      </p:sp>
      <p:sp>
        <p:nvSpPr>
          <p:cNvPr id="5" name="Rectangle 6"/>
          <p:cNvSpPr>
            <a:spLocks noGrp="1" noChangeArrowheads="1"/>
          </p:cNvSpPr>
          <p:nvPr>
            <p:ph type="ftr" sz="quarter" idx="11"/>
          </p:nvPr>
        </p:nvSpPr>
        <p:spPr>
          <a:ln/>
        </p:spPr>
        <p:txBody>
          <a:bodyPr/>
          <a:lstStyle>
            <a:lvl1pPr>
              <a:defRPr/>
            </a:lvl1pPr>
          </a:lstStyle>
          <a:p>
            <a:endParaRPr lang="en-US"/>
          </a:p>
        </p:txBody>
      </p:sp>
      <p:sp>
        <p:nvSpPr>
          <p:cNvPr id="6" name="Rectangle 7"/>
          <p:cNvSpPr>
            <a:spLocks noGrp="1" noChangeArrowheads="1"/>
          </p:cNvSpPr>
          <p:nvPr>
            <p:ph type="sldNum" sz="quarter" idx="12"/>
          </p:nvPr>
        </p:nvSpPr>
        <p:spPr>
          <a:ln/>
        </p:spPr>
        <p:txBody>
          <a:bodyPr/>
          <a:lstStyle>
            <a:lvl1pPr>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Tree>
    <p:extLst>
      <p:ext uri="{BB962C8B-B14F-4D97-AF65-F5344CB8AC3E}">
        <p14:creationId xmlns:p14="http://schemas.microsoft.com/office/powerpoint/2010/main" xmlns="" val="3186956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endParaRPr lang="en-US"/>
          </a:p>
        </p:txBody>
      </p:sp>
      <p:sp>
        <p:nvSpPr>
          <p:cNvPr id="5" name="Rectangle 6"/>
          <p:cNvSpPr>
            <a:spLocks noGrp="1" noChangeArrowheads="1"/>
          </p:cNvSpPr>
          <p:nvPr>
            <p:ph type="ftr" sz="quarter" idx="11"/>
          </p:nvPr>
        </p:nvSpPr>
        <p:spPr>
          <a:ln/>
        </p:spPr>
        <p:txBody>
          <a:bodyPr/>
          <a:lstStyle>
            <a:lvl1pPr>
              <a:defRPr/>
            </a:lvl1pPr>
          </a:lstStyle>
          <a:p>
            <a:endParaRPr lang="en-US"/>
          </a:p>
        </p:txBody>
      </p:sp>
      <p:sp>
        <p:nvSpPr>
          <p:cNvPr id="6" name="Rectangle 7"/>
          <p:cNvSpPr>
            <a:spLocks noGrp="1" noChangeArrowheads="1"/>
          </p:cNvSpPr>
          <p:nvPr>
            <p:ph type="sldNum" sz="quarter" idx="12"/>
          </p:nvPr>
        </p:nvSpPr>
        <p:spPr>
          <a:ln/>
        </p:spPr>
        <p:txBody>
          <a:bodyPr/>
          <a:lstStyle>
            <a:lvl1pPr>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Tree>
    <p:extLst>
      <p:ext uri="{BB962C8B-B14F-4D97-AF65-F5344CB8AC3E}">
        <p14:creationId xmlns:p14="http://schemas.microsoft.com/office/powerpoint/2010/main" xmlns="" val="1159780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93801" y="1600201"/>
            <a:ext cx="509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489701" y="1600201"/>
            <a:ext cx="509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endParaRPr lang="en-US"/>
          </a:p>
        </p:txBody>
      </p:sp>
      <p:sp>
        <p:nvSpPr>
          <p:cNvPr id="6" name="Rectangle 6"/>
          <p:cNvSpPr>
            <a:spLocks noGrp="1" noChangeArrowheads="1"/>
          </p:cNvSpPr>
          <p:nvPr>
            <p:ph type="ftr" sz="quarter" idx="11"/>
          </p:nvPr>
        </p:nvSpPr>
        <p:spPr>
          <a:ln/>
        </p:spPr>
        <p:txBody>
          <a:bodyPr/>
          <a:lstStyle>
            <a:lvl1pPr>
              <a:defRPr/>
            </a:lvl1pPr>
          </a:lstStyle>
          <a:p>
            <a:endParaRPr lang="en-US"/>
          </a:p>
        </p:txBody>
      </p:sp>
      <p:sp>
        <p:nvSpPr>
          <p:cNvPr id="7" name="Rectangle 7"/>
          <p:cNvSpPr>
            <a:spLocks noGrp="1" noChangeArrowheads="1"/>
          </p:cNvSpPr>
          <p:nvPr>
            <p:ph type="sldNum" sz="quarter" idx="12"/>
          </p:nvPr>
        </p:nvSpPr>
        <p:spPr>
          <a:ln/>
        </p:spPr>
        <p:txBody>
          <a:bodyPr/>
          <a:lstStyle>
            <a:lvl1pPr>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Tree>
    <p:extLst>
      <p:ext uri="{BB962C8B-B14F-4D97-AF65-F5344CB8AC3E}">
        <p14:creationId xmlns:p14="http://schemas.microsoft.com/office/powerpoint/2010/main" xmlns="" val="3908043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endParaRPr lang="en-US"/>
          </a:p>
        </p:txBody>
      </p:sp>
      <p:sp>
        <p:nvSpPr>
          <p:cNvPr id="8" name="Rectangle 6"/>
          <p:cNvSpPr>
            <a:spLocks noGrp="1" noChangeArrowheads="1"/>
          </p:cNvSpPr>
          <p:nvPr>
            <p:ph type="ftr" sz="quarter" idx="11"/>
          </p:nvPr>
        </p:nvSpPr>
        <p:spPr>
          <a:ln/>
        </p:spPr>
        <p:txBody>
          <a:bodyPr/>
          <a:lstStyle>
            <a:lvl1pPr>
              <a:defRPr/>
            </a:lvl1pPr>
          </a:lstStyle>
          <a:p>
            <a:endParaRPr lang="en-US"/>
          </a:p>
        </p:txBody>
      </p:sp>
      <p:sp>
        <p:nvSpPr>
          <p:cNvPr id="9" name="Rectangle 7"/>
          <p:cNvSpPr>
            <a:spLocks noGrp="1" noChangeArrowheads="1"/>
          </p:cNvSpPr>
          <p:nvPr>
            <p:ph type="sldNum" sz="quarter" idx="12"/>
          </p:nvPr>
        </p:nvSpPr>
        <p:spPr>
          <a:ln/>
        </p:spPr>
        <p:txBody>
          <a:bodyPr/>
          <a:lstStyle>
            <a:lvl1pPr>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Tree>
    <p:extLst>
      <p:ext uri="{BB962C8B-B14F-4D97-AF65-F5344CB8AC3E}">
        <p14:creationId xmlns:p14="http://schemas.microsoft.com/office/powerpoint/2010/main" xmlns="" val="2825967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endParaRPr lang="en-US"/>
          </a:p>
        </p:txBody>
      </p:sp>
      <p:sp>
        <p:nvSpPr>
          <p:cNvPr id="4" name="Rectangle 6"/>
          <p:cNvSpPr>
            <a:spLocks noGrp="1" noChangeArrowheads="1"/>
          </p:cNvSpPr>
          <p:nvPr>
            <p:ph type="ftr" sz="quarter" idx="11"/>
          </p:nvPr>
        </p:nvSpPr>
        <p:spPr>
          <a:ln/>
        </p:spPr>
        <p:txBody>
          <a:bodyPr/>
          <a:lstStyle>
            <a:lvl1pPr>
              <a:defRPr/>
            </a:lvl1pPr>
          </a:lstStyle>
          <a:p>
            <a:endParaRPr lang="en-US"/>
          </a:p>
        </p:txBody>
      </p:sp>
      <p:sp>
        <p:nvSpPr>
          <p:cNvPr id="5" name="Rectangle 7"/>
          <p:cNvSpPr>
            <a:spLocks noGrp="1" noChangeArrowheads="1"/>
          </p:cNvSpPr>
          <p:nvPr>
            <p:ph type="sldNum" sz="quarter" idx="12"/>
          </p:nvPr>
        </p:nvSpPr>
        <p:spPr>
          <a:ln/>
        </p:spPr>
        <p:txBody>
          <a:bodyPr/>
          <a:lstStyle>
            <a:lvl1pPr>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Tree>
    <p:extLst>
      <p:ext uri="{BB962C8B-B14F-4D97-AF65-F5344CB8AC3E}">
        <p14:creationId xmlns:p14="http://schemas.microsoft.com/office/powerpoint/2010/main" xmlns="" val="1218509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endParaRPr lang="en-US"/>
          </a:p>
        </p:txBody>
      </p:sp>
      <p:sp>
        <p:nvSpPr>
          <p:cNvPr id="3" name="Rectangle 6"/>
          <p:cNvSpPr>
            <a:spLocks noGrp="1" noChangeArrowheads="1"/>
          </p:cNvSpPr>
          <p:nvPr>
            <p:ph type="ftr" sz="quarter" idx="11"/>
          </p:nvPr>
        </p:nvSpPr>
        <p:spPr>
          <a:ln/>
        </p:spPr>
        <p:txBody>
          <a:bodyPr/>
          <a:lstStyle>
            <a:lvl1pPr>
              <a:defRPr/>
            </a:lvl1pPr>
          </a:lstStyle>
          <a:p>
            <a:endParaRPr lang="en-US"/>
          </a:p>
        </p:txBody>
      </p:sp>
      <p:sp>
        <p:nvSpPr>
          <p:cNvPr id="4" name="Rectangle 7"/>
          <p:cNvSpPr>
            <a:spLocks noGrp="1" noChangeArrowheads="1"/>
          </p:cNvSpPr>
          <p:nvPr>
            <p:ph type="sldNum" sz="quarter" idx="12"/>
          </p:nvPr>
        </p:nvSpPr>
        <p:spPr>
          <a:ln/>
        </p:spPr>
        <p:txBody>
          <a:bodyPr/>
          <a:lstStyle>
            <a:lvl1pPr>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Tree>
    <p:extLst>
      <p:ext uri="{BB962C8B-B14F-4D97-AF65-F5344CB8AC3E}">
        <p14:creationId xmlns:p14="http://schemas.microsoft.com/office/powerpoint/2010/main" xmlns="" val="19967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endParaRPr lang="en-US"/>
          </a:p>
        </p:txBody>
      </p:sp>
      <p:sp>
        <p:nvSpPr>
          <p:cNvPr id="6" name="Rectangle 6"/>
          <p:cNvSpPr>
            <a:spLocks noGrp="1" noChangeArrowheads="1"/>
          </p:cNvSpPr>
          <p:nvPr>
            <p:ph type="ftr" sz="quarter" idx="11"/>
          </p:nvPr>
        </p:nvSpPr>
        <p:spPr>
          <a:ln/>
        </p:spPr>
        <p:txBody>
          <a:bodyPr/>
          <a:lstStyle>
            <a:lvl1pPr>
              <a:defRPr/>
            </a:lvl1pPr>
          </a:lstStyle>
          <a:p>
            <a:endParaRPr lang="en-US"/>
          </a:p>
        </p:txBody>
      </p:sp>
      <p:sp>
        <p:nvSpPr>
          <p:cNvPr id="7" name="Rectangle 7"/>
          <p:cNvSpPr>
            <a:spLocks noGrp="1" noChangeArrowheads="1"/>
          </p:cNvSpPr>
          <p:nvPr>
            <p:ph type="sldNum" sz="quarter" idx="12"/>
          </p:nvPr>
        </p:nvSpPr>
        <p:spPr>
          <a:ln/>
        </p:spPr>
        <p:txBody>
          <a:bodyPr/>
          <a:lstStyle>
            <a:lvl1pPr>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Tree>
    <p:extLst>
      <p:ext uri="{BB962C8B-B14F-4D97-AF65-F5344CB8AC3E}">
        <p14:creationId xmlns:p14="http://schemas.microsoft.com/office/powerpoint/2010/main" xmlns="" val="2937731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endParaRPr lang="en-US"/>
          </a:p>
        </p:txBody>
      </p:sp>
      <p:sp>
        <p:nvSpPr>
          <p:cNvPr id="6" name="Rectangle 6"/>
          <p:cNvSpPr>
            <a:spLocks noGrp="1" noChangeArrowheads="1"/>
          </p:cNvSpPr>
          <p:nvPr>
            <p:ph type="ftr" sz="quarter" idx="11"/>
          </p:nvPr>
        </p:nvSpPr>
        <p:spPr>
          <a:ln/>
        </p:spPr>
        <p:txBody>
          <a:bodyPr/>
          <a:lstStyle>
            <a:lvl1pPr>
              <a:defRPr/>
            </a:lvl1pPr>
          </a:lstStyle>
          <a:p>
            <a:endParaRPr lang="en-US"/>
          </a:p>
        </p:txBody>
      </p:sp>
      <p:sp>
        <p:nvSpPr>
          <p:cNvPr id="7" name="Rectangle 7"/>
          <p:cNvSpPr>
            <a:spLocks noGrp="1" noChangeArrowheads="1"/>
          </p:cNvSpPr>
          <p:nvPr>
            <p:ph type="sldNum" sz="quarter" idx="12"/>
          </p:nvPr>
        </p:nvSpPr>
        <p:spPr>
          <a:ln/>
        </p:spPr>
        <p:txBody>
          <a:bodyPr/>
          <a:lstStyle>
            <a:lvl1pPr>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Tree>
    <p:extLst>
      <p:ext uri="{BB962C8B-B14F-4D97-AF65-F5344CB8AC3E}">
        <p14:creationId xmlns:p14="http://schemas.microsoft.com/office/powerpoint/2010/main" xmlns="" val="2103407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12211051" cy="1423988"/>
          </a:xfrm>
          <a:prstGeom prst="rect">
            <a:avLst/>
          </a:prstGeom>
          <a:solidFill>
            <a:srgbClr val="006699"/>
          </a:solidFill>
          <a:ln>
            <a:noFill/>
          </a:ln>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a typeface="MS PGothic" pitchFamily="34" charset="-128"/>
            </a:endParaRPr>
          </a:p>
        </p:txBody>
      </p:sp>
      <p:sp>
        <p:nvSpPr>
          <p:cNvPr id="9219" name="Rectangle 3"/>
          <p:cNvSpPr>
            <a:spLocks noGrp="1" noChangeArrowheads="1"/>
          </p:cNvSpPr>
          <p:nvPr>
            <p:ph type="title"/>
          </p:nvPr>
        </p:nvSpPr>
        <p:spPr bwMode="auto">
          <a:xfrm>
            <a:off x="840317" y="198438"/>
            <a:ext cx="10972800" cy="1111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9220" name="Rectangle 4"/>
          <p:cNvSpPr>
            <a:spLocks noGrp="1" noChangeArrowheads="1"/>
          </p:cNvSpPr>
          <p:nvPr>
            <p:ph type="body" idx="1"/>
          </p:nvPr>
        </p:nvSpPr>
        <p:spPr bwMode="auto">
          <a:xfrm>
            <a:off x="1193800" y="1600201"/>
            <a:ext cx="10388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878021" name="Rectangle 5"/>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ea typeface="+mn-ea"/>
                <a:cs typeface="+mn-cs"/>
              </a:defRPr>
            </a:lvl1pPr>
          </a:lstStyle>
          <a:p>
            <a:endParaRPr lang="en-US"/>
          </a:p>
        </p:txBody>
      </p:sp>
      <p:sp>
        <p:nvSpPr>
          <p:cNvPr id="1878022" name="Rectangle 6"/>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ea typeface="+mn-ea"/>
                <a:cs typeface="+mn-cs"/>
              </a:defRPr>
            </a:lvl1pPr>
          </a:lstStyle>
          <a:p>
            <a:endParaRPr lang="en-US"/>
          </a:p>
        </p:txBody>
      </p:sp>
      <p:sp>
        <p:nvSpPr>
          <p:cNvPr id="1878023" name="Rectangle 7"/>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pitchFamily="34" charset="0"/>
                <a:ea typeface="ＭＳ Ｐゴシック" pitchFamily="34" charset="-128"/>
                <a:cs typeface="Arial" pitchFamily="34" charset="0"/>
              </a:defRPr>
            </a:lvl1p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a:t>
            </a:fld>
            <a:endParaRPr lang="en-US"/>
          </a:p>
        </p:txBody>
      </p:sp>
      <p:sp>
        <p:nvSpPr>
          <p:cNvPr id="1032" name="Rectangle 8"/>
          <p:cNvSpPr>
            <a:spLocks noChangeArrowheads="1"/>
          </p:cNvSpPr>
          <p:nvPr/>
        </p:nvSpPr>
        <p:spPr bwMode="auto">
          <a:xfrm>
            <a:off x="0" y="0"/>
            <a:ext cx="12211051" cy="1423988"/>
          </a:xfrm>
          <a:prstGeom prst="rect">
            <a:avLst/>
          </a:prstGeom>
          <a:solidFill>
            <a:srgbClr val="006699"/>
          </a:solidFill>
          <a:ln>
            <a:noFill/>
          </a:ln>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defRPr/>
            </a:pPr>
            <a:endParaRPr lang="en-US" altLang="en-US" dirty="0" smtClean="0">
              <a:solidFill>
                <a:srgbClr val="000000"/>
              </a:solidFill>
              <a:ea typeface="MS PGothic" pitchFamily="34" charset="-128"/>
            </a:endParaRPr>
          </a:p>
        </p:txBody>
      </p:sp>
    </p:spTree>
    <p:extLst>
      <p:ext uri="{BB962C8B-B14F-4D97-AF65-F5344CB8AC3E}">
        <p14:creationId xmlns:p14="http://schemas.microsoft.com/office/powerpoint/2010/main" xmlns="" val="15782406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ransition/>
  <p:timing>
    <p:tnLst>
      <p:par>
        <p:cTn id="1" dur="indefinite" restart="never" nodeType="tmRoot"/>
      </p:par>
    </p:tnLst>
  </p:timing>
  <p:hf sldNum="0" hdr="0" ftr="0" dt="0"/>
  <p:txStyles>
    <p:titleStyle>
      <a:lvl1pPr algn="ctr" rtl="0" eaLnBrk="1" fontAlgn="base" hangingPunct="1">
        <a:spcBef>
          <a:spcPct val="0"/>
        </a:spcBef>
        <a:spcAft>
          <a:spcPct val="0"/>
        </a:spcAft>
        <a:defRPr sz="3600" b="1">
          <a:solidFill>
            <a:schemeClr val="bg1"/>
          </a:solidFill>
          <a:latin typeface="+mj-lt"/>
          <a:ea typeface="MS PGothic" pitchFamily="34" charset="-128"/>
          <a:cs typeface="ＭＳ Ｐゴシック" charset="0"/>
        </a:defRPr>
      </a:lvl1pPr>
      <a:lvl2pPr algn="ctr" rtl="0" eaLnBrk="1" fontAlgn="base" hangingPunct="1">
        <a:spcBef>
          <a:spcPct val="0"/>
        </a:spcBef>
        <a:spcAft>
          <a:spcPct val="0"/>
        </a:spcAft>
        <a:defRPr sz="3600" b="1">
          <a:solidFill>
            <a:schemeClr val="bg1"/>
          </a:solidFill>
          <a:latin typeface="Arial" charset="0"/>
          <a:ea typeface="MS PGothic" pitchFamily="34" charset="-128"/>
          <a:cs typeface="ＭＳ Ｐゴシック" charset="0"/>
        </a:defRPr>
      </a:lvl2pPr>
      <a:lvl3pPr algn="ctr" rtl="0" eaLnBrk="1" fontAlgn="base" hangingPunct="1">
        <a:spcBef>
          <a:spcPct val="0"/>
        </a:spcBef>
        <a:spcAft>
          <a:spcPct val="0"/>
        </a:spcAft>
        <a:defRPr sz="3600" b="1">
          <a:solidFill>
            <a:schemeClr val="bg1"/>
          </a:solidFill>
          <a:latin typeface="Arial" charset="0"/>
          <a:ea typeface="MS PGothic" pitchFamily="34" charset="-128"/>
          <a:cs typeface="ＭＳ Ｐゴシック" charset="0"/>
        </a:defRPr>
      </a:lvl3pPr>
      <a:lvl4pPr algn="ctr" rtl="0" eaLnBrk="1" fontAlgn="base" hangingPunct="1">
        <a:spcBef>
          <a:spcPct val="0"/>
        </a:spcBef>
        <a:spcAft>
          <a:spcPct val="0"/>
        </a:spcAft>
        <a:defRPr sz="3600" b="1">
          <a:solidFill>
            <a:schemeClr val="bg1"/>
          </a:solidFill>
          <a:latin typeface="Arial" charset="0"/>
          <a:ea typeface="MS PGothic" pitchFamily="34" charset="-128"/>
          <a:cs typeface="ＭＳ Ｐゴシック" charset="0"/>
        </a:defRPr>
      </a:lvl4pPr>
      <a:lvl5pPr algn="ctr" rtl="0" eaLnBrk="1" fontAlgn="base" hangingPunct="1">
        <a:spcBef>
          <a:spcPct val="0"/>
        </a:spcBef>
        <a:spcAft>
          <a:spcPct val="0"/>
        </a:spcAft>
        <a:defRPr sz="3600" b="1">
          <a:solidFill>
            <a:schemeClr val="bg1"/>
          </a:solidFill>
          <a:latin typeface="Arial" charset="0"/>
          <a:ea typeface="MS PGothic" pitchFamily="34" charset="-128"/>
          <a:cs typeface="ＭＳ Ｐゴシック" charset="0"/>
        </a:defRPr>
      </a:lvl5pPr>
      <a:lvl6pPr marL="457200" algn="ctr" rtl="0" eaLnBrk="1" fontAlgn="base" hangingPunct="1">
        <a:spcBef>
          <a:spcPct val="0"/>
        </a:spcBef>
        <a:spcAft>
          <a:spcPct val="0"/>
        </a:spcAft>
        <a:defRPr sz="3600" b="1">
          <a:solidFill>
            <a:schemeClr val="bg1"/>
          </a:solidFill>
          <a:latin typeface="Arial" charset="0"/>
        </a:defRPr>
      </a:lvl6pPr>
      <a:lvl7pPr marL="914400" algn="ctr" rtl="0" eaLnBrk="1" fontAlgn="base" hangingPunct="1">
        <a:spcBef>
          <a:spcPct val="0"/>
        </a:spcBef>
        <a:spcAft>
          <a:spcPct val="0"/>
        </a:spcAft>
        <a:defRPr sz="3600" b="1">
          <a:solidFill>
            <a:schemeClr val="bg1"/>
          </a:solidFill>
          <a:latin typeface="Arial" charset="0"/>
        </a:defRPr>
      </a:lvl7pPr>
      <a:lvl8pPr marL="1371600" algn="ctr" rtl="0" eaLnBrk="1" fontAlgn="base" hangingPunct="1">
        <a:spcBef>
          <a:spcPct val="0"/>
        </a:spcBef>
        <a:spcAft>
          <a:spcPct val="0"/>
        </a:spcAft>
        <a:defRPr sz="3600" b="1">
          <a:solidFill>
            <a:schemeClr val="bg1"/>
          </a:solidFill>
          <a:latin typeface="Arial" charset="0"/>
        </a:defRPr>
      </a:lvl8pPr>
      <a:lvl9pPr marL="1828800" algn="ctr" rtl="0" eaLnBrk="1" fontAlgn="base" hangingPunct="1">
        <a:spcBef>
          <a:spcPct val="0"/>
        </a:spcBef>
        <a:spcAft>
          <a:spcPct val="0"/>
        </a:spcAft>
        <a:defRPr sz="3600" b="1">
          <a:solidFill>
            <a:schemeClr val="bg1"/>
          </a:solidFill>
          <a:latin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S PGothic" pitchFamily="34" charset="-128"/>
          <a:cs typeface="ＭＳ Ｐゴシック" charset="0"/>
        </a:defRPr>
      </a:lvl1pPr>
      <a:lvl2pPr marL="742950" indent="-285750" algn="l" rtl="0" eaLnBrk="1" fontAlgn="base" hangingPunct="1">
        <a:spcBef>
          <a:spcPct val="20000"/>
        </a:spcBef>
        <a:spcAft>
          <a:spcPct val="0"/>
        </a:spcAft>
        <a:buChar char="–"/>
        <a:defRPr sz="2800">
          <a:solidFill>
            <a:schemeClr val="tx1"/>
          </a:solidFill>
          <a:latin typeface="+mn-lt"/>
          <a:ea typeface="MS PGothic" pitchFamily="34" charset="-128"/>
        </a:defRPr>
      </a:lvl2pPr>
      <a:lvl3pPr marL="1143000" indent="-228600" algn="l" rtl="0" eaLnBrk="1" fontAlgn="base" hangingPunct="1">
        <a:spcBef>
          <a:spcPct val="20000"/>
        </a:spcBef>
        <a:spcAft>
          <a:spcPct val="0"/>
        </a:spcAft>
        <a:buChar char="•"/>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har char="–"/>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har char="»"/>
        <a:defRPr sz="2000">
          <a:solidFill>
            <a:schemeClr val="tx1"/>
          </a:solidFill>
          <a:latin typeface="+mn-lt"/>
          <a:ea typeface="MS PGothic" pitchFamily="34"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Jane.Sokol.Shulman@MassMail.State.MA.US" TargetMode="External"/><Relationship Id="rId2" Type="http://schemas.openxmlformats.org/officeDocument/2006/relationships/hyperlink" Target="https://www.mcdhh.net/request/" TargetMode="External"/><Relationship Id="rId1" Type="http://schemas.openxmlformats.org/officeDocument/2006/relationships/slideLayout" Target="../slideLayouts/slideLayout2.xml"/><Relationship Id="rId5" Type="http://schemas.openxmlformats.org/officeDocument/2006/relationships/hyperlink" Target="https://brombergtranslations.com/2017/06/05/federal-ruling-video-remote-interpreting/" TargetMode="External"/><Relationship Id="rId4" Type="http://schemas.openxmlformats.org/officeDocument/2006/relationships/hyperlink" Target="https://www.nad.org/about-us/position-statements/minimum-standards-for-video-remote-interpreting-services-in-medical-setting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ctrTitle"/>
          </p:nvPr>
        </p:nvSpPr>
        <p:spPr>
          <a:xfrm>
            <a:off x="1727832" y="0"/>
            <a:ext cx="8915400" cy="1393647"/>
          </a:xfrm>
          <a:prstGeom prst="rect">
            <a:avLst/>
          </a:prstGeom>
          <a:noFill/>
          <a:ln>
            <a:noFill/>
          </a:ln>
        </p:spPr>
        <p:txBody>
          <a:bodyPr spcFirstLastPara="1" wrap="square" lIns="91425" tIns="45700" rIns="91425" bIns="45700" anchor="b" anchorCtr="0">
            <a:noAutofit/>
          </a:bodyPr>
          <a:lstStyle/>
          <a:p>
            <a:pPr marL="0" marR="0" lvl="0" indent="0" rtl="0">
              <a:spcBef>
                <a:spcPts val="0"/>
              </a:spcBef>
              <a:spcAft>
                <a:spcPts val="0"/>
              </a:spcAft>
              <a:buClr>
                <a:srgbClr val="262626"/>
              </a:buClr>
              <a:buSzPts val="5400"/>
              <a:buFont typeface="Century Gothic"/>
              <a:buNone/>
            </a:pPr>
            <a:r>
              <a:rPr lang="en-US" sz="4800" b="0" i="0" u="none" strike="noStrike" cap="none" dirty="0">
                <a:latin typeface="+mn-lt"/>
                <a:ea typeface="Century Gothic"/>
                <a:cs typeface="Century Gothic"/>
                <a:sym typeface="Century Gothic"/>
              </a:rPr>
              <a:t>Cultural Competency and </a:t>
            </a:r>
            <a:r>
              <a:rPr lang="en-US" sz="4800" b="0" i="0" u="none" strike="noStrike" cap="none" dirty="0" smtClean="0">
                <a:latin typeface="+mn-lt"/>
                <a:ea typeface="Century Gothic"/>
                <a:cs typeface="Century Gothic"/>
                <a:sym typeface="Century Gothic"/>
              </a:rPr>
              <a:t/>
            </a:r>
            <a:br>
              <a:rPr lang="en-US" sz="4800" b="0" i="0" u="none" strike="noStrike" cap="none" dirty="0" smtClean="0">
                <a:latin typeface="+mn-lt"/>
                <a:ea typeface="Century Gothic"/>
                <a:cs typeface="Century Gothic"/>
                <a:sym typeface="Century Gothic"/>
              </a:rPr>
            </a:br>
            <a:r>
              <a:rPr lang="en-US" sz="4800" b="0" i="0" u="none" strike="noStrike" cap="none" dirty="0" smtClean="0">
                <a:latin typeface="+mn-lt"/>
                <a:ea typeface="Century Gothic"/>
                <a:cs typeface="Century Gothic"/>
                <a:sym typeface="Century Gothic"/>
              </a:rPr>
              <a:t>Communication </a:t>
            </a:r>
            <a:r>
              <a:rPr lang="en-US" sz="4800" b="0" i="0" u="none" strike="noStrike" cap="none" dirty="0">
                <a:latin typeface="+mn-lt"/>
                <a:ea typeface="Century Gothic"/>
                <a:cs typeface="Century Gothic"/>
                <a:sym typeface="Century Gothic"/>
              </a:rPr>
              <a:t>Access </a:t>
            </a:r>
            <a:endParaRPr sz="4800" b="0" i="0" u="none" strike="noStrike" cap="none" dirty="0">
              <a:latin typeface="+mn-lt"/>
              <a:ea typeface="Century Gothic"/>
              <a:cs typeface="Century Gothic"/>
              <a:sym typeface="Century Gothic"/>
            </a:endParaRPr>
          </a:p>
        </p:txBody>
      </p:sp>
      <p:sp>
        <p:nvSpPr>
          <p:cNvPr id="5" name="Subtitle 4"/>
          <p:cNvSpPr>
            <a:spLocks noGrp="1"/>
          </p:cNvSpPr>
          <p:nvPr>
            <p:ph type="subTitle" idx="1"/>
          </p:nvPr>
        </p:nvSpPr>
        <p:spPr>
          <a:xfrm>
            <a:off x="1696282" y="3790122"/>
            <a:ext cx="8534400" cy="2213112"/>
          </a:xfrm>
        </p:spPr>
        <p:txBody>
          <a:bodyPr/>
          <a:lstStyle/>
          <a:p>
            <a:r>
              <a:rPr lang="en-US" dirty="0" smtClean="0"/>
              <a:t>Jill Hatcher, DEAF, Inc.</a:t>
            </a:r>
          </a:p>
          <a:p>
            <a:r>
              <a:rPr lang="en-US" dirty="0" smtClean="0"/>
              <a:t>Aurora Wilber, MA Commission for the Deaf and Hard of Hearing</a:t>
            </a:r>
          </a:p>
          <a:p>
            <a:r>
              <a:rPr lang="en-US" sz="2400" dirty="0" smtClean="0"/>
              <a:t>April 10, 2018</a:t>
            </a:r>
          </a:p>
          <a:p>
            <a:endParaRPr lang="en-US" dirty="0"/>
          </a:p>
        </p:txBody>
      </p:sp>
      <p:sp>
        <p:nvSpPr>
          <p:cNvPr id="6" name="Subtitle 4"/>
          <p:cNvSpPr txBox="1">
            <a:spLocks/>
          </p:cNvSpPr>
          <p:nvPr/>
        </p:nvSpPr>
        <p:spPr bwMode="auto">
          <a:xfrm>
            <a:off x="1497494" y="2541104"/>
            <a:ext cx="8991602" cy="12490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One</a:t>
            </a:r>
            <a:r>
              <a:rPr kumimoji="0" lang="en-US" sz="4400" b="0" i="0" u="none" strike="noStrike" kern="0" cap="none" spc="0" normalizeH="0" noProof="0" dirty="0" smtClean="0">
                <a:ln>
                  <a:noFill/>
                </a:ln>
                <a:solidFill>
                  <a:schemeClr val="tx1"/>
                </a:solidFill>
                <a:effectLst/>
                <a:uLnTx/>
                <a:uFillTx/>
                <a:latin typeface="+mn-lt"/>
                <a:ea typeface="MS PGothic" pitchFamily="34" charset="-128"/>
                <a:cs typeface="ＭＳ Ｐゴシック" charset="0"/>
              </a:rPr>
              <a:t> Care Implementation Council </a:t>
            </a:r>
            <a:endParaRPr kumimoji="0" lang="en-US" sz="4400" b="0"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2800" b="0"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we have concerns about </a:t>
            </a:r>
            <a:br>
              <a:rPr lang="en-US" dirty="0" smtClean="0"/>
            </a:br>
            <a:r>
              <a:rPr lang="en-US" dirty="0" smtClean="0"/>
              <a:t>Video Remote Interpreting (VRI)</a:t>
            </a:r>
            <a:endParaRPr lang="en-US" dirty="0"/>
          </a:p>
        </p:txBody>
      </p:sp>
      <p:sp>
        <p:nvSpPr>
          <p:cNvPr id="3" name="Text Placeholder 2"/>
          <p:cNvSpPr>
            <a:spLocks noGrp="1"/>
          </p:cNvSpPr>
          <p:nvPr>
            <p:ph idx="1"/>
          </p:nvPr>
        </p:nvSpPr>
        <p:spPr>
          <a:xfrm>
            <a:off x="1193800" y="1600201"/>
            <a:ext cx="10388600" cy="5257799"/>
          </a:xfrm>
        </p:spPr>
        <p:txBody>
          <a:bodyPr>
            <a:normAutofit fontScale="92500" lnSpcReduction="20000"/>
          </a:bodyPr>
          <a:lstStyle/>
          <a:p>
            <a:pPr>
              <a:lnSpc>
                <a:spcPct val="120000"/>
              </a:lnSpc>
              <a:spcBef>
                <a:spcPts val="1200"/>
              </a:spcBef>
              <a:spcAft>
                <a:spcPts val="600"/>
              </a:spcAft>
            </a:pPr>
            <a:r>
              <a:rPr lang="en-US" dirty="0" smtClean="0"/>
              <a:t>Over the past several years, the Center for Living and Working, an independent living service center in Worcester, heard from community members that more facilities were using VRI rather than in person interpreters.  Forums were hosted statewide to collect stories and share concerns.  </a:t>
            </a:r>
          </a:p>
          <a:p>
            <a:r>
              <a:rPr lang="en-US" dirty="0" smtClean="0"/>
              <a:t>Stories Collected by Location: </a:t>
            </a:r>
          </a:p>
          <a:p>
            <a:pPr>
              <a:buNone/>
            </a:pPr>
            <a:r>
              <a:rPr lang="en-US" dirty="0" smtClean="0"/>
              <a:t>	Worcester					28	</a:t>
            </a:r>
          </a:p>
          <a:p>
            <a:pPr>
              <a:buNone/>
            </a:pPr>
            <a:r>
              <a:rPr lang="en-US" dirty="0" smtClean="0"/>
              <a:t>	Lowell						13	</a:t>
            </a:r>
          </a:p>
          <a:p>
            <a:pPr>
              <a:buNone/>
            </a:pPr>
            <a:r>
              <a:rPr lang="en-US" dirty="0" smtClean="0"/>
              <a:t>	Framingham		  			  8	</a:t>
            </a:r>
          </a:p>
          <a:p>
            <a:pPr>
              <a:buNone/>
            </a:pPr>
            <a:r>
              <a:rPr lang="en-US" dirty="0" smtClean="0"/>
              <a:t>	Springfield					39	</a:t>
            </a:r>
          </a:p>
          <a:p>
            <a:pPr>
              <a:buNone/>
            </a:pPr>
            <a:r>
              <a:rPr lang="en-US" dirty="0" smtClean="0"/>
              <a:t>	Boston						20	</a:t>
            </a:r>
          </a:p>
          <a:p>
            <a:pPr>
              <a:buNone/>
            </a:pPr>
            <a:r>
              <a:rPr lang="en-US" dirty="0" smtClean="0"/>
              <a:t>	Deaf &amp; Hearing Medical Interpreters 	</a:t>
            </a:r>
            <a:r>
              <a:rPr lang="en-US" u="sng" dirty="0" smtClean="0"/>
              <a:t>21</a:t>
            </a:r>
          </a:p>
          <a:p>
            <a:pPr marL="0" indent="0">
              <a:spcBef>
                <a:spcPts val="0"/>
              </a:spcBef>
              <a:buNone/>
            </a:pPr>
            <a:r>
              <a:rPr lang="en-US" dirty="0" smtClean="0"/>
              <a:t>	       						129 total</a:t>
            </a:r>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Statistics</a:t>
            </a:r>
            <a:endParaRPr lang="en-US" dirty="0"/>
          </a:p>
        </p:txBody>
      </p:sp>
      <p:sp>
        <p:nvSpPr>
          <p:cNvPr id="3" name="Text Placeholder 2"/>
          <p:cNvSpPr>
            <a:spLocks noGrp="1"/>
          </p:cNvSpPr>
          <p:nvPr>
            <p:ph idx="1"/>
          </p:nvPr>
        </p:nvSpPr>
        <p:spPr/>
        <p:txBody>
          <a:bodyPr>
            <a:normAutofit fontScale="62500" lnSpcReduction="20000"/>
          </a:bodyPr>
          <a:lstStyle/>
          <a:p>
            <a:r>
              <a:rPr lang="en-US" sz="4600" dirty="0" smtClean="0"/>
              <a:t>129 stories were collected, including interviews with medical interpreters</a:t>
            </a:r>
          </a:p>
          <a:p>
            <a:r>
              <a:rPr lang="en-US" sz="4600" dirty="0" smtClean="0"/>
              <a:t>95% of individuals were unsatisfied with the use of VRI </a:t>
            </a:r>
          </a:p>
          <a:p>
            <a:r>
              <a:rPr lang="en-US" sz="4600" dirty="0" smtClean="0"/>
              <a:t>How many were given a choice between VRI and a live interpreter?</a:t>
            </a:r>
          </a:p>
          <a:p>
            <a:endParaRPr lang="en-US" dirty="0" smtClean="0"/>
          </a:p>
          <a:p>
            <a:pPr marL="0" indent="0" algn="ctr">
              <a:buNone/>
            </a:pPr>
            <a:r>
              <a:rPr lang="en-US" sz="22900" dirty="0" smtClean="0"/>
              <a:t>0</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Shape 312"/>
          <p:cNvSpPr txBox="1">
            <a:spLocks noGrp="1"/>
          </p:cNvSpPr>
          <p:nvPr>
            <p:ph type="title"/>
          </p:nvPr>
        </p:nvSpPr>
        <p:spPr>
          <a:prstGeom prst="rect">
            <a:avLst/>
          </a:prstGeom>
          <a:noFill/>
          <a:ln>
            <a:noFill/>
          </a:ln>
        </p:spPr>
        <p:txBody>
          <a:bodyPr spcFirstLastPara="1" wrap="square" lIns="91425" tIns="45700" rIns="91425" bIns="45700" anchor="t" anchorCtr="0">
            <a:noAutofit/>
          </a:bodyPr>
          <a:lstStyle/>
          <a:p>
            <a:pPr marL="0" marR="0" lvl="0" indent="0" rtl="0">
              <a:spcBef>
                <a:spcPts val="0"/>
              </a:spcBef>
              <a:spcAft>
                <a:spcPts val="0"/>
              </a:spcAft>
              <a:buClr>
                <a:srgbClr val="262626"/>
              </a:buClr>
              <a:buSzPts val="3240"/>
              <a:buFont typeface="Century Gothic"/>
              <a:buNone/>
            </a:pPr>
            <a:r>
              <a:rPr lang="en-US" sz="3240" dirty="0"/>
              <a:t>Best Practice Example: </a:t>
            </a:r>
            <a:r>
              <a:rPr lang="en-US" sz="3240" dirty="0" smtClean="0"/>
              <a:t/>
            </a:r>
            <a:br>
              <a:rPr lang="en-US" sz="3240" dirty="0" smtClean="0"/>
            </a:br>
            <a:r>
              <a:rPr lang="en-US" sz="3240" dirty="0" smtClean="0"/>
              <a:t>Department </a:t>
            </a:r>
            <a:r>
              <a:rPr lang="en-US" sz="3240" dirty="0"/>
              <a:t>of Transitional Assistance </a:t>
            </a:r>
            <a:endParaRPr sz="3600" b="0" i="0" u="none" strike="noStrike" cap="none" dirty="0">
              <a:latin typeface="Century Gothic"/>
              <a:ea typeface="Century Gothic"/>
              <a:cs typeface="Century Gothic"/>
              <a:sym typeface="Century Gothic"/>
            </a:endParaRPr>
          </a:p>
        </p:txBody>
      </p:sp>
      <p:sp>
        <p:nvSpPr>
          <p:cNvPr id="313" name="Shape 313"/>
          <p:cNvSpPr txBox="1">
            <a:spLocks noGrp="1"/>
          </p:cNvSpPr>
          <p:nvPr>
            <p:ph idx="1"/>
          </p:nvPr>
        </p:nvSpPr>
        <p:spPr>
          <a:xfrm>
            <a:off x="781878" y="1404730"/>
            <a:ext cx="10846964" cy="5088835"/>
          </a:xfrm>
          <a:prstGeom prst="rect">
            <a:avLst/>
          </a:prstGeom>
          <a:noFill/>
          <a:ln>
            <a:noFill/>
          </a:ln>
        </p:spPr>
        <p:txBody>
          <a:bodyPr spcFirstLastPara="1" wrap="square" lIns="91425" tIns="45700" rIns="91425" bIns="45700" anchor="t" anchorCtr="0">
            <a:noAutofit/>
          </a:bodyPr>
          <a:lstStyle/>
          <a:p>
            <a:pPr marL="457200" lvl="2" indent="-457200">
              <a:spcBef>
                <a:spcPts val="600"/>
              </a:spcBef>
              <a:spcAft>
                <a:spcPts val="1200"/>
              </a:spcAft>
              <a:buSzPts val="2400"/>
              <a:buFont typeface="Arial" pitchFamily="34" charset="0"/>
              <a:buChar char="•"/>
            </a:pPr>
            <a:r>
              <a:rPr lang="en-US" i="0" u="none" strike="noStrike" cap="none" dirty="0" smtClean="0">
                <a:ea typeface="Century Gothic"/>
                <a:cs typeface="Century Gothic"/>
                <a:sym typeface="Century Gothic"/>
              </a:rPr>
              <a:t>Client Assistance Coordinators were placed in regional locations known to have a high numbers of members.  Names, office hours, addresses and direct phone numbers are clearly indicated.  </a:t>
            </a:r>
          </a:p>
          <a:p>
            <a:pPr marL="457200" lvl="2" indent="-457200">
              <a:spcBef>
                <a:spcPts val="600"/>
              </a:spcBef>
              <a:spcAft>
                <a:spcPts val="1200"/>
              </a:spcAft>
              <a:buSzPts val="2400"/>
              <a:buFont typeface="Arial" pitchFamily="34" charset="0"/>
              <a:buChar char="•"/>
            </a:pPr>
            <a:r>
              <a:rPr lang="en-US" i="0" u="none" strike="noStrike" cap="none" dirty="0" smtClean="0">
                <a:ea typeface="Century Gothic"/>
                <a:cs typeface="Century Gothic"/>
                <a:sym typeface="Century Gothic"/>
              </a:rPr>
              <a:t>CACs get to know members with a disability in their regions and are familiar with access needs.  CACs arrange access as needed (foreign spoken language, sign language, CART, large print, limited English proficiency)</a:t>
            </a:r>
          </a:p>
          <a:p>
            <a:pPr marL="457200" lvl="2" indent="-457200">
              <a:spcBef>
                <a:spcPts val="600"/>
              </a:spcBef>
              <a:spcAft>
                <a:spcPts val="1200"/>
              </a:spcAft>
              <a:buSzPts val="2400"/>
              <a:buFont typeface="Arial" pitchFamily="34" charset="0"/>
              <a:buChar char="•"/>
            </a:pPr>
            <a:r>
              <a:rPr lang="en-US" dirty="0" smtClean="0">
                <a:ea typeface="Century Gothic"/>
                <a:cs typeface="Century Gothic"/>
                <a:sym typeface="Century Gothic"/>
              </a:rPr>
              <a:t>DTA is part of MCDHH’s VRI contract to facilitate scheduling appointments and communication access. DTA practice does not use VRI for intake or benefits determination. </a:t>
            </a:r>
          </a:p>
          <a:p>
            <a:pPr marL="457200" lvl="2" indent="-457200">
              <a:spcBef>
                <a:spcPts val="600"/>
              </a:spcBef>
              <a:spcAft>
                <a:spcPts val="1200"/>
              </a:spcAft>
              <a:buSzPts val="2400"/>
              <a:buFont typeface="Arial" pitchFamily="34" charset="0"/>
              <a:buChar char="•"/>
            </a:pPr>
            <a:r>
              <a:rPr lang="en-US" dirty="0" smtClean="0">
                <a:ea typeface="Century Gothic"/>
                <a:cs typeface="Century Gothic"/>
                <a:sym typeface="Century Gothic"/>
              </a:rPr>
              <a:t>DTA contacts MCDHH frequently to discuss compliance and access issues.</a:t>
            </a:r>
            <a:r>
              <a:rPr lang="en-US" dirty="0" smtClean="0">
                <a:solidFill>
                  <a:srgbClr val="3F3F3F"/>
                </a:solidFill>
                <a:ea typeface="Century Gothic"/>
                <a:cs typeface="Century Gothic"/>
                <a:sym typeface="Century Gothic"/>
              </a:rPr>
              <a:t> </a:t>
            </a:r>
            <a:endParaRPr lang="en-US" dirty="0">
              <a:solidFill>
                <a:srgbClr val="3F3F3F"/>
              </a:solidFill>
              <a:ea typeface="Century Gothic"/>
              <a:cs typeface="Century Gothic"/>
              <a:sym typeface="Century Gothic"/>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319"/>
          <p:cNvSpPr txBox="1">
            <a:spLocks/>
          </p:cNvSpPr>
          <p:nvPr/>
        </p:nvSpPr>
        <p:spPr bwMode="auto">
          <a:xfrm>
            <a:off x="427562" y="1550504"/>
            <a:ext cx="11088577" cy="4956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spcFirstLastPara="1" vert="horz" wrap="square" lIns="91425" tIns="45700" rIns="91425" bIns="45700" numCol="1" anchor="t" anchorCtr="0" compatLnSpc="1">
            <a:prstTxWarp prst="textNoShape">
              <a:avLst/>
            </a:prstTxWarp>
            <a:noAutofit/>
          </a:bodyPr>
          <a:lstStyle/>
          <a:p>
            <a:pPr marL="342900" lvl="1" indent="-342900" fontAlgn="base">
              <a:spcBef>
                <a:spcPts val="1000"/>
              </a:spcBef>
              <a:buClr>
                <a:schemeClr val="accent1"/>
              </a:buClr>
              <a:buSzPts val="2100"/>
            </a:pPr>
            <a:r>
              <a:rPr lang="en-US" sz="2400" dirty="0" smtClean="0">
                <a:solidFill>
                  <a:srgbClr val="262626"/>
                </a:solidFill>
                <a:latin typeface="+mn-lt"/>
                <a:ea typeface="Century Gothic"/>
                <a:cs typeface="Century Gothic"/>
                <a:sym typeface="Century Gothic"/>
              </a:rPr>
              <a:t>	1. </a:t>
            </a:r>
            <a:r>
              <a:rPr lang="en-US" sz="2800" dirty="0" smtClean="0">
                <a:solidFill>
                  <a:srgbClr val="262626"/>
                </a:solidFill>
                <a:latin typeface="+mn-lt"/>
                <a:ea typeface="Century Gothic"/>
                <a:cs typeface="Century Gothic"/>
                <a:sym typeface="Century Gothic"/>
              </a:rPr>
              <a:t>Client Assistance Coordinators</a:t>
            </a:r>
            <a:endParaRPr lang="en-US" sz="2800" dirty="0" smtClean="0">
              <a:latin typeface="+mn-lt"/>
            </a:endParaRPr>
          </a:p>
          <a:p>
            <a:pPr marL="342900" marR="0" lvl="0" indent="-342900" algn="l" defTabSz="914400" rtl="0" eaLnBrk="1" fontAlgn="base" latinLnBrk="0" hangingPunct="1">
              <a:lnSpc>
                <a:spcPct val="100000"/>
              </a:lnSpc>
              <a:spcBef>
                <a:spcPts val="1000"/>
              </a:spcBef>
              <a:spcAft>
                <a:spcPts val="0"/>
              </a:spcAft>
              <a:buClrTx/>
              <a:buSzPts val="2100"/>
              <a:tabLst/>
              <a:defRPr/>
            </a:pPr>
            <a:r>
              <a:rPr kumimoji="0" lang="en-US" sz="2100" b="0" i="0" u="none" strike="noStrike" kern="0" cap="none" spc="0" normalizeH="0" baseline="0" noProof="0" dirty="0" smtClean="0">
                <a:ln>
                  <a:noFill/>
                </a:ln>
                <a:solidFill>
                  <a:srgbClr val="3F3F3F"/>
                </a:solidFill>
                <a:effectLst/>
                <a:uLnTx/>
                <a:uFillTx/>
                <a:latin typeface="+mn-lt"/>
                <a:ea typeface="Century Gothic"/>
                <a:cs typeface="Century Gothic"/>
                <a:sym typeface="Century Gothic"/>
              </a:rPr>
              <a:t>	</a:t>
            </a:r>
            <a:r>
              <a:rPr kumimoji="0" lang="en-US" sz="2100" b="0" i="0" u="none" strike="noStrike" kern="0" cap="none" spc="0" normalizeH="0" baseline="0" noProof="0" dirty="0" smtClean="0">
                <a:ln>
                  <a:noFill/>
                </a:ln>
                <a:solidFill>
                  <a:schemeClr val="tx1"/>
                </a:solidFill>
                <a:effectLst/>
                <a:uLnTx/>
                <a:uFillTx/>
                <a:latin typeface="+mn-lt"/>
                <a:ea typeface="Century Gothic"/>
                <a:cs typeface="Century Gothic"/>
                <a:sym typeface="Century Gothic"/>
              </a:rPr>
              <a:t>Implementation</a:t>
            </a:r>
            <a:r>
              <a:rPr kumimoji="0" lang="en-US" sz="2100" b="0" i="0" u="none" strike="noStrike" kern="0" cap="none" spc="0" normalizeH="0" noProof="0" dirty="0" smtClean="0">
                <a:ln>
                  <a:noFill/>
                </a:ln>
                <a:solidFill>
                  <a:schemeClr val="tx1"/>
                </a:solidFill>
                <a:effectLst/>
                <a:uLnTx/>
                <a:uFillTx/>
                <a:latin typeface="+mn-lt"/>
                <a:ea typeface="Century Gothic"/>
                <a:cs typeface="Century Gothic"/>
                <a:sym typeface="Century Gothic"/>
              </a:rPr>
              <a:t> </a:t>
            </a:r>
            <a:r>
              <a:rPr kumimoji="0" lang="en-US" sz="2100" b="0" i="0" u="none" strike="noStrike" kern="0" cap="none" spc="0" normalizeH="0" baseline="0" noProof="0" dirty="0" smtClean="0">
                <a:ln>
                  <a:noFill/>
                </a:ln>
                <a:solidFill>
                  <a:schemeClr val="tx1"/>
                </a:solidFill>
                <a:effectLst/>
                <a:uLnTx/>
                <a:uFillTx/>
                <a:latin typeface="+mn-lt"/>
                <a:ea typeface="Century Gothic"/>
                <a:cs typeface="Century Gothic"/>
                <a:sym typeface="Century Gothic"/>
              </a:rPr>
              <a:t>Council will work with </a:t>
            </a:r>
            <a:r>
              <a:rPr kumimoji="0" lang="en-US" sz="2100" b="0" i="0" u="none" strike="noStrike" kern="0" cap="none" spc="0" normalizeH="0" baseline="0" noProof="0" dirty="0" err="1" smtClean="0">
                <a:ln>
                  <a:noFill/>
                </a:ln>
                <a:solidFill>
                  <a:schemeClr val="tx1"/>
                </a:solidFill>
                <a:effectLst/>
                <a:uLnTx/>
                <a:uFillTx/>
                <a:latin typeface="+mn-lt"/>
                <a:ea typeface="Century Gothic"/>
                <a:cs typeface="Century Gothic"/>
                <a:sym typeface="Century Gothic"/>
              </a:rPr>
              <a:t>MassHealth</a:t>
            </a:r>
            <a:r>
              <a:rPr kumimoji="0" lang="en-US" sz="2100" b="0" i="0" u="none" strike="noStrike" kern="0" cap="none" spc="0" normalizeH="0" baseline="0" noProof="0" dirty="0" smtClean="0">
                <a:ln>
                  <a:noFill/>
                </a:ln>
                <a:solidFill>
                  <a:schemeClr val="tx1"/>
                </a:solidFill>
                <a:effectLst/>
                <a:uLnTx/>
                <a:uFillTx/>
                <a:latin typeface="+mn-lt"/>
                <a:ea typeface="Century Gothic"/>
                <a:cs typeface="Century Gothic"/>
                <a:sym typeface="Century Gothic"/>
              </a:rPr>
              <a:t> and CMS to discuss establishment of a</a:t>
            </a:r>
            <a:r>
              <a:rPr kumimoji="0" lang="en-US" sz="2100" b="0" i="0" u="none" strike="noStrike" kern="0" cap="none" spc="0" normalizeH="0" noProof="0" dirty="0" smtClean="0">
                <a:ln>
                  <a:noFill/>
                </a:ln>
                <a:solidFill>
                  <a:schemeClr val="tx1"/>
                </a:solidFill>
                <a:effectLst/>
                <a:uLnTx/>
                <a:uFillTx/>
                <a:latin typeface="+mn-lt"/>
                <a:ea typeface="Century Gothic"/>
                <a:cs typeface="Century Gothic"/>
                <a:sym typeface="Century Gothic"/>
              </a:rPr>
              <a:t> </a:t>
            </a:r>
            <a:r>
              <a:rPr kumimoji="0" lang="en-US" sz="2100" b="0" i="0" u="none" strike="noStrike" kern="0" cap="none" spc="0" normalizeH="0" baseline="0" noProof="0" dirty="0" smtClean="0">
                <a:ln>
                  <a:noFill/>
                </a:ln>
                <a:solidFill>
                  <a:schemeClr val="tx1"/>
                </a:solidFill>
                <a:effectLst/>
                <a:uLnTx/>
                <a:uFillTx/>
                <a:latin typeface="+mn-lt"/>
                <a:ea typeface="Century Gothic"/>
                <a:cs typeface="Century Gothic"/>
                <a:sym typeface="Century Gothic"/>
              </a:rPr>
              <a:t>Client Assistance Coordinator (CAC) role. The CAC:</a:t>
            </a:r>
          </a:p>
          <a:p>
            <a:pPr marL="742950" marR="0" lvl="1" indent="-304800" algn="l" defTabSz="914400" rtl="0" eaLnBrk="1" fontAlgn="base" latinLnBrk="0" hangingPunct="1">
              <a:lnSpc>
                <a:spcPct val="100000"/>
              </a:lnSpc>
              <a:spcBef>
                <a:spcPts val="1000"/>
              </a:spcBef>
              <a:spcAft>
                <a:spcPts val="0"/>
              </a:spcAft>
              <a:buClrTx/>
              <a:buSzPts val="2100"/>
              <a:buFont typeface="Arial" pitchFamily="34" charset="0"/>
              <a:buChar char="•"/>
              <a:tabLst/>
              <a:defRPr/>
            </a:pPr>
            <a:r>
              <a:rPr kumimoji="0" lang="en-US" sz="2100" b="0" i="0" u="none" strike="noStrike" kern="0" cap="none" spc="0" normalizeH="0" baseline="0" noProof="0" dirty="0" smtClean="0">
                <a:ln>
                  <a:noFill/>
                </a:ln>
                <a:solidFill>
                  <a:schemeClr val="tx1"/>
                </a:solidFill>
                <a:effectLst/>
                <a:uLnTx/>
                <a:uFillTx/>
                <a:latin typeface="+mn-lt"/>
                <a:ea typeface="Century Gothic"/>
                <a:cs typeface="Century Gothic"/>
                <a:sym typeface="Century Gothic"/>
              </a:rPr>
              <a:t>Is procured by the plan through a Deaf and Hard of Hearing Independent Living Center (DHILS)</a:t>
            </a:r>
          </a:p>
          <a:p>
            <a:pPr marL="742950" marR="0" lvl="1" indent="-304800" algn="l" defTabSz="914400" rtl="0" eaLnBrk="1" fontAlgn="base" latinLnBrk="0" hangingPunct="1">
              <a:lnSpc>
                <a:spcPct val="100000"/>
              </a:lnSpc>
              <a:spcBef>
                <a:spcPts val="1000"/>
              </a:spcBef>
              <a:spcAft>
                <a:spcPts val="0"/>
              </a:spcAft>
              <a:buClrTx/>
              <a:buSzPts val="2100"/>
              <a:buFont typeface="Arial" pitchFamily="34" charset="0"/>
              <a:buChar char="•"/>
              <a:tabLst/>
              <a:defRPr/>
            </a:pPr>
            <a:r>
              <a:rPr kumimoji="0" lang="en-US" sz="2100" b="0" i="0" u="none" strike="noStrike" kern="0" cap="none" spc="0" normalizeH="0" baseline="0" noProof="0" dirty="0" smtClean="0">
                <a:ln>
                  <a:noFill/>
                </a:ln>
                <a:solidFill>
                  <a:schemeClr val="tx1"/>
                </a:solidFill>
                <a:effectLst/>
                <a:uLnTx/>
                <a:uFillTx/>
                <a:latin typeface="+mn-lt"/>
                <a:ea typeface="Century Gothic"/>
                <a:cs typeface="Century Gothic"/>
                <a:sym typeface="Century Gothic"/>
              </a:rPr>
              <a:t>Acts as a liaison between Plan Care Coordinators and external providers (e.g., DEAF, Inc. IL Specialists) to support DEAF member communication access and reasonable accommodation requests</a:t>
            </a:r>
          </a:p>
          <a:p>
            <a:pPr marL="742950" marR="0" lvl="1" indent="-304800" algn="l" defTabSz="914400" rtl="0" eaLnBrk="1" fontAlgn="base" latinLnBrk="0" hangingPunct="1">
              <a:lnSpc>
                <a:spcPct val="100000"/>
              </a:lnSpc>
              <a:spcBef>
                <a:spcPts val="1000"/>
              </a:spcBef>
              <a:spcAft>
                <a:spcPts val="0"/>
              </a:spcAft>
              <a:buClrTx/>
              <a:buSzPts val="2100"/>
              <a:buFont typeface="Arial" pitchFamily="34" charset="0"/>
              <a:buChar char="•"/>
              <a:tabLst/>
              <a:defRPr/>
            </a:pPr>
            <a:r>
              <a:rPr kumimoji="0" lang="en-US" sz="2100" b="0" i="0" u="none" strike="noStrike" kern="0" cap="none" spc="0" normalizeH="0" baseline="0" noProof="0" dirty="0" smtClean="0">
                <a:ln>
                  <a:noFill/>
                </a:ln>
                <a:solidFill>
                  <a:schemeClr val="tx1"/>
                </a:solidFill>
                <a:effectLst/>
                <a:uLnTx/>
                <a:uFillTx/>
                <a:latin typeface="+mn-lt"/>
                <a:ea typeface="Century Gothic"/>
                <a:cs typeface="Century Gothic"/>
                <a:sym typeface="Century Gothic"/>
              </a:rPr>
              <a:t>Coordinates with the Plan, MCDHH and community based resources  to provide culturally competent care</a:t>
            </a:r>
          </a:p>
          <a:p>
            <a:pPr marL="457200" marR="0" lvl="0" indent="0" algn="l" defTabSz="914400" rtl="0" eaLnBrk="1" fontAlgn="base" latinLnBrk="0" hangingPunct="1">
              <a:lnSpc>
                <a:spcPct val="100000"/>
              </a:lnSpc>
              <a:spcBef>
                <a:spcPts val="1000"/>
              </a:spcBef>
              <a:spcAft>
                <a:spcPts val="0"/>
              </a:spcAft>
              <a:buClr>
                <a:schemeClr val="accent1"/>
              </a:buClr>
              <a:buSzPts val="2100"/>
              <a:buFont typeface="Noto Sans Symbols"/>
              <a:buNone/>
              <a:tabLst/>
              <a:defRPr/>
            </a:pPr>
            <a:endParaRPr kumimoji="0" lang="en-US" sz="2100" b="0" i="0" u="none" strike="noStrike" kern="0" cap="none" spc="0" normalizeH="0" baseline="0" noProof="0" dirty="0">
              <a:ln>
                <a:noFill/>
              </a:ln>
              <a:solidFill>
                <a:srgbClr val="3F3F3F"/>
              </a:solidFill>
              <a:effectLst/>
              <a:uLnTx/>
              <a:uFillTx/>
              <a:latin typeface="Century Gothic"/>
              <a:ea typeface="Century Gothic"/>
              <a:cs typeface="Century Gothic"/>
              <a:sym typeface="Century Gothic"/>
            </a:endParaRPr>
          </a:p>
        </p:txBody>
      </p:sp>
      <p:sp>
        <p:nvSpPr>
          <p:cNvPr id="6" name="Shape 377"/>
          <p:cNvSpPr txBox="1">
            <a:spLocks noGrp="1"/>
          </p:cNvSpPr>
          <p:nvPr>
            <p:ph type="title"/>
          </p:nvPr>
        </p:nvSpPr>
        <p:spPr bwMode="auto">
          <a:xfrm>
            <a:off x="548770" y="251447"/>
            <a:ext cx="10972800" cy="1111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spcFirstLastPara="1" vert="horz" wrap="square" lIns="91425" tIns="91425" rIns="91425" bIns="91425" numCol="1" anchor="t" anchorCtr="0" compatLnSpc="1">
            <a:prstTxWarp prst="textNoShape">
              <a:avLst/>
            </a:prstTxWarp>
            <a:noAutofit/>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smtClean="0">
                <a:ln>
                  <a:noFill/>
                </a:ln>
                <a:solidFill>
                  <a:schemeClr val="bg1"/>
                </a:solidFill>
                <a:effectLst/>
                <a:uLnTx/>
                <a:uFillTx/>
                <a:latin typeface="+mj-lt"/>
                <a:ea typeface="MS PGothic" pitchFamily="34" charset="-128"/>
                <a:cs typeface="ＭＳ Ｐゴシック" charset="0"/>
              </a:rPr>
              <a:t>What Plans Can Do</a:t>
            </a:r>
            <a:endParaRPr kumimoji="0" lang="en-US" sz="3600" b="1" i="0" u="none" strike="noStrike" kern="0" cap="none" spc="0" normalizeH="0" baseline="0" noProof="0" dirty="0">
              <a:ln>
                <a:noFill/>
              </a:ln>
              <a:solidFill>
                <a:schemeClr val="bg1"/>
              </a:solidFill>
              <a:effectLst/>
              <a:uLnTx/>
              <a:uFillTx/>
              <a:latin typeface="+mj-lt"/>
              <a:ea typeface="MS PGothic" pitchFamily="34" charset="-128"/>
              <a:cs typeface="ＭＳ Ｐゴシック"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Shape 377"/>
          <p:cNvSpPr txBox="1">
            <a:spLocks noGrp="1"/>
          </p:cNvSpPr>
          <p:nvPr>
            <p:ph type="title"/>
          </p:nvPr>
        </p:nvSpPr>
        <p:spPr>
          <a:xfrm>
            <a:off x="954157" y="286727"/>
            <a:ext cx="10524064" cy="1281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US" dirty="0"/>
              <a:t>What Plans Can </a:t>
            </a:r>
            <a:r>
              <a:rPr lang="en-US" dirty="0" smtClean="0"/>
              <a:t>Do</a:t>
            </a:r>
            <a:endParaRPr dirty="0"/>
          </a:p>
        </p:txBody>
      </p:sp>
      <p:sp>
        <p:nvSpPr>
          <p:cNvPr id="378" name="Shape 378"/>
          <p:cNvSpPr txBox="1">
            <a:spLocks noGrp="1"/>
          </p:cNvSpPr>
          <p:nvPr>
            <p:ph idx="1"/>
          </p:nvPr>
        </p:nvSpPr>
        <p:spPr>
          <a:xfrm>
            <a:off x="384313" y="1404820"/>
            <a:ext cx="11383618" cy="5197500"/>
          </a:xfrm>
          <a:prstGeom prst="rect">
            <a:avLst/>
          </a:prstGeom>
        </p:spPr>
        <p:txBody>
          <a:bodyPr spcFirstLastPara="1" wrap="square" lIns="91425" tIns="91425" rIns="91425" bIns="91425" anchor="t" anchorCtr="0">
            <a:noAutofit/>
          </a:bodyPr>
          <a:lstStyle/>
          <a:p>
            <a:pPr marL="514350" indent="-514350">
              <a:buFont typeface="+mj-lt"/>
              <a:buAutoNum type="arabicPeriod" startAt="2"/>
            </a:pPr>
            <a:r>
              <a:rPr lang="en-US" dirty="0" smtClean="0"/>
              <a:t>Establish a communication access plan that includes options for communication access, including VRI, staff ASL interpreter, 24-hour interpreter on-call list</a:t>
            </a:r>
          </a:p>
          <a:p>
            <a:pPr marL="914400" lvl="1" indent="-514350">
              <a:buFont typeface="Arial" pitchFamily="34" charset="0"/>
              <a:buChar char="•"/>
            </a:pPr>
            <a:r>
              <a:rPr lang="en-US" dirty="0" smtClean="0"/>
              <a:t>Contacts for local Deaf service agencies and local interpreter referral agencies including MCDHH</a:t>
            </a:r>
          </a:p>
          <a:p>
            <a:pPr lvl="1">
              <a:buFont typeface="Arial" pitchFamily="34" charset="0"/>
              <a:buChar char="•"/>
            </a:pPr>
            <a:r>
              <a:rPr lang="en-US" dirty="0" smtClean="0"/>
              <a:t>  Annual member-based evaluation plan</a:t>
            </a:r>
          </a:p>
          <a:p>
            <a:pPr lvl="1">
              <a:buFont typeface="Arial" pitchFamily="34" charset="0"/>
              <a:buChar char="•"/>
            </a:pPr>
            <a:endParaRPr lang="en-US" dirty="0" smtClean="0"/>
          </a:p>
          <a:p>
            <a:pPr marL="571500" indent="-514350">
              <a:buFont typeface="+mj-lt"/>
              <a:buAutoNum type="arabicPeriod" startAt="2"/>
            </a:pPr>
            <a:r>
              <a:rPr lang="en-US" dirty="0" smtClean="0"/>
              <a:t>Budget includes a line item for communication access</a:t>
            </a:r>
          </a:p>
          <a:p>
            <a:pPr marL="742950" lvl="1" indent="-349250" rtl="0">
              <a:lnSpc>
                <a:spcPct val="150000"/>
              </a:lnSpc>
              <a:spcBef>
                <a:spcPts val="1000"/>
              </a:spcBef>
              <a:spcAft>
                <a:spcPts val="0"/>
              </a:spcAft>
              <a:buSzPts val="2000"/>
              <a:buChar char="•"/>
            </a:pPr>
            <a:endParaRPr sz="2000" dirty="0"/>
          </a:p>
          <a:p>
            <a:pPr marL="0" lvl="0" indent="0">
              <a:spcBef>
                <a:spcPts val="1000"/>
              </a:spcBef>
              <a:spcAft>
                <a:spcPts val="0"/>
              </a:spcAft>
              <a:buNone/>
            </a:pPr>
            <a:endParaRP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Font typeface="+mj-lt"/>
              <a:buAutoNum type="arabicPeriod" startAt="4"/>
            </a:pPr>
            <a:r>
              <a:rPr lang="en-US" sz="3200" dirty="0" smtClean="0"/>
              <a:t>Cultural competency training for all staff who are part of a member’s care, including how to work with interpreters </a:t>
            </a:r>
          </a:p>
          <a:p>
            <a:pPr marL="914400" lvl="1" indent="-514350">
              <a:buFont typeface="Arial" pitchFamily="34" charset="0"/>
              <a:buChar char="•"/>
            </a:pPr>
            <a:r>
              <a:rPr lang="en-US" sz="3200" dirty="0" smtClean="0"/>
              <a:t>DHILS, MCDHH and other Deaf service agencies are excellent resources</a:t>
            </a:r>
          </a:p>
          <a:p>
            <a:pPr marL="914400" lvl="1" indent="-514350">
              <a:buFont typeface="Arial" pitchFamily="34" charset="0"/>
              <a:buChar char="•"/>
            </a:pPr>
            <a:r>
              <a:rPr lang="en-US" sz="3200" dirty="0" smtClean="0"/>
              <a:t>Annual requirement</a:t>
            </a:r>
          </a:p>
          <a:p>
            <a:pPr marL="514350" lvl="1" indent="-514350">
              <a:buFont typeface="+mj-lt"/>
              <a:buAutoNum type="arabicPeriod" startAt="4"/>
            </a:pPr>
            <a:endParaRPr lang="en-US" sz="3200" dirty="0" smtClean="0"/>
          </a:p>
          <a:p>
            <a:pPr marL="514350" indent="-514350">
              <a:buNone/>
            </a:pPr>
            <a:endParaRPr lang="en-US" dirty="0" smtClean="0">
              <a:solidFill>
                <a:schemeClr val="tx2"/>
              </a:solidFill>
            </a:endParaRPr>
          </a:p>
          <a:p>
            <a:endParaRPr lang="en-US" dirty="0"/>
          </a:p>
        </p:txBody>
      </p:sp>
      <p:sp>
        <p:nvSpPr>
          <p:cNvPr id="4" name="Shape 377"/>
          <p:cNvSpPr txBox="1">
            <a:spLocks/>
          </p:cNvSpPr>
          <p:nvPr/>
        </p:nvSpPr>
        <p:spPr bwMode="auto">
          <a:xfrm>
            <a:off x="954157" y="286727"/>
            <a:ext cx="10524064" cy="12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spcFirstLastPara="1" vert="horz" wrap="square" lIns="91425" tIns="91425" rIns="91425" bIns="91425" numCol="1" anchor="t" anchorCtr="0" compatLnSpc="1">
            <a:prstTxWarp prst="textNoShape">
              <a:avLst/>
            </a:prstTxWarp>
            <a:noAutofit/>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smtClean="0">
                <a:ln>
                  <a:noFill/>
                </a:ln>
                <a:solidFill>
                  <a:schemeClr val="bg1"/>
                </a:solidFill>
                <a:effectLst/>
                <a:uLnTx/>
                <a:uFillTx/>
                <a:latin typeface="+mj-lt"/>
                <a:ea typeface="MS PGothic" pitchFamily="34" charset="-128"/>
                <a:cs typeface="ＭＳ Ｐゴシック" charset="0"/>
              </a:rPr>
              <a:t>What Plans Can Do</a:t>
            </a:r>
            <a:endParaRPr kumimoji="0" lang="en-US" sz="3600" b="1" i="0" u="none" strike="noStrike" kern="0" cap="none" spc="0" normalizeH="0" baseline="0" noProof="0" dirty="0">
              <a:ln>
                <a:noFill/>
              </a:ln>
              <a:solidFill>
                <a:schemeClr val="bg1"/>
              </a:solidFill>
              <a:effectLst/>
              <a:uLnTx/>
              <a:uFillTx/>
              <a:latin typeface="+mj-lt"/>
              <a:ea typeface="MS PGothic" pitchFamily="34" charset="-128"/>
              <a:cs typeface="ＭＳ Ｐゴシック"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7052" y="1427923"/>
            <a:ext cx="10388600" cy="5118651"/>
          </a:xfrm>
        </p:spPr>
        <p:txBody>
          <a:bodyPr/>
          <a:lstStyle/>
          <a:p>
            <a:pPr marL="1136650" lvl="1" indent="-742950">
              <a:spcBef>
                <a:spcPts val="0"/>
              </a:spcBef>
              <a:spcAft>
                <a:spcPts val="1200"/>
              </a:spcAft>
              <a:buSzPct val="100000"/>
              <a:buFont typeface="+mj-lt"/>
              <a:buAutoNum type="arabicPeriod" startAt="5"/>
            </a:pPr>
            <a:r>
              <a:rPr lang="en-US" sz="3600" dirty="0" smtClean="0"/>
              <a:t>Utilize the Commission’s statewide VRI contract (MCD05), to ensure that interpreters are qualified and credentialed. The contract requires participants to monitor and report utilization data. </a:t>
            </a:r>
          </a:p>
          <a:p>
            <a:pPr marL="1133856" lvl="1" indent="-457200">
              <a:spcBef>
                <a:spcPts val="0"/>
              </a:spcBef>
              <a:spcAft>
                <a:spcPts val="1200"/>
              </a:spcAft>
              <a:buSzPct val="100000"/>
              <a:buFont typeface="+mj-lt"/>
              <a:buAutoNum type="arabicPeriod" startAt="5"/>
            </a:pPr>
            <a:r>
              <a:rPr lang="en-US" sz="3600" dirty="0" smtClean="0"/>
              <a:t>Use video logs (</a:t>
            </a:r>
            <a:r>
              <a:rPr lang="en-US" sz="3600" dirty="0" err="1" smtClean="0"/>
              <a:t>vlogs</a:t>
            </a:r>
            <a:r>
              <a:rPr lang="en-US" sz="3600" dirty="0" smtClean="0"/>
              <a:t>) in addition to print to share/update plan information. MCDHH has a contract with a qualified vendor to produce these.</a:t>
            </a:r>
          </a:p>
          <a:p>
            <a:endParaRPr lang="en-US" dirty="0"/>
          </a:p>
        </p:txBody>
      </p:sp>
      <p:sp>
        <p:nvSpPr>
          <p:cNvPr id="4" name="Shape 377"/>
          <p:cNvSpPr txBox="1">
            <a:spLocks noGrp="1"/>
          </p:cNvSpPr>
          <p:nvPr>
            <p:ph type="title"/>
          </p:nvPr>
        </p:nvSpPr>
        <p:spPr bwMode="auto">
          <a:xfrm>
            <a:off x="840317" y="317708"/>
            <a:ext cx="10972800" cy="1111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spcFirstLastPara="1" vert="horz" wrap="square" lIns="91425" tIns="91425" rIns="91425" bIns="91425" numCol="1" anchor="t" anchorCtr="0" compatLnSpc="1">
            <a:prstTxWarp prst="textNoShape">
              <a:avLst/>
            </a:prstTxWarp>
            <a:noAutofit/>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smtClean="0">
                <a:ln>
                  <a:noFill/>
                </a:ln>
                <a:solidFill>
                  <a:schemeClr val="bg1"/>
                </a:solidFill>
                <a:effectLst/>
                <a:uLnTx/>
                <a:uFillTx/>
                <a:latin typeface="+mj-lt"/>
                <a:ea typeface="MS PGothic" pitchFamily="34" charset="-128"/>
                <a:cs typeface="ＭＳ Ｐゴシック" charset="0"/>
              </a:rPr>
              <a:t>What Plans Can Do</a:t>
            </a:r>
            <a:endParaRPr kumimoji="0" lang="en-US" sz="3600" b="1" i="0" u="none" strike="noStrike" kern="0" cap="none" spc="0" normalizeH="0" baseline="0" noProof="0" dirty="0">
              <a:ln>
                <a:noFill/>
              </a:ln>
              <a:solidFill>
                <a:schemeClr val="bg1"/>
              </a:solidFill>
              <a:effectLst/>
              <a:uLnTx/>
              <a:uFillTx/>
              <a:latin typeface="+mj-lt"/>
              <a:ea typeface="MS PGothic" pitchFamily="34" charset="-128"/>
              <a:cs typeface="ＭＳ Ｐゴシック"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Questions/Discussion</a:t>
            </a:r>
            <a:endParaRPr lang="en-US" dirty="0"/>
          </a:p>
        </p:txBody>
      </p:sp>
    </p:spTree>
    <p:extLst>
      <p:ext uri="{BB962C8B-B14F-4D97-AF65-F5344CB8AC3E}">
        <p14:creationId xmlns:p14="http://schemas.microsoft.com/office/powerpoint/2010/main" xmlns="" val="3041148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a:xfrm>
            <a:off x="1193800" y="1600201"/>
            <a:ext cx="10388600" cy="4905795"/>
          </a:xfrm>
        </p:spPr>
        <p:txBody>
          <a:bodyPr/>
          <a:lstStyle/>
          <a:p>
            <a:r>
              <a:rPr lang="en-US" sz="2400" dirty="0" smtClean="0"/>
              <a:t>MCDHH Interpreter/CART Referral Service: 617-740-1600</a:t>
            </a:r>
          </a:p>
          <a:p>
            <a:pPr marL="400050" lvl="1" indent="0">
              <a:buNone/>
            </a:pPr>
            <a:r>
              <a:rPr lang="en-US" sz="2400" dirty="0">
                <a:hlinkClick r:id="rId2"/>
              </a:rPr>
              <a:t>https://www.mcdhh.net/request</a:t>
            </a:r>
            <a:r>
              <a:rPr lang="en-US" sz="2400" dirty="0" smtClean="0">
                <a:hlinkClick r:id="rId2"/>
              </a:rPr>
              <a:t>/</a:t>
            </a:r>
            <a:r>
              <a:rPr lang="en-US" sz="2400" dirty="0" smtClean="0"/>
              <a:t> </a:t>
            </a:r>
          </a:p>
          <a:p>
            <a:r>
              <a:rPr lang="en-US" sz="2400" dirty="0" smtClean="0"/>
              <a:t>MCDHH VRI Contract MCD05/MCDHH </a:t>
            </a:r>
            <a:r>
              <a:rPr lang="en-US" sz="2400" dirty="0"/>
              <a:t>vlog contract</a:t>
            </a:r>
            <a:endParaRPr lang="en-US" sz="2400" dirty="0" smtClean="0"/>
          </a:p>
          <a:p>
            <a:pPr marL="400050" lvl="1" indent="0">
              <a:buNone/>
            </a:pPr>
            <a:r>
              <a:rPr lang="en-US" sz="2400" dirty="0" smtClean="0">
                <a:hlinkClick r:id="rId3"/>
              </a:rPr>
              <a:t>Jane.Sokol.Shulman@MassMail.State.MA.US</a:t>
            </a:r>
            <a:endParaRPr lang="en-US" sz="2400" dirty="0" smtClean="0"/>
          </a:p>
          <a:p>
            <a:r>
              <a:rPr lang="en-US" sz="2400" dirty="0" smtClean="0"/>
              <a:t>National Association of the Deaf VRI policy:</a:t>
            </a:r>
          </a:p>
          <a:p>
            <a:pPr marL="400050" lvl="1" indent="0">
              <a:buNone/>
            </a:pPr>
            <a:r>
              <a:rPr lang="en-US" sz="2400" dirty="0" smtClean="0">
                <a:hlinkClick r:id="rId4"/>
              </a:rPr>
              <a:t>https</a:t>
            </a:r>
            <a:r>
              <a:rPr lang="en-US" sz="2400" dirty="0">
                <a:hlinkClick r:id="rId4"/>
              </a:rPr>
              <a:t>://www.nad.org/about-us/position-statements/minimum-standards-for-video-remote-interpreting-services-in-medical-settings</a:t>
            </a:r>
            <a:r>
              <a:rPr lang="en-US" sz="2400" dirty="0" smtClean="0">
                <a:hlinkClick r:id="rId4"/>
              </a:rPr>
              <a:t>/</a:t>
            </a:r>
            <a:endParaRPr lang="en-US" sz="2400" dirty="0" smtClean="0"/>
          </a:p>
          <a:p>
            <a:pPr marL="457200" indent="-457200"/>
            <a:r>
              <a:rPr lang="en-US" sz="2400" b="1" dirty="0" smtClean="0">
                <a:hlinkClick r:id="rId5"/>
              </a:rPr>
              <a:t>New </a:t>
            </a:r>
            <a:r>
              <a:rPr lang="en-US" sz="2400" b="1" dirty="0">
                <a:hlinkClick r:id="rId5"/>
              </a:rPr>
              <a:t>federal ruling on Video Remote Interpreting in </a:t>
            </a:r>
            <a:r>
              <a:rPr lang="en-US" sz="2400" b="1" dirty="0" smtClean="0">
                <a:hlinkClick r:id="rId5"/>
              </a:rPr>
              <a:t>healthcare</a:t>
            </a:r>
            <a:r>
              <a:rPr lang="en-US" sz="2400" b="1" dirty="0" smtClean="0"/>
              <a:t>: </a:t>
            </a:r>
            <a:r>
              <a:rPr lang="en-US" sz="2400" dirty="0"/>
              <a:t>The U.S. Court of Appeals for the Eleventh Circuit ruled that several Deaf patients could recover disability discrimination money damages against their hospital because of the hospital’s improper use of Video Remote Interpreting (VRI) to communicate with its patients.</a:t>
            </a:r>
            <a:endParaRPr lang="en-US" sz="2400" b="1" dirty="0"/>
          </a:p>
          <a:p>
            <a:pPr marL="400050" lvl="1" indent="0">
              <a:buNone/>
            </a:pPr>
            <a:endParaRPr lang="en-US" dirty="0"/>
          </a:p>
        </p:txBody>
      </p:sp>
    </p:spTree>
    <p:extLst>
      <p:ext uri="{BB962C8B-B14F-4D97-AF65-F5344CB8AC3E}">
        <p14:creationId xmlns:p14="http://schemas.microsoft.com/office/powerpoint/2010/main" xmlns="" val="3980178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reach us:</a:t>
            </a:r>
            <a:endParaRPr lang="en-US" dirty="0"/>
          </a:p>
        </p:txBody>
      </p:sp>
      <p:sp>
        <p:nvSpPr>
          <p:cNvPr id="3" name="Content Placeholder 2"/>
          <p:cNvSpPr>
            <a:spLocks noGrp="1"/>
          </p:cNvSpPr>
          <p:nvPr>
            <p:ph idx="1"/>
          </p:nvPr>
        </p:nvSpPr>
        <p:spPr>
          <a:xfrm>
            <a:off x="663547" y="1600201"/>
            <a:ext cx="10918853" cy="4946256"/>
          </a:xfrm>
        </p:spPr>
        <p:txBody>
          <a:bodyPr/>
          <a:lstStyle/>
          <a:p>
            <a:pPr marL="0" indent="0">
              <a:spcBef>
                <a:spcPts val="0"/>
              </a:spcBef>
              <a:buNone/>
            </a:pPr>
            <a:r>
              <a:rPr lang="en-US" sz="2400" dirty="0" smtClean="0"/>
              <a:t>Jill </a:t>
            </a:r>
            <a:r>
              <a:rPr lang="en-US" sz="2400" dirty="0" smtClean="0"/>
              <a:t>Hatcher</a:t>
            </a:r>
          </a:p>
          <a:p>
            <a:pPr marL="0" indent="0">
              <a:spcBef>
                <a:spcPts val="0"/>
              </a:spcBef>
              <a:buNone/>
            </a:pPr>
            <a:r>
              <a:rPr lang="en-US" sz="2400" dirty="0" smtClean="0"/>
              <a:t>Assistant Director of Independent Living Services</a:t>
            </a:r>
            <a:endParaRPr lang="en-US" sz="2400" dirty="0" smtClean="0"/>
          </a:p>
          <a:p>
            <a:pPr marL="0" indent="0">
              <a:spcBef>
                <a:spcPts val="0"/>
              </a:spcBef>
              <a:buNone/>
            </a:pPr>
            <a:r>
              <a:rPr lang="en-US" sz="2400" dirty="0" smtClean="0"/>
              <a:t>DEAF, Inc.</a:t>
            </a:r>
          </a:p>
          <a:p>
            <a:pPr marL="0" indent="0">
              <a:spcBef>
                <a:spcPts val="0"/>
              </a:spcBef>
              <a:buNone/>
            </a:pPr>
            <a:r>
              <a:rPr lang="en-US" sz="2400" dirty="0" smtClean="0"/>
              <a:t>215 Brighton Ave</a:t>
            </a:r>
          </a:p>
          <a:p>
            <a:pPr marL="0" indent="0">
              <a:spcBef>
                <a:spcPts val="0"/>
              </a:spcBef>
              <a:buNone/>
            </a:pPr>
            <a:r>
              <a:rPr lang="en-US" sz="2400" dirty="0" smtClean="0"/>
              <a:t>Allston, MA 02134</a:t>
            </a:r>
          </a:p>
          <a:p>
            <a:pPr marL="0" indent="0">
              <a:buNone/>
            </a:pPr>
            <a:r>
              <a:rPr lang="en-US" sz="2400" dirty="0" smtClean="0"/>
              <a:t>jhatcher@deafinconline.org</a:t>
            </a:r>
            <a:endParaRPr lang="en-US" sz="2400" dirty="0"/>
          </a:p>
          <a:p>
            <a:pPr marL="0" indent="0">
              <a:buNone/>
            </a:pPr>
            <a:endParaRPr lang="en-US" sz="2400" dirty="0" smtClean="0"/>
          </a:p>
          <a:p>
            <a:pPr marL="0" indent="0">
              <a:spcBef>
                <a:spcPts val="0"/>
              </a:spcBef>
              <a:buNone/>
            </a:pPr>
            <a:r>
              <a:rPr lang="en-US" sz="2400" dirty="0" smtClean="0"/>
              <a:t>Aurora Wilber</a:t>
            </a:r>
          </a:p>
          <a:p>
            <a:pPr marL="0" indent="0">
              <a:spcBef>
                <a:spcPts val="0"/>
              </a:spcBef>
              <a:buNone/>
            </a:pPr>
            <a:r>
              <a:rPr lang="en-US" sz="2400" dirty="0" smtClean="0"/>
              <a:t>Project Coordinator</a:t>
            </a:r>
          </a:p>
          <a:p>
            <a:pPr marL="0" indent="0">
              <a:spcBef>
                <a:spcPts val="0"/>
              </a:spcBef>
              <a:buNone/>
            </a:pPr>
            <a:r>
              <a:rPr lang="en-US" sz="2400" dirty="0" smtClean="0"/>
              <a:t>MCDHH </a:t>
            </a:r>
          </a:p>
          <a:p>
            <a:pPr marL="0" indent="0">
              <a:spcBef>
                <a:spcPts val="0"/>
              </a:spcBef>
              <a:buNone/>
            </a:pPr>
            <a:r>
              <a:rPr lang="en-US" sz="2400" dirty="0" smtClean="0"/>
              <a:t>600 Washington St.</a:t>
            </a:r>
          </a:p>
          <a:p>
            <a:pPr marL="0" indent="0">
              <a:spcBef>
                <a:spcPts val="0"/>
              </a:spcBef>
              <a:buNone/>
            </a:pPr>
            <a:r>
              <a:rPr lang="en-US" sz="2400" dirty="0" smtClean="0"/>
              <a:t>Boston, MA 02111</a:t>
            </a:r>
          </a:p>
          <a:p>
            <a:pPr marL="0" indent="0">
              <a:spcBef>
                <a:spcPts val="0"/>
              </a:spcBef>
              <a:buNone/>
            </a:pPr>
            <a:r>
              <a:rPr lang="en-US" sz="2400" dirty="0" smtClean="0"/>
              <a:t>Aurora.wilber@massmail.state.ma.us</a:t>
            </a:r>
            <a:endParaRPr lang="en-US" sz="2400" dirty="0"/>
          </a:p>
        </p:txBody>
      </p:sp>
    </p:spTree>
    <p:extLst>
      <p:ext uri="{BB962C8B-B14F-4D97-AF65-F5344CB8AC3E}">
        <p14:creationId xmlns:p14="http://schemas.microsoft.com/office/powerpoint/2010/main" xmlns="" val="561794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prstGeom prst="rect">
            <a:avLst/>
          </a:prstGeom>
          <a:noFill/>
          <a:ln>
            <a:noFill/>
          </a:ln>
        </p:spPr>
        <p:txBody>
          <a:bodyPr spcFirstLastPara="1" wrap="square" lIns="91425" tIns="45700" rIns="91425" bIns="45700" anchor="t" anchorCtr="0">
            <a:noAutofit/>
          </a:bodyPr>
          <a:lstStyle/>
          <a:p>
            <a:pPr marL="0" marR="0" lvl="0" indent="0" rtl="0">
              <a:spcBef>
                <a:spcPts val="0"/>
              </a:spcBef>
              <a:spcAft>
                <a:spcPts val="0"/>
              </a:spcAft>
              <a:buClr>
                <a:srgbClr val="262626"/>
              </a:buClr>
              <a:buSzPts val="3600"/>
              <a:buFont typeface="Century Gothic"/>
              <a:buNone/>
            </a:pPr>
            <a:r>
              <a:rPr lang="en-US" sz="4400" b="0" i="0" u="none" strike="noStrike" cap="none" dirty="0">
                <a:ea typeface="Century Gothic"/>
                <a:cs typeface="Century Gothic"/>
                <a:sym typeface="Century Gothic"/>
              </a:rPr>
              <a:t>Presentation Overview</a:t>
            </a:r>
            <a:endParaRPr sz="4400" b="0" i="0" u="none" strike="noStrike" cap="none" dirty="0">
              <a:ea typeface="Century Gothic"/>
              <a:cs typeface="Century Gothic"/>
              <a:sym typeface="Century Gothic"/>
            </a:endParaRPr>
          </a:p>
        </p:txBody>
      </p:sp>
      <p:sp>
        <p:nvSpPr>
          <p:cNvPr id="175" name="Shape 175"/>
          <p:cNvSpPr txBox="1">
            <a:spLocks noGrp="1"/>
          </p:cNvSpPr>
          <p:nvPr>
            <p:ph idx="1"/>
          </p:nvPr>
        </p:nvSpPr>
        <p:spPr>
          <a:xfrm>
            <a:off x="2157900" y="1749325"/>
            <a:ext cx="9348600" cy="4813200"/>
          </a:xfrm>
          <a:prstGeom prst="rect">
            <a:avLst/>
          </a:prstGeom>
          <a:noFill/>
          <a:ln>
            <a:noFill/>
          </a:ln>
        </p:spPr>
        <p:txBody>
          <a:bodyPr spcFirstLastPara="1" wrap="square" lIns="91425" tIns="45700" rIns="91425" bIns="45700" anchor="t" anchorCtr="0">
            <a:noAutofit/>
          </a:bodyPr>
          <a:lstStyle/>
          <a:p>
            <a:pPr marL="342900">
              <a:lnSpc>
                <a:spcPct val="97000"/>
              </a:lnSpc>
              <a:spcBef>
                <a:spcPts val="1200"/>
              </a:spcBef>
              <a:buSzPts val="2400"/>
            </a:pPr>
            <a:r>
              <a:rPr lang="en-US" sz="4000" b="0" i="0" u="none" strike="noStrike" cap="none" dirty="0" smtClean="0">
                <a:ea typeface="Century Gothic"/>
                <a:cs typeface="Century Gothic"/>
                <a:sym typeface="Century Gothic"/>
              </a:rPr>
              <a:t>Introductions</a:t>
            </a:r>
            <a:endParaRPr lang="en-US" sz="4000" b="0" i="0" u="none" strike="noStrike" cap="none" dirty="0">
              <a:ea typeface="Century Gothic"/>
              <a:cs typeface="Century Gothic"/>
              <a:sym typeface="Century Gothic"/>
            </a:endParaRPr>
          </a:p>
          <a:p>
            <a:pPr marL="342900">
              <a:lnSpc>
                <a:spcPct val="97000"/>
              </a:lnSpc>
              <a:spcBef>
                <a:spcPts val="1200"/>
              </a:spcBef>
              <a:buSzPts val="2400"/>
            </a:pPr>
            <a:r>
              <a:rPr lang="en-US" sz="4000" b="0" i="0" u="none" strike="noStrike" cap="none" dirty="0">
                <a:ea typeface="Century Gothic"/>
                <a:cs typeface="Century Gothic"/>
                <a:sym typeface="Century Gothic"/>
              </a:rPr>
              <a:t>Cultural </a:t>
            </a:r>
            <a:r>
              <a:rPr lang="en-US" sz="4000" b="0" i="0" u="none" strike="noStrike" cap="none" dirty="0" smtClean="0">
                <a:ea typeface="Century Gothic"/>
                <a:cs typeface="Century Gothic"/>
                <a:sym typeface="Century Gothic"/>
              </a:rPr>
              <a:t>competency</a:t>
            </a:r>
            <a:endParaRPr lang="en-US" sz="4000" b="0" i="0" u="none" strike="noStrike" cap="none" dirty="0">
              <a:ea typeface="Century Gothic"/>
              <a:cs typeface="Century Gothic"/>
              <a:sym typeface="Century Gothic"/>
            </a:endParaRPr>
          </a:p>
          <a:p>
            <a:pPr marL="285750" indent="-298450">
              <a:lnSpc>
                <a:spcPct val="97000"/>
              </a:lnSpc>
              <a:spcBef>
                <a:spcPts val="1200"/>
              </a:spcBef>
              <a:buSzPts val="2200"/>
            </a:pPr>
            <a:r>
              <a:rPr lang="en-US" sz="4000" b="0" i="0" u="none" strike="noStrike" cap="none" dirty="0">
                <a:ea typeface="Century Gothic"/>
                <a:cs typeface="Century Gothic"/>
                <a:sym typeface="Century Gothic"/>
              </a:rPr>
              <a:t>Communication </a:t>
            </a:r>
            <a:r>
              <a:rPr lang="en-US" sz="4000" b="0" i="0" u="none" strike="noStrike" cap="none" dirty="0" smtClean="0">
                <a:ea typeface="Century Gothic"/>
                <a:cs typeface="Century Gothic"/>
                <a:sym typeface="Century Gothic"/>
              </a:rPr>
              <a:t>Access</a:t>
            </a:r>
            <a:endParaRPr sz="4000" b="0" i="0" u="none" strike="noStrike" cap="none" dirty="0">
              <a:ea typeface="Century Gothic"/>
              <a:cs typeface="Century Gothic"/>
              <a:sym typeface="Century Gothic"/>
            </a:endParaRPr>
          </a:p>
          <a:p>
            <a:pPr marL="342900" indent="-285750">
              <a:lnSpc>
                <a:spcPct val="97000"/>
              </a:lnSpc>
              <a:spcBef>
                <a:spcPts val="1200"/>
              </a:spcBef>
              <a:buSzPts val="2200"/>
            </a:pPr>
            <a:r>
              <a:rPr lang="en-US" sz="4000" b="0" i="0" u="none" strike="noStrike" cap="none" dirty="0" smtClean="0">
                <a:ea typeface="Century Gothic"/>
                <a:cs typeface="Century Gothic"/>
                <a:sym typeface="Century Gothic"/>
              </a:rPr>
              <a:t>Best </a:t>
            </a:r>
            <a:r>
              <a:rPr lang="en-US" sz="4000" b="0" i="0" u="none" strike="noStrike" cap="none" dirty="0">
                <a:ea typeface="Century Gothic"/>
                <a:cs typeface="Century Gothic"/>
                <a:sym typeface="Century Gothic"/>
              </a:rPr>
              <a:t>Practices</a:t>
            </a:r>
            <a:endParaRPr sz="4000" b="0" i="0" u="none" strike="noStrike" cap="none" dirty="0">
              <a:ea typeface="Century Gothic"/>
              <a:cs typeface="Century Gothic"/>
              <a:sym typeface="Century Gothic"/>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xmlns="" id="{E5E75034-330F-429D-96F1-381E7E3F49A2}"/>
              </a:ext>
            </a:extLst>
          </p:cNvPr>
          <p:cNvSpPr txBox="1"/>
          <p:nvPr/>
        </p:nvSpPr>
        <p:spPr>
          <a:xfrm>
            <a:off x="3432886" y="3061514"/>
            <a:ext cx="4876772" cy="157992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lang="en-US" sz="9600" dirty="0" smtClean="0">
                <a:solidFill>
                  <a:schemeClr val="accent2"/>
                </a:solidFill>
              </a:rPr>
              <a:t>DEAF</a:t>
            </a:r>
            <a:endParaRPr lang="en-US" sz="9600" dirty="0">
              <a:solidFill>
                <a:schemeClr val="accent2"/>
              </a:solidFill>
            </a:endParaRPr>
          </a:p>
        </p:txBody>
      </p:sp>
      <p:sp>
        <p:nvSpPr>
          <p:cNvPr id="9" name="Rectangle 8"/>
          <p:cNvSpPr/>
          <p:nvPr/>
        </p:nvSpPr>
        <p:spPr>
          <a:xfrm>
            <a:off x="410818" y="410818"/>
            <a:ext cx="11078818" cy="646331"/>
          </a:xfrm>
          <a:prstGeom prst="rect">
            <a:avLst/>
          </a:prstGeom>
        </p:spPr>
        <p:txBody>
          <a:bodyPr wrap="square">
            <a:spAutoFit/>
          </a:bodyPr>
          <a:lstStyle/>
          <a:p>
            <a:pPr algn="ctr"/>
            <a:r>
              <a:rPr lang="en-US" sz="3600" dirty="0" smtClean="0">
                <a:solidFill>
                  <a:schemeClr val="bg1"/>
                </a:solidFill>
              </a:rPr>
              <a:t>How the ‘hearing’ world sees us</a:t>
            </a:r>
            <a:endParaRPr lang="en-US" sz="3600" dirty="0"/>
          </a:p>
        </p:txBody>
      </p:sp>
    </p:spTree>
    <p:extLst>
      <p:ext uri="{BB962C8B-B14F-4D97-AF65-F5344CB8AC3E}">
        <p14:creationId xmlns:p14="http://schemas.microsoft.com/office/powerpoint/2010/main" xmlns="" val="2513801872"/>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xmlns="" id="{814744DF-073E-4823-A0E6-43A38EE06EA4}"/>
              </a:ext>
            </a:extLst>
          </p:cNvPr>
          <p:cNvSpPr/>
          <p:nvPr/>
        </p:nvSpPr>
        <p:spPr>
          <a:xfrm>
            <a:off x="2819517" y="1584233"/>
            <a:ext cx="2495549" cy="2573963"/>
          </a:xfrm>
          <a:prstGeom prst="ellipse">
            <a:avLst/>
          </a:prstGeom>
          <a:solidFill>
            <a:schemeClr val="accent6"/>
          </a:solidFill>
          <a:ln w="12700" cap="flat">
            <a:solidFill>
              <a:schemeClr val="bg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8" name="Oval 7">
            <a:extLst>
              <a:ext uri="{FF2B5EF4-FFF2-40B4-BE49-F238E27FC236}">
                <a16:creationId xmlns:a16="http://schemas.microsoft.com/office/drawing/2014/main" xmlns="" id="{553FED9F-AE32-41E5-AD12-6EB2A3392A68}"/>
              </a:ext>
            </a:extLst>
          </p:cNvPr>
          <p:cNvSpPr/>
          <p:nvPr/>
        </p:nvSpPr>
        <p:spPr>
          <a:xfrm>
            <a:off x="3071308" y="3402822"/>
            <a:ext cx="2495549" cy="2573963"/>
          </a:xfrm>
          <a:prstGeom prst="ellipse">
            <a:avLst/>
          </a:prstGeom>
          <a:solidFill>
            <a:srgbClr val="3366CC"/>
          </a:solidFill>
          <a:ln w="12700" cap="flat">
            <a:solidFill>
              <a:schemeClr val="bg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9" name="Oval 8">
            <a:extLst>
              <a:ext uri="{FF2B5EF4-FFF2-40B4-BE49-F238E27FC236}">
                <a16:creationId xmlns:a16="http://schemas.microsoft.com/office/drawing/2014/main" xmlns="" id="{F5E43A0F-DF66-40A2-AFD5-DF35CF7622F0}"/>
              </a:ext>
            </a:extLst>
          </p:cNvPr>
          <p:cNvSpPr/>
          <p:nvPr/>
        </p:nvSpPr>
        <p:spPr>
          <a:xfrm>
            <a:off x="6442481" y="3451367"/>
            <a:ext cx="2495549" cy="2573963"/>
          </a:xfrm>
          <a:prstGeom prst="ellipse">
            <a:avLst/>
          </a:prstGeom>
          <a:solidFill>
            <a:schemeClr val="accent6">
              <a:lumMod val="60000"/>
              <a:lumOff val="40000"/>
            </a:schemeClr>
          </a:solidFill>
          <a:ln w="12700" cap="flat">
            <a:solidFill>
              <a:schemeClr val="bg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10" name="Oval 9">
            <a:extLst>
              <a:ext uri="{FF2B5EF4-FFF2-40B4-BE49-F238E27FC236}">
                <a16:creationId xmlns:a16="http://schemas.microsoft.com/office/drawing/2014/main" xmlns="" id="{44EDAC0D-C01E-4D00-A32B-EE0CC4AA8EA0}"/>
              </a:ext>
            </a:extLst>
          </p:cNvPr>
          <p:cNvSpPr/>
          <p:nvPr/>
        </p:nvSpPr>
        <p:spPr>
          <a:xfrm>
            <a:off x="4909190" y="4284037"/>
            <a:ext cx="2495549" cy="2573963"/>
          </a:xfrm>
          <a:prstGeom prst="ellipse">
            <a:avLst/>
          </a:prstGeom>
          <a:solidFill>
            <a:schemeClr val="accent6">
              <a:lumMod val="75000"/>
            </a:schemeClr>
          </a:solidFill>
          <a:ln w="12700" cap="flat">
            <a:solidFill>
              <a:schemeClr val="bg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11" name="Oval 10">
            <a:extLst>
              <a:ext uri="{FF2B5EF4-FFF2-40B4-BE49-F238E27FC236}">
                <a16:creationId xmlns:a16="http://schemas.microsoft.com/office/drawing/2014/main" xmlns="" id="{F185DFD7-F126-4F9F-BF1E-F0F155EB0B01}"/>
              </a:ext>
            </a:extLst>
          </p:cNvPr>
          <p:cNvSpPr/>
          <p:nvPr/>
        </p:nvSpPr>
        <p:spPr>
          <a:xfrm>
            <a:off x="4684112" y="2596092"/>
            <a:ext cx="2495549" cy="2573963"/>
          </a:xfrm>
          <a:prstGeom prst="ellipse">
            <a:avLst/>
          </a:prstGeom>
          <a:solidFill>
            <a:srgbClr val="00B0F0"/>
          </a:solidFill>
          <a:ln w="12700" cap="flat">
            <a:solidFill>
              <a:schemeClr val="bg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2" name="Oval 11">
            <a:extLst>
              <a:ext uri="{FF2B5EF4-FFF2-40B4-BE49-F238E27FC236}">
                <a16:creationId xmlns:a16="http://schemas.microsoft.com/office/drawing/2014/main" xmlns="" id="{A216C7FD-95FE-47CE-A9D7-C771E5DBD3BA}"/>
              </a:ext>
            </a:extLst>
          </p:cNvPr>
          <p:cNvSpPr/>
          <p:nvPr/>
        </p:nvSpPr>
        <p:spPr>
          <a:xfrm>
            <a:off x="4670860" y="643042"/>
            <a:ext cx="2495549" cy="2573963"/>
          </a:xfrm>
          <a:prstGeom prst="ellipse">
            <a:avLst/>
          </a:prstGeom>
          <a:solidFill>
            <a:schemeClr val="accent6">
              <a:lumMod val="20000"/>
              <a:lumOff val="80000"/>
            </a:schemeClr>
          </a:solidFill>
          <a:ln w="12700" cap="flat">
            <a:solidFill>
              <a:schemeClr val="bg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13" name="Oval 12">
            <a:extLst>
              <a:ext uri="{FF2B5EF4-FFF2-40B4-BE49-F238E27FC236}">
                <a16:creationId xmlns:a16="http://schemas.microsoft.com/office/drawing/2014/main" xmlns="" id="{3F0D065C-48E9-49F0-9111-FBDBB2CDFD3E}"/>
              </a:ext>
            </a:extLst>
          </p:cNvPr>
          <p:cNvSpPr/>
          <p:nvPr/>
        </p:nvSpPr>
        <p:spPr>
          <a:xfrm>
            <a:off x="6654724" y="1693347"/>
            <a:ext cx="2495549" cy="2573963"/>
          </a:xfrm>
          <a:prstGeom prst="ellipse">
            <a:avLst/>
          </a:prstGeom>
          <a:solidFill>
            <a:schemeClr val="accent6">
              <a:lumMod val="40000"/>
              <a:lumOff val="60000"/>
            </a:schemeClr>
          </a:solidFill>
          <a:ln w="12700" cap="flat">
            <a:solidFill>
              <a:schemeClr val="bg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14" name="TextBox 13">
            <a:extLst>
              <a:ext uri="{FF2B5EF4-FFF2-40B4-BE49-F238E27FC236}">
                <a16:creationId xmlns:a16="http://schemas.microsoft.com/office/drawing/2014/main" xmlns="" id="{EDD08764-97F2-4E9A-83D1-37B7728C1CD3}"/>
              </a:ext>
            </a:extLst>
          </p:cNvPr>
          <p:cNvSpPr txBox="1"/>
          <p:nvPr/>
        </p:nvSpPr>
        <p:spPr>
          <a:xfrm>
            <a:off x="3148132" y="2273774"/>
            <a:ext cx="1801023" cy="114903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en-US" sz="1600" b="0" i="0" u="none" strike="noStrike" cap="none" spc="0" normalizeH="0" baseline="0" dirty="0">
                <a:ln>
                  <a:noFill/>
                </a:ln>
                <a:solidFill>
                  <a:schemeClr val="bg1"/>
                </a:solidFill>
                <a:effectLst/>
                <a:uFillTx/>
                <a:latin typeface="+mn-lt"/>
                <a:ea typeface="+mn-ea"/>
                <a:cs typeface="+mn-cs"/>
                <a:sym typeface="Helvetica Light"/>
              </a:rPr>
              <a:t>Hard</a:t>
            </a:r>
            <a:r>
              <a:rPr kumimoji="0" lang="en-US" sz="3600" b="0" i="0" u="none" strike="noStrike" cap="none" spc="0" normalizeH="0" baseline="0" dirty="0">
                <a:ln>
                  <a:noFill/>
                </a:ln>
                <a:solidFill>
                  <a:schemeClr val="bg1"/>
                </a:solidFill>
                <a:effectLst/>
                <a:uFillTx/>
                <a:latin typeface="+mn-lt"/>
                <a:ea typeface="+mn-ea"/>
                <a:cs typeface="+mn-cs"/>
                <a:sym typeface="Helvetica Light"/>
              </a:rPr>
              <a:t> </a:t>
            </a:r>
          </a:p>
          <a:p>
            <a:pPr marL="0" marR="0" indent="0" algn="ctr" defTabSz="584200" rtl="0" fontAlgn="auto" latinLnBrk="1" hangingPunct="0">
              <a:lnSpc>
                <a:spcPct val="100000"/>
              </a:lnSpc>
              <a:spcBef>
                <a:spcPts val="0"/>
              </a:spcBef>
              <a:spcAft>
                <a:spcPts val="0"/>
              </a:spcAft>
              <a:buClrTx/>
              <a:buSzTx/>
              <a:buFontTx/>
              <a:buNone/>
              <a:tabLst/>
            </a:pPr>
            <a:r>
              <a:rPr lang="en-US" dirty="0">
                <a:solidFill>
                  <a:schemeClr val="bg1"/>
                </a:solidFill>
              </a:rPr>
              <a:t>Of</a:t>
            </a:r>
          </a:p>
          <a:p>
            <a:pPr marL="0" marR="0" indent="0" algn="ctr" defTabSz="584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chemeClr val="bg1"/>
                </a:solidFill>
                <a:effectLst/>
                <a:uFillTx/>
                <a:latin typeface="+mn-lt"/>
                <a:ea typeface="+mn-ea"/>
                <a:cs typeface="+mn-cs"/>
                <a:sym typeface="Helvetica Light"/>
              </a:rPr>
              <a:t>Hearing</a:t>
            </a:r>
          </a:p>
        </p:txBody>
      </p:sp>
      <p:sp>
        <p:nvSpPr>
          <p:cNvPr id="15" name="TextBox 14">
            <a:extLst>
              <a:ext uri="{FF2B5EF4-FFF2-40B4-BE49-F238E27FC236}">
                <a16:creationId xmlns:a16="http://schemas.microsoft.com/office/drawing/2014/main" xmlns="" id="{84176ABF-4206-4BD3-B209-4F75D18D9042}"/>
              </a:ext>
            </a:extLst>
          </p:cNvPr>
          <p:cNvSpPr txBox="1"/>
          <p:nvPr/>
        </p:nvSpPr>
        <p:spPr>
          <a:xfrm>
            <a:off x="6844510" y="4375321"/>
            <a:ext cx="1691489" cy="59503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chemeClr val="bg1"/>
                </a:solidFill>
                <a:effectLst/>
                <a:uFillTx/>
                <a:latin typeface="+mn-lt"/>
                <a:ea typeface="+mn-ea"/>
                <a:cs typeface="+mn-cs"/>
                <a:sym typeface="Helvetica Light"/>
              </a:rPr>
              <a:t>Deaf</a:t>
            </a:r>
          </a:p>
          <a:p>
            <a:pPr marL="0" marR="0" indent="0" algn="ctr" defTabSz="584200" rtl="0" fontAlgn="auto" latinLnBrk="1" hangingPunct="0">
              <a:lnSpc>
                <a:spcPct val="100000"/>
              </a:lnSpc>
              <a:spcBef>
                <a:spcPts val="0"/>
              </a:spcBef>
              <a:spcAft>
                <a:spcPts val="0"/>
              </a:spcAft>
              <a:buClrTx/>
              <a:buSzTx/>
              <a:buFontTx/>
              <a:buNone/>
              <a:tabLst/>
            </a:pPr>
            <a:r>
              <a:rPr lang="en-US" dirty="0">
                <a:solidFill>
                  <a:schemeClr val="bg1"/>
                </a:solidFill>
              </a:rPr>
              <a:t>(ASL)</a:t>
            </a:r>
            <a:endParaRPr kumimoji="0" lang="en-US" sz="3600" b="0" i="0" u="none" strike="noStrike" cap="none" spc="0" normalizeH="0" baseline="0" dirty="0">
              <a:ln>
                <a:noFill/>
              </a:ln>
              <a:solidFill>
                <a:schemeClr val="bg1"/>
              </a:solidFill>
              <a:effectLst/>
              <a:uFillTx/>
              <a:sym typeface="Helvetica Light"/>
            </a:endParaRPr>
          </a:p>
        </p:txBody>
      </p:sp>
      <p:sp>
        <p:nvSpPr>
          <p:cNvPr id="16" name="TextBox 15">
            <a:extLst>
              <a:ext uri="{FF2B5EF4-FFF2-40B4-BE49-F238E27FC236}">
                <a16:creationId xmlns:a16="http://schemas.microsoft.com/office/drawing/2014/main" xmlns="" id="{4C9E6BD6-6DAD-4FF7-8172-254B8828EC15}"/>
              </a:ext>
            </a:extLst>
          </p:cNvPr>
          <p:cNvSpPr txBox="1"/>
          <p:nvPr/>
        </p:nvSpPr>
        <p:spPr>
          <a:xfrm>
            <a:off x="5077063" y="5289439"/>
            <a:ext cx="2040743" cy="65659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chemeClr val="bg1"/>
                </a:solidFill>
                <a:effectLst/>
                <a:uFillTx/>
                <a:latin typeface="+mn-lt"/>
                <a:ea typeface="+mn-ea"/>
                <a:cs typeface="+mn-cs"/>
                <a:sym typeface="Helvetica Light"/>
              </a:rPr>
              <a:t>Late </a:t>
            </a:r>
          </a:p>
          <a:p>
            <a:pPr marL="0" marR="0" indent="0" algn="ctr" defTabSz="584200" rtl="0" fontAlgn="auto" latinLnBrk="1" hangingPunct="0">
              <a:lnSpc>
                <a:spcPct val="100000"/>
              </a:lnSpc>
              <a:spcBef>
                <a:spcPts val="0"/>
              </a:spcBef>
              <a:spcAft>
                <a:spcPts val="0"/>
              </a:spcAft>
              <a:buClrTx/>
              <a:buSzTx/>
              <a:buFontTx/>
              <a:buNone/>
              <a:tabLst/>
            </a:pPr>
            <a:r>
              <a:rPr lang="en-US" sz="1800" dirty="0">
                <a:solidFill>
                  <a:schemeClr val="bg1"/>
                </a:solidFill>
              </a:rPr>
              <a:t>Deafened </a:t>
            </a:r>
            <a:endParaRPr kumimoji="0" lang="en-US" sz="1800" b="0" i="0" u="none" strike="noStrike" cap="none" spc="0" normalizeH="0" baseline="0" dirty="0">
              <a:ln>
                <a:noFill/>
              </a:ln>
              <a:solidFill>
                <a:schemeClr val="bg1"/>
              </a:solidFill>
              <a:effectLst/>
              <a:uFillTx/>
              <a:latin typeface="+mn-lt"/>
              <a:ea typeface="+mn-ea"/>
              <a:cs typeface="+mn-cs"/>
              <a:sym typeface="Helvetica Light"/>
            </a:endParaRPr>
          </a:p>
        </p:txBody>
      </p:sp>
      <p:sp>
        <p:nvSpPr>
          <p:cNvPr id="17" name="TextBox 16">
            <a:extLst>
              <a:ext uri="{FF2B5EF4-FFF2-40B4-BE49-F238E27FC236}">
                <a16:creationId xmlns:a16="http://schemas.microsoft.com/office/drawing/2014/main" xmlns="" id="{C59FD6D5-C30B-44E3-994F-6CE32572463A}"/>
              </a:ext>
            </a:extLst>
          </p:cNvPr>
          <p:cNvSpPr txBox="1"/>
          <p:nvPr/>
        </p:nvSpPr>
        <p:spPr>
          <a:xfrm>
            <a:off x="5048679" y="1512872"/>
            <a:ext cx="1691489" cy="59503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chemeClr val="bg1"/>
                </a:solidFill>
                <a:effectLst/>
                <a:uFillTx/>
                <a:latin typeface="+mn-lt"/>
                <a:ea typeface="+mn-ea"/>
                <a:cs typeface="+mn-cs"/>
                <a:sym typeface="Helvetica Light"/>
              </a:rPr>
              <a:t>Deaf</a:t>
            </a:r>
          </a:p>
          <a:p>
            <a:pPr marL="0" marR="0" indent="0" algn="ctr" defTabSz="584200" rtl="0" fontAlgn="auto" latinLnBrk="1" hangingPunct="0">
              <a:lnSpc>
                <a:spcPct val="100000"/>
              </a:lnSpc>
              <a:spcBef>
                <a:spcPts val="0"/>
              </a:spcBef>
              <a:spcAft>
                <a:spcPts val="0"/>
              </a:spcAft>
              <a:buClrTx/>
              <a:buSzTx/>
              <a:buFontTx/>
              <a:buNone/>
              <a:tabLst/>
            </a:pPr>
            <a:r>
              <a:rPr lang="en-US" dirty="0">
                <a:solidFill>
                  <a:schemeClr val="bg1"/>
                </a:solidFill>
              </a:rPr>
              <a:t>(Oral)</a:t>
            </a:r>
            <a:endParaRPr kumimoji="0" lang="en-US" sz="3600" b="0" i="0" u="none" strike="noStrike" cap="none" spc="0" normalizeH="0" baseline="0" dirty="0">
              <a:ln>
                <a:noFill/>
              </a:ln>
              <a:solidFill>
                <a:schemeClr val="bg1"/>
              </a:solidFill>
              <a:effectLst/>
              <a:uFillTx/>
              <a:sym typeface="Helvetica Light"/>
            </a:endParaRPr>
          </a:p>
        </p:txBody>
      </p:sp>
      <p:sp>
        <p:nvSpPr>
          <p:cNvPr id="18" name="TextBox 17">
            <a:extLst>
              <a:ext uri="{FF2B5EF4-FFF2-40B4-BE49-F238E27FC236}">
                <a16:creationId xmlns:a16="http://schemas.microsoft.com/office/drawing/2014/main" xmlns="" id="{B3634C5D-7F6B-4124-B6FA-7B7E09B1F1F5}"/>
              </a:ext>
            </a:extLst>
          </p:cNvPr>
          <p:cNvSpPr txBox="1"/>
          <p:nvPr/>
        </p:nvSpPr>
        <p:spPr>
          <a:xfrm>
            <a:off x="5125007" y="3564857"/>
            <a:ext cx="1691489" cy="65659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chemeClr val="bg1"/>
                </a:solidFill>
                <a:effectLst/>
                <a:uFillTx/>
                <a:latin typeface="+mn-lt"/>
                <a:ea typeface="+mn-ea"/>
                <a:cs typeface="+mn-cs"/>
                <a:sym typeface="Helvetica Light"/>
              </a:rPr>
              <a:t>Deaf</a:t>
            </a:r>
          </a:p>
          <a:p>
            <a:pPr marL="0" marR="0" indent="0" algn="ctr" defTabSz="584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chemeClr val="bg1"/>
                </a:solidFill>
                <a:effectLst/>
                <a:uFillTx/>
                <a:sym typeface="Helvetica Light"/>
              </a:rPr>
              <a:t>Blind</a:t>
            </a:r>
          </a:p>
        </p:txBody>
      </p:sp>
      <p:sp>
        <p:nvSpPr>
          <p:cNvPr id="19" name="TextBox 18">
            <a:extLst>
              <a:ext uri="{FF2B5EF4-FFF2-40B4-BE49-F238E27FC236}">
                <a16:creationId xmlns:a16="http://schemas.microsoft.com/office/drawing/2014/main" xmlns="" id="{1F7D5827-792B-42E5-AE8B-F78D2D0E8421}"/>
              </a:ext>
            </a:extLst>
          </p:cNvPr>
          <p:cNvSpPr txBox="1"/>
          <p:nvPr/>
        </p:nvSpPr>
        <p:spPr>
          <a:xfrm>
            <a:off x="6877386" y="2412700"/>
            <a:ext cx="2093520" cy="93358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chemeClr val="bg1"/>
                </a:solidFill>
                <a:effectLst/>
                <a:uFillTx/>
                <a:latin typeface="+mn-lt"/>
                <a:ea typeface="+mn-ea"/>
                <a:cs typeface="+mn-cs"/>
                <a:sym typeface="Helvetica Light"/>
              </a:rPr>
              <a:t>Deaf</a:t>
            </a:r>
          </a:p>
          <a:p>
            <a:pPr marL="0" marR="0" indent="0" algn="ctr" defTabSz="584200" rtl="0" fontAlgn="auto" latinLnBrk="1" hangingPunct="0">
              <a:lnSpc>
                <a:spcPct val="100000"/>
              </a:lnSpc>
              <a:spcBef>
                <a:spcPts val="0"/>
              </a:spcBef>
              <a:spcAft>
                <a:spcPts val="0"/>
              </a:spcAft>
              <a:buClrTx/>
              <a:buSzTx/>
              <a:buFontTx/>
              <a:buNone/>
              <a:tabLst/>
            </a:pPr>
            <a:r>
              <a:rPr lang="en-US" sz="1800" dirty="0">
                <a:solidFill>
                  <a:schemeClr val="bg1"/>
                </a:solidFill>
              </a:rPr>
              <a:t>No</a:t>
            </a:r>
          </a:p>
          <a:p>
            <a:pPr marL="0" marR="0" indent="0" algn="ctr" defTabSz="584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chemeClr val="bg1"/>
                </a:solidFill>
                <a:effectLst/>
                <a:uFillTx/>
                <a:sym typeface="Helvetica Light"/>
              </a:rPr>
              <a:t>Language</a:t>
            </a:r>
          </a:p>
        </p:txBody>
      </p:sp>
      <p:sp>
        <p:nvSpPr>
          <p:cNvPr id="20" name="TextBox 19">
            <a:extLst>
              <a:ext uri="{FF2B5EF4-FFF2-40B4-BE49-F238E27FC236}">
                <a16:creationId xmlns:a16="http://schemas.microsoft.com/office/drawing/2014/main" xmlns="" id="{CF134ADB-F329-47D0-8728-2E599A96B121}"/>
              </a:ext>
            </a:extLst>
          </p:cNvPr>
          <p:cNvSpPr txBox="1"/>
          <p:nvPr/>
        </p:nvSpPr>
        <p:spPr>
          <a:xfrm>
            <a:off x="3399924" y="4415930"/>
            <a:ext cx="1801023" cy="379591"/>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chemeClr val="bg1"/>
                </a:solidFill>
                <a:effectLst/>
                <a:uFillTx/>
                <a:latin typeface="+mn-lt"/>
                <a:ea typeface="+mn-ea"/>
                <a:cs typeface="+mn-cs"/>
                <a:sym typeface="Helvetica Light"/>
              </a:rPr>
              <a:t>Other</a:t>
            </a:r>
          </a:p>
        </p:txBody>
      </p:sp>
      <p:sp>
        <p:nvSpPr>
          <p:cNvPr id="23" name="Rectangle 22"/>
          <p:cNvSpPr/>
          <p:nvPr/>
        </p:nvSpPr>
        <p:spPr>
          <a:xfrm>
            <a:off x="252773" y="183085"/>
            <a:ext cx="4980852" cy="646331"/>
          </a:xfrm>
          <a:prstGeom prst="rect">
            <a:avLst/>
          </a:prstGeom>
        </p:spPr>
        <p:txBody>
          <a:bodyPr wrap="none">
            <a:spAutoFit/>
          </a:bodyPr>
          <a:lstStyle/>
          <a:p>
            <a:pPr lvl="0" algn="ctr" defTabSz="1300480">
              <a:spcBef>
                <a:spcPct val="0"/>
              </a:spcBef>
              <a:buClrTx/>
              <a:defRPr sz="1800">
                <a:uFillTx/>
              </a:defRPr>
            </a:pPr>
            <a:r>
              <a:rPr lang="en-US" sz="3600" kern="1200" dirty="0" smtClean="0">
                <a:solidFill>
                  <a:schemeClr val="bg1"/>
                </a:solidFill>
                <a:uFill>
                  <a:solidFill/>
                </a:uFill>
                <a:ea typeface="Tahoma"/>
                <a:cs typeface="Tahoma"/>
                <a:sym typeface="Tahoma"/>
              </a:rPr>
              <a:t>How we see ourselves*</a:t>
            </a:r>
            <a:endParaRPr lang="en-US" sz="3600" kern="1200" dirty="0">
              <a:solidFill>
                <a:schemeClr val="bg1"/>
              </a:solidFill>
              <a:uFill>
                <a:solidFill/>
              </a:uFill>
              <a:ea typeface="Tahoma"/>
              <a:cs typeface="Tahoma"/>
              <a:sym typeface="Tahoma"/>
            </a:endParaRPr>
          </a:p>
        </p:txBody>
      </p:sp>
      <p:sp>
        <p:nvSpPr>
          <p:cNvPr id="2" name="TextBox 1"/>
          <p:cNvSpPr txBox="1"/>
          <p:nvPr/>
        </p:nvSpPr>
        <p:spPr>
          <a:xfrm>
            <a:off x="8042386" y="6325306"/>
            <a:ext cx="4149614" cy="307777"/>
          </a:xfrm>
          <a:prstGeom prst="rect">
            <a:avLst/>
          </a:prstGeom>
          <a:noFill/>
        </p:spPr>
        <p:txBody>
          <a:bodyPr wrap="square" rtlCol="0">
            <a:spAutoFit/>
          </a:bodyPr>
          <a:lstStyle/>
          <a:p>
            <a:r>
              <a:rPr lang="en-US" dirty="0" smtClean="0"/>
              <a:t>*Chart used with permission from Jonathan O’Dell</a:t>
            </a:r>
            <a:endParaRPr lang="en-US" dirty="0"/>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543339" y="304455"/>
            <a:ext cx="11269778" cy="1111250"/>
          </a:xfrm>
          <a:prstGeom prst="rect">
            <a:avLst/>
          </a:prstGeom>
          <a:noFill/>
          <a:ln>
            <a:noFill/>
          </a:ln>
        </p:spPr>
        <p:txBody>
          <a:bodyPr spcFirstLastPara="1" wrap="square" lIns="91425" tIns="45700" rIns="91425" bIns="45700" anchor="t" anchorCtr="0">
            <a:noAutofit/>
          </a:bodyPr>
          <a:lstStyle/>
          <a:p>
            <a:pPr marL="0" marR="0" lvl="0" indent="0" rtl="0">
              <a:spcBef>
                <a:spcPts val="0"/>
              </a:spcBef>
              <a:spcAft>
                <a:spcPts val="0"/>
              </a:spcAft>
              <a:buClr>
                <a:srgbClr val="262626"/>
              </a:buClr>
              <a:buSzPts val="3600"/>
              <a:buFont typeface="Century Gothic"/>
              <a:buNone/>
            </a:pPr>
            <a:r>
              <a:rPr lang="en-US" sz="3600" b="0" i="0" u="none" strike="noStrike" cap="none" dirty="0">
                <a:ea typeface="Century Gothic"/>
                <a:cs typeface="Century Gothic"/>
                <a:sym typeface="Century Gothic"/>
              </a:rPr>
              <a:t>Cultural </a:t>
            </a:r>
            <a:r>
              <a:rPr lang="en-US" sz="3600" b="0" i="0" u="none" strike="noStrike" cap="none" dirty="0" smtClean="0">
                <a:ea typeface="Century Gothic"/>
                <a:cs typeface="Century Gothic"/>
                <a:sym typeface="Century Gothic"/>
              </a:rPr>
              <a:t>competency: Don't </a:t>
            </a:r>
            <a:r>
              <a:rPr lang="en-US" sz="3600" b="0" i="0" u="none" strike="noStrike" cap="none" dirty="0">
                <a:ea typeface="Century Gothic"/>
                <a:cs typeface="Century Gothic"/>
                <a:sym typeface="Century Gothic"/>
              </a:rPr>
              <a:t>assume</a:t>
            </a:r>
            <a:endParaRPr sz="3600" b="0" i="0" u="none" strike="noStrike" cap="none" dirty="0">
              <a:ea typeface="Century Gothic"/>
              <a:cs typeface="Century Gothic"/>
              <a:sym typeface="Century Gothic"/>
            </a:endParaRPr>
          </a:p>
        </p:txBody>
      </p:sp>
      <p:sp>
        <p:nvSpPr>
          <p:cNvPr id="223" name="Shape 223"/>
          <p:cNvSpPr txBox="1">
            <a:spLocks noGrp="1"/>
          </p:cNvSpPr>
          <p:nvPr>
            <p:ph idx="1"/>
          </p:nvPr>
        </p:nvSpPr>
        <p:spPr>
          <a:xfrm>
            <a:off x="742122" y="1600201"/>
            <a:ext cx="10840278" cy="4525963"/>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SzPts val="2400"/>
              <a:buFont typeface="Noto Sans Symbols"/>
              <a:buChar char="•"/>
            </a:pPr>
            <a:r>
              <a:rPr lang="en-US" sz="3600" b="0" i="0" u="none" strike="noStrike" cap="none" dirty="0" smtClean="0">
                <a:ea typeface="Century Gothic"/>
                <a:cs typeface="Century Gothic"/>
                <a:sym typeface="Century Gothic"/>
              </a:rPr>
              <a:t>Communication access is </a:t>
            </a:r>
            <a:r>
              <a:rPr lang="en-US" sz="3600" b="0" i="0" u="none" strike="noStrike" cap="none" dirty="0">
                <a:ea typeface="Century Gothic"/>
                <a:cs typeface="Century Gothic"/>
                <a:sym typeface="Century Gothic"/>
              </a:rPr>
              <a:t>a person centered process</a:t>
            </a:r>
            <a:endParaRPr sz="3600" b="0" i="0" u="none" strike="noStrike" cap="none" dirty="0">
              <a:ea typeface="Century Gothic"/>
              <a:cs typeface="Century Gothic"/>
              <a:sym typeface="Century Gothic"/>
            </a:endParaRPr>
          </a:p>
          <a:p>
            <a:pPr marL="342900" marR="0" lvl="0" indent="-342900" algn="l" rtl="0">
              <a:spcBef>
                <a:spcPts val="1000"/>
              </a:spcBef>
              <a:spcAft>
                <a:spcPts val="0"/>
              </a:spcAft>
              <a:buSzPts val="2400"/>
              <a:buFont typeface="Noto Sans Symbols"/>
              <a:buChar char="•"/>
            </a:pPr>
            <a:r>
              <a:rPr lang="en-US" sz="3600" b="0" i="0" u="none" strike="noStrike" cap="none" dirty="0">
                <a:ea typeface="Century Gothic"/>
                <a:cs typeface="Century Gothic"/>
                <a:sym typeface="Century Gothic"/>
              </a:rPr>
              <a:t>Not all people who are deaf are fluent in ASL</a:t>
            </a:r>
            <a:endParaRPr sz="3600" b="0" i="0" u="none" strike="noStrike" cap="none" dirty="0">
              <a:ea typeface="Century Gothic"/>
              <a:cs typeface="Century Gothic"/>
              <a:sym typeface="Century Gothic"/>
            </a:endParaRPr>
          </a:p>
          <a:p>
            <a:pPr marL="342900" marR="0" lvl="0" indent="-342900" algn="l" rtl="0">
              <a:spcBef>
                <a:spcPts val="1000"/>
              </a:spcBef>
              <a:spcAft>
                <a:spcPts val="0"/>
              </a:spcAft>
              <a:buSzPts val="2400"/>
              <a:buFont typeface="Noto Sans Symbols"/>
              <a:buChar char="•"/>
            </a:pPr>
            <a:r>
              <a:rPr lang="en-US" sz="3600" b="0" i="0" u="none" strike="noStrike" cap="none" dirty="0">
                <a:ea typeface="Century Gothic"/>
                <a:cs typeface="Century Gothic"/>
                <a:sym typeface="Century Gothic"/>
              </a:rPr>
              <a:t>Many people who are deaf are not fluent in English</a:t>
            </a:r>
            <a:endParaRPr sz="3600" b="0" i="0" u="none" strike="noStrike" cap="none" dirty="0">
              <a:ea typeface="Century Gothic"/>
              <a:cs typeface="Century Gothic"/>
              <a:sym typeface="Century Gothic"/>
            </a:endParaRPr>
          </a:p>
          <a:p>
            <a:pPr marL="342900" marR="0" lvl="0" indent="-342900" algn="l" rtl="0">
              <a:spcBef>
                <a:spcPts val="1000"/>
              </a:spcBef>
              <a:spcAft>
                <a:spcPts val="0"/>
              </a:spcAft>
              <a:buSzPts val="2400"/>
              <a:buFont typeface="Noto Sans Symbols"/>
              <a:buChar char="•"/>
            </a:pPr>
            <a:r>
              <a:rPr lang="en-US" sz="3600" b="0" i="0" u="none" strike="noStrike" cap="none" dirty="0">
                <a:ea typeface="Century Gothic"/>
                <a:cs typeface="Century Gothic"/>
                <a:sym typeface="Century Gothic"/>
              </a:rPr>
              <a:t>Not all interpreters have the same skill level or style</a:t>
            </a:r>
            <a:endParaRPr sz="3600" b="0" i="0" u="none" strike="noStrike" cap="none" dirty="0">
              <a:ea typeface="Century Gothic"/>
              <a:cs typeface="Century Gothic"/>
              <a:sym typeface="Century Gothic"/>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ea typeface="Century Gothic"/>
                <a:cs typeface="Century Gothic"/>
                <a:sym typeface="Century Gothic"/>
              </a:rPr>
              <a:t>Cultural competency: Don't assume</a:t>
            </a:r>
            <a:endParaRPr lang="en-US" dirty="0"/>
          </a:p>
        </p:txBody>
      </p:sp>
      <p:sp>
        <p:nvSpPr>
          <p:cNvPr id="3" name="Text Placeholder 2"/>
          <p:cNvSpPr>
            <a:spLocks noGrp="1"/>
          </p:cNvSpPr>
          <p:nvPr>
            <p:ph idx="1"/>
          </p:nvPr>
        </p:nvSpPr>
        <p:spPr>
          <a:xfrm>
            <a:off x="1446011" y="1603399"/>
            <a:ext cx="9993864" cy="4311880"/>
          </a:xfrm>
        </p:spPr>
        <p:txBody>
          <a:bodyPr/>
          <a:lstStyle/>
          <a:p>
            <a:pPr>
              <a:buNone/>
            </a:pPr>
            <a:r>
              <a:rPr lang="en-US" b="1" dirty="0" smtClean="0">
                <a:latin typeface="+mj-lt"/>
              </a:rPr>
              <a:t>Would you:</a:t>
            </a:r>
          </a:p>
          <a:p>
            <a:pPr>
              <a:buFont typeface="Arial" pitchFamily="34" charset="0"/>
              <a:buChar char="•"/>
            </a:pPr>
            <a:r>
              <a:rPr lang="en-US" dirty="0" smtClean="0">
                <a:latin typeface="+mj-lt"/>
              </a:rPr>
              <a:t>ask a patient’s six-year old daughter to interpret for you as you share her mother’s test results? </a:t>
            </a:r>
          </a:p>
          <a:p>
            <a:pPr>
              <a:buFont typeface="Arial" pitchFamily="34" charset="0"/>
              <a:buChar char="•"/>
            </a:pPr>
            <a:r>
              <a:rPr lang="en-US" dirty="0" smtClean="0">
                <a:latin typeface="+mj-lt"/>
              </a:rPr>
              <a:t>If a Spanish-speaking interpreter isn’t available, would you skip the pre-op briefing with the patient and proceed to surgery?</a:t>
            </a:r>
          </a:p>
          <a:p>
            <a:pPr>
              <a:buFont typeface="Arial" pitchFamily="34" charset="0"/>
              <a:buChar char="•"/>
            </a:pPr>
            <a:r>
              <a:rPr lang="en-US" dirty="0" smtClean="0">
                <a:latin typeface="+mj-lt"/>
              </a:rPr>
              <a:t>be comfortable performing a procedure on a patient who understands10% of what you just said?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52"/>
          <p:cNvSpPr txBox="1">
            <a:spLocks/>
          </p:cNvSpPr>
          <p:nvPr/>
        </p:nvSpPr>
        <p:spPr>
          <a:xfrm>
            <a:off x="173601" y="1393872"/>
            <a:ext cx="11704321" cy="5232216"/>
          </a:xfrm>
          <a:prstGeom prst="rect">
            <a:avLst/>
          </a:prstGeom>
        </p:spPr>
        <p:txBody>
          <a:bodyPr vert="horz" lIns="126435" tIns="72248" rIns="126435" bIns="72248" rtlCol="0" anchor="t">
            <a:normAutofit/>
          </a:bodyPr>
          <a:lstStyle/>
          <a:p>
            <a:pPr marL="426720" marR="0" lvl="0" indent="-426720" algn="l" defTabSz="1300480" rtl="0" eaLnBrk="1" fontAlgn="auto" latinLnBrk="0" hangingPunct="1">
              <a:lnSpc>
                <a:spcPct val="90000"/>
              </a:lnSpc>
              <a:spcBef>
                <a:spcPts val="700"/>
              </a:spcBef>
              <a:spcAft>
                <a:spcPts val="0"/>
              </a:spcAft>
              <a:buClr>
                <a:srgbClr val="000000"/>
              </a:buClr>
              <a:buSzTx/>
              <a:buFont typeface="Arial"/>
              <a:buChar char="•"/>
              <a:tabLst/>
              <a:defRPr sz="1800"/>
            </a:pPr>
            <a:r>
              <a:rPr kumimoji="0" lang="en-US" sz="3600" b="0" i="0" u="none" strike="noStrike" kern="1200" cap="none" spc="0" normalizeH="0" baseline="0" noProof="0" dirty="0" smtClean="0">
                <a:ln>
                  <a:noFill/>
                </a:ln>
                <a:solidFill>
                  <a:schemeClr val="tx1"/>
                </a:solidFill>
                <a:effectLst/>
                <a:uLnTx/>
                <a:uFill>
                  <a:solidFill/>
                </a:uFill>
                <a:latin typeface="+mn-lt"/>
                <a:ea typeface="Arial"/>
                <a:cs typeface="Arial"/>
                <a:sym typeface="Arial"/>
              </a:rPr>
              <a:t>Writing back and forth with a Deaf person who has not given informed consent to do so is not considered to be a legitimate accommodation.  </a:t>
            </a:r>
          </a:p>
          <a:p>
            <a:pPr marL="426720" marR="0" lvl="0" indent="-426720" algn="l" defTabSz="1300480" rtl="0" eaLnBrk="1" fontAlgn="auto" latinLnBrk="0" hangingPunct="1">
              <a:lnSpc>
                <a:spcPct val="90000"/>
              </a:lnSpc>
              <a:spcBef>
                <a:spcPts val="700"/>
              </a:spcBef>
              <a:spcAft>
                <a:spcPts val="0"/>
              </a:spcAft>
              <a:buClr>
                <a:srgbClr val="000000"/>
              </a:buClr>
              <a:buSzTx/>
              <a:buFont typeface="Arial"/>
              <a:buChar char="•"/>
              <a:tabLst/>
              <a:defRPr sz="1800"/>
            </a:pPr>
            <a:r>
              <a:rPr kumimoji="0" lang="en-US" sz="3600" b="0" i="0" u="none" strike="noStrike" kern="1200" cap="none" spc="0" normalizeH="0" baseline="0" noProof="0" dirty="0" smtClean="0">
                <a:ln>
                  <a:noFill/>
                </a:ln>
                <a:solidFill>
                  <a:schemeClr val="tx1"/>
                </a:solidFill>
                <a:effectLst/>
                <a:uLnTx/>
                <a:uFill>
                  <a:solidFill/>
                </a:uFill>
                <a:latin typeface="+mn-lt"/>
                <a:ea typeface="Arial"/>
                <a:cs typeface="Arial"/>
                <a:sym typeface="Arial"/>
              </a:rPr>
              <a:t>Likewise, speech-reading is not considered adequate on its own, even though someone may say they use it.</a:t>
            </a:r>
          </a:p>
          <a:p>
            <a:pPr marL="426720" marR="0" lvl="0" indent="-426720" algn="l" defTabSz="1300480" rtl="0" eaLnBrk="1" fontAlgn="auto" latinLnBrk="0" hangingPunct="1">
              <a:lnSpc>
                <a:spcPct val="90000"/>
              </a:lnSpc>
              <a:spcBef>
                <a:spcPts val="700"/>
              </a:spcBef>
              <a:spcAft>
                <a:spcPts val="0"/>
              </a:spcAft>
              <a:buClr>
                <a:srgbClr val="000000"/>
              </a:buClr>
              <a:buSzTx/>
              <a:buFont typeface="Arial"/>
              <a:buChar char="•"/>
              <a:tabLst/>
              <a:defRPr sz="1800"/>
            </a:pPr>
            <a:r>
              <a:rPr kumimoji="0" lang="en-US" sz="3600" b="0" i="0" u="none" strike="noStrike" kern="1200" cap="none" spc="0" normalizeH="0" baseline="0" noProof="0" dirty="0" smtClean="0">
                <a:ln>
                  <a:noFill/>
                </a:ln>
                <a:solidFill>
                  <a:schemeClr val="tx1"/>
                </a:solidFill>
                <a:effectLst/>
                <a:uLnTx/>
                <a:uFill>
                  <a:solidFill/>
                </a:uFill>
                <a:latin typeface="+mn-lt"/>
                <a:ea typeface="Arial"/>
                <a:cs typeface="Arial"/>
                <a:sym typeface="Arial"/>
              </a:rPr>
              <a:t>Reasonable accommodations</a:t>
            </a:r>
            <a:r>
              <a:rPr kumimoji="0" lang="en-US" sz="3600" b="0" i="0" u="none" strike="noStrike" kern="1200" cap="none" spc="0" normalizeH="0" noProof="0" dirty="0" smtClean="0">
                <a:ln>
                  <a:noFill/>
                </a:ln>
                <a:solidFill>
                  <a:schemeClr val="tx1"/>
                </a:solidFill>
                <a:effectLst/>
                <a:uLnTx/>
                <a:uFill>
                  <a:solidFill/>
                </a:uFill>
                <a:latin typeface="+mn-lt"/>
                <a:ea typeface="Arial"/>
                <a:cs typeface="Arial"/>
                <a:sym typeface="Arial"/>
              </a:rPr>
              <a:t> and communication access are not a “one size fits all” situation. Everyone’s needs are different. </a:t>
            </a:r>
            <a:endParaRPr kumimoji="0" lang="en-US" sz="3600" b="0" i="0" u="none" strike="noStrike" kern="1200" cap="none" spc="0" normalizeH="0" baseline="0" noProof="0" dirty="0">
              <a:ln>
                <a:noFill/>
              </a:ln>
              <a:solidFill>
                <a:schemeClr val="tx1"/>
              </a:solidFill>
              <a:effectLst/>
              <a:uLnTx/>
              <a:uFill>
                <a:solidFill/>
              </a:uFill>
              <a:latin typeface="+mn-lt"/>
              <a:ea typeface="Arial"/>
              <a:cs typeface="Arial"/>
              <a:sym typeface="Arial"/>
            </a:endParaRPr>
          </a:p>
        </p:txBody>
      </p:sp>
      <p:sp>
        <p:nvSpPr>
          <p:cNvPr id="6" name="Rectangle 5"/>
          <p:cNvSpPr/>
          <p:nvPr/>
        </p:nvSpPr>
        <p:spPr>
          <a:xfrm>
            <a:off x="397564" y="331304"/>
            <a:ext cx="11370365" cy="769441"/>
          </a:xfrm>
          <a:prstGeom prst="rect">
            <a:avLst/>
          </a:prstGeom>
        </p:spPr>
        <p:txBody>
          <a:bodyPr wrap="square">
            <a:spAutoFit/>
          </a:bodyPr>
          <a:lstStyle/>
          <a:p>
            <a:pPr lvl="0" algn="ctr" defTabSz="1300480">
              <a:spcBef>
                <a:spcPct val="0"/>
              </a:spcBef>
              <a:buClrTx/>
              <a:defRPr sz="1800">
                <a:uFillTx/>
              </a:defRPr>
            </a:pPr>
            <a:r>
              <a:rPr lang="en-US" sz="4400" kern="1200" dirty="0" smtClean="0">
                <a:solidFill>
                  <a:schemeClr val="bg1"/>
                </a:solidFill>
                <a:uFill>
                  <a:solidFill/>
                </a:uFill>
                <a:latin typeface="+mj-lt"/>
              </a:rPr>
              <a:t>Communication Misconceptions</a:t>
            </a:r>
            <a:endParaRPr lang="en-US" sz="4400" kern="1200" dirty="0">
              <a:solidFill>
                <a:schemeClr val="bg1"/>
              </a:solidFill>
              <a:uFill>
                <a:solidFill/>
              </a:uFill>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we have concerns about access</a:t>
            </a:r>
            <a:endParaRPr lang="en-US" dirty="0"/>
          </a:p>
        </p:txBody>
      </p:sp>
      <p:sp>
        <p:nvSpPr>
          <p:cNvPr id="3" name="Content Placeholder 2"/>
          <p:cNvSpPr>
            <a:spLocks noGrp="1"/>
          </p:cNvSpPr>
          <p:nvPr>
            <p:ph idx="1"/>
          </p:nvPr>
        </p:nvSpPr>
        <p:spPr>
          <a:xfrm>
            <a:off x="609600" y="1550502"/>
            <a:ext cx="10972800" cy="4787699"/>
          </a:xfrm>
        </p:spPr>
        <p:txBody>
          <a:bodyPr>
            <a:normAutofit/>
          </a:bodyPr>
          <a:lstStyle/>
          <a:p>
            <a:pPr>
              <a:buNone/>
            </a:pPr>
            <a:r>
              <a:rPr lang="en-US" dirty="0" smtClean="0"/>
              <a:t>Current complaints include:</a:t>
            </a:r>
          </a:p>
          <a:p>
            <a:r>
              <a:rPr lang="en-US" dirty="0" smtClean="0"/>
              <a:t>Disconnecting Deaf callers who use interpreters at member enrollment centers</a:t>
            </a:r>
          </a:p>
          <a:p>
            <a:r>
              <a:rPr lang="en-US" dirty="0" smtClean="0"/>
              <a:t>A facility on a corrective action plan for using VRI with children</a:t>
            </a:r>
          </a:p>
          <a:p>
            <a:r>
              <a:rPr lang="en-US" dirty="0" smtClean="0"/>
              <a:t>A doctor who refused to see a child for follow up care because the parent did not bring an interpreter with her, at her expense</a:t>
            </a:r>
          </a:p>
          <a:p>
            <a:r>
              <a:rPr lang="en-US" dirty="0" smtClean="0"/>
              <a:t>A hospital who allowed the patient’s husband to interpret for her multiple times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What works</a:t>
            </a:r>
            <a:endParaRPr lang="en-US" sz="4000" dirty="0"/>
          </a:p>
        </p:txBody>
      </p:sp>
      <p:sp>
        <p:nvSpPr>
          <p:cNvPr id="3" name="Content Placeholder 2"/>
          <p:cNvSpPr>
            <a:spLocks noGrp="1"/>
          </p:cNvSpPr>
          <p:nvPr>
            <p:ph idx="1"/>
          </p:nvPr>
        </p:nvSpPr>
        <p:spPr/>
        <p:txBody>
          <a:bodyPr/>
          <a:lstStyle/>
          <a:p>
            <a:r>
              <a:rPr lang="en-US" dirty="0" smtClean="0"/>
              <a:t>Members know their needs and communication preferences. Please ask. Get to know us. </a:t>
            </a:r>
          </a:p>
          <a:p>
            <a:endParaRPr lang="en-US" dirty="0" smtClean="0"/>
          </a:p>
          <a:p>
            <a:r>
              <a:rPr lang="en-US" dirty="0" smtClean="0"/>
              <a:t>Members will always prefer a real person over an 800 number, email, or print</a:t>
            </a:r>
          </a:p>
          <a:p>
            <a:endParaRPr lang="en-US" dirty="0" smtClean="0"/>
          </a:p>
          <a:p>
            <a:r>
              <a:rPr lang="en-US" dirty="0" smtClean="0"/>
              <a:t>Interpreters and CART can take time to schedule and confirm. Request in advance, allow flexibility in scheduling and individual choice.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1209</TotalTime>
  <Words>886</Words>
  <Application>Microsoft Office PowerPoint</Application>
  <PresentationFormat>Custom</PresentationFormat>
  <Paragraphs>123</Paragraphs>
  <Slides>19</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Century Gothic</vt:lpstr>
      <vt:lpstr>MS PGothic</vt:lpstr>
      <vt:lpstr>Helvetica Light</vt:lpstr>
      <vt:lpstr>Tahoma</vt:lpstr>
      <vt:lpstr>Noto Sans Symbols</vt:lpstr>
      <vt:lpstr>Calibri</vt:lpstr>
      <vt:lpstr>Theme1</vt:lpstr>
      <vt:lpstr>Cultural Competency and  Communication Access </vt:lpstr>
      <vt:lpstr>Presentation Overview</vt:lpstr>
      <vt:lpstr>Slide 3</vt:lpstr>
      <vt:lpstr>Slide 4</vt:lpstr>
      <vt:lpstr>Cultural competency: Don't assume</vt:lpstr>
      <vt:lpstr>Cultural competency: Don't assume</vt:lpstr>
      <vt:lpstr>Slide 7</vt:lpstr>
      <vt:lpstr>Why we have concerns about access</vt:lpstr>
      <vt:lpstr>What works</vt:lpstr>
      <vt:lpstr>Why we have concerns about  Video Remote Interpreting (VRI)</vt:lpstr>
      <vt:lpstr>Statistics</vt:lpstr>
      <vt:lpstr>Best Practice Example:  Department of Transitional Assistance </vt:lpstr>
      <vt:lpstr>What Plans Can Do</vt:lpstr>
      <vt:lpstr>What Plans Can Do</vt:lpstr>
      <vt:lpstr>Slide 15</vt:lpstr>
      <vt:lpstr>What Plans Can Do</vt:lpstr>
      <vt:lpstr>Questions/Discussion</vt:lpstr>
      <vt:lpstr>Additional Resources</vt:lpstr>
      <vt:lpstr>How to reach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Competency and Communication Access</dc:title>
  <dc:creator>Aurora</dc:creator>
  <cp:lastModifiedBy>Aurora</cp:lastModifiedBy>
  <cp:revision>43</cp:revision>
  <dcterms:modified xsi:type="dcterms:W3CDTF">2018-04-05T23:56:55Z</dcterms:modified>
</cp:coreProperties>
</file>