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arlow" panose="00000500000000000000" pitchFamily="2" charset="0"/>
      <p:regular r:id="rId31"/>
      <p:bold r:id="rId32"/>
      <p:italic r:id="rId33"/>
      <p:boldItalic r:id="rId34"/>
    </p:embeddedFont>
    <p:embeddedFont>
      <p:font typeface="Barlow Condensed" panose="00000506000000000000" pitchFamily="2" charset="0"/>
      <p:regular r:id="rId35"/>
      <p:bold r:id="rId36"/>
      <p:italic r:id="rId37"/>
      <p:boldItalic r:id="rId38"/>
    </p:embeddedFont>
    <p:embeddedFont>
      <p:font typeface="Barlow Condensed ExtraBold" panose="00000906000000000000" pitchFamily="2" charset="0"/>
      <p:bold r:id="rId39"/>
      <p:boldItalic r:id="rId40"/>
    </p:embeddedFont>
    <p:embeddedFont>
      <p:font typeface="Barlow Condensed Medium" panose="00000606000000000000" pitchFamily="2" charset="0"/>
      <p:regular r:id="rId41"/>
      <p:bold r:id="rId42"/>
      <p:italic r:id="rId43"/>
      <p:boldItalic r:id="rId44"/>
    </p:embeddedFont>
    <p:embeddedFont>
      <p:font typeface="Barlow Condensed SemiBold" panose="00000706000000000000" pitchFamily="2" charset="0"/>
      <p:regular r:id="rId45"/>
      <p:bold r:id="rId46"/>
      <p:italic r:id="rId47"/>
      <p:boldItalic r:id="rId48"/>
    </p:embeddedFont>
    <p:embeddedFont>
      <p:font typeface="Barlow Medium" panose="020F0502020204030204" pitchFamily="2" charset="0"/>
      <p:regular r:id="rId49"/>
      <p:bold r:id="rId50"/>
      <p:italic r:id="rId51"/>
      <p:boldItalic r:id="rId52"/>
    </p:embeddedFont>
    <p:embeddedFont>
      <p:font typeface="Barlow Semi Condensed ExtraBold" panose="00000906000000000000" pitchFamily="2" charset="0"/>
      <p:bold r:id="rId53"/>
      <p:boldItalic r:id="rId54"/>
    </p:embeddedFont>
    <p:embeddedFont>
      <p:font typeface="Barlow SemiBold" panose="00000700000000000000" pitchFamily="2"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Roboto Medium"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99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2.fntdata"/><Relationship Id="rId47" Type="http://schemas.openxmlformats.org/officeDocument/2006/relationships/font" Target="fonts/font17.fntdata"/><Relationship Id="rId63" Type="http://schemas.openxmlformats.org/officeDocument/2006/relationships/font" Target="fonts/font3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font" Target="fonts/font36.fntdata"/><Relationship Id="rId5" Type="http://schemas.openxmlformats.org/officeDocument/2006/relationships/slide" Target="slides/slide4.xml"/><Relationship Id="rId61" Type="http://schemas.openxmlformats.org/officeDocument/2006/relationships/font" Target="fonts/font3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9.fntdata"/><Relationship Id="rId34" Type="http://schemas.openxmlformats.org/officeDocument/2006/relationships/font" Target="fonts/font4.fntdata"/><Relationship Id="rId50" Type="http://schemas.openxmlformats.org/officeDocument/2006/relationships/font" Target="fonts/font20.fntdata"/><Relationship Id="rId55"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ass.gov/orgs/ma-unaccompanied-homeless-youth-commissi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ass.gov/doc/2022-uhyc-research-to-action-briefs/downloa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ass.gov/youth"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ass.gov/you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d674803979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d674803979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d674803979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d674803979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91b4aeec7c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91b4aeec7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ada37762f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ada37762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ada37762f3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ada37762f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https://www.mass.gov/orgs/ma-unaccompanied-homeless-youth-commission</a:t>
            </a:r>
            <a:endParaRPr/>
          </a:p>
          <a:p>
            <a:pPr marL="0" lvl="0" indent="0" algn="l" rtl="0">
              <a:spcBef>
                <a:spcPts val="0"/>
              </a:spcBef>
              <a:spcAft>
                <a:spcPts val="0"/>
              </a:spcAft>
              <a:buNone/>
            </a:pPr>
            <a:r>
              <a:rPr lang="en" u="sng">
                <a:solidFill>
                  <a:schemeClr val="hlink"/>
                </a:solidFill>
                <a:hlinkClick r:id="rId4"/>
              </a:rPr>
              <a:t>https://www.mass.gov/doc/2022-uhyc-research-to-action-briefs/download</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b053fa04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b053fa04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da37762f3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ada37762f3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ada37762f3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ada37762f3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a:solidFill>
                  <a:srgbClr val="303C92"/>
                </a:solidFill>
                <a:latin typeface="Barlow Medium"/>
                <a:ea typeface="Barlow Medium"/>
                <a:cs typeface="Barlow Medium"/>
                <a:sym typeface="Barlow Medium"/>
              </a:rPr>
              <a:t>Youth feel unseen and want people to hear their stories and do something to help them.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b053fa049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www.mass.gov</a:t>
            </a:r>
            <a:r>
              <a:rPr lang="en"/>
              <a:t>/youthresources  </a:t>
            </a:r>
            <a:endParaRPr/>
          </a:p>
        </p:txBody>
      </p:sp>
      <p:sp>
        <p:nvSpPr>
          <p:cNvPr id="222" name="Google Shape;222;g3b053fa0499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b053fa0499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www.mass.gov</a:t>
            </a:r>
            <a:r>
              <a:rPr lang="en"/>
              <a:t>/youthresources  </a:t>
            </a:r>
            <a:endParaRPr/>
          </a:p>
        </p:txBody>
      </p:sp>
      <p:sp>
        <p:nvSpPr>
          <p:cNvPr id="230" name="Google Shape;230;g3b053fa0499_0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1d8703c9ad_0_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1d8703c9ad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d674803979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d674803979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b053fa049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b053fa049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d674803979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d67480397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Connecting YYA to Shelter &amp; Crisis Support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b053fa0499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b053fa049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services but not necessarily fixed shelter beds in every region. Some HYS providers can offer short term motel stays.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b053fa0499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b053fa049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web analytics.</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b053fa0499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b053fa0499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web analytics.</a:t>
            </a:r>
            <a:endParaRPr/>
          </a:p>
          <a:p>
            <a:pPr marL="0" lvl="0" indent="0" algn="l" rtl="0">
              <a:spcBef>
                <a:spcPts val="0"/>
              </a:spcBef>
              <a:spcAft>
                <a:spcPts val="0"/>
              </a:spcAft>
              <a:buNone/>
            </a:pPr>
            <a:r>
              <a:rPr lang="en"/>
              <a:t>Prompt: “What does this data confirm—or contradict—from your daily work?”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b053fa0499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b053fa049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services but not necessarily fixed shelter beds in every region. Some HYS providers can offer short term motel stays.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053fa0499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b053fa049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web analytics.</a:t>
            </a:r>
            <a:endParaRPr/>
          </a:p>
          <a:p>
            <a:pPr marL="0" lvl="0" indent="0" algn="l" rtl="0">
              <a:spcBef>
                <a:spcPts val="0"/>
              </a:spcBef>
              <a:spcAft>
                <a:spcPts val="0"/>
              </a:spcAft>
              <a:buNone/>
            </a:pPr>
            <a:r>
              <a:rPr lang="en"/>
              <a:t>Prompt: “What does this data confirm—or contradict—from your daily work?”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b053fa0499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b053fa049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1d8703c9ad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1d8703c9ad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d674803979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d67480397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1:05 Alice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d674803979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d674803979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674803979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d67480397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91b4aeec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91b4aeec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91b4aeec7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91b4aeec7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leave you with resources today on how to connect to these services!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91b4aeec7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91b4aeec7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d674803979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d674803979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Slide">
  <p:cSld name="TITLE_1">
    <p:bg>
      <p:bgPr>
        <a:solidFill>
          <a:srgbClr val="303C93"/>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2286000" y="421700"/>
            <a:ext cx="3701400" cy="15603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rgbClr val="FFE65F"/>
              </a:buClr>
              <a:buSzPts val="5000"/>
              <a:buFont typeface="Barlow Condensed SemiBold"/>
              <a:buNone/>
              <a:defRPr sz="5000">
                <a:solidFill>
                  <a:srgbClr val="FFE65F"/>
                </a:solidFill>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Clr>
                <a:srgbClr val="FFE65F"/>
              </a:buClr>
              <a:buSzPts val="5200"/>
              <a:buNone/>
              <a:defRPr sz="5200">
                <a:solidFill>
                  <a:srgbClr val="FFE65F"/>
                </a:solidFill>
              </a:defRPr>
            </a:lvl2pPr>
            <a:lvl3pPr lvl="2" algn="ctr">
              <a:lnSpc>
                <a:spcPct val="100000"/>
              </a:lnSpc>
              <a:spcBef>
                <a:spcPts val="0"/>
              </a:spcBef>
              <a:spcAft>
                <a:spcPts val="0"/>
              </a:spcAft>
              <a:buClr>
                <a:srgbClr val="FFE65F"/>
              </a:buClr>
              <a:buSzPts val="5200"/>
              <a:buNone/>
              <a:defRPr sz="5200">
                <a:solidFill>
                  <a:srgbClr val="FFE65F"/>
                </a:solidFill>
              </a:defRPr>
            </a:lvl3pPr>
            <a:lvl4pPr lvl="3" algn="ctr">
              <a:lnSpc>
                <a:spcPct val="100000"/>
              </a:lnSpc>
              <a:spcBef>
                <a:spcPts val="0"/>
              </a:spcBef>
              <a:spcAft>
                <a:spcPts val="0"/>
              </a:spcAft>
              <a:buClr>
                <a:srgbClr val="FFE65F"/>
              </a:buClr>
              <a:buSzPts val="5200"/>
              <a:buNone/>
              <a:defRPr sz="5200">
                <a:solidFill>
                  <a:srgbClr val="FFE65F"/>
                </a:solidFill>
              </a:defRPr>
            </a:lvl4pPr>
            <a:lvl5pPr lvl="4" algn="ctr">
              <a:lnSpc>
                <a:spcPct val="100000"/>
              </a:lnSpc>
              <a:spcBef>
                <a:spcPts val="0"/>
              </a:spcBef>
              <a:spcAft>
                <a:spcPts val="0"/>
              </a:spcAft>
              <a:buClr>
                <a:srgbClr val="FFE65F"/>
              </a:buClr>
              <a:buSzPts val="5200"/>
              <a:buNone/>
              <a:defRPr sz="5200">
                <a:solidFill>
                  <a:srgbClr val="FFE65F"/>
                </a:solidFill>
              </a:defRPr>
            </a:lvl5pPr>
            <a:lvl6pPr lvl="5" algn="ctr">
              <a:lnSpc>
                <a:spcPct val="100000"/>
              </a:lnSpc>
              <a:spcBef>
                <a:spcPts val="0"/>
              </a:spcBef>
              <a:spcAft>
                <a:spcPts val="0"/>
              </a:spcAft>
              <a:buClr>
                <a:srgbClr val="FFE65F"/>
              </a:buClr>
              <a:buSzPts val="5200"/>
              <a:buNone/>
              <a:defRPr sz="5200">
                <a:solidFill>
                  <a:srgbClr val="FFE65F"/>
                </a:solidFill>
              </a:defRPr>
            </a:lvl6pPr>
            <a:lvl7pPr lvl="6" algn="ctr">
              <a:lnSpc>
                <a:spcPct val="100000"/>
              </a:lnSpc>
              <a:spcBef>
                <a:spcPts val="0"/>
              </a:spcBef>
              <a:spcAft>
                <a:spcPts val="0"/>
              </a:spcAft>
              <a:buClr>
                <a:srgbClr val="FFE65F"/>
              </a:buClr>
              <a:buSzPts val="5200"/>
              <a:buNone/>
              <a:defRPr sz="5200">
                <a:solidFill>
                  <a:srgbClr val="FFE65F"/>
                </a:solidFill>
              </a:defRPr>
            </a:lvl7pPr>
            <a:lvl8pPr lvl="7" algn="ctr">
              <a:lnSpc>
                <a:spcPct val="100000"/>
              </a:lnSpc>
              <a:spcBef>
                <a:spcPts val="0"/>
              </a:spcBef>
              <a:spcAft>
                <a:spcPts val="0"/>
              </a:spcAft>
              <a:buClr>
                <a:srgbClr val="FFE65F"/>
              </a:buClr>
              <a:buSzPts val="5200"/>
              <a:buNone/>
              <a:defRPr sz="5200">
                <a:solidFill>
                  <a:srgbClr val="FFE65F"/>
                </a:solidFill>
              </a:defRPr>
            </a:lvl8pPr>
            <a:lvl9pPr lvl="8" algn="ctr">
              <a:lnSpc>
                <a:spcPct val="100000"/>
              </a:lnSpc>
              <a:spcBef>
                <a:spcPts val="0"/>
              </a:spcBef>
              <a:spcAft>
                <a:spcPts val="0"/>
              </a:spcAft>
              <a:buClr>
                <a:srgbClr val="FFE65F"/>
              </a:buClr>
              <a:buSzPts val="5200"/>
              <a:buNone/>
              <a:defRPr sz="5200">
                <a:solidFill>
                  <a:srgbClr val="FFE65F"/>
                </a:solidFill>
              </a:defRPr>
            </a:lvl9pPr>
          </a:lstStyle>
          <a:p>
            <a:endParaRPr/>
          </a:p>
        </p:txBody>
      </p:sp>
      <p:sp>
        <p:nvSpPr>
          <p:cNvPr id="52" name="Google Shape;52;p13"/>
          <p:cNvSpPr txBox="1">
            <a:spLocks noGrp="1"/>
          </p:cNvSpPr>
          <p:nvPr>
            <p:ph type="subTitle" idx="1"/>
          </p:nvPr>
        </p:nvSpPr>
        <p:spPr>
          <a:xfrm>
            <a:off x="2286000" y="202305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FE65F"/>
              </a:buClr>
              <a:buSzPts val="2200"/>
              <a:buFont typeface="Barlow Condensed"/>
              <a:buNone/>
              <a:defRPr sz="2200">
                <a:solidFill>
                  <a:srgbClr val="FFE65F"/>
                </a:solidFill>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sp>
        <p:nvSpPr>
          <p:cNvPr id="53" name="Google Shape;53;p13"/>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4" name="Google Shape;54;p13"/>
          <p:cNvCxnSpPr/>
          <p:nvPr/>
        </p:nvCxnSpPr>
        <p:spPr>
          <a:xfrm rot="5400000">
            <a:off x="750100" y="4830025"/>
            <a:ext cx="144300" cy="0"/>
          </a:xfrm>
          <a:prstGeom prst="straightConnector1">
            <a:avLst/>
          </a:prstGeom>
          <a:noFill/>
          <a:ln w="9525" cap="flat" cmpd="sng">
            <a:solidFill>
              <a:srgbClr val="303C93"/>
            </a:solidFill>
            <a:prstDash val="solid"/>
            <a:round/>
            <a:headEnd type="none" w="med" len="med"/>
            <a:tailEnd type="none" w="med" len="med"/>
          </a:ln>
        </p:spPr>
      </p:cxnSp>
      <p:sp>
        <p:nvSpPr>
          <p:cNvPr id="55" name="Google Shape;55;p13"/>
          <p:cNvSpPr txBox="1"/>
          <p:nvPr/>
        </p:nvSpPr>
        <p:spPr>
          <a:xfrm>
            <a:off x="1007250" y="4768525"/>
            <a:ext cx="18378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303C93"/>
                </a:solidFill>
                <a:latin typeface="Barlow SemiBold"/>
                <a:ea typeface="Barlow SemiBold"/>
                <a:cs typeface="Barlow SemiBold"/>
                <a:sym typeface="Barlow SemiBold"/>
              </a:rPr>
              <a:t>Enter presentation name 2023</a:t>
            </a:r>
            <a:endParaRPr sz="800">
              <a:solidFill>
                <a:srgbClr val="303C93"/>
              </a:solidFill>
              <a:latin typeface="Barlow SemiBold"/>
              <a:ea typeface="Barlow SemiBold"/>
              <a:cs typeface="Barlow SemiBold"/>
              <a:sym typeface="Barlow SemiBold"/>
            </a:endParaRPr>
          </a:p>
        </p:txBody>
      </p:sp>
      <p:sp>
        <p:nvSpPr>
          <p:cNvPr id="56" name="Google Shape;56;p13"/>
          <p:cNvSpPr/>
          <p:nvPr/>
        </p:nvSpPr>
        <p:spPr>
          <a:xfrm>
            <a:off x="-75" y="0"/>
            <a:ext cx="1868700" cy="5143500"/>
          </a:xfrm>
          <a:prstGeom prst="rect">
            <a:avLst/>
          </a:prstGeom>
          <a:solidFill>
            <a:srgbClr val="FFE65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 name="Google Shape;57;p13"/>
          <p:cNvPicPr preferRelativeResize="0"/>
          <p:nvPr/>
        </p:nvPicPr>
        <p:blipFill>
          <a:blip r:embed="rId2">
            <a:alphaModFix/>
          </a:blip>
          <a:stretch>
            <a:fillRect/>
          </a:stretch>
        </p:blipFill>
        <p:spPr>
          <a:xfrm>
            <a:off x="321950" y="350175"/>
            <a:ext cx="1224651" cy="2126751"/>
          </a:xfrm>
          <a:prstGeom prst="rect">
            <a:avLst/>
          </a:prstGeom>
          <a:noFill/>
          <a:ln>
            <a:noFill/>
          </a:ln>
        </p:spPr>
      </p:pic>
      <p:sp>
        <p:nvSpPr>
          <p:cNvPr id="58" name="Google Shape;58;p13"/>
          <p:cNvSpPr txBox="1">
            <a:spLocks noGrp="1"/>
          </p:cNvSpPr>
          <p:nvPr>
            <p:ph type="ctrTitle" idx="2"/>
          </p:nvPr>
        </p:nvSpPr>
        <p:spPr>
          <a:xfrm>
            <a:off x="2286000" y="4036300"/>
            <a:ext cx="1152900" cy="291300"/>
          </a:xfrm>
          <a:prstGeom prst="rect">
            <a:avLst/>
          </a:prstGeom>
        </p:spPr>
        <p:txBody>
          <a:bodyPr spcFirstLastPara="1" wrap="square" lIns="0" tIns="0" rIns="0" bIns="0" anchor="t" anchorCtr="0">
            <a:spAutoFit/>
          </a:bodyPr>
          <a:lstStyle>
            <a:lvl1pPr lvl="0" algn="l">
              <a:spcBef>
                <a:spcPts val="0"/>
              </a:spcBef>
              <a:spcAft>
                <a:spcPts val="0"/>
              </a:spcAft>
              <a:buNone/>
              <a:defRPr sz="1000" b="1">
                <a:solidFill>
                  <a:srgbClr val="FFE65F"/>
                </a:solidFill>
                <a:latin typeface="Roboto"/>
                <a:ea typeface="Roboto"/>
                <a:cs typeface="Roboto"/>
                <a:sym typeface="Roboto"/>
              </a:defRPr>
            </a:lvl1pPr>
            <a:lvl2pPr lvl="1" algn="l">
              <a:spcBef>
                <a:spcPts val="0"/>
              </a:spcBef>
              <a:spcAft>
                <a:spcPts val="0"/>
              </a:spcAft>
              <a:buNone/>
              <a:defRPr sz="1000">
                <a:solidFill>
                  <a:srgbClr val="FFE65F"/>
                </a:solidFill>
                <a:latin typeface="Roboto Medium"/>
                <a:ea typeface="Roboto Medium"/>
                <a:cs typeface="Roboto Medium"/>
                <a:sym typeface="Roboto Medium"/>
              </a:defRPr>
            </a:lvl2pPr>
            <a:lvl3pPr lvl="2" algn="l">
              <a:spcBef>
                <a:spcPts val="0"/>
              </a:spcBef>
              <a:spcAft>
                <a:spcPts val="0"/>
              </a:spcAft>
              <a:buNone/>
              <a:defRPr sz="1000">
                <a:solidFill>
                  <a:srgbClr val="FFE65F"/>
                </a:solidFill>
                <a:latin typeface="Roboto Medium"/>
                <a:ea typeface="Roboto Medium"/>
                <a:cs typeface="Roboto Medium"/>
                <a:sym typeface="Roboto Medium"/>
              </a:defRPr>
            </a:lvl3pPr>
            <a:lvl4pPr lvl="3" algn="l">
              <a:spcBef>
                <a:spcPts val="0"/>
              </a:spcBef>
              <a:spcAft>
                <a:spcPts val="0"/>
              </a:spcAft>
              <a:buNone/>
              <a:defRPr sz="1000">
                <a:solidFill>
                  <a:srgbClr val="FFE65F"/>
                </a:solidFill>
                <a:latin typeface="Roboto Medium"/>
                <a:ea typeface="Roboto Medium"/>
                <a:cs typeface="Roboto Medium"/>
                <a:sym typeface="Roboto Medium"/>
              </a:defRPr>
            </a:lvl4pPr>
            <a:lvl5pPr lvl="4" algn="l">
              <a:spcBef>
                <a:spcPts val="0"/>
              </a:spcBef>
              <a:spcAft>
                <a:spcPts val="0"/>
              </a:spcAft>
              <a:buNone/>
              <a:defRPr sz="1000">
                <a:solidFill>
                  <a:srgbClr val="FFE65F"/>
                </a:solidFill>
                <a:latin typeface="Roboto Medium"/>
                <a:ea typeface="Roboto Medium"/>
                <a:cs typeface="Roboto Medium"/>
                <a:sym typeface="Roboto Medium"/>
              </a:defRPr>
            </a:lvl5pPr>
            <a:lvl6pPr lvl="5" algn="l">
              <a:spcBef>
                <a:spcPts val="0"/>
              </a:spcBef>
              <a:spcAft>
                <a:spcPts val="0"/>
              </a:spcAft>
              <a:buNone/>
              <a:defRPr sz="1000">
                <a:solidFill>
                  <a:srgbClr val="FFE65F"/>
                </a:solidFill>
                <a:latin typeface="Roboto Medium"/>
                <a:ea typeface="Roboto Medium"/>
                <a:cs typeface="Roboto Medium"/>
                <a:sym typeface="Roboto Medium"/>
              </a:defRPr>
            </a:lvl6pPr>
            <a:lvl7pPr lvl="6" algn="l">
              <a:spcBef>
                <a:spcPts val="0"/>
              </a:spcBef>
              <a:spcAft>
                <a:spcPts val="0"/>
              </a:spcAft>
              <a:buNone/>
              <a:defRPr sz="1000">
                <a:solidFill>
                  <a:srgbClr val="FFE65F"/>
                </a:solidFill>
                <a:latin typeface="Roboto Medium"/>
                <a:ea typeface="Roboto Medium"/>
                <a:cs typeface="Roboto Medium"/>
                <a:sym typeface="Roboto Medium"/>
              </a:defRPr>
            </a:lvl7pPr>
            <a:lvl8pPr lvl="7" algn="l">
              <a:spcBef>
                <a:spcPts val="0"/>
              </a:spcBef>
              <a:spcAft>
                <a:spcPts val="0"/>
              </a:spcAft>
              <a:buNone/>
              <a:defRPr sz="1000">
                <a:solidFill>
                  <a:srgbClr val="FFE65F"/>
                </a:solidFill>
                <a:latin typeface="Roboto Medium"/>
                <a:ea typeface="Roboto Medium"/>
                <a:cs typeface="Roboto Medium"/>
                <a:sym typeface="Roboto Medium"/>
              </a:defRPr>
            </a:lvl8pPr>
            <a:lvl9pPr lvl="8" algn="l">
              <a:spcBef>
                <a:spcPts val="0"/>
              </a:spcBef>
              <a:spcAft>
                <a:spcPts val="0"/>
              </a:spcAft>
              <a:buNone/>
              <a:defRPr sz="1000">
                <a:solidFill>
                  <a:srgbClr val="FFE65F"/>
                </a:solidFill>
                <a:latin typeface="Roboto Medium"/>
                <a:ea typeface="Roboto Medium"/>
                <a:cs typeface="Roboto Medium"/>
                <a:sym typeface="Roboto Medium"/>
              </a:defRPr>
            </a:lvl9pPr>
          </a:lstStyle>
          <a:p>
            <a:endParaRPr/>
          </a:p>
        </p:txBody>
      </p:sp>
      <p:sp>
        <p:nvSpPr>
          <p:cNvPr id="59" name="Google Shape;59;p13"/>
          <p:cNvSpPr txBox="1">
            <a:spLocks noGrp="1"/>
          </p:cNvSpPr>
          <p:nvPr>
            <p:ph type="subTitle" idx="3"/>
          </p:nvPr>
        </p:nvSpPr>
        <p:spPr>
          <a:xfrm>
            <a:off x="2286000" y="4356300"/>
            <a:ext cx="1152900" cy="365100"/>
          </a:xfrm>
          <a:prstGeom prst="rect">
            <a:avLst/>
          </a:prstGeom>
        </p:spPr>
        <p:txBody>
          <a:bodyPr spcFirstLastPara="1" wrap="square" lIns="0" tIns="0" rIns="0" bIns="0" anchor="t" anchorCtr="0">
            <a:spAutoFit/>
          </a:bodyPr>
          <a:lstStyle>
            <a:lvl1pPr lvl="0" algn="l">
              <a:spcBef>
                <a:spcPts val="0"/>
              </a:spcBef>
              <a:spcAft>
                <a:spcPts val="0"/>
              </a:spcAft>
              <a:buSzPts val="1000"/>
              <a:buNone/>
              <a:defRPr sz="1000">
                <a:solidFill>
                  <a:srgbClr val="FFE65F"/>
                </a:solidFill>
              </a:defRPr>
            </a:lvl1pPr>
            <a:lvl2pPr lvl="1" algn="l">
              <a:spcBef>
                <a:spcPts val="0"/>
              </a:spcBef>
              <a:spcAft>
                <a:spcPts val="0"/>
              </a:spcAft>
              <a:buSzPts val="1000"/>
              <a:buNone/>
              <a:defRPr sz="1000">
                <a:solidFill>
                  <a:srgbClr val="FFE65F"/>
                </a:solidFill>
              </a:defRPr>
            </a:lvl2pPr>
            <a:lvl3pPr lvl="2" algn="l">
              <a:spcBef>
                <a:spcPts val="0"/>
              </a:spcBef>
              <a:spcAft>
                <a:spcPts val="0"/>
              </a:spcAft>
              <a:buSzPts val="1000"/>
              <a:buNone/>
              <a:defRPr sz="1000">
                <a:solidFill>
                  <a:srgbClr val="FFE65F"/>
                </a:solidFill>
              </a:defRPr>
            </a:lvl3pPr>
            <a:lvl4pPr lvl="3" algn="l">
              <a:spcBef>
                <a:spcPts val="0"/>
              </a:spcBef>
              <a:spcAft>
                <a:spcPts val="0"/>
              </a:spcAft>
              <a:buSzPts val="1000"/>
              <a:buNone/>
              <a:defRPr sz="1000">
                <a:solidFill>
                  <a:srgbClr val="FFE65F"/>
                </a:solidFill>
              </a:defRPr>
            </a:lvl4pPr>
            <a:lvl5pPr lvl="4" algn="l">
              <a:spcBef>
                <a:spcPts val="0"/>
              </a:spcBef>
              <a:spcAft>
                <a:spcPts val="0"/>
              </a:spcAft>
              <a:buSzPts val="1000"/>
              <a:buNone/>
              <a:defRPr sz="1000">
                <a:solidFill>
                  <a:srgbClr val="FFE65F"/>
                </a:solidFill>
              </a:defRPr>
            </a:lvl5pPr>
            <a:lvl6pPr lvl="5" algn="l">
              <a:spcBef>
                <a:spcPts val="0"/>
              </a:spcBef>
              <a:spcAft>
                <a:spcPts val="0"/>
              </a:spcAft>
              <a:buSzPts val="1000"/>
              <a:buNone/>
              <a:defRPr sz="1000">
                <a:solidFill>
                  <a:srgbClr val="FFE65F"/>
                </a:solidFill>
              </a:defRPr>
            </a:lvl6pPr>
            <a:lvl7pPr lvl="6" algn="l">
              <a:spcBef>
                <a:spcPts val="0"/>
              </a:spcBef>
              <a:spcAft>
                <a:spcPts val="0"/>
              </a:spcAft>
              <a:buSzPts val="1000"/>
              <a:buNone/>
              <a:defRPr sz="1000">
                <a:solidFill>
                  <a:srgbClr val="FFE65F"/>
                </a:solidFill>
              </a:defRPr>
            </a:lvl7pPr>
            <a:lvl8pPr lvl="7" algn="l">
              <a:spcBef>
                <a:spcPts val="0"/>
              </a:spcBef>
              <a:spcAft>
                <a:spcPts val="0"/>
              </a:spcAft>
              <a:buSzPts val="1000"/>
              <a:buNone/>
              <a:defRPr sz="1000">
                <a:solidFill>
                  <a:srgbClr val="FFE65F"/>
                </a:solidFill>
              </a:defRPr>
            </a:lvl8pPr>
            <a:lvl9pPr lvl="8" algn="l">
              <a:spcBef>
                <a:spcPts val="0"/>
              </a:spcBef>
              <a:spcAft>
                <a:spcPts val="0"/>
              </a:spcAft>
              <a:buSzPts val="1000"/>
              <a:buNone/>
              <a:defRPr sz="1000">
                <a:solidFill>
                  <a:srgbClr val="FFE65F"/>
                </a:solidFill>
              </a:defRPr>
            </a:lvl9pPr>
          </a:lstStyle>
          <a:p>
            <a:endParaRPr/>
          </a:p>
        </p:txBody>
      </p:sp>
      <p:pic>
        <p:nvPicPr>
          <p:cNvPr id="60" name="Google Shape;60;p13"/>
          <p:cNvPicPr preferRelativeResize="0"/>
          <p:nvPr/>
        </p:nvPicPr>
        <p:blipFill>
          <a:blip r:embed="rId3">
            <a:alphaModFix/>
          </a:blip>
          <a:stretch>
            <a:fillRect/>
          </a:stretch>
        </p:blipFill>
        <p:spPr>
          <a:xfrm>
            <a:off x="466875" y="3808623"/>
            <a:ext cx="914400" cy="912702"/>
          </a:xfrm>
          <a:prstGeom prst="rect">
            <a:avLst/>
          </a:prstGeom>
          <a:noFill/>
          <a:ln>
            <a:noFill/>
          </a:ln>
        </p:spPr>
      </p:pic>
    </p:spTree>
  </p:cSld>
  <p:clrMapOvr>
    <a:masterClrMapping/>
  </p:clrMapOvr>
  <p:extLst>
    <p:ext uri="{DCECCB84-F9BA-43D5-87BE-67443E8EF086}">
      <p15:sldGuideLst xmlns:p15="http://schemas.microsoft.com/office/powerpoint/2012/main">
        <p15:guide id="1" pos="1440">
          <p15:clr>
            <a:srgbClr val="E46962"/>
          </p15:clr>
        </p15:guide>
        <p15:guide id="2" orient="horz" pos="65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Divider–Orange">
  <p:cSld name="TITLE_1_1">
    <p:bg>
      <p:bgPr>
        <a:solidFill>
          <a:srgbClr val="FFC21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
        <p:nvSpPr>
          <p:cNvPr id="63" name="Google Shape;63;p14"/>
          <p:cNvSpPr txBox="1">
            <a:spLocks noGrp="1"/>
          </p:cNvSpPr>
          <p:nvPr>
            <p:ph type="ctrTitle"/>
          </p:nvPr>
        </p:nvSpPr>
        <p:spPr>
          <a:xfrm>
            <a:off x="454100" y="1955800"/>
            <a:ext cx="3185700" cy="1110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Barlow Condensed SemiBold"/>
              <a:buNone/>
              <a:defRPr sz="3600">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4" name="Google Shape;64;p14"/>
          <p:cNvSpPr txBox="1">
            <a:spLocks noGrp="1"/>
          </p:cNvSpPr>
          <p:nvPr>
            <p:ph type="subTitle" idx="1"/>
          </p:nvPr>
        </p:nvSpPr>
        <p:spPr>
          <a:xfrm>
            <a:off x="454100" y="306670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200"/>
              <a:buFont typeface="Barlow Condensed"/>
              <a:buNone/>
              <a:defRPr sz="2200">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pic>
        <p:nvPicPr>
          <p:cNvPr id="65" name="Google Shape;65;p14"/>
          <p:cNvPicPr preferRelativeResize="0"/>
          <p:nvPr/>
        </p:nvPicPr>
        <p:blipFill>
          <a:blip r:embed="rId2">
            <a:alphaModFix/>
          </a:blip>
          <a:stretch>
            <a:fillRect/>
          </a:stretch>
        </p:blipFill>
        <p:spPr>
          <a:xfrm>
            <a:off x="454100" y="454089"/>
            <a:ext cx="1035949" cy="1054385"/>
          </a:xfrm>
          <a:prstGeom prst="rect">
            <a:avLst/>
          </a:prstGeom>
          <a:noFill/>
          <a:ln>
            <a:noFill/>
          </a:ln>
        </p:spPr>
      </p:pic>
    </p:spTree>
  </p:cSld>
  <p:clrMapOvr>
    <a:masterClrMapping/>
  </p:clrMapOvr>
  <p:extLst>
    <p:ext uri="{DCECCB84-F9BA-43D5-87BE-67443E8EF086}">
      <p15:sldGuideLst xmlns:p15="http://schemas.microsoft.com/office/powerpoint/2012/main">
        <p15:guide id="1" pos="286">
          <p15:clr>
            <a:srgbClr val="E46962"/>
          </p15:clr>
        </p15:guide>
        <p15:guide id="2" orient="horz" pos="1296">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 Divider–Blue">
  <p:cSld name="TITLE_1_1_1_1">
    <p:bg>
      <p:bgPr>
        <a:solidFill>
          <a:srgbClr val="ABE1FA"/>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
        <p:nvSpPr>
          <p:cNvPr id="68" name="Google Shape;68;p15"/>
          <p:cNvSpPr txBox="1">
            <a:spLocks noGrp="1"/>
          </p:cNvSpPr>
          <p:nvPr>
            <p:ph type="ctrTitle"/>
          </p:nvPr>
        </p:nvSpPr>
        <p:spPr>
          <a:xfrm>
            <a:off x="454100" y="1955800"/>
            <a:ext cx="3185700" cy="1110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Barlow Condensed SemiBold"/>
              <a:buNone/>
              <a:defRPr sz="3600">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9" name="Google Shape;69;p15"/>
          <p:cNvSpPr txBox="1">
            <a:spLocks noGrp="1"/>
          </p:cNvSpPr>
          <p:nvPr>
            <p:ph type="subTitle" idx="1"/>
          </p:nvPr>
        </p:nvSpPr>
        <p:spPr>
          <a:xfrm>
            <a:off x="454100" y="306670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200"/>
              <a:buFont typeface="Barlow Condensed"/>
              <a:buNone/>
              <a:defRPr sz="2200">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pic>
        <p:nvPicPr>
          <p:cNvPr id="70" name="Google Shape;70;p15"/>
          <p:cNvPicPr preferRelativeResize="0"/>
          <p:nvPr/>
        </p:nvPicPr>
        <p:blipFill>
          <a:blip r:embed="rId2">
            <a:alphaModFix/>
          </a:blip>
          <a:stretch>
            <a:fillRect/>
          </a:stretch>
        </p:blipFill>
        <p:spPr>
          <a:xfrm>
            <a:off x="454100" y="454089"/>
            <a:ext cx="1035949" cy="1054385"/>
          </a:xfrm>
          <a:prstGeom prst="rect">
            <a:avLst/>
          </a:prstGeom>
          <a:noFill/>
          <a:ln>
            <a:noFill/>
          </a:ln>
        </p:spPr>
      </p:pic>
    </p:spTree>
  </p:cSld>
  <p:clrMapOvr>
    <a:masterClrMapping/>
  </p:clrMapOvr>
  <p:extLst>
    <p:ext uri="{DCECCB84-F9BA-43D5-87BE-67443E8EF086}">
      <p15:sldGuideLst xmlns:p15="http://schemas.microsoft.com/office/powerpoint/2012/main">
        <p15:guide id="1" pos="286">
          <p15:clr>
            <a:srgbClr val="E46962"/>
          </p15:clr>
        </p15:guide>
        <p15:guide id="2" orient="horz" pos="129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 Divider–Gold">
  <p:cSld name="TITLE_1_2">
    <p:bg>
      <p:bgPr>
        <a:solidFill>
          <a:srgbClr val="FFE65F"/>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
        <p:nvSpPr>
          <p:cNvPr id="73" name="Google Shape;73;p16"/>
          <p:cNvSpPr txBox="1">
            <a:spLocks noGrp="1"/>
          </p:cNvSpPr>
          <p:nvPr>
            <p:ph type="ctrTitle"/>
          </p:nvPr>
        </p:nvSpPr>
        <p:spPr>
          <a:xfrm>
            <a:off x="454100" y="1955800"/>
            <a:ext cx="3185700" cy="1110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Barlow Condensed SemiBold"/>
              <a:buNone/>
              <a:defRPr sz="3600">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4" name="Google Shape;74;p16"/>
          <p:cNvSpPr txBox="1">
            <a:spLocks noGrp="1"/>
          </p:cNvSpPr>
          <p:nvPr>
            <p:ph type="subTitle" idx="1"/>
          </p:nvPr>
        </p:nvSpPr>
        <p:spPr>
          <a:xfrm>
            <a:off x="454100" y="306670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200"/>
              <a:buFont typeface="Barlow Condensed"/>
              <a:buNone/>
              <a:defRPr sz="2200">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pic>
        <p:nvPicPr>
          <p:cNvPr id="75" name="Google Shape;75;p16"/>
          <p:cNvPicPr preferRelativeResize="0"/>
          <p:nvPr/>
        </p:nvPicPr>
        <p:blipFill>
          <a:blip r:embed="rId2">
            <a:alphaModFix/>
          </a:blip>
          <a:stretch>
            <a:fillRect/>
          </a:stretch>
        </p:blipFill>
        <p:spPr>
          <a:xfrm>
            <a:off x="454100" y="454089"/>
            <a:ext cx="1035949" cy="1054385"/>
          </a:xfrm>
          <a:prstGeom prst="rect">
            <a:avLst/>
          </a:prstGeom>
          <a:noFill/>
          <a:ln>
            <a:noFill/>
          </a:ln>
        </p:spPr>
      </p:pic>
    </p:spTree>
  </p:cSld>
  <p:clrMapOvr>
    <a:masterClrMapping/>
  </p:clrMapOvr>
  <p:extLst>
    <p:ext uri="{DCECCB84-F9BA-43D5-87BE-67443E8EF086}">
      <p15:sldGuideLst xmlns:p15="http://schemas.microsoft.com/office/powerpoint/2012/main">
        <p15:guide id="1" pos="286">
          <p15:clr>
            <a:srgbClr val="E46962"/>
          </p15:clr>
        </p15:guide>
        <p15:guide id="2" orient="horz" pos="1296">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 Divider–Green">
  <p:cSld name="TITLE_1_1_1_1_1">
    <p:bg>
      <p:bgPr>
        <a:solidFill>
          <a:srgbClr val="ADD581"/>
        </a:soli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454100" y="1955800"/>
            <a:ext cx="3185700" cy="1110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Barlow Condensed SemiBold"/>
              <a:buNone/>
              <a:defRPr sz="3600">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8" name="Google Shape;78;p17"/>
          <p:cNvSpPr txBox="1">
            <a:spLocks noGrp="1"/>
          </p:cNvSpPr>
          <p:nvPr>
            <p:ph type="subTitle" idx="1"/>
          </p:nvPr>
        </p:nvSpPr>
        <p:spPr>
          <a:xfrm>
            <a:off x="454100" y="306670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200"/>
              <a:buFont typeface="Barlow Condensed"/>
              <a:buNone/>
              <a:defRPr sz="2200">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pic>
        <p:nvPicPr>
          <p:cNvPr id="79" name="Google Shape;79;p17"/>
          <p:cNvPicPr preferRelativeResize="0"/>
          <p:nvPr/>
        </p:nvPicPr>
        <p:blipFill>
          <a:blip r:embed="rId2">
            <a:alphaModFix/>
          </a:blip>
          <a:stretch>
            <a:fillRect/>
          </a:stretch>
        </p:blipFill>
        <p:spPr>
          <a:xfrm>
            <a:off x="454100" y="454089"/>
            <a:ext cx="1035949" cy="1054385"/>
          </a:xfrm>
          <a:prstGeom prst="rect">
            <a:avLst/>
          </a:prstGeom>
          <a:noFill/>
          <a:ln>
            <a:noFill/>
          </a:ln>
        </p:spPr>
      </p:pic>
    </p:spTree>
  </p:cSld>
  <p:clrMapOvr>
    <a:masterClrMapping/>
  </p:clrMapOvr>
  <p:extLst>
    <p:ext uri="{DCECCB84-F9BA-43D5-87BE-67443E8EF086}">
      <p15:sldGuideLst xmlns:p15="http://schemas.microsoft.com/office/powerpoint/2012/main">
        <p15:guide id="1" pos="286">
          <p15:clr>
            <a:srgbClr val="E46962"/>
          </p15:clr>
        </p15:guide>
        <p15:guide id="2" orient="horz" pos="129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Purple">
  <p:cSld name="TITLE_AND_TWO_COLUMNS_1_1_1">
    <p:bg>
      <p:bgPr>
        <a:solidFill>
          <a:srgbClr val="303C93"/>
        </a:solidFill>
        <a:effectLst/>
      </p:bgPr>
    </p:bg>
    <p:spTree>
      <p:nvGrpSpPr>
        <p:cNvPr id="1" name="Shape 80"/>
        <p:cNvGrpSpPr/>
        <p:nvPr/>
      </p:nvGrpSpPr>
      <p:grpSpPr>
        <a:xfrm>
          <a:off x="0" y="0"/>
          <a:ext cx="0" cy="0"/>
          <a:chOff x="0" y="0"/>
          <a:chExt cx="0" cy="0"/>
        </a:xfrm>
      </p:grpSpPr>
      <p:sp>
        <p:nvSpPr>
          <p:cNvPr id="81" name="Google Shape;81;p18"/>
          <p:cNvSpPr/>
          <p:nvPr/>
        </p:nvSpPr>
        <p:spPr>
          <a:xfrm>
            <a:off x="-75" y="0"/>
            <a:ext cx="710700" cy="5143500"/>
          </a:xfrm>
          <a:prstGeom prst="rect">
            <a:avLst/>
          </a:prstGeom>
          <a:solidFill>
            <a:srgbClr val="E896C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8"/>
          <p:cNvSpPr txBox="1">
            <a:spLocks noGrp="1"/>
          </p:cNvSpPr>
          <p:nvPr>
            <p:ph type="title"/>
          </p:nvPr>
        </p:nvSpPr>
        <p:spPr>
          <a:xfrm>
            <a:off x="914400" y="375175"/>
            <a:ext cx="6409800" cy="357000"/>
          </a:xfrm>
          <a:prstGeom prst="rect">
            <a:avLst/>
          </a:prstGeom>
        </p:spPr>
        <p:txBody>
          <a:bodyPr spcFirstLastPara="1" wrap="square" lIns="91425" tIns="91425" rIns="91425" bIns="91425" anchor="t" anchorCtr="0">
            <a:normAutofit/>
          </a:bodyPr>
          <a:lstStyle>
            <a:lvl1pPr lvl="0">
              <a:spcBef>
                <a:spcPts val="0"/>
              </a:spcBef>
              <a:spcAft>
                <a:spcPts val="0"/>
              </a:spcAft>
              <a:buClr>
                <a:srgbClr val="E896C1"/>
              </a:buClr>
              <a:buSzPts val="2400"/>
              <a:buNone/>
              <a:defRPr sz="2400">
                <a:solidFill>
                  <a:srgbClr val="E896C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 name="Google Shape;83;p18"/>
          <p:cNvSpPr txBox="1">
            <a:spLocks noGrp="1"/>
          </p:cNvSpPr>
          <p:nvPr>
            <p:ph type="body" idx="1"/>
          </p:nvPr>
        </p:nvSpPr>
        <p:spPr>
          <a:xfrm>
            <a:off x="914400" y="1009800"/>
            <a:ext cx="5039400" cy="34164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1pPr>
            <a:lvl2pPr marL="914400" lvl="1"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2pPr>
            <a:lvl3pPr marL="1371600" lvl="2"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3pPr>
            <a:lvl4pPr marL="1828800" lvl="3"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4pPr>
            <a:lvl5pPr marL="2286000" lvl="4"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5pPr>
            <a:lvl6pPr marL="2743200" lvl="5"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6pPr>
            <a:lvl7pPr marL="3200400" lvl="6"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7pPr>
            <a:lvl8pPr marL="3657600" lvl="7"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8pPr>
            <a:lvl9pPr marL="4114800" lvl="8" indent="-381000">
              <a:spcBef>
                <a:spcPts val="0"/>
              </a:spcBef>
              <a:spcAft>
                <a:spcPts val="0"/>
              </a:spcAft>
              <a:buClr>
                <a:srgbClr val="E896C1"/>
              </a:buClr>
              <a:buSzPts val="2400"/>
              <a:buFont typeface="Barlow"/>
              <a:buChar char="■"/>
              <a:defRPr sz="2400">
                <a:solidFill>
                  <a:srgbClr val="E896C1"/>
                </a:solidFill>
                <a:latin typeface="Barlow"/>
                <a:ea typeface="Barlow"/>
                <a:cs typeface="Barlow"/>
                <a:sym typeface="Barlow"/>
              </a:defRPr>
            </a:lvl9pPr>
          </a:lstStyle>
          <a:p>
            <a:endParaRPr/>
          </a:p>
        </p:txBody>
      </p:sp>
      <p:sp>
        <p:nvSpPr>
          <p:cNvPr id="84" name="Google Shape;84;p18"/>
          <p:cNvSpPr txBox="1">
            <a:spLocks noGrp="1"/>
          </p:cNvSpPr>
          <p:nvPr>
            <p:ph type="sldNum" idx="12"/>
          </p:nvPr>
        </p:nvSpPr>
        <p:spPr>
          <a:xfrm>
            <a:off x="198978" y="4753075"/>
            <a:ext cx="312600" cy="153900"/>
          </a:xfrm>
          <a:prstGeom prst="rect">
            <a:avLst/>
          </a:prstGeom>
        </p:spPr>
        <p:txBody>
          <a:bodyPr spcFirstLastPara="1" wrap="square" lIns="91425" tIns="91425" rIns="91425" bIns="914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5" name="Google Shape;85;p18"/>
          <p:cNvPicPr preferRelativeResize="0"/>
          <p:nvPr/>
        </p:nvPicPr>
        <p:blipFill>
          <a:blip r:embed="rId2">
            <a:alphaModFix/>
          </a:blip>
          <a:stretch>
            <a:fillRect/>
          </a:stretch>
        </p:blipFill>
        <p:spPr>
          <a:xfrm>
            <a:off x="181650" y="302295"/>
            <a:ext cx="347451" cy="353630"/>
          </a:xfrm>
          <a:prstGeom prst="rect">
            <a:avLst/>
          </a:prstGeom>
          <a:noFill/>
          <a:ln>
            <a:noFill/>
          </a:ln>
        </p:spPr>
      </p:pic>
    </p:spTree>
  </p:cSld>
  <p:clrMapOvr>
    <a:masterClrMapping/>
  </p:clrMapOvr>
  <p:extLst>
    <p:ext uri="{DCECCB84-F9BA-43D5-87BE-67443E8EF086}">
      <p15:sldGuideLst xmlns:p15="http://schemas.microsoft.com/office/powerpoint/2012/main">
        <p15:guide id="1" pos="576">
          <p15:clr>
            <a:srgbClr val="E46962"/>
          </p15:clr>
        </p15:guide>
        <p15:guide id="2" orient="horz" pos="413">
          <p15:clr>
            <a:srgbClr val="E46962"/>
          </p15:clr>
        </p15:guide>
        <p15:guide id="3" orient="horz" pos="864">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9"/>
          <p:cNvSpPr>
            <a:spLocks noGrp="1"/>
          </p:cNvSpPr>
          <p:nvPr>
            <p:ph type="pic" idx="2"/>
          </p:nvPr>
        </p:nvSpPr>
        <p:spPr>
          <a:xfrm>
            <a:off x="3887391" y="740569"/>
            <a:ext cx="4629300" cy="3655200"/>
          </a:xfrm>
          <a:prstGeom prst="rect">
            <a:avLst/>
          </a:prstGeom>
          <a:noFill/>
          <a:ln>
            <a:noFill/>
          </a:ln>
        </p:spPr>
      </p:sp>
      <p:sp>
        <p:nvSpPr>
          <p:cNvPr id="89" name="Google Shape;89;p1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0" name="Google Shape;90;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1" name="Google Shape;91;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2" name="Google Shape;92;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 name="Google Shape;93;p19"/>
          <p:cNvSpPr/>
          <p:nvPr/>
        </p:nvSpPr>
        <p:spPr>
          <a:xfrm>
            <a:off x="0" y="5017715"/>
            <a:ext cx="9144000" cy="153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Slide 1 1">
  <p:cSld name="TITLE_1_1_1_2">
    <p:bg>
      <p:bgPr>
        <a:solidFill>
          <a:srgbClr val="303C93"/>
        </a:solidFill>
        <a:effectLst/>
      </p:bgPr>
    </p:bg>
    <p:spTree>
      <p:nvGrpSpPr>
        <p:cNvPr id="1" name="Shape 94"/>
        <p:cNvGrpSpPr/>
        <p:nvPr/>
      </p:nvGrpSpPr>
      <p:grpSpPr>
        <a:xfrm>
          <a:off x="0" y="0"/>
          <a:ext cx="0" cy="0"/>
          <a:chOff x="0" y="0"/>
          <a:chExt cx="0" cy="0"/>
        </a:xfrm>
      </p:grpSpPr>
      <p:sp>
        <p:nvSpPr>
          <p:cNvPr id="95" name="Google Shape;95;p20"/>
          <p:cNvSpPr txBox="1">
            <a:spLocks noGrp="1"/>
          </p:cNvSpPr>
          <p:nvPr>
            <p:ph type="ctrTitle"/>
          </p:nvPr>
        </p:nvSpPr>
        <p:spPr>
          <a:xfrm>
            <a:off x="2286000" y="421700"/>
            <a:ext cx="3701400" cy="15603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rgbClr val="FFE65F"/>
              </a:buClr>
              <a:buSzPts val="5000"/>
              <a:buFont typeface="Barlow Condensed SemiBold"/>
              <a:buNone/>
              <a:defRPr sz="5000">
                <a:solidFill>
                  <a:srgbClr val="FFE65F"/>
                </a:solidFill>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Clr>
                <a:srgbClr val="FFE65F"/>
              </a:buClr>
              <a:buSzPts val="5200"/>
              <a:buNone/>
              <a:defRPr sz="5200">
                <a:solidFill>
                  <a:srgbClr val="FFE65F"/>
                </a:solidFill>
              </a:defRPr>
            </a:lvl2pPr>
            <a:lvl3pPr lvl="2" algn="ctr">
              <a:lnSpc>
                <a:spcPct val="100000"/>
              </a:lnSpc>
              <a:spcBef>
                <a:spcPts val="0"/>
              </a:spcBef>
              <a:spcAft>
                <a:spcPts val="0"/>
              </a:spcAft>
              <a:buClr>
                <a:srgbClr val="FFE65F"/>
              </a:buClr>
              <a:buSzPts val="5200"/>
              <a:buNone/>
              <a:defRPr sz="5200">
                <a:solidFill>
                  <a:srgbClr val="FFE65F"/>
                </a:solidFill>
              </a:defRPr>
            </a:lvl3pPr>
            <a:lvl4pPr lvl="3" algn="ctr">
              <a:lnSpc>
                <a:spcPct val="100000"/>
              </a:lnSpc>
              <a:spcBef>
                <a:spcPts val="0"/>
              </a:spcBef>
              <a:spcAft>
                <a:spcPts val="0"/>
              </a:spcAft>
              <a:buClr>
                <a:srgbClr val="FFE65F"/>
              </a:buClr>
              <a:buSzPts val="5200"/>
              <a:buNone/>
              <a:defRPr sz="5200">
                <a:solidFill>
                  <a:srgbClr val="FFE65F"/>
                </a:solidFill>
              </a:defRPr>
            </a:lvl4pPr>
            <a:lvl5pPr lvl="4" algn="ctr">
              <a:lnSpc>
                <a:spcPct val="100000"/>
              </a:lnSpc>
              <a:spcBef>
                <a:spcPts val="0"/>
              </a:spcBef>
              <a:spcAft>
                <a:spcPts val="0"/>
              </a:spcAft>
              <a:buClr>
                <a:srgbClr val="FFE65F"/>
              </a:buClr>
              <a:buSzPts val="5200"/>
              <a:buNone/>
              <a:defRPr sz="5200">
                <a:solidFill>
                  <a:srgbClr val="FFE65F"/>
                </a:solidFill>
              </a:defRPr>
            </a:lvl5pPr>
            <a:lvl6pPr lvl="5" algn="ctr">
              <a:lnSpc>
                <a:spcPct val="100000"/>
              </a:lnSpc>
              <a:spcBef>
                <a:spcPts val="0"/>
              </a:spcBef>
              <a:spcAft>
                <a:spcPts val="0"/>
              </a:spcAft>
              <a:buClr>
                <a:srgbClr val="FFE65F"/>
              </a:buClr>
              <a:buSzPts val="5200"/>
              <a:buNone/>
              <a:defRPr sz="5200">
                <a:solidFill>
                  <a:srgbClr val="FFE65F"/>
                </a:solidFill>
              </a:defRPr>
            </a:lvl6pPr>
            <a:lvl7pPr lvl="6" algn="ctr">
              <a:lnSpc>
                <a:spcPct val="100000"/>
              </a:lnSpc>
              <a:spcBef>
                <a:spcPts val="0"/>
              </a:spcBef>
              <a:spcAft>
                <a:spcPts val="0"/>
              </a:spcAft>
              <a:buClr>
                <a:srgbClr val="FFE65F"/>
              </a:buClr>
              <a:buSzPts val="5200"/>
              <a:buNone/>
              <a:defRPr sz="5200">
                <a:solidFill>
                  <a:srgbClr val="FFE65F"/>
                </a:solidFill>
              </a:defRPr>
            </a:lvl7pPr>
            <a:lvl8pPr lvl="7" algn="ctr">
              <a:lnSpc>
                <a:spcPct val="100000"/>
              </a:lnSpc>
              <a:spcBef>
                <a:spcPts val="0"/>
              </a:spcBef>
              <a:spcAft>
                <a:spcPts val="0"/>
              </a:spcAft>
              <a:buClr>
                <a:srgbClr val="FFE65F"/>
              </a:buClr>
              <a:buSzPts val="5200"/>
              <a:buNone/>
              <a:defRPr sz="5200">
                <a:solidFill>
                  <a:srgbClr val="FFE65F"/>
                </a:solidFill>
              </a:defRPr>
            </a:lvl8pPr>
            <a:lvl9pPr lvl="8" algn="ctr">
              <a:lnSpc>
                <a:spcPct val="100000"/>
              </a:lnSpc>
              <a:spcBef>
                <a:spcPts val="0"/>
              </a:spcBef>
              <a:spcAft>
                <a:spcPts val="0"/>
              </a:spcAft>
              <a:buClr>
                <a:srgbClr val="FFE65F"/>
              </a:buClr>
              <a:buSzPts val="5200"/>
              <a:buNone/>
              <a:defRPr sz="5200">
                <a:solidFill>
                  <a:srgbClr val="FFE65F"/>
                </a:solidFill>
              </a:defRPr>
            </a:lvl9pPr>
          </a:lstStyle>
          <a:p>
            <a:endParaRPr/>
          </a:p>
        </p:txBody>
      </p:sp>
      <p:sp>
        <p:nvSpPr>
          <p:cNvPr id="96" name="Google Shape;96;p20"/>
          <p:cNvSpPr txBox="1">
            <a:spLocks noGrp="1"/>
          </p:cNvSpPr>
          <p:nvPr>
            <p:ph type="subTitle" idx="1"/>
          </p:nvPr>
        </p:nvSpPr>
        <p:spPr>
          <a:xfrm>
            <a:off x="2286000" y="2023050"/>
            <a:ext cx="2759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FE65F"/>
              </a:buClr>
              <a:buSzPts val="2200"/>
              <a:buFont typeface="Barlow Condensed"/>
              <a:buNone/>
              <a:defRPr sz="2200">
                <a:solidFill>
                  <a:srgbClr val="FFE65F"/>
                </a:solidFill>
                <a:latin typeface="Barlow Condensed"/>
                <a:ea typeface="Barlow Condensed"/>
                <a:cs typeface="Barlow Condensed"/>
                <a:sym typeface="Barlow Condensed"/>
              </a:defRPr>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sp>
        <p:nvSpPr>
          <p:cNvPr id="97" name="Google Shape;97;p20"/>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98" name="Google Shape;98;p20"/>
          <p:cNvCxnSpPr/>
          <p:nvPr/>
        </p:nvCxnSpPr>
        <p:spPr>
          <a:xfrm rot="5400000">
            <a:off x="750100" y="4830025"/>
            <a:ext cx="144300" cy="0"/>
          </a:xfrm>
          <a:prstGeom prst="straightConnector1">
            <a:avLst/>
          </a:prstGeom>
          <a:noFill/>
          <a:ln w="9525" cap="flat" cmpd="sng">
            <a:solidFill>
              <a:srgbClr val="303C93"/>
            </a:solidFill>
            <a:prstDash val="solid"/>
            <a:round/>
            <a:headEnd type="none" w="med" len="med"/>
            <a:tailEnd type="none" w="med" len="med"/>
          </a:ln>
        </p:spPr>
      </p:cxnSp>
      <p:sp>
        <p:nvSpPr>
          <p:cNvPr id="99" name="Google Shape;99;p20"/>
          <p:cNvSpPr txBox="1"/>
          <p:nvPr/>
        </p:nvSpPr>
        <p:spPr>
          <a:xfrm>
            <a:off x="1007250" y="4768525"/>
            <a:ext cx="18378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303C93"/>
                </a:solidFill>
                <a:latin typeface="Barlow SemiBold"/>
                <a:ea typeface="Barlow SemiBold"/>
                <a:cs typeface="Barlow SemiBold"/>
                <a:sym typeface="Barlow SemiBold"/>
              </a:rPr>
              <a:t>Enter presentation name 2023</a:t>
            </a:r>
            <a:endParaRPr sz="800">
              <a:solidFill>
                <a:srgbClr val="303C93"/>
              </a:solidFill>
              <a:latin typeface="Barlow SemiBold"/>
              <a:ea typeface="Barlow SemiBold"/>
              <a:cs typeface="Barlow SemiBold"/>
              <a:sym typeface="Barlow SemiBold"/>
            </a:endParaRPr>
          </a:p>
        </p:txBody>
      </p:sp>
      <p:sp>
        <p:nvSpPr>
          <p:cNvPr id="100" name="Google Shape;100;p20"/>
          <p:cNvSpPr/>
          <p:nvPr/>
        </p:nvSpPr>
        <p:spPr>
          <a:xfrm>
            <a:off x="-75" y="0"/>
            <a:ext cx="1868700" cy="5143500"/>
          </a:xfrm>
          <a:prstGeom prst="rect">
            <a:avLst/>
          </a:prstGeom>
          <a:solidFill>
            <a:srgbClr val="FFE65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1" name="Google Shape;101;p20"/>
          <p:cNvPicPr preferRelativeResize="0"/>
          <p:nvPr/>
        </p:nvPicPr>
        <p:blipFill>
          <a:blip r:embed="rId2">
            <a:alphaModFix/>
          </a:blip>
          <a:stretch>
            <a:fillRect/>
          </a:stretch>
        </p:blipFill>
        <p:spPr>
          <a:xfrm>
            <a:off x="321950" y="350175"/>
            <a:ext cx="1224651" cy="2126751"/>
          </a:xfrm>
          <a:prstGeom prst="rect">
            <a:avLst/>
          </a:prstGeom>
          <a:noFill/>
          <a:ln>
            <a:noFill/>
          </a:ln>
        </p:spPr>
      </p:pic>
      <p:sp>
        <p:nvSpPr>
          <p:cNvPr id="102" name="Google Shape;102;p20"/>
          <p:cNvSpPr txBox="1">
            <a:spLocks noGrp="1"/>
          </p:cNvSpPr>
          <p:nvPr>
            <p:ph type="ctrTitle" idx="2"/>
          </p:nvPr>
        </p:nvSpPr>
        <p:spPr>
          <a:xfrm>
            <a:off x="2286000" y="4036300"/>
            <a:ext cx="1152900" cy="291300"/>
          </a:xfrm>
          <a:prstGeom prst="rect">
            <a:avLst/>
          </a:prstGeom>
        </p:spPr>
        <p:txBody>
          <a:bodyPr spcFirstLastPara="1" wrap="square" lIns="0" tIns="0" rIns="0" bIns="0" anchor="t" anchorCtr="0">
            <a:spAutoFit/>
          </a:bodyPr>
          <a:lstStyle>
            <a:lvl1pPr lvl="0" algn="l">
              <a:spcBef>
                <a:spcPts val="0"/>
              </a:spcBef>
              <a:spcAft>
                <a:spcPts val="0"/>
              </a:spcAft>
              <a:buNone/>
              <a:defRPr sz="1000" b="1">
                <a:solidFill>
                  <a:srgbClr val="FFE65F"/>
                </a:solidFill>
                <a:latin typeface="Roboto"/>
                <a:ea typeface="Roboto"/>
                <a:cs typeface="Roboto"/>
                <a:sym typeface="Roboto"/>
              </a:defRPr>
            </a:lvl1pPr>
            <a:lvl2pPr lvl="1" algn="l">
              <a:spcBef>
                <a:spcPts val="0"/>
              </a:spcBef>
              <a:spcAft>
                <a:spcPts val="0"/>
              </a:spcAft>
              <a:buNone/>
              <a:defRPr sz="1000">
                <a:solidFill>
                  <a:srgbClr val="FFE65F"/>
                </a:solidFill>
                <a:latin typeface="Roboto Medium"/>
                <a:ea typeface="Roboto Medium"/>
                <a:cs typeface="Roboto Medium"/>
                <a:sym typeface="Roboto Medium"/>
              </a:defRPr>
            </a:lvl2pPr>
            <a:lvl3pPr lvl="2" algn="l">
              <a:spcBef>
                <a:spcPts val="0"/>
              </a:spcBef>
              <a:spcAft>
                <a:spcPts val="0"/>
              </a:spcAft>
              <a:buNone/>
              <a:defRPr sz="1000">
                <a:solidFill>
                  <a:srgbClr val="FFE65F"/>
                </a:solidFill>
                <a:latin typeface="Roboto Medium"/>
                <a:ea typeface="Roboto Medium"/>
                <a:cs typeface="Roboto Medium"/>
                <a:sym typeface="Roboto Medium"/>
              </a:defRPr>
            </a:lvl3pPr>
            <a:lvl4pPr lvl="3" algn="l">
              <a:spcBef>
                <a:spcPts val="0"/>
              </a:spcBef>
              <a:spcAft>
                <a:spcPts val="0"/>
              </a:spcAft>
              <a:buNone/>
              <a:defRPr sz="1000">
                <a:solidFill>
                  <a:srgbClr val="FFE65F"/>
                </a:solidFill>
                <a:latin typeface="Roboto Medium"/>
                <a:ea typeface="Roboto Medium"/>
                <a:cs typeface="Roboto Medium"/>
                <a:sym typeface="Roboto Medium"/>
              </a:defRPr>
            </a:lvl4pPr>
            <a:lvl5pPr lvl="4" algn="l">
              <a:spcBef>
                <a:spcPts val="0"/>
              </a:spcBef>
              <a:spcAft>
                <a:spcPts val="0"/>
              </a:spcAft>
              <a:buNone/>
              <a:defRPr sz="1000">
                <a:solidFill>
                  <a:srgbClr val="FFE65F"/>
                </a:solidFill>
                <a:latin typeface="Roboto Medium"/>
                <a:ea typeface="Roboto Medium"/>
                <a:cs typeface="Roboto Medium"/>
                <a:sym typeface="Roboto Medium"/>
              </a:defRPr>
            </a:lvl5pPr>
            <a:lvl6pPr lvl="5" algn="l">
              <a:spcBef>
                <a:spcPts val="0"/>
              </a:spcBef>
              <a:spcAft>
                <a:spcPts val="0"/>
              </a:spcAft>
              <a:buNone/>
              <a:defRPr sz="1000">
                <a:solidFill>
                  <a:srgbClr val="FFE65F"/>
                </a:solidFill>
                <a:latin typeface="Roboto Medium"/>
                <a:ea typeface="Roboto Medium"/>
                <a:cs typeface="Roboto Medium"/>
                <a:sym typeface="Roboto Medium"/>
              </a:defRPr>
            </a:lvl6pPr>
            <a:lvl7pPr lvl="6" algn="l">
              <a:spcBef>
                <a:spcPts val="0"/>
              </a:spcBef>
              <a:spcAft>
                <a:spcPts val="0"/>
              </a:spcAft>
              <a:buNone/>
              <a:defRPr sz="1000">
                <a:solidFill>
                  <a:srgbClr val="FFE65F"/>
                </a:solidFill>
                <a:latin typeface="Roboto Medium"/>
                <a:ea typeface="Roboto Medium"/>
                <a:cs typeface="Roboto Medium"/>
                <a:sym typeface="Roboto Medium"/>
              </a:defRPr>
            </a:lvl7pPr>
            <a:lvl8pPr lvl="7" algn="l">
              <a:spcBef>
                <a:spcPts val="0"/>
              </a:spcBef>
              <a:spcAft>
                <a:spcPts val="0"/>
              </a:spcAft>
              <a:buNone/>
              <a:defRPr sz="1000">
                <a:solidFill>
                  <a:srgbClr val="FFE65F"/>
                </a:solidFill>
                <a:latin typeface="Roboto Medium"/>
                <a:ea typeface="Roboto Medium"/>
                <a:cs typeface="Roboto Medium"/>
                <a:sym typeface="Roboto Medium"/>
              </a:defRPr>
            </a:lvl8pPr>
            <a:lvl9pPr lvl="8" algn="l">
              <a:spcBef>
                <a:spcPts val="0"/>
              </a:spcBef>
              <a:spcAft>
                <a:spcPts val="0"/>
              </a:spcAft>
              <a:buNone/>
              <a:defRPr sz="1000">
                <a:solidFill>
                  <a:srgbClr val="FFE65F"/>
                </a:solidFill>
                <a:latin typeface="Roboto Medium"/>
                <a:ea typeface="Roboto Medium"/>
                <a:cs typeface="Roboto Medium"/>
                <a:sym typeface="Roboto Medium"/>
              </a:defRPr>
            </a:lvl9pPr>
          </a:lstStyle>
          <a:p>
            <a:endParaRPr/>
          </a:p>
        </p:txBody>
      </p:sp>
      <p:sp>
        <p:nvSpPr>
          <p:cNvPr id="103" name="Google Shape;103;p20"/>
          <p:cNvSpPr txBox="1">
            <a:spLocks noGrp="1"/>
          </p:cNvSpPr>
          <p:nvPr>
            <p:ph type="subTitle" idx="3"/>
          </p:nvPr>
        </p:nvSpPr>
        <p:spPr>
          <a:xfrm>
            <a:off x="2286000" y="4356300"/>
            <a:ext cx="1152900" cy="365100"/>
          </a:xfrm>
          <a:prstGeom prst="rect">
            <a:avLst/>
          </a:prstGeom>
        </p:spPr>
        <p:txBody>
          <a:bodyPr spcFirstLastPara="1" wrap="square" lIns="0" tIns="0" rIns="0" bIns="0" anchor="t" anchorCtr="0">
            <a:spAutoFit/>
          </a:bodyPr>
          <a:lstStyle>
            <a:lvl1pPr lvl="0" algn="l">
              <a:spcBef>
                <a:spcPts val="0"/>
              </a:spcBef>
              <a:spcAft>
                <a:spcPts val="0"/>
              </a:spcAft>
              <a:buSzPts val="1000"/>
              <a:buNone/>
              <a:defRPr sz="1000">
                <a:solidFill>
                  <a:srgbClr val="FFE65F"/>
                </a:solidFill>
              </a:defRPr>
            </a:lvl1pPr>
            <a:lvl2pPr lvl="1" algn="l">
              <a:spcBef>
                <a:spcPts val="0"/>
              </a:spcBef>
              <a:spcAft>
                <a:spcPts val="0"/>
              </a:spcAft>
              <a:buSzPts val="1000"/>
              <a:buNone/>
              <a:defRPr sz="1000">
                <a:solidFill>
                  <a:srgbClr val="FFE65F"/>
                </a:solidFill>
              </a:defRPr>
            </a:lvl2pPr>
            <a:lvl3pPr lvl="2" algn="l">
              <a:spcBef>
                <a:spcPts val="0"/>
              </a:spcBef>
              <a:spcAft>
                <a:spcPts val="0"/>
              </a:spcAft>
              <a:buSzPts val="1000"/>
              <a:buNone/>
              <a:defRPr sz="1000">
                <a:solidFill>
                  <a:srgbClr val="FFE65F"/>
                </a:solidFill>
              </a:defRPr>
            </a:lvl3pPr>
            <a:lvl4pPr lvl="3" algn="l">
              <a:spcBef>
                <a:spcPts val="0"/>
              </a:spcBef>
              <a:spcAft>
                <a:spcPts val="0"/>
              </a:spcAft>
              <a:buSzPts val="1000"/>
              <a:buNone/>
              <a:defRPr sz="1000">
                <a:solidFill>
                  <a:srgbClr val="FFE65F"/>
                </a:solidFill>
              </a:defRPr>
            </a:lvl4pPr>
            <a:lvl5pPr lvl="4" algn="l">
              <a:spcBef>
                <a:spcPts val="0"/>
              </a:spcBef>
              <a:spcAft>
                <a:spcPts val="0"/>
              </a:spcAft>
              <a:buSzPts val="1000"/>
              <a:buNone/>
              <a:defRPr sz="1000">
                <a:solidFill>
                  <a:srgbClr val="FFE65F"/>
                </a:solidFill>
              </a:defRPr>
            </a:lvl5pPr>
            <a:lvl6pPr lvl="5" algn="l">
              <a:spcBef>
                <a:spcPts val="0"/>
              </a:spcBef>
              <a:spcAft>
                <a:spcPts val="0"/>
              </a:spcAft>
              <a:buSzPts val="1000"/>
              <a:buNone/>
              <a:defRPr sz="1000">
                <a:solidFill>
                  <a:srgbClr val="FFE65F"/>
                </a:solidFill>
              </a:defRPr>
            </a:lvl6pPr>
            <a:lvl7pPr lvl="6" algn="l">
              <a:spcBef>
                <a:spcPts val="0"/>
              </a:spcBef>
              <a:spcAft>
                <a:spcPts val="0"/>
              </a:spcAft>
              <a:buSzPts val="1000"/>
              <a:buNone/>
              <a:defRPr sz="1000">
                <a:solidFill>
                  <a:srgbClr val="FFE65F"/>
                </a:solidFill>
              </a:defRPr>
            </a:lvl7pPr>
            <a:lvl8pPr lvl="7" algn="l">
              <a:spcBef>
                <a:spcPts val="0"/>
              </a:spcBef>
              <a:spcAft>
                <a:spcPts val="0"/>
              </a:spcAft>
              <a:buSzPts val="1000"/>
              <a:buNone/>
              <a:defRPr sz="1000">
                <a:solidFill>
                  <a:srgbClr val="FFE65F"/>
                </a:solidFill>
              </a:defRPr>
            </a:lvl8pPr>
            <a:lvl9pPr lvl="8" algn="l">
              <a:spcBef>
                <a:spcPts val="0"/>
              </a:spcBef>
              <a:spcAft>
                <a:spcPts val="0"/>
              </a:spcAft>
              <a:buSzPts val="1000"/>
              <a:buNone/>
              <a:defRPr sz="1000">
                <a:solidFill>
                  <a:srgbClr val="FFE65F"/>
                </a:solidFill>
              </a:defRPr>
            </a:lvl9pPr>
          </a:lstStyle>
          <a:p>
            <a:endParaRPr/>
          </a:p>
        </p:txBody>
      </p:sp>
      <p:pic>
        <p:nvPicPr>
          <p:cNvPr id="104" name="Google Shape;104;p20"/>
          <p:cNvPicPr preferRelativeResize="0"/>
          <p:nvPr/>
        </p:nvPicPr>
        <p:blipFill>
          <a:blip r:embed="rId3">
            <a:alphaModFix/>
          </a:blip>
          <a:stretch>
            <a:fillRect/>
          </a:stretch>
        </p:blipFill>
        <p:spPr>
          <a:xfrm>
            <a:off x="466875" y="3808623"/>
            <a:ext cx="914400" cy="912702"/>
          </a:xfrm>
          <a:prstGeom prst="rect">
            <a:avLst/>
          </a:prstGeom>
          <a:noFill/>
          <a:ln>
            <a:noFill/>
          </a:ln>
        </p:spPr>
      </p:pic>
    </p:spTree>
  </p:cSld>
  <p:clrMapOvr>
    <a:masterClrMapping/>
  </p:clrMapOvr>
  <p:extLst>
    <p:ext uri="{DCECCB84-F9BA-43D5-87BE-67443E8EF086}">
      <p15:sldGuideLst xmlns:p15="http://schemas.microsoft.com/office/powerpoint/2012/main">
        <p15:guide id="1" pos="1440">
          <p15:clr>
            <a:srgbClr val="E46962"/>
          </p15:clr>
        </p15:guide>
        <p15:guide id="2" orient="horz" pos="652">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mass.gov/info-details/shelter-crisis-housing-support-for-18-24-"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p:nvPr/>
        </p:nvSpPr>
        <p:spPr>
          <a:xfrm>
            <a:off x="1862500" y="-30600"/>
            <a:ext cx="6820200" cy="5143500"/>
          </a:xfrm>
          <a:prstGeom prst="rect">
            <a:avLst/>
          </a:prstGeom>
          <a:gradFill>
            <a:gsLst>
              <a:gs pos="0">
                <a:srgbClr val="303C93"/>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21"/>
          <p:cNvSpPr txBox="1">
            <a:spLocks noGrp="1"/>
          </p:cNvSpPr>
          <p:nvPr>
            <p:ph type="ctrTitle"/>
          </p:nvPr>
        </p:nvSpPr>
        <p:spPr>
          <a:xfrm>
            <a:off x="2154400" y="1072550"/>
            <a:ext cx="6671400" cy="754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900"/>
              <a:t>December 2025 Meeting </a:t>
            </a:r>
            <a:endParaRPr sz="4900">
              <a:solidFill>
                <a:srgbClr val="FFE65F"/>
              </a:solidFill>
              <a:latin typeface="Barlow Condensed SemiBold"/>
              <a:ea typeface="Barlow Condensed SemiBold"/>
              <a:cs typeface="Barlow Condensed SemiBold"/>
              <a:sym typeface="Barlow Condensed SemiBold"/>
            </a:endParaRPr>
          </a:p>
        </p:txBody>
      </p:sp>
      <p:sp>
        <p:nvSpPr>
          <p:cNvPr id="111" name="Google Shape;111;p21"/>
          <p:cNvSpPr txBox="1">
            <a:spLocks noGrp="1"/>
          </p:cNvSpPr>
          <p:nvPr>
            <p:ph type="ctrTitle" idx="2"/>
          </p:nvPr>
        </p:nvSpPr>
        <p:spPr>
          <a:xfrm>
            <a:off x="2154400" y="2393500"/>
            <a:ext cx="2565300" cy="277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800"/>
              <a:t>Alice Colegrove</a:t>
            </a:r>
            <a:endParaRPr sz="1800"/>
          </a:p>
        </p:txBody>
      </p:sp>
      <p:sp>
        <p:nvSpPr>
          <p:cNvPr id="112" name="Google Shape;112;p21"/>
          <p:cNvSpPr txBox="1">
            <a:spLocks noGrp="1"/>
          </p:cNvSpPr>
          <p:nvPr>
            <p:ph type="subTitle" idx="3"/>
          </p:nvPr>
        </p:nvSpPr>
        <p:spPr>
          <a:xfrm>
            <a:off x="2154400" y="2769725"/>
            <a:ext cx="4217100" cy="529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600"/>
              <a:t>Director, Homeless Youth Services</a:t>
            </a:r>
            <a:endParaRPr sz="1600"/>
          </a:p>
          <a:p>
            <a:pPr marL="0" lvl="0" indent="0" algn="l" rtl="0">
              <a:spcBef>
                <a:spcPts val="0"/>
              </a:spcBef>
              <a:spcAft>
                <a:spcPts val="1200"/>
              </a:spcAft>
              <a:buNone/>
            </a:pPr>
            <a:r>
              <a:rPr lang="en" sz="1600"/>
              <a:t>Chair, UHYC on behalf of Secretary Walsh</a:t>
            </a:r>
            <a:endParaRPr sz="1600"/>
          </a:p>
        </p:txBody>
      </p:sp>
      <p:sp>
        <p:nvSpPr>
          <p:cNvPr id="113" name="Google Shape;113;p21"/>
          <p:cNvSpPr txBox="1">
            <a:spLocks noGrp="1"/>
          </p:cNvSpPr>
          <p:nvPr>
            <p:ph type="ctrTitle" idx="2"/>
          </p:nvPr>
        </p:nvSpPr>
        <p:spPr>
          <a:xfrm>
            <a:off x="2154400" y="3603525"/>
            <a:ext cx="3940800" cy="277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800"/>
              <a:t>Ayala Livny &amp; Thaliana Paulino</a:t>
            </a:r>
            <a:endParaRPr sz="1800"/>
          </a:p>
        </p:txBody>
      </p:sp>
      <p:sp>
        <p:nvSpPr>
          <p:cNvPr id="114" name="Google Shape;114;p21"/>
          <p:cNvSpPr txBox="1">
            <a:spLocks noGrp="1"/>
          </p:cNvSpPr>
          <p:nvPr>
            <p:ph type="subTitle" idx="3"/>
          </p:nvPr>
        </p:nvSpPr>
        <p:spPr>
          <a:xfrm>
            <a:off x="2154400" y="3979750"/>
            <a:ext cx="4217100" cy="529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600"/>
              <a:t>Senior Consultants</a:t>
            </a:r>
            <a:endParaRPr sz="1600"/>
          </a:p>
          <a:p>
            <a:pPr marL="0" lvl="0" indent="0" algn="l" rtl="0">
              <a:spcBef>
                <a:spcPts val="0"/>
              </a:spcBef>
              <a:spcAft>
                <a:spcPts val="0"/>
              </a:spcAft>
              <a:buNone/>
            </a:pPr>
            <a:r>
              <a:rPr lang="en" sz="1600"/>
              <a:t>Homeless Youth Services &amp; UHYC</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p:cNvPicPr preferRelativeResize="0"/>
          <p:nvPr/>
        </p:nvPicPr>
        <p:blipFill rotWithShape="1">
          <a:blip r:embed="rId3">
            <a:alphaModFix amt="54000"/>
          </a:blip>
          <a:srcRect l="-6940"/>
          <a:stretch/>
        </p:blipFill>
        <p:spPr>
          <a:xfrm>
            <a:off x="696175" y="0"/>
            <a:ext cx="8447825" cy="5143501"/>
          </a:xfrm>
          <a:prstGeom prst="rect">
            <a:avLst/>
          </a:prstGeom>
          <a:noFill/>
          <a:ln>
            <a:noFill/>
          </a:ln>
        </p:spPr>
      </p:pic>
      <p:sp>
        <p:nvSpPr>
          <p:cNvPr id="171" name="Google Shape;171;p30"/>
          <p:cNvSpPr txBox="1">
            <a:spLocks noGrp="1"/>
          </p:cNvSpPr>
          <p:nvPr>
            <p:ph type="sldNum" idx="12"/>
          </p:nvPr>
        </p:nvSpPr>
        <p:spPr>
          <a:xfrm>
            <a:off x="198978" y="4753075"/>
            <a:ext cx="312600" cy="153900"/>
          </a:xfrm>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10</a:t>
            </a:fld>
            <a:endParaRPr/>
          </a:p>
        </p:txBody>
      </p:sp>
      <p:sp>
        <p:nvSpPr>
          <p:cNvPr id="172" name="Google Shape;172;p30"/>
          <p:cNvSpPr txBox="1">
            <a:spLocks noGrp="1"/>
          </p:cNvSpPr>
          <p:nvPr>
            <p:ph type="body" idx="1"/>
          </p:nvPr>
        </p:nvSpPr>
        <p:spPr>
          <a:xfrm>
            <a:off x="1108000" y="431250"/>
            <a:ext cx="75600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4800" b="1">
                <a:solidFill>
                  <a:schemeClr val="lt1"/>
                </a:solidFill>
                <a:latin typeface="Barlow Condensed"/>
                <a:ea typeface="Barlow Condensed"/>
                <a:cs typeface="Barlow Condensed"/>
                <a:sym typeface="Barlow Condensed"/>
              </a:rPr>
              <a:t>Ultimate Goal:</a:t>
            </a:r>
            <a:endParaRPr sz="4800" b="1">
              <a:solidFill>
                <a:schemeClr val="lt1"/>
              </a:solidFill>
              <a:latin typeface="Barlow Condensed"/>
              <a:ea typeface="Barlow Condensed"/>
              <a:cs typeface="Barlow Condensed"/>
              <a:sym typeface="Barlow Condensed"/>
            </a:endParaRPr>
          </a:p>
          <a:p>
            <a:pPr marL="0" lvl="0" indent="0" algn="ctr" rtl="0">
              <a:lnSpc>
                <a:spcPct val="100000"/>
              </a:lnSpc>
              <a:spcBef>
                <a:spcPts val="0"/>
              </a:spcBef>
              <a:spcAft>
                <a:spcPts val="0"/>
              </a:spcAft>
              <a:buClr>
                <a:schemeClr val="dk1"/>
              </a:buClr>
              <a:buSzPts val="1100"/>
              <a:buFont typeface="Arial"/>
              <a:buNone/>
            </a:pPr>
            <a:r>
              <a:rPr lang="en" sz="6400" b="1">
                <a:solidFill>
                  <a:schemeClr val="accent4"/>
                </a:solidFill>
                <a:latin typeface="Barlow Condensed"/>
                <a:ea typeface="Barlow Condensed"/>
                <a:cs typeface="Barlow Condensed"/>
                <a:sym typeface="Barlow Condensed"/>
              </a:rPr>
              <a:t>Youth Housing Stability!</a:t>
            </a:r>
            <a:endParaRPr sz="7800">
              <a:solidFill>
                <a:schemeClr val="accent4"/>
              </a:solidFill>
              <a:latin typeface="Barlow Condensed ExtraBold"/>
              <a:ea typeface="Barlow Condensed ExtraBold"/>
              <a:cs typeface="Barlow Condensed ExtraBold"/>
              <a:sym typeface="Barlow Condensed ExtraBold"/>
            </a:endParaRPr>
          </a:p>
          <a:p>
            <a:pPr marL="0" lvl="0" indent="0" algn="l" rtl="0">
              <a:lnSpc>
                <a:spcPct val="100000"/>
              </a:lnSpc>
              <a:spcBef>
                <a:spcPts val="0"/>
              </a:spcBef>
              <a:spcAft>
                <a:spcPts val="0"/>
              </a:spcAft>
              <a:buClr>
                <a:schemeClr val="dk1"/>
              </a:buClr>
              <a:buSzPts val="1100"/>
              <a:buFont typeface="Arial"/>
              <a:buNone/>
            </a:pPr>
            <a:endParaRPr sz="3600">
              <a:solidFill>
                <a:srgbClr val="303C93"/>
              </a:solidFill>
              <a:latin typeface="Barlow Condensed SemiBold"/>
              <a:ea typeface="Barlow Condensed SemiBold"/>
              <a:cs typeface="Barlow Condensed SemiBold"/>
              <a:sym typeface="Barlow Condensed SemiBold"/>
            </a:endParaRPr>
          </a:p>
          <a:p>
            <a:pPr marL="0" lvl="0" indent="0" algn="l" rtl="0">
              <a:spcBef>
                <a:spcPts val="0"/>
              </a:spcBef>
              <a:spcAft>
                <a:spcPts val="1200"/>
              </a:spcAft>
              <a:buNone/>
            </a:pPr>
            <a:endParaRPr sz="3000"/>
          </a:p>
        </p:txBody>
      </p:sp>
      <p:cxnSp>
        <p:nvCxnSpPr>
          <p:cNvPr id="173" name="Google Shape;173;p30"/>
          <p:cNvCxnSpPr/>
          <p:nvPr/>
        </p:nvCxnSpPr>
        <p:spPr>
          <a:xfrm>
            <a:off x="290600" y="4611200"/>
            <a:ext cx="144300" cy="0"/>
          </a:xfrm>
          <a:prstGeom prst="straightConnector1">
            <a:avLst/>
          </a:prstGeom>
          <a:noFill/>
          <a:ln w="9525" cap="flat" cmpd="sng">
            <a:solidFill>
              <a:srgbClr val="303C93"/>
            </a:solidFill>
            <a:prstDash val="solid"/>
            <a:round/>
            <a:headEnd type="none" w="med" len="med"/>
            <a:tailEnd type="none" w="med" len="med"/>
          </a:ln>
        </p:spPr>
      </p:cxnSp>
      <p:sp>
        <p:nvSpPr>
          <p:cNvPr id="174" name="Google Shape;174;p30"/>
          <p:cNvSpPr txBox="1"/>
          <p:nvPr/>
        </p:nvSpPr>
        <p:spPr>
          <a:xfrm rot="-5400000">
            <a:off x="-844450" y="3095700"/>
            <a:ext cx="2476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solidFill>
                  <a:srgbClr val="303C93"/>
                </a:solidFill>
                <a:latin typeface="Roboto Medium"/>
                <a:ea typeface="Roboto Medium"/>
                <a:cs typeface="Roboto Medium"/>
                <a:sym typeface="Roboto Medium"/>
              </a:rPr>
              <a:t>UHYC January 2024  Meeting</a:t>
            </a:r>
            <a:endParaRPr sz="800">
              <a:solidFill>
                <a:srgbClr val="303C93"/>
              </a:solidFill>
              <a:latin typeface="Roboto Medium"/>
              <a:ea typeface="Roboto Medium"/>
              <a:cs typeface="Roboto Medium"/>
              <a:sym typeface="Roboto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ctrTitle"/>
          </p:nvPr>
        </p:nvSpPr>
        <p:spPr>
          <a:xfrm>
            <a:off x="1828675" y="836200"/>
            <a:ext cx="3185700" cy="7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03C93"/>
                </a:solidFill>
              </a:rPr>
              <a:t>Announcements!</a:t>
            </a:r>
            <a:endParaRPr>
              <a:solidFill>
                <a:srgbClr val="303C93"/>
              </a:solidFill>
            </a:endParaRPr>
          </a:p>
        </p:txBody>
      </p:sp>
      <p:pic>
        <p:nvPicPr>
          <p:cNvPr id="180" name="Google Shape;180;p31"/>
          <p:cNvPicPr preferRelativeResize="0"/>
          <p:nvPr/>
        </p:nvPicPr>
        <p:blipFill rotWithShape="1">
          <a:blip r:embed="rId3">
            <a:alphaModFix/>
          </a:blip>
          <a:srcRect l="22869" t="16183" r="14422" b="16773"/>
          <a:stretch/>
        </p:blipFill>
        <p:spPr>
          <a:xfrm rot="1118719">
            <a:off x="4763315" y="1335295"/>
            <a:ext cx="2398497" cy="2564261"/>
          </a:xfrm>
          <a:prstGeom prst="rect">
            <a:avLst/>
          </a:prstGeom>
          <a:noFill/>
          <a:ln>
            <a:noFill/>
          </a:ln>
        </p:spPr>
      </p:pic>
      <p:pic>
        <p:nvPicPr>
          <p:cNvPr id="181" name="Google Shape;181;p31"/>
          <p:cNvPicPr preferRelativeResize="0"/>
          <p:nvPr/>
        </p:nvPicPr>
        <p:blipFill rotWithShape="1">
          <a:blip r:embed="rId4">
            <a:alphaModFix/>
          </a:blip>
          <a:srcRect l="15780" t="18962" r="-15780" b="22581"/>
          <a:stretch/>
        </p:blipFill>
        <p:spPr>
          <a:xfrm>
            <a:off x="1797551" y="1541250"/>
            <a:ext cx="4809477" cy="3255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D581"/>
        </a:solidFill>
        <a:effectLst/>
      </p:bgPr>
    </p:bg>
    <p:spTree>
      <p:nvGrpSpPr>
        <p:cNvPr id="1" name="Shape 185"/>
        <p:cNvGrpSpPr/>
        <p:nvPr/>
      </p:nvGrpSpPr>
      <p:grpSpPr>
        <a:xfrm>
          <a:off x="0" y="0"/>
          <a:ext cx="0" cy="0"/>
          <a:chOff x="0" y="0"/>
          <a:chExt cx="0" cy="0"/>
        </a:xfrm>
      </p:grpSpPr>
      <p:pic>
        <p:nvPicPr>
          <p:cNvPr id="186" name="Google Shape;186;p32" title="Copilot_20250609_180730.png"/>
          <p:cNvPicPr preferRelativeResize="0"/>
          <p:nvPr/>
        </p:nvPicPr>
        <p:blipFill rotWithShape="1">
          <a:blip r:embed="rId3">
            <a:alphaModFix/>
          </a:blip>
          <a:srcRect l="1166" t="16135" b="32593"/>
          <a:stretch/>
        </p:blipFill>
        <p:spPr>
          <a:xfrm>
            <a:off x="1204688" y="1516300"/>
            <a:ext cx="7199974" cy="3627200"/>
          </a:xfrm>
          <a:prstGeom prst="rect">
            <a:avLst/>
          </a:prstGeom>
          <a:noFill/>
          <a:ln>
            <a:noFill/>
          </a:ln>
        </p:spPr>
      </p:pic>
      <p:sp>
        <p:nvSpPr>
          <p:cNvPr id="187" name="Google Shape;187;p32"/>
          <p:cNvSpPr txBox="1">
            <a:spLocks noGrp="1"/>
          </p:cNvSpPr>
          <p:nvPr>
            <p:ph type="subTitle" idx="1"/>
          </p:nvPr>
        </p:nvSpPr>
        <p:spPr>
          <a:xfrm>
            <a:off x="1350025" y="1804175"/>
            <a:ext cx="1919100" cy="861900"/>
          </a:xfrm>
          <a:prstGeom prst="rect">
            <a:avLst/>
          </a:prstGeom>
        </p:spPr>
        <p:txBody>
          <a:bodyPr spcFirstLastPara="1" wrap="square" lIns="91425" tIns="91425" rIns="91425" bIns="91425" anchor="t" anchorCtr="0">
            <a:normAutofit fontScale="70000" lnSpcReduction="10000"/>
          </a:bodyPr>
          <a:lstStyle/>
          <a:p>
            <a:pPr marL="0" lvl="0" indent="0" algn="ctr" rtl="0">
              <a:spcBef>
                <a:spcPts val="0"/>
              </a:spcBef>
              <a:spcAft>
                <a:spcPts val="0"/>
              </a:spcAft>
              <a:buNone/>
            </a:pPr>
            <a:r>
              <a:rPr lang="en" sz="3300" u="sng">
                <a:solidFill>
                  <a:schemeClr val="dk1"/>
                </a:solidFill>
              </a:rPr>
              <a:t>Minors: 12/17/25</a:t>
            </a:r>
            <a:endParaRPr sz="3300" u="sng">
              <a:solidFill>
                <a:schemeClr val="dk1"/>
              </a:solidFill>
            </a:endParaRPr>
          </a:p>
          <a:p>
            <a:pPr marL="0" lvl="0" indent="0" algn="ctr" rtl="0">
              <a:spcBef>
                <a:spcPts val="0"/>
              </a:spcBef>
              <a:spcAft>
                <a:spcPts val="0"/>
              </a:spcAft>
              <a:buNone/>
            </a:pPr>
            <a:r>
              <a:rPr lang="en" sz="3300">
                <a:solidFill>
                  <a:schemeClr val="dk1"/>
                </a:solidFill>
              </a:rPr>
              <a:t>3rd Wed 11-noon</a:t>
            </a:r>
            <a:endParaRPr sz="3300">
              <a:solidFill>
                <a:schemeClr val="dk1"/>
              </a:solidFill>
            </a:endParaRPr>
          </a:p>
        </p:txBody>
      </p:sp>
      <p:sp>
        <p:nvSpPr>
          <p:cNvPr id="188" name="Google Shape;188;p32"/>
          <p:cNvSpPr txBox="1">
            <a:spLocks noGrp="1"/>
          </p:cNvSpPr>
          <p:nvPr>
            <p:ph type="subTitle" idx="1"/>
          </p:nvPr>
        </p:nvSpPr>
        <p:spPr>
          <a:xfrm>
            <a:off x="6370825" y="1804175"/>
            <a:ext cx="18075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u="sng">
                <a:solidFill>
                  <a:schemeClr val="dk1"/>
                </a:solidFill>
              </a:rPr>
              <a:t>ESN:  1/13/26</a:t>
            </a:r>
            <a:endParaRPr sz="2300" u="sng">
              <a:solidFill>
                <a:schemeClr val="dk1"/>
              </a:solidFill>
            </a:endParaRPr>
          </a:p>
        </p:txBody>
      </p:sp>
      <p:sp>
        <p:nvSpPr>
          <p:cNvPr id="189" name="Google Shape;189;p32"/>
          <p:cNvSpPr txBox="1">
            <a:spLocks noGrp="1"/>
          </p:cNvSpPr>
          <p:nvPr>
            <p:ph type="subTitle" idx="1"/>
          </p:nvPr>
        </p:nvSpPr>
        <p:spPr>
          <a:xfrm>
            <a:off x="3437125" y="1862975"/>
            <a:ext cx="2933700" cy="744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88"/>
              <a:buNone/>
            </a:pPr>
            <a:r>
              <a:rPr lang="en" sz="2300" u="sng">
                <a:solidFill>
                  <a:schemeClr val="dk1"/>
                </a:solidFill>
              </a:rPr>
              <a:t>Parents Under 25: 12/10/25</a:t>
            </a:r>
            <a:endParaRPr sz="2300" u="sng">
              <a:solidFill>
                <a:schemeClr val="dk1"/>
              </a:solidFill>
            </a:endParaRPr>
          </a:p>
          <a:p>
            <a:pPr marL="0" lvl="0" indent="0" algn="ctr" rtl="0">
              <a:lnSpc>
                <a:spcPct val="80000"/>
              </a:lnSpc>
              <a:spcBef>
                <a:spcPts val="0"/>
              </a:spcBef>
              <a:spcAft>
                <a:spcPts val="0"/>
              </a:spcAft>
              <a:buSzPts val="688"/>
              <a:buNone/>
            </a:pPr>
            <a:r>
              <a:rPr lang="en" sz="2300">
                <a:solidFill>
                  <a:schemeClr val="dk1"/>
                </a:solidFill>
              </a:rPr>
              <a:t>2nd Wed 4-5pm</a:t>
            </a:r>
            <a:endParaRPr sz="2300">
              <a:solidFill>
                <a:schemeClr val="dk1"/>
              </a:solidFill>
            </a:endParaRPr>
          </a:p>
        </p:txBody>
      </p:sp>
      <p:sp>
        <p:nvSpPr>
          <p:cNvPr id="190" name="Google Shape;190;p32"/>
          <p:cNvSpPr txBox="1">
            <a:spLocks noGrp="1"/>
          </p:cNvSpPr>
          <p:nvPr>
            <p:ph type="ctrTitle"/>
          </p:nvPr>
        </p:nvSpPr>
        <p:spPr>
          <a:xfrm>
            <a:off x="1528100" y="595075"/>
            <a:ext cx="7163400" cy="73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100"/>
              <a:t>UHYC Workgroups </a:t>
            </a:r>
            <a:endParaRPr sz="5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211"/>
        </a:solidFill>
        <a:effectLst/>
      </p:bgPr>
    </p:bg>
    <p:spTree>
      <p:nvGrpSpPr>
        <p:cNvPr id="1" name="Shape 194"/>
        <p:cNvGrpSpPr/>
        <p:nvPr/>
      </p:nvGrpSpPr>
      <p:grpSpPr>
        <a:xfrm>
          <a:off x="0" y="0"/>
          <a:ext cx="0" cy="0"/>
          <a:chOff x="0" y="0"/>
          <a:chExt cx="0" cy="0"/>
        </a:xfrm>
      </p:grpSpPr>
      <p:pic>
        <p:nvPicPr>
          <p:cNvPr id="195" name="Google Shape;195;p33"/>
          <p:cNvPicPr preferRelativeResize="0"/>
          <p:nvPr/>
        </p:nvPicPr>
        <p:blipFill>
          <a:blip r:embed="rId3">
            <a:alphaModFix/>
          </a:blip>
          <a:stretch>
            <a:fillRect/>
          </a:stretch>
        </p:blipFill>
        <p:spPr>
          <a:xfrm rot="-921408">
            <a:off x="382933" y="1490741"/>
            <a:ext cx="2426959" cy="2379118"/>
          </a:xfrm>
          <a:prstGeom prst="rect">
            <a:avLst/>
          </a:prstGeom>
          <a:noFill/>
          <a:ln>
            <a:noFill/>
          </a:ln>
        </p:spPr>
      </p:pic>
      <p:sp>
        <p:nvSpPr>
          <p:cNvPr id="196" name="Google Shape;196;p33"/>
          <p:cNvSpPr txBox="1"/>
          <p:nvPr/>
        </p:nvSpPr>
        <p:spPr>
          <a:xfrm>
            <a:off x="990600" y="190600"/>
            <a:ext cx="7162800" cy="85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a:solidFill>
                  <a:schemeClr val="dk1"/>
                </a:solidFill>
                <a:latin typeface="Barlow Semi Condensed ExtraBold"/>
                <a:ea typeface="Barlow Semi Condensed ExtraBold"/>
                <a:cs typeface="Barlow Semi Condensed ExtraBold"/>
                <a:sym typeface="Barlow Semi Condensed ExtraBold"/>
              </a:rPr>
              <a:t>Research To Action 2024</a:t>
            </a:r>
            <a:endParaRPr sz="4200">
              <a:solidFill>
                <a:schemeClr val="dk1"/>
              </a:solidFill>
              <a:latin typeface="Barlow Semi Condensed ExtraBold"/>
              <a:ea typeface="Barlow Semi Condensed ExtraBold"/>
              <a:cs typeface="Barlow Semi Condensed ExtraBold"/>
              <a:sym typeface="Barlow Semi Condensed ExtraBold"/>
            </a:endParaRPr>
          </a:p>
        </p:txBody>
      </p:sp>
      <p:pic>
        <p:nvPicPr>
          <p:cNvPr id="197" name="Google Shape;197;p33" title="YH_Mass-Gov_2560x1280_Couch (1).png"/>
          <p:cNvPicPr preferRelativeResize="0"/>
          <p:nvPr/>
        </p:nvPicPr>
        <p:blipFill rotWithShape="1">
          <a:blip r:embed="rId4">
            <a:alphaModFix/>
          </a:blip>
          <a:srcRect l="40134"/>
          <a:stretch/>
        </p:blipFill>
        <p:spPr>
          <a:xfrm>
            <a:off x="2532699" y="1260150"/>
            <a:ext cx="3543025" cy="2959076"/>
          </a:xfrm>
          <a:prstGeom prst="rect">
            <a:avLst/>
          </a:prstGeom>
          <a:noFill/>
          <a:ln>
            <a:noFill/>
          </a:ln>
        </p:spPr>
      </p:pic>
      <p:pic>
        <p:nvPicPr>
          <p:cNvPr id="198" name="Google Shape;198;p33"/>
          <p:cNvPicPr preferRelativeResize="0"/>
          <p:nvPr/>
        </p:nvPicPr>
        <p:blipFill>
          <a:blip r:embed="rId5">
            <a:alphaModFix/>
          </a:blip>
          <a:stretch>
            <a:fillRect/>
          </a:stretch>
        </p:blipFill>
        <p:spPr>
          <a:xfrm>
            <a:off x="5767376" y="1260150"/>
            <a:ext cx="3376625" cy="2617685"/>
          </a:xfrm>
          <a:prstGeom prst="rect">
            <a:avLst/>
          </a:prstGeom>
          <a:noFill/>
          <a:ln>
            <a:noFill/>
          </a:ln>
        </p:spPr>
      </p:pic>
      <p:sp>
        <p:nvSpPr>
          <p:cNvPr id="199" name="Google Shape;199;p33"/>
          <p:cNvSpPr txBox="1"/>
          <p:nvPr/>
        </p:nvSpPr>
        <p:spPr>
          <a:xfrm>
            <a:off x="1796350" y="1734550"/>
            <a:ext cx="524400" cy="212100"/>
          </a:xfrm>
          <a:prstGeom prst="rect">
            <a:avLst/>
          </a:prstGeom>
          <a:solidFill>
            <a:srgbClr val="45818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latin typeface="Barlow Condensed"/>
                <a:ea typeface="Barlow Condensed"/>
                <a:cs typeface="Barlow Condensed"/>
                <a:sym typeface="Barlow Condensed"/>
              </a:rPr>
              <a:t>2024</a:t>
            </a:r>
            <a:endParaRPr sz="1200" b="1">
              <a:solidFill>
                <a:schemeClr val="lt1"/>
              </a:solidFill>
              <a:latin typeface="Barlow Condensed"/>
              <a:ea typeface="Barlow Condensed"/>
              <a:cs typeface="Barlow Condensed"/>
              <a:sym typeface="Barlow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ctrTitle"/>
          </p:nvPr>
        </p:nvSpPr>
        <p:spPr>
          <a:xfrm>
            <a:off x="2365350" y="650425"/>
            <a:ext cx="3125100" cy="7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03C93"/>
                </a:solidFill>
              </a:rPr>
              <a:t>HUD NOFO Update </a:t>
            </a:r>
            <a:endParaRPr>
              <a:solidFill>
                <a:srgbClr val="303C93"/>
              </a:solidFill>
            </a:endParaRPr>
          </a:p>
        </p:txBody>
      </p:sp>
      <p:pic>
        <p:nvPicPr>
          <p:cNvPr id="205" name="Google Shape;205;p34"/>
          <p:cNvPicPr preferRelativeResize="0"/>
          <p:nvPr/>
        </p:nvPicPr>
        <p:blipFill rotWithShape="1">
          <a:blip r:embed="rId3">
            <a:alphaModFix/>
          </a:blip>
          <a:srcRect l="15780" t="18962" r="-15780" b="22581"/>
          <a:stretch/>
        </p:blipFill>
        <p:spPr>
          <a:xfrm>
            <a:off x="3698676" y="1510425"/>
            <a:ext cx="4809477" cy="3255025"/>
          </a:xfrm>
          <a:prstGeom prst="rect">
            <a:avLst/>
          </a:prstGeom>
          <a:noFill/>
          <a:ln>
            <a:noFill/>
          </a:ln>
        </p:spPr>
      </p:pic>
      <p:pic>
        <p:nvPicPr>
          <p:cNvPr id="206" name="Google Shape;206;p34" title="image-from-rawpixel-id-6250032-png.png"/>
          <p:cNvPicPr preferRelativeResize="0"/>
          <p:nvPr/>
        </p:nvPicPr>
        <p:blipFill>
          <a:blip r:embed="rId4">
            <a:alphaModFix/>
          </a:blip>
          <a:stretch>
            <a:fillRect/>
          </a:stretch>
        </p:blipFill>
        <p:spPr>
          <a:xfrm>
            <a:off x="1828674" y="1510425"/>
            <a:ext cx="2366934" cy="355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5" title="IMG_6033.JPG"/>
          <p:cNvPicPr preferRelativeResize="0"/>
          <p:nvPr/>
        </p:nvPicPr>
        <p:blipFill rotWithShape="1">
          <a:blip r:embed="rId3">
            <a:alphaModFix/>
          </a:blip>
          <a:srcRect t="40305" r="11047" b="28024"/>
          <a:stretch/>
        </p:blipFill>
        <p:spPr>
          <a:xfrm>
            <a:off x="0" y="49775"/>
            <a:ext cx="8900275" cy="2376526"/>
          </a:xfrm>
          <a:prstGeom prst="rect">
            <a:avLst/>
          </a:prstGeom>
          <a:noFill/>
          <a:ln>
            <a:noFill/>
          </a:ln>
        </p:spPr>
      </p:pic>
      <p:pic>
        <p:nvPicPr>
          <p:cNvPr id="212" name="Google Shape;212;p35" title="Screenshot 2025-12-04 at 4.23.21 PM.png"/>
          <p:cNvPicPr preferRelativeResize="0"/>
          <p:nvPr/>
        </p:nvPicPr>
        <p:blipFill>
          <a:blip r:embed="rId4">
            <a:alphaModFix/>
          </a:blip>
          <a:stretch>
            <a:fillRect/>
          </a:stretch>
        </p:blipFill>
        <p:spPr>
          <a:xfrm>
            <a:off x="2069763" y="2057400"/>
            <a:ext cx="5004473" cy="3124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title="IMG_6012.JPG"/>
          <p:cNvPicPr preferRelativeResize="0"/>
          <p:nvPr/>
        </p:nvPicPr>
        <p:blipFill rotWithShape="1">
          <a:blip r:embed="rId3">
            <a:alphaModFix/>
          </a:blip>
          <a:srcRect t="35827"/>
          <a:stretch/>
        </p:blipFill>
        <p:spPr>
          <a:xfrm>
            <a:off x="96400" y="133900"/>
            <a:ext cx="5690173" cy="2738676"/>
          </a:xfrm>
          <a:prstGeom prst="rect">
            <a:avLst/>
          </a:prstGeom>
          <a:noFill/>
          <a:ln>
            <a:noFill/>
          </a:ln>
        </p:spPr>
      </p:pic>
      <p:pic>
        <p:nvPicPr>
          <p:cNvPr id="218" name="Google Shape;218;p36"/>
          <p:cNvPicPr preferRelativeResize="0"/>
          <p:nvPr/>
        </p:nvPicPr>
        <p:blipFill rotWithShape="1">
          <a:blip r:embed="rId4">
            <a:alphaModFix/>
          </a:blip>
          <a:srcRect r="12157"/>
          <a:stretch/>
        </p:blipFill>
        <p:spPr>
          <a:xfrm>
            <a:off x="3432650" y="1234675"/>
            <a:ext cx="5415176" cy="3467700"/>
          </a:xfrm>
          <a:prstGeom prst="rect">
            <a:avLst/>
          </a:prstGeom>
          <a:noFill/>
          <a:ln>
            <a:noFill/>
          </a:ln>
        </p:spPr>
      </p:pic>
      <p:pic>
        <p:nvPicPr>
          <p:cNvPr id="219" name="Google Shape;219;p36" title="IMG_5905.JPG"/>
          <p:cNvPicPr preferRelativeResize="0"/>
          <p:nvPr/>
        </p:nvPicPr>
        <p:blipFill rotWithShape="1">
          <a:blip r:embed="rId5">
            <a:alphaModFix/>
          </a:blip>
          <a:srcRect t="38721"/>
          <a:stretch/>
        </p:blipFill>
        <p:spPr>
          <a:xfrm>
            <a:off x="96400" y="3129200"/>
            <a:ext cx="3614177" cy="1661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23"/>
        <p:cNvGrpSpPr/>
        <p:nvPr/>
      </p:nvGrpSpPr>
      <p:grpSpPr>
        <a:xfrm>
          <a:off x="0" y="0"/>
          <a:ext cx="0" cy="0"/>
          <a:chOff x="0" y="0"/>
          <a:chExt cx="0" cy="0"/>
        </a:xfrm>
      </p:grpSpPr>
      <p:pic>
        <p:nvPicPr>
          <p:cNvPr id="224" name="Google Shape;224;p37" title="Screenshot 2025-09-12 at 3.54.54 PM.png"/>
          <p:cNvPicPr preferRelativeResize="0"/>
          <p:nvPr/>
        </p:nvPicPr>
        <p:blipFill>
          <a:blip r:embed="rId3">
            <a:alphaModFix/>
          </a:blip>
          <a:stretch>
            <a:fillRect/>
          </a:stretch>
        </p:blipFill>
        <p:spPr>
          <a:xfrm>
            <a:off x="272550" y="242675"/>
            <a:ext cx="3276626" cy="4900825"/>
          </a:xfrm>
          <a:prstGeom prst="rect">
            <a:avLst/>
          </a:prstGeom>
          <a:noFill/>
          <a:ln>
            <a:noFill/>
          </a:ln>
        </p:spPr>
      </p:pic>
      <p:pic>
        <p:nvPicPr>
          <p:cNvPr id="225" name="Google Shape;225;p37" title="Screenshot 2025-10-14 at 6.42.16 PM.png"/>
          <p:cNvPicPr preferRelativeResize="0"/>
          <p:nvPr/>
        </p:nvPicPr>
        <p:blipFill rotWithShape="1">
          <a:blip r:embed="rId4">
            <a:alphaModFix/>
          </a:blip>
          <a:srcRect r="20810"/>
          <a:stretch/>
        </p:blipFill>
        <p:spPr>
          <a:xfrm>
            <a:off x="3659800" y="152400"/>
            <a:ext cx="4133952" cy="4838699"/>
          </a:xfrm>
          <a:prstGeom prst="rect">
            <a:avLst/>
          </a:prstGeom>
          <a:noFill/>
          <a:ln>
            <a:noFill/>
          </a:ln>
        </p:spPr>
      </p:pic>
      <p:sp>
        <p:nvSpPr>
          <p:cNvPr id="226" name="Google Shape;226;p37"/>
          <p:cNvSpPr txBox="1"/>
          <p:nvPr/>
        </p:nvSpPr>
        <p:spPr>
          <a:xfrm>
            <a:off x="3549175" y="152400"/>
            <a:ext cx="4704000" cy="539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2"/>
                </a:solidFill>
                <a:latin typeface="Barlow Condensed"/>
                <a:ea typeface="Barlow Condensed"/>
                <a:cs typeface="Barlow Condensed"/>
                <a:sym typeface="Barlow Condensed"/>
              </a:rPr>
              <a:t>www.mass.gov/youth-young-adult-resources</a:t>
            </a:r>
            <a:endParaRPr sz="2100" b="1">
              <a:solidFill>
                <a:schemeClr val="dk2"/>
              </a:solidFill>
              <a:latin typeface="Barlow Condensed"/>
              <a:ea typeface="Barlow Condensed"/>
              <a:cs typeface="Barlow Condensed"/>
              <a:sym typeface="Barlow Condensed"/>
            </a:endParaRPr>
          </a:p>
        </p:txBody>
      </p:sp>
      <p:pic>
        <p:nvPicPr>
          <p:cNvPr id="227" name="Google Shape;227;p37" title="Screenshot 2025-12-12 at 11.10.38 AM.png"/>
          <p:cNvPicPr preferRelativeResize="0"/>
          <p:nvPr/>
        </p:nvPicPr>
        <p:blipFill>
          <a:blip r:embed="rId5">
            <a:alphaModFix/>
          </a:blip>
          <a:stretch>
            <a:fillRect/>
          </a:stretch>
        </p:blipFill>
        <p:spPr>
          <a:xfrm rot="727509">
            <a:off x="6328246" y="2323726"/>
            <a:ext cx="2517448" cy="248495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31"/>
        <p:cNvGrpSpPr/>
        <p:nvPr/>
      </p:nvGrpSpPr>
      <p:grpSpPr>
        <a:xfrm>
          <a:off x="0" y="0"/>
          <a:ext cx="0" cy="0"/>
          <a:chOff x="0" y="0"/>
          <a:chExt cx="0" cy="0"/>
        </a:xfrm>
      </p:grpSpPr>
      <p:pic>
        <p:nvPicPr>
          <p:cNvPr id="232" name="Google Shape;232;p38" title="Screenshot 2025-09-12 at 3.54.54 PM.png"/>
          <p:cNvPicPr preferRelativeResize="0"/>
          <p:nvPr/>
        </p:nvPicPr>
        <p:blipFill>
          <a:blip r:embed="rId3">
            <a:alphaModFix/>
          </a:blip>
          <a:stretch>
            <a:fillRect/>
          </a:stretch>
        </p:blipFill>
        <p:spPr>
          <a:xfrm>
            <a:off x="290300" y="242675"/>
            <a:ext cx="3276626" cy="4900825"/>
          </a:xfrm>
          <a:prstGeom prst="rect">
            <a:avLst/>
          </a:prstGeom>
          <a:noFill/>
          <a:ln>
            <a:noFill/>
          </a:ln>
        </p:spPr>
      </p:pic>
      <p:sp>
        <p:nvSpPr>
          <p:cNvPr id="233" name="Google Shape;233;p38"/>
          <p:cNvSpPr txBox="1"/>
          <p:nvPr/>
        </p:nvSpPr>
        <p:spPr>
          <a:xfrm>
            <a:off x="3566925" y="152400"/>
            <a:ext cx="4704000" cy="539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2"/>
                </a:solidFill>
                <a:latin typeface="Barlow Condensed"/>
                <a:ea typeface="Barlow Condensed"/>
                <a:cs typeface="Barlow Condensed"/>
                <a:sym typeface="Barlow Condensed"/>
              </a:rPr>
              <a:t>www.mass.gov/youth-young-adult-resources</a:t>
            </a:r>
            <a:endParaRPr sz="2100" b="1">
              <a:solidFill>
                <a:schemeClr val="dk2"/>
              </a:solidFill>
              <a:latin typeface="Barlow Condensed"/>
              <a:ea typeface="Barlow Condensed"/>
              <a:cs typeface="Barlow Condensed"/>
              <a:sym typeface="Barlow Condensed"/>
            </a:endParaRPr>
          </a:p>
        </p:txBody>
      </p:sp>
      <p:sp>
        <p:nvSpPr>
          <p:cNvPr id="234" name="Google Shape;234;p38"/>
          <p:cNvSpPr txBox="1"/>
          <p:nvPr/>
        </p:nvSpPr>
        <p:spPr>
          <a:xfrm>
            <a:off x="3467750" y="758125"/>
            <a:ext cx="5500800" cy="42624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chemeClr val="dk2"/>
              </a:buClr>
              <a:buSzPts val="2500"/>
              <a:buFont typeface="Barlow Condensed SemiBold"/>
              <a:buChar char="●"/>
            </a:pPr>
            <a:r>
              <a:rPr lang="en" sz="2500">
                <a:solidFill>
                  <a:schemeClr val="dk2"/>
                </a:solidFill>
                <a:latin typeface="Barlow Condensed SemiBold"/>
                <a:ea typeface="Barlow Condensed SemiBold"/>
                <a:cs typeface="Barlow Condensed SemiBold"/>
                <a:sym typeface="Barlow Condensed SemiBold"/>
              </a:rPr>
              <a:t>Webpage increased from 8 views/week to</a:t>
            </a:r>
            <a:r>
              <a:rPr lang="en" sz="2500" b="1">
                <a:solidFill>
                  <a:schemeClr val="dk2"/>
                </a:solidFill>
                <a:latin typeface="Barlow Condensed"/>
                <a:ea typeface="Barlow Condensed"/>
                <a:cs typeface="Barlow Condensed"/>
                <a:sym typeface="Barlow Condensed"/>
              </a:rPr>
              <a:t> nearly 3,000 views/week </a:t>
            </a:r>
            <a:r>
              <a:rPr lang="en" sz="2500">
                <a:solidFill>
                  <a:schemeClr val="dk2"/>
                </a:solidFill>
                <a:latin typeface="Barlow Condensed SemiBold"/>
                <a:ea typeface="Barlow Condensed SemiBold"/>
                <a:cs typeface="Barlow Condensed SemiBold"/>
                <a:sym typeface="Barlow Condensed SemiBold"/>
              </a:rPr>
              <a:t>post-launch.</a:t>
            </a:r>
            <a:endParaRPr sz="2500">
              <a:solidFill>
                <a:schemeClr val="dk2"/>
              </a:solidFill>
              <a:latin typeface="Barlow Condensed SemiBold"/>
              <a:ea typeface="Barlow Condensed SemiBold"/>
              <a:cs typeface="Barlow Condensed SemiBold"/>
              <a:sym typeface="Barlow Condensed SemiBold"/>
            </a:endParaRPr>
          </a:p>
          <a:p>
            <a:pPr marL="457200" lvl="0" indent="-387350" algn="l" rtl="0">
              <a:spcBef>
                <a:spcPts val="1000"/>
              </a:spcBef>
              <a:spcAft>
                <a:spcPts val="0"/>
              </a:spcAft>
              <a:buClr>
                <a:schemeClr val="dk2"/>
              </a:buClr>
              <a:buSzPts val="2500"/>
              <a:buFont typeface="Barlow Condensed SemiBold"/>
              <a:buChar char="●"/>
            </a:pPr>
            <a:r>
              <a:rPr lang="en" sz="2500" b="1">
                <a:solidFill>
                  <a:schemeClr val="dk2"/>
                </a:solidFill>
                <a:latin typeface="Barlow Condensed"/>
                <a:ea typeface="Barlow Condensed"/>
                <a:cs typeface="Barlow Condensed"/>
                <a:sym typeface="Barlow Condensed"/>
              </a:rPr>
              <a:t>Two million impressions</a:t>
            </a:r>
            <a:r>
              <a:rPr lang="en" sz="2500">
                <a:solidFill>
                  <a:schemeClr val="dk2"/>
                </a:solidFill>
                <a:latin typeface="Barlow Condensed SemiBold"/>
                <a:ea typeface="Barlow Condensed SemiBold"/>
                <a:cs typeface="Barlow Condensed SemiBold"/>
                <a:sym typeface="Barlow Condensed SemiBold"/>
              </a:rPr>
              <a:t> on social media</a:t>
            </a:r>
            <a:endParaRPr sz="2500">
              <a:solidFill>
                <a:schemeClr val="dk2"/>
              </a:solidFill>
              <a:latin typeface="Barlow Condensed SemiBold"/>
              <a:ea typeface="Barlow Condensed SemiBold"/>
              <a:cs typeface="Barlow Condensed SemiBold"/>
              <a:sym typeface="Barlow Condensed SemiBold"/>
            </a:endParaRPr>
          </a:p>
          <a:p>
            <a:pPr marL="457200" lvl="0" indent="-387350" algn="l" rtl="0">
              <a:spcBef>
                <a:spcPts val="1000"/>
              </a:spcBef>
              <a:spcAft>
                <a:spcPts val="0"/>
              </a:spcAft>
              <a:buClr>
                <a:schemeClr val="dk2"/>
              </a:buClr>
              <a:buSzPts val="2500"/>
              <a:buFont typeface="Barlow Condensed SemiBold"/>
              <a:buChar char="●"/>
            </a:pPr>
            <a:r>
              <a:rPr lang="en" sz="2500">
                <a:solidFill>
                  <a:schemeClr val="dk2"/>
                </a:solidFill>
                <a:latin typeface="Barlow Condensed SemiBold"/>
                <a:ea typeface="Barlow Condensed SemiBold"/>
                <a:cs typeface="Barlow Condensed SemiBold"/>
                <a:sym typeface="Barlow Condensed SemiBold"/>
              </a:rPr>
              <a:t>More than </a:t>
            </a:r>
            <a:r>
              <a:rPr lang="en" sz="2500" b="1">
                <a:solidFill>
                  <a:schemeClr val="dk2"/>
                </a:solidFill>
                <a:latin typeface="Barlow Condensed"/>
                <a:ea typeface="Barlow Condensed"/>
                <a:cs typeface="Barlow Condensed"/>
                <a:sym typeface="Barlow Condensed"/>
              </a:rPr>
              <a:t>double </a:t>
            </a:r>
            <a:r>
              <a:rPr lang="en" sz="2500">
                <a:solidFill>
                  <a:schemeClr val="dk2"/>
                </a:solidFill>
                <a:latin typeface="Barlow Condensed SemiBold"/>
                <a:ea typeface="Barlow Condensed SemiBold"/>
                <a:cs typeface="Barlow Condensed SemiBold"/>
                <a:sym typeface="Barlow Condensed SemiBold"/>
              </a:rPr>
              <a:t>the national click-through rate of social media ads</a:t>
            </a:r>
            <a:endParaRPr sz="2500">
              <a:solidFill>
                <a:schemeClr val="dk2"/>
              </a:solidFill>
              <a:latin typeface="Barlow Condensed SemiBold"/>
              <a:ea typeface="Barlow Condensed SemiBold"/>
              <a:cs typeface="Barlow Condensed SemiBold"/>
              <a:sym typeface="Barlow Condensed SemiBold"/>
            </a:endParaRPr>
          </a:p>
          <a:p>
            <a:pPr marL="457200" lvl="0" indent="-387350" algn="l" rtl="0">
              <a:spcBef>
                <a:spcPts val="1000"/>
              </a:spcBef>
              <a:spcAft>
                <a:spcPts val="0"/>
              </a:spcAft>
              <a:buClr>
                <a:schemeClr val="dk2"/>
              </a:buClr>
              <a:buSzPts val="2500"/>
              <a:buFont typeface="Barlow Condensed SemiBold"/>
              <a:buChar char="●"/>
            </a:pPr>
            <a:r>
              <a:rPr lang="en" sz="2500">
                <a:solidFill>
                  <a:schemeClr val="dk2"/>
                </a:solidFill>
                <a:latin typeface="Barlow Condensed SemiBold"/>
                <a:ea typeface="Barlow Condensed SemiBold"/>
                <a:cs typeface="Barlow Condensed SemiBold"/>
                <a:sym typeface="Barlow Condensed SemiBold"/>
              </a:rPr>
              <a:t>In October alone </a:t>
            </a:r>
            <a:r>
              <a:rPr lang="en" sz="2900" b="1">
                <a:solidFill>
                  <a:schemeClr val="dk2"/>
                </a:solidFill>
                <a:latin typeface="Barlow Condensed"/>
                <a:ea typeface="Barlow Condensed"/>
                <a:cs typeface="Barlow Condensed"/>
                <a:sym typeface="Barlow Condensed"/>
              </a:rPr>
              <a:t>over 4000 minors </a:t>
            </a:r>
            <a:r>
              <a:rPr lang="en" sz="2500">
                <a:solidFill>
                  <a:schemeClr val="dk2"/>
                </a:solidFill>
                <a:latin typeface="Barlow Condensed SemiBold"/>
                <a:ea typeface="Barlow Condensed SemiBold"/>
                <a:cs typeface="Barlow Condensed SemiBold"/>
                <a:sym typeface="Barlow Condensed SemiBold"/>
              </a:rPr>
              <a:t>clicked through &amp; visited the webpage</a:t>
            </a:r>
            <a:endParaRPr sz="2500">
              <a:solidFill>
                <a:schemeClr val="dk2"/>
              </a:solidFill>
              <a:latin typeface="Barlow Condensed SemiBold"/>
              <a:ea typeface="Barlow Condensed SemiBold"/>
              <a:cs typeface="Barlow Condensed SemiBold"/>
              <a:sym typeface="Barlow Condensed SemiBold"/>
            </a:endParaRPr>
          </a:p>
          <a:p>
            <a:pPr marL="457200" lvl="0" indent="-387350" algn="l" rtl="0">
              <a:spcBef>
                <a:spcPts val="1000"/>
              </a:spcBef>
              <a:spcAft>
                <a:spcPts val="0"/>
              </a:spcAft>
              <a:buClr>
                <a:schemeClr val="dk2"/>
              </a:buClr>
              <a:buSzPts val="2500"/>
              <a:buFont typeface="Barlow Condensed SemiBold"/>
              <a:buChar char="●"/>
            </a:pPr>
            <a:r>
              <a:rPr lang="en" sz="2500">
                <a:solidFill>
                  <a:schemeClr val="dk2"/>
                </a:solidFill>
                <a:latin typeface="Barlow Condensed SemiBold"/>
                <a:ea typeface="Barlow Condensed SemiBold"/>
                <a:cs typeface="Barlow Condensed SemiBold"/>
                <a:sym typeface="Barlow Condensed SemiBold"/>
              </a:rPr>
              <a:t>211 call volume from young adults seeking shelter doubled (as compared to 2024)</a:t>
            </a:r>
            <a:endParaRPr sz="2500">
              <a:solidFill>
                <a:schemeClr val="dk2"/>
              </a:solidFill>
              <a:latin typeface="Barlow Condensed SemiBold"/>
              <a:ea typeface="Barlow Condensed SemiBold"/>
              <a:cs typeface="Barlow Condensed SemiBold"/>
              <a:sym typeface="Barlow Condensed SemiBold"/>
            </a:endParaRPr>
          </a:p>
          <a:p>
            <a:pPr marL="0" lvl="0" indent="0" algn="l" rtl="0">
              <a:spcBef>
                <a:spcPts val="1000"/>
              </a:spcBef>
              <a:spcAft>
                <a:spcPts val="1000"/>
              </a:spcAft>
              <a:buNone/>
            </a:pP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8"/>
        <p:cNvGrpSpPr/>
        <p:nvPr/>
      </p:nvGrpSpPr>
      <p:grpSpPr>
        <a:xfrm>
          <a:off x="0" y="0"/>
          <a:ext cx="0" cy="0"/>
          <a:chOff x="0" y="0"/>
          <a:chExt cx="0" cy="0"/>
        </a:xfrm>
      </p:grpSpPr>
      <p:pic>
        <p:nvPicPr>
          <p:cNvPr id="239" name="Google Shape;239;p39"/>
          <p:cNvPicPr preferRelativeResize="0"/>
          <p:nvPr/>
        </p:nvPicPr>
        <p:blipFill rotWithShape="1">
          <a:blip r:embed="rId3">
            <a:alphaModFix/>
          </a:blip>
          <a:srcRect t="6585"/>
          <a:stretch/>
        </p:blipFill>
        <p:spPr>
          <a:xfrm>
            <a:off x="1172525" y="39100"/>
            <a:ext cx="5422475" cy="5065325"/>
          </a:xfrm>
          <a:prstGeom prst="rect">
            <a:avLst/>
          </a:prstGeom>
          <a:noFill/>
          <a:ln>
            <a:noFill/>
          </a:ln>
        </p:spPr>
      </p:pic>
      <p:pic>
        <p:nvPicPr>
          <p:cNvPr id="240" name="Google Shape;240;p39" title="image-from-rawpixel-id-12718975-png.png"/>
          <p:cNvPicPr preferRelativeResize="0"/>
          <p:nvPr/>
        </p:nvPicPr>
        <p:blipFill>
          <a:blip r:embed="rId4">
            <a:alphaModFix/>
          </a:blip>
          <a:stretch>
            <a:fillRect/>
          </a:stretch>
        </p:blipFill>
        <p:spPr>
          <a:xfrm>
            <a:off x="1524000" y="-12"/>
            <a:ext cx="7620000" cy="5076825"/>
          </a:xfrm>
          <a:prstGeom prst="rect">
            <a:avLst/>
          </a:prstGeom>
          <a:noFill/>
          <a:ln>
            <a:noFill/>
          </a:ln>
        </p:spPr>
      </p:pic>
      <p:sp>
        <p:nvSpPr>
          <p:cNvPr id="241" name="Google Shape;241;p39"/>
          <p:cNvSpPr txBox="1">
            <a:spLocks noGrp="1"/>
          </p:cNvSpPr>
          <p:nvPr>
            <p:ph type="ctrTitle"/>
          </p:nvPr>
        </p:nvSpPr>
        <p:spPr>
          <a:xfrm>
            <a:off x="2253113" y="1258650"/>
            <a:ext cx="3261300" cy="105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Winter </a:t>
            </a:r>
            <a:endParaRPr b="1" i="1">
              <a:solidFill>
                <a:srgbClr val="303C93"/>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Response </a:t>
            </a:r>
            <a:endParaRPr b="1" i="1">
              <a:solidFill>
                <a:srgbClr val="303C93"/>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for YYA</a:t>
            </a:r>
            <a:endParaRPr b="1" i="1">
              <a:solidFill>
                <a:srgbClr val="303C93"/>
              </a:solidFill>
              <a:latin typeface="Barlow Condensed"/>
              <a:ea typeface="Barlow Condensed"/>
              <a:cs typeface="Barlow Condensed"/>
              <a:sym typeface="Barlow Condensed"/>
            </a:endParaRPr>
          </a:p>
          <a:p>
            <a:pPr marL="0" lvl="0" indent="0" algn="l" rtl="0">
              <a:spcBef>
                <a:spcPts val="0"/>
              </a:spcBef>
              <a:spcAft>
                <a:spcPts val="0"/>
              </a:spcAft>
              <a:buNone/>
            </a:pPr>
            <a:endParaRPr sz="3000">
              <a:solidFill>
                <a:srgbClr val="303C9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fld id="{00000000-1234-1234-1234-123412341234}" type="slidenum">
              <a:rPr lang="en"/>
              <a:t>2</a:t>
            </a:fld>
            <a:endParaRPr/>
          </a:p>
        </p:txBody>
      </p:sp>
      <p:sp>
        <p:nvSpPr>
          <p:cNvPr id="120" name="Google Shape;120;p22"/>
          <p:cNvSpPr txBox="1">
            <a:spLocks noGrp="1"/>
          </p:cNvSpPr>
          <p:nvPr>
            <p:ph type="ctrTitle"/>
          </p:nvPr>
        </p:nvSpPr>
        <p:spPr>
          <a:xfrm>
            <a:off x="1931550" y="850425"/>
            <a:ext cx="6583800" cy="769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5000">
                <a:solidFill>
                  <a:srgbClr val="303C93"/>
                </a:solidFill>
              </a:rPr>
              <a:t>Welcome !</a:t>
            </a:r>
            <a:endParaRPr sz="5000">
              <a:solidFill>
                <a:srgbClr val="303C93"/>
              </a:solidFill>
            </a:endParaRPr>
          </a:p>
        </p:txBody>
      </p:sp>
      <p:sp>
        <p:nvSpPr>
          <p:cNvPr id="121" name="Google Shape;121;p22"/>
          <p:cNvSpPr txBox="1">
            <a:spLocks noGrp="1"/>
          </p:cNvSpPr>
          <p:nvPr>
            <p:ph type="subTitle" idx="4294967295"/>
          </p:nvPr>
        </p:nvSpPr>
        <p:spPr>
          <a:xfrm>
            <a:off x="417925" y="1718700"/>
            <a:ext cx="8097300" cy="2636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400">
                <a:solidFill>
                  <a:srgbClr val="434343"/>
                </a:solidFill>
                <a:latin typeface="Barlow Condensed"/>
                <a:ea typeface="Barlow Condensed"/>
                <a:cs typeface="Barlow Condensed"/>
                <a:sym typeface="Barlow Condensed"/>
              </a:rPr>
              <a:t>Please introduce yourself in the chat with your name, pronouns, org/role </a:t>
            </a:r>
            <a:endParaRPr sz="3400">
              <a:solidFill>
                <a:srgbClr val="434343"/>
              </a:solidFill>
              <a:latin typeface="Barlow Condensed"/>
              <a:ea typeface="Barlow Condensed"/>
              <a:cs typeface="Barlow Condensed"/>
              <a:sym typeface="Barlow Condensed"/>
            </a:endParaRPr>
          </a:p>
          <a:p>
            <a:pPr marL="457200" lvl="0" indent="-444500" algn="l" rtl="0">
              <a:spcBef>
                <a:spcPts val="1200"/>
              </a:spcBef>
              <a:spcAft>
                <a:spcPts val="0"/>
              </a:spcAft>
              <a:buClr>
                <a:srgbClr val="434343"/>
              </a:buClr>
              <a:buSzPts val="3400"/>
              <a:buFont typeface="Barlow Condensed"/>
              <a:buChar char="+"/>
            </a:pPr>
            <a:r>
              <a:rPr lang="en" sz="3400">
                <a:solidFill>
                  <a:srgbClr val="434343"/>
                </a:solidFill>
                <a:latin typeface="Barlow Condensed"/>
                <a:ea typeface="Barlow Condensed"/>
                <a:cs typeface="Barlow Condensed"/>
                <a:sym typeface="Barlow Condensed"/>
              </a:rPr>
              <a:t>what is one outcome you hope we achieve today?</a:t>
            </a:r>
            <a:endParaRPr sz="3400">
              <a:solidFill>
                <a:srgbClr val="434343"/>
              </a:solidFill>
              <a:latin typeface="Barlow Condensed"/>
              <a:ea typeface="Barlow Condensed"/>
              <a:cs typeface="Barlow Condensed"/>
              <a:sym typeface="Barlow Condensed"/>
            </a:endParaRPr>
          </a:p>
          <a:p>
            <a:pPr marL="0" lvl="0" indent="0" algn="l" rtl="0">
              <a:spcBef>
                <a:spcPts val="1200"/>
              </a:spcBef>
              <a:spcAft>
                <a:spcPts val="1200"/>
              </a:spcAft>
              <a:buNone/>
            </a:pPr>
            <a:r>
              <a:rPr lang="en" sz="3400">
                <a:solidFill>
                  <a:srgbClr val="434343"/>
                </a:solidFill>
                <a:latin typeface="Barlow Condensed"/>
                <a:ea typeface="Barlow Condensed"/>
                <a:cs typeface="Barlow Condensed"/>
                <a:sym typeface="Barlow Condensed"/>
              </a:rPr>
              <a:t>     </a:t>
            </a:r>
            <a:endParaRPr sz="2300" i="1">
              <a:solidFill>
                <a:srgbClr val="434343"/>
              </a:solidFill>
              <a:latin typeface="Barlow Condensed"/>
              <a:ea typeface="Barlow Condensed"/>
              <a:cs typeface="Barlow Condensed"/>
              <a:sym typeface="Barlow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45"/>
        <p:cNvGrpSpPr/>
        <p:nvPr/>
      </p:nvGrpSpPr>
      <p:grpSpPr>
        <a:xfrm>
          <a:off x="0" y="0"/>
          <a:ext cx="0" cy="0"/>
          <a:chOff x="0" y="0"/>
          <a:chExt cx="0" cy="0"/>
        </a:xfrm>
      </p:grpSpPr>
      <p:pic>
        <p:nvPicPr>
          <p:cNvPr id="246" name="Google Shape;246;p40"/>
          <p:cNvPicPr preferRelativeResize="0"/>
          <p:nvPr/>
        </p:nvPicPr>
        <p:blipFill rotWithShape="1">
          <a:blip r:embed="rId3">
            <a:alphaModFix/>
          </a:blip>
          <a:srcRect t="6585"/>
          <a:stretch/>
        </p:blipFill>
        <p:spPr>
          <a:xfrm>
            <a:off x="1104025" y="39087"/>
            <a:ext cx="5422475" cy="5065325"/>
          </a:xfrm>
          <a:prstGeom prst="rect">
            <a:avLst/>
          </a:prstGeom>
          <a:noFill/>
          <a:ln>
            <a:noFill/>
          </a:ln>
        </p:spPr>
      </p:pic>
      <p:pic>
        <p:nvPicPr>
          <p:cNvPr id="247" name="Google Shape;247;p40" title="image-from-rawpixel-id-12718975-png.png"/>
          <p:cNvPicPr preferRelativeResize="0"/>
          <p:nvPr/>
        </p:nvPicPr>
        <p:blipFill>
          <a:blip r:embed="rId4">
            <a:alphaModFix/>
          </a:blip>
          <a:stretch>
            <a:fillRect/>
          </a:stretch>
        </p:blipFill>
        <p:spPr>
          <a:xfrm>
            <a:off x="1647850" y="590625"/>
            <a:ext cx="7620000" cy="5076825"/>
          </a:xfrm>
          <a:prstGeom prst="rect">
            <a:avLst/>
          </a:prstGeom>
          <a:noFill/>
          <a:ln>
            <a:noFill/>
          </a:ln>
        </p:spPr>
      </p:pic>
      <p:sp>
        <p:nvSpPr>
          <p:cNvPr id="248" name="Google Shape;248;p40"/>
          <p:cNvSpPr txBox="1">
            <a:spLocks noGrp="1"/>
          </p:cNvSpPr>
          <p:nvPr>
            <p:ph type="ctrTitle"/>
          </p:nvPr>
        </p:nvSpPr>
        <p:spPr>
          <a:xfrm>
            <a:off x="2022850" y="765375"/>
            <a:ext cx="4293300" cy="7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303C93"/>
                </a:solidFill>
              </a:rPr>
              <a:t>Learn Resources </a:t>
            </a:r>
            <a:endParaRPr sz="4800">
              <a:solidFill>
                <a:srgbClr val="303C93"/>
              </a:solidFill>
            </a:endParaRPr>
          </a:p>
          <a:p>
            <a:pPr marL="0" lvl="0" indent="0" algn="ctr" rtl="0">
              <a:spcBef>
                <a:spcPts val="0"/>
              </a:spcBef>
              <a:spcAft>
                <a:spcPts val="0"/>
              </a:spcAft>
              <a:buNone/>
            </a:pPr>
            <a:r>
              <a:rPr lang="en" sz="5200">
                <a:solidFill>
                  <a:srgbClr val="303C93"/>
                </a:solidFill>
              </a:rPr>
              <a:t>+</a:t>
            </a:r>
            <a:endParaRPr sz="5200">
              <a:solidFill>
                <a:srgbClr val="303C93"/>
              </a:solidFill>
            </a:endParaRPr>
          </a:p>
          <a:p>
            <a:pPr marL="0" lvl="0" indent="0" algn="ctr" rtl="0">
              <a:spcBef>
                <a:spcPts val="0"/>
              </a:spcBef>
              <a:spcAft>
                <a:spcPts val="0"/>
              </a:spcAft>
              <a:buNone/>
            </a:pPr>
            <a:r>
              <a:rPr lang="en" sz="4800">
                <a:solidFill>
                  <a:srgbClr val="303C93"/>
                </a:solidFill>
              </a:rPr>
              <a:t>Understand gaps</a:t>
            </a:r>
            <a:r>
              <a:rPr lang="en" sz="5500">
                <a:solidFill>
                  <a:srgbClr val="303C93"/>
                </a:solidFill>
              </a:rPr>
              <a:t> </a:t>
            </a:r>
            <a:endParaRPr sz="5500">
              <a:solidFill>
                <a:srgbClr val="303C93"/>
              </a:solidFill>
            </a:endParaRPr>
          </a:p>
          <a:p>
            <a:pPr marL="0" lvl="0" indent="0" algn="l" rtl="0">
              <a:spcBef>
                <a:spcPts val="0"/>
              </a:spcBef>
              <a:spcAft>
                <a:spcPts val="0"/>
              </a:spcAft>
              <a:buNone/>
            </a:pPr>
            <a:endParaRPr sz="4000">
              <a:solidFill>
                <a:srgbClr val="303C9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52"/>
        <p:cNvGrpSpPr/>
        <p:nvPr/>
      </p:nvGrpSpPr>
      <p:grpSpPr>
        <a:xfrm>
          <a:off x="0" y="0"/>
          <a:ext cx="0" cy="0"/>
          <a:chOff x="0" y="0"/>
          <a:chExt cx="0" cy="0"/>
        </a:xfrm>
      </p:grpSpPr>
      <p:pic>
        <p:nvPicPr>
          <p:cNvPr id="253" name="Google Shape;253;p41"/>
          <p:cNvPicPr preferRelativeResize="0"/>
          <p:nvPr/>
        </p:nvPicPr>
        <p:blipFill rotWithShape="1">
          <a:blip r:embed="rId3">
            <a:alphaModFix/>
          </a:blip>
          <a:srcRect t="6585"/>
          <a:stretch/>
        </p:blipFill>
        <p:spPr>
          <a:xfrm>
            <a:off x="1104025" y="39087"/>
            <a:ext cx="5422475" cy="5065325"/>
          </a:xfrm>
          <a:prstGeom prst="rect">
            <a:avLst/>
          </a:prstGeom>
          <a:noFill/>
          <a:ln>
            <a:noFill/>
          </a:ln>
        </p:spPr>
      </p:pic>
      <p:pic>
        <p:nvPicPr>
          <p:cNvPr id="254" name="Google Shape;254;p41" title="Screenshot 2025-12-15 at 5.25.52 PM.png"/>
          <p:cNvPicPr preferRelativeResize="0"/>
          <p:nvPr/>
        </p:nvPicPr>
        <p:blipFill>
          <a:blip r:embed="rId4">
            <a:alphaModFix/>
          </a:blip>
          <a:stretch>
            <a:fillRect/>
          </a:stretch>
        </p:blipFill>
        <p:spPr>
          <a:xfrm>
            <a:off x="2259300" y="768589"/>
            <a:ext cx="4950624" cy="4335799"/>
          </a:xfrm>
          <a:prstGeom prst="rect">
            <a:avLst/>
          </a:prstGeom>
          <a:noFill/>
          <a:ln>
            <a:noFill/>
          </a:ln>
        </p:spPr>
      </p:pic>
      <p:pic>
        <p:nvPicPr>
          <p:cNvPr id="255" name="Google Shape;255;p41"/>
          <p:cNvPicPr preferRelativeResize="0"/>
          <p:nvPr/>
        </p:nvPicPr>
        <p:blipFill rotWithShape="1">
          <a:blip r:embed="rId5">
            <a:alphaModFix/>
          </a:blip>
          <a:srcRect b="13262"/>
          <a:stretch/>
        </p:blipFill>
        <p:spPr>
          <a:xfrm rot="-3882846">
            <a:off x="4798742" y="2910600"/>
            <a:ext cx="962314" cy="8346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59"/>
        <p:cNvGrpSpPr/>
        <p:nvPr/>
      </p:nvGrpSpPr>
      <p:grpSpPr>
        <a:xfrm>
          <a:off x="0" y="0"/>
          <a:ext cx="0" cy="0"/>
          <a:chOff x="0" y="0"/>
          <a:chExt cx="0" cy="0"/>
        </a:xfrm>
      </p:grpSpPr>
      <p:pic>
        <p:nvPicPr>
          <p:cNvPr id="260" name="Google Shape;260;p42"/>
          <p:cNvPicPr preferRelativeResize="0"/>
          <p:nvPr/>
        </p:nvPicPr>
        <p:blipFill rotWithShape="1">
          <a:blip r:embed="rId3">
            <a:alphaModFix/>
          </a:blip>
          <a:srcRect t="6585"/>
          <a:stretch/>
        </p:blipFill>
        <p:spPr>
          <a:xfrm>
            <a:off x="1104025" y="39087"/>
            <a:ext cx="5422475" cy="5065325"/>
          </a:xfrm>
          <a:prstGeom prst="rect">
            <a:avLst/>
          </a:prstGeom>
          <a:noFill/>
          <a:ln>
            <a:noFill/>
          </a:ln>
        </p:spPr>
      </p:pic>
      <p:pic>
        <p:nvPicPr>
          <p:cNvPr id="261" name="Google Shape;261;p42" title="image-from-rawpixel-id-12718975-png.png"/>
          <p:cNvPicPr preferRelativeResize="0"/>
          <p:nvPr/>
        </p:nvPicPr>
        <p:blipFill>
          <a:blip r:embed="rId4">
            <a:alphaModFix/>
          </a:blip>
          <a:stretch>
            <a:fillRect/>
          </a:stretch>
        </p:blipFill>
        <p:spPr>
          <a:xfrm>
            <a:off x="310975" y="39075"/>
            <a:ext cx="8708174" cy="4883375"/>
          </a:xfrm>
          <a:prstGeom prst="rect">
            <a:avLst/>
          </a:prstGeom>
          <a:noFill/>
          <a:ln>
            <a:noFill/>
          </a:ln>
        </p:spPr>
      </p:pic>
      <p:pic>
        <p:nvPicPr>
          <p:cNvPr id="262" name="Google Shape;262;p42" title="Screenshot 2025-12-15 at 5.17.33 PM.png"/>
          <p:cNvPicPr preferRelativeResize="0"/>
          <p:nvPr/>
        </p:nvPicPr>
        <p:blipFill>
          <a:blip r:embed="rId5">
            <a:alphaModFix/>
          </a:blip>
          <a:stretch>
            <a:fillRect/>
          </a:stretch>
        </p:blipFill>
        <p:spPr>
          <a:xfrm>
            <a:off x="2129700" y="921250"/>
            <a:ext cx="5012152" cy="3929477"/>
          </a:xfrm>
          <a:prstGeom prst="rect">
            <a:avLst/>
          </a:prstGeom>
          <a:noFill/>
          <a:ln>
            <a:noFill/>
          </a:ln>
        </p:spPr>
      </p:pic>
      <p:pic>
        <p:nvPicPr>
          <p:cNvPr id="263" name="Google Shape;263;p42"/>
          <p:cNvPicPr preferRelativeResize="0"/>
          <p:nvPr/>
        </p:nvPicPr>
        <p:blipFill rotWithShape="1">
          <a:blip r:embed="rId6">
            <a:alphaModFix/>
          </a:blip>
          <a:srcRect b="13262"/>
          <a:stretch/>
        </p:blipFill>
        <p:spPr>
          <a:xfrm rot="-3882868">
            <a:off x="6660957" y="694899"/>
            <a:ext cx="1272172" cy="1103428"/>
          </a:xfrm>
          <a:prstGeom prst="rect">
            <a:avLst/>
          </a:prstGeom>
          <a:noFill/>
          <a:ln>
            <a:noFill/>
          </a:ln>
        </p:spPr>
      </p:pic>
      <p:sp>
        <p:nvSpPr>
          <p:cNvPr id="264" name="Google Shape;264;p42"/>
          <p:cNvSpPr txBox="1">
            <a:spLocks noGrp="1"/>
          </p:cNvSpPr>
          <p:nvPr>
            <p:ph type="ctrTitle"/>
          </p:nvPr>
        </p:nvSpPr>
        <p:spPr>
          <a:xfrm>
            <a:off x="3537725" y="1872200"/>
            <a:ext cx="4644300" cy="32322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rgbClr val="303C93"/>
                </a:solidFill>
                <a:uFill>
                  <a:noFill/>
                </a:uFill>
                <a:hlinkClick r:id="rId7">
                  <a:extLst>
                    <a:ext uri="{A12FA001-AC4F-418D-AE19-62706E023703}">
                      <ahyp:hlinkClr xmlns:ahyp="http://schemas.microsoft.com/office/drawing/2018/hyperlinkcolor" val="tx"/>
                    </a:ext>
                  </a:extLst>
                </a:hlinkClick>
              </a:rPr>
              <a:t>www.mass.gov/info-details/shelter-crisis-housing-support-for-18-24-</a:t>
            </a:r>
            <a:r>
              <a:rPr lang="en" sz="2700">
                <a:solidFill>
                  <a:srgbClr val="303C93"/>
                </a:solidFill>
              </a:rPr>
              <a:t> year-olds</a:t>
            </a:r>
            <a:endParaRPr sz="2700">
              <a:solidFill>
                <a:srgbClr val="303C93"/>
              </a:solidFill>
            </a:endParaRPr>
          </a:p>
          <a:p>
            <a:pPr marL="0" lvl="0" indent="0" algn="ctr" rtl="0">
              <a:spcBef>
                <a:spcPts val="0"/>
              </a:spcBef>
              <a:spcAft>
                <a:spcPts val="0"/>
              </a:spcAft>
              <a:buNone/>
            </a:pPr>
            <a:endParaRPr sz="1600">
              <a:solidFill>
                <a:srgbClr val="303C93"/>
              </a:solidFill>
            </a:endParaRPr>
          </a:p>
          <a:p>
            <a:pPr marL="0" lvl="0" indent="0" algn="ctr" rtl="0">
              <a:spcBef>
                <a:spcPts val="0"/>
              </a:spcBef>
              <a:spcAft>
                <a:spcPts val="0"/>
              </a:spcAft>
              <a:buNone/>
            </a:pPr>
            <a:r>
              <a:rPr lang="en" sz="2700">
                <a:solidFill>
                  <a:srgbClr val="303C93"/>
                </a:solidFill>
              </a:rPr>
              <a:t>www.mass.gov/emergency-housing-assistance</a:t>
            </a:r>
            <a:endParaRPr sz="2700">
              <a:solidFill>
                <a:srgbClr val="303C93"/>
              </a:solidFill>
            </a:endParaRPr>
          </a:p>
          <a:p>
            <a:pPr marL="0" lvl="0" indent="0" algn="ctr" rtl="0">
              <a:spcBef>
                <a:spcPts val="0"/>
              </a:spcBef>
              <a:spcAft>
                <a:spcPts val="0"/>
              </a:spcAft>
              <a:buNone/>
            </a:pPr>
            <a:r>
              <a:rPr lang="en" sz="2200" i="1">
                <a:solidFill>
                  <a:srgbClr val="303C93"/>
                </a:solidFill>
              </a:rPr>
              <a:t>50% of the web traffic to YYA shelter page comes from HLC’s page</a:t>
            </a:r>
            <a:endParaRPr sz="4000">
              <a:solidFill>
                <a:srgbClr val="303C93"/>
              </a:solidFill>
            </a:endParaRPr>
          </a:p>
        </p:txBody>
      </p:sp>
      <p:sp>
        <p:nvSpPr>
          <p:cNvPr id="265" name="Google Shape;265;p42"/>
          <p:cNvSpPr txBox="1"/>
          <p:nvPr/>
        </p:nvSpPr>
        <p:spPr>
          <a:xfrm>
            <a:off x="2073650" y="372000"/>
            <a:ext cx="5422500" cy="64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3300" b="1">
                <a:solidFill>
                  <a:srgbClr val="303C93"/>
                </a:solidFill>
                <a:latin typeface="Barlow Condensed"/>
                <a:ea typeface="Barlow Condensed"/>
                <a:cs typeface="Barlow Condensed"/>
                <a:sym typeface="Barlow Condensed"/>
              </a:rPr>
              <a:t>Crisis </a:t>
            </a:r>
            <a:r>
              <a:rPr lang="en" sz="3300" b="1" i="1">
                <a:solidFill>
                  <a:srgbClr val="303C93"/>
                </a:solidFill>
                <a:latin typeface="Barlow Condensed"/>
                <a:ea typeface="Barlow Condensed"/>
                <a:cs typeface="Barlow Condensed"/>
                <a:sym typeface="Barlow Condensed"/>
              </a:rPr>
              <a:t>services</a:t>
            </a:r>
            <a:r>
              <a:rPr lang="en" sz="3300" b="1">
                <a:solidFill>
                  <a:srgbClr val="303C93"/>
                </a:solidFill>
                <a:latin typeface="Barlow Condensed"/>
                <a:ea typeface="Barlow Condensed"/>
                <a:cs typeface="Barlow Condensed"/>
                <a:sym typeface="Barlow Condensed"/>
              </a:rPr>
              <a:t> in all regions </a:t>
            </a:r>
            <a:endParaRPr sz="3300" b="1">
              <a:solidFill>
                <a:srgbClr val="303C93"/>
              </a:solidFill>
              <a:latin typeface="Barlow Condensed"/>
              <a:ea typeface="Barlow Condensed"/>
              <a:cs typeface="Barlow Condensed"/>
              <a:sym typeface="Barlow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69"/>
        <p:cNvGrpSpPr/>
        <p:nvPr/>
      </p:nvGrpSpPr>
      <p:grpSpPr>
        <a:xfrm>
          <a:off x="0" y="0"/>
          <a:ext cx="0" cy="0"/>
          <a:chOff x="0" y="0"/>
          <a:chExt cx="0" cy="0"/>
        </a:xfrm>
      </p:grpSpPr>
      <p:pic>
        <p:nvPicPr>
          <p:cNvPr id="270" name="Google Shape;270;p43"/>
          <p:cNvPicPr preferRelativeResize="0"/>
          <p:nvPr/>
        </p:nvPicPr>
        <p:blipFill rotWithShape="1">
          <a:blip r:embed="rId3">
            <a:alphaModFix/>
          </a:blip>
          <a:srcRect t="6585"/>
          <a:stretch/>
        </p:blipFill>
        <p:spPr>
          <a:xfrm>
            <a:off x="1104025" y="39087"/>
            <a:ext cx="5422475" cy="5065325"/>
          </a:xfrm>
          <a:prstGeom prst="rect">
            <a:avLst/>
          </a:prstGeom>
          <a:noFill/>
          <a:ln>
            <a:noFill/>
          </a:ln>
        </p:spPr>
      </p:pic>
      <p:sp>
        <p:nvSpPr>
          <p:cNvPr id="271" name="Google Shape;271;p43"/>
          <p:cNvSpPr txBox="1">
            <a:spLocks noGrp="1"/>
          </p:cNvSpPr>
          <p:nvPr>
            <p:ph type="ctrTitle"/>
          </p:nvPr>
        </p:nvSpPr>
        <p:spPr>
          <a:xfrm>
            <a:off x="2381225" y="589525"/>
            <a:ext cx="6182100" cy="7569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303C93"/>
                </a:solidFill>
              </a:rPr>
              <a:t>Top locations where people searched for youth shelter:</a:t>
            </a:r>
            <a:endParaRPr sz="3000">
              <a:solidFill>
                <a:srgbClr val="303C93"/>
              </a:solidFill>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Worcester (no youth shelter)</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Boston</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Essex County/North Shore (no youth shelter) </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Springfield</a:t>
            </a:r>
            <a:endParaRPr sz="2700">
              <a:solidFill>
                <a:srgbClr val="303C93"/>
              </a:solidFill>
              <a:latin typeface="Barlow Condensed Medium"/>
              <a:ea typeface="Barlow Condensed Medium"/>
              <a:cs typeface="Barlow Condensed Medium"/>
              <a:sym typeface="Barlow Condensed Medium"/>
            </a:endParaRPr>
          </a:p>
          <a:p>
            <a:pPr marL="457200" lvl="0" indent="0" algn="l" rtl="0">
              <a:spcBef>
                <a:spcPts val="0"/>
              </a:spcBef>
              <a:spcAft>
                <a:spcPts val="0"/>
              </a:spcAft>
              <a:buNone/>
            </a:pPr>
            <a:endParaRPr sz="2700">
              <a:solidFill>
                <a:srgbClr val="303C93"/>
              </a:solidFill>
            </a:endParaRPr>
          </a:p>
          <a:p>
            <a:pPr marL="0" lvl="0" indent="0" algn="l" rtl="0">
              <a:spcBef>
                <a:spcPts val="0"/>
              </a:spcBef>
              <a:spcAft>
                <a:spcPts val="0"/>
              </a:spcAft>
              <a:buNone/>
            </a:pPr>
            <a:endParaRPr sz="4000">
              <a:solidFill>
                <a:srgbClr val="303C9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75"/>
        <p:cNvGrpSpPr/>
        <p:nvPr/>
      </p:nvGrpSpPr>
      <p:grpSpPr>
        <a:xfrm>
          <a:off x="0" y="0"/>
          <a:ext cx="0" cy="0"/>
          <a:chOff x="0" y="0"/>
          <a:chExt cx="0" cy="0"/>
        </a:xfrm>
      </p:grpSpPr>
      <p:pic>
        <p:nvPicPr>
          <p:cNvPr id="276" name="Google Shape;276;p44"/>
          <p:cNvPicPr preferRelativeResize="0"/>
          <p:nvPr/>
        </p:nvPicPr>
        <p:blipFill rotWithShape="1">
          <a:blip r:embed="rId3">
            <a:alphaModFix/>
          </a:blip>
          <a:srcRect t="6585"/>
          <a:stretch/>
        </p:blipFill>
        <p:spPr>
          <a:xfrm>
            <a:off x="1104025" y="39087"/>
            <a:ext cx="5422475" cy="5065325"/>
          </a:xfrm>
          <a:prstGeom prst="rect">
            <a:avLst/>
          </a:prstGeom>
          <a:noFill/>
          <a:ln>
            <a:noFill/>
          </a:ln>
        </p:spPr>
      </p:pic>
      <p:sp>
        <p:nvSpPr>
          <p:cNvPr id="277" name="Google Shape;277;p44"/>
          <p:cNvSpPr txBox="1">
            <a:spLocks noGrp="1"/>
          </p:cNvSpPr>
          <p:nvPr>
            <p:ph type="ctrTitle"/>
          </p:nvPr>
        </p:nvSpPr>
        <p:spPr>
          <a:xfrm>
            <a:off x="2198100" y="589525"/>
            <a:ext cx="6365100" cy="7569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303C93"/>
                </a:solidFill>
              </a:rPr>
              <a:t>Young Adult Shelter locations: </a:t>
            </a:r>
            <a:r>
              <a:rPr lang="en" sz="2400">
                <a:solidFill>
                  <a:srgbClr val="FF0000"/>
                </a:solidFill>
              </a:rPr>
              <a:t>(about 80 beds)</a:t>
            </a:r>
            <a:endParaRPr sz="2100">
              <a:solidFill>
                <a:srgbClr val="FF0000"/>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Boston (Bridge, Y2Y)</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Bristol Co (Catholic Charities, very limited)</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Lowell (CTI)</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Springfield (Brighter Futures)</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Three County (DialSelf, Louison House)</a:t>
            </a:r>
            <a:endParaRPr sz="2700">
              <a:solidFill>
                <a:srgbClr val="303C93"/>
              </a:solidFill>
              <a:latin typeface="Barlow Condensed Medium"/>
              <a:ea typeface="Barlow Condensed Medium"/>
              <a:cs typeface="Barlow Condensed Medium"/>
              <a:sym typeface="Barlow Condensed Medium"/>
            </a:endParaRPr>
          </a:p>
          <a:p>
            <a:pPr marL="457200" lvl="0" indent="0" algn="l" rtl="0">
              <a:spcBef>
                <a:spcPts val="0"/>
              </a:spcBef>
              <a:spcAft>
                <a:spcPts val="0"/>
              </a:spcAft>
              <a:buNone/>
            </a:pPr>
            <a:endParaRPr sz="2700">
              <a:solidFill>
                <a:srgbClr val="303C93"/>
              </a:solidFill>
            </a:endParaRPr>
          </a:p>
          <a:p>
            <a:pPr marL="0" lvl="0" indent="0" algn="l" rtl="0">
              <a:spcBef>
                <a:spcPts val="0"/>
              </a:spcBef>
              <a:spcAft>
                <a:spcPts val="0"/>
              </a:spcAft>
              <a:buNone/>
            </a:pPr>
            <a:endParaRPr sz="4000">
              <a:solidFill>
                <a:srgbClr val="303C9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81"/>
        <p:cNvGrpSpPr/>
        <p:nvPr/>
      </p:nvGrpSpPr>
      <p:grpSpPr>
        <a:xfrm>
          <a:off x="0" y="0"/>
          <a:ext cx="0" cy="0"/>
          <a:chOff x="0" y="0"/>
          <a:chExt cx="0" cy="0"/>
        </a:xfrm>
      </p:grpSpPr>
      <p:pic>
        <p:nvPicPr>
          <p:cNvPr id="282" name="Google Shape;282;p45"/>
          <p:cNvPicPr preferRelativeResize="0"/>
          <p:nvPr/>
        </p:nvPicPr>
        <p:blipFill rotWithShape="1">
          <a:blip r:embed="rId3">
            <a:alphaModFix/>
          </a:blip>
          <a:srcRect t="6585"/>
          <a:stretch/>
        </p:blipFill>
        <p:spPr>
          <a:xfrm>
            <a:off x="1104025" y="39087"/>
            <a:ext cx="5422475" cy="5065325"/>
          </a:xfrm>
          <a:prstGeom prst="rect">
            <a:avLst/>
          </a:prstGeom>
          <a:noFill/>
          <a:ln>
            <a:noFill/>
          </a:ln>
        </p:spPr>
      </p:pic>
      <p:pic>
        <p:nvPicPr>
          <p:cNvPr id="283" name="Google Shape;283;p45" title="Screenshot 2025-12-16 at 12.56.13 PM.png"/>
          <p:cNvPicPr preferRelativeResize="0"/>
          <p:nvPr/>
        </p:nvPicPr>
        <p:blipFill rotWithShape="1">
          <a:blip r:embed="rId4">
            <a:alphaModFix/>
          </a:blip>
          <a:srcRect t="16357" b="16357"/>
          <a:stretch/>
        </p:blipFill>
        <p:spPr>
          <a:xfrm>
            <a:off x="1900275" y="1088225"/>
            <a:ext cx="6946200" cy="3895275"/>
          </a:xfrm>
          <a:prstGeom prst="rect">
            <a:avLst/>
          </a:prstGeom>
          <a:noFill/>
          <a:ln>
            <a:noFill/>
          </a:ln>
        </p:spPr>
      </p:pic>
      <p:sp>
        <p:nvSpPr>
          <p:cNvPr id="284" name="Google Shape;284;p45"/>
          <p:cNvSpPr txBox="1">
            <a:spLocks noGrp="1"/>
          </p:cNvSpPr>
          <p:nvPr>
            <p:ph type="ctrTitle"/>
          </p:nvPr>
        </p:nvSpPr>
        <p:spPr>
          <a:xfrm>
            <a:off x="3802700" y="3996500"/>
            <a:ext cx="4835700" cy="9870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303C93"/>
                </a:solidFill>
              </a:rPr>
              <a:t>www</a:t>
            </a:r>
            <a:r>
              <a:rPr lang="en" sz="2400">
                <a:solidFill>
                  <a:srgbClr val="303C93"/>
                </a:solidFill>
              </a:rPr>
              <a:t>.mass.gov/info-details/youth-young-adult-resource-drop-in-and-access-</a:t>
            </a:r>
            <a:r>
              <a:rPr lang="en" sz="2000">
                <a:solidFill>
                  <a:srgbClr val="303C93"/>
                </a:solidFill>
              </a:rPr>
              <a:t>centers</a:t>
            </a:r>
            <a:endParaRPr sz="3300">
              <a:solidFill>
                <a:srgbClr val="303C93"/>
              </a:solidFill>
            </a:endParaRPr>
          </a:p>
        </p:txBody>
      </p:sp>
      <p:sp>
        <p:nvSpPr>
          <p:cNvPr id="285" name="Google Shape;285;p45"/>
          <p:cNvSpPr txBox="1"/>
          <p:nvPr/>
        </p:nvSpPr>
        <p:spPr>
          <a:xfrm>
            <a:off x="2073650" y="372000"/>
            <a:ext cx="5422500" cy="64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3300" b="1">
                <a:solidFill>
                  <a:srgbClr val="303C93"/>
                </a:solidFill>
                <a:latin typeface="Barlow Condensed"/>
                <a:ea typeface="Barlow Condensed"/>
                <a:cs typeface="Barlow Condensed"/>
                <a:sym typeface="Barlow Condensed"/>
              </a:rPr>
              <a:t>Daytime Resources for YYA</a:t>
            </a:r>
            <a:endParaRPr sz="3300" b="1">
              <a:solidFill>
                <a:srgbClr val="303C93"/>
              </a:solidFill>
              <a:latin typeface="Barlow Condensed"/>
              <a:ea typeface="Barlow Condensed"/>
              <a:cs typeface="Barlow Condensed"/>
              <a:sym typeface="Barlow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65F"/>
        </a:solidFill>
        <a:effectLst/>
      </p:bgPr>
    </p:bg>
    <p:spTree>
      <p:nvGrpSpPr>
        <p:cNvPr id="1" name="Shape 289"/>
        <p:cNvGrpSpPr/>
        <p:nvPr/>
      </p:nvGrpSpPr>
      <p:grpSpPr>
        <a:xfrm>
          <a:off x="0" y="0"/>
          <a:ext cx="0" cy="0"/>
          <a:chOff x="0" y="0"/>
          <a:chExt cx="0" cy="0"/>
        </a:xfrm>
      </p:grpSpPr>
      <p:pic>
        <p:nvPicPr>
          <p:cNvPr id="290" name="Google Shape;290;p46"/>
          <p:cNvPicPr preferRelativeResize="0"/>
          <p:nvPr/>
        </p:nvPicPr>
        <p:blipFill rotWithShape="1">
          <a:blip r:embed="rId3">
            <a:alphaModFix/>
          </a:blip>
          <a:srcRect t="6585"/>
          <a:stretch/>
        </p:blipFill>
        <p:spPr>
          <a:xfrm>
            <a:off x="1104025" y="39087"/>
            <a:ext cx="5422475" cy="5065325"/>
          </a:xfrm>
          <a:prstGeom prst="rect">
            <a:avLst/>
          </a:prstGeom>
          <a:noFill/>
          <a:ln>
            <a:noFill/>
          </a:ln>
        </p:spPr>
      </p:pic>
      <p:sp>
        <p:nvSpPr>
          <p:cNvPr id="291" name="Google Shape;291;p46"/>
          <p:cNvSpPr txBox="1">
            <a:spLocks noGrp="1"/>
          </p:cNvSpPr>
          <p:nvPr>
            <p:ph type="ctrTitle"/>
          </p:nvPr>
        </p:nvSpPr>
        <p:spPr>
          <a:xfrm>
            <a:off x="2198100" y="589525"/>
            <a:ext cx="6365100" cy="7569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303C93"/>
                </a:solidFill>
              </a:rPr>
              <a:t>Daytime Resources: Youth Drop In Centers</a:t>
            </a:r>
            <a:endParaRPr sz="2100">
              <a:solidFill>
                <a:srgbClr val="FF0000"/>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Boston (Bridge, Y2Y)</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Bristol Co (Catholic Charities, very limited)</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Lowell (CTI)</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Springfield (Brighter Futures)</a:t>
            </a:r>
            <a:endParaRPr sz="2700">
              <a:solidFill>
                <a:srgbClr val="303C93"/>
              </a:solidFill>
              <a:latin typeface="Barlow Condensed Medium"/>
              <a:ea typeface="Barlow Condensed Medium"/>
              <a:cs typeface="Barlow Condensed Medium"/>
              <a:sym typeface="Barlow Condensed Medium"/>
            </a:endParaRPr>
          </a:p>
          <a:p>
            <a:pPr marL="457200" lvl="0" indent="-400050" algn="l" rtl="0">
              <a:spcBef>
                <a:spcPts val="0"/>
              </a:spcBef>
              <a:spcAft>
                <a:spcPts val="0"/>
              </a:spcAft>
              <a:buClr>
                <a:srgbClr val="303C93"/>
              </a:buClr>
              <a:buSzPts val="2700"/>
              <a:buFont typeface="Barlow Condensed Medium"/>
              <a:buChar char="●"/>
            </a:pPr>
            <a:r>
              <a:rPr lang="en" sz="2700">
                <a:solidFill>
                  <a:srgbClr val="303C93"/>
                </a:solidFill>
                <a:latin typeface="Barlow Condensed Medium"/>
                <a:ea typeface="Barlow Condensed Medium"/>
                <a:cs typeface="Barlow Condensed Medium"/>
                <a:sym typeface="Barlow Condensed Medium"/>
              </a:rPr>
              <a:t>Three County (DialSelf, Louison House)</a:t>
            </a:r>
            <a:endParaRPr sz="2700">
              <a:solidFill>
                <a:srgbClr val="303C93"/>
              </a:solidFill>
              <a:latin typeface="Barlow Condensed Medium"/>
              <a:ea typeface="Barlow Condensed Medium"/>
              <a:cs typeface="Barlow Condensed Medium"/>
              <a:sym typeface="Barlow Condensed Medium"/>
            </a:endParaRPr>
          </a:p>
          <a:p>
            <a:pPr marL="457200" lvl="0" indent="0" algn="l" rtl="0">
              <a:spcBef>
                <a:spcPts val="0"/>
              </a:spcBef>
              <a:spcAft>
                <a:spcPts val="0"/>
              </a:spcAft>
              <a:buNone/>
            </a:pPr>
            <a:endParaRPr sz="2700">
              <a:solidFill>
                <a:srgbClr val="303C93"/>
              </a:solidFill>
            </a:endParaRPr>
          </a:p>
          <a:p>
            <a:pPr marL="0" lvl="0" indent="0" algn="l" rtl="0">
              <a:spcBef>
                <a:spcPts val="0"/>
              </a:spcBef>
              <a:spcAft>
                <a:spcPts val="0"/>
              </a:spcAft>
              <a:buNone/>
            </a:pPr>
            <a:endParaRPr sz="4000">
              <a:solidFill>
                <a:srgbClr val="303C9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95"/>
        <p:cNvGrpSpPr/>
        <p:nvPr/>
      </p:nvGrpSpPr>
      <p:grpSpPr>
        <a:xfrm>
          <a:off x="0" y="0"/>
          <a:ext cx="0" cy="0"/>
          <a:chOff x="0" y="0"/>
          <a:chExt cx="0" cy="0"/>
        </a:xfrm>
      </p:grpSpPr>
      <p:pic>
        <p:nvPicPr>
          <p:cNvPr id="296" name="Google Shape;296;p47"/>
          <p:cNvPicPr preferRelativeResize="0"/>
          <p:nvPr/>
        </p:nvPicPr>
        <p:blipFill rotWithShape="1">
          <a:blip r:embed="rId3">
            <a:alphaModFix/>
          </a:blip>
          <a:srcRect t="6585"/>
          <a:stretch/>
        </p:blipFill>
        <p:spPr>
          <a:xfrm>
            <a:off x="1172525" y="39100"/>
            <a:ext cx="5422475" cy="5065325"/>
          </a:xfrm>
          <a:prstGeom prst="rect">
            <a:avLst/>
          </a:prstGeom>
          <a:noFill/>
          <a:ln>
            <a:noFill/>
          </a:ln>
        </p:spPr>
      </p:pic>
      <p:pic>
        <p:nvPicPr>
          <p:cNvPr id="297" name="Google Shape;297;p47" title="image-from-rawpixel-id-12718975-png.png"/>
          <p:cNvPicPr preferRelativeResize="0"/>
          <p:nvPr/>
        </p:nvPicPr>
        <p:blipFill>
          <a:blip r:embed="rId4">
            <a:alphaModFix/>
          </a:blip>
          <a:stretch>
            <a:fillRect/>
          </a:stretch>
        </p:blipFill>
        <p:spPr>
          <a:xfrm>
            <a:off x="1524000" y="-12"/>
            <a:ext cx="7620000" cy="5076825"/>
          </a:xfrm>
          <a:prstGeom prst="rect">
            <a:avLst/>
          </a:prstGeom>
          <a:noFill/>
          <a:ln>
            <a:noFill/>
          </a:ln>
        </p:spPr>
      </p:pic>
      <p:sp>
        <p:nvSpPr>
          <p:cNvPr id="298" name="Google Shape;298;p47"/>
          <p:cNvSpPr txBox="1">
            <a:spLocks noGrp="1"/>
          </p:cNvSpPr>
          <p:nvPr>
            <p:ph type="ctrTitle"/>
          </p:nvPr>
        </p:nvSpPr>
        <p:spPr>
          <a:xfrm>
            <a:off x="1707713" y="1060825"/>
            <a:ext cx="4352100" cy="2648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Winter </a:t>
            </a:r>
            <a:endParaRPr b="1" i="1">
              <a:solidFill>
                <a:srgbClr val="303C93"/>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Response: </a:t>
            </a:r>
            <a:endParaRPr b="1" i="1">
              <a:solidFill>
                <a:srgbClr val="303C93"/>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b="1" i="1">
                <a:solidFill>
                  <a:srgbClr val="303C93"/>
                </a:solidFill>
                <a:latin typeface="Barlow Condensed"/>
                <a:ea typeface="Barlow Condensed"/>
                <a:cs typeface="Barlow Condensed"/>
                <a:sym typeface="Barlow Condensed"/>
              </a:rPr>
              <a:t>other agencies &amp; programs</a:t>
            </a:r>
            <a:endParaRPr b="1" i="1">
              <a:solidFill>
                <a:srgbClr val="303C93"/>
              </a:solidFill>
              <a:latin typeface="Barlow Condensed"/>
              <a:ea typeface="Barlow Condensed"/>
              <a:cs typeface="Barlow Condensed"/>
              <a:sym typeface="Barlow Condensed"/>
            </a:endParaRPr>
          </a:p>
          <a:p>
            <a:pPr marL="0" lvl="0" indent="0" algn="l" rtl="0">
              <a:spcBef>
                <a:spcPts val="0"/>
              </a:spcBef>
              <a:spcAft>
                <a:spcPts val="0"/>
              </a:spcAft>
              <a:buNone/>
            </a:pPr>
            <a:endParaRPr sz="3000">
              <a:solidFill>
                <a:srgbClr val="303C9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96C1"/>
        </a:solidFill>
        <a:effectLst/>
      </p:bgPr>
    </p:bg>
    <p:spTree>
      <p:nvGrpSpPr>
        <p:cNvPr id="1" name="Shape 302"/>
        <p:cNvGrpSpPr/>
        <p:nvPr/>
      </p:nvGrpSpPr>
      <p:grpSpPr>
        <a:xfrm>
          <a:off x="0" y="0"/>
          <a:ext cx="0" cy="0"/>
          <a:chOff x="0" y="0"/>
          <a:chExt cx="0" cy="0"/>
        </a:xfrm>
      </p:grpSpPr>
      <p:sp>
        <p:nvSpPr>
          <p:cNvPr id="303" name="Google Shape;303;p48"/>
          <p:cNvSpPr txBox="1">
            <a:spLocks noGrp="1"/>
          </p:cNvSpPr>
          <p:nvPr>
            <p:ph type="ctrTitle"/>
          </p:nvPr>
        </p:nvSpPr>
        <p:spPr>
          <a:xfrm>
            <a:off x="2556850" y="706625"/>
            <a:ext cx="3185700" cy="111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 </a:t>
            </a:r>
            <a:endParaRPr/>
          </a:p>
        </p:txBody>
      </p:sp>
      <p:sp>
        <p:nvSpPr>
          <p:cNvPr id="304" name="Google Shape;304;p48"/>
          <p:cNvSpPr txBox="1">
            <a:spLocks noGrp="1"/>
          </p:cNvSpPr>
          <p:nvPr>
            <p:ph type="subTitle" idx="1"/>
          </p:nvPr>
        </p:nvSpPr>
        <p:spPr>
          <a:xfrm>
            <a:off x="1542050" y="1609700"/>
            <a:ext cx="6914400" cy="792600"/>
          </a:xfrm>
          <a:prstGeom prst="rect">
            <a:avLst/>
          </a:prstGeom>
        </p:spPr>
        <p:txBody>
          <a:bodyPr spcFirstLastPara="1" wrap="square" lIns="91425" tIns="91425" rIns="91425" bIns="91425" anchor="t" anchorCtr="0">
            <a:noAutofit/>
          </a:bodyPr>
          <a:lstStyle/>
          <a:p>
            <a:pPr marL="457200" lvl="0" indent="-387350" algn="l" rtl="0">
              <a:lnSpc>
                <a:spcPct val="90000"/>
              </a:lnSpc>
              <a:spcBef>
                <a:spcPts val="0"/>
              </a:spcBef>
              <a:spcAft>
                <a:spcPts val="0"/>
              </a:spcAft>
              <a:buClr>
                <a:schemeClr val="dk1"/>
              </a:buClr>
              <a:buSzPts val="2500"/>
              <a:buChar char="●"/>
            </a:pPr>
            <a:r>
              <a:rPr lang="en" sz="2500">
                <a:solidFill>
                  <a:schemeClr val="dk1"/>
                </a:solidFill>
              </a:rPr>
              <a:t>Join working groups</a:t>
            </a:r>
            <a:endParaRPr sz="2500">
              <a:solidFill>
                <a:schemeClr val="dk1"/>
              </a:solidFill>
            </a:endParaRPr>
          </a:p>
          <a:p>
            <a:pPr marL="457200" lvl="0" indent="-387350" algn="l" rtl="0">
              <a:lnSpc>
                <a:spcPct val="90000"/>
              </a:lnSpc>
              <a:spcBef>
                <a:spcPts val="0"/>
              </a:spcBef>
              <a:spcAft>
                <a:spcPts val="0"/>
              </a:spcAft>
              <a:buClr>
                <a:schemeClr val="dk1"/>
              </a:buClr>
              <a:buSzPts val="2500"/>
              <a:buChar char="●"/>
            </a:pPr>
            <a:r>
              <a:rPr lang="en" sz="2500">
                <a:solidFill>
                  <a:schemeClr val="dk1"/>
                </a:solidFill>
              </a:rPr>
              <a:t>Keep an ear out for the Youth Count</a:t>
            </a:r>
            <a:endParaRPr sz="2500">
              <a:solidFill>
                <a:schemeClr val="dk1"/>
              </a:solidFill>
            </a:endParaRPr>
          </a:p>
          <a:p>
            <a:pPr marL="457200" lvl="0" indent="-387350" algn="l" rtl="0">
              <a:lnSpc>
                <a:spcPct val="90000"/>
              </a:lnSpc>
              <a:spcBef>
                <a:spcPts val="0"/>
              </a:spcBef>
              <a:spcAft>
                <a:spcPts val="0"/>
              </a:spcAft>
              <a:buClr>
                <a:schemeClr val="dk1"/>
              </a:buClr>
              <a:buSzPts val="2500"/>
              <a:buChar char="●"/>
            </a:pPr>
            <a:r>
              <a:rPr lang="en" sz="2500">
                <a:solidFill>
                  <a:schemeClr val="dk1"/>
                </a:solidFill>
              </a:rPr>
              <a:t>Next meeting: March 17, 2026; 1-2:30pm</a:t>
            </a:r>
            <a:endParaRPr sz="2500">
              <a:solidFill>
                <a:schemeClr val="dk1"/>
              </a:solidFill>
            </a:endParaRPr>
          </a:p>
          <a:p>
            <a:pPr marL="0" lvl="0" indent="0" algn="l" rtl="0">
              <a:lnSpc>
                <a:spcPct val="90000"/>
              </a:lnSpc>
              <a:spcBef>
                <a:spcPts val="0"/>
              </a:spcBef>
              <a:spcAft>
                <a:spcPts val="0"/>
              </a:spcAft>
              <a:buNone/>
            </a:pPr>
            <a:endParaRPr sz="2500">
              <a:solidFill>
                <a:schemeClr val="dk1"/>
              </a:solidFill>
            </a:endParaRPr>
          </a:p>
          <a:p>
            <a:pPr marL="0" lvl="0" indent="0" algn="l" rtl="0">
              <a:lnSpc>
                <a:spcPct val="90000"/>
              </a:lnSpc>
              <a:spcBef>
                <a:spcPts val="0"/>
              </a:spcBef>
              <a:spcAft>
                <a:spcPts val="0"/>
              </a:spcAft>
              <a:buNone/>
            </a:pPr>
            <a:endParaRPr sz="2500">
              <a:solidFill>
                <a:schemeClr val="dk1"/>
              </a:solidFill>
            </a:endParaRPr>
          </a:p>
          <a:p>
            <a:pPr marL="0" lvl="0" indent="0" algn="l" rtl="0">
              <a:lnSpc>
                <a:spcPct val="90000"/>
              </a:lnSpc>
              <a:spcBef>
                <a:spcPts val="0"/>
              </a:spcBef>
              <a:spcAft>
                <a:spcPts val="0"/>
              </a:spcAft>
              <a:buNone/>
            </a:pPr>
            <a:r>
              <a:rPr lang="en" sz="2500">
                <a:solidFill>
                  <a:schemeClr val="dk1"/>
                </a:solidFill>
              </a:rPr>
              <a:t>Email Alice with questions: Alice.j.colegrove@mass.gov</a:t>
            </a:r>
            <a:endParaRPr sz="2500">
              <a:solidFill>
                <a:schemeClr val="dk1"/>
              </a:solidFill>
            </a:endParaRPr>
          </a:p>
          <a:p>
            <a:pPr marL="0" lvl="0" indent="0" algn="l" rtl="0">
              <a:lnSpc>
                <a:spcPct val="90000"/>
              </a:lnSpc>
              <a:spcBef>
                <a:spcPts val="0"/>
              </a:spcBef>
              <a:spcAft>
                <a:spcPts val="0"/>
              </a:spcAft>
              <a:buNone/>
            </a:pPr>
            <a:endParaRPr sz="25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ctrTitle"/>
          </p:nvPr>
        </p:nvSpPr>
        <p:spPr>
          <a:xfrm>
            <a:off x="1690750" y="750275"/>
            <a:ext cx="3921600" cy="7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303C93"/>
                </a:solidFill>
              </a:rPr>
              <a:t>Agenda </a:t>
            </a:r>
            <a:endParaRPr sz="4000">
              <a:solidFill>
                <a:srgbClr val="303C93"/>
              </a:solidFill>
            </a:endParaRPr>
          </a:p>
        </p:txBody>
      </p:sp>
      <p:sp>
        <p:nvSpPr>
          <p:cNvPr id="127" name="Google Shape;127;p23"/>
          <p:cNvSpPr txBox="1">
            <a:spLocks noGrp="1"/>
          </p:cNvSpPr>
          <p:nvPr>
            <p:ph type="subTitle" idx="1"/>
          </p:nvPr>
        </p:nvSpPr>
        <p:spPr>
          <a:xfrm>
            <a:off x="1454350" y="1625500"/>
            <a:ext cx="7039200" cy="20817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Clr>
                <a:srgbClr val="073763"/>
              </a:buClr>
              <a:buSzPts val="2700"/>
              <a:buFont typeface="Barlow Condensed Medium"/>
              <a:buChar char="●"/>
            </a:pPr>
            <a:r>
              <a:rPr lang="en" sz="2700">
                <a:solidFill>
                  <a:srgbClr val="073763"/>
                </a:solidFill>
                <a:latin typeface="Barlow Condensed Medium"/>
                <a:ea typeface="Barlow Condensed Medium"/>
                <a:cs typeface="Barlow Condensed Medium"/>
                <a:sym typeface="Barlow Condensed Medium"/>
              </a:rPr>
              <a:t>Announcements</a:t>
            </a:r>
            <a:endParaRPr sz="2700">
              <a:solidFill>
                <a:srgbClr val="073763"/>
              </a:solidFill>
              <a:latin typeface="Barlow Condensed Medium"/>
              <a:ea typeface="Barlow Condensed Medium"/>
              <a:cs typeface="Barlow Condensed Medium"/>
              <a:sym typeface="Barlow Condensed Medium"/>
            </a:endParaRPr>
          </a:p>
          <a:p>
            <a:pPr marL="457200" lvl="0" indent="-400050" algn="l" rtl="0">
              <a:spcBef>
                <a:spcPts val="1000"/>
              </a:spcBef>
              <a:spcAft>
                <a:spcPts val="0"/>
              </a:spcAft>
              <a:buClr>
                <a:srgbClr val="073763"/>
              </a:buClr>
              <a:buSzPts val="2700"/>
              <a:buFont typeface="Barlow Condensed Medium"/>
              <a:buChar char="●"/>
            </a:pPr>
            <a:r>
              <a:rPr lang="en" sz="2700">
                <a:solidFill>
                  <a:srgbClr val="073763"/>
                </a:solidFill>
                <a:latin typeface="Barlow Condensed Medium"/>
                <a:ea typeface="Barlow Condensed Medium"/>
                <a:cs typeface="Barlow Condensed Medium"/>
                <a:sym typeface="Barlow Condensed Medium"/>
              </a:rPr>
              <a:t>Winter response</a:t>
            </a:r>
            <a:endParaRPr sz="2700">
              <a:solidFill>
                <a:srgbClr val="073763"/>
              </a:solidFill>
              <a:latin typeface="Barlow Condensed Medium"/>
              <a:ea typeface="Barlow Condensed Medium"/>
              <a:cs typeface="Barlow Condensed Medium"/>
              <a:sym typeface="Barlow Condensed Medium"/>
            </a:endParaRPr>
          </a:p>
          <a:p>
            <a:pPr marL="914400" lvl="1" indent="-400050" algn="l" rtl="0">
              <a:spcBef>
                <a:spcPts val="1000"/>
              </a:spcBef>
              <a:spcAft>
                <a:spcPts val="0"/>
              </a:spcAft>
              <a:buClr>
                <a:srgbClr val="073763"/>
              </a:buClr>
              <a:buSzPts val="2700"/>
              <a:buFont typeface="Barlow Condensed Medium"/>
              <a:buChar char="○"/>
            </a:pPr>
            <a:r>
              <a:rPr lang="en" sz="2700">
                <a:solidFill>
                  <a:srgbClr val="073763"/>
                </a:solidFill>
                <a:latin typeface="Barlow Condensed Medium"/>
                <a:ea typeface="Barlow Condensed Medium"/>
                <a:cs typeface="Barlow Condensed Medium"/>
                <a:sym typeface="Barlow Condensed Medium"/>
              </a:rPr>
              <a:t>Connecting YYA to shelter and support services</a:t>
            </a:r>
            <a:endParaRPr sz="2700">
              <a:solidFill>
                <a:srgbClr val="073763"/>
              </a:solidFill>
              <a:latin typeface="Barlow Condensed Medium"/>
              <a:ea typeface="Barlow Condensed Medium"/>
              <a:cs typeface="Barlow Condensed Medium"/>
              <a:sym typeface="Barlow Condensed Medium"/>
            </a:endParaRPr>
          </a:p>
          <a:p>
            <a:pPr marL="0" lvl="0" indent="0" algn="l" rtl="0">
              <a:spcBef>
                <a:spcPts val="1000"/>
              </a:spcBef>
              <a:spcAft>
                <a:spcPts val="0"/>
              </a:spcAft>
              <a:buNone/>
            </a:pPr>
            <a:endParaRPr sz="2700">
              <a:solidFill>
                <a:srgbClr val="073763"/>
              </a:solidFill>
              <a:latin typeface="Barlow Condensed Medium"/>
              <a:ea typeface="Barlow Condensed Medium"/>
              <a:cs typeface="Barlow Condensed Medium"/>
              <a:sym typeface="Barlow Condensed Medium"/>
            </a:endParaRPr>
          </a:p>
          <a:p>
            <a:pPr marL="0" lvl="0" indent="0" algn="l" rtl="0">
              <a:spcBef>
                <a:spcPts val="1000"/>
              </a:spcBef>
              <a:spcAft>
                <a:spcPts val="0"/>
              </a:spcAft>
              <a:buNone/>
            </a:pPr>
            <a:endParaRPr sz="2900">
              <a:solidFill>
                <a:srgbClr val="43434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sldNum" idx="12"/>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fld id="{00000000-1234-1234-1234-123412341234}" type="slidenum">
              <a:rPr lang="en"/>
              <a:t>4</a:t>
            </a:fld>
            <a:endParaRPr/>
          </a:p>
        </p:txBody>
      </p:sp>
      <p:sp>
        <p:nvSpPr>
          <p:cNvPr id="133" name="Google Shape;133;p24"/>
          <p:cNvSpPr txBox="1">
            <a:spLocks noGrp="1"/>
          </p:cNvSpPr>
          <p:nvPr>
            <p:ph type="ctrTitle"/>
          </p:nvPr>
        </p:nvSpPr>
        <p:spPr>
          <a:xfrm>
            <a:off x="1674450" y="843400"/>
            <a:ext cx="4545000" cy="554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solidFill>
                  <a:srgbClr val="303C93"/>
                </a:solidFill>
              </a:rPr>
              <a:t>Agreements</a:t>
            </a:r>
            <a:endParaRPr>
              <a:solidFill>
                <a:srgbClr val="303C93"/>
              </a:solidFill>
            </a:endParaRPr>
          </a:p>
        </p:txBody>
      </p:sp>
      <p:sp>
        <p:nvSpPr>
          <p:cNvPr id="134" name="Google Shape;134;p24"/>
          <p:cNvSpPr txBox="1">
            <a:spLocks noGrp="1"/>
          </p:cNvSpPr>
          <p:nvPr>
            <p:ph type="subTitle" idx="4294967295"/>
          </p:nvPr>
        </p:nvSpPr>
        <p:spPr>
          <a:xfrm>
            <a:off x="1478275" y="1668700"/>
            <a:ext cx="7598400" cy="2918400"/>
          </a:xfrm>
          <a:prstGeom prst="rect">
            <a:avLst/>
          </a:prstGeom>
        </p:spPr>
        <p:txBody>
          <a:bodyPr spcFirstLastPara="1" wrap="square" lIns="0" tIns="0" rIns="0" bIns="0" anchor="t" anchorCtr="0">
            <a:spAutoFit/>
          </a:bodyPr>
          <a:lstStyle/>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Assume good intentions </a:t>
            </a:r>
            <a:endParaRPr sz="2400">
              <a:latin typeface="Barlow Condensed"/>
              <a:ea typeface="Barlow Condensed"/>
              <a:cs typeface="Barlow Condensed"/>
              <a:sym typeface="Barlow Condensed"/>
            </a:endParaRPr>
          </a:p>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Use respectful language </a:t>
            </a:r>
            <a:endParaRPr sz="2400">
              <a:latin typeface="Barlow Condensed"/>
              <a:ea typeface="Barlow Condensed"/>
              <a:cs typeface="Barlow Condensed"/>
              <a:sym typeface="Barlow Condensed"/>
            </a:endParaRPr>
          </a:p>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Ask for and use people’s pronouns </a:t>
            </a:r>
            <a:endParaRPr sz="2400">
              <a:latin typeface="Barlow Condensed"/>
              <a:ea typeface="Barlow Condensed"/>
              <a:cs typeface="Barlow Condensed"/>
              <a:sym typeface="Barlow Condensed"/>
            </a:endParaRPr>
          </a:p>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Engage in differences of opinion with courtesy and respect </a:t>
            </a:r>
            <a:endParaRPr sz="2400">
              <a:latin typeface="Barlow Condensed"/>
              <a:ea typeface="Barlow Condensed"/>
              <a:cs typeface="Barlow Condensed"/>
              <a:sym typeface="Barlow Condensed"/>
            </a:endParaRPr>
          </a:p>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Welcome all into the conversation, especially young adults </a:t>
            </a:r>
            <a:endParaRPr sz="2400">
              <a:latin typeface="Barlow Condensed"/>
              <a:ea typeface="Barlow Condensed"/>
              <a:cs typeface="Barlow Condensed"/>
              <a:sym typeface="Barlow Condensed"/>
            </a:endParaRPr>
          </a:p>
          <a:p>
            <a:pPr marL="457200" lvl="0" indent="-381000" algn="l" rtl="0">
              <a:spcBef>
                <a:spcPts val="0"/>
              </a:spcBef>
              <a:spcAft>
                <a:spcPts val="0"/>
              </a:spcAft>
              <a:buSzPts val="2400"/>
              <a:buFont typeface="Barlow Condensed"/>
              <a:buChar char="●"/>
            </a:pPr>
            <a:r>
              <a:rPr lang="en" sz="2400">
                <a:latin typeface="Barlow Condensed"/>
                <a:ea typeface="Barlow Condensed"/>
                <a:cs typeface="Barlow Condensed"/>
                <a:sym typeface="Barlow Condensed"/>
              </a:rPr>
              <a:t>Understand that a commitment to inclusion may mean that the norms of “professional meetings” may need to be altered</a:t>
            </a:r>
            <a:endParaRPr sz="2400">
              <a:latin typeface="Barlow Condensed"/>
              <a:ea typeface="Barlow Condensed"/>
              <a:cs typeface="Barlow Condensed"/>
              <a:sym typeface="Barlow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sldNum" idx="4294967295"/>
          </p:nvPr>
        </p:nvSpPr>
        <p:spPr>
          <a:xfrm>
            <a:off x="454103" y="4753075"/>
            <a:ext cx="312600" cy="153900"/>
          </a:xfrm>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5</a:t>
            </a:fld>
            <a:endParaRPr/>
          </a:p>
        </p:txBody>
      </p:sp>
      <p:sp>
        <p:nvSpPr>
          <p:cNvPr id="140" name="Google Shape;140;p25"/>
          <p:cNvSpPr txBox="1">
            <a:spLocks noGrp="1"/>
          </p:cNvSpPr>
          <p:nvPr>
            <p:ph type="ctrTitle"/>
          </p:nvPr>
        </p:nvSpPr>
        <p:spPr>
          <a:xfrm>
            <a:off x="1629225" y="859475"/>
            <a:ext cx="5159700" cy="554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solidFill>
                  <a:srgbClr val="303C93"/>
                </a:solidFill>
              </a:rPr>
              <a:t>Acronyms</a:t>
            </a:r>
            <a:endParaRPr>
              <a:solidFill>
                <a:srgbClr val="303C93"/>
              </a:solidFill>
            </a:endParaRPr>
          </a:p>
        </p:txBody>
      </p:sp>
      <p:sp>
        <p:nvSpPr>
          <p:cNvPr id="141" name="Google Shape;141;p25"/>
          <p:cNvSpPr txBox="1">
            <a:spLocks noGrp="1"/>
          </p:cNvSpPr>
          <p:nvPr>
            <p:ph type="subTitle" idx="4294967295"/>
          </p:nvPr>
        </p:nvSpPr>
        <p:spPr>
          <a:xfrm>
            <a:off x="1235250" y="1355550"/>
            <a:ext cx="7841400" cy="3342600"/>
          </a:xfrm>
          <a:prstGeom prst="rect">
            <a:avLst/>
          </a:prstGeom>
        </p:spPr>
        <p:txBody>
          <a:bodyPr spcFirstLastPara="1" wrap="square" lIns="0" tIns="0" rIns="0" bIns="0" anchor="t" anchorCtr="0">
            <a:spAutoFit/>
          </a:bodyPr>
          <a:lstStyle/>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UHYC= Unaccompanied Homeless Youth Commission</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HYS = Homeless Youth Services</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YYA= Youth and Young Adult</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EOHHS= Executive Office of Health &amp; Human Services</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UHY= Unaccompanied Homeless Youth</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BIPOC=  Black, Indigenous, and People of Color</a:t>
            </a:r>
            <a:endParaRPr sz="2300">
              <a:solidFill>
                <a:srgbClr val="1C4587"/>
              </a:solidFill>
              <a:latin typeface="Barlow Condensed"/>
              <a:ea typeface="Barlow Condensed"/>
              <a:cs typeface="Barlow Condensed"/>
              <a:sym typeface="Barlow Condensed"/>
            </a:endParaRPr>
          </a:p>
          <a:p>
            <a:pPr marL="457200" lvl="0" indent="-374650" algn="l" rtl="0">
              <a:spcBef>
                <a:spcPts val="0"/>
              </a:spcBef>
              <a:spcAft>
                <a:spcPts val="0"/>
              </a:spcAft>
              <a:buClr>
                <a:srgbClr val="1C4587"/>
              </a:buClr>
              <a:buSzPts val="2300"/>
              <a:buFont typeface="Barlow Condensed"/>
              <a:buChar char="●"/>
            </a:pPr>
            <a:r>
              <a:rPr lang="en" sz="2300">
                <a:solidFill>
                  <a:srgbClr val="1C4587"/>
                </a:solidFill>
                <a:latin typeface="Barlow Condensed"/>
                <a:ea typeface="Barlow Condensed"/>
                <a:cs typeface="Barlow Condensed"/>
                <a:sym typeface="Barlow Condensed"/>
              </a:rPr>
              <a:t>ESN: Exchanging Sex to Meet Basic Needs</a:t>
            </a:r>
            <a:endParaRPr sz="2300">
              <a:solidFill>
                <a:srgbClr val="1C4587"/>
              </a:solidFill>
              <a:latin typeface="Barlow Condensed"/>
              <a:ea typeface="Barlow Condensed"/>
              <a:cs typeface="Barlow Condensed"/>
              <a:sym typeface="Barlow Condensed"/>
            </a:endParaRPr>
          </a:p>
          <a:p>
            <a:pPr marL="0" lvl="0" indent="0" algn="l" rtl="0">
              <a:spcBef>
                <a:spcPts val="1200"/>
              </a:spcBef>
              <a:spcAft>
                <a:spcPts val="1200"/>
              </a:spcAft>
              <a:buNone/>
            </a:pPr>
            <a:endParaRPr sz="2200">
              <a:latin typeface="Barlow Condensed"/>
              <a:ea typeface="Barlow Condensed"/>
              <a:cs typeface="Barlow Condensed"/>
              <a:sym typeface="Barlow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ctrTitle"/>
          </p:nvPr>
        </p:nvSpPr>
        <p:spPr>
          <a:xfrm>
            <a:off x="1907475" y="292550"/>
            <a:ext cx="6757800" cy="46638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 sz="4400" b="1">
                <a:solidFill>
                  <a:srgbClr val="EF30EF"/>
                </a:solidFill>
                <a:latin typeface="Barlow Condensed"/>
                <a:ea typeface="Barlow Condensed"/>
                <a:cs typeface="Barlow Condensed"/>
                <a:sym typeface="Barlow Condensed"/>
              </a:rPr>
              <a:t>The purpose </a:t>
            </a:r>
            <a:endParaRPr sz="4400" b="1">
              <a:solidFill>
                <a:srgbClr val="EF30EF"/>
              </a:solidFill>
              <a:latin typeface="Barlow Condensed"/>
              <a:ea typeface="Barlow Condensed"/>
              <a:cs typeface="Barlow Condensed"/>
              <a:sym typeface="Barlow Condensed"/>
            </a:endParaRPr>
          </a:p>
          <a:p>
            <a:pPr marL="0" lvl="0" indent="0" algn="ctr" rtl="0">
              <a:spcBef>
                <a:spcPts val="0"/>
              </a:spcBef>
              <a:spcAft>
                <a:spcPts val="0"/>
              </a:spcAft>
              <a:buNone/>
            </a:pPr>
            <a:r>
              <a:rPr lang="en" sz="3200">
                <a:solidFill>
                  <a:schemeClr val="lt1"/>
                </a:solidFill>
                <a:latin typeface="Barlow Condensed"/>
                <a:ea typeface="Barlow Condensed"/>
                <a:cs typeface="Barlow Condensed"/>
                <a:sym typeface="Barlow Condensed"/>
              </a:rPr>
              <a:t>of the MA Unaccompanied Homeless Youth </a:t>
            </a:r>
            <a:endParaRPr sz="32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r>
              <a:rPr lang="en" sz="3200">
                <a:solidFill>
                  <a:schemeClr val="lt1"/>
                </a:solidFill>
                <a:latin typeface="Barlow Condensed"/>
                <a:ea typeface="Barlow Condensed"/>
                <a:cs typeface="Barlow Condensed"/>
                <a:sym typeface="Barlow Condensed"/>
              </a:rPr>
              <a:t>Commission is to </a:t>
            </a:r>
            <a:r>
              <a:rPr lang="en" sz="2700">
                <a:solidFill>
                  <a:schemeClr val="lt1"/>
                </a:solidFill>
                <a:latin typeface="Barlow Condensed"/>
                <a:ea typeface="Barlow Condensed"/>
                <a:cs typeface="Barlow Condensed"/>
                <a:sym typeface="Barlow Condensed"/>
              </a:rPr>
              <a:t>“</a:t>
            </a:r>
            <a:r>
              <a:rPr lang="en" sz="3100" b="1">
                <a:solidFill>
                  <a:srgbClr val="FFFF00"/>
                </a:solidFill>
                <a:latin typeface="Barlow Condensed"/>
                <a:ea typeface="Barlow Condensed"/>
                <a:cs typeface="Barlow Condensed"/>
                <a:sym typeface="Barlow Condensed"/>
              </a:rPr>
              <a:t>study</a:t>
            </a:r>
            <a:r>
              <a:rPr lang="en" sz="2700">
                <a:solidFill>
                  <a:schemeClr val="lt1"/>
                </a:solidFill>
                <a:latin typeface="Barlow Condensed"/>
                <a:ea typeface="Barlow Condensed"/>
                <a:cs typeface="Barlow Condensed"/>
                <a:sym typeface="Barlow Condensed"/>
              </a:rPr>
              <a:t> and</a:t>
            </a:r>
            <a:endParaRPr sz="27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r>
              <a:rPr lang="en" sz="2700">
                <a:solidFill>
                  <a:schemeClr val="lt1"/>
                </a:solidFill>
                <a:latin typeface="Barlow Condensed"/>
                <a:ea typeface="Barlow Condensed"/>
                <a:cs typeface="Barlow Condensed"/>
                <a:sym typeface="Barlow Condensed"/>
              </a:rPr>
              <a:t> </a:t>
            </a:r>
            <a:r>
              <a:rPr lang="en" sz="3100" b="1">
                <a:solidFill>
                  <a:srgbClr val="FF9900"/>
                </a:solidFill>
                <a:latin typeface="Barlow Condensed"/>
                <a:ea typeface="Barlow Condensed"/>
                <a:cs typeface="Barlow Condensed"/>
                <a:sym typeface="Barlow Condensed"/>
              </a:rPr>
              <a:t>make recommendations for services</a:t>
            </a:r>
            <a:r>
              <a:rPr lang="en" sz="2700">
                <a:solidFill>
                  <a:schemeClr val="lt1"/>
                </a:solidFill>
                <a:latin typeface="Barlow Condensed"/>
                <a:ea typeface="Barlow Condensed"/>
                <a:cs typeface="Barlow Condensed"/>
                <a:sym typeface="Barlow Condensed"/>
              </a:rPr>
              <a:t> </a:t>
            </a:r>
            <a:endParaRPr sz="27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r>
              <a:rPr lang="en" sz="2700">
                <a:solidFill>
                  <a:schemeClr val="lt1"/>
                </a:solidFill>
                <a:latin typeface="Barlow Condensed"/>
                <a:ea typeface="Barlow Condensed"/>
                <a:cs typeface="Barlow Condensed"/>
                <a:sym typeface="Barlow Condensed"/>
              </a:rPr>
              <a:t>for unaccompanied youth and young adults experiencing homelessness in Massachusetts, to ultimately </a:t>
            </a:r>
            <a:endParaRPr sz="27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r>
              <a:rPr lang="en" sz="3100" b="1">
                <a:solidFill>
                  <a:srgbClr val="00FF00"/>
                </a:solidFill>
                <a:latin typeface="Barlow Condensed"/>
                <a:ea typeface="Barlow Condensed"/>
                <a:cs typeface="Barlow Condensed"/>
                <a:sym typeface="Barlow Condensed"/>
              </a:rPr>
              <a:t>provide comprehensive &amp; effective responses</a:t>
            </a:r>
            <a:r>
              <a:rPr lang="en" sz="2700">
                <a:solidFill>
                  <a:schemeClr val="lt1"/>
                </a:solidFill>
                <a:latin typeface="Barlow Condensed"/>
                <a:ea typeface="Barlow Condensed"/>
                <a:cs typeface="Barlow Condensed"/>
                <a:sym typeface="Barlow Condensed"/>
              </a:rPr>
              <a:t> to the</a:t>
            </a:r>
            <a:r>
              <a:rPr lang="en" sz="2700" b="1">
                <a:solidFill>
                  <a:schemeClr val="lt1"/>
                </a:solidFill>
                <a:latin typeface="Barlow Condensed"/>
                <a:ea typeface="Barlow Condensed"/>
                <a:cs typeface="Barlow Condensed"/>
                <a:sym typeface="Barlow Condensed"/>
              </a:rPr>
              <a:t> </a:t>
            </a:r>
            <a:r>
              <a:rPr lang="en" sz="3100" b="1">
                <a:solidFill>
                  <a:srgbClr val="00FFFF"/>
                </a:solidFill>
                <a:latin typeface="Barlow Condensed"/>
                <a:ea typeface="Barlow Condensed"/>
                <a:cs typeface="Barlow Condensed"/>
                <a:sym typeface="Barlow Condensed"/>
              </a:rPr>
              <a:t>unique needs</a:t>
            </a:r>
            <a:r>
              <a:rPr lang="en" sz="2700">
                <a:solidFill>
                  <a:schemeClr val="lt1"/>
                </a:solidFill>
                <a:latin typeface="Barlow Condensed"/>
                <a:ea typeface="Barlow Condensed"/>
                <a:cs typeface="Barlow Condensed"/>
                <a:sym typeface="Barlow Condensed"/>
              </a:rPr>
              <a:t> of this population.”</a:t>
            </a:r>
            <a:endParaRPr sz="27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endParaRPr sz="2700">
              <a:solidFill>
                <a:schemeClr val="lt1"/>
              </a:solidFill>
              <a:latin typeface="Barlow Condensed"/>
              <a:ea typeface="Barlow Condensed"/>
              <a:cs typeface="Barlow Condensed"/>
              <a:sym typeface="Barlow Condensed"/>
            </a:endParaRPr>
          </a:p>
          <a:p>
            <a:pPr marL="0" lvl="0" indent="0" algn="ctr" rtl="0">
              <a:spcBef>
                <a:spcPts val="0"/>
              </a:spcBef>
              <a:spcAft>
                <a:spcPts val="0"/>
              </a:spcAft>
              <a:buNone/>
            </a:pPr>
            <a:r>
              <a:rPr lang="en" sz="2100">
                <a:solidFill>
                  <a:schemeClr val="lt1"/>
                </a:solidFill>
                <a:latin typeface="Barlow Condensed"/>
                <a:ea typeface="Barlow Condensed"/>
                <a:cs typeface="Barlow Condensed"/>
                <a:sym typeface="Barlow Condensed"/>
              </a:rPr>
              <a:t>www.mass.gov/orgs/ma-unaccompanied-homeless-youth-commission</a:t>
            </a:r>
            <a:endParaRPr sz="2100">
              <a:solidFill>
                <a:schemeClr val="lt1"/>
              </a:solidFill>
              <a:latin typeface="Barlow Condensed"/>
              <a:ea typeface="Barlow Condensed"/>
              <a:cs typeface="Barlow Condensed"/>
              <a:sym typeface="Barlow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995250" y="381375"/>
            <a:ext cx="7586700" cy="4515300"/>
          </a:xfrm>
          <a:prstGeom prst="rect">
            <a:avLst/>
          </a:prstGeom>
        </p:spPr>
        <p:txBody>
          <a:bodyPr spcFirstLastPara="1" wrap="square" lIns="0" tIns="0" rIns="0" bIns="0"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300">
                <a:solidFill>
                  <a:schemeClr val="lt1"/>
                </a:solidFill>
                <a:latin typeface="Barlow Condensed"/>
                <a:ea typeface="Barlow Condensed"/>
                <a:cs typeface="Barlow Condensed"/>
                <a:sym typeface="Barlow Condensed"/>
              </a:rPr>
              <a:t>The purpose of </a:t>
            </a:r>
            <a:endParaRPr sz="3300">
              <a:solidFill>
                <a:schemeClr val="lt1"/>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sz="3800" b="1">
                <a:solidFill>
                  <a:schemeClr val="accent6"/>
                </a:solidFill>
                <a:latin typeface="Barlow Condensed"/>
                <a:ea typeface="Barlow Condensed"/>
                <a:cs typeface="Barlow Condensed"/>
                <a:sym typeface="Barlow Condensed"/>
              </a:rPr>
              <a:t>Homeless Youth Services</a:t>
            </a:r>
            <a:r>
              <a:rPr lang="en" sz="3800">
                <a:solidFill>
                  <a:schemeClr val="lt1"/>
                </a:solidFill>
                <a:latin typeface="Barlow Condensed"/>
                <a:ea typeface="Barlow Condensed"/>
                <a:cs typeface="Barlow Condensed"/>
                <a:sym typeface="Barlow Condensed"/>
              </a:rPr>
              <a:t> </a:t>
            </a:r>
            <a:endParaRPr sz="3800">
              <a:solidFill>
                <a:schemeClr val="lt1"/>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sz="3300">
                <a:solidFill>
                  <a:schemeClr val="lt1"/>
                </a:solidFill>
                <a:latin typeface="Barlow Condensed"/>
                <a:ea typeface="Barlow Condensed"/>
                <a:cs typeface="Barlow Condensed"/>
                <a:sym typeface="Barlow Condensed"/>
              </a:rPr>
              <a:t>is to ensure that every region in Massachusetts has both </a:t>
            </a:r>
            <a:r>
              <a:rPr lang="en" sz="3300" b="1">
                <a:solidFill>
                  <a:schemeClr val="accent4"/>
                </a:solidFill>
                <a:latin typeface="Barlow Condensed"/>
                <a:ea typeface="Barlow Condensed"/>
                <a:cs typeface="Barlow Condensed"/>
                <a:sym typeface="Barlow Condensed"/>
              </a:rPr>
              <a:t>prevention and intervention</a:t>
            </a:r>
            <a:r>
              <a:rPr lang="en" sz="3300">
                <a:solidFill>
                  <a:schemeClr val="lt1"/>
                </a:solidFill>
                <a:latin typeface="Barlow Condensed"/>
                <a:ea typeface="Barlow Condensed"/>
                <a:cs typeface="Barlow Condensed"/>
                <a:sym typeface="Barlow Condensed"/>
              </a:rPr>
              <a:t> </a:t>
            </a:r>
            <a:r>
              <a:rPr lang="en" sz="3300" b="1">
                <a:solidFill>
                  <a:srgbClr val="EF30EF"/>
                </a:solidFill>
                <a:latin typeface="Barlow Condensed"/>
                <a:ea typeface="Barlow Condensed"/>
                <a:cs typeface="Barlow Condensed"/>
                <a:sym typeface="Barlow Condensed"/>
              </a:rPr>
              <a:t>services </a:t>
            </a:r>
            <a:r>
              <a:rPr lang="en" sz="3300" b="1" i="1">
                <a:solidFill>
                  <a:srgbClr val="00FF00"/>
                </a:solidFill>
                <a:latin typeface="Barlow Condensed"/>
                <a:ea typeface="Barlow Condensed"/>
                <a:cs typeface="Barlow Condensed"/>
                <a:sym typeface="Barlow Condensed"/>
              </a:rPr>
              <a:t>specifically for young adults</a:t>
            </a:r>
            <a:r>
              <a:rPr lang="en" sz="3300">
                <a:solidFill>
                  <a:schemeClr val="lt1"/>
                </a:solidFill>
                <a:latin typeface="Barlow Condensed"/>
                <a:ea typeface="Barlow Condensed"/>
                <a:cs typeface="Barlow Condensed"/>
                <a:sym typeface="Barlow Condensed"/>
              </a:rPr>
              <a:t>, </a:t>
            </a:r>
            <a:endParaRPr sz="3300">
              <a:solidFill>
                <a:schemeClr val="lt1"/>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sz="3300">
                <a:solidFill>
                  <a:schemeClr val="lt1"/>
                </a:solidFill>
                <a:latin typeface="Barlow Condensed"/>
                <a:ea typeface="Barlow Condensed"/>
                <a:cs typeface="Barlow Condensed"/>
                <a:sym typeface="Barlow Condensed"/>
              </a:rPr>
              <a:t>including emergency shelter or crisis housing.</a:t>
            </a:r>
            <a:endParaRPr sz="3300">
              <a:solidFill>
                <a:schemeClr val="lt1"/>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endParaRPr sz="2600">
              <a:solidFill>
                <a:schemeClr val="lt1"/>
              </a:solidFill>
              <a:latin typeface="Barlow Condensed"/>
              <a:ea typeface="Barlow Condensed"/>
              <a:cs typeface="Barlow Condensed"/>
              <a:sym typeface="Barlow Condensed"/>
            </a:endParaRPr>
          </a:p>
          <a:p>
            <a:pPr marL="0" lvl="0" indent="0" algn="ctr" rtl="0">
              <a:lnSpc>
                <a:spcPct val="115000"/>
              </a:lnSpc>
              <a:spcBef>
                <a:spcPts val="0"/>
              </a:spcBef>
              <a:spcAft>
                <a:spcPts val="0"/>
              </a:spcAft>
              <a:buClr>
                <a:schemeClr val="dk1"/>
              </a:buClr>
              <a:buSzPts val="1100"/>
              <a:buFont typeface="Arial"/>
              <a:buNone/>
            </a:pPr>
            <a:r>
              <a:rPr lang="en" sz="3000">
                <a:solidFill>
                  <a:schemeClr val="lt1"/>
                </a:solidFill>
                <a:latin typeface="Barlow Condensed"/>
                <a:ea typeface="Barlow Condensed"/>
                <a:cs typeface="Barlow Condensed"/>
                <a:sym typeface="Barlow Condensed"/>
              </a:rPr>
              <a:t>www.mass.gov/orgs/homeless-youth-services</a:t>
            </a:r>
            <a:endParaRPr sz="3000">
              <a:solidFill>
                <a:schemeClr val="lt1"/>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111075" y="292550"/>
            <a:ext cx="6298800" cy="3822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500">
                <a:solidFill>
                  <a:srgbClr val="FFC211"/>
                </a:solidFill>
              </a:rPr>
              <a:t>MA defines an unaccompanied homeless youth (UHY) as a person who:</a:t>
            </a:r>
            <a:endParaRPr sz="3500">
              <a:solidFill>
                <a:srgbClr val="FFC211"/>
              </a:solidFill>
            </a:endParaRPr>
          </a:p>
          <a:p>
            <a:pPr marL="0" lvl="0" indent="0" algn="l" rtl="0">
              <a:spcBef>
                <a:spcPts val="1000"/>
              </a:spcBef>
              <a:spcAft>
                <a:spcPts val="0"/>
              </a:spcAft>
              <a:buNone/>
            </a:pPr>
            <a:r>
              <a:rPr lang="en" sz="3400">
                <a:solidFill>
                  <a:srgbClr val="FFC211"/>
                </a:solidFill>
              </a:rPr>
              <a:t>1) Is 24 years of age or younger; and</a:t>
            </a:r>
            <a:endParaRPr sz="3400">
              <a:solidFill>
                <a:srgbClr val="FFC211"/>
              </a:solidFill>
            </a:endParaRPr>
          </a:p>
          <a:p>
            <a:pPr marL="0" lvl="0" indent="0" algn="l" rtl="0">
              <a:spcBef>
                <a:spcPts val="0"/>
              </a:spcBef>
              <a:spcAft>
                <a:spcPts val="0"/>
              </a:spcAft>
              <a:buNone/>
            </a:pPr>
            <a:r>
              <a:rPr lang="en" sz="3400">
                <a:solidFill>
                  <a:srgbClr val="FFC211"/>
                </a:solidFill>
              </a:rPr>
              <a:t>2) Is not in the physical custody or care of a parent or legal guardian; and</a:t>
            </a:r>
            <a:endParaRPr sz="3400">
              <a:solidFill>
                <a:srgbClr val="FFC211"/>
              </a:solidFill>
            </a:endParaRPr>
          </a:p>
          <a:p>
            <a:pPr marL="0" lvl="0" indent="0" algn="l" rtl="0">
              <a:spcBef>
                <a:spcPts val="0"/>
              </a:spcBef>
              <a:spcAft>
                <a:spcPts val="0"/>
              </a:spcAft>
              <a:buNone/>
            </a:pPr>
            <a:r>
              <a:rPr lang="en" sz="3400">
                <a:solidFill>
                  <a:srgbClr val="FFC211"/>
                </a:solidFill>
              </a:rPr>
              <a:t>3) Lacks a fixed, regular, and adequate nighttime residence.</a:t>
            </a:r>
            <a:endParaRPr sz="3400">
              <a:solidFill>
                <a:srgbClr val="FFC21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9"/>
          <p:cNvPicPr preferRelativeResize="0"/>
          <p:nvPr/>
        </p:nvPicPr>
        <p:blipFill rotWithShape="1">
          <a:blip r:embed="rId3">
            <a:alphaModFix amt="54000"/>
          </a:blip>
          <a:srcRect l="-6940"/>
          <a:stretch/>
        </p:blipFill>
        <p:spPr>
          <a:xfrm>
            <a:off x="696175" y="0"/>
            <a:ext cx="8447825" cy="5143501"/>
          </a:xfrm>
          <a:prstGeom prst="rect">
            <a:avLst/>
          </a:prstGeom>
          <a:noFill/>
          <a:ln>
            <a:noFill/>
          </a:ln>
        </p:spPr>
      </p:pic>
      <p:sp>
        <p:nvSpPr>
          <p:cNvPr id="162" name="Google Shape;162;p29"/>
          <p:cNvSpPr txBox="1">
            <a:spLocks noGrp="1"/>
          </p:cNvSpPr>
          <p:nvPr>
            <p:ph type="sldNum" idx="12"/>
          </p:nvPr>
        </p:nvSpPr>
        <p:spPr>
          <a:xfrm>
            <a:off x="198978" y="4753075"/>
            <a:ext cx="312600" cy="153900"/>
          </a:xfrm>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9</a:t>
            </a:fld>
            <a:endParaRPr/>
          </a:p>
        </p:txBody>
      </p:sp>
      <p:sp>
        <p:nvSpPr>
          <p:cNvPr id="163" name="Google Shape;163;p29"/>
          <p:cNvSpPr txBox="1">
            <a:spLocks noGrp="1"/>
          </p:cNvSpPr>
          <p:nvPr>
            <p:ph type="body" idx="1"/>
          </p:nvPr>
        </p:nvSpPr>
        <p:spPr>
          <a:xfrm>
            <a:off x="1108000" y="431250"/>
            <a:ext cx="75600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4800" b="1">
                <a:solidFill>
                  <a:schemeClr val="lt1"/>
                </a:solidFill>
                <a:latin typeface="Barlow Condensed"/>
                <a:ea typeface="Barlow Condensed"/>
                <a:cs typeface="Barlow Condensed"/>
                <a:sym typeface="Barlow Condensed"/>
              </a:rPr>
              <a:t>GOAL</a:t>
            </a:r>
            <a:endParaRPr sz="4800" b="1">
              <a:solidFill>
                <a:schemeClr val="lt1"/>
              </a:solidFill>
              <a:latin typeface="Barlow Condensed"/>
              <a:ea typeface="Barlow Condensed"/>
              <a:cs typeface="Barlow Condensed"/>
              <a:sym typeface="Barlow Condensed"/>
            </a:endParaRPr>
          </a:p>
          <a:p>
            <a:pPr marL="0" lvl="0" indent="0" algn="ctr" rtl="0">
              <a:lnSpc>
                <a:spcPct val="100000"/>
              </a:lnSpc>
              <a:spcBef>
                <a:spcPts val="0"/>
              </a:spcBef>
              <a:spcAft>
                <a:spcPts val="0"/>
              </a:spcAft>
              <a:buClr>
                <a:schemeClr val="dk1"/>
              </a:buClr>
              <a:buSzPts val="1100"/>
              <a:buFont typeface="Arial"/>
              <a:buNone/>
            </a:pPr>
            <a:r>
              <a:rPr lang="en" sz="3600" b="1">
                <a:solidFill>
                  <a:schemeClr val="lt1"/>
                </a:solidFill>
                <a:latin typeface="Barlow Condensed"/>
                <a:ea typeface="Barlow Condensed"/>
                <a:cs typeface="Barlow Condensed"/>
                <a:sym typeface="Barlow Condensed"/>
              </a:rPr>
              <a:t>To make experiences of youth homelessness in Massachusetts</a:t>
            </a:r>
            <a:endParaRPr sz="3600" b="1">
              <a:solidFill>
                <a:schemeClr val="lt1"/>
              </a:solidFill>
              <a:latin typeface="Barlow Condensed"/>
              <a:ea typeface="Barlow Condensed"/>
              <a:cs typeface="Barlow Condensed"/>
              <a:sym typeface="Barlow Condensed"/>
            </a:endParaRPr>
          </a:p>
          <a:p>
            <a:pPr marL="0" lvl="0" indent="0" algn="ctr" rtl="0">
              <a:lnSpc>
                <a:spcPct val="100000"/>
              </a:lnSpc>
              <a:spcBef>
                <a:spcPts val="0"/>
              </a:spcBef>
              <a:spcAft>
                <a:spcPts val="0"/>
              </a:spcAft>
              <a:buClr>
                <a:schemeClr val="dk1"/>
              </a:buClr>
              <a:buSzPts val="1100"/>
              <a:buFont typeface="Arial"/>
              <a:buNone/>
            </a:pPr>
            <a:r>
              <a:rPr lang="en" sz="5000">
                <a:solidFill>
                  <a:srgbClr val="E69138"/>
                </a:solidFill>
                <a:latin typeface="Barlow Condensed ExtraBold"/>
                <a:ea typeface="Barlow Condensed ExtraBold"/>
                <a:cs typeface="Barlow Condensed ExtraBold"/>
                <a:sym typeface="Barlow Condensed ExtraBold"/>
              </a:rPr>
              <a:t>rare</a:t>
            </a:r>
            <a:endParaRPr sz="5000">
              <a:solidFill>
                <a:srgbClr val="E69138"/>
              </a:solidFill>
              <a:latin typeface="Barlow Condensed ExtraBold"/>
              <a:ea typeface="Barlow Condensed ExtraBold"/>
              <a:cs typeface="Barlow Condensed ExtraBold"/>
              <a:sym typeface="Barlow Condensed ExtraBold"/>
            </a:endParaRPr>
          </a:p>
          <a:p>
            <a:pPr marL="0" lvl="0" indent="0" algn="ctr" rtl="0">
              <a:lnSpc>
                <a:spcPct val="100000"/>
              </a:lnSpc>
              <a:spcBef>
                <a:spcPts val="0"/>
              </a:spcBef>
              <a:spcAft>
                <a:spcPts val="0"/>
              </a:spcAft>
              <a:buClr>
                <a:schemeClr val="dk1"/>
              </a:buClr>
              <a:buSzPts val="1100"/>
              <a:buFont typeface="Arial"/>
              <a:buNone/>
            </a:pPr>
            <a:r>
              <a:rPr lang="en" sz="5000">
                <a:solidFill>
                  <a:schemeClr val="lt1"/>
                </a:solidFill>
                <a:latin typeface="Barlow Condensed ExtraBold"/>
                <a:ea typeface="Barlow Condensed ExtraBold"/>
                <a:cs typeface="Barlow Condensed ExtraBold"/>
                <a:sym typeface="Barlow Condensed ExtraBold"/>
              </a:rPr>
              <a:t> </a:t>
            </a:r>
            <a:r>
              <a:rPr lang="en" sz="5000">
                <a:solidFill>
                  <a:srgbClr val="F6B26B"/>
                </a:solidFill>
                <a:latin typeface="Barlow Condensed ExtraBold"/>
                <a:ea typeface="Barlow Condensed ExtraBold"/>
                <a:cs typeface="Barlow Condensed ExtraBold"/>
                <a:sym typeface="Barlow Condensed ExtraBold"/>
              </a:rPr>
              <a:t>brief</a:t>
            </a:r>
            <a:endParaRPr sz="5000">
              <a:solidFill>
                <a:srgbClr val="F6B26B"/>
              </a:solidFill>
              <a:latin typeface="Barlow Condensed ExtraBold"/>
              <a:ea typeface="Barlow Condensed ExtraBold"/>
              <a:cs typeface="Barlow Condensed ExtraBold"/>
              <a:sym typeface="Barlow Condensed ExtraBold"/>
            </a:endParaRPr>
          </a:p>
          <a:p>
            <a:pPr marL="0" lvl="0" indent="0" algn="ctr" rtl="0">
              <a:lnSpc>
                <a:spcPct val="100000"/>
              </a:lnSpc>
              <a:spcBef>
                <a:spcPts val="0"/>
              </a:spcBef>
              <a:spcAft>
                <a:spcPts val="0"/>
              </a:spcAft>
              <a:buClr>
                <a:schemeClr val="dk1"/>
              </a:buClr>
              <a:buSzPts val="1100"/>
              <a:buFont typeface="Arial"/>
              <a:buNone/>
            </a:pPr>
            <a:r>
              <a:rPr lang="en" sz="5000">
                <a:solidFill>
                  <a:srgbClr val="F9CB9C"/>
                </a:solidFill>
                <a:latin typeface="Barlow Condensed ExtraBold"/>
                <a:ea typeface="Barlow Condensed ExtraBold"/>
                <a:cs typeface="Barlow Condensed ExtraBold"/>
                <a:sym typeface="Barlow Condensed ExtraBold"/>
              </a:rPr>
              <a:t>&amp; non-recurring</a:t>
            </a:r>
            <a:endParaRPr sz="5000">
              <a:solidFill>
                <a:srgbClr val="F9CB9C"/>
              </a:solidFill>
              <a:latin typeface="Barlow Condensed ExtraBold"/>
              <a:ea typeface="Barlow Condensed ExtraBold"/>
              <a:cs typeface="Barlow Condensed ExtraBold"/>
              <a:sym typeface="Barlow Condensed ExtraBold"/>
            </a:endParaRPr>
          </a:p>
          <a:p>
            <a:pPr marL="0" lvl="0" indent="0" algn="l" rtl="0">
              <a:lnSpc>
                <a:spcPct val="100000"/>
              </a:lnSpc>
              <a:spcBef>
                <a:spcPts val="0"/>
              </a:spcBef>
              <a:spcAft>
                <a:spcPts val="0"/>
              </a:spcAft>
              <a:buClr>
                <a:schemeClr val="dk1"/>
              </a:buClr>
              <a:buSzPts val="1100"/>
              <a:buFont typeface="Arial"/>
              <a:buNone/>
            </a:pPr>
            <a:endParaRPr sz="3600">
              <a:solidFill>
                <a:srgbClr val="303C93"/>
              </a:solidFill>
              <a:latin typeface="Barlow Condensed SemiBold"/>
              <a:ea typeface="Barlow Condensed SemiBold"/>
              <a:cs typeface="Barlow Condensed SemiBold"/>
              <a:sym typeface="Barlow Condensed SemiBold"/>
            </a:endParaRPr>
          </a:p>
          <a:p>
            <a:pPr marL="0" lvl="0" indent="0" algn="l" rtl="0">
              <a:spcBef>
                <a:spcPts val="0"/>
              </a:spcBef>
              <a:spcAft>
                <a:spcPts val="1200"/>
              </a:spcAft>
              <a:buNone/>
            </a:pPr>
            <a:endParaRPr sz="3000"/>
          </a:p>
        </p:txBody>
      </p:sp>
      <p:cxnSp>
        <p:nvCxnSpPr>
          <p:cNvPr id="164" name="Google Shape;164;p29"/>
          <p:cNvCxnSpPr/>
          <p:nvPr/>
        </p:nvCxnSpPr>
        <p:spPr>
          <a:xfrm>
            <a:off x="290600" y="4611200"/>
            <a:ext cx="144300" cy="0"/>
          </a:xfrm>
          <a:prstGeom prst="straightConnector1">
            <a:avLst/>
          </a:prstGeom>
          <a:noFill/>
          <a:ln w="9525" cap="flat" cmpd="sng">
            <a:solidFill>
              <a:srgbClr val="303C93"/>
            </a:solidFill>
            <a:prstDash val="solid"/>
            <a:round/>
            <a:headEnd type="none" w="med" len="med"/>
            <a:tailEnd type="none" w="med" len="med"/>
          </a:ln>
        </p:spPr>
      </p:cxnSp>
      <p:sp>
        <p:nvSpPr>
          <p:cNvPr id="165" name="Google Shape;165;p29"/>
          <p:cNvSpPr txBox="1"/>
          <p:nvPr/>
        </p:nvSpPr>
        <p:spPr>
          <a:xfrm rot="-5400000">
            <a:off x="-844450" y="3095700"/>
            <a:ext cx="2476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solidFill>
                  <a:srgbClr val="303C93"/>
                </a:solidFill>
                <a:latin typeface="Roboto Medium"/>
                <a:ea typeface="Roboto Medium"/>
                <a:cs typeface="Roboto Medium"/>
                <a:sym typeface="Roboto Medium"/>
              </a:rPr>
              <a:t>UHYC January 2024  Meeting</a:t>
            </a:r>
            <a:endParaRPr sz="800">
              <a:solidFill>
                <a:srgbClr val="303C93"/>
              </a:solidFill>
              <a:latin typeface="Roboto Medium"/>
              <a:ea typeface="Roboto Medium"/>
              <a:cs typeface="Roboto Medium"/>
              <a:sym typeface="Roboto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838</Words>
  <Application>Microsoft Office PowerPoint</Application>
  <PresentationFormat>On-screen Show (16:9)</PresentationFormat>
  <Paragraphs>134</Paragraphs>
  <Slides>28</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Roboto Medium</vt:lpstr>
      <vt:lpstr>Barlow Condensed ExtraBold</vt:lpstr>
      <vt:lpstr>Barlow SemiBold</vt:lpstr>
      <vt:lpstr>Barlow Condensed</vt:lpstr>
      <vt:lpstr>Barlow Semi Condensed ExtraBold</vt:lpstr>
      <vt:lpstr>Barlow Medium</vt:lpstr>
      <vt:lpstr>Barlow</vt:lpstr>
      <vt:lpstr>Roboto</vt:lpstr>
      <vt:lpstr>Barlow Condensed SemiBold</vt:lpstr>
      <vt:lpstr>Barlow Condensed Medium</vt:lpstr>
      <vt:lpstr>Simple Light</vt:lpstr>
      <vt:lpstr>December 2025 Meeting </vt:lpstr>
      <vt:lpstr>Welcome !</vt:lpstr>
      <vt:lpstr>Agenda </vt:lpstr>
      <vt:lpstr>Agreements</vt:lpstr>
      <vt:lpstr>Acronyms</vt:lpstr>
      <vt:lpstr>The purpose  of the MA Unaccompanied Homeless Youth  Commission is to “study and  make recommendations for services  for unaccompanied youth and young adults experiencing homelessness in Massachusetts, to ultimately  provide comprehensive &amp; effective responses to the unique needs of this population.”  www.mass.gov/orgs/ma-unaccompanied-homeless-youth-commission</vt:lpstr>
      <vt:lpstr>The purpose of  Homeless Youth Services  is to ensure that every region in Massachusetts has both prevention and intervention services specifically for young adults,  including emergency shelter or crisis housing.  www.mass.gov/orgs/homeless-youth-services</vt:lpstr>
      <vt:lpstr>MA defines an unaccompanied homeless youth (UHY) as a person who: 1) Is 24 years of age or younger; and 2) Is not in the physical custody or care of a parent or legal guardian; and 3) Lacks a fixed, regular, and adequate nighttime residence.</vt:lpstr>
      <vt:lpstr>PowerPoint Presentation</vt:lpstr>
      <vt:lpstr>PowerPoint Presentation</vt:lpstr>
      <vt:lpstr>Announcements!</vt:lpstr>
      <vt:lpstr>UHYC Workgroups </vt:lpstr>
      <vt:lpstr>PowerPoint Presentation</vt:lpstr>
      <vt:lpstr>HUD NOFO Update </vt:lpstr>
      <vt:lpstr>PowerPoint Presentation</vt:lpstr>
      <vt:lpstr>PowerPoint Presentation</vt:lpstr>
      <vt:lpstr>PowerPoint Presentation</vt:lpstr>
      <vt:lpstr>PowerPoint Presentation</vt:lpstr>
      <vt:lpstr>Winter  Response  for YYA </vt:lpstr>
      <vt:lpstr>Learn Resources  + Understand gaps  </vt:lpstr>
      <vt:lpstr>PowerPoint Presentation</vt:lpstr>
      <vt:lpstr>www.mass.gov/info-details/shelter-crisis-housing-support-for-18-24- year-olds  www.mass.gov/emergency-housing-assistance 50% of the web traffic to YYA shelter page comes from HLC’s page</vt:lpstr>
      <vt:lpstr>Top locations where people searched for youth shelter: Worcester (no youth shelter) Boston Essex County/North Shore (no youth shelter)  Springfield  </vt:lpstr>
      <vt:lpstr>Young Adult Shelter locations: (about 80 beds) Boston (Bridge, Y2Y) Bristol Co (Catholic Charities, very limited) Lowell (CTI) Springfield (Brighter Futures) Three County (DialSelf, Louison House)  </vt:lpstr>
      <vt:lpstr>www.mass.gov/info-details/youth-young-adult-resource-drop-in-and-access-centers</vt:lpstr>
      <vt:lpstr>Daytime Resources: Youth Drop In Centers Boston (Bridge, Y2Y) Bristol Co (Catholic Charities, very limited) Lowell (CTI) Springfield (Brighter Futures) Three County (DialSelf, Louison House)  </vt:lpstr>
      <vt:lpstr>Winter  Response:  other agencies &amp; programs </vt:lpstr>
      <vt:lpstr>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Harrison, Deborah (EHS)</dc:creator>
  <cp:lastModifiedBy>Harrison, Deborah (EHS)</cp:lastModifiedBy>
  <cp:revision>1</cp:revision>
  <dcterms:modified xsi:type="dcterms:W3CDTF">2026-02-25T15:48:51Z</dcterms:modified>
</cp:coreProperties>
</file>