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67" d="100"/>
          <a:sy n="67" d="100"/>
        </p:scale>
        <p:origin x="568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400DDA-0F12-41DE-BD0C-446AA6907F58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E111EA-6A19-440F-BA92-28A85FC63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816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2/25/2021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3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536FE-B6CA-4D45-A719-6B51F3FF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B9388C-63B0-4DA8-97D0-BEEDCF401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9BDB0-2A2B-43AC-965A-A9E7E7F7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2/25/2021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DA7C3-2A5B-4BED-A540-9136486C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888E8-31D6-4E51-9228-0D6066FE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D010CA-6776-433E-8E25-97899E082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391E6E-3CF5-4535-B37E-E30058EA2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ADEE3-AAA7-4846-8EC6-84B1537C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2/25/2021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DABD6-6E60-4895-89B1-3604A484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4D314-6D1C-4A42-A445-B77646B2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2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4D5D7-9AEB-44F2-8A04-0694BE15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E933F-693D-4770-8DC4-A5A086AC8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7849A-1CE6-4F5C-95D7-EA8DA5EE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2/25/2021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E1FD0-B95E-4CF6-9A27-0F91F96DA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123BE-5891-49D6-A758-867A98F3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2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85FC7-1BEA-438E-A0A7-88FF5511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5F5C0-417B-4A28-8AE9-A79AC74A6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C6257-C490-4059-9E97-16E46673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2/25/2021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051CD-74EC-43C1-9F21-D33BD297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95141-29DC-41BA-BE25-E899055F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3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4FC21-AE04-4050-80E6-D9DCA4B5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85F7E-EF45-48F7-9E54-C6806D0E9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4501F-6ED5-4112-B037-D3E9F8CF2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1E48C-176E-4E60-8CB3-54251699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2/25/2021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2202B-C929-4B39-AF47-D17C38F8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EEBF3-930A-4A23-810D-C1880E7A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8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48E08-A828-430D-B8A6-7302E570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F5402-465C-4E68-BF7E-BFE1177B5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9B917D-5EC9-44FC-B8A7-9ADF4ADC4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DCF5D4-E55C-42FF-A7E5-2466DE35B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79A7F-77F4-4169-8D51-212344199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735923-3BB5-4F33-8E76-56665E95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2/25/2021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43FC79-7089-4373-88DC-12501E78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0BEB1-B009-47B7-B159-DE05E615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2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5FFCC-78CC-4E9D-A277-8230F273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4CEFE7-D923-48C1-B2FE-8110829C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2/25/2021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8F91C9-7841-4F7B-8F24-B5FF45B5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96739-CF17-4867-A5ED-317AD19F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1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8942B-5ECF-4556-91C2-496E4C52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2/25/2021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1589EF-E9AD-45F7-BFBE-6F8AD357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8E0FA-5424-403C-8462-1B7C301C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4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27A56-C315-441C-9002-DFD599AE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57D9A-8037-4B31-951B-4675ADA69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3141B-5121-4179-B3F6-529569122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0C32E-3427-4696-A55A-56886EA2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2/25/2021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FE526-7D20-4EC0-9624-E7798129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A82D7-E462-4060-85D6-85CF5554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0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E919B-BF68-4590-8CA9-A51BAC0F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4BC1AA-5C68-47DC-BBF0-1E309865E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1A636-7F9C-43EC-B2F2-6FB3323CB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9410E-A050-4AA2-BC89-EF52EB1C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2/25/2021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23AB0-18A5-4589-926D-C00F68CF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4EE52-EECA-4C6E-83E9-6382044D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8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3F6010-77C4-45FE-968C-712199A5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B1B2C-5D5F-46D9-92F5-ECDF2816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34894-C6F5-46F1-BAA2-AFEA88E68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2/25/2021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B1C84-4663-4022-BBEA-7667FEBCF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820DA-1F3A-421F-A770-A6347089E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5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tableau.dmh.state.ma.us/#/site/Community/workbooks/1312/view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1">
            <a:extLst>
              <a:ext uri="{FF2B5EF4-FFF2-40B4-BE49-F238E27FC236}">
                <a16:creationId xmlns:a16="http://schemas.microsoft.com/office/drawing/2014/main" id="{4D2EDC35-DB04-4E5A-89FA-E4DB4BD77B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EPIA – 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December 2020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Ages 18+</a:t>
            </a:r>
            <a:br>
              <a:rPr lang="en-US" dirty="0">
                <a:hlinkClick r:id="rId2"/>
              </a:rPr>
            </a:br>
            <a:endParaRPr lang="en-US" dirty="0">
              <a:hlinkClick r:id="rId2"/>
            </a:endParaRPr>
          </a:p>
        </p:txBody>
      </p:sp>
      <p:sp>
        <p:nvSpPr>
          <p:cNvPr id="3" name="slide1">
            <a:extLst>
              <a:ext uri="{FF2B5EF4-FFF2-40B4-BE49-F238E27FC236}">
                <a16:creationId xmlns:a16="http://schemas.microsoft.com/office/drawing/2014/main" id="{A2162ACB-253C-4FA6-9AC3-7E8BFE9C64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Referrals in Time Period: 230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64EF9F-7C21-46B8-81F5-F34B98476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2/25/2021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45317E-3EEF-405D-9F69-216734831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de10" descr="Primary Barriers to Placement">
            <a:extLst>
              <a:ext uri="{FF2B5EF4-FFF2-40B4-BE49-F238E27FC236}">
                <a16:creationId xmlns:a16="http://schemas.microsoft.com/office/drawing/2014/main" id="{41ED02A9-DB17-47D8-9AE2-456C19AA3E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20" y="0"/>
            <a:ext cx="11081759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B0E4CB-C8A0-4A98-B59D-C0A6643EC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2/25/2021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73F2A7-94ED-44FD-8B60-CA4E9564E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de11" descr="Primary Diagnosis">
            <a:extLst>
              <a:ext uri="{FF2B5EF4-FFF2-40B4-BE49-F238E27FC236}">
                <a16:creationId xmlns:a16="http://schemas.microsoft.com/office/drawing/2014/main" id="{FA1BFD74-C6A0-45D0-B39B-252900B6B3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87" y="0"/>
            <a:ext cx="11336025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565248-F650-40CF-B189-A605221A2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2/25/2021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221548-37C9-4338-ADE9-922C2C467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de12" descr="Top 20 Boarding / Placement Hospitals">
            <a:extLst>
              <a:ext uri="{FF2B5EF4-FFF2-40B4-BE49-F238E27FC236}">
                <a16:creationId xmlns:a16="http://schemas.microsoft.com/office/drawing/2014/main" id="{7C34D936-38D9-46B6-8CBD-85731C9208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0D6322-8C6B-4017-A37B-A286F92F9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2/25/2021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8B1D01-EB06-44D2-BE66-6A75EEB29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de13" descr="Boarding Facilities where  &amp;quot;Level of Care Changed&amp;quot;">
            <a:extLst>
              <a:ext uri="{FF2B5EF4-FFF2-40B4-BE49-F238E27FC236}">
                <a16:creationId xmlns:a16="http://schemas.microsoft.com/office/drawing/2014/main" id="{8814CE70-43FB-4626-B5DA-175D9A9429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D4D4EF-697C-488E-A58E-1EF4A190D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2/25/2021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E19D7F-AAD1-443E-BAE2-9D5BEBBC1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de14" descr="Referrals for Uninsured by Boarding / Placement Hospital">
            <a:extLst>
              <a:ext uri="{FF2B5EF4-FFF2-40B4-BE49-F238E27FC236}">
                <a16:creationId xmlns:a16="http://schemas.microsoft.com/office/drawing/2014/main" id="{C318EBC5-8BCA-45F0-A201-4F5990A2D7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9906D2-9583-4477-8801-E30099F79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2/25/2021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6BC924-6C71-4CCF-A342-90A68F693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de15" descr="Last 12 Months Accumulated Data (White page)">
            <a:extLst>
              <a:ext uri="{FF2B5EF4-FFF2-40B4-BE49-F238E27FC236}">
                <a16:creationId xmlns:a16="http://schemas.microsoft.com/office/drawing/2014/main" id="{3947B530-3A7B-4424-9046-DBA9CA9FF0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9CDB93-ADDD-4C66-8DF0-3178977EC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2/25/2021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C991FA-4AF6-4F67-AB9E-26C4EFDC2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de16" descr="Number of Referrals - 12 months">
            <a:extLst>
              <a:ext uri="{FF2B5EF4-FFF2-40B4-BE49-F238E27FC236}">
                <a16:creationId xmlns:a16="http://schemas.microsoft.com/office/drawing/2014/main" id="{439F3E05-1E3E-4267-B5E7-832188DE15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138355-C810-4C15-9216-6B1CF036E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2/25/2021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487656-0904-4B1F-BEEE-75B9DB53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lide17" descr="Number of Referrals by Age Group - 12 months (Line)">
            <a:extLst>
              <a:ext uri="{FF2B5EF4-FFF2-40B4-BE49-F238E27FC236}">
                <a16:creationId xmlns:a16="http://schemas.microsoft.com/office/drawing/2014/main" id="{B416879C-7F81-49BF-B8DA-ACF84CBF69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5" y="0"/>
            <a:ext cx="1214571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68544A-7BAC-49CC-BD92-3C972C391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2/25/2021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E0DAC2-4339-4F8F-8FAE-E7BE554FA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lide18" descr="Number of Referrals with State Agency Involvement - 12 months (Line)">
            <a:extLst>
              <a:ext uri="{FF2B5EF4-FFF2-40B4-BE49-F238E27FC236}">
                <a16:creationId xmlns:a16="http://schemas.microsoft.com/office/drawing/2014/main" id="{1FAAAE9C-86B7-41F7-8CB5-87F64679CD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74"/>
            <a:ext cx="12192000" cy="6833651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15E68C-5C55-43DF-B2D3-DB192470D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2/25/2021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FCDA34-B278-4314-BBEB-B5E16729A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lide19" descr="Average Time (Days) to Placement after Referral by Referral Date - 12 months">
            <a:extLst>
              <a:ext uri="{FF2B5EF4-FFF2-40B4-BE49-F238E27FC236}">
                <a16:creationId xmlns:a16="http://schemas.microsoft.com/office/drawing/2014/main" id="{2D8669EC-DB2E-46FF-BDBA-B859ED3EFE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50"/>
            <a:ext cx="12192000" cy="68264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4D20BF-299E-43C9-9F32-EAAAE7EC5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2/25/2021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8511CF-83B4-4489-AC5B-5DFB37791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Referrals by Insurance Plan Type">
            <a:extLst>
              <a:ext uri="{FF2B5EF4-FFF2-40B4-BE49-F238E27FC236}">
                <a16:creationId xmlns:a16="http://schemas.microsoft.com/office/drawing/2014/main" id="{8CA8AABA-3704-4D8D-AC81-F501FAC059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D74380-2B4A-4E88-8758-54411E3AB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2/25/2021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A36F05-9D74-440E-93BD-23BBD3C0B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lide20" descr="Top 15 Primary Barriers to Placement - 12 months">
            <a:extLst>
              <a:ext uri="{FF2B5EF4-FFF2-40B4-BE49-F238E27FC236}">
                <a16:creationId xmlns:a16="http://schemas.microsoft.com/office/drawing/2014/main" id="{8D165970-2B5F-457C-9F78-BFDC2A7D7E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20" y="0"/>
            <a:ext cx="11081759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E17451-A25B-4155-9AC3-BB355DBC1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2/25/2021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339512-5D24-4685-8987-D34DEF05D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slide21" descr="Top 5 Barriers to Placement by Month - 12 months (Line graph)">
            <a:extLst>
              <a:ext uri="{FF2B5EF4-FFF2-40B4-BE49-F238E27FC236}">
                <a16:creationId xmlns:a16="http://schemas.microsoft.com/office/drawing/2014/main" id="{5F5B8188-7DB3-498A-85D5-FCA992B33F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360A45-3CAC-478A-9904-2AE80DAC2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2/25/2021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46F57B-37B7-4B9E-9012-760F334E1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lide22" descr="Top 5 Barriers to Placement by Month - 12 months (Table)">
            <a:extLst>
              <a:ext uri="{FF2B5EF4-FFF2-40B4-BE49-F238E27FC236}">
                <a16:creationId xmlns:a16="http://schemas.microsoft.com/office/drawing/2014/main" id="{56E2F1A8-F557-4A02-9CCA-3527FFC0E4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90F25A-99FF-4842-A69A-0A848980A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2/25/2021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8E9E84-3D2C-4834-AEB1-492E74543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slide23" descr="Top 20 Boarding / Placement Hospitals - 12 months">
            <a:extLst>
              <a:ext uri="{FF2B5EF4-FFF2-40B4-BE49-F238E27FC236}">
                <a16:creationId xmlns:a16="http://schemas.microsoft.com/office/drawing/2014/main" id="{6E5132A0-2547-47F5-8DD6-4D4AE31F10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8E8837-8A81-434F-8906-F43AB1EC9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2/25/2021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8D64A4-151F-4F32-8A6F-67E8311DD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slide24" descr="Repeat EPIA Referrals">
            <a:extLst>
              <a:ext uri="{FF2B5EF4-FFF2-40B4-BE49-F238E27FC236}">
                <a16:creationId xmlns:a16="http://schemas.microsoft.com/office/drawing/2014/main" id="{99F9CC93-1C4D-4417-B632-9A317585E3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37159E-60EC-4E17-9387-2D4137A5B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2/25/2021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43E412-C71E-4B32-A584-F7D43D546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slide25" descr="RePeat Boarding Risk">
            <a:extLst>
              <a:ext uri="{FF2B5EF4-FFF2-40B4-BE49-F238E27FC236}">
                <a16:creationId xmlns:a16="http://schemas.microsoft.com/office/drawing/2014/main" id="{E26C0E1C-4D5E-4A7A-A46F-7D7B13185F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F34589-15D9-40B9-A147-BB36DCDC8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2/25/2021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9A74D1-05E9-4DF2-A27E-3A49185BD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 descr="Type of Referral">
            <a:extLst>
              <a:ext uri="{FF2B5EF4-FFF2-40B4-BE49-F238E27FC236}">
                <a16:creationId xmlns:a16="http://schemas.microsoft.com/office/drawing/2014/main" id="{EE7079B5-70FA-4B0B-B156-542A8BF46E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A3510B-E6A7-448A-B45C-10B46B684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2/25/2021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00B64E-A1A5-411A-9235-9BDC1CAF1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4" descr="Time to Referral (Days) from Initial Evaluation">
            <a:extLst>
              <a:ext uri="{FF2B5EF4-FFF2-40B4-BE49-F238E27FC236}">
                <a16:creationId xmlns:a16="http://schemas.microsoft.com/office/drawing/2014/main" id="{C2A00167-3FF1-4CE7-95E1-0124E94165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18" y="0"/>
            <a:ext cx="10799163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05CDA7-B2E5-4269-9BF9-E3D379763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2/25/2021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3F64C2-2AC3-4AC8-AFBE-31D0FF1EE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de5" descr="Time to Referral (Days) from Initial Evaluation by outcome">
            <a:extLst>
              <a:ext uri="{FF2B5EF4-FFF2-40B4-BE49-F238E27FC236}">
                <a16:creationId xmlns:a16="http://schemas.microsoft.com/office/drawing/2014/main" id="{35522994-4BEA-4553-A35D-80A235A959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72"/>
            <a:ext cx="12192000" cy="6822655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638815-3BEE-49A4-859B-754CECAF4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2/25/2021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1A5D5B-859F-4985-A7BB-7803CDE09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6" descr="Referrals by Age Group">
            <a:extLst>
              <a:ext uri="{FF2B5EF4-FFF2-40B4-BE49-F238E27FC236}">
                <a16:creationId xmlns:a16="http://schemas.microsoft.com/office/drawing/2014/main" id="{DAD5530C-BF0E-4B6C-86D7-B65608DCF9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132CD0-06EA-41A2-99F2-5ACF622D0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2/25/2021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378CEE-5013-4A15-8526-AEE402DF7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de7" descr="Referrals by Gender">
            <a:extLst>
              <a:ext uri="{FF2B5EF4-FFF2-40B4-BE49-F238E27FC236}">
                <a16:creationId xmlns:a16="http://schemas.microsoft.com/office/drawing/2014/main" id="{7A9683E3-B1F7-4922-892D-8954A75D62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B352C3-87F0-4BC8-999D-197F6C809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2/25/2021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41F2DE-275D-4067-A153-C63E36B07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de8" descr="Referrals by Race">
            <a:extLst>
              <a:ext uri="{FF2B5EF4-FFF2-40B4-BE49-F238E27FC236}">
                <a16:creationId xmlns:a16="http://schemas.microsoft.com/office/drawing/2014/main" id="{933102B0-8E46-4B3F-B967-58A3E818F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3B2CDA-E292-4075-B640-EA338784C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2/25/2021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F132B8-3F5D-4F5F-9CD9-13A2CD5DB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de9" descr="Referrals by Ethnicity">
            <a:extLst>
              <a:ext uri="{FF2B5EF4-FFF2-40B4-BE49-F238E27FC236}">
                <a16:creationId xmlns:a16="http://schemas.microsoft.com/office/drawing/2014/main" id="{C2BD426F-44CB-42E1-96B8-F64AD96E09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B6C4C6-E329-4261-BF77-BD5AC3570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2/25/2021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A335B1-8A3D-43F1-BDC7-5928D7BC3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66</Words>
  <Application>Microsoft Office PowerPoint</Application>
  <PresentationFormat>Widescreen</PresentationFormat>
  <Paragraphs>52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EPIA –  December 2020 Ages 18+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EPIA - December 2020</dc:title>
  <dc:creator>MacLeod, Jill (DMH)</dc:creator>
  <cp:lastModifiedBy>MacLeod, Jill (DMH)</cp:lastModifiedBy>
  <cp:revision>2</cp:revision>
  <dcterms:created xsi:type="dcterms:W3CDTF">2021-02-25T21:15:37Z</dcterms:created>
  <dcterms:modified xsi:type="dcterms:W3CDTF">2021-02-25T21:35:11Z</dcterms:modified>
</cp:coreProperties>
</file>