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3" autoAdjust="0"/>
    <p:restoredTop sz="94660"/>
  </p:normalViewPr>
  <p:slideViewPr>
    <p:cSldViewPr snapToGrid="0">
      <p:cViewPr varScale="1">
        <p:scale>
          <a:sx n="63" d="100"/>
          <a:sy n="63" d="100"/>
        </p:scale>
        <p:origin x="656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C32D6D-E286-4789-B1D9-C68D1250265F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154C6C-CA8A-4495-A119-6FF73598FB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8310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1A6E6-075E-4828-AF88-09BD0A7425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3800DB-487B-4E23-AC0B-90C9ED4E10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4DF5B1-3694-42A9-866E-9F1FF6CF0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3/1/2022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718E67-8162-4BE0-9B01-22B89A120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568B9D-A8C9-40C5-85B0-14F435F39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738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6536FE-B6CA-4D45-A719-6B51F3FF6D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B9388C-63B0-4DA8-97D0-BEEDCF401C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D9BDB0-2A2B-43AC-965A-A9E7E7F741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3/1/2022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7DA7C3-2A5B-4BED-A540-9136486CC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5888E8-31D6-4E51-9228-0D6066FED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160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3D010CA-6776-433E-8E25-97899E0828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391E6E-3CF5-4535-B37E-E30058EA28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6ADEE3-AAA7-4846-8EC6-84B1537C1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3/1/2022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1DABD6-6E60-4895-89B1-3604A484D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A4D314-6D1C-4A42-A445-B77646B2B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526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4D5D7-9AEB-44F2-8A04-0694BE152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CE933F-693D-4770-8DC4-A5A086AC8A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A7849A-1CE6-4F5C-95D7-EA8DA5EE5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3/1/2022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FE1FD0-B95E-4CF6-9A27-0F91F96DA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6123BE-5891-49D6-A758-867A98F38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722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A85FC7-1BEA-438E-A0A7-88FF55112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D5F5C0-417B-4A28-8AE9-A79AC74A62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BC6257-C490-4059-9E97-16E46673C6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3/1/2022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4051CD-74EC-43C1-9F21-D33BD297F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C95141-29DC-41BA-BE25-E899055F3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532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34FC21-AE04-4050-80E6-D9DCA4B50C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885F7E-EF45-48F7-9E54-C6806D0E96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24501F-6ED5-4112-B037-D3E9F8CF2C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61E48C-176E-4E60-8CB3-5425169963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3/1/2022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52202B-C929-4B39-AF47-D17C38F86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EEEBF3-930A-4A23-810D-C1880E7A6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384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448E08-A828-430D-B8A6-7302E570A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FF5402-465C-4E68-BF7E-BFE1177B55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9B917D-5EC9-44FC-B8A7-9ADF4ADC4F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DCF5D4-E55C-42FF-A7E5-2466DE35B8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579A7F-77F4-4169-8D51-2123441998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735923-3BB5-4F33-8E76-56665E95B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3/1/2022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A43FC79-7089-4373-88DC-12501E782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4E0BEB1-B009-47B7-B159-DE05E615E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726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65FFCC-78CC-4E9D-A277-8230F2733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44CEFE7-D923-48C1-B2FE-8110829C6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3/1/2022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8F91C9-7841-4F7B-8F24-B5FF45B5B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896739-CF17-4867-A5ED-317AD19F5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114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8942B-5ECF-4556-91C2-496E4C52E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3/1/2022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1589EF-E9AD-45F7-BFBE-6F8AD3570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18E0FA-5424-403C-8462-1B7C301C6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240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B27A56-C315-441C-9002-DFD599AED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F57D9A-8037-4B31-951B-4675ADA69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63141B-5121-4179-B3F6-5295691222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60C32E-3427-4696-A55A-56886EA24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3/1/2022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DFE526-7D20-4EC0-9624-E77981295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AA82D7-E462-4060-85D6-85CF55540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305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5E919B-BF68-4590-8CA9-A51BAC0F75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04BC1AA-5C68-47DC-BBF0-1E309865E5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81A636-7F9C-43EC-B2F2-6FB3323CB7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19410E-A050-4AA2-BC89-EF52EB1C34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3/1/2022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C23AB0-18A5-4589-926D-C00F68CFE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54EE52-EECA-4C6E-83E9-6382044D3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688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C3F6010-77C4-45FE-968C-712199A58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9B1B2C-5D5F-46D9-92F5-ECDF2816A1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334894-C6F5-46F1-BAA2-AFEA88E681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3/1/2022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5B1C84-4663-4022-BBEA-7667FEBCF3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2820DA-1F3A-421F-A770-A6347089E3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852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tableau.dmh.state.ma.us/#/site/Community/workbooks/1625/views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1">
            <a:extLst>
              <a:ext uri="{FF2B5EF4-FFF2-40B4-BE49-F238E27FC236}">
                <a16:creationId xmlns:a16="http://schemas.microsoft.com/office/drawing/2014/main" id="{23B3B543-032C-4372-B5C5-C20B82377AB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hlinkClick r:id="rId2"/>
              </a:rPr>
              <a:t>EPIA </a:t>
            </a:r>
            <a:r>
              <a:rPr lang="en-US" dirty="0">
                <a:hlinkClick r:id="rId2"/>
              </a:rPr>
              <a:t>–</a:t>
            </a:r>
            <a:r>
              <a:rPr lang="en-us" dirty="0">
                <a:hlinkClick r:id="rId2"/>
              </a:rPr>
              <a:t> </a:t>
            </a:r>
            <a:br>
              <a:rPr lang="en-us" dirty="0">
                <a:hlinkClick r:id="rId2"/>
              </a:rPr>
            </a:br>
            <a:r>
              <a:rPr lang="en-us" dirty="0">
                <a:hlinkClick r:id="rId2"/>
              </a:rPr>
              <a:t>December 2021</a:t>
            </a:r>
            <a:br>
              <a:rPr lang="en-us" dirty="0">
                <a:hlinkClick r:id="rId2"/>
              </a:rPr>
            </a:br>
            <a:r>
              <a:rPr lang="en-us" dirty="0">
                <a:hlinkClick r:id="rId2"/>
              </a:rPr>
              <a:t>Ages 0 to 17</a:t>
            </a:r>
          </a:p>
        </p:txBody>
      </p:sp>
      <p:sp>
        <p:nvSpPr>
          <p:cNvPr id="3" name="slide1">
            <a:extLst>
              <a:ext uri="{FF2B5EF4-FFF2-40B4-BE49-F238E27FC236}">
                <a16:creationId xmlns:a16="http://schemas.microsoft.com/office/drawing/2014/main" id="{35C3DBA6-6414-455E-98BF-F6BE8B0848A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Number of referrals in Period: 226</a:t>
            </a:r>
            <a:endParaRPr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88870D6-524A-4C31-854C-EDAA5D880A8E}"/>
              </a:ext>
            </a:extLst>
          </p:cNvPr>
          <p:cNvSpPr txBox="1"/>
          <p:nvPr/>
        </p:nvSpPr>
        <p:spPr>
          <a:xfrm>
            <a:off x="959416" y="5134094"/>
            <a:ext cx="103943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Note: One referral was still boarding as of 3/1/2022 and is not reflected in any Time to Placement calculations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3738FE-1DF1-4F2C-9B95-C6BEC419D0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3/1/2022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1EB2C0-A090-4750-93A4-E54082EFA4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lide10" descr="Referrals by Ethnicity">
            <a:extLst>
              <a:ext uri="{FF2B5EF4-FFF2-40B4-BE49-F238E27FC236}">
                <a16:creationId xmlns:a16="http://schemas.microsoft.com/office/drawing/2014/main" id="{3924B3ED-FC6B-4C3C-8137-B2427B1B4B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1FBE1C3-5752-4882-940F-729EE5CF6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6EF4F19-21B4-4FC6-A459-D047D5FD8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lide11" descr="Primary Barriers to Placement">
            <a:extLst>
              <a:ext uri="{FF2B5EF4-FFF2-40B4-BE49-F238E27FC236}">
                <a16:creationId xmlns:a16="http://schemas.microsoft.com/office/drawing/2014/main" id="{2849970B-3FE5-4E3D-8C2E-66BB732572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1539" y="0"/>
            <a:ext cx="6128921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A53BF68-5AD2-4D2E-BA89-2B402D8C55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4E48021-31D1-4AD0-9AF1-703A1B6F5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slide12" descr="Primary Diagnosis">
            <a:extLst>
              <a:ext uri="{FF2B5EF4-FFF2-40B4-BE49-F238E27FC236}">
                <a16:creationId xmlns:a16="http://schemas.microsoft.com/office/drawing/2014/main" id="{36A52CC3-B553-4E18-B94C-52FCA80D0B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1649" y="0"/>
            <a:ext cx="6228701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1EB4DA8-C591-4247-A16C-1EE5CCCE1F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085A996-894E-43C1-BB6B-61EFE80B54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lide13" descr="Top 20 Boarding / Placement Hospitals">
            <a:extLst>
              <a:ext uri="{FF2B5EF4-FFF2-40B4-BE49-F238E27FC236}">
                <a16:creationId xmlns:a16="http://schemas.microsoft.com/office/drawing/2014/main" id="{4B98268C-24AE-402E-BB3A-0875E6A770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4270B10-5D36-4B85-9567-6D56D1F7E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9546A88-D998-4182-BFBE-433FE48FB7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slide14" descr="Boarding Facilities where  &amp;quot;Level of Care Changed&amp;quot;">
            <a:extLst>
              <a:ext uri="{FF2B5EF4-FFF2-40B4-BE49-F238E27FC236}">
                <a16:creationId xmlns:a16="http://schemas.microsoft.com/office/drawing/2014/main" id="{1B689BBD-7E9A-4E4E-8BBA-A1DD0C3629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5692" y="0"/>
            <a:ext cx="8440616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31DA9CB-7A2C-4989-BDFC-8FFB9E9348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223CD2A-964C-4847-B599-526A48871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slide15" descr="Referrals for Uninsured by Boarding / Placement Hospital">
            <a:extLst>
              <a:ext uri="{FF2B5EF4-FFF2-40B4-BE49-F238E27FC236}">
                <a16:creationId xmlns:a16="http://schemas.microsoft.com/office/drawing/2014/main" id="{C9D4AE60-C524-4F4C-8F14-69621277C6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6A5AC1B-ADD5-48B2-BA74-9B0834010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A2C5142-55F1-4109-8CD1-4FA24894E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slide16" descr="Last 12 Months Accumulated Data (White page)">
            <a:extLst>
              <a:ext uri="{FF2B5EF4-FFF2-40B4-BE49-F238E27FC236}">
                <a16:creationId xmlns:a16="http://schemas.microsoft.com/office/drawing/2014/main" id="{72C7784B-CD17-4D5C-A715-ABBDE07F9C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A41606-28D2-433D-A421-EDCBF14F1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6A0BA26-38D1-4E01-A787-C015AADD9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slide17" descr="Number of Referrals - 12 months">
            <a:extLst>
              <a:ext uri="{FF2B5EF4-FFF2-40B4-BE49-F238E27FC236}">
                <a16:creationId xmlns:a16="http://schemas.microsoft.com/office/drawing/2014/main" id="{7DEABE66-3A8C-46BE-BC64-71543961DB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36F3F4F-8D32-45B8-8F5F-C8FD8DCE9A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538F816-AE20-403E-8D53-14C50A6695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slide18" descr="Number of Referrals by Age Group - 12 months (Line)">
            <a:extLst>
              <a:ext uri="{FF2B5EF4-FFF2-40B4-BE49-F238E27FC236}">
                <a16:creationId xmlns:a16="http://schemas.microsoft.com/office/drawing/2014/main" id="{C457E8AB-9DB5-401D-BE8B-34B08B3F50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5348" y="0"/>
            <a:ext cx="6881304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DD3700C-619E-4800-865A-96913CFDA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D018DA0-E42A-4146-9C41-FF1215002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slide19" descr="Number of Referrals with State Agency Involvement - 12 months (Line)">
            <a:extLst>
              <a:ext uri="{FF2B5EF4-FFF2-40B4-BE49-F238E27FC236}">
                <a16:creationId xmlns:a16="http://schemas.microsoft.com/office/drawing/2014/main" id="{11A2872B-B306-47B6-8122-B20C213BC4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5436" y="0"/>
            <a:ext cx="7021127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AE88DC6-B482-4305-B782-10281607DD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7BE46D9-11EB-4A7C-A540-149D690ECE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2" descr="Referrals by Insurance Plan Type">
            <a:extLst>
              <a:ext uri="{FF2B5EF4-FFF2-40B4-BE49-F238E27FC236}">
                <a16:creationId xmlns:a16="http://schemas.microsoft.com/office/drawing/2014/main" id="{90B84867-2E9F-4100-BC2F-A3D3513460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79D1D9B-61EA-4674-AA1C-7BB8EB3BE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3/1/2022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97D8E6-6EAF-4FD2-A0A2-71DD54A63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slide20" descr="Average Time (Days) to Placement after Referral by Referral Date - 12 months">
            <a:extLst>
              <a:ext uri="{FF2B5EF4-FFF2-40B4-BE49-F238E27FC236}">
                <a16:creationId xmlns:a16="http://schemas.microsoft.com/office/drawing/2014/main" id="{69006DFC-6124-49B0-A32E-7D0C3ED648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1023" y="0"/>
            <a:ext cx="7949953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BF518F3-3D4A-4B59-A5EB-10BD1033B5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708AD15-3FE0-4BF1-9E89-3DA38C7A58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slide21" descr="Top 15 Primary Barriers to Placement - 12 months">
            <a:extLst>
              <a:ext uri="{FF2B5EF4-FFF2-40B4-BE49-F238E27FC236}">
                <a16:creationId xmlns:a16="http://schemas.microsoft.com/office/drawing/2014/main" id="{B96E95F4-F0B3-4FC0-8278-1D36EA191A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1539" y="0"/>
            <a:ext cx="6128921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56517B6-317C-495D-8DAD-860010E317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8D51DEE-C2E6-4BD5-AA2D-381B3AFD3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slide22" descr="Top 5 Barriers to Placement by Month - 12 months (Line graph)">
            <a:extLst>
              <a:ext uri="{FF2B5EF4-FFF2-40B4-BE49-F238E27FC236}">
                <a16:creationId xmlns:a16="http://schemas.microsoft.com/office/drawing/2014/main" id="{AA1258B9-3F13-4D1F-A67D-A3E2329679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FEFECE3-3E13-46AF-A954-9CF4197AA6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4CEB320-97A9-486B-BE7B-20F447D50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slide23" descr="Top 5 Barriers to Placement by Month - 12 months (Table)">
            <a:extLst>
              <a:ext uri="{FF2B5EF4-FFF2-40B4-BE49-F238E27FC236}">
                <a16:creationId xmlns:a16="http://schemas.microsoft.com/office/drawing/2014/main" id="{0337F13C-63B2-4AF0-8099-E0C1B1218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6E29B7E-C10A-4A02-8B6C-27B58E799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A5E5AE5-4B02-482C-9086-88241F4551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slide24" descr="Top 20 Boarding / Placement Hospitals - 12 months">
            <a:extLst>
              <a:ext uri="{FF2B5EF4-FFF2-40B4-BE49-F238E27FC236}">
                <a16:creationId xmlns:a16="http://schemas.microsoft.com/office/drawing/2014/main" id="{271B54AB-CEB6-4BC7-8AF8-C1F6D1AA1F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5E700F1-C23E-48B5-B587-B043A7E987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FB51FA9-7B24-4692-B30B-ED301F364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de3" descr="Type of Referral">
            <a:extLst>
              <a:ext uri="{FF2B5EF4-FFF2-40B4-BE49-F238E27FC236}">
                <a16:creationId xmlns:a16="http://schemas.microsoft.com/office/drawing/2014/main" id="{032D09BE-CB81-4CFE-BB51-BAD54901B1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72CD67D-FD93-4A69-8EA9-58F5574E46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3/1/2022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596331-E078-4A93-8221-15DBF3615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de4" descr="Time to Referral (Days) from Initial Evaluation">
            <a:extLst>
              <a:ext uri="{FF2B5EF4-FFF2-40B4-BE49-F238E27FC236}">
                <a16:creationId xmlns:a16="http://schemas.microsoft.com/office/drawing/2014/main" id="{08E3008F-974F-45E0-8B49-4DCE3FCBBC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8572" y="0"/>
            <a:ext cx="5074855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1643B8-C93A-4B43-B0EC-3E9322084C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FD990A2-AA2D-4009-A6DA-4B52F9E3E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de5" descr="Time to Referral (Days) from Initial Evaluation by outcome">
            <a:extLst>
              <a:ext uri="{FF2B5EF4-FFF2-40B4-BE49-F238E27FC236}">
                <a16:creationId xmlns:a16="http://schemas.microsoft.com/office/drawing/2014/main" id="{EA234525-F59E-43F4-928D-081F265771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0667" y="0"/>
            <a:ext cx="3950666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2315A08-8274-4879-BAD8-139A4702BE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09DA849-2661-42A4-910B-CE0709945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de6" descr="Time to Placement from Referral">
            <a:extLst>
              <a:ext uri="{FF2B5EF4-FFF2-40B4-BE49-F238E27FC236}">
                <a16:creationId xmlns:a16="http://schemas.microsoft.com/office/drawing/2014/main" id="{2C52C699-1F28-4434-87D7-43FE5F38A0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7884" y="0"/>
            <a:ext cx="7296231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F23199A-E6FC-4946-A37C-63D290129C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64120A7-8A64-494E-9C3C-9290D582E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lide7" descr="Referrals by Age Group">
            <a:extLst>
              <a:ext uri="{FF2B5EF4-FFF2-40B4-BE49-F238E27FC236}">
                <a16:creationId xmlns:a16="http://schemas.microsoft.com/office/drawing/2014/main" id="{476E4AD6-3BFE-4FFB-AA2A-256245A6F0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7E56C05-9B3E-4ADA-B4E1-5F08F54DDF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FFA5254-CA0A-45A4-868B-D97C1763A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lide8" descr="Referrals by Gender">
            <a:extLst>
              <a:ext uri="{FF2B5EF4-FFF2-40B4-BE49-F238E27FC236}">
                <a16:creationId xmlns:a16="http://schemas.microsoft.com/office/drawing/2014/main" id="{16C31828-4CBE-4474-AE26-D4E7064B85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191F9A-D6BA-45A4-8C20-28C5587C9A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81C0705-B2E6-4B76-9C65-3127EEBD1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lide9" descr="Referrals by Race">
            <a:extLst>
              <a:ext uri="{FF2B5EF4-FFF2-40B4-BE49-F238E27FC236}">
                <a16:creationId xmlns:a16="http://schemas.microsoft.com/office/drawing/2014/main" id="{3FA09186-666E-449C-BA5D-06729AA7F6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4DB9914-176E-49D7-9D22-2927C72D7A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05115CF-20A0-4106-A614-96CE7B350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85</Words>
  <Application>Microsoft Office PowerPoint</Application>
  <PresentationFormat>Widescreen</PresentationFormat>
  <Paragraphs>51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Arial</vt:lpstr>
      <vt:lpstr>Calibri</vt:lpstr>
      <vt:lpstr>Calibri Light</vt:lpstr>
      <vt:lpstr>Office Theme</vt:lpstr>
      <vt:lpstr>EPIA –  December 2021 Ages 0 to 17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EPIA - December 2021</dc:title>
  <dc:creator>MacLeod, Jill (DMH)</dc:creator>
  <cp:lastModifiedBy>MacLeod, Jill (DMH)</cp:lastModifiedBy>
  <cp:revision>3</cp:revision>
  <dcterms:created xsi:type="dcterms:W3CDTF">2022-03-01T16:32:44Z</dcterms:created>
  <dcterms:modified xsi:type="dcterms:W3CDTF">2022-03-01T16:52:50Z</dcterms:modified>
</cp:coreProperties>
</file>