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82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5BEAB6-D153-4561-91AB-32A363D8342F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69E471-AA23-414C-BD9C-1DD6CC72B9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093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3/1/2022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3/1/2022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3/1/2022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3/1/2022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1625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4C86AD58-989A-4C6F-9C8B-DF7AA6ACE4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</a:t>
            </a:r>
            <a:r>
              <a:rPr lang="en-US" dirty="0">
                <a:hlinkClick r:id="rId2"/>
              </a:rPr>
              <a:t>–</a:t>
            </a:r>
            <a:r>
              <a:rPr lang="en-us" dirty="0">
                <a:hlinkClick r:id="rId2"/>
              </a:rPr>
              <a:t> 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December 2021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All Ages</a:t>
            </a: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0B9EBC84-4197-47B9-8B79-3EAD9D6EC3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62998"/>
            <a:ext cx="9144000" cy="1655762"/>
          </a:xfrm>
        </p:spPr>
        <p:txBody>
          <a:bodyPr/>
          <a:lstStyle/>
          <a:p>
            <a:r>
              <a:rPr lang="en-US" dirty="0"/>
              <a:t>Number of Referrals in Period: 560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5575D6-4E18-4FA4-B0DE-A6B065198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21E7351-F900-4577-9C49-782CE6A05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9162D0-3B72-430B-93CA-6963CCF6CA67}"/>
              </a:ext>
            </a:extLst>
          </p:cNvPr>
          <p:cNvSpPr txBox="1"/>
          <p:nvPr/>
        </p:nvSpPr>
        <p:spPr>
          <a:xfrm>
            <a:off x="959416" y="5134094"/>
            <a:ext cx="10394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Note: One referral was still boarding as of 3/1/2022 and is not reflected in any Time to Placement calculations</a:t>
            </a:r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EEB27D46-9493-486F-8F23-B6D5AD80E1D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6039132"/>
              </p:ext>
            </p:extLst>
          </p:nvPr>
        </p:nvGraphicFramePr>
        <p:xfrm>
          <a:off x="-23042" y="152400"/>
          <a:ext cx="12182464" cy="62077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Worksheet" r:id="rId3" imgW="10953861" imgH="5581781" progId="Excel.Sheet.12">
                  <p:embed/>
                </p:oleObj>
              </mc:Choice>
              <mc:Fallback>
                <p:oleObj name="Worksheet" r:id="rId3" imgW="10953861" imgH="558178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23042" y="152400"/>
                        <a:ext cx="12182464" cy="62077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80C2471-D203-4097-AC29-7C1B1F7963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3/1/2022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74B916-8259-4667-9548-F6DB6EDCD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AC7E5C1-AEFB-4154-885D-84EE145E58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9004" y="6423025"/>
            <a:ext cx="9507416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8204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">
            <a:extLst>
              <a:ext uri="{FF2B5EF4-FFF2-40B4-BE49-F238E27FC236}">
                <a16:creationId xmlns:a16="http://schemas.microsoft.com/office/drawing/2014/main" id="{6F13CF95-E96A-4C2A-B6CA-D679B6AF7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A80BB6-DB74-4C95-9A53-0E143434D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BFDA27-D12C-4936-9308-59C2A2BE3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:a16="http://schemas.microsoft.com/office/drawing/2014/main" id="{0F4C23A8-B2DA-4F07-B9A1-EB67CF3216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8A477D-42EA-4934-9C03-41756C44E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923FC7-A81D-41CA-88A4-D3734197F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:a16="http://schemas.microsoft.com/office/drawing/2014/main" id="{67532869-F89F-4E3C-B2E6-F22ADB58FB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8572" y="0"/>
            <a:ext cx="5074855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46CEC1-A10C-4FCB-B0BA-381860062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DBCECCC-859D-4EF6-B595-793F7C998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:a16="http://schemas.microsoft.com/office/drawing/2014/main" id="{F0776D82-CD9C-4F97-88C2-A263716D93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0667" y="0"/>
            <a:ext cx="395066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9DC729-A149-4342-84A4-6A776C5FF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6592F99-9996-437F-BDE9-875E95E35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Placement from Referral">
            <a:extLst>
              <a:ext uri="{FF2B5EF4-FFF2-40B4-BE49-F238E27FC236}">
                <a16:creationId xmlns:a16="http://schemas.microsoft.com/office/drawing/2014/main" id="{FE2A912F-DAE8-4431-93C1-75DB75D3D8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884" y="0"/>
            <a:ext cx="7296231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93D3C8-5B08-4CA8-8FCB-41C32E0591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F9AED28-66B9-48DE-B03B-109DC8C74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Age Group">
            <a:extLst>
              <a:ext uri="{FF2B5EF4-FFF2-40B4-BE49-F238E27FC236}">
                <a16:creationId xmlns:a16="http://schemas.microsoft.com/office/drawing/2014/main" id="{B0720D62-436D-4D40-B32C-2BD414939C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97E913-21C2-455E-A1A4-7F2B174D1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AD6E4F0-06F3-4FDA-896D-A3E9F7D81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Gender">
            <a:extLst>
              <a:ext uri="{FF2B5EF4-FFF2-40B4-BE49-F238E27FC236}">
                <a16:creationId xmlns:a16="http://schemas.microsoft.com/office/drawing/2014/main" id="{D6AFD148-5233-4371-980E-298C6204C5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01FA04-CB95-4709-9C44-4C1915CEA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6C2F813-FCB6-4C86-9671-B7AC66B33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Race">
            <a:extLst>
              <a:ext uri="{FF2B5EF4-FFF2-40B4-BE49-F238E27FC236}">
                <a16:creationId xmlns:a16="http://schemas.microsoft.com/office/drawing/2014/main" id="{A92EEE7A-3D44-4260-9D43-ADD1F173F0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A9C1E3-1C54-4959-B3A5-47CE6AECF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1CF4876-6AFF-4540-9CFC-13AC3BABE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Ethnicity">
            <a:extLst>
              <a:ext uri="{FF2B5EF4-FFF2-40B4-BE49-F238E27FC236}">
                <a16:creationId xmlns:a16="http://schemas.microsoft.com/office/drawing/2014/main" id="{E0713FEB-FF7F-4D9B-A236-45CA7D6DD7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BB0067-602C-46AD-ACBA-F04625E1C8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B3B92F3-A792-4185-BFC5-3A04C9351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Barriers to Placement">
            <a:extLst>
              <a:ext uri="{FF2B5EF4-FFF2-40B4-BE49-F238E27FC236}">
                <a16:creationId xmlns:a16="http://schemas.microsoft.com/office/drawing/2014/main" id="{9E515188-4D52-4C89-8664-06071668C1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39" y="0"/>
            <a:ext cx="6128921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35B80D-DC7A-4B18-BFBF-501CCB3EB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A7528B-130E-432A-A4F6-49EDDF7945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Primary Diagnosis">
            <a:extLst>
              <a:ext uri="{FF2B5EF4-FFF2-40B4-BE49-F238E27FC236}">
                <a16:creationId xmlns:a16="http://schemas.microsoft.com/office/drawing/2014/main" id="{080F97E9-78A2-4C31-84AE-99A5F69051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649" y="0"/>
            <a:ext cx="6228701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B029860-687A-4BA9-868A-E0B9A7202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F2303DF-2CD6-4D50-A2E7-344C33DFE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Top 20 Boarding / Placement Hospitals">
            <a:extLst>
              <a:ext uri="{FF2B5EF4-FFF2-40B4-BE49-F238E27FC236}">
                <a16:creationId xmlns:a16="http://schemas.microsoft.com/office/drawing/2014/main" id="{28627C0B-53E0-45A3-92E2-A72E2390C4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30132B-5994-4B3C-AA2C-C61422F23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EB1C920-8D75-4EBC-B72E-A682CE784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Boarding Facilities where  &amp;quot;Level of Care Changed&amp;quot;">
            <a:extLst>
              <a:ext uri="{FF2B5EF4-FFF2-40B4-BE49-F238E27FC236}">
                <a16:creationId xmlns:a16="http://schemas.microsoft.com/office/drawing/2014/main" id="{0316AD32-3D6C-45BF-9603-72B553E867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616B5A-F762-4A26-A610-7ADA61DF59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78A4861-3D22-4543-A5FC-C9444723D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Referrals for Uninsured by Boarding / Placement Hospital">
            <a:extLst>
              <a:ext uri="{FF2B5EF4-FFF2-40B4-BE49-F238E27FC236}">
                <a16:creationId xmlns:a16="http://schemas.microsoft.com/office/drawing/2014/main" id="{75FE66CE-7681-43FD-BF9F-5C1163DFA8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97F3A9-4AC9-46D9-A955-FEB10433B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808BC5-A067-4AEC-B34E-3DCC076AD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Last 12 Months Accumulated Data (White page)">
            <a:extLst>
              <a:ext uri="{FF2B5EF4-FFF2-40B4-BE49-F238E27FC236}">
                <a16:creationId xmlns:a16="http://schemas.microsoft.com/office/drawing/2014/main" id="{A5FCB080-2CF0-4BA9-B186-4D0D9C65CB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A73B67-FC1F-45F0-BE9D-E325E3FBE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9DE61CC-CD4D-4C4B-AD28-0C73BCAC1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Number of Referrals - 12 months">
            <a:extLst>
              <a:ext uri="{FF2B5EF4-FFF2-40B4-BE49-F238E27FC236}">
                <a16:creationId xmlns:a16="http://schemas.microsoft.com/office/drawing/2014/main" id="{0124F020-4E70-4A16-A189-C4E7A13BB4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18F5B0-5933-4B71-933E-29FDFC415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37AD950-47B7-474A-ABB9-6A5FDBE77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by Age Group - 12 months (Line)">
            <a:extLst>
              <a:ext uri="{FF2B5EF4-FFF2-40B4-BE49-F238E27FC236}">
                <a16:creationId xmlns:a16="http://schemas.microsoft.com/office/drawing/2014/main" id="{3F686065-909D-4700-A61D-940C85D764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5348" y="0"/>
            <a:ext cx="6881304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CD4124-9F9B-40A6-8BEF-9DCE15A8C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3A6A54-A167-45ED-AD6A-F8C3DA9DA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Number of Referrals with State Agency Involvement - 12 months (Line)">
            <a:extLst>
              <a:ext uri="{FF2B5EF4-FFF2-40B4-BE49-F238E27FC236}">
                <a16:creationId xmlns:a16="http://schemas.microsoft.com/office/drawing/2014/main" id="{7095D924-D640-4E4F-812E-E330053AB1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436" y="0"/>
            <a:ext cx="7021127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8D38EC-0141-4D94-8BAA-355481BFB1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828C679-FED9-4A65-9648-20A8935A8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Average Time (Days) to Placement after Referral by Referral Date - 12 months">
            <a:extLst>
              <a:ext uri="{FF2B5EF4-FFF2-40B4-BE49-F238E27FC236}">
                <a16:creationId xmlns:a16="http://schemas.microsoft.com/office/drawing/2014/main" id="{ADE8C23B-725B-488B-A775-97648C0EB7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023" y="0"/>
            <a:ext cx="7949953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5800456-CD4D-4553-8167-29260047F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531F326-70BE-42C5-840B-D806A488C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15 Primary Barriers to Placement - 12 months">
            <a:extLst>
              <a:ext uri="{FF2B5EF4-FFF2-40B4-BE49-F238E27FC236}">
                <a16:creationId xmlns:a16="http://schemas.microsoft.com/office/drawing/2014/main" id="{AE3EA1AB-9897-481E-9B7B-D2AE282720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539" y="0"/>
            <a:ext cx="6128921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5FDA5A-0BDF-46A8-B521-1CEADCED7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25DB38-CC22-474F-A601-0F3F29F43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Top 5 Barriers to Placement by Month - 12 months (Line graph)">
            <a:extLst>
              <a:ext uri="{FF2B5EF4-FFF2-40B4-BE49-F238E27FC236}">
                <a16:creationId xmlns:a16="http://schemas.microsoft.com/office/drawing/2014/main" id="{3E3EC9D2-B1FE-424F-A4DB-49288859CC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0E878E-AD1F-45B2-8BCD-ACF420073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5D5C8B-58D0-4711-B9BE-F7C5F5EB3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Top 5 Barriers to Placement by Month - 12 months (Table)">
            <a:extLst>
              <a:ext uri="{FF2B5EF4-FFF2-40B4-BE49-F238E27FC236}">
                <a16:creationId xmlns:a16="http://schemas.microsoft.com/office/drawing/2014/main" id="{368BF0DA-A5D5-4F6F-9EC9-1548E01F64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CB92A6-FDA5-4F92-AD20-9C9E2271C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57D48A2-357E-4ACA-8155-0FD9BF1D8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lide24" descr="Top 20 Boarding / Placement Hospitals - 12 months">
            <a:extLst>
              <a:ext uri="{FF2B5EF4-FFF2-40B4-BE49-F238E27FC236}">
                <a16:creationId xmlns:a16="http://schemas.microsoft.com/office/drawing/2014/main" id="{9D1F6ACA-1F79-43BB-A64A-05A53769DB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A62CCA-4AE2-435E-B43E-BAA62CB6C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7F6CEC3-F3C0-4DF3-AE02-C08C5CBE7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slide25" descr="Repeat EPIA Referrals">
            <a:extLst>
              <a:ext uri="{FF2B5EF4-FFF2-40B4-BE49-F238E27FC236}">
                <a16:creationId xmlns:a16="http://schemas.microsoft.com/office/drawing/2014/main" id="{43E3BC1B-5F4D-48F1-998B-DA9017E2D0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76E3A2-952F-434C-AC20-D91D8692A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3834413-4E8C-44A1-9DA6-68D76FFD1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lide26" descr="RePeat Boarding Risk">
            <a:extLst>
              <a:ext uri="{FF2B5EF4-FFF2-40B4-BE49-F238E27FC236}">
                <a16:creationId xmlns:a16="http://schemas.microsoft.com/office/drawing/2014/main" id="{18C48072-C943-4040-9CBD-82069F5EB4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C0C63C-9843-4D75-AD02-9B95AAC7AE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C85C68F-BDAE-4F39-9068-A35EABF66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89</Words>
  <Application>Microsoft Office PowerPoint</Application>
  <PresentationFormat>Widescreen</PresentationFormat>
  <Paragraphs>57</Paragraphs>
  <Slides>27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Office Theme</vt:lpstr>
      <vt:lpstr>Microsoft Excel Worksheet</vt:lpstr>
      <vt:lpstr>EPIA –  December 2021 All Ages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- December 2021</dc:title>
  <dc:creator>MacLeod, Jill (DMH)</dc:creator>
  <cp:lastModifiedBy>MacLeod, Jill (DMH)</cp:lastModifiedBy>
  <cp:revision>2</cp:revision>
  <dcterms:created xsi:type="dcterms:W3CDTF">2022-03-01T16:18:59Z</dcterms:created>
  <dcterms:modified xsi:type="dcterms:W3CDTF">2022-03-01T16:46:24Z</dcterms:modified>
</cp:coreProperties>
</file>