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82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63" d="100"/>
          <a:sy n="63" d="100"/>
        </p:scale>
        <p:origin x="656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E3D7F3-7E09-41A7-9524-7781E997241C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1F9C81-4F30-45AD-B673-C5C169731A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9051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1A6E6-075E-4828-AF88-09BD0A7425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3800DB-487B-4E23-AC0B-90C9ED4E10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4DF5B1-3694-42A9-866E-9F1FF6CF0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718E67-8162-4BE0-9B01-22B89A120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568B9D-A8C9-40C5-85B0-14F435F39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738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6536FE-B6CA-4D45-A719-6B51F3FF6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B9388C-63B0-4DA8-97D0-BEEDCF401C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D9BDB0-2A2B-43AC-965A-A9E7E7F741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7DA7C3-2A5B-4BED-A540-9136486CC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5888E8-31D6-4E51-9228-0D6066FED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160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3D010CA-6776-433E-8E25-97899E0828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391E6E-3CF5-4535-B37E-E30058EA28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6ADEE3-AAA7-4846-8EC6-84B1537C1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1DABD6-6E60-4895-89B1-3604A484D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A4D314-6D1C-4A42-A445-B77646B2B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526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4D5D7-9AEB-44F2-8A04-0694BE152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CE933F-693D-4770-8DC4-A5A086AC8A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A7849A-1CE6-4F5C-95D7-EA8DA5EE5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FE1FD0-B95E-4CF6-9A27-0F91F96DA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6123BE-5891-49D6-A758-867A98F38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722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A85FC7-1BEA-438E-A0A7-88FF55112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D5F5C0-417B-4A28-8AE9-A79AC74A6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BC6257-C490-4059-9E97-16E46673C6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4051CD-74EC-43C1-9F21-D33BD297F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C95141-29DC-41BA-BE25-E899055F3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532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34FC21-AE04-4050-80E6-D9DCA4B50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85F7E-EF45-48F7-9E54-C6806D0E96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24501F-6ED5-4112-B037-D3E9F8CF2C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61E48C-176E-4E60-8CB3-542516996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52202B-C929-4B39-AF47-D17C38F86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EEEBF3-930A-4A23-810D-C1880E7A6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384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48E08-A828-430D-B8A6-7302E570A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FF5402-465C-4E68-BF7E-BFE1177B55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9B917D-5EC9-44FC-B8A7-9ADF4ADC4F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DCF5D4-E55C-42FF-A7E5-2466DE35B8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579A7F-77F4-4169-8D51-2123441998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735923-3BB5-4F33-8E76-56665E95B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A43FC79-7089-4373-88DC-12501E782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4E0BEB1-B009-47B7-B159-DE05E615E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726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5FFCC-78CC-4E9D-A277-8230F2733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4CEFE7-D923-48C1-B2FE-8110829C6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8F91C9-7841-4F7B-8F24-B5FF45B5B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896739-CF17-4867-A5ED-317AD19F5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114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8942B-5ECF-4556-91C2-496E4C52E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1589EF-E9AD-45F7-BFBE-6F8AD3570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18E0FA-5424-403C-8462-1B7C301C6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240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B27A56-C315-441C-9002-DFD599AED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F57D9A-8037-4B31-951B-4675ADA69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63141B-5121-4179-B3F6-5295691222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60C32E-3427-4696-A55A-56886EA24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DFE526-7D20-4EC0-9624-E77981295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AA82D7-E462-4060-85D6-85CF55540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305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E919B-BF68-4590-8CA9-A51BAC0F7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04BC1AA-5C68-47DC-BBF0-1E309865E5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81A636-7F9C-43EC-B2F2-6FB3323CB7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19410E-A050-4AA2-BC89-EF52EB1C3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C23AB0-18A5-4589-926D-C00F68CFE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54EE52-EECA-4C6E-83E9-6382044D3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688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3F6010-77C4-45FE-968C-712199A58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9B1B2C-5D5F-46D9-92F5-ECDF2816A1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334894-C6F5-46F1-BAA2-AFEA88E681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4/28/2023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5B1C84-4663-4022-BBEA-7667FEBCF3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2820DA-1F3A-421F-A770-A6347089E3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852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tableau.dmh.state.ma.us/#/site/Community/workbooks/2071/views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1">
            <a:extLst>
              <a:ext uri="{FF2B5EF4-FFF2-40B4-BE49-F238E27FC236}">
                <a16:creationId xmlns:a16="http://schemas.microsoft.com/office/drawing/2014/main" id="{92F242F4-2E21-4418-9942-BD2D6A632E0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EPIA - December 2022</a:t>
            </a:r>
            <a:br>
              <a:rPr lang="en-us" dirty="0">
                <a:hlinkClick r:id="rId2"/>
              </a:rPr>
            </a:br>
            <a:r>
              <a:rPr lang="en-US" dirty="0">
                <a:hlinkClick r:id="rId2"/>
              </a:rPr>
              <a:t>All Ages</a:t>
            </a:r>
            <a:endParaRPr lang="en-us" dirty="0">
              <a:hlinkClick r:id="rId2"/>
            </a:endParaRPr>
          </a:p>
        </p:txBody>
      </p:sp>
      <p:sp>
        <p:nvSpPr>
          <p:cNvPr id="3" name="slide1">
            <a:extLst>
              <a:ext uri="{FF2B5EF4-FFF2-40B4-BE49-F238E27FC236}">
                <a16:creationId xmlns:a16="http://schemas.microsoft.com/office/drawing/2014/main" id="{C67E9620-6D21-4ED2-B278-F8901BE91BE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Number of Referrals in Period: 598</a:t>
            </a:r>
          </a:p>
          <a:p>
            <a:endParaRPr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82CAAE-DC6D-4E69-B3C8-97375A7EA9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7BE5880-209A-4A12-8C09-F8EFCAF85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lide9" descr="Referrals by Race">
            <a:extLst>
              <a:ext uri="{FF2B5EF4-FFF2-40B4-BE49-F238E27FC236}">
                <a16:creationId xmlns:a16="http://schemas.microsoft.com/office/drawing/2014/main" id="{F842DB26-BC88-44C8-AF19-F0C0F07782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8F3A6EA-F2EB-4248-8AB8-FE3CD89694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9E7EC86-9A17-43F3-875D-8B52180E7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lide10" descr="Referrals by Ethnicity">
            <a:extLst>
              <a:ext uri="{FF2B5EF4-FFF2-40B4-BE49-F238E27FC236}">
                <a16:creationId xmlns:a16="http://schemas.microsoft.com/office/drawing/2014/main" id="{81995184-AEDB-49DC-9BF7-AF5555907D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FB9D48E-619A-440C-9910-559CADCB7D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297626B-9618-4A32-9C7F-690E4EE92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lide11" descr="Primary Barriers to Placement">
            <a:extLst>
              <a:ext uri="{FF2B5EF4-FFF2-40B4-BE49-F238E27FC236}">
                <a16:creationId xmlns:a16="http://schemas.microsoft.com/office/drawing/2014/main" id="{0ECE72B7-E08D-470B-9A28-C5683A6F9A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1628" y="0"/>
            <a:ext cx="6128744" cy="6857999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38ECE2A-9DCE-40CA-9EA1-C93D6F53F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9C50A72-10E1-489B-AAAD-10C6E333A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lide12" descr="Primary Diagnosis">
            <a:extLst>
              <a:ext uri="{FF2B5EF4-FFF2-40B4-BE49-F238E27FC236}">
                <a16:creationId xmlns:a16="http://schemas.microsoft.com/office/drawing/2014/main" id="{36392832-5995-4A12-90F3-93AEBEB884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1727" y="0"/>
            <a:ext cx="6228546" cy="6857999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02647D0-D87C-456B-95A0-3446987820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2225B8A-3EA0-404A-9AC7-6B8B6A101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lide13" descr="Top 20 Boarding / Placement Hospitals">
            <a:extLst>
              <a:ext uri="{FF2B5EF4-FFF2-40B4-BE49-F238E27FC236}">
                <a16:creationId xmlns:a16="http://schemas.microsoft.com/office/drawing/2014/main" id="{455F89B0-D2DA-4199-9E15-2A48531F66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2C78870-151C-4241-89DB-3219E9CC23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838F8E2-94FC-4970-A2CD-A7AACF836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slide14" descr="Boarding Facilities where  &amp;quot;Level of Care Changed&amp;quot;">
            <a:extLst>
              <a:ext uri="{FF2B5EF4-FFF2-40B4-BE49-F238E27FC236}">
                <a16:creationId xmlns:a16="http://schemas.microsoft.com/office/drawing/2014/main" id="{023CF91B-D4BA-49B7-9095-33C427BC58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692" y="0"/>
            <a:ext cx="8440616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FEB6370-BD22-4426-A687-5A3ABDC40F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42751F3-488B-49E5-A25F-A3CD2750A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slide15" descr="Referrals for Uninsured by Boarding / Placement Hospital">
            <a:extLst>
              <a:ext uri="{FF2B5EF4-FFF2-40B4-BE49-F238E27FC236}">
                <a16:creationId xmlns:a16="http://schemas.microsoft.com/office/drawing/2014/main" id="{BE5F843B-E9B4-450A-9DE5-A02C2A2591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F674841-EB0C-440F-B056-C6F42A1BBA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86F3DEF-5457-44ED-9CFB-23E980DA9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slide16" descr="Last 12 Months Accumulated Data (White page)">
            <a:extLst>
              <a:ext uri="{FF2B5EF4-FFF2-40B4-BE49-F238E27FC236}">
                <a16:creationId xmlns:a16="http://schemas.microsoft.com/office/drawing/2014/main" id="{2D82B0EE-0167-4A07-ACEC-E44A5E74E6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52BEEBB-A407-4095-9BAD-F13603E1A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2D47FE4-5EF3-4ECB-9274-8BD6A8D901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slide17" descr="Number of Referrals - 12 months">
            <a:extLst>
              <a:ext uri="{FF2B5EF4-FFF2-40B4-BE49-F238E27FC236}">
                <a16:creationId xmlns:a16="http://schemas.microsoft.com/office/drawing/2014/main" id="{166BE787-ECA0-4781-A39F-0F65BCB954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0CF9C40-1E93-4654-8A58-5AA6C7B1E2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5BA88D2-875D-4EBF-85B6-701529D8C9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slide18" descr="Number of Referrals by Age Group - 12 months (Line)">
            <a:extLst>
              <a:ext uri="{FF2B5EF4-FFF2-40B4-BE49-F238E27FC236}">
                <a16:creationId xmlns:a16="http://schemas.microsoft.com/office/drawing/2014/main" id="{CB4B9B23-E4E0-445C-BF49-A259706E3A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4513" y="0"/>
            <a:ext cx="6882974" cy="6857999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16220D9-6997-4FA4-8B6F-4875894C86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6324AB0-D414-42C9-9EC7-84FA49B6B6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FB92FE98-DDB2-41AC-86CE-236F6CAD787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8203120"/>
              </p:ext>
            </p:extLst>
          </p:nvPr>
        </p:nvGraphicFramePr>
        <p:xfrm>
          <a:off x="243840" y="4445"/>
          <a:ext cx="11805921" cy="6365879"/>
        </p:xfrm>
        <a:graphic>
          <a:graphicData uri="http://schemas.openxmlformats.org/drawingml/2006/table">
            <a:tbl>
              <a:tblPr/>
              <a:tblGrid>
                <a:gridCol w="2005436">
                  <a:extLst>
                    <a:ext uri="{9D8B030D-6E8A-4147-A177-3AD203B41FA5}">
                      <a16:colId xmlns:a16="http://schemas.microsoft.com/office/drawing/2014/main" val="491553374"/>
                    </a:ext>
                  </a:extLst>
                </a:gridCol>
                <a:gridCol w="558035">
                  <a:extLst>
                    <a:ext uri="{9D8B030D-6E8A-4147-A177-3AD203B41FA5}">
                      <a16:colId xmlns:a16="http://schemas.microsoft.com/office/drawing/2014/main" val="3099795134"/>
                    </a:ext>
                  </a:extLst>
                </a:gridCol>
                <a:gridCol w="558035">
                  <a:extLst>
                    <a:ext uri="{9D8B030D-6E8A-4147-A177-3AD203B41FA5}">
                      <a16:colId xmlns:a16="http://schemas.microsoft.com/office/drawing/2014/main" val="4035786416"/>
                    </a:ext>
                  </a:extLst>
                </a:gridCol>
                <a:gridCol w="558035">
                  <a:extLst>
                    <a:ext uri="{9D8B030D-6E8A-4147-A177-3AD203B41FA5}">
                      <a16:colId xmlns:a16="http://schemas.microsoft.com/office/drawing/2014/main" val="338414909"/>
                    </a:ext>
                  </a:extLst>
                </a:gridCol>
                <a:gridCol w="558035">
                  <a:extLst>
                    <a:ext uri="{9D8B030D-6E8A-4147-A177-3AD203B41FA5}">
                      <a16:colId xmlns:a16="http://schemas.microsoft.com/office/drawing/2014/main" val="2713817417"/>
                    </a:ext>
                  </a:extLst>
                </a:gridCol>
                <a:gridCol w="392368">
                  <a:extLst>
                    <a:ext uri="{9D8B030D-6E8A-4147-A177-3AD203B41FA5}">
                      <a16:colId xmlns:a16="http://schemas.microsoft.com/office/drawing/2014/main" val="3490821596"/>
                    </a:ext>
                  </a:extLst>
                </a:gridCol>
                <a:gridCol w="558035">
                  <a:extLst>
                    <a:ext uri="{9D8B030D-6E8A-4147-A177-3AD203B41FA5}">
                      <a16:colId xmlns:a16="http://schemas.microsoft.com/office/drawing/2014/main" val="3834511849"/>
                    </a:ext>
                  </a:extLst>
                </a:gridCol>
                <a:gridCol w="558035">
                  <a:extLst>
                    <a:ext uri="{9D8B030D-6E8A-4147-A177-3AD203B41FA5}">
                      <a16:colId xmlns:a16="http://schemas.microsoft.com/office/drawing/2014/main" val="1634853505"/>
                    </a:ext>
                  </a:extLst>
                </a:gridCol>
                <a:gridCol w="558035">
                  <a:extLst>
                    <a:ext uri="{9D8B030D-6E8A-4147-A177-3AD203B41FA5}">
                      <a16:colId xmlns:a16="http://schemas.microsoft.com/office/drawing/2014/main" val="1921281840"/>
                    </a:ext>
                  </a:extLst>
                </a:gridCol>
                <a:gridCol w="558035">
                  <a:extLst>
                    <a:ext uri="{9D8B030D-6E8A-4147-A177-3AD203B41FA5}">
                      <a16:colId xmlns:a16="http://schemas.microsoft.com/office/drawing/2014/main" val="158625860"/>
                    </a:ext>
                  </a:extLst>
                </a:gridCol>
                <a:gridCol w="558035">
                  <a:extLst>
                    <a:ext uri="{9D8B030D-6E8A-4147-A177-3AD203B41FA5}">
                      <a16:colId xmlns:a16="http://schemas.microsoft.com/office/drawing/2014/main" val="2076362827"/>
                    </a:ext>
                  </a:extLst>
                </a:gridCol>
                <a:gridCol w="837052">
                  <a:extLst>
                    <a:ext uri="{9D8B030D-6E8A-4147-A177-3AD203B41FA5}">
                      <a16:colId xmlns:a16="http://schemas.microsoft.com/office/drawing/2014/main" val="2302207556"/>
                    </a:ext>
                  </a:extLst>
                </a:gridCol>
                <a:gridCol w="479559">
                  <a:extLst>
                    <a:ext uri="{9D8B030D-6E8A-4147-A177-3AD203B41FA5}">
                      <a16:colId xmlns:a16="http://schemas.microsoft.com/office/drawing/2014/main" val="2317234833"/>
                    </a:ext>
                  </a:extLst>
                </a:gridCol>
                <a:gridCol w="837052">
                  <a:extLst>
                    <a:ext uri="{9D8B030D-6E8A-4147-A177-3AD203B41FA5}">
                      <a16:colId xmlns:a16="http://schemas.microsoft.com/office/drawing/2014/main" val="476406609"/>
                    </a:ext>
                  </a:extLst>
                </a:gridCol>
                <a:gridCol w="837052">
                  <a:extLst>
                    <a:ext uri="{9D8B030D-6E8A-4147-A177-3AD203B41FA5}">
                      <a16:colId xmlns:a16="http://schemas.microsoft.com/office/drawing/2014/main" val="1188696624"/>
                    </a:ext>
                  </a:extLst>
                </a:gridCol>
                <a:gridCol w="837052">
                  <a:extLst>
                    <a:ext uri="{9D8B030D-6E8A-4147-A177-3AD203B41FA5}">
                      <a16:colId xmlns:a16="http://schemas.microsoft.com/office/drawing/2014/main" val="2754109179"/>
                    </a:ext>
                  </a:extLst>
                </a:gridCol>
                <a:gridCol w="558035">
                  <a:extLst>
                    <a:ext uri="{9D8B030D-6E8A-4147-A177-3AD203B41FA5}">
                      <a16:colId xmlns:a16="http://schemas.microsoft.com/office/drawing/2014/main" val="4005931512"/>
                    </a:ext>
                  </a:extLst>
                </a:gridCol>
              </a:tblGrid>
              <a:tr h="706517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Garamond" panose="02020404030301010803" pitchFamily="18" charset="0"/>
                        </a:rPr>
                        <a:t>Expedited Psychiatric Inpatient Admission  Dashboard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Dec-22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Nov-22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Dec-21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Variance               (Dec 21 vs. Dec 22)</a:t>
                      </a:r>
                    </a:p>
                  </a:txBody>
                  <a:tcPr marL="4953" marR="4953" marT="4953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Percent Change (Dec 21 vs. Dec 22)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3875379"/>
                  </a:ext>
                </a:extLst>
              </a:tr>
              <a:tr h="4130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Referrals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Time to Placement  (Days)</a:t>
                      </a:r>
                    </a:p>
                  </a:txBody>
                  <a:tcPr marL="4953" marR="4953" marT="495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Referrals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ATP</a:t>
                      </a:r>
                      <a:r>
                        <a:rPr lang="en-US" sz="900" b="1" i="0" u="none" strike="noStrike" baseline="300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Referrals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Time to Placement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Referrals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ATP</a:t>
                      </a:r>
                      <a:r>
                        <a:rPr lang="en-US" sz="900" b="1" i="0" u="none" strike="noStrike" baseline="300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Referrals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ATP</a:t>
                      </a:r>
                      <a:r>
                        <a:rPr lang="en-US" sz="900" b="1" i="0" u="none" strike="noStrike" baseline="3000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3785961"/>
                  </a:ext>
                </a:extLst>
              </a:tr>
              <a:tr h="21738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Average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Median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Max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Average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Max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5601565"/>
                  </a:ext>
                </a:extLst>
              </a:tr>
              <a:tr h="21738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SUMMARY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598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2.73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645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3.19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560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4.02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43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38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-1.29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7%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-32%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07827"/>
                  </a:ext>
                </a:extLst>
              </a:tr>
              <a:tr h="217389">
                <a:tc gridSpan="17"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Age </a:t>
                      </a:r>
                      <a:r>
                        <a:rPr lang="en-US" sz="900" b="0" i="1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(Note one referral in Dec 2021 with no DOB not included in any age category)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8096347"/>
                  </a:ext>
                </a:extLst>
              </a:tr>
              <a:tr h="217389"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0-12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39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7%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3.21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13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63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10%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4.06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69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28%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6.62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43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-30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-3.41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-43%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-52%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9488157"/>
                  </a:ext>
                </a:extLst>
              </a:tr>
              <a:tr h="217389"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13-17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115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19%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2.83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16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169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26%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4.32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157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12%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4.31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21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-42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-1.48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-27%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-34%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910767"/>
                  </a:ext>
                </a:extLst>
              </a:tr>
              <a:tr h="217389"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1" i="1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Subtotal: 0-17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154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26%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2.93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16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232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36%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 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226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40%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5.00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43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-72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-2.07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-32%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-41%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1390330"/>
                  </a:ext>
                </a:extLst>
              </a:tr>
              <a:tr h="217389"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18-22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29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5%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2.72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38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6%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2.68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39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7%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5.41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41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-10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-2.69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-26%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-50%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6384825"/>
                  </a:ext>
                </a:extLst>
              </a:tr>
              <a:tr h="217389"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23-64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370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62%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2.58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339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53%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2.53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269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48%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2.91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35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101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-0.33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38%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-11%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2156753"/>
                  </a:ext>
                </a:extLst>
              </a:tr>
              <a:tr h="217389"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65+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45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8%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3.20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36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6%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3.14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25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5.00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42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-1.80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80%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-36%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479074"/>
                  </a:ext>
                </a:extLst>
              </a:tr>
              <a:tr h="217389">
                <a:tc gridSpan="17"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Insurance Coverage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1601781"/>
                  </a:ext>
                </a:extLst>
              </a:tr>
              <a:tr h="217389"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Commercial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65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11%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3.48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65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10%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3.20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94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17%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5.01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35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-29.00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-1.53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-31%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-31%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4816700"/>
                  </a:ext>
                </a:extLst>
              </a:tr>
              <a:tr h="217389"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Health Safety Net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0%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10.50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10.50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0%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 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0%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 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 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10.50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---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-----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7861149"/>
                  </a:ext>
                </a:extLst>
              </a:tr>
              <a:tr h="246375"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MassHealth ACO/MCO</a:t>
                      </a:r>
                      <a:r>
                        <a:rPr lang="en-US" sz="9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401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67%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2.30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28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442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69%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3.05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328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59%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3.74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43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73.00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-1.44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22%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-39%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35601"/>
                  </a:ext>
                </a:extLst>
              </a:tr>
              <a:tr h="217389"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MassHealth Fee-for-Service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2.25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5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5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0.00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-0.75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0%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-25%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5219016"/>
                  </a:ext>
                </a:extLst>
              </a:tr>
              <a:tr h="217389"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MassHealth (Unspecified)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6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4.67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9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7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3.57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12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5.25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16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-6.00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-0.58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-50%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-11%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4478845"/>
                  </a:ext>
                </a:extLst>
              </a:tr>
              <a:tr h="217389"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Medicare Only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19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5.16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25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15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4.20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14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6.64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42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5.00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-1.49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36%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-22%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7708881"/>
                  </a:ext>
                </a:extLst>
              </a:tr>
              <a:tr h="217389"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Medicaid only - Out of State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6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0%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7.50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0%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8.00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8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-5.00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300%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-63%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4163880"/>
                  </a:ext>
                </a:extLst>
              </a:tr>
              <a:tr h="217389"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Medicaid-Medicare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82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14%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3.24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13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97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15%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3.37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88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16%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3.27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16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-6.00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-0.03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-7%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-1%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8425194"/>
                  </a:ext>
                </a:extLst>
              </a:tr>
              <a:tr h="217389"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Uninsured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15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3.13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15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13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5.15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19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4.68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15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-4.00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-1.55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-21%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-33%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0049447"/>
                  </a:ext>
                </a:extLst>
              </a:tr>
              <a:tr h="217389">
                <a:tc gridSpan="17"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State Agency Engagement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0549595"/>
                  </a:ext>
                </a:extLst>
              </a:tr>
              <a:tr h="217389"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DCF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54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2.83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12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79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5.72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75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4.97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43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-21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-2.14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-28%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-43%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1913921"/>
                  </a:ext>
                </a:extLst>
              </a:tr>
              <a:tr h="217389"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DDS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9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2.89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13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4.08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7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7.29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19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-4.40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29%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-60%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834310"/>
                  </a:ext>
                </a:extLst>
              </a:tr>
              <a:tr h="217389"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DMH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65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2.99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19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68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2.93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69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3.59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-4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-0.61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-6%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-17%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5353534"/>
                  </a:ext>
                </a:extLst>
              </a:tr>
              <a:tr h="217389">
                <a:tc>
                  <a:txBody>
                    <a:bodyPr/>
                    <a:lstStyle/>
                    <a:p>
                      <a:pPr algn="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DYS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4.50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4.50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8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4.50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7.00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7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-2.50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100%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-36%</a:t>
                      </a:r>
                    </a:p>
                  </a:txBody>
                  <a:tcPr marL="4953" marR="4953" marT="4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6782158"/>
                  </a:ext>
                </a:extLst>
              </a:tr>
            </a:tbl>
          </a:graphicData>
        </a:graphic>
      </p:graphicFrame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2E1C96-464D-4647-BD30-58D7FBAB42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F87454-1097-4C2D-9139-D9631AD4F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2038351-FEFF-4748-BEA5-3810C56997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9004" y="6382385"/>
            <a:ext cx="9507416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68054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slide19" descr="Number of Referrals with State Agency Involvement - 12 months (Line)">
            <a:extLst>
              <a:ext uri="{FF2B5EF4-FFF2-40B4-BE49-F238E27FC236}">
                <a16:creationId xmlns:a16="http://schemas.microsoft.com/office/drawing/2014/main" id="{A96185CE-EAA3-4C94-BE47-93B6BEE6A8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4584" y="0"/>
            <a:ext cx="7022831" cy="6857999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0485AE7-DD79-4A0C-A666-719F199B71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36B1C25-B40A-4962-AB33-79C2ED6BF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slide20" descr="Average Time (Days) to Placement after Referral by Referral Date - 12 months">
            <a:extLst>
              <a:ext uri="{FF2B5EF4-FFF2-40B4-BE49-F238E27FC236}">
                <a16:creationId xmlns:a16="http://schemas.microsoft.com/office/drawing/2014/main" id="{C689286F-B221-461B-82DD-B7BF145C40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0058" y="0"/>
            <a:ext cx="7951883" cy="6857999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7144586-280A-43DC-90A2-DF882DF817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625BC86-57C7-4656-BB8B-8B4A06BBA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slide21" descr="Top 15 Primary Barriers to Placement - 12 months">
            <a:extLst>
              <a:ext uri="{FF2B5EF4-FFF2-40B4-BE49-F238E27FC236}">
                <a16:creationId xmlns:a16="http://schemas.microsoft.com/office/drawing/2014/main" id="{4D7E9EE9-E8EC-473F-A331-86FFF53B93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1628" y="0"/>
            <a:ext cx="6128744" cy="6857999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F275884-1473-4425-A265-50C572A97F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AD07E80-B54A-41F9-A926-5AD3DE1CF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slide22" descr="Top 5 Barriers to Placement by Month - 12 months (Line graph)">
            <a:extLst>
              <a:ext uri="{FF2B5EF4-FFF2-40B4-BE49-F238E27FC236}">
                <a16:creationId xmlns:a16="http://schemas.microsoft.com/office/drawing/2014/main" id="{57345010-8CA8-4E1B-BDF0-A3DBA1D46F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37B03B8-1364-4155-BB11-90155F2023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F284DB0-85F6-4690-AAD6-0F7C94AA2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slide23" descr="Top 5 Barriers to Placement by Month - 12 months (Table)">
            <a:extLst>
              <a:ext uri="{FF2B5EF4-FFF2-40B4-BE49-F238E27FC236}">
                <a16:creationId xmlns:a16="http://schemas.microsoft.com/office/drawing/2014/main" id="{B5C0ED36-7E83-47B4-BEB6-B2896E0138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092815-345A-4F63-B903-A1B913D80A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B067B21-9631-47D2-95D3-B3CF56459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slide24" descr="Top 20 Boarding / Placement Hospitals - 12 months">
            <a:extLst>
              <a:ext uri="{FF2B5EF4-FFF2-40B4-BE49-F238E27FC236}">
                <a16:creationId xmlns:a16="http://schemas.microsoft.com/office/drawing/2014/main" id="{19112DA4-282A-44AA-A55A-B390ADFD89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F93E42C-E4C6-4D62-B044-C66B88654C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2DAFB3A-B084-41F8-8CD8-48CC8911C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slide25" descr="Repeat EPIA Referrals">
            <a:extLst>
              <a:ext uri="{FF2B5EF4-FFF2-40B4-BE49-F238E27FC236}">
                <a16:creationId xmlns:a16="http://schemas.microsoft.com/office/drawing/2014/main" id="{9DBCA77E-E5D7-44EA-A18F-EEFBA5A50F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CB452A-1E12-4DB9-A968-E097625F4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16DAE1C-BC97-431B-872F-E5164B856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slide26" descr="RePeat Boarding Risk">
            <a:extLst>
              <a:ext uri="{FF2B5EF4-FFF2-40B4-BE49-F238E27FC236}">
                <a16:creationId xmlns:a16="http://schemas.microsoft.com/office/drawing/2014/main" id="{EBF4137A-1894-48EB-834D-CCB06EAAEB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8F6D9D2-48C2-477F-936F-0E829AE6D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4F3B22-5A4F-41B8-857B-431CA06C9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2" descr="Referrals by Insurance Plan Type Commercial split">
            <a:extLst>
              <a:ext uri="{FF2B5EF4-FFF2-40B4-BE49-F238E27FC236}">
                <a16:creationId xmlns:a16="http://schemas.microsoft.com/office/drawing/2014/main" id="{E7984247-2781-4412-B374-A03E01AE0E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211C81F-805D-46E6-BF0B-6C4AC93F9E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73C15E-8BB0-4BDD-B61E-64FACE8A7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de3" descr="Type of Referral">
            <a:extLst>
              <a:ext uri="{FF2B5EF4-FFF2-40B4-BE49-F238E27FC236}">
                <a16:creationId xmlns:a16="http://schemas.microsoft.com/office/drawing/2014/main" id="{B01A6871-92C6-478D-91F2-7621711546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CB6B15D-51F4-4D71-B6CE-25A6D86348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93656C-A773-4DDB-A9F6-3F42FBABC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de4" descr="Time to Referral (Days) from Initial Evaluation">
            <a:extLst>
              <a:ext uri="{FF2B5EF4-FFF2-40B4-BE49-F238E27FC236}">
                <a16:creationId xmlns:a16="http://schemas.microsoft.com/office/drawing/2014/main" id="{ECA2DB40-9929-42B9-9E16-2DB3E78FB3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8701" y="0"/>
            <a:ext cx="7294596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4D3D431-FBBD-4ED0-A3A5-0AFE7D7F49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9EAC80E-1BDB-4DFD-80D5-03CE06D89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de5" descr="Time to Referral (Days) from Initial Evaluation by outcome">
            <a:extLst>
              <a:ext uri="{FF2B5EF4-FFF2-40B4-BE49-F238E27FC236}">
                <a16:creationId xmlns:a16="http://schemas.microsoft.com/office/drawing/2014/main" id="{998703BB-3852-4411-913A-AEA4AFFFEC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2055" y="0"/>
            <a:ext cx="7427890" cy="6857999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2431803-3FE5-41D6-A199-45A0C5970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1430198-FC0C-4C83-9347-3996B5984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de6" descr="Time to Placement from Referral">
            <a:extLst>
              <a:ext uri="{FF2B5EF4-FFF2-40B4-BE49-F238E27FC236}">
                <a16:creationId xmlns:a16="http://schemas.microsoft.com/office/drawing/2014/main" id="{374FE013-1648-4AB1-BD8C-EFD335CFCA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8701" y="0"/>
            <a:ext cx="7294596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6769ADD-892E-4D80-A549-CCD87253B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D92C843-9941-4787-B4A2-57CAD0902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de7" descr="Referrals by Age Group">
            <a:extLst>
              <a:ext uri="{FF2B5EF4-FFF2-40B4-BE49-F238E27FC236}">
                <a16:creationId xmlns:a16="http://schemas.microsoft.com/office/drawing/2014/main" id="{D3D8ECB6-FE01-4C38-9CC0-6B47CFBEB8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972D7-4FE5-4E6D-BFB2-809EBC0142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86CF56D-8148-4C30-9172-880493CDF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lide8" descr="Referrals by Gender">
            <a:extLst>
              <a:ext uri="{FF2B5EF4-FFF2-40B4-BE49-F238E27FC236}">
                <a16:creationId xmlns:a16="http://schemas.microsoft.com/office/drawing/2014/main" id="{6CCA3C39-F538-4B0A-B2FE-495327085F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CFC755-A71F-4380-884F-82B9B83BE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4/28/2023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093D2CE-12C8-4BFC-A502-953C0507C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624</Words>
  <Application>Microsoft Office PowerPoint</Application>
  <PresentationFormat>Widescreen</PresentationFormat>
  <Paragraphs>405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Arial</vt:lpstr>
      <vt:lpstr>Calibri</vt:lpstr>
      <vt:lpstr>Calibri Light</vt:lpstr>
      <vt:lpstr>Garamond</vt:lpstr>
      <vt:lpstr>Office Theme</vt:lpstr>
      <vt:lpstr>EPIA - December 2022 All Ages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EPIA - December 2022 All Ages</dc:title>
  <dc:creator>MacLeod, Jill (DMH)</dc:creator>
  <cp:lastModifiedBy>MacLeod, Jill (DMH)</cp:lastModifiedBy>
  <cp:revision>1</cp:revision>
  <dcterms:created xsi:type="dcterms:W3CDTF">2023-04-28T22:08:57Z</dcterms:created>
  <dcterms:modified xsi:type="dcterms:W3CDTF">2023-04-28T22:13:15Z</dcterms:modified>
</cp:coreProperties>
</file>