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3" autoAdjust="0"/>
    <p:restoredTop sz="94660"/>
  </p:normalViewPr>
  <p:slideViewPr>
    <p:cSldViewPr snapToGrid="0">
      <p:cViewPr varScale="1">
        <p:scale>
          <a:sx n="63" d="100"/>
          <a:sy n="63" d="100"/>
        </p:scale>
        <p:origin x="6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BAE2B56-D321-441F-BC68-142C74604383}" type="datetimeFigureOut">
              <a:rPr lang="en-US" smtClean="0"/>
              <a:t>1/11/2024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734D2-B92D-438B-8622-CC4688FD3A6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73904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D1A6E6-075E-4828-AF88-09BD0A74259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3800DB-487B-4E23-AC0B-90C9ED4E10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64DF5B1-3694-42A9-866E-9F1FF6CF0C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718E67-8162-4BE0-9B01-22B89A120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568B9D-A8C9-40C5-85B0-14F435F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7383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34D5D7-9AEB-44F2-8A04-0694BE1520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CE933F-693D-4770-8DC4-A5A086AC8A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A7849A-1CE6-4F5C-95D7-EA8DA5EE55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FE1FD0-B95E-4CF6-9A27-0F91F96DA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6123BE-5891-49D6-A758-867A98F38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226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A85FC7-1BEA-438E-A0A7-88FF55112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BD5F5C0-417B-4A28-8AE9-A79AC74A62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BC6257-C490-4059-9E97-16E46673C6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A4051CD-74EC-43C1-9F21-D33BD297FC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C95141-29DC-41BA-BE25-E899055F31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53237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34FC21-AE04-4050-80E6-D9DCA4B50C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1885F7E-EF45-48F7-9E54-C6806D0E963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724501F-6ED5-4112-B037-D3E9F8CF2C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861E48C-176E-4E60-8CB3-5425169963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852202B-C929-4B39-AF47-D17C38F868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EEEBF3-930A-4A23-810D-C1880E7A6D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338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48E08-A828-430D-B8A6-7302E570AD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F5402-465C-4E68-BF7E-BFE1177B55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69B917D-5EC9-44FC-B8A7-9ADF4ADC4FA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DCF5D4-E55C-42FF-A7E5-2466DE35B8C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7579A7F-77F4-4169-8D51-21234419984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A735923-3BB5-4F33-8E76-56665E95B5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A43FC79-7089-4373-88DC-12501E7820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4E0BEB1-B009-47B7-B159-DE05E615E71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972658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65FFCC-78CC-4E9D-A277-8230F27334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44CEFE7-D923-48C1-B2FE-8110829C6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8F91C9-7841-4F7B-8F24-B5FF45B5B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8896739-CF17-4867-A5ED-317AD19F5A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1143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E8942B-5ECF-4556-91C2-496E4C52EF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589EF-E9AD-45F7-BFBE-6F8AD3570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E18E0FA-5424-403C-8462-1B7C301C6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62404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B27A56-C315-441C-9002-DFD599AED2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F57D9A-8037-4B31-951B-4675ADA69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63141B-5121-4179-B3F6-52956912224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60C32E-3427-4696-A55A-56886EA24A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DDFE526-7D20-4EC0-9624-E77981295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AA82D7-E462-4060-85D6-85CF555401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3051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E919B-BF68-4590-8CA9-A51BAC0F7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04BC1AA-5C68-47DC-BBF0-1E309865E5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81A636-7F9C-43EC-B2F2-6FB3323CB79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D19410E-A050-4AA2-BC89-EF52EB1C34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0C23AB0-18A5-4589-926D-C00F68CFEA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54EE52-EECA-4C6E-83E9-6382044D35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6888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6536FE-B6CA-4D45-A719-6B51F3FF6D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FB9388C-63B0-4DA8-97D0-BEEDCF401CA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D9BDB0-2A2B-43AC-965A-A9E7E7F741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7DA7C3-2A5B-4BED-A540-9136486CC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35888E8-31D6-4E51-9228-0D6066FED5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116067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3D010CA-6776-433E-8E25-97899E08288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6391E6E-3CF5-4535-B37E-E30058EA284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6ADEE3-AAA7-4846-8EC6-84B1537C1D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01DABD6-6E60-4895-89B1-3604A484D2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A4D314-6D1C-4A42-A445-B77646B2B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526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C3F6010-77C4-45FE-968C-712199A585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19B1B2C-5D5F-46D9-92F5-ECDF2816A1F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334894-C6F5-46F1-BAA2-AFEA88E6816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1/11/2024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75B1C84-4663-4022-BBEA-7667FEBCF3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2820DA-1F3A-421F-A770-A6347089E36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03D32D-F1BC-4E9C-97E1-36CFF5B2234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85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s://tableau.dmh.state.ma.us/#/site/Others/workbooks/2017/views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1">
            <a:extLst>
              <a:ext uri="{FF2B5EF4-FFF2-40B4-BE49-F238E27FC236}">
                <a16:creationId xmlns:a16="http://schemas.microsoft.com/office/drawing/2014/main" id="{72492B0B-2E28-4D91-ABB1-81F0AC8EED7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EPIA Monthly Report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December 2023</a:t>
            </a:r>
            <a:br>
              <a:rPr lang="en-US" dirty="0">
                <a:hlinkClick r:id="rId2"/>
              </a:rPr>
            </a:br>
            <a:r>
              <a:rPr lang="en-US" dirty="0">
                <a:hlinkClick r:id="rId2"/>
              </a:rPr>
              <a:t>Ages 18 and over</a:t>
            </a:r>
            <a:endParaRPr lang="en-us" dirty="0">
              <a:hlinkClick r:id="rId2"/>
            </a:endParaRPr>
          </a:p>
        </p:txBody>
      </p:sp>
      <p:sp>
        <p:nvSpPr>
          <p:cNvPr id="3" name="slide1">
            <a:extLst>
              <a:ext uri="{FF2B5EF4-FFF2-40B4-BE49-F238E27FC236}">
                <a16:creationId xmlns:a16="http://schemas.microsoft.com/office/drawing/2014/main" id="{F7781BFB-7896-42DB-BB92-052580278DE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Number of Referrals in Period: 200</a:t>
            </a:r>
            <a:endParaRPr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7A34C-D515-FE6A-A335-A0C8536A1D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FEE2E69-45E6-14B2-FFB4-37DE18CDE5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EPIA Monthly ">
            <a:extLst>
              <a:ext uri="{FF2B5EF4-FFF2-40B4-BE49-F238E27FC236}">
                <a16:creationId xmlns:a16="http://schemas.microsoft.com/office/drawing/2014/main" id="{1337B272-77B4-46A4-B006-64A0FAD33F9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0"/>
            <a:ext cx="11430000" cy="6858000"/>
          </a:xfrm>
          <a:prstGeom prst="rect">
            <a:avLst/>
          </a:prstGeom>
        </p:spPr>
      </p:pic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4C2467-60BA-6462-DEEA-EEDDCBBB72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A9F851-9BBF-7271-D8AF-FA70B81765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slide3" descr="Referrals by Insurance Plan Type Commercial split">
            <a:extLst>
              <a:ext uri="{FF2B5EF4-FFF2-40B4-BE49-F238E27FC236}">
                <a16:creationId xmlns:a16="http://schemas.microsoft.com/office/drawing/2014/main" id="{EA50EF4F-80DA-4EF3-B03D-FC31543E2CF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34A7920-A582-9E11-FB6B-93B618D2B2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B529FB-7812-940A-B4D5-457024B72D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lide4" descr=" Referring Organization Type">
            <a:extLst>
              <a:ext uri="{FF2B5EF4-FFF2-40B4-BE49-F238E27FC236}">
                <a16:creationId xmlns:a16="http://schemas.microsoft.com/office/drawing/2014/main" id="{0AFC54D2-A68A-4436-9E57-7E6C4E8BF4C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09750" y="0"/>
            <a:ext cx="85725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8BDF46A-0709-9F43-E195-F6F3E87FF7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62C4DC30-EBC5-7DB5-DB5F-525A29F014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lide5" descr="Time to Referral (Days) from Initial Evaluation">
            <a:extLst>
              <a:ext uri="{FF2B5EF4-FFF2-40B4-BE49-F238E27FC236}">
                <a16:creationId xmlns:a16="http://schemas.microsoft.com/office/drawing/2014/main" id="{D443AECC-BDFC-4725-9760-4B47DDAD763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69E73E6-AD7F-FFB4-57DD-67E06BAD16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CF95727-E2F9-69C5-7E1F-2CBEB71750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slide6" descr="Time to Referral (Days) from Initial Evaluation by Outcome">
            <a:extLst>
              <a:ext uri="{FF2B5EF4-FFF2-40B4-BE49-F238E27FC236}">
                <a16:creationId xmlns:a16="http://schemas.microsoft.com/office/drawing/2014/main" id="{F42C9B59-4FFF-4BE0-8A89-682BF3E059D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700" y="0"/>
            <a:ext cx="10250599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75B497D-9231-292F-F3EF-C03AC360A8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0D8DE186-D9FF-63E9-269E-3975420C3B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slide7" descr="Time to Placement from Referral">
            <a:extLst>
              <a:ext uri="{FF2B5EF4-FFF2-40B4-BE49-F238E27FC236}">
                <a16:creationId xmlns:a16="http://schemas.microsoft.com/office/drawing/2014/main" id="{E8C0CB09-17A1-4EB0-A750-BE4BA26481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1829" y="0"/>
            <a:ext cx="9308342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A8D31D1-D210-FA12-4E43-EBF935799D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D384C1E-FB63-8D3B-FB8C-DBD3869B79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lide8" descr="Referrals by Age Group">
            <a:extLst>
              <a:ext uri="{FF2B5EF4-FFF2-40B4-BE49-F238E27FC236}">
                <a16:creationId xmlns:a16="http://schemas.microsoft.com/office/drawing/2014/main" id="{B8D2CEA6-4A5A-433D-8046-BE26EE1E75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56E9A30-6D44-3C04-F628-24689899C7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7432484A-F112-6401-CB8B-86CCF772C8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slide9" descr="Referrals by Gender">
            <a:extLst>
              <a:ext uri="{FF2B5EF4-FFF2-40B4-BE49-F238E27FC236}">
                <a16:creationId xmlns:a16="http://schemas.microsoft.com/office/drawing/2014/main" id="{E26DE578-73DC-4074-BB22-0E20F61F20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89CDAC-C132-C543-0EC6-0AD601C568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E95F62F-0EAA-A1A5-DD2F-2D1FD5DBE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slide10" descr="Referrals by Race">
            <a:extLst>
              <a:ext uri="{FF2B5EF4-FFF2-40B4-BE49-F238E27FC236}">
                <a16:creationId xmlns:a16="http://schemas.microsoft.com/office/drawing/2014/main" id="{DDDC4775-F4EF-494D-9838-1C9AEE691F8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2D25346-DAEA-6CE7-75E9-36446DB368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180E005-91F2-F9E5-42A0-5E798F65D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slide11" descr="Referrals by Ethnicity">
            <a:extLst>
              <a:ext uri="{FF2B5EF4-FFF2-40B4-BE49-F238E27FC236}">
                <a16:creationId xmlns:a16="http://schemas.microsoft.com/office/drawing/2014/main" id="{BC6136F5-32E3-4189-A4D2-42D39C2A6B4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3500" y="95250"/>
            <a:ext cx="9525000" cy="66675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DDA8A74-587E-B419-10A8-FC18CE8692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B2A2C182-8720-EE50-96C6-EDA5EF3D0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slide12" descr="Diagnosis ">
            <a:extLst>
              <a:ext uri="{FF2B5EF4-FFF2-40B4-BE49-F238E27FC236}">
                <a16:creationId xmlns:a16="http://schemas.microsoft.com/office/drawing/2014/main" id="{01B534F3-B4BF-4DBF-B6C8-7DE265378B1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91991"/>
            <a:ext cx="12192000" cy="3274017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619412C-7AE8-AA0B-2B93-B7902A4A9B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C4B74299-2B15-0BA9-9C77-FFCDB21C56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slide13" descr="Barriers">
            <a:extLst>
              <a:ext uri="{FF2B5EF4-FFF2-40B4-BE49-F238E27FC236}">
                <a16:creationId xmlns:a16="http://schemas.microsoft.com/office/drawing/2014/main" id="{12F55B9D-3A5E-4779-8260-27E9F41A29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538172"/>
            <a:ext cx="12192000" cy="3781654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55CB226-8B54-07A9-7BC7-E5EE2136B4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F098173-1CA0-5D46-BF52-C0E47F724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slide14" descr="Top 20 Boarding / Placement Hospitals">
            <a:extLst>
              <a:ext uri="{FF2B5EF4-FFF2-40B4-BE49-F238E27FC236}">
                <a16:creationId xmlns:a16="http://schemas.microsoft.com/office/drawing/2014/main" id="{989486A7-E6EC-489D-B404-D5B07ACAA93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6D432FD-DDB6-B9EB-1FB5-47267B42A5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E2481EB4-B749-AE93-831D-AD3C5ECFED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slide15" descr="Boarding Facilities where  &amp;quot;Level of Care Changed&amp;quot;">
            <a:extLst>
              <a:ext uri="{FF2B5EF4-FFF2-40B4-BE49-F238E27FC236}">
                <a16:creationId xmlns:a16="http://schemas.microsoft.com/office/drawing/2014/main" id="{694C374F-7616-43B7-892D-3884D61473E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5692" y="0"/>
            <a:ext cx="8440616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435FBC7-5670-FB5C-841D-7AD5099E55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49A6099F-2CD9-CA36-54B4-8F5C90291C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slide16" descr="Referrals for Uninsured by Boarding / Placement Hospital">
            <a:extLst>
              <a:ext uri="{FF2B5EF4-FFF2-40B4-BE49-F238E27FC236}">
                <a16:creationId xmlns:a16="http://schemas.microsoft.com/office/drawing/2014/main" id="{A83BE494-D624-4B75-B103-AEDC147715C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0"/>
            <a:ext cx="9144000" cy="6858000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0E17A2C-8A83-289C-8A24-4149034CA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1/11/2024</a:t>
            </a: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1C33397-2B19-05B4-5E44-8B7CC5343C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03D32D-F1BC-4E9C-97E1-36CFF5B22341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50</Words>
  <Application>Microsoft Office PowerPoint</Application>
  <PresentationFormat>Widescreen</PresentationFormat>
  <Paragraphs>34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Calibri</vt:lpstr>
      <vt:lpstr>Calibri Light</vt:lpstr>
      <vt:lpstr>Office Theme</vt:lpstr>
      <vt:lpstr>EPIA Monthly Report December 2023 Ages 18 and 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EPIA Monthly Report December 2023 Ages 18 and over</dc:title>
  <dc:creator>MacLeod, Jill (DMH)</dc:creator>
  <cp:lastModifiedBy>MacLeod, Jill (DMH)</cp:lastModifiedBy>
  <cp:revision>1</cp:revision>
  <dcterms:created xsi:type="dcterms:W3CDTF">2024-01-11T18:48:45Z</dcterms:created>
  <dcterms:modified xsi:type="dcterms:W3CDTF">2024-01-11T19:00:18Z</dcterms:modified>
</cp:coreProperties>
</file>