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502114" r:id="rId1"/>
    <p:sldMasterId id="2147483898" r:id="rId2"/>
    <p:sldMasterId id="2147483911" r:id="rId3"/>
    <p:sldMasterId id="2147483924" r:id="rId4"/>
    <p:sldMasterId id="2147483937" r:id="rId5"/>
    <p:sldMasterId id="2147484254" r:id="rId6"/>
    <p:sldMasterId id="2147484785" r:id="rId7"/>
    <p:sldMasterId id="2147484798" r:id="rId8"/>
    <p:sldMasterId id="2147485091" r:id="rId9"/>
    <p:sldMasterId id="2147485104" r:id="rId10"/>
  </p:sldMasterIdLst>
  <p:notesMasterIdLst>
    <p:notesMasterId r:id="rId29"/>
  </p:notesMasterIdLst>
  <p:handoutMasterIdLst>
    <p:handoutMasterId r:id="rId30"/>
  </p:handoutMasterIdLst>
  <p:sldIdLst>
    <p:sldId id="788" r:id="rId11"/>
    <p:sldId id="789" r:id="rId12"/>
    <p:sldId id="797" r:id="rId13"/>
    <p:sldId id="264" r:id="rId14"/>
    <p:sldId id="808" r:id="rId15"/>
    <p:sldId id="265" r:id="rId16"/>
    <p:sldId id="790" r:id="rId17"/>
    <p:sldId id="791" r:id="rId18"/>
    <p:sldId id="792" r:id="rId19"/>
    <p:sldId id="809" r:id="rId20"/>
    <p:sldId id="806" r:id="rId21"/>
    <p:sldId id="799" r:id="rId22"/>
    <p:sldId id="800" r:id="rId23"/>
    <p:sldId id="810" r:id="rId24"/>
    <p:sldId id="793" r:id="rId25"/>
    <p:sldId id="805" r:id="rId26"/>
    <p:sldId id="804" r:id="rId27"/>
    <p:sldId id="802" r:id="rId28"/>
  </p:sldIdLst>
  <p:sldSz cx="12188825"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4176">
          <p15:clr>
            <a:srgbClr val="A4A3A4"/>
          </p15:clr>
        </p15:guide>
        <p15:guide id="2" orient="horz" pos="1261">
          <p15:clr>
            <a:srgbClr val="A4A3A4"/>
          </p15:clr>
        </p15:guide>
        <p15:guide id="3" orient="horz" pos="1412">
          <p15:clr>
            <a:srgbClr val="A4A3A4"/>
          </p15:clr>
        </p15:guide>
        <p15:guide id="4" pos="392">
          <p15:clr>
            <a:srgbClr val="A4A3A4"/>
          </p15:clr>
        </p15:guide>
        <p15:guide id="5" pos="523">
          <p15:clr>
            <a:srgbClr val="A4A3A4"/>
          </p15:clr>
        </p15:guide>
      </p15:sldGuideLst>
    </p:ext>
    <p:ext uri="{2D200454-40CA-4A62-9FC3-DE9A4176ACB9}">
      <p15:notesGuideLst xmlns:p15="http://schemas.microsoft.com/office/powerpoint/2012/main" xmlns="">
        <p15:guide id="1" orient="horz" pos="2209" userDrawn="1">
          <p15:clr>
            <a:srgbClr val="A4A3A4"/>
          </p15:clr>
        </p15:guide>
        <p15:guide id="2" pos="435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Hwang" initials="" lastIdx="10" clrIdx="0"/>
  <p:cmAuthor id="7" name="Peters, Lauren B (EHS)" initials="PLB(" lastIdx="5" clrIdx="7"/>
  <p:cmAuthor id="1" name="Dana Roth" initials="DR" lastIdx="0" clrIdx="1"/>
  <p:cmAuthor id="8" name="Fillo, Katherine (DPH)" initials="FK(" lastIdx="7" clrIdx="8">
    <p:extLst/>
  </p:cmAuthor>
  <p:cmAuthor id="2" name="Dana Pomeroy Roth" initials="DPR" lastIdx="3" clrIdx="2"/>
  <p:cmAuthor id="3" name="RHD" initials="RHD" lastIdx="4" clrIdx="3"/>
  <p:cmAuthor id="4" name="Richard Dougherty" initials="RHD" lastIdx="6" clrIdx="4"/>
  <p:cmAuthor id="5" name="KT" initials="K" lastIdx="3" clrIdx="5"/>
  <p:cmAuthor id="6" name=" " initials=" "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3DE"/>
    <a:srgbClr val="191816"/>
    <a:srgbClr val="84B6C6"/>
    <a:srgbClr val="0066FF"/>
    <a:srgbClr val="FF9900"/>
    <a:srgbClr val="FF99FF"/>
    <a:srgbClr val="FF3399"/>
    <a:srgbClr val="FF33CC"/>
    <a:srgbClr val="33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84457" autoAdjust="0"/>
  </p:normalViewPr>
  <p:slideViewPr>
    <p:cSldViewPr snapToGrid="0" snapToObjects="1" showGuides="1">
      <p:cViewPr varScale="1">
        <p:scale>
          <a:sx n="66" d="100"/>
          <a:sy n="66" d="100"/>
        </p:scale>
        <p:origin x="-114" y="-642"/>
      </p:cViewPr>
      <p:guideLst>
        <p:guide orient="horz" pos="4176"/>
        <p:guide orient="horz" pos="1261"/>
        <p:guide orient="horz" pos="1412"/>
        <p:guide pos="392"/>
        <p:guide pos="523"/>
      </p:guideLst>
    </p:cSldViewPr>
  </p:slideViewPr>
  <p:outlineViewPr>
    <p:cViewPr>
      <p:scale>
        <a:sx n="33" d="100"/>
        <a:sy n="33" d="100"/>
      </p:scale>
      <p:origin x="18" y="2682"/>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3222" y="-96"/>
      </p:cViewPr>
      <p:guideLst>
        <p:guide orient="horz" pos="2209"/>
        <p:guide pos="43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HCQ-DPH-BOS-121\HCQ\Data\Quality%20Improvement\Ad%20Hoc%20Reporting\Ad%20Hoc%202019\12%20Ad%20Hoc%20December%202019\NH%20Quality%20Presentation%20for%20Secretary\NH%20Score%20Distributio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Nursing Home Survey Tool Score Distribution as of November 22, 2019</a:t>
            </a:r>
          </a:p>
        </c:rich>
      </c:tx>
      <c:layout/>
      <c:overlay val="0"/>
      <c:spPr>
        <a:noFill/>
        <a:ln>
          <a:noFill/>
        </a:ln>
        <a:effectLst/>
      </c:spPr>
    </c:title>
    <c:autoTitleDeleted val="0"/>
    <c:plotArea>
      <c:layout/>
      <c:barChart>
        <c:barDir val="col"/>
        <c:grouping val="clustered"/>
        <c:varyColors val="0"/>
        <c:ser>
          <c:idx val="0"/>
          <c:order val="0"/>
          <c:tx>
            <c:strRef>
              <c:f>Sheet2!$B$1</c:f>
              <c:strCache>
                <c:ptCount val="1"/>
                <c:pt idx="0">
                  <c:v>Count of Facilities</c:v>
                </c:pt>
              </c:strCache>
            </c:strRef>
          </c:tx>
          <c:spPr>
            <a:solidFill>
              <a:schemeClr val="accent1"/>
            </a:solidFill>
            <a:ln>
              <a:noFill/>
            </a:ln>
            <a:effectLst/>
          </c:spPr>
          <c:invertIfNegative val="0"/>
          <c:cat>
            <c:numRef>
              <c:f>Sheet2!$A$2:$A$74</c:f>
              <c:numCache>
                <c:formatCode>General</c:formatCode>
                <c:ptCount val="73"/>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pt idx="41">
                  <c:v>101</c:v>
                </c:pt>
                <c:pt idx="42">
                  <c:v>102</c:v>
                </c:pt>
                <c:pt idx="43">
                  <c:v>103</c:v>
                </c:pt>
                <c:pt idx="44">
                  <c:v>104</c:v>
                </c:pt>
                <c:pt idx="45">
                  <c:v>105</c:v>
                </c:pt>
                <c:pt idx="46">
                  <c:v>106</c:v>
                </c:pt>
                <c:pt idx="47">
                  <c:v>107</c:v>
                </c:pt>
                <c:pt idx="48">
                  <c:v>108</c:v>
                </c:pt>
                <c:pt idx="49">
                  <c:v>109</c:v>
                </c:pt>
                <c:pt idx="50">
                  <c:v>110</c:v>
                </c:pt>
                <c:pt idx="51">
                  <c:v>111</c:v>
                </c:pt>
                <c:pt idx="52">
                  <c:v>112</c:v>
                </c:pt>
                <c:pt idx="53">
                  <c:v>113</c:v>
                </c:pt>
                <c:pt idx="54">
                  <c:v>114</c:v>
                </c:pt>
                <c:pt idx="55">
                  <c:v>115</c:v>
                </c:pt>
                <c:pt idx="56">
                  <c:v>116</c:v>
                </c:pt>
                <c:pt idx="57">
                  <c:v>117</c:v>
                </c:pt>
                <c:pt idx="58">
                  <c:v>118</c:v>
                </c:pt>
                <c:pt idx="59">
                  <c:v>119</c:v>
                </c:pt>
                <c:pt idx="60">
                  <c:v>120</c:v>
                </c:pt>
                <c:pt idx="61">
                  <c:v>121</c:v>
                </c:pt>
                <c:pt idx="62">
                  <c:v>122</c:v>
                </c:pt>
                <c:pt idx="63">
                  <c:v>123</c:v>
                </c:pt>
                <c:pt idx="64">
                  <c:v>124</c:v>
                </c:pt>
                <c:pt idx="65">
                  <c:v>125</c:v>
                </c:pt>
                <c:pt idx="66">
                  <c:v>126</c:v>
                </c:pt>
                <c:pt idx="67">
                  <c:v>127</c:v>
                </c:pt>
                <c:pt idx="68">
                  <c:v>128</c:v>
                </c:pt>
                <c:pt idx="69">
                  <c:v>129</c:v>
                </c:pt>
                <c:pt idx="70">
                  <c:v>130</c:v>
                </c:pt>
                <c:pt idx="71">
                  <c:v>131</c:v>
                </c:pt>
                <c:pt idx="72">
                  <c:v>132</c:v>
                </c:pt>
              </c:numCache>
            </c:numRef>
          </c:cat>
          <c:val>
            <c:numRef>
              <c:f>Sheet2!$B$2:$B$74</c:f>
              <c:numCache>
                <c:formatCode>General</c:formatCode>
                <c:ptCount val="73"/>
                <c:pt idx="0">
                  <c:v>0</c:v>
                </c:pt>
                <c:pt idx="1">
                  <c:v>0</c:v>
                </c:pt>
                <c:pt idx="2">
                  <c:v>0</c:v>
                </c:pt>
                <c:pt idx="3">
                  <c:v>0</c:v>
                </c:pt>
                <c:pt idx="4">
                  <c:v>0</c:v>
                </c:pt>
                <c:pt idx="5">
                  <c:v>0</c:v>
                </c:pt>
                <c:pt idx="6">
                  <c:v>0</c:v>
                </c:pt>
                <c:pt idx="7">
                  <c:v>0</c:v>
                </c:pt>
                <c:pt idx="8">
                  <c:v>0</c:v>
                </c:pt>
                <c:pt idx="9">
                  <c:v>1</c:v>
                </c:pt>
                <c:pt idx="10">
                  <c:v>0</c:v>
                </c:pt>
                <c:pt idx="11">
                  <c:v>0</c:v>
                </c:pt>
                <c:pt idx="12">
                  <c:v>1</c:v>
                </c:pt>
                <c:pt idx="13">
                  <c:v>0</c:v>
                </c:pt>
                <c:pt idx="14">
                  <c:v>0</c:v>
                </c:pt>
                <c:pt idx="15">
                  <c:v>0</c:v>
                </c:pt>
                <c:pt idx="16">
                  <c:v>0</c:v>
                </c:pt>
                <c:pt idx="17">
                  <c:v>0</c:v>
                </c:pt>
                <c:pt idx="18">
                  <c:v>0</c:v>
                </c:pt>
                <c:pt idx="19">
                  <c:v>0</c:v>
                </c:pt>
                <c:pt idx="20">
                  <c:v>0</c:v>
                </c:pt>
                <c:pt idx="21">
                  <c:v>0</c:v>
                </c:pt>
                <c:pt idx="22">
                  <c:v>1</c:v>
                </c:pt>
                <c:pt idx="23">
                  <c:v>1</c:v>
                </c:pt>
                <c:pt idx="24">
                  <c:v>0</c:v>
                </c:pt>
                <c:pt idx="25">
                  <c:v>1</c:v>
                </c:pt>
                <c:pt idx="26">
                  <c:v>1</c:v>
                </c:pt>
                <c:pt idx="27">
                  <c:v>0</c:v>
                </c:pt>
                <c:pt idx="28">
                  <c:v>0</c:v>
                </c:pt>
                <c:pt idx="29">
                  <c:v>0</c:v>
                </c:pt>
                <c:pt idx="30">
                  <c:v>0</c:v>
                </c:pt>
                <c:pt idx="31">
                  <c:v>0</c:v>
                </c:pt>
                <c:pt idx="32">
                  <c:v>2</c:v>
                </c:pt>
                <c:pt idx="33">
                  <c:v>2</c:v>
                </c:pt>
                <c:pt idx="34">
                  <c:v>2</c:v>
                </c:pt>
                <c:pt idx="35">
                  <c:v>2</c:v>
                </c:pt>
                <c:pt idx="36">
                  <c:v>0</c:v>
                </c:pt>
                <c:pt idx="37">
                  <c:v>1</c:v>
                </c:pt>
                <c:pt idx="38">
                  <c:v>1</c:v>
                </c:pt>
                <c:pt idx="39">
                  <c:v>2</c:v>
                </c:pt>
                <c:pt idx="40">
                  <c:v>1</c:v>
                </c:pt>
                <c:pt idx="41">
                  <c:v>2</c:v>
                </c:pt>
                <c:pt idx="42">
                  <c:v>2</c:v>
                </c:pt>
                <c:pt idx="43">
                  <c:v>7</c:v>
                </c:pt>
                <c:pt idx="44">
                  <c:v>2</c:v>
                </c:pt>
                <c:pt idx="45">
                  <c:v>3</c:v>
                </c:pt>
                <c:pt idx="46">
                  <c:v>6</c:v>
                </c:pt>
                <c:pt idx="47">
                  <c:v>6</c:v>
                </c:pt>
                <c:pt idx="48">
                  <c:v>7</c:v>
                </c:pt>
                <c:pt idx="49">
                  <c:v>9</c:v>
                </c:pt>
                <c:pt idx="50">
                  <c:v>8</c:v>
                </c:pt>
                <c:pt idx="51">
                  <c:v>5</c:v>
                </c:pt>
                <c:pt idx="52">
                  <c:v>12</c:v>
                </c:pt>
                <c:pt idx="53">
                  <c:v>11</c:v>
                </c:pt>
                <c:pt idx="54">
                  <c:v>8</c:v>
                </c:pt>
                <c:pt idx="55">
                  <c:v>12</c:v>
                </c:pt>
                <c:pt idx="56">
                  <c:v>19</c:v>
                </c:pt>
                <c:pt idx="57">
                  <c:v>20</c:v>
                </c:pt>
                <c:pt idx="58">
                  <c:v>13</c:v>
                </c:pt>
                <c:pt idx="59">
                  <c:v>16</c:v>
                </c:pt>
                <c:pt idx="60">
                  <c:v>23</c:v>
                </c:pt>
                <c:pt idx="61">
                  <c:v>17</c:v>
                </c:pt>
                <c:pt idx="62">
                  <c:v>23</c:v>
                </c:pt>
                <c:pt idx="63">
                  <c:v>17</c:v>
                </c:pt>
                <c:pt idx="64">
                  <c:v>18</c:v>
                </c:pt>
                <c:pt idx="65">
                  <c:v>16</c:v>
                </c:pt>
                <c:pt idx="66">
                  <c:v>21</c:v>
                </c:pt>
                <c:pt idx="67">
                  <c:v>16</c:v>
                </c:pt>
                <c:pt idx="68">
                  <c:v>8</c:v>
                </c:pt>
                <c:pt idx="69">
                  <c:v>13</c:v>
                </c:pt>
                <c:pt idx="70">
                  <c:v>8</c:v>
                </c:pt>
                <c:pt idx="71">
                  <c:v>5</c:v>
                </c:pt>
                <c:pt idx="72">
                  <c:v>4</c:v>
                </c:pt>
              </c:numCache>
            </c:numRef>
          </c:val>
          <c:extLst xmlns:c16r2="http://schemas.microsoft.com/office/drawing/2015/06/chart">
            <c:ext xmlns:c16="http://schemas.microsoft.com/office/drawing/2014/chart" uri="{C3380CC4-5D6E-409C-BE32-E72D297353CC}">
              <c16:uniqueId val="{00000000-F361-4AFE-8D8A-6AF7AFEA2673}"/>
            </c:ext>
          </c:extLst>
        </c:ser>
        <c:dLbls>
          <c:showLegendKey val="0"/>
          <c:showVal val="0"/>
          <c:showCatName val="0"/>
          <c:showSerName val="0"/>
          <c:showPercent val="0"/>
          <c:showBubbleSize val="0"/>
        </c:dLbls>
        <c:gapWidth val="219"/>
        <c:overlap val="-27"/>
        <c:axId val="141938688"/>
        <c:axId val="67230464"/>
      </c:barChart>
      <c:catAx>
        <c:axId val="1419386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Nursing Home Score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230464"/>
        <c:crosses val="autoZero"/>
        <c:auto val="1"/>
        <c:lblAlgn val="ctr"/>
        <c:lblOffset val="100"/>
        <c:noMultiLvlLbl val="0"/>
      </c:catAx>
      <c:valAx>
        <c:axId val="6723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Count of Facilities with Score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19386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CMS Health Inspection Star Rating Distribution</a:t>
            </a:r>
          </a:p>
        </c:rich>
      </c:tx>
      <c:overlay val="0"/>
    </c:title>
    <c:autoTitleDeleted val="0"/>
    <c:plotArea>
      <c:layout/>
      <c:barChart>
        <c:barDir val="col"/>
        <c:grouping val="clustered"/>
        <c:varyColors val="0"/>
        <c:ser>
          <c:idx val="0"/>
          <c:order val="0"/>
          <c:invertIfNegative val="0"/>
          <c:val>
            <c:numRef>
              <c:f>Sheet1!$B$1:$B$5</c:f>
              <c:numCache>
                <c:formatCode>0.00%</c:formatCode>
                <c:ptCount val="5"/>
                <c:pt idx="0" formatCode="0%">
                  <c:v>0.2</c:v>
                </c:pt>
                <c:pt idx="1">
                  <c:v>0.23300000000000001</c:v>
                </c:pt>
                <c:pt idx="2">
                  <c:v>0.23300000000000001</c:v>
                </c:pt>
                <c:pt idx="3">
                  <c:v>0.23300000000000001</c:v>
                </c:pt>
                <c:pt idx="4" formatCode="0%">
                  <c:v>0.1</c:v>
                </c:pt>
              </c:numCache>
            </c:numRef>
          </c:val>
          <c:extLst xmlns:c16r2="http://schemas.microsoft.com/office/drawing/2015/06/chart">
            <c:ext xmlns:c16="http://schemas.microsoft.com/office/drawing/2014/chart" uri="{C3380CC4-5D6E-409C-BE32-E72D297353CC}">
              <c16:uniqueId val="{00000000-3DDA-40C8-B09F-269CDAA00151}"/>
            </c:ext>
          </c:extLst>
        </c:ser>
        <c:dLbls>
          <c:showLegendKey val="0"/>
          <c:showVal val="0"/>
          <c:showCatName val="0"/>
          <c:showSerName val="0"/>
          <c:showPercent val="0"/>
          <c:showBubbleSize val="0"/>
        </c:dLbls>
        <c:gapWidth val="150"/>
        <c:axId val="141674496"/>
        <c:axId val="85327872"/>
      </c:barChart>
      <c:catAx>
        <c:axId val="141674496"/>
        <c:scaling>
          <c:orientation val="minMax"/>
        </c:scaling>
        <c:delete val="0"/>
        <c:axPos val="b"/>
        <c:majorTickMark val="none"/>
        <c:minorTickMark val="none"/>
        <c:tickLblPos val="nextTo"/>
        <c:crossAx val="85327872"/>
        <c:crosses val="autoZero"/>
        <c:auto val="1"/>
        <c:lblAlgn val="ctr"/>
        <c:lblOffset val="100"/>
        <c:noMultiLvlLbl val="0"/>
      </c:catAx>
      <c:valAx>
        <c:axId val="85327872"/>
        <c:scaling>
          <c:orientation val="minMax"/>
        </c:scaling>
        <c:delete val="0"/>
        <c:axPos val="l"/>
        <c:majorGridlines/>
        <c:numFmt formatCode="0%" sourceLinked="1"/>
        <c:majorTickMark val="none"/>
        <c:minorTickMark val="none"/>
        <c:tickLblPos val="nextTo"/>
        <c:crossAx val="141674496"/>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5" y="2"/>
            <a:ext cx="4029282" cy="3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5" name="Rectangle 3"/>
          <p:cNvSpPr>
            <a:spLocks noGrp="1" noChangeArrowheads="1"/>
          </p:cNvSpPr>
          <p:nvPr>
            <p:ph type="dt" sz="quarter" idx="1"/>
          </p:nvPr>
        </p:nvSpPr>
        <p:spPr bwMode="auto">
          <a:xfrm>
            <a:off x="5267124" y="2"/>
            <a:ext cx="4029282" cy="3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algn="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6" name="Rectangle 4"/>
          <p:cNvSpPr>
            <a:spLocks noGrp="1" noChangeArrowheads="1"/>
          </p:cNvSpPr>
          <p:nvPr>
            <p:ph type="ftr" sz="quarter" idx="2"/>
          </p:nvPr>
        </p:nvSpPr>
        <p:spPr bwMode="auto">
          <a:xfrm>
            <a:off x="5" y="6660841"/>
            <a:ext cx="4029282" cy="3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7" name="Rectangle 5"/>
          <p:cNvSpPr>
            <a:spLocks noGrp="1" noChangeArrowheads="1"/>
          </p:cNvSpPr>
          <p:nvPr>
            <p:ph type="sldNum" sz="quarter" idx="3"/>
          </p:nvPr>
        </p:nvSpPr>
        <p:spPr bwMode="auto">
          <a:xfrm>
            <a:off x="5267124" y="6660841"/>
            <a:ext cx="4029282" cy="3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38357463-D1CE-4BFF-A1AD-663F1A17DFD2}" type="slidenum">
              <a:rPr lang="en-US" altLang="en-US"/>
              <a:pPr>
                <a:defRPr/>
              </a:pPr>
              <a:t>‹#›</a:t>
            </a:fld>
            <a:endParaRPr lang="en-US" altLang="en-US" dirty="0"/>
          </a:p>
        </p:txBody>
      </p:sp>
    </p:spTree>
    <p:extLst>
      <p:ext uri="{BB962C8B-B14F-4D97-AF65-F5344CB8AC3E}">
        <p14:creationId xmlns:p14="http://schemas.microsoft.com/office/powerpoint/2010/main" val="41490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5" y="0"/>
            <a:ext cx="4029282" cy="34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5267124" y="0"/>
            <a:ext cx="4029282" cy="34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algn="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17764" name="Rectangle 4"/>
          <p:cNvSpPr>
            <a:spLocks noGrp="1" noRot="1" noChangeAspect="1" noChangeArrowheads="1" noTextEdit="1"/>
          </p:cNvSpPr>
          <p:nvPr>
            <p:ph type="sldImg" idx="2"/>
          </p:nvPr>
        </p:nvSpPr>
        <p:spPr bwMode="auto">
          <a:xfrm>
            <a:off x="2444750" y="519113"/>
            <a:ext cx="4510088" cy="2538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719968" y="3330421"/>
            <a:ext cx="8163821" cy="29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5" y="6665627"/>
            <a:ext cx="4029282" cy="34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5267124" y="6665627"/>
            <a:ext cx="4029282" cy="34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657FE82D-8BD1-4F09-9CC7-CFD40F2A98FD}" type="slidenum">
              <a:rPr lang="en-US" altLang="en-US"/>
              <a:pPr>
                <a:defRPr/>
              </a:pPr>
              <a:t>‹#›</a:t>
            </a:fld>
            <a:endParaRPr lang="en-US" altLang="en-US" dirty="0"/>
          </a:p>
        </p:txBody>
      </p:sp>
    </p:spTree>
    <p:extLst>
      <p:ext uri="{BB962C8B-B14F-4D97-AF65-F5344CB8AC3E}">
        <p14:creationId xmlns:p14="http://schemas.microsoft.com/office/powerpoint/2010/main" val="3426674208"/>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charset="0"/>
        <a:cs typeface="ＭＳ Ｐゴシック" charset="0"/>
      </a:defRPr>
    </a:lvl1pPr>
    <a:lvl2pPr marL="457200" algn="just"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914400" algn="just" rtl="0" eaLnBrk="0" fontAlgn="base" hangingPunct="0">
      <a:spcBef>
        <a:spcPct val="30000"/>
      </a:spcBef>
      <a:spcAft>
        <a:spcPct val="0"/>
      </a:spcAft>
      <a:buFont typeface="Arial" charset="0"/>
      <a:buChar char="–"/>
      <a:defRPr sz="10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ss.gov/files/documents/2018/08/30/105cmr15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dirty="0"/>
              <a:t>10-15 minutes for your presentation, and 3-8 minutes for questions and discussion</a:t>
            </a:r>
          </a:p>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a:t>
            </a:fld>
            <a:endParaRPr lang="en-US" altLang="en-US" dirty="0"/>
          </a:p>
        </p:txBody>
      </p:sp>
    </p:spTree>
    <p:extLst>
      <p:ext uri="{BB962C8B-B14F-4D97-AF65-F5344CB8AC3E}">
        <p14:creationId xmlns:p14="http://schemas.microsoft.com/office/powerpoint/2010/main" val="115779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charset="0"/>
                <a:cs typeface="ＭＳ Ｐゴシック" charset="0"/>
              </a:rPr>
              <a:t>The complete process for a change of ownership is outlined in the long term care facility regulations at </a:t>
            </a:r>
            <a:r>
              <a:rPr lang="en-US" sz="1200" u="sng" kern="1200" dirty="0">
                <a:solidFill>
                  <a:schemeClr val="tx1"/>
                </a:solidFill>
                <a:effectLst/>
                <a:latin typeface="Arial" charset="0"/>
                <a:ea typeface="ＭＳ Ｐゴシック" charset="0"/>
                <a:cs typeface="ＭＳ Ｐゴシック" charset="0"/>
                <a:hlinkClick r:id="rId3"/>
              </a:rPr>
              <a:t>105 CMR 153.022 Transfer of Ownership</a:t>
            </a:r>
            <a:r>
              <a:rPr lang="en-US" sz="1200" kern="1200" dirty="0">
                <a:solidFill>
                  <a:schemeClr val="tx1"/>
                </a:solidFill>
                <a:effectLst/>
                <a:latin typeface="Arial" charset="0"/>
                <a:ea typeface="ＭＳ Ｐゴシック" charset="0"/>
                <a:cs typeface="ＭＳ Ｐゴシック" charset="0"/>
              </a:rPr>
              <a:t>.</a:t>
            </a: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charset="0"/>
                <a:cs typeface="ＭＳ Ｐゴシック" charset="0"/>
              </a:rPr>
              <a:t>At least 90 calendar days in advance of a proposed transfer of ownership, any applicant who intends to acquire a long-term care facility submits a Notice of Intent to Acquire (NOIA) form to DPH.</a:t>
            </a: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charset="0"/>
                <a:cs typeface="ＭＳ Ｐゴシック" charset="0"/>
              </a:rPr>
              <a:t>DPH reviews the NOIA to ensure that it is completed, and within 90 days of DPH’s determination that the NOIA submitted by the applicant is complete, DPH will complete a suitability review of the applicant. All long term care facility licensure applicants that are applying to operate a nursing home through a transfer of ownership must undergo a suitability review.</a:t>
            </a: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charset="0"/>
                <a:cs typeface="ＭＳ Ｐゴシック" charset="0"/>
              </a:rPr>
              <a:t>DPH may extend the 90-day suitability determination period for a maximum of 30 days with the consent of the applicant, should more time be needed.</a:t>
            </a: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charset="0"/>
                <a:cs typeface="ＭＳ Ｐゴシック" charset="0"/>
              </a:rPr>
              <a:t>DPH reviews information provided by the applicant to determine whether they are suitable to operate and maintain a long term care facility. If DPH finds that the applicant is suitable, the transfer of ownership may proceed.</a:t>
            </a: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charset="0"/>
                <a:cs typeface="ＭＳ Ｐゴシック" charset="0"/>
              </a:rPr>
              <a:t>Applicants are required to publish notice of the proposed acquisition in the city or town’s daily newspaper and prominently display this notice on the website of the long-term care facility being acquired.  The notice must include statements that a public hearing on the change of ownership can be requested upon petition of ten adults within 14 days of the publication of the newspaper.  If requested, a hearing will be held no later than 45 days before the proposed date for the transfer of ownership. </a:t>
            </a:r>
          </a:p>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12</a:t>
            </a:fld>
            <a:endParaRPr lang="en-US" altLang="en-US" dirty="0"/>
          </a:p>
        </p:txBody>
      </p:sp>
    </p:spTree>
    <p:extLst>
      <p:ext uri="{BB962C8B-B14F-4D97-AF65-F5344CB8AC3E}">
        <p14:creationId xmlns:p14="http://schemas.microsoft.com/office/powerpoint/2010/main" val="30604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13</a:t>
            </a:fld>
            <a:endParaRPr lang="en-US" altLang="en-US" dirty="0"/>
          </a:p>
        </p:txBody>
      </p:sp>
    </p:spTree>
    <p:extLst>
      <p:ext uri="{BB962C8B-B14F-4D97-AF65-F5344CB8AC3E}">
        <p14:creationId xmlns:p14="http://schemas.microsoft.com/office/powerpoint/2010/main" val="312452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marL="0" indent="0">
              <a:buNone/>
            </a:pPr>
            <a:r>
              <a:rPr lang="en-US" sz="1200" dirty="0"/>
              <a:t>Data comes from: </a:t>
            </a:r>
          </a:p>
          <a:p>
            <a:r>
              <a:rPr lang="en-US" sz="1200" dirty="0"/>
              <a:t>CMS's health inspection database</a:t>
            </a:r>
          </a:p>
          <a:p>
            <a:r>
              <a:rPr lang="en-US" sz="1200" dirty="0"/>
              <a:t>Payroll-Based Journal (PBJ) system</a:t>
            </a:r>
          </a:p>
          <a:p>
            <a:r>
              <a:rPr lang="en-US" sz="1200" dirty="0"/>
              <a:t>The Minimum Data Set (MDS) national database </a:t>
            </a:r>
          </a:p>
          <a:p>
            <a:r>
              <a:rPr lang="en-US" sz="1200" dirty="0"/>
              <a:t>Medicare claims data</a:t>
            </a:r>
          </a:p>
          <a:p>
            <a:endParaRPr lang="en-US" dirty="0"/>
          </a:p>
          <a:p>
            <a:r>
              <a:rPr lang="en-US" dirty="0"/>
              <a:t>The top 10% of nursing homes with the lowest health inspection scores in each state get a health inspection rating of 5 stars.</a:t>
            </a:r>
          </a:p>
          <a:p>
            <a:r>
              <a:rPr lang="en-US" dirty="0"/>
              <a:t>The middle 70% of nursing homes get a rating of 2, 3, or 4 stars, with an almost equal number of nursing homes in each rating category.</a:t>
            </a:r>
          </a:p>
          <a:p>
            <a:r>
              <a:rPr lang="en-US" dirty="0"/>
              <a:t>The bottom 20% get a 1 star rating.</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18</a:t>
            </a:fld>
            <a:endParaRPr lang="en-US" altLang="en-US" dirty="0"/>
          </a:p>
        </p:txBody>
      </p:sp>
    </p:spTree>
    <p:extLst>
      <p:ext uri="{BB962C8B-B14F-4D97-AF65-F5344CB8AC3E}">
        <p14:creationId xmlns:p14="http://schemas.microsoft.com/office/powerpoint/2010/main" val="35045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First, I’ll share background about nursing and rest homes in MA.</a:t>
            </a:r>
          </a:p>
          <a:p>
            <a:r>
              <a:rPr lang="en-US" dirty="0"/>
              <a:t>Then, discuss surveillance of quality using both state and federal tools.  </a:t>
            </a:r>
          </a:p>
          <a:p>
            <a:r>
              <a:rPr lang="en-US" dirty="0"/>
              <a:t>Next, we will share how the Department of Public Health works to address and improve quality in nursing and rest homes.</a:t>
            </a:r>
          </a:p>
          <a:p>
            <a:r>
              <a:rPr lang="en-US" dirty="0"/>
              <a:t>Finally, we will share an overview of the suitability process.</a:t>
            </a:r>
          </a:p>
          <a:p>
            <a:endParaRPr lang="en-US" dirty="0"/>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9468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6.9 million residents in MA</a:t>
            </a:r>
          </a:p>
          <a:p>
            <a:r>
              <a:rPr lang="en-US" dirty="0"/>
              <a:t>The Department, using work performed by UMass, estimates that there are 1.1 million residents over the age of 65</a:t>
            </a:r>
          </a:p>
          <a:p>
            <a:r>
              <a:rPr lang="en-US" dirty="0"/>
              <a:t>In 2017 the number of residents is based upon CMS Provider Information.  </a:t>
            </a:r>
          </a:p>
          <a:p>
            <a:r>
              <a:rPr lang="en-US" dirty="0"/>
              <a:t>% of MA residents 65+ who resided in nursing homes (on average) in 2017: 3.58%</a:t>
            </a:r>
          </a:p>
          <a:p>
            <a:endParaRPr lang="en-US" dirty="0"/>
          </a:p>
          <a:p>
            <a:r>
              <a:rPr lang="en-US" dirty="0"/>
              <a:t>There are 62 free-standing rest homes.  In addition, there are 850 rest home beds attached to nursing homes.  </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a:t>
            </a:fld>
            <a:endParaRPr lang="en-US" altLang="en-US" dirty="0"/>
          </a:p>
        </p:txBody>
      </p:sp>
    </p:spTree>
    <p:extLst>
      <p:ext uri="{BB962C8B-B14F-4D97-AF65-F5344CB8AC3E}">
        <p14:creationId xmlns:p14="http://schemas.microsoft.com/office/powerpoint/2010/main" val="240152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lvl1pPr>
              <a:defRPr>
                <a:solidFill>
                  <a:schemeClr val="tx1"/>
                </a:solidFill>
                <a:latin typeface="Arial" charset="0"/>
              </a:defRPr>
            </a:lvl1pPr>
            <a:lvl2pPr marL="736845" indent="-283401">
              <a:defRPr>
                <a:solidFill>
                  <a:schemeClr val="tx1"/>
                </a:solidFill>
                <a:latin typeface="Arial" charset="0"/>
              </a:defRPr>
            </a:lvl2pPr>
            <a:lvl3pPr marL="1133608" indent="-226721">
              <a:defRPr>
                <a:solidFill>
                  <a:schemeClr val="tx1"/>
                </a:solidFill>
                <a:latin typeface="Arial" charset="0"/>
              </a:defRPr>
            </a:lvl3pPr>
            <a:lvl4pPr marL="1587052" indent="-226721">
              <a:defRPr>
                <a:solidFill>
                  <a:schemeClr val="tx1"/>
                </a:solidFill>
                <a:latin typeface="Arial" charset="0"/>
              </a:defRPr>
            </a:lvl4pPr>
            <a:lvl5pPr marL="2040496" indent="-226721">
              <a:defRPr>
                <a:solidFill>
                  <a:schemeClr val="tx1"/>
                </a:solidFill>
                <a:latin typeface="Arial" charset="0"/>
              </a:defRPr>
            </a:lvl5pPr>
            <a:lvl6pPr marL="2493939" indent="-226721" algn="ctr" eaLnBrk="0" fontAlgn="base" hangingPunct="0">
              <a:spcBef>
                <a:spcPct val="0"/>
              </a:spcBef>
              <a:spcAft>
                <a:spcPct val="0"/>
              </a:spcAft>
              <a:defRPr>
                <a:solidFill>
                  <a:schemeClr val="tx1"/>
                </a:solidFill>
                <a:latin typeface="Arial" charset="0"/>
              </a:defRPr>
            </a:lvl6pPr>
            <a:lvl7pPr marL="2947380" indent="-226721" algn="ctr" eaLnBrk="0" fontAlgn="base" hangingPunct="0">
              <a:spcBef>
                <a:spcPct val="0"/>
              </a:spcBef>
              <a:spcAft>
                <a:spcPct val="0"/>
              </a:spcAft>
              <a:defRPr>
                <a:solidFill>
                  <a:schemeClr val="tx1"/>
                </a:solidFill>
                <a:latin typeface="Arial" charset="0"/>
              </a:defRPr>
            </a:lvl7pPr>
            <a:lvl8pPr marL="3400825" indent="-226721" algn="ctr" eaLnBrk="0" fontAlgn="base" hangingPunct="0">
              <a:spcBef>
                <a:spcPct val="0"/>
              </a:spcBef>
              <a:spcAft>
                <a:spcPct val="0"/>
              </a:spcAft>
              <a:defRPr>
                <a:solidFill>
                  <a:schemeClr val="tx1"/>
                </a:solidFill>
                <a:latin typeface="Arial" charset="0"/>
              </a:defRPr>
            </a:lvl8pPr>
            <a:lvl9pPr marL="3854268" indent="-226721" algn="ctr" eaLnBrk="0" fontAlgn="base" hangingPunct="0">
              <a:spcBef>
                <a:spcPct val="0"/>
              </a:spcBef>
              <a:spcAft>
                <a:spcPct val="0"/>
              </a:spcAft>
              <a:defRPr>
                <a:solidFill>
                  <a:schemeClr val="tx1"/>
                </a:solidFill>
                <a:latin typeface="Arial" charset="0"/>
              </a:defRPr>
            </a:lvl9pPr>
          </a:lstStyle>
          <a:p>
            <a:pPr>
              <a:defRPr/>
            </a:pPr>
            <a:fld id="{447FF8E2-C418-4ADC-99E4-E5EBF4F06AA1}" type="slidenum">
              <a:rPr lang="en-US" altLang="en-US" smtClean="0"/>
              <a:pPr>
                <a:defRPr/>
              </a:pPr>
              <a:t>4</a:t>
            </a:fld>
            <a:endParaRPr lang="en-US" altLang="en-US" dirty="0"/>
          </a:p>
        </p:txBody>
      </p:sp>
      <p:sp>
        <p:nvSpPr>
          <p:cNvPr id="11267" name="Rectangle 7"/>
          <p:cNvSpPr txBox="1">
            <a:spLocks noGrp="1" noChangeArrowheads="1"/>
          </p:cNvSpPr>
          <p:nvPr/>
        </p:nvSpPr>
        <p:spPr bwMode="auto">
          <a:xfrm>
            <a:off x="5264744" y="6658446"/>
            <a:ext cx="4029511" cy="3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2" tIns="46206" rIns="92412" bIns="46206" anchor="b"/>
          <a:lstStyle>
            <a:lvl1pPr algn="just" eaLnBrk="0" hangingPunct="0">
              <a:spcBef>
                <a:spcPct val="30000"/>
              </a:spcBef>
              <a:spcAft>
                <a:spcPct val="30000"/>
              </a:spcAft>
              <a:buFont typeface="Monotype Sorts" pitchFamily="2" charset="2"/>
              <a:defRPr sz="1200">
                <a:solidFill>
                  <a:schemeClr val="tx1"/>
                </a:solidFill>
                <a:latin typeface="Arial" charset="0"/>
              </a:defRPr>
            </a:lvl1pPr>
            <a:lvl2pPr marL="742950" indent="-285750" algn="just" eaLnBrk="0" hangingPunct="0">
              <a:spcBef>
                <a:spcPct val="30000"/>
              </a:spcBef>
              <a:buChar char="•"/>
              <a:defRPr sz="1200">
                <a:solidFill>
                  <a:schemeClr val="tx1"/>
                </a:solidFill>
                <a:latin typeface="Arial" charset="0"/>
              </a:defRPr>
            </a:lvl2pPr>
            <a:lvl3pPr marL="1143000" indent="-228600" algn="just" eaLnBrk="0" hangingPunct="0">
              <a:spcBef>
                <a:spcPct val="30000"/>
              </a:spcBef>
              <a:buFont typeface="Arial" charset="0"/>
              <a:buChar char="–"/>
              <a:defRPr sz="10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spcAft>
                <a:spcPct val="0"/>
              </a:spcAft>
              <a:buFontTx/>
              <a:buNone/>
            </a:pPr>
            <a:fld id="{150B16CB-5D6D-4033-8813-9C2DCC7FE046}" type="slidenum">
              <a:rPr lang="en-US" altLang="en-US"/>
              <a:pPr algn="r" eaLnBrk="1" hangingPunct="1">
                <a:spcBef>
                  <a:spcPct val="0"/>
                </a:spcBef>
                <a:spcAft>
                  <a:spcPct val="0"/>
                </a:spcAft>
                <a:buFontTx/>
                <a:buNone/>
              </a:pPr>
              <a:t>4</a:t>
            </a:fld>
            <a:endParaRPr lang="en-US" altLang="en-US"/>
          </a:p>
        </p:txBody>
      </p:sp>
      <p:sp>
        <p:nvSpPr>
          <p:cNvPr id="11268" name="Rectangle 2"/>
          <p:cNvSpPr>
            <a:spLocks noGrp="1" noRot="1" noChangeAspect="1" noChangeArrowheads="1" noTextEdit="1"/>
          </p:cNvSpPr>
          <p:nvPr>
            <p:ph type="sldImg"/>
          </p:nvPr>
        </p:nvSpPr>
        <p:spPr>
          <a:xfrm>
            <a:off x="2314575" y="525463"/>
            <a:ext cx="4672013" cy="2628900"/>
          </a:xfrm>
          <a:ln/>
        </p:spPr>
      </p:sp>
      <p:sp>
        <p:nvSpPr>
          <p:cNvPr id="11269" name="Rectangle 3"/>
          <p:cNvSpPr>
            <a:spLocks noGrp="1" noChangeArrowheads="1"/>
          </p:cNvSpPr>
          <p:nvPr>
            <p:ph type="body" idx="1"/>
          </p:nvPr>
        </p:nvSpPr>
        <p:spPr>
          <a:noFill/>
        </p:spPr>
        <p:txBody>
          <a:bodyPr lIns="92412" tIns="46206" rIns="92412" bIns="46206"/>
          <a:lstStyle/>
          <a:p>
            <a:pPr eaLnBrk="1" hangingPunct="1"/>
            <a:r>
              <a:rPr lang="en-US" altLang="en-US" dirty="0"/>
              <a:t>As</a:t>
            </a:r>
            <a:r>
              <a:rPr lang="en-US" altLang="en-US" baseline="0" dirty="0"/>
              <a:t> a reminder, there are three oversight units</a:t>
            </a:r>
          </a:p>
          <a:p>
            <a:pPr eaLnBrk="1" hangingPunct="1"/>
            <a:endParaRPr lang="en-US" altLang="en-US" baseline="0" dirty="0"/>
          </a:p>
          <a:p>
            <a:pPr eaLnBrk="1" hangingPunct="1"/>
            <a:r>
              <a:rPr lang="en-US" dirty="0">
                <a:solidFill>
                  <a:srgbClr val="FF0000"/>
                </a:solidFill>
              </a:rPr>
              <a:t>If a facility is found not to be in compliance with regulation, deficiencies may be cited as part of a recertification survey or complaint investigation. </a:t>
            </a:r>
          </a:p>
          <a:p>
            <a:pPr eaLnBrk="1" hangingPunct="1"/>
            <a:endParaRPr lang="en-US" altLang="en-US" dirty="0">
              <a:solidFill>
                <a:srgbClr val="FF0000"/>
              </a:solidFill>
            </a:endParaRPr>
          </a:p>
          <a:p>
            <a:pPr eaLnBrk="1" hangingPunct="1"/>
            <a:r>
              <a:rPr lang="en-US" altLang="en-US" dirty="0">
                <a:solidFill>
                  <a:srgbClr val="FF0000"/>
                </a:solidFill>
              </a:rPr>
              <a:t>Complaints: Wide range of incidents reported such as delays in meal service resulting in cold food to falls that result in injury </a:t>
            </a:r>
          </a:p>
          <a:p>
            <a:pPr eaLnBrk="1" hangingPunct="1"/>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11,801 facility reported incidents or consumer allegations reported in 2018 in nursing homes.</a:t>
            </a:r>
            <a:endParaRPr lang="en-US" sz="1200" i="1" dirty="0">
              <a:solidFill>
                <a:srgbClr val="FF0000"/>
              </a:solidFill>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 2018 we had (after IDR): </a:t>
            </a:r>
          </a:p>
          <a:p>
            <a:pPr lvl="0"/>
            <a:r>
              <a:rPr lang="en-US" sz="1200" i="1" kern="1200" dirty="0">
                <a:solidFill>
                  <a:schemeClr val="tx1"/>
                </a:solidFill>
                <a:effectLst/>
                <a:latin typeface="+mn-lt"/>
                <a:ea typeface="+mn-ea"/>
                <a:cs typeface="+mn-cs"/>
              </a:rPr>
              <a:t>9 Jeopardies </a:t>
            </a:r>
          </a:p>
          <a:p>
            <a:pPr lvl="0"/>
            <a:r>
              <a:rPr lang="en-US" sz="1200" i="1" kern="1200" dirty="0">
                <a:solidFill>
                  <a:schemeClr val="tx1"/>
                </a:solidFill>
                <a:effectLst/>
                <a:latin typeface="+mn-lt"/>
                <a:ea typeface="+mn-ea"/>
                <a:cs typeface="+mn-cs"/>
              </a:rPr>
              <a:t>26 substandard quality of care</a:t>
            </a:r>
          </a:p>
          <a:p>
            <a:pPr lvl="0"/>
            <a:r>
              <a:rPr lang="en-US" sz="1200" i="1" kern="1200" dirty="0">
                <a:solidFill>
                  <a:schemeClr val="tx1"/>
                </a:solidFill>
                <a:effectLst/>
                <a:latin typeface="+mn-lt"/>
                <a:ea typeface="+mn-ea"/>
                <a:cs typeface="+mn-cs"/>
              </a:rPr>
              <a:t>10 admissions freezes were placed</a:t>
            </a:r>
          </a:p>
          <a:p>
            <a:r>
              <a:rPr lang="en-US" sz="1200" kern="1200" dirty="0">
                <a:solidFill>
                  <a:schemeClr val="tx1"/>
                </a:solidFill>
                <a:effectLst/>
                <a:latin typeface="+mn-lt"/>
                <a:ea typeface="+mn-ea"/>
                <a:cs typeface="+mn-cs"/>
              </a:rPr>
              <a:t> </a:t>
            </a:r>
          </a:p>
          <a:p>
            <a:pPr eaLnBrk="1" hangingPunct="1"/>
            <a:endParaRPr lang="en-US" altLang="en-US" dirty="0"/>
          </a:p>
        </p:txBody>
      </p:sp>
    </p:spTree>
    <p:extLst>
      <p:ext uri="{BB962C8B-B14F-4D97-AF65-F5344CB8AC3E}">
        <p14:creationId xmlns:p14="http://schemas.microsoft.com/office/powerpoint/2010/main" val="302864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lvl1pPr>
              <a:defRPr>
                <a:solidFill>
                  <a:schemeClr val="tx1"/>
                </a:solidFill>
                <a:latin typeface="Arial" charset="0"/>
              </a:defRPr>
            </a:lvl1pPr>
            <a:lvl2pPr marL="736845" indent="-283401">
              <a:defRPr>
                <a:solidFill>
                  <a:schemeClr val="tx1"/>
                </a:solidFill>
                <a:latin typeface="Arial" charset="0"/>
              </a:defRPr>
            </a:lvl2pPr>
            <a:lvl3pPr marL="1133608" indent="-226721">
              <a:defRPr>
                <a:solidFill>
                  <a:schemeClr val="tx1"/>
                </a:solidFill>
                <a:latin typeface="Arial" charset="0"/>
              </a:defRPr>
            </a:lvl3pPr>
            <a:lvl4pPr marL="1587052" indent="-226721">
              <a:defRPr>
                <a:solidFill>
                  <a:schemeClr val="tx1"/>
                </a:solidFill>
                <a:latin typeface="Arial" charset="0"/>
              </a:defRPr>
            </a:lvl4pPr>
            <a:lvl5pPr marL="2040496" indent="-226721">
              <a:defRPr>
                <a:solidFill>
                  <a:schemeClr val="tx1"/>
                </a:solidFill>
                <a:latin typeface="Arial" charset="0"/>
              </a:defRPr>
            </a:lvl5pPr>
            <a:lvl6pPr marL="2493939" indent="-226721" algn="ctr" eaLnBrk="0" fontAlgn="base" hangingPunct="0">
              <a:spcBef>
                <a:spcPct val="0"/>
              </a:spcBef>
              <a:spcAft>
                <a:spcPct val="0"/>
              </a:spcAft>
              <a:defRPr>
                <a:solidFill>
                  <a:schemeClr val="tx1"/>
                </a:solidFill>
                <a:latin typeface="Arial" charset="0"/>
              </a:defRPr>
            </a:lvl6pPr>
            <a:lvl7pPr marL="2947380" indent="-226721" algn="ctr" eaLnBrk="0" fontAlgn="base" hangingPunct="0">
              <a:spcBef>
                <a:spcPct val="0"/>
              </a:spcBef>
              <a:spcAft>
                <a:spcPct val="0"/>
              </a:spcAft>
              <a:defRPr>
                <a:solidFill>
                  <a:schemeClr val="tx1"/>
                </a:solidFill>
                <a:latin typeface="Arial" charset="0"/>
              </a:defRPr>
            </a:lvl7pPr>
            <a:lvl8pPr marL="3400825" indent="-226721" algn="ctr" eaLnBrk="0" fontAlgn="base" hangingPunct="0">
              <a:spcBef>
                <a:spcPct val="0"/>
              </a:spcBef>
              <a:spcAft>
                <a:spcPct val="0"/>
              </a:spcAft>
              <a:defRPr>
                <a:solidFill>
                  <a:schemeClr val="tx1"/>
                </a:solidFill>
                <a:latin typeface="Arial" charset="0"/>
              </a:defRPr>
            </a:lvl8pPr>
            <a:lvl9pPr marL="3854268" indent="-226721" algn="ctr" eaLnBrk="0" fontAlgn="base" hangingPunct="0">
              <a:spcBef>
                <a:spcPct val="0"/>
              </a:spcBef>
              <a:spcAft>
                <a:spcPct val="0"/>
              </a:spcAft>
              <a:defRPr>
                <a:solidFill>
                  <a:schemeClr val="tx1"/>
                </a:solidFill>
                <a:latin typeface="Arial" charset="0"/>
              </a:defRPr>
            </a:lvl9pPr>
          </a:lstStyle>
          <a:p>
            <a:pPr>
              <a:defRPr/>
            </a:pPr>
            <a:fld id="{447FF8E2-C418-4ADC-99E4-E5EBF4F06AA1}" type="slidenum">
              <a:rPr lang="en-US" altLang="en-US" smtClean="0"/>
              <a:pPr>
                <a:defRPr/>
              </a:pPr>
              <a:t>5</a:t>
            </a:fld>
            <a:endParaRPr lang="en-US" altLang="en-US" dirty="0"/>
          </a:p>
        </p:txBody>
      </p:sp>
      <p:sp>
        <p:nvSpPr>
          <p:cNvPr id="11267" name="Rectangle 7"/>
          <p:cNvSpPr txBox="1">
            <a:spLocks noGrp="1" noChangeArrowheads="1"/>
          </p:cNvSpPr>
          <p:nvPr/>
        </p:nvSpPr>
        <p:spPr bwMode="auto">
          <a:xfrm>
            <a:off x="5264744" y="6658446"/>
            <a:ext cx="4029511" cy="3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2" tIns="46206" rIns="92412" bIns="46206" anchor="b"/>
          <a:lstStyle>
            <a:lvl1pPr algn="just" eaLnBrk="0" hangingPunct="0">
              <a:spcBef>
                <a:spcPct val="30000"/>
              </a:spcBef>
              <a:spcAft>
                <a:spcPct val="30000"/>
              </a:spcAft>
              <a:buFont typeface="Monotype Sorts" pitchFamily="2" charset="2"/>
              <a:defRPr sz="1200">
                <a:solidFill>
                  <a:schemeClr val="tx1"/>
                </a:solidFill>
                <a:latin typeface="Arial" charset="0"/>
              </a:defRPr>
            </a:lvl1pPr>
            <a:lvl2pPr marL="742950" indent="-285750" algn="just" eaLnBrk="0" hangingPunct="0">
              <a:spcBef>
                <a:spcPct val="30000"/>
              </a:spcBef>
              <a:buChar char="•"/>
              <a:defRPr sz="1200">
                <a:solidFill>
                  <a:schemeClr val="tx1"/>
                </a:solidFill>
                <a:latin typeface="Arial" charset="0"/>
              </a:defRPr>
            </a:lvl2pPr>
            <a:lvl3pPr marL="1143000" indent="-228600" algn="just" eaLnBrk="0" hangingPunct="0">
              <a:spcBef>
                <a:spcPct val="30000"/>
              </a:spcBef>
              <a:buFont typeface="Arial" charset="0"/>
              <a:buChar char="–"/>
              <a:defRPr sz="10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spcAft>
                <a:spcPct val="0"/>
              </a:spcAft>
              <a:buFontTx/>
              <a:buNone/>
            </a:pPr>
            <a:fld id="{150B16CB-5D6D-4033-8813-9C2DCC7FE046}" type="slidenum">
              <a:rPr lang="en-US" altLang="en-US"/>
              <a:pPr algn="r" eaLnBrk="1" hangingPunct="1">
                <a:spcBef>
                  <a:spcPct val="0"/>
                </a:spcBef>
                <a:spcAft>
                  <a:spcPct val="0"/>
                </a:spcAft>
                <a:buFontTx/>
                <a:buNone/>
              </a:pPr>
              <a:t>5</a:t>
            </a:fld>
            <a:endParaRPr lang="en-US" altLang="en-US"/>
          </a:p>
        </p:txBody>
      </p:sp>
      <p:sp>
        <p:nvSpPr>
          <p:cNvPr id="11268" name="Rectangle 2"/>
          <p:cNvSpPr>
            <a:spLocks noGrp="1" noRot="1" noChangeAspect="1" noChangeArrowheads="1" noTextEdit="1"/>
          </p:cNvSpPr>
          <p:nvPr>
            <p:ph type="sldImg"/>
          </p:nvPr>
        </p:nvSpPr>
        <p:spPr>
          <a:xfrm>
            <a:off x="2314575" y="525463"/>
            <a:ext cx="4672013" cy="2628900"/>
          </a:xfrm>
          <a:ln/>
        </p:spPr>
      </p:sp>
      <p:sp>
        <p:nvSpPr>
          <p:cNvPr id="11269" name="Rectangle 3"/>
          <p:cNvSpPr>
            <a:spLocks noGrp="1" noChangeArrowheads="1"/>
          </p:cNvSpPr>
          <p:nvPr>
            <p:ph type="body" idx="1"/>
          </p:nvPr>
        </p:nvSpPr>
        <p:spPr>
          <a:noFill/>
        </p:spPr>
        <p:txBody>
          <a:bodyPr lIns="92412" tIns="46206" rIns="92412" bIns="46206"/>
          <a:lstStyle/>
          <a:p>
            <a:pPr eaLnBrk="1" hangingPunct="1"/>
            <a:r>
              <a:rPr lang="en-US" altLang="en-US" dirty="0"/>
              <a:t>As</a:t>
            </a:r>
            <a:r>
              <a:rPr lang="en-US" altLang="en-US" baseline="0" dirty="0"/>
              <a:t> a reminder, there are three oversight units</a:t>
            </a:r>
          </a:p>
          <a:p>
            <a:pPr eaLnBrk="1" hangingPunct="1"/>
            <a:endParaRPr lang="en-US" altLang="en-US" baseline="0" dirty="0"/>
          </a:p>
          <a:p>
            <a:pPr eaLnBrk="1" hangingPunct="1"/>
            <a:r>
              <a:rPr lang="en-US" dirty="0">
                <a:solidFill>
                  <a:srgbClr val="FF0000"/>
                </a:solidFill>
              </a:rPr>
              <a:t>If a facility is found not to be in compliance with regulation, deficiencies may be cited as part of a recertification survey or complaint investigation. </a:t>
            </a:r>
          </a:p>
          <a:p>
            <a:pPr eaLnBrk="1" hangingPunct="1"/>
            <a:endParaRPr lang="en-US" altLang="en-US" dirty="0">
              <a:solidFill>
                <a:srgbClr val="FF0000"/>
              </a:solidFill>
            </a:endParaRPr>
          </a:p>
          <a:p>
            <a:pPr eaLnBrk="1" hangingPunct="1"/>
            <a:r>
              <a:rPr lang="en-US" altLang="en-US" dirty="0">
                <a:solidFill>
                  <a:srgbClr val="FF0000"/>
                </a:solidFill>
              </a:rPr>
              <a:t>Complaints: Wide range of incidents reported such as delays in meal service resulting in cold food to falls that result in injury </a:t>
            </a:r>
          </a:p>
          <a:p>
            <a:pPr eaLnBrk="1" hangingPunct="1"/>
            <a:endParaRPr lang="en-US" alt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11,801 facility reported incidents or consumer allegations reported in 2018 in nursing homes.</a:t>
            </a:r>
            <a:endParaRPr lang="en-US" sz="1200" i="1" dirty="0">
              <a:solidFill>
                <a:srgbClr val="FF0000"/>
              </a:solidFill>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 2018 we had (after IDR): </a:t>
            </a:r>
          </a:p>
          <a:p>
            <a:pPr lvl="0"/>
            <a:r>
              <a:rPr lang="en-US" sz="1200" i="1" kern="1200" dirty="0">
                <a:solidFill>
                  <a:schemeClr val="tx1"/>
                </a:solidFill>
                <a:effectLst/>
                <a:latin typeface="+mn-lt"/>
                <a:ea typeface="+mn-ea"/>
                <a:cs typeface="+mn-cs"/>
              </a:rPr>
              <a:t>9 Jeopardies </a:t>
            </a:r>
          </a:p>
          <a:p>
            <a:pPr lvl="0"/>
            <a:r>
              <a:rPr lang="en-US" sz="1200" i="1" kern="1200" dirty="0">
                <a:solidFill>
                  <a:schemeClr val="tx1"/>
                </a:solidFill>
                <a:effectLst/>
                <a:latin typeface="+mn-lt"/>
                <a:ea typeface="+mn-ea"/>
                <a:cs typeface="+mn-cs"/>
              </a:rPr>
              <a:t>26 substandard quality of care</a:t>
            </a:r>
          </a:p>
          <a:p>
            <a:pPr lvl="0"/>
            <a:r>
              <a:rPr lang="en-US" sz="1200" i="1" kern="1200" dirty="0">
                <a:solidFill>
                  <a:schemeClr val="tx1"/>
                </a:solidFill>
                <a:effectLst/>
                <a:latin typeface="+mn-lt"/>
                <a:ea typeface="+mn-ea"/>
                <a:cs typeface="+mn-cs"/>
              </a:rPr>
              <a:t>10 admissions freezes were placed</a:t>
            </a:r>
          </a:p>
          <a:p>
            <a:r>
              <a:rPr lang="en-US" sz="1200" kern="1200" dirty="0">
                <a:solidFill>
                  <a:schemeClr val="tx1"/>
                </a:solidFill>
                <a:effectLst/>
                <a:latin typeface="+mn-lt"/>
                <a:ea typeface="+mn-ea"/>
                <a:cs typeface="+mn-cs"/>
              </a:rPr>
              <a:t> </a:t>
            </a:r>
          </a:p>
          <a:p>
            <a:pPr eaLnBrk="1" hangingPunct="1"/>
            <a:endParaRPr lang="en-US" altLang="en-US" dirty="0"/>
          </a:p>
        </p:txBody>
      </p:sp>
    </p:spTree>
    <p:extLst>
      <p:ext uri="{BB962C8B-B14F-4D97-AF65-F5344CB8AC3E}">
        <p14:creationId xmlns:p14="http://schemas.microsoft.com/office/powerpoint/2010/main" val="302864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update was the first major revision of these federal requirements since 1995 </a:t>
            </a:r>
          </a:p>
          <a:p>
            <a:endParaRPr lang="en-US" u="sng"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Surveyors also evaluate nursing homes for compliance with the updated federal Conditions of Participation, which promote person-centered care, quality of care, and quality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referred to as the Long Term Care Survey Process (“LTCSP”)  and was developed by the Centers for Medicare and Medicaid Services (“CMS”) for use by surveyors nationwide to effectively evaluate the quality of care and quality of life of nursing home residents, and promote consistency in survey findings</a:t>
            </a:r>
          </a:p>
          <a:p>
            <a:endParaRPr lang="en-US" u="sng" dirty="0">
              <a:solidFill>
                <a:srgbClr val="FF0000"/>
              </a:solidFill>
            </a:endParaRPr>
          </a:p>
          <a:p>
            <a:r>
              <a:rPr lang="en-US" u="sng" dirty="0">
                <a:solidFill>
                  <a:srgbClr val="FF0000"/>
                </a:solidFill>
              </a:rPr>
              <a:t>Some things that change:</a:t>
            </a:r>
          </a:p>
          <a:p>
            <a:r>
              <a:rPr lang="en-US" u="sng" dirty="0">
                <a:solidFill>
                  <a:srgbClr val="FF0000"/>
                </a:solidFill>
              </a:rPr>
              <a:t>Using Software </a:t>
            </a:r>
            <a:r>
              <a:rPr lang="en-US" dirty="0"/>
              <a:t>- to improve efficiency, workflow, and includes regulations, probes, &amp; prompts</a:t>
            </a:r>
          </a:p>
          <a:p>
            <a:r>
              <a:rPr lang="en-US" u="sng" dirty="0">
                <a:solidFill>
                  <a:srgbClr val="FF0000"/>
                </a:solidFill>
              </a:rPr>
              <a:t>Floor Time </a:t>
            </a:r>
            <a:r>
              <a:rPr lang="en-US" dirty="0"/>
              <a:t>- More direct observations &amp; resident interview time. </a:t>
            </a:r>
          </a:p>
          <a:p>
            <a:r>
              <a:rPr lang="en-US" u="sng" dirty="0">
                <a:solidFill>
                  <a:srgbClr val="FF0000"/>
                </a:solidFill>
              </a:rPr>
              <a:t>Entrance</a:t>
            </a:r>
            <a:r>
              <a:rPr lang="en-US" dirty="0"/>
              <a:t> - Team no longer conducts initial tour with staff</a:t>
            </a:r>
          </a:p>
          <a:p>
            <a:r>
              <a:rPr lang="en-US" u="sng" dirty="0">
                <a:solidFill>
                  <a:srgbClr val="FF0000"/>
                </a:solidFill>
              </a:rPr>
              <a:t>Systematic</a:t>
            </a:r>
            <a:r>
              <a:rPr lang="en-US" dirty="0"/>
              <a:t> -  Improved consistency, accuracy of problem identification, &amp; reporting accuracy</a:t>
            </a:r>
          </a:p>
          <a:p>
            <a:r>
              <a:rPr lang="en-US" u="sng" dirty="0">
                <a:solidFill>
                  <a:srgbClr val="FF0000"/>
                </a:solidFill>
              </a:rPr>
              <a:t>Updated Regulations &amp; F tags </a:t>
            </a:r>
            <a:r>
              <a:rPr lang="en-US" dirty="0"/>
              <a:t>– Surveyors observe, evaluate, and document a wider range of care areas and issues</a:t>
            </a:r>
          </a:p>
          <a:p>
            <a:endParaRPr lang="en-US" dirty="0"/>
          </a:p>
          <a:p>
            <a:r>
              <a:rPr lang="en-US" dirty="0"/>
              <a:t>In November 2019 the final phase of revisions will be implemented.  As an example each nursing home must now have an infection </a:t>
            </a:r>
            <a:r>
              <a:rPr lang="en-US" dirty="0" err="1"/>
              <a:t>preventionist</a:t>
            </a:r>
            <a:r>
              <a:rPr lang="en-US" dirty="0"/>
              <a:t>.  The professional is responsible for infection control oversight and prevention. </a:t>
            </a:r>
          </a:p>
          <a:p>
            <a:endParaRPr lang="en-US" dirty="0"/>
          </a:p>
          <a:p>
            <a:endParaRPr lang="en-US" dirty="0"/>
          </a:p>
        </p:txBody>
      </p:sp>
      <p:sp>
        <p:nvSpPr>
          <p:cNvPr id="4" name="Slide Number Placeholder 3"/>
          <p:cNvSpPr>
            <a:spLocks noGrp="1"/>
          </p:cNvSpPr>
          <p:nvPr>
            <p:ph type="sldNum" sz="quarter" idx="10"/>
          </p:nvPr>
        </p:nvSpPr>
        <p:spPr/>
        <p:txBody>
          <a:bodyPr/>
          <a:lstStyle/>
          <a:p>
            <a:fld id="{33617CDB-7501-4C90-95F1-7E28FD5084DF}" type="slidenum">
              <a:rPr lang="en-US" smtClean="0"/>
              <a:t>6</a:t>
            </a:fld>
            <a:endParaRPr lang="en-US"/>
          </a:p>
        </p:txBody>
      </p:sp>
    </p:spTree>
    <p:extLst>
      <p:ext uri="{BB962C8B-B14F-4D97-AF65-F5344CB8AC3E}">
        <p14:creationId xmlns:p14="http://schemas.microsoft.com/office/powerpoint/2010/main" val="395728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solidFill>
                  <a:srgbClr val="000000"/>
                </a:solidFill>
              </a:rPr>
              <a:pPr>
                <a:defRPr/>
              </a:pPr>
              <a:t>9</a:t>
            </a:fld>
            <a:endParaRPr lang="en-US" altLang="en-US" dirty="0">
              <a:solidFill>
                <a:srgbClr val="000000"/>
              </a:solidFill>
            </a:endParaRPr>
          </a:p>
        </p:txBody>
      </p:sp>
    </p:spTree>
    <p:extLst>
      <p:ext uri="{BB962C8B-B14F-4D97-AF65-F5344CB8AC3E}">
        <p14:creationId xmlns:p14="http://schemas.microsoft.com/office/powerpoint/2010/main" val="328956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10</a:t>
            </a:fld>
            <a:endParaRPr lang="en-US" altLang="en-US" dirty="0"/>
          </a:p>
        </p:txBody>
      </p:sp>
    </p:spTree>
    <p:extLst>
      <p:ext uri="{BB962C8B-B14F-4D97-AF65-F5344CB8AC3E}">
        <p14:creationId xmlns:p14="http://schemas.microsoft.com/office/powerpoint/2010/main" val="23158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 QI Fund: primary source of revenue for the Fund consists of fines generated from penalties imposed by the Department of Public Health on long-term care facilities under section 73 of chapter 111 of the M.G.L.</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11</a:t>
            </a:fld>
            <a:endParaRPr lang="en-US" altLang="en-US" dirty="0"/>
          </a:p>
        </p:txBody>
      </p:sp>
    </p:spTree>
    <p:extLst>
      <p:ext uri="{BB962C8B-B14F-4D97-AF65-F5344CB8AC3E}">
        <p14:creationId xmlns:p14="http://schemas.microsoft.com/office/powerpoint/2010/main" val="328913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4422" y="2130429"/>
            <a:ext cx="8490243"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0" y="4"/>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167" y="173756"/>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331" y="4"/>
            <a:ext cx="1185138" cy="2487495"/>
          </a:xfrm>
          <a:prstGeom prst="rect">
            <a:avLst/>
          </a:prstGeom>
          <a:solidFill>
            <a:schemeClr val="bg1"/>
          </a:solidFill>
        </p:spPr>
      </p:pic>
    </p:spTree>
    <p:extLst>
      <p:ext uri="{BB962C8B-B14F-4D97-AF65-F5344CB8AC3E}">
        <p14:creationId xmlns:p14="http://schemas.microsoft.com/office/powerpoint/2010/main" val="5715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5"/>
            <a:ext cx="2844059" cy="365125"/>
          </a:xfrm>
          <a:prstGeom prst="rect">
            <a:avLst/>
          </a:prstGeom>
        </p:spPr>
        <p:txBody>
          <a:bodyPr/>
          <a:lstStyle/>
          <a:p>
            <a:fld id="{3AD2FDD4-E547-4BBB-BD5F-9A558AA80B47}"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A82E6-1750-45E4-9391-223B5D26EB47}" type="slidenum">
              <a:rPr lang="en-US" smtClean="0"/>
              <a:t>‹#›</a:t>
            </a:fld>
            <a:endParaRPr lang="en-US"/>
          </a:p>
        </p:txBody>
      </p:sp>
    </p:spTree>
    <p:extLst>
      <p:ext uri="{BB962C8B-B14F-4D97-AF65-F5344CB8AC3E}">
        <p14:creationId xmlns:p14="http://schemas.microsoft.com/office/powerpoint/2010/main" val="34548275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F172A28F-D383-4731-ACAF-1D27A91558E8}" type="slidenum">
              <a:rPr lang="en-US" altLang="en-US"/>
              <a:pPr>
                <a:defRPr/>
              </a:pPr>
              <a:t>‹#›</a:t>
            </a:fld>
            <a:endParaRPr lang="en-US" altLang="en-US" dirty="0"/>
          </a:p>
        </p:txBody>
      </p:sp>
    </p:spTree>
    <p:extLst>
      <p:ext uri="{BB962C8B-B14F-4D97-AF65-F5344CB8AC3E}">
        <p14:creationId xmlns:p14="http://schemas.microsoft.com/office/powerpoint/2010/main" val="10656302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EAC93801-6374-4BD5-9140-E5FBA2376FA3}" type="slidenum">
              <a:rPr lang="en-US" altLang="en-US"/>
              <a:pPr>
                <a:defRPr/>
              </a:pPr>
              <a:t>‹#›</a:t>
            </a:fld>
            <a:endParaRPr lang="en-US" altLang="en-US" dirty="0"/>
          </a:p>
        </p:txBody>
      </p:sp>
    </p:spTree>
    <p:extLst>
      <p:ext uri="{BB962C8B-B14F-4D97-AF65-F5344CB8AC3E}">
        <p14:creationId xmlns:p14="http://schemas.microsoft.com/office/powerpoint/2010/main" val="3821603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20F1697D-BE05-41B4-9122-1D794F4B6066}" type="slidenum">
              <a:rPr lang="en-US" altLang="en-US"/>
              <a:pPr>
                <a:defRPr/>
              </a:pPr>
              <a:t>‹#›</a:t>
            </a:fld>
            <a:endParaRPr lang="en-US" altLang="en-US" dirty="0"/>
          </a:p>
        </p:txBody>
      </p:sp>
    </p:spTree>
    <p:extLst>
      <p:ext uri="{BB962C8B-B14F-4D97-AF65-F5344CB8AC3E}">
        <p14:creationId xmlns:p14="http://schemas.microsoft.com/office/powerpoint/2010/main" val="40830693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16382DF-37D0-4415-86A0-912A89C81F7E}" type="slidenum">
              <a:rPr lang="en-US" altLang="en-US"/>
              <a:pPr>
                <a:defRPr/>
              </a:pPr>
              <a:t>‹#›</a:t>
            </a:fld>
            <a:endParaRPr lang="en-US" altLang="en-US" dirty="0"/>
          </a:p>
        </p:txBody>
      </p:sp>
    </p:spTree>
    <p:extLst>
      <p:ext uri="{BB962C8B-B14F-4D97-AF65-F5344CB8AC3E}">
        <p14:creationId xmlns:p14="http://schemas.microsoft.com/office/powerpoint/2010/main" val="2734423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D0994ED-10BB-439A-A30C-E8F548AB402A}" type="slidenum">
              <a:rPr lang="en-US" altLang="en-US"/>
              <a:pPr>
                <a:defRPr/>
              </a:pPr>
              <a:t>‹#›</a:t>
            </a:fld>
            <a:endParaRPr lang="en-US" altLang="en-US" dirty="0"/>
          </a:p>
        </p:txBody>
      </p:sp>
    </p:spTree>
    <p:extLst>
      <p:ext uri="{BB962C8B-B14F-4D97-AF65-F5344CB8AC3E}">
        <p14:creationId xmlns:p14="http://schemas.microsoft.com/office/powerpoint/2010/main" val="41729929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ED2F5DE-A505-4BD2-9D2C-818CEA9E8130}" type="slidenum">
              <a:rPr lang="en-US" altLang="en-US"/>
              <a:pPr>
                <a:defRPr/>
              </a:pPr>
              <a:t>‹#›</a:t>
            </a:fld>
            <a:endParaRPr lang="en-US" altLang="en-US" dirty="0"/>
          </a:p>
        </p:txBody>
      </p:sp>
    </p:spTree>
    <p:extLst>
      <p:ext uri="{BB962C8B-B14F-4D97-AF65-F5344CB8AC3E}">
        <p14:creationId xmlns:p14="http://schemas.microsoft.com/office/powerpoint/2010/main" val="10244266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4E744FA3-8001-4396-846C-04B17CD88470}" type="slidenum">
              <a:rPr lang="en-US" altLang="en-US"/>
              <a:pPr>
                <a:defRPr/>
              </a:pPr>
              <a:t>‹#›</a:t>
            </a:fld>
            <a:endParaRPr lang="en-US" altLang="en-US" dirty="0"/>
          </a:p>
        </p:txBody>
      </p:sp>
    </p:spTree>
    <p:extLst>
      <p:ext uri="{BB962C8B-B14F-4D97-AF65-F5344CB8AC3E}">
        <p14:creationId xmlns:p14="http://schemas.microsoft.com/office/powerpoint/2010/main" val="35515574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9DB67A76-8480-4EEA-B124-233A2FE5774D}" type="slidenum">
              <a:rPr lang="en-US" altLang="en-US"/>
              <a:pPr>
                <a:defRPr/>
              </a:pPr>
              <a:t>‹#›</a:t>
            </a:fld>
            <a:endParaRPr lang="en-US" altLang="en-US" dirty="0"/>
          </a:p>
        </p:txBody>
      </p:sp>
    </p:spTree>
    <p:extLst>
      <p:ext uri="{BB962C8B-B14F-4D97-AF65-F5344CB8AC3E}">
        <p14:creationId xmlns:p14="http://schemas.microsoft.com/office/powerpoint/2010/main" val="7868018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044" y="1905000"/>
            <a:ext cx="385979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8024310" y="2133601"/>
            <a:ext cx="2065329"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1015736" y="304801"/>
            <a:ext cx="10360501"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9F2D1069-994C-4457-BCB8-230B112B0F78}" type="slidenum">
              <a:rPr lang="en-US" altLang="en-US"/>
              <a:pPr>
                <a:defRPr/>
              </a:pPr>
              <a:t>‹#›</a:t>
            </a:fld>
            <a:endParaRPr lang="en-US" altLang="en-US" dirty="0"/>
          </a:p>
        </p:txBody>
      </p:sp>
    </p:spTree>
    <p:extLst>
      <p:ext uri="{BB962C8B-B14F-4D97-AF65-F5344CB8AC3E}">
        <p14:creationId xmlns:p14="http://schemas.microsoft.com/office/powerpoint/2010/main" val="23256825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FC530E7-144D-41B8-859B-B8CE142CB136}" type="slidenum">
              <a:rPr lang="en-US" altLang="en-US"/>
              <a:pPr>
                <a:defRPr/>
              </a:pPr>
              <a:t>‹#›</a:t>
            </a:fld>
            <a:endParaRPr lang="en-US" altLang="en-US" dirty="0"/>
          </a:p>
        </p:txBody>
      </p:sp>
    </p:spTree>
    <p:extLst>
      <p:ext uri="{BB962C8B-B14F-4D97-AF65-F5344CB8AC3E}">
        <p14:creationId xmlns:p14="http://schemas.microsoft.com/office/powerpoint/2010/main" val="196437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42865EF8-BA54-4476-BA33-A01CE7F0ED92}" type="slidenum">
              <a:rPr lang="en-US" altLang="en-US"/>
              <a:pPr>
                <a:defRPr/>
              </a:pPr>
              <a:t>‹#›</a:t>
            </a:fld>
            <a:endParaRPr lang="en-US" altLang="en-US" dirty="0"/>
          </a:p>
        </p:txBody>
      </p:sp>
    </p:spTree>
    <p:extLst>
      <p:ext uri="{BB962C8B-B14F-4D97-AF65-F5344CB8AC3E}">
        <p14:creationId xmlns:p14="http://schemas.microsoft.com/office/powerpoint/2010/main" val="6398743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E1EC910-F471-49E7-A50B-79DE0C8ADBE9}" type="slidenum">
              <a:rPr lang="en-US" altLang="en-US"/>
              <a:pPr>
                <a:defRPr/>
              </a:pPr>
              <a:t>‹#›</a:t>
            </a:fld>
            <a:endParaRPr lang="en-US" altLang="en-US" dirty="0"/>
          </a:p>
        </p:txBody>
      </p:sp>
    </p:spTree>
    <p:extLst>
      <p:ext uri="{BB962C8B-B14F-4D97-AF65-F5344CB8AC3E}">
        <p14:creationId xmlns:p14="http://schemas.microsoft.com/office/powerpoint/2010/main" val="23174114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54052CE-05A3-43E4-982A-C0FF7867FDEB}" type="slidenum">
              <a:rPr lang="en-US" altLang="en-US"/>
              <a:pPr>
                <a:defRPr/>
              </a:pPr>
              <a:t>‹#›</a:t>
            </a:fld>
            <a:endParaRPr lang="en-US" altLang="en-US" dirty="0"/>
          </a:p>
        </p:txBody>
      </p:sp>
    </p:spTree>
    <p:extLst>
      <p:ext uri="{BB962C8B-B14F-4D97-AF65-F5344CB8AC3E}">
        <p14:creationId xmlns:p14="http://schemas.microsoft.com/office/powerpoint/2010/main" val="39578506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35F0D54-3B23-4165-82DF-C74BF2BBDDDB}" type="slidenum">
              <a:rPr lang="en-US" altLang="en-US"/>
              <a:pPr>
                <a:defRPr/>
              </a:pPr>
              <a:t>‹#›</a:t>
            </a:fld>
            <a:endParaRPr lang="en-US" altLang="en-US" dirty="0"/>
          </a:p>
        </p:txBody>
      </p:sp>
    </p:spTree>
    <p:extLst>
      <p:ext uri="{BB962C8B-B14F-4D97-AF65-F5344CB8AC3E}">
        <p14:creationId xmlns:p14="http://schemas.microsoft.com/office/powerpoint/2010/main" val="36093126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7D380E01-C9C7-4D48-AC85-58A0F2DA4274}" type="slidenum">
              <a:rPr lang="en-US" altLang="en-US"/>
              <a:pPr>
                <a:defRPr/>
              </a:pPr>
              <a:t>‹#›</a:t>
            </a:fld>
            <a:endParaRPr lang="en-US" altLang="en-US" dirty="0"/>
          </a:p>
        </p:txBody>
      </p:sp>
    </p:spTree>
    <p:extLst>
      <p:ext uri="{BB962C8B-B14F-4D97-AF65-F5344CB8AC3E}">
        <p14:creationId xmlns:p14="http://schemas.microsoft.com/office/powerpoint/2010/main" val="38368281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A30D027E-C267-4D7C-A545-0866C61390CE}" type="slidenum">
              <a:rPr lang="en-US" altLang="en-US"/>
              <a:pPr>
                <a:defRPr/>
              </a:pPr>
              <a:t>‹#›</a:t>
            </a:fld>
            <a:endParaRPr lang="en-US" altLang="en-US" dirty="0"/>
          </a:p>
        </p:txBody>
      </p:sp>
    </p:spTree>
    <p:extLst>
      <p:ext uri="{BB962C8B-B14F-4D97-AF65-F5344CB8AC3E}">
        <p14:creationId xmlns:p14="http://schemas.microsoft.com/office/powerpoint/2010/main" val="42778771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0651516B-1CB7-4BE6-A6D1-015F25DBC63B}" type="slidenum">
              <a:rPr lang="en-US" altLang="en-US"/>
              <a:pPr>
                <a:defRPr/>
              </a:pPr>
              <a:t>‹#›</a:t>
            </a:fld>
            <a:endParaRPr lang="en-US" altLang="en-US" dirty="0"/>
          </a:p>
        </p:txBody>
      </p:sp>
    </p:spTree>
    <p:extLst>
      <p:ext uri="{BB962C8B-B14F-4D97-AF65-F5344CB8AC3E}">
        <p14:creationId xmlns:p14="http://schemas.microsoft.com/office/powerpoint/2010/main" val="2793032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4CE2EE80-13CE-475A-ADCB-47ABB58CD602}" type="slidenum">
              <a:rPr lang="en-US" altLang="en-US"/>
              <a:pPr>
                <a:defRPr/>
              </a:pPr>
              <a:t>‹#›</a:t>
            </a:fld>
            <a:endParaRPr lang="en-US" altLang="en-US" dirty="0"/>
          </a:p>
        </p:txBody>
      </p:sp>
    </p:spTree>
    <p:extLst>
      <p:ext uri="{BB962C8B-B14F-4D97-AF65-F5344CB8AC3E}">
        <p14:creationId xmlns:p14="http://schemas.microsoft.com/office/powerpoint/2010/main" val="20451886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69A0A19-E671-4A3D-B5F7-1B4F9E7412C4}" type="slidenum">
              <a:rPr lang="en-US" altLang="en-US"/>
              <a:pPr>
                <a:defRPr/>
              </a:pPr>
              <a:t>‹#›</a:t>
            </a:fld>
            <a:endParaRPr lang="en-US" altLang="en-US" dirty="0"/>
          </a:p>
        </p:txBody>
      </p:sp>
    </p:spTree>
    <p:extLst>
      <p:ext uri="{BB962C8B-B14F-4D97-AF65-F5344CB8AC3E}">
        <p14:creationId xmlns:p14="http://schemas.microsoft.com/office/powerpoint/2010/main" val="22963919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04801"/>
            <a:ext cx="2742486"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04801"/>
            <a:ext cx="802431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EA6F9E2-5F4C-40F5-8EE7-0E1B8D8185F1}" type="slidenum">
              <a:rPr lang="en-US" altLang="en-US"/>
              <a:pPr>
                <a:defRPr/>
              </a:pPr>
              <a:t>‹#›</a:t>
            </a:fld>
            <a:endParaRPr lang="en-US" altLang="en-US" dirty="0"/>
          </a:p>
        </p:txBody>
      </p:sp>
    </p:spTree>
    <p:extLst>
      <p:ext uri="{BB962C8B-B14F-4D97-AF65-F5344CB8AC3E}">
        <p14:creationId xmlns:p14="http://schemas.microsoft.com/office/powerpoint/2010/main" val="38712970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0354" y="304800"/>
            <a:ext cx="7008574" cy="1143000"/>
          </a:xfrm>
        </p:spPr>
        <p:txBody>
          <a:bodyPr/>
          <a:lstStyle/>
          <a:p>
            <a:r>
              <a:rPr lang="en-US"/>
              <a:t>Click to edit Master title style</a:t>
            </a:r>
          </a:p>
        </p:txBody>
      </p:sp>
      <p:sp>
        <p:nvSpPr>
          <p:cNvPr id="3" name="Chart Placeholder 2"/>
          <p:cNvSpPr>
            <a:spLocks noGrp="1"/>
          </p:cNvSpPr>
          <p:nvPr>
            <p:ph type="chart" idx="1"/>
          </p:nvPr>
        </p:nvSpPr>
        <p:spPr>
          <a:xfrm>
            <a:off x="609441" y="1600201"/>
            <a:ext cx="10969943"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1D538FA-0A8D-4A17-AC85-204BD3ED2E0B}" type="slidenum">
              <a:rPr lang="en-US" altLang="en-US"/>
              <a:pPr>
                <a:defRPr/>
              </a:pPr>
              <a:t>‹#›</a:t>
            </a:fld>
            <a:endParaRPr lang="en-US" altLang="en-US" dirty="0"/>
          </a:p>
        </p:txBody>
      </p:sp>
    </p:spTree>
    <p:extLst>
      <p:ext uri="{BB962C8B-B14F-4D97-AF65-F5344CB8AC3E}">
        <p14:creationId xmlns:p14="http://schemas.microsoft.com/office/powerpoint/2010/main" val="54968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E229ABF-028A-490C-AF4C-248A0301E76D}" type="slidenum">
              <a:rPr lang="en-US" altLang="en-US"/>
              <a:pPr>
                <a:defRPr/>
              </a:pPr>
              <a:t>‹#›</a:t>
            </a:fld>
            <a:endParaRPr lang="en-US" altLang="en-US" dirty="0"/>
          </a:p>
        </p:txBody>
      </p:sp>
    </p:spTree>
    <p:extLst>
      <p:ext uri="{BB962C8B-B14F-4D97-AF65-F5344CB8AC3E}">
        <p14:creationId xmlns:p14="http://schemas.microsoft.com/office/powerpoint/2010/main" val="412809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FB7974C9-E980-4318-BF1D-D7BE50CB950C}" type="slidenum">
              <a:rPr lang="en-US" altLang="en-US"/>
              <a:pPr>
                <a:defRPr/>
              </a:pPr>
              <a:t>‹#›</a:t>
            </a:fld>
            <a:endParaRPr lang="en-US" altLang="en-US" dirty="0"/>
          </a:p>
        </p:txBody>
      </p:sp>
    </p:spTree>
    <p:extLst>
      <p:ext uri="{BB962C8B-B14F-4D97-AF65-F5344CB8AC3E}">
        <p14:creationId xmlns:p14="http://schemas.microsoft.com/office/powerpoint/2010/main" val="141865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0F983C3-5F08-4682-91F6-0BFB2BE94BF2}" type="slidenum">
              <a:rPr lang="en-US" altLang="en-US"/>
              <a:pPr>
                <a:defRPr/>
              </a:pPr>
              <a:t>‹#›</a:t>
            </a:fld>
            <a:endParaRPr lang="en-US" altLang="en-US" dirty="0"/>
          </a:p>
        </p:txBody>
      </p:sp>
    </p:spTree>
    <p:extLst>
      <p:ext uri="{BB962C8B-B14F-4D97-AF65-F5344CB8AC3E}">
        <p14:creationId xmlns:p14="http://schemas.microsoft.com/office/powerpoint/2010/main" val="407100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E17EEE05-FAC0-4D6F-BC80-8D92EBD3990E}" type="slidenum">
              <a:rPr lang="en-US" altLang="en-US"/>
              <a:pPr>
                <a:defRPr/>
              </a:pPr>
              <a:t>‹#›</a:t>
            </a:fld>
            <a:endParaRPr lang="en-US" altLang="en-US" dirty="0"/>
          </a:p>
        </p:txBody>
      </p:sp>
    </p:spTree>
    <p:extLst>
      <p:ext uri="{BB962C8B-B14F-4D97-AF65-F5344CB8AC3E}">
        <p14:creationId xmlns:p14="http://schemas.microsoft.com/office/powerpoint/2010/main" val="422983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A95D9CA-FDE7-4040-A0A8-1C02355BDEBE}" type="slidenum">
              <a:rPr lang="en-US" altLang="en-US"/>
              <a:pPr>
                <a:defRPr/>
              </a:pPr>
              <a:t>‹#›</a:t>
            </a:fld>
            <a:endParaRPr lang="en-US" altLang="en-US" dirty="0"/>
          </a:p>
        </p:txBody>
      </p:sp>
    </p:spTree>
    <p:extLst>
      <p:ext uri="{BB962C8B-B14F-4D97-AF65-F5344CB8AC3E}">
        <p14:creationId xmlns:p14="http://schemas.microsoft.com/office/powerpoint/2010/main" val="75395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BA291E3E-BF31-4D0D-B716-39DDD0891F1F}" type="slidenum">
              <a:rPr lang="en-US" altLang="en-US"/>
              <a:pPr>
                <a:defRPr/>
              </a:pPr>
              <a:t>‹#›</a:t>
            </a:fld>
            <a:endParaRPr lang="en-US" altLang="en-US" dirty="0"/>
          </a:p>
        </p:txBody>
      </p:sp>
    </p:spTree>
    <p:extLst>
      <p:ext uri="{BB962C8B-B14F-4D97-AF65-F5344CB8AC3E}">
        <p14:creationId xmlns:p14="http://schemas.microsoft.com/office/powerpoint/2010/main" val="133108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6F70B50-70AB-42C2-9BE4-98D9AA96E49D}" type="slidenum">
              <a:rPr lang="en-US" altLang="en-US"/>
              <a:pPr>
                <a:defRPr/>
              </a:pPr>
              <a:t>‹#›</a:t>
            </a:fld>
            <a:endParaRPr lang="en-US" altLang="en-US" dirty="0"/>
          </a:p>
        </p:txBody>
      </p:sp>
    </p:spTree>
    <p:extLst>
      <p:ext uri="{BB962C8B-B14F-4D97-AF65-F5344CB8AC3E}">
        <p14:creationId xmlns:p14="http://schemas.microsoft.com/office/powerpoint/2010/main" val="381299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32559CC-424E-4BCC-A699-40410B1EB383}" type="slidenum">
              <a:rPr lang="en-US" altLang="en-US"/>
              <a:pPr>
                <a:defRPr/>
              </a:pPr>
              <a:t>‹#›</a:t>
            </a:fld>
            <a:endParaRPr lang="en-US" altLang="en-US" dirty="0"/>
          </a:p>
        </p:txBody>
      </p:sp>
    </p:spTree>
    <p:extLst>
      <p:ext uri="{BB962C8B-B14F-4D97-AF65-F5344CB8AC3E}">
        <p14:creationId xmlns:p14="http://schemas.microsoft.com/office/powerpoint/2010/main" val="30826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86572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851F6DA-C4D7-4CD6-9A69-FE5772C34F1C}" type="slidenum">
              <a:rPr lang="en-US" altLang="en-US"/>
              <a:pPr>
                <a:defRPr/>
              </a:pPr>
              <a:t>‹#›</a:t>
            </a:fld>
            <a:endParaRPr lang="en-US" altLang="en-US" dirty="0"/>
          </a:p>
        </p:txBody>
      </p:sp>
    </p:spTree>
    <p:extLst>
      <p:ext uri="{BB962C8B-B14F-4D97-AF65-F5344CB8AC3E}">
        <p14:creationId xmlns:p14="http://schemas.microsoft.com/office/powerpoint/2010/main" val="384685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22F81D6-EFAC-40F8-9EB6-89E513D40C80}" type="slidenum">
              <a:rPr lang="en-US" altLang="en-US"/>
              <a:pPr>
                <a:defRPr/>
              </a:pPr>
              <a:t>‹#›</a:t>
            </a:fld>
            <a:endParaRPr lang="en-US" altLang="en-US" dirty="0"/>
          </a:p>
        </p:txBody>
      </p:sp>
    </p:spTree>
    <p:extLst>
      <p:ext uri="{BB962C8B-B14F-4D97-AF65-F5344CB8AC3E}">
        <p14:creationId xmlns:p14="http://schemas.microsoft.com/office/powerpoint/2010/main" val="1902716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75C0F5B8-3C67-49FB-BFDE-53F19291CCB8}" type="slidenum">
              <a:rPr lang="en-US" altLang="en-US"/>
              <a:pPr>
                <a:defRPr/>
              </a:pPr>
              <a:t>‹#›</a:t>
            </a:fld>
            <a:endParaRPr lang="en-US" altLang="en-US" dirty="0"/>
          </a:p>
        </p:txBody>
      </p:sp>
    </p:spTree>
    <p:extLst>
      <p:ext uri="{BB962C8B-B14F-4D97-AF65-F5344CB8AC3E}">
        <p14:creationId xmlns:p14="http://schemas.microsoft.com/office/powerpoint/2010/main" val="4161143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230AEE11-BE99-4372-8245-3BDAF12E6F8E}" type="slidenum">
              <a:rPr lang="en-US" altLang="en-US"/>
              <a:pPr>
                <a:defRPr/>
              </a:pPr>
              <a:t>‹#›</a:t>
            </a:fld>
            <a:endParaRPr lang="en-US" altLang="en-US" dirty="0"/>
          </a:p>
        </p:txBody>
      </p:sp>
    </p:spTree>
    <p:extLst>
      <p:ext uri="{BB962C8B-B14F-4D97-AF65-F5344CB8AC3E}">
        <p14:creationId xmlns:p14="http://schemas.microsoft.com/office/powerpoint/2010/main" val="4267312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A02EDF9D-FBE3-4002-856C-24217C4C199F}" type="slidenum">
              <a:rPr lang="en-US" altLang="en-US"/>
              <a:pPr>
                <a:defRPr/>
              </a:pPr>
              <a:t>‹#›</a:t>
            </a:fld>
            <a:endParaRPr lang="en-US" altLang="en-US" dirty="0"/>
          </a:p>
        </p:txBody>
      </p:sp>
    </p:spTree>
    <p:extLst>
      <p:ext uri="{BB962C8B-B14F-4D97-AF65-F5344CB8AC3E}">
        <p14:creationId xmlns:p14="http://schemas.microsoft.com/office/powerpoint/2010/main" val="267218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772767C-F98F-42DD-B5E3-835C17AD9213}" type="slidenum">
              <a:rPr lang="en-US" altLang="en-US"/>
              <a:pPr>
                <a:defRPr/>
              </a:pPr>
              <a:t>‹#›</a:t>
            </a:fld>
            <a:endParaRPr lang="en-US" altLang="en-US" dirty="0"/>
          </a:p>
        </p:txBody>
      </p:sp>
    </p:spTree>
    <p:extLst>
      <p:ext uri="{BB962C8B-B14F-4D97-AF65-F5344CB8AC3E}">
        <p14:creationId xmlns:p14="http://schemas.microsoft.com/office/powerpoint/2010/main" val="3039529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930C91F6-8D43-4265-B8AC-16A4DA030A11}" type="slidenum">
              <a:rPr lang="en-US" altLang="en-US"/>
              <a:pPr>
                <a:defRPr/>
              </a:pPr>
              <a:t>‹#›</a:t>
            </a:fld>
            <a:endParaRPr lang="en-US" altLang="en-US" dirty="0"/>
          </a:p>
        </p:txBody>
      </p:sp>
    </p:spTree>
    <p:extLst>
      <p:ext uri="{BB962C8B-B14F-4D97-AF65-F5344CB8AC3E}">
        <p14:creationId xmlns:p14="http://schemas.microsoft.com/office/powerpoint/2010/main" val="3424398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5DA88E3B-86B4-444A-BB61-928A637C5E3E}" type="slidenum">
              <a:rPr lang="en-US" altLang="en-US"/>
              <a:pPr>
                <a:defRPr/>
              </a:pPr>
              <a:t>‹#›</a:t>
            </a:fld>
            <a:endParaRPr lang="en-US" altLang="en-US" dirty="0"/>
          </a:p>
        </p:txBody>
      </p:sp>
    </p:spTree>
    <p:extLst>
      <p:ext uri="{BB962C8B-B14F-4D97-AF65-F5344CB8AC3E}">
        <p14:creationId xmlns:p14="http://schemas.microsoft.com/office/powerpoint/2010/main" val="3056472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898DEE4-5715-466A-AE17-16767AD409E5}" type="slidenum">
              <a:rPr lang="en-US" altLang="en-US"/>
              <a:pPr>
                <a:defRPr/>
              </a:pPr>
              <a:t>‹#›</a:t>
            </a:fld>
            <a:endParaRPr lang="en-US" altLang="en-US" dirty="0"/>
          </a:p>
        </p:txBody>
      </p:sp>
    </p:spTree>
    <p:extLst>
      <p:ext uri="{BB962C8B-B14F-4D97-AF65-F5344CB8AC3E}">
        <p14:creationId xmlns:p14="http://schemas.microsoft.com/office/powerpoint/2010/main" val="1115779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4C4C5D5-E614-4D90-BBA9-26EE154C371A}" type="slidenum">
              <a:rPr lang="en-US" altLang="en-US"/>
              <a:pPr>
                <a:defRPr/>
              </a:pPr>
              <a:t>‹#›</a:t>
            </a:fld>
            <a:endParaRPr lang="en-US" altLang="en-US" dirty="0"/>
          </a:p>
        </p:txBody>
      </p:sp>
    </p:spTree>
    <p:extLst>
      <p:ext uri="{BB962C8B-B14F-4D97-AF65-F5344CB8AC3E}">
        <p14:creationId xmlns:p14="http://schemas.microsoft.com/office/powerpoint/2010/main" val="346191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3" y="1600204"/>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85498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1E685D4-FB7B-4753-B141-C70E149CE88A}" type="slidenum">
              <a:rPr lang="en-US" altLang="en-US"/>
              <a:pPr>
                <a:defRPr/>
              </a:pPr>
              <a:t>‹#›</a:t>
            </a:fld>
            <a:endParaRPr lang="en-US" altLang="en-US" dirty="0"/>
          </a:p>
        </p:txBody>
      </p:sp>
    </p:spTree>
    <p:extLst>
      <p:ext uri="{BB962C8B-B14F-4D97-AF65-F5344CB8AC3E}">
        <p14:creationId xmlns:p14="http://schemas.microsoft.com/office/powerpoint/2010/main" val="1006463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3D48A21-AA24-4C04-8756-391CADAF404C}" type="slidenum">
              <a:rPr lang="en-US" altLang="en-US"/>
              <a:pPr>
                <a:defRPr/>
              </a:pPr>
              <a:t>‹#›</a:t>
            </a:fld>
            <a:endParaRPr lang="en-US" altLang="en-US" dirty="0"/>
          </a:p>
        </p:txBody>
      </p:sp>
    </p:spTree>
    <p:extLst>
      <p:ext uri="{BB962C8B-B14F-4D97-AF65-F5344CB8AC3E}">
        <p14:creationId xmlns:p14="http://schemas.microsoft.com/office/powerpoint/2010/main" val="1665817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D6BBC717-E613-47A6-AE4E-34E91B1746F0}" type="slidenum">
              <a:rPr lang="en-US" altLang="en-US"/>
              <a:pPr>
                <a:defRPr/>
              </a:pPr>
              <a:t>‹#›</a:t>
            </a:fld>
            <a:endParaRPr lang="en-US" altLang="en-US" dirty="0"/>
          </a:p>
        </p:txBody>
      </p:sp>
    </p:spTree>
    <p:extLst>
      <p:ext uri="{BB962C8B-B14F-4D97-AF65-F5344CB8AC3E}">
        <p14:creationId xmlns:p14="http://schemas.microsoft.com/office/powerpoint/2010/main" val="95371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6681566-3DE2-4961-BD74-828A93E79153}" type="slidenum">
              <a:rPr lang="en-US" altLang="en-US"/>
              <a:pPr>
                <a:defRPr/>
              </a:pPr>
              <a:t>‹#›</a:t>
            </a:fld>
            <a:endParaRPr lang="en-US" altLang="en-US" dirty="0"/>
          </a:p>
        </p:txBody>
      </p:sp>
    </p:spTree>
    <p:extLst>
      <p:ext uri="{BB962C8B-B14F-4D97-AF65-F5344CB8AC3E}">
        <p14:creationId xmlns:p14="http://schemas.microsoft.com/office/powerpoint/2010/main" val="1700458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911D1E16-300A-4A1B-A6BA-33DE3CF47CCF}" type="slidenum">
              <a:rPr lang="en-US" altLang="en-US"/>
              <a:pPr>
                <a:defRPr/>
              </a:pPr>
              <a:t>‹#›</a:t>
            </a:fld>
            <a:endParaRPr lang="en-US" altLang="en-US" dirty="0"/>
          </a:p>
        </p:txBody>
      </p:sp>
    </p:spTree>
    <p:extLst>
      <p:ext uri="{BB962C8B-B14F-4D97-AF65-F5344CB8AC3E}">
        <p14:creationId xmlns:p14="http://schemas.microsoft.com/office/powerpoint/2010/main" val="1617111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88DCBBDC-0F58-45EE-B119-74C190FBC053}" type="slidenum">
              <a:rPr lang="en-US" altLang="en-US"/>
              <a:pPr>
                <a:defRPr/>
              </a:pPr>
              <a:t>‹#›</a:t>
            </a:fld>
            <a:endParaRPr lang="en-US" altLang="en-US" dirty="0"/>
          </a:p>
        </p:txBody>
      </p:sp>
    </p:spTree>
    <p:extLst>
      <p:ext uri="{BB962C8B-B14F-4D97-AF65-F5344CB8AC3E}">
        <p14:creationId xmlns:p14="http://schemas.microsoft.com/office/powerpoint/2010/main" val="623051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449EEB7-2E0B-4832-B276-2D7705941067}" type="slidenum">
              <a:rPr lang="en-US" altLang="en-US"/>
              <a:pPr>
                <a:defRPr/>
              </a:pPr>
              <a:t>‹#›</a:t>
            </a:fld>
            <a:endParaRPr lang="en-US" altLang="en-US" dirty="0"/>
          </a:p>
        </p:txBody>
      </p:sp>
    </p:spTree>
    <p:extLst>
      <p:ext uri="{BB962C8B-B14F-4D97-AF65-F5344CB8AC3E}">
        <p14:creationId xmlns:p14="http://schemas.microsoft.com/office/powerpoint/2010/main" val="414181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B0E5EEF-4DB4-4405-80CF-5D62DA3B459A}" type="slidenum">
              <a:rPr lang="en-US" altLang="en-US"/>
              <a:pPr>
                <a:defRPr/>
              </a:pPr>
              <a:t>‹#›</a:t>
            </a:fld>
            <a:endParaRPr lang="en-US" altLang="en-US" dirty="0"/>
          </a:p>
        </p:txBody>
      </p:sp>
    </p:spTree>
    <p:extLst>
      <p:ext uri="{BB962C8B-B14F-4D97-AF65-F5344CB8AC3E}">
        <p14:creationId xmlns:p14="http://schemas.microsoft.com/office/powerpoint/2010/main" val="1845083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1C1FB6B-8DC9-4A18-AC01-1E37FA57948E}" type="slidenum">
              <a:rPr lang="en-US" altLang="en-US"/>
              <a:pPr>
                <a:defRPr/>
              </a:pPr>
              <a:t>‹#›</a:t>
            </a:fld>
            <a:endParaRPr lang="en-US" altLang="en-US" dirty="0"/>
          </a:p>
        </p:txBody>
      </p:sp>
    </p:spTree>
    <p:extLst>
      <p:ext uri="{BB962C8B-B14F-4D97-AF65-F5344CB8AC3E}">
        <p14:creationId xmlns:p14="http://schemas.microsoft.com/office/powerpoint/2010/main" val="253210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848229B-D487-452F-B996-4923506DF06D}" type="slidenum">
              <a:rPr lang="en-US" altLang="en-US"/>
              <a:pPr>
                <a:defRPr/>
              </a:pPr>
              <a:t>‹#›</a:t>
            </a:fld>
            <a:endParaRPr lang="en-US" altLang="en-US" dirty="0"/>
          </a:p>
        </p:txBody>
      </p:sp>
    </p:spTree>
    <p:extLst>
      <p:ext uri="{BB962C8B-B14F-4D97-AF65-F5344CB8AC3E}">
        <p14:creationId xmlns:p14="http://schemas.microsoft.com/office/powerpoint/2010/main" val="89278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49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49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25" y="1535113"/>
            <a:ext cx="5388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25" y="2174875"/>
            <a:ext cx="5388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2038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3481650B-A5DA-4C75-ADB4-577AE8381396}" type="slidenum">
              <a:rPr lang="en-US" altLang="en-US"/>
              <a:pPr>
                <a:defRPr/>
              </a:pPr>
              <a:t>‹#›</a:t>
            </a:fld>
            <a:endParaRPr lang="en-US" altLang="en-US" dirty="0"/>
          </a:p>
        </p:txBody>
      </p:sp>
    </p:spTree>
    <p:extLst>
      <p:ext uri="{BB962C8B-B14F-4D97-AF65-F5344CB8AC3E}">
        <p14:creationId xmlns:p14="http://schemas.microsoft.com/office/powerpoint/2010/main" val="1463265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870C8499-9A50-43BB-A276-38DF5F70FD69}" type="slidenum">
              <a:rPr lang="en-US" altLang="en-US"/>
              <a:pPr>
                <a:defRPr/>
              </a:pPr>
              <a:t>‹#›</a:t>
            </a:fld>
            <a:endParaRPr lang="en-US" altLang="en-US" dirty="0"/>
          </a:p>
        </p:txBody>
      </p:sp>
    </p:spTree>
    <p:extLst>
      <p:ext uri="{BB962C8B-B14F-4D97-AF65-F5344CB8AC3E}">
        <p14:creationId xmlns:p14="http://schemas.microsoft.com/office/powerpoint/2010/main" val="1620713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33AD026-AF53-495A-9DE6-A8540DC3FC25}" type="slidenum">
              <a:rPr lang="en-US" altLang="en-US"/>
              <a:pPr>
                <a:defRPr/>
              </a:pPr>
              <a:t>‹#›</a:t>
            </a:fld>
            <a:endParaRPr lang="en-US" altLang="en-US" dirty="0"/>
          </a:p>
        </p:txBody>
      </p:sp>
    </p:spTree>
    <p:extLst>
      <p:ext uri="{BB962C8B-B14F-4D97-AF65-F5344CB8AC3E}">
        <p14:creationId xmlns:p14="http://schemas.microsoft.com/office/powerpoint/2010/main" val="1064921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8E83907-2CEE-4735-BCC0-D4D0FEC83702}" type="slidenum">
              <a:rPr lang="en-US" altLang="en-US"/>
              <a:pPr>
                <a:defRPr/>
              </a:pPr>
              <a:t>‹#›</a:t>
            </a:fld>
            <a:endParaRPr lang="en-US" altLang="en-US" dirty="0"/>
          </a:p>
        </p:txBody>
      </p:sp>
    </p:spTree>
    <p:extLst>
      <p:ext uri="{BB962C8B-B14F-4D97-AF65-F5344CB8AC3E}">
        <p14:creationId xmlns:p14="http://schemas.microsoft.com/office/powerpoint/2010/main" val="2646810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2BFD949-1B10-4794-97A8-2417DD96B8C7}" type="slidenum">
              <a:rPr lang="en-US" altLang="en-US"/>
              <a:pPr>
                <a:defRPr/>
              </a:pPr>
              <a:t>‹#›</a:t>
            </a:fld>
            <a:endParaRPr lang="en-US" altLang="en-US" dirty="0"/>
          </a:p>
        </p:txBody>
      </p:sp>
    </p:spTree>
    <p:extLst>
      <p:ext uri="{BB962C8B-B14F-4D97-AF65-F5344CB8AC3E}">
        <p14:creationId xmlns:p14="http://schemas.microsoft.com/office/powerpoint/2010/main" val="364644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2BCD6E3-28FA-40A5-B9F0-D21B51506860}" type="slidenum">
              <a:rPr lang="en-US" altLang="en-US"/>
              <a:pPr>
                <a:defRPr/>
              </a:pPr>
              <a:t>‹#›</a:t>
            </a:fld>
            <a:endParaRPr lang="en-US" altLang="en-US" dirty="0"/>
          </a:p>
        </p:txBody>
      </p:sp>
    </p:spTree>
    <p:extLst>
      <p:ext uri="{BB962C8B-B14F-4D97-AF65-F5344CB8AC3E}">
        <p14:creationId xmlns:p14="http://schemas.microsoft.com/office/powerpoint/2010/main" val="190938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2C137C11-0C3C-47B7-88B0-B902D52D7C9D}" type="slidenum">
              <a:rPr lang="en-US" altLang="en-US"/>
              <a:pPr>
                <a:defRPr/>
              </a:pPr>
              <a:t>‹#›</a:t>
            </a:fld>
            <a:endParaRPr lang="en-US" altLang="en-US" dirty="0"/>
          </a:p>
        </p:txBody>
      </p:sp>
    </p:spTree>
    <p:extLst>
      <p:ext uri="{BB962C8B-B14F-4D97-AF65-F5344CB8AC3E}">
        <p14:creationId xmlns:p14="http://schemas.microsoft.com/office/powerpoint/2010/main" val="574112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044" y="1905000"/>
            <a:ext cx="385979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8024310" y="2133601"/>
            <a:ext cx="2065329"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1015736" y="304801"/>
            <a:ext cx="10360501"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071079E-C80E-45CC-8D30-C918E708544E}" type="slidenum">
              <a:rPr lang="en-US" altLang="en-US"/>
              <a:pPr>
                <a:defRPr/>
              </a:pPr>
              <a:t>‹#›</a:t>
            </a:fld>
            <a:endParaRPr lang="en-US" altLang="en-US" dirty="0"/>
          </a:p>
        </p:txBody>
      </p:sp>
    </p:spTree>
    <p:extLst>
      <p:ext uri="{BB962C8B-B14F-4D97-AF65-F5344CB8AC3E}">
        <p14:creationId xmlns:p14="http://schemas.microsoft.com/office/powerpoint/2010/main" val="1487495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D780E0F-A3FC-483A-A3E5-D5033424F5F6}" type="slidenum">
              <a:rPr lang="en-US" altLang="en-US"/>
              <a:pPr>
                <a:defRPr/>
              </a:pPr>
              <a:t>‹#›</a:t>
            </a:fld>
            <a:endParaRPr lang="en-US" altLang="en-US" dirty="0"/>
          </a:p>
        </p:txBody>
      </p:sp>
    </p:spTree>
    <p:extLst>
      <p:ext uri="{BB962C8B-B14F-4D97-AF65-F5344CB8AC3E}">
        <p14:creationId xmlns:p14="http://schemas.microsoft.com/office/powerpoint/2010/main" val="595104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7112A531-BE4E-42B8-89DE-E85BC4871ED2}" type="slidenum">
              <a:rPr lang="en-US" altLang="en-US"/>
              <a:pPr>
                <a:defRPr/>
              </a:pPr>
              <a:t>‹#›</a:t>
            </a:fld>
            <a:endParaRPr lang="en-US" altLang="en-US" dirty="0"/>
          </a:p>
        </p:txBody>
      </p:sp>
    </p:spTree>
    <p:extLst>
      <p:ext uri="{BB962C8B-B14F-4D97-AF65-F5344CB8AC3E}">
        <p14:creationId xmlns:p14="http://schemas.microsoft.com/office/powerpoint/2010/main" val="86015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7982"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0592"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4"/>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706" y="293879"/>
            <a:ext cx="7084755"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2296421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E608CA70-2ABB-4E51-AA3C-55C760DF3A1F}" type="slidenum">
              <a:rPr lang="en-US" altLang="en-US"/>
              <a:pPr>
                <a:defRPr/>
              </a:pPr>
              <a:t>‹#›</a:t>
            </a:fld>
            <a:endParaRPr lang="en-US" altLang="en-US" dirty="0"/>
          </a:p>
        </p:txBody>
      </p:sp>
    </p:spTree>
    <p:extLst>
      <p:ext uri="{BB962C8B-B14F-4D97-AF65-F5344CB8AC3E}">
        <p14:creationId xmlns:p14="http://schemas.microsoft.com/office/powerpoint/2010/main" val="497787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9D9D8C50-BAFA-4771-A601-F2F9CE6CA29D}" type="slidenum">
              <a:rPr lang="en-US" altLang="en-US"/>
              <a:pPr>
                <a:defRPr/>
              </a:pPr>
              <a:t>‹#›</a:t>
            </a:fld>
            <a:endParaRPr lang="en-US" altLang="en-US" dirty="0"/>
          </a:p>
        </p:txBody>
      </p:sp>
    </p:spTree>
    <p:extLst>
      <p:ext uri="{BB962C8B-B14F-4D97-AF65-F5344CB8AC3E}">
        <p14:creationId xmlns:p14="http://schemas.microsoft.com/office/powerpoint/2010/main" val="3202445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87034BF8-ABE9-4F20-8453-A3826AD297FC}" type="slidenum">
              <a:rPr lang="en-US" altLang="en-US"/>
              <a:pPr>
                <a:defRPr/>
              </a:pPr>
              <a:t>‹#›</a:t>
            </a:fld>
            <a:endParaRPr lang="en-US" altLang="en-US" dirty="0"/>
          </a:p>
        </p:txBody>
      </p:sp>
    </p:spTree>
    <p:extLst>
      <p:ext uri="{BB962C8B-B14F-4D97-AF65-F5344CB8AC3E}">
        <p14:creationId xmlns:p14="http://schemas.microsoft.com/office/powerpoint/2010/main" val="2513601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CD63E20D-C208-4033-A4E5-FFF456B4BEC9}" type="slidenum">
              <a:rPr lang="en-US" altLang="en-US"/>
              <a:pPr>
                <a:defRPr/>
              </a:pPr>
              <a:t>‹#›</a:t>
            </a:fld>
            <a:endParaRPr lang="en-US" altLang="en-US" dirty="0"/>
          </a:p>
        </p:txBody>
      </p:sp>
    </p:spTree>
    <p:extLst>
      <p:ext uri="{BB962C8B-B14F-4D97-AF65-F5344CB8AC3E}">
        <p14:creationId xmlns:p14="http://schemas.microsoft.com/office/powerpoint/2010/main" val="4215067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9911B166-6D7D-489B-97BA-DD83A9A60FB3}" type="slidenum">
              <a:rPr lang="en-US" altLang="en-US"/>
              <a:pPr>
                <a:defRPr/>
              </a:pPr>
              <a:t>‹#›</a:t>
            </a:fld>
            <a:endParaRPr lang="en-US" altLang="en-US" dirty="0"/>
          </a:p>
        </p:txBody>
      </p:sp>
    </p:spTree>
    <p:extLst>
      <p:ext uri="{BB962C8B-B14F-4D97-AF65-F5344CB8AC3E}">
        <p14:creationId xmlns:p14="http://schemas.microsoft.com/office/powerpoint/2010/main" val="2762482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1209B5D4-87DD-4E93-9A59-122546D11BA8}" type="slidenum">
              <a:rPr lang="en-US" altLang="en-US"/>
              <a:pPr>
                <a:defRPr/>
              </a:pPr>
              <a:t>‹#›</a:t>
            </a:fld>
            <a:endParaRPr lang="en-US" altLang="en-US" dirty="0"/>
          </a:p>
        </p:txBody>
      </p:sp>
    </p:spTree>
    <p:extLst>
      <p:ext uri="{BB962C8B-B14F-4D97-AF65-F5344CB8AC3E}">
        <p14:creationId xmlns:p14="http://schemas.microsoft.com/office/powerpoint/2010/main" val="2575567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9C5A53D-4DA1-47C9-A1FD-543D6AD6F3BA}" type="slidenum">
              <a:rPr lang="en-US" altLang="en-US"/>
              <a:pPr>
                <a:defRPr/>
              </a:pPr>
              <a:t>‹#›</a:t>
            </a:fld>
            <a:endParaRPr lang="en-US" altLang="en-US" dirty="0"/>
          </a:p>
        </p:txBody>
      </p:sp>
    </p:spTree>
    <p:extLst>
      <p:ext uri="{BB962C8B-B14F-4D97-AF65-F5344CB8AC3E}">
        <p14:creationId xmlns:p14="http://schemas.microsoft.com/office/powerpoint/2010/main" val="1293572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04801"/>
            <a:ext cx="2742486"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04801"/>
            <a:ext cx="802431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4724346-8D01-4F87-AD6D-13BCCC228AB5}" type="slidenum">
              <a:rPr lang="en-US" altLang="en-US"/>
              <a:pPr>
                <a:defRPr/>
              </a:pPr>
              <a:t>‹#›</a:t>
            </a:fld>
            <a:endParaRPr lang="en-US" altLang="en-US" dirty="0"/>
          </a:p>
        </p:txBody>
      </p:sp>
    </p:spTree>
    <p:extLst>
      <p:ext uri="{BB962C8B-B14F-4D97-AF65-F5344CB8AC3E}">
        <p14:creationId xmlns:p14="http://schemas.microsoft.com/office/powerpoint/2010/main" val="3047270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0354" y="304800"/>
            <a:ext cx="7008574" cy="1143000"/>
          </a:xfrm>
        </p:spPr>
        <p:txBody>
          <a:bodyPr/>
          <a:lstStyle/>
          <a:p>
            <a:r>
              <a:rPr lang="en-US"/>
              <a:t>Click to edit Master title style</a:t>
            </a:r>
          </a:p>
        </p:txBody>
      </p:sp>
      <p:sp>
        <p:nvSpPr>
          <p:cNvPr id="3" name="Chart Placeholder 2"/>
          <p:cNvSpPr>
            <a:spLocks noGrp="1"/>
          </p:cNvSpPr>
          <p:nvPr>
            <p:ph type="chart" idx="1"/>
          </p:nvPr>
        </p:nvSpPr>
        <p:spPr>
          <a:xfrm>
            <a:off x="609441" y="1600201"/>
            <a:ext cx="10969943"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8367949F-1704-4906-971A-69DB0C9E6797}" type="slidenum">
              <a:rPr lang="en-US" altLang="en-US"/>
              <a:pPr>
                <a:defRPr/>
              </a:pPr>
              <a:t>‹#›</a:t>
            </a:fld>
            <a:endParaRPr lang="en-US" altLang="en-US" dirty="0"/>
          </a:p>
        </p:txBody>
      </p:sp>
    </p:spTree>
    <p:extLst>
      <p:ext uri="{BB962C8B-B14F-4D97-AF65-F5344CB8AC3E}">
        <p14:creationId xmlns:p14="http://schemas.microsoft.com/office/powerpoint/2010/main" val="3279224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784DB709-F2F1-4ED7-864F-D3BB538D3A90}" type="slidenum">
              <a:rPr lang="en-US" altLang="en-US"/>
              <a:pPr>
                <a:defRPr/>
              </a:pPr>
              <a:t>‹#›</a:t>
            </a:fld>
            <a:endParaRPr lang="en-US" altLang="en-US" dirty="0"/>
          </a:p>
        </p:txBody>
      </p:sp>
    </p:spTree>
    <p:extLst>
      <p:ext uri="{BB962C8B-B14F-4D97-AF65-F5344CB8AC3E}">
        <p14:creationId xmlns:p14="http://schemas.microsoft.com/office/powerpoint/2010/main" val="186458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571" y="1097280"/>
            <a:ext cx="515644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571" y="1920238"/>
            <a:ext cx="5156443"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0595" y="1097280"/>
            <a:ext cx="518183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0595" y="1920238"/>
            <a:ext cx="518183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4"/>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706" y="293879"/>
            <a:ext cx="7084755"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945924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C26BA61-87E7-4D00-897A-A1DD59C2EE21}" type="slidenum">
              <a:rPr lang="en-US" altLang="en-US"/>
              <a:pPr>
                <a:defRPr/>
              </a:pPr>
              <a:t>‹#›</a:t>
            </a:fld>
            <a:endParaRPr lang="en-US" altLang="en-US" dirty="0"/>
          </a:p>
        </p:txBody>
      </p:sp>
    </p:spTree>
    <p:extLst>
      <p:ext uri="{BB962C8B-B14F-4D97-AF65-F5344CB8AC3E}">
        <p14:creationId xmlns:p14="http://schemas.microsoft.com/office/powerpoint/2010/main" val="1310608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9B7C2E4-1EC6-409B-98B4-037B89B60CDE}" type="slidenum">
              <a:rPr lang="en-US" altLang="en-US"/>
              <a:pPr>
                <a:defRPr/>
              </a:pPr>
              <a:t>‹#›</a:t>
            </a:fld>
            <a:endParaRPr lang="en-US" altLang="en-US" dirty="0"/>
          </a:p>
        </p:txBody>
      </p:sp>
    </p:spTree>
    <p:extLst>
      <p:ext uri="{BB962C8B-B14F-4D97-AF65-F5344CB8AC3E}">
        <p14:creationId xmlns:p14="http://schemas.microsoft.com/office/powerpoint/2010/main" val="4025283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436C696C-5438-4A94-8AF3-8014564F8A4A}" type="slidenum">
              <a:rPr lang="en-US" altLang="en-US"/>
              <a:pPr>
                <a:defRPr/>
              </a:pPr>
              <a:t>‹#›</a:t>
            </a:fld>
            <a:endParaRPr lang="en-US" altLang="en-US" dirty="0"/>
          </a:p>
        </p:txBody>
      </p:sp>
    </p:spTree>
    <p:extLst>
      <p:ext uri="{BB962C8B-B14F-4D97-AF65-F5344CB8AC3E}">
        <p14:creationId xmlns:p14="http://schemas.microsoft.com/office/powerpoint/2010/main" val="178628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951072B3-92E1-495C-B8B3-AF7CF82EC146}" type="slidenum">
              <a:rPr lang="en-US" altLang="en-US"/>
              <a:pPr>
                <a:defRPr/>
              </a:pPr>
              <a:t>‹#›</a:t>
            </a:fld>
            <a:endParaRPr lang="en-US" altLang="en-US" dirty="0"/>
          </a:p>
        </p:txBody>
      </p:sp>
    </p:spTree>
    <p:extLst>
      <p:ext uri="{BB962C8B-B14F-4D97-AF65-F5344CB8AC3E}">
        <p14:creationId xmlns:p14="http://schemas.microsoft.com/office/powerpoint/2010/main" val="2078915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FF2ED94-429C-41BA-9F25-51FEECC39F63}" type="slidenum">
              <a:rPr lang="en-US" altLang="en-US"/>
              <a:pPr>
                <a:defRPr/>
              </a:pPr>
              <a:t>‹#›</a:t>
            </a:fld>
            <a:endParaRPr lang="en-US" altLang="en-US" dirty="0"/>
          </a:p>
        </p:txBody>
      </p:sp>
    </p:spTree>
    <p:extLst>
      <p:ext uri="{BB962C8B-B14F-4D97-AF65-F5344CB8AC3E}">
        <p14:creationId xmlns:p14="http://schemas.microsoft.com/office/powerpoint/2010/main" val="2880862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EC49630-B2B7-476E-AAEE-AEF009624C0A}" type="slidenum">
              <a:rPr lang="en-US" altLang="en-US"/>
              <a:pPr>
                <a:defRPr/>
              </a:pPr>
              <a:t>‹#›</a:t>
            </a:fld>
            <a:endParaRPr lang="en-US" altLang="en-US" dirty="0"/>
          </a:p>
        </p:txBody>
      </p:sp>
    </p:spTree>
    <p:extLst>
      <p:ext uri="{BB962C8B-B14F-4D97-AF65-F5344CB8AC3E}">
        <p14:creationId xmlns:p14="http://schemas.microsoft.com/office/powerpoint/2010/main" val="2621128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94C636E-D050-4267-9CDB-DBCA495DCE49}" type="slidenum">
              <a:rPr lang="en-US" altLang="en-US"/>
              <a:pPr>
                <a:defRPr/>
              </a:pPr>
              <a:t>‹#›</a:t>
            </a:fld>
            <a:endParaRPr lang="en-US" altLang="en-US" dirty="0"/>
          </a:p>
        </p:txBody>
      </p:sp>
    </p:spTree>
    <p:extLst>
      <p:ext uri="{BB962C8B-B14F-4D97-AF65-F5344CB8AC3E}">
        <p14:creationId xmlns:p14="http://schemas.microsoft.com/office/powerpoint/2010/main" val="1586059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C120AA8-5E9E-40AE-A0E5-377AB41A299F}" type="slidenum">
              <a:rPr lang="en-US" altLang="en-US"/>
              <a:pPr>
                <a:defRPr/>
              </a:pPr>
              <a:t>‹#›</a:t>
            </a:fld>
            <a:endParaRPr lang="en-US" altLang="en-US" dirty="0"/>
          </a:p>
        </p:txBody>
      </p:sp>
    </p:spTree>
    <p:extLst>
      <p:ext uri="{BB962C8B-B14F-4D97-AF65-F5344CB8AC3E}">
        <p14:creationId xmlns:p14="http://schemas.microsoft.com/office/powerpoint/2010/main" val="3895736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C0A8568F-CFC4-4D1A-A82D-40EA4DFA6EA6}" type="slidenum">
              <a:rPr lang="en-US" altLang="en-US"/>
              <a:pPr>
                <a:defRPr/>
              </a:pPr>
              <a:t>‹#›</a:t>
            </a:fld>
            <a:endParaRPr lang="en-US" altLang="en-US" dirty="0"/>
          </a:p>
        </p:txBody>
      </p:sp>
    </p:spTree>
    <p:extLst>
      <p:ext uri="{BB962C8B-B14F-4D97-AF65-F5344CB8AC3E}">
        <p14:creationId xmlns:p14="http://schemas.microsoft.com/office/powerpoint/2010/main" val="3618102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B7B53A-DA4C-43ED-816C-0F6C060B8707}" type="slidenum">
              <a:rPr lang="en-US" altLang="en-US"/>
              <a:pPr>
                <a:defRPr/>
              </a:pPr>
              <a:t>‹#›</a:t>
            </a:fld>
            <a:endParaRPr lang="en-US" altLang="en-US" dirty="0"/>
          </a:p>
        </p:txBody>
      </p:sp>
    </p:spTree>
    <p:extLst>
      <p:ext uri="{BB962C8B-B14F-4D97-AF65-F5344CB8AC3E}">
        <p14:creationId xmlns:p14="http://schemas.microsoft.com/office/powerpoint/2010/main" val="19486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4"/>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706" y="159655"/>
            <a:ext cx="7084755"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950" y="1353772"/>
            <a:ext cx="84297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081" y="2423785"/>
            <a:ext cx="837982"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2694" y="1401900"/>
            <a:ext cx="9217800"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364" y="4887043"/>
            <a:ext cx="1199837"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366" y="3597197"/>
            <a:ext cx="1129411" cy="1129705"/>
          </a:xfrm>
          <a:prstGeom prst="rect">
            <a:avLst/>
          </a:prstGeom>
        </p:spPr>
      </p:pic>
    </p:spTree>
    <p:extLst>
      <p:ext uri="{BB962C8B-B14F-4D97-AF65-F5344CB8AC3E}">
        <p14:creationId xmlns:p14="http://schemas.microsoft.com/office/powerpoint/2010/main" val="263846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2" y="229195"/>
            <a:ext cx="7006266" cy="1143000"/>
          </a:xfrm>
        </p:spPr>
        <p:txBody>
          <a:bodyPr/>
          <a:lstStyle/>
          <a:p>
            <a:r>
              <a:rPr lang="en-US"/>
              <a:t>Click to edit Master title style</a:t>
            </a:r>
          </a:p>
        </p:txBody>
      </p:sp>
      <p:sp>
        <p:nvSpPr>
          <p:cNvPr id="3" name="Text Placeholder 2"/>
          <p:cNvSpPr>
            <a:spLocks noGrp="1"/>
          </p:cNvSpPr>
          <p:nvPr>
            <p:ph type="body" sz="half" idx="1"/>
          </p:nvPr>
        </p:nvSpPr>
        <p:spPr>
          <a:xfrm>
            <a:off x="611752" y="1599904"/>
            <a:ext cx="5390323"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753" y="1599904"/>
            <a:ext cx="5390323"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1A38D74-0F22-4E6B-89D4-F73C8449D938}" type="slidenum">
              <a:rPr lang="en-US" altLang="en-US"/>
              <a:pPr>
                <a:defRPr/>
              </a:pPr>
              <a:t>‹#›</a:t>
            </a:fld>
            <a:endParaRPr lang="en-US" altLang="en-US" dirty="0"/>
          </a:p>
        </p:txBody>
      </p:sp>
    </p:spTree>
    <p:extLst>
      <p:ext uri="{BB962C8B-B14F-4D97-AF65-F5344CB8AC3E}">
        <p14:creationId xmlns:p14="http://schemas.microsoft.com/office/powerpoint/2010/main" val="4278040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750" y="229196"/>
            <a:ext cx="10965325" cy="5896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66F97D-DABC-4820-B3C7-D60750911705}" type="slidenum">
              <a:rPr lang="en-US" altLang="en-US"/>
              <a:pPr>
                <a:defRPr/>
              </a:pPr>
              <a:t>‹#›</a:t>
            </a:fld>
            <a:endParaRPr lang="en-US" altLang="en-US" dirty="0"/>
          </a:p>
        </p:txBody>
      </p:sp>
    </p:spTree>
    <p:extLst>
      <p:ext uri="{BB962C8B-B14F-4D97-AF65-F5344CB8AC3E}">
        <p14:creationId xmlns:p14="http://schemas.microsoft.com/office/powerpoint/2010/main" val="88450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966014E7-2697-423B-9AF9-5A60722DC99B}" type="slidenum">
              <a:rPr lang="en-US" altLang="en-US"/>
              <a:pPr>
                <a:defRPr/>
              </a:pPr>
              <a:t>‹#›</a:t>
            </a:fld>
            <a:endParaRPr lang="en-US" altLang="en-US" dirty="0"/>
          </a:p>
        </p:txBody>
      </p:sp>
    </p:spTree>
    <p:extLst>
      <p:ext uri="{BB962C8B-B14F-4D97-AF65-F5344CB8AC3E}">
        <p14:creationId xmlns:p14="http://schemas.microsoft.com/office/powerpoint/2010/main" val="3459683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041F060-CFC2-4034-B94D-6FBA18A37506}" type="slidenum">
              <a:rPr lang="en-US" altLang="en-US"/>
              <a:pPr>
                <a:defRPr/>
              </a:pPr>
              <a:t>‹#›</a:t>
            </a:fld>
            <a:endParaRPr lang="en-US" altLang="en-US" dirty="0"/>
          </a:p>
        </p:txBody>
      </p:sp>
    </p:spTree>
    <p:extLst>
      <p:ext uri="{BB962C8B-B14F-4D97-AF65-F5344CB8AC3E}">
        <p14:creationId xmlns:p14="http://schemas.microsoft.com/office/powerpoint/2010/main" val="22864064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E88AB14-E65D-404C-8497-D374B36485E8}" type="slidenum">
              <a:rPr lang="en-US" altLang="en-US"/>
              <a:pPr>
                <a:defRPr/>
              </a:pPr>
              <a:t>‹#›</a:t>
            </a:fld>
            <a:endParaRPr lang="en-US" altLang="en-US" dirty="0"/>
          </a:p>
        </p:txBody>
      </p:sp>
    </p:spTree>
    <p:extLst>
      <p:ext uri="{BB962C8B-B14F-4D97-AF65-F5344CB8AC3E}">
        <p14:creationId xmlns:p14="http://schemas.microsoft.com/office/powerpoint/2010/main" val="769517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063CD89-E1FC-4431-8FDC-A69BEE278D67}" type="slidenum">
              <a:rPr lang="en-US" altLang="en-US"/>
              <a:pPr>
                <a:defRPr/>
              </a:pPr>
              <a:t>‹#›</a:t>
            </a:fld>
            <a:endParaRPr lang="en-US" altLang="en-US" dirty="0"/>
          </a:p>
        </p:txBody>
      </p:sp>
    </p:spTree>
    <p:extLst>
      <p:ext uri="{BB962C8B-B14F-4D97-AF65-F5344CB8AC3E}">
        <p14:creationId xmlns:p14="http://schemas.microsoft.com/office/powerpoint/2010/main" val="17397008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F51D33A-BFBE-4597-8BD1-9CEC8C7116CC}" type="slidenum">
              <a:rPr lang="en-US" altLang="en-US"/>
              <a:pPr>
                <a:defRPr/>
              </a:pPr>
              <a:t>‹#›</a:t>
            </a:fld>
            <a:endParaRPr lang="en-US" altLang="en-US" dirty="0"/>
          </a:p>
        </p:txBody>
      </p:sp>
    </p:spTree>
    <p:extLst>
      <p:ext uri="{BB962C8B-B14F-4D97-AF65-F5344CB8AC3E}">
        <p14:creationId xmlns:p14="http://schemas.microsoft.com/office/powerpoint/2010/main" val="41624816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19249DFE-3693-4AB7-9BD3-49F05A6050D5}" type="slidenum">
              <a:rPr lang="en-US" altLang="en-US"/>
              <a:pPr>
                <a:defRPr/>
              </a:pPr>
              <a:t>‹#›</a:t>
            </a:fld>
            <a:endParaRPr lang="en-US" altLang="en-US" dirty="0"/>
          </a:p>
        </p:txBody>
      </p:sp>
    </p:spTree>
    <p:extLst>
      <p:ext uri="{BB962C8B-B14F-4D97-AF65-F5344CB8AC3E}">
        <p14:creationId xmlns:p14="http://schemas.microsoft.com/office/powerpoint/2010/main" val="3354402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5DC3AC3B-43B8-455D-B0A2-3397697BE675}" type="slidenum">
              <a:rPr lang="en-US" altLang="en-US"/>
              <a:pPr>
                <a:defRPr/>
              </a:pPr>
              <a:t>‹#›</a:t>
            </a:fld>
            <a:endParaRPr lang="en-US" altLang="en-US" dirty="0"/>
          </a:p>
        </p:txBody>
      </p:sp>
    </p:spTree>
    <p:extLst>
      <p:ext uri="{BB962C8B-B14F-4D97-AF65-F5344CB8AC3E}">
        <p14:creationId xmlns:p14="http://schemas.microsoft.com/office/powerpoint/2010/main" val="1191548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918B778-A389-42F9-9D2C-4430971A619E}" type="slidenum">
              <a:rPr lang="en-US" altLang="en-US"/>
              <a:pPr>
                <a:defRPr/>
              </a:pPr>
              <a:t>‹#›</a:t>
            </a:fld>
            <a:endParaRPr lang="en-US" altLang="en-US" dirty="0"/>
          </a:p>
        </p:txBody>
      </p:sp>
    </p:spTree>
    <p:extLst>
      <p:ext uri="{BB962C8B-B14F-4D97-AF65-F5344CB8AC3E}">
        <p14:creationId xmlns:p14="http://schemas.microsoft.com/office/powerpoint/2010/main" val="24367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4"/>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026" y="1725496"/>
            <a:ext cx="8151275"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402" y="791682"/>
            <a:ext cx="19359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167" y="173756"/>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331" y="4"/>
            <a:ext cx="1185138"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8888" y="3581406"/>
            <a:ext cx="4037550"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4279492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F2FE71-15FA-4928-8586-A4B02E7D2DBD}" type="slidenum">
              <a:rPr lang="en-US" altLang="en-US"/>
              <a:pPr>
                <a:defRPr/>
              </a:pPr>
              <a:t>‹#›</a:t>
            </a:fld>
            <a:endParaRPr lang="en-US" altLang="en-US" dirty="0"/>
          </a:p>
        </p:txBody>
      </p:sp>
    </p:spTree>
    <p:extLst>
      <p:ext uri="{BB962C8B-B14F-4D97-AF65-F5344CB8AC3E}">
        <p14:creationId xmlns:p14="http://schemas.microsoft.com/office/powerpoint/2010/main" val="3813104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B776099-DF61-4D30-AB50-C8D4BB113A38}" type="slidenum">
              <a:rPr lang="en-US" altLang="en-US"/>
              <a:pPr>
                <a:defRPr/>
              </a:pPr>
              <a:t>‹#›</a:t>
            </a:fld>
            <a:endParaRPr lang="en-US" altLang="en-US" dirty="0"/>
          </a:p>
        </p:txBody>
      </p:sp>
    </p:spTree>
    <p:extLst>
      <p:ext uri="{BB962C8B-B14F-4D97-AF65-F5344CB8AC3E}">
        <p14:creationId xmlns:p14="http://schemas.microsoft.com/office/powerpoint/2010/main" val="3580315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4D692AB8-DED9-4060-9824-BCD9CE1E009F}" type="slidenum">
              <a:rPr lang="en-US" altLang="en-US"/>
              <a:pPr>
                <a:defRPr/>
              </a:pPr>
              <a:t>‹#›</a:t>
            </a:fld>
            <a:endParaRPr lang="en-US" altLang="en-US" dirty="0"/>
          </a:p>
        </p:txBody>
      </p:sp>
    </p:spTree>
    <p:extLst>
      <p:ext uri="{BB962C8B-B14F-4D97-AF65-F5344CB8AC3E}">
        <p14:creationId xmlns:p14="http://schemas.microsoft.com/office/powerpoint/2010/main" val="3378167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C2959EBE-C261-4CB9-BE24-011EADF74A19}" type="slidenum">
              <a:rPr lang="en-US" altLang="en-US"/>
              <a:pPr>
                <a:defRPr/>
              </a:pPr>
              <a:t>‹#›</a:t>
            </a:fld>
            <a:endParaRPr lang="en-US" altLang="en-US" dirty="0"/>
          </a:p>
        </p:txBody>
      </p:sp>
    </p:spTree>
    <p:extLst>
      <p:ext uri="{BB962C8B-B14F-4D97-AF65-F5344CB8AC3E}">
        <p14:creationId xmlns:p14="http://schemas.microsoft.com/office/powerpoint/2010/main" val="3534347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044" y="1905000"/>
            <a:ext cx="385979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8024310" y="2133601"/>
            <a:ext cx="2065329"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1015736" y="304801"/>
            <a:ext cx="10360501"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AAE178DD-4455-4175-BC9B-5DD2E5ED194D}" type="slidenum">
              <a:rPr lang="en-US" altLang="en-US"/>
              <a:pPr>
                <a:defRPr/>
              </a:pPr>
              <a:t>‹#›</a:t>
            </a:fld>
            <a:endParaRPr lang="en-US" altLang="en-US" dirty="0"/>
          </a:p>
        </p:txBody>
      </p:sp>
    </p:spTree>
    <p:extLst>
      <p:ext uri="{BB962C8B-B14F-4D97-AF65-F5344CB8AC3E}">
        <p14:creationId xmlns:p14="http://schemas.microsoft.com/office/powerpoint/2010/main" val="2308730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41D70F5-B983-4D2B-BB95-E4FA682B3AAF}" type="slidenum">
              <a:rPr lang="en-US" altLang="en-US"/>
              <a:pPr>
                <a:defRPr/>
              </a:pPr>
              <a:t>‹#›</a:t>
            </a:fld>
            <a:endParaRPr lang="en-US" altLang="en-US" dirty="0"/>
          </a:p>
        </p:txBody>
      </p:sp>
    </p:spTree>
    <p:extLst>
      <p:ext uri="{BB962C8B-B14F-4D97-AF65-F5344CB8AC3E}">
        <p14:creationId xmlns:p14="http://schemas.microsoft.com/office/powerpoint/2010/main" val="469777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491E3A06-42C8-4156-A968-10FAD79C36BE}" type="slidenum">
              <a:rPr lang="en-US" altLang="en-US"/>
              <a:pPr>
                <a:defRPr/>
              </a:pPr>
              <a:t>‹#›</a:t>
            </a:fld>
            <a:endParaRPr lang="en-US" altLang="en-US" dirty="0"/>
          </a:p>
        </p:txBody>
      </p:sp>
    </p:spTree>
    <p:extLst>
      <p:ext uri="{BB962C8B-B14F-4D97-AF65-F5344CB8AC3E}">
        <p14:creationId xmlns:p14="http://schemas.microsoft.com/office/powerpoint/2010/main" val="32032267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7DD08D19-2534-477E-88DC-FD2FB4FAE550}" type="slidenum">
              <a:rPr lang="en-US" altLang="en-US"/>
              <a:pPr>
                <a:defRPr/>
              </a:pPr>
              <a:t>‹#›</a:t>
            </a:fld>
            <a:endParaRPr lang="en-US" altLang="en-US" dirty="0"/>
          </a:p>
        </p:txBody>
      </p:sp>
    </p:spTree>
    <p:extLst>
      <p:ext uri="{BB962C8B-B14F-4D97-AF65-F5344CB8AC3E}">
        <p14:creationId xmlns:p14="http://schemas.microsoft.com/office/powerpoint/2010/main" val="693692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1F5F439-14E3-44B7-B016-1D5FA396164B}" type="slidenum">
              <a:rPr lang="en-US" altLang="en-US"/>
              <a:pPr>
                <a:defRPr/>
              </a:pPr>
              <a:t>‹#›</a:t>
            </a:fld>
            <a:endParaRPr lang="en-US" altLang="en-US" dirty="0"/>
          </a:p>
        </p:txBody>
      </p:sp>
    </p:spTree>
    <p:extLst>
      <p:ext uri="{BB962C8B-B14F-4D97-AF65-F5344CB8AC3E}">
        <p14:creationId xmlns:p14="http://schemas.microsoft.com/office/powerpoint/2010/main" val="35219872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BECC9985-1AE0-43F2-8C27-39E085D6EB76}" type="slidenum">
              <a:rPr lang="en-US" altLang="en-US"/>
              <a:pPr>
                <a:defRPr/>
              </a:pPr>
              <a:t>‹#›</a:t>
            </a:fld>
            <a:endParaRPr lang="en-US" altLang="en-US" dirty="0"/>
          </a:p>
        </p:txBody>
      </p:sp>
    </p:spTree>
    <p:extLst>
      <p:ext uri="{BB962C8B-B14F-4D97-AF65-F5344CB8AC3E}">
        <p14:creationId xmlns:p14="http://schemas.microsoft.com/office/powerpoint/2010/main" val="204929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264410CA-55B0-40FE-BEFE-CD979DB58FD1}" type="slidenum">
              <a:rPr lang="en-US" altLang="en-US"/>
              <a:pPr>
                <a:defRPr/>
              </a:pPr>
              <a:t>‹#›</a:t>
            </a:fld>
            <a:endParaRPr lang="en-US" altLang="en-US" dirty="0"/>
          </a:p>
        </p:txBody>
      </p:sp>
    </p:spTree>
    <p:extLst>
      <p:ext uri="{BB962C8B-B14F-4D97-AF65-F5344CB8AC3E}">
        <p14:creationId xmlns:p14="http://schemas.microsoft.com/office/powerpoint/2010/main" val="8208189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6E17C149-9794-4721-A3AD-5FEA020F177F}" type="slidenum">
              <a:rPr lang="en-US" altLang="en-US"/>
              <a:pPr>
                <a:defRPr/>
              </a:pPr>
              <a:t>‹#›</a:t>
            </a:fld>
            <a:endParaRPr lang="en-US" altLang="en-US" dirty="0"/>
          </a:p>
        </p:txBody>
      </p:sp>
    </p:spTree>
    <p:extLst>
      <p:ext uri="{BB962C8B-B14F-4D97-AF65-F5344CB8AC3E}">
        <p14:creationId xmlns:p14="http://schemas.microsoft.com/office/powerpoint/2010/main" val="239962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3CC8FB0-76C8-491E-8001-84820E6C18B9}" type="slidenum">
              <a:rPr lang="en-US" altLang="en-US"/>
              <a:pPr>
                <a:defRPr/>
              </a:pPr>
              <a:t>‹#›</a:t>
            </a:fld>
            <a:endParaRPr lang="en-US" altLang="en-US" dirty="0"/>
          </a:p>
        </p:txBody>
      </p:sp>
    </p:spTree>
    <p:extLst>
      <p:ext uri="{BB962C8B-B14F-4D97-AF65-F5344CB8AC3E}">
        <p14:creationId xmlns:p14="http://schemas.microsoft.com/office/powerpoint/2010/main" val="194167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680A79F-5980-45DB-B452-5068BC96104D}" type="slidenum">
              <a:rPr lang="en-US" altLang="en-US"/>
              <a:pPr>
                <a:defRPr/>
              </a:pPr>
              <a:t>‹#›</a:t>
            </a:fld>
            <a:endParaRPr lang="en-US" altLang="en-US" dirty="0"/>
          </a:p>
        </p:txBody>
      </p:sp>
    </p:spTree>
    <p:extLst>
      <p:ext uri="{BB962C8B-B14F-4D97-AF65-F5344CB8AC3E}">
        <p14:creationId xmlns:p14="http://schemas.microsoft.com/office/powerpoint/2010/main" val="647914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AB74334-71BC-4036-8BE8-7E53A8EEB87F}" type="slidenum">
              <a:rPr lang="en-US" altLang="en-US"/>
              <a:pPr>
                <a:defRPr/>
              </a:pPr>
              <a:t>‹#›</a:t>
            </a:fld>
            <a:endParaRPr lang="en-US" altLang="en-US" dirty="0"/>
          </a:p>
        </p:txBody>
      </p:sp>
    </p:spTree>
    <p:extLst>
      <p:ext uri="{BB962C8B-B14F-4D97-AF65-F5344CB8AC3E}">
        <p14:creationId xmlns:p14="http://schemas.microsoft.com/office/powerpoint/2010/main" val="4067967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04801"/>
            <a:ext cx="2742486"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04801"/>
            <a:ext cx="802431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7C1A818-41F8-4EB1-B9C1-0051DD8D3F9C}" type="slidenum">
              <a:rPr lang="en-US" altLang="en-US"/>
              <a:pPr>
                <a:defRPr/>
              </a:pPr>
              <a:t>‹#›</a:t>
            </a:fld>
            <a:endParaRPr lang="en-US" altLang="en-US" dirty="0"/>
          </a:p>
        </p:txBody>
      </p:sp>
    </p:spTree>
    <p:extLst>
      <p:ext uri="{BB962C8B-B14F-4D97-AF65-F5344CB8AC3E}">
        <p14:creationId xmlns:p14="http://schemas.microsoft.com/office/powerpoint/2010/main" val="4292177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0354" y="304800"/>
            <a:ext cx="7008574" cy="1143000"/>
          </a:xfrm>
        </p:spPr>
        <p:txBody>
          <a:bodyPr/>
          <a:lstStyle/>
          <a:p>
            <a:r>
              <a:rPr lang="en-US"/>
              <a:t>Click to edit Master title style</a:t>
            </a:r>
          </a:p>
        </p:txBody>
      </p:sp>
      <p:sp>
        <p:nvSpPr>
          <p:cNvPr id="3" name="Chart Placeholder 2"/>
          <p:cNvSpPr>
            <a:spLocks noGrp="1"/>
          </p:cNvSpPr>
          <p:nvPr>
            <p:ph type="chart" idx="1"/>
          </p:nvPr>
        </p:nvSpPr>
        <p:spPr>
          <a:xfrm>
            <a:off x="609441" y="1600201"/>
            <a:ext cx="10969943"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7D3CCA2-E67F-49CE-893B-58B4E9B3DDAD}" type="slidenum">
              <a:rPr lang="en-US" altLang="en-US"/>
              <a:pPr>
                <a:defRPr/>
              </a:pPr>
              <a:t>‹#›</a:t>
            </a:fld>
            <a:endParaRPr lang="en-US" altLang="en-US" dirty="0"/>
          </a:p>
        </p:txBody>
      </p:sp>
    </p:spTree>
    <p:extLst>
      <p:ext uri="{BB962C8B-B14F-4D97-AF65-F5344CB8AC3E}">
        <p14:creationId xmlns:p14="http://schemas.microsoft.com/office/powerpoint/2010/main" val="1912407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E68792D1-0702-4439-949D-DE7270B3ACEA}" type="slidenum">
              <a:rPr lang="en-US" altLang="en-US"/>
              <a:pPr>
                <a:defRPr/>
              </a:pPr>
              <a:t>‹#›</a:t>
            </a:fld>
            <a:endParaRPr lang="en-US" altLang="en-US" dirty="0"/>
          </a:p>
        </p:txBody>
      </p:sp>
    </p:spTree>
    <p:extLst>
      <p:ext uri="{BB962C8B-B14F-4D97-AF65-F5344CB8AC3E}">
        <p14:creationId xmlns:p14="http://schemas.microsoft.com/office/powerpoint/2010/main" val="3477642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41F1A51-68E6-48F8-BFCA-5C5C28BB74C8}" type="slidenum">
              <a:rPr lang="en-US" altLang="en-US"/>
              <a:pPr>
                <a:defRPr/>
              </a:pPr>
              <a:t>‹#›</a:t>
            </a:fld>
            <a:endParaRPr lang="en-US" altLang="en-US" dirty="0"/>
          </a:p>
        </p:txBody>
      </p:sp>
    </p:spTree>
    <p:extLst>
      <p:ext uri="{BB962C8B-B14F-4D97-AF65-F5344CB8AC3E}">
        <p14:creationId xmlns:p14="http://schemas.microsoft.com/office/powerpoint/2010/main" val="328695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FB655A9-5437-46F7-BE10-B733BBE993DD}" type="slidenum">
              <a:rPr lang="en-US" altLang="en-US"/>
              <a:pPr>
                <a:defRPr/>
              </a:pPr>
              <a:t>‹#›</a:t>
            </a:fld>
            <a:endParaRPr lang="en-US" altLang="en-US" dirty="0"/>
          </a:p>
        </p:txBody>
      </p:sp>
    </p:spTree>
    <p:extLst>
      <p:ext uri="{BB962C8B-B14F-4D97-AF65-F5344CB8AC3E}">
        <p14:creationId xmlns:p14="http://schemas.microsoft.com/office/powerpoint/2010/main" val="29254818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73A7EAF-A988-4BC9-BBA0-994513A9C5CD}" type="slidenum">
              <a:rPr lang="en-US" altLang="en-US"/>
              <a:pPr>
                <a:defRPr/>
              </a:pPr>
              <a:t>‹#›</a:t>
            </a:fld>
            <a:endParaRPr lang="en-US" altLang="en-US" dirty="0"/>
          </a:p>
        </p:txBody>
      </p:sp>
    </p:spTree>
    <p:extLst>
      <p:ext uri="{BB962C8B-B14F-4D97-AF65-F5344CB8AC3E}">
        <p14:creationId xmlns:p14="http://schemas.microsoft.com/office/powerpoint/2010/main" val="315476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image" Target="../media/image7.jpe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11.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7.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7.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8.png"/><Relationship Id="rId2" Type="http://schemas.openxmlformats.org/officeDocument/2006/relationships/slideLayout" Target="../slideLayouts/slideLayout60.xml"/><Relationship Id="rId16" Type="http://schemas.openxmlformats.org/officeDocument/2006/relationships/image" Target="../media/image7.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6.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8.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7.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7.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1.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8.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7.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668" y="56524"/>
            <a:ext cx="10969943"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3" y="6492489"/>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558030423"/>
      </p:ext>
    </p:extLst>
  </p:cSld>
  <p:clrMap bg1="lt1" tx1="dk1" bg2="lt2" tx2="dk2" accent1="accent1" accent2="accent2" accent3="accent3" accent4="accent4" accent5="accent5" accent6="accent6" hlink="hlink" folHlink="folHlink"/>
  <p:sldLayoutIdLst>
    <p:sldLayoutId id="2147502115" r:id="rId1"/>
    <p:sldLayoutId id="2147502116" r:id="rId2"/>
    <p:sldLayoutId id="2147502117" r:id="rId3"/>
    <p:sldLayoutId id="2147502118" r:id="rId4"/>
    <p:sldLayoutId id="2147502119" r:id="rId5"/>
    <p:sldLayoutId id="2147502120" r:id="rId6"/>
    <p:sldLayoutId id="2147502121" r:id="rId7"/>
    <p:sldLayoutId id="2147502122" r:id="rId8"/>
    <p:sldLayoutId id="2147502123" r:id="rId9"/>
    <p:sldLayoutId id="2147502124" r:id="rId10"/>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6297560" y="0"/>
            <a:ext cx="5891265"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7"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101574" y="152401"/>
            <a:ext cx="284405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3351927"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9"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0434566" y="203200"/>
            <a:ext cx="14558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Grp="1" noChangeArrowheads="1"/>
          </p:cNvSpPr>
          <p:nvPr>
            <p:ph type="title"/>
          </p:nvPr>
        </p:nvSpPr>
        <p:spPr bwMode="auto">
          <a:xfrm>
            <a:off x="3250354" y="3048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2"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2"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3"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D050094-566A-4114-A9B7-1A8E8F694D64}" type="slidenum">
              <a:rPr lang="en-US" altLang="en-US"/>
              <a:pPr>
                <a:defRPr/>
              </a:pPr>
              <a:t>‹#›</a:t>
            </a:fld>
            <a:endParaRPr lang="en-US" altLang="en-US" dirty="0"/>
          </a:p>
        </p:txBody>
      </p:sp>
      <p:sp>
        <p:nvSpPr>
          <p:cNvPr id="2060"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102" r:id="rId1"/>
    <p:sldLayoutId id="2147502103" r:id="rId2"/>
    <p:sldLayoutId id="2147502104" r:id="rId3"/>
    <p:sldLayoutId id="2147502105" r:id="rId4"/>
    <p:sldLayoutId id="2147502106" r:id="rId5"/>
    <p:sldLayoutId id="2147502107" r:id="rId6"/>
    <p:sldLayoutId id="2147502108" r:id="rId7"/>
    <p:sldLayoutId id="2147502109" r:id="rId8"/>
    <p:sldLayoutId id="2147502110" r:id="rId9"/>
    <p:sldLayoutId id="2147502111" r:id="rId10"/>
    <p:sldLayoutId id="2147502112" r:id="rId11"/>
    <p:sldLayoutId id="214750211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52"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CDBEDD5A-1960-4D94-9C78-93A9D1B665C7}"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61"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1" r:id="rId1"/>
    <p:sldLayoutId id="2147501992" r:id="rId2"/>
    <p:sldLayoutId id="2147501993" r:id="rId3"/>
    <p:sldLayoutId id="2147501994" r:id="rId4"/>
    <p:sldLayoutId id="2147501995" r:id="rId5"/>
    <p:sldLayoutId id="2147501996" r:id="rId6"/>
    <p:sldLayoutId id="2147501997" r:id="rId7"/>
    <p:sldLayoutId id="2147501998" r:id="rId8"/>
    <p:sldLayoutId id="2147501999" r:id="rId9"/>
    <p:sldLayoutId id="2147502000" r:id="rId10"/>
    <p:sldLayoutId id="2147502001" r:id="rId11"/>
    <p:sldLayoutId id="2147502002"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7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FDFDF22-58E4-4E47-85B9-2F5AA3690844}"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8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2" r:id="rId1"/>
    <p:sldLayoutId id="2147502003" r:id="rId2"/>
    <p:sldLayoutId id="2147502004" r:id="rId3"/>
    <p:sldLayoutId id="2147502005" r:id="rId4"/>
    <p:sldLayoutId id="2147502006" r:id="rId5"/>
    <p:sldLayoutId id="2147502007" r:id="rId6"/>
    <p:sldLayoutId id="2147502008" r:id="rId7"/>
    <p:sldLayoutId id="2147502009" r:id="rId8"/>
    <p:sldLayoutId id="2147502010" r:id="rId9"/>
    <p:sldLayoutId id="2147502011" r:id="rId10"/>
    <p:sldLayoutId id="2147502012" r:id="rId11"/>
    <p:sldLayoutId id="214750201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0"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3"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7EF3FA4C-1B04-423A-B173-75684B9CD58B}"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9"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3" r:id="rId1"/>
    <p:sldLayoutId id="2147502014" r:id="rId2"/>
    <p:sldLayoutId id="2147502015" r:id="rId3"/>
    <p:sldLayoutId id="2147502016" r:id="rId4"/>
    <p:sldLayoutId id="2147502017" r:id="rId5"/>
    <p:sldLayoutId id="2147502018" r:id="rId6"/>
    <p:sldLayoutId id="2147502019" r:id="rId7"/>
    <p:sldLayoutId id="2147502020" r:id="rId8"/>
    <p:sldLayoutId id="2147502021" r:id="rId9"/>
    <p:sldLayoutId id="2147502022" r:id="rId10"/>
    <p:sldLayoutId id="2147502023" r:id="rId11"/>
    <p:sldLayoutId id="2147502024"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6297560" y="0"/>
            <a:ext cx="5891265"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3"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101574" y="152401"/>
            <a:ext cx="284405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3351927"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5"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0434566" y="203200"/>
            <a:ext cx="14558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2"/>
          <p:cNvSpPr>
            <a:spLocks noGrp="1" noChangeArrowheads="1"/>
          </p:cNvSpPr>
          <p:nvPr>
            <p:ph type="title"/>
          </p:nvPr>
        </p:nvSpPr>
        <p:spPr bwMode="auto">
          <a:xfrm>
            <a:off x="3250354" y="3048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8"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70"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94E9AC45-FFC9-4915-8C13-5AA59ED8A289}" type="slidenum">
              <a:rPr lang="en-US" altLang="en-US"/>
              <a:pPr>
                <a:defRPr/>
              </a:pPr>
              <a:t>‹#›</a:t>
            </a:fld>
            <a:endParaRPr lang="en-US" altLang="en-US" dirty="0"/>
          </a:p>
        </p:txBody>
      </p:sp>
      <p:sp>
        <p:nvSpPr>
          <p:cNvPr id="2060"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74" r:id="rId1"/>
    <p:sldLayoutId id="2147502075" r:id="rId2"/>
    <p:sldLayoutId id="2147502076" r:id="rId3"/>
    <p:sldLayoutId id="2147502077" r:id="rId4"/>
    <p:sldLayoutId id="2147502078" r:id="rId5"/>
    <p:sldLayoutId id="2147502079" r:id="rId6"/>
    <p:sldLayoutId id="2147502080" r:id="rId7"/>
    <p:sldLayoutId id="2147502081" r:id="rId8"/>
    <p:sldLayoutId id="2147502082" r:id="rId9"/>
    <p:sldLayoutId id="2147502083" r:id="rId10"/>
    <p:sldLayoutId id="2147502084" r:id="rId11"/>
    <p:sldLayoutId id="2147502085"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4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48" name="Picture 3" descr="BSAS_Logo_tag_color"/>
          <p:cNvPicPr>
            <a:picLocks noChangeAspect="1" noChangeArrowheads="1"/>
          </p:cNvPicPr>
          <p:nvPr/>
        </p:nvPicPr>
        <p:blipFill>
          <a:blip r:embed="rId15"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bwMode="auto">
          <a:xfrm>
            <a:off x="2031471" y="2286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1" name="Rectangle 8"/>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6A6E1262-5A0E-42D7-AF31-C080F2F72CF3}" type="slidenum">
              <a:rPr lang="en-US" altLang="en-US"/>
              <a:pPr>
                <a:defRPr/>
              </a:pPr>
              <a:t>‹#›</a:t>
            </a:fld>
            <a:endParaRPr lang="en-US" altLang="en-US" dirty="0"/>
          </a:p>
        </p:txBody>
      </p:sp>
      <p:sp>
        <p:nvSpPr>
          <p:cNvPr id="2"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5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57" name="Picture 14" descr="DPH Logo - Blu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6" r:id="rId1"/>
    <p:sldLayoutId id="2147502025" r:id="rId2"/>
    <p:sldLayoutId id="2147502026" r:id="rId3"/>
    <p:sldLayoutId id="2147502027" r:id="rId4"/>
    <p:sldLayoutId id="2147502028" r:id="rId5"/>
    <p:sldLayoutId id="2147502029" r:id="rId6"/>
    <p:sldLayoutId id="2147502030" r:id="rId7"/>
    <p:sldLayoutId id="2147502031" r:id="rId8"/>
    <p:sldLayoutId id="2147502032" r:id="rId9"/>
    <p:sldLayoutId id="2147502033" r:id="rId10"/>
    <p:sldLayoutId id="2147502034" r:id="rId11"/>
    <p:sldLayoutId id="2147502035" r:id="rId12"/>
    <p:sldLayoutId id="2147502036" r:id="rId13"/>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19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9"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494D3FE-2F11-4550-996E-2407ABDF7BBB}"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20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8" r:id="rId1"/>
    <p:sldLayoutId id="2147502048" r:id="rId2"/>
    <p:sldLayoutId id="2147502049" r:id="rId3"/>
    <p:sldLayoutId id="2147502050" r:id="rId4"/>
    <p:sldLayoutId id="2147502051" r:id="rId5"/>
    <p:sldLayoutId id="2147502052" r:id="rId6"/>
    <p:sldLayoutId id="2147502053" r:id="rId7"/>
    <p:sldLayoutId id="2147502054" r:id="rId8"/>
    <p:sldLayoutId id="2147502055" r:id="rId9"/>
    <p:sldLayoutId id="2147502056" r:id="rId10"/>
    <p:sldLayoutId id="2147502057" r:id="rId11"/>
    <p:sldLayoutId id="2147502058"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6297560" y="0"/>
            <a:ext cx="5891265"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19"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101574" y="152401"/>
            <a:ext cx="284405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3351927"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21"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0434566" y="203200"/>
            <a:ext cx="14558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
          <p:cNvSpPr>
            <a:spLocks noGrp="1" noChangeArrowheads="1"/>
          </p:cNvSpPr>
          <p:nvPr>
            <p:ph type="title"/>
          </p:nvPr>
        </p:nvSpPr>
        <p:spPr bwMode="auto">
          <a:xfrm>
            <a:off x="3250354" y="3048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6"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70"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DC884566-90CE-42D4-AEF0-D21581535A78}" type="slidenum">
              <a:rPr lang="en-US" altLang="en-US"/>
              <a:pPr>
                <a:defRPr/>
              </a:pPr>
              <a:t>‹#›</a:t>
            </a:fld>
            <a:endParaRPr lang="en-US" altLang="en-US" dirty="0"/>
          </a:p>
        </p:txBody>
      </p:sp>
      <p:sp>
        <p:nvSpPr>
          <p:cNvPr id="2060"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89" r:id="rId1"/>
    <p:sldLayoutId id="2147502090" r:id="rId2"/>
    <p:sldLayoutId id="2147502091" r:id="rId3"/>
    <p:sldLayoutId id="2147502092" r:id="rId4"/>
    <p:sldLayoutId id="2147502093" r:id="rId5"/>
    <p:sldLayoutId id="2147502094" r:id="rId6"/>
    <p:sldLayoutId id="2147502095" r:id="rId7"/>
    <p:sldLayoutId id="2147502096" r:id="rId8"/>
    <p:sldLayoutId id="2147502097" r:id="rId9"/>
    <p:sldLayoutId id="2147502098" r:id="rId10"/>
    <p:sldLayoutId id="2147502099" r:id="rId11"/>
    <p:sldLayoutId id="2147502100"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44"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7"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A3AC2956-D01B-426E-9886-70EABB27AAC3}"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53"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101" r:id="rId1"/>
    <p:sldLayoutId id="2147502059" r:id="rId2"/>
    <p:sldLayoutId id="2147502060" r:id="rId3"/>
    <p:sldLayoutId id="2147502061" r:id="rId4"/>
    <p:sldLayoutId id="2147502062" r:id="rId5"/>
    <p:sldLayoutId id="2147502063" r:id="rId6"/>
    <p:sldLayoutId id="2147502064" r:id="rId7"/>
    <p:sldLayoutId id="2147502065" r:id="rId8"/>
    <p:sldLayoutId id="2147502066" r:id="rId9"/>
    <p:sldLayoutId id="2147502067" r:id="rId10"/>
    <p:sldLayoutId id="2147502068" r:id="rId11"/>
    <p:sldLayoutId id="2147502069"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2305" y="2121500"/>
            <a:ext cx="8823713" cy="1470025"/>
          </a:xfrm>
        </p:spPr>
        <p:txBody>
          <a:bodyPr>
            <a:noAutofit/>
          </a:bodyPr>
          <a:lstStyle/>
          <a:p>
            <a:r>
              <a:rPr lang="en-US" sz="3600" dirty="0">
                <a:solidFill>
                  <a:schemeClr val="bg1"/>
                </a:solidFill>
              </a:rPr>
              <a:t>Quality in Nursing Facilities in Massachusetts</a:t>
            </a:r>
            <a:endParaRPr lang="en-US" sz="3600" kern="0" dirty="0">
              <a:solidFill>
                <a:schemeClr val="bg1"/>
              </a:solidFill>
            </a:endParaRPr>
          </a:p>
        </p:txBody>
      </p:sp>
      <p:sp>
        <p:nvSpPr>
          <p:cNvPr id="4" name="TextBox 3"/>
          <p:cNvSpPr txBox="1"/>
          <p:nvPr/>
        </p:nvSpPr>
        <p:spPr>
          <a:xfrm>
            <a:off x="584045" y="4784208"/>
            <a:ext cx="6289415" cy="1200329"/>
          </a:xfrm>
          <a:prstGeom prst="rect">
            <a:avLst/>
          </a:prstGeom>
          <a:noFill/>
        </p:spPr>
        <p:txBody>
          <a:bodyPr wrap="square" rtlCol="0">
            <a:spAutoFit/>
          </a:bodyPr>
          <a:lstStyle/>
          <a:p>
            <a:r>
              <a:rPr lang="en-US" sz="2400" dirty="0">
                <a:solidFill>
                  <a:schemeClr val="bg1"/>
                </a:solidFill>
                <a:latin typeface="+mj-lt"/>
              </a:rPr>
              <a:t>December 20, 2019</a:t>
            </a:r>
          </a:p>
          <a:p>
            <a:r>
              <a:rPr lang="en-US" sz="2400" dirty="0">
                <a:solidFill>
                  <a:schemeClr val="bg1"/>
                </a:solidFill>
                <a:latin typeface="+mj-lt"/>
              </a:rPr>
              <a:t>Nursing Facility Task Force Meeting</a:t>
            </a:r>
          </a:p>
          <a:p>
            <a:r>
              <a:rPr lang="en-US" sz="2400" dirty="0">
                <a:solidFill>
                  <a:schemeClr val="bg1"/>
                </a:solidFill>
                <a:latin typeface="+mj-lt"/>
              </a:rPr>
              <a:t>Bureau of Health Care Safety and Quality</a:t>
            </a:r>
          </a:p>
        </p:txBody>
      </p:sp>
    </p:spTree>
    <p:extLst>
      <p:ext uri="{BB962C8B-B14F-4D97-AF65-F5344CB8AC3E}">
        <p14:creationId xmlns:p14="http://schemas.microsoft.com/office/powerpoint/2010/main" val="298120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solidFill>
                  <a:schemeClr val="bg1"/>
                </a:solidFill>
              </a:rPr>
              <a:t>NHSPT: All Facility Score Distribution</a:t>
            </a:r>
            <a:endParaRPr lang="en-US" sz="6000" dirty="0">
              <a:solidFill>
                <a:schemeClr val="bg1"/>
              </a:solidFill>
            </a:endParaRP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10</a:t>
            </a:fld>
            <a:endParaRPr lang="en-US" dirty="0">
              <a:solidFill>
                <a:srgbClr val="464646">
                  <a:lumMod val="40000"/>
                  <a:lumOff val="60000"/>
                </a:srgbClr>
              </a:solidFill>
              <a:latin typeface="+mn-lt"/>
              <a:cs typeface="Arial" panose="020B0604020202020204" pitchFamily="34" charset="0"/>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graphicFrame>
        <p:nvGraphicFramePr>
          <p:cNvPr id="10" name="Chart 9">
            <a:extLst>
              <a:ext uri="{FF2B5EF4-FFF2-40B4-BE49-F238E27FC236}">
                <a16:creationId xmlns:a16="http://schemas.microsoft.com/office/drawing/2014/main" xmlns="" id="{D2271EB6-874E-45B6-8C2B-2452381EC5B9}"/>
              </a:ext>
            </a:extLst>
          </p:cNvPr>
          <p:cNvGraphicFramePr>
            <a:graphicFrameLocks/>
          </p:cNvGraphicFramePr>
          <p:nvPr>
            <p:extLst/>
          </p:nvPr>
        </p:nvGraphicFramePr>
        <p:xfrm>
          <a:off x="592667" y="1338470"/>
          <a:ext cx="11241523" cy="4956313"/>
        </p:xfrm>
        <a:graphic>
          <a:graphicData uri="http://schemas.openxmlformats.org/drawingml/2006/chart">
            <c:chart xmlns:c="http://schemas.openxmlformats.org/drawingml/2006/chart" xmlns:r="http://schemas.openxmlformats.org/officeDocument/2006/relationships" r:id="rId3"/>
          </a:graphicData>
        </a:graphic>
      </p:graphicFrame>
      <p:sp>
        <p:nvSpPr>
          <p:cNvPr id="2" name="Right Brace 1"/>
          <p:cNvSpPr/>
          <p:nvPr/>
        </p:nvSpPr>
        <p:spPr>
          <a:xfrm rot="16200000">
            <a:off x="5307496" y="682486"/>
            <a:ext cx="443948" cy="6129132"/>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808760" y="2958037"/>
            <a:ext cx="1441420" cy="369332"/>
          </a:xfrm>
          <a:prstGeom prst="rect">
            <a:avLst/>
          </a:prstGeom>
          <a:noFill/>
        </p:spPr>
        <p:txBody>
          <a:bodyPr wrap="none" rtlCol="0">
            <a:spAutoFit/>
          </a:bodyPr>
          <a:lstStyle/>
          <a:p>
            <a:r>
              <a:rPr lang="en-US" dirty="0">
                <a:solidFill>
                  <a:srgbClr val="FF0000"/>
                </a:solidFill>
              </a:rPr>
              <a:t>Lowest 10%</a:t>
            </a:r>
          </a:p>
        </p:txBody>
      </p:sp>
    </p:spTree>
    <p:extLst>
      <p:ext uri="{BB962C8B-B14F-4D97-AF65-F5344CB8AC3E}">
        <p14:creationId xmlns:p14="http://schemas.microsoft.com/office/powerpoint/2010/main" val="145138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ABEF2-7ACE-4B51-A5B1-86F40DDEF2E1}"/>
              </a:ext>
            </a:extLst>
          </p:cNvPr>
          <p:cNvSpPr>
            <a:spLocks noGrp="1"/>
          </p:cNvSpPr>
          <p:nvPr>
            <p:ph type="title"/>
          </p:nvPr>
        </p:nvSpPr>
        <p:spPr/>
        <p:txBody>
          <a:bodyPr>
            <a:normAutofit/>
          </a:bodyPr>
          <a:lstStyle/>
          <a:p>
            <a:r>
              <a:rPr lang="en-US" sz="4000" dirty="0">
                <a:solidFill>
                  <a:schemeClr val="bg1"/>
                </a:solidFill>
              </a:rPr>
              <a:t>Department Efforts to Address Quality</a:t>
            </a:r>
          </a:p>
        </p:txBody>
      </p:sp>
      <p:sp>
        <p:nvSpPr>
          <p:cNvPr id="3" name="Content Placeholder 2">
            <a:extLst>
              <a:ext uri="{FF2B5EF4-FFF2-40B4-BE49-F238E27FC236}">
                <a16:creationId xmlns:a16="http://schemas.microsoft.com/office/drawing/2014/main" xmlns="" id="{15B99A6A-F658-4E6F-9B42-B72EBC3E18EC}"/>
              </a:ext>
            </a:extLst>
          </p:cNvPr>
          <p:cNvSpPr>
            <a:spLocks noGrp="1"/>
          </p:cNvSpPr>
          <p:nvPr>
            <p:ph idx="1"/>
          </p:nvPr>
        </p:nvSpPr>
        <p:spPr>
          <a:xfrm>
            <a:off x="106492" y="941010"/>
            <a:ext cx="8570148" cy="5603732"/>
          </a:xfrm>
        </p:spPr>
        <p:txBody>
          <a:bodyPr>
            <a:normAutofit fontScale="25000" lnSpcReduction="20000"/>
          </a:bodyPr>
          <a:lstStyle/>
          <a:p>
            <a:pPr>
              <a:lnSpc>
                <a:spcPct val="120000"/>
              </a:lnSpc>
              <a:spcBef>
                <a:spcPts val="600"/>
              </a:spcBef>
              <a:spcAft>
                <a:spcPts val="600"/>
              </a:spcAft>
            </a:pPr>
            <a:r>
              <a:rPr lang="en-US" sz="6400" b="1" dirty="0"/>
              <a:t>Supportive Planning and Operations Team (SPOT): </a:t>
            </a:r>
            <a:r>
              <a:rPr lang="en-US" sz="6400" dirty="0"/>
              <a:t>SPOT Initiative’s objective was to facilitate quality assurance and performance infrastructure in nursing homes identified as needing assistance</a:t>
            </a:r>
          </a:p>
          <a:p>
            <a:pPr lvl="1">
              <a:lnSpc>
                <a:spcPct val="120000"/>
              </a:lnSpc>
              <a:spcBef>
                <a:spcPts val="0"/>
              </a:spcBef>
            </a:pPr>
            <a:r>
              <a:rPr lang="en-US" sz="5600" dirty="0"/>
              <a:t>SPOT was funded for the maximum of three years from federal civil monetary penalties (CMP) collected from nursing homes</a:t>
            </a:r>
          </a:p>
          <a:p>
            <a:pPr lvl="1">
              <a:lnSpc>
                <a:spcPct val="120000"/>
              </a:lnSpc>
              <a:spcBef>
                <a:spcPts val="0"/>
              </a:spcBef>
            </a:pPr>
            <a:r>
              <a:rPr lang="en-US" sz="5600" dirty="0"/>
              <a:t>60 nursing homes received individualized support, including participation in regional learning sessions, onsite technical assistance visits and telephone outreach and email support</a:t>
            </a:r>
          </a:p>
          <a:p>
            <a:pPr lvl="1">
              <a:lnSpc>
                <a:spcPct val="120000"/>
              </a:lnSpc>
              <a:spcBef>
                <a:spcPts val="0"/>
              </a:spcBef>
            </a:pPr>
            <a:r>
              <a:rPr lang="en-US" sz="5600" dirty="0"/>
              <a:t>Nursing homes identified and executed a quality assurance and performance improve project based upon their individual QI needs</a:t>
            </a:r>
            <a:r>
              <a:rPr lang="en-US" sz="6400" dirty="0"/>
              <a:t/>
            </a:r>
            <a:br>
              <a:rPr lang="en-US" sz="6400" dirty="0"/>
            </a:br>
            <a:r>
              <a:rPr lang="en-US" sz="3200" dirty="0"/>
              <a:t> </a:t>
            </a:r>
          </a:p>
          <a:p>
            <a:pPr>
              <a:lnSpc>
                <a:spcPct val="120000"/>
              </a:lnSpc>
              <a:spcBef>
                <a:spcPts val="600"/>
              </a:spcBef>
              <a:spcAft>
                <a:spcPts val="600"/>
              </a:spcAft>
            </a:pPr>
            <a:r>
              <a:rPr lang="en-US" sz="6400" b="1" dirty="0"/>
              <a:t>Long Term Care Quality Improvement Fund</a:t>
            </a:r>
            <a:r>
              <a:rPr lang="en-US" sz="6400" dirty="0"/>
              <a:t>: DPH will utilize funds to reimburse nursing and rest homes that achieve 90% health care personnel vaccination rate during the 2019-2020 influenza season for their relicensure fee</a:t>
            </a:r>
            <a:endParaRPr lang="en-US" sz="3200" dirty="0"/>
          </a:p>
          <a:p>
            <a:pPr>
              <a:lnSpc>
                <a:spcPct val="120000"/>
              </a:lnSpc>
              <a:spcBef>
                <a:spcPts val="600"/>
              </a:spcBef>
              <a:spcAft>
                <a:spcPts val="600"/>
              </a:spcAft>
            </a:pPr>
            <a:r>
              <a:rPr lang="en-US" sz="6400" b="1" dirty="0"/>
              <a:t>Infection Control Assessment and Response (ICAR) Program: </a:t>
            </a:r>
            <a:r>
              <a:rPr lang="en-US" sz="6400" dirty="0"/>
              <a:t>Build infection prevention and control capacity through individualized onsite assistance</a:t>
            </a:r>
          </a:p>
          <a:p>
            <a:pPr lvl="1">
              <a:lnSpc>
                <a:spcPct val="120000"/>
              </a:lnSpc>
              <a:spcBef>
                <a:spcPts val="0"/>
              </a:spcBef>
            </a:pPr>
            <a:r>
              <a:rPr lang="en-US" sz="5600" dirty="0"/>
              <a:t>DPH completed 123 ICAR site assessment visits in past three years</a:t>
            </a:r>
            <a:r>
              <a:rPr lang="en-US" sz="6400" dirty="0"/>
              <a:t/>
            </a:r>
            <a:br>
              <a:rPr lang="en-US" sz="6400" dirty="0"/>
            </a:br>
            <a:r>
              <a:rPr lang="en-US" sz="3600" dirty="0"/>
              <a:t>  </a:t>
            </a:r>
            <a:endParaRPr lang="en-US" sz="800" dirty="0"/>
          </a:p>
          <a:p>
            <a:pPr>
              <a:lnSpc>
                <a:spcPct val="120000"/>
              </a:lnSpc>
              <a:spcBef>
                <a:spcPts val="600"/>
              </a:spcBef>
              <a:spcAft>
                <a:spcPts val="600"/>
              </a:spcAft>
            </a:pPr>
            <a:r>
              <a:rPr lang="en-US" sz="6400" b="1" dirty="0"/>
              <a:t>Medication for Opioid Use Disorder (MOUD) in LTC Initiative: </a:t>
            </a:r>
          </a:p>
          <a:p>
            <a:pPr lvl="1">
              <a:lnSpc>
                <a:spcPct val="120000"/>
              </a:lnSpc>
              <a:spcBef>
                <a:spcPts val="0"/>
              </a:spcBef>
            </a:pPr>
            <a:r>
              <a:rPr lang="en-US" sz="5600" dirty="0"/>
              <a:t>DPH is partnering with 40 nursing and rest homes  and 10 opioid treatment providers across the Commonwealth to support care provided to residents receiving MOUD.</a:t>
            </a:r>
          </a:p>
          <a:p>
            <a:pPr lvl="1">
              <a:lnSpc>
                <a:spcPct val="120000"/>
              </a:lnSpc>
              <a:spcBef>
                <a:spcPts val="0"/>
              </a:spcBef>
            </a:pPr>
            <a:r>
              <a:rPr lang="en-US" sz="5600" dirty="0"/>
              <a:t>Facilities will participate learning collaboratives, receive training, and have access to a specialized toolkit featuring resources and strategies for caring for residents with a history of OUD  and about transitions of care</a:t>
            </a:r>
          </a:p>
          <a:p>
            <a:pPr>
              <a:spcBef>
                <a:spcPts val="760"/>
              </a:spcBef>
              <a:spcAft>
                <a:spcPts val="1200"/>
              </a:spcAft>
            </a:pPr>
            <a:endParaRPr lang="en-US" dirty="0"/>
          </a:p>
          <a:p>
            <a:endParaRPr lang="en-US" dirty="0"/>
          </a:p>
        </p:txBody>
      </p:sp>
      <p:sp>
        <p:nvSpPr>
          <p:cNvPr id="5" name="TextBox 4">
            <a:extLst>
              <a:ext uri="{FF2B5EF4-FFF2-40B4-BE49-F238E27FC236}">
                <a16:creationId xmlns:a16="http://schemas.microsoft.com/office/drawing/2014/main" xmlns="" id="{736DEE3C-9B00-4FBA-BDB8-612EE5F053B2}"/>
              </a:ext>
            </a:extLst>
          </p:cNvPr>
          <p:cNvSpPr txBox="1"/>
          <p:nvPr/>
        </p:nvSpPr>
        <p:spPr>
          <a:xfrm>
            <a:off x="8839201" y="1505266"/>
            <a:ext cx="3161122" cy="4062651"/>
          </a:xfrm>
          <a:prstGeom prst="rect">
            <a:avLst/>
          </a:prstGeom>
          <a:no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dirty="0">
              <a:latin typeface="+mn-lt"/>
            </a:endParaRPr>
          </a:p>
        </p:txBody>
      </p:sp>
      <p:sp>
        <p:nvSpPr>
          <p:cNvPr id="6" name="TextBox 5"/>
          <p:cNvSpPr txBox="1"/>
          <p:nvPr/>
        </p:nvSpPr>
        <p:spPr>
          <a:xfrm>
            <a:off x="8935845" y="1654686"/>
            <a:ext cx="2967834" cy="3831818"/>
          </a:xfrm>
          <a:prstGeom prst="rect">
            <a:avLst/>
          </a:prstGeom>
          <a:noFill/>
        </p:spPr>
        <p:txBody>
          <a:bodyPr wrap="square" rtlCol="0">
            <a:spAutoFit/>
          </a:bodyPr>
          <a:lstStyle/>
          <a:p>
            <a:pPr lvl="0" algn="ctr">
              <a:spcAft>
                <a:spcPts val="600"/>
              </a:spcAft>
              <a:tabLst>
                <a:tab pos="111125" algn="l"/>
              </a:tabLst>
            </a:pPr>
            <a:r>
              <a:rPr lang="en-US" sz="2000" b="1" dirty="0">
                <a:latin typeface="Calibri"/>
              </a:rPr>
              <a:t>Long Term Care</a:t>
            </a:r>
            <a:br>
              <a:rPr lang="en-US" sz="2000" b="1" dirty="0">
                <a:latin typeface="Calibri"/>
              </a:rPr>
            </a:br>
            <a:r>
              <a:rPr lang="en-US" sz="2000" b="1" dirty="0">
                <a:latin typeface="Calibri"/>
              </a:rPr>
              <a:t>QI Initiatives </a:t>
            </a:r>
          </a:p>
          <a:p>
            <a:pPr marL="342900" lvl="0" indent="-342900">
              <a:spcAft>
                <a:spcPts val="600"/>
              </a:spcAft>
              <a:tabLst>
                <a:tab pos="111125" algn="l"/>
              </a:tabLst>
            </a:pPr>
            <a:r>
              <a:rPr lang="en-US" b="1" dirty="0">
                <a:solidFill>
                  <a:srgbClr val="4F81BD"/>
                </a:solidFill>
                <a:latin typeface="Calibri"/>
              </a:rPr>
              <a:t>60  </a:t>
            </a:r>
            <a:r>
              <a:rPr lang="en-US" dirty="0">
                <a:solidFill>
                  <a:prstClr val="black"/>
                </a:solidFill>
                <a:latin typeface="Calibri"/>
              </a:rPr>
              <a:t>Nursing homes participate in SPOT</a:t>
            </a:r>
          </a:p>
          <a:p>
            <a:pPr marL="457200" lvl="0" indent="-457200">
              <a:spcAft>
                <a:spcPts val="600"/>
              </a:spcAft>
              <a:tabLst>
                <a:tab pos="517525" algn="l"/>
              </a:tabLst>
            </a:pPr>
            <a:r>
              <a:rPr lang="en-US" b="1" dirty="0">
                <a:solidFill>
                  <a:srgbClr val="4F81BD"/>
                </a:solidFill>
                <a:latin typeface="Calibri"/>
              </a:rPr>
              <a:t>123</a:t>
            </a:r>
            <a:r>
              <a:rPr lang="en-US" dirty="0">
                <a:solidFill>
                  <a:prstClr val="black"/>
                </a:solidFill>
                <a:latin typeface="Calibri"/>
              </a:rPr>
              <a:t>  ICAR assessments performed at nursing homes</a:t>
            </a:r>
          </a:p>
          <a:p>
            <a:pPr marL="342900" lvl="0" indent="-342900">
              <a:spcAft>
                <a:spcPts val="600"/>
              </a:spcAft>
              <a:tabLst>
                <a:tab pos="233363" algn="l"/>
              </a:tabLst>
            </a:pPr>
            <a:r>
              <a:rPr lang="en-US" b="1" dirty="0">
                <a:solidFill>
                  <a:srgbClr val="4F81BD"/>
                </a:solidFill>
                <a:latin typeface="Calibri"/>
              </a:rPr>
              <a:t>40  </a:t>
            </a:r>
            <a:r>
              <a:rPr lang="en-US" dirty="0">
                <a:latin typeface="Calibri"/>
              </a:rPr>
              <a:t>Nursing homes and rest homes that will be connected with OTPs to improve care to residents needing MOUD </a:t>
            </a:r>
            <a:endParaRPr lang="en-US" dirty="0">
              <a:solidFill>
                <a:prstClr val="black"/>
              </a:solidFill>
              <a:latin typeface="Calibri"/>
            </a:endParaRPr>
          </a:p>
        </p:txBody>
      </p:sp>
    </p:spTree>
    <p:extLst>
      <p:ext uri="{BB962C8B-B14F-4D97-AF65-F5344CB8AC3E}">
        <p14:creationId xmlns:p14="http://schemas.microsoft.com/office/powerpoint/2010/main" val="252398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6228859" y="2929212"/>
            <a:ext cx="5109699" cy="831905"/>
          </a:xfrm>
          <a:prstGeom prst="roundRect">
            <a:avLst/>
          </a:prstGeom>
          <a:ln>
            <a:solidFill>
              <a:srgbClr val="00206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212459" tIns="212459" rIns="212459" bIns="212459" numCol="1" spcCol="1270" anchor="ctr" anchorCtr="0">
            <a:noAutofit/>
          </a:bodyPr>
          <a:lstStyle/>
          <a:p>
            <a:pPr lvl="0" algn="ctr"/>
            <a:r>
              <a:rPr lang="en-US" b="1" dirty="0"/>
              <a:t>DPH completes a multi-faceted suitability review of the applicant within 90 days</a:t>
            </a:r>
          </a:p>
        </p:txBody>
      </p:sp>
      <p:sp>
        <p:nvSpPr>
          <p:cNvPr id="2" name="Title 1"/>
          <p:cNvSpPr>
            <a:spLocks noGrp="1"/>
          </p:cNvSpPr>
          <p:nvPr>
            <p:ph type="title"/>
          </p:nvPr>
        </p:nvSpPr>
        <p:spPr>
          <a:xfrm>
            <a:off x="592668" y="56524"/>
            <a:ext cx="11363384" cy="874654"/>
          </a:xfrm>
        </p:spPr>
        <p:txBody>
          <a:bodyPr>
            <a:noAutofit/>
          </a:bodyPr>
          <a:lstStyle/>
          <a:p>
            <a:r>
              <a:rPr lang="en-US" sz="4000" dirty="0">
                <a:solidFill>
                  <a:schemeClr val="bg1"/>
                </a:solidFill>
              </a:rPr>
              <a:t>State Licensure Transfer of Ownership Process</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nvSpPr>
        <p:spPr>
          <a:xfrm>
            <a:off x="8738212" y="6489970"/>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nvSpPr>
        <p:spPr>
          <a:xfrm>
            <a:off x="592822" y="6508011"/>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pSp>
        <p:nvGrpSpPr>
          <p:cNvPr id="22" name="Group 21"/>
          <p:cNvGrpSpPr/>
          <p:nvPr/>
        </p:nvGrpSpPr>
        <p:grpSpPr>
          <a:xfrm>
            <a:off x="412720" y="1048675"/>
            <a:ext cx="11371322" cy="1521998"/>
            <a:chOff x="263975" y="1484839"/>
            <a:chExt cx="11371322" cy="1521998"/>
          </a:xfrm>
          <a:effectLst>
            <a:outerShdw blurRad="50800" dist="38100" dir="2700000" algn="tl" rotWithShape="0">
              <a:prstClr val="black">
                <a:alpha val="40000"/>
              </a:prstClr>
            </a:outerShdw>
          </a:effectLst>
        </p:grpSpPr>
        <p:sp>
          <p:nvSpPr>
            <p:cNvPr id="24" name="Rounded Rectangle 23"/>
            <p:cNvSpPr/>
            <p:nvPr/>
          </p:nvSpPr>
          <p:spPr>
            <a:xfrm>
              <a:off x="271913" y="1484839"/>
              <a:ext cx="11363384" cy="795521"/>
            </a:xfrm>
            <a:prstGeom prst="roundRect">
              <a:avLst/>
            </a:prstGeom>
            <a:solidFill>
              <a:schemeClr val="bg1"/>
            </a:solidFill>
            <a:ln>
              <a:solidFill>
                <a:srgbClr val="035D3F"/>
              </a:solidFill>
            </a:ln>
          </p:spPr>
          <p:style>
            <a:lnRef idx="2">
              <a:schemeClr val="accent1"/>
            </a:lnRef>
            <a:fillRef idx="1">
              <a:schemeClr val="lt1"/>
            </a:fillRef>
            <a:effectRef idx="0">
              <a:schemeClr val="accent1"/>
            </a:effectRef>
            <a:fontRef idx="minor">
              <a:schemeClr val="dk1"/>
            </a:fontRef>
          </p:style>
          <p:txBody>
            <a:bodyPr spcFirstLastPara="0" vert="horz" wrap="square" lIns="212459" tIns="212459" rIns="212459" bIns="212459" numCol="1" spcCol="1270" anchor="ctr" anchorCtr="0">
              <a:noAutofit/>
            </a:bodyPr>
            <a:lstStyle/>
            <a:p>
              <a:pPr algn="ctr" defTabSz="1244600">
                <a:lnSpc>
                  <a:spcPct val="90000"/>
                </a:lnSpc>
                <a:spcAft>
                  <a:spcPct val="35000"/>
                </a:spcAft>
              </a:pPr>
              <a:r>
                <a:rPr lang="en-US" b="1" dirty="0"/>
                <a:t>At least 90 days before a proposed transfer of ownership, the a</a:t>
              </a:r>
              <a:r>
                <a:rPr lang="en-US" b="1" kern="1200" dirty="0"/>
                <a:t>pplicant</a:t>
              </a:r>
              <a:br>
                <a:rPr lang="en-US" b="1" kern="1200" dirty="0"/>
              </a:br>
              <a:r>
                <a:rPr lang="en-US" b="1" kern="1200" dirty="0"/>
                <a:t>submits Notice of Intent to Acquire (NOIA) to DPH</a:t>
              </a:r>
            </a:p>
          </p:txBody>
        </p:sp>
        <p:sp>
          <p:nvSpPr>
            <p:cNvPr id="25" name="Rounded Rectangle 24"/>
            <p:cNvSpPr/>
            <p:nvPr/>
          </p:nvSpPr>
          <p:spPr>
            <a:xfrm>
              <a:off x="263975" y="2443519"/>
              <a:ext cx="11363384" cy="563318"/>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spcFirstLastPara="0" vert="horz" wrap="square" lIns="212459" tIns="212459" rIns="212459" bIns="212459" numCol="1" spcCol="1270" anchor="ctr" anchorCtr="0">
              <a:noAutofit/>
            </a:bodyPr>
            <a:lstStyle/>
            <a:p>
              <a:pPr lvl="0" algn="ctr" defTabSz="1244600">
                <a:lnSpc>
                  <a:spcPct val="90000"/>
                </a:lnSpc>
                <a:spcBef>
                  <a:spcPct val="0"/>
                </a:spcBef>
                <a:spcAft>
                  <a:spcPct val="35000"/>
                </a:spcAft>
              </a:pPr>
              <a:r>
                <a:rPr lang="en-US" b="1" kern="1200" dirty="0"/>
                <a:t>DPH reviews documents submitted and determines the NOIA is complete</a:t>
              </a:r>
            </a:p>
          </p:txBody>
        </p:sp>
      </p:grpSp>
      <p:sp>
        <p:nvSpPr>
          <p:cNvPr id="33" name="Rounded Rectangle 32"/>
          <p:cNvSpPr/>
          <p:nvPr/>
        </p:nvSpPr>
        <p:spPr>
          <a:xfrm>
            <a:off x="404895" y="2929212"/>
            <a:ext cx="4999252" cy="1970592"/>
          </a:xfrm>
          <a:prstGeom prst="roundRect">
            <a:avLst/>
          </a:prstGeom>
          <a:solidFill>
            <a:schemeClr val="bg1"/>
          </a:solidFill>
          <a:ln>
            <a:solidFill>
              <a:srgbClr val="035D3F"/>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spcFirstLastPara="0" vert="horz" wrap="square" lIns="212459" tIns="212459" rIns="212459" bIns="212459" numCol="1" spcCol="1270" anchor="ctr" anchorCtr="0">
            <a:noAutofit/>
          </a:bodyPr>
          <a:lstStyle/>
          <a:p>
            <a:pPr lvl="0"/>
            <a:r>
              <a:rPr lang="en-US" b="1" dirty="0"/>
              <a:t>Within </a:t>
            </a:r>
            <a:r>
              <a:rPr lang="en-US" b="1" dirty="0">
                <a:solidFill>
                  <a:schemeClr val="tx1"/>
                </a:solidFill>
              </a:rPr>
              <a:t>7</a:t>
            </a:r>
            <a:r>
              <a:rPr lang="en-US" b="1" dirty="0"/>
              <a:t> days of NOIA being submitted: </a:t>
            </a:r>
            <a:endParaRPr lang="en-US" dirty="0"/>
          </a:p>
          <a:p>
            <a:pPr marL="285750" lvl="0" indent="-285750">
              <a:buFont typeface="Arial" panose="020B0604020202020204" pitchFamily="34" charset="0"/>
              <a:buChar char="•"/>
            </a:pPr>
            <a:r>
              <a:rPr lang="en-US" sz="1600" dirty="0">
                <a:solidFill>
                  <a:schemeClr val="tx1"/>
                </a:solidFill>
              </a:rPr>
              <a:t>Applicant must publish notice in the daily paper, post the notice on the facility’s website and, Submit copy of published notice to DPH</a:t>
            </a:r>
          </a:p>
          <a:p>
            <a:pPr marL="285750" lvl="0" indent="-285750">
              <a:buFont typeface="Arial" panose="020B0604020202020204" pitchFamily="34" charset="0"/>
              <a:buChar char="•"/>
            </a:pPr>
            <a:r>
              <a:rPr lang="en-US" sz="1600" dirty="0">
                <a:solidFill>
                  <a:schemeClr val="tx1"/>
                </a:solidFill>
              </a:rPr>
              <a:t>Current licensee must provide copy of  notice to residents, family &amp; other required parties and a signed statement that notice was provided.</a:t>
            </a:r>
          </a:p>
        </p:txBody>
      </p:sp>
      <p:sp>
        <p:nvSpPr>
          <p:cNvPr id="36" name="Rounded Rectangle 35"/>
          <p:cNvSpPr/>
          <p:nvPr/>
        </p:nvSpPr>
        <p:spPr>
          <a:xfrm>
            <a:off x="412720" y="5247754"/>
            <a:ext cx="4999252" cy="1127779"/>
          </a:xfrm>
          <a:prstGeom prst="roundRect">
            <a:avLst/>
          </a:prstGeom>
          <a:solidFill>
            <a:schemeClr val="bg1"/>
          </a:solidFill>
          <a:ln>
            <a:solidFill>
              <a:schemeClr val="accent4">
                <a:lumMod val="75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spcFirstLastPara="0" vert="horz" wrap="square" lIns="212459" tIns="212459" rIns="212459" bIns="212459" numCol="1" spcCol="1270" anchor="ctr" anchorCtr="0">
            <a:noAutofit/>
          </a:bodyPr>
          <a:lstStyle/>
          <a:p>
            <a:pPr lvl="0"/>
            <a:r>
              <a:rPr lang="en-US" b="1" dirty="0"/>
              <a:t>Within 14 days of notice being published:</a:t>
            </a:r>
          </a:p>
          <a:p>
            <a:pPr lvl="0"/>
            <a:r>
              <a:rPr lang="en-US" sz="1600" dirty="0"/>
              <a:t>A group of 10 adults can request a public hearing to be held no later than 45 days before the proposed date for the transfer of ownership.</a:t>
            </a:r>
          </a:p>
        </p:txBody>
      </p:sp>
      <p:sp>
        <p:nvSpPr>
          <p:cNvPr id="30" name="Right Arrow 29"/>
          <p:cNvSpPr/>
          <p:nvPr/>
        </p:nvSpPr>
        <p:spPr>
          <a:xfrm rot="5400000">
            <a:off x="2718349" y="4971730"/>
            <a:ext cx="363971" cy="268894"/>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980507" y="4042043"/>
            <a:ext cx="3085855" cy="1009290"/>
          </a:xfrm>
          <a:prstGeom prst="roundRect">
            <a:avLst/>
          </a:prstGeom>
          <a:ln>
            <a:solidFill>
              <a:srgbClr val="00206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212459" tIns="212459" rIns="212459" bIns="212459" numCol="1" spcCol="1270" anchor="ctr" anchorCtr="0">
            <a:noAutofit/>
          </a:bodyPr>
          <a:lstStyle/>
          <a:p>
            <a:pPr lvl="0" algn="ctr"/>
            <a:r>
              <a:rPr lang="en-US" sz="1400" dirty="0">
                <a:solidFill>
                  <a:schemeClr val="tx1"/>
                </a:solidFill>
              </a:rPr>
              <a:t>Applicant deemed suitable; applicant may submit application for an initial license and transfer may proceed</a:t>
            </a:r>
            <a:endParaRPr lang="en-US" sz="1400" strike="sngStrike" dirty="0">
              <a:solidFill>
                <a:schemeClr val="tx1"/>
              </a:solidFill>
            </a:endParaRPr>
          </a:p>
        </p:txBody>
      </p:sp>
      <p:sp>
        <p:nvSpPr>
          <p:cNvPr id="43" name="Rounded Rectangle 42"/>
          <p:cNvSpPr/>
          <p:nvPr/>
        </p:nvSpPr>
        <p:spPr>
          <a:xfrm>
            <a:off x="9342406" y="4042043"/>
            <a:ext cx="2613645" cy="1009290"/>
          </a:xfrm>
          <a:prstGeom prst="roundRect">
            <a:avLst/>
          </a:prstGeom>
          <a:ln>
            <a:solidFill>
              <a:srgbClr val="00206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212459" tIns="212459" rIns="212459" bIns="212459" numCol="1" spcCol="1270" anchor="ctr" anchorCtr="0">
            <a:noAutofit/>
          </a:bodyPr>
          <a:lstStyle/>
          <a:p>
            <a:pPr lvl="0" algn="ctr"/>
            <a:r>
              <a:rPr lang="en-US" dirty="0"/>
              <a:t>Applicant found to be not suitable</a:t>
            </a:r>
            <a:endParaRPr lang="en-US" strike="sngStrike" dirty="0">
              <a:solidFill>
                <a:srgbClr val="FF0000"/>
              </a:solidFill>
            </a:endParaRPr>
          </a:p>
        </p:txBody>
      </p:sp>
      <p:sp>
        <p:nvSpPr>
          <p:cNvPr id="35" name="Rounded Rectangle 34"/>
          <p:cNvSpPr/>
          <p:nvPr/>
        </p:nvSpPr>
        <p:spPr>
          <a:xfrm>
            <a:off x="5980507" y="5259293"/>
            <a:ext cx="3085855" cy="1159370"/>
          </a:xfrm>
          <a:prstGeom prst="roundRect">
            <a:avLst/>
          </a:prstGeom>
          <a:ln>
            <a:solidFill>
              <a:srgbClr val="035D3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212459" tIns="212459" rIns="212459" bIns="212459" numCol="1" spcCol="1270" anchor="ctr" anchorCtr="0">
            <a:noAutofit/>
          </a:bodyPr>
          <a:lstStyle/>
          <a:p>
            <a:pPr lvl="0" algn="ctr"/>
            <a:r>
              <a:rPr lang="en-US" sz="1700" dirty="0">
                <a:solidFill>
                  <a:schemeClr val="tx1"/>
                </a:solidFill>
              </a:rPr>
              <a:t>Applicant must file proof</a:t>
            </a:r>
            <a:br>
              <a:rPr lang="en-US" sz="1700" dirty="0">
                <a:solidFill>
                  <a:schemeClr val="tx1"/>
                </a:solidFill>
              </a:rPr>
            </a:br>
            <a:r>
              <a:rPr lang="en-US" sz="1700" dirty="0">
                <a:solidFill>
                  <a:schemeClr val="tx1"/>
                </a:solidFill>
              </a:rPr>
              <a:t>of transfer of ownership within two business</a:t>
            </a:r>
            <a:br>
              <a:rPr lang="en-US" sz="1700" dirty="0">
                <a:solidFill>
                  <a:schemeClr val="tx1"/>
                </a:solidFill>
              </a:rPr>
            </a:br>
            <a:r>
              <a:rPr lang="en-US" sz="1700" dirty="0">
                <a:solidFill>
                  <a:schemeClr val="tx1"/>
                </a:solidFill>
              </a:rPr>
              <a:t>days of transfer</a:t>
            </a:r>
            <a:endParaRPr lang="en-US" sz="1700" strike="sngStrike" dirty="0">
              <a:solidFill>
                <a:schemeClr val="tx1"/>
              </a:solidFill>
            </a:endParaRPr>
          </a:p>
        </p:txBody>
      </p:sp>
      <p:sp>
        <p:nvSpPr>
          <p:cNvPr id="37" name="Rounded Rectangle 36"/>
          <p:cNvSpPr/>
          <p:nvPr/>
        </p:nvSpPr>
        <p:spPr>
          <a:xfrm>
            <a:off x="9342408" y="5290884"/>
            <a:ext cx="2613643" cy="1127778"/>
          </a:xfrm>
          <a:prstGeom prst="roundRect">
            <a:avLst/>
          </a:prstGeom>
          <a:ln>
            <a:solidFill>
              <a:srgbClr val="035D3F"/>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212459" tIns="212459" rIns="212459" bIns="212459" numCol="1" spcCol="1270" anchor="ctr" anchorCtr="0">
            <a:noAutofit/>
          </a:bodyPr>
          <a:lstStyle/>
          <a:p>
            <a:pPr lvl="0" algn="ctr"/>
            <a:r>
              <a:rPr lang="en-US" sz="1700" dirty="0">
                <a:solidFill>
                  <a:schemeClr val="tx1"/>
                </a:solidFill>
              </a:rPr>
              <a:t>Applicant cannot establish or maintain any LTC facility in MA for 10 years</a:t>
            </a:r>
            <a:endParaRPr lang="en-US" sz="1700" strike="sngStrike" dirty="0">
              <a:solidFill>
                <a:schemeClr val="tx1"/>
              </a:solidFill>
            </a:endParaRPr>
          </a:p>
        </p:txBody>
      </p:sp>
      <p:sp>
        <p:nvSpPr>
          <p:cNvPr id="4" name="Bent-Up Arrow 3"/>
          <p:cNvSpPr/>
          <p:nvPr/>
        </p:nvSpPr>
        <p:spPr>
          <a:xfrm rot="10800000">
            <a:off x="2777897" y="2570673"/>
            <a:ext cx="3324451" cy="426556"/>
          </a:xfrm>
          <a:prstGeom prst="bentUp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5400000">
            <a:off x="5955461" y="1848700"/>
            <a:ext cx="277902" cy="268894"/>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ent-Up Arrow 38"/>
          <p:cNvSpPr/>
          <p:nvPr/>
        </p:nvSpPr>
        <p:spPr>
          <a:xfrm rot="10800000" flipH="1">
            <a:off x="6102350" y="2570672"/>
            <a:ext cx="2795385" cy="426556"/>
          </a:xfrm>
          <a:prstGeom prst="bentUp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Bent-Up Arrow 39"/>
          <p:cNvSpPr/>
          <p:nvPr/>
        </p:nvSpPr>
        <p:spPr>
          <a:xfrm rot="10800000">
            <a:off x="7162318" y="3761117"/>
            <a:ext cx="1735415" cy="424671"/>
          </a:xfrm>
          <a:prstGeom prst="bentUp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ent-Up Arrow 40"/>
          <p:cNvSpPr/>
          <p:nvPr/>
        </p:nvSpPr>
        <p:spPr>
          <a:xfrm rot="10800000" flipH="1">
            <a:off x="8897734" y="3761116"/>
            <a:ext cx="1945669" cy="424671"/>
          </a:xfrm>
          <a:prstGeom prst="bentUp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5400000">
            <a:off x="7205434" y="5055840"/>
            <a:ext cx="277902" cy="268894"/>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5400000">
            <a:off x="10570005" y="5084803"/>
            <a:ext cx="277902" cy="268894"/>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76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56524"/>
            <a:ext cx="11363384" cy="874654"/>
          </a:xfrm>
        </p:spPr>
        <p:txBody>
          <a:bodyPr>
            <a:noAutofit/>
          </a:bodyPr>
          <a:lstStyle/>
          <a:p>
            <a:r>
              <a:rPr lang="en-US" sz="4000" dirty="0">
                <a:solidFill>
                  <a:schemeClr val="bg1"/>
                </a:solidFill>
              </a:rPr>
              <a:t>Transfer of Ownership Process: Suitability Review</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nvSpPr>
        <p:spPr>
          <a:xfrm>
            <a:off x="8738212" y="6489970"/>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nvSpPr>
        <p:spPr>
          <a:xfrm>
            <a:off x="592822" y="6508011"/>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8" name="TextBox 7"/>
          <p:cNvSpPr txBox="1"/>
          <p:nvPr/>
        </p:nvSpPr>
        <p:spPr>
          <a:xfrm>
            <a:off x="562499" y="1031703"/>
            <a:ext cx="11324702" cy="4693593"/>
          </a:xfrm>
          <a:prstGeom prst="rect">
            <a:avLst/>
          </a:prstGeom>
          <a:noFill/>
        </p:spPr>
        <p:txBody>
          <a:bodyPr wrap="square" rtlCol="0">
            <a:spAutoFit/>
          </a:bodyPr>
          <a:lstStyle/>
          <a:p>
            <a:pPr lvl="0"/>
            <a:r>
              <a:rPr lang="en-US" sz="2400" b="1" dirty="0">
                <a:latin typeface="+mn-lt"/>
              </a:rPr>
              <a:t>DPH’s multi-faceted review of an applicant’s suitability to operate a nursing home in Massachusetts includes:</a:t>
            </a:r>
            <a:r>
              <a:rPr lang="en-US" sz="2800" b="1" dirty="0">
                <a:latin typeface="+mn-lt"/>
              </a:rPr>
              <a:t/>
            </a:r>
            <a:br>
              <a:rPr lang="en-US" sz="2800" b="1" dirty="0">
                <a:latin typeface="+mn-lt"/>
              </a:rPr>
            </a:br>
            <a:r>
              <a:rPr lang="en-US" sz="1200" b="1" dirty="0">
                <a:latin typeface="+mn-lt"/>
              </a:rPr>
              <a:t> </a:t>
            </a:r>
          </a:p>
          <a:p>
            <a:pPr marL="458788" lvl="1" indent="-285750">
              <a:buFont typeface="Arial" panose="020B0604020202020204" pitchFamily="34" charset="0"/>
              <a:buChar char="•"/>
            </a:pPr>
            <a:r>
              <a:rPr lang="en-US" dirty="0">
                <a:latin typeface="+mn-lt"/>
              </a:rPr>
              <a:t>Evaluation of the information provided in the NOIA related to:</a:t>
            </a:r>
          </a:p>
          <a:p>
            <a:pPr marL="976313" lvl="2" indent="-285750">
              <a:buFont typeface="Arial" panose="020B0604020202020204" pitchFamily="34" charset="0"/>
              <a:buChar char="•"/>
            </a:pPr>
            <a:r>
              <a:rPr lang="en-US" sz="1600" dirty="0">
                <a:latin typeface="+mn-lt"/>
              </a:rPr>
              <a:t>Applicant’s ownership structure</a:t>
            </a:r>
          </a:p>
          <a:p>
            <a:pPr marL="976313" lvl="2" indent="-285750">
              <a:buFont typeface="Arial" panose="020B0604020202020204" pitchFamily="34" charset="0"/>
              <a:buChar char="•"/>
            </a:pPr>
            <a:r>
              <a:rPr lang="en-US" sz="1600" dirty="0">
                <a:latin typeface="+mn-lt"/>
              </a:rPr>
              <a:t>Real property ownership (</a:t>
            </a:r>
            <a:r>
              <a:rPr lang="en-US" sz="1600" i="1" dirty="0">
                <a:latin typeface="+mn-lt"/>
              </a:rPr>
              <a:t>new in April 2016</a:t>
            </a:r>
            <a:r>
              <a:rPr lang="en-US" sz="1600" dirty="0">
                <a:latin typeface="+mn-lt"/>
              </a:rPr>
              <a:t>)</a:t>
            </a:r>
          </a:p>
          <a:p>
            <a:pPr marL="976313" lvl="2" indent="-285750">
              <a:buFont typeface="Arial" panose="020B0604020202020204" pitchFamily="34" charset="0"/>
              <a:buChar char="•"/>
            </a:pPr>
            <a:r>
              <a:rPr lang="en-US" sz="1600" dirty="0">
                <a:latin typeface="+mn-lt"/>
              </a:rPr>
              <a:t>Compliance history</a:t>
            </a:r>
          </a:p>
          <a:p>
            <a:pPr marL="976313" lvl="2" indent="-285750">
              <a:buFont typeface="Arial" panose="020B0604020202020204" pitchFamily="34" charset="0"/>
              <a:buChar char="•"/>
            </a:pPr>
            <a:r>
              <a:rPr lang="en-US" sz="1600" dirty="0">
                <a:latin typeface="+mn-lt"/>
              </a:rPr>
              <a:t>Criminal history</a:t>
            </a:r>
          </a:p>
          <a:p>
            <a:pPr marL="976313" lvl="2" indent="-285750">
              <a:spcAft>
                <a:spcPts val="0"/>
              </a:spcAft>
              <a:buFont typeface="Arial" panose="020B0604020202020204" pitchFamily="34" charset="0"/>
              <a:buChar char="•"/>
            </a:pPr>
            <a:r>
              <a:rPr lang="en-US" sz="1600" dirty="0">
                <a:latin typeface="+mn-lt"/>
              </a:rPr>
              <a:t>Financial capacity</a:t>
            </a:r>
          </a:p>
          <a:p>
            <a:pPr marL="458788" lvl="1" indent="-285750">
              <a:spcAft>
                <a:spcPts val="600"/>
              </a:spcAft>
              <a:buFont typeface="Arial" panose="020B0604020202020204" pitchFamily="34" charset="0"/>
              <a:buChar char="•"/>
            </a:pPr>
            <a:r>
              <a:rPr lang="en-US" dirty="0">
                <a:latin typeface="+mn-lt"/>
              </a:rPr>
              <a:t>Review of CORI forms for Officers, Directors, and Owners of proposed licensee</a:t>
            </a:r>
          </a:p>
          <a:p>
            <a:pPr marL="458788" lvl="1" indent="-285750">
              <a:spcAft>
                <a:spcPts val="600"/>
              </a:spcAft>
              <a:buFont typeface="Arial" panose="020B0604020202020204" pitchFamily="34" charset="0"/>
              <a:buChar char="•"/>
            </a:pPr>
            <a:r>
              <a:rPr lang="en-US" dirty="0">
                <a:latin typeface="+mn-lt"/>
              </a:rPr>
              <a:t>Coordination with state and federal agencies to ensure applicant is up-to-date on all User Fee, </a:t>
            </a:r>
            <a:r>
              <a:rPr lang="en-US" dirty="0" err="1">
                <a:latin typeface="+mn-lt"/>
              </a:rPr>
              <a:t>MassHealth</a:t>
            </a:r>
            <a:r>
              <a:rPr lang="en-US" dirty="0">
                <a:latin typeface="+mn-lt"/>
              </a:rPr>
              <a:t> (Rate Settlement or PNA Audit), CHIA, and CMS liabilities (CMPs) for any facilities owned in MA or in other states</a:t>
            </a:r>
          </a:p>
          <a:p>
            <a:pPr marL="458788" lvl="1" indent="-285750">
              <a:spcAft>
                <a:spcPts val="600"/>
              </a:spcAft>
              <a:buFont typeface="Arial" panose="020B0604020202020204" pitchFamily="34" charset="0"/>
              <a:buChar char="•"/>
            </a:pPr>
            <a:r>
              <a:rPr lang="en-US" dirty="0">
                <a:latin typeface="+mn-lt"/>
              </a:rPr>
              <a:t>Assessment of the MA Nursing Home Survey Performance Tool for quality scores of other facilities owned/operated by the applicant and the CMS Nursing Home Compare rating for facilities outside of MA</a:t>
            </a:r>
          </a:p>
          <a:p>
            <a:pPr marL="458788" lvl="1" indent="-285750">
              <a:spcAft>
                <a:spcPts val="600"/>
              </a:spcAft>
              <a:buFont typeface="Arial" panose="020B0604020202020204" pitchFamily="34" charset="0"/>
              <a:buChar char="•"/>
            </a:pPr>
            <a:r>
              <a:rPr lang="en-US" dirty="0">
                <a:latin typeface="+mn-lt"/>
              </a:rPr>
              <a:t>Check of OIG “List of Excluded Individuals and Entities”  to see if excluded from federally-funded health care programs pursuant to sections 1128 and 1156 of the Social Security Act</a:t>
            </a:r>
          </a:p>
        </p:txBody>
      </p:sp>
    </p:spTree>
    <p:extLst>
      <p:ext uri="{BB962C8B-B14F-4D97-AF65-F5344CB8AC3E}">
        <p14:creationId xmlns:p14="http://schemas.microsoft.com/office/powerpoint/2010/main" val="388423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b="1" dirty="0"/>
          </a:p>
          <a:p>
            <a:pPr marL="0" indent="0" algn="ctr">
              <a:buNone/>
            </a:pPr>
            <a:r>
              <a:rPr lang="en-US" sz="6000" b="1" dirty="0"/>
              <a:t>Appendix</a:t>
            </a:r>
          </a:p>
        </p:txBody>
      </p:sp>
    </p:spTree>
    <p:extLst>
      <p:ext uri="{BB962C8B-B14F-4D97-AF65-F5344CB8AC3E}">
        <p14:creationId xmlns:p14="http://schemas.microsoft.com/office/powerpoint/2010/main" val="72487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Additional NHSPT Information</a:t>
            </a:r>
          </a:p>
        </p:txBody>
      </p:sp>
      <p:sp>
        <p:nvSpPr>
          <p:cNvPr id="3" name="Content Placeholder 2"/>
          <p:cNvSpPr>
            <a:spLocks noGrp="1"/>
          </p:cNvSpPr>
          <p:nvPr>
            <p:ph idx="1"/>
          </p:nvPr>
        </p:nvSpPr>
        <p:spPr>
          <a:xfrm>
            <a:off x="449821" y="1314451"/>
            <a:ext cx="10969943" cy="4811713"/>
          </a:xfrm>
        </p:spPr>
        <p:txBody>
          <a:bodyPr/>
          <a:lstStyle/>
          <a:p>
            <a:pPr marL="0" indent="0">
              <a:buNone/>
            </a:pPr>
            <a:r>
              <a:rPr lang="en-US" sz="3600" dirty="0"/>
              <a:t>Based upon the survey findings, the Tool also provides information on state and federal regulatory actions:</a:t>
            </a:r>
          </a:p>
          <a:p>
            <a:pPr marL="909638"/>
            <a:r>
              <a:rPr lang="en-US" dirty="0"/>
              <a:t>Change of Ownership </a:t>
            </a:r>
          </a:p>
          <a:p>
            <a:pPr marL="909638"/>
            <a:r>
              <a:rPr lang="en-US" dirty="0"/>
              <a:t>Jeopardy</a:t>
            </a:r>
          </a:p>
          <a:p>
            <a:pPr marL="909638"/>
            <a:r>
              <a:rPr lang="en-US" dirty="0"/>
              <a:t>Denial of Payments</a:t>
            </a:r>
          </a:p>
          <a:p>
            <a:pPr marL="909638"/>
            <a:r>
              <a:rPr lang="en-US" dirty="0"/>
              <a:t>Termination</a:t>
            </a:r>
          </a:p>
          <a:p>
            <a:pPr marL="909638"/>
            <a:r>
              <a:rPr lang="en-US" dirty="0"/>
              <a:t>Admission Freeze</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15</a:t>
            </a:fld>
            <a:endParaRPr lang="en-US" dirty="0">
              <a:solidFill>
                <a:srgbClr val="464646">
                  <a:lumMod val="40000"/>
                  <a:lumOff val="60000"/>
                </a:srgbClr>
              </a:solidFill>
              <a:latin typeface="+mn-lt"/>
              <a:cs typeface="Arial" panose="020B0604020202020204" pitchFamily="34" charset="0"/>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1775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NHSPT: Search Webpage</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16</a:t>
            </a:fld>
            <a:endParaRPr lang="en-US" dirty="0">
              <a:solidFill>
                <a:srgbClr val="464646">
                  <a:lumMod val="40000"/>
                  <a:lumOff val="60000"/>
                </a:srgbClr>
              </a:solidFill>
              <a:latin typeface="+mn-lt"/>
              <a:cs typeface="Arial" panose="020B0604020202020204" pitchFamily="34" charset="0"/>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565" y="1077579"/>
            <a:ext cx="7789694" cy="5414912"/>
          </a:xfrm>
          <a:prstGeom prst="rect">
            <a:avLst/>
          </a:prstGeom>
        </p:spPr>
      </p:pic>
    </p:spTree>
    <p:extLst>
      <p:ext uri="{BB962C8B-B14F-4D97-AF65-F5344CB8AC3E}">
        <p14:creationId xmlns:p14="http://schemas.microsoft.com/office/powerpoint/2010/main" val="99128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NHSPT: Results Webpage</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17</a:t>
            </a:fld>
            <a:endParaRPr lang="en-US" dirty="0">
              <a:solidFill>
                <a:srgbClr val="464646">
                  <a:lumMod val="40000"/>
                  <a:lumOff val="60000"/>
                </a:srgbClr>
              </a:solidFill>
              <a:latin typeface="+mn-lt"/>
              <a:cs typeface="Arial" panose="020B0604020202020204" pitchFamily="34" charset="0"/>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grpSp>
        <p:nvGrpSpPr>
          <p:cNvPr id="11" name="Group 10"/>
          <p:cNvGrpSpPr/>
          <p:nvPr/>
        </p:nvGrpSpPr>
        <p:grpSpPr>
          <a:xfrm>
            <a:off x="3258965" y="1018095"/>
            <a:ext cx="5670894" cy="5437857"/>
            <a:chOff x="2071026" y="1018096"/>
            <a:chExt cx="5528615" cy="5301424"/>
          </a:xfrm>
        </p:grpSpPr>
        <p:grpSp>
          <p:nvGrpSpPr>
            <p:cNvPr id="9" name="Group 8"/>
            <p:cNvGrpSpPr/>
            <p:nvPr/>
          </p:nvGrpSpPr>
          <p:grpSpPr>
            <a:xfrm>
              <a:off x="2131986" y="1018096"/>
              <a:ext cx="5467655" cy="5301424"/>
              <a:chOff x="2131986" y="1018096"/>
              <a:chExt cx="5467655" cy="5301424"/>
            </a:xfrm>
          </p:grpSpPr>
          <p:grpSp>
            <p:nvGrpSpPr>
              <p:cNvPr id="4" name="Group 3"/>
              <p:cNvGrpSpPr/>
              <p:nvPr/>
            </p:nvGrpSpPr>
            <p:grpSpPr>
              <a:xfrm>
                <a:off x="2131986" y="1018096"/>
                <a:ext cx="5467655" cy="5301424"/>
                <a:chOff x="2131986" y="1018096"/>
                <a:chExt cx="5467655" cy="5301424"/>
              </a:xfrm>
            </p:grpSpPr>
            <p:pic>
              <p:nvPicPr>
                <p:cNvPr id="3" name="Picture 2">
                  <a:extLst>
                    <a:ext uri="{FF2B5EF4-FFF2-40B4-BE49-F238E27FC236}">
                      <a16:creationId xmlns:a16="http://schemas.microsoft.com/office/drawing/2014/main" xmlns="" id="{3937CC1C-0381-417D-9F58-54D375C9020F}"/>
                    </a:ext>
                  </a:extLst>
                </p:cNvPr>
                <p:cNvPicPr>
                  <a:picLocks noChangeAspect="1"/>
                </p:cNvPicPr>
                <p:nvPr/>
              </p:nvPicPr>
              <p:blipFill rotWithShape="1">
                <a:blip r:embed="rId2"/>
                <a:srcRect t="6450" r="59922" b="24468"/>
                <a:stretch/>
              </p:blipFill>
              <p:spPr>
                <a:xfrm>
                  <a:off x="2131986" y="1018096"/>
                  <a:ext cx="5467655" cy="5301424"/>
                </a:xfrm>
                <a:prstGeom prst="rect">
                  <a:avLst/>
                </a:prstGeom>
              </p:spPr>
            </p:pic>
            <p:sp>
              <p:nvSpPr>
                <p:cNvPr id="7" name="Rectangle 6"/>
                <p:cNvSpPr/>
                <p:nvPr/>
              </p:nvSpPr>
              <p:spPr bwMode="auto">
                <a:xfrm>
                  <a:off x="3988027" y="3047442"/>
                  <a:ext cx="1665514" cy="587828"/>
                </a:xfrm>
                <a:prstGeom prst="rect">
                  <a:avLst/>
                </a:prstGeom>
                <a:solidFill>
                  <a:srgbClr val="FFFFFF"/>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b="1" dirty="0">
                      <a:solidFill>
                        <a:schemeClr val="tx2"/>
                      </a:solidFill>
                      <a:latin typeface="Arial" pitchFamily="34" charset="0"/>
                      <a:ea typeface="ＭＳ Ｐゴシック" charset="-128"/>
                    </a:rPr>
                    <a:t>Nursing Home Name</a:t>
                  </a:r>
                </a:p>
                <a:p>
                  <a:pPr marL="0" marR="0" indent="0" algn="ctr" defTabSz="914400" rtl="0" eaLnBrk="1" fontAlgn="base" latinLnBrk="0" hangingPunct="1">
                    <a:lnSpc>
                      <a:spcPct val="100000"/>
                    </a:lnSpc>
                    <a:spcBef>
                      <a:spcPct val="0"/>
                    </a:spcBef>
                    <a:spcAft>
                      <a:spcPct val="0"/>
                    </a:spcAft>
                    <a:buClrTx/>
                    <a:buSzTx/>
                    <a:buFontTx/>
                    <a:buNone/>
                    <a:tabLst/>
                  </a:pPr>
                  <a:r>
                    <a:rPr lang="en-US" sz="1050" b="1" dirty="0">
                      <a:solidFill>
                        <a:schemeClr val="tx2"/>
                      </a:solidFill>
                      <a:latin typeface="Arial" pitchFamily="34" charset="0"/>
                      <a:ea typeface="ＭＳ Ｐゴシック" charset="-128"/>
                    </a:rPr>
                    <a:t>Address</a:t>
                  </a:r>
                </a:p>
                <a:p>
                  <a:pPr marL="0" marR="0" indent="0" algn="ctr" defTabSz="914400" rtl="0" eaLnBrk="1" fontAlgn="base" latinLnBrk="0" hangingPunct="1">
                    <a:lnSpc>
                      <a:spcPct val="100000"/>
                    </a:lnSpc>
                    <a:spcBef>
                      <a:spcPct val="0"/>
                    </a:spcBef>
                    <a:spcAft>
                      <a:spcPct val="0"/>
                    </a:spcAft>
                    <a:buClrTx/>
                    <a:buSzTx/>
                    <a:buFontTx/>
                    <a:buNone/>
                    <a:tabLst/>
                  </a:pPr>
                  <a:r>
                    <a:rPr lang="en-US" sz="1050" b="1" dirty="0">
                      <a:solidFill>
                        <a:schemeClr val="tx2"/>
                      </a:solidFill>
                      <a:latin typeface="Arial" pitchFamily="34" charset="0"/>
                      <a:ea typeface="ＭＳ Ｐゴシック" charset="-128"/>
                    </a:rPr>
                    <a:t>Phone</a:t>
                  </a:r>
                  <a:endParaRPr kumimoji="0" lang="en-US" sz="1050" b="1" i="0" u="none" strike="noStrike" cap="none" normalizeH="0" baseline="0" dirty="0">
                    <a:ln>
                      <a:noFill/>
                    </a:ln>
                    <a:solidFill>
                      <a:schemeClr val="tx2"/>
                    </a:solidFill>
                    <a:effectLst/>
                    <a:latin typeface="Arial" pitchFamily="34" charset="0"/>
                    <a:ea typeface="ＭＳ Ｐゴシック" charset="-128"/>
                  </a:endParaRPr>
                </a:p>
              </p:txBody>
            </p:sp>
          </p:grpSp>
          <p:sp>
            <p:nvSpPr>
              <p:cNvPr id="8" name="Rectangle 7"/>
              <p:cNvSpPr/>
              <p:nvPr/>
            </p:nvSpPr>
            <p:spPr>
              <a:xfrm>
                <a:off x="2162466" y="2357120"/>
                <a:ext cx="794094" cy="182880"/>
              </a:xfrm>
              <a:prstGeom prst="rect">
                <a:avLst/>
              </a:prstGeom>
              <a:solidFill>
                <a:srgbClr val="FFF3DE"/>
              </a:solidFill>
              <a:ln>
                <a:solidFill>
                  <a:srgbClr val="FFF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071026" y="2350254"/>
              <a:ext cx="1027774" cy="215444"/>
            </a:xfrm>
            <a:prstGeom prst="rect">
              <a:avLst/>
            </a:prstGeom>
          </p:spPr>
          <p:txBody>
            <a:bodyPr wrap="square">
              <a:spAutoFit/>
            </a:bodyPr>
            <a:lstStyle/>
            <a:p>
              <a:r>
                <a:rPr lang="en-US" sz="800" dirty="0">
                  <a:solidFill>
                    <a:schemeClr val="tx2"/>
                  </a:solidFill>
                  <a:latin typeface="Arial" pitchFamily="34" charset="0"/>
                  <a:ea typeface="ＭＳ Ｐゴシック" charset="-128"/>
                </a:rPr>
                <a:t>NURSING HOME</a:t>
              </a:r>
              <a:endParaRPr lang="en-US" sz="800" dirty="0"/>
            </a:p>
          </p:txBody>
        </p:sp>
      </p:grpSp>
    </p:spTree>
    <p:extLst>
      <p:ext uri="{BB962C8B-B14F-4D97-AF65-F5344CB8AC3E}">
        <p14:creationId xmlns:p14="http://schemas.microsoft.com/office/powerpoint/2010/main" val="393380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7DF98-0488-46AF-9ED7-FF0269F42D54}"/>
              </a:ext>
            </a:extLst>
          </p:cNvPr>
          <p:cNvSpPr>
            <a:spLocks noGrp="1"/>
          </p:cNvSpPr>
          <p:nvPr>
            <p:ph type="title"/>
          </p:nvPr>
        </p:nvSpPr>
        <p:spPr/>
        <p:txBody>
          <a:bodyPr>
            <a:normAutofit/>
          </a:bodyPr>
          <a:lstStyle/>
          <a:p>
            <a:r>
              <a:rPr lang="en-US" sz="4000" dirty="0">
                <a:solidFill>
                  <a:schemeClr val="bg1"/>
                </a:solidFill>
              </a:rPr>
              <a:t>Nursing Home Compare</a:t>
            </a:r>
          </a:p>
        </p:txBody>
      </p:sp>
      <p:sp>
        <p:nvSpPr>
          <p:cNvPr id="3" name="Content Placeholder 2">
            <a:extLst>
              <a:ext uri="{FF2B5EF4-FFF2-40B4-BE49-F238E27FC236}">
                <a16:creationId xmlns:a16="http://schemas.microsoft.com/office/drawing/2014/main" xmlns="" id="{CBFE7401-5828-45E2-8524-B11F29281A96}"/>
              </a:ext>
            </a:extLst>
          </p:cNvPr>
          <p:cNvSpPr>
            <a:spLocks noGrp="1"/>
          </p:cNvSpPr>
          <p:nvPr>
            <p:ph idx="1"/>
          </p:nvPr>
        </p:nvSpPr>
        <p:spPr>
          <a:xfrm>
            <a:off x="119584" y="1089805"/>
            <a:ext cx="8882901" cy="5267451"/>
          </a:xfrm>
        </p:spPr>
        <p:txBody>
          <a:bodyPr>
            <a:normAutofit fontScale="92500" lnSpcReduction="10000"/>
          </a:bodyPr>
          <a:lstStyle/>
          <a:p>
            <a:r>
              <a:rPr lang="en-US" sz="2400" dirty="0"/>
              <a:t>The Centers for Medicare and Medicaid Services (CMS) creates an overall star rating for certified nursing homes from three measures/areas:</a:t>
            </a:r>
          </a:p>
          <a:p>
            <a:pPr lvl="1"/>
            <a:r>
              <a:rPr lang="en-US" sz="2000" dirty="0"/>
              <a:t>Health inspections</a:t>
            </a:r>
          </a:p>
          <a:p>
            <a:pPr lvl="1"/>
            <a:r>
              <a:rPr lang="en-US" sz="2000" dirty="0"/>
              <a:t>Quality of resident care measures</a:t>
            </a:r>
          </a:p>
          <a:p>
            <a:pPr lvl="1"/>
            <a:r>
              <a:rPr lang="en-US" sz="2000" dirty="0"/>
              <a:t>Staffing</a:t>
            </a:r>
          </a:p>
          <a:p>
            <a:r>
              <a:rPr lang="en-US" sz="2400" dirty="0"/>
              <a:t>CMS also creates domain ratings, as an example, for the quality of resident care rating:</a:t>
            </a:r>
          </a:p>
          <a:p>
            <a:pPr lvl="1"/>
            <a:r>
              <a:rPr lang="en-US" sz="2000" dirty="0"/>
              <a:t>CMS combines the values of 17 quality measures to create three quality of resident care ratings: a short-stay quality measure rating, a long-stay quality measure rating, and an overall quality measure rating.</a:t>
            </a:r>
          </a:p>
          <a:p>
            <a:pPr lvl="1"/>
            <a:r>
              <a:rPr lang="en-US" sz="2000" dirty="0"/>
              <a:t>QMs are derived from clinical data reported by the nursing home and from Medicare claims data submitted for payment</a:t>
            </a:r>
          </a:p>
          <a:p>
            <a:r>
              <a:rPr lang="en-US" sz="2400" dirty="0"/>
              <a:t>CMS star ratings use a relative scale where a specific percentage of nursing homes are assigned each health inspection star rating and then it is adjusted up or down depending on performance on quality of care and staffing .   </a:t>
            </a:r>
          </a:p>
          <a:p>
            <a:pPr marL="0" indent="0">
              <a:buNone/>
            </a:pPr>
            <a:endParaRPr lang="en-US" sz="2400" dirty="0"/>
          </a:p>
        </p:txBody>
      </p:sp>
      <p:sp>
        <p:nvSpPr>
          <p:cNvPr id="4"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18</a:t>
            </a:fld>
            <a:endParaRPr lang="en-US" dirty="0">
              <a:solidFill>
                <a:srgbClr val="464646">
                  <a:lumMod val="40000"/>
                  <a:lumOff val="60000"/>
                </a:srgbClr>
              </a:solidFill>
              <a:latin typeface="+mn-lt"/>
              <a:cs typeface="Arial" panose="020B0604020202020204" pitchFamily="34" charset="0"/>
            </a:endParaRPr>
          </a:p>
        </p:txBody>
      </p:sp>
      <p:sp>
        <p:nvSpPr>
          <p:cNvPr id="5"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942403166"/>
              </p:ext>
            </p:extLst>
          </p:nvPr>
        </p:nvGraphicFramePr>
        <p:xfrm>
          <a:off x="8565468" y="2373087"/>
          <a:ext cx="336527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314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CAC63C-7676-40D4-8F4E-5040ACE660C5}"/>
              </a:ext>
            </a:extLst>
          </p:cNvPr>
          <p:cNvSpPr>
            <a:spLocks noGrp="1"/>
          </p:cNvSpPr>
          <p:nvPr>
            <p:ph type="title"/>
          </p:nvPr>
        </p:nvSpPr>
        <p:spPr/>
        <p:txBody>
          <a:bodyPr>
            <a:normAutofit/>
          </a:bodyPr>
          <a:lstStyle/>
          <a:p>
            <a:r>
              <a:rPr lang="en-US" sz="4000" dirty="0">
                <a:solidFill>
                  <a:schemeClr val="bg1"/>
                </a:solidFill>
              </a:rPr>
              <a:t>Overview</a:t>
            </a:r>
          </a:p>
        </p:txBody>
      </p:sp>
      <p:sp>
        <p:nvSpPr>
          <p:cNvPr id="5" name="Content Placeholder 4">
            <a:extLst>
              <a:ext uri="{FF2B5EF4-FFF2-40B4-BE49-F238E27FC236}">
                <a16:creationId xmlns:a16="http://schemas.microsoft.com/office/drawing/2014/main" xmlns="" id="{54BD5128-EE68-4899-AAA5-3315B769DE11}"/>
              </a:ext>
            </a:extLst>
          </p:cNvPr>
          <p:cNvSpPr>
            <a:spLocks noGrp="1"/>
          </p:cNvSpPr>
          <p:nvPr>
            <p:ph idx="1"/>
          </p:nvPr>
        </p:nvSpPr>
        <p:spPr>
          <a:xfrm>
            <a:off x="592668" y="1315813"/>
            <a:ext cx="11257581" cy="4792038"/>
          </a:xfrm>
        </p:spPr>
        <p:txBody>
          <a:bodyPr>
            <a:normAutofit fontScale="92500" lnSpcReduction="10000"/>
          </a:bodyPr>
          <a:lstStyle/>
          <a:p>
            <a:r>
              <a:rPr lang="en-US" dirty="0"/>
              <a:t>Background</a:t>
            </a:r>
          </a:p>
          <a:p>
            <a:r>
              <a:rPr lang="en-US" dirty="0"/>
              <a:t>Surveillance</a:t>
            </a:r>
          </a:p>
          <a:p>
            <a:pPr lvl="1"/>
            <a:r>
              <a:rPr lang="en-US" dirty="0"/>
              <a:t>State: Nursing Home Survey Performance Tool (NHSPT)</a:t>
            </a:r>
          </a:p>
          <a:p>
            <a:pPr lvl="1"/>
            <a:r>
              <a:rPr lang="en-US" dirty="0"/>
              <a:t>Federal: Nursing Home Compare</a:t>
            </a:r>
          </a:p>
          <a:p>
            <a:r>
              <a:rPr lang="en-US" dirty="0"/>
              <a:t>Department Efforts to Address Quality</a:t>
            </a:r>
          </a:p>
          <a:p>
            <a:pPr lvl="1"/>
            <a:r>
              <a:rPr lang="en-US" dirty="0"/>
              <a:t>CMP Fund</a:t>
            </a:r>
          </a:p>
          <a:p>
            <a:pPr lvl="1"/>
            <a:r>
              <a:rPr lang="en-US" dirty="0"/>
              <a:t>LTC QI Fund</a:t>
            </a:r>
          </a:p>
          <a:p>
            <a:pPr lvl="1"/>
            <a:r>
              <a:rPr lang="en-US" dirty="0"/>
              <a:t>Medications for Opioid Use Disorder Technical Assistance</a:t>
            </a:r>
          </a:p>
          <a:p>
            <a:r>
              <a:rPr lang="en-US" dirty="0"/>
              <a:t>Suitability </a:t>
            </a:r>
          </a:p>
          <a:p>
            <a:r>
              <a:rPr lang="en-US" dirty="0"/>
              <a:t>Conclusion</a:t>
            </a:r>
          </a:p>
          <a:p>
            <a:endParaRPr lang="en-US" dirty="0"/>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2</a:t>
            </a:fld>
            <a:endParaRPr lang="en-US" dirty="0">
              <a:solidFill>
                <a:srgbClr val="464646">
                  <a:lumMod val="40000"/>
                  <a:lumOff val="60000"/>
                </a:srgbClr>
              </a:solidFill>
              <a:latin typeface="+mn-lt"/>
              <a:cs typeface="Arial" panose="020B0604020202020204" pitchFamily="34" charset="0"/>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10509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736DEE3C-9B00-4FBA-BDB8-612EE5F053B2}"/>
              </a:ext>
            </a:extLst>
          </p:cNvPr>
          <p:cNvSpPr txBox="1"/>
          <p:nvPr/>
        </p:nvSpPr>
        <p:spPr>
          <a:xfrm>
            <a:off x="7884159" y="2341089"/>
            <a:ext cx="3994243" cy="2831544"/>
          </a:xfrm>
          <a:prstGeom prst="rect">
            <a:avLst/>
          </a:prstGeom>
          <a:no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dirty="0">
              <a:latin typeface="+mn-lt"/>
            </a:endParaRPr>
          </a:p>
        </p:txBody>
      </p:sp>
      <p:sp>
        <p:nvSpPr>
          <p:cNvPr id="2" name="Title 1">
            <a:extLst>
              <a:ext uri="{FF2B5EF4-FFF2-40B4-BE49-F238E27FC236}">
                <a16:creationId xmlns:a16="http://schemas.microsoft.com/office/drawing/2014/main" xmlns="" id="{D9F809A0-5959-4004-952A-67115EE119AF}"/>
              </a:ext>
            </a:extLst>
          </p:cNvPr>
          <p:cNvSpPr>
            <a:spLocks noGrp="1"/>
          </p:cNvSpPr>
          <p:nvPr>
            <p:ph type="title"/>
          </p:nvPr>
        </p:nvSpPr>
        <p:spPr/>
        <p:txBody>
          <a:bodyPr/>
          <a:lstStyle/>
          <a:p>
            <a:r>
              <a:rPr lang="en-US" dirty="0">
                <a:solidFill>
                  <a:schemeClr val="bg1"/>
                </a:solidFill>
              </a:rPr>
              <a:t>Long Term Care Facilities</a:t>
            </a:r>
          </a:p>
        </p:txBody>
      </p:sp>
      <p:sp>
        <p:nvSpPr>
          <p:cNvPr id="7" name="TextBox 6">
            <a:extLst>
              <a:ext uri="{FF2B5EF4-FFF2-40B4-BE49-F238E27FC236}">
                <a16:creationId xmlns:a16="http://schemas.microsoft.com/office/drawing/2014/main" xmlns="" id="{D2E06554-CB34-4D73-8C9E-C880B7EBDE3C}"/>
              </a:ext>
            </a:extLst>
          </p:cNvPr>
          <p:cNvSpPr txBox="1"/>
          <p:nvPr/>
        </p:nvSpPr>
        <p:spPr>
          <a:xfrm>
            <a:off x="8086976" y="2402049"/>
            <a:ext cx="3588608" cy="2646878"/>
          </a:xfrm>
          <a:prstGeom prst="rect">
            <a:avLst/>
          </a:prstGeom>
          <a:noFill/>
        </p:spPr>
        <p:txBody>
          <a:bodyPr wrap="square" rtlCol="0">
            <a:spAutoFit/>
          </a:bodyPr>
          <a:lstStyle/>
          <a:p>
            <a:pPr lvl="0" algn="ctr"/>
            <a:r>
              <a:rPr lang="en-US" sz="2400" b="1" dirty="0">
                <a:solidFill>
                  <a:prstClr val="black"/>
                </a:solidFill>
                <a:latin typeface="Calibri"/>
              </a:rPr>
              <a:t>Massachusetts</a:t>
            </a:r>
            <a:br>
              <a:rPr lang="en-US" sz="2400" b="1" dirty="0">
                <a:solidFill>
                  <a:prstClr val="black"/>
                </a:solidFill>
                <a:latin typeface="Calibri"/>
              </a:rPr>
            </a:br>
            <a:r>
              <a:rPr lang="en-US" sz="2400" b="1" dirty="0">
                <a:solidFill>
                  <a:prstClr val="black"/>
                </a:solidFill>
                <a:latin typeface="Calibri"/>
              </a:rPr>
              <a:t>Long Term Care Facts</a:t>
            </a:r>
            <a:br>
              <a:rPr lang="en-US" sz="2400" b="1" dirty="0">
                <a:solidFill>
                  <a:prstClr val="black"/>
                </a:solidFill>
                <a:latin typeface="Calibri"/>
              </a:rPr>
            </a:br>
            <a:endParaRPr lang="en-US" sz="2400" b="1" dirty="0">
              <a:solidFill>
                <a:prstClr val="black"/>
              </a:solidFill>
              <a:latin typeface="Calibri"/>
            </a:endParaRPr>
          </a:p>
          <a:p>
            <a:pPr marL="233363" lvl="0" indent="-233363">
              <a:buFont typeface="Arial" panose="020B0604020202020204" pitchFamily="34" charset="0"/>
              <a:buChar char="•"/>
            </a:pPr>
            <a:r>
              <a:rPr lang="en-US" sz="2000" dirty="0">
                <a:solidFill>
                  <a:prstClr val="black"/>
                </a:solidFill>
                <a:latin typeface="Calibri"/>
              </a:rPr>
              <a:t>383 Skilled Nursing Homes</a:t>
            </a:r>
          </a:p>
          <a:p>
            <a:pPr marL="458788" lvl="0" indent="-225425">
              <a:buFontTx/>
              <a:buChar char="-"/>
            </a:pPr>
            <a:r>
              <a:rPr lang="en-US" dirty="0">
                <a:solidFill>
                  <a:prstClr val="black"/>
                </a:solidFill>
                <a:latin typeface="Calibri"/>
              </a:rPr>
              <a:t>Average Number of Beds: 118</a:t>
            </a:r>
          </a:p>
          <a:p>
            <a:pPr marL="285750" lvl="0" indent="-285750">
              <a:buFontTx/>
              <a:buChar char="-"/>
            </a:pPr>
            <a:endParaRPr lang="en-US" dirty="0">
              <a:solidFill>
                <a:prstClr val="black"/>
              </a:solidFill>
              <a:latin typeface="Calibri"/>
            </a:endParaRPr>
          </a:p>
          <a:p>
            <a:pPr marL="233363" lvl="0" indent="-233363">
              <a:buFont typeface="Arial" panose="020B0604020202020204" pitchFamily="34" charset="0"/>
              <a:buChar char="•"/>
            </a:pPr>
            <a:r>
              <a:rPr lang="en-US" sz="2000" dirty="0">
                <a:solidFill>
                  <a:prstClr val="black"/>
                </a:solidFill>
                <a:latin typeface="Calibri"/>
              </a:rPr>
              <a:t>62 Free-standing Rest Homes</a:t>
            </a:r>
          </a:p>
          <a:p>
            <a:pPr marL="458788" lvl="0" indent="-225425">
              <a:buFontTx/>
              <a:buChar char="-"/>
            </a:pPr>
            <a:r>
              <a:rPr lang="en-US" dirty="0">
                <a:solidFill>
                  <a:prstClr val="black"/>
                </a:solidFill>
                <a:latin typeface="Calibri"/>
              </a:rPr>
              <a:t>Average Number of Beds: 33</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3</a:t>
            </a:fld>
            <a:endParaRPr lang="en-US" dirty="0">
              <a:solidFill>
                <a:srgbClr val="464646">
                  <a:lumMod val="40000"/>
                  <a:lumOff val="60000"/>
                </a:srgbClr>
              </a:solidFill>
              <a:latin typeface="+mn-lt"/>
              <a:cs typeface="Arial" panose="020B0604020202020204" pitchFamily="34" charset="0"/>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11" name="Picture 10">
            <a:extLst>
              <a:ext uri="{FF2B5EF4-FFF2-40B4-BE49-F238E27FC236}">
                <a16:creationId xmlns:a16="http://schemas.microsoft.com/office/drawing/2014/main" xmlns="" id="{7816EBB8-32E6-4DB2-B798-39719A9E8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88" y="982282"/>
            <a:ext cx="7315215" cy="5486411"/>
          </a:xfrm>
          <a:prstGeom prst="rect">
            <a:avLst/>
          </a:prstGeom>
        </p:spPr>
      </p:pic>
    </p:spTree>
    <p:extLst>
      <p:ext uri="{BB962C8B-B14F-4D97-AF65-F5344CB8AC3E}">
        <p14:creationId xmlns:p14="http://schemas.microsoft.com/office/powerpoint/2010/main" val="172525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3548089-4C8B-41F4-B456-E4EB7E620DF3}"/>
              </a:ext>
            </a:extLst>
          </p:cNvPr>
          <p:cNvSpPr txBox="1">
            <a:spLocks/>
          </p:cNvSpPr>
          <p:nvPr/>
        </p:nvSpPr>
        <p:spPr>
          <a:xfrm>
            <a:off x="405353" y="142588"/>
            <a:ext cx="11594969" cy="685754"/>
          </a:xfrm>
          <a:prstGeom prst="rect">
            <a:avLst/>
          </a:prstGeom>
        </p:spPr>
        <p:txBody>
          <a:bodyP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4000" dirty="0">
                <a:solidFill>
                  <a:schemeClr val="bg1"/>
                </a:solidFill>
              </a:rPr>
              <a:t>Department of Public Health Oversight</a:t>
            </a:r>
          </a:p>
        </p:txBody>
      </p:sp>
      <p:sp>
        <p:nvSpPr>
          <p:cNvPr id="12" name="Content Placeholder 2">
            <a:extLst>
              <a:ext uri="{FF2B5EF4-FFF2-40B4-BE49-F238E27FC236}">
                <a16:creationId xmlns:a16="http://schemas.microsoft.com/office/drawing/2014/main" xmlns="" id="{BDDEBAD5-B22B-45D9-ACE7-AA2D279B8459}"/>
              </a:ext>
            </a:extLst>
          </p:cNvPr>
          <p:cNvSpPr txBox="1">
            <a:spLocks/>
          </p:cNvSpPr>
          <p:nvPr/>
        </p:nvSpPr>
        <p:spPr>
          <a:xfrm>
            <a:off x="405353" y="2035489"/>
            <a:ext cx="8514013" cy="43449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en-US" sz="2000" b="1" dirty="0"/>
              <a:t>Licensure</a:t>
            </a:r>
          </a:p>
          <a:p>
            <a:pPr lvl="1">
              <a:spcBef>
                <a:spcPts val="0"/>
              </a:spcBef>
              <a:spcAft>
                <a:spcPts val="600"/>
              </a:spcAft>
            </a:pPr>
            <a:r>
              <a:rPr lang="en-US" sz="1600" dirty="0"/>
              <a:t>Conducts initial licensure visits and evaluates changes to licensure as appropriate</a:t>
            </a:r>
          </a:p>
          <a:p>
            <a:pPr lvl="1">
              <a:spcBef>
                <a:spcPts val="0"/>
              </a:spcBef>
              <a:spcAft>
                <a:spcPts val="600"/>
              </a:spcAft>
            </a:pPr>
            <a:r>
              <a:rPr lang="en-US" sz="1600" dirty="0"/>
              <a:t>Manages the Nurse Aide Registry System</a:t>
            </a:r>
          </a:p>
          <a:p>
            <a:pPr lvl="1">
              <a:spcBef>
                <a:spcPts val="0"/>
              </a:spcBef>
              <a:spcAft>
                <a:spcPts val="600"/>
              </a:spcAft>
            </a:pPr>
            <a:r>
              <a:rPr lang="en-US" sz="1600" dirty="0"/>
              <a:t>Oversees transfer of ownership and suitability determinations</a:t>
            </a:r>
          </a:p>
          <a:p>
            <a:pPr lvl="1">
              <a:spcBef>
                <a:spcPts val="0"/>
              </a:spcBef>
              <a:spcAft>
                <a:spcPts val="600"/>
              </a:spcAft>
            </a:pPr>
            <a:r>
              <a:rPr lang="en-US" sz="1600" dirty="0"/>
              <a:t>Reviews health care facility construction plans to ensure alignment with state and federal guidelines</a:t>
            </a:r>
          </a:p>
          <a:p>
            <a:pPr>
              <a:spcAft>
                <a:spcPts val="600"/>
              </a:spcAft>
            </a:pPr>
            <a:r>
              <a:rPr lang="en-US" sz="2000" b="1" dirty="0"/>
              <a:t>Survey Operations/Certification</a:t>
            </a:r>
          </a:p>
          <a:p>
            <a:pPr lvl="1">
              <a:spcBef>
                <a:spcPts val="0"/>
              </a:spcBef>
              <a:spcAft>
                <a:spcPts val="600"/>
              </a:spcAft>
            </a:pPr>
            <a:r>
              <a:rPr lang="en-US" sz="1600" dirty="0"/>
              <a:t>Conducts an onsite recertification inspection of all nursing homes every 9-15 months</a:t>
            </a:r>
          </a:p>
          <a:p>
            <a:pPr lvl="1">
              <a:spcBef>
                <a:spcPts val="0"/>
              </a:spcBef>
              <a:spcAft>
                <a:spcPts val="600"/>
              </a:spcAft>
            </a:pPr>
            <a:r>
              <a:rPr lang="en-US" sz="1600" dirty="0"/>
              <a:t>During the onsite inspection, surveyors evaluate life safety, administration, nursing,</a:t>
            </a:r>
            <a:br>
              <a:rPr lang="en-US" sz="1600" dirty="0"/>
            </a:br>
            <a:r>
              <a:rPr lang="en-US" sz="1600" dirty="0"/>
              <a:t>resident rights, food service, and environment</a:t>
            </a:r>
          </a:p>
          <a:p>
            <a:pPr>
              <a:spcAft>
                <a:spcPts val="600"/>
              </a:spcAft>
            </a:pPr>
            <a:r>
              <a:rPr lang="en-US" sz="2000" b="1" dirty="0"/>
              <a:t>Complaints</a:t>
            </a:r>
          </a:p>
          <a:p>
            <a:pPr lvl="1">
              <a:spcBef>
                <a:spcPts val="0"/>
              </a:spcBef>
              <a:spcAft>
                <a:spcPts val="600"/>
              </a:spcAft>
            </a:pPr>
            <a:r>
              <a:rPr lang="en-US" sz="1600" dirty="0"/>
              <a:t>Receives and responds to consumer allegations and facility-reported incidents,</a:t>
            </a:r>
            <a:br>
              <a:rPr lang="en-US" sz="1600" dirty="0"/>
            </a:br>
            <a:r>
              <a:rPr lang="en-US" sz="1600" dirty="0"/>
              <a:t>conducting onsite complaint investigations when necessary</a:t>
            </a:r>
          </a:p>
        </p:txBody>
      </p:sp>
      <p:sp>
        <p:nvSpPr>
          <p:cNvPr id="2" name="TextBox 1">
            <a:extLst>
              <a:ext uri="{FF2B5EF4-FFF2-40B4-BE49-F238E27FC236}">
                <a16:creationId xmlns:a16="http://schemas.microsoft.com/office/drawing/2014/main" xmlns="" id="{736DEE3C-9B00-4FBA-BDB8-612EE5F053B2}"/>
              </a:ext>
            </a:extLst>
          </p:cNvPr>
          <p:cNvSpPr txBox="1"/>
          <p:nvPr/>
        </p:nvSpPr>
        <p:spPr>
          <a:xfrm>
            <a:off x="8839201" y="2569402"/>
            <a:ext cx="3161122" cy="2831544"/>
          </a:xfrm>
          <a:prstGeom prst="rect">
            <a:avLst/>
          </a:prstGeom>
          <a:no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dirty="0">
              <a:latin typeface="+mn-lt"/>
            </a:endParaRP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4</a:t>
            </a:fld>
            <a:endParaRPr lang="en-US" dirty="0">
              <a:solidFill>
                <a:srgbClr val="464646">
                  <a:lumMod val="40000"/>
                  <a:lumOff val="60000"/>
                </a:srgbClr>
              </a:solidFill>
              <a:latin typeface="+mn-lt"/>
              <a:cs typeface="Arial" panose="020B0604020202020204" pitchFamily="34" charset="0"/>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Content Placeholder 2">
            <a:extLst>
              <a:ext uri="{FF2B5EF4-FFF2-40B4-BE49-F238E27FC236}">
                <a16:creationId xmlns:a16="http://schemas.microsoft.com/office/drawing/2014/main" xmlns="" id="{BDDEBAD5-B22B-45D9-ACE7-AA2D279B8459}"/>
              </a:ext>
            </a:extLst>
          </p:cNvPr>
          <p:cNvSpPr txBox="1">
            <a:spLocks/>
          </p:cNvSpPr>
          <p:nvPr/>
        </p:nvSpPr>
        <p:spPr>
          <a:xfrm>
            <a:off x="405353" y="1145360"/>
            <a:ext cx="10054490" cy="85964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200" b="1" dirty="0"/>
              <a:t>The Bureau of Health Care Safety and Quality (BHCSQ) ensures compliance with federal and state regulations through its three oversight units:</a:t>
            </a:r>
          </a:p>
        </p:txBody>
      </p:sp>
      <p:sp>
        <p:nvSpPr>
          <p:cNvPr id="4" name="TextBox 3"/>
          <p:cNvSpPr txBox="1"/>
          <p:nvPr/>
        </p:nvSpPr>
        <p:spPr>
          <a:xfrm>
            <a:off x="8935845" y="2729212"/>
            <a:ext cx="2967834" cy="2723823"/>
          </a:xfrm>
          <a:prstGeom prst="rect">
            <a:avLst/>
          </a:prstGeom>
          <a:noFill/>
        </p:spPr>
        <p:txBody>
          <a:bodyPr wrap="square" rtlCol="0">
            <a:spAutoFit/>
          </a:bodyPr>
          <a:lstStyle/>
          <a:p>
            <a:pPr lvl="0" algn="ctr"/>
            <a:r>
              <a:rPr lang="en-US" sz="2000" b="1" dirty="0">
                <a:solidFill>
                  <a:prstClr val="black"/>
                </a:solidFill>
                <a:latin typeface="Calibri"/>
              </a:rPr>
              <a:t>July 1, 2018-June 30, 2019</a:t>
            </a:r>
            <a:r>
              <a:rPr lang="en-US" b="1" dirty="0">
                <a:solidFill>
                  <a:prstClr val="black"/>
                </a:solidFill>
                <a:latin typeface="Calibri"/>
              </a:rPr>
              <a:t/>
            </a:r>
            <a:br>
              <a:rPr lang="en-US" b="1" dirty="0">
                <a:solidFill>
                  <a:prstClr val="black"/>
                </a:solidFill>
                <a:latin typeface="Calibri"/>
              </a:rPr>
            </a:br>
            <a:r>
              <a:rPr lang="en-US" sz="1000" b="1" dirty="0">
                <a:solidFill>
                  <a:prstClr val="black"/>
                </a:solidFill>
                <a:latin typeface="Calibri"/>
              </a:rPr>
              <a:t> </a:t>
            </a:r>
          </a:p>
          <a:p>
            <a:pPr marL="111125" lvl="0" indent="-111125">
              <a:spcAft>
                <a:spcPts val="600"/>
              </a:spcAft>
              <a:tabLst>
                <a:tab pos="111125" algn="l"/>
              </a:tabLst>
            </a:pPr>
            <a:r>
              <a:rPr lang="en-US" b="1" dirty="0">
                <a:solidFill>
                  <a:srgbClr val="4F81BD"/>
                </a:solidFill>
                <a:latin typeface="Calibri"/>
              </a:rPr>
              <a:t>16,032  </a:t>
            </a:r>
            <a:r>
              <a:rPr lang="en-US" dirty="0">
                <a:solidFill>
                  <a:prstClr val="black"/>
                </a:solidFill>
                <a:latin typeface="Calibri"/>
              </a:rPr>
              <a:t>complaints received</a:t>
            </a:r>
          </a:p>
          <a:p>
            <a:pPr marL="457200" lvl="0" indent="-457200">
              <a:spcAft>
                <a:spcPts val="600"/>
              </a:spcAft>
              <a:tabLst>
                <a:tab pos="517525" algn="l"/>
              </a:tabLst>
            </a:pPr>
            <a:r>
              <a:rPr lang="en-US" b="1" dirty="0">
                <a:solidFill>
                  <a:srgbClr val="4F81BD"/>
                </a:solidFill>
                <a:latin typeface="Calibri"/>
              </a:rPr>
              <a:t>368</a:t>
            </a:r>
            <a:r>
              <a:rPr lang="en-US" dirty="0">
                <a:solidFill>
                  <a:prstClr val="black"/>
                </a:solidFill>
                <a:latin typeface="Calibri"/>
              </a:rPr>
              <a:t>  recertification surveys completed</a:t>
            </a:r>
          </a:p>
          <a:p>
            <a:pPr marL="457200" lvl="0" indent="-457200">
              <a:spcAft>
                <a:spcPts val="600"/>
              </a:spcAft>
              <a:tabLst>
                <a:tab pos="233363" algn="l"/>
              </a:tabLst>
            </a:pPr>
            <a:r>
              <a:rPr lang="en-US" b="1" dirty="0">
                <a:solidFill>
                  <a:srgbClr val="4F81BD"/>
                </a:solidFill>
                <a:latin typeface="Calibri"/>
              </a:rPr>
              <a:t>423  </a:t>
            </a:r>
            <a:r>
              <a:rPr lang="en-US" dirty="0">
                <a:latin typeface="Calibri"/>
              </a:rPr>
              <a:t>rel</a:t>
            </a:r>
            <a:r>
              <a:rPr lang="en-US" dirty="0">
                <a:solidFill>
                  <a:prstClr val="black"/>
                </a:solidFill>
                <a:latin typeface="Calibri"/>
              </a:rPr>
              <a:t>icensure surveys completed</a:t>
            </a:r>
          </a:p>
          <a:p>
            <a:pPr marL="741363" lvl="0" indent="-741363">
              <a:spcAft>
                <a:spcPts val="600"/>
              </a:spcAft>
              <a:tabLst>
                <a:tab pos="854075" algn="l"/>
              </a:tabLst>
            </a:pPr>
            <a:r>
              <a:rPr lang="en-US" b="1" dirty="0">
                <a:solidFill>
                  <a:srgbClr val="4F81BD"/>
                </a:solidFill>
                <a:latin typeface="Calibri"/>
              </a:rPr>
              <a:t>92,568  </a:t>
            </a:r>
            <a:r>
              <a:rPr lang="en-US" dirty="0">
                <a:solidFill>
                  <a:prstClr val="black"/>
                </a:solidFill>
                <a:latin typeface="Calibri"/>
              </a:rPr>
              <a:t>Nurse Aide Registry inquiries</a:t>
            </a:r>
            <a:endParaRPr lang="en-US" dirty="0"/>
          </a:p>
        </p:txBody>
      </p:sp>
    </p:spTree>
    <p:extLst>
      <p:ext uri="{BB962C8B-B14F-4D97-AF65-F5344CB8AC3E}">
        <p14:creationId xmlns:p14="http://schemas.microsoft.com/office/powerpoint/2010/main" val="32282044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3548089-4C8B-41F4-B456-E4EB7E620DF3}"/>
              </a:ext>
            </a:extLst>
          </p:cNvPr>
          <p:cNvSpPr txBox="1">
            <a:spLocks/>
          </p:cNvSpPr>
          <p:nvPr/>
        </p:nvSpPr>
        <p:spPr>
          <a:xfrm>
            <a:off x="405353" y="142588"/>
            <a:ext cx="11594969" cy="685754"/>
          </a:xfrm>
          <a:prstGeom prst="rect">
            <a:avLst/>
          </a:prstGeom>
        </p:spPr>
        <p:txBody>
          <a:bodyP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3400" dirty="0">
                <a:solidFill>
                  <a:schemeClr val="bg1"/>
                </a:solidFill>
              </a:rPr>
              <a:t>Department of Public Health Focus on Quality Improvement</a:t>
            </a:r>
          </a:p>
        </p:txBody>
      </p:sp>
      <p:sp>
        <p:nvSpPr>
          <p:cNvPr id="12" name="Content Placeholder 2">
            <a:extLst>
              <a:ext uri="{FF2B5EF4-FFF2-40B4-BE49-F238E27FC236}">
                <a16:creationId xmlns:a16="http://schemas.microsoft.com/office/drawing/2014/main" xmlns="" id="{BDDEBAD5-B22B-45D9-ACE7-AA2D279B8459}"/>
              </a:ext>
            </a:extLst>
          </p:cNvPr>
          <p:cNvSpPr txBox="1">
            <a:spLocks/>
          </p:cNvSpPr>
          <p:nvPr/>
        </p:nvSpPr>
        <p:spPr>
          <a:xfrm>
            <a:off x="405352" y="1914245"/>
            <a:ext cx="11594970" cy="43449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en-US" sz="2000" b="1" dirty="0"/>
              <a:t>Quality Monitoring</a:t>
            </a:r>
          </a:p>
          <a:p>
            <a:pPr lvl="1">
              <a:spcBef>
                <a:spcPts val="0"/>
              </a:spcBef>
              <a:spcAft>
                <a:spcPts val="600"/>
              </a:spcAft>
            </a:pPr>
            <a:r>
              <a:rPr lang="en-US" sz="1600" dirty="0"/>
              <a:t>Utilize a new resident-centered survey process</a:t>
            </a:r>
          </a:p>
          <a:p>
            <a:pPr lvl="1">
              <a:spcBef>
                <a:spcPts val="0"/>
              </a:spcBef>
              <a:spcAft>
                <a:spcPts val="600"/>
              </a:spcAft>
            </a:pPr>
            <a:r>
              <a:rPr lang="en-US" sz="1600" dirty="0"/>
              <a:t>Public-facing survey performance tool that translates survey results into easy-to-understand information for consumers</a:t>
            </a:r>
          </a:p>
          <a:p>
            <a:pPr lvl="1">
              <a:spcBef>
                <a:spcPts val="0"/>
              </a:spcBef>
              <a:spcAft>
                <a:spcPts val="600"/>
              </a:spcAft>
            </a:pPr>
            <a:r>
              <a:rPr lang="en-US" sz="1600" dirty="0"/>
              <a:t>Utilize data collected from long term care facilities to identify focus areas for Quality Improvement</a:t>
            </a:r>
          </a:p>
          <a:p>
            <a:pPr>
              <a:spcAft>
                <a:spcPts val="600"/>
              </a:spcAft>
            </a:pPr>
            <a:r>
              <a:rPr lang="en-US" sz="2000" b="1" dirty="0"/>
              <a:t>Stakeholder Education and Training</a:t>
            </a:r>
          </a:p>
          <a:p>
            <a:pPr lvl="1">
              <a:spcBef>
                <a:spcPts val="0"/>
              </a:spcBef>
              <a:spcAft>
                <a:spcPts val="600"/>
              </a:spcAft>
            </a:pPr>
            <a:r>
              <a:rPr lang="en-US" sz="1600" dirty="0"/>
              <a:t>Provide in-person training on a range of topics for long-term care staff, including Administrators, Directors of Nursing, social workers, and infection control professionals</a:t>
            </a:r>
          </a:p>
          <a:p>
            <a:pPr lvl="1">
              <a:spcBef>
                <a:spcPts val="0"/>
              </a:spcBef>
              <a:spcAft>
                <a:spcPts val="600"/>
              </a:spcAft>
            </a:pPr>
            <a:r>
              <a:rPr lang="en-US" sz="1600" dirty="0"/>
              <a:t>Lead annual webinars to share observations and best practices to prevent and address infections that commonly occur in long term care facilities</a:t>
            </a:r>
          </a:p>
          <a:p>
            <a:pPr>
              <a:spcAft>
                <a:spcPts val="600"/>
              </a:spcAft>
            </a:pPr>
            <a:r>
              <a:rPr lang="en-US" sz="2000" b="1" dirty="0"/>
              <a:t>Quality Improvement Initiatives and Technical Assistance</a:t>
            </a:r>
          </a:p>
          <a:p>
            <a:pPr lvl="1">
              <a:spcBef>
                <a:spcPts val="0"/>
              </a:spcBef>
              <a:spcAft>
                <a:spcPts val="600"/>
              </a:spcAft>
            </a:pPr>
            <a:r>
              <a:rPr lang="en-US" sz="1600" dirty="0"/>
              <a:t>Reinvest Civil Monetary Penalty (CMP) funds and Long Term Care Quality Improvement Funds in QI opportunities for facilities</a:t>
            </a:r>
          </a:p>
          <a:p>
            <a:pPr lvl="1">
              <a:spcBef>
                <a:spcPts val="0"/>
              </a:spcBef>
              <a:spcAft>
                <a:spcPts val="600"/>
              </a:spcAft>
            </a:pPr>
            <a:r>
              <a:rPr lang="en-US" sz="1600" dirty="0"/>
              <a:t>Utilize funding from the CDC to provide individualized, in-person technical assistance to bolster infection prevention and control capacity</a:t>
            </a:r>
          </a:p>
          <a:p>
            <a:pPr lvl="1">
              <a:spcBef>
                <a:spcPts val="0"/>
              </a:spcBef>
              <a:spcAft>
                <a:spcPts val="600"/>
              </a:spcAft>
            </a:pPr>
            <a:r>
              <a:rPr lang="en-US" sz="1600" dirty="0"/>
              <a:t>Lead QI initiatives that address timely issues facing long term care facilities, such as caring for residents with opioid use disorder</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5</a:t>
            </a:fld>
            <a:endParaRPr lang="en-US" dirty="0">
              <a:solidFill>
                <a:srgbClr val="464646">
                  <a:lumMod val="40000"/>
                  <a:lumOff val="60000"/>
                </a:srgbClr>
              </a:solidFill>
              <a:latin typeface="+mn-lt"/>
              <a:cs typeface="Arial" panose="020B0604020202020204" pitchFamily="34" charset="0"/>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Content Placeholder 2">
            <a:extLst>
              <a:ext uri="{FF2B5EF4-FFF2-40B4-BE49-F238E27FC236}">
                <a16:creationId xmlns:a16="http://schemas.microsoft.com/office/drawing/2014/main" xmlns="" id="{BDDEBAD5-B22B-45D9-ACE7-AA2D279B8459}"/>
              </a:ext>
            </a:extLst>
          </p:cNvPr>
          <p:cNvSpPr txBox="1">
            <a:spLocks/>
          </p:cNvSpPr>
          <p:nvPr/>
        </p:nvSpPr>
        <p:spPr>
          <a:xfrm>
            <a:off x="405353" y="1114880"/>
            <a:ext cx="10014409" cy="85964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200" b="1" dirty="0"/>
              <a:t>In addition to the three oversight units, BHCSQ also works with long term care partners to improve quality of care provided in nursing homes and rest homes.</a:t>
            </a:r>
          </a:p>
        </p:txBody>
      </p:sp>
    </p:spTree>
    <p:extLst>
      <p:ext uri="{BB962C8B-B14F-4D97-AF65-F5344CB8AC3E}">
        <p14:creationId xmlns:p14="http://schemas.microsoft.com/office/powerpoint/2010/main" val="42869279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6514E0D-3BAE-4969-9488-4B658FB3EA3F}"/>
              </a:ext>
            </a:extLst>
          </p:cNvPr>
          <p:cNvSpPr>
            <a:spLocks noGrp="1"/>
          </p:cNvSpPr>
          <p:nvPr>
            <p:ph type="title"/>
          </p:nvPr>
        </p:nvSpPr>
        <p:spPr>
          <a:xfrm>
            <a:off x="610974" y="26044"/>
            <a:ext cx="11455335" cy="874654"/>
          </a:xfrm>
        </p:spPr>
        <p:txBody>
          <a:bodyPr>
            <a:noAutofit/>
          </a:bodyPr>
          <a:lstStyle/>
          <a:p>
            <a:r>
              <a:rPr lang="en-US" sz="3400" dirty="0">
                <a:solidFill>
                  <a:schemeClr val="bg1"/>
                </a:solidFill>
              </a:rPr>
              <a:t>New Resident-Centered Process and Rules for</a:t>
            </a:r>
            <a:br>
              <a:rPr lang="en-US" sz="3400" dirty="0">
                <a:solidFill>
                  <a:schemeClr val="bg1"/>
                </a:solidFill>
              </a:rPr>
            </a:br>
            <a:r>
              <a:rPr lang="en-US" sz="3400" dirty="0">
                <a:solidFill>
                  <a:schemeClr val="bg1"/>
                </a:solidFill>
              </a:rPr>
              <a:t>Surveying Nursing Homes</a:t>
            </a:r>
          </a:p>
        </p:txBody>
      </p:sp>
      <p:sp>
        <p:nvSpPr>
          <p:cNvPr id="6" name="Content Placeholder 5">
            <a:extLst>
              <a:ext uri="{FF2B5EF4-FFF2-40B4-BE49-F238E27FC236}">
                <a16:creationId xmlns:a16="http://schemas.microsoft.com/office/drawing/2014/main" xmlns="" id="{507FEE5E-C647-4D97-90E5-04BECB50D382}"/>
              </a:ext>
            </a:extLst>
          </p:cNvPr>
          <p:cNvSpPr>
            <a:spLocks noGrp="1"/>
          </p:cNvSpPr>
          <p:nvPr>
            <p:ph idx="1"/>
          </p:nvPr>
        </p:nvSpPr>
        <p:spPr>
          <a:xfrm>
            <a:off x="556181" y="1376260"/>
            <a:ext cx="10325179" cy="4780700"/>
          </a:xfrm>
        </p:spPr>
        <p:txBody>
          <a:bodyPr>
            <a:noAutofit/>
          </a:bodyPr>
          <a:lstStyle/>
          <a:p>
            <a:r>
              <a:rPr lang="en-US" sz="2800" dirty="0"/>
              <a:t>On November 28, 2017, DPH surveyors began surveying Massachusetts nursing homes using a new federal computer based, resident-centered inspection process </a:t>
            </a:r>
          </a:p>
          <a:p>
            <a:r>
              <a:rPr lang="en-US" sz="2800" dirty="0"/>
              <a:t>Specific changes included:</a:t>
            </a:r>
          </a:p>
          <a:p>
            <a:pPr lvl="1">
              <a:spcAft>
                <a:spcPts val="1200"/>
              </a:spcAft>
            </a:pPr>
            <a:r>
              <a:rPr lang="en-US" sz="2000" dirty="0"/>
              <a:t>DPH surveyors spend more time interviewing residents and conducting direct observations of care</a:t>
            </a:r>
          </a:p>
          <a:p>
            <a:pPr lvl="1">
              <a:spcAft>
                <a:spcPts val="1200"/>
              </a:spcAft>
            </a:pPr>
            <a:r>
              <a:rPr lang="en-US" sz="2000" dirty="0"/>
              <a:t>DPH surveyors independently tour the nursing home upon start of the survey</a:t>
            </a:r>
          </a:p>
          <a:p>
            <a:pPr lvl="1">
              <a:spcAft>
                <a:spcPts val="1200"/>
              </a:spcAft>
            </a:pPr>
            <a:r>
              <a:rPr lang="en-US" sz="2000" dirty="0"/>
              <a:t>Use of software to improve efficiency and workflow</a:t>
            </a:r>
          </a:p>
          <a:p>
            <a:pPr lvl="1">
              <a:spcAft>
                <a:spcPts val="1200"/>
              </a:spcAft>
            </a:pPr>
            <a:r>
              <a:rPr lang="en-US" sz="2000" dirty="0"/>
              <a:t>DPH surveyors observe, evaluate, and document a wider range of care areas and issues due to the change in federal regulations</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6</a:t>
            </a:fld>
            <a:endParaRPr lang="en-US" dirty="0">
              <a:solidFill>
                <a:srgbClr val="464646">
                  <a:lumMod val="40000"/>
                  <a:lumOff val="60000"/>
                </a:srgbClr>
              </a:solidFill>
              <a:latin typeface="+mn-lt"/>
              <a:cs typeface="Arial" panose="020B0604020202020204" pitchFamily="34" charset="0"/>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84064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solidFill>
                  <a:schemeClr val="bg1"/>
                </a:solidFill>
              </a:rPr>
              <a:t>Nursing Home Survey Performance Tool: Background</a:t>
            </a:r>
          </a:p>
        </p:txBody>
      </p:sp>
      <p:sp>
        <p:nvSpPr>
          <p:cNvPr id="6" name="Rectangle 3"/>
          <p:cNvSpPr txBox="1">
            <a:spLocks noChangeArrowheads="1"/>
          </p:cNvSpPr>
          <p:nvPr/>
        </p:nvSpPr>
        <p:spPr bwMode="auto">
          <a:xfrm>
            <a:off x="592667" y="1285393"/>
            <a:ext cx="10897279" cy="532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400" dirty="0"/>
              <a:t>Bureau of Health Care Safety and Quality (BHCSQ) initially developed the Nursing Home Survey Performance Tool (NHSPT) in the early 1990s, in collaboration with stakeholders, to aid consumers in selecting and evaluating a nursing home</a:t>
            </a:r>
          </a:p>
          <a:p>
            <a:pPr eaLnBrk="1" hangingPunct="1">
              <a:defRPr/>
            </a:pPr>
            <a:endParaRPr lang="en-US" sz="2400" dirty="0"/>
          </a:p>
          <a:p>
            <a:pPr eaLnBrk="1" hangingPunct="1">
              <a:defRPr/>
            </a:pPr>
            <a:r>
              <a:rPr lang="en-US" sz="2400" dirty="0"/>
              <a:t>The Tool’s purpose is also to translate survey results into an understandable metric for consumers </a:t>
            </a:r>
          </a:p>
          <a:p>
            <a:pPr eaLnBrk="1" hangingPunct="1">
              <a:lnSpc>
                <a:spcPct val="80000"/>
              </a:lnSpc>
              <a:defRPr/>
            </a:pPr>
            <a:endParaRPr lang="en-US" sz="2400" dirty="0"/>
          </a:p>
          <a:p>
            <a:pPr eaLnBrk="1" hangingPunct="1">
              <a:lnSpc>
                <a:spcPct val="80000"/>
              </a:lnSpc>
              <a:defRPr/>
            </a:pPr>
            <a:r>
              <a:rPr lang="en-US" sz="2400" dirty="0"/>
              <a:t>The Tool is available on the Mass.gov website and is updated weekly</a:t>
            </a:r>
          </a:p>
          <a:p>
            <a:pPr eaLnBrk="1" hangingPunct="1">
              <a:lnSpc>
                <a:spcPct val="80000"/>
              </a:lnSpc>
              <a:defRPr/>
            </a:pPr>
            <a:endParaRPr lang="en-US" sz="2400" dirty="0"/>
          </a:p>
          <a:p>
            <a:pPr eaLnBrk="1" hangingPunct="1">
              <a:defRPr/>
            </a:pPr>
            <a:r>
              <a:rPr lang="en-US" sz="2400" dirty="0"/>
              <a:t>It is a Centers for Medicare and Medicaid Services (CMS) requirement that each state maintain a consumer-facing website that shares nursing home quality information (Section 1902(a)(9) of the Social Security Act)</a:t>
            </a:r>
          </a:p>
          <a:p>
            <a:pPr marL="0" indent="1192" eaLnBrk="1" hangingPunct="1">
              <a:lnSpc>
                <a:spcPct val="80000"/>
              </a:lnSpc>
              <a:buFontTx/>
              <a:buNone/>
              <a:defRPr/>
            </a:pPr>
            <a:endParaRPr lang="en-US" altLang="en-US" sz="2400" kern="0" dirty="0">
              <a:solidFill>
                <a:srgbClr val="4D4D4D"/>
              </a:solidFill>
            </a:endParaRP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7</a:t>
            </a:fld>
            <a:endParaRPr lang="en-US" dirty="0">
              <a:solidFill>
                <a:srgbClr val="464646">
                  <a:lumMod val="40000"/>
                  <a:lumOff val="60000"/>
                </a:srgbClr>
              </a:solidFill>
              <a:latin typeface="+mn-lt"/>
              <a:cs typeface="Arial" panose="020B0604020202020204" pitchFamily="34" charset="0"/>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37502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2394669" cy="985838"/>
          </a:xfrm>
        </p:spPr>
        <p:txBody>
          <a:bodyPr>
            <a:noAutofit/>
          </a:bodyPr>
          <a:lstStyle/>
          <a:p>
            <a:r>
              <a:rPr lang="en-US" sz="4000" dirty="0">
                <a:solidFill>
                  <a:schemeClr val="bg1"/>
                </a:solidFill>
              </a:rPr>
              <a:t>NHSPT: Information Sources</a:t>
            </a:r>
          </a:p>
        </p:txBody>
      </p:sp>
      <p:sp>
        <p:nvSpPr>
          <p:cNvPr id="3" name="Content Placeholder 2"/>
          <p:cNvSpPr>
            <a:spLocks noGrp="1"/>
          </p:cNvSpPr>
          <p:nvPr>
            <p:ph idx="1"/>
          </p:nvPr>
        </p:nvSpPr>
        <p:spPr>
          <a:xfrm>
            <a:off x="610974" y="1214122"/>
            <a:ext cx="10969943" cy="4525963"/>
          </a:xfrm>
        </p:spPr>
        <p:txBody>
          <a:bodyPr>
            <a:noAutofit/>
          </a:bodyPr>
          <a:lstStyle/>
          <a:p>
            <a:pPr>
              <a:lnSpc>
                <a:spcPct val="110000"/>
              </a:lnSpc>
            </a:pPr>
            <a:r>
              <a:rPr lang="en-US" sz="2400" dirty="0"/>
              <a:t>The Tool uses findings from the three most current standard surveys as well as complaint survey findings from the previous year  </a:t>
            </a:r>
            <a:br>
              <a:rPr lang="en-US" sz="2400" dirty="0"/>
            </a:br>
            <a:r>
              <a:rPr lang="en-US" sz="1400" dirty="0"/>
              <a:t> </a:t>
            </a:r>
          </a:p>
          <a:p>
            <a:pPr>
              <a:lnSpc>
                <a:spcPct val="110000"/>
              </a:lnSpc>
            </a:pPr>
            <a:r>
              <a:rPr lang="en-US" sz="2400" dirty="0"/>
              <a:t>The Tool focuses on findings from five domains that are considered to be important to consumers and have a significant impact on a resident’s quality of life: </a:t>
            </a:r>
          </a:p>
          <a:p>
            <a:pPr lvl="1">
              <a:spcBef>
                <a:spcPts val="0"/>
              </a:spcBef>
              <a:spcAft>
                <a:spcPts val="600"/>
              </a:spcAft>
            </a:pPr>
            <a:r>
              <a:rPr lang="en-US" sz="2000" dirty="0"/>
              <a:t>Administration</a:t>
            </a:r>
          </a:p>
          <a:p>
            <a:pPr lvl="1">
              <a:spcBef>
                <a:spcPts val="0"/>
              </a:spcBef>
              <a:spcAft>
                <a:spcPts val="600"/>
              </a:spcAft>
            </a:pPr>
            <a:r>
              <a:rPr lang="en-US" sz="2000" dirty="0"/>
              <a:t>Environment</a:t>
            </a:r>
          </a:p>
          <a:p>
            <a:pPr lvl="1">
              <a:spcBef>
                <a:spcPts val="0"/>
              </a:spcBef>
              <a:spcAft>
                <a:spcPts val="600"/>
              </a:spcAft>
            </a:pPr>
            <a:r>
              <a:rPr lang="en-US" sz="2000" dirty="0"/>
              <a:t>Food Services</a:t>
            </a:r>
          </a:p>
          <a:p>
            <a:pPr lvl="1">
              <a:spcBef>
                <a:spcPts val="0"/>
              </a:spcBef>
              <a:spcAft>
                <a:spcPts val="600"/>
              </a:spcAft>
            </a:pPr>
            <a:r>
              <a:rPr lang="en-US" sz="2000" dirty="0"/>
              <a:t>Nursing</a:t>
            </a:r>
          </a:p>
          <a:p>
            <a:pPr lvl="1">
              <a:spcBef>
                <a:spcPts val="0"/>
              </a:spcBef>
              <a:spcAft>
                <a:spcPts val="600"/>
              </a:spcAft>
            </a:pPr>
            <a:r>
              <a:rPr lang="en-US" sz="2000" dirty="0"/>
              <a:t>Resident Rights</a:t>
            </a:r>
            <a:r>
              <a:rPr lang="en-US" sz="1950" dirty="0"/>
              <a:t/>
            </a:r>
            <a:br>
              <a:rPr lang="en-US" sz="1950" dirty="0"/>
            </a:br>
            <a:r>
              <a:rPr lang="en-US" sz="1400" dirty="0"/>
              <a:t> </a:t>
            </a:r>
            <a:endParaRPr lang="en-US" sz="1950" dirty="0"/>
          </a:p>
          <a:p>
            <a:pPr>
              <a:lnSpc>
                <a:spcPct val="110000"/>
              </a:lnSpc>
            </a:pPr>
            <a:r>
              <a:rPr lang="en-US" sz="2400" dirty="0"/>
              <a:t>Facilities that do not participate in Medicare or Medicaid are not included in the Tool</a:t>
            </a:r>
          </a:p>
          <a:p>
            <a:endParaRPr lang="en-US" sz="2400"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8</a:t>
            </a:fld>
            <a:endParaRPr lang="en-US" dirty="0">
              <a:solidFill>
                <a:srgbClr val="464646">
                  <a:lumMod val="40000"/>
                  <a:lumOff val="60000"/>
                </a:srgbClr>
              </a:solidFill>
              <a:latin typeface="+mn-lt"/>
              <a:cs typeface="Arial" panose="020B0604020202020204" pitchFamily="34" charset="0"/>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66936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Autofit/>
          </a:bodyPr>
          <a:lstStyle/>
          <a:p>
            <a:r>
              <a:rPr lang="en-US" sz="4000" dirty="0">
                <a:solidFill>
                  <a:schemeClr val="bg1"/>
                </a:solidFill>
              </a:rPr>
              <a:t>NHSPT: </a:t>
            </a:r>
            <a:r>
              <a:rPr lang="en-US" altLang="en-US" sz="4000" dirty="0">
                <a:solidFill>
                  <a:schemeClr val="bg1"/>
                </a:solidFill>
              </a:rPr>
              <a:t>Current Score Calculation</a:t>
            </a:r>
          </a:p>
        </p:txBody>
      </p:sp>
      <p:sp>
        <p:nvSpPr>
          <p:cNvPr id="10244" name="Rectangle 3"/>
          <p:cNvSpPr>
            <a:spLocks noGrp="1" noChangeArrowheads="1"/>
          </p:cNvSpPr>
          <p:nvPr>
            <p:ph type="body" idx="1"/>
          </p:nvPr>
        </p:nvSpPr>
        <p:spPr>
          <a:xfrm>
            <a:off x="482953" y="1170750"/>
            <a:ext cx="11291912" cy="5323800"/>
          </a:xfrm>
        </p:spPr>
        <p:txBody>
          <a:bodyPr>
            <a:normAutofit/>
          </a:bodyPr>
          <a:lstStyle/>
          <a:p>
            <a:pPr marL="0" indent="0">
              <a:buNone/>
            </a:pPr>
            <a:r>
              <a:rPr lang="en-US" sz="2400" b="1" dirty="0"/>
              <a:t>The federal tags included in the Tool are within the five domains: </a:t>
            </a:r>
          </a:p>
          <a:p>
            <a:pPr marL="0" indent="0">
              <a:buNone/>
            </a:pPr>
            <a:r>
              <a:rPr lang="en-US" sz="2000" dirty="0"/>
              <a:t/>
            </a:r>
            <a:br>
              <a:rPr lang="en-US" sz="2000" dirty="0"/>
            </a:br>
            <a:endParaRPr lang="en-US" sz="2000" dirty="0"/>
          </a:p>
          <a:p>
            <a:endParaRPr lang="en-US" sz="2000" dirty="0"/>
          </a:p>
          <a:p>
            <a:pPr marL="0" indent="0">
              <a:buNone/>
            </a:pPr>
            <a:endParaRPr lang="en-US" sz="2000" dirty="0"/>
          </a:p>
          <a:p>
            <a:pPr marL="0" indent="0">
              <a:buNone/>
            </a:pPr>
            <a:endParaRPr lang="en-US" sz="2000" dirty="0"/>
          </a:p>
          <a:p>
            <a:r>
              <a:rPr lang="en-US" sz="2400" dirty="0"/>
              <a:t>The numeric score calculated has a potential maximum 132 points and represents being deficiency-free in these domains</a:t>
            </a:r>
          </a:p>
          <a:p>
            <a:endParaRPr lang="en-US" sz="1200" dirty="0"/>
          </a:p>
          <a:p>
            <a:r>
              <a:rPr lang="en-US" sz="2400" dirty="0"/>
              <a:t>Any deficiencies cited for a federal tag that is included in the Tool represent the loss of between one and eight points, depending on the scope and severity  </a:t>
            </a:r>
          </a:p>
          <a:p>
            <a:pPr lvl="1"/>
            <a:r>
              <a:rPr lang="en-US" sz="2000" dirty="0"/>
              <a:t>An additional point is subtracted if the tag is also a substandard quality of care tag</a:t>
            </a:r>
            <a:r>
              <a:rPr lang="en-US" sz="2400" dirty="0"/>
              <a:t/>
            </a:r>
            <a:br>
              <a:rPr lang="en-US" sz="2400" dirty="0"/>
            </a:br>
            <a:r>
              <a:rPr lang="en-US" sz="1200" dirty="0"/>
              <a:t>  </a:t>
            </a:r>
          </a:p>
          <a:p>
            <a:r>
              <a:rPr lang="en-US" sz="2400" dirty="0"/>
              <a:t>Currently, the average Nursing Home Survey Performance Tool score is 120 </a:t>
            </a:r>
          </a:p>
          <a:p>
            <a:endParaRPr lang="en-US" sz="2000" dirty="0"/>
          </a:p>
          <a:p>
            <a:pPr eaLnBrk="1" hangingPunct="1">
              <a:lnSpc>
                <a:spcPct val="80000"/>
              </a:lnSpc>
              <a:defRPr/>
            </a:pPr>
            <a:endParaRPr lang="en-US" altLang="en-US" sz="2000" dirty="0">
              <a:solidFill>
                <a:srgbClr val="4D4D4D"/>
              </a:solidFill>
            </a:endParaRPr>
          </a:p>
          <a:p>
            <a:pPr eaLnBrk="1" hangingPunct="1">
              <a:lnSpc>
                <a:spcPct val="80000"/>
              </a:lnSpc>
              <a:defRPr/>
            </a:pPr>
            <a:endParaRPr lang="en-US" altLang="en-US" sz="1600" dirty="0">
              <a:solidFill>
                <a:srgbClr val="4D4D4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72020057"/>
              </p:ext>
            </p:extLst>
          </p:nvPr>
        </p:nvGraphicFramePr>
        <p:xfrm>
          <a:off x="610974" y="1911978"/>
          <a:ext cx="9445292" cy="1053827"/>
        </p:xfrm>
        <a:graphic>
          <a:graphicData uri="http://schemas.openxmlformats.org/drawingml/2006/table">
            <a:tbl>
              <a:tblPr firstRow="1" firstCol="1" bandRow="1">
                <a:tableStyleId>{5C22544A-7EE6-4342-B048-85BDC9FD1C3A}</a:tableStyleId>
              </a:tblPr>
              <a:tblGrid>
                <a:gridCol w="1334470">
                  <a:extLst>
                    <a:ext uri="{9D8B030D-6E8A-4147-A177-3AD203B41FA5}">
                      <a16:colId xmlns:a16="http://schemas.microsoft.com/office/drawing/2014/main" xmlns="" val="20000"/>
                    </a:ext>
                  </a:extLst>
                </a:gridCol>
                <a:gridCol w="1732476">
                  <a:extLst>
                    <a:ext uri="{9D8B030D-6E8A-4147-A177-3AD203B41FA5}">
                      <a16:colId xmlns:a16="http://schemas.microsoft.com/office/drawing/2014/main" xmlns="" val="20001"/>
                    </a:ext>
                  </a:extLst>
                </a:gridCol>
                <a:gridCol w="1605280">
                  <a:extLst>
                    <a:ext uri="{9D8B030D-6E8A-4147-A177-3AD203B41FA5}">
                      <a16:colId xmlns:a16="http://schemas.microsoft.com/office/drawing/2014/main" xmlns="" val="20002"/>
                    </a:ext>
                  </a:extLst>
                </a:gridCol>
                <a:gridCol w="1696720">
                  <a:extLst>
                    <a:ext uri="{9D8B030D-6E8A-4147-A177-3AD203B41FA5}">
                      <a16:colId xmlns:a16="http://schemas.microsoft.com/office/drawing/2014/main" xmlns="" val="20003"/>
                    </a:ext>
                  </a:extLst>
                </a:gridCol>
                <a:gridCol w="1351280">
                  <a:extLst>
                    <a:ext uri="{9D8B030D-6E8A-4147-A177-3AD203B41FA5}">
                      <a16:colId xmlns:a16="http://schemas.microsoft.com/office/drawing/2014/main" xmlns="" val="20004"/>
                    </a:ext>
                  </a:extLst>
                </a:gridCol>
                <a:gridCol w="1725066">
                  <a:extLst>
                    <a:ext uri="{9D8B030D-6E8A-4147-A177-3AD203B41FA5}">
                      <a16:colId xmlns:a16="http://schemas.microsoft.com/office/drawing/2014/main" xmlns="" val="20005"/>
                    </a:ext>
                  </a:extLst>
                </a:gridCol>
              </a:tblGrid>
              <a:tr h="528640">
                <a:tc>
                  <a:txBody>
                    <a:bodyPr/>
                    <a:lstStyle/>
                    <a:p>
                      <a:pPr marL="0" marR="0" algn="ctr" eaLnBrk="0" fontAlgn="base" hangingPunct="0">
                        <a:spcBef>
                          <a:spcPts val="575"/>
                        </a:spcBef>
                        <a:spcAft>
                          <a:spcPts val="0"/>
                        </a:spcAft>
                      </a:pPr>
                      <a:r>
                        <a:rPr lang="en-US" sz="1800" dirty="0">
                          <a:solidFill>
                            <a:schemeClr val="tx1"/>
                          </a:solidFill>
                          <a:effectLst/>
                        </a:rPr>
                        <a:t>Domain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Administration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Environment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Food Services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Nursing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Resident Rights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extLst>
                  <a:ext uri="{0D108BD9-81ED-4DB2-BD59-A6C34878D82A}">
                    <a16:rowId xmlns:a16="http://schemas.microsoft.com/office/drawing/2014/main" xmlns="" val="10000"/>
                  </a:ext>
                </a:extLst>
              </a:tr>
              <a:tr h="525187">
                <a:tc>
                  <a:txBody>
                    <a:bodyPr/>
                    <a:lstStyle/>
                    <a:p>
                      <a:pPr marL="0" marR="0" eaLnBrk="0" fontAlgn="base" hangingPunct="0">
                        <a:spcBef>
                          <a:spcPts val="575"/>
                        </a:spcBef>
                        <a:spcAft>
                          <a:spcPts val="0"/>
                        </a:spcAft>
                      </a:pPr>
                      <a:r>
                        <a:rPr lang="en-US" sz="1800" b="1" dirty="0">
                          <a:solidFill>
                            <a:schemeClr val="tx1"/>
                          </a:solidFill>
                          <a:effectLst/>
                        </a:rPr>
                        <a:t> # of Tags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b="0" dirty="0">
                          <a:solidFill>
                            <a:schemeClr val="tx1"/>
                          </a:solidFill>
                          <a:effectLst/>
                        </a:rPr>
                        <a:t>16</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tc>
                  <a:txBody>
                    <a:bodyPr/>
                    <a:lstStyle/>
                    <a:p>
                      <a:pPr marL="0" marR="0" algn="ctr" eaLnBrk="0" fontAlgn="base" hangingPunct="0">
                        <a:spcBef>
                          <a:spcPts val="575"/>
                        </a:spcBef>
                        <a:spcAft>
                          <a:spcPts val="0"/>
                        </a:spcAft>
                      </a:pPr>
                      <a:r>
                        <a:rPr lang="en-US" sz="1800" dirty="0">
                          <a:solidFill>
                            <a:schemeClr val="tx1"/>
                          </a:solidFill>
                          <a:effectLst/>
                        </a:rPr>
                        <a:t>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tc>
                <a:extLst>
                  <a:ext uri="{0D108BD9-81ED-4DB2-BD59-A6C34878D82A}">
                    <a16:rowId xmlns:a16="http://schemas.microsoft.com/office/drawing/2014/main" xmlns="" val="10001"/>
                  </a:ext>
                </a:extLst>
              </a:tr>
            </a:tbl>
          </a:graphicData>
        </a:graphic>
      </p:graphicFrame>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cs typeface="Arial" panose="020B0604020202020204" pitchFamily="34" charset="0"/>
              </a:rPr>
              <a:pPr/>
              <a:t>9</a:t>
            </a:fld>
            <a:endParaRPr lang="en-US" dirty="0">
              <a:solidFill>
                <a:srgbClr val="464646">
                  <a:lumMod val="40000"/>
                  <a:lumOff val="60000"/>
                </a:srgbClr>
              </a:solidFill>
              <a:latin typeface="+mn-lt"/>
              <a:cs typeface="Arial" panose="020B0604020202020204" pitchFamily="34" charset="0"/>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88069307"/>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SAS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103960</TotalTime>
  <Words>1969</Words>
  <Application>Microsoft Office PowerPoint</Application>
  <PresentationFormat>Custom</PresentationFormat>
  <Paragraphs>313</Paragraphs>
  <Slides>18</Slides>
  <Notes>12</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3_Custom Design</vt:lpstr>
      <vt:lpstr>BSAS Template</vt:lpstr>
      <vt:lpstr>1_BSAS Template</vt:lpstr>
      <vt:lpstr>2_BSAS Template</vt:lpstr>
      <vt:lpstr>Custom Design</vt:lpstr>
      <vt:lpstr>3_BSAS Template</vt:lpstr>
      <vt:lpstr>4_BSAS Template</vt:lpstr>
      <vt:lpstr>1_Custom Design</vt:lpstr>
      <vt:lpstr>5_BSAS Template</vt:lpstr>
      <vt:lpstr>2_Custom Design</vt:lpstr>
      <vt:lpstr>Quality in Nursing Facilities in Massachusetts</vt:lpstr>
      <vt:lpstr>Overview</vt:lpstr>
      <vt:lpstr>Long Term Care Facilities</vt:lpstr>
      <vt:lpstr>PowerPoint Presentation</vt:lpstr>
      <vt:lpstr>PowerPoint Presentation</vt:lpstr>
      <vt:lpstr>New Resident-Centered Process and Rules for Surveying Nursing Homes</vt:lpstr>
      <vt:lpstr>Nursing Home Survey Performance Tool: Background</vt:lpstr>
      <vt:lpstr>NHSPT: Information Sources</vt:lpstr>
      <vt:lpstr>NHSPT: Current Score Calculation</vt:lpstr>
      <vt:lpstr>NHSPT: All Facility Score Distribution</vt:lpstr>
      <vt:lpstr>Department Efforts to Address Quality</vt:lpstr>
      <vt:lpstr>State Licensure Transfer of Ownership Process</vt:lpstr>
      <vt:lpstr>Transfer of Ownership Process: Suitability Review</vt:lpstr>
      <vt:lpstr>PowerPoint Presentation</vt:lpstr>
      <vt:lpstr>Additional NHSPT Information</vt:lpstr>
      <vt:lpstr>NHSPT: Search Webpage</vt:lpstr>
      <vt:lpstr>NHSPT: Results Webpage</vt:lpstr>
      <vt:lpstr>Nursing Home Compare</vt:lpstr>
    </vt:vector>
  </TitlesOfParts>
  <Company>Massachusetts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EOHHS</cp:lastModifiedBy>
  <cp:revision>3473</cp:revision>
  <cp:lastPrinted>2019-12-17T12:34:27Z</cp:lastPrinted>
  <dcterms:created xsi:type="dcterms:W3CDTF">2001-01-17T15:22:57Z</dcterms:created>
  <dcterms:modified xsi:type="dcterms:W3CDTF">2019-12-19T18:48:22Z</dcterms:modified>
</cp:coreProperties>
</file>