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7" r:id="rId2"/>
    <p:sldId id="3416" r:id="rId3"/>
    <p:sldId id="3447" r:id="rId4"/>
    <p:sldId id="3448" r:id="rId5"/>
    <p:sldId id="3449" r:id="rId6"/>
    <p:sldId id="3443" r:id="rId7"/>
    <p:sldId id="3442" r:id="rId8"/>
    <p:sldId id="3451" r:id="rId9"/>
    <p:sldId id="3417" r:id="rId10"/>
    <p:sldId id="259" r:id="rId11"/>
    <p:sldId id="3432" r:id="rId12"/>
    <p:sldId id="3426" r:id="rId13"/>
    <p:sldId id="3446" r:id="rId14"/>
    <p:sldId id="3440" r:id="rId15"/>
    <p:sldId id="3452" r:id="rId16"/>
    <p:sldId id="3450" r:id="rId17"/>
    <p:sldId id="3435" r:id="rId18"/>
    <p:sldId id="3453" r:id="rId19"/>
    <p:sldId id="3456" r:id="rId20"/>
    <p:sldId id="3455" r:id="rId21"/>
    <p:sldId id="3425" r:id="rId22"/>
    <p:sldId id="258" r:id="rId23"/>
    <p:sldId id="3438" r:id="rId24"/>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7AA1"/>
    <a:srgbClr val="EDC948"/>
    <a:srgbClr val="59A14F"/>
    <a:srgbClr val="4E79A7"/>
    <a:srgbClr val="002960"/>
    <a:srgbClr val="0066CC"/>
    <a:srgbClr val="91B0FF"/>
    <a:srgbClr val="C7E0FB"/>
    <a:srgbClr val="569F4B"/>
    <a:srgbClr val="477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743" autoAdjust="0"/>
  </p:normalViewPr>
  <p:slideViewPr>
    <p:cSldViewPr>
      <p:cViewPr>
        <p:scale>
          <a:sx n="92" d="100"/>
          <a:sy n="92" d="100"/>
        </p:scale>
        <p:origin x="-2502" y="-6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3840"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97572F3-28B1-40B1-9814-E6DB6F441E0C}" type="datetimeFigureOut">
              <a:rPr lang="en-US" smtClean="0"/>
              <a:t>12/20/2019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D751ACD-0C67-4CDF-841A-B6ED40D41F91}" type="slidenum">
              <a:rPr lang="en-US" smtClean="0"/>
              <a:t>‹#›</a:t>
            </a:fld>
            <a:endParaRPr lang="en-US"/>
          </a:p>
        </p:txBody>
      </p:sp>
    </p:spTree>
    <p:extLst>
      <p:ext uri="{BB962C8B-B14F-4D97-AF65-F5344CB8AC3E}">
        <p14:creationId xmlns:p14="http://schemas.microsoft.com/office/powerpoint/2010/main" val="1219713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2D23D5D-05BF-458D-8494-2550901E4C33}" type="datetimeFigureOut">
              <a:rPr lang="en-US" smtClean="0"/>
              <a:t>12/20/2019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369890E-7CF6-4448-B58E-405862340BEB}" type="slidenum">
              <a:rPr lang="en-US" smtClean="0"/>
              <a:t>‹#›</a:t>
            </a:fld>
            <a:endParaRPr lang="en-US"/>
          </a:p>
        </p:txBody>
      </p:sp>
    </p:spTree>
    <p:extLst>
      <p:ext uri="{BB962C8B-B14F-4D97-AF65-F5344CB8AC3E}">
        <p14:creationId xmlns:p14="http://schemas.microsoft.com/office/powerpoint/2010/main" val="138522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9.v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2642517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dirty="0">
              <a:latin typeface="Arial"/>
              <a:ea typeface="+mj-ea"/>
              <a:cs typeface="Arial"/>
              <a:sym typeface="Arial"/>
            </a:endParaRPr>
          </a:p>
        </p:txBody>
      </p:sp>
      <p:sp>
        <p:nvSpPr>
          <p:cNvPr id="2" name="Title 1"/>
          <p:cNvSpPr>
            <a:spLocks noGrp="1"/>
          </p:cNvSpPr>
          <p:nvPr>
            <p:ph type="ctrTitle"/>
          </p:nvPr>
        </p:nvSpPr>
        <p:spPr>
          <a:xfrm>
            <a:off x="2688336" y="2724912"/>
            <a:ext cx="4956485" cy="430887"/>
          </a:xfrm>
        </p:spPr>
        <p:txBody>
          <a:bodyPr wrap="square" lIns="0" tIns="0" rIns="0" bIns="0">
            <a:spAutoFit/>
          </a:bodyPr>
          <a:lstStyle>
            <a:lvl1pPr algn="l">
              <a:defRPr sz="2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689602" y="4937760"/>
            <a:ext cx="2781211" cy="215444"/>
          </a:xfrm>
        </p:spPr>
        <p:txBody>
          <a:bodyPr wrap="square" lIns="0" tIns="0" rIns="0" bIns="0">
            <a:spAutoFit/>
          </a:bodyPr>
          <a:lstStyle>
            <a:lvl1pPr marL="0" indent="0" algn="l">
              <a:buNone/>
              <a:defRPr sz="14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itleTopPlaceholder"/>
          <p:cNvSpPr>
            <a:spLocks noChangeArrowheads="1"/>
          </p:cNvSpPr>
          <p:nvPr userDrawn="1"/>
        </p:nvSpPr>
        <p:spPr bwMode="ltGray">
          <a:xfrm>
            <a:off x="2125654" y="3245969"/>
            <a:ext cx="2125653"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20" name="TitleTopPlaceholder"/>
          <p:cNvSpPr>
            <a:spLocks noChangeArrowheads="1"/>
          </p:cNvSpPr>
          <p:nvPr userDrawn="1"/>
        </p:nvSpPr>
        <p:spPr bwMode="ltGray">
          <a:xfrm>
            <a:off x="1" y="3245968"/>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21" name="TitleTopPlaceholder"/>
          <p:cNvSpPr>
            <a:spLocks noChangeArrowheads="1"/>
          </p:cNvSpPr>
          <p:nvPr userDrawn="1"/>
        </p:nvSpPr>
        <p:spPr bwMode="ltGray">
          <a:xfrm>
            <a:off x="3886006" y="3246844"/>
            <a:ext cx="5257994"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pic>
        <p:nvPicPr>
          <p:cNvPr id="22" name="Picture 4" descr="http://upload.wikimedia.org/wikipedia/commons/thumb/8/82/Seal_of_Massachusetts.svg/2000px-Seal_of_Massachusetts.svg.png"/>
          <p:cNvPicPr>
            <a:picLocks noChangeAspect="1" noChangeArrowheads="1"/>
          </p:cNvPicPr>
          <p:nvPr userDrawn="1"/>
        </p:nvPicPr>
        <p:blipFill>
          <a:blip r:embed="rId7" cstate="print">
            <a:duotone>
              <a:srgbClr val="FFFF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McK Disclaimer"/>
          <p:cNvSpPr>
            <a:spLocks noChangeArrowheads="1"/>
          </p:cNvSpPr>
          <p:nvPr userDrawn="1"/>
        </p:nvSpPr>
        <p:spPr bwMode="auto">
          <a:xfrm>
            <a:off x="2689602" y="5983586"/>
            <a:ext cx="512127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dirty="0">
                <a:solidFill>
                  <a:schemeClr val="tx2"/>
                </a:solidFill>
                <a:latin typeface="Arial"/>
                <a:ea typeface="ＭＳ Ｐゴシック"/>
              </a:rPr>
              <a:t>CONFIDENTIAL; FOR POLICY DEVELOPMENT PURPOSES ONLY</a:t>
            </a:r>
          </a:p>
        </p:txBody>
      </p:sp>
      <p:sp>
        <p:nvSpPr>
          <p:cNvPr id="24" name="McK Disclaimer"/>
          <p:cNvSpPr>
            <a:spLocks noChangeArrowheads="1"/>
          </p:cNvSpPr>
          <p:nvPr userDrawn="1"/>
        </p:nvSpPr>
        <p:spPr bwMode="auto">
          <a:xfrm>
            <a:off x="2689602" y="4343400"/>
            <a:ext cx="56161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dirty="0">
                <a:solidFill>
                  <a:schemeClr val="tx2"/>
                </a:solidFill>
                <a:latin typeface="Arial"/>
                <a:ea typeface="ＭＳ Ｐゴシック"/>
              </a:rPr>
              <a:t>Executive Office of Health and Human Services</a:t>
            </a:r>
          </a:p>
        </p:txBody>
      </p:sp>
    </p:spTree>
    <p:extLst>
      <p:ext uri="{BB962C8B-B14F-4D97-AF65-F5344CB8AC3E}">
        <p14:creationId xmlns:p14="http://schemas.microsoft.com/office/powerpoint/2010/main" val="35766324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 y="1143000"/>
            <a:ext cx="7924800" cy="1200329"/>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626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23881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609600" y="1066800"/>
            <a:ext cx="2901756" cy="132343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563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870318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1028700" y="1371600"/>
            <a:ext cx="70866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630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2"/>
            </p:custDataLst>
            <p:extLst>
              <p:ext uri="{D42A27DB-BD31-4B8C-83A1-F6EECF244321}">
                <p14:modId xmlns:p14="http://schemas.microsoft.com/office/powerpoint/2010/main" val="4282418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a:xfrm>
            <a:off x="173736" y="237744"/>
            <a:ext cx="8741664" cy="292388"/>
          </a:xfrm>
        </p:spPr>
        <p:txBody>
          <a:bodyPr/>
          <a:lstStyle/>
          <a:p>
            <a:r>
              <a:rPr lang="en-US"/>
              <a:t>Click to edit Master title style</a:t>
            </a:r>
            <a:endParaRPr lang="en-US" dirty="0"/>
          </a:p>
        </p:txBody>
      </p:sp>
      <p:sp>
        <p:nvSpPr>
          <p:cNvPr id="21" name="Text Placeholder 5"/>
          <p:cNvSpPr>
            <a:spLocks noGrp="1"/>
          </p:cNvSpPr>
          <p:nvPr>
            <p:ph type="body" sz="quarter" idx="10" hasCustomPrompt="1"/>
          </p:nvPr>
        </p:nvSpPr>
        <p:spPr>
          <a:xfrm>
            <a:off x="228600" y="1371600"/>
            <a:ext cx="1737360" cy="990600"/>
          </a:xfrm>
          <a:solidFill>
            <a:schemeClr val="accent1"/>
          </a:solidFill>
        </p:spPr>
        <p:txBody>
          <a:bodyPr anchor="ctr">
            <a:noAutofit/>
          </a:bodyPr>
          <a:lstStyle>
            <a:lvl1pPr algn="ctr">
              <a:defRPr baseline="0"/>
            </a:lvl1pPr>
          </a:lstStyle>
          <a:p>
            <a:pPr lvl="0"/>
            <a:r>
              <a:rPr lang="en-US" dirty="0"/>
              <a:t>Add Text</a:t>
            </a:r>
          </a:p>
        </p:txBody>
      </p:sp>
      <p:sp>
        <p:nvSpPr>
          <p:cNvPr id="22" name="Text Placeholder 5"/>
          <p:cNvSpPr>
            <a:spLocks noGrp="1"/>
          </p:cNvSpPr>
          <p:nvPr>
            <p:ph type="body" sz="quarter" idx="11" hasCustomPrompt="1"/>
          </p:nvPr>
        </p:nvSpPr>
        <p:spPr>
          <a:xfrm>
            <a:off x="228600" y="2565400"/>
            <a:ext cx="1737360" cy="990600"/>
          </a:xfrm>
          <a:solidFill>
            <a:schemeClr val="accent1"/>
          </a:solidFill>
        </p:spPr>
        <p:txBody>
          <a:bodyPr anchor="ctr">
            <a:noAutofit/>
          </a:bodyPr>
          <a:lstStyle>
            <a:lvl1pPr algn="ctr">
              <a:defRPr baseline="0"/>
            </a:lvl1pPr>
          </a:lstStyle>
          <a:p>
            <a:pPr lvl="0"/>
            <a:r>
              <a:rPr lang="en-US" dirty="0"/>
              <a:t>Add Text</a:t>
            </a:r>
          </a:p>
        </p:txBody>
      </p:sp>
      <p:sp>
        <p:nvSpPr>
          <p:cNvPr id="23" name="Text Placeholder 5"/>
          <p:cNvSpPr>
            <a:spLocks noGrp="1"/>
          </p:cNvSpPr>
          <p:nvPr>
            <p:ph type="body" sz="quarter" idx="12" hasCustomPrompt="1"/>
          </p:nvPr>
        </p:nvSpPr>
        <p:spPr>
          <a:xfrm>
            <a:off x="228600" y="3759200"/>
            <a:ext cx="1737360" cy="990600"/>
          </a:xfrm>
          <a:solidFill>
            <a:schemeClr val="accent1"/>
          </a:solidFill>
        </p:spPr>
        <p:txBody>
          <a:bodyPr anchor="ctr">
            <a:noAutofit/>
          </a:bodyPr>
          <a:lstStyle>
            <a:lvl1pPr algn="ctr">
              <a:defRPr baseline="0"/>
            </a:lvl1pPr>
          </a:lstStyle>
          <a:p>
            <a:pPr lvl="0"/>
            <a:r>
              <a:rPr lang="en-US" dirty="0"/>
              <a:t>Add Text</a:t>
            </a:r>
          </a:p>
        </p:txBody>
      </p:sp>
      <p:sp>
        <p:nvSpPr>
          <p:cNvPr id="24" name="Text Placeholder 5"/>
          <p:cNvSpPr>
            <a:spLocks noGrp="1"/>
          </p:cNvSpPr>
          <p:nvPr>
            <p:ph type="body" sz="quarter" idx="13" hasCustomPrompt="1"/>
          </p:nvPr>
        </p:nvSpPr>
        <p:spPr>
          <a:xfrm>
            <a:off x="228600" y="4953000"/>
            <a:ext cx="1737360" cy="990600"/>
          </a:xfrm>
          <a:solidFill>
            <a:schemeClr val="accent1"/>
          </a:solidFill>
        </p:spPr>
        <p:txBody>
          <a:bodyPr anchor="ctr">
            <a:noAutofit/>
          </a:bodyPr>
          <a:lstStyle>
            <a:lvl1pPr algn="ctr">
              <a:defRPr baseline="0"/>
            </a:lvl1pPr>
          </a:lstStyle>
          <a:p>
            <a:pPr lvl="0"/>
            <a:r>
              <a:rPr lang="en-US" dirty="0"/>
              <a:t>Add Text</a:t>
            </a:r>
          </a:p>
        </p:txBody>
      </p:sp>
      <p:sp>
        <p:nvSpPr>
          <p:cNvPr id="25" name="Text Placeholder 23"/>
          <p:cNvSpPr>
            <a:spLocks noGrp="1"/>
          </p:cNvSpPr>
          <p:nvPr>
            <p:ph type="body" sz="quarter" idx="14" hasCustomPrompt="1"/>
          </p:nvPr>
        </p:nvSpPr>
        <p:spPr>
          <a:xfrm>
            <a:off x="2286000" y="944434"/>
            <a:ext cx="756938" cy="338554"/>
          </a:xfrm>
        </p:spPr>
        <p:txBody>
          <a:bodyPr wrap="square" lIns="91440" tIns="45720" rIns="91440" bIns="45720" anchor="t" anchorCtr="0"/>
          <a:lstStyle>
            <a:lvl1pPr>
              <a:defRPr baseline="0"/>
            </a:lvl1pPr>
          </a:lstStyle>
          <a:p>
            <a:pPr lvl="0"/>
            <a:r>
              <a:rPr lang="en-US" dirty="0"/>
              <a:t>Item 1</a:t>
            </a:r>
          </a:p>
        </p:txBody>
      </p:sp>
      <p:sp>
        <p:nvSpPr>
          <p:cNvPr id="26" name="Text Placeholder 23"/>
          <p:cNvSpPr>
            <a:spLocks noGrp="1"/>
          </p:cNvSpPr>
          <p:nvPr>
            <p:ph type="body" sz="quarter" idx="15" hasCustomPrompt="1"/>
          </p:nvPr>
        </p:nvSpPr>
        <p:spPr>
          <a:xfrm>
            <a:off x="4686300" y="944434"/>
            <a:ext cx="756938" cy="338554"/>
          </a:xfrm>
        </p:spPr>
        <p:txBody>
          <a:bodyPr wrap="square" lIns="91440" tIns="45720" rIns="91440" bIns="45720" anchor="t" anchorCtr="0"/>
          <a:lstStyle>
            <a:lvl1pPr>
              <a:defRPr baseline="0"/>
            </a:lvl1pPr>
          </a:lstStyle>
          <a:p>
            <a:pPr lvl="0"/>
            <a:r>
              <a:rPr lang="en-US" dirty="0"/>
              <a:t>Item 2</a:t>
            </a:r>
          </a:p>
        </p:txBody>
      </p:sp>
      <p:sp>
        <p:nvSpPr>
          <p:cNvPr id="27" name="Text Placeholder 23"/>
          <p:cNvSpPr>
            <a:spLocks noGrp="1"/>
          </p:cNvSpPr>
          <p:nvPr>
            <p:ph type="body" sz="quarter" idx="16" hasCustomPrompt="1"/>
          </p:nvPr>
        </p:nvSpPr>
        <p:spPr>
          <a:xfrm>
            <a:off x="7086600" y="944434"/>
            <a:ext cx="756938" cy="338554"/>
          </a:xfrm>
        </p:spPr>
        <p:txBody>
          <a:bodyPr wrap="square" lIns="91440" tIns="45720" rIns="91440" bIns="45720" anchor="t" anchorCtr="0"/>
          <a:lstStyle>
            <a:lvl1pPr>
              <a:defRPr baseline="0"/>
            </a:lvl1pPr>
          </a:lstStyle>
          <a:p>
            <a:pPr lvl="0"/>
            <a:r>
              <a:rPr lang="en-US" dirty="0"/>
              <a:t>Item 3</a:t>
            </a:r>
          </a:p>
        </p:txBody>
      </p:sp>
      <p:sp>
        <p:nvSpPr>
          <p:cNvPr id="4" name="Text Placeholder 3"/>
          <p:cNvSpPr>
            <a:spLocks noGrp="1"/>
          </p:cNvSpPr>
          <p:nvPr>
            <p:ph type="body" sz="quarter" idx="17"/>
          </p:nvPr>
        </p:nvSpPr>
        <p:spPr>
          <a:xfrm>
            <a:off x="2590800" y="1752600"/>
            <a:ext cx="2901756"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630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198647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5800" y="1143000"/>
            <a:ext cx="2901756"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9"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Rectangle 8">
            <a:extLst>
              <a:ext uri="{FF2B5EF4-FFF2-40B4-BE49-F238E27FC236}">
                <a16:creationId xmlns="" xmlns:a16="http://schemas.microsoft.com/office/drawing/2014/main" id="{F0339B2B-DA5C-430B-8D52-2FB72ADD9453}"/>
              </a:ext>
            </a:extLst>
          </p:cNvPr>
          <p:cNvSpPr txBox="1"/>
          <p:nvPr userDrawn="1"/>
        </p:nvSpPr>
        <p:spPr>
          <a:xfrm>
            <a:off x="523081" y="1393825"/>
            <a:ext cx="6149975" cy="430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55" lvl="1" indent="0">
              <a:buClr>
                <a:srgbClr val="000000"/>
              </a:buClr>
              <a:buNone/>
            </a:pPr>
            <a:r>
              <a:rPr lang="en-US" sz="1400" b="1" dirty="0">
                <a:latin typeface="Arial" panose="020B0604020202020204" pitchFamily="34" charset="0"/>
                <a:cs typeface="Arial" panose="020B0604020202020204" pitchFamily="34" charset="0"/>
              </a:rPr>
              <a:t>XX</a:t>
            </a:r>
          </a:p>
          <a:p>
            <a:pPr marL="1555" lvl="1" indent="0">
              <a:buClr>
                <a:srgbClr val="000000"/>
              </a:buClr>
              <a:buNone/>
            </a:pPr>
            <a:r>
              <a:rPr lang="en-US" sz="1400" dirty="0">
                <a:latin typeface="Arial" panose="020B0604020202020204" pitchFamily="34" charset="0"/>
                <a:cs typeface="Arial" panose="020B0604020202020204" pitchFamily="34" charset="0"/>
              </a:rPr>
              <a:t>xx</a:t>
            </a:r>
          </a:p>
        </p:txBody>
      </p:sp>
      <p:cxnSp>
        <p:nvCxnSpPr>
          <p:cNvPr id="8" name="Straight Connector 7">
            <a:extLst>
              <a:ext uri="{FF2B5EF4-FFF2-40B4-BE49-F238E27FC236}">
                <a16:creationId xmlns="" xmlns:a16="http://schemas.microsoft.com/office/drawing/2014/main" id="{0608298C-7F71-430C-8954-AD9C7285A331}"/>
              </a:ext>
            </a:extLst>
          </p:cNvPr>
          <p:cNvCxnSpPr/>
          <p:nvPr userDrawn="1"/>
        </p:nvCxnSpPr>
        <p:spPr>
          <a:xfrm>
            <a:off x="523081" y="1811338"/>
            <a:ext cx="80978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52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3743" name="think-cell Slide" r:id="rId4" imgW="6350000" imgH="6350000" progId="TCLayout.ActiveDocument.1">
                  <p:embed/>
                </p:oleObj>
              </mc:Choice>
              <mc:Fallback>
                <p:oleObj name="think-cell Slide" r:id="rId4" imgW="6350000" imgH="635000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4980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69BC3E-4C81-4AAF-9D60-F9981B677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4573BB5-9AF1-40E7-864D-9EF238D1D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4442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2"/>
            </p:custDataLst>
            <p:extLst>
              <p:ext uri="{D42A27DB-BD31-4B8C-83A1-F6EECF244321}">
                <p14:modId xmlns:p14="http://schemas.microsoft.com/office/powerpoint/2010/main" val="369458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7"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Placeholder 1"/>
          <p:cNvSpPr>
            <a:spLocks noGrp="1"/>
          </p:cNvSpPr>
          <p:nvPr>
            <p:ph type="title"/>
          </p:nvPr>
        </p:nvSpPr>
        <p:spPr>
          <a:xfrm>
            <a:off x="173736" y="237744"/>
            <a:ext cx="8763000" cy="292388"/>
          </a:xfrm>
          <a:prstGeom prst="rect">
            <a:avLst/>
          </a:prstGeom>
        </p:spPr>
        <p:txBody>
          <a:bodyPr vert="horz" wrap="square" lIns="0" tIns="0" rIns="0" bIns="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533400" y="914400"/>
            <a:ext cx="2901756" cy="1200329"/>
          </a:xfrm>
          <a:prstGeom prst="rect">
            <a:avLst/>
          </a:prstGeom>
        </p:spPr>
        <p:txBody>
          <a:bodyPr vert="horz" wrap="square"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cNvSpPr txBox="1">
            <a:spLocks/>
          </p:cNvSpPr>
          <p:nvPr userDrawn="1"/>
        </p:nvSpPr>
        <p:spPr bwMode="auto">
          <a:xfrm>
            <a:off x="8839200" y="6610270"/>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latin typeface="Arial"/>
              </a:rPr>
              <a:pPr algn="r" fontAlgn="base">
                <a:spcBef>
                  <a:spcPct val="0"/>
                </a:spcBef>
                <a:spcAft>
                  <a:spcPct val="0"/>
                </a:spcAft>
              </a:pPr>
              <a:t>‹#›</a:t>
            </a:fld>
            <a:endParaRPr lang="en-US" dirty="0">
              <a:solidFill>
                <a:srgbClr val="000000"/>
              </a:solidFill>
              <a:latin typeface="Arial"/>
            </a:endParaRPr>
          </a:p>
        </p:txBody>
      </p:sp>
      <p:sp>
        <p:nvSpPr>
          <p:cNvPr id="20" name="TextBox 19"/>
          <p:cNvSpPr txBox="1"/>
          <p:nvPr userDrawn="1"/>
        </p:nvSpPr>
        <p:spPr>
          <a:xfrm>
            <a:off x="5715000" y="6611832"/>
            <a:ext cx="3116490" cy="1554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dirty="0">
                <a:solidFill>
                  <a:srgbClr val="000000"/>
                </a:solidFill>
                <a:latin typeface="Arial"/>
              </a:rPr>
              <a:t>Confidential – for policy development purposes only   |</a:t>
            </a:r>
          </a:p>
        </p:txBody>
      </p:sp>
    </p:spTree>
    <p:extLst>
      <p:ext uri="{BB962C8B-B14F-4D97-AF65-F5344CB8AC3E}">
        <p14:creationId xmlns:p14="http://schemas.microsoft.com/office/powerpoint/2010/main" val="249720421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2" r:id="rId4"/>
    <p:sldLayoutId id="2147483653" r:id="rId5"/>
    <p:sldLayoutId id="2147483654" r:id="rId6"/>
    <p:sldLayoutId id="2147483655" r:id="rId7"/>
    <p:sldLayoutId id="2147483657" r:id="rId8"/>
    <p:sldLayoutId id="2147483658" r:id="rId9"/>
  </p:sldLayoutIdLst>
  <p:hf hdr="0" dt="0"/>
  <p:txStyles>
    <p:title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19.vml"/><Relationship Id="rId6" Type="http://schemas.openxmlformats.org/officeDocument/2006/relationships/image" Target="../media/image4.emf"/><Relationship Id="rId5" Type="http://schemas.openxmlformats.org/officeDocument/2006/relationships/oleObject" Target="../embeddings/oleObject19.bin"/><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20.vml"/><Relationship Id="rId6" Type="http://schemas.openxmlformats.org/officeDocument/2006/relationships/image" Target="../media/image4.emf"/><Relationship Id="rId5" Type="http://schemas.openxmlformats.org/officeDocument/2006/relationships/oleObject" Target="../embeddings/oleObject20.bin"/><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21.vml"/><Relationship Id="rId6" Type="http://schemas.openxmlformats.org/officeDocument/2006/relationships/image" Target="../media/image4.emf"/><Relationship Id="rId5" Type="http://schemas.openxmlformats.org/officeDocument/2006/relationships/oleObject" Target="../embeddings/oleObject21.bin"/><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slide" Target="slide2.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4.emf"/><Relationship Id="rId17" Type="http://schemas.openxmlformats.org/officeDocument/2006/relationships/slide" Target="slide15.xml"/><Relationship Id="rId2" Type="http://schemas.openxmlformats.org/officeDocument/2006/relationships/tags" Target="../tags/tag67.xml"/><Relationship Id="rId16" Type="http://schemas.openxmlformats.org/officeDocument/2006/relationships/slide" Target="slide9.xml"/><Relationship Id="rId1" Type="http://schemas.openxmlformats.org/officeDocument/2006/relationships/vmlDrawing" Target="../drawings/vmlDrawing22.vml"/><Relationship Id="rId6" Type="http://schemas.openxmlformats.org/officeDocument/2006/relationships/tags" Target="../tags/tag71.xml"/><Relationship Id="rId11" Type="http://schemas.openxmlformats.org/officeDocument/2006/relationships/oleObject" Target="../embeddings/oleObject22.bin"/><Relationship Id="rId5" Type="http://schemas.openxmlformats.org/officeDocument/2006/relationships/tags" Target="../tags/tag70.xml"/><Relationship Id="rId15" Type="http://schemas.openxmlformats.org/officeDocument/2006/relationships/slide" Target="slide7.xml"/><Relationship Id="rId10" Type="http://schemas.openxmlformats.org/officeDocument/2006/relationships/slideLayout" Target="../slideLayouts/slideLayout9.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vmlDrawing" Target="../drawings/vmlDrawing23.vml"/><Relationship Id="rId6" Type="http://schemas.openxmlformats.org/officeDocument/2006/relationships/image" Target="../media/image4.emf"/><Relationship Id="rId5" Type="http://schemas.openxmlformats.org/officeDocument/2006/relationships/oleObject" Target="../embeddings/oleObject23.bin"/><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slide" Target="slide2.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4.emf"/><Relationship Id="rId17" Type="http://schemas.openxmlformats.org/officeDocument/2006/relationships/slide" Target="slide13.xml"/><Relationship Id="rId2" Type="http://schemas.openxmlformats.org/officeDocument/2006/relationships/tags" Target="../tags/tag77.xml"/><Relationship Id="rId16" Type="http://schemas.openxmlformats.org/officeDocument/2006/relationships/slide" Target="slide9.xml"/><Relationship Id="rId1" Type="http://schemas.openxmlformats.org/officeDocument/2006/relationships/vmlDrawing" Target="../drawings/vmlDrawing24.vml"/><Relationship Id="rId6" Type="http://schemas.openxmlformats.org/officeDocument/2006/relationships/tags" Target="../tags/tag81.xml"/><Relationship Id="rId11" Type="http://schemas.openxmlformats.org/officeDocument/2006/relationships/oleObject" Target="../embeddings/oleObject24.bin"/><Relationship Id="rId5" Type="http://schemas.openxmlformats.org/officeDocument/2006/relationships/tags" Target="../tags/tag80.xml"/><Relationship Id="rId15" Type="http://schemas.openxmlformats.org/officeDocument/2006/relationships/slide" Target="slide7.xml"/><Relationship Id="rId10" Type="http://schemas.openxmlformats.org/officeDocument/2006/relationships/slideLayout" Target="../slideLayouts/slideLayout9.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7.xml"/><Relationship Id="rId1" Type="http://schemas.openxmlformats.org/officeDocument/2006/relationships/vmlDrawing" Target="../drawings/vmlDrawing26.vml"/><Relationship Id="rId5" Type="http://schemas.openxmlformats.org/officeDocument/2006/relationships/image" Target="../media/image4.emf"/><Relationship Id="rId4"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vmlDrawing" Target="../drawings/vmlDrawing27.vml"/><Relationship Id="rId6" Type="http://schemas.openxmlformats.org/officeDocument/2006/relationships/image" Target="../media/image4.emf"/><Relationship Id="rId5" Type="http://schemas.openxmlformats.org/officeDocument/2006/relationships/oleObject" Target="../embeddings/oleObject27.bin"/><Relationship Id="rId4"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vmlDrawing" Target="../drawings/vmlDrawing28.vml"/><Relationship Id="rId6" Type="http://schemas.openxmlformats.org/officeDocument/2006/relationships/image" Target="../media/image4.emf"/><Relationship Id="rId5" Type="http://schemas.openxmlformats.org/officeDocument/2006/relationships/oleObject" Target="../embeddings/oleObject28.bin"/><Relationship Id="rId4"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slide" Target="slide6.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4.emf"/><Relationship Id="rId17" Type="http://schemas.openxmlformats.org/officeDocument/2006/relationships/slide" Target="slide15.xml"/><Relationship Id="rId2" Type="http://schemas.openxmlformats.org/officeDocument/2006/relationships/tags" Target="../tags/tag21.xml"/><Relationship Id="rId16" Type="http://schemas.openxmlformats.org/officeDocument/2006/relationships/slide" Target="slide13.xml"/><Relationship Id="rId1" Type="http://schemas.openxmlformats.org/officeDocument/2006/relationships/vmlDrawing" Target="../drawings/vmlDrawing11.vml"/><Relationship Id="rId6" Type="http://schemas.openxmlformats.org/officeDocument/2006/relationships/tags" Target="../tags/tag25.xml"/><Relationship Id="rId11" Type="http://schemas.openxmlformats.org/officeDocument/2006/relationships/oleObject" Target="../embeddings/oleObject11.bin"/><Relationship Id="rId5" Type="http://schemas.openxmlformats.org/officeDocument/2006/relationships/tags" Target="../tags/tag24.xml"/><Relationship Id="rId15" Type="http://schemas.openxmlformats.org/officeDocument/2006/relationships/slide" Target="slide9.xml"/><Relationship Id="rId10" Type="http://schemas.openxmlformats.org/officeDocument/2006/relationships/slideLayout" Target="../slideLayouts/slideLayout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vmlDrawing" Target="../drawings/vmlDrawing29.vml"/><Relationship Id="rId6" Type="http://schemas.openxmlformats.org/officeDocument/2006/relationships/image" Target="../media/image4.emf"/><Relationship Id="rId5" Type="http://schemas.openxmlformats.org/officeDocument/2006/relationships/oleObject" Target="../embeddings/oleObject29.bin"/><Relationship Id="rId4"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9.png"/><Relationship Id="rId2" Type="http://schemas.openxmlformats.org/officeDocument/2006/relationships/tags" Target="../tags/tag94.xml"/><Relationship Id="rId1" Type="http://schemas.openxmlformats.org/officeDocument/2006/relationships/vmlDrawing" Target="../drawings/vmlDrawing30.vml"/><Relationship Id="rId6" Type="http://schemas.openxmlformats.org/officeDocument/2006/relationships/image" Target="../media/image4.emf"/><Relationship Id="rId5" Type="http://schemas.openxmlformats.org/officeDocument/2006/relationships/oleObject" Target="../embeddings/oleObject30.bin"/><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vmlDrawing" Target="../drawings/vmlDrawing31.vml"/><Relationship Id="rId6" Type="http://schemas.openxmlformats.org/officeDocument/2006/relationships/image" Target="../media/image4.emf"/><Relationship Id="rId5" Type="http://schemas.openxmlformats.org/officeDocument/2006/relationships/oleObject" Target="../embeddings/oleObject31.bin"/><Relationship Id="rId4"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vmlDrawing" Target="../drawings/vmlDrawing32.vml"/><Relationship Id="rId6" Type="http://schemas.openxmlformats.org/officeDocument/2006/relationships/image" Target="../media/image4.emf"/><Relationship Id="rId5" Type="http://schemas.openxmlformats.org/officeDocument/2006/relationships/oleObject" Target="../embeddings/oleObject32.bin"/><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5.png"/><Relationship Id="rId2" Type="http://schemas.openxmlformats.org/officeDocument/2006/relationships/tags" Target="../tags/tag29.xml"/><Relationship Id="rId1" Type="http://schemas.openxmlformats.org/officeDocument/2006/relationships/vmlDrawing" Target="../drawings/vmlDrawing12.vml"/><Relationship Id="rId6" Type="http://schemas.openxmlformats.org/officeDocument/2006/relationships/image" Target="../media/image4.emf"/><Relationship Id="rId5" Type="http://schemas.openxmlformats.org/officeDocument/2006/relationships/oleObject" Target="../embeddings/oleObject12.bin"/><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7.png"/><Relationship Id="rId2" Type="http://schemas.openxmlformats.org/officeDocument/2006/relationships/tags" Target="../tags/tag31.xml"/><Relationship Id="rId1" Type="http://schemas.openxmlformats.org/officeDocument/2006/relationships/vmlDrawing" Target="../drawings/vmlDrawing13.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8.png"/><Relationship Id="rId2" Type="http://schemas.openxmlformats.org/officeDocument/2006/relationships/tags" Target="../tags/tag33.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slide" Target="slide2.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4.emf"/><Relationship Id="rId17" Type="http://schemas.openxmlformats.org/officeDocument/2006/relationships/slide" Target="slide15.xml"/><Relationship Id="rId2" Type="http://schemas.openxmlformats.org/officeDocument/2006/relationships/tags" Target="../tags/tag35.xml"/><Relationship Id="rId16" Type="http://schemas.openxmlformats.org/officeDocument/2006/relationships/slide" Target="slide13.xml"/><Relationship Id="rId1" Type="http://schemas.openxmlformats.org/officeDocument/2006/relationships/vmlDrawing" Target="../drawings/vmlDrawing15.vml"/><Relationship Id="rId6" Type="http://schemas.openxmlformats.org/officeDocument/2006/relationships/tags" Target="../tags/tag39.xml"/><Relationship Id="rId11" Type="http://schemas.openxmlformats.org/officeDocument/2006/relationships/oleObject" Target="../embeddings/oleObject15.bin"/><Relationship Id="rId5" Type="http://schemas.openxmlformats.org/officeDocument/2006/relationships/tags" Target="../tags/tag38.xml"/><Relationship Id="rId15" Type="http://schemas.openxmlformats.org/officeDocument/2006/relationships/slide" Target="slide9.xml"/><Relationship Id="rId10" Type="http://schemas.openxmlformats.org/officeDocument/2006/relationships/slideLayout" Target="../slideLayouts/slideLayout9.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slide" Target="slide2.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4.emf"/><Relationship Id="rId17" Type="http://schemas.openxmlformats.org/officeDocument/2006/relationships/slide" Target="slide15.xml"/><Relationship Id="rId2" Type="http://schemas.openxmlformats.org/officeDocument/2006/relationships/tags" Target="../tags/tag43.xml"/><Relationship Id="rId16" Type="http://schemas.openxmlformats.org/officeDocument/2006/relationships/slide" Target="slide13.xml"/><Relationship Id="rId1" Type="http://schemas.openxmlformats.org/officeDocument/2006/relationships/vmlDrawing" Target="../drawings/vmlDrawing16.vml"/><Relationship Id="rId6" Type="http://schemas.openxmlformats.org/officeDocument/2006/relationships/tags" Target="../tags/tag47.xml"/><Relationship Id="rId11" Type="http://schemas.openxmlformats.org/officeDocument/2006/relationships/oleObject" Target="../embeddings/oleObject16.bin"/><Relationship Id="rId5" Type="http://schemas.openxmlformats.org/officeDocument/2006/relationships/tags" Target="../tags/tag46.xml"/><Relationship Id="rId15" Type="http://schemas.openxmlformats.org/officeDocument/2006/relationships/slide" Target="slide9.xml"/><Relationship Id="rId10" Type="http://schemas.openxmlformats.org/officeDocument/2006/relationships/slideLayout" Target="../slideLayouts/slideLayout9.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slide" Target="slide2.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4.emf"/><Relationship Id="rId17" Type="http://schemas.openxmlformats.org/officeDocument/2006/relationships/slide" Target="slide15.xml"/><Relationship Id="rId2" Type="http://schemas.openxmlformats.org/officeDocument/2006/relationships/tags" Target="../tags/tag53.xml"/><Relationship Id="rId16" Type="http://schemas.openxmlformats.org/officeDocument/2006/relationships/slide" Target="slide13.xml"/><Relationship Id="rId1" Type="http://schemas.openxmlformats.org/officeDocument/2006/relationships/vmlDrawing" Target="../drawings/vmlDrawing18.vml"/><Relationship Id="rId6" Type="http://schemas.openxmlformats.org/officeDocument/2006/relationships/tags" Target="../tags/tag57.xml"/><Relationship Id="rId11" Type="http://schemas.openxmlformats.org/officeDocument/2006/relationships/oleObject" Target="../embeddings/oleObject18.bin"/><Relationship Id="rId5" Type="http://schemas.openxmlformats.org/officeDocument/2006/relationships/tags" Target="../tags/tag56.xml"/><Relationship Id="rId15" Type="http://schemas.openxmlformats.org/officeDocument/2006/relationships/slide" Target="slide7.xml"/><Relationship Id="rId10" Type="http://schemas.openxmlformats.org/officeDocument/2006/relationships/slideLayout" Target="../slideLayouts/slideLayout9.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C77B04D-494B-43CC-80BC-3A967F824F8A}"/>
              </a:ext>
            </a:extLst>
          </p:cNvPr>
          <p:cNvGraphicFramePr>
            <a:graphicFrameLocks noChangeAspect="1"/>
          </p:cNvGraphicFramePr>
          <p:nvPr>
            <p:custDataLst>
              <p:tags r:id="rId2"/>
            </p:custDataLst>
            <p:extLst>
              <p:ext uri="{D42A27DB-BD31-4B8C-83A1-F6EECF244321}">
                <p14:modId xmlns:p14="http://schemas.microsoft.com/office/powerpoint/2010/main" val="2747535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64"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BBE81B3E-81BA-4E00-AC75-B9A4143C116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2688336" y="1905000"/>
            <a:ext cx="4956485" cy="1292662"/>
          </a:xfrm>
        </p:spPr>
        <p:txBody>
          <a:bodyPr/>
          <a:lstStyle/>
          <a:p>
            <a:r>
              <a:rPr lang="en-US" dirty="0"/>
              <a:t>Nursing Facility Task Force:</a:t>
            </a:r>
            <a:br>
              <a:rPr lang="en-US" dirty="0"/>
            </a:br>
            <a:r>
              <a:rPr lang="en-US" dirty="0"/>
              <a:t>Analyses for December Meeting</a:t>
            </a:r>
          </a:p>
        </p:txBody>
      </p:sp>
      <p:sp>
        <p:nvSpPr>
          <p:cNvPr id="3" name="Subtitle 2"/>
          <p:cNvSpPr>
            <a:spLocks noGrp="1"/>
          </p:cNvSpPr>
          <p:nvPr>
            <p:ph type="subTitle" idx="1"/>
          </p:nvPr>
        </p:nvSpPr>
        <p:spPr/>
        <p:txBody>
          <a:bodyPr/>
          <a:lstStyle/>
          <a:p>
            <a:r>
              <a:rPr lang="en-US" dirty="0"/>
              <a:t>December 2019</a:t>
            </a:r>
          </a:p>
        </p:txBody>
      </p:sp>
    </p:spTree>
    <p:extLst>
      <p:ext uri="{BB962C8B-B14F-4D97-AF65-F5344CB8AC3E}">
        <p14:creationId xmlns:p14="http://schemas.microsoft.com/office/powerpoint/2010/main" val="253707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CD49E7B8-294D-4DD0-9489-952CA4695DE6}"/>
              </a:ext>
            </a:extLst>
          </p:cNvPr>
          <p:cNvGraphicFramePr>
            <a:graphicFrameLocks noChangeAspect="1"/>
          </p:cNvGraphicFramePr>
          <p:nvPr>
            <p:custDataLst>
              <p:tags r:id="rId2"/>
            </p:custDataLst>
            <p:extLst>
              <p:ext uri="{D42A27DB-BD31-4B8C-83A1-F6EECF244321}">
                <p14:modId xmlns:p14="http://schemas.microsoft.com/office/powerpoint/2010/main" val="8741994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55"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442D69AF-9850-4320-AF45-0BC80891C61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73736" y="259631"/>
            <a:ext cx="8763000" cy="584775"/>
          </a:xfrm>
        </p:spPr>
        <p:txBody>
          <a:bodyPr/>
          <a:lstStyle/>
          <a:p>
            <a:r>
              <a:rPr lang="en-US" dirty="0"/>
              <a:t>Rate Challenges: For historical reasons, MassHealth nursing facility rates are complex and do not adequately account for patient acuity and quality</a:t>
            </a:r>
          </a:p>
        </p:txBody>
      </p:sp>
      <p:sp>
        <p:nvSpPr>
          <p:cNvPr id="3" name="Text Placeholder 2"/>
          <p:cNvSpPr>
            <a:spLocks noGrp="1"/>
          </p:cNvSpPr>
          <p:nvPr>
            <p:ph type="body" sz="quarter" idx="12"/>
          </p:nvPr>
        </p:nvSpPr>
        <p:spPr>
          <a:xfrm>
            <a:off x="884828" y="1228666"/>
            <a:ext cx="7374344" cy="5095934"/>
          </a:xfrm>
        </p:spPr>
        <p:txBody>
          <a:bodyPr/>
          <a:lstStyle/>
          <a:p>
            <a:pPr lvl="1">
              <a:spcAft>
                <a:spcPts val="612"/>
              </a:spcAft>
            </a:pPr>
            <a:r>
              <a:rPr lang="en-US" sz="1800" dirty="0"/>
              <a:t>Complex, outdated (20+ year old) rate structure</a:t>
            </a:r>
          </a:p>
          <a:p>
            <a:pPr lvl="2">
              <a:spcAft>
                <a:spcPts val="612"/>
              </a:spcAft>
            </a:pPr>
            <a:r>
              <a:rPr lang="en-US" sz="1800" dirty="0"/>
              <a:t>$80M+ in historical “add-ons” not included in the base rates</a:t>
            </a:r>
          </a:p>
          <a:p>
            <a:pPr lvl="2">
              <a:spcAft>
                <a:spcPts val="612"/>
              </a:spcAft>
            </a:pPr>
            <a:r>
              <a:rPr lang="en-US" sz="1800" dirty="0"/>
              <a:t>Structure is poorly understood</a:t>
            </a:r>
          </a:p>
          <a:p>
            <a:pPr lvl="2">
              <a:spcAft>
                <a:spcPts val="612"/>
              </a:spcAft>
            </a:pPr>
            <a:r>
              <a:rPr lang="en-US" sz="1800" dirty="0"/>
              <a:t>Based on state-specific MMQ assessment (vs. CMS MDS tool)</a:t>
            </a:r>
          </a:p>
          <a:p>
            <a:pPr lvl="2">
              <a:spcAft>
                <a:spcPts val="612"/>
              </a:spcAft>
            </a:pPr>
            <a:r>
              <a:rPr lang="en-US" sz="1800" dirty="0"/>
              <a:t>Administratively burdensome</a:t>
            </a:r>
          </a:p>
          <a:p>
            <a:pPr lvl="1">
              <a:spcAft>
                <a:spcPts val="612"/>
              </a:spcAft>
            </a:pPr>
            <a:endParaRPr lang="en-US" sz="1800" dirty="0"/>
          </a:p>
          <a:p>
            <a:pPr lvl="1">
              <a:spcAft>
                <a:spcPts val="612"/>
              </a:spcAft>
            </a:pPr>
            <a:r>
              <a:rPr lang="en-US" sz="1800" dirty="0"/>
              <a:t>Rates do not achieve certain policy goals</a:t>
            </a:r>
          </a:p>
          <a:p>
            <a:pPr lvl="2">
              <a:spcAft>
                <a:spcPts val="612"/>
              </a:spcAft>
            </a:pPr>
            <a:r>
              <a:rPr lang="en-US" sz="1800" dirty="0"/>
              <a:t>Inadequately accounts for acuity, especially for patients with behavioral health complexities</a:t>
            </a:r>
          </a:p>
          <a:p>
            <a:pPr lvl="2">
              <a:spcAft>
                <a:spcPts val="612"/>
              </a:spcAft>
            </a:pPr>
            <a:r>
              <a:rPr lang="en-US" sz="1800" dirty="0"/>
              <a:t>Limited alignment to quality</a:t>
            </a:r>
          </a:p>
          <a:p>
            <a:pPr lvl="1">
              <a:spcAft>
                <a:spcPts val="612"/>
              </a:spcAft>
            </a:pPr>
            <a:endParaRPr lang="en-US" sz="1800" dirty="0"/>
          </a:p>
          <a:p>
            <a:pPr lvl="1">
              <a:spcAft>
                <a:spcPts val="612"/>
              </a:spcAft>
            </a:pPr>
            <a:r>
              <a:rPr lang="en-US" sz="1800" dirty="0"/>
              <a:t>Rates are regressive</a:t>
            </a:r>
          </a:p>
          <a:p>
            <a:pPr lvl="2">
              <a:spcAft>
                <a:spcPts val="612"/>
              </a:spcAft>
            </a:pPr>
            <a:r>
              <a:rPr lang="en-US" sz="1800" dirty="0"/>
              <a:t>High Medicaid occupancy facilities receive lower rates on average than low Medicaid occupancy facilities, mainly due to differences in capital payments</a:t>
            </a:r>
          </a:p>
        </p:txBody>
      </p:sp>
    </p:spTree>
    <p:extLst>
      <p:ext uri="{BB962C8B-B14F-4D97-AF65-F5344CB8AC3E}">
        <p14:creationId xmlns:p14="http://schemas.microsoft.com/office/powerpoint/2010/main" val="1436787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 xmlns:a16="http://schemas.microsoft.com/office/drawing/2014/main" id="{E1211564-7BDD-4E57-922C-40C02393C89B}"/>
              </a:ext>
            </a:extLst>
          </p:cNvPr>
          <p:cNvGraphicFramePr>
            <a:graphicFrameLocks noChangeAspect="1"/>
          </p:cNvGraphicFramePr>
          <p:nvPr>
            <p:custDataLst>
              <p:tags r:id="rId2"/>
            </p:custDataLst>
            <p:extLst>
              <p:ext uri="{D42A27DB-BD31-4B8C-83A1-F6EECF244321}">
                <p14:modId xmlns:p14="http://schemas.microsoft.com/office/powerpoint/2010/main" val="2834686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90" name="think-cell Slide" r:id="rId5" imgW="347" imgH="346" progId="TCLayout.ActiveDocument.1">
                  <p:embed/>
                </p:oleObj>
              </mc:Choice>
              <mc:Fallback>
                <p:oleObj name="think-cell Slide" r:id="rId5" imgW="347" imgH="346" progId="TCLayout.ActiveDocument.1">
                  <p:embed/>
                  <p:pic>
                    <p:nvPicPr>
                      <p:cNvPr id="22" name="Object 21" hidden="1">
                        <a:extLst>
                          <a:ext uri="{FF2B5EF4-FFF2-40B4-BE49-F238E27FC236}">
                            <a16:creationId xmlns="" xmlns:a16="http://schemas.microsoft.com/office/drawing/2014/main" id="{E1211564-7BDD-4E57-922C-40C02393C89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 xmlns:a16="http://schemas.microsoft.com/office/drawing/2014/main" id="{E00AEEAF-5F15-4611-BB80-1EF91BD407D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ext Placeholder 2"/>
          <p:cNvSpPr>
            <a:spLocks noGrp="1"/>
          </p:cNvSpPr>
          <p:nvPr>
            <p:ph type="body" sz="quarter" idx="10"/>
          </p:nvPr>
        </p:nvSpPr>
        <p:spPr>
          <a:xfrm>
            <a:off x="652421" y="1180024"/>
            <a:ext cx="7983130" cy="798745"/>
          </a:xfrm>
        </p:spPr>
        <p:txBody>
          <a:bodyPr/>
          <a:lstStyle/>
          <a:p>
            <a:r>
              <a:rPr lang="en-US" sz="1600" b="1" dirty="0"/>
              <a:t>One integrated rate structure </a:t>
            </a:r>
            <a:r>
              <a:rPr lang="en-US" sz="1600" dirty="0"/>
              <a:t>(no hold harmless provisions, </a:t>
            </a:r>
            <a:br>
              <a:rPr lang="en-US" sz="1600" dirty="0"/>
            </a:br>
            <a:r>
              <a:rPr lang="en-US" sz="1600" dirty="0"/>
              <a:t>roll historic add-ons into the base, use a more recent cost year)</a:t>
            </a:r>
          </a:p>
        </p:txBody>
      </p:sp>
      <p:sp>
        <p:nvSpPr>
          <p:cNvPr id="17" name="Text Placeholder 5">
            <a:extLst>
              <a:ext uri="{FF2B5EF4-FFF2-40B4-BE49-F238E27FC236}">
                <a16:creationId xmlns="" xmlns:a16="http://schemas.microsoft.com/office/drawing/2014/main" id="{9359809C-D2B7-40DF-89C8-B6403B2095AF}"/>
              </a:ext>
            </a:extLst>
          </p:cNvPr>
          <p:cNvSpPr txBox="1">
            <a:spLocks/>
          </p:cNvSpPr>
          <p:nvPr/>
        </p:nvSpPr>
        <p:spPr>
          <a:xfrm>
            <a:off x="652421" y="3355986"/>
            <a:ext cx="7983130" cy="795556"/>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a:t>Rate structure that incentivizes higher occupancy </a:t>
            </a:r>
            <a:r>
              <a:rPr lang="en-US" sz="1600" dirty="0"/>
              <a:t>– </a:t>
            </a:r>
            <a:br>
              <a:rPr lang="en-US" sz="1600" dirty="0"/>
            </a:br>
            <a:r>
              <a:rPr lang="en-US" sz="1600" dirty="0"/>
              <a:t>and does not invest more funds in paying for empty beds</a:t>
            </a:r>
            <a:r>
              <a:rPr lang="en-US" sz="1600" b="1" dirty="0"/>
              <a:t> </a:t>
            </a:r>
            <a:endParaRPr lang="en-US" sz="1600" dirty="0"/>
          </a:p>
        </p:txBody>
      </p:sp>
      <p:sp>
        <p:nvSpPr>
          <p:cNvPr id="18" name="Text Placeholder 5">
            <a:extLst>
              <a:ext uri="{FF2B5EF4-FFF2-40B4-BE49-F238E27FC236}">
                <a16:creationId xmlns="" xmlns:a16="http://schemas.microsoft.com/office/drawing/2014/main" id="{FAEF965F-43BF-4DC7-839B-D1FF2F7BD376}"/>
              </a:ext>
            </a:extLst>
          </p:cNvPr>
          <p:cNvSpPr txBox="1">
            <a:spLocks/>
          </p:cNvSpPr>
          <p:nvPr/>
        </p:nvSpPr>
        <p:spPr>
          <a:xfrm>
            <a:off x="652421" y="4442514"/>
            <a:ext cx="7983130" cy="795556"/>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a:t>Progressive rate structure </a:t>
            </a:r>
            <a:r>
              <a:rPr lang="en-US" sz="1600" dirty="0"/>
              <a:t>– facilities with a large percentage of </a:t>
            </a:r>
            <a:br>
              <a:rPr lang="en-US" sz="1600" dirty="0"/>
            </a:br>
            <a:r>
              <a:rPr lang="en-US" sz="1600" dirty="0"/>
              <a:t>MassHealth members should receive higher reimbursement </a:t>
            </a:r>
          </a:p>
        </p:txBody>
      </p:sp>
      <p:sp>
        <p:nvSpPr>
          <p:cNvPr id="40" name="Oval 39">
            <a:extLst>
              <a:ext uri="{FF2B5EF4-FFF2-40B4-BE49-F238E27FC236}">
                <a16:creationId xmlns="" xmlns:a16="http://schemas.microsoft.com/office/drawing/2014/main" id="{889EED22-E8F7-4270-BDD3-8725EDAD88DA}"/>
              </a:ext>
            </a:extLst>
          </p:cNvPr>
          <p:cNvSpPr/>
          <p:nvPr/>
        </p:nvSpPr>
        <p:spPr>
          <a:xfrm>
            <a:off x="487439" y="1371600"/>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43" name="Oval 42">
            <a:extLst>
              <a:ext uri="{FF2B5EF4-FFF2-40B4-BE49-F238E27FC236}">
                <a16:creationId xmlns="" xmlns:a16="http://schemas.microsoft.com/office/drawing/2014/main" id="{EE2C488A-5F68-4143-BC20-69F851D1093A}"/>
              </a:ext>
            </a:extLst>
          </p:cNvPr>
          <p:cNvSpPr/>
          <p:nvPr/>
        </p:nvSpPr>
        <p:spPr>
          <a:xfrm>
            <a:off x="490210" y="4629150"/>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44" name="Oval 43">
            <a:extLst>
              <a:ext uri="{FF2B5EF4-FFF2-40B4-BE49-F238E27FC236}">
                <a16:creationId xmlns="" xmlns:a16="http://schemas.microsoft.com/office/drawing/2014/main" id="{CA522D2A-4CD7-4190-B541-E5A0B51834F9}"/>
              </a:ext>
            </a:extLst>
          </p:cNvPr>
          <p:cNvSpPr/>
          <p:nvPr/>
        </p:nvSpPr>
        <p:spPr>
          <a:xfrm>
            <a:off x="494708" y="3543300"/>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13" name="Text Placeholder 2"/>
          <p:cNvSpPr>
            <a:spLocks noGrp="1"/>
          </p:cNvSpPr>
          <p:nvPr>
            <p:ph type="body" sz="quarter" idx="10"/>
          </p:nvPr>
        </p:nvSpPr>
        <p:spPr>
          <a:xfrm>
            <a:off x="652421" y="2269458"/>
            <a:ext cx="7983130" cy="795556"/>
          </a:xfrm>
        </p:spPr>
        <p:txBody>
          <a:bodyPr/>
          <a:lstStyle/>
          <a:p>
            <a:r>
              <a:rPr lang="en-US" sz="1600" b="1" dirty="0"/>
              <a:t>Differentiated levels of payment based</a:t>
            </a:r>
            <a:br>
              <a:rPr lang="en-US" sz="1600" b="1" dirty="0"/>
            </a:br>
            <a:r>
              <a:rPr lang="en-US" sz="1600" b="1" dirty="0"/>
              <a:t>on complexity and acuity </a:t>
            </a:r>
            <a:r>
              <a:rPr lang="en-US" sz="1600" dirty="0"/>
              <a:t>of members</a:t>
            </a:r>
          </a:p>
        </p:txBody>
      </p:sp>
      <p:sp>
        <p:nvSpPr>
          <p:cNvPr id="14" name="Oval 13">
            <a:extLst>
              <a:ext uri="{FF2B5EF4-FFF2-40B4-BE49-F238E27FC236}">
                <a16:creationId xmlns="" xmlns:a16="http://schemas.microsoft.com/office/drawing/2014/main" id="{889EED22-E8F7-4270-BDD3-8725EDAD88DA}"/>
              </a:ext>
            </a:extLst>
          </p:cNvPr>
          <p:cNvSpPr/>
          <p:nvPr/>
        </p:nvSpPr>
        <p:spPr>
          <a:xfrm>
            <a:off x="494708" y="2457450"/>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5" name="Title 4">
            <a:extLst>
              <a:ext uri="{FF2B5EF4-FFF2-40B4-BE49-F238E27FC236}">
                <a16:creationId xmlns="" xmlns:a16="http://schemas.microsoft.com/office/drawing/2014/main" id="{7C03DBE9-A3B9-F443-9A44-506C398096F9}"/>
              </a:ext>
            </a:extLst>
          </p:cNvPr>
          <p:cNvSpPr>
            <a:spLocks noGrp="1"/>
          </p:cNvSpPr>
          <p:nvPr>
            <p:ph type="title"/>
          </p:nvPr>
        </p:nvSpPr>
        <p:spPr>
          <a:xfrm>
            <a:off x="173736" y="253425"/>
            <a:ext cx="8741664" cy="584775"/>
          </a:xfrm>
        </p:spPr>
        <p:txBody>
          <a:bodyPr/>
          <a:lstStyle/>
          <a:p>
            <a:r>
              <a:rPr lang="en-US" dirty="0"/>
              <a:t>Concept: building blocks of a sensible, sustainable Nursing Facility rate structure</a:t>
            </a:r>
          </a:p>
        </p:txBody>
      </p:sp>
      <p:sp>
        <p:nvSpPr>
          <p:cNvPr id="21" name="Text Placeholder 5">
            <a:extLst>
              <a:ext uri="{FF2B5EF4-FFF2-40B4-BE49-F238E27FC236}">
                <a16:creationId xmlns="" xmlns:a16="http://schemas.microsoft.com/office/drawing/2014/main" id="{F55B8B75-EB82-364A-942D-627375FDFC9C}"/>
              </a:ext>
            </a:extLst>
          </p:cNvPr>
          <p:cNvSpPr txBox="1">
            <a:spLocks/>
          </p:cNvSpPr>
          <p:nvPr/>
        </p:nvSpPr>
        <p:spPr>
          <a:xfrm>
            <a:off x="652421" y="5529044"/>
            <a:ext cx="7983130" cy="795556"/>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a:t>Material incentives for quality</a:t>
            </a:r>
            <a:r>
              <a:rPr lang="en-US" sz="1600" dirty="0"/>
              <a:t> </a:t>
            </a:r>
            <a:br>
              <a:rPr lang="en-US" sz="1600" dirty="0"/>
            </a:br>
            <a:r>
              <a:rPr lang="en-US" sz="1600" dirty="0"/>
              <a:t>(achieving high quality or improving quality)</a:t>
            </a:r>
          </a:p>
        </p:txBody>
      </p:sp>
      <p:sp>
        <p:nvSpPr>
          <p:cNvPr id="23" name="Oval 22">
            <a:extLst>
              <a:ext uri="{FF2B5EF4-FFF2-40B4-BE49-F238E27FC236}">
                <a16:creationId xmlns="" xmlns:a16="http://schemas.microsoft.com/office/drawing/2014/main" id="{8F607ABD-1998-2845-85D8-B1AC084EDC08}"/>
              </a:ext>
            </a:extLst>
          </p:cNvPr>
          <p:cNvSpPr/>
          <p:nvPr/>
        </p:nvSpPr>
        <p:spPr>
          <a:xfrm>
            <a:off x="490210" y="5715000"/>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127602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 xmlns:a16="http://schemas.microsoft.com/office/drawing/2014/main" id="{E1211564-7BDD-4E57-922C-40C02393C89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276" name="think-cell Slide" r:id="rId5" imgW="347" imgH="346" progId="TCLayout.ActiveDocument.1">
                  <p:embed/>
                </p:oleObj>
              </mc:Choice>
              <mc:Fallback>
                <p:oleObj name="think-cell Slide" r:id="rId5" imgW="347" imgH="346" progId="TCLayout.ActiveDocument.1">
                  <p:embed/>
                  <p:pic>
                    <p:nvPicPr>
                      <p:cNvPr id="22" name="Object 21" hidden="1">
                        <a:extLst>
                          <a:ext uri="{FF2B5EF4-FFF2-40B4-BE49-F238E27FC236}">
                            <a16:creationId xmlns="" xmlns:a16="http://schemas.microsoft.com/office/drawing/2014/main" id="{E1211564-7BDD-4E57-922C-40C02393C89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 xmlns:a16="http://schemas.microsoft.com/office/drawing/2014/main" id="{E00AEEAF-5F15-4611-BB80-1EF91BD407D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73736" y="237744"/>
            <a:ext cx="8741664" cy="292388"/>
          </a:xfrm>
        </p:spPr>
        <p:txBody>
          <a:bodyPr/>
          <a:lstStyle/>
          <a:p>
            <a:r>
              <a:rPr lang="en-US" dirty="0"/>
              <a:t>Concept: what this would look like</a:t>
            </a:r>
          </a:p>
        </p:txBody>
      </p:sp>
      <p:sp>
        <p:nvSpPr>
          <p:cNvPr id="4" name="Text Placeholder 3"/>
          <p:cNvSpPr>
            <a:spLocks noGrp="1"/>
          </p:cNvSpPr>
          <p:nvPr>
            <p:ph type="body" sz="quarter" idx="11"/>
          </p:nvPr>
        </p:nvSpPr>
        <p:spPr>
          <a:xfrm>
            <a:off x="332098" y="1013298"/>
            <a:ext cx="1666874" cy="1507392"/>
          </a:xfrm>
        </p:spPr>
        <p:txBody>
          <a:bodyPr/>
          <a:lstStyle/>
          <a:p>
            <a:pPr algn="l"/>
            <a:r>
              <a:rPr lang="en-US" b="1" dirty="0"/>
              <a:t>Integrated </a:t>
            </a:r>
            <a:br>
              <a:rPr lang="en-US" b="1" dirty="0"/>
            </a:br>
            <a:r>
              <a:rPr lang="en-US" b="1" dirty="0"/>
              <a:t>Rate Structure</a:t>
            </a:r>
          </a:p>
        </p:txBody>
      </p:sp>
      <p:sp>
        <p:nvSpPr>
          <p:cNvPr id="7" name="Text Placeholder 6"/>
          <p:cNvSpPr>
            <a:spLocks noGrp="1"/>
          </p:cNvSpPr>
          <p:nvPr>
            <p:ph type="body" sz="quarter" idx="14"/>
          </p:nvPr>
        </p:nvSpPr>
        <p:spPr>
          <a:xfrm>
            <a:off x="2177234" y="533401"/>
            <a:ext cx="3200400" cy="307777"/>
          </a:xfrm>
        </p:spPr>
        <p:txBody>
          <a:bodyPr/>
          <a:lstStyle/>
          <a:p>
            <a:r>
              <a:rPr lang="en-US" b="1" dirty="0"/>
              <a:t>Current System</a:t>
            </a:r>
          </a:p>
        </p:txBody>
      </p:sp>
      <p:sp>
        <p:nvSpPr>
          <p:cNvPr id="8" name="Text Placeholder 7"/>
          <p:cNvSpPr>
            <a:spLocks noGrp="1"/>
          </p:cNvSpPr>
          <p:nvPr>
            <p:ph type="body" sz="quarter" idx="15"/>
          </p:nvPr>
        </p:nvSpPr>
        <p:spPr>
          <a:xfrm>
            <a:off x="5437498" y="533400"/>
            <a:ext cx="3338076" cy="307777"/>
          </a:xfrm>
        </p:spPr>
        <p:txBody>
          <a:bodyPr/>
          <a:lstStyle/>
          <a:p>
            <a:r>
              <a:rPr lang="en-US" b="1" dirty="0"/>
              <a:t>New simplified rate structure</a:t>
            </a:r>
          </a:p>
        </p:txBody>
      </p:sp>
      <p:cxnSp>
        <p:nvCxnSpPr>
          <p:cNvPr id="15" name="Straight Connector 14"/>
          <p:cNvCxnSpPr/>
          <p:nvPr/>
        </p:nvCxnSpPr>
        <p:spPr>
          <a:xfrm>
            <a:off x="341623" y="884366"/>
            <a:ext cx="86868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 xmlns:a16="http://schemas.microsoft.com/office/drawing/2014/main" id="{9359809C-D2B7-40DF-89C8-B6403B2095AF}"/>
              </a:ext>
            </a:extLst>
          </p:cNvPr>
          <p:cNvSpPr txBox="1">
            <a:spLocks/>
          </p:cNvSpPr>
          <p:nvPr/>
        </p:nvSpPr>
        <p:spPr>
          <a:xfrm>
            <a:off x="341622" y="4851478"/>
            <a:ext cx="1666874" cy="892256"/>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b="1" dirty="0"/>
              <a:t>Progressive rate structure</a:t>
            </a:r>
          </a:p>
        </p:txBody>
      </p:sp>
      <p:sp>
        <p:nvSpPr>
          <p:cNvPr id="18" name="Text Placeholder 5">
            <a:extLst>
              <a:ext uri="{FF2B5EF4-FFF2-40B4-BE49-F238E27FC236}">
                <a16:creationId xmlns="" xmlns:a16="http://schemas.microsoft.com/office/drawing/2014/main" id="{FAEF965F-43BF-4DC7-839B-D1FF2F7BD376}"/>
              </a:ext>
            </a:extLst>
          </p:cNvPr>
          <p:cNvSpPr txBox="1">
            <a:spLocks/>
          </p:cNvSpPr>
          <p:nvPr/>
        </p:nvSpPr>
        <p:spPr>
          <a:xfrm>
            <a:off x="341622" y="5903663"/>
            <a:ext cx="1666874" cy="752853"/>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b="1" dirty="0"/>
              <a:t>Material Incentives for quality</a:t>
            </a:r>
          </a:p>
        </p:txBody>
      </p:sp>
      <p:cxnSp>
        <p:nvCxnSpPr>
          <p:cNvPr id="19" name="Straight Connector 18">
            <a:extLst>
              <a:ext uri="{FF2B5EF4-FFF2-40B4-BE49-F238E27FC236}">
                <a16:creationId xmlns="" xmlns:a16="http://schemas.microsoft.com/office/drawing/2014/main" id="{16510BEC-262E-4B65-A773-B801FA936450}"/>
              </a:ext>
            </a:extLst>
          </p:cNvPr>
          <p:cNvCxnSpPr/>
          <p:nvPr/>
        </p:nvCxnSpPr>
        <p:spPr>
          <a:xfrm>
            <a:off x="332098" y="4751516"/>
            <a:ext cx="86868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8E7D3F5-6CFE-43C6-A500-B795A06E4271}"/>
              </a:ext>
            </a:extLst>
          </p:cNvPr>
          <p:cNvCxnSpPr/>
          <p:nvPr/>
        </p:nvCxnSpPr>
        <p:spPr>
          <a:xfrm>
            <a:off x="341623" y="5830046"/>
            <a:ext cx="86868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Text Placeholder 9">
            <a:extLst>
              <a:ext uri="{FF2B5EF4-FFF2-40B4-BE49-F238E27FC236}">
                <a16:creationId xmlns="" xmlns:a16="http://schemas.microsoft.com/office/drawing/2014/main" id="{F5740B59-92F4-4D76-965B-1492B8D922AA}"/>
              </a:ext>
            </a:extLst>
          </p:cNvPr>
          <p:cNvSpPr txBox="1">
            <a:spLocks/>
          </p:cNvSpPr>
          <p:nvPr/>
        </p:nvSpPr>
        <p:spPr>
          <a:xfrm>
            <a:off x="2177234" y="1008569"/>
            <a:ext cx="3461566" cy="1600438"/>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dirty="0"/>
              <a:t>Rate structure is NOT integrated</a:t>
            </a:r>
          </a:p>
          <a:p>
            <a:pPr marL="285750" indent="-285750">
              <a:buFont typeface="Wingdings" panose="05000000000000000000" pitchFamily="2" charset="2"/>
              <a:buChar char="§"/>
            </a:pPr>
            <a:r>
              <a:rPr lang="en-US" dirty="0"/>
              <a:t>$80M+ in non-user fee add-ons (Direct Care Staff, PASRR Level II, Cape &amp; Islands, Kosher Kitchen, etc.)</a:t>
            </a:r>
          </a:p>
          <a:p>
            <a:pPr marL="285750" indent="-285750">
              <a:buFont typeface="Wingdings" panose="05000000000000000000" pitchFamily="2" charset="2"/>
              <a:buChar char="§"/>
            </a:pPr>
            <a:r>
              <a:rPr lang="en-US" dirty="0"/>
              <a:t>Cost base year: 2014</a:t>
            </a:r>
          </a:p>
          <a:p>
            <a:pPr marL="285750" indent="-285750">
              <a:buFont typeface="Wingdings" panose="05000000000000000000" pitchFamily="2" charset="2"/>
              <a:buChar char="§"/>
            </a:pPr>
            <a:r>
              <a:rPr lang="en-US" dirty="0"/>
              <a:t>Rate structure difficult for facilities and EOHHS to administer</a:t>
            </a:r>
          </a:p>
        </p:txBody>
      </p:sp>
      <p:sp>
        <p:nvSpPr>
          <p:cNvPr id="29" name="Text Placeholder 9">
            <a:extLst>
              <a:ext uri="{FF2B5EF4-FFF2-40B4-BE49-F238E27FC236}">
                <a16:creationId xmlns="" xmlns:a16="http://schemas.microsoft.com/office/drawing/2014/main" id="{81EB12EE-AABC-4682-8B03-EA467862B22D}"/>
              </a:ext>
            </a:extLst>
          </p:cNvPr>
          <p:cNvSpPr txBox="1">
            <a:spLocks/>
          </p:cNvSpPr>
          <p:nvPr/>
        </p:nvSpPr>
        <p:spPr>
          <a:xfrm>
            <a:off x="2177234" y="4851478"/>
            <a:ext cx="3200400" cy="954107"/>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dirty="0"/>
              <a:t>Current structure is regressive because of capital</a:t>
            </a:r>
          </a:p>
          <a:p>
            <a:pPr marL="285750" indent="-285750">
              <a:buFont typeface="Wingdings" panose="05000000000000000000" pitchFamily="2" charset="2"/>
              <a:buChar char="§"/>
            </a:pPr>
            <a:r>
              <a:rPr lang="en-US" dirty="0"/>
              <a:t>Partially offset:  $5M add-on for High Medicaid facilities</a:t>
            </a:r>
          </a:p>
        </p:txBody>
      </p:sp>
      <p:sp>
        <p:nvSpPr>
          <p:cNvPr id="30" name="Text Placeholder 9">
            <a:extLst>
              <a:ext uri="{FF2B5EF4-FFF2-40B4-BE49-F238E27FC236}">
                <a16:creationId xmlns="" xmlns:a16="http://schemas.microsoft.com/office/drawing/2014/main" id="{165AB23A-DE7E-4608-8C3E-86D9A1D8A2B3}"/>
              </a:ext>
            </a:extLst>
          </p:cNvPr>
          <p:cNvSpPr txBox="1">
            <a:spLocks/>
          </p:cNvSpPr>
          <p:nvPr/>
        </p:nvSpPr>
        <p:spPr>
          <a:xfrm>
            <a:off x="5437498" y="4851478"/>
            <a:ext cx="3419492" cy="738664"/>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dirty="0"/>
              <a:t>All else equal, level of payment should be higher for high Medicaid facilities</a:t>
            </a:r>
          </a:p>
        </p:txBody>
      </p:sp>
      <p:sp>
        <p:nvSpPr>
          <p:cNvPr id="31" name="Text Placeholder 9">
            <a:extLst>
              <a:ext uri="{FF2B5EF4-FFF2-40B4-BE49-F238E27FC236}">
                <a16:creationId xmlns="" xmlns:a16="http://schemas.microsoft.com/office/drawing/2014/main" id="{24EDA8C8-D8BA-4670-A869-EEE6143CECD6}"/>
              </a:ext>
            </a:extLst>
          </p:cNvPr>
          <p:cNvSpPr txBox="1">
            <a:spLocks/>
          </p:cNvSpPr>
          <p:nvPr/>
        </p:nvSpPr>
        <p:spPr>
          <a:xfrm>
            <a:off x="2177234" y="5903663"/>
            <a:ext cx="3200400" cy="738664"/>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dirty="0"/>
              <a:t>~1% of rate (Quality Achievement and Improvement Add-on, 3+ Star Add-on)</a:t>
            </a:r>
          </a:p>
        </p:txBody>
      </p:sp>
      <p:sp>
        <p:nvSpPr>
          <p:cNvPr id="32" name="Text Placeholder 9">
            <a:extLst>
              <a:ext uri="{FF2B5EF4-FFF2-40B4-BE49-F238E27FC236}">
                <a16:creationId xmlns="" xmlns:a16="http://schemas.microsoft.com/office/drawing/2014/main" id="{F0B6FAEA-B921-438A-A4F6-849CB432A8AD}"/>
              </a:ext>
            </a:extLst>
          </p:cNvPr>
          <p:cNvSpPr txBox="1">
            <a:spLocks/>
          </p:cNvSpPr>
          <p:nvPr/>
        </p:nvSpPr>
        <p:spPr>
          <a:xfrm>
            <a:off x="5437498" y="5903663"/>
            <a:ext cx="3419492" cy="738664"/>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dirty="0"/>
              <a:t>Significant payments (e.g., ~5-10% of rate) linked to quality achievement and improvement</a:t>
            </a:r>
          </a:p>
        </p:txBody>
      </p:sp>
      <p:sp>
        <p:nvSpPr>
          <p:cNvPr id="33" name="Oval 32">
            <a:extLst>
              <a:ext uri="{FF2B5EF4-FFF2-40B4-BE49-F238E27FC236}">
                <a16:creationId xmlns="" xmlns:a16="http://schemas.microsoft.com/office/drawing/2014/main" id="{85FB8410-7A2E-4A3C-A293-5D000531ACEA}"/>
              </a:ext>
            </a:extLst>
          </p:cNvPr>
          <p:cNvSpPr/>
          <p:nvPr/>
        </p:nvSpPr>
        <p:spPr>
          <a:xfrm>
            <a:off x="103498" y="968333"/>
            <a:ext cx="274801" cy="2748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1</a:t>
            </a:r>
          </a:p>
        </p:txBody>
      </p:sp>
      <p:sp>
        <p:nvSpPr>
          <p:cNvPr id="36" name="Oval 35">
            <a:extLst>
              <a:ext uri="{FF2B5EF4-FFF2-40B4-BE49-F238E27FC236}">
                <a16:creationId xmlns="" xmlns:a16="http://schemas.microsoft.com/office/drawing/2014/main" id="{AFD0C9FC-F53F-4BF4-8B20-98F20F2FA630}"/>
              </a:ext>
            </a:extLst>
          </p:cNvPr>
          <p:cNvSpPr/>
          <p:nvPr/>
        </p:nvSpPr>
        <p:spPr>
          <a:xfrm>
            <a:off x="108973" y="4743127"/>
            <a:ext cx="274801" cy="2748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4</a:t>
            </a:r>
          </a:p>
        </p:txBody>
      </p:sp>
      <p:sp>
        <p:nvSpPr>
          <p:cNvPr id="37" name="Oval 36">
            <a:extLst>
              <a:ext uri="{FF2B5EF4-FFF2-40B4-BE49-F238E27FC236}">
                <a16:creationId xmlns="" xmlns:a16="http://schemas.microsoft.com/office/drawing/2014/main" id="{44D39DE8-CE45-44B4-885F-CDF32D714AEB}"/>
              </a:ext>
            </a:extLst>
          </p:cNvPr>
          <p:cNvSpPr/>
          <p:nvPr/>
        </p:nvSpPr>
        <p:spPr>
          <a:xfrm>
            <a:off x="108973" y="5835094"/>
            <a:ext cx="274801" cy="2748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5</a:t>
            </a:r>
          </a:p>
        </p:txBody>
      </p:sp>
      <p:sp>
        <p:nvSpPr>
          <p:cNvPr id="38" name="Text Placeholder 9">
            <a:extLst>
              <a:ext uri="{FF2B5EF4-FFF2-40B4-BE49-F238E27FC236}">
                <a16:creationId xmlns="" xmlns:a16="http://schemas.microsoft.com/office/drawing/2014/main" id="{5F762F6D-5A87-4855-B697-545465147A4F}"/>
              </a:ext>
            </a:extLst>
          </p:cNvPr>
          <p:cNvSpPr txBox="1">
            <a:spLocks/>
          </p:cNvSpPr>
          <p:nvPr/>
        </p:nvSpPr>
        <p:spPr>
          <a:xfrm>
            <a:off x="5437498" y="1008569"/>
            <a:ext cx="3581400" cy="1600438"/>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dirty="0"/>
              <a:t>Integrated rate structure builds historic add-ons and capital into base rates</a:t>
            </a:r>
          </a:p>
          <a:p>
            <a:pPr marL="285750" indent="-285750">
              <a:buFont typeface="Wingdings" panose="05000000000000000000" pitchFamily="2" charset="2"/>
              <a:buChar char="§"/>
            </a:pPr>
            <a:r>
              <a:rPr lang="en-US" dirty="0"/>
              <a:t>No hold harmless add-ons</a:t>
            </a:r>
          </a:p>
          <a:p>
            <a:pPr marL="285750" indent="-285750">
              <a:buFont typeface="Wingdings" panose="05000000000000000000" pitchFamily="2" charset="2"/>
              <a:buChar char="§"/>
            </a:pPr>
            <a:r>
              <a:rPr lang="en-US" dirty="0"/>
              <a:t>All-in payments are equivalent to a more recent cost base year</a:t>
            </a:r>
          </a:p>
          <a:p>
            <a:pPr marL="285750" indent="-285750">
              <a:buFont typeface="Wingdings" panose="05000000000000000000" pitchFamily="2" charset="2"/>
              <a:buChar char="§"/>
            </a:pPr>
            <a:r>
              <a:rPr lang="en-US" dirty="0"/>
              <a:t>Rate structure substantially simpler to administer</a:t>
            </a:r>
          </a:p>
        </p:txBody>
      </p:sp>
      <p:sp>
        <p:nvSpPr>
          <p:cNvPr id="27" name="Text Placeholder 5">
            <a:extLst>
              <a:ext uri="{FF2B5EF4-FFF2-40B4-BE49-F238E27FC236}">
                <a16:creationId xmlns="" xmlns:a16="http://schemas.microsoft.com/office/drawing/2014/main" id="{9359809C-D2B7-40DF-89C8-B6403B2095AF}"/>
              </a:ext>
            </a:extLst>
          </p:cNvPr>
          <p:cNvSpPr txBox="1">
            <a:spLocks/>
          </p:cNvSpPr>
          <p:nvPr/>
        </p:nvSpPr>
        <p:spPr>
          <a:xfrm>
            <a:off x="341622" y="2653608"/>
            <a:ext cx="1666875" cy="892256"/>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b="1" dirty="0"/>
              <a:t>Differentiated rates for member complexity and acuity</a:t>
            </a:r>
          </a:p>
        </p:txBody>
      </p:sp>
      <p:sp>
        <p:nvSpPr>
          <p:cNvPr id="34" name="Oval 33">
            <a:extLst>
              <a:ext uri="{FF2B5EF4-FFF2-40B4-BE49-F238E27FC236}">
                <a16:creationId xmlns="" xmlns:a16="http://schemas.microsoft.com/office/drawing/2014/main" id="{AFD0C9FC-F53F-4BF4-8B20-98F20F2FA630}"/>
              </a:ext>
            </a:extLst>
          </p:cNvPr>
          <p:cNvSpPr/>
          <p:nvPr/>
        </p:nvSpPr>
        <p:spPr>
          <a:xfrm>
            <a:off x="114447" y="2572770"/>
            <a:ext cx="274801" cy="2748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2</a:t>
            </a:r>
          </a:p>
        </p:txBody>
      </p:sp>
      <p:sp>
        <p:nvSpPr>
          <p:cNvPr id="6" name="Rectangle 5"/>
          <p:cNvSpPr/>
          <p:nvPr/>
        </p:nvSpPr>
        <p:spPr>
          <a:xfrm>
            <a:off x="2177234" y="2608383"/>
            <a:ext cx="3336464" cy="954107"/>
          </a:xfrm>
          <a:prstGeom prst="rect">
            <a:avLst/>
          </a:prstGeom>
        </p:spPr>
        <p:txBody>
          <a:bodyPr wrap="square">
            <a:spAutoFit/>
          </a:bodyPr>
          <a:lstStyle/>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Acuity adjustment based on ADLs only; use state-specific MMQ assessment that inadequately accounts for acuity</a:t>
            </a:r>
          </a:p>
        </p:txBody>
      </p:sp>
      <p:sp>
        <p:nvSpPr>
          <p:cNvPr id="9" name="Rectangle 8"/>
          <p:cNvSpPr/>
          <p:nvPr/>
        </p:nvSpPr>
        <p:spPr>
          <a:xfrm>
            <a:off x="5437497" y="2608383"/>
            <a:ext cx="3630303" cy="954107"/>
          </a:xfrm>
          <a:prstGeom prst="rect">
            <a:avLst/>
          </a:prstGeom>
        </p:spPr>
        <p:txBody>
          <a:bodyPr wrap="square">
            <a:spAutoFit/>
          </a:bodyPr>
          <a:lstStyle/>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Acuity-adjust payments based on: (1) Medicare’s MDS assessment, and (2) additional factors like SUD or behavioral complexity</a:t>
            </a:r>
          </a:p>
        </p:txBody>
      </p:sp>
      <p:cxnSp>
        <p:nvCxnSpPr>
          <p:cNvPr id="39" name="Straight Connector 38">
            <a:extLst>
              <a:ext uri="{FF2B5EF4-FFF2-40B4-BE49-F238E27FC236}">
                <a16:creationId xmlns="" xmlns:a16="http://schemas.microsoft.com/office/drawing/2014/main" id="{88E7D3F5-6CFE-43C6-A500-B795A06E4271}"/>
              </a:ext>
            </a:extLst>
          </p:cNvPr>
          <p:cNvCxnSpPr/>
          <p:nvPr/>
        </p:nvCxnSpPr>
        <p:spPr>
          <a:xfrm>
            <a:off x="265423" y="2585459"/>
            <a:ext cx="86868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B0F959F4-F8F8-E144-9881-F7CC063892C3}"/>
              </a:ext>
            </a:extLst>
          </p:cNvPr>
          <p:cNvCxnSpPr/>
          <p:nvPr/>
        </p:nvCxnSpPr>
        <p:spPr>
          <a:xfrm>
            <a:off x="332098" y="3608516"/>
            <a:ext cx="86868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Text Placeholder 5">
            <a:extLst>
              <a:ext uri="{FF2B5EF4-FFF2-40B4-BE49-F238E27FC236}">
                <a16:creationId xmlns="" xmlns:a16="http://schemas.microsoft.com/office/drawing/2014/main" id="{A84C06DC-DEFE-A446-B0CC-CC54D2176BB9}"/>
              </a:ext>
            </a:extLst>
          </p:cNvPr>
          <p:cNvSpPr txBox="1">
            <a:spLocks/>
          </p:cNvSpPr>
          <p:nvPr/>
        </p:nvSpPr>
        <p:spPr>
          <a:xfrm>
            <a:off x="341622" y="3729941"/>
            <a:ext cx="1666875" cy="892256"/>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b="1" dirty="0"/>
              <a:t>Incentives for higher occupancy</a:t>
            </a:r>
          </a:p>
        </p:txBody>
      </p:sp>
      <p:sp>
        <p:nvSpPr>
          <p:cNvPr id="42" name="Oval 41">
            <a:extLst>
              <a:ext uri="{FF2B5EF4-FFF2-40B4-BE49-F238E27FC236}">
                <a16:creationId xmlns="" xmlns:a16="http://schemas.microsoft.com/office/drawing/2014/main" id="{EA4A528E-D45B-F94B-BA88-0E5A198688BB}"/>
              </a:ext>
            </a:extLst>
          </p:cNvPr>
          <p:cNvSpPr/>
          <p:nvPr/>
        </p:nvSpPr>
        <p:spPr>
          <a:xfrm>
            <a:off x="114447" y="3649103"/>
            <a:ext cx="274801" cy="2748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3</a:t>
            </a:r>
          </a:p>
        </p:txBody>
      </p:sp>
      <p:sp>
        <p:nvSpPr>
          <p:cNvPr id="43" name="Rectangle 42">
            <a:extLst>
              <a:ext uri="{FF2B5EF4-FFF2-40B4-BE49-F238E27FC236}">
                <a16:creationId xmlns="" xmlns:a16="http://schemas.microsoft.com/office/drawing/2014/main" id="{2F049BD3-E06C-CF4C-9482-FCEB28DEEF67}"/>
              </a:ext>
            </a:extLst>
          </p:cNvPr>
          <p:cNvSpPr/>
          <p:nvPr/>
        </p:nvSpPr>
        <p:spPr>
          <a:xfrm>
            <a:off x="2177234" y="3684716"/>
            <a:ext cx="3336464" cy="523220"/>
          </a:xfrm>
          <a:prstGeom prst="rect">
            <a:avLst/>
          </a:prstGeom>
        </p:spPr>
        <p:txBody>
          <a:bodyPr wrap="square">
            <a:spAutoFit/>
          </a:bodyPr>
          <a:lstStyle/>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Facilities with high and low occupancy are paid the same</a:t>
            </a:r>
          </a:p>
        </p:txBody>
      </p:sp>
      <p:sp>
        <p:nvSpPr>
          <p:cNvPr id="44" name="Rectangle 43">
            <a:extLst>
              <a:ext uri="{FF2B5EF4-FFF2-40B4-BE49-F238E27FC236}">
                <a16:creationId xmlns="" xmlns:a16="http://schemas.microsoft.com/office/drawing/2014/main" id="{10A0656D-68DA-EF43-8447-7CBC6A78EAA6}"/>
              </a:ext>
            </a:extLst>
          </p:cNvPr>
          <p:cNvSpPr/>
          <p:nvPr/>
        </p:nvSpPr>
        <p:spPr>
          <a:xfrm>
            <a:off x="5437497" y="3684716"/>
            <a:ext cx="3630303" cy="954107"/>
          </a:xfrm>
          <a:prstGeom prst="rect">
            <a:avLst/>
          </a:prstGeom>
        </p:spPr>
        <p:txBody>
          <a:bodyPr wrap="square">
            <a:spAutoFit/>
          </a:bodyPr>
          <a:lstStyle/>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Create rate structure that incentivizes higher occupancy</a:t>
            </a:r>
            <a:r>
              <a:rPr lang="en-US" sz="1400" dirty="0"/>
              <a:t>– </a:t>
            </a:r>
            <a:r>
              <a:rPr lang="en-US" sz="1400" dirty="0">
                <a:latin typeface="Arial" panose="020B0604020202020204" pitchFamily="34" charset="0"/>
                <a:cs typeface="Arial" panose="020B0604020202020204" pitchFamily="34" charset="0"/>
              </a:rPr>
              <a:t>and does not invest more funds in paying for empty beds</a:t>
            </a:r>
            <a:r>
              <a:rPr lang="en-US" sz="1400" b="1"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461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3723F461-FE39-440D-BEAF-068439D83A04}"/>
              </a:ext>
            </a:extLst>
          </p:cNvPr>
          <p:cNvGraphicFramePr>
            <a:graphicFrameLocks noChangeAspect="1"/>
          </p:cNvGraphicFramePr>
          <p:nvPr>
            <p:custDataLst>
              <p:tags r:id="rId2"/>
            </p:custDataLst>
            <p:extLst>
              <p:ext uri="{D42A27DB-BD31-4B8C-83A1-F6EECF244321}">
                <p14:modId xmlns:p14="http://schemas.microsoft.com/office/powerpoint/2010/main" val="3246665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013" name="think-cell Slide" r:id="rId11" imgW="347" imgH="346" progId="TCLayout.ActiveDocument.1">
                  <p:embed/>
                </p:oleObj>
              </mc:Choice>
              <mc:Fallback>
                <p:oleObj name="think-cell Slide" r:id="rId11" imgW="347" imgH="34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 xmlns:a16="http://schemas.microsoft.com/office/drawing/2014/main" id="{E70424D0-92DF-4CB6-BF4A-CC19BEDC6D5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400" dirty="0">
              <a:latin typeface="Arial"/>
              <a:cs typeface="Arial"/>
              <a:sym typeface="Arial"/>
            </a:endParaRPr>
          </a:p>
        </p:txBody>
      </p:sp>
      <p:sp>
        <p:nvSpPr>
          <p:cNvPr id="2" name="Title 1">
            <a:extLst>
              <a:ext uri="{FF2B5EF4-FFF2-40B4-BE49-F238E27FC236}">
                <a16:creationId xmlns="" xmlns:a16="http://schemas.microsoft.com/office/drawing/2014/main" id="{8E458F9F-B1FB-465C-BE3D-26A9A6613E24}"/>
              </a:ext>
            </a:extLst>
          </p:cNvPr>
          <p:cNvSpPr>
            <a:spLocks noGrp="1"/>
          </p:cNvSpPr>
          <p:nvPr>
            <p:ph type="title"/>
          </p:nvPr>
        </p:nvSpPr>
        <p:spPr/>
        <p:txBody>
          <a:bodyPr/>
          <a:lstStyle/>
          <a:p>
            <a:fld id="{8645A35E-A654-4937-A047-5AF3BB0E4C01}" type="datetime'Agenda'">
              <a:rPr lang="en-US" altLang="en-US" smtClean="0"/>
              <a:pPr/>
              <a:t>Agenda</a:t>
            </a:fld>
            <a:endParaRPr lang="en-US"/>
          </a:p>
        </p:txBody>
      </p:sp>
      <p:sp>
        <p:nvSpPr>
          <p:cNvPr id="7" name="Text Placeholder 2">
            <a:hlinkClick r:id="rId13" action="ppaction://hlinksldjump"/>
            <a:extLst>
              <a:ext uri="{FF2B5EF4-FFF2-40B4-BE49-F238E27FC236}">
                <a16:creationId xmlns="" xmlns:a16="http://schemas.microsoft.com/office/drawing/2014/main" id="{B4A073F4-4A63-4590-827F-1AE95DCB7CDE}"/>
              </a:ext>
            </a:extLst>
          </p:cNvPr>
          <p:cNvSpPr>
            <a:spLocks noGrp="1"/>
          </p:cNvSpPr>
          <p:nvPr>
            <p:custDataLst>
              <p:tags r:id="rId4"/>
            </p:custDataLst>
          </p:nvPr>
        </p:nvSpPr>
        <p:spPr bwMode="gray">
          <a:xfrm>
            <a:off x="2120900" y="2363788"/>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Maps of Massachusetts Nursing Facilities</a:t>
            </a:r>
            <a:endParaRPr lang="en-US" dirty="0"/>
          </a:p>
        </p:txBody>
      </p:sp>
      <p:sp>
        <p:nvSpPr>
          <p:cNvPr id="14" name="Text Placeholder 2">
            <a:hlinkClick r:id="rId14" action="ppaction://hlinksldjump"/>
            <a:extLst>
              <a:ext uri="{FF2B5EF4-FFF2-40B4-BE49-F238E27FC236}">
                <a16:creationId xmlns="" xmlns:a16="http://schemas.microsoft.com/office/drawing/2014/main" id="{051BE4EB-7032-4623-A4FC-71F0AEBEEB12}"/>
              </a:ext>
            </a:extLst>
          </p:cNvPr>
          <p:cNvSpPr>
            <a:spLocks noGrp="1"/>
          </p:cNvSpPr>
          <p:nvPr>
            <p:custDataLst>
              <p:tags r:id="rId5"/>
            </p:custDataLst>
          </p:nvPr>
        </p:nvSpPr>
        <p:spPr bwMode="gray">
          <a:xfrm>
            <a:off x="2120900" y="2719388"/>
            <a:ext cx="4902200" cy="354013"/>
          </a:xfrm>
          <a:prstGeom prst="rect">
            <a:avLst/>
          </a:prstGeom>
          <a:solidFill>
            <a:schemeClr val="bg2"/>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DPH Presentation</a:t>
            </a:r>
            <a:endParaRPr lang="en-US" dirty="0"/>
          </a:p>
        </p:txBody>
      </p:sp>
      <p:sp>
        <p:nvSpPr>
          <p:cNvPr id="11" name="Text Placeholder 2">
            <a:hlinkClick r:id="rId15" action="ppaction://hlinksldjump"/>
            <a:extLst>
              <a:ext uri="{FF2B5EF4-FFF2-40B4-BE49-F238E27FC236}">
                <a16:creationId xmlns="" xmlns:a16="http://schemas.microsoft.com/office/drawing/2014/main" id="{E80B06CB-5017-4881-8FC9-19FA14621DED}"/>
              </a:ext>
            </a:extLst>
          </p:cNvPr>
          <p:cNvSpPr>
            <a:spLocks noGrp="1"/>
          </p:cNvSpPr>
          <p:nvPr>
            <p:custDataLst>
              <p:tags r:id="rId6"/>
            </p:custDataLst>
          </p:nvPr>
        </p:nvSpPr>
        <p:spPr bwMode="gray">
          <a:xfrm>
            <a:off x="2120900" y="3073400"/>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Possible Points </a:t>
            </a:r>
            <a:r>
              <a:rPr lang="en-US" altLang="en-US" dirty="0"/>
              <a:t>of Agreement</a:t>
            </a:r>
            <a:endParaRPr lang="en-US" dirty="0"/>
          </a:p>
        </p:txBody>
      </p:sp>
      <p:sp>
        <p:nvSpPr>
          <p:cNvPr id="12" name="Text Placeholder 2">
            <a:hlinkClick r:id="rId16" action="ppaction://hlinksldjump"/>
            <a:extLst>
              <a:ext uri="{FF2B5EF4-FFF2-40B4-BE49-F238E27FC236}">
                <a16:creationId xmlns="" xmlns:a16="http://schemas.microsoft.com/office/drawing/2014/main" id="{DB0B0A3A-A76A-4947-8EE5-219D40C439A7}"/>
              </a:ext>
            </a:extLst>
          </p:cNvPr>
          <p:cNvSpPr>
            <a:spLocks noGrp="1"/>
          </p:cNvSpPr>
          <p:nvPr>
            <p:custDataLst>
              <p:tags r:id="rId7"/>
            </p:custDataLst>
          </p:nvPr>
        </p:nvSpPr>
        <p:spPr bwMode="gray">
          <a:xfrm>
            <a:off x="2120900" y="3429000"/>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dirty="0"/>
              <a:t>Outline of a Sensible, Sustainable Rate Structure</a:t>
            </a:r>
          </a:p>
        </p:txBody>
      </p:sp>
      <p:sp>
        <p:nvSpPr>
          <p:cNvPr id="21" name="Text Placeholder 2">
            <a:extLst>
              <a:ext uri="{FF2B5EF4-FFF2-40B4-BE49-F238E27FC236}">
                <a16:creationId xmlns="" xmlns:a16="http://schemas.microsoft.com/office/drawing/2014/main" id="{E80B06CB-5017-4881-8FC9-19FA14621DED}"/>
              </a:ext>
            </a:extLst>
          </p:cNvPr>
          <p:cNvSpPr>
            <a:spLocks noGrp="1"/>
          </p:cNvSpPr>
          <p:nvPr>
            <p:custDataLst>
              <p:tags r:id="rId8"/>
            </p:custDataLst>
          </p:nvPr>
        </p:nvSpPr>
        <p:spPr bwMode="gray">
          <a:xfrm>
            <a:off x="2120900" y="3784600"/>
            <a:ext cx="4902200" cy="354013"/>
          </a:xfrm>
          <a:prstGeom prst="rect">
            <a:avLst/>
          </a:prstGeom>
          <a:solidFill>
            <a:schemeClr val="accent1"/>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b="1" dirty="0"/>
              <a:t>Aligning Payments with Quality and Member Complexity</a:t>
            </a:r>
          </a:p>
        </p:txBody>
      </p:sp>
      <p:sp>
        <p:nvSpPr>
          <p:cNvPr id="20" name="Text Placeholder 2">
            <a:hlinkClick r:id="rId17" action="ppaction://hlinksldjump"/>
            <a:extLst>
              <a:ext uri="{FF2B5EF4-FFF2-40B4-BE49-F238E27FC236}">
                <a16:creationId xmlns="" xmlns:a16="http://schemas.microsoft.com/office/drawing/2014/main" id="{E80B06CB-5017-4881-8FC9-19FA14621DED}"/>
              </a:ext>
            </a:extLst>
          </p:cNvPr>
          <p:cNvSpPr>
            <a:spLocks noGrp="1"/>
          </p:cNvSpPr>
          <p:nvPr>
            <p:custDataLst>
              <p:tags r:id="rId9"/>
            </p:custDataLst>
          </p:nvPr>
        </p:nvSpPr>
        <p:spPr bwMode="gray">
          <a:xfrm>
            <a:off x="2120900" y="4138613"/>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dirty="0" smtClean="0"/>
              <a:t>Possible Points of Agreement </a:t>
            </a:r>
            <a:r>
              <a:rPr lang="en-US" smtClean="0"/>
              <a:t>(Cont.)</a:t>
            </a:r>
          </a:p>
        </p:txBody>
      </p:sp>
    </p:spTree>
    <p:extLst>
      <p:ext uri="{BB962C8B-B14F-4D97-AF65-F5344CB8AC3E}">
        <p14:creationId xmlns:p14="http://schemas.microsoft.com/office/powerpoint/2010/main" val="1183056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904F6E0D-6B4B-4304-8E93-DEE9ACE750EC}"/>
              </a:ext>
            </a:extLst>
          </p:cNvPr>
          <p:cNvGraphicFramePr>
            <a:graphicFrameLocks noChangeAspect="1"/>
          </p:cNvGraphicFramePr>
          <p:nvPr>
            <p:custDataLst>
              <p:tags r:id="rId2"/>
            </p:custDataLst>
            <p:extLst>
              <p:ext uri="{D42A27DB-BD31-4B8C-83A1-F6EECF244321}">
                <p14:modId xmlns:p14="http://schemas.microsoft.com/office/powerpoint/2010/main" val="373114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60"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32606FD2-39D7-46FB-BB4E-1CA96480C10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73736" y="91551"/>
            <a:ext cx="8763000" cy="584775"/>
          </a:xfrm>
        </p:spPr>
        <p:txBody>
          <a:bodyPr/>
          <a:lstStyle/>
          <a:p>
            <a:r>
              <a:rPr lang="en-US" dirty="0"/>
              <a:t>Discussion: Strategies to direct funding towards high quality facilities and those with highly acute or complex patient populations </a:t>
            </a:r>
          </a:p>
        </p:txBody>
      </p:sp>
      <p:sp>
        <p:nvSpPr>
          <p:cNvPr id="3" name="Text Placeholder 2"/>
          <p:cNvSpPr>
            <a:spLocks noGrp="1"/>
          </p:cNvSpPr>
          <p:nvPr>
            <p:ph type="body" sz="quarter" idx="12"/>
          </p:nvPr>
        </p:nvSpPr>
        <p:spPr>
          <a:xfrm>
            <a:off x="1028700" y="1283421"/>
            <a:ext cx="7086600" cy="4519759"/>
          </a:xfrm>
        </p:spPr>
        <p:txBody>
          <a:bodyPr/>
          <a:lstStyle/>
          <a:p>
            <a:pPr lvl="1"/>
            <a:r>
              <a:rPr lang="en-US" sz="1800" dirty="0"/>
              <a:t>Special/complex patient populations</a:t>
            </a:r>
          </a:p>
          <a:p>
            <a:pPr lvl="2"/>
            <a:r>
              <a:rPr lang="en-US" sz="1800" dirty="0"/>
              <a:t>What complex or special patient populations require the greatest staff time and or greatest investments?</a:t>
            </a:r>
          </a:p>
          <a:p>
            <a:pPr lvl="2"/>
            <a:r>
              <a:rPr lang="en-US" sz="1800" dirty="0"/>
              <a:t>How can adequate compensation be ensured to nursing facilities for complex or special patient populations? Does the transition to the MDS system help achieve this goal? </a:t>
            </a:r>
          </a:p>
          <a:p>
            <a:pPr marL="234950" lvl="2" indent="0">
              <a:buNone/>
            </a:pPr>
            <a:endParaRPr lang="en-US" sz="1800" dirty="0"/>
          </a:p>
          <a:p>
            <a:pPr lvl="1"/>
            <a:r>
              <a:rPr lang="en-US" sz="1800" dirty="0"/>
              <a:t>Quality measures </a:t>
            </a:r>
          </a:p>
          <a:p>
            <a:pPr lvl="2"/>
            <a:r>
              <a:rPr lang="en-US" sz="1800" dirty="0"/>
              <a:t>What role should quality play in determining nursing facility rates and are quality based payment incentives an effective way to improve quality?</a:t>
            </a:r>
          </a:p>
          <a:p>
            <a:pPr lvl="2"/>
            <a:r>
              <a:rPr lang="en-US" sz="1800" dirty="0"/>
              <a:t>Where should we prioritize quality investments? Should we support high quality facilities or provide additional funding to low quality facilities? </a:t>
            </a:r>
          </a:p>
          <a:p>
            <a:pPr lvl="2"/>
            <a:r>
              <a:rPr lang="en-US" sz="1800" dirty="0"/>
              <a:t>What factors or improvements have been shown to enhance quality?</a:t>
            </a:r>
          </a:p>
          <a:p>
            <a:endParaRPr lang="en-US" dirty="0"/>
          </a:p>
        </p:txBody>
      </p:sp>
    </p:spTree>
    <p:extLst>
      <p:ext uri="{BB962C8B-B14F-4D97-AF65-F5344CB8AC3E}">
        <p14:creationId xmlns:p14="http://schemas.microsoft.com/office/powerpoint/2010/main" val="3411176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3723F461-FE39-440D-BEAF-068439D83A04}"/>
              </a:ext>
            </a:extLst>
          </p:cNvPr>
          <p:cNvGraphicFramePr>
            <a:graphicFrameLocks noChangeAspect="1"/>
          </p:cNvGraphicFramePr>
          <p:nvPr>
            <p:custDataLst>
              <p:tags r:id="rId2"/>
            </p:custDataLst>
            <p:extLst>
              <p:ext uri="{D42A27DB-BD31-4B8C-83A1-F6EECF244321}">
                <p14:modId xmlns:p14="http://schemas.microsoft.com/office/powerpoint/2010/main" val="684830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1" name="think-cell Slide" r:id="rId11" imgW="347" imgH="346" progId="TCLayout.ActiveDocument.1">
                  <p:embed/>
                </p:oleObj>
              </mc:Choice>
              <mc:Fallback>
                <p:oleObj name="think-cell Slide" r:id="rId11" imgW="347" imgH="34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 xmlns:a16="http://schemas.microsoft.com/office/drawing/2014/main" id="{E70424D0-92DF-4CB6-BF4A-CC19BEDC6D5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400" b="1" dirty="0">
              <a:latin typeface="Arial"/>
              <a:cs typeface="Arial"/>
              <a:sym typeface="Arial"/>
            </a:endParaRPr>
          </a:p>
        </p:txBody>
      </p:sp>
      <p:sp>
        <p:nvSpPr>
          <p:cNvPr id="2" name="Title 1">
            <a:extLst>
              <a:ext uri="{FF2B5EF4-FFF2-40B4-BE49-F238E27FC236}">
                <a16:creationId xmlns="" xmlns:a16="http://schemas.microsoft.com/office/drawing/2014/main" id="{8E458F9F-B1FB-465C-BE3D-26A9A6613E24}"/>
              </a:ext>
            </a:extLst>
          </p:cNvPr>
          <p:cNvSpPr>
            <a:spLocks noGrp="1"/>
          </p:cNvSpPr>
          <p:nvPr>
            <p:ph type="title"/>
          </p:nvPr>
        </p:nvSpPr>
        <p:spPr/>
        <p:txBody>
          <a:bodyPr/>
          <a:lstStyle/>
          <a:p>
            <a:fld id="{8645A35E-A654-4937-A047-5AF3BB0E4C01}" type="datetime'Agenda'">
              <a:rPr lang="en-US" altLang="en-US" smtClean="0"/>
              <a:pPr/>
              <a:t>Agenda</a:t>
            </a:fld>
            <a:endParaRPr lang="en-US"/>
          </a:p>
        </p:txBody>
      </p:sp>
      <p:sp>
        <p:nvSpPr>
          <p:cNvPr id="7" name="Text Placeholder 2">
            <a:hlinkClick r:id="rId13" action="ppaction://hlinksldjump"/>
            <a:extLst>
              <a:ext uri="{FF2B5EF4-FFF2-40B4-BE49-F238E27FC236}">
                <a16:creationId xmlns="" xmlns:a16="http://schemas.microsoft.com/office/drawing/2014/main" id="{B4A073F4-4A63-4590-827F-1AE95DCB7CDE}"/>
              </a:ext>
            </a:extLst>
          </p:cNvPr>
          <p:cNvSpPr>
            <a:spLocks noGrp="1"/>
          </p:cNvSpPr>
          <p:nvPr>
            <p:custDataLst>
              <p:tags r:id="rId4"/>
            </p:custDataLst>
          </p:nvPr>
        </p:nvSpPr>
        <p:spPr bwMode="gray">
          <a:xfrm>
            <a:off x="2120900" y="2363788"/>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Maps of Massachusetts Nursing Facilities</a:t>
            </a:r>
            <a:endParaRPr lang="en-US" dirty="0"/>
          </a:p>
        </p:txBody>
      </p:sp>
      <p:sp>
        <p:nvSpPr>
          <p:cNvPr id="14" name="Text Placeholder 2">
            <a:hlinkClick r:id="rId14" action="ppaction://hlinksldjump"/>
            <a:extLst>
              <a:ext uri="{FF2B5EF4-FFF2-40B4-BE49-F238E27FC236}">
                <a16:creationId xmlns="" xmlns:a16="http://schemas.microsoft.com/office/drawing/2014/main" id="{051BE4EB-7032-4623-A4FC-71F0AEBEEB12}"/>
              </a:ext>
            </a:extLst>
          </p:cNvPr>
          <p:cNvSpPr>
            <a:spLocks noGrp="1"/>
          </p:cNvSpPr>
          <p:nvPr>
            <p:custDataLst>
              <p:tags r:id="rId5"/>
            </p:custDataLst>
          </p:nvPr>
        </p:nvSpPr>
        <p:spPr bwMode="gray">
          <a:xfrm>
            <a:off x="2120900" y="2719388"/>
            <a:ext cx="4902200" cy="354013"/>
          </a:xfrm>
          <a:prstGeom prst="rect">
            <a:avLst/>
          </a:prstGeom>
          <a:solidFill>
            <a:schemeClr val="bg2"/>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DPH Presentation</a:t>
            </a:r>
            <a:endParaRPr lang="en-US" dirty="0"/>
          </a:p>
        </p:txBody>
      </p:sp>
      <p:sp>
        <p:nvSpPr>
          <p:cNvPr id="11" name="Text Placeholder 2">
            <a:hlinkClick r:id="rId15" action="ppaction://hlinksldjump"/>
            <a:extLst>
              <a:ext uri="{FF2B5EF4-FFF2-40B4-BE49-F238E27FC236}">
                <a16:creationId xmlns="" xmlns:a16="http://schemas.microsoft.com/office/drawing/2014/main" id="{E80B06CB-5017-4881-8FC9-19FA14621DED}"/>
              </a:ext>
            </a:extLst>
          </p:cNvPr>
          <p:cNvSpPr>
            <a:spLocks noGrp="1"/>
          </p:cNvSpPr>
          <p:nvPr>
            <p:custDataLst>
              <p:tags r:id="rId6"/>
            </p:custDataLst>
          </p:nvPr>
        </p:nvSpPr>
        <p:spPr bwMode="gray">
          <a:xfrm>
            <a:off x="2120900" y="3073400"/>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Possible Points </a:t>
            </a:r>
            <a:r>
              <a:rPr lang="en-US" altLang="en-US" dirty="0"/>
              <a:t>of Agreement</a:t>
            </a:r>
            <a:endParaRPr lang="en-US" dirty="0"/>
          </a:p>
        </p:txBody>
      </p:sp>
      <p:sp>
        <p:nvSpPr>
          <p:cNvPr id="12" name="Text Placeholder 2">
            <a:hlinkClick r:id="rId16" action="ppaction://hlinksldjump"/>
            <a:extLst>
              <a:ext uri="{FF2B5EF4-FFF2-40B4-BE49-F238E27FC236}">
                <a16:creationId xmlns="" xmlns:a16="http://schemas.microsoft.com/office/drawing/2014/main" id="{DB0B0A3A-A76A-4947-8EE5-219D40C439A7}"/>
              </a:ext>
            </a:extLst>
          </p:cNvPr>
          <p:cNvSpPr>
            <a:spLocks noGrp="1"/>
          </p:cNvSpPr>
          <p:nvPr>
            <p:custDataLst>
              <p:tags r:id="rId7"/>
            </p:custDataLst>
          </p:nvPr>
        </p:nvSpPr>
        <p:spPr bwMode="gray">
          <a:xfrm>
            <a:off x="2120900" y="3429000"/>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dirty="0"/>
              <a:t>Outline of a Sensible, Sustainable Rate Structure</a:t>
            </a:r>
          </a:p>
        </p:txBody>
      </p:sp>
      <p:sp>
        <p:nvSpPr>
          <p:cNvPr id="10" name="Text Placeholder 2">
            <a:hlinkClick r:id="rId17" action="ppaction://hlinksldjump"/>
            <a:extLst>
              <a:ext uri="{FF2B5EF4-FFF2-40B4-BE49-F238E27FC236}">
                <a16:creationId xmlns="" xmlns:a16="http://schemas.microsoft.com/office/drawing/2014/main" id="{E80B06CB-5017-4881-8FC9-19FA14621DED}"/>
              </a:ext>
            </a:extLst>
          </p:cNvPr>
          <p:cNvSpPr>
            <a:spLocks noGrp="1"/>
          </p:cNvSpPr>
          <p:nvPr>
            <p:custDataLst>
              <p:tags r:id="rId8"/>
            </p:custDataLst>
          </p:nvPr>
        </p:nvSpPr>
        <p:spPr bwMode="gray">
          <a:xfrm>
            <a:off x="2120900" y="3784600"/>
            <a:ext cx="490220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dirty="0"/>
              <a:t>Aligning Payments with Quality and Member Complexity</a:t>
            </a:r>
          </a:p>
        </p:txBody>
      </p:sp>
      <p:sp>
        <p:nvSpPr>
          <p:cNvPr id="20" name="Text Placeholder 2">
            <a:extLst>
              <a:ext uri="{FF2B5EF4-FFF2-40B4-BE49-F238E27FC236}">
                <a16:creationId xmlns="" xmlns:a16="http://schemas.microsoft.com/office/drawing/2014/main" id="{E80B06CB-5017-4881-8FC9-19FA14621DED}"/>
              </a:ext>
            </a:extLst>
          </p:cNvPr>
          <p:cNvSpPr>
            <a:spLocks noGrp="1"/>
          </p:cNvSpPr>
          <p:nvPr>
            <p:custDataLst>
              <p:tags r:id="rId9"/>
            </p:custDataLst>
          </p:nvPr>
        </p:nvSpPr>
        <p:spPr bwMode="gray">
          <a:xfrm>
            <a:off x="2120900" y="4138613"/>
            <a:ext cx="4902200" cy="355600"/>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b="1" dirty="0" smtClean="0"/>
              <a:t>Possible Points of Agreement </a:t>
            </a:r>
            <a:r>
              <a:rPr lang="en-US" b="1" smtClean="0"/>
              <a:t>(Cont.)</a:t>
            </a:r>
          </a:p>
        </p:txBody>
      </p:sp>
    </p:spTree>
    <p:extLst>
      <p:ext uri="{BB962C8B-B14F-4D97-AF65-F5344CB8AC3E}">
        <p14:creationId xmlns:p14="http://schemas.microsoft.com/office/powerpoint/2010/main" val="329597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057736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a:ea typeface="+mj-ea"/>
              <a:cs typeface="Arial"/>
              <a:sym typeface="Arial"/>
            </a:endParaRPr>
          </a:p>
        </p:txBody>
      </p:sp>
      <p:sp>
        <p:nvSpPr>
          <p:cNvPr id="2" name="Title 1"/>
          <p:cNvSpPr>
            <a:spLocks noGrp="1"/>
          </p:cNvSpPr>
          <p:nvPr>
            <p:ph type="title"/>
          </p:nvPr>
        </p:nvSpPr>
        <p:spPr/>
        <p:txBody>
          <a:bodyPr/>
          <a:lstStyle/>
          <a:p>
            <a:r>
              <a:rPr lang="en-US" dirty="0"/>
              <a:t>Nursing Facility Task Force Possible Points of Agreement</a:t>
            </a:r>
          </a:p>
        </p:txBody>
      </p:sp>
      <p:sp>
        <p:nvSpPr>
          <p:cNvPr id="3" name="Text Placeholder 2"/>
          <p:cNvSpPr>
            <a:spLocks noGrp="1"/>
          </p:cNvSpPr>
          <p:nvPr>
            <p:ph type="body" sz="quarter" idx="12"/>
          </p:nvPr>
        </p:nvSpPr>
        <p:spPr>
          <a:xfrm>
            <a:off x="0" y="609600"/>
            <a:ext cx="9144000" cy="6096000"/>
          </a:xfrm>
          <a:ln>
            <a:noFill/>
          </a:ln>
        </p:spPr>
        <p:txBody>
          <a:bodyPr/>
          <a:lstStyle/>
          <a:p>
            <a:pPr marL="342900" lvl="0" indent="-342900">
              <a:spcBef>
                <a:spcPts val="600"/>
              </a:spcBef>
              <a:buFont typeface="+mj-lt"/>
              <a:buAutoNum type="arabicPeriod"/>
            </a:pPr>
            <a:r>
              <a:rPr lang="en-US" sz="1300" dirty="0">
                <a:solidFill>
                  <a:schemeClr val="bg1">
                    <a:lumMod val="65000"/>
                  </a:schemeClr>
                </a:solidFill>
              </a:rPr>
              <a:t>It is important to have quality nursing facilities available for those who need this level of </a:t>
            </a:r>
            <a:r>
              <a:rPr lang="en-US" sz="1300" dirty="0" smtClean="0">
                <a:solidFill>
                  <a:schemeClr val="bg1">
                    <a:lumMod val="65000"/>
                  </a:schemeClr>
                </a:solidFill>
              </a:rPr>
              <a:t>care</a:t>
            </a:r>
            <a:endParaRPr lang="en-US" sz="1300" dirty="0">
              <a:solidFill>
                <a:schemeClr val="bg1">
                  <a:lumMod val="65000"/>
                </a:schemeClr>
              </a:solidFill>
            </a:endParaRPr>
          </a:p>
          <a:p>
            <a:pPr marL="342900" indent="-342900">
              <a:spcBef>
                <a:spcPts val="600"/>
              </a:spcBef>
              <a:buFont typeface="+mj-lt"/>
              <a:buAutoNum type="arabicPeriod"/>
            </a:pPr>
            <a:r>
              <a:rPr lang="en-US" sz="1300" dirty="0">
                <a:solidFill>
                  <a:schemeClr val="bg1">
                    <a:lumMod val="65000"/>
                  </a:schemeClr>
                </a:solidFill>
              </a:rPr>
              <a:t>32% of long term facilities are low quality, as defined as 1 or 2 CMS stars</a:t>
            </a:r>
          </a:p>
          <a:p>
            <a:pPr marL="342900" lvl="0" indent="-342900">
              <a:spcBef>
                <a:spcPts val="600"/>
              </a:spcBef>
              <a:buFont typeface="+mj-lt"/>
              <a:buAutoNum type="arabicPeriod"/>
            </a:pPr>
            <a:r>
              <a:rPr lang="en-US" sz="1300" dirty="0">
                <a:solidFill>
                  <a:schemeClr val="bg1">
                    <a:lumMod val="65000"/>
                  </a:schemeClr>
                </a:solidFill>
              </a:rPr>
              <a:t>Nursing facilities are struggling financially; margins have fallen over the last few </a:t>
            </a:r>
            <a:r>
              <a:rPr lang="en-US" sz="1300" dirty="0" smtClean="0">
                <a:solidFill>
                  <a:schemeClr val="bg1">
                    <a:lumMod val="65000"/>
                  </a:schemeClr>
                </a:solidFill>
              </a:rPr>
              <a:t>years</a:t>
            </a:r>
          </a:p>
          <a:p>
            <a:pPr marL="342900" indent="-342900">
              <a:spcBef>
                <a:spcPts val="600"/>
              </a:spcBef>
              <a:buFont typeface="+mj-lt"/>
              <a:buAutoNum type="arabicPeriod"/>
            </a:pPr>
            <a:r>
              <a:rPr lang="en-US" sz="1300" dirty="0">
                <a:solidFill>
                  <a:schemeClr val="bg1">
                    <a:lumMod val="65000"/>
                  </a:schemeClr>
                </a:solidFill>
              </a:rPr>
              <a:t>Nursing facilities </a:t>
            </a:r>
            <a:r>
              <a:rPr lang="en-US" sz="1300" dirty="0" smtClean="0">
                <a:solidFill>
                  <a:schemeClr val="bg1">
                    <a:lumMod val="65000"/>
                  </a:schemeClr>
                </a:solidFill>
              </a:rPr>
              <a:t>in the top quartile of Medicaid mix, operate with negative median total margins of -6.2% compared to the industry’s median total margin of  -3.2% (CHIA, 2017)</a:t>
            </a:r>
            <a:endParaRPr lang="en-US" sz="1300" dirty="0">
              <a:solidFill>
                <a:schemeClr val="bg1">
                  <a:lumMod val="65000"/>
                </a:schemeClr>
              </a:solidFill>
            </a:endParaRPr>
          </a:p>
          <a:p>
            <a:pPr marL="342900" lvl="0" indent="-342900">
              <a:spcBef>
                <a:spcPts val="600"/>
              </a:spcBef>
              <a:buFont typeface="+mj-lt"/>
              <a:buAutoNum type="arabicPeriod"/>
            </a:pPr>
            <a:r>
              <a:rPr lang="en-US" sz="1300" dirty="0">
                <a:solidFill>
                  <a:schemeClr val="bg1">
                    <a:lumMod val="65000"/>
                  </a:schemeClr>
                </a:solidFill>
              </a:rPr>
              <a:t>There is excess capacity in the system </a:t>
            </a:r>
          </a:p>
          <a:p>
            <a:pPr marL="342900" lvl="0" indent="-342900">
              <a:spcBef>
                <a:spcPts val="600"/>
              </a:spcBef>
              <a:buFont typeface="+mj-lt"/>
              <a:buAutoNum type="arabicPeriod"/>
            </a:pPr>
            <a:r>
              <a:rPr lang="en-US" sz="1300" dirty="0">
                <a:solidFill>
                  <a:schemeClr val="bg1">
                    <a:lumMod val="65000"/>
                  </a:schemeClr>
                </a:solidFill>
              </a:rPr>
              <a:t>Beds need to be taken offline to solve for excess capacity in the system </a:t>
            </a:r>
            <a:endParaRPr lang="en-US" sz="1300" dirty="0" smtClean="0">
              <a:solidFill>
                <a:schemeClr val="bg1">
                  <a:lumMod val="65000"/>
                </a:schemeClr>
              </a:solidFill>
            </a:endParaRPr>
          </a:p>
          <a:p>
            <a:pPr marL="342900" indent="-342900">
              <a:spcBef>
                <a:spcPts val="600"/>
              </a:spcBef>
              <a:buFont typeface="+mj-lt"/>
              <a:buAutoNum type="arabicPeriod"/>
            </a:pPr>
            <a:r>
              <a:rPr lang="en-US" sz="1300" dirty="0">
                <a:solidFill>
                  <a:schemeClr val="bg1">
                    <a:lumMod val="65000"/>
                  </a:schemeClr>
                </a:solidFill>
              </a:rPr>
              <a:t>Structural changes to the industry are needed to ensure longer term financial sustainability </a:t>
            </a:r>
          </a:p>
          <a:p>
            <a:pPr marL="342900" lvl="0" indent="-342900">
              <a:spcBef>
                <a:spcPts val="600"/>
              </a:spcBef>
              <a:buFont typeface="+mj-lt"/>
              <a:buAutoNum type="arabicPeriod"/>
            </a:pPr>
            <a:r>
              <a:rPr lang="en-US" sz="1300" dirty="0">
                <a:solidFill>
                  <a:schemeClr val="bg1">
                    <a:lumMod val="65000"/>
                  </a:schemeClr>
                </a:solidFill>
              </a:rPr>
              <a:t>We should incentivize </a:t>
            </a:r>
            <a:r>
              <a:rPr lang="en-US" sz="1300" dirty="0" smtClean="0">
                <a:solidFill>
                  <a:schemeClr val="bg1">
                    <a:lumMod val="65000"/>
                  </a:schemeClr>
                </a:solidFill>
              </a:rPr>
              <a:t>the conversion of nursing facilities to </a:t>
            </a:r>
            <a:r>
              <a:rPr lang="en-US" sz="1300" dirty="0">
                <a:solidFill>
                  <a:schemeClr val="bg1">
                    <a:lumMod val="65000"/>
                  </a:schemeClr>
                </a:solidFill>
              </a:rPr>
              <a:t>alternative models such as affordable senior housing and or assisted living units </a:t>
            </a:r>
            <a:endParaRPr lang="en-US" sz="1300" dirty="0" smtClean="0">
              <a:solidFill>
                <a:schemeClr val="bg1">
                  <a:lumMod val="65000"/>
                </a:schemeClr>
              </a:solidFill>
            </a:endParaRPr>
          </a:p>
          <a:p>
            <a:pPr marL="342900" indent="-342900">
              <a:spcBef>
                <a:spcPts val="600"/>
              </a:spcBef>
              <a:buFont typeface="+mj-lt"/>
              <a:buAutoNum type="arabicPeriod"/>
            </a:pPr>
            <a:r>
              <a:rPr lang="en-US" sz="1300" dirty="0" smtClean="0">
                <a:solidFill>
                  <a:schemeClr val="bg1">
                    <a:lumMod val="65000"/>
                  </a:schemeClr>
                </a:solidFill>
              </a:rPr>
              <a:t>The state should focus on expanding other community based services (e.g. PACE and Adult Day Health) </a:t>
            </a:r>
          </a:p>
          <a:p>
            <a:pPr marL="342900" indent="-342900">
              <a:spcBef>
                <a:spcPts val="600"/>
              </a:spcBef>
              <a:buFont typeface="+mj-lt"/>
              <a:buAutoNum type="arabicPeriod"/>
            </a:pPr>
            <a:r>
              <a:rPr lang="en-US" sz="1300" dirty="0" smtClean="0"/>
              <a:t>A </a:t>
            </a:r>
            <a:r>
              <a:rPr lang="en-US" sz="1300" dirty="0"/>
              <a:t>greater share of payments should be based </a:t>
            </a:r>
            <a:r>
              <a:rPr lang="en-US" sz="1300" dirty="0" smtClean="0"/>
              <a:t>on utilization and quality </a:t>
            </a:r>
            <a:endParaRPr lang="en-US" sz="1300" dirty="0"/>
          </a:p>
          <a:p>
            <a:pPr marL="342900" lvl="0" indent="-342900">
              <a:spcBef>
                <a:spcPts val="600"/>
              </a:spcBef>
              <a:buFont typeface="+mj-lt"/>
              <a:buAutoNum type="arabicPeriod"/>
            </a:pPr>
            <a:r>
              <a:rPr lang="en-US" sz="1300" dirty="0"/>
              <a:t>The current payment system does not adequately account for acuity or complex patient populations </a:t>
            </a:r>
          </a:p>
          <a:p>
            <a:pPr marL="342900" indent="-342900">
              <a:spcBef>
                <a:spcPts val="600"/>
              </a:spcBef>
              <a:buFont typeface="+mj-lt"/>
              <a:buAutoNum type="arabicPeriod"/>
            </a:pPr>
            <a:r>
              <a:rPr lang="en-US" sz="1300" dirty="0"/>
              <a:t>A new payment system should include a transition from the current MMQ system to the MDS </a:t>
            </a:r>
          </a:p>
          <a:p>
            <a:pPr marL="342900" lvl="0" indent="-342900">
              <a:spcBef>
                <a:spcPts val="600"/>
              </a:spcBef>
              <a:buFont typeface="+mj-lt"/>
              <a:buAutoNum type="arabicPeriod"/>
            </a:pPr>
            <a:r>
              <a:rPr lang="en-US" sz="1300" dirty="0" smtClean="0"/>
              <a:t>The </a:t>
            </a:r>
            <a:r>
              <a:rPr lang="en-US" sz="1300" dirty="0"/>
              <a:t>nursing home user fee should be enforced  </a:t>
            </a:r>
            <a:endParaRPr lang="en-US" sz="1300" dirty="0" smtClean="0"/>
          </a:p>
          <a:p>
            <a:pPr marL="342900" indent="-342900">
              <a:spcBef>
                <a:spcPts val="600"/>
              </a:spcBef>
              <a:buFont typeface="+mj-lt"/>
              <a:buAutoNum type="arabicPeriod"/>
            </a:pPr>
            <a:r>
              <a:rPr lang="en-US" sz="1300" dirty="0"/>
              <a:t>The DPH licensing process for nursing facilities </a:t>
            </a:r>
            <a:r>
              <a:rPr lang="en-US" sz="1300" dirty="0" smtClean="0"/>
              <a:t>should be modified  to strengthen </a:t>
            </a:r>
            <a:r>
              <a:rPr lang="en-US" sz="1300" dirty="0"/>
              <a:t>‘suitability review’ </a:t>
            </a:r>
            <a:endParaRPr lang="en-US" sz="1300" dirty="0" smtClean="0"/>
          </a:p>
          <a:p>
            <a:pPr marL="342900" indent="-342900">
              <a:spcBef>
                <a:spcPts val="600"/>
              </a:spcBef>
              <a:buFont typeface="+mj-lt"/>
              <a:buAutoNum type="arabicPeriod"/>
            </a:pPr>
            <a:r>
              <a:rPr lang="en-US" sz="1300" dirty="0" smtClean="0"/>
              <a:t>Current </a:t>
            </a:r>
            <a:r>
              <a:rPr lang="en-US" sz="1300" dirty="0"/>
              <a:t>state oversight and reporting standards limit the state’s and other stakeholders’ opportunities to monitor nursing facility’s financial stability, the quality of their care, their staffing sufficiency, and their worker readiness to meet anticipated care needs</a:t>
            </a:r>
            <a:r>
              <a:rPr lang="en-US" sz="1300" dirty="0" smtClean="0"/>
              <a:t>.</a:t>
            </a:r>
          </a:p>
          <a:p>
            <a:pPr marL="342900" indent="-342900">
              <a:spcBef>
                <a:spcPts val="600"/>
              </a:spcBef>
              <a:buFont typeface="+mj-lt"/>
              <a:buAutoNum type="arabicPeriod"/>
            </a:pPr>
            <a:r>
              <a:rPr lang="en-US" sz="1300" dirty="0"/>
              <a:t>Nursing homes are </a:t>
            </a:r>
            <a:r>
              <a:rPr lang="en-US" sz="1300" dirty="0" smtClean="0"/>
              <a:t>challenged </a:t>
            </a:r>
            <a:r>
              <a:rPr lang="en-US" sz="1300" dirty="0"/>
              <a:t>to recruit and retain enough certified nurse assistants and other direct care staff</a:t>
            </a:r>
            <a:r>
              <a:rPr lang="en-US" sz="1300" dirty="0" smtClean="0"/>
              <a:t>.</a:t>
            </a:r>
          </a:p>
          <a:p>
            <a:pPr marL="342900" indent="-342900">
              <a:spcBef>
                <a:spcPts val="600"/>
              </a:spcBef>
              <a:buFont typeface="+mj-lt"/>
              <a:buAutoNum type="arabicPeriod"/>
            </a:pPr>
            <a:r>
              <a:rPr lang="en-US" sz="1300" dirty="0" smtClean="0"/>
              <a:t>Rates </a:t>
            </a:r>
            <a:r>
              <a:rPr lang="en-US" sz="1300" dirty="0"/>
              <a:t>and market forces are not enough to preserve quality nursing facilities and reduce low-quality beds.  The state should consider other </a:t>
            </a:r>
            <a:r>
              <a:rPr lang="en-US" sz="1300" dirty="0" smtClean="0"/>
              <a:t>tools including, but not limited to, </a:t>
            </a:r>
            <a:r>
              <a:rPr lang="en-US" sz="1300" dirty="0"/>
              <a:t>incentives, </a:t>
            </a:r>
            <a:r>
              <a:rPr lang="en-US" sz="1300" dirty="0" smtClean="0"/>
              <a:t>assistance and </a:t>
            </a:r>
            <a:r>
              <a:rPr lang="en-US" sz="1300" dirty="0"/>
              <a:t>sanctions </a:t>
            </a:r>
            <a:r>
              <a:rPr lang="en-US" sz="1300" dirty="0" smtClean="0"/>
              <a:t>to </a:t>
            </a:r>
            <a:r>
              <a:rPr lang="en-US" sz="1300" dirty="0"/>
              <a:t>achieve those goals.</a:t>
            </a:r>
          </a:p>
          <a:p>
            <a:r>
              <a:rPr lang="en-US" dirty="0"/>
              <a:t> </a:t>
            </a:r>
          </a:p>
          <a:p>
            <a:pPr marL="342900" indent="-342900">
              <a:spcBef>
                <a:spcPts val="600"/>
              </a:spcBef>
              <a:buFont typeface="+mj-lt"/>
              <a:buAutoNum type="arabicPeriod"/>
            </a:pPr>
            <a:endParaRPr lang="en-US" dirty="0"/>
          </a:p>
          <a:p>
            <a:pPr>
              <a:spcBef>
                <a:spcPts val="600"/>
              </a:spcBef>
            </a:pPr>
            <a:endParaRPr lang="en-US" sz="1600" dirty="0"/>
          </a:p>
          <a:p>
            <a:pPr lvl="0">
              <a:spcBef>
                <a:spcPts val="600"/>
              </a:spcBef>
            </a:pPr>
            <a:endParaRPr lang="en-US" sz="1600" dirty="0"/>
          </a:p>
          <a:p>
            <a:pPr marL="342900" indent="-342900">
              <a:spcBef>
                <a:spcPts val="600"/>
              </a:spcBef>
              <a:buFont typeface="+mj-lt"/>
              <a:buAutoNum type="arabicPeriod"/>
            </a:pPr>
            <a:endParaRPr lang="en-US" sz="1600" dirty="0"/>
          </a:p>
        </p:txBody>
      </p:sp>
      <p:sp>
        <p:nvSpPr>
          <p:cNvPr id="6" name="Rectangle 5"/>
          <p:cNvSpPr/>
          <p:nvPr/>
        </p:nvSpPr>
        <p:spPr>
          <a:xfrm>
            <a:off x="7162800" y="228600"/>
            <a:ext cx="1828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Sourced from members prior to meeting</a:t>
            </a:r>
          </a:p>
        </p:txBody>
      </p:sp>
      <p:sp>
        <p:nvSpPr>
          <p:cNvPr id="8" name="Rectangle 7"/>
          <p:cNvSpPr/>
          <p:nvPr/>
        </p:nvSpPr>
        <p:spPr>
          <a:xfrm>
            <a:off x="41836" y="3491008"/>
            <a:ext cx="9053465" cy="28669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244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 xmlns:a16="http://schemas.microsoft.com/office/drawing/2014/main" id="{28F9E410-3984-4077-9541-827F050D6A1E}"/>
              </a:ext>
            </a:extLst>
          </p:cNvPr>
          <p:cNvGraphicFramePr>
            <a:graphicFrameLocks noChangeAspect="1"/>
          </p:cNvGraphicFramePr>
          <p:nvPr>
            <p:custDataLst>
              <p:tags r:id="rId2"/>
            </p:custDataLst>
            <p:extLst>
              <p:ext uri="{D42A27DB-BD31-4B8C-83A1-F6EECF244321}">
                <p14:modId xmlns:p14="http://schemas.microsoft.com/office/powerpoint/2010/main" val="3315195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5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3B050B3F-3D4E-4BC3-962D-1D76500104AE}"/>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3467000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658DE2A8-2505-4FA2-9FAB-D7064EBFB5A5}"/>
              </a:ext>
            </a:extLst>
          </p:cNvPr>
          <p:cNvGraphicFramePr>
            <a:graphicFrameLocks noChangeAspect="1"/>
          </p:cNvGraphicFramePr>
          <p:nvPr>
            <p:custDataLst>
              <p:tags r:id="rId2"/>
            </p:custDataLst>
            <p:extLst>
              <p:ext uri="{D42A27DB-BD31-4B8C-83A1-F6EECF244321}">
                <p14:modId xmlns:p14="http://schemas.microsoft.com/office/powerpoint/2010/main" val="1758784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6"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 xmlns:a16="http://schemas.microsoft.com/office/drawing/2014/main" id="{7D01BE09-597F-4B69-9625-7BCE0B9A3A1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a:ea typeface="+mj-ea"/>
              <a:cs typeface="Arial"/>
              <a:sym typeface="Arial"/>
            </a:endParaRPr>
          </a:p>
        </p:txBody>
      </p:sp>
      <p:sp>
        <p:nvSpPr>
          <p:cNvPr id="2" name="Title 1">
            <a:extLst>
              <a:ext uri="{FF2B5EF4-FFF2-40B4-BE49-F238E27FC236}">
                <a16:creationId xmlns="" xmlns:a16="http://schemas.microsoft.com/office/drawing/2014/main" id="{16383BDD-387C-477B-870E-AAC9DDCB35BA}"/>
              </a:ext>
            </a:extLst>
          </p:cNvPr>
          <p:cNvSpPr>
            <a:spLocks noGrp="1"/>
          </p:cNvSpPr>
          <p:nvPr>
            <p:ph type="title"/>
          </p:nvPr>
        </p:nvSpPr>
        <p:spPr>
          <a:xfrm>
            <a:off x="173736" y="91551"/>
            <a:ext cx="8763000" cy="584775"/>
          </a:xfrm>
        </p:spPr>
        <p:txBody>
          <a:bodyPr/>
          <a:lstStyle/>
          <a:p>
            <a:r>
              <a:rPr lang="en-US" dirty="0" smtClean="0"/>
              <a:t>Nursing Facility Occupancy Rates: MA is second lowest among New England states </a:t>
            </a:r>
            <a:endParaRPr lang="en-US" dirty="0"/>
          </a:p>
        </p:txBody>
      </p:sp>
      <p:graphicFrame>
        <p:nvGraphicFramePr>
          <p:cNvPr id="5" name="Table 4">
            <a:extLst>
              <a:ext uri="{FF2B5EF4-FFF2-40B4-BE49-F238E27FC236}">
                <a16:creationId xmlns="" xmlns:a16="http://schemas.microsoft.com/office/drawing/2014/main" id="{970224DF-7410-496A-B338-E91053367BBE}"/>
              </a:ext>
            </a:extLst>
          </p:cNvPr>
          <p:cNvGraphicFramePr>
            <a:graphicFrameLocks noGrp="1"/>
          </p:cNvGraphicFramePr>
          <p:nvPr>
            <p:extLst>
              <p:ext uri="{D42A27DB-BD31-4B8C-83A1-F6EECF244321}">
                <p14:modId xmlns:p14="http://schemas.microsoft.com/office/powerpoint/2010/main" val="2108218047"/>
              </p:ext>
            </p:extLst>
          </p:nvPr>
        </p:nvGraphicFramePr>
        <p:xfrm>
          <a:off x="667694" y="1600200"/>
          <a:ext cx="7543798" cy="2468202"/>
        </p:xfrm>
        <a:graphic>
          <a:graphicData uri="http://schemas.openxmlformats.org/drawingml/2006/table">
            <a:tbl>
              <a:tblPr>
                <a:tableStyleId>{5C22544A-7EE6-4342-B048-85BDC9FD1C3A}</a:tableStyleId>
              </a:tblPr>
              <a:tblGrid>
                <a:gridCol w="2376398">
                  <a:extLst>
                    <a:ext uri="{9D8B030D-6E8A-4147-A177-3AD203B41FA5}">
                      <a16:colId xmlns="" xmlns:a16="http://schemas.microsoft.com/office/drawing/2014/main" val="969423599"/>
                    </a:ext>
                  </a:extLst>
                </a:gridCol>
                <a:gridCol w="1033480">
                  <a:extLst>
                    <a:ext uri="{9D8B030D-6E8A-4147-A177-3AD203B41FA5}">
                      <a16:colId xmlns="" xmlns:a16="http://schemas.microsoft.com/office/drawing/2014/main" val="20001"/>
                    </a:ext>
                  </a:extLst>
                </a:gridCol>
                <a:gridCol w="1033480">
                  <a:extLst>
                    <a:ext uri="{9D8B030D-6E8A-4147-A177-3AD203B41FA5}">
                      <a16:colId xmlns="" xmlns:a16="http://schemas.microsoft.com/office/drawing/2014/main" val="1722153211"/>
                    </a:ext>
                  </a:extLst>
                </a:gridCol>
                <a:gridCol w="1033480">
                  <a:extLst>
                    <a:ext uri="{9D8B030D-6E8A-4147-A177-3AD203B41FA5}">
                      <a16:colId xmlns="" xmlns:a16="http://schemas.microsoft.com/office/drawing/2014/main" val="20003"/>
                    </a:ext>
                  </a:extLst>
                </a:gridCol>
                <a:gridCol w="1033480">
                  <a:extLst>
                    <a:ext uri="{9D8B030D-6E8A-4147-A177-3AD203B41FA5}">
                      <a16:colId xmlns="" xmlns:a16="http://schemas.microsoft.com/office/drawing/2014/main" val="1068018300"/>
                    </a:ext>
                  </a:extLst>
                </a:gridCol>
                <a:gridCol w="1033480">
                  <a:extLst>
                    <a:ext uri="{9D8B030D-6E8A-4147-A177-3AD203B41FA5}">
                      <a16:colId xmlns="" xmlns:a16="http://schemas.microsoft.com/office/drawing/2014/main" val="2067440913"/>
                    </a:ext>
                  </a:extLst>
                </a:gridCol>
              </a:tblGrid>
              <a:tr h="377997">
                <a:tc>
                  <a:txBody>
                    <a:bodyPr/>
                    <a:lstStyle/>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gridSpan="5">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Nursing</a:t>
                      </a:r>
                      <a:r>
                        <a:rPr lang="en-US" sz="1400" b="1" i="0" u="none" strike="noStrike" baseline="0" dirty="0" smtClean="0">
                          <a:solidFill>
                            <a:srgbClr val="000000"/>
                          </a:solidFill>
                          <a:effectLst/>
                          <a:latin typeface="Arial" panose="020B0604020202020204" pitchFamily="34" charset="0"/>
                          <a:cs typeface="Arial" panose="020B0604020202020204" pitchFamily="34" charset="0"/>
                        </a:rPr>
                        <a:t> Facility Occupancy Rates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hMerge="1">
                  <a:txBody>
                    <a:bodyPr/>
                    <a:lstStyle/>
                    <a:p>
                      <a:pPr algn="ctr"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hMerge="1">
                  <a:txBody>
                    <a:bodyPr/>
                    <a:lstStyle/>
                    <a:p>
                      <a:pPr algn="ctr"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hMerge="1">
                  <a:txBody>
                    <a:bodyPr/>
                    <a:lstStyle/>
                    <a:p>
                      <a:pPr algn="ctr"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hMerge="1">
                  <a:txBody>
                    <a:bodyPr/>
                    <a:lstStyle/>
                    <a:p>
                      <a:pPr algn="ctr"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r>
              <a:tr h="492855">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Location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2013</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2014</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2015</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2016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2017</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extLst>
                  <a:ext uri="{0D108BD9-81ED-4DB2-BD59-A6C34878D82A}">
                    <a16:rowId xmlns="" xmlns:a16="http://schemas.microsoft.com/office/drawing/2014/main" val="535909671"/>
                  </a:ext>
                </a:extLst>
              </a:tr>
              <a:tr h="266225">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Vermont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79%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66225">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Massachusetts</a:t>
                      </a:r>
                    </a:p>
                  </a:txBody>
                  <a:tcPr marL="9525" marR="9525" marT="9525" marB="0" anchor="ctr">
                    <a:solidFill>
                      <a:schemeClr val="bg2">
                        <a:lumMod val="85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lumMod val="85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lumMod val="85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lumMod val="85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lumMod val="85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lumMod val="85000"/>
                      </a:schemeClr>
                    </a:solidFill>
                  </a:tcPr>
                </a:tc>
                <a:extLst>
                  <a:ext uri="{0D108BD9-81ED-4DB2-BD59-A6C34878D82A}">
                    <a16:rowId xmlns="" xmlns:a16="http://schemas.microsoft.com/office/drawing/2014/main" val="3094744927"/>
                  </a:ext>
                </a:extLst>
              </a:tr>
              <a:tr h="266225">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Connecticut</a:t>
                      </a: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680577981"/>
                  </a:ext>
                </a:extLst>
              </a:tr>
              <a:tr h="266225">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Maine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219594502"/>
                  </a:ext>
                </a:extLst>
              </a:tr>
              <a:tr h="266225">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New Hampshire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579209897"/>
                  </a:ext>
                </a:extLst>
              </a:tr>
              <a:tr h="266225">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Rhode Island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697678774"/>
                  </a:ext>
                </a:extLst>
              </a:tr>
            </a:tbl>
          </a:graphicData>
        </a:graphic>
      </p:graphicFrame>
      <p:sp>
        <p:nvSpPr>
          <p:cNvPr id="6" name="TextBox 5">
            <a:extLst>
              <a:ext uri="{FF2B5EF4-FFF2-40B4-BE49-F238E27FC236}">
                <a16:creationId xmlns="" xmlns:a16="http://schemas.microsoft.com/office/drawing/2014/main" id="{0CE2D67A-818B-4F02-9962-B3E600A4A810}"/>
              </a:ext>
            </a:extLst>
          </p:cNvPr>
          <p:cNvSpPr txBox="1"/>
          <p:nvPr/>
        </p:nvSpPr>
        <p:spPr>
          <a:xfrm>
            <a:off x="0" y="6453589"/>
            <a:ext cx="8879188" cy="404411"/>
          </a:xfrm>
          <a:prstGeom prst="rect">
            <a:avLst/>
          </a:prstGeom>
          <a:noFill/>
        </p:spPr>
        <p:txBody>
          <a:bodyPr wrap="square" lIns="89603" tIns="44802" rIns="89603" bIns="44802" rtlCol="0">
            <a:spAutoFit/>
          </a:bodyPr>
          <a:lstStyle/>
          <a:p>
            <a:endParaRPr lang="en-US" altLang="en-US" sz="1020" dirty="0">
              <a:solidFill>
                <a:schemeClr val="tx1">
                  <a:lumMod val="50000"/>
                  <a:lumOff val="50000"/>
                </a:schemeClr>
              </a:solidFill>
              <a:latin typeface="Arial" panose="020B0604020202020204" pitchFamily="34" charset="0"/>
              <a:cs typeface="Arial" panose="020B0604020202020204" pitchFamily="34" charset="0"/>
            </a:endParaRPr>
          </a:p>
          <a:p>
            <a:r>
              <a:rPr lang="en-US" altLang="en-US" sz="1020" dirty="0">
                <a:solidFill>
                  <a:schemeClr val="tx1">
                    <a:lumMod val="50000"/>
                    <a:lumOff val="50000"/>
                  </a:schemeClr>
                </a:solidFill>
                <a:latin typeface="Arial" panose="020B0604020202020204" pitchFamily="34" charset="0"/>
                <a:cs typeface="Arial" panose="020B0604020202020204" pitchFamily="34" charset="0"/>
              </a:rPr>
              <a:t>Source: </a:t>
            </a:r>
            <a:r>
              <a:rPr lang="en-US" altLang="en-US" sz="1020" dirty="0" smtClean="0">
                <a:solidFill>
                  <a:schemeClr val="tx1">
                    <a:lumMod val="50000"/>
                    <a:lumOff val="50000"/>
                  </a:schemeClr>
                </a:solidFill>
                <a:latin typeface="Arial" panose="020B0604020202020204" pitchFamily="34" charset="0"/>
                <a:cs typeface="Arial" panose="020B0604020202020204" pitchFamily="34" charset="0"/>
              </a:rPr>
              <a:t>Kaiser Family Foundation, CASPER 2013-2017</a:t>
            </a:r>
            <a:endParaRPr lang="en-US" altLang="en-US" sz="102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Rectangle 8">
            <a:extLst>
              <a:ext uri="{FF2B5EF4-FFF2-40B4-BE49-F238E27FC236}">
                <a16:creationId xmlns="" xmlns:a16="http://schemas.microsoft.com/office/drawing/2014/main" id="{E9C5032A-CE3F-4D2B-B609-BFF26B9D3237}"/>
              </a:ext>
            </a:extLst>
          </p:cNvPr>
          <p:cNvSpPr txBox="1"/>
          <p:nvPr/>
        </p:nvSpPr>
        <p:spPr>
          <a:xfrm>
            <a:off x="200025" y="1056830"/>
            <a:ext cx="7419975"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55" lvl="1" indent="0">
              <a:buClr>
                <a:srgbClr val="000000"/>
              </a:buClr>
              <a:buNone/>
            </a:pPr>
            <a:r>
              <a:rPr lang="en-US" sz="1400" b="1" dirty="0" smtClean="0">
                <a:latin typeface="Arial" panose="020B0604020202020204" pitchFamily="34" charset="0"/>
                <a:cs typeface="Arial" panose="020B0604020202020204" pitchFamily="34" charset="0"/>
              </a:rPr>
              <a:t>Kaiser Family Foundation: Nursing Facility Occupancy Rates CY 2013-CY 2017 </a:t>
            </a:r>
            <a:endParaRPr lang="en-US" sz="1400" b="1" baseline="300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 xmlns:a16="http://schemas.microsoft.com/office/drawing/2014/main" id="{55E90AE2-D0ED-479E-923E-A91B117B0CBC}"/>
              </a:ext>
            </a:extLst>
          </p:cNvPr>
          <p:cNvCxnSpPr/>
          <p:nvPr/>
        </p:nvCxnSpPr>
        <p:spPr>
          <a:xfrm>
            <a:off x="200025" y="1281874"/>
            <a:ext cx="80978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78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658DE2A8-2505-4FA2-9FAB-D7064EBFB5A5}"/>
              </a:ext>
            </a:extLst>
          </p:cNvPr>
          <p:cNvGraphicFramePr>
            <a:graphicFrameLocks noChangeAspect="1"/>
          </p:cNvGraphicFramePr>
          <p:nvPr>
            <p:custDataLst>
              <p:tags r:id="rId2"/>
            </p:custDataLst>
            <p:extLst>
              <p:ext uri="{D42A27DB-BD31-4B8C-83A1-F6EECF244321}">
                <p14:modId xmlns:p14="http://schemas.microsoft.com/office/powerpoint/2010/main" val="3870719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4"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 xmlns:a16="http://schemas.microsoft.com/office/drawing/2014/main" id="{7D01BE09-597F-4B69-9625-7BCE0B9A3A1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a:ea typeface="+mj-ea"/>
              <a:cs typeface="Arial"/>
              <a:sym typeface="Arial"/>
            </a:endParaRPr>
          </a:p>
        </p:txBody>
      </p:sp>
      <p:sp>
        <p:nvSpPr>
          <p:cNvPr id="2" name="Title 1">
            <a:extLst>
              <a:ext uri="{FF2B5EF4-FFF2-40B4-BE49-F238E27FC236}">
                <a16:creationId xmlns="" xmlns:a16="http://schemas.microsoft.com/office/drawing/2014/main" id="{16383BDD-387C-477B-870E-AAC9DDCB35BA}"/>
              </a:ext>
            </a:extLst>
          </p:cNvPr>
          <p:cNvSpPr>
            <a:spLocks noGrp="1"/>
          </p:cNvSpPr>
          <p:nvPr>
            <p:ph type="title"/>
          </p:nvPr>
        </p:nvSpPr>
        <p:spPr>
          <a:xfrm>
            <a:off x="116188" y="6927"/>
            <a:ext cx="8763000" cy="580203"/>
          </a:xfrm>
        </p:spPr>
        <p:txBody>
          <a:bodyPr/>
          <a:lstStyle/>
          <a:p>
            <a:r>
              <a:rPr lang="en-US" dirty="0"/>
              <a:t> </a:t>
            </a:r>
            <a:br>
              <a:rPr lang="en-US" dirty="0"/>
            </a:br>
            <a:r>
              <a:rPr lang="en-US" dirty="0"/>
              <a:t>Nursing Facility Residents by Primary Payer </a:t>
            </a:r>
            <a:r>
              <a:rPr lang="en-US" dirty="0" smtClean="0"/>
              <a:t>Source: MA Medicaid share a similar Medicaid mix with other New England states</a:t>
            </a:r>
            <a:endParaRPr lang="en-US" dirty="0"/>
          </a:p>
        </p:txBody>
      </p:sp>
      <p:graphicFrame>
        <p:nvGraphicFramePr>
          <p:cNvPr id="5" name="Table 4">
            <a:extLst>
              <a:ext uri="{FF2B5EF4-FFF2-40B4-BE49-F238E27FC236}">
                <a16:creationId xmlns="" xmlns:a16="http://schemas.microsoft.com/office/drawing/2014/main" id="{970224DF-7410-496A-B338-E91053367BBE}"/>
              </a:ext>
            </a:extLst>
          </p:cNvPr>
          <p:cNvGraphicFramePr>
            <a:graphicFrameLocks noGrp="1"/>
          </p:cNvGraphicFramePr>
          <p:nvPr>
            <p:extLst>
              <p:ext uri="{D42A27DB-BD31-4B8C-83A1-F6EECF244321}">
                <p14:modId xmlns:p14="http://schemas.microsoft.com/office/powerpoint/2010/main" val="2324118897"/>
              </p:ext>
            </p:extLst>
          </p:nvPr>
        </p:nvGraphicFramePr>
        <p:xfrm>
          <a:off x="820093" y="1905001"/>
          <a:ext cx="7477771" cy="3124202"/>
        </p:xfrm>
        <a:graphic>
          <a:graphicData uri="http://schemas.openxmlformats.org/drawingml/2006/table">
            <a:tbl>
              <a:tblPr>
                <a:tableStyleId>{5C22544A-7EE6-4342-B048-85BDC9FD1C3A}</a:tableStyleId>
              </a:tblPr>
              <a:tblGrid>
                <a:gridCol w="2177101">
                  <a:extLst>
                    <a:ext uri="{9D8B030D-6E8A-4147-A177-3AD203B41FA5}">
                      <a16:colId xmlns="" xmlns:a16="http://schemas.microsoft.com/office/drawing/2014/main" val="969423599"/>
                    </a:ext>
                  </a:extLst>
                </a:gridCol>
                <a:gridCol w="1766890">
                  <a:extLst>
                    <a:ext uri="{9D8B030D-6E8A-4147-A177-3AD203B41FA5}">
                      <a16:colId xmlns="" xmlns:a16="http://schemas.microsoft.com/office/drawing/2014/main" val="20001"/>
                    </a:ext>
                  </a:extLst>
                </a:gridCol>
                <a:gridCol w="1766890">
                  <a:extLst>
                    <a:ext uri="{9D8B030D-6E8A-4147-A177-3AD203B41FA5}">
                      <a16:colId xmlns="" xmlns:a16="http://schemas.microsoft.com/office/drawing/2014/main" val="1722153211"/>
                    </a:ext>
                  </a:extLst>
                </a:gridCol>
                <a:gridCol w="1766890">
                  <a:extLst>
                    <a:ext uri="{9D8B030D-6E8A-4147-A177-3AD203B41FA5}">
                      <a16:colId xmlns="" xmlns:a16="http://schemas.microsoft.com/office/drawing/2014/main" val="20003"/>
                    </a:ext>
                  </a:extLst>
                </a:gridCol>
              </a:tblGrid>
              <a:tr h="699818">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Location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Medicaid</a:t>
                      </a:r>
                      <a:r>
                        <a:rPr lang="en-US" sz="1400" b="1" i="0" u="none" strike="noStrike" baseline="0" dirty="0" smtClean="0">
                          <a:solidFill>
                            <a:srgbClr val="000000"/>
                          </a:solidFill>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Medicare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Private/Other</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extLst>
                  <a:ext uri="{0D108BD9-81ED-4DB2-BD59-A6C34878D82A}">
                    <a16:rowId xmlns="" xmlns:a16="http://schemas.microsoft.com/office/drawing/2014/main" val="535909671"/>
                  </a:ext>
                </a:extLst>
              </a:tr>
              <a:tr h="404064">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Rhode Island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61%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32%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404064">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Massachusetts</a:t>
                      </a:r>
                    </a:p>
                  </a:txBody>
                  <a:tcPr marL="9525" marR="9525" marT="9525" marB="0" anchor="ctr">
                    <a:solidFill>
                      <a:schemeClr val="bg2">
                        <a:lumMod val="75000"/>
                      </a:schemeClr>
                    </a:solidFill>
                  </a:tcPr>
                </a:tc>
                <a:tc>
                  <a:txBody>
                    <a:bodyPr/>
                    <a:lstStyle/>
                    <a:p>
                      <a:pPr algn="ctr"/>
                      <a:r>
                        <a:rPr lang="en-US" sz="1400" dirty="0" smtClean="0">
                          <a:latin typeface="Arial" panose="020B0604020202020204" pitchFamily="34" charset="0"/>
                          <a:cs typeface="Arial" panose="020B0604020202020204" pitchFamily="34" charset="0"/>
                        </a:rPr>
                        <a:t>63%</a:t>
                      </a:r>
                      <a:endParaRPr lang="en-US" sz="1400" dirty="0">
                        <a:latin typeface="Arial" panose="020B0604020202020204" pitchFamily="34" charset="0"/>
                        <a:cs typeface="Arial" panose="020B0604020202020204" pitchFamily="34" charset="0"/>
                      </a:endParaRPr>
                    </a:p>
                  </a:txBody>
                  <a:tcPr marL="9525" marR="9525" marT="9525" marB="0" anchor="ctr">
                    <a:solidFill>
                      <a:schemeClr val="bg2">
                        <a:lumMod val="75000"/>
                      </a:schemeClr>
                    </a:solidFill>
                  </a:tcPr>
                </a:tc>
                <a:tc>
                  <a:txBody>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a:txBody>
                  <a:tcPr marL="9525" marR="9525" marT="9525" marB="0" anchor="ctr">
                    <a:solidFill>
                      <a:schemeClr val="bg2">
                        <a:lumMod val="75000"/>
                      </a:schemeClr>
                    </a:solidFill>
                  </a:tcPr>
                </a:tc>
                <a:tc>
                  <a:txBody>
                    <a:bodyPr/>
                    <a:lstStyle/>
                    <a:p>
                      <a:pPr algn="ctr"/>
                      <a:r>
                        <a:rPr lang="en-US" sz="1400" dirty="0" smtClean="0">
                          <a:latin typeface="Arial" panose="020B0604020202020204" pitchFamily="34" charset="0"/>
                          <a:cs typeface="Arial" panose="020B0604020202020204" pitchFamily="34" charset="0"/>
                        </a:rPr>
                        <a:t>25%</a:t>
                      </a:r>
                      <a:endParaRPr lang="en-US" sz="1400" dirty="0">
                        <a:latin typeface="Arial" panose="020B0604020202020204" pitchFamily="34" charset="0"/>
                        <a:cs typeface="Arial" panose="020B0604020202020204" pitchFamily="34" charset="0"/>
                      </a:endParaRPr>
                    </a:p>
                  </a:txBody>
                  <a:tcPr marL="9525" marR="9525" marT="9525" marB="0" anchor="ctr">
                    <a:solidFill>
                      <a:schemeClr val="bg2">
                        <a:lumMod val="75000"/>
                      </a:schemeClr>
                    </a:solidFill>
                  </a:tcPr>
                </a:tc>
                <a:extLst>
                  <a:ext uri="{0D108BD9-81ED-4DB2-BD59-A6C34878D82A}">
                    <a16:rowId xmlns="" xmlns:a16="http://schemas.microsoft.com/office/drawing/2014/main" val="3094744927"/>
                  </a:ext>
                </a:extLst>
              </a:tr>
              <a:tr h="404064">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Vermont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63%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18%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19%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404064">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New Hampshire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64%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14%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22%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579209897"/>
                  </a:ext>
                </a:extLst>
              </a:tr>
              <a:tr h="404064">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Maine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67%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12%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21%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697678774"/>
                  </a:ext>
                </a:extLst>
              </a:tr>
              <a:tr h="404064">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Connecticut</a:t>
                      </a:r>
                    </a:p>
                  </a:txBody>
                  <a:tcPr marL="9525" marR="9525" marT="9525" marB="0" anchor="ctr"/>
                </a:tc>
                <a:tc>
                  <a:txBody>
                    <a:bodyPr/>
                    <a:lstStyle/>
                    <a:p>
                      <a:pPr algn="ctr"/>
                      <a:r>
                        <a:rPr lang="en-US" sz="1400" dirty="0" smtClean="0">
                          <a:latin typeface="Arial" panose="020B0604020202020204" pitchFamily="34" charset="0"/>
                          <a:cs typeface="Arial" panose="020B0604020202020204" pitchFamily="34" charset="0"/>
                        </a:rPr>
                        <a:t>70%</a:t>
                      </a:r>
                      <a:endParaRPr lang="en-US" sz="1400" dirty="0">
                        <a:latin typeface="Arial" panose="020B0604020202020204" pitchFamily="34" charset="0"/>
                        <a:cs typeface="Arial" panose="020B0604020202020204" pitchFamily="34" charset="0"/>
                      </a:endParaRPr>
                    </a:p>
                  </a:txBody>
                  <a:tcPr marL="9525" marR="9525" marT="9525" marB="0" anchor="ctr"/>
                </a:tc>
                <a:tc>
                  <a:txBody>
                    <a:bodyPr/>
                    <a:lstStyle/>
                    <a:p>
                      <a:pPr algn="ctr"/>
                      <a:r>
                        <a:rPr lang="en-US" sz="1400" dirty="0" smtClean="0">
                          <a:latin typeface="Arial" panose="020B0604020202020204" pitchFamily="34" charset="0"/>
                          <a:cs typeface="Arial" panose="020B0604020202020204" pitchFamily="34" charset="0"/>
                        </a:rPr>
                        <a:t>11%</a:t>
                      </a:r>
                      <a:endParaRPr lang="en-US" sz="1400" dirty="0">
                        <a:latin typeface="Arial" panose="020B0604020202020204" pitchFamily="34" charset="0"/>
                        <a:cs typeface="Arial" panose="020B0604020202020204" pitchFamily="34" charset="0"/>
                      </a:endParaRPr>
                    </a:p>
                  </a:txBody>
                  <a:tcPr marL="9525" marR="9525" marT="9525" marB="0" anchor="ctr"/>
                </a:tc>
                <a:tc>
                  <a:txBody>
                    <a:bodyPr/>
                    <a:lstStyle/>
                    <a:p>
                      <a:pPr algn="ctr"/>
                      <a:r>
                        <a:rPr lang="en-US" sz="1400" dirty="0" smtClean="0">
                          <a:latin typeface="Arial" panose="020B0604020202020204" pitchFamily="34" charset="0"/>
                          <a:cs typeface="Arial" panose="020B0604020202020204" pitchFamily="34" charset="0"/>
                        </a:rPr>
                        <a:t>19%</a:t>
                      </a:r>
                      <a:endParaRPr lang="en-US" sz="1400" dirty="0">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946164941"/>
                  </a:ext>
                </a:extLst>
              </a:tr>
            </a:tbl>
          </a:graphicData>
        </a:graphic>
      </p:graphicFrame>
      <p:sp>
        <p:nvSpPr>
          <p:cNvPr id="6" name="TextBox 5">
            <a:extLst>
              <a:ext uri="{FF2B5EF4-FFF2-40B4-BE49-F238E27FC236}">
                <a16:creationId xmlns="" xmlns:a16="http://schemas.microsoft.com/office/drawing/2014/main" id="{0CE2D67A-818B-4F02-9962-B3E600A4A810}"/>
              </a:ext>
            </a:extLst>
          </p:cNvPr>
          <p:cNvSpPr txBox="1"/>
          <p:nvPr/>
        </p:nvSpPr>
        <p:spPr>
          <a:xfrm>
            <a:off x="0" y="6453589"/>
            <a:ext cx="8879188" cy="404411"/>
          </a:xfrm>
          <a:prstGeom prst="rect">
            <a:avLst/>
          </a:prstGeom>
          <a:noFill/>
        </p:spPr>
        <p:txBody>
          <a:bodyPr wrap="square" lIns="89603" tIns="44802" rIns="89603" bIns="44802" rtlCol="0">
            <a:spAutoFit/>
          </a:bodyPr>
          <a:lstStyle/>
          <a:p>
            <a:endParaRPr lang="en-US" altLang="en-US" sz="1020" dirty="0">
              <a:solidFill>
                <a:schemeClr val="tx1">
                  <a:lumMod val="50000"/>
                  <a:lumOff val="50000"/>
                </a:schemeClr>
              </a:solidFill>
              <a:latin typeface="Arial" panose="020B0604020202020204" pitchFamily="34" charset="0"/>
              <a:cs typeface="Arial" panose="020B0604020202020204" pitchFamily="34" charset="0"/>
            </a:endParaRPr>
          </a:p>
          <a:p>
            <a:r>
              <a:rPr lang="en-US" altLang="en-US" sz="1020" dirty="0">
                <a:solidFill>
                  <a:schemeClr val="tx1">
                    <a:lumMod val="50000"/>
                    <a:lumOff val="50000"/>
                  </a:schemeClr>
                </a:solidFill>
                <a:latin typeface="Arial" panose="020B0604020202020204" pitchFamily="34" charset="0"/>
                <a:cs typeface="Arial" panose="020B0604020202020204" pitchFamily="34" charset="0"/>
              </a:rPr>
              <a:t>Source: </a:t>
            </a:r>
            <a:r>
              <a:rPr lang="en-US" altLang="en-US" sz="1020" dirty="0" smtClean="0">
                <a:solidFill>
                  <a:schemeClr val="tx1">
                    <a:lumMod val="50000"/>
                    <a:lumOff val="50000"/>
                  </a:schemeClr>
                </a:solidFill>
                <a:latin typeface="Arial" panose="020B0604020202020204" pitchFamily="34" charset="0"/>
                <a:cs typeface="Arial" panose="020B0604020202020204" pitchFamily="34" charset="0"/>
              </a:rPr>
              <a:t>Kaiser Family Foundation, CASPER Data 2017 </a:t>
            </a:r>
            <a:endParaRPr lang="en-US" altLang="en-US" sz="1020"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 xmlns:a16="http://schemas.microsoft.com/office/drawing/2014/main" id="{55E90AE2-D0ED-479E-923E-A91B117B0CBC}"/>
              </a:ext>
            </a:extLst>
          </p:cNvPr>
          <p:cNvCxnSpPr/>
          <p:nvPr/>
        </p:nvCxnSpPr>
        <p:spPr>
          <a:xfrm>
            <a:off x="200025" y="1281874"/>
            <a:ext cx="80978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Rectangle 8">
            <a:extLst>
              <a:ext uri="{FF2B5EF4-FFF2-40B4-BE49-F238E27FC236}">
                <a16:creationId xmlns="" xmlns:a16="http://schemas.microsoft.com/office/drawing/2014/main" id="{E9C5032A-CE3F-4D2B-B609-BFF26B9D3237}"/>
              </a:ext>
            </a:extLst>
          </p:cNvPr>
          <p:cNvSpPr txBox="1"/>
          <p:nvPr/>
        </p:nvSpPr>
        <p:spPr>
          <a:xfrm>
            <a:off x="200025" y="1056830"/>
            <a:ext cx="7419975"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55" lvl="1" indent="0">
              <a:buClr>
                <a:srgbClr val="000000"/>
              </a:buClr>
              <a:buNone/>
            </a:pPr>
            <a:r>
              <a:rPr lang="en-US" sz="1400" b="1" dirty="0" smtClean="0">
                <a:latin typeface="Arial" panose="020B0604020202020204" pitchFamily="34" charset="0"/>
                <a:cs typeface="Arial" panose="020B0604020202020204" pitchFamily="34" charset="0"/>
              </a:rPr>
              <a:t>Kaiser Family Foundation: Nursing Facilities by Primary Payer Source CY 2017  </a:t>
            </a:r>
            <a:endParaRPr lang="en-US" sz="1400" b="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798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3723F461-FE39-440D-BEAF-068439D83A04}"/>
              </a:ext>
            </a:extLst>
          </p:cNvPr>
          <p:cNvGraphicFramePr>
            <a:graphicFrameLocks noChangeAspect="1"/>
          </p:cNvGraphicFramePr>
          <p:nvPr>
            <p:custDataLst>
              <p:tags r:id="rId2"/>
            </p:custDataLst>
            <p:extLst>
              <p:ext uri="{D42A27DB-BD31-4B8C-83A1-F6EECF244321}">
                <p14:modId xmlns:p14="http://schemas.microsoft.com/office/powerpoint/2010/main" val="1250218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47" name="think-cell Slide" r:id="rId11" imgW="347" imgH="346" progId="TCLayout.ActiveDocument.1">
                  <p:embed/>
                </p:oleObj>
              </mc:Choice>
              <mc:Fallback>
                <p:oleObj name="think-cell Slide" r:id="rId11" imgW="347" imgH="346" progId="TCLayout.ActiveDocument.1">
                  <p:embed/>
                  <p:pic>
                    <p:nvPicPr>
                      <p:cNvPr id="6" name="Object 5" hidden="1">
                        <a:extLst>
                          <a:ext uri="{FF2B5EF4-FFF2-40B4-BE49-F238E27FC236}">
                            <a16:creationId xmlns="" xmlns:a16="http://schemas.microsoft.com/office/drawing/2014/main" id="{3723F461-FE39-440D-BEAF-068439D83A04}"/>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 xmlns:a16="http://schemas.microsoft.com/office/drawing/2014/main" id="{E70424D0-92DF-4CB6-BF4A-CC19BEDC6D5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400" dirty="0">
              <a:latin typeface="Arial"/>
              <a:cs typeface="Arial"/>
              <a:sym typeface="Arial"/>
            </a:endParaRPr>
          </a:p>
        </p:txBody>
      </p:sp>
      <p:sp>
        <p:nvSpPr>
          <p:cNvPr id="2" name="Title 1">
            <a:extLst>
              <a:ext uri="{FF2B5EF4-FFF2-40B4-BE49-F238E27FC236}">
                <a16:creationId xmlns="" xmlns:a16="http://schemas.microsoft.com/office/drawing/2014/main" id="{8E458F9F-B1FB-465C-BE3D-26A9A6613E24}"/>
              </a:ext>
            </a:extLst>
          </p:cNvPr>
          <p:cNvSpPr>
            <a:spLocks noGrp="1"/>
          </p:cNvSpPr>
          <p:nvPr>
            <p:ph type="title"/>
          </p:nvPr>
        </p:nvSpPr>
        <p:spPr/>
        <p:txBody>
          <a:bodyPr/>
          <a:lstStyle/>
          <a:p>
            <a:fld id="{8645A35E-A654-4937-A047-5AF3BB0E4C01}" type="datetime'Agenda'">
              <a:rPr lang="en-US" altLang="en-US" smtClean="0"/>
              <a:pPr/>
              <a:t>Agenda</a:t>
            </a:fld>
            <a:endParaRPr lang="en-US"/>
          </a:p>
        </p:txBody>
      </p:sp>
      <p:sp>
        <p:nvSpPr>
          <p:cNvPr id="4" name="Text Placeholder 2">
            <a:extLst>
              <a:ext uri="{FF2B5EF4-FFF2-40B4-BE49-F238E27FC236}">
                <a16:creationId xmlns="" xmlns:a16="http://schemas.microsoft.com/office/drawing/2014/main" id="{1D19497E-B802-4844-B095-4BD77DE7C4AA}"/>
              </a:ext>
            </a:extLst>
          </p:cNvPr>
          <p:cNvSpPr>
            <a:spLocks noGrp="1"/>
          </p:cNvSpPr>
          <p:nvPr>
            <p:custDataLst>
              <p:tags r:id="rId4"/>
            </p:custDataLst>
          </p:nvPr>
        </p:nvSpPr>
        <p:spPr bwMode="gray">
          <a:xfrm>
            <a:off x="2120900" y="2387600"/>
            <a:ext cx="4902200" cy="355600"/>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b="1" dirty="0"/>
              <a:t>Maps of Massachusetts Nursing Facilities</a:t>
            </a:r>
            <a:endParaRPr lang="en-US" b="1" dirty="0"/>
          </a:p>
        </p:txBody>
      </p:sp>
      <p:sp>
        <p:nvSpPr>
          <p:cNvPr id="11" name="Text Placeholder 2">
            <a:hlinkClick r:id="rId13" action="ppaction://hlinksldjump"/>
            <a:extLst>
              <a:ext uri="{FF2B5EF4-FFF2-40B4-BE49-F238E27FC236}">
                <a16:creationId xmlns="" xmlns:a16="http://schemas.microsoft.com/office/drawing/2014/main" id="{B5BDBA4C-2058-40EB-AFAF-4FA1B51C542E}"/>
              </a:ext>
            </a:extLst>
          </p:cNvPr>
          <p:cNvSpPr>
            <a:spLocks noGrp="1"/>
          </p:cNvSpPr>
          <p:nvPr>
            <p:custDataLst>
              <p:tags r:id="rId5"/>
            </p:custDataLst>
          </p:nvPr>
        </p:nvSpPr>
        <p:spPr bwMode="gray">
          <a:xfrm>
            <a:off x="2120900" y="2719388"/>
            <a:ext cx="4902200" cy="354013"/>
          </a:xfrm>
          <a:prstGeom prst="rect">
            <a:avLst/>
          </a:prstGeom>
          <a:solidFill>
            <a:schemeClr val="bg2"/>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DPH Presentation</a:t>
            </a:r>
            <a:endParaRPr lang="en-US" dirty="0"/>
          </a:p>
        </p:txBody>
      </p:sp>
      <p:sp>
        <p:nvSpPr>
          <p:cNvPr id="13" name="Text Placeholder 2">
            <a:hlinkClick r:id="rId14" action="ppaction://hlinksldjump"/>
            <a:extLst>
              <a:ext uri="{FF2B5EF4-FFF2-40B4-BE49-F238E27FC236}">
                <a16:creationId xmlns="" xmlns:a16="http://schemas.microsoft.com/office/drawing/2014/main" id="{E80B06CB-5017-4881-8FC9-19FA14621DED}"/>
              </a:ext>
            </a:extLst>
          </p:cNvPr>
          <p:cNvSpPr>
            <a:spLocks noGrp="1"/>
          </p:cNvSpPr>
          <p:nvPr>
            <p:custDataLst>
              <p:tags r:id="rId6"/>
            </p:custDataLst>
          </p:nvPr>
        </p:nvSpPr>
        <p:spPr bwMode="gray">
          <a:xfrm>
            <a:off x="2120900" y="3073400"/>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Possible Points </a:t>
            </a:r>
            <a:r>
              <a:rPr lang="en-US" altLang="en-US" dirty="0"/>
              <a:t>of Agreement</a:t>
            </a:r>
            <a:endParaRPr lang="en-US" dirty="0"/>
          </a:p>
        </p:txBody>
      </p:sp>
      <p:sp>
        <p:nvSpPr>
          <p:cNvPr id="10" name="Text Placeholder 2">
            <a:hlinkClick r:id="rId15" action="ppaction://hlinksldjump"/>
            <a:extLst>
              <a:ext uri="{FF2B5EF4-FFF2-40B4-BE49-F238E27FC236}">
                <a16:creationId xmlns="" xmlns:a16="http://schemas.microsoft.com/office/drawing/2014/main" id="{49E9F0EE-6060-4AA3-8B8A-43054534FB15}"/>
              </a:ext>
            </a:extLst>
          </p:cNvPr>
          <p:cNvSpPr>
            <a:spLocks noGrp="1"/>
          </p:cNvSpPr>
          <p:nvPr>
            <p:custDataLst>
              <p:tags r:id="rId7"/>
            </p:custDataLst>
          </p:nvPr>
        </p:nvSpPr>
        <p:spPr bwMode="gray">
          <a:xfrm>
            <a:off x="2120900" y="3429000"/>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dirty="0"/>
              <a:t>Outline of a </a:t>
            </a:r>
            <a:r>
              <a:rPr lang="en-US" dirty="0" smtClean="0"/>
              <a:t>Sensible, Sustainable Rate Structure</a:t>
            </a:r>
            <a:endParaRPr lang="en-US" dirty="0"/>
          </a:p>
        </p:txBody>
      </p:sp>
      <p:sp>
        <p:nvSpPr>
          <p:cNvPr id="12" name="Text Placeholder 2">
            <a:hlinkClick r:id="rId16" action="ppaction://hlinksldjump"/>
            <a:extLst>
              <a:ext uri="{FF2B5EF4-FFF2-40B4-BE49-F238E27FC236}">
                <a16:creationId xmlns="" xmlns:a16="http://schemas.microsoft.com/office/drawing/2014/main" id="{E80B06CB-5017-4881-8FC9-19FA14621DED}"/>
              </a:ext>
            </a:extLst>
          </p:cNvPr>
          <p:cNvSpPr>
            <a:spLocks noGrp="1"/>
          </p:cNvSpPr>
          <p:nvPr>
            <p:custDataLst>
              <p:tags r:id="rId8"/>
            </p:custDataLst>
          </p:nvPr>
        </p:nvSpPr>
        <p:spPr bwMode="gray">
          <a:xfrm>
            <a:off x="2120900" y="3784600"/>
            <a:ext cx="490220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dirty="0"/>
              <a:t>Aligning Payments with Quality and Member Complexity</a:t>
            </a:r>
          </a:p>
        </p:txBody>
      </p:sp>
      <p:sp>
        <p:nvSpPr>
          <p:cNvPr id="14" name="Text Placeholder 2">
            <a:hlinkClick r:id="rId17" action="ppaction://hlinksldjump"/>
            <a:extLst>
              <a:ext uri="{FF2B5EF4-FFF2-40B4-BE49-F238E27FC236}">
                <a16:creationId xmlns="" xmlns:a16="http://schemas.microsoft.com/office/drawing/2014/main" id="{E80B06CB-5017-4881-8FC9-19FA14621DED}"/>
              </a:ext>
            </a:extLst>
          </p:cNvPr>
          <p:cNvSpPr>
            <a:spLocks noGrp="1"/>
          </p:cNvSpPr>
          <p:nvPr>
            <p:custDataLst>
              <p:tags r:id="rId9"/>
            </p:custDataLst>
          </p:nvPr>
        </p:nvSpPr>
        <p:spPr bwMode="gray">
          <a:xfrm>
            <a:off x="2120900" y="4138613"/>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dirty="0" smtClean="0"/>
              <a:t>Possible Points of Agreement (Cont.)</a:t>
            </a:r>
          </a:p>
        </p:txBody>
      </p:sp>
    </p:spTree>
    <p:extLst>
      <p:ext uri="{BB962C8B-B14F-4D97-AF65-F5344CB8AC3E}">
        <p14:creationId xmlns:p14="http://schemas.microsoft.com/office/powerpoint/2010/main" val="106840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658DE2A8-2505-4FA2-9FAB-D7064EBFB5A5}"/>
              </a:ext>
            </a:extLst>
          </p:cNvPr>
          <p:cNvGraphicFramePr>
            <a:graphicFrameLocks noChangeAspect="1"/>
          </p:cNvGraphicFramePr>
          <p:nvPr>
            <p:custDataLst>
              <p:tags r:id="rId2"/>
            </p:custDataLst>
            <p:extLst>
              <p:ext uri="{D42A27DB-BD31-4B8C-83A1-F6EECF244321}">
                <p14:modId xmlns:p14="http://schemas.microsoft.com/office/powerpoint/2010/main" val="1965807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0"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 xmlns:a16="http://schemas.microsoft.com/office/drawing/2014/main" id="{7D01BE09-597F-4B69-9625-7BCE0B9A3A1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a:ea typeface="+mj-ea"/>
              <a:cs typeface="Arial"/>
              <a:sym typeface="Arial"/>
            </a:endParaRPr>
          </a:p>
        </p:txBody>
      </p:sp>
      <p:sp>
        <p:nvSpPr>
          <p:cNvPr id="2" name="Title 1">
            <a:extLst>
              <a:ext uri="{FF2B5EF4-FFF2-40B4-BE49-F238E27FC236}">
                <a16:creationId xmlns="" xmlns:a16="http://schemas.microsoft.com/office/drawing/2014/main" id="{16383BDD-387C-477B-870E-AAC9DDCB35BA}"/>
              </a:ext>
            </a:extLst>
          </p:cNvPr>
          <p:cNvSpPr>
            <a:spLocks noGrp="1"/>
          </p:cNvSpPr>
          <p:nvPr>
            <p:ph type="title"/>
          </p:nvPr>
        </p:nvSpPr>
        <p:spPr>
          <a:xfrm>
            <a:off x="173736" y="91551"/>
            <a:ext cx="8763000" cy="584775"/>
          </a:xfrm>
        </p:spPr>
        <p:txBody>
          <a:bodyPr/>
          <a:lstStyle/>
          <a:p>
            <a:r>
              <a:rPr lang="en-US" dirty="0"/>
              <a:t>Percent of Certified Nursing Facilities Receiving a Deficiency for Actual Harm or Jeopardy: MA is Second Highest Among New England States </a:t>
            </a:r>
            <a:endParaRPr lang="en-US" dirty="0"/>
          </a:p>
        </p:txBody>
      </p:sp>
      <p:graphicFrame>
        <p:nvGraphicFramePr>
          <p:cNvPr id="5" name="Table 4">
            <a:extLst>
              <a:ext uri="{FF2B5EF4-FFF2-40B4-BE49-F238E27FC236}">
                <a16:creationId xmlns="" xmlns:a16="http://schemas.microsoft.com/office/drawing/2014/main" id="{970224DF-7410-496A-B338-E91053367BBE}"/>
              </a:ext>
            </a:extLst>
          </p:cNvPr>
          <p:cNvGraphicFramePr>
            <a:graphicFrameLocks noGrp="1"/>
          </p:cNvGraphicFramePr>
          <p:nvPr>
            <p:extLst>
              <p:ext uri="{D42A27DB-BD31-4B8C-83A1-F6EECF244321}">
                <p14:modId xmlns:p14="http://schemas.microsoft.com/office/powerpoint/2010/main" val="2006217258"/>
              </p:ext>
            </p:extLst>
          </p:nvPr>
        </p:nvGraphicFramePr>
        <p:xfrm>
          <a:off x="624104" y="1752600"/>
          <a:ext cx="7630979" cy="3223321"/>
        </p:xfrm>
        <a:graphic>
          <a:graphicData uri="http://schemas.openxmlformats.org/drawingml/2006/table">
            <a:tbl>
              <a:tblPr>
                <a:tableStyleId>{5C22544A-7EE6-4342-B048-85BDC9FD1C3A}</a:tableStyleId>
              </a:tblPr>
              <a:tblGrid>
                <a:gridCol w="2403859">
                  <a:extLst>
                    <a:ext uri="{9D8B030D-6E8A-4147-A177-3AD203B41FA5}">
                      <a16:colId xmlns="" xmlns:a16="http://schemas.microsoft.com/office/drawing/2014/main" val="969423599"/>
                    </a:ext>
                  </a:extLst>
                </a:gridCol>
                <a:gridCol w="1045424">
                  <a:extLst>
                    <a:ext uri="{9D8B030D-6E8A-4147-A177-3AD203B41FA5}">
                      <a16:colId xmlns="" xmlns:a16="http://schemas.microsoft.com/office/drawing/2014/main" val="20001"/>
                    </a:ext>
                  </a:extLst>
                </a:gridCol>
                <a:gridCol w="1045424">
                  <a:extLst>
                    <a:ext uri="{9D8B030D-6E8A-4147-A177-3AD203B41FA5}">
                      <a16:colId xmlns="" xmlns:a16="http://schemas.microsoft.com/office/drawing/2014/main" val="1722153211"/>
                    </a:ext>
                  </a:extLst>
                </a:gridCol>
                <a:gridCol w="1045424">
                  <a:extLst>
                    <a:ext uri="{9D8B030D-6E8A-4147-A177-3AD203B41FA5}">
                      <a16:colId xmlns="" xmlns:a16="http://schemas.microsoft.com/office/drawing/2014/main" val="20003"/>
                    </a:ext>
                  </a:extLst>
                </a:gridCol>
                <a:gridCol w="1045424">
                  <a:extLst>
                    <a:ext uri="{9D8B030D-6E8A-4147-A177-3AD203B41FA5}">
                      <a16:colId xmlns="" xmlns:a16="http://schemas.microsoft.com/office/drawing/2014/main" val="1068018300"/>
                    </a:ext>
                  </a:extLst>
                </a:gridCol>
                <a:gridCol w="1045424">
                  <a:extLst>
                    <a:ext uri="{9D8B030D-6E8A-4147-A177-3AD203B41FA5}">
                      <a16:colId xmlns="" xmlns:a16="http://schemas.microsoft.com/office/drawing/2014/main" val="2067440913"/>
                    </a:ext>
                  </a:extLst>
                </a:gridCol>
              </a:tblGrid>
              <a:tr h="435399">
                <a:tc>
                  <a:txBody>
                    <a:bodyPr/>
                    <a:lstStyle/>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gridSpan="5">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 of Nursing Facilities</a:t>
                      </a:r>
                      <a:r>
                        <a:rPr lang="en-US" sz="1400" b="1" i="0" u="none" strike="noStrike" baseline="0" dirty="0" smtClean="0">
                          <a:solidFill>
                            <a:srgbClr val="000000"/>
                          </a:solidFill>
                          <a:effectLst/>
                          <a:latin typeface="Arial" panose="020B0604020202020204" pitchFamily="34" charset="0"/>
                          <a:cs typeface="Arial" panose="020B0604020202020204" pitchFamily="34" charset="0"/>
                        </a:rPr>
                        <a:t> with Serious Deficiencies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hMerge="1">
                  <a:txBody>
                    <a:bodyPr/>
                    <a:lstStyle/>
                    <a:p>
                      <a:pPr algn="ctr"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hMerge="1">
                  <a:txBody>
                    <a:bodyPr/>
                    <a:lstStyle/>
                    <a:p>
                      <a:pPr algn="ctr"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hMerge="1">
                  <a:txBody>
                    <a:bodyPr/>
                    <a:lstStyle/>
                    <a:p>
                      <a:pPr algn="ctr"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hMerge="1">
                  <a:txBody>
                    <a:bodyPr/>
                    <a:lstStyle/>
                    <a:p>
                      <a:pPr algn="ctr"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r>
              <a:tr h="567700">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Location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2013</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2014</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2015</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2016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2017</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accent1"/>
                    </a:solidFill>
                  </a:tcPr>
                </a:tc>
                <a:extLst>
                  <a:ext uri="{0D108BD9-81ED-4DB2-BD59-A6C34878D82A}">
                    <a16:rowId xmlns="" xmlns:a16="http://schemas.microsoft.com/office/drawing/2014/main" val="535909671"/>
                  </a:ext>
                </a:extLst>
              </a:tr>
              <a:tr h="370037">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Maine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12%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10%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219594502"/>
                  </a:ext>
                </a:extLst>
              </a:tr>
              <a:tr h="370037">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New Hampshire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579209897"/>
                  </a:ext>
                </a:extLst>
              </a:tr>
              <a:tr h="370037">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Rhode Island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697678774"/>
                  </a:ext>
                </a:extLst>
              </a:tr>
              <a:tr h="370037">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Vermont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17%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22%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24%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13%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22%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946164941"/>
                  </a:ext>
                </a:extLst>
              </a:tr>
              <a:tr h="370037">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Massachusetts</a:t>
                      </a:r>
                    </a:p>
                  </a:txBody>
                  <a:tcPr marL="9525" marR="9525" marT="9525" marB="0" anchor="ctr">
                    <a:solidFill>
                      <a:schemeClr val="bg2">
                        <a:lumMod val="75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25%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lumMod val="75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27%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lumMod val="75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25%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lumMod val="75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25%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lumMod val="75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23%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lumMod val="75000"/>
                      </a:schemeClr>
                    </a:solidFill>
                  </a:tcPr>
                </a:tc>
              </a:tr>
              <a:tr h="370037">
                <a:tc>
                  <a:txBody>
                    <a:body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Connecticut</a:t>
                      </a: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41%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42%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47%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39%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36%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6" name="TextBox 5">
            <a:extLst>
              <a:ext uri="{FF2B5EF4-FFF2-40B4-BE49-F238E27FC236}">
                <a16:creationId xmlns="" xmlns:a16="http://schemas.microsoft.com/office/drawing/2014/main" id="{0CE2D67A-818B-4F02-9962-B3E600A4A810}"/>
              </a:ext>
            </a:extLst>
          </p:cNvPr>
          <p:cNvSpPr txBox="1"/>
          <p:nvPr/>
        </p:nvSpPr>
        <p:spPr>
          <a:xfrm>
            <a:off x="0" y="6453589"/>
            <a:ext cx="8879188" cy="404411"/>
          </a:xfrm>
          <a:prstGeom prst="rect">
            <a:avLst/>
          </a:prstGeom>
          <a:noFill/>
        </p:spPr>
        <p:txBody>
          <a:bodyPr wrap="square" lIns="89603" tIns="44802" rIns="89603" bIns="44802" rtlCol="0">
            <a:spAutoFit/>
          </a:bodyPr>
          <a:lstStyle/>
          <a:p>
            <a:endParaRPr lang="en-US" altLang="en-US" sz="1020" dirty="0">
              <a:solidFill>
                <a:schemeClr val="tx1">
                  <a:lumMod val="50000"/>
                  <a:lumOff val="50000"/>
                </a:schemeClr>
              </a:solidFill>
              <a:latin typeface="Arial" panose="020B0604020202020204" pitchFamily="34" charset="0"/>
              <a:cs typeface="Arial" panose="020B0604020202020204" pitchFamily="34" charset="0"/>
            </a:endParaRPr>
          </a:p>
          <a:p>
            <a:r>
              <a:rPr lang="en-US" altLang="en-US" sz="1020" dirty="0">
                <a:solidFill>
                  <a:schemeClr val="tx1">
                    <a:lumMod val="50000"/>
                    <a:lumOff val="50000"/>
                  </a:schemeClr>
                </a:solidFill>
                <a:latin typeface="Arial" panose="020B0604020202020204" pitchFamily="34" charset="0"/>
                <a:cs typeface="Arial" panose="020B0604020202020204" pitchFamily="34" charset="0"/>
              </a:rPr>
              <a:t>Source: </a:t>
            </a:r>
            <a:r>
              <a:rPr lang="en-US" altLang="en-US" sz="1020" dirty="0" smtClean="0">
                <a:solidFill>
                  <a:schemeClr val="tx1">
                    <a:lumMod val="50000"/>
                    <a:lumOff val="50000"/>
                  </a:schemeClr>
                </a:solidFill>
                <a:latin typeface="Arial" panose="020B0604020202020204" pitchFamily="34" charset="0"/>
                <a:cs typeface="Arial" panose="020B0604020202020204" pitchFamily="34" charset="0"/>
              </a:rPr>
              <a:t>Kaiser Family Foundation, CASPER 2017</a:t>
            </a:r>
            <a:endParaRPr lang="en-US" altLang="en-US" sz="1020"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 xmlns:a16="http://schemas.microsoft.com/office/drawing/2014/main" id="{55E90AE2-D0ED-479E-923E-A91B117B0CBC}"/>
              </a:ext>
            </a:extLst>
          </p:cNvPr>
          <p:cNvCxnSpPr/>
          <p:nvPr/>
        </p:nvCxnSpPr>
        <p:spPr>
          <a:xfrm>
            <a:off x="200025" y="1281874"/>
            <a:ext cx="80978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Rectangle 8">
            <a:extLst>
              <a:ext uri="{FF2B5EF4-FFF2-40B4-BE49-F238E27FC236}">
                <a16:creationId xmlns="" xmlns:a16="http://schemas.microsoft.com/office/drawing/2014/main" id="{E9C5032A-CE3F-4D2B-B609-BFF26B9D3237}"/>
              </a:ext>
            </a:extLst>
          </p:cNvPr>
          <p:cNvSpPr txBox="1"/>
          <p:nvPr/>
        </p:nvSpPr>
        <p:spPr>
          <a:xfrm>
            <a:off x="200025" y="1056830"/>
            <a:ext cx="7419975"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55" lvl="1" indent="0">
              <a:buClr>
                <a:srgbClr val="000000"/>
              </a:buClr>
              <a:buNone/>
            </a:pPr>
            <a:r>
              <a:rPr lang="en-US" sz="1400" b="1" dirty="0" smtClean="0">
                <a:latin typeface="Arial" panose="020B0604020202020204" pitchFamily="34" charset="0"/>
                <a:cs typeface="Arial" panose="020B0604020202020204" pitchFamily="34" charset="0"/>
              </a:rPr>
              <a:t>Kaiser Family Foundation: </a:t>
            </a:r>
            <a:r>
              <a:rPr lang="en-US" sz="1400" b="1" dirty="0" smtClean="0">
                <a:latin typeface="Arial" panose="020B0604020202020204" pitchFamily="34" charset="0"/>
                <a:cs typeface="Arial" panose="020B0604020202020204" pitchFamily="34" charset="0"/>
              </a:rPr>
              <a:t>Serious </a:t>
            </a:r>
            <a:r>
              <a:rPr lang="en-US" sz="1400" b="1" dirty="0">
                <a:latin typeface="Arial" panose="020B0604020202020204" pitchFamily="34" charset="0"/>
                <a:cs typeface="Arial" panose="020B0604020202020204" pitchFamily="34" charset="0"/>
              </a:rPr>
              <a:t>d</a:t>
            </a:r>
            <a:r>
              <a:rPr lang="en-US" sz="1400" b="1" dirty="0" smtClean="0">
                <a:latin typeface="Arial" panose="020B0604020202020204" pitchFamily="34" charset="0"/>
                <a:cs typeface="Arial" panose="020B0604020202020204" pitchFamily="34" charset="0"/>
              </a:rPr>
              <a:t>eficiencies as defined by CMS, CY 2017</a:t>
            </a:r>
            <a:endParaRPr lang="en-US" sz="1400" b="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42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27F951CF-C596-4DB5-9D0F-E399AF7DA5FF}"/>
              </a:ext>
            </a:extLst>
          </p:cNvPr>
          <p:cNvGraphicFramePr>
            <a:graphicFrameLocks noChangeAspect="1"/>
          </p:cNvGraphicFramePr>
          <p:nvPr>
            <p:custDataLst>
              <p:tags r:id="rId2"/>
            </p:custDataLst>
            <p:extLst>
              <p:ext uri="{D42A27DB-BD31-4B8C-83A1-F6EECF244321}">
                <p14:modId xmlns:p14="http://schemas.microsoft.com/office/powerpoint/2010/main" val="445425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650" name="think-cell Slide" r:id="rId5" imgW="347" imgH="346" progId="TCLayout.ActiveDocument.1">
                  <p:embed/>
                </p:oleObj>
              </mc:Choice>
              <mc:Fallback>
                <p:oleObj name="think-cell Slide" r:id="rId5" imgW="347" imgH="346" progId="TCLayout.ActiveDocument.1">
                  <p:embed/>
                  <p:pic>
                    <p:nvPicPr>
                      <p:cNvPr id="5" name="Object 4" hidden="1">
                        <a:extLst>
                          <a:ext uri="{FF2B5EF4-FFF2-40B4-BE49-F238E27FC236}">
                            <a16:creationId xmlns="" xmlns:a16="http://schemas.microsoft.com/office/drawing/2014/main" id="{27F951CF-C596-4DB5-9D0F-E399AF7DA5F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7B2AC37C-1DE9-43BC-AAF8-28B203E0B0E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 xmlns:a16="http://schemas.microsoft.com/office/drawing/2014/main" id="{C7855FEC-1AA7-405B-A009-C4977414D2A5}"/>
              </a:ext>
            </a:extLst>
          </p:cNvPr>
          <p:cNvSpPr>
            <a:spLocks noGrp="1"/>
          </p:cNvSpPr>
          <p:nvPr>
            <p:ph type="title"/>
          </p:nvPr>
        </p:nvSpPr>
        <p:spPr>
          <a:xfrm>
            <a:off x="173736" y="91551"/>
            <a:ext cx="8763000" cy="584775"/>
          </a:xfrm>
        </p:spPr>
        <p:txBody>
          <a:bodyPr/>
          <a:lstStyle/>
          <a:p>
            <a:r>
              <a:rPr lang="en-US" dirty="0"/>
              <a:t>Nearly all nursing facilities have at least one 3+ Star nursing facility with capacity within a reasonable radius</a:t>
            </a:r>
          </a:p>
        </p:txBody>
      </p:sp>
      <p:sp>
        <p:nvSpPr>
          <p:cNvPr id="9" name="TextBox 8">
            <a:extLst>
              <a:ext uri="{FF2B5EF4-FFF2-40B4-BE49-F238E27FC236}">
                <a16:creationId xmlns="" xmlns:a16="http://schemas.microsoft.com/office/drawing/2014/main" id="{84A2C440-5C99-4332-8ECA-B640A7D50A50}"/>
              </a:ext>
            </a:extLst>
          </p:cNvPr>
          <p:cNvSpPr txBox="1"/>
          <p:nvPr/>
        </p:nvSpPr>
        <p:spPr>
          <a:xfrm>
            <a:off x="0" y="6436379"/>
            <a:ext cx="8702426" cy="396454"/>
          </a:xfrm>
          <a:prstGeom prst="rect">
            <a:avLst/>
          </a:prstGeom>
          <a:noFill/>
        </p:spPr>
        <p:txBody>
          <a:bodyPr wrap="square" lIns="87819" tIns="43910" rIns="87819" bIns="43910" rtlCol="0">
            <a:spAutoFit/>
          </a:bodyPr>
          <a:lstStyle/>
          <a:p>
            <a:r>
              <a:rPr lang="en-US" altLang="en-US" sz="1000" dirty="0">
                <a:solidFill>
                  <a:schemeClr val="tx1">
                    <a:lumMod val="50000"/>
                    <a:lumOff val="50000"/>
                  </a:schemeClr>
                </a:solidFill>
                <a:latin typeface="Arial" panose="020B0604020202020204" pitchFamily="34" charset="0"/>
                <a:cs typeface="Arial" panose="020B0604020202020204" pitchFamily="34" charset="0"/>
              </a:rPr>
              <a:t>Note: The 2 facilities not within 25 miles are in Provincetown and Nantucket; “Capacity” is defined as &lt;95% occupancy</a:t>
            </a:r>
          </a:p>
          <a:p>
            <a:r>
              <a:rPr lang="en-US" altLang="en-US" sz="1000" dirty="0">
                <a:solidFill>
                  <a:schemeClr val="tx1">
                    <a:lumMod val="50000"/>
                    <a:lumOff val="50000"/>
                  </a:schemeClr>
                </a:solidFill>
                <a:latin typeface="Arial" panose="020B0604020202020204" pitchFamily="34" charset="0"/>
                <a:cs typeface="Arial" panose="020B0604020202020204" pitchFamily="34" charset="0"/>
              </a:rPr>
              <a:t>Source: MassHealth Occupancy Survey (April 2019), Medicare Star Quality Score (October 2019)</a:t>
            </a:r>
          </a:p>
        </p:txBody>
      </p:sp>
      <p:sp>
        <p:nvSpPr>
          <p:cNvPr id="310" name="TextBox 309"/>
          <p:cNvSpPr txBox="1"/>
          <p:nvPr/>
        </p:nvSpPr>
        <p:spPr>
          <a:xfrm>
            <a:off x="547469" y="1574334"/>
            <a:ext cx="6734175"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6612" algn="l" rtl="0" fontAlgn="base">
              <a:spcBef>
                <a:spcPct val="0"/>
              </a:spcBef>
              <a:spcAft>
                <a:spcPct val="0"/>
              </a:spcAft>
              <a:defRPr sz="1600" kern="1200">
                <a:solidFill>
                  <a:schemeClr val="tx1"/>
                </a:solidFill>
                <a:latin typeface="Arial" charset="0"/>
                <a:ea typeface="+mn-ea"/>
                <a:cs typeface="+mn-cs"/>
              </a:defRPr>
            </a:lvl2pPr>
            <a:lvl3pPr marL="913240" algn="l" rtl="0" fontAlgn="base">
              <a:spcBef>
                <a:spcPct val="0"/>
              </a:spcBef>
              <a:spcAft>
                <a:spcPct val="0"/>
              </a:spcAft>
              <a:defRPr sz="1600" kern="1200">
                <a:solidFill>
                  <a:schemeClr val="tx1"/>
                </a:solidFill>
                <a:latin typeface="Arial" charset="0"/>
                <a:ea typeface="+mn-ea"/>
                <a:cs typeface="+mn-cs"/>
              </a:defRPr>
            </a:lvl3pPr>
            <a:lvl4pPr marL="1369859" algn="l" rtl="0" fontAlgn="base">
              <a:spcBef>
                <a:spcPct val="0"/>
              </a:spcBef>
              <a:spcAft>
                <a:spcPct val="0"/>
              </a:spcAft>
              <a:defRPr sz="1600" kern="1200">
                <a:solidFill>
                  <a:schemeClr val="tx1"/>
                </a:solidFill>
                <a:latin typeface="Arial" charset="0"/>
                <a:ea typeface="+mn-ea"/>
                <a:cs typeface="+mn-cs"/>
              </a:defRPr>
            </a:lvl4pPr>
            <a:lvl5pPr marL="1826473" algn="l" rtl="0" fontAlgn="base">
              <a:spcBef>
                <a:spcPct val="0"/>
              </a:spcBef>
              <a:spcAft>
                <a:spcPct val="0"/>
              </a:spcAft>
              <a:defRPr sz="1600" kern="1200">
                <a:solidFill>
                  <a:schemeClr val="tx1"/>
                </a:solidFill>
                <a:latin typeface="Arial" charset="0"/>
                <a:ea typeface="+mn-ea"/>
                <a:cs typeface="+mn-cs"/>
              </a:defRPr>
            </a:lvl5pPr>
            <a:lvl6pPr marL="2283094" algn="l" defTabSz="913240" rtl="0" eaLnBrk="1" latinLnBrk="0" hangingPunct="1">
              <a:defRPr sz="1600" kern="1200">
                <a:solidFill>
                  <a:schemeClr val="tx1"/>
                </a:solidFill>
                <a:latin typeface="Arial" charset="0"/>
                <a:ea typeface="+mn-ea"/>
                <a:cs typeface="+mn-cs"/>
              </a:defRPr>
            </a:lvl6pPr>
            <a:lvl7pPr marL="2739713" algn="l" defTabSz="913240" rtl="0" eaLnBrk="1" latinLnBrk="0" hangingPunct="1">
              <a:defRPr sz="1600" kern="1200">
                <a:solidFill>
                  <a:schemeClr val="tx1"/>
                </a:solidFill>
                <a:latin typeface="Arial" charset="0"/>
                <a:ea typeface="+mn-ea"/>
                <a:cs typeface="+mn-cs"/>
              </a:defRPr>
            </a:lvl7pPr>
            <a:lvl8pPr marL="3196330" algn="l" defTabSz="913240" rtl="0" eaLnBrk="1" latinLnBrk="0" hangingPunct="1">
              <a:defRPr sz="1600" kern="1200">
                <a:solidFill>
                  <a:schemeClr val="tx1"/>
                </a:solidFill>
                <a:latin typeface="Arial" charset="0"/>
                <a:ea typeface="+mn-ea"/>
                <a:cs typeface="+mn-cs"/>
              </a:defRPr>
            </a:lvl8pPr>
            <a:lvl9pPr marL="3652950" algn="l" defTabSz="913240" rtl="0" eaLnBrk="1" latinLnBrk="0" hangingPunct="1">
              <a:defRPr sz="1600" kern="1200">
                <a:solidFill>
                  <a:schemeClr val="tx1"/>
                </a:solidFill>
                <a:latin typeface="Arial" charset="0"/>
                <a:ea typeface="+mn-ea"/>
                <a:cs typeface="+mn-cs"/>
              </a:defRPr>
            </a:lvl9pPr>
          </a:lstStyle>
          <a:p>
            <a:pPr marL="1587" lvl="1">
              <a:buClr>
                <a:srgbClr val="000000"/>
              </a:buClr>
            </a:pPr>
            <a:r>
              <a:rPr lang="en-US" sz="1400" b="1" dirty="0">
                <a:latin typeface="Arial" panose="020B0604020202020204" pitchFamily="34" charset="0"/>
                <a:cs typeface="Arial" panose="020B0604020202020204" pitchFamily="34" charset="0"/>
              </a:rPr>
              <a:t>MA Nursing Facilities by Radius in Miles</a:t>
            </a:r>
            <a:endParaRPr lang="en-US" sz="1400" dirty="0">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 xmlns:a16="http://schemas.microsoft.com/office/drawing/2014/main" id="{247279E2-1E9B-4CAB-9AD8-CC6186969B0D}"/>
              </a:ext>
            </a:extLst>
          </p:cNvPr>
          <p:cNvCxnSpPr>
            <a:cxnSpLocks/>
          </p:cNvCxnSpPr>
          <p:nvPr/>
        </p:nvCxnSpPr>
        <p:spPr>
          <a:xfrm>
            <a:off x="523081" y="1811338"/>
            <a:ext cx="81793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 xmlns:a16="http://schemas.microsoft.com/office/drawing/2014/main" id="{BA37219F-AFDE-4E02-B093-B3B1476D7B18}"/>
              </a:ext>
            </a:extLst>
          </p:cNvPr>
          <p:cNvGrpSpPr/>
          <p:nvPr/>
        </p:nvGrpSpPr>
        <p:grpSpPr>
          <a:xfrm>
            <a:off x="4877662" y="2057400"/>
            <a:ext cx="3824764" cy="2586817"/>
            <a:chOff x="4877662" y="2362200"/>
            <a:chExt cx="3824764" cy="2586817"/>
          </a:xfrm>
        </p:grpSpPr>
        <p:pic>
          <p:nvPicPr>
            <p:cNvPr id="26" name="Picture 25">
              <a:extLst>
                <a:ext uri="{FF2B5EF4-FFF2-40B4-BE49-F238E27FC236}">
                  <a16:creationId xmlns="" xmlns:a16="http://schemas.microsoft.com/office/drawing/2014/main" id="{71DAE11F-4775-46B6-A52B-C06F42C407F6}"/>
                </a:ext>
              </a:extLst>
            </p:cNvPr>
            <p:cNvPicPr>
              <a:picLocks noChangeAspect="1"/>
            </p:cNvPicPr>
            <p:nvPr/>
          </p:nvPicPr>
          <p:blipFill>
            <a:blip r:embed="rId7"/>
            <a:stretch>
              <a:fillRect/>
            </a:stretch>
          </p:blipFill>
          <p:spPr>
            <a:xfrm>
              <a:off x="4882248" y="2363950"/>
              <a:ext cx="3820178" cy="2582589"/>
            </a:xfrm>
            <a:prstGeom prst="rect">
              <a:avLst/>
            </a:prstGeom>
            <a:ln>
              <a:solidFill>
                <a:schemeClr val="tx1"/>
              </a:solidFill>
            </a:ln>
          </p:spPr>
        </p:pic>
        <p:pic>
          <p:nvPicPr>
            <p:cNvPr id="10" name="Picture 9">
              <a:extLst>
                <a:ext uri="{FF2B5EF4-FFF2-40B4-BE49-F238E27FC236}">
                  <a16:creationId xmlns="" xmlns:a16="http://schemas.microsoft.com/office/drawing/2014/main" id="{0F4AD64E-3CAA-40EA-BD5D-575C0C62CF1E}"/>
                </a:ext>
              </a:extLst>
            </p:cNvPr>
            <p:cNvPicPr>
              <a:picLocks noChangeAspect="1"/>
            </p:cNvPicPr>
            <p:nvPr/>
          </p:nvPicPr>
          <p:blipFill>
            <a:blip r:embed="rId7"/>
            <a:stretch>
              <a:fillRect/>
            </a:stretch>
          </p:blipFill>
          <p:spPr>
            <a:xfrm>
              <a:off x="4882248" y="2362200"/>
              <a:ext cx="3820178" cy="2582589"/>
            </a:xfrm>
            <a:prstGeom prst="rect">
              <a:avLst/>
            </a:prstGeom>
            <a:ln>
              <a:solidFill>
                <a:schemeClr val="tx1"/>
              </a:solidFill>
            </a:ln>
          </p:spPr>
        </p:pic>
        <p:sp>
          <p:nvSpPr>
            <p:cNvPr id="51" name="Rectangle 50">
              <a:extLst>
                <a:ext uri="{FF2B5EF4-FFF2-40B4-BE49-F238E27FC236}">
                  <a16:creationId xmlns="" xmlns:a16="http://schemas.microsoft.com/office/drawing/2014/main" id="{BBD7F885-B5FF-44DB-8C65-F3D112B8D83C}"/>
                </a:ext>
              </a:extLst>
            </p:cNvPr>
            <p:cNvSpPr/>
            <p:nvPr/>
          </p:nvSpPr>
          <p:spPr>
            <a:xfrm>
              <a:off x="4877662" y="4344990"/>
              <a:ext cx="1223786" cy="6040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45">
              <a:extLst>
                <a:ext uri="{FF2B5EF4-FFF2-40B4-BE49-F238E27FC236}">
                  <a16:creationId xmlns="" xmlns:a16="http://schemas.microsoft.com/office/drawing/2014/main" id="{EBF6D907-53F9-498F-9135-36264A17AC09}"/>
                </a:ext>
              </a:extLst>
            </p:cNvPr>
            <p:cNvSpPr/>
            <p:nvPr/>
          </p:nvSpPr>
          <p:spPr>
            <a:xfrm>
              <a:off x="5077336" y="4605272"/>
              <a:ext cx="308264"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0</a:t>
              </a:r>
            </a:p>
          </p:txBody>
        </p:sp>
        <p:sp>
          <p:nvSpPr>
            <p:cNvPr id="47" name="Rectangle 46">
              <a:extLst>
                <a:ext uri="{FF2B5EF4-FFF2-40B4-BE49-F238E27FC236}">
                  <a16:creationId xmlns="" xmlns:a16="http://schemas.microsoft.com/office/drawing/2014/main" id="{C6396EF5-A374-4D27-9715-8FC64B1BDB06}"/>
                </a:ext>
              </a:extLst>
            </p:cNvPr>
            <p:cNvSpPr/>
            <p:nvPr/>
          </p:nvSpPr>
          <p:spPr>
            <a:xfrm>
              <a:off x="5424529" y="4605272"/>
              <a:ext cx="60071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25M</a:t>
              </a:r>
            </a:p>
          </p:txBody>
        </p:sp>
        <p:cxnSp>
          <p:nvCxnSpPr>
            <p:cNvPr id="48" name="Straight Connector 47">
              <a:extLst>
                <a:ext uri="{FF2B5EF4-FFF2-40B4-BE49-F238E27FC236}">
                  <a16:creationId xmlns="" xmlns:a16="http://schemas.microsoft.com/office/drawing/2014/main" id="{0166A211-586D-424C-AD2B-26D12EFCEFE1}"/>
                </a:ext>
              </a:extLst>
            </p:cNvPr>
            <p:cNvCxnSpPr/>
            <p:nvPr/>
          </p:nvCxnSpPr>
          <p:spPr>
            <a:xfrm>
              <a:off x="5218036" y="4535489"/>
              <a:ext cx="5184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1E024728-6326-4469-B9B8-1FAAAD5C3DD0}"/>
                </a:ext>
              </a:extLst>
            </p:cNvPr>
            <p:cNvCxnSpPr>
              <a:cxnSpLocks/>
            </p:cNvCxnSpPr>
            <p:nvPr/>
          </p:nvCxnSpPr>
          <p:spPr>
            <a:xfrm flipV="1">
              <a:off x="5231468" y="4535489"/>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E3AC6704-C707-4620-A892-AF8548665989}"/>
                </a:ext>
              </a:extLst>
            </p:cNvPr>
            <p:cNvCxnSpPr>
              <a:cxnSpLocks/>
            </p:cNvCxnSpPr>
            <p:nvPr/>
          </p:nvCxnSpPr>
          <p:spPr>
            <a:xfrm flipV="1">
              <a:off x="5724888" y="4535489"/>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 xmlns:a16="http://schemas.microsoft.com/office/drawing/2014/main" id="{C86E3C51-7A0F-4EA4-BEBB-87E635F793F3}"/>
                </a:ext>
              </a:extLst>
            </p:cNvPr>
            <p:cNvSpPr/>
            <p:nvPr/>
          </p:nvSpPr>
          <p:spPr>
            <a:xfrm>
              <a:off x="8140532" y="3435851"/>
              <a:ext cx="365760" cy="3657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806BDBA2-1F68-4DC2-9195-71A0A0AC3734}"/>
                </a:ext>
              </a:extLst>
            </p:cNvPr>
            <p:cNvSpPr/>
            <p:nvPr/>
          </p:nvSpPr>
          <p:spPr>
            <a:xfrm>
              <a:off x="8140532" y="3437601"/>
              <a:ext cx="365760" cy="3657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3C08E9E1-A68C-40D9-B16C-B2CD4269F2C9}"/>
                </a:ext>
              </a:extLst>
            </p:cNvPr>
            <p:cNvSpPr/>
            <p:nvPr/>
          </p:nvSpPr>
          <p:spPr>
            <a:xfrm>
              <a:off x="8235048" y="4511040"/>
              <a:ext cx="365760" cy="3657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Table 7">
            <a:extLst>
              <a:ext uri="{FF2B5EF4-FFF2-40B4-BE49-F238E27FC236}">
                <a16:creationId xmlns="" xmlns:a16="http://schemas.microsoft.com/office/drawing/2014/main" id="{60059BF2-5F75-474D-83B5-BE969E040E97}"/>
              </a:ext>
            </a:extLst>
          </p:cNvPr>
          <p:cNvGraphicFramePr>
            <a:graphicFrameLocks noGrp="1"/>
          </p:cNvGraphicFramePr>
          <p:nvPr>
            <p:extLst>
              <p:ext uri="{D42A27DB-BD31-4B8C-83A1-F6EECF244321}">
                <p14:modId xmlns:p14="http://schemas.microsoft.com/office/powerpoint/2010/main" val="2384394192"/>
              </p:ext>
            </p:extLst>
          </p:nvPr>
        </p:nvGraphicFramePr>
        <p:xfrm>
          <a:off x="523081" y="2057400"/>
          <a:ext cx="3286919" cy="3457674"/>
        </p:xfrm>
        <a:graphic>
          <a:graphicData uri="http://schemas.openxmlformats.org/drawingml/2006/table">
            <a:tbl>
              <a:tblPr firstRow="1" bandRow="1">
                <a:tableStyleId>{F5AB1C69-6EDB-4FF4-983F-18BD219EF322}</a:tableStyleId>
              </a:tblPr>
              <a:tblGrid>
                <a:gridCol w="1080953">
                  <a:extLst>
                    <a:ext uri="{9D8B030D-6E8A-4147-A177-3AD203B41FA5}">
                      <a16:colId xmlns="" xmlns:a16="http://schemas.microsoft.com/office/drawing/2014/main" val="3574893923"/>
                    </a:ext>
                  </a:extLst>
                </a:gridCol>
                <a:gridCol w="2205966">
                  <a:extLst>
                    <a:ext uri="{9D8B030D-6E8A-4147-A177-3AD203B41FA5}">
                      <a16:colId xmlns="" xmlns:a16="http://schemas.microsoft.com/office/drawing/2014/main" val="1047822746"/>
                    </a:ext>
                  </a:extLst>
                </a:gridCol>
              </a:tblGrid>
              <a:tr h="634858">
                <a:tc>
                  <a:txBody>
                    <a:bodyPr/>
                    <a:lstStyle/>
                    <a:p>
                      <a:pPr algn="ctr"/>
                      <a:r>
                        <a:rPr lang="en-US" sz="1400" dirty="0">
                          <a:latin typeface="Arial" panose="020B0604020202020204" pitchFamily="34" charset="0"/>
                          <a:cs typeface="Arial" panose="020B0604020202020204" pitchFamily="34" charset="0"/>
                        </a:rPr>
                        <a:t>Distance Threshold</a:t>
                      </a:r>
                      <a:endParaRPr lang="en-US"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400" dirty="0">
                          <a:latin typeface="Arial" panose="020B0604020202020204" pitchFamily="34" charset="0"/>
                          <a:cs typeface="Arial" panose="020B0604020202020204" pitchFamily="34" charset="0"/>
                        </a:rPr>
                        <a:t>No Facilities within 25 Miles with at least 3+ Stars and Capacity</a:t>
                      </a:r>
                      <a:endParaRPr lang="en-US" sz="14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649148627"/>
                  </a:ext>
                </a:extLst>
              </a:tr>
              <a:tr h="454359">
                <a:tc>
                  <a:txBody>
                    <a:bodyPr/>
                    <a:lstStyle/>
                    <a:p>
                      <a:pPr algn="ctr"/>
                      <a:r>
                        <a:rPr lang="en-US" sz="1400" dirty="0">
                          <a:latin typeface="Arial" panose="020B0604020202020204" pitchFamily="34" charset="0"/>
                          <a:cs typeface="Arial" panose="020B0604020202020204" pitchFamily="34" charset="0"/>
                        </a:rPr>
                        <a:t>5 Miles</a:t>
                      </a:r>
                      <a:endParaRPr lang="en-US"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400" dirty="0">
                          <a:solidFill>
                            <a:schemeClr val="tx1"/>
                          </a:solidFill>
                          <a:latin typeface="Arial" panose="020B0604020202020204" pitchFamily="34" charset="0"/>
                          <a:cs typeface="Arial" panose="020B0604020202020204" pitchFamily="34" charset="0"/>
                        </a:rPr>
                        <a:t>79</a:t>
                      </a:r>
                    </a:p>
                  </a:txBody>
                  <a:tcPr anchor="ctr"/>
                </a:tc>
                <a:extLst>
                  <a:ext uri="{0D108BD9-81ED-4DB2-BD59-A6C34878D82A}">
                    <a16:rowId xmlns="" xmlns:a16="http://schemas.microsoft.com/office/drawing/2014/main" val="1104228247"/>
                  </a:ext>
                </a:extLst>
              </a:tr>
              <a:tr h="454359">
                <a:tc>
                  <a:txBody>
                    <a:bodyPr/>
                    <a:lstStyle/>
                    <a:p>
                      <a:pPr algn="ctr"/>
                      <a:r>
                        <a:rPr lang="en-US" sz="1400" dirty="0">
                          <a:latin typeface="Arial" panose="020B0604020202020204" pitchFamily="34" charset="0"/>
                          <a:cs typeface="Arial" panose="020B0604020202020204" pitchFamily="34" charset="0"/>
                        </a:rPr>
                        <a:t>10 Miles</a:t>
                      </a:r>
                      <a:endParaRPr lang="en-US"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400" dirty="0">
                          <a:solidFill>
                            <a:schemeClr val="tx1"/>
                          </a:solidFill>
                          <a:latin typeface="Arial" panose="020B0604020202020204" pitchFamily="34" charset="0"/>
                          <a:cs typeface="Arial" panose="020B0604020202020204" pitchFamily="34" charset="0"/>
                        </a:rPr>
                        <a:t>20</a:t>
                      </a:r>
                    </a:p>
                  </a:txBody>
                  <a:tcPr anchor="ctr"/>
                </a:tc>
                <a:extLst>
                  <a:ext uri="{0D108BD9-81ED-4DB2-BD59-A6C34878D82A}">
                    <a16:rowId xmlns="" xmlns:a16="http://schemas.microsoft.com/office/drawing/2014/main" val="1353074800"/>
                  </a:ext>
                </a:extLst>
              </a:tr>
              <a:tr h="454359">
                <a:tc>
                  <a:txBody>
                    <a:bodyPr/>
                    <a:lstStyle/>
                    <a:p>
                      <a:pPr algn="ctr"/>
                      <a:r>
                        <a:rPr lang="en-US" sz="1400" dirty="0">
                          <a:latin typeface="Arial" panose="020B0604020202020204" pitchFamily="34" charset="0"/>
                          <a:cs typeface="Arial" panose="020B0604020202020204" pitchFamily="34" charset="0"/>
                        </a:rPr>
                        <a:t>15 Miles</a:t>
                      </a:r>
                      <a:endParaRPr lang="en-US"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400" dirty="0">
                          <a:solidFill>
                            <a:schemeClr val="tx1"/>
                          </a:solidFill>
                          <a:latin typeface="Arial" panose="020B0604020202020204" pitchFamily="34" charset="0"/>
                          <a:cs typeface="Arial" panose="020B0604020202020204" pitchFamily="34" charset="0"/>
                        </a:rPr>
                        <a:t>7</a:t>
                      </a:r>
                    </a:p>
                  </a:txBody>
                  <a:tcPr anchor="ctr"/>
                </a:tc>
                <a:extLst>
                  <a:ext uri="{0D108BD9-81ED-4DB2-BD59-A6C34878D82A}">
                    <a16:rowId xmlns="" xmlns:a16="http://schemas.microsoft.com/office/drawing/2014/main" val="3164498078"/>
                  </a:ext>
                </a:extLst>
              </a:tr>
              <a:tr h="454359">
                <a:tc>
                  <a:txBody>
                    <a:bodyPr/>
                    <a:lstStyle/>
                    <a:p>
                      <a:pPr algn="ctr"/>
                      <a:r>
                        <a:rPr lang="en-US" sz="1400" dirty="0">
                          <a:latin typeface="Arial" panose="020B0604020202020204" pitchFamily="34" charset="0"/>
                          <a:cs typeface="Arial" panose="020B0604020202020204" pitchFamily="34" charset="0"/>
                        </a:rPr>
                        <a:t>20 Miles</a:t>
                      </a:r>
                      <a:endParaRPr lang="en-US"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400" dirty="0">
                          <a:solidFill>
                            <a:schemeClr val="tx1"/>
                          </a:solidFill>
                          <a:latin typeface="Arial" panose="020B0604020202020204" pitchFamily="34" charset="0"/>
                          <a:cs typeface="Arial" panose="020B0604020202020204" pitchFamily="34" charset="0"/>
                        </a:rPr>
                        <a:t>3</a:t>
                      </a:r>
                    </a:p>
                  </a:txBody>
                  <a:tcPr anchor="ctr"/>
                </a:tc>
                <a:extLst>
                  <a:ext uri="{0D108BD9-81ED-4DB2-BD59-A6C34878D82A}">
                    <a16:rowId xmlns="" xmlns:a16="http://schemas.microsoft.com/office/drawing/2014/main" val="2845094124"/>
                  </a:ext>
                </a:extLst>
              </a:tr>
              <a:tr h="454359">
                <a:tc>
                  <a:txBody>
                    <a:bodyPr/>
                    <a:lstStyle/>
                    <a:p>
                      <a:pPr algn="ctr"/>
                      <a:r>
                        <a:rPr lang="en-US" sz="1400" dirty="0">
                          <a:latin typeface="Arial" panose="020B0604020202020204" pitchFamily="34" charset="0"/>
                          <a:cs typeface="Arial" panose="020B0604020202020204" pitchFamily="34" charset="0"/>
                        </a:rPr>
                        <a:t>25 Miles</a:t>
                      </a:r>
                      <a:endParaRPr lang="en-US" sz="1400" dirty="0">
                        <a:solidFill>
                          <a:schemeClr val="tx1"/>
                        </a:solidFill>
                        <a:latin typeface="Arial" panose="020B0604020202020204" pitchFamily="34" charset="0"/>
                        <a:cs typeface="Arial" panose="020B0604020202020204" pitchFamily="34" charset="0"/>
                      </a:endParaRPr>
                    </a:p>
                  </a:txBody>
                  <a:tcPr anchor="ctr">
                    <a:solidFill>
                      <a:srgbClr val="00B050"/>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2</a:t>
                      </a:r>
                    </a:p>
                  </a:txBody>
                  <a:tcPr anchor="ctr">
                    <a:solidFill>
                      <a:srgbClr val="00B050"/>
                    </a:solidFill>
                  </a:tcPr>
                </a:tc>
                <a:extLst>
                  <a:ext uri="{0D108BD9-81ED-4DB2-BD59-A6C34878D82A}">
                    <a16:rowId xmlns="" xmlns:a16="http://schemas.microsoft.com/office/drawing/2014/main" val="3856987167"/>
                  </a:ext>
                </a:extLst>
              </a:tr>
              <a:tr h="454359">
                <a:tc>
                  <a:txBody>
                    <a:bodyPr/>
                    <a:lstStyle/>
                    <a:p>
                      <a:pPr algn="ctr"/>
                      <a:r>
                        <a:rPr lang="en-US" sz="1400" dirty="0">
                          <a:latin typeface="Arial" panose="020B0604020202020204" pitchFamily="34" charset="0"/>
                          <a:cs typeface="Arial" panose="020B0604020202020204" pitchFamily="34" charset="0"/>
                        </a:rPr>
                        <a:t>30 Miles</a:t>
                      </a:r>
                      <a:endParaRPr lang="en-US"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400" dirty="0">
                          <a:solidFill>
                            <a:schemeClr val="tx1"/>
                          </a:solidFill>
                          <a:latin typeface="Arial" panose="020B0604020202020204" pitchFamily="34" charset="0"/>
                          <a:cs typeface="Arial" panose="020B0604020202020204" pitchFamily="34" charset="0"/>
                        </a:rPr>
                        <a:t>2</a:t>
                      </a:r>
                    </a:p>
                  </a:txBody>
                  <a:tcPr anchor="ctr"/>
                </a:tc>
                <a:extLst>
                  <a:ext uri="{0D108BD9-81ED-4DB2-BD59-A6C34878D82A}">
                    <a16:rowId xmlns="" xmlns:a16="http://schemas.microsoft.com/office/drawing/2014/main" val="4009474240"/>
                  </a:ext>
                </a:extLst>
              </a:tr>
            </a:tbl>
          </a:graphicData>
        </a:graphic>
      </p:graphicFrame>
      <p:sp>
        <p:nvSpPr>
          <p:cNvPr id="53" name="TextBox 52">
            <a:extLst>
              <a:ext uri="{FF2B5EF4-FFF2-40B4-BE49-F238E27FC236}">
                <a16:creationId xmlns="" xmlns:a16="http://schemas.microsoft.com/office/drawing/2014/main" id="{2C0C9E19-56FB-4298-80E3-CCA3EFD93923}"/>
              </a:ext>
            </a:extLst>
          </p:cNvPr>
          <p:cNvSpPr txBox="1"/>
          <p:nvPr/>
        </p:nvSpPr>
        <p:spPr>
          <a:xfrm>
            <a:off x="4877662" y="1574334"/>
            <a:ext cx="6734175"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6612" algn="l" rtl="0" fontAlgn="base">
              <a:spcBef>
                <a:spcPct val="0"/>
              </a:spcBef>
              <a:spcAft>
                <a:spcPct val="0"/>
              </a:spcAft>
              <a:defRPr sz="1600" kern="1200">
                <a:solidFill>
                  <a:schemeClr val="tx1"/>
                </a:solidFill>
                <a:latin typeface="Arial" charset="0"/>
                <a:ea typeface="+mn-ea"/>
                <a:cs typeface="+mn-cs"/>
              </a:defRPr>
            </a:lvl2pPr>
            <a:lvl3pPr marL="913240" algn="l" rtl="0" fontAlgn="base">
              <a:spcBef>
                <a:spcPct val="0"/>
              </a:spcBef>
              <a:spcAft>
                <a:spcPct val="0"/>
              </a:spcAft>
              <a:defRPr sz="1600" kern="1200">
                <a:solidFill>
                  <a:schemeClr val="tx1"/>
                </a:solidFill>
                <a:latin typeface="Arial" charset="0"/>
                <a:ea typeface="+mn-ea"/>
                <a:cs typeface="+mn-cs"/>
              </a:defRPr>
            </a:lvl3pPr>
            <a:lvl4pPr marL="1369859" algn="l" rtl="0" fontAlgn="base">
              <a:spcBef>
                <a:spcPct val="0"/>
              </a:spcBef>
              <a:spcAft>
                <a:spcPct val="0"/>
              </a:spcAft>
              <a:defRPr sz="1600" kern="1200">
                <a:solidFill>
                  <a:schemeClr val="tx1"/>
                </a:solidFill>
                <a:latin typeface="Arial" charset="0"/>
                <a:ea typeface="+mn-ea"/>
                <a:cs typeface="+mn-cs"/>
              </a:defRPr>
            </a:lvl4pPr>
            <a:lvl5pPr marL="1826473" algn="l" rtl="0" fontAlgn="base">
              <a:spcBef>
                <a:spcPct val="0"/>
              </a:spcBef>
              <a:spcAft>
                <a:spcPct val="0"/>
              </a:spcAft>
              <a:defRPr sz="1600" kern="1200">
                <a:solidFill>
                  <a:schemeClr val="tx1"/>
                </a:solidFill>
                <a:latin typeface="Arial" charset="0"/>
                <a:ea typeface="+mn-ea"/>
                <a:cs typeface="+mn-cs"/>
              </a:defRPr>
            </a:lvl5pPr>
            <a:lvl6pPr marL="2283094" algn="l" defTabSz="913240" rtl="0" eaLnBrk="1" latinLnBrk="0" hangingPunct="1">
              <a:defRPr sz="1600" kern="1200">
                <a:solidFill>
                  <a:schemeClr val="tx1"/>
                </a:solidFill>
                <a:latin typeface="Arial" charset="0"/>
                <a:ea typeface="+mn-ea"/>
                <a:cs typeface="+mn-cs"/>
              </a:defRPr>
            </a:lvl6pPr>
            <a:lvl7pPr marL="2739713" algn="l" defTabSz="913240" rtl="0" eaLnBrk="1" latinLnBrk="0" hangingPunct="1">
              <a:defRPr sz="1600" kern="1200">
                <a:solidFill>
                  <a:schemeClr val="tx1"/>
                </a:solidFill>
                <a:latin typeface="Arial" charset="0"/>
                <a:ea typeface="+mn-ea"/>
                <a:cs typeface="+mn-cs"/>
              </a:defRPr>
            </a:lvl7pPr>
            <a:lvl8pPr marL="3196330" algn="l" defTabSz="913240" rtl="0" eaLnBrk="1" latinLnBrk="0" hangingPunct="1">
              <a:defRPr sz="1600" kern="1200">
                <a:solidFill>
                  <a:schemeClr val="tx1"/>
                </a:solidFill>
                <a:latin typeface="Arial" charset="0"/>
                <a:ea typeface="+mn-ea"/>
                <a:cs typeface="+mn-cs"/>
              </a:defRPr>
            </a:lvl8pPr>
            <a:lvl9pPr marL="3652950" algn="l" defTabSz="913240" rtl="0" eaLnBrk="1" latinLnBrk="0" hangingPunct="1">
              <a:defRPr sz="1600" kern="1200">
                <a:solidFill>
                  <a:schemeClr val="tx1"/>
                </a:solidFill>
                <a:latin typeface="Arial" charset="0"/>
                <a:ea typeface="+mn-ea"/>
                <a:cs typeface="+mn-cs"/>
              </a:defRPr>
            </a:lvl9pPr>
          </a:lstStyle>
          <a:p>
            <a:pPr marL="1587" lvl="1">
              <a:buClr>
                <a:srgbClr val="000000"/>
              </a:buClr>
            </a:pPr>
            <a:r>
              <a:rPr lang="en-US" sz="1400" b="1" dirty="0">
                <a:latin typeface="Arial" panose="020B0604020202020204" pitchFamily="34" charset="0"/>
                <a:cs typeface="Arial" panose="020B0604020202020204" pitchFamily="34" charset="0"/>
              </a:rPr>
              <a:t>Map at a 25 Mile Threshold</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707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658DE2A8-2505-4FA2-9FAB-D7064EBFB5A5}"/>
              </a:ext>
            </a:extLst>
          </p:cNvPr>
          <p:cNvGraphicFramePr>
            <a:graphicFrameLocks noChangeAspect="1"/>
          </p:cNvGraphicFramePr>
          <p:nvPr>
            <p:custDataLst>
              <p:tags r:id="rId2"/>
            </p:custDataLst>
            <p:extLst>
              <p:ext uri="{D42A27DB-BD31-4B8C-83A1-F6EECF244321}">
                <p14:modId xmlns:p14="http://schemas.microsoft.com/office/powerpoint/2010/main" val="599908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705" name="think-cell Slide" r:id="rId5" imgW="347" imgH="346" progId="TCLayout.ActiveDocument.1">
                  <p:embed/>
                </p:oleObj>
              </mc:Choice>
              <mc:Fallback>
                <p:oleObj name="think-cell Slide" r:id="rId5" imgW="347" imgH="346" progId="TCLayout.ActiveDocument.1">
                  <p:embed/>
                  <p:pic>
                    <p:nvPicPr>
                      <p:cNvPr id="4" name="Object 3" hidden="1">
                        <a:extLst>
                          <a:ext uri="{FF2B5EF4-FFF2-40B4-BE49-F238E27FC236}">
                            <a16:creationId xmlns="" xmlns:a16="http://schemas.microsoft.com/office/drawing/2014/main" id="{658DE2A8-2505-4FA2-9FAB-D7064EBFB5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 xmlns:a16="http://schemas.microsoft.com/office/drawing/2014/main" id="{7D01BE09-597F-4B69-9625-7BCE0B9A3A1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a:ea typeface="+mj-ea"/>
              <a:cs typeface="Arial"/>
              <a:sym typeface="Arial"/>
            </a:endParaRPr>
          </a:p>
        </p:txBody>
      </p:sp>
      <p:sp>
        <p:nvSpPr>
          <p:cNvPr id="2" name="Title 1">
            <a:extLst>
              <a:ext uri="{FF2B5EF4-FFF2-40B4-BE49-F238E27FC236}">
                <a16:creationId xmlns="" xmlns:a16="http://schemas.microsoft.com/office/drawing/2014/main" id="{16383BDD-387C-477B-870E-AAC9DDCB35BA}"/>
              </a:ext>
            </a:extLst>
          </p:cNvPr>
          <p:cNvSpPr>
            <a:spLocks noGrp="1"/>
          </p:cNvSpPr>
          <p:nvPr>
            <p:ph type="title"/>
          </p:nvPr>
        </p:nvSpPr>
        <p:spPr/>
        <p:txBody>
          <a:bodyPr/>
          <a:lstStyle/>
          <a:p>
            <a:r>
              <a:rPr lang="en-US" dirty="0"/>
              <a:t>List of low quality and low occupancy facilities (1/2)</a:t>
            </a:r>
          </a:p>
        </p:txBody>
      </p:sp>
      <p:graphicFrame>
        <p:nvGraphicFramePr>
          <p:cNvPr id="5" name="Table 4">
            <a:extLst>
              <a:ext uri="{FF2B5EF4-FFF2-40B4-BE49-F238E27FC236}">
                <a16:creationId xmlns="" xmlns:a16="http://schemas.microsoft.com/office/drawing/2014/main" id="{970224DF-7410-496A-B338-E91053367BBE}"/>
              </a:ext>
            </a:extLst>
          </p:cNvPr>
          <p:cNvGraphicFramePr>
            <a:graphicFrameLocks noGrp="1"/>
          </p:cNvGraphicFramePr>
          <p:nvPr>
            <p:extLst>
              <p:ext uri="{D42A27DB-BD31-4B8C-83A1-F6EECF244321}">
                <p14:modId xmlns:p14="http://schemas.microsoft.com/office/powerpoint/2010/main" val="3860667561"/>
              </p:ext>
            </p:extLst>
          </p:nvPr>
        </p:nvGraphicFramePr>
        <p:xfrm>
          <a:off x="228603" y="640081"/>
          <a:ext cx="8534399" cy="5934239"/>
        </p:xfrm>
        <a:graphic>
          <a:graphicData uri="http://schemas.openxmlformats.org/drawingml/2006/table">
            <a:tbl>
              <a:tblPr>
                <a:tableStyleId>{5C22544A-7EE6-4342-B048-85BDC9FD1C3A}</a:tableStyleId>
              </a:tblPr>
              <a:tblGrid>
                <a:gridCol w="2396027">
                  <a:extLst>
                    <a:ext uri="{9D8B030D-6E8A-4147-A177-3AD203B41FA5}">
                      <a16:colId xmlns="" xmlns:a16="http://schemas.microsoft.com/office/drawing/2014/main" val="969423599"/>
                    </a:ext>
                  </a:extLst>
                </a:gridCol>
                <a:gridCol w="1496937">
                  <a:extLst>
                    <a:ext uri="{9D8B030D-6E8A-4147-A177-3AD203B41FA5}">
                      <a16:colId xmlns="" xmlns:a16="http://schemas.microsoft.com/office/drawing/2014/main" val="20001"/>
                    </a:ext>
                  </a:extLst>
                </a:gridCol>
                <a:gridCol w="928287">
                  <a:extLst>
                    <a:ext uri="{9D8B030D-6E8A-4147-A177-3AD203B41FA5}">
                      <a16:colId xmlns="" xmlns:a16="http://schemas.microsoft.com/office/drawing/2014/main" val="1722153211"/>
                    </a:ext>
                  </a:extLst>
                </a:gridCol>
                <a:gridCol w="928287">
                  <a:extLst>
                    <a:ext uri="{9D8B030D-6E8A-4147-A177-3AD203B41FA5}">
                      <a16:colId xmlns="" xmlns:a16="http://schemas.microsoft.com/office/drawing/2014/main" val="20003"/>
                    </a:ext>
                  </a:extLst>
                </a:gridCol>
                <a:gridCol w="928287">
                  <a:extLst>
                    <a:ext uri="{9D8B030D-6E8A-4147-A177-3AD203B41FA5}">
                      <a16:colId xmlns="" xmlns:a16="http://schemas.microsoft.com/office/drawing/2014/main" val="1068018300"/>
                    </a:ext>
                  </a:extLst>
                </a:gridCol>
                <a:gridCol w="928287">
                  <a:extLst>
                    <a:ext uri="{9D8B030D-6E8A-4147-A177-3AD203B41FA5}">
                      <a16:colId xmlns="" xmlns:a16="http://schemas.microsoft.com/office/drawing/2014/main" val="2067440913"/>
                    </a:ext>
                  </a:extLst>
                </a:gridCol>
                <a:gridCol w="928287">
                  <a:extLst>
                    <a:ext uri="{9D8B030D-6E8A-4147-A177-3AD203B41FA5}">
                      <a16:colId xmlns="" xmlns:a16="http://schemas.microsoft.com/office/drawing/2014/main" val="20006"/>
                    </a:ext>
                  </a:extLst>
                </a:gridCol>
              </a:tblGrid>
              <a:tr h="599345">
                <a:tc>
                  <a:txBody>
                    <a:bodyPr/>
                    <a:lstStyle/>
                    <a:p>
                      <a:pPr algn="ctr" fontAlgn="b"/>
                      <a:r>
                        <a:rPr lang="en-US" sz="1000" b="1" u="none" strike="noStrike" dirty="0">
                          <a:effectLst/>
                          <a:latin typeface="Arial" panose="020B0604020202020204" pitchFamily="34" charset="0"/>
                          <a:cs typeface="Arial" panose="020B0604020202020204" pitchFamily="34" charset="0"/>
                        </a:rPr>
                        <a:t>Facility Name</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a:txBody>
                    <a:bodyPr/>
                    <a:lstStyle/>
                    <a:p>
                      <a:pPr algn="ctr" fontAlgn="b"/>
                      <a:r>
                        <a:rPr lang="en-US" sz="1000" b="1" u="none" strike="noStrike" dirty="0" smtClean="0">
                          <a:effectLst/>
                          <a:latin typeface="Arial" panose="020B0604020202020204" pitchFamily="34" charset="0"/>
                          <a:cs typeface="Arial" panose="020B0604020202020204" pitchFamily="34" charset="0"/>
                        </a:rPr>
                        <a:t>Operating</a:t>
                      </a:r>
                      <a:r>
                        <a:rPr lang="en-US" sz="1000" b="1" u="none" strike="noStrike" baseline="0" dirty="0" smtClean="0">
                          <a:effectLst/>
                          <a:latin typeface="Arial" panose="020B0604020202020204" pitchFamily="34" charset="0"/>
                          <a:cs typeface="Arial" panose="020B0604020202020204" pitchFamily="34" charset="0"/>
                        </a:rPr>
                        <a:t> </a:t>
                      </a:r>
                      <a:r>
                        <a:rPr lang="en-US" sz="1000" b="1" u="none" strike="noStrike" baseline="0" dirty="0">
                          <a:effectLst/>
                          <a:latin typeface="Arial" panose="020B0604020202020204" pitchFamily="34" charset="0"/>
                          <a:cs typeface="Arial" panose="020B0604020202020204" pitchFamily="34" charset="0"/>
                        </a:rPr>
                        <a:t>Company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a:txBody>
                    <a:bodyPr/>
                    <a:lstStyle/>
                    <a:p>
                      <a:pPr algn="ctr" fontAlgn="b"/>
                      <a:r>
                        <a:rPr lang="en-US" sz="1000" b="1" u="none" strike="noStrike" dirty="0">
                          <a:effectLst/>
                          <a:latin typeface="Arial" panose="020B0604020202020204" pitchFamily="34" charset="0"/>
                          <a:cs typeface="Arial" panose="020B0604020202020204" pitchFamily="34" charset="0"/>
                        </a:rPr>
                        <a:t>Overall Occupancy </a:t>
                      </a:r>
                      <a:endParaRPr lang="en-US" sz="1000" b="1" u="none" strike="noStrike" dirty="0" smtClean="0">
                        <a:effectLst/>
                        <a:latin typeface="Arial" panose="020B0604020202020204" pitchFamily="34" charset="0"/>
                        <a:cs typeface="Arial" panose="020B0604020202020204" pitchFamily="34" charset="0"/>
                      </a:endParaRPr>
                    </a:p>
                    <a:p>
                      <a:pPr algn="ctr" fontAlgn="b"/>
                      <a:r>
                        <a:rPr lang="en-US" sz="1000" b="1" u="none" strike="noStrike" dirty="0" smtClean="0">
                          <a:effectLst/>
                          <a:latin typeface="Arial" panose="020B0604020202020204" pitchFamily="34" charset="0"/>
                          <a:cs typeface="Arial" panose="020B0604020202020204" pitchFamily="34" charset="0"/>
                        </a:rPr>
                        <a:t>(</a:t>
                      </a:r>
                      <a:r>
                        <a:rPr lang="en-US" sz="1000" b="1" u="none" strike="noStrike" dirty="0">
                          <a:effectLst/>
                          <a:latin typeface="Arial" panose="020B0604020202020204" pitchFamily="34" charset="0"/>
                          <a:cs typeface="Arial" panose="020B0604020202020204" pitchFamily="34" charset="0"/>
                        </a:rPr>
                        <a:t>as of 4.1.19)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a:txBody>
                    <a:bodyPr/>
                    <a:lstStyle/>
                    <a:p>
                      <a:pPr algn="ctr" fontAlgn="b"/>
                      <a:r>
                        <a:rPr lang="en-US" sz="1000" b="1" u="none" strike="noStrike" dirty="0">
                          <a:effectLst/>
                          <a:latin typeface="Arial" panose="020B0604020202020204" pitchFamily="34" charset="0"/>
                          <a:cs typeface="Arial" panose="020B0604020202020204" pitchFamily="34" charset="0"/>
                        </a:rPr>
                        <a:t>MassHealth Share of Residents</a:t>
                      </a:r>
                      <a:br>
                        <a:rPr lang="en-US" sz="1000" b="1" u="none" strike="noStrike" dirty="0">
                          <a:effectLst/>
                          <a:latin typeface="Arial" panose="020B0604020202020204" pitchFamily="34" charset="0"/>
                          <a:cs typeface="Arial" panose="020B0604020202020204" pitchFamily="34" charset="0"/>
                        </a:rPr>
                      </a:br>
                      <a:r>
                        <a:rPr lang="en-US" sz="1000" b="1" u="none" strike="noStrike" dirty="0">
                          <a:effectLst/>
                          <a:latin typeface="Arial" panose="020B0604020202020204" pitchFamily="34" charset="0"/>
                          <a:cs typeface="Arial" panose="020B0604020202020204" pitchFamily="34" charset="0"/>
                        </a:rPr>
                        <a:t>(as of 4.1.19)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a:txBody>
                    <a:bodyPr/>
                    <a:lstStyle/>
                    <a:p>
                      <a:pPr algn="ctr" fontAlgn="b"/>
                      <a:r>
                        <a:rPr lang="en-US" sz="1000" b="1" u="none" strike="noStrike" dirty="0">
                          <a:effectLst/>
                          <a:latin typeface="Arial" panose="020B0604020202020204" pitchFamily="34" charset="0"/>
                          <a:cs typeface="Arial" panose="020B0604020202020204" pitchFamily="34" charset="0"/>
                        </a:rPr>
                        <a:t>DPH Score        (as of </a:t>
                      </a:r>
                      <a:r>
                        <a:rPr lang="en-US" sz="1000" b="1" u="none" strike="noStrike" dirty="0" smtClean="0">
                          <a:effectLst/>
                          <a:latin typeface="Arial" panose="020B0604020202020204" pitchFamily="34" charset="0"/>
                          <a:cs typeface="Arial" panose="020B0604020202020204" pitchFamily="34" charset="0"/>
                        </a:rPr>
                        <a:t>December </a:t>
                      </a:r>
                      <a:r>
                        <a:rPr lang="en-US" sz="1000" b="1" u="none" strike="noStrike" dirty="0">
                          <a:effectLst/>
                          <a:latin typeface="Arial" panose="020B0604020202020204" pitchFamily="34" charset="0"/>
                          <a:cs typeface="Arial" panose="020B0604020202020204" pitchFamily="34" charset="0"/>
                        </a:rPr>
                        <a:t>2019)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a:txBody>
                    <a:bodyPr/>
                    <a:lstStyle/>
                    <a:p>
                      <a:pPr algn="ctr" fontAlgn="b"/>
                      <a:r>
                        <a:rPr lang="en-US" sz="1000" b="1" u="none" strike="noStrike" dirty="0">
                          <a:effectLst/>
                          <a:latin typeface="Arial" panose="020B0604020202020204" pitchFamily="34" charset="0"/>
                          <a:cs typeface="Arial" panose="020B0604020202020204" pitchFamily="34" charset="0"/>
                        </a:rPr>
                        <a:t>Medicare Score (as of October 2019) - Overall</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u="none" strike="noStrike" dirty="0">
                          <a:effectLst/>
                          <a:latin typeface="Arial" panose="020B0604020202020204" pitchFamily="34" charset="0"/>
                          <a:cs typeface="Arial" panose="020B0604020202020204" pitchFamily="34" charset="0"/>
                        </a:rPr>
                        <a:t># of Licensed Beds                (as of </a:t>
                      </a:r>
                      <a:r>
                        <a:rPr lang="en-US" sz="1000" b="1" u="none" strike="noStrike" dirty="0" smtClean="0">
                          <a:effectLst/>
                          <a:latin typeface="Arial" panose="020B0604020202020204" pitchFamily="34" charset="0"/>
                          <a:cs typeface="Arial" panose="020B0604020202020204" pitchFamily="34" charset="0"/>
                        </a:rPr>
                        <a:t>12.18.19</a:t>
                      </a:r>
                      <a:r>
                        <a:rPr lang="en-US" sz="1000" b="1" u="none" strike="noStrike" dirty="0">
                          <a:effectLst/>
                          <a:latin typeface="Arial" panose="020B0604020202020204" pitchFamily="34" charset="0"/>
                          <a:cs typeface="Arial" panose="020B0604020202020204" pitchFamily="34" charset="0"/>
                        </a:rPr>
                        <a:t>)</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extLst>
                  <a:ext uri="{0D108BD9-81ED-4DB2-BD59-A6C34878D82A}">
                    <a16:rowId xmlns="" xmlns:a16="http://schemas.microsoft.com/office/drawing/2014/main" val="535909671"/>
                  </a:ext>
                </a:extLst>
              </a:tr>
              <a:tr h="323746">
                <a:tc>
                  <a:txBody>
                    <a:bodyPr/>
                    <a:lstStyle/>
                    <a:p>
                      <a:pPr algn="l" fontAlgn="ctr"/>
                      <a:r>
                        <a:rPr lang="en-US" sz="1000" u="none" strike="noStrike" dirty="0">
                          <a:effectLst/>
                          <a:latin typeface="Arial" panose="020B0604020202020204" pitchFamily="34" charset="0"/>
                          <a:cs typeface="Arial" panose="020B0604020202020204" pitchFamily="34" charset="0"/>
                        </a:rPr>
                        <a:t>ACADEMY MANOR</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Genesis HealthCare Corp.</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79%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77%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117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174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3094744927"/>
                  </a:ext>
                </a:extLst>
              </a:tr>
              <a:tr h="323746">
                <a:tc>
                  <a:txBody>
                    <a:bodyPr/>
                    <a:lstStyle/>
                    <a:p>
                      <a:pPr algn="l" fontAlgn="ctr"/>
                      <a:r>
                        <a:rPr lang="en-US" sz="1000" u="none" strike="noStrike" dirty="0">
                          <a:effectLst/>
                          <a:latin typeface="Arial" panose="020B0604020202020204" pitchFamily="34" charset="0"/>
                          <a:cs typeface="Arial" panose="020B0604020202020204" pitchFamily="34" charset="0"/>
                        </a:rPr>
                        <a:t>AGAWAM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Next Step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51%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84%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105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176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680577981"/>
                  </a:ext>
                </a:extLst>
              </a:tr>
              <a:tr h="323746">
                <a:tc>
                  <a:txBody>
                    <a:bodyPr/>
                    <a:lstStyle/>
                    <a:p>
                      <a:pPr algn="l" fontAlgn="ctr"/>
                      <a:r>
                        <a:rPr lang="en-US" sz="1000" u="none" strike="noStrike" dirty="0">
                          <a:effectLst/>
                          <a:latin typeface="Arial" panose="020B0604020202020204" pitchFamily="34" charset="0"/>
                          <a:cs typeface="Arial" panose="020B0604020202020204" pitchFamily="34" charset="0"/>
                        </a:rPr>
                        <a:t>BRANDON WOODS OF NEW BEDFORD</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Essex Group Management Corp.</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78%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90%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123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135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219594502"/>
                  </a:ext>
                </a:extLst>
              </a:tr>
              <a:tr h="323746">
                <a:tc>
                  <a:txBody>
                    <a:bodyPr/>
                    <a:lstStyle/>
                    <a:p>
                      <a:pPr algn="l" fontAlgn="ctr"/>
                      <a:r>
                        <a:rPr lang="en-US" sz="1000" u="none" strike="noStrike" dirty="0">
                          <a:effectLst/>
                          <a:latin typeface="Arial" panose="020B0604020202020204" pitchFamily="34" charset="0"/>
                          <a:cs typeface="Arial" panose="020B0604020202020204" pitchFamily="34" charset="0"/>
                        </a:rPr>
                        <a:t>CEDAR VIEW REHABILITATION AND HEALTHCARE CENTER</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Marquis Health Services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71%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116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106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579209897"/>
                  </a:ext>
                </a:extLst>
              </a:tr>
              <a:tr h="323746">
                <a:tc>
                  <a:txBody>
                    <a:bodyPr/>
                    <a:lstStyle/>
                    <a:p>
                      <a:pPr algn="l" fontAlgn="ctr"/>
                      <a:r>
                        <a:rPr lang="en-US" sz="1000" u="none" strike="noStrike" dirty="0">
                          <a:effectLst/>
                          <a:latin typeface="Arial" panose="020B0604020202020204" pitchFamily="34" charset="0"/>
                          <a:cs typeface="Arial" panose="020B0604020202020204" pitchFamily="34" charset="0"/>
                        </a:rPr>
                        <a:t>DEDHAM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Next Step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63%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87%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101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145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697678774"/>
                  </a:ext>
                </a:extLst>
              </a:tr>
              <a:tr h="457579">
                <a:tc>
                  <a:txBody>
                    <a:bodyPr/>
                    <a:lstStyle/>
                    <a:p>
                      <a:pPr algn="l" fontAlgn="ctr"/>
                      <a:r>
                        <a:rPr lang="en-US" sz="1000" u="none" strike="noStrike" dirty="0">
                          <a:effectLst/>
                          <a:latin typeface="Arial" panose="020B0604020202020204" pitchFamily="34" charset="0"/>
                          <a:cs typeface="Arial" panose="020B0604020202020204" pitchFamily="34" charset="0"/>
                        </a:rPr>
                        <a:t>DEN-MAR HEALTH AND REHABILITATION CENTER</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Wachusett Healthcare Management Company, LLC</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76%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119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76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946164941"/>
                  </a:ext>
                </a:extLst>
              </a:tr>
              <a:tr h="323746">
                <a:tc>
                  <a:txBody>
                    <a:bodyPr/>
                    <a:lstStyle/>
                    <a:p>
                      <a:pPr algn="l" fontAlgn="ctr"/>
                      <a:r>
                        <a:rPr lang="en-US" sz="1000" u="none" strike="noStrike" dirty="0">
                          <a:effectLst/>
                          <a:latin typeface="Arial" panose="020B0604020202020204" pitchFamily="34" charset="0"/>
                          <a:cs typeface="Arial" panose="020B0604020202020204" pitchFamily="34" charset="0"/>
                        </a:rPr>
                        <a:t>DEXTER HOUSE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Next Step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69%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84%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119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130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863245097"/>
                  </a:ext>
                </a:extLst>
              </a:tr>
              <a:tr h="323746">
                <a:tc>
                  <a:txBody>
                    <a:bodyPr/>
                    <a:lstStyle/>
                    <a:p>
                      <a:pPr algn="l" fontAlgn="ctr"/>
                      <a:r>
                        <a:rPr lang="en-US" sz="1000" u="none" strike="noStrike" dirty="0">
                          <a:effectLst/>
                          <a:latin typeface="Arial" panose="020B0604020202020204" pitchFamily="34" charset="0"/>
                          <a:cs typeface="Arial" panose="020B0604020202020204" pitchFamily="34" charset="0"/>
                        </a:rPr>
                        <a:t>ELIOT CENTER FOR HEALTH &amp; REHABILITATION</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National Health Care Associates, Inc.</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71%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65%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116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114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12188818"/>
                  </a:ext>
                </a:extLst>
              </a:tr>
              <a:tr h="323746">
                <a:tc>
                  <a:txBody>
                    <a:bodyPr/>
                    <a:lstStyle/>
                    <a:p>
                      <a:pPr algn="l" fontAlgn="ctr"/>
                      <a:r>
                        <a:rPr lang="en-US" sz="1000" u="none" strike="noStrike" dirty="0">
                          <a:effectLst/>
                          <a:latin typeface="Arial" panose="020B0604020202020204" pitchFamily="34" charset="0"/>
                          <a:cs typeface="Arial" panose="020B0604020202020204" pitchFamily="34" charset="0"/>
                        </a:rPr>
                        <a:t>FAIRVIEW COMMONS NURSING &amp; </a:t>
                      </a:r>
                      <a:r>
                        <a:rPr lang="en-US" sz="1000" u="none" strike="noStrike" dirty="0" smtClean="0">
                          <a:effectLst/>
                          <a:latin typeface="Arial" panose="020B0604020202020204" pitchFamily="34" charset="0"/>
                          <a:cs typeface="Arial" panose="020B0604020202020204" pitchFamily="34" charset="0"/>
                        </a:rPr>
                        <a:t>REHABILITATION </a:t>
                      </a:r>
                      <a:r>
                        <a:rPr lang="en-US" sz="1000" u="none" strike="noStrike" dirty="0">
                          <a:effectLst/>
                          <a:latin typeface="Arial" panose="020B0604020202020204" pitchFamily="34" charset="0"/>
                          <a:cs typeface="Arial" panose="020B0604020202020204" pitchFamily="34" charset="0"/>
                        </a:rPr>
                        <a:t>CENTER</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Berkshire Healthcare Systems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78%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69%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116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146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100330607"/>
                  </a:ext>
                </a:extLst>
              </a:tr>
              <a:tr h="323746">
                <a:tc>
                  <a:txBody>
                    <a:bodyPr/>
                    <a:lstStyle/>
                    <a:p>
                      <a:pPr algn="l" fontAlgn="ctr"/>
                      <a:r>
                        <a:rPr lang="en-US" sz="1000" u="none" strike="noStrike" dirty="0">
                          <a:effectLst/>
                          <a:latin typeface="Arial" panose="020B0604020202020204" pitchFamily="34" charset="0"/>
                          <a:cs typeface="Arial" panose="020B0604020202020204" pitchFamily="34" charset="0"/>
                        </a:rPr>
                        <a:t>FITCHBURG GARDENS FOR NURSING AND REHABILITATION</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Priority Healthcare Group</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80%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89%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106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87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456067400"/>
                  </a:ext>
                </a:extLst>
              </a:tr>
              <a:tr h="323746">
                <a:tc>
                  <a:txBody>
                    <a:bodyPr/>
                    <a:lstStyle/>
                    <a:p>
                      <a:pPr algn="l" fontAlgn="ctr"/>
                      <a:r>
                        <a:rPr lang="en-US" sz="1000" u="none" strike="noStrike" dirty="0">
                          <a:effectLst/>
                          <a:latin typeface="Arial" panose="020B0604020202020204" pitchFamily="34" charset="0"/>
                          <a:cs typeface="Arial" panose="020B0604020202020204" pitchFamily="34" charset="0"/>
                        </a:rPr>
                        <a:t>HERMITAGE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smtClean="0">
                          <a:effectLst/>
                          <a:latin typeface="Arial" panose="020B0604020202020204" pitchFamily="34" charset="0"/>
                          <a:cs typeface="Arial" panose="020B0604020202020204" pitchFamily="34" charset="0"/>
                        </a:rPr>
                        <a:t>Next Step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81%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110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101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42798813"/>
                  </a:ext>
                </a:extLst>
              </a:tr>
              <a:tr h="323746">
                <a:tc>
                  <a:txBody>
                    <a:bodyPr/>
                    <a:lstStyle/>
                    <a:p>
                      <a:pPr algn="l" fontAlgn="ctr"/>
                      <a:r>
                        <a:rPr lang="en-US" sz="1000" u="none" strike="noStrike" dirty="0" smtClean="0">
                          <a:effectLst/>
                          <a:latin typeface="Arial" panose="020B0604020202020204" pitchFamily="34" charset="0"/>
                          <a:cs typeface="Arial" panose="020B0604020202020204" pitchFamily="34" charset="0"/>
                        </a:rPr>
                        <a:t>CASA</a:t>
                      </a:r>
                      <a:r>
                        <a:rPr lang="en-US" sz="1000" u="none" strike="noStrike" baseline="0" dirty="0" smtClean="0">
                          <a:effectLst/>
                          <a:latin typeface="Arial" panose="020B0604020202020204" pitchFamily="34" charset="0"/>
                          <a:cs typeface="Arial" panose="020B0604020202020204" pitchFamily="34" charset="0"/>
                        </a:rPr>
                        <a:t> DE RAMANA REHABILITATION CENTER</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smtClean="0">
                          <a:effectLst/>
                          <a:latin typeface="Arial" panose="020B0604020202020204" pitchFamily="34" charset="0"/>
                          <a:cs typeface="Arial" panose="020B0604020202020204" pitchFamily="34" charset="0"/>
                        </a:rPr>
                        <a:t>Landmark Management Solutions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60%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80%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chemeClr val="dk1"/>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124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040802728"/>
                  </a:ext>
                </a:extLst>
              </a:tr>
              <a:tr h="323746">
                <a:tc>
                  <a:txBody>
                    <a:bodyPr/>
                    <a:lstStyle/>
                    <a:p>
                      <a:pPr algn="l" fontAlgn="ctr"/>
                      <a:r>
                        <a:rPr lang="en-US" sz="1000" u="none" strike="noStrike" dirty="0">
                          <a:effectLst/>
                          <a:latin typeface="Arial" panose="020B0604020202020204" pitchFamily="34" charset="0"/>
                          <a:cs typeface="Arial" panose="020B0604020202020204" pitchFamily="34" charset="0"/>
                        </a:rPr>
                        <a:t>MAPLEWOOD REHAB  AND NURSING</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RegalCare Management Group</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49%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109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120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3347982432"/>
                  </a:ext>
                </a:extLst>
              </a:tr>
              <a:tr h="323746">
                <a:tc>
                  <a:txBody>
                    <a:bodyPr/>
                    <a:lstStyle/>
                    <a:p>
                      <a:pPr algn="l" fontAlgn="ctr"/>
                      <a:r>
                        <a:rPr lang="en-US" sz="1000" u="none" strike="noStrike" dirty="0">
                          <a:effectLst/>
                          <a:latin typeface="Arial" panose="020B0604020202020204" pitchFamily="34" charset="0"/>
                          <a:cs typeface="Arial" panose="020B0604020202020204" pitchFamily="34" charset="0"/>
                        </a:rPr>
                        <a:t>MILFORD CENTER</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Genesis HealthCare Corp.</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73%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68%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117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135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027855460"/>
                  </a:ext>
                </a:extLst>
              </a:tr>
              <a:tr h="323746">
                <a:tc>
                  <a:txBody>
                    <a:bodyPr/>
                    <a:lstStyle/>
                    <a:p>
                      <a:pPr algn="l" fontAlgn="ctr"/>
                      <a:r>
                        <a:rPr lang="en-US" sz="1000" u="none" strike="noStrike" dirty="0">
                          <a:effectLst/>
                          <a:latin typeface="Arial" panose="020B0604020202020204" pitchFamily="34" charset="0"/>
                          <a:cs typeface="Arial" panose="020B0604020202020204" pitchFamily="34" charset="0"/>
                        </a:rPr>
                        <a:t>OUR ISLAND HOME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smtClean="0">
                          <a:effectLst/>
                          <a:latin typeface="Arial" panose="020B0604020202020204" pitchFamily="34" charset="0"/>
                          <a:cs typeface="Arial" panose="020B0604020202020204" pitchFamily="34" charset="0"/>
                        </a:rPr>
                        <a:t>Town of Nantucket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64%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124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45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23746">
                <a:tc>
                  <a:txBody>
                    <a:bodyPr/>
                    <a:lstStyle/>
                    <a:p>
                      <a:pPr algn="l" fontAlgn="ctr"/>
                      <a:r>
                        <a:rPr lang="en-US" sz="1000" u="none" strike="noStrike" dirty="0">
                          <a:effectLst/>
                          <a:latin typeface="Arial" panose="020B0604020202020204" pitchFamily="34" charset="0"/>
                          <a:cs typeface="Arial" panose="020B0604020202020204" pitchFamily="34" charset="0"/>
                        </a:rPr>
                        <a:t>PENACOOK PLACE, INC</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a:effectLst/>
                          <a:latin typeface="Arial" panose="020B0604020202020204" pitchFamily="34" charset="0"/>
                          <a:cs typeface="Arial" panose="020B0604020202020204" pitchFamily="34" charset="0"/>
                        </a:rPr>
                        <a:t>Covenant Health Systems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81%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115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160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6" name="TextBox 5">
            <a:extLst>
              <a:ext uri="{FF2B5EF4-FFF2-40B4-BE49-F238E27FC236}">
                <a16:creationId xmlns="" xmlns:a16="http://schemas.microsoft.com/office/drawing/2014/main" id="{0CE2D67A-818B-4F02-9962-B3E600A4A810}"/>
              </a:ext>
            </a:extLst>
          </p:cNvPr>
          <p:cNvSpPr txBox="1"/>
          <p:nvPr/>
        </p:nvSpPr>
        <p:spPr>
          <a:xfrm>
            <a:off x="0" y="6453589"/>
            <a:ext cx="8879188" cy="404411"/>
          </a:xfrm>
          <a:prstGeom prst="rect">
            <a:avLst/>
          </a:prstGeom>
          <a:noFill/>
        </p:spPr>
        <p:txBody>
          <a:bodyPr wrap="square" lIns="89603" tIns="44802" rIns="89603" bIns="44802" rtlCol="0">
            <a:spAutoFit/>
          </a:bodyPr>
          <a:lstStyle/>
          <a:p>
            <a:endParaRPr lang="en-US" altLang="en-US" sz="1020" dirty="0">
              <a:solidFill>
                <a:schemeClr val="tx1">
                  <a:lumMod val="50000"/>
                  <a:lumOff val="50000"/>
                </a:schemeClr>
              </a:solidFill>
              <a:latin typeface="Arial" panose="020B0604020202020204" pitchFamily="34" charset="0"/>
              <a:cs typeface="Arial" panose="020B0604020202020204" pitchFamily="34" charset="0"/>
            </a:endParaRPr>
          </a:p>
          <a:p>
            <a:r>
              <a:rPr lang="en-US" altLang="en-US" sz="1020" dirty="0">
                <a:solidFill>
                  <a:schemeClr val="tx1">
                    <a:lumMod val="50000"/>
                    <a:lumOff val="50000"/>
                  </a:schemeClr>
                </a:solidFill>
                <a:latin typeface="Arial" panose="020B0604020202020204" pitchFamily="34" charset="0"/>
                <a:cs typeface="Arial" panose="020B0604020202020204" pitchFamily="34" charset="0"/>
              </a:rPr>
              <a:t>Source: MassHealth Nursing Facility Occupancy Survey April 2019</a:t>
            </a:r>
          </a:p>
        </p:txBody>
      </p:sp>
    </p:spTree>
    <p:extLst>
      <p:ext uri="{BB962C8B-B14F-4D97-AF65-F5344CB8AC3E}">
        <p14:creationId xmlns:p14="http://schemas.microsoft.com/office/powerpoint/2010/main" val="2195635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658DE2A8-2505-4FA2-9FAB-D7064EBFB5A5}"/>
              </a:ext>
            </a:extLst>
          </p:cNvPr>
          <p:cNvGraphicFramePr>
            <a:graphicFrameLocks noChangeAspect="1"/>
          </p:cNvGraphicFramePr>
          <p:nvPr>
            <p:custDataLst>
              <p:tags r:id="rId2"/>
            </p:custDataLst>
            <p:extLst>
              <p:ext uri="{D42A27DB-BD31-4B8C-83A1-F6EECF244321}">
                <p14:modId xmlns:p14="http://schemas.microsoft.com/office/powerpoint/2010/main" val="1965810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729" name="think-cell Slide" r:id="rId5" imgW="347" imgH="346" progId="TCLayout.ActiveDocument.1">
                  <p:embed/>
                </p:oleObj>
              </mc:Choice>
              <mc:Fallback>
                <p:oleObj name="think-cell Slide" r:id="rId5" imgW="347" imgH="346" progId="TCLayout.ActiveDocument.1">
                  <p:embed/>
                  <p:pic>
                    <p:nvPicPr>
                      <p:cNvPr id="4" name="Object 3" hidden="1">
                        <a:extLst>
                          <a:ext uri="{FF2B5EF4-FFF2-40B4-BE49-F238E27FC236}">
                            <a16:creationId xmlns="" xmlns:a16="http://schemas.microsoft.com/office/drawing/2014/main" id="{658DE2A8-2505-4FA2-9FAB-D7064EBFB5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 xmlns:a16="http://schemas.microsoft.com/office/drawing/2014/main" id="{7D01BE09-597F-4B69-9625-7BCE0B9A3A1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a:ea typeface="+mj-ea"/>
              <a:cs typeface="Arial"/>
              <a:sym typeface="Arial"/>
            </a:endParaRPr>
          </a:p>
        </p:txBody>
      </p:sp>
      <p:sp>
        <p:nvSpPr>
          <p:cNvPr id="2" name="Title 1">
            <a:extLst>
              <a:ext uri="{FF2B5EF4-FFF2-40B4-BE49-F238E27FC236}">
                <a16:creationId xmlns="" xmlns:a16="http://schemas.microsoft.com/office/drawing/2014/main" id="{16383BDD-387C-477B-870E-AAC9DDCB35BA}"/>
              </a:ext>
            </a:extLst>
          </p:cNvPr>
          <p:cNvSpPr>
            <a:spLocks noGrp="1"/>
          </p:cNvSpPr>
          <p:nvPr>
            <p:ph type="title"/>
          </p:nvPr>
        </p:nvSpPr>
        <p:spPr/>
        <p:txBody>
          <a:bodyPr/>
          <a:lstStyle/>
          <a:p>
            <a:r>
              <a:rPr lang="en-US" dirty="0"/>
              <a:t>List of low quality and low occupancy facilities (2/2)</a:t>
            </a:r>
          </a:p>
        </p:txBody>
      </p:sp>
      <p:sp>
        <p:nvSpPr>
          <p:cNvPr id="6" name="TextBox 5">
            <a:extLst>
              <a:ext uri="{FF2B5EF4-FFF2-40B4-BE49-F238E27FC236}">
                <a16:creationId xmlns="" xmlns:a16="http://schemas.microsoft.com/office/drawing/2014/main" id="{E317F432-146A-4C27-9D50-70D16E325D58}"/>
              </a:ext>
            </a:extLst>
          </p:cNvPr>
          <p:cNvSpPr txBox="1"/>
          <p:nvPr/>
        </p:nvSpPr>
        <p:spPr>
          <a:xfrm>
            <a:off x="0" y="6453589"/>
            <a:ext cx="8879188" cy="404411"/>
          </a:xfrm>
          <a:prstGeom prst="rect">
            <a:avLst/>
          </a:prstGeom>
          <a:noFill/>
        </p:spPr>
        <p:txBody>
          <a:bodyPr wrap="square" lIns="89603" tIns="44802" rIns="89603" bIns="44802" rtlCol="0">
            <a:spAutoFit/>
          </a:bodyPr>
          <a:lstStyle/>
          <a:p>
            <a:endParaRPr lang="en-US" altLang="en-US" sz="1020" dirty="0">
              <a:solidFill>
                <a:schemeClr val="tx1">
                  <a:lumMod val="50000"/>
                  <a:lumOff val="50000"/>
                </a:schemeClr>
              </a:solidFill>
              <a:latin typeface="Arial" panose="020B0604020202020204" pitchFamily="34" charset="0"/>
              <a:cs typeface="Arial" panose="020B0604020202020204" pitchFamily="34" charset="0"/>
            </a:endParaRPr>
          </a:p>
          <a:p>
            <a:r>
              <a:rPr lang="en-US" altLang="en-US" sz="1020" dirty="0">
                <a:solidFill>
                  <a:schemeClr val="tx1">
                    <a:lumMod val="50000"/>
                    <a:lumOff val="50000"/>
                  </a:schemeClr>
                </a:solidFill>
                <a:latin typeface="Arial" panose="020B0604020202020204" pitchFamily="34" charset="0"/>
                <a:cs typeface="Arial" panose="020B0604020202020204" pitchFamily="34" charset="0"/>
              </a:rPr>
              <a:t>Source: MassHealth Nursing Facility Occupancy Survey April 2019</a:t>
            </a:r>
          </a:p>
        </p:txBody>
      </p:sp>
      <p:graphicFrame>
        <p:nvGraphicFramePr>
          <p:cNvPr id="7" name="Table 6">
            <a:extLst>
              <a:ext uri="{FF2B5EF4-FFF2-40B4-BE49-F238E27FC236}">
                <a16:creationId xmlns="" xmlns:a16="http://schemas.microsoft.com/office/drawing/2014/main" id="{970224DF-7410-496A-B338-E91053367BBE}"/>
              </a:ext>
            </a:extLst>
          </p:cNvPr>
          <p:cNvGraphicFramePr>
            <a:graphicFrameLocks noGrp="1"/>
          </p:cNvGraphicFramePr>
          <p:nvPr>
            <p:extLst>
              <p:ext uri="{D42A27DB-BD31-4B8C-83A1-F6EECF244321}">
                <p14:modId xmlns:p14="http://schemas.microsoft.com/office/powerpoint/2010/main" val="2038926975"/>
              </p:ext>
            </p:extLst>
          </p:nvPr>
        </p:nvGraphicFramePr>
        <p:xfrm>
          <a:off x="228599" y="621847"/>
          <a:ext cx="8534401" cy="5958457"/>
        </p:xfrm>
        <a:graphic>
          <a:graphicData uri="http://schemas.openxmlformats.org/drawingml/2006/table">
            <a:tbl>
              <a:tblPr>
                <a:tableStyleId>{5C22544A-7EE6-4342-B048-85BDC9FD1C3A}</a:tableStyleId>
              </a:tblPr>
              <a:tblGrid>
                <a:gridCol w="2415843">
                  <a:extLst>
                    <a:ext uri="{9D8B030D-6E8A-4147-A177-3AD203B41FA5}">
                      <a16:colId xmlns="" xmlns:a16="http://schemas.microsoft.com/office/drawing/2014/main" val="969423599"/>
                    </a:ext>
                  </a:extLst>
                </a:gridCol>
                <a:gridCol w="1497263">
                  <a:extLst>
                    <a:ext uri="{9D8B030D-6E8A-4147-A177-3AD203B41FA5}">
                      <a16:colId xmlns="" xmlns:a16="http://schemas.microsoft.com/office/drawing/2014/main" val="20001"/>
                    </a:ext>
                  </a:extLst>
                </a:gridCol>
                <a:gridCol w="924259">
                  <a:extLst>
                    <a:ext uri="{9D8B030D-6E8A-4147-A177-3AD203B41FA5}">
                      <a16:colId xmlns="" xmlns:a16="http://schemas.microsoft.com/office/drawing/2014/main" val="1722153211"/>
                    </a:ext>
                  </a:extLst>
                </a:gridCol>
                <a:gridCol w="924259">
                  <a:extLst>
                    <a:ext uri="{9D8B030D-6E8A-4147-A177-3AD203B41FA5}">
                      <a16:colId xmlns="" xmlns:a16="http://schemas.microsoft.com/office/drawing/2014/main" val="20003"/>
                    </a:ext>
                  </a:extLst>
                </a:gridCol>
                <a:gridCol w="924259">
                  <a:extLst>
                    <a:ext uri="{9D8B030D-6E8A-4147-A177-3AD203B41FA5}">
                      <a16:colId xmlns="" xmlns:a16="http://schemas.microsoft.com/office/drawing/2014/main" val="1068018300"/>
                    </a:ext>
                  </a:extLst>
                </a:gridCol>
                <a:gridCol w="924259">
                  <a:extLst>
                    <a:ext uri="{9D8B030D-6E8A-4147-A177-3AD203B41FA5}">
                      <a16:colId xmlns="" xmlns:a16="http://schemas.microsoft.com/office/drawing/2014/main" val="2067440913"/>
                    </a:ext>
                  </a:extLst>
                </a:gridCol>
                <a:gridCol w="924259">
                  <a:extLst>
                    <a:ext uri="{9D8B030D-6E8A-4147-A177-3AD203B41FA5}">
                      <a16:colId xmlns="" xmlns:a16="http://schemas.microsoft.com/office/drawing/2014/main" val="20006"/>
                    </a:ext>
                  </a:extLst>
                </a:gridCol>
              </a:tblGrid>
              <a:tr h="605430">
                <a:tc>
                  <a:txBody>
                    <a:bodyPr/>
                    <a:lstStyle/>
                    <a:p>
                      <a:pPr algn="ctr" fontAlgn="b"/>
                      <a:r>
                        <a:rPr lang="en-US" sz="1000" b="1" u="none" strike="noStrike" dirty="0">
                          <a:effectLst/>
                          <a:latin typeface="Arial" panose="020B0604020202020204" pitchFamily="34" charset="0"/>
                          <a:cs typeface="Arial" panose="020B0604020202020204" pitchFamily="34" charset="0"/>
                        </a:rPr>
                        <a:t>Facility Name</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a:txBody>
                    <a:bodyPr/>
                    <a:lstStyle/>
                    <a:p>
                      <a:pPr algn="ctr" fontAlgn="b"/>
                      <a:r>
                        <a:rPr lang="en-US" sz="1000" b="1" u="none" strike="noStrike" dirty="0" smtClean="0">
                          <a:effectLst/>
                          <a:latin typeface="Arial" panose="020B0604020202020204" pitchFamily="34" charset="0"/>
                          <a:cs typeface="Arial" panose="020B0604020202020204" pitchFamily="34" charset="0"/>
                        </a:rPr>
                        <a:t>Operating</a:t>
                      </a:r>
                      <a:r>
                        <a:rPr lang="en-US" sz="1000" b="1" u="none" strike="noStrike" baseline="0" dirty="0" smtClean="0">
                          <a:effectLst/>
                          <a:latin typeface="Arial" panose="020B0604020202020204" pitchFamily="34" charset="0"/>
                          <a:cs typeface="Arial" panose="020B0604020202020204" pitchFamily="34" charset="0"/>
                        </a:rPr>
                        <a:t> </a:t>
                      </a:r>
                      <a:r>
                        <a:rPr lang="en-US" sz="1000" b="1" u="none" strike="noStrike" baseline="0" dirty="0">
                          <a:effectLst/>
                          <a:latin typeface="Arial" panose="020B0604020202020204" pitchFamily="34" charset="0"/>
                          <a:cs typeface="Arial" panose="020B0604020202020204" pitchFamily="34" charset="0"/>
                        </a:rPr>
                        <a:t>Company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a:txBody>
                    <a:bodyPr/>
                    <a:lstStyle/>
                    <a:p>
                      <a:pPr algn="ctr" fontAlgn="b"/>
                      <a:r>
                        <a:rPr lang="en-US" sz="1000" b="1" u="none" strike="noStrike" dirty="0">
                          <a:effectLst/>
                          <a:latin typeface="Arial" panose="020B0604020202020204" pitchFamily="34" charset="0"/>
                          <a:cs typeface="Arial" panose="020B0604020202020204" pitchFamily="34" charset="0"/>
                        </a:rPr>
                        <a:t>Overall Occupancy      (as of 4.1.19)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a:txBody>
                    <a:bodyPr/>
                    <a:lstStyle/>
                    <a:p>
                      <a:pPr algn="ctr" fontAlgn="b"/>
                      <a:r>
                        <a:rPr lang="en-US" sz="1000" b="1" u="none" strike="noStrike" dirty="0">
                          <a:effectLst/>
                          <a:latin typeface="Arial" panose="020B0604020202020204" pitchFamily="34" charset="0"/>
                          <a:cs typeface="Arial" panose="020B0604020202020204" pitchFamily="34" charset="0"/>
                        </a:rPr>
                        <a:t>MassHealth Share of Residents</a:t>
                      </a:r>
                      <a:br>
                        <a:rPr lang="en-US" sz="1000" b="1" u="none" strike="noStrike" dirty="0">
                          <a:effectLst/>
                          <a:latin typeface="Arial" panose="020B0604020202020204" pitchFamily="34" charset="0"/>
                          <a:cs typeface="Arial" panose="020B0604020202020204" pitchFamily="34" charset="0"/>
                        </a:rPr>
                      </a:br>
                      <a:r>
                        <a:rPr lang="en-US" sz="1000" b="1" u="none" strike="noStrike" dirty="0">
                          <a:effectLst/>
                          <a:latin typeface="Arial" panose="020B0604020202020204" pitchFamily="34" charset="0"/>
                          <a:cs typeface="Arial" panose="020B0604020202020204" pitchFamily="34" charset="0"/>
                        </a:rPr>
                        <a:t>(as of 4.1.19)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a:txBody>
                    <a:bodyPr/>
                    <a:lstStyle/>
                    <a:p>
                      <a:pPr algn="ctr" fontAlgn="b"/>
                      <a:r>
                        <a:rPr lang="en-US" sz="1000" b="1" u="none" strike="noStrike" dirty="0">
                          <a:effectLst/>
                          <a:latin typeface="Arial" panose="020B0604020202020204" pitchFamily="34" charset="0"/>
                          <a:cs typeface="Arial" panose="020B0604020202020204" pitchFamily="34" charset="0"/>
                        </a:rPr>
                        <a:t>DPH Score         (as of </a:t>
                      </a:r>
                      <a:r>
                        <a:rPr lang="en-US" sz="1000" b="1" u="none" strike="noStrike" dirty="0" smtClean="0">
                          <a:effectLst/>
                          <a:latin typeface="Arial" panose="020B0604020202020204" pitchFamily="34" charset="0"/>
                          <a:cs typeface="Arial" panose="020B0604020202020204" pitchFamily="34" charset="0"/>
                        </a:rPr>
                        <a:t>December </a:t>
                      </a:r>
                      <a:r>
                        <a:rPr lang="en-US" sz="1000" b="1" u="none" strike="noStrike" dirty="0">
                          <a:effectLst/>
                          <a:latin typeface="Arial" panose="020B0604020202020204" pitchFamily="34" charset="0"/>
                          <a:cs typeface="Arial" panose="020B0604020202020204" pitchFamily="34" charset="0"/>
                        </a:rPr>
                        <a:t>2019)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a:txBody>
                    <a:bodyPr/>
                    <a:lstStyle/>
                    <a:p>
                      <a:pPr algn="ctr" fontAlgn="b"/>
                      <a:r>
                        <a:rPr lang="en-US" sz="1000" b="1" u="none" strike="noStrike" dirty="0">
                          <a:effectLst/>
                          <a:latin typeface="Arial" panose="020B0604020202020204" pitchFamily="34" charset="0"/>
                          <a:cs typeface="Arial" panose="020B0604020202020204" pitchFamily="34" charset="0"/>
                        </a:rPr>
                        <a:t>Medicare Score (as of October 2019) - Overall</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u="none" strike="noStrike" dirty="0">
                          <a:effectLst/>
                          <a:latin typeface="Arial" panose="020B0604020202020204" pitchFamily="34" charset="0"/>
                          <a:cs typeface="Arial" panose="020B0604020202020204" pitchFamily="34" charset="0"/>
                        </a:rPr>
                        <a:t># of Licensed Beds                 (as of </a:t>
                      </a:r>
                      <a:r>
                        <a:rPr lang="en-US" sz="1000" b="1" u="none" strike="noStrike" dirty="0" smtClean="0">
                          <a:effectLst/>
                          <a:latin typeface="Arial" panose="020B0604020202020204" pitchFamily="34" charset="0"/>
                          <a:cs typeface="Arial" panose="020B0604020202020204" pitchFamily="34" charset="0"/>
                        </a:rPr>
                        <a:t>12.18.19</a:t>
                      </a:r>
                      <a:r>
                        <a:rPr lang="en-US" sz="1000" b="1" u="none" strike="noStrike" dirty="0">
                          <a:effectLst/>
                          <a:latin typeface="Arial" panose="020B0604020202020204" pitchFamily="34" charset="0"/>
                          <a:cs typeface="Arial" panose="020B0604020202020204" pitchFamily="34" charset="0"/>
                        </a:rPr>
                        <a:t>)</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1724" marR="1724" marT="1724" marB="0" anchor="ctr">
                    <a:solidFill>
                      <a:schemeClr val="bg1">
                        <a:lumMod val="85000"/>
                      </a:schemeClr>
                    </a:solidFill>
                  </a:tcPr>
                </a:tc>
                <a:extLst>
                  <a:ext uri="{0D108BD9-81ED-4DB2-BD59-A6C34878D82A}">
                    <a16:rowId xmlns="" xmlns:a16="http://schemas.microsoft.com/office/drawing/2014/main" val="535909671"/>
                  </a:ext>
                </a:extLst>
              </a:tr>
              <a:tr h="311295">
                <a:tc>
                  <a:txBody>
                    <a:bodyPr/>
                    <a:lstStyle/>
                    <a:p>
                      <a:pPr algn="l" fontAlgn="ctr"/>
                      <a:r>
                        <a:rPr lang="da-DK" sz="1000" u="none" strike="noStrike" dirty="0">
                          <a:effectLst/>
                          <a:latin typeface="Arial" panose="020B0604020202020204" pitchFamily="34" charset="0"/>
                          <a:cs typeface="Arial" panose="020B0604020202020204" pitchFamily="34" charset="0"/>
                        </a:rPr>
                        <a:t>REHABILITATION &amp; NURSING CENTER AT EVERETT</a:t>
                      </a:r>
                      <a:endParaRPr lang="da-DK"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Personal Healthcare LLC</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80%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86%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106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183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242578612"/>
                  </a:ext>
                </a:extLst>
              </a:tr>
              <a:tr h="311295">
                <a:tc>
                  <a:txBody>
                    <a:bodyPr/>
                    <a:lstStyle/>
                    <a:p>
                      <a:pPr algn="l" fontAlgn="ctr"/>
                      <a:r>
                        <a:rPr lang="en-US" sz="1000" u="none" strike="noStrike" dirty="0">
                          <a:effectLst/>
                          <a:latin typeface="Arial" panose="020B0604020202020204" pitchFamily="34" charset="0"/>
                          <a:cs typeface="Arial" panose="020B0604020202020204" pitchFamily="34" charset="0"/>
                        </a:rPr>
                        <a:t>ROYAL AT WAYLAND REHABILITATION &amp; NURSING CENTER</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Royal Health Group</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84%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112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40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503020020"/>
                  </a:ext>
                </a:extLst>
              </a:tr>
              <a:tr h="286078">
                <a:tc>
                  <a:txBody>
                    <a:bodyPr/>
                    <a:lstStyle/>
                    <a:p>
                      <a:pPr algn="l" fontAlgn="ctr"/>
                      <a:r>
                        <a:rPr lang="en-US" sz="1000" u="none" strike="noStrike" dirty="0">
                          <a:effectLst/>
                          <a:latin typeface="Arial" panose="020B0604020202020204" pitchFamily="34" charset="0"/>
                          <a:cs typeface="Arial" panose="020B0604020202020204" pitchFamily="34" charset="0"/>
                        </a:rPr>
                        <a:t>ROYAL MEADOW VIEW CENTER</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Royal Health Group</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80%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84%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111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113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589309238"/>
                  </a:ext>
                </a:extLst>
              </a:tr>
              <a:tr h="286078">
                <a:tc>
                  <a:txBody>
                    <a:bodyPr/>
                    <a:lstStyle/>
                    <a:p>
                      <a:pPr algn="l" fontAlgn="ctr"/>
                      <a:r>
                        <a:rPr lang="en-US" sz="1000" u="none" strike="noStrike" dirty="0">
                          <a:effectLst/>
                          <a:latin typeface="Arial" panose="020B0604020202020204" pitchFamily="34" charset="0"/>
                          <a:cs typeface="Arial" panose="020B0604020202020204" pitchFamily="34" charset="0"/>
                        </a:rPr>
                        <a:t>SOUTH DENNIS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Next Step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109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128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3060605230"/>
                  </a:ext>
                </a:extLst>
              </a:tr>
              <a:tr h="286078">
                <a:tc>
                  <a:txBody>
                    <a:bodyPr/>
                    <a:lstStyle/>
                    <a:p>
                      <a:pPr algn="l" fontAlgn="ctr"/>
                      <a:r>
                        <a:rPr lang="en-US" sz="1000" u="none" strike="noStrike" dirty="0">
                          <a:effectLst/>
                          <a:latin typeface="Arial" panose="020B0604020202020204" pitchFamily="34" charset="0"/>
                          <a:cs typeface="Arial" panose="020B0604020202020204" pitchFamily="34" charset="0"/>
                        </a:rPr>
                        <a:t>WAREHAM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a:effectLst/>
                          <a:latin typeface="Arial" panose="020B0604020202020204" pitchFamily="34" charset="0"/>
                          <a:cs typeface="Arial" panose="020B0604020202020204" pitchFamily="34" charset="0"/>
                        </a:rPr>
                        <a:t>Next Step Healthcare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59%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81%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85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175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3519007789"/>
                  </a:ext>
                </a:extLst>
              </a:tr>
              <a:tr h="286078">
                <a:tc>
                  <a:txBody>
                    <a:bodyPr/>
                    <a:lstStyle/>
                    <a:p>
                      <a:pPr algn="l" fontAlgn="ctr"/>
                      <a:r>
                        <a:rPr lang="en-US" sz="1000" u="none" strike="noStrike" dirty="0">
                          <a:effectLst/>
                          <a:latin typeface="Arial" panose="020B0604020202020204" pitchFamily="34" charset="0"/>
                          <a:cs typeface="Arial" panose="020B0604020202020204" pitchFamily="34" charset="0"/>
                        </a:rPr>
                        <a:t>WEST NEWTON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Next Step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80%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83%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103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123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3529610650"/>
                  </a:ext>
                </a:extLst>
              </a:tr>
              <a:tr h="311295">
                <a:tc>
                  <a:txBody>
                    <a:bodyPr/>
                    <a:lstStyle/>
                    <a:p>
                      <a:pPr algn="l" fontAlgn="ctr"/>
                      <a:r>
                        <a:rPr lang="en-US" sz="1000" u="none" strike="noStrike" dirty="0">
                          <a:effectLst/>
                          <a:latin typeface="Arial" panose="020B0604020202020204" pitchFamily="34" charset="0"/>
                          <a:cs typeface="Arial" panose="020B0604020202020204" pitchFamily="34" charset="0"/>
                        </a:rPr>
                        <a:t>WEST SIDE HOUSE LTC FACILITY</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a:effectLst/>
                          <a:latin typeface="Arial" panose="020B0604020202020204" pitchFamily="34" charset="0"/>
                          <a:cs typeface="Arial" panose="020B0604020202020204" pitchFamily="34" charset="0"/>
                        </a:rPr>
                        <a:t>Essex Group Management Corp.</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67%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94%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chemeClr val="dk1"/>
                          </a:solidFill>
                          <a:effectLst/>
                          <a:latin typeface="Arial" panose="020B0604020202020204" pitchFamily="34" charset="0"/>
                          <a:cs typeface="Arial" panose="020B0604020202020204" pitchFamily="34" charset="0"/>
                        </a:rPr>
                        <a:t>103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91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04164683"/>
                  </a:ext>
                </a:extLst>
              </a:tr>
              <a:tr h="311295">
                <a:tc>
                  <a:txBody>
                    <a:bodyPr/>
                    <a:lstStyle/>
                    <a:p>
                      <a:pPr algn="l" fontAlgn="ctr"/>
                      <a:r>
                        <a:rPr lang="en-US" sz="1000" u="none" strike="noStrike" dirty="0">
                          <a:effectLst/>
                          <a:latin typeface="Arial" panose="020B0604020202020204" pitchFamily="34" charset="0"/>
                          <a:cs typeface="Arial" panose="020B0604020202020204" pitchFamily="34" charset="0"/>
                        </a:rPr>
                        <a:t>WINDSOR NURSING &amp; RETIREMENT HOME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a:effectLst/>
                          <a:latin typeface="Arial" panose="020B0604020202020204" pitchFamily="34" charset="0"/>
                          <a:cs typeface="Arial" panose="020B0604020202020204" pitchFamily="34" charset="0"/>
                        </a:rPr>
                        <a:t>Berkshire Healthcare Systems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72%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108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120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3157007036"/>
                  </a:ext>
                </a:extLst>
              </a:tr>
              <a:tr h="286078">
                <a:tc>
                  <a:txBody>
                    <a:bodyPr/>
                    <a:lstStyle/>
                    <a:p>
                      <a:pPr algn="l" fontAlgn="ctr"/>
                      <a:r>
                        <a:rPr lang="en-US" sz="1050" u="none" strike="noStrike" dirty="0" smtClean="0">
                          <a:solidFill>
                            <a:schemeClr val="tx1"/>
                          </a:solidFill>
                          <a:effectLst/>
                          <a:latin typeface="Arial" panose="020B0604020202020204" pitchFamily="34" charset="0"/>
                          <a:cs typeface="Arial" panose="020B0604020202020204" pitchFamily="34" charset="0"/>
                        </a:rPr>
                        <a:t>BEAR MOUNTAIN </a:t>
                      </a:r>
                      <a:r>
                        <a:rPr lang="en-US" sz="1000" u="none" strike="noStrike" dirty="0" smtClean="0">
                          <a:solidFill>
                            <a:schemeClr val="tx1"/>
                          </a:solidFill>
                          <a:effectLst/>
                          <a:latin typeface="Arial" panose="020B0604020202020204" pitchFamily="34" charset="0"/>
                          <a:cs typeface="Arial" panose="020B0604020202020204" pitchFamily="34" charset="0"/>
                        </a:rPr>
                        <a:t>AT </a:t>
                      </a:r>
                      <a:r>
                        <a:rPr lang="en-US" sz="1000" u="none" strike="noStrike" dirty="0">
                          <a:solidFill>
                            <a:schemeClr val="tx1"/>
                          </a:solidFill>
                          <a:effectLst/>
                          <a:latin typeface="Arial" panose="020B0604020202020204" pitchFamily="34" charset="0"/>
                          <a:cs typeface="Arial" panose="020B0604020202020204" pitchFamily="34" charset="0"/>
                        </a:rPr>
                        <a:t>ANDOVER</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smtClean="0">
                          <a:effectLst/>
                          <a:latin typeface="Arial" panose="020B0604020202020204" pitchFamily="34" charset="0"/>
                          <a:cs typeface="Arial" panose="020B0604020202020204" pitchFamily="34" charset="0"/>
                        </a:rPr>
                        <a:t>Bear Mountain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61%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80%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solidFill>
                            <a:schemeClr val="tx1"/>
                          </a:solidFill>
                          <a:effectLst/>
                          <a:latin typeface="Arial" panose="020B0604020202020204" pitchFamily="34" charset="0"/>
                          <a:cs typeface="Arial" panose="020B0604020202020204" pitchFamily="34" charset="0"/>
                        </a:rPr>
                        <a:t>121</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135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750577422"/>
                  </a:ext>
                </a:extLst>
              </a:tr>
              <a:tr h="286078">
                <a:tc>
                  <a:txBody>
                    <a:bodyPr/>
                    <a:lstStyle/>
                    <a:p>
                      <a:pPr algn="l" fontAlgn="ctr"/>
                      <a:r>
                        <a:rPr lang="en-US" sz="1000" u="none" strike="noStrike" dirty="0">
                          <a:solidFill>
                            <a:schemeClr val="tx1"/>
                          </a:solidFill>
                          <a:effectLst/>
                          <a:latin typeface="Arial" panose="020B0604020202020204" pitchFamily="34" charset="0"/>
                          <a:cs typeface="Arial" panose="020B0604020202020204" pitchFamily="34" charset="0"/>
                        </a:rPr>
                        <a:t>WINGATE AT HAVERHILL</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Wingate Healthcare, Inc.</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66%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solidFill>
                            <a:schemeClr val="tx1"/>
                          </a:solidFill>
                          <a:effectLst/>
                          <a:latin typeface="Arial" panose="020B0604020202020204" pitchFamily="34" charset="0"/>
                          <a:cs typeface="Arial" panose="020B0604020202020204" pitchFamily="34" charset="0"/>
                        </a:rPr>
                        <a:t>120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146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3119761439"/>
                  </a:ext>
                </a:extLst>
              </a:tr>
              <a:tr h="286078">
                <a:tc>
                  <a:txBody>
                    <a:bodyPr/>
                    <a:lstStyle/>
                    <a:p>
                      <a:pPr algn="l" fontAlgn="ctr"/>
                      <a:r>
                        <a:rPr lang="en-US" sz="1000" u="none" strike="noStrike" dirty="0" smtClean="0">
                          <a:solidFill>
                            <a:schemeClr val="tx1"/>
                          </a:solidFill>
                          <a:effectLst/>
                          <a:latin typeface="Arial" panose="020B0604020202020204" pitchFamily="34" charset="0"/>
                          <a:cs typeface="Arial" panose="020B0604020202020204" pitchFamily="34" charset="0"/>
                        </a:rPr>
                        <a:t>BEAR</a:t>
                      </a:r>
                      <a:r>
                        <a:rPr lang="en-US" sz="1000" u="none" strike="noStrike" baseline="0" dirty="0" smtClean="0">
                          <a:solidFill>
                            <a:schemeClr val="tx1"/>
                          </a:solidFill>
                          <a:effectLst/>
                          <a:latin typeface="Arial" panose="020B0604020202020204" pitchFamily="34" charset="0"/>
                          <a:cs typeface="Arial" panose="020B0604020202020204" pitchFamily="34" charset="0"/>
                        </a:rPr>
                        <a:t> MOUNTAIN  AT </a:t>
                      </a:r>
                      <a:r>
                        <a:rPr lang="en-US" sz="1000" u="none" strike="noStrike" dirty="0" smtClean="0">
                          <a:solidFill>
                            <a:schemeClr val="tx1"/>
                          </a:solidFill>
                          <a:effectLst/>
                          <a:latin typeface="Arial" panose="020B0604020202020204" pitchFamily="34" charset="0"/>
                          <a:cs typeface="Arial" panose="020B0604020202020204" pitchFamily="34" charset="0"/>
                        </a:rPr>
                        <a:t>SUDBURY</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b="0" i="0" u="none" strike="noStrike" dirty="0" smtClean="0">
                          <a:solidFill>
                            <a:schemeClr val="dk1"/>
                          </a:solidFill>
                          <a:effectLst/>
                          <a:latin typeface="Arial" panose="020B0604020202020204" pitchFamily="34" charset="0"/>
                          <a:cs typeface="Arial" panose="020B0604020202020204" pitchFamily="34" charset="0"/>
                        </a:rPr>
                        <a:t>Bear</a:t>
                      </a:r>
                      <a:r>
                        <a:rPr lang="en-US" sz="1000" b="0" i="0" u="none" strike="noStrike" baseline="0" dirty="0" smtClean="0">
                          <a:solidFill>
                            <a:schemeClr val="dk1"/>
                          </a:solidFill>
                          <a:effectLst/>
                          <a:latin typeface="Arial" panose="020B0604020202020204" pitchFamily="34" charset="0"/>
                          <a:cs typeface="Arial" panose="020B0604020202020204" pitchFamily="34" charset="0"/>
                        </a:rPr>
                        <a:t> Mountain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112</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142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2809729752"/>
                  </a:ext>
                </a:extLst>
              </a:tr>
              <a:tr h="286078">
                <a:tc>
                  <a:txBody>
                    <a:bodyPr/>
                    <a:lstStyle/>
                    <a:p>
                      <a:pPr algn="l" fontAlgn="ctr"/>
                      <a:r>
                        <a:rPr lang="en-US" sz="1000" u="none" strike="noStrike" dirty="0" smtClean="0">
                          <a:solidFill>
                            <a:schemeClr val="tx1"/>
                          </a:solidFill>
                          <a:effectLst/>
                          <a:latin typeface="Arial" panose="020B0604020202020204" pitchFamily="34" charset="0"/>
                          <a:cs typeface="Arial" panose="020B0604020202020204" pitchFamily="34" charset="0"/>
                        </a:rPr>
                        <a:t>BEAR MOUNTAIN  WEST </a:t>
                      </a:r>
                      <a:r>
                        <a:rPr lang="en-US" sz="1000" u="none" strike="noStrike" dirty="0">
                          <a:solidFill>
                            <a:schemeClr val="tx1"/>
                          </a:solidFill>
                          <a:effectLst/>
                          <a:latin typeface="Arial" panose="020B0604020202020204" pitchFamily="34" charset="0"/>
                          <a:cs typeface="Arial" panose="020B0604020202020204" pitchFamily="34" charset="0"/>
                        </a:rPr>
                        <a:t>SPRINGFIELD</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smtClean="0">
                          <a:effectLst/>
                          <a:latin typeface="Arial" panose="020B0604020202020204" pitchFamily="34" charset="0"/>
                          <a:cs typeface="Arial" panose="020B0604020202020204" pitchFamily="34" charset="0"/>
                        </a:rPr>
                        <a:t>Bear</a:t>
                      </a:r>
                      <a:r>
                        <a:rPr lang="en-US" sz="1000" u="none" strike="noStrike" baseline="0" dirty="0" smtClean="0">
                          <a:effectLst/>
                          <a:latin typeface="Arial" panose="020B0604020202020204" pitchFamily="34" charset="0"/>
                          <a:cs typeface="Arial" panose="020B0604020202020204" pitchFamily="34" charset="0"/>
                        </a:rPr>
                        <a:t> Mountain Healthcare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solidFill>
                            <a:schemeClr val="tx1"/>
                          </a:solidFill>
                          <a:effectLst/>
                          <a:latin typeface="Arial" panose="020B0604020202020204" pitchFamily="34" charset="0"/>
                          <a:cs typeface="Arial" panose="020B0604020202020204" pitchFamily="34" charset="0"/>
                        </a:rPr>
                        <a:t>112</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165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171925812"/>
                  </a:ext>
                </a:extLst>
              </a:tr>
              <a:tr h="286078">
                <a:tc>
                  <a:txBody>
                    <a:bodyPr/>
                    <a:lstStyle/>
                    <a:p>
                      <a:pPr algn="l" fontAlgn="ctr"/>
                      <a:r>
                        <a:rPr lang="en-US" sz="1000" u="none" strike="noStrike" dirty="0">
                          <a:solidFill>
                            <a:schemeClr val="tx1"/>
                          </a:solidFill>
                          <a:effectLst/>
                          <a:latin typeface="Arial" panose="020B0604020202020204" pitchFamily="34" charset="0"/>
                          <a:cs typeface="Arial" panose="020B0604020202020204" pitchFamily="34" charset="0"/>
                        </a:rPr>
                        <a:t>WINGATE AT WESTON</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a:effectLst/>
                          <a:latin typeface="Arial" panose="020B0604020202020204" pitchFamily="34" charset="0"/>
                          <a:cs typeface="Arial" panose="020B0604020202020204" pitchFamily="34" charset="0"/>
                        </a:rPr>
                        <a:t>Wingate Healthcare, Inc.</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63%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67%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solidFill>
                            <a:schemeClr val="tx1"/>
                          </a:solidFill>
                          <a:effectLst/>
                          <a:latin typeface="Arial" panose="020B0604020202020204" pitchFamily="34" charset="0"/>
                          <a:cs typeface="Arial" panose="020B0604020202020204" pitchFamily="34" charset="0"/>
                        </a:rPr>
                        <a:t>107</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160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3596457302"/>
                  </a:ext>
                </a:extLst>
              </a:tr>
              <a:tr h="286078">
                <a:tc>
                  <a:txBody>
                    <a:bodyPr/>
                    <a:lstStyle/>
                    <a:p>
                      <a:pPr algn="l" fontAlgn="ctr"/>
                      <a:r>
                        <a:rPr lang="en-US" sz="1000" u="none" strike="noStrike" dirty="0" smtClean="0">
                          <a:solidFill>
                            <a:schemeClr val="tx1"/>
                          </a:solidFill>
                          <a:effectLst/>
                          <a:latin typeface="Arial" panose="020B0604020202020204" pitchFamily="34" charset="0"/>
                          <a:cs typeface="Arial" panose="020B0604020202020204" pitchFamily="34" charset="0"/>
                        </a:rPr>
                        <a:t>WILMINGTON</a:t>
                      </a:r>
                      <a:r>
                        <a:rPr lang="en-US" sz="1000" u="none" strike="noStrike" baseline="0" dirty="0" smtClean="0">
                          <a:solidFill>
                            <a:schemeClr val="tx1"/>
                          </a:solidFill>
                          <a:effectLst/>
                          <a:latin typeface="Arial" panose="020B0604020202020204" pitchFamily="34" charset="0"/>
                          <a:cs typeface="Arial" panose="020B0604020202020204" pitchFamily="34" charset="0"/>
                        </a:rPr>
                        <a:t> REHAB </a:t>
                      </a:r>
                      <a:r>
                        <a:rPr lang="en-US" sz="1000" u="none" strike="noStrike" dirty="0" smtClean="0">
                          <a:solidFill>
                            <a:schemeClr val="tx1"/>
                          </a:solidFill>
                          <a:effectLst/>
                          <a:latin typeface="Arial" panose="020B0604020202020204" pitchFamily="34" charset="0"/>
                          <a:cs typeface="Arial" panose="020B0604020202020204" pitchFamily="34" charset="0"/>
                        </a:rPr>
                        <a:t>CENTER</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smtClean="0">
                          <a:effectLst/>
                          <a:latin typeface="Arial" panose="020B0604020202020204" pitchFamily="34" charset="0"/>
                          <a:cs typeface="Arial" panose="020B0604020202020204" pitchFamily="34" charset="0"/>
                        </a:rPr>
                        <a:t>The Pointe Group</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70%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80%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solidFill>
                            <a:schemeClr val="tx1"/>
                          </a:solidFill>
                          <a:effectLst/>
                          <a:latin typeface="Arial" panose="020B0604020202020204" pitchFamily="34" charset="0"/>
                          <a:cs typeface="Arial" panose="020B0604020202020204" pitchFamily="34" charset="0"/>
                        </a:rPr>
                        <a:t>112</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142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898384666"/>
                  </a:ext>
                </a:extLst>
              </a:tr>
              <a:tr h="311295">
                <a:tc>
                  <a:txBody>
                    <a:bodyPr/>
                    <a:lstStyle/>
                    <a:p>
                      <a:pPr algn="l" fontAlgn="ctr"/>
                      <a:r>
                        <a:rPr lang="en-US" sz="1000" u="none" strike="noStrike" dirty="0">
                          <a:effectLst/>
                          <a:latin typeface="Arial" panose="020B0604020202020204" pitchFamily="34" charset="0"/>
                          <a:cs typeface="Arial" panose="020B0604020202020204" pitchFamily="34" charset="0"/>
                        </a:rPr>
                        <a:t>WORCESTER REHABILITATION &amp; HEALTH CARE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u="none" strike="noStrike" dirty="0">
                          <a:effectLst/>
                          <a:latin typeface="Arial" panose="020B0604020202020204" pitchFamily="34" charset="0"/>
                          <a:cs typeface="Arial" panose="020B0604020202020204" pitchFamily="34" charset="0"/>
                        </a:rPr>
                        <a:t>Athena Health Care Systems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79%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87%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smtClean="0">
                          <a:solidFill>
                            <a:schemeClr val="tx1"/>
                          </a:solidFill>
                          <a:effectLst/>
                          <a:latin typeface="Arial" panose="020B0604020202020204" pitchFamily="34" charset="0"/>
                          <a:cs typeface="Arial" panose="020B0604020202020204" pitchFamily="34" charset="0"/>
                        </a:rPr>
                        <a:t>95</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160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069770230"/>
                  </a:ext>
                </a:extLst>
              </a:tr>
              <a:tr h="286078">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WORCESTER</a:t>
                      </a:r>
                      <a:r>
                        <a:rPr lang="en-US" sz="1000" b="0" i="0" u="none" strike="noStrike" baseline="0" dirty="0" smtClean="0">
                          <a:solidFill>
                            <a:srgbClr val="000000"/>
                          </a:solidFill>
                          <a:effectLst/>
                          <a:latin typeface="Arial" panose="020B0604020202020204" pitchFamily="34" charset="0"/>
                          <a:cs typeface="Arial" panose="020B0604020202020204" pitchFamily="34" charset="0"/>
                        </a:rPr>
                        <a:t> HEALTH CENTER</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Synergy Health Centers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88%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92%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chemeClr val="tx1"/>
                          </a:solidFill>
                          <a:effectLst/>
                          <a:latin typeface="Arial" panose="020B0604020202020204" pitchFamily="34" charset="0"/>
                          <a:cs typeface="Arial" panose="020B0604020202020204" pitchFamily="34" charset="0"/>
                        </a:rPr>
                        <a:t>117</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N/A</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160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11295">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OXFORD</a:t>
                      </a:r>
                      <a:r>
                        <a:rPr lang="en-US" sz="1000" b="0" i="0" u="none" strike="noStrike" baseline="0" dirty="0" smtClean="0">
                          <a:solidFill>
                            <a:srgbClr val="000000"/>
                          </a:solidFill>
                          <a:effectLst/>
                          <a:latin typeface="Arial" panose="020B0604020202020204" pitchFamily="34" charset="0"/>
                          <a:cs typeface="Arial" panose="020B0604020202020204" pitchFamily="34" charset="0"/>
                        </a:rPr>
                        <a:t> REHABILITATION &amp; HEALTHCARE CENTER</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Athena Health Care Systems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84%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71%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chemeClr val="tx1"/>
                          </a:solidFill>
                          <a:effectLst/>
                          <a:latin typeface="Arial" panose="020B0604020202020204" pitchFamily="34" charset="0"/>
                          <a:cs typeface="Arial" panose="020B0604020202020204" pitchFamily="34" charset="0"/>
                        </a:rPr>
                        <a:t>82</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120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11295">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SWEET</a:t>
                      </a:r>
                      <a:r>
                        <a:rPr lang="en-US" sz="1000" b="0" i="0" u="none" strike="noStrike" baseline="0" dirty="0" smtClean="0">
                          <a:solidFill>
                            <a:srgbClr val="000000"/>
                          </a:solidFill>
                          <a:effectLst/>
                          <a:latin typeface="Arial" panose="020B0604020202020204" pitchFamily="34" charset="0"/>
                          <a:cs typeface="Arial" panose="020B0604020202020204" pitchFamily="34" charset="0"/>
                        </a:rPr>
                        <a:t> BROOK OF WILLIAMSTOWN REHABILITATION &amp; N CTR</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SB Operating Company</a:t>
                      </a:r>
                      <a:r>
                        <a:rPr lang="en-US" sz="1000" b="0" i="0" u="none" strike="noStrike" baseline="0" dirty="0" smtClean="0">
                          <a:solidFill>
                            <a:srgbClr val="000000"/>
                          </a:solidFill>
                          <a:effectLst/>
                          <a:latin typeface="Arial" panose="020B0604020202020204" pitchFamily="34" charset="0"/>
                          <a:cs typeface="Arial" panose="020B0604020202020204" pitchFamily="34" charset="0"/>
                        </a:rPr>
                        <a:t> LLC</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65%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88%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chemeClr val="tx1"/>
                          </a:solidFill>
                          <a:effectLst/>
                          <a:latin typeface="Arial" panose="020B0604020202020204" pitchFamily="34" charset="0"/>
                          <a:cs typeface="Arial" panose="020B0604020202020204" pitchFamily="34" charset="0"/>
                        </a:rPr>
                        <a:t>69</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N/A</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146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49788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 xmlns:a16="http://schemas.microsoft.com/office/drawing/2014/main" id="{8D959AD6-27D1-49B7-8D9F-594D6428CC36}"/>
              </a:ext>
            </a:extLst>
          </p:cNvPr>
          <p:cNvGraphicFramePr>
            <a:graphicFrameLocks noChangeAspect="1"/>
          </p:cNvGraphicFramePr>
          <p:nvPr>
            <p:custDataLst>
              <p:tags r:id="rId2"/>
            </p:custDataLst>
            <p:extLst>
              <p:ext uri="{D42A27DB-BD31-4B8C-83A1-F6EECF244321}">
                <p14:modId xmlns:p14="http://schemas.microsoft.com/office/powerpoint/2010/main" val="3525631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6"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 xmlns:a16="http://schemas.microsoft.com/office/drawing/2014/main" id="{7B72071E-4D67-413E-95DF-6AD956021FF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00" b="1"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4" name="Picture 3">
            <a:extLst>
              <a:ext uri="{FF2B5EF4-FFF2-40B4-BE49-F238E27FC236}">
                <a16:creationId xmlns="" xmlns:a16="http://schemas.microsoft.com/office/drawing/2014/main" id="{6B84BCA0-0EF6-4A8D-874F-120607EB4E23}"/>
              </a:ext>
            </a:extLst>
          </p:cNvPr>
          <p:cNvPicPr>
            <a:picLocks noChangeAspect="1"/>
          </p:cNvPicPr>
          <p:nvPr/>
        </p:nvPicPr>
        <p:blipFill>
          <a:blip r:embed="rId7"/>
          <a:stretch>
            <a:fillRect/>
          </a:stretch>
        </p:blipFill>
        <p:spPr>
          <a:xfrm>
            <a:off x="415637" y="1056545"/>
            <a:ext cx="8312727" cy="5007760"/>
          </a:xfrm>
          <a:prstGeom prst="rect">
            <a:avLst/>
          </a:prstGeom>
          <a:ln>
            <a:solidFill>
              <a:schemeClr val="tx1"/>
            </a:solidFill>
          </a:ln>
        </p:spPr>
      </p:pic>
      <p:grpSp>
        <p:nvGrpSpPr>
          <p:cNvPr id="5" name="Group 4">
            <a:extLst>
              <a:ext uri="{FF2B5EF4-FFF2-40B4-BE49-F238E27FC236}">
                <a16:creationId xmlns="" xmlns:a16="http://schemas.microsoft.com/office/drawing/2014/main" id="{8358308D-7BE7-47D4-8038-59107268CF22}"/>
              </a:ext>
            </a:extLst>
          </p:cNvPr>
          <p:cNvGrpSpPr/>
          <p:nvPr/>
        </p:nvGrpSpPr>
        <p:grpSpPr>
          <a:xfrm>
            <a:off x="407247" y="4784264"/>
            <a:ext cx="3241964" cy="1280041"/>
            <a:chOff x="1371600" y="4202423"/>
            <a:chExt cx="3241964" cy="1280041"/>
          </a:xfrm>
        </p:grpSpPr>
        <p:sp>
          <p:nvSpPr>
            <p:cNvPr id="6" name="Rectangle 5">
              <a:extLst>
                <a:ext uri="{FF2B5EF4-FFF2-40B4-BE49-F238E27FC236}">
                  <a16:creationId xmlns="" xmlns:a16="http://schemas.microsoft.com/office/drawing/2014/main" id="{6739CAD4-A293-4EE8-BF53-0ED56C5C03B7}"/>
                </a:ext>
              </a:extLst>
            </p:cNvPr>
            <p:cNvSpPr/>
            <p:nvPr/>
          </p:nvSpPr>
          <p:spPr>
            <a:xfrm>
              <a:off x="1371600" y="4202423"/>
              <a:ext cx="3241964" cy="12800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Oval 6">
              <a:extLst>
                <a:ext uri="{FF2B5EF4-FFF2-40B4-BE49-F238E27FC236}">
                  <a16:creationId xmlns="" xmlns:a16="http://schemas.microsoft.com/office/drawing/2014/main" id="{AE08C53A-A41C-43E8-A1EE-B1C92BDE002E}"/>
                </a:ext>
              </a:extLst>
            </p:cNvPr>
            <p:cNvSpPr/>
            <p:nvPr/>
          </p:nvSpPr>
          <p:spPr>
            <a:xfrm>
              <a:off x="1600200" y="4724400"/>
              <a:ext cx="228600" cy="228600"/>
            </a:xfrm>
            <a:prstGeom prst="ellipse">
              <a:avLst/>
            </a:prstGeom>
            <a:solidFill>
              <a:srgbClr val="4E7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Oval 7">
              <a:extLst>
                <a:ext uri="{FF2B5EF4-FFF2-40B4-BE49-F238E27FC236}">
                  <a16:creationId xmlns="" xmlns:a16="http://schemas.microsoft.com/office/drawing/2014/main" id="{30FBEC4D-0ABC-4AB4-B392-16214162529F}"/>
                </a:ext>
              </a:extLst>
            </p:cNvPr>
            <p:cNvSpPr/>
            <p:nvPr/>
          </p:nvSpPr>
          <p:spPr>
            <a:xfrm>
              <a:off x="1600200" y="5067300"/>
              <a:ext cx="228600" cy="228600"/>
            </a:xfrm>
            <a:prstGeom prst="ellipse">
              <a:avLst/>
            </a:prstGeom>
            <a:solidFill>
              <a:srgbClr val="B07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 xmlns:a16="http://schemas.microsoft.com/office/drawing/2014/main" id="{64E22BA2-7450-48D2-A7A2-9EC9EA8C787B}"/>
                </a:ext>
              </a:extLst>
            </p:cNvPr>
            <p:cNvSpPr/>
            <p:nvPr/>
          </p:nvSpPr>
          <p:spPr>
            <a:xfrm>
              <a:off x="1943100" y="4724400"/>
              <a:ext cx="2594264"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3 CMS Stars</a:t>
              </a:r>
            </a:p>
          </p:txBody>
        </p:sp>
        <p:sp>
          <p:nvSpPr>
            <p:cNvPr id="10" name="Rectangle 9">
              <a:extLst>
                <a:ext uri="{FF2B5EF4-FFF2-40B4-BE49-F238E27FC236}">
                  <a16:creationId xmlns="" xmlns:a16="http://schemas.microsoft.com/office/drawing/2014/main" id="{33023D9A-59F8-49D4-89C5-B842A62F5EC3}"/>
                </a:ext>
              </a:extLst>
            </p:cNvPr>
            <p:cNvSpPr/>
            <p:nvPr/>
          </p:nvSpPr>
          <p:spPr>
            <a:xfrm>
              <a:off x="1943100" y="5061588"/>
              <a:ext cx="2213264"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4 or 5 CMS Stars</a:t>
              </a:r>
            </a:p>
          </p:txBody>
        </p:sp>
        <p:sp>
          <p:nvSpPr>
            <p:cNvPr id="11" name="Oval 10">
              <a:extLst>
                <a:ext uri="{FF2B5EF4-FFF2-40B4-BE49-F238E27FC236}">
                  <a16:creationId xmlns="" xmlns:a16="http://schemas.microsoft.com/office/drawing/2014/main" id="{16B8C678-83A2-4F55-A237-1D86A7046C25}"/>
                </a:ext>
              </a:extLst>
            </p:cNvPr>
            <p:cNvSpPr/>
            <p:nvPr/>
          </p:nvSpPr>
          <p:spPr>
            <a:xfrm>
              <a:off x="1600200" y="4383772"/>
              <a:ext cx="228600" cy="228600"/>
            </a:xfrm>
            <a:prstGeom prst="ellipse">
              <a:avLst/>
            </a:prstGeom>
            <a:solidFill>
              <a:srgbClr val="EDC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DC99B35D-AA90-49A8-A2B6-C40545950B69}"/>
                </a:ext>
              </a:extLst>
            </p:cNvPr>
            <p:cNvSpPr/>
            <p:nvPr/>
          </p:nvSpPr>
          <p:spPr>
            <a:xfrm>
              <a:off x="1943100" y="4383772"/>
              <a:ext cx="2213264"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1 or 2 CMS Stars or SFF</a:t>
              </a:r>
            </a:p>
          </p:txBody>
        </p:sp>
      </p:grpSp>
      <p:sp>
        <p:nvSpPr>
          <p:cNvPr id="2" name="Title 1">
            <a:extLst>
              <a:ext uri="{FF2B5EF4-FFF2-40B4-BE49-F238E27FC236}">
                <a16:creationId xmlns="" xmlns:a16="http://schemas.microsoft.com/office/drawing/2014/main" id="{4A89EA7E-A0EC-482C-B0EC-E32FCBC26909}"/>
              </a:ext>
            </a:extLst>
          </p:cNvPr>
          <p:cNvSpPr>
            <a:spLocks noGrp="1"/>
          </p:cNvSpPr>
          <p:nvPr>
            <p:ph type="title"/>
          </p:nvPr>
        </p:nvSpPr>
        <p:spPr>
          <a:xfrm>
            <a:off x="173736" y="230050"/>
            <a:ext cx="8763000" cy="307777"/>
          </a:xfrm>
        </p:spPr>
        <p:txBody>
          <a:bodyPr/>
          <a:lstStyle/>
          <a:p>
            <a:r>
              <a:rPr lang="en-US" dirty="0"/>
              <a:t>Map of Nursing Facilities by </a:t>
            </a:r>
            <a:r>
              <a:rPr lang="en-US" sz="2000" dirty="0"/>
              <a:t>CMS Star Rating Overall Score</a:t>
            </a:r>
            <a:endParaRPr lang="en-US" dirty="0"/>
          </a:p>
        </p:txBody>
      </p:sp>
      <p:sp>
        <p:nvSpPr>
          <p:cNvPr id="13" name="TextBox 12">
            <a:extLst>
              <a:ext uri="{FF2B5EF4-FFF2-40B4-BE49-F238E27FC236}">
                <a16:creationId xmlns="" xmlns:a16="http://schemas.microsoft.com/office/drawing/2014/main" id="{3542AD23-6D6D-4316-AC59-3D5E22A8C7A4}"/>
              </a:ext>
            </a:extLst>
          </p:cNvPr>
          <p:cNvSpPr txBox="1"/>
          <p:nvPr/>
        </p:nvSpPr>
        <p:spPr>
          <a:xfrm>
            <a:off x="190" y="6400800"/>
            <a:ext cx="7238810" cy="404411"/>
          </a:xfrm>
          <a:prstGeom prst="rect">
            <a:avLst/>
          </a:prstGeom>
          <a:noFill/>
        </p:spPr>
        <p:txBody>
          <a:bodyPr wrap="square" lIns="89603" tIns="44802" rIns="89603" bIns="44802" rtlCol="0">
            <a:spAutoFit/>
          </a:bodyPr>
          <a:lstStyle/>
          <a:p>
            <a:r>
              <a:rPr lang="en-US" altLang="en-US" sz="1020" dirty="0">
                <a:solidFill>
                  <a:schemeClr val="tx1">
                    <a:lumMod val="50000"/>
                    <a:lumOff val="50000"/>
                  </a:schemeClr>
                </a:solidFill>
                <a:latin typeface="Arial" panose="020B0604020202020204" pitchFamily="34" charset="0"/>
                <a:cs typeface="Arial" panose="020B0604020202020204" pitchFamily="34" charset="0"/>
              </a:rPr>
              <a:t>Note: Special Focus Facility (SFF) have a history of serious quality issues and therefore do not receive a CMS Star rating</a:t>
            </a:r>
          </a:p>
          <a:p>
            <a:r>
              <a:rPr lang="en-US" altLang="en-US" sz="1020" dirty="0">
                <a:solidFill>
                  <a:schemeClr val="tx1">
                    <a:lumMod val="50000"/>
                    <a:lumOff val="50000"/>
                  </a:schemeClr>
                </a:solidFill>
                <a:latin typeface="Arial" panose="020B0604020202020204" pitchFamily="34" charset="0"/>
                <a:cs typeface="Arial" panose="020B0604020202020204" pitchFamily="34" charset="0"/>
              </a:rPr>
              <a:t>Source: Medicare Star Quality Score October 2019 (380 facilities)</a:t>
            </a:r>
          </a:p>
        </p:txBody>
      </p:sp>
    </p:spTree>
    <p:extLst>
      <p:ext uri="{BB962C8B-B14F-4D97-AF65-F5344CB8AC3E}">
        <p14:creationId xmlns:p14="http://schemas.microsoft.com/office/powerpoint/2010/main" val="310004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3579A3A8-7BAC-4117-BF5E-5BDEFE3BDC9D}"/>
              </a:ext>
            </a:extLst>
          </p:cNvPr>
          <p:cNvGraphicFramePr>
            <a:graphicFrameLocks noChangeAspect="1"/>
          </p:cNvGraphicFramePr>
          <p:nvPr>
            <p:custDataLst>
              <p:tags r:id="rId2"/>
            </p:custDataLst>
            <p:extLst>
              <p:ext uri="{D42A27DB-BD31-4B8C-83A1-F6EECF244321}">
                <p14:modId xmlns:p14="http://schemas.microsoft.com/office/powerpoint/2010/main" val="739995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30"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 xmlns:a16="http://schemas.microsoft.com/office/drawing/2014/main" id="{C577DFC2-9404-4D5D-9C90-DDD94311A89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6" name="Picture 5">
            <a:extLst>
              <a:ext uri="{FF2B5EF4-FFF2-40B4-BE49-F238E27FC236}">
                <a16:creationId xmlns="" xmlns:a16="http://schemas.microsoft.com/office/drawing/2014/main" id="{4362B42F-BC7C-4E3C-BD47-1ED6E7938CA4}"/>
              </a:ext>
            </a:extLst>
          </p:cNvPr>
          <p:cNvPicPr>
            <a:picLocks noChangeAspect="1"/>
          </p:cNvPicPr>
          <p:nvPr/>
        </p:nvPicPr>
        <p:blipFill>
          <a:blip r:embed="rId7"/>
          <a:stretch>
            <a:fillRect/>
          </a:stretch>
        </p:blipFill>
        <p:spPr>
          <a:xfrm>
            <a:off x="424026" y="1114505"/>
            <a:ext cx="8312727" cy="4981495"/>
          </a:xfrm>
          <a:prstGeom prst="rect">
            <a:avLst/>
          </a:prstGeom>
          <a:ln>
            <a:solidFill>
              <a:schemeClr val="tx1"/>
            </a:solidFill>
          </a:ln>
        </p:spPr>
      </p:pic>
      <p:sp>
        <p:nvSpPr>
          <p:cNvPr id="2" name="Title 1"/>
          <p:cNvSpPr>
            <a:spLocks noGrp="1"/>
          </p:cNvSpPr>
          <p:nvPr>
            <p:ph type="title"/>
          </p:nvPr>
        </p:nvSpPr>
        <p:spPr>
          <a:xfrm>
            <a:off x="173736" y="237744"/>
            <a:ext cx="8763000" cy="292388"/>
          </a:xfrm>
        </p:spPr>
        <p:txBody>
          <a:bodyPr/>
          <a:lstStyle/>
          <a:p>
            <a:r>
              <a:rPr lang="en-US" dirty="0"/>
              <a:t>Map of low quality and low occupancy facilities</a:t>
            </a:r>
          </a:p>
        </p:txBody>
      </p:sp>
      <p:sp>
        <p:nvSpPr>
          <p:cNvPr id="21" name="TextBox 20">
            <a:extLst>
              <a:ext uri="{FF2B5EF4-FFF2-40B4-BE49-F238E27FC236}">
                <a16:creationId xmlns="" xmlns:a16="http://schemas.microsoft.com/office/drawing/2014/main" id="{302E375D-B9F2-4DFE-8236-A0AD5541FF36}"/>
              </a:ext>
            </a:extLst>
          </p:cNvPr>
          <p:cNvSpPr txBox="1"/>
          <p:nvPr/>
        </p:nvSpPr>
        <p:spPr>
          <a:xfrm>
            <a:off x="-77" y="6454068"/>
            <a:ext cx="8702426" cy="396454"/>
          </a:xfrm>
          <a:prstGeom prst="rect">
            <a:avLst/>
          </a:prstGeom>
          <a:noFill/>
        </p:spPr>
        <p:txBody>
          <a:bodyPr wrap="square" lIns="87819" tIns="43910" rIns="87819" bIns="43910" rtlCol="0">
            <a:spAutoFit/>
          </a:bodyPr>
          <a:lstStyle/>
          <a:p>
            <a:r>
              <a:rPr lang="en-US" altLang="en-US" sz="1000" dirty="0">
                <a:solidFill>
                  <a:schemeClr val="tx1">
                    <a:lumMod val="50000"/>
                    <a:lumOff val="50000"/>
                  </a:schemeClr>
                </a:solidFill>
                <a:latin typeface="Arial" panose="020B0604020202020204" pitchFamily="34" charset="0"/>
                <a:cs typeface="Arial" panose="020B0604020202020204" pitchFamily="34" charset="0"/>
              </a:rPr>
              <a:t>Note: Facilities without a reported occupancy rate or quality score are excluded from this analysis</a:t>
            </a:r>
          </a:p>
          <a:p>
            <a:r>
              <a:rPr lang="en-US" altLang="en-US" sz="1000" dirty="0">
                <a:solidFill>
                  <a:schemeClr val="tx1">
                    <a:lumMod val="50000"/>
                    <a:lumOff val="50000"/>
                  </a:schemeClr>
                </a:solidFill>
                <a:latin typeface="Arial" panose="020B0604020202020204" pitchFamily="34" charset="0"/>
                <a:cs typeface="Arial" panose="020B0604020202020204" pitchFamily="34" charset="0"/>
              </a:rPr>
              <a:t>Source: MassHealth Occupancy Survey (April 2019), Medicare Star Quality Score (October 2019)</a:t>
            </a:r>
          </a:p>
        </p:txBody>
      </p:sp>
      <p:sp>
        <p:nvSpPr>
          <p:cNvPr id="35" name="Rectangle 34">
            <a:extLst>
              <a:ext uri="{FF2B5EF4-FFF2-40B4-BE49-F238E27FC236}">
                <a16:creationId xmlns="" xmlns:a16="http://schemas.microsoft.com/office/drawing/2014/main" id="{D93A7DEA-B6D6-424A-88C7-70465158A12E}"/>
              </a:ext>
            </a:extLst>
          </p:cNvPr>
          <p:cNvSpPr/>
          <p:nvPr/>
        </p:nvSpPr>
        <p:spPr>
          <a:xfrm>
            <a:off x="415636" y="4800600"/>
            <a:ext cx="5299364" cy="1295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Oval 35">
            <a:extLst>
              <a:ext uri="{FF2B5EF4-FFF2-40B4-BE49-F238E27FC236}">
                <a16:creationId xmlns="" xmlns:a16="http://schemas.microsoft.com/office/drawing/2014/main" id="{12E13595-01E8-4AEA-B9F9-F9A5C0125452}"/>
              </a:ext>
            </a:extLst>
          </p:cNvPr>
          <p:cNvSpPr/>
          <p:nvPr/>
        </p:nvSpPr>
        <p:spPr>
          <a:xfrm>
            <a:off x="644236" y="5439911"/>
            <a:ext cx="228600" cy="228600"/>
          </a:xfrm>
          <a:prstGeom prst="ellipse">
            <a:avLst/>
          </a:prstGeom>
          <a:solidFill>
            <a:srgbClr val="E1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8" name="Rectangle 37">
            <a:extLst>
              <a:ext uri="{FF2B5EF4-FFF2-40B4-BE49-F238E27FC236}">
                <a16:creationId xmlns="" xmlns:a16="http://schemas.microsoft.com/office/drawing/2014/main" id="{75C203A2-E716-413E-A418-32859E1BECD7}"/>
              </a:ext>
            </a:extLst>
          </p:cNvPr>
          <p:cNvSpPr/>
          <p:nvPr/>
        </p:nvSpPr>
        <p:spPr>
          <a:xfrm>
            <a:off x="850083" y="5439911"/>
            <a:ext cx="4941117"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Low Quality (1 or 2 Stars or SFF) &amp; Low Occupancy (&lt;80%)</a:t>
            </a:r>
          </a:p>
        </p:txBody>
      </p:sp>
      <p:grpSp>
        <p:nvGrpSpPr>
          <p:cNvPr id="40" name="Group 39">
            <a:extLst>
              <a:ext uri="{FF2B5EF4-FFF2-40B4-BE49-F238E27FC236}">
                <a16:creationId xmlns="" xmlns:a16="http://schemas.microsoft.com/office/drawing/2014/main" id="{87B163CC-410D-414C-8912-E803FFD5F30A}"/>
              </a:ext>
            </a:extLst>
          </p:cNvPr>
          <p:cNvGrpSpPr/>
          <p:nvPr/>
        </p:nvGrpSpPr>
        <p:grpSpPr>
          <a:xfrm>
            <a:off x="583734" y="5005996"/>
            <a:ext cx="1775262" cy="298383"/>
            <a:chOff x="571454" y="4641850"/>
            <a:chExt cx="1775262" cy="298383"/>
          </a:xfrm>
        </p:grpSpPr>
        <p:sp>
          <p:nvSpPr>
            <p:cNvPr id="41" name="Rectangle 40">
              <a:extLst>
                <a:ext uri="{FF2B5EF4-FFF2-40B4-BE49-F238E27FC236}">
                  <a16:creationId xmlns="" xmlns:a16="http://schemas.microsoft.com/office/drawing/2014/main" id="{43042A1A-E38C-4DEC-AD08-4EF3446E9516}"/>
                </a:ext>
              </a:extLst>
            </p:cNvPr>
            <p:cNvSpPr/>
            <p:nvPr/>
          </p:nvSpPr>
          <p:spPr>
            <a:xfrm>
              <a:off x="571454" y="4711633"/>
              <a:ext cx="308264"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0</a:t>
              </a:r>
            </a:p>
          </p:txBody>
        </p:sp>
        <p:sp>
          <p:nvSpPr>
            <p:cNvPr id="42" name="Rectangle 41">
              <a:extLst>
                <a:ext uri="{FF2B5EF4-FFF2-40B4-BE49-F238E27FC236}">
                  <a16:creationId xmlns="" xmlns:a16="http://schemas.microsoft.com/office/drawing/2014/main" id="{A4997854-6224-4968-BCD8-C250A0A64FBD}"/>
                </a:ext>
              </a:extLst>
            </p:cNvPr>
            <p:cNvSpPr/>
            <p:nvPr/>
          </p:nvSpPr>
          <p:spPr>
            <a:xfrm>
              <a:off x="1282506" y="4711633"/>
              <a:ext cx="106421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25 Miles</a:t>
              </a:r>
            </a:p>
          </p:txBody>
        </p:sp>
        <p:cxnSp>
          <p:nvCxnSpPr>
            <p:cNvPr id="43" name="Straight Connector 42">
              <a:extLst>
                <a:ext uri="{FF2B5EF4-FFF2-40B4-BE49-F238E27FC236}">
                  <a16:creationId xmlns="" xmlns:a16="http://schemas.microsoft.com/office/drawing/2014/main" id="{3DEB738B-EAD8-47EF-8232-B66AAD3387D3}"/>
                </a:ext>
              </a:extLst>
            </p:cNvPr>
            <p:cNvCxnSpPr/>
            <p:nvPr/>
          </p:nvCxnSpPr>
          <p:spPr>
            <a:xfrm>
              <a:off x="712886" y="4648200"/>
              <a:ext cx="11159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C36F93A6-20E9-4CC2-B241-BE0120500888}"/>
                </a:ext>
              </a:extLst>
            </p:cNvPr>
            <p:cNvCxnSpPr>
              <a:cxnSpLocks/>
            </p:cNvCxnSpPr>
            <p:nvPr/>
          </p:nvCxnSpPr>
          <p:spPr>
            <a:xfrm flipV="1">
              <a:off x="725586" y="46418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CB04C215-0D21-4DCA-9527-DAF4BDFCF9A9}"/>
                </a:ext>
              </a:extLst>
            </p:cNvPr>
            <p:cNvCxnSpPr>
              <a:cxnSpLocks/>
            </p:cNvCxnSpPr>
            <p:nvPr/>
          </p:nvCxnSpPr>
          <p:spPr>
            <a:xfrm flipV="1">
              <a:off x="1814611" y="46418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940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3579A3A8-7BAC-4117-BF5E-5BDEFE3BDC9D}"/>
              </a:ext>
            </a:extLst>
          </p:cNvPr>
          <p:cNvGraphicFramePr>
            <a:graphicFrameLocks noChangeAspect="1"/>
          </p:cNvGraphicFramePr>
          <p:nvPr>
            <p:custDataLst>
              <p:tags r:id="rId2"/>
            </p:custDataLst>
            <p:extLst>
              <p:ext uri="{D42A27DB-BD31-4B8C-83A1-F6EECF244321}">
                <p14:modId xmlns:p14="http://schemas.microsoft.com/office/powerpoint/2010/main" val="651116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4"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 xmlns:a16="http://schemas.microsoft.com/office/drawing/2014/main" id="{C577DFC2-9404-4D5D-9C90-DDD94311A89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7" name="Picture 6">
            <a:extLst>
              <a:ext uri="{FF2B5EF4-FFF2-40B4-BE49-F238E27FC236}">
                <a16:creationId xmlns="" xmlns:a16="http://schemas.microsoft.com/office/drawing/2014/main" id="{2F088094-C831-4F4D-BA83-EC94D7D6F41E}"/>
              </a:ext>
            </a:extLst>
          </p:cNvPr>
          <p:cNvPicPr>
            <a:picLocks noChangeAspect="1"/>
          </p:cNvPicPr>
          <p:nvPr/>
        </p:nvPicPr>
        <p:blipFill>
          <a:blip r:embed="rId7"/>
          <a:stretch>
            <a:fillRect/>
          </a:stretch>
        </p:blipFill>
        <p:spPr>
          <a:xfrm>
            <a:off x="424026" y="1125265"/>
            <a:ext cx="8312727" cy="4970735"/>
          </a:xfrm>
          <a:prstGeom prst="rect">
            <a:avLst/>
          </a:prstGeom>
          <a:ln>
            <a:solidFill>
              <a:schemeClr val="tx1"/>
            </a:solidFill>
          </a:ln>
        </p:spPr>
      </p:pic>
      <p:sp>
        <p:nvSpPr>
          <p:cNvPr id="2" name="Title 1"/>
          <p:cNvSpPr>
            <a:spLocks noGrp="1"/>
          </p:cNvSpPr>
          <p:nvPr>
            <p:ph type="title"/>
          </p:nvPr>
        </p:nvSpPr>
        <p:spPr>
          <a:xfrm>
            <a:off x="173736" y="237744"/>
            <a:ext cx="8763000" cy="292388"/>
          </a:xfrm>
        </p:spPr>
        <p:txBody>
          <a:bodyPr/>
          <a:lstStyle/>
          <a:p>
            <a:r>
              <a:rPr lang="en-US" dirty="0"/>
              <a:t>Map of low quality and low occupancy facilities w/ 3+ Star facilities overlaid</a:t>
            </a:r>
          </a:p>
        </p:txBody>
      </p:sp>
      <p:sp>
        <p:nvSpPr>
          <p:cNvPr id="21" name="TextBox 20">
            <a:extLst>
              <a:ext uri="{FF2B5EF4-FFF2-40B4-BE49-F238E27FC236}">
                <a16:creationId xmlns="" xmlns:a16="http://schemas.microsoft.com/office/drawing/2014/main" id="{302E375D-B9F2-4DFE-8236-A0AD5541FF36}"/>
              </a:ext>
            </a:extLst>
          </p:cNvPr>
          <p:cNvSpPr txBox="1"/>
          <p:nvPr/>
        </p:nvSpPr>
        <p:spPr>
          <a:xfrm>
            <a:off x="-77" y="6454068"/>
            <a:ext cx="8702426" cy="396454"/>
          </a:xfrm>
          <a:prstGeom prst="rect">
            <a:avLst/>
          </a:prstGeom>
          <a:noFill/>
        </p:spPr>
        <p:txBody>
          <a:bodyPr wrap="square" lIns="87819" tIns="43910" rIns="87819" bIns="43910" rtlCol="0">
            <a:spAutoFit/>
          </a:bodyPr>
          <a:lstStyle/>
          <a:p>
            <a:r>
              <a:rPr lang="en-US" altLang="en-US" sz="1000" dirty="0">
                <a:solidFill>
                  <a:schemeClr val="tx1">
                    <a:lumMod val="50000"/>
                    <a:lumOff val="50000"/>
                  </a:schemeClr>
                </a:solidFill>
                <a:latin typeface="Arial" panose="020B0604020202020204" pitchFamily="34" charset="0"/>
                <a:cs typeface="Arial" panose="020B0604020202020204" pitchFamily="34" charset="0"/>
              </a:rPr>
              <a:t>Note: Facilities without a reported occupancy rate or quality score are excluded from this analysis</a:t>
            </a:r>
          </a:p>
          <a:p>
            <a:r>
              <a:rPr lang="en-US" altLang="en-US" sz="1000" dirty="0">
                <a:solidFill>
                  <a:schemeClr val="tx1">
                    <a:lumMod val="50000"/>
                    <a:lumOff val="50000"/>
                  </a:schemeClr>
                </a:solidFill>
                <a:latin typeface="Arial" panose="020B0604020202020204" pitchFamily="34" charset="0"/>
                <a:cs typeface="Arial" panose="020B0604020202020204" pitchFamily="34" charset="0"/>
              </a:rPr>
              <a:t>Source: MassHealth Occupancy Survey (April 2019), Medicare Star Quality Score (October 2019)</a:t>
            </a:r>
          </a:p>
        </p:txBody>
      </p:sp>
      <p:sp>
        <p:nvSpPr>
          <p:cNvPr id="23" name="Rectangle 22">
            <a:extLst>
              <a:ext uri="{FF2B5EF4-FFF2-40B4-BE49-F238E27FC236}">
                <a16:creationId xmlns="" xmlns:a16="http://schemas.microsoft.com/office/drawing/2014/main" id="{A854C868-14FB-4753-8F26-F76B953CC569}"/>
              </a:ext>
            </a:extLst>
          </p:cNvPr>
          <p:cNvSpPr/>
          <p:nvPr/>
        </p:nvSpPr>
        <p:spPr>
          <a:xfrm>
            <a:off x="415636" y="4800600"/>
            <a:ext cx="5299364" cy="1295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Oval 23">
            <a:extLst>
              <a:ext uri="{FF2B5EF4-FFF2-40B4-BE49-F238E27FC236}">
                <a16:creationId xmlns="" xmlns:a16="http://schemas.microsoft.com/office/drawing/2014/main" id="{6C9E5DFF-AFD9-4942-835F-F1316B10CBEC}"/>
              </a:ext>
            </a:extLst>
          </p:cNvPr>
          <p:cNvSpPr/>
          <p:nvPr/>
        </p:nvSpPr>
        <p:spPr>
          <a:xfrm>
            <a:off x="644236" y="5439911"/>
            <a:ext cx="228600" cy="228600"/>
          </a:xfrm>
          <a:prstGeom prst="ellipse">
            <a:avLst/>
          </a:prstGeom>
          <a:solidFill>
            <a:srgbClr val="E1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 xmlns:a16="http://schemas.microsoft.com/office/drawing/2014/main" id="{DF6C6112-F7AE-41E6-96CC-7A9EB02F786A}"/>
              </a:ext>
            </a:extLst>
          </p:cNvPr>
          <p:cNvSpPr/>
          <p:nvPr/>
        </p:nvSpPr>
        <p:spPr>
          <a:xfrm>
            <a:off x="850083" y="5439911"/>
            <a:ext cx="4941117"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Low Quality (1 or 2 Stars or SFF) &amp; Low Occupancy (&lt;80%)</a:t>
            </a:r>
          </a:p>
        </p:txBody>
      </p:sp>
      <p:grpSp>
        <p:nvGrpSpPr>
          <p:cNvPr id="26" name="Group 25">
            <a:extLst>
              <a:ext uri="{FF2B5EF4-FFF2-40B4-BE49-F238E27FC236}">
                <a16:creationId xmlns="" xmlns:a16="http://schemas.microsoft.com/office/drawing/2014/main" id="{6DA4FE58-7F87-4A0E-8C59-95611359A957}"/>
              </a:ext>
            </a:extLst>
          </p:cNvPr>
          <p:cNvGrpSpPr/>
          <p:nvPr/>
        </p:nvGrpSpPr>
        <p:grpSpPr>
          <a:xfrm>
            <a:off x="583734" y="5005996"/>
            <a:ext cx="1775262" cy="298383"/>
            <a:chOff x="571454" y="4641850"/>
            <a:chExt cx="1775262" cy="298383"/>
          </a:xfrm>
        </p:grpSpPr>
        <p:sp>
          <p:nvSpPr>
            <p:cNvPr id="27" name="Rectangle 26">
              <a:extLst>
                <a:ext uri="{FF2B5EF4-FFF2-40B4-BE49-F238E27FC236}">
                  <a16:creationId xmlns="" xmlns:a16="http://schemas.microsoft.com/office/drawing/2014/main" id="{C2EC43C2-EFF6-4D4F-8863-F296C21CE32F}"/>
                </a:ext>
              </a:extLst>
            </p:cNvPr>
            <p:cNvSpPr/>
            <p:nvPr/>
          </p:nvSpPr>
          <p:spPr>
            <a:xfrm>
              <a:off x="571454" y="4711633"/>
              <a:ext cx="308264"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0</a:t>
              </a:r>
            </a:p>
          </p:txBody>
        </p:sp>
        <p:sp>
          <p:nvSpPr>
            <p:cNvPr id="28" name="Rectangle 27">
              <a:extLst>
                <a:ext uri="{FF2B5EF4-FFF2-40B4-BE49-F238E27FC236}">
                  <a16:creationId xmlns="" xmlns:a16="http://schemas.microsoft.com/office/drawing/2014/main" id="{D3D4388A-88D1-4207-B539-2C7DEC69EECA}"/>
                </a:ext>
              </a:extLst>
            </p:cNvPr>
            <p:cNvSpPr/>
            <p:nvPr/>
          </p:nvSpPr>
          <p:spPr>
            <a:xfrm>
              <a:off x="1282506" y="4711633"/>
              <a:ext cx="106421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25 Miles</a:t>
              </a:r>
            </a:p>
          </p:txBody>
        </p:sp>
        <p:cxnSp>
          <p:nvCxnSpPr>
            <p:cNvPr id="29" name="Straight Connector 28">
              <a:extLst>
                <a:ext uri="{FF2B5EF4-FFF2-40B4-BE49-F238E27FC236}">
                  <a16:creationId xmlns="" xmlns:a16="http://schemas.microsoft.com/office/drawing/2014/main" id="{386FDA22-E61C-48EF-846B-772E205C6691}"/>
                </a:ext>
              </a:extLst>
            </p:cNvPr>
            <p:cNvCxnSpPr/>
            <p:nvPr/>
          </p:nvCxnSpPr>
          <p:spPr>
            <a:xfrm>
              <a:off x="712886" y="4648200"/>
              <a:ext cx="11159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5CC3FC01-79C5-434F-B89B-132C042DB61C}"/>
                </a:ext>
              </a:extLst>
            </p:cNvPr>
            <p:cNvCxnSpPr>
              <a:cxnSpLocks/>
            </p:cNvCxnSpPr>
            <p:nvPr/>
          </p:nvCxnSpPr>
          <p:spPr>
            <a:xfrm flipV="1">
              <a:off x="725586" y="46418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F3773C2B-7BCD-48D9-AD03-A7EBAB1F3E15}"/>
                </a:ext>
              </a:extLst>
            </p:cNvPr>
            <p:cNvCxnSpPr>
              <a:cxnSpLocks/>
            </p:cNvCxnSpPr>
            <p:nvPr/>
          </p:nvCxnSpPr>
          <p:spPr>
            <a:xfrm flipV="1">
              <a:off x="1814611" y="46418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 xmlns:a16="http://schemas.microsoft.com/office/drawing/2014/main" id="{9BD951F3-3120-49CC-AAB4-A90220331628}"/>
              </a:ext>
            </a:extLst>
          </p:cNvPr>
          <p:cNvSpPr/>
          <p:nvPr/>
        </p:nvSpPr>
        <p:spPr>
          <a:xfrm>
            <a:off x="644236" y="5782811"/>
            <a:ext cx="228600" cy="228600"/>
          </a:xfrm>
          <a:prstGeom prst="ellipse">
            <a:avLst/>
          </a:prstGeom>
          <a:solidFill>
            <a:srgbClr val="59A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32">
            <a:extLst>
              <a:ext uri="{FF2B5EF4-FFF2-40B4-BE49-F238E27FC236}">
                <a16:creationId xmlns="" xmlns:a16="http://schemas.microsoft.com/office/drawing/2014/main" id="{1F40961F-6F12-47C6-A8B5-5E29897970B8}"/>
              </a:ext>
            </a:extLst>
          </p:cNvPr>
          <p:cNvSpPr/>
          <p:nvPr/>
        </p:nvSpPr>
        <p:spPr>
          <a:xfrm>
            <a:off x="914400" y="5774422"/>
            <a:ext cx="4346864"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3+ Star Facilities, All Occupancy Levels</a:t>
            </a:r>
          </a:p>
        </p:txBody>
      </p:sp>
    </p:spTree>
    <p:extLst>
      <p:ext uri="{BB962C8B-B14F-4D97-AF65-F5344CB8AC3E}">
        <p14:creationId xmlns:p14="http://schemas.microsoft.com/office/powerpoint/2010/main" val="1715912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3723F461-FE39-440D-BEAF-068439D83A04}"/>
              </a:ext>
            </a:extLst>
          </p:cNvPr>
          <p:cNvGraphicFramePr>
            <a:graphicFrameLocks noChangeAspect="1"/>
          </p:cNvGraphicFramePr>
          <p:nvPr>
            <p:custDataLst>
              <p:tags r:id="rId2"/>
            </p:custDataLst>
            <p:extLst>
              <p:ext uri="{D42A27DB-BD31-4B8C-83A1-F6EECF244321}">
                <p14:modId xmlns:p14="http://schemas.microsoft.com/office/powerpoint/2010/main" val="287412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832" name="think-cell Slide" r:id="rId11" imgW="347" imgH="346" progId="TCLayout.ActiveDocument.1">
                  <p:embed/>
                </p:oleObj>
              </mc:Choice>
              <mc:Fallback>
                <p:oleObj name="think-cell Slide" r:id="rId11" imgW="347" imgH="346" progId="TCLayout.ActiveDocument.1">
                  <p:embed/>
                  <p:pic>
                    <p:nvPicPr>
                      <p:cNvPr id="6" name="Object 5" hidden="1">
                        <a:extLst>
                          <a:ext uri="{FF2B5EF4-FFF2-40B4-BE49-F238E27FC236}">
                            <a16:creationId xmlns="" xmlns:a16="http://schemas.microsoft.com/office/drawing/2014/main" id="{3723F461-FE39-440D-BEAF-068439D83A04}"/>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 xmlns:a16="http://schemas.microsoft.com/office/drawing/2014/main" id="{E70424D0-92DF-4CB6-BF4A-CC19BEDC6D5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400" dirty="0">
              <a:latin typeface="Arial"/>
              <a:cs typeface="Arial"/>
              <a:sym typeface="Arial"/>
            </a:endParaRPr>
          </a:p>
        </p:txBody>
      </p:sp>
      <p:sp>
        <p:nvSpPr>
          <p:cNvPr id="2" name="Title 1">
            <a:extLst>
              <a:ext uri="{FF2B5EF4-FFF2-40B4-BE49-F238E27FC236}">
                <a16:creationId xmlns="" xmlns:a16="http://schemas.microsoft.com/office/drawing/2014/main" id="{8E458F9F-B1FB-465C-BE3D-26A9A6613E24}"/>
              </a:ext>
            </a:extLst>
          </p:cNvPr>
          <p:cNvSpPr>
            <a:spLocks noGrp="1"/>
          </p:cNvSpPr>
          <p:nvPr>
            <p:ph type="title"/>
          </p:nvPr>
        </p:nvSpPr>
        <p:spPr/>
        <p:txBody>
          <a:bodyPr/>
          <a:lstStyle/>
          <a:p>
            <a:fld id="{8645A35E-A654-4937-A047-5AF3BB0E4C01}" type="datetime'Agenda'">
              <a:rPr lang="en-US" altLang="en-US" smtClean="0"/>
              <a:pPr/>
              <a:t>Agenda</a:t>
            </a:fld>
            <a:endParaRPr lang="en-US"/>
          </a:p>
        </p:txBody>
      </p:sp>
      <p:sp>
        <p:nvSpPr>
          <p:cNvPr id="9" name="Text Placeholder 2">
            <a:hlinkClick r:id="rId13" action="ppaction://hlinksldjump"/>
            <a:extLst>
              <a:ext uri="{FF2B5EF4-FFF2-40B4-BE49-F238E27FC236}">
                <a16:creationId xmlns="" xmlns:a16="http://schemas.microsoft.com/office/drawing/2014/main" id="{09B863A9-E74D-47A1-8D8A-7739255F3259}"/>
              </a:ext>
            </a:extLst>
          </p:cNvPr>
          <p:cNvSpPr>
            <a:spLocks noGrp="1"/>
          </p:cNvSpPr>
          <p:nvPr>
            <p:custDataLst>
              <p:tags r:id="rId4"/>
            </p:custDataLst>
          </p:nvPr>
        </p:nvSpPr>
        <p:spPr bwMode="gray">
          <a:xfrm>
            <a:off x="2120900" y="2363788"/>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Maps of Massachusetts Nursing Facilities</a:t>
            </a:r>
            <a:endParaRPr lang="en-US" dirty="0"/>
          </a:p>
        </p:txBody>
      </p:sp>
      <p:sp>
        <p:nvSpPr>
          <p:cNvPr id="11" name="Text Placeholder 2">
            <a:extLst>
              <a:ext uri="{FF2B5EF4-FFF2-40B4-BE49-F238E27FC236}">
                <a16:creationId xmlns="" xmlns:a16="http://schemas.microsoft.com/office/drawing/2014/main" id="{E80B06CB-5017-4881-8FC9-19FA14621DED}"/>
              </a:ext>
            </a:extLst>
          </p:cNvPr>
          <p:cNvSpPr>
            <a:spLocks noGrp="1"/>
          </p:cNvSpPr>
          <p:nvPr>
            <p:custDataLst>
              <p:tags r:id="rId5"/>
            </p:custDataLst>
          </p:nvPr>
        </p:nvSpPr>
        <p:spPr bwMode="gray">
          <a:xfrm>
            <a:off x="2120900" y="2719388"/>
            <a:ext cx="4902200" cy="354013"/>
          </a:xfrm>
          <a:prstGeom prst="rect">
            <a:avLst/>
          </a:prstGeom>
          <a:solidFill>
            <a:schemeClr val="accent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b="1" dirty="0"/>
              <a:t>DPH Presentation</a:t>
            </a:r>
            <a:endParaRPr lang="en-US" b="1" dirty="0"/>
          </a:p>
        </p:txBody>
      </p:sp>
      <p:sp>
        <p:nvSpPr>
          <p:cNvPr id="12" name="Text Placeholder 2">
            <a:hlinkClick r:id="rId14" action="ppaction://hlinksldjump"/>
            <a:extLst>
              <a:ext uri="{FF2B5EF4-FFF2-40B4-BE49-F238E27FC236}">
                <a16:creationId xmlns="" xmlns:a16="http://schemas.microsoft.com/office/drawing/2014/main" id="{E80B06CB-5017-4881-8FC9-19FA14621DED}"/>
              </a:ext>
            </a:extLst>
          </p:cNvPr>
          <p:cNvSpPr>
            <a:spLocks noGrp="1"/>
          </p:cNvSpPr>
          <p:nvPr>
            <p:custDataLst>
              <p:tags r:id="rId6"/>
            </p:custDataLst>
          </p:nvPr>
        </p:nvSpPr>
        <p:spPr bwMode="gray">
          <a:xfrm>
            <a:off x="2120900" y="3073400"/>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Possible Points </a:t>
            </a:r>
            <a:r>
              <a:rPr lang="en-US" altLang="en-US" dirty="0"/>
              <a:t>of Agreement</a:t>
            </a:r>
            <a:endParaRPr lang="en-US" dirty="0"/>
          </a:p>
        </p:txBody>
      </p:sp>
      <p:sp>
        <p:nvSpPr>
          <p:cNvPr id="15" name="Text Placeholder 2">
            <a:hlinkClick r:id="rId15" action="ppaction://hlinksldjump"/>
            <a:extLst>
              <a:ext uri="{FF2B5EF4-FFF2-40B4-BE49-F238E27FC236}">
                <a16:creationId xmlns="" xmlns:a16="http://schemas.microsoft.com/office/drawing/2014/main" id="{83D77093-3C52-4622-8DE3-E0EBEC504055}"/>
              </a:ext>
            </a:extLst>
          </p:cNvPr>
          <p:cNvSpPr>
            <a:spLocks noGrp="1"/>
          </p:cNvSpPr>
          <p:nvPr>
            <p:custDataLst>
              <p:tags r:id="rId7"/>
            </p:custDataLst>
          </p:nvPr>
        </p:nvSpPr>
        <p:spPr bwMode="gray">
          <a:xfrm>
            <a:off x="2120900" y="3429000"/>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dirty="0"/>
              <a:t>Outline of a Sensible, Sustainable Rate Structure</a:t>
            </a:r>
          </a:p>
        </p:txBody>
      </p:sp>
      <p:sp>
        <p:nvSpPr>
          <p:cNvPr id="21" name="Text Placeholder 2">
            <a:hlinkClick r:id="rId16" action="ppaction://hlinksldjump"/>
            <a:extLst>
              <a:ext uri="{FF2B5EF4-FFF2-40B4-BE49-F238E27FC236}">
                <a16:creationId xmlns="" xmlns:a16="http://schemas.microsoft.com/office/drawing/2014/main" id="{E80B06CB-5017-4881-8FC9-19FA14621DED}"/>
              </a:ext>
            </a:extLst>
          </p:cNvPr>
          <p:cNvSpPr>
            <a:spLocks noGrp="1"/>
          </p:cNvSpPr>
          <p:nvPr>
            <p:custDataLst>
              <p:tags r:id="rId8"/>
            </p:custDataLst>
          </p:nvPr>
        </p:nvSpPr>
        <p:spPr bwMode="gray">
          <a:xfrm>
            <a:off x="2120900" y="3784600"/>
            <a:ext cx="490220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t>Aligning </a:t>
            </a:r>
            <a:r>
              <a:rPr lang="en-US" dirty="0"/>
              <a:t>Payments </a:t>
            </a:r>
            <a:r>
              <a:rPr lang="en-US"/>
              <a:t>with Quality and Member </a:t>
            </a:r>
            <a:r>
              <a:rPr lang="en-US" dirty="0"/>
              <a:t>C</a:t>
            </a:r>
            <a:r>
              <a:rPr lang="en-US"/>
              <a:t>omplexity</a:t>
            </a:r>
            <a:endParaRPr lang="en-US" dirty="0"/>
          </a:p>
        </p:txBody>
      </p:sp>
      <p:sp>
        <p:nvSpPr>
          <p:cNvPr id="20" name="Text Placeholder 2">
            <a:hlinkClick r:id="rId17" action="ppaction://hlinksldjump"/>
            <a:extLst>
              <a:ext uri="{FF2B5EF4-FFF2-40B4-BE49-F238E27FC236}">
                <a16:creationId xmlns="" xmlns:a16="http://schemas.microsoft.com/office/drawing/2014/main" id="{E80B06CB-5017-4881-8FC9-19FA14621DED}"/>
              </a:ext>
            </a:extLst>
          </p:cNvPr>
          <p:cNvSpPr>
            <a:spLocks noGrp="1"/>
          </p:cNvSpPr>
          <p:nvPr>
            <p:custDataLst>
              <p:tags r:id="rId9"/>
            </p:custDataLst>
          </p:nvPr>
        </p:nvSpPr>
        <p:spPr bwMode="gray">
          <a:xfrm>
            <a:off x="2120900" y="4138613"/>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dirty="0" smtClean="0"/>
              <a:t>Possible Points of Agreement </a:t>
            </a:r>
            <a:r>
              <a:rPr lang="en-US" smtClean="0"/>
              <a:t>(Cont.)</a:t>
            </a:r>
          </a:p>
        </p:txBody>
      </p:sp>
    </p:spTree>
    <p:extLst>
      <p:ext uri="{BB962C8B-B14F-4D97-AF65-F5344CB8AC3E}">
        <p14:creationId xmlns:p14="http://schemas.microsoft.com/office/powerpoint/2010/main" val="3835438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3723F461-FE39-440D-BEAF-068439D83A04}"/>
              </a:ext>
            </a:extLst>
          </p:cNvPr>
          <p:cNvGraphicFramePr>
            <a:graphicFrameLocks noChangeAspect="1"/>
          </p:cNvGraphicFramePr>
          <p:nvPr>
            <p:custDataLst>
              <p:tags r:id="rId2"/>
            </p:custDataLst>
            <p:extLst>
              <p:ext uri="{D42A27DB-BD31-4B8C-83A1-F6EECF244321}">
                <p14:modId xmlns:p14="http://schemas.microsoft.com/office/powerpoint/2010/main" val="1307573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808" name="think-cell Slide" r:id="rId11" imgW="347" imgH="346" progId="TCLayout.ActiveDocument.1">
                  <p:embed/>
                </p:oleObj>
              </mc:Choice>
              <mc:Fallback>
                <p:oleObj name="think-cell Slide" r:id="rId11" imgW="347" imgH="346" progId="TCLayout.ActiveDocument.1">
                  <p:embed/>
                  <p:pic>
                    <p:nvPicPr>
                      <p:cNvPr id="6" name="Object 5" hidden="1">
                        <a:extLst>
                          <a:ext uri="{FF2B5EF4-FFF2-40B4-BE49-F238E27FC236}">
                            <a16:creationId xmlns="" xmlns:a16="http://schemas.microsoft.com/office/drawing/2014/main" id="{3723F461-FE39-440D-BEAF-068439D83A04}"/>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 xmlns:a16="http://schemas.microsoft.com/office/drawing/2014/main" id="{E70424D0-92DF-4CB6-BF4A-CC19BEDC6D5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400" dirty="0">
              <a:latin typeface="Arial"/>
              <a:cs typeface="Arial"/>
              <a:sym typeface="Arial"/>
            </a:endParaRPr>
          </a:p>
        </p:txBody>
      </p:sp>
      <p:sp>
        <p:nvSpPr>
          <p:cNvPr id="2" name="Title 1">
            <a:extLst>
              <a:ext uri="{FF2B5EF4-FFF2-40B4-BE49-F238E27FC236}">
                <a16:creationId xmlns="" xmlns:a16="http://schemas.microsoft.com/office/drawing/2014/main" id="{8E458F9F-B1FB-465C-BE3D-26A9A6613E24}"/>
              </a:ext>
            </a:extLst>
          </p:cNvPr>
          <p:cNvSpPr>
            <a:spLocks noGrp="1"/>
          </p:cNvSpPr>
          <p:nvPr>
            <p:ph type="title"/>
          </p:nvPr>
        </p:nvSpPr>
        <p:spPr/>
        <p:txBody>
          <a:bodyPr/>
          <a:lstStyle/>
          <a:p>
            <a:fld id="{8645A35E-A654-4937-A047-5AF3BB0E4C01}" type="datetime'Agenda'">
              <a:rPr lang="en-US" altLang="en-US" smtClean="0"/>
              <a:pPr/>
              <a:t>Agenda</a:t>
            </a:fld>
            <a:endParaRPr lang="en-US"/>
          </a:p>
        </p:txBody>
      </p:sp>
      <p:sp>
        <p:nvSpPr>
          <p:cNvPr id="7" name="Text Placeholder 2">
            <a:hlinkClick r:id="rId13" action="ppaction://hlinksldjump"/>
            <a:extLst>
              <a:ext uri="{FF2B5EF4-FFF2-40B4-BE49-F238E27FC236}">
                <a16:creationId xmlns="" xmlns:a16="http://schemas.microsoft.com/office/drawing/2014/main" id="{B4A073F4-4A63-4590-827F-1AE95DCB7CDE}"/>
              </a:ext>
            </a:extLst>
          </p:cNvPr>
          <p:cNvSpPr>
            <a:spLocks noGrp="1"/>
          </p:cNvSpPr>
          <p:nvPr>
            <p:custDataLst>
              <p:tags r:id="rId4"/>
            </p:custDataLst>
          </p:nvPr>
        </p:nvSpPr>
        <p:spPr bwMode="gray">
          <a:xfrm>
            <a:off x="2120900" y="2363788"/>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Maps of Massachusetts Nursing Facilities</a:t>
            </a:r>
            <a:endParaRPr lang="en-US" dirty="0"/>
          </a:p>
        </p:txBody>
      </p:sp>
      <p:sp>
        <p:nvSpPr>
          <p:cNvPr id="14" name="Text Placeholder 2">
            <a:hlinkClick r:id="rId14" action="ppaction://hlinksldjump"/>
            <a:extLst>
              <a:ext uri="{FF2B5EF4-FFF2-40B4-BE49-F238E27FC236}">
                <a16:creationId xmlns="" xmlns:a16="http://schemas.microsoft.com/office/drawing/2014/main" id="{051BE4EB-7032-4623-A4FC-71F0AEBEEB12}"/>
              </a:ext>
            </a:extLst>
          </p:cNvPr>
          <p:cNvSpPr>
            <a:spLocks noGrp="1"/>
          </p:cNvSpPr>
          <p:nvPr>
            <p:custDataLst>
              <p:tags r:id="rId5"/>
            </p:custDataLst>
          </p:nvPr>
        </p:nvSpPr>
        <p:spPr bwMode="gray">
          <a:xfrm>
            <a:off x="2120900" y="2719388"/>
            <a:ext cx="4902200" cy="354013"/>
          </a:xfrm>
          <a:prstGeom prst="rect">
            <a:avLst/>
          </a:prstGeom>
          <a:solidFill>
            <a:schemeClr val="bg2"/>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DPH Presentation</a:t>
            </a:r>
            <a:endParaRPr lang="en-US" dirty="0"/>
          </a:p>
        </p:txBody>
      </p:sp>
      <p:sp>
        <p:nvSpPr>
          <p:cNvPr id="11" name="Text Placeholder 2">
            <a:extLst>
              <a:ext uri="{FF2B5EF4-FFF2-40B4-BE49-F238E27FC236}">
                <a16:creationId xmlns="" xmlns:a16="http://schemas.microsoft.com/office/drawing/2014/main" id="{E80B06CB-5017-4881-8FC9-19FA14621DED}"/>
              </a:ext>
            </a:extLst>
          </p:cNvPr>
          <p:cNvSpPr>
            <a:spLocks noGrp="1"/>
          </p:cNvSpPr>
          <p:nvPr>
            <p:custDataLst>
              <p:tags r:id="rId6"/>
            </p:custDataLst>
          </p:nvPr>
        </p:nvSpPr>
        <p:spPr bwMode="gray">
          <a:xfrm>
            <a:off x="2120900" y="3073400"/>
            <a:ext cx="4902200" cy="355600"/>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b="1" dirty="0"/>
              <a:t>Possible Points of Agreement</a:t>
            </a:r>
            <a:endParaRPr lang="en-US" b="1" dirty="0"/>
          </a:p>
        </p:txBody>
      </p:sp>
      <p:sp>
        <p:nvSpPr>
          <p:cNvPr id="12" name="Text Placeholder 2">
            <a:hlinkClick r:id="rId15" action="ppaction://hlinksldjump"/>
            <a:extLst>
              <a:ext uri="{FF2B5EF4-FFF2-40B4-BE49-F238E27FC236}">
                <a16:creationId xmlns="" xmlns:a16="http://schemas.microsoft.com/office/drawing/2014/main" id="{DB0B0A3A-A76A-4947-8EE5-219D40C439A7}"/>
              </a:ext>
            </a:extLst>
          </p:cNvPr>
          <p:cNvSpPr>
            <a:spLocks noGrp="1"/>
          </p:cNvSpPr>
          <p:nvPr>
            <p:custDataLst>
              <p:tags r:id="rId7"/>
            </p:custDataLst>
          </p:nvPr>
        </p:nvSpPr>
        <p:spPr bwMode="gray">
          <a:xfrm>
            <a:off x="2120900" y="3429000"/>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dirty="0"/>
              <a:t>Outline of a Sensible, Sustainable Rate Structure</a:t>
            </a:r>
          </a:p>
        </p:txBody>
      </p:sp>
      <p:sp>
        <p:nvSpPr>
          <p:cNvPr id="22" name="Text Placeholder 2">
            <a:hlinkClick r:id="rId16" action="ppaction://hlinksldjump"/>
            <a:extLst>
              <a:ext uri="{FF2B5EF4-FFF2-40B4-BE49-F238E27FC236}">
                <a16:creationId xmlns="" xmlns:a16="http://schemas.microsoft.com/office/drawing/2014/main" id="{E80B06CB-5017-4881-8FC9-19FA14621DED}"/>
              </a:ext>
            </a:extLst>
          </p:cNvPr>
          <p:cNvSpPr>
            <a:spLocks noGrp="1"/>
          </p:cNvSpPr>
          <p:nvPr>
            <p:custDataLst>
              <p:tags r:id="rId8"/>
            </p:custDataLst>
          </p:nvPr>
        </p:nvSpPr>
        <p:spPr bwMode="gray">
          <a:xfrm>
            <a:off x="2120900" y="3784600"/>
            <a:ext cx="490220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t>Aligning </a:t>
            </a:r>
            <a:r>
              <a:rPr lang="en-US" dirty="0"/>
              <a:t>Payments </a:t>
            </a:r>
            <a:r>
              <a:rPr lang="en-US"/>
              <a:t>with Quality and Member </a:t>
            </a:r>
            <a:r>
              <a:rPr lang="en-US" dirty="0"/>
              <a:t>C</a:t>
            </a:r>
            <a:r>
              <a:rPr lang="en-US"/>
              <a:t>omplexity</a:t>
            </a:r>
            <a:endParaRPr lang="en-US" dirty="0"/>
          </a:p>
        </p:txBody>
      </p:sp>
      <p:sp>
        <p:nvSpPr>
          <p:cNvPr id="20" name="Text Placeholder 2">
            <a:hlinkClick r:id="rId17" action="ppaction://hlinksldjump"/>
            <a:extLst>
              <a:ext uri="{FF2B5EF4-FFF2-40B4-BE49-F238E27FC236}">
                <a16:creationId xmlns="" xmlns:a16="http://schemas.microsoft.com/office/drawing/2014/main" id="{E80B06CB-5017-4881-8FC9-19FA14621DED}"/>
              </a:ext>
            </a:extLst>
          </p:cNvPr>
          <p:cNvSpPr>
            <a:spLocks noGrp="1"/>
          </p:cNvSpPr>
          <p:nvPr>
            <p:custDataLst>
              <p:tags r:id="rId9"/>
            </p:custDataLst>
          </p:nvPr>
        </p:nvSpPr>
        <p:spPr bwMode="gray">
          <a:xfrm>
            <a:off x="2120900" y="4138613"/>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dirty="0" smtClean="0"/>
              <a:t>Possible Points of Agreement </a:t>
            </a:r>
            <a:r>
              <a:rPr lang="en-US" smtClean="0"/>
              <a:t>(Cont.)</a:t>
            </a:r>
          </a:p>
        </p:txBody>
      </p:sp>
    </p:spTree>
    <p:extLst>
      <p:ext uri="{BB962C8B-B14F-4D97-AF65-F5344CB8AC3E}">
        <p14:creationId xmlns:p14="http://schemas.microsoft.com/office/powerpoint/2010/main" val="382741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94895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a:ea typeface="+mj-ea"/>
              <a:cs typeface="Arial"/>
              <a:sym typeface="Arial"/>
            </a:endParaRPr>
          </a:p>
        </p:txBody>
      </p:sp>
      <p:sp>
        <p:nvSpPr>
          <p:cNvPr id="2" name="Title 1"/>
          <p:cNvSpPr>
            <a:spLocks noGrp="1"/>
          </p:cNvSpPr>
          <p:nvPr>
            <p:ph type="title"/>
          </p:nvPr>
        </p:nvSpPr>
        <p:spPr/>
        <p:txBody>
          <a:bodyPr/>
          <a:lstStyle/>
          <a:p>
            <a:r>
              <a:rPr lang="en-US" dirty="0"/>
              <a:t>Nursing Facility Task Force Possible Points of Agreement</a:t>
            </a:r>
          </a:p>
        </p:txBody>
      </p:sp>
      <p:sp>
        <p:nvSpPr>
          <p:cNvPr id="3" name="Text Placeholder 2"/>
          <p:cNvSpPr>
            <a:spLocks noGrp="1"/>
          </p:cNvSpPr>
          <p:nvPr>
            <p:ph type="body" sz="quarter" idx="12"/>
          </p:nvPr>
        </p:nvSpPr>
        <p:spPr>
          <a:xfrm>
            <a:off x="0" y="609600"/>
            <a:ext cx="9144000" cy="6096000"/>
          </a:xfrm>
          <a:ln>
            <a:noFill/>
          </a:ln>
        </p:spPr>
        <p:txBody>
          <a:bodyPr/>
          <a:lstStyle/>
          <a:p>
            <a:pPr marL="342900" lvl="0" indent="-342900">
              <a:spcBef>
                <a:spcPts val="600"/>
              </a:spcBef>
              <a:buFont typeface="+mj-lt"/>
              <a:buAutoNum type="arabicPeriod"/>
            </a:pPr>
            <a:r>
              <a:rPr lang="en-US" sz="1300" dirty="0"/>
              <a:t>It is important to have quality nursing facilities available for those who need this level of </a:t>
            </a:r>
            <a:r>
              <a:rPr lang="en-US" sz="1300" dirty="0" smtClean="0"/>
              <a:t>care</a:t>
            </a:r>
            <a:endParaRPr lang="en-US" sz="1300" dirty="0"/>
          </a:p>
          <a:p>
            <a:pPr marL="342900" indent="-342900">
              <a:spcBef>
                <a:spcPts val="600"/>
              </a:spcBef>
              <a:buFont typeface="+mj-lt"/>
              <a:buAutoNum type="arabicPeriod"/>
            </a:pPr>
            <a:r>
              <a:rPr lang="en-US" sz="1300" dirty="0"/>
              <a:t>32% of long term facilities are low quality, as defined as 1 or 2 CMS stars</a:t>
            </a:r>
          </a:p>
          <a:p>
            <a:pPr marL="342900" lvl="0" indent="-342900">
              <a:spcBef>
                <a:spcPts val="600"/>
              </a:spcBef>
              <a:buFont typeface="+mj-lt"/>
              <a:buAutoNum type="arabicPeriod"/>
            </a:pPr>
            <a:r>
              <a:rPr lang="en-US" sz="1300" dirty="0"/>
              <a:t>Nursing facilities are struggling financially; margins have fallen over the last few </a:t>
            </a:r>
            <a:r>
              <a:rPr lang="en-US" sz="1300" dirty="0" smtClean="0"/>
              <a:t>years</a:t>
            </a:r>
          </a:p>
          <a:p>
            <a:pPr marL="342900" indent="-342900">
              <a:spcBef>
                <a:spcPts val="600"/>
              </a:spcBef>
              <a:buFont typeface="+mj-lt"/>
              <a:buAutoNum type="arabicPeriod"/>
            </a:pPr>
            <a:r>
              <a:rPr lang="en-US" sz="1300" dirty="0"/>
              <a:t>Nursing facilities </a:t>
            </a:r>
            <a:r>
              <a:rPr lang="en-US" sz="1300" dirty="0" smtClean="0"/>
              <a:t>in the top quartile of Medicaid mix, operate with negative median total margins of -6.2% compared to the industry’s median total margin of  -3.2% (CHIA, 2017)</a:t>
            </a:r>
            <a:endParaRPr lang="en-US" sz="1300" dirty="0"/>
          </a:p>
          <a:p>
            <a:pPr marL="342900" lvl="0" indent="-342900">
              <a:spcBef>
                <a:spcPts val="600"/>
              </a:spcBef>
              <a:buFont typeface="+mj-lt"/>
              <a:buAutoNum type="arabicPeriod"/>
            </a:pPr>
            <a:r>
              <a:rPr lang="en-US" sz="1300" dirty="0"/>
              <a:t>There is excess capacity in the system </a:t>
            </a:r>
          </a:p>
          <a:p>
            <a:pPr marL="342900" lvl="0" indent="-342900">
              <a:spcBef>
                <a:spcPts val="600"/>
              </a:spcBef>
              <a:buFont typeface="+mj-lt"/>
              <a:buAutoNum type="arabicPeriod"/>
            </a:pPr>
            <a:r>
              <a:rPr lang="en-US" sz="1300" dirty="0"/>
              <a:t>Beds need to be taken offline to solve for excess capacity in the system </a:t>
            </a:r>
            <a:endParaRPr lang="en-US" sz="1300" dirty="0" smtClean="0"/>
          </a:p>
          <a:p>
            <a:pPr marL="342900" indent="-342900">
              <a:spcBef>
                <a:spcPts val="600"/>
              </a:spcBef>
              <a:buFont typeface="+mj-lt"/>
              <a:buAutoNum type="arabicPeriod"/>
            </a:pPr>
            <a:r>
              <a:rPr lang="en-US" sz="1300" dirty="0"/>
              <a:t>Structural changes to the industry are needed to ensure longer term financial sustainability </a:t>
            </a:r>
          </a:p>
          <a:p>
            <a:pPr marL="342900" lvl="0" indent="-342900">
              <a:spcBef>
                <a:spcPts val="600"/>
              </a:spcBef>
              <a:buFont typeface="+mj-lt"/>
              <a:buAutoNum type="arabicPeriod"/>
            </a:pPr>
            <a:r>
              <a:rPr lang="en-US" sz="1300" dirty="0"/>
              <a:t>We should incentivize </a:t>
            </a:r>
            <a:r>
              <a:rPr lang="en-US" sz="1300" dirty="0" smtClean="0"/>
              <a:t>the conversion of nursing facilities to </a:t>
            </a:r>
            <a:r>
              <a:rPr lang="en-US" sz="1300" dirty="0"/>
              <a:t>alternative models such as affordable senior housing and or assisted living units </a:t>
            </a:r>
            <a:endParaRPr lang="en-US" sz="1300" dirty="0" smtClean="0"/>
          </a:p>
          <a:p>
            <a:pPr marL="342900" indent="-342900">
              <a:spcBef>
                <a:spcPts val="600"/>
              </a:spcBef>
              <a:buFont typeface="+mj-lt"/>
              <a:buAutoNum type="arabicPeriod"/>
            </a:pPr>
            <a:r>
              <a:rPr lang="en-US" sz="1300" dirty="0" smtClean="0"/>
              <a:t>The state should focus on expanding other community based services (e.g. PACE and Adult Day Health) </a:t>
            </a:r>
          </a:p>
          <a:p>
            <a:pPr marL="342900" indent="-342900">
              <a:spcBef>
                <a:spcPts val="600"/>
              </a:spcBef>
              <a:buFont typeface="+mj-lt"/>
              <a:buAutoNum type="arabicPeriod"/>
            </a:pPr>
            <a:r>
              <a:rPr lang="en-US" sz="1300" dirty="0" smtClean="0">
                <a:solidFill>
                  <a:schemeClr val="bg1">
                    <a:lumMod val="65000"/>
                  </a:schemeClr>
                </a:solidFill>
              </a:rPr>
              <a:t>A </a:t>
            </a:r>
            <a:r>
              <a:rPr lang="en-US" sz="1300" dirty="0">
                <a:solidFill>
                  <a:schemeClr val="bg1">
                    <a:lumMod val="65000"/>
                  </a:schemeClr>
                </a:solidFill>
              </a:rPr>
              <a:t>greater share of payments should be based </a:t>
            </a:r>
            <a:r>
              <a:rPr lang="en-US" sz="1300" dirty="0" smtClean="0">
                <a:solidFill>
                  <a:schemeClr val="bg1">
                    <a:lumMod val="65000"/>
                  </a:schemeClr>
                </a:solidFill>
              </a:rPr>
              <a:t>on utilization and quality </a:t>
            </a:r>
            <a:endParaRPr lang="en-US" sz="1300" dirty="0">
              <a:solidFill>
                <a:schemeClr val="bg1">
                  <a:lumMod val="65000"/>
                </a:schemeClr>
              </a:solidFill>
            </a:endParaRPr>
          </a:p>
          <a:p>
            <a:pPr marL="342900" lvl="0" indent="-342900">
              <a:spcBef>
                <a:spcPts val="600"/>
              </a:spcBef>
              <a:buFont typeface="+mj-lt"/>
              <a:buAutoNum type="arabicPeriod"/>
            </a:pPr>
            <a:r>
              <a:rPr lang="en-US" sz="1300" dirty="0">
                <a:solidFill>
                  <a:schemeClr val="bg1">
                    <a:lumMod val="65000"/>
                  </a:schemeClr>
                </a:solidFill>
              </a:rPr>
              <a:t>The current payment system does not adequately account for acuity or complex patient populations </a:t>
            </a:r>
          </a:p>
          <a:p>
            <a:pPr marL="342900" indent="-342900">
              <a:spcBef>
                <a:spcPts val="600"/>
              </a:spcBef>
              <a:buFont typeface="+mj-lt"/>
              <a:buAutoNum type="arabicPeriod"/>
            </a:pPr>
            <a:r>
              <a:rPr lang="en-US" sz="1300" dirty="0">
                <a:solidFill>
                  <a:schemeClr val="bg1">
                    <a:lumMod val="65000"/>
                  </a:schemeClr>
                </a:solidFill>
              </a:rPr>
              <a:t>A new payment system should include a transition from the current MMQ system to the MDS </a:t>
            </a:r>
          </a:p>
          <a:p>
            <a:pPr marL="342900" lvl="0" indent="-342900">
              <a:spcBef>
                <a:spcPts val="600"/>
              </a:spcBef>
              <a:buFont typeface="+mj-lt"/>
              <a:buAutoNum type="arabicPeriod"/>
            </a:pPr>
            <a:r>
              <a:rPr lang="en-US" sz="1300" dirty="0" smtClean="0">
                <a:solidFill>
                  <a:schemeClr val="bg1">
                    <a:lumMod val="65000"/>
                  </a:schemeClr>
                </a:solidFill>
              </a:rPr>
              <a:t>The </a:t>
            </a:r>
            <a:r>
              <a:rPr lang="en-US" sz="1300" dirty="0">
                <a:solidFill>
                  <a:schemeClr val="bg1">
                    <a:lumMod val="65000"/>
                  </a:schemeClr>
                </a:solidFill>
              </a:rPr>
              <a:t>nursing home user fee should be enforced  </a:t>
            </a:r>
            <a:endParaRPr lang="en-US" sz="1300" dirty="0" smtClean="0">
              <a:solidFill>
                <a:schemeClr val="bg1">
                  <a:lumMod val="65000"/>
                </a:schemeClr>
              </a:solidFill>
            </a:endParaRPr>
          </a:p>
          <a:p>
            <a:pPr marL="342900" indent="-342900">
              <a:spcBef>
                <a:spcPts val="600"/>
              </a:spcBef>
              <a:buFont typeface="+mj-lt"/>
              <a:buAutoNum type="arabicPeriod"/>
            </a:pPr>
            <a:r>
              <a:rPr lang="en-US" sz="1300" dirty="0">
                <a:solidFill>
                  <a:schemeClr val="bg1">
                    <a:lumMod val="65000"/>
                  </a:schemeClr>
                </a:solidFill>
              </a:rPr>
              <a:t>The DPH licensing process for nursing facilities </a:t>
            </a:r>
            <a:r>
              <a:rPr lang="en-US" sz="1300" dirty="0" smtClean="0">
                <a:solidFill>
                  <a:schemeClr val="bg1">
                    <a:lumMod val="65000"/>
                  </a:schemeClr>
                </a:solidFill>
              </a:rPr>
              <a:t>should be modified  to strengthen </a:t>
            </a:r>
            <a:r>
              <a:rPr lang="en-US" sz="1300" dirty="0">
                <a:solidFill>
                  <a:schemeClr val="bg1">
                    <a:lumMod val="65000"/>
                  </a:schemeClr>
                </a:solidFill>
              </a:rPr>
              <a:t>‘suitability review’ </a:t>
            </a:r>
            <a:endParaRPr lang="en-US" sz="1300" dirty="0" smtClean="0">
              <a:solidFill>
                <a:schemeClr val="bg1">
                  <a:lumMod val="65000"/>
                </a:schemeClr>
              </a:solidFill>
            </a:endParaRPr>
          </a:p>
          <a:p>
            <a:pPr marL="342900" indent="-342900">
              <a:spcBef>
                <a:spcPts val="600"/>
              </a:spcBef>
              <a:buFont typeface="+mj-lt"/>
              <a:buAutoNum type="arabicPeriod"/>
            </a:pPr>
            <a:r>
              <a:rPr lang="en-US" sz="1300" dirty="0" smtClean="0">
                <a:solidFill>
                  <a:schemeClr val="bg1">
                    <a:lumMod val="65000"/>
                  </a:schemeClr>
                </a:solidFill>
              </a:rPr>
              <a:t>Current </a:t>
            </a:r>
            <a:r>
              <a:rPr lang="en-US" sz="1300" dirty="0">
                <a:solidFill>
                  <a:schemeClr val="bg1">
                    <a:lumMod val="65000"/>
                  </a:schemeClr>
                </a:solidFill>
              </a:rPr>
              <a:t>state oversight and reporting standards limit the state’s and other stakeholders’ opportunities to monitor nursing facility’s financial stability, the quality of their care, their staffing sufficiency, and their worker readiness to meet anticipated care needs</a:t>
            </a:r>
            <a:r>
              <a:rPr lang="en-US" sz="1300" dirty="0" smtClean="0">
                <a:solidFill>
                  <a:schemeClr val="bg1">
                    <a:lumMod val="65000"/>
                  </a:schemeClr>
                </a:solidFill>
              </a:rPr>
              <a:t>.</a:t>
            </a:r>
          </a:p>
          <a:p>
            <a:pPr marL="342900" indent="-342900">
              <a:spcBef>
                <a:spcPts val="600"/>
              </a:spcBef>
              <a:buFont typeface="+mj-lt"/>
              <a:buAutoNum type="arabicPeriod"/>
            </a:pPr>
            <a:r>
              <a:rPr lang="en-US" sz="1300" dirty="0">
                <a:solidFill>
                  <a:schemeClr val="bg1">
                    <a:lumMod val="65000"/>
                  </a:schemeClr>
                </a:solidFill>
              </a:rPr>
              <a:t>Nursing homes are </a:t>
            </a:r>
            <a:r>
              <a:rPr lang="en-US" sz="1300" dirty="0" smtClean="0">
                <a:solidFill>
                  <a:schemeClr val="bg1">
                    <a:lumMod val="65000"/>
                  </a:schemeClr>
                </a:solidFill>
              </a:rPr>
              <a:t>challenged </a:t>
            </a:r>
            <a:r>
              <a:rPr lang="en-US" sz="1300" dirty="0">
                <a:solidFill>
                  <a:schemeClr val="bg1">
                    <a:lumMod val="65000"/>
                  </a:schemeClr>
                </a:solidFill>
              </a:rPr>
              <a:t>to recruit and retain enough certified nurse assistants and other direct care staff</a:t>
            </a:r>
            <a:r>
              <a:rPr lang="en-US" sz="1300" dirty="0" smtClean="0">
                <a:solidFill>
                  <a:schemeClr val="bg1">
                    <a:lumMod val="65000"/>
                  </a:schemeClr>
                </a:solidFill>
              </a:rPr>
              <a:t>.</a:t>
            </a:r>
          </a:p>
          <a:p>
            <a:pPr marL="342900" indent="-342900">
              <a:spcBef>
                <a:spcPts val="600"/>
              </a:spcBef>
              <a:buFont typeface="+mj-lt"/>
              <a:buAutoNum type="arabicPeriod"/>
            </a:pPr>
            <a:r>
              <a:rPr lang="en-US" sz="1300" dirty="0" smtClean="0">
                <a:solidFill>
                  <a:schemeClr val="bg1">
                    <a:lumMod val="65000"/>
                  </a:schemeClr>
                </a:solidFill>
              </a:rPr>
              <a:t>Rates </a:t>
            </a:r>
            <a:r>
              <a:rPr lang="en-US" sz="1300" dirty="0">
                <a:solidFill>
                  <a:schemeClr val="bg1">
                    <a:lumMod val="65000"/>
                  </a:schemeClr>
                </a:solidFill>
              </a:rPr>
              <a:t>and market forces are not enough to preserve quality nursing facilities and reduce low-quality beds.  The state should consider other </a:t>
            </a:r>
            <a:r>
              <a:rPr lang="en-US" sz="1300" dirty="0" smtClean="0">
                <a:solidFill>
                  <a:schemeClr val="bg1">
                    <a:lumMod val="65000"/>
                  </a:schemeClr>
                </a:solidFill>
              </a:rPr>
              <a:t>tools including, but not limited to, </a:t>
            </a:r>
            <a:r>
              <a:rPr lang="en-US" sz="1300" dirty="0">
                <a:solidFill>
                  <a:schemeClr val="bg1">
                    <a:lumMod val="65000"/>
                  </a:schemeClr>
                </a:solidFill>
              </a:rPr>
              <a:t>incentives, </a:t>
            </a:r>
            <a:r>
              <a:rPr lang="en-US" sz="1300" dirty="0" smtClean="0">
                <a:solidFill>
                  <a:schemeClr val="bg1">
                    <a:lumMod val="65000"/>
                  </a:schemeClr>
                </a:solidFill>
              </a:rPr>
              <a:t>assistance and </a:t>
            </a:r>
            <a:r>
              <a:rPr lang="en-US" sz="1300" dirty="0">
                <a:solidFill>
                  <a:schemeClr val="bg1">
                    <a:lumMod val="65000"/>
                  </a:schemeClr>
                </a:solidFill>
              </a:rPr>
              <a:t>sanctions </a:t>
            </a:r>
            <a:r>
              <a:rPr lang="en-US" sz="1300" dirty="0" smtClean="0">
                <a:solidFill>
                  <a:schemeClr val="bg1">
                    <a:lumMod val="65000"/>
                  </a:schemeClr>
                </a:solidFill>
              </a:rPr>
              <a:t>to </a:t>
            </a:r>
            <a:r>
              <a:rPr lang="en-US" sz="1300" dirty="0">
                <a:solidFill>
                  <a:schemeClr val="bg1">
                    <a:lumMod val="65000"/>
                  </a:schemeClr>
                </a:solidFill>
              </a:rPr>
              <a:t>achieve those goals.</a:t>
            </a:r>
          </a:p>
          <a:p>
            <a:r>
              <a:rPr lang="en-US" dirty="0">
                <a:solidFill>
                  <a:schemeClr val="bg1">
                    <a:lumMod val="65000"/>
                  </a:schemeClr>
                </a:solidFill>
              </a:rPr>
              <a:t> </a:t>
            </a:r>
          </a:p>
          <a:p>
            <a:pPr marL="342900" indent="-342900">
              <a:spcBef>
                <a:spcPts val="600"/>
              </a:spcBef>
              <a:buFont typeface="+mj-lt"/>
              <a:buAutoNum type="arabicPeriod"/>
            </a:pPr>
            <a:endParaRPr lang="en-US" dirty="0"/>
          </a:p>
          <a:p>
            <a:pPr>
              <a:spcBef>
                <a:spcPts val="600"/>
              </a:spcBef>
            </a:pPr>
            <a:endParaRPr lang="en-US" sz="1600" dirty="0"/>
          </a:p>
          <a:p>
            <a:pPr lvl="0">
              <a:spcBef>
                <a:spcPts val="600"/>
              </a:spcBef>
            </a:pPr>
            <a:endParaRPr lang="en-US" sz="1600" dirty="0"/>
          </a:p>
          <a:p>
            <a:pPr marL="342900" indent="-342900">
              <a:spcBef>
                <a:spcPts val="600"/>
              </a:spcBef>
              <a:buFont typeface="+mj-lt"/>
              <a:buAutoNum type="arabicPeriod"/>
            </a:pPr>
            <a:endParaRPr lang="en-US" sz="1600" dirty="0"/>
          </a:p>
        </p:txBody>
      </p:sp>
      <p:sp>
        <p:nvSpPr>
          <p:cNvPr id="6" name="Rectangle 5"/>
          <p:cNvSpPr/>
          <p:nvPr/>
        </p:nvSpPr>
        <p:spPr>
          <a:xfrm>
            <a:off x="7162800" y="228600"/>
            <a:ext cx="1828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Sourced from members prior to meeting</a:t>
            </a:r>
          </a:p>
        </p:txBody>
      </p:sp>
      <p:sp>
        <p:nvSpPr>
          <p:cNvPr id="8" name="Rectangle 7"/>
          <p:cNvSpPr/>
          <p:nvPr/>
        </p:nvSpPr>
        <p:spPr>
          <a:xfrm>
            <a:off x="34909" y="602673"/>
            <a:ext cx="9053465"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653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3723F461-FE39-440D-BEAF-068439D83A04}"/>
              </a:ext>
            </a:extLst>
          </p:cNvPr>
          <p:cNvGraphicFramePr>
            <a:graphicFrameLocks noChangeAspect="1"/>
          </p:cNvGraphicFramePr>
          <p:nvPr>
            <p:custDataLst>
              <p:tags r:id="rId2"/>
            </p:custDataLst>
            <p:extLst>
              <p:ext uri="{D42A27DB-BD31-4B8C-83A1-F6EECF244321}">
                <p14:modId xmlns:p14="http://schemas.microsoft.com/office/powerpoint/2010/main" val="3808705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71" name="think-cell Slide" r:id="rId11" imgW="347" imgH="346" progId="TCLayout.ActiveDocument.1">
                  <p:embed/>
                </p:oleObj>
              </mc:Choice>
              <mc:Fallback>
                <p:oleObj name="think-cell Slide" r:id="rId11" imgW="347" imgH="346" progId="TCLayout.ActiveDocument.1">
                  <p:embed/>
                  <p:pic>
                    <p:nvPicPr>
                      <p:cNvPr id="6" name="Object 5" hidden="1">
                        <a:extLst>
                          <a:ext uri="{FF2B5EF4-FFF2-40B4-BE49-F238E27FC236}">
                            <a16:creationId xmlns="" xmlns:a16="http://schemas.microsoft.com/office/drawing/2014/main" id="{3723F461-FE39-440D-BEAF-068439D83A04}"/>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 xmlns:a16="http://schemas.microsoft.com/office/drawing/2014/main" id="{E70424D0-92DF-4CB6-BF4A-CC19BEDC6D5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400" dirty="0">
              <a:latin typeface="Arial"/>
              <a:cs typeface="Arial"/>
              <a:sym typeface="Arial"/>
            </a:endParaRPr>
          </a:p>
        </p:txBody>
      </p:sp>
      <p:sp>
        <p:nvSpPr>
          <p:cNvPr id="2" name="Title 1">
            <a:extLst>
              <a:ext uri="{FF2B5EF4-FFF2-40B4-BE49-F238E27FC236}">
                <a16:creationId xmlns="" xmlns:a16="http://schemas.microsoft.com/office/drawing/2014/main" id="{8E458F9F-B1FB-465C-BE3D-26A9A6613E24}"/>
              </a:ext>
            </a:extLst>
          </p:cNvPr>
          <p:cNvSpPr>
            <a:spLocks noGrp="1"/>
          </p:cNvSpPr>
          <p:nvPr>
            <p:ph type="title"/>
          </p:nvPr>
        </p:nvSpPr>
        <p:spPr/>
        <p:txBody>
          <a:bodyPr/>
          <a:lstStyle/>
          <a:p>
            <a:fld id="{8645A35E-A654-4937-A047-5AF3BB0E4C01}" type="datetime'Agenda'">
              <a:rPr lang="en-US" altLang="en-US" smtClean="0"/>
              <a:pPr/>
              <a:t>Agenda</a:t>
            </a:fld>
            <a:endParaRPr lang="en-US"/>
          </a:p>
        </p:txBody>
      </p:sp>
      <p:sp>
        <p:nvSpPr>
          <p:cNvPr id="12" name="Text Placeholder 2">
            <a:hlinkClick r:id="rId13" action="ppaction://hlinksldjump"/>
            <a:extLst>
              <a:ext uri="{FF2B5EF4-FFF2-40B4-BE49-F238E27FC236}">
                <a16:creationId xmlns="" xmlns:a16="http://schemas.microsoft.com/office/drawing/2014/main" id="{46B550F1-5EB2-4B08-BFF3-A091A836460B}"/>
              </a:ext>
            </a:extLst>
          </p:cNvPr>
          <p:cNvSpPr>
            <a:spLocks noGrp="1"/>
          </p:cNvSpPr>
          <p:nvPr>
            <p:custDataLst>
              <p:tags r:id="rId4"/>
            </p:custDataLst>
          </p:nvPr>
        </p:nvSpPr>
        <p:spPr bwMode="gray">
          <a:xfrm>
            <a:off x="2120900" y="2363788"/>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Maps of Massachusetts </a:t>
            </a:r>
            <a:r>
              <a:rPr lang="en-US" altLang="en-US"/>
              <a:t>Nursing Facilities</a:t>
            </a:r>
            <a:endParaRPr lang="en-US" dirty="0"/>
          </a:p>
        </p:txBody>
      </p:sp>
      <p:sp>
        <p:nvSpPr>
          <p:cNvPr id="18" name="Text Placeholder 2">
            <a:hlinkClick r:id="rId14" action="ppaction://hlinksldjump"/>
            <a:extLst>
              <a:ext uri="{FF2B5EF4-FFF2-40B4-BE49-F238E27FC236}">
                <a16:creationId xmlns="" xmlns:a16="http://schemas.microsoft.com/office/drawing/2014/main" id="{80831DDC-3D73-47F4-87FA-A4E21E388B4A}"/>
              </a:ext>
            </a:extLst>
          </p:cNvPr>
          <p:cNvSpPr>
            <a:spLocks noGrp="1"/>
          </p:cNvSpPr>
          <p:nvPr>
            <p:custDataLst>
              <p:tags r:id="rId5"/>
            </p:custDataLst>
          </p:nvPr>
        </p:nvSpPr>
        <p:spPr bwMode="gray">
          <a:xfrm>
            <a:off x="2120900" y="2719388"/>
            <a:ext cx="4902200" cy="354013"/>
          </a:xfrm>
          <a:prstGeom prst="rect">
            <a:avLst/>
          </a:prstGeom>
          <a:solidFill>
            <a:schemeClr val="bg2"/>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DPH Presentation</a:t>
            </a:r>
            <a:endParaRPr lang="en-US" dirty="0"/>
          </a:p>
        </p:txBody>
      </p:sp>
      <p:sp>
        <p:nvSpPr>
          <p:cNvPr id="13" name="Text Placeholder 2">
            <a:hlinkClick r:id="rId15" action="ppaction://hlinksldjump"/>
            <a:extLst>
              <a:ext uri="{FF2B5EF4-FFF2-40B4-BE49-F238E27FC236}">
                <a16:creationId xmlns="" xmlns:a16="http://schemas.microsoft.com/office/drawing/2014/main" id="{E80B06CB-5017-4881-8FC9-19FA14621DED}"/>
              </a:ext>
            </a:extLst>
          </p:cNvPr>
          <p:cNvSpPr>
            <a:spLocks noGrp="1"/>
          </p:cNvSpPr>
          <p:nvPr>
            <p:custDataLst>
              <p:tags r:id="rId6"/>
            </p:custDataLst>
          </p:nvPr>
        </p:nvSpPr>
        <p:spPr bwMode="gray">
          <a:xfrm>
            <a:off x="2120900" y="3073400"/>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Possible Points </a:t>
            </a:r>
            <a:r>
              <a:rPr lang="en-US" altLang="en-US" dirty="0"/>
              <a:t>of Agreement</a:t>
            </a:r>
            <a:endParaRPr lang="en-US" dirty="0"/>
          </a:p>
        </p:txBody>
      </p:sp>
      <p:sp>
        <p:nvSpPr>
          <p:cNvPr id="11" name="Text Placeholder 2">
            <a:extLst>
              <a:ext uri="{FF2B5EF4-FFF2-40B4-BE49-F238E27FC236}">
                <a16:creationId xmlns="" xmlns:a16="http://schemas.microsoft.com/office/drawing/2014/main" id="{DC200FD4-8AC5-49F3-9C33-02165100D596}"/>
              </a:ext>
            </a:extLst>
          </p:cNvPr>
          <p:cNvSpPr>
            <a:spLocks noGrp="1"/>
          </p:cNvSpPr>
          <p:nvPr>
            <p:custDataLst>
              <p:tags r:id="rId7"/>
            </p:custDataLst>
          </p:nvPr>
        </p:nvSpPr>
        <p:spPr bwMode="gray">
          <a:xfrm>
            <a:off x="2120900" y="3429000"/>
            <a:ext cx="4902200" cy="355600"/>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b="1" dirty="0"/>
              <a:t>Outline of a Sensible, Sustainable Rate Structure</a:t>
            </a:r>
          </a:p>
        </p:txBody>
      </p:sp>
      <p:sp>
        <p:nvSpPr>
          <p:cNvPr id="23" name="Text Placeholder 2">
            <a:hlinkClick r:id="rId16" action="ppaction://hlinksldjump"/>
            <a:extLst>
              <a:ext uri="{FF2B5EF4-FFF2-40B4-BE49-F238E27FC236}">
                <a16:creationId xmlns="" xmlns:a16="http://schemas.microsoft.com/office/drawing/2014/main" id="{E80B06CB-5017-4881-8FC9-19FA14621DED}"/>
              </a:ext>
            </a:extLst>
          </p:cNvPr>
          <p:cNvSpPr>
            <a:spLocks noGrp="1"/>
          </p:cNvSpPr>
          <p:nvPr>
            <p:custDataLst>
              <p:tags r:id="rId8"/>
            </p:custDataLst>
          </p:nvPr>
        </p:nvSpPr>
        <p:spPr bwMode="gray">
          <a:xfrm>
            <a:off x="2120900" y="3784600"/>
            <a:ext cx="490220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dirty="0"/>
              <a:t>Aligning Payments with Quality and Member Complexity</a:t>
            </a:r>
          </a:p>
        </p:txBody>
      </p:sp>
      <p:sp>
        <p:nvSpPr>
          <p:cNvPr id="21" name="Text Placeholder 2">
            <a:hlinkClick r:id="rId17" action="ppaction://hlinksldjump"/>
            <a:extLst>
              <a:ext uri="{FF2B5EF4-FFF2-40B4-BE49-F238E27FC236}">
                <a16:creationId xmlns="" xmlns:a16="http://schemas.microsoft.com/office/drawing/2014/main" id="{E80B06CB-5017-4881-8FC9-19FA14621DED}"/>
              </a:ext>
            </a:extLst>
          </p:cNvPr>
          <p:cNvSpPr>
            <a:spLocks noGrp="1"/>
          </p:cNvSpPr>
          <p:nvPr>
            <p:custDataLst>
              <p:tags r:id="rId9"/>
            </p:custDataLst>
          </p:nvPr>
        </p:nvSpPr>
        <p:spPr bwMode="gray">
          <a:xfrm>
            <a:off x="2120900" y="4138613"/>
            <a:ext cx="490220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dirty="0" smtClean="0"/>
              <a:t>Possible Points of Agreement </a:t>
            </a:r>
            <a:r>
              <a:rPr lang="en-US" smtClean="0"/>
              <a:t>(Cont.)</a:t>
            </a:r>
          </a:p>
        </p:txBody>
      </p:sp>
    </p:spTree>
    <p:extLst>
      <p:ext uri="{BB962C8B-B14F-4D97-AF65-F5344CB8AC3E}">
        <p14:creationId xmlns:p14="http://schemas.microsoft.com/office/powerpoint/2010/main" val="3040437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15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1.00000000000000000000E+00&quot;&gt;&lt;m_msothmcolidx val=&quot;0&quot;/&gt;&lt;m_rgb r=&quot;4E&quot; g=&quot;79&quot; b=&quot;A7&quot;/&gt;&lt;m_nBrightness endver=&quot;26206&quot; val=&quot;0&quot;/&gt;&lt;/elem&gt;&lt;elem m_fUsage=&quot;9.00000000000000022204E-01&quot;&gt;&lt;m_msothmcolidx val=&quot;0&quot;/&gt;&lt;m_rgb r=&quot;CC&quot; g=&quot;07&quot; b=&quot;02&quot;/&gt;&lt;m_nBrightness endver=&quot;26206&quot;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RFcZGGqtI1.CqBAX0nHf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YN.rgL8nAR.iPa0G35N7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QmXwJJ9dhup_wrhzS1Psb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BN60_YNPPTGpShDRRV3H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ujfz6wD16k.x6DWz2gCK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pmxAl969t0IY_yZ7ngwP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YO0blhY.3idoUYfviPzb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nnzqvRK7c14EOP8imaH3W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TcTX_dx.tdoQ_GivVBi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5_1wqlKHlkRT6CihOKKp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7oRTteFF32IAhQeQKSK1_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7oRTteFF32IAhQeQKSK1_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YN.rgL8nAR.iPa0G35N7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BUv_vZx70G4AVKdwqwb3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DNfcqPARXPSu9AkArLDAH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Tot01Uss99V1vaJY_qUp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p3k_4Z5x90CSWEvDRgGv5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wXRjqXMZSlVP2OG59jmX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M_UcjWUa.r9ofN2dWesFn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YN.rgL8nAR.iPa0G35N7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7urNByVBhiR8FQAGhzdf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X4jZCFi.4Oq2DTd_NHcqS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DNfcqPARXPSu9AkArLDAH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WJZEGEWy6d695d.sMyjZj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SZbcX.ZqeassqfskQ6bYh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rm8S55baQtz7LEf4MoC1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Sb8EMloIHJfpFZvfP65mJ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wJf3NFDXA.c8R1TMKdTGT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YN.rgL8nAR.iPa0G35N7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mHFbO9HhnKBAkOGPHtyYv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VA4K5GPplI8aHddQbhCdL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eSlgYDINWWD1xFbc87YF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Vphwf7NxXwD91tz79gIhG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ASFHjm3ZCjuHugcpaUV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CKCy9QTa5jM90CIxjKA8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POWDuQsb7f.SHbLUeD9q9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dDIuuxUxhK4Us6nWseBWC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dDIuuxUxhK4Us6nWseBWC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YN.rgL8nAR.iPa0G35N7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l7urNByVBhiR8FQAGhzdf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X4jZCFi.4Oq2DTd_NHcqS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a8qQwZ.mC8GbUwKd.SmFV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WJZEGEWy6d695d.sMyjZj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MIxIEIXzUGDOJoNn9VWN7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Ek3siGoA6YRXlWu12M5X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DGzNaorhv_Aqjiyh.ClrM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YN.rgL8nAR.iPa0G35N7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l7urNByVBhiR8FQAGhzdf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X4jZCFi.4Oq2DTd_NHcqS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a8qQwZ.mC8GbUwKd.SmFV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WJZEGEWy6d695d.sMyjZj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nL6C4kuQsXdDvMyaVku5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_qyadi2l_BMKQXVFG_8u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Jf3NFDXA.c8R1TMKdTGT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6TxOWE8GCFFSU5jDJs_fR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6TxOWE8GCFFSU5jDJs_fR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6TxOWE8GCFFSU5jDJs_fR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3LCn.DKiixcRpXQpF8Ka0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6TxOWE8GCFFSU5jDJs_fR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6TxOWE8GCFFSU5jDJs_fRg"/>
</p:tagLst>
</file>

<file path=ppt/theme/theme1.xml><?xml version="1.0" encoding="utf-8"?>
<a:theme xmlns:a="http://schemas.openxmlformats.org/drawingml/2006/main" name="Office Theme">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blank" id="{77B4EB40-FD74-49B2-B1AF-FCF58089CFC1}" vid="{F3B15EA4-F373-45A9-9C4E-B18186F699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2368</TotalTime>
  <Words>2248</Words>
  <Application>Microsoft Office PowerPoint</Application>
  <PresentationFormat>On-screen Show (4:3)</PresentationFormat>
  <Paragraphs>577</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think-cell Slide</vt:lpstr>
      <vt:lpstr>Nursing Facility Task Force: Analyses for December Meeting</vt:lpstr>
      <vt:lpstr>Agenda</vt:lpstr>
      <vt:lpstr>Map of Nursing Facilities by CMS Star Rating Overall Score</vt:lpstr>
      <vt:lpstr>Map of low quality and low occupancy facilities</vt:lpstr>
      <vt:lpstr>Map of low quality and low occupancy facilities w/ 3+ Star facilities overlaid</vt:lpstr>
      <vt:lpstr>Agenda</vt:lpstr>
      <vt:lpstr>Agenda</vt:lpstr>
      <vt:lpstr>Nursing Facility Task Force Possible Points of Agreement</vt:lpstr>
      <vt:lpstr>Agenda</vt:lpstr>
      <vt:lpstr>Rate Challenges: For historical reasons, MassHealth nursing facility rates are complex and do not adequately account for patient acuity and quality</vt:lpstr>
      <vt:lpstr>Concept: building blocks of a sensible, sustainable Nursing Facility rate structure</vt:lpstr>
      <vt:lpstr>Concept: what this would look like</vt:lpstr>
      <vt:lpstr>Agenda</vt:lpstr>
      <vt:lpstr>Discussion: Strategies to direct funding towards high quality facilities and those with highly acute or complex patient populations </vt:lpstr>
      <vt:lpstr>Agenda</vt:lpstr>
      <vt:lpstr>Nursing Facility Task Force Possible Points of Agreement</vt:lpstr>
      <vt:lpstr>Appendix</vt:lpstr>
      <vt:lpstr>Nursing Facility Occupancy Rates: MA is second lowest among New England states </vt:lpstr>
      <vt:lpstr>  Nursing Facility Residents by Primary Payer Source: MA Medicaid share a similar Medicaid mix with other New England states</vt:lpstr>
      <vt:lpstr>Percent of Certified Nursing Facilities Receiving a Deficiency for Actual Harm or Jeopardy: MA is Second Highest Among New England States </vt:lpstr>
      <vt:lpstr>Nearly all nursing facilities have at least one 3+ Star nursing facility with capacity within a reasonable radius</vt:lpstr>
      <vt:lpstr>List of low quality and low occupancy facilities (1/2)</vt:lpstr>
      <vt:lpstr>List of low quality and low occupancy facilities (2/2)</vt:lpstr>
    </vt:vector>
  </TitlesOfParts>
  <Company>EOHHS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Closed facilities 2018-19</dc:title>
  <dc:creator>Rubel, Jeremy (EHS)</dc:creator>
  <cp:lastModifiedBy>EOHHS</cp:lastModifiedBy>
  <cp:revision>178</cp:revision>
  <cp:lastPrinted>2019-12-13T17:00:38Z</cp:lastPrinted>
  <dcterms:created xsi:type="dcterms:W3CDTF">2019-12-01T23:25:04Z</dcterms:created>
  <dcterms:modified xsi:type="dcterms:W3CDTF">2019-12-20T16:27:51Z</dcterms:modified>
</cp:coreProperties>
</file>